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93"/>
  </p:notesMasterIdLst>
  <p:sldIdLst>
    <p:sldId id="256" r:id="rId3"/>
    <p:sldId id="257" r:id="rId4"/>
    <p:sldId id="258" r:id="rId5"/>
    <p:sldId id="259" r:id="rId6"/>
    <p:sldId id="262" r:id="rId7"/>
    <p:sldId id="271" r:id="rId8"/>
    <p:sldId id="315" r:id="rId9"/>
    <p:sldId id="317" r:id="rId10"/>
    <p:sldId id="388" r:id="rId11"/>
    <p:sldId id="265" r:id="rId12"/>
    <p:sldId id="266" r:id="rId13"/>
    <p:sldId id="267" r:id="rId14"/>
    <p:sldId id="268" r:id="rId15"/>
    <p:sldId id="269" r:id="rId16"/>
    <p:sldId id="292" r:id="rId17"/>
    <p:sldId id="322" r:id="rId18"/>
    <p:sldId id="293" r:id="rId19"/>
    <p:sldId id="295" r:id="rId20"/>
    <p:sldId id="294" r:id="rId21"/>
    <p:sldId id="296" r:id="rId22"/>
    <p:sldId id="318" r:id="rId23"/>
    <p:sldId id="319" r:id="rId24"/>
    <p:sldId id="297" r:id="rId25"/>
    <p:sldId id="298" r:id="rId26"/>
    <p:sldId id="299" r:id="rId27"/>
    <p:sldId id="307" r:id="rId28"/>
    <p:sldId id="300" r:id="rId29"/>
    <p:sldId id="431" r:id="rId30"/>
    <p:sldId id="432" r:id="rId31"/>
    <p:sldId id="433" r:id="rId32"/>
    <p:sldId id="434" r:id="rId33"/>
    <p:sldId id="436" r:id="rId34"/>
    <p:sldId id="435" r:id="rId35"/>
    <p:sldId id="429" r:id="rId36"/>
    <p:sldId id="437" r:id="rId37"/>
    <p:sldId id="438" r:id="rId38"/>
    <p:sldId id="439" r:id="rId39"/>
    <p:sldId id="324" r:id="rId40"/>
    <p:sldId id="383"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423" r:id="rId58"/>
    <p:sldId id="440" r:id="rId59"/>
    <p:sldId id="441" r:id="rId60"/>
    <p:sldId id="374" r:id="rId61"/>
    <p:sldId id="347" r:id="rId62"/>
    <p:sldId id="348" r:id="rId63"/>
    <p:sldId id="349" r:id="rId64"/>
    <p:sldId id="350" r:id="rId65"/>
    <p:sldId id="351" r:id="rId66"/>
    <p:sldId id="352" r:id="rId67"/>
    <p:sldId id="353" r:id="rId68"/>
    <p:sldId id="354" r:id="rId69"/>
    <p:sldId id="355" r:id="rId70"/>
    <p:sldId id="366" r:id="rId71"/>
    <p:sldId id="367" r:id="rId72"/>
    <p:sldId id="368" r:id="rId73"/>
    <p:sldId id="369" r:id="rId74"/>
    <p:sldId id="427" r:id="rId75"/>
    <p:sldId id="428" r:id="rId76"/>
    <p:sldId id="442" r:id="rId77"/>
    <p:sldId id="286" r:id="rId78"/>
    <p:sldId id="287" r:id="rId79"/>
    <p:sldId id="321" r:id="rId80"/>
    <p:sldId id="320" r:id="rId81"/>
    <p:sldId id="384" r:id="rId82"/>
    <p:sldId id="375" r:id="rId83"/>
    <p:sldId id="376" r:id="rId84"/>
    <p:sldId id="377" r:id="rId85"/>
    <p:sldId id="378" r:id="rId86"/>
    <p:sldId id="426" r:id="rId87"/>
    <p:sldId id="443" r:id="rId88"/>
    <p:sldId id="385" r:id="rId89"/>
    <p:sldId id="387" r:id="rId90"/>
    <p:sldId id="386" r:id="rId91"/>
    <p:sldId id="285" r:id="rId92"/>
  </p:sldIdLst>
  <p:sldSz cx="12192000" cy="6858000"/>
  <p:notesSz cx="6858000" cy="9144000"/>
  <p:embeddedFontLst>
    <p:embeddedFont>
      <p:font typeface="Calibri" panose="020F0502020204030204" pitchFamily="34" charset="0"/>
      <p:regular r:id="rId94"/>
      <p:bold r:id="rId95"/>
      <p:italic r:id="rId96"/>
      <p:boldItalic r:id="rId97"/>
    </p:embeddedFont>
    <p:embeddedFont>
      <p:font typeface="Gill Sans" panose="020B0604020202020204" charset="0"/>
      <p:regular r:id="rId98"/>
      <p:bold r:id="rId99"/>
    </p:embeddedFont>
    <p:embeddedFont>
      <p:font typeface="Impact" panose="020B0806030902050204" pitchFamily="34" charset="0"/>
      <p:regular r:id="rId100"/>
    </p:embeddedFont>
    <p:embeddedFont>
      <p:font typeface="Roboto" panose="020B0604020202020204"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2" roundtripDataSignature="AMtx7mj+nziTmwKEPsD7VpJOu8K/VZgk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7899" autoAdjust="0"/>
  </p:normalViewPr>
  <p:slideViewPr>
    <p:cSldViewPr snapToGrid="0">
      <p:cViewPr varScale="1">
        <p:scale>
          <a:sx n="59" d="100"/>
          <a:sy n="59" d="100"/>
        </p:scale>
        <p:origin x="940" y="28"/>
      </p:cViewPr>
      <p:guideLst>
        <p:guide orient="horz" pos="2160"/>
        <p:guide pos="3840"/>
      </p:guideLst>
    </p:cSldViewPr>
  </p:slideViewPr>
  <p:outlineViewPr>
    <p:cViewPr>
      <p:scale>
        <a:sx n="33" d="100"/>
        <a:sy n="33" d="100"/>
      </p:scale>
      <p:origin x="0" y="-721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customschemas.google.com/relationships/presentationmetadata" Target="meta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9.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font" Target="fonts/font2.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0.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5"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51072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rcpjournals.org/content/clinmedicine/10/6/624"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euro.who.int/en/health-topics/disease-prevention/alcohol-use#:~:text=Across%20the%20WHO%20European%20Region,to%20unintentional%20and%20intentional%20injurie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ecdc.europa.eu/sites/default/files/documents/COVID-19-guidance-refugee-asylum-seekers-migrants-EU.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dc.gov/ncbddd/birthdefects/prevention.html"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Questa diapositiva deve essere inclusa in ogni attività, ma le quattro diapositive successive devono essere presenti solo nella parte introduttiva di ogni modulo. </a:t>
            </a:r>
            <a:endParaRPr/>
          </a:p>
        </p:txBody>
      </p:sp>
      <p:sp>
        <p:nvSpPr>
          <p:cNvPr id="68" name="Google Shape;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3494253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3415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2565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2506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2157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d154e970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10d154e970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5605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d154e970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10d154e970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4702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d154e970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10d154e970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6313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4143007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76360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1124386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0622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167067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618633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074009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197575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4023460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819462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1558790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193833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0601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447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7727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0239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0" dirty="0"/>
              <a:t>B</a:t>
            </a:r>
            <a:endParaRPr lang="el-GR" b="0"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4415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0" dirty="0"/>
              <a:t>B</a:t>
            </a:r>
            <a:endParaRPr lang="el-GR" b="0"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680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7662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Falso</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7205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Falso</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6637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Falso</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1299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sym typeface="Wingdings" panose="05000000000000000000" pitchFamily="2" charset="2"/>
              </a:rPr>
              <a:t>A3</a:t>
            </a:r>
            <a:endParaRPr lang="en-US" dirty="0"/>
          </a:p>
          <a:p>
            <a:pPr marL="0" lvl="0" indent="0" algn="l" rtl="0">
              <a:lnSpc>
                <a:spcPct val="100000"/>
              </a:lnSpc>
              <a:spcBef>
                <a:spcPts val="0"/>
              </a:spcBef>
              <a:spcAft>
                <a:spcPts val="0"/>
              </a:spcAft>
              <a:buSzPts val="1400"/>
              <a:buNone/>
            </a:pPr>
            <a:r>
              <a:rPr lang="en-US" dirty="0">
                <a:sym typeface="Wingdings" panose="05000000000000000000" pitchFamily="2" charset="2"/>
              </a:rPr>
              <a:t>B1</a:t>
            </a:r>
            <a:endParaRPr lang="en-US" dirty="0"/>
          </a:p>
          <a:p>
            <a:pPr marL="0" lvl="0" indent="0" algn="l" rtl="0">
              <a:lnSpc>
                <a:spcPct val="100000"/>
              </a:lnSpc>
              <a:spcBef>
                <a:spcPts val="0"/>
              </a:spcBef>
              <a:spcAft>
                <a:spcPts val="0"/>
              </a:spcAft>
              <a:buSzPts val="1400"/>
              <a:buNone/>
            </a:pPr>
            <a:r>
              <a:rPr lang="en-US" dirty="0"/>
              <a:t>C4</a:t>
            </a:r>
          </a:p>
          <a:p>
            <a:pPr marL="0" lvl="0" indent="0" algn="l" rtl="0">
              <a:lnSpc>
                <a:spcPct val="100000"/>
              </a:lnSpc>
              <a:spcBef>
                <a:spcPts val="0"/>
              </a:spcBef>
              <a:spcAft>
                <a:spcPts val="0"/>
              </a:spcAft>
              <a:buSzPts val="1400"/>
              <a:buNone/>
            </a:pPr>
            <a:r>
              <a:rPr lang="en-US" dirty="0"/>
              <a:t>D2</a:t>
            </a:r>
          </a:p>
          <a:p>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4987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5" name="Google Shape;11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3560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Font typeface="Arial"/>
              <a:buAutoNum type="arabicPeriod"/>
            </a:pPr>
            <a:r>
              <a:rPr lang="en-US" dirty="0"/>
              <a:t>Organizzazione Mondiale della Sanità. (2019). Vaccini e vaccinazioni. https://www.who.int/health-topics/vaccines-and-immunization#tab=tab_1. Accesso al 17 gennaio 2022</a:t>
            </a:r>
            <a:endParaRPr dirty="0"/>
          </a:p>
          <a:p>
            <a:pPr marL="228600" lvl="0" indent="-228600" algn="l" rtl="0">
              <a:lnSpc>
                <a:spcPct val="100000"/>
              </a:lnSpc>
              <a:spcBef>
                <a:spcPts val="0"/>
              </a:spcBef>
              <a:spcAft>
                <a:spcPts val="0"/>
              </a:spcAft>
              <a:buSzPts val="1400"/>
              <a:buFont typeface="Arial"/>
              <a:buAutoNum type="arabicPeriod"/>
            </a:pPr>
            <a:r>
              <a:rPr lang="en-US" dirty="0"/>
              <a:t>Organizzazione Mondiale della Sanità .(2021). Vaccini e immunizzazione: Cos'è la vaccinazione? https://www.who.int/news-room/questions-and-answers/item/vaccines-and-immunization-what-is-vaccination. Accesso al 17 gennaio 2022</a:t>
            </a:r>
            <a:endParaRPr dirty="0"/>
          </a:p>
          <a:p>
            <a:pPr marL="228600" lvl="0" indent="-228600" algn="l" rtl="0">
              <a:lnSpc>
                <a:spcPct val="100000"/>
              </a:lnSpc>
              <a:spcBef>
                <a:spcPts val="0"/>
              </a:spcBef>
              <a:spcAft>
                <a:spcPts val="0"/>
              </a:spcAft>
              <a:buSzPts val="1400"/>
              <a:buFont typeface="Arial"/>
              <a:buAutoNum type="arabicPeriod"/>
            </a:pPr>
            <a:r>
              <a:rPr lang="en-US" dirty="0"/>
              <a:t>Organizzazione Mondiale della Sanità. (2019). https://www.who.int/news-room/facts-in-pictures/detail/immunization. Accesso al 17 gennaio 2022</a:t>
            </a:r>
            <a:endParaRPr dirty="0"/>
          </a:p>
          <a:p>
            <a:pPr marL="228600" lvl="0" indent="-228600" algn="l" rtl="0">
              <a:lnSpc>
                <a:spcPct val="100000"/>
              </a:lnSpc>
              <a:spcBef>
                <a:spcPts val="0"/>
              </a:spcBef>
              <a:spcAft>
                <a:spcPts val="0"/>
              </a:spcAft>
              <a:buSzPts val="1400"/>
              <a:buFont typeface="Arial"/>
              <a:buAutoNum type="arabicPeriod"/>
            </a:pPr>
            <a:r>
              <a:rPr lang="en-US" dirty="0"/>
              <a:t>Commissione europea. (2020). I benefici delle vaccinazioni per la salute. https://ec.europa.eu/commission/presscorner/detail/en/fs_20_2364. Consultato il 17 gennaio 2022</a:t>
            </a:r>
            <a:endParaRPr dirty="0"/>
          </a:p>
          <a:p>
            <a:pPr marL="0" lvl="0" indent="0" algn="l" rtl="0">
              <a:lnSpc>
                <a:spcPct val="100000"/>
              </a:lnSpc>
              <a:spcBef>
                <a:spcPts val="0"/>
              </a:spcBef>
              <a:spcAft>
                <a:spcPts val="0"/>
              </a:spcAft>
              <a:buSzPts val="1400"/>
              <a:buNone/>
            </a:pPr>
            <a:endParaRPr dirty="0"/>
          </a:p>
        </p:txBody>
      </p:sp>
      <p:sp>
        <p:nvSpPr>
          <p:cNvPr id="115" name="Google Shape;11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6959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795666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UNICEF .(2020). Immunizzazione. https://www.unicef.org/eca/health/immunization. Accesso al 17 gennaio 2022</a:t>
            </a:r>
            <a:endParaRPr dirty="0"/>
          </a:p>
          <a:p>
            <a:pPr marL="0" lvl="0" indent="0" algn="l" rtl="0">
              <a:lnSpc>
                <a:spcPct val="100000"/>
              </a:lnSpc>
              <a:spcBef>
                <a:spcPts val="0"/>
              </a:spcBef>
              <a:spcAft>
                <a:spcPts val="0"/>
              </a:spcAft>
              <a:buSzPts val="1400"/>
              <a:buNone/>
            </a:pPr>
            <a:r>
              <a:rPr lang="en-US" dirty="0"/>
              <a:t>2. Organizzazione Mondiale della Sanità.(2013). Fondamenti di sicurezza dei vaccini: Manuale di apprendimento. SAFETY. https://www.who.int/vaccine_safety/initiative/tech_support/Vaccine-safety-E-course-manual.pdf. Consultato il 17 gennaio 2022</a:t>
            </a:r>
            <a:endParaRPr dirty="0"/>
          </a:p>
        </p:txBody>
      </p:sp>
      <p:sp>
        <p:nvSpPr>
          <p:cNvPr id="126" name="Google Shape;12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4594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0378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Organizzazione Mondiale della Sanità .(2018). Nutrizione. https://www.who.int/news-room/facts-in-pictures/detail/nutrition. Accesso al 16 gennaio 2022</a:t>
            </a:r>
            <a:endParaRPr dirty="0"/>
          </a:p>
          <a:p>
            <a:pPr marL="0" lvl="0" indent="0" algn="l" rtl="0">
              <a:lnSpc>
                <a:spcPct val="100000"/>
              </a:lnSpc>
              <a:spcBef>
                <a:spcPts val="0"/>
              </a:spcBef>
              <a:spcAft>
                <a:spcPts val="0"/>
              </a:spcAft>
              <a:buSzPts val="1400"/>
              <a:buNone/>
            </a:pPr>
            <a:r>
              <a:rPr lang="en-US" dirty="0"/>
              <a:t>2. John Hopkins Medicine .(</a:t>
            </a:r>
            <a:r>
              <a:rPr lang="en-US" dirty="0" err="1"/>
              <a:t>n.d. </a:t>
            </a:r>
            <a:r>
              <a:rPr lang="en-US" dirty="0"/>
              <a:t>). Malnutrizione. https://www.hopkinsmedicine.org/health/conditions-and-diseases/malnutrition. Accesso al 16 gennaio 2022</a:t>
            </a:r>
            <a:endParaRPr dirty="0"/>
          </a:p>
          <a:p>
            <a:pPr marL="0" lvl="0" indent="0" algn="l" rtl="0">
              <a:lnSpc>
                <a:spcPct val="100000"/>
              </a:lnSpc>
              <a:spcBef>
                <a:spcPts val="0"/>
              </a:spcBef>
              <a:spcAft>
                <a:spcPts val="0"/>
              </a:spcAft>
              <a:buSzPts val="1400"/>
              <a:buNone/>
            </a:pPr>
            <a:endParaRPr dirty="0"/>
          </a:p>
        </p:txBody>
      </p:sp>
      <p:sp>
        <p:nvSpPr>
          <p:cNvPr id="148" name="Google Shape;14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1904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 John Hopkins Medicine .(n.d.). Malnutrizione. https://www.hopkinsmedicine.org/health/conditions-and-diseases/malnutrition. Accesso al 16 gennaio 2022</a:t>
            </a:r>
            <a:endParaRPr/>
          </a:p>
        </p:txBody>
      </p:sp>
      <p:sp>
        <p:nvSpPr>
          <p:cNvPr id="159" name="Google Shape;15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5591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Saunders J, Smith T, (2010), Malnutrizione: cause e conseguenze. </a:t>
            </a:r>
            <a:r>
              <a:rPr lang="en-US" i="1" dirty="0" err="1"/>
              <a:t>Clin </a:t>
            </a:r>
            <a:r>
              <a:rPr lang="en-US" i="1" dirty="0"/>
              <a:t>Med.</a:t>
            </a:r>
            <a:r>
              <a:rPr lang="en-US" dirty="0"/>
              <a:t> 2010;10(6):624-627. doi:10.7861/clinmedicine.10-6-624</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 https://www.rcpjournals.org/content/clinmedicine/10/6/624 </a:t>
            </a:r>
            <a:endParaRPr dirty="0"/>
          </a:p>
          <a:p>
            <a:pPr marL="0" lvl="0" indent="0" algn="l" rtl="0">
              <a:lnSpc>
                <a:spcPct val="100000"/>
              </a:lnSpc>
              <a:spcBef>
                <a:spcPts val="0"/>
              </a:spcBef>
              <a:spcAft>
                <a:spcPts val="0"/>
              </a:spcAft>
              <a:buSzPts val="1400"/>
              <a:buNone/>
            </a:pPr>
            <a:r>
              <a:rPr lang="en-US" dirty="0"/>
              <a:t>2. </a:t>
            </a:r>
            <a:r>
              <a:rPr lang="en-US" dirty="0" err="1"/>
              <a:t>Carr </a:t>
            </a:r>
            <a:r>
              <a:rPr lang="en-US" dirty="0"/>
              <a:t>T.P et al .(2016). Nutrizione avanzata e metabolismo umano. Cengage Learning; 2016.</a:t>
            </a:r>
            <a:endParaRPr dirty="0"/>
          </a:p>
          <a:p>
            <a:pPr marL="0" lvl="0" indent="0" algn="l" rtl="0">
              <a:lnSpc>
                <a:spcPct val="100000"/>
              </a:lnSpc>
              <a:spcBef>
                <a:spcPts val="0"/>
              </a:spcBef>
              <a:spcAft>
                <a:spcPts val="0"/>
              </a:spcAft>
              <a:buSzPts val="1400"/>
              <a:buNone/>
            </a:pPr>
            <a:r>
              <a:rPr lang="en-US" dirty="0"/>
              <a:t>3. Medicina Johns Hopkins - https://www.hopkinsmedicine.org/health/wellness-and-prevention/abcs-of-eating-smart-for-a-healthy-heart  </a:t>
            </a:r>
            <a:endParaRPr dirty="0"/>
          </a:p>
        </p:txBody>
      </p:sp>
      <p:sp>
        <p:nvSpPr>
          <p:cNvPr id="169" name="Google Shape;16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9904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0949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1. Istituto Nazionale sull'Abuso di Alcol e l'Alcolismo (2007). - Alcol e tabacco https://pubs.niaaa.nih.gov/publications/aa71/aa71.htm. Consultato il 17 gennaio 2022</a:t>
            </a:r>
            <a:endParaRPr dirty="0"/>
          </a:p>
          <a:p>
            <a:pPr marL="0" lvl="0" indent="0" algn="l" rtl="0">
              <a:lnSpc>
                <a:spcPct val="100000"/>
              </a:lnSpc>
              <a:spcBef>
                <a:spcPts val="0"/>
              </a:spcBef>
              <a:spcAft>
                <a:spcPts val="0"/>
              </a:spcAft>
              <a:buSzPts val="1400"/>
              <a:buNone/>
            </a:pPr>
            <a:endParaRPr dirty="0"/>
          </a:p>
        </p:txBody>
      </p:sp>
      <p:sp>
        <p:nvSpPr>
          <p:cNvPr id="193" name="Google Shape;1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9584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OMS/Europa - </a:t>
            </a:r>
            <a:r>
              <a:rPr lang="en-US" u="sng" dirty="0">
                <a:solidFill>
                  <a:schemeClr val="hlink"/>
                </a:solidFill>
                <a:hlinkClick r:id="rId3"/>
              </a:rPr>
              <a:t>https://www.euro.who.int/en/health-topics/disease-prevention/alcohol-use#:~:text=Across%20the%20WHO%20European%20Region,to%20unintentional%20and%20intentional%20injuries. </a:t>
            </a:r>
            <a:endParaRPr dirty="0"/>
          </a:p>
        </p:txBody>
      </p:sp>
      <p:sp>
        <p:nvSpPr>
          <p:cNvPr id="204" name="Google Shape;20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3175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37956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0484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5470972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28960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Medicina John Hopkins - https://www.hopkinsmedicine.org/health/treatment-tests-and-therapies/screening-tests-for-common-diseases </a:t>
            </a:r>
            <a:endParaRPr dirty="0"/>
          </a:p>
        </p:txBody>
      </p:sp>
      <p:sp>
        <p:nvSpPr>
          <p:cNvPr id="253" name="Google Shape;25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43050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Medicina Johns Hopkins - (https://www.hopkinsmedicine.org/health/treatment-tests-and-therapies/screening-tests-for-common-diseases) </a:t>
            </a:r>
            <a:endParaRPr dirty="0"/>
          </a:p>
        </p:txBody>
      </p:sp>
      <p:sp>
        <p:nvSpPr>
          <p:cNvPr id="262" name="Google Shape;26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54260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Centro europeo per la prevenzione e il controllo delle malattie. (2020). Guida alla prevenzione e al controllo delle infezioni da coronavirus (COVID-19) nei </a:t>
            </a:r>
            <a:r>
              <a:rPr lang="en-US" dirty="0" err="1"/>
              <a:t>centri </a:t>
            </a:r>
            <a:r>
              <a:rPr lang="en-US" dirty="0"/>
              <a:t>di accoglienza e detenzione per migranti e rifugiati nell'UE/SEE e nel Regno Unito - Giugno 2020. ECDC: Stoccolma; 2020. Consultato il 16 gennaio 2022</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https://www.ecdc.europa.eu/sites/default/files/documents/COVID-19-guidance-refugee-asylum-seekers-migrants-EU.pdf </a:t>
            </a:r>
            <a:r>
              <a:rPr lang="en-US" dirty="0"/>
              <a:t>Consultato il 16 gennaio 2022</a:t>
            </a:r>
            <a:endParaRPr dirty="0"/>
          </a:p>
          <a:p>
            <a:pPr marL="0" lvl="0" indent="0" algn="l" rtl="0">
              <a:lnSpc>
                <a:spcPct val="100000"/>
              </a:lnSpc>
              <a:spcBef>
                <a:spcPts val="0"/>
              </a:spcBef>
              <a:spcAft>
                <a:spcPts val="0"/>
              </a:spcAft>
              <a:buSzPts val="1400"/>
              <a:buNone/>
            </a:pPr>
            <a:r>
              <a:rPr lang="en-US" dirty="0"/>
              <a:t>2. OMS. (</a:t>
            </a:r>
            <a:r>
              <a:rPr lang="en-US" dirty="0" err="1"/>
              <a:t>n.d. </a:t>
            </a:r>
            <a:r>
              <a:rPr lang="en-US" dirty="0"/>
              <a:t>). Capitolo 8 - Igiene personale, domestica e comunitaria. https://www.who.int/water_sanitation_health/hygiene/settings/hvchap8.pdf. Accesso al 16 gennaio 2022 </a:t>
            </a:r>
            <a:endParaRPr dirty="0"/>
          </a:p>
        </p:txBody>
      </p:sp>
      <p:sp>
        <p:nvSpPr>
          <p:cNvPr id="273" name="Google Shape;27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74134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61124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r>
              <a:rPr lang="en-US" dirty="0"/>
              <a:t>1. Forum scientifico internazionale sull'igiene domestica. (2018). </a:t>
            </a:r>
            <a:r>
              <a:rPr lang="en-US" i="1" dirty="0"/>
              <a:t>Contenere il peso delle malattie infettive è responsabilità di tutti: Un appello per una strategia integrata per sviluppare e promuovere il cambiamento dei </a:t>
            </a:r>
            <a:r>
              <a:rPr lang="en-US" i="1" dirty="0" err="1"/>
              <a:t>comportamenti </a:t>
            </a:r>
            <a:r>
              <a:rPr lang="en-US" i="1" dirty="0"/>
              <a:t>igienici in casa e nella vita quotidiana </a:t>
            </a:r>
            <a:r>
              <a:rPr lang="en-US" dirty="0"/>
              <a:t>[Libro bianco]. (</a:t>
            </a:r>
            <a:r>
              <a:rPr lang="en-US" dirty="0" err="1"/>
              <a:t>n.p.</a:t>
            </a:r>
            <a:r>
              <a:rPr lang="en-US" dirty="0"/>
              <a:t>). https://www.ifh-homehygiene.org/sites/default/files/publications/IFH%20White%20Paper-10-18.pdf. Consultato il 16 gennaio 2022</a:t>
            </a:r>
            <a:endParaRPr dirty="0"/>
          </a:p>
          <a:p>
            <a:pPr marL="0" lvl="0" indent="0" algn="l" rtl="0">
              <a:lnSpc>
                <a:spcPct val="100000"/>
              </a:lnSpc>
              <a:spcBef>
                <a:spcPts val="0"/>
              </a:spcBef>
              <a:spcAft>
                <a:spcPts val="0"/>
              </a:spcAft>
              <a:buSzPts val="1400"/>
              <a:buNone/>
            </a:pPr>
            <a:endParaRPr dirty="0"/>
          </a:p>
        </p:txBody>
      </p:sp>
      <p:sp>
        <p:nvSpPr>
          <p:cNvPr id="295" name="Google Shape;29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37903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563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457200" lvl="0" indent="-228600" algn="just" rtl="0">
              <a:lnSpc>
                <a:spcPct val="100000"/>
              </a:lnSpc>
              <a:spcBef>
                <a:spcPts val="0"/>
              </a:spcBef>
              <a:spcAft>
                <a:spcPts val="0"/>
              </a:spcAft>
              <a:buSzPts val="1400"/>
              <a:buNone/>
            </a:pPr>
            <a:r>
              <a:rPr lang="en-US" dirty="0">
                <a:sym typeface="Wingdings" panose="05000000000000000000" pitchFamily="2" charset="2"/>
              </a:rPr>
              <a:t>A3</a:t>
            </a:r>
            <a:endParaRPr lang="en-US" dirty="0"/>
          </a:p>
          <a:p>
            <a:pPr marL="457200" lvl="0" indent="-228600" algn="just" rtl="0">
              <a:lnSpc>
                <a:spcPct val="100000"/>
              </a:lnSpc>
              <a:spcBef>
                <a:spcPts val="0"/>
              </a:spcBef>
              <a:spcAft>
                <a:spcPts val="0"/>
              </a:spcAft>
              <a:buSzPts val="1400"/>
              <a:buNone/>
            </a:pPr>
            <a:r>
              <a:rPr lang="en-US" dirty="0">
                <a:sym typeface="Wingdings" panose="05000000000000000000" pitchFamily="2" charset="2"/>
              </a:rPr>
              <a:t>B1</a:t>
            </a:r>
            <a:endParaRPr lang="en-US" dirty="0"/>
          </a:p>
          <a:p>
            <a:pPr marL="457200" lvl="0" indent="-228600" algn="just" rtl="0">
              <a:lnSpc>
                <a:spcPct val="100000"/>
              </a:lnSpc>
              <a:spcBef>
                <a:spcPts val="0"/>
              </a:spcBef>
              <a:spcAft>
                <a:spcPts val="0"/>
              </a:spcAft>
              <a:buSzPts val="1400"/>
              <a:buNone/>
            </a:pPr>
            <a:r>
              <a:rPr lang="en-US" dirty="0">
                <a:sym typeface="Wingdings" panose="05000000000000000000" pitchFamily="2" charset="2"/>
              </a:rPr>
              <a:t>C2</a:t>
            </a:r>
            <a:endParaRPr lang="en-US" dirty="0"/>
          </a:p>
          <a:p>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86565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 C</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57405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443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26157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32125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70031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26785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Centro per il controllo e la prevenzione delle malattie (CDC) - </a:t>
            </a:r>
            <a:r>
              <a:rPr lang="en-US" u="sng" dirty="0">
                <a:solidFill>
                  <a:schemeClr val="hlink"/>
                </a:solidFill>
                <a:hlinkClick r:id="rId3"/>
              </a:rPr>
              <a:t>https://www.cdc.gov/ncbddd/birthdefects/prevention.html </a:t>
            </a:r>
            <a:r>
              <a:rPr lang="en-US" dirty="0"/>
              <a:t>Consultato il 17 gennaio 2022.</a:t>
            </a:r>
            <a:endParaRPr dirty="0"/>
          </a:p>
        </p:txBody>
      </p:sp>
      <p:sp>
        <p:nvSpPr>
          <p:cNvPr id="425" name="Google Shape;425;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13786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Centro per il controllo e la prevenzione delle malattie (CDC) - https://www.cdc.gov/pregnancy/during.html. Accesso al 17 gennaio 2022</a:t>
            </a:r>
            <a:endParaRPr/>
          </a:p>
        </p:txBody>
      </p:sp>
      <p:sp>
        <p:nvSpPr>
          <p:cNvPr id="433" name="Google Shape;43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7759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37334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54553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113201ef8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1113201ef8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8312948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Bryce, E., </a:t>
            </a:r>
            <a:r>
              <a:rPr lang="en-US" dirty="0" err="1"/>
              <a:t>Mullany</a:t>
            </a:r>
            <a:r>
              <a:rPr lang="en-US" dirty="0"/>
              <a:t>, L.C., </a:t>
            </a:r>
            <a:r>
              <a:rPr lang="en-US" dirty="0" err="1"/>
              <a:t>Khatry</a:t>
            </a:r>
            <a:r>
              <a:rPr lang="en-US" dirty="0"/>
              <a:t>, S.K. </a:t>
            </a:r>
            <a:r>
              <a:rPr lang="en-US" i="1" dirty="0"/>
              <a:t>et al. </a:t>
            </a:r>
            <a:r>
              <a:rPr lang="en-US" dirty="0"/>
              <a:t>Copertura dei quattro elementi essenziali dell'assistenza neonatale dell'OMS e loro associazione con la sopravvivenza neonatale nel Nepal meridionale. </a:t>
            </a:r>
            <a:r>
              <a:rPr lang="en-US" i="1" dirty="0"/>
              <a:t>BMC Pregnancy Childbirth </a:t>
            </a:r>
            <a:r>
              <a:rPr lang="en-US" b="1" dirty="0"/>
              <a:t>20, </a:t>
            </a:r>
            <a:r>
              <a:rPr lang="en-US" dirty="0"/>
              <a:t>540 (2020). https://doi.org/10.1186/s12884-020-03239-6</a:t>
            </a:r>
            <a:endParaRPr dirty="0"/>
          </a:p>
        </p:txBody>
      </p:sp>
      <p:sp>
        <p:nvSpPr>
          <p:cNvPr id="476" name="Google Shape;476;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1593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26963189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Bryce, E., Mullany, L.C., Khatry, S.K. </a:t>
            </a:r>
            <a:r>
              <a:rPr lang="en-US" i="1"/>
              <a:t>et al. </a:t>
            </a:r>
            <a:r>
              <a:rPr lang="en-US"/>
              <a:t>Copertura dei quattro elementi essenziali dell'assistenza neonatale dell'OMS e loro associazione con la sopravvivenza neonatale nel Nepal meridionale. </a:t>
            </a:r>
            <a:r>
              <a:rPr lang="en-US" i="1"/>
              <a:t>BMC Pregnancy Childbirth </a:t>
            </a:r>
            <a:r>
              <a:rPr lang="en-US" b="1"/>
              <a:t>20, </a:t>
            </a:r>
            <a:r>
              <a:rPr lang="en-US"/>
              <a:t>540 (2020). https://doi.org/10.1186/s12884-020-03239-6</a:t>
            </a:r>
            <a:endParaRPr/>
          </a:p>
        </p:txBody>
      </p:sp>
      <p:sp>
        <p:nvSpPr>
          <p:cNvPr id="487" name="Google Shape;48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20756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Bryce, E., Mullany, L.C., Khatry, S.K. </a:t>
            </a:r>
            <a:r>
              <a:rPr lang="en-US" i="1"/>
              <a:t>et al. </a:t>
            </a:r>
            <a:r>
              <a:rPr lang="en-US"/>
              <a:t>Copertura dei quattro elementi essenziali dell'assistenza neonatale dell'OMS e loro associazione con la sopravvivenza neonatale nel Nepal meridionale. </a:t>
            </a:r>
            <a:r>
              <a:rPr lang="en-US" i="1"/>
              <a:t>BMC Pregnancy Childbirth </a:t>
            </a:r>
            <a:r>
              <a:rPr lang="en-US" b="1"/>
              <a:t>20, </a:t>
            </a:r>
            <a:r>
              <a:rPr lang="en-US"/>
              <a:t>540 (2020). https://doi.org/10.1186/s12884-020-03239-6</a:t>
            </a:r>
            <a:endParaRPr/>
          </a:p>
        </p:txBody>
      </p:sp>
      <p:sp>
        <p:nvSpPr>
          <p:cNvPr id="495" name="Google Shape;495;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43917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358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C</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29430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Vero</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11867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A2</a:t>
            </a:r>
          </a:p>
          <a:p>
            <a:pPr marL="0" lvl="0" indent="0" algn="l" rtl="0">
              <a:lnSpc>
                <a:spcPct val="100000"/>
              </a:lnSpc>
              <a:spcBef>
                <a:spcPts val="0"/>
              </a:spcBef>
              <a:spcAft>
                <a:spcPts val="0"/>
              </a:spcAft>
              <a:buSzPts val="1400"/>
              <a:buNone/>
            </a:pPr>
            <a:r>
              <a:rPr lang="en-US" dirty="0">
                <a:sym typeface="Wingdings" panose="05000000000000000000" pitchFamily="2" charset="2"/>
              </a:rPr>
              <a:t>B1</a:t>
            </a:r>
            <a:endParaRPr lang="en-US" dirty="0"/>
          </a:p>
          <a:p>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70678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64670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13741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91076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117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8400582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07030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8858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28443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7767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113201ef8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1113201ef8f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2531334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B</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37700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extLst>
      <p:ext uri="{BB962C8B-B14F-4D97-AF65-F5344CB8AC3E}">
        <p14:creationId xmlns:p14="http://schemas.microsoft.com/office/powerpoint/2010/main" val="22309467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5" name="Google Shape;3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19051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5" name="Google Shape;3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19051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dirty="0"/>
          </a:p>
        </p:txBody>
      </p:sp>
      <p:sp>
        <p:nvSpPr>
          <p:cNvPr id="418" name="Google Shape;4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extLst>
      <p:ext uri="{BB962C8B-B14F-4D97-AF65-F5344CB8AC3E}">
        <p14:creationId xmlns:p14="http://schemas.microsoft.com/office/powerpoint/2010/main" val="3025031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9</a:t>
            </a:fld>
            <a:endParaRPr/>
          </a:p>
        </p:txBody>
      </p:sp>
    </p:spTree>
    <p:extLst>
      <p:ext uri="{BB962C8B-B14F-4D97-AF65-F5344CB8AC3E}">
        <p14:creationId xmlns:p14="http://schemas.microsoft.com/office/powerpoint/2010/main" val="256017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pic>
        <p:nvPicPr>
          <p:cNvPr id="16" name="Google Shape;16;p33"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Περιεχόμενο με λεζάντα">
    <p:spTree>
      <p:nvGrpSpPr>
        <p:cNvPr id="1" name="Shape 41"/>
        <p:cNvGrpSpPr/>
        <p:nvPr/>
      </p:nvGrpSpPr>
      <p:grpSpPr>
        <a:xfrm>
          <a:off x="0" y="0"/>
          <a:ext cx="0" cy="0"/>
          <a:chOff x="0" y="0"/>
          <a:chExt cx="0" cy="0"/>
        </a:xfrm>
      </p:grpSpPr>
      <p:sp>
        <p:nvSpPr>
          <p:cNvPr id="42" name="Google Shape;42;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4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3200"/>
            </a:lvl1pPr>
            <a:lvl2pPr marL="914400" lvl="1" indent="-396240" algn="l">
              <a:lnSpc>
                <a:spcPct val="100000"/>
              </a:lnSpc>
              <a:spcBef>
                <a:spcPts val="600"/>
              </a:spcBef>
              <a:spcAft>
                <a:spcPts val="0"/>
              </a:spcAft>
              <a:buSzPts val="2640"/>
              <a:buChar char="▪"/>
              <a:defRPr sz="2800"/>
            </a:lvl2pPr>
            <a:lvl3pPr marL="1371600" lvl="2" indent="-355600" algn="l">
              <a:lnSpc>
                <a:spcPct val="100000"/>
              </a:lnSpc>
              <a:spcBef>
                <a:spcPts val="600"/>
              </a:spcBef>
              <a:spcAft>
                <a:spcPts val="0"/>
              </a:spcAft>
              <a:buSzPts val="2000"/>
              <a:buChar char="▪"/>
              <a:defRPr sz="2400"/>
            </a:lvl3pPr>
            <a:lvl4pPr marL="1828800" lvl="3" indent="-355600" algn="l">
              <a:lnSpc>
                <a:spcPct val="100000"/>
              </a:lnSpc>
              <a:spcBef>
                <a:spcPts val="600"/>
              </a:spcBef>
              <a:spcAft>
                <a:spcPts val="0"/>
              </a:spcAft>
              <a:buSzPts val="2000"/>
              <a:buChar char="▪"/>
              <a:defRPr sz="2000"/>
            </a:lvl4pPr>
            <a:lvl5pPr marL="2286000" lvl="4" indent="-355600" algn="l">
              <a:lnSpc>
                <a:spcPct val="100000"/>
              </a:lnSpc>
              <a:spcBef>
                <a:spcPts val="600"/>
              </a:spcBef>
              <a:spcAft>
                <a:spcPts val="0"/>
              </a:spcAft>
              <a:buSzPts val="2000"/>
              <a:buChar char="▪"/>
              <a:defRPr sz="2000"/>
            </a:lvl5pPr>
            <a:lvl6pPr marL="2743200" lvl="5" indent="-342900" algn="l">
              <a:lnSpc>
                <a:spcPct val="90000"/>
              </a:lnSpc>
              <a:spcBef>
                <a:spcPts val="600"/>
              </a:spcBef>
              <a:spcAft>
                <a:spcPts val="0"/>
              </a:spcAft>
              <a:buSzPts val="1800"/>
              <a:buChar char="•"/>
              <a:defRPr sz="2000"/>
            </a:lvl6pPr>
            <a:lvl7pPr marL="3200400" lvl="6" indent="-342900" algn="l">
              <a:lnSpc>
                <a:spcPct val="90000"/>
              </a:lnSpc>
              <a:spcBef>
                <a:spcPts val="500"/>
              </a:spcBef>
              <a:spcAft>
                <a:spcPts val="0"/>
              </a:spcAft>
              <a:buSzPts val="1800"/>
              <a:buChar char="•"/>
              <a:defRPr sz="2000"/>
            </a:lvl7pPr>
            <a:lvl8pPr marL="3657600" lvl="7" indent="-342900" algn="l">
              <a:lnSpc>
                <a:spcPct val="90000"/>
              </a:lnSpc>
              <a:spcBef>
                <a:spcPts val="500"/>
              </a:spcBef>
              <a:spcAft>
                <a:spcPts val="0"/>
              </a:spcAft>
              <a:buSzPts val="1800"/>
              <a:buChar char="•"/>
              <a:defRPr sz="2000"/>
            </a:lvl8pPr>
            <a:lvl9pPr marL="4114800" lvl="8" indent="-342900" algn="l">
              <a:lnSpc>
                <a:spcPct val="90000"/>
              </a:lnSpc>
              <a:spcBef>
                <a:spcPts val="500"/>
              </a:spcBef>
              <a:spcAft>
                <a:spcPts val="0"/>
              </a:spcAft>
              <a:buSzPts val="1800"/>
              <a:buChar char="•"/>
              <a:defRPr sz="2000"/>
            </a:lvl9pPr>
          </a:lstStyle>
          <a:p>
            <a:endParaRPr/>
          </a:p>
        </p:txBody>
      </p:sp>
      <p:sp>
        <p:nvSpPr>
          <p:cNvPr id="44" name="Google Shape;44;p7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2400"/>
              <a:buNone/>
              <a:defRPr sz="1600"/>
            </a:lvl1pPr>
            <a:lvl2pPr marL="914400" lvl="1" indent="-228600" algn="l">
              <a:lnSpc>
                <a:spcPct val="100000"/>
              </a:lnSpc>
              <a:spcBef>
                <a:spcPts val="600"/>
              </a:spcBef>
              <a:spcAft>
                <a:spcPts val="0"/>
              </a:spcAft>
              <a:buSzPts val="2640"/>
              <a:buNone/>
              <a:defRPr sz="1400"/>
            </a:lvl2pPr>
            <a:lvl3pPr marL="1371600" lvl="2" indent="-228600" algn="l">
              <a:lnSpc>
                <a:spcPct val="100000"/>
              </a:lnSpc>
              <a:spcBef>
                <a:spcPts val="600"/>
              </a:spcBef>
              <a:spcAft>
                <a:spcPts val="0"/>
              </a:spcAft>
              <a:buSzPts val="2000"/>
              <a:buNone/>
              <a:defRPr sz="1200"/>
            </a:lvl3pPr>
            <a:lvl4pPr marL="1828800" lvl="3" indent="-228600" algn="l">
              <a:lnSpc>
                <a:spcPct val="100000"/>
              </a:lnSpc>
              <a:spcBef>
                <a:spcPts val="600"/>
              </a:spcBef>
              <a:spcAft>
                <a:spcPts val="0"/>
              </a:spcAft>
              <a:buSzPts val="2000"/>
              <a:buNone/>
              <a:defRPr sz="1000"/>
            </a:lvl4pPr>
            <a:lvl5pPr marL="2286000" lvl="4" indent="-228600" algn="l">
              <a:lnSpc>
                <a:spcPct val="100000"/>
              </a:lnSpc>
              <a:spcBef>
                <a:spcPts val="600"/>
              </a:spcBef>
              <a:spcAft>
                <a:spcPts val="0"/>
              </a:spcAft>
              <a:buSzPts val="2000"/>
              <a:buNone/>
              <a:defRPr sz="1000"/>
            </a:lvl5pPr>
            <a:lvl6pPr marL="2743200" lvl="5" indent="-228600" algn="l">
              <a:lnSpc>
                <a:spcPct val="90000"/>
              </a:lnSpc>
              <a:spcBef>
                <a:spcPts val="600"/>
              </a:spcBef>
              <a:spcAft>
                <a:spcPts val="0"/>
              </a:spcAft>
              <a:buSzPts val="1800"/>
              <a:buNone/>
              <a:defRPr sz="1000"/>
            </a:lvl6pPr>
            <a:lvl7pPr marL="3200400" lvl="6" indent="-228600" algn="l">
              <a:lnSpc>
                <a:spcPct val="90000"/>
              </a:lnSpc>
              <a:spcBef>
                <a:spcPts val="500"/>
              </a:spcBef>
              <a:spcAft>
                <a:spcPts val="0"/>
              </a:spcAft>
              <a:buSzPts val="1800"/>
              <a:buNone/>
              <a:defRPr sz="1000"/>
            </a:lvl7pPr>
            <a:lvl8pPr marL="3657600" lvl="7" indent="-228600" algn="l">
              <a:lnSpc>
                <a:spcPct val="90000"/>
              </a:lnSpc>
              <a:spcBef>
                <a:spcPts val="500"/>
              </a:spcBef>
              <a:spcAft>
                <a:spcPts val="0"/>
              </a:spcAft>
              <a:buSzPts val="1800"/>
              <a:buNone/>
              <a:defRPr sz="1000"/>
            </a:lvl8pPr>
            <a:lvl9pPr marL="4114800" lvl="8" indent="-228600" algn="l">
              <a:lnSpc>
                <a:spcPct val="90000"/>
              </a:lnSpc>
              <a:spcBef>
                <a:spcPts val="500"/>
              </a:spcBef>
              <a:spcAft>
                <a:spcPts val="0"/>
              </a:spcAft>
              <a:buSzPts val="1800"/>
              <a:buNone/>
              <a:defRPr sz="1000"/>
            </a:lvl9pPr>
          </a:lstStyle>
          <a:p>
            <a:endParaRPr/>
          </a:p>
        </p:txBody>
      </p:sp>
      <p:sp>
        <p:nvSpPr>
          <p:cNvPr id="45" name="Google Shape;45;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8" name="Google Shape;27;p58">
            <a:extLst>
              <a:ext uri="{FF2B5EF4-FFF2-40B4-BE49-F238E27FC236}">
                <a16:creationId xmlns:a16="http://schemas.microsoft.com/office/drawing/2014/main" id="{86C4C630-AD53-4B29-A4F2-EB01D00F5F0D}"/>
              </a:ext>
            </a:extLst>
          </p:cNvPr>
          <p:cNvSpPr txBox="1"/>
          <p:nvPr userDrawn="1"/>
        </p:nvSpPr>
        <p:spPr>
          <a:xfrm>
            <a:off x="1" y="98623"/>
            <a:ext cx="7070650"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en-US" sz="1800" b="0" i="0" u="none" strike="noStrike" cap="none" dirty="0">
                <a:solidFill>
                  <a:srgbClr val="7F7F7F"/>
                </a:solidFill>
                <a:latin typeface="Calibri"/>
                <a:ea typeface="Calibri"/>
                <a:cs typeface="Calibri"/>
                <a:sym typeface="Calibri"/>
              </a:rPr>
              <a:t>  I </a:t>
            </a:r>
            <a:r>
              <a:rPr lang="en-US" sz="1800" b="0" i="0" u="none" strike="noStrike" cap="none" dirty="0" err="1">
                <a:solidFill>
                  <a:srgbClr val="7F7F7F"/>
                </a:solidFill>
                <a:latin typeface="Calibri"/>
                <a:ea typeface="Calibri"/>
                <a:cs typeface="Calibri"/>
                <a:sym typeface="Calibri"/>
              </a:rPr>
              <a:t>principali</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problemi</a:t>
            </a:r>
            <a:r>
              <a:rPr lang="en-US" sz="1800" b="0" i="0" u="none" strike="noStrike" cap="none" dirty="0">
                <a:solidFill>
                  <a:srgbClr val="7F7F7F"/>
                </a:solidFill>
                <a:latin typeface="Calibri"/>
                <a:ea typeface="Calibri"/>
                <a:cs typeface="Calibri"/>
                <a:sym typeface="Calibri"/>
              </a:rPr>
              <a:t> di salute </a:t>
            </a:r>
            <a:r>
              <a:rPr lang="en-US" sz="1800" b="0" i="0" u="none" strike="noStrike" cap="none" dirty="0" err="1">
                <a:solidFill>
                  <a:srgbClr val="7F7F7F"/>
                </a:solidFill>
                <a:latin typeface="Calibri"/>
                <a:ea typeface="Calibri"/>
                <a:cs typeface="Calibri"/>
                <a:sym typeface="Calibri"/>
              </a:rPr>
              <a:t>quando</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si</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arriva</a:t>
            </a:r>
            <a:r>
              <a:rPr lang="en-US" sz="1800" b="0" i="0" u="none" strike="noStrike" cap="none" dirty="0">
                <a:solidFill>
                  <a:srgbClr val="7F7F7F"/>
                </a:solidFill>
                <a:latin typeface="Calibri"/>
                <a:ea typeface="Calibri"/>
                <a:cs typeface="Calibri"/>
                <a:sym typeface="Calibri"/>
              </a:rPr>
              <a:t> in un nuovo </a:t>
            </a:r>
            <a:r>
              <a:rPr lang="en-US" sz="1800" b="0" i="0" u="none" strike="noStrike" cap="none" dirty="0" err="1">
                <a:solidFill>
                  <a:srgbClr val="7F7F7F"/>
                </a:solidFill>
                <a:latin typeface="Calibri"/>
                <a:ea typeface="Calibri"/>
                <a:cs typeface="Calibri"/>
                <a:sym typeface="Calibri"/>
              </a:rPr>
              <a:t>paese</a:t>
            </a:r>
            <a:r>
              <a:rPr lang="de-DE" sz="1800" b="0" i="0" u="none" strike="noStrike" cap="none" dirty="0">
                <a:solidFill>
                  <a:srgbClr val="7F7F7F"/>
                </a:solidFill>
                <a:latin typeface="Calibri"/>
                <a:ea typeface="Calibri"/>
                <a:cs typeface="Calibri"/>
                <a:sym typeface="Calibri"/>
              </a:rPr>
              <a:t> </a:t>
            </a:r>
            <a:endParaRPr sz="18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57160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57"/>
        <p:cNvGrpSpPr/>
        <p:nvPr/>
      </p:nvGrpSpPr>
      <p:grpSpPr>
        <a:xfrm>
          <a:off x="0" y="0"/>
          <a:ext cx="0" cy="0"/>
          <a:chOff x="0" y="0"/>
          <a:chExt cx="0" cy="0"/>
        </a:xfrm>
      </p:grpSpPr>
      <p:pic>
        <p:nvPicPr>
          <p:cNvPr id="58" name="Google Shape;58;p41"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59"/>
        <p:cNvGrpSpPr/>
        <p:nvPr/>
      </p:nvGrpSpPr>
      <p:grpSpPr>
        <a:xfrm>
          <a:off x="0" y="0"/>
          <a:ext cx="0" cy="0"/>
          <a:chOff x="0" y="0"/>
          <a:chExt cx="0" cy="0"/>
        </a:xfrm>
      </p:grpSpPr>
      <p:sp>
        <p:nvSpPr>
          <p:cNvPr id="60" name="Google Shape;60;p42"/>
          <p:cNvSpPr/>
          <p:nvPr/>
        </p:nvSpPr>
        <p:spPr>
          <a:xfrm>
            <a:off x="0" y="2218305"/>
            <a:ext cx="12192000" cy="3787362"/>
          </a:xfrm>
          <a:prstGeom prst="rect">
            <a:avLst/>
          </a:prstGeom>
          <a:solidFill>
            <a:srgbClr val="203864"/>
          </a:solidFill>
          <a:ln>
            <a:noFill/>
          </a:ln>
          <a:effectLst>
            <a:outerShdw blurRad="40000" dist="23000" dir="5400000" rotWithShape="0">
              <a:srgbClr val="808080">
                <a:alpha val="34117"/>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lt1"/>
              </a:buClr>
              <a:buSzPts val="1800"/>
              <a:buFont typeface="Noto Sans Symbols"/>
              <a:buNone/>
            </a:pPr>
            <a:endParaRPr sz="1800" b="0" i="0" u="none" strike="noStrike" cap="none">
              <a:solidFill>
                <a:schemeClr val="lt1"/>
              </a:solidFill>
              <a:latin typeface="Calibri"/>
              <a:ea typeface="Calibri"/>
              <a:cs typeface="Calibri"/>
              <a:sym typeface="Calibri"/>
            </a:endParaRPr>
          </a:p>
        </p:txBody>
      </p:sp>
      <p:sp>
        <p:nvSpPr>
          <p:cNvPr id="61" name="Google Shape;61;p42"/>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2"/>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Clr>
                <a:schemeClr val="dk1"/>
              </a:buClr>
              <a:buSzPts val="2400"/>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chemeClr val="dk1"/>
              </a:buClr>
              <a:buSzPts val="2640"/>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chemeClr val="dk1"/>
              </a:buClr>
              <a:buSzPts val="2000"/>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chemeClr val="dk1"/>
              </a:buClr>
              <a:buSzPts val="2000"/>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chemeClr val="dk1"/>
              </a:buClr>
              <a:buSzPts val="2000"/>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63" name="Google Shape;63;p42"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64" name="Google Shape;64;p42"/>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2. Empower</a:t>
            </a:r>
            <a:endParaRPr sz="1400" b="0" i="0" u="none" strike="noStrike" cap="none">
              <a:solidFill>
                <a:srgbClr val="000000"/>
              </a:solidFill>
              <a:latin typeface="Arial"/>
              <a:ea typeface="Arial"/>
              <a:cs typeface="Arial"/>
              <a:sym typeface="Arial"/>
            </a:endParaRPr>
          </a:p>
        </p:txBody>
      </p:sp>
      <p:sp>
        <p:nvSpPr>
          <p:cNvPr id="20" name="Google Shape;20;p34"/>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3. Participate</a:t>
            </a:r>
            <a:endParaRPr sz="1400" b="0" i="0" u="none" strike="noStrike" cap="none">
              <a:solidFill>
                <a:srgbClr val="000000"/>
              </a:solidFill>
              <a:latin typeface="Arial"/>
              <a:ea typeface="Arial"/>
              <a:cs typeface="Arial"/>
              <a:sym typeface="Arial"/>
            </a:endParaRPr>
          </a:p>
        </p:txBody>
      </p:sp>
      <p:sp>
        <p:nvSpPr>
          <p:cNvPr id="21" name="Google Shape;21;p34"/>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Impact"/>
                <a:ea typeface="Impact"/>
                <a:cs typeface="Impact"/>
                <a:sym typeface="Impact"/>
              </a:rPr>
              <a:t>1. Prevent</a:t>
            </a:r>
            <a:endParaRPr sz="1400" b="0" i="0" u="none" strike="noStrike" cap="none">
              <a:solidFill>
                <a:srgbClr val="000000"/>
              </a:solidFill>
              <a:latin typeface="Arial"/>
              <a:ea typeface="Arial"/>
              <a:cs typeface="Arial"/>
              <a:sym typeface="Arial"/>
            </a:endParaRPr>
          </a:p>
        </p:txBody>
      </p:sp>
      <p:pic>
        <p:nvPicPr>
          <p:cNvPr id="22" name="Google Shape;22;p34"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pic>
        <p:nvPicPr>
          <p:cNvPr id="23" name="Google Shape;23;p34"/>
          <p:cNvPicPr preferRelativeResize="0"/>
          <p:nvPr/>
        </p:nvPicPr>
        <p:blipFill rotWithShape="1">
          <a:blip r:embed="rId3">
            <a:alphaModFix/>
          </a:blip>
          <a:srcRect/>
          <a:stretch/>
        </p:blipFill>
        <p:spPr>
          <a:xfrm>
            <a:off x="29817" y="29817"/>
            <a:ext cx="1015241" cy="101524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Unit slide single column" type="obj">
  <p:cSld name="OBJECT">
    <p:spTree>
      <p:nvGrpSpPr>
        <p:cNvPr id="1" name="Shape 24"/>
        <p:cNvGrpSpPr/>
        <p:nvPr/>
      </p:nvGrpSpPr>
      <p:grpSpPr>
        <a:xfrm>
          <a:off x="0" y="0"/>
          <a:ext cx="0" cy="0"/>
          <a:chOff x="0" y="0"/>
          <a:chExt cx="0" cy="0"/>
        </a:xfrm>
      </p:grpSpPr>
      <p:sp>
        <p:nvSpPr>
          <p:cNvPr id="25" name="Google Shape;25;p3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5"/>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 name="Google Shape;28;p35"/>
          <p:cNvPicPr preferRelativeResize="0"/>
          <p:nvPr/>
        </p:nvPicPr>
        <p:blipFill rotWithShape="1">
          <a:blip r:embed="rId2">
            <a:alphaModFix/>
          </a:blip>
          <a:srcRect/>
          <a:stretch/>
        </p:blipFill>
        <p:spPr>
          <a:xfrm>
            <a:off x="29817" y="6301390"/>
            <a:ext cx="528183" cy="528183"/>
          </a:xfrm>
          <a:prstGeom prst="rect">
            <a:avLst/>
          </a:prstGeom>
          <a:noFill/>
          <a:ln>
            <a:noFill/>
          </a:ln>
        </p:spPr>
      </p:pic>
      <p:sp>
        <p:nvSpPr>
          <p:cNvPr id="5" name="Google Shape;27;p58">
            <a:extLst>
              <a:ext uri="{FF2B5EF4-FFF2-40B4-BE49-F238E27FC236}">
                <a16:creationId xmlns:a16="http://schemas.microsoft.com/office/drawing/2014/main" id="{CF474ED5-3F4C-40DE-84B3-8567D6ED6DB7}"/>
              </a:ext>
            </a:extLst>
          </p:cNvPr>
          <p:cNvSpPr txBox="1"/>
          <p:nvPr userDrawn="1"/>
        </p:nvSpPr>
        <p:spPr>
          <a:xfrm>
            <a:off x="0" y="98623"/>
            <a:ext cx="7805393"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a:t>
            </a:r>
            <a:r>
              <a:rPr lang="en-US" sz="1800" b="0" i="0" u="none" strike="noStrike" cap="none" dirty="0">
                <a:solidFill>
                  <a:srgbClr val="7F7F7F"/>
                </a:solidFill>
                <a:latin typeface="Calibri"/>
                <a:ea typeface="Calibri"/>
                <a:cs typeface="Calibri"/>
                <a:sym typeface="Calibri"/>
              </a:rPr>
              <a:t>I </a:t>
            </a:r>
            <a:r>
              <a:rPr lang="en-US" sz="1800" b="0" i="0" u="none" strike="noStrike" cap="none" dirty="0" err="1">
                <a:solidFill>
                  <a:srgbClr val="7F7F7F"/>
                </a:solidFill>
                <a:latin typeface="Calibri"/>
                <a:ea typeface="Calibri"/>
                <a:cs typeface="Calibri"/>
                <a:sym typeface="Calibri"/>
              </a:rPr>
              <a:t>principali</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problemi</a:t>
            </a:r>
            <a:r>
              <a:rPr lang="en-US" sz="1800" b="0" i="0" u="none" strike="noStrike" cap="none" dirty="0">
                <a:solidFill>
                  <a:srgbClr val="7F7F7F"/>
                </a:solidFill>
                <a:latin typeface="Calibri"/>
                <a:ea typeface="Calibri"/>
                <a:cs typeface="Calibri"/>
                <a:sym typeface="Calibri"/>
              </a:rPr>
              <a:t> di salute </a:t>
            </a:r>
            <a:r>
              <a:rPr lang="en-US" sz="1800" b="0" i="0" u="none" strike="noStrike" cap="none" dirty="0" err="1">
                <a:solidFill>
                  <a:srgbClr val="7F7F7F"/>
                </a:solidFill>
                <a:latin typeface="Calibri"/>
                <a:ea typeface="Calibri"/>
                <a:cs typeface="Calibri"/>
                <a:sym typeface="Calibri"/>
              </a:rPr>
              <a:t>quando</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si</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arriva</a:t>
            </a:r>
            <a:r>
              <a:rPr lang="en-US" sz="1800" b="0" i="0" u="none" strike="noStrike" cap="none" dirty="0">
                <a:solidFill>
                  <a:srgbClr val="7F7F7F"/>
                </a:solidFill>
                <a:latin typeface="Calibri"/>
                <a:ea typeface="Calibri"/>
                <a:cs typeface="Calibri"/>
                <a:sym typeface="Calibri"/>
              </a:rPr>
              <a:t> in un nuovo </a:t>
            </a:r>
            <a:r>
              <a:rPr lang="en-US" sz="1800" b="0" i="0" u="none" strike="noStrike" cap="none" dirty="0" err="1">
                <a:solidFill>
                  <a:srgbClr val="7F7F7F"/>
                </a:solidFill>
                <a:latin typeface="Calibri"/>
                <a:ea typeface="Calibri"/>
                <a:cs typeface="Calibri"/>
                <a:sym typeface="Calibri"/>
              </a:rPr>
              <a:t>paese</a:t>
            </a:r>
            <a:r>
              <a:rPr lang="de-DE" sz="1800" b="0" i="0" u="none" strike="noStrike" cap="none" dirty="0">
                <a:solidFill>
                  <a:srgbClr val="7F7F7F"/>
                </a:solidFill>
                <a:latin typeface="Calibri"/>
                <a:ea typeface="Calibri"/>
                <a:cs typeface="Calibri"/>
                <a:sym typeface="Calibri"/>
              </a:rPr>
              <a:t> </a:t>
            </a:r>
            <a:endParaRPr sz="1800" b="0" i="0" u="none" strike="noStrike" cap="none" dirty="0">
              <a:solidFill>
                <a:srgbClr val="7F7F7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module Intro">
  <p:cSld name="Submodule Intro">
    <p:spTree>
      <p:nvGrpSpPr>
        <p:cNvPr id="1" name="Shape 29"/>
        <p:cNvGrpSpPr/>
        <p:nvPr/>
      </p:nvGrpSpPr>
      <p:grpSpPr>
        <a:xfrm>
          <a:off x="0" y="0"/>
          <a:ext cx="0" cy="0"/>
          <a:chOff x="0" y="0"/>
          <a:chExt cx="0" cy="0"/>
        </a:xfrm>
      </p:grpSpPr>
      <p:sp>
        <p:nvSpPr>
          <p:cNvPr id="30" name="Google Shape;30;p36"/>
          <p:cNvSpPr/>
          <p:nvPr/>
        </p:nvSpPr>
        <p:spPr>
          <a:xfrm>
            <a:off x="0" y="2218305"/>
            <a:ext cx="12192000" cy="3787362"/>
          </a:xfrm>
          <a:prstGeom prst="rect">
            <a:avLst/>
          </a:prstGeom>
          <a:solidFill>
            <a:srgbClr val="203864"/>
          </a:solidFill>
          <a:ln>
            <a:noFill/>
          </a:ln>
          <a:effectLst>
            <a:outerShdw blurRad="40000" dist="23000" dir="5400000" rotWithShape="0">
              <a:srgbClr val="808080">
                <a:alpha val="34117"/>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31" name="Google Shape;31;p36"/>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6"/>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Clr>
                <a:schemeClr val="lt1"/>
              </a:buClr>
              <a:buSzPts val="2400"/>
              <a:buChar char="▪"/>
              <a:defRPr>
                <a:solidFill>
                  <a:schemeClr val="lt1"/>
                </a:solidFill>
                <a:latin typeface="Calibri"/>
                <a:ea typeface="Calibri"/>
                <a:cs typeface="Calibri"/>
                <a:sym typeface="Calibri"/>
              </a:defRPr>
            </a:lvl1pPr>
            <a:lvl2pPr marL="914400" lvl="1" indent="-396240" algn="l">
              <a:lnSpc>
                <a:spcPct val="100000"/>
              </a:lnSpc>
              <a:spcBef>
                <a:spcPts val="600"/>
              </a:spcBef>
              <a:spcAft>
                <a:spcPts val="0"/>
              </a:spcAft>
              <a:buClr>
                <a:schemeClr val="lt1"/>
              </a:buClr>
              <a:buSzPts val="2640"/>
              <a:buChar char="▪"/>
              <a:defRPr>
                <a:solidFill>
                  <a:schemeClr val="lt1"/>
                </a:solidFill>
                <a:latin typeface="Calibri"/>
                <a:ea typeface="Calibri"/>
                <a:cs typeface="Calibri"/>
                <a:sym typeface="Calibri"/>
              </a:defRPr>
            </a:lvl2pPr>
            <a:lvl3pPr marL="1371600" lvl="2"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3pPr>
            <a:lvl4pPr marL="1828800" lvl="3"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4pPr>
            <a:lvl5pPr marL="2286000" lvl="4"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36"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34" name="Google Shape;34;p36"/>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35"/>
        <p:cNvGrpSpPr/>
        <p:nvPr/>
      </p:nvGrpSpPr>
      <p:grpSpPr>
        <a:xfrm>
          <a:off x="0" y="0"/>
          <a:ext cx="0" cy="0"/>
          <a:chOff x="0" y="0"/>
          <a:chExt cx="0" cy="0"/>
        </a:xfrm>
      </p:grpSpPr>
      <p:sp>
        <p:nvSpPr>
          <p:cNvPr id="36" name="Google Shape;36;p37"/>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7"/>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37"/>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50000"/>
              </a:lnSpc>
              <a:spcBef>
                <a:spcPts val="600"/>
              </a:spcBef>
              <a:spcAft>
                <a:spcPts val="0"/>
              </a:spcAft>
              <a:buClr>
                <a:srgbClr val="C01E24"/>
              </a:buClr>
              <a:buSzPts val="24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 name="Google Shape;39;p37"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40" name="Google Shape;40;p37"/>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41"/>
        <p:cNvGrpSpPr/>
        <p:nvPr/>
      </p:nvGrpSpPr>
      <p:grpSpPr>
        <a:xfrm>
          <a:off x="0" y="0"/>
          <a:ext cx="0" cy="0"/>
          <a:chOff x="0" y="0"/>
          <a:chExt cx="0" cy="0"/>
        </a:xfrm>
      </p:grpSpPr>
      <p:sp>
        <p:nvSpPr>
          <p:cNvPr id="42" name="Google Shape;42;p38"/>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38"/>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ct val="1000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8"/>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ct val="1000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38"/>
          <p:cNvPicPr preferRelativeResize="0"/>
          <p:nvPr/>
        </p:nvPicPr>
        <p:blipFill rotWithShape="1">
          <a:blip r:embed="rId2">
            <a:alphaModFix/>
          </a:blip>
          <a:srcRect/>
          <a:stretch/>
        </p:blipFill>
        <p:spPr>
          <a:xfrm>
            <a:off x="29817" y="6301390"/>
            <a:ext cx="528183" cy="528183"/>
          </a:xfrm>
          <a:prstGeom prst="rect">
            <a:avLst/>
          </a:prstGeom>
          <a:noFill/>
          <a:ln>
            <a:noFill/>
          </a:ln>
        </p:spPr>
      </p:pic>
      <p:sp>
        <p:nvSpPr>
          <p:cNvPr id="8" name="Google Shape;27;p58">
            <a:extLst>
              <a:ext uri="{FF2B5EF4-FFF2-40B4-BE49-F238E27FC236}">
                <a16:creationId xmlns:a16="http://schemas.microsoft.com/office/drawing/2014/main" id="{37557174-6BBE-438A-A75A-9D55A28D20CA}"/>
              </a:ext>
            </a:extLst>
          </p:cNvPr>
          <p:cNvSpPr txBox="1"/>
          <p:nvPr userDrawn="1"/>
        </p:nvSpPr>
        <p:spPr>
          <a:xfrm>
            <a:off x="1" y="98623"/>
            <a:ext cx="6953692"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a:t>
            </a:r>
            <a:r>
              <a:rPr lang="en-US" sz="1800" b="0" i="0" u="none" strike="noStrike" cap="none" dirty="0">
                <a:solidFill>
                  <a:srgbClr val="7F7F7F"/>
                </a:solidFill>
                <a:latin typeface="Calibri"/>
                <a:ea typeface="Calibri"/>
                <a:cs typeface="Calibri"/>
                <a:sym typeface="Calibri"/>
              </a:rPr>
              <a:t>I </a:t>
            </a:r>
            <a:r>
              <a:rPr lang="en-US" sz="1800" b="0" i="0" u="none" strike="noStrike" cap="none" dirty="0" err="1">
                <a:solidFill>
                  <a:srgbClr val="7F7F7F"/>
                </a:solidFill>
                <a:latin typeface="Calibri"/>
                <a:ea typeface="Calibri"/>
                <a:cs typeface="Calibri"/>
                <a:sym typeface="Calibri"/>
              </a:rPr>
              <a:t>principali</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problemi</a:t>
            </a:r>
            <a:r>
              <a:rPr lang="en-US" sz="1800" b="0" i="0" u="none" strike="noStrike" cap="none" dirty="0">
                <a:solidFill>
                  <a:srgbClr val="7F7F7F"/>
                </a:solidFill>
                <a:latin typeface="Calibri"/>
                <a:ea typeface="Calibri"/>
                <a:cs typeface="Calibri"/>
                <a:sym typeface="Calibri"/>
              </a:rPr>
              <a:t> di salute </a:t>
            </a:r>
            <a:r>
              <a:rPr lang="en-US" sz="1800" b="0" i="0" u="none" strike="noStrike" cap="none" dirty="0" err="1">
                <a:solidFill>
                  <a:srgbClr val="7F7F7F"/>
                </a:solidFill>
                <a:latin typeface="Calibri"/>
                <a:ea typeface="Calibri"/>
                <a:cs typeface="Calibri"/>
                <a:sym typeface="Calibri"/>
              </a:rPr>
              <a:t>quando</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si</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arriva</a:t>
            </a:r>
            <a:r>
              <a:rPr lang="en-US" sz="1800" b="0" i="0" u="none" strike="noStrike" cap="none" dirty="0">
                <a:solidFill>
                  <a:srgbClr val="7F7F7F"/>
                </a:solidFill>
                <a:latin typeface="Calibri"/>
                <a:ea typeface="Calibri"/>
                <a:cs typeface="Calibri"/>
                <a:sym typeface="Calibri"/>
              </a:rPr>
              <a:t> in un nuovo </a:t>
            </a:r>
            <a:r>
              <a:rPr lang="en-US" sz="1800" b="0" i="0" u="none" strike="noStrike" cap="none" dirty="0" err="1">
                <a:solidFill>
                  <a:srgbClr val="7F7F7F"/>
                </a:solidFill>
                <a:latin typeface="Calibri"/>
                <a:ea typeface="Calibri"/>
                <a:cs typeface="Calibri"/>
                <a:sym typeface="Calibri"/>
              </a:rPr>
              <a:t>paese</a:t>
            </a:r>
            <a:r>
              <a:rPr lang="de-DE" sz="1800" b="0" i="0" u="none" strike="noStrike" cap="none" dirty="0">
                <a:solidFill>
                  <a:srgbClr val="7F7F7F"/>
                </a:solidFill>
                <a:latin typeface="Calibri"/>
                <a:ea typeface="Calibri"/>
                <a:cs typeface="Calibri"/>
                <a:sym typeface="Calibri"/>
              </a:rPr>
              <a:t> </a:t>
            </a:r>
            <a:endParaRPr sz="1800" b="0" i="0" u="none" strike="noStrike" cap="none" dirty="0">
              <a:solidFill>
                <a:srgbClr val="7F7F7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Σύγκριση" type="twoTxTwoObj">
  <p:cSld name="Σύγκριση">
    <p:spTree>
      <p:nvGrpSpPr>
        <p:cNvPr id="1" name="Shape 23"/>
        <p:cNvGrpSpPr/>
        <p:nvPr/>
      </p:nvGrpSpPr>
      <p:grpSpPr>
        <a:xfrm>
          <a:off x="0" y="0"/>
          <a:ext cx="0" cy="0"/>
          <a:chOff x="0" y="0"/>
          <a:chExt cx="0" cy="0"/>
        </a:xfrm>
      </p:grpSpPr>
      <p:sp>
        <p:nvSpPr>
          <p:cNvPr id="24" name="Google Shape;24;p7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2400"/>
              <a:buNone/>
              <a:defRPr sz="2400" b="1"/>
            </a:lvl1pPr>
            <a:lvl2pPr marL="914400" lvl="1" indent="-228600" algn="l">
              <a:lnSpc>
                <a:spcPct val="100000"/>
              </a:lnSpc>
              <a:spcBef>
                <a:spcPts val="600"/>
              </a:spcBef>
              <a:spcAft>
                <a:spcPts val="0"/>
              </a:spcAft>
              <a:buSzPts val="2640"/>
              <a:buNone/>
              <a:defRPr sz="2000" b="1"/>
            </a:lvl2pPr>
            <a:lvl3pPr marL="1371600" lvl="2" indent="-228600" algn="l">
              <a:lnSpc>
                <a:spcPct val="100000"/>
              </a:lnSpc>
              <a:spcBef>
                <a:spcPts val="600"/>
              </a:spcBef>
              <a:spcAft>
                <a:spcPts val="0"/>
              </a:spcAft>
              <a:buSzPts val="2000"/>
              <a:buNone/>
              <a:defRPr sz="1800" b="1"/>
            </a:lvl3pPr>
            <a:lvl4pPr marL="1828800" lvl="3" indent="-228600" algn="l">
              <a:lnSpc>
                <a:spcPct val="100000"/>
              </a:lnSpc>
              <a:spcBef>
                <a:spcPts val="600"/>
              </a:spcBef>
              <a:spcAft>
                <a:spcPts val="0"/>
              </a:spcAft>
              <a:buSzPts val="2000"/>
              <a:buNone/>
              <a:defRPr sz="1600" b="1"/>
            </a:lvl4pPr>
            <a:lvl5pPr marL="2286000" lvl="4" indent="-228600" algn="l">
              <a:lnSpc>
                <a:spcPct val="100000"/>
              </a:lnSpc>
              <a:spcBef>
                <a:spcPts val="600"/>
              </a:spcBef>
              <a:spcAft>
                <a:spcPts val="0"/>
              </a:spcAft>
              <a:buSzPts val="2000"/>
              <a:buNone/>
              <a:defRPr sz="1600" b="1"/>
            </a:lvl5pPr>
            <a:lvl6pPr marL="2743200" lvl="5" indent="-228600" algn="l">
              <a:lnSpc>
                <a:spcPct val="90000"/>
              </a:lnSpc>
              <a:spcBef>
                <a:spcPts val="6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6" name="Google Shape;26;p7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a:lvl1pPr>
            <a:lvl2pPr marL="914400" lvl="1" indent="-396240" algn="l">
              <a:lnSpc>
                <a:spcPct val="100000"/>
              </a:lnSpc>
              <a:spcBef>
                <a:spcPts val="600"/>
              </a:spcBef>
              <a:spcAft>
                <a:spcPts val="0"/>
              </a:spcAft>
              <a:buSzPts val="2640"/>
              <a:buChar char="▪"/>
              <a:defRPr/>
            </a:lvl2pPr>
            <a:lvl3pPr marL="1371600" lvl="2" indent="-355600" algn="l">
              <a:lnSpc>
                <a:spcPct val="100000"/>
              </a:lnSpc>
              <a:spcBef>
                <a:spcPts val="600"/>
              </a:spcBef>
              <a:spcAft>
                <a:spcPts val="0"/>
              </a:spcAft>
              <a:buSzPts val="2000"/>
              <a:buChar char="▪"/>
              <a:defRPr/>
            </a:lvl3pPr>
            <a:lvl4pPr marL="1828800" lvl="3" indent="-355600" algn="l">
              <a:lnSpc>
                <a:spcPct val="100000"/>
              </a:lnSpc>
              <a:spcBef>
                <a:spcPts val="600"/>
              </a:spcBef>
              <a:spcAft>
                <a:spcPts val="0"/>
              </a:spcAft>
              <a:buSzPts val="2000"/>
              <a:buChar char="▪"/>
              <a:defRPr/>
            </a:lvl4pPr>
            <a:lvl5pPr marL="2286000" lvl="4" indent="-355600" algn="l">
              <a:lnSpc>
                <a:spcPct val="100000"/>
              </a:lnSpc>
              <a:spcBef>
                <a:spcPts val="600"/>
              </a:spcBef>
              <a:spcAft>
                <a:spcPts val="0"/>
              </a:spcAft>
              <a:buSzPts val="20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7" name="Google Shape;27;p7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2400"/>
              <a:buNone/>
              <a:defRPr sz="2400" b="1"/>
            </a:lvl1pPr>
            <a:lvl2pPr marL="914400" lvl="1" indent="-228600" algn="l">
              <a:lnSpc>
                <a:spcPct val="100000"/>
              </a:lnSpc>
              <a:spcBef>
                <a:spcPts val="600"/>
              </a:spcBef>
              <a:spcAft>
                <a:spcPts val="0"/>
              </a:spcAft>
              <a:buSzPts val="2640"/>
              <a:buNone/>
              <a:defRPr sz="2000" b="1"/>
            </a:lvl2pPr>
            <a:lvl3pPr marL="1371600" lvl="2" indent="-228600" algn="l">
              <a:lnSpc>
                <a:spcPct val="100000"/>
              </a:lnSpc>
              <a:spcBef>
                <a:spcPts val="600"/>
              </a:spcBef>
              <a:spcAft>
                <a:spcPts val="0"/>
              </a:spcAft>
              <a:buSzPts val="2000"/>
              <a:buNone/>
              <a:defRPr sz="1800" b="1"/>
            </a:lvl3pPr>
            <a:lvl4pPr marL="1828800" lvl="3" indent="-228600" algn="l">
              <a:lnSpc>
                <a:spcPct val="100000"/>
              </a:lnSpc>
              <a:spcBef>
                <a:spcPts val="600"/>
              </a:spcBef>
              <a:spcAft>
                <a:spcPts val="0"/>
              </a:spcAft>
              <a:buSzPts val="2000"/>
              <a:buNone/>
              <a:defRPr sz="1600" b="1"/>
            </a:lvl4pPr>
            <a:lvl5pPr marL="2286000" lvl="4" indent="-228600" algn="l">
              <a:lnSpc>
                <a:spcPct val="100000"/>
              </a:lnSpc>
              <a:spcBef>
                <a:spcPts val="600"/>
              </a:spcBef>
              <a:spcAft>
                <a:spcPts val="0"/>
              </a:spcAft>
              <a:buSzPts val="2000"/>
              <a:buNone/>
              <a:defRPr sz="1600" b="1"/>
            </a:lvl5pPr>
            <a:lvl6pPr marL="2743200" lvl="5" indent="-228600" algn="l">
              <a:lnSpc>
                <a:spcPct val="90000"/>
              </a:lnSpc>
              <a:spcBef>
                <a:spcPts val="6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8" name="Google Shape;28;p7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a:lvl1pPr>
            <a:lvl2pPr marL="914400" lvl="1" indent="-396240" algn="l">
              <a:lnSpc>
                <a:spcPct val="100000"/>
              </a:lnSpc>
              <a:spcBef>
                <a:spcPts val="600"/>
              </a:spcBef>
              <a:spcAft>
                <a:spcPts val="0"/>
              </a:spcAft>
              <a:buSzPts val="2640"/>
              <a:buChar char="▪"/>
              <a:defRPr/>
            </a:lvl2pPr>
            <a:lvl3pPr marL="1371600" lvl="2" indent="-355600" algn="l">
              <a:lnSpc>
                <a:spcPct val="100000"/>
              </a:lnSpc>
              <a:spcBef>
                <a:spcPts val="600"/>
              </a:spcBef>
              <a:spcAft>
                <a:spcPts val="0"/>
              </a:spcAft>
              <a:buSzPts val="2000"/>
              <a:buChar char="▪"/>
              <a:defRPr/>
            </a:lvl3pPr>
            <a:lvl4pPr marL="1828800" lvl="3" indent="-355600" algn="l">
              <a:lnSpc>
                <a:spcPct val="100000"/>
              </a:lnSpc>
              <a:spcBef>
                <a:spcPts val="600"/>
              </a:spcBef>
              <a:spcAft>
                <a:spcPts val="0"/>
              </a:spcAft>
              <a:buSzPts val="2000"/>
              <a:buChar char="▪"/>
              <a:defRPr/>
            </a:lvl4pPr>
            <a:lvl5pPr marL="2286000" lvl="4" indent="-355600" algn="l">
              <a:lnSpc>
                <a:spcPct val="100000"/>
              </a:lnSpc>
              <a:spcBef>
                <a:spcPts val="600"/>
              </a:spcBef>
              <a:spcAft>
                <a:spcPts val="0"/>
              </a:spcAft>
              <a:buSzPts val="20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 name="Google Shape;2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10" name="Google Shape;27;p58">
            <a:extLst>
              <a:ext uri="{FF2B5EF4-FFF2-40B4-BE49-F238E27FC236}">
                <a16:creationId xmlns:a16="http://schemas.microsoft.com/office/drawing/2014/main" id="{8AACD0B5-EF5A-4B96-8219-4082AD643833}"/>
              </a:ext>
            </a:extLst>
          </p:cNvPr>
          <p:cNvSpPr txBox="1"/>
          <p:nvPr userDrawn="1"/>
        </p:nvSpPr>
        <p:spPr>
          <a:xfrm>
            <a:off x="1" y="98623"/>
            <a:ext cx="6719776"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a:t>
            </a:r>
            <a:r>
              <a:rPr lang="en-US" sz="1800" b="0" i="0" u="none" strike="noStrike" cap="none" dirty="0">
                <a:solidFill>
                  <a:srgbClr val="7F7F7F"/>
                </a:solidFill>
                <a:latin typeface="Calibri"/>
                <a:ea typeface="Calibri"/>
                <a:cs typeface="Calibri"/>
                <a:sym typeface="Calibri"/>
              </a:rPr>
              <a:t> I </a:t>
            </a:r>
            <a:r>
              <a:rPr lang="en-US" sz="1800" b="0" i="0" u="none" strike="noStrike" cap="none" dirty="0" err="1">
                <a:solidFill>
                  <a:srgbClr val="7F7F7F"/>
                </a:solidFill>
                <a:latin typeface="Calibri"/>
                <a:ea typeface="Calibri"/>
                <a:cs typeface="Calibri"/>
                <a:sym typeface="Calibri"/>
              </a:rPr>
              <a:t>principali</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problemi</a:t>
            </a:r>
            <a:r>
              <a:rPr lang="en-US" sz="1800" b="0" i="0" u="none" strike="noStrike" cap="none" dirty="0">
                <a:solidFill>
                  <a:srgbClr val="7F7F7F"/>
                </a:solidFill>
                <a:latin typeface="Calibri"/>
                <a:ea typeface="Calibri"/>
                <a:cs typeface="Calibri"/>
                <a:sym typeface="Calibri"/>
              </a:rPr>
              <a:t> di salute </a:t>
            </a:r>
            <a:r>
              <a:rPr lang="en-US" sz="1800" b="0" i="0" u="none" strike="noStrike" cap="none" dirty="0" err="1">
                <a:solidFill>
                  <a:srgbClr val="7F7F7F"/>
                </a:solidFill>
                <a:latin typeface="Calibri"/>
                <a:ea typeface="Calibri"/>
                <a:cs typeface="Calibri"/>
                <a:sym typeface="Calibri"/>
              </a:rPr>
              <a:t>quando</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si</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arriva</a:t>
            </a:r>
            <a:r>
              <a:rPr lang="en-US" sz="1800" b="0" i="0" u="none" strike="noStrike" cap="none" dirty="0">
                <a:solidFill>
                  <a:srgbClr val="7F7F7F"/>
                </a:solidFill>
                <a:latin typeface="Calibri"/>
                <a:ea typeface="Calibri"/>
                <a:cs typeface="Calibri"/>
                <a:sym typeface="Calibri"/>
              </a:rPr>
              <a:t> in un nuovo </a:t>
            </a:r>
            <a:r>
              <a:rPr lang="en-US" sz="1800" b="0" i="0" u="none" strike="noStrike" cap="none" dirty="0" err="1">
                <a:solidFill>
                  <a:srgbClr val="7F7F7F"/>
                </a:solidFill>
                <a:latin typeface="Calibri"/>
                <a:ea typeface="Calibri"/>
                <a:cs typeface="Calibri"/>
                <a:sym typeface="Calibri"/>
              </a:rPr>
              <a:t>paese</a:t>
            </a:r>
            <a:r>
              <a:rPr lang="de-DE" sz="1800" b="0" i="0" u="none" strike="noStrike" cap="none" dirty="0">
                <a:solidFill>
                  <a:srgbClr val="7F7F7F"/>
                </a:solidFill>
                <a:latin typeface="Calibri"/>
                <a:ea typeface="Calibri"/>
                <a:cs typeface="Calibri"/>
                <a:sym typeface="Calibri"/>
              </a:rPr>
              <a:t> </a:t>
            </a:r>
            <a:endParaRPr sz="18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3078292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sp>
        <p:nvSpPr>
          <p:cNvPr id="33" name="Google Shape;33;p7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7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2133"/>
              </a:spcBef>
              <a:spcAft>
                <a:spcPts val="0"/>
              </a:spcAft>
              <a:buSzPts val="1400"/>
              <a:buChar char="○"/>
              <a:defRPr/>
            </a:lvl2pPr>
            <a:lvl3pPr marL="1371600" lvl="2" indent="-317500" algn="l">
              <a:lnSpc>
                <a:spcPct val="100000"/>
              </a:lnSpc>
              <a:spcBef>
                <a:spcPts val="2133"/>
              </a:spcBef>
              <a:spcAft>
                <a:spcPts val="0"/>
              </a:spcAft>
              <a:buSzPts val="1400"/>
              <a:buChar char="■"/>
              <a:defRPr/>
            </a:lvl3pPr>
            <a:lvl4pPr marL="1828800" lvl="3" indent="-317500" algn="l">
              <a:lnSpc>
                <a:spcPct val="100000"/>
              </a:lnSpc>
              <a:spcBef>
                <a:spcPts val="2133"/>
              </a:spcBef>
              <a:spcAft>
                <a:spcPts val="0"/>
              </a:spcAft>
              <a:buSzPts val="1400"/>
              <a:buChar char="●"/>
              <a:defRPr/>
            </a:lvl4pPr>
            <a:lvl5pPr marL="2286000" lvl="4" indent="-317500" algn="l">
              <a:lnSpc>
                <a:spcPct val="100000"/>
              </a:lnSpc>
              <a:spcBef>
                <a:spcPts val="2133"/>
              </a:spcBef>
              <a:spcAft>
                <a:spcPts val="0"/>
              </a:spcAft>
              <a:buSzPts val="1400"/>
              <a:buChar char="○"/>
              <a:defRPr/>
            </a:lvl5pPr>
            <a:lvl6pPr marL="2743200" lvl="5" indent="-317500" algn="l">
              <a:lnSpc>
                <a:spcPct val="90000"/>
              </a:lnSpc>
              <a:spcBef>
                <a:spcPts val="2133"/>
              </a:spcBef>
              <a:spcAft>
                <a:spcPts val="0"/>
              </a:spcAft>
              <a:buSzPts val="1400"/>
              <a:buChar char="■"/>
              <a:defRPr/>
            </a:lvl6pPr>
            <a:lvl7pPr marL="3200400" lvl="6" indent="-317500" algn="l">
              <a:lnSpc>
                <a:spcPct val="90000"/>
              </a:lnSpc>
              <a:spcBef>
                <a:spcPts val="2133"/>
              </a:spcBef>
              <a:spcAft>
                <a:spcPts val="0"/>
              </a:spcAft>
              <a:buSzPts val="1400"/>
              <a:buChar char="●"/>
              <a:defRPr/>
            </a:lvl7pPr>
            <a:lvl8pPr marL="3657600" lvl="7" indent="-317500" algn="l">
              <a:lnSpc>
                <a:spcPct val="90000"/>
              </a:lnSpc>
              <a:spcBef>
                <a:spcPts val="2133"/>
              </a:spcBef>
              <a:spcAft>
                <a:spcPts val="0"/>
              </a:spcAft>
              <a:buSzPts val="1400"/>
              <a:buChar char="○"/>
              <a:defRPr/>
            </a:lvl8pPr>
            <a:lvl9pPr marL="4114800" lvl="8" indent="-317500" algn="l">
              <a:lnSpc>
                <a:spcPct val="90000"/>
              </a:lnSpc>
              <a:spcBef>
                <a:spcPts val="2133"/>
              </a:spcBef>
              <a:spcAft>
                <a:spcPts val="2133"/>
              </a:spcAft>
              <a:buSzPts val="1400"/>
              <a:buChar char="■"/>
              <a:defRPr/>
            </a:lvl9pPr>
          </a:lstStyle>
          <a:p>
            <a:endParaRPr dirty="0"/>
          </a:p>
        </p:txBody>
      </p:sp>
      <p:sp>
        <p:nvSpPr>
          <p:cNvPr id="35" name="Google Shape;35;p7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5" name="Google Shape;27;p58">
            <a:extLst>
              <a:ext uri="{FF2B5EF4-FFF2-40B4-BE49-F238E27FC236}">
                <a16:creationId xmlns:a16="http://schemas.microsoft.com/office/drawing/2014/main" id="{8A12C362-532A-4E82-AA4D-193FD2E48BA6}"/>
              </a:ext>
            </a:extLst>
          </p:cNvPr>
          <p:cNvSpPr txBox="1"/>
          <p:nvPr userDrawn="1"/>
        </p:nvSpPr>
        <p:spPr>
          <a:xfrm>
            <a:off x="1" y="98623"/>
            <a:ext cx="6847366"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en-US" sz="1800" b="0" i="0" u="none" strike="noStrike" cap="none" dirty="0">
                <a:solidFill>
                  <a:srgbClr val="7F7F7F"/>
                </a:solidFill>
                <a:latin typeface="Calibri"/>
                <a:ea typeface="Calibri"/>
                <a:cs typeface="Calibri"/>
                <a:sym typeface="Calibri"/>
              </a:rPr>
              <a:t> I </a:t>
            </a:r>
            <a:r>
              <a:rPr lang="en-US" sz="1800" b="0" i="0" u="none" strike="noStrike" cap="none" dirty="0" err="1">
                <a:solidFill>
                  <a:srgbClr val="7F7F7F"/>
                </a:solidFill>
                <a:latin typeface="Calibri"/>
                <a:ea typeface="Calibri"/>
                <a:cs typeface="Calibri"/>
                <a:sym typeface="Calibri"/>
              </a:rPr>
              <a:t>principali</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problemi</a:t>
            </a:r>
            <a:r>
              <a:rPr lang="en-US" sz="1800" b="0" i="0" u="none" strike="noStrike" cap="none" dirty="0">
                <a:solidFill>
                  <a:srgbClr val="7F7F7F"/>
                </a:solidFill>
                <a:latin typeface="Calibri"/>
                <a:ea typeface="Calibri"/>
                <a:cs typeface="Calibri"/>
                <a:sym typeface="Calibri"/>
              </a:rPr>
              <a:t> di salute </a:t>
            </a:r>
            <a:r>
              <a:rPr lang="en-US" sz="1800" b="0" i="0" u="none" strike="noStrike" cap="none" dirty="0" err="1">
                <a:solidFill>
                  <a:srgbClr val="7F7F7F"/>
                </a:solidFill>
                <a:latin typeface="Calibri"/>
                <a:ea typeface="Calibri"/>
                <a:cs typeface="Calibri"/>
                <a:sym typeface="Calibri"/>
              </a:rPr>
              <a:t>quando</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si</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arriva</a:t>
            </a:r>
            <a:r>
              <a:rPr lang="en-US" sz="1800" b="0" i="0" u="none" strike="noStrike" cap="none" dirty="0">
                <a:solidFill>
                  <a:srgbClr val="7F7F7F"/>
                </a:solidFill>
                <a:latin typeface="Calibri"/>
                <a:ea typeface="Calibri"/>
                <a:cs typeface="Calibri"/>
                <a:sym typeface="Calibri"/>
              </a:rPr>
              <a:t> in un nuovo </a:t>
            </a:r>
            <a:r>
              <a:rPr lang="en-US" sz="1800" b="0" i="0" u="none" strike="noStrike" cap="none" dirty="0" err="1">
                <a:solidFill>
                  <a:srgbClr val="7F7F7F"/>
                </a:solidFill>
                <a:latin typeface="Calibri"/>
                <a:ea typeface="Calibri"/>
                <a:cs typeface="Calibri"/>
                <a:sym typeface="Calibri"/>
              </a:rPr>
              <a:t>paese</a:t>
            </a:r>
            <a:r>
              <a:rPr lang="de-DE" sz="1800" b="0" i="0" u="none" strike="noStrike" cap="none" dirty="0">
                <a:solidFill>
                  <a:srgbClr val="7F7F7F"/>
                </a:solidFill>
                <a:latin typeface="Calibri"/>
                <a:ea typeface="Calibri"/>
                <a:cs typeface="Calibri"/>
                <a:sym typeface="Calibri"/>
              </a:rPr>
              <a:t>    </a:t>
            </a:r>
            <a:endParaRPr sz="18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304367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7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7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867"/>
            </a:lvl1pPr>
            <a:lvl2pPr marL="914400" lvl="1" indent="-304800" algn="l">
              <a:lnSpc>
                <a:spcPct val="100000"/>
              </a:lnSpc>
              <a:spcBef>
                <a:spcPts val="2133"/>
              </a:spcBef>
              <a:spcAft>
                <a:spcPts val="0"/>
              </a:spcAft>
              <a:buSzPts val="1200"/>
              <a:buChar char="○"/>
              <a:defRPr sz="1600"/>
            </a:lvl2pPr>
            <a:lvl3pPr marL="1371600" lvl="2" indent="-304800" algn="l">
              <a:lnSpc>
                <a:spcPct val="100000"/>
              </a:lnSpc>
              <a:spcBef>
                <a:spcPts val="2133"/>
              </a:spcBef>
              <a:spcAft>
                <a:spcPts val="0"/>
              </a:spcAft>
              <a:buSzPts val="1200"/>
              <a:buChar char="■"/>
              <a:defRPr sz="1600"/>
            </a:lvl3pPr>
            <a:lvl4pPr marL="1828800" lvl="3" indent="-304800" algn="l">
              <a:lnSpc>
                <a:spcPct val="100000"/>
              </a:lnSpc>
              <a:spcBef>
                <a:spcPts val="2133"/>
              </a:spcBef>
              <a:spcAft>
                <a:spcPts val="0"/>
              </a:spcAft>
              <a:buSzPts val="1200"/>
              <a:buChar char="●"/>
              <a:defRPr sz="1600"/>
            </a:lvl4pPr>
            <a:lvl5pPr marL="2286000" lvl="4" indent="-304800" algn="l">
              <a:lnSpc>
                <a:spcPct val="10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39" name="Google Shape;39;p7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867"/>
            </a:lvl1pPr>
            <a:lvl2pPr marL="914400" lvl="1" indent="-304800" algn="l">
              <a:lnSpc>
                <a:spcPct val="100000"/>
              </a:lnSpc>
              <a:spcBef>
                <a:spcPts val="2133"/>
              </a:spcBef>
              <a:spcAft>
                <a:spcPts val="0"/>
              </a:spcAft>
              <a:buSzPts val="1200"/>
              <a:buChar char="○"/>
              <a:defRPr sz="1600"/>
            </a:lvl2pPr>
            <a:lvl3pPr marL="1371600" lvl="2" indent="-304800" algn="l">
              <a:lnSpc>
                <a:spcPct val="100000"/>
              </a:lnSpc>
              <a:spcBef>
                <a:spcPts val="2133"/>
              </a:spcBef>
              <a:spcAft>
                <a:spcPts val="0"/>
              </a:spcAft>
              <a:buSzPts val="1200"/>
              <a:buChar char="■"/>
              <a:defRPr sz="1600"/>
            </a:lvl3pPr>
            <a:lvl4pPr marL="1828800" lvl="3" indent="-304800" algn="l">
              <a:lnSpc>
                <a:spcPct val="100000"/>
              </a:lnSpc>
              <a:spcBef>
                <a:spcPts val="2133"/>
              </a:spcBef>
              <a:spcAft>
                <a:spcPts val="0"/>
              </a:spcAft>
              <a:buSzPts val="1200"/>
              <a:buChar char="●"/>
              <a:defRPr sz="1600"/>
            </a:lvl4pPr>
            <a:lvl5pPr marL="2286000" lvl="4" indent="-304800" algn="l">
              <a:lnSpc>
                <a:spcPct val="10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40" name="Google Shape;40;p7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
        <p:nvSpPr>
          <p:cNvPr id="6" name="Google Shape;27;p58">
            <a:extLst>
              <a:ext uri="{FF2B5EF4-FFF2-40B4-BE49-F238E27FC236}">
                <a16:creationId xmlns:a16="http://schemas.microsoft.com/office/drawing/2014/main" id="{8F2302C2-C5FE-41BC-A794-CA31DC2A90ED}"/>
              </a:ext>
            </a:extLst>
          </p:cNvPr>
          <p:cNvSpPr txBox="1"/>
          <p:nvPr userDrawn="1"/>
        </p:nvSpPr>
        <p:spPr>
          <a:xfrm>
            <a:off x="1" y="98623"/>
            <a:ext cx="6953692"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a:t>
            </a:r>
            <a:r>
              <a:rPr lang="en-US" sz="1800" b="0" i="0" u="none" strike="noStrike" cap="none" dirty="0">
                <a:solidFill>
                  <a:srgbClr val="7F7F7F"/>
                </a:solidFill>
                <a:latin typeface="Calibri"/>
                <a:ea typeface="Calibri"/>
                <a:cs typeface="Calibri"/>
                <a:sym typeface="Calibri"/>
              </a:rPr>
              <a:t>I </a:t>
            </a:r>
            <a:r>
              <a:rPr lang="en-US" sz="1800" b="0" i="0" u="none" strike="noStrike" cap="none" dirty="0" err="1">
                <a:solidFill>
                  <a:srgbClr val="7F7F7F"/>
                </a:solidFill>
                <a:latin typeface="Calibri"/>
                <a:ea typeface="Calibri"/>
                <a:cs typeface="Calibri"/>
                <a:sym typeface="Calibri"/>
              </a:rPr>
              <a:t>principali</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problemi</a:t>
            </a:r>
            <a:r>
              <a:rPr lang="en-US" sz="1800" b="0" i="0" u="none" strike="noStrike" cap="none" dirty="0">
                <a:solidFill>
                  <a:srgbClr val="7F7F7F"/>
                </a:solidFill>
                <a:latin typeface="Calibri"/>
                <a:ea typeface="Calibri"/>
                <a:cs typeface="Calibri"/>
                <a:sym typeface="Calibri"/>
              </a:rPr>
              <a:t> di salute </a:t>
            </a:r>
            <a:r>
              <a:rPr lang="en-US" sz="1800" b="0" i="0" u="none" strike="noStrike" cap="none" dirty="0" err="1">
                <a:solidFill>
                  <a:srgbClr val="7F7F7F"/>
                </a:solidFill>
                <a:latin typeface="Calibri"/>
                <a:ea typeface="Calibri"/>
                <a:cs typeface="Calibri"/>
                <a:sym typeface="Calibri"/>
              </a:rPr>
              <a:t>quando</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si</a:t>
            </a:r>
            <a:r>
              <a:rPr lang="en-US" sz="1800" b="0" i="0" u="none" strike="noStrike" cap="none" dirty="0">
                <a:solidFill>
                  <a:srgbClr val="7F7F7F"/>
                </a:solidFill>
                <a:latin typeface="Calibri"/>
                <a:ea typeface="Calibri"/>
                <a:cs typeface="Calibri"/>
                <a:sym typeface="Calibri"/>
              </a:rPr>
              <a:t> </a:t>
            </a:r>
            <a:r>
              <a:rPr lang="en-US" sz="1800" b="0" i="0" u="none" strike="noStrike" cap="none" dirty="0" err="1">
                <a:solidFill>
                  <a:srgbClr val="7F7F7F"/>
                </a:solidFill>
                <a:latin typeface="Calibri"/>
                <a:ea typeface="Calibri"/>
                <a:cs typeface="Calibri"/>
                <a:sym typeface="Calibri"/>
              </a:rPr>
              <a:t>arriva</a:t>
            </a:r>
            <a:r>
              <a:rPr lang="en-US" sz="1800" b="0" i="0" u="none" strike="noStrike" cap="none" dirty="0">
                <a:solidFill>
                  <a:srgbClr val="7F7F7F"/>
                </a:solidFill>
                <a:latin typeface="Calibri"/>
                <a:ea typeface="Calibri"/>
                <a:cs typeface="Calibri"/>
                <a:sym typeface="Calibri"/>
              </a:rPr>
              <a:t> in un nuovo </a:t>
            </a:r>
            <a:r>
              <a:rPr lang="en-US" sz="1800" b="0" i="0" u="none" strike="noStrike" cap="none" dirty="0" err="1">
                <a:solidFill>
                  <a:srgbClr val="7F7F7F"/>
                </a:solidFill>
                <a:latin typeface="Calibri"/>
                <a:ea typeface="Calibri"/>
                <a:cs typeface="Calibri"/>
                <a:sym typeface="Calibri"/>
              </a:rPr>
              <a:t>paese</a:t>
            </a:r>
            <a:r>
              <a:rPr lang="en-US" sz="1800" b="0" i="0" u="none" strike="noStrike" cap="none" dirty="0">
                <a:solidFill>
                  <a:srgbClr val="7F7F7F"/>
                </a:solidFill>
                <a:latin typeface="Calibri"/>
                <a:ea typeface="Calibri"/>
                <a:cs typeface="Calibri"/>
                <a:sym typeface="Calibri"/>
              </a:rPr>
              <a:t> </a:t>
            </a:r>
            <a:r>
              <a:rPr lang="de-DE" sz="1800" b="0" i="0" u="none" strike="noStrike" cap="none" dirty="0">
                <a:solidFill>
                  <a:srgbClr val="7F7F7F"/>
                </a:solidFill>
                <a:latin typeface="Calibri"/>
                <a:ea typeface="Calibri"/>
                <a:cs typeface="Calibri"/>
                <a:sym typeface="Calibri"/>
              </a:rPr>
              <a:t> </a:t>
            </a:r>
            <a:endParaRPr sz="18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2611497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9" r:id="rId7"/>
    <p:sldLayoutId id="2147483660" r:id="rId8"/>
    <p:sldLayoutId id="2147483661"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
        <p:cNvGrpSpPr/>
        <p:nvPr/>
      </p:nvGrpSpPr>
      <p:grpSpPr>
        <a:xfrm>
          <a:off x="0" y="0"/>
          <a:ext cx="0" cy="0"/>
          <a:chOff x="0" y="0"/>
          <a:chExt cx="0" cy="0"/>
        </a:xfrm>
      </p:grpSpPr>
      <p:sp>
        <p:nvSpPr>
          <p:cNvPr id="52" name="Google Shape;52;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40"/>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600"/>
              </a:spcBef>
              <a:spcAft>
                <a:spcPts val="0"/>
              </a:spcAft>
              <a:buClr>
                <a:srgbClr val="C01E24"/>
              </a:buClr>
              <a:buSzPts val="2400"/>
              <a:buFont typeface="Noto Sans Symbols"/>
              <a:buChar char="▪"/>
              <a:defRPr sz="2400" b="0" i="0" u="none" strike="noStrike" cap="none">
                <a:solidFill>
                  <a:schemeClr val="lt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54" name="Google Shape;5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55" name="Google Shape;5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56" name="Google Shape;5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publichealthreviews.biomedcentral.com/articles/10.1186/s40985-018-0104-9/figures/2"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publichealthreviews.biomedcentral.com/articles/10.1186/s40985-018-0104-9/figures/2"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publichealthreviews.biomedcentral.com/articles/10.1186/s40985-018-0104-9/figures/2"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eLbmUbj0edk"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pixabay.com/de/vectors/video-arbeit-youtube-zu-betrachten-3782430/"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de/illustrations/pinnwand-notizzettel-post-it-zettel-2768204/"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pixabay.com/illustrations/silhouettes-people-mankind-gears-78014/"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training.mig-dhl.eu/modules/document/file.php/TMA103/Material/Create%20your%20own%20Pocket%20Guide%20with%20health%20terms.pdf"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de/vectors/elektrokardiogramm-blutdruck-ekg-2858693/"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pixabay.com/service/licens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de/vectors/blutdruck-ekg-die-gesundheit-herz-3312513/"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https://pixabay.com/service/licens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euro.who.int/__data/assets/pdf_file/0005/293270/Migration-Health-Key-Issues-.pdf"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hyperlink" Target="http://www.coordina-oerh.com/" TargetMode="External"/><Relationship Id="rId13"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9.jpg"/><Relationship Id="rId12" Type="http://schemas.openxmlformats.org/officeDocument/2006/relationships/hyperlink" Target="https://www.uv.es/" TargetMode="External"/><Relationship Id="rId2" Type="http://schemas.openxmlformats.org/officeDocument/2006/relationships/notesSlide" Target="../notesSlides/notesSlide2.xml"/><Relationship Id="rId16" Type="http://schemas.openxmlformats.org/officeDocument/2006/relationships/hyperlink" Target="https://www.oxfamitalia.org/" TargetMode="External"/><Relationship Id="rId1" Type="http://schemas.openxmlformats.org/officeDocument/2006/relationships/slideLayout" Target="../slideLayouts/slideLayout2.xml"/><Relationship Id="rId6" Type="http://schemas.openxmlformats.org/officeDocument/2006/relationships/hyperlink" Target="https://www.w-hs.de/" TargetMode="External"/><Relationship Id="rId11" Type="http://schemas.openxmlformats.org/officeDocument/2006/relationships/image" Target="../media/image11.jpg"/><Relationship Id="rId5" Type="http://schemas.openxmlformats.org/officeDocument/2006/relationships/image" Target="../media/image8.jpg"/><Relationship Id="rId15" Type="http://schemas.openxmlformats.org/officeDocument/2006/relationships/image" Target="../media/image13.jpg"/><Relationship Id="rId10" Type="http://schemas.openxmlformats.org/officeDocument/2006/relationships/hyperlink" Target="https://www.prolepsis.gr/" TargetMode="External"/><Relationship Id="rId4" Type="http://schemas.openxmlformats.org/officeDocument/2006/relationships/hyperlink" Target="https://www.gunet.gr/" TargetMode="External"/><Relationship Id="rId9" Type="http://schemas.openxmlformats.org/officeDocument/2006/relationships/image" Target="../media/image10.jpg"/><Relationship Id="rId14" Type="http://schemas.openxmlformats.org/officeDocument/2006/relationships/hyperlink" Target="https://www.media-k.eu/"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photos/heart-curve-health-healthy-pulse-3689233/"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photos/doctor-doctor-visit-ill-hospital-3827088/"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hyperlink" Target="https://pixabay.com/service/licens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dn.pixabay.com/photo/2021/01/09/06/25/online-consultation-5901524_960_720.jpg"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s://pixabay.com/service/licens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de/vectors/furcht-angst-depression-frau-6562668/"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s://pixabay.com/service/licens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dn.pixabay.com/photo/2015/08/15/09/58/network-889351_960_720.jp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hyperlink" Target="https://pixabay.com/service/licens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dn.pixabay.com/photo/2017/08/18/08/04/idea-2654150_960_720.jpg"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hyperlink" Target="https://pixabay.com/service/licens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dn.pixabay.com/photo/2021/12/24/13/34/headache-6891133_960_720.jp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s://pixabay.com/service/licens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dn.pixabay.com/photo/2019/01/27/17/51/doctor-on-call-3958602_1280.jp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pixabay.com/service/licens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hyperlink" Target="https://www.pexels.com/license/" TargetMode="External"/><Relationship Id="rId5" Type="http://schemas.openxmlformats.org/officeDocument/2006/relationships/hyperlink" Target="https://www.pexels.com/photo/medical-stethoscope-with-red-paper-heart-on-white-surface-4386467/" TargetMode="Externa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s://www.pexels.com/license/" TargetMode="External"/><Relationship Id="rId4" Type="http://schemas.openxmlformats.org/officeDocument/2006/relationships/hyperlink" Target="https://www.pexels.com/pt-br/foto/medico-doutor-saude-cuidados-de-saude-399321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photos/globe-syringe-vaccination-vaccinate-6002422/"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1.jpg"/><Relationship Id="rId4" Type="http://schemas.openxmlformats.org/officeDocument/2006/relationships/hyperlink" Target="https://pixabay.com/service/licens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euro.who.int/en/health-topics/disease-prevention/vaccines-and-immunization/video-gallery" TargetMode="External"/><Relationship Id="rId7"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s://pixabay.com/service/license/" TargetMode="External"/><Relationship Id="rId5" Type="http://schemas.openxmlformats.org/officeDocument/2006/relationships/hyperlink" Target="https://pixabay.com/el/illustrations/%ce%b2%ce%b1%ce%ba%cf%84%ce%ae%cf%81%ce%b9%ce%b1-%ce%b9%cf%8c%cf%82-%cf%83%cf%84%ce%ad%ce%bc%ce%bc%ce%b1-%ce%b1%cf%83%ce%b8%ce%ad%ce%bd%ce%b5%ce%b9%ce%b1-5545353/" TargetMode="Externa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cdn.pixabay.com/photo/2020/07/11/18/54/veggies-5395029_960_720.png" TargetMode="Externa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pixabay.com/photos/healthy-food-food-power-dietetic-134843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sunriseseniorliving.com/blog/july-2020/5-tips-for-shopping-a-farmers-market-this-summer.aspx"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8" Type="http://schemas.openxmlformats.org/officeDocument/2006/relationships/hyperlink" Target="https://pixabay.com/service/license/" TargetMode="External"/><Relationship Id="rId3" Type="http://schemas.openxmlformats.org/officeDocument/2006/relationships/hyperlink" Target="https://apps.apple.com/us/app/quitnow/id483994930" TargetMode="External"/><Relationship Id="rId7" Type="http://schemas.openxmlformats.org/officeDocument/2006/relationships/hyperlink" Target="https://pixabay.com/el/vectors/%ce%b1%cf%80%ce%b1%ce%b3%ce%bf%cf%81%ce%b5%cf%8d%ce%b5%cf%84%ce%b1%ce%b9-%cf%84%ce%bf-%ce%ba%ce%ac%cf%80%ce%bd%ce%b9%cf%83%ce%bc%ce%b1-%cf%84%cf%83%ce%b9%ce%b3%ce%ac%cf%81%ce%bf-148825/"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hyperlink" Target="https://apps.apple.com/app/apple-store/id494552000" TargetMode="External"/><Relationship Id="rId4" Type="http://schemas.openxmlformats.org/officeDocument/2006/relationships/hyperlink" Target="https://apps.apple.com/us/app/smoke-free-quit-smoking-now/id577767592" TargetMode="External"/><Relationship Id="rId9"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hyperlink" Target="https://www.euro.who.int/en/health-topics/disease-prevention/alcohol-use#:~:text=Across%20the%20WHO%20European%20Region,to%20unintentional%20and%20intentional%20injuries"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unsplash.com/license" TargetMode="External"/><Relationship Id="rId4" Type="http://schemas.openxmlformats.org/officeDocument/2006/relationships/hyperlink" Target="https://unsplash.com/photos/o5bot9dytg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t-br/foto/exercicio-atividade-fisica-ginastica-fitness-5038818/"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pexels.com/pt-br/foto/atividade-acao-movimento-adoravel-6691662/"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48.jpeg"/><Relationship Id="rId5" Type="http://schemas.openxmlformats.org/officeDocument/2006/relationships/image" Target="../media/image38.png"/><Relationship Id="rId4" Type="http://schemas.openxmlformats.org/officeDocument/2006/relationships/hyperlink" Target="https://pixabay.com/service/licens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illustrations/teamwork-team-gear-gears-drive-220774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hyperlink" Target="https://www.hopkinsmedicine.org/health/treatment-tests-and-therapies/screening-tests-for-common-disease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hopkinsmedicine.org/health/treatment-tests-and-therapies/screening-tests-for-common-diseases" TargetMode="External"/><Relationship Id="rId7"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pixabay.com/photos/laboratory-medical-medicine-hand-3827736/" TargetMode="External"/><Relationship Id="rId4" Type="http://schemas.openxmlformats.org/officeDocument/2006/relationships/image" Target="../media/image52.jpg"/></Relationships>
</file>

<file path=ppt/slides/_rels/slide53.xml.rels><?xml version="1.0" encoding="UTF-8" standalone="yes"?>
<Relationships xmlns="http://schemas.openxmlformats.org/package/2006/relationships"><Relationship Id="rId8" Type="http://schemas.openxmlformats.org/officeDocument/2006/relationships/hyperlink" Target="https://www.who.int/water_sanitation_health/hygiene/settings/hvchap8.pdf" TargetMode="External"/><Relationship Id="rId3" Type="http://schemas.openxmlformats.org/officeDocument/2006/relationships/image" Target="../media/image53.jpg"/><Relationship Id="rId7" Type="http://schemas.openxmlformats.org/officeDocument/2006/relationships/hyperlink" Target="https://www.ecdc.europa.eu/sites/default/files/documents/COVID-19-guidance-refugee-asylum-seekers-migrants-EU.pdf"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https://unsplash.com/license" TargetMode="External"/><Relationship Id="rId4" Type="http://schemas.openxmlformats.org/officeDocument/2006/relationships/hyperlink" Target="https://unsplash.com/photos/9EJVIo6XTB8"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https://www.pexels.com/license/" TargetMode="External"/><Relationship Id="rId4" Type="http://schemas.openxmlformats.org/officeDocument/2006/relationships/hyperlink" Target="https://www.pexels.com/pt-br/foto/mulher-etnica-pouco-saudavel-tomando-comprimidos-enquanto-descansa-na-cama-5692652/"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hyperlink" Target=".).%20https:/www.ifh-homehygiene.org/sites/default/files/publications/IFH%20White%20Paper-10-18.pdf" TargetMode="External"/><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hyperlink" Target="https://www.pexels.com/license/" TargetMode="External"/><Relationship Id="rId4" Type="http://schemas.openxmlformats.org/officeDocument/2006/relationships/hyperlink" Target="https://www.pexels.com/pt-br/foto/cuidado-atencao-cautela-limpar-4099481/"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t-br/foto/mulher-em-pe-segurando-a-barriga-1765353/"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www.pexels.com/pt-br/foto/frio-com-frio-dor-de-cabeca-casa-6753143/" TargetMode="External"/><Relationship Id="rId4" Type="http://schemas.openxmlformats.org/officeDocument/2006/relationships/hyperlink" Target="https://northeast.jeffersonhealth.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hyperlink" Target="https://unsplash.com/license" TargetMode="External"/><Relationship Id="rId4" Type="http://schemas.openxmlformats.org/officeDocument/2006/relationships/hyperlink" Target="https://unsplash.com/photos/t2FYyS9-NFo"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www.pexels.com/pt-br/foto/adultos-analise-pesquisa-antecipacao-7089047/" TargetMode="External"/><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image" Target="../media/image59.jpeg"/><Relationship Id="rId5" Type="http://schemas.openxmlformats.org/officeDocument/2006/relationships/image" Target="../media/image38.png"/><Relationship Id="rId4" Type="http://schemas.openxmlformats.org/officeDocument/2006/relationships/hyperlink" Target="https://pixabay.com/service/licens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hoto/woman-lying-inside-delivery-room-3259625/"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S7qO_9-NJmA"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t-br/foto/bebe-recem-nascido-3376797/"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de/illustrations/digitalisierung-gesundheitswesen-6939537/"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hyperlink" Target="https://pixabay.com/service/licens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unsplash.com/license" TargetMode="External"/><Relationship Id="rId4" Type="http://schemas.openxmlformats.org/officeDocument/2006/relationships/hyperlink" Target="https://unsplash.com/photos/zhWUl24kf5A"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2.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unsplash.com/license" TargetMode="External"/><Relationship Id="rId4" Type="http://schemas.openxmlformats.org/officeDocument/2006/relationships/hyperlink" Target="https://unsplash.com/photos/Jqhwp4mcuUM"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hyperlink" Target="https://pixabay.com/service/license/" TargetMode="External"/><Relationship Id="rId4" Type="http://schemas.openxmlformats.org/officeDocument/2006/relationships/hyperlink" Target="https://cdn.pixabay.com/photo/2019/03/22/16/10/disorder-4073570__340.png"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pixabay.com/de/vectors/psychische-gesundheit-verwechslung-6991769/"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hyperlink" Target="https://pixabay.com/service/license/"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pixabay.com/de/illustrations/gehirn-kopf-stethoskop-platine-4381325/"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hyperlink" Target="https://pixabay.com/service/licens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photos/the-conference-lecture-lecture-hall-324825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hyperlink" Target="https://pixabay.com/service/license/"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t-br/foto/cara-de-homem-583437/"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RMnZFXjKtAs"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www.europarl.europa.eu/RegData/etudes/IDAN/2017/602004/IPOL_IDA(2017)602004_EN.pdf"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hyperlink" Target="https://www.hopkinsmedicine.org/health/conditions-and-diseases/malnutrition" TargetMode="External"/><Relationship Id="rId5" Type="http://schemas.openxmlformats.org/officeDocument/2006/relationships/hyperlink" Target="https://www.hopkinsmedicine.org/health/wellness-and-prevention/abcs-of-eating-smart-for-a-healthy-heart" TargetMode="External"/><Relationship Id="rId4" Type="http://schemas.openxmlformats.org/officeDocument/2006/relationships/hyperlink" Target="https://www.hopkinsmedicine.org/health/treatment-tests-and-therapies/screening-tests-for-common-diseases"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www.who.int/news-room/facts-in-pictures/detail/nutrition" TargetMode="External"/><Relationship Id="rId3" Type="http://schemas.openxmlformats.org/officeDocument/2006/relationships/hyperlink" Target="https://pubs.niaaa.nih.gov/publications/aa71/aa71.htm" TargetMode="External"/><Relationship Id="rId7" Type="http://schemas.openxmlformats.org/officeDocument/2006/relationships/hyperlink" Target="https://www.who.int/vaccine_safety/initiative/tech_support/Vaccine-safety-E-course-manual.pdf" TargetMode="External"/><Relationship Id="rId2" Type="http://schemas.openxmlformats.org/officeDocument/2006/relationships/notesSlide" Target="../notesSlides/notesSlide87.xml"/><Relationship Id="rId1" Type="http://schemas.openxmlformats.org/officeDocument/2006/relationships/slideLayout" Target="../slideLayouts/slideLayout10.xml"/><Relationship Id="rId6" Type="http://schemas.openxmlformats.org/officeDocument/2006/relationships/hyperlink" Target="https://www.euro.who.int/__data/assets/pdf_file/0005/293270/Migration-Health-Key-Issues-.pdf" TargetMode="External"/><Relationship Id="rId5" Type="http://schemas.openxmlformats.org/officeDocument/2006/relationships/hyperlink" Target="https://www.who.int/water_sanitation_health/hygiene/settings/hvchap8.pdf" TargetMode="External"/><Relationship Id="rId4" Type="http://schemas.openxmlformats.org/officeDocument/2006/relationships/hyperlink" Target="https://www.startts.org.au/media/Resource-Working-with-Refugees-Social-Worker-Guide.pdf" TargetMode="External"/><Relationship Id="rId9" Type="http://schemas.openxmlformats.org/officeDocument/2006/relationships/image" Target="../media/image38.png"/></Relationships>
</file>

<file path=ppt/slides/_rels/slide89.xml.rels><?xml version="1.0" encoding="UTF-8" standalone="yes"?>
<Relationships xmlns="http://schemas.openxmlformats.org/package/2006/relationships"><Relationship Id="rId8" Type="http://schemas.openxmlformats.org/officeDocument/2006/relationships/hyperlink" Target="http://www.euro.who.int/en/health-topics/health-determinants/migration-and-health/publications/2016/mental-health-and-psychosocial-support-for-refugees,-asylum-seekers-and-migrants-on-the-move-in-europe.-a-multi-agency-guidance-note-2015" TargetMode="External"/><Relationship Id="rId3" Type="http://schemas.openxmlformats.org/officeDocument/2006/relationships/hyperlink" Target="https://www.euro.who.int/en/health-topics/health-determinants/migration-and-health/publications/2018/report-on-the-health-of-refugees-and-migrants-in-the-who-european-region-no-public-health-without-refugee-and-migrant-health-2018" TargetMode="External"/><Relationship Id="rId7" Type="http://schemas.openxmlformats.org/officeDocument/2006/relationships/hyperlink" Target="https://www.unhcr.org/55f6b90f9.pdf" TargetMode="External"/><Relationship Id="rId2" Type="http://schemas.openxmlformats.org/officeDocument/2006/relationships/notesSlide" Target="../notesSlides/notesSlide88.xml"/><Relationship Id="rId1" Type="http://schemas.openxmlformats.org/officeDocument/2006/relationships/slideLayout" Target="../slideLayouts/slideLayout10.xml"/><Relationship Id="rId6" Type="http://schemas.openxmlformats.org/officeDocument/2006/relationships/hyperlink" Target="https://www.unicef.org/eca/health/immunization" TargetMode="External"/><Relationship Id="rId5" Type="http://schemas.openxmlformats.org/officeDocument/2006/relationships/hyperlink" Target="https://www.who.int/health-topics/vaccines-and-immunization#tab=tab_1" TargetMode="External"/><Relationship Id="rId4" Type="http://schemas.openxmlformats.org/officeDocument/2006/relationships/hyperlink" Target="https://www.who.int/news-room/facts-in-pictures/detail/immunization" TargetMode="Externa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de/vectors/stethoskop-icon-medizinisch-medizin-3725131/"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hyperlink" Target="https://pixabay.com/service/license/"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sp>
        <p:nvSpPr>
          <p:cNvPr id="70" name="Google Shape;70;p1"/>
          <p:cNvSpPr/>
          <p:nvPr/>
        </p:nvSpPr>
        <p:spPr>
          <a:xfrm>
            <a:off x="-1"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71" name="Google Shape;71;p1"/>
          <p:cNvSpPr txBox="1"/>
          <p:nvPr/>
        </p:nvSpPr>
        <p:spPr>
          <a:xfrm>
            <a:off x="1349531" y="4227707"/>
            <a:ext cx="7685612" cy="201577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3400"/>
              <a:buFont typeface="Calibri"/>
              <a:buNone/>
            </a:pPr>
            <a:r>
              <a:rPr lang="en-US" sz="3400" b="1" i="0" u="none" strike="noStrike" cap="none" dirty="0">
                <a:solidFill>
                  <a:srgbClr val="C01E24"/>
                </a:solidFill>
                <a:latin typeface="Calibri"/>
                <a:ea typeface="Calibri"/>
                <a:cs typeface="Calibri"/>
                <a:sym typeface="Calibri"/>
              </a:rPr>
              <a:t>Modulo 2</a:t>
            </a:r>
            <a:br>
              <a:rPr lang="en-US" sz="3400" b="1" i="0" u="none" strike="noStrike" cap="none" dirty="0">
                <a:solidFill>
                  <a:schemeClr val="dk1"/>
                </a:solidFill>
                <a:latin typeface="Calibri"/>
                <a:ea typeface="Calibri"/>
                <a:cs typeface="Calibri"/>
                <a:sym typeface="Calibri"/>
              </a:rPr>
            </a:br>
            <a:r>
              <a:rPr lang="en-US" sz="3100" b="1" dirty="0">
                <a:solidFill>
                  <a:schemeClr val="dk1"/>
                </a:solidFill>
                <a:latin typeface="Calibri"/>
                <a:ea typeface="Calibri"/>
                <a:cs typeface="Calibri"/>
                <a:sym typeface="Calibri"/>
              </a:rPr>
              <a:t>I </a:t>
            </a:r>
            <a:r>
              <a:rPr lang="it-IT" sz="3100" b="1" dirty="0">
                <a:solidFill>
                  <a:schemeClr val="dk1"/>
                </a:solidFill>
                <a:latin typeface="Calibri"/>
                <a:ea typeface="Calibri"/>
                <a:cs typeface="Calibri"/>
                <a:sym typeface="Calibri"/>
              </a:rPr>
              <a:t>p</a:t>
            </a:r>
            <a:r>
              <a:rPr lang="it-IT" sz="3100" b="1" i="0" u="none" strike="noStrike" cap="none" dirty="0">
                <a:solidFill>
                  <a:schemeClr val="dk1"/>
                </a:solidFill>
                <a:latin typeface="Calibri"/>
                <a:ea typeface="Calibri"/>
                <a:cs typeface="Calibri"/>
                <a:sym typeface="Calibri"/>
              </a:rPr>
              <a:t>rincipali</a:t>
            </a:r>
            <a:r>
              <a:rPr lang="en-US" sz="3100" b="1" i="0" u="none" strike="noStrike" cap="none" dirty="0">
                <a:solidFill>
                  <a:schemeClr val="dk1"/>
                </a:solidFill>
                <a:latin typeface="Calibri"/>
                <a:ea typeface="Calibri"/>
                <a:cs typeface="Calibri"/>
                <a:sym typeface="Calibri"/>
              </a:rPr>
              <a:t> problemi di salute quando </a:t>
            </a:r>
            <a:r>
              <a:rPr lang="en-US" sz="3100" b="1" i="0" u="none" strike="noStrike" cap="none" dirty="0" err="1">
                <a:solidFill>
                  <a:schemeClr val="dk1"/>
                </a:solidFill>
                <a:latin typeface="Calibri"/>
                <a:ea typeface="Calibri"/>
                <a:cs typeface="Calibri"/>
                <a:sym typeface="Calibri"/>
              </a:rPr>
              <a:t>si</a:t>
            </a:r>
            <a:r>
              <a:rPr lang="en-US" sz="3100" b="1" i="0" u="none" strike="noStrike" cap="none" dirty="0">
                <a:solidFill>
                  <a:schemeClr val="dk1"/>
                </a:solidFill>
                <a:latin typeface="Calibri"/>
                <a:ea typeface="Calibri"/>
                <a:cs typeface="Calibri"/>
                <a:sym typeface="Calibri"/>
              </a:rPr>
              <a:t> </a:t>
            </a:r>
            <a:r>
              <a:rPr lang="en-US" sz="3100" b="1" dirty="0" err="1">
                <a:solidFill>
                  <a:schemeClr val="dk1"/>
                </a:solidFill>
                <a:latin typeface="Calibri"/>
                <a:ea typeface="Calibri"/>
                <a:cs typeface="Calibri"/>
                <a:sym typeface="Calibri"/>
              </a:rPr>
              <a:t>arriva</a:t>
            </a:r>
            <a:r>
              <a:rPr lang="en-US" sz="3100" b="1" dirty="0">
                <a:solidFill>
                  <a:schemeClr val="dk1"/>
                </a:solidFill>
                <a:latin typeface="Calibri"/>
                <a:ea typeface="Calibri"/>
                <a:cs typeface="Calibri"/>
                <a:sym typeface="Calibri"/>
              </a:rPr>
              <a:t> </a:t>
            </a:r>
            <a:r>
              <a:rPr lang="en-US" sz="3100" b="1" i="0" u="none" strike="noStrike" cap="none" dirty="0">
                <a:solidFill>
                  <a:schemeClr val="dk1"/>
                </a:solidFill>
                <a:latin typeface="Calibri"/>
                <a:ea typeface="Calibri"/>
                <a:cs typeface="Calibri"/>
                <a:sym typeface="Calibri"/>
              </a:rPr>
              <a:t>in un nuovo paese</a:t>
            </a:r>
            <a:endParaRPr sz="3100" b="0" i="0" u="none" strike="noStrike" cap="none" dirty="0">
              <a:solidFill>
                <a:schemeClr val="dk1"/>
              </a:solidFill>
              <a:latin typeface="Arial"/>
              <a:ea typeface="Arial"/>
              <a:cs typeface="Arial"/>
              <a:sym typeface="Arial"/>
            </a:endParaRPr>
          </a:p>
        </p:txBody>
      </p:sp>
      <p:sp>
        <p:nvSpPr>
          <p:cNvPr id="72" name="Google Shape;72;p1"/>
          <p:cNvSpPr/>
          <p:nvPr/>
        </p:nvSpPr>
        <p:spPr>
          <a:xfrm>
            <a:off x="0" y="891540"/>
            <a:ext cx="722376" cy="5071110"/>
          </a:xfrm>
          <a:prstGeom prst="rect">
            <a:avLst/>
          </a:prstGeom>
          <a:solidFill>
            <a:srgbClr val="4C525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 name="Google Shape;73;p1"/>
          <p:cNvPicPr preferRelativeResize="0"/>
          <p:nvPr/>
        </p:nvPicPr>
        <p:blipFill rotWithShape="1">
          <a:blip r:embed="rId3">
            <a:alphaModFix/>
          </a:blip>
          <a:srcRect/>
          <a:stretch/>
        </p:blipFill>
        <p:spPr>
          <a:xfrm>
            <a:off x="1349531" y="1140044"/>
            <a:ext cx="10228659" cy="2706488"/>
          </a:xfrm>
          <a:prstGeom prst="rect">
            <a:avLst/>
          </a:prstGeom>
          <a:noFill/>
          <a:ln>
            <a:noFill/>
          </a:ln>
          <a:effectLst>
            <a:outerShdw blurRad="406400" dist="317500" dir="5400000" sx="89000" sy="89000" rotWithShape="0">
              <a:srgbClr val="000000">
                <a:alpha val="14117"/>
              </a:srgbClr>
            </a:outerShdw>
          </a:effectLst>
        </p:spPr>
      </p:pic>
      <p:sp>
        <p:nvSpPr>
          <p:cNvPr id="74" name="Google Shape;74;p1"/>
          <p:cNvSpPr/>
          <p:nvPr/>
        </p:nvSpPr>
        <p:spPr>
          <a:xfrm>
            <a:off x="1675899" y="6380247"/>
            <a:ext cx="8045043" cy="63242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900"/>
              <a:buFont typeface="Arial"/>
              <a:buNone/>
            </a:pPr>
            <a:r>
              <a:rPr lang="it-IT" sz="900" b="0" i="0" u="none" strike="noStrike" cap="none" dirty="0">
                <a:solidFill>
                  <a:srgbClr val="7F7F7F"/>
                </a:solidFill>
                <a:latin typeface="Calibri"/>
                <a:ea typeface="Calibri"/>
                <a:cs typeface="Calibri"/>
                <a:sym typeface="Calibri"/>
              </a:rPr>
              <a:t>Il sostegno della Commissione europea alla realizzazione di questa pubblicazione non costituisce un'approvazione dei contenuti, che riflettono esclusivamente le opinioni degli autori</a:t>
            </a:r>
            <a:r>
              <a:rPr lang="it-IT" sz="900" dirty="0">
                <a:solidFill>
                  <a:srgbClr val="7F7F7F"/>
                </a:solidFill>
                <a:latin typeface="Calibri"/>
                <a:ea typeface="Calibri"/>
                <a:cs typeface="Calibri"/>
                <a:sym typeface="Calibri"/>
              </a:rPr>
              <a:t>. L</a:t>
            </a:r>
            <a:r>
              <a:rPr lang="it-IT" sz="900" b="0" i="0" u="none" strike="noStrike" cap="none" dirty="0">
                <a:solidFill>
                  <a:srgbClr val="7F7F7F"/>
                </a:solidFill>
                <a:latin typeface="Calibri"/>
                <a:ea typeface="Calibri"/>
                <a:cs typeface="Calibri"/>
                <a:sym typeface="Calibri"/>
              </a:rPr>
              <a:t>a Commissione non può essere ritenuta responsabile per l'uso che può essere fatto delle informazioni in essa contenute.</a:t>
            </a:r>
          </a:p>
        </p:txBody>
      </p:sp>
      <p:pic>
        <p:nvPicPr>
          <p:cNvPr id="75" name="Google Shape;75;p1" descr="C:\Users\Georgia-Work\AppData\Roaming\Skype\georgia.aristidou\media_messaging\media_cache\^DD49E969C8C275A0BF0095F3F01442BBA23C6B6D6D2A977CE4^pimgpsh_fullsize_distr.jpg"/>
          <p:cNvPicPr preferRelativeResize="0"/>
          <p:nvPr/>
        </p:nvPicPr>
        <p:blipFill rotWithShape="1">
          <a:blip r:embed="rId4">
            <a:alphaModFix/>
          </a:blip>
          <a:srcRect/>
          <a:stretch/>
        </p:blipFill>
        <p:spPr>
          <a:xfrm>
            <a:off x="22751" y="6332226"/>
            <a:ext cx="1684020" cy="495300"/>
          </a:xfrm>
          <a:prstGeom prst="rect">
            <a:avLst/>
          </a:prstGeom>
          <a:noFill/>
          <a:ln>
            <a:noFill/>
          </a:ln>
        </p:spPr>
      </p:pic>
      <p:sp>
        <p:nvSpPr>
          <p:cNvPr id="77" name="Google Shape;77;p1"/>
          <p:cNvSpPr/>
          <p:nvPr/>
        </p:nvSpPr>
        <p:spPr>
          <a:xfrm>
            <a:off x="-2" y="862700"/>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dirty="0">
                <a:solidFill>
                  <a:srgbClr val="2F5496"/>
                </a:solidFill>
                <a:latin typeface="Calibri"/>
                <a:cs typeface="Calibri"/>
                <a:sym typeface="Calibri"/>
              </a:rPr>
              <a:t>1</a:t>
            </a:r>
            <a:endParaRPr sz="2400" dirty="0">
              <a:solidFill>
                <a:srgbClr val="2F5496"/>
              </a:solidFill>
              <a:latin typeface="Calibri"/>
              <a:cs typeface="Calibri"/>
              <a:sym typeface="Calibri"/>
            </a:endParaRPr>
          </a:p>
        </p:txBody>
      </p:sp>
      <p:sp>
        <p:nvSpPr>
          <p:cNvPr id="78" name="Google Shape;78;p1"/>
          <p:cNvSpPr/>
          <p:nvPr/>
        </p:nvSpPr>
        <p:spPr>
          <a:xfrm>
            <a:off x="2609" y="1698521"/>
            <a:ext cx="722376" cy="868136"/>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rPr>
              <a:t>2</a:t>
            </a:r>
            <a:endParaRPr sz="2400" b="1"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endParaRPr>
          </a:p>
        </p:txBody>
      </p:sp>
      <p:sp>
        <p:nvSpPr>
          <p:cNvPr id="79" name="Google Shape;79;p1"/>
          <p:cNvSpPr/>
          <p:nvPr/>
        </p:nvSpPr>
        <p:spPr>
          <a:xfrm>
            <a:off x="-56" y="2493288"/>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2F5496"/>
                </a:solidFill>
                <a:latin typeface="Calibri"/>
                <a:ea typeface="Calibri"/>
                <a:cs typeface="Calibri"/>
                <a:sym typeface="Calibri"/>
              </a:rPr>
              <a:t>3</a:t>
            </a:r>
            <a:endParaRPr sz="2400" b="0" i="0" u="none" strike="noStrike" cap="none" dirty="0">
              <a:solidFill>
                <a:srgbClr val="2F5496"/>
              </a:solidFill>
              <a:latin typeface="Calibri"/>
              <a:ea typeface="Calibri"/>
              <a:cs typeface="Calibri"/>
              <a:sym typeface="Calibri"/>
            </a:endParaRPr>
          </a:p>
        </p:txBody>
      </p:sp>
      <p:sp>
        <p:nvSpPr>
          <p:cNvPr id="80" name="Google Shape;80;p1"/>
          <p:cNvSpPr/>
          <p:nvPr/>
        </p:nvSpPr>
        <p:spPr>
          <a:xfrm>
            <a:off x="-2" y="3361744"/>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4</a:t>
            </a:r>
            <a:endParaRPr sz="2400" b="0" i="0" u="none" strike="noStrike" cap="none">
              <a:solidFill>
                <a:srgbClr val="2F5496"/>
              </a:solidFill>
              <a:latin typeface="Calibri"/>
              <a:ea typeface="Calibri"/>
              <a:cs typeface="Calibri"/>
              <a:sym typeface="Calibri"/>
            </a:endParaRPr>
          </a:p>
        </p:txBody>
      </p:sp>
      <p:sp>
        <p:nvSpPr>
          <p:cNvPr id="81" name="Google Shape;81;p1"/>
          <p:cNvSpPr/>
          <p:nvPr/>
        </p:nvSpPr>
        <p:spPr>
          <a:xfrm>
            <a:off x="1655" y="4227707"/>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5</a:t>
            </a:r>
            <a:endParaRPr sz="2400" b="0" i="0" u="none" strike="noStrike" cap="none">
              <a:solidFill>
                <a:srgbClr val="2F5496"/>
              </a:solidFill>
              <a:latin typeface="Calibri"/>
              <a:ea typeface="Calibri"/>
              <a:cs typeface="Calibri"/>
              <a:sym typeface="Calibri"/>
            </a:endParaRPr>
          </a:p>
        </p:txBody>
      </p:sp>
      <p:sp>
        <p:nvSpPr>
          <p:cNvPr id="82" name="Google Shape;82;p1"/>
          <p:cNvSpPr/>
          <p:nvPr/>
        </p:nvSpPr>
        <p:spPr>
          <a:xfrm>
            <a:off x="510" y="5094514"/>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6</a:t>
            </a:r>
            <a:endParaRPr sz="2400" b="0" i="0" u="none" strike="noStrike" cap="none">
              <a:solidFill>
                <a:srgbClr val="2F5496"/>
              </a:solidFill>
              <a:latin typeface="Calibri"/>
              <a:ea typeface="Calibri"/>
              <a:cs typeface="Calibri"/>
              <a:sym typeface="Calibri"/>
            </a:endParaRPr>
          </a:p>
        </p:txBody>
      </p:sp>
      <p:pic>
        <p:nvPicPr>
          <p:cNvPr id="17" name="Picture 2">
            <a:extLst>
              <a:ext uri="{FF2B5EF4-FFF2-40B4-BE49-F238E27FC236}">
                <a16:creationId xmlns:a16="http://schemas.microsoft.com/office/drawing/2014/main" id="{01784A46-7075-498C-8909-F4557F4442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8231" y="6316337"/>
            <a:ext cx="1406013" cy="492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Rischi per la salute nei paesi di origine</a:t>
            </a:r>
            <a:endParaRPr dirty="0"/>
          </a:p>
        </p:txBody>
      </p:sp>
      <p:sp>
        <p:nvSpPr>
          <p:cNvPr id="236" name="Google Shape;236;p7"/>
          <p:cNvSpPr txBox="1">
            <a:spLocks noGrp="1"/>
          </p:cNvSpPr>
          <p:nvPr>
            <p:ph type="body" idx="1"/>
          </p:nvPr>
        </p:nvSpPr>
        <p:spPr>
          <a:xfrm>
            <a:off x="557999" y="1800000"/>
            <a:ext cx="6931372" cy="3871458"/>
          </a:xfrm>
          <a:prstGeom prst="rect">
            <a:avLst/>
          </a:prstGeom>
          <a:noFill/>
          <a:ln>
            <a:noFill/>
          </a:ln>
        </p:spPr>
        <p:txBody>
          <a:bodyPr spcFirstLastPara="1" wrap="square" lIns="91425" tIns="45700" rIns="91425" bIns="45700" anchor="t" anchorCtr="0">
            <a:normAutofit/>
          </a:bodyPr>
          <a:lstStyle/>
          <a:p>
            <a:pPr marL="0" lvl="0" indent="0" algn="just" rtl="0">
              <a:spcAft>
                <a:spcPts val="600"/>
              </a:spcAft>
              <a:buSzPts val="2400"/>
              <a:buNone/>
            </a:pPr>
            <a:r>
              <a:rPr lang="it-IT" sz="2200" dirty="0"/>
              <a:t>Nel paese d'origine, i rischi per la salute possono dipendere da molti fattori diversi: livello di istruzione, carenze igieniche, fattori ambientali, eventi traumatici come disastri ambientali o guerre, assistenza sanitaria inadeguata per mancanza di risorse finanziarie o infrastrutture insufficienti. </a:t>
            </a:r>
          </a:p>
          <a:p>
            <a:pPr marL="0" lvl="0" indent="0" algn="just" rtl="0">
              <a:spcAft>
                <a:spcPts val="600"/>
              </a:spcAft>
              <a:buSzPts val="2400"/>
              <a:buNone/>
            </a:pPr>
            <a:r>
              <a:rPr lang="it-IT" sz="2200" dirty="0"/>
              <a:t>Anche le differenze culturali possono giocare un ruolo importante, ad esempio la mancanza di considerazione per aspetti legati alla prevenzione o le diverse letture relative le tematiche di salute mentale.</a:t>
            </a:r>
          </a:p>
        </p:txBody>
      </p:sp>
      <p:sp>
        <p:nvSpPr>
          <p:cNvPr id="9" name="Google Shape;171;p8">
            <a:extLst>
              <a:ext uri="{FF2B5EF4-FFF2-40B4-BE49-F238E27FC236}">
                <a16:creationId xmlns:a16="http://schemas.microsoft.com/office/drawing/2014/main" id="{32BE9AA0-5AF0-44E8-9B6F-3FE7FEA3B330}"/>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a:t>
            </a:r>
            <a:r>
              <a:rPr lang="de-DE" sz="1800" b="0" i="0" u="none" strike="noStrike" cap="none" dirty="0" err="1">
                <a:solidFill>
                  <a:schemeClr val="lt1"/>
                </a:solidFill>
                <a:latin typeface="Calibri"/>
                <a:ea typeface="Calibri"/>
                <a:cs typeface="Calibri"/>
                <a:sym typeface="Calibri"/>
              </a:rPr>
              <a:t>Fattori di </a:t>
            </a:r>
            <a:r>
              <a:rPr lang="de-DE" sz="1800" b="0" i="0" u="none" strike="noStrike" cap="none" dirty="0">
                <a:solidFill>
                  <a:schemeClr val="lt1"/>
                </a:solidFill>
                <a:latin typeface="Calibri"/>
                <a:ea typeface="Calibri"/>
                <a:cs typeface="Calibri"/>
                <a:sym typeface="Calibri"/>
              </a:rPr>
              <a:t>rischio </a:t>
            </a:r>
            <a:r>
              <a:rPr lang="de-DE" sz="1800" b="0" i="0" u="none" strike="noStrike" cap="none" dirty="0" err="1">
                <a:solidFill>
                  <a:schemeClr val="lt1"/>
                </a:solidFill>
                <a:latin typeface="Calibri"/>
                <a:ea typeface="Calibri"/>
                <a:cs typeface="Calibri"/>
                <a:sym typeface="Calibri"/>
              </a:rPr>
              <a:t>per la salute</a:t>
            </a:r>
            <a:endParaRPr sz="15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CE946373-9AD7-45EB-AB6D-CBBE09BD38B5}"/>
              </a:ext>
            </a:extLst>
          </p:cNvPr>
          <p:cNvSpPr txBox="1"/>
          <p:nvPr/>
        </p:nvSpPr>
        <p:spPr>
          <a:xfrm>
            <a:off x="7884367" y="1586400"/>
            <a:ext cx="3749633" cy="2800767"/>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
            </a:pPr>
            <a:r>
              <a:rPr lang="en-US" sz="1600" dirty="0">
                <a:solidFill>
                  <a:srgbClr val="002060"/>
                </a:solidFill>
              </a:rPr>
              <a:t>Stato socio-economico</a:t>
            </a:r>
          </a:p>
          <a:p>
            <a:pPr marL="285750" indent="-285750">
              <a:buFont typeface="Wingdings" panose="05000000000000000000" pitchFamily="2" charset="2"/>
              <a:buChar char="§"/>
            </a:pPr>
            <a:r>
              <a:rPr lang="en-US" sz="1600" dirty="0">
                <a:solidFill>
                  <a:srgbClr val="002060"/>
                </a:solidFill>
              </a:rPr>
              <a:t>Livello di istruzione</a:t>
            </a:r>
          </a:p>
          <a:p>
            <a:pPr marL="285750" indent="-285750">
              <a:buFont typeface="Wingdings" panose="05000000000000000000" pitchFamily="2" charset="2"/>
              <a:buChar char="§"/>
            </a:pPr>
            <a:r>
              <a:rPr lang="en-US" sz="1600" dirty="0">
                <a:solidFill>
                  <a:srgbClr val="002060"/>
                </a:solidFill>
              </a:rPr>
              <a:t>Composizione genetica</a:t>
            </a:r>
          </a:p>
          <a:p>
            <a:pPr marL="285750" indent="-285750">
              <a:buFont typeface="Wingdings" panose="05000000000000000000" pitchFamily="2" charset="2"/>
              <a:buChar char="§"/>
            </a:pPr>
            <a:r>
              <a:rPr lang="en-US" sz="1600" dirty="0">
                <a:solidFill>
                  <a:srgbClr val="002060"/>
                </a:solidFill>
              </a:rPr>
              <a:t>Profilo della malattia locale</a:t>
            </a:r>
          </a:p>
          <a:p>
            <a:pPr marL="285750" indent="-285750">
              <a:buFont typeface="Wingdings" panose="05000000000000000000" pitchFamily="2" charset="2"/>
              <a:buChar char="§"/>
            </a:pPr>
            <a:r>
              <a:rPr lang="en-US" sz="1600" dirty="0">
                <a:solidFill>
                  <a:srgbClr val="002060"/>
                </a:solidFill>
              </a:rPr>
              <a:t>Scarsa igiene personale e alimentare</a:t>
            </a:r>
          </a:p>
          <a:p>
            <a:pPr marL="285750" indent="-285750">
              <a:buFont typeface="Wingdings" panose="05000000000000000000" pitchFamily="2" charset="2"/>
              <a:buChar char="§"/>
            </a:pPr>
            <a:r>
              <a:rPr lang="en-US" sz="1600" dirty="0">
                <a:solidFill>
                  <a:srgbClr val="002060"/>
                </a:solidFill>
              </a:rPr>
              <a:t>Condizioni di salute specifiche</a:t>
            </a:r>
          </a:p>
          <a:p>
            <a:pPr marL="285750" indent="-285750">
              <a:buFont typeface="Wingdings" panose="05000000000000000000" pitchFamily="2" charset="2"/>
              <a:buChar char="§"/>
            </a:pPr>
            <a:r>
              <a:rPr lang="en-US" sz="1600" dirty="0">
                <a:solidFill>
                  <a:srgbClr val="002060"/>
                </a:solidFill>
              </a:rPr>
              <a:t>Fattori </a:t>
            </a:r>
            <a:r>
              <a:rPr lang="en-US" sz="1600" dirty="0" err="1">
                <a:solidFill>
                  <a:srgbClr val="002060"/>
                </a:solidFill>
              </a:rPr>
              <a:t>ambientali</a:t>
            </a:r>
            <a:r>
              <a:rPr lang="en-US" sz="1600" dirty="0">
                <a:solidFill>
                  <a:srgbClr val="002060"/>
                </a:solidFill>
              </a:rPr>
              <a:t> </a:t>
            </a:r>
          </a:p>
          <a:p>
            <a:pPr marL="285750" indent="-285750">
              <a:buFont typeface="Wingdings" panose="05000000000000000000" pitchFamily="2" charset="2"/>
              <a:buChar char="§"/>
            </a:pPr>
            <a:r>
              <a:rPr lang="en-US" sz="1600" dirty="0">
                <a:solidFill>
                  <a:srgbClr val="002060"/>
                </a:solidFill>
              </a:rPr>
              <a:t>Conflitti, disastri e altri eventi traumatici</a:t>
            </a:r>
          </a:p>
          <a:p>
            <a:pPr marL="285750" indent="-285750">
              <a:buFont typeface="Wingdings" panose="05000000000000000000" pitchFamily="2" charset="2"/>
              <a:buChar char="§"/>
            </a:pPr>
            <a:r>
              <a:rPr lang="en-US" sz="1600" dirty="0">
                <a:solidFill>
                  <a:srgbClr val="002060"/>
                </a:solidFill>
              </a:rPr>
              <a:t>Sistema </a:t>
            </a:r>
            <a:r>
              <a:rPr lang="en-US" sz="1600" dirty="0" err="1">
                <a:solidFill>
                  <a:srgbClr val="002060"/>
                </a:solidFill>
              </a:rPr>
              <a:t>sanitario</a:t>
            </a:r>
            <a:r>
              <a:rPr lang="en-US" sz="1600" dirty="0">
                <a:solidFill>
                  <a:srgbClr val="002060"/>
                </a:solidFill>
              </a:rPr>
              <a:t> </a:t>
            </a:r>
            <a:r>
              <a:rPr lang="en-US" sz="1600" dirty="0" err="1">
                <a:solidFill>
                  <a:srgbClr val="002060"/>
                </a:solidFill>
              </a:rPr>
              <a:t>nazionale</a:t>
            </a:r>
            <a:r>
              <a:rPr lang="en-US" sz="1600" dirty="0">
                <a:solidFill>
                  <a:srgbClr val="002060"/>
                </a:solidFill>
              </a:rPr>
              <a:t> </a:t>
            </a:r>
            <a:r>
              <a:rPr lang="en-US" sz="1600" dirty="0" err="1">
                <a:solidFill>
                  <a:srgbClr val="002060"/>
                </a:solidFill>
              </a:rPr>
              <a:t>debole</a:t>
            </a:r>
            <a:endParaRPr lang="el-GR" sz="1600" dirty="0">
              <a:solidFill>
                <a:srgbClr val="002060"/>
              </a:solidFill>
            </a:endParaRPr>
          </a:p>
        </p:txBody>
      </p:sp>
      <p:sp>
        <p:nvSpPr>
          <p:cNvPr id="10" name="Google Shape;258;p43">
            <a:extLst>
              <a:ext uri="{FF2B5EF4-FFF2-40B4-BE49-F238E27FC236}">
                <a16:creationId xmlns:a16="http://schemas.microsoft.com/office/drawing/2014/main" id="{21625021-5425-4D89-82A9-8EBC3F90A255}"/>
              </a:ext>
            </a:extLst>
          </p:cNvPr>
          <p:cNvSpPr txBox="1"/>
          <p:nvPr/>
        </p:nvSpPr>
        <p:spPr>
          <a:xfrm>
            <a:off x="11035163" y="6420663"/>
            <a:ext cx="83532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dirty="0">
                <a:hlinkClick r:id="rId3"/>
              </a:rPr>
              <a:t>Fonte</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8"/>
          <p:cNvSpPr txBox="1">
            <a:spLocks noGrp="1"/>
          </p:cNvSpPr>
          <p:nvPr>
            <p:ph type="title"/>
          </p:nvPr>
        </p:nvSpPr>
        <p:spPr>
          <a:xfrm>
            <a:off x="557999" y="932247"/>
            <a:ext cx="11396700" cy="599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Rischi per la salute durante il viaggio</a:t>
            </a:r>
            <a:endParaRPr dirty="0"/>
          </a:p>
        </p:txBody>
      </p:sp>
      <p:sp>
        <p:nvSpPr>
          <p:cNvPr id="246" name="Google Shape;246;p8"/>
          <p:cNvSpPr txBox="1">
            <a:spLocks noGrp="1"/>
          </p:cNvSpPr>
          <p:nvPr>
            <p:ph type="body" idx="1"/>
          </p:nvPr>
        </p:nvSpPr>
        <p:spPr>
          <a:xfrm>
            <a:off x="557999" y="1800000"/>
            <a:ext cx="6495944" cy="4893300"/>
          </a:xfrm>
          <a:prstGeom prst="rect">
            <a:avLst/>
          </a:prstGeom>
          <a:noFill/>
          <a:ln>
            <a:noFill/>
          </a:ln>
        </p:spPr>
        <p:txBody>
          <a:bodyPr spcFirstLastPara="1" wrap="square" lIns="91425" tIns="45700" rIns="91425" bIns="45700" anchor="t" anchorCtr="0">
            <a:normAutofit/>
          </a:bodyPr>
          <a:lstStyle/>
          <a:p>
            <a:pPr marL="0" lvl="0" indent="0" algn="just" rtl="0">
              <a:lnSpc>
                <a:spcPct val="120000"/>
              </a:lnSpc>
              <a:spcBef>
                <a:spcPts val="0"/>
              </a:spcBef>
              <a:spcAft>
                <a:spcPts val="0"/>
              </a:spcAft>
              <a:buSzPts val="2400"/>
              <a:buNone/>
            </a:pPr>
            <a:r>
              <a:rPr lang="en-US" sz="2200" dirty="0"/>
              <a:t>Allo sforzo del viaggio si aggiungono molti rischi per la salute: mesi di esposizione allo stress, esposizione al caldo o al freddo estremo senza indumenti adeguati, lesioni, alimentazione insalubre e strutture sanitarie inadeguate, violenza sessuale e altri eventi traumatici.</a:t>
            </a:r>
            <a:endParaRPr sz="2200" dirty="0"/>
          </a:p>
        </p:txBody>
      </p:sp>
      <p:sp>
        <p:nvSpPr>
          <p:cNvPr id="7" name="Google Shape;171;p8">
            <a:extLst>
              <a:ext uri="{FF2B5EF4-FFF2-40B4-BE49-F238E27FC236}">
                <a16:creationId xmlns:a16="http://schemas.microsoft.com/office/drawing/2014/main" id="{CA5B2FD4-00C7-49D5-AB0C-2E29038C9554}"/>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a:t>
            </a:r>
            <a:r>
              <a:rPr lang="de-DE" sz="1800" b="0" i="0" u="none" strike="noStrike" cap="none" dirty="0" err="1">
                <a:solidFill>
                  <a:schemeClr val="lt1"/>
                </a:solidFill>
                <a:latin typeface="Calibri"/>
                <a:ea typeface="Calibri"/>
                <a:cs typeface="Calibri"/>
                <a:sym typeface="Calibri"/>
              </a:rPr>
              <a:t>Fattori di </a:t>
            </a:r>
            <a:r>
              <a:rPr lang="de-DE" sz="1800" b="0" i="0" u="none" strike="noStrike" cap="none" dirty="0">
                <a:solidFill>
                  <a:schemeClr val="lt1"/>
                </a:solidFill>
                <a:latin typeface="Calibri"/>
                <a:ea typeface="Calibri"/>
                <a:cs typeface="Calibri"/>
                <a:sym typeface="Calibri"/>
              </a:rPr>
              <a:t>rischio </a:t>
            </a:r>
            <a:r>
              <a:rPr lang="de-DE" sz="1800" b="0" i="0" u="none" strike="noStrike" cap="none" dirty="0" err="1">
                <a:solidFill>
                  <a:schemeClr val="lt1"/>
                </a:solidFill>
                <a:latin typeface="Calibri"/>
                <a:ea typeface="Calibri"/>
                <a:cs typeface="Calibri"/>
                <a:sym typeface="Calibri"/>
              </a:rPr>
              <a:t>per la salute</a:t>
            </a:r>
            <a:endParaRPr sz="1500" b="0" i="0" u="none" strike="noStrike" cap="none" dirty="0">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79127E68-191A-4E9B-9BC1-6363A0E5CBD0}"/>
              </a:ext>
            </a:extLst>
          </p:cNvPr>
          <p:cNvSpPr txBox="1"/>
          <p:nvPr/>
        </p:nvSpPr>
        <p:spPr>
          <a:xfrm>
            <a:off x="7591425" y="1531347"/>
            <a:ext cx="4185450" cy="3046988"/>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
            </a:pPr>
            <a:r>
              <a:rPr lang="en-US" sz="1600" dirty="0">
                <a:solidFill>
                  <a:srgbClr val="002060"/>
                </a:solidFill>
              </a:rPr>
              <a:t>Modalità di viaggio</a:t>
            </a:r>
          </a:p>
          <a:p>
            <a:pPr marL="285750" indent="-285750">
              <a:buFont typeface="Wingdings" panose="05000000000000000000" pitchFamily="2" charset="2"/>
              <a:buChar char="§"/>
            </a:pPr>
            <a:r>
              <a:rPr lang="en-US" sz="1600" dirty="0">
                <a:solidFill>
                  <a:srgbClr val="002060"/>
                </a:solidFill>
              </a:rPr>
              <a:t>Attraversamento legale o illegale del confine</a:t>
            </a:r>
          </a:p>
          <a:p>
            <a:pPr marL="285750" indent="-285750">
              <a:buFont typeface="Wingdings" panose="05000000000000000000" pitchFamily="2" charset="2"/>
              <a:buChar char="§"/>
            </a:pPr>
            <a:r>
              <a:rPr lang="en-US" sz="1600" dirty="0">
                <a:solidFill>
                  <a:srgbClr val="002060"/>
                </a:solidFill>
              </a:rPr>
              <a:t>Elementi ambientali</a:t>
            </a:r>
          </a:p>
          <a:p>
            <a:pPr marL="285750" indent="-285750">
              <a:buFont typeface="Wingdings" panose="05000000000000000000" pitchFamily="2" charset="2"/>
              <a:buChar char="§"/>
            </a:pPr>
            <a:r>
              <a:rPr lang="en-US" sz="1600" dirty="0">
                <a:solidFill>
                  <a:srgbClr val="002060"/>
                </a:solidFill>
              </a:rPr>
              <a:t>Violenza sessuale e di altro tipo, detenzione e altri eventi traumatici</a:t>
            </a:r>
          </a:p>
          <a:p>
            <a:pPr marL="285750" indent="-285750">
              <a:buFont typeface="Wingdings" panose="05000000000000000000" pitchFamily="2" charset="2"/>
              <a:buChar char="§"/>
            </a:pPr>
            <a:r>
              <a:rPr lang="en-US" sz="1600" dirty="0">
                <a:solidFill>
                  <a:srgbClr val="002060"/>
                </a:solidFill>
              </a:rPr>
              <a:t>Malattie sessuali, lesioni ed esposizione a pericoli fisici e condizioni ambientali estreme</a:t>
            </a:r>
          </a:p>
          <a:p>
            <a:pPr marL="285750" indent="-285750">
              <a:buFont typeface="Wingdings" panose="05000000000000000000" pitchFamily="2" charset="2"/>
              <a:buChar char="§"/>
            </a:pPr>
            <a:r>
              <a:rPr lang="en-US" sz="1600" dirty="0">
                <a:solidFill>
                  <a:srgbClr val="002060"/>
                </a:solidFill>
              </a:rPr>
              <a:t>Condizioni igieniche e sovraffollamento</a:t>
            </a:r>
          </a:p>
          <a:p>
            <a:pPr marL="285750" indent="-285750">
              <a:buFont typeface="Wingdings" panose="05000000000000000000" pitchFamily="2" charset="2"/>
              <a:buChar char="§"/>
            </a:pPr>
            <a:r>
              <a:rPr lang="en-US" sz="1600" dirty="0">
                <a:solidFill>
                  <a:srgbClr val="002060"/>
                </a:solidFill>
              </a:rPr>
              <a:t>Alimentazione inadeguata</a:t>
            </a:r>
          </a:p>
          <a:p>
            <a:pPr marL="285750" indent="-285750">
              <a:buFont typeface="Wingdings" panose="05000000000000000000" pitchFamily="2" charset="2"/>
              <a:buChar char="§"/>
            </a:pPr>
            <a:r>
              <a:rPr lang="en-US" sz="1600" dirty="0">
                <a:solidFill>
                  <a:srgbClr val="002060"/>
                </a:solidFill>
              </a:rPr>
              <a:t>Scarsa igiene personale e alimentare</a:t>
            </a:r>
          </a:p>
        </p:txBody>
      </p:sp>
      <p:sp>
        <p:nvSpPr>
          <p:cNvPr id="9" name="Google Shape;258;p43">
            <a:extLst>
              <a:ext uri="{FF2B5EF4-FFF2-40B4-BE49-F238E27FC236}">
                <a16:creationId xmlns:a16="http://schemas.microsoft.com/office/drawing/2014/main" id="{51F9F75F-6D75-443A-881D-FE65A11B2A5E}"/>
              </a:ext>
            </a:extLst>
          </p:cNvPr>
          <p:cNvSpPr txBox="1"/>
          <p:nvPr/>
        </p:nvSpPr>
        <p:spPr>
          <a:xfrm>
            <a:off x="11035163" y="6420663"/>
            <a:ext cx="83532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dirty="0">
                <a:hlinkClick r:id="rId3"/>
              </a:rPr>
              <a:t>Fonte</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3"/>
          <p:cNvSpPr txBox="1">
            <a:spLocks noGrp="1"/>
          </p:cNvSpPr>
          <p:nvPr>
            <p:ph type="title"/>
          </p:nvPr>
        </p:nvSpPr>
        <p:spPr>
          <a:xfrm>
            <a:off x="473911" y="870351"/>
            <a:ext cx="11396576" cy="5991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Rischi per la salute quando si arriva in un nuovo paese</a:t>
            </a:r>
            <a:endParaRPr dirty="0"/>
          </a:p>
        </p:txBody>
      </p:sp>
      <p:sp>
        <p:nvSpPr>
          <p:cNvPr id="255" name="Google Shape;255;p43"/>
          <p:cNvSpPr txBox="1">
            <a:spLocks noGrp="1"/>
          </p:cNvSpPr>
          <p:nvPr>
            <p:ph type="body" idx="1"/>
          </p:nvPr>
        </p:nvSpPr>
        <p:spPr>
          <a:xfrm>
            <a:off x="414697" y="1527255"/>
            <a:ext cx="6520675" cy="4893408"/>
          </a:xfrm>
          <a:prstGeom prst="rect">
            <a:avLst/>
          </a:prstGeom>
          <a:noFill/>
          <a:ln>
            <a:noFill/>
          </a:ln>
        </p:spPr>
        <p:txBody>
          <a:bodyPr spcFirstLastPara="1" wrap="square" lIns="91425" tIns="45700" rIns="91425" bIns="45700" anchor="t" anchorCtr="0">
            <a:normAutofit/>
          </a:bodyPr>
          <a:lstStyle/>
          <a:p>
            <a:pPr marL="0" lvl="0" indent="0" algn="just" rtl="0">
              <a:lnSpc>
                <a:spcPct val="110000"/>
              </a:lnSpc>
              <a:spcAft>
                <a:spcPts val="600"/>
              </a:spcAft>
              <a:buSzPct val="100000"/>
              <a:buNone/>
            </a:pPr>
            <a:r>
              <a:rPr lang="it-IT" sz="2200" dirty="0"/>
              <a:t>L'arrivo in un nuovo Paese è inizialmente segnato da una sensazione di sollievo: ce l'hai fatta e sei al sicuro. Ma l'adattamento è difficile: i quadri clinici esistenti peggiorano, i piatti sconosciuti comportano difficoltà nutrizionali, la situazione di insicurezza relativa lo status legale può generare ansia, la nostalgia di casa e la paura per i familiari fanno parte della vita quotidiana. </a:t>
            </a:r>
          </a:p>
          <a:p>
            <a:pPr marL="0" lvl="0" indent="0" algn="just" rtl="0">
              <a:lnSpc>
                <a:spcPct val="110000"/>
              </a:lnSpc>
              <a:spcAft>
                <a:spcPts val="600"/>
              </a:spcAft>
              <a:buSzPct val="100000"/>
              <a:buNone/>
            </a:pPr>
            <a:r>
              <a:rPr lang="it-IT" sz="2200" dirty="0"/>
              <a:t>Inoltre vi possono essere intolleranze ai farmaci, vaccinazioni inadeguate, difficoltà linguistiche nel comunicare i sintomi della malattia.</a:t>
            </a:r>
          </a:p>
        </p:txBody>
      </p:sp>
      <p:sp>
        <p:nvSpPr>
          <p:cNvPr id="258" name="Google Shape;258;p43"/>
          <p:cNvSpPr txBox="1"/>
          <p:nvPr/>
        </p:nvSpPr>
        <p:spPr>
          <a:xfrm>
            <a:off x="11035163" y="6420663"/>
            <a:ext cx="83532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dirty="0">
                <a:hlinkClick r:id="rId3"/>
              </a:rPr>
              <a:t>Fonte</a:t>
            </a:r>
            <a:endParaRPr sz="1200" b="0" i="0" u="none" strike="noStrike" cap="none" dirty="0">
              <a:solidFill>
                <a:srgbClr val="000000"/>
              </a:solidFill>
              <a:latin typeface="Arial"/>
              <a:ea typeface="Arial"/>
              <a:cs typeface="Arial"/>
              <a:sym typeface="Arial"/>
            </a:endParaRPr>
          </a:p>
        </p:txBody>
      </p:sp>
      <p:sp>
        <p:nvSpPr>
          <p:cNvPr id="7" name="Google Shape;171;p8">
            <a:extLst>
              <a:ext uri="{FF2B5EF4-FFF2-40B4-BE49-F238E27FC236}">
                <a16:creationId xmlns:a16="http://schemas.microsoft.com/office/drawing/2014/main" id="{DD6B3FAF-C6CD-47BE-BF05-CDBC3F137CA7}"/>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a:t>
            </a:r>
            <a:r>
              <a:rPr lang="de-DE" sz="1800" b="0" i="0" u="none" strike="noStrike" cap="none" dirty="0" err="1">
                <a:solidFill>
                  <a:schemeClr val="lt1"/>
                </a:solidFill>
                <a:latin typeface="Calibri"/>
                <a:ea typeface="Calibri"/>
                <a:cs typeface="Calibri"/>
                <a:sym typeface="Calibri"/>
              </a:rPr>
              <a:t>Fattori di </a:t>
            </a:r>
            <a:r>
              <a:rPr lang="de-DE" sz="1800" b="0" i="0" u="none" strike="noStrike" cap="none" dirty="0">
                <a:solidFill>
                  <a:schemeClr val="lt1"/>
                </a:solidFill>
                <a:latin typeface="Calibri"/>
                <a:ea typeface="Calibri"/>
                <a:cs typeface="Calibri"/>
                <a:sym typeface="Calibri"/>
              </a:rPr>
              <a:t>rischio </a:t>
            </a:r>
            <a:r>
              <a:rPr lang="de-DE" sz="1800" b="0" i="0" u="none" strike="noStrike" cap="none" dirty="0" err="1">
                <a:solidFill>
                  <a:schemeClr val="lt1"/>
                </a:solidFill>
                <a:latin typeface="Calibri"/>
                <a:ea typeface="Calibri"/>
                <a:cs typeface="Calibri"/>
                <a:sym typeface="Calibri"/>
              </a:rPr>
              <a:t>per la salute</a:t>
            </a:r>
            <a:endParaRPr sz="1500" b="0" i="0" u="none" strike="noStrike" cap="none" dirty="0">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35C044E-83CE-4D46-B137-5B1D40D7E746}"/>
              </a:ext>
            </a:extLst>
          </p:cNvPr>
          <p:cNvSpPr txBox="1"/>
          <p:nvPr/>
        </p:nvSpPr>
        <p:spPr>
          <a:xfrm>
            <a:off x="7591425" y="1531347"/>
            <a:ext cx="4185450" cy="3539430"/>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
            </a:pPr>
            <a:r>
              <a:rPr lang="en-US" sz="1600" dirty="0">
                <a:solidFill>
                  <a:srgbClr val="002060"/>
                </a:solidFill>
              </a:rPr>
              <a:t>Adattamento alla vita, all'ambiente e a </a:t>
            </a:r>
            <a:r>
              <a:rPr lang="en-US" sz="1600" dirty="0" err="1">
                <a:solidFill>
                  <a:srgbClr val="002060"/>
                </a:solidFill>
              </a:rPr>
              <a:t>elementi</a:t>
            </a:r>
            <a:r>
              <a:rPr lang="en-US" sz="1600" dirty="0">
                <a:solidFill>
                  <a:srgbClr val="002060"/>
                </a:solidFill>
              </a:rPr>
              <a:t> </a:t>
            </a:r>
            <a:r>
              <a:rPr lang="en-US" sz="1600" dirty="0" err="1">
                <a:solidFill>
                  <a:srgbClr val="002060"/>
                </a:solidFill>
              </a:rPr>
              <a:t>culturali</a:t>
            </a:r>
            <a:r>
              <a:rPr lang="en-US" sz="1600" dirty="0">
                <a:solidFill>
                  <a:srgbClr val="002060"/>
                </a:solidFill>
              </a:rPr>
              <a:t> nuovi</a:t>
            </a:r>
          </a:p>
          <a:p>
            <a:pPr marL="285750" indent="-285750">
              <a:buFont typeface="Wingdings" panose="05000000000000000000" pitchFamily="2" charset="2"/>
              <a:buChar char="§"/>
            </a:pPr>
            <a:r>
              <a:rPr lang="en-US" sz="1600" dirty="0">
                <a:solidFill>
                  <a:srgbClr val="002060"/>
                </a:solidFill>
              </a:rPr>
              <a:t>Alloggio collettivo</a:t>
            </a:r>
          </a:p>
          <a:p>
            <a:pPr marL="285750" indent="-285750">
              <a:buFont typeface="Wingdings" panose="05000000000000000000" pitchFamily="2" charset="2"/>
              <a:buChar char="§"/>
            </a:pPr>
            <a:r>
              <a:rPr lang="en-US" sz="1600" dirty="0">
                <a:solidFill>
                  <a:srgbClr val="002060"/>
                </a:solidFill>
              </a:rPr>
              <a:t>Stato giuridico incerto</a:t>
            </a:r>
          </a:p>
          <a:p>
            <a:pPr marL="285750" indent="-285750">
              <a:buFont typeface="Wingdings" panose="05000000000000000000" pitchFamily="2" charset="2"/>
              <a:buChar char="§"/>
            </a:pPr>
            <a:r>
              <a:rPr lang="en-US" sz="1600" dirty="0">
                <a:solidFill>
                  <a:srgbClr val="002060"/>
                </a:solidFill>
              </a:rPr>
              <a:t>Accesso ai bisogni primari di sopravvivenza</a:t>
            </a:r>
          </a:p>
          <a:p>
            <a:pPr marL="285750" indent="-285750">
              <a:buFont typeface="Wingdings" panose="05000000000000000000" pitchFamily="2" charset="2"/>
              <a:buChar char="§"/>
            </a:pPr>
            <a:r>
              <a:rPr lang="en-US" sz="1600" dirty="0">
                <a:solidFill>
                  <a:srgbClr val="002060"/>
                </a:solidFill>
              </a:rPr>
              <a:t>Diritto e accesso ai servizi sanitari</a:t>
            </a:r>
          </a:p>
          <a:p>
            <a:pPr marL="285750" indent="-285750">
              <a:buFont typeface="Wingdings" panose="05000000000000000000" pitchFamily="2" charset="2"/>
              <a:buChar char="§"/>
            </a:pPr>
            <a:r>
              <a:rPr lang="en-US" sz="1600" dirty="0">
                <a:solidFill>
                  <a:srgbClr val="002060"/>
                </a:solidFill>
              </a:rPr>
              <a:t>Suscettibilità a nuove malattie</a:t>
            </a:r>
          </a:p>
          <a:p>
            <a:pPr marL="285750" indent="-285750">
              <a:buFont typeface="Wingdings" panose="05000000000000000000" pitchFamily="2" charset="2"/>
              <a:buChar char="§"/>
            </a:pPr>
            <a:r>
              <a:rPr lang="en-US" sz="1600" dirty="0">
                <a:solidFill>
                  <a:srgbClr val="002060"/>
                </a:solidFill>
              </a:rPr>
              <a:t>Condizioni ambientali</a:t>
            </a:r>
          </a:p>
          <a:p>
            <a:pPr marL="285750" indent="-285750">
              <a:buFont typeface="Wingdings" panose="05000000000000000000" pitchFamily="2" charset="2"/>
              <a:buChar char="§"/>
            </a:pPr>
            <a:r>
              <a:rPr lang="en-US" sz="1600" dirty="0">
                <a:solidFill>
                  <a:srgbClr val="002060"/>
                </a:solidFill>
              </a:rPr>
              <a:t>Esclusione sociale</a:t>
            </a:r>
          </a:p>
          <a:p>
            <a:pPr marL="285750" indent="-285750">
              <a:buFont typeface="Wingdings" panose="05000000000000000000" pitchFamily="2" charset="2"/>
              <a:buChar char="§"/>
            </a:pPr>
            <a:r>
              <a:rPr lang="en-US" sz="1600" dirty="0">
                <a:solidFill>
                  <a:srgbClr val="002060"/>
                </a:solidFill>
              </a:rPr>
              <a:t>Barriere culturali, linguistiche e legali per l'accesso ai servizi sanitari</a:t>
            </a:r>
          </a:p>
          <a:p>
            <a:pPr marL="285750" indent="-285750">
              <a:buFont typeface="Wingdings" panose="05000000000000000000" pitchFamily="2" charset="2"/>
              <a:buChar char="§"/>
            </a:pPr>
            <a:r>
              <a:rPr lang="en-US" sz="1600" dirty="0">
                <a:solidFill>
                  <a:srgbClr val="002060"/>
                </a:solidFill>
              </a:rPr>
              <a:t>Discriminazione</a:t>
            </a:r>
          </a:p>
          <a:p>
            <a:pPr marL="285750" indent="-285750">
              <a:buFont typeface="Wingdings" panose="05000000000000000000" pitchFamily="2" charset="2"/>
              <a:buChar char="§"/>
            </a:pPr>
            <a:r>
              <a:rPr lang="en-US" sz="1600" dirty="0">
                <a:solidFill>
                  <a:srgbClr val="002060"/>
                </a:solidFill>
              </a:rPr>
              <a:t>Mancanza di accesso a cibo sano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9"/>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Descrivete le vostre esperienze</a:t>
            </a:r>
            <a:endParaRPr dirty="0"/>
          </a:p>
        </p:txBody>
      </p:sp>
      <p:sp>
        <p:nvSpPr>
          <p:cNvPr id="264" name="Google Shape;264;p9"/>
          <p:cNvSpPr txBox="1">
            <a:spLocks noGrp="1"/>
          </p:cNvSpPr>
          <p:nvPr>
            <p:ph type="body" idx="1"/>
          </p:nvPr>
        </p:nvSpPr>
        <p:spPr>
          <a:xfrm>
            <a:off x="557999" y="1800000"/>
            <a:ext cx="7729551" cy="4893408"/>
          </a:xfrm>
          <a:prstGeom prst="rect">
            <a:avLst/>
          </a:prstGeom>
          <a:noFill/>
          <a:ln>
            <a:noFill/>
          </a:ln>
        </p:spPr>
        <p:txBody>
          <a:bodyPr spcFirstLastPara="1" wrap="square" lIns="91425" tIns="45700" rIns="91425" bIns="45700" anchor="t" anchorCtr="0">
            <a:normAutofit/>
          </a:bodyPr>
          <a:lstStyle/>
          <a:p>
            <a:pPr marL="548640" lvl="1" indent="0" algn="l" rtl="0">
              <a:lnSpc>
                <a:spcPct val="100000"/>
              </a:lnSpc>
              <a:spcBef>
                <a:spcPts val="600"/>
              </a:spcBef>
              <a:spcAft>
                <a:spcPts val="0"/>
              </a:spcAft>
              <a:buSzPts val="2160"/>
              <a:buNone/>
            </a:pPr>
            <a:r>
              <a:rPr lang="en-US" sz="2400" dirty="0"/>
              <a:t> </a:t>
            </a:r>
            <a:endParaRPr sz="1600" dirty="0"/>
          </a:p>
          <a:p>
            <a:pPr marL="457200" lvl="0" indent="-342900" algn="l" rtl="0">
              <a:lnSpc>
                <a:spcPct val="100000"/>
              </a:lnSpc>
              <a:spcBef>
                <a:spcPts val="600"/>
              </a:spcBef>
              <a:spcAft>
                <a:spcPts val="0"/>
              </a:spcAft>
              <a:buSzPct val="100000"/>
              <a:buChar char="▪"/>
            </a:pPr>
            <a:r>
              <a:rPr lang="en-US" dirty="0"/>
              <a:t>Guarda il video: </a:t>
            </a:r>
            <a:r>
              <a:rPr lang="en-US" u="sng" dirty="0">
                <a:solidFill>
                  <a:schemeClr val="hlink"/>
                </a:solidFill>
                <a:hlinkClick r:id="rId3"/>
              </a:rPr>
              <a:t>https://www.youtube.com/watch?v=eLbmUbj0edk</a:t>
            </a: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dirty="0">
              <a:solidFill>
                <a:schemeClr val="tx1"/>
              </a:solidFill>
            </a:endParaRPr>
          </a:p>
          <a:p>
            <a:pPr marL="457200" lvl="0" indent="-342900" algn="l" rtl="0">
              <a:lnSpc>
                <a:spcPct val="100000"/>
              </a:lnSpc>
              <a:spcBef>
                <a:spcPts val="600"/>
              </a:spcBef>
              <a:spcAft>
                <a:spcPts val="0"/>
              </a:spcAft>
              <a:buSzPct val="100000"/>
              <a:buChar char="▪"/>
            </a:pPr>
            <a:r>
              <a:rPr lang="en-US" dirty="0">
                <a:solidFill>
                  <a:schemeClr val="tx1"/>
                </a:solidFill>
              </a:rPr>
              <a:t>Discussione sul video</a:t>
            </a:r>
          </a:p>
          <a:p>
            <a:pPr marL="457200" lvl="0" indent="-342900" algn="l" rtl="0">
              <a:lnSpc>
                <a:spcPct val="100000"/>
              </a:lnSpc>
              <a:spcBef>
                <a:spcPts val="600"/>
              </a:spcBef>
              <a:spcAft>
                <a:spcPts val="0"/>
              </a:spcAft>
              <a:buSzPts val="1800"/>
              <a:buChar char="▪"/>
            </a:pPr>
            <a:endParaRPr u="sng" dirty="0"/>
          </a:p>
          <a:p>
            <a:pPr marL="457200" lvl="0" indent="0" algn="l" rtl="0">
              <a:lnSpc>
                <a:spcPct val="100000"/>
              </a:lnSpc>
              <a:spcBef>
                <a:spcPts val="600"/>
              </a:spcBef>
              <a:spcAft>
                <a:spcPts val="0"/>
              </a:spcAft>
              <a:buNone/>
            </a:pPr>
            <a:endParaRPr dirty="0"/>
          </a:p>
          <a:p>
            <a:pPr marL="457200" lvl="0" indent="-228600" algn="l" rtl="0">
              <a:lnSpc>
                <a:spcPct val="100000"/>
              </a:lnSpc>
              <a:spcBef>
                <a:spcPts val="600"/>
              </a:spcBef>
              <a:spcAft>
                <a:spcPts val="0"/>
              </a:spcAft>
              <a:buSzPts val="1800"/>
              <a:buNone/>
            </a:pPr>
            <a:endParaRPr dirty="0"/>
          </a:p>
        </p:txBody>
      </p:sp>
      <p:sp>
        <p:nvSpPr>
          <p:cNvPr id="265" name="Google Shape;265;p9"/>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spcBef>
                <a:spcPts val="0"/>
              </a:spcBef>
              <a:buSzPts val="2400"/>
              <a:buNone/>
            </a:pPr>
            <a:r>
              <a:rPr lang="de-DE" sz="1400" dirty="0"/>
              <a:t>		</a:t>
            </a:r>
            <a:endParaRPr sz="1400" dirty="0"/>
          </a:p>
        </p:txBody>
      </p:sp>
      <p:sp>
        <p:nvSpPr>
          <p:cNvPr id="266" name="Google Shape;266;p9"/>
          <p:cNvSpPr/>
          <p:nvPr/>
        </p:nvSpPr>
        <p:spPr>
          <a:xfrm>
            <a:off x="4526097" y="5398288"/>
            <a:ext cx="7504512"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2" name="Ovale Legende 1"/>
          <p:cNvSpPr/>
          <p:nvPr/>
        </p:nvSpPr>
        <p:spPr>
          <a:xfrm>
            <a:off x="2593864" y="3226742"/>
            <a:ext cx="2948932" cy="1869145"/>
          </a:xfrm>
          <a:prstGeom prst="wedgeEllipse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i="1" dirty="0" err="1">
                <a:solidFill>
                  <a:schemeClr val="tx1"/>
                </a:solidFill>
              </a:rPr>
              <a:t>Il video riflette le vostre esperienze</a:t>
            </a:r>
            <a:r>
              <a:rPr lang="de-DE" sz="1800" i="1" dirty="0">
                <a:solidFill>
                  <a:schemeClr val="tx1"/>
                </a:solidFill>
              </a:rPr>
              <a:t>?</a:t>
            </a:r>
          </a:p>
        </p:txBody>
      </p:sp>
      <p:pic>
        <p:nvPicPr>
          <p:cNvPr id="2050" name="Picture 2" descr="Video, Arbeit, Youtube, Zu Betrachten, Ansehen, Ansic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4302" y="1797217"/>
            <a:ext cx="3601071" cy="360107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9890003" y="6385631"/>
            <a:ext cx="3667026" cy="307777"/>
          </a:xfrm>
          <a:prstGeom prst="rect">
            <a:avLst/>
          </a:prstGeom>
          <a:noFill/>
        </p:spPr>
        <p:txBody>
          <a:bodyPr wrap="square" rtlCol="0">
            <a:spAutoFit/>
          </a:bodyPr>
          <a:lstStyle/>
          <a:p>
            <a:r>
              <a:rPr lang="de-DE" dirty="0">
                <a:hlinkClick r:id="rId5"/>
              </a:rPr>
              <a:t>Fonte </a:t>
            </a:r>
            <a:r>
              <a:rPr lang="de-DE" dirty="0"/>
              <a:t>| </a:t>
            </a:r>
            <a:r>
              <a:rPr lang="de-DE" dirty="0" err="1"/>
              <a:t>Licenza Pixabay</a:t>
            </a:r>
            <a:endParaRPr lang="de-DE" dirty="0"/>
          </a:p>
        </p:txBody>
      </p:sp>
      <p:sp>
        <p:nvSpPr>
          <p:cNvPr id="10" name="Google Shape;171;p8">
            <a:extLst>
              <a:ext uri="{FF2B5EF4-FFF2-40B4-BE49-F238E27FC236}">
                <a16:creationId xmlns:a16="http://schemas.microsoft.com/office/drawing/2014/main" id="{B888086F-E640-406B-9DE3-26C1FC6A463D}"/>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a:t>
            </a:r>
            <a:r>
              <a:rPr lang="de-DE" sz="1800" b="0" i="0" u="none" strike="noStrike" cap="none" dirty="0" err="1">
                <a:solidFill>
                  <a:schemeClr val="lt1"/>
                </a:solidFill>
                <a:latin typeface="Calibri"/>
                <a:ea typeface="Calibri"/>
                <a:cs typeface="Calibri"/>
                <a:sym typeface="Calibri"/>
              </a:rPr>
              <a:t>Fattori di </a:t>
            </a:r>
            <a:r>
              <a:rPr lang="de-DE" sz="1800" b="0" i="0" u="none" strike="noStrike" cap="none" dirty="0">
                <a:solidFill>
                  <a:schemeClr val="lt1"/>
                </a:solidFill>
                <a:latin typeface="Calibri"/>
                <a:ea typeface="Calibri"/>
                <a:cs typeface="Calibri"/>
                <a:sym typeface="Calibri"/>
              </a:rPr>
              <a:t>rischio </a:t>
            </a:r>
            <a:r>
              <a:rPr lang="de-DE" sz="1800" b="0" i="0" u="none" strike="noStrike" cap="none" dirty="0" err="1">
                <a:solidFill>
                  <a:schemeClr val="lt1"/>
                </a:solidFill>
                <a:latin typeface="Calibri"/>
                <a:ea typeface="Calibri"/>
                <a:cs typeface="Calibri"/>
                <a:sym typeface="Calibri"/>
              </a:rPr>
              <a:t>per la salute</a:t>
            </a:r>
            <a:endParaRPr sz="15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0d154e970d_2_0"/>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p>
            <a:pPr lvl="0"/>
            <a:r>
              <a:rPr lang="en-US" dirty="0"/>
              <a:t>Descrivete le vostre esperienze</a:t>
            </a:r>
            <a:endParaRPr dirty="0"/>
          </a:p>
        </p:txBody>
      </p:sp>
      <p:sp>
        <p:nvSpPr>
          <p:cNvPr id="274" name="Google Shape;274;g10d154e970d_2_0"/>
          <p:cNvSpPr txBox="1">
            <a:spLocks noGrp="1"/>
          </p:cNvSpPr>
          <p:nvPr>
            <p:ph type="body" idx="1"/>
          </p:nvPr>
        </p:nvSpPr>
        <p:spPr>
          <a:xfrm>
            <a:off x="448817" y="1523100"/>
            <a:ext cx="5409600" cy="4893300"/>
          </a:xfrm>
          <a:prstGeom prst="rect">
            <a:avLst/>
          </a:prstGeom>
          <a:noFill/>
          <a:ln>
            <a:noFill/>
          </a:ln>
        </p:spPr>
        <p:txBody>
          <a:bodyPr spcFirstLastPara="1" wrap="square" lIns="91425" tIns="45700" rIns="91425" bIns="45700" anchor="t" anchorCtr="0">
            <a:normAutofit/>
          </a:bodyPr>
          <a:lstStyle/>
          <a:p>
            <a:pPr marL="548640" lvl="1" indent="0" algn="l" rtl="0">
              <a:lnSpc>
                <a:spcPct val="100000"/>
              </a:lnSpc>
              <a:spcBef>
                <a:spcPts val="600"/>
              </a:spcBef>
              <a:spcAft>
                <a:spcPts val="600"/>
              </a:spcAft>
              <a:buSzPts val="2160"/>
              <a:buNone/>
            </a:pPr>
            <a:endParaRPr sz="1600" dirty="0"/>
          </a:p>
          <a:p>
            <a:pPr marL="114300" indent="0" algn="just">
              <a:spcAft>
                <a:spcPts val="600"/>
              </a:spcAft>
              <a:buNone/>
            </a:pPr>
            <a:r>
              <a:rPr lang="en-US" dirty="0"/>
              <a:t>Annotate le vostre esperienze di salute nelle tre </a:t>
            </a:r>
            <a:r>
              <a:rPr lang="en-US" dirty="0" err="1"/>
              <a:t>fasi</a:t>
            </a:r>
            <a:r>
              <a:rPr lang="en-US" dirty="0"/>
              <a:t> </a:t>
            </a:r>
            <a:r>
              <a:rPr lang="en-US" dirty="0" err="1"/>
              <a:t>temporali</a:t>
            </a:r>
            <a:r>
              <a:rPr lang="en-US" dirty="0"/>
              <a:t> del </a:t>
            </a:r>
            <a:r>
              <a:rPr lang="en-US" dirty="0" err="1"/>
              <a:t>percorso</a:t>
            </a:r>
            <a:r>
              <a:rPr lang="en-US" dirty="0"/>
              <a:t> </a:t>
            </a:r>
            <a:r>
              <a:rPr lang="en-US" dirty="0" err="1"/>
              <a:t>migratorio</a:t>
            </a:r>
            <a:r>
              <a:rPr lang="en-US" dirty="0"/>
              <a:t> </a:t>
            </a:r>
            <a:r>
              <a:rPr lang="en-US" dirty="0" err="1"/>
              <a:t>sulla</a:t>
            </a:r>
            <a:r>
              <a:rPr lang="en-US" dirty="0"/>
              <a:t> bacheca o sulla lavagna a fogli mobili:</a:t>
            </a:r>
            <a:endParaRPr dirty="0"/>
          </a:p>
          <a:p>
            <a:pPr lvl="0" algn="just">
              <a:spcAft>
                <a:spcPts val="600"/>
              </a:spcAft>
              <a:buSzPct val="100000"/>
            </a:pPr>
            <a:r>
              <a:rPr lang="en-US" b="1" dirty="0"/>
              <a:t>Fase 1: </a:t>
            </a:r>
            <a:r>
              <a:rPr lang="en-US" dirty="0"/>
              <a:t>rischi per la salute nei paesi d'origine</a:t>
            </a:r>
          </a:p>
          <a:p>
            <a:pPr lvl="0" algn="just">
              <a:spcAft>
                <a:spcPts val="600"/>
              </a:spcAft>
              <a:buSzPct val="100000"/>
            </a:pPr>
            <a:r>
              <a:rPr lang="en-US" b="1" dirty="0"/>
              <a:t>Fase 2: </a:t>
            </a:r>
            <a:r>
              <a:rPr lang="en-US" dirty="0"/>
              <a:t>rischi per la salute durante il viaggio</a:t>
            </a:r>
          </a:p>
          <a:p>
            <a:pPr lvl="0" algn="just">
              <a:spcAft>
                <a:spcPts val="600"/>
              </a:spcAft>
              <a:buSzPct val="100000"/>
            </a:pPr>
            <a:r>
              <a:rPr lang="en-US" b="1" dirty="0"/>
              <a:t>Fase 3: </a:t>
            </a:r>
            <a:r>
              <a:rPr lang="en-US" dirty="0"/>
              <a:t>rischi per la salute quando si arriva in un nuovo paese</a:t>
            </a:r>
            <a:endParaRPr dirty="0"/>
          </a:p>
        </p:txBody>
      </p:sp>
      <p:sp>
        <p:nvSpPr>
          <p:cNvPr id="275" name="Google Shape;275;g10d154e970d_2_0"/>
          <p:cNvSpPr txBox="1">
            <a:spLocks noGrp="1"/>
          </p:cNvSpPr>
          <p:nvPr>
            <p:ph type="body" idx="2"/>
          </p:nvPr>
        </p:nvSpPr>
        <p:spPr>
          <a:xfrm>
            <a:off x="6172199" y="1800000"/>
            <a:ext cx="5782500" cy="4893300"/>
          </a:xfrm>
          <a:prstGeom prst="rect">
            <a:avLst/>
          </a:prstGeom>
          <a:noFill/>
          <a:ln>
            <a:noFill/>
          </a:ln>
        </p:spPr>
        <p:txBody>
          <a:bodyPr spcFirstLastPara="1" wrap="square" lIns="91425" tIns="45700" rIns="91425" bIns="45700" anchor="t" anchorCtr="0">
            <a:normAutofit/>
          </a:bodyPr>
          <a:lstStyle/>
          <a:p>
            <a:pPr marL="228600" lvl="0" indent="-76200" algn="l" rtl="0">
              <a:lnSpc>
                <a:spcPct val="100000"/>
              </a:lnSpc>
              <a:spcBef>
                <a:spcPts val="0"/>
              </a:spcBef>
              <a:spcAft>
                <a:spcPts val="0"/>
              </a:spcAft>
              <a:buSzPts val="2400"/>
              <a:buNone/>
            </a:pPr>
            <a:endParaRPr dirty="0"/>
          </a:p>
        </p:txBody>
      </p:sp>
      <p:sp>
        <p:nvSpPr>
          <p:cNvPr id="276" name="Google Shape;276;g10d154e970d_2_0"/>
          <p:cNvSpPr/>
          <p:nvPr/>
        </p:nvSpPr>
        <p:spPr>
          <a:xfrm>
            <a:off x="4526109" y="6416400"/>
            <a:ext cx="75045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hlinkClick r:id="rId3"/>
              </a:rPr>
              <a:t>Fonte </a:t>
            </a:r>
            <a:r>
              <a:rPr lang="en-US" sz="1200" b="0" i="0" u="none" strike="noStrike" cap="none" dirty="0">
                <a:solidFill>
                  <a:schemeClr val="dk1"/>
                </a:solidFill>
                <a:latin typeface="Calibri"/>
                <a:ea typeface="Calibri"/>
                <a:cs typeface="Calibri"/>
                <a:sym typeface="Calibri"/>
              </a:rPr>
              <a:t>| Licenza </a:t>
            </a:r>
            <a:r>
              <a:rPr lang="en-US" sz="1200" b="0" i="0" u="none" strike="noStrike" cap="none" dirty="0" err="1">
                <a:solidFill>
                  <a:schemeClr val="dk1"/>
                </a:solidFill>
                <a:latin typeface="Calibri"/>
                <a:ea typeface="Calibri"/>
                <a:cs typeface="Calibri"/>
                <a:sym typeface="Calibri"/>
              </a:rPr>
              <a:t>Pixabay</a:t>
            </a:r>
            <a:endParaRPr sz="1400" b="0" i="0" u="none" strike="noStrike" cap="none" dirty="0">
              <a:solidFill>
                <a:srgbClr val="000000"/>
              </a:solidFill>
              <a:latin typeface="Arial"/>
              <a:ea typeface="Arial"/>
              <a:cs typeface="Arial"/>
              <a:sym typeface="Arial"/>
            </a:endParaRPr>
          </a:p>
        </p:txBody>
      </p:sp>
      <p:pic>
        <p:nvPicPr>
          <p:cNvPr id="277" name="Google Shape;277;g10d154e970d_2_0"/>
          <p:cNvPicPr preferRelativeResize="0"/>
          <p:nvPr/>
        </p:nvPicPr>
        <p:blipFill rotWithShape="1">
          <a:blip r:embed="rId4">
            <a:alphaModFix/>
          </a:blip>
          <a:srcRect/>
          <a:stretch/>
        </p:blipFill>
        <p:spPr>
          <a:xfrm>
            <a:off x="6178449" y="1800000"/>
            <a:ext cx="5852160" cy="2755392"/>
          </a:xfrm>
          <a:prstGeom prst="rect">
            <a:avLst/>
          </a:prstGeom>
          <a:noFill/>
          <a:ln>
            <a:noFill/>
          </a:ln>
        </p:spPr>
      </p:pic>
      <p:sp>
        <p:nvSpPr>
          <p:cNvPr id="8" name="Google Shape;171;p8">
            <a:extLst>
              <a:ext uri="{FF2B5EF4-FFF2-40B4-BE49-F238E27FC236}">
                <a16:creationId xmlns:a16="http://schemas.microsoft.com/office/drawing/2014/main" id="{4F95F23F-EEF8-47F5-B947-36F6D74792E7}"/>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a:t>
            </a:r>
            <a:r>
              <a:rPr lang="de-DE" sz="1800" b="0" i="0" u="none" strike="noStrike" cap="none" dirty="0" err="1">
                <a:solidFill>
                  <a:schemeClr val="lt1"/>
                </a:solidFill>
                <a:latin typeface="Calibri"/>
                <a:ea typeface="Calibri"/>
                <a:cs typeface="Calibri"/>
                <a:sym typeface="Calibri"/>
              </a:rPr>
              <a:t>Fattori di </a:t>
            </a:r>
            <a:r>
              <a:rPr lang="de-DE" sz="1800" b="0" i="0" u="none" strike="noStrike" cap="none" dirty="0">
                <a:solidFill>
                  <a:schemeClr val="lt1"/>
                </a:solidFill>
                <a:latin typeface="Calibri"/>
                <a:ea typeface="Calibri"/>
                <a:cs typeface="Calibri"/>
                <a:sym typeface="Calibri"/>
              </a:rPr>
              <a:t>rischio </a:t>
            </a:r>
            <a:r>
              <a:rPr lang="de-DE" sz="1800" b="0" i="0" u="none" strike="noStrike" cap="none" dirty="0" err="1">
                <a:solidFill>
                  <a:schemeClr val="lt1"/>
                </a:solidFill>
                <a:latin typeface="Calibri"/>
                <a:ea typeface="Calibri"/>
                <a:cs typeface="Calibri"/>
                <a:sym typeface="Calibri"/>
              </a:rPr>
              <a:t>per la salute</a:t>
            </a:r>
            <a:endParaRPr sz="15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0d154e970d_2_0"/>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p>
            <a:pPr lvl="0"/>
            <a:r>
              <a:rPr lang="en-US" dirty="0"/>
              <a:t>Descrivete le vostre esperienze</a:t>
            </a:r>
            <a:endParaRPr dirty="0"/>
          </a:p>
        </p:txBody>
      </p:sp>
      <p:sp>
        <p:nvSpPr>
          <p:cNvPr id="274" name="Google Shape;274;g10d154e970d_2_0"/>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p>
            <a:pPr lvl="0" algn="just" rtl="0">
              <a:lnSpc>
                <a:spcPct val="100000"/>
              </a:lnSpc>
              <a:spcBef>
                <a:spcPts val="600"/>
              </a:spcBef>
              <a:spcAft>
                <a:spcPts val="600"/>
              </a:spcAft>
              <a:buSzPts val="1800"/>
              <a:buFont typeface="Wingdings" panose="05000000000000000000" pitchFamily="2" charset="2"/>
              <a:buChar char="§"/>
            </a:pPr>
            <a:r>
              <a:rPr lang="en-US" dirty="0"/>
              <a:t>Creare un elenco di priorità per ogni fase in base alla rilevanza per la vostra vita e la vostra salute.</a:t>
            </a:r>
          </a:p>
          <a:p>
            <a:pPr lvl="0" algn="just" rtl="0">
              <a:lnSpc>
                <a:spcPct val="100000"/>
              </a:lnSpc>
              <a:spcBef>
                <a:spcPts val="600"/>
              </a:spcBef>
              <a:spcAft>
                <a:spcPts val="600"/>
              </a:spcAft>
              <a:buSzPts val="1800"/>
              <a:buFont typeface="Wingdings" panose="05000000000000000000" pitchFamily="2" charset="2"/>
              <a:buChar char="§"/>
            </a:pPr>
            <a:r>
              <a:rPr lang="en-US" dirty="0"/>
              <a:t>Potrebbero esserci differenze a seconda del paese di origine; si prega di raggruppare le esperienze in base alle somiglianze e alle differenze.</a:t>
            </a:r>
          </a:p>
          <a:p>
            <a:pPr lvl="0" algn="just" rtl="0">
              <a:lnSpc>
                <a:spcPct val="100000"/>
              </a:lnSpc>
              <a:spcBef>
                <a:spcPts val="600"/>
              </a:spcBef>
              <a:spcAft>
                <a:spcPts val="600"/>
              </a:spcAft>
              <a:buSzPts val="1800"/>
              <a:buFont typeface="Wingdings" panose="05000000000000000000" pitchFamily="2" charset="2"/>
              <a:buChar char="§"/>
            </a:pPr>
            <a:r>
              <a:rPr lang="en-US" dirty="0"/>
              <a:t>Prendete nota dei risultati, che si rifletteranno nei compiti a casa.</a:t>
            </a:r>
            <a:endParaRPr dirty="0"/>
          </a:p>
        </p:txBody>
      </p:sp>
      <p:sp>
        <p:nvSpPr>
          <p:cNvPr id="276" name="Google Shape;276;g10d154e970d_2_0"/>
          <p:cNvSpPr/>
          <p:nvPr/>
        </p:nvSpPr>
        <p:spPr>
          <a:xfrm>
            <a:off x="7852527" y="5629468"/>
            <a:ext cx="4178069" cy="38645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400" b="0" i="0" u="none" strike="noStrike" cap="none" dirty="0">
              <a:solidFill>
                <a:srgbClr val="000000"/>
              </a:solidFill>
              <a:latin typeface="Arial"/>
              <a:ea typeface="Arial"/>
              <a:cs typeface="Arial"/>
              <a:sym typeface="Arial"/>
            </a:endParaRPr>
          </a:p>
        </p:txBody>
      </p:sp>
      <p:pic>
        <p:nvPicPr>
          <p:cNvPr id="1026" name="Picture 2" descr="Silhouetten, Menschen, Menscheit, Zahnräder, Kre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477" y="1881887"/>
            <a:ext cx="4220387" cy="2980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6590849" y="6385523"/>
            <a:ext cx="5363851" cy="307777"/>
          </a:xfrm>
          <a:prstGeom prst="rect">
            <a:avLst/>
          </a:prstGeom>
          <a:noFill/>
        </p:spPr>
        <p:txBody>
          <a:bodyPr wrap="square" rtlCol="0">
            <a:spAutoFit/>
          </a:bodyPr>
          <a:lstStyle/>
          <a:p>
            <a:r>
              <a:rPr lang="de-DE" dirty="0">
                <a:hlinkClick r:id="rId4"/>
              </a:rPr>
              <a:t>			Fonte </a:t>
            </a:r>
            <a:r>
              <a:rPr lang="de-DE" dirty="0"/>
              <a:t>| </a:t>
            </a:r>
            <a:r>
              <a:rPr lang="de-DE" dirty="0" err="1"/>
              <a:t>Licenza Pixabay</a:t>
            </a:r>
            <a:endParaRPr lang="de-DE" dirty="0"/>
          </a:p>
        </p:txBody>
      </p:sp>
      <p:sp>
        <p:nvSpPr>
          <p:cNvPr id="9" name="Google Shape;171;p8">
            <a:extLst>
              <a:ext uri="{FF2B5EF4-FFF2-40B4-BE49-F238E27FC236}">
                <a16:creationId xmlns:a16="http://schemas.microsoft.com/office/drawing/2014/main" id="{8BB7348E-5584-414E-BCD7-AFE97CB99108}"/>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a:t>
            </a:r>
            <a:r>
              <a:rPr lang="de-DE" sz="1800" b="0" i="0" u="none" strike="noStrike" cap="none" dirty="0" err="1">
                <a:solidFill>
                  <a:schemeClr val="lt1"/>
                </a:solidFill>
                <a:latin typeface="Calibri"/>
                <a:ea typeface="Calibri"/>
                <a:cs typeface="Calibri"/>
                <a:sym typeface="Calibri"/>
              </a:rPr>
              <a:t>Fattori di </a:t>
            </a:r>
            <a:r>
              <a:rPr lang="de-DE" sz="1800" b="0" i="0" u="none" strike="noStrike" cap="none" dirty="0">
                <a:solidFill>
                  <a:schemeClr val="lt1"/>
                </a:solidFill>
                <a:latin typeface="Calibri"/>
                <a:ea typeface="Calibri"/>
                <a:cs typeface="Calibri"/>
                <a:sym typeface="Calibri"/>
              </a:rPr>
              <a:t>rischio </a:t>
            </a:r>
            <a:r>
              <a:rPr lang="de-DE" sz="1800" b="0" i="0" u="none" strike="noStrike" cap="none" dirty="0" err="1">
                <a:solidFill>
                  <a:schemeClr val="lt1"/>
                </a:solidFill>
                <a:latin typeface="Calibri"/>
                <a:ea typeface="Calibri"/>
                <a:cs typeface="Calibri"/>
                <a:sym typeface="Calibri"/>
              </a:rPr>
              <a:t>per la salute</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34564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0d154e970d_2_0"/>
          <p:cNvSpPr txBox="1">
            <a:spLocks noGrp="1"/>
          </p:cNvSpPr>
          <p:nvPr>
            <p:ph type="title"/>
          </p:nvPr>
        </p:nvSpPr>
        <p:spPr>
          <a:xfrm>
            <a:off x="633897" y="1141415"/>
            <a:ext cx="11396700" cy="599100"/>
          </a:xfrm>
          <a:prstGeom prst="rect">
            <a:avLst/>
          </a:prstGeom>
          <a:noFill/>
          <a:ln>
            <a:noFill/>
          </a:ln>
        </p:spPr>
        <p:txBody>
          <a:bodyPr spcFirstLastPara="1" wrap="square" lIns="91425" tIns="45700" rIns="91425" bIns="45700" anchor="ctr" anchorCtr="0">
            <a:normAutofit/>
          </a:bodyPr>
          <a:lstStyle/>
          <a:p>
            <a:pPr lvl="0"/>
            <a:r>
              <a:rPr lang="en-US" dirty="0"/>
              <a:t>I vostri compiti a casa</a:t>
            </a:r>
            <a:endParaRPr dirty="0"/>
          </a:p>
        </p:txBody>
      </p:sp>
      <p:sp>
        <p:nvSpPr>
          <p:cNvPr id="274" name="Google Shape;274;g10d154e970d_2_0"/>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p>
            <a:pPr lvl="1"/>
            <a:r>
              <a:rPr lang="en-US" sz="2400" dirty="0"/>
              <a:t>Per i compiti a casa, create una </a:t>
            </a:r>
            <a:r>
              <a:rPr lang="en-US" sz="2400" b="1" dirty="0">
                <a:solidFill>
                  <a:srgbClr val="C00000"/>
                </a:solidFill>
              </a:rPr>
              <a:t>guida tascabile </a:t>
            </a:r>
            <a:r>
              <a:rPr lang="en-US" sz="2400" dirty="0"/>
              <a:t>con i termini della salute.</a:t>
            </a:r>
          </a:p>
          <a:p>
            <a:pPr lvl="1"/>
            <a:r>
              <a:rPr lang="en-US" sz="2400" dirty="0"/>
              <a:t>Utilizzate il </a:t>
            </a:r>
            <a:r>
              <a:rPr lang="en-US" sz="2400" b="1" dirty="0"/>
              <a:t>modello fornito </a:t>
            </a:r>
            <a:r>
              <a:rPr lang="en-US" sz="2400" dirty="0"/>
              <a:t>per cercare i termini di salute fisica e mentale e qualsiasi altro aspetto che ritenete importante per la vostra salute.</a:t>
            </a:r>
          </a:p>
          <a:p>
            <a:pPr lvl="1"/>
            <a:r>
              <a:rPr lang="en-US" sz="2400" dirty="0"/>
              <a:t>Cercate </a:t>
            </a:r>
            <a:r>
              <a:rPr lang="en-US" sz="2400" i="1" dirty="0"/>
              <a:t>online</a:t>
            </a:r>
            <a:r>
              <a:rPr lang="en-US" sz="2400" dirty="0"/>
              <a:t> le espressioni giuste</a:t>
            </a:r>
            <a:endParaRPr sz="1600" dirty="0"/>
          </a:p>
        </p:txBody>
      </p:sp>
      <p:sp>
        <p:nvSpPr>
          <p:cNvPr id="276" name="Google Shape;276;g10d154e970d_2_0"/>
          <p:cNvSpPr/>
          <p:nvPr/>
        </p:nvSpPr>
        <p:spPr>
          <a:xfrm>
            <a:off x="4526097" y="5398288"/>
            <a:ext cx="75045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400" b="0" i="0" u="none" strike="noStrike" cap="none" dirty="0">
              <a:solidFill>
                <a:srgbClr val="000000"/>
              </a:solidFill>
              <a:latin typeface="Arial"/>
              <a:ea typeface="Arial"/>
              <a:cs typeface="Arial"/>
              <a:sym typeface="Arial"/>
            </a:endParaRPr>
          </a:p>
        </p:txBody>
      </p:sp>
      <p:sp>
        <p:nvSpPr>
          <p:cNvPr id="7" name="Google Shape;171;p8">
            <a:extLst>
              <a:ext uri="{FF2B5EF4-FFF2-40B4-BE49-F238E27FC236}">
                <a16:creationId xmlns:a16="http://schemas.microsoft.com/office/drawing/2014/main" id="{30DC3058-2122-4961-B0C0-58EEC92A28F7}"/>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a:t>
            </a:r>
            <a:r>
              <a:rPr lang="de-DE" sz="1800" b="0" i="0" u="none" strike="noStrike" cap="none" dirty="0" err="1">
                <a:solidFill>
                  <a:schemeClr val="lt1"/>
                </a:solidFill>
                <a:latin typeface="Calibri"/>
                <a:ea typeface="Calibri"/>
                <a:cs typeface="Calibri"/>
                <a:sym typeface="Calibri"/>
              </a:rPr>
              <a:t>Fattori di </a:t>
            </a:r>
            <a:r>
              <a:rPr lang="de-DE" sz="1800" b="0" i="0" u="none" strike="noStrike" cap="none" dirty="0">
                <a:solidFill>
                  <a:schemeClr val="lt1"/>
                </a:solidFill>
                <a:latin typeface="Calibri"/>
                <a:ea typeface="Calibri"/>
                <a:cs typeface="Calibri"/>
                <a:sym typeface="Calibri"/>
              </a:rPr>
              <a:t>rischio </a:t>
            </a:r>
            <a:r>
              <a:rPr lang="de-DE" sz="1800" b="0" i="0" u="none" strike="noStrike" cap="none" dirty="0" err="1">
                <a:solidFill>
                  <a:schemeClr val="lt1"/>
                </a:solidFill>
                <a:latin typeface="Calibri"/>
                <a:ea typeface="Calibri"/>
                <a:cs typeface="Calibri"/>
                <a:sym typeface="Calibri"/>
              </a:rPr>
              <a:t>per la salute</a:t>
            </a:r>
            <a:endParaRPr sz="15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43809DF2-994F-4275-B6C5-3DF4090ACC5C}"/>
              </a:ext>
            </a:extLst>
          </p:cNvPr>
          <p:cNvSpPr txBox="1"/>
          <p:nvPr/>
        </p:nvSpPr>
        <p:spPr>
          <a:xfrm>
            <a:off x="6332247" y="6121020"/>
            <a:ext cx="3318537" cy="307777"/>
          </a:xfrm>
          <a:prstGeom prst="rect">
            <a:avLst/>
          </a:prstGeom>
          <a:solidFill>
            <a:schemeClr val="bg1">
              <a:lumMod val="95000"/>
            </a:schemeClr>
          </a:solidFill>
        </p:spPr>
        <p:txBody>
          <a:bodyPr wrap="none" rtlCol="0">
            <a:spAutoFit/>
          </a:bodyPr>
          <a:lstStyle/>
          <a:p>
            <a:r>
              <a:rPr lang="en-US" dirty="0">
                <a:solidFill>
                  <a:srgbClr val="C00000"/>
                </a:solidFill>
                <a:hlinkClick r:id="rId3">
                  <a:extLst>
                    <a:ext uri="{A12FA001-AC4F-418D-AE19-62706E023703}">
                      <ahyp:hlinkClr xmlns:ahyp="http://schemas.microsoft.com/office/drawing/2018/hyperlinkcolor" val="tx"/>
                    </a:ext>
                  </a:extLst>
                </a:hlinkClick>
              </a:rPr>
              <a:t>Scarica la Guida tascabile da qui!</a:t>
            </a:r>
            <a:endParaRPr lang="en-GB" dirty="0">
              <a:solidFill>
                <a:srgbClr val="C00000"/>
              </a:solidFill>
            </a:endParaRPr>
          </a:p>
        </p:txBody>
      </p:sp>
      <p:pic>
        <p:nvPicPr>
          <p:cNvPr id="5" name="Immagine 4">
            <a:extLst>
              <a:ext uri="{FF2B5EF4-FFF2-40B4-BE49-F238E27FC236}">
                <a16:creationId xmlns:a16="http://schemas.microsoft.com/office/drawing/2014/main" id="{CC8B8030-F40C-44FB-A6C0-40AC6A29BD7E}"/>
              </a:ext>
            </a:extLst>
          </p:cNvPr>
          <p:cNvPicPr>
            <a:picLocks noChangeAspect="1"/>
          </p:cNvPicPr>
          <p:nvPr/>
        </p:nvPicPr>
        <p:blipFill>
          <a:blip r:embed="rId4"/>
          <a:stretch>
            <a:fillRect/>
          </a:stretch>
        </p:blipFill>
        <p:spPr>
          <a:xfrm>
            <a:off x="6096000" y="1066678"/>
            <a:ext cx="5812465" cy="4164541"/>
          </a:xfrm>
          <a:prstGeom prst="rect">
            <a:avLst/>
          </a:prstGeom>
        </p:spPr>
      </p:pic>
    </p:spTree>
    <p:extLst>
      <p:ext uri="{BB962C8B-B14F-4D97-AF65-F5344CB8AC3E}">
        <p14:creationId xmlns:p14="http://schemas.microsoft.com/office/powerpoint/2010/main" val="176046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0"/>
              </a:spcAft>
              <a:buClr>
                <a:schemeClr val="dk1"/>
              </a:buClr>
              <a:buSzPts val="990"/>
              <a:buFont typeface="Arial"/>
              <a:buNone/>
            </a:pPr>
            <a:r>
              <a:rPr lang="en-US" sz="2700" dirty="0">
                <a:solidFill>
                  <a:srgbClr val="C01E24"/>
                </a:solidFill>
              </a:rPr>
              <a:t>Azione 2.3 </a:t>
            </a:r>
            <a:endParaRPr sz="2700" dirty="0">
              <a:solidFill>
                <a:srgbClr val="C01E24"/>
              </a:solidFill>
            </a:endParaRPr>
          </a:p>
          <a:p>
            <a:pPr lvl="0" algn="just">
              <a:lnSpc>
                <a:spcPct val="150000"/>
              </a:lnSpc>
              <a:spcBef>
                <a:spcPts val="600"/>
              </a:spcBef>
              <a:spcAft>
                <a:spcPts val="600"/>
              </a:spcAft>
              <a:buClr>
                <a:schemeClr val="dk1"/>
              </a:buClr>
              <a:buSzPts val="990"/>
            </a:pPr>
            <a:r>
              <a:rPr lang="en-US" sz="2800" dirty="0">
                <a:solidFill>
                  <a:srgbClr val="C00000"/>
                </a:solidFill>
              </a:rPr>
              <a:t>Esplorare la salute fisica e mentale dei migranti</a:t>
            </a:r>
            <a:endParaRPr sz="2700" dirty="0">
              <a:solidFill>
                <a:srgbClr val="C00000"/>
              </a:solidFill>
            </a:endParaRPr>
          </a:p>
        </p:txBody>
      </p:sp>
      <p:sp>
        <p:nvSpPr>
          <p:cNvPr id="227" name="Google Shape;227;p6"/>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dirty="0"/>
              <a:t>Obiettivi</a:t>
            </a:r>
            <a:endParaRPr dirty="0"/>
          </a:p>
        </p:txBody>
      </p:sp>
      <p:sp>
        <p:nvSpPr>
          <p:cNvPr id="228" name="Google Shape;228;p6"/>
          <p:cNvSpPr txBox="1">
            <a:spLocks noGrp="1"/>
          </p:cNvSpPr>
          <p:nvPr>
            <p:ph type="body" idx="2"/>
          </p:nvPr>
        </p:nvSpPr>
        <p:spPr>
          <a:xfrm>
            <a:off x="558000" y="2754309"/>
            <a:ext cx="5937120" cy="4008158"/>
          </a:xfrm>
          <a:prstGeom prst="rect">
            <a:avLst/>
          </a:prstGeom>
          <a:noFill/>
          <a:ln>
            <a:noFill/>
          </a:ln>
        </p:spPr>
        <p:txBody>
          <a:bodyPr spcFirstLastPara="1" wrap="square" lIns="91425" tIns="45700" rIns="91425" bIns="45700" anchor="t" anchorCtr="0">
            <a:normAutofit/>
          </a:bodyPr>
          <a:lstStyle/>
          <a:p>
            <a:pPr marL="228600" indent="-228600" algn="just">
              <a:spcAft>
                <a:spcPts val="600"/>
              </a:spcAft>
              <a:buSzPts val="2000"/>
            </a:pPr>
            <a:r>
              <a:rPr lang="it-IT" sz="2000" dirty="0"/>
              <a:t>Esplorare le proprie narrazioni di malattia</a:t>
            </a:r>
          </a:p>
          <a:p>
            <a:pPr marL="228600" lvl="0" indent="-228600" algn="just">
              <a:spcAft>
                <a:spcPts val="600"/>
              </a:spcAft>
              <a:buSzPts val="2000"/>
            </a:pPr>
            <a:r>
              <a:rPr lang="it-IT" sz="2000" dirty="0"/>
              <a:t>Introdurre la conoscenza dei sintomi di problemi di salute e di salute mentale che sono più diffusi nella popolazione migrante</a:t>
            </a:r>
          </a:p>
          <a:p>
            <a:pPr marL="228600" lvl="0" indent="-228600" algn="just">
              <a:spcAft>
                <a:spcPts val="600"/>
              </a:spcAft>
              <a:buSzPts val="2000"/>
            </a:pPr>
            <a:r>
              <a:rPr lang="it-IT" sz="2000" dirty="0"/>
              <a:t>Identificare attraverso i sintomi le malattie e suggerire azioni specifiche (con l’ausilio di strumenti digitali). </a:t>
            </a:r>
          </a:p>
        </p:txBody>
      </p:sp>
      <p:sp>
        <p:nvSpPr>
          <p:cNvPr id="229" name="Google Shape;229;p6"/>
          <p:cNvSpPr/>
          <p:nvPr/>
        </p:nvSpPr>
        <p:spPr>
          <a:xfrm>
            <a:off x="8030733" y="6581001"/>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Fonte </a:t>
            </a:r>
            <a:r>
              <a:rPr lang="en-US" sz="1200" b="0" i="0" u="none" strike="noStrike" cap="none" dirty="0">
                <a:solidFill>
                  <a:schemeClr val="accent4"/>
                </a:solidFill>
                <a:latin typeface="Calibri"/>
                <a:ea typeface="Calibri"/>
                <a:cs typeface="Calibri"/>
                <a:sym typeface="Calibri"/>
              </a:rPr>
              <a:t>| </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Licenza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accent4"/>
              </a:solidFill>
              <a:latin typeface="Calibri"/>
              <a:ea typeface="Calibri"/>
              <a:cs typeface="Calibri"/>
              <a:sym typeface="Calibri"/>
            </a:endParaRPr>
          </a:p>
        </p:txBody>
      </p:sp>
      <p:pic>
        <p:nvPicPr>
          <p:cNvPr id="2052" name="Picture 4" descr="Elektrokardiogramm, Blutdruck, Ekg, Die Gesundhe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5120" y="2925454"/>
            <a:ext cx="4750587" cy="2375294"/>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67;p17">
            <a:extLst>
              <a:ext uri="{FF2B5EF4-FFF2-40B4-BE49-F238E27FC236}">
                <a16:creationId xmlns:a16="http://schemas.microsoft.com/office/drawing/2014/main" id="{F5B24B88-02D0-4CDA-A702-69E1ACFCF141}"/>
              </a:ext>
            </a:extLst>
          </p:cNvPr>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b="0" i="0" u="none" strike="noStrike" cap="none" dirty="0">
                <a:solidFill>
                  <a:schemeClr val="bg1"/>
                </a:solidFill>
                <a:latin typeface="Calibri"/>
                <a:ea typeface="Calibri"/>
                <a:cs typeface="Calibri"/>
                <a:sym typeface="Calibri"/>
              </a:rPr>
              <a:t>2.1</a:t>
            </a:r>
            <a:endParaRPr sz="2400" b="0" i="0" u="none" strike="noStrike" cap="none" dirty="0">
              <a:solidFill>
                <a:schemeClr val="bg1"/>
              </a:solidFill>
              <a:latin typeface="Calibri"/>
              <a:ea typeface="Calibri"/>
              <a:cs typeface="Calibri"/>
              <a:sym typeface="Calibri"/>
            </a:endParaRPr>
          </a:p>
        </p:txBody>
      </p:sp>
      <p:sp>
        <p:nvSpPr>
          <p:cNvPr id="9" name="Google Shape;268;p17">
            <a:extLst>
              <a:ext uri="{FF2B5EF4-FFF2-40B4-BE49-F238E27FC236}">
                <a16:creationId xmlns:a16="http://schemas.microsoft.com/office/drawing/2014/main" id="{A346D406-DC9B-4221-8AB4-A48349DF3843}"/>
              </a:ext>
            </a:extLst>
          </p:cNvPr>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dirty="0">
                <a:solidFill>
                  <a:schemeClr val="bg1"/>
                </a:solidFill>
                <a:latin typeface="Calibri"/>
                <a:cs typeface="Calibri"/>
                <a:sym typeface="Calibri"/>
              </a:rPr>
              <a:t>2.2</a:t>
            </a:r>
            <a:endParaRPr sz="2400" dirty="0">
              <a:solidFill>
                <a:schemeClr val="bg1"/>
              </a:solidFill>
              <a:latin typeface="Calibri"/>
              <a:cs typeface="Calibri"/>
              <a:sym typeface="Calibri"/>
            </a:endParaRPr>
          </a:p>
        </p:txBody>
      </p:sp>
      <p:sp>
        <p:nvSpPr>
          <p:cNvPr id="11" name="Google Shape;269;p17">
            <a:extLst>
              <a:ext uri="{FF2B5EF4-FFF2-40B4-BE49-F238E27FC236}">
                <a16:creationId xmlns:a16="http://schemas.microsoft.com/office/drawing/2014/main" id="{602F6ECA-4F1B-4A03-BADF-9BD4F18895F4}"/>
              </a:ext>
            </a:extLst>
          </p:cNvPr>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Calibri"/>
              <a:buNone/>
            </a:pPr>
            <a:r>
              <a:rPr lang="de-DE" sz="2800" dirty="0">
                <a:solidFill>
                  <a:srgbClr val="C00000"/>
                </a:solidFill>
                <a:latin typeface="Calibri"/>
                <a:cs typeface="Calibri"/>
                <a:sym typeface="Calibri"/>
              </a:rPr>
              <a:t>2.3</a:t>
            </a:r>
            <a:endParaRPr sz="2800" dirty="0">
              <a:solidFill>
                <a:srgbClr val="C00000"/>
              </a:solidFill>
              <a:latin typeface="Calibri"/>
              <a:cs typeface="Calibri"/>
              <a:sym typeface="Calibri"/>
            </a:endParaRPr>
          </a:p>
        </p:txBody>
      </p:sp>
      <p:sp>
        <p:nvSpPr>
          <p:cNvPr id="12" name="Google Shape;270;p17">
            <a:extLst>
              <a:ext uri="{FF2B5EF4-FFF2-40B4-BE49-F238E27FC236}">
                <a16:creationId xmlns:a16="http://schemas.microsoft.com/office/drawing/2014/main" id="{A1E5C16E-959C-4039-BB07-5F64C775B553}"/>
              </a:ext>
            </a:extLst>
          </p:cNvPr>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dirty="0">
                <a:solidFill>
                  <a:schemeClr val="lt1"/>
                </a:solidFill>
                <a:latin typeface="Calibri"/>
                <a:ea typeface="Calibri"/>
                <a:cs typeface="Calibri"/>
                <a:sym typeface="Calibri"/>
              </a:rPr>
              <a:t>2</a:t>
            </a:r>
            <a:r>
              <a:rPr lang="de-DE" sz="2400" b="0" i="0" u="none" strike="noStrike" cap="none" dirty="0">
                <a:solidFill>
                  <a:schemeClr val="lt1"/>
                </a:solidFill>
                <a:latin typeface="Calibri"/>
                <a:ea typeface="Calibri"/>
                <a:cs typeface="Calibri"/>
                <a:sym typeface="Calibri"/>
              </a:rPr>
              <a:t>.4</a:t>
            </a:r>
            <a:endParaRPr sz="2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38203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gn="just">
              <a:lnSpc>
                <a:spcPct val="150000"/>
              </a:lnSpc>
              <a:spcBef>
                <a:spcPts val="600"/>
              </a:spcBef>
              <a:spcAft>
                <a:spcPts val="600"/>
              </a:spcAft>
              <a:buClr>
                <a:schemeClr val="dk1"/>
              </a:buClr>
              <a:buSzPts val="990"/>
            </a:pPr>
            <a:r>
              <a:rPr lang="en-US" dirty="0"/>
              <a:t>Esplorare le proprie narrazioni di malattia</a:t>
            </a:r>
            <a:endParaRPr dirty="0"/>
          </a:p>
        </p:txBody>
      </p:sp>
      <p:sp>
        <p:nvSpPr>
          <p:cNvPr id="228" name="Google Shape;228;p6"/>
          <p:cNvSpPr txBox="1">
            <a:spLocks noGrp="1"/>
          </p:cNvSpPr>
          <p:nvPr>
            <p:ph type="body" idx="1"/>
          </p:nvPr>
        </p:nvSpPr>
        <p:spPr>
          <a:xfrm>
            <a:off x="557998" y="1799999"/>
            <a:ext cx="6890551" cy="4865977"/>
          </a:xfrm>
          <a:prstGeom prst="rect">
            <a:avLst/>
          </a:prstGeom>
          <a:noFill/>
          <a:ln>
            <a:noFill/>
          </a:ln>
        </p:spPr>
        <p:txBody>
          <a:bodyPr spcFirstLastPara="1" wrap="square" lIns="91425" tIns="45700" rIns="91425" bIns="45700" anchor="t" anchorCtr="0">
            <a:normAutofit/>
          </a:bodyPr>
          <a:lstStyle/>
          <a:p>
            <a:pPr marL="0" lvl="0" indent="0" algn="just">
              <a:spcAft>
                <a:spcPts val="600"/>
              </a:spcAft>
              <a:buSzPts val="2000"/>
              <a:buNone/>
            </a:pPr>
            <a:r>
              <a:rPr lang="it-IT" sz="2000" dirty="0"/>
              <a:t>La percezione della malattia e il modo in cui viene affrontata possono essere molto diversi a seconda del background culturale. I sintomi delle malattie sono interpretati in modo diverso e anche il momento in cui è necessario un aiuto medico può variare. La valutazione di quando i “rimedi casalinghi” sono sufficienti e quando è necessario consultare un medico può essere diversa a livello culturale. </a:t>
            </a:r>
          </a:p>
          <a:p>
            <a:pPr marL="0" lvl="0" indent="0" algn="just">
              <a:spcAft>
                <a:spcPts val="600"/>
              </a:spcAft>
              <a:buSzPts val="2000"/>
              <a:buNone/>
            </a:pPr>
            <a:r>
              <a:rPr lang="it-IT" sz="2000" dirty="0"/>
              <a:t>Anche la comunicazione delle malattie varia: ci sono malattie che vengono condivise con gli amici e altre che vengono trattate come tabù. Il processo di recupero è soggetto a caratteristiche diverse: ad esempio, la persona malata si ritira dalla vita familiare o la famiglia svolge un ruolo nel recupero? Che ruolo può avere l’approccio all’informazione digitale e come viene utilizzata?</a:t>
            </a:r>
          </a:p>
        </p:txBody>
      </p:sp>
      <p:sp>
        <p:nvSpPr>
          <p:cNvPr id="229" name="Google Shape;229;p6"/>
          <p:cNvSpPr/>
          <p:nvPr/>
        </p:nvSpPr>
        <p:spPr>
          <a:xfrm>
            <a:off x="9470571"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Fonte </a:t>
            </a:r>
            <a:r>
              <a:rPr lang="en-US" sz="1200" b="0" i="0" u="none" strike="noStrike" cap="none" dirty="0">
                <a:solidFill>
                  <a:schemeClr val="accent4"/>
                </a:solidFill>
                <a:latin typeface="Calibri"/>
                <a:ea typeface="Calibri"/>
                <a:cs typeface="Calibri"/>
                <a:sym typeface="Calibri"/>
              </a:rPr>
              <a:t>| </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Licenza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accent4"/>
              </a:solidFill>
              <a:latin typeface="Calibri"/>
              <a:ea typeface="Calibri"/>
              <a:cs typeface="Calibri"/>
              <a:sym typeface="Calibri"/>
            </a:endParaRPr>
          </a:p>
        </p:txBody>
      </p:sp>
      <p:pic>
        <p:nvPicPr>
          <p:cNvPr id="5122" name="Picture 2" descr="Blutdruck, Ekg, Die Gesundheit, Herz, Symbol, Leb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2460" y="2569688"/>
            <a:ext cx="4086130" cy="204306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71;p8">
            <a:extLst>
              <a:ext uri="{FF2B5EF4-FFF2-40B4-BE49-F238E27FC236}">
                <a16:creationId xmlns:a16="http://schemas.microsoft.com/office/drawing/2014/main" id="{35251B6D-7C55-45E9-B2FF-D363F241003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Esplorare la salute fisica e mentale dei migranti</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26429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dirty="0"/>
              <a:t>Sintomi che sono più frequenti nella popolazione migrante</a:t>
            </a:r>
          </a:p>
        </p:txBody>
      </p:sp>
      <p:sp>
        <p:nvSpPr>
          <p:cNvPr id="228" name="Google Shape;228;p6"/>
          <p:cNvSpPr txBox="1">
            <a:spLocks noGrp="1"/>
          </p:cNvSpPr>
          <p:nvPr>
            <p:ph type="body" idx="1"/>
          </p:nvPr>
        </p:nvSpPr>
        <p:spPr>
          <a:xfrm>
            <a:off x="557999" y="2369242"/>
            <a:ext cx="5852132" cy="4296734"/>
          </a:xfrm>
          <a:prstGeom prst="rect">
            <a:avLst/>
          </a:prstGeom>
          <a:noFill/>
          <a:ln>
            <a:noFill/>
          </a:ln>
        </p:spPr>
        <p:txBody>
          <a:bodyPr spcFirstLastPara="1" wrap="square" lIns="91425" tIns="45700" rIns="91425" bIns="45700" anchor="t" anchorCtr="0">
            <a:normAutofit/>
          </a:bodyPr>
          <a:lstStyle/>
          <a:p>
            <a:pPr marL="0" lvl="0" indent="0" algn="just">
              <a:lnSpc>
                <a:spcPct val="100000"/>
              </a:lnSpc>
              <a:spcAft>
                <a:spcPts val="600"/>
              </a:spcAft>
              <a:buSzPts val="2000"/>
              <a:buNone/>
            </a:pPr>
            <a:r>
              <a:rPr lang="it-IT" sz="2000" dirty="0"/>
              <a:t>Esistono una serie di malattie che si manifestano con maggiore frequenza nelle popolazioni migranti.  Secondo uno studio dell'OMS, queste includono soprattutto malattie infettive come la tubercolosi, l'infezione da HIV e l'epatite virale, malattie respiratorie e malattie trasmesse da vettori.</a:t>
            </a:r>
          </a:p>
          <a:p>
            <a:pPr marL="0" lvl="0" indent="0" algn="just">
              <a:lnSpc>
                <a:spcPct val="100000"/>
              </a:lnSpc>
              <a:spcAft>
                <a:spcPts val="600"/>
              </a:spcAft>
              <a:buSzPts val="2000"/>
              <a:buNone/>
            </a:pPr>
            <a:r>
              <a:rPr lang="it-IT" sz="2000" dirty="0"/>
              <a:t>Anche le seguenti malattie non trasmissibili possono essere osservate in modo particolare: malattie cardiovascolari, diabete, cancro e malattie polmonari croniche, molte delle quali richiedono un'assistenza continua per un lungo periodo, spesso per tutta la vita.</a:t>
            </a:r>
          </a:p>
        </p:txBody>
      </p:sp>
      <p:sp>
        <p:nvSpPr>
          <p:cNvPr id="229" name="Google Shape;229;p6"/>
          <p:cNvSpPr/>
          <p:nvPr/>
        </p:nvSpPr>
        <p:spPr>
          <a:xfrm>
            <a:off x="8372475" y="6204352"/>
            <a:ext cx="3557439" cy="276959"/>
          </a:xfrm>
          <a:prstGeom prst="rect">
            <a:avLst/>
          </a:prstGeom>
          <a:noFill/>
          <a:ln>
            <a:noFill/>
          </a:ln>
        </p:spPr>
        <p:txBody>
          <a:bodyPr spcFirstLastPara="1" wrap="square" lIns="91425" tIns="45700" rIns="91425" bIns="45700" anchor="t" anchorCtr="0">
            <a:spAutoFit/>
          </a:bodyPr>
          <a:lstStyle/>
          <a:p>
            <a:pPr lvl="0" algn="r">
              <a:buSzPts val="1200"/>
            </a:pPr>
            <a:r>
              <a:rPr lang="en-US" sz="1200" u="sng" dirty="0">
                <a:solidFill>
                  <a:schemeClr val="accent4"/>
                </a:solidFill>
                <a:latin typeface="Calibri"/>
                <a:ea typeface="Calibri"/>
                <a:cs typeface="Calibri"/>
                <a:sym typeface="Calibri"/>
                <a:hlinkClick r:id="rId3"/>
              </a:rPr>
              <a:t>Fonte</a:t>
            </a:r>
            <a:endParaRPr sz="1200" b="0" i="0" u="none" strike="noStrike" cap="none" dirty="0">
              <a:solidFill>
                <a:schemeClr val="accent4"/>
              </a:solidFill>
              <a:latin typeface="Calibri"/>
              <a:ea typeface="Calibri"/>
              <a:cs typeface="Calibri"/>
              <a:sym typeface="Calibri"/>
            </a:endParaRPr>
          </a:p>
        </p:txBody>
      </p:sp>
      <p:pic>
        <p:nvPicPr>
          <p:cNvPr id="3" name="Grafik 2"/>
          <p:cNvPicPr>
            <a:picLocks noChangeAspect="1"/>
          </p:cNvPicPr>
          <p:nvPr/>
        </p:nvPicPr>
        <p:blipFill>
          <a:blip r:embed="rId4"/>
          <a:stretch>
            <a:fillRect/>
          </a:stretch>
        </p:blipFill>
        <p:spPr>
          <a:xfrm>
            <a:off x="6994822" y="2416423"/>
            <a:ext cx="4839842" cy="2479265"/>
          </a:xfrm>
          <a:prstGeom prst="rect">
            <a:avLst/>
          </a:prstGeom>
          <a:ln>
            <a:solidFill>
              <a:schemeClr val="tx1"/>
            </a:solidFill>
          </a:ln>
        </p:spPr>
      </p:pic>
      <p:sp>
        <p:nvSpPr>
          <p:cNvPr id="10" name="Google Shape;171;p8">
            <a:extLst>
              <a:ext uri="{FF2B5EF4-FFF2-40B4-BE49-F238E27FC236}">
                <a16:creationId xmlns:a16="http://schemas.microsoft.com/office/drawing/2014/main" id="{3B49F90D-4BD8-46B0-9C8C-A8B3BA218901}"/>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Esplorare la salute fisica e mentale dei migranti</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61541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88" name="Google Shape;88;p2"/>
          <p:cNvGrpSpPr/>
          <p:nvPr/>
        </p:nvGrpSpPr>
        <p:grpSpPr>
          <a:xfrm>
            <a:off x="9587789" y="3777625"/>
            <a:ext cx="2245582" cy="2759937"/>
            <a:chOff x="7061107" y="2775080"/>
            <a:chExt cx="2245582" cy="2759937"/>
          </a:xfrm>
        </p:grpSpPr>
        <p:pic>
          <p:nvPicPr>
            <p:cNvPr id="89" name="Google Shape;89;p2"/>
            <p:cNvPicPr preferRelativeResize="0"/>
            <p:nvPr/>
          </p:nvPicPr>
          <p:blipFill rotWithShape="1">
            <a:blip r:embed="rId3">
              <a:alphaModFix/>
            </a:blip>
            <a:srcRect/>
            <a:stretch/>
          </p:blipFill>
          <p:spPr>
            <a:xfrm>
              <a:off x="7148063" y="2775080"/>
              <a:ext cx="1962150" cy="2162175"/>
            </a:xfrm>
            <a:prstGeom prst="rect">
              <a:avLst/>
            </a:prstGeom>
            <a:noFill/>
            <a:ln>
              <a:noFill/>
            </a:ln>
          </p:spPr>
        </p:pic>
        <p:sp>
          <p:nvSpPr>
            <p:cNvPr id="90" name="Google Shape;90;p2"/>
            <p:cNvSpPr txBox="1"/>
            <p:nvPr/>
          </p:nvSpPr>
          <p:spPr>
            <a:xfrm>
              <a:off x="7061107" y="4981019"/>
              <a:ext cx="2245582"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AKADIMAIKO DIADIKTYO (GUnet)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ATENE, GRECIA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4">
                    <a:extLst>
                      <a:ext uri="{A12FA001-AC4F-418D-AE19-62706E023703}">
                        <ahyp:hlinkClr xmlns:ahyp="http://schemas.microsoft.com/office/drawing/2018/hyperlinkcolor" val="tx"/>
                      </a:ext>
                    </a:extLst>
                  </a:hlinkClick>
                </a:rPr>
                <a:t>www.gunet.gr</a:t>
              </a:r>
              <a:endParaRPr sz="1000" b="0" i="0" u="none" strike="noStrike" cap="none">
                <a:solidFill>
                  <a:srgbClr val="414042"/>
                </a:solidFill>
                <a:latin typeface="Roboto"/>
                <a:ea typeface="Roboto"/>
                <a:cs typeface="Roboto"/>
                <a:sym typeface="Roboto"/>
              </a:endParaRPr>
            </a:p>
          </p:txBody>
        </p:sp>
      </p:grpSp>
      <p:sp>
        <p:nvSpPr>
          <p:cNvPr id="91" name="Google Shape;9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en-US" sz="4800" b="1">
                <a:solidFill>
                  <a:srgbClr val="203864"/>
                </a:solidFill>
                <a:latin typeface="Calibri"/>
                <a:ea typeface="Calibri"/>
                <a:cs typeface="Calibri"/>
                <a:sym typeface="Calibri"/>
              </a:rPr>
              <a:t>Partner</a:t>
            </a:r>
            <a:endParaRPr sz="4800" b="1">
              <a:solidFill>
                <a:srgbClr val="203864"/>
              </a:solidFill>
              <a:latin typeface="Calibri"/>
              <a:ea typeface="Calibri"/>
              <a:cs typeface="Calibri"/>
              <a:sym typeface="Calibri"/>
            </a:endParaRPr>
          </a:p>
        </p:txBody>
      </p:sp>
      <p:grpSp>
        <p:nvGrpSpPr>
          <p:cNvPr id="92" name="Google Shape;92;p2"/>
          <p:cNvGrpSpPr/>
          <p:nvPr/>
        </p:nvGrpSpPr>
        <p:grpSpPr>
          <a:xfrm>
            <a:off x="-583724" y="2027730"/>
            <a:ext cx="6096000" cy="1677637"/>
            <a:chOff x="-1066801" y="1523553"/>
            <a:chExt cx="6096000" cy="1677637"/>
          </a:xfrm>
        </p:grpSpPr>
        <p:pic>
          <p:nvPicPr>
            <p:cNvPr id="93" name="Google Shape;93;p2"/>
            <p:cNvPicPr preferRelativeResize="0"/>
            <p:nvPr/>
          </p:nvPicPr>
          <p:blipFill rotWithShape="1">
            <a:blip r:embed="rId5">
              <a:alphaModFix/>
            </a:blip>
            <a:srcRect/>
            <a:stretch/>
          </p:blipFill>
          <p:spPr>
            <a:xfrm>
              <a:off x="1256678" y="1523553"/>
              <a:ext cx="1449043" cy="997191"/>
            </a:xfrm>
            <a:prstGeom prst="rect">
              <a:avLst/>
            </a:prstGeom>
            <a:noFill/>
            <a:ln>
              <a:noFill/>
            </a:ln>
          </p:spPr>
        </p:pic>
        <p:sp>
          <p:nvSpPr>
            <p:cNvPr id="94" name="Google Shape;94;p2"/>
            <p:cNvSpPr txBox="1"/>
            <p:nvPr/>
          </p:nvSpPr>
          <p:spPr>
            <a:xfrm>
              <a:off x="-1066801" y="2462526"/>
              <a:ext cx="60960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203864"/>
                  </a:solidFill>
                  <a:latin typeface="Roboto"/>
                  <a:ea typeface="Roboto"/>
                  <a:cs typeface="Roboto"/>
                  <a:sym typeface="Roboto"/>
                </a:rPr>
                <a:t>WESTFALISCHE </a:t>
              </a:r>
              <a:r>
                <a:rPr lang="en-US" sz="1000" b="0" i="0" u="none" strike="noStrike" cap="none">
                  <a:solidFill>
                    <a:srgbClr val="203864"/>
                  </a:solidFill>
                  <a:latin typeface="Roboto"/>
                  <a:ea typeface="Roboto"/>
                  <a:cs typeface="Roboto"/>
                  <a:sym typeface="Roboto"/>
                </a:rPr>
                <a:t>HOCHSCHULE </a:t>
              </a:r>
              <a:r>
                <a:rPr lang="en-US" sz="1050" b="0" i="0" u="none" strike="noStrike" cap="none">
                  <a:solidFill>
                    <a:srgbClr val="203864"/>
                  </a:solidFill>
                  <a:latin typeface="Roboto"/>
                  <a:ea typeface="Roboto"/>
                  <a:cs typeface="Roboto"/>
                  <a:sym typeface="Roboto"/>
                </a:rPr>
                <a:t>GELSENKIRCHEN,</a:t>
              </a:r>
              <a:br>
                <a:rPr lang="en-US" sz="1050" b="0" i="0" u="none" strike="noStrike" cap="none">
                  <a:solidFill>
                    <a:srgbClr val="203864"/>
                  </a:solidFill>
                  <a:latin typeface="Roboto"/>
                  <a:ea typeface="Roboto"/>
                  <a:cs typeface="Roboto"/>
                  <a:sym typeface="Roboto"/>
                </a:rPr>
              </a:br>
              <a:r>
                <a:rPr lang="en-US" sz="1050" b="0" i="0" u="none" strike="noStrike" cap="none">
                  <a:solidFill>
                    <a:srgbClr val="203864"/>
                  </a:solidFill>
                  <a:latin typeface="Roboto"/>
                  <a:ea typeface="Roboto"/>
                  <a:cs typeface="Roboto"/>
                  <a:sym typeface="Roboto"/>
                </a:rPr>
                <a:t>BOCHOLT, RECKLINGHAUSEN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414042"/>
                  </a:solidFill>
                  <a:latin typeface="Roboto"/>
                  <a:ea typeface="Roboto"/>
                  <a:cs typeface="Roboto"/>
                  <a:sym typeface="Roboto"/>
                </a:rPr>
                <a:t>GELSENKIRCHEN, GERMANIA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sng" strike="noStrike" cap="none">
                  <a:solidFill>
                    <a:srgbClr val="D71920"/>
                  </a:solidFill>
                  <a:latin typeface="Roboto"/>
                  <a:ea typeface="Roboto"/>
                  <a:cs typeface="Roboto"/>
                  <a:sym typeface="Roboto"/>
                  <a:hlinkClick r:id="rId6">
                    <a:extLst>
                      <a:ext uri="{A12FA001-AC4F-418D-AE19-62706E023703}">
                        <ahyp:hlinkClr xmlns:ahyp="http://schemas.microsoft.com/office/drawing/2018/hyperlinkcolor" val="tx"/>
                      </a:ext>
                    </a:extLst>
                  </a:hlinkClick>
                </a:rPr>
                <a:t>www.w-hs.de</a:t>
              </a:r>
              <a:endParaRPr sz="1050" b="0" i="0" u="none" strike="noStrike" cap="none">
                <a:solidFill>
                  <a:srgbClr val="414042"/>
                </a:solidFill>
                <a:latin typeface="Roboto"/>
                <a:ea typeface="Roboto"/>
                <a:cs typeface="Roboto"/>
                <a:sym typeface="Roboto"/>
              </a:endParaRPr>
            </a:p>
          </p:txBody>
        </p:sp>
      </p:grpSp>
      <p:grpSp>
        <p:nvGrpSpPr>
          <p:cNvPr id="95" name="Google Shape;95;p2"/>
          <p:cNvGrpSpPr/>
          <p:nvPr/>
        </p:nvGrpSpPr>
        <p:grpSpPr>
          <a:xfrm>
            <a:off x="4111945" y="4542257"/>
            <a:ext cx="6629400" cy="1738414"/>
            <a:chOff x="2579204" y="1882706"/>
            <a:chExt cx="6629400" cy="1738414"/>
          </a:xfrm>
        </p:grpSpPr>
        <p:pic>
          <p:nvPicPr>
            <p:cNvPr id="96" name="Google Shape;96;p2"/>
            <p:cNvPicPr preferRelativeResize="0"/>
            <p:nvPr/>
          </p:nvPicPr>
          <p:blipFill rotWithShape="1">
            <a:blip r:embed="rId7">
              <a:alphaModFix/>
            </a:blip>
            <a:srcRect/>
            <a:stretch/>
          </p:blipFill>
          <p:spPr>
            <a:xfrm>
              <a:off x="4627079" y="1882706"/>
              <a:ext cx="2533650" cy="1047750"/>
            </a:xfrm>
            <a:prstGeom prst="rect">
              <a:avLst/>
            </a:prstGeom>
            <a:noFill/>
            <a:ln>
              <a:noFill/>
            </a:ln>
          </p:spPr>
        </p:pic>
        <p:sp>
          <p:nvSpPr>
            <p:cNvPr id="97" name="Google Shape;97;p2"/>
            <p:cNvSpPr txBox="1"/>
            <p:nvPr/>
          </p:nvSpPr>
          <p:spPr>
            <a:xfrm>
              <a:off x="2579204" y="2913234"/>
              <a:ext cx="66294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COORDINA ORGANIZACIÓN DE EMPRESAS Y</a:t>
              </a:r>
              <a:br>
                <a:rPr lang="en-US" sz="1000" b="0" i="0" u="none" strike="noStrike" cap="none">
                  <a:solidFill>
                    <a:srgbClr val="203864"/>
                  </a:solidFill>
                  <a:latin typeface="Roboto"/>
                  <a:ea typeface="Roboto"/>
                  <a:cs typeface="Roboto"/>
                  <a:sym typeface="Roboto"/>
                </a:rPr>
              </a:br>
              <a:r>
                <a:rPr lang="en-US" sz="1000" b="0" i="0" u="none" strike="noStrike" cap="none">
                  <a:solidFill>
                    <a:srgbClr val="203864"/>
                  </a:solidFill>
                  <a:latin typeface="Roboto"/>
                  <a:ea typeface="Roboto"/>
                  <a:cs typeface="Roboto"/>
                  <a:sym typeface="Roboto"/>
                </a:rPr>
                <a:t>RECURSOS HUMANOS, S.L.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VALENCIA, SPAGNA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8">
                    <a:extLst>
                      <a:ext uri="{A12FA001-AC4F-418D-AE19-62706E023703}">
                        <ahyp:hlinkClr xmlns:ahyp="http://schemas.microsoft.com/office/drawing/2018/hyperlinkcolor" val="tx"/>
                      </a:ext>
                    </a:extLst>
                  </a:hlinkClick>
                </a:rPr>
                <a:t>coordina-oerh.com</a:t>
              </a:r>
              <a:endParaRPr sz="1000" b="0" i="0" u="none" strike="noStrike" cap="none">
                <a:solidFill>
                  <a:srgbClr val="414042"/>
                </a:solidFill>
                <a:latin typeface="Roboto"/>
                <a:ea typeface="Roboto"/>
                <a:cs typeface="Roboto"/>
                <a:sym typeface="Roboto"/>
              </a:endParaRPr>
            </a:p>
          </p:txBody>
        </p:sp>
      </p:grpSp>
      <p:grpSp>
        <p:nvGrpSpPr>
          <p:cNvPr id="98" name="Google Shape;98;p2"/>
          <p:cNvGrpSpPr/>
          <p:nvPr/>
        </p:nvGrpSpPr>
        <p:grpSpPr>
          <a:xfrm>
            <a:off x="6186067" y="2015292"/>
            <a:ext cx="6634368" cy="1584248"/>
            <a:chOff x="6639106" y="2919412"/>
            <a:chExt cx="6634368" cy="1584248"/>
          </a:xfrm>
        </p:grpSpPr>
        <p:pic>
          <p:nvPicPr>
            <p:cNvPr id="99" name="Google Shape;99;p2"/>
            <p:cNvPicPr preferRelativeResize="0"/>
            <p:nvPr/>
          </p:nvPicPr>
          <p:blipFill rotWithShape="1">
            <a:blip r:embed="rId9">
              <a:alphaModFix/>
            </a:blip>
            <a:srcRect/>
            <a:stretch/>
          </p:blipFill>
          <p:spPr>
            <a:xfrm>
              <a:off x="8684703" y="2919412"/>
              <a:ext cx="2543175" cy="1047750"/>
            </a:xfrm>
            <a:prstGeom prst="rect">
              <a:avLst/>
            </a:prstGeom>
            <a:noFill/>
            <a:ln>
              <a:noFill/>
            </a:ln>
          </p:spPr>
        </p:pic>
        <p:sp>
          <p:nvSpPr>
            <p:cNvPr id="100" name="Google Shape;100;p2"/>
            <p:cNvSpPr txBox="1"/>
            <p:nvPr/>
          </p:nvSpPr>
          <p:spPr>
            <a:xfrm>
              <a:off x="6639106" y="3949662"/>
              <a:ext cx="6634368"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PROLIPSIS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666666"/>
                  </a:solidFill>
                  <a:latin typeface="Roboto"/>
                  <a:ea typeface="Roboto"/>
                  <a:cs typeface="Roboto"/>
                  <a:sym typeface="Roboto"/>
                </a:rPr>
                <a:t>ATENE, GRECIA</a:t>
              </a:r>
              <a:br>
                <a:rPr lang="en-US" sz="1000" b="0" i="0" u="none" strike="noStrike" cap="none">
                  <a:solidFill>
                    <a:srgbClr val="666666"/>
                  </a:solidFill>
                  <a:latin typeface="Roboto"/>
                  <a:ea typeface="Roboto"/>
                  <a:cs typeface="Roboto"/>
                  <a:sym typeface="Roboto"/>
                </a:rPr>
              </a:br>
              <a:r>
                <a:rPr lang="en-US" sz="1000" b="0" i="0" u="sng" strike="noStrike" cap="none">
                  <a:solidFill>
                    <a:srgbClr val="D71920"/>
                  </a:solidFill>
                  <a:latin typeface="Roboto"/>
                  <a:ea typeface="Roboto"/>
                  <a:cs typeface="Roboto"/>
                  <a:sym typeface="Roboto"/>
                  <a:hlinkClick r:id="rId10">
                    <a:extLst>
                      <a:ext uri="{A12FA001-AC4F-418D-AE19-62706E023703}">
                        <ahyp:hlinkClr xmlns:ahyp="http://schemas.microsoft.com/office/drawing/2018/hyperlinkcolor" val="tx"/>
                      </a:ext>
                    </a:extLst>
                  </a:hlinkClick>
                </a:rPr>
                <a:t>www.prolepsis.gr</a:t>
              </a:r>
              <a:endParaRPr sz="1000" b="0" i="0" u="none" strike="noStrike" cap="none">
                <a:solidFill>
                  <a:srgbClr val="666666"/>
                </a:solidFill>
                <a:latin typeface="Roboto"/>
                <a:ea typeface="Roboto"/>
                <a:cs typeface="Roboto"/>
                <a:sym typeface="Roboto"/>
              </a:endParaRPr>
            </a:p>
          </p:txBody>
        </p:sp>
      </p:grpSp>
      <p:grpSp>
        <p:nvGrpSpPr>
          <p:cNvPr id="101" name="Google Shape;101;p2"/>
          <p:cNvGrpSpPr/>
          <p:nvPr/>
        </p:nvGrpSpPr>
        <p:grpSpPr>
          <a:xfrm>
            <a:off x="-1845822" y="4591510"/>
            <a:ext cx="6952420" cy="1601615"/>
            <a:chOff x="-1240501" y="3160643"/>
            <a:chExt cx="6952420" cy="1601615"/>
          </a:xfrm>
        </p:grpSpPr>
        <p:pic>
          <p:nvPicPr>
            <p:cNvPr id="102" name="Google Shape;102;p2"/>
            <p:cNvPicPr preferRelativeResize="0"/>
            <p:nvPr/>
          </p:nvPicPr>
          <p:blipFill rotWithShape="1">
            <a:blip r:embed="rId11">
              <a:alphaModFix/>
            </a:blip>
            <a:srcRect/>
            <a:stretch/>
          </p:blipFill>
          <p:spPr>
            <a:xfrm>
              <a:off x="964123" y="3160643"/>
              <a:ext cx="2543175" cy="1038225"/>
            </a:xfrm>
            <a:prstGeom prst="rect">
              <a:avLst/>
            </a:prstGeom>
            <a:noFill/>
            <a:ln>
              <a:noFill/>
            </a:ln>
          </p:spPr>
        </p:pic>
        <p:sp>
          <p:nvSpPr>
            <p:cNvPr id="103" name="Google Shape;103;p2"/>
            <p:cNvSpPr txBox="1"/>
            <p:nvPr/>
          </p:nvSpPr>
          <p:spPr>
            <a:xfrm>
              <a:off x="-1240501" y="4208260"/>
              <a:ext cx="695242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UNIVERSITÀ DI VALENCIA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VALENCIA, SPAGNA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2">
                    <a:extLst>
                      <a:ext uri="{A12FA001-AC4F-418D-AE19-62706E023703}">
                        <ahyp:hlinkClr xmlns:ahyp="http://schemas.microsoft.com/office/drawing/2018/hyperlinkcolor" val="tx"/>
                      </a:ext>
                    </a:extLst>
                  </a:hlinkClick>
                </a:rPr>
                <a:t>www.uv.es</a:t>
              </a:r>
              <a:endParaRPr sz="1000" b="0" i="0" u="none" strike="noStrike" cap="none">
                <a:solidFill>
                  <a:srgbClr val="414042"/>
                </a:solidFill>
                <a:latin typeface="Roboto"/>
                <a:ea typeface="Roboto"/>
                <a:cs typeface="Roboto"/>
                <a:sym typeface="Roboto"/>
              </a:endParaRPr>
            </a:p>
          </p:txBody>
        </p:sp>
      </p:grpSp>
      <p:grpSp>
        <p:nvGrpSpPr>
          <p:cNvPr id="104" name="Google Shape;104;p2"/>
          <p:cNvGrpSpPr/>
          <p:nvPr/>
        </p:nvGrpSpPr>
        <p:grpSpPr>
          <a:xfrm>
            <a:off x="3332429" y="4600164"/>
            <a:ext cx="2543175" cy="1592961"/>
            <a:chOff x="4517932" y="3531206"/>
            <a:chExt cx="2543175" cy="1592961"/>
          </a:xfrm>
        </p:grpSpPr>
        <p:pic>
          <p:nvPicPr>
            <p:cNvPr id="105" name="Google Shape;105;p2"/>
            <p:cNvPicPr preferRelativeResize="0"/>
            <p:nvPr/>
          </p:nvPicPr>
          <p:blipFill rotWithShape="1">
            <a:blip r:embed="rId13">
              <a:alphaModFix/>
            </a:blip>
            <a:srcRect/>
            <a:stretch/>
          </p:blipFill>
          <p:spPr>
            <a:xfrm>
              <a:off x="4517932" y="3531206"/>
              <a:ext cx="2543175" cy="1020916"/>
            </a:xfrm>
            <a:prstGeom prst="rect">
              <a:avLst/>
            </a:prstGeom>
            <a:noFill/>
            <a:ln>
              <a:noFill/>
            </a:ln>
          </p:spPr>
        </p:pic>
        <p:sp>
          <p:nvSpPr>
            <p:cNvPr id="106" name="Google Shape;106;p2"/>
            <p:cNvSpPr txBox="1"/>
            <p:nvPr/>
          </p:nvSpPr>
          <p:spPr>
            <a:xfrm>
              <a:off x="4824413" y="4570169"/>
              <a:ext cx="2037497"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media k GmbH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Bad Mergentheim, GERMANIA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4">
                    <a:extLst>
                      <a:ext uri="{A12FA001-AC4F-418D-AE19-62706E023703}">
                        <ahyp:hlinkClr xmlns:ahyp="http://schemas.microsoft.com/office/drawing/2018/hyperlinkcolor" val="tx"/>
                      </a:ext>
                    </a:extLst>
                  </a:hlinkClick>
                </a:rPr>
                <a:t>www.media-k.eu</a:t>
              </a:r>
              <a:endParaRPr sz="1000" b="0" i="0" u="none" strike="noStrike" cap="none">
                <a:solidFill>
                  <a:srgbClr val="414042"/>
                </a:solidFill>
                <a:latin typeface="Roboto"/>
                <a:ea typeface="Roboto"/>
                <a:cs typeface="Roboto"/>
                <a:sym typeface="Roboto"/>
              </a:endParaRPr>
            </a:p>
          </p:txBody>
        </p:sp>
      </p:grpSp>
      <p:grpSp>
        <p:nvGrpSpPr>
          <p:cNvPr id="107" name="Google Shape;107;p2"/>
          <p:cNvGrpSpPr/>
          <p:nvPr/>
        </p:nvGrpSpPr>
        <p:grpSpPr>
          <a:xfrm>
            <a:off x="5019359" y="1427085"/>
            <a:ext cx="1973150" cy="2726448"/>
            <a:chOff x="9320178" y="2976204"/>
            <a:chExt cx="1973150" cy="2726448"/>
          </a:xfrm>
        </p:grpSpPr>
        <p:pic>
          <p:nvPicPr>
            <p:cNvPr id="108" name="Google Shape;108;p2"/>
            <p:cNvPicPr preferRelativeResize="0"/>
            <p:nvPr/>
          </p:nvPicPr>
          <p:blipFill rotWithShape="1">
            <a:blip r:embed="rId15">
              <a:alphaModFix/>
            </a:blip>
            <a:srcRect/>
            <a:stretch/>
          </p:blipFill>
          <p:spPr>
            <a:xfrm>
              <a:off x="9320178" y="2976204"/>
              <a:ext cx="1962150" cy="2152650"/>
            </a:xfrm>
            <a:prstGeom prst="rect">
              <a:avLst/>
            </a:prstGeom>
            <a:noFill/>
            <a:ln>
              <a:noFill/>
            </a:ln>
          </p:spPr>
        </p:pic>
        <p:sp>
          <p:nvSpPr>
            <p:cNvPr id="109" name="Google Shape;109;p2"/>
            <p:cNvSpPr txBox="1"/>
            <p:nvPr/>
          </p:nvSpPr>
          <p:spPr>
            <a:xfrm>
              <a:off x="9331178" y="5148654"/>
              <a:ext cx="196215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OXFAM ITALIA INTERCULTURA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AREZZO, ITALIA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6">
                    <a:extLst>
                      <a:ext uri="{A12FA001-AC4F-418D-AE19-62706E023703}">
                        <ahyp:hlinkClr xmlns:ahyp="http://schemas.microsoft.com/office/drawing/2018/hyperlinkcolor" val="tx"/>
                      </a:ext>
                    </a:extLst>
                  </a:hlinkClick>
                </a:rPr>
                <a:t>www.oxfamitalia.org/</a:t>
              </a:r>
              <a:endParaRPr sz="1000" b="0" i="0" u="none" strike="noStrike" cap="none">
                <a:solidFill>
                  <a:srgbClr val="414042"/>
                </a:solidFill>
                <a:latin typeface="Roboto"/>
                <a:ea typeface="Roboto"/>
                <a:cs typeface="Roboto"/>
                <a:sym typeface="Roboto"/>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dirty="0"/>
              <a:t>Identificare la malattia e suggerire azioni specifiche (1)</a:t>
            </a:r>
          </a:p>
        </p:txBody>
      </p:sp>
      <p:sp>
        <p:nvSpPr>
          <p:cNvPr id="228" name="Google Shape;228;p6"/>
          <p:cNvSpPr txBox="1">
            <a:spLocks noGrp="1"/>
          </p:cNvSpPr>
          <p:nvPr>
            <p:ph type="body" idx="1"/>
          </p:nvPr>
        </p:nvSpPr>
        <p:spPr>
          <a:xfrm>
            <a:off x="557999" y="2322572"/>
            <a:ext cx="5852132" cy="4343404"/>
          </a:xfrm>
          <a:prstGeom prst="rect">
            <a:avLst/>
          </a:prstGeom>
          <a:noFill/>
          <a:ln>
            <a:noFill/>
          </a:ln>
        </p:spPr>
        <p:txBody>
          <a:bodyPr spcFirstLastPara="1" wrap="square" lIns="91425" tIns="45700" rIns="91425" bIns="45700" anchor="t" anchorCtr="0">
            <a:normAutofit/>
          </a:bodyPr>
          <a:lstStyle/>
          <a:p>
            <a:pPr marL="0" lvl="0" indent="0" algn="just">
              <a:lnSpc>
                <a:spcPct val="110000"/>
              </a:lnSpc>
              <a:spcBef>
                <a:spcPts val="0"/>
              </a:spcBef>
              <a:buSzPts val="2000"/>
              <a:buNone/>
            </a:pPr>
            <a:r>
              <a:rPr lang="it-IT" sz="2000" dirty="0"/>
              <a:t>Molto probabilmente siete già a conoscenza delle malattie che si manifestano più frequentemente, ma non sempre è chiaro come poterle affrontare per massimizzare le possibilità di guarigione. Inoltre spesso non è chiaro in quale momento l'assistenza medica e i farmaci siano assolutamente necessari per alleviare i sintomi ed evitare danni alla salute. Riteniamo importante portare l’attenzione da parte vostra e degli operatori sanitari del Paese ospitante agli elementi culturali diversi che agiscono in questi momenti.</a:t>
            </a:r>
          </a:p>
        </p:txBody>
      </p:sp>
      <p:sp>
        <p:nvSpPr>
          <p:cNvPr id="229" name="Google Shape;229;p6"/>
          <p:cNvSpPr/>
          <p:nvPr/>
        </p:nvSpPr>
        <p:spPr>
          <a:xfrm>
            <a:off x="9470571"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Fonte </a:t>
            </a:r>
            <a:r>
              <a:rPr lang="en-US" sz="1200" b="0" i="0" u="none" strike="noStrike" cap="none" dirty="0">
                <a:solidFill>
                  <a:schemeClr val="accent4"/>
                </a:solidFill>
                <a:latin typeface="Calibri"/>
                <a:ea typeface="Calibri"/>
                <a:cs typeface="Calibri"/>
                <a:sym typeface="Calibri"/>
              </a:rPr>
              <a:t>| </a:t>
            </a:r>
            <a:r>
              <a:rPr lang="en-US" sz="1200" b="0" i="0" u="sng" strike="noStrike" cap="none" dirty="0">
                <a:solidFill>
                  <a:schemeClr val="accent4"/>
                </a:solidFill>
                <a:latin typeface="Calibri"/>
                <a:ea typeface="Calibri"/>
                <a:cs typeface="Calibri"/>
                <a:sym typeface="Calibri"/>
              </a:rPr>
              <a:t>Licenza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accent4"/>
              </a:solidFill>
              <a:latin typeface="Calibri"/>
              <a:ea typeface="Calibri"/>
              <a:cs typeface="Calibri"/>
              <a:sym typeface="Calibri"/>
            </a:endParaRPr>
          </a:p>
        </p:txBody>
      </p:sp>
      <p:pic>
        <p:nvPicPr>
          <p:cNvPr id="3074" name="Picture 2" descr="Heart, Curve, Health, Healthy, Pulse,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485" y="2409100"/>
            <a:ext cx="4586172" cy="297145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71;p8">
            <a:extLst>
              <a:ext uri="{FF2B5EF4-FFF2-40B4-BE49-F238E27FC236}">
                <a16:creationId xmlns:a16="http://schemas.microsoft.com/office/drawing/2014/main" id="{B8B3AF24-DE24-4150-ABF3-28D134CBBD42}"/>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Esplorare la salute fisica e mentale dei migranti</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4340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dirty="0"/>
              <a:t>Identificare la malattia e suggerire azioni specifiche (2)</a:t>
            </a:r>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just">
              <a:lnSpc>
                <a:spcPct val="100000"/>
              </a:lnSpc>
              <a:spcAft>
                <a:spcPts val="600"/>
              </a:spcAft>
              <a:buSzPts val="2000"/>
              <a:buNone/>
            </a:pPr>
            <a:endParaRPr lang="en-US" sz="2000" dirty="0"/>
          </a:p>
          <a:p>
            <a:pPr marL="0" lvl="0" indent="0" algn="just">
              <a:lnSpc>
                <a:spcPct val="100000"/>
              </a:lnSpc>
              <a:spcAft>
                <a:spcPts val="600"/>
              </a:spcAft>
              <a:buSzPts val="2000"/>
              <a:buNone/>
            </a:pPr>
            <a:r>
              <a:rPr lang="it-IT" sz="2000" dirty="0"/>
              <a:t>Le cure mediche possono essere fornite in diversi modi: in uno studio medico, da un medico che vi visita a casa, al pronto soccorso di un ospedale e in modo digitale. I farmacisti possono offrire consigli per problemi di salute minori. Senza appuntamento, troverete sempre aiuto nel pronto soccorso di un ospedale, ma anche in alcuni ambulatori medici. Di norma l'appuntamento viene fissato con congruo anticipo.</a:t>
            </a:r>
          </a:p>
        </p:txBody>
      </p:sp>
      <p:sp>
        <p:nvSpPr>
          <p:cNvPr id="229" name="Google Shape;229;p6"/>
          <p:cNvSpPr/>
          <p:nvPr/>
        </p:nvSpPr>
        <p:spPr>
          <a:xfrm>
            <a:off x="9489621" y="639409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Fonte </a:t>
            </a:r>
            <a:r>
              <a:rPr lang="en-US" sz="1200" b="0" i="0" u="none" strike="noStrike" cap="none" dirty="0">
                <a:solidFill>
                  <a:schemeClr val="accent4"/>
                </a:solidFill>
                <a:latin typeface="Calibri"/>
                <a:ea typeface="Calibri"/>
                <a:cs typeface="Calibri"/>
                <a:sym typeface="Calibri"/>
              </a:rPr>
              <a:t>| </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Licenza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accent4"/>
              </a:solidFill>
              <a:latin typeface="Calibri"/>
              <a:ea typeface="Calibri"/>
              <a:cs typeface="Calibri"/>
              <a:sym typeface="Calibri"/>
            </a:endParaRPr>
          </a:p>
        </p:txBody>
      </p:sp>
      <p:pic>
        <p:nvPicPr>
          <p:cNvPr id="4098" name="Picture 2" descr="Doctor, Doctor Visit, Ill, Hospital, Medical Treat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2968" y="2243552"/>
            <a:ext cx="4348371" cy="290797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71;p8">
            <a:extLst>
              <a:ext uri="{FF2B5EF4-FFF2-40B4-BE49-F238E27FC236}">
                <a16:creationId xmlns:a16="http://schemas.microsoft.com/office/drawing/2014/main" id="{06ADE5AB-81A2-4D25-82F9-D497951FE94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Esplorare la salute fisica e mentale dei migranti</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77749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dirty="0"/>
              <a:t>Identificare la malattia e suggerire azioni specifiche (3)</a:t>
            </a:r>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just">
              <a:lnSpc>
                <a:spcPct val="100000"/>
              </a:lnSpc>
              <a:spcBef>
                <a:spcPts val="0"/>
              </a:spcBef>
              <a:buSzPts val="2000"/>
              <a:buNone/>
            </a:pPr>
            <a:r>
              <a:rPr lang="it-IT" sz="2000" dirty="0"/>
              <a:t>Sempre più medici offrono anche consulenze digitali (</a:t>
            </a:r>
            <a:r>
              <a:rPr lang="it-IT" sz="2000" i="1" dirty="0"/>
              <a:t>telemedicina</a:t>
            </a:r>
            <a:r>
              <a:rPr lang="it-IT" sz="2000" dirty="0"/>
              <a:t>), soprattutto in caso di pandemia. Tuttavia un prerequisito per queste consulenze è che i vostri dati siano archiviati nello studio e che il medico abbia già registrato il vostro stato di salute. </a:t>
            </a:r>
          </a:p>
          <a:p>
            <a:pPr marL="0" lvl="0" indent="0" algn="just">
              <a:lnSpc>
                <a:spcPct val="100000"/>
              </a:lnSpc>
              <a:spcBef>
                <a:spcPts val="0"/>
              </a:spcBef>
              <a:buSzPts val="2000"/>
              <a:buNone/>
            </a:pPr>
            <a:endParaRPr lang="it-IT" sz="2000" dirty="0"/>
          </a:p>
          <a:p>
            <a:pPr marL="0" lvl="0" indent="0" algn="just">
              <a:lnSpc>
                <a:spcPct val="100000"/>
              </a:lnSpc>
              <a:spcBef>
                <a:spcPts val="0"/>
              </a:spcBef>
              <a:buSzPts val="2000"/>
              <a:buNone/>
            </a:pPr>
            <a:r>
              <a:rPr lang="it-IT" sz="2000" dirty="0"/>
              <a:t>Il vantaggio della telemedicina sta nel fatto che si può ricevere anche tramite il telefono cellulare e non è necessario recarsi in uno studio medico.</a:t>
            </a:r>
          </a:p>
          <a:p>
            <a:pPr marL="0" lvl="0" indent="0" algn="just">
              <a:lnSpc>
                <a:spcPct val="100000"/>
              </a:lnSpc>
              <a:spcBef>
                <a:spcPts val="0"/>
              </a:spcBef>
              <a:buSzPts val="2000"/>
              <a:buNone/>
            </a:pPr>
            <a:r>
              <a:rPr lang="it-IT" sz="2000" dirty="0"/>
              <a:t>Uno dei suoi limiti può trovarsi nella possibilità che la distanza digitale aumenti elementi di incomprensione reciproca.</a:t>
            </a:r>
          </a:p>
        </p:txBody>
      </p:sp>
      <p:sp>
        <p:nvSpPr>
          <p:cNvPr id="229" name="Google Shape;229;p6"/>
          <p:cNvSpPr/>
          <p:nvPr/>
        </p:nvSpPr>
        <p:spPr>
          <a:xfrm>
            <a:off x="9470571" y="6164219"/>
            <a:ext cx="2411718"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endParaRPr lang="en-US" sz="1200" b="0" i="0" u="sng" strike="noStrike" cap="none" dirty="0">
              <a:solidFill>
                <a:schemeClr val="accent4"/>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chemeClr val="accent4"/>
                </a:solidFill>
                <a:latin typeface="Calibri"/>
                <a:ea typeface="Calibri"/>
                <a:cs typeface="Calibri"/>
                <a:sym typeface="Calibri"/>
                <a:hlinkClick r:id="rId3"/>
              </a:rPr>
              <a:t> Fonte </a:t>
            </a:r>
            <a:r>
              <a:rPr lang="en-US" sz="1200" b="0" i="0" u="none" strike="noStrike" cap="none" dirty="0">
                <a:solidFill>
                  <a:schemeClr val="accent4"/>
                </a:solidFill>
                <a:latin typeface="Calibri"/>
                <a:ea typeface="Calibri"/>
                <a:cs typeface="Calibri"/>
                <a:sym typeface="Calibri"/>
              </a:rPr>
              <a:t>| </a:t>
            </a:r>
            <a:r>
              <a:rPr lang="en-US" sz="1200" b="0" i="0" u="sng" strike="noStrike" cap="none" dirty="0">
                <a:solidFill>
                  <a:schemeClr val="accent4"/>
                </a:solidFill>
                <a:latin typeface="Calibri"/>
                <a:ea typeface="Calibri"/>
                <a:cs typeface="Calibri"/>
                <a:sym typeface="Calibri"/>
              </a:rPr>
              <a:t>Licenza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accent4"/>
              </a:solidFill>
              <a:latin typeface="Calibri"/>
              <a:ea typeface="Calibri"/>
              <a:cs typeface="Calibri"/>
              <a:sym typeface="Calibri"/>
            </a:endParaRPr>
          </a:p>
        </p:txBody>
      </p:sp>
      <p:pic>
        <p:nvPicPr>
          <p:cNvPr id="4" name="Grafik 3"/>
          <p:cNvPicPr>
            <a:picLocks noChangeAspect="1"/>
          </p:cNvPicPr>
          <p:nvPr/>
        </p:nvPicPr>
        <p:blipFill>
          <a:blip r:embed="rId5"/>
          <a:stretch>
            <a:fillRect/>
          </a:stretch>
        </p:blipFill>
        <p:spPr>
          <a:xfrm>
            <a:off x="7837898" y="2610653"/>
            <a:ext cx="4044391" cy="2858821"/>
          </a:xfrm>
          <a:prstGeom prst="rect">
            <a:avLst/>
          </a:prstGeom>
        </p:spPr>
      </p:pic>
      <p:sp>
        <p:nvSpPr>
          <p:cNvPr id="9" name="Google Shape;171;p8">
            <a:extLst>
              <a:ext uri="{FF2B5EF4-FFF2-40B4-BE49-F238E27FC236}">
                <a16:creationId xmlns:a16="http://schemas.microsoft.com/office/drawing/2014/main" id="{48F1FFC2-2F92-4835-B28B-BD8AD6AA9F71}"/>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Esplorare la salute fisica e mentale dei migranti</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88399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indent="-228600">
              <a:buSzPts val="2000"/>
            </a:pPr>
            <a:r>
              <a:rPr lang="en-US" dirty="0" err="1"/>
              <a:t>Affrontare</a:t>
            </a:r>
            <a:r>
              <a:rPr lang="en-US" dirty="0"/>
              <a:t> </a:t>
            </a:r>
            <a:r>
              <a:rPr lang="en-US" dirty="0" err="1"/>
              <a:t>il</a:t>
            </a:r>
            <a:r>
              <a:rPr lang="en-US" dirty="0"/>
              <a:t> </a:t>
            </a:r>
            <a:r>
              <a:rPr lang="en-US" dirty="0" err="1"/>
              <a:t>disagio</a:t>
            </a:r>
            <a:r>
              <a:rPr lang="en-US" dirty="0"/>
              <a:t> mentale</a:t>
            </a:r>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just">
              <a:lnSpc>
                <a:spcPct val="120000"/>
              </a:lnSpc>
              <a:spcBef>
                <a:spcPts val="0"/>
              </a:spcBef>
              <a:buSzPts val="2000"/>
              <a:buNone/>
            </a:pPr>
            <a:r>
              <a:rPr lang="it-IT" sz="2000" dirty="0"/>
              <a:t>Le malattie mentali sono sempre più identificabili e curabili grazie a metodi diagnostici perfezionati, ma l'accesso a consulenze (faccia a faccia e online), trattamenti e terapie non è sempre possibile in tempi brevi. Le persone richiedenti asilo e rifugiate con stress post-traumatico rappresentano un gruppo vulnerabile per il quale sono disponibili poche misure preventive e terapeutiche. Gli approcci integrativi e culturalmente sensibili alla presa in carico di questa categoria di migranti devono affrontare sfide complesse, come le barriere culturali e linguistiche, che richiedono la specializzazione degli esperti medici. </a:t>
            </a:r>
          </a:p>
          <a:p>
            <a:pPr marL="0" lvl="0" indent="0" algn="just">
              <a:lnSpc>
                <a:spcPct val="120000"/>
              </a:lnSpc>
              <a:spcBef>
                <a:spcPts val="0"/>
              </a:spcBef>
              <a:buSzPts val="2000"/>
              <a:buNone/>
            </a:pPr>
            <a:r>
              <a:rPr lang="en-US" sz="2000" b="1" dirty="0">
                <a:solidFill>
                  <a:srgbClr val="FF0000"/>
                </a:solidFill>
              </a:rPr>
              <a:t> Per saperne di più, consultare gli allegati II e III!</a:t>
            </a:r>
          </a:p>
        </p:txBody>
      </p:sp>
      <p:sp>
        <p:nvSpPr>
          <p:cNvPr id="229" name="Google Shape;229;p6"/>
          <p:cNvSpPr/>
          <p:nvPr/>
        </p:nvSpPr>
        <p:spPr>
          <a:xfrm>
            <a:off x="9470571"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Fonte </a:t>
            </a:r>
            <a:r>
              <a:rPr lang="en-US" sz="1200" b="0" i="0" u="none" strike="noStrike" cap="none" dirty="0">
                <a:solidFill>
                  <a:schemeClr val="accent4"/>
                </a:solidFill>
                <a:latin typeface="Calibri"/>
                <a:ea typeface="Calibri"/>
                <a:cs typeface="Calibri"/>
                <a:sym typeface="Calibri"/>
              </a:rPr>
              <a:t>| </a:t>
            </a:r>
            <a:r>
              <a:rPr lang="en-US" sz="1200" b="0" i="0" u="sng" strike="noStrike" cap="none" dirty="0">
                <a:solidFill>
                  <a:schemeClr val="accent4"/>
                </a:solidFill>
                <a:latin typeface="Calibri"/>
                <a:ea typeface="Calibri"/>
                <a:cs typeface="Calibri"/>
                <a:sym typeface="Calibri"/>
              </a:rPr>
              <a:t>Licenza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accent4"/>
              </a:solidFill>
              <a:latin typeface="Calibri"/>
              <a:ea typeface="Calibri"/>
              <a:cs typeface="Calibri"/>
              <a:sym typeface="Calibri"/>
            </a:endParaRPr>
          </a:p>
        </p:txBody>
      </p:sp>
      <p:pic>
        <p:nvPicPr>
          <p:cNvPr id="3074" name="Picture 2" descr="Furcht, Angst, Depression, Frau, Psychische Stö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7487" y="1942427"/>
            <a:ext cx="4294802" cy="2782674"/>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71;p8">
            <a:extLst>
              <a:ext uri="{FF2B5EF4-FFF2-40B4-BE49-F238E27FC236}">
                <a16:creationId xmlns:a16="http://schemas.microsoft.com/office/drawing/2014/main" id="{E23800A2-0E56-490B-884E-65738CE95FA2}"/>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Esplorare la salute fisica e mentale dei migranti</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23250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sz="2800" dirty="0"/>
              <a:t>Descrivete le vostre esperienze</a:t>
            </a:r>
            <a:endParaRPr lang="en-US" sz="2800" dirty="0">
              <a:solidFill>
                <a:schemeClr val="bg2"/>
              </a:solidFill>
            </a:endParaRPr>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342900" indent="-342900" algn="just">
              <a:spcAft>
                <a:spcPts val="600"/>
              </a:spcAft>
              <a:buSzPts val="2000"/>
            </a:pPr>
            <a:r>
              <a:rPr lang="it-IT" sz="2000" dirty="0"/>
              <a:t>Discutere le diverse narrazioni in cui si identificano attraverso i sintomi le malattie e la forma in cui si suggeriscono i trattamenti.</a:t>
            </a:r>
          </a:p>
          <a:p>
            <a:pPr marL="342900" indent="-342900" algn="just">
              <a:spcAft>
                <a:spcPts val="600"/>
              </a:spcAft>
              <a:buSzPts val="2000"/>
            </a:pPr>
            <a:r>
              <a:rPr lang="it-IT" sz="2000" dirty="0"/>
              <a:t>Considerare anche i problemi di disagio mentale nella valutazione dello stato di salute</a:t>
            </a:r>
          </a:p>
          <a:p>
            <a:pPr marL="342900" indent="-342900" algn="just">
              <a:spcAft>
                <a:spcPts val="600"/>
              </a:spcAft>
              <a:buSzPts val="2000"/>
            </a:pPr>
            <a:r>
              <a:rPr lang="it-IT" sz="2000" dirty="0"/>
              <a:t>Utilizzare fonti digitali</a:t>
            </a:r>
          </a:p>
          <a:p>
            <a:pPr marL="342900" indent="-342900" algn="just">
              <a:spcAft>
                <a:spcPts val="600"/>
              </a:spcAft>
              <a:buSzPts val="2000"/>
            </a:pPr>
            <a:r>
              <a:rPr lang="it-IT" sz="2000" dirty="0"/>
              <a:t>Se necessario si può lavorare in gruppi più piccoli</a:t>
            </a:r>
          </a:p>
        </p:txBody>
      </p:sp>
      <p:sp>
        <p:nvSpPr>
          <p:cNvPr id="229" name="Google Shape;229;p6"/>
          <p:cNvSpPr/>
          <p:nvPr/>
        </p:nvSpPr>
        <p:spPr>
          <a:xfrm>
            <a:off x="9470571"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Fonte </a:t>
            </a:r>
            <a:r>
              <a:rPr lang="en-US" sz="1200" b="0" i="0" u="none" strike="noStrike" cap="none" dirty="0">
                <a:solidFill>
                  <a:schemeClr val="accent4"/>
                </a:solidFill>
                <a:latin typeface="Calibri"/>
                <a:ea typeface="Calibri"/>
                <a:cs typeface="Calibri"/>
                <a:sym typeface="Calibri"/>
              </a:rPr>
              <a:t>| </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Licenza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accent4"/>
              </a:solidFill>
              <a:latin typeface="Calibri"/>
              <a:ea typeface="Calibri"/>
              <a:cs typeface="Calibri"/>
              <a:sym typeface="Calibri"/>
            </a:endParaRPr>
          </a:p>
        </p:txBody>
      </p:sp>
      <p:pic>
        <p:nvPicPr>
          <p:cNvPr id="2" name="Grafik 1"/>
          <p:cNvPicPr>
            <a:picLocks noChangeAspect="1"/>
          </p:cNvPicPr>
          <p:nvPr/>
        </p:nvPicPr>
        <p:blipFill>
          <a:blip r:embed="rId5"/>
          <a:stretch>
            <a:fillRect/>
          </a:stretch>
        </p:blipFill>
        <p:spPr>
          <a:xfrm>
            <a:off x="6962745" y="1911097"/>
            <a:ext cx="4749196" cy="3353091"/>
          </a:xfrm>
          <a:prstGeom prst="rect">
            <a:avLst/>
          </a:prstGeom>
        </p:spPr>
      </p:pic>
      <p:sp>
        <p:nvSpPr>
          <p:cNvPr id="9" name="Google Shape;171;p8">
            <a:extLst>
              <a:ext uri="{FF2B5EF4-FFF2-40B4-BE49-F238E27FC236}">
                <a16:creationId xmlns:a16="http://schemas.microsoft.com/office/drawing/2014/main" id="{96F730F1-270C-401A-942D-4A307A9DAE1F}"/>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Esplorare la salute fisica e mentale dei migranti</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8599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sz="2800" dirty="0"/>
              <a:t>Descrivete le vostre esperienze</a:t>
            </a:r>
            <a:endParaRPr lang="en-US" sz="2800" dirty="0">
              <a:solidFill>
                <a:schemeClr val="bg2"/>
              </a:solidFill>
            </a:endParaRPr>
          </a:p>
        </p:txBody>
      </p:sp>
      <p:sp>
        <p:nvSpPr>
          <p:cNvPr id="228" name="Google Shape;228;p6"/>
          <p:cNvSpPr txBox="1">
            <a:spLocks noGrp="1"/>
          </p:cNvSpPr>
          <p:nvPr>
            <p:ph type="body" idx="1"/>
          </p:nvPr>
        </p:nvSpPr>
        <p:spPr>
          <a:xfrm>
            <a:off x="557999" y="1799999"/>
            <a:ext cx="6283148" cy="4865977"/>
          </a:xfrm>
          <a:prstGeom prst="rect">
            <a:avLst/>
          </a:prstGeom>
          <a:noFill/>
          <a:ln>
            <a:noFill/>
          </a:ln>
        </p:spPr>
        <p:txBody>
          <a:bodyPr spcFirstLastPara="1" wrap="square" lIns="91425" tIns="45700" rIns="91425" bIns="45700" anchor="t" anchorCtr="0">
            <a:normAutofit fontScale="92500" lnSpcReduction="10000"/>
          </a:bodyPr>
          <a:lstStyle/>
          <a:p>
            <a:pPr marL="342900" indent="-342900" algn="just">
              <a:spcAft>
                <a:spcPts val="600"/>
              </a:spcAft>
              <a:buSzPts val="2000"/>
            </a:pPr>
            <a:r>
              <a:rPr lang="it-IT" sz="2000" dirty="0"/>
              <a:t>Identificate i problemi di salute che avete sperimentato voi stessi.</a:t>
            </a:r>
          </a:p>
          <a:p>
            <a:pPr marL="342900" indent="-342900" algn="just">
              <a:spcAft>
                <a:spcPts val="600"/>
              </a:spcAft>
              <a:buSzPts val="2000"/>
            </a:pPr>
            <a:r>
              <a:rPr lang="it-IT" sz="2000" dirty="0"/>
              <a:t>Annotate il risultato su lavagne, computer o qualsiasi altro metodo o dispositivo appropriato e presentatelo nella riunione finale.</a:t>
            </a:r>
          </a:p>
          <a:p>
            <a:pPr marL="342900" indent="-342900" algn="just">
              <a:spcAft>
                <a:spcPts val="600"/>
              </a:spcAft>
              <a:buSzPts val="2000"/>
            </a:pPr>
            <a:r>
              <a:rPr lang="it-IT" sz="2000" dirty="0"/>
              <a:t>In caso di due gruppi: nominare uno o due relatori che presentino i risultati all'intero gruppo alla fine della sessione.</a:t>
            </a:r>
          </a:p>
          <a:p>
            <a:pPr marL="0" indent="0" algn="just">
              <a:spcAft>
                <a:spcPts val="600"/>
              </a:spcAft>
              <a:buSzPts val="2000"/>
              <a:buNone/>
            </a:pPr>
            <a:r>
              <a:rPr lang="it-IT" sz="2000" b="1" dirty="0"/>
              <a:t>Importante: </a:t>
            </a:r>
          </a:p>
          <a:p>
            <a:pPr marL="285750" indent="-285750" algn="just">
              <a:spcAft>
                <a:spcPts val="600"/>
              </a:spcAft>
              <a:buSzPts val="2000"/>
            </a:pPr>
            <a:r>
              <a:rPr lang="it-IT" sz="2000" dirty="0"/>
              <a:t>Si tratta di un esercizio di apprendimento e nel caso emergano elementi importanti di auto-valutazione relativi al proprio stato di salute ricordate che per una corretta diagnosi e adeguato trattamento deve sempre essere consultato il proprio medico di riferimento!</a:t>
            </a:r>
          </a:p>
          <a:p>
            <a:pPr marL="0" lvl="0" indent="0">
              <a:spcAft>
                <a:spcPts val="600"/>
              </a:spcAft>
              <a:buSzPts val="2000"/>
              <a:buNone/>
            </a:pPr>
            <a:endParaRPr dirty="0"/>
          </a:p>
        </p:txBody>
      </p:sp>
      <p:sp>
        <p:nvSpPr>
          <p:cNvPr id="229" name="Google Shape;229;p6"/>
          <p:cNvSpPr/>
          <p:nvPr/>
        </p:nvSpPr>
        <p:spPr>
          <a:xfrm>
            <a:off x="9538810"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Fonte </a:t>
            </a:r>
            <a:r>
              <a:rPr lang="en-US" sz="1200" b="0" i="0" u="none" strike="noStrike" cap="none" dirty="0">
                <a:solidFill>
                  <a:schemeClr val="accent4"/>
                </a:solidFill>
                <a:latin typeface="Calibri"/>
                <a:ea typeface="Calibri"/>
                <a:cs typeface="Calibri"/>
                <a:sym typeface="Calibri"/>
              </a:rPr>
              <a:t>| </a:t>
            </a:r>
            <a:r>
              <a:rPr lang="en-US" sz="1200" b="0" i="0" u="sng" strike="noStrike" cap="none" dirty="0">
                <a:solidFill>
                  <a:schemeClr val="accent4"/>
                </a:solidFill>
                <a:latin typeface="Calibri"/>
                <a:ea typeface="Calibri"/>
                <a:cs typeface="Calibri"/>
                <a:sym typeface="Calibri"/>
              </a:rPr>
              <a:t>Licenza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accent4"/>
              </a:solidFill>
              <a:latin typeface="Calibri"/>
              <a:ea typeface="Calibri"/>
              <a:cs typeface="Calibri"/>
              <a:sym typeface="Calibri"/>
            </a:endParaRPr>
          </a:p>
        </p:txBody>
      </p:sp>
      <p:pic>
        <p:nvPicPr>
          <p:cNvPr id="2" name="Grafik 1"/>
          <p:cNvPicPr>
            <a:picLocks noChangeAspect="1"/>
          </p:cNvPicPr>
          <p:nvPr/>
        </p:nvPicPr>
        <p:blipFill>
          <a:blip r:embed="rId5"/>
          <a:stretch>
            <a:fillRect/>
          </a:stretch>
        </p:blipFill>
        <p:spPr>
          <a:xfrm>
            <a:off x="6984119" y="1876354"/>
            <a:ext cx="5109381" cy="3406254"/>
          </a:xfrm>
          <a:prstGeom prst="rect">
            <a:avLst/>
          </a:prstGeom>
        </p:spPr>
      </p:pic>
      <p:sp>
        <p:nvSpPr>
          <p:cNvPr id="9" name="Google Shape;171;p8">
            <a:extLst>
              <a:ext uri="{FF2B5EF4-FFF2-40B4-BE49-F238E27FC236}">
                <a16:creationId xmlns:a16="http://schemas.microsoft.com/office/drawing/2014/main" id="{BD5CEABB-02DF-45E0-B710-246E50411C7E}"/>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Esplorare la salute fisica e mentale dei migranti</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41155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sz="2800" dirty="0"/>
              <a:t>Descrivere le proprie esperienze</a:t>
            </a:r>
            <a:r>
              <a:rPr lang="en-US" sz="2800" dirty="0">
                <a:solidFill>
                  <a:schemeClr val="bg2"/>
                </a:solidFill>
              </a:rPr>
              <a:t>: </a:t>
            </a:r>
            <a:r>
              <a:rPr lang="en-US" sz="2800" dirty="0">
                <a:solidFill>
                  <a:srgbClr val="002060"/>
                </a:solidFill>
              </a:rPr>
              <a:t>domande guida</a:t>
            </a:r>
          </a:p>
        </p:txBody>
      </p:sp>
      <p:sp>
        <p:nvSpPr>
          <p:cNvPr id="228" name="Google Shape;228;p6"/>
          <p:cNvSpPr txBox="1">
            <a:spLocks noGrp="1"/>
          </p:cNvSpPr>
          <p:nvPr>
            <p:ph type="body" idx="4294967295"/>
          </p:nvPr>
        </p:nvSpPr>
        <p:spPr>
          <a:xfrm>
            <a:off x="607968" y="1828800"/>
            <a:ext cx="6164307" cy="4423144"/>
          </a:xfrm>
          <a:prstGeom prst="rect">
            <a:avLst/>
          </a:prstGeom>
          <a:noFill/>
          <a:ln>
            <a:noFill/>
          </a:ln>
        </p:spPr>
        <p:txBody>
          <a:bodyPr spcFirstLastPara="1" wrap="square" lIns="91425" tIns="45700" rIns="91425" bIns="45700" anchor="t" anchorCtr="0">
            <a:noAutofit/>
          </a:bodyPr>
          <a:lstStyle/>
          <a:p>
            <a:pPr marL="0" indent="0" algn="just">
              <a:spcBef>
                <a:spcPts val="0"/>
              </a:spcBef>
              <a:spcAft>
                <a:spcPts val="600"/>
              </a:spcAft>
              <a:buSzPts val="2000"/>
              <a:buNone/>
            </a:pPr>
            <a:r>
              <a:rPr lang="it-IT" sz="2000" dirty="0">
                <a:latin typeface="Calibri" panose="020F0502020204030204" pitchFamily="34" charset="0"/>
                <a:cs typeface="Calibri" panose="020F0502020204030204" pitchFamily="34" charset="0"/>
              </a:rPr>
              <a:t>È possibile utilizzare le seguenti domande:</a:t>
            </a:r>
          </a:p>
          <a:p>
            <a:pPr lvl="0" indent="-457200" algn="just">
              <a:lnSpc>
                <a:spcPct val="100000"/>
              </a:lnSpc>
              <a:spcBef>
                <a:spcPts val="0"/>
              </a:spcBef>
              <a:spcAft>
                <a:spcPts val="600"/>
              </a:spcAft>
              <a:buSzPts val="2000"/>
              <a:buAutoNum type="arabicPeriod"/>
            </a:pPr>
            <a:r>
              <a:rPr lang="it-IT" sz="2000" b="1" dirty="0"/>
              <a:t>Sintomi: </a:t>
            </a:r>
            <a:r>
              <a:rPr lang="it-IT" sz="2000" dirty="0"/>
              <a:t>Qual è il problema di salute? </a:t>
            </a:r>
          </a:p>
          <a:p>
            <a:pPr lvl="0" indent="-457200" algn="just">
              <a:lnSpc>
                <a:spcPct val="100000"/>
              </a:lnSpc>
              <a:spcBef>
                <a:spcPts val="0"/>
              </a:spcBef>
              <a:spcAft>
                <a:spcPts val="600"/>
              </a:spcAft>
              <a:buSzPts val="2000"/>
              <a:buAutoNum type="arabicPeriod"/>
            </a:pPr>
            <a:r>
              <a:rPr lang="it-IT" sz="2000" b="1" dirty="0"/>
              <a:t>Motivo: </a:t>
            </a:r>
            <a:r>
              <a:rPr lang="it-IT" sz="2000" dirty="0"/>
              <a:t>Cosa pensate abbia causato il problema di salute? Perché pensate che sia iniziato in uno specifico momento? </a:t>
            </a:r>
          </a:p>
          <a:p>
            <a:pPr lvl="0" indent="-457200" algn="just">
              <a:lnSpc>
                <a:spcPct val="100000"/>
              </a:lnSpc>
              <a:spcBef>
                <a:spcPts val="0"/>
              </a:spcBef>
              <a:spcAft>
                <a:spcPts val="600"/>
              </a:spcAft>
              <a:buSzPts val="2000"/>
              <a:buAutoNum type="arabicPeriod"/>
            </a:pPr>
            <a:r>
              <a:rPr lang="it-IT" sz="2000" b="1" dirty="0"/>
              <a:t>Gravità: </a:t>
            </a:r>
            <a:r>
              <a:rPr lang="it-IT" sz="2000" dirty="0"/>
              <a:t>In che misura limita la qualità della vostra vita? </a:t>
            </a:r>
          </a:p>
          <a:p>
            <a:pPr lvl="0" indent="-457200" algn="just">
              <a:lnSpc>
                <a:spcPct val="100000"/>
              </a:lnSpc>
              <a:spcBef>
                <a:spcPts val="0"/>
              </a:spcBef>
              <a:spcAft>
                <a:spcPts val="600"/>
              </a:spcAft>
              <a:buSzPts val="2000"/>
              <a:buAutoNum type="arabicPeriod"/>
            </a:pPr>
            <a:r>
              <a:rPr lang="it-IT" sz="2000" b="1" dirty="0"/>
              <a:t>Durata: </a:t>
            </a:r>
            <a:r>
              <a:rPr lang="it-IT" sz="2000" dirty="0"/>
              <a:t>Da quanto tempo sono presenti i sintomi? </a:t>
            </a:r>
          </a:p>
          <a:p>
            <a:pPr lvl="0" indent="-457200" algn="just">
              <a:lnSpc>
                <a:spcPct val="100000"/>
              </a:lnSpc>
              <a:spcBef>
                <a:spcPts val="0"/>
              </a:spcBef>
              <a:spcAft>
                <a:spcPts val="600"/>
              </a:spcAft>
              <a:buSzPts val="2000"/>
              <a:buAutoNum type="arabicPeriod"/>
            </a:pPr>
            <a:r>
              <a:rPr lang="it-IT" sz="2000" b="1" dirty="0"/>
              <a:t>Trattamento</a:t>
            </a:r>
            <a:r>
              <a:rPr lang="it-IT" sz="2000" dirty="0"/>
              <a:t>: Il problema di salute può essere trattato da soli o è necessario rivolgersi a un medico? </a:t>
            </a:r>
          </a:p>
          <a:p>
            <a:pPr lvl="0" indent="-457200" algn="just">
              <a:lnSpc>
                <a:spcPct val="100000"/>
              </a:lnSpc>
              <a:spcBef>
                <a:spcPts val="0"/>
              </a:spcBef>
              <a:spcAft>
                <a:spcPts val="600"/>
              </a:spcAft>
              <a:buSzPts val="2000"/>
              <a:buAutoNum type="arabicPeriod"/>
            </a:pPr>
            <a:r>
              <a:rPr lang="it-IT" sz="2000" b="1" dirty="0"/>
              <a:t>Impatto: </a:t>
            </a:r>
            <a:r>
              <a:rPr lang="it-IT" sz="2000" dirty="0"/>
              <a:t>Quali sono i principali problemi causati? </a:t>
            </a:r>
          </a:p>
          <a:p>
            <a:pPr lvl="0" indent="-457200" algn="just">
              <a:lnSpc>
                <a:spcPct val="100000"/>
              </a:lnSpc>
              <a:spcBef>
                <a:spcPts val="0"/>
              </a:spcBef>
              <a:spcAft>
                <a:spcPts val="600"/>
              </a:spcAft>
              <a:buSzPts val="2000"/>
              <a:buAutoNum type="arabicPeriod"/>
            </a:pPr>
            <a:r>
              <a:rPr lang="it-IT" sz="2000" b="1" dirty="0"/>
              <a:t>Paura: </a:t>
            </a:r>
            <a:r>
              <a:rPr lang="it-IT" sz="2000" dirty="0"/>
              <a:t>Cosa teme di più del problema di salute?</a:t>
            </a:r>
          </a:p>
        </p:txBody>
      </p:sp>
      <p:sp>
        <p:nvSpPr>
          <p:cNvPr id="229" name="Google Shape;229;p6"/>
          <p:cNvSpPr/>
          <p:nvPr/>
        </p:nvSpPr>
        <p:spPr>
          <a:xfrm>
            <a:off x="9529072"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Fonte </a:t>
            </a:r>
            <a:r>
              <a:rPr lang="en-US" sz="1200" b="0" i="0" u="none" strike="noStrike" cap="none" dirty="0">
                <a:solidFill>
                  <a:schemeClr val="accent4"/>
                </a:solidFill>
                <a:latin typeface="Calibri"/>
                <a:ea typeface="Calibri"/>
                <a:cs typeface="Calibri"/>
                <a:sym typeface="Calibri"/>
              </a:rPr>
              <a:t>| </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Licenza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accent4"/>
              </a:solidFill>
              <a:latin typeface="Calibri"/>
              <a:ea typeface="Calibri"/>
              <a:cs typeface="Calibri"/>
              <a:sym typeface="Calibri"/>
            </a:endParaRPr>
          </a:p>
        </p:txBody>
      </p:sp>
      <p:pic>
        <p:nvPicPr>
          <p:cNvPr id="2" name="Grafik 1"/>
          <p:cNvPicPr>
            <a:picLocks noChangeAspect="1"/>
          </p:cNvPicPr>
          <p:nvPr/>
        </p:nvPicPr>
        <p:blipFill>
          <a:blip r:embed="rId5"/>
          <a:stretch>
            <a:fillRect/>
          </a:stretch>
        </p:blipFill>
        <p:spPr>
          <a:xfrm>
            <a:off x="7234356" y="2135143"/>
            <a:ext cx="4706434" cy="3176843"/>
          </a:xfrm>
          <a:prstGeom prst="rect">
            <a:avLst/>
          </a:prstGeom>
        </p:spPr>
      </p:pic>
      <p:sp>
        <p:nvSpPr>
          <p:cNvPr id="9" name="Google Shape;171;p8">
            <a:extLst>
              <a:ext uri="{FF2B5EF4-FFF2-40B4-BE49-F238E27FC236}">
                <a16:creationId xmlns:a16="http://schemas.microsoft.com/office/drawing/2014/main" id="{055A6041-AC28-48F0-9C7E-C4A26B20DF57}"/>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Esplorare la salute fisica e mentale dei migranti</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47502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sz="2800" dirty="0"/>
              <a:t>Descrivete le vostre esperienze</a:t>
            </a:r>
            <a:endParaRPr lang="en-US" sz="2800" dirty="0">
              <a:solidFill>
                <a:schemeClr val="bg2"/>
              </a:solidFill>
            </a:endParaRPr>
          </a:p>
        </p:txBody>
      </p:sp>
      <p:sp>
        <p:nvSpPr>
          <p:cNvPr id="228" name="Google Shape;228;p6"/>
          <p:cNvSpPr txBox="1">
            <a:spLocks noGrp="1"/>
          </p:cNvSpPr>
          <p:nvPr>
            <p:ph type="body" idx="1"/>
          </p:nvPr>
        </p:nvSpPr>
        <p:spPr>
          <a:xfrm>
            <a:off x="557999" y="1941162"/>
            <a:ext cx="5852132" cy="4724814"/>
          </a:xfrm>
          <a:prstGeom prst="rect">
            <a:avLst/>
          </a:prstGeom>
          <a:noFill/>
          <a:ln>
            <a:noFill/>
          </a:ln>
        </p:spPr>
        <p:txBody>
          <a:bodyPr spcFirstLastPara="1" wrap="square" lIns="91425" tIns="45700" rIns="91425" bIns="45700" anchor="t" anchorCtr="0">
            <a:normAutofit/>
          </a:bodyPr>
          <a:lstStyle/>
          <a:p>
            <a:pPr marL="342900" indent="-342900" algn="just">
              <a:spcAft>
                <a:spcPts val="1200"/>
              </a:spcAft>
              <a:buSzPts val="2000"/>
            </a:pPr>
            <a:r>
              <a:rPr lang="it-IT" sz="2000" dirty="0"/>
              <a:t>Discutete insieme su quando è consigliabile richiedere un aiuto relativamente ad un problema di salute</a:t>
            </a:r>
          </a:p>
          <a:p>
            <a:pPr marL="342900" indent="-342900" algn="just">
              <a:spcAft>
                <a:spcPts val="1200"/>
              </a:spcAft>
              <a:buSzPts val="2000"/>
            </a:pPr>
            <a:r>
              <a:rPr lang="it-IT" sz="2000" dirty="0"/>
              <a:t>Identificate il medico più adatto a gestire il problema di salute (ad esempio, medico di base, oculista, dentista).</a:t>
            </a:r>
          </a:p>
          <a:p>
            <a:pPr marL="342900" indent="-342900" algn="just">
              <a:spcAft>
                <a:spcPts val="1200"/>
              </a:spcAft>
              <a:buSzPts val="2000"/>
            </a:pPr>
            <a:r>
              <a:rPr lang="it-IT" sz="2000" dirty="0"/>
              <a:t>Identificate per quali problemi di salute dovrebbe essere necessario un intervento immediato (ad esempio recandosi al pronto soccorso </a:t>
            </a:r>
            <a:r>
              <a:rPr lang="it-IT" sz="2000" dirty="0" err="1"/>
              <a:t>ochiedendo</a:t>
            </a:r>
            <a:r>
              <a:rPr lang="it-IT" sz="2000" dirty="0"/>
              <a:t> l‘intervento di un'ambulanza).</a:t>
            </a:r>
          </a:p>
          <a:p>
            <a:pPr marL="342900" indent="-342900">
              <a:spcAft>
                <a:spcPts val="1200"/>
              </a:spcAft>
              <a:buSzPts val="2000"/>
            </a:pPr>
            <a:endParaRPr dirty="0"/>
          </a:p>
        </p:txBody>
      </p:sp>
      <p:sp>
        <p:nvSpPr>
          <p:cNvPr id="229" name="Google Shape;229;p6"/>
          <p:cNvSpPr/>
          <p:nvPr/>
        </p:nvSpPr>
        <p:spPr>
          <a:xfrm>
            <a:off x="9531657"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Fonte </a:t>
            </a:r>
            <a:r>
              <a:rPr lang="en-US" sz="1200" b="0" i="0" u="none" strike="noStrike" cap="none" dirty="0">
                <a:solidFill>
                  <a:schemeClr val="accent4"/>
                </a:solidFill>
                <a:latin typeface="Calibri"/>
                <a:ea typeface="Calibri"/>
                <a:cs typeface="Calibri"/>
                <a:sym typeface="Calibri"/>
              </a:rPr>
              <a:t>| </a:t>
            </a:r>
            <a:r>
              <a:rPr lang="en-US" sz="1200" b="0" i="0" u="sng" strike="noStrike" cap="none" dirty="0">
                <a:solidFill>
                  <a:schemeClr val="accent4"/>
                </a:solidFill>
                <a:latin typeface="Calibri"/>
                <a:ea typeface="Calibri"/>
                <a:cs typeface="Calibri"/>
                <a:sym typeface="Calibri"/>
              </a:rPr>
              <a:t>Licenza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accent4"/>
              </a:solidFill>
              <a:latin typeface="Calibri"/>
              <a:ea typeface="Calibri"/>
              <a:cs typeface="Calibri"/>
              <a:sym typeface="Calibri"/>
            </a:endParaRPr>
          </a:p>
        </p:txBody>
      </p:sp>
      <p:pic>
        <p:nvPicPr>
          <p:cNvPr id="2" name="Grafik 1"/>
          <p:cNvPicPr>
            <a:picLocks noChangeAspect="1"/>
          </p:cNvPicPr>
          <p:nvPr/>
        </p:nvPicPr>
        <p:blipFill>
          <a:blip r:embed="rId5"/>
          <a:stretch>
            <a:fillRect/>
          </a:stretch>
        </p:blipFill>
        <p:spPr>
          <a:xfrm>
            <a:off x="6892992" y="1941162"/>
            <a:ext cx="4945608" cy="3297072"/>
          </a:xfrm>
          <a:prstGeom prst="rect">
            <a:avLst/>
          </a:prstGeom>
        </p:spPr>
      </p:pic>
      <p:sp>
        <p:nvSpPr>
          <p:cNvPr id="9" name="Google Shape;171;p8">
            <a:extLst>
              <a:ext uri="{FF2B5EF4-FFF2-40B4-BE49-F238E27FC236}">
                <a16:creationId xmlns:a16="http://schemas.microsoft.com/office/drawing/2014/main" id="{CB1FBBE0-0270-44EB-9A4F-2D4B1786C74B}"/>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Esplorare la salute fisica e mentale dei migranti</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72700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Qual è un grave rischio per la salute quando si arriva in un nuovo paese?</a:t>
            </a:r>
            <a:endParaRPr lang="el-GR" sz="2000" b="1" dirty="0">
              <a:solidFill>
                <a:srgbClr val="203864"/>
              </a:solidFill>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B. Freddo</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sym typeface="Calibri"/>
              </a:rPr>
              <a:t>C. Puntura di zanzara</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rPr>
              <a:t>D. Vaccinazioni inadeguate</a:t>
            </a: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5"/>
            <a:ext cx="268267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chemeClr val="dk1"/>
                </a:solidFill>
                <a:latin typeface="Calibri"/>
                <a:ea typeface="Calibri"/>
                <a:cs typeface="Calibri"/>
                <a:sym typeface="Calibri"/>
              </a:rPr>
              <a:t>Solo una </a:t>
            </a:r>
            <a:r>
              <a:rPr lang="en-US" sz="1400" b="0" i="1" u="none" strike="noStrike" cap="none" dirty="0" err="1">
                <a:solidFill>
                  <a:schemeClr val="dk1"/>
                </a:solidFill>
                <a:latin typeface="Calibri"/>
                <a:ea typeface="Calibri"/>
                <a:cs typeface="Calibri"/>
                <a:sym typeface="Calibri"/>
              </a:rPr>
              <a:t>risposta</a:t>
            </a:r>
            <a:r>
              <a:rPr lang="en-US" sz="1400" b="0" i="1" u="none" strike="noStrike" cap="none" dirty="0">
                <a:solidFill>
                  <a:schemeClr val="dk1"/>
                </a:solidFill>
                <a:latin typeface="Calibri"/>
                <a:ea typeface="Calibri"/>
                <a:cs typeface="Calibri"/>
                <a:sym typeface="Calibri"/>
              </a:rPr>
              <a:t> è </a:t>
            </a:r>
            <a:r>
              <a:rPr lang="en-US" sz="1400" b="0" i="1" u="none" strike="noStrike" cap="none" dirty="0" err="1">
                <a:solidFill>
                  <a:schemeClr val="dk1"/>
                </a:solidFill>
                <a:latin typeface="Calibri"/>
                <a:ea typeface="Calibri"/>
                <a:cs typeface="Calibri"/>
                <a:sym typeface="Calibri"/>
              </a:rPr>
              <a:t>corretta</a:t>
            </a:r>
            <a:r>
              <a:rPr lang="en-US" sz="1400" b="0" i="1" u="none" strike="noStrike" cap="none" dirty="0">
                <a:solidFill>
                  <a:schemeClr val="dk1"/>
                </a:solidFill>
                <a:latin typeface="Calibri"/>
                <a:ea typeface="Calibri"/>
                <a:cs typeface="Calibri"/>
                <a:sym typeface="Calibri"/>
              </a:rPr>
              <a:t>!</a:t>
            </a:r>
            <a:endParaRPr sz="1400" b="0" i="1" u="none" strike="noStrike" cap="none" dirty="0">
              <a:solidFill>
                <a:schemeClr val="dk1"/>
              </a:solidFill>
              <a:latin typeface="Calibri"/>
              <a:ea typeface="Calibri"/>
              <a:cs typeface="Calibri"/>
              <a:sym typeface="Calibri"/>
            </a:endParaRPr>
          </a:p>
        </p:txBody>
      </p:sp>
      <p:sp>
        <p:nvSpPr>
          <p:cNvPr id="9" name="Ορθογώνιο 8">
            <a:extLst>
              <a:ext uri="{FF2B5EF4-FFF2-40B4-BE49-F238E27FC236}">
                <a16:creationId xmlns:a16="http://schemas.microsoft.com/office/drawing/2014/main" id="{A214E320-F657-40D2-8718-155475F273EA}"/>
              </a:ext>
            </a:extLst>
          </p:cNvPr>
          <p:cNvSpPr/>
          <p:nvPr/>
        </p:nvSpPr>
        <p:spPr>
          <a:xfrm>
            <a:off x="2105025"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Mal di testa</a:t>
            </a:r>
          </a:p>
        </p:txBody>
      </p:sp>
    </p:spTree>
    <p:extLst>
      <p:ext uri="{BB962C8B-B14F-4D97-AF65-F5344CB8AC3E}">
        <p14:creationId xmlns:p14="http://schemas.microsoft.com/office/powerpoint/2010/main" val="3653248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Nei paesi di origine dei migranti, i rischi per la salute dipendono...</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B. </a:t>
            </a:r>
            <a:r>
              <a:rPr lang="en-US" sz="1600" dirty="0" err="1">
                <a:latin typeface="Calibri"/>
                <a:ea typeface="Calibri"/>
                <a:cs typeface="Calibri"/>
                <a:sym typeface="Calibri"/>
              </a:rPr>
              <a:t>Vicini di casa</a:t>
            </a:r>
            <a:endParaRPr lang="en-US" sz="1600" dirty="0">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sym typeface="Calibri"/>
              </a:rPr>
              <a:t>C. Animali domestici</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rPr>
              <a:t>D. Livello di istruzione</a:t>
            </a: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5"/>
            <a:ext cx="309734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chemeClr val="dk1"/>
                </a:solidFill>
                <a:latin typeface="Calibri"/>
                <a:ea typeface="Calibri"/>
                <a:cs typeface="Calibri"/>
                <a:sym typeface="Calibri"/>
              </a:rPr>
              <a:t>Solo una </a:t>
            </a:r>
            <a:r>
              <a:rPr lang="en-US" sz="1400" b="0" i="1" u="none" strike="noStrike" cap="none" dirty="0" err="1">
                <a:solidFill>
                  <a:schemeClr val="dk1"/>
                </a:solidFill>
                <a:latin typeface="Calibri"/>
                <a:ea typeface="Calibri"/>
                <a:cs typeface="Calibri"/>
                <a:sym typeface="Calibri"/>
              </a:rPr>
              <a:t>risposta</a:t>
            </a:r>
            <a:r>
              <a:rPr lang="en-US" sz="1400" b="0" i="1" u="none" strike="noStrike" cap="none" dirty="0">
                <a:solidFill>
                  <a:schemeClr val="dk1"/>
                </a:solidFill>
                <a:latin typeface="Calibri"/>
                <a:ea typeface="Calibri"/>
                <a:cs typeface="Calibri"/>
                <a:sym typeface="Calibri"/>
              </a:rPr>
              <a:t> è </a:t>
            </a:r>
            <a:r>
              <a:rPr lang="en-US" sz="1400" b="0" i="1" u="none" strike="noStrike" cap="none" dirty="0" err="1">
                <a:solidFill>
                  <a:schemeClr val="dk1"/>
                </a:solidFill>
                <a:latin typeface="Calibri"/>
                <a:ea typeface="Calibri"/>
                <a:cs typeface="Calibri"/>
                <a:sym typeface="Calibri"/>
              </a:rPr>
              <a:t>corretta</a:t>
            </a:r>
            <a:r>
              <a:rPr lang="en-US" sz="1400" b="0" i="1" u="none" strike="noStrike" cap="none" dirty="0">
                <a:solidFill>
                  <a:schemeClr val="dk1"/>
                </a:solidFill>
                <a:latin typeface="Calibri"/>
                <a:ea typeface="Calibri"/>
                <a:cs typeface="Calibri"/>
                <a:sym typeface="Calibri"/>
              </a:rPr>
              <a:t>!</a:t>
            </a:r>
            <a:endParaRPr sz="1400" b="0" i="1" u="none" strike="noStrike" cap="none" dirty="0">
              <a:solidFill>
                <a:schemeClr val="dk1"/>
              </a:solidFill>
              <a:latin typeface="Calibri"/>
              <a:ea typeface="Calibri"/>
              <a:cs typeface="Calibri"/>
              <a:sym typeface="Calibri"/>
            </a:endParaRPr>
          </a:p>
        </p:txBody>
      </p:sp>
      <p:sp>
        <p:nvSpPr>
          <p:cNvPr id="9" name="Ορθογώνιο 8">
            <a:extLst>
              <a:ext uri="{FF2B5EF4-FFF2-40B4-BE49-F238E27FC236}">
                <a16:creationId xmlns:a16="http://schemas.microsoft.com/office/drawing/2014/main" id="{A214E320-F657-40D2-8718-155475F273EA}"/>
              </a:ext>
            </a:extLst>
          </p:cNvPr>
          <p:cNvSpPr/>
          <p:nvPr/>
        </p:nvSpPr>
        <p:spPr>
          <a:xfrm>
            <a:off x="2105025"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Rivenditori locali</a:t>
            </a:r>
          </a:p>
        </p:txBody>
      </p:sp>
    </p:spTree>
    <p:extLst>
      <p:ext uri="{BB962C8B-B14F-4D97-AF65-F5344CB8AC3E}">
        <p14:creationId xmlns:p14="http://schemas.microsoft.com/office/powerpoint/2010/main" val="3816312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3"/>
          <p:cNvSpPr/>
          <p:nvPr/>
        </p:nvSpPr>
        <p:spPr>
          <a:xfrm>
            <a:off x="3048" y="-25037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
          <p:cNvSpPr txBox="1">
            <a:spLocks noGrp="1"/>
          </p:cNvSpPr>
          <p:nvPr>
            <p:ph type="title"/>
          </p:nvPr>
        </p:nvSpPr>
        <p:spPr>
          <a:xfrm>
            <a:off x="5297762" y="329184"/>
            <a:ext cx="6251110" cy="1783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03864"/>
              </a:buClr>
              <a:buSzPts val="5400"/>
              <a:buFont typeface="Calibri"/>
              <a:buNone/>
            </a:pPr>
            <a:r>
              <a:rPr lang="en-US" sz="5400" dirty="0"/>
              <a:t>Moduli</a:t>
            </a:r>
            <a:endParaRPr sz="5400" dirty="0"/>
          </a:p>
        </p:txBody>
      </p:sp>
      <p:pic>
        <p:nvPicPr>
          <p:cNvPr id="116" name="Google Shape;116;p3"/>
          <p:cNvPicPr preferRelativeResize="0">
            <a:picLocks noGrp="1"/>
          </p:cNvPicPr>
          <p:nvPr>
            <p:ph type="body" idx="1"/>
          </p:nvPr>
        </p:nvPicPr>
        <p:blipFill rotWithShape="1">
          <a:blip r:embed="rId3">
            <a:alphaModFix/>
          </a:blip>
          <a:srcRect l="15072" r="17014"/>
          <a:stretch/>
        </p:blipFill>
        <p:spPr>
          <a:xfrm>
            <a:off x="1" y="10"/>
            <a:ext cx="4657344" cy="6857990"/>
          </a:xfrm>
          <a:prstGeom prst="rect">
            <a:avLst/>
          </a:prstGeom>
          <a:noFill/>
          <a:ln>
            <a:noFill/>
          </a:ln>
        </p:spPr>
      </p:pic>
      <p:sp>
        <p:nvSpPr>
          <p:cNvPr id="119" name="Google Shape;119;p3"/>
          <p:cNvSpPr/>
          <p:nvPr/>
        </p:nvSpPr>
        <p:spPr>
          <a:xfrm>
            <a:off x="5297762" y="2150932"/>
            <a:ext cx="6251110" cy="777328"/>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0" name="Google Shape;120;p3"/>
          <p:cNvSpPr txBox="1"/>
          <p:nvPr/>
        </p:nvSpPr>
        <p:spPr>
          <a:xfrm>
            <a:off x="5529943" y="2169865"/>
            <a:ext cx="5986530" cy="81599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1. Che </a:t>
            </a:r>
            <a:r>
              <a:rPr lang="en-US" sz="2000" b="0" i="0" u="none" strike="noStrike" cap="none" dirty="0" err="1">
                <a:solidFill>
                  <a:schemeClr val="lt1"/>
                </a:solidFill>
                <a:latin typeface="Calibri"/>
                <a:ea typeface="Calibri"/>
                <a:cs typeface="Calibri"/>
                <a:sym typeface="Calibri"/>
              </a:rPr>
              <a:t>cos’è</a:t>
            </a:r>
            <a:r>
              <a:rPr lang="en-US" sz="2000" b="0" i="0" u="none" strike="noStrike" cap="none" dirty="0">
                <a:solidFill>
                  <a:schemeClr val="lt1"/>
                </a:solidFill>
                <a:latin typeface="Calibri"/>
                <a:ea typeface="Calibri"/>
                <a:cs typeface="Calibri"/>
                <a:sym typeface="Calibri"/>
              </a:rPr>
              <a:t> la </a:t>
            </a:r>
            <a:r>
              <a:rPr lang="en-US" sz="2000" b="0" i="1" u="none" strike="noStrike" cap="none" dirty="0">
                <a:solidFill>
                  <a:schemeClr val="lt1"/>
                </a:solidFill>
                <a:latin typeface="Calibri"/>
                <a:ea typeface="Calibri"/>
                <a:cs typeface="Calibri"/>
                <a:sym typeface="Calibri"/>
              </a:rPr>
              <a:t>Digital Health Literacy </a:t>
            </a:r>
            <a:r>
              <a:rPr lang="en-US" sz="2000" b="0" i="0" u="none" strike="noStrike" cap="none" dirty="0">
                <a:solidFill>
                  <a:schemeClr val="lt1"/>
                </a:solidFill>
                <a:latin typeface="Calibri"/>
                <a:ea typeface="Calibri"/>
                <a:cs typeface="Calibri"/>
                <a:sym typeface="Calibri"/>
              </a:rPr>
              <a:t>(</a:t>
            </a:r>
            <a:r>
              <a:rPr lang="en-US" sz="2000" b="0" i="0" u="none" strike="noStrike" cap="none" dirty="0" err="1">
                <a:solidFill>
                  <a:schemeClr val="lt1"/>
                </a:solidFill>
                <a:latin typeface="Calibri"/>
                <a:ea typeface="Calibri"/>
                <a:cs typeface="Calibri"/>
                <a:sym typeface="Calibri"/>
              </a:rPr>
              <a:t>alfabetizzazione</a:t>
            </a:r>
            <a:r>
              <a:rPr lang="en-US" sz="2000" b="0" i="0" u="none" strike="noStrike" cap="none" dirty="0">
                <a:solidFill>
                  <a:schemeClr val="lt1"/>
                </a:solidFill>
                <a:latin typeface="Calibri"/>
                <a:ea typeface="Calibri"/>
                <a:cs typeface="Calibri"/>
                <a:sym typeface="Calibri"/>
              </a:rPr>
              <a:t> sanitaria </a:t>
            </a:r>
            <a:r>
              <a:rPr lang="en-US" sz="2000" b="0" i="0" u="none" strike="noStrike" cap="none" dirty="0" err="1">
                <a:solidFill>
                  <a:schemeClr val="lt1"/>
                </a:solidFill>
                <a:latin typeface="Calibri"/>
                <a:ea typeface="Calibri"/>
                <a:cs typeface="Calibri"/>
                <a:sym typeface="Calibri"/>
              </a:rPr>
              <a:t>digitale</a:t>
            </a:r>
            <a:r>
              <a:rPr lang="en-US" sz="2000" dirty="0">
                <a:solidFill>
                  <a:schemeClr val="lt1"/>
                </a:solidFill>
                <a:latin typeface="Calibri"/>
                <a:ea typeface="Calibri"/>
                <a:cs typeface="Calibri"/>
                <a:sym typeface="Calibri"/>
              </a:rPr>
              <a:t>)?</a:t>
            </a:r>
            <a:endParaRPr sz="2000" b="0" i="0" u="none" strike="noStrike" cap="none" dirty="0">
              <a:solidFill>
                <a:schemeClr val="lt1"/>
              </a:solidFill>
              <a:latin typeface="Calibri"/>
              <a:ea typeface="Calibri"/>
              <a:cs typeface="Calibri"/>
              <a:sym typeface="Calibri"/>
            </a:endParaRPr>
          </a:p>
        </p:txBody>
      </p:sp>
      <p:sp>
        <p:nvSpPr>
          <p:cNvPr id="121" name="Google Shape;121;p3"/>
          <p:cNvSpPr/>
          <p:nvPr/>
        </p:nvSpPr>
        <p:spPr>
          <a:xfrm>
            <a:off x="5297762" y="3012248"/>
            <a:ext cx="6251110" cy="664848"/>
          </a:xfrm>
          <a:prstGeom prst="roundRect">
            <a:avLst>
              <a:gd name="adj" fmla="val 16667"/>
            </a:avLst>
          </a:prstGeom>
          <a:solidFill>
            <a:srgbClr val="C00000"/>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
          <p:cNvSpPr txBox="1"/>
          <p:nvPr/>
        </p:nvSpPr>
        <p:spPr>
          <a:xfrm>
            <a:off x="5529943" y="3012248"/>
            <a:ext cx="5981224" cy="734898"/>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2</a:t>
            </a:r>
            <a:r>
              <a:rPr lang="en-US" sz="2000" b="0" i="0" u="none" strike="noStrike" cap="none" dirty="0">
                <a:solidFill>
                  <a:schemeClr val="lt1"/>
                </a:solidFill>
                <a:highlight>
                  <a:srgbClr val="C01E24"/>
                </a:highlight>
                <a:latin typeface="Calibri"/>
                <a:ea typeface="Calibri"/>
                <a:cs typeface="Calibri"/>
                <a:sym typeface="Calibri"/>
              </a:rPr>
              <a:t>. I </a:t>
            </a:r>
            <a:r>
              <a:rPr lang="en-US" sz="2000" b="0" i="0" u="none" strike="noStrike" cap="none" dirty="0" err="1">
                <a:solidFill>
                  <a:schemeClr val="lt1"/>
                </a:solidFill>
                <a:highlight>
                  <a:srgbClr val="C01E24"/>
                </a:highlight>
                <a:latin typeface="Calibri"/>
                <a:ea typeface="Calibri"/>
                <a:cs typeface="Calibri"/>
                <a:sym typeface="Calibri"/>
              </a:rPr>
              <a:t>principali</a:t>
            </a:r>
            <a:r>
              <a:rPr lang="en-US" sz="2000" b="0" i="0" u="none" strike="noStrike" cap="none" dirty="0">
                <a:solidFill>
                  <a:schemeClr val="lt1"/>
                </a:solidFill>
                <a:highlight>
                  <a:srgbClr val="C01E24"/>
                </a:highlight>
                <a:latin typeface="Calibri"/>
                <a:ea typeface="Calibri"/>
                <a:cs typeface="Calibri"/>
                <a:sym typeface="Calibri"/>
              </a:rPr>
              <a:t> problemi di salute quando </a:t>
            </a:r>
            <a:r>
              <a:rPr lang="en-US" sz="2000" b="0" i="0" u="none" strike="noStrike" cap="none" dirty="0" err="1">
                <a:solidFill>
                  <a:schemeClr val="lt1"/>
                </a:solidFill>
                <a:highlight>
                  <a:srgbClr val="C01E24"/>
                </a:highlight>
                <a:latin typeface="Calibri"/>
                <a:ea typeface="Calibri"/>
                <a:cs typeface="Calibri"/>
                <a:sym typeface="Calibri"/>
              </a:rPr>
              <a:t>si</a:t>
            </a:r>
            <a:r>
              <a:rPr lang="en-US" sz="2000" b="0" i="0" u="none" strike="noStrike" cap="none" dirty="0">
                <a:solidFill>
                  <a:schemeClr val="lt1"/>
                </a:solidFill>
                <a:highlight>
                  <a:srgbClr val="C01E24"/>
                </a:highlight>
                <a:latin typeface="Calibri"/>
                <a:ea typeface="Calibri"/>
                <a:cs typeface="Calibri"/>
                <a:sym typeface="Calibri"/>
              </a:rPr>
              <a:t> </a:t>
            </a:r>
            <a:r>
              <a:rPr lang="en-US" sz="2000" dirty="0" err="1">
                <a:solidFill>
                  <a:schemeClr val="lt1"/>
                </a:solidFill>
                <a:highlight>
                  <a:srgbClr val="C01E24"/>
                </a:highlight>
                <a:latin typeface="Calibri"/>
                <a:ea typeface="Calibri"/>
                <a:cs typeface="Calibri"/>
                <a:sym typeface="Calibri"/>
              </a:rPr>
              <a:t>arriva</a:t>
            </a:r>
            <a:r>
              <a:rPr lang="en-US" sz="2000" b="0" i="0" u="none" strike="noStrike" cap="none" dirty="0">
                <a:solidFill>
                  <a:schemeClr val="lt1"/>
                </a:solidFill>
                <a:highlight>
                  <a:srgbClr val="C01E24"/>
                </a:highlight>
                <a:latin typeface="Calibri"/>
                <a:ea typeface="Calibri"/>
                <a:cs typeface="Calibri"/>
                <a:sym typeface="Calibri"/>
              </a:rPr>
              <a:t> in un nuovo Paese</a:t>
            </a:r>
            <a:endParaRPr sz="2000" b="0" i="0" u="none" strike="noStrike" cap="none" dirty="0">
              <a:solidFill>
                <a:schemeClr val="lt1"/>
              </a:solidFill>
              <a:highlight>
                <a:srgbClr val="C01E24"/>
              </a:highlight>
              <a:latin typeface="Calibri"/>
              <a:ea typeface="Calibri"/>
              <a:cs typeface="Calibri"/>
              <a:sym typeface="Calibri"/>
            </a:endParaRPr>
          </a:p>
        </p:txBody>
      </p:sp>
      <p:sp>
        <p:nvSpPr>
          <p:cNvPr id="123" name="Google Shape;123;p3"/>
          <p:cNvSpPr/>
          <p:nvPr/>
        </p:nvSpPr>
        <p:spPr>
          <a:xfrm>
            <a:off x="5297762" y="3747146"/>
            <a:ext cx="6251110" cy="479701"/>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
          <p:cNvSpPr txBox="1"/>
          <p:nvPr/>
        </p:nvSpPr>
        <p:spPr>
          <a:xfrm>
            <a:off x="5529943" y="3761084"/>
            <a:ext cx="5976459" cy="524975"/>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3. I </a:t>
            </a:r>
            <a:r>
              <a:rPr lang="en-US" sz="2000" dirty="0" err="1">
                <a:solidFill>
                  <a:schemeClr val="lt1"/>
                </a:solidFill>
                <a:latin typeface="Calibri"/>
                <a:ea typeface="Calibri"/>
                <a:cs typeface="Calibri"/>
                <a:sym typeface="Calibri"/>
              </a:rPr>
              <a:t>servizi</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sanitari</a:t>
            </a:r>
            <a:r>
              <a:rPr lang="en-US" sz="2000" b="0" i="0" u="none" strike="noStrike" cap="none" dirty="0">
                <a:solidFill>
                  <a:schemeClr val="lt1"/>
                </a:solidFill>
                <a:latin typeface="Calibri"/>
                <a:ea typeface="Calibri"/>
                <a:cs typeface="Calibri"/>
                <a:sym typeface="Calibri"/>
              </a:rPr>
              <a:t> </a:t>
            </a:r>
            <a:endParaRPr sz="2000" b="0" i="0" u="none" strike="noStrike" cap="none" dirty="0">
              <a:solidFill>
                <a:schemeClr val="lt1"/>
              </a:solidFill>
              <a:latin typeface="Calibri"/>
              <a:ea typeface="Calibri"/>
              <a:cs typeface="Calibri"/>
              <a:sym typeface="Calibri"/>
            </a:endParaRPr>
          </a:p>
        </p:txBody>
      </p:sp>
      <p:sp>
        <p:nvSpPr>
          <p:cNvPr id="125" name="Google Shape;125;p3"/>
          <p:cNvSpPr/>
          <p:nvPr/>
        </p:nvSpPr>
        <p:spPr>
          <a:xfrm>
            <a:off x="5297762" y="4284447"/>
            <a:ext cx="6251110" cy="494382"/>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
          <p:cNvSpPr txBox="1"/>
          <p:nvPr/>
        </p:nvSpPr>
        <p:spPr>
          <a:xfrm>
            <a:off x="5529943" y="4284446"/>
            <a:ext cx="5976457" cy="560719"/>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4. </a:t>
            </a:r>
            <a:r>
              <a:rPr lang="en-US" sz="2000" b="0" i="0" u="none" strike="noStrike" cap="none" dirty="0" err="1">
                <a:solidFill>
                  <a:schemeClr val="lt1"/>
                </a:solidFill>
                <a:latin typeface="Calibri"/>
                <a:ea typeface="Calibri"/>
                <a:cs typeface="Calibri"/>
                <a:sym typeface="Calibri"/>
              </a:rPr>
              <a:t>Diventare</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digitalmente</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alfabetizzati</a:t>
            </a:r>
            <a:r>
              <a:rPr lang="en-US" sz="2000" b="0" i="0" u="none" strike="noStrike" cap="none" dirty="0">
                <a:solidFill>
                  <a:schemeClr val="lt1"/>
                </a:solidFill>
                <a:latin typeface="Calibri"/>
                <a:ea typeface="Calibri"/>
                <a:cs typeface="Calibri"/>
                <a:sym typeface="Calibri"/>
              </a:rPr>
              <a:t> </a:t>
            </a:r>
            <a:endParaRPr sz="2000" b="0" i="0" u="none" strike="noStrike" cap="none" dirty="0">
              <a:solidFill>
                <a:schemeClr val="lt1"/>
              </a:solidFill>
              <a:latin typeface="Calibri"/>
              <a:ea typeface="Calibri"/>
              <a:cs typeface="Calibri"/>
              <a:sym typeface="Calibri"/>
            </a:endParaRPr>
          </a:p>
        </p:txBody>
      </p:sp>
      <p:sp>
        <p:nvSpPr>
          <p:cNvPr id="127" name="Google Shape;127;p3"/>
          <p:cNvSpPr/>
          <p:nvPr/>
        </p:nvSpPr>
        <p:spPr>
          <a:xfrm>
            <a:off x="5297762" y="4836429"/>
            <a:ext cx="6251110" cy="678212"/>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3"/>
          <p:cNvSpPr txBox="1"/>
          <p:nvPr/>
        </p:nvSpPr>
        <p:spPr>
          <a:xfrm>
            <a:off x="5529943" y="5029199"/>
            <a:ext cx="5981222" cy="368515"/>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5. </a:t>
            </a:r>
            <a:r>
              <a:rPr lang="en-US" sz="2000" dirty="0" err="1">
                <a:solidFill>
                  <a:schemeClr val="lt1"/>
                </a:solidFill>
                <a:latin typeface="Calibri"/>
                <a:ea typeface="Calibri"/>
                <a:cs typeface="Calibri"/>
                <a:sym typeface="Calibri"/>
              </a:rPr>
              <a:t>Esplorazione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degli</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strumenti</a:t>
            </a:r>
            <a:r>
              <a:rPr lang="en-US" sz="2000" dirty="0">
                <a:solidFill>
                  <a:schemeClr val="lt1"/>
                </a:solidFill>
                <a:latin typeface="Calibri"/>
                <a:ea typeface="Calibri"/>
                <a:cs typeface="Calibri"/>
                <a:sym typeface="Calibri"/>
              </a:rPr>
              <a:t> per la salute </a:t>
            </a:r>
            <a:r>
              <a:rPr lang="en-US" sz="2000" dirty="0" err="1">
                <a:solidFill>
                  <a:schemeClr val="lt1"/>
                </a:solidFill>
                <a:latin typeface="Calibri"/>
                <a:ea typeface="Calibri"/>
                <a:cs typeface="Calibri"/>
                <a:sym typeface="Calibri"/>
              </a:rPr>
              <a:t>digitale</a:t>
            </a:r>
            <a:endParaRPr sz="2000" b="0" i="0" u="none" strike="noStrike" cap="none" dirty="0">
              <a:solidFill>
                <a:schemeClr val="lt1"/>
              </a:solidFill>
              <a:latin typeface="Calibri"/>
              <a:ea typeface="Calibri"/>
              <a:cs typeface="Calibri"/>
              <a:sym typeface="Calibri"/>
            </a:endParaRPr>
          </a:p>
        </p:txBody>
      </p:sp>
      <p:sp>
        <p:nvSpPr>
          <p:cNvPr id="129" name="Google Shape;129;p3"/>
          <p:cNvSpPr/>
          <p:nvPr/>
        </p:nvSpPr>
        <p:spPr>
          <a:xfrm>
            <a:off x="5297762" y="5580977"/>
            <a:ext cx="6251110" cy="569452"/>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3"/>
          <p:cNvSpPr txBox="1"/>
          <p:nvPr/>
        </p:nvSpPr>
        <p:spPr>
          <a:xfrm>
            <a:off x="5529943" y="5581747"/>
            <a:ext cx="5977926" cy="568681"/>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6. Essere attivi nell'ambiente della salute digitale</a:t>
            </a:r>
            <a:endParaRPr sz="2000" b="0" i="0" u="none" strike="noStrike" cap="none" dirty="0">
              <a:solidFill>
                <a:schemeClr val="lt1"/>
              </a:solidFill>
              <a:latin typeface="Calibri"/>
              <a:ea typeface="Calibri"/>
              <a:cs typeface="Calibri"/>
              <a:sym typeface="Calibri"/>
            </a:endParaRPr>
          </a:p>
        </p:txBody>
      </p:sp>
      <p:pic>
        <p:nvPicPr>
          <p:cNvPr id="132" name="Google Shape;132;p3"/>
          <p:cNvPicPr preferRelativeResize="0"/>
          <p:nvPr/>
        </p:nvPicPr>
        <p:blipFill rotWithShape="1">
          <a:blip r:embed="rId4">
            <a:alphaModFix/>
          </a:blip>
          <a:srcRect/>
          <a:stretch/>
        </p:blipFill>
        <p:spPr>
          <a:xfrm>
            <a:off x="11203388" y="3187482"/>
            <a:ext cx="310826" cy="3181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i="0" u="none" strike="noStrike" cap="none" dirty="0">
                <a:solidFill>
                  <a:srgbClr val="203864"/>
                </a:solidFill>
                <a:latin typeface="Calibri"/>
                <a:ea typeface="Calibri"/>
                <a:cs typeface="Calibri"/>
                <a:sym typeface="Calibri"/>
              </a:rPr>
              <a:t>Le malattie possono essere trattate...</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B. In un supermercato, in una sala di mercato e in qualsiasi bancarella di prodotti alimentari</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C. Nell'agenzia di collocamento</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12607" y="246791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Presso uno studio medico, ospedali, centri medici, farmacie, presso un medico omeopata</a:t>
            </a: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4"/>
            <a:ext cx="291659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chemeClr val="dk1"/>
                </a:solidFill>
                <a:latin typeface="Calibri"/>
                <a:ea typeface="Calibri"/>
                <a:cs typeface="Calibri"/>
                <a:sym typeface="Calibri"/>
              </a:rPr>
              <a:t>Solo una </a:t>
            </a:r>
            <a:r>
              <a:rPr lang="en-US" sz="1400" b="0" i="1" u="none" strike="noStrike" cap="none" dirty="0" err="1">
                <a:solidFill>
                  <a:schemeClr val="dk1"/>
                </a:solidFill>
                <a:latin typeface="Calibri"/>
                <a:ea typeface="Calibri"/>
                <a:cs typeface="Calibri"/>
                <a:sym typeface="Calibri"/>
              </a:rPr>
              <a:t>risposta</a:t>
            </a:r>
            <a:r>
              <a:rPr lang="en-US" sz="1400" b="0" i="1" u="none" strike="noStrike" cap="none" dirty="0">
                <a:solidFill>
                  <a:schemeClr val="dk1"/>
                </a:solidFill>
                <a:latin typeface="Calibri"/>
                <a:ea typeface="Calibri"/>
                <a:cs typeface="Calibri"/>
                <a:sym typeface="Calibri"/>
              </a:rPr>
              <a:t> è </a:t>
            </a:r>
            <a:r>
              <a:rPr lang="en-US" sz="1400" b="0" i="1" u="none" strike="noStrike" cap="none" dirty="0" err="1">
                <a:solidFill>
                  <a:schemeClr val="dk1"/>
                </a:solidFill>
                <a:latin typeface="Calibri"/>
                <a:ea typeface="Calibri"/>
                <a:cs typeface="Calibri"/>
                <a:sym typeface="Calibri"/>
              </a:rPr>
              <a:t>corretta</a:t>
            </a:r>
            <a:r>
              <a:rPr lang="en-US" sz="1400" b="0" i="1" u="none" strike="noStrike" cap="none" dirty="0">
                <a:solidFill>
                  <a:schemeClr val="dk1"/>
                </a:solidFill>
                <a:latin typeface="Calibri"/>
                <a:ea typeface="Calibri"/>
                <a:cs typeface="Calibri"/>
                <a:sym typeface="Calibri"/>
              </a:rPr>
              <a:t>!</a:t>
            </a:r>
            <a:endParaRPr sz="1400" b="0" i="1" u="none" strike="noStrike" cap="none" dirty="0">
              <a:solidFill>
                <a:schemeClr val="dk1"/>
              </a:solidFill>
              <a:latin typeface="Calibri"/>
              <a:ea typeface="Calibri"/>
              <a:cs typeface="Calibri"/>
              <a:sym typeface="Calibri"/>
            </a:endParaRPr>
          </a:p>
        </p:txBody>
      </p:sp>
      <p:sp>
        <p:nvSpPr>
          <p:cNvPr id="9" name="Ορθογώνιο 8">
            <a:extLst>
              <a:ext uri="{FF2B5EF4-FFF2-40B4-BE49-F238E27FC236}">
                <a16:creationId xmlns:a16="http://schemas.microsoft.com/office/drawing/2014/main" id="{A214E320-F657-40D2-8718-155475F273EA}"/>
              </a:ext>
            </a:extLst>
          </p:cNvPr>
          <p:cNvSpPr/>
          <p:nvPr/>
        </p:nvSpPr>
        <p:spPr>
          <a:xfrm>
            <a:off x="6134100"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D. Solo negli ospedali</a:t>
            </a:r>
          </a:p>
        </p:txBody>
      </p:sp>
    </p:spTree>
    <p:extLst>
      <p:ext uri="{BB962C8B-B14F-4D97-AF65-F5344CB8AC3E}">
        <p14:creationId xmlns:p14="http://schemas.microsoft.com/office/powerpoint/2010/main" val="2530700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In caso di malattia, </a:t>
            </a:r>
            <a:r>
              <a:rPr lang="en-US" sz="2000" b="1" i="0" u="none" strike="noStrike" cap="none" dirty="0" err="1">
                <a:solidFill>
                  <a:srgbClr val="203864"/>
                </a:solidFill>
                <a:latin typeface="Calibri"/>
                <a:ea typeface="Calibri"/>
                <a:cs typeface="Calibri"/>
                <a:sym typeface="Calibri"/>
              </a:rPr>
              <a:t>l'aiuto</a:t>
            </a:r>
            <a:r>
              <a:rPr lang="en-US" sz="2000" b="1" i="0" u="none" strike="noStrike" cap="none" dirty="0">
                <a:solidFill>
                  <a:srgbClr val="203864"/>
                </a:solidFill>
                <a:latin typeface="Calibri"/>
                <a:ea typeface="Calibri"/>
                <a:cs typeface="Calibri"/>
                <a:sym typeface="Calibri"/>
              </a:rPr>
              <a:t> </a:t>
            </a:r>
            <a:r>
              <a:rPr lang="en-US" sz="2000" b="1" i="0" u="none" strike="noStrike" cap="none" dirty="0" err="1">
                <a:solidFill>
                  <a:srgbClr val="203864"/>
                </a:solidFill>
                <a:latin typeface="Calibri"/>
                <a:ea typeface="Calibri"/>
                <a:cs typeface="Calibri"/>
                <a:sym typeface="Calibri"/>
              </a:rPr>
              <a:t>digitale</a:t>
            </a:r>
            <a:r>
              <a:rPr lang="en-US" sz="2000" b="1" i="0" u="none" strike="noStrike" cap="none" dirty="0">
                <a:solidFill>
                  <a:srgbClr val="203864"/>
                </a:solidFill>
                <a:latin typeface="Calibri"/>
                <a:ea typeface="Calibri"/>
                <a:cs typeface="Calibri"/>
                <a:sym typeface="Calibri"/>
              </a:rPr>
              <a:t> ...</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096000" y="374132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D. È sempre credibile</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sym typeface="Calibri"/>
              </a:rPr>
              <a:t>C. È il modo migliore per la diagnosi</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096000"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B. È una </a:t>
            </a:r>
            <a:r>
              <a:rPr lang="en-US" sz="1600" dirty="0" err="1">
                <a:latin typeface="Calibri"/>
                <a:ea typeface="Calibri"/>
                <a:cs typeface="Calibri"/>
                <a:sym typeface="Calibri"/>
              </a:rPr>
              <a:t>possibile</a:t>
            </a:r>
            <a:r>
              <a:rPr lang="en-US" sz="1600" dirty="0">
                <a:latin typeface="Calibri"/>
                <a:ea typeface="Calibri"/>
                <a:cs typeface="Calibri"/>
                <a:sym typeface="Calibri"/>
              </a:rPr>
              <a:t> forma di </a:t>
            </a:r>
            <a:r>
              <a:rPr lang="en-US" sz="1600" dirty="0" err="1">
                <a:latin typeface="Calibri"/>
                <a:ea typeface="Calibri"/>
                <a:cs typeface="Calibri"/>
                <a:sym typeface="Calibri"/>
              </a:rPr>
              <a:t>orientamento</a:t>
            </a:r>
            <a:endParaRPr lang="en-US" sz="1600" dirty="0">
              <a:latin typeface="Calibri"/>
              <a:ea typeface="Calibri"/>
              <a:cs typeface="Calibri"/>
              <a:sym typeface="Calibri"/>
            </a:endParaRP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5"/>
            <a:ext cx="317177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chemeClr val="dk1"/>
                </a:solidFill>
                <a:latin typeface="Calibri"/>
                <a:ea typeface="Calibri"/>
                <a:cs typeface="Calibri"/>
                <a:sym typeface="Calibri"/>
              </a:rPr>
              <a:t>Solo una </a:t>
            </a:r>
            <a:r>
              <a:rPr lang="en-US" sz="1400" b="0" i="1" u="none" strike="noStrike" cap="none" dirty="0" err="1">
                <a:solidFill>
                  <a:schemeClr val="dk1"/>
                </a:solidFill>
                <a:latin typeface="Calibri"/>
                <a:ea typeface="Calibri"/>
                <a:cs typeface="Calibri"/>
                <a:sym typeface="Calibri"/>
              </a:rPr>
              <a:t>risposta</a:t>
            </a:r>
            <a:r>
              <a:rPr lang="en-US" sz="1400" b="0" i="1" u="none" strike="noStrike" cap="none" dirty="0">
                <a:solidFill>
                  <a:schemeClr val="dk1"/>
                </a:solidFill>
                <a:latin typeface="Calibri"/>
                <a:ea typeface="Calibri"/>
                <a:cs typeface="Calibri"/>
                <a:sym typeface="Calibri"/>
              </a:rPr>
              <a:t> è </a:t>
            </a:r>
            <a:r>
              <a:rPr lang="en-US" sz="1400" b="0" i="1" u="none" strike="noStrike" cap="none" dirty="0" err="1">
                <a:solidFill>
                  <a:schemeClr val="dk1"/>
                </a:solidFill>
                <a:latin typeface="Calibri"/>
                <a:ea typeface="Calibri"/>
                <a:cs typeface="Calibri"/>
                <a:sym typeface="Calibri"/>
              </a:rPr>
              <a:t>corretta</a:t>
            </a:r>
            <a:r>
              <a:rPr lang="en-US" sz="1400" b="0" i="1" u="none" strike="noStrike" cap="none" dirty="0">
                <a:solidFill>
                  <a:schemeClr val="dk1"/>
                </a:solidFill>
                <a:latin typeface="Calibri"/>
                <a:ea typeface="Calibri"/>
                <a:cs typeface="Calibri"/>
                <a:sym typeface="Calibri"/>
              </a:rPr>
              <a:t>!</a:t>
            </a:r>
            <a:endParaRPr sz="1400" b="0" i="1" u="none" strike="noStrike" cap="none" dirty="0">
              <a:solidFill>
                <a:schemeClr val="dk1"/>
              </a:solidFill>
              <a:latin typeface="Calibri"/>
              <a:ea typeface="Calibri"/>
              <a:cs typeface="Calibri"/>
              <a:sym typeface="Calibri"/>
            </a:endParaRPr>
          </a:p>
        </p:txBody>
      </p:sp>
      <p:sp>
        <p:nvSpPr>
          <p:cNvPr id="9" name="Ορθογώνιο 8">
            <a:extLst>
              <a:ext uri="{FF2B5EF4-FFF2-40B4-BE49-F238E27FC236}">
                <a16:creationId xmlns:a16="http://schemas.microsoft.com/office/drawing/2014/main" id="{A214E320-F657-40D2-8718-155475F273EA}"/>
              </a:ext>
            </a:extLst>
          </p:cNvPr>
          <p:cNvSpPr/>
          <p:nvPr/>
        </p:nvSpPr>
        <p:spPr>
          <a:xfrm>
            <a:off x="2105025"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Non è offerto dai medici</a:t>
            </a:r>
          </a:p>
        </p:txBody>
      </p:sp>
    </p:spTree>
    <p:extLst>
      <p:ext uri="{BB962C8B-B14F-4D97-AF65-F5344CB8AC3E}">
        <p14:creationId xmlns:p14="http://schemas.microsoft.com/office/powerpoint/2010/main" val="2765291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dirty="0">
                <a:solidFill>
                  <a:srgbClr val="203864"/>
                </a:solidFill>
                <a:latin typeface="Calibri"/>
                <a:ea typeface="Calibri"/>
                <a:cs typeface="Calibri"/>
                <a:sym typeface="Calibri"/>
              </a:rPr>
              <a:t>La </a:t>
            </a:r>
            <a:r>
              <a:rPr lang="en-US" sz="2000" b="1" dirty="0" err="1">
                <a:solidFill>
                  <a:srgbClr val="203864"/>
                </a:solidFill>
                <a:latin typeface="Calibri"/>
                <a:ea typeface="Calibri"/>
                <a:cs typeface="Calibri"/>
                <a:sym typeface="Calibri"/>
              </a:rPr>
              <a:t>consulenza</a:t>
            </a:r>
            <a:r>
              <a:rPr lang="en-US" sz="2000" b="1" dirty="0">
                <a:solidFill>
                  <a:srgbClr val="203864"/>
                </a:solidFill>
                <a:latin typeface="Calibri"/>
                <a:ea typeface="Calibri"/>
                <a:cs typeface="Calibri"/>
                <a:sym typeface="Calibri"/>
              </a:rPr>
              <a:t> </a:t>
            </a:r>
            <a:r>
              <a:rPr lang="en-US" sz="2000" b="1" dirty="0" err="1">
                <a:solidFill>
                  <a:srgbClr val="203864"/>
                </a:solidFill>
                <a:latin typeface="Calibri"/>
                <a:ea typeface="Calibri"/>
                <a:cs typeface="Calibri"/>
                <a:sym typeface="Calibri"/>
              </a:rPr>
              <a:t>medica</a:t>
            </a:r>
            <a:r>
              <a:rPr lang="en-US" sz="2000" b="1" i="0" u="none" strike="noStrike" cap="none" dirty="0">
                <a:solidFill>
                  <a:srgbClr val="203864"/>
                </a:solidFill>
                <a:latin typeface="Calibri"/>
                <a:ea typeface="Calibri"/>
                <a:cs typeface="Calibri"/>
                <a:sym typeface="Calibri"/>
              </a:rPr>
              <a:t> digitale può avvenire tramite</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096000" y="374132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D. Chiunque possieda un computer</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sym typeface="Calibri"/>
              </a:rPr>
              <a:t>C. Gridare aiuto dalla finestra</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12607" y="255888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fr-FR" sz="1600" dirty="0">
                <a:latin typeface="Calibri"/>
                <a:ea typeface="Calibri"/>
                <a:cs typeface="Calibri"/>
                <a:sym typeface="Calibri"/>
              </a:rPr>
              <a:t>A. Telefoni cellulari, </a:t>
            </a:r>
            <a:r>
              <a:rPr lang="fr-FR" sz="1600" dirty="0" err="1">
                <a:latin typeface="Calibri"/>
                <a:ea typeface="Calibri"/>
                <a:cs typeface="Calibri"/>
                <a:sym typeface="Calibri"/>
              </a:rPr>
              <a:t>tablet</a:t>
            </a:r>
            <a:r>
              <a:rPr lang="fr-FR" sz="1600" dirty="0">
                <a:latin typeface="Calibri"/>
                <a:ea typeface="Calibri"/>
                <a:cs typeface="Calibri"/>
                <a:sym typeface="Calibri"/>
              </a:rPr>
              <a:t>, computer desktop</a:t>
            </a: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4"/>
            <a:ext cx="366087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chemeClr val="dk1"/>
                </a:solidFill>
                <a:latin typeface="Calibri"/>
                <a:ea typeface="Calibri"/>
                <a:cs typeface="Calibri"/>
                <a:sym typeface="Calibri"/>
              </a:rPr>
              <a:t>Solo una </a:t>
            </a:r>
            <a:r>
              <a:rPr lang="en-US" sz="1400" b="0" i="1" u="none" strike="noStrike" cap="none" dirty="0" err="1">
                <a:solidFill>
                  <a:schemeClr val="dk1"/>
                </a:solidFill>
                <a:latin typeface="Calibri"/>
                <a:ea typeface="Calibri"/>
                <a:cs typeface="Calibri"/>
                <a:sym typeface="Calibri"/>
              </a:rPr>
              <a:t>risposta</a:t>
            </a:r>
            <a:r>
              <a:rPr lang="en-US" sz="1400" b="0" i="1" u="none" strike="noStrike" cap="none" dirty="0">
                <a:solidFill>
                  <a:schemeClr val="dk1"/>
                </a:solidFill>
                <a:latin typeface="Calibri"/>
                <a:ea typeface="Calibri"/>
                <a:cs typeface="Calibri"/>
                <a:sym typeface="Calibri"/>
              </a:rPr>
              <a:t> è </a:t>
            </a:r>
            <a:r>
              <a:rPr lang="en-US" sz="1400" b="0" i="1" u="none" strike="noStrike" cap="none" dirty="0" err="1">
                <a:solidFill>
                  <a:schemeClr val="dk1"/>
                </a:solidFill>
                <a:latin typeface="Calibri"/>
                <a:ea typeface="Calibri"/>
                <a:cs typeface="Calibri"/>
                <a:sym typeface="Calibri"/>
              </a:rPr>
              <a:t>corretta</a:t>
            </a:r>
            <a:r>
              <a:rPr lang="en-US" sz="1400" b="0" i="1" u="none" strike="noStrike" cap="none" dirty="0">
                <a:solidFill>
                  <a:schemeClr val="dk1"/>
                </a:solidFill>
                <a:latin typeface="Calibri"/>
                <a:ea typeface="Calibri"/>
                <a:cs typeface="Calibri"/>
                <a:sym typeface="Calibri"/>
              </a:rPr>
              <a:t>!</a:t>
            </a:r>
            <a:endParaRPr sz="1400" b="0" i="1" u="none" strike="noStrike" cap="none" dirty="0">
              <a:solidFill>
                <a:schemeClr val="dk1"/>
              </a:solidFill>
              <a:latin typeface="Calibri"/>
              <a:ea typeface="Calibri"/>
              <a:cs typeface="Calibri"/>
              <a:sym typeface="Calibri"/>
            </a:endParaRPr>
          </a:p>
        </p:txBody>
      </p:sp>
      <p:sp>
        <p:nvSpPr>
          <p:cNvPr id="9" name="Ορθογώνιο 8">
            <a:extLst>
              <a:ext uri="{FF2B5EF4-FFF2-40B4-BE49-F238E27FC236}">
                <a16:creationId xmlns:a16="http://schemas.microsoft.com/office/drawing/2014/main" id="{A214E320-F657-40D2-8718-155475F273EA}"/>
              </a:ext>
            </a:extLst>
          </p:cNvPr>
          <p:cNvSpPr/>
          <p:nvPr/>
        </p:nvSpPr>
        <p:spPr>
          <a:xfrm>
            <a:off x="6096000" y="256944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Non è offerto dai medici</a:t>
            </a:r>
          </a:p>
        </p:txBody>
      </p:sp>
    </p:spTree>
    <p:extLst>
      <p:ext uri="{BB962C8B-B14F-4D97-AF65-F5344CB8AC3E}">
        <p14:creationId xmlns:p14="http://schemas.microsoft.com/office/powerpoint/2010/main" val="2531345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I rischi per la salute quando si arriva in un nuovo paese sono i seguenti </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A. i quadri clinici esistenti peggiorano</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B. Linee terrestri senza display</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C. Le lesioni da incidente stradale non vengono trattate affatto</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D. I piatti poco conosciuti comportano difficoltà nutrizionali.</a:t>
            </a: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009653" cy="307777"/>
          </a:xfrm>
          <a:prstGeom prst="rect">
            <a:avLst/>
          </a:prstGeom>
        </p:spPr>
        <p:txBody>
          <a:bodyPr wrap="none" rtlCol="0">
            <a:spAutoFit/>
          </a:bodyPr>
          <a:lstStyle/>
          <a:p>
            <a:pPr algn="l"/>
            <a:r>
              <a:rPr lang="en-US" sz="1400" i="1" dirty="0"/>
              <a:t>Due risposte sono corrette!</a:t>
            </a:r>
            <a:endParaRPr lang="el-GR" sz="1400" i="1" dirty="0" err="1"/>
          </a:p>
        </p:txBody>
      </p:sp>
    </p:spTree>
    <p:extLst>
      <p:ext uri="{BB962C8B-B14F-4D97-AF65-F5344CB8AC3E}">
        <p14:creationId xmlns:p14="http://schemas.microsoft.com/office/powerpoint/2010/main" val="3271218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dirty="0">
                <a:solidFill>
                  <a:srgbClr val="203864"/>
                </a:solidFill>
                <a:latin typeface="Calibri"/>
                <a:ea typeface="Calibri"/>
                <a:cs typeface="Calibri"/>
                <a:sym typeface="Calibri"/>
              </a:rPr>
              <a:t>Un medico non è necessario quando si seguono i consigli su Internet.</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Vero</a:t>
            </a:r>
            <a:endParaRPr lang="el-G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Falso</a:t>
            </a:r>
            <a:endParaRPr lang="el-GR"/>
          </a:p>
        </p:txBody>
      </p:sp>
    </p:spTree>
    <p:extLst>
      <p:ext uri="{BB962C8B-B14F-4D97-AF65-F5344CB8AC3E}">
        <p14:creationId xmlns:p14="http://schemas.microsoft.com/office/powerpoint/2010/main" val="1138894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1E2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dirty="0">
                <a:solidFill>
                  <a:srgbClr val="203864"/>
                </a:solidFill>
                <a:latin typeface="Calibri"/>
                <a:ea typeface="Calibri"/>
                <a:cs typeface="Calibri"/>
                <a:sym typeface="Calibri"/>
              </a:rPr>
              <a:t>Il trattamento sanitario viene fornito dai medici solo in caso di assunzione.</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Vero</a:t>
            </a:r>
            <a:endParaRPr lang="el-G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Falso</a:t>
            </a:r>
            <a:endParaRPr lang="el-GR"/>
          </a:p>
        </p:txBody>
      </p:sp>
    </p:spTree>
    <p:extLst>
      <p:ext uri="{BB962C8B-B14F-4D97-AF65-F5344CB8AC3E}">
        <p14:creationId xmlns:p14="http://schemas.microsoft.com/office/powerpoint/2010/main" val="961561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1E2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lvl="0" algn="ctr">
              <a:buSzPts val="2000"/>
            </a:pPr>
            <a:r>
              <a:rPr lang="en-US" sz="2000" b="1" dirty="0">
                <a:solidFill>
                  <a:srgbClr val="203864"/>
                </a:solidFill>
                <a:latin typeface="Calibri"/>
                <a:ea typeface="Calibri"/>
                <a:cs typeface="Calibri"/>
                <a:sym typeface="Calibri"/>
              </a:rPr>
              <a:t>Il trattamento online non è possibile per le malattie mentali.</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Vero</a:t>
            </a:r>
            <a:endParaRPr lang="el-G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Falso</a:t>
            </a:r>
            <a:endParaRPr lang="el-GR"/>
          </a:p>
        </p:txBody>
      </p:sp>
    </p:spTree>
    <p:extLst>
      <p:ext uri="{BB962C8B-B14F-4D97-AF65-F5344CB8AC3E}">
        <p14:creationId xmlns:p14="http://schemas.microsoft.com/office/powerpoint/2010/main" val="1167890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1E2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Abbinare le colonne</a:t>
            </a:r>
            <a:endParaRPr lang="el-GR" sz="2000" b="1" dirty="0">
              <a:solidFill>
                <a:srgbClr val="203864"/>
              </a:solidFill>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La percezione della malattia e il modo in cui viene affrontata</a:t>
            </a:r>
            <a:endParaRPr lang="en-US" sz="1800" dirty="0">
              <a:latin typeface="Calibri" panose="020F0502020204030204" pitchFamily="34" charset="0"/>
              <a:ea typeface="Calibri"/>
              <a:cs typeface="Calibri" panose="020F0502020204030204" pitchFamily="34" charset="0"/>
              <a:sym typeface="Calibri"/>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579003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a:ea typeface="Calibri"/>
                <a:cs typeface="Calibri"/>
                <a:sym typeface="Calibri"/>
              </a:rPr>
              <a:t>è il primo punto di contatto per tutti i problemi di salute.</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600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Le malattie mentali stanno diventando sempre più identificabili e</a:t>
            </a:r>
            <a:endParaRPr lang="en-US" sz="1800" dirty="0">
              <a:latin typeface="Calibri" panose="020F0502020204030204" pitchFamily="34" charset="0"/>
              <a:ea typeface="Calibri"/>
              <a:cs typeface="Calibri" panose="020F0502020204030204" pitchFamily="34" charset="0"/>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465789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può essere molto diverso a seconda del background culturale</a:t>
            </a:r>
            <a:r>
              <a:rPr lang="en-US" sz="1600" dirty="0"/>
              <a:t>. </a:t>
            </a:r>
            <a:endParaRPr lang="en-US" sz="1600" dirty="0">
              <a:latin typeface="Calibri"/>
              <a:ea typeface="Calibri"/>
              <a:cs typeface="Calibri"/>
              <a:sym typeface="Calibri"/>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1681614" cy="307777"/>
          </a:xfrm>
          <a:prstGeom prst="rect">
            <a:avLst/>
          </a:prstGeom>
        </p:spPr>
        <p:txBody>
          <a:bodyPr wrap="none" rtlCol="0">
            <a:spAutoFit/>
          </a:bodyPr>
          <a:lstStyle/>
          <a:p>
            <a:pPr algn="l"/>
            <a:r>
              <a:rPr lang="en-US" sz="1400" i="1" dirty="0"/>
              <a:t>Abbinare le colonne!</a:t>
            </a:r>
            <a:endParaRPr lang="el-GR" sz="1400" i="1" dirty="0" err="1"/>
          </a:p>
        </p:txBody>
      </p:sp>
      <p:sp>
        <p:nvSpPr>
          <p:cNvPr id="8" name="Ορθογώνιο 7">
            <a:extLst>
              <a:ext uri="{FF2B5EF4-FFF2-40B4-BE49-F238E27FC236}">
                <a16:creationId xmlns:a16="http://schemas.microsoft.com/office/drawing/2014/main" id="{276C2C90-7C61-4DC5-BAF8-FF0E86A8BA4E}"/>
              </a:ext>
            </a:extLst>
          </p:cNvPr>
          <p:cNvSpPr/>
          <p:nvPr/>
        </p:nvSpPr>
        <p:spPr>
          <a:xfrm>
            <a:off x="2126791" y="469524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a:ea typeface="Calibri"/>
                <a:cs typeface="Calibri"/>
                <a:sym typeface="Calibri"/>
              </a:rPr>
              <a:t>Un </a:t>
            </a:r>
            <a:r>
              <a:rPr lang="en-US" sz="1800" dirty="0" err="1">
                <a:latin typeface="Calibri"/>
                <a:ea typeface="Calibri"/>
                <a:cs typeface="Calibri"/>
                <a:sym typeface="Calibri"/>
              </a:rPr>
              <a:t>medico </a:t>
            </a:r>
            <a:r>
              <a:rPr lang="en-US" sz="1800" dirty="0">
                <a:latin typeface="Calibri"/>
                <a:ea typeface="Calibri"/>
                <a:cs typeface="Calibri"/>
                <a:sym typeface="Calibri"/>
              </a:rPr>
              <a:t>generico (GP) </a:t>
            </a:r>
          </a:p>
        </p:txBody>
      </p:sp>
      <p:sp>
        <p:nvSpPr>
          <p:cNvPr id="9" name="Ορθογώνιο 8">
            <a:extLst>
              <a:ext uri="{FF2B5EF4-FFF2-40B4-BE49-F238E27FC236}">
                <a16:creationId xmlns:a16="http://schemas.microsoft.com/office/drawing/2014/main" id="{71A3F062-269C-4402-8F65-5358C806FC03}"/>
              </a:ext>
            </a:extLst>
          </p:cNvPr>
          <p:cNvSpPr/>
          <p:nvPr/>
        </p:nvSpPr>
        <p:spPr>
          <a:xfrm>
            <a:off x="6134100" y="360040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Per esempio, livello di istruzione, deficit igienici, fattori ambientali, eventi traumatici.</a:t>
            </a:r>
            <a:endParaRPr lang="en-US" sz="1800" dirty="0">
              <a:latin typeface="Calibri" panose="020F0502020204030204" pitchFamily="34" charset="0"/>
              <a:ea typeface="Calibri"/>
              <a:cs typeface="Calibri" panose="020F0502020204030204" pitchFamily="34" charset="0"/>
              <a:sym typeface="Calibri"/>
            </a:endParaRPr>
          </a:p>
        </p:txBody>
      </p:sp>
      <p:sp>
        <p:nvSpPr>
          <p:cNvPr id="14" name="Ορθογώνιο 13">
            <a:extLst>
              <a:ext uri="{FF2B5EF4-FFF2-40B4-BE49-F238E27FC236}">
                <a16:creationId xmlns:a16="http://schemas.microsoft.com/office/drawing/2014/main" id="{F2CF200D-C714-4BA9-AECB-681B7F038870}"/>
              </a:ext>
            </a:extLst>
          </p:cNvPr>
          <p:cNvSpPr/>
          <p:nvPr/>
        </p:nvSpPr>
        <p:spPr>
          <a:xfrm>
            <a:off x="6096000" y="234832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ma l'accesso a consulenze, trattamenti e terapie non è sempre possibile in tempi brevi</a:t>
            </a:r>
            <a:r>
              <a:rPr lang="en-US" sz="1600" dirty="0"/>
              <a:t>.</a:t>
            </a:r>
            <a:endParaRPr lang="en-US" sz="1600" dirty="0">
              <a:latin typeface="Calibri"/>
              <a:ea typeface="Calibri"/>
              <a:cs typeface="Calibri"/>
              <a:sym typeface="Calibri"/>
            </a:endParaRPr>
          </a:p>
        </p:txBody>
      </p:sp>
      <p:sp>
        <p:nvSpPr>
          <p:cNvPr id="15" name="Ορθογώνιο 14">
            <a:extLst>
              <a:ext uri="{FF2B5EF4-FFF2-40B4-BE49-F238E27FC236}">
                <a16:creationId xmlns:a16="http://schemas.microsoft.com/office/drawing/2014/main" id="{5876E361-1696-4DD7-B6DA-A327EC148472}"/>
              </a:ext>
            </a:extLst>
          </p:cNvPr>
          <p:cNvSpPr/>
          <p:nvPr/>
        </p:nvSpPr>
        <p:spPr>
          <a:xfrm>
            <a:off x="2112607" y="579003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I rischi per la salute dipendono da molti fattori diversi</a:t>
            </a:r>
            <a:endParaRPr lang="en-US" sz="1800" dirty="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4072290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F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2F5496"/>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FFC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00B0F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8"/>
                                        </p:tgtEl>
                                        <p:attrNameLst>
                                          <p:attrName>fillcolor</p:attrName>
                                        </p:attrNameLst>
                                      </p:cBhvr>
                                      <p:to>
                                        <a:srgbClr val="2F5496"/>
                                      </p:to>
                                    </p:animClr>
                                    <p:set>
                                      <p:cBhvr>
                                        <p:cTn id="35" dur="2000" fill="hold"/>
                                        <p:tgtEl>
                                          <p:spTgt spid="8"/>
                                        </p:tgtEl>
                                        <p:attrNameLst>
                                          <p:attrName>fill.type</p:attrName>
                                        </p:attrNameLst>
                                      </p:cBhvr>
                                      <p:to>
                                        <p:strVal val="solid"/>
                                      </p:to>
                                    </p:set>
                                    <p:set>
                                      <p:cBhvr>
                                        <p:cTn id="36"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9"/>
                                        </p:tgtEl>
                                        <p:attrNameLst>
                                          <p:attrName>fillcolor</p:attrName>
                                        </p:attrNameLst>
                                      </p:cBhvr>
                                      <p:to>
                                        <a:srgbClr val="7030A0"/>
                                      </p:to>
                                    </p:animClr>
                                    <p:set>
                                      <p:cBhvr>
                                        <p:cTn id="42" dur="2000" fill="hold"/>
                                        <p:tgtEl>
                                          <p:spTgt spid="9"/>
                                        </p:tgtEl>
                                        <p:attrNameLst>
                                          <p:attrName>fill.type</p:attrName>
                                        </p:attrNameLst>
                                      </p:cBhvr>
                                      <p:to>
                                        <p:strVal val="solid"/>
                                      </p:to>
                                    </p:set>
                                    <p:set>
                                      <p:cBhvr>
                                        <p:cTn id="43"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4"/>
                                        </p:tgtEl>
                                        <p:attrNameLst>
                                          <p:attrName>fillcolor</p:attrName>
                                        </p:attrNameLst>
                                      </p:cBhvr>
                                      <p:to>
                                        <a:srgbClr val="FFC000"/>
                                      </p:to>
                                    </p:animClr>
                                    <p:set>
                                      <p:cBhvr>
                                        <p:cTn id="49" dur="2000" fill="hold"/>
                                        <p:tgtEl>
                                          <p:spTgt spid="14"/>
                                        </p:tgtEl>
                                        <p:attrNameLst>
                                          <p:attrName>fill.type</p:attrName>
                                        </p:attrNameLst>
                                      </p:cBhvr>
                                      <p:to>
                                        <p:strVal val="solid"/>
                                      </p:to>
                                    </p:set>
                                    <p:set>
                                      <p:cBhvr>
                                        <p:cTn id="50"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5"/>
                                        </p:tgtEl>
                                        <p:attrNameLst>
                                          <p:attrName>fillcolor</p:attrName>
                                        </p:attrNameLst>
                                      </p:cBhvr>
                                      <p:to>
                                        <a:srgbClr val="7030A0"/>
                                      </p:to>
                                    </p:animClr>
                                    <p:set>
                                      <p:cBhvr>
                                        <p:cTn id="56" dur="2000" fill="hold"/>
                                        <p:tgtEl>
                                          <p:spTgt spid="15"/>
                                        </p:tgtEl>
                                        <p:attrNameLst>
                                          <p:attrName>fill.type</p:attrName>
                                        </p:attrNameLst>
                                      </p:cBhvr>
                                      <p:to>
                                        <p:strVal val="solid"/>
                                      </p:to>
                                    </p:set>
                                    <p:set>
                                      <p:cBhvr>
                                        <p:cTn id="57"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3"/>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4400"/>
              <a:buNone/>
            </a:pPr>
            <a:br>
              <a:rPr lang="en-US" b="1" dirty="0">
                <a:latin typeface="Arial"/>
                <a:ea typeface="Arial"/>
                <a:cs typeface="Arial"/>
                <a:sym typeface="Arial"/>
              </a:rPr>
            </a:br>
            <a:endParaRPr sz="2800" b="1" dirty="0"/>
          </a:p>
        </p:txBody>
      </p:sp>
      <p:sp>
        <p:nvSpPr>
          <p:cNvPr id="118" name="Google Shape;118;p43"/>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457200" lvl="0" indent="-335280" algn="l" rtl="0">
              <a:lnSpc>
                <a:spcPct val="100000"/>
              </a:lnSpc>
              <a:spcBef>
                <a:spcPts val="600"/>
              </a:spcBef>
              <a:spcAft>
                <a:spcPts val="0"/>
              </a:spcAft>
              <a:buSzPct val="119999"/>
              <a:buNone/>
            </a:pPr>
            <a:endParaRPr dirty="0"/>
          </a:p>
          <a:p>
            <a:pPr marL="457200" lvl="0" indent="-228600" algn="l" rtl="0">
              <a:lnSpc>
                <a:spcPct val="100000"/>
              </a:lnSpc>
              <a:spcBef>
                <a:spcPts val="600"/>
              </a:spcBef>
              <a:spcAft>
                <a:spcPts val="0"/>
              </a:spcAft>
              <a:buSzPct val="120000"/>
              <a:buFont typeface="Noto Sans Symbols"/>
              <a:buNone/>
            </a:pPr>
            <a:endParaRPr sz="8000" dirty="0">
              <a:solidFill>
                <a:schemeClr val="dk1"/>
              </a:solidFill>
            </a:endParaRPr>
          </a:p>
          <a:p>
            <a:pPr marL="76200" lvl="0" indent="0" algn="l" rtl="0">
              <a:lnSpc>
                <a:spcPct val="100000"/>
              </a:lnSpc>
              <a:spcBef>
                <a:spcPts val="600"/>
              </a:spcBef>
              <a:spcAft>
                <a:spcPts val="0"/>
              </a:spcAft>
              <a:buSzPct val="119999"/>
              <a:buNone/>
            </a:pPr>
            <a:endParaRPr dirty="0">
              <a:solidFill>
                <a:schemeClr val="dk1"/>
              </a:solidFill>
            </a:endParaRPr>
          </a:p>
          <a:p>
            <a:pPr marL="457200" lvl="0" indent="-228600" algn="l" rtl="0">
              <a:lnSpc>
                <a:spcPct val="100000"/>
              </a:lnSpc>
              <a:spcBef>
                <a:spcPts val="600"/>
              </a:spcBef>
              <a:spcAft>
                <a:spcPts val="0"/>
              </a:spcAft>
              <a:buSzPts val="2400"/>
              <a:buNone/>
            </a:pPr>
            <a:endParaRPr dirty="0">
              <a:solidFill>
                <a:schemeClr val="dk1"/>
              </a:solidFill>
            </a:endParaRPr>
          </a:p>
          <a:p>
            <a:pPr marL="457200" lvl="0" indent="-228600" algn="l" rtl="0">
              <a:lnSpc>
                <a:spcPct val="100000"/>
              </a:lnSpc>
              <a:spcBef>
                <a:spcPts val="600"/>
              </a:spcBef>
              <a:spcAft>
                <a:spcPts val="0"/>
              </a:spcAft>
              <a:buSzPts val="2400"/>
              <a:buNone/>
            </a:pPr>
            <a:endParaRPr dirty="0">
              <a:solidFill>
                <a:schemeClr val="dk1"/>
              </a:solidFill>
            </a:endParaRPr>
          </a:p>
          <a:p>
            <a:pPr marL="457200" lvl="0" indent="-228600" algn="l" rtl="0">
              <a:lnSpc>
                <a:spcPct val="100000"/>
              </a:lnSpc>
              <a:spcBef>
                <a:spcPts val="600"/>
              </a:spcBef>
              <a:spcAft>
                <a:spcPts val="0"/>
              </a:spcAft>
              <a:buSzPts val="2400"/>
              <a:buNone/>
            </a:pPr>
            <a:endParaRPr dirty="0">
              <a:solidFill>
                <a:schemeClr val="dk1"/>
              </a:solidFill>
            </a:endParaRPr>
          </a:p>
        </p:txBody>
      </p:sp>
      <p:sp>
        <p:nvSpPr>
          <p:cNvPr id="119" name="Google Shape;119;p43"/>
          <p:cNvSpPr txBox="1"/>
          <p:nvPr/>
        </p:nvSpPr>
        <p:spPr>
          <a:xfrm>
            <a:off x="834038" y="2295079"/>
            <a:ext cx="6796918" cy="4186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0" u="none" strike="noStrike" cap="none" dirty="0">
                <a:solidFill>
                  <a:srgbClr val="203864"/>
                </a:solidFill>
                <a:latin typeface="Arial"/>
                <a:ea typeface="Arial"/>
                <a:cs typeface="Arial"/>
                <a:sym typeface="Arial"/>
              </a:rPr>
              <a:t>Obiettivi</a:t>
            </a:r>
            <a:endParaRPr sz="1800" b="0" i="0" u="none" strike="noStrike" cap="none" dirty="0">
              <a:solidFill>
                <a:srgbClr val="203864"/>
              </a:solidFill>
              <a:latin typeface="Arial"/>
              <a:ea typeface="Arial"/>
              <a:cs typeface="Arial"/>
              <a:sym typeface="Arial"/>
            </a:endParaRPr>
          </a:p>
        </p:txBody>
      </p:sp>
      <p:pic>
        <p:nvPicPr>
          <p:cNvPr id="123" name="Google Shape;123;p43"/>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2" name="Rechteck 1"/>
          <p:cNvSpPr/>
          <p:nvPr/>
        </p:nvSpPr>
        <p:spPr>
          <a:xfrm>
            <a:off x="834038" y="2951797"/>
            <a:ext cx="5957288" cy="1631216"/>
          </a:xfrm>
          <a:prstGeom prst="rect">
            <a:avLst/>
          </a:prstGeom>
        </p:spPr>
        <p:txBody>
          <a:bodyPr wrap="square">
            <a:spAutoFit/>
          </a:bodyPr>
          <a:lstStyle/>
          <a:p>
            <a:pPr marL="467792" indent="-457200" algn="just" fontAlgn="base">
              <a:spcBef>
                <a:spcPts val="600"/>
              </a:spcBef>
              <a:spcAft>
                <a:spcPts val="600"/>
              </a:spcAft>
              <a:buClr>
                <a:srgbClr val="C00000"/>
              </a:buClr>
              <a:buFont typeface="+mj-lt"/>
              <a:buAutoNum type="arabicPeriod"/>
            </a:pPr>
            <a:r>
              <a:rPr lang="en-US" sz="2000" dirty="0">
                <a:latin typeface="Calibri" panose="020F0502020204030204" pitchFamily="34" charset="0"/>
                <a:cs typeface="Calibri" panose="020F0502020204030204" pitchFamily="34" charset="0"/>
              </a:rPr>
              <a:t>Imparare a prevenire le malattie</a:t>
            </a:r>
          </a:p>
          <a:p>
            <a:pPr marL="467792" indent="-457200" algn="just" fontAlgn="base">
              <a:spcBef>
                <a:spcPts val="600"/>
              </a:spcBef>
              <a:spcAft>
                <a:spcPts val="600"/>
              </a:spcAft>
              <a:buClr>
                <a:srgbClr val="C00000"/>
              </a:buClr>
              <a:buFont typeface="+mj-lt"/>
              <a:buAutoNum type="arabicPeriod"/>
            </a:pPr>
            <a:r>
              <a:rPr lang="en-US" sz="2000" dirty="0">
                <a:latin typeface="Calibri" panose="020F0502020204030204" pitchFamily="34" charset="0"/>
                <a:cs typeface="Calibri" panose="020F0502020204030204" pitchFamily="34" charset="0"/>
              </a:rPr>
              <a:t>Esplorare le strategie di prevenzione più comuni</a:t>
            </a:r>
          </a:p>
          <a:p>
            <a:pPr marL="467792" indent="-457200" algn="just" fontAlgn="base">
              <a:spcBef>
                <a:spcPts val="600"/>
              </a:spcBef>
              <a:spcAft>
                <a:spcPts val="600"/>
              </a:spcAft>
              <a:buClr>
                <a:srgbClr val="C00000"/>
              </a:buClr>
              <a:buFont typeface="+mj-lt"/>
              <a:buAutoNum type="arabicPeriod"/>
            </a:pPr>
            <a:r>
              <a:rPr lang="en-US" sz="2000" dirty="0">
                <a:latin typeface="Calibri" panose="020F0502020204030204" pitchFamily="34" charset="0"/>
                <a:cs typeface="Calibri" panose="020F0502020204030204" pitchFamily="34" charset="0"/>
              </a:rPr>
              <a:t>Comprendere l'importanza di adottare strategie di prevenzione</a:t>
            </a:r>
          </a:p>
        </p:txBody>
      </p:sp>
      <p:sp>
        <p:nvSpPr>
          <p:cNvPr id="3" name="Rechteck 2"/>
          <p:cNvSpPr/>
          <p:nvPr/>
        </p:nvSpPr>
        <p:spPr>
          <a:xfrm>
            <a:off x="834038" y="1156752"/>
            <a:ext cx="6096000" cy="2277547"/>
          </a:xfrm>
          <a:prstGeom prst="rect">
            <a:avLst/>
          </a:prstGeom>
        </p:spPr>
        <p:txBody>
          <a:bodyPr>
            <a:spAutoFit/>
          </a:bodyPr>
          <a:lstStyle/>
          <a:p>
            <a:pPr algn="just">
              <a:spcBef>
                <a:spcPts val="600"/>
              </a:spcBef>
            </a:pPr>
            <a:r>
              <a:rPr lang="de-DE" sz="2000" b="1">
                <a:solidFill>
                  <a:srgbClr val="C00000"/>
                </a:solidFill>
                <a:latin typeface="Calibri" panose="020F0502020204030204" pitchFamily="34" charset="0"/>
                <a:cs typeface="Calibri" panose="020F0502020204030204" pitchFamily="34" charset="0"/>
              </a:rPr>
              <a:t>Azione 2.4 </a:t>
            </a:r>
            <a:endParaRPr lang="de-DE" sz="2000" dirty="0">
              <a:solidFill>
                <a:srgbClr val="C00000"/>
              </a:solidFill>
              <a:latin typeface="Calibri" panose="020F0502020204030204" pitchFamily="34" charset="0"/>
              <a:cs typeface="Calibri" panose="020F0502020204030204" pitchFamily="34" charset="0"/>
            </a:endParaRPr>
          </a:p>
          <a:p>
            <a:pPr algn="just">
              <a:spcBef>
                <a:spcPts val="600"/>
              </a:spcBef>
              <a:spcAft>
                <a:spcPts val="600"/>
              </a:spcAft>
            </a:pPr>
            <a:r>
              <a:rPr lang="de-DE" sz="3200" b="1" dirty="0" err="1">
                <a:solidFill>
                  <a:srgbClr val="C00000"/>
                </a:solidFill>
                <a:latin typeface="Calibri" panose="020F0502020204030204" pitchFamily="34" charset="0"/>
                <a:cs typeface="Calibri" panose="020F0502020204030204" pitchFamily="34" charset="0"/>
              </a:rPr>
              <a:t>Strategie di prevenzione</a:t>
            </a:r>
            <a:endParaRPr lang="de-DE" sz="3200" dirty="0">
              <a:solidFill>
                <a:srgbClr val="C00000"/>
              </a:solidFill>
              <a:latin typeface="Calibri" panose="020F0502020204030204" pitchFamily="34" charset="0"/>
              <a:cs typeface="Calibri" panose="020F0502020204030204" pitchFamily="34" charset="0"/>
            </a:endParaRPr>
          </a:p>
          <a:p>
            <a:endParaRPr lang="de-DE" sz="2000" dirty="0">
              <a:latin typeface="Calibri" panose="020F0502020204030204" pitchFamily="34" charset="0"/>
              <a:cs typeface="Calibri" panose="020F0502020204030204" pitchFamily="34" charset="0"/>
            </a:endParaRPr>
          </a:p>
          <a:p>
            <a:endParaRPr lang="de-DE" sz="2000" dirty="0">
              <a:latin typeface="Calibri" panose="020F0502020204030204" pitchFamily="34" charset="0"/>
              <a:cs typeface="Calibri" panose="020F0502020204030204" pitchFamily="34" charset="0"/>
            </a:endParaRPr>
          </a:p>
          <a:p>
            <a:br>
              <a:rPr lang="de-DE" sz="2000" dirty="0">
                <a:latin typeface="Calibri" panose="020F0502020204030204" pitchFamily="34" charset="0"/>
                <a:cs typeface="Calibri" panose="020F0502020204030204" pitchFamily="34" charset="0"/>
              </a:rPr>
            </a:br>
            <a:endParaRPr lang="de-DE" sz="2000" dirty="0">
              <a:latin typeface="Calibri" panose="020F0502020204030204" pitchFamily="34" charset="0"/>
              <a:cs typeface="Calibri" panose="020F0502020204030204" pitchFamily="34" charset="0"/>
            </a:endParaRPr>
          </a:p>
        </p:txBody>
      </p:sp>
      <p:pic>
        <p:nvPicPr>
          <p:cNvPr id="1026" name="Picture 2" descr="https://lh5.googleusercontent.com/_xfLGZBdottP7nbFGLv_vfLmDiOh8DQ89DqGQKjU88tb6S1B-8vJTLCf7RFxfd9fH34w8Lsi_ntFB5XVM0JVKsHsLHAg3YmDK5utGPYwLaqnb15dNtHgskradGjRGfTi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980" y="1000854"/>
            <a:ext cx="2844996" cy="4270164"/>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8368249" y="6382571"/>
            <a:ext cx="2023929" cy="738664"/>
          </a:xfrm>
          <a:prstGeom prst="rect">
            <a:avLst/>
          </a:prstGeom>
        </p:spPr>
        <p:txBody>
          <a:bodyPr wrap="square">
            <a:spAutoFit/>
          </a:bodyPr>
          <a:lstStyle/>
          <a:p>
            <a:pPr algn="r"/>
            <a:r>
              <a:rPr lang="de-DE" u="sng" dirty="0">
                <a:solidFill>
                  <a:srgbClr val="5F5F5F"/>
                </a:solidFill>
                <a:latin typeface="Calibri" panose="020F0502020204030204" pitchFamily="34" charset="0"/>
                <a:hlinkClick r:id="rId5"/>
              </a:rPr>
              <a:t>Fonte </a:t>
            </a:r>
            <a:r>
              <a:rPr lang="de-DE" dirty="0">
                <a:latin typeface="Calibri" panose="020F0502020204030204" pitchFamily="34" charset="0"/>
              </a:rPr>
              <a:t>| </a:t>
            </a:r>
            <a:r>
              <a:rPr lang="de-DE" u="sng" dirty="0" err="1">
                <a:latin typeface="Calibri" panose="020F0502020204030204" pitchFamily="34" charset="0"/>
                <a:hlinkClick r:id="rId6"/>
              </a:rPr>
              <a:t>Licenza Pexels</a:t>
            </a:r>
            <a:endParaRPr lang="de-DE" dirty="0"/>
          </a:p>
          <a:p>
            <a:br>
              <a:rPr lang="de-DE" dirty="0"/>
            </a:br>
            <a:endParaRPr lang="de-DE" dirty="0"/>
          </a:p>
        </p:txBody>
      </p:sp>
      <p:sp>
        <p:nvSpPr>
          <p:cNvPr id="11" name="Google Shape;267;p17">
            <a:extLst>
              <a:ext uri="{FF2B5EF4-FFF2-40B4-BE49-F238E27FC236}">
                <a16:creationId xmlns:a16="http://schemas.microsoft.com/office/drawing/2014/main" id="{D28AE641-AC6C-4036-888C-9DAEB55BE3A5}"/>
              </a:ext>
            </a:extLst>
          </p:cNvPr>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b="0" i="0" u="none" strike="noStrike" cap="none" dirty="0">
                <a:solidFill>
                  <a:schemeClr val="bg1"/>
                </a:solidFill>
                <a:latin typeface="Calibri"/>
                <a:ea typeface="Calibri"/>
                <a:cs typeface="Calibri"/>
                <a:sym typeface="Calibri"/>
              </a:rPr>
              <a:t>2.1</a:t>
            </a:r>
            <a:endParaRPr sz="2400" b="0" i="0" u="none" strike="noStrike" cap="none" dirty="0">
              <a:solidFill>
                <a:schemeClr val="bg1"/>
              </a:solidFill>
              <a:latin typeface="Calibri"/>
              <a:ea typeface="Calibri"/>
              <a:cs typeface="Calibri"/>
              <a:sym typeface="Calibri"/>
            </a:endParaRPr>
          </a:p>
        </p:txBody>
      </p:sp>
      <p:sp>
        <p:nvSpPr>
          <p:cNvPr id="12" name="Google Shape;268;p17">
            <a:extLst>
              <a:ext uri="{FF2B5EF4-FFF2-40B4-BE49-F238E27FC236}">
                <a16:creationId xmlns:a16="http://schemas.microsoft.com/office/drawing/2014/main" id="{002105EE-0E54-49B5-8514-A4CB45DC3978}"/>
              </a:ext>
            </a:extLst>
          </p:cNvPr>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dirty="0">
                <a:solidFill>
                  <a:schemeClr val="bg1"/>
                </a:solidFill>
                <a:latin typeface="Calibri"/>
                <a:cs typeface="Calibri"/>
                <a:sym typeface="Calibri"/>
              </a:rPr>
              <a:t>2.2</a:t>
            </a:r>
            <a:endParaRPr sz="2400" dirty="0">
              <a:solidFill>
                <a:schemeClr val="bg1"/>
              </a:solidFill>
              <a:latin typeface="Calibri"/>
              <a:cs typeface="Calibri"/>
              <a:sym typeface="Calibri"/>
            </a:endParaRPr>
          </a:p>
        </p:txBody>
      </p:sp>
      <p:sp>
        <p:nvSpPr>
          <p:cNvPr id="13" name="Google Shape;269;p17">
            <a:extLst>
              <a:ext uri="{FF2B5EF4-FFF2-40B4-BE49-F238E27FC236}">
                <a16:creationId xmlns:a16="http://schemas.microsoft.com/office/drawing/2014/main" id="{6BE5D1A8-718E-460E-8DBA-46AF25E0C4DC}"/>
              </a:ext>
            </a:extLst>
          </p:cNvPr>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Calibri"/>
              <a:buNone/>
            </a:pPr>
            <a:r>
              <a:rPr lang="de-DE" sz="2400" dirty="0">
                <a:solidFill>
                  <a:schemeClr val="bg1"/>
                </a:solidFill>
                <a:latin typeface="Calibri"/>
                <a:ea typeface="Calibri"/>
                <a:cs typeface="Calibri"/>
                <a:sym typeface="Calibri"/>
              </a:rPr>
              <a:t>2</a:t>
            </a:r>
            <a:r>
              <a:rPr lang="de-DE" sz="2400" b="0" i="0" u="none" strike="noStrike" cap="none" dirty="0">
                <a:solidFill>
                  <a:schemeClr val="bg1"/>
                </a:solidFill>
                <a:latin typeface="Calibri"/>
                <a:ea typeface="Calibri"/>
                <a:cs typeface="Calibri"/>
                <a:sym typeface="Calibri"/>
              </a:rPr>
              <a:t>.3</a:t>
            </a:r>
            <a:endParaRPr sz="2400" b="0" i="0" u="none" strike="noStrike" cap="none" dirty="0">
              <a:solidFill>
                <a:schemeClr val="bg1"/>
              </a:solidFill>
              <a:latin typeface="Calibri"/>
              <a:ea typeface="Calibri"/>
              <a:cs typeface="Calibri"/>
              <a:sym typeface="Calibri"/>
            </a:endParaRPr>
          </a:p>
        </p:txBody>
      </p:sp>
      <p:sp>
        <p:nvSpPr>
          <p:cNvPr id="14" name="Google Shape;270;p17">
            <a:extLst>
              <a:ext uri="{FF2B5EF4-FFF2-40B4-BE49-F238E27FC236}">
                <a16:creationId xmlns:a16="http://schemas.microsoft.com/office/drawing/2014/main" id="{35FEFDF7-462C-4316-A9A2-10CB8EF4908C}"/>
              </a:ext>
            </a:extLst>
          </p:cNvPr>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800" dirty="0">
                <a:solidFill>
                  <a:srgbClr val="C00000"/>
                </a:solidFill>
                <a:latin typeface="Calibri"/>
                <a:cs typeface="Calibri"/>
                <a:sym typeface="Calibri"/>
              </a:rPr>
              <a:t>2.4</a:t>
            </a:r>
            <a:endParaRPr sz="2800" dirty="0">
              <a:solidFill>
                <a:srgbClr val="C00000"/>
              </a:solidFill>
              <a:latin typeface="Calibri"/>
              <a:cs typeface="Calibri"/>
              <a:sym typeface="Calibri"/>
            </a:endParaRPr>
          </a:p>
        </p:txBody>
      </p:sp>
    </p:spTree>
    <p:extLst>
      <p:ext uri="{BB962C8B-B14F-4D97-AF65-F5344CB8AC3E}">
        <p14:creationId xmlns:p14="http://schemas.microsoft.com/office/powerpoint/2010/main" val="994904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3"/>
          <p:cNvSpPr txBox="1">
            <a:spLocks noGrp="1"/>
          </p:cNvSpPr>
          <p:nvPr>
            <p:ph type="title"/>
          </p:nvPr>
        </p:nvSpPr>
        <p:spPr>
          <a:xfrm>
            <a:off x="839788" y="365125"/>
            <a:ext cx="10515600" cy="98521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4400"/>
              <a:buNone/>
            </a:pPr>
            <a:br>
              <a:rPr lang="en-US" b="1" dirty="0">
                <a:latin typeface="Arial"/>
                <a:ea typeface="Arial"/>
                <a:cs typeface="Arial"/>
                <a:sym typeface="Arial"/>
              </a:rPr>
            </a:br>
            <a:r>
              <a:rPr lang="en-US" sz="2800" b="1" dirty="0" err="1"/>
              <a:t>Vaccinazione</a:t>
            </a:r>
            <a:endParaRPr sz="2800" b="1" dirty="0"/>
          </a:p>
        </p:txBody>
      </p:sp>
      <p:sp>
        <p:nvSpPr>
          <p:cNvPr id="118" name="Google Shape;118;p43"/>
          <p:cNvSpPr txBox="1">
            <a:spLocks noGrp="1"/>
          </p:cNvSpPr>
          <p:nvPr>
            <p:ph type="body" idx="2"/>
          </p:nvPr>
        </p:nvSpPr>
        <p:spPr>
          <a:xfrm>
            <a:off x="834037" y="1807535"/>
            <a:ext cx="8145365" cy="4748343"/>
          </a:xfrm>
          <a:prstGeom prst="rect">
            <a:avLst/>
          </a:prstGeom>
          <a:noFill/>
          <a:ln>
            <a:noFill/>
          </a:ln>
        </p:spPr>
        <p:txBody>
          <a:bodyPr spcFirstLastPara="1" wrap="square" lIns="91425" tIns="45700" rIns="91425" bIns="45700" anchor="t" anchorCtr="0">
            <a:normAutofit fontScale="25000" lnSpcReduction="20000"/>
          </a:bodyPr>
          <a:lstStyle/>
          <a:p>
            <a:pPr marL="457200" lvl="0" indent="-381000" algn="just" rtl="0">
              <a:lnSpc>
                <a:spcPct val="120000"/>
              </a:lnSpc>
              <a:spcBef>
                <a:spcPts val="600"/>
              </a:spcBef>
              <a:spcAft>
                <a:spcPts val="600"/>
              </a:spcAft>
              <a:buSzPct val="120000"/>
              <a:buChar char="▪"/>
            </a:pPr>
            <a:r>
              <a:rPr lang="it-IT" sz="7200" b="1" dirty="0">
                <a:solidFill>
                  <a:schemeClr val="dk1"/>
                </a:solidFill>
              </a:rPr>
              <a:t>Protegge </a:t>
            </a:r>
            <a:r>
              <a:rPr lang="it-IT" sz="7200" dirty="0">
                <a:solidFill>
                  <a:schemeClr val="dk1"/>
                </a:solidFill>
              </a:rPr>
              <a:t>dall'esposizione futura a malattie </a:t>
            </a:r>
            <a:r>
              <a:rPr lang="it-IT" sz="7200" b="1" dirty="0">
                <a:solidFill>
                  <a:schemeClr val="dk1"/>
                </a:solidFill>
              </a:rPr>
              <a:t>gravi e mortali </a:t>
            </a:r>
            <a:r>
              <a:rPr lang="it-IT" sz="7200" dirty="0">
                <a:solidFill>
                  <a:schemeClr val="dk1"/>
                </a:solidFill>
              </a:rPr>
              <a:t>causate da virus o batteri.</a:t>
            </a:r>
          </a:p>
          <a:p>
            <a:pPr marL="457200" lvl="0" indent="-381000" algn="just" rtl="0">
              <a:lnSpc>
                <a:spcPct val="120000"/>
              </a:lnSpc>
              <a:spcBef>
                <a:spcPts val="600"/>
              </a:spcBef>
              <a:spcAft>
                <a:spcPts val="600"/>
              </a:spcAft>
              <a:buSzPct val="128342"/>
              <a:buChar char="▪"/>
            </a:pPr>
            <a:r>
              <a:rPr lang="it-IT" sz="7200" b="1" dirty="0">
                <a:solidFill>
                  <a:schemeClr val="dk1"/>
                </a:solidFill>
              </a:rPr>
              <a:t>Riduce il rischio di contrarre </a:t>
            </a:r>
            <a:r>
              <a:rPr lang="it-IT" sz="7200" dirty="0">
                <a:solidFill>
                  <a:schemeClr val="dk1"/>
                </a:solidFill>
              </a:rPr>
              <a:t>una malattia stimolando le difese naturali dell'organismo </a:t>
            </a:r>
            <a:r>
              <a:rPr lang="it-IT" sz="7200" dirty="0"/>
              <a:t>a</a:t>
            </a:r>
            <a:r>
              <a:rPr lang="it-IT" sz="7200" dirty="0">
                <a:solidFill>
                  <a:schemeClr val="dk1"/>
                </a:solidFill>
              </a:rPr>
              <a:t> costruire una protezione immunitaria(OMS).</a:t>
            </a:r>
            <a:endParaRPr lang="it-IT" sz="7200" dirty="0"/>
          </a:p>
          <a:p>
            <a:pPr marL="457200" lvl="0" indent="-381000" algn="just" rtl="0">
              <a:lnSpc>
                <a:spcPct val="120000"/>
              </a:lnSpc>
              <a:spcBef>
                <a:spcPts val="600"/>
              </a:spcBef>
              <a:spcAft>
                <a:spcPts val="600"/>
              </a:spcAft>
              <a:buSzPct val="128342"/>
              <a:buChar char="▪"/>
            </a:pPr>
            <a:r>
              <a:rPr lang="it-IT" sz="7200" b="1" dirty="0">
                <a:solidFill>
                  <a:schemeClr val="dk1"/>
                </a:solidFill>
              </a:rPr>
              <a:t>Previene e controlla i focolai di malattie infettive</a:t>
            </a:r>
            <a:r>
              <a:rPr lang="it-IT" sz="7200" dirty="0">
                <a:solidFill>
                  <a:schemeClr val="dk1"/>
                </a:solidFill>
              </a:rPr>
              <a:t>, ad esempio il Corona Virus.</a:t>
            </a:r>
            <a:endParaRPr lang="it-IT" sz="7200" dirty="0"/>
          </a:p>
          <a:p>
            <a:pPr marL="457200" lvl="0" indent="-381000" algn="just" rtl="0">
              <a:lnSpc>
                <a:spcPct val="120000"/>
              </a:lnSpc>
              <a:spcBef>
                <a:spcPts val="600"/>
              </a:spcBef>
              <a:spcAft>
                <a:spcPts val="600"/>
              </a:spcAft>
              <a:buSzPct val="128342"/>
              <a:buChar char="▪"/>
            </a:pPr>
            <a:r>
              <a:rPr lang="it-IT" sz="7200" b="1" dirty="0">
                <a:solidFill>
                  <a:schemeClr val="dk1"/>
                </a:solidFill>
              </a:rPr>
              <a:t>Previene più di 20 malattie potenzialmente letali </a:t>
            </a:r>
            <a:r>
              <a:rPr lang="it-IT" sz="7200" dirty="0">
                <a:solidFill>
                  <a:schemeClr val="dk1"/>
                </a:solidFill>
              </a:rPr>
              <a:t>(OMS)</a:t>
            </a:r>
            <a:endParaRPr lang="it-IT" sz="7200" dirty="0"/>
          </a:p>
          <a:p>
            <a:pPr marL="457200" lvl="0" indent="-381000" algn="just" rtl="0">
              <a:lnSpc>
                <a:spcPct val="120000"/>
              </a:lnSpc>
              <a:spcBef>
                <a:spcPts val="600"/>
              </a:spcBef>
              <a:spcAft>
                <a:spcPts val="600"/>
              </a:spcAft>
              <a:buSzPct val="128342"/>
              <a:buChar char="▪"/>
            </a:pPr>
            <a:r>
              <a:rPr lang="it-IT" sz="7200" b="1" dirty="0"/>
              <a:t>Previene da 2 a 3 milioni di morti ogni anno </a:t>
            </a:r>
            <a:r>
              <a:rPr lang="it-IT" sz="7200" dirty="0"/>
              <a:t>(OMS) e protegge individui, comunità e popolazioni - Alcune malattie come il </a:t>
            </a:r>
            <a:r>
              <a:rPr lang="it-IT" sz="7200" i="1" dirty="0"/>
              <a:t>vaiolo </a:t>
            </a:r>
            <a:r>
              <a:rPr lang="it-IT" sz="7200" dirty="0"/>
              <a:t>sono state eliminate a livello globale grazie alla vaccinazione.</a:t>
            </a:r>
          </a:p>
          <a:p>
            <a:pPr marL="457200" lvl="0" indent="-381000" algn="just" rtl="0">
              <a:lnSpc>
                <a:spcPct val="120000"/>
              </a:lnSpc>
              <a:spcBef>
                <a:spcPts val="600"/>
              </a:spcBef>
              <a:spcAft>
                <a:spcPts val="600"/>
              </a:spcAft>
              <a:buSzPct val="128342"/>
              <a:buChar char="▪"/>
            </a:pPr>
            <a:r>
              <a:rPr lang="it-IT" sz="7200" dirty="0">
                <a:solidFill>
                  <a:schemeClr val="dk1"/>
                </a:solidFill>
              </a:rPr>
              <a:t>Una persona vaccinata ha </a:t>
            </a:r>
            <a:r>
              <a:rPr lang="it-IT" sz="7200" b="1" dirty="0">
                <a:solidFill>
                  <a:schemeClr val="dk1"/>
                </a:solidFill>
              </a:rPr>
              <a:t>meno probabilità di trasmettere una malattia infettiva ad altri</a:t>
            </a:r>
            <a:r>
              <a:rPr lang="it-IT" sz="7200" dirty="0">
                <a:solidFill>
                  <a:schemeClr val="dk1"/>
                </a:solidFill>
              </a:rPr>
              <a:t>. Quindi, le persone che si vaccinano contribuiscono a proteggere coloro che non possono essere vaccinati a loro volta. (Commissione europea)</a:t>
            </a:r>
          </a:p>
          <a:p>
            <a:pPr marL="457200" lvl="0" indent="-335280" algn="l" rtl="0">
              <a:lnSpc>
                <a:spcPct val="120000"/>
              </a:lnSpc>
              <a:spcBef>
                <a:spcPts val="600"/>
              </a:spcBef>
              <a:spcAft>
                <a:spcPts val="600"/>
              </a:spcAft>
              <a:buSzPct val="119999"/>
              <a:buNone/>
            </a:pPr>
            <a:endParaRPr dirty="0"/>
          </a:p>
          <a:p>
            <a:pPr marL="457200" lvl="0" indent="-228600" algn="l" rtl="0">
              <a:lnSpc>
                <a:spcPct val="120000"/>
              </a:lnSpc>
              <a:spcBef>
                <a:spcPts val="600"/>
              </a:spcBef>
              <a:spcAft>
                <a:spcPts val="600"/>
              </a:spcAft>
              <a:buSzPct val="120000"/>
              <a:buFont typeface="Noto Sans Symbols"/>
              <a:buNone/>
            </a:pPr>
            <a:endParaRPr sz="8000" dirty="0">
              <a:solidFill>
                <a:schemeClr val="dk1"/>
              </a:solidFill>
            </a:endParaRPr>
          </a:p>
          <a:p>
            <a:pPr marL="76200" lvl="0" indent="0" algn="l" rtl="0">
              <a:lnSpc>
                <a:spcPct val="120000"/>
              </a:lnSpc>
              <a:spcBef>
                <a:spcPts val="600"/>
              </a:spcBef>
              <a:spcAft>
                <a:spcPts val="600"/>
              </a:spcAft>
              <a:buSzPct val="119999"/>
              <a:buNone/>
            </a:pPr>
            <a:endParaRPr dirty="0">
              <a:solidFill>
                <a:schemeClr val="dk1"/>
              </a:solidFill>
            </a:endParaRPr>
          </a:p>
          <a:p>
            <a:pPr marL="457200" lvl="0" indent="-228600" algn="l" rtl="0">
              <a:lnSpc>
                <a:spcPct val="120000"/>
              </a:lnSpc>
              <a:spcBef>
                <a:spcPts val="600"/>
              </a:spcBef>
              <a:spcAft>
                <a:spcPts val="600"/>
              </a:spcAft>
              <a:buSzPts val="2400"/>
              <a:buNone/>
            </a:pPr>
            <a:endParaRPr dirty="0">
              <a:solidFill>
                <a:schemeClr val="dk1"/>
              </a:solidFill>
            </a:endParaRPr>
          </a:p>
          <a:p>
            <a:pPr marL="457200" lvl="0" indent="-228600" algn="l" rtl="0">
              <a:lnSpc>
                <a:spcPct val="120000"/>
              </a:lnSpc>
              <a:spcBef>
                <a:spcPts val="600"/>
              </a:spcBef>
              <a:spcAft>
                <a:spcPts val="600"/>
              </a:spcAft>
              <a:buSzPts val="2400"/>
              <a:buNone/>
            </a:pPr>
            <a:endParaRPr dirty="0">
              <a:solidFill>
                <a:schemeClr val="dk1"/>
              </a:solidFill>
            </a:endParaRPr>
          </a:p>
          <a:p>
            <a:pPr marL="457200" lvl="0" indent="-228600" algn="l" rtl="0">
              <a:lnSpc>
                <a:spcPct val="120000"/>
              </a:lnSpc>
              <a:spcBef>
                <a:spcPts val="600"/>
              </a:spcBef>
              <a:spcAft>
                <a:spcPts val="600"/>
              </a:spcAft>
              <a:buSzPts val="2400"/>
              <a:buNone/>
            </a:pPr>
            <a:endParaRPr dirty="0">
              <a:solidFill>
                <a:schemeClr val="dk1"/>
              </a:solidFill>
            </a:endParaRPr>
          </a:p>
        </p:txBody>
      </p:sp>
      <p:sp>
        <p:nvSpPr>
          <p:cNvPr id="119" name="Google Shape;119;p43"/>
          <p:cNvSpPr txBox="1"/>
          <p:nvPr/>
        </p:nvSpPr>
        <p:spPr>
          <a:xfrm>
            <a:off x="834037" y="1350336"/>
            <a:ext cx="6796918"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u="none" strike="noStrike" cap="none" dirty="0">
                <a:solidFill>
                  <a:srgbClr val="203864"/>
                </a:solidFill>
                <a:latin typeface="Arial"/>
                <a:ea typeface="Arial"/>
                <a:cs typeface="Arial"/>
                <a:sym typeface="Arial"/>
              </a:rPr>
              <a:t>Perché è importante vaccinarsi?</a:t>
            </a:r>
            <a:endParaRPr sz="1800" b="0" u="none" strike="noStrike" cap="none" dirty="0">
              <a:solidFill>
                <a:srgbClr val="203864"/>
              </a:solidFill>
              <a:latin typeface="Arial"/>
              <a:ea typeface="Arial"/>
              <a:cs typeface="Arial"/>
              <a:sym typeface="Arial"/>
            </a:endParaRPr>
          </a:p>
        </p:txBody>
      </p:sp>
      <p:pic>
        <p:nvPicPr>
          <p:cNvPr id="120" name="Google Shape;120;p43"/>
          <p:cNvPicPr preferRelativeResize="0"/>
          <p:nvPr/>
        </p:nvPicPr>
        <p:blipFill rotWithShape="1">
          <a:blip r:embed="rId3">
            <a:alphaModFix/>
          </a:blip>
          <a:srcRect/>
          <a:stretch/>
        </p:blipFill>
        <p:spPr>
          <a:xfrm>
            <a:off x="9122734" y="2136278"/>
            <a:ext cx="2986169" cy="2324466"/>
          </a:xfrm>
          <a:prstGeom prst="rect">
            <a:avLst/>
          </a:prstGeom>
          <a:noFill/>
          <a:ln>
            <a:noFill/>
          </a:ln>
        </p:spPr>
      </p:pic>
      <p:sp>
        <p:nvSpPr>
          <p:cNvPr id="121" name="Google Shape;121;p43"/>
          <p:cNvSpPr/>
          <p:nvPr/>
        </p:nvSpPr>
        <p:spPr>
          <a:xfrm>
            <a:off x="9424437" y="6417399"/>
            <a:ext cx="244605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5"/>
              </a:rPr>
              <a:t>Licenza </a:t>
            </a:r>
            <a:r>
              <a:rPr lang="en-US" sz="1200" b="0" i="0" u="sng" strike="noStrike" cap="none" dirty="0" err="1">
                <a:solidFill>
                  <a:schemeClr val="dk1"/>
                </a:solidFill>
                <a:latin typeface="Calibri"/>
                <a:ea typeface="Calibri"/>
                <a:cs typeface="Calibri"/>
                <a:sym typeface="Calibri"/>
                <a:hlinkClick r:id="rId5"/>
              </a:rPr>
              <a:t>Pexels</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123" name="Google Shape;123;p43"/>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0DC458B4-56CA-4C95-9583-ACFE2026411E}"/>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67238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138" name="Google Shape;138;p4"/>
          <p:cNvGrpSpPr/>
          <p:nvPr/>
        </p:nvGrpSpPr>
        <p:grpSpPr>
          <a:xfrm>
            <a:off x="281687" y="2914650"/>
            <a:ext cx="9430893" cy="1889781"/>
            <a:chOff x="199712" y="1198537"/>
            <a:chExt cx="7642622" cy="1552964"/>
          </a:xfrm>
        </p:grpSpPr>
        <p:sp>
          <p:nvSpPr>
            <p:cNvPr id="139" name="Google Shape;139;p4"/>
            <p:cNvSpPr/>
            <p:nvPr/>
          </p:nvSpPr>
          <p:spPr>
            <a:xfrm>
              <a:off x="199712" y="1198537"/>
              <a:ext cx="1546028" cy="1552964"/>
            </a:xfrm>
            <a:prstGeom prst="ellipse">
              <a:avLst/>
            </a:prstGeom>
            <a:solidFill>
              <a:srgbClr val="CCD3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4"/>
            <p:cNvSpPr/>
            <p:nvPr/>
          </p:nvSpPr>
          <p:spPr>
            <a:xfrm>
              <a:off x="503986" y="1510072"/>
              <a:ext cx="937480" cy="929895"/>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
            <p:cNvSpPr/>
            <p:nvPr/>
          </p:nvSpPr>
          <p:spPr>
            <a:xfrm>
              <a:off x="1785477" y="1489781"/>
              <a:ext cx="2128788" cy="9031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
            <p:cNvSpPr/>
            <p:nvPr/>
          </p:nvSpPr>
          <p:spPr>
            <a:xfrm>
              <a:off x="5713546" y="1524695"/>
              <a:ext cx="2128788" cy="9031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7" name="Google Shape;147;p4"/>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200" b="1"/>
              <a:t>Obiettivi</a:t>
            </a:r>
            <a:endParaRPr/>
          </a:p>
        </p:txBody>
      </p:sp>
      <p:sp>
        <p:nvSpPr>
          <p:cNvPr id="148" name="Google Shape;148;p4"/>
          <p:cNvSpPr/>
          <p:nvPr/>
        </p:nvSpPr>
        <p:spPr>
          <a:xfrm>
            <a:off x="36957" y="348995"/>
            <a:ext cx="489461" cy="615675"/>
          </a:xfrm>
          <a:prstGeom prst="rect">
            <a:avLst/>
          </a:prstGeom>
          <a:solidFill>
            <a:srgbClr val="C01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4"/>
          <p:cNvSpPr txBox="1"/>
          <p:nvPr/>
        </p:nvSpPr>
        <p:spPr>
          <a:xfrm>
            <a:off x="526419" y="348996"/>
            <a:ext cx="8471838" cy="613530"/>
          </a:xfrm>
          <a:prstGeom prst="rect">
            <a:avLst/>
          </a:prstGeom>
          <a:solidFill>
            <a:srgbClr val="203864"/>
          </a:solidFill>
          <a:ln>
            <a:noFill/>
          </a:ln>
        </p:spPr>
        <p:txBody>
          <a:bodyPr spcFirstLastPara="1" wrap="square" lIns="91425" tIns="45700" rIns="91425" bIns="45700" anchor="ctr" anchorCtr="0">
            <a:normAutofit fontScale="92500"/>
          </a:bodyPr>
          <a:lstStyle/>
          <a:p>
            <a:pPr marL="0" marR="0" lvl="0" indent="0" algn="l" rtl="0">
              <a:lnSpc>
                <a:spcPct val="90000"/>
              </a:lnSpc>
              <a:spcBef>
                <a:spcPts val="0"/>
              </a:spcBef>
              <a:spcAft>
                <a:spcPts val="0"/>
              </a:spcAft>
              <a:buClr>
                <a:schemeClr val="lt1"/>
              </a:buClr>
              <a:buSzPts val="2200"/>
              <a:buFont typeface="Calibri"/>
              <a:buNone/>
            </a:pPr>
            <a:r>
              <a:rPr lang="en-US" sz="2200" b="1" i="0" u="none" strike="noStrike" cap="none" dirty="0" err="1">
                <a:solidFill>
                  <a:schemeClr val="lt1"/>
                </a:solidFill>
                <a:latin typeface="Calibri"/>
                <a:ea typeface="Calibri"/>
                <a:cs typeface="Calibri"/>
                <a:sym typeface="Calibri"/>
              </a:rPr>
              <a:t>Quali</a:t>
            </a:r>
            <a:r>
              <a:rPr lang="en-US" sz="2200" b="1" i="0" u="none" strike="noStrike" cap="none" dirty="0">
                <a:solidFill>
                  <a:schemeClr val="lt1"/>
                </a:solidFill>
                <a:latin typeface="Calibri"/>
                <a:ea typeface="Calibri"/>
                <a:cs typeface="Calibri"/>
                <a:sym typeface="Calibri"/>
              </a:rPr>
              <a:t> </a:t>
            </a:r>
            <a:r>
              <a:rPr lang="en-US" sz="2200" b="1" i="0" u="none" strike="noStrike" cap="none" dirty="0" err="1">
                <a:solidFill>
                  <a:schemeClr val="lt1"/>
                </a:solidFill>
                <a:latin typeface="Calibri"/>
                <a:ea typeface="Calibri"/>
                <a:cs typeface="Calibri"/>
                <a:sym typeface="Calibri"/>
              </a:rPr>
              <a:t>sono</a:t>
            </a:r>
            <a:r>
              <a:rPr lang="en-US" sz="2200" b="1" i="0" u="none" strike="noStrike" cap="none" dirty="0">
                <a:solidFill>
                  <a:schemeClr val="lt1"/>
                </a:solidFill>
                <a:latin typeface="Calibri"/>
                <a:ea typeface="Calibri"/>
                <a:cs typeface="Calibri"/>
                <a:sym typeface="Calibri"/>
              </a:rPr>
              <a:t> </a:t>
            </a:r>
            <a:r>
              <a:rPr lang="en-US" sz="2200" b="1" i="0" u="none" strike="noStrike" cap="none" dirty="0" err="1">
                <a:solidFill>
                  <a:schemeClr val="lt1"/>
                </a:solidFill>
                <a:latin typeface="Calibri"/>
                <a:ea typeface="Calibri"/>
                <a:cs typeface="Calibri"/>
                <a:sym typeface="Calibri"/>
              </a:rPr>
              <a:t>i</a:t>
            </a:r>
            <a:r>
              <a:rPr lang="en-US" sz="2200" b="1" i="0" u="none" strike="noStrike" cap="none" dirty="0">
                <a:solidFill>
                  <a:schemeClr val="lt1"/>
                </a:solidFill>
                <a:latin typeface="Calibri"/>
                <a:ea typeface="Calibri"/>
                <a:cs typeface="Calibri"/>
                <a:sym typeface="Calibri"/>
              </a:rPr>
              <a:t> </a:t>
            </a:r>
            <a:r>
              <a:rPr lang="en-US" sz="2200" b="1" i="0" u="none" strike="noStrike" cap="none" dirty="0" err="1">
                <a:solidFill>
                  <a:schemeClr val="lt1"/>
                </a:solidFill>
                <a:latin typeface="Calibri"/>
                <a:ea typeface="Calibri"/>
                <a:cs typeface="Calibri"/>
                <a:sym typeface="Calibri"/>
              </a:rPr>
              <a:t>principali</a:t>
            </a:r>
            <a:r>
              <a:rPr lang="en-US" sz="2200" b="1" i="0" u="none" strike="noStrike" cap="none" dirty="0">
                <a:solidFill>
                  <a:schemeClr val="lt1"/>
                </a:solidFill>
                <a:latin typeface="Calibri"/>
                <a:ea typeface="Calibri"/>
                <a:cs typeface="Calibri"/>
                <a:sym typeface="Calibri"/>
              </a:rPr>
              <a:t> </a:t>
            </a:r>
            <a:r>
              <a:rPr lang="en-US" sz="2200" b="1" i="0" u="none" strike="noStrike" cap="none" dirty="0" err="1">
                <a:solidFill>
                  <a:schemeClr val="lt1"/>
                </a:solidFill>
                <a:latin typeface="Calibri"/>
                <a:ea typeface="Calibri"/>
                <a:cs typeface="Calibri"/>
                <a:sym typeface="Calibri"/>
              </a:rPr>
              <a:t>problemi</a:t>
            </a:r>
            <a:r>
              <a:rPr lang="en-US" sz="2200" b="1" i="0" u="none" strike="noStrike" cap="none" dirty="0">
                <a:solidFill>
                  <a:schemeClr val="lt1"/>
                </a:solidFill>
                <a:latin typeface="Calibri"/>
                <a:ea typeface="Calibri"/>
                <a:cs typeface="Calibri"/>
                <a:sym typeface="Calibri"/>
              </a:rPr>
              <a:t> di salute </a:t>
            </a:r>
            <a:r>
              <a:rPr lang="en-US" sz="2200" b="1" i="0" u="none" strike="noStrike" cap="none" dirty="0" err="1">
                <a:solidFill>
                  <a:schemeClr val="lt1"/>
                </a:solidFill>
                <a:latin typeface="Calibri"/>
                <a:ea typeface="Calibri"/>
                <a:cs typeface="Calibri"/>
                <a:sym typeface="Calibri"/>
              </a:rPr>
              <a:t>quando</a:t>
            </a:r>
            <a:r>
              <a:rPr lang="en-US" sz="2200" b="1" i="0" u="none" strike="noStrike" cap="none" dirty="0">
                <a:solidFill>
                  <a:schemeClr val="lt1"/>
                </a:solidFill>
                <a:latin typeface="Calibri"/>
                <a:ea typeface="Calibri"/>
                <a:cs typeface="Calibri"/>
                <a:sym typeface="Calibri"/>
              </a:rPr>
              <a:t> </a:t>
            </a:r>
            <a:r>
              <a:rPr lang="en-US" sz="2200" b="1" i="0" u="none" strike="noStrike" cap="none" dirty="0" err="1">
                <a:solidFill>
                  <a:schemeClr val="lt1"/>
                </a:solidFill>
                <a:latin typeface="Calibri"/>
                <a:ea typeface="Calibri"/>
                <a:cs typeface="Calibri"/>
                <a:sym typeface="Calibri"/>
              </a:rPr>
              <a:t>si</a:t>
            </a:r>
            <a:r>
              <a:rPr lang="en-US" sz="2200" b="1" i="0" u="none" strike="noStrike" cap="none" dirty="0">
                <a:solidFill>
                  <a:schemeClr val="lt1"/>
                </a:solidFill>
                <a:latin typeface="Calibri"/>
                <a:ea typeface="Calibri"/>
                <a:cs typeface="Calibri"/>
                <a:sym typeface="Calibri"/>
              </a:rPr>
              <a:t> </a:t>
            </a:r>
            <a:r>
              <a:rPr lang="en-US" sz="2200" b="1" i="0" u="none" strike="noStrike" cap="none" dirty="0" err="1">
                <a:solidFill>
                  <a:schemeClr val="lt1"/>
                </a:solidFill>
                <a:latin typeface="Calibri"/>
                <a:ea typeface="Calibri"/>
                <a:cs typeface="Calibri"/>
                <a:sym typeface="Calibri"/>
              </a:rPr>
              <a:t>arriva</a:t>
            </a:r>
            <a:r>
              <a:rPr lang="en-US" sz="2200" b="1" i="0" u="none" strike="noStrike" cap="none" dirty="0">
                <a:solidFill>
                  <a:schemeClr val="lt1"/>
                </a:solidFill>
                <a:latin typeface="Calibri"/>
                <a:ea typeface="Calibri"/>
                <a:cs typeface="Calibri"/>
                <a:sym typeface="Calibri"/>
              </a:rPr>
              <a:t> in un nuovo </a:t>
            </a:r>
            <a:r>
              <a:rPr lang="en-US" sz="2200" b="1" i="0" u="none" strike="noStrike" cap="none" dirty="0" err="1">
                <a:solidFill>
                  <a:schemeClr val="lt1"/>
                </a:solidFill>
                <a:latin typeface="Calibri"/>
                <a:ea typeface="Calibri"/>
                <a:cs typeface="Calibri"/>
                <a:sym typeface="Calibri"/>
              </a:rPr>
              <a:t>paese</a:t>
            </a:r>
            <a:r>
              <a:rPr lang="en-US" sz="2200" b="1" i="0" u="none" strike="noStrike" cap="none" dirty="0">
                <a:solidFill>
                  <a:schemeClr val="lt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150" name="Google Shape;150;p4"/>
          <p:cNvSpPr/>
          <p:nvPr/>
        </p:nvSpPr>
        <p:spPr>
          <a:xfrm>
            <a:off x="117332" y="438863"/>
            <a:ext cx="4092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Gill Sans"/>
                <a:ea typeface="Gill Sans"/>
                <a:cs typeface="Gill Sans"/>
                <a:sym typeface="Gill Sans"/>
              </a:rPr>
              <a:t>2 </a:t>
            </a:r>
            <a:endParaRPr sz="2200" b="1" i="0" u="none" strike="noStrike" cap="none">
              <a:solidFill>
                <a:schemeClr val="lt1"/>
              </a:solidFill>
              <a:latin typeface="Gill Sans"/>
              <a:ea typeface="Gill Sans"/>
              <a:cs typeface="Gill Sans"/>
              <a:sym typeface="Gill Sans"/>
            </a:endParaRPr>
          </a:p>
        </p:txBody>
      </p:sp>
      <p:pic>
        <p:nvPicPr>
          <p:cNvPr id="151" name="Google Shape;151;p4" descr="Στόχος με συμπαγές γέμισμα"/>
          <p:cNvPicPr preferRelativeResize="0"/>
          <p:nvPr/>
        </p:nvPicPr>
        <p:blipFill rotWithShape="1">
          <a:blip r:embed="rId4">
            <a:alphaModFix/>
          </a:blip>
          <a:srcRect/>
          <a:stretch/>
        </p:blipFill>
        <p:spPr>
          <a:xfrm>
            <a:off x="8998257" y="2480511"/>
            <a:ext cx="3326302" cy="3234490"/>
          </a:xfrm>
          <a:prstGeom prst="rect">
            <a:avLst/>
          </a:prstGeom>
          <a:noFill/>
          <a:ln>
            <a:noFill/>
          </a:ln>
        </p:spPr>
      </p:pic>
      <p:sp>
        <p:nvSpPr>
          <p:cNvPr id="18" name="TextBox 17">
            <a:extLst>
              <a:ext uri="{FF2B5EF4-FFF2-40B4-BE49-F238E27FC236}">
                <a16:creationId xmlns:a16="http://schemas.microsoft.com/office/drawing/2014/main" id="{3AE4C40A-5197-438A-A6E1-420A0922F67A}"/>
              </a:ext>
            </a:extLst>
          </p:cNvPr>
          <p:cNvSpPr txBox="1"/>
          <p:nvPr/>
        </p:nvSpPr>
        <p:spPr>
          <a:xfrm>
            <a:off x="2238500" y="2360644"/>
            <a:ext cx="6924550" cy="3924151"/>
          </a:xfrm>
          <a:prstGeom prst="rect">
            <a:avLst/>
          </a:prstGeom>
          <a:noFill/>
        </p:spPr>
        <p:txBody>
          <a:bodyPr wrap="square">
            <a:spAutoFit/>
          </a:bodyPr>
          <a:lstStyle/>
          <a:p>
            <a:pPr marL="180000" marR="0" lvl="0" indent="-180000" algn="l" rtl="0">
              <a:lnSpc>
                <a:spcPct val="100000"/>
              </a:lnSpc>
              <a:spcBef>
                <a:spcPts val="0"/>
              </a:spcBef>
              <a:spcAft>
                <a:spcPts val="300"/>
              </a:spcAft>
              <a:buClr>
                <a:schemeClr val="bg1"/>
              </a:buClr>
              <a:buSzPct val="100000"/>
              <a:buFont typeface="Wingdings" panose="05000000000000000000" pitchFamily="2" charset="2"/>
              <a:buChar char="ü"/>
            </a:pPr>
            <a:r>
              <a:rPr lang="it-IT"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Comprendere i vari rischi per la salute dei migranti durante tutte le fasi del viaggio.</a:t>
            </a:r>
          </a:p>
          <a:p>
            <a:pPr marL="180000" indent="-180000">
              <a:spcAft>
                <a:spcPts val="300"/>
              </a:spcAft>
              <a:buClr>
                <a:schemeClr val="bg1"/>
              </a:buClr>
              <a:buSzPct val="100000"/>
              <a:buFont typeface="Wingdings" panose="05000000000000000000" pitchFamily="2" charset="2"/>
              <a:buChar char="ü"/>
            </a:pPr>
            <a:r>
              <a:rPr lang="it-IT"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Comprendere le differenze culturali che influenzano le narrazioni sulla salute tra il paese d'origine e il paese ospitante. </a:t>
            </a:r>
          </a:p>
          <a:p>
            <a:pPr marL="180000" indent="-180000">
              <a:spcAft>
                <a:spcPts val="300"/>
              </a:spcAft>
              <a:buClr>
                <a:schemeClr val="bg1"/>
              </a:buClr>
              <a:buSzPct val="100000"/>
              <a:buFont typeface="Wingdings" panose="05000000000000000000" pitchFamily="2" charset="2"/>
              <a:buChar char="ü"/>
            </a:pPr>
            <a:r>
              <a:rPr lang="it-IT"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Utilizzare gli strumenti </a:t>
            </a:r>
            <a:r>
              <a:rPr lang="it-IT" sz="1800" b="0" i="1"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online</a:t>
            </a:r>
            <a:r>
              <a:rPr lang="it-IT"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che possono facilitare la comprensione dei problemi di salute e delle circostanze sanitarie specifiche nel paese ospitante.</a:t>
            </a:r>
            <a:endParaRPr lang="it-IT"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endParaRPr>
          </a:p>
          <a:p>
            <a:pPr marL="180000" indent="-180000">
              <a:spcAft>
                <a:spcPts val="300"/>
              </a:spcAft>
              <a:buClr>
                <a:schemeClr val="bg1"/>
              </a:buClr>
              <a:buSzPct val="100000"/>
              <a:buFont typeface="Wingdings" panose="05000000000000000000" pitchFamily="2" charset="2"/>
              <a:buChar char="ü"/>
            </a:pPr>
            <a:r>
              <a:rPr lang="it-IT"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Imparare la terminologia specifica della lingua del paese in cui ci si trova ed esplorare utili strumenti </a:t>
            </a:r>
            <a:r>
              <a:rPr lang="it-IT" sz="1800" b="0" i="1"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online</a:t>
            </a:r>
          </a:p>
          <a:p>
            <a:pPr marL="180000" indent="-180000">
              <a:spcAft>
                <a:spcPts val="300"/>
              </a:spcAft>
              <a:buClr>
                <a:schemeClr val="bg1"/>
              </a:buClr>
              <a:buSzPct val="100000"/>
              <a:buFont typeface="Wingdings" panose="05000000000000000000" pitchFamily="2" charset="2"/>
              <a:buChar char="ü"/>
            </a:pPr>
            <a:r>
              <a:rPr lang="it-IT"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Comprendere i principali comportamenti di protezione della salute e imparare a trovare fonti </a:t>
            </a:r>
            <a:r>
              <a:rPr lang="it-IT" sz="1800" b="0" i="1"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online</a:t>
            </a:r>
            <a:r>
              <a:rPr lang="it-IT"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affidabili e pertinenti.</a:t>
            </a:r>
            <a:endParaRPr lang="it-IT" sz="1800" b="0" i="0" u="none" strike="noStrike" cap="none" dirty="0">
              <a:solidFill>
                <a:schemeClr val="lt1"/>
              </a:solidFill>
              <a:latin typeface="Arial"/>
              <a:ea typeface="Arial"/>
              <a:cs typeface="Arial"/>
              <a:sym typeface="Arial"/>
            </a:endParaRPr>
          </a:p>
          <a:p>
            <a:pPr marL="171450" indent="-171450">
              <a:spcAft>
                <a:spcPts val="300"/>
              </a:spcAft>
              <a:buClr>
                <a:schemeClr val="bg1"/>
              </a:buClr>
              <a:buSzPct val="100000"/>
              <a:buFont typeface="Wingdings" panose="05000000000000000000" pitchFamily="2" charset="2"/>
              <a:buChar char="ü"/>
            </a:pPr>
            <a:endParaRPr lang="en-US" sz="1800" b="0" i="0" u="none" strike="noStrike" cap="none" dirty="0">
              <a:solidFill>
                <a:schemeClr val="lt1"/>
              </a:solidFill>
              <a:latin typeface="Arial"/>
              <a:ea typeface="Arial"/>
              <a:cs typeface="Arial"/>
              <a:sym typeface="Arial"/>
            </a:endParaRPr>
          </a:p>
          <a:p>
            <a:pPr marL="171450" marR="0" lvl="0" indent="-171450" algn="l" rtl="0">
              <a:lnSpc>
                <a:spcPct val="100000"/>
              </a:lnSpc>
              <a:spcBef>
                <a:spcPts val="0"/>
              </a:spcBef>
              <a:spcAft>
                <a:spcPts val="300"/>
              </a:spcAft>
              <a:buClr>
                <a:schemeClr val="bg1"/>
              </a:buClr>
              <a:buSzPct val="100000"/>
              <a:buFont typeface="Wingdings" panose="05000000000000000000" pitchFamily="2" charset="2"/>
              <a:buChar char="ü"/>
            </a:pPr>
            <a:endParaRPr lang="en-US" sz="18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br>
              <a:rPr lang="en-US" b="1">
                <a:solidFill>
                  <a:srgbClr val="002060"/>
                </a:solidFill>
                <a:latin typeface="Arial"/>
                <a:ea typeface="Arial"/>
                <a:cs typeface="Arial"/>
                <a:sym typeface="Arial"/>
              </a:rPr>
            </a:br>
            <a:r>
              <a:rPr lang="en-US" sz="2800"/>
              <a:t>Vaccinazione</a:t>
            </a:r>
            <a:endParaRPr sz="2800"/>
          </a:p>
        </p:txBody>
      </p:sp>
      <p:sp>
        <p:nvSpPr>
          <p:cNvPr id="129" name="Google Shape;129;p57"/>
          <p:cNvSpPr txBox="1">
            <a:spLocks noGrp="1"/>
          </p:cNvSpPr>
          <p:nvPr>
            <p:ph type="body" idx="3"/>
          </p:nvPr>
        </p:nvSpPr>
        <p:spPr>
          <a:xfrm>
            <a:off x="930013" y="1828445"/>
            <a:ext cx="5183188" cy="596866"/>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600"/>
              </a:spcBef>
              <a:spcAft>
                <a:spcPts val="0"/>
              </a:spcAft>
              <a:buSzPts val="2400"/>
              <a:buNone/>
            </a:pPr>
            <a:r>
              <a:rPr lang="en-US" sz="1800" i="1" dirty="0">
                <a:solidFill>
                  <a:srgbClr val="203864"/>
                </a:solidFill>
                <a:latin typeface="Arial"/>
                <a:ea typeface="Arial"/>
                <a:cs typeface="Arial"/>
                <a:sym typeface="Arial"/>
              </a:rPr>
              <a:t>I vaccini sono sicuri?</a:t>
            </a:r>
            <a:endParaRPr sz="1800" i="1" dirty="0">
              <a:solidFill>
                <a:srgbClr val="203864"/>
              </a:solidFill>
              <a:latin typeface="Arial"/>
              <a:ea typeface="Arial"/>
              <a:cs typeface="Arial"/>
              <a:sym typeface="Arial"/>
            </a:endParaRPr>
          </a:p>
        </p:txBody>
      </p:sp>
      <p:sp>
        <p:nvSpPr>
          <p:cNvPr id="130" name="Google Shape;130;p57"/>
          <p:cNvSpPr txBox="1">
            <a:spLocks noGrp="1"/>
          </p:cNvSpPr>
          <p:nvPr>
            <p:ph type="body" idx="4"/>
          </p:nvPr>
        </p:nvSpPr>
        <p:spPr>
          <a:xfrm>
            <a:off x="838200" y="2483818"/>
            <a:ext cx="5183188" cy="2771318"/>
          </a:xfrm>
          <a:prstGeom prst="rect">
            <a:avLst/>
          </a:prstGeom>
          <a:noFill/>
          <a:ln>
            <a:noFill/>
          </a:ln>
        </p:spPr>
        <p:txBody>
          <a:bodyPr spcFirstLastPara="1" wrap="square" lIns="91425" tIns="45700" rIns="91425" bIns="45700" anchor="t" anchorCtr="0">
            <a:normAutofit fontScale="92500"/>
          </a:bodyPr>
          <a:lstStyle/>
          <a:p>
            <a:pPr marL="457200" lvl="0" indent="-381000" algn="just" rtl="0">
              <a:lnSpc>
                <a:spcPct val="100000"/>
              </a:lnSpc>
              <a:spcBef>
                <a:spcPts val="600"/>
              </a:spcBef>
              <a:spcAft>
                <a:spcPts val="0"/>
              </a:spcAft>
              <a:buSzPts val="2400"/>
              <a:buChar char="▪"/>
            </a:pPr>
            <a:r>
              <a:rPr lang="en-US" sz="2000" dirty="0">
                <a:solidFill>
                  <a:schemeClr val="dk1"/>
                </a:solidFill>
              </a:rPr>
              <a:t>Tutti i paesi hanno un </a:t>
            </a:r>
            <a:r>
              <a:rPr lang="en-US" sz="2000" b="1" dirty="0" err="1">
                <a:solidFill>
                  <a:schemeClr val="dk1"/>
                </a:solidFill>
              </a:rPr>
              <a:t>programma</a:t>
            </a:r>
            <a:r>
              <a:rPr lang="en-US" sz="2000" b="1" dirty="0">
                <a:solidFill>
                  <a:schemeClr val="dk1"/>
                </a:solidFill>
              </a:rPr>
              <a:t> nazionale di </a:t>
            </a:r>
            <a:r>
              <a:rPr lang="en-US" sz="2000" b="1" dirty="0" err="1"/>
              <a:t>vaccinazione</a:t>
            </a:r>
            <a:r>
              <a:rPr lang="en-US" sz="2000" b="1" dirty="0">
                <a:solidFill>
                  <a:schemeClr val="dk1"/>
                </a:solidFill>
              </a:rPr>
              <a:t> </a:t>
            </a:r>
            <a:r>
              <a:rPr lang="en-US" sz="2000" dirty="0">
                <a:solidFill>
                  <a:schemeClr val="dk1"/>
                </a:solidFill>
              </a:rPr>
              <a:t>per proteggere la popolazione dalle malattie prevenibili da vaccino (UNICEF).</a:t>
            </a:r>
            <a:endParaRPr dirty="0">
              <a:solidFill>
                <a:schemeClr val="dk1"/>
              </a:solidFill>
            </a:endParaRPr>
          </a:p>
          <a:p>
            <a:pPr marL="457200" lvl="0" indent="-381000" algn="just" rtl="0">
              <a:lnSpc>
                <a:spcPct val="100000"/>
              </a:lnSpc>
              <a:spcBef>
                <a:spcPts val="600"/>
              </a:spcBef>
              <a:spcAft>
                <a:spcPts val="0"/>
              </a:spcAft>
              <a:buSzPts val="2400"/>
              <a:buChar char="▪"/>
            </a:pPr>
            <a:r>
              <a:rPr lang="en-US" sz="2000" dirty="0">
                <a:solidFill>
                  <a:schemeClr val="dk1"/>
                </a:solidFill>
              </a:rPr>
              <a:t>Tutti i vaccini utilizzati nei </a:t>
            </a:r>
            <a:r>
              <a:rPr lang="en-US" sz="2000" dirty="0" err="1">
                <a:solidFill>
                  <a:schemeClr val="dk1"/>
                </a:solidFill>
              </a:rPr>
              <a:t>programmi </a:t>
            </a:r>
            <a:r>
              <a:rPr lang="en-US" sz="2000" dirty="0">
                <a:solidFill>
                  <a:schemeClr val="dk1"/>
                </a:solidFill>
              </a:rPr>
              <a:t>nazionali di immunizzazione sono </a:t>
            </a:r>
            <a:r>
              <a:rPr lang="en-US" sz="2000" b="1" dirty="0">
                <a:solidFill>
                  <a:schemeClr val="dk1"/>
                </a:solidFill>
              </a:rPr>
              <a:t>sicuri ed efficaci </a:t>
            </a:r>
            <a:r>
              <a:rPr lang="en-US" sz="2000" dirty="0">
                <a:solidFill>
                  <a:schemeClr val="dk1"/>
                </a:solidFill>
              </a:rPr>
              <a:t>(OMS).</a:t>
            </a:r>
            <a:endParaRPr dirty="0">
              <a:solidFill>
                <a:schemeClr val="dk1"/>
              </a:solidFill>
            </a:endParaRPr>
          </a:p>
          <a:p>
            <a:pPr marL="457200" lvl="0" indent="-381000" algn="just" rtl="0">
              <a:lnSpc>
                <a:spcPct val="100000"/>
              </a:lnSpc>
              <a:spcBef>
                <a:spcPts val="600"/>
              </a:spcBef>
              <a:spcAft>
                <a:spcPts val="0"/>
              </a:spcAft>
              <a:buSzPts val="2400"/>
              <a:buChar char="▪"/>
            </a:pPr>
            <a:r>
              <a:rPr lang="en-US" sz="2000" b="1" dirty="0">
                <a:solidFill>
                  <a:schemeClr val="dk1"/>
                </a:solidFill>
              </a:rPr>
              <a:t>La maggior parte degli effetti collaterali sono lievi </a:t>
            </a:r>
            <a:r>
              <a:rPr lang="en-US" sz="2000" dirty="0">
                <a:solidFill>
                  <a:schemeClr val="dk1"/>
                </a:solidFill>
              </a:rPr>
              <a:t>e di breve durata.</a:t>
            </a:r>
            <a:endParaRPr dirty="0">
              <a:solidFill>
                <a:schemeClr val="dk1"/>
              </a:solidFill>
            </a:endParaRPr>
          </a:p>
          <a:p>
            <a:pPr marL="457200" lvl="0" indent="-228600" algn="l" rtl="0">
              <a:lnSpc>
                <a:spcPct val="100000"/>
              </a:lnSpc>
              <a:spcBef>
                <a:spcPts val="600"/>
              </a:spcBef>
              <a:spcAft>
                <a:spcPts val="0"/>
              </a:spcAft>
              <a:buSzPts val="2400"/>
              <a:buNone/>
            </a:pPr>
            <a:endParaRPr dirty="0"/>
          </a:p>
        </p:txBody>
      </p:sp>
      <p:sp>
        <p:nvSpPr>
          <p:cNvPr id="131" name="Google Shape;131;p57"/>
          <p:cNvSpPr/>
          <p:nvPr/>
        </p:nvSpPr>
        <p:spPr>
          <a:xfrm>
            <a:off x="9405514" y="641742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4"/>
              </a:rPr>
              <a:t>Licenza </a:t>
            </a:r>
            <a:r>
              <a:rPr lang="en-US" sz="1200" b="0" i="0" u="sng" strike="noStrike" cap="none" dirty="0" err="1">
                <a:solidFill>
                  <a:schemeClr val="dk1"/>
                </a:solidFill>
                <a:latin typeface="Calibri"/>
                <a:ea typeface="Calibri"/>
                <a:cs typeface="Calibri"/>
                <a:sym typeface="Calibri"/>
                <a:hlinkClick r:id="rId4"/>
              </a:rPr>
              <a:t>Pixabay</a:t>
            </a:r>
            <a:endParaRPr sz="1200" b="0" i="0" u="none" strike="noStrike" cap="none" dirty="0">
              <a:solidFill>
                <a:schemeClr val="dk1"/>
              </a:solidFill>
              <a:latin typeface="Calibri"/>
              <a:ea typeface="Calibri"/>
              <a:cs typeface="Calibri"/>
              <a:sym typeface="Calibri"/>
            </a:endParaRPr>
          </a:p>
        </p:txBody>
      </p:sp>
      <p:pic>
        <p:nvPicPr>
          <p:cNvPr id="132" name="Google Shape;132;p57" descr="Map&#10;&#10;Description automatically generated"/>
          <p:cNvPicPr preferRelativeResize="0"/>
          <p:nvPr/>
        </p:nvPicPr>
        <p:blipFill rotWithShape="1">
          <a:blip r:embed="rId5">
            <a:alphaModFix/>
          </a:blip>
          <a:srcRect/>
          <a:stretch/>
        </p:blipFill>
        <p:spPr>
          <a:xfrm>
            <a:off x="6647551" y="2483818"/>
            <a:ext cx="5273615" cy="3136969"/>
          </a:xfrm>
          <a:prstGeom prst="rect">
            <a:avLst/>
          </a:prstGeom>
          <a:noFill/>
          <a:ln>
            <a:noFill/>
          </a:ln>
        </p:spPr>
      </p:pic>
      <p:pic>
        <p:nvPicPr>
          <p:cNvPr id="134" name="Google Shape;134;p57"/>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8212184F-6347-4F84-ABF9-BD696D4CDB86}"/>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015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5"/>
          <p:cNvSpPr txBox="1">
            <a:spLocks noGrp="1"/>
          </p:cNvSpPr>
          <p:nvPr>
            <p:ph type="title"/>
          </p:nvPr>
        </p:nvSpPr>
        <p:spPr>
          <a:xfrm>
            <a:off x="839788" y="827366"/>
            <a:ext cx="10515600" cy="8206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2800" dirty="0" err="1"/>
              <a:t>Malattie</a:t>
            </a:r>
            <a:r>
              <a:rPr lang="en-US" sz="2800" dirty="0"/>
              <a:t> </a:t>
            </a:r>
            <a:r>
              <a:rPr lang="en-US" sz="2800" dirty="0" err="1"/>
              <a:t>prevenibili</a:t>
            </a:r>
            <a:r>
              <a:rPr lang="en-US" sz="2800" dirty="0"/>
              <a:t> da </a:t>
            </a:r>
            <a:r>
              <a:rPr lang="en-US" sz="2800" dirty="0" err="1"/>
              <a:t>vaccino</a:t>
            </a:r>
            <a:endParaRPr sz="2800" dirty="0"/>
          </a:p>
        </p:txBody>
      </p:sp>
      <p:sp>
        <p:nvSpPr>
          <p:cNvPr id="140" name="Google Shape;140;p45"/>
          <p:cNvSpPr txBox="1">
            <a:spLocks noGrp="1"/>
          </p:cNvSpPr>
          <p:nvPr>
            <p:ph type="body" idx="2"/>
          </p:nvPr>
        </p:nvSpPr>
        <p:spPr>
          <a:xfrm>
            <a:off x="823650" y="2373312"/>
            <a:ext cx="5802233" cy="4044117"/>
          </a:xfrm>
          <a:prstGeom prst="rect">
            <a:avLst/>
          </a:prstGeom>
          <a:noFill/>
          <a:ln>
            <a:noFill/>
          </a:ln>
        </p:spPr>
        <p:txBody>
          <a:bodyPr spcFirstLastPara="1" wrap="square" lIns="91425" tIns="45700" rIns="91425" bIns="45700" numCol="2" anchor="t" anchorCtr="0">
            <a:noAutofit/>
          </a:bodyPr>
          <a:lstStyle/>
          <a:p>
            <a:pPr marL="457200" lvl="0" indent="-381000" algn="l" rtl="0">
              <a:lnSpc>
                <a:spcPct val="100000"/>
              </a:lnSpc>
              <a:spcBef>
                <a:spcPts val="600"/>
              </a:spcBef>
              <a:spcAft>
                <a:spcPts val="0"/>
              </a:spcAft>
              <a:buSzPts val="2400"/>
              <a:buChar char="▪"/>
            </a:pPr>
            <a:r>
              <a:rPr lang="en-US" sz="2200" dirty="0">
                <a:solidFill>
                  <a:schemeClr val="dk1"/>
                </a:solidFill>
              </a:rPr>
              <a:t>Bacillo tubercolare</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Poliovirus </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Difterite</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Tetano</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Pertosse</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Morbillo</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Epatite A/B</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Rotavirus</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HPV</a:t>
            </a:r>
            <a:endParaRPr dirty="0"/>
          </a:p>
          <a:p>
            <a:pPr marL="457200" lvl="0" indent="-381000" algn="l" rtl="0">
              <a:lnSpc>
                <a:spcPct val="100000"/>
              </a:lnSpc>
              <a:spcBef>
                <a:spcPts val="600"/>
              </a:spcBef>
              <a:spcAft>
                <a:spcPts val="0"/>
              </a:spcAft>
              <a:buSzPts val="2400"/>
              <a:buChar char="▪"/>
            </a:pPr>
            <a:r>
              <a:rPr lang="en-US" sz="2200" dirty="0"/>
              <a:t>Virus </a:t>
            </a:r>
            <a:r>
              <a:rPr lang="en-US" sz="2200" dirty="0" err="1"/>
              <a:t>della</a:t>
            </a:r>
            <a:r>
              <a:rPr lang="en-US" sz="2200" dirty="0"/>
              <a:t> </a:t>
            </a:r>
            <a:r>
              <a:rPr lang="en-US" sz="2200" dirty="0" err="1"/>
              <a:t>febbre</a:t>
            </a:r>
            <a:r>
              <a:rPr lang="en-US" sz="2200" dirty="0"/>
              <a:t> </a:t>
            </a:r>
            <a:r>
              <a:rPr lang="en-US" sz="2200" dirty="0" err="1"/>
              <a:t>gialla</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COVID-19</a:t>
            </a:r>
            <a:endParaRPr dirty="0"/>
          </a:p>
          <a:p>
            <a:pPr marL="457200" lvl="0" indent="-381000" algn="l" rtl="0">
              <a:lnSpc>
                <a:spcPct val="100000"/>
              </a:lnSpc>
              <a:spcBef>
                <a:spcPts val="600"/>
              </a:spcBef>
              <a:spcAft>
                <a:spcPts val="0"/>
              </a:spcAft>
              <a:buSzPts val="2400"/>
              <a:buChar char="▪"/>
            </a:pPr>
            <a:r>
              <a:rPr lang="en-US" sz="2200" u="sng" dirty="0">
                <a:solidFill>
                  <a:schemeClr val="hlink"/>
                </a:solidFill>
                <a:hlinkClick r:id="rId3"/>
              </a:rPr>
              <a:t>Video correlati</a:t>
            </a:r>
            <a:endParaRPr sz="2200" dirty="0">
              <a:solidFill>
                <a:schemeClr val="dk1"/>
              </a:solidFill>
            </a:endParaRPr>
          </a:p>
          <a:p>
            <a:pPr marL="457200" lvl="0" indent="-228600" algn="l" rtl="0">
              <a:lnSpc>
                <a:spcPct val="100000"/>
              </a:lnSpc>
              <a:spcBef>
                <a:spcPts val="600"/>
              </a:spcBef>
              <a:spcAft>
                <a:spcPts val="0"/>
              </a:spcAft>
              <a:buSzPts val="2400"/>
              <a:buNone/>
            </a:pPr>
            <a:endParaRPr sz="2200" dirty="0">
              <a:solidFill>
                <a:schemeClr val="dk1"/>
              </a:solidFill>
            </a:endParaRPr>
          </a:p>
        </p:txBody>
      </p:sp>
      <p:sp>
        <p:nvSpPr>
          <p:cNvPr id="142" name="Google Shape;142;p45"/>
          <p:cNvSpPr txBox="1"/>
          <p:nvPr/>
        </p:nvSpPr>
        <p:spPr>
          <a:xfrm>
            <a:off x="839788" y="1955212"/>
            <a:ext cx="6119446" cy="369332"/>
          </a:xfrm>
          <a:prstGeom prst="rect">
            <a:avLst/>
          </a:prstGeom>
          <a:noFill/>
          <a:ln>
            <a:noFill/>
          </a:ln>
        </p:spPr>
        <p:txBody>
          <a:bodyPr spcFirstLastPara="1" wrap="square" lIns="91425" tIns="45700" rIns="91425" bIns="45700" anchor="t" anchorCtr="0">
            <a:spAutoFit/>
          </a:bodyPr>
          <a:lstStyle/>
          <a:p>
            <a:pPr marL="76200" marR="0" lvl="0" indent="0" algn="l" rtl="0">
              <a:lnSpc>
                <a:spcPct val="100000"/>
              </a:lnSpc>
              <a:spcBef>
                <a:spcPts val="0"/>
              </a:spcBef>
              <a:spcAft>
                <a:spcPts val="0"/>
              </a:spcAft>
              <a:buClr>
                <a:srgbClr val="C01E24"/>
              </a:buClr>
              <a:buSzPts val="2400"/>
              <a:buFont typeface="Noto Sans Symbols"/>
              <a:buNone/>
            </a:pPr>
            <a:r>
              <a:rPr lang="en-US" sz="1800" b="1" i="0" u="none" strike="noStrike" cap="none" dirty="0" err="1">
                <a:solidFill>
                  <a:srgbClr val="203864"/>
                </a:solidFill>
                <a:latin typeface="Arial"/>
                <a:ea typeface="Arial"/>
                <a:cs typeface="Arial"/>
                <a:sym typeface="Arial"/>
              </a:rPr>
              <a:t>Quando</a:t>
            </a:r>
            <a:r>
              <a:rPr lang="en-US" sz="1800" b="1" i="0" u="none" strike="noStrike" cap="none" dirty="0">
                <a:solidFill>
                  <a:srgbClr val="203864"/>
                </a:solidFill>
                <a:latin typeface="Arial"/>
                <a:ea typeface="Arial"/>
                <a:cs typeface="Arial"/>
                <a:sym typeface="Arial"/>
              </a:rPr>
              <a:t> mi </a:t>
            </a:r>
            <a:r>
              <a:rPr lang="en-US" sz="1800" b="1" i="0" u="none" strike="noStrike" cap="none" dirty="0" err="1">
                <a:solidFill>
                  <a:srgbClr val="203864"/>
                </a:solidFill>
                <a:latin typeface="Arial"/>
                <a:ea typeface="Arial"/>
                <a:cs typeface="Arial"/>
                <a:sym typeface="Arial"/>
              </a:rPr>
              <a:t>vaccino</a:t>
            </a:r>
            <a:r>
              <a:rPr lang="en-US" sz="1800" b="1" i="0" u="none" strike="noStrike" cap="none" dirty="0">
                <a:solidFill>
                  <a:srgbClr val="203864"/>
                </a:solidFill>
                <a:latin typeface="Arial"/>
                <a:ea typeface="Arial"/>
                <a:cs typeface="Arial"/>
                <a:sym typeface="Arial"/>
              </a:rPr>
              <a:t> </a:t>
            </a:r>
            <a:r>
              <a:rPr lang="en-US" sz="1800" b="1" i="0" u="none" strike="noStrike" cap="none" dirty="0" err="1">
                <a:solidFill>
                  <a:srgbClr val="203864"/>
                </a:solidFill>
                <a:latin typeface="Arial"/>
                <a:ea typeface="Arial"/>
                <a:cs typeface="Arial"/>
                <a:sym typeface="Arial"/>
              </a:rPr>
              <a:t>posso</a:t>
            </a:r>
            <a:r>
              <a:rPr lang="en-US" sz="1800" b="1" i="0" u="none" strike="noStrike" cap="none" dirty="0">
                <a:solidFill>
                  <a:srgbClr val="203864"/>
                </a:solidFill>
                <a:latin typeface="Arial"/>
                <a:ea typeface="Arial"/>
                <a:cs typeface="Arial"/>
                <a:sym typeface="Arial"/>
              </a:rPr>
              <a:t> </a:t>
            </a:r>
            <a:r>
              <a:rPr lang="en-US" sz="1800" b="1" i="0" u="none" strike="noStrike" cap="none" dirty="0" err="1">
                <a:solidFill>
                  <a:srgbClr val="203864"/>
                </a:solidFill>
                <a:latin typeface="Arial"/>
                <a:ea typeface="Arial"/>
                <a:cs typeface="Arial"/>
                <a:sym typeface="Arial"/>
              </a:rPr>
              <a:t>essere</a:t>
            </a:r>
            <a:r>
              <a:rPr lang="en-US" sz="1800" b="1" i="0" u="none" strike="noStrike" cap="none" dirty="0">
                <a:solidFill>
                  <a:srgbClr val="203864"/>
                </a:solidFill>
                <a:latin typeface="Arial"/>
                <a:ea typeface="Arial"/>
                <a:cs typeface="Arial"/>
                <a:sym typeface="Arial"/>
              </a:rPr>
              <a:t> </a:t>
            </a:r>
            <a:r>
              <a:rPr lang="en-US" sz="1800" b="1" i="0" u="none" strike="noStrike" cap="none" dirty="0" err="1">
                <a:solidFill>
                  <a:srgbClr val="203864"/>
                </a:solidFill>
                <a:latin typeface="Arial"/>
                <a:ea typeface="Arial"/>
                <a:cs typeface="Arial"/>
                <a:sym typeface="Arial"/>
              </a:rPr>
              <a:t>protetto</a:t>
            </a:r>
            <a:r>
              <a:rPr lang="en-US" sz="1800" b="1" i="0" u="none" strike="noStrike" cap="none" dirty="0">
                <a:solidFill>
                  <a:srgbClr val="203864"/>
                </a:solidFill>
                <a:latin typeface="Arial"/>
                <a:ea typeface="Arial"/>
                <a:cs typeface="Arial"/>
                <a:sym typeface="Arial"/>
              </a:rPr>
              <a:t> da:</a:t>
            </a:r>
            <a:endParaRPr dirty="0"/>
          </a:p>
        </p:txBody>
      </p:sp>
      <p:pic>
        <p:nvPicPr>
          <p:cNvPr id="143" name="Google Shape;143;p45"/>
          <p:cNvPicPr preferRelativeResize="0"/>
          <p:nvPr/>
        </p:nvPicPr>
        <p:blipFill rotWithShape="1">
          <a:blip r:embed="rId4">
            <a:alphaModFix/>
          </a:blip>
          <a:srcRect/>
          <a:stretch/>
        </p:blipFill>
        <p:spPr>
          <a:xfrm>
            <a:off x="6372174" y="1523700"/>
            <a:ext cx="5570275" cy="3190324"/>
          </a:xfrm>
          <a:prstGeom prst="rect">
            <a:avLst/>
          </a:prstGeom>
          <a:noFill/>
          <a:ln>
            <a:noFill/>
          </a:ln>
        </p:spPr>
      </p:pic>
      <p:sp>
        <p:nvSpPr>
          <p:cNvPr id="144" name="Google Shape;144;p45"/>
          <p:cNvSpPr/>
          <p:nvPr/>
        </p:nvSpPr>
        <p:spPr>
          <a:xfrm>
            <a:off x="9397268" y="641742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Pixabay</a:t>
            </a:r>
            <a:endParaRPr sz="1200" b="0" i="0" u="none" strike="noStrike" cap="none" dirty="0">
              <a:solidFill>
                <a:schemeClr val="dk1"/>
              </a:solidFill>
              <a:latin typeface="Calibri"/>
              <a:ea typeface="Calibri"/>
              <a:cs typeface="Calibri"/>
              <a:sym typeface="Calibri"/>
            </a:endParaRPr>
          </a:p>
        </p:txBody>
      </p:sp>
      <p:pic>
        <p:nvPicPr>
          <p:cNvPr id="145" name="Google Shape;145;p45"/>
          <p:cNvPicPr preferRelativeResize="0"/>
          <p:nvPr/>
        </p:nvPicPr>
        <p:blipFill rotWithShape="1">
          <a:blip r:embed="rId7">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6A51CEB3-DFEB-459F-9139-D0EBDDA08794}"/>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63200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6"/>
          <p:cNvSpPr txBox="1">
            <a:spLocks noGrp="1"/>
          </p:cNvSpPr>
          <p:nvPr>
            <p:ph type="title"/>
          </p:nvPr>
        </p:nvSpPr>
        <p:spPr>
          <a:xfrm>
            <a:off x="725089" y="627321"/>
            <a:ext cx="11360800" cy="74427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err="1"/>
              <a:t>Alimentazione</a:t>
            </a:r>
            <a:br>
              <a:rPr lang="en-US" b="1" dirty="0">
                <a:latin typeface="Arial"/>
                <a:ea typeface="Arial"/>
                <a:cs typeface="Arial"/>
                <a:sym typeface="Arial"/>
              </a:rPr>
            </a:br>
            <a:br>
              <a:rPr lang="en-US" b="1" dirty="0">
                <a:latin typeface="Arial"/>
                <a:ea typeface="Arial"/>
                <a:cs typeface="Arial"/>
                <a:sym typeface="Arial"/>
              </a:rPr>
            </a:br>
            <a:endParaRPr b="1" dirty="0">
              <a:latin typeface="Arial"/>
              <a:ea typeface="Arial"/>
              <a:cs typeface="Arial"/>
              <a:sym typeface="Arial"/>
            </a:endParaRPr>
          </a:p>
        </p:txBody>
      </p:sp>
      <p:sp>
        <p:nvSpPr>
          <p:cNvPr id="151" name="Google Shape;151;p46"/>
          <p:cNvSpPr txBox="1">
            <a:spLocks noGrp="1"/>
          </p:cNvSpPr>
          <p:nvPr>
            <p:ph type="body" idx="1"/>
          </p:nvPr>
        </p:nvSpPr>
        <p:spPr>
          <a:xfrm>
            <a:off x="725089" y="1603067"/>
            <a:ext cx="7471350" cy="4835370"/>
          </a:xfrm>
          <a:prstGeom prst="rect">
            <a:avLst/>
          </a:prstGeom>
          <a:noFill/>
          <a:ln>
            <a:noFill/>
          </a:ln>
        </p:spPr>
        <p:txBody>
          <a:bodyPr spcFirstLastPara="1" wrap="square" lIns="91425" tIns="91425" rIns="91425" bIns="91425" anchor="t" anchorCtr="0">
            <a:noAutofit/>
          </a:bodyPr>
          <a:lstStyle/>
          <a:p>
            <a:pPr marL="393700" lvl="0" indent="-241300" algn="just" rtl="0">
              <a:lnSpc>
                <a:spcPct val="100000"/>
              </a:lnSpc>
              <a:spcBef>
                <a:spcPts val="600"/>
              </a:spcBef>
              <a:spcAft>
                <a:spcPts val="600"/>
              </a:spcAft>
              <a:buSzPct val="100000"/>
              <a:buFont typeface="Noto Sans Symbols"/>
              <a:buChar char="▪"/>
            </a:pPr>
            <a:r>
              <a:rPr lang="en-US" sz="2000" dirty="0">
                <a:solidFill>
                  <a:schemeClr val="dk1"/>
                </a:solidFill>
              </a:rPr>
              <a:t>L'alimentazione è un </a:t>
            </a:r>
            <a:r>
              <a:rPr lang="en-US" sz="2000" dirty="0" err="1">
                <a:solidFill>
                  <a:schemeClr val="dk1"/>
                </a:solidFill>
              </a:rPr>
              <a:t>fattore</a:t>
            </a:r>
            <a:r>
              <a:rPr lang="en-US" sz="2000" dirty="0">
                <a:solidFill>
                  <a:schemeClr val="dk1"/>
                </a:solidFill>
              </a:rPr>
              <a:t> </a:t>
            </a:r>
            <a:r>
              <a:rPr lang="en-US" sz="2000" dirty="0" err="1">
                <a:solidFill>
                  <a:schemeClr val="dk1"/>
                </a:solidFill>
              </a:rPr>
              <a:t>estremamente</a:t>
            </a:r>
            <a:r>
              <a:rPr lang="en-US" sz="2000" dirty="0">
                <a:solidFill>
                  <a:schemeClr val="dk1"/>
                </a:solidFill>
              </a:rPr>
              <a:t> </a:t>
            </a:r>
            <a:r>
              <a:rPr lang="en-US" sz="2000" b="1" dirty="0">
                <a:solidFill>
                  <a:schemeClr val="dk1"/>
                </a:solidFill>
              </a:rPr>
              <a:t>importante per la salute </a:t>
            </a:r>
            <a:r>
              <a:rPr lang="en-US" sz="2000" dirty="0">
                <a:solidFill>
                  <a:schemeClr val="dk1"/>
                </a:solidFill>
              </a:rPr>
              <a:t>e per lo </a:t>
            </a:r>
            <a:r>
              <a:rPr lang="en-US" sz="2000" b="1" dirty="0">
                <a:solidFill>
                  <a:schemeClr val="dk1"/>
                </a:solidFill>
              </a:rPr>
              <a:t>sviluppo dell'essere umano.</a:t>
            </a:r>
            <a:endParaRPr b="1" dirty="0">
              <a:solidFill>
                <a:schemeClr val="dk1"/>
              </a:solidFill>
            </a:endParaRPr>
          </a:p>
          <a:p>
            <a:pPr marL="393700" lvl="0" indent="-241300" algn="just" rtl="0">
              <a:lnSpc>
                <a:spcPct val="100000"/>
              </a:lnSpc>
              <a:spcBef>
                <a:spcPts val="600"/>
              </a:spcBef>
              <a:spcAft>
                <a:spcPts val="600"/>
              </a:spcAft>
              <a:buSzPct val="100000"/>
              <a:buFont typeface="Noto Sans Symbols"/>
              <a:buChar char="▪"/>
            </a:pPr>
            <a:r>
              <a:rPr lang="en-US" sz="2000" dirty="0">
                <a:solidFill>
                  <a:schemeClr val="dk1"/>
                </a:solidFill>
              </a:rPr>
              <a:t>Una buona alimentazione è correlata a una </a:t>
            </a:r>
            <a:r>
              <a:rPr lang="en-US" sz="2000" b="1" dirty="0">
                <a:solidFill>
                  <a:schemeClr val="dk1"/>
                </a:solidFill>
              </a:rPr>
              <a:t>migliore salute infantile e materna, a un sistema immunitario più forte, a una gravidanza e a un parto più sicuri e a un minor rischio di </a:t>
            </a:r>
            <a:r>
              <a:rPr lang="en-US" sz="2000" b="1" dirty="0" err="1">
                <a:solidFill>
                  <a:schemeClr val="dk1"/>
                </a:solidFill>
              </a:rPr>
              <a:t>contrarre</a:t>
            </a:r>
            <a:r>
              <a:rPr lang="en-US" sz="2000" b="1" dirty="0">
                <a:solidFill>
                  <a:schemeClr val="dk1"/>
                </a:solidFill>
              </a:rPr>
              <a:t> </a:t>
            </a:r>
            <a:r>
              <a:rPr lang="en-US" sz="2000" b="1" dirty="0" err="1">
                <a:solidFill>
                  <a:schemeClr val="dk1"/>
                </a:solidFill>
              </a:rPr>
              <a:t>malattie</a:t>
            </a:r>
            <a:r>
              <a:rPr lang="en-US" sz="2000" b="1" dirty="0">
                <a:solidFill>
                  <a:schemeClr val="dk1"/>
                </a:solidFill>
              </a:rPr>
              <a:t> non contagiose </a:t>
            </a:r>
            <a:r>
              <a:rPr lang="en-US" sz="2000" dirty="0">
                <a:solidFill>
                  <a:schemeClr val="dk1"/>
                </a:solidFill>
              </a:rPr>
              <a:t>(OMS).</a:t>
            </a:r>
            <a:endParaRPr dirty="0"/>
          </a:p>
          <a:p>
            <a:pPr marL="393700" lvl="0" indent="-241300" algn="just" rtl="0">
              <a:lnSpc>
                <a:spcPct val="100000"/>
              </a:lnSpc>
              <a:spcBef>
                <a:spcPts val="600"/>
              </a:spcBef>
              <a:spcAft>
                <a:spcPts val="600"/>
              </a:spcAft>
              <a:buSzPct val="100000"/>
              <a:buFont typeface="Noto Sans Symbols"/>
              <a:buChar char="▪"/>
            </a:pPr>
            <a:r>
              <a:rPr lang="en-US" sz="2000" dirty="0">
                <a:solidFill>
                  <a:schemeClr val="dk1"/>
                </a:solidFill>
              </a:rPr>
              <a:t>Una cattiva alimentazione può portare alla </a:t>
            </a:r>
            <a:r>
              <a:rPr lang="en-US" sz="2000" b="1" dirty="0">
                <a:solidFill>
                  <a:schemeClr val="dk1"/>
                </a:solidFill>
              </a:rPr>
              <a:t>malnutrizione</a:t>
            </a:r>
            <a:r>
              <a:rPr lang="en-US" sz="2000" dirty="0">
                <a:solidFill>
                  <a:schemeClr val="dk1"/>
                </a:solidFill>
              </a:rPr>
              <a:t>, una condizione in cui non si assume una quantità sufficiente o eccessiva di uno o più nutrienti. </a:t>
            </a:r>
            <a:endParaRPr lang="el-GR" sz="2000" dirty="0">
              <a:solidFill>
                <a:schemeClr val="dk1"/>
              </a:solidFill>
            </a:endParaRPr>
          </a:p>
          <a:p>
            <a:pPr marL="393700" lvl="0" indent="-241300" algn="just" rtl="0">
              <a:lnSpc>
                <a:spcPct val="100000"/>
              </a:lnSpc>
              <a:spcBef>
                <a:spcPts val="600"/>
              </a:spcBef>
              <a:spcAft>
                <a:spcPts val="600"/>
              </a:spcAft>
              <a:buSzPct val="100000"/>
              <a:buFont typeface="Noto Sans Symbols"/>
              <a:buChar char="▪"/>
            </a:pPr>
            <a:r>
              <a:rPr lang="en-US" sz="2000" b="1" dirty="0">
                <a:solidFill>
                  <a:schemeClr val="dk1"/>
                </a:solidFill>
              </a:rPr>
              <a:t>La malnutrizione </a:t>
            </a:r>
            <a:r>
              <a:rPr lang="en-US" sz="2000" dirty="0">
                <a:solidFill>
                  <a:schemeClr val="dk1"/>
                </a:solidFill>
              </a:rPr>
              <a:t>è una grave minaccia per la salute umana e comprende sia la </a:t>
            </a:r>
            <a:r>
              <a:rPr lang="en-US" sz="2000" b="1" dirty="0">
                <a:solidFill>
                  <a:schemeClr val="dk1"/>
                </a:solidFill>
              </a:rPr>
              <a:t>denutrizione che il sovrappeso.</a:t>
            </a:r>
            <a:endParaRPr dirty="0"/>
          </a:p>
          <a:p>
            <a:pPr marL="609600" lvl="0" indent="-228600" algn="just" rtl="0">
              <a:lnSpc>
                <a:spcPct val="100000"/>
              </a:lnSpc>
              <a:spcBef>
                <a:spcPts val="600"/>
              </a:spcBef>
              <a:spcAft>
                <a:spcPts val="600"/>
              </a:spcAft>
              <a:buSzPts val="1800"/>
              <a:buFont typeface="Noto Sans Symbols"/>
              <a:buNone/>
            </a:pPr>
            <a:endParaRPr sz="2000" dirty="0">
              <a:solidFill>
                <a:srgbClr val="7030A0"/>
              </a:solidFill>
            </a:endParaRPr>
          </a:p>
          <a:p>
            <a:pPr marL="609600" lvl="0" indent="-228600" algn="l" rtl="0">
              <a:lnSpc>
                <a:spcPct val="100000"/>
              </a:lnSpc>
              <a:spcBef>
                <a:spcPts val="600"/>
              </a:spcBef>
              <a:spcAft>
                <a:spcPts val="600"/>
              </a:spcAft>
              <a:buSzPts val="1800"/>
              <a:buFont typeface="Noto Sans Symbols"/>
              <a:buNone/>
            </a:pPr>
            <a:endParaRPr dirty="0"/>
          </a:p>
        </p:txBody>
      </p:sp>
      <p:sp>
        <p:nvSpPr>
          <p:cNvPr id="152" name="Google Shape;152;p46"/>
          <p:cNvSpPr txBox="1"/>
          <p:nvPr/>
        </p:nvSpPr>
        <p:spPr>
          <a:xfrm>
            <a:off x="725089" y="1105786"/>
            <a:ext cx="7774578" cy="6060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Perché è importante avere una buona alimentazione?</a:t>
            </a:r>
            <a:endParaRPr sz="1800" b="1" i="1" u="none" strike="noStrike" cap="none" dirty="0">
              <a:solidFill>
                <a:srgbClr val="203864"/>
              </a:solidFill>
              <a:latin typeface="Arial"/>
              <a:ea typeface="Arial"/>
              <a:cs typeface="Arial"/>
              <a:sym typeface="Arial"/>
            </a:endParaRPr>
          </a:p>
        </p:txBody>
      </p:sp>
      <p:pic>
        <p:nvPicPr>
          <p:cNvPr id="156" name="Google Shape;156;p46"/>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85D81A3B-EE96-4CE2-A6AF-DC2BC190592F}"/>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pic>
        <p:nvPicPr>
          <p:cNvPr id="1026" name="Picture 2" descr="Veggies, Fruit, Pepper, Grapes, Onions, Strawberries">
            <a:extLst>
              <a:ext uri="{FF2B5EF4-FFF2-40B4-BE49-F238E27FC236}">
                <a16:creationId xmlns:a16="http://schemas.microsoft.com/office/drawing/2014/main" id="{82C0D9C0-1D60-4CA2-9C17-2C1614ACC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3925" y="4909008"/>
            <a:ext cx="8428073" cy="194899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44;p45">
            <a:extLst>
              <a:ext uri="{FF2B5EF4-FFF2-40B4-BE49-F238E27FC236}">
                <a16:creationId xmlns:a16="http://schemas.microsoft.com/office/drawing/2014/main" id="{5ADDED51-1C73-4CF6-90E3-CC1DDE9B59F0}"/>
              </a:ext>
            </a:extLst>
          </p:cNvPr>
          <p:cNvSpPr/>
          <p:nvPr/>
        </p:nvSpPr>
        <p:spPr>
          <a:xfrm>
            <a:off x="9724086" y="655587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rgbClr val="5F5F5F"/>
                </a:solidFill>
                <a:effectLst>
                  <a:outerShdw blurRad="38100" dist="38100" dir="2700000" algn="tl">
                    <a:srgbClr val="000000">
                      <a:alpha val="43137"/>
                    </a:srgbClr>
                  </a:outerShdw>
                </a:effectLst>
                <a:latin typeface="Calibri"/>
                <a:ea typeface="Calibri"/>
                <a:cs typeface="Calibri"/>
                <a:sym typeface="Calibri"/>
                <a:hlinkClick r:id="rId5">
                  <a:extLst>
                    <a:ext uri="{A12FA001-AC4F-418D-AE19-62706E023703}">
                      <ahyp:hlinkClr xmlns:ahyp="http://schemas.microsoft.com/office/drawing/2018/hyperlinkcolor" val="tx"/>
                    </a:ext>
                  </a:extLst>
                </a:hlinkClick>
              </a:rPr>
              <a:t>Fonte </a:t>
            </a:r>
            <a:r>
              <a:rPr lang="en-US" sz="1200" b="0"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rPr>
              <a:t>| </a:t>
            </a:r>
            <a:r>
              <a:rPr lang="en-US" sz="1200" b="0" i="0" u="sng"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hlinkClick r:id="rId6">
                  <a:extLst>
                    <a:ext uri="{A12FA001-AC4F-418D-AE19-62706E023703}">
                      <ahyp:hlinkClr xmlns:ahyp="http://schemas.microsoft.com/office/drawing/2018/hyperlinkcolor" val="tx"/>
                    </a:ext>
                  </a:extLst>
                </a:hlinkClick>
              </a:rPr>
              <a:t>Licenza </a:t>
            </a:r>
            <a:r>
              <a:rPr lang="en-US" sz="1200" b="0" i="0" u="sng" strike="noStrike" cap="none" dirty="0" err="1">
                <a:solidFill>
                  <a:schemeClr val="bg1"/>
                </a:solidFill>
                <a:effectLst>
                  <a:outerShdw blurRad="38100" dist="38100" dir="2700000" algn="tl">
                    <a:srgbClr val="000000">
                      <a:alpha val="43137"/>
                    </a:srgbClr>
                  </a:outerShdw>
                </a:effectLst>
                <a:latin typeface="Calibri"/>
                <a:ea typeface="Calibri"/>
                <a:cs typeface="Calibri"/>
                <a:sym typeface="Calibri"/>
                <a:hlinkClick r:id="rId6">
                  <a:extLst>
                    <a:ext uri="{A12FA001-AC4F-418D-AE19-62706E023703}">
                      <ahyp:hlinkClr xmlns:ahyp="http://schemas.microsoft.com/office/drawing/2018/hyperlinkcolor" val="tx"/>
                    </a:ext>
                  </a:extLst>
                </a:hlinkClick>
              </a:rPr>
              <a:t>Pixabay</a:t>
            </a:r>
            <a:endParaRPr sz="1200" b="0"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040510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47"/>
          <p:cNvSpPr txBox="1">
            <a:spLocks noGrp="1"/>
          </p:cNvSpPr>
          <p:nvPr>
            <p:ph type="title"/>
          </p:nvPr>
        </p:nvSpPr>
        <p:spPr>
          <a:xfrm>
            <a:off x="415600" y="1119836"/>
            <a:ext cx="5494838" cy="802836"/>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Segni di malnutrizione</a:t>
            </a:r>
            <a:br>
              <a:rPr lang="en-US" b="1"/>
            </a:br>
            <a:endParaRPr b="1"/>
          </a:p>
        </p:txBody>
      </p:sp>
      <p:sp>
        <p:nvSpPr>
          <p:cNvPr id="162" name="Google Shape;162;p47"/>
          <p:cNvSpPr txBox="1">
            <a:spLocks noGrp="1"/>
          </p:cNvSpPr>
          <p:nvPr>
            <p:ph type="body" idx="1"/>
          </p:nvPr>
        </p:nvSpPr>
        <p:spPr>
          <a:xfrm>
            <a:off x="187569" y="1861623"/>
            <a:ext cx="6093995" cy="6037385"/>
          </a:xfrm>
          <a:prstGeom prst="rect">
            <a:avLst/>
          </a:prstGeom>
          <a:noFill/>
          <a:ln>
            <a:noFill/>
          </a:ln>
        </p:spPr>
        <p:txBody>
          <a:bodyPr spcFirstLastPara="1" wrap="square" lIns="91425" tIns="91425" rIns="91425" bIns="91425" anchor="t" anchorCtr="0">
            <a:noAutofit/>
          </a:bodyPr>
          <a:lstStyle/>
          <a:p>
            <a:pPr marL="186055" lvl="0" indent="0" algn="l" rtl="0">
              <a:lnSpc>
                <a:spcPct val="100000"/>
              </a:lnSpc>
              <a:spcBef>
                <a:spcPts val="0"/>
              </a:spcBef>
              <a:spcAft>
                <a:spcPts val="0"/>
              </a:spcAft>
              <a:buSzPts val="1400"/>
              <a:buNone/>
            </a:pPr>
            <a:r>
              <a:rPr lang="en-US" sz="2000" b="1" dirty="0">
                <a:solidFill>
                  <a:srgbClr val="000000"/>
                </a:solidFill>
                <a:latin typeface="Calibri"/>
                <a:ea typeface="Calibri"/>
                <a:cs typeface="Calibri"/>
                <a:sym typeface="Calibri"/>
              </a:rPr>
              <a:t>Segni di denutrizione:</a:t>
            </a:r>
            <a:endParaRPr b="1"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Perdita di peso</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Riduzione dell'appetito</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Stanchezza/debolezza</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Malattie frequenti</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Riduzione della concentrazione</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Scarsa guarigione della ferita</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Assottigliamento dei capelli</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Disturbi dell'umore (Johns Hopkins Medicine)</a:t>
            </a:r>
            <a:endParaRPr dirty="0">
              <a:solidFill>
                <a:srgbClr val="000000"/>
              </a:solidFill>
            </a:endParaRPr>
          </a:p>
          <a:p>
            <a:pPr marL="1231900" lvl="1" indent="-266700" algn="l" rtl="0">
              <a:lnSpc>
                <a:spcPct val="150000"/>
              </a:lnSpc>
              <a:spcBef>
                <a:spcPts val="0"/>
              </a:spcBef>
              <a:spcAft>
                <a:spcPts val="0"/>
              </a:spcAft>
              <a:buSzPts val="1200"/>
              <a:buFont typeface="Noto Sans Symbols"/>
              <a:buNone/>
            </a:pPr>
            <a:endParaRPr sz="2000" dirty="0">
              <a:solidFill>
                <a:srgbClr val="000000"/>
              </a:solidFill>
              <a:latin typeface="Calibri"/>
              <a:ea typeface="Calibri"/>
              <a:cs typeface="Calibri"/>
              <a:sym typeface="Calibri"/>
            </a:endParaRPr>
          </a:p>
          <a:p>
            <a:pPr marL="812165" lvl="1" indent="0" algn="l" rtl="0">
              <a:lnSpc>
                <a:spcPct val="100000"/>
              </a:lnSpc>
              <a:spcBef>
                <a:spcPts val="2133"/>
              </a:spcBef>
              <a:spcAft>
                <a:spcPts val="0"/>
              </a:spcAft>
              <a:buSzPts val="1200"/>
              <a:buNone/>
            </a:pPr>
            <a:endParaRPr dirty="0">
              <a:solidFill>
                <a:srgbClr val="000000"/>
              </a:solidFill>
            </a:endParaRPr>
          </a:p>
        </p:txBody>
      </p:sp>
      <p:sp>
        <p:nvSpPr>
          <p:cNvPr id="163" name="Google Shape;163;p47"/>
          <p:cNvSpPr txBox="1">
            <a:spLocks noGrp="1"/>
          </p:cNvSpPr>
          <p:nvPr>
            <p:ph type="body" idx="2"/>
          </p:nvPr>
        </p:nvSpPr>
        <p:spPr>
          <a:xfrm>
            <a:off x="6371313" y="1857420"/>
            <a:ext cx="5333200" cy="5650522"/>
          </a:xfrm>
          <a:prstGeom prst="rect">
            <a:avLst/>
          </a:prstGeom>
          <a:noFill/>
          <a:ln>
            <a:noFill/>
          </a:ln>
        </p:spPr>
        <p:txBody>
          <a:bodyPr spcFirstLastPara="1" wrap="square" lIns="91425" tIns="91425" rIns="91425" bIns="91425" anchor="t" anchorCtr="0">
            <a:noAutofit/>
          </a:bodyPr>
          <a:lstStyle/>
          <a:p>
            <a:pPr marL="186055" lvl="0" indent="0" algn="l" rtl="0">
              <a:lnSpc>
                <a:spcPct val="100000"/>
              </a:lnSpc>
              <a:spcBef>
                <a:spcPts val="0"/>
              </a:spcBef>
              <a:spcAft>
                <a:spcPts val="0"/>
              </a:spcAft>
              <a:buSzPts val="1400"/>
              <a:buNone/>
            </a:pPr>
            <a:r>
              <a:rPr lang="en-US" sz="2000" b="1" dirty="0">
                <a:solidFill>
                  <a:srgbClr val="000000"/>
                </a:solidFill>
                <a:latin typeface="Calibri"/>
                <a:ea typeface="Calibri"/>
                <a:cs typeface="Calibri"/>
                <a:sym typeface="Calibri"/>
              </a:rPr>
              <a:t>Segni di sovralimentazione: </a:t>
            </a:r>
            <a:endParaRPr b="1"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Aumento di peso</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Diabete</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Pressione sanguigna elevata</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Colesterolo alto</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Infiammazione </a:t>
            </a:r>
            <a:endParaRPr dirty="0">
              <a:solidFill>
                <a:srgbClr val="000000"/>
              </a:solidFill>
            </a:endParaRPr>
          </a:p>
          <a:p>
            <a:pPr marL="1218565" lvl="1" indent="-329564" algn="l" rtl="0">
              <a:lnSpc>
                <a:spcPct val="100000"/>
              </a:lnSpc>
              <a:spcBef>
                <a:spcPts val="2133"/>
              </a:spcBef>
              <a:spcAft>
                <a:spcPts val="0"/>
              </a:spcAft>
              <a:buSzPct val="100000"/>
              <a:buNone/>
            </a:pPr>
            <a:endParaRPr dirty="0">
              <a:solidFill>
                <a:srgbClr val="000000"/>
              </a:solidFill>
            </a:endParaRPr>
          </a:p>
        </p:txBody>
      </p:sp>
      <p:sp>
        <p:nvSpPr>
          <p:cNvPr id="164" name="Google Shape;164;p47"/>
          <p:cNvSpPr txBox="1"/>
          <p:nvPr/>
        </p:nvSpPr>
        <p:spPr>
          <a:xfrm>
            <a:off x="6290189" y="1114085"/>
            <a:ext cx="5494838" cy="802836"/>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203864"/>
              </a:buClr>
              <a:buSzPts val="2800"/>
              <a:buFont typeface="Calibri"/>
              <a:buNone/>
            </a:pPr>
            <a:endParaRPr sz="4400" b="1" i="0" u="none" strike="noStrike" cap="none">
              <a:solidFill>
                <a:srgbClr val="002060"/>
              </a:solidFill>
              <a:latin typeface="Arial"/>
              <a:ea typeface="Arial"/>
              <a:cs typeface="Arial"/>
              <a:sym typeface="Arial"/>
            </a:endParaRPr>
          </a:p>
        </p:txBody>
      </p:sp>
      <p:pic>
        <p:nvPicPr>
          <p:cNvPr id="166" name="Google Shape;166;p47"/>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BE5B5937-C92A-42FA-9066-B2078C83BA2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75730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8"/>
          <p:cNvSpPr txBox="1">
            <a:spLocks noGrp="1"/>
          </p:cNvSpPr>
          <p:nvPr>
            <p:ph type="title"/>
          </p:nvPr>
        </p:nvSpPr>
        <p:spPr>
          <a:xfrm>
            <a:off x="333350" y="636812"/>
            <a:ext cx="10345798" cy="89688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135802"/>
              <a:buNone/>
            </a:pP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r>
              <a:rPr lang="en-US" sz="3100" dirty="0"/>
              <a:t>Trattare e prevenire la malnutrizione</a:t>
            </a:r>
            <a:endParaRPr sz="3100" dirty="0"/>
          </a:p>
        </p:txBody>
      </p:sp>
      <p:sp>
        <p:nvSpPr>
          <p:cNvPr id="172" name="Google Shape;172;p48"/>
          <p:cNvSpPr txBox="1">
            <a:spLocks noGrp="1"/>
          </p:cNvSpPr>
          <p:nvPr>
            <p:ph type="body" idx="2"/>
          </p:nvPr>
        </p:nvSpPr>
        <p:spPr>
          <a:xfrm>
            <a:off x="499979" y="2178956"/>
            <a:ext cx="6407258" cy="452899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600"/>
              </a:spcBef>
              <a:spcAft>
                <a:spcPts val="600"/>
              </a:spcAft>
              <a:buSzPts val="2400"/>
              <a:buFont typeface="Noto Sans Symbols"/>
              <a:buChar char="▪"/>
            </a:pPr>
            <a:r>
              <a:rPr lang="en-US" sz="2000" b="1" dirty="0">
                <a:solidFill>
                  <a:schemeClr val="dk1"/>
                </a:solidFill>
              </a:rPr>
              <a:t>Curare la malnutrizione: </a:t>
            </a:r>
            <a:r>
              <a:rPr lang="en-US" sz="2000" dirty="0">
                <a:solidFill>
                  <a:schemeClr val="dk1"/>
                </a:solidFill>
              </a:rPr>
              <a:t>alimenti ricchi di nutrienti - mangiare in abbondanza alimenti come frutta e verdura, cereali integrali e proteine magre. </a:t>
            </a:r>
            <a:endParaRPr lang="el-GR" sz="2000" dirty="0">
              <a:solidFill>
                <a:schemeClr val="dk1"/>
              </a:solidFill>
            </a:endParaRPr>
          </a:p>
          <a:p>
            <a:pPr marL="342900" lvl="0" indent="-342900" algn="l" rtl="0">
              <a:lnSpc>
                <a:spcPct val="100000"/>
              </a:lnSpc>
              <a:spcBef>
                <a:spcPts val="600"/>
              </a:spcBef>
              <a:spcAft>
                <a:spcPts val="600"/>
              </a:spcAft>
              <a:buSzPts val="2400"/>
              <a:buFont typeface="Noto Sans Symbols"/>
              <a:buChar char="▪"/>
            </a:pPr>
            <a:r>
              <a:rPr lang="en-US" sz="2000" b="1" dirty="0">
                <a:solidFill>
                  <a:schemeClr val="dk1"/>
                </a:solidFill>
              </a:rPr>
              <a:t>Trattare l'</a:t>
            </a:r>
            <a:r>
              <a:rPr lang="en-US" sz="2000" b="1" dirty="0" err="1">
                <a:solidFill>
                  <a:schemeClr val="dk1"/>
                </a:solidFill>
              </a:rPr>
              <a:t>ipernutrizione</a:t>
            </a:r>
            <a:r>
              <a:rPr lang="en-US" sz="2000" b="1" dirty="0">
                <a:solidFill>
                  <a:schemeClr val="dk1"/>
                </a:solidFill>
              </a:rPr>
              <a:t>: </a:t>
            </a:r>
            <a:r>
              <a:rPr lang="en-US" sz="2000" dirty="0">
                <a:solidFill>
                  <a:schemeClr val="dk1"/>
                </a:solidFill>
              </a:rPr>
              <a:t>ridurre le calorie complessive e migliorare l'equilibrio della dieta</a:t>
            </a:r>
            <a:endParaRPr dirty="0"/>
          </a:p>
          <a:p>
            <a:pPr marL="342900" lvl="0" indent="-342900" algn="l" rtl="0">
              <a:lnSpc>
                <a:spcPct val="100000"/>
              </a:lnSpc>
              <a:spcBef>
                <a:spcPts val="600"/>
              </a:spcBef>
              <a:spcAft>
                <a:spcPts val="600"/>
              </a:spcAft>
              <a:buSzPts val="2400"/>
              <a:buFont typeface="Noto Sans Symbols"/>
              <a:buChar char="▪"/>
            </a:pPr>
            <a:r>
              <a:rPr lang="en-US" sz="2000" b="1" dirty="0"/>
              <a:t>Trattare la denutrizione: </a:t>
            </a:r>
            <a:r>
              <a:rPr lang="en-US" sz="2000" dirty="0"/>
              <a:t>aumentare le calorie complessive aggiungendo alimenti ricchi di nutrienti.</a:t>
            </a:r>
            <a:endParaRPr dirty="0">
              <a:solidFill>
                <a:schemeClr val="dk1"/>
              </a:solidFill>
            </a:endParaRPr>
          </a:p>
          <a:p>
            <a:pPr marL="342900" lvl="0" indent="-342900" algn="l" rtl="0">
              <a:lnSpc>
                <a:spcPct val="100000"/>
              </a:lnSpc>
              <a:spcBef>
                <a:spcPts val="600"/>
              </a:spcBef>
              <a:spcAft>
                <a:spcPts val="600"/>
              </a:spcAft>
              <a:buSzPts val="2400"/>
              <a:buFont typeface="Noto Sans Symbols"/>
              <a:buChar char="▪"/>
            </a:pPr>
            <a:r>
              <a:rPr lang="en-US" sz="2000" b="1" dirty="0">
                <a:solidFill>
                  <a:schemeClr val="dk1"/>
                </a:solidFill>
              </a:rPr>
              <a:t>Evitare i cibi spazzatura</a:t>
            </a:r>
            <a:r>
              <a:rPr lang="en-US" sz="2000" dirty="0">
                <a:solidFill>
                  <a:schemeClr val="dk1"/>
                </a:solidFill>
              </a:rPr>
              <a:t>, ricchi di calorie ma con scarso valore nutrizionale.</a:t>
            </a:r>
            <a:endParaRPr dirty="0">
              <a:solidFill>
                <a:schemeClr val="dk1"/>
              </a:solidFill>
            </a:endParaRPr>
          </a:p>
        </p:txBody>
      </p:sp>
      <p:sp>
        <p:nvSpPr>
          <p:cNvPr id="173" name="Google Shape;173;p48"/>
          <p:cNvSpPr txBox="1"/>
          <p:nvPr/>
        </p:nvSpPr>
        <p:spPr>
          <a:xfrm>
            <a:off x="499978" y="1408995"/>
            <a:ext cx="7774578" cy="69183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Cosa posso fare per prevenire la malnutrizione? </a:t>
            </a:r>
            <a:endParaRPr sz="1800" b="1" i="1" u="none" strike="noStrike" cap="none" dirty="0">
              <a:solidFill>
                <a:srgbClr val="203864"/>
              </a:solidFill>
              <a:latin typeface="Arial"/>
              <a:ea typeface="Arial"/>
              <a:cs typeface="Arial"/>
              <a:sym typeface="Arial"/>
            </a:endParaRPr>
          </a:p>
        </p:txBody>
      </p:sp>
      <p:pic>
        <p:nvPicPr>
          <p:cNvPr id="174" name="Google Shape;174;p48"/>
          <p:cNvPicPr preferRelativeResize="0"/>
          <p:nvPr/>
        </p:nvPicPr>
        <p:blipFill rotWithShape="1">
          <a:blip r:embed="rId3">
            <a:alphaModFix/>
          </a:blip>
          <a:srcRect/>
          <a:stretch/>
        </p:blipFill>
        <p:spPr>
          <a:xfrm>
            <a:off x="7351969" y="2305882"/>
            <a:ext cx="4419024" cy="3042618"/>
          </a:xfrm>
          <a:prstGeom prst="rect">
            <a:avLst/>
          </a:prstGeom>
          <a:noFill/>
          <a:ln>
            <a:noFill/>
          </a:ln>
        </p:spPr>
      </p:pic>
      <p:sp>
        <p:nvSpPr>
          <p:cNvPr id="175" name="Google Shape;175;p48"/>
          <p:cNvSpPr/>
          <p:nvPr/>
        </p:nvSpPr>
        <p:spPr>
          <a:xfrm>
            <a:off x="8056424" y="6430987"/>
            <a:ext cx="379752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endParaRPr sz="1200" b="0" i="0" u="none" strike="noStrike" cap="none" dirty="0">
              <a:solidFill>
                <a:schemeClr val="dk1"/>
              </a:solidFill>
              <a:latin typeface="Calibri"/>
              <a:ea typeface="Calibri"/>
              <a:cs typeface="Calibri"/>
              <a:sym typeface="Calibri"/>
            </a:endParaRPr>
          </a:p>
        </p:txBody>
      </p:sp>
      <p:pic>
        <p:nvPicPr>
          <p:cNvPr id="177" name="Google Shape;177;p48"/>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4B3F241D-D5A4-456C-AEDC-88A76B0BB4B2}"/>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95230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333350" y="636812"/>
            <a:ext cx="10345798" cy="89688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135802"/>
              <a:buNone/>
            </a:pP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r>
              <a:rPr lang="en-US" sz="3100" dirty="0" err="1"/>
              <a:t>Preparare</a:t>
            </a:r>
            <a:r>
              <a:rPr lang="en-US" sz="3100" dirty="0"/>
              <a:t> </a:t>
            </a:r>
            <a:r>
              <a:rPr lang="en-US" sz="3100" dirty="0" err="1"/>
              <a:t>i</a:t>
            </a:r>
            <a:r>
              <a:rPr lang="en-US" sz="3100" dirty="0"/>
              <a:t> </a:t>
            </a:r>
            <a:r>
              <a:rPr lang="en-US" sz="3100" dirty="0" err="1"/>
              <a:t>pasti</a:t>
            </a:r>
            <a:r>
              <a:rPr lang="en-US" sz="3100" dirty="0"/>
              <a:t> a basso </a:t>
            </a:r>
            <a:r>
              <a:rPr lang="en-US" sz="3100" dirty="0" err="1"/>
              <a:t>costo</a:t>
            </a:r>
            <a:endParaRPr sz="3100" dirty="0"/>
          </a:p>
        </p:txBody>
      </p:sp>
      <p:sp>
        <p:nvSpPr>
          <p:cNvPr id="183" name="Google Shape;183;p6"/>
          <p:cNvSpPr txBox="1"/>
          <p:nvPr/>
        </p:nvSpPr>
        <p:spPr>
          <a:xfrm>
            <a:off x="359299" y="1408995"/>
            <a:ext cx="10683837" cy="69183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Come posso pianificare e preparare pasti nutrienti senza spendere molto?</a:t>
            </a:r>
            <a:endParaRPr sz="1800" b="0" i="1" u="none" strike="noStrike" cap="none" dirty="0">
              <a:solidFill>
                <a:srgbClr val="203864"/>
              </a:solidFill>
              <a:latin typeface="Arial"/>
              <a:ea typeface="Arial"/>
              <a:cs typeface="Arial"/>
              <a:sym typeface="Arial"/>
            </a:endParaRPr>
          </a:p>
        </p:txBody>
      </p:sp>
      <p:sp>
        <p:nvSpPr>
          <p:cNvPr id="185" name="Google Shape;185;p6"/>
          <p:cNvSpPr txBox="1">
            <a:spLocks noGrp="1"/>
          </p:cNvSpPr>
          <p:nvPr>
            <p:ph type="body" idx="1"/>
          </p:nvPr>
        </p:nvSpPr>
        <p:spPr>
          <a:xfrm>
            <a:off x="77947" y="2100829"/>
            <a:ext cx="3946164" cy="4152930"/>
          </a:xfrm>
          <a:prstGeom prst="rect">
            <a:avLst/>
          </a:prstGeom>
          <a:solidFill>
            <a:schemeClr val="bg1">
              <a:lumMod val="95000"/>
            </a:schemeClr>
          </a:solidFill>
          <a:ln>
            <a:noFill/>
          </a:ln>
        </p:spPr>
        <p:txBody>
          <a:bodyPr spcFirstLastPara="1" wrap="square" lIns="91425" tIns="45700" rIns="91425" bIns="45700" anchor="t" anchorCtr="0">
            <a:normAutofit/>
          </a:bodyPr>
          <a:lstStyle/>
          <a:p>
            <a:pPr marL="0" lvl="0" indent="0" algn="just" rtl="0">
              <a:lnSpc>
                <a:spcPct val="100000"/>
              </a:lnSpc>
              <a:spcBef>
                <a:spcPts val="600"/>
              </a:spcBef>
              <a:spcAft>
                <a:spcPts val="0"/>
              </a:spcAft>
              <a:buSzPts val="2400"/>
              <a:buNone/>
            </a:pPr>
            <a:r>
              <a:rPr lang="en-US" sz="2000" b="1" dirty="0">
                <a:solidFill>
                  <a:srgbClr val="C00000"/>
                </a:solidFill>
              </a:rPr>
              <a:t>1. Pianificare il pasto  </a:t>
            </a:r>
            <a:endParaRPr sz="2000" dirty="0">
              <a:solidFill>
                <a:srgbClr val="C00000"/>
              </a:solidFill>
            </a:endParaRPr>
          </a:p>
          <a:p>
            <a:pPr marL="225425" lvl="0" indent="-152400" algn="just" rtl="0">
              <a:lnSpc>
                <a:spcPct val="100000"/>
              </a:lnSpc>
              <a:spcBef>
                <a:spcPts val="600"/>
              </a:spcBef>
              <a:spcAft>
                <a:spcPts val="0"/>
              </a:spcAft>
              <a:buSzPts val="2400"/>
              <a:buFont typeface="Noto Sans Symbols"/>
              <a:buChar char="▪"/>
            </a:pPr>
            <a:r>
              <a:rPr lang="en-US" sz="1700" dirty="0">
                <a:solidFill>
                  <a:schemeClr val="dk1"/>
                </a:solidFill>
              </a:rPr>
              <a:t>Scegliere alcune </a:t>
            </a:r>
            <a:r>
              <a:rPr lang="en-US" sz="1700" b="1" dirty="0">
                <a:solidFill>
                  <a:schemeClr val="dk1"/>
                </a:solidFill>
              </a:rPr>
              <a:t>ricette</a:t>
            </a:r>
            <a:endParaRPr sz="1700" dirty="0"/>
          </a:p>
          <a:p>
            <a:pPr marL="225425" lvl="0" indent="-152400" algn="just" rtl="0">
              <a:lnSpc>
                <a:spcPct val="100000"/>
              </a:lnSpc>
              <a:spcBef>
                <a:spcPts val="600"/>
              </a:spcBef>
              <a:spcAft>
                <a:spcPts val="0"/>
              </a:spcAft>
              <a:buSzPts val="2400"/>
              <a:buFont typeface="Noto Sans Symbols"/>
              <a:buChar char="▪"/>
            </a:pPr>
            <a:r>
              <a:rPr lang="en-US" sz="1700" dirty="0">
                <a:solidFill>
                  <a:schemeClr val="dk1"/>
                </a:solidFill>
              </a:rPr>
              <a:t>Fare un </a:t>
            </a:r>
            <a:r>
              <a:rPr lang="en-US" sz="1700" b="1" dirty="0">
                <a:solidFill>
                  <a:schemeClr val="dk1"/>
                </a:solidFill>
              </a:rPr>
              <a:t>elenco </a:t>
            </a:r>
            <a:r>
              <a:rPr lang="en-US" sz="1700" dirty="0">
                <a:solidFill>
                  <a:schemeClr val="dk1"/>
                </a:solidFill>
              </a:rPr>
              <a:t>di tutti gli ingredienti</a:t>
            </a:r>
            <a:endParaRPr sz="1700" dirty="0">
              <a:solidFill>
                <a:schemeClr val="dk1"/>
              </a:solidFill>
            </a:endParaRPr>
          </a:p>
          <a:p>
            <a:pPr marL="225425" lvl="0" indent="-152400" algn="just" rtl="0">
              <a:lnSpc>
                <a:spcPct val="100000"/>
              </a:lnSpc>
              <a:spcBef>
                <a:spcPts val="600"/>
              </a:spcBef>
              <a:spcAft>
                <a:spcPts val="0"/>
              </a:spcAft>
              <a:buSzPts val="2400"/>
              <a:buFont typeface="Noto Sans Symbols"/>
              <a:buChar char="▪"/>
            </a:pPr>
            <a:r>
              <a:rPr lang="en-US" sz="1700" b="1" dirty="0">
                <a:solidFill>
                  <a:schemeClr val="dk1"/>
                </a:solidFill>
              </a:rPr>
              <a:t>Privilegiare in </a:t>
            </a:r>
            <a:r>
              <a:rPr lang="en-US" sz="1700" dirty="0">
                <a:solidFill>
                  <a:schemeClr val="dk1"/>
                </a:solidFill>
              </a:rPr>
              <a:t>base al valore nutrizionale e al prezzo.</a:t>
            </a:r>
            <a:endParaRPr sz="1700" dirty="0"/>
          </a:p>
          <a:p>
            <a:pPr marL="225425" lvl="0" indent="-152400" algn="just" rtl="0">
              <a:lnSpc>
                <a:spcPct val="100000"/>
              </a:lnSpc>
              <a:spcBef>
                <a:spcPts val="600"/>
              </a:spcBef>
              <a:spcAft>
                <a:spcPts val="0"/>
              </a:spcAft>
              <a:buSzPts val="2400"/>
              <a:buFont typeface="Noto Sans Symbols"/>
              <a:buChar char="▪"/>
            </a:pPr>
            <a:r>
              <a:rPr lang="en-US" sz="1700" b="1" dirty="0">
                <a:solidFill>
                  <a:schemeClr val="dk1"/>
                </a:solidFill>
              </a:rPr>
              <a:t>Bilanciare </a:t>
            </a:r>
            <a:r>
              <a:rPr lang="en-US" sz="1700" dirty="0">
                <a:solidFill>
                  <a:schemeClr val="dk1"/>
                </a:solidFill>
              </a:rPr>
              <a:t>gli</a:t>
            </a:r>
            <a:r>
              <a:rPr lang="en-US" sz="1700" b="1" dirty="0">
                <a:solidFill>
                  <a:schemeClr val="dk1"/>
                </a:solidFill>
              </a:rPr>
              <a:t> </a:t>
            </a:r>
            <a:r>
              <a:rPr lang="en-US" sz="1700" dirty="0">
                <a:solidFill>
                  <a:schemeClr val="dk1"/>
                </a:solidFill>
              </a:rPr>
              <a:t>alimenti più costosi </a:t>
            </a:r>
            <a:endParaRPr sz="1700" dirty="0"/>
          </a:p>
          <a:p>
            <a:pPr marL="225425" lvl="0" indent="-152400" algn="just" rtl="0">
              <a:lnSpc>
                <a:spcPct val="100000"/>
              </a:lnSpc>
              <a:spcBef>
                <a:spcPts val="600"/>
              </a:spcBef>
              <a:spcAft>
                <a:spcPts val="0"/>
              </a:spcAft>
              <a:buSzPts val="2400"/>
              <a:buFont typeface="Noto Sans Symbols"/>
              <a:buChar char="▪"/>
            </a:pPr>
            <a:r>
              <a:rPr lang="en-US" sz="1700" b="1" dirty="0">
                <a:solidFill>
                  <a:schemeClr val="dk1"/>
                </a:solidFill>
              </a:rPr>
              <a:t>Limitare </a:t>
            </a:r>
            <a:r>
              <a:rPr lang="en-US" sz="1700" dirty="0">
                <a:solidFill>
                  <a:schemeClr val="dk1"/>
                </a:solidFill>
              </a:rPr>
              <a:t>gli alimenti </a:t>
            </a:r>
            <a:r>
              <a:rPr lang="en-US" sz="1700" b="1" dirty="0">
                <a:solidFill>
                  <a:schemeClr val="dk1"/>
                </a:solidFill>
              </a:rPr>
              <a:t>trasformati</a:t>
            </a:r>
            <a:endParaRPr sz="1700" dirty="0"/>
          </a:p>
          <a:p>
            <a:pPr marL="225425" lvl="0" indent="-152400" algn="just" rtl="0">
              <a:lnSpc>
                <a:spcPct val="100000"/>
              </a:lnSpc>
              <a:spcBef>
                <a:spcPts val="600"/>
              </a:spcBef>
              <a:spcAft>
                <a:spcPts val="0"/>
              </a:spcAft>
              <a:buSzPts val="2400"/>
              <a:buFont typeface="Noto Sans Symbols"/>
              <a:buChar char="▪"/>
            </a:pPr>
            <a:r>
              <a:rPr lang="en-US" sz="1700" dirty="0">
                <a:solidFill>
                  <a:schemeClr val="dk1"/>
                </a:solidFill>
              </a:rPr>
              <a:t>Pianificare almeno un </a:t>
            </a:r>
            <a:r>
              <a:rPr lang="en-US" sz="1700" b="1" dirty="0">
                <a:solidFill>
                  <a:schemeClr val="dk1"/>
                </a:solidFill>
              </a:rPr>
              <a:t>pasto senza carne </a:t>
            </a:r>
            <a:r>
              <a:rPr lang="en-US" sz="1700" dirty="0">
                <a:solidFill>
                  <a:schemeClr val="dk1"/>
                </a:solidFill>
              </a:rPr>
              <a:t>alla settimana </a:t>
            </a:r>
            <a:endParaRPr sz="1700" dirty="0"/>
          </a:p>
          <a:p>
            <a:pPr marL="225425" lvl="0" indent="-152400" algn="just" rtl="0">
              <a:lnSpc>
                <a:spcPct val="100000"/>
              </a:lnSpc>
              <a:spcBef>
                <a:spcPts val="600"/>
              </a:spcBef>
              <a:spcAft>
                <a:spcPts val="0"/>
              </a:spcAft>
              <a:buSzPts val="2400"/>
              <a:buFont typeface="Noto Sans Symbols"/>
              <a:buChar char="▪"/>
            </a:pPr>
            <a:r>
              <a:rPr lang="en-US" sz="1700" dirty="0">
                <a:solidFill>
                  <a:schemeClr val="dk1"/>
                </a:solidFill>
              </a:rPr>
              <a:t>Pianificate i pasti in base agli alimenti </a:t>
            </a:r>
            <a:r>
              <a:rPr lang="en-US" sz="1700" b="1" dirty="0">
                <a:solidFill>
                  <a:schemeClr val="dk1"/>
                </a:solidFill>
              </a:rPr>
              <a:t>in vendita</a:t>
            </a:r>
            <a:endParaRPr sz="1700" b="1" dirty="0"/>
          </a:p>
          <a:p>
            <a:pPr marL="225425" lvl="0" indent="-152400" algn="just" rtl="0">
              <a:lnSpc>
                <a:spcPct val="100000"/>
              </a:lnSpc>
              <a:spcBef>
                <a:spcPts val="600"/>
              </a:spcBef>
              <a:spcAft>
                <a:spcPts val="0"/>
              </a:spcAft>
              <a:buSzPts val="2400"/>
              <a:buFont typeface="Noto Sans Symbols"/>
              <a:buChar char="▪"/>
            </a:pPr>
            <a:r>
              <a:rPr lang="en-US" sz="1700" dirty="0">
                <a:solidFill>
                  <a:schemeClr val="dk1"/>
                </a:solidFill>
              </a:rPr>
              <a:t>Pianificare l'</a:t>
            </a:r>
            <a:r>
              <a:rPr lang="en-US" sz="1700" b="1" dirty="0">
                <a:solidFill>
                  <a:schemeClr val="dk1"/>
                </a:solidFill>
              </a:rPr>
              <a:t>utilizzo degli avanzi</a:t>
            </a:r>
            <a:endParaRPr sz="1700" b="1" dirty="0">
              <a:solidFill>
                <a:schemeClr val="dk1"/>
              </a:solidFill>
            </a:endParaRPr>
          </a:p>
          <a:p>
            <a:pPr marL="0" lvl="0" indent="0" algn="l" rtl="0">
              <a:lnSpc>
                <a:spcPct val="100000"/>
              </a:lnSpc>
              <a:spcBef>
                <a:spcPts val="600"/>
              </a:spcBef>
              <a:spcAft>
                <a:spcPts val="0"/>
              </a:spcAft>
              <a:buSzPts val="2400"/>
              <a:buNone/>
            </a:pPr>
            <a:endParaRPr sz="1800" dirty="0">
              <a:solidFill>
                <a:srgbClr val="7030A0"/>
              </a:solidFill>
            </a:endParaRPr>
          </a:p>
        </p:txBody>
      </p:sp>
      <p:sp>
        <p:nvSpPr>
          <p:cNvPr id="186" name="Google Shape;186;p6"/>
          <p:cNvSpPr txBox="1"/>
          <p:nvPr/>
        </p:nvSpPr>
        <p:spPr>
          <a:xfrm>
            <a:off x="4128691" y="2142794"/>
            <a:ext cx="3946164" cy="2379761"/>
          </a:xfrm>
          <a:prstGeom prst="rect">
            <a:avLst/>
          </a:prstGeom>
          <a:solidFill>
            <a:schemeClr val="bg1">
              <a:lumMod val="95000"/>
            </a:schemeClr>
          </a:solidFill>
          <a:ln>
            <a:noFill/>
          </a:ln>
        </p:spPr>
        <p:txBody>
          <a:bodyPr spcFirstLastPara="1" wrap="square" lIns="91425" tIns="45700" rIns="91425" bIns="45700" anchor="t" anchorCtr="0">
            <a:normAutofit/>
          </a:bodyPr>
          <a:lstStyle/>
          <a:p>
            <a:pPr marL="76200" marR="0" lvl="0" indent="0" algn="just" rtl="0">
              <a:lnSpc>
                <a:spcPct val="100000"/>
              </a:lnSpc>
              <a:spcBef>
                <a:spcPts val="600"/>
              </a:spcBef>
              <a:spcAft>
                <a:spcPts val="0"/>
              </a:spcAft>
              <a:buClr>
                <a:srgbClr val="C01E24"/>
              </a:buClr>
              <a:buSzPct val="136557"/>
              <a:buFont typeface="Noto Sans Symbols"/>
              <a:buNone/>
            </a:pPr>
            <a:r>
              <a:rPr lang="en-US" sz="2000" b="1" i="0" u="none" strike="noStrike" cap="none" dirty="0">
                <a:solidFill>
                  <a:srgbClr val="C00000"/>
                </a:solidFill>
                <a:latin typeface="Calibri"/>
                <a:ea typeface="Calibri"/>
                <a:cs typeface="Calibri"/>
                <a:sym typeface="Calibri"/>
              </a:rPr>
              <a:t>2. Considerare i mercati degli agricoltori </a:t>
            </a:r>
            <a:endParaRPr dirty="0">
              <a:solidFill>
                <a:srgbClr val="C00000"/>
              </a:solidFill>
            </a:endParaRPr>
          </a:p>
          <a:p>
            <a:pPr marL="338138" marR="0" lvl="0" indent="-169863" algn="just" rtl="0">
              <a:lnSpc>
                <a:spcPct val="100000"/>
              </a:lnSpc>
              <a:spcBef>
                <a:spcPts val="600"/>
              </a:spcBef>
              <a:spcAft>
                <a:spcPts val="0"/>
              </a:spcAft>
              <a:buClr>
                <a:srgbClr val="C01E24"/>
              </a:buClr>
              <a:buSzPct val="162162"/>
              <a:buFont typeface="Noto Sans Symbols"/>
              <a:buChar char="▪"/>
            </a:pPr>
            <a:r>
              <a:rPr lang="en-US" sz="1700" b="0" i="0" u="none" strike="noStrike" cap="none" dirty="0">
                <a:solidFill>
                  <a:schemeClr val="dk1"/>
                </a:solidFill>
                <a:latin typeface="Calibri"/>
                <a:ea typeface="Calibri"/>
                <a:cs typeface="Calibri"/>
                <a:sym typeface="Calibri"/>
              </a:rPr>
              <a:t>Prodotti locali, freschi e di stagione </a:t>
            </a:r>
            <a:endParaRPr sz="1700" b="0" i="0" u="none" strike="noStrike" cap="none" dirty="0">
              <a:solidFill>
                <a:schemeClr val="dk1"/>
              </a:solidFill>
              <a:latin typeface="Calibri"/>
              <a:ea typeface="Calibri"/>
              <a:cs typeface="Calibri"/>
              <a:sym typeface="Calibri"/>
            </a:endParaRPr>
          </a:p>
          <a:p>
            <a:pPr marL="338138" marR="0" lvl="0" indent="-169863" algn="just" rtl="0">
              <a:lnSpc>
                <a:spcPct val="100000"/>
              </a:lnSpc>
              <a:spcBef>
                <a:spcPts val="600"/>
              </a:spcBef>
              <a:spcAft>
                <a:spcPts val="0"/>
              </a:spcAft>
              <a:buClr>
                <a:srgbClr val="C01E24"/>
              </a:buClr>
              <a:buSzPct val="162162"/>
              <a:buFont typeface="Noto Sans Symbols"/>
              <a:buChar char="▪"/>
            </a:pPr>
            <a:r>
              <a:rPr lang="en-US" sz="1700" b="1" i="0" u="none" strike="noStrike" cap="none" dirty="0">
                <a:solidFill>
                  <a:schemeClr val="dk1"/>
                </a:solidFill>
                <a:latin typeface="Calibri"/>
                <a:ea typeface="Calibri"/>
                <a:cs typeface="Calibri"/>
                <a:sym typeface="Calibri"/>
              </a:rPr>
              <a:t>Frutta e </a:t>
            </a:r>
            <a:r>
              <a:rPr lang="en-US" sz="1700" b="0" i="0" u="none" strike="noStrike" cap="none" dirty="0" err="1">
                <a:solidFill>
                  <a:schemeClr val="dk1"/>
                </a:solidFill>
                <a:latin typeface="Calibri"/>
                <a:ea typeface="Calibri"/>
                <a:cs typeface="Calibri"/>
                <a:sym typeface="Calibri"/>
              </a:rPr>
              <a:t>verdura</a:t>
            </a:r>
            <a:r>
              <a:rPr lang="en-US" sz="1700" b="1" i="0" u="none" strike="noStrike" cap="none" dirty="0">
                <a:solidFill>
                  <a:schemeClr val="dk1"/>
                </a:solidFill>
                <a:latin typeface="Calibri"/>
                <a:ea typeface="Calibri"/>
                <a:cs typeface="Calibri"/>
                <a:sym typeface="Calibri"/>
              </a:rPr>
              <a:t> </a:t>
            </a:r>
            <a:r>
              <a:rPr lang="en-US" sz="1700" b="1" dirty="0" err="1">
                <a:solidFill>
                  <a:schemeClr val="dk1"/>
                </a:solidFill>
                <a:latin typeface="Calibri"/>
                <a:ea typeface="Calibri"/>
                <a:cs typeface="Calibri"/>
                <a:sym typeface="Calibri"/>
              </a:rPr>
              <a:t>coltivata</a:t>
            </a:r>
            <a:r>
              <a:rPr lang="en-US" sz="1700" b="1" dirty="0">
                <a:solidFill>
                  <a:schemeClr val="dk1"/>
                </a:solidFill>
                <a:latin typeface="Calibri"/>
                <a:ea typeface="Calibri"/>
                <a:cs typeface="Calibri"/>
                <a:sym typeface="Calibri"/>
              </a:rPr>
              <a:t> con </a:t>
            </a:r>
            <a:r>
              <a:rPr lang="en-US" sz="1700" b="1" dirty="0" err="1">
                <a:solidFill>
                  <a:schemeClr val="dk1"/>
                </a:solidFill>
                <a:latin typeface="Calibri"/>
                <a:ea typeface="Calibri"/>
                <a:cs typeface="Calibri"/>
                <a:sym typeface="Calibri"/>
              </a:rPr>
              <a:t>metodi</a:t>
            </a:r>
            <a:r>
              <a:rPr lang="en-US" sz="1700" b="1" i="0" u="none" strike="noStrike" cap="none" dirty="0">
                <a:solidFill>
                  <a:schemeClr val="dk1"/>
                </a:solidFill>
                <a:latin typeface="Calibri"/>
                <a:ea typeface="Calibri"/>
                <a:cs typeface="Calibri"/>
                <a:sym typeface="Calibri"/>
              </a:rPr>
              <a:t> </a:t>
            </a:r>
            <a:r>
              <a:rPr lang="en-US" sz="1700" b="1" i="0" u="none" strike="noStrike" cap="none" dirty="0" err="1">
                <a:solidFill>
                  <a:schemeClr val="dk1"/>
                </a:solidFill>
                <a:latin typeface="Calibri"/>
                <a:ea typeface="Calibri"/>
                <a:cs typeface="Calibri"/>
                <a:sym typeface="Calibri"/>
              </a:rPr>
              <a:t>biologici</a:t>
            </a:r>
            <a:r>
              <a:rPr lang="en-US" sz="1700" b="1" i="0" u="none" strike="noStrike" cap="none" dirty="0">
                <a:solidFill>
                  <a:schemeClr val="dk1"/>
                </a:solidFill>
                <a:latin typeface="Calibri"/>
                <a:ea typeface="Calibri"/>
                <a:cs typeface="Calibri"/>
                <a:sym typeface="Calibri"/>
              </a:rPr>
              <a:t> </a:t>
            </a:r>
            <a:endParaRPr sz="1700" b="0" i="0" u="none" strike="noStrike" cap="none" dirty="0">
              <a:solidFill>
                <a:schemeClr val="dk1"/>
              </a:solidFill>
              <a:latin typeface="Calibri"/>
              <a:ea typeface="Calibri"/>
              <a:cs typeface="Calibri"/>
              <a:sym typeface="Calibri"/>
            </a:endParaRPr>
          </a:p>
          <a:p>
            <a:pPr marL="338138" marR="0" lvl="0" indent="-169863" algn="just" rtl="0">
              <a:lnSpc>
                <a:spcPct val="100000"/>
              </a:lnSpc>
              <a:spcBef>
                <a:spcPts val="600"/>
              </a:spcBef>
              <a:spcAft>
                <a:spcPts val="0"/>
              </a:spcAft>
              <a:buClr>
                <a:srgbClr val="C01E24"/>
              </a:buClr>
              <a:buSzPct val="162162"/>
              <a:buFont typeface="Noto Sans Symbols"/>
              <a:buChar char="▪"/>
            </a:pPr>
            <a:r>
              <a:rPr lang="en-US" sz="1700" b="1" i="0" u="none" strike="noStrike" cap="none" dirty="0">
                <a:solidFill>
                  <a:schemeClr val="dk1"/>
                </a:solidFill>
                <a:latin typeface="Calibri"/>
                <a:ea typeface="Calibri"/>
                <a:cs typeface="Calibri"/>
                <a:sym typeface="Calibri"/>
              </a:rPr>
              <a:t>Creare relazioni con i coltivatori/agricoltori</a:t>
            </a:r>
            <a:endParaRPr sz="1700" b="0" i="0" u="none" strike="noStrike" cap="none" dirty="0">
              <a:solidFill>
                <a:schemeClr val="dk1"/>
              </a:solidFill>
              <a:latin typeface="Calibri"/>
              <a:ea typeface="Calibri"/>
              <a:cs typeface="Calibri"/>
              <a:sym typeface="Calibri"/>
            </a:endParaRPr>
          </a:p>
        </p:txBody>
      </p:sp>
      <p:sp>
        <p:nvSpPr>
          <p:cNvPr id="187" name="Google Shape;187;p6"/>
          <p:cNvSpPr txBox="1"/>
          <p:nvPr/>
        </p:nvSpPr>
        <p:spPr>
          <a:xfrm>
            <a:off x="4272972" y="4648786"/>
            <a:ext cx="3657600" cy="1815841"/>
          </a:xfrm>
          <a:prstGeom prst="rect">
            <a:avLst/>
          </a:prstGeom>
          <a:noFill/>
          <a:ln w="19050" cap="flat" cmpd="sng">
            <a:solidFill>
              <a:srgbClr val="C01E2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dk1"/>
                </a:solidFill>
                <a:latin typeface="Calibri"/>
                <a:ea typeface="Calibri"/>
                <a:cs typeface="Calibri"/>
                <a:sym typeface="Calibri"/>
              </a:rPr>
              <a:t>CONSIGLI</a:t>
            </a:r>
            <a:endParaRPr b="1" dirty="0"/>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none" strike="noStrike" cap="none" dirty="0">
                <a:solidFill>
                  <a:schemeClr val="dk1"/>
                </a:solidFill>
                <a:latin typeface="Calibri"/>
                <a:ea typeface="Calibri"/>
                <a:cs typeface="Calibri"/>
                <a:sym typeface="Calibri"/>
              </a:rPr>
              <a:t>Portate con </a:t>
            </a:r>
            <a:r>
              <a:rPr lang="en-US" sz="1400" b="0" i="0" u="none" strike="noStrike" cap="none" dirty="0" err="1">
                <a:solidFill>
                  <a:schemeClr val="dk1"/>
                </a:solidFill>
                <a:latin typeface="Calibri"/>
                <a:ea typeface="Calibri"/>
                <a:cs typeface="Calibri"/>
                <a:sym typeface="Calibri"/>
              </a:rPr>
              <a:t>voi</a:t>
            </a:r>
            <a:r>
              <a:rPr lang="en-US" sz="1400" b="0" i="0" u="none" strike="noStrike" cap="none" dirty="0">
                <a:solidFill>
                  <a:schemeClr val="dk1"/>
                </a:solidFill>
                <a:latin typeface="Calibri"/>
                <a:ea typeface="Calibri"/>
                <a:cs typeface="Calibri"/>
                <a:sym typeface="Calibri"/>
              </a:rPr>
              <a:t> </a:t>
            </a:r>
            <a:r>
              <a:rPr lang="en-US" sz="1400" b="1" i="0" u="none" strike="noStrike" cap="none" dirty="0">
                <a:solidFill>
                  <a:schemeClr val="dk1"/>
                </a:solidFill>
                <a:latin typeface="Calibri"/>
                <a:ea typeface="Calibri"/>
                <a:cs typeface="Calibri"/>
                <a:sym typeface="Calibri"/>
              </a:rPr>
              <a:t>la </a:t>
            </a:r>
            <a:r>
              <a:rPr lang="en-US" sz="1400" b="1" i="0" u="none" strike="noStrike" cap="none" dirty="0" err="1">
                <a:solidFill>
                  <a:schemeClr val="dk1"/>
                </a:solidFill>
                <a:latin typeface="Calibri"/>
                <a:ea typeface="Calibri"/>
                <a:cs typeface="Calibri"/>
                <a:sym typeface="Calibri"/>
              </a:rPr>
              <a:t>quantità</a:t>
            </a:r>
            <a:r>
              <a:rPr lang="en-US" sz="1400" b="1" i="0" u="none" strike="noStrike" cap="none" dirty="0">
                <a:solidFill>
                  <a:schemeClr val="dk1"/>
                </a:solidFill>
                <a:latin typeface="Calibri"/>
                <a:ea typeface="Calibri"/>
                <a:cs typeface="Calibri"/>
                <a:sym typeface="Calibri"/>
              </a:rPr>
              <a:t> di </a:t>
            </a:r>
            <a:r>
              <a:rPr lang="en-US" sz="1400" b="1" i="0" u="none" strike="noStrike" cap="none" dirty="0" err="1">
                <a:solidFill>
                  <a:schemeClr val="dk1"/>
                </a:solidFill>
                <a:latin typeface="Calibri"/>
                <a:ea typeface="Calibri"/>
                <a:cs typeface="Calibri"/>
                <a:sym typeface="Calibri"/>
              </a:rPr>
              <a:t>denaro</a:t>
            </a:r>
            <a:r>
              <a:rPr lang="en-US" sz="1400" b="1" i="0" u="none" strike="noStrike" cap="none" dirty="0">
                <a:solidFill>
                  <a:schemeClr val="dk1"/>
                </a:solidFill>
                <a:latin typeface="Calibri"/>
                <a:ea typeface="Calibri"/>
                <a:cs typeface="Calibri"/>
                <a:sym typeface="Calibri"/>
              </a:rPr>
              <a:t> </a:t>
            </a:r>
            <a:r>
              <a:rPr lang="en-US" sz="1400" i="0" u="none" strike="noStrike" cap="none" dirty="0" err="1">
                <a:solidFill>
                  <a:schemeClr val="dk1"/>
                </a:solidFill>
                <a:latin typeface="Calibri"/>
                <a:ea typeface="Calibri"/>
                <a:cs typeface="Calibri"/>
                <a:sym typeface="Calibri"/>
              </a:rPr>
              <a:t>che</a:t>
            </a:r>
            <a:r>
              <a:rPr lang="en-US" sz="1400" i="0" u="none" strike="noStrike" cap="none" dirty="0">
                <a:solidFill>
                  <a:schemeClr val="dk1"/>
                </a:solidFill>
                <a:latin typeface="Calibri"/>
                <a:ea typeface="Calibri"/>
                <a:cs typeface="Calibri"/>
                <a:sym typeface="Calibri"/>
              </a:rPr>
              <a:t> </a:t>
            </a:r>
            <a:r>
              <a:rPr lang="en-US" sz="1400" i="0" u="none" strike="noStrike" cap="none" dirty="0" err="1">
                <a:solidFill>
                  <a:schemeClr val="dk1"/>
                </a:solidFill>
                <a:latin typeface="Calibri"/>
                <a:ea typeface="Calibri"/>
                <a:cs typeface="Calibri"/>
                <a:sym typeface="Calibri"/>
              </a:rPr>
              <a:t>intendete</a:t>
            </a:r>
            <a:r>
              <a:rPr lang="en-US" sz="1400" i="0" u="none" strike="noStrike" cap="none" dirty="0">
                <a:solidFill>
                  <a:schemeClr val="dk1"/>
                </a:solidFill>
                <a:latin typeface="Calibri"/>
                <a:ea typeface="Calibri"/>
                <a:cs typeface="Calibri"/>
                <a:sym typeface="Calibri"/>
              </a:rPr>
              <a:t> </a:t>
            </a:r>
            <a:r>
              <a:rPr lang="en-US" sz="1400" i="0" u="none" strike="noStrike" cap="none" dirty="0" err="1">
                <a:solidFill>
                  <a:schemeClr val="dk1"/>
                </a:solidFill>
                <a:latin typeface="Calibri"/>
                <a:ea typeface="Calibri"/>
                <a:cs typeface="Calibri"/>
                <a:sym typeface="Calibri"/>
              </a:rPr>
              <a:t>spendere</a:t>
            </a:r>
            <a:r>
              <a:rPr lang="en-US" sz="1400" b="0" i="0" u="none" strike="noStrike" cap="none" dirty="0">
                <a:solidFill>
                  <a:schemeClr val="dk1"/>
                </a:solidFill>
                <a:latin typeface="Calibri"/>
                <a:ea typeface="Calibri"/>
                <a:cs typeface="Calibri"/>
                <a:sym typeface="Calibri"/>
              </a:rPr>
              <a:t> e </a:t>
            </a:r>
            <a:r>
              <a:rPr lang="en-US" sz="1400" b="1" i="0" u="none" strike="noStrike" cap="none" dirty="0">
                <a:solidFill>
                  <a:schemeClr val="dk1"/>
                </a:solidFill>
                <a:latin typeface="Calibri"/>
                <a:ea typeface="Calibri"/>
                <a:cs typeface="Calibri"/>
                <a:sym typeface="Calibri"/>
              </a:rPr>
              <a:t>borse della spesa </a:t>
            </a:r>
            <a:r>
              <a:rPr lang="en-US" sz="1400" b="0" i="0" u="none" strike="noStrike" cap="none" dirty="0">
                <a:solidFill>
                  <a:schemeClr val="dk1"/>
                </a:solidFill>
                <a:latin typeface="Calibri"/>
                <a:ea typeface="Calibri"/>
                <a:cs typeface="Calibri"/>
                <a:sym typeface="Calibri"/>
              </a:rPr>
              <a:t>con maniglie </a:t>
            </a:r>
            <a:endParaRPr dirty="0"/>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none" strike="noStrike" cap="none" dirty="0">
                <a:solidFill>
                  <a:schemeClr val="dk1"/>
                </a:solidFill>
                <a:latin typeface="Calibri"/>
                <a:ea typeface="Calibri"/>
                <a:cs typeface="Calibri"/>
                <a:sym typeface="Calibri"/>
              </a:rPr>
              <a:t>Considerate l'</a:t>
            </a:r>
            <a:r>
              <a:rPr lang="en-US" sz="1400" b="1" i="0" u="none" strike="noStrike" cap="none" dirty="0">
                <a:solidFill>
                  <a:schemeClr val="dk1"/>
                </a:solidFill>
                <a:latin typeface="Calibri"/>
                <a:ea typeface="Calibri"/>
                <a:cs typeface="Calibri"/>
                <a:sym typeface="Calibri"/>
              </a:rPr>
              <a:t>orario di acquisto</a:t>
            </a:r>
            <a:r>
              <a:rPr lang="en-US" sz="1400" b="0" i="0" u="none" strike="noStrike" cap="none" dirty="0">
                <a:solidFill>
                  <a:schemeClr val="dk1"/>
                </a:solidFill>
                <a:latin typeface="Calibri"/>
                <a:ea typeface="Calibri"/>
                <a:cs typeface="Calibri"/>
                <a:sym typeface="Calibri"/>
              </a:rPr>
              <a:t>: potreste ottenere prezzi ancora più bassi quando gli agricoltori si preparano a partire. </a:t>
            </a:r>
            <a:endParaRPr dirty="0"/>
          </a:p>
          <a:p>
            <a:pPr marL="228600" marR="0" lvl="0" indent="-1397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p:txBody>
      </p:sp>
      <p:sp>
        <p:nvSpPr>
          <p:cNvPr id="188" name="Google Shape;188;p6"/>
          <p:cNvSpPr txBox="1"/>
          <p:nvPr/>
        </p:nvSpPr>
        <p:spPr>
          <a:xfrm>
            <a:off x="834036" y="6314187"/>
            <a:ext cx="11138879" cy="36115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400" b="0" i="0" u="none" strike="noStrike" cap="none" dirty="0">
                <a:solidFill>
                  <a:srgbClr val="002060"/>
                </a:solidFill>
                <a:latin typeface="Calibri"/>
                <a:ea typeface="Calibri"/>
                <a:cs typeface="Calibri"/>
                <a:sym typeface="Calibri"/>
              </a:rPr>
              <a:t>Ulteriori informazioni: </a:t>
            </a:r>
            <a:r>
              <a:rPr lang="en-US" sz="1400" b="0" i="0" u="none" strike="noStrike" cap="none" dirty="0">
                <a:solidFill>
                  <a:srgbClr val="002060"/>
                </a:solidFill>
                <a:latin typeface="Calibri"/>
                <a:ea typeface="Calibri"/>
                <a:cs typeface="Calibri"/>
                <a:sym typeface="Calibri"/>
                <a:hlinkClick r:id="rId3"/>
              </a:rPr>
              <a:t>https://www.sunriseseniorliving.com/blog/july-2020/5-tips-for-shopping-a-farmers-market-this-summer.aspx</a:t>
            </a:r>
            <a:endParaRPr sz="1400" b="0" i="0" u="none" strike="noStrike" cap="none" dirty="0">
              <a:solidFill>
                <a:srgbClr val="002060"/>
              </a:solidFill>
              <a:sym typeface="Arial"/>
            </a:endParaRPr>
          </a:p>
        </p:txBody>
      </p:sp>
      <p:sp>
        <p:nvSpPr>
          <p:cNvPr id="189" name="Google Shape;189;p6"/>
          <p:cNvSpPr txBox="1"/>
          <p:nvPr/>
        </p:nvSpPr>
        <p:spPr>
          <a:xfrm>
            <a:off x="8179434" y="2130185"/>
            <a:ext cx="3934619" cy="3718165"/>
          </a:xfrm>
          <a:prstGeom prst="rect">
            <a:avLst/>
          </a:prstGeom>
          <a:solidFill>
            <a:schemeClr val="bg1">
              <a:lumMod val="95000"/>
            </a:schemeClr>
          </a:solidFill>
          <a:ln>
            <a:noFill/>
          </a:ln>
        </p:spPr>
        <p:txBody>
          <a:bodyPr spcFirstLastPara="1" wrap="square" lIns="91425" tIns="45700" rIns="91425" bIns="45700" anchor="t" anchorCtr="0">
            <a:normAutofit fontScale="92500" lnSpcReduction="20000"/>
          </a:bodyPr>
          <a:lstStyle/>
          <a:p>
            <a:pPr marL="0" marR="0" lvl="0" indent="0" algn="just" rtl="0">
              <a:lnSpc>
                <a:spcPct val="100000"/>
              </a:lnSpc>
              <a:spcBef>
                <a:spcPts val="600"/>
              </a:spcBef>
              <a:spcAft>
                <a:spcPts val="0"/>
              </a:spcAft>
              <a:buClr>
                <a:srgbClr val="C01E24"/>
              </a:buClr>
              <a:buSzPts val="2400"/>
              <a:buFont typeface="Noto Sans Symbols"/>
              <a:buNone/>
            </a:pPr>
            <a:r>
              <a:rPr lang="en-US" sz="2000" b="1" i="0" u="none" strike="noStrike" cap="none" dirty="0">
                <a:solidFill>
                  <a:srgbClr val="C00000"/>
                </a:solidFill>
                <a:latin typeface="Calibri"/>
                <a:ea typeface="Calibri"/>
                <a:cs typeface="Calibri"/>
                <a:sym typeface="Calibri"/>
              </a:rPr>
              <a:t>3. Adottare abitudini alimentari "a buon mercato".</a:t>
            </a:r>
            <a:endParaRPr sz="2000" b="0" i="0" u="none" strike="noStrike" cap="none" dirty="0">
              <a:solidFill>
                <a:srgbClr val="C00000"/>
              </a:solidFill>
              <a:latin typeface="Calibri"/>
              <a:ea typeface="Calibri"/>
              <a:cs typeface="Calibri"/>
              <a:sym typeface="Calibri"/>
            </a:endParaRPr>
          </a:p>
          <a:p>
            <a:pPr marL="285750" marR="0" lvl="0" indent="-173037" algn="just" rtl="0">
              <a:lnSpc>
                <a:spcPct val="100000"/>
              </a:lnSpc>
              <a:spcBef>
                <a:spcPts val="600"/>
              </a:spcBef>
              <a:spcAft>
                <a:spcPts val="0"/>
              </a:spcAft>
              <a:buClr>
                <a:srgbClr val="C01E24"/>
              </a:buClr>
              <a:buSzPts val="2400"/>
              <a:buFont typeface="Noto Sans Symbols"/>
              <a:buChar char="▪"/>
            </a:pPr>
            <a:r>
              <a:rPr lang="en-US" sz="1800" b="0" i="0" u="none" strike="noStrike" cap="none" dirty="0">
                <a:solidFill>
                  <a:schemeClr val="dk1"/>
                </a:solidFill>
                <a:latin typeface="Calibri"/>
                <a:ea typeface="Calibri"/>
                <a:cs typeface="Calibri"/>
                <a:sym typeface="Calibri"/>
              </a:rPr>
              <a:t>Acquistate </a:t>
            </a:r>
            <a:r>
              <a:rPr lang="en-US" sz="1800" b="1" i="0" u="none" strike="noStrike" cap="none" dirty="0">
                <a:solidFill>
                  <a:schemeClr val="dk1"/>
                </a:solidFill>
                <a:latin typeface="Calibri"/>
                <a:ea typeface="Calibri"/>
                <a:cs typeface="Calibri"/>
                <a:sym typeface="Calibri"/>
              </a:rPr>
              <a:t>alimenti freschi </a:t>
            </a:r>
            <a:r>
              <a:rPr lang="en-US" sz="1800" b="0" i="0" u="none" strike="noStrike" cap="none" dirty="0">
                <a:solidFill>
                  <a:schemeClr val="dk1"/>
                </a:solidFill>
                <a:latin typeface="Calibri"/>
                <a:ea typeface="Calibri"/>
                <a:cs typeface="Calibri"/>
                <a:sym typeface="Calibri"/>
              </a:rPr>
              <a:t>e lavorateli voi stessi</a:t>
            </a:r>
            <a:endParaRPr sz="1800" dirty="0"/>
          </a:p>
          <a:p>
            <a:pPr marL="285750" marR="0" lvl="0" indent="-173037" algn="just" rtl="0">
              <a:lnSpc>
                <a:spcPct val="100000"/>
              </a:lnSpc>
              <a:spcBef>
                <a:spcPts val="600"/>
              </a:spcBef>
              <a:spcAft>
                <a:spcPts val="0"/>
              </a:spcAft>
              <a:buClr>
                <a:srgbClr val="C01E24"/>
              </a:buClr>
              <a:buSzPts val="2400"/>
              <a:buFont typeface="Noto Sans Symbols"/>
              <a:buChar char="▪"/>
            </a:pPr>
            <a:r>
              <a:rPr lang="en-US" sz="1800" b="0" i="0" u="none" strike="noStrike" cap="none" dirty="0">
                <a:solidFill>
                  <a:schemeClr val="dk1"/>
                </a:solidFill>
                <a:latin typeface="Calibri"/>
                <a:ea typeface="Calibri"/>
                <a:cs typeface="Calibri"/>
                <a:sym typeface="Calibri"/>
              </a:rPr>
              <a:t>Investite in utensili </a:t>
            </a:r>
            <a:r>
              <a:rPr lang="en-US" sz="1800" b="1" i="0" u="none" strike="noStrike" cap="none" dirty="0">
                <a:solidFill>
                  <a:schemeClr val="dk1"/>
                </a:solidFill>
                <a:latin typeface="Calibri"/>
                <a:ea typeface="Calibri"/>
                <a:cs typeface="Calibri"/>
                <a:sym typeface="Calibri"/>
              </a:rPr>
              <a:t>per la conservazione degli alimenti </a:t>
            </a:r>
            <a:endParaRPr sz="1800" b="0" i="0" u="none" strike="noStrike" cap="none" dirty="0">
              <a:solidFill>
                <a:schemeClr val="dk1"/>
              </a:solidFill>
              <a:latin typeface="Calibri"/>
              <a:ea typeface="Calibri"/>
              <a:cs typeface="Calibri"/>
              <a:sym typeface="Calibri"/>
            </a:endParaRPr>
          </a:p>
          <a:p>
            <a:pPr marL="285750" marR="0" lvl="0" indent="-173037" algn="just" rtl="0">
              <a:lnSpc>
                <a:spcPct val="100000"/>
              </a:lnSpc>
              <a:spcBef>
                <a:spcPts val="600"/>
              </a:spcBef>
              <a:spcAft>
                <a:spcPts val="0"/>
              </a:spcAft>
              <a:buClr>
                <a:srgbClr val="C01E24"/>
              </a:buClr>
              <a:buSzPts val="2400"/>
              <a:buFont typeface="Noto Sans Symbols"/>
              <a:buChar char="▪"/>
            </a:pPr>
            <a:r>
              <a:rPr lang="en-US" sz="1800" b="0" i="0" u="none" strike="noStrike" cap="none" dirty="0">
                <a:solidFill>
                  <a:schemeClr val="dk1"/>
                </a:solidFill>
                <a:latin typeface="Calibri"/>
                <a:ea typeface="Calibri"/>
                <a:cs typeface="Calibri"/>
                <a:sym typeface="Calibri"/>
              </a:rPr>
              <a:t>Mangiare al ristorante solo in rare occasioni </a:t>
            </a:r>
            <a:endParaRPr sz="1800" b="0" i="0" u="none" strike="noStrike" cap="none" dirty="0">
              <a:solidFill>
                <a:schemeClr val="dk1"/>
              </a:solidFill>
              <a:latin typeface="Calibri"/>
              <a:ea typeface="Calibri"/>
              <a:cs typeface="Calibri"/>
              <a:sym typeface="Calibri"/>
            </a:endParaRPr>
          </a:p>
          <a:p>
            <a:pPr marL="285750" marR="0" lvl="0" indent="-173037" algn="just" rtl="0">
              <a:lnSpc>
                <a:spcPct val="100000"/>
              </a:lnSpc>
              <a:spcBef>
                <a:spcPts val="600"/>
              </a:spcBef>
              <a:spcAft>
                <a:spcPts val="0"/>
              </a:spcAft>
              <a:buClr>
                <a:srgbClr val="C01E24"/>
              </a:buClr>
              <a:buSzPts val="2400"/>
              <a:buFont typeface="Noto Sans Symbols"/>
              <a:buChar char="▪"/>
            </a:pPr>
            <a:r>
              <a:rPr lang="en-US" sz="1800" b="1" i="0" u="none" strike="noStrike" cap="none" dirty="0">
                <a:solidFill>
                  <a:schemeClr val="dk1"/>
                </a:solidFill>
                <a:latin typeface="Calibri"/>
                <a:ea typeface="Calibri"/>
                <a:cs typeface="Calibri"/>
                <a:sym typeface="Calibri"/>
              </a:rPr>
              <a:t>Imparare </a:t>
            </a:r>
            <a:r>
              <a:rPr lang="en-US" sz="1800" b="0" i="0" u="none" strike="noStrike" cap="none" dirty="0">
                <a:solidFill>
                  <a:schemeClr val="dk1"/>
                </a:solidFill>
                <a:latin typeface="Calibri"/>
                <a:ea typeface="Calibri"/>
                <a:cs typeface="Calibri"/>
                <a:sym typeface="Calibri"/>
              </a:rPr>
              <a:t>a cucinare da zero</a:t>
            </a:r>
            <a:endParaRPr sz="1800" b="0" i="0" u="none" strike="noStrike" cap="none" dirty="0">
              <a:solidFill>
                <a:schemeClr val="dk1"/>
              </a:solidFill>
              <a:latin typeface="Calibri"/>
              <a:ea typeface="Calibri"/>
              <a:cs typeface="Calibri"/>
              <a:sym typeface="Calibri"/>
            </a:endParaRPr>
          </a:p>
          <a:p>
            <a:pPr marL="285750" marR="0" lvl="0" indent="-173037" algn="just" rtl="0">
              <a:lnSpc>
                <a:spcPct val="100000"/>
              </a:lnSpc>
              <a:spcBef>
                <a:spcPts val="600"/>
              </a:spcBef>
              <a:spcAft>
                <a:spcPts val="0"/>
              </a:spcAft>
              <a:buClr>
                <a:srgbClr val="C01E24"/>
              </a:buClr>
              <a:buSzPts val="2400"/>
              <a:buFont typeface="Noto Sans Symbols"/>
              <a:buChar char="▪"/>
            </a:pPr>
            <a:r>
              <a:rPr lang="en-US" sz="1800" b="0" i="0" u="none" strike="noStrike" cap="none" dirty="0">
                <a:solidFill>
                  <a:schemeClr val="dk1"/>
                </a:solidFill>
                <a:latin typeface="Calibri"/>
                <a:ea typeface="Calibri"/>
                <a:cs typeface="Calibri"/>
                <a:sym typeface="Calibri"/>
              </a:rPr>
              <a:t>Non sprecate il vostro cibo - congelatelo</a:t>
            </a:r>
            <a:endParaRPr sz="1800" b="0" i="0" u="none" strike="noStrike" cap="none" dirty="0">
              <a:solidFill>
                <a:schemeClr val="dk1"/>
              </a:solidFill>
              <a:latin typeface="Calibri"/>
              <a:ea typeface="Calibri"/>
              <a:cs typeface="Calibri"/>
              <a:sym typeface="Calibri"/>
            </a:endParaRPr>
          </a:p>
          <a:p>
            <a:pPr marL="285750" marR="0" lvl="0" indent="-173037" algn="just" rtl="0">
              <a:lnSpc>
                <a:spcPct val="100000"/>
              </a:lnSpc>
              <a:spcBef>
                <a:spcPts val="600"/>
              </a:spcBef>
              <a:spcAft>
                <a:spcPts val="0"/>
              </a:spcAft>
              <a:buClr>
                <a:srgbClr val="C01E24"/>
              </a:buClr>
              <a:buSzPts val="2400"/>
              <a:buFont typeface="Noto Sans Symbols"/>
              <a:buChar char="▪"/>
            </a:pPr>
            <a:r>
              <a:rPr lang="en-US" sz="1800" b="0" i="0" u="none" strike="noStrike" cap="none" dirty="0">
                <a:solidFill>
                  <a:schemeClr val="dk1"/>
                </a:solidFill>
                <a:latin typeface="Calibri"/>
                <a:ea typeface="Calibri"/>
                <a:cs typeface="Calibri"/>
                <a:sym typeface="Calibri"/>
              </a:rPr>
              <a:t>Mangiare </a:t>
            </a:r>
            <a:r>
              <a:rPr lang="en-US" sz="1800" b="1" i="0" u="none" strike="noStrike" cap="none" dirty="0">
                <a:solidFill>
                  <a:schemeClr val="dk1"/>
                </a:solidFill>
                <a:latin typeface="Calibri"/>
                <a:ea typeface="Calibri"/>
                <a:cs typeface="Calibri"/>
                <a:sym typeface="Calibri"/>
              </a:rPr>
              <a:t>cereali </a:t>
            </a:r>
            <a:r>
              <a:rPr lang="en-US" sz="1800" b="0" i="0" u="none" strike="noStrike" cap="none" dirty="0">
                <a:solidFill>
                  <a:schemeClr val="dk1"/>
                </a:solidFill>
                <a:latin typeface="Calibri"/>
                <a:ea typeface="Calibri"/>
                <a:cs typeface="Calibri"/>
                <a:sym typeface="Calibri"/>
              </a:rPr>
              <a:t>più spesso </a:t>
            </a:r>
            <a:endParaRPr sz="1800" b="0" i="0" u="none" strike="noStrike" cap="none" dirty="0">
              <a:solidFill>
                <a:schemeClr val="dk1"/>
              </a:solidFill>
              <a:latin typeface="Calibri"/>
              <a:ea typeface="Calibri"/>
              <a:cs typeface="Calibri"/>
              <a:sym typeface="Calibri"/>
            </a:endParaRPr>
          </a:p>
          <a:p>
            <a:pPr marL="285750" marR="0" lvl="0" indent="-173037" algn="just" rtl="0">
              <a:lnSpc>
                <a:spcPct val="100000"/>
              </a:lnSpc>
              <a:spcBef>
                <a:spcPts val="600"/>
              </a:spcBef>
              <a:spcAft>
                <a:spcPts val="0"/>
              </a:spcAft>
              <a:buClr>
                <a:srgbClr val="C01E24"/>
              </a:buClr>
              <a:buSzPts val="2400"/>
              <a:buFont typeface="Noto Sans Symbols"/>
              <a:buChar char="▪"/>
            </a:pPr>
            <a:r>
              <a:rPr lang="en-US" sz="1800" b="0" i="0" u="none" strike="noStrike" cap="none" dirty="0">
                <a:solidFill>
                  <a:schemeClr val="dk1"/>
                </a:solidFill>
                <a:latin typeface="Calibri"/>
                <a:ea typeface="Calibri"/>
                <a:cs typeface="Calibri"/>
                <a:sym typeface="Calibri"/>
              </a:rPr>
              <a:t>Utilizzare quantità maggiori di </a:t>
            </a:r>
            <a:r>
              <a:rPr lang="en-US" sz="1800" b="1" i="0" u="none" strike="noStrike" cap="none" dirty="0">
                <a:solidFill>
                  <a:schemeClr val="dk1"/>
                </a:solidFill>
                <a:latin typeface="Calibri"/>
                <a:ea typeface="Calibri"/>
                <a:cs typeface="Calibri"/>
                <a:sym typeface="Calibri"/>
              </a:rPr>
              <a:t>cibo a basso costo </a:t>
            </a:r>
            <a:endParaRPr sz="1800" b="1" i="0" u="none" strike="noStrike" cap="none" dirty="0">
              <a:solidFill>
                <a:schemeClr val="dk1"/>
              </a:solidFill>
              <a:latin typeface="Calibri"/>
              <a:ea typeface="Calibri"/>
              <a:cs typeface="Calibri"/>
              <a:sym typeface="Calibri"/>
            </a:endParaRPr>
          </a:p>
          <a:p>
            <a:pPr marL="76200" marR="0" lvl="0" indent="0" algn="l" rtl="0">
              <a:lnSpc>
                <a:spcPct val="100000"/>
              </a:lnSpc>
              <a:spcBef>
                <a:spcPts val="600"/>
              </a:spcBef>
              <a:spcAft>
                <a:spcPts val="0"/>
              </a:spcAft>
              <a:buClr>
                <a:srgbClr val="C01E24"/>
              </a:buClr>
              <a:buSzPts val="2400"/>
              <a:buFont typeface="Noto Sans Symbols"/>
              <a:buNone/>
            </a:pPr>
            <a:endParaRPr sz="1600" b="0" i="0" u="none" strike="noStrike" cap="none" dirty="0">
              <a:solidFill>
                <a:srgbClr val="7030A0"/>
              </a:solidFill>
              <a:latin typeface="Calibri"/>
              <a:ea typeface="Calibri"/>
              <a:cs typeface="Calibri"/>
              <a:sym typeface="Calibri"/>
            </a:endParaRPr>
          </a:p>
          <a:p>
            <a:pPr marL="0" marR="0" lvl="0" indent="0" algn="l" rtl="0">
              <a:lnSpc>
                <a:spcPct val="100000"/>
              </a:lnSpc>
              <a:spcBef>
                <a:spcPts val="600"/>
              </a:spcBef>
              <a:spcAft>
                <a:spcPts val="0"/>
              </a:spcAft>
              <a:buClr>
                <a:srgbClr val="C01E24"/>
              </a:buClr>
              <a:buSzPts val="2400"/>
              <a:buFont typeface="Noto Sans Symbols"/>
              <a:buNone/>
            </a:pPr>
            <a:endParaRPr sz="16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ts val="2400"/>
              <a:buFont typeface="Noto Sans Symbols"/>
              <a:buNone/>
            </a:pPr>
            <a:endParaRPr sz="18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ts val="2400"/>
              <a:buFont typeface="Noto Sans Symbols"/>
              <a:buNone/>
            </a:pPr>
            <a:endParaRPr sz="18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ts val="2400"/>
              <a:buFont typeface="Noto Sans Symbols"/>
              <a:buNone/>
            </a:pPr>
            <a:endParaRPr sz="1800" b="0" i="0" u="none" strike="noStrike" cap="none" dirty="0">
              <a:solidFill>
                <a:srgbClr val="7030A0"/>
              </a:solidFill>
              <a:latin typeface="Calibri"/>
              <a:ea typeface="Calibri"/>
              <a:cs typeface="Calibri"/>
              <a:sym typeface="Calibri"/>
            </a:endParaRPr>
          </a:p>
        </p:txBody>
      </p:sp>
      <p:pic>
        <p:nvPicPr>
          <p:cNvPr id="190" name="Google Shape;190;p6"/>
          <p:cNvPicPr preferRelativeResize="0"/>
          <p:nvPr/>
        </p:nvPicPr>
        <p:blipFill rotWithShape="1">
          <a:blip r:embed="rId4">
            <a:alphaModFix/>
          </a:blip>
          <a:srcRect l="26648" t="70260" r="70336" b="24439"/>
          <a:stretch/>
        </p:blipFill>
        <p:spPr>
          <a:xfrm flipH="1">
            <a:off x="-1904" y="6253759"/>
            <a:ext cx="610941" cy="604241"/>
          </a:xfrm>
          <a:prstGeom prst="rect">
            <a:avLst/>
          </a:prstGeom>
          <a:noFill/>
          <a:ln>
            <a:noFill/>
          </a:ln>
        </p:spPr>
      </p:pic>
      <p:sp>
        <p:nvSpPr>
          <p:cNvPr id="11" name="Google Shape;171;p8">
            <a:extLst>
              <a:ext uri="{FF2B5EF4-FFF2-40B4-BE49-F238E27FC236}">
                <a16:creationId xmlns:a16="http://schemas.microsoft.com/office/drawing/2014/main" id="{EF21CEE5-43A3-45CB-B7C6-9AA8C1BA92B4}"/>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61546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
          <p:cNvSpPr txBox="1">
            <a:spLocks noGrp="1"/>
          </p:cNvSpPr>
          <p:nvPr>
            <p:ph type="title"/>
          </p:nvPr>
        </p:nvSpPr>
        <p:spPr>
          <a:xfrm>
            <a:off x="333350" y="636812"/>
            <a:ext cx="10345798" cy="89688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135802"/>
              <a:buNone/>
            </a:pP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r>
              <a:rPr lang="en-US" sz="3100"/>
              <a:t>Fumare e bere alcolici</a:t>
            </a:r>
            <a:endParaRPr sz="3100"/>
          </a:p>
        </p:txBody>
      </p:sp>
      <p:sp>
        <p:nvSpPr>
          <p:cNvPr id="197" name="Google Shape;197;p7"/>
          <p:cNvSpPr txBox="1">
            <a:spLocks noGrp="1"/>
          </p:cNvSpPr>
          <p:nvPr>
            <p:ph type="body" idx="1"/>
          </p:nvPr>
        </p:nvSpPr>
        <p:spPr>
          <a:xfrm>
            <a:off x="333350" y="1572352"/>
            <a:ext cx="10515600" cy="896888"/>
          </a:xfrm>
          <a:prstGeom prst="rect">
            <a:avLst/>
          </a:prstGeom>
          <a:noFill/>
          <a:ln>
            <a:noFill/>
          </a:ln>
        </p:spPr>
        <p:txBody>
          <a:bodyPr spcFirstLastPara="1" wrap="square" lIns="91425" tIns="45700" rIns="91425" bIns="45700" anchor="t" anchorCtr="0">
            <a:normAutofit/>
          </a:bodyPr>
          <a:lstStyle/>
          <a:p>
            <a:pPr marL="76200" lvl="0" indent="0" algn="just" rtl="0">
              <a:lnSpc>
                <a:spcPct val="120000"/>
              </a:lnSpc>
              <a:spcBef>
                <a:spcPts val="0"/>
              </a:spcBef>
              <a:spcAft>
                <a:spcPts val="0"/>
              </a:spcAft>
              <a:buSzPts val="2595"/>
              <a:buNone/>
            </a:pPr>
            <a:r>
              <a:rPr lang="en-US" sz="2000" dirty="0">
                <a:solidFill>
                  <a:schemeClr val="dk1"/>
                </a:solidFill>
              </a:rPr>
              <a:t>Come la </a:t>
            </a:r>
            <a:r>
              <a:rPr lang="en-US" sz="2000" b="1" dirty="0">
                <a:solidFill>
                  <a:schemeClr val="dk1"/>
                </a:solidFill>
              </a:rPr>
              <a:t>cattiva alimentazione</a:t>
            </a:r>
            <a:r>
              <a:rPr lang="en-US" sz="2000" dirty="0">
                <a:solidFill>
                  <a:schemeClr val="dk1"/>
                </a:solidFill>
              </a:rPr>
              <a:t>, anche il </a:t>
            </a:r>
            <a:r>
              <a:rPr lang="en-US" sz="2000" b="1" dirty="0">
                <a:solidFill>
                  <a:schemeClr val="dk1"/>
                </a:solidFill>
              </a:rPr>
              <a:t>fumo di tabacco </a:t>
            </a:r>
            <a:r>
              <a:rPr lang="en-US" sz="2000" dirty="0">
                <a:solidFill>
                  <a:schemeClr val="dk1"/>
                </a:solidFill>
              </a:rPr>
              <a:t>e l'</a:t>
            </a:r>
            <a:r>
              <a:rPr lang="en-US" sz="2000" b="1" dirty="0">
                <a:solidFill>
                  <a:schemeClr val="dk1"/>
                </a:solidFill>
              </a:rPr>
              <a:t>uso eccessivo di alcol </a:t>
            </a:r>
            <a:r>
              <a:rPr lang="en-US" sz="2000" dirty="0">
                <a:solidFill>
                  <a:schemeClr val="dk1"/>
                </a:solidFill>
              </a:rPr>
              <a:t>sono tra le principali </a:t>
            </a:r>
            <a:r>
              <a:rPr lang="en-US" sz="2000" b="1" dirty="0">
                <a:solidFill>
                  <a:schemeClr val="dk1"/>
                </a:solidFill>
              </a:rPr>
              <a:t>cause di malattie prevenibili.</a:t>
            </a:r>
            <a:endParaRPr dirty="0">
              <a:solidFill>
                <a:srgbClr val="7030A0"/>
              </a:solidFill>
            </a:endParaRPr>
          </a:p>
        </p:txBody>
      </p:sp>
      <p:sp>
        <p:nvSpPr>
          <p:cNvPr id="198" name="Google Shape;198;p7"/>
          <p:cNvSpPr txBox="1"/>
          <p:nvPr/>
        </p:nvSpPr>
        <p:spPr>
          <a:xfrm>
            <a:off x="865960" y="2469240"/>
            <a:ext cx="6644720" cy="3973763"/>
          </a:xfrm>
          <a:prstGeom prst="rect">
            <a:avLst/>
          </a:prstGeom>
          <a:noFill/>
          <a:ln>
            <a:noFill/>
          </a:ln>
        </p:spPr>
        <p:txBody>
          <a:bodyPr spcFirstLastPara="1" wrap="square" lIns="91425" tIns="45700" rIns="91425" bIns="45700" anchor="t" anchorCtr="0">
            <a:normAutofit fontScale="85000" lnSpcReduction="20000"/>
          </a:bodyPr>
          <a:lstStyle/>
          <a:p>
            <a:pPr marL="76200" marR="0" lvl="0" indent="0" algn="l" rtl="0">
              <a:lnSpc>
                <a:spcPct val="120000"/>
              </a:lnSpc>
              <a:spcBef>
                <a:spcPts val="0"/>
              </a:spcBef>
              <a:spcAft>
                <a:spcPts val="0"/>
              </a:spcAft>
              <a:buClr>
                <a:srgbClr val="C01E24"/>
              </a:buClr>
              <a:buSzPct val="129729"/>
              <a:buFont typeface="Noto Sans Symbols"/>
              <a:buNone/>
            </a:pPr>
            <a:r>
              <a:rPr lang="en-US" sz="2000" b="1" i="0" u="none" strike="noStrike" cap="none" dirty="0">
                <a:solidFill>
                  <a:srgbClr val="C00000"/>
                </a:solidFill>
                <a:latin typeface="Calibri"/>
                <a:ea typeface="Calibri"/>
                <a:cs typeface="Calibri"/>
                <a:sym typeface="Calibri"/>
              </a:rPr>
              <a:t>Effetti del fumo</a:t>
            </a:r>
            <a:endParaRPr sz="3200" b="0" i="0" u="none" strike="noStrike" cap="none" dirty="0">
              <a:solidFill>
                <a:srgbClr val="C00000"/>
              </a:solidFill>
              <a:latin typeface="Calibri"/>
              <a:ea typeface="Calibri"/>
              <a:cs typeface="Calibri"/>
              <a:sym typeface="Calibri"/>
            </a:endParaRPr>
          </a:p>
          <a:p>
            <a:pPr marL="419100" marR="0" lvl="0" indent="-342900" algn="just" rtl="0">
              <a:lnSpc>
                <a:spcPct val="120000"/>
              </a:lnSpc>
              <a:spcBef>
                <a:spcPts val="0"/>
              </a:spcBef>
              <a:spcAft>
                <a:spcPts val="0"/>
              </a:spcAft>
              <a:buClr>
                <a:srgbClr val="C01E24"/>
              </a:buClr>
              <a:buSzPct val="129729"/>
              <a:buFont typeface="Noto Sans Symbols"/>
              <a:buChar char="▪"/>
            </a:pPr>
            <a:r>
              <a:rPr lang="en-US" sz="2000" b="1" i="0" u="none" strike="noStrike" cap="none" dirty="0">
                <a:solidFill>
                  <a:schemeClr val="dk1"/>
                </a:solidFill>
                <a:latin typeface="Calibri"/>
                <a:ea typeface="Calibri"/>
                <a:cs typeface="Calibri"/>
                <a:sym typeface="Calibri"/>
              </a:rPr>
              <a:t>Principale fattore di rischio </a:t>
            </a:r>
            <a:r>
              <a:rPr lang="en-US" sz="2000" i="0" u="none" strike="noStrike" cap="none" dirty="0">
                <a:solidFill>
                  <a:schemeClr val="dk1"/>
                </a:solidFill>
                <a:latin typeface="Calibri"/>
                <a:ea typeface="Calibri"/>
                <a:cs typeface="Calibri"/>
                <a:sym typeface="Calibri"/>
              </a:rPr>
              <a:t>per la maggior parte delle principali cause di morte </a:t>
            </a:r>
            <a:endParaRPr dirty="0"/>
          </a:p>
          <a:p>
            <a:pPr marL="419100" marR="0" lvl="0" indent="-342900" algn="just" rtl="0">
              <a:lnSpc>
                <a:spcPct val="120000"/>
              </a:lnSpc>
              <a:spcBef>
                <a:spcPts val="0"/>
              </a:spcBef>
              <a:spcAft>
                <a:spcPts val="0"/>
              </a:spcAft>
              <a:buClr>
                <a:srgbClr val="C01E24"/>
              </a:buClr>
              <a:buSzPct val="129729"/>
              <a:buFont typeface="Noto Sans Symbols"/>
              <a:buChar char="▪"/>
            </a:pPr>
            <a:r>
              <a:rPr lang="en-US" sz="2000" b="0" i="0" u="none" strike="noStrike" cap="none" dirty="0">
                <a:solidFill>
                  <a:schemeClr val="dk1"/>
                </a:solidFill>
                <a:latin typeface="Calibri"/>
                <a:ea typeface="Calibri"/>
                <a:cs typeface="Calibri"/>
                <a:sym typeface="Calibri"/>
              </a:rPr>
              <a:t>1,6 milioni di persone muoiono ogni anno a causa del fumo in Europa (OMS)</a:t>
            </a:r>
            <a:endParaRPr sz="3200" b="0" i="0" u="none" strike="noStrike" cap="none" dirty="0">
              <a:solidFill>
                <a:schemeClr val="dk1"/>
              </a:solidFill>
              <a:latin typeface="Calibri"/>
              <a:ea typeface="Calibri"/>
              <a:cs typeface="Calibri"/>
              <a:sym typeface="Calibri"/>
            </a:endParaRPr>
          </a:p>
          <a:p>
            <a:pPr marL="419100" marR="0" lvl="0" indent="-342900" algn="just" rtl="0">
              <a:lnSpc>
                <a:spcPct val="120000"/>
              </a:lnSpc>
              <a:spcBef>
                <a:spcPts val="0"/>
              </a:spcBef>
              <a:spcAft>
                <a:spcPts val="0"/>
              </a:spcAft>
              <a:buClr>
                <a:srgbClr val="C01E24"/>
              </a:buClr>
              <a:buSzPct val="129729"/>
              <a:buFont typeface="Noto Sans Symbols"/>
              <a:buChar char="▪"/>
            </a:pPr>
            <a:r>
              <a:rPr lang="en-US" sz="2000" b="0" i="0" u="none" strike="noStrike" cap="none" dirty="0">
                <a:solidFill>
                  <a:schemeClr val="dk1"/>
                </a:solidFill>
                <a:latin typeface="Calibri"/>
                <a:ea typeface="Calibri"/>
                <a:cs typeface="Calibri"/>
                <a:sym typeface="Calibri"/>
              </a:rPr>
              <a:t>Impatto su malattie come: </a:t>
            </a:r>
            <a:r>
              <a:rPr lang="en-US" sz="2000" b="1" i="0" u="none" strike="noStrike" cap="none" dirty="0">
                <a:solidFill>
                  <a:schemeClr val="dk1"/>
                </a:solidFill>
                <a:latin typeface="Calibri"/>
                <a:ea typeface="Calibri"/>
                <a:cs typeface="Calibri"/>
                <a:sym typeface="Calibri"/>
              </a:rPr>
              <a:t>cancro, malattie cardiovascolari, ipertensione, danni agli occhi, osteoporosi, malattie dei denti e delle gengive</a:t>
            </a:r>
            <a:endParaRPr sz="3200" b="0" i="0" u="none" strike="noStrike" cap="none" dirty="0">
              <a:solidFill>
                <a:schemeClr val="dk1"/>
              </a:solidFill>
              <a:latin typeface="Calibri"/>
              <a:ea typeface="Calibri"/>
              <a:cs typeface="Calibri"/>
              <a:sym typeface="Calibri"/>
            </a:endParaRPr>
          </a:p>
          <a:p>
            <a:pPr marL="419100" marR="0" lvl="0" indent="-190500" algn="l" rtl="0">
              <a:lnSpc>
                <a:spcPct val="120000"/>
              </a:lnSpc>
              <a:spcBef>
                <a:spcPts val="0"/>
              </a:spcBef>
              <a:spcAft>
                <a:spcPts val="0"/>
              </a:spcAft>
              <a:buClr>
                <a:srgbClr val="C01E24"/>
              </a:buClr>
              <a:buSzPct val="129729"/>
              <a:buFont typeface="Noto Sans Symbols"/>
              <a:buNone/>
            </a:pPr>
            <a:endParaRPr sz="2000" b="1" i="0" u="none" strike="noStrike" cap="none" dirty="0">
              <a:solidFill>
                <a:schemeClr val="dk1"/>
              </a:solidFill>
              <a:latin typeface="Calibri"/>
              <a:ea typeface="Calibri"/>
              <a:cs typeface="Calibri"/>
              <a:sym typeface="Calibri"/>
            </a:endParaRPr>
          </a:p>
          <a:p>
            <a:pPr marL="76200" marR="0" lvl="0" indent="0" algn="l" rtl="0">
              <a:lnSpc>
                <a:spcPct val="120000"/>
              </a:lnSpc>
              <a:spcBef>
                <a:spcPts val="0"/>
              </a:spcBef>
              <a:spcAft>
                <a:spcPts val="0"/>
              </a:spcAft>
              <a:buClr>
                <a:srgbClr val="C01E24"/>
              </a:buClr>
              <a:buSzPct val="129729"/>
              <a:buFont typeface="Noto Sans Symbols"/>
              <a:buNone/>
            </a:pPr>
            <a:r>
              <a:rPr lang="en-US" sz="2000" b="1" i="0" u="none" strike="noStrike" cap="none" dirty="0">
                <a:solidFill>
                  <a:srgbClr val="C00000"/>
                </a:solidFill>
                <a:latin typeface="Calibri"/>
                <a:ea typeface="Calibri"/>
                <a:cs typeface="Calibri"/>
                <a:sym typeface="Calibri"/>
              </a:rPr>
              <a:t>Smettere di fumare</a:t>
            </a:r>
            <a:endParaRPr sz="3200" b="0" i="0" u="none" strike="noStrike" cap="none" dirty="0">
              <a:solidFill>
                <a:srgbClr val="C00000"/>
              </a:solidFill>
              <a:latin typeface="Calibri"/>
              <a:ea typeface="Calibri"/>
              <a:cs typeface="Calibri"/>
              <a:sym typeface="Calibri"/>
            </a:endParaRPr>
          </a:p>
          <a:p>
            <a:pPr marL="457200" marR="0" lvl="0" indent="-381000" algn="just" rtl="0">
              <a:lnSpc>
                <a:spcPct val="120000"/>
              </a:lnSpc>
              <a:spcBef>
                <a:spcPts val="0"/>
              </a:spcBef>
              <a:spcAft>
                <a:spcPts val="0"/>
              </a:spcAft>
              <a:buClr>
                <a:srgbClr val="C01E24"/>
              </a:buClr>
              <a:buSzPct val="129729"/>
              <a:buFont typeface="Noto Sans Symbols"/>
              <a:buChar char="▪"/>
            </a:pPr>
            <a:r>
              <a:rPr lang="en-US" sz="2000" b="1" i="0" u="none" strike="noStrike" cap="none" dirty="0">
                <a:solidFill>
                  <a:schemeClr val="dk1"/>
                </a:solidFill>
                <a:latin typeface="Calibri"/>
                <a:ea typeface="Calibri"/>
                <a:cs typeface="Calibri"/>
                <a:sym typeface="Calibri"/>
              </a:rPr>
              <a:t>È possibile migliorare l'aspettativa di vita, la respirazione, la salute e il benessere generale.</a:t>
            </a:r>
            <a:endParaRPr sz="3200" b="0" i="0" u="none" strike="noStrike" cap="none" dirty="0">
              <a:solidFill>
                <a:schemeClr val="dk1"/>
              </a:solidFill>
              <a:latin typeface="Calibri"/>
              <a:ea typeface="Calibri"/>
              <a:cs typeface="Calibri"/>
              <a:sym typeface="Calibri"/>
            </a:endParaRPr>
          </a:p>
          <a:p>
            <a:pPr marL="457200" marR="0" lvl="0" indent="-381000" algn="just" rtl="0">
              <a:lnSpc>
                <a:spcPct val="120000"/>
              </a:lnSpc>
              <a:spcBef>
                <a:spcPts val="0"/>
              </a:spcBef>
              <a:spcAft>
                <a:spcPts val="0"/>
              </a:spcAft>
              <a:buClr>
                <a:srgbClr val="C01E24"/>
              </a:buClr>
              <a:buSzPct val="129729"/>
              <a:buFont typeface="Noto Sans Symbols"/>
              <a:buChar char="▪"/>
            </a:pPr>
            <a:r>
              <a:rPr lang="en-US" sz="2000" b="0" i="0" u="none" strike="noStrike" cap="none" dirty="0">
                <a:solidFill>
                  <a:schemeClr val="dk1"/>
                </a:solidFill>
                <a:latin typeface="Calibri"/>
                <a:ea typeface="Calibri"/>
                <a:cs typeface="Calibri"/>
                <a:sym typeface="Calibri"/>
              </a:rPr>
              <a:t>Applicazioni per smettere di fumare: </a:t>
            </a:r>
            <a:r>
              <a:rPr lang="en-US" sz="2000" b="1" i="0" u="sng" strike="noStrike" cap="none" dirty="0" err="1">
                <a:solidFill>
                  <a:schemeClr val="dk1"/>
                </a:solidFill>
                <a:latin typeface="Calibri"/>
                <a:ea typeface="Calibri"/>
                <a:cs typeface="Calibri"/>
                <a:sym typeface="Calibri"/>
                <a:hlinkClick r:id="rId3"/>
              </a:rPr>
              <a:t>QuitNow</a:t>
            </a:r>
            <a:r>
              <a:rPr lang="en-US" sz="2000" b="1" i="0" u="none" strike="noStrike" cap="none" dirty="0">
                <a:solidFill>
                  <a:schemeClr val="dk1"/>
                </a:solidFill>
                <a:latin typeface="Calibri"/>
                <a:ea typeface="Calibri"/>
                <a:cs typeface="Calibri"/>
                <a:sym typeface="Calibri"/>
              </a:rPr>
              <a:t>, </a:t>
            </a:r>
            <a:r>
              <a:rPr lang="en-US" sz="2000" b="1" i="0" u="sng" strike="noStrike" cap="none" dirty="0">
                <a:solidFill>
                  <a:schemeClr val="dk1"/>
                </a:solidFill>
                <a:latin typeface="Calibri"/>
                <a:ea typeface="Calibri"/>
                <a:cs typeface="Calibri"/>
                <a:sym typeface="Calibri"/>
                <a:hlinkClick r:id="rId4"/>
              </a:rPr>
              <a:t>Smoke Free </a:t>
            </a:r>
            <a:r>
              <a:rPr lang="en-US" sz="2000" b="1" i="0" u="none" strike="noStrike" cap="none" dirty="0">
                <a:solidFill>
                  <a:schemeClr val="dk1"/>
                </a:solidFill>
                <a:latin typeface="Calibri"/>
                <a:ea typeface="Calibri"/>
                <a:cs typeface="Calibri"/>
                <a:sym typeface="Calibri"/>
              </a:rPr>
              <a:t>e </a:t>
            </a:r>
            <a:r>
              <a:rPr lang="en-US" sz="2000" b="1" i="0" u="sng" strike="noStrike" cap="none" dirty="0" err="1">
                <a:solidFill>
                  <a:schemeClr val="dk1"/>
                </a:solidFill>
                <a:latin typeface="Calibri"/>
                <a:ea typeface="Calibri"/>
                <a:cs typeface="Calibri"/>
                <a:sym typeface="Calibri"/>
                <a:hlinkClick r:id="rId5"/>
              </a:rPr>
              <a:t>quitSTART</a:t>
            </a:r>
            <a:endParaRPr sz="3200" b="0" i="0" u="none" strike="noStrike" cap="none" dirty="0">
              <a:solidFill>
                <a:schemeClr val="dk1"/>
              </a:solidFill>
              <a:latin typeface="Calibri"/>
              <a:ea typeface="Calibri"/>
              <a:cs typeface="Calibri"/>
              <a:sym typeface="Calibri"/>
            </a:endParaRPr>
          </a:p>
          <a:p>
            <a:pPr marL="342900" marR="0" lvl="0" indent="-190500" algn="l" rtl="0">
              <a:lnSpc>
                <a:spcPct val="100000"/>
              </a:lnSpc>
              <a:spcBef>
                <a:spcPts val="600"/>
              </a:spcBef>
              <a:spcAft>
                <a:spcPts val="0"/>
              </a:spcAft>
              <a:buClr>
                <a:srgbClr val="C01E24"/>
              </a:buClr>
              <a:buSzPct val="129729"/>
              <a:buFont typeface="Noto Sans Symbols"/>
              <a:buNone/>
            </a:pPr>
            <a:endParaRPr sz="2000" b="0" i="0" u="none" strike="noStrike" cap="none" dirty="0">
              <a:solidFill>
                <a:srgbClr val="7030A0"/>
              </a:solidFill>
              <a:latin typeface="Calibri"/>
              <a:ea typeface="Calibri"/>
              <a:cs typeface="Calibri"/>
              <a:sym typeface="Calibri"/>
            </a:endParaRPr>
          </a:p>
          <a:p>
            <a:pPr marL="285750" marR="0" lvl="0" indent="-133350" algn="l" rtl="0">
              <a:lnSpc>
                <a:spcPct val="100000"/>
              </a:lnSpc>
              <a:spcBef>
                <a:spcPts val="600"/>
              </a:spcBef>
              <a:spcAft>
                <a:spcPts val="0"/>
              </a:spcAft>
              <a:buClr>
                <a:srgbClr val="C01E24"/>
              </a:buClr>
              <a:buSzPct val="129729"/>
              <a:buFont typeface="Noto Sans Symbols"/>
              <a:buNone/>
            </a:pPr>
            <a:endParaRPr sz="2000" b="0" i="0" u="none" strike="noStrike" cap="none" dirty="0">
              <a:solidFill>
                <a:srgbClr val="7030A0"/>
              </a:solidFill>
              <a:latin typeface="Calibri"/>
              <a:ea typeface="Calibri"/>
              <a:cs typeface="Calibri"/>
              <a:sym typeface="Calibri"/>
            </a:endParaRPr>
          </a:p>
          <a:p>
            <a:pPr marL="76200" marR="0" lvl="0" indent="0" algn="l" rtl="0">
              <a:lnSpc>
                <a:spcPct val="100000"/>
              </a:lnSpc>
              <a:spcBef>
                <a:spcPts val="600"/>
              </a:spcBef>
              <a:spcAft>
                <a:spcPts val="0"/>
              </a:spcAft>
              <a:buClr>
                <a:srgbClr val="C01E24"/>
              </a:buClr>
              <a:buSzPct val="129729"/>
              <a:buFont typeface="Noto Sans Symbols"/>
              <a:buNone/>
            </a:pPr>
            <a:endParaRPr sz="2000" b="0" i="0" u="none" strike="noStrike" cap="none" dirty="0">
              <a:solidFill>
                <a:srgbClr val="7030A0"/>
              </a:solidFill>
              <a:latin typeface="Calibri"/>
              <a:ea typeface="Calibri"/>
              <a:cs typeface="Calibri"/>
              <a:sym typeface="Calibri"/>
            </a:endParaRPr>
          </a:p>
          <a:p>
            <a:pPr marL="0" marR="0" lvl="0" indent="0" algn="l" rtl="0">
              <a:lnSpc>
                <a:spcPct val="100000"/>
              </a:lnSpc>
              <a:spcBef>
                <a:spcPts val="600"/>
              </a:spcBef>
              <a:spcAft>
                <a:spcPts val="0"/>
              </a:spcAft>
              <a:buClr>
                <a:srgbClr val="C01E24"/>
              </a:buClr>
              <a:buSzPct val="129729"/>
              <a:buFont typeface="Noto Sans Symbols"/>
              <a:buNone/>
            </a:pPr>
            <a:endParaRPr sz="20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ct val="108108"/>
              <a:buFont typeface="Noto Sans Symbols"/>
              <a:buNone/>
            </a:pPr>
            <a:endParaRPr sz="24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ct val="108108"/>
              <a:buFont typeface="Noto Sans Symbols"/>
              <a:buNone/>
            </a:pPr>
            <a:endParaRPr sz="24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ct val="108107"/>
              <a:buFont typeface="Noto Sans Symbols"/>
              <a:buNone/>
            </a:pPr>
            <a:endParaRPr sz="32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ct val="108107"/>
              <a:buFont typeface="Noto Sans Symbols"/>
              <a:buNone/>
            </a:pPr>
            <a:endParaRPr sz="3200" b="0" i="0" u="none" strike="noStrike" cap="none" dirty="0">
              <a:solidFill>
                <a:srgbClr val="7030A0"/>
              </a:solidFill>
              <a:latin typeface="Calibri"/>
              <a:ea typeface="Calibri"/>
              <a:cs typeface="Calibri"/>
              <a:sym typeface="Calibri"/>
            </a:endParaRPr>
          </a:p>
        </p:txBody>
      </p:sp>
      <p:pic>
        <p:nvPicPr>
          <p:cNvPr id="199" name="Google Shape;199;p7" descr="Απαγορεύεται Το Κάπνισμα, Τσιγάρο, Υγεία, Προειδοποίηση"/>
          <p:cNvPicPr preferRelativeResize="0"/>
          <p:nvPr/>
        </p:nvPicPr>
        <p:blipFill rotWithShape="1">
          <a:blip r:embed="rId6">
            <a:alphaModFix/>
          </a:blip>
          <a:srcRect/>
          <a:stretch/>
        </p:blipFill>
        <p:spPr>
          <a:xfrm>
            <a:off x="8328529" y="2710197"/>
            <a:ext cx="3147825" cy="3147825"/>
          </a:xfrm>
          <a:prstGeom prst="rect">
            <a:avLst/>
          </a:prstGeom>
          <a:noFill/>
          <a:ln>
            <a:noFill/>
          </a:ln>
        </p:spPr>
      </p:pic>
      <p:sp>
        <p:nvSpPr>
          <p:cNvPr id="200" name="Google Shape;200;p7"/>
          <p:cNvSpPr/>
          <p:nvPr/>
        </p:nvSpPr>
        <p:spPr>
          <a:xfrm>
            <a:off x="8003681" y="6400415"/>
            <a:ext cx="379752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Pixabay</a:t>
            </a:r>
            <a:endParaRPr sz="1200" b="0" i="0" u="none" strike="noStrike" cap="none" dirty="0">
              <a:solidFill>
                <a:schemeClr val="dk1"/>
              </a:solidFill>
              <a:latin typeface="Calibri"/>
              <a:ea typeface="Calibri"/>
              <a:cs typeface="Calibri"/>
              <a:sym typeface="Calibri"/>
            </a:endParaRPr>
          </a:p>
        </p:txBody>
      </p:sp>
      <p:pic>
        <p:nvPicPr>
          <p:cNvPr id="201" name="Google Shape;201;p7"/>
          <p:cNvPicPr preferRelativeResize="0"/>
          <p:nvPr/>
        </p:nvPicPr>
        <p:blipFill rotWithShape="1">
          <a:blip r:embed="rId9">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1D545290-EC9F-4C20-A97E-6A9B9DB3F357}"/>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78112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52"/>
          <p:cNvSpPr txBox="1">
            <a:spLocks noGrp="1"/>
          </p:cNvSpPr>
          <p:nvPr>
            <p:ph type="body" idx="1"/>
          </p:nvPr>
        </p:nvSpPr>
        <p:spPr>
          <a:xfrm>
            <a:off x="331192" y="1479289"/>
            <a:ext cx="7560783" cy="5245313"/>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600"/>
              </a:spcBef>
              <a:spcAft>
                <a:spcPts val="600"/>
              </a:spcAft>
              <a:buSzPts val="1800"/>
              <a:buNone/>
            </a:pPr>
            <a:r>
              <a:rPr lang="en-US" sz="1800" b="1" i="1" dirty="0">
                <a:solidFill>
                  <a:srgbClr val="203864"/>
                </a:solidFill>
                <a:latin typeface="Arial"/>
                <a:ea typeface="Arial"/>
                <a:cs typeface="Arial"/>
                <a:sym typeface="Arial"/>
              </a:rPr>
              <a:t>Effetti dell'uso eccessivo di </a:t>
            </a:r>
            <a:r>
              <a:rPr lang="en-US" sz="1800" b="1" i="1" dirty="0" err="1">
                <a:solidFill>
                  <a:srgbClr val="203864"/>
                </a:solidFill>
                <a:latin typeface="Arial"/>
                <a:ea typeface="Arial"/>
                <a:cs typeface="Arial"/>
                <a:sym typeface="Arial"/>
              </a:rPr>
              <a:t>alcol</a:t>
            </a:r>
            <a:r>
              <a:rPr lang="en-US" sz="1800" b="1" i="1" dirty="0">
                <a:solidFill>
                  <a:srgbClr val="203864"/>
                </a:solidFill>
                <a:latin typeface="Arial"/>
                <a:ea typeface="Arial"/>
                <a:cs typeface="Arial"/>
                <a:sym typeface="Arial"/>
              </a:rPr>
              <a:t> </a:t>
            </a:r>
            <a:endParaRPr sz="1800" i="1" dirty="0">
              <a:solidFill>
                <a:srgbClr val="203864"/>
              </a:solidFill>
              <a:latin typeface="Arial"/>
              <a:ea typeface="Arial"/>
              <a:cs typeface="Arial"/>
              <a:sym typeface="Arial"/>
            </a:endParaRPr>
          </a:p>
          <a:p>
            <a:pPr marL="495300" lvl="0" indent="-342900" algn="just" rtl="0">
              <a:lnSpc>
                <a:spcPct val="100000"/>
              </a:lnSpc>
              <a:spcBef>
                <a:spcPts val="600"/>
              </a:spcBef>
              <a:spcAft>
                <a:spcPts val="600"/>
              </a:spcAft>
              <a:buSzPts val="1800"/>
              <a:buFont typeface="Wingdings" panose="05000000000000000000" pitchFamily="2" charset="2"/>
              <a:buChar char="§"/>
            </a:pPr>
            <a:r>
              <a:rPr lang="en-US" sz="2000" dirty="0"/>
              <a:t>Fattore causale di </a:t>
            </a:r>
            <a:r>
              <a:rPr lang="en-US" sz="2000" b="1" dirty="0">
                <a:solidFill>
                  <a:schemeClr val="dk1"/>
                </a:solidFill>
              </a:rPr>
              <a:t>oltre </a:t>
            </a:r>
            <a:r>
              <a:rPr lang="en-US" sz="2000" b="1" dirty="0"/>
              <a:t>200 malattie</a:t>
            </a:r>
            <a:r>
              <a:rPr lang="en-US" sz="2000" dirty="0"/>
              <a:t>, tra cui sette tipi di </a:t>
            </a:r>
            <a:r>
              <a:rPr lang="en-US" sz="2000" b="1" dirty="0"/>
              <a:t>cancro, disturbi neuropsichiatrici, malattie cardiovascolari, cirrosi epatica </a:t>
            </a:r>
            <a:r>
              <a:rPr lang="en-US" sz="2000" dirty="0"/>
              <a:t>e </a:t>
            </a:r>
            <a:r>
              <a:rPr lang="en-US" sz="2000" b="1" dirty="0"/>
              <a:t>diverse malattie infettive.</a:t>
            </a:r>
            <a:endParaRPr dirty="0"/>
          </a:p>
          <a:p>
            <a:pPr marL="495300" lvl="0" indent="-342900" algn="just" rtl="0">
              <a:lnSpc>
                <a:spcPct val="100000"/>
              </a:lnSpc>
              <a:spcBef>
                <a:spcPts val="600"/>
              </a:spcBef>
              <a:spcAft>
                <a:spcPts val="600"/>
              </a:spcAft>
              <a:buSzPts val="1800"/>
              <a:buFont typeface="Wingdings" panose="05000000000000000000" pitchFamily="2" charset="2"/>
              <a:buChar char="§"/>
            </a:pPr>
            <a:r>
              <a:rPr lang="en-US" sz="2000" dirty="0"/>
              <a:t>In Europa </a:t>
            </a:r>
            <a:r>
              <a:rPr lang="en-US" sz="2000" dirty="0" err="1"/>
              <a:t>l'alcol</a:t>
            </a:r>
            <a:r>
              <a:rPr lang="en-US" sz="2000" dirty="0"/>
              <a:t> causa quasi </a:t>
            </a:r>
            <a:r>
              <a:rPr lang="en-US" sz="2000" b="1" dirty="0"/>
              <a:t>1 milione di morti all'anno </a:t>
            </a:r>
            <a:r>
              <a:rPr lang="en-US" sz="2000" dirty="0"/>
              <a:t>e contribuisce in modo significativo alle lesioni involontarie e </a:t>
            </a:r>
            <a:r>
              <a:rPr lang="en-US" sz="2000" dirty="0" err="1"/>
              <a:t>intenzionali</a:t>
            </a:r>
            <a:r>
              <a:rPr lang="en-US" sz="2000" dirty="0"/>
              <a:t> (OMS).</a:t>
            </a:r>
            <a:endParaRPr dirty="0"/>
          </a:p>
          <a:p>
            <a:pPr marL="495300" lvl="0" indent="-342900" algn="just" rtl="0">
              <a:lnSpc>
                <a:spcPct val="100000"/>
              </a:lnSpc>
              <a:spcBef>
                <a:spcPts val="600"/>
              </a:spcBef>
              <a:spcAft>
                <a:spcPts val="600"/>
              </a:spcAft>
              <a:buSzPts val="1800"/>
              <a:buFont typeface="Wingdings" panose="05000000000000000000" pitchFamily="2" charset="2"/>
              <a:buChar char="§"/>
            </a:pPr>
            <a:r>
              <a:rPr lang="en-US" sz="2000" dirty="0">
                <a:solidFill>
                  <a:srgbClr val="000000"/>
                </a:solidFill>
              </a:rPr>
              <a:t>L'alcol </a:t>
            </a:r>
            <a:r>
              <a:rPr lang="en-US" sz="2000" b="1" dirty="0">
                <a:solidFill>
                  <a:srgbClr val="000000"/>
                </a:solidFill>
              </a:rPr>
              <a:t>non è mai sicuro </a:t>
            </a:r>
            <a:r>
              <a:rPr lang="en-US" sz="2000" dirty="0">
                <a:solidFill>
                  <a:srgbClr val="000000"/>
                </a:solidFill>
              </a:rPr>
              <a:t>per le donne </a:t>
            </a:r>
            <a:r>
              <a:rPr lang="en-US" sz="2000" b="1" dirty="0">
                <a:solidFill>
                  <a:srgbClr val="000000"/>
                </a:solidFill>
              </a:rPr>
              <a:t>in gravidanza</a:t>
            </a:r>
            <a:endParaRPr sz="2000" dirty="0"/>
          </a:p>
          <a:p>
            <a:pPr marL="952500" lvl="1" indent="-342900" algn="just" rtl="0">
              <a:lnSpc>
                <a:spcPct val="100000"/>
              </a:lnSpc>
              <a:spcBef>
                <a:spcPts val="600"/>
              </a:spcBef>
              <a:spcAft>
                <a:spcPts val="600"/>
              </a:spcAft>
              <a:buSzPts val="1800"/>
              <a:buFont typeface="Courier New" panose="02070309020205020404" pitchFamily="49" charset="0"/>
              <a:buChar char="o"/>
            </a:pPr>
            <a:r>
              <a:rPr lang="en-US" sz="2000" dirty="0">
                <a:solidFill>
                  <a:srgbClr val="000000"/>
                </a:solidFill>
              </a:rPr>
              <a:t>L'esposizione prenatale all'alcol può causare </a:t>
            </a:r>
            <a:r>
              <a:rPr lang="en-US" sz="2000" b="1" dirty="0"/>
              <a:t>difetti </a:t>
            </a:r>
            <a:r>
              <a:rPr lang="en-US" sz="2000" dirty="0"/>
              <a:t>che includono </a:t>
            </a:r>
            <a:r>
              <a:rPr lang="en-US" sz="2000" b="1" dirty="0"/>
              <a:t>disabilità fisiche, mentali, </a:t>
            </a:r>
            <a:r>
              <a:rPr lang="en-US" sz="2000" b="1" dirty="0" err="1"/>
              <a:t>comportamentali </a:t>
            </a:r>
            <a:r>
              <a:rPr lang="en-US" sz="2000" b="1" dirty="0"/>
              <a:t>e/o di apprendimento </a:t>
            </a:r>
            <a:r>
              <a:rPr lang="en-US" sz="2000" dirty="0"/>
              <a:t>con possibili implicazioni per tutta la vita del bambino (OMS).</a:t>
            </a:r>
            <a:endParaRPr sz="2000" dirty="0">
              <a:solidFill>
                <a:srgbClr val="000000"/>
              </a:solidFill>
            </a:endParaRPr>
          </a:p>
        </p:txBody>
      </p:sp>
      <p:sp>
        <p:nvSpPr>
          <p:cNvPr id="207" name="Google Shape;207;p52"/>
          <p:cNvSpPr txBox="1"/>
          <p:nvPr/>
        </p:nvSpPr>
        <p:spPr>
          <a:xfrm>
            <a:off x="505684" y="912929"/>
            <a:ext cx="11360800" cy="56636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203864"/>
              </a:buClr>
              <a:buSzPts val="2800"/>
              <a:buFont typeface="Calibri"/>
              <a:buNone/>
            </a:pPr>
            <a:r>
              <a:rPr lang="en-US" sz="2800" b="1" i="0" u="none" strike="noStrike" cap="none">
                <a:solidFill>
                  <a:srgbClr val="203864"/>
                </a:solidFill>
                <a:latin typeface="Calibri"/>
                <a:ea typeface="Calibri"/>
                <a:cs typeface="Calibri"/>
                <a:sym typeface="Calibri"/>
              </a:rPr>
              <a:t>Fumare e bere alcolici</a:t>
            </a:r>
            <a:endParaRPr sz="2800" b="1" i="0" u="none" strike="noStrike" cap="none">
              <a:solidFill>
                <a:srgbClr val="203864"/>
              </a:solidFill>
              <a:latin typeface="Calibri"/>
              <a:ea typeface="Calibri"/>
              <a:cs typeface="Calibri"/>
              <a:sym typeface="Calibri"/>
            </a:endParaRPr>
          </a:p>
        </p:txBody>
      </p:sp>
      <p:pic>
        <p:nvPicPr>
          <p:cNvPr id="208" name="Google Shape;208;p52"/>
          <p:cNvPicPr preferRelativeResize="0"/>
          <p:nvPr/>
        </p:nvPicPr>
        <p:blipFill rotWithShape="1">
          <a:blip r:embed="rId3">
            <a:alphaModFix/>
          </a:blip>
          <a:srcRect/>
          <a:stretch/>
        </p:blipFill>
        <p:spPr>
          <a:xfrm>
            <a:off x="8609502" y="1479289"/>
            <a:ext cx="3145766" cy="4203939"/>
          </a:xfrm>
          <a:prstGeom prst="rect">
            <a:avLst/>
          </a:prstGeom>
          <a:noFill/>
          <a:ln>
            <a:noFill/>
          </a:ln>
        </p:spPr>
      </p:pic>
      <p:sp>
        <p:nvSpPr>
          <p:cNvPr id="209" name="Google Shape;209;p52"/>
          <p:cNvSpPr/>
          <p:nvPr/>
        </p:nvSpPr>
        <p:spPr>
          <a:xfrm>
            <a:off x="9166343" y="6555879"/>
            <a:ext cx="244605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211" name="Google Shape;211;p52"/>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D004AFF0-9D34-46EB-88A9-F85E4BFE4E36}"/>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1C386F8A-9B5D-4249-9F4A-4E5F85BF959A}"/>
              </a:ext>
            </a:extLst>
          </p:cNvPr>
          <p:cNvSpPr txBox="1"/>
          <p:nvPr/>
        </p:nvSpPr>
        <p:spPr>
          <a:xfrm>
            <a:off x="609037" y="6529691"/>
            <a:ext cx="1547218" cy="261610"/>
          </a:xfrm>
          <a:prstGeom prst="rect">
            <a:avLst/>
          </a:prstGeom>
          <a:noFill/>
        </p:spPr>
        <p:txBody>
          <a:bodyPr wrap="none" rtlCol="0">
            <a:spAutoFit/>
          </a:bodyPr>
          <a:lstStyle/>
          <a:p>
            <a:r>
              <a:rPr lang="en-US" sz="1100" dirty="0"/>
              <a:t>Fonte: OMS/Europa </a:t>
            </a:r>
            <a:r>
              <a:rPr lang="en-US" sz="1100" dirty="0">
                <a:hlinkClick r:id="rId7"/>
              </a:rPr>
              <a:t>OMS/Europa</a:t>
            </a:r>
            <a:endParaRPr lang="en-GB" sz="1100" dirty="0"/>
          </a:p>
        </p:txBody>
      </p:sp>
    </p:spTree>
    <p:extLst>
      <p:ext uri="{BB962C8B-B14F-4D97-AF65-F5344CB8AC3E}">
        <p14:creationId xmlns:p14="http://schemas.microsoft.com/office/powerpoint/2010/main" val="4182484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8"/>
          <p:cNvSpPr txBox="1">
            <a:spLocks noGrp="1"/>
          </p:cNvSpPr>
          <p:nvPr>
            <p:ph type="title"/>
          </p:nvPr>
        </p:nvSpPr>
        <p:spPr>
          <a:xfrm>
            <a:off x="618228" y="1032915"/>
            <a:ext cx="11360800" cy="56636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Attività fisica</a:t>
            </a:r>
            <a:endParaRPr sz="2800"/>
          </a:p>
        </p:txBody>
      </p:sp>
      <p:sp>
        <p:nvSpPr>
          <p:cNvPr id="217" name="Google Shape;217;p78"/>
          <p:cNvSpPr txBox="1">
            <a:spLocks noGrp="1"/>
          </p:cNvSpPr>
          <p:nvPr>
            <p:ph type="body" idx="1"/>
          </p:nvPr>
        </p:nvSpPr>
        <p:spPr>
          <a:xfrm>
            <a:off x="415600" y="2095803"/>
            <a:ext cx="6102158" cy="3799622"/>
          </a:xfrm>
          <a:prstGeom prst="rect">
            <a:avLst/>
          </a:prstGeom>
          <a:noFill/>
          <a:ln>
            <a:noFill/>
          </a:ln>
        </p:spPr>
        <p:txBody>
          <a:bodyPr spcFirstLastPara="1" wrap="square" lIns="91425" tIns="91425" rIns="91425" bIns="91425" anchor="t" anchorCtr="0">
            <a:noAutofit/>
          </a:bodyPr>
          <a:lstStyle/>
          <a:p>
            <a:pPr marL="681038" lvl="0" algn="just" rtl="0">
              <a:lnSpc>
                <a:spcPct val="100000"/>
              </a:lnSpc>
              <a:spcBef>
                <a:spcPts val="600"/>
              </a:spcBef>
              <a:spcAft>
                <a:spcPts val="600"/>
              </a:spcAft>
              <a:buSzPts val="1800"/>
              <a:buFont typeface="Wingdings" panose="05000000000000000000" pitchFamily="2" charset="2"/>
              <a:buChar char="§"/>
            </a:pPr>
            <a:r>
              <a:rPr lang="en-US" sz="2000" dirty="0">
                <a:solidFill>
                  <a:schemeClr val="dk1"/>
                </a:solidFill>
                <a:latin typeface="Calibri"/>
                <a:ea typeface="Calibri"/>
                <a:cs typeface="Calibri"/>
                <a:sym typeface="Calibri"/>
              </a:rPr>
              <a:t>"</a:t>
            </a:r>
            <a:r>
              <a:rPr lang="en-US" sz="2000" b="1" i="1" dirty="0">
                <a:solidFill>
                  <a:schemeClr val="dk1"/>
                </a:solidFill>
                <a:latin typeface="Calibri"/>
                <a:ea typeface="Calibri"/>
                <a:cs typeface="Calibri"/>
                <a:sym typeface="Calibri"/>
              </a:rPr>
              <a:t>Qualsiasi movimento corporeo prodotto dai muscoli scheletrici che richiede l'uso di energia</a:t>
            </a:r>
            <a:r>
              <a:rPr lang="en-US" sz="2000" b="1" dirty="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(OMS).</a:t>
            </a:r>
            <a:endParaRPr dirty="0">
              <a:solidFill>
                <a:schemeClr val="dk1"/>
              </a:solidFill>
            </a:endParaRPr>
          </a:p>
          <a:p>
            <a:pPr marL="681038" lvl="0" algn="just" rtl="0">
              <a:lnSpc>
                <a:spcPct val="100000"/>
              </a:lnSpc>
              <a:spcBef>
                <a:spcPts val="600"/>
              </a:spcBef>
              <a:spcAft>
                <a:spcPts val="600"/>
              </a:spcAft>
              <a:buSzPts val="1800"/>
              <a:buFont typeface="Wingdings" panose="05000000000000000000" pitchFamily="2" charset="2"/>
              <a:buChar char="§"/>
            </a:pPr>
            <a:r>
              <a:rPr lang="en-US" sz="2000" b="1" dirty="0">
                <a:solidFill>
                  <a:schemeClr val="dk1"/>
                </a:solidFill>
                <a:latin typeface="Calibri"/>
                <a:ea typeface="Calibri"/>
                <a:cs typeface="Calibri"/>
                <a:sym typeface="Calibri"/>
              </a:rPr>
              <a:t>I bambini, gli adolescenti e gli adulti di tutte le età </a:t>
            </a:r>
            <a:r>
              <a:rPr lang="en-US" sz="2000" dirty="0">
                <a:solidFill>
                  <a:schemeClr val="dk1"/>
                </a:solidFill>
                <a:latin typeface="Calibri"/>
                <a:ea typeface="Calibri"/>
                <a:cs typeface="Calibri"/>
                <a:sym typeface="Calibri"/>
              </a:rPr>
              <a:t>hanno bisogno di mantenersi attivi in tutte le fasi della loro vita.</a:t>
            </a:r>
            <a:endParaRPr dirty="0"/>
          </a:p>
          <a:p>
            <a:pPr marL="681038" lvl="0" algn="just" rtl="0">
              <a:lnSpc>
                <a:spcPct val="100000"/>
              </a:lnSpc>
              <a:spcBef>
                <a:spcPts val="600"/>
              </a:spcBef>
              <a:spcAft>
                <a:spcPts val="600"/>
              </a:spcAft>
              <a:buSzPts val="1800"/>
              <a:buFont typeface="Wingdings" panose="05000000000000000000" pitchFamily="2" charset="2"/>
              <a:buChar char="§"/>
            </a:pPr>
            <a:r>
              <a:rPr lang="en-US" sz="2000" dirty="0">
                <a:solidFill>
                  <a:schemeClr val="dk1"/>
                </a:solidFill>
              </a:rPr>
              <a:t>Le linee guida e le raccomandazioni dell'OMS forniscono dettagli per le diverse fasce d'età e per gruppi specifici di popolazione sulla </a:t>
            </a:r>
            <a:r>
              <a:rPr lang="en-US" sz="2000" b="1" dirty="0">
                <a:solidFill>
                  <a:schemeClr val="dk1"/>
                </a:solidFill>
              </a:rPr>
              <a:t>quantità di attività fisica </a:t>
            </a:r>
            <a:r>
              <a:rPr lang="en-US" sz="2000" dirty="0">
                <a:solidFill>
                  <a:schemeClr val="dk1"/>
                </a:solidFill>
              </a:rPr>
              <a:t>necessaria per una buona salute.</a:t>
            </a:r>
            <a:endParaRPr dirty="0">
              <a:solidFill>
                <a:schemeClr val="dk1"/>
              </a:solidFill>
            </a:endParaRPr>
          </a:p>
          <a:p>
            <a:pPr marL="608965" lvl="0" algn="l" rtl="0">
              <a:lnSpc>
                <a:spcPct val="100000"/>
              </a:lnSpc>
              <a:spcBef>
                <a:spcPts val="600"/>
              </a:spcBef>
              <a:spcAft>
                <a:spcPts val="600"/>
              </a:spcAft>
              <a:buSzPts val="1800"/>
              <a:buFont typeface="Wingdings" panose="05000000000000000000" pitchFamily="2" charset="2"/>
              <a:buChar char="§"/>
            </a:pPr>
            <a:endParaRPr sz="2400" dirty="0">
              <a:solidFill>
                <a:srgbClr val="7030A0"/>
              </a:solidFill>
            </a:endParaRPr>
          </a:p>
        </p:txBody>
      </p:sp>
      <p:sp>
        <p:nvSpPr>
          <p:cNvPr id="218" name="Google Shape;218;p78"/>
          <p:cNvSpPr txBox="1"/>
          <p:nvPr/>
        </p:nvSpPr>
        <p:spPr>
          <a:xfrm>
            <a:off x="618228" y="1333630"/>
            <a:ext cx="5704239" cy="69183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u="none" strike="noStrike" cap="none" dirty="0">
                <a:solidFill>
                  <a:srgbClr val="203864"/>
                </a:solidFill>
                <a:latin typeface="Arial"/>
                <a:ea typeface="Arial"/>
                <a:cs typeface="Arial"/>
                <a:sym typeface="Arial"/>
              </a:rPr>
              <a:t>Che cos'è l'attività fisica?</a:t>
            </a:r>
            <a:endParaRPr sz="1800" b="1" u="none" strike="noStrike" cap="none" dirty="0">
              <a:solidFill>
                <a:srgbClr val="203864"/>
              </a:solidFill>
              <a:latin typeface="Arial"/>
              <a:ea typeface="Arial"/>
              <a:cs typeface="Arial"/>
              <a:sym typeface="Arial"/>
            </a:endParaRPr>
          </a:p>
        </p:txBody>
      </p:sp>
      <p:pic>
        <p:nvPicPr>
          <p:cNvPr id="219" name="Google Shape;219;p78"/>
          <p:cNvPicPr preferRelativeResize="0"/>
          <p:nvPr/>
        </p:nvPicPr>
        <p:blipFill rotWithShape="1">
          <a:blip r:embed="rId3">
            <a:alphaModFix/>
          </a:blip>
          <a:srcRect/>
          <a:stretch/>
        </p:blipFill>
        <p:spPr>
          <a:xfrm>
            <a:off x="6884438" y="2095803"/>
            <a:ext cx="4799162" cy="3212892"/>
          </a:xfrm>
          <a:prstGeom prst="rect">
            <a:avLst/>
          </a:prstGeom>
          <a:noFill/>
          <a:ln>
            <a:noFill/>
          </a:ln>
        </p:spPr>
      </p:pic>
      <p:sp>
        <p:nvSpPr>
          <p:cNvPr id="220" name="Google Shape;220;p78"/>
          <p:cNvSpPr/>
          <p:nvPr/>
        </p:nvSpPr>
        <p:spPr>
          <a:xfrm>
            <a:off x="9077494" y="6471991"/>
            <a:ext cx="254669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endParaRPr sz="1200" b="0" i="0" u="none" strike="noStrike" cap="none" dirty="0">
              <a:solidFill>
                <a:schemeClr val="dk1"/>
              </a:solidFill>
              <a:latin typeface="Calibri"/>
              <a:ea typeface="Calibri"/>
              <a:cs typeface="Calibri"/>
              <a:sym typeface="Calibri"/>
            </a:endParaRPr>
          </a:p>
        </p:txBody>
      </p:sp>
      <p:pic>
        <p:nvPicPr>
          <p:cNvPr id="222" name="Google Shape;222;p78"/>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11309D2B-D69D-41FB-ADEB-EA1CA25316FE}"/>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58696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3"/>
          <p:cNvSpPr txBox="1">
            <a:spLocks noGrp="1"/>
          </p:cNvSpPr>
          <p:nvPr>
            <p:ph type="title"/>
          </p:nvPr>
        </p:nvSpPr>
        <p:spPr>
          <a:xfrm>
            <a:off x="417094" y="81300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Benefici dell'attività fisica</a:t>
            </a:r>
            <a:endParaRPr sz="2800"/>
          </a:p>
        </p:txBody>
      </p:sp>
      <p:sp>
        <p:nvSpPr>
          <p:cNvPr id="228" name="Google Shape;228;p53"/>
          <p:cNvSpPr txBox="1">
            <a:spLocks noGrp="1"/>
          </p:cNvSpPr>
          <p:nvPr>
            <p:ph type="body" idx="1"/>
          </p:nvPr>
        </p:nvSpPr>
        <p:spPr>
          <a:xfrm>
            <a:off x="417094" y="1815795"/>
            <a:ext cx="8421550" cy="4555698"/>
          </a:xfrm>
          <a:prstGeom prst="rect">
            <a:avLst/>
          </a:prstGeom>
          <a:noFill/>
          <a:ln>
            <a:noFill/>
          </a:ln>
        </p:spPr>
        <p:txBody>
          <a:bodyPr spcFirstLastPara="1" wrap="square" lIns="91425" tIns="91425" rIns="91425" bIns="91425" anchor="t" anchorCtr="0">
            <a:noAutofit/>
          </a:bodyPr>
          <a:lstStyle/>
          <a:p>
            <a:pPr marL="528638" lvl="0" indent="-342900" algn="just" rtl="0">
              <a:lnSpc>
                <a:spcPct val="100000"/>
              </a:lnSpc>
              <a:spcBef>
                <a:spcPts val="0"/>
              </a:spcBef>
              <a:spcAft>
                <a:spcPts val="0"/>
              </a:spcAft>
              <a:buSzPts val="1400"/>
              <a:buFont typeface="Wingdings" panose="05000000000000000000" pitchFamily="2" charset="2"/>
              <a:buChar char="§"/>
            </a:pPr>
            <a:r>
              <a:rPr lang="en-US" sz="2000" b="1" dirty="0"/>
              <a:t>Aumenta l'aspettativa di vita </a:t>
            </a:r>
            <a:r>
              <a:rPr lang="en-US" sz="2000" dirty="0"/>
              <a:t>- L'attività fisica regolare riduce il rischio di </a:t>
            </a:r>
            <a:r>
              <a:rPr lang="en-US" sz="2000" dirty="0" err="1"/>
              <a:t>mortalità</a:t>
            </a:r>
            <a:r>
              <a:rPr lang="en-US" sz="2000" dirty="0"/>
              <a:t> </a:t>
            </a:r>
            <a:r>
              <a:rPr lang="en-US" sz="2000" dirty="0" err="1"/>
              <a:t>precoce</a:t>
            </a:r>
            <a:endParaRPr dirty="0"/>
          </a:p>
          <a:p>
            <a:pPr marL="528638" lvl="0" indent="-342900" algn="just" rtl="0">
              <a:lnSpc>
                <a:spcPct val="100000"/>
              </a:lnSpc>
              <a:spcBef>
                <a:spcPts val="600"/>
              </a:spcBef>
              <a:spcAft>
                <a:spcPts val="0"/>
              </a:spcAft>
              <a:buSzPts val="1400"/>
              <a:buFont typeface="Wingdings" panose="05000000000000000000" pitchFamily="2" charset="2"/>
              <a:buChar char="§"/>
            </a:pPr>
            <a:r>
              <a:rPr lang="en-US" sz="2000" b="1" dirty="0"/>
              <a:t>Migliora la qualità della vita</a:t>
            </a:r>
            <a:endParaRPr dirty="0"/>
          </a:p>
          <a:p>
            <a:pPr marL="528638" lvl="0" indent="-342900" algn="just" rtl="0">
              <a:lnSpc>
                <a:spcPct val="100000"/>
              </a:lnSpc>
              <a:spcBef>
                <a:spcPts val="600"/>
              </a:spcBef>
              <a:spcAft>
                <a:spcPts val="0"/>
              </a:spcAft>
              <a:buSzPts val="1400"/>
              <a:buFont typeface="Wingdings" panose="05000000000000000000" pitchFamily="2" charset="2"/>
              <a:buChar char="§"/>
            </a:pPr>
            <a:r>
              <a:rPr lang="en-US" sz="2000" b="1" dirty="0"/>
              <a:t>Migliora la salute respiratoria, cardiovascolare e generale </a:t>
            </a:r>
            <a:r>
              <a:rPr lang="en-US" sz="2000" dirty="0"/>
              <a:t>(OMS)</a:t>
            </a:r>
            <a:endParaRPr dirty="0"/>
          </a:p>
          <a:p>
            <a:pPr marL="528638" lvl="0" indent="-342900" algn="just" rtl="0">
              <a:lnSpc>
                <a:spcPct val="100000"/>
              </a:lnSpc>
              <a:spcBef>
                <a:spcPts val="600"/>
              </a:spcBef>
              <a:spcAft>
                <a:spcPts val="0"/>
              </a:spcAft>
              <a:buSzPts val="1400"/>
              <a:buFont typeface="Wingdings" panose="05000000000000000000" pitchFamily="2" charset="2"/>
              <a:buChar char="§"/>
            </a:pPr>
            <a:r>
              <a:rPr lang="en-US" sz="2000" b="1" dirty="0">
                <a:solidFill>
                  <a:srgbClr val="000000"/>
                </a:solidFill>
              </a:rPr>
              <a:t>Riduce i sentimenti di ansia e depressione</a:t>
            </a:r>
            <a:endParaRPr dirty="0"/>
          </a:p>
          <a:p>
            <a:pPr marL="528638" lvl="0" indent="-342900" algn="just" rtl="0">
              <a:lnSpc>
                <a:spcPct val="100000"/>
              </a:lnSpc>
              <a:spcBef>
                <a:spcPts val="600"/>
              </a:spcBef>
              <a:spcAft>
                <a:spcPts val="0"/>
              </a:spcAft>
              <a:buSzPts val="1400"/>
              <a:buFont typeface="Wingdings" panose="05000000000000000000" pitchFamily="2" charset="2"/>
              <a:buChar char="§"/>
            </a:pPr>
            <a:r>
              <a:rPr lang="en-US" sz="2000" b="1" dirty="0">
                <a:solidFill>
                  <a:srgbClr val="000000"/>
                </a:solidFill>
              </a:rPr>
              <a:t>Migliora l'umore e la salute mentale</a:t>
            </a:r>
            <a:endParaRPr sz="2000" dirty="0">
              <a:solidFill>
                <a:srgbClr val="000000"/>
              </a:solidFill>
            </a:endParaRPr>
          </a:p>
          <a:p>
            <a:pPr marL="528638" lvl="0" indent="-342900" algn="just" rtl="0">
              <a:lnSpc>
                <a:spcPct val="100000"/>
              </a:lnSpc>
              <a:spcBef>
                <a:spcPts val="600"/>
              </a:spcBef>
              <a:spcAft>
                <a:spcPts val="0"/>
              </a:spcAft>
              <a:buSzPts val="1400"/>
              <a:buFont typeface="Wingdings" panose="05000000000000000000" pitchFamily="2" charset="2"/>
              <a:buChar char="§"/>
            </a:pPr>
            <a:r>
              <a:rPr lang="en-US" sz="2000" b="1" dirty="0">
                <a:solidFill>
                  <a:srgbClr val="000000"/>
                </a:solidFill>
              </a:rPr>
              <a:t>Riduce il rischio di lesioni</a:t>
            </a:r>
            <a:r>
              <a:rPr lang="en-US" sz="2000" dirty="0">
                <a:solidFill>
                  <a:srgbClr val="000000"/>
                </a:solidFill>
              </a:rPr>
              <a:t>: l'esercizio fisico regolare aumenta la forza muscolare, la densità ossea, la flessibilità e la stabilità (OMS)</a:t>
            </a:r>
            <a:endParaRPr sz="2000" dirty="0"/>
          </a:p>
          <a:p>
            <a:pPr marL="528638" lvl="0" indent="-342900" algn="just" rtl="0">
              <a:lnSpc>
                <a:spcPct val="100000"/>
              </a:lnSpc>
              <a:spcBef>
                <a:spcPts val="600"/>
              </a:spcBef>
              <a:spcAft>
                <a:spcPts val="0"/>
              </a:spcAft>
              <a:buSzPts val="1400"/>
              <a:buFont typeface="Wingdings" panose="05000000000000000000" pitchFamily="2" charset="2"/>
              <a:buChar char="§"/>
            </a:pPr>
            <a:r>
              <a:rPr lang="en-US" sz="2000" dirty="0" err="1">
                <a:solidFill>
                  <a:schemeClr val="dk1"/>
                </a:solidFill>
                <a:latin typeface="Calibri"/>
                <a:ea typeface="Calibri"/>
                <a:cs typeface="Calibri"/>
                <a:sym typeface="Calibri"/>
              </a:rPr>
              <a:t>Permette</a:t>
            </a:r>
            <a:r>
              <a:rPr lang="en-US" sz="2000" dirty="0">
                <a:solidFill>
                  <a:schemeClr val="dk1"/>
                </a:solidFill>
                <a:latin typeface="Calibri"/>
                <a:ea typeface="Calibri"/>
                <a:cs typeface="Calibri"/>
                <a:sym typeface="Calibri"/>
              </a:rPr>
              <a:t> di </a:t>
            </a:r>
            <a:r>
              <a:rPr lang="en-US" sz="2000" b="1" dirty="0" err="1">
                <a:solidFill>
                  <a:schemeClr val="dk1"/>
                </a:solidFill>
                <a:latin typeface="Calibri"/>
                <a:ea typeface="Calibri"/>
                <a:cs typeface="Calibri"/>
                <a:sym typeface="Calibri"/>
              </a:rPr>
              <a:t>risparmiare</a:t>
            </a:r>
            <a:r>
              <a:rPr lang="en-US" sz="2000" b="1" dirty="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sui costi </a:t>
            </a:r>
            <a:r>
              <a:rPr lang="en-US" sz="2000" dirty="0" err="1">
                <a:solidFill>
                  <a:schemeClr val="dk1"/>
                </a:solidFill>
                <a:latin typeface="Calibri"/>
                <a:ea typeface="Calibri"/>
                <a:cs typeface="Calibri"/>
                <a:sym typeface="Calibri"/>
              </a:rPr>
              <a:t>dell'assistenza</a:t>
            </a:r>
            <a:r>
              <a:rPr lang="en-US" sz="2000" dirty="0">
                <a:solidFill>
                  <a:schemeClr val="dk1"/>
                </a:solidFill>
                <a:latin typeface="Calibri"/>
                <a:ea typeface="Calibri"/>
                <a:cs typeface="Calibri"/>
                <a:sym typeface="Calibri"/>
              </a:rPr>
              <a:t> sanitaria </a:t>
            </a:r>
            <a:endParaRPr dirty="0"/>
          </a:p>
          <a:p>
            <a:pPr marL="528638" lvl="0" indent="-342900" algn="just" rtl="0">
              <a:lnSpc>
                <a:spcPct val="100000"/>
              </a:lnSpc>
              <a:spcBef>
                <a:spcPts val="600"/>
              </a:spcBef>
              <a:spcAft>
                <a:spcPts val="0"/>
              </a:spcAft>
              <a:buSzPts val="1400"/>
              <a:buFont typeface="Wingdings" panose="05000000000000000000" pitchFamily="2" charset="2"/>
              <a:buChar char="§"/>
            </a:pPr>
            <a:r>
              <a:rPr lang="en-US" sz="2000" b="1" dirty="0">
                <a:solidFill>
                  <a:srgbClr val="000000"/>
                </a:solidFill>
                <a:latin typeface="Calibri"/>
                <a:ea typeface="Calibri"/>
                <a:cs typeface="Calibri"/>
                <a:sym typeface="Calibri"/>
              </a:rPr>
              <a:t>Migliora la qualità del sonno</a:t>
            </a:r>
            <a:endParaRPr sz="2000" b="1" dirty="0">
              <a:solidFill>
                <a:srgbClr val="000000"/>
              </a:solidFill>
            </a:endParaRPr>
          </a:p>
          <a:p>
            <a:pPr marL="528638" lvl="0" indent="-342900" algn="just" rtl="0">
              <a:lnSpc>
                <a:spcPct val="100000"/>
              </a:lnSpc>
              <a:spcBef>
                <a:spcPts val="600"/>
              </a:spcBef>
              <a:spcAft>
                <a:spcPts val="0"/>
              </a:spcAft>
              <a:buSzPts val="1400"/>
              <a:buFont typeface="Wingdings" panose="05000000000000000000" pitchFamily="2" charset="2"/>
              <a:buChar char="§"/>
            </a:pPr>
            <a:r>
              <a:rPr lang="en-US" sz="2000" b="1" dirty="0">
                <a:solidFill>
                  <a:srgbClr val="000000"/>
                </a:solidFill>
              </a:rPr>
              <a:t>Aiuta a controllare il peso</a:t>
            </a:r>
            <a:endParaRPr dirty="0"/>
          </a:p>
          <a:p>
            <a:pPr marL="528638" lvl="0" indent="-342900" algn="just" rtl="0">
              <a:lnSpc>
                <a:spcPct val="100000"/>
              </a:lnSpc>
              <a:spcBef>
                <a:spcPts val="600"/>
              </a:spcBef>
              <a:spcAft>
                <a:spcPts val="0"/>
              </a:spcAft>
              <a:buSzPts val="1400"/>
              <a:buFont typeface="Wingdings" panose="05000000000000000000" pitchFamily="2" charset="2"/>
              <a:buChar char="§"/>
            </a:pPr>
            <a:r>
              <a:rPr lang="en-US" sz="2000" b="1" dirty="0">
                <a:solidFill>
                  <a:srgbClr val="000000"/>
                </a:solidFill>
                <a:latin typeface="Calibri"/>
                <a:ea typeface="Calibri"/>
                <a:cs typeface="Calibri"/>
                <a:sym typeface="Calibri"/>
              </a:rPr>
              <a:t>Migliora la memoria e le funzioni cerebrali </a:t>
            </a:r>
            <a:r>
              <a:rPr lang="en-US" sz="2000" dirty="0">
                <a:solidFill>
                  <a:srgbClr val="000000"/>
                </a:solidFill>
                <a:latin typeface="Calibri"/>
                <a:ea typeface="Calibri"/>
                <a:cs typeface="Calibri"/>
                <a:sym typeface="Calibri"/>
              </a:rPr>
              <a:t>per tutte le fasce d'età</a:t>
            </a:r>
            <a:endParaRPr sz="2000" dirty="0">
              <a:solidFill>
                <a:srgbClr val="000000"/>
              </a:solidFill>
            </a:endParaRPr>
          </a:p>
          <a:p>
            <a:pPr marL="617855" lvl="0" indent="-342900" algn="l" rtl="0">
              <a:lnSpc>
                <a:spcPct val="100000"/>
              </a:lnSpc>
              <a:spcBef>
                <a:spcPts val="600"/>
              </a:spcBef>
              <a:spcAft>
                <a:spcPts val="600"/>
              </a:spcAft>
              <a:buSzPts val="1400"/>
              <a:buFont typeface="Wingdings" panose="05000000000000000000" pitchFamily="2" charset="2"/>
              <a:buChar char="§"/>
            </a:pPr>
            <a:endParaRPr sz="2000" dirty="0">
              <a:solidFill>
                <a:schemeClr val="dk1"/>
              </a:solidFill>
            </a:endParaRPr>
          </a:p>
        </p:txBody>
      </p:sp>
      <p:sp>
        <p:nvSpPr>
          <p:cNvPr id="229" name="Google Shape;229;p53"/>
          <p:cNvSpPr txBox="1"/>
          <p:nvPr/>
        </p:nvSpPr>
        <p:spPr>
          <a:xfrm>
            <a:off x="417094" y="1123962"/>
            <a:ext cx="10707559" cy="69183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Come posso trarre beneficio dall'attività fisica?</a:t>
            </a:r>
            <a:endParaRPr sz="1800" b="1" i="1" u="none" strike="noStrike" cap="none" dirty="0">
              <a:solidFill>
                <a:srgbClr val="203864"/>
              </a:solidFill>
              <a:latin typeface="Arial"/>
              <a:ea typeface="Arial"/>
              <a:cs typeface="Arial"/>
              <a:sym typeface="Arial"/>
            </a:endParaRPr>
          </a:p>
        </p:txBody>
      </p:sp>
      <p:sp>
        <p:nvSpPr>
          <p:cNvPr id="231" name="Google Shape;231;p53"/>
          <p:cNvSpPr/>
          <p:nvPr/>
        </p:nvSpPr>
        <p:spPr>
          <a:xfrm>
            <a:off x="9472437" y="6410980"/>
            <a:ext cx="254669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dk1"/>
              </a:solidFill>
              <a:latin typeface="Calibri"/>
              <a:ea typeface="Calibri"/>
              <a:cs typeface="Calibri"/>
              <a:sym typeface="Calibri"/>
            </a:endParaRPr>
          </a:p>
        </p:txBody>
      </p:sp>
      <p:pic>
        <p:nvPicPr>
          <p:cNvPr id="233" name="Google Shape;233;p53"/>
          <p:cNvPicPr preferRelativeResize="0"/>
          <p:nvPr/>
        </p:nvPicPr>
        <p:blipFill rotWithShape="1">
          <a:blip r:embed="rId5">
            <a:alphaModFix/>
          </a:blip>
          <a:srcRect l="26648" t="70260" r="70336" b="24439"/>
          <a:stretch/>
        </p:blipFill>
        <p:spPr>
          <a:xfrm flipH="1">
            <a:off x="-1904" y="6269801"/>
            <a:ext cx="610941" cy="604241"/>
          </a:xfrm>
          <a:prstGeom prst="rect">
            <a:avLst/>
          </a:prstGeom>
          <a:noFill/>
          <a:ln>
            <a:noFill/>
          </a:ln>
        </p:spPr>
      </p:pic>
      <p:sp>
        <p:nvSpPr>
          <p:cNvPr id="9" name="Google Shape;171;p8">
            <a:extLst>
              <a:ext uri="{FF2B5EF4-FFF2-40B4-BE49-F238E27FC236}">
                <a16:creationId xmlns:a16="http://schemas.microsoft.com/office/drawing/2014/main" id="{E320DDDF-9EE7-4299-B0FD-EB2D7CB0685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pic>
        <p:nvPicPr>
          <p:cNvPr id="3074" name="Picture 2" descr="Foto profissional grátis de □ gentil, acampamento, ação">
            <a:extLst>
              <a:ext uri="{FF2B5EF4-FFF2-40B4-BE49-F238E27FC236}">
                <a16:creationId xmlns:a16="http://schemas.microsoft.com/office/drawing/2014/main" id="{C7814885-9E47-42EE-AEF9-7020548F0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1997" y="1194808"/>
            <a:ext cx="3037132" cy="455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75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5"/>
          <p:cNvSpPr txBox="1">
            <a:spLocks noGrp="1"/>
          </p:cNvSpPr>
          <p:nvPr>
            <p:ph type="body" idx="1"/>
          </p:nvPr>
        </p:nvSpPr>
        <p:spPr>
          <a:xfrm>
            <a:off x="137480" y="2274336"/>
            <a:ext cx="8211863" cy="3724395"/>
          </a:xfrm>
          <a:prstGeom prst="rect">
            <a:avLst/>
          </a:prstGeom>
          <a:noFill/>
          <a:ln>
            <a:noFill/>
          </a:ln>
        </p:spPr>
        <p:txBody>
          <a:bodyPr spcFirstLastPara="1" wrap="square" lIns="91425" tIns="45700" rIns="91425" bIns="45700" anchor="t" anchorCtr="0">
            <a:noAutofit/>
          </a:bodyPr>
          <a:lstStyle/>
          <a:p>
            <a:pPr marL="457200" lvl="0" indent="-317500" algn="just" rtl="0">
              <a:lnSpc>
                <a:spcPct val="150000"/>
              </a:lnSpc>
              <a:spcBef>
                <a:spcPts val="600"/>
              </a:spcBef>
              <a:spcAft>
                <a:spcPts val="0"/>
              </a:spcAft>
              <a:buSzPts val="1400"/>
              <a:buChar char="✔"/>
            </a:pPr>
            <a:r>
              <a:rPr lang="it-IT" sz="1800" dirty="0"/>
              <a:t>Comprendere le differenze in materia di salute e trattamenti sanitari nel paese di origine e nel paese di arrivo.</a:t>
            </a:r>
          </a:p>
          <a:p>
            <a:pPr marL="457200" lvl="0" indent="-317500" algn="just" rtl="0">
              <a:lnSpc>
                <a:spcPct val="150000"/>
              </a:lnSpc>
              <a:spcBef>
                <a:spcPts val="600"/>
              </a:spcBef>
              <a:spcAft>
                <a:spcPts val="0"/>
              </a:spcAft>
              <a:buSzPts val="1400"/>
              <a:buChar char="✔"/>
            </a:pPr>
            <a:r>
              <a:rPr lang="it-IT" sz="1800" dirty="0"/>
              <a:t>Acquisire conoscenze sui rischi specifici per la salute fisica e mentale che le popolazioni migranti corrono durante il viaggio, imparare a utilizzare le fonti </a:t>
            </a:r>
            <a:r>
              <a:rPr lang="it-IT" sz="1800" i="1" dirty="0"/>
              <a:t>online</a:t>
            </a:r>
            <a:r>
              <a:rPr lang="it-IT" sz="1800" dirty="0"/>
              <a:t> pertinenti.</a:t>
            </a:r>
          </a:p>
          <a:p>
            <a:pPr marL="457200" lvl="0" indent="-317500" algn="just" rtl="0">
              <a:lnSpc>
                <a:spcPct val="150000"/>
              </a:lnSpc>
              <a:spcBef>
                <a:spcPts val="600"/>
              </a:spcBef>
              <a:spcAft>
                <a:spcPts val="0"/>
              </a:spcAft>
              <a:buSzPts val="1400"/>
              <a:buFont typeface="Calibri"/>
              <a:buChar char="✔"/>
            </a:pPr>
            <a:r>
              <a:rPr lang="it-IT" sz="1800" dirty="0"/>
              <a:t>Acquisire conoscenze su strategie specifiche di prevenzione e promozione della salute e utilizzare strumenti </a:t>
            </a:r>
            <a:r>
              <a:rPr lang="it-IT" sz="1800" i="1" dirty="0"/>
              <a:t>online</a:t>
            </a:r>
            <a:r>
              <a:rPr lang="it-IT" sz="1800" dirty="0"/>
              <a:t> pertinenti.</a:t>
            </a:r>
          </a:p>
          <a:p>
            <a:pPr marL="457200" lvl="0" indent="-317500" algn="just" rtl="0">
              <a:lnSpc>
                <a:spcPct val="150000"/>
              </a:lnSpc>
              <a:spcBef>
                <a:spcPts val="600"/>
              </a:spcBef>
              <a:spcAft>
                <a:spcPts val="600"/>
              </a:spcAft>
              <a:buSzPts val="1400"/>
              <a:buChar char="✔"/>
            </a:pPr>
            <a:r>
              <a:rPr lang="it-IT" sz="1800" dirty="0"/>
              <a:t>Acquisizione di consapevolezza sull'importanza dell'alfabetizzazione sanitaria </a:t>
            </a:r>
            <a:r>
              <a:rPr lang="en-US" sz="1800" dirty="0" err="1"/>
              <a:t>digitale</a:t>
            </a:r>
            <a:r>
              <a:rPr lang="en-US" sz="1800" dirty="0"/>
              <a:t> (DHL) </a:t>
            </a:r>
            <a:endParaRPr sz="1800" dirty="0"/>
          </a:p>
        </p:txBody>
      </p:sp>
      <p:pic>
        <p:nvPicPr>
          <p:cNvPr id="196" name="Google Shape;196;p5"/>
          <p:cNvPicPr preferRelativeResize="0"/>
          <p:nvPr/>
        </p:nvPicPr>
        <p:blipFill rotWithShape="1">
          <a:blip r:embed="rId3">
            <a:alphaModFix/>
          </a:blip>
          <a:srcRect/>
          <a:stretch/>
        </p:blipFill>
        <p:spPr>
          <a:xfrm>
            <a:off x="8349342" y="2388445"/>
            <a:ext cx="3705177" cy="2859639"/>
          </a:xfrm>
          <a:prstGeom prst="rect">
            <a:avLst/>
          </a:prstGeom>
          <a:noFill/>
          <a:ln>
            <a:noFill/>
          </a:ln>
        </p:spPr>
      </p:pic>
      <p:sp>
        <p:nvSpPr>
          <p:cNvPr id="197" name="Google Shape;197;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Pixabay</a:t>
            </a:r>
            <a:endParaRPr sz="1200" b="0" i="0" u="none" strike="noStrike" cap="none">
              <a:solidFill>
                <a:schemeClr val="dk1"/>
              </a:solidFill>
              <a:latin typeface="Calibri"/>
              <a:ea typeface="Calibri"/>
              <a:cs typeface="Calibri"/>
              <a:sym typeface="Calibri"/>
            </a:endParaRPr>
          </a:p>
        </p:txBody>
      </p:sp>
      <p:sp>
        <p:nvSpPr>
          <p:cNvPr id="198" name="Google Shape;198;p5"/>
          <p:cNvSpPr txBox="1">
            <a:spLocks noGrp="1"/>
          </p:cNvSpPr>
          <p:nvPr>
            <p:ph type="title"/>
          </p:nvPr>
        </p:nvSpPr>
        <p:spPr>
          <a:xfrm>
            <a:off x="536509"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200" b="1"/>
              <a:t>Competenze</a:t>
            </a:r>
            <a:endParaRPr/>
          </a:p>
        </p:txBody>
      </p:sp>
      <p:sp>
        <p:nvSpPr>
          <p:cNvPr id="199" name="Google Shape;199;p5"/>
          <p:cNvSpPr/>
          <p:nvPr/>
        </p:nvSpPr>
        <p:spPr>
          <a:xfrm>
            <a:off x="36957" y="348995"/>
            <a:ext cx="489461" cy="615675"/>
          </a:xfrm>
          <a:prstGeom prst="rect">
            <a:avLst/>
          </a:prstGeom>
          <a:solidFill>
            <a:srgbClr val="C01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p5"/>
          <p:cNvSpPr txBox="1"/>
          <p:nvPr/>
        </p:nvSpPr>
        <p:spPr>
          <a:xfrm>
            <a:off x="526419" y="348996"/>
            <a:ext cx="8471838" cy="613530"/>
          </a:xfrm>
          <a:prstGeom prst="rect">
            <a:avLst/>
          </a:prstGeom>
          <a:solidFill>
            <a:srgbClr val="203864"/>
          </a:solidFill>
          <a:ln>
            <a:noFill/>
          </a:ln>
        </p:spPr>
        <p:txBody>
          <a:bodyPr spcFirstLastPara="1" wrap="square" lIns="91425" tIns="45700" rIns="91425" bIns="45700" anchor="ctr" anchorCtr="0">
            <a:normAutofit fontScale="55000" lnSpcReduction="20000"/>
          </a:bodyPr>
          <a:lstStyle/>
          <a:p>
            <a:pPr marL="0" marR="0" lvl="0" indent="0" algn="l" rtl="0">
              <a:lnSpc>
                <a:spcPct val="90000"/>
              </a:lnSpc>
              <a:spcBef>
                <a:spcPts val="0"/>
              </a:spcBef>
              <a:spcAft>
                <a:spcPts val="0"/>
              </a:spcAft>
              <a:buClr>
                <a:schemeClr val="lt1"/>
              </a:buClr>
              <a:buSzPct val="100000"/>
              <a:buFont typeface="Calibri"/>
              <a:buNone/>
            </a:pPr>
            <a:endParaRPr sz="2200" b="1" i="0" u="none" strike="noStrike" cap="none" dirty="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ct val="51764"/>
              <a:buFont typeface="Calibri"/>
              <a:buNone/>
            </a:pPr>
            <a:r>
              <a:rPr lang="en-US" sz="3600" b="1" i="0" u="none" strike="noStrike" cap="none" dirty="0" err="1">
                <a:solidFill>
                  <a:schemeClr val="lt1"/>
                </a:solidFill>
                <a:latin typeface="Calibri"/>
                <a:ea typeface="Calibri"/>
                <a:cs typeface="Calibri"/>
                <a:sym typeface="Calibri"/>
              </a:rPr>
              <a:t>Quali</a:t>
            </a:r>
            <a:r>
              <a:rPr lang="en-US" sz="3600" b="1" i="0" u="none" strike="noStrike" cap="none" dirty="0">
                <a:solidFill>
                  <a:schemeClr val="lt1"/>
                </a:solidFill>
                <a:latin typeface="Calibri"/>
                <a:ea typeface="Calibri"/>
                <a:cs typeface="Calibri"/>
                <a:sym typeface="Calibri"/>
              </a:rPr>
              <a:t> </a:t>
            </a:r>
            <a:r>
              <a:rPr lang="en-US" sz="3600" b="1" i="0" u="none" strike="noStrike" cap="none" dirty="0" err="1">
                <a:solidFill>
                  <a:schemeClr val="lt1"/>
                </a:solidFill>
                <a:latin typeface="Calibri"/>
                <a:ea typeface="Calibri"/>
                <a:cs typeface="Calibri"/>
                <a:sym typeface="Calibri"/>
              </a:rPr>
              <a:t>sono</a:t>
            </a:r>
            <a:r>
              <a:rPr lang="en-US" sz="3600" b="1" i="0" u="none" strike="noStrike" cap="none" dirty="0">
                <a:solidFill>
                  <a:schemeClr val="lt1"/>
                </a:solidFill>
                <a:latin typeface="Calibri"/>
                <a:ea typeface="Calibri"/>
                <a:cs typeface="Calibri"/>
                <a:sym typeface="Calibri"/>
              </a:rPr>
              <a:t> </a:t>
            </a:r>
            <a:r>
              <a:rPr lang="en-US" sz="3600" b="1" i="0" u="none" strike="noStrike" cap="none" dirty="0" err="1">
                <a:solidFill>
                  <a:schemeClr val="lt1"/>
                </a:solidFill>
                <a:latin typeface="Calibri"/>
                <a:ea typeface="Calibri"/>
                <a:cs typeface="Calibri"/>
                <a:sym typeface="Calibri"/>
              </a:rPr>
              <a:t>i</a:t>
            </a:r>
            <a:r>
              <a:rPr lang="en-US" sz="3600" b="1" i="0" u="none" strike="noStrike" cap="none" dirty="0">
                <a:solidFill>
                  <a:schemeClr val="lt1"/>
                </a:solidFill>
                <a:latin typeface="Calibri"/>
                <a:ea typeface="Calibri"/>
                <a:cs typeface="Calibri"/>
                <a:sym typeface="Calibri"/>
              </a:rPr>
              <a:t> </a:t>
            </a:r>
            <a:r>
              <a:rPr lang="en-US" sz="3600" b="1" i="0" u="none" strike="noStrike" cap="none" dirty="0" err="1">
                <a:solidFill>
                  <a:schemeClr val="lt1"/>
                </a:solidFill>
                <a:latin typeface="Calibri"/>
                <a:ea typeface="Calibri"/>
                <a:cs typeface="Calibri"/>
                <a:sym typeface="Calibri"/>
              </a:rPr>
              <a:t>principali</a:t>
            </a:r>
            <a:r>
              <a:rPr lang="en-US" sz="3600" b="1" i="0" u="none" strike="noStrike" cap="none" dirty="0">
                <a:solidFill>
                  <a:schemeClr val="lt1"/>
                </a:solidFill>
                <a:latin typeface="Calibri"/>
                <a:ea typeface="Calibri"/>
                <a:cs typeface="Calibri"/>
                <a:sym typeface="Calibri"/>
              </a:rPr>
              <a:t> </a:t>
            </a:r>
            <a:r>
              <a:rPr lang="en-US" sz="3600" b="1" i="0" u="none" strike="noStrike" cap="none" dirty="0" err="1">
                <a:solidFill>
                  <a:schemeClr val="lt1"/>
                </a:solidFill>
                <a:latin typeface="Calibri"/>
                <a:ea typeface="Calibri"/>
                <a:cs typeface="Calibri"/>
                <a:sym typeface="Calibri"/>
              </a:rPr>
              <a:t>problemi</a:t>
            </a:r>
            <a:r>
              <a:rPr lang="en-US" sz="3600" b="1" i="0" u="none" strike="noStrike" cap="none" dirty="0">
                <a:solidFill>
                  <a:schemeClr val="lt1"/>
                </a:solidFill>
                <a:latin typeface="Calibri"/>
                <a:ea typeface="Calibri"/>
                <a:cs typeface="Calibri"/>
                <a:sym typeface="Calibri"/>
              </a:rPr>
              <a:t> di salute </a:t>
            </a:r>
            <a:r>
              <a:rPr lang="en-US" sz="3600" b="1" i="0" u="none" strike="noStrike" cap="none" dirty="0" err="1">
                <a:solidFill>
                  <a:schemeClr val="lt1"/>
                </a:solidFill>
                <a:latin typeface="Calibri"/>
                <a:ea typeface="Calibri"/>
                <a:cs typeface="Calibri"/>
                <a:sym typeface="Calibri"/>
              </a:rPr>
              <a:t>quando</a:t>
            </a:r>
            <a:r>
              <a:rPr lang="en-US" sz="3600" b="1" i="0" u="none" strike="noStrike" cap="none" dirty="0">
                <a:solidFill>
                  <a:schemeClr val="lt1"/>
                </a:solidFill>
                <a:latin typeface="Calibri"/>
                <a:ea typeface="Calibri"/>
                <a:cs typeface="Calibri"/>
                <a:sym typeface="Calibri"/>
              </a:rPr>
              <a:t> </a:t>
            </a:r>
            <a:r>
              <a:rPr lang="en-US" sz="3600" b="1" i="0" u="none" strike="noStrike" cap="none" dirty="0" err="1">
                <a:solidFill>
                  <a:schemeClr val="lt1"/>
                </a:solidFill>
                <a:latin typeface="Calibri"/>
                <a:ea typeface="Calibri"/>
                <a:cs typeface="Calibri"/>
                <a:sym typeface="Calibri"/>
              </a:rPr>
              <a:t>si</a:t>
            </a:r>
            <a:r>
              <a:rPr lang="en-US" sz="3600" b="1" i="0" u="none" strike="noStrike" cap="none" dirty="0">
                <a:solidFill>
                  <a:schemeClr val="lt1"/>
                </a:solidFill>
                <a:latin typeface="Calibri"/>
                <a:ea typeface="Calibri"/>
                <a:cs typeface="Calibri"/>
                <a:sym typeface="Calibri"/>
              </a:rPr>
              <a:t> </a:t>
            </a:r>
            <a:r>
              <a:rPr lang="en-US" sz="3600" b="1" dirty="0" err="1">
                <a:solidFill>
                  <a:schemeClr val="lt1"/>
                </a:solidFill>
                <a:latin typeface="Calibri"/>
                <a:ea typeface="Calibri"/>
                <a:cs typeface="Calibri"/>
                <a:sym typeface="Calibri"/>
              </a:rPr>
              <a:t>arriva</a:t>
            </a:r>
            <a:r>
              <a:rPr lang="en-US" sz="3600" b="1" i="0" u="none" strike="noStrike" cap="none" dirty="0">
                <a:solidFill>
                  <a:schemeClr val="lt1"/>
                </a:solidFill>
                <a:latin typeface="Calibri"/>
                <a:ea typeface="Calibri"/>
                <a:cs typeface="Calibri"/>
                <a:sym typeface="Calibri"/>
              </a:rPr>
              <a:t> in un nuovo </a:t>
            </a:r>
            <a:r>
              <a:rPr lang="en-US" sz="3600" b="1" i="0" u="none" strike="noStrike" cap="none" dirty="0" err="1">
                <a:solidFill>
                  <a:schemeClr val="lt1"/>
                </a:solidFill>
                <a:latin typeface="Calibri"/>
                <a:ea typeface="Calibri"/>
                <a:cs typeface="Calibri"/>
                <a:sym typeface="Calibri"/>
              </a:rPr>
              <a:t>paese</a:t>
            </a:r>
            <a:r>
              <a:rPr lang="en-US" sz="3600" b="1" i="0" u="none" strike="noStrike" cap="none" dirty="0">
                <a:solidFill>
                  <a:schemeClr val="lt1"/>
                </a:solidFill>
                <a:latin typeface="Calibri"/>
                <a:ea typeface="Calibri"/>
                <a:cs typeface="Calibri"/>
                <a:sym typeface="Calibri"/>
              </a:rPr>
              <a:t>?</a:t>
            </a:r>
            <a:endParaRPr sz="36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lt1"/>
              </a:buClr>
              <a:buSzPct val="100000"/>
              <a:buFont typeface="Calibri"/>
              <a:buNone/>
            </a:pPr>
            <a:endParaRPr sz="2200" b="1" i="0" u="none" strike="noStrike" cap="none" dirty="0">
              <a:solidFill>
                <a:schemeClr val="lt1"/>
              </a:solidFill>
              <a:latin typeface="Calibri"/>
              <a:ea typeface="Calibri"/>
              <a:cs typeface="Calibri"/>
              <a:sym typeface="Calibri"/>
            </a:endParaRPr>
          </a:p>
        </p:txBody>
      </p:sp>
      <p:sp>
        <p:nvSpPr>
          <p:cNvPr id="201" name="Google Shape;201;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Gill Sans"/>
                <a:ea typeface="Gill Sans"/>
                <a:cs typeface="Gill Sans"/>
                <a:sym typeface="Gill Sans"/>
              </a:rPr>
              <a:t>2 </a:t>
            </a:r>
            <a:endParaRPr sz="2200" b="1" i="0" u="none" strike="noStrike" cap="none">
              <a:solidFill>
                <a:schemeClr val="lt1"/>
              </a:solidFill>
              <a:latin typeface="Gill Sans"/>
              <a:ea typeface="Gill Sans"/>
              <a:cs typeface="Gill Sans"/>
              <a:sym typeface="Gill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8"/>
          <p:cNvSpPr txBox="1">
            <a:spLocks noGrp="1"/>
          </p:cNvSpPr>
          <p:nvPr>
            <p:ph type="title"/>
          </p:nvPr>
        </p:nvSpPr>
        <p:spPr>
          <a:xfrm>
            <a:off x="462337" y="909888"/>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US" sz="2800"/>
              <a:t>Esempi di attività fisiche</a:t>
            </a:r>
            <a:endParaRPr sz="2800"/>
          </a:p>
        </p:txBody>
      </p:sp>
      <p:pic>
        <p:nvPicPr>
          <p:cNvPr id="250" name="Google Shape;250;p8"/>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15" name="Google Shape;171;p8">
            <a:extLst>
              <a:ext uri="{FF2B5EF4-FFF2-40B4-BE49-F238E27FC236}">
                <a16:creationId xmlns:a16="http://schemas.microsoft.com/office/drawing/2014/main" id="{55102CF6-4FC7-4B35-BB60-CB269A7A326A}"/>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
        <p:nvSpPr>
          <p:cNvPr id="16" name="Google Shape;243;p8">
            <a:extLst>
              <a:ext uri="{FF2B5EF4-FFF2-40B4-BE49-F238E27FC236}">
                <a16:creationId xmlns:a16="http://schemas.microsoft.com/office/drawing/2014/main" id="{B875BB56-2BDB-4C6C-9A2E-1F5552E14749}"/>
              </a:ext>
            </a:extLst>
          </p:cNvPr>
          <p:cNvSpPr/>
          <p:nvPr/>
        </p:nvSpPr>
        <p:spPr>
          <a:xfrm>
            <a:off x="462337" y="1732499"/>
            <a:ext cx="2937161" cy="2201326"/>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46;p8">
            <a:extLst>
              <a:ext uri="{FF2B5EF4-FFF2-40B4-BE49-F238E27FC236}">
                <a16:creationId xmlns:a16="http://schemas.microsoft.com/office/drawing/2014/main" id="{3C02CE70-C64F-4316-999A-6B4EDF196822}"/>
              </a:ext>
            </a:extLst>
          </p:cNvPr>
          <p:cNvSpPr/>
          <p:nvPr/>
        </p:nvSpPr>
        <p:spPr>
          <a:xfrm>
            <a:off x="6467475" y="1732499"/>
            <a:ext cx="2700863" cy="2029876"/>
          </a:xfrm>
          <a:prstGeom prst="roundRect">
            <a:avLst>
              <a:gd name="adj" fmla="val 10000"/>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 name="Google Shape;249;p8">
            <a:extLst>
              <a:ext uri="{FF2B5EF4-FFF2-40B4-BE49-F238E27FC236}">
                <a16:creationId xmlns:a16="http://schemas.microsoft.com/office/drawing/2014/main" id="{B823132D-3AA1-40CE-8F83-C3654D8DBC37}"/>
              </a:ext>
            </a:extLst>
          </p:cNvPr>
          <p:cNvSpPr/>
          <p:nvPr/>
        </p:nvSpPr>
        <p:spPr>
          <a:xfrm>
            <a:off x="2676525" y="4236516"/>
            <a:ext cx="2688005" cy="2353919"/>
          </a:xfrm>
          <a:prstGeom prst="roundRect">
            <a:avLst>
              <a:gd name="adj" fmla="val 10000"/>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TextBox 20">
            <a:extLst>
              <a:ext uri="{FF2B5EF4-FFF2-40B4-BE49-F238E27FC236}">
                <a16:creationId xmlns:a16="http://schemas.microsoft.com/office/drawing/2014/main" id="{E410B981-4BB5-4299-B60F-AAE01E236BC8}"/>
              </a:ext>
            </a:extLst>
          </p:cNvPr>
          <p:cNvSpPr txBox="1"/>
          <p:nvPr/>
        </p:nvSpPr>
        <p:spPr>
          <a:xfrm>
            <a:off x="3447125" y="1779073"/>
            <a:ext cx="2806564" cy="1878463"/>
          </a:xfrm>
          <a:prstGeom prst="rect">
            <a:avLst/>
          </a:prstGeom>
          <a:solidFill>
            <a:schemeClr val="bg1">
              <a:lumMod val="95000"/>
            </a:schemeClr>
          </a:solidFill>
        </p:spPr>
        <p:txBody>
          <a:bodyPr wrap="square">
            <a:spAutoFit/>
          </a:bodyPr>
          <a:lstStyle/>
          <a:p>
            <a:pPr marL="0" marR="0" lvl="0" indent="0" algn="l" rtl="0">
              <a:lnSpc>
                <a:spcPct val="90000"/>
              </a:lnSpc>
              <a:spcBef>
                <a:spcPts val="0"/>
              </a:spcBef>
              <a:spcAft>
                <a:spcPts val="0"/>
              </a:spcAft>
              <a:buClr>
                <a:srgbClr val="000000"/>
              </a:buClr>
              <a:buSzPts val="1600"/>
              <a:buFont typeface="Arial"/>
              <a:buNone/>
            </a:pPr>
            <a:r>
              <a:rPr lang="en-US" sz="2000" b="1" i="0" u="none" strike="noStrike" cap="none" dirty="0">
                <a:solidFill>
                  <a:schemeClr val="tx1"/>
                </a:solidFill>
                <a:latin typeface="Calibri" panose="020F0502020204030204" pitchFamily="34" charset="0"/>
                <a:cs typeface="Calibri" panose="020F0502020204030204" pitchFamily="34" charset="0"/>
                <a:sym typeface="Arial"/>
              </a:rPr>
              <a:t>Esercizi fisici</a:t>
            </a:r>
            <a:endParaRPr lang="en-US" sz="1800" b="0" i="0" u="none" strike="noStrike" cap="none" dirty="0">
              <a:solidFill>
                <a:schemeClr val="tx1"/>
              </a:solidFill>
              <a:latin typeface="Calibri" panose="020F0502020204030204" pitchFamily="34" charset="0"/>
              <a:cs typeface="Calibri" panose="020F0502020204030204" pitchFamily="34" charset="0"/>
              <a:sym typeface="Arial"/>
            </a:endParaRPr>
          </a:p>
          <a:p>
            <a:pPr marL="285750" marR="0" lvl="1" indent="-285750" algn="l" rtl="0">
              <a:lnSpc>
                <a:spcPct val="90000"/>
              </a:lnSpc>
              <a:spcBef>
                <a:spcPts val="56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Camminare/ fare jogging/correre</a:t>
            </a: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Danza</a:t>
            </a: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Nuoto</a:t>
            </a: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Aerobica</a:t>
            </a: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Andare in bicicletta </a:t>
            </a:r>
            <a:endParaRPr lang="en-US" i="0" u="none" strike="noStrike" cap="none" dirty="0">
              <a:solidFill>
                <a:schemeClr val="tx1"/>
              </a:solidFill>
              <a:latin typeface="Calibri" panose="020F0502020204030204" pitchFamily="34" charset="0"/>
              <a:cs typeface="Calibri" panose="020F0502020204030204" pitchFamily="34" charset="0"/>
              <a:sym typeface="Arial"/>
            </a:endParaRPr>
          </a:p>
        </p:txBody>
      </p:sp>
      <p:sp>
        <p:nvSpPr>
          <p:cNvPr id="23" name="TextBox 22">
            <a:extLst>
              <a:ext uri="{FF2B5EF4-FFF2-40B4-BE49-F238E27FC236}">
                <a16:creationId xmlns:a16="http://schemas.microsoft.com/office/drawing/2014/main" id="{85696946-257D-4289-AAA6-58572F98D36E}"/>
              </a:ext>
            </a:extLst>
          </p:cNvPr>
          <p:cNvSpPr txBox="1"/>
          <p:nvPr/>
        </p:nvSpPr>
        <p:spPr>
          <a:xfrm>
            <a:off x="9382124" y="1869272"/>
            <a:ext cx="2430647" cy="1213666"/>
          </a:xfrm>
          <a:prstGeom prst="rect">
            <a:avLst/>
          </a:prstGeom>
          <a:solidFill>
            <a:schemeClr val="bg1">
              <a:lumMod val="95000"/>
            </a:schemeClr>
          </a:solidFill>
          <a:ln>
            <a:solidFill>
              <a:schemeClr val="accent1"/>
            </a:solidFill>
          </a:ln>
        </p:spPr>
        <p:txBody>
          <a:bodyPr wrap="square">
            <a:spAutoFit/>
          </a:bodyPr>
          <a:lstStyle/>
          <a:p>
            <a:pPr marL="0" marR="0" lvl="0" indent="0" algn="l" rtl="0">
              <a:lnSpc>
                <a:spcPct val="90000"/>
              </a:lnSpc>
              <a:spcBef>
                <a:spcPts val="0"/>
              </a:spcBef>
              <a:spcAft>
                <a:spcPts val="0"/>
              </a:spcAft>
              <a:buClr>
                <a:srgbClr val="000000"/>
              </a:buClr>
              <a:buSzPts val="1600"/>
              <a:buFont typeface="Arial"/>
              <a:buNone/>
            </a:pPr>
            <a:r>
              <a:rPr lang="en-US" sz="2000" b="1" dirty="0">
                <a:solidFill>
                  <a:schemeClr val="tx1"/>
                </a:solidFill>
                <a:latin typeface="Calibri" panose="020F0502020204030204" pitchFamily="34" charset="0"/>
                <a:cs typeface="Calibri" panose="020F0502020204030204" pitchFamily="34" charset="0"/>
              </a:rPr>
              <a:t>Hobby</a:t>
            </a:r>
            <a:endParaRPr lang="en-US" sz="1800" b="0" i="0" u="none" strike="noStrike" cap="none" dirty="0">
              <a:solidFill>
                <a:schemeClr val="tx1"/>
              </a:solidFill>
              <a:latin typeface="Calibri" panose="020F0502020204030204" pitchFamily="34" charset="0"/>
              <a:cs typeface="Calibri" panose="020F0502020204030204" pitchFamily="34" charset="0"/>
              <a:sym typeface="Arial"/>
            </a:endParaRPr>
          </a:p>
          <a:p>
            <a:pPr marL="285750" marR="0" lvl="1" indent="-285750" algn="l" rtl="0">
              <a:lnSpc>
                <a:spcPct val="90000"/>
              </a:lnSpc>
              <a:spcBef>
                <a:spcPts val="560"/>
              </a:spcBef>
              <a:spcAft>
                <a:spcPts val="0"/>
              </a:spcAft>
              <a:buClr>
                <a:srgbClr val="92D050"/>
              </a:buClr>
              <a:buSzPct val="100000"/>
              <a:buFont typeface="Wingdings" panose="05000000000000000000" pitchFamily="2" charset="2"/>
              <a:buChar char="ü"/>
            </a:pPr>
            <a:r>
              <a:rPr lang="en-US" sz="1600" dirty="0" err="1">
                <a:solidFill>
                  <a:schemeClr val="tx1"/>
                </a:solidFill>
                <a:latin typeface="Calibri" panose="020F0502020204030204" pitchFamily="34" charset="0"/>
                <a:cs typeface="Calibri" panose="020F0502020204030204" pitchFamily="34" charset="0"/>
              </a:rPr>
              <a:t>Giardinaggio</a:t>
            </a:r>
            <a:endParaRPr lang="en-US" sz="1600" dirty="0">
              <a:solidFill>
                <a:schemeClr val="tx1"/>
              </a:solidFill>
              <a:latin typeface="Calibri" panose="020F0502020204030204" pitchFamily="34" charset="0"/>
              <a:cs typeface="Calibri" panose="020F0502020204030204" pitchFamily="34" charset="0"/>
            </a:endParaRPr>
          </a:p>
          <a:p>
            <a:pPr marL="285750" marR="0" lvl="1" indent="-285750" algn="l" rtl="0">
              <a:lnSpc>
                <a:spcPct val="90000"/>
              </a:lnSpc>
              <a:spcBef>
                <a:spcPts val="560"/>
              </a:spcBef>
              <a:spcAft>
                <a:spcPts val="0"/>
              </a:spcAft>
              <a:buClr>
                <a:srgbClr val="92D050"/>
              </a:buClr>
              <a:buSzPct val="100000"/>
              <a:buFont typeface="Wingdings" panose="05000000000000000000" pitchFamily="2" charset="2"/>
              <a:buChar char="ü"/>
            </a:pPr>
            <a:r>
              <a:rPr lang="en-US" sz="1600" dirty="0" err="1">
                <a:solidFill>
                  <a:schemeClr val="tx1"/>
                </a:solidFill>
                <a:latin typeface="Calibri" panose="020F0502020204030204" pitchFamily="34" charset="0"/>
                <a:cs typeface="Calibri" panose="020F0502020204030204" pitchFamily="34" charset="0"/>
              </a:rPr>
              <a:t>Lavori</a:t>
            </a:r>
            <a:r>
              <a:rPr lang="en-US" sz="1600" dirty="0">
                <a:solidFill>
                  <a:schemeClr val="tx1"/>
                </a:solidFill>
                <a:latin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cs typeface="Calibri" panose="020F0502020204030204" pitchFamily="34" charset="0"/>
              </a:rPr>
              <a:t>manuali</a:t>
            </a:r>
            <a:endParaRPr lang="en-US" sz="1600" dirty="0">
              <a:solidFill>
                <a:schemeClr val="tx1"/>
              </a:solidFill>
              <a:latin typeface="Calibri" panose="020F0502020204030204" pitchFamily="34" charset="0"/>
              <a:cs typeface="Calibri" panose="020F0502020204030204" pitchFamily="34" charset="0"/>
            </a:endParaRP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Pulizia</a:t>
            </a:r>
          </a:p>
        </p:txBody>
      </p:sp>
      <p:sp>
        <p:nvSpPr>
          <p:cNvPr id="25" name="TextBox 24">
            <a:extLst>
              <a:ext uri="{FF2B5EF4-FFF2-40B4-BE49-F238E27FC236}">
                <a16:creationId xmlns:a16="http://schemas.microsoft.com/office/drawing/2014/main" id="{210635AD-1522-4094-BC13-022549733CC1}"/>
              </a:ext>
            </a:extLst>
          </p:cNvPr>
          <p:cNvSpPr txBox="1"/>
          <p:nvPr/>
        </p:nvSpPr>
        <p:spPr>
          <a:xfrm>
            <a:off x="5488918" y="4236516"/>
            <a:ext cx="3276600" cy="1354217"/>
          </a:xfrm>
          <a:prstGeom prst="rect">
            <a:avLst/>
          </a:prstGeom>
          <a:solidFill>
            <a:schemeClr val="bg1">
              <a:lumMod val="95000"/>
            </a:schemeClr>
          </a:solidFill>
        </p:spPr>
        <p:txBody>
          <a:bodyPr wrap="square">
            <a:spAutoFit/>
          </a:bodyPr>
          <a:lstStyle/>
          <a:p>
            <a:pPr marL="0" marR="0" lvl="0" indent="0" algn="l" rtl="0">
              <a:lnSpc>
                <a:spcPct val="90000"/>
              </a:lnSpc>
              <a:spcBef>
                <a:spcPts val="0"/>
              </a:spcBef>
              <a:spcAft>
                <a:spcPts val="0"/>
              </a:spcAft>
              <a:buClr>
                <a:srgbClr val="000000"/>
              </a:buClr>
              <a:buSzPts val="1800"/>
              <a:buFont typeface="Arial"/>
              <a:buNone/>
            </a:pPr>
            <a:r>
              <a:rPr lang="en-US" sz="2000" b="1" i="0" u="none" strike="noStrike" cap="none" dirty="0">
                <a:solidFill>
                  <a:schemeClr val="tx1"/>
                </a:solidFill>
                <a:latin typeface="Calibri" panose="020F0502020204030204" pitchFamily="34" charset="0"/>
                <a:cs typeface="Calibri" panose="020F0502020204030204" pitchFamily="34" charset="0"/>
                <a:sym typeface="Arial"/>
              </a:rPr>
              <a:t>Attività all'aperto </a:t>
            </a:r>
            <a:endParaRPr lang="en-US" sz="1800" b="0" i="0" u="none" strike="noStrike" cap="none" dirty="0">
              <a:solidFill>
                <a:schemeClr val="tx1"/>
              </a:solidFill>
              <a:latin typeface="Calibri" panose="020F0502020204030204" pitchFamily="34" charset="0"/>
              <a:cs typeface="Calibri" panose="020F0502020204030204" pitchFamily="34" charset="0"/>
              <a:sym typeface="Arial"/>
            </a:endParaRPr>
          </a:p>
          <a:p>
            <a:pPr marL="285750" marR="0" lvl="1" indent="-285750" algn="l" rtl="0">
              <a:buClr>
                <a:srgbClr val="92D050"/>
              </a:buClr>
              <a:buSzPct val="100000"/>
              <a:buFont typeface="Wingdings" panose="05000000000000000000" pitchFamily="2" charset="2"/>
              <a:buChar char="ü"/>
            </a:pPr>
            <a:r>
              <a:rPr lang="en-US" sz="1600" dirty="0">
                <a:solidFill>
                  <a:schemeClr val="tx1"/>
                </a:solidFill>
                <a:latin typeface="Calibri" panose="020F0502020204030204" pitchFamily="34" charset="0"/>
                <a:cs typeface="Calibri" panose="020F0502020204030204" pitchFamily="34" charset="0"/>
              </a:rPr>
              <a:t>Giocare al parco</a:t>
            </a:r>
          </a:p>
          <a:p>
            <a:pPr marL="285750" marR="0" lvl="1" indent="-285750" algn="l" rtl="0">
              <a:buClr>
                <a:srgbClr val="92D050"/>
              </a:buClr>
              <a:buSzPct val="100000"/>
              <a:buFont typeface="Wingdings" panose="05000000000000000000" pitchFamily="2" charset="2"/>
              <a:buChar char="ü"/>
            </a:pPr>
            <a:r>
              <a:rPr lang="en-US" sz="1600" dirty="0">
                <a:solidFill>
                  <a:schemeClr val="tx1"/>
                </a:solidFill>
                <a:latin typeface="Calibri" panose="020F0502020204030204" pitchFamily="34" charset="0"/>
                <a:cs typeface="Calibri" panose="020F0502020204030204" pitchFamily="34" charset="0"/>
              </a:rPr>
              <a:t>Escursioni/arrampicate</a:t>
            </a:r>
          </a:p>
          <a:p>
            <a:pPr marL="285750" marR="0" lvl="1" indent="-285750" algn="l" rtl="0">
              <a:buClr>
                <a:srgbClr val="92D050"/>
              </a:buClr>
              <a:buSzPct val="100000"/>
              <a:buFont typeface="Wingdings" panose="05000000000000000000" pitchFamily="2" charset="2"/>
              <a:buChar char="ü"/>
            </a:pPr>
            <a:r>
              <a:rPr lang="en-US" sz="1600" dirty="0">
                <a:solidFill>
                  <a:schemeClr val="tx1"/>
                </a:solidFill>
                <a:latin typeface="Calibri" panose="020F0502020204030204" pitchFamily="34" charset="0"/>
                <a:cs typeface="Calibri" panose="020F0502020204030204" pitchFamily="34" charset="0"/>
              </a:rPr>
              <a:t>Calcio/Basket</a:t>
            </a:r>
          </a:p>
          <a:p>
            <a:pPr marL="285750" marR="0" lvl="1" indent="-285750" algn="l" rtl="0">
              <a:buClr>
                <a:srgbClr val="92D050"/>
              </a:buClr>
              <a:buSzPct val="100000"/>
              <a:buFont typeface="Wingdings" panose="05000000000000000000" pitchFamily="2" charset="2"/>
              <a:buChar char="ü"/>
            </a:pPr>
            <a:r>
              <a:rPr lang="en-US" sz="1600" dirty="0">
                <a:solidFill>
                  <a:schemeClr val="tx1"/>
                </a:solidFill>
                <a:latin typeface="Calibri" panose="020F0502020204030204" pitchFamily="34" charset="0"/>
                <a:cs typeface="Calibri" panose="020F0502020204030204" pitchFamily="34" charset="0"/>
              </a:rPr>
              <a:t>App contapassi/pedometro</a:t>
            </a:r>
          </a:p>
        </p:txBody>
      </p:sp>
    </p:spTree>
    <p:extLst>
      <p:ext uri="{BB962C8B-B14F-4D97-AF65-F5344CB8AC3E}">
        <p14:creationId xmlns:p14="http://schemas.microsoft.com/office/powerpoint/2010/main" val="4284983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55"/>
          <p:cNvSpPr txBox="1">
            <a:spLocks noGrp="1"/>
          </p:cNvSpPr>
          <p:nvPr>
            <p:ph type="title"/>
          </p:nvPr>
        </p:nvSpPr>
        <p:spPr>
          <a:xfrm>
            <a:off x="415600" y="1037403"/>
            <a:ext cx="11360800" cy="70252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Screening per malattie speciali</a:t>
            </a:r>
            <a:endParaRPr sz="2800"/>
          </a:p>
        </p:txBody>
      </p:sp>
      <p:sp>
        <p:nvSpPr>
          <p:cNvPr id="256" name="Google Shape;256;p55"/>
          <p:cNvSpPr txBox="1">
            <a:spLocks noGrp="1"/>
          </p:cNvSpPr>
          <p:nvPr>
            <p:ph type="body" idx="1"/>
          </p:nvPr>
        </p:nvSpPr>
        <p:spPr>
          <a:xfrm>
            <a:off x="415600" y="2108262"/>
            <a:ext cx="10318049" cy="4428528"/>
          </a:xfrm>
          <a:prstGeom prst="rect">
            <a:avLst/>
          </a:prstGeom>
          <a:noFill/>
          <a:ln>
            <a:noFill/>
          </a:ln>
        </p:spPr>
        <p:txBody>
          <a:bodyPr spcFirstLastPara="1" wrap="square" lIns="91425" tIns="91425" rIns="91425" bIns="91425" anchor="t" anchorCtr="0">
            <a:noAutofit/>
          </a:bodyPr>
          <a:lstStyle/>
          <a:p>
            <a:pPr marL="343535" lvl="0" indent="-342900" algn="just" rtl="0">
              <a:lnSpc>
                <a:spcPct val="100000"/>
              </a:lnSpc>
              <a:spcBef>
                <a:spcPts val="600"/>
              </a:spcBef>
              <a:spcAft>
                <a:spcPts val="600"/>
              </a:spcAft>
              <a:buSzPts val="1800"/>
              <a:buFont typeface="Wingdings" panose="05000000000000000000" pitchFamily="2" charset="2"/>
              <a:buChar char="§"/>
            </a:pPr>
            <a:r>
              <a:rPr lang="en-US" sz="2000" dirty="0"/>
              <a:t>Per </a:t>
            </a:r>
            <a:r>
              <a:rPr lang="en-US" sz="2000" b="1" dirty="0"/>
              <a:t>individuare precocemente </a:t>
            </a:r>
            <a:r>
              <a:rPr lang="en-US" sz="2000" dirty="0"/>
              <a:t>potenziali disturbi o malattie della salute in persone che non presentano alcun sintomo di malattia.</a:t>
            </a:r>
            <a:endParaRPr dirty="0"/>
          </a:p>
          <a:p>
            <a:pPr marL="343535" lvl="0" indent="-342900" algn="just" rtl="0">
              <a:lnSpc>
                <a:spcPct val="100000"/>
              </a:lnSpc>
              <a:spcBef>
                <a:spcPts val="600"/>
              </a:spcBef>
              <a:spcAft>
                <a:spcPts val="600"/>
              </a:spcAft>
              <a:buSzPts val="1800"/>
              <a:buFont typeface="Wingdings" panose="05000000000000000000" pitchFamily="2" charset="2"/>
              <a:buChar char="§"/>
            </a:pPr>
            <a:r>
              <a:rPr lang="en-US" sz="2000" dirty="0"/>
              <a:t>Per </a:t>
            </a:r>
            <a:r>
              <a:rPr lang="en-US" sz="2000" b="1" dirty="0"/>
              <a:t>ridurre il rischio </a:t>
            </a:r>
            <a:r>
              <a:rPr lang="en-US" sz="2000" dirty="0"/>
              <a:t>di malattia e trattarla nel modo più efficace</a:t>
            </a:r>
            <a:endParaRPr sz="2000" dirty="0"/>
          </a:p>
          <a:p>
            <a:pPr marL="343535" lvl="0" indent="-342900" algn="just" rtl="0">
              <a:lnSpc>
                <a:spcPct val="100000"/>
              </a:lnSpc>
              <a:spcBef>
                <a:spcPts val="600"/>
              </a:spcBef>
              <a:spcAft>
                <a:spcPts val="600"/>
              </a:spcAft>
              <a:buSzPts val="1800"/>
              <a:buFont typeface="Wingdings" panose="05000000000000000000" pitchFamily="2" charset="2"/>
              <a:buChar char="§"/>
            </a:pPr>
            <a:r>
              <a:rPr lang="en-US" sz="2000" dirty="0"/>
              <a:t>I test di screening non sono accurati al 100% in tutti i casi, tuttavia è più </a:t>
            </a:r>
            <a:r>
              <a:rPr lang="en-US" sz="2000" b="1" dirty="0"/>
              <a:t>utile </a:t>
            </a:r>
            <a:r>
              <a:rPr lang="en-US" sz="2000" dirty="0"/>
              <a:t>sottoporsi ai test in momenti appropriati che non </a:t>
            </a:r>
            <a:r>
              <a:rPr lang="en-US" sz="2000" dirty="0" err="1"/>
              <a:t>sottoporsi</a:t>
            </a:r>
            <a:r>
              <a:rPr lang="en-US" sz="2000" dirty="0"/>
              <a:t> affatto.</a:t>
            </a:r>
            <a:endParaRPr sz="2000" dirty="0"/>
          </a:p>
          <a:p>
            <a:pPr marL="723900">
              <a:spcBef>
                <a:spcPts val="600"/>
              </a:spcBef>
              <a:spcAft>
                <a:spcPts val="600"/>
              </a:spcAft>
              <a:buFont typeface="Wingdings" panose="05000000000000000000" pitchFamily="2" charset="2"/>
              <a:buChar char="§"/>
            </a:pPr>
            <a:endParaRPr sz="2000" dirty="0"/>
          </a:p>
          <a:p>
            <a:pPr marL="151765" lvl="0" indent="0" algn="l" rtl="0">
              <a:lnSpc>
                <a:spcPct val="100000"/>
              </a:lnSpc>
              <a:spcBef>
                <a:spcPts val="600"/>
              </a:spcBef>
              <a:spcAft>
                <a:spcPts val="600"/>
              </a:spcAft>
              <a:buSzPts val="1800"/>
              <a:buNone/>
            </a:pPr>
            <a:endParaRPr sz="2000" dirty="0">
              <a:solidFill>
                <a:srgbClr val="7030A0"/>
              </a:solidFill>
              <a:latin typeface="Calibri"/>
              <a:ea typeface="Calibri"/>
              <a:cs typeface="Calibri"/>
              <a:sym typeface="Calibri"/>
            </a:endParaRPr>
          </a:p>
        </p:txBody>
      </p:sp>
      <p:sp>
        <p:nvSpPr>
          <p:cNvPr id="257" name="Google Shape;257;p55"/>
          <p:cNvSpPr txBox="1"/>
          <p:nvPr/>
        </p:nvSpPr>
        <p:spPr>
          <a:xfrm>
            <a:off x="415600" y="1370136"/>
            <a:ext cx="10707559" cy="69183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Perché dovrei sottopormi regolarmente a esami di screening per malattie particolari?</a:t>
            </a:r>
            <a:endParaRPr sz="1800" b="1" i="1" u="none" strike="noStrike" cap="none" dirty="0">
              <a:solidFill>
                <a:srgbClr val="203864"/>
              </a:solidFill>
              <a:latin typeface="Arial"/>
              <a:ea typeface="Arial"/>
              <a:cs typeface="Arial"/>
              <a:sym typeface="Arial"/>
            </a:endParaRPr>
          </a:p>
        </p:txBody>
      </p:sp>
      <p:pic>
        <p:nvPicPr>
          <p:cNvPr id="259" name="Google Shape;259;p55"/>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7" name="Google Shape;171;p8">
            <a:extLst>
              <a:ext uri="{FF2B5EF4-FFF2-40B4-BE49-F238E27FC236}">
                <a16:creationId xmlns:a16="http://schemas.microsoft.com/office/drawing/2014/main" id="{2C8D3A06-1E57-4DA2-8D6E-D6C87E32A5C7}"/>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88B35333-3DED-4F13-BCC9-23D320AF1BDF}"/>
              </a:ext>
            </a:extLst>
          </p:cNvPr>
          <p:cNvSpPr txBox="1"/>
          <p:nvPr/>
        </p:nvSpPr>
        <p:spPr>
          <a:xfrm>
            <a:off x="914400" y="6485259"/>
            <a:ext cx="3132161" cy="276999"/>
          </a:xfrm>
          <a:prstGeom prst="rect">
            <a:avLst/>
          </a:prstGeom>
          <a:noFill/>
        </p:spPr>
        <p:txBody>
          <a:bodyPr wrap="square" rtlCol="0">
            <a:spAutoFit/>
          </a:bodyPr>
          <a:lstStyle/>
          <a:p>
            <a:r>
              <a:rPr lang="en-US" sz="1200" dirty="0"/>
              <a:t>Fonte: John Hopkins Medicine: </a:t>
            </a:r>
            <a:r>
              <a:rPr lang="en-US" sz="1200" dirty="0">
                <a:hlinkClick r:id="rId4"/>
              </a:rPr>
              <a:t>Medicina John Hopkins </a:t>
            </a:r>
            <a:endParaRPr lang="en-GB" sz="1200" dirty="0"/>
          </a:p>
        </p:txBody>
      </p:sp>
    </p:spTree>
    <p:extLst>
      <p:ext uri="{BB962C8B-B14F-4D97-AF65-F5344CB8AC3E}">
        <p14:creationId xmlns:p14="http://schemas.microsoft.com/office/powerpoint/2010/main" val="3515189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56"/>
          <p:cNvSpPr txBox="1">
            <a:spLocks noGrp="1"/>
          </p:cNvSpPr>
          <p:nvPr>
            <p:ph type="title"/>
          </p:nvPr>
        </p:nvSpPr>
        <p:spPr>
          <a:xfrm>
            <a:off x="521108" y="1125596"/>
            <a:ext cx="11360800" cy="7547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Test di screening comuni</a:t>
            </a:r>
            <a:endParaRPr sz="2800"/>
          </a:p>
        </p:txBody>
      </p:sp>
      <p:sp>
        <p:nvSpPr>
          <p:cNvPr id="265" name="Google Shape;265;p56"/>
          <p:cNvSpPr txBox="1">
            <a:spLocks noGrp="1"/>
          </p:cNvSpPr>
          <p:nvPr>
            <p:ph type="body" idx="1"/>
          </p:nvPr>
        </p:nvSpPr>
        <p:spPr>
          <a:xfrm>
            <a:off x="415600" y="1641233"/>
            <a:ext cx="11360800" cy="5887950"/>
          </a:xfrm>
          <a:prstGeom prst="rect">
            <a:avLst/>
          </a:prstGeom>
          <a:noFill/>
          <a:ln>
            <a:noFill/>
          </a:ln>
        </p:spPr>
        <p:txBody>
          <a:bodyPr spcFirstLastPara="1" wrap="square" lIns="91425" tIns="91425" rIns="91425" bIns="91425" anchor="t" anchorCtr="0">
            <a:noAutofit/>
          </a:bodyPr>
          <a:lstStyle/>
          <a:p>
            <a:pPr marL="608965" lvl="0" indent="-456565" algn="l" rtl="0">
              <a:lnSpc>
                <a:spcPct val="100000"/>
              </a:lnSpc>
              <a:spcBef>
                <a:spcPts val="600"/>
              </a:spcBef>
              <a:spcAft>
                <a:spcPts val="600"/>
              </a:spcAft>
              <a:buSzPts val="1800"/>
              <a:buFont typeface="Noto Sans Symbols"/>
              <a:buChar char="▪"/>
            </a:pPr>
            <a:r>
              <a:rPr lang="en-US" sz="2000" dirty="0">
                <a:solidFill>
                  <a:schemeClr val="dk1"/>
                </a:solidFill>
                <a:latin typeface="Calibri"/>
                <a:ea typeface="Calibri"/>
                <a:cs typeface="Calibri"/>
                <a:sym typeface="Calibri"/>
              </a:rPr>
              <a:t>La tempistica e la frequenza dei test di screening sono adeguate in base all'</a:t>
            </a:r>
            <a:r>
              <a:rPr lang="en-US" sz="2000" b="1" dirty="0">
                <a:solidFill>
                  <a:schemeClr val="dk1"/>
                </a:solidFill>
                <a:latin typeface="Calibri"/>
                <a:ea typeface="Calibri"/>
                <a:cs typeface="Calibri"/>
                <a:sym typeface="Calibri"/>
              </a:rPr>
              <a:t>età, allo stato di salute generale e all'anamnesi.</a:t>
            </a:r>
            <a:endParaRPr dirty="0">
              <a:solidFill>
                <a:schemeClr val="dk1"/>
              </a:solidFill>
            </a:endParaRPr>
          </a:p>
          <a:p>
            <a:pPr marL="608965" lvl="0" indent="-456565" algn="l" rtl="0">
              <a:lnSpc>
                <a:spcPct val="100000"/>
              </a:lnSpc>
              <a:spcBef>
                <a:spcPts val="600"/>
              </a:spcBef>
              <a:spcAft>
                <a:spcPts val="600"/>
              </a:spcAft>
              <a:buSzPts val="1800"/>
              <a:buFont typeface="Noto Sans Symbols"/>
              <a:buChar char="▪"/>
            </a:pPr>
            <a:r>
              <a:rPr lang="en-US" sz="2000" dirty="0">
                <a:solidFill>
                  <a:schemeClr val="dk1"/>
                </a:solidFill>
                <a:latin typeface="Calibri"/>
                <a:ea typeface="Calibri"/>
                <a:cs typeface="Calibri"/>
                <a:sym typeface="Calibri"/>
              </a:rPr>
              <a:t>I test di screening più comuni includono:</a:t>
            </a:r>
            <a:endParaRPr dirty="0">
              <a:solidFill>
                <a:schemeClr val="dk1"/>
              </a:solidFill>
            </a:endParaRPr>
          </a:p>
          <a:p>
            <a:pPr marL="1218565" lvl="1" indent="-422908" algn="l" rtl="0">
              <a:lnSpc>
                <a:spcPct val="100000"/>
              </a:lnSpc>
              <a:spcBef>
                <a:spcPts val="600"/>
              </a:spcBef>
              <a:spcAft>
                <a:spcPts val="600"/>
              </a:spcAft>
              <a:buSzPts val="1400"/>
              <a:buFont typeface="Courier New" panose="02070309020205020404" pitchFamily="49" charset="0"/>
              <a:buChar char="o"/>
            </a:pPr>
            <a:r>
              <a:rPr lang="en-US" sz="2000" dirty="0">
                <a:solidFill>
                  <a:schemeClr val="dk1"/>
                </a:solidFill>
                <a:latin typeface="Calibri"/>
                <a:ea typeface="Calibri"/>
                <a:cs typeface="Calibri"/>
                <a:sym typeface="Calibri"/>
              </a:rPr>
              <a:t>Misurazione del colesterolo</a:t>
            </a:r>
            <a:endParaRPr dirty="0">
              <a:solidFill>
                <a:schemeClr val="dk1"/>
              </a:solidFill>
            </a:endParaRPr>
          </a:p>
          <a:p>
            <a:pPr marL="1218565" lvl="1" indent="-422908" algn="l" rtl="0">
              <a:lnSpc>
                <a:spcPct val="100000"/>
              </a:lnSpc>
              <a:spcBef>
                <a:spcPts val="600"/>
              </a:spcBef>
              <a:spcAft>
                <a:spcPts val="600"/>
              </a:spcAft>
              <a:buSzPts val="1400"/>
              <a:buFont typeface="Courier New" panose="02070309020205020404" pitchFamily="49" charset="0"/>
              <a:buChar char="o"/>
            </a:pPr>
            <a:r>
              <a:rPr lang="en-US" sz="2000" dirty="0">
                <a:solidFill>
                  <a:schemeClr val="dk1"/>
                </a:solidFill>
                <a:latin typeface="Calibri"/>
                <a:ea typeface="Calibri"/>
                <a:cs typeface="Calibri"/>
                <a:sym typeface="Calibri"/>
              </a:rPr>
              <a:t>Pap test</a:t>
            </a:r>
            <a:endParaRPr dirty="0">
              <a:solidFill>
                <a:schemeClr val="dk1"/>
              </a:solidFill>
            </a:endParaRPr>
          </a:p>
          <a:p>
            <a:pPr marL="1218565" lvl="1" indent="-422908" algn="l" rtl="0">
              <a:lnSpc>
                <a:spcPct val="100000"/>
              </a:lnSpc>
              <a:spcBef>
                <a:spcPts val="600"/>
              </a:spcBef>
              <a:spcAft>
                <a:spcPts val="600"/>
              </a:spcAft>
              <a:buSzPts val="1400"/>
              <a:buFont typeface="Courier New" panose="02070309020205020404" pitchFamily="49" charset="0"/>
              <a:buChar char="o"/>
            </a:pPr>
            <a:r>
              <a:rPr lang="en-US" sz="2000" dirty="0">
                <a:solidFill>
                  <a:schemeClr val="dk1"/>
                </a:solidFill>
                <a:latin typeface="Calibri"/>
                <a:ea typeface="Calibri"/>
                <a:cs typeface="Calibri"/>
                <a:sym typeface="Calibri"/>
              </a:rPr>
              <a:t>Mammografia</a:t>
            </a:r>
            <a:endParaRPr dirty="0">
              <a:solidFill>
                <a:schemeClr val="dk1"/>
              </a:solidFill>
            </a:endParaRPr>
          </a:p>
          <a:p>
            <a:pPr marL="1218565" lvl="1" indent="-422908" algn="l" rtl="0">
              <a:lnSpc>
                <a:spcPct val="100000"/>
              </a:lnSpc>
              <a:spcBef>
                <a:spcPts val="600"/>
              </a:spcBef>
              <a:spcAft>
                <a:spcPts val="600"/>
              </a:spcAft>
              <a:buSzPts val="1400"/>
              <a:buFont typeface="Courier New" panose="02070309020205020404" pitchFamily="49" charset="0"/>
              <a:buChar char="o"/>
            </a:pPr>
            <a:r>
              <a:rPr lang="en-US" sz="2000" dirty="0">
                <a:solidFill>
                  <a:schemeClr val="dk1"/>
                </a:solidFill>
                <a:latin typeface="Calibri"/>
                <a:ea typeface="Calibri"/>
                <a:cs typeface="Calibri"/>
                <a:sym typeface="Calibri"/>
              </a:rPr>
              <a:t>Diabete o prediabete</a:t>
            </a:r>
            <a:endParaRPr dirty="0">
              <a:solidFill>
                <a:schemeClr val="dk1"/>
              </a:solidFill>
            </a:endParaRPr>
          </a:p>
          <a:p>
            <a:pPr marL="1218565" lvl="1" indent="-422908" algn="l" rtl="0">
              <a:lnSpc>
                <a:spcPct val="100000"/>
              </a:lnSpc>
              <a:spcBef>
                <a:spcPts val="600"/>
              </a:spcBef>
              <a:spcAft>
                <a:spcPts val="600"/>
              </a:spcAft>
              <a:buSzPts val="1400"/>
              <a:buFont typeface="Courier New" panose="02070309020205020404" pitchFamily="49" charset="0"/>
              <a:buChar char="o"/>
            </a:pPr>
            <a:r>
              <a:rPr lang="en-US" sz="2000" dirty="0">
                <a:solidFill>
                  <a:schemeClr val="dk1"/>
                </a:solidFill>
                <a:latin typeface="Calibri"/>
                <a:ea typeface="Calibri"/>
                <a:cs typeface="Calibri"/>
                <a:sym typeface="Calibri"/>
              </a:rPr>
              <a:t>Malattie sessualmente trasmissibili </a:t>
            </a:r>
            <a:endParaRPr sz="2000" dirty="0">
              <a:solidFill>
                <a:schemeClr val="dk1"/>
              </a:solidFill>
            </a:endParaRPr>
          </a:p>
          <a:p>
            <a:pPr marL="795655" lvl="1" indent="0" algn="l" rtl="0">
              <a:lnSpc>
                <a:spcPct val="100000"/>
              </a:lnSpc>
              <a:spcBef>
                <a:spcPts val="600"/>
              </a:spcBef>
              <a:spcAft>
                <a:spcPts val="600"/>
              </a:spcAft>
              <a:buSzPts val="1400"/>
              <a:buNone/>
            </a:pPr>
            <a:endParaRPr sz="2000" dirty="0">
              <a:solidFill>
                <a:srgbClr val="7030A0"/>
              </a:solidFill>
            </a:endParaRPr>
          </a:p>
          <a:p>
            <a:pPr marL="795655" lvl="1" indent="0" algn="l" rtl="0">
              <a:lnSpc>
                <a:spcPct val="100000"/>
              </a:lnSpc>
              <a:spcBef>
                <a:spcPts val="600"/>
              </a:spcBef>
              <a:spcAft>
                <a:spcPts val="600"/>
              </a:spcAft>
              <a:buSzPts val="1400"/>
              <a:buNone/>
            </a:pPr>
            <a:endParaRPr dirty="0"/>
          </a:p>
        </p:txBody>
      </p:sp>
      <p:sp>
        <p:nvSpPr>
          <p:cNvPr id="266" name="Google Shape;266;p56"/>
          <p:cNvSpPr txBox="1"/>
          <p:nvPr/>
        </p:nvSpPr>
        <p:spPr>
          <a:xfrm>
            <a:off x="834036" y="6314187"/>
            <a:ext cx="11138879" cy="36115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400" b="0" i="0" u="none" strike="noStrike" cap="none" dirty="0">
                <a:solidFill>
                  <a:srgbClr val="002060"/>
                </a:solidFill>
                <a:latin typeface="Calibri"/>
                <a:ea typeface="Calibri"/>
                <a:cs typeface="Calibri"/>
                <a:sym typeface="Calibri"/>
                <a:hlinkClick r:id="rId3"/>
              </a:rPr>
              <a:t>Per maggiori informazioni CLICCA qui</a:t>
            </a:r>
            <a:r>
              <a:rPr lang="en-US" sz="1400" b="0" i="0" u="none" strike="noStrike" cap="none" dirty="0">
                <a:solidFill>
                  <a:srgbClr val="00206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267" name="Google Shape;267;p56" descr="A picture containing indoor, person, pink, purple&#10;&#10;Description automatically generated"/>
          <p:cNvPicPr preferRelativeResize="0"/>
          <p:nvPr/>
        </p:nvPicPr>
        <p:blipFill rotWithShape="1">
          <a:blip r:embed="rId4">
            <a:alphaModFix/>
          </a:blip>
          <a:srcRect/>
          <a:stretch/>
        </p:blipFill>
        <p:spPr>
          <a:xfrm>
            <a:off x="6487372" y="2398785"/>
            <a:ext cx="5043577" cy="3367177"/>
          </a:xfrm>
          <a:prstGeom prst="rect">
            <a:avLst/>
          </a:prstGeom>
          <a:noFill/>
          <a:ln>
            <a:noFill/>
          </a:ln>
        </p:spPr>
      </p:pic>
      <p:sp>
        <p:nvSpPr>
          <p:cNvPr id="268" name="Google Shape;268;p56"/>
          <p:cNvSpPr/>
          <p:nvPr/>
        </p:nvSpPr>
        <p:spPr>
          <a:xfrm>
            <a:off x="7785186" y="5870481"/>
            <a:ext cx="379752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Fonte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Licenza Pixabay</a:t>
            </a:r>
            <a:endParaRPr sz="1200" b="0" i="0" u="none" strike="noStrike" cap="none">
              <a:solidFill>
                <a:schemeClr val="dk1"/>
              </a:solidFill>
              <a:latin typeface="Calibri"/>
              <a:ea typeface="Calibri"/>
              <a:cs typeface="Calibri"/>
              <a:sym typeface="Calibri"/>
            </a:endParaRPr>
          </a:p>
        </p:txBody>
      </p:sp>
      <p:pic>
        <p:nvPicPr>
          <p:cNvPr id="270" name="Google Shape;270;p56"/>
          <p:cNvPicPr preferRelativeResize="0"/>
          <p:nvPr/>
        </p:nvPicPr>
        <p:blipFill rotWithShape="1">
          <a:blip r:embed="rId7">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B8B5401F-58FE-4408-8B8F-96372B856FA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259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58"/>
          <p:cNvSpPr txBox="1">
            <a:spLocks noGrp="1"/>
          </p:cNvSpPr>
          <p:nvPr>
            <p:ph type="title"/>
          </p:nvPr>
        </p:nvSpPr>
        <p:spPr>
          <a:xfrm>
            <a:off x="415600" y="104352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 Principi di igiene</a:t>
            </a:r>
            <a:endParaRPr sz="2800"/>
          </a:p>
        </p:txBody>
      </p:sp>
      <p:sp>
        <p:nvSpPr>
          <p:cNvPr id="276" name="Google Shape;276;p58"/>
          <p:cNvSpPr txBox="1">
            <a:spLocks noGrp="1"/>
          </p:cNvSpPr>
          <p:nvPr>
            <p:ph type="body" idx="2"/>
          </p:nvPr>
        </p:nvSpPr>
        <p:spPr>
          <a:xfrm>
            <a:off x="630421" y="2140900"/>
            <a:ext cx="5783224" cy="5709138"/>
          </a:xfrm>
          <a:prstGeom prst="rect">
            <a:avLst/>
          </a:prstGeom>
          <a:noFill/>
          <a:ln>
            <a:noFill/>
          </a:ln>
        </p:spPr>
        <p:txBody>
          <a:bodyPr spcFirstLastPara="1" wrap="square" lIns="91425" tIns="91425" rIns="91425" bIns="91425" anchor="t" anchorCtr="0">
            <a:noAutofit/>
          </a:bodyPr>
          <a:lstStyle/>
          <a:p>
            <a:pPr marL="186055" lvl="0" indent="0" algn="l" rtl="0">
              <a:lnSpc>
                <a:spcPct val="100000"/>
              </a:lnSpc>
              <a:spcBef>
                <a:spcPts val="0"/>
              </a:spcBef>
              <a:spcAft>
                <a:spcPts val="0"/>
              </a:spcAft>
              <a:buSzPts val="1400"/>
              <a:buNone/>
            </a:pPr>
            <a:r>
              <a:rPr lang="en-US" sz="2000" b="1" dirty="0">
                <a:solidFill>
                  <a:schemeClr val="dk1"/>
                </a:solidFill>
              </a:rPr>
              <a:t>Pratiche di sicurezza personale </a:t>
            </a:r>
            <a:endParaRPr sz="1800" dirty="0">
              <a:solidFill>
                <a:schemeClr val="dk1"/>
              </a:solidFill>
            </a:endParaRPr>
          </a:p>
          <a:p>
            <a:pPr marL="697865" indent="-342900">
              <a:spcBef>
                <a:spcPts val="600"/>
              </a:spcBef>
              <a:spcAft>
                <a:spcPts val="600"/>
              </a:spcAft>
              <a:buSzPct val="100000"/>
              <a:buFont typeface="Wingdings" panose="05000000000000000000" pitchFamily="2" charset="2"/>
              <a:buChar char="§"/>
            </a:pPr>
            <a:r>
              <a:rPr lang="en-US" sz="2067" dirty="0" err="1"/>
              <a:t>Distanziamento</a:t>
            </a:r>
            <a:r>
              <a:rPr lang="en-US" sz="2067" dirty="0">
                <a:solidFill>
                  <a:schemeClr val="dk1"/>
                </a:solidFill>
              </a:rPr>
              <a:t> fisico </a:t>
            </a:r>
            <a:endParaRPr sz="2067" dirty="0"/>
          </a:p>
          <a:p>
            <a:pPr marL="697865" indent="-342900">
              <a:spcBef>
                <a:spcPts val="600"/>
              </a:spcBef>
              <a:spcAft>
                <a:spcPts val="600"/>
              </a:spcAft>
              <a:buSzPct val="100000"/>
              <a:buFont typeface="Wingdings" panose="05000000000000000000" pitchFamily="2" charset="2"/>
              <a:buChar char="§"/>
            </a:pPr>
            <a:r>
              <a:rPr lang="en-US" sz="2067" dirty="0" err="1"/>
              <a:t>Dispositivi</a:t>
            </a:r>
            <a:r>
              <a:rPr lang="en-US" sz="2067" dirty="0"/>
              <a:t> di </a:t>
            </a:r>
            <a:r>
              <a:rPr lang="en-US" sz="2067" dirty="0" err="1"/>
              <a:t>protezione</a:t>
            </a:r>
            <a:r>
              <a:rPr lang="en-US" sz="2067" dirty="0"/>
              <a:t> </a:t>
            </a:r>
            <a:r>
              <a:rPr lang="en-US" sz="2067" dirty="0" err="1"/>
              <a:t>individuale</a:t>
            </a:r>
            <a:r>
              <a:rPr lang="en-US" sz="2067" dirty="0"/>
              <a:t> (</a:t>
            </a:r>
            <a:r>
              <a:rPr lang="en-US" sz="2067" dirty="0" err="1"/>
              <a:t>mascherine</a:t>
            </a:r>
            <a:r>
              <a:rPr lang="en-US" sz="2067" dirty="0"/>
              <a:t>, </a:t>
            </a:r>
            <a:r>
              <a:rPr lang="en-US" sz="2067" dirty="0" err="1"/>
              <a:t>guanti</a:t>
            </a:r>
            <a:r>
              <a:rPr lang="en-US" sz="2067" dirty="0"/>
              <a:t>)</a:t>
            </a:r>
            <a:endParaRPr sz="2067" dirty="0"/>
          </a:p>
          <a:p>
            <a:pPr marL="697865" indent="-342900">
              <a:spcBef>
                <a:spcPts val="600"/>
              </a:spcBef>
              <a:spcAft>
                <a:spcPts val="600"/>
              </a:spcAft>
              <a:buSzPct val="100000"/>
              <a:buFont typeface="Wingdings" panose="05000000000000000000" pitchFamily="2" charset="2"/>
              <a:buChar char="§"/>
            </a:pPr>
            <a:r>
              <a:rPr lang="en-US" sz="2067" dirty="0">
                <a:solidFill>
                  <a:schemeClr val="dk1"/>
                </a:solidFill>
              </a:rPr>
              <a:t>Igiene delle mani (ECDC)</a:t>
            </a:r>
            <a:endParaRPr sz="2067" dirty="0"/>
          </a:p>
          <a:p>
            <a:pPr marL="697865" indent="-342900">
              <a:spcBef>
                <a:spcPts val="600"/>
              </a:spcBef>
              <a:spcAft>
                <a:spcPts val="600"/>
              </a:spcAft>
              <a:buSzPct val="100000"/>
              <a:buFont typeface="Wingdings" panose="05000000000000000000" pitchFamily="2" charset="2"/>
              <a:buChar char="§"/>
            </a:pPr>
            <a:r>
              <a:rPr lang="en-US" sz="2067" dirty="0" err="1"/>
              <a:t>Attenzione</a:t>
            </a:r>
            <a:r>
              <a:rPr lang="en-US" sz="2067" dirty="0"/>
              <a:t> </a:t>
            </a:r>
            <a:r>
              <a:rPr lang="en-US" sz="2067" dirty="0" err="1"/>
              <a:t>alla</a:t>
            </a:r>
            <a:r>
              <a:rPr lang="en-US" sz="2067" dirty="0">
                <a:solidFill>
                  <a:schemeClr val="dk1"/>
                </a:solidFill>
              </a:rPr>
              <a:t> tosse e </a:t>
            </a:r>
            <a:r>
              <a:rPr lang="en-US" sz="2067" dirty="0" err="1"/>
              <a:t>agli</a:t>
            </a:r>
            <a:r>
              <a:rPr lang="en-US" sz="2067" dirty="0">
                <a:solidFill>
                  <a:schemeClr val="dk1"/>
                </a:solidFill>
              </a:rPr>
              <a:t> starnuti</a:t>
            </a:r>
            <a:endParaRPr sz="2067" dirty="0"/>
          </a:p>
          <a:p>
            <a:pPr marL="697865" indent="-342900">
              <a:spcBef>
                <a:spcPts val="600"/>
              </a:spcBef>
              <a:spcAft>
                <a:spcPts val="600"/>
              </a:spcAft>
              <a:buSzPct val="100000"/>
              <a:buFont typeface="Wingdings" panose="05000000000000000000" pitchFamily="2" charset="2"/>
              <a:buChar char="§"/>
            </a:pPr>
            <a:r>
              <a:rPr lang="en-US" sz="2067" dirty="0" err="1">
                <a:solidFill>
                  <a:schemeClr val="dk1"/>
                </a:solidFill>
              </a:rPr>
              <a:t>Disinfezione</a:t>
            </a:r>
            <a:r>
              <a:rPr lang="en-US" sz="2067" dirty="0">
                <a:solidFill>
                  <a:schemeClr val="dk1"/>
                </a:solidFill>
              </a:rPr>
              <a:t> </a:t>
            </a:r>
            <a:r>
              <a:rPr lang="en-US" sz="2067" dirty="0" err="1">
                <a:solidFill>
                  <a:schemeClr val="dk1"/>
                </a:solidFill>
              </a:rPr>
              <a:t>delle</a:t>
            </a:r>
            <a:r>
              <a:rPr lang="en-US" sz="2067" dirty="0">
                <a:solidFill>
                  <a:schemeClr val="dk1"/>
                </a:solidFill>
              </a:rPr>
              <a:t> </a:t>
            </a:r>
            <a:r>
              <a:rPr lang="en-US" sz="2067" dirty="0" err="1">
                <a:solidFill>
                  <a:schemeClr val="dk1"/>
                </a:solidFill>
              </a:rPr>
              <a:t>mani</a:t>
            </a:r>
            <a:r>
              <a:rPr lang="en-US" sz="2067" dirty="0">
                <a:solidFill>
                  <a:schemeClr val="dk1"/>
                </a:solidFill>
              </a:rPr>
              <a:t> </a:t>
            </a:r>
            <a:endParaRPr sz="2067" dirty="0"/>
          </a:p>
          <a:p>
            <a:pPr marL="697865" indent="-342900">
              <a:spcBef>
                <a:spcPts val="600"/>
              </a:spcBef>
              <a:spcAft>
                <a:spcPts val="600"/>
              </a:spcAft>
              <a:buSzPct val="100000"/>
              <a:buFont typeface="Wingdings" panose="05000000000000000000" pitchFamily="2" charset="2"/>
              <a:buChar char="§"/>
            </a:pPr>
            <a:r>
              <a:rPr lang="en-US" sz="2067" dirty="0">
                <a:solidFill>
                  <a:schemeClr val="dk1"/>
                </a:solidFill>
              </a:rPr>
              <a:t>Alloggio personale (OMS)</a:t>
            </a:r>
            <a:endParaRPr sz="2067" dirty="0">
              <a:solidFill>
                <a:schemeClr val="dk1"/>
              </a:solidFill>
            </a:endParaRPr>
          </a:p>
          <a:p>
            <a:pPr marL="617855" lvl="0" indent="-254000" algn="l" rtl="0">
              <a:lnSpc>
                <a:spcPct val="100000"/>
              </a:lnSpc>
              <a:spcBef>
                <a:spcPts val="0"/>
              </a:spcBef>
              <a:spcAft>
                <a:spcPts val="0"/>
              </a:spcAft>
              <a:buSzPts val="1400"/>
              <a:buFont typeface="Noto Sans Symbols"/>
              <a:buNone/>
            </a:pPr>
            <a:endParaRPr dirty="0"/>
          </a:p>
        </p:txBody>
      </p:sp>
      <p:sp>
        <p:nvSpPr>
          <p:cNvPr id="277" name="Google Shape;277;p58"/>
          <p:cNvSpPr txBox="1"/>
          <p:nvPr/>
        </p:nvSpPr>
        <p:spPr>
          <a:xfrm>
            <a:off x="546800" y="1382135"/>
            <a:ext cx="10290616"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Come posso contribuire a fermare la diffusione delle malattie durante una pandemia?</a:t>
            </a:r>
            <a:endParaRPr sz="1800" b="1" i="1" u="none" strike="noStrike" cap="none" dirty="0">
              <a:solidFill>
                <a:srgbClr val="203864"/>
              </a:solidFill>
              <a:latin typeface="Arial"/>
              <a:ea typeface="Arial"/>
              <a:cs typeface="Arial"/>
              <a:sym typeface="Arial"/>
            </a:endParaRPr>
          </a:p>
        </p:txBody>
      </p:sp>
      <p:pic>
        <p:nvPicPr>
          <p:cNvPr id="278" name="Google Shape;278;p58" descr="A picture containing person, indoor, appliance&#10;&#10;Description automatically generated"/>
          <p:cNvPicPr preferRelativeResize="0"/>
          <p:nvPr/>
        </p:nvPicPr>
        <p:blipFill rotWithShape="1">
          <a:blip r:embed="rId3">
            <a:alphaModFix/>
          </a:blip>
          <a:srcRect/>
          <a:stretch/>
        </p:blipFill>
        <p:spPr>
          <a:xfrm>
            <a:off x="8934450" y="2140900"/>
            <a:ext cx="2841951" cy="3933961"/>
          </a:xfrm>
          <a:prstGeom prst="rect">
            <a:avLst/>
          </a:prstGeom>
          <a:noFill/>
          <a:ln>
            <a:noFill/>
          </a:ln>
        </p:spPr>
      </p:pic>
      <p:sp>
        <p:nvSpPr>
          <p:cNvPr id="279" name="Google Shape;279;p58"/>
          <p:cNvSpPr/>
          <p:nvPr/>
        </p:nvSpPr>
        <p:spPr>
          <a:xfrm>
            <a:off x="8568349" y="6499854"/>
            <a:ext cx="3208051"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281" name="Google Shape;281;p58"/>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0ACFDB12-9228-4AE3-9EB2-BF8A09945332}"/>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DFD3743B-CD1A-4BF3-87DA-EE6DBB8D441D}"/>
              </a:ext>
            </a:extLst>
          </p:cNvPr>
          <p:cNvSpPr txBox="1"/>
          <p:nvPr/>
        </p:nvSpPr>
        <p:spPr>
          <a:xfrm>
            <a:off x="630421" y="6571134"/>
            <a:ext cx="7067834" cy="261610"/>
          </a:xfrm>
          <a:prstGeom prst="rect">
            <a:avLst/>
          </a:prstGeom>
          <a:noFill/>
        </p:spPr>
        <p:txBody>
          <a:bodyPr wrap="square">
            <a:spAutoFit/>
          </a:bodyPr>
          <a:lstStyle/>
          <a:p>
            <a:r>
              <a:rPr lang="en-US" sz="1100" dirty="0"/>
              <a:t>Fonte 1: </a:t>
            </a:r>
            <a:r>
              <a:rPr lang="en-US" sz="1100" dirty="0">
                <a:hlinkClick r:id="rId7"/>
              </a:rPr>
              <a:t>Centro europeo per la prevenzione e il controllo delle malattie (ECDC). (2020).</a:t>
            </a:r>
            <a:endParaRPr lang="en-GB" sz="1100" dirty="0"/>
          </a:p>
        </p:txBody>
      </p:sp>
      <p:sp>
        <p:nvSpPr>
          <p:cNvPr id="3" name="TextBox 2">
            <a:extLst>
              <a:ext uri="{FF2B5EF4-FFF2-40B4-BE49-F238E27FC236}">
                <a16:creationId xmlns:a16="http://schemas.microsoft.com/office/drawing/2014/main" id="{456E9024-2F4E-4844-A2A3-AA2119D28E5E}"/>
              </a:ext>
            </a:extLst>
          </p:cNvPr>
          <p:cNvSpPr txBox="1"/>
          <p:nvPr/>
        </p:nvSpPr>
        <p:spPr>
          <a:xfrm>
            <a:off x="6305107" y="6562944"/>
            <a:ext cx="2105246" cy="261610"/>
          </a:xfrm>
          <a:prstGeom prst="rect">
            <a:avLst/>
          </a:prstGeom>
          <a:noFill/>
        </p:spPr>
        <p:txBody>
          <a:bodyPr wrap="square" rtlCol="0">
            <a:spAutoFit/>
          </a:bodyPr>
          <a:lstStyle/>
          <a:p>
            <a:r>
              <a:rPr lang="en-US" sz="1100" dirty="0"/>
              <a:t>Fonte 2: </a:t>
            </a:r>
            <a:r>
              <a:rPr lang="en-US" sz="1100" dirty="0">
                <a:hlinkClick r:id="rId8"/>
              </a:rPr>
              <a:t>OMS </a:t>
            </a:r>
            <a:endParaRPr lang="en-GB" sz="1100" dirty="0"/>
          </a:p>
        </p:txBody>
      </p:sp>
    </p:spTree>
    <p:extLst>
      <p:ext uri="{BB962C8B-B14F-4D97-AF65-F5344CB8AC3E}">
        <p14:creationId xmlns:p14="http://schemas.microsoft.com/office/powerpoint/2010/main" val="1087328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9"/>
          <p:cNvSpPr txBox="1">
            <a:spLocks noGrp="1"/>
          </p:cNvSpPr>
          <p:nvPr>
            <p:ph type="title"/>
          </p:nvPr>
        </p:nvSpPr>
        <p:spPr>
          <a:xfrm>
            <a:off x="415600" y="104352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 Igiene mirata</a:t>
            </a:r>
            <a:endParaRPr sz="2800"/>
          </a:p>
        </p:txBody>
      </p:sp>
      <p:sp>
        <p:nvSpPr>
          <p:cNvPr id="287" name="Google Shape;287;p9"/>
          <p:cNvSpPr txBox="1"/>
          <p:nvPr/>
        </p:nvSpPr>
        <p:spPr>
          <a:xfrm>
            <a:off x="546800" y="1382135"/>
            <a:ext cx="10290616"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Quali sono le pratiche igieniche da adottare?</a:t>
            </a:r>
            <a:endParaRPr i="1" dirty="0"/>
          </a:p>
        </p:txBody>
      </p:sp>
      <p:sp>
        <p:nvSpPr>
          <p:cNvPr id="289" name="Google Shape;289;p9"/>
          <p:cNvSpPr txBox="1"/>
          <p:nvPr/>
        </p:nvSpPr>
        <p:spPr>
          <a:xfrm>
            <a:off x="462392" y="2145735"/>
            <a:ext cx="7224948" cy="4497776"/>
          </a:xfrm>
          <a:prstGeom prst="rect">
            <a:avLst/>
          </a:prstGeom>
          <a:noFill/>
          <a:ln>
            <a:noFill/>
          </a:ln>
        </p:spPr>
        <p:txBody>
          <a:bodyPr spcFirstLastPara="1" wrap="square" lIns="91425" tIns="45700" rIns="91425" bIns="45700" anchor="t" anchorCtr="0">
            <a:normAutofit fontScale="85000" lnSpcReduction="10000"/>
          </a:bodyPr>
          <a:lstStyle/>
          <a:p>
            <a:pPr marL="114300" marR="0" lvl="0" indent="0" algn="l" rtl="0">
              <a:lnSpc>
                <a:spcPct val="100000"/>
              </a:lnSpc>
              <a:spcBef>
                <a:spcPts val="600"/>
              </a:spcBef>
              <a:spcAft>
                <a:spcPts val="0"/>
              </a:spcAft>
              <a:buClr>
                <a:srgbClr val="C01E24"/>
              </a:buClr>
              <a:buSzPct val="81081"/>
              <a:buFont typeface="Noto Sans Symbols"/>
              <a:buNone/>
            </a:pPr>
            <a:r>
              <a:rPr lang="en-US" sz="2400" b="0" i="0" u="none" strike="noStrike" cap="none" dirty="0">
                <a:solidFill>
                  <a:schemeClr val="dk1"/>
                </a:solidFill>
                <a:latin typeface="Calibri"/>
                <a:ea typeface="Calibri"/>
                <a:cs typeface="Calibri"/>
                <a:sym typeface="Calibri"/>
              </a:rPr>
              <a:t>È necessario concentrarsi sulle pratiche </a:t>
            </a:r>
            <a:r>
              <a:rPr lang="en-US" sz="2400" b="0" i="0" u="none" strike="noStrike" cap="none" dirty="0" err="1">
                <a:solidFill>
                  <a:schemeClr val="dk1"/>
                </a:solidFill>
                <a:latin typeface="Calibri"/>
                <a:ea typeface="Calibri"/>
                <a:cs typeface="Calibri"/>
                <a:sym typeface="Calibri"/>
              </a:rPr>
              <a:t>igieniche</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nelle</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azioni</a:t>
            </a:r>
            <a:r>
              <a:rPr lang="en-US" sz="2400" b="0" i="0" u="none" strike="noStrike" cap="none" dirty="0">
                <a:solidFill>
                  <a:schemeClr val="dk1"/>
                </a:solidFill>
                <a:latin typeface="Calibri"/>
                <a:ea typeface="Calibri"/>
                <a:cs typeface="Calibri"/>
                <a:sym typeface="Calibri"/>
              </a:rPr>
              <a:t> in cui è più probabile che si diffondano i microbi nocivi (OMS).</a:t>
            </a:r>
            <a:endParaRPr sz="1400" b="0" i="0" u="none" strike="noStrike" cap="none" dirty="0">
              <a:solidFill>
                <a:srgbClr val="000000"/>
              </a:solidFill>
              <a:latin typeface="Arial"/>
              <a:ea typeface="Arial"/>
              <a:cs typeface="Arial"/>
              <a:sym typeface="Arial"/>
            </a:endParaRPr>
          </a:p>
          <a:p>
            <a:pPr marL="114300" marR="0" lvl="0" indent="0" algn="l" rtl="0">
              <a:lnSpc>
                <a:spcPct val="100000"/>
              </a:lnSpc>
              <a:spcBef>
                <a:spcPts val="600"/>
              </a:spcBef>
              <a:spcAft>
                <a:spcPts val="0"/>
              </a:spcAft>
              <a:buClr>
                <a:srgbClr val="C01E24"/>
              </a:buClr>
              <a:buSzPct val="81081"/>
              <a:buFont typeface="Noto Sans Symbols"/>
              <a:buNone/>
            </a:pPr>
            <a:endParaRPr sz="2400" b="0" i="0" u="none" strike="noStrike" cap="none" dirty="0">
              <a:solidFill>
                <a:schemeClr val="dk1"/>
              </a:solidFill>
              <a:latin typeface="Calibri"/>
              <a:ea typeface="Calibri"/>
              <a:cs typeface="Calibri"/>
              <a:sym typeface="Calibri"/>
            </a:endParaRPr>
          </a:p>
          <a:p>
            <a:pPr marL="114300" marR="0" lvl="0" indent="0" algn="l" rtl="0">
              <a:lnSpc>
                <a:spcPct val="100000"/>
              </a:lnSpc>
              <a:spcBef>
                <a:spcPts val="600"/>
              </a:spcBef>
              <a:spcAft>
                <a:spcPts val="0"/>
              </a:spcAft>
              <a:buClr>
                <a:srgbClr val="C01E24"/>
              </a:buClr>
              <a:buSzPct val="81081"/>
              <a:buFont typeface="Noto Sans Symbols"/>
              <a:buNone/>
            </a:pPr>
            <a:r>
              <a:rPr lang="en-US" sz="2400" b="0" i="0" u="none" strike="noStrike" cap="none" dirty="0" err="1">
                <a:solidFill>
                  <a:schemeClr val="dk1"/>
                </a:solidFill>
                <a:latin typeface="Calibri"/>
                <a:ea typeface="Calibri"/>
                <a:cs typeface="Calibri"/>
                <a:sym typeface="Calibri"/>
              </a:rPr>
              <a:t>Queste</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azioni</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possono</a:t>
            </a:r>
            <a:r>
              <a:rPr lang="en-US" sz="2400" b="0" i="0" u="none" strike="noStrike" cap="none" dirty="0">
                <a:solidFill>
                  <a:schemeClr val="dk1"/>
                </a:solidFill>
                <a:latin typeface="Calibri"/>
                <a:ea typeface="Calibri"/>
                <a:cs typeface="Calibri"/>
                <a:sym typeface="Calibri"/>
              </a:rPr>
              <a:t> </a:t>
            </a:r>
            <a:r>
              <a:rPr lang="en-US" sz="2400" b="0" i="0" u="none" strike="noStrike" cap="none" dirty="0" err="1">
                <a:solidFill>
                  <a:schemeClr val="dk1"/>
                </a:solidFill>
                <a:latin typeface="Calibri"/>
                <a:ea typeface="Calibri"/>
                <a:cs typeface="Calibri"/>
                <a:sym typeface="Calibri"/>
              </a:rPr>
              <a:t>essere</a:t>
            </a:r>
            <a:r>
              <a:rPr lang="en-US" sz="2400" b="0" i="0" u="none" strike="noStrike" cap="none" dirty="0">
                <a:solidFill>
                  <a:schemeClr val="dk1"/>
                </a:solidFill>
                <a:latin typeface="Calibri"/>
                <a:ea typeface="Calibri"/>
                <a:cs typeface="Calibri"/>
                <a:sym typeface="Calibri"/>
              </a:rPr>
              <a:t>:</a:t>
            </a:r>
            <a:endParaRPr sz="2400" b="0"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Manipolare gli alimenti</a:t>
            </a:r>
            <a:endParaRPr sz="2200" b="1"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Mangiare con le dita</a:t>
            </a:r>
            <a:endParaRPr sz="2200" b="1"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Usare la toilette </a:t>
            </a:r>
            <a:r>
              <a:rPr lang="en-US" sz="2400" b="0" i="0" u="none" strike="noStrike" cap="none" dirty="0">
                <a:solidFill>
                  <a:schemeClr val="dk1"/>
                </a:solidFill>
                <a:latin typeface="Calibri"/>
                <a:ea typeface="Calibri"/>
                <a:cs typeface="Calibri"/>
                <a:sym typeface="Calibri"/>
              </a:rPr>
              <a:t>o </a:t>
            </a:r>
            <a:r>
              <a:rPr lang="en-US" sz="2400" b="1" i="0" u="none" strike="noStrike" cap="none" dirty="0">
                <a:solidFill>
                  <a:schemeClr val="dk1"/>
                </a:solidFill>
                <a:latin typeface="Calibri"/>
                <a:ea typeface="Calibri"/>
                <a:cs typeface="Calibri"/>
                <a:sym typeface="Calibri"/>
              </a:rPr>
              <a:t>cambiare il pannolino a un bambino</a:t>
            </a:r>
            <a:endParaRPr sz="2200" b="1"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Tossire, starnutire </a:t>
            </a:r>
            <a:r>
              <a:rPr lang="en-US" sz="2400" b="0" i="0" u="none" strike="noStrike" cap="none" dirty="0">
                <a:solidFill>
                  <a:schemeClr val="dk1"/>
                </a:solidFill>
                <a:latin typeface="Calibri"/>
                <a:ea typeface="Calibri"/>
                <a:cs typeface="Calibri"/>
                <a:sym typeface="Calibri"/>
              </a:rPr>
              <a:t>e </a:t>
            </a:r>
            <a:r>
              <a:rPr lang="en-US" sz="2400" b="1" i="0" u="none" strike="noStrike" cap="none" dirty="0">
                <a:solidFill>
                  <a:schemeClr val="dk1"/>
                </a:solidFill>
                <a:latin typeface="Calibri"/>
                <a:ea typeface="Calibri"/>
                <a:cs typeface="Calibri"/>
                <a:sym typeface="Calibri"/>
              </a:rPr>
              <a:t>soffiare il naso</a:t>
            </a:r>
            <a:endParaRPr sz="2200" b="1"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Cura degli animali domestici</a:t>
            </a:r>
            <a:endParaRPr sz="2200" b="1"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Manipolare e lavare gli indumenti sporchi e la biancheria per la casa</a:t>
            </a:r>
            <a:endParaRPr sz="2200" b="1"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Gestire e smaltire i rifiuti </a:t>
            </a:r>
            <a:r>
              <a:rPr lang="en-US" sz="2400" b="0" i="0" u="none" strike="noStrike" cap="none" dirty="0">
                <a:solidFill>
                  <a:schemeClr val="dk1"/>
                </a:solidFill>
                <a:latin typeface="Calibri"/>
                <a:ea typeface="Calibri"/>
                <a:cs typeface="Calibri"/>
                <a:sym typeface="Calibri"/>
              </a:rPr>
              <a:t>(OMS)</a:t>
            </a:r>
            <a:endParaRPr sz="2200" b="0" i="0" u="none" strike="noStrike" cap="none" dirty="0">
              <a:solidFill>
                <a:schemeClr val="dk1"/>
              </a:solidFill>
              <a:latin typeface="Calibri"/>
              <a:ea typeface="Calibri"/>
              <a:cs typeface="Calibri"/>
              <a:sym typeface="Calibri"/>
            </a:endParaRPr>
          </a:p>
          <a:p>
            <a:pPr marL="914400" marR="0" lvl="1" indent="-228600" algn="l" rtl="0">
              <a:lnSpc>
                <a:spcPct val="100000"/>
              </a:lnSpc>
              <a:spcBef>
                <a:spcPts val="600"/>
              </a:spcBef>
              <a:spcAft>
                <a:spcPts val="0"/>
              </a:spcAft>
              <a:buClr>
                <a:srgbClr val="C01E24"/>
              </a:buClr>
              <a:buSzPct val="106142"/>
              <a:buFont typeface="Noto Sans Symbols"/>
              <a:buNone/>
            </a:pPr>
            <a:endParaRPr sz="2200" b="0" i="0" u="none" strike="noStrike" cap="none" dirty="0">
              <a:solidFill>
                <a:schemeClr val="dk1"/>
              </a:solidFill>
              <a:latin typeface="Calibri"/>
              <a:ea typeface="Calibri"/>
              <a:cs typeface="Calibri"/>
              <a:sym typeface="Calibri"/>
            </a:endParaRPr>
          </a:p>
        </p:txBody>
      </p:sp>
      <p:pic>
        <p:nvPicPr>
          <p:cNvPr id="290" name="Google Shape;290;p9" descr="A picture containing person, indoor&#10;&#10;Description automatically generated"/>
          <p:cNvPicPr preferRelativeResize="0"/>
          <p:nvPr/>
        </p:nvPicPr>
        <p:blipFill rotWithShape="1">
          <a:blip r:embed="rId3">
            <a:alphaModFix/>
          </a:blip>
          <a:srcRect/>
          <a:stretch/>
        </p:blipFill>
        <p:spPr>
          <a:xfrm>
            <a:off x="8413170" y="1720863"/>
            <a:ext cx="3232030" cy="4330922"/>
          </a:xfrm>
          <a:prstGeom prst="rect">
            <a:avLst/>
          </a:prstGeom>
          <a:noFill/>
          <a:ln>
            <a:noFill/>
          </a:ln>
        </p:spPr>
      </p:pic>
      <p:sp>
        <p:nvSpPr>
          <p:cNvPr id="291" name="Google Shape;291;p9"/>
          <p:cNvSpPr/>
          <p:nvPr/>
        </p:nvSpPr>
        <p:spPr>
          <a:xfrm>
            <a:off x="8152138" y="6417399"/>
            <a:ext cx="353873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Pexels</a:t>
            </a:r>
            <a:endParaRPr sz="1200" b="0" i="0" u="none" strike="noStrike" cap="none">
              <a:solidFill>
                <a:schemeClr val="dk1"/>
              </a:solidFill>
              <a:latin typeface="Calibri"/>
              <a:ea typeface="Calibri"/>
              <a:cs typeface="Calibri"/>
              <a:sym typeface="Calibri"/>
            </a:endParaRPr>
          </a:p>
        </p:txBody>
      </p:sp>
      <p:pic>
        <p:nvPicPr>
          <p:cNvPr id="292" name="Google Shape;292;p9"/>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7F8B968C-B3A1-48BE-A917-4861E2708B49}"/>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59730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60"/>
          <p:cNvSpPr txBox="1">
            <a:spLocks noGrp="1"/>
          </p:cNvSpPr>
          <p:nvPr>
            <p:ph type="title"/>
          </p:nvPr>
        </p:nvSpPr>
        <p:spPr>
          <a:xfrm>
            <a:off x="474028" y="696353"/>
            <a:ext cx="10515600" cy="8474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800"/>
              <a:buNone/>
            </a:pPr>
            <a:r>
              <a:rPr lang="en-US" sz="2800"/>
              <a:t>Come spezzare la catena dell'infezione</a:t>
            </a:r>
            <a:endParaRPr sz="2800"/>
          </a:p>
        </p:txBody>
      </p:sp>
      <p:sp>
        <p:nvSpPr>
          <p:cNvPr id="298" name="Google Shape;298;p60"/>
          <p:cNvSpPr txBox="1">
            <a:spLocks noGrp="1"/>
          </p:cNvSpPr>
          <p:nvPr>
            <p:ph type="body" idx="1"/>
          </p:nvPr>
        </p:nvSpPr>
        <p:spPr>
          <a:xfrm>
            <a:off x="4518612" y="1657330"/>
            <a:ext cx="7219732" cy="4288728"/>
          </a:xfrm>
          <a:prstGeom prst="rect">
            <a:avLst/>
          </a:prstGeom>
          <a:noFill/>
          <a:ln>
            <a:noFill/>
          </a:ln>
        </p:spPr>
        <p:txBody>
          <a:bodyPr spcFirstLastPara="1" wrap="square" lIns="91425" tIns="45700" rIns="91425" bIns="45700" anchor="t" anchorCtr="0">
            <a:noAutofit/>
          </a:bodyPr>
          <a:lstStyle/>
          <a:p>
            <a:pPr marL="76200" lvl="0" indent="0" algn="just" rtl="0">
              <a:lnSpc>
                <a:spcPct val="100000"/>
              </a:lnSpc>
              <a:spcBef>
                <a:spcPts val="600"/>
              </a:spcBef>
              <a:spcAft>
                <a:spcPts val="0"/>
              </a:spcAft>
              <a:buSzPts val="2400"/>
              <a:buNone/>
            </a:pPr>
            <a:r>
              <a:rPr lang="en-US" sz="2000" dirty="0">
                <a:solidFill>
                  <a:schemeClr val="dk1"/>
                </a:solidFill>
              </a:rPr>
              <a:t>L'obiettivo principale di una pratica igienica è </a:t>
            </a:r>
            <a:r>
              <a:rPr lang="en-US" sz="2000" b="1" dirty="0">
                <a:solidFill>
                  <a:schemeClr val="dk1"/>
                </a:solidFill>
              </a:rPr>
              <a:t>ridurre il numero di </a:t>
            </a:r>
            <a:r>
              <a:rPr lang="en-US" sz="2000" b="1" dirty="0" err="1">
                <a:solidFill>
                  <a:schemeClr val="dk1"/>
                </a:solidFill>
              </a:rPr>
              <a:t>microbi</a:t>
            </a:r>
            <a:r>
              <a:rPr lang="en-US" sz="2000" b="1" dirty="0">
                <a:solidFill>
                  <a:schemeClr val="dk1"/>
                </a:solidFill>
              </a:rPr>
              <a:t> “</a:t>
            </a:r>
            <a:r>
              <a:rPr lang="en-US" sz="2000" b="1" dirty="0" err="1"/>
              <a:t>nocivi</a:t>
            </a:r>
            <a:r>
              <a:rPr lang="en-US" sz="2000" b="1" dirty="0">
                <a:solidFill>
                  <a:schemeClr val="dk1"/>
                </a:solidFill>
              </a:rPr>
              <a:t>" sulle mani, sulle superfici e sui tessuti </a:t>
            </a:r>
            <a:r>
              <a:rPr lang="en-US" sz="2000" dirty="0">
                <a:solidFill>
                  <a:schemeClr val="dk1"/>
                </a:solidFill>
              </a:rPr>
              <a:t>a un livello non dannoso per la salute. </a:t>
            </a:r>
            <a:endParaRPr sz="2000" dirty="0">
              <a:solidFill>
                <a:schemeClr val="dk1"/>
              </a:solidFill>
            </a:endParaRPr>
          </a:p>
          <a:p>
            <a:pPr marL="76200" lvl="0" indent="0" algn="just" rtl="0">
              <a:lnSpc>
                <a:spcPct val="100000"/>
              </a:lnSpc>
              <a:spcBef>
                <a:spcPts val="600"/>
              </a:spcBef>
              <a:spcAft>
                <a:spcPts val="0"/>
              </a:spcAft>
              <a:buSzPts val="2400"/>
              <a:buNone/>
            </a:pPr>
            <a:r>
              <a:rPr lang="en-US" sz="2000" i="1" dirty="0">
                <a:solidFill>
                  <a:schemeClr val="dk1"/>
                </a:solidFill>
              </a:rPr>
              <a:t> COME SI PUÒ FARE?</a:t>
            </a:r>
            <a:endParaRPr sz="2000" i="1" dirty="0">
              <a:solidFill>
                <a:schemeClr val="dk1"/>
              </a:solidFill>
            </a:endParaRPr>
          </a:p>
          <a:p>
            <a:pPr marL="1200150" lvl="1" indent="-285750" algn="just" rtl="0">
              <a:lnSpc>
                <a:spcPct val="100000"/>
              </a:lnSpc>
              <a:spcBef>
                <a:spcPts val="600"/>
              </a:spcBef>
              <a:spcAft>
                <a:spcPts val="0"/>
              </a:spcAft>
              <a:buSzPts val="2640"/>
              <a:buChar char="▪"/>
            </a:pPr>
            <a:r>
              <a:rPr lang="en-US" sz="2000" dirty="0">
                <a:solidFill>
                  <a:schemeClr val="dk1"/>
                </a:solidFill>
              </a:rPr>
              <a:t>Rimozione dei microbi dalle superfici utilizzando prodotti e utensili per la pulizia sotto l'acqua corrente. </a:t>
            </a:r>
            <a:endParaRPr dirty="0"/>
          </a:p>
          <a:p>
            <a:pPr marL="1200150" lvl="1" indent="-285750" algn="just" rtl="0">
              <a:lnSpc>
                <a:spcPct val="100000"/>
              </a:lnSpc>
              <a:spcBef>
                <a:spcPts val="600"/>
              </a:spcBef>
              <a:spcAft>
                <a:spcPts val="0"/>
              </a:spcAft>
              <a:buSzPts val="2640"/>
              <a:buChar char="▪"/>
            </a:pPr>
            <a:r>
              <a:rPr lang="en-US" sz="2000" dirty="0">
                <a:solidFill>
                  <a:schemeClr val="dk1"/>
                </a:solidFill>
              </a:rPr>
              <a:t>Inattivazione dei microbi sulle superfici utilizzando prodotti come disinfettanti, disinfettanti per le mani e calore (OMS).</a:t>
            </a:r>
            <a:endParaRPr dirty="0"/>
          </a:p>
          <a:p>
            <a:pPr marL="76200" lvl="0" indent="0" algn="l" rtl="0">
              <a:lnSpc>
                <a:spcPct val="100000"/>
              </a:lnSpc>
              <a:spcBef>
                <a:spcPts val="600"/>
              </a:spcBef>
              <a:spcAft>
                <a:spcPts val="0"/>
              </a:spcAft>
              <a:buSzPts val="2400"/>
              <a:buNone/>
            </a:pPr>
            <a:endParaRPr sz="2000" dirty="0">
              <a:solidFill>
                <a:srgbClr val="7030A0"/>
              </a:solidFill>
            </a:endParaRPr>
          </a:p>
        </p:txBody>
      </p:sp>
      <p:pic>
        <p:nvPicPr>
          <p:cNvPr id="299" name="Google Shape;299;p60" descr="A picture containing indoor, person&#10;&#10;Description automatically generated"/>
          <p:cNvPicPr preferRelativeResize="0"/>
          <p:nvPr/>
        </p:nvPicPr>
        <p:blipFill rotWithShape="1">
          <a:blip r:embed="rId3">
            <a:alphaModFix/>
          </a:blip>
          <a:srcRect/>
          <a:stretch/>
        </p:blipFill>
        <p:spPr>
          <a:xfrm>
            <a:off x="1090025" y="1657330"/>
            <a:ext cx="2901350" cy="4287251"/>
          </a:xfrm>
          <a:prstGeom prst="rect">
            <a:avLst/>
          </a:prstGeom>
          <a:noFill/>
          <a:ln>
            <a:noFill/>
          </a:ln>
        </p:spPr>
      </p:pic>
      <p:sp>
        <p:nvSpPr>
          <p:cNvPr id="300" name="Google Shape;300;p60"/>
          <p:cNvSpPr/>
          <p:nvPr/>
        </p:nvSpPr>
        <p:spPr>
          <a:xfrm>
            <a:off x="561914" y="6013193"/>
            <a:ext cx="349559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Pexels</a:t>
            </a:r>
            <a:endParaRPr sz="1200" b="0" i="0" u="none" strike="noStrike" cap="none">
              <a:solidFill>
                <a:schemeClr val="dk1"/>
              </a:solidFill>
              <a:latin typeface="Calibri"/>
              <a:ea typeface="Calibri"/>
              <a:cs typeface="Calibri"/>
              <a:sym typeface="Calibri"/>
            </a:endParaRPr>
          </a:p>
        </p:txBody>
      </p:sp>
      <p:pic>
        <p:nvPicPr>
          <p:cNvPr id="302" name="Google Shape;302;p60"/>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Strategie di prevenzione</a:t>
            </a:r>
            <a:endParaRPr sz="15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5E242CF8-CB8D-4885-9123-33DE3B85646E}"/>
              </a:ext>
            </a:extLst>
          </p:cNvPr>
          <p:cNvSpPr txBox="1"/>
          <p:nvPr/>
        </p:nvSpPr>
        <p:spPr>
          <a:xfrm>
            <a:off x="6898943" y="6417379"/>
            <a:ext cx="4673074" cy="276999"/>
          </a:xfrm>
          <a:prstGeom prst="rect">
            <a:avLst/>
          </a:prstGeom>
          <a:noFill/>
        </p:spPr>
        <p:txBody>
          <a:bodyPr wrap="none" rtlCol="0">
            <a:spAutoFit/>
          </a:bodyPr>
          <a:lstStyle/>
          <a:p>
            <a:r>
              <a:rPr lang="en-US" sz="1200" dirty="0"/>
              <a:t>Fonte: </a:t>
            </a:r>
            <a:r>
              <a:rPr lang="en-US" sz="1200" dirty="0">
                <a:hlinkClick r:id="rId7"/>
              </a:rPr>
              <a:t>Forum scientifico internazionale sull'igiene domestica. (2018). </a:t>
            </a:r>
            <a:endParaRPr lang="en-GB" sz="1200" dirty="0"/>
          </a:p>
        </p:txBody>
      </p:sp>
    </p:spTree>
    <p:extLst>
      <p:ext uri="{BB962C8B-B14F-4D97-AF65-F5344CB8AC3E}">
        <p14:creationId xmlns:p14="http://schemas.microsoft.com/office/powerpoint/2010/main" val="2656824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Quale delle seguenti è una malattia </a:t>
            </a:r>
            <a:r>
              <a:rPr lang="en-US" sz="2400" b="1" i="0" u="none" strike="noStrike" cap="none" dirty="0">
                <a:solidFill>
                  <a:srgbClr val="D71920"/>
                </a:solidFill>
                <a:latin typeface="Calibri"/>
                <a:ea typeface="Calibri"/>
                <a:cs typeface="Calibri"/>
                <a:sym typeface="Calibri"/>
              </a:rPr>
              <a:t>non </a:t>
            </a:r>
            <a:r>
              <a:rPr lang="en-US" sz="2000" b="1" i="0" u="none" strike="noStrike" cap="none" dirty="0">
                <a:solidFill>
                  <a:srgbClr val="203864"/>
                </a:solidFill>
                <a:latin typeface="Calibri"/>
                <a:ea typeface="Calibri"/>
                <a:cs typeface="Calibri"/>
                <a:sym typeface="Calibri"/>
              </a:rPr>
              <a:t>prevenibile da vaccino.</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ea typeface="Calibri"/>
                <a:cs typeface="Calibri" panose="020F0502020204030204" pitchFamily="34" charset="0"/>
                <a:sym typeface="Calibri"/>
              </a:rPr>
              <a:t>A. Rotavirus</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B</a:t>
            </a:r>
            <a:r>
              <a:rPr lang="en-US" sz="1800" dirty="0">
                <a:latin typeface="Calibri" panose="020F0502020204030204" pitchFamily="34" charset="0"/>
                <a:ea typeface="Calibri"/>
                <a:cs typeface="Calibri" panose="020F0502020204030204" pitchFamily="34" charset="0"/>
                <a:sym typeface="Calibri"/>
              </a:rPr>
              <a:t>. Tetano</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C. </a:t>
            </a:r>
            <a:r>
              <a:rPr lang="en-US" sz="1800" dirty="0">
                <a:latin typeface="Calibri" panose="020F0502020204030204" pitchFamily="34" charset="0"/>
                <a:ea typeface="Calibri"/>
                <a:cs typeface="Calibri" panose="020F0502020204030204" pitchFamily="34" charset="0"/>
                <a:sym typeface="Calibri"/>
              </a:rPr>
              <a:t>Covid 19</a:t>
            </a:r>
            <a:endParaRPr lang="el-GR" sz="1800" dirty="0">
              <a:latin typeface="Calibri" panose="020F0502020204030204" pitchFamily="34" charset="0"/>
              <a:cs typeface="Calibri" panose="020F0502020204030204" pitchFamily="34" charset="0"/>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 </a:t>
            </a:r>
            <a:r>
              <a:rPr lang="en-US" sz="1800" dirty="0">
                <a:solidFill>
                  <a:srgbClr val="4A4A4A"/>
                </a:solidFill>
                <a:latin typeface="Calibri" panose="020F0502020204030204" pitchFamily="34" charset="0"/>
                <a:ea typeface="Calibri"/>
                <a:cs typeface="Calibri" panose="020F0502020204030204" pitchFamily="34" charset="0"/>
                <a:sym typeface="Calibri"/>
              </a:rPr>
              <a:t>Giardiasi</a:t>
            </a:r>
            <a:endParaRPr lang="el-GR" sz="1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5E63C17-BD03-4222-BC8D-E1F551A4DD54}"/>
              </a:ext>
            </a:extLst>
          </p:cNvPr>
          <p:cNvSpPr txBox="1"/>
          <p:nvPr/>
        </p:nvSpPr>
        <p:spPr>
          <a:xfrm>
            <a:off x="2112607" y="1987414"/>
            <a:ext cx="2153859" cy="307777"/>
          </a:xfrm>
          <a:prstGeom prst="rect">
            <a:avLst/>
          </a:prstGeom>
        </p:spPr>
        <p:txBody>
          <a:bodyPr wrap="none" rtlCol="0">
            <a:spAutoFit/>
          </a:bodyPr>
          <a:lstStyle/>
          <a:p>
            <a:pPr algn="l"/>
            <a:r>
              <a:rPr lang="en-US" sz="1400" i="1" dirty="0"/>
              <a:t>Solo una risposta è corretta!</a:t>
            </a:r>
            <a:endParaRPr lang="el-GR" sz="1400" i="1" dirty="0" err="1"/>
          </a:p>
        </p:txBody>
      </p:sp>
    </p:spTree>
    <p:extLst>
      <p:ext uri="{BB962C8B-B14F-4D97-AF65-F5344CB8AC3E}">
        <p14:creationId xmlns:p14="http://schemas.microsoft.com/office/powerpoint/2010/main" val="3724834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00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Abbinare le colonne</a:t>
            </a:r>
            <a:endParaRPr lang="el-GR" sz="2000" b="1" dirty="0">
              <a:solidFill>
                <a:srgbClr val="203864"/>
              </a:solidFill>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a:ea typeface="Calibri"/>
                <a:cs typeface="Calibri"/>
                <a:sym typeface="Calibri"/>
              </a:rPr>
              <a:t>Pratiche igieniche </a:t>
            </a:r>
            <a:endParaRPr lang="en-US" sz="2800" dirty="0">
              <a:latin typeface="Calibri"/>
              <a:ea typeface="Calibri"/>
              <a:cs typeface="Calibri"/>
              <a:sym typeface="Calibri"/>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86967" y="351979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err="1">
                <a:latin typeface="Calibri"/>
                <a:ea typeface="Calibri"/>
                <a:cs typeface="Calibri"/>
                <a:sym typeface="Calibri"/>
              </a:rPr>
              <a:t>Aiuta</a:t>
            </a:r>
            <a:r>
              <a:rPr lang="en-US" sz="1800" dirty="0">
                <a:latin typeface="Calibri"/>
                <a:ea typeface="Calibri"/>
                <a:cs typeface="Calibri"/>
                <a:sym typeface="Calibri"/>
              </a:rPr>
              <a:t> a </a:t>
            </a:r>
            <a:r>
              <a:rPr lang="en-US" sz="1800" dirty="0" err="1">
                <a:latin typeface="Calibri"/>
                <a:ea typeface="Calibri"/>
                <a:cs typeface="Calibri"/>
                <a:sym typeface="Calibri"/>
              </a:rPr>
              <a:t>prevenire</a:t>
            </a:r>
            <a:r>
              <a:rPr lang="en-US" sz="1800" dirty="0">
                <a:latin typeface="Calibri"/>
                <a:ea typeface="Calibri"/>
                <a:cs typeface="Calibri"/>
                <a:sym typeface="Calibri"/>
              </a:rPr>
              <a:t> un gran </a:t>
            </a:r>
            <a:r>
              <a:rPr lang="en-US" sz="1800" dirty="0" err="1">
                <a:latin typeface="Calibri"/>
                <a:ea typeface="Calibri"/>
                <a:cs typeface="Calibri"/>
                <a:sym typeface="Calibri"/>
              </a:rPr>
              <a:t>numero</a:t>
            </a:r>
            <a:r>
              <a:rPr lang="en-US" sz="1800" dirty="0">
                <a:latin typeface="Calibri"/>
                <a:ea typeface="Calibri"/>
                <a:cs typeface="Calibri"/>
                <a:sym typeface="Calibri"/>
              </a:rPr>
              <a:t> di </a:t>
            </a:r>
            <a:r>
              <a:rPr lang="en-US" sz="1800" dirty="0" err="1">
                <a:latin typeface="Calibri"/>
                <a:ea typeface="Calibri"/>
                <a:cs typeface="Calibri"/>
                <a:sym typeface="Calibri"/>
              </a:rPr>
              <a:t>malattie</a:t>
            </a:r>
            <a:r>
              <a:rPr lang="en-US" sz="1800" dirty="0">
                <a:latin typeface="Calibri"/>
                <a:ea typeface="Calibri"/>
                <a:cs typeface="Calibri"/>
                <a:sym typeface="Calibri"/>
              </a:rPr>
              <a:t> </a:t>
            </a:r>
            <a:r>
              <a:rPr lang="en-US" sz="1800" dirty="0" err="1">
                <a:latin typeface="Calibri"/>
                <a:ea typeface="Calibri"/>
                <a:cs typeface="Calibri"/>
                <a:sym typeface="Calibri"/>
              </a:rPr>
              <a:t>infettive</a:t>
            </a:r>
            <a:endParaRPr lang="en-US" sz="2400" dirty="0">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600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latin typeface="Calibri"/>
                <a:ea typeface="Calibri"/>
                <a:cs typeface="Calibri"/>
                <a:sym typeface="Calibri"/>
              </a:rPr>
              <a:t>Attività fisica</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86967" y="467085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a:ea typeface="Calibri"/>
                <a:cs typeface="Calibri"/>
                <a:sym typeface="Calibri"/>
              </a:rPr>
              <a:t>ridurre il numero di microbi dannosi su mani, superfici e tessuti</a:t>
            </a:r>
            <a:endParaRPr lang="en-US" sz="2400" dirty="0">
              <a:latin typeface="Calibri"/>
              <a:ea typeface="Calibri"/>
              <a:cs typeface="Calibri"/>
              <a:sym typeface="Calibri"/>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1681614" cy="307777"/>
          </a:xfrm>
          <a:prstGeom prst="rect">
            <a:avLst/>
          </a:prstGeom>
        </p:spPr>
        <p:txBody>
          <a:bodyPr wrap="none" rtlCol="0">
            <a:spAutoFit/>
          </a:bodyPr>
          <a:lstStyle/>
          <a:p>
            <a:pPr algn="l"/>
            <a:r>
              <a:rPr lang="en-US" sz="1400" i="1" dirty="0"/>
              <a:t>Abbinare le colonne!</a:t>
            </a:r>
            <a:endParaRPr lang="el-GR" sz="1400" i="1" dirty="0" err="1"/>
          </a:p>
        </p:txBody>
      </p:sp>
      <p:sp>
        <p:nvSpPr>
          <p:cNvPr id="8" name="Ορθογώνιο 7">
            <a:extLst>
              <a:ext uri="{FF2B5EF4-FFF2-40B4-BE49-F238E27FC236}">
                <a16:creationId xmlns:a16="http://schemas.microsoft.com/office/drawing/2014/main" id="{276C2C90-7C61-4DC5-BAF8-FF0E86A8BA4E}"/>
              </a:ext>
            </a:extLst>
          </p:cNvPr>
          <p:cNvSpPr/>
          <p:nvPr/>
        </p:nvSpPr>
        <p:spPr>
          <a:xfrm>
            <a:off x="2126791" y="469524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latin typeface="Calibri"/>
                <a:ea typeface="Calibri"/>
                <a:cs typeface="Calibri"/>
                <a:sym typeface="Calibri"/>
              </a:rPr>
              <a:t>Vaccinazione</a:t>
            </a:r>
          </a:p>
        </p:txBody>
      </p:sp>
      <p:sp>
        <p:nvSpPr>
          <p:cNvPr id="14" name="Ορθογώνιο 13">
            <a:extLst>
              <a:ext uri="{FF2B5EF4-FFF2-40B4-BE49-F238E27FC236}">
                <a16:creationId xmlns:a16="http://schemas.microsoft.com/office/drawing/2014/main" id="{F2CF200D-C714-4BA9-AECB-681B7F038870}"/>
              </a:ext>
            </a:extLst>
          </p:cNvPr>
          <p:cNvSpPr/>
          <p:nvPr/>
        </p:nvSpPr>
        <p:spPr>
          <a:xfrm>
            <a:off x="6186967"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latin typeface="Calibri"/>
                <a:ea typeface="Calibri"/>
                <a:cs typeface="Calibri"/>
                <a:sym typeface="Calibri"/>
              </a:rPr>
              <a:t>migliora la memoria e le funzioni cerebrali per tutte le fasce d'età</a:t>
            </a:r>
            <a:endParaRPr lang="en-US" sz="2800" dirty="0">
              <a:latin typeface="Calibri"/>
              <a:ea typeface="Calibri"/>
              <a:cs typeface="Calibri"/>
              <a:sym typeface="Calibri"/>
            </a:endParaRPr>
          </a:p>
        </p:txBody>
      </p:sp>
    </p:spTree>
    <p:extLst>
      <p:ext uri="{BB962C8B-B14F-4D97-AF65-F5344CB8AC3E}">
        <p14:creationId xmlns:p14="http://schemas.microsoft.com/office/powerpoint/2010/main" val="295465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F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2F5496"/>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FFC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00B0F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8"/>
                                        </p:tgtEl>
                                        <p:attrNameLst>
                                          <p:attrName>fillcolor</p:attrName>
                                        </p:attrNameLst>
                                      </p:cBhvr>
                                      <p:to>
                                        <a:srgbClr val="2F5496"/>
                                      </p:to>
                                    </p:animClr>
                                    <p:set>
                                      <p:cBhvr>
                                        <p:cTn id="35" dur="2000" fill="hold"/>
                                        <p:tgtEl>
                                          <p:spTgt spid="8"/>
                                        </p:tgtEl>
                                        <p:attrNameLst>
                                          <p:attrName>fill.type</p:attrName>
                                        </p:attrNameLst>
                                      </p:cBhvr>
                                      <p:to>
                                        <p:strVal val="solid"/>
                                      </p:to>
                                    </p:set>
                                    <p:set>
                                      <p:cBhvr>
                                        <p:cTn id="36"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4"/>
                                        </p:tgtEl>
                                        <p:attrNameLst>
                                          <p:attrName>fillcolor</p:attrName>
                                        </p:attrNameLst>
                                      </p:cBhvr>
                                      <p:to>
                                        <a:srgbClr val="FFC000"/>
                                      </p:to>
                                    </p:animClr>
                                    <p:set>
                                      <p:cBhvr>
                                        <p:cTn id="42" dur="2000" fill="hold"/>
                                        <p:tgtEl>
                                          <p:spTgt spid="14"/>
                                        </p:tgtEl>
                                        <p:attrNameLst>
                                          <p:attrName>fill.type</p:attrName>
                                        </p:attrNameLst>
                                      </p:cBhvr>
                                      <p:to>
                                        <p:strVal val="solid"/>
                                      </p:to>
                                    </p:set>
                                    <p:set>
                                      <p:cBhvr>
                                        <p:cTn id="4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Quali sono i segnali di </a:t>
            </a:r>
            <a:r>
              <a:rPr lang="en-US" sz="2000" b="1" i="0" u="none" strike="noStrike" cap="none" dirty="0">
                <a:solidFill>
                  <a:srgbClr val="FF0000"/>
                </a:solidFill>
                <a:latin typeface="Calibri"/>
                <a:ea typeface="Calibri"/>
                <a:cs typeface="Calibri"/>
                <a:sym typeface="Calibri"/>
              </a:rPr>
              <a:t>sovralimentazione</a:t>
            </a:r>
            <a:r>
              <a:rPr lang="en-US" sz="2000" b="1" i="0" u="none" strike="noStrike" cap="none" dirty="0">
                <a:solidFill>
                  <a:srgbClr val="203864"/>
                </a:solidFill>
                <a:latin typeface="Calibri"/>
                <a:ea typeface="Calibri"/>
                <a:cs typeface="Calibri"/>
                <a:sym typeface="Calibri"/>
              </a:rPr>
              <a:t>?</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ea typeface="Calibri"/>
                <a:cs typeface="Calibri" panose="020F0502020204030204" pitchFamily="34" charset="0"/>
                <a:sym typeface="Calibri"/>
              </a:rPr>
              <a:t>A. Aumento di peso</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B.</a:t>
            </a:r>
            <a:r>
              <a:rPr lang="en-US" sz="1800" dirty="0">
                <a:latin typeface="Calibri" panose="020F0502020204030204" pitchFamily="34" charset="0"/>
                <a:ea typeface="Calibri"/>
                <a:cs typeface="Calibri" panose="020F0502020204030204" pitchFamily="34" charset="0"/>
                <a:sym typeface="Calibri"/>
              </a:rPr>
              <a:t> Assottigliamento dei capelli</a:t>
            </a:r>
            <a:endParaRPr lang="el-GR" sz="1800" dirty="0">
              <a:latin typeface="Calibri" panose="020F0502020204030204" pitchFamily="34" charset="0"/>
              <a:cs typeface="Calibri" panose="020F0502020204030204" pitchFamily="34" charset="0"/>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6134100" y="387720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 </a:t>
            </a:r>
            <a:r>
              <a:rPr lang="en-US" sz="1800" dirty="0">
                <a:solidFill>
                  <a:srgbClr val="4A4A4A"/>
                </a:solidFill>
                <a:latin typeface="Calibri" panose="020F0502020204030204" pitchFamily="34" charset="0"/>
                <a:ea typeface="Calibri"/>
                <a:cs typeface="Calibri" panose="020F0502020204030204" pitchFamily="34" charset="0"/>
                <a:sym typeface="Calibri"/>
              </a:rPr>
              <a:t>Perdita di peso</a:t>
            </a:r>
            <a:endParaRPr lang="el-GR" sz="1800" dirty="0">
              <a:latin typeface="Calibri" panose="020F0502020204030204" pitchFamily="34" charset="0"/>
              <a:cs typeface="Calibri" panose="020F0502020204030204" pitchFamily="34" charset="0"/>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12607" y="387720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ea typeface="Calibri"/>
                <a:cs typeface="Calibri" panose="020F0502020204030204" pitchFamily="34" charset="0"/>
                <a:sym typeface="Calibri"/>
              </a:rPr>
              <a:t>C. Pressione sanguigna elevata</a:t>
            </a: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009653" cy="307777"/>
          </a:xfrm>
          <a:prstGeom prst="rect">
            <a:avLst/>
          </a:prstGeom>
        </p:spPr>
        <p:txBody>
          <a:bodyPr wrap="none" rtlCol="0">
            <a:spAutoFit/>
          </a:bodyPr>
          <a:lstStyle/>
          <a:p>
            <a:pPr algn="l"/>
            <a:r>
              <a:rPr lang="en-US" sz="1400" i="1" dirty="0"/>
              <a:t>Due risposte sono corrette!</a:t>
            </a:r>
            <a:endParaRPr lang="el-GR" sz="1400" i="1" dirty="0" err="1"/>
          </a:p>
        </p:txBody>
      </p:sp>
    </p:spTree>
    <p:extLst>
      <p:ext uri="{BB962C8B-B14F-4D97-AF65-F5344CB8AC3E}">
        <p14:creationId xmlns:p14="http://schemas.microsoft.com/office/powerpoint/2010/main" val="302621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8"/>
          <p:cNvSpPr/>
          <p:nvPr/>
        </p:nvSpPr>
        <p:spPr>
          <a:xfrm>
            <a:off x="-1" y="1741570"/>
            <a:ext cx="6855833" cy="5116428"/>
          </a:xfrm>
          <a:custGeom>
            <a:avLst/>
            <a:gdLst/>
            <a:ahLst/>
            <a:cxnLst/>
            <a:rect l="l" t="t" r="r" b="b"/>
            <a:pathLst>
              <a:path w="6855833" h="5116428" extrusionOk="0">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2" name="Google Shape;562;p88"/>
          <p:cNvSpPr/>
          <p:nvPr/>
        </p:nvSpPr>
        <p:spPr>
          <a:xfrm>
            <a:off x="-1" y="2037048"/>
            <a:ext cx="6596536" cy="4820950"/>
          </a:xfrm>
          <a:custGeom>
            <a:avLst/>
            <a:gdLst/>
            <a:ahLst/>
            <a:cxnLst/>
            <a:rect l="l" t="t" r="r" b="b"/>
            <a:pathLst>
              <a:path w="6596536" h="4820950" extrusionOk="0">
                <a:moveTo>
                  <a:pt x="2580446" y="0"/>
                </a:moveTo>
                <a:cubicBezTo>
                  <a:pt x="4798472" y="0"/>
                  <a:pt x="6596536" y="1798065"/>
                  <a:pt x="6596536" y="4016091"/>
                </a:cubicBezTo>
                <a:cubicBezTo>
                  <a:pt x="6596536" y="4154718"/>
                  <a:pt x="6589513" y="4291704"/>
                  <a:pt x="6575802" y="4426713"/>
                </a:cubicBezTo>
                <a:lnTo>
                  <a:pt x="6515635" y="4820950"/>
                </a:lnTo>
                <a:lnTo>
                  <a:pt x="0" y="4820950"/>
                </a:lnTo>
                <a:lnTo>
                  <a:pt x="0" y="940564"/>
                </a:lnTo>
                <a:lnTo>
                  <a:pt x="25839" y="917080"/>
                </a:lnTo>
                <a:cubicBezTo>
                  <a:pt x="720056" y="344161"/>
                  <a:pt x="1610060" y="0"/>
                  <a:pt x="2580446"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3" name="Google Shape;563;p88"/>
          <p:cNvSpPr txBox="1">
            <a:spLocks noGrp="1"/>
          </p:cNvSpPr>
          <p:nvPr>
            <p:ph type="title"/>
          </p:nvPr>
        </p:nvSpPr>
        <p:spPr>
          <a:xfrm>
            <a:off x="804672" y="2964257"/>
            <a:ext cx="5371045" cy="255252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4200"/>
              <a:buFont typeface="Calibri"/>
              <a:buNone/>
            </a:pPr>
            <a:r>
              <a:rPr lang="en-US" sz="4200" dirty="0">
                <a:solidFill>
                  <a:srgbClr val="FFFFFF"/>
                </a:solidFill>
                <a:latin typeface="Calibri"/>
                <a:ea typeface="Calibri"/>
                <a:cs typeface="Calibri"/>
                <a:sym typeface="Calibri"/>
              </a:rPr>
              <a:t>ALLEGATO I: </a:t>
            </a:r>
            <a:br>
              <a:rPr lang="en-US" sz="4200" dirty="0">
                <a:solidFill>
                  <a:srgbClr val="FFFFFF"/>
                </a:solidFill>
                <a:latin typeface="Calibri"/>
                <a:ea typeface="Calibri"/>
                <a:cs typeface="Calibri"/>
                <a:sym typeface="Calibri"/>
              </a:rPr>
            </a:br>
            <a:r>
              <a:rPr lang="en-US" sz="4200" dirty="0">
                <a:solidFill>
                  <a:srgbClr val="FFFFFF"/>
                </a:solidFill>
                <a:latin typeface="Calibri"/>
                <a:ea typeface="Calibri"/>
                <a:cs typeface="Calibri"/>
                <a:sym typeface="Calibri"/>
              </a:rPr>
              <a:t>INFORMAZIONI SUPPLEMENTARI SULLA SALUTE DELLE DONNE</a:t>
            </a:r>
            <a:endParaRPr dirty="0"/>
          </a:p>
        </p:txBody>
      </p:sp>
      <p:sp>
        <p:nvSpPr>
          <p:cNvPr id="564" name="Google Shape;564;p88"/>
          <p:cNvSpPr/>
          <p:nvPr/>
        </p:nvSpPr>
        <p:spPr>
          <a:xfrm>
            <a:off x="5794107" y="1"/>
            <a:ext cx="5614485" cy="2627677"/>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5" name="Google Shape;565;p88"/>
          <p:cNvSpPr/>
          <p:nvPr/>
        </p:nvSpPr>
        <p:spPr>
          <a:xfrm>
            <a:off x="6019835" y="1"/>
            <a:ext cx="5152928" cy="2411065"/>
          </a:xfrm>
          <a:custGeom>
            <a:avLst/>
            <a:gdLst/>
            <a:ahLst/>
            <a:cxnLst/>
            <a:rect l="l" t="t" r="r" b="b"/>
            <a:pathLst>
              <a:path w="6069184" h="2839783" extrusionOk="0">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6" name="Google Shape;566;p88"/>
          <p:cNvSpPr/>
          <p:nvPr/>
        </p:nvSpPr>
        <p:spPr>
          <a:xfrm flipH="1">
            <a:off x="8466571" y="4021835"/>
            <a:ext cx="3725427" cy="2836165"/>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7" name="Google Shape;567;p88"/>
          <p:cNvSpPr/>
          <p:nvPr/>
        </p:nvSpPr>
        <p:spPr>
          <a:xfrm flipH="1">
            <a:off x="8688464" y="4242852"/>
            <a:ext cx="3503534" cy="2615148"/>
          </a:xfrm>
          <a:custGeom>
            <a:avLst/>
            <a:gdLst/>
            <a:ahLst/>
            <a:cxnLst/>
            <a:rect l="l" t="t" r="r" b="b"/>
            <a:pathLst>
              <a:path w="5001415" h="3733214" extrusionOk="0">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158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7"/>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de-DE" sz="2000" dirty="0">
                <a:solidFill>
                  <a:srgbClr val="C01E24"/>
                </a:solidFill>
              </a:rPr>
              <a:t>2.1</a:t>
            </a:r>
            <a:br>
              <a:rPr lang="de-DE" dirty="0"/>
            </a:br>
            <a:r>
              <a:rPr lang="en-US" dirty="0">
                <a:solidFill>
                  <a:srgbClr val="C01E24"/>
                </a:solidFill>
              </a:rPr>
              <a:t>Introduzione a questo modulo</a:t>
            </a:r>
            <a:endParaRPr dirty="0">
              <a:solidFill>
                <a:srgbClr val="C01E24"/>
              </a:solidFill>
            </a:endParaRPr>
          </a:p>
        </p:txBody>
      </p:sp>
      <p:sp>
        <p:nvSpPr>
          <p:cNvPr id="263" name="Google Shape;263;p17"/>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a:t>Obiettivi</a:t>
            </a:r>
            <a:endParaRPr/>
          </a:p>
        </p:txBody>
      </p:sp>
      <p:sp>
        <p:nvSpPr>
          <p:cNvPr id="264" name="Google Shape;264;p17"/>
          <p:cNvSpPr txBox="1">
            <a:spLocks noGrp="1"/>
          </p:cNvSpPr>
          <p:nvPr>
            <p:ph type="body" idx="2"/>
          </p:nvPr>
        </p:nvSpPr>
        <p:spPr>
          <a:xfrm>
            <a:off x="617621" y="2849843"/>
            <a:ext cx="5937120" cy="3355014"/>
          </a:xfrm>
          <a:prstGeom prst="rect">
            <a:avLst/>
          </a:prstGeom>
          <a:noFill/>
          <a:ln>
            <a:noFill/>
          </a:ln>
        </p:spPr>
        <p:txBody>
          <a:bodyPr spcFirstLastPara="1" wrap="square" lIns="91425" tIns="45700" rIns="91425" bIns="45700" anchor="t" anchorCtr="0">
            <a:normAutofit/>
          </a:bodyPr>
          <a:lstStyle/>
          <a:p>
            <a:pPr marL="342900" lvl="0" indent="-342900" algn="just">
              <a:lnSpc>
                <a:spcPct val="120000"/>
              </a:lnSpc>
              <a:spcBef>
                <a:spcPts val="1200"/>
              </a:spcBef>
              <a:buSzPts val="2000"/>
            </a:pPr>
            <a:r>
              <a:rPr lang="it-IT" sz="2000" dirty="0"/>
              <a:t>Identificare i rischi per la salute prima, durante e dopo il viaggio nel paese ospitante.</a:t>
            </a:r>
          </a:p>
          <a:p>
            <a:pPr marL="342900" lvl="0" indent="-342900" algn="just">
              <a:lnSpc>
                <a:spcPct val="120000"/>
              </a:lnSpc>
              <a:spcBef>
                <a:spcPts val="1200"/>
              </a:spcBef>
              <a:buSzPts val="2000"/>
            </a:pPr>
            <a:r>
              <a:rPr lang="it-IT" sz="2000" i="1" dirty="0"/>
              <a:t>Esplorare</a:t>
            </a:r>
            <a:r>
              <a:rPr lang="it-IT" sz="2000" dirty="0"/>
              <a:t> la propria salute fisica e mentale </a:t>
            </a:r>
          </a:p>
          <a:p>
            <a:pPr marL="342900" lvl="0" indent="-342900" algn="just">
              <a:lnSpc>
                <a:spcPct val="120000"/>
              </a:lnSpc>
              <a:spcBef>
                <a:spcPts val="1200"/>
              </a:spcBef>
              <a:buSzPts val="2000"/>
            </a:pPr>
            <a:r>
              <a:rPr lang="it-IT" sz="2000" dirty="0"/>
              <a:t>Imparare a conoscere strategie di medicina preventiva e a utilizzarle per migliorare la propria salute.</a:t>
            </a:r>
          </a:p>
          <a:p>
            <a:pPr marL="342900" lvl="0" indent="-342900" algn="l" rtl="0">
              <a:lnSpc>
                <a:spcPct val="120000"/>
              </a:lnSpc>
              <a:spcBef>
                <a:spcPts val="1200"/>
              </a:spcBef>
              <a:spcAft>
                <a:spcPts val="0"/>
              </a:spcAft>
              <a:buSzPts val="2000"/>
              <a:buChar char="▪"/>
            </a:pPr>
            <a:endParaRPr sz="2000" dirty="0">
              <a:highlight>
                <a:srgbClr val="FFFF00"/>
              </a:highlight>
            </a:endParaRPr>
          </a:p>
        </p:txBody>
      </p:sp>
      <p:sp>
        <p:nvSpPr>
          <p:cNvPr id="267" name="Google Shape;267;p17"/>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de-DE" sz="2800" b="0" i="0" u="none" strike="noStrike" cap="none" dirty="0">
                <a:solidFill>
                  <a:srgbClr val="C00000"/>
                </a:solidFill>
                <a:latin typeface="Calibri"/>
                <a:ea typeface="Calibri"/>
                <a:cs typeface="Calibri"/>
                <a:sym typeface="Calibri"/>
              </a:rPr>
              <a:t>2.1</a:t>
            </a:r>
            <a:endParaRPr sz="2800" b="0" i="0" u="none" strike="noStrike" cap="none" dirty="0">
              <a:solidFill>
                <a:srgbClr val="C00000"/>
              </a:solidFill>
              <a:latin typeface="Calibri"/>
              <a:ea typeface="Calibri"/>
              <a:cs typeface="Calibri"/>
              <a:sym typeface="Calibri"/>
            </a:endParaRPr>
          </a:p>
        </p:txBody>
      </p:sp>
      <p:sp>
        <p:nvSpPr>
          <p:cNvPr id="268" name="Google Shape;268;p17"/>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de-DE" sz="2400" b="0" i="0" u="none" strike="noStrike" cap="none" dirty="0">
                <a:solidFill>
                  <a:schemeClr val="lt1"/>
                </a:solidFill>
                <a:latin typeface="Calibri"/>
                <a:ea typeface="Calibri"/>
                <a:cs typeface="Calibri"/>
                <a:sym typeface="Calibri"/>
              </a:rPr>
              <a:t>2.2</a:t>
            </a:r>
            <a:endParaRPr sz="2400" b="0" i="0" u="none" strike="noStrike" cap="none" dirty="0">
              <a:solidFill>
                <a:schemeClr val="lt1"/>
              </a:solidFill>
              <a:latin typeface="Calibri"/>
              <a:ea typeface="Calibri"/>
              <a:cs typeface="Calibri"/>
              <a:sym typeface="Calibri"/>
            </a:endParaRPr>
          </a:p>
        </p:txBody>
      </p:sp>
      <p:sp>
        <p:nvSpPr>
          <p:cNvPr id="269" name="Google Shape;269;p17"/>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Calibri"/>
              <a:buNone/>
            </a:pPr>
            <a:r>
              <a:rPr lang="de-DE" sz="2400" dirty="0">
                <a:solidFill>
                  <a:schemeClr val="bg1"/>
                </a:solidFill>
                <a:latin typeface="Calibri"/>
                <a:ea typeface="Calibri"/>
                <a:cs typeface="Calibri"/>
                <a:sym typeface="Calibri"/>
              </a:rPr>
              <a:t>2</a:t>
            </a:r>
            <a:r>
              <a:rPr lang="de-DE" sz="2400" b="0" i="0" u="none" strike="noStrike" cap="none" dirty="0">
                <a:solidFill>
                  <a:schemeClr val="bg1"/>
                </a:solidFill>
                <a:latin typeface="Calibri"/>
                <a:ea typeface="Calibri"/>
                <a:cs typeface="Calibri"/>
                <a:sym typeface="Calibri"/>
              </a:rPr>
              <a:t>.3</a:t>
            </a:r>
            <a:endParaRPr sz="2400" b="0" i="0" u="none" strike="noStrike" cap="none" dirty="0">
              <a:solidFill>
                <a:schemeClr val="bg1"/>
              </a:solidFill>
              <a:latin typeface="Calibri"/>
              <a:ea typeface="Calibri"/>
              <a:cs typeface="Calibri"/>
              <a:sym typeface="Calibri"/>
            </a:endParaRPr>
          </a:p>
        </p:txBody>
      </p:sp>
      <p:sp>
        <p:nvSpPr>
          <p:cNvPr id="270" name="Google Shape;270;p17"/>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de-DE" sz="2400" dirty="0">
                <a:solidFill>
                  <a:schemeClr val="lt1"/>
                </a:solidFill>
                <a:latin typeface="Calibri"/>
                <a:ea typeface="Calibri"/>
                <a:cs typeface="Calibri"/>
                <a:sym typeface="Calibri"/>
              </a:rPr>
              <a:t>2</a:t>
            </a:r>
            <a:r>
              <a:rPr lang="de-DE" sz="2400" b="0" i="0" u="none" strike="noStrike" cap="none" dirty="0">
                <a:solidFill>
                  <a:schemeClr val="lt1"/>
                </a:solidFill>
                <a:latin typeface="Calibri"/>
                <a:ea typeface="Calibri"/>
                <a:cs typeface="Calibri"/>
                <a:sym typeface="Calibri"/>
              </a:rPr>
              <a:t>.4</a:t>
            </a:r>
            <a:endParaRPr sz="2400" b="0" i="0" u="none" strike="noStrike" cap="none" dirty="0">
              <a:solidFill>
                <a:schemeClr val="lt1"/>
              </a:solidFill>
              <a:latin typeface="Calibri"/>
              <a:ea typeface="Calibri"/>
              <a:cs typeface="Calibri"/>
              <a:sym typeface="Calibri"/>
            </a:endParaRPr>
          </a:p>
        </p:txBody>
      </p:sp>
      <p:pic>
        <p:nvPicPr>
          <p:cNvPr id="15" name="Google Shape;163;p7" descr="Ομιλία περίγραμμα">
            <a:extLst>
              <a:ext uri="{FF2B5EF4-FFF2-40B4-BE49-F238E27FC236}">
                <a16:creationId xmlns:a16="http://schemas.microsoft.com/office/drawing/2014/main" id="{DFC54CD6-AA6C-47CC-84ED-33521228C077}"/>
              </a:ext>
            </a:extLst>
          </p:cNvPr>
          <p:cNvPicPr preferRelativeResize="0"/>
          <p:nvPr/>
        </p:nvPicPr>
        <p:blipFill rotWithShape="1">
          <a:blip r:embed="rId3">
            <a:alphaModFix/>
          </a:blip>
          <a:srcRect/>
          <a:stretch/>
        </p:blipFill>
        <p:spPr>
          <a:xfrm>
            <a:off x="6839789" y="1392675"/>
            <a:ext cx="3958468" cy="3958468"/>
          </a:xfrm>
          <a:prstGeom prst="rect">
            <a:avLst/>
          </a:prstGeom>
          <a:noFill/>
          <a:ln>
            <a:noFill/>
          </a:ln>
        </p:spPr>
      </p:pic>
      <p:sp>
        <p:nvSpPr>
          <p:cNvPr id="16" name="Google Shape;164;p7">
            <a:extLst>
              <a:ext uri="{FF2B5EF4-FFF2-40B4-BE49-F238E27FC236}">
                <a16:creationId xmlns:a16="http://schemas.microsoft.com/office/drawing/2014/main" id="{93D5E4D3-3BD9-4EB9-85BD-9EF073FC7969}"/>
              </a:ext>
            </a:extLst>
          </p:cNvPr>
          <p:cNvSpPr txBox="1"/>
          <p:nvPr/>
        </p:nvSpPr>
        <p:spPr>
          <a:xfrm>
            <a:off x="7802811" y="2844225"/>
            <a:ext cx="241925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Calibri"/>
              <a:buNone/>
            </a:pPr>
            <a:r>
              <a:rPr lang="de-DE" sz="3200" b="0" i="0" u="none" strike="noStrike" cap="none" err="1">
                <a:solidFill>
                  <a:srgbClr val="203864"/>
                </a:solidFill>
                <a:latin typeface="Calibri"/>
                <a:ea typeface="Calibri"/>
                <a:cs typeface="Calibri"/>
                <a:sym typeface="Calibri"/>
              </a:rPr>
              <a:t>Iniziamo</a:t>
            </a:r>
            <a:r>
              <a:rPr lang="de-DE" sz="3200" b="0" i="0" u="none" strike="noStrike" cap="none">
                <a:solidFill>
                  <a:srgbClr val="203864"/>
                </a:solidFill>
                <a:latin typeface="Calibri"/>
                <a:ea typeface="Calibri"/>
                <a:cs typeface="Calibri"/>
                <a:sym typeface="Calibri"/>
              </a:rPr>
              <a:t>...</a:t>
            </a:r>
            <a:endParaRPr sz="3200" b="0" i="0" u="none" strike="noStrike" cap="none">
              <a:solidFill>
                <a:srgbClr val="203864"/>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1"/>
          <p:cNvSpPr txBox="1">
            <a:spLocks noGrp="1"/>
          </p:cNvSpPr>
          <p:nvPr>
            <p:ph type="title"/>
          </p:nvPr>
        </p:nvSpPr>
        <p:spPr>
          <a:xfrm>
            <a:off x="415600" y="1151754"/>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Salute delle donne</a:t>
            </a:r>
            <a:endParaRPr sz="2800" dirty="0"/>
          </a:p>
        </p:txBody>
      </p:sp>
      <p:sp>
        <p:nvSpPr>
          <p:cNvPr id="387" name="Google Shape;387;p61"/>
          <p:cNvSpPr txBox="1">
            <a:spLocks noGrp="1"/>
          </p:cNvSpPr>
          <p:nvPr>
            <p:ph type="body" idx="1"/>
          </p:nvPr>
        </p:nvSpPr>
        <p:spPr>
          <a:xfrm>
            <a:off x="415600" y="2382660"/>
            <a:ext cx="11360800" cy="3822470"/>
          </a:xfrm>
          <a:prstGeom prst="rect">
            <a:avLst/>
          </a:prstGeom>
          <a:noFill/>
          <a:ln>
            <a:noFill/>
          </a:ln>
        </p:spPr>
        <p:txBody>
          <a:bodyPr spcFirstLastPara="1" wrap="square" lIns="91425" tIns="91425" rIns="91425" bIns="91425" anchor="t" anchorCtr="0">
            <a:noAutofit/>
          </a:bodyPr>
          <a:lstStyle/>
          <a:p>
            <a:pPr marL="608965" lvl="0" indent="-456565" algn="just" rtl="0">
              <a:lnSpc>
                <a:spcPct val="100000"/>
              </a:lnSpc>
              <a:spcBef>
                <a:spcPts val="600"/>
              </a:spcBef>
              <a:spcAft>
                <a:spcPts val="600"/>
              </a:spcAft>
              <a:buSzPts val="1800"/>
              <a:buFont typeface="Noto Sans Symbols"/>
              <a:buChar char="▪"/>
            </a:pPr>
            <a:r>
              <a:rPr lang="en-US" sz="2000" dirty="0">
                <a:solidFill>
                  <a:schemeClr val="dk1"/>
                </a:solidFill>
                <a:latin typeface="Calibri"/>
                <a:ea typeface="Calibri"/>
                <a:cs typeface="Calibri"/>
                <a:sym typeface="Calibri"/>
              </a:rPr>
              <a:t>Alcuni problemi di salute colpiscono le donne in modo diverso e più frequente rispetto agli uomini.</a:t>
            </a:r>
            <a:endParaRPr dirty="0">
              <a:solidFill>
                <a:schemeClr val="dk1"/>
              </a:solidFill>
            </a:endParaRPr>
          </a:p>
          <a:p>
            <a:pPr marL="608965" lvl="0" indent="-456565" algn="just" rtl="0">
              <a:lnSpc>
                <a:spcPct val="100000"/>
              </a:lnSpc>
              <a:spcBef>
                <a:spcPts val="600"/>
              </a:spcBef>
              <a:spcAft>
                <a:spcPts val="600"/>
              </a:spcAft>
              <a:buSzPts val="1800"/>
              <a:buFont typeface="Noto Sans Symbols"/>
              <a:buChar char="▪"/>
            </a:pPr>
            <a:r>
              <a:rPr lang="en-US" sz="2000" dirty="0">
                <a:solidFill>
                  <a:schemeClr val="dk1"/>
                </a:solidFill>
                <a:latin typeface="Calibri"/>
                <a:ea typeface="Calibri"/>
                <a:cs typeface="Calibri"/>
                <a:sym typeface="Calibri"/>
              </a:rPr>
              <a:t>Le donne sono portatrici di condizioni di salute esclusive come il </a:t>
            </a:r>
            <a:r>
              <a:rPr lang="en-US" sz="2000" b="1" dirty="0">
                <a:solidFill>
                  <a:schemeClr val="dk1"/>
                </a:solidFill>
                <a:latin typeface="Calibri"/>
                <a:ea typeface="Calibri"/>
                <a:cs typeface="Calibri"/>
                <a:sym typeface="Calibri"/>
              </a:rPr>
              <a:t>cancro al seno, il cancro al collo dell'utero, la menopausa </a:t>
            </a:r>
            <a:r>
              <a:rPr lang="en-US" sz="2000" dirty="0">
                <a:solidFill>
                  <a:schemeClr val="dk1"/>
                </a:solidFill>
                <a:latin typeface="Calibri"/>
                <a:ea typeface="Calibri"/>
                <a:cs typeface="Calibri"/>
                <a:sym typeface="Calibri"/>
              </a:rPr>
              <a:t>e i </a:t>
            </a:r>
            <a:r>
              <a:rPr lang="en-US" sz="2000" b="1" dirty="0">
                <a:solidFill>
                  <a:schemeClr val="dk1"/>
                </a:solidFill>
              </a:rPr>
              <a:t>problemi di </a:t>
            </a:r>
            <a:r>
              <a:rPr lang="en-US" sz="2000" b="1" dirty="0">
                <a:solidFill>
                  <a:schemeClr val="dk1"/>
                </a:solidFill>
                <a:latin typeface="Calibri"/>
                <a:ea typeface="Calibri"/>
                <a:cs typeface="Calibri"/>
                <a:sym typeface="Calibri"/>
              </a:rPr>
              <a:t>gravidanza.</a:t>
            </a:r>
            <a:endParaRPr b="1" dirty="0">
              <a:solidFill>
                <a:schemeClr val="dk1"/>
              </a:solidFill>
            </a:endParaRPr>
          </a:p>
          <a:p>
            <a:pPr marL="608965" lvl="0" indent="-456565" algn="just" rtl="0">
              <a:lnSpc>
                <a:spcPct val="100000"/>
              </a:lnSpc>
              <a:spcBef>
                <a:spcPts val="600"/>
              </a:spcBef>
              <a:spcAft>
                <a:spcPts val="600"/>
              </a:spcAft>
              <a:buSzPts val="1800"/>
              <a:buFont typeface="Noto Sans Symbols"/>
              <a:buChar char="▪"/>
            </a:pPr>
            <a:r>
              <a:rPr lang="en-US" sz="2000" dirty="0">
                <a:solidFill>
                  <a:schemeClr val="dk1"/>
                </a:solidFill>
                <a:latin typeface="Calibri"/>
                <a:ea typeface="Calibri"/>
                <a:cs typeface="Calibri"/>
                <a:sym typeface="Calibri"/>
              </a:rPr>
              <a:t>Inoltre, le </a:t>
            </a:r>
            <a:r>
              <a:rPr lang="en-US" sz="2000" b="1" dirty="0">
                <a:solidFill>
                  <a:schemeClr val="dk1"/>
                </a:solidFill>
                <a:latin typeface="Calibri"/>
                <a:ea typeface="Calibri"/>
                <a:cs typeface="Calibri"/>
                <a:sym typeface="Calibri"/>
              </a:rPr>
              <a:t>donne subiscono un maggior numero di decessi per infarto rispetto agli uomini </a:t>
            </a:r>
            <a:r>
              <a:rPr lang="en-US" sz="2000" dirty="0">
                <a:solidFill>
                  <a:schemeClr val="dk1"/>
                </a:solidFill>
              </a:rPr>
              <a:t>e hanno maggiori probabilità di soffrire di </a:t>
            </a:r>
            <a:r>
              <a:rPr lang="en-US" sz="2000" b="1" dirty="0">
                <a:solidFill>
                  <a:schemeClr val="dk1"/>
                </a:solidFill>
                <a:latin typeface="Calibri"/>
                <a:ea typeface="Calibri"/>
                <a:cs typeface="Calibri"/>
                <a:sym typeface="Calibri"/>
              </a:rPr>
              <a:t>depressione </a:t>
            </a:r>
            <a:r>
              <a:rPr lang="en-US" sz="2000" dirty="0">
                <a:solidFill>
                  <a:schemeClr val="dk1"/>
                </a:solidFill>
              </a:rPr>
              <a:t>o ansia. </a:t>
            </a:r>
            <a:endParaRPr dirty="0">
              <a:solidFill>
                <a:schemeClr val="dk1"/>
              </a:solidFill>
            </a:endParaRPr>
          </a:p>
          <a:p>
            <a:pPr marL="608965" lvl="0" indent="-456565" algn="just" rtl="0">
              <a:lnSpc>
                <a:spcPct val="100000"/>
              </a:lnSpc>
              <a:spcBef>
                <a:spcPts val="600"/>
              </a:spcBef>
              <a:spcAft>
                <a:spcPts val="600"/>
              </a:spcAft>
              <a:buSzPts val="1800"/>
              <a:buFont typeface="Noto Sans Symbols"/>
              <a:buChar char="▪"/>
            </a:pPr>
            <a:r>
              <a:rPr lang="en-US" sz="2000" b="1" dirty="0">
                <a:solidFill>
                  <a:schemeClr val="dk1"/>
                </a:solidFill>
              </a:rPr>
              <a:t>Le donne hanno maggiori probabilità di soffrire di </a:t>
            </a:r>
            <a:r>
              <a:rPr lang="en-US" sz="2000" b="1" dirty="0">
                <a:solidFill>
                  <a:schemeClr val="dk1"/>
                </a:solidFill>
                <a:latin typeface="Calibri"/>
                <a:ea typeface="Calibri"/>
                <a:cs typeface="Calibri"/>
                <a:sym typeface="Calibri"/>
              </a:rPr>
              <a:t>patologie del tratto </a:t>
            </a:r>
            <a:r>
              <a:rPr lang="en-US" sz="2000" b="1" dirty="0">
                <a:solidFill>
                  <a:schemeClr val="dk1"/>
                </a:solidFill>
              </a:rPr>
              <a:t>urinario </a:t>
            </a:r>
            <a:r>
              <a:rPr lang="en-US" sz="2000" dirty="0">
                <a:solidFill>
                  <a:schemeClr val="dk1"/>
                </a:solidFill>
              </a:rPr>
              <a:t>e </a:t>
            </a:r>
            <a:r>
              <a:rPr lang="en-US" sz="2000" dirty="0" err="1">
                <a:solidFill>
                  <a:schemeClr val="dk1"/>
                </a:solidFill>
              </a:rPr>
              <a:t>possono</a:t>
            </a:r>
            <a:r>
              <a:rPr lang="en-US" sz="2000" dirty="0">
                <a:solidFill>
                  <a:schemeClr val="dk1"/>
                </a:solidFill>
              </a:rPr>
              <a:t> </a:t>
            </a:r>
            <a:r>
              <a:rPr lang="en-US" sz="2000" dirty="0" err="1">
                <a:solidFill>
                  <a:schemeClr val="dk1"/>
                </a:solidFill>
              </a:rPr>
              <a:t>essere</a:t>
            </a:r>
            <a:r>
              <a:rPr lang="en-US" sz="2000" dirty="0">
                <a:solidFill>
                  <a:schemeClr val="dk1"/>
                </a:solidFill>
              </a:rPr>
              <a:t> </a:t>
            </a:r>
            <a:r>
              <a:rPr lang="en-US" sz="2000" dirty="0" err="1">
                <a:solidFill>
                  <a:schemeClr val="dk1"/>
                </a:solidFill>
              </a:rPr>
              <a:t>soggette</a:t>
            </a:r>
            <a:r>
              <a:rPr lang="en-US" sz="2000" dirty="0">
                <a:solidFill>
                  <a:schemeClr val="dk1"/>
                </a:solidFill>
              </a:rPr>
              <a:t> a un maggior </a:t>
            </a:r>
            <a:r>
              <a:rPr lang="en-US" sz="2000" dirty="0">
                <a:solidFill>
                  <a:schemeClr val="dk1"/>
                </a:solidFill>
                <a:latin typeface="Calibri"/>
                <a:ea typeface="Calibri"/>
                <a:cs typeface="Calibri"/>
                <a:sym typeface="Calibri"/>
              </a:rPr>
              <a:t>numero di </a:t>
            </a:r>
            <a:r>
              <a:rPr lang="en-US" sz="2000" dirty="0">
                <a:solidFill>
                  <a:schemeClr val="dk1"/>
                </a:solidFill>
              </a:rPr>
              <a:t>malattie </a:t>
            </a:r>
            <a:r>
              <a:rPr lang="en-US" sz="2000" b="1" dirty="0">
                <a:solidFill>
                  <a:schemeClr val="dk1"/>
                </a:solidFill>
              </a:rPr>
              <a:t>sessualmente </a:t>
            </a:r>
            <a:r>
              <a:rPr lang="en-US" sz="2000" b="1" dirty="0">
                <a:solidFill>
                  <a:schemeClr val="dk1"/>
                </a:solidFill>
                <a:latin typeface="Calibri"/>
                <a:ea typeface="Calibri"/>
                <a:cs typeface="Calibri"/>
                <a:sym typeface="Calibri"/>
              </a:rPr>
              <a:t>trasmissibili.  </a:t>
            </a:r>
            <a:endParaRPr sz="2000" b="1" dirty="0">
              <a:solidFill>
                <a:schemeClr val="dk1"/>
              </a:solidFill>
              <a:latin typeface="Calibri"/>
              <a:ea typeface="Calibri"/>
              <a:cs typeface="Calibri"/>
              <a:sym typeface="Calibri"/>
            </a:endParaRPr>
          </a:p>
          <a:p>
            <a:pPr marL="151765" lvl="0" indent="0" algn="l" rtl="0">
              <a:lnSpc>
                <a:spcPct val="100000"/>
              </a:lnSpc>
              <a:spcBef>
                <a:spcPts val="600"/>
              </a:spcBef>
              <a:spcAft>
                <a:spcPts val="600"/>
              </a:spcAft>
              <a:buSzPts val="1800"/>
              <a:buNone/>
            </a:pPr>
            <a:endParaRPr dirty="0"/>
          </a:p>
        </p:txBody>
      </p:sp>
      <p:sp>
        <p:nvSpPr>
          <p:cNvPr id="388" name="Google Shape;388;p61"/>
          <p:cNvSpPr txBox="1"/>
          <p:nvPr/>
        </p:nvSpPr>
        <p:spPr>
          <a:xfrm>
            <a:off x="474604" y="1490658"/>
            <a:ext cx="10664427"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Cosa succede se rimango incinta o mi ammalo. Avrò accesso a un'assistenza sanitaria di qualità a prezzi accessibili?</a:t>
            </a:r>
            <a:endParaRPr sz="1800" b="1" i="1" u="none" strike="noStrike" cap="none" dirty="0">
              <a:solidFill>
                <a:srgbClr val="203864"/>
              </a:solidFill>
              <a:latin typeface="Arial"/>
              <a:ea typeface="Arial"/>
              <a:cs typeface="Arial"/>
              <a:sym typeface="Arial"/>
            </a:endParaRPr>
          </a:p>
        </p:txBody>
      </p:sp>
      <p:pic>
        <p:nvPicPr>
          <p:cNvPr id="389" name="Google Shape;389;p61"/>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10" name="Google Shape;171;p8">
            <a:extLst>
              <a:ext uri="{FF2B5EF4-FFF2-40B4-BE49-F238E27FC236}">
                <a16:creationId xmlns:a16="http://schemas.microsoft.com/office/drawing/2014/main" id="{41FEEE7A-A2A0-4D28-B11B-84D3C00DA9F2}"/>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162875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2"/>
          <p:cNvSpPr txBox="1">
            <a:spLocks noGrp="1"/>
          </p:cNvSpPr>
          <p:nvPr>
            <p:ph type="title"/>
          </p:nvPr>
        </p:nvSpPr>
        <p:spPr>
          <a:xfrm>
            <a:off x="415600" y="974344"/>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 Salute delle donne</a:t>
            </a:r>
            <a:endParaRPr sz="2800"/>
          </a:p>
        </p:txBody>
      </p:sp>
      <p:sp>
        <p:nvSpPr>
          <p:cNvPr id="396" name="Google Shape;396;p62"/>
          <p:cNvSpPr txBox="1"/>
          <p:nvPr/>
        </p:nvSpPr>
        <p:spPr>
          <a:xfrm>
            <a:off x="404616" y="1482056"/>
            <a:ext cx="8036767" cy="5212322"/>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600"/>
              </a:spcBef>
              <a:spcAft>
                <a:spcPts val="600"/>
              </a:spcAft>
              <a:buClr>
                <a:srgbClr val="C01E24"/>
              </a:buClr>
              <a:buSzPts val="1800"/>
              <a:buFont typeface="Noto Sans Symbols"/>
              <a:buNone/>
            </a:pPr>
            <a:r>
              <a:rPr lang="en-US" sz="2400" b="1" i="0" u="none" strike="noStrike" cap="none" dirty="0">
                <a:solidFill>
                  <a:schemeClr val="dk1"/>
                </a:solidFill>
                <a:latin typeface="Calibri"/>
                <a:ea typeface="Calibri"/>
                <a:cs typeface="Calibri"/>
                <a:sym typeface="Calibri"/>
              </a:rPr>
              <a:t>Depressione e ansia</a:t>
            </a:r>
            <a:endParaRPr sz="2400" b="0" i="0" u="none" strike="noStrike" cap="none" dirty="0">
              <a:solidFill>
                <a:schemeClr val="dk1"/>
              </a:solidFill>
              <a:latin typeface="Calibri"/>
              <a:ea typeface="Calibri"/>
              <a:cs typeface="Calibri"/>
              <a:sym typeface="Calibri"/>
            </a:endParaRPr>
          </a:p>
          <a:p>
            <a:pPr marL="690563" marR="0" lvl="1" indent="-354013" algn="l" rtl="0">
              <a:lnSpc>
                <a:spcPct val="100000"/>
              </a:lnSpc>
              <a:spcBef>
                <a:spcPts val="600"/>
              </a:spcBef>
              <a:spcAft>
                <a:spcPts val="600"/>
              </a:spcAft>
              <a:buClr>
                <a:srgbClr val="C01E24"/>
              </a:buClr>
              <a:buSzPts val="1800"/>
              <a:buFont typeface="Noto Sans Symbols"/>
              <a:buChar char="▪"/>
            </a:pPr>
            <a:r>
              <a:rPr lang="en-US" sz="2000" b="0" i="0" u="none" strike="noStrike" cap="none" dirty="0">
                <a:solidFill>
                  <a:schemeClr val="dk1"/>
                </a:solidFill>
                <a:latin typeface="Calibri"/>
                <a:ea typeface="Calibri"/>
                <a:cs typeface="Calibri"/>
                <a:sym typeface="Calibri"/>
              </a:rPr>
              <a:t>Le </a:t>
            </a:r>
            <a:r>
              <a:rPr lang="en-US" sz="2000" b="0" i="0" u="none" strike="noStrike" cap="none" dirty="0" err="1">
                <a:solidFill>
                  <a:schemeClr val="dk1"/>
                </a:solidFill>
                <a:latin typeface="Calibri"/>
                <a:ea typeface="Calibri"/>
                <a:cs typeface="Calibri"/>
                <a:sym typeface="Calibri"/>
              </a:rPr>
              <a:t>naturali</a:t>
            </a:r>
            <a:r>
              <a:rPr lang="en-US" sz="2000" b="0" i="0" u="none" strike="noStrike" cap="none"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variazioni</a:t>
            </a:r>
            <a:r>
              <a:rPr lang="en-US" sz="2000" b="1" i="0" u="none" strike="noStrike" cap="none" dirty="0">
                <a:solidFill>
                  <a:schemeClr val="dk1"/>
                </a:solidFill>
                <a:latin typeface="Calibri"/>
                <a:ea typeface="Calibri"/>
                <a:cs typeface="Calibri"/>
                <a:sym typeface="Calibri"/>
              </a:rPr>
              <a:t> ormonali </a:t>
            </a:r>
            <a:r>
              <a:rPr lang="en-US" sz="2000" b="0" i="0" u="none" strike="noStrike" cap="none" dirty="0">
                <a:solidFill>
                  <a:schemeClr val="dk1"/>
                </a:solidFill>
                <a:latin typeface="Calibri"/>
                <a:ea typeface="Calibri"/>
                <a:cs typeface="Calibri"/>
                <a:sym typeface="Calibri"/>
              </a:rPr>
              <a:t>possono causare depressione o ansia. La </a:t>
            </a:r>
            <a:r>
              <a:rPr lang="en-US" sz="2000" b="1" i="0" u="none" strike="noStrike" cap="none" dirty="0">
                <a:solidFill>
                  <a:schemeClr val="dk1"/>
                </a:solidFill>
                <a:latin typeface="Calibri"/>
                <a:ea typeface="Calibri"/>
                <a:cs typeface="Calibri"/>
                <a:sym typeface="Calibri"/>
              </a:rPr>
              <a:t>sindrome pre-mestruale </a:t>
            </a:r>
            <a:r>
              <a:rPr lang="en-US" sz="2000" b="0" i="0" u="none" strike="noStrike" cap="none" dirty="0">
                <a:solidFill>
                  <a:schemeClr val="dk1"/>
                </a:solidFill>
                <a:latin typeface="Calibri"/>
                <a:ea typeface="Calibri"/>
                <a:cs typeface="Calibri"/>
                <a:sym typeface="Calibri"/>
              </a:rPr>
              <a:t>si verifica spesso tra le donne, inoltre molte donne sviluppano una forma di </a:t>
            </a:r>
            <a:r>
              <a:rPr lang="en-US" sz="2000" b="1" i="0" u="none" strike="noStrike" cap="none" dirty="0">
                <a:solidFill>
                  <a:schemeClr val="dk1"/>
                </a:solidFill>
                <a:latin typeface="Calibri"/>
                <a:ea typeface="Calibri"/>
                <a:cs typeface="Calibri"/>
                <a:sym typeface="Calibri"/>
              </a:rPr>
              <a:t>depressione </a:t>
            </a:r>
            <a:r>
              <a:rPr lang="en-US" sz="2000" i="0" u="none" strike="noStrike" cap="none" dirty="0">
                <a:solidFill>
                  <a:schemeClr val="dk1"/>
                </a:solidFill>
                <a:latin typeface="Calibri"/>
                <a:ea typeface="Calibri"/>
                <a:cs typeface="Calibri"/>
                <a:sym typeface="Calibri"/>
              </a:rPr>
              <a:t>dopo il parto chiamata</a:t>
            </a:r>
            <a:r>
              <a:rPr lang="en-US" sz="2000" b="1" i="0" u="none" strike="noStrike" cap="none" dirty="0">
                <a:solidFill>
                  <a:schemeClr val="dk1"/>
                </a:solidFill>
                <a:latin typeface="Calibri"/>
                <a:ea typeface="Calibri"/>
                <a:cs typeface="Calibri"/>
                <a:sym typeface="Calibri"/>
              </a:rPr>
              <a:t> "baby blues".</a:t>
            </a:r>
            <a:endParaRPr sz="1800" b="0" i="0" u="none" strike="noStrike" cap="none" dirty="0">
              <a:solidFill>
                <a:schemeClr val="dk1"/>
              </a:solidFill>
              <a:latin typeface="Calibri"/>
              <a:ea typeface="Calibri"/>
              <a:cs typeface="Calibri"/>
              <a:sym typeface="Calibri"/>
            </a:endParaRPr>
          </a:p>
          <a:p>
            <a:pPr marL="690563" marR="0" lvl="1" indent="-354013" algn="l" rtl="0">
              <a:lnSpc>
                <a:spcPct val="100000"/>
              </a:lnSpc>
              <a:spcBef>
                <a:spcPts val="600"/>
              </a:spcBef>
              <a:spcAft>
                <a:spcPts val="60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La </a:t>
            </a:r>
            <a:r>
              <a:rPr lang="en-US" sz="2000" b="1" dirty="0" err="1">
                <a:solidFill>
                  <a:schemeClr val="dk1"/>
                </a:solidFill>
                <a:latin typeface="Calibri"/>
                <a:ea typeface="Calibri"/>
                <a:cs typeface="Calibri"/>
                <a:sym typeface="Calibri"/>
              </a:rPr>
              <a:t>m</a:t>
            </a:r>
            <a:r>
              <a:rPr lang="en-US" sz="2000" b="1" i="0" u="none" strike="noStrike" cap="none" dirty="0" err="1">
                <a:solidFill>
                  <a:schemeClr val="dk1"/>
                </a:solidFill>
                <a:latin typeface="Calibri"/>
                <a:ea typeface="Calibri"/>
                <a:cs typeface="Calibri"/>
                <a:sym typeface="Calibri"/>
              </a:rPr>
              <a:t>enopausa</a:t>
            </a:r>
            <a:r>
              <a:rPr lang="en-US" sz="2000" b="1" i="0" u="none" strike="noStrike" cap="none" dirty="0">
                <a:solidFill>
                  <a:schemeClr val="dk1"/>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nelle donne può anche causare depressione</a:t>
            </a:r>
            <a:endParaRPr sz="2000" b="0" i="0" u="none" strike="noStrike" cap="none" dirty="0">
              <a:solidFill>
                <a:schemeClr val="dk1"/>
              </a:solidFill>
              <a:latin typeface="Calibri"/>
              <a:ea typeface="Calibri"/>
              <a:cs typeface="Calibri"/>
              <a:sym typeface="Calibri"/>
            </a:endParaRPr>
          </a:p>
          <a:p>
            <a:pPr marL="152400" marR="0" lvl="0" indent="0" algn="l" rtl="0">
              <a:lnSpc>
                <a:spcPct val="100000"/>
              </a:lnSpc>
              <a:spcBef>
                <a:spcPts val="600"/>
              </a:spcBef>
              <a:spcAft>
                <a:spcPts val="600"/>
              </a:spcAft>
              <a:buClr>
                <a:srgbClr val="C01E24"/>
              </a:buClr>
              <a:buSzPts val="1800"/>
              <a:buFont typeface="Noto Sans Symbols"/>
              <a:buNone/>
            </a:pPr>
            <a:r>
              <a:rPr lang="en-US" sz="2400" b="1" i="0" u="none" strike="noStrike" cap="none" dirty="0">
                <a:solidFill>
                  <a:schemeClr val="dk1"/>
                </a:solidFill>
                <a:latin typeface="Calibri"/>
                <a:ea typeface="Calibri"/>
                <a:cs typeface="Calibri"/>
                <a:sym typeface="Calibri"/>
              </a:rPr>
              <a:t>Problemi di gravidanza</a:t>
            </a:r>
            <a:endParaRPr sz="2400" b="0" i="0" u="none" strike="noStrike" cap="none" dirty="0">
              <a:solidFill>
                <a:schemeClr val="dk1"/>
              </a:solidFill>
              <a:latin typeface="Calibri"/>
              <a:ea typeface="Calibri"/>
              <a:cs typeface="Calibri"/>
              <a:sym typeface="Calibri"/>
            </a:endParaRPr>
          </a:p>
          <a:p>
            <a:pPr marL="690563" marR="0" lvl="1" indent="-354013" algn="l" rtl="0">
              <a:lnSpc>
                <a:spcPct val="100000"/>
              </a:lnSpc>
              <a:spcBef>
                <a:spcPts val="600"/>
              </a:spcBef>
              <a:spcAft>
                <a:spcPts val="600"/>
              </a:spcAft>
              <a:buClr>
                <a:srgbClr val="C01E24"/>
              </a:buClr>
              <a:buSzPts val="1800"/>
              <a:buFont typeface="Noto Sans Symbols"/>
              <a:buChar char="▪"/>
            </a:pPr>
            <a:r>
              <a:rPr lang="en-US" sz="2000" b="0" i="0" u="none" strike="noStrike" cap="none" dirty="0">
                <a:solidFill>
                  <a:schemeClr val="dk1"/>
                </a:solidFill>
                <a:latin typeface="Calibri"/>
                <a:ea typeface="Calibri"/>
                <a:cs typeface="Calibri"/>
                <a:sym typeface="Calibri"/>
              </a:rPr>
              <a:t>La gravidanza può causare un </a:t>
            </a:r>
            <a:r>
              <a:rPr lang="en-US" sz="2000" b="1" i="0" u="none" strike="noStrike" cap="none" dirty="0">
                <a:solidFill>
                  <a:schemeClr val="dk1"/>
                </a:solidFill>
                <a:latin typeface="Calibri"/>
                <a:ea typeface="Calibri"/>
                <a:cs typeface="Calibri"/>
                <a:sym typeface="Calibri"/>
              </a:rPr>
              <a:t>calo dei globuli rossi </a:t>
            </a:r>
            <a:r>
              <a:rPr lang="en-US" sz="2000" i="0" u="none" strike="noStrike" cap="none" dirty="0">
                <a:solidFill>
                  <a:schemeClr val="dk1"/>
                </a:solidFill>
                <a:latin typeface="Calibri"/>
                <a:ea typeface="Calibri"/>
                <a:cs typeface="Calibri"/>
                <a:sym typeface="Calibri"/>
              </a:rPr>
              <a:t>in</a:t>
            </a:r>
            <a:r>
              <a:rPr lang="en-US" sz="2000" b="1" i="0" u="none" strike="noStrike" cap="none" dirty="0">
                <a:solidFill>
                  <a:schemeClr val="dk1"/>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una donna </a:t>
            </a:r>
            <a:r>
              <a:rPr lang="en-US" sz="2000" b="0" i="0" u="none" strike="noStrike" cap="none" dirty="0" err="1">
                <a:solidFill>
                  <a:schemeClr val="dk1"/>
                </a:solidFill>
                <a:latin typeface="Calibri"/>
                <a:ea typeface="Calibri"/>
                <a:cs typeface="Calibri"/>
                <a:sym typeface="Calibri"/>
              </a:rPr>
              <a:t>sana</a:t>
            </a:r>
            <a:r>
              <a:rPr lang="en-US" sz="2000" dirty="0">
                <a:solidFill>
                  <a:schemeClr val="dk1"/>
                </a:solidFill>
                <a:latin typeface="Calibri"/>
                <a:ea typeface="Calibri"/>
                <a:cs typeface="Calibri"/>
                <a:sym typeface="Calibri"/>
              </a:rPr>
              <a:t>.</a:t>
            </a:r>
            <a:endParaRPr lang="en-US" sz="2000" b="0" i="0" u="none" strike="noStrike" cap="none" dirty="0">
              <a:solidFill>
                <a:schemeClr val="dk1"/>
              </a:solidFill>
              <a:latin typeface="Calibri"/>
              <a:ea typeface="Calibri"/>
              <a:cs typeface="Calibri"/>
              <a:sym typeface="Calibri"/>
            </a:endParaRPr>
          </a:p>
          <a:p>
            <a:pPr marL="690563" marR="0" lvl="1" indent="-354013" algn="l" rtl="0">
              <a:lnSpc>
                <a:spcPct val="100000"/>
              </a:lnSpc>
              <a:spcBef>
                <a:spcPts val="600"/>
              </a:spcBef>
              <a:spcAft>
                <a:spcPts val="600"/>
              </a:spcAft>
              <a:buClr>
                <a:srgbClr val="C01E24"/>
              </a:buClr>
              <a:buSzPts val="1800"/>
              <a:buFont typeface="Noto Sans Symbols"/>
              <a:buChar char="▪"/>
            </a:pPr>
            <a:r>
              <a:rPr lang="en-US" sz="2000" b="0" i="0" u="none" strike="noStrike" cap="none" dirty="0" err="1">
                <a:solidFill>
                  <a:schemeClr val="dk1"/>
                </a:solidFill>
                <a:latin typeface="Calibri"/>
                <a:ea typeface="Calibri"/>
                <a:cs typeface="Calibri"/>
                <a:sym typeface="Calibri"/>
              </a:rPr>
              <a:t>Inoltre</a:t>
            </a:r>
            <a:r>
              <a:rPr lang="en-US" sz="2000" b="0" i="0" u="none" strike="noStrike" cap="none" dirty="0">
                <a:solidFill>
                  <a:schemeClr val="dk1"/>
                </a:solidFill>
                <a:latin typeface="Calibri"/>
                <a:ea typeface="Calibri"/>
                <a:cs typeface="Calibri"/>
                <a:sym typeface="Calibri"/>
              </a:rPr>
              <a:t> condizioni preesistenti come </a:t>
            </a:r>
            <a:r>
              <a:rPr lang="en-US" sz="2000" b="1" i="0" u="none" strike="noStrike" cap="none" dirty="0">
                <a:solidFill>
                  <a:schemeClr val="dk1"/>
                </a:solidFill>
                <a:latin typeface="Calibri"/>
                <a:ea typeface="Calibri"/>
                <a:cs typeface="Calibri"/>
                <a:sym typeface="Calibri"/>
              </a:rPr>
              <a:t>asma</a:t>
            </a:r>
            <a:r>
              <a:rPr lang="en-US" sz="2000" b="0" i="0" u="none" strike="noStrike" cap="none" dirty="0">
                <a:solidFill>
                  <a:schemeClr val="dk1"/>
                </a:solidFill>
                <a:latin typeface="Calibri"/>
                <a:ea typeface="Calibri"/>
                <a:cs typeface="Calibri"/>
                <a:sym typeface="Calibri"/>
              </a:rPr>
              <a:t>, </a:t>
            </a:r>
            <a:r>
              <a:rPr lang="en-US" sz="2000" b="1" i="0" u="none" strike="noStrike" cap="none" dirty="0">
                <a:solidFill>
                  <a:schemeClr val="dk1"/>
                </a:solidFill>
                <a:latin typeface="Calibri"/>
                <a:ea typeface="Calibri"/>
                <a:cs typeface="Calibri"/>
                <a:sym typeface="Calibri"/>
              </a:rPr>
              <a:t>diabete </a:t>
            </a:r>
            <a:r>
              <a:rPr lang="en-US" sz="2000" b="0" i="0" u="none" strike="noStrike" cap="none" dirty="0">
                <a:solidFill>
                  <a:schemeClr val="dk1"/>
                </a:solidFill>
                <a:latin typeface="Calibri"/>
                <a:ea typeface="Calibri"/>
                <a:cs typeface="Calibri"/>
                <a:sym typeface="Calibri"/>
              </a:rPr>
              <a:t>e </a:t>
            </a:r>
            <a:r>
              <a:rPr lang="en-US" sz="2000" b="1" i="0" u="none" strike="noStrike" cap="none" dirty="0">
                <a:solidFill>
                  <a:schemeClr val="dk1"/>
                </a:solidFill>
                <a:latin typeface="Calibri"/>
                <a:ea typeface="Calibri"/>
                <a:cs typeface="Calibri"/>
                <a:sym typeface="Calibri"/>
              </a:rPr>
              <a:t>depressione </a:t>
            </a:r>
            <a:r>
              <a:rPr lang="en-US" sz="2000" b="0" i="0" u="none" strike="noStrike" cap="none" dirty="0">
                <a:solidFill>
                  <a:schemeClr val="dk1"/>
                </a:solidFill>
                <a:latin typeface="Calibri"/>
                <a:ea typeface="Calibri"/>
                <a:cs typeface="Calibri"/>
                <a:sym typeface="Calibri"/>
              </a:rPr>
              <a:t>possono peggiorare la gravidanza e minacciare la salute della madre e del bambino. </a:t>
            </a:r>
            <a:endParaRPr sz="1600" b="0" i="0" u="none" strike="noStrike" cap="none" dirty="0">
              <a:solidFill>
                <a:schemeClr val="dk1"/>
              </a:solidFill>
              <a:latin typeface="Calibri"/>
              <a:ea typeface="Calibri"/>
              <a:cs typeface="Calibri"/>
              <a:sym typeface="Calibri"/>
            </a:endParaRPr>
          </a:p>
          <a:p>
            <a:pPr marL="1218565" marR="0" lvl="1" indent="-334008" algn="l" rtl="0">
              <a:lnSpc>
                <a:spcPct val="100000"/>
              </a:lnSpc>
              <a:spcBef>
                <a:spcPts val="600"/>
              </a:spcBef>
              <a:spcAft>
                <a:spcPts val="600"/>
              </a:spcAft>
              <a:buClr>
                <a:srgbClr val="C01E24"/>
              </a:buClr>
              <a:buSzPts val="1400"/>
              <a:buFont typeface="Noto Sans Symbols"/>
              <a:buNone/>
            </a:pPr>
            <a:endParaRPr sz="2400" b="0" i="0" u="none" strike="noStrike" cap="none" dirty="0">
              <a:solidFill>
                <a:schemeClr val="dk1"/>
              </a:solidFill>
              <a:latin typeface="Calibri"/>
              <a:ea typeface="Calibri"/>
              <a:cs typeface="Calibri"/>
              <a:sym typeface="Calibri"/>
            </a:endParaRPr>
          </a:p>
        </p:txBody>
      </p:sp>
      <p:pic>
        <p:nvPicPr>
          <p:cNvPr id="397" name="Google Shape;397;p62" descr="A picture containing text, person, helmet&#10;&#10;Description automatically generated"/>
          <p:cNvPicPr preferRelativeResize="0"/>
          <p:nvPr/>
        </p:nvPicPr>
        <p:blipFill rotWithShape="1">
          <a:blip r:embed="rId3">
            <a:alphaModFix/>
          </a:blip>
          <a:srcRect/>
          <a:stretch/>
        </p:blipFill>
        <p:spPr>
          <a:xfrm>
            <a:off x="9049282" y="1482056"/>
            <a:ext cx="2738101" cy="4114800"/>
          </a:xfrm>
          <a:prstGeom prst="rect">
            <a:avLst/>
          </a:prstGeom>
          <a:noFill/>
          <a:ln>
            <a:noFill/>
          </a:ln>
        </p:spPr>
      </p:pic>
      <p:sp>
        <p:nvSpPr>
          <p:cNvPr id="398" name="Google Shape;398;p62"/>
          <p:cNvSpPr/>
          <p:nvPr/>
        </p:nvSpPr>
        <p:spPr>
          <a:xfrm>
            <a:off x="8441384" y="6417379"/>
            <a:ext cx="3509975"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a:t>
            </a:r>
            <a:endParaRPr sz="1200" b="0" i="0" u="none" strike="noStrike" cap="none" dirty="0">
              <a:solidFill>
                <a:schemeClr val="dk1"/>
              </a:solidFill>
              <a:latin typeface="Calibri"/>
              <a:ea typeface="Calibri"/>
              <a:cs typeface="Calibri"/>
              <a:sym typeface="Calibri"/>
            </a:endParaRPr>
          </a:p>
        </p:txBody>
      </p:sp>
      <p:pic>
        <p:nvPicPr>
          <p:cNvPr id="399" name="Google Shape;399;p62"/>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D49EC12C-0568-4180-94B7-D81B5E42C422}"/>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982934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3"/>
          <p:cNvSpPr txBox="1">
            <a:spLocks noGrp="1"/>
          </p:cNvSpPr>
          <p:nvPr>
            <p:ph type="title"/>
          </p:nvPr>
        </p:nvSpPr>
        <p:spPr>
          <a:xfrm>
            <a:off x="575244" y="957760"/>
            <a:ext cx="11360800" cy="80423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Salute delle donne</a:t>
            </a:r>
            <a:endParaRPr sz="2800"/>
          </a:p>
        </p:txBody>
      </p:sp>
      <p:sp>
        <p:nvSpPr>
          <p:cNvPr id="406" name="Google Shape;406;p63"/>
          <p:cNvSpPr txBox="1">
            <a:spLocks noGrp="1"/>
          </p:cNvSpPr>
          <p:nvPr>
            <p:ph type="body" idx="1"/>
          </p:nvPr>
        </p:nvSpPr>
        <p:spPr>
          <a:xfrm>
            <a:off x="415600" y="1456957"/>
            <a:ext cx="7621495" cy="5269609"/>
          </a:xfrm>
          <a:prstGeom prst="rect">
            <a:avLst/>
          </a:prstGeom>
          <a:noFill/>
          <a:ln>
            <a:noFill/>
          </a:ln>
        </p:spPr>
        <p:txBody>
          <a:bodyPr spcFirstLastPara="1" wrap="square" lIns="91425" tIns="91425" rIns="91425" bIns="91425" anchor="t" anchorCtr="0">
            <a:noAutofit/>
          </a:bodyPr>
          <a:lstStyle/>
          <a:p>
            <a:pPr marL="608965" lvl="0" indent="-456565" algn="just" rtl="0">
              <a:lnSpc>
                <a:spcPct val="100000"/>
              </a:lnSpc>
              <a:spcBef>
                <a:spcPts val="0"/>
              </a:spcBef>
              <a:spcAft>
                <a:spcPts val="0"/>
              </a:spcAft>
              <a:buSzPts val="1800"/>
              <a:buFont typeface="Wingdings" panose="05000000000000000000" pitchFamily="2" charset="2"/>
              <a:buChar char="§"/>
            </a:pPr>
            <a:r>
              <a:rPr lang="en-US" sz="2400" b="1" dirty="0">
                <a:solidFill>
                  <a:schemeClr val="dk1"/>
                </a:solidFill>
                <a:latin typeface="Calibri"/>
                <a:ea typeface="Calibri"/>
                <a:cs typeface="Calibri"/>
                <a:sym typeface="Calibri"/>
              </a:rPr>
              <a:t>Malattie autoimmuni</a:t>
            </a:r>
            <a:endParaRPr dirty="0">
              <a:solidFill>
                <a:schemeClr val="dk1"/>
              </a:solidFill>
            </a:endParaRPr>
          </a:p>
          <a:p>
            <a:pPr marL="801688" lvl="1" indent="-336550" algn="just" rtl="0">
              <a:lnSpc>
                <a:spcPct val="100000"/>
              </a:lnSpc>
              <a:spcBef>
                <a:spcPts val="2133"/>
              </a:spcBef>
              <a:spcAft>
                <a:spcPts val="0"/>
              </a:spcAft>
              <a:buSzPts val="1400"/>
              <a:buChar char="○"/>
            </a:pPr>
            <a:r>
              <a:rPr lang="en-US" sz="2000" dirty="0">
                <a:solidFill>
                  <a:schemeClr val="dk1"/>
                </a:solidFill>
                <a:latin typeface="Calibri"/>
                <a:ea typeface="Calibri"/>
                <a:cs typeface="Calibri"/>
                <a:sym typeface="Calibri"/>
              </a:rPr>
              <a:t>Si verifica quando le </a:t>
            </a:r>
            <a:r>
              <a:rPr lang="en-US" sz="2000" b="1" dirty="0">
                <a:solidFill>
                  <a:schemeClr val="dk1"/>
                </a:solidFill>
                <a:latin typeface="Calibri"/>
                <a:ea typeface="Calibri"/>
                <a:cs typeface="Calibri"/>
                <a:sym typeface="Calibri"/>
              </a:rPr>
              <a:t>cellule del corpo </a:t>
            </a:r>
            <a:r>
              <a:rPr lang="en-US" sz="2000" dirty="0">
                <a:solidFill>
                  <a:schemeClr val="dk1"/>
                </a:solidFill>
                <a:latin typeface="Calibri"/>
                <a:ea typeface="Calibri"/>
                <a:cs typeface="Calibri"/>
                <a:sym typeface="Calibri"/>
              </a:rPr>
              <a:t>che eliminano le minacce, come i virus, </a:t>
            </a:r>
            <a:r>
              <a:rPr lang="en-US" sz="2000" b="1" dirty="0">
                <a:solidFill>
                  <a:schemeClr val="dk1"/>
                </a:solidFill>
                <a:latin typeface="Calibri"/>
                <a:ea typeface="Calibri"/>
                <a:cs typeface="Calibri"/>
                <a:sym typeface="Calibri"/>
              </a:rPr>
              <a:t>attaccano </a:t>
            </a:r>
            <a:r>
              <a:rPr lang="en-US" sz="2000" dirty="0">
                <a:solidFill>
                  <a:schemeClr val="dk1"/>
                </a:solidFill>
                <a:latin typeface="Calibri"/>
                <a:ea typeface="Calibri"/>
                <a:cs typeface="Calibri"/>
                <a:sym typeface="Calibri"/>
              </a:rPr>
              <a:t>le </a:t>
            </a:r>
            <a:r>
              <a:rPr lang="en-US" sz="2000" b="1" dirty="0">
                <a:solidFill>
                  <a:schemeClr val="dk1"/>
                </a:solidFill>
                <a:latin typeface="Calibri"/>
                <a:ea typeface="Calibri"/>
                <a:cs typeface="Calibri"/>
                <a:sym typeface="Calibri"/>
              </a:rPr>
              <a:t>cellule sane.</a:t>
            </a:r>
            <a:endParaRPr b="1" dirty="0">
              <a:solidFill>
                <a:schemeClr val="dk1"/>
              </a:solidFill>
            </a:endParaRPr>
          </a:p>
          <a:p>
            <a:pPr marL="801688" lvl="1" indent="-336550" algn="just" rtl="0">
              <a:lnSpc>
                <a:spcPct val="100000"/>
              </a:lnSpc>
              <a:spcBef>
                <a:spcPts val="0"/>
              </a:spcBef>
              <a:spcAft>
                <a:spcPts val="0"/>
              </a:spcAft>
              <a:buSzPts val="1400"/>
              <a:buChar char="○"/>
            </a:pPr>
            <a:r>
              <a:rPr lang="en-US" sz="2000" dirty="0">
                <a:solidFill>
                  <a:schemeClr val="dk1"/>
                </a:solidFill>
                <a:latin typeface="Calibri"/>
                <a:ea typeface="Calibri"/>
                <a:cs typeface="Calibri"/>
                <a:sym typeface="Calibri"/>
              </a:rPr>
              <a:t>La condizione colpisce le donne con sintomi quali </a:t>
            </a:r>
            <a:r>
              <a:rPr lang="en-US" sz="2000" b="1" dirty="0">
                <a:solidFill>
                  <a:schemeClr val="dk1"/>
                </a:solidFill>
                <a:latin typeface="Calibri"/>
                <a:ea typeface="Calibri"/>
                <a:cs typeface="Calibri"/>
                <a:sym typeface="Calibri"/>
              </a:rPr>
              <a:t>spossatezza, febbre lieve, dolore, irritazione della pelle </a:t>
            </a:r>
            <a:r>
              <a:rPr lang="en-US" sz="2000" dirty="0">
                <a:solidFill>
                  <a:schemeClr val="dk1"/>
                </a:solidFill>
                <a:latin typeface="Calibri"/>
                <a:ea typeface="Calibri"/>
                <a:cs typeface="Calibri"/>
                <a:sym typeface="Calibri"/>
              </a:rPr>
              <a:t>e </a:t>
            </a:r>
            <a:r>
              <a:rPr lang="en-US" sz="2000" b="1" dirty="0">
                <a:solidFill>
                  <a:schemeClr val="dk1"/>
                </a:solidFill>
                <a:latin typeface="Calibri"/>
                <a:ea typeface="Calibri"/>
                <a:cs typeface="Calibri"/>
                <a:sym typeface="Calibri"/>
              </a:rPr>
              <a:t>vertigini</a:t>
            </a:r>
            <a:r>
              <a:rPr lang="en-US" sz="2000" dirty="0">
                <a:solidFill>
                  <a:schemeClr val="dk1"/>
                </a:solidFill>
                <a:latin typeface="Calibri"/>
                <a:ea typeface="Calibri"/>
                <a:cs typeface="Calibri"/>
                <a:sym typeface="Calibri"/>
              </a:rPr>
              <a:t>. (Dipartimento della Salute e dei Servizi Umani degli Stati Uniti)</a:t>
            </a:r>
            <a:endParaRPr sz="2000" dirty="0">
              <a:solidFill>
                <a:schemeClr val="dk1"/>
              </a:solidFill>
            </a:endParaRPr>
          </a:p>
          <a:p>
            <a:pPr marL="608965" lvl="0" indent="-456565" algn="just" rtl="0">
              <a:lnSpc>
                <a:spcPct val="100000"/>
              </a:lnSpc>
              <a:spcBef>
                <a:spcPts val="1200"/>
              </a:spcBef>
              <a:spcAft>
                <a:spcPts val="0"/>
              </a:spcAft>
              <a:buSzPts val="1800"/>
              <a:buFont typeface="Wingdings" panose="05000000000000000000" pitchFamily="2" charset="2"/>
              <a:buChar char="§"/>
            </a:pPr>
            <a:r>
              <a:rPr lang="en-US" sz="2400" b="1" dirty="0">
                <a:solidFill>
                  <a:schemeClr val="dk1"/>
                </a:solidFill>
                <a:latin typeface="Calibri"/>
                <a:ea typeface="Calibri"/>
                <a:cs typeface="Calibri"/>
                <a:sym typeface="Calibri"/>
              </a:rPr>
              <a:t>Salute ginecologica</a:t>
            </a:r>
            <a:endParaRPr dirty="0">
              <a:solidFill>
                <a:schemeClr val="dk1"/>
              </a:solidFill>
            </a:endParaRPr>
          </a:p>
          <a:p>
            <a:pPr marL="801688" lvl="1" indent="-336550" algn="just" rtl="0">
              <a:lnSpc>
                <a:spcPct val="100000"/>
              </a:lnSpc>
              <a:spcBef>
                <a:spcPts val="2133"/>
              </a:spcBef>
              <a:spcAft>
                <a:spcPts val="0"/>
              </a:spcAft>
              <a:buSzPts val="1400"/>
              <a:buChar char="○"/>
            </a:pPr>
            <a:r>
              <a:rPr lang="en-US" sz="2000" dirty="0">
                <a:solidFill>
                  <a:schemeClr val="dk1"/>
                </a:solidFill>
                <a:latin typeface="Calibri"/>
                <a:ea typeface="Calibri"/>
                <a:cs typeface="Calibri"/>
                <a:sym typeface="Calibri"/>
              </a:rPr>
              <a:t>Il sanguinamento e le perdite sono una parte normale del ciclo mestruale, ma i problemi vaginali possono indicare anche problemi gravi come </a:t>
            </a:r>
            <a:r>
              <a:rPr lang="en-US" sz="2000" b="1" dirty="0">
                <a:solidFill>
                  <a:schemeClr val="dk1"/>
                </a:solidFill>
                <a:latin typeface="Calibri"/>
                <a:ea typeface="Calibri"/>
                <a:cs typeface="Calibri"/>
                <a:sym typeface="Calibri"/>
              </a:rPr>
              <a:t>le malattie sessualmente trasmissibili e il cancro del tratto riproduttivo</a:t>
            </a:r>
            <a:r>
              <a:rPr lang="en-US" sz="2000" dirty="0">
                <a:solidFill>
                  <a:schemeClr val="dk1"/>
                </a:solidFill>
                <a:latin typeface="Calibri"/>
                <a:ea typeface="Calibri"/>
                <a:cs typeface="Calibri"/>
                <a:sym typeface="Calibri"/>
              </a:rPr>
              <a:t>. Infezioni lievi non controllate possono causare </a:t>
            </a:r>
            <a:r>
              <a:rPr lang="en-US" sz="2000" b="1" dirty="0">
                <a:solidFill>
                  <a:schemeClr val="dk1"/>
                </a:solidFill>
                <a:latin typeface="Calibri"/>
                <a:ea typeface="Calibri"/>
                <a:cs typeface="Calibri"/>
                <a:sym typeface="Calibri"/>
              </a:rPr>
              <a:t>infertilità </a:t>
            </a:r>
            <a:r>
              <a:rPr lang="en-US" sz="2000" dirty="0">
                <a:solidFill>
                  <a:schemeClr val="dk1"/>
                </a:solidFill>
              </a:rPr>
              <a:t>o </a:t>
            </a:r>
            <a:r>
              <a:rPr lang="en-US" sz="2000" b="1" dirty="0">
                <a:solidFill>
                  <a:schemeClr val="dk1"/>
                </a:solidFill>
                <a:latin typeface="Calibri"/>
                <a:ea typeface="Calibri"/>
                <a:cs typeface="Calibri"/>
                <a:sym typeface="Calibri"/>
              </a:rPr>
              <a:t>insufficienza renale</a:t>
            </a:r>
            <a:r>
              <a:rPr lang="en-US" sz="2000" dirty="0">
                <a:solidFill>
                  <a:schemeClr val="dk1"/>
                </a:solidFill>
                <a:latin typeface="Calibri"/>
                <a:ea typeface="Calibri"/>
                <a:cs typeface="Calibri"/>
                <a:sym typeface="Calibri"/>
              </a:rPr>
              <a:t>.</a:t>
            </a:r>
            <a:endParaRPr dirty="0">
              <a:solidFill>
                <a:schemeClr val="dk1"/>
              </a:solidFill>
            </a:endParaRPr>
          </a:p>
          <a:p>
            <a:pPr marL="1218565" lvl="1" indent="-334008" algn="l" rtl="0">
              <a:lnSpc>
                <a:spcPct val="100000"/>
              </a:lnSpc>
              <a:spcBef>
                <a:spcPts val="2133"/>
              </a:spcBef>
              <a:spcAft>
                <a:spcPts val="0"/>
              </a:spcAft>
              <a:buSzPts val="1400"/>
              <a:buNone/>
            </a:pPr>
            <a:endParaRPr dirty="0"/>
          </a:p>
        </p:txBody>
      </p:sp>
      <p:pic>
        <p:nvPicPr>
          <p:cNvPr id="407" name="Google Shape;407;p63"/>
          <p:cNvPicPr preferRelativeResize="0"/>
          <p:nvPr/>
        </p:nvPicPr>
        <p:blipFill rotWithShape="1">
          <a:blip r:embed="rId3">
            <a:alphaModFix/>
          </a:blip>
          <a:srcRect/>
          <a:stretch/>
        </p:blipFill>
        <p:spPr>
          <a:xfrm>
            <a:off x="8923125" y="1815254"/>
            <a:ext cx="2740457" cy="4114800"/>
          </a:xfrm>
          <a:prstGeom prst="rect">
            <a:avLst/>
          </a:prstGeom>
          <a:noFill/>
          <a:ln>
            <a:noFill/>
          </a:ln>
        </p:spPr>
      </p:pic>
      <p:sp>
        <p:nvSpPr>
          <p:cNvPr id="408" name="Google Shape;408;p63"/>
          <p:cNvSpPr txBox="1"/>
          <p:nvPr/>
        </p:nvSpPr>
        <p:spPr>
          <a:xfrm>
            <a:off x="575244" y="6443583"/>
            <a:ext cx="11138879" cy="36115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400" b="0" i="0" u="none" strike="noStrike" cap="none" dirty="0">
                <a:solidFill>
                  <a:srgbClr val="002060"/>
                </a:solidFill>
                <a:latin typeface="Calibri"/>
                <a:ea typeface="Calibri"/>
                <a:cs typeface="Calibri"/>
                <a:sym typeface="Calibri"/>
              </a:rPr>
              <a:t>Ulteriori informazioni: </a:t>
            </a:r>
            <a:r>
              <a:rPr lang="en-US" sz="1400" b="0" i="0" u="none" strike="noStrike" cap="none" dirty="0">
                <a:solidFill>
                  <a:srgbClr val="002060"/>
                </a:solidFill>
                <a:latin typeface="Calibri"/>
                <a:ea typeface="Calibri"/>
                <a:cs typeface="Calibri"/>
                <a:sym typeface="Calibri"/>
                <a:hlinkClick r:id="rId4"/>
              </a:rPr>
              <a:t>https://northeast.jeffersonhealth.org/</a:t>
            </a:r>
            <a:endParaRPr sz="1400" b="0" i="0" u="none" strike="noStrike" cap="none" dirty="0">
              <a:solidFill>
                <a:srgbClr val="000000"/>
              </a:solidFill>
              <a:latin typeface="Arial"/>
              <a:ea typeface="Arial"/>
              <a:cs typeface="Arial"/>
              <a:sym typeface="Arial"/>
            </a:endParaRPr>
          </a:p>
        </p:txBody>
      </p:sp>
      <p:sp>
        <p:nvSpPr>
          <p:cNvPr id="409" name="Google Shape;409;p63"/>
          <p:cNvSpPr/>
          <p:nvPr/>
        </p:nvSpPr>
        <p:spPr>
          <a:xfrm>
            <a:off x="8196739" y="6390321"/>
            <a:ext cx="3466843"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Pexels</a:t>
            </a:r>
            <a:endParaRPr sz="1200" b="0" i="0" u="none" strike="noStrike" cap="none" dirty="0">
              <a:solidFill>
                <a:schemeClr val="dk1"/>
              </a:solidFill>
              <a:latin typeface="Calibri"/>
              <a:ea typeface="Calibri"/>
              <a:cs typeface="Calibri"/>
              <a:sym typeface="Calibri"/>
            </a:endParaRPr>
          </a:p>
        </p:txBody>
      </p:sp>
      <p:pic>
        <p:nvPicPr>
          <p:cNvPr id="410" name="Google Shape;410;p63"/>
          <p:cNvPicPr preferRelativeResize="0"/>
          <p:nvPr/>
        </p:nvPicPr>
        <p:blipFill rotWithShape="1">
          <a:blip r:embed="rId7">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E41CDAE4-D344-40D3-8FCA-D20A4E8E5C29}"/>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738033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367616" y="79166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Cura speciale in gravidanza</a:t>
            </a:r>
            <a:endParaRPr/>
          </a:p>
        </p:txBody>
      </p:sp>
      <p:sp>
        <p:nvSpPr>
          <p:cNvPr id="417" name="Google Shape;417;p64"/>
          <p:cNvSpPr txBox="1"/>
          <p:nvPr/>
        </p:nvSpPr>
        <p:spPr>
          <a:xfrm>
            <a:off x="384287" y="1548276"/>
            <a:ext cx="10664427"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0" u="none" strike="noStrike" cap="none">
                <a:solidFill>
                  <a:srgbClr val="203864"/>
                </a:solidFill>
                <a:latin typeface="Arial"/>
                <a:ea typeface="Arial"/>
                <a:cs typeface="Arial"/>
                <a:sym typeface="Arial"/>
              </a:rPr>
              <a:t>Quali sono le risorse disponibili per aiutarmi durante la gravidanza?</a:t>
            </a:r>
            <a:endParaRPr sz="1800" b="1" i="0" u="none" strike="noStrike" cap="none">
              <a:solidFill>
                <a:srgbClr val="203864"/>
              </a:solidFill>
              <a:latin typeface="Arial"/>
              <a:ea typeface="Arial"/>
              <a:cs typeface="Arial"/>
              <a:sym typeface="Arial"/>
            </a:endParaRPr>
          </a:p>
        </p:txBody>
      </p:sp>
      <p:sp>
        <p:nvSpPr>
          <p:cNvPr id="418" name="Google Shape;418;p64"/>
          <p:cNvSpPr txBox="1"/>
          <p:nvPr/>
        </p:nvSpPr>
        <p:spPr>
          <a:xfrm>
            <a:off x="319489" y="2337556"/>
            <a:ext cx="7389115" cy="3153674"/>
          </a:xfrm>
          <a:prstGeom prst="rect">
            <a:avLst/>
          </a:prstGeom>
          <a:noFill/>
          <a:ln>
            <a:noFill/>
          </a:ln>
        </p:spPr>
        <p:txBody>
          <a:bodyPr spcFirstLastPara="1" wrap="square" lIns="91425" tIns="45700" rIns="91425" bIns="45700" anchor="t" anchorCtr="0">
            <a:noAutofit/>
          </a:bodyPr>
          <a:lstStyle/>
          <a:p>
            <a:pPr marL="457200" marR="0" lvl="0" indent="-342900" algn="just" rtl="0">
              <a:lnSpc>
                <a:spcPct val="100000"/>
              </a:lnSpc>
              <a:spcBef>
                <a:spcPts val="600"/>
              </a:spcBef>
              <a:spcAft>
                <a:spcPts val="600"/>
              </a:spcAft>
              <a:buClr>
                <a:srgbClr val="C01E24"/>
              </a:buClr>
              <a:buSzPts val="1800"/>
              <a:buFont typeface="Wingdings" panose="05000000000000000000" pitchFamily="2" charset="2"/>
              <a:buChar char="§"/>
            </a:pPr>
            <a:r>
              <a:rPr lang="en-US" sz="2000" b="0" i="0" u="none" strike="noStrike" cap="none" dirty="0">
                <a:solidFill>
                  <a:schemeClr val="dk1"/>
                </a:solidFill>
                <a:latin typeface="Calibri"/>
                <a:ea typeface="Calibri"/>
                <a:cs typeface="Calibri"/>
                <a:sym typeface="Calibri"/>
              </a:rPr>
              <a:t>L'assistenza alla gravidanza consiste nell'assistenza sanitaria </a:t>
            </a:r>
            <a:r>
              <a:rPr lang="en-US" sz="2000" b="1" i="0" u="none" strike="noStrike" cap="none" dirty="0">
                <a:solidFill>
                  <a:schemeClr val="dk1"/>
                </a:solidFill>
                <a:latin typeface="Calibri"/>
                <a:ea typeface="Calibri"/>
                <a:cs typeface="Calibri"/>
                <a:sym typeface="Calibri"/>
              </a:rPr>
              <a:t>prenatale </a:t>
            </a:r>
            <a:r>
              <a:rPr lang="en-US" sz="2000" b="0" i="0" u="none" strike="noStrike" cap="none" dirty="0">
                <a:solidFill>
                  <a:schemeClr val="dk1"/>
                </a:solidFill>
                <a:latin typeface="Calibri"/>
                <a:ea typeface="Calibri"/>
                <a:cs typeface="Calibri"/>
                <a:sym typeface="Calibri"/>
              </a:rPr>
              <a:t>(prima del parto) e </a:t>
            </a:r>
            <a:r>
              <a:rPr lang="en-US" sz="2000" b="1" i="0" u="none" strike="noStrike" cap="none" dirty="0">
                <a:solidFill>
                  <a:schemeClr val="dk1"/>
                </a:solidFill>
                <a:latin typeface="Calibri"/>
                <a:ea typeface="Calibri"/>
                <a:cs typeface="Calibri"/>
                <a:sym typeface="Calibri"/>
              </a:rPr>
              <a:t>post-parto </a:t>
            </a:r>
            <a:r>
              <a:rPr lang="en-US" sz="2000" b="0" i="0" u="none" strike="noStrike" cap="none" dirty="0">
                <a:solidFill>
                  <a:schemeClr val="dk1"/>
                </a:solidFill>
                <a:latin typeface="Calibri"/>
                <a:ea typeface="Calibri"/>
                <a:cs typeface="Calibri"/>
                <a:sym typeface="Calibri"/>
              </a:rPr>
              <a:t>(dopo il parto) per le madri in attesa di un bambino.</a:t>
            </a:r>
            <a:endParaRPr sz="1400" b="0" i="0" u="none" strike="noStrike" cap="none" dirty="0">
              <a:solidFill>
                <a:srgbClr val="000000"/>
              </a:solidFill>
              <a:latin typeface="Arial"/>
              <a:ea typeface="Arial"/>
              <a:cs typeface="Arial"/>
              <a:sym typeface="Arial"/>
            </a:endParaRPr>
          </a:p>
          <a:p>
            <a:pPr marL="457200" marR="0" lvl="0" indent="-342900" algn="just" rtl="0">
              <a:lnSpc>
                <a:spcPct val="100000"/>
              </a:lnSpc>
              <a:spcBef>
                <a:spcPts val="600"/>
              </a:spcBef>
              <a:spcAft>
                <a:spcPts val="600"/>
              </a:spcAft>
              <a:buClr>
                <a:srgbClr val="C01E24"/>
              </a:buClr>
              <a:buSzPts val="1800"/>
              <a:buFont typeface="Wingdings" panose="05000000000000000000" pitchFamily="2" charset="2"/>
              <a:buChar char="§"/>
            </a:pPr>
            <a:r>
              <a:rPr lang="en-US" sz="2000" b="0" i="0" u="none" strike="noStrike" cap="none" dirty="0">
                <a:solidFill>
                  <a:schemeClr val="dk1"/>
                </a:solidFill>
                <a:latin typeface="Calibri"/>
                <a:ea typeface="Calibri"/>
                <a:cs typeface="Calibri"/>
                <a:sym typeface="Calibri"/>
              </a:rPr>
              <a:t>Durante questo periodo, le </a:t>
            </a:r>
            <a:r>
              <a:rPr lang="en-US" sz="2000" b="0" i="0" u="none" strike="noStrike" cap="none" dirty="0" err="1">
                <a:solidFill>
                  <a:schemeClr val="dk1"/>
                </a:solidFill>
                <a:latin typeface="Calibri"/>
                <a:ea typeface="Calibri"/>
                <a:cs typeface="Calibri"/>
                <a:sym typeface="Calibri"/>
              </a:rPr>
              <a:t>madri</a:t>
            </a:r>
            <a:r>
              <a:rPr lang="en-US" sz="2000" b="0" i="0" u="none" strike="noStrike" cap="none"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possono</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affrontare</a:t>
            </a:r>
            <a:r>
              <a:rPr lang="en-US" sz="2000" dirty="0">
                <a:solidFill>
                  <a:schemeClr val="dk1"/>
                </a:solidFill>
                <a:latin typeface="Calibri"/>
                <a:ea typeface="Calibri"/>
                <a:cs typeface="Calibri"/>
                <a:sym typeface="Calibri"/>
              </a:rPr>
              <a:t> </a:t>
            </a:r>
            <a:r>
              <a:rPr lang="en-US" sz="2000" dirty="0" err="1">
                <a:solidFill>
                  <a:schemeClr val="dk1"/>
                </a:solidFill>
                <a:latin typeface="Calibri"/>
                <a:ea typeface="Calibri"/>
                <a:cs typeface="Calibri"/>
                <a:sym typeface="Calibri"/>
              </a:rPr>
              <a:t>specifici</a:t>
            </a:r>
            <a:r>
              <a:rPr lang="en-US" sz="2000" dirty="0">
                <a:solidFill>
                  <a:schemeClr val="dk1"/>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 </a:t>
            </a:r>
            <a:r>
              <a:rPr lang="en-US" sz="2000" b="1" i="0" u="none" strike="noStrike" cap="none" dirty="0">
                <a:solidFill>
                  <a:schemeClr val="dk1"/>
                </a:solidFill>
                <a:latin typeface="Calibri"/>
                <a:ea typeface="Calibri"/>
                <a:cs typeface="Calibri"/>
                <a:sym typeface="Calibri"/>
              </a:rPr>
              <a:t>trattamenti e allenamenti </a:t>
            </a:r>
            <a:r>
              <a:rPr lang="en-US" sz="2000" b="0" i="0" u="none" strike="noStrike" cap="none" dirty="0">
                <a:solidFill>
                  <a:schemeClr val="dk1"/>
                </a:solidFill>
                <a:latin typeface="Calibri"/>
                <a:ea typeface="Calibri"/>
                <a:cs typeface="Calibri"/>
                <a:sym typeface="Calibri"/>
              </a:rPr>
              <a:t>per garantire una gravidanza, un travaglio e un parto sani per la madre e il bambino.</a:t>
            </a:r>
            <a:endParaRPr sz="2000" b="0" i="0" u="none" strike="noStrike" cap="none" dirty="0">
              <a:solidFill>
                <a:schemeClr val="dk1"/>
              </a:solidFill>
              <a:latin typeface="Calibri"/>
              <a:ea typeface="Calibri"/>
              <a:cs typeface="Calibri"/>
              <a:sym typeface="Calibri"/>
            </a:endParaRPr>
          </a:p>
          <a:p>
            <a:pPr marL="1028700" marR="0" lvl="1" indent="-342900" algn="l" rtl="0">
              <a:lnSpc>
                <a:spcPct val="100000"/>
              </a:lnSpc>
              <a:spcBef>
                <a:spcPts val="600"/>
              </a:spcBef>
              <a:spcAft>
                <a:spcPts val="600"/>
              </a:spcAft>
              <a:buClr>
                <a:srgbClr val="C01E24"/>
              </a:buClr>
              <a:buSzPts val="8640"/>
              <a:buFont typeface="Wingdings" panose="05000000000000000000" pitchFamily="2" charset="2"/>
              <a:buChar char="§"/>
            </a:pPr>
            <a:endParaRPr sz="2200" b="0" i="0" u="none" strike="noStrike" cap="none" dirty="0">
              <a:solidFill>
                <a:schemeClr val="dk1"/>
              </a:solidFill>
              <a:latin typeface="Calibri"/>
              <a:ea typeface="Calibri"/>
              <a:cs typeface="Calibri"/>
              <a:sym typeface="Calibri"/>
            </a:endParaRPr>
          </a:p>
        </p:txBody>
      </p:sp>
      <p:pic>
        <p:nvPicPr>
          <p:cNvPr id="419" name="Google Shape;419;p64" descr="A picture containing wall, person, indoor, standing&#10;&#10;Description automatically generated"/>
          <p:cNvPicPr preferRelativeResize="0"/>
          <p:nvPr/>
        </p:nvPicPr>
        <p:blipFill rotWithShape="1">
          <a:blip r:embed="rId3">
            <a:alphaModFix/>
          </a:blip>
          <a:srcRect/>
          <a:stretch/>
        </p:blipFill>
        <p:spPr>
          <a:xfrm>
            <a:off x="8651643" y="1619250"/>
            <a:ext cx="3156070" cy="4456622"/>
          </a:xfrm>
          <a:prstGeom prst="rect">
            <a:avLst/>
          </a:prstGeom>
          <a:noFill/>
          <a:ln>
            <a:noFill/>
          </a:ln>
        </p:spPr>
      </p:pic>
      <p:sp>
        <p:nvSpPr>
          <p:cNvPr id="420" name="Google Shape;420;p64"/>
          <p:cNvSpPr/>
          <p:nvPr/>
        </p:nvSpPr>
        <p:spPr>
          <a:xfrm>
            <a:off x="8213229" y="6350188"/>
            <a:ext cx="326556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endParaRPr sz="1200" b="0" i="0" u="none" strike="noStrike" cap="none" dirty="0">
              <a:solidFill>
                <a:schemeClr val="dk1"/>
              </a:solidFill>
              <a:latin typeface="Calibri"/>
              <a:ea typeface="Calibri"/>
              <a:cs typeface="Calibri"/>
              <a:sym typeface="Calibri"/>
            </a:endParaRPr>
          </a:p>
        </p:txBody>
      </p:sp>
      <p:sp>
        <p:nvSpPr>
          <p:cNvPr id="7" name="Google Shape;171;p8">
            <a:extLst>
              <a:ext uri="{FF2B5EF4-FFF2-40B4-BE49-F238E27FC236}">
                <a16:creationId xmlns:a16="http://schemas.microsoft.com/office/drawing/2014/main" id="{9A5379EB-3219-4C68-A69B-299AE419BCC9}"/>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825723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80"/>
          <p:cNvSpPr txBox="1">
            <a:spLocks noGrp="1"/>
          </p:cNvSpPr>
          <p:nvPr>
            <p:ph type="title"/>
          </p:nvPr>
        </p:nvSpPr>
        <p:spPr>
          <a:xfrm>
            <a:off x="427233" y="7236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Cura speciale in gravidanza</a:t>
            </a:r>
            <a:endParaRPr/>
          </a:p>
        </p:txBody>
      </p:sp>
      <p:sp>
        <p:nvSpPr>
          <p:cNvPr id="428" name="Google Shape;428;p80"/>
          <p:cNvSpPr txBox="1">
            <a:spLocks noGrp="1"/>
          </p:cNvSpPr>
          <p:nvPr>
            <p:ph type="body" idx="1"/>
          </p:nvPr>
        </p:nvSpPr>
        <p:spPr>
          <a:xfrm>
            <a:off x="319489" y="1113692"/>
            <a:ext cx="10897860" cy="5025440"/>
          </a:xfrm>
          <a:prstGeom prst="rect">
            <a:avLst/>
          </a:prstGeom>
          <a:noFill/>
          <a:ln>
            <a:noFill/>
          </a:ln>
        </p:spPr>
        <p:txBody>
          <a:bodyPr spcFirstLastPara="1" wrap="square" lIns="91425" tIns="45700" rIns="91425" bIns="45700" anchor="t" anchorCtr="0">
            <a:normAutofit/>
          </a:bodyPr>
          <a:lstStyle/>
          <a:p>
            <a:pPr marL="457200" lvl="0" indent="-217170" algn="l" rtl="0">
              <a:lnSpc>
                <a:spcPct val="100000"/>
              </a:lnSpc>
              <a:spcBef>
                <a:spcPts val="600"/>
              </a:spcBef>
              <a:spcAft>
                <a:spcPts val="600"/>
              </a:spcAft>
              <a:buSzPts val="1980"/>
              <a:buNone/>
            </a:pPr>
            <a:endParaRPr sz="2800" b="1" dirty="0">
              <a:solidFill>
                <a:srgbClr val="203864"/>
              </a:solidFill>
            </a:endParaRPr>
          </a:p>
          <a:p>
            <a:pPr marL="114300" lvl="0" indent="0" algn="l" rtl="0">
              <a:lnSpc>
                <a:spcPct val="100000"/>
              </a:lnSpc>
              <a:spcBef>
                <a:spcPts val="600"/>
              </a:spcBef>
              <a:spcAft>
                <a:spcPts val="600"/>
              </a:spcAft>
              <a:buSzPts val="1800"/>
              <a:buNone/>
            </a:pPr>
            <a:r>
              <a:rPr lang="en-US" sz="1800" b="1" dirty="0">
                <a:solidFill>
                  <a:srgbClr val="203864"/>
                </a:solidFill>
                <a:latin typeface="Arial"/>
                <a:ea typeface="Arial"/>
                <a:cs typeface="Arial"/>
                <a:sym typeface="Arial"/>
              </a:rPr>
              <a:t>Prenatale</a:t>
            </a:r>
            <a:endParaRPr sz="1800" b="1" dirty="0">
              <a:solidFill>
                <a:srgbClr val="203864"/>
              </a:solidFill>
              <a:latin typeface="Arial"/>
              <a:ea typeface="Arial"/>
              <a:cs typeface="Arial"/>
              <a:sym typeface="Arial"/>
            </a:endParaRPr>
          </a:p>
          <a:p>
            <a:pPr marL="465138" lvl="1" indent="-352425" algn="just" rtl="0">
              <a:lnSpc>
                <a:spcPct val="100000"/>
              </a:lnSpc>
              <a:spcBef>
                <a:spcPts val="600"/>
              </a:spcBef>
              <a:spcAft>
                <a:spcPts val="600"/>
              </a:spcAft>
              <a:buSzPts val="2160"/>
              <a:buFont typeface="Noto Sans Symbols"/>
              <a:buChar char="▪"/>
            </a:pPr>
            <a:r>
              <a:rPr lang="en-US" dirty="0">
                <a:solidFill>
                  <a:schemeClr val="dk1"/>
                </a:solidFill>
              </a:rPr>
              <a:t>La cura </a:t>
            </a:r>
            <a:r>
              <a:rPr lang="en-US" sz="2200" dirty="0">
                <a:solidFill>
                  <a:schemeClr val="dk1"/>
                </a:solidFill>
              </a:rPr>
              <a:t>prenatale </a:t>
            </a:r>
            <a:r>
              <a:rPr lang="en-US" dirty="0">
                <a:solidFill>
                  <a:schemeClr val="dk1"/>
                </a:solidFill>
              </a:rPr>
              <a:t>inizia almeno </a:t>
            </a:r>
            <a:r>
              <a:rPr lang="en-US" b="1" dirty="0">
                <a:solidFill>
                  <a:schemeClr val="dk1"/>
                </a:solidFill>
              </a:rPr>
              <a:t>tre mesi prima del concepimento </a:t>
            </a:r>
            <a:r>
              <a:rPr lang="en-US" dirty="0">
                <a:solidFill>
                  <a:schemeClr val="dk1"/>
                </a:solidFill>
              </a:rPr>
              <a:t>e consiste nell'adottare abitudini sane come </a:t>
            </a:r>
            <a:r>
              <a:rPr lang="en-US" b="1" dirty="0">
                <a:solidFill>
                  <a:schemeClr val="dk1"/>
                </a:solidFill>
              </a:rPr>
              <a:t>non fumare e non assumere alcolici</a:t>
            </a:r>
            <a:r>
              <a:rPr lang="en-US" dirty="0">
                <a:solidFill>
                  <a:schemeClr val="dk1"/>
                </a:solidFill>
              </a:rPr>
              <a:t>, assumere </a:t>
            </a:r>
            <a:r>
              <a:rPr lang="en-US" b="1" dirty="0">
                <a:solidFill>
                  <a:schemeClr val="dk1"/>
                </a:solidFill>
              </a:rPr>
              <a:t>integratori alimentari</a:t>
            </a:r>
            <a:r>
              <a:rPr lang="en-US" dirty="0">
                <a:solidFill>
                  <a:schemeClr val="dk1"/>
                </a:solidFill>
              </a:rPr>
              <a:t>, assumere </a:t>
            </a:r>
            <a:r>
              <a:rPr lang="en-US" b="1" dirty="0">
                <a:solidFill>
                  <a:schemeClr val="dk1"/>
                </a:solidFill>
              </a:rPr>
              <a:t>integratori di acido folico </a:t>
            </a:r>
            <a:r>
              <a:rPr lang="en-US" dirty="0">
                <a:solidFill>
                  <a:schemeClr val="dk1"/>
                </a:solidFill>
              </a:rPr>
              <a:t>ed </a:t>
            </a:r>
            <a:r>
              <a:rPr lang="en-US" b="1" dirty="0">
                <a:solidFill>
                  <a:schemeClr val="dk1"/>
                </a:solidFill>
              </a:rPr>
              <a:t>evitare qualsiasi contatto con </a:t>
            </a:r>
            <a:r>
              <a:rPr lang="en-US" dirty="0">
                <a:solidFill>
                  <a:schemeClr val="dk1"/>
                </a:solidFill>
              </a:rPr>
              <a:t>sostanze</a:t>
            </a:r>
            <a:r>
              <a:rPr lang="en-US" b="1" dirty="0">
                <a:solidFill>
                  <a:schemeClr val="dk1"/>
                </a:solidFill>
              </a:rPr>
              <a:t> tossiche. </a:t>
            </a:r>
            <a:endParaRPr dirty="0"/>
          </a:p>
          <a:p>
            <a:pPr marL="465138" lvl="1" indent="-352425" algn="just" rtl="0">
              <a:lnSpc>
                <a:spcPct val="100000"/>
              </a:lnSpc>
              <a:spcBef>
                <a:spcPts val="600"/>
              </a:spcBef>
              <a:spcAft>
                <a:spcPts val="600"/>
              </a:spcAft>
              <a:buSzPts val="2160"/>
              <a:buFont typeface="Noto Sans Symbols"/>
              <a:buChar char="▪"/>
            </a:pPr>
            <a:r>
              <a:rPr lang="en-US" dirty="0">
                <a:solidFill>
                  <a:schemeClr val="dk1"/>
                </a:solidFill>
              </a:rPr>
              <a:t>Questo </a:t>
            </a:r>
            <a:r>
              <a:rPr lang="en-US" b="1" dirty="0">
                <a:solidFill>
                  <a:schemeClr val="dk1"/>
                </a:solidFill>
              </a:rPr>
              <a:t>riduce i rischi durante la gravidanza </a:t>
            </a:r>
            <a:r>
              <a:rPr lang="en-US" dirty="0">
                <a:solidFill>
                  <a:schemeClr val="dk1"/>
                </a:solidFill>
              </a:rPr>
              <a:t>e aumenta le possibilità di un parto sano e sicuro.</a:t>
            </a:r>
            <a:endParaRPr dirty="0">
              <a:solidFill>
                <a:schemeClr val="dk1"/>
              </a:solidFill>
            </a:endParaRPr>
          </a:p>
          <a:p>
            <a:pPr marL="914400" lvl="1" indent="-228600" algn="l" rtl="0">
              <a:lnSpc>
                <a:spcPct val="100000"/>
              </a:lnSpc>
              <a:spcBef>
                <a:spcPts val="600"/>
              </a:spcBef>
              <a:spcAft>
                <a:spcPts val="600"/>
              </a:spcAft>
              <a:buSzPts val="8640"/>
              <a:buNone/>
            </a:pPr>
            <a:endParaRPr dirty="0"/>
          </a:p>
        </p:txBody>
      </p:sp>
      <p:sp>
        <p:nvSpPr>
          <p:cNvPr id="429" name="Google Shape;429;p80"/>
          <p:cNvSpPr/>
          <p:nvPr/>
        </p:nvSpPr>
        <p:spPr>
          <a:xfrm>
            <a:off x="-1" y="0"/>
            <a:ext cx="6224337" cy="4503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71;p8">
            <a:extLst>
              <a:ext uri="{FF2B5EF4-FFF2-40B4-BE49-F238E27FC236}">
                <a16:creationId xmlns:a16="http://schemas.microsoft.com/office/drawing/2014/main" id="{7CB078B1-ED49-47A7-84DE-1086A38A690D}"/>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1723504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5"/>
          <p:cNvSpPr txBox="1">
            <a:spLocks noGrp="1"/>
          </p:cNvSpPr>
          <p:nvPr>
            <p:ph type="title"/>
          </p:nvPr>
        </p:nvSpPr>
        <p:spPr>
          <a:xfrm>
            <a:off x="609037" y="110903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Durante la gravidanza (1)</a:t>
            </a:r>
            <a:endParaRPr sz="2800" dirty="0"/>
          </a:p>
        </p:txBody>
      </p:sp>
      <p:sp>
        <p:nvSpPr>
          <p:cNvPr id="436" name="Google Shape;436;p65"/>
          <p:cNvSpPr txBox="1"/>
          <p:nvPr/>
        </p:nvSpPr>
        <p:spPr>
          <a:xfrm>
            <a:off x="415599" y="1872638"/>
            <a:ext cx="7495023" cy="4678638"/>
          </a:xfrm>
          <a:prstGeom prst="rect">
            <a:avLst/>
          </a:prstGeom>
          <a:noFill/>
          <a:ln>
            <a:noFill/>
          </a:ln>
        </p:spPr>
        <p:txBody>
          <a:bodyPr spcFirstLastPara="1" wrap="square" lIns="91425" tIns="91425" rIns="91425" bIns="91425" anchor="t" anchorCtr="0">
            <a:noAutofit/>
          </a:bodyPr>
          <a:lstStyle/>
          <a:p>
            <a:pPr marL="186055" marR="0" lvl="0" indent="0" algn="l" rtl="0">
              <a:lnSpc>
                <a:spcPct val="100000"/>
              </a:lnSpc>
              <a:spcBef>
                <a:spcPts val="0"/>
              </a:spcBef>
              <a:spcAft>
                <a:spcPts val="0"/>
              </a:spcAft>
              <a:buClr>
                <a:srgbClr val="C01E24"/>
              </a:buClr>
              <a:buSzPts val="1400"/>
              <a:buFont typeface="Noto Sans Symbols"/>
              <a:buNone/>
            </a:pPr>
            <a:r>
              <a:rPr lang="en-US" sz="2000" b="0" i="0" u="none" strike="noStrike" cap="none" dirty="0">
                <a:solidFill>
                  <a:schemeClr val="dk1"/>
                </a:solidFill>
                <a:latin typeface="Calibri"/>
                <a:ea typeface="Calibri"/>
                <a:cs typeface="Calibri"/>
                <a:sym typeface="Calibri"/>
              </a:rPr>
              <a:t>Una madre dovrebbe programmare un'</a:t>
            </a:r>
            <a:r>
              <a:rPr lang="en-US" sz="2000" b="1" i="0" u="none" strike="noStrike" cap="none" dirty="0">
                <a:solidFill>
                  <a:schemeClr val="dk1"/>
                </a:solidFill>
                <a:latin typeface="Calibri"/>
                <a:ea typeface="Calibri"/>
                <a:cs typeface="Calibri"/>
                <a:sym typeface="Calibri"/>
              </a:rPr>
              <a:t>assistenza sanitaria regolare </a:t>
            </a:r>
            <a:r>
              <a:rPr lang="en-US" sz="2000" b="0" i="0" u="none" strike="noStrike" cap="none" dirty="0">
                <a:solidFill>
                  <a:schemeClr val="dk1"/>
                </a:solidFill>
                <a:latin typeface="Calibri"/>
                <a:ea typeface="Calibri"/>
                <a:cs typeface="Calibri"/>
                <a:sym typeface="Calibri"/>
              </a:rPr>
              <a:t>durante ogni fase della gravidanza, ad esempio:</a:t>
            </a:r>
            <a:endParaRPr sz="1850" b="0" i="0" u="none" strike="noStrike" cap="none" dirty="0">
              <a:solidFill>
                <a:schemeClr val="dk1"/>
              </a:solidFill>
              <a:latin typeface="Calibri"/>
              <a:ea typeface="Calibri"/>
              <a:cs typeface="Calibri"/>
              <a:sym typeface="Calibri"/>
            </a:endParaRPr>
          </a:p>
          <a:p>
            <a:pPr marL="186055" marR="0" lvl="0" indent="0" algn="l" rtl="0">
              <a:lnSpc>
                <a:spcPct val="100000"/>
              </a:lnSpc>
              <a:spcBef>
                <a:spcPts val="0"/>
              </a:spcBef>
              <a:spcAft>
                <a:spcPts val="0"/>
              </a:spcAft>
              <a:buClr>
                <a:srgbClr val="C01E24"/>
              </a:buClr>
              <a:buSzPts val="1400"/>
              <a:buFont typeface="Noto Sans Symbols"/>
              <a:buNone/>
            </a:pPr>
            <a:endParaRPr sz="2000" b="0" i="0" u="none" strike="noStrike" cap="none" dirty="0">
              <a:solidFill>
                <a:schemeClr val="dk1"/>
              </a:solidFill>
              <a:latin typeface="Calibri"/>
              <a:ea typeface="Calibri"/>
              <a:cs typeface="Calibri"/>
              <a:sym typeface="Calibri"/>
            </a:endParaRPr>
          </a:p>
          <a:p>
            <a:pPr marL="986155" marR="0" lvl="1" indent="-342900" algn="l" rtl="0">
              <a:lnSpc>
                <a:spcPct val="100000"/>
              </a:lnSpc>
              <a:spcBef>
                <a:spcPts val="0"/>
              </a:spcBef>
              <a:spcAft>
                <a:spcPts val="0"/>
              </a:spcAft>
              <a:buClr>
                <a:srgbClr val="C01E24"/>
              </a:buClr>
              <a:buSzPts val="2000"/>
              <a:buFont typeface="Noto Sans Symbols"/>
              <a:buChar char="▪"/>
            </a:pPr>
            <a:r>
              <a:rPr lang="en-US" sz="2000" b="1" i="0" u="none" strike="noStrike" cap="none" dirty="0">
                <a:solidFill>
                  <a:schemeClr val="dk1"/>
                </a:solidFill>
                <a:latin typeface="Calibri"/>
                <a:ea typeface="Calibri"/>
                <a:cs typeface="Calibri"/>
                <a:sym typeface="Calibri"/>
              </a:rPr>
              <a:t>Ogni mese </a:t>
            </a:r>
            <a:r>
              <a:rPr lang="en-US" sz="2000" b="0" i="0" u="none" strike="noStrike" cap="none" dirty="0">
                <a:solidFill>
                  <a:schemeClr val="dk1"/>
                </a:solidFill>
                <a:latin typeface="Calibri"/>
                <a:ea typeface="Calibri"/>
                <a:cs typeface="Calibri"/>
                <a:sym typeface="Calibri"/>
              </a:rPr>
              <a:t>nei primi 6 mesi di gravidanza</a:t>
            </a:r>
            <a:endParaRPr sz="1400" b="0" i="0" u="none" strike="noStrike" cap="none" dirty="0">
              <a:solidFill>
                <a:srgbClr val="000000"/>
              </a:solidFill>
              <a:latin typeface="Arial"/>
              <a:ea typeface="Arial"/>
              <a:cs typeface="Arial"/>
              <a:sym typeface="Arial"/>
            </a:endParaRPr>
          </a:p>
          <a:p>
            <a:pPr marL="929005" marR="0" lvl="1" indent="-177800" algn="l" rtl="0">
              <a:lnSpc>
                <a:spcPct val="100000"/>
              </a:lnSpc>
              <a:spcBef>
                <a:spcPts val="0"/>
              </a:spcBef>
              <a:spcAft>
                <a:spcPts val="0"/>
              </a:spcAft>
              <a:buClr>
                <a:srgbClr val="C01E24"/>
              </a:buClr>
              <a:buSzPts val="1700"/>
              <a:buFont typeface="Noto Sans Symbols"/>
              <a:buNone/>
            </a:pPr>
            <a:endParaRPr sz="1700" b="0" i="0" u="none" strike="noStrike" cap="none" dirty="0">
              <a:solidFill>
                <a:schemeClr val="dk1"/>
              </a:solidFill>
              <a:latin typeface="Calibri"/>
              <a:ea typeface="Calibri"/>
              <a:cs typeface="Calibri"/>
              <a:sym typeface="Calibri"/>
            </a:endParaRPr>
          </a:p>
          <a:p>
            <a:pPr marL="986155" marR="0" lvl="1" indent="-342900" algn="l" rtl="0">
              <a:lnSpc>
                <a:spcPct val="100000"/>
              </a:lnSpc>
              <a:spcBef>
                <a:spcPts val="0"/>
              </a:spcBef>
              <a:spcAft>
                <a:spcPts val="0"/>
              </a:spcAft>
              <a:buClr>
                <a:srgbClr val="C01E24"/>
              </a:buClr>
              <a:buSzPts val="2000"/>
              <a:buFont typeface="Noto Sans Symbols"/>
              <a:buChar char="▪"/>
            </a:pPr>
            <a:r>
              <a:rPr lang="en-US" sz="2000" b="1" i="0" u="none" strike="noStrike" cap="none" dirty="0">
                <a:solidFill>
                  <a:schemeClr val="dk1"/>
                </a:solidFill>
                <a:latin typeface="Calibri"/>
                <a:ea typeface="Calibri"/>
                <a:cs typeface="Calibri"/>
                <a:sym typeface="Calibri"/>
              </a:rPr>
              <a:t>Ogni 2 settimane </a:t>
            </a:r>
            <a:r>
              <a:rPr lang="en-US" sz="2000" b="0" i="0" u="none" strike="noStrike" cap="none" dirty="0">
                <a:solidFill>
                  <a:schemeClr val="dk1"/>
                </a:solidFill>
                <a:latin typeface="Calibri"/>
                <a:ea typeface="Calibri"/>
                <a:cs typeface="Calibri"/>
                <a:sym typeface="Calibri"/>
              </a:rPr>
              <a:t>nel 7° e 8° mese di gravidanza</a:t>
            </a:r>
            <a:endParaRPr sz="1400" b="0" i="0" u="none" strike="noStrike" cap="none" dirty="0">
              <a:solidFill>
                <a:srgbClr val="000000"/>
              </a:solidFill>
              <a:latin typeface="Arial"/>
              <a:ea typeface="Arial"/>
              <a:cs typeface="Arial"/>
              <a:sym typeface="Arial"/>
            </a:endParaRPr>
          </a:p>
          <a:p>
            <a:pPr marL="986155" marR="0" lvl="1" indent="-215900" algn="l" rtl="0">
              <a:lnSpc>
                <a:spcPct val="100000"/>
              </a:lnSpc>
              <a:spcBef>
                <a:spcPts val="0"/>
              </a:spcBef>
              <a:spcAft>
                <a:spcPts val="0"/>
              </a:spcAft>
              <a:buClr>
                <a:srgbClr val="C01E24"/>
              </a:buClr>
              <a:buSzPts val="2000"/>
              <a:buFont typeface="Noto Sans Symbols"/>
              <a:buNone/>
            </a:pPr>
            <a:endParaRPr sz="2000" b="0" i="0" u="none" strike="noStrike" cap="none" dirty="0">
              <a:solidFill>
                <a:schemeClr val="dk1"/>
              </a:solidFill>
              <a:latin typeface="Calibri"/>
              <a:ea typeface="Calibri"/>
              <a:cs typeface="Calibri"/>
              <a:sym typeface="Calibri"/>
            </a:endParaRPr>
          </a:p>
          <a:p>
            <a:pPr marL="986155" marR="0" lvl="1" indent="-342900" algn="l" rtl="0">
              <a:lnSpc>
                <a:spcPct val="100000"/>
              </a:lnSpc>
              <a:spcBef>
                <a:spcPts val="0"/>
              </a:spcBef>
              <a:spcAft>
                <a:spcPts val="0"/>
              </a:spcAft>
              <a:buClr>
                <a:srgbClr val="C01E24"/>
              </a:buClr>
              <a:buSzPts val="2000"/>
              <a:buFont typeface="Noto Sans Symbols"/>
              <a:buChar char="▪"/>
            </a:pPr>
            <a:r>
              <a:rPr lang="en-US" sz="2000" b="1" i="0" u="none" strike="noStrike" cap="none" dirty="0">
                <a:solidFill>
                  <a:schemeClr val="dk1"/>
                </a:solidFill>
                <a:latin typeface="Calibri"/>
                <a:ea typeface="Calibri"/>
                <a:cs typeface="Calibri"/>
                <a:sym typeface="Calibri"/>
              </a:rPr>
              <a:t>Ogni settimana </a:t>
            </a:r>
            <a:r>
              <a:rPr lang="en-US" sz="2000" b="0" i="0" u="none" strike="noStrike" cap="none" dirty="0">
                <a:solidFill>
                  <a:schemeClr val="dk1"/>
                </a:solidFill>
                <a:latin typeface="Calibri"/>
                <a:ea typeface="Calibri"/>
                <a:cs typeface="Calibri"/>
                <a:sym typeface="Calibri"/>
              </a:rPr>
              <a:t>durante il 9° mese di gravidanza</a:t>
            </a:r>
            <a:endParaRPr sz="1600" b="0" i="0" u="none" strike="noStrike" cap="none" dirty="0">
              <a:solidFill>
                <a:schemeClr val="dk1"/>
              </a:solidFill>
              <a:latin typeface="Calibri"/>
              <a:ea typeface="Calibri"/>
              <a:cs typeface="Calibri"/>
              <a:sym typeface="Calibri"/>
            </a:endParaRPr>
          </a:p>
          <a:p>
            <a:pPr marL="186055" marR="0" lvl="0" indent="0" algn="l" rtl="0">
              <a:lnSpc>
                <a:spcPct val="100000"/>
              </a:lnSpc>
              <a:spcBef>
                <a:spcPts val="0"/>
              </a:spcBef>
              <a:spcAft>
                <a:spcPts val="0"/>
              </a:spcAft>
              <a:buClr>
                <a:srgbClr val="C01E24"/>
              </a:buClr>
              <a:buSzPts val="1400"/>
              <a:buFont typeface="Noto Sans Symbols"/>
              <a:buNone/>
            </a:pPr>
            <a:endParaRPr sz="2000" b="0" i="0" u="none" strike="noStrike" cap="none" dirty="0">
              <a:solidFill>
                <a:schemeClr val="dk1"/>
              </a:solidFill>
              <a:latin typeface="Calibri"/>
              <a:ea typeface="Calibri"/>
              <a:cs typeface="Calibri"/>
              <a:sym typeface="Calibri"/>
            </a:endParaRPr>
          </a:p>
          <a:p>
            <a:pPr marL="186055" marR="0" lvl="0" indent="0" algn="l" rtl="0">
              <a:lnSpc>
                <a:spcPct val="100000"/>
              </a:lnSpc>
              <a:spcBef>
                <a:spcPts val="0"/>
              </a:spcBef>
              <a:spcAft>
                <a:spcPts val="0"/>
              </a:spcAft>
              <a:buClr>
                <a:srgbClr val="C01E24"/>
              </a:buClr>
              <a:buSzPts val="1400"/>
              <a:buFont typeface="Noto Sans Symbols"/>
              <a:buNone/>
            </a:pPr>
            <a:r>
              <a:rPr lang="en-US" sz="1600" b="0" i="0" u="none" strike="noStrike" cap="none" dirty="0">
                <a:solidFill>
                  <a:schemeClr val="dk1"/>
                </a:solidFill>
                <a:latin typeface="Calibri"/>
                <a:ea typeface="Calibri"/>
                <a:cs typeface="Calibri"/>
                <a:sym typeface="Calibri"/>
              </a:rPr>
              <a:t>       </a:t>
            </a:r>
            <a:endParaRPr sz="1600" b="0" i="0" u="none" strike="noStrike" cap="none" dirty="0">
              <a:solidFill>
                <a:schemeClr val="dk1"/>
              </a:solidFill>
              <a:latin typeface="Calibri"/>
              <a:ea typeface="Calibri"/>
              <a:cs typeface="Calibri"/>
              <a:sym typeface="Calibri"/>
            </a:endParaRPr>
          </a:p>
        </p:txBody>
      </p:sp>
      <p:sp>
        <p:nvSpPr>
          <p:cNvPr id="438" name="Google Shape;438;p65"/>
          <p:cNvSpPr/>
          <p:nvPr/>
        </p:nvSpPr>
        <p:spPr>
          <a:xfrm>
            <a:off x="9343562" y="6412796"/>
            <a:ext cx="251793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Pexels</a:t>
            </a:r>
            <a:endParaRPr sz="1200" b="0" i="0" u="none" strike="noStrike" cap="none" dirty="0">
              <a:solidFill>
                <a:schemeClr val="dk1"/>
              </a:solidFill>
              <a:latin typeface="Calibri"/>
              <a:ea typeface="Calibri"/>
              <a:cs typeface="Calibri"/>
              <a:sym typeface="Calibri"/>
            </a:endParaRPr>
          </a:p>
        </p:txBody>
      </p:sp>
      <p:pic>
        <p:nvPicPr>
          <p:cNvPr id="439" name="Google Shape;439;p65"/>
          <p:cNvPicPr preferRelativeResize="0"/>
          <p:nvPr/>
        </p:nvPicPr>
        <p:blipFill rotWithShape="1">
          <a:blip r:embed="rId5">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FE0F2908-9148-4A5D-B936-7F78DB610997}"/>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pic>
        <p:nvPicPr>
          <p:cNvPr id="4100" name="Picture 4" descr="Foto profissional grátis de adultos, análise, anseio">
            <a:extLst>
              <a:ext uri="{FF2B5EF4-FFF2-40B4-BE49-F238E27FC236}">
                <a16:creationId xmlns:a16="http://schemas.microsoft.com/office/drawing/2014/main" id="{0A58517F-F58A-4947-AC64-1F269C1E4B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5813" y="975813"/>
            <a:ext cx="3484729" cy="522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156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81"/>
          <p:cNvSpPr txBox="1">
            <a:spLocks noGrp="1"/>
          </p:cNvSpPr>
          <p:nvPr>
            <p:ph type="title"/>
          </p:nvPr>
        </p:nvSpPr>
        <p:spPr>
          <a:xfrm>
            <a:off x="609037" y="1195413"/>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Durante la gravidanza (2)</a:t>
            </a:r>
            <a:endParaRPr sz="4000" dirty="0">
              <a:solidFill>
                <a:srgbClr val="002060"/>
              </a:solidFill>
            </a:endParaRPr>
          </a:p>
        </p:txBody>
      </p:sp>
      <p:sp>
        <p:nvSpPr>
          <p:cNvPr id="446" name="Google Shape;446;p81"/>
          <p:cNvSpPr txBox="1"/>
          <p:nvPr/>
        </p:nvSpPr>
        <p:spPr>
          <a:xfrm>
            <a:off x="415600" y="1959013"/>
            <a:ext cx="11360800" cy="4059015"/>
          </a:xfrm>
          <a:prstGeom prst="rect">
            <a:avLst/>
          </a:prstGeom>
          <a:noFill/>
          <a:ln>
            <a:noFill/>
          </a:ln>
        </p:spPr>
        <p:txBody>
          <a:bodyPr spcFirstLastPara="1" wrap="square" lIns="91425" tIns="91425" rIns="91425" bIns="91425" anchor="t" anchorCtr="0">
            <a:noAutofit/>
          </a:bodyPr>
          <a:lstStyle/>
          <a:p>
            <a:pPr marL="186055" marR="0" lvl="0" indent="0" algn="l" rtl="0">
              <a:lnSpc>
                <a:spcPct val="100000"/>
              </a:lnSpc>
              <a:spcBef>
                <a:spcPts val="0"/>
              </a:spcBef>
              <a:spcAft>
                <a:spcPts val="0"/>
              </a:spcAft>
              <a:buClr>
                <a:srgbClr val="C01E24"/>
              </a:buClr>
              <a:buSzPts val="1400"/>
              <a:buFont typeface="Noto Sans Symbols"/>
              <a:buNone/>
            </a:pPr>
            <a:r>
              <a:rPr lang="en-US" sz="1800" b="1" i="0" u="none" strike="noStrike" cap="none" dirty="0">
                <a:solidFill>
                  <a:srgbClr val="203864"/>
                </a:solidFill>
                <a:latin typeface="Arial"/>
                <a:ea typeface="Arial"/>
                <a:cs typeface="Arial"/>
                <a:sym typeface="Arial"/>
              </a:rPr>
              <a:t>Controlli e test di routine </a:t>
            </a:r>
            <a:endParaRPr sz="1800" b="1" i="0" u="none" strike="noStrike" cap="none" dirty="0">
              <a:solidFill>
                <a:srgbClr val="203864"/>
              </a:solidFill>
              <a:latin typeface="Arial"/>
              <a:ea typeface="Arial"/>
              <a:cs typeface="Arial"/>
              <a:sym typeface="Arial"/>
            </a:endParaRPr>
          </a:p>
          <a:p>
            <a:pPr marL="738188" marR="0" lvl="1" indent="-561975" algn="l" rtl="0">
              <a:lnSpc>
                <a:spcPct val="100000"/>
              </a:lnSpc>
              <a:spcBef>
                <a:spcPts val="2133"/>
              </a:spcBef>
              <a:spcAft>
                <a:spcPts val="0"/>
              </a:spcAft>
              <a:buClr>
                <a:srgbClr val="C01E24"/>
              </a:buClr>
              <a:buSzPts val="1900"/>
              <a:buFont typeface="Noto Sans Symbols"/>
              <a:buChar char="▪"/>
            </a:pPr>
            <a:r>
              <a:rPr lang="en-US" sz="1900" b="0" i="0" u="none" strike="noStrike" cap="none" dirty="0">
                <a:solidFill>
                  <a:srgbClr val="000000"/>
                </a:solidFill>
                <a:latin typeface="Calibri"/>
                <a:ea typeface="Calibri"/>
                <a:cs typeface="Calibri"/>
                <a:sym typeface="Calibri"/>
              </a:rPr>
              <a:t>Esami e screening di routine, come l'analisi del sangue per l'</a:t>
            </a:r>
            <a:r>
              <a:rPr lang="en-US" sz="2000" b="1" i="0" u="none" strike="noStrike" cap="none" dirty="0">
                <a:solidFill>
                  <a:srgbClr val="000000"/>
                </a:solidFill>
                <a:latin typeface="Calibri"/>
                <a:ea typeface="Calibri"/>
                <a:cs typeface="Calibri"/>
                <a:sym typeface="Calibri"/>
              </a:rPr>
              <a:t>anemia, l'HIV </a:t>
            </a:r>
            <a:r>
              <a:rPr lang="en-US" sz="1900" b="0" i="0" u="none" strike="noStrike" cap="none" dirty="0">
                <a:solidFill>
                  <a:srgbClr val="000000"/>
                </a:solidFill>
                <a:latin typeface="Calibri"/>
                <a:ea typeface="Calibri"/>
                <a:cs typeface="Calibri"/>
                <a:sym typeface="Calibri"/>
              </a:rPr>
              <a:t>e il </a:t>
            </a:r>
            <a:r>
              <a:rPr lang="en-US" sz="2000" b="1" i="0" u="none" strike="noStrike" cap="none" dirty="0">
                <a:solidFill>
                  <a:srgbClr val="000000"/>
                </a:solidFill>
                <a:latin typeface="Calibri"/>
                <a:ea typeface="Calibri"/>
                <a:cs typeface="Calibri"/>
                <a:sym typeface="Calibri"/>
              </a:rPr>
              <a:t>gruppo sanguigno.</a:t>
            </a:r>
            <a:endParaRPr sz="2000" b="1" i="0" u="none" strike="noStrike" cap="none" dirty="0">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Noto Sans Symbols"/>
              <a:buChar char="▪"/>
            </a:pPr>
            <a:r>
              <a:rPr lang="en-US" sz="1900" b="0" i="0" u="none" strike="noStrike" cap="none" dirty="0">
                <a:solidFill>
                  <a:srgbClr val="000000"/>
                </a:solidFill>
                <a:latin typeface="Calibri"/>
                <a:ea typeface="Calibri"/>
                <a:cs typeface="Calibri"/>
                <a:sym typeface="Calibri"/>
              </a:rPr>
              <a:t>Monitoraggio </a:t>
            </a:r>
            <a:r>
              <a:rPr lang="en-US" sz="1900" b="1" i="0" u="none" strike="noStrike" cap="none" dirty="0">
                <a:solidFill>
                  <a:srgbClr val="000000"/>
                </a:solidFill>
                <a:latin typeface="Calibri"/>
                <a:ea typeface="Calibri"/>
                <a:cs typeface="Calibri"/>
                <a:sym typeface="Calibri"/>
              </a:rPr>
              <a:t>della pressione sanguigna</a:t>
            </a:r>
            <a:endParaRPr sz="1600" b="1" i="0" u="none" strike="noStrike" cap="none" dirty="0">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Noto Sans Symbols"/>
              <a:buChar char="▪"/>
            </a:pPr>
            <a:r>
              <a:rPr lang="en-US" sz="1900" b="0" i="0" u="none" strike="noStrike" cap="none" dirty="0">
                <a:solidFill>
                  <a:srgbClr val="000000"/>
                </a:solidFill>
                <a:latin typeface="Calibri"/>
                <a:ea typeface="Calibri"/>
                <a:cs typeface="Calibri"/>
                <a:sym typeface="Calibri"/>
              </a:rPr>
              <a:t>Misurare l'</a:t>
            </a:r>
            <a:r>
              <a:rPr lang="en-US" sz="1900" b="1" i="0" u="none" strike="noStrike" cap="none" dirty="0">
                <a:solidFill>
                  <a:srgbClr val="000000"/>
                </a:solidFill>
                <a:latin typeface="Calibri"/>
                <a:ea typeface="Calibri"/>
                <a:cs typeface="Calibri"/>
                <a:sym typeface="Calibri"/>
              </a:rPr>
              <a:t>aumento di peso</a:t>
            </a:r>
            <a:endParaRPr sz="1600" b="1" i="0" u="none" strike="noStrike" cap="none" dirty="0">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Noto Sans Symbols"/>
              <a:buChar char="▪"/>
            </a:pPr>
            <a:r>
              <a:rPr lang="en-US" sz="1900" b="0" i="0" u="none" strike="noStrike" cap="none" dirty="0">
                <a:solidFill>
                  <a:srgbClr val="000000"/>
                </a:solidFill>
                <a:latin typeface="Calibri"/>
                <a:ea typeface="Calibri"/>
                <a:cs typeface="Calibri"/>
                <a:sym typeface="Calibri"/>
              </a:rPr>
              <a:t>Monitoraggio </a:t>
            </a:r>
            <a:r>
              <a:rPr lang="en-US" sz="1900" b="1" i="0" u="none" strike="noStrike" cap="none" dirty="0">
                <a:solidFill>
                  <a:srgbClr val="000000"/>
                </a:solidFill>
                <a:latin typeface="Calibri"/>
                <a:ea typeface="Calibri"/>
                <a:cs typeface="Calibri"/>
                <a:sym typeface="Calibri"/>
              </a:rPr>
              <a:t>della crescita </a:t>
            </a:r>
            <a:r>
              <a:rPr lang="en-US" sz="1900" b="0" i="0" u="none" strike="noStrike" cap="none" dirty="0">
                <a:solidFill>
                  <a:srgbClr val="000000"/>
                </a:solidFill>
                <a:latin typeface="Calibri"/>
                <a:ea typeface="Calibri"/>
                <a:cs typeface="Calibri"/>
                <a:sym typeface="Calibri"/>
              </a:rPr>
              <a:t>e della frequenza</a:t>
            </a:r>
            <a:r>
              <a:rPr lang="en-US" sz="1900" b="1" i="0" u="none" strike="noStrike" cap="none" dirty="0">
                <a:solidFill>
                  <a:srgbClr val="000000"/>
                </a:solidFill>
                <a:latin typeface="Calibri"/>
                <a:ea typeface="Calibri"/>
                <a:cs typeface="Calibri"/>
                <a:sym typeface="Calibri"/>
              </a:rPr>
              <a:t> cardiaca del bambino </a:t>
            </a:r>
            <a:endParaRPr sz="1600" b="0" i="0" u="none" strike="noStrike" cap="none" dirty="0">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Noto Sans Symbols"/>
              <a:buChar char="▪"/>
            </a:pPr>
            <a:r>
              <a:rPr lang="en-US" sz="1900" b="0" i="0" u="none" strike="noStrike" cap="none" dirty="0" err="1">
                <a:solidFill>
                  <a:srgbClr val="000000"/>
                </a:solidFill>
                <a:latin typeface="Calibri"/>
                <a:ea typeface="Calibri"/>
                <a:cs typeface="Calibri"/>
                <a:sym typeface="Calibri"/>
              </a:rPr>
              <a:t>Monitoraggio</a:t>
            </a:r>
            <a:r>
              <a:rPr lang="en-US" sz="1900" b="0" i="0" u="none" strike="noStrike" cap="none" dirty="0">
                <a:solidFill>
                  <a:srgbClr val="000000"/>
                </a:solidFill>
                <a:latin typeface="Calibri"/>
                <a:ea typeface="Calibri"/>
                <a:cs typeface="Calibri"/>
                <a:sym typeface="Calibri"/>
              </a:rPr>
              <a:t> di una </a:t>
            </a:r>
            <a:r>
              <a:rPr lang="en-US" sz="1900" b="1" i="0" u="none" strike="noStrike" cap="none" dirty="0" err="1">
                <a:solidFill>
                  <a:srgbClr val="000000"/>
                </a:solidFill>
                <a:latin typeface="Calibri"/>
                <a:ea typeface="Calibri"/>
                <a:cs typeface="Calibri"/>
                <a:sym typeface="Calibri"/>
              </a:rPr>
              <a:t>dieta</a:t>
            </a:r>
            <a:r>
              <a:rPr lang="en-US" sz="1900" b="1" i="0" u="none" strike="noStrike" cap="none" dirty="0">
                <a:solidFill>
                  <a:srgbClr val="000000"/>
                </a:solidFill>
                <a:latin typeface="Calibri"/>
                <a:ea typeface="Calibri"/>
                <a:cs typeface="Calibri"/>
                <a:sym typeface="Calibri"/>
              </a:rPr>
              <a:t> </a:t>
            </a:r>
            <a:r>
              <a:rPr lang="en-US" sz="1900" b="1" i="0" u="none" strike="noStrike" cap="none" dirty="0" err="1">
                <a:solidFill>
                  <a:srgbClr val="000000"/>
                </a:solidFill>
                <a:latin typeface="Calibri"/>
                <a:ea typeface="Calibri"/>
                <a:cs typeface="Calibri"/>
                <a:sym typeface="Calibri"/>
              </a:rPr>
              <a:t>specifica</a:t>
            </a:r>
            <a:r>
              <a:rPr lang="en-US" sz="1900" b="1" i="0" u="none" strike="noStrike" cap="none" dirty="0">
                <a:solidFill>
                  <a:srgbClr val="000000"/>
                </a:solidFill>
                <a:latin typeface="Calibri"/>
                <a:ea typeface="Calibri"/>
                <a:cs typeface="Calibri"/>
                <a:sym typeface="Calibri"/>
              </a:rPr>
              <a:t> e dell'esercizio fisico</a:t>
            </a:r>
            <a:endParaRPr sz="1600" b="1" i="0" u="none" strike="noStrike" cap="none" dirty="0">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Noto Sans Symbols"/>
              <a:buChar char="▪"/>
            </a:pPr>
            <a:r>
              <a:rPr lang="en-US" sz="1900" b="0" i="0" u="none" strike="noStrike" cap="none" dirty="0">
                <a:solidFill>
                  <a:srgbClr val="000000"/>
                </a:solidFill>
                <a:latin typeface="Calibri"/>
                <a:ea typeface="Calibri"/>
                <a:cs typeface="Calibri"/>
                <a:sym typeface="Calibri"/>
              </a:rPr>
              <a:t>Consigliare </a:t>
            </a:r>
            <a:r>
              <a:rPr lang="en-US" sz="1900" b="1" i="0" u="none" strike="noStrike" cap="none" dirty="0" err="1">
                <a:solidFill>
                  <a:srgbClr val="000000"/>
                </a:solidFill>
                <a:latin typeface="Calibri"/>
                <a:ea typeface="Calibri"/>
                <a:cs typeface="Calibri"/>
                <a:sym typeface="Calibri"/>
              </a:rPr>
              <a:t>corsi</a:t>
            </a:r>
            <a:r>
              <a:rPr lang="en-US" sz="1900" b="1" i="0" u="none" strike="noStrike" cap="none" dirty="0">
                <a:solidFill>
                  <a:srgbClr val="000000"/>
                </a:solidFill>
                <a:latin typeface="Calibri"/>
                <a:ea typeface="Calibri"/>
                <a:cs typeface="Calibri"/>
                <a:sym typeface="Calibri"/>
              </a:rPr>
              <a:t> </a:t>
            </a:r>
            <a:r>
              <a:rPr lang="en-US" sz="1900" b="1" i="0" u="none" strike="noStrike" cap="none" dirty="0" err="1">
                <a:solidFill>
                  <a:srgbClr val="000000"/>
                </a:solidFill>
                <a:latin typeface="Calibri"/>
                <a:ea typeface="Calibri"/>
                <a:cs typeface="Calibri"/>
                <a:sym typeface="Calibri"/>
              </a:rPr>
              <a:t>specifici</a:t>
            </a:r>
            <a:r>
              <a:rPr lang="en-US" sz="1900" b="1" i="0" u="none" strike="noStrike" cap="none" dirty="0">
                <a:solidFill>
                  <a:srgbClr val="000000"/>
                </a:solidFill>
                <a:latin typeface="Calibri"/>
                <a:ea typeface="Calibri"/>
                <a:cs typeface="Calibri"/>
                <a:sym typeface="Calibri"/>
              </a:rPr>
              <a:t> </a:t>
            </a:r>
            <a:r>
              <a:rPr lang="en-US" sz="1900" b="0" i="0" u="none" strike="noStrike" cap="none" dirty="0">
                <a:solidFill>
                  <a:srgbClr val="000000"/>
                </a:solidFill>
                <a:latin typeface="Calibri"/>
                <a:ea typeface="Calibri"/>
                <a:cs typeface="Calibri"/>
                <a:sym typeface="Calibri"/>
              </a:rPr>
              <a:t>nelle diverse fasi della gravidanza</a:t>
            </a:r>
            <a:endParaRPr sz="1600" b="0" i="0" u="none" strike="noStrike" cap="none" dirty="0">
              <a:solidFill>
                <a:srgbClr val="000000"/>
              </a:solidFill>
              <a:latin typeface="Calibri"/>
              <a:ea typeface="Calibri"/>
              <a:cs typeface="Calibri"/>
              <a:sym typeface="Calibri"/>
            </a:endParaRPr>
          </a:p>
        </p:txBody>
      </p:sp>
      <p:pic>
        <p:nvPicPr>
          <p:cNvPr id="447" name="Google Shape;447;p81"/>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6" name="Google Shape;171;p8">
            <a:extLst>
              <a:ext uri="{FF2B5EF4-FFF2-40B4-BE49-F238E27FC236}">
                <a16:creationId xmlns:a16="http://schemas.microsoft.com/office/drawing/2014/main" id="{E9FC94C3-907A-4CC6-A970-4C7A58CDDC7B}"/>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635079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82"/>
          <p:cNvSpPr txBox="1">
            <a:spLocks noGrp="1"/>
          </p:cNvSpPr>
          <p:nvPr>
            <p:ph type="title"/>
          </p:nvPr>
        </p:nvSpPr>
        <p:spPr>
          <a:xfrm>
            <a:off x="415600" y="994564"/>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Durante la consegna   </a:t>
            </a:r>
            <a:endParaRPr sz="2800" dirty="0"/>
          </a:p>
        </p:txBody>
      </p:sp>
      <p:sp>
        <p:nvSpPr>
          <p:cNvPr id="454" name="Google Shape;454;p82"/>
          <p:cNvSpPr txBox="1"/>
          <p:nvPr/>
        </p:nvSpPr>
        <p:spPr>
          <a:xfrm>
            <a:off x="255440" y="1576547"/>
            <a:ext cx="6611141" cy="4168645"/>
          </a:xfrm>
          <a:prstGeom prst="rect">
            <a:avLst/>
          </a:prstGeom>
          <a:noFill/>
          <a:ln>
            <a:noFill/>
          </a:ln>
        </p:spPr>
        <p:txBody>
          <a:bodyPr spcFirstLastPara="1" wrap="square" lIns="91425" tIns="91425" rIns="91425" bIns="91425" anchor="t" anchorCtr="0">
            <a:noAutofit/>
          </a:bodyPr>
          <a:lstStyle/>
          <a:p>
            <a:pPr marL="186055" marR="0" lvl="0" indent="0" algn="l" rtl="0">
              <a:lnSpc>
                <a:spcPct val="100000"/>
              </a:lnSpc>
              <a:spcBef>
                <a:spcPts val="0"/>
              </a:spcBef>
              <a:spcAft>
                <a:spcPts val="0"/>
              </a:spcAft>
              <a:buClr>
                <a:srgbClr val="C01E24"/>
              </a:buClr>
              <a:buSzPts val="1400"/>
              <a:buFont typeface="Noto Sans Symbols"/>
              <a:buNone/>
            </a:pPr>
            <a:r>
              <a:rPr lang="en-US" sz="1800" b="1" i="0" u="none" strike="noStrike" cap="none" dirty="0" err="1">
                <a:solidFill>
                  <a:srgbClr val="203864"/>
                </a:solidFill>
                <a:latin typeface="Arial"/>
                <a:ea typeface="Arial"/>
                <a:cs typeface="Arial"/>
                <a:sym typeface="Arial"/>
              </a:rPr>
              <a:t>Controlli</a:t>
            </a:r>
            <a:r>
              <a:rPr lang="en-US" sz="1800" b="1" i="0" u="none" strike="noStrike" cap="none" dirty="0">
                <a:solidFill>
                  <a:srgbClr val="203864"/>
                </a:solidFill>
                <a:latin typeface="Arial"/>
                <a:ea typeface="Arial"/>
                <a:cs typeface="Arial"/>
                <a:sym typeface="Arial"/>
              </a:rPr>
              <a:t> e test di routine </a:t>
            </a:r>
            <a:endParaRPr sz="1800" b="1" i="0" u="none" strike="noStrike" cap="none" dirty="0">
              <a:solidFill>
                <a:srgbClr val="203864"/>
              </a:solidFill>
              <a:latin typeface="Arial"/>
              <a:ea typeface="Arial"/>
              <a:cs typeface="Arial"/>
              <a:sym typeface="Arial"/>
            </a:endParaRPr>
          </a:p>
          <a:p>
            <a:pPr marL="512763" marR="0" lvl="1" indent="-288924" algn="just" rtl="0">
              <a:lnSpc>
                <a:spcPct val="100000"/>
              </a:lnSpc>
              <a:spcBef>
                <a:spcPts val="2133"/>
              </a:spcBef>
              <a:spcAft>
                <a:spcPts val="0"/>
              </a:spcAft>
              <a:buClr>
                <a:srgbClr val="C01E24"/>
              </a:buClr>
              <a:buSzPts val="2200"/>
              <a:buFont typeface="Noto Sans Symbols"/>
              <a:buChar char="▪"/>
            </a:pPr>
            <a:r>
              <a:rPr lang="en-US" sz="2200" b="0" i="0" u="none" strike="noStrike" cap="none" dirty="0">
                <a:solidFill>
                  <a:schemeClr val="dk1"/>
                </a:solidFill>
                <a:latin typeface="Calibri"/>
                <a:ea typeface="Calibri"/>
                <a:cs typeface="Calibri"/>
                <a:sym typeface="Calibri"/>
              </a:rPr>
              <a:t>Durante </a:t>
            </a:r>
            <a:r>
              <a:rPr lang="en-US" sz="2200" b="0" i="0" u="none" strike="noStrike" cap="none" dirty="0" err="1">
                <a:solidFill>
                  <a:schemeClr val="dk1"/>
                </a:solidFill>
                <a:latin typeface="Calibri"/>
                <a:ea typeface="Calibri"/>
                <a:cs typeface="Calibri"/>
                <a:sym typeface="Calibri"/>
              </a:rPr>
              <a:t>il</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travaglio</a:t>
            </a:r>
            <a:r>
              <a:rPr lang="en-US" sz="2200" b="0" i="0" u="none" strike="noStrike" cap="none" dirty="0">
                <a:solidFill>
                  <a:schemeClr val="dk1"/>
                </a:solidFill>
                <a:latin typeface="Calibri"/>
                <a:ea typeface="Calibri"/>
                <a:cs typeface="Calibri"/>
                <a:sym typeface="Calibri"/>
              </a:rPr>
              <a:t> e </a:t>
            </a:r>
            <a:r>
              <a:rPr lang="en-US" sz="2200" b="0" i="0" u="none" strike="noStrike" cap="none" dirty="0" err="1">
                <a:solidFill>
                  <a:schemeClr val="dk1"/>
                </a:solidFill>
                <a:latin typeface="Calibri"/>
                <a:ea typeface="Calibri"/>
                <a:cs typeface="Calibri"/>
                <a:sym typeface="Calibri"/>
              </a:rPr>
              <a:t>il</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parto</a:t>
            </a:r>
            <a:r>
              <a:rPr lang="en-US" sz="2200" b="0" i="0" u="none" strike="noStrike" cap="none" dirty="0">
                <a:solidFill>
                  <a:schemeClr val="dk1"/>
                </a:solidFill>
                <a:latin typeface="Calibri"/>
                <a:ea typeface="Calibri"/>
                <a:cs typeface="Calibri"/>
                <a:sym typeface="Calibri"/>
              </a:rPr>
              <a:t> è molto </a:t>
            </a:r>
            <a:r>
              <a:rPr lang="en-US" sz="2200" b="0" i="0" u="none" strike="noStrike" cap="none" dirty="0" err="1">
                <a:solidFill>
                  <a:schemeClr val="dk1"/>
                </a:solidFill>
                <a:latin typeface="Calibri"/>
                <a:ea typeface="Calibri"/>
                <a:cs typeface="Calibri"/>
                <a:sym typeface="Calibri"/>
              </a:rPr>
              <a:t>importante</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che</a:t>
            </a:r>
            <a:r>
              <a:rPr lang="en-US" sz="2200" b="0" i="0" u="none" strike="noStrike" cap="none" dirty="0">
                <a:solidFill>
                  <a:schemeClr val="dk1"/>
                </a:solidFill>
                <a:latin typeface="Calibri"/>
                <a:ea typeface="Calibri"/>
                <a:cs typeface="Calibri"/>
                <a:sym typeface="Calibri"/>
              </a:rPr>
              <a:t> le </a:t>
            </a:r>
            <a:r>
              <a:rPr lang="en-US" sz="2200" b="0" i="0" u="none" strike="noStrike" cap="none" dirty="0" err="1">
                <a:solidFill>
                  <a:schemeClr val="dk1"/>
                </a:solidFill>
                <a:latin typeface="Calibri"/>
                <a:ea typeface="Calibri"/>
                <a:cs typeface="Calibri"/>
                <a:sym typeface="Calibri"/>
              </a:rPr>
              <a:t>madri</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collaborino</a:t>
            </a:r>
            <a:r>
              <a:rPr lang="en-US" sz="2200" b="0" i="0" u="none" strike="noStrike" cap="none" dirty="0">
                <a:solidFill>
                  <a:schemeClr val="dk1"/>
                </a:solidFill>
                <a:latin typeface="Calibri"/>
                <a:ea typeface="Calibri"/>
                <a:cs typeface="Calibri"/>
                <a:sym typeface="Calibri"/>
              </a:rPr>
              <a:t> con </a:t>
            </a:r>
            <a:r>
              <a:rPr lang="en-US" sz="2200" b="0" i="0" u="none" strike="noStrike" cap="none" dirty="0" err="1">
                <a:solidFill>
                  <a:schemeClr val="dk1"/>
                </a:solidFill>
                <a:latin typeface="Calibri"/>
                <a:ea typeface="Calibri"/>
                <a:cs typeface="Calibri"/>
                <a:sym typeface="Calibri"/>
              </a:rPr>
              <a:t>gli</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assistenti</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sanitari</a:t>
            </a:r>
            <a:r>
              <a:rPr lang="en-US" sz="2200" b="0" i="0" u="none" strike="noStrike" cap="none" dirty="0">
                <a:solidFill>
                  <a:schemeClr val="dk1"/>
                </a:solidFill>
                <a:latin typeface="Calibri"/>
                <a:ea typeface="Calibri"/>
                <a:cs typeface="Calibri"/>
                <a:sym typeface="Calibri"/>
              </a:rPr>
              <a:t> per </a:t>
            </a:r>
            <a:r>
              <a:rPr lang="en-US" sz="2200" b="0" i="0" u="none" strike="noStrike" cap="none" dirty="0" err="1">
                <a:solidFill>
                  <a:schemeClr val="dk1"/>
                </a:solidFill>
                <a:latin typeface="Calibri"/>
                <a:ea typeface="Calibri"/>
                <a:cs typeface="Calibri"/>
                <a:sym typeface="Calibri"/>
              </a:rPr>
              <a:t>evitare</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ogni</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possibile</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complicazione</a:t>
            </a:r>
            <a:r>
              <a:rPr lang="en-US" sz="2200" b="0" i="0" u="none" strike="noStrike" cap="none" dirty="0">
                <a:solidFill>
                  <a:schemeClr val="dk1"/>
                </a:solidFill>
                <a:latin typeface="Calibri"/>
                <a:ea typeface="Calibri"/>
                <a:cs typeface="Calibri"/>
                <a:sym typeface="Calibri"/>
              </a:rPr>
              <a:t> e </a:t>
            </a:r>
            <a:r>
              <a:rPr lang="en-US" sz="2200" b="0" i="0" u="none" strike="noStrike" cap="none" dirty="0" err="1">
                <a:solidFill>
                  <a:schemeClr val="dk1"/>
                </a:solidFill>
                <a:latin typeface="Calibri"/>
                <a:ea typeface="Calibri"/>
                <a:cs typeface="Calibri"/>
                <a:sym typeface="Calibri"/>
              </a:rPr>
              <a:t>ottimizzare</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gli</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esiti</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postnatali</a:t>
            </a:r>
            <a:r>
              <a:rPr lang="en-US" sz="2200" b="0" i="0" u="none" strike="noStrike" cap="none" dirty="0">
                <a:solidFill>
                  <a:schemeClr val="dk1"/>
                </a:solidFill>
                <a:latin typeface="Calibri"/>
                <a:ea typeface="Calibri"/>
                <a:cs typeface="Calibri"/>
                <a:sym typeface="Calibri"/>
              </a:rPr>
              <a:t>. </a:t>
            </a:r>
            <a:endParaRPr sz="2200" b="1" i="0" u="none" strike="noStrike" cap="none" dirty="0">
              <a:solidFill>
                <a:schemeClr val="dk1"/>
              </a:solidFill>
              <a:latin typeface="Calibri"/>
              <a:ea typeface="Calibri"/>
              <a:cs typeface="Calibri"/>
              <a:sym typeface="Calibri"/>
            </a:endParaRPr>
          </a:p>
          <a:p>
            <a:pPr marL="512763" marR="0" lvl="1" indent="-288924" algn="just" rtl="0">
              <a:lnSpc>
                <a:spcPct val="100000"/>
              </a:lnSpc>
              <a:spcBef>
                <a:spcPts val="2133"/>
              </a:spcBef>
              <a:spcAft>
                <a:spcPts val="0"/>
              </a:spcAft>
              <a:buClr>
                <a:srgbClr val="C01E24"/>
              </a:buClr>
              <a:buSzPts val="2200"/>
              <a:buFont typeface="Noto Sans Symbols"/>
              <a:buChar char="▪"/>
            </a:pPr>
            <a:r>
              <a:rPr lang="en-US" sz="2200" b="0" i="0" u="none" strike="noStrike" cap="none" dirty="0" err="1">
                <a:solidFill>
                  <a:schemeClr val="dk1"/>
                </a:solidFill>
                <a:latin typeface="Calibri"/>
                <a:ea typeface="Calibri"/>
                <a:cs typeface="Calibri"/>
                <a:sym typeface="Calibri"/>
              </a:rPr>
              <a:t>L'assistenza</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deve</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includere</a:t>
            </a:r>
            <a:r>
              <a:rPr lang="en-US" sz="2200" b="0" i="0" u="none" strike="noStrike" cap="none" dirty="0">
                <a:solidFill>
                  <a:schemeClr val="dk1"/>
                </a:solidFill>
                <a:latin typeface="Calibri"/>
                <a:ea typeface="Calibri"/>
                <a:cs typeface="Calibri"/>
                <a:sym typeface="Calibri"/>
              </a:rPr>
              <a:t> cure </a:t>
            </a:r>
            <a:r>
              <a:rPr lang="en-US" sz="2200" b="0" i="0" u="none" strike="noStrike" cap="none" dirty="0" err="1">
                <a:solidFill>
                  <a:schemeClr val="dk1"/>
                </a:solidFill>
                <a:latin typeface="Calibri"/>
                <a:ea typeface="Calibri"/>
                <a:cs typeface="Calibri"/>
                <a:sym typeface="Calibri"/>
              </a:rPr>
              <a:t>qualificate</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alla</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nascita</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attraverso</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l'assistenza</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ostetrica</a:t>
            </a:r>
            <a:r>
              <a:rPr lang="en-US" sz="2200" b="0" i="0" u="none" strike="noStrike" cap="none" dirty="0">
                <a:solidFill>
                  <a:schemeClr val="dk1"/>
                </a:solidFill>
                <a:latin typeface="Calibri"/>
                <a:ea typeface="Calibri"/>
                <a:cs typeface="Calibri"/>
                <a:sym typeface="Calibri"/>
              </a:rPr>
              <a:t> e la </a:t>
            </a:r>
            <a:r>
              <a:rPr lang="en-US" sz="2200" b="0" i="0" u="none" strike="noStrike" cap="none" dirty="0" err="1">
                <a:solidFill>
                  <a:schemeClr val="dk1"/>
                </a:solidFill>
                <a:latin typeface="Calibri"/>
                <a:ea typeface="Calibri"/>
                <a:cs typeface="Calibri"/>
                <a:sym typeface="Calibri"/>
              </a:rPr>
              <a:t>gestione</a:t>
            </a:r>
            <a:r>
              <a:rPr lang="en-US" sz="2200" b="0" i="0" u="none" strike="noStrike" cap="none" dirty="0">
                <a:solidFill>
                  <a:schemeClr val="dk1"/>
                </a:solidFill>
                <a:latin typeface="Calibri"/>
                <a:ea typeface="Calibri"/>
                <a:cs typeface="Calibri"/>
                <a:sym typeface="Calibri"/>
              </a:rPr>
              <a:t> del </a:t>
            </a:r>
            <a:r>
              <a:rPr lang="en-US" sz="2200" b="0" i="0" u="none" strike="noStrike" cap="none" dirty="0" err="1">
                <a:solidFill>
                  <a:schemeClr val="dk1"/>
                </a:solidFill>
                <a:latin typeface="Calibri"/>
                <a:ea typeface="Calibri"/>
                <a:cs typeface="Calibri"/>
                <a:sym typeface="Calibri"/>
              </a:rPr>
              <a:t>parto</a:t>
            </a:r>
            <a:r>
              <a:rPr lang="en-US" sz="2200" b="0" i="0" u="none" strike="noStrike" cap="none" dirty="0">
                <a:solidFill>
                  <a:schemeClr val="dk1"/>
                </a:solidFill>
                <a:latin typeface="Calibri"/>
                <a:ea typeface="Calibri"/>
                <a:cs typeface="Calibri"/>
                <a:sym typeface="Calibri"/>
              </a:rPr>
              <a:t> </a:t>
            </a:r>
            <a:r>
              <a:rPr lang="en-US" sz="2200" b="0" i="0" u="none" strike="noStrike" cap="none" dirty="0" err="1">
                <a:solidFill>
                  <a:schemeClr val="dk1"/>
                </a:solidFill>
                <a:latin typeface="Calibri"/>
                <a:ea typeface="Calibri"/>
                <a:cs typeface="Calibri"/>
                <a:sym typeface="Calibri"/>
              </a:rPr>
              <a:t>pretermine</a:t>
            </a:r>
            <a:r>
              <a:rPr lang="en-US" sz="22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1218565" marR="0" lvl="1" indent="-329564" algn="l" rtl="0">
              <a:lnSpc>
                <a:spcPct val="100000"/>
              </a:lnSpc>
              <a:spcBef>
                <a:spcPts val="2133"/>
              </a:spcBef>
              <a:spcAft>
                <a:spcPts val="0"/>
              </a:spcAft>
              <a:buClr>
                <a:srgbClr val="C01E24"/>
              </a:buClr>
              <a:buSzPts val="1200"/>
              <a:buFont typeface="Noto Sans Symbols"/>
              <a:buNone/>
            </a:pPr>
            <a:endParaRPr sz="2200" b="0" i="0" u="none" strike="noStrike" cap="none" dirty="0">
              <a:solidFill>
                <a:schemeClr val="dk1"/>
              </a:solidFill>
              <a:latin typeface="Calibri"/>
              <a:ea typeface="Calibri"/>
              <a:cs typeface="Calibri"/>
              <a:sym typeface="Calibri"/>
            </a:endParaRPr>
          </a:p>
          <a:p>
            <a:pPr marL="1218565" marR="0" lvl="1" indent="-329564" algn="l" rtl="0">
              <a:lnSpc>
                <a:spcPct val="100000"/>
              </a:lnSpc>
              <a:spcBef>
                <a:spcPts val="2133"/>
              </a:spcBef>
              <a:spcAft>
                <a:spcPts val="0"/>
              </a:spcAft>
              <a:buClr>
                <a:srgbClr val="C01E24"/>
              </a:buClr>
              <a:buSzPts val="1200"/>
              <a:buFont typeface="Noto Sans Symbols"/>
              <a:buNone/>
            </a:pPr>
            <a:endParaRPr sz="2200" b="0" i="0" u="none" strike="noStrike" cap="none" dirty="0">
              <a:solidFill>
                <a:schemeClr val="dk1"/>
              </a:solidFill>
              <a:latin typeface="Calibri"/>
              <a:ea typeface="Calibri"/>
              <a:cs typeface="Calibri"/>
              <a:sym typeface="Calibri"/>
            </a:endParaRPr>
          </a:p>
          <a:p>
            <a:pPr marL="1218565" marR="0" lvl="1" indent="-329564" algn="l" rtl="0">
              <a:lnSpc>
                <a:spcPct val="100000"/>
              </a:lnSpc>
              <a:spcBef>
                <a:spcPts val="2133"/>
              </a:spcBef>
              <a:spcAft>
                <a:spcPts val="0"/>
              </a:spcAft>
              <a:buClr>
                <a:srgbClr val="C01E24"/>
              </a:buClr>
              <a:buSzPts val="1200"/>
              <a:buFont typeface="Noto Sans Symbols"/>
              <a:buNone/>
            </a:pPr>
            <a:endParaRPr sz="2400" b="1" i="0" u="none" strike="noStrike" cap="none" dirty="0">
              <a:solidFill>
                <a:srgbClr val="7030A0"/>
              </a:solidFill>
              <a:latin typeface="Calibri"/>
              <a:ea typeface="Calibri"/>
              <a:cs typeface="Calibri"/>
              <a:sym typeface="Calibri"/>
            </a:endParaRPr>
          </a:p>
        </p:txBody>
      </p:sp>
      <p:pic>
        <p:nvPicPr>
          <p:cNvPr id="455" name="Google Shape;455;p82" descr="A picture containing indoor, hospital room, room, person&#10;&#10;Description automatically generated"/>
          <p:cNvPicPr preferRelativeResize="0"/>
          <p:nvPr/>
        </p:nvPicPr>
        <p:blipFill rotWithShape="1">
          <a:blip r:embed="rId3">
            <a:alphaModFix/>
          </a:blip>
          <a:srcRect/>
          <a:stretch/>
        </p:blipFill>
        <p:spPr>
          <a:xfrm>
            <a:off x="8921915" y="1603469"/>
            <a:ext cx="2718307" cy="4114800"/>
          </a:xfrm>
          <a:prstGeom prst="rect">
            <a:avLst/>
          </a:prstGeom>
          <a:noFill/>
          <a:ln>
            <a:noFill/>
          </a:ln>
        </p:spPr>
      </p:pic>
      <p:sp>
        <p:nvSpPr>
          <p:cNvPr id="456" name="Google Shape;456;p82"/>
          <p:cNvSpPr/>
          <p:nvPr/>
        </p:nvSpPr>
        <p:spPr>
          <a:xfrm>
            <a:off x="8364824" y="6555879"/>
            <a:ext cx="3696881"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Pexels</a:t>
            </a:r>
            <a:endParaRPr sz="1200" b="0" i="0" u="none" strike="noStrike" cap="none">
              <a:solidFill>
                <a:schemeClr val="dk1"/>
              </a:solidFill>
              <a:latin typeface="Calibri"/>
              <a:ea typeface="Calibri"/>
              <a:cs typeface="Calibri"/>
              <a:sym typeface="Calibri"/>
            </a:endParaRPr>
          </a:p>
        </p:txBody>
      </p:sp>
      <p:pic>
        <p:nvPicPr>
          <p:cNvPr id="457" name="Google Shape;457;p82"/>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379D5B75-62D4-4F92-8094-A58E304662D9}"/>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1522980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1113201ef8f_0_0"/>
          <p:cNvSpPr txBox="1">
            <a:spLocks noGrp="1"/>
          </p:cNvSpPr>
          <p:nvPr>
            <p:ph type="title"/>
          </p:nvPr>
        </p:nvSpPr>
        <p:spPr>
          <a:xfrm>
            <a:off x="761775" y="2581075"/>
            <a:ext cx="10515600" cy="1325700"/>
          </a:xfrm>
          <a:prstGeom prst="rect">
            <a:avLst/>
          </a:prstGeom>
          <a:noFill/>
          <a:ln>
            <a:noFill/>
          </a:ln>
        </p:spPr>
        <p:txBody>
          <a:bodyPr spcFirstLastPara="1" wrap="square" lIns="91425" tIns="45700" rIns="91425" bIns="45700" anchor="ctr" anchorCtr="0">
            <a:normAutofit/>
          </a:bodyPr>
          <a:lstStyle/>
          <a:p>
            <a:pPr marL="1218565" lvl="1" indent="-520064" algn="l" rtl="0">
              <a:lnSpc>
                <a:spcPct val="100000"/>
              </a:lnSpc>
              <a:spcBef>
                <a:spcPts val="2133"/>
              </a:spcBef>
              <a:spcAft>
                <a:spcPts val="0"/>
              </a:spcAft>
              <a:buClr>
                <a:srgbClr val="C01E24"/>
              </a:buClr>
              <a:buSzPts val="3000"/>
              <a:buFont typeface="Noto Sans Symbols"/>
              <a:buChar char="▪"/>
            </a:pPr>
            <a:r>
              <a:rPr lang="en-US" sz="3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https://www.youtube.com/watch?v=S7qO_9-NJmA</a:t>
            </a:r>
            <a:endParaRPr sz="3000" dirty="0">
              <a:solidFill>
                <a:schemeClr val="dk1"/>
              </a:solidFill>
              <a:latin typeface="Calibri"/>
              <a:ea typeface="Calibri"/>
              <a:cs typeface="Calibri"/>
              <a:sym typeface="Calibri"/>
            </a:endParaRPr>
          </a:p>
          <a:p>
            <a:pPr marL="0" lvl="0" indent="0" algn="ctr" rtl="0">
              <a:lnSpc>
                <a:spcPct val="100000"/>
              </a:lnSpc>
              <a:spcBef>
                <a:spcPts val="0"/>
              </a:spcBef>
              <a:spcAft>
                <a:spcPts val="0"/>
              </a:spcAft>
              <a:buClr>
                <a:schemeClr val="dk1"/>
              </a:buClr>
              <a:buSzPts val="1100"/>
              <a:buFont typeface="Arial"/>
              <a:buNone/>
            </a:pPr>
            <a:endParaRPr sz="3000" b="0" dirty="0">
              <a:solidFill>
                <a:schemeClr val="dk1"/>
              </a:solidFill>
            </a:endParaRPr>
          </a:p>
          <a:p>
            <a:pPr marL="0" lvl="0" indent="0" algn="ctr" rtl="0">
              <a:lnSpc>
                <a:spcPct val="90000"/>
              </a:lnSpc>
              <a:spcBef>
                <a:spcPts val="0"/>
              </a:spcBef>
              <a:spcAft>
                <a:spcPts val="0"/>
              </a:spcAft>
              <a:buSzPts val="4000"/>
              <a:buNone/>
            </a:pPr>
            <a:endParaRPr sz="2200" b="0" dirty="0"/>
          </a:p>
        </p:txBody>
      </p:sp>
      <p:sp>
        <p:nvSpPr>
          <p:cNvPr id="3" name="Google Shape;171;p8">
            <a:extLst>
              <a:ext uri="{FF2B5EF4-FFF2-40B4-BE49-F238E27FC236}">
                <a16:creationId xmlns:a16="http://schemas.microsoft.com/office/drawing/2014/main" id="{4EBD09F7-B8D3-406D-9187-A07578BE1331}"/>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561023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7"/>
          <p:cNvSpPr txBox="1">
            <a:spLocks noGrp="1"/>
          </p:cNvSpPr>
          <p:nvPr>
            <p:ph type="title"/>
          </p:nvPr>
        </p:nvSpPr>
        <p:spPr>
          <a:xfrm>
            <a:off x="414105" y="83443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Elementi essenziali dell'assistenza al neonato (1)</a:t>
            </a:r>
            <a:endParaRPr sz="2800" dirty="0"/>
          </a:p>
        </p:txBody>
      </p:sp>
      <p:sp>
        <p:nvSpPr>
          <p:cNvPr id="479" name="Google Shape;479;p67"/>
          <p:cNvSpPr txBox="1"/>
          <p:nvPr/>
        </p:nvSpPr>
        <p:spPr>
          <a:xfrm>
            <a:off x="414104" y="1774938"/>
            <a:ext cx="7513123" cy="4978801"/>
          </a:xfrm>
          <a:prstGeom prst="rect">
            <a:avLst/>
          </a:prstGeom>
          <a:noFill/>
          <a:ln>
            <a:noFill/>
          </a:ln>
        </p:spPr>
        <p:txBody>
          <a:bodyPr spcFirstLastPara="1" wrap="square" lIns="91425" tIns="91425" rIns="91425" bIns="91425" anchor="t" anchorCtr="0">
            <a:noAutofit/>
          </a:bodyPr>
          <a:lstStyle/>
          <a:p>
            <a:pPr marL="151765" marR="0" lvl="0" indent="0" algn="just" rtl="0">
              <a:lnSpc>
                <a:spcPct val="100000"/>
              </a:lnSpc>
              <a:spcBef>
                <a:spcPts val="0"/>
              </a:spcBef>
              <a:spcAft>
                <a:spcPts val="600"/>
              </a:spcAft>
              <a:buClr>
                <a:srgbClr val="C01E24"/>
              </a:buClr>
              <a:buSzPts val="1800"/>
              <a:buFont typeface="Noto Sans Symbols"/>
              <a:buNone/>
            </a:pPr>
            <a:r>
              <a:rPr lang="en-US" sz="2000" b="1" i="0" u="none" strike="noStrike" cap="none" dirty="0">
                <a:solidFill>
                  <a:schemeClr val="dk1"/>
                </a:solidFill>
                <a:latin typeface="Calibri"/>
                <a:ea typeface="Calibri"/>
                <a:cs typeface="Calibri"/>
                <a:sym typeface="Calibri"/>
              </a:rPr>
              <a:t>1) Asciugatura immediata e completa</a:t>
            </a:r>
            <a:endParaRPr sz="2000" b="0" i="0" u="none" strike="noStrike" cap="none" dirty="0">
              <a:solidFill>
                <a:schemeClr val="dk1"/>
              </a:solidFill>
              <a:latin typeface="Calibri"/>
              <a:ea typeface="Calibri"/>
              <a:cs typeface="Calibri"/>
              <a:sym typeface="Calibri"/>
            </a:endParaRPr>
          </a:p>
          <a:p>
            <a:pPr marL="608965" marR="0" lvl="0" indent="-456565" algn="just" rtl="0">
              <a:lnSpc>
                <a:spcPct val="100000"/>
              </a:lnSpc>
              <a:spcBef>
                <a:spcPts val="0"/>
              </a:spcBef>
              <a:spcAft>
                <a:spcPts val="60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Asciugare il bambino con un asciugamano caldo </a:t>
            </a:r>
            <a:r>
              <a:rPr lang="en-US" sz="2000" b="0" i="0" u="none" strike="noStrike" cap="none" dirty="0">
                <a:solidFill>
                  <a:schemeClr val="dk1"/>
                </a:solidFill>
                <a:latin typeface="Calibri"/>
                <a:ea typeface="Calibri"/>
                <a:cs typeface="Calibri"/>
                <a:sym typeface="Calibri"/>
              </a:rPr>
              <a:t>e poi trasferirlo in un </a:t>
            </a:r>
            <a:r>
              <a:rPr lang="en-US" sz="2000" b="1" i="0" u="none" strike="noStrike" cap="none" dirty="0">
                <a:solidFill>
                  <a:schemeClr val="dk1"/>
                </a:solidFill>
                <a:latin typeface="Calibri"/>
                <a:ea typeface="Calibri"/>
                <a:cs typeface="Calibri"/>
                <a:sym typeface="Calibri"/>
              </a:rPr>
              <a:t>secondo asciugamano caldo e asciutto </a:t>
            </a:r>
            <a:r>
              <a:rPr lang="en-US" sz="2000" b="0" i="0" u="none" strike="noStrike" cap="none" dirty="0">
                <a:solidFill>
                  <a:schemeClr val="dk1"/>
                </a:solidFill>
                <a:latin typeface="Calibri"/>
                <a:ea typeface="Calibri"/>
                <a:cs typeface="Calibri"/>
                <a:sym typeface="Calibri"/>
              </a:rPr>
              <a:t>per evitare l'ipotermia e per stimolare il pianto del bambino.</a:t>
            </a:r>
            <a:endParaRPr sz="2000" b="0" i="0" u="none" strike="noStrike" cap="none" dirty="0">
              <a:solidFill>
                <a:schemeClr val="dk1"/>
              </a:solidFill>
              <a:latin typeface="Calibri"/>
              <a:ea typeface="Calibri"/>
              <a:cs typeface="Calibri"/>
              <a:sym typeface="Calibri"/>
            </a:endParaRPr>
          </a:p>
          <a:p>
            <a:pPr marL="608965" marR="0" lvl="0" indent="-456565" algn="just" rtl="0">
              <a:lnSpc>
                <a:spcPct val="100000"/>
              </a:lnSpc>
              <a:spcBef>
                <a:spcPts val="0"/>
              </a:spcBef>
              <a:spcAft>
                <a:spcPts val="600"/>
              </a:spcAft>
              <a:buClr>
                <a:srgbClr val="C01E24"/>
              </a:buClr>
              <a:buSzPts val="1800"/>
              <a:buFont typeface="Noto Sans Symbols"/>
              <a:buChar char="▪"/>
            </a:pPr>
            <a:r>
              <a:rPr lang="en-US" sz="2000" b="0" i="0" u="none" strike="noStrike" cap="none" dirty="0">
                <a:solidFill>
                  <a:schemeClr val="dk1"/>
                </a:solidFill>
                <a:latin typeface="Calibri"/>
                <a:ea typeface="Calibri"/>
                <a:cs typeface="Calibri"/>
                <a:sym typeface="Calibri"/>
              </a:rPr>
              <a:t>Eseguire un </a:t>
            </a:r>
            <a:r>
              <a:rPr lang="en-US" sz="2000" b="1" i="0" u="none" strike="noStrike" cap="none" dirty="0">
                <a:solidFill>
                  <a:schemeClr val="dk1"/>
                </a:solidFill>
                <a:latin typeface="Calibri"/>
                <a:ea typeface="Calibri"/>
                <a:cs typeface="Calibri"/>
                <a:sym typeface="Calibri"/>
              </a:rPr>
              <a:t>esame iniziale </a:t>
            </a:r>
            <a:r>
              <a:rPr lang="en-US" sz="2000" b="0" i="0" u="none" strike="noStrike" cap="none" dirty="0">
                <a:solidFill>
                  <a:schemeClr val="dk1"/>
                </a:solidFill>
                <a:latin typeface="Calibri"/>
                <a:ea typeface="Calibri"/>
                <a:cs typeface="Calibri"/>
                <a:sym typeface="Calibri"/>
              </a:rPr>
              <a:t>per valutare le dimensioni, il sesso, le anomalie congenite o altri problemi clinici evidenti.</a:t>
            </a:r>
            <a:endParaRPr sz="1400" b="0" i="0" u="none" strike="noStrike" cap="none" dirty="0">
              <a:solidFill>
                <a:srgbClr val="000000"/>
              </a:solidFill>
              <a:latin typeface="Arial"/>
              <a:ea typeface="Arial"/>
              <a:cs typeface="Arial"/>
              <a:sym typeface="Arial"/>
            </a:endParaRPr>
          </a:p>
          <a:p>
            <a:pPr marL="151765" marR="0" lvl="0" indent="0" algn="just" rtl="0">
              <a:lnSpc>
                <a:spcPct val="100000"/>
              </a:lnSpc>
              <a:spcBef>
                <a:spcPts val="0"/>
              </a:spcBef>
              <a:spcAft>
                <a:spcPts val="600"/>
              </a:spcAft>
              <a:buClr>
                <a:srgbClr val="C01E24"/>
              </a:buClr>
              <a:buSzPts val="1800"/>
              <a:buFont typeface="Noto Sans Symbols"/>
              <a:buNone/>
            </a:pPr>
            <a:r>
              <a:rPr lang="en-US" sz="2000" b="1" i="0" u="none" strike="noStrike" cap="none" dirty="0">
                <a:solidFill>
                  <a:schemeClr val="dk1"/>
                </a:solidFill>
                <a:latin typeface="Calibri"/>
                <a:ea typeface="Calibri"/>
                <a:cs typeface="Calibri"/>
                <a:sym typeface="Calibri"/>
              </a:rPr>
              <a:t>2) Chiusura del cordone ombelicale</a:t>
            </a:r>
            <a:endParaRPr sz="2000" b="0" i="0" u="none" strike="noStrike" cap="none" dirty="0">
              <a:solidFill>
                <a:schemeClr val="dk1"/>
              </a:solidFill>
              <a:latin typeface="Calibri"/>
              <a:ea typeface="Calibri"/>
              <a:cs typeface="Calibri"/>
              <a:sym typeface="Calibri"/>
            </a:endParaRPr>
          </a:p>
          <a:p>
            <a:pPr marL="494665" marR="0" lvl="0" indent="-342900" algn="just" rtl="0">
              <a:lnSpc>
                <a:spcPct val="100000"/>
              </a:lnSpc>
              <a:spcBef>
                <a:spcPts val="0"/>
              </a:spcBef>
              <a:spcAft>
                <a:spcPts val="60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Ritardare </a:t>
            </a:r>
            <a:r>
              <a:rPr lang="en-US" sz="2000" b="1" i="0" u="none" strike="noStrike" cap="none" dirty="0" err="1">
                <a:solidFill>
                  <a:schemeClr val="dk1"/>
                </a:solidFill>
                <a:latin typeface="Calibri"/>
                <a:ea typeface="Calibri"/>
                <a:cs typeface="Calibri"/>
                <a:sym typeface="Calibri"/>
              </a:rPr>
              <a:t>il</a:t>
            </a:r>
            <a:r>
              <a:rPr lang="en-US" sz="2000" b="1" i="0" u="none" strike="noStrike" cap="none" dirty="0">
                <a:solidFill>
                  <a:schemeClr val="dk1"/>
                </a:solidFill>
                <a:latin typeface="Calibri"/>
                <a:ea typeface="Calibri"/>
                <a:cs typeface="Calibri"/>
                <a:sym typeface="Calibri"/>
              </a:rPr>
              <a:t> </a:t>
            </a:r>
            <a:r>
              <a:rPr lang="en-US" sz="2000" b="1" dirty="0" err="1">
                <a:solidFill>
                  <a:schemeClr val="dk1"/>
                </a:solidFill>
                <a:latin typeface="Calibri"/>
                <a:ea typeface="Calibri"/>
                <a:cs typeface="Calibri"/>
                <a:sym typeface="Calibri"/>
              </a:rPr>
              <a:t>taglio</a:t>
            </a:r>
            <a:r>
              <a:rPr lang="en-US" sz="2000" b="1" i="0" u="none" strike="noStrike" cap="none" dirty="0">
                <a:solidFill>
                  <a:schemeClr val="dk1"/>
                </a:solidFill>
                <a:latin typeface="Calibri"/>
                <a:ea typeface="Calibri"/>
                <a:cs typeface="Calibri"/>
                <a:sym typeface="Calibri"/>
              </a:rPr>
              <a:t> del cordone ombelicale a 2 minuti dopo la nascita </a:t>
            </a:r>
            <a:r>
              <a:rPr lang="en-US" sz="2000" b="0" i="0" u="none" strike="noStrike" cap="none" dirty="0">
                <a:solidFill>
                  <a:schemeClr val="dk1"/>
                </a:solidFill>
                <a:latin typeface="Calibri"/>
                <a:ea typeface="Calibri"/>
                <a:cs typeface="Calibri"/>
                <a:sym typeface="Calibri"/>
              </a:rPr>
              <a:t>e lasciare che il neonato pianga qualche volta prima di </a:t>
            </a:r>
            <a:r>
              <a:rPr lang="en-US" sz="2000" dirty="0" err="1">
                <a:solidFill>
                  <a:schemeClr val="dk1"/>
                </a:solidFill>
                <a:latin typeface="Calibri"/>
                <a:ea typeface="Calibri"/>
                <a:cs typeface="Calibri"/>
                <a:sym typeface="Calibri"/>
              </a:rPr>
              <a:t>tagliarlo</a:t>
            </a:r>
            <a:r>
              <a:rPr lang="en-US" sz="2000" b="0" i="0" u="none" strike="noStrike" cap="none" dirty="0">
                <a:solidFill>
                  <a:schemeClr val="dk1"/>
                </a:solidFill>
                <a:latin typeface="Calibri"/>
                <a:ea typeface="Calibri"/>
                <a:cs typeface="Calibri"/>
                <a:sym typeface="Calibri"/>
              </a:rPr>
              <a:t>, in modo che riceva un po' di sangue in più dalla placenta.</a:t>
            </a:r>
            <a:endParaRPr sz="2000" b="0" i="0" u="none" strike="noStrike" cap="none" dirty="0">
              <a:solidFill>
                <a:schemeClr val="dk1"/>
              </a:solidFill>
              <a:latin typeface="Calibri"/>
              <a:ea typeface="Calibri"/>
              <a:cs typeface="Calibri"/>
              <a:sym typeface="Calibri"/>
            </a:endParaRPr>
          </a:p>
          <a:p>
            <a:pPr marL="494665" marR="0" lvl="0" indent="-342900" algn="just" rtl="0">
              <a:lnSpc>
                <a:spcPct val="100000"/>
              </a:lnSpc>
              <a:spcBef>
                <a:spcPts val="0"/>
              </a:spcBef>
              <a:spcAft>
                <a:spcPts val="600"/>
              </a:spcAft>
              <a:buClr>
                <a:srgbClr val="C01E24"/>
              </a:buClr>
              <a:buSzPts val="1800"/>
              <a:buFont typeface="Noto Sans Symbols"/>
              <a:buChar char="▪"/>
            </a:pPr>
            <a:r>
              <a:rPr lang="en-US" sz="2000" b="0" i="0" u="none" strike="noStrike" cap="none" dirty="0">
                <a:solidFill>
                  <a:schemeClr val="dk1"/>
                </a:solidFill>
                <a:latin typeface="Calibri"/>
                <a:ea typeface="Calibri"/>
                <a:cs typeface="Calibri"/>
                <a:sym typeface="Calibri"/>
              </a:rPr>
              <a:t>Il </a:t>
            </a:r>
            <a:r>
              <a:rPr lang="en-US" sz="2000" b="1" i="0" u="none" strike="noStrike" cap="none" dirty="0">
                <a:solidFill>
                  <a:schemeClr val="dk1"/>
                </a:solidFill>
                <a:latin typeface="Calibri"/>
                <a:ea typeface="Calibri"/>
                <a:cs typeface="Calibri"/>
                <a:sym typeface="Calibri"/>
              </a:rPr>
              <a:t>sangue in più previene l'anemia da carenza di ferro </a:t>
            </a:r>
            <a:r>
              <a:rPr lang="en-US" sz="2000" b="0" i="0" u="none" strike="noStrike" cap="none" dirty="0">
                <a:solidFill>
                  <a:schemeClr val="dk1"/>
                </a:solidFill>
                <a:latin typeface="Calibri"/>
                <a:ea typeface="Calibri"/>
                <a:cs typeface="Calibri"/>
                <a:sym typeface="Calibri"/>
              </a:rPr>
              <a:t>nel primo anno di vita.</a:t>
            </a:r>
            <a:endParaRPr sz="2000" b="0" i="0" u="none" strike="noStrike" cap="none" dirty="0">
              <a:solidFill>
                <a:schemeClr val="dk1"/>
              </a:solidFill>
              <a:latin typeface="Calibri"/>
              <a:ea typeface="Calibri"/>
              <a:cs typeface="Calibri"/>
              <a:sym typeface="Calibri"/>
            </a:endParaRPr>
          </a:p>
          <a:p>
            <a:pPr marL="494665" marR="0" lvl="0" indent="-342900" algn="just" rtl="0">
              <a:lnSpc>
                <a:spcPct val="100000"/>
              </a:lnSpc>
              <a:spcBef>
                <a:spcPts val="0"/>
              </a:spcBef>
              <a:spcAft>
                <a:spcPts val="60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Pinzare il cordone a 3 o 4 cm dall'addome del neonato</a:t>
            </a:r>
            <a:r>
              <a:rPr lang="en-US" sz="20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480" name="Google Shape;480;p67" descr="A picture containing person, indoor, hospital room, blue&#10;&#10;Description automatically generated"/>
          <p:cNvPicPr preferRelativeResize="0"/>
          <p:nvPr/>
        </p:nvPicPr>
        <p:blipFill rotWithShape="1">
          <a:blip r:embed="rId3">
            <a:alphaModFix/>
          </a:blip>
          <a:srcRect/>
          <a:stretch/>
        </p:blipFill>
        <p:spPr>
          <a:xfrm>
            <a:off x="7955942" y="1598037"/>
            <a:ext cx="4057932" cy="2840261"/>
          </a:xfrm>
          <a:prstGeom prst="rect">
            <a:avLst/>
          </a:prstGeom>
          <a:noFill/>
          <a:ln>
            <a:noFill/>
          </a:ln>
        </p:spPr>
      </p:pic>
      <p:sp>
        <p:nvSpPr>
          <p:cNvPr id="481" name="Google Shape;481;p67"/>
          <p:cNvSpPr/>
          <p:nvPr/>
        </p:nvSpPr>
        <p:spPr>
          <a:xfrm>
            <a:off x="8883156" y="6417399"/>
            <a:ext cx="2891749"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a:t>
            </a:r>
            <a:endParaRPr sz="1200" b="0" i="0" u="none" strike="noStrike" cap="none" dirty="0">
              <a:solidFill>
                <a:schemeClr val="dk1"/>
              </a:solidFill>
              <a:latin typeface="Calibri"/>
              <a:ea typeface="Calibri"/>
              <a:cs typeface="Calibri"/>
              <a:sym typeface="Calibri"/>
            </a:endParaRPr>
          </a:p>
        </p:txBody>
      </p:sp>
      <p:sp>
        <p:nvSpPr>
          <p:cNvPr id="482" name="Google Shape;482;p67"/>
          <p:cNvSpPr txBox="1"/>
          <p:nvPr/>
        </p:nvSpPr>
        <p:spPr>
          <a:xfrm>
            <a:off x="414105" y="1099818"/>
            <a:ext cx="10664427"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Come posso proteggere il mio neonato subito dopo il </a:t>
            </a:r>
            <a:r>
              <a:rPr lang="en-US" sz="1800" b="1" i="1" u="none" strike="noStrike" cap="none" dirty="0" err="1">
                <a:solidFill>
                  <a:srgbClr val="203864"/>
                </a:solidFill>
                <a:latin typeface="Arial"/>
                <a:ea typeface="Arial"/>
                <a:cs typeface="Arial"/>
                <a:sym typeface="Arial"/>
              </a:rPr>
              <a:t>travaglio</a:t>
            </a:r>
            <a:r>
              <a:rPr lang="en-US" sz="1800" b="1" i="1" u="none" strike="noStrike" cap="none" dirty="0">
                <a:solidFill>
                  <a:srgbClr val="203864"/>
                </a:solidFill>
                <a:latin typeface="Arial"/>
                <a:ea typeface="Arial"/>
                <a:cs typeface="Arial"/>
                <a:sym typeface="Arial"/>
              </a:rPr>
              <a:t>?</a:t>
            </a:r>
            <a:endParaRPr sz="1800" b="1" i="1" u="none" strike="noStrike" cap="none" dirty="0">
              <a:solidFill>
                <a:srgbClr val="203864"/>
              </a:solidFill>
              <a:latin typeface="Arial"/>
              <a:ea typeface="Arial"/>
              <a:cs typeface="Arial"/>
              <a:sym typeface="Arial"/>
            </a:endParaRPr>
          </a:p>
        </p:txBody>
      </p:sp>
      <p:pic>
        <p:nvPicPr>
          <p:cNvPr id="483" name="Google Shape;483;p67"/>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CEE9A00D-5844-460D-876E-C70A4B748824}"/>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79553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xfrm>
            <a:off x="558000" y="827314"/>
            <a:ext cx="11059692" cy="653143"/>
          </a:xfrm>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0"/>
              </a:spcAft>
              <a:buClr>
                <a:schemeClr val="dk1"/>
              </a:buClr>
              <a:buSzPts val="990"/>
              <a:buFont typeface="Arial"/>
              <a:buNone/>
            </a:pPr>
            <a:r>
              <a:rPr lang="en-US" sz="2800" dirty="0"/>
              <a:t>Introduzione </a:t>
            </a:r>
            <a:endParaRPr sz="2800" dirty="0"/>
          </a:p>
        </p:txBody>
      </p:sp>
      <p:sp>
        <p:nvSpPr>
          <p:cNvPr id="228" name="Google Shape;228;p6"/>
          <p:cNvSpPr txBox="1">
            <a:spLocks noGrp="1"/>
          </p:cNvSpPr>
          <p:nvPr>
            <p:ph type="body" idx="1"/>
          </p:nvPr>
        </p:nvSpPr>
        <p:spPr>
          <a:xfrm>
            <a:off x="557998" y="1480457"/>
            <a:ext cx="6852451" cy="5185520"/>
          </a:xfrm>
          <a:prstGeom prst="rect">
            <a:avLst/>
          </a:prstGeom>
          <a:noFill/>
          <a:ln>
            <a:noFill/>
          </a:ln>
        </p:spPr>
        <p:txBody>
          <a:bodyPr spcFirstLastPara="1" wrap="square" lIns="91425" tIns="45700" rIns="91425" bIns="45700" anchor="t" anchorCtr="0">
            <a:noAutofit/>
          </a:bodyPr>
          <a:lstStyle/>
          <a:p>
            <a:pPr marL="76200" indent="0" algn="just">
              <a:spcAft>
                <a:spcPts val="600"/>
              </a:spcAft>
              <a:buNone/>
            </a:pPr>
            <a:r>
              <a:rPr lang="it-IT" sz="2000" dirty="0"/>
              <a:t>Questo modulo si concentra sulla sensibilizzazione relativa i problemi di salute cui si può essere particolarmente soggetti quando si arriva in un nuovo Paese.  Il formatore guiderà il gruppo di studenti/esse nell'identificazione e riflessione sui fattori che hanno influenzato la salute prima, durante e dopo l'arrivo nel nuovo Paese. Ognuna di queste fasi può avere un impatto sulla salute fisica e mentale; in alcuni casi questi aspetti della salute sono interconnessi e reciprocamente dipendenti.</a:t>
            </a:r>
          </a:p>
          <a:p>
            <a:pPr marL="76200" indent="0" algn="just">
              <a:spcAft>
                <a:spcPts val="600"/>
              </a:spcAft>
              <a:buNone/>
            </a:pPr>
            <a:r>
              <a:rPr lang="it-IT" sz="2000" dirty="0"/>
              <a:t>I problemi di salute non si manifestano solo con i sintomi delle malattie. Hanno anche a che fare con il linguaggio, i termini e i diversi modi di affrontare la malattia. Dietro ai sintomi e alla loro descrizione, spesso ci sono anche narrazioni specifiche della cultura da prendere in considerazione. L'attenzione si concentra sul modo in cui la malattia può essere affrontata anche con l’ausilio degli strumenti digitali. </a:t>
            </a:r>
            <a:br>
              <a:rPr lang="it-IT" sz="2000" dirty="0"/>
            </a:br>
            <a:endParaRPr lang="it-IT" sz="2000" dirty="0"/>
          </a:p>
        </p:txBody>
      </p:sp>
      <p:sp>
        <p:nvSpPr>
          <p:cNvPr id="229" name="Google Shape;229;p6"/>
          <p:cNvSpPr/>
          <p:nvPr/>
        </p:nvSpPr>
        <p:spPr>
          <a:xfrm>
            <a:off x="9552458"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dk1"/>
              </a:solidFill>
              <a:latin typeface="Calibri"/>
              <a:ea typeface="Calibri"/>
              <a:cs typeface="Calibri"/>
              <a:sym typeface="Calibri"/>
            </a:endParaRPr>
          </a:p>
        </p:txBody>
      </p:sp>
      <p:pic>
        <p:nvPicPr>
          <p:cNvPr id="1026" name="Picture 2" descr="Digitalisierung, Gesundheitswesen, Gesundhe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1929" y="1906730"/>
            <a:ext cx="4252483" cy="283499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71;p8">
            <a:extLst>
              <a:ext uri="{FF2B5EF4-FFF2-40B4-BE49-F238E27FC236}">
                <a16:creationId xmlns:a16="http://schemas.microsoft.com/office/drawing/2014/main" id="{B9843483-C467-495B-A02B-3CA3B011FC6F}"/>
              </a:ext>
            </a:extLst>
          </p:cNvPr>
          <p:cNvSpPr/>
          <p:nvPr/>
        </p:nvSpPr>
        <p:spPr>
          <a:xfrm>
            <a:off x="10384221" y="-3933"/>
            <a:ext cx="1806519"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.1 Introduzione </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237027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8"/>
          <p:cNvSpPr txBox="1">
            <a:spLocks noGrp="1"/>
          </p:cNvSpPr>
          <p:nvPr>
            <p:ph type="title"/>
          </p:nvPr>
        </p:nvSpPr>
        <p:spPr>
          <a:xfrm>
            <a:off x="415600" y="689811"/>
            <a:ext cx="11360800" cy="94665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Elementi essenziali dell'assistenza al neonato (2)</a:t>
            </a:r>
            <a:endParaRPr sz="2800" dirty="0"/>
          </a:p>
        </p:txBody>
      </p:sp>
      <p:sp>
        <p:nvSpPr>
          <p:cNvPr id="490" name="Google Shape;490;p68"/>
          <p:cNvSpPr txBox="1">
            <a:spLocks noGrp="1"/>
          </p:cNvSpPr>
          <p:nvPr>
            <p:ph type="body" idx="1"/>
          </p:nvPr>
        </p:nvSpPr>
        <p:spPr>
          <a:xfrm>
            <a:off x="319348" y="1361877"/>
            <a:ext cx="11360800" cy="4429322"/>
          </a:xfrm>
          <a:prstGeom prst="rect">
            <a:avLst/>
          </a:prstGeom>
          <a:noFill/>
          <a:ln>
            <a:noFill/>
          </a:ln>
        </p:spPr>
        <p:txBody>
          <a:bodyPr spcFirstLastPara="1" wrap="square" lIns="91425" tIns="91425" rIns="91425" bIns="91425" anchor="t" anchorCtr="0">
            <a:noAutofit/>
          </a:bodyPr>
          <a:lstStyle/>
          <a:p>
            <a:pPr marL="151765" lvl="0" indent="0" algn="l" rtl="0">
              <a:lnSpc>
                <a:spcPct val="100000"/>
              </a:lnSpc>
              <a:spcBef>
                <a:spcPts val="600"/>
              </a:spcBef>
              <a:spcAft>
                <a:spcPts val="600"/>
              </a:spcAft>
              <a:buSzPts val="1800"/>
              <a:buNone/>
            </a:pPr>
            <a:r>
              <a:rPr lang="en-US" sz="2200" b="1" dirty="0">
                <a:solidFill>
                  <a:schemeClr val="dk1"/>
                </a:solidFill>
              </a:rPr>
              <a:t>3) Contatto pelle a pelle</a:t>
            </a:r>
            <a:endParaRPr sz="2200" dirty="0">
              <a:solidFill>
                <a:schemeClr val="dk1"/>
              </a:solidFill>
            </a:endParaRPr>
          </a:p>
          <a:p>
            <a:pPr marL="608965" lvl="0" indent="-456565" algn="just" rtl="0">
              <a:lnSpc>
                <a:spcPct val="100000"/>
              </a:lnSpc>
              <a:spcBef>
                <a:spcPts val="600"/>
              </a:spcBef>
              <a:spcAft>
                <a:spcPts val="600"/>
              </a:spcAft>
              <a:buSzPts val="1800"/>
              <a:buChar char="●"/>
            </a:pPr>
            <a:r>
              <a:rPr lang="it-IT" sz="2000" dirty="0">
                <a:solidFill>
                  <a:schemeClr val="dk1"/>
                </a:solidFill>
              </a:rPr>
              <a:t>La madre dovrebbe poter </a:t>
            </a:r>
            <a:r>
              <a:rPr lang="it-IT" sz="2000" b="1" dirty="0">
                <a:solidFill>
                  <a:schemeClr val="dk1"/>
                </a:solidFill>
              </a:rPr>
              <a:t>vedere e tenere in braccio il bambino il prima possibile </a:t>
            </a:r>
            <a:r>
              <a:rPr lang="it-IT" sz="2000" dirty="0">
                <a:solidFill>
                  <a:schemeClr val="dk1"/>
                </a:solidFill>
              </a:rPr>
              <a:t>dopo il parto, </a:t>
            </a:r>
            <a:r>
              <a:rPr lang="it-IT" sz="2000" dirty="0" err="1">
                <a:solidFill>
                  <a:schemeClr val="dk1"/>
                </a:solidFill>
              </a:rPr>
              <a:t>perfavorire</a:t>
            </a:r>
            <a:r>
              <a:rPr lang="it-IT" sz="2000" dirty="0">
                <a:solidFill>
                  <a:schemeClr val="dk1"/>
                </a:solidFill>
              </a:rPr>
              <a:t> la prima fase </a:t>
            </a:r>
            <a:r>
              <a:rPr lang="it-IT" sz="2000" dirty="0"/>
              <a:t>fondamentale</a:t>
            </a:r>
            <a:r>
              <a:rPr lang="it-IT" sz="2000" dirty="0">
                <a:solidFill>
                  <a:schemeClr val="dk1"/>
                </a:solidFill>
              </a:rPr>
              <a:t> del nuovo </a:t>
            </a:r>
            <a:r>
              <a:rPr lang="it-IT" sz="2000" b="1" dirty="0">
                <a:solidFill>
                  <a:schemeClr val="dk1"/>
                </a:solidFill>
              </a:rPr>
              <a:t>legame</a:t>
            </a:r>
            <a:r>
              <a:rPr lang="it-IT" sz="2000" b="1" dirty="0"/>
              <a:t> tra madre e bambino.</a:t>
            </a:r>
            <a:endParaRPr lang="it-IT" dirty="0"/>
          </a:p>
          <a:p>
            <a:pPr marL="608965" lvl="0" indent="-456565" algn="just" rtl="0">
              <a:lnSpc>
                <a:spcPct val="100000"/>
              </a:lnSpc>
              <a:spcBef>
                <a:spcPts val="600"/>
              </a:spcBef>
              <a:spcAft>
                <a:spcPts val="600"/>
              </a:spcAft>
              <a:buSzPts val="1800"/>
              <a:buFont typeface="Noto Sans Symbols"/>
              <a:buChar char="●"/>
            </a:pPr>
            <a:r>
              <a:rPr lang="it-IT" sz="2000" dirty="0">
                <a:solidFill>
                  <a:schemeClr val="dk1"/>
                </a:solidFill>
              </a:rPr>
              <a:t>Un neonato deve essere </a:t>
            </a:r>
            <a:r>
              <a:rPr lang="it-IT" sz="2000" b="1" dirty="0">
                <a:solidFill>
                  <a:schemeClr val="dk1"/>
                </a:solidFill>
              </a:rPr>
              <a:t>posto sull'addome della madre in attesa di essere asciugato</a:t>
            </a:r>
            <a:r>
              <a:rPr lang="it-IT" sz="2000" dirty="0">
                <a:solidFill>
                  <a:schemeClr val="dk1"/>
                </a:solidFill>
              </a:rPr>
              <a:t>, il cordone ombelicale deve essere </a:t>
            </a:r>
            <a:r>
              <a:rPr lang="it-IT" sz="2000" dirty="0"/>
              <a:t>tagliato</a:t>
            </a:r>
            <a:r>
              <a:rPr lang="it-IT" sz="2000" dirty="0">
                <a:solidFill>
                  <a:schemeClr val="dk1"/>
                </a:solidFill>
              </a:rPr>
              <a:t> e l'esame iniziale deve essere effettuato.</a:t>
            </a:r>
            <a:endParaRPr lang="it-IT" dirty="0"/>
          </a:p>
          <a:p>
            <a:pPr marL="608965" lvl="0" indent="-456565" algn="just" rtl="0">
              <a:lnSpc>
                <a:spcPct val="100000"/>
              </a:lnSpc>
              <a:spcBef>
                <a:spcPts val="600"/>
              </a:spcBef>
              <a:spcAft>
                <a:spcPts val="600"/>
              </a:spcAft>
              <a:buSzPts val="1800"/>
              <a:buFont typeface="Noto Sans Symbols"/>
              <a:buChar char="●"/>
            </a:pPr>
            <a:r>
              <a:rPr lang="it-IT" sz="2000" dirty="0"/>
              <a:t>S</a:t>
            </a:r>
            <a:r>
              <a:rPr lang="it-IT" sz="2000" dirty="0">
                <a:solidFill>
                  <a:schemeClr val="dk1"/>
                </a:solidFill>
              </a:rPr>
              <a:t>i può favorire il posizionamento del neonato tra i seni della madre.</a:t>
            </a:r>
            <a:endParaRPr lang="it-IT" dirty="0"/>
          </a:p>
          <a:p>
            <a:pPr marL="608965" lvl="0" indent="-456565" algn="just" rtl="0">
              <a:lnSpc>
                <a:spcPct val="100000"/>
              </a:lnSpc>
              <a:spcBef>
                <a:spcPts val="600"/>
              </a:spcBef>
              <a:spcAft>
                <a:spcPts val="600"/>
              </a:spcAft>
              <a:buSzPts val="1800"/>
              <a:buFont typeface="Noto Sans Symbols"/>
              <a:buChar char="●"/>
            </a:pPr>
            <a:r>
              <a:rPr lang="it-IT" sz="2000" dirty="0">
                <a:solidFill>
                  <a:schemeClr val="dk1"/>
                </a:solidFill>
              </a:rPr>
              <a:t>Il primo </a:t>
            </a:r>
            <a:r>
              <a:rPr lang="it-IT" sz="2000" i="1" dirty="0">
                <a:solidFill>
                  <a:schemeClr val="dk1"/>
                </a:solidFill>
              </a:rPr>
              <a:t>imprinting</a:t>
            </a:r>
            <a:r>
              <a:rPr lang="it-IT" sz="2000" dirty="0">
                <a:solidFill>
                  <a:schemeClr val="dk1"/>
                </a:solidFill>
              </a:rPr>
              <a:t> favorisce l'</a:t>
            </a:r>
            <a:r>
              <a:rPr lang="it-IT" sz="2000" b="1" dirty="0">
                <a:solidFill>
                  <a:schemeClr val="dk1"/>
                </a:solidFill>
              </a:rPr>
              <a:t>attaccamento emotivo che si sviluppa tra madre e figlio</a:t>
            </a:r>
            <a:r>
              <a:rPr lang="it-IT" sz="2000" dirty="0">
                <a:solidFill>
                  <a:schemeClr val="dk1"/>
                </a:solidFill>
              </a:rPr>
              <a:t>, un passo importante verso una buona genitorialità.</a:t>
            </a:r>
            <a:endParaRPr lang="it-IT" dirty="0">
              <a:solidFill>
                <a:schemeClr val="dk1"/>
              </a:solidFill>
            </a:endParaRPr>
          </a:p>
          <a:p>
            <a:pPr marL="608965" lvl="0" indent="-342265" algn="l" rtl="0">
              <a:lnSpc>
                <a:spcPct val="100000"/>
              </a:lnSpc>
              <a:spcBef>
                <a:spcPts val="600"/>
              </a:spcBef>
              <a:spcAft>
                <a:spcPts val="600"/>
              </a:spcAft>
              <a:buSzPts val="1800"/>
              <a:buNone/>
            </a:pPr>
            <a:endParaRPr sz="2000" dirty="0">
              <a:solidFill>
                <a:schemeClr val="dk1"/>
              </a:solidFill>
            </a:endParaRPr>
          </a:p>
          <a:p>
            <a:pPr marL="608965" lvl="0" indent="-342265" algn="l" rtl="0">
              <a:lnSpc>
                <a:spcPct val="100000"/>
              </a:lnSpc>
              <a:spcBef>
                <a:spcPts val="600"/>
              </a:spcBef>
              <a:spcAft>
                <a:spcPts val="600"/>
              </a:spcAft>
              <a:buSzPts val="1800"/>
              <a:buNone/>
            </a:pPr>
            <a:endParaRPr sz="2000" dirty="0">
              <a:solidFill>
                <a:srgbClr val="7030A0"/>
              </a:solidFill>
            </a:endParaRPr>
          </a:p>
          <a:p>
            <a:pPr marL="608965" lvl="0" indent="-342265" algn="l" rtl="0">
              <a:lnSpc>
                <a:spcPct val="100000"/>
              </a:lnSpc>
              <a:spcBef>
                <a:spcPts val="600"/>
              </a:spcBef>
              <a:spcAft>
                <a:spcPts val="600"/>
              </a:spcAft>
              <a:buSzPts val="1800"/>
              <a:buNone/>
            </a:pPr>
            <a:endParaRPr sz="2400" dirty="0"/>
          </a:p>
        </p:txBody>
      </p:sp>
      <p:pic>
        <p:nvPicPr>
          <p:cNvPr id="491" name="Google Shape;491;p68"/>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6" name="Google Shape;171;p8">
            <a:extLst>
              <a:ext uri="{FF2B5EF4-FFF2-40B4-BE49-F238E27FC236}">
                <a16:creationId xmlns:a16="http://schemas.microsoft.com/office/drawing/2014/main" id="{0E0C44AA-861F-4B74-A529-7E917C30B5EF}"/>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8832113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3"/>
          <p:cNvSpPr txBox="1">
            <a:spLocks noGrp="1"/>
          </p:cNvSpPr>
          <p:nvPr>
            <p:ph type="title"/>
          </p:nvPr>
        </p:nvSpPr>
        <p:spPr>
          <a:xfrm>
            <a:off x="303566" y="912932"/>
            <a:ext cx="11360800" cy="94665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Elementi essenziali della cura del neonato (3)</a:t>
            </a:r>
            <a:endParaRPr sz="2800" dirty="0"/>
          </a:p>
        </p:txBody>
      </p:sp>
      <p:sp>
        <p:nvSpPr>
          <p:cNvPr id="498" name="Google Shape;498;p83"/>
          <p:cNvSpPr txBox="1">
            <a:spLocks noGrp="1"/>
          </p:cNvSpPr>
          <p:nvPr>
            <p:ph type="body" idx="1"/>
          </p:nvPr>
        </p:nvSpPr>
        <p:spPr>
          <a:xfrm>
            <a:off x="527634" y="1671924"/>
            <a:ext cx="6069933" cy="4354350"/>
          </a:xfrm>
          <a:prstGeom prst="rect">
            <a:avLst/>
          </a:prstGeom>
          <a:noFill/>
          <a:ln>
            <a:noFill/>
          </a:ln>
        </p:spPr>
        <p:txBody>
          <a:bodyPr spcFirstLastPara="1" wrap="square" lIns="91425" tIns="91425" rIns="91425" bIns="91425" anchor="t" anchorCtr="0">
            <a:noAutofit/>
          </a:bodyPr>
          <a:lstStyle/>
          <a:p>
            <a:pPr marL="608965" lvl="0" indent="-342265" algn="l" rtl="0">
              <a:lnSpc>
                <a:spcPct val="100000"/>
              </a:lnSpc>
              <a:spcBef>
                <a:spcPts val="0"/>
              </a:spcBef>
              <a:spcAft>
                <a:spcPts val="0"/>
              </a:spcAft>
              <a:buSzPts val="1800"/>
              <a:buNone/>
            </a:pPr>
            <a:endParaRPr sz="2000" dirty="0">
              <a:solidFill>
                <a:schemeClr val="dk1"/>
              </a:solidFill>
            </a:endParaRPr>
          </a:p>
          <a:p>
            <a:pPr marL="151765" lvl="0" indent="0" algn="just" rtl="0">
              <a:lnSpc>
                <a:spcPct val="100000"/>
              </a:lnSpc>
              <a:spcBef>
                <a:spcPts val="0"/>
              </a:spcBef>
              <a:spcAft>
                <a:spcPts val="0"/>
              </a:spcAft>
              <a:buSzPts val="1800"/>
              <a:buNone/>
            </a:pPr>
            <a:r>
              <a:rPr lang="en-US" sz="2200" b="1" dirty="0">
                <a:solidFill>
                  <a:schemeClr val="dk1"/>
                </a:solidFill>
              </a:rPr>
              <a:t>4) Inizio precoce dell'allattamento al seno</a:t>
            </a:r>
            <a:endParaRPr sz="2200" dirty="0">
              <a:solidFill>
                <a:schemeClr val="dk1"/>
              </a:solidFill>
            </a:endParaRPr>
          </a:p>
          <a:p>
            <a:pPr marL="608965" lvl="0" indent="-456565" algn="just" rtl="0">
              <a:lnSpc>
                <a:spcPct val="100000"/>
              </a:lnSpc>
              <a:spcBef>
                <a:spcPts val="0"/>
              </a:spcBef>
              <a:spcAft>
                <a:spcPts val="0"/>
              </a:spcAft>
              <a:buSzPts val="1800"/>
              <a:buChar char="●"/>
            </a:pPr>
            <a:r>
              <a:rPr lang="en-US" sz="2000" dirty="0">
                <a:solidFill>
                  <a:schemeClr val="dk1"/>
                </a:solidFill>
              </a:rPr>
              <a:t>La madre </a:t>
            </a:r>
            <a:r>
              <a:rPr lang="en-US" sz="2000" dirty="0" err="1">
                <a:solidFill>
                  <a:schemeClr val="dk1"/>
                </a:solidFill>
              </a:rPr>
              <a:t>dovrebbe</a:t>
            </a:r>
            <a:r>
              <a:rPr lang="en-US" sz="2000" dirty="0">
                <a:solidFill>
                  <a:schemeClr val="dk1"/>
                </a:solidFill>
              </a:rPr>
              <a:t> </a:t>
            </a:r>
            <a:r>
              <a:rPr lang="en-US" sz="2000" dirty="0" err="1">
                <a:solidFill>
                  <a:schemeClr val="dk1"/>
                </a:solidFill>
              </a:rPr>
              <a:t>poter</a:t>
            </a:r>
            <a:r>
              <a:rPr lang="en-US" sz="2000" dirty="0">
                <a:solidFill>
                  <a:schemeClr val="dk1"/>
                </a:solidFill>
              </a:rPr>
              <a:t> far </a:t>
            </a:r>
            <a:r>
              <a:rPr lang="en-US" sz="2000" b="1" dirty="0" err="1">
                <a:solidFill>
                  <a:schemeClr val="dk1"/>
                </a:solidFill>
              </a:rPr>
              <a:t>attaccare</a:t>
            </a:r>
            <a:r>
              <a:rPr lang="en-US" sz="2000" b="1" dirty="0">
                <a:solidFill>
                  <a:schemeClr val="dk1"/>
                </a:solidFill>
              </a:rPr>
              <a:t> il bambino al seno subito dopo il parto</a:t>
            </a:r>
            <a:r>
              <a:rPr lang="en-US" sz="2000" dirty="0">
                <a:solidFill>
                  <a:schemeClr val="dk1"/>
                </a:solidFill>
              </a:rPr>
              <a:t>: gli studi hanno dimostrato che c'è una maggiore probabilità che la madre allatti con successo.</a:t>
            </a:r>
            <a:endParaRPr dirty="0">
              <a:solidFill>
                <a:schemeClr val="dk1"/>
              </a:solidFill>
            </a:endParaRPr>
          </a:p>
          <a:p>
            <a:pPr marL="608965" lvl="0" indent="-342265" algn="just" rtl="0">
              <a:lnSpc>
                <a:spcPct val="100000"/>
              </a:lnSpc>
              <a:spcBef>
                <a:spcPts val="0"/>
              </a:spcBef>
              <a:spcAft>
                <a:spcPts val="0"/>
              </a:spcAft>
              <a:buSzPts val="1800"/>
              <a:buNone/>
            </a:pPr>
            <a:endParaRPr sz="2000" dirty="0">
              <a:solidFill>
                <a:schemeClr val="dk1"/>
              </a:solidFill>
            </a:endParaRPr>
          </a:p>
          <a:p>
            <a:pPr marL="608965" lvl="0" indent="-456565" algn="just" rtl="0">
              <a:lnSpc>
                <a:spcPct val="100000"/>
              </a:lnSpc>
              <a:spcBef>
                <a:spcPts val="0"/>
              </a:spcBef>
              <a:spcAft>
                <a:spcPts val="0"/>
              </a:spcAft>
              <a:buSzPts val="1800"/>
              <a:buChar char="●"/>
            </a:pPr>
            <a:r>
              <a:rPr lang="en-US" sz="2000" dirty="0" err="1">
                <a:solidFill>
                  <a:schemeClr val="dk1"/>
                </a:solidFill>
              </a:rPr>
              <a:t>Inoltre</a:t>
            </a:r>
            <a:r>
              <a:rPr lang="en-US" sz="2000" dirty="0">
                <a:solidFill>
                  <a:schemeClr val="dk1"/>
                </a:solidFill>
              </a:rPr>
              <a:t> </a:t>
            </a:r>
            <a:r>
              <a:rPr lang="en-US" sz="2000" dirty="0" err="1">
                <a:solidFill>
                  <a:schemeClr val="dk1"/>
                </a:solidFill>
              </a:rPr>
              <a:t>questa</a:t>
            </a:r>
            <a:r>
              <a:rPr lang="en-US" sz="2000" dirty="0">
                <a:solidFill>
                  <a:schemeClr val="dk1"/>
                </a:solidFill>
              </a:rPr>
              <a:t> </a:t>
            </a:r>
            <a:r>
              <a:rPr lang="en-US" sz="2000" dirty="0" err="1">
                <a:solidFill>
                  <a:schemeClr val="dk1"/>
                </a:solidFill>
              </a:rPr>
              <a:t>pratica</a:t>
            </a:r>
            <a:r>
              <a:rPr lang="en-US" sz="2000" dirty="0">
                <a:solidFill>
                  <a:schemeClr val="dk1"/>
                </a:solidFill>
              </a:rPr>
              <a:t> rassicura la madre sul fatto che il neonato è sano.</a:t>
            </a:r>
            <a:endParaRPr dirty="0"/>
          </a:p>
          <a:p>
            <a:pPr marL="608965" lvl="0" indent="-342265" algn="l" rtl="0">
              <a:lnSpc>
                <a:spcPct val="100000"/>
              </a:lnSpc>
              <a:spcBef>
                <a:spcPts val="0"/>
              </a:spcBef>
              <a:spcAft>
                <a:spcPts val="0"/>
              </a:spcAft>
              <a:buSzPts val="1800"/>
              <a:buNone/>
            </a:pPr>
            <a:endParaRPr sz="2000" dirty="0">
              <a:solidFill>
                <a:schemeClr val="dk1"/>
              </a:solidFill>
            </a:endParaRPr>
          </a:p>
          <a:p>
            <a:pPr marL="608965" lvl="0" indent="-342265" algn="l" rtl="0">
              <a:lnSpc>
                <a:spcPct val="100000"/>
              </a:lnSpc>
              <a:spcBef>
                <a:spcPts val="0"/>
              </a:spcBef>
              <a:spcAft>
                <a:spcPts val="0"/>
              </a:spcAft>
              <a:buSzPts val="1800"/>
              <a:buNone/>
            </a:pPr>
            <a:endParaRPr sz="2400" dirty="0"/>
          </a:p>
        </p:txBody>
      </p:sp>
      <p:pic>
        <p:nvPicPr>
          <p:cNvPr id="499" name="Google Shape;499;p83" descr="A picture containing baby, crowd&#10;&#10;Description automatically generated"/>
          <p:cNvPicPr preferRelativeResize="0"/>
          <p:nvPr/>
        </p:nvPicPr>
        <p:blipFill rotWithShape="1">
          <a:blip r:embed="rId3">
            <a:alphaModFix/>
          </a:blip>
          <a:srcRect/>
          <a:stretch/>
        </p:blipFill>
        <p:spPr>
          <a:xfrm>
            <a:off x="8575376" y="1671924"/>
            <a:ext cx="3203275" cy="4203784"/>
          </a:xfrm>
          <a:prstGeom prst="rect">
            <a:avLst/>
          </a:prstGeom>
          <a:noFill/>
          <a:ln>
            <a:noFill/>
          </a:ln>
        </p:spPr>
      </p:pic>
      <p:sp>
        <p:nvSpPr>
          <p:cNvPr id="500" name="Google Shape;500;p83"/>
          <p:cNvSpPr/>
          <p:nvPr/>
        </p:nvSpPr>
        <p:spPr>
          <a:xfrm>
            <a:off x="8829393" y="6417399"/>
            <a:ext cx="294925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Unsplash</a:t>
            </a:r>
            <a:endParaRPr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501" name="Google Shape;501;p83"/>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B498AEA7-C70E-4186-AE51-635B0BF943FD}"/>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9323136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415600" y="734282"/>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 Requisiti speciali per la cura dei bambini</a:t>
            </a:r>
            <a:endParaRPr sz="2800"/>
          </a:p>
        </p:txBody>
      </p:sp>
      <p:sp>
        <p:nvSpPr>
          <p:cNvPr id="508" name="Google Shape;508;p69"/>
          <p:cNvSpPr txBox="1"/>
          <p:nvPr/>
        </p:nvSpPr>
        <p:spPr>
          <a:xfrm>
            <a:off x="609037" y="1214922"/>
            <a:ext cx="10664427"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Come posso proteggere il mio neonato subito dopo il parto?</a:t>
            </a:r>
            <a:endParaRPr sz="1800" b="1" i="1" u="none" strike="noStrike" cap="none" dirty="0">
              <a:solidFill>
                <a:srgbClr val="203864"/>
              </a:solidFill>
              <a:latin typeface="Arial"/>
              <a:ea typeface="Arial"/>
              <a:cs typeface="Arial"/>
              <a:sym typeface="Arial"/>
            </a:endParaRPr>
          </a:p>
        </p:txBody>
      </p:sp>
      <p:sp>
        <p:nvSpPr>
          <p:cNvPr id="509" name="Google Shape;509;p69"/>
          <p:cNvSpPr txBox="1"/>
          <p:nvPr/>
        </p:nvSpPr>
        <p:spPr>
          <a:xfrm>
            <a:off x="415600" y="1946574"/>
            <a:ext cx="7661600" cy="4307185"/>
          </a:xfrm>
          <a:prstGeom prst="rect">
            <a:avLst/>
          </a:prstGeom>
          <a:noFill/>
          <a:ln>
            <a:noFill/>
          </a:ln>
        </p:spPr>
        <p:txBody>
          <a:bodyPr spcFirstLastPara="1" wrap="square" lIns="91425" tIns="91425" rIns="91425" bIns="91425" anchor="t" anchorCtr="0">
            <a:noAutofit/>
          </a:bodyPr>
          <a:lstStyle/>
          <a:p>
            <a:pPr marL="151765" marR="0" lvl="0" indent="0" algn="just" rtl="0">
              <a:lnSpc>
                <a:spcPct val="100000"/>
              </a:lnSpc>
              <a:spcBef>
                <a:spcPts val="0"/>
              </a:spcBef>
              <a:spcAft>
                <a:spcPts val="0"/>
              </a:spcAft>
              <a:buClr>
                <a:srgbClr val="C01E24"/>
              </a:buClr>
              <a:buSzPts val="1800"/>
              <a:buFont typeface="Noto Sans Symbols"/>
              <a:buNone/>
            </a:pPr>
            <a:r>
              <a:rPr lang="en-US" sz="2000" b="1" i="0" u="none" strike="noStrike" cap="none" dirty="0">
                <a:solidFill>
                  <a:schemeClr val="dk1"/>
                </a:solidFill>
                <a:latin typeface="Calibri"/>
                <a:ea typeface="Calibri"/>
                <a:cs typeface="Calibri"/>
                <a:sym typeface="Calibri"/>
              </a:rPr>
              <a:t>Gestire un bambino appena nato</a:t>
            </a:r>
            <a:endParaRPr sz="2000" b="1" i="0" u="none" strike="noStrike" cap="none" dirty="0">
              <a:solidFill>
                <a:schemeClr val="dk1"/>
              </a:solidFill>
              <a:latin typeface="Calibri"/>
              <a:ea typeface="Calibri"/>
              <a:cs typeface="Calibri"/>
              <a:sym typeface="Calibri"/>
            </a:endParaRPr>
          </a:p>
          <a:p>
            <a:pPr marL="401638" marR="0" lvl="0" indent="-225425" algn="just" rtl="0">
              <a:lnSpc>
                <a:spcPct val="100000"/>
              </a:lnSpc>
              <a:spcBef>
                <a:spcPts val="0"/>
              </a:spcBef>
              <a:spcAft>
                <a:spcPts val="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Lavarsi le mani prima di maneggiare il bambino </a:t>
            </a:r>
            <a:r>
              <a:rPr lang="en-US" sz="2000" b="0" i="0" u="none" strike="noStrike" cap="none" dirty="0">
                <a:solidFill>
                  <a:schemeClr val="dk1"/>
                </a:solidFill>
                <a:latin typeface="Calibri"/>
                <a:ea typeface="Calibri"/>
                <a:cs typeface="Calibri"/>
                <a:sym typeface="Calibri"/>
              </a:rPr>
              <a:t>per evitare il rischio di infezioni.</a:t>
            </a:r>
            <a:endParaRPr sz="2400" b="0" i="0" u="none" strike="noStrike" cap="none" dirty="0">
              <a:solidFill>
                <a:schemeClr val="dk1"/>
              </a:solidFill>
              <a:latin typeface="Calibri"/>
              <a:ea typeface="Calibri"/>
              <a:cs typeface="Calibri"/>
              <a:sym typeface="Calibri"/>
            </a:endParaRPr>
          </a:p>
          <a:p>
            <a:pPr marL="401638" marR="0" lvl="0" indent="-225425" algn="just" rtl="0">
              <a:lnSpc>
                <a:spcPct val="100000"/>
              </a:lnSpc>
              <a:spcBef>
                <a:spcPts val="0"/>
              </a:spcBef>
              <a:spcAft>
                <a:spcPts val="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Sostenere </a:t>
            </a:r>
            <a:r>
              <a:rPr lang="en-US" sz="2000" b="0" i="0" u="none" strike="noStrike" cap="none" dirty="0">
                <a:solidFill>
                  <a:schemeClr val="dk1"/>
                </a:solidFill>
                <a:latin typeface="Calibri"/>
                <a:ea typeface="Calibri"/>
                <a:cs typeface="Calibri"/>
                <a:sym typeface="Calibri"/>
              </a:rPr>
              <a:t>sempre la </a:t>
            </a:r>
            <a:r>
              <a:rPr lang="en-US" sz="2000" b="1" i="0" u="none" strike="noStrike" cap="none" dirty="0">
                <a:solidFill>
                  <a:schemeClr val="dk1"/>
                </a:solidFill>
                <a:latin typeface="Calibri"/>
                <a:ea typeface="Calibri"/>
                <a:cs typeface="Calibri"/>
                <a:sym typeface="Calibri"/>
              </a:rPr>
              <a:t>testa e il collo del bambino</a:t>
            </a:r>
            <a:endParaRPr sz="2400" b="1" i="0" u="none" strike="noStrike" cap="none" dirty="0">
              <a:solidFill>
                <a:schemeClr val="dk1"/>
              </a:solidFill>
              <a:latin typeface="Calibri"/>
              <a:ea typeface="Calibri"/>
              <a:cs typeface="Calibri"/>
              <a:sym typeface="Calibri"/>
            </a:endParaRPr>
          </a:p>
          <a:p>
            <a:pPr marL="401638" marR="0" lvl="0" indent="-225425" algn="just" rtl="0">
              <a:lnSpc>
                <a:spcPct val="100000"/>
              </a:lnSpc>
              <a:spcBef>
                <a:spcPts val="0"/>
              </a:spcBef>
              <a:spcAft>
                <a:spcPts val="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Nozioni di base per il bagnetto</a:t>
            </a:r>
            <a:r>
              <a:rPr lang="en-US" sz="2000" b="0" i="0" u="none" strike="noStrike" cap="none" dirty="0">
                <a:solidFill>
                  <a:schemeClr val="dk1"/>
                </a:solidFill>
                <a:latin typeface="Calibri"/>
                <a:ea typeface="Calibri"/>
                <a:cs typeface="Calibri"/>
                <a:sym typeface="Calibri"/>
              </a:rPr>
              <a:t>: fare le spugnature al bambino finché il cordone ombelicale non si stacca e l'ombelico e la circoncisione non guariscono completamente.</a:t>
            </a:r>
            <a:endParaRPr sz="2400" b="0" i="0" u="none" strike="noStrike" cap="none" dirty="0">
              <a:solidFill>
                <a:schemeClr val="dk1"/>
              </a:solidFill>
              <a:latin typeface="Calibri"/>
              <a:ea typeface="Calibri"/>
              <a:cs typeface="Calibri"/>
              <a:sym typeface="Calibri"/>
            </a:endParaRPr>
          </a:p>
          <a:p>
            <a:pPr marL="401638" marR="0" lvl="0" indent="-225425" algn="just" rtl="0">
              <a:lnSpc>
                <a:spcPct val="100000"/>
              </a:lnSpc>
              <a:spcBef>
                <a:spcPts val="0"/>
              </a:spcBef>
              <a:spcAft>
                <a:spcPts val="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La circoncisione e la cura del cordone ombelicale </a:t>
            </a:r>
            <a:r>
              <a:rPr lang="en-US" sz="2000" b="0" i="0" u="none" strike="noStrike" cap="none" dirty="0">
                <a:solidFill>
                  <a:schemeClr val="dk1"/>
                </a:solidFill>
                <a:latin typeface="Calibri"/>
                <a:ea typeface="Calibri"/>
                <a:cs typeface="Calibri"/>
                <a:sym typeface="Calibri"/>
              </a:rPr>
              <a:t>sono importanti tra 10 giorni e 3 settimane.</a:t>
            </a:r>
            <a:endParaRPr sz="2400" b="0" i="0" u="none" strike="noStrike" cap="none" dirty="0">
              <a:solidFill>
                <a:schemeClr val="dk1"/>
              </a:solidFill>
              <a:latin typeface="Calibri"/>
              <a:ea typeface="Calibri"/>
              <a:cs typeface="Calibri"/>
              <a:sym typeface="Calibri"/>
            </a:endParaRPr>
          </a:p>
          <a:p>
            <a:pPr marL="401638" marR="0" lvl="0" indent="-225425" algn="just" rtl="0">
              <a:lnSpc>
                <a:spcPct val="100000"/>
              </a:lnSpc>
              <a:spcBef>
                <a:spcPts val="0"/>
              </a:spcBef>
              <a:spcAft>
                <a:spcPts val="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Alimentazione e ruttino </a:t>
            </a:r>
            <a:r>
              <a:rPr lang="en-US" sz="2000" b="0" i="0" u="none" strike="noStrike" cap="none" dirty="0">
                <a:solidFill>
                  <a:schemeClr val="dk1"/>
                </a:solidFill>
                <a:latin typeface="Calibri"/>
                <a:ea typeface="Calibri"/>
                <a:cs typeface="Calibri"/>
                <a:sym typeface="Calibri"/>
              </a:rPr>
              <a:t>- I neonati devono essere nutriti ogni 2-3 ore per circa 10-15 minuti su ciascun seno.</a:t>
            </a:r>
            <a:endParaRPr sz="2400" b="0" i="0" u="none" strike="noStrike" cap="none" dirty="0">
              <a:solidFill>
                <a:schemeClr val="dk1"/>
              </a:solidFill>
              <a:latin typeface="Calibri"/>
              <a:ea typeface="Calibri"/>
              <a:cs typeface="Calibri"/>
              <a:sym typeface="Calibri"/>
            </a:endParaRPr>
          </a:p>
          <a:p>
            <a:pPr marL="401638" marR="0" lvl="0" indent="-225425" algn="just" rtl="0">
              <a:lnSpc>
                <a:spcPct val="100000"/>
              </a:lnSpc>
              <a:spcBef>
                <a:spcPts val="0"/>
              </a:spcBef>
              <a:spcAft>
                <a:spcPts val="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Nozioni di base per la nanna </a:t>
            </a:r>
            <a:r>
              <a:rPr lang="en-US" sz="2000" b="0" i="0" u="none" strike="noStrike" cap="none" dirty="0">
                <a:solidFill>
                  <a:schemeClr val="dk1"/>
                </a:solidFill>
                <a:latin typeface="Calibri"/>
                <a:ea typeface="Calibri"/>
                <a:cs typeface="Calibri"/>
                <a:sym typeface="Calibri"/>
              </a:rPr>
              <a:t>- Mettere sempre i bambini sulla schiena per evitare la </a:t>
            </a:r>
            <a:r>
              <a:rPr lang="en-US" sz="2000" b="1" i="1" u="none" strike="noStrike" cap="none" dirty="0">
                <a:solidFill>
                  <a:schemeClr val="dk1"/>
                </a:solidFill>
                <a:latin typeface="Calibri"/>
                <a:ea typeface="Calibri"/>
                <a:cs typeface="Calibri"/>
                <a:sym typeface="Calibri"/>
              </a:rPr>
              <a:t>"sindrome della morte improvvisa del lattante".</a:t>
            </a:r>
            <a:endParaRPr sz="2400" b="0" i="0" u="none" strike="noStrike" cap="none" dirty="0">
              <a:solidFill>
                <a:schemeClr val="dk1"/>
              </a:solidFill>
              <a:latin typeface="Calibri"/>
              <a:ea typeface="Calibri"/>
              <a:cs typeface="Calibri"/>
              <a:sym typeface="Calibri"/>
            </a:endParaRPr>
          </a:p>
          <a:p>
            <a:pPr marL="151765" marR="0" lvl="0" indent="0" algn="l" rtl="0">
              <a:lnSpc>
                <a:spcPct val="100000"/>
              </a:lnSpc>
              <a:spcBef>
                <a:spcPts val="0"/>
              </a:spcBef>
              <a:spcAft>
                <a:spcPts val="0"/>
              </a:spcAft>
              <a:buClr>
                <a:srgbClr val="C01E24"/>
              </a:buClr>
              <a:buSzPts val="1800"/>
              <a:buFont typeface="Noto Sans Symbols"/>
              <a:buNone/>
            </a:pPr>
            <a:r>
              <a:rPr lang="en-US" sz="2000" b="1"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p:txBody>
      </p:sp>
      <p:pic>
        <p:nvPicPr>
          <p:cNvPr id="510" name="Google Shape;510;p69" descr="A picture containing person, indoor&#10;&#10;Description automatically generated"/>
          <p:cNvPicPr preferRelativeResize="0"/>
          <p:nvPr/>
        </p:nvPicPr>
        <p:blipFill rotWithShape="1">
          <a:blip r:embed="rId3">
            <a:alphaModFix/>
          </a:blip>
          <a:srcRect/>
          <a:stretch/>
        </p:blipFill>
        <p:spPr>
          <a:xfrm>
            <a:off x="8861886" y="1764356"/>
            <a:ext cx="2721077" cy="4114800"/>
          </a:xfrm>
          <a:prstGeom prst="rect">
            <a:avLst/>
          </a:prstGeom>
          <a:noFill/>
          <a:ln>
            <a:noFill/>
          </a:ln>
        </p:spPr>
      </p:pic>
      <p:sp>
        <p:nvSpPr>
          <p:cNvPr id="511" name="Google Shape;511;p69"/>
          <p:cNvSpPr/>
          <p:nvPr/>
        </p:nvSpPr>
        <p:spPr>
          <a:xfrm>
            <a:off x="8668719" y="6417399"/>
            <a:ext cx="310741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512" name="Google Shape;512;p69"/>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56D9E10A-62BE-409F-B688-EC7B17D3EE89}"/>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 Informazioni aggiuntive sulla salute delle donne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6744188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Di </a:t>
            </a:r>
            <a:r>
              <a:rPr lang="en-US" sz="2000" b="1" i="0" u="none" strike="noStrike" cap="none" dirty="0" err="1">
                <a:solidFill>
                  <a:srgbClr val="203864"/>
                </a:solidFill>
                <a:latin typeface="Calibri"/>
                <a:ea typeface="Calibri"/>
                <a:cs typeface="Calibri"/>
                <a:sym typeface="Calibri"/>
              </a:rPr>
              <a:t>norma</a:t>
            </a:r>
            <a:r>
              <a:rPr lang="en-US" sz="2000" b="1" i="0" u="none" strike="noStrike" cap="none" dirty="0">
                <a:solidFill>
                  <a:srgbClr val="203864"/>
                </a:solidFill>
                <a:latin typeface="Calibri"/>
                <a:ea typeface="Calibri"/>
                <a:cs typeface="Calibri"/>
                <a:sym typeface="Calibri"/>
              </a:rPr>
              <a:t> nel nono mese di gravidanza una donna dovrebbe recarsi dal medico </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238589" y="372193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C </a:t>
            </a:r>
            <a:r>
              <a:rPr lang="en-US" sz="1800" dirty="0">
                <a:solidFill>
                  <a:srgbClr val="000000"/>
                </a:solidFill>
                <a:latin typeface="Calibri" panose="020F0502020204030204" pitchFamily="34" charset="0"/>
                <a:ea typeface="Calibri"/>
                <a:cs typeface="Calibri" panose="020F0502020204030204" pitchFamily="34" charset="0"/>
                <a:sym typeface="Calibri"/>
              </a:rPr>
              <a:t>. Ogni settimana</a:t>
            </a:r>
            <a:endParaRPr lang="el-GR" sz="1800" dirty="0">
              <a:latin typeface="Calibri" panose="020F0502020204030204" pitchFamily="34" charset="0"/>
              <a:cs typeface="Calibri" panose="020F0502020204030204" pitchFamily="34" charset="0"/>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B.</a:t>
            </a:r>
            <a:r>
              <a:rPr lang="en-US" sz="1800" dirty="0">
                <a:solidFill>
                  <a:srgbClr val="000000"/>
                </a:solidFill>
                <a:latin typeface="Calibri" panose="020F0502020204030204" pitchFamily="34" charset="0"/>
                <a:ea typeface="Calibri"/>
                <a:cs typeface="Calibri" panose="020F0502020204030204" pitchFamily="34" charset="0"/>
                <a:sym typeface="Calibri"/>
              </a:rPr>
              <a:t> Due volte alla settimana</a:t>
            </a:r>
            <a:endParaRPr lang="el-GR" sz="1800" dirty="0">
              <a:latin typeface="Calibri" panose="020F0502020204030204" pitchFamily="34" charset="0"/>
              <a:cs typeface="Calibri" panose="020F0502020204030204" pitchFamily="34" charset="0"/>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238589"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solidFill>
                  <a:srgbClr val="000000"/>
                </a:solidFill>
                <a:latin typeface="Calibri" panose="020F0502020204030204" pitchFamily="34" charset="0"/>
                <a:ea typeface="Calibri"/>
                <a:cs typeface="Calibri" panose="020F0502020204030204" pitchFamily="34" charset="0"/>
                <a:sym typeface="Calibri"/>
              </a:rPr>
              <a:t>A. Una volta al mese</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 </a:t>
            </a:r>
            <a:r>
              <a:rPr lang="en-US" sz="1800" dirty="0">
                <a:solidFill>
                  <a:srgbClr val="000000"/>
                </a:solidFill>
                <a:latin typeface="Calibri" panose="020F0502020204030204" pitchFamily="34" charset="0"/>
                <a:ea typeface="Calibri"/>
                <a:cs typeface="Calibri" panose="020F0502020204030204" pitchFamily="34" charset="0"/>
                <a:sym typeface="Calibri"/>
              </a:rPr>
              <a:t>Ogni due settimane </a:t>
            </a:r>
            <a:endParaRPr lang="el-GR" sz="1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153859" cy="307777"/>
          </a:xfrm>
          <a:prstGeom prst="rect">
            <a:avLst/>
          </a:prstGeom>
        </p:spPr>
        <p:txBody>
          <a:bodyPr wrap="none" rtlCol="0">
            <a:spAutoFit/>
          </a:bodyPr>
          <a:lstStyle/>
          <a:p>
            <a:pPr algn="l"/>
            <a:r>
              <a:rPr lang="en-US" sz="1400" i="1" dirty="0"/>
              <a:t>Solo una risposta è corretta!</a:t>
            </a:r>
            <a:endParaRPr lang="el-GR" sz="1400" i="1" dirty="0" err="1"/>
          </a:p>
        </p:txBody>
      </p:sp>
    </p:spTree>
    <p:extLst>
      <p:ext uri="{BB962C8B-B14F-4D97-AF65-F5344CB8AC3E}">
        <p14:creationId xmlns:p14="http://schemas.microsoft.com/office/powerpoint/2010/main" val="3901938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C01E24"/>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Le infezioni delle vie urinarie sono più frequenti nelle donne che negli uomini</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Vero</a:t>
            </a:r>
            <a:endParaRPr lang="el-G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Falso</a:t>
            </a:r>
            <a:endParaRPr lang="el-GR"/>
          </a:p>
        </p:txBody>
      </p:sp>
    </p:spTree>
    <p:extLst>
      <p:ext uri="{BB962C8B-B14F-4D97-AF65-F5344CB8AC3E}">
        <p14:creationId xmlns:p14="http://schemas.microsoft.com/office/powerpoint/2010/main" val="474639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Abbinare le colonne</a:t>
            </a:r>
            <a:endParaRPr lang="el-GR" sz="2000" b="1" dirty="0">
              <a:solidFill>
                <a:srgbClr val="203864"/>
              </a:solidFill>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solidFill>
                  <a:srgbClr val="000000"/>
                </a:solidFill>
                <a:latin typeface="Calibri"/>
                <a:ea typeface="Calibri"/>
                <a:cs typeface="Calibri"/>
                <a:sym typeface="Calibri"/>
              </a:rPr>
              <a:t>Lavarsi le mani prima di maneggiare un bambino </a:t>
            </a:r>
            <a:endParaRPr lang="en-US" sz="2800" dirty="0">
              <a:solidFill>
                <a:srgbClr val="000000"/>
              </a:solidFill>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600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solidFill>
                  <a:srgbClr val="000000"/>
                </a:solidFill>
                <a:latin typeface="Calibri"/>
                <a:ea typeface="Calibri"/>
                <a:cs typeface="Calibri"/>
                <a:sym typeface="Calibri"/>
              </a:rPr>
              <a:t>Fluttuazioni ormonali naturali </a:t>
            </a:r>
            <a:endParaRPr lang="en-US" sz="2800" dirty="0">
              <a:solidFill>
                <a:srgbClr val="000000"/>
              </a:solidFill>
              <a:latin typeface="Calibri"/>
              <a:ea typeface="Calibri"/>
              <a:cs typeface="Calibri"/>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600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solidFill>
                  <a:srgbClr val="000000"/>
                </a:solidFill>
                <a:latin typeface="Calibri"/>
                <a:ea typeface="Calibri"/>
                <a:cs typeface="Calibri"/>
                <a:sym typeface="Calibri"/>
              </a:rPr>
              <a:t>per evitare il rischio di infezioni</a:t>
            </a: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1681614" cy="307777"/>
          </a:xfrm>
          <a:prstGeom prst="rect">
            <a:avLst/>
          </a:prstGeom>
        </p:spPr>
        <p:txBody>
          <a:bodyPr wrap="none" rtlCol="0">
            <a:spAutoFit/>
          </a:bodyPr>
          <a:lstStyle/>
          <a:p>
            <a:pPr algn="l"/>
            <a:r>
              <a:rPr lang="en-US" sz="1400" i="1" dirty="0"/>
              <a:t>Abbinare le colonne!</a:t>
            </a:r>
            <a:endParaRPr lang="el-GR" sz="1400" i="1" dirty="0" err="1"/>
          </a:p>
        </p:txBody>
      </p:sp>
      <p:sp>
        <p:nvSpPr>
          <p:cNvPr id="14" name="Ορθογώνιο 13">
            <a:extLst>
              <a:ext uri="{FF2B5EF4-FFF2-40B4-BE49-F238E27FC236}">
                <a16:creationId xmlns:a16="http://schemas.microsoft.com/office/drawing/2014/main" id="{F2CF200D-C714-4BA9-AECB-681B7F038870}"/>
              </a:ext>
            </a:extLst>
          </p:cNvPr>
          <p:cNvSpPr/>
          <p:nvPr/>
        </p:nvSpPr>
        <p:spPr>
          <a:xfrm>
            <a:off x="6096000"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solidFill>
                  <a:srgbClr val="000000"/>
                </a:solidFill>
                <a:latin typeface="Calibri"/>
                <a:ea typeface="Calibri"/>
                <a:cs typeface="Calibri"/>
                <a:sym typeface="Calibri"/>
              </a:rPr>
              <a:t>può portare a depressione o ansia</a:t>
            </a:r>
            <a:endParaRPr lang="en-US" sz="28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81987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F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FFC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00B0F0"/>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4"/>
                                        </p:tgtEl>
                                        <p:attrNameLst>
                                          <p:attrName>fillcolor</p:attrName>
                                        </p:attrNameLst>
                                      </p:cBhvr>
                                      <p:to>
                                        <a:srgbClr val="FFC000"/>
                                      </p:to>
                                    </p:animClr>
                                    <p:set>
                                      <p:cBhvr>
                                        <p:cTn id="28" dur="2000" fill="hold"/>
                                        <p:tgtEl>
                                          <p:spTgt spid="14"/>
                                        </p:tgtEl>
                                        <p:attrNameLst>
                                          <p:attrName>fill.type</p:attrName>
                                        </p:attrNameLst>
                                      </p:cBhvr>
                                      <p:to>
                                        <p:strVal val="solid"/>
                                      </p:to>
                                    </p:set>
                                    <p:set>
                                      <p:cBhvr>
                                        <p:cTn id="2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431"/>
        <p:cNvGrpSpPr/>
        <p:nvPr/>
      </p:nvGrpSpPr>
      <p:grpSpPr>
        <a:xfrm>
          <a:off x="0" y="0"/>
          <a:ext cx="0" cy="0"/>
          <a:chOff x="0" y="0"/>
          <a:chExt cx="0" cy="0"/>
        </a:xfrm>
      </p:grpSpPr>
      <p:sp>
        <p:nvSpPr>
          <p:cNvPr id="432" name="Google Shape;432;p26"/>
          <p:cNvSpPr/>
          <p:nvPr/>
        </p:nvSpPr>
        <p:spPr>
          <a:xfrm flipH="1">
            <a:off x="1" y="0"/>
            <a:ext cx="8426302" cy="6857999"/>
          </a:xfrm>
          <a:custGeom>
            <a:avLst/>
            <a:gdLst/>
            <a:ahLst/>
            <a:cxnLst/>
            <a:rect l="l" t="t" r="r" b="b"/>
            <a:pathLst>
              <a:path w="8426302" h="6857999" extrusionOk="0">
                <a:moveTo>
                  <a:pt x="8426302" y="0"/>
                </a:moveTo>
                <a:lnTo>
                  <a:pt x="2456308" y="0"/>
                </a:lnTo>
                <a:lnTo>
                  <a:pt x="2348172" y="84455"/>
                </a:lnTo>
                <a:cubicBezTo>
                  <a:pt x="913021" y="1283327"/>
                  <a:pt x="0" y="3086334"/>
                  <a:pt x="0" y="5102588"/>
                </a:cubicBezTo>
                <a:cubicBezTo>
                  <a:pt x="0" y="5666575"/>
                  <a:pt x="71438" y="6213877"/>
                  <a:pt x="205759" y="6735939"/>
                </a:cubicBezTo>
                <a:lnTo>
                  <a:pt x="241239" y="6857999"/>
                </a:lnTo>
                <a:lnTo>
                  <a:pt x="8426302" y="6857999"/>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3" name="Google Shape;433;p26"/>
          <p:cNvSpPr/>
          <p:nvPr/>
        </p:nvSpPr>
        <p:spPr>
          <a:xfrm flipH="1">
            <a:off x="1" y="68239"/>
            <a:ext cx="8174932" cy="6857999"/>
          </a:xfrm>
          <a:custGeom>
            <a:avLst/>
            <a:gdLst/>
            <a:ahLst/>
            <a:cxnLst/>
            <a:rect l="l" t="t" r="r" b="b"/>
            <a:pathLst>
              <a:path w="8174932" h="6857999" extrusionOk="0">
                <a:moveTo>
                  <a:pt x="8174932" y="0"/>
                </a:moveTo>
                <a:lnTo>
                  <a:pt x="2617360" y="0"/>
                </a:lnTo>
                <a:lnTo>
                  <a:pt x="2286881" y="253363"/>
                </a:lnTo>
                <a:cubicBezTo>
                  <a:pt x="890226" y="1405985"/>
                  <a:pt x="0" y="3150325"/>
                  <a:pt x="0" y="5102588"/>
                </a:cubicBezTo>
                <a:cubicBezTo>
                  <a:pt x="0" y="5644883"/>
                  <a:pt x="68691" y="6171135"/>
                  <a:pt x="197846" y="6673117"/>
                </a:cubicBezTo>
                <a:lnTo>
                  <a:pt x="251586" y="6857999"/>
                </a:lnTo>
                <a:lnTo>
                  <a:pt x="8174932" y="6857999"/>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26"/>
          <p:cNvSpPr txBox="1">
            <a:spLocks noGrp="1"/>
          </p:cNvSpPr>
          <p:nvPr>
            <p:ph type="title"/>
          </p:nvPr>
        </p:nvSpPr>
        <p:spPr>
          <a:xfrm>
            <a:off x="688667" y="2005077"/>
            <a:ext cx="6074592" cy="4428379"/>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FFFFFF"/>
              </a:buClr>
              <a:buSzPts val="7200"/>
              <a:buFont typeface="Calibri"/>
              <a:buNone/>
            </a:pPr>
            <a:r>
              <a:rPr lang="en-US" sz="7200" dirty="0">
                <a:solidFill>
                  <a:srgbClr val="FFFFFF"/>
                </a:solidFill>
                <a:latin typeface="Calibri"/>
                <a:ea typeface="Calibri"/>
                <a:cs typeface="Calibri"/>
                <a:sym typeface="Calibri"/>
              </a:rPr>
              <a:t>ALLEGATO II: Informazioni supplementari sulla salute mentale</a:t>
            </a:r>
            <a:endParaRPr dirty="0"/>
          </a:p>
        </p:txBody>
      </p:sp>
      <p:sp>
        <p:nvSpPr>
          <p:cNvPr id="436" name="Google Shape;436;p26"/>
          <p:cNvSpPr/>
          <p:nvPr/>
        </p:nvSpPr>
        <p:spPr>
          <a:xfrm rot="10800000" flipH="1">
            <a:off x="8734645" y="0"/>
            <a:ext cx="3457354" cy="3047506"/>
          </a:xfrm>
          <a:custGeom>
            <a:avLst/>
            <a:gdLst/>
            <a:ahLst/>
            <a:cxnLst/>
            <a:rect l="l" t="t" r="r" b="b"/>
            <a:pathLst>
              <a:path w="3457354" h="3047506" extrusionOk="0">
                <a:moveTo>
                  <a:pt x="67910" y="3047506"/>
                </a:moveTo>
                <a:lnTo>
                  <a:pt x="3457354" y="3047506"/>
                </a:lnTo>
                <a:lnTo>
                  <a:pt x="3457354" y="200864"/>
                </a:lnTo>
                <a:lnTo>
                  <a:pt x="3390429" y="172076"/>
                </a:lnTo>
                <a:cubicBezTo>
                  <a:pt x="3108771" y="61012"/>
                  <a:pt x="2801904" y="0"/>
                  <a:pt x="2480787" y="0"/>
                </a:cubicBezTo>
                <a:cubicBezTo>
                  <a:pt x="1110686" y="0"/>
                  <a:pt x="0" y="1110686"/>
                  <a:pt x="0" y="2480787"/>
                </a:cubicBezTo>
                <a:cubicBezTo>
                  <a:pt x="0" y="2587826"/>
                  <a:pt x="6779" y="2693282"/>
                  <a:pt x="19931" y="2796748"/>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p26"/>
          <p:cNvSpPr/>
          <p:nvPr/>
        </p:nvSpPr>
        <p:spPr>
          <a:xfrm rot="10800000" flipH="1">
            <a:off x="8965594" y="0"/>
            <a:ext cx="3226405" cy="2802444"/>
          </a:xfrm>
          <a:custGeom>
            <a:avLst/>
            <a:gdLst/>
            <a:ahLst/>
            <a:cxnLst/>
            <a:rect l="l" t="t" r="r" b="b"/>
            <a:pathLst>
              <a:path w="3226405" h="2802444" extrusionOk="0">
                <a:moveTo>
                  <a:pt x="62951" y="2802444"/>
                </a:moveTo>
                <a:lnTo>
                  <a:pt x="3226405" y="2802444"/>
                </a:lnTo>
                <a:lnTo>
                  <a:pt x="3226405" y="206780"/>
                </a:lnTo>
                <a:lnTo>
                  <a:pt x="3191405" y="190048"/>
                </a:lnTo>
                <a:cubicBezTo>
                  <a:pt x="2912003" y="67816"/>
                  <a:pt x="2603362" y="0"/>
                  <a:pt x="2278881" y="0"/>
                </a:cubicBezTo>
                <a:cubicBezTo>
                  <a:pt x="1020290" y="0"/>
                  <a:pt x="0" y="1020290"/>
                  <a:pt x="0" y="2278880"/>
                </a:cubicBezTo>
                <a:cubicBezTo>
                  <a:pt x="0" y="2377208"/>
                  <a:pt x="6227" y="2474081"/>
                  <a:pt x="18309" y="25691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p26"/>
          <p:cNvSpPr/>
          <p:nvPr/>
        </p:nvSpPr>
        <p:spPr>
          <a:xfrm flipH="1">
            <a:off x="9600208" y="4700046"/>
            <a:ext cx="2591791" cy="2157954"/>
          </a:xfrm>
          <a:custGeom>
            <a:avLst/>
            <a:gdLst/>
            <a:ahLst/>
            <a:cxnLst/>
            <a:rect l="l" t="t" r="r" b="b"/>
            <a:pathLst>
              <a:path w="2591791" h="2157954" extrusionOk="0">
                <a:moveTo>
                  <a:pt x="816638" y="0"/>
                </a:moveTo>
                <a:cubicBezTo>
                  <a:pt x="540903" y="0"/>
                  <a:pt x="279852" y="62867"/>
                  <a:pt x="47036" y="175050"/>
                </a:cubicBezTo>
                <a:lnTo>
                  <a:pt x="0" y="202085"/>
                </a:lnTo>
                <a:lnTo>
                  <a:pt x="0" y="2157954"/>
                </a:lnTo>
                <a:lnTo>
                  <a:pt x="2549286" y="2157954"/>
                </a:lnTo>
                <a:lnTo>
                  <a:pt x="2555727" y="2132909"/>
                </a:lnTo>
                <a:cubicBezTo>
                  <a:pt x="2579373" y="2017351"/>
                  <a:pt x="2591791" y="1897702"/>
                  <a:pt x="2591791" y="1775153"/>
                </a:cubicBezTo>
                <a:cubicBezTo>
                  <a:pt x="2591791" y="794763"/>
                  <a:pt x="1797028" y="0"/>
                  <a:pt x="816638"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p26"/>
          <p:cNvSpPr/>
          <p:nvPr/>
        </p:nvSpPr>
        <p:spPr>
          <a:xfrm flipH="1">
            <a:off x="9809717" y="4870796"/>
            <a:ext cx="2382282" cy="1987204"/>
          </a:xfrm>
          <a:custGeom>
            <a:avLst/>
            <a:gdLst/>
            <a:ahLst/>
            <a:cxnLst/>
            <a:rect l="l" t="t" r="r" b="b"/>
            <a:pathLst>
              <a:path w="2382282" h="1987204" extrusionOk="0">
                <a:moveTo>
                  <a:pt x="761443" y="0"/>
                </a:moveTo>
                <a:cubicBezTo>
                  <a:pt x="516672" y="0"/>
                  <a:pt x="284573" y="54258"/>
                  <a:pt x="76517" y="151402"/>
                </a:cubicBezTo>
                <a:lnTo>
                  <a:pt x="0" y="191175"/>
                </a:lnTo>
                <a:lnTo>
                  <a:pt x="0" y="1987204"/>
                </a:lnTo>
                <a:lnTo>
                  <a:pt x="2339143" y="1987204"/>
                </a:lnTo>
                <a:lnTo>
                  <a:pt x="2349353" y="1947496"/>
                </a:lnTo>
                <a:cubicBezTo>
                  <a:pt x="2370943" y="1841983"/>
                  <a:pt x="2382282" y="1732735"/>
                  <a:pt x="2382282" y="1620840"/>
                </a:cubicBezTo>
                <a:cubicBezTo>
                  <a:pt x="2382282" y="725675"/>
                  <a:pt x="1656608" y="0"/>
                  <a:pt x="761443"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Il </a:t>
            </a:r>
            <a:r>
              <a:rPr lang="en-US" dirty="0" err="1"/>
              <a:t>disagio</a:t>
            </a:r>
            <a:r>
              <a:rPr lang="en-US" dirty="0"/>
              <a:t> mentale: come </a:t>
            </a:r>
            <a:r>
              <a:rPr lang="en-US" dirty="0" err="1"/>
              <a:t>affrontarlo</a:t>
            </a:r>
            <a:endParaRPr dirty="0"/>
          </a:p>
        </p:txBody>
      </p:sp>
      <p:sp>
        <p:nvSpPr>
          <p:cNvPr id="445" name="Google Shape;445;p27"/>
          <p:cNvSpPr txBox="1">
            <a:spLocks noGrp="1"/>
          </p:cNvSpPr>
          <p:nvPr>
            <p:ph type="body" idx="1"/>
          </p:nvPr>
        </p:nvSpPr>
        <p:spPr>
          <a:xfrm>
            <a:off x="557999" y="1799999"/>
            <a:ext cx="6409183" cy="4865977"/>
          </a:xfrm>
          <a:prstGeom prst="rect">
            <a:avLst/>
          </a:prstGeom>
          <a:noFill/>
          <a:ln>
            <a:noFill/>
          </a:ln>
        </p:spPr>
        <p:txBody>
          <a:bodyPr spcFirstLastPara="1" wrap="square" lIns="91425" tIns="45700" rIns="91425" bIns="45700" anchor="t" anchorCtr="0">
            <a:normAutofit/>
          </a:bodyPr>
          <a:lstStyle/>
          <a:p>
            <a:pPr marL="0" lvl="0" indent="0" algn="just">
              <a:lnSpc>
                <a:spcPct val="120000"/>
              </a:lnSpc>
              <a:spcBef>
                <a:spcPts val="0"/>
              </a:spcBef>
              <a:buSzPts val="2000"/>
              <a:buNone/>
            </a:pPr>
            <a:r>
              <a:rPr lang="it-IT" sz="2000" dirty="0"/>
              <a:t>I disturbi o le malattie mentali potrebbero non essere argomenti di cui si parla apertamente in alcuni contesti culturali, in quanto si tratta di temi delicati.  Per questo motivo può essere importante:</a:t>
            </a:r>
          </a:p>
          <a:p>
            <a:pPr marL="0" lvl="0" indent="0" algn="just">
              <a:lnSpc>
                <a:spcPct val="120000"/>
              </a:lnSpc>
              <a:spcBef>
                <a:spcPts val="0"/>
              </a:spcBef>
              <a:buSzPts val="2000"/>
              <a:buNone/>
            </a:pPr>
            <a:endParaRPr lang="it-IT" sz="2000" dirty="0"/>
          </a:p>
          <a:p>
            <a:pPr marL="342900" indent="-342900" algn="just">
              <a:lnSpc>
                <a:spcPct val="120000"/>
              </a:lnSpc>
              <a:spcBef>
                <a:spcPts val="0"/>
              </a:spcBef>
              <a:buSzPts val="2000"/>
            </a:pPr>
            <a:r>
              <a:rPr lang="it-IT" sz="2000" dirty="0"/>
              <a:t>Essere consapevoli dei sintomi del disagio mentale (ad esempio sconforto, senso soggettivo di disperazione, episodi depressivi).</a:t>
            </a:r>
          </a:p>
          <a:p>
            <a:pPr marL="342900" indent="-342900" algn="just">
              <a:lnSpc>
                <a:spcPct val="120000"/>
              </a:lnSpc>
              <a:spcBef>
                <a:spcPts val="0"/>
              </a:spcBef>
              <a:buSzPts val="2000"/>
            </a:pPr>
            <a:r>
              <a:rPr lang="it-IT" sz="2000" dirty="0"/>
              <a:t>Essere consapevoli che il disagio mentale necessita di un trattamento speciale e che esistono specialisti e buoni metodi di trattamento per gli stati cronici di disagio. </a:t>
            </a:r>
          </a:p>
          <a:p>
            <a:pPr marL="342900" indent="-342900" algn="just">
              <a:lnSpc>
                <a:spcPct val="120000"/>
              </a:lnSpc>
              <a:spcBef>
                <a:spcPts val="0"/>
              </a:spcBef>
              <a:buSzPts val="2000"/>
            </a:pPr>
            <a:r>
              <a:rPr lang="it-IT" sz="2000" dirty="0"/>
              <a:t>Esistono centri di consulenza speciali e i medici di famiglia sono sempre il primo punto di contatto.</a:t>
            </a:r>
          </a:p>
          <a:p>
            <a:pPr marL="228600" lvl="0" indent="-101600" algn="l" rtl="0">
              <a:lnSpc>
                <a:spcPct val="100000"/>
              </a:lnSpc>
              <a:spcBef>
                <a:spcPts val="1200"/>
              </a:spcBef>
              <a:spcAft>
                <a:spcPts val="0"/>
              </a:spcAft>
              <a:buSzPts val="2000"/>
              <a:buNone/>
            </a:pPr>
            <a:endParaRPr sz="2000" dirty="0"/>
          </a:p>
          <a:p>
            <a:pPr marL="228600" lvl="0" indent="-101600" algn="l" rtl="0">
              <a:lnSpc>
                <a:spcPct val="100000"/>
              </a:lnSpc>
              <a:spcBef>
                <a:spcPts val="1200"/>
              </a:spcBef>
              <a:spcAft>
                <a:spcPts val="0"/>
              </a:spcAft>
              <a:buSzPts val="2000"/>
              <a:buNone/>
            </a:pPr>
            <a:endParaRPr sz="2000" dirty="0"/>
          </a:p>
          <a:p>
            <a:pPr marL="228600" lvl="0" indent="-76200" algn="l" rtl="0">
              <a:lnSpc>
                <a:spcPct val="100000"/>
              </a:lnSpc>
              <a:spcBef>
                <a:spcPts val="1200"/>
              </a:spcBef>
              <a:spcAft>
                <a:spcPts val="0"/>
              </a:spcAft>
              <a:buSzPts val="2400"/>
              <a:buNone/>
            </a:pPr>
            <a:endParaRPr dirty="0"/>
          </a:p>
        </p:txBody>
      </p:sp>
      <p:pic>
        <p:nvPicPr>
          <p:cNvPr id="4" name="Grafik 3"/>
          <p:cNvPicPr>
            <a:picLocks noChangeAspect="1"/>
          </p:cNvPicPr>
          <p:nvPr/>
        </p:nvPicPr>
        <p:blipFill>
          <a:blip r:embed="rId3"/>
          <a:stretch>
            <a:fillRect/>
          </a:stretch>
        </p:blipFill>
        <p:spPr>
          <a:xfrm>
            <a:off x="7800276" y="2258705"/>
            <a:ext cx="3749712" cy="3214039"/>
          </a:xfrm>
          <a:prstGeom prst="rect">
            <a:avLst/>
          </a:prstGeom>
        </p:spPr>
      </p:pic>
      <p:sp>
        <p:nvSpPr>
          <p:cNvPr id="3" name="Textfeld 2"/>
          <p:cNvSpPr txBox="1"/>
          <p:nvPr/>
        </p:nvSpPr>
        <p:spPr>
          <a:xfrm>
            <a:off x="9927040" y="6358199"/>
            <a:ext cx="2006221" cy="307777"/>
          </a:xfrm>
          <a:prstGeom prst="rect">
            <a:avLst/>
          </a:prstGeom>
          <a:noFill/>
        </p:spPr>
        <p:txBody>
          <a:bodyPr wrap="square" rtlCol="0">
            <a:spAutoFit/>
          </a:bodyPr>
          <a:lstStyle/>
          <a:p>
            <a:pPr lvl="0" algn="r">
              <a:buSzPts val="1200"/>
            </a:pPr>
            <a:r>
              <a:rPr lang="en-US" u="sng" dirty="0">
                <a:solidFill>
                  <a:schemeClr val="accent4"/>
                </a:solidFill>
                <a:latin typeface="Calibri"/>
                <a:ea typeface="Calibri"/>
                <a:cs typeface="Calibri"/>
                <a:sym typeface="Calibri"/>
                <a:hlinkClick r:id="rId4"/>
              </a:rPr>
              <a:t>Fonte </a:t>
            </a:r>
            <a:r>
              <a:rPr lang="en-US" dirty="0">
                <a:solidFill>
                  <a:schemeClr val="accent4"/>
                </a:solidFill>
                <a:latin typeface="Calibri"/>
                <a:ea typeface="Calibri"/>
                <a:cs typeface="Calibri"/>
                <a:sym typeface="Calibri"/>
              </a:rPr>
              <a:t>| </a:t>
            </a:r>
            <a:r>
              <a:rPr lang="en-US" u="sng" dirty="0">
                <a:solidFill>
                  <a:schemeClr val="accent4"/>
                </a:solidFill>
                <a:latin typeface="Calibri"/>
                <a:ea typeface="Calibri"/>
                <a:cs typeface="Calibri"/>
                <a:sym typeface="Calibri"/>
              </a:rPr>
              <a:t>Licenza </a:t>
            </a:r>
            <a:r>
              <a:rPr lang="en-US" u="sng" dirty="0" err="1">
                <a:solidFill>
                  <a:schemeClr val="accent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endParaRPr lang="en-US" dirty="0">
              <a:solidFill>
                <a:schemeClr val="accent4"/>
              </a:solidFill>
              <a:latin typeface="Calibri"/>
              <a:ea typeface="Calibri"/>
              <a:cs typeface="Calibri"/>
              <a:sym typeface="Calibri"/>
            </a:endParaRPr>
          </a:p>
        </p:txBody>
      </p:sp>
      <p:sp>
        <p:nvSpPr>
          <p:cNvPr id="6" name="Google Shape;171;p8">
            <a:extLst>
              <a:ext uri="{FF2B5EF4-FFF2-40B4-BE49-F238E27FC236}">
                <a16:creationId xmlns:a16="http://schemas.microsoft.com/office/drawing/2014/main" id="{3166D6E3-0EA3-48A7-83D7-8B8394077985}"/>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II: Informazioni aggiuntive sulla salute mentale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Esempi di segni e sintomi di </a:t>
            </a:r>
            <a:r>
              <a:rPr lang="en-US" dirty="0" err="1"/>
              <a:t>disagio</a:t>
            </a:r>
            <a:r>
              <a:rPr lang="en-US" dirty="0"/>
              <a:t> mentale</a:t>
            </a:r>
            <a:endParaRPr dirty="0"/>
          </a:p>
        </p:txBody>
      </p:sp>
      <p:sp>
        <p:nvSpPr>
          <p:cNvPr id="445" name="Google Shape;445;p27"/>
          <p:cNvSpPr txBox="1">
            <a:spLocks noGrp="1"/>
          </p:cNvSpPr>
          <p:nvPr>
            <p:ph type="body" idx="1"/>
          </p:nvPr>
        </p:nvSpPr>
        <p:spPr>
          <a:xfrm>
            <a:off x="557999" y="1799999"/>
            <a:ext cx="6409183" cy="4865977"/>
          </a:xfrm>
          <a:prstGeom prst="rect">
            <a:avLst/>
          </a:prstGeom>
          <a:noFill/>
          <a:ln>
            <a:noFill/>
          </a:ln>
        </p:spPr>
        <p:txBody>
          <a:bodyPr spcFirstLastPara="1" wrap="square" lIns="91425" tIns="45700" rIns="91425" bIns="45700" anchor="t" anchorCtr="0">
            <a:normAutofit/>
          </a:bodyPr>
          <a:lstStyle/>
          <a:p>
            <a:pPr algn="just">
              <a:spcAft>
                <a:spcPts val="600"/>
              </a:spcAft>
            </a:pPr>
            <a:r>
              <a:rPr lang="en-US" sz="2000" dirty="0"/>
              <a:t>Sentirsi tristi o giù di morale.</a:t>
            </a:r>
          </a:p>
          <a:p>
            <a:pPr algn="just">
              <a:spcAft>
                <a:spcPts val="600"/>
              </a:spcAft>
            </a:pPr>
            <a:r>
              <a:rPr lang="en-US" sz="2000" dirty="0"/>
              <a:t>Pensiero confuso o ridotta capacità di concentrazione.</a:t>
            </a:r>
          </a:p>
          <a:p>
            <a:pPr algn="just">
              <a:spcAft>
                <a:spcPts val="600"/>
              </a:spcAft>
            </a:pPr>
            <a:r>
              <a:rPr lang="en-US" sz="2000" dirty="0"/>
              <a:t>Paure o preoccupazioni eccessive o sensi di colpa estremi.</a:t>
            </a:r>
          </a:p>
          <a:p>
            <a:pPr algn="just">
              <a:spcAft>
                <a:spcPts val="600"/>
              </a:spcAft>
            </a:pPr>
            <a:r>
              <a:rPr lang="en-US" sz="2000" dirty="0"/>
              <a:t>Cambiamenti di umore estremi, con alti e bassi.</a:t>
            </a:r>
          </a:p>
          <a:p>
            <a:pPr algn="just">
              <a:spcAft>
                <a:spcPts val="600"/>
              </a:spcAft>
            </a:pPr>
            <a:r>
              <a:rPr lang="en-US" sz="2000" dirty="0"/>
              <a:t>Ritiro dagli amici e dalle attività.</a:t>
            </a:r>
          </a:p>
          <a:p>
            <a:pPr algn="just">
              <a:spcAft>
                <a:spcPts val="600"/>
              </a:spcAft>
            </a:pPr>
            <a:r>
              <a:rPr lang="en-US" sz="2000" dirty="0"/>
              <a:t>Stanchezza significativa, scarsa energia o problemi di sonno.</a:t>
            </a:r>
          </a:p>
          <a:p>
            <a:pPr marL="228600" lvl="0" indent="-101600" algn="just">
              <a:spcAft>
                <a:spcPts val="600"/>
              </a:spcAft>
              <a:buSzPts val="2000"/>
              <a:buNone/>
            </a:pPr>
            <a:r>
              <a:rPr lang="en-US" sz="2000" dirty="0"/>
              <a:t>  Non tutti questi sintomi sono necessariamente riconducibili a una malattia mentale. Il medico può aiutare a valutare e consigliare un trattamento.</a:t>
            </a:r>
            <a:endParaRPr sz="2000" dirty="0"/>
          </a:p>
          <a:p>
            <a:pPr marL="228600" lvl="0" indent="-76200" algn="l" rtl="0">
              <a:lnSpc>
                <a:spcPct val="100000"/>
              </a:lnSpc>
              <a:spcAft>
                <a:spcPts val="600"/>
              </a:spcAft>
              <a:buSzPts val="2400"/>
              <a:buNone/>
            </a:pPr>
            <a:endParaRPr dirty="0"/>
          </a:p>
        </p:txBody>
      </p:sp>
      <p:sp>
        <p:nvSpPr>
          <p:cNvPr id="3" name="Textfeld 2"/>
          <p:cNvSpPr txBox="1"/>
          <p:nvPr/>
        </p:nvSpPr>
        <p:spPr>
          <a:xfrm>
            <a:off x="9812740" y="6358199"/>
            <a:ext cx="2006221" cy="307777"/>
          </a:xfrm>
          <a:prstGeom prst="rect">
            <a:avLst/>
          </a:prstGeom>
          <a:noFill/>
        </p:spPr>
        <p:txBody>
          <a:bodyPr wrap="square" rtlCol="0">
            <a:spAutoFit/>
          </a:bodyPr>
          <a:lstStyle/>
          <a:p>
            <a:pPr lvl="0" algn="r">
              <a:buSzPts val="1200"/>
            </a:pPr>
            <a:r>
              <a:rPr lang="en-US" u="sng" dirty="0">
                <a:solidFill>
                  <a:schemeClr val="accent4"/>
                </a:solidFill>
                <a:latin typeface="Calibri"/>
                <a:ea typeface="Calibri"/>
                <a:cs typeface="Calibri"/>
                <a:sym typeface="Calibri"/>
                <a:hlinkClick r:id="rId3"/>
              </a:rPr>
              <a:t>Fonte </a:t>
            </a:r>
            <a:r>
              <a:rPr lang="en-US" dirty="0">
                <a:solidFill>
                  <a:schemeClr val="accent4"/>
                </a:solidFill>
                <a:latin typeface="Calibri"/>
                <a:ea typeface="Calibri"/>
                <a:cs typeface="Calibri"/>
                <a:sym typeface="Calibri"/>
              </a:rPr>
              <a:t>| </a:t>
            </a:r>
            <a:r>
              <a:rPr lang="en-US" u="sng"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Licenza </a:t>
            </a:r>
            <a:r>
              <a:rPr lang="en-US" u="sng"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lang="en-US" dirty="0">
              <a:solidFill>
                <a:schemeClr val="accent4"/>
              </a:solidFill>
              <a:latin typeface="Calibri"/>
              <a:ea typeface="Calibri"/>
              <a:cs typeface="Calibri"/>
              <a:sym typeface="Calibri"/>
            </a:endParaRPr>
          </a:p>
        </p:txBody>
      </p:sp>
      <p:pic>
        <p:nvPicPr>
          <p:cNvPr id="1026" name="Picture 2" descr="Psychische Gesundheit, Verwechslung, Psycholog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160" y="1799999"/>
            <a:ext cx="6008695" cy="338615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71;p8">
            <a:extLst>
              <a:ext uri="{FF2B5EF4-FFF2-40B4-BE49-F238E27FC236}">
                <a16:creationId xmlns:a16="http://schemas.microsoft.com/office/drawing/2014/main" id="{33B6BA88-7042-45F9-8EBA-89A6539E4611}"/>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II: Informazioni aggiuntive sulla salute mentale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985045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Il </a:t>
            </a:r>
            <a:r>
              <a:rPr lang="en-US" dirty="0" err="1"/>
              <a:t>disagio</a:t>
            </a:r>
            <a:r>
              <a:rPr lang="en-US" dirty="0"/>
              <a:t> </a:t>
            </a:r>
            <a:r>
              <a:rPr lang="en-US" dirty="0" err="1"/>
              <a:t>mentale</a:t>
            </a:r>
            <a:r>
              <a:rPr lang="en-US" dirty="0"/>
              <a:t>: come farsi curare</a:t>
            </a:r>
            <a:endParaRPr dirty="0"/>
          </a:p>
        </p:txBody>
      </p:sp>
      <p:sp>
        <p:nvSpPr>
          <p:cNvPr id="445" name="Google Shape;445;p27"/>
          <p:cNvSpPr txBox="1">
            <a:spLocks noGrp="1"/>
          </p:cNvSpPr>
          <p:nvPr>
            <p:ph type="body" idx="1"/>
          </p:nvPr>
        </p:nvSpPr>
        <p:spPr>
          <a:xfrm>
            <a:off x="557999" y="1799999"/>
            <a:ext cx="6409183" cy="4865977"/>
          </a:xfrm>
          <a:prstGeom prst="rect">
            <a:avLst/>
          </a:prstGeom>
          <a:noFill/>
          <a:ln>
            <a:noFill/>
          </a:ln>
        </p:spPr>
        <p:txBody>
          <a:bodyPr spcFirstLastPara="1" wrap="square" lIns="91425" tIns="45700" rIns="91425" bIns="45700" anchor="t" anchorCtr="0">
            <a:normAutofit/>
          </a:bodyPr>
          <a:lstStyle/>
          <a:p>
            <a:pPr marL="0" lvl="0" indent="0" algn="just">
              <a:lnSpc>
                <a:spcPct val="120000"/>
              </a:lnSpc>
              <a:spcBef>
                <a:spcPts val="0"/>
              </a:spcBef>
              <a:buSzPts val="2000"/>
              <a:buNone/>
            </a:pPr>
            <a:endParaRPr lang="en-US" sz="2000" dirty="0"/>
          </a:p>
          <a:p>
            <a:pPr marL="342900" indent="-342900" algn="just">
              <a:lnSpc>
                <a:spcPct val="120000"/>
              </a:lnSpc>
              <a:spcBef>
                <a:spcPts val="0"/>
              </a:spcBef>
              <a:buSzPts val="2000"/>
            </a:pPr>
            <a:r>
              <a:rPr lang="en-US" sz="2000" dirty="0"/>
              <a:t>Non abbiate paura di parlarne con il vostro medico.</a:t>
            </a:r>
          </a:p>
          <a:p>
            <a:pPr marL="342900" indent="-342900" algn="just">
              <a:lnSpc>
                <a:spcPct val="120000"/>
              </a:lnSpc>
              <a:spcBef>
                <a:spcPts val="0"/>
              </a:spcBef>
              <a:buSzPts val="2000"/>
            </a:pPr>
            <a:r>
              <a:rPr lang="en-US" sz="2000" dirty="0"/>
              <a:t>Anche se alcuni trattamenti potrebbero non essere disponibili, esistono molti modi per affrontare i problemi di salute mentale.</a:t>
            </a:r>
          </a:p>
          <a:p>
            <a:pPr marL="342900" indent="-342900" algn="just">
              <a:lnSpc>
                <a:spcPct val="120000"/>
              </a:lnSpc>
              <a:spcBef>
                <a:spcPts val="0"/>
              </a:spcBef>
              <a:buSzPts val="2000"/>
            </a:pPr>
            <a:r>
              <a:rPr lang="en-US" sz="2000" dirty="0"/>
              <a:t>Se ritenete che amici, familiari o figli abbiano bisogno di aiuto, offrite supporto o contattate una delle organizzazioni di supporto locali.</a:t>
            </a:r>
            <a:endParaRPr sz="2000" dirty="0"/>
          </a:p>
          <a:p>
            <a:pPr marL="228600" lvl="0" indent="-101600" algn="l" rtl="0">
              <a:lnSpc>
                <a:spcPct val="100000"/>
              </a:lnSpc>
              <a:spcBef>
                <a:spcPts val="1200"/>
              </a:spcBef>
              <a:spcAft>
                <a:spcPts val="0"/>
              </a:spcAft>
              <a:buSzPts val="2000"/>
              <a:buNone/>
            </a:pPr>
            <a:endParaRPr sz="2000" dirty="0"/>
          </a:p>
          <a:p>
            <a:pPr marL="228600" lvl="0" indent="-76200" algn="l" rtl="0">
              <a:lnSpc>
                <a:spcPct val="100000"/>
              </a:lnSpc>
              <a:spcBef>
                <a:spcPts val="1200"/>
              </a:spcBef>
              <a:spcAft>
                <a:spcPts val="0"/>
              </a:spcAft>
              <a:buSzPts val="2400"/>
              <a:buNone/>
            </a:pPr>
            <a:endParaRPr dirty="0"/>
          </a:p>
        </p:txBody>
      </p:sp>
      <p:sp>
        <p:nvSpPr>
          <p:cNvPr id="3" name="Textfeld 2"/>
          <p:cNvSpPr txBox="1"/>
          <p:nvPr/>
        </p:nvSpPr>
        <p:spPr>
          <a:xfrm>
            <a:off x="9917515" y="6358199"/>
            <a:ext cx="2006221" cy="307777"/>
          </a:xfrm>
          <a:prstGeom prst="rect">
            <a:avLst/>
          </a:prstGeom>
          <a:noFill/>
        </p:spPr>
        <p:txBody>
          <a:bodyPr wrap="square" rtlCol="0">
            <a:spAutoFit/>
          </a:bodyPr>
          <a:lstStyle/>
          <a:p>
            <a:pPr lvl="0" algn="r">
              <a:buSzPts val="1200"/>
            </a:pPr>
            <a:r>
              <a:rPr lang="en-US" u="sng" dirty="0">
                <a:solidFill>
                  <a:schemeClr val="accent4"/>
                </a:solidFill>
                <a:latin typeface="Calibri"/>
                <a:ea typeface="Calibri"/>
                <a:cs typeface="Calibri"/>
                <a:sym typeface="Calibri"/>
                <a:hlinkClick r:id="rId3"/>
              </a:rPr>
              <a:t>Fonte </a:t>
            </a:r>
            <a:r>
              <a:rPr lang="en-US" dirty="0">
                <a:solidFill>
                  <a:schemeClr val="accent4"/>
                </a:solidFill>
                <a:latin typeface="Calibri"/>
                <a:ea typeface="Calibri"/>
                <a:cs typeface="Calibri"/>
                <a:sym typeface="Calibri"/>
              </a:rPr>
              <a:t>| </a:t>
            </a:r>
            <a:r>
              <a:rPr lang="en-US" u="sng" dirty="0">
                <a:solidFill>
                  <a:schemeClr val="accent4"/>
                </a:solidFill>
                <a:latin typeface="Calibri"/>
                <a:ea typeface="Calibri"/>
                <a:cs typeface="Calibri"/>
                <a:sym typeface="Calibri"/>
              </a:rPr>
              <a:t>Licenza </a:t>
            </a:r>
            <a:r>
              <a:rPr lang="en-US" u="sng"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lang="en-US" dirty="0">
              <a:solidFill>
                <a:schemeClr val="accent4"/>
              </a:solidFill>
              <a:latin typeface="Calibri"/>
              <a:ea typeface="Calibri"/>
              <a:cs typeface="Calibri"/>
              <a:sym typeface="Calibri"/>
            </a:endParaRPr>
          </a:p>
        </p:txBody>
      </p:sp>
      <p:pic>
        <p:nvPicPr>
          <p:cNvPr id="2050" name="Picture 2" descr="Gehirn, Kopf, Stethoskop, Platine, Verbindun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456" y="1975711"/>
            <a:ext cx="4359864" cy="290657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71;p8">
            <a:extLst>
              <a:ext uri="{FF2B5EF4-FFF2-40B4-BE49-F238E27FC236}">
                <a16:creationId xmlns:a16="http://schemas.microsoft.com/office/drawing/2014/main" id="{4AC6679D-8960-44FF-8DB0-E10DD7EB5A42}"/>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II: Informazioni aggiuntive sulla salute mentale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1914154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0"/>
              </a:spcAft>
              <a:buClr>
                <a:schemeClr val="dk1"/>
              </a:buClr>
              <a:buSzPts val="990"/>
              <a:buFont typeface="Arial"/>
              <a:buNone/>
            </a:pPr>
            <a:r>
              <a:rPr lang="en-US" dirty="0"/>
              <a:t>Apertura </a:t>
            </a:r>
            <a:endParaRPr dirty="0"/>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a:spcAft>
                <a:spcPts val="600"/>
              </a:spcAft>
              <a:buFont typeface="Wingdings" panose="05000000000000000000" pitchFamily="2" charset="2"/>
              <a:buChar char="ü"/>
            </a:pPr>
            <a:r>
              <a:rPr lang="it-IT" sz="2000" dirty="0"/>
              <a:t>Il formatore spiega gli obiettivi della sessione, la durata, l'organizzazione e le attività.</a:t>
            </a:r>
          </a:p>
          <a:p>
            <a:pPr>
              <a:spcAft>
                <a:spcPts val="600"/>
              </a:spcAft>
              <a:buFont typeface="Wingdings" panose="05000000000000000000" pitchFamily="2" charset="2"/>
              <a:buChar char="ü"/>
            </a:pPr>
            <a:r>
              <a:rPr lang="it-IT" sz="2000" dirty="0"/>
              <a:t>Si incoraggia la partecipazione attiva.</a:t>
            </a:r>
          </a:p>
          <a:p>
            <a:pPr>
              <a:spcAft>
                <a:spcPts val="600"/>
              </a:spcAft>
              <a:buFont typeface="Wingdings" panose="05000000000000000000" pitchFamily="2" charset="2"/>
              <a:buChar char="ü"/>
            </a:pPr>
            <a:r>
              <a:rPr lang="it-IT" sz="2000" dirty="0"/>
              <a:t>Si assicura che ogni partecipante abbia accesso a uno strumento digitale.</a:t>
            </a:r>
          </a:p>
          <a:p>
            <a:pPr>
              <a:spcAft>
                <a:spcPts val="600"/>
              </a:spcAft>
              <a:buFont typeface="Wingdings" panose="05000000000000000000" pitchFamily="2" charset="2"/>
              <a:buChar char="ü"/>
            </a:pPr>
            <a:r>
              <a:rPr lang="it-IT" sz="2000" dirty="0"/>
              <a:t>Spiegazione delle regole della sessione.</a:t>
            </a:r>
          </a:p>
          <a:p>
            <a:pPr>
              <a:spcAft>
                <a:spcPts val="600"/>
              </a:spcAft>
              <a:buFont typeface="Wingdings" panose="05000000000000000000" pitchFamily="2" charset="2"/>
              <a:buChar char="ü"/>
            </a:pPr>
            <a:r>
              <a:rPr lang="it-IT" sz="2000" dirty="0"/>
              <a:t>Presentazione delle attività pratiche.</a:t>
            </a:r>
          </a:p>
        </p:txBody>
      </p:sp>
      <p:sp>
        <p:nvSpPr>
          <p:cNvPr id="229" name="Google Shape;229;p6"/>
          <p:cNvSpPr/>
          <p:nvPr/>
        </p:nvSpPr>
        <p:spPr>
          <a:xfrm>
            <a:off x="9470571"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dk1"/>
              </a:solidFill>
              <a:latin typeface="Calibri"/>
              <a:ea typeface="Calibri"/>
              <a:cs typeface="Calibri"/>
              <a:sym typeface="Calibri"/>
            </a:endParaRPr>
          </a:p>
        </p:txBody>
      </p:sp>
      <p:pic>
        <p:nvPicPr>
          <p:cNvPr id="2050" name="Picture 2" descr="Konferenz, Vorlesung, Hörsaal, Ausbildung, Präsent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0706" y="1898472"/>
            <a:ext cx="4591583" cy="3061056"/>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71;p8">
            <a:extLst>
              <a:ext uri="{FF2B5EF4-FFF2-40B4-BE49-F238E27FC236}">
                <a16:creationId xmlns:a16="http://schemas.microsoft.com/office/drawing/2014/main" id="{5FCACAFA-AF95-41E0-90C6-B223EDE582BB}"/>
              </a:ext>
            </a:extLst>
          </p:cNvPr>
          <p:cNvSpPr/>
          <p:nvPr/>
        </p:nvSpPr>
        <p:spPr>
          <a:xfrm>
            <a:off x="10384221" y="-3933"/>
            <a:ext cx="1806519"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.1 Introduzione </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114727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8"/>
          <p:cNvSpPr/>
          <p:nvPr/>
        </p:nvSpPr>
        <p:spPr>
          <a:xfrm>
            <a:off x="-1" y="1741570"/>
            <a:ext cx="6855833" cy="5116428"/>
          </a:xfrm>
          <a:custGeom>
            <a:avLst/>
            <a:gdLst/>
            <a:ahLst/>
            <a:cxnLst/>
            <a:rect l="l" t="t" r="r" b="b"/>
            <a:pathLst>
              <a:path w="6855833" h="5116428" extrusionOk="0">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2" name="Google Shape;562;p88"/>
          <p:cNvSpPr/>
          <p:nvPr/>
        </p:nvSpPr>
        <p:spPr>
          <a:xfrm>
            <a:off x="-1" y="2037048"/>
            <a:ext cx="6596536" cy="4820950"/>
          </a:xfrm>
          <a:custGeom>
            <a:avLst/>
            <a:gdLst/>
            <a:ahLst/>
            <a:cxnLst/>
            <a:rect l="l" t="t" r="r" b="b"/>
            <a:pathLst>
              <a:path w="6596536" h="4820950" extrusionOk="0">
                <a:moveTo>
                  <a:pt x="2580446" y="0"/>
                </a:moveTo>
                <a:cubicBezTo>
                  <a:pt x="4798472" y="0"/>
                  <a:pt x="6596536" y="1798065"/>
                  <a:pt x="6596536" y="4016091"/>
                </a:cubicBezTo>
                <a:cubicBezTo>
                  <a:pt x="6596536" y="4154718"/>
                  <a:pt x="6589513" y="4291704"/>
                  <a:pt x="6575802" y="4426713"/>
                </a:cubicBezTo>
                <a:lnTo>
                  <a:pt x="6515635" y="4820950"/>
                </a:lnTo>
                <a:lnTo>
                  <a:pt x="0" y="4820950"/>
                </a:lnTo>
                <a:lnTo>
                  <a:pt x="0" y="940564"/>
                </a:lnTo>
                <a:lnTo>
                  <a:pt x="25839" y="917080"/>
                </a:lnTo>
                <a:cubicBezTo>
                  <a:pt x="720056" y="344161"/>
                  <a:pt x="1610060" y="0"/>
                  <a:pt x="2580446"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3" name="Google Shape;563;p88"/>
          <p:cNvSpPr txBox="1">
            <a:spLocks noGrp="1"/>
          </p:cNvSpPr>
          <p:nvPr>
            <p:ph type="title"/>
          </p:nvPr>
        </p:nvSpPr>
        <p:spPr>
          <a:xfrm>
            <a:off x="804672" y="2964257"/>
            <a:ext cx="5791863" cy="2552520"/>
          </a:xfrm>
          <a:prstGeom prst="rect">
            <a:avLst/>
          </a:prstGeom>
          <a:noFill/>
          <a:ln>
            <a:noFill/>
          </a:ln>
        </p:spPr>
        <p:txBody>
          <a:bodyPr spcFirstLastPara="1" wrap="square" lIns="91425" tIns="45700" rIns="91425" bIns="45700" anchor="b" anchorCtr="0">
            <a:normAutofit/>
          </a:bodyPr>
          <a:lstStyle/>
          <a:p>
            <a:pPr lvl="0">
              <a:buClr>
                <a:srgbClr val="FFFFFF"/>
              </a:buClr>
              <a:buSzPts val="4200"/>
            </a:pPr>
            <a:r>
              <a:rPr lang="en-US" sz="4200" dirty="0">
                <a:solidFill>
                  <a:srgbClr val="FFFFFF"/>
                </a:solidFill>
                <a:latin typeface="Calibri"/>
                <a:ea typeface="Calibri"/>
                <a:cs typeface="Calibri"/>
                <a:sym typeface="Calibri"/>
              </a:rPr>
              <a:t>ALLEGATO III: </a:t>
            </a:r>
            <a:br>
              <a:rPr lang="en-US" sz="4200" dirty="0">
                <a:solidFill>
                  <a:srgbClr val="FFFFFF"/>
                </a:solidFill>
                <a:latin typeface="Calibri"/>
                <a:ea typeface="Calibri"/>
                <a:cs typeface="Calibri"/>
                <a:sym typeface="Calibri"/>
              </a:rPr>
            </a:br>
            <a:r>
              <a:rPr lang="en-US" sz="4200" dirty="0">
                <a:solidFill>
                  <a:srgbClr val="FFFFFF"/>
                </a:solidFill>
              </a:rPr>
              <a:t>INFORMAZIONI SUPPLEMENTARI SULLA </a:t>
            </a:r>
            <a:r>
              <a:rPr lang="en-US" sz="4200" dirty="0">
                <a:solidFill>
                  <a:srgbClr val="FFFFFF"/>
                </a:solidFill>
                <a:latin typeface="Calibri"/>
                <a:ea typeface="Calibri"/>
                <a:cs typeface="Calibri"/>
                <a:sym typeface="Calibri"/>
              </a:rPr>
              <a:t>SALUTE MENTALE</a:t>
            </a:r>
            <a:endParaRPr dirty="0"/>
          </a:p>
        </p:txBody>
      </p:sp>
      <p:sp>
        <p:nvSpPr>
          <p:cNvPr id="564" name="Google Shape;564;p88"/>
          <p:cNvSpPr/>
          <p:nvPr/>
        </p:nvSpPr>
        <p:spPr>
          <a:xfrm>
            <a:off x="5794107" y="1"/>
            <a:ext cx="5614485" cy="2627677"/>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5" name="Google Shape;565;p88"/>
          <p:cNvSpPr/>
          <p:nvPr/>
        </p:nvSpPr>
        <p:spPr>
          <a:xfrm>
            <a:off x="6019835" y="1"/>
            <a:ext cx="5152928" cy="2411065"/>
          </a:xfrm>
          <a:custGeom>
            <a:avLst/>
            <a:gdLst/>
            <a:ahLst/>
            <a:cxnLst/>
            <a:rect l="l" t="t" r="r" b="b"/>
            <a:pathLst>
              <a:path w="6069184" h="2839783" extrusionOk="0">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6" name="Google Shape;566;p88"/>
          <p:cNvSpPr/>
          <p:nvPr/>
        </p:nvSpPr>
        <p:spPr>
          <a:xfrm flipH="1">
            <a:off x="8466571" y="4021835"/>
            <a:ext cx="3725427" cy="2836165"/>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7" name="Google Shape;567;p88"/>
          <p:cNvSpPr/>
          <p:nvPr/>
        </p:nvSpPr>
        <p:spPr>
          <a:xfrm flipH="1">
            <a:off x="8688464" y="4242852"/>
            <a:ext cx="3503534" cy="2615148"/>
          </a:xfrm>
          <a:custGeom>
            <a:avLst/>
            <a:gdLst/>
            <a:ahLst/>
            <a:cxnLst/>
            <a:rect l="l" t="t" r="r" b="b"/>
            <a:pathLst>
              <a:path w="5001415" h="3733214" extrusionOk="0">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263654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0"/>
          <p:cNvSpPr txBox="1">
            <a:spLocks noGrp="1"/>
          </p:cNvSpPr>
          <p:nvPr>
            <p:ph type="title"/>
          </p:nvPr>
        </p:nvSpPr>
        <p:spPr>
          <a:xfrm>
            <a:off x="419856" y="107138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Costruire la resilienza della salute mentale</a:t>
            </a:r>
            <a:endParaRPr sz="2800"/>
          </a:p>
        </p:txBody>
      </p:sp>
      <p:sp>
        <p:nvSpPr>
          <p:cNvPr id="573" name="Google Shape;573;p70"/>
          <p:cNvSpPr txBox="1">
            <a:spLocks noGrp="1"/>
          </p:cNvSpPr>
          <p:nvPr>
            <p:ph type="body" idx="1"/>
          </p:nvPr>
        </p:nvSpPr>
        <p:spPr>
          <a:xfrm>
            <a:off x="243072" y="2571803"/>
            <a:ext cx="7407027" cy="4555200"/>
          </a:xfrm>
          <a:prstGeom prst="rect">
            <a:avLst/>
          </a:prstGeom>
          <a:noFill/>
          <a:ln>
            <a:noFill/>
          </a:ln>
        </p:spPr>
        <p:txBody>
          <a:bodyPr spcFirstLastPara="1" wrap="square" lIns="91425" tIns="91425" rIns="91425" bIns="91425" anchor="t" anchorCtr="0">
            <a:noAutofit/>
          </a:bodyPr>
          <a:lstStyle/>
          <a:p>
            <a:pPr marL="495300" lvl="0" indent="-342900" algn="just" rtl="0">
              <a:lnSpc>
                <a:spcPct val="100000"/>
              </a:lnSpc>
              <a:spcBef>
                <a:spcPts val="600"/>
              </a:spcBef>
              <a:spcAft>
                <a:spcPts val="600"/>
              </a:spcAft>
              <a:buSzPts val="1800"/>
              <a:buFont typeface="Noto Sans Symbols"/>
              <a:buChar char="▪"/>
            </a:pPr>
            <a:r>
              <a:rPr lang="en-US" sz="2000" dirty="0">
                <a:solidFill>
                  <a:schemeClr val="dk1"/>
                </a:solidFill>
              </a:rPr>
              <a:t>La resilienza è la </a:t>
            </a:r>
            <a:r>
              <a:rPr lang="en-US" sz="2000" b="1" dirty="0">
                <a:solidFill>
                  <a:schemeClr val="dk1"/>
                </a:solidFill>
              </a:rPr>
              <a:t>capacità di riprendersi e adattarsi </a:t>
            </a:r>
            <a:r>
              <a:rPr lang="en-US" sz="2000" dirty="0">
                <a:solidFill>
                  <a:schemeClr val="dk1"/>
                </a:solidFill>
              </a:rPr>
              <a:t>alle disgrazie e ai problemi della vita.</a:t>
            </a:r>
            <a:endParaRPr sz="2000" dirty="0">
              <a:solidFill>
                <a:schemeClr val="dk1"/>
              </a:solidFill>
            </a:endParaRPr>
          </a:p>
          <a:p>
            <a:pPr marL="495300" lvl="0" indent="-342900" algn="just" rtl="0">
              <a:lnSpc>
                <a:spcPct val="100000"/>
              </a:lnSpc>
              <a:spcBef>
                <a:spcPts val="600"/>
              </a:spcBef>
              <a:spcAft>
                <a:spcPts val="600"/>
              </a:spcAft>
              <a:buSzPts val="1800"/>
              <a:buFont typeface="Noto Sans Symbols"/>
              <a:buChar char="▪"/>
            </a:pPr>
            <a:r>
              <a:rPr lang="en-US" sz="2000" dirty="0">
                <a:solidFill>
                  <a:schemeClr val="dk1"/>
                </a:solidFill>
              </a:rPr>
              <a:t>La resilienza dà alle persone la </a:t>
            </a:r>
            <a:r>
              <a:rPr lang="en-US" sz="2000" b="1" dirty="0">
                <a:solidFill>
                  <a:schemeClr val="dk1"/>
                </a:solidFill>
              </a:rPr>
              <a:t>forza emotiva </a:t>
            </a:r>
            <a:r>
              <a:rPr lang="en-US" sz="2000" dirty="0">
                <a:solidFill>
                  <a:schemeClr val="dk1"/>
                </a:solidFill>
              </a:rPr>
              <a:t>per affrontare traumi, avversità e difficoltà.</a:t>
            </a:r>
            <a:endParaRPr dirty="0"/>
          </a:p>
          <a:p>
            <a:pPr marL="495300" lvl="0" indent="-342900" algn="just" rtl="0">
              <a:lnSpc>
                <a:spcPct val="100000"/>
              </a:lnSpc>
              <a:spcBef>
                <a:spcPts val="600"/>
              </a:spcBef>
              <a:spcAft>
                <a:spcPts val="600"/>
              </a:spcAft>
              <a:buSzPts val="1800"/>
              <a:buFont typeface="Noto Sans Symbols"/>
              <a:buChar char="▪"/>
            </a:pPr>
            <a:r>
              <a:rPr lang="en-US" sz="2000" dirty="0">
                <a:solidFill>
                  <a:schemeClr val="dk1"/>
                </a:solidFill>
              </a:rPr>
              <a:t>Le persone resilienti </a:t>
            </a:r>
            <a:r>
              <a:rPr lang="en-US" sz="2000" b="1" dirty="0">
                <a:solidFill>
                  <a:schemeClr val="dk1"/>
                </a:solidFill>
              </a:rPr>
              <a:t>utilizzano le proprie risorse</a:t>
            </a:r>
            <a:r>
              <a:rPr lang="en-US" sz="2000" dirty="0">
                <a:solidFill>
                  <a:schemeClr val="dk1"/>
                </a:solidFill>
              </a:rPr>
              <a:t>, i propri </a:t>
            </a:r>
            <a:r>
              <a:rPr lang="en-US" sz="2000" b="1" dirty="0">
                <a:solidFill>
                  <a:schemeClr val="dk1"/>
                </a:solidFill>
              </a:rPr>
              <a:t>punti di forza e le proprie capacità </a:t>
            </a:r>
            <a:r>
              <a:rPr lang="en-US" sz="2000" dirty="0">
                <a:solidFill>
                  <a:schemeClr val="dk1"/>
                </a:solidFill>
              </a:rPr>
              <a:t>per superare le </a:t>
            </a:r>
            <a:r>
              <a:rPr lang="en-US" sz="2000" dirty="0" err="1">
                <a:solidFill>
                  <a:schemeClr val="dk1"/>
                </a:solidFill>
              </a:rPr>
              <a:t>sfide</a:t>
            </a:r>
            <a:r>
              <a:rPr lang="en-US" sz="2000" dirty="0">
                <a:solidFill>
                  <a:schemeClr val="dk1"/>
                </a:solidFill>
              </a:rPr>
              <a:t> e le difficoltà.</a:t>
            </a:r>
            <a:endParaRPr dirty="0"/>
          </a:p>
          <a:p>
            <a:pPr marL="495300" lvl="0" indent="-342900" algn="just" rtl="0">
              <a:lnSpc>
                <a:spcPct val="100000"/>
              </a:lnSpc>
              <a:spcBef>
                <a:spcPts val="600"/>
              </a:spcBef>
              <a:spcAft>
                <a:spcPts val="600"/>
              </a:spcAft>
              <a:buSzPts val="1800"/>
              <a:buFont typeface="Noto Sans Symbols"/>
              <a:buChar char="▪"/>
            </a:pPr>
            <a:r>
              <a:rPr lang="en-US" sz="2000" b="1" dirty="0">
                <a:solidFill>
                  <a:schemeClr val="dk1"/>
                </a:solidFill>
              </a:rPr>
              <a:t>La flessibilità</a:t>
            </a:r>
            <a:r>
              <a:rPr lang="en-US" sz="2000" dirty="0">
                <a:solidFill>
                  <a:schemeClr val="dk1"/>
                </a:solidFill>
              </a:rPr>
              <a:t>, l'</a:t>
            </a:r>
            <a:r>
              <a:rPr lang="en-US" sz="2000" b="1" dirty="0">
                <a:solidFill>
                  <a:schemeClr val="dk1"/>
                </a:solidFill>
              </a:rPr>
              <a:t>adattabilità </a:t>
            </a:r>
            <a:r>
              <a:rPr lang="en-US" sz="2000" dirty="0">
                <a:solidFill>
                  <a:schemeClr val="dk1"/>
                </a:solidFill>
              </a:rPr>
              <a:t>e la </a:t>
            </a:r>
            <a:r>
              <a:rPr lang="en-US" sz="2000" b="1" dirty="0">
                <a:solidFill>
                  <a:schemeClr val="dk1"/>
                </a:solidFill>
              </a:rPr>
              <a:t>perseveranza </a:t>
            </a:r>
            <a:r>
              <a:rPr lang="en-US" sz="2000" dirty="0">
                <a:solidFill>
                  <a:schemeClr val="dk1"/>
                </a:solidFill>
              </a:rPr>
              <a:t>possono aiutare le persone a sfruttare la propria resilienza modificando alcuni pensieri e comportamenti.</a:t>
            </a:r>
            <a:endParaRPr dirty="0"/>
          </a:p>
        </p:txBody>
      </p:sp>
      <p:sp>
        <p:nvSpPr>
          <p:cNvPr id="574" name="Google Shape;574;p70"/>
          <p:cNvSpPr txBox="1"/>
          <p:nvPr/>
        </p:nvSpPr>
        <p:spPr>
          <a:xfrm>
            <a:off x="419856" y="1593838"/>
            <a:ext cx="10664427"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Come posso affrontare le sfide quotidiane?</a:t>
            </a:r>
            <a:endParaRPr sz="1800" b="1" i="1" u="none" strike="noStrike" cap="none" dirty="0">
              <a:solidFill>
                <a:srgbClr val="203864"/>
              </a:solidFill>
              <a:latin typeface="Arial"/>
              <a:ea typeface="Arial"/>
              <a:cs typeface="Arial"/>
              <a:sym typeface="Arial"/>
            </a:endParaRPr>
          </a:p>
        </p:txBody>
      </p:sp>
      <p:pic>
        <p:nvPicPr>
          <p:cNvPr id="575" name="Google Shape;575;p70" descr="A picture containing person, looking&#10;&#10;Description automatically generated"/>
          <p:cNvPicPr preferRelativeResize="0"/>
          <p:nvPr/>
        </p:nvPicPr>
        <p:blipFill rotWithShape="1">
          <a:blip r:embed="rId3">
            <a:alphaModFix/>
          </a:blip>
          <a:srcRect/>
          <a:stretch/>
        </p:blipFill>
        <p:spPr>
          <a:xfrm>
            <a:off x="8098672" y="2567822"/>
            <a:ext cx="3850256" cy="2451281"/>
          </a:xfrm>
          <a:prstGeom prst="rect">
            <a:avLst/>
          </a:prstGeom>
          <a:noFill/>
          <a:ln>
            <a:noFill/>
          </a:ln>
        </p:spPr>
      </p:pic>
      <p:sp>
        <p:nvSpPr>
          <p:cNvPr id="576" name="Google Shape;576;p70"/>
          <p:cNvSpPr/>
          <p:nvPr/>
        </p:nvSpPr>
        <p:spPr>
          <a:xfrm>
            <a:off x="8888907" y="6417399"/>
            <a:ext cx="2891749"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Fonte </a:t>
            </a:r>
            <a:r>
              <a:rPr lang="en-US" sz="1200" b="0" i="0" u="none" strike="noStrike" cap="none" dirty="0">
                <a:solidFill>
                  <a:srgbClr val="000000"/>
                </a:solidFill>
                <a:latin typeface="Calibri"/>
                <a:ea typeface="Calibri"/>
                <a:cs typeface="Calibri"/>
                <a:sym typeface="Calibri"/>
              </a:rPr>
              <a:t>| </a:t>
            </a:r>
            <a:r>
              <a:rPr lang="en-US" sz="1200" b="0" i="0" u="sng" strike="noStrike" cap="none" dirty="0">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Licenza </a:t>
            </a:r>
            <a:r>
              <a:rPr lang="en-US" sz="1200" b="0" i="0" u="sng" strike="noStrike" cap="none" dirty="0" err="1">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a:t>
            </a:r>
            <a:endParaRPr sz="1200" b="0" i="0" u="none" strike="noStrike" cap="none" dirty="0">
              <a:solidFill>
                <a:srgbClr val="000000"/>
              </a:solidFill>
              <a:latin typeface="Calibri"/>
              <a:ea typeface="Calibri"/>
              <a:cs typeface="Calibri"/>
              <a:sym typeface="Calibri"/>
            </a:endParaRPr>
          </a:p>
        </p:txBody>
      </p:sp>
      <p:pic>
        <p:nvPicPr>
          <p:cNvPr id="577" name="Google Shape;577;p70"/>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57CDDF33-681D-47F1-AEF0-36A27A34509E}"/>
              </a:ext>
            </a:extLst>
          </p:cNvPr>
          <p:cNvSpPr/>
          <p:nvPr/>
        </p:nvSpPr>
        <p:spPr>
          <a:xfrm>
            <a:off x="7485796" y="0"/>
            <a:ext cx="4706203"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III: Informazioni aggiuntive sulla </a:t>
            </a:r>
            <a:r>
              <a:rPr lang="de-DE" sz="1800" dirty="0" err="1">
                <a:solidFill>
                  <a:schemeClr val="lt1"/>
                </a:solidFill>
                <a:effectLst>
                  <a:outerShdw blurRad="38100" dist="38100" dir="2700000" algn="tl">
                    <a:srgbClr val="000000">
                      <a:alpha val="43137"/>
                    </a:srgbClr>
                  </a:outerShdw>
                </a:effectLst>
                <a:latin typeface="Calibri"/>
                <a:ea typeface="Calibri"/>
                <a:cs typeface="Calibri"/>
                <a:sym typeface="Calibri"/>
              </a:rPr>
              <a:t>resilienza </a:t>
            </a: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della salute mentale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307061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4000" b="1" dirty="0" err="1">
                <a:solidFill>
                  <a:srgbClr val="002060"/>
                </a:solidFill>
              </a:rPr>
              <a:t>Strategie</a:t>
            </a:r>
            <a:r>
              <a:rPr lang="en-US" sz="4000" b="1" dirty="0">
                <a:solidFill>
                  <a:srgbClr val="002060"/>
                </a:solidFill>
              </a:rPr>
              <a:t> di </a:t>
            </a:r>
            <a:r>
              <a:rPr lang="en-US" sz="4000" b="1" i="1" dirty="0">
                <a:solidFill>
                  <a:srgbClr val="002060"/>
                </a:solidFill>
              </a:rPr>
              <a:t>coping</a:t>
            </a:r>
            <a:endParaRPr sz="4000" i="1" dirty="0">
              <a:solidFill>
                <a:srgbClr val="002060"/>
              </a:solidFill>
            </a:endParaRPr>
          </a:p>
        </p:txBody>
      </p:sp>
      <p:sp>
        <p:nvSpPr>
          <p:cNvPr id="584" name="Google Shape;584;p71"/>
          <p:cNvSpPr txBox="1">
            <a:spLocks noGrp="1"/>
          </p:cNvSpPr>
          <p:nvPr>
            <p:ph type="body" idx="1"/>
          </p:nvPr>
        </p:nvSpPr>
        <p:spPr>
          <a:xfrm rot="-397364">
            <a:off x="415598" y="1648299"/>
            <a:ext cx="5333200" cy="4858439"/>
          </a:xfrm>
          <a:prstGeom prst="rect">
            <a:avLst/>
          </a:prstGeom>
          <a:solidFill>
            <a:srgbClr val="0070C0"/>
          </a:solidFill>
          <a:ln>
            <a:noFill/>
          </a:ln>
        </p:spPr>
        <p:txBody>
          <a:bodyPr spcFirstLastPara="1" wrap="square" lIns="91425" tIns="91425" rIns="91425" bIns="91425" anchor="t" anchorCtr="0">
            <a:noAutofit/>
          </a:bodyPr>
          <a:lstStyle/>
          <a:p>
            <a:pPr marL="609585" lvl="0" indent="-423323" algn="l" rtl="0">
              <a:lnSpc>
                <a:spcPct val="100000"/>
              </a:lnSpc>
              <a:spcBef>
                <a:spcPts val="0"/>
              </a:spcBef>
              <a:spcAft>
                <a:spcPts val="0"/>
              </a:spcAft>
              <a:buSzPts val="1400"/>
              <a:buChar char="●"/>
            </a:pPr>
            <a:r>
              <a:rPr lang="en-US" sz="1800" b="1">
                <a:solidFill>
                  <a:schemeClr val="lt1"/>
                </a:solidFill>
                <a:latin typeface="Calibri"/>
                <a:ea typeface="Calibri"/>
                <a:cs typeface="Calibri"/>
                <a:sym typeface="Calibri"/>
              </a:rPr>
              <a:t>Le persone affrontano diverse avversità e crisi nella vita, come ad esempio:</a:t>
            </a:r>
            <a:endParaRPr sz="18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Malattie</a:t>
            </a:r>
            <a:endParaRPr sz="17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Perdita di persone care</a:t>
            </a:r>
            <a:endParaRPr sz="17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Perdita del lavoro</a:t>
            </a:r>
            <a:endParaRPr sz="17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Abuso</a:t>
            </a:r>
            <a:endParaRPr sz="17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Bullismo</a:t>
            </a:r>
            <a:endParaRPr sz="17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Instabilità finanziaria</a:t>
            </a:r>
            <a:endParaRPr sz="17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Eventi tragici come attacchi terroristici, sparatorie di massa, disastri naturali, COVID-19</a:t>
            </a:r>
            <a:endParaRPr sz="1700"/>
          </a:p>
          <a:p>
            <a:pPr marL="1219170" lvl="1" indent="-330188" algn="l" rtl="0">
              <a:lnSpc>
                <a:spcPct val="100000"/>
              </a:lnSpc>
              <a:spcBef>
                <a:spcPts val="2133"/>
              </a:spcBef>
              <a:spcAft>
                <a:spcPts val="0"/>
              </a:spcAft>
              <a:buSzPts val="1200"/>
              <a:buNone/>
            </a:pPr>
            <a:endParaRPr/>
          </a:p>
          <a:p>
            <a:pPr marL="1219170" lvl="1" indent="-330188" algn="l" rtl="0">
              <a:lnSpc>
                <a:spcPct val="100000"/>
              </a:lnSpc>
              <a:spcBef>
                <a:spcPts val="2133"/>
              </a:spcBef>
              <a:spcAft>
                <a:spcPts val="0"/>
              </a:spcAft>
              <a:buSzPts val="1200"/>
              <a:buNone/>
            </a:pPr>
            <a:endParaRPr/>
          </a:p>
        </p:txBody>
      </p:sp>
      <p:sp>
        <p:nvSpPr>
          <p:cNvPr id="585" name="Google Shape;585;p71"/>
          <p:cNvSpPr txBox="1">
            <a:spLocks noGrp="1"/>
          </p:cNvSpPr>
          <p:nvPr>
            <p:ph type="body" idx="2"/>
          </p:nvPr>
        </p:nvSpPr>
        <p:spPr>
          <a:xfrm rot="-585481">
            <a:off x="6342901" y="1392870"/>
            <a:ext cx="5333200" cy="4734866"/>
          </a:xfrm>
          <a:prstGeom prst="rect">
            <a:avLst/>
          </a:prstGeom>
          <a:solidFill>
            <a:srgbClr val="00B0F0"/>
          </a:solidFill>
          <a:ln>
            <a:noFill/>
          </a:ln>
        </p:spPr>
        <p:txBody>
          <a:bodyPr spcFirstLastPara="1" wrap="square" lIns="91425" tIns="91425" rIns="91425" bIns="91425" anchor="t" anchorCtr="0">
            <a:noAutofit/>
          </a:bodyPr>
          <a:lstStyle/>
          <a:p>
            <a:pPr marL="186262" lvl="0" indent="0" algn="l" rtl="0">
              <a:lnSpc>
                <a:spcPct val="150000"/>
              </a:lnSpc>
              <a:spcBef>
                <a:spcPts val="0"/>
              </a:spcBef>
              <a:spcAft>
                <a:spcPts val="0"/>
              </a:spcAft>
              <a:buSzPts val="1400"/>
              <a:buNone/>
            </a:pPr>
            <a:endParaRPr dirty="0"/>
          </a:p>
          <a:p>
            <a:pPr marL="186262" lvl="0" indent="0" algn="l" rtl="0">
              <a:lnSpc>
                <a:spcPct val="150000"/>
              </a:lnSpc>
              <a:spcBef>
                <a:spcPts val="0"/>
              </a:spcBef>
              <a:spcAft>
                <a:spcPts val="0"/>
              </a:spcAft>
              <a:buSzPts val="1400"/>
              <a:buNone/>
            </a:pPr>
            <a:r>
              <a:rPr lang="en-US" b="1" dirty="0">
                <a:solidFill>
                  <a:schemeClr val="lt1"/>
                </a:solidFill>
                <a:latin typeface="Calibri"/>
                <a:ea typeface="Calibri"/>
                <a:cs typeface="Calibri"/>
                <a:sym typeface="Calibri"/>
              </a:rPr>
              <a:t>Le persone resilienti sperimentano stress, battute d'arresto ed emozioni difficili, ma attingono ai loro punti di forza e cercano l'aiuto dei sistemi di supporto per superare le sfide e risolvere i problemi. La resilienza permette di accettare e adattarsi a una situazione e di andare avanti.</a:t>
            </a:r>
            <a:endParaRPr dirty="0"/>
          </a:p>
          <a:p>
            <a:pPr marL="609585" lvl="0" indent="-334421" algn="l" rtl="0">
              <a:lnSpc>
                <a:spcPct val="100000"/>
              </a:lnSpc>
              <a:spcBef>
                <a:spcPts val="0"/>
              </a:spcBef>
              <a:spcAft>
                <a:spcPts val="0"/>
              </a:spcAft>
              <a:buSzPts val="1400"/>
              <a:buNone/>
            </a:pPr>
            <a:endParaRPr dirty="0"/>
          </a:p>
        </p:txBody>
      </p:sp>
      <p:pic>
        <p:nvPicPr>
          <p:cNvPr id="586" name="Google Shape;586;p71"/>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6" name="Google Shape;171;p8">
            <a:extLst>
              <a:ext uri="{FF2B5EF4-FFF2-40B4-BE49-F238E27FC236}">
                <a16:creationId xmlns:a16="http://schemas.microsoft.com/office/drawing/2014/main" id="{73DAA1BD-D546-44E3-8AB6-88233E991184}"/>
              </a:ext>
            </a:extLst>
          </p:cNvPr>
          <p:cNvSpPr/>
          <p:nvPr/>
        </p:nvSpPr>
        <p:spPr>
          <a:xfrm>
            <a:off x="7485796" y="0"/>
            <a:ext cx="4706203"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III: Informazioni aggiuntive sulla </a:t>
            </a:r>
            <a:r>
              <a:rPr lang="de-DE" sz="1800" dirty="0" err="1">
                <a:solidFill>
                  <a:schemeClr val="lt1"/>
                </a:solidFill>
                <a:effectLst>
                  <a:outerShdw blurRad="38100" dist="38100" dir="2700000" algn="tl">
                    <a:srgbClr val="000000">
                      <a:alpha val="43137"/>
                    </a:srgbClr>
                  </a:outerShdw>
                </a:effectLst>
                <a:latin typeface="Calibri"/>
                <a:ea typeface="Calibri"/>
                <a:cs typeface="Calibri"/>
                <a:sym typeface="Calibri"/>
              </a:rPr>
              <a:t>resilienza </a:t>
            </a: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della salute mentale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2131090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72"/>
          <p:cNvSpPr txBox="1">
            <a:spLocks noGrp="1"/>
          </p:cNvSpPr>
          <p:nvPr>
            <p:ph type="title"/>
          </p:nvPr>
        </p:nvSpPr>
        <p:spPr>
          <a:xfrm>
            <a:off x="472326" y="976407"/>
            <a:ext cx="10515600" cy="9671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Passi per costruire la resilienza</a:t>
            </a:r>
            <a:endParaRPr/>
          </a:p>
        </p:txBody>
      </p:sp>
      <p:sp>
        <p:nvSpPr>
          <p:cNvPr id="593" name="Google Shape;593;p72"/>
          <p:cNvSpPr txBox="1">
            <a:spLocks noGrp="1"/>
          </p:cNvSpPr>
          <p:nvPr>
            <p:ph type="body" idx="1"/>
          </p:nvPr>
        </p:nvSpPr>
        <p:spPr>
          <a:xfrm>
            <a:off x="360947" y="1748036"/>
            <a:ext cx="5181600" cy="4133558"/>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600"/>
              </a:spcBef>
              <a:spcAft>
                <a:spcPts val="0"/>
              </a:spcAft>
              <a:buSzPts val="1800"/>
              <a:buNone/>
            </a:pPr>
            <a:r>
              <a:rPr lang="en-US" sz="1800" b="1" dirty="0">
                <a:solidFill>
                  <a:srgbClr val="203864"/>
                </a:solidFill>
                <a:latin typeface="Arial"/>
                <a:ea typeface="Arial"/>
                <a:cs typeface="Arial"/>
                <a:sym typeface="Arial"/>
              </a:rPr>
              <a:t>Come posso costruire la resilienza?</a:t>
            </a:r>
            <a:endParaRPr sz="1800" b="1" dirty="0">
              <a:solidFill>
                <a:srgbClr val="203864"/>
              </a:solidFill>
              <a:latin typeface="Arial"/>
              <a:ea typeface="Arial"/>
              <a:cs typeface="Arial"/>
              <a:sym typeface="Arial"/>
            </a:endParaRPr>
          </a:p>
          <a:p>
            <a:pPr marL="114300" lvl="0" indent="0" algn="l" rtl="0">
              <a:lnSpc>
                <a:spcPct val="100000"/>
              </a:lnSpc>
              <a:spcBef>
                <a:spcPts val="600"/>
              </a:spcBef>
              <a:spcAft>
                <a:spcPts val="0"/>
              </a:spcAft>
              <a:buSzPts val="1800"/>
              <a:buNone/>
            </a:pPr>
            <a:endParaRPr sz="2000" b="1" dirty="0">
              <a:solidFill>
                <a:schemeClr val="dk1"/>
              </a:solidFill>
            </a:endParaRPr>
          </a:p>
          <a:p>
            <a:pPr marL="114300" lvl="0" indent="0" algn="l" rtl="0">
              <a:lnSpc>
                <a:spcPct val="100000"/>
              </a:lnSpc>
              <a:spcBef>
                <a:spcPts val="600"/>
              </a:spcBef>
              <a:spcAft>
                <a:spcPts val="0"/>
              </a:spcAft>
              <a:buSzPts val="1800"/>
              <a:buNone/>
            </a:pPr>
            <a:r>
              <a:rPr lang="en-US" sz="2000" b="1" dirty="0">
                <a:solidFill>
                  <a:schemeClr val="dk1"/>
                </a:solidFill>
              </a:rPr>
              <a:t>Per costruire la </a:t>
            </a:r>
            <a:r>
              <a:rPr lang="en-US" sz="2000" b="1" dirty="0" err="1">
                <a:solidFill>
                  <a:schemeClr val="dk1"/>
                </a:solidFill>
              </a:rPr>
              <a:t>resilienza</a:t>
            </a:r>
            <a:r>
              <a:rPr lang="en-US" sz="2000" b="1" dirty="0"/>
              <a:t> è </a:t>
            </a:r>
            <a:r>
              <a:rPr lang="en-US" sz="2000" b="1" dirty="0" err="1"/>
              <a:t>importante</a:t>
            </a:r>
            <a:r>
              <a:rPr lang="en-US" sz="2000" b="1" dirty="0">
                <a:solidFill>
                  <a:schemeClr val="dk1"/>
                </a:solidFill>
              </a:rPr>
              <a:t>:</a:t>
            </a:r>
            <a:endParaRPr dirty="0"/>
          </a:p>
          <a:p>
            <a:pPr marL="457200" lvl="0" indent="-342900" algn="l" rtl="0">
              <a:lnSpc>
                <a:spcPct val="100000"/>
              </a:lnSpc>
              <a:spcBef>
                <a:spcPts val="600"/>
              </a:spcBef>
              <a:spcAft>
                <a:spcPts val="0"/>
              </a:spcAft>
              <a:buSzPts val="1800"/>
              <a:buChar char="▪"/>
            </a:pPr>
            <a:r>
              <a:rPr lang="en-US" sz="2000" dirty="0">
                <a:solidFill>
                  <a:schemeClr val="dk1"/>
                </a:solidFill>
              </a:rPr>
              <a:t>Sviluppare la consapevolezza di sé</a:t>
            </a:r>
            <a:endParaRPr dirty="0">
              <a:solidFill>
                <a:schemeClr val="dk1"/>
              </a:solidFill>
            </a:endParaRPr>
          </a:p>
          <a:p>
            <a:pPr marL="457200" lvl="0" indent="-342900" algn="l" rtl="0">
              <a:lnSpc>
                <a:spcPct val="100000"/>
              </a:lnSpc>
              <a:spcBef>
                <a:spcPts val="600"/>
              </a:spcBef>
              <a:spcAft>
                <a:spcPts val="0"/>
              </a:spcAft>
              <a:buSzPts val="1800"/>
              <a:buChar char="▪"/>
            </a:pPr>
            <a:r>
              <a:rPr lang="en-US" sz="2000" dirty="0">
                <a:solidFill>
                  <a:schemeClr val="dk1"/>
                </a:solidFill>
              </a:rPr>
              <a:t>Costruire capacità di autoregolazione</a:t>
            </a:r>
            <a:endParaRPr dirty="0">
              <a:solidFill>
                <a:schemeClr val="dk1"/>
              </a:solidFill>
            </a:endParaRPr>
          </a:p>
          <a:p>
            <a:pPr marL="457200" lvl="0" indent="-342900" algn="l" rtl="0">
              <a:lnSpc>
                <a:spcPct val="100000"/>
              </a:lnSpc>
              <a:spcBef>
                <a:spcPts val="600"/>
              </a:spcBef>
              <a:spcAft>
                <a:spcPts val="0"/>
              </a:spcAft>
              <a:buSzPts val="1800"/>
              <a:buChar char="▪"/>
            </a:pPr>
            <a:r>
              <a:rPr lang="en-US" sz="2000" dirty="0">
                <a:solidFill>
                  <a:schemeClr val="dk1"/>
                </a:solidFill>
              </a:rPr>
              <a:t>Imparare a gestire la situazione</a:t>
            </a:r>
            <a:endParaRPr dirty="0">
              <a:solidFill>
                <a:schemeClr val="dk1"/>
              </a:solidFill>
            </a:endParaRPr>
          </a:p>
          <a:p>
            <a:pPr marL="457200" lvl="0" indent="-342900" algn="l" rtl="0">
              <a:lnSpc>
                <a:spcPct val="100000"/>
              </a:lnSpc>
              <a:spcBef>
                <a:spcPts val="600"/>
              </a:spcBef>
              <a:spcAft>
                <a:spcPts val="0"/>
              </a:spcAft>
              <a:buSzPts val="1800"/>
              <a:buChar char="▪"/>
            </a:pPr>
            <a:r>
              <a:rPr lang="en-US" sz="2000" dirty="0">
                <a:solidFill>
                  <a:schemeClr val="dk1"/>
                </a:solidFill>
              </a:rPr>
              <a:t>Aumentare l'ottimismo</a:t>
            </a:r>
            <a:endParaRPr dirty="0">
              <a:solidFill>
                <a:schemeClr val="dk1"/>
              </a:solidFill>
            </a:endParaRPr>
          </a:p>
          <a:p>
            <a:pPr marL="457200" lvl="0" indent="-342900" algn="l" rtl="0">
              <a:lnSpc>
                <a:spcPct val="100000"/>
              </a:lnSpc>
              <a:spcBef>
                <a:spcPts val="600"/>
              </a:spcBef>
              <a:spcAft>
                <a:spcPts val="0"/>
              </a:spcAft>
              <a:buSzPts val="1800"/>
              <a:buChar char="▪"/>
            </a:pPr>
            <a:r>
              <a:rPr lang="en-US" sz="2000" dirty="0">
                <a:solidFill>
                  <a:schemeClr val="dk1"/>
                </a:solidFill>
              </a:rPr>
              <a:t>Rafforzare le </a:t>
            </a:r>
            <a:r>
              <a:rPr lang="en-US" sz="2000" dirty="0" err="1">
                <a:solidFill>
                  <a:schemeClr val="dk1"/>
                </a:solidFill>
              </a:rPr>
              <a:t>connessioni</a:t>
            </a:r>
            <a:r>
              <a:rPr lang="en-US" sz="2000" dirty="0">
                <a:solidFill>
                  <a:schemeClr val="dk1"/>
                </a:solidFill>
              </a:rPr>
              <a:t> </a:t>
            </a:r>
            <a:r>
              <a:rPr lang="en-US" sz="2000" dirty="0" err="1"/>
              <a:t>relazionali</a:t>
            </a:r>
            <a:r>
              <a:rPr lang="en-US" sz="2000" dirty="0"/>
              <a:t> </a:t>
            </a:r>
            <a:r>
              <a:rPr lang="en-US" sz="2000" dirty="0">
                <a:solidFill>
                  <a:schemeClr val="dk1"/>
                </a:solidFill>
              </a:rPr>
              <a:t>e I </a:t>
            </a:r>
            <a:r>
              <a:rPr lang="en-US" sz="2000" dirty="0" err="1">
                <a:solidFill>
                  <a:schemeClr val="dk1"/>
                </a:solidFill>
              </a:rPr>
              <a:t>legami</a:t>
            </a:r>
            <a:r>
              <a:rPr lang="en-US" sz="2000" dirty="0">
                <a:solidFill>
                  <a:schemeClr val="dk1"/>
                </a:solidFill>
              </a:rPr>
              <a:t> </a:t>
            </a:r>
            <a:r>
              <a:rPr lang="en-US" sz="2000" dirty="0" err="1">
                <a:solidFill>
                  <a:schemeClr val="dk1"/>
                </a:solidFill>
              </a:rPr>
              <a:t>sociali</a:t>
            </a:r>
            <a:endParaRPr dirty="0">
              <a:solidFill>
                <a:schemeClr val="dk1"/>
              </a:solidFill>
            </a:endParaRPr>
          </a:p>
          <a:p>
            <a:pPr marL="457200" lvl="0" indent="-342900" algn="l" rtl="0">
              <a:lnSpc>
                <a:spcPct val="100000"/>
              </a:lnSpc>
              <a:spcBef>
                <a:spcPts val="600"/>
              </a:spcBef>
              <a:spcAft>
                <a:spcPts val="0"/>
              </a:spcAft>
              <a:buSzPts val="1800"/>
              <a:buChar char="▪"/>
            </a:pPr>
            <a:r>
              <a:rPr lang="en-US" sz="2000" dirty="0">
                <a:solidFill>
                  <a:schemeClr val="dk1"/>
                </a:solidFill>
              </a:rPr>
              <a:t>Conoscere i propri punti di forza</a:t>
            </a:r>
            <a:endParaRPr dirty="0">
              <a:solidFill>
                <a:schemeClr val="dk1"/>
              </a:solidFill>
            </a:endParaRPr>
          </a:p>
          <a:p>
            <a:pPr marL="0" lvl="0" indent="0" algn="l" rtl="0">
              <a:lnSpc>
                <a:spcPct val="100000"/>
              </a:lnSpc>
              <a:spcBef>
                <a:spcPts val="600"/>
              </a:spcBef>
              <a:spcAft>
                <a:spcPts val="0"/>
              </a:spcAft>
              <a:buSzPts val="1800"/>
              <a:buNone/>
            </a:pPr>
            <a:endParaRPr sz="2000" dirty="0">
              <a:solidFill>
                <a:schemeClr val="dk1"/>
              </a:solidFill>
            </a:endParaRPr>
          </a:p>
          <a:p>
            <a:pPr marL="0" lvl="0" indent="0" algn="l" rtl="0">
              <a:lnSpc>
                <a:spcPct val="100000"/>
              </a:lnSpc>
              <a:spcBef>
                <a:spcPts val="600"/>
              </a:spcBef>
              <a:spcAft>
                <a:spcPts val="0"/>
              </a:spcAft>
              <a:buSzPts val="1800"/>
              <a:buNone/>
            </a:pPr>
            <a:endParaRPr sz="2000" dirty="0">
              <a:solidFill>
                <a:schemeClr val="dk1"/>
              </a:solidFill>
            </a:endParaRPr>
          </a:p>
        </p:txBody>
      </p:sp>
      <p:sp>
        <p:nvSpPr>
          <p:cNvPr id="594" name="Google Shape;594;p72"/>
          <p:cNvSpPr txBox="1">
            <a:spLocks noGrp="1"/>
          </p:cNvSpPr>
          <p:nvPr>
            <p:ph type="body" idx="2"/>
          </p:nvPr>
        </p:nvSpPr>
        <p:spPr>
          <a:xfrm>
            <a:off x="6236676" y="1137138"/>
            <a:ext cx="5117123" cy="5039825"/>
          </a:xfrm>
          <a:prstGeom prst="rect">
            <a:avLst/>
          </a:prstGeom>
          <a:blipFill rotWithShape="1">
            <a:blip r:embed="rId3">
              <a:alphaModFix/>
            </a:blip>
            <a:tile tx="0" ty="0" sx="100000" sy="100000" flip="none" algn="tl"/>
          </a:blip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SzPts val="1800"/>
              <a:buNone/>
            </a:pPr>
            <a:r>
              <a:rPr lang="en-US" b="1" dirty="0" err="1">
                <a:solidFill>
                  <a:schemeClr val="dk1"/>
                </a:solidFill>
              </a:rPr>
              <a:t>Capacità</a:t>
            </a:r>
            <a:r>
              <a:rPr lang="en-US" b="1" dirty="0">
                <a:solidFill>
                  <a:schemeClr val="dk1"/>
                </a:solidFill>
              </a:rPr>
              <a:t> di </a:t>
            </a:r>
            <a:r>
              <a:rPr lang="en-US" b="1" i="1" dirty="0">
                <a:solidFill>
                  <a:schemeClr val="dk1"/>
                </a:solidFill>
              </a:rPr>
              <a:t>coping</a:t>
            </a:r>
            <a:r>
              <a:rPr lang="en-US" b="1" dirty="0">
                <a:solidFill>
                  <a:schemeClr val="dk1"/>
                </a:solidFill>
              </a:rPr>
              <a:t>...</a:t>
            </a:r>
            <a:endParaRPr dirty="0">
              <a:solidFill>
                <a:schemeClr val="dk1"/>
              </a:solidFill>
            </a:endParaRPr>
          </a:p>
        </p:txBody>
      </p:sp>
      <p:sp>
        <p:nvSpPr>
          <p:cNvPr id="595" name="Google Shape;595;p72"/>
          <p:cNvSpPr/>
          <p:nvPr/>
        </p:nvSpPr>
        <p:spPr>
          <a:xfrm rot="997666">
            <a:off x="9000524" y="1846347"/>
            <a:ext cx="1594338" cy="1334540"/>
          </a:xfrm>
          <a:prstGeom prst="roundRect">
            <a:avLst>
              <a:gd name="adj" fmla="val 16667"/>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Esercizio</a:t>
            </a:r>
            <a:endParaRPr sz="1400" b="0" i="0" u="none" strike="noStrike" cap="none">
              <a:solidFill>
                <a:srgbClr val="000000"/>
              </a:solidFill>
              <a:latin typeface="Arial"/>
              <a:ea typeface="Arial"/>
              <a:cs typeface="Arial"/>
              <a:sym typeface="Arial"/>
            </a:endParaRPr>
          </a:p>
        </p:txBody>
      </p:sp>
      <p:sp>
        <p:nvSpPr>
          <p:cNvPr id="596" name="Google Shape;596;p72"/>
          <p:cNvSpPr/>
          <p:nvPr/>
        </p:nvSpPr>
        <p:spPr>
          <a:xfrm rot="995097">
            <a:off x="6365643" y="3281081"/>
            <a:ext cx="1454235" cy="1311980"/>
          </a:xfrm>
          <a:prstGeom prst="roundRect">
            <a:avLst>
              <a:gd name="adj" fmla="val 16667"/>
            </a:avLst>
          </a:prstGeom>
          <a:solidFill>
            <a:schemeClr val="accent6"/>
          </a:solidFill>
          <a:ln w="25400" cap="flat" cmpd="sng">
            <a:solidFill>
              <a:srgbClr val="517E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Pensare in modo positivo</a:t>
            </a:r>
            <a:endParaRPr sz="1400" b="0" i="0" u="none" strike="noStrike" cap="none">
              <a:solidFill>
                <a:srgbClr val="000000"/>
              </a:solidFill>
              <a:latin typeface="Arial"/>
              <a:ea typeface="Arial"/>
              <a:cs typeface="Arial"/>
              <a:sym typeface="Arial"/>
            </a:endParaRPr>
          </a:p>
        </p:txBody>
      </p:sp>
      <p:sp>
        <p:nvSpPr>
          <p:cNvPr id="597" name="Google Shape;597;p72"/>
          <p:cNvSpPr/>
          <p:nvPr/>
        </p:nvSpPr>
        <p:spPr>
          <a:xfrm rot="510961">
            <a:off x="6832780" y="1817268"/>
            <a:ext cx="1485349" cy="1304799"/>
          </a:xfrm>
          <a:prstGeom prst="roundRect">
            <a:avLst>
              <a:gd name="adj" fmla="val 16667"/>
            </a:avLst>
          </a:prstGeom>
          <a:gradFill>
            <a:gsLst>
              <a:gs pos="0">
                <a:srgbClr val="489BE7"/>
              </a:gs>
              <a:gs pos="100000">
                <a:srgbClr val="91CCFF"/>
              </a:gs>
            </a:gsLst>
            <a:lin ang="16200000" scaled="0"/>
          </a:gradFill>
          <a:ln w="9525" cap="flat" cmpd="sng">
            <a:solidFill>
              <a:srgbClr val="5597D3"/>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Dormire bene</a:t>
            </a:r>
            <a:endParaRPr sz="1400" b="0" i="0" u="none" strike="noStrike" cap="none" dirty="0">
              <a:solidFill>
                <a:srgbClr val="000000"/>
              </a:solidFill>
              <a:latin typeface="Arial"/>
              <a:ea typeface="Arial"/>
              <a:cs typeface="Arial"/>
              <a:sym typeface="Arial"/>
            </a:endParaRPr>
          </a:p>
        </p:txBody>
      </p:sp>
      <p:sp>
        <p:nvSpPr>
          <p:cNvPr id="598" name="Google Shape;598;p72"/>
          <p:cNvSpPr/>
          <p:nvPr/>
        </p:nvSpPr>
        <p:spPr>
          <a:xfrm rot="-609347">
            <a:off x="8018469" y="3246088"/>
            <a:ext cx="1535723" cy="1277816"/>
          </a:xfrm>
          <a:prstGeom prst="roundRect">
            <a:avLst>
              <a:gd name="adj" fmla="val 16667"/>
            </a:avLst>
          </a:prstGeom>
          <a:solidFill>
            <a:schemeClr val="accent3"/>
          </a:solidFill>
          <a:ln w="25400" cap="flat" cmpd="sng">
            <a:solidFill>
              <a:srgbClr val="7878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Mangiare sano</a:t>
            </a:r>
            <a:endParaRPr sz="1400" b="0" i="0" u="none" strike="noStrike" cap="none">
              <a:solidFill>
                <a:srgbClr val="000000"/>
              </a:solidFill>
              <a:latin typeface="Arial"/>
              <a:ea typeface="Arial"/>
              <a:cs typeface="Arial"/>
              <a:sym typeface="Arial"/>
            </a:endParaRPr>
          </a:p>
        </p:txBody>
      </p:sp>
      <p:sp>
        <p:nvSpPr>
          <p:cNvPr id="599" name="Google Shape;599;p72"/>
          <p:cNvSpPr/>
          <p:nvPr/>
        </p:nvSpPr>
        <p:spPr>
          <a:xfrm rot="185349">
            <a:off x="6489965" y="4895459"/>
            <a:ext cx="1738189" cy="1184257"/>
          </a:xfrm>
          <a:prstGeom prst="roundRect">
            <a:avLst>
              <a:gd name="adj" fmla="val 16667"/>
            </a:avLst>
          </a:prstGeom>
          <a:gradFill>
            <a:gsLst>
              <a:gs pos="0">
                <a:srgbClr val="FFD300"/>
              </a:gs>
              <a:gs pos="100000">
                <a:srgbClr val="FFEF63"/>
              </a:gs>
            </a:gsLst>
            <a:lin ang="16200000" scaled="0"/>
          </a:gra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dirty="0" err="1">
                <a:solidFill>
                  <a:srgbClr val="FFFFFF"/>
                </a:solidFill>
              </a:rPr>
              <a:t>Gestione</a:t>
            </a:r>
            <a:r>
              <a:rPr lang="en-US" b="1" dirty="0">
                <a:solidFill>
                  <a:srgbClr val="FFFFFF"/>
                </a:solidFill>
              </a:rPr>
              <a:t> </a:t>
            </a:r>
            <a:r>
              <a:rPr lang="en-US" b="1" dirty="0" err="1">
                <a:solidFill>
                  <a:srgbClr val="FFFFFF"/>
                </a:solidFill>
              </a:rPr>
              <a:t>delle</a:t>
            </a:r>
            <a:r>
              <a:rPr lang="en-US" b="1" dirty="0">
                <a:solidFill>
                  <a:srgbClr val="FFFFFF"/>
                </a:solidFill>
              </a:rPr>
              <a:t> </a:t>
            </a:r>
            <a:r>
              <a:rPr lang="en-US" b="1" dirty="0" err="1">
                <a:solidFill>
                  <a:srgbClr val="FFFFFF"/>
                </a:solidFill>
              </a:rPr>
              <a:t>preoccupazioni</a:t>
            </a:r>
            <a:endParaRPr sz="1400" b="0" i="0" u="none" strike="noStrike" cap="none" dirty="0">
              <a:solidFill>
                <a:srgbClr val="000000"/>
              </a:solidFill>
              <a:latin typeface="Arial"/>
              <a:ea typeface="Arial"/>
              <a:cs typeface="Arial"/>
              <a:sym typeface="Arial"/>
            </a:endParaRPr>
          </a:p>
        </p:txBody>
      </p:sp>
      <p:sp>
        <p:nvSpPr>
          <p:cNvPr id="600" name="Google Shape;600;p72"/>
          <p:cNvSpPr/>
          <p:nvPr/>
        </p:nvSpPr>
        <p:spPr>
          <a:xfrm rot="-865882">
            <a:off x="8418466" y="4615755"/>
            <a:ext cx="1490343" cy="1470004"/>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Lavoro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Intelligente</a:t>
            </a:r>
            <a:endParaRPr sz="1400" b="0" i="0" u="none" strike="noStrike" cap="none">
              <a:solidFill>
                <a:srgbClr val="000000"/>
              </a:solidFill>
              <a:latin typeface="Arial"/>
              <a:ea typeface="Arial"/>
              <a:cs typeface="Arial"/>
              <a:sym typeface="Arial"/>
            </a:endParaRPr>
          </a:p>
        </p:txBody>
      </p:sp>
      <p:sp>
        <p:nvSpPr>
          <p:cNvPr id="601" name="Google Shape;601;p72"/>
          <p:cNvSpPr/>
          <p:nvPr/>
        </p:nvSpPr>
        <p:spPr>
          <a:xfrm rot="367625">
            <a:off x="9839036" y="3398595"/>
            <a:ext cx="1373360" cy="1493498"/>
          </a:xfrm>
          <a:prstGeom prst="roundRect">
            <a:avLst>
              <a:gd name="adj" fmla="val 16667"/>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err="1">
                <a:solidFill>
                  <a:srgbClr val="FFFFFF"/>
                </a:solidFill>
                <a:latin typeface="Arial"/>
                <a:ea typeface="Arial"/>
                <a:cs typeface="Arial"/>
                <a:sym typeface="Arial"/>
              </a:rPr>
              <a:t>Mantenere</a:t>
            </a:r>
            <a:r>
              <a:rPr lang="en-US" sz="1400" b="1" i="0" u="none" strike="noStrike" cap="none" dirty="0">
                <a:solidFill>
                  <a:srgbClr val="FFFFFF"/>
                </a:solidFill>
                <a:latin typeface="Arial"/>
                <a:ea typeface="Arial"/>
                <a:cs typeface="Arial"/>
                <a:sym typeface="Arial"/>
              </a:rPr>
              <a:t> le </a:t>
            </a:r>
            <a:r>
              <a:rPr lang="en-US" sz="1400" b="1" i="0" u="none" strike="noStrike" cap="none" dirty="0" err="1">
                <a:solidFill>
                  <a:srgbClr val="FFFFFF"/>
                </a:solidFill>
                <a:latin typeface="Arial"/>
                <a:ea typeface="Arial"/>
                <a:cs typeface="Arial"/>
                <a:sym typeface="Arial"/>
              </a:rPr>
              <a:t>cose</a:t>
            </a:r>
            <a:r>
              <a:rPr lang="en-US" sz="1400" b="1" i="0" u="none" strike="noStrike" cap="none" dirty="0">
                <a:solidFill>
                  <a:srgbClr val="FFFFFF"/>
                </a:solidFill>
                <a:latin typeface="Arial"/>
                <a:ea typeface="Arial"/>
                <a:cs typeface="Arial"/>
                <a:sym typeface="Arial"/>
              </a:rPr>
              <a:t> </a:t>
            </a:r>
            <a:r>
              <a:rPr lang="en-US" sz="1400" b="1" i="0" u="none" strike="noStrike" cap="none" dirty="0" err="1">
                <a:solidFill>
                  <a:srgbClr val="FFFFFF"/>
                </a:solidFill>
                <a:latin typeface="Arial"/>
                <a:ea typeface="Arial"/>
                <a:cs typeface="Arial"/>
                <a:sym typeface="Arial"/>
              </a:rPr>
              <a:t>semplici</a:t>
            </a:r>
            <a:endParaRPr sz="1400" b="0" i="0" u="none" strike="noStrike" cap="none" dirty="0">
              <a:solidFill>
                <a:srgbClr val="000000"/>
              </a:solidFill>
              <a:latin typeface="Arial"/>
              <a:ea typeface="Arial"/>
              <a:cs typeface="Arial"/>
              <a:sym typeface="Arial"/>
            </a:endParaRPr>
          </a:p>
        </p:txBody>
      </p:sp>
      <p:sp>
        <p:nvSpPr>
          <p:cNvPr id="12" name="Google Shape;171;p8">
            <a:extLst>
              <a:ext uri="{FF2B5EF4-FFF2-40B4-BE49-F238E27FC236}">
                <a16:creationId xmlns:a16="http://schemas.microsoft.com/office/drawing/2014/main" id="{98E07E22-D9F4-459F-BA7E-D4F42A7AC099}"/>
              </a:ext>
            </a:extLst>
          </p:cNvPr>
          <p:cNvSpPr/>
          <p:nvPr/>
        </p:nvSpPr>
        <p:spPr>
          <a:xfrm>
            <a:off x="7485796" y="0"/>
            <a:ext cx="4706203"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III: Informazioni aggiuntive sulla </a:t>
            </a:r>
            <a:r>
              <a:rPr lang="de-DE" sz="1800" dirty="0" err="1">
                <a:solidFill>
                  <a:schemeClr val="lt1"/>
                </a:solidFill>
                <a:effectLst>
                  <a:outerShdw blurRad="38100" dist="38100" dir="2700000" algn="tl">
                    <a:srgbClr val="000000">
                      <a:alpha val="43137"/>
                    </a:srgbClr>
                  </a:outerShdw>
                </a:effectLst>
                <a:latin typeface="Calibri"/>
                <a:ea typeface="Calibri"/>
                <a:cs typeface="Calibri"/>
                <a:sym typeface="Calibri"/>
              </a:rPr>
              <a:t>resilienza </a:t>
            </a: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della salute mentale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2871672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1113201ef8f_0_7"/>
          <p:cNvSpPr txBox="1">
            <a:spLocks noGrp="1"/>
          </p:cNvSpPr>
          <p:nvPr>
            <p:ph type="title"/>
          </p:nvPr>
        </p:nvSpPr>
        <p:spPr>
          <a:xfrm>
            <a:off x="838200" y="25810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600"/>
              </a:spcBef>
              <a:spcAft>
                <a:spcPts val="0"/>
              </a:spcAft>
              <a:buClr>
                <a:schemeClr val="dk1"/>
              </a:buClr>
              <a:buSzPts val="1800"/>
              <a:buFont typeface="Arial"/>
              <a:buNone/>
            </a:pPr>
            <a:r>
              <a:rPr lang="en-US" sz="3000" u="sng" dirty="0">
                <a:solidFill>
                  <a:schemeClr val="hlink"/>
                </a:solidFill>
                <a:latin typeface="Calibri"/>
                <a:ea typeface="Calibri"/>
                <a:cs typeface="Calibri"/>
                <a:sym typeface="Calibri"/>
                <a:hlinkClick r:id="rId3"/>
              </a:rPr>
              <a:t>https://www.youtube.com/watch?v=RMnZFXjKtAs</a:t>
            </a:r>
            <a:endParaRPr sz="3000" dirty="0">
              <a:latin typeface="Calibri"/>
              <a:ea typeface="Calibri"/>
              <a:cs typeface="Calibri"/>
              <a:sym typeface="Calibri"/>
            </a:endParaRPr>
          </a:p>
          <a:p>
            <a:pPr marL="0" lvl="0" indent="0" algn="ctr" rtl="0">
              <a:lnSpc>
                <a:spcPct val="90000"/>
              </a:lnSpc>
              <a:spcBef>
                <a:spcPts val="0"/>
              </a:spcBef>
              <a:spcAft>
                <a:spcPts val="0"/>
              </a:spcAft>
              <a:buSzPts val="4000"/>
              <a:buNone/>
            </a:pPr>
            <a:endParaRPr dirty="0"/>
          </a:p>
        </p:txBody>
      </p:sp>
      <p:sp>
        <p:nvSpPr>
          <p:cNvPr id="3" name="Google Shape;171;p8">
            <a:extLst>
              <a:ext uri="{FF2B5EF4-FFF2-40B4-BE49-F238E27FC236}">
                <a16:creationId xmlns:a16="http://schemas.microsoft.com/office/drawing/2014/main" id="{158B806D-9CAE-40A7-8D70-46252D6D347E}"/>
              </a:ext>
            </a:extLst>
          </p:cNvPr>
          <p:cNvSpPr/>
          <p:nvPr/>
        </p:nvSpPr>
        <p:spPr>
          <a:xfrm>
            <a:off x="7485796" y="0"/>
            <a:ext cx="4706203"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Allegato III: Informazioni aggiuntive sulla </a:t>
            </a:r>
            <a:r>
              <a:rPr lang="de-DE" sz="1800" dirty="0" err="1">
                <a:solidFill>
                  <a:schemeClr val="lt1"/>
                </a:solidFill>
                <a:effectLst>
                  <a:outerShdw blurRad="38100" dist="38100" dir="2700000" algn="tl">
                    <a:srgbClr val="000000">
                      <a:alpha val="43137"/>
                    </a:srgbClr>
                  </a:outerShdw>
                </a:effectLst>
                <a:latin typeface="Calibri"/>
                <a:ea typeface="Calibri"/>
                <a:cs typeface="Calibri"/>
                <a:sym typeface="Calibri"/>
              </a:rPr>
              <a:t>resilienza </a:t>
            </a: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della salute mentale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16784949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Quale delle seguenti </a:t>
            </a:r>
            <a:r>
              <a:rPr lang="en-US" sz="2400" b="1" i="0" u="none" strike="noStrike" cap="none" dirty="0">
                <a:solidFill>
                  <a:srgbClr val="C01E24"/>
                </a:solidFill>
                <a:latin typeface="Calibri"/>
                <a:ea typeface="Calibri"/>
                <a:cs typeface="Calibri"/>
                <a:sym typeface="Calibri"/>
              </a:rPr>
              <a:t>non </a:t>
            </a:r>
            <a:r>
              <a:rPr lang="en-US" sz="2000" b="1" i="0" u="none" strike="noStrike" cap="none" dirty="0">
                <a:solidFill>
                  <a:srgbClr val="203864"/>
                </a:solidFill>
                <a:latin typeface="Calibri"/>
                <a:ea typeface="Calibri"/>
                <a:cs typeface="Calibri"/>
                <a:sym typeface="Calibri"/>
              </a:rPr>
              <a:t>descrive un'avversità o una sfida nella vita?</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A</a:t>
            </a:r>
            <a:r>
              <a:rPr lang="en-US" sz="1800" dirty="0">
                <a:solidFill>
                  <a:srgbClr val="000000"/>
                </a:solidFill>
                <a:latin typeface="Calibri" panose="020F0502020204030204" pitchFamily="34" charset="0"/>
                <a:ea typeface="Calibri"/>
                <a:cs typeface="Calibri" panose="020F0502020204030204" pitchFamily="34" charset="0"/>
                <a:sym typeface="Calibri"/>
              </a:rPr>
              <a:t>. Abuso</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solidFill>
                  <a:srgbClr val="000000"/>
                </a:solidFill>
                <a:latin typeface="Calibri" panose="020F0502020204030204" pitchFamily="34" charset="0"/>
                <a:ea typeface="Calibri"/>
                <a:cs typeface="Calibri" panose="020F0502020204030204" pitchFamily="34" charset="0"/>
                <a:sym typeface="Calibri"/>
              </a:rPr>
              <a:t>B. Soddisfazione dei bisogni</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C. </a:t>
            </a:r>
            <a:r>
              <a:rPr lang="en-US" sz="1800" dirty="0">
                <a:solidFill>
                  <a:srgbClr val="000000"/>
                </a:solidFill>
                <a:latin typeface="Calibri" panose="020F0502020204030204" pitchFamily="34" charset="0"/>
                <a:ea typeface="Calibri"/>
                <a:cs typeface="Calibri" panose="020F0502020204030204" pitchFamily="34" charset="0"/>
                <a:sym typeface="Calibri"/>
              </a:rPr>
              <a:t>Malattia</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 </a:t>
            </a:r>
            <a:r>
              <a:rPr lang="en-US" sz="1800" dirty="0">
                <a:solidFill>
                  <a:srgbClr val="000000"/>
                </a:solidFill>
                <a:latin typeface="Calibri" panose="020F0502020204030204" pitchFamily="34" charset="0"/>
                <a:ea typeface="Calibri"/>
                <a:cs typeface="Calibri" panose="020F0502020204030204" pitchFamily="34" charset="0"/>
                <a:sym typeface="Calibri"/>
              </a:rPr>
              <a:t> Perdita del lavoro</a:t>
            </a:r>
            <a:endParaRPr lang="el-GR" sz="1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ADEDE7A-0913-479F-BB67-E02D145BE5E2}"/>
              </a:ext>
            </a:extLst>
          </p:cNvPr>
          <p:cNvSpPr txBox="1"/>
          <p:nvPr/>
        </p:nvSpPr>
        <p:spPr>
          <a:xfrm>
            <a:off x="2112607" y="1987414"/>
            <a:ext cx="2153859" cy="307777"/>
          </a:xfrm>
          <a:prstGeom prst="rect">
            <a:avLst/>
          </a:prstGeom>
        </p:spPr>
        <p:txBody>
          <a:bodyPr wrap="none" rtlCol="0">
            <a:spAutoFit/>
          </a:bodyPr>
          <a:lstStyle/>
          <a:p>
            <a:pPr algn="l"/>
            <a:r>
              <a:rPr lang="en-US" sz="1400" i="1" dirty="0"/>
              <a:t>Solo una risposta è corretta!</a:t>
            </a:r>
            <a:endParaRPr lang="el-GR" sz="1400" i="1" dirty="0" err="1"/>
          </a:p>
        </p:txBody>
      </p:sp>
    </p:spTree>
    <p:extLst>
      <p:ext uri="{BB962C8B-B14F-4D97-AF65-F5344CB8AC3E}">
        <p14:creationId xmlns:p14="http://schemas.microsoft.com/office/powerpoint/2010/main" val="2403147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00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C01E24"/>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Quali delle </a:t>
            </a:r>
            <a:r>
              <a:rPr lang="en-US" sz="2400" b="1" i="0" u="none" strike="noStrike" cap="none" dirty="0">
                <a:solidFill>
                  <a:srgbClr val="980000"/>
                </a:solidFill>
                <a:latin typeface="Calibri"/>
                <a:ea typeface="Calibri"/>
                <a:cs typeface="Calibri"/>
                <a:sym typeface="Calibri"/>
              </a:rPr>
              <a:t>due </a:t>
            </a:r>
            <a:r>
              <a:rPr lang="en-US" sz="2000" b="1" i="0" u="none" strike="noStrike" cap="none" dirty="0">
                <a:solidFill>
                  <a:srgbClr val="203864"/>
                </a:solidFill>
                <a:latin typeface="Calibri"/>
                <a:ea typeface="Calibri"/>
                <a:cs typeface="Calibri"/>
                <a:sym typeface="Calibri"/>
              </a:rPr>
              <a:t>seguenti affermazioni sono corrette?</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11380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panose="020F0502020204030204" pitchFamily="34" charset="0"/>
                <a:cs typeface="Calibri" panose="020F0502020204030204" pitchFamily="34" charset="0"/>
              </a:rPr>
              <a:t>A. La resilienza è la capacità di riprendersi e di adattarsi alle disgrazie e alle battute d'arresto della vita.</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096000" y="4019550"/>
            <a:ext cx="3505200" cy="11380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solidFill>
                  <a:srgbClr val="000000"/>
                </a:solidFill>
                <a:latin typeface="Calibri" panose="020F0502020204030204" pitchFamily="34" charset="0"/>
                <a:ea typeface="Calibri"/>
                <a:cs typeface="Calibri" panose="020F0502020204030204" pitchFamily="34" charset="0"/>
                <a:sym typeface="Calibri"/>
              </a:rPr>
              <a:t>D. La resilienza dà alle persone la forza emotiva per affrontare traumi, avversità e difficoltà.</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6134100" y="2472791"/>
            <a:ext cx="3505200" cy="11380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solidFill>
                  <a:srgbClr val="000000"/>
                </a:solidFill>
                <a:latin typeface="Calibri" panose="020F0502020204030204" pitchFamily="34" charset="0"/>
                <a:ea typeface="Calibri"/>
                <a:cs typeface="Calibri" panose="020F0502020204030204" pitchFamily="34" charset="0"/>
                <a:sym typeface="Calibri"/>
              </a:rPr>
              <a:t>B. Le persone resilienti evitano di utilizzare le proprie risorse, i propri punti di forza e le proprie capacità per superare le sfide e superare le battute d'arresto.</a:t>
            </a:r>
            <a:endParaRPr lang="en-US" sz="180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05025" y="4019551"/>
            <a:ext cx="3505200" cy="11380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solidFill>
                  <a:srgbClr val="000000"/>
                </a:solidFill>
                <a:latin typeface="Calibri" panose="020F0502020204030204" pitchFamily="34" charset="0"/>
                <a:ea typeface="Calibri"/>
                <a:cs typeface="Calibri" panose="020F0502020204030204" pitchFamily="34" charset="0"/>
                <a:sym typeface="Calibri"/>
              </a:rPr>
              <a:t>C. La flessibilità, l'adattabilità e la perseveranza impediscono alle persone di attingere alla propria resilienza modificando alcuni pensieri e comportamenti. </a:t>
            </a:r>
            <a:endParaRPr lang="el-GR" sz="1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009653" cy="307777"/>
          </a:xfrm>
          <a:prstGeom prst="rect">
            <a:avLst/>
          </a:prstGeom>
        </p:spPr>
        <p:txBody>
          <a:bodyPr wrap="none" rtlCol="0">
            <a:spAutoFit/>
          </a:bodyPr>
          <a:lstStyle/>
          <a:p>
            <a:pPr algn="l"/>
            <a:r>
              <a:rPr lang="en-US" sz="1400" i="1" dirty="0"/>
              <a:t>Due risposte sono corrette!</a:t>
            </a:r>
            <a:endParaRPr lang="el-GR" sz="1400" i="1" dirty="0" err="1"/>
          </a:p>
        </p:txBody>
      </p:sp>
    </p:spTree>
    <p:extLst>
      <p:ext uri="{BB962C8B-B14F-4D97-AF65-F5344CB8AC3E}">
        <p14:creationId xmlns:p14="http://schemas.microsoft.com/office/powerpoint/2010/main" val="228410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4"/>
          <p:cNvSpPr txBox="1">
            <a:spLocks noGrp="1"/>
          </p:cNvSpPr>
          <p:nvPr>
            <p:ph type="title"/>
          </p:nvPr>
        </p:nvSpPr>
        <p:spPr>
          <a:xfrm>
            <a:off x="521424" y="1031232"/>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dirty="0"/>
              <a:t>Riferimenti e ulteriori letture (1)</a:t>
            </a:r>
            <a:endParaRPr dirty="0"/>
          </a:p>
        </p:txBody>
      </p:sp>
      <p:sp>
        <p:nvSpPr>
          <p:cNvPr id="319" name="Google Shape;319;p14"/>
          <p:cNvSpPr txBox="1">
            <a:spLocks noGrp="1"/>
          </p:cNvSpPr>
          <p:nvPr>
            <p:ph type="body" idx="1"/>
          </p:nvPr>
        </p:nvSpPr>
        <p:spPr>
          <a:xfrm>
            <a:off x="521423" y="1556159"/>
            <a:ext cx="10816017" cy="4865977"/>
          </a:xfrm>
          <a:prstGeom prst="rect">
            <a:avLst/>
          </a:prstGeom>
          <a:noFill/>
          <a:ln>
            <a:noFill/>
          </a:ln>
        </p:spPr>
        <p:txBody>
          <a:bodyPr spcFirstLastPara="1" wrap="square" lIns="91425" tIns="45700" rIns="91425" bIns="45700" anchor="t" anchorCtr="0">
            <a:noAutofit/>
          </a:bodyPr>
          <a:lstStyle/>
          <a:p>
            <a:pPr marL="182563" lvl="0" indent="-182563">
              <a:buSzPct val="108108"/>
              <a:buNone/>
            </a:pPr>
            <a:r>
              <a:rPr lang="en-US" sz="1500" dirty="0"/>
              <a:t>Bryce, E., </a:t>
            </a:r>
            <a:r>
              <a:rPr lang="en-US" sz="1500" dirty="0" err="1"/>
              <a:t>Mullany</a:t>
            </a:r>
            <a:r>
              <a:rPr lang="en-US" sz="1500" dirty="0"/>
              <a:t>, L.C., </a:t>
            </a:r>
            <a:r>
              <a:rPr lang="en-US" sz="1500" dirty="0" err="1"/>
              <a:t>Khatry</a:t>
            </a:r>
            <a:r>
              <a:rPr lang="en-US" sz="1500" dirty="0"/>
              <a:t>, S.K. et al.</a:t>
            </a:r>
            <a:r>
              <a:rPr lang="el-GR" sz="1500" dirty="0"/>
              <a:t> 2020.</a:t>
            </a:r>
            <a:r>
              <a:rPr lang="en-US" sz="1500" dirty="0"/>
              <a:t> Coverage of the WHO’s four essential elements of newborn care and their association with neonatal survival in southern Nepal. BMC Pregnancy Childbirth 20, 540 https://doi.org/10.1186/s12884-020-03239-6</a:t>
            </a:r>
          </a:p>
          <a:p>
            <a:pPr marL="182563" indent="-182563">
              <a:buSzPct val="108108"/>
              <a:buNone/>
            </a:pPr>
            <a:r>
              <a:rPr lang="en-US" sz="1500" dirty="0" err="1"/>
              <a:t>Carr</a:t>
            </a:r>
            <a:r>
              <a:rPr lang="en-US" sz="1500" dirty="0"/>
              <a:t> T.P et al.</a:t>
            </a:r>
            <a:r>
              <a:rPr lang="el-GR" sz="1500" dirty="0"/>
              <a:t> </a:t>
            </a:r>
            <a:r>
              <a:rPr lang="en-US" sz="1500" dirty="0"/>
              <a:t>2016. Advanced Nutrition and Human Metabolism. Cengage Learning.</a:t>
            </a:r>
          </a:p>
          <a:p>
            <a:pPr marL="182563" indent="-182563">
              <a:buSzPct val="108108"/>
              <a:buNone/>
            </a:pPr>
            <a:r>
              <a:rPr lang="en-US" sz="1500" dirty="0"/>
              <a:t>Center for Disease Control and Prevention (CDC) n.d.  https://www.cdc.gov/ncbddd/birthdefects/prevention.html </a:t>
            </a:r>
          </a:p>
          <a:p>
            <a:pPr marL="182563" lvl="0" indent="-182563">
              <a:buSzPct val="108108"/>
              <a:buNone/>
            </a:pPr>
            <a:r>
              <a:rPr lang="en-US" sz="1500" dirty="0"/>
              <a:t>European Commission. 2020. The health benefits of vaccination. https://ec.europa.eu/commission/presscorner/detail/en/fs_20_2364. </a:t>
            </a:r>
            <a:endParaRPr lang="el-GR" sz="1500" dirty="0"/>
          </a:p>
          <a:p>
            <a:pPr marL="182563" indent="-182563">
              <a:buSzPts val="1400"/>
              <a:buNone/>
            </a:pPr>
            <a:r>
              <a:rPr lang="en-US" sz="1500" dirty="0"/>
              <a:t>European Parliament, Directorate General for Internal Policy. 2017. Research for CULT–Committee. Why Cultural Work with Refugees. Retrieved from: </a:t>
            </a:r>
            <a:r>
              <a:rPr lang="en-US" sz="1500" u="sng" dirty="0">
                <a:solidFill>
                  <a:schemeClr val="hlink"/>
                </a:solidFill>
                <a:hlinkClick r:id="rId3"/>
              </a:rPr>
              <a:t>http://www.europarl.europa.eu/RegData/etudes/IDAN/2017/602004/IPOL_IDA(2017)602004_EN.pdf</a:t>
            </a:r>
            <a:endParaRPr lang="en-US" sz="1500" dirty="0"/>
          </a:p>
          <a:p>
            <a:pPr marL="182563" indent="-182563">
              <a:buSzPts val="1400"/>
              <a:buNone/>
            </a:pPr>
            <a:r>
              <a:rPr lang="en-US" sz="1500" dirty="0"/>
              <a:t>European Centre for Disease Prevention and Control. 2020. Guidance on infection prevention and control of coronavirus disease (COVID-19) in migrant and refugee reception and detention </a:t>
            </a:r>
            <a:r>
              <a:rPr lang="en-US" sz="1500" dirty="0" err="1"/>
              <a:t>centres</a:t>
            </a:r>
            <a:r>
              <a:rPr lang="en-US" sz="1500" dirty="0"/>
              <a:t> in the EU/EEA and the United Kingdom</a:t>
            </a:r>
          </a:p>
          <a:p>
            <a:pPr marL="182563" indent="-182563">
              <a:buSzPts val="1400"/>
              <a:buNone/>
            </a:pPr>
            <a:r>
              <a:rPr lang="en-US" sz="1500" dirty="0"/>
              <a:t>International Scientific Forum on Home Hygiene. 2018. Containing the burden of infectious diseases is everyone’s responsibility: A call for an integrated strategy for developing and promoting hygiene </a:t>
            </a:r>
            <a:r>
              <a:rPr lang="en-US" sz="1500" dirty="0" err="1"/>
              <a:t>behaviour</a:t>
            </a:r>
            <a:r>
              <a:rPr lang="en-US" sz="1500" dirty="0"/>
              <a:t> change in home and everyday life [White Paper]. https://www.ifh-homehygiene.org/sites/default/files/publications/IFH%20White%20Paper-10-18.pdf. </a:t>
            </a:r>
          </a:p>
          <a:p>
            <a:pPr marL="182563" lvl="0" indent="-182563">
              <a:buSzPct val="108107"/>
              <a:buNone/>
            </a:pPr>
            <a:r>
              <a:rPr lang="en-US" sz="1500" dirty="0"/>
              <a:t>John Hopkins Medicine. n.d. </a:t>
            </a:r>
            <a:r>
              <a:rPr lang="en-US" sz="1500" dirty="0">
                <a:hlinkClick r:id="rId4"/>
              </a:rPr>
              <a:t>https://www.hopkinsmedicine.org/health/treatment-tests-and-therapies/screening-tests-for-common-diseases</a:t>
            </a:r>
            <a:r>
              <a:rPr lang="en-US" sz="1500" dirty="0"/>
              <a:t> </a:t>
            </a:r>
          </a:p>
          <a:p>
            <a:pPr marL="182563" lvl="0" indent="-182563">
              <a:buSzPct val="108107"/>
              <a:buNone/>
            </a:pPr>
            <a:r>
              <a:rPr lang="en-US" sz="1500" dirty="0"/>
              <a:t>Johns Hopkins Medicine. n.d. - </a:t>
            </a:r>
            <a:r>
              <a:rPr lang="en-US" sz="1500" dirty="0">
                <a:hlinkClick r:id="rId5"/>
              </a:rPr>
              <a:t>https://www.hopkinsmedicine.org/health/wellness-and-prevention/abcs-of-eating-smart-for-a-healthy-heart</a:t>
            </a:r>
            <a:endParaRPr lang="en-US" sz="1500" dirty="0"/>
          </a:p>
          <a:p>
            <a:pPr marL="182563" lvl="0" indent="-182563">
              <a:buSzPct val="108108"/>
              <a:buNone/>
            </a:pPr>
            <a:r>
              <a:rPr lang="en-US" sz="1500" dirty="0"/>
              <a:t>John Hopkins Medicine .n.d. Malnutrition. </a:t>
            </a:r>
            <a:r>
              <a:rPr lang="en-US" sz="1500" dirty="0">
                <a:hlinkClick r:id="rId6"/>
              </a:rPr>
              <a:t>https://www.hopkinsmedicine.org/health/conditions-and-diseases/malnutrition</a:t>
            </a:r>
            <a:endParaRPr lang="en-US" sz="1500" dirty="0"/>
          </a:p>
        </p:txBody>
      </p:sp>
    </p:spTree>
    <p:extLst>
      <p:ext uri="{BB962C8B-B14F-4D97-AF65-F5344CB8AC3E}">
        <p14:creationId xmlns:p14="http://schemas.microsoft.com/office/powerpoint/2010/main" val="36040171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0"/>
          <p:cNvSpPr txBox="1">
            <a:spLocks noGrp="1"/>
          </p:cNvSpPr>
          <p:nvPr>
            <p:ph type="title"/>
          </p:nvPr>
        </p:nvSpPr>
        <p:spPr>
          <a:xfrm>
            <a:off x="474028" y="696353"/>
            <a:ext cx="10515600" cy="8474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800"/>
              <a:buNone/>
            </a:pPr>
            <a:r>
              <a:rPr lang="en-US" sz="2800" dirty="0"/>
              <a:t>Riferimenti e ulteriori letture (2)</a:t>
            </a:r>
            <a:endParaRPr sz="2800" dirty="0"/>
          </a:p>
        </p:txBody>
      </p:sp>
      <p:sp>
        <p:nvSpPr>
          <p:cNvPr id="309" name="Google Shape;309;p10"/>
          <p:cNvSpPr txBox="1">
            <a:spLocks noGrp="1"/>
          </p:cNvSpPr>
          <p:nvPr>
            <p:ph type="body" idx="1"/>
          </p:nvPr>
        </p:nvSpPr>
        <p:spPr>
          <a:xfrm>
            <a:off x="474362" y="1787807"/>
            <a:ext cx="10816017" cy="4865977"/>
          </a:xfrm>
          <a:prstGeom prst="rect">
            <a:avLst/>
          </a:prstGeom>
          <a:noFill/>
          <a:ln>
            <a:noFill/>
          </a:ln>
        </p:spPr>
        <p:txBody>
          <a:bodyPr spcFirstLastPara="1" wrap="square" lIns="91425" tIns="45700" rIns="91425" bIns="45700" anchor="t" anchorCtr="0">
            <a:normAutofit fontScale="85000" lnSpcReduction="20000"/>
          </a:bodyPr>
          <a:lstStyle/>
          <a:p>
            <a:pPr marL="180000" indent="-182563">
              <a:spcAft>
                <a:spcPts val="600"/>
              </a:spcAft>
              <a:buSzPct val="108108"/>
              <a:buNone/>
            </a:pPr>
            <a:r>
              <a:rPr lang="en-US" sz="1800" dirty="0">
                <a:latin typeface="Calibri" panose="020F0502020204030204" pitchFamily="34" charset="0"/>
              </a:rPr>
              <a:t>Matlin, S.A., </a:t>
            </a:r>
            <a:r>
              <a:rPr lang="en-US" sz="1800" dirty="0" err="1">
                <a:latin typeface="Calibri" panose="020F0502020204030204" pitchFamily="34" charset="0"/>
              </a:rPr>
              <a:t>Depoux</a:t>
            </a:r>
            <a:r>
              <a:rPr lang="en-US" sz="1800" dirty="0">
                <a:latin typeface="Calibri" panose="020F0502020204030204" pitchFamily="34" charset="0"/>
              </a:rPr>
              <a:t>, A., </a:t>
            </a:r>
            <a:r>
              <a:rPr lang="en-US" sz="1800" dirty="0" err="1">
                <a:latin typeface="Calibri" panose="020F0502020204030204" pitchFamily="34" charset="0"/>
              </a:rPr>
              <a:t>Schütte</a:t>
            </a:r>
            <a:r>
              <a:rPr lang="en-US" sz="1800" dirty="0">
                <a:latin typeface="Calibri" panose="020F0502020204030204" pitchFamily="34" charset="0"/>
              </a:rPr>
              <a:t>, S. </a:t>
            </a:r>
            <a:r>
              <a:rPr lang="en-US" sz="1800" i="1" dirty="0">
                <a:latin typeface="Calibri" panose="020F0502020204030204" pitchFamily="34" charset="0"/>
              </a:rPr>
              <a:t>et al.</a:t>
            </a:r>
            <a:r>
              <a:rPr lang="en-US" sz="1800" dirty="0">
                <a:latin typeface="Calibri" panose="020F0502020204030204" pitchFamily="34" charset="0"/>
              </a:rPr>
              <a:t> 2018. Migrants’ and refugees’ health: towards an agenda of solutions. </a:t>
            </a:r>
            <a:r>
              <a:rPr lang="en-US" sz="1800" i="1" dirty="0">
                <a:latin typeface="Calibri" panose="020F0502020204030204" pitchFamily="34" charset="0"/>
              </a:rPr>
              <a:t>Public Health Rev</a:t>
            </a:r>
            <a:r>
              <a:rPr lang="en-US" sz="1800" dirty="0">
                <a:latin typeface="Calibri" panose="020F0502020204030204" pitchFamily="34" charset="0"/>
              </a:rPr>
              <a:t> 39,</a:t>
            </a:r>
            <a:r>
              <a:rPr lang="en-US" sz="1800" b="1" dirty="0">
                <a:latin typeface="Calibri" panose="020F0502020204030204" pitchFamily="34" charset="0"/>
              </a:rPr>
              <a:t> </a:t>
            </a:r>
            <a:r>
              <a:rPr lang="en-US" sz="1800" dirty="0">
                <a:latin typeface="Calibri" panose="020F0502020204030204" pitchFamily="34" charset="0"/>
              </a:rPr>
              <a:t>27. https://doi.org/10.1186/s40985-018-0104-9 </a:t>
            </a:r>
          </a:p>
          <a:p>
            <a:pPr marL="180000" indent="-182563">
              <a:spcAft>
                <a:spcPts val="600"/>
              </a:spcAft>
              <a:buSzPct val="108108"/>
              <a:buNone/>
            </a:pPr>
            <a:r>
              <a:rPr lang="en-US" sz="1800" dirty="0">
                <a:latin typeface="Calibri" panose="020F0502020204030204" pitchFamily="34" charset="0"/>
              </a:rPr>
              <a:t>National Institute on Alcohol Abuse and Alcoholism. 2007. - Alcohol and Tobacco </a:t>
            </a:r>
            <a:r>
              <a:rPr lang="en-US" sz="1800" dirty="0">
                <a:latin typeface="Calibri" panose="020F0502020204030204" pitchFamily="34" charset="0"/>
                <a:hlinkClick r:id="rId3"/>
              </a:rPr>
              <a:t>https://pubs.niaaa.nih.gov/publications/aa71/aa71.htm</a:t>
            </a:r>
            <a:r>
              <a:rPr lang="en-US" sz="1800" dirty="0">
                <a:latin typeface="Calibri" panose="020F0502020204030204" pitchFamily="34" charset="0"/>
              </a:rPr>
              <a:t>. </a:t>
            </a:r>
          </a:p>
          <a:p>
            <a:pPr marL="180000" lvl="0" indent="-182563">
              <a:spcAft>
                <a:spcPts val="600"/>
              </a:spcAft>
              <a:buSzPct val="108108"/>
              <a:buNone/>
            </a:pPr>
            <a:r>
              <a:rPr lang="en-US" sz="1800" dirty="0">
                <a:latin typeface="Calibri" panose="020F0502020204030204" pitchFamily="34" charset="0"/>
              </a:rPr>
              <a:t>NSW Refugee Health Service and STARTTS (NSW Service for the Treatment and Rehabilitation of Torture and Trauma Survivors). 2014. </a:t>
            </a:r>
            <a:r>
              <a:rPr lang="en-US" sz="1800" i="1" dirty="0">
                <a:latin typeface="Calibri" panose="020F0502020204030204" pitchFamily="34" charset="0"/>
              </a:rPr>
              <a:t>Working with refugees: a guide for social workers</a:t>
            </a:r>
            <a:r>
              <a:rPr lang="en-US" sz="1800" dirty="0">
                <a:latin typeface="Calibri" panose="020F0502020204030204" pitchFamily="34" charset="0"/>
              </a:rPr>
              <a:t>. Retrieved from: </a:t>
            </a:r>
            <a:r>
              <a:rPr lang="en-US" sz="1800" u="sng" dirty="0">
                <a:solidFill>
                  <a:schemeClr val="hlink"/>
                </a:solidFill>
                <a:latin typeface="Calibri" panose="020F0502020204030204" pitchFamily="34" charset="0"/>
                <a:hlinkClick r:id="rId4"/>
              </a:rPr>
              <a:t>https://www.startts.org.au/media/Resource-Working-with-Refugees-Social-Worker-Guide.pdf</a:t>
            </a:r>
            <a:endParaRPr lang="el-GR" sz="1800" u="sng" dirty="0">
              <a:solidFill>
                <a:schemeClr val="hlink"/>
              </a:solidFill>
              <a:latin typeface="Calibri" panose="020F0502020204030204" pitchFamily="34" charset="0"/>
            </a:endParaRPr>
          </a:p>
          <a:p>
            <a:pPr marL="180000" indent="-182563">
              <a:spcAft>
                <a:spcPts val="600"/>
              </a:spcAft>
              <a:buSzPct val="108108"/>
              <a:buNone/>
            </a:pPr>
            <a:r>
              <a:rPr lang="en-US" sz="1800" dirty="0">
                <a:latin typeface="Calibri" panose="020F0502020204030204" pitchFamily="34" charset="0"/>
              </a:rPr>
              <a:t>P.J. Shannon, E. </a:t>
            </a:r>
            <a:r>
              <a:rPr lang="en-US" sz="1800" dirty="0" err="1">
                <a:latin typeface="Calibri" panose="020F0502020204030204" pitchFamily="34" charset="0"/>
              </a:rPr>
              <a:t>Wieling</a:t>
            </a:r>
            <a:r>
              <a:rPr lang="en-US" sz="1800" dirty="0">
                <a:latin typeface="Calibri" panose="020F0502020204030204" pitchFamily="34" charset="0"/>
              </a:rPr>
              <a:t>, </a:t>
            </a:r>
            <a:r>
              <a:rPr lang="en-US" sz="1800" dirty="0" err="1">
                <a:latin typeface="Calibri" panose="020F0502020204030204" pitchFamily="34" charset="0"/>
              </a:rPr>
              <a:t>J.Simmelink</a:t>
            </a:r>
            <a:r>
              <a:rPr lang="en-US" sz="1800" dirty="0">
                <a:latin typeface="Calibri" panose="020F0502020204030204" pitchFamily="34" charset="0"/>
              </a:rPr>
              <a:t>-McCleary, E. Becher</a:t>
            </a:r>
            <a:r>
              <a:rPr lang="el-GR" sz="1800" dirty="0">
                <a:latin typeface="Calibri" panose="020F0502020204030204" pitchFamily="34" charset="0"/>
              </a:rPr>
              <a:t>. 2014.</a:t>
            </a:r>
            <a:r>
              <a:rPr lang="en-US" sz="1800" dirty="0">
                <a:latin typeface="Calibri" panose="020F0502020204030204" pitchFamily="34" charset="0"/>
              </a:rPr>
              <a:t> </a:t>
            </a:r>
            <a:r>
              <a:rPr lang="en-US" sz="1800" i="1" dirty="0">
                <a:latin typeface="Calibri" panose="020F0502020204030204" pitchFamily="34" charset="0"/>
              </a:rPr>
              <a:t>Beyond Stigma: Barriers to Discussing Mental Health in Refugee Populations</a:t>
            </a:r>
            <a:r>
              <a:rPr lang="en-US" sz="1800" dirty="0">
                <a:latin typeface="Calibri" panose="020F0502020204030204" pitchFamily="34" charset="0"/>
              </a:rPr>
              <a:t>, Journal of Loss and Trauma International Perspectives on Stress &amp; Coping, Taylor and Francis Online.</a:t>
            </a:r>
          </a:p>
          <a:p>
            <a:pPr marL="180000" lvl="0" indent="-182563">
              <a:spcAft>
                <a:spcPts val="600"/>
              </a:spcAft>
              <a:buSzPct val="108108"/>
              <a:buNone/>
            </a:pPr>
            <a:r>
              <a:rPr lang="en-US" sz="1800" dirty="0">
                <a:latin typeface="Calibri" panose="020F0502020204030204" pitchFamily="34" charset="0"/>
              </a:rPr>
              <a:t>Saunders J, Smith T. 2010, Malnutrition: causes and consequences. Clin Med. 2010;10(6):624-627. doi:10.7861/clinmedicine.10-6-624</a:t>
            </a:r>
          </a:p>
          <a:p>
            <a:pPr marL="180000" indent="-182563">
              <a:spcAft>
                <a:spcPts val="600"/>
              </a:spcAft>
              <a:buSzPct val="108108"/>
              <a:buNone/>
            </a:pPr>
            <a:r>
              <a:rPr lang="en-US" sz="1800" dirty="0">
                <a:latin typeface="Calibri" panose="020F0502020204030204" pitchFamily="34" charset="0"/>
              </a:rPr>
              <a:t>WHO. n.d. Chapter 8 - Personal, domestic and community hygiene. </a:t>
            </a:r>
            <a:r>
              <a:rPr lang="en-US" sz="1800" dirty="0">
                <a:latin typeface="Calibri" panose="020F0502020204030204" pitchFamily="34" charset="0"/>
                <a:hlinkClick r:id="rId5"/>
              </a:rPr>
              <a:t>https://www.who.int/water_sanitation_health/hygiene/settings/hvchap8.pdf</a:t>
            </a:r>
            <a:endParaRPr lang="en-US" sz="1800" dirty="0">
              <a:latin typeface="Calibri" panose="020F0502020204030204" pitchFamily="34" charset="0"/>
            </a:endParaRPr>
          </a:p>
          <a:p>
            <a:pPr marL="180000" indent="-182563">
              <a:spcAft>
                <a:spcPts val="600"/>
              </a:spcAft>
              <a:buSzPct val="108108"/>
              <a:buNone/>
            </a:pPr>
            <a:r>
              <a:rPr lang="de-DE" sz="1800" dirty="0">
                <a:latin typeface="Calibri" panose="020F0502020204030204" pitchFamily="34" charset="0"/>
              </a:rPr>
              <a:t>WHO. </a:t>
            </a:r>
            <a:r>
              <a:rPr lang="de-DE" sz="1800" dirty="0" err="1">
                <a:latin typeface="Calibri" panose="020F0502020204030204" pitchFamily="34" charset="0"/>
              </a:rPr>
              <a:t>n.d</a:t>
            </a:r>
            <a:r>
              <a:rPr lang="de-DE" sz="1800" dirty="0">
                <a:latin typeface="Calibri" panose="020F0502020204030204" pitchFamily="34" charset="0"/>
              </a:rPr>
              <a:t>. Migration and Health: Key </a:t>
            </a:r>
            <a:r>
              <a:rPr lang="de-DE" sz="1800" dirty="0" err="1">
                <a:latin typeface="Calibri" panose="020F0502020204030204" pitchFamily="34" charset="0"/>
              </a:rPr>
              <a:t>Issues</a:t>
            </a:r>
            <a:r>
              <a:rPr lang="de-DE" sz="1800" dirty="0">
                <a:latin typeface="Calibri" panose="020F0502020204030204" pitchFamily="34" charset="0"/>
              </a:rPr>
              <a:t>.  </a:t>
            </a:r>
            <a:r>
              <a:rPr lang="en-US" sz="1800" u="sng" dirty="0">
                <a:solidFill>
                  <a:schemeClr val="tx1"/>
                </a:solidFill>
                <a:latin typeface="Calibri" panose="020F0502020204030204" pitchFamily="34" charset="0"/>
                <a:hlinkClick r:id="rId6"/>
              </a:rPr>
              <a:t>https://www.euro.who.int/__data/assets/pdf_file/0005/293270/Migration-Health-Key-Issues-.pdf </a:t>
            </a:r>
            <a:endParaRPr lang="en-US" sz="1800" u="sng" dirty="0">
              <a:solidFill>
                <a:schemeClr val="tx1"/>
              </a:solidFill>
              <a:latin typeface="Calibri" panose="020F0502020204030204" pitchFamily="34" charset="0"/>
            </a:endParaRPr>
          </a:p>
          <a:p>
            <a:pPr marL="180000" lvl="0" indent="-182563">
              <a:spcAft>
                <a:spcPts val="600"/>
              </a:spcAft>
              <a:buSzPct val="108108"/>
              <a:buNone/>
            </a:pPr>
            <a:r>
              <a:rPr lang="en-US" sz="1800" dirty="0">
                <a:latin typeface="Calibri" panose="020F0502020204030204" pitchFamily="34" charset="0"/>
              </a:rPr>
              <a:t>WHO. 2013. Vaccine Safety Basics: Learning Manual. SAFETY. </a:t>
            </a:r>
            <a:r>
              <a:rPr lang="en-US" sz="1800" u="sng" dirty="0">
                <a:solidFill>
                  <a:schemeClr val="hlink"/>
                </a:solidFill>
                <a:latin typeface="Calibri" panose="020F0502020204030204" pitchFamily="34" charset="0"/>
                <a:hlinkClick r:id="rId7"/>
              </a:rPr>
              <a:t>https://www.who.int/vaccine_safety/initiative/tech_support/Vaccine-safety-E-course-manual.pdf</a:t>
            </a:r>
            <a:r>
              <a:rPr lang="en-US" sz="1800" dirty="0">
                <a:latin typeface="Calibri" panose="020F0502020204030204" pitchFamily="34" charset="0"/>
              </a:rPr>
              <a:t> </a:t>
            </a:r>
          </a:p>
          <a:p>
            <a:pPr marL="180000" indent="-182563">
              <a:spcAft>
                <a:spcPts val="600"/>
              </a:spcAft>
              <a:buSzPct val="108108"/>
            </a:pPr>
            <a:r>
              <a:rPr lang="en-US" sz="1800" dirty="0">
                <a:latin typeface="Calibri" panose="020F0502020204030204" pitchFamily="34" charset="0"/>
              </a:rPr>
              <a:t>WHO. 2018. Nutrition. </a:t>
            </a:r>
            <a:r>
              <a:rPr lang="en-US" sz="1800" dirty="0">
                <a:latin typeface="Calibri" panose="020F0502020204030204" pitchFamily="34" charset="0"/>
                <a:hlinkClick r:id="rId8"/>
              </a:rPr>
              <a:t>https://www.who.int/news-room/facts-in-pictures/detail/nutrition</a:t>
            </a:r>
            <a:endParaRPr lang="en-US" sz="1800" dirty="0">
              <a:latin typeface="Calibri" panose="020F0502020204030204" pitchFamily="34" charset="0"/>
            </a:endParaRPr>
          </a:p>
          <a:p>
            <a:pPr marL="182563" lvl="0" indent="-182563">
              <a:spcBef>
                <a:spcPts val="0"/>
              </a:spcBef>
              <a:buSzPct val="108107"/>
              <a:buNone/>
            </a:pPr>
            <a:endParaRPr lang="en-US" sz="1800" dirty="0"/>
          </a:p>
          <a:p>
            <a:pPr marL="182563" lvl="0" indent="-182563" algn="l" rtl="0">
              <a:lnSpc>
                <a:spcPct val="100000"/>
              </a:lnSpc>
              <a:spcBef>
                <a:spcPts val="0"/>
              </a:spcBef>
              <a:spcAft>
                <a:spcPts val="0"/>
              </a:spcAft>
              <a:buSzPct val="108107"/>
              <a:buNone/>
            </a:pPr>
            <a:endParaRPr lang="en-US" sz="1800" dirty="0"/>
          </a:p>
        </p:txBody>
      </p:sp>
      <p:pic>
        <p:nvPicPr>
          <p:cNvPr id="310" name="Google Shape;310;p10"/>
          <p:cNvPicPr preferRelativeResize="0"/>
          <p:nvPr/>
        </p:nvPicPr>
        <p:blipFill rotWithShape="1">
          <a:blip r:embed="rId9">
            <a:alphaModFix/>
          </a:blip>
          <a:srcRect l="26648" t="70260" r="70336" b="24439"/>
          <a:stretch/>
        </p:blipFill>
        <p:spPr>
          <a:xfrm flipH="1">
            <a:off x="-1904" y="6253759"/>
            <a:ext cx="610941" cy="604241"/>
          </a:xfrm>
          <a:prstGeom prst="rect">
            <a:avLst/>
          </a:prstGeom>
          <a:noFill/>
          <a:ln>
            <a:noFill/>
          </a:ln>
        </p:spPr>
      </p:pic>
    </p:spTree>
    <p:extLst>
      <p:ext uri="{BB962C8B-B14F-4D97-AF65-F5344CB8AC3E}">
        <p14:creationId xmlns:p14="http://schemas.microsoft.com/office/powerpoint/2010/main" val="34316122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0"/>
          <p:cNvSpPr txBox="1">
            <a:spLocks noGrp="1"/>
          </p:cNvSpPr>
          <p:nvPr>
            <p:ph type="title"/>
          </p:nvPr>
        </p:nvSpPr>
        <p:spPr>
          <a:xfrm>
            <a:off x="474028" y="696353"/>
            <a:ext cx="10515600" cy="8474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800"/>
              <a:buNone/>
            </a:pPr>
            <a:r>
              <a:rPr lang="en-US" sz="2800" dirty="0"/>
              <a:t>Riferimenti e ulteriori letture (3)</a:t>
            </a:r>
            <a:endParaRPr sz="2800" dirty="0"/>
          </a:p>
        </p:txBody>
      </p:sp>
      <p:sp>
        <p:nvSpPr>
          <p:cNvPr id="309" name="Google Shape;309;p10"/>
          <p:cNvSpPr txBox="1">
            <a:spLocks noGrp="1"/>
          </p:cNvSpPr>
          <p:nvPr>
            <p:ph type="body" idx="1"/>
          </p:nvPr>
        </p:nvSpPr>
        <p:spPr>
          <a:xfrm>
            <a:off x="498746" y="1531775"/>
            <a:ext cx="10816017" cy="4865977"/>
          </a:xfrm>
          <a:prstGeom prst="rect">
            <a:avLst/>
          </a:prstGeom>
          <a:noFill/>
          <a:ln>
            <a:noFill/>
          </a:ln>
        </p:spPr>
        <p:txBody>
          <a:bodyPr spcFirstLastPara="1" wrap="square" lIns="91425" tIns="45700" rIns="91425" bIns="45700" anchor="t" anchorCtr="0">
            <a:normAutofit/>
          </a:bodyPr>
          <a:lstStyle/>
          <a:p>
            <a:pPr marL="182563" indent="-182563">
              <a:buSzPct val="108108"/>
              <a:buNone/>
            </a:pPr>
            <a:r>
              <a:rPr lang="en-US" sz="1500" dirty="0">
                <a:latin typeface="Calibri" panose="020F0502020204030204" pitchFamily="34" charset="0"/>
              </a:rPr>
              <a:t>WHO. 2018. Report on the health of refugees and migrants in the WHO European Region: no public health without refugee and migrant health. ISBN 978 92 890 5384 6. </a:t>
            </a:r>
            <a:r>
              <a:rPr lang="en-US" sz="1500" dirty="0">
                <a:solidFill>
                  <a:schemeClr val="bg2"/>
                </a:solidFill>
                <a:latin typeface="Calibri" panose="020F0502020204030204" pitchFamily="34" charset="0"/>
                <a:hlinkClick r:id="rId3"/>
              </a:rPr>
              <a:t>https://www.euro.who.int/en/health-topics/health-determinants/migration-and-health/publications/2018/report-on-the-health-of-refugees-and-migrants-in-the-who-european-region-no-public-health-without-refugee-and-migrant-health-2018</a:t>
            </a:r>
            <a:r>
              <a:rPr lang="en-US" sz="1500" dirty="0">
                <a:solidFill>
                  <a:schemeClr val="bg2"/>
                </a:solidFill>
                <a:latin typeface="Calibri" panose="020F0502020204030204" pitchFamily="34" charset="0"/>
              </a:rPr>
              <a:t> </a:t>
            </a:r>
            <a:endParaRPr lang="en-US" sz="1500" dirty="0">
              <a:latin typeface="Calibri" panose="020F0502020204030204" pitchFamily="34" charset="0"/>
            </a:endParaRPr>
          </a:p>
          <a:p>
            <a:pPr marL="182563" indent="-182563">
              <a:buSzPct val="108108"/>
              <a:buNone/>
            </a:pPr>
            <a:r>
              <a:rPr lang="en-US" sz="1500" dirty="0"/>
              <a:t>WHO. 2019. </a:t>
            </a:r>
            <a:r>
              <a:rPr lang="en-US" sz="1500" dirty="0">
                <a:hlinkClick r:id="rId4"/>
              </a:rPr>
              <a:t>https://www.who.int/news-room/facts-in-pictures/detail/immunization</a:t>
            </a:r>
            <a:endParaRPr lang="en-US" sz="1500" dirty="0"/>
          </a:p>
          <a:p>
            <a:pPr marL="182563" indent="-182563">
              <a:buSzPct val="108108"/>
              <a:buNone/>
            </a:pPr>
            <a:r>
              <a:rPr lang="en-US" sz="1500" dirty="0"/>
              <a:t>WHO. 2019. Vaccines and immunizations. </a:t>
            </a:r>
            <a:r>
              <a:rPr lang="en-US" sz="1500" dirty="0">
                <a:hlinkClick r:id="rId5"/>
              </a:rPr>
              <a:t>https://www.who.int/health-topics/vaccines-and-immunization#tab=tab_1</a:t>
            </a:r>
            <a:endParaRPr lang="en-US" sz="1500" dirty="0"/>
          </a:p>
          <a:p>
            <a:pPr marL="182563" indent="-182563">
              <a:buSzPct val="108108"/>
              <a:buNone/>
            </a:pPr>
            <a:r>
              <a:rPr lang="en-US" sz="1500" dirty="0"/>
              <a:t>WHO. 2021. Vaccines and immunization: What is vaccination? https://www.who.int/news-room/questions-and-answers/item/vaccines-and-immunization-what-is-vaccination. </a:t>
            </a:r>
          </a:p>
          <a:p>
            <a:pPr marL="182563" lvl="0" indent="-182563">
              <a:buSzPts val="1400"/>
              <a:buNone/>
            </a:pPr>
            <a:r>
              <a:rPr lang="en-US" sz="1500" dirty="0"/>
              <a:t>UNICEF. 2020. Immunization. </a:t>
            </a:r>
            <a:r>
              <a:rPr lang="en-US" sz="1500" u="sng" dirty="0">
                <a:solidFill>
                  <a:schemeClr val="hlink"/>
                </a:solidFill>
                <a:hlinkClick r:id="rId6"/>
              </a:rPr>
              <a:t>https://www.unicef.org/eca/health/immunization</a:t>
            </a:r>
            <a:r>
              <a:rPr lang="en-US" sz="1500" dirty="0"/>
              <a:t>. </a:t>
            </a:r>
          </a:p>
          <a:p>
            <a:pPr marL="182563" lvl="0" indent="-182563">
              <a:buSzPct val="108107"/>
              <a:buNone/>
            </a:pPr>
            <a:r>
              <a:rPr lang="en-US" sz="1500" dirty="0"/>
              <a:t>UNHCR. 2015. </a:t>
            </a:r>
            <a:r>
              <a:rPr lang="en-US" sz="1500" i="1" dirty="0"/>
              <a:t>Culture, Context and the Mental Health and Psychosocial Wellbeing of Syrians. A Review for Mental Health and Psychosocial Support staff Working with Syrians Affected by Armed Conflict</a:t>
            </a:r>
            <a:r>
              <a:rPr lang="en-US" sz="1500" dirty="0"/>
              <a:t>. Retrieved from: </a:t>
            </a:r>
            <a:r>
              <a:rPr lang="en-US" sz="1500" u="sng" dirty="0">
                <a:solidFill>
                  <a:schemeClr val="hlink"/>
                </a:solidFill>
                <a:hlinkClick r:id="rId7"/>
              </a:rPr>
              <a:t>https://www.unhcr.org/55f6b90f9.pdf</a:t>
            </a:r>
            <a:endParaRPr lang="en-US" sz="1500" dirty="0"/>
          </a:p>
          <a:p>
            <a:pPr marL="182563" lvl="0" indent="-182563">
              <a:buSzPct val="108107"/>
              <a:buNone/>
            </a:pPr>
            <a:r>
              <a:rPr lang="en-US" sz="1500" dirty="0"/>
              <a:t>UNHCR, IOM, MHPSS. 2015. </a:t>
            </a:r>
            <a:r>
              <a:rPr lang="en-US" sz="1500" i="1" dirty="0"/>
              <a:t>Mental Health and Psychosocial Support for Refugees, Asylum Seekers and Migrants on the Move in Europe. A multi-agency guidance note</a:t>
            </a:r>
            <a:r>
              <a:rPr lang="en-US" sz="1500" dirty="0"/>
              <a:t>. Retrieved from: </a:t>
            </a:r>
            <a:r>
              <a:rPr lang="en-US" sz="1500" u="sng" dirty="0">
                <a:solidFill>
                  <a:schemeClr val="hlink"/>
                </a:solidFill>
                <a:hlinkClick r:id="rId8"/>
              </a:rPr>
              <a:t>http://www.euro.who.int/en/health-topics/health-determinants/migration-and-health/publications/2016/mental-health-and-psychosocial-support-for-refugees,-asylum-seekers-and-migrants-on-the-move-in-europe.-a-multi-agency-guidance-note-2015</a:t>
            </a:r>
            <a:endParaRPr lang="en-US" sz="1500" dirty="0"/>
          </a:p>
          <a:p>
            <a:pPr marL="182563" indent="-182563">
              <a:buSzPct val="108108"/>
              <a:buNone/>
            </a:pPr>
            <a:endParaRPr sz="1500" dirty="0"/>
          </a:p>
        </p:txBody>
      </p:sp>
      <p:pic>
        <p:nvPicPr>
          <p:cNvPr id="310" name="Google Shape;310;p10"/>
          <p:cNvPicPr preferRelativeResize="0"/>
          <p:nvPr/>
        </p:nvPicPr>
        <p:blipFill rotWithShape="1">
          <a:blip r:embed="rId9">
            <a:alphaModFix/>
          </a:blip>
          <a:srcRect l="26648" t="70260" r="70336" b="24439"/>
          <a:stretch/>
        </p:blipFill>
        <p:spPr>
          <a:xfrm flipH="1">
            <a:off x="-1904" y="6253759"/>
            <a:ext cx="610941" cy="604241"/>
          </a:xfrm>
          <a:prstGeom prst="rect">
            <a:avLst/>
          </a:prstGeom>
          <a:noFill/>
          <a:ln>
            <a:noFill/>
          </a:ln>
        </p:spPr>
      </p:pic>
    </p:spTree>
    <p:extLst>
      <p:ext uri="{BB962C8B-B14F-4D97-AF65-F5344CB8AC3E}">
        <p14:creationId xmlns:p14="http://schemas.microsoft.com/office/powerpoint/2010/main" val="1802784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7"/>
          <p:cNvSpPr txBox="1">
            <a:spLocks noGrp="1"/>
          </p:cNvSpPr>
          <p:nvPr>
            <p:ph type="title"/>
          </p:nvPr>
        </p:nvSpPr>
        <p:spPr>
          <a:xfrm>
            <a:off x="558000" y="1079999"/>
            <a:ext cx="10515600" cy="118695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ts val="2000"/>
              <a:buFont typeface="Calibri"/>
              <a:buNone/>
            </a:pPr>
            <a:r>
              <a:rPr lang="de-DE" sz="2000" dirty="0" err="1">
                <a:solidFill>
                  <a:srgbClr val="C01E24"/>
                </a:solidFill>
              </a:rPr>
              <a:t>Azione</a:t>
            </a:r>
            <a:r>
              <a:rPr lang="de-DE" sz="2000" dirty="0">
                <a:solidFill>
                  <a:srgbClr val="C01E24"/>
                </a:solidFill>
              </a:rPr>
              <a:t> 2.1.2</a:t>
            </a:r>
            <a:br>
              <a:rPr lang="de-DE" dirty="0"/>
            </a:br>
            <a:r>
              <a:rPr lang="en-US" dirty="0">
                <a:solidFill>
                  <a:srgbClr val="C01E24"/>
                </a:solidFill>
              </a:rPr>
              <a:t>Identificare i rischi per la salute prima, durante e dopo l'arrivo in un nuovo Paese.</a:t>
            </a:r>
            <a:endParaRPr dirty="0">
              <a:solidFill>
                <a:srgbClr val="C01E24"/>
              </a:solidFill>
            </a:endParaRPr>
          </a:p>
        </p:txBody>
      </p:sp>
      <p:sp>
        <p:nvSpPr>
          <p:cNvPr id="263" name="Google Shape;263;p17"/>
          <p:cNvSpPr txBox="1">
            <a:spLocks noGrp="1"/>
          </p:cNvSpPr>
          <p:nvPr>
            <p:ph type="body" idx="1"/>
          </p:nvPr>
        </p:nvSpPr>
        <p:spPr>
          <a:xfrm>
            <a:off x="617621" y="256249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dirty="0" err="1"/>
              <a:t>Obiettivi</a:t>
            </a:r>
            <a:endParaRPr dirty="0"/>
          </a:p>
        </p:txBody>
      </p:sp>
      <p:sp>
        <p:nvSpPr>
          <p:cNvPr id="264" name="Google Shape;264;p17"/>
          <p:cNvSpPr txBox="1">
            <a:spLocks noGrp="1"/>
          </p:cNvSpPr>
          <p:nvPr>
            <p:ph type="body" idx="2"/>
          </p:nvPr>
        </p:nvSpPr>
        <p:spPr>
          <a:xfrm>
            <a:off x="617621" y="3428999"/>
            <a:ext cx="5937120" cy="3429001"/>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1200"/>
              </a:spcBef>
              <a:spcAft>
                <a:spcPts val="0"/>
              </a:spcAft>
              <a:buSzPts val="2000"/>
              <a:buChar char="▪"/>
            </a:pPr>
            <a:r>
              <a:rPr lang="en-US" sz="2000" dirty="0"/>
              <a:t>Individuare i rischi per la salute nel paese d'origine</a:t>
            </a:r>
          </a:p>
          <a:p>
            <a:pPr marL="342900" lvl="0" indent="-342900">
              <a:lnSpc>
                <a:spcPct val="120000"/>
              </a:lnSpc>
              <a:spcBef>
                <a:spcPts val="1200"/>
              </a:spcBef>
              <a:buSzPts val="2000"/>
            </a:pPr>
            <a:r>
              <a:rPr lang="en-US" sz="2000" dirty="0"/>
              <a:t>Identificare i rischi per la salute durante il viaggio</a:t>
            </a:r>
          </a:p>
          <a:p>
            <a:pPr marL="342900" lvl="0" indent="-342900">
              <a:lnSpc>
                <a:spcPct val="120000"/>
              </a:lnSpc>
              <a:spcBef>
                <a:spcPts val="1200"/>
              </a:spcBef>
              <a:buSzPts val="2000"/>
            </a:pPr>
            <a:r>
              <a:rPr lang="en-US" sz="2000" dirty="0"/>
              <a:t>Identificare i rischi per la salute al momento dell'arrivo nel nuovo paese</a:t>
            </a:r>
          </a:p>
          <a:p>
            <a:pPr marL="342900" lvl="0" indent="-342900" algn="l" rtl="0">
              <a:lnSpc>
                <a:spcPct val="120000"/>
              </a:lnSpc>
              <a:spcBef>
                <a:spcPts val="1200"/>
              </a:spcBef>
              <a:spcAft>
                <a:spcPts val="0"/>
              </a:spcAft>
              <a:buSzPts val="2000"/>
              <a:buChar char="▪"/>
            </a:pPr>
            <a:endParaRPr sz="2000" dirty="0">
              <a:highlight>
                <a:srgbClr val="FFFF00"/>
              </a:highlight>
            </a:endParaRPr>
          </a:p>
        </p:txBody>
      </p:sp>
      <p:sp>
        <p:nvSpPr>
          <p:cNvPr id="267" name="Google Shape;267;p17"/>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b="0" i="0" u="none" strike="noStrike" cap="none" dirty="0">
                <a:solidFill>
                  <a:schemeClr val="bg1"/>
                </a:solidFill>
                <a:latin typeface="Calibri"/>
                <a:ea typeface="Calibri"/>
                <a:cs typeface="Calibri"/>
                <a:sym typeface="Calibri"/>
              </a:rPr>
              <a:t>2.1</a:t>
            </a:r>
            <a:endParaRPr sz="2400" b="0" i="0" u="none" strike="noStrike" cap="none" dirty="0">
              <a:solidFill>
                <a:schemeClr val="bg1"/>
              </a:solidFill>
              <a:latin typeface="Calibri"/>
              <a:ea typeface="Calibri"/>
              <a:cs typeface="Calibri"/>
              <a:sym typeface="Calibri"/>
            </a:endParaRPr>
          </a:p>
        </p:txBody>
      </p:sp>
      <p:sp>
        <p:nvSpPr>
          <p:cNvPr id="268" name="Google Shape;268;p17"/>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800" b="0" i="0" u="none" strike="noStrike" cap="none" dirty="0">
                <a:solidFill>
                  <a:srgbClr val="C00000"/>
                </a:solidFill>
                <a:latin typeface="Calibri"/>
                <a:ea typeface="Calibri"/>
                <a:cs typeface="Calibri"/>
                <a:sym typeface="Calibri"/>
              </a:rPr>
              <a:t>2.2</a:t>
            </a:r>
            <a:endParaRPr sz="2800" b="0" i="0" u="none" strike="noStrike" cap="none" dirty="0">
              <a:solidFill>
                <a:srgbClr val="C00000"/>
              </a:solidFill>
              <a:latin typeface="Calibri"/>
              <a:ea typeface="Calibri"/>
              <a:cs typeface="Calibri"/>
              <a:sym typeface="Calibri"/>
            </a:endParaRPr>
          </a:p>
        </p:txBody>
      </p:sp>
      <p:sp>
        <p:nvSpPr>
          <p:cNvPr id="269" name="Google Shape;269;p17"/>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Calibri"/>
              <a:buNone/>
            </a:pPr>
            <a:r>
              <a:rPr lang="de-DE" sz="2400" dirty="0">
                <a:solidFill>
                  <a:schemeClr val="bg1"/>
                </a:solidFill>
                <a:latin typeface="Calibri"/>
                <a:ea typeface="Calibri"/>
                <a:cs typeface="Calibri"/>
                <a:sym typeface="Calibri"/>
              </a:rPr>
              <a:t>2</a:t>
            </a:r>
            <a:r>
              <a:rPr lang="de-DE" sz="2400" b="0" i="0" u="none" strike="noStrike" cap="none" dirty="0">
                <a:solidFill>
                  <a:schemeClr val="bg1"/>
                </a:solidFill>
                <a:latin typeface="Calibri"/>
                <a:ea typeface="Calibri"/>
                <a:cs typeface="Calibri"/>
                <a:sym typeface="Calibri"/>
              </a:rPr>
              <a:t>.3</a:t>
            </a:r>
            <a:endParaRPr sz="2400" b="0" i="0" u="none" strike="noStrike" cap="none" dirty="0">
              <a:solidFill>
                <a:schemeClr val="bg1"/>
              </a:solidFill>
              <a:latin typeface="Calibri"/>
              <a:ea typeface="Calibri"/>
              <a:cs typeface="Calibri"/>
              <a:sym typeface="Calibri"/>
            </a:endParaRPr>
          </a:p>
        </p:txBody>
      </p:sp>
      <p:sp>
        <p:nvSpPr>
          <p:cNvPr id="270" name="Google Shape;270;p17"/>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dirty="0">
                <a:solidFill>
                  <a:schemeClr val="lt1"/>
                </a:solidFill>
                <a:latin typeface="Calibri"/>
                <a:ea typeface="Calibri"/>
                <a:cs typeface="Calibri"/>
                <a:sym typeface="Calibri"/>
              </a:rPr>
              <a:t>2</a:t>
            </a:r>
            <a:r>
              <a:rPr lang="de-DE" sz="2400" b="0" i="0" u="none" strike="noStrike" cap="none" dirty="0">
                <a:solidFill>
                  <a:schemeClr val="lt1"/>
                </a:solidFill>
                <a:latin typeface="Calibri"/>
                <a:ea typeface="Calibri"/>
                <a:cs typeface="Calibri"/>
                <a:sym typeface="Calibri"/>
              </a:rPr>
              <a:t>.4</a:t>
            </a:r>
            <a:endParaRPr sz="2400" b="0" i="0" u="none" strike="noStrike" cap="none" dirty="0">
              <a:solidFill>
                <a:schemeClr val="lt1"/>
              </a:solidFill>
              <a:latin typeface="Calibri"/>
              <a:ea typeface="Calibri"/>
              <a:cs typeface="Calibri"/>
              <a:sym typeface="Calibri"/>
            </a:endParaRPr>
          </a:p>
        </p:txBody>
      </p:sp>
      <p:sp>
        <p:nvSpPr>
          <p:cNvPr id="11" name="Google Shape;229;p6">
            <a:extLst>
              <a:ext uri="{FF2B5EF4-FFF2-40B4-BE49-F238E27FC236}">
                <a16:creationId xmlns:a16="http://schemas.microsoft.com/office/drawing/2014/main" id="{2F55469C-204A-46A0-B18F-5585D2D13FA3}"/>
              </a:ext>
            </a:extLst>
          </p:cNvPr>
          <p:cNvSpPr/>
          <p:nvPr/>
        </p:nvSpPr>
        <p:spPr>
          <a:xfrm>
            <a:off x="7917996" y="65062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rPr>
              <a:t>Fonte </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Licenza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endParaRPr sz="1200" b="0" i="0" u="none" strike="noStrike" cap="none" dirty="0">
              <a:solidFill>
                <a:schemeClr val="dk1"/>
              </a:solidFill>
              <a:latin typeface="Calibri"/>
              <a:ea typeface="Calibri"/>
              <a:cs typeface="Calibri"/>
              <a:sym typeface="Calibri"/>
            </a:endParaRPr>
          </a:p>
        </p:txBody>
      </p:sp>
      <p:pic>
        <p:nvPicPr>
          <p:cNvPr id="12" name="Google Shape;230;p6">
            <a:extLst>
              <a:ext uri="{FF2B5EF4-FFF2-40B4-BE49-F238E27FC236}">
                <a16:creationId xmlns:a16="http://schemas.microsoft.com/office/drawing/2014/main" id="{3352282D-D3FC-4080-8837-9641D17BFC94}"/>
              </a:ext>
            </a:extLst>
          </p:cNvPr>
          <p:cNvPicPr preferRelativeResize="0"/>
          <p:nvPr/>
        </p:nvPicPr>
        <p:blipFill rotWithShape="1">
          <a:blip r:embed="rId5">
            <a:alphaModFix/>
          </a:blip>
          <a:srcRect/>
          <a:stretch/>
        </p:blipFill>
        <p:spPr>
          <a:xfrm>
            <a:off x="6554741" y="2663020"/>
            <a:ext cx="4518859" cy="3114981"/>
          </a:xfrm>
          <a:prstGeom prst="rect">
            <a:avLst/>
          </a:prstGeom>
          <a:noFill/>
          <a:ln>
            <a:noFill/>
          </a:ln>
        </p:spPr>
      </p:pic>
    </p:spTree>
    <p:extLst>
      <p:ext uri="{BB962C8B-B14F-4D97-AF65-F5344CB8AC3E}">
        <p14:creationId xmlns:p14="http://schemas.microsoft.com/office/powerpoint/2010/main" val="16976317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Shape 419"/>
        <p:cNvGrpSpPr/>
        <p:nvPr/>
      </p:nvGrpSpPr>
      <p:grpSpPr>
        <a:xfrm>
          <a:off x="0" y="0"/>
          <a:ext cx="0" cy="0"/>
          <a:chOff x="0" y="0"/>
          <a:chExt cx="0" cy="0"/>
        </a:xfrm>
      </p:grpSpPr>
      <p:sp>
        <p:nvSpPr>
          <p:cNvPr id="420" name="Google Shape;420;p25"/>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1" name="Google Shape;421;p25"/>
          <p:cNvSpPr/>
          <p:nvPr/>
        </p:nvSpPr>
        <p:spPr>
          <a:xfrm flipH="1">
            <a:off x="0" y="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22" name="Google Shape;422;p25"/>
          <p:cNvPicPr preferRelativeResize="0"/>
          <p:nvPr/>
        </p:nvPicPr>
        <p:blipFill rotWithShape="1">
          <a:blip r:embed="rId3">
            <a:alphaModFix/>
          </a:blip>
          <a:srcRect/>
          <a:stretch/>
        </p:blipFill>
        <p:spPr>
          <a:xfrm>
            <a:off x="429767" y="1143058"/>
            <a:ext cx="4856199" cy="1284943"/>
          </a:xfrm>
          <a:prstGeom prst="rect">
            <a:avLst/>
          </a:prstGeom>
          <a:noFill/>
          <a:ln>
            <a:noFill/>
          </a:ln>
        </p:spPr>
      </p:pic>
      <p:pic>
        <p:nvPicPr>
          <p:cNvPr id="423" name="Google Shape;423;p25"/>
          <p:cNvPicPr preferRelativeResize="0"/>
          <p:nvPr/>
        </p:nvPicPr>
        <p:blipFill rotWithShape="1">
          <a:blip r:embed="rId4">
            <a:alphaModFix/>
          </a:blip>
          <a:srcRect/>
          <a:stretch/>
        </p:blipFill>
        <p:spPr>
          <a:xfrm>
            <a:off x="429768" y="3471531"/>
            <a:ext cx="2323213" cy="2323213"/>
          </a:xfrm>
          <a:prstGeom prst="rect">
            <a:avLst/>
          </a:prstGeom>
          <a:noFill/>
          <a:ln>
            <a:noFill/>
          </a:ln>
        </p:spPr>
      </p:pic>
      <p:pic>
        <p:nvPicPr>
          <p:cNvPr id="424" name="Google Shape;424;p25" descr="C:\Users\Georgia-Work\AppData\Roaming\Skype\georgia.aristidou\media_messaging\media_cache\^DD49E969C8C275A0BF0095F3F01442BBA23C6B6D6D2A977CE4^pimgpsh_fullsize_distr.jpg"/>
          <p:cNvPicPr preferRelativeResize="0"/>
          <p:nvPr/>
        </p:nvPicPr>
        <p:blipFill rotWithShape="1">
          <a:blip r:embed="rId5">
            <a:alphaModFix/>
          </a:blip>
          <a:srcRect/>
          <a:stretch/>
        </p:blipFill>
        <p:spPr>
          <a:xfrm>
            <a:off x="0" y="6344254"/>
            <a:ext cx="1684020" cy="495300"/>
          </a:xfrm>
          <a:prstGeom prst="rect">
            <a:avLst/>
          </a:prstGeom>
          <a:noFill/>
          <a:ln>
            <a:noFill/>
          </a:ln>
        </p:spPr>
      </p:pic>
      <p:pic>
        <p:nvPicPr>
          <p:cNvPr id="425" name="Google Shape;425;p25"/>
          <p:cNvPicPr preferRelativeResize="0"/>
          <p:nvPr/>
        </p:nvPicPr>
        <p:blipFill rotWithShape="1">
          <a:blip r:embed="rId4">
            <a:alphaModFix/>
          </a:blip>
          <a:srcRect/>
          <a:stretch/>
        </p:blipFill>
        <p:spPr>
          <a:xfrm>
            <a:off x="7476818" y="1708146"/>
            <a:ext cx="3265071" cy="3265071"/>
          </a:xfrm>
          <a:prstGeom prst="rect">
            <a:avLst/>
          </a:prstGeom>
          <a:solidFill>
            <a:srgbClr val="203864"/>
          </a:solidFill>
          <a:ln>
            <a:noFill/>
          </a:ln>
        </p:spPr>
      </p:pic>
      <p:sp>
        <p:nvSpPr>
          <p:cNvPr id="426" name="Google Shape;426;p25"/>
          <p:cNvSpPr txBox="1"/>
          <p:nvPr/>
        </p:nvSpPr>
        <p:spPr>
          <a:xfrm>
            <a:off x="340474" y="2922021"/>
            <a:ext cx="503478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en-US" sz="2800" b="0" i="0" u="none" strike="noStrike" cap="none">
                <a:solidFill>
                  <a:srgbClr val="C01E24"/>
                </a:solidFill>
                <a:latin typeface="Calibri"/>
                <a:ea typeface="Calibri"/>
                <a:cs typeface="Calibri"/>
                <a:sym typeface="Calibri"/>
              </a:rPr>
              <a:t>Congratulazioni!</a:t>
            </a:r>
            <a:br>
              <a:rPr lang="en-US" sz="2800" b="0" i="0" u="none" strike="noStrike" cap="none">
                <a:solidFill>
                  <a:srgbClr val="C01E24"/>
                </a:solidFill>
                <a:latin typeface="Calibri"/>
                <a:ea typeface="Calibri"/>
                <a:cs typeface="Calibri"/>
                <a:sym typeface="Calibri"/>
              </a:rPr>
            </a:br>
            <a:r>
              <a:rPr lang="en-US" sz="2800" b="0" i="0" u="none" strike="noStrike" cap="none">
                <a:solidFill>
                  <a:srgbClr val="C01E24"/>
                </a:solidFill>
                <a:latin typeface="Calibri"/>
                <a:ea typeface="Calibri"/>
                <a:cs typeface="Calibri"/>
                <a:sym typeface="Calibri"/>
              </a:rPr>
              <a:t>Avete completato questo modulo!</a:t>
            </a:r>
            <a:endParaRPr sz="1400" b="0" i="0" u="none" strike="noStrike" cap="none">
              <a:solidFill>
                <a:srgbClr val="000000"/>
              </a:solidFill>
              <a:latin typeface="Arial"/>
              <a:ea typeface="Arial"/>
              <a:cs typeface="Arial"/>
              <a:sym typeface="Arial"/>
            </a:endParaRPr>
          </a:p>
        </p:txBody>
      </p:sp>
      <p:sp>
        <p:nvSpPr>
          <p:cNvPr id="427" name="Google Shape;427;p25"/>
          <p:cNvSpPr/>
          <p:nvPr/>
        </p:nvSpPr>
        <p:spPr>
          <a:xfrm>
            <a:off x="6542314" y="6328066"/>
            <a:ext cx="5645597" cy="632422"/>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900"/>
              <a:buFont typeface="Arial"/>
              <a:buNone/>
            </a:pPr>
            <a:r>
              <a:rPr lang="en-US" sz="900" b="0" i="0" u="none" strike="noStrike" cap="none" dirty="0">
                <a:solidFill>
                  <a:srgbClr val="DDEAF6"/>
                </a:solidFill>
                <a:latin typeface="Calibri"/>
                <a:ea typeface="Calibri"/>
                <a:cs typeface="Calibri"/>
                <a:sym typeface="Calibri"/>
              </a:rPr>
              <a:t>Il </a:t>
            </a:r>
            <a:r>
              <a:rPr lang="en-US" sz="900" b="0" i="0" u="none" strike="noStrike" cap="none" dirty="0" err="1">
                <a:solidFill>
                  <a:srgbClr val="DDEAF6"/>
                </a:solidFill>
                <a:latin typeface="Calibri"/>
                <a:ea typeface="Calibri"/>
                <a:cs typeface="Calibri"/>
                <a:sym typeface="Calibri"/>
              </a:rPr>
              <a:t>sostegno</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della</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Commissione</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europea</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alla</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realizzazione</a:t>
            </a:r>
            <a:r>
              <a:rPr lang="en-US" sz="900" b="0" i="0" u="none" strike="noStrike" cap="none" dirty="0">
                <a:solidFill>
                  <a:srgbClr val="DDEAF6"/>
                </a:solidFill>
                <a:latin typeface="Calibri"/>
                <a:ea typeface="Calibri"/>
                <a:cs typeface="Calibri"/>
                <a:sym typeface="Calibri"/>
              </a:rPr>
              <a:t> di </a:t>
            </a:r>
            <a:r>
              <a:rPr lang="en-US" sz="900" b="0" i="0" u="none" strike="noStrike" cap="none" dirty="0" err="1">
                <a:solidFill>
                  <a:srgbClr val="DDEAF6"/>
                </a:solidFill>
                <a:latin typeface="Calibri"/>
                <a:ea typeface="Calibri"/>
                <a:cs typeface="Calibri"/>
                <a:sym typeface="Calibri"/>
              </a:rPr>
              <a:t>questa</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pubblicazione</a:t>
            </a:r>
            <a:r>
              <a:rPr lang="en-US" sz="900" b="0" i="0" u="none" strike="noStrike" cap="none" dirty="0">
                <a:solidFill>
                  <a:srgbClr val="DDEAF6"/>
                </a:solidFill>
                <a:latin typeface="Calibri"/>
                <a:ea typeface="Calibri"/>
                <a:cs typeface="Calibri"/>
                <a:sym typeface="Calibri"/>
              </a:rPr>
              <a:t> non </a:t>
            </a:r>
            <a:r>
              <a:rPr lang="en-US" sz="900" b="0" i="0" u="none" strike="noStrike" cap="none" dirty="0" err="1">
                <a:solidFill>
                  <a:srgbClr val="DDEAF6"/>
                </a:solidFill>
                <a:latin typeface="Calibri"/>
                <a:ea typeface="Calibri"/>
                <a:cs typeface="Calibri"/>
                <a:sym typeface="Calibri"/>
              </a:rPr>
              <a:t>costituisce</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un'approvazione</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dei</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contenuti</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che</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riflettono</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esclusivamente</a:t>
            </a:r>
            <a:r>
              <a:rPr lang="en-US" sz="900" b="0" i="0" u="none" strike="noStrike" cap="none" dirty="0">
                <a:solidFill>
                  <a:srgbClr val="DDEAF6"/>
                </a:solidFill>
                <a:latin typeface="Calibri"/>
                <a:ea typeface="Calibri"/>
                <a:cs typeface="Calibri"/>
                <a:sym typeface="Calibri"/>
              </a:rPr>
              <a:t> le </a:t>
            </a:r>
            <a:r>
              <a:rPr lang="en-US" sz="900" b="0" i="0" u="none" strike="noStrike" cap="none" dirty="0" err="1">
                <a:solidFill>
                  <a:srgbClr val="DDEAF6"/>
                </a:solidFill>
                <a:latin typeface="Calibri"/>
                <a:ea typeface="Calibri"/>
                <a:cs typeface="Calibri"/>
                <a:sym typeface="Calibri"/>
              </a:rPr>
              <a:t>opinioni</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degli</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autori</a:t>
            </a:r>
            <a:r>
              <a:rPr lang="en-US" sz="900" dirty="0">
                <a:solidFill>
                  <a:srgbClr val="DDEAF6"/>
                </a:solidFill>
                <a:latin typeface="Calibri"/>
                <a:ea typeface="Calibri"/>
                <a:cs typeface="Calibri"/>
                <a:sym typeface="Calibri"/>
              </a:rPr>
              <a:t>. </a:t>
            </a:r>
            <a:r>
              <a:rPr lang="en-US" sz="900">
                <a:solidFill>
                  <a:srgbClr val="DDEAF6"/>
                </a:solidFill>
                <a:latin typeface="Calibri"/>
                <a:ea typeface="Calibri"/>
                <a:cs typeface="Calibri"/>
                <a:sym typeface="Calibri"/>
              </a:rPr>
              <a:t>L</a:t>
            </a:r>
            <a:r>
              <a:rPr lang="en-US" sz="900" b="0" i="0" u="none" strike="noStrike" cap="none">
                <a:solidFill>
                  <a:srgbClr val="DDEAF6"/>
                </a:solidFill>
                <a:latin typeface="Calibri"/>
                <a:ea typeface="Calibri"/>
                <a:cs typeface="Calibri"/>
                <a:sym typeface="Calibri"/>
              </a:rPr>
              <a:t>a </a:t>
            </a:r>
            <a:r>
              <a:rPr lang="en-US" sz="900" b="0" i="0" u="none" strike="noStrike" cap="none" dirty="0" err="1">
                <a:solidFill>
                  <a:srgbClr val="DDEAF6"/>
                </a:solidFill>
                <a:latin typeface="Calibri"/>
                <a:ea typeface="Calibri"/>
                <a:cs typeface="Calibri"/>
                <a:sym typeface="Calibri"/>
              </a:rPr>
              <a:t>Commissione</a:t>
            </a:r>
            <a:r>
              <a:rPr lang="en-US" sz="900" b="0" i="0" u="none" strike="noStrike" cap="none" dirty="0">
                <a:solidFill>
                  <a:srgbClr val="DDEAF6"/>
                </a:solidFill>
                <a:latin typeface="Calibri"/>
                <a:ea typeface="Calibri"/>
                <a:cs typeface="Calibri"/>
                <a:sym typeface="Calibri"/>
              </a:rPr>
              <a:t> non </a:t>
            </a:r>
            <a:r>
              <a:rPr lang="en-US" sz="900" b="0" i="0" u="none" strike="noStrike" cap="none" dirty="0" err="1">
                <a:solidFill>
                  <a:srgbClr val="DDEAF6"/>
                </a:solidFill>
                <a:latin typeface="Calibri"/>
                <a:ea typeface="Calibri"/>
                <a:cs typeface="Calibri"/>
                <a:sym typeface="Calibri"/>
              </a:rPr>
              <a:t>può</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essere</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ritenuta</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responsabile</a:t>
            </a:r>
            <a:r>
              <a:rPr lang="en-US" sz="900" b="0" i="0" u="none" strike="noStrike" cap="none" dirty="0">
                <a:solidFill>
                  <a:srgbClr val="DDEAF6"/>
                </a:solidFill>
                <a:latin typeface="Calibri"/>
                <a:ea typeface="Calibri"/>
                <a:cs typeface="Calibri"/>
                <a:sym typeface="Calibri"/>
              </a:rPr>
              <a:t> per </a:t>
            </a:r>
            <a:r>
              <a:rPr lang="en-US" sz="900" b="0" i="0" u="none" strike="noStrike" cap="none" dirty="0" err="1">
                <a:solidFill>
                  <a:srgbClr val="DDEAF6"/>
                </a:solidFill>
                <a:latin typeface="Calibri"/>
                <a:ea typeface="Calibri"/>
                <a:cs typeface="Calibri"/>
                <a:sym typeface="Calibri"/>
              </a:rPr>
              <a:t>l'uso</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che</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può</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essere</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fatto</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delle</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informazioni</a:t>
            </a:r>
            <a:r>
              <a:rPr lang="en-US" sz="900" b="0" i="0" u="none" strike="noStrike" cap="none" dirty="0">
                <a:solidFill>
                  <a:srgbClr val="DDEAF6"/>
                </a:solidFill>
                <a:latin typeface="Calibri"/>
                <a:ea typeface="Calibri"/>
                <a:cs typeface="Calibri"/>
                <a:sym typeface="Calibri"/>
              </a:rPr>
              <a:t> in </a:t>
            </a:r>
            <a:r>
              <a:rPr lang="en-US" sz="900" b="0" i="0" u="none" strike="noStrike" cap="none" dirty="0" err="1">
                <a:solidFill>
                  <a:srgbClr val="DDEAF6"/>
                </a:solidFill>
                <a:latin typeface="Calibri"/>
                <a:ea typeface="Calibri"/>
                <a:cs typeface="Calibri"/>
                <a:sym typeface="Calibri"/>
              </a:rPr>
              <a:t>essa</a:t>
            </a:r>
            <a:r>
              <a:rPr lang="en-US" sz="900" b="0" i="0" u="none" strike="noStrike" cap="none" dirty="0">
                <a:solidFill>
                  <a:srgbClr val="DDEAF6"/>
                </a:solidFill>
                <a:latin typeface="Calibri"/>
                <a:ea typeface="Calibri"/>
                <a:cs typeface="Calibri"/>
                <a:sym typeface="Calibri"/>
              </a:rPr>
              <a:t> </a:t>
            </a:r>
            <a:r>
              <a:rPr lang="en-US" sz="900" b="0" i="0" u="none" strike="noStrike" cap="none" dirty="0" err="1">
                <a:solidFill>
                  <a:srgbClr val="DDEAF6"/>
                </a:solidFill>
                <a:latin typeface="Calibri"/>
                <a:ea typeface="Calibri"/>
                <a:cs typeface="Calibri"/>
                <a:sym typeface="Calibri"/>
              </a:rPr>
              <a:t>contenute</a:t>
            </a:r>
            <a:r>
              <a:rPr lang="en-US" sz="900" b="0" i="0" u="none" strike="noStrike" cap="none" dirty="0">
                <a:solidFill>
                  <a:srgbClr val="DDEAF6"/>
                </a:solidFill>
                <a:latin typeface="Calibri"/>
                <a:ea typeface="Calibri"/>
                <a:cs typeface="Calibri"/>
                <a:sym typeface="Calibri"/>
              </a:rPr>
              <a:t>.</a:t>
            </a:r>
            <a:endParaRPr sz="900" b="0" i="0" u="none" strike="noStrike" cap="none" dirty="0">
              <a:solidFill>
                <a:srgbClr val="DDEAF6"/>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Θέμα του Office">
  <a:themeElements>
    <a:clrScheme name="Graustuf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19776</TotalTime>
  <Words>8972</Words>
  <Application>Microsoft Office PowerPoint</Application>
  <PresentationFormat>Widescreen</PresentationFormat>
  <Paragraphs>883</Paragraphs>
  <Slides>90</Slides>
  <Notes>89</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90</vt:i4>
      </vt:variant>
    </vt:vector>
  </HeadingPairs>
  <TitlesOfParts>
    <vt:vector size="100" baseType="lpstr">
      <vt:lpstr>Noto Sans Symbols</vt:lpstr>
      <vt:lpstr>Roboto</vt:lpstr>
      <vt:lpstr>Wingdings</vt:lpstr>
      <vt:lpstr>Courier New</vt:lpstr>
      <vt:lpstr>Calibri</vt:lpstr>
      <vt:lpstr>Arial</vt:lpstr>
      <vt:lpstr>Gill Sans</vt:lpstr>
      <vt:lpstr>Impact</vt:lpstr>
      <vt:lpstr>Θέμα του Office</vt:lpstr>
      <vt:lpstr>Θέμα του Office</vt:lpstr>
      <vt:lpstr>Presentazione standard di PowerPoint</vt:lpstr>
      <vt:lpstr>Partner</vt:lpstr>
      <vt:lpstr>Moduli</vt:lpstr>
      <vt:lpstr>Obiettivi</vt:lpstr>
      <vt:lpstr>Competenze</vt:lpstr>
      <vt:lpstr>2.1 Introduzione a questo modulo</vt:lpstr>
      <vt:lpstr>Introduzione </vt:lpstr>
      <vt:lpstr>Apertura </vt:lpstr>
      <vt:lpstr>Azione 2.1.2 Identificare i rischi per la salute prima, durante e dopo l'arrivo in un nuovo Paese.</vt:lpstr>
      <vt:lpstr>Rischi per la salute nei paesi di origine</vt:lpstr>
      <vt:lpstr>Rischi per la salute durante il viaggio</vt:lpstr>
      <vt:lpstr>Rischi per la salute quando si arriva in un nuovo paese</vt:lpstr>
      <vt:lpstr>Descrivete le vostre esperienze</vt:lpstr>
      <vt:lpstr>Descrivete le vostre esperienze</vt:lpstr>
      <vt:lpstr>Descrivete le vostre esperienze</vt:lpstr>
      <vt:lpstr>I vostri compiti a casa</vt:lpstr>
      <vt:lpstr>Azione 2.3  Esplorare la salute fisica e mentale dei migranti</vt:lpstr>
      <vt:lpstr>Esplorare le proprie narrazioni di malattia</vt:lpstr>
      <vt:lpstr>Sintomi che sono più frequenti nella popolazione migrante</vt:lpstr>
      <vt:lpstr>Identificare la malattia e suggerire azioni specifiche (1)</vt:lpstr>
      <vt:lpstr>Identificare la malattia e suggerire azioni specifiche (2)</vt:lpstr>
      <vt:lpstr>Identificare la malattia e suggerire azioni specifiche (3)</vt:lpstr>
      <vt:lpstr>Affrontare il disagio mentale</vt:lpstr>
      <vt:lpstr>Descrivete le vostre esperienze</vt:lpstr>
      <vt:lpstr>Descrivete le vostre esperienze</vt:lpstr>
      <vt:lpstr>Descrivere le proprie esperienze: domande guida</vt:lpstr>
      <vt:lpstr>Descrivete le vostre esperienze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 Vaccinazione</vt:lpstr>
      <vt:lpstr> Vaccinazione</vt:lpstr>
      <vt:lpstr>Malattie prevenibili da vaccino</vt:lpstr>
      <vt:lpstr>Alimentazione  </vt:lpstr>
      <vt:lpstr>Segni di malnutrizione </vt:lpstr>
      <vt:lpstr>            Trattare e prevenire la malnutrizione</vt:lpstr>
      <vt:lpstr>            Preparare i pasti a basso costo</vt:lpstr>
      <vt:lpstr>            Fumare e bere alcolici</vt:lpstr>
      <vt:lpstr>Presentazione standard di PowerPoint</vt:lpstr>
      <vt:lpstr>Attività fisica</vt:lpstr>
      <vt:lpstr>Benefici dell'attività fisica</vt:lpstr>
      <vt:lpstr>Esempi di attività fisiche</vt:lpstr>
      <vt:lpstr>Screening per malattie speciali</vt:lpstr>
      <vt:lpstr>Test di screening comuni</vt:lpstr>
      <vt:lpstr> Principi di igiene</vt:lpstr>
      <vt:lpstr> Igiene mirata</vt:lpstr>
      <vt:lpstr>Come spezzare la catena dell'infezione</vt:lpstr>
      <vt:lpstr>Presentazione standard di PowerPoint</vt:lpstr>
      <vt:lpstr>Presentazione standard di PowerPoint</vt:lpstr>
      <vt:lpstr>Presentazione standard di PowerPoint</vt:lpstr>
      <vt:lpstr>ALLEGATO I:  INFORMAZIONI SUPPLEMENTARI SULLA SALUTE DELLE DONNE</vt:lpstr>
      <vt:lpstr>Salute delle donne</vt:lpstr>
      <vt:lpstr> Salute delle donne</vt:lpstr>
      <vt:lpstr>Salute delle donne</vt:lpstr>
      <vt:lpstr>Cura speciale in gravidanza</vt:lpstr>
      <vt:lpstr>Cura speciale in gravidanza</vt:lpstr>
      <vt:lpstr>Durante la gravidanza (1)</vt:lpstr>
      <vt:lpstr>Durante la gravidanza (2)</vt:lpstr>
      <vt:lpstr>Durante la consegna   </vt:lpstr>
      <vt:lpstr>https://www.youtube.com/watch?v=S7qO_9-NJmA  </vt:lpstr>
      <vt:lpstr>Elementi essenziali dell'assistenza al neonato (1)</vt:lpstr>
      <vt:lpstr>Elementi essenziali dell'assistenza al neonato (2)</vt:lpstr>
      <vt:lpstr>Elementi essenziali della cura del neonato (3)</vt:lpstr>
      <vt:lpstr> Requisiti speciali per la cura dei bambini</vt:lpstr>
      <vt:lpstr>Presentazione standard di PowerPoint</vt:lpstr>
      <vt:lpstr>Presentazione standard di PowerPoint</vt:lpstr>
      <vt:lpstr>Presentazione standard di PowerPoint</vt:lpstr>
      <vt:lpstr>ALLEGATO II: Informazioni supplementari sulla salute mentale</vt:lpstr>
      <vt:lpstr>Il disagio mentale: come affrontarlo</vt:lpstr>
      <vt:lpstr>Esempi di segni e sintomi di disagio mentale</vt:lpstr>
      <vt:lpstr>Il disagio mentale: come farsi curare</vt:lpstr>
      <vt:lpstr>ALLEGATO III:  INFORMAZIONI SUPPLEMENTARI SULLA SALUTE MENTALE</vt:lpstr>
      <vt:lpstr>Costruire la resilienza della salute mentale</vt:lpstr>
      <vt:lpstr>Strategie di coping</vt:lpstr>
      <vt:lpstr>Passi per costruire la resilienza</vt:lpstr>
      <vt:lpstr>https://www.youtube.com/watch?v=RMnZFXjKtAs </vt:lpstr>
      <vt:lpstr>Presentazione standard di PowerPoint</vt:lpstr>
      <vt:lpstr>Presentazione standard di PowerPoint</vt:lpstr>
      <vt:lpstr>Riferimenti e ulteriori letture (1)</vt:lpstr>
      <vt:lpstr>Riferimenti e ulteriori letture (2)</vt:lpstr>
      <vt:lpstr>Riferimenti e ulteriori letture (3)</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pantelis bbalaouras</dc:creator>
  <cp:keywords>, docId:6A0975D5CA65C578C1C24FBBF1FDC105</cp:keywords>
  <cp:lastModifiedBy>Josemar Alejandro Jimenez</cp:lastModifiedBy>
  <cp:revision>132</cp:revision>
  <dcterms:created xsi:type="dcterms:W3CDTF">2020-06-02T13:31:56Z</dcterms:created>
  <dcterms:modified xsi:type="dcterms:W3CDTF">2022-08-02T21:54:59Z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0x010100FEF3466DE4BB014F91F3181A8421C90C</vt:lpwstr>
  </property>
</Properties>
</file>