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16" r:id="rId5"/>
    <p:sldId id="417" r:id="rId6"/>
    <p:sldId id="420" r:id="rId7"/>
    <p:sldId id="497" r:id="rId8"/>
    <p:sldId id="513" r:id="rId9"/>
    <p:sldId id="514" r:id="rId10"/>
    <p:sldId id="519" r:id="rId11"/>
    <p:sldId id="515" r:id="rId12"/>
    <p:sldId id="512" r:id="rId13"/>
    <p:sldId id="516" r:id="rId14"/>
    <p:sldId id="517" r:id="rId15"/>
    <p:sldId id="518" r:id="rId16"/>
    <p:sldId id="511" r:id="rId17"/>
    <p:sldId id="404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Jenny Wielga" initials="JW" lastIdx="3" clrIdx="2">
    <p:extLst>
      <p:ext uri="{19B8F6BF-5375-455C-9EA6-DF929625EA0E}">
        <p15:presenceInfo xmlns:p15="http://schemas.microsoft.com/office/powerpoint/2012/main" userId="Jenny Wie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C01E24"/>
    <a:srgbClr val="CFD5EA"/>
    <a:srgbClr val="404040"/>
    <a:srgbClr val="3F3F3F"/>
    <a:srgbClr val="E3E98B"/>
    <a:srgbClr val="8CB499"/>
    <a:srgbClr val="3C6D98"/>
    <a:srgbClr val="F4B168"/>
    <a:srgbClr val="77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6FD8E-8F94-4AFE-9189-61165DC2F11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F8165-C096-4D8E-9DA1-46B5FB1870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</a:rPr>
            <a:t>Breve sintesi del programma di formazione e valutazione finale</a:t>
          </a:r>
        </a:p>
      </dgm:t>
    </dgm:pt>
    <dgm:pt modelId="{04EF158D-804A-4DC7-A145-07326A7686F1}" type="parTrans" cxnId="{6E3D7E75-66D6-4980-861F-E9635F6D130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666D6EE-D64D-46F3-B89A-F27D6DE86E8B}" type="sibTrans" cxnId="{6E3D7E75-66D6-4980-861F-E9635F6D1304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chemeClr val="bg1"/>
            </a:solidFill>
          </a:endParaRPr>
        </a:p>
      </dgm:t>
    </dgm:pt>
    <dgm:pt modelId="{F4E4D9D5-12BC-4552-B8D6-7C56F3EE6125}" type="pres">
      <dgm:prSet presAssocID="{3626FD8E-8F94-4AFE-9189-61165DC2F119}" presName="root" presStyleCnt="0">
        <dgm:presLayoutVars>
          <dgm:dir/>
          <dgm:resizeHandles val="exact"/>
        </dgm:presLayoutVars>
      </dgm:prSet>
      <dgm:spPr/>
    </dgm:pt>
    <dgm:pt modelId="{1153B540-697C-4195-8413-615784924FD7}" type="pres">
      <dgm:prSet presAssocID="{3626FD8E-8F94-4AFE-9189-61165DC2F119}" presName="container" presStyleCnt="0">
        <dgm:presLayoutVars>
          <dgm:dir/>
          <dgm:resizeHandles val="exact"/>
        </dgm:presLayoutVars>
      </dgm:prSet>
      <dgm:spPr/>
    </dgm:pt>
    <dgm:pt modelId="{E03CC95A-8624-41EF-AC9A-3D5E2C42A4D3}" type="pres">
      <dgm:prSet presAssocID="{A59F8165-C096-4D8E-9DA1-46B5FB187099}" presName="compNode" presStyleCnt="0"/>
      <dgm:spPr/>
    </dgm:pt>
    <dgm:pt modelId="{E750F53A-87D5-4364-BEA2-7763F940B1F6}" type="pres">
      <dgm:prSet presAssocID="{A59F8165-C096-4D8E-9DA1-46B5FB187099}" presName="iconBgRect" presStyleLbl="bgShp" presStyleIdx="0" presStyleCnt="1" custScaleX="171187" custScaleY="171955"/>
      <dgm:spPr/>
    </dgm:pt>
    <dgm:pt modelId="{6C4DB406-3FBE-4333-BCA4-AF48EE0C11B5}" type="pres">
      <dgm:prSet presAssocID="{A59F8165-C096-4D8E-9DA1-46B5FB187099}" presName="iconRect" presStyleLbl="node1" presStyleIdx="0" presStyleCnt="1" custScaleX="178973" custScaleY="1775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Δάσκαλος"/>
        </a:ext>
      </dgm:extLst>
    </dgm:pt>
    <dgm:pt modelId="{A0506641-0F35-4C31-90D1-0FB3DE59C385}" type="pres">
      <dgm:prSet presAssocID="{A59F8165-C096-4D8E-9DA1-46B5FB187099}" presName="spaceRect" presStyleCnt="0"/>
      <dgm:spPr/>
    </dgm:pt>
    <dgm:pt modelId="{623EE94E-CEE3-4786-866D-2893977787C2}" type="pres">
      <dgm:prSet presAssocID="{A59F8165-C096-4D8E-9DA1-46B5FB187099}" presName="textRect" presStyleLbl="revTx" presStyleIdx="0" presStyleCnt="1" custScaleX="113827" custScaleY="130049" custLinFactNeighborX="39799" custLinFactNeighborY="-7220">
        <dgm:presLayoutVars>
          <dgm:chMax val="1"/>
          <dgm:chPref val="1"/>
        </dgm:presLayoutVars>
      </dgm:prSet>
      <dgm:spPr/>
    </dgm:pt>
  </dgm:ptLst>
  <dgm:cxnLst>
    <dgm:cxn modelId="{6E3D7E75-66D6-4980-861F-E9635F6D1304}" srcId="{3626FD8E-8F94-4AFE-9189-61165DC2F119}" destId="{A59F8165-C096-4D8E-9DA1-46B5FB187099}" srcOrd="0" destOrd="0" parTransId="{04EF158D-804A-4DC7-A145-07326A7686F1}" sibTransId="{E666D6EE-D64D-46F3-B89A-F27D6DE86E8B}"/>
    <dgm:cxn modelId="{DB68387C-9DB5-493C-9712-1CF74028FAFB}" type="presOf" srcId="{A59F8165-C096-4D8E-9DA1-46B5FB187099}" destId="{623EE94E-CEE3-4786-866D-2893977787C2}" srcOrd="0" destOrd="0" presId="urn:microsoft.com/office/officeart/2018/2/layout/IconCircleList"/>
    <dgm:cxn modelId="{1D11F0A3-EBAE-4E42-9390-B5E01FEF04EF}" type="presOf" srcId="{3626FD8E-8F94-4AFE-9189-61165DC2F119}" destId="{F4E4D9D5-12BC-4552-B8D6-7C56F3EE6125}" srcOrd="0" destOrd="0" presId="urn:microsoft.com/office/officeart/2018/2/layout/IconCircleList"/>
    <dgm:cxn modelId="{E0E9FFBA-EC7C-430A-8178-A9F4716F2777}" type="presParOf" srcId="{F4E4D9D5-12BC-4552-B8D6-7C56F3EE6125}" destId="{1153B540-697C-4195-8413-615784924FD7}" srcOrd="0" destOrd="0" presId="urn:microsoft.com/office/officeart/2018/2/layout/IconCircleList"/>
    <dgm:cxn modelId="{B2D3B166-F0D7-410D-BF0D-1D1C5266945A}" type="presParOf" srcId="{1153B540-697C-4195-8413-615784924FD7}" destId="{E03CC95A-8624-41EF-AC9A-3D5E2C42A4D3}" srcOrd="0" destOrd="0" presId="urn:microsoft.com/office/officeart/2018/2/layout/IconCircleList"/>
    <dgm:cxn modelId="{BA9799CF-BCB7-47FF-8758-ED356716C477}" type="presParOf" srcId="{E03CC95A-8624-41EF-AC9A-3D5E2C42A4D3}" destId="{E750F53A-87D5-4364-BEA2-7763F940B1F6}" srcOrd="0" destOrd="0" presId="urn:microsoft.com/office/officeart/2018/2/layout/IconCircleList"/>
    <dgm:cxn modelId="{6BF178C3-4318-4593-9E31-ABCF648E0C7B}" type="presParOf" srcId="{E03CC95A-8624-41EF-AC9A-3D5E2C42A4D3}" destId="{6C4DB406-3FBE-4333-BCA4-AF48EE0C11B5}" srcOrd="1" destOrd="0" presId="urn:microsoft.com/office/officeart/2018/2/layout/IconCircleList"/>
    <dgm:cxn modelId="{FBC87019-1963-452F-83D8-13BDB7F2A8B3}" type="presParOf" srcId="{E03CC95A-8624-41EF-AC9A-3D5E2C42A4D3}" destId="{A0506641-0F35-4C31-90D1-0FB3DE59C385}" srcOrd="2" destOrd="0" presId="urn:microsoft.com/office/officeart/2018/2/layout/IconCircleList"/>
    <dgm:cxn modelId="{61A9F070-B25E-4ED5-A43D-81D707DA1976}" type="presParOf" srcId="{E03CC95A-8624-41EF-AC9A-3D5E2C42A4D3}" destId="{623EE94E-CEE3-4786-866D-2893977787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F53A-87D5-4364-BEA2-7763F940B1F6}">
      <dsp:nvSpPr>
        <dsp:cNvPr id="0" name=""/>
        <dsp:cNvSpPr/>
      </dsp:nvSpPr>
      <dsp:spPr>
        <a:xfrm>
          <a:off x="2074135" y="1198537"/>
          <a:ext cx="1546028" cy="15529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DB406-3FBE-4333-BCA4-AF48EE0C11B5}">
      <dsp:nvSpPr>
        <dsp:cNvPr id="0" name=""/>
        <dsp:cNvSpPr/>
      </dsp:nvSpPr>
      <dsp:spPr>
        <a:xfrm>
          <a:off x="2378409" y="1510072"/>
          <a:ext cx="937480" cy="929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EE94E-CEE3-4786-866D-2893977787C2}">
      <dsp:nvSpPr>
        <dsp:cNvPr id="0" name=""/>
        <dsp:cNvSpPr/>
      </dsp:nvSpPr>
      <dsp:spPr>
        <a:xfrm>
          <a:off x="4192299" y="1322563"/>
          <a:ext cx="2423136" cy="117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Breve sintesi del programma di formazione e valutazione finale</a:t>
          </a:r>
        </a:p>
      </dsp:txBody>
      <dsp:txXfrm>
        <a:off x="4192299" y="1322563"/>
        <a:ext cx="2423136" cy="117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24/8/2022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24/8/2022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Fonte: </a:t>
            </a:r>
            <a:r>
              <a:rPr lang="de-DE" dirty="0" err="1"/>
              <a:t>https:</a:t>
            </a:r>
            <a:r>
              <a:rPr lang="de-DE" dirty="0"/>
              <a:t>//pixabay.com/de/vectors/phishing-referenzen-daten-login-6573326/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02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77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Fonte: </a:t>
            </a:r>
            <a:r>
              <a:rPr lang="de-DE" dirty="0" err="1"/>
              <a:t>https:</a:t>
            </a:r>
            <a:r>
              <a:rPr lang="de-DE" dirty="0"/>
              <a:t>//pixabay.com/de/vectors/phishing-referenzen-daten-login-6573326/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99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78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6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35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00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44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46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https://pixabay.com/de/illustrations/erledigt-haken-h%c3%a4kchen-bleistift-2470294/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prstGeom prst="rect">
            <a:avLst/>
          </a:prstGeom>
          <a:solidFill>
            <a:srgbClr val="203864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4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E9CF43A1-297F-4D11-B9BC-80A006176C7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B9E8A86F-6D40-4A6F-8DE1-79AB8C1D44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7" y="6301390"/>
            <a:ext cx="528183" cy="5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0C984EDE-031D-47A7-AE69-1E5BA3DE6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7" y="29817"/>
            <a:ext cx="1015241" cy="10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6DF9BBC8-A2FD-434B-AB56-C5B11E8AF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7" y="6301390"/>
            <a:ext cx="528183" cy="5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6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Essere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attivi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nell’ambiente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della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salute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digitale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Γραφικό 11">
            <a:extLst>
              <a:ext uri="{FF2B5EF4-FFF2-40B4-BE49-F238E27FC236}">
                <a16:creationId xmlns:a16="http://schemas.microsoft.com/office/drawing/2014/main" id="{7199FC14-4E92-4B49-B9E9-5C0DFBD93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17" y="6301390"/>
            <a:ext cx="528183" cy="5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249055C7-1E2D-4E92-A91B-8BEE17861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17" y="6301390"/>
            <a:ext cx="528183" cy="528183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A5910906-1B7C-42D7-8B02-1FC02AF31C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Valutazione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del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programma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di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formazione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393DB0F-DC6B-4FC2-AA6D-49148E8F19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1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What is Digital Health Literacy and its relevance 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24/8/2022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es/illustrations/realimentaci%c3%b3n-encuesta-cuestionario-323945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emf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media-k.eu/" TargetMode="External"/><Relationship Id="rId3" Type="http://schemas.openxmlformats.org/officeDocument/2006/relationships/hyperlink" Target="https://www.gunet.gr/" TargetMode="External"/><Relationship Id="rId7" Type="http://schemas.openxmlformats.org/officeDocument/2006/relationships/hyperlink" Target="http://www.coordina-oerh.com/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hyperlink" Target="https://www.uv.es/" TargetMode="External"/><Relationship Id="rId5" Type="http://schemas.openxmlformats.org/officeDocument/2006/relationships/hyperlink" Target="https://www.w-hs.de/" TargetMode="External"/><Relationship Id="rId15" Type="http://schemas.openxmlformats.org/officeDocument/2006/relationships/hyperlink" Target="https://www.oxfamitalia.org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www.prolepsis.gr/" TargetMode="External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7/07/04/08/11/done-2470294_640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3">
            <a:extLst>
              <a:ext uri="{FF2B5EF4-FFF2-40B4-BE49-F238E27FC236}">
                <a16:creationId xmlns:a16="http://schemas.microsoft.com/office/drawing/2014/main" id="{3811DAED-7483-42F0-A933-7484F0EF6AE2}"/>
              </a:ext>
            </a:extLst>
          </p:cNvPr>
          <p:cNvSpPr txBox="1">
            <a:spLocks/>
          </p:cNvSpPr>
          <p:nvPr/>
        </p:nvSpPr>
        <p:spPr>
          <a:xfrm>
            <a:off x="1349530" y="4227707"/>
            <a:ext cx="8119590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1E24"/>
                </a:solidFill>
                <a:effectLst/>
                <a:latin typeface="+mj-lt"/>
                <a:ea typeface="+mj-ea"/>
                <a:cs typeface="+mj-cs"/>
              </a:rPr>
              <a:t>Modulo 6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Essere attivi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+mn-lt"/>
              </a:rPr>
              <a:t>nell'ambiente</a:t>
            </a: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+mn-lt"/>
              </a:rPr>
              <a:t>della</a:t>
            </a: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 salute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+mn-lt"/>
              </a:rPr>
              <a:t>digitale</a:t>
            </a:r>
            <a:endParaRPr lang="en-US" sz="3200" b="1" kern="120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01860426-9855-423C-9081-4BEAFC969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531" y="1073414"/>
            <a:ext cx="10228659" cy="270648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9B5BB9B-7AC6-4C0F-B87E-6D639D93ACC1}"/>
              </a:ext>
            </a:extLst>
          </p:cNvPr>
          <p:cNvSpPr/>
          <p:nvPr/>
        </p:nvSpPr>
        <p:spPr>
          <a:xfrm>
            <a:off x="1675900" y="6380247"/>
            <a:ext cx="6960100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Il sostegno della Commissione europea alla realizzazione di questa pubblicazione non costituisce un'approvazione dei contenuti, che riflettono esclusivamente le opinioni </a:t>
            </a:r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degli</a:t>
            </a: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autori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</a:t>
            </a:r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la</a:t>
            </a: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Commissione non può essere ritenuta responsabile per l'uso che può essere fatto delle informazioni in essa contenute.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C5B5993-AF10-4C30-8A15-08F77F0EE6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" y="6332226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5B0ACE87-3C3B-4DE3-A09F-C67F43B8FC91}"/>
              </a:ext>
            </a:extLst>
          </p:cNvPr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B7A8035-44B9-450E-804B-045911325D8D}"/>
              </a:ext>
            </a:extLst>
          </p:cNvPr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E606453-C478-445F-A60D-D8FB13E74A0A}"/>
              </a:ext>
            </a:extLst>
          </p:cNvPr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ABEBCD1-5391-4D90-80D4-6C753BD63546}"/>
              </a:ext>
            </a:extLst>
          </p:cNvPr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2526224-F34D-4B03-AAB1-B61D229A9E88}"/>
              </a:ext>
            </a:extLst>
          </p:cNvPr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77DC331-5970-4405-BDC6-4FF87B574BAF}"/>
              </a:ext>
            </a:extLst>
          </p:cNvPr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B0623AF-24A4-41D9-9158-7F191CD6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di riepilogo 5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2609" y="1718718"/>
            <a:ext cx="6812066" cy="34659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12738" indent="-312738">
              <a:lnSpc>
                <a:spcPct val="120000"/>
              </a:lnSpc>
              <a:tabLst>
                <a:tab pos="273050" algn="l"/>
              </a:tabLst>
            </a:pPr>
            <a:r>
              <a:rPr lang="en-GB" b="1" dirty="0"/>
              <a:t>Navigare nel sistema sanitario </a:t>
            </a:r>
            <a:r>
              <a:rPr lang="en-GB" b="1" dirty="0" err="1"/>
              <a:t>nazionale</a:t>
            </a:r>
            <a:r>
              <a:rPr lang="en-GB" b="1" dirty="0"/>
              <a:t> </a:t>
            </a:r>
            <a:r>
              <a:rPr lang="en-GB" b="1" dirty="0" err="1"/>
              <a:t>attraverso</a:t>
            </a:r>
            <a:r>
              <a:rPr lang="en-GB" b="1" dirty="0"/>
              <a:t> vari strumenti digitali online disponibili nel mio paese e nella </a:t>
            </a:r>
            <a:r>
              <a:rPr lang="en-GB" b="1" dirty="0" err="1"/>
              <a:t>mia</a:t>
            </a:r>
            <a:r>
              <a:rPr lang="en-GB" b="1" dirty="0"/>
              <a:t> </a:t>
            </a:r>
            <a:r>
              <a:rPr lang="en-GB" b="1" dirty="0" err="1"/>
              <a:t>regione</a:t>
            </a:r>
            <a:r>
              <a:rPr lang="en-GB" b="1" dirty="0"/>
              <a:t>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2000" dirty="0"/>
              <a:t>Conoscere i diversi siti web e le applicazioni e la loro utilità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2000" dirty="0"/>
              <a:t>Utilizzare i diversi siti web e le app per risolvere problemi reali di gestione della propria salute.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2000" dirty="0"/>
              <a:t>Dimostrare l'acquisizione di abilità operative, di navigazione, di ricerca di informazioni, di valutazione dell'affidabilità e di determinazione della pertinenza utilizzando i diversi siti web e le applicazioni introdotte.</a:t>
            </a:r>
            <a:endParaRPr lang="el-GR" sz="2000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FA69B88E-6365-1EDC-8B2A-BECA4CCA19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di riepilogo 6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8845" y="2144984"/>
            <a:ext cx="6710128" cy="41875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12738" indent="-312738">
              <a:lnSpc>
                <a:spcPct val="120000"/>
              </a:lnSpc>
              <a:tabLst>
                <a:tab pos="273050" algn="l"/>
              </a:tabLst>
            </a:pPr>
            <a:r>
              <a:rPr lang="de-DE" b="1" dirty="0" err="1"/>
              <a:t>Essere attivi </a:t>
            </a:r>
            <a:r>
              <a:rPr lang="de-DE" b="1" dirty="0"/>
              <a:t>nell</a:t>
            </a:r>
            <a:r>
              <a:rPr lang="de-DE" b="1" dirty="0" err="1"/>
              <a:t>'ambiente </a:t>
            </a:r>
            <a:r>
              <a:rPr lang="de-DE" b="1" dirty="0"/>
              <a:t>digitale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Protezione della privacy e dei dati </a:t>
            </a:r>
            <a:r>
              <a:rPr lang="de-DE" sz="2000" dirty="0"/>
              <a:t>personali nell</a:t>
            </a:r>
            <a:r>
              <a:rPr lang="de-DE" sz="2000" dirty="0" err="1"/>
              <a:t>'ambiente </a:t>
            </a:r>
            <a:r>
              <a:rPr lang="de-DE" sz="2000" dirty="0"/>
              <a:t>digitale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Fattore</a:t>
            </a:r>
            <a:r>
              <a:rPr lang="de-DE" sz="2000" dirty="0"/>
              <a:t> di </a:t>
            </a:r>
            <a:r>
              <a:rPr lang="de-DE" sz="2000" dirty="0" err="1"/>
              <a:t>rischio</a:t>
            </a:r>
            <a:r>
              <a:rPr lang="de-DE" sz="2000" dirty="0"/>
              <a:t>: mail di spam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Comunicazione </a:t>
            </a:r>
            <a:r>
              <a:rPr lang="de-DE" sz="2000" dirty="0"/>
              <a:t>digitale sulle </a:t>
            </a:r>
            <a:r>
              <a:rPr lang="de-DE" sz="2000" dirty="0" err="1"/>
              <a:t>informazioni sanitarie </a:t>
            </a:r>
            <a:r>
              <a:rPr lang="de-DE" sz="2000" dirty="0"/>
              <a:t>(</a:t>
            </a:r>
            <a:r>
              <a:rPr lang="de-DE" sz="2000" dirty="0" err="1"/>
              <a:t>scrivere </a:t>
            </a:r>
            <a:r>
              <a:rPr lang="de-DE" sz="2000" dirty="0"/>
              <a:t>un </a:t>
            </a:r>
            <a:r>
              <a:rPr lang="de-DE" sz="2000" dirty="0" err="1"/>
              <a:t>post </a:t>
            </a:r>
            <a:r>
              <a:rPr lang="de-DE" sz="2000" dirty="0"/>
              <a:t>in un </a:t>
            </a:r>
            <a:r>
              <a:rPr lang="de-DE" sz="2000" dirty="0" err="1"/>
              <a:t>forum o </a:t>
            </a:r>
            <a:r>
              <a:rPr lang="de-DE" sz="2000" dirty="0"/>
              <a:t>un'</a:t>
            </a:r>
            <a:r>
              <a:rPr lang="de-DE" sz="2000" dirty="0" err="1"/>
              <a:t>e-mail</a:t>
            </a:r>
            <a:r>
              <a:rPr lang="de-DE" sz="2000" dirty="0"/>
              <a:t>).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Fare</a:t>
            </a:r>
            <a:r>
              <a:rPr lang="de-DE" sz="2000" dirty="0"/>
              <a:t> </a:t>
            </a:r>
            <a:r>
              <a:rPr lang="de-DE" sz="2000" dirty="0" err="1"/>
              <a:t>attività</a:t>
            </a:r>
            <a:r>
              <a:rPr lang="de-DE" sz="2000" dirty="0"/>
              <a:t> - </a:t>
            </a:r>
            <a:r>
              <a:rPr lang="de-DE" sz="2000" dirty="0" err="1"/>
              <a:t>risolvere</a:t>
            </a:r>
            <a:r>
              <a:rPr lang="de-DE" sz="2000" dirty="0"/>
              <a:t> un </a:t>
            </a:r>
            <a:r>
              <a:rPr lang="de-DE" sz="2000" dirty="0" err="1"/>
              <a:t>problema</a:t>
            </a:r>
            <a:r>
              <a:rPr lang="de-DE" sz="2000" dirty="0"/>
              <a:t> di </a:t>
            </a:r>
            <a:r>
              <a:rPr lang="de-DE" sz="2000" dirty="0" err="1"/>
              <a:t>salute</a:t>
            </a:r>
            <a:r>
              <a:rPr lang="de-DE" sz="2000" dirty="0"/>
              <a:t>: </a:t>
            </a:r>
            <a:r>
              <a:rPr lang="de-DE" sz="2000" dirty="0" err="1"/>
              <a:t>Attività</a:t>
            </a:r>
            <a:r>
              <a:rPr lang="de-DE" sz="2000" dirty="0"/>
              <a:t> per </a:t>
            </a:r>
            <a:r>
              <a:rPr lang="de-DE" sz="2000" dirty="0" err="1"/>
              <a:t>utilizzare</a:t>
            </a:r>
            <a:r>
              <a:rPr lang="de-DE" sz="2000" dirty="0"/>
              <a:t> tutti </a:t>
            </a:r>
            <a:r>
              <a:rPr lang="de-DE" sz="2000" dirty="0" err="1"/>
              <a:t>gli</a:t>
            </a:r>
            <a:r>
              <a:rPr lang="de-DE" sz="2000" dirty="0"/>
              <a:t> </a:t>
            </a:r>
            <a:r>
              <a:rPr lang="de-DE" sz="2000" dirty="0" err="1"/>
              <a:t>apprendimenti</a:t>
            </a:r>
            <a:r>
              <a:rPr lang="de-DE" sz="2000" dirty="0"/>
              <a:t> del </a:t>
            </a:r>
            <a:r>
              <a:rPr lang="de-DE" sz="2000" dirty="0" err="1"/>
              <a:t>corso</a:t>
            </a:r>
            <a:endParaRPr lang="el-GR" sz="2000" dirty="0"/>
          </a:p>
          <a:p>
            <a:pPr marL="769938" lvl="1" indent="-312738">
              <a:lnSpc>
                <a:spcPct val="120000"/>
              </a:lnSpc>
              <a:tabLst>
                <a:tab pos="273050" algn="l"/>
              </a:tabLst>
            </a:pPr>
            <a:endParaRPr lang="de-DE" sz="2000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11033D91-AFD4-48A3-0E91-8901E6EBA0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414800" cy="980028"/>
          </a:xfrm>
        </p:spPr>
        <p:txBody>
          <a:bodyPr>
            <a:normAutofit fontScale="90000"/>
          </a:bodyPr>
          <a:lstStyle/>
          <a:p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Valutazione del programma di formazione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15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906" y="2523987"/>
            <a:ext cx="9206173" cy="2962414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273050" algn="l"/>
              </a:tabLst>
            </a:pPr>
            <a:r>
              <a:rPr lang="de-DE" dirty="0" err="1"/>
              <a:t>Si prega di fare </a:t>
            </a:r>
            <a:r>
              <a:rPr lang="de-DE" dirty="0"/>
              <a:t>una </a:t>
            </a:r>
            <a:r>
              <a:rPr lang="de-DE" dirty="0" err="1"/>
              <a:t>valutazione </a:t>
            </a:r>
            <a:r>
              <a:rPr lang="de-DE" dirty="0"/>
              <a:t>finale </a:t>
            </a:r>
            <a:r>
              <a:rPr lang="de-DE" dirty="0" err="1"/>
              <a:t>del programma di formazione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487681" y="1240604"/>
            <a:ext cx="5738460" cy="437679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È TEMPO DI SONDAGGI!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705EE39-8C52-41F3-9639-591CBF2D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47" y="1077024"/>
            <a:ext cx="3636675" cy="4376791"/>
          </a:xfrm>
          <a:prstGeom prst="rect">
            <a:avLst/>
          </a:prstGeom>
        </p:spPr>
      </p:pic>
      <p:sp>
        <p:nvSpPr>
          <p:cNvPr id="12" name="Google Shape;183;p7">
            <a:extLst>
              <a:ext uri="{FF2B5EF4-FFF2-40B4-BE49-F238E27FC236}">
                <a16:creationId xmlns:a16="http://schemas.microsoft.com/office/drawing/2014/main" id="{A99ED102-6930-4C9C-B421-0899BB357EDB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93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6077531A-0788-4660-9281-308ACDA7F6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767" y="1143058"/>
            <a:ext cx="4856199" cy="1284943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10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FF1C1EEF-3FD2-4C46-B4FD-C7E50843FBD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Congratulazioni!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Avete completato il programma di formazione!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52D5588-9D47-4372-A592-FC5F71ED3798}"/>
              </a:ext>
            </a:extLst>
          </p:cNvPr>
          <p:cNvSpPr/>
          <p:nvPr/>
        </p:nvSpPr>
        <p:spPr>
          <a:xfrm>
            <a:off x="6421120" y="6328066"/>
            <a:ext cx="5766791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Il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sostegno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della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Commissione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europea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alla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realizzazione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di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questa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pubblicazione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non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costituisce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un'approvazione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dei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contenuti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,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che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riflettono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esclusivamente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le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opinioni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degli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autori</a:t>
            </a:r>
            <a:r>
              <a:rPr lang="en-US" sz="9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.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L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a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Commissione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non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può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essere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ritenuta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responsabile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per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l'uso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che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può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essere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fatto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delle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informazioni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in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essa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contenute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.</a:t>
            </a:r>
            <a:endParaRPr lang="en-US" sz="9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FAA18049-4E88-457C-8B40-A00C5AE764B5}"/>
              </a:ext>
            </a:extLst>
          </p:cNvPr>
          <p:cNvGrpSpPr/>
          <p:nvPr/>
        </p:nvGrpSpPr>
        <p:grpSpPr>
          <a:xfrm>
            <a:off x="9587789" y="3777625"/>
            <a:ext cx="2245582" cy="2759937"/>
            <a:chOff x="7061107" y="2775080"/>
            <a:chExt cx="2245582" cy="2759937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AB8DE177-3B14-4DD1-8555-B9CAA76C5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63" y="2775080"/>
              <a:ext cx="1962150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22350-D614-4C8B-BF11-EE712FC0E938}"/>
                </a:ext>
              </a:extLst>
            </p:cNvPr>
            <p:cNvSpPr txBox="1"/>
            <p:nvPr/>
          </p:nvSpPr>
          <p:spPr>
            <a:xfrm>
              <a:off x="7061107" y="4981019"/>
              <a:ext cx="22455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AKADIMAIKO DIADIKTYO (GUnet)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ATENE, GRECIA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3"/>
                </a:rPr>
                <a:t>www.gunet.gr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Partner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-583724" y="2027730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GERMANIA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5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4111945" y="4542257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SPAGNA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7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6186067" y="2015292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PROLIPSIS</a:t>
              </a:r>
            </a:p>
            <a:p>
              <a:pPr algn="ctr" fontAlgn="base"/>
              <a:r>
                <a:rPr lang="nb-NO" sz="1000" b="0" i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ATENE, GRECIA</a:t>
              </a:r>
              <a:br>
                <a:rPr lang="nb-NO" sz="1000" b="0" i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9"/>
                </a:rPr>
                <a:t>www.prolepsis.gr</a:t>
              </a:r>
              <a:endParaRPr lang="nb-NO" sz="1000" b="0" i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845822" y="4591510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UNIVERSITÀ DI VALENCIA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SPAGNA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1"/>
                </a:rPr>
                <a:t>www.uv.es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3332429" y="4600164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GERMANIA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3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5019359" y="1427085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5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Θέση περιεχομένου 3">
            <a:extLst>
              <a:ext uri="{FF2B5EF4-FFF2-40B4-BE49-F238E27FC236}">
                <a16:creationId xmlns:a16="http://schemas.microsoft.com/office/drawing/2014/main" id="{86326F3B-A2B0-4471-9663-61D0183E7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133010"/>
              </p:ext>
            </p:extLst>
          </p:nvPr>
        </p:nvGraphicFramePr>
        <p:xfrm>
          <a:off x="570031" y="2043405"/>
          <a:ext cx="7842335" cy="395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/>
              <a:t>Obiettivi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Completamento del programma di formazione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2744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414800" cy="980028"/>
          </a:xfrm>
        </p:spPr>
        <p:txBody>
          <a:bodyPr>
            <a:normAutofit/>
          </a:bodyPr>
          <a:lstStyle/>
          <a:p>
            <a:r>
              <a:rPr lang="en-US" altLang="el-GR" sz="2400" dirty="0">
                <a:solidFill>
                  <a:srgbClr val="C01E24"/>
                </a:solidFill>
              </a:rPr>
              <a:t>Azione 6.2.4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Sintesi del </a:t>
            </a:r>
            <a:r>
              <a:rPr lang="en-US" altLang="el-GR" dirty="0" err="1">
                <a:solidFill>
                  <a:srgbClr val="C01E24"/>
                </a:solidFill>
              </a:rPr>
              <a:t>programma </a:t>
            </a:r>
            <a:r>
              <a:rPr lang="en-US" altLang="el-GR" dirty="0">
                <a:solidFill>
                  <a:srgbClr val="C01E24"/>
                </a:solidFill>
              </a:rPr>
              <a:t>di formazione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15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907" y="2523987"/>
            <a:ext cx="9791572" cy="2962414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273050" algn="l"/>
              </a:tabLst>
            </a:pPr>
            <a:r>
              <a:rPr lang="de-DE" dirty="0"/>
              <a:t>Le </a:t>
            </a:r>
            <a:r>
              <a:rPr lang="de-DE" dirty="0" err="1"/>
              <a:t>prossime diapositive forniscono </a:t>
            </a:r>
            <a:r>
              <a:rPr lang="de-DE" dirty="0"/>
              <a:t>una </a:t>
            </a:r>
            <a:r>
              <a:rPr lang="de-DE" dirty="0" err="1"/>
              <a:t>breve sintesi del programma di formazione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63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riassuntivo 1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907" y="1921267"/>
            <a:ext cx="7724952" cy="4284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12738" indent="-312738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Cos'è l'alfabetizzazione sanitaria digitale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Competenze operative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Capacità di navigazione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Ricerca di informazioni 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Valutazione dell'affidabilità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Determinazione della rilevanza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Aggiunta di contenuti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Protezione della privacy</a:t>
            </a:r>
          </a:p>
        </p:txBody>
      </p:sp>
      <p:sp>
        <p:nvSpPr>
          <p:cNvPr id="10" name="Ορθογώνιο 1">
            <a:extLst>
              <a:ext uri="{FF2B5EF4-FFF2-40B4-BE49-F238E27FC236}">
                <a16:creationId xmlns:a16="http://schemas.microsoft.com/office/drawing/2014/main" id="{4E8C08F0-D5E0-4E04-BF2A-94066EF1D7CC}"/>
              </a:ext>
            </a:extLst>
          </p:cNvPr>
          <p:cNvSpPr/>
          <p:nvPr/>
        </p:nvSpPr>
        <p:spPr>
          <a:xfrm>
            <a:off x="9779023" y="65215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5"/>
              </a:rPr>
              <a:t>Licenza </a:t>
            </a:r>
            <a:r>
              <a:rPr lang="en-US" sz="1200" dirty="0" err="1">
                <a:hlinkClick r:id="rId5"/>
              </a:rPr>
              <a:t>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79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riassuntivo 1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907" y="2523987"/>
            <a:ext cx="6374111" cy="29624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12738" indent="-312738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Perché l'alfabetizzazione sanitaria digitale è importante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Rilevanza</a:t>
            </a:r>
            <a:r>
              <a:rPr lang="de-DE" sz="2000" dirty="0"/>
              <a:t> della </a:t>
            </a:r>
            <a:r>
              <a:rPr lang="de-DE" sz="2000" i="1" dirty="0"/>
              <a:t>Digital Health </a:t>
            </a:r>
            <a:r>
              <a:rPr lang="de-DE" sz="2000" i="1" dirty="0" err="1"/>
              <a:t>Literacy</a:t>
            </a:r>
            <a:r>
              <a:rPr lang="de-DE" sz="2000" dirty="0"/>
              <a:t> (</a:t>
            </a:r>
            <a:r>
              <a:rPr lang="de-DE" sz="2000" dirty="0" err="1"/>
              <a:t>alfabetizzazione</a:t>
            </a:r>
            <a:r>
              <a:rPr lang="de-DE" sz="2000" dirty="0"/>
              <a:t> </a:t>
            </a:r>
            <a:r>
              <a:rPr lang="de-DE" sz="2000" dirty="0" err="1"/>
              <a:t>sanitaria</a:t>
            </a:r>
            <a:r>
              <a:rPr lang="de-DE" sz="2000" dirty="0"/>
              <a:t> digitale)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Rilevanza della </a:t>
            </a:r>
            <a:r>
              <a:rPr lang="de-DE" sz="2000" i="1" dirty="0"/>
              <a:t>Digital Health Literacy </a:t>
            </a:r>
            <a:r>
              <a:rPr lang="de-DE" sz="2000" dirty="0"/>
              <a:t>per la gestione della propria </a:t>
            </a:r>
            <a:r>
              <a:rPr lang="de-DE" sz="2000" dirty="0" err="1"/>
              <a:t>salute</a:t>
            </a:r>
            <a:endParaRPr lang="de-DE" sz="2000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A08540A1-5C12-66BB-28F7-AD1339FFB6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riassuntivo 2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1437" y="1779751"/>
            <a:ext cx="6849402" cy="46824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/>
            <a:r>
              <a:rPr lang="en-GB" b="1" dirty="0"/>
              <a:t>Principali problemi di salute quando si sbarca in un nuovo paese</a:t>
            </a:r>
            <a:endParaRPr lang="de-DE" b="1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Diversi rischi per la salute dei migranti in tutte le fasi del viaggio</a:t>
            </a:r>
          </a:p>
          <a:p>
            <a:pPr lvl="1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Le differenze culturali che influenzano le narrazioni sulla salute tra il paese d'origine e il paese ospitante </a:t>
            </a:r>
          </a:p>
          <a:p>
            <a:pPr lvl="1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Strumenti online che possono facilitare la comprensione dei problemi di salute e delle circostanze sanitarie specifiche di ogni paese.</a:t>
            </a:r>
          </a:p>
          <a:p>
            <a:pPr lvl="1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Problemi di salute dei migranti e come affrontarli </a:t>
            </a:r>
          </a:p>
          <a:p>
            <a:pPr lvl="1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Terminologia sanitaria specifica del paese ed esplorazione di utili strumenti online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Strategie di prevenzione dei rischi per la salute e modalità di reperimento di fonti online affidabili e pertinenti.</a:t>
            </a:r>
            <a:endParaRPr lang="de-DE" sz="1800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7A2692E2-0795-03B4-BAAD-715985E3F7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riassuntivo 3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906" y="1828800"/>
            <a:ext cx="7931949" cy="47769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312738" indent="-312738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Che cos'è un Sistema sanitario nazionale?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1800" dirty="0"/>
              <a:t>Come funziona il mio Sistema sanitario nazionale?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1800" dirty="0"/>
              <a:t>Quali sono i miei diritti e doveri </a:t>
            </a:r>
            <a:r>
              <a:rPr lang="de-DE" sz="1800" dirty="0" err="1"/>
              <a:t>come</a:t>
            </a:r>
            <a:r>
              <a:rPr lang="de-DE" sz="1800" dirty="0"/>
              <a:t> </a:t>
            </a:r>
            <a:r>
              <a:rPr lang="de-DE" sz="1800" dirty="0" err="1"/>
              <a:t>utente</a:t>
            </a:r>
            <a:r>
              <a:rPr lang="de-DE" sz="1800" dirty="0"/>
              <a:t>? </a:t>
            </a:r>
          </a:p>
          <a:p>
            <a:pPr marL="312738" indent="-312738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Quali servizi offre il Sistema Sanitario Nazionale?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Emergenza/urgenza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Accesso</a:t>
            </a: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generale/</a:t>
            </a:r>
            <a:r>
              <a:rPr lang="en-GB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ingresso</a:t>
            </a: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iscrizione</a:t>
            </a: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SSN e </a:t>
            </a:r>
            <a:r>
              <a:rPr lang="en-GB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tessera</a:t>
            </a: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sanitaria)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Medico di famiglia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Ospedale/specialista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Servizi odontoiatrici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Psicologo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Farmacia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Vaccinazioni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9938" lvl="1" indent="-312738">
              <a:lnSpc>
                <a:spcPct val="120000"/>
              </a:lnSpc>
              <a:tabLst>
                <a:tab pos="273050" algn="l"/>
              </a:tabLst>
            </a:pPr>
            <a:endParaRPr lang="el-GR" sz="1800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3992F09A-FD36-92B9-501D-22959A06C0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riassuntivo 4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276080" y="0"/>
            <a:ext cx="2914661" cy="314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Modulo di </a:t>
            </a:r>
            <a:r>
              <a:rPr lang="en-US" alt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riepilogo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8" name="Google Shape;587;p47"/>
          <p:cNvSpPr txBox="1">
            <a:spLocks/>
          </p:cNvSpPr>
          <p:nvPr/>
        </p:nvSpPr>
        <p:spPr>
          <a:xfrm>
            <a:off x="858115" y="2144985"/>
            <a:ext cx="6007270" cy="4178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00000"/>
              </a:buClr>
              <a:buSzPct val="120000"/>
            </a:pPr>
            <a:r>
              <a:rPr lang="en-US" b="1" dirty="0" err="1"/>
              <a:t>Diventare</a:t>
            </a:r>
            <a:r>
              <a:rPr lang="en-US" b="1" dirty="0"/>
              <a:t> </a:t>
            </a:r>
            <a:r>
              <a:rPr lang="en-US" b="1" dirty="0" err="1"/>
              <a:t>digitalmente</a:t>
            </a:r>
            <a:r>
              <a:rPr lang="en-US" b="1" dirty="0"/>
              <a:t> </a:t>
            </a:r>
            <a:r>
              <a:rPr lang="en-US" b="1" dirty="0" err="1"/>
              <a:t>alfabetizzati</a:t>
            </a:r>
            <a:endParaRPr lang="en-US" b="1" dirty="0"/>
          </a:p>
          <a:p>
            <a:pPr lvl="1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Differenze tra i dispositivi digitali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Come effettuare una ricerca su Internet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Alcuni concetti e consigli di base sulla sicurezza e la privacy nell'ambiente digitale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Sono stati discussi alcuni strumenti per la comunicazione formale nell'ambiente digitale</a:t>
            </a:r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2B140600-8022-A6DE-754D-2769D9924A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42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AEE793-A0EF-41FA-9F12-199A41A7F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421c9-628b-4b4d-907b-e4fb7eb63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70845C-646F-42C1-997A-D57C1D5965C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31421c9-628b-4b4d-907b-e4fb7eb6347f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DA6455-F80E-4111-A185-1AD64E17F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851</Words>
  <Application>Microsoft Office PowerPoint</Application>
  <PresentationFormat>Widescreen</PresentationFormat>
  <Paragraphs>120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MS PGothic</vt:lpstr>
      <vt:lpstr>Abadi Extra Light</vt:lpstr>
      <vt:lpstr>Adobe Gothic Std B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Presentazione standard di PowerPoint</vt:lpstr>
      <vt:lpstr>Partner</vt:lpstr>
      <vt:lpstr>Obiettivi</vt:lpstr>
      <vt:lpstr>Azione 6.2.4 Sintesi del programma di formazione</vt:lpstr>
      <vt:lpstr>Modulo riassuntivo 1</vt:lpstr>
      <vt:lpstr>Modulo riassuntivo 1</vt:lpstr>
      <vt:lpstr>Modulo riassuntivo 2</vt:lpstr>
      <vt:lpstr>Modulo riassuntivo 3</vt:lpstr>
      <vt:lpstr>Modulo riassuntivo 4</vt:lpstr>
      <vt:lpstr>Modulo di riepilogo 5</vt:lpstr>
      <vt:lpstr>Modulo di riepilogo 6</vt:lpstr>
      <vt:lpstr> Valutazione del programma di formazione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Introduction. What is social economy? Create your own social company!</dc:title>
  <dc:creator>pantelis bbalaouras</dc:creator>
  <cp:keywords>, docId:6C6BBB4F9F6E7CE0060956FE7E93CE78</cp:keywords>
  <cp:lastModifiedBy>Josemar Alejandro Jimenez</cp:lastModifiedBy>
  <cp:revision>127</cp:revision>
  <dcterms:created xsi:type="dcterms:W3CDTF">2020-06-02T13:31:56Z</dcterms:created>
  <dcterms:modified xsi:type="dcterms:W3CDTF">2022-08-24T18:19:38Z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