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79"/>
  </p:notesMasterIdLst>
  <p:sldIdLst>
    <p:sldId id="487" r:id="rId5"/>
    <p:sldId id="488" r:id="rId6"/>
    <p:sldId id="489" r:id="rId7"/>
    <p:sldId id="490" r:id="rId8"/>
    <p:sldId id="491" r:id="rId9"/>
    <p:sldId id="492" r:id="rId10"/>
    <p:sldId id="345" r:id="rId11"/>
    <p:sldId id="493" r:id="rId12"/>
    <p:sldId id="263" r:id="rId13"/>
    <p:sldId id="264" r:id="rId14"/>
    <p:sldId id="494" r:id="rId15"/>
    <p:sldId id="495" r:id="rId16"/>
    <p:sldId id="496" r:id="rId17"/>
    <p:sldId id="497" r:id="rId18"/>
    <p:sldId id="270" r:id="rId19"/>
    <p:sldId id="498" r:id="rId20"/>
    <p:sldId id="272" r:id="rId21"/>
    <p:sldId id="273" r:id="rId22"/>
    <p:sldId id="499" r:id="rId23"/>
    <p:sldId id="500" r:id="rId24"/>
    <p:sldId id="274" r:id="rId25"/>
    <p:sldId id="276" r:id="rId26"/>
    <p:sldId id="277" r:id="rId27"/>
    <p:sldId id="501" r:id="rId28"/>
    <p:sldId id="502" r:id="rId29"/>
    <p:sldId id="275" r:id="rId30"/>
    <p:sldId id="425" r:id="rId31"/>
    <p:sldId id="280" r:id="rId32"/>
    <p:sldId id="342" r:id="rId33"/>
    <p:sldId id="344" r:id="rId34"/>
    <p:sldId id="503" r:id="rId35"/>
    <p:sldId id="504" r:id="rId36"/>
    <p:sldId id="306" r:id="rId37"/>
    <p:sldId id="283" r:id="rId38"/>
    <p:sldId id="505" r:id="rId39"/>
    <p:sldId id="506" r:id="rId40"/>
    <p:sldId id="507" r:id="rId41"/>
    <p:sldId id="508" r:id="rId42"/>
    <p:sldId id="509" r:id="rId43"/>
    <p:sldId id="510" r:id="rId44"/>
    <p:sldId id="511" r:id="rId45"/>
    <p:sldId id="512" r:id="rId46"/>
    <p:sldId id="284" r:id="rId47"/>
    <p:sldId id="513" r:id="rId48"/>
    <p:sldId id="514" r:id="rId49"/>
    <p:sldId id="515" r:id="rId50"/>
    <p:sldId id="516" r:id="rId51"/>
    <p:sldId id="517" r:id="rId52"/>
    <p:sldId id="289" r:id="rId53"/>
    <p:sldId id="424" r:id="rId54"/>
    <p:sldId id="518" r:id="rId55"/>
    <p:sldId id="519" r:id="rId56"/>
    <p:sldId id="520" r:id="rId57"/>
    <p:sldId id="521" r:id="rId58"/>
    <p:sldId id="522" r:id="rId59"/>
    <p:sldId id="523" r:id="rId60"/>
    <p:sldId id="524" r:id="rId61"/>
    <p:sldId id="525" r:id="rId62"/>
    <p:sldId id="526" r:id="rId63"/>
    <p:sldId id="527" r:id="rId64"/>
    <p:sldId id="528" r:id="rId65"/>
    <p:sldId id="301" r:id="rId66"/>
    <p:sldId id="529" r:id="rId67"/>
    <p:sldId id="530" r:id="rId68"/>
    <p:sldId id="303" r:id="rId69"/>
    <p:sldId id="430" r:id="rId70"/>
    <p:sldId id="531" r:id="rId71"/>
    <p:sldId id="532" r:id="rId72"/>
    <p:sldId id="533" r:id="rId73"/>
    <p:sldId id="534" r:id="rId74"/>
    <p:sldId id="290" r:id="rId75"/>
    <p:sldId id="535" r:id="rId76"/>
    <p:sldId id="536" r:id="rId77"/>
    <p:sldId id="486" r:id="rId78"/>
  </p:sldIdLst>
  <p:sldSz cx="12192000" cy="6858000"/>
  <p:notesSz cx="6858000" cy="9144000"/>
  <p:embeddedFontLst>
    <p:embeddedFont>
      <p:font typeface="Calibri" panose="020F0502020204030204" pitchFamily="34" charset="0"/>
      <p:regular r:id="rId80"/>
      <p:bold r:id="rId81"/>
      <p:italic r:id="rId82"/>
      <p:boldItalic r:id="rId83"/>
    </p:embeddedFont>
    <p:embeddedFont>
      <p:font typeface="Gill Sans" panose="020B0604020202020204" charset="0"/>
      <p:regular r:id="rId84"/>
      <p:bold r:id="rId85"/>
    </p:embeddedFont>
    <p:embeddedFont>
      <p:font typeface="Impact" panose="020B0806030902050204" pitchFamily="34" charset="0"/>
      <p:regular r:id="rId86"/>
    </p:embeddedFont>
    <p:embeddedFont>
      <p:font typeface="Roboto" panose="02000000000000000000" pitchFamily="2" charset="0"/>
      <p:regular r:id="rId87"/>
      <p:bold r:id="rId88"/>
      <p:italic r:id="rId89"/>
      <p:boldItalic r:id="rId90"/>
    </p:embeddedFont>
    <p:embeddedFont>
      <p:font typeface="Source Sans Pro" panose="020B0503030403020204" pitchFamily="34" charset="0"/>
      <p:regular r:id="rId91"/>
      <p:bold r:id="rId92"/>
      <p:italic r:id="rId93"/>
      <p:boldItalic r:id="rId94"/>
    </p:embeddedFont>
    <p:embeddedFont>
      <p:font typeface="Wingdings 2" panose="05020102010507070707" pitchFamily="18" charset="2"/>
      <p:regular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2" roundtripDataSignature="AMtx7miIr0Rh4C+wLfKjiE2OqssR48Vl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F1969-115B-4D57-916E-115BC93F4EF1}" v="5" dt="2022-07-26T14:44:17.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font" Target="fonts/font5.fntdata"/><Relationship Id="rId89"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3.fntdata"/><Relationship Id="rId412" Type="http://customschemas.google.com/relationships/presentationmetadata" Target="metadata"/><Relationship Id="rId4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87" Type="http://schemas.openxmlformats.org/officeDocument/2006/relationships/font" Target="fonts/font8.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3.fntdata"/><Relationship Id="rId90" Type="http://schemas.openxmlformats.org/officeDocument/2006/relationships/font" Target="fonts/font11.fntdata"/><Relationship Id="rId95" Type="http://schemas.openxmlformats.org/officeDocument/2006/relationships/font" Target="fonts/font16.fntdata"/><Relationship Id="rId41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font" Target="fonts/font14.fntdata"/><Relationship Id="rId413" Type="http://schemas.openxmlformats.org/officeDocument/2006/relationships/commentAuthors" Target="commentAuthors.xml"/><Relationship Id="rId41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4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414"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*Breve </a:t>
            </a:r>
            <a:r>
              <a:rPr lang="de-DE" dirty="0" err="1"/>
              <a:t>introducción al </a:t>
            </a:r>
            <a:r>
              <a:rPr lang="de-DE" dirty="0"/>
              <a:t>DL🡪 no </a:t>
            </a:r>
            <a:r>
              <a:rPr lang="de-DE" dirty="0" err="1"/>
              <a:t>es estático</a:t>
            </a:r>
            <a:r>
              <a:rPr lang="de-DE" dirty="0"/>
              <a:t>, </a:t>
            </a:r>
            <a:r>
              <a:rPr lang="de-DE" dirty="0" err="1"/>
              <a:t>todo el mundo tiene que entrenar el </a:t>
            </a:r>
            <a:r>
              <a:rPr lang="de-DE" dirty="0"/>
              <a:t>DL; </a:t>
            </a:r>
            <a:r>
              <a:rPr lang="de-DE" dirty="0" err="1"/>
              <a:t>la tecnología se está desarrollando </a:t>
            </a:r>
            <a:r>
              <a:rPr lang="de-DE" dirty="0"/>
              <a:t>todo </a:t>
            </a:r>
            <a:r>
              <a:rPr lang="de-DE" dirty="0" err="1"/>
              <a:t>el </a:t>
            </a:r>
            <a:r>
              <a:rPr lang="de-DE" dirty="0"/>
              <a:t>tiempo. </a:t>
            </a:r>
            <a:endParaRPr dirty="0"/>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25</a:t>
            </a:fld>
            <a:endParaRPr/>
          </a:p>
        </p:txBody>
      </p:sp>
    </p:spTree>
    <p:extLst>
      <p:ext uri="{BB962C8B-B14F-4D97-AF65-F5344CB8AC3E}">
        <p14:creationId xmlns:p14="http://schemas.microsoft.com/office/powerpoint/2010/main" val="289441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1" name="Google Shape;3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456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34</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404" name="Google Shape;40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43</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3" name="Google Shape;41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44</a:t>
            </a:fld>
            <a:endParaRPr/>
          </a:p>
        </p:txBody>
      </p:sp>
    </p:spTree>
    <p:extLst>
      <p:ext uri="{BB962C8B-B14F-4D97-AF65-F5344CB8AC3E}">
        <p14:creationId xmlns:p14="http://schemas.microsoft.com/office/powerpoint/2010/main" val="4187645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2" name="Google Shape;42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47</a:t>
            </a:fld>
            <a:endParaRPr/>
          </a:p>
        </p:txBody>
      </p:sp>
    </p:spTree>
    <p:extLst>
      <p:ext uri="{BB962C8B-B14F-4D97-AF65-F5344CB8AC3E}">
        <p14:creationId xmlns:p14="http://schemas.microsoft.com/office/powerpoint/2010/main" val="141175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48</a:t>
            </a:fld>
            <a:endParaRPr/>
          </a:p>
        </p:txBody>
      </p:sp>
    </p:spTree>
    <p:extLst>
      <p:ext uri="{BB962C8B-B14F-4D97-AF65-F5344CB8AC3E}">
        <p14:creationId xmlns:p14="http://schemas.microsoft.com/office/powerpoint/2010/main" val="2569027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462" name="Google Shape;46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49</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492" name="Google Shape;4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51</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52</a:t>
            </a:fld>
            <a:endParaRPr/>
          </a:p>
        </p:txBody>
      </p:sp>
    </p:spTree>
    <p:extLst>
      <p:ext uri="{BB962C8B-B14F-4D97-AF65-F5344CB8AC3E}">
        <p14:creationId xmlns:p14="http://schemas.microsoft.com/office/powerpoint/2010/main" val="4268647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53</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59</a:t>
            </a:fld>
            <a:endParaRPr/>
          </a:p>
        </p:txBody>
      </p:sp>
    </p:spTree>
    <p:extLst>
      <p:ext uri="{BB962C8B-B14F-4D97-AF65-F5344CB8AC3E}">
        <p14:creationId xmlns:p14="http://schemas.microsoft.com/office/powerpoint/2010/main" val="1609536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565" name="Google Shape;56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61</a:t>
            </a:fld>
            <a:endParaRPr/>
          </a:p>
        </p:txBody>
      </p:sp>
    </p:spTree>
    <p:extLst>
      <p:ext uri="{BB962C8B-B14F-4D97-AF65-F5344CB8AC3E}">
        <p14:creationId xmlns:p14="http://schemas.microsoft.com/office/powerpoint/2010/main" val="1483463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64</a:t>
            </a:fld>
            <a:endParaRPr/>
          </a:p>
        </p:txBody>
      </p:sp>
    </p:spTree>
    <p:extLst>
      <p:ext uri="{BB962C8B-B14F-4D97-AF65-F5344CB8AC3E}">
        <p14:creationId xmlns:p14="http://schemas.microsoft.com/office/powerpoint/2010/main" val="3199896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66</a:t>
            </a:fld>
            <a:endParaRPr/>
          </a:p>
        </p:txBody>
      </p:sp>
    </p:spTree>
    <p:extLst>
      <p:ext uri="{BB962C8B-B14F-4D97-AF65-F5344CB8AC3E}">
        <p14:creationId xmlns:p14="http://schemas.microsoft.com/office/powerpoint/2010/main" val="1557470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71</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dirty="0"/>
          </a:p>
        </p:txBody>
      </p:sp>
      <p:sp>
        <p:nvSpPr>
          <p:cNvPr id="418" name="Google Shape;4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74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503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96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369675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extLst>
      <p:ext uri="{BB962C8B-B14F-4D97-AF65-F5344CB8AC3E}">
        <p14:creationId xmlns:p14="http://schemas.microsoft.com/office/powerpoint/2010/main" val="220032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Unit slide single column">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6" name="Google Shape;27;p58">
            <a:extLst>
              <a:ext uri="{FF2B5EF4-FFF2-40B4-BE49-F238E27FC236}">
                <a16:creationId xmlns:a16="http://schemas.microsoft.com/office/drawing/2014/main" id="{82BE0059-88BE-460C-884B-5880E6CA9969}"/>
              </a:ext>
            </a:extLst>
          </p:cNvPr>
          <p:cNvSpPr txBox="1"/>
          <p:nvPr userDrawn="1"/>
        </p:nvSpPr>
        <p:spPr>
          <a:xfrm>
            <a:off x="1" y="98623"/>
            <a:ext cx="5219700" cy="3138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1800"/>
              <a:buFont typeface="Calibri"/>
              <a:buNone/>
              <a:tabLst/>
              <a:defRPr/>
            </a:pPr>
            <a:r>
              <a:rPr lang="de-DE" sz="1800" b="1" i="0" u="none" strike="noStrike" cap="none" dirty="0">
                <a:solidFill>
                  <a:schemeClr val="lt1"/>
                </a:solidFill>
                <a:highlight>
                  <a:srgbClr val="C01E24"/>
                </a:highlight>
                <a:latin typeface="Calibri"/>
                <a:ea typeface="Calibri"/>
                <a:cs typeface="Calibri"/>
                <a:sym typeface="Calibri"/>
              </a:rPr>
              <a:t> 4 </a:t>
            </a:r>
            <a:r>
              <a:rPr lang="de-DE" sz="1800" b="0" i="0" u="none" strike="noStrike" cap="none" dirty="0">
                <a:solidFill>
                  <a:srgbClr val="7F7F7F"/>
                </a:solidFill>
                <a:latin typeface="Calibri"/>
                <a:ea typeface="Calibri"/>
                <a:cs typeface="Calibri"/>
                <a:sym typeface="Calibri"/>
              </a:rPr>
              <a:t> </a:t>
            </a:r>
            <a:r>
              <a:rPr lang="en-GB" sz="1800" dirty="0">
                <a:solidFill>
                  <a:schemeClr val="bg1">
                    <a:lumMod val="50000"/>
                  </a:schemeClr>
                </a:solidFill>
                <a:latin typeface="Calibri" panose="020F0502020204030204" pitchFamily="34" charset="0"/>
                <a:cs typeface="Calibri" panose="020F0502020204030204" pitchFamily="34" charset="0"/>
              </a:rPr>
              <a:t>La </a:t>
            </a:r>
            <a:r>
              <a:rPr lang="en-GB" sz="1800" dirty="0" err="1">
                <a:solidFill>
                  <a:schemeClr val="bg1">
                    <a:lumMod val="50000"/>
                  </a:schemeClr>
                </a:solidFill>
                <a:latin typeface="Calibri" panose="020F0502020204030204" pitchFamily="34" charset="0"/>
                <a:cs typeface="Calibri" panose="020F0502020204030204" pitchFamily="34" charset="0"/>
              </a:rPr>
              <a:t>alfabetización</a:t>
            </a:r>
            <a:r>
              <a:rPr lang="en-GB" sz="1800" dirty="0">
                <a:solidFill>
                  <a:schemeClr val="bg1">
                    <a:lumMod val="50000"/>
                  </a:schemeClr>
                </a:solidFill>
                <a:latin typeface="Calibri" panose="020F0502020204030204" pitchFamily="34" charset="0"/>
                <a:cs typeface="Calibri" panose="020F0502020204030204" pitchFamily="34" charset="0"/>
              </a:rPr>
              <a:t> digital</a:t>
            </a:r>
            <a:r>
              <a:rPr lang="de-DE" sz="1800" b="0" i="0" u="none" strike="noStrike" cap="none" dirty="0">
                <a:solidFill>
                  <a:srgbClr val="7F7F7F"/>
                </a:solidFill>
                <a:latin typeface="Calibri"/>
                <a:ea typeface="Calibri"/>
                <a:cs typeface="Calibri"/>
                <a:sym typeface="Calibri"/>
              </a:rPr>
              <a:t>   </a:t>
            </a:r>
          </a:p>
        </p:txBody>
      </p:sp>
    </p:spTree>
    <p:extLst>
      <p:ext uri="{BB962C8B-B14F-4D97-AF65-F5344CB8AC3E}">
        <p14:creationId xmlns:p14="http://schemas.microsoft.com/office/powerpoint/2010/main" val="74235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extLst>
      <p:ext uri="{BB962C8B-B14F-4D97-AF65-F5344CB8AC3E}">
        <p14:creationId xmlns:p14="http://schemas.microsoft.com/office/powerpoint/2010/main" val="349208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45"/>
        <p:cNvGrpSpPr/>
        <p:nvPr/>
      </p:nvGrpSpPr>
      <p:grpSpPr>
        <a:xfrm>
          <a:off x="0" y="0"/>
          <a:ext cx="0" cy="0"/>
          <a:chOff x="0" y="0"/>
          <a:chExt cx="0" cy="0"/>
        </a:xfrm>
      </p:grpSpPr>
      <p:sp>
        <p:nvSpPr>
          <p:cNvPr id="46" name="Google Shape;46;p6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3"/>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3"/>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63"/>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7" name="Google Shape;27;p58">
            <a:extLst>
              <a:ext uri="{FF2B5EF4-FFF2-40B4-BE49-F238E27FC236}">
                <a16:creationId xmlns:a16="http://schemas.microsoft.com/office/drawing/2014/main" id="{337F47E9-888C-7468-48DB-940C9524171A}"/>
              </a:ext>
            </a:extLst>
          </p:cNvPr>
          <p:cNvSpPr txBox="1"/>
          <p:nvPr userDrawn="1"/>
        </p:nvSpPr>
        <p:spPr>
          <a:xfrm>
            <a:off x="1" y="98623"/>
            <a:ext cx="5219700" cy="3138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1800"/>
              <a:buFont typeface="Calibri"/>
              <a:buNone/>
              <a:tabLst/>
              <a:defRPr/>
            </a:pPr>
            <a:r>
              <a:rPr lang="de-DE" sz="1800" b="1" i="0" u="none" strike="noStrike" cap="none" dirty="0">
                <a:solidFill>
                  <a:schemeClr val="lt1"/>
                </a:solidFill>
                <a:highlight>
                  <a:srgbClr val="C01E24"/>
                </a:highlight>
                <a:latin typeface="Calibri"/>
                <a:ea typeface="Calibri"/>
                <a:cs typeface="Calibri"/>
                <a:sym typeface="Calibri"/>
              </a:rPr>
              <a:t> 4 </a:t>
            </a:r>
            <a:r>
              <a:rPr lang="de-DE" sz="1800" b="0" i="0" u="none" strike="noStrike" cap="none" dirty="0">
                <a:solidFill>
                  <a:srgbClr val="7F7F7F"/>
                </a:solidFill>
                <a:latin typeface="Calibri"/>
                <a:ea typeface="Calibri"/>
                <a:cs typeface="Calibri"/>
                <a:sym typeface="Calibri"/>
              </a:rPr>
              <a:t> </a:t>
            </a:r>
            <a:r>
              <a:rPr lang="en-GB" sz="1800" dirty="0">
                <a:solidFill>
                  <a:schemeClr val="bg1">
                    <a:lumMod val="50000"/>
                  </a:schemeClr>
                </a:solidFill>
                <a:latin typeface="Calibri" panose="020F0502020204030204" pitchFamily="34" charset="0"/>
                <a:cs typeface="Calibri" panose="020F0502020204030204" pitchFamily="34" charset="0"/>
              </a:rPr>
              <a:t>La </a:t>
            </a:r>
            <a:r>
              <a:rPr lang="en-GB" sz="1800" dirty="0" err="1">
                <a:solidFill>
                  <a:schemeClr val="bg1">
                    <a:lumMod val="50000"/>
                  </a:schemeClr>
                </a:solidFill>
                <a:latin typeface="Calibri" panose="020F0502020204030204" pitchFamily="34" charset="0"/>
                <a:cs typeface="Calibri" panose="020F0502020204030204" pitchFamily="34" charset="0"/>
              </a:rPr>
              <a:t>alfabetización</a:t>
            </a:r>
            <a:r>
              <a:rPr lang="en-GB" sz="1800" dirty="0">
                <a:solidFill>
                  <a:schemeClr val="bg1">
                    <a:lumMod val="50000"/>
                  </a:schemeClr>
                </a:solidFill>
                <a:latin typeface="Calibri" panose="020F0502020204030204" pitchFamily="34" charset="0"/>
                <a:cs typeface="Calibri" panose="020F0502020204030204" pitchFamily="34" charset="0"/>
              </a:rPr>
              <a:t> digital</a:t>
            </a:r>
            <a:r>
              <a:rPr lang="de-DE" sz="1800" b="0" i="0" u="none" strike="noStrike" cap="none" dirty="0">
                <a:solidFill>
                  <a:srgbClr val="7F7F7F"/>
                </a:solidFill>
                <a:latin typeface="Calibri"/>
                <a:ea typeface="Calibri"/>
                <a:cs typeface="Calibri"/>
                <a:sym typeface="Calibri"/>
              </a:rPr>
              <a:t>   </a:t>
            </a:r>
          </a:p>
        </p:txBody>
      </p:sp>
    </p:spTree>
    <p:extLst>
      <p:ext uri="{BB962C8B-B14F-4D97-AF65-F5344CB8AC3E}">
        <p14:creationId xmlns:p14="http://schemas.microsoft.com/office/powerpoint/2010/main" val="186268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5"/>
        <p:cNvGrpSpPr/>
        <p:nvPr/>
      </p:nvGrpSpPr>
      <p:grpSpPr>
        <a:xfrm>
          <a:off x="0" y="0"/>
          <a:ext cx="0" cy="0"/>
          <a:chOff x="0" y="0"/>
          <a:chExt cx="0" cy="0"/>
        </a:xfrm>
      </p:grpSpPr>
      <p:sp>
        <p:nvSpPr>
          <p:cNvPr id="36" name="Google Shape;36;p5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noProof="0" dirty="0"/>
          </a:p>
        </p:txBody>
      </p:sp>
      <p:pic>
        <p:nvPicPr>
          <p:cNvPr id="39" name="Google Shape;39;p5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57"/>
          <p:cNvPicPr preferRelativeResize="0"/>
          <p:nvPr/>
        </p:nvPicPr>
        <p:blipFill rotWithShape="1">
          <a:blip r:embed="rId3">
            <a:alphaModFix/>
          </a:blip>
          <a:srcRect/>
          <a:stretch/>
        </p:blipFill>
        <p:spPr>
          <a:xfrm>
            <a:off x="29817" y="6301390"/>
            <a:ext cx="528183" cy="528183"/>
          </a:xfrm>
          <a:prstGeom prst="rect">
            <a:avLst/>
          </a:prstGeom>
          <a:noFill/>
          <a:ln>
            <a:noFill/>
          </a:ln>
        </p:spPr>
      </p:pic>
    </p:spTree>
    <p:extLst>
      <p:ext uri="{BB962C8B-B14F-4D97-AF65-F5344CB8AC3E}">
        <p14:creationId xmlns:p14="http://schemas.microsoft.com/office/powerpoint/2010/main" val="1676211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904093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7/01/29/13/20/mobile-devices-2017978_960_720.p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dn.pixabay.com/photo/2016/03/27/07/12/apple-1282240_960_720.jp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pixabay.com/photo/2016/11/29/09/27/electronics-1868708_960_720.jp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pixabay.com/photo/2015/03/01/11/29/mockup-654585_960_720.jp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dn.pixabay.com/photo/2014/10/12/12/38/google-485611_960_720.jp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9.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1.jpg"/><Relationship Id="rId5" Type="http://schemas.openxmlformats.org/officeDocument/2006/relationships/image" Target="../media/image8.jpg"/><Relationship Id="rId15" Type="http://schemas.openxmlformats.org/officeDocument/2006/relationships/image" Target="../media/image13.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0.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healthboards.com/"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illustrations/social-media-personal-245784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dn.pixabay.com/photo/2017/10/24/07/09/matrix-2883623_960_720.jpg" TargetMode="External"/><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hyperlink" Target="https://pixabay.com/service/lic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https://cdn.pixabay.com/photo/2017/10/24/07/09/matrix-2883623_960_720.jpg" TargetMode="External"/><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dn.pixabay.com/photo/2014/02/13/07/28/security-265130_960_720.jpg" TargetMode="External"/><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en.wikipedia.org/wiki/HTTPS"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hyperlink" Target="https://cdn.pixabay.com/photo/2022/01/11/21/48/link-6931554_960_720.png" TargetMode="External"/><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pixabay.com/service/license/" TargetMode="External"/></Relationships>
</file>

<file path=ppt/slides/_rels/slide39.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cdn.pixabay.com/photo/2019/04/06/15/14/business-4107604_960_720.jpg" TargetMode="External"/><Relationship Id="rId2" Type="http://schemas.openxmlformats.org/officeDocument/2006/relationships/image" Target="../media/image51.jpeg"/><Relationship Id="rId1" Type="http://schemas.openxmlformats.org/officeDocument/2006/relationships/slideLayout" Target="../slideLayouts/slideLayout3.xml"/><Relationship Id="rId5" Type="http://schemas.openxmlformats.org/officeDocument/2006/relationships/slide" Target="slide72.xml"/><Relationship Id="rId4" Type="http://schemas.openxmlformats.org/officeDocument/2006/relationships/hyperlink" Target="https://pixabay.com/service/licens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 Target="slide7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0/05/31/16/48/privacy-policy-5243225_960_720.jp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3/07/12/14/48/dialog-148815_960_720.p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who.int/es/emergencies/diseases/novel-coronavirus-2019/covid-19-vaccines/advic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ec.europa.eu/info/live-work-travel-eu/coronavirus-response/safe-covid-19-vaccines-europeans/questions-and-answers-covid-19-vaccination-eu_es" TargetMode="External"/><Relationship Id="rId4" Type="http://schemas.openxmlformats.org/officeDocument/2006/relationships/hyperlink" Target="https://www.bbc.com/mundo/noticias-5398632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cdn.pixabay.com/photo/2020/05/18/16/17/social-media-5187243_960_720.png"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hyperlink" Target="https://pixabay.com/service/licens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pixabay.com/service/licens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9/04/08/08/39/balloons-4111586_960_720.pn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9/04/08/08/39/balloons-4111586_960_720.png"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blog.avast.com/strong-password-ideas/" TargetMode="External"/><Relationship Id="rId3" Type="http://schemas.openxmlformats.org/officeDocument/2006/relationships/hyperlink" Target="https://publications.jrc.ec.europa.eu/repository/bitstream/JRC106281/web-digcomp2.1pdf_%28online%29.pdf" TargetMode="External"/><Relationship Id="rId7" Type="http://schemas.openxmlformats.org/officeDocument/2006/relationships/hyperlink" Target="http://www.vigiaccess.org/"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www.bundesgesundheitsministerium.de/index.html" TargetMode="External"/><Relationship Id="rId5" Type="http://schemas.openxmlformats.org/officeDocument/2006/relationships/hyperlink" Target="https://www.klicksafe.de/themen/suchen-recherchieren/suchmaschinen/quellenkritik-und-bewertungskompetenz/" TargetMode="External"/><Relationship Id="rId4" Type="http://schemas.openxmlformats.org/officeDocument/2006/relationships/hyperlink" Target="https://www.e-teaching.org/didaktik/recherche/operatoren"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cdn.pixabay.com/photo/2019/07/19/11/57/network-4348644_960_720.png" TargetMode="External"/><Relationship Id="rId2" Type="http://schemas.openxmlformats.org/officeDocument/2006/relationships/image" Target="../media/image59.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dn.pixabay.com/photo/2016/10/28/10/46/spider-1777668_960_720.png" TargetMode="External"/><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cdn.pixabay.com/photo/2016/10/28/10/46/spider-1777668_960_720.png" TargetMode="External"/><Relationship Id="rId2" Type="http://schemas.openxmlformats.org/officeDocument/2006/relationships/hyperlink" Target="https://en.wikipedia.org/wiki/World_Wide_Web" TargetMode="Externa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cdn.pixabay.com/photo/2019/04/06/15/14/business-4107604_960_720.jpg"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gdpr.eu/faq/" TargetMode="Externa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8/03/21/15/04/regulation-3246979_960_720.jp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60" name="Google Shape;60;p1"/>
          <p:cNvSpPr txBox="1"/>
          <p:nvPr/>
        </p:nvSpPr>
        <p:spPr>
          <a:xfrm>
            <a:off x="1349531" y="4227707"/>
            <a:ext cx="5331926"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de-DE" sz="3400" b="1" i="0" u="none" strike="noStrike" cap="none" dirty="0" err="1">
                <a:solidFill>
                  <a:srgbClr val="C01E24"/>
                </a:solidFill>
                <a:latin typeface="Calibri"/>
                <a:ea typeface="Calibri"/>
                <a:cs typeface="Calibri"/>
                <a:sym typeface="Calibri"/>
              </a:rPr>
              <a:t>Módulo</a:t>
            </a:r>
            <a:r>
              <a:rPr lang="de-DE" sz="3400" b="1" i="0" u="none" strike="noStrike" cap="none" dirty="0">
                <a:solidFill>
                  <a:srgbClr val="C01E24"/>
                </a:solidFill>
                <a:latin typeface="Calibri"/>
                <a:ea typeface="Calibri"/>
                <a:cs typeface="Calibri"/>
                <a:sym typeface="Calibri"/>
              </a:rPr>
              <a:t> 4</a:t>
            </a:r>
            <a:br>
              <a:rPr lang="de-DE" sz="3400" b="1" i="0" u="none" strike="noStrike" cap="none" dirty="0">
                <a:solidFill>
                  <a:schemeClr val="dk1"/>
                </a:solidFill>
                <a:latin typeface="Calibri"/>
                <a:ea typeface="Calibri"/>
                <a:cs typeface="Calibri"/>
                <a:sym typeface="Calibri"/>
              </a:rPr>
            </a:br>
            <a:r>
              <a:rPr lang="de-DE" sz="3400" b="0" i="0" u="none" strike="noStrike" cap="none" dirty="0" err="1">
                <a:solidFill>
                  <a:schemeClr val="dk1"/>
                </a:solidFill>
                <a:latin typeface="Calibri"/>
                <a:ea typeface="Calibri"/>
                <a:cs typeface="Calibri"/>
                <a:sym typeface="Calibri"/>
              </a:rPr>
              <a:t>Alfabetización</a:t>
            </a:r>
            <a:r>
              <a:rPr lang="de-DE" sz="3400" b="0" i="0" u="none" strike="noStrike" cap="none" err="1">
                <a:solidFill>
                  <a:schemeClr val="dk1"/>
                </a:solidFill>
                <a:latin typeface="Calibri"/>
                <a:ea typeface="Calibri"/>
                <a:cs typeface="Calibri"/>
                <a:sym typeface="Calibri"/>
              </a:rPr>
              <a:t> </a:t>
            </a:r>
            <a:r>
              <a:rPr lang="de-DE" sz="3400" b="0" i="0" u="none" strike="noStrike" cap="none">
                <a:solidFill>
                  <a:schemeClr val="dk1"/>
                </a:solidFill>
                <a:latin typeface="Calibri"/>
                <a:ea typeface="Calibri"/>
                <a:cs typeface="Calibri"/>
                <a:sym typeface="Calibri"/>
              </a:rPr>
              <a:t>digital </a:t>
            </a:r>
            <a:endParaRPr sz="3400" b="0" i="0" u="none" strike="noStrike" cap="none" dirty="0">
              <a:solidFill>
                <a:schemeClr val="dk1"/>
              </a:solidFill>
              <a:latin typeface="Calibri"/>
              <a:ea typeface="Calibri"/>
              <a:cs typeface="Calibri"/>
              <a:sym typeface="Calibri"/>
            </a:endParaRPr>
          </a:p>
        </p:txBody>
      </p:sp>
      <p:sp>
        <p:nvSpPr>
          <p:cNvPr id="61" name="Google Shape;61;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509"/>
              </a:srgbClr>
            </a:outerShdw>
          </a:effectLst>
        </p:spPr>
      </p:pic>
      <p:sp>
        <p:nvSpPr>
          <p:cNvPr id="63" name="Google Shape;63;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900"/>
              <a:buFont typeface="Calibri"/>
              <a:buNone/>
            </a:pPr>
            <a:r>
              <a:rPr lang="de-DE" sz="900" b="0" i="0" u="none" strike="noStrike" cap="none" dirty="0">
                <a:solidFill>
                  <a:srgbClr val="7F7F7F"/>
                </a:solidFill>
                <a:latin typeface="Calibri"/>
                <a:ea typeface="Calibri"/>
                <a:cs typeface="Calibri"/>
                <a:sym typeface="Calibri"/>
              </a:rPr>
              <a:t>El </a:t>
            </a:r>
            <a:r>
              <a:rPr lang="en-US" sz="900" b="0" i="0" u="none" strike="noStrike" cap="none" dirty="0">
                <a:solidFill>
                  <a:srgbClr val="7F7F7F"/>
                </a:solidFill>
                <a:latin typeface="Calibri"/>
                <a:ea typeface="Calibri"/>
                <a:cs typeface="Calibri"/>
                <a:sym typeface="Calibri"/>
              </a:rPr>
              <a:t>apoyo de la Comisión Europea a la elaboración de esta publicación no constituye una aprobación de su contenido, que refleja únicamente las opiniones de los autores, y la Comisión no se hace responsable del uso que pueda hacerse de la información contenida en ella.</a:t>
            </a:r>
          </a:p>
        </p:txBody>
      </p:sp>
      <p:pic>
        <p:nvPicPr>
          <p:cNvPr id="64" name="Google Shape;64;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65" name="Google Shape;65;p1"/>
          <p:cNvSpPr/>
          <p:nvPr/>
        </p:nvSpPr>
        <p:spPr>
          <a:xfrm>
            <a:off x="-2" y="862700"/>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1</a:t>
            </a:r>
            <a:endParaRPr sz="2400" b="0" i="0" u="none" strike="noStrike" cap="none">
              <a:solidFill>
                <a:srgbClr val="2F5496"/>
              </a:solidFill>
              <a:latin typeface="Calibri"/>
              <a:ea typeface="Calibri"/>
              <a:cs typeface="Calibri"/>
              <a:sym typeface="Calibri"/>
            </a:endParaRPr>
          </a:p>
        </p:txBody>
      </p:sp>
      <p:sp>
        <p:nvSpPr>
          <p:cNvPr id="66" name="Google Shape;66;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2</a:t>
            </a:r>
            <a:endParaRPr sz="2400" b="0" i="0" u="none" strike="noStrike" cap="none">
              <a:solidFill>
                <a:srgbClr val="2F5496"/>
              </a:solidFill>
              <a:latin typeface="Calibri"/>
              <a:ea typeface="Calibri"/>
              <a:cs typeface="Calibri"/>
              <a:sym typeface="Calibri"/>
            </a:endParaRPr>
          </a:p>
        </p:txBody>
      </p:sp>
      <p:sp>
        <p:nvSpPr>
          <p:cNvPr id="67" name="Google Shape;67;p1"/>
          <p:cNvSpPr/>
          <p:nvPr/>
        </p:nvSpPr>
        <p:spPr>
          <a:xfrm>
            <a:off x="-56" y="2493288"/>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3</a:t>
            </a:r>
            <a:endParaRPr sz="2400" b="0" i="0" u="none" strike="noStrike" cap="none">
              <a:solidFill>
                <a:srgbClr val="2F5496"/>
              </a:solidFill>
              <a:latin typeface="Calibri"/>
              <a:ea typeface="Calibri"/>
              <a:cs typeface="Calibri"/>
              <a:sym typeface="Calibri"/>
            </a:endParaRPr>
          </a:p>
        </p:txBody>
      </p:sp>
      <p:sp>
        <p:nvSpPr>
          <p:cNvPr id="68" name="Google Shape;68;p1"/>
          <p:cNvSpPr/>
          <p:nvPr/>
        </p:nvSpPr>
        <p:spPr>
          <a:xfrm>
            <a:off x="-2" y="3361744"/>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800" b="0" i="0" u="none" strike="noStrike" cap="none" dirty="0">
                <a:solidFill>
                  <a:schemeClr val="lt1"/>
                </a:solidFill>
                <a:latin typeface="Calibri"/>
                <a:ea typeface="Calibri"/>
                <a:cs typeface="Calibri"/>
                <a:sym typeface="Calibri"/>
              </a:rPr>
              <a:t>4</a:t>
            </a:r>
            <a:endParaRPr sz="2800" b="0" i="0" u="none" strike="noStrike" cap="none" dirty="0">
              <a:solidFill>
                <a:schemeClr val="lt1"/>
              </a:solidFill>
              <a:latin typeface="Calibri"/>
              <a:ea typeface="Calibri"/>
              <a:cs typeface="Calibri"/>
              <a:sym typeface="Calibri"/>
            </a:endParaRPr>
          </a:p>
        </p:txBody>
      </p:sp>
      <p:sp>
        <p:nvSpPr>
          <p:cNvPr id="69" name="Google Shape;69;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5</a:t>
            </a:r>
            <a:endParaRPr sz="2400" b="0" i="0" u="none" strike="noStrike" cap="none">
              <a:solidFill>
                <a:srgbClr val="2F5496"/>
              </a:solidFill>
              <a:latin typeface="Calibri"/>
              <a:ea typeface="Calibri"/>
              <a:cs typeface="Calibri"/>
              <a:sym typeface="Calibri"/>
            </a:endParaRPr>
          </a:p>
        </p:txBody>
      </p:sp>
      <p:sp>
        <p:nvSpPr>
          <p:cNvPr id="70" name="Google Shape;70;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6</a:t>
            </a:r>
            <a:endParaRPr sz="2400" b="0" i="0" u="none" strike="noStrike" cap="none">
              <a:solidFill>
                <a:srgbClr val="2F5496"/>
              </a:solidFill>
              <a:latin typeface="Calibri"/>
              <a:ea typeface="Calibri"/>
              <a:cs typeface="Calibri"/>
              <a:sym typeface="Calibri"/>
            </a:endParaRPr>
          </a:p>
        </p:txBody>
      </p:sp>
      <p:pic>
        <p:nvPicPr>
          <p:cNvPr id="16" name="Picture 2">
            <a:extLst>
              <a:ext uri="{FF2B5EF4-FFF2-40B4-BE49-F238E27FC236}">
                <a16:creationId xmlns:a16="http://schemas.microsoft.com/office/drawing/2014/main" id="{0DF51BE8-74C4-4993-BDAB-4029D29BB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4.1.2 Actividad práctica:</a:t>
            </a:r>
            <a:br>
              <a:rPr lang="de-DE" dirty="0"/>
            </a:br>
            <a:r>
              <a:rPr lang="de-DE" dirty="0">
                <a:solidFill>
                  <a:srgbClr val="C01E24"/>
                </a:solidFill>
              </a:rPr>
              <a:t>Conocer diferentes dispositivos digitales </a:t>
            </a:r>
            <a:endParaRPr dirty="0">
              <a:solidFill>
                <a:srgbClr val="C01E24"/>
              </a:solidFill>
            </a:endParaRPr>
          </a:p>
        </p:txBody>
      </p:sp>
      <p:sp>
        <p:nvSpPr>
          <p:cNvPr id="187" name="Google Shape;187;p1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Objetivos</a:t>
            </a:r>
            <a:endParaRPr/>
          </a:p>
        </p:txBody>
      </p:sp>
      <p:sp>
        <p:nvSpPr>
          <p:cNvPr id="188" name="Google Shape;188;p10"/>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just" rtl="0">
              <a:lnSpc>
                <a:spcPct val="120000"/>
              </a:lnSpc>
              <a:spcBef>
                <a:spcPts val="1200"/>
              </a:spcBef>
              <a:spcAft>
                <a:spcPts val="0"/>
              </a:spcAft>
              <a:buSzPts val="2000"/>
              <a:buChar char="▪"/>
            </a:pPr>
            <a:r>
              <a:rPr lang="en-US" sz="2200" dirty="0" err="1"/>
              <a:t>Conocer</a:t>
            </a:r>
            <a:r>
              <a:rPr lang="en-US" sz="2200" dirty="0"/>
              <a:t> </a:t>
            </a:r>
            <a:r>
              <a:rPr lang="en-US" sz="2200" dirty="0" err="1"/>
              <a:t>los</a:t>
            </a:r>
            <a:r>
              <a:rPr lang="en-US" sz="2200" dirty="0"/>
              <a:t> diferentes dispositivos digitales que es </a:t>
            </a:r>
            <a:r>
              <a:rPr lang="en-US" sz="2200" dirty="0" err="1"/>
              <a:t>posible</a:t>
            </a:r>
            <a:r>
              <a:rPr lang="en-US" sz="2200" dirty="0"/>
              <a:t> utilizar para buscar información en Internet.</a:t>
            </a:r>
          </a:p>
          <a:p>
            <a:pPr marL="0" lvl="0" indent="0" algn="l" rtl="0">
              <a:lnSpc>
                <a:spcPct val="120000"/>
              </a:lnSpc>
              <a:spcBef>
                <a:spcPts val="1200"/>
              </a:spcBef>
              <a:spcAft>
                <a:spcPts val="0"/>
              </a:spcAft>
              <a:buSzPts val="2000"/>
              <a:buNone/>
            </a:pPr>
            <a:endParaRPr sz="2200" dirty="0"/>
          </a:p>
        </p:txBody>
      </p:sp>
      <p:sp>
        <p:nvSpPr>
          <p:cNvPr id="189" name="Google Shape;189;p10"/>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pic>
        <p:nvPicPr>
          <p:cNvPr id="190" name="Google Shape;190;p10" descr="Icon, Blood Pressure, Pulse, Frequency, Heartbeat"/>
          <p:cNvPicPr preferRelativeResize="0"/>
          <p:nvPr/>
        </p:nvPicPr>
        <p:blipFill rotWithShape="1">
          <a:blip r:embed="rId5">
            <a:alphaModFix/>
          </a:blip>
          <a:srcRect/>
          <a:stretch/>
        </p:blipFill>
        <p:spPr>
          <a:xfrm>
            <a:off x="6829820" y="2050670"/>
            <a:ext cx="3523053" cy="3523053"/>
          </a:xfrm>
          <a:prstGeom prst="rect">
            <a:avLst/>
          </a:prstGeom>
          <a:noFill/>
          <a:ln>
            <a:noFill/>
          </a:ln>
        </p:spPr>
      </p:pic>
      <p:sp>
        <p:nvSpPr>
          <p:cNvPr id="13" name="Google Shape;168;p7">
            <a:extLst>
              <a:ext uri="{FF2B5EF4-FFF2-40B4-BE49-F238E27FC236}">
                <a16:creationId xmlns:a16="http://schemas.microsoft.com/office/drawing/2014/main" id="{15583EEA-AF65-0464-72F4-C6552FCC88EE}"/>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4.1.1</a:t>
            </a:r>
            <a:endParaRPr sz="1800" dirty="0">
              <a:solidFill>
                <a:schemeClr val="lt1"/>
              </a:solidFill>
            </a:endParaRPr>
          </a:p>
        </p:txBody>
      </p:sp>
      <p:sp>
        <p:nvSpPr>
          <p:cNvPr id="14" name="Google Shape;168;p7">
            <a:extLst>
              <a:ext uri="{FF2B5EF4-FFF2-40B4-BE49-F238E27FC236}">
                <a16:creationId xmlns:a16="http://schemas.microsoft.com/office/drawing/2014/main" id="{14A25DAA-CEED-23FD-62FF-D177D318C99F}"/>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1E24"/>
                </a:solidFill>
              </a:rPr>
              <a:t>4.1.2</a:t>
            </a:r>
            <a:endParaRPr sz="1800" dirty="0">
              <a:solidFill>
                <a:srgbClr val="C01E24"/>
              </a:solidFill>
            </a:endParaRPr>
          </a:p>
        </p:txBody>
      </p:sp>
      <p:sp>
        <p:nvSpPr>
          <p:cNvPr id="15" name="Google Shape;168;p7">
            <a:extLst>
              <a:ext uri="{FF2B5EF4-FFF2-40B4-BE49-F238E27FC236}">
                <a16:creationId xmlns:a16="http://schemas.microsoft.com/office/drawing/2014/main" id="{6C34C628-9693-8054-E3C1-C20BE14084F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9C2DDA6F-203C-57B0-B4A0-3A85D1620176}"/>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7" name="Google Shape;168;p7">
            <a:extLst>
              <a:ext uri="{FF2B5EF4-FFF2-40B4-BE49-F238E27FC236}">
                <a16:creationId xmlns:a16="http://schemas.microsoft.com/office/drawing/2014/main" id="{449ADD9B-6CF1-67F9-C839-6B979E2DA087}"/>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Dispositivos digitales</a:t>
            </a:r>
            <a:endParaRPr/>
          </a:p>
        </p:txBody>
      </p:sp>
      <p:sp>
        <p:nvSpPr>
          <p:cNvPr id="203" name="Google Shape;203;p11"/>
          <p:cNvSpPr txBox="1">
            <a:spLocks noGrp="1"/>
          </p:cNvSpPr>
          <p:nvPr>
            <p:ph type="body" idx="1"/>
          </p:nvPr>
        </p:nvSpPr>
        <p:spPr>
          <a:xfrm>
            <a:off x="558000" y="1742903"/>
            <a:ext cx="6528601" cy="4865977"/>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Aft>
                <a:spcPts val="600"/>
              </a:spcAft>
              <a:buSzPts val="2400"/>
              <a:buNone/>
            </a:pPr>
            <a:r>
              <a:rPr lang="en-US" dirty="0"/>
              <a:t>Para estar activo en el entorno digital, es necesario </a:t>
            </a:r>
            <a:r>
              <a:rPr lang="en-US" b="1" dirty="0"/>
              <a:t>un dispositivo digital</a:t>
            </a:r>
            <a:r>
              <a:rPr lang="en-US" dirty="0"/>
              <a:t>. </a:t>
            </a:r>
          </a:p>
          <a:p>
            <a:pPr marL="228600" lvl="0" indent="-228600" algn="just" rtl="0">
              <a:lnSpc>
                <a:spcPct val="100000"/>
              </a:lnSpc>
              <a:spcAft>
                <a:spcPts val="600"/>
              </a:spcAft>
              <a:buSzPts val="2400"/>
              <a:buChar char="▪"/>
            </a:pPr>
            <a:r>
              <a:rPr lang="en-US" dirty="0"/>
              <a:t>Existen diferentes dispositivos digitales. </a:t>
            </a:r>
          </a:p>
          <a:p>
            <a:pPr marL="228600" lvl="0" indent="-228600" algn="just" rtl="0">
              <a:lnSpc>
                <a:spcPct val="100000"/>
              </a:lnSpc>
              <a:spcAft>
                <a:spcPts val="600"/>
              </a:spcAft>
              <a:buSzPts val="2400"/>
              <a:buChar char="▪"/>
            </a:pPr>
            <a:r>
              <a:rPr lang="en-US" dirty="0"/>
              <a:t>Cada dispositivo tiene sus ventajas e inconvenientes. </a:t>
            </a:r>
          </a:p>
          <a:p>
            <a:pPr marL="0" lvl="0" indent="0" algn="just" rtl="0">
              <a:lnSpc>
                <a:spcPct val="100000"/>
              </a:lnSpc>
              <a:spcAft>
                <a:spcPts val="600"/>
              </a:spcAft>
              <a:buSzPts val="2400"/>
              <a:buNone/>
            </a:pPr>
            <a:r>
              <a:rPr lang="en-US" dirty="0"/>
              <a:t>Por lo tanto, vamos a </a:t>
            </a:r>
            <a:r>
              <a:rPr lang="en-US" dirty="0" err="1"/>
              <a:t>discutir</a:t>
            </a:r>
            <a:r>
              <a:rPr lang="en-US" dirty="0"/>
              <a:t> qué dispositivo es útil para qué actividad específica. </a:t>
            </a:r>
          </a:p>
        </p:txBody>
      </p:sp>
      <p:pic>
        <p:nvPicPr>
          <p:cNvPr id="204" name="Google Shape;204;p11" descr="Εικόνα που περιέχει στιγμιότυπο οθόνης&#10;&#10;Η περιγραφή δημιουργήθηκε με πολύ υψηλή αξιοπιστία"/>
          <p:cNvPicPr preferRelativeResize="0"/>
          <p:nvPr/>
        </p:nvPicPr>
        <p:blipFill rotWithShape="1">
          <a:blip r:embed="rId3">
            <a:alphaModFix/>
          </a:blip>
          <a:srcRect/>
          <a:stretch/>
        </p:blipFill>
        <p:spPr>
          <a:xfrm>
            <a:off x="7457573" y="1799998"/>
            <a:ext cx="4519874" cy="2259937"/>
          </a:xfrm>
          <a:prstGeom prst="rect">
            <a:avLst/>
          </a:prstGeom>
          <a:noFill/>
          <a:ln>
            <a:noFill/>
          </a:ln>
        </p:spPr>
      </p:pic>
      <p:sp>
        <p:nvSpPr>
          <p:cNvPr id="205" name="Google Shape;205;p11"/>
          <p:cNvSpPr/>
          <p:nvPr/>
        </p:nvSpPr>
        <p:spPr>
          <a:xfrm>
            <a:off x="9717510" y="638897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sp>
        <p:nvSpPr>
          <p:cNvPr id="206" name="Google Shape;206;p11"/>
          <p:cNvSpPr/>
          <p:nvPr/>
        </p:nvSpPr>
        <p:spPr>
          <a:xfrm>
            <a:off x="8251881" y="0"/>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Conocer los diferentes dispositivos digitales </a:t>
            </a:r>
            <a:endParaRPr sz="1162" b="0" i="0" u="none" strike="noStrike" cap="none">
              <a:solidFill>
                <a:schemeClr val="lt1"/>
              </a:solidFill>
              <a:latin typeface="Calibri"/>
              <a:ea typeface="Calibri"/>
              <a:cs typeface="Calibri"/>
              <a:sym typeface="Calibri"/>
            </a:endParaRPr>
          </a:p>
        </p:txBody>
      </p:sp>
      <p:sp>
        <p:nvSpPr>
          <p:cNvPr id="9" name="Rectángulo 8">
            <a:extLst>
              <a:ext uri="{FF2B5EF4-FFF2-40B4-BE49-F238E27FC236}">
                <a16:creationId xmlns:a16="http://schemas.microsoft.com/office/drawing/2014/main" id="{9C7DB472-313B-55EE-17C6-E2DF8A785859}"/>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Dispositivos digitales</a:t>
            </a:r>
            <a:endParaRPr/>
          </a:p>
        </p:txBody>
      </p:sp>
      <p:sp>
        <p:nvSpPr>
          <p:cNvPr id="213" name="Google Shape;213;p12"/>
          <p:cNvSpPr txBox="1">
            <a:spLocks noGrp="1"/>
          </p:cNvSpPr>
          <p:nvPr>
            <p:ph type="body" idx="1"/>
          </p:nvPr>
        </p:nvSpPr>
        <p:spPr>
          <a:xfrm>
            <a:off x="557999" y="1799999"/>
            <a:ext cx="4569478"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de-DE" dirty="0" err="1"/>
              <a:t>Para </a:t>
            </a:r>
            <a:r>
              <a:rPr lang="en-US" dirty="0"/>
              <a:t>comenzar con la discusión, por favor, diga qué dispositivos digitales conoce y utiliza. </a:t>
            </a:r>
          </a:p>
          <a:p>
            <a:pPr marL="0" lvl="0" indent="0" algn="l" rtl="0">
              <a:lnSpc>
                <a:spcPct val="100000"/>
              </a:lnSpc>
              <a:spcAft>
                <a:spcPts val="600"/>
              </a:spcAft>
              <a:buSzPts val="2400"/>
              <a:buNone/>
            </a:pPr>
            <a:r>
              <a:rPr lang="en-US" dirty="0"/>
              <a:t>En el siguiente paso, queremos crear algunos perfiles para cada dispositivo, para aclarar para qué actividad es útil cada dispositivo.</a:t>
            </a:r>
          </a:p>
        </p:txBody>
      </p:sp>
      <p:sp>
        <p:nvSpPr>
          <p:cNvPr id="215" name="Google Shape;215;p12"/>
          <p:cNvSpPr/>
          <p:nvPr/>
        </p:nvSpPr>
        <p:spPr>
          <a:xfrm>
            <a:off x="8251881" y="0"/>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Conocer los diferentes dispositivos digitales </a:t>
            </a:r>
            <a:endParaRPr sz="1162" b="0" i="0" u="none" strike="noStrike" cap="none">
              <a:solidFill>
                <a:schemeClr val="lt1"/>
              </a:solidFill>
              <a:latin typeface="Calibri"/>
              <a:ea typeface="Calibri"/>
              <a:cs typeface="Calibri"/>
              <a:sym typeface="Calibri"/>
            </a:endParaRPr>
          </a:p>
        </p:txBody>
      </p:sp>
      <p:sp>
        <p:nvSpPr>
          <p:cNvPr id="216" name="Google Shape;216;p12"/>
          <p:cNvSpPr txBox="1"/>
          <p:nvPr/>
        </p:nvSpPr>
        <p:spPr>
          <a:xfrm>
            <a:off x="5406096" y="3880757"/>
            <a:ext cx="2440261" cy="2422621"/>
          </a:xfrm>
          <a:prstGeom prst="rect">
            <a:avLst/>
          </a:prstGeom>
          <a:solidFill>
            <a:schemeClr val="bg1">
              <a:lumMod val="95000"/>
            </a:schemeClr>
          </a:solidFill>
          <a:ln>
            <a:noFill/>
          </a:ln>
        </p:spPr>
        <p:txBody>
          <a:bodyPr spcFirstLastPara="1" wrap="square" lIns="91425" tIns="45700" rIns="91425" bIns="45700" anchor="t" anchorCtr="0">
            <a:normAutofit fontScale="92500" lnSpcReduction="10000"/>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a:solidFill>
                  <a:schemeClr val="dk1"/>
                </a:solidFill>
                <a:latin typeface="Calibri"/>
                <a:ea typeface="Calibri"/>
                <a:cs typeface="Calibri"/>
                <a:sym typeface="Calibri"/>
              </a:rPr>
              <a:t>Empieza una </a:t>
            </a:r>
            <a:r>
              <a:rPr lang="de-DE" sz="2400" b="0" i="0" u="none" strike="noStrike" cap="none" err="1">
                <a:solidFill>
                  <a:schemeClr val="dk1"/>
                </a:solidFill>
                <a:latin typeface="Calibri"/>
                <a:ea typeface="Calibri"/>
                <a:cs typeface="Calibri"/>
                <a:sym typeface="Calibri"/>
              </a:rPr>
              <a:t>lista</a:t>
            </a:r>
            <a:r>
              <a:rPr lang="de-DE"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sp>
        <p:nvSpPr>
          <p:cNvPr id="217" name="Google Shape;217;p12"/>
          <p:cNvSpPr/>
          <p:nvPr/>
        </p:nvSpPr>
        <p:spPr>
          <a:xfrm>
            <a:off x="5899150" y="943679"/>
            <a:ext cx="5894558" cy="2246483"/>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dirty="0" err="1">
                <a:solidFill>
                  <a:schemeClr val="dk1"/>
                </a:solidFill>
                <a:latin typeface="Calibri"/>
                <a:ea typeface="Calibri"/>
                <a:cs typeface="Calibri"/>
                <a:sym typeface="Calibri"/>
              </a:rPr>
              <a:t>¿Qué dispositivos </a:t>
            </a:r>
            <a:r>
              <a:rPr lang="de-DE" sz="2400" b="0" i="0" u="none" strike="noStrike" cap="none" dirty="0">
                <a:solidFill>
                  <a:schemeClr val="dk1"/>
                </a:solidFill>
                <a:latin typeface="Calibri"/>
                <a:ea typeface="Calibri"/>
                <a:cs typeface="Calibri"/>
                <a:sym typeface="Calibri"/>
              </a:rPr>
              <a:t>digitales </a:t>
            </a:r>
            <a:r>
              <a:rPr lang="de-DE" sz="2400" b="0" i="0" u="none" strike="noStrike" cap="none" dirty="0" err="1">
                <a:solidFill>
                  <a:schemeClr val="dk1"/>
                </a:solidFill>
                <a:latin typeface="Calibri"/>
                <a:ea typeface="Calibri"/>
                <a:cs typeface="Calibri"/>
                <a:sym typeface="Calibri"/>
              </a:rPr>
              <a:t>conoces y cuáles utilizas</a:t>
            </a:r>
            <a:r>
              <a:rPr lang="de-DE"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7BEACE40-4BA4-46BD-A271-984246C79369}"/>
              </a:ext>
            </a:extLst>
          </p:cNvPr>
          <p:cNvSpPr txBox="1"/>
          <p:nvPr/>
        </p:nvSpPr>
        <p:spPr>
          <a:xfrm>
            <a:off x="9017038" y="4043255"/>
            <a:ext cx="2963501" cy="2264594"/>
          </a:xfrm>
          <a:prstGeom prst="rect">
            <a:avLst/>
          </a:prstGeom>
          <a:solidFill>
            <a:schemeClr val="bg1">
              <a:lumMod val="95000"/>
            </a:schemeClr>
          </a:solidFill>
          <a:ln>
            <a:solidFill>
              <a:srgbClr val="80C141"/>
            </a:solidFill>
          </a:ln>
        </p:spPr>
        <p:txBody>
          <a:bodyPr wrap="square">
            <a:spAutoFit/>
          </a:bodyPr>
          <a:lstStyle/>
          <a:p>
            <a:pPr lvl="0">
              <a:lnSpc>
                <a:spcPct val="90000"/>
              </a:lnSpc>
              <a:buClr>
                <a:srgbClr val="C00000"/>
              </a:buClr>
              <a:buSzPts val="2800"/>
            </a:pPr>
            <a:r>
              <a:rPr lang="de-DE" sz="1800" b="1" dirty="0">
                <a:solidFill>
                  <a:schemeClr val="tx1"/>
                </a:solidFill>
                <a:latin typeface="Calibri" panose="020F0502020204030204" pitchFamily="34" charset="0"/>
                <a:ea typeface="Calibri"/>
                <a:cs typeface="Calibri" panose="020F0502020204030204" pitchFamily="34" charset="0"/>
                <a:sym typeface="Calibri"/>
              </a:rPr>
              <a:t>Lista </a:t>
            </a:r>
            <a:r>
              <a:rPr lang="de-DE" sz="1800" b="1" dirty="0" err="1">
                <a:solidFill>
                  <a:schemeClr val="tx1"/>
                </a:solidFill>
                <a:latin typeface="Calibri" panose="020F0502020204030204" pitchFamily="34" charset="0"/>
                <a:ea typeface="Calibri"/>
                <a:cs typeface="Calibri" panose="020F0502020204030204" pitchFamily="34" charset="0"/>
                <a:sym typeface="Calibri"/>
              </a:rPr>
              <a:t>de dispositivos </a:t>
            </a:r>
            <a:r>
              <a:rPr lang="de-DE" sz="1800" b="1" dirty="0">
                <a:solidFill>
                  <a:schemeClr val="tx1"/>
                </a:solidFill>
                <a:latin typeface="Calibri" panose="020F0502020204030204" pitchFamily="34" charset="0"/>
                <a:ea typeface="Calibri"/>
                <a:cs typeface="Calibri" panose="020F0502020204030204" pitchFamily="34" charset="0"/>
                <a:sym typeface="Calibri"/>
              </a:rPr>
              <a:t>digitales</a:t>
            </a:r>
          </a:p>
          <a:p>
            <a:pPr marL="685800" lvl="1" indent="-228600">
              <a:lnSpc>
                <a:spcPct val="120000"/>
              </a:lnSpc>
              <a:spcBef>
                <a:spcPts val="1200"/>
              </a:spcBef>
              <a:buSzPts val="2640"/>
              <a:buFont typeface="Calibri"/>
              <a:buChar char="✔"/>
            </a:pPr>
            <a:r>
              <a:rPr lang="de-DE" sz="1800" dirty="0">
                <a:latin typeface="Calibri" panose="020F0502020204030204" pitchFamily="34" charset="0"/>
                <a:cs typeface="Calibri" panose="020F0502020204030204" pitchFamily="34" charset="0"/>
              </a:rPr>
              <a:t>Ordenador</a:t>
            </a:r>
          </a:p>
          <a:p>
            <a:pPr marL="685800" lvl="1" indent="-228600">
              <a:lnSpc>
                <a:spcPct val="120000"/>
              </a:lnSpc>
              <a:spcBef>
                <a:spcPts val="1200"/>
              </a:spcBef>
              <a:buSzPts val="2640"/>
              <a:buFont typeface="Calibri"/>
              <a:buChar char="✔"/>
            </a:pPr>
            <a:r>
              <a:rPr lang="de-DE" sz="1800" dirty="0">
                <a:latin typeface="Calibri" panose="020F0502020204030204" pitchFamily="34" charset="0"/>
                <a:cs typeface="Calibri" panose="020F0502020204030204" pitchFamily="34" charset="0"/>
              </a:rPr>
              <a:t>Ordenador portátil</a:t>
            </a:r>
          </a:p>
          <a:p>
            <a:pPr marL="685800" lvl="1" indent="-228600">
              <a:lnSpc>
                <a:spcPct val="120000"/>
              </a:lnSpc>
              <a:spcBef>
                <a:spcPts val="1200"/>
              </a:spcBef>
              <a:buSzPts val="2640"/>
              <a:buFont typeface="Calibri"/>
              <a:buChar char="✔"/>
            </a:pPr>
            <a:r>
              <a:rPr lang="de-DE" sz="1800" dirty="0">
                <a:latin typeface="Calibri" panose="020F0502020204030204" pitchFamily="34" charset="0"/>
                <a:cs typeface="Calibri" panose="020F0502020204030204" pitchFamily="34" charset="0"/>
              </a:rPr>
              <a:t>Tableta</a:t>
            </a:r>
          </a:p>
          <a:p>
            <a:pPr marL="685800" lvl="1" indent="-228600">
              <a:lnSpc>
                <a:spcPct val="120000"/>
              </a:lnSpc>
              <a:spcBef>
                <a:spcPts val="1200"/>
              </a:spcBef>
              <a:buSzPts val="2640"/>
              <a:buFont typeface="Calibri"/>
              <a:buChar char="✔"/>
            </a:pPr>
            <a:r>
              <a:rPr lang="de-DE" sz="1800" dirty="0">
                <a:latin typeface="Calibri" panose="020F0502020204030204" pitchFamily="34" charset="0"/>
                <a:cs typeface="Calibri" panose="020F0502020204030204" pitchFamily="34" charset="0"/>
              </a:rPr>
              <a:t>Teléfono inteligente</a:t>
            </a:r>
          </a:p>
        </p:txBody>
      </p:sp>
      <p:sp>
        <p:nvSpPr>
          <p:cNvPr id="8" name="pop-up">
            <a:extLst>
              <a:ext uri="{FF2B5EF4-FFF2-40B4-BE49-F238E27FC236}">
                <a16:creationId xmlns:a16="http://schemas.microsoft.com/office/drawing/2014/main" id="{35391083-82A9-45BA-BFE8-6D2C546CB667}"/>
              </a:ext>
            </a:extLst>
          </p:cNvPr>
          <p:cNvSpPr/>
          <p:nvPr/>
        </p:nvSpPr>
        <p:spPr>
          <a:xfrm>
            <a:off x="9017038" y="3326483"/>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Haga clic aquí para comprobar su lista.</a:t>
            </a:r>
          </a:p>
          <a:p>
            <a:pPr algn="ctr"/>
            <a:endParaRPr lang="el-GR" b="1" dirty="0">
              <a:solidFill>
                <a:srgbClr val="E12A3C"/>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Perfil de los dispositivos digitales (1/3)</a:t>
            </a:r>
            <a:endParaRPr/>
          </a:p>
        </p:txBody>
      </p:sp>
      <p:sp>
        <p:nvSpPr>
          <p:cNvPr id="233" name="Google Shape;233;p14"/>
          <p:cNvSpPr txBox="1">
            <a:spLocks noGrp="1"/>
          </p:cNvSpPr>
          <p:nvPr>
            <p:ph type="body" idx="1"/>
          </p:nvPr>
        </p:nvSpPr>
        <p:spPr>
          <a:xfrm>
            <a:off x="557998" y="1799999"/>
            <a:ext cx="6235993" cy="486597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400"/>
              <a:buNone/>
            </a:pPr>
            <a:r>
              <a:rPr lang="de-DE" b="1" dirty="0">
                <a:solidFill>
                  <a:srgbClr val="C01E24"/>
                </a:solidFill>
              </a:rPr>
              <a:t>1. Ordenador/portátil</a:t>
            </a:r>
            <a:endParaRPr dirty="0"/>
          </a:p>
          <a:p>
            <a:pPr marL="685800" lvl="1" indent="-228600" algn="just" rtl="0">
              <a:lnSpc>
                <a:spcPct val="120000"/>
              </a:lnSpc>
              <a:spcBef>
                <a:spcPts val="1200"/>
              </a:spcBef>
              <a:spcAft>
                <a:spcPts val="0"/>
              </a:spcAft>
              <a:buSzPts val="2640"/>
              <a:buChar char="▪"/>
            </a:pPr>
            <a:r>
              <a:rPr lang="en-US" b="1" dirty="0"/>
              <a:t>Descripción: </a:t>
            </a:r>
            <a:r>
              <a:rPr lang="en-US" dirty="0"/>
              <a:t>Un ordenador es un dispositivo electrónico que se utiliza para diversos fines, por ejemplo, navegar por la web, escribir documentos, jugar a videojuegos, etc. </a:t>
            </a:r>
          </a:p>
          <a:p>
            <a:pPr marL="685800" lvl="1" indent="-228600" algn="just" rtl="0">
              <a:lnSpc>
                <a:spcPct val="120000"/>
              </a:lnSpc>
              <a:spcBef>
                <a:spcPts val="1200"/>
              </a:spcBef>
              <a:spcAft>
                <a:spcPts val="0"/>
              </a:spcAft>
              <a:buSzPts val="2640"/>
              <a:buChar char="▪"/>
            </a:pPr>
            <a:r>
              <a:rPr lang="en-US" b="1" dirty="0"/>
              <a:t>Útil para: </a:t>
            </a:r>
            <a:r>
              <a:rPr lang="en-US" dirty="0" err="1"/>
              <a:t>Investigaciones</a:t>
            </a:r>
            <a:r>
              <a:rPr lang="en-US" dirty="0"/>
              <a:t> y </a:t>
            </a:r>
            <a:r>
              <a:rPr lang="en-US" dirty="0" err="1"/>
              <a:t>búsquedas</a:t>
            </a:r>
            <a:r>
              <a:rPr lang="en-US" dirty="0"/>
              <a:t> complejas en Internet, escribir textos largos, redactar correos electrónicos.</a:t>
            </a:r>
          </a:p>
          <a:p>
            <a:pPr marL="685800" lvl="1" indent="-228600" algn="just" rtl="0">
              <a:lnSpc>
                <a:spcPct val="120000"/>
              </a:lnSpc>
              <a:spcBef>
                <a:spcPts val="1200"/>
              </a:spcBef>
              <a:spcAft>
                <a:spcPts val="0"/>
              </a:spcAft>
              <a:buSzPts val="2640"/>
              <a:buChar char="▪"/>
            </a:pPr>
            <a:r>
              <a:rPr lang="en-US" b="1" dirty="0"/>
              <a:t>No es útil para: </a:t>
            </a:r>
            <a:r>
              <a:rPr lang="en-US" dirty="0"/>
              <a:t>Hacer alguna búsqueda en internet o escribir pequeños textos </a:t>
            </a:r>
            <a:r>
              <a:rPr lang="en-US" dirty="0" err="1"/>
              <a:t>mientras</a:t>
            </a:r>
            <a:r>
              <a:rPr lang="en-US" dirty="0"/>
              <a:t> </a:t>
            </a:r>
            <a:r>
              <a:rPr lang="en-US" dirty="0" err="1"/>
              <a:t>estás</a:t>
            </a:r>
            <a:r>
              <a:rPr lang="en-US" dirty="0"/>
              <a:t> </a:t>
            </a:r>
            <a:r>
              <a:rPr lang="en-US" dirty="0" err="1"/>
              <a:t>caminando</a:t>
            </a:r>
            <a:r>
              <a:rPr lang="en-US" dirty="0"/>
              <a:t> o </a:t>
            </a:r>
            <a:r>
              <a:rPr lang="en-US" dirty="0" err="1"/>
              <a:t>moviéndote</a:t>
            </a:r>
            <a:r>
              <a:rPr lang="en-US" dirty="0"/>
              <a:t>.</a:t>
            </a:r>
          </a:p>
          <a:p>
            <a:pPr marL="228600" lvl="0" indent="-76200" algn="l" rtl="0">
              <a:lnSpc>
                <a:spcPct val="100000"/>
              </a:lnSpc>
              <a:spcBef>
                <a:spcPts val="1200"/>
              </a:spcBef>
              <a:spcAft>
                <a:spcPts val="0"/>
              </a:spcAft>
              <a:buSzPts val="2400"/>
              <a:buNone/>
            </a:pPr>
            <a:endParaRPr dirty="0"/>
          </a:p>
        </p:txBody>
      </p:sp>
      <p:sp>
        <p:nvSpPr>
          <p:cNvPr id="234" name="Google Shape;234;p14"/>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Conocer los diferentes dispositivos digitales </a:t>
            </a:r>
            <a:endParaRPr sz="1162" b="0" i="0" u="none" strike="noStrike" cap="none">
              <a:solidFill>
                <a:schemeClr val="lt1"/>
              </a:solidFill>
              <a:latin typeface="Calibri"/>
              <a:ea typeface="Calibri"/>
              <a:cs typeface="Calibri"/>
              <a:sym typeface="Calibri"/>
            </a:endParaRPr>
          </a:p>
        </p:txBody>
      </p:sp>
      <p:sp>
        <p:nvSpPr>
          <p:cNvPr id="235" name="Google Shape;235;p14"/>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pic>
        <p:nvPicPr>
          <p:cNvPr id="236" name="Google Shape;236;p14" descr="Μήλο, Smartphone, Γραφείο, Φορητος Υπολογιστης"/>
          <p:cNvPicPr preferRelativeResize="0"/>
          <p:nvPr/>
        </p:nvPicPr>
        <p:blipFill rotWithShape="1">
          <a:blip r:embed="rId5">
            <a:alphaModFix/>
          </a:blip>
          <a:srcRect/>
          <a:stretch/>
        </p:blipFill>
        <p:spPr>
          <a:xfrm>
            <a:off x="7383117" y="2281523"/>
            <a:ext cx="4467639" cy="29784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Perfil de los dispositivos digitales (2/3)</a:t>
            </a:r>
            <a:endParaRPr/>
          </a:p>
        </p:txBody>
      </p:sp>
      <p:sp>
        <p:nvSpPr>
          <p:cNvPr id="243" name="Google Shape;243;p15"/>
          <p:cNvSpPr txBox="1">
            <a:spLocks noGrp="1"/>
          </p:cNvSpPr>
          <p:nvPr>
            <p:ph type="body" idx="1"/>
          </p:nvPr>
        </p:nvSpPr>
        <p:spPr>
          <a:xfrm>
            <a:off x="557998" y="1799999"/>
            <a:ext cx="6117121" cy="486597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SzPct val="100000"/>
              <a:buNone/>
            </a:pPr>
            <a:r>
              <a:rPr lang="de-DE" b="1" dirty="0">
                <a:solidFill>
                  <a:srgbClr val="C01E24"/>
                </a:solidFill>
              </a:rPr>
              <a:t>2. Teléfono inteligente (smartphone)</a:t>
            </a:r>
            <a:endParaRPr dirty="0"/>
          </a:p>
          <a:p>
            <a:pPr marL="685800" lvl="1" indent="-228600" algn="just" rtl="0">
              <a:lnSpc>
                <a:spcPct val="120000"/>
              </a:lnSpc>
              <a:spcBef>
                <a:spcPts val="1200"/>
              </a:spcBef>
              <a:spcAft>
                <a:spcPts val="0"/>
              </a:spcAft>
              <a:buSzPct val="119999"/>
              <a:buChar char="▪"/>
            </a:pPr>
            <a:r>
              <a:rPr lang="en-US" b="1" dirty="0"/>
              <a:t>Descripción: </a:t>
            </a:r>
            <a:r>
              <a:rPr lang="en-US" dirty="0"/>
              <a:t>Un teléfono inteligente es un teléfono móvil con el que es posible hacer muchas más cosas que simplemente llamar por teléfono. Por ejemplo, los smartphones pueden conectarse a Internet y hacer fotos o vídeos. Por tanto, también puede considerarse un pequeño ordenador. La pantalla de un smartphone es táctil. </a:t>
            </a:r>
          </a:p>
          <a:p>
            <a:pPr marL="685800" lvl="1" indent="-228600" algn="just" rtl="0">
              <a:lnSpc>
                <a:spcPct val="120000"/>
              </a:lnSpc>
              <a:spcBef>
                <a:spcPts val="1200"/>
              </a:spcBef>
              <a:spcAft>
                <a:spcPts val="0"/>
              </a:spcAft>
              <a:buSzPct val="119999"/>
              <a:buChar char="▪"/>
            </a:pPr>
            <a:r>
              <a:rPr lang="en-US" b="1" dirty="0"/>
              <a:t>Útil para: </a:t>
            </a:r>
            <a:r>
              <a:rPr lang="en-US" dirty="0"/>
              <a:t>Escribir mensajes cortos, hacer pequeñas búsquedas en Internet, utilizar las redes sociales, como WhatsApp, Instagram, etc.</a:t>
            </a:r>
          </a:p>
          <a:p>
            <a:pPr marL="685800" lvl="1" indent="-228600" algn="just" rtl="0">
              <a:lnSpc>
                <a:spcPct val="120000"/>
              </a:lnSpc>
              <a:spcBef>
                <a:spcPts val="1200"/>
              </a:spcBef>
              <a:spcAft>
                <a:spcPts val="0"/>
              </a:spcAft>
              <a:buSzPct val="119999"/>
              <a:buChar char="▪"/>
            </a:pPr>
            <a:r>
              <a:rPr lang="en-US" b="1" dirty="0"/>
              <a:t>No es útil para: </a:t>
            </a:r>
            <a:r>
              <a:rPr lang="en-US" dirty="0"/>
              <a:t>Escribir textos largos o </a:t>
            </a:r>
            <a:r>
              <a:rPr lang="en-US" dirty="0" err="1"/>
              <a:t>hacer</a:t>
            </a:r>
            <a:r>
              <a:rPr lang="en-US" dirty="0"/>
              <a:t> </a:t>
            </a:r>
            <a:r>
              <a:rPr lang="en-US" dirty="0" err="1"/>
              <a:t>búsquedas</a:t>
            </a:r>
            <a:r>
              <a:rPr lang="en-US" dirty="0"/>
              <a:t> </a:t>
            </a:r>
            <a:r>
              <a:rPr lang="en-US" dirty="0" err="1"/>
              <a:t>largas</a:t>
            </a:r>
            <a:r>
              <a:rPr lang="en-US" dirty="0"/>
              <a:t>/</a:t>
            </a:r>
            <a:r>
              <a:rPr lang="en-US" dirty="0" err="1"/>
              <a:t>complejas</a:t>
            </a:r>
            <a:r>
              <a:rPr lang="en-US" dirty="0"/>
              <a:t> en Internet.</a:t>
            </a:r>
          </a:p>
          <a:p>
            <a:pPr marL="228600" lvl="0" indent="-87629" algn="l" rtl="0">
              <a:lnSpc>
                <a:spcPct val="100000"/>
              </a:lnSpc>
              <a:spcBef>
                <a:spcPts val="1200"/>
              </a:spcBef>
              <a:spcAft>
                <a:spcPts val="0"/>
              </a:spcAft>
              <a:buSzPct val="100000"/>
              <a:buNone/>
            </a:pPr>
            <a:endParaRPr dirty="0"/>
          </a:p>
        </p:txBody>
      </p:sp>
      <p:sp>
        <p:nvSpPr>
          <p:cNvPr id="244" name="Google Shape;244;p15"/>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Conocer los diferentes dispositivos digitales </a:t>
            </a:r>
            <a:endParaRPr sz="1162" b="0" i="0" u="none" strike="noStrike" cap="none">
              <a:solidFill>
                <a:schemeClr val="lt1"/>
              </a:solidFill>
              <a:latin typeface="Calibri"/>
              <a:ea typeface="Calibri"/>
              <a:cs typeface="Calibri"/>
              <a:sym typeface="Calibri"/>
            </a:endParaRPr>
          </a:p>
        </p:txBody>
      </p:sp>
      <p:sp>
        <p:nvSpPr>
          <p:cNvPr id="245" name="Google Shape;245;p1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pic>
        <p:nvPicPr>
          <p:cNvPr id="246" name="Google Shape;246;p15" descr="Electronics, Mobile Phone, Screen, Smartphone, Google"/>
          <p:cNvPicPr preferRelativeResize="0"/>
          <p:nvPr/>
        </p:nvPicPr>
        <p:blipFill rotWithShape="1">
          <a:blip r:embed="rId5">
            <a:alphaModFix/>
          </a:blip>
          <a:srcRect/>
          <a:stretch/>
        </p:blipFill>
        <p:spPr>
          <a:xfrm>
            <a:off x="6675119" y="2319944"/>
            <a:ext cx="5417820" cy="3611880"/>
          </a:xfrm>
          <a:prstGeom prst="rect">
            <a:avLst/>
          </a:prstGeom>
          <a:noFill/>
          <a:ln>
            <a:noFill/>
          </a:ln>
        </p:spPr>
      </p:pic>
      <p:sp>
        <p:nvSpPr>
          <p:cNvPr id="9" name="Rectángulo 8">
            <a:extLst>
              <a:ext uri="{FF2B5EF4-FFF2-40B4-BE49-F238E27FC236}">
                <a16:creationId xmlns:a16="http://schemas.microsoft.com/office/drawing/2014/main" id="{20420D4A-A29E-18B4-2E86-72C99A1CB550}"/>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Perfil de los dispositivos digitales (3/3)</a:t>
            </a:r>
            <a:endParaRPr/>
          </a:p>
        </p:txBody>
      </p:sp>
      <p:sp>
        <p:nvSpPr>
          <p:cNvPr id="253" name="Google Shape;253;p16"/>
          <p:cNvSpPr txBox="1">
            <a:spLocks noGrp="1"/>
          </p:cNvSpPr>
          <p:nvPr>
            <p:ph type="body" idx="1"/>
          </p:nvPr>
        </p:nvSpPr>
        <p:spPr>
          <a:xfrm>
            <a:off x="558000" y="1750380"/>
            <a:ext cx="5538002" cy="4865977"/>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20000"/>
              </a:lnSpc>
              <a:spcBef>
                <a:spcPts val="0"/>
              </a:spcBef>
              <a:spcAft>
                <a:spcPts val="0"/>
              </a:spcAft>
              <a:buSzPts val="2400"/>
              <a:buNone/>
            </a:pPr>
            <a:r>
              <a:rPr lang="de-DE" b="1" dirty="0">
                <a:solidFill>
                  <a:srgbClr val="C01E24"/>
                </a:solidFill>
              </a:rPr>
              <a:t>3. Tableta</a:t>
            </a:r>
            <a:endParaRPr dirty="0"/>
          </a:p>
          <a:p>
            <a:pPr marL="685800" lvl="1" indent="-228600" algn="just" rtl="0">
              <a:lnSpc>
                <a:spcPct val="120000"/>
              </a:lnSpc>
              <a:spcBef>
                <a:spcPts val="1200"/>
              </a:spcBef>
              <a:spcAft>
                <a:spcPts val="0"/>
              </a:spcAft>
              <a:buSzPts val="2640"/>
              <a:buChar char="▪"/>
            </a:pPr>
            <a:r>
              <a:rPr lang="de-DE" b="1" dirty="0"/>
              <a:t>Descripción: </a:t>
            </a:r>
            <a:r>
              <a:rPr lang="de-DE" dirty="0"/>
              <a:t>Una tableta es más pequeña que un ordenador o un portátil pero más grande que un smartphone. </a:t>
            </a:r>
            <a:r>
              <a:rPr lang="de-DE" dirty="0" err="1"/>
              <a:t>Tiene </a:t>
            </a:r>
            <a:r>
              <a:rPr lang="de-DE" dirty="0"/>
              <a:t>una </a:t>
            </a:r>
            <a:r>
              <a:rPr lang="de-DE" dirty="0" err="1"/>
              <a:t>pantalla táctil </a:t>
            </a:r>
            <a:r>
              <a:rPr lang="de-DE" dirty="0"/>
              <a:t>pero, a </a:t>
            </a:r>
            <a:r>
              <a:rPr lang="de-DE" dirty="0" err="1"/>
              <a:t>diferencia de </a:t>
            </a:r>
            <a:r>
              <a:rPr lang="de-DE" dirty="0"/>
              <a:t>un </a:t>
            </a:r>
            <a:r>
              <a:rPr lang="de-DE" dirty="0" err="1"/>
              <a:t>portátil</a:t>
            </a:r>
            <a:r>
              <a:rPr lang="de-DE" dirty="0"/>
              <a:t>, </a:t>
            </a:r>
            <a:r>
              <a:rPr lang="de-DE" dirty="0" err="1"/>
              <a:t>no tiene teclado</a:t>
            </a:r>
            <a:r>
              <a:rPr lang="de-DE" dirty="0"/>
              <a:t>.</a:t>
            </a:r>
            <a:endParaRPr dirty="0"/>
          </a:p>
          <a:p>
            <a:pPr marL="685800" lvl="1" indent="-228600" algn="just" rtl="0">
              <a:lnSpc>
                <a:spcPct val="120000"/>
              </a:lnSpc>
              <a:spcBef>
                <a:spcPts val="1200"/>
              </a:spcBef>
              <a:spcAft>
                <a:spcPts val="0"/>
              </a:spcAft>
              <a:buSzPts val="2640"/>
              <a:buChar char="▪"/>
            </a:pPr>
            <a:r>
              <a:rPr lang="de-DE" b="1" dirty="0"/>
              <a:t>Útil para: </a:t>
            </a:r>
            <a:r>
              <a:rPr lang="de-DE" dirty="0"/>
              <a:t>Pequeñas actividades de investigación/búsqueda, descargar y leer libros, jugar, ver vídeos, consultar el correo</a:t>
            </a:r>
            <a:endParaRPr dirty="0"/>
          </a:p>
          <a:p>
            <a:pPr marL="685800" lvl="1" indent="-228600" algn="just" rtl="0">
              <a:lnSpc>
                <a:spcPct val="120000"/>
              </a:lnSpc>
              <a:spcBef>
                <a:spcPts val="1200"/>
              </a:spcBef>
              <a:spcAft>
                <a:spcPts val="0"/>
              </a:spcAft>
              <a:buSzPts val="2640"/>
              <a:buChar char="▪"/>
            </a:pPr>
            <a:r>
              <a:rPr lang="de-DE" b="1" dirty="0"/>
              <a:t>No es útil para: </a:t>
            </a:r>
            <a:r>
              <a:rPr lang="de-DE" dirty="0"/>
              <a:t>Escribir correos electrónicos largos u otros textos, actividades de investigación/búsqueda largas.</a:t>
            </a:r>
            <a:endParaRPr dirty="0"/>
          </a:p>
          <a:p>
            <a:pPr marL="0" lvl="0" indent="0" algn="l" rtl="0">
              <a:lnSpc>
                <a:spcPct val="100000"/>
              </a:lnSpc>
              <a:spcBef>
                <a:spcPts val="1200"/>
              </a:spcBef>
              <a:spcAft>
                <a:spcPts val="0"/>
              </a:spcAft>
              <a:buSzPts val="2400"/>
              <a:buNone/>
            </a:pPr>
            <a:endParaRPr dirty="0"/>
          </a:p>
        </p:txBody>
      </p:sp>
      <p:sp>
        <p:nvSpPr>
          <p:cNvPr id="254" name="Google Shape;254;p16"/>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Conocer los diferentes dispositivos digitales </a:t>
            </a:r>
            <a:endParaRPr sz="1162" b="0" i="0" u="none" strike="noStrike" cap="none">
              <a:solidFill>
                <a:schemeClr val="lt1"/>
              </a:solidFill>
              <a:latin typeface="Calibri"/>
              <a:ea typeface="Calibri"/>
              <a:cs typeface="Calibri"/>
              <a:sym typeface="Calibri"/>
            </a:endParaRPr>
          </a:p>
        </p:txBody>
      </p:sp>
      <p:sp>
        <p:nvSpPr>
          <p:cNvPr id="255" name="Google Shape;255;p1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pic>
        <p:nvPicPr>
          <p:cNvPr id="256" name="Google Shape;256;p16" descr="Mockup, Psd, Ipad, Iphone, Λευκό, Κινητό"/>
          <p:cNvPicPr preferRelativeResize="0"/>
          <p:nvPr/>
        </p:nvPicPr>
        <p:blipFill rotWithShape="1">
          <a:blip r:embed="rId5">
            <a:alphaModFix/>
          </a:blip>
          <a:srcRect/>
          <a:stretch/>
        </p:blipFill>
        <p:spPr>
          <a:xfrm>
            <a:off x="6590143" y="1946303"/>
            <a:ext cx="5447828" cy="36148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4.1.3</a:t>
            </a:r>
            <a:br>
              <a:rPr lang="de-DE" dirty="0"/>
            </a:br>
            <a:r>
              <a:rPr lang="de-DE" dirty="0">
                <a:solidFill>
                  <a:srgbClr val="C01E24"/>
                </a:solidFill>
              </a:rPr>
              <a:t>Búsqueda en Internet </a:t>
            </a:r>
            <a:endParaRPr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Objetivos</a:t>
            </a:r>
            <a:endParaRPr/>
          </a:p>
        </p:txBody>
      </p:sp>
      <p:sp>
        <p:nvSpPr>
          <p:cNvPr id="264" name="Google Shape;264;p1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de-DE" sz="2000" dirty="0"/>
              <a:t>La siguiente sección consiste en obtener los primeros conocimientos sobre cómo buscar información en Internet.</a:t>
            </a:r>
            <a:endParaRPr sz="2000" dirty="0"/>
          </a:p>
        </p:txBody>
      </p:sp>
      <p:sp>
        <p:nvSpPr>
          <p:cNvPr id="265" name="Google Shape;265;p1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pic>
        <p:nvPicPr>
          <p:cNvPr id="266" name="Google Shape;266;p17"/>
          <p:cNvPicPr preferRelativeResize="0"/>
          <p:nvPr/>
        </p:nvPicPr>
        <p:blipFill rotWithShape="1">
          <a:blip r:embed="rId5">
            <a:alphaModFix/>
          </a:blip>
          <a:srcRect/>
          <a:stretch/>
        </p:blipFill>
        <p:spPr>
          <a:xfrm>
            <a:off x="6114422" y="1988483"/>
            <a:ext cx="3789910" cy="2676624"/>
          </a:xfrm>
          <a:prstGeom prst="rect">
            <a:avLst/>
          </a:prstGeom>
          <a:noFill/>
          <a:ln>
            <a:noFill/>
          </a:ln>
        </p:spPr>
      </p:pic>
      <p:sp>
        <p:nvSpPr>
          <p:cNvPr id="13" name="Google Shape;168;p7">
            <a:extLst>
              <a:ext uri="{FF2B5EF4-FFF2-40B4-BE49-F238E27FC236}">
                <a16:creationId xmlns:a16="http://schemas.microsoft.com/office/drawing/2014/main" id="{85408848-8E0E-7751-E392-FF7D7ED32906}"/>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rPr>
              <a:t>4.1.1</a:t>
            </a:r>
            <a:endParaRPr sz="1800" dirty="0">
              <a:solidFill>
                <a:schemeClr val="bg1"/>
              </a:solidFill>
            </a:endParaRPr>
          </a:p>
        </p:txBody>
      </p:sp>
      <p:sp>
        <p:nvSpPr>
          <p:cNvPr id="14" name="Google Shape;168;p7">
            <a:extLst>
              <a:ext uri="{FF2B5EF4-FFF2-40B4-BE49-F238E27FC236}">
                <a16:creationId xmlns:a16="http://schemas.microsoft.com/office/drawing/2014/main" id="{607FC371-C94E-74E0-1770-8A8D5AE3BB8C}"/>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8BBCFEA7-B53E-D98B-5EBB-D2CE7D218E02}"/>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1E24"/>
                </a:solidFill>
              </a:rPr>
              <a:t>4.1.3</a:t>
            </a:r>
            <a:endParaRPr sz="1800" dirty="0">
              <a:solidFill>
                <a:srgbClr val="C01E24"/>
              </a:solidFill>
            </a:endParaRPr>
          </a:p>
        </p:txBody>
      </p:sp>
      <p:sp>
        <p:nvSpPr>
          <p:cNvPr id="16" name="Google Shape;168;p7">
            <a:extLst>
              <a:ext uri="{FF2B5EF4-FFF2-40B4-BE49-F238E27FC236}">
                <a16:creationId xmlns:a16="http://schemas.microsoft.com/office/drawing/2014/main" id="{CE6E4F79-82D9-32BE-682A-EB6632B4A1DE}"/>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7" name="Google Shape;168;p7">
            <a:extLst>
              <a:ext uri="{FF2B5EF4-FFF2-40B4-BE49-F238E27FC236}">
                <a16:creationId xmlns:a16="http://schemas.microsoft.com/office/drawing/2014/main" id="{B3D3E237-164E-A062-F55E-2A45879A6D7D}"/>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Introducción</a:t>
            </a:r>
            <a:endParaRPr dirty="0"/>
          </a:p>
        </p:txBody>
      </p:sp>
      <p:sp>
        <p:nvSpPr>
          <p:cNvPr id="278" name="Google Shape;278;p18"/>
          <p:cNvSpPr txBox="1">
            <a:spLocks noGrp="1"/>
          </p:cNvSpPr>
          <p:nvPr>
            <p:ph type="body" idx="1"/>
          </p:nvPr>
        </p:nvSpPr>
        <p:spPr>
          <a:xfrm>
            <a:off x="557999" y="1799999"/>
            <a:ext cx="7324360"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Una actividad que es posible con todos los dispositivos es la </a:t>
            </a:r>
            <a:r>
              <a:rPr lang="en-US" b="1" dirty="0"/>
              <a:t>búsqueda de información en </a:t>
            </a:r>
            <a:r>
              <a:rPr lang="en-US" dirty="0"/>
              <a:t>Internet. Pero en relación con la investigación que se quiere realizar, los dispositivos son adecuados de diferentes maneras. </a:t>
            </a:r>
          </a:p>
          <a:p>
            <a:pPr marL="228600" lvl="0" indent="-228600" algn="l" rtl="0">
              <a:lnSpc>
                <a:spcPct val="100000"/>
              </a:lnSpc>
              <a:spcBef>
                <a:spcPts val="1200"/>
              </a:spcBef>
              <a:spcAft>
                <a:spcPts val="0"/>
              </a:spcAft>
              <a:buSzPts val="2400"/>
              <a:buChar char="▪"/>
            </a:pPr>
            <a:r>
              <a:rPr lang="en-US" dirty="0"/>
              <a:t>Una vez que haya decidido qué dispositivo quiere utilizar, hay algunos pasos diferentes que </a:t>
            </a:r>
            <a:r>
              <a:rPr lang="en-US" dirty="0" err="1"/>
              <a:t>debe</a:t>
            </a:r>
            <a:r>
              <a:rPr lang="en-US" dirty="0"/>
              <a:t> </a:t>
            </a:r>
            <a:r>
              <a:rPr lang="en-US" dirty="0" err="1"/>
              <a:t>considerar</a:t>
            </a:r>
            <a:r>
              <a:rPr lang="en-US" dirty="0"/>
              <a:t> durante la </a:t>
            </a:r>
            <a:r>
              <a:rPr lang="en-US" dirty="0" err="1"/>
              <a:t>investigación</a:t>
            </a:r>
            <a:r>
              <a:rPr lang="en-US" dirty="0"/>
              <a:t>/</a:t>
            </a:r>
            <a:r>
              <a:rPr lang="en-US" dirty="0" err="1"/>
              <a:t>búsqueda</a:t>
            </a:r>
            <a:r>
              <a:rPr lang="en-US" dirty="0"/>
              <a:t>.</a:t>
            </a:r>
          </a:p>
          <a:p>
            <a:pPr marL="0" lvl="0" indent="0" algn="l" rtl="0">
              <a:lnSpc>
                <a:spcPct val="100000"/>
              </a:lnSpc>
              <a:spcBef>
                <a:spcPts val="1200"/>
              </a:spcBef>
              <a:spcAft>
                <a:spcPts val="0"/>
              </a:spcAft>
              <a:buSzPts val="2400"/>
              <a:buNone/>
            </a:pPr>
            <a:endParaRPr lang="en-US" i="1" dirty="0"/>
          </a:p>
          <a:p>
            <a:pPr marL="0" lvl="0" indent="0" algn="l" rtl="0">
              <a:lnSpc>
                <a:spcPct val="100000"/>
              </a:lnSpc>
              <a:spcBef>
                <a:spcPts val="1200"/>
              </a:spcBef>
              <a:spcAft>
                <a:spcPts val="0"/>
              </a:spcAft>
              <a:buSzPts val="2400"/>
              <a:buNone/>
            </a:pPr>
            <a:r>
              <a:rPr lang="en-US" i="1" dirty="0"/>
              <a:t>En las siguientes diapositivas se describen estos pasos. En el </a:t>
            </a:r>
            <a:r>
              <a:rPr lang="en-US" i="1" dirty="0">
                <a:hlinkClick r:id="rId3" action="ppaction://hlinksldjump"/>
              </a:rPr>
              <a:t>anexo 1 </a:t>
            </a:r>
            <a:r>
              <a:rPr lang="en-US" i="1" dirty="0"/>
              <a:t>encontrará una explicación de la World Wide Web.</a:t>
            </a:r>
            <a:endParaRPr dirty="0"/>
          </a:p>
        </p:txBody>
      </p:sp>
      <p:sp>
        <p:nvSpPr>
          <p:cNvPr id="279"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pic>
        <p:nvPicPr>
          <p:cNvPr id="280" name="Google Shape;280;p18" descr="Μεγεθυντικός φακός περίγραμμα"/>
          <p:cNvPicPr preferRelativeResize="0"/>
          <p:nvPr/>
        </p:nvPicPr>
        <p:blipFill rotWithShape="1">
          <a:blip r:embed="rId4">
            <a:alphaModFix/>
          </a:blip>
          <a:srcRect/>
          <a:stretch/>
        </p:blipFill>
        <p:spPr>
          <a:xfrm>
            <a:off x="7641818" y="1603958"/>
            <a:ext cx="4072060" cy="4072060"/>
          </a:xfrm>
          <a:prstGeom prst="rect">
            <a:avLst/>
          </a:prstGeom>
          <a:noFill/>
          <a:ln>
            <a:noFill/>
          </a:ln>
        </p:spPr>
      </p:pic>
      <p:sp>
        <p:nvSpPr>
          <p:cNvPr id="281" name="Google Shape;281;p18"/>
          <p:cNvSpPr txBox="1"/>
          <p:nvPr/>
        </p:nvSpPr>
        <p:spPr>
          <a:xfrm>
            <a:off x="8374378" y="2763079"/>
            <a:ext cx="167603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Calibri"/>
              <a:buNone/>
            </a:pPr>
            <a:r>
              <a:rPr lang="de-DE" sz="5400" b="0" i="0" u="none" strike="noStrike" cap="none">
                <a:solidFill>
                  <a:srgbClr val="C01E24"/>
                </a:solidFill>
                <a:latin typeface="Calibri"/>
                <a:ea typeface="Calibri"/>
                <a:cs typeface="Calibri"/>
                <a:sym typeface="Calibri"/>
              </a:rPr>
              <a:t>www</a:t>
            </a:r>
            <a:endParaRPr sz="5400" b="0" i="0" u="none" strike="noStrike" cap="none">
              <a:solidFill>
                <a:srgbClr val="C01E24"/>
              </a:solidFill>
              <a:latin typeface="Calibri"/>
              <a:ea typeface="Calibri"/>
              <a:cs typeface="Calibri"/>
              <a:sym typeface="Calibri"/>
            </a:endParaRPr>
          </a:p>
        </p:txBody>
      </p:sp>
      <p:cxnSp>
        <p:nvCxnSpPr>
          <p:cNvPr id="3" name="Ευθεία γραμμή σύνδεσης 2">
            <a:extLst>
              <a:ext uri="{FF2B5EF4-FFF2-40B4-BE49-F238E27FC236}">
                <a16:creationId xmlns:a16="http://schemas.microsoft.com/office/drawing/2014/main" id="{A9299492-61D5-4397-A1C4-37730116D122}"/>
              </a:ext>
            </a:extLst>
          </p:cNvPr>
          <p:cNvCxnSpPr>
            <a:cxnSpLocks/>
          </p:cNvCxnSpPr>
          <p:nvPr/>
        </p:nvCxnSpPr>
        <p:spPr>
          <a:xfrm flipH="1" flipV="1">
            <a:off x="895149" y="2596910"/>
            <a:ext cx="5192697" cy="1758"/>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a:extLst>
              <a:ext uri="{FF2B5EF4-FFF2-40B4-BE49-F238E27FC236}">
                <a16:creationId xmlns:a16="http://schemas.microsoft.com/office/drawing/2014/main" id="{C2BF409E-4953-484B-8DB8-DCEDFE7C7FFB}"/>
              </a:ext>
            </a:extLst>
          </p:cNvPr>
          <p:cNvCxnSpPr>
            <a:cxnSpLocks/>
          </p:cNvCxnSpPr>
          <p:nvPr/>
        </p:nvCxnSpPr>
        <p:spPr>
          <a:xfrm flipH="1">
            <a:off x="6097471" y="2596910"/>
            <a:ext cx="1553972" cy="0"/>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5A01C00A-70E1-4E7C-BD20-8231C452DE3B}"/>
              </a:ext>
            </a:extLst>
          </p:cNvPr>
          <p:cNvSpPr txBox="1"/>
          <p:nvPr/>
        </p:nvSpPr>
        <p:spPr>
          <a:xfrm>
            <a:off x="1113444" y="534932"/>
            <a:ext cx="6734366" cy="1246495"/>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lang="de-DE" sz="1000" dirty="0"/>
          </a:p>
          <a:p>
            <a:pPr marL="180000" lvl="1">
              <a:spcAft>
                <a:spcPts val="600"/>
              </a:spcAft>
              <a:buSzPts val="2640"/>
            </a:pPr>
            <a:r>
              <a:rPr lang="en-US" sz="2000" dirty="0">
                <a:latin typeface="Calibri" panose="020F0502020204030204" pitchFamily="34" charset="0"/>
                <a:cs typeface="Calibri" panose="020F0502020204030204" pitchFamily="34" charset="0"/>
              </a:rPr>
              <a:t>Bueno, la frase correcta es "buscar información en la </a:t>
            </a:r>
            <a:r>
              <a:rPr lang="en-US" sz="2000" b="1" dirty="0">
                <a:latin typeface="Calibri" panose="020F0502020204030204" pitchFamily="34" charset="0"/>
                <a:cs typeface="Calibri" panose="020F0502020204030204" pitchFamily="34" charset="0"/>
              </a:rPr>
              <a:t>World Wide Web"</a:t>
            </a:r>
            <a:r>
              <a:rPr lang="en-US" sz="2000" dirty="0">
                <a:latin typeface="Calibri" panose="020F0502020204030204" pitchFamily="34" charset="0"/>
                <a:cs typeface="Calibri" panose="020F0502020204030204" pitchFamily="34" charset="0"/>
              </a:rPr>
              <a:t>, en lugar de Internet. Véase la siguiente diapositiva.</a:t>
            </a:r>
          </a:p>
          <a:p>
            <a:pPr marL="180000" lvl="1">
              <a:spcAft>
                <a:spcPts val="600"/>
              </a:spcAft>
              <a:buSzPts val="2640"/>
            </a:pPr>
            <a:endParaRPr lang="de-DE" sz="1800" dirty="0">
              <a:latin typeface="Calibri" panose="020F0502020204030204" pitchFamily="34" charset="0"/>
              <a:cs typeface="Calibri" panose="020F0502020204030204" pitchFamily="34" charset="0"/>
            </a:endParaRPr>
          </a:p>
        </p:txBody>
      </p:sp>
      <p:sp>
        <p:nvSpPr>
          <p:cNvPr id="15" name="pop-up">
            <a:extLst>
              <a:ext uri="{FF2B5EF4-FFF2-40B4-BE49-F238E27FC236}">
                <a16:creationId xmlns:a16="http://schemas.microsoft.com/office/drawing/2014/main" id="{F9294866-2934-48E9-BEBB-683F15204795}"/>
              </a:ext>
            </a:extLst>
          </p:cNvPr>
          <p:cNvSpPr/>
          <p:nvPr/>
        </p:nvSpPr>
        <p:spPr>
          <a:xfrm>
            <a:off x="8403253" y="1299411"/>
            <a:ext cx="2963501" cy="482016"/>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C00000"/>
              </a:solidFill>
            </a:endParaRPr>
          </a:p>
          <a:p>
            <a:pPr algn="ctr"/>
            <a:r>
              <a:rPr lang="en-US" b="1">
                <a:solidFill>
                  <a:schemeClr val="bg1">
                    <a:lumMod val="65000"/>
                  </a:schemeClr>
                </a:solidFill>
              </a:rPr>
              <a:t>Haga clic aquí para obtener información.</a:t>
            </a:r>
          </a:p>
          <a:p>
            <a:pPr algn="ctr"/>
            <a:endParaRPr lang="el-GR" b="1">
              <a:solidFill>
                <a:srgbClr val="C00000"/>
              </a:solidFill>
            </a:endParaRPr>
          </a:p>
        </p:txBody>
      </p:sp>
      <p:cxnSp>
        <p:nvCxnSpPr>
          <p:cNvPr id="17" name="Ευθεία γραμμή σύνδεσης 16">
            <a:extLst>
              <a:ext uri="{FF2B5EF4-FFF2-40B4-BE49-F238E27FC236}">
                <a16:creationId xmlns:a16="http://schemas.microsoft.com/office/drawing/2014/main" id="{D509D748-2298-4841-B0AD-7AB99B3A6699}"/>
              </a:ext>
            </a:extLst>
          </p:cNvPr>
          <p:cNvCxnSpPr>
            <a:cxnSpLocks/>
          </p:cNvCxnSpPr>
          <p:nvPr/>
        </p:nvCxnSpPr>
        <p:spPr>
          <a:xfrm flipH="1">
            <a:off x="7632193" y="1791052"/>
            <a:ext cx="577691" cy="81548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Navegadores</a:t>
            </a:r>
            <a:endParaRPr/>
          </a:p>
        </p:txBody>
      </p:sp>
      <p:sp>
        <p:nvSpPr>
          <p:cNvPr id="288" name="Google Shape;288;p19"/>
          <p:cNvSpPr txBox="1">
            <a:spLocks noGrp="1"/>
          </p:cNvSpPr>
          <p:nvPr>
            <p:ph type="body" idx="1"/>
          </p:nvPr>
        </p:nvSpPr>
        <p:spPr>
          <a:xfrm>
            <a:off x="557999" y="1799999"/>
            <a:ext cx="6232100"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Para buscar información en la web, es necesario </a:t>
            </a:r>
            <a:r>
              <a:rPr lang="en-US" b="1" dirty="0"/>
              <a:t>abrir un navegador web (paso 1)</a:t>
            </a:r>
            <a:r>
              <a:rPr lang="en-US" dirty="0"/>
              <a:t>. Por lo general, el navegador web ya está disponible en su dispositivo.</a:t>
            </a:r>
          </a:p>
          <a:p>
            <a:pPr marL="228600" lvl="0" indent="-228600" algn="l" rtl="0">
              <a:lnSpc>
                <a:spcPct val="100000"/>
              </a:lnSpc>
              <a:spcBef>
                <a:spcPts val="1200"/>
              </a:spcBef>
              <a:spcAft>
                <a:spcPts val="0"/>
              </a:spcAft>
              <a:buSzPts val="2400"/>
              <a:buChar char="▪"/>
            </a:pPr>
            <a:r>
              <a:rPr lang="en-US" dirty="0"/>
              <a:t>Algunos de los navegadores más comunes:</a:t>
            </a:r>
          </a:p>
          <a:p>
            <a:pPr marL="685800" lvl="1" indent="-228600" algn="l" rtl="0">
              <a:lnSpc>
                <a:spcPct val="100000"/>
              </a:lnSpc>
              <a:spcBef>
                <a:spcPts val="1200"/>
              </a:spcBef>
              <a:spcAft>
                <a:spcPts val="0"/>
              </a:spcAft>
              <a:buSzPct val="100000"/>
              <a:buFont typeface="Courier New"/>
              <a:buChar char="o"/>
            </a:pPr>
            <a:r>
              <a:rPr lang="en-US" dirty="0"/>
              <a:t>Google Chrome</a:t>
            </a:r>
          </a:p>
          <a:p>
            <a:pPr marL="685800" lvl="1" indent="-228600" algn="l" rtl="0">
              <a:lnSpc>
                <a:spcPct val="100000"/>
              </a:lnSpc>
              <a:spcBef>
                <a:spcPts val="1200"/>
              </a:spcBef>
              <a:spcAft>
                <a:spcPts val="0"/>
              </a:spcAft>
              <a:buSzPct val="100000"/>
              <a:buFont typeface="Courier New"/>
              <a:buChar char="o"/>
            </a:pPr>
            <a:r>
              <a:rPr lang="en-US" dirty="0"/>
              <a:t>Mozilla Firefox</a:t>
            </a:r>
          </a:p>
          <a:p>
            <a:pPr marL="685800" lvl="1" indent="-228600" algn="l" rtl="0">
              <a:lnSpc>
                <a:spcPct val="100000"/>
              </a:lnSpc>
              <a:spcBef>
                <a:spcPts val="1200"/>
              </a:spcBef>
              <a:spcAft>
                <a:spcPts val="0"/>
              </a:spcAft>
              <a:buSzPct val="100000"/>
              <a:buFont typeface="Courier New"/>
              <a:buChar char="o"/>
            </a:pPr>
            <a:r>
              <a:rPr lang="en-US" dirty="0"/>
              <a:t>Microsoft Edge</a:t>
            </a:r>
          </a:p>
          <a:p>
            <a:pPr marL="685800" lvl="1" indent="-228600" algn="l" rtl="0">
              <a:lnSpc>
                <a:spcPct val="100000"/>
              </a:lnSpc>
              <a:spcBef>
                <a:spcPts val="1200"/>
              </a:spcBef>
              <a:spcAft>
                <a:spcPts val="0"/>
              </a:spcAft>
              <a:buSzPct val="100000"/>
              <a:buFont typeface="Courier New"/>
              <a:buChar char="o"/>
            </a:pPr>
            <a:r>
              <a:rPr lang="en-US" dirty="0"/>
              <a:t>Apple Safari</a:t>
            </a:r>
          </a:p>
          <a:p>
            <a:pPr marL="685800" lvl="1" indent="-228600" algn="l" rtl="0">
              <a:lnSpc>
                <a:spcPct val="100000"/>
              </a:lnSpc>
              <a:spcBef>
                <a:spcPts val="1200"/>
              </a:spcBef>
              <a:spcAft>
                <a:spcPts val="0"/>
              </a:spcAft>
              <a:buSzPct val="100000"/>
              <a:buFont typeface="Courier New"/>
              <a:buChar char="o"/>
            </a:pPr>
            <a:r>
              <a:rPr lang="en-US" dirty="0"/>
              <a:t>Ópera</a:t>
            </a:r>
          </a:p>
          <a:p>
            <a:pPr marL="228600" lvl="0" indent="-76200" algn="l" rtl="0">
              <a:lnSpc>
                <a:spcPct val="100000"/>
              </a:lnSpc>
              <a:spcBef>
                <a:spcPts val="1200"/>
              </a:spcBef>
              <a:spcAft>
                <a:spcPts val="0"/>
              </a:spcAft>
              <a:buSzPts val="2400"/>
              <a:buNone/>
            </a:pPr>
            <a:endParaRPr dirty="0"/>
          </a:p>
        </p:txBody>
      </p:sp>
      <p:sp>
        <p:nvSpPr>
          <p:cNvPr id="289" name="Google Shape;289;p19"/>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pic>
        <p:nvPicPr>
          <p:cNvPr id="290" name="Google Shape;290;p19"/>
          <p:cNvPicPr preferRelativeResize="0"/>
          <p:nvPr/>
        </p:nvPicPr>
        <p:blipFill rotWithShape="1">
          <a:blip r:embed="rId3">
            <a:alphaModFix/>
          </a:blip>
          <a:srcRect/>
          <a:stretch/>
        </p:blipFill>
        <p:spPr>
          <a:xfrm>
            <a:off x="10273988" y="2306993"/>
            <a:ext cx="1363603" cy="1417011"/>
          </a:xfrm>
          <a:prstGeom prst="rect">
            <a:avLst/>
          </a:prstGeom>
          <a:noFill/>
          <a:ln>
            <a:noFill/>
          </a:ln>
        </p:spPr>
      </p:pic>
      <p:pic>
        <p:nvPicPr>
          <p:cNvPr id="291" name="Google Shape;291;p19" descr="Tap to activate or exit full screen"/>
          <p:cNvPicPr preferRelativeResize="0"/>
          <p:nvPr/>
        </p:nvPicPr>
        <p:blipFill rotWithShape="1">
          <a:blip r:embed="rId4">
            <a:alphaModFix/>
          </a:blip>
          <a:srcRect/>
          <a:stretch/>
        </p:blipFill>
        <p:spPr>
          <a:xfrm>
            <a:off x="6612947" y="3498003"/>
            <a:ext cx="1670304" cy="1670304"/>
          </a:xfrm>
          <a:prstGeom prst="rect">
            <a:avLst/>
          </a:prstGeom>
          <a:noFill/>
          <a:ln>
            <a:noFill/>
          </a:ln>
        </p:spPr>
      </p:pic>
      <p:pic>
        <p:nvPicPr>
          <p:cNvPr id="292" name="Google Shape;292;p19" descr="Tap to activate or exit full screen"/>
          <p:cNvPicPr preferRelativeResize="0"/>
          <p:nvPr/>
        </p:nvPicPr>
        <p:blipFill rotWithShape="1">
          <a:blip r:embed="rId5">
            <a:alphaModFix/>
          </a:blip>
          <a:srcRect/>
          <a:stretch/>
        </p:blipFill>
        <p:spPr>
          <a:xfrm>
            <a:off x="8013641" y="1889542"/>
            <a:ext cx="1300472" cy="1305913"/>
          </a:xfrm>
          <a:prstGeom prst="rect">
            <a:avLst/>
          </a:prstGeom>
          <a:noFill/>
          <a:ln>
            <a:noFill/>
          </a:ln>
        </p:spPr>
      </p:pic>
      <p:pic>
        <p:nvPicPr>
          <p:cNvPr id="293" name="Google Shape;293;p19" descr="Image result for Apple Safari Logo Transparent"/>
          <p:cNvPicPr preferRelativeResize="0"/>
          <p:nvPr/>
        </p:nvPicPr>
        <p:blipFill rotWithShape="1">
          <a:blip r:embed="rId6">
            <a:alphaModFix/>
          </a:blip>
          <a:srcRect/>
          <a:stretch/>
        </p:blipFill>
        <p:spPr>
          <a:xfrm>
            <a:off x="8415605" y="4681497"/>
            <a:ext cx="1704975" cy="1714500"/>
          </a:xfrm>
          <a:prstGeom prst="rect">
            <a:avLst/>
          </a:prstGeom>
          <a:noFill/>
          <a:ln>
            <a:noFill/>
          </a:ln>
        </p:spPr>
      </p:pic>
      <p:pic>
        <p:nvPicPr>
          <p:cNvPr id="294" name="Google Shape;294;p19" descr="Image result for Opera Web Browser Logo"/>
          <p:cNvPicPr preferRelativeResize="0"/>
          <p:nvPr/>
        </p:nvPicPr>
        <p:blipFill rotWithShape="1">
          <a:blip r:embed="rId7">
            <a:alphaModFix/>
          </a:blip>
          <a:srcRect r="-207"/>
          <a:stretch/>
        </p:blipFill>
        <p:spPr>
          <a:xfrm>
            <a:off x="10521696" y="4147985"/>
            <a:ext cx="1670304" cy="1743075"/>
          </a:xfrm>
          <a:prstGeom prst="rect">
            <a:avLst/>
          </a:prstGeom>
          <a:noFill/>
          <a:ln>
            <a:noFill/>
          </a:ln>
        </p:spPr>
      </p:pic>
      <p:sp>
        <p:nvSpPr>
          <p:cNvPr id="12" name="Rectángulo 11">
            <a:extLst>
              <a:ext uri="{FF2B5EF4-FFF2-40B4-BE49-F238E27FC236}">
                <a16:creationId xmlns:a16="http://schemas.microsoft.com/office/drawing/2014/main" id="{3D73553C-124B-6869-09B6-861027F79F43}"/>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8E88B-2070-4E5D-AB0E-D80B49CE9FDA}"/>
              </a:ext>
            </a:extLst>
          </p:cNvPr>
          <p:cNvSpPr>
            <a:spLocks noGrp="1"/>
          </p:cNvSpPr>
          <p:nvPr>
            <p:ph type="title"/>
          </p:nvPr>
        </p:nvSpPr>
        <p:spPr/>
        <p:txBody>
          <a:bodyPr/>
          <a:lstStyle/>
          <a:p>
            <a:r>
              <a:rPr lang="en-US" dirty="0"/>
              <a:t>Páginas web (1)</a:t>
            </a:r>
            <a:endParaRPr lang="el-GR" dirty="0"/>
          </a:p>
        </p:txBody>
      </p:sp>
      <p:sp>
        <p:nvSpPr>
          <p:cNvPr id="3" name="Θέση κειμένου 2">
            <a:extLst>
              <a:ext uri="{FF2B5EF4-FFF2-40B4-BE49-F238E27FC236}">
                <a16:creationId xmlns:a16="http://schemas.microsoft.com/office/drawing/2014/main" id="{8CF8FF77-34A2-4733-B468-74DC46FB6CB0}"/>
              </a:ext>
            </a:extLst>
          </p:cNvPr>
          <p:cNvSpPr>
            <a:spLocks noGrp="1"/>
          </p:cNvSpPr>
          <p:nvPr>
            <p:ph type="body" idx="1"/>
          </p:nvPr>
        </p:nvSpPr>
        <p:spPr>
          <a:xfrm>
            <a:off x="557998" y="1799999"/>
            <a:ext cx="9880647" cy="4865977"/>
          </a:xfrm>
        </p:spPr>
        <p:txBody>
          <a:bodyPr>
            <a:normAutofit/>
          </a:bodyPr>
          <a:lstStyle/>
          <a:p>
            <a:pPr algn="just">
              <a:spcAft>
                <a:spcPts val="600"/>
              </a:spcAft>
            </a:pPr>
            <a:r>
              <a:rPr lang="en-US" dirty="0"/>
              <a:t>Como se ha mencionado anteriormente, los sitios web contienen la información. Por lo tanto, el siguiente paso (</a:t>
            </a:r>
            <a:r>
              <a:rPr lang="en-US" b="1" dirty="0"/>
              <a:t>paso 2) </a:t>
            </a:r>
            <a:r>
              <a:rPr lang="en-US" dirty="0"/>
              <a:t>es conectarse al sitio web adecuado que contiene la información que está buscando. </a:t>
            </a:r>
          </a:p>
          <a:p>
            <a:pPr algn="just">
              <a:spcAft>
                <a:spcPts val="600"/>
              </a:spcAft>
            </a:pPr>
            <a:r>
              <a:rPr lang="en-US" dirty="0"/>
              <a:t>Para conectarse a un sitio web, hay que conocer su </a:t>
            </a:r>
            <a:r>
              <a:rPr lang="en-US" b="1" dirty="0"/>
              <a:t>nombre de dominio, por </a:t>
            </a:r>
            <a:r>
              <a:rPr lang="en-US" dirty="0"/>
              <a:t>ejemplo, </a:t>
            </a:r>
            <a:r>
              <a:rPr lang="en-US" b="1" i="1" dirty="0"/>
              <a:t>healthcare.eu.</a:t>
            </a:r>
          </a:p>
          <a:p>
            <a:pPr algn="just">
              <a:spcAft>
                <a:spcPts val="600"/>
              </a:spcAft>
            </a:pPr>
            <a:r>
              <a:rPr lang="en-US" dirty="0"/>
              <a:t>Así que las siguientes preguntas son:</a:t>
            </a:r>
          </a:p>
          <a:p>
            <a:pPr lvl="1" algn="just">
              <a:spcAft>
                <a:spcPts val="600"/>
              </a:spcAft>
            </a:pPr>
            <a:r>
              <a:rPr lang="en-US" i="1" dirty="0"/>
              <a:t>"¿Qué sitio(s) web debo visitar para encontrar la información que busco?", </a:t>
            </a:r>
            <a:r>
              <a:rPr lang="en-US" dirty="0"/>
              <a:t>y </a:t>
            </a:r>
          </a:p>
          <a:p>
            <a:pPr lvl="1" algn="just">
              <a:spcAft>
                <a:spcPts val="600"/>
              </a:spcAft>
            </a:pPr>
            <a:r>
              <a:rPr lang="en-US" dirty="0"/>
              <a:t>"</a:t>
            </a:r>
            <a:r>
              <a:rPr lang="en-US" i="1" dirty="0"/>
              <a:t>¿Cómo puedo encontrar el nombre de dominio de este/estos sitios web?" </a:t>
            </a:r>
            <a:endParaRPr lang="en-US" dirty="0"/>
          </a:p>
        </p:txBody>
      </p:sp>
      <p:sp>
        <p:nvSpPr>
          <p:cNvPr id="4" name="Google Shape;345;p24">
            <a:extLst>
              <a:ext uri="{FF2B5EF4-FFF2-40B4-BE49-F238E27FC236}">
                <a16:creationId xmlns:a16="http://schemas.microsoft.com/office/drawing/2014/main" id="{A3DF5CD2-5C11-42D5-B08E-AC9D45F7CFC3}"/>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3430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pSp>
        <p:nvGrpSpPr>
          <p:cNvPr id="76" name="Google Shape;76;p2"/>
          <p:cNvGrpSpPr/>
          <p:nvPr/>
        </p:nvGrpSpPr>
        <p:grpSpPr>
          <a:xfrm>
            <a:off x="9587789" y="3777625"/>
            <a:ext cx="2245582" cy="2759937"/>
            <a:chOff x="7061107" y="2775080"/>
            <a:chExt cx="2245582" cy="2759937"/>
          </a:xfrm>
        </p:grpSpPr>
        <p:pic>
          <p:nvPicPr>
            <p:cNvPr id="77" name="Google Shape;77;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78" name="Google Shape;78;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AKADIMAIKO DIADIKTYO (GUnet)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ATENAS, GRECIA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u="none" strike="noStrike" cap="none">
                <a:solidFill>
                  <a:srgbClr val="414042"/>
                </a:solidFill>
                <a:latin typeface="Roboto"/>
                <a:ea typeface="Roboto"/>
                <a:cs typeface="Roboto"/>
                <a:sym typeface="Roboto"/>
              </a:endParaRPr>
            </a:p>
          </p:txBody>
        </p:sp>
      </p:grpSp>
      <p:sp>
        <p:nvSpPr>
          <p:cNvPr id="79" name="Google Shape;7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de-DE" sz="4800" b="1">
                <a:solidFill>
                  <a:srgbClr val="203864"/>
                </a:solidFill>
                <a:latin typeface="Calibri"/>
                <a:ea typeface="Calibri"/>
                <a:cs typeface="Calibri"/>
                <a:sym typeface="Calibri"/>
              </a:rPr>
              <a:t>Socios</a:t>
            </a:r>
            <a:endParaRPr sz="4800" b="1">
              <a:solidFill>
                <a:srgbClr val="203864"/>
              </a:solidFill>
              <a:latin typeface="Calibri"/>
              <a:ea typeface="Calibri"/>
              <a:cs typeface="Calibri"/>
              <a:sym typeface="Calibri"/>
            </a:endParaRPr>
          </a:p>
        </p:txBody>
      </p:sp>
      <p:grpSp>
        <p:nvGrpSpPr>
          <p:cNvPr id="80" name="Google Shape;80;p2"/>
          <p:cNvGrpSpPr/>
          <p:nvPr/>
        </p:nvGrpSpPr>
        <p:grpSpPr>
          <a:xfrm>
            <a:off x="-583724" y="2027730"/>
            <a:ext cx="6096000" cy="1677637"/>
            <a:chOff x="-1066801" y="1523553"/>
            <a:chExt cx="6096000" cy="1677637"/>
          </a:xfrm>
        </p:grpSpPr>
        <p:pic>
          <p:nvPicPr>
            <p:cNvPr id="81" name="Google Shape;81;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82" name="Google Shape;82;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de-DE" sz="1050" b="0" i="0" u="none" strike="noStrike" cap="none">
                  <a:solidFill>
                    <a:srgbClr val="203864"/>
                  </a:solidFill>
                  <a:latin typeface="Roboto"/>
                  <a:ea typeface="Roboto"/>
                  <a:cs typeface="Roboto"/>
                  <a:sym typeface="Roboto"/>
                </a:rPr>
                <a:t>WESTFALISCHE </a:t>
              </a:r>
              <a:r>
                <a:rPr lang="de-DE" sz="1000" b="0" i="0" u="none" strike="noStrike" cap="none">
                  <a:solidFill>
                    <a:srgbClr val="203864"/>
                  </a:solidFill>
                  <a:latin typeface="Roboto"/>
                  <a:ea typeface="Roboto"/>
                  <a:cs typeface="Roboto"/>
                  <a:sym typeface="Roboto"/>
                </a:rPr>
                <a:t>HOCHSCHULE </a:t>
              </a:r>
              <a:r>
                <a:rPr lang="de-DE" sz="1050" b="0" i="0" u="none" strike="noStrike" cap="none">
                  <a:solidFill>
                    <a:srgbClr val="203864"/>
                  </a:solidFill>
                  <a:latin typeface="Roboto"/>
                  <a:ea typeface="Roboto"/>
                  <a:cs typeface="Roboto"/>
                  <a:sym typeface="Roboto"/>
                </a:rPr>
                <a:t>GELSENKIRCHEN,</a:t>
              </a:r>
              <a:br>
                <a:rPr lang="de-DE" sz="1050" b="0" i="0" u="none" strike="noStrike" cap="none">
                  <a:solidFill>
                    <a:srgbClr val="203864"/>
                  </a:solidFill>
                  <a:latin typeface="Roboto"/>
                  <a:ea typeface="Roboto"/>
                  <a:cs typeface="Roboto"/>
                  <a:sym typeface="Roboto"/>
                </a:rPr>
              </a:br>
              <a:r>
                <a:rPr lang="de-DE"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Calibri"/>
                <a:buNone/>
              </a:pPr>
              <a:r>
                <a:rPr lang="de-DE" sz="1050" b="0" i="0" u="none" strike="noStrike" cap="none">
                  <a:solidFill>
                    <a:srgbClr val="414042"/>
                  </a:solidFill>
                  <a:latin typeface="Roboto"/>
                  <a:ea typeface="Roboto"/>
                  <a:cs typeface="Roboto"/>
                  <a:sym typeface="Roboto"/>
                </a:rPr>
                <a:t>GELSENKIRCHEN, ALEMANIA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Calibri"/>
                <a:buNone/>
              </a:pPr>
              <a:r>
                <a:rPr lang="de-DE" sz="105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3" name="Google Shape;83;p2"/>
          <p:cNvGrpSpPr/>
          <p:nvPr/>
        </p:nvGrpSpPr>
        <p:grpSpPr>
          <a:xfrm>
            <a:off x="4111945" y="4542257"/>
            <a:ext cx="6629400" cy="1738414"/>
            <a:chOff x="2579204" y="1882706"/>
            <a:chExt cx="6629400" cy="1738414"/>
          </a:xfrm>
        </p:grpSpPr>
        <p:pic>
          <p:nvPicPr>
            <p:cNvPr id="84" name="Google Shape;84;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85" name="Google Shape;85;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COORDINA ORGANIZACIÓN DE EMPRESAS Y</a:t>
              </a:r>
              <a:br>
                <a:rPr lang="de-DE" sz="1000" b="0" i="0" u="none" strike="noStrike" cap="none">
                  <a:solidFill>
                    <a:srgbClr val="203864"/>
                  </a:solidFill>
                  <a:latin typeface="Roboto"/>
                  <a:ea typeface="Roboto"/>
                  <a:cs typeface="Roboto"/>
                  <a:sym typeface="Roboto"/>
                </a:rPr>
              </a:br>
              <a:r>
                <a:rPr lang="de-DE"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VALENCIA, ESPAÑA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coordinar-oerh.com</a:t>
              </a:r>
              <a:endParaRPr sz="1000" b="0" i="0" u="none" strike="noStrike" cap="none">
                <a:solidFill>
                  <a:srgbClr val="414042"/>
                </a:solidFill>
                <a:latin typeface="Roboto"/>
                <a:ea typeface="Roboto"/>
                <a:cs typeface="Roboto"/>
                <a:sym typeface="Roboto"/>
              </a:endParaRPr>
            </a:p>
          </p:txBody>
        </p:sp>
      </p:grpSp>
      <p:grpSp>
        <p:nvGrpSpPr>
          <p:cNvPr id="86" name="Google Shape;86;p2"/>
          <p:cNvGrpSpPr/>
          <p:nvPr/>
        </p:nvGrpSpPr>
        <p:grpSpPr>
          <a:xfrm>
            <a:off x="6186067" y="2015292"/>
            <a:ext cx="6634368" cy="1584248"/>
            <a:chOff x="6639106" y="2919412"/>
            <a:chExt cx="6634368" cy="1584248"/>
          </a:xfrm>
        </p:grpSpPr>
        <p:pic>
          <p:nvPicPr>
            <p:cNvPr id="87" name="Google Shape;87;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88" name="Google Shape;88;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666666"/>
                  </a:solidFill>
                  <a:latin typeface="Roboto"/>
                  <a:ea typeface="Roboto"/>
                  <a:cs typeface="Roboto"/>
                  <a:sym typeface="Roboto"/>
                </a:rPr>
                <a:t>ATENAS, GRECIA</a:t>
              </a:r>
              <a:br>
                <a:rPr lang="de-DE" sz="1000" b="0" i="0" u="none" strike="noStrike" cap="none">
                  <a:solidFill>
                    <a:srgbClr val="666666"/>
                  </a:solidFill>
                  <a:latin typeface="Roboto"/>
                  <a:ea typeface="Roboto"/>
                  <a:cs typeface="Roboto"/>
                  <a:sym typeface="Roboto"/>
                </a:rPr>
              </a:br>
              <a:r>
                <a:rPr lang="de-DE"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89" name="Google Shape;89;p2"/>
          <p:cNvGrpSpPr/>
          <p:nvPr/>
        </p:nvGrpSpPr>
        <p:grpSpPr>
          <a:xfrm>
            <a:off x="-1845822" y="4591510"/>
            <a:ext cx="6952420" cy="1601615"/>
            <a:chOff x="-1240501" y="3160643"/>
            <a:chExt cx="6952420" cy="1601615"/>
          </a:xfrm>
        </p:grpSpPr>
        <p:pic>
          <p:nvPicPr>
            <p:cNvPr id="90" name="Google Shape;90;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91" name="Google Shape;91;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UNIVERSIDAD DE VALENCIA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VALENCIA, ESPAÑA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92" name="Google Shape;92;p2"/>
          <p:cNvGrpSpPr/>
          <p:nvPr/>
        </p:nvGrpSpPr>
        <p:grpSpPr>
          <a:xfrm>
            <a:off x="3332429" y="4600164"/>
            <a:ext cx="2543175" cy="1592961"/>
            <a:chOff x="4517932" y="3531206"/>
            <a:chExt cx="2543175" cy="1592961"/>
          </a:xfrm>
        </p:grpSpPr>
        <p:pic>
          <p:nvPicPr>
            <p:cNvPr id="93" name="Google Shape;93;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94" name="Google Shape;94;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Bad Mergentheim, ALEMANIA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95" name="Google Shape;95;p2"/>
          <p:cNvGrpSpPr/>
          <p:nvPr/>
        </p:nvGrpSpPr>
        <p:grpSpPr>
          <a:xfrm>
            <a:off x="5019359" y="1427085"/>
            <a:ext cx="1973150" cy="2726448"/>
            <a:chOff x="9320178" y="2976204"/>
            <a:chExt cx="1973150" cy="2726448"/>
          </a:xfrm>
        </p:grpSpPr>
        <p:pic>
          <p:nvPicPr>
            <p:cNvPr id="96" name="Google Shape;96;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97" name="Google Shape;97;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AREZZO, ITALIA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8E88B-2070-4E5D-AB0E-D80B49CE9FDA}"/>
              </a:ext>
            </a:extLst>
          </p:cNvPr>
          <p:cNvSpPr>
            <a:spLocks noGrp="1"/>
          </p:cNvSpPr>
          <p:nvPr>
            <p:ph type="title"/>
          </p:nvPr>
        </p:nvSpPr>
        <p:spPr/>
        <p:txBody>
          <a:bodyPr/>
          <a:lstStyle/>
          <a:p>
            <a:r>
              <a:rPr lang="en-US" dirty="0"/>
              <a:t>Páginas web (2)</a:t>
            </a:r>
            <a:endParaRPr lang="el-GR" dirty="0"/>
          </a:p>
        </p:txBody>
      </p:sp>
      <p:sp>
        <p:nvSpPr>
          <p:cNvPr id="3" name="Θέση κειμένου 2">
            <a:extLst>
              <a:ext uri="{FF2B5EF4-FFF2-40B4-BE49-F238E27FC236}">
                <a16:creationId xmlns:a16="http://schemas.microsoft.com/office/drawing/2014/main" id="{8CF8FF77-34A2-4733-B468-74DC46FB6CB0}"/>
              </a:ext>
            </a:extLst>
          </p:cNvPr>
          <p:cNvSpPr>
            <a:spLocks noGrp="1"/>
          </p:cNvSpPr>
          <p:nvPr>
            <p:ph type="body" idx="1"/>
          </p:nvPr>
        </p:nvSpPr>
        <p:spPr>
          <a:xfrm>
            <a:off x="557998" y="1799999"/>
            <a:ext cx="10891052" cy="4865977"/>
          </a:xfrm>
        </p:spPr>
        <p:txBody>
          <a:bodyPr>
            <a:normAutofit fontScale="92500" lnSpcReduction="10000"/>
          </a:bodyPr>
          <a:lstStyle/>
          <a:p>
            <a:pPr>
              <a:spcAft>
                <a:spcPts val="600"/>
              </a:spcAft>
            </a:pPr>
            <a:r>
              <a:rPr lang="en-US" dirty="0"/>
              <a:t>Por primera vez, se nos ha informado de alguna manera sobre el nombre del dominio, por ejemplo, </a:t>
            </a:r>
          </a:p>
          <a:p>
            <a:pPr lvl="1">
              <a:spcAft>
                <a:spcPts val="600"/>
              </a:spcAft>
              <a:buFont typeface="Courier New" panose="02070309020205020404" pitchFamily="49" charset="0"/>
              <a:buChar char="o"/>
            </a:pPr>
            <a:r>
              <a:rPr lang="en-US" dirty="0"/>
              <a:t>lo leí en alguna parte, </a:t>
            </a:r>
          </a:p>
          <a:p>
            <a:pPr lvl="1">
              <a:spcAft>
                <a:spcPts val="600"/>
              </a:spcAft>
              <a:buFont typeface="Courier New" panose="02070309020205020404" pitchFamily="49" charset="0"/>
              <a:buChar char="o"/>
            </a:pPr>
            <a:r>
              <a:rPr lang="en-US" dirty="0"/>
              <a:t>aconsejado por alguien, </a:t>
            </a:r>
          </a:p>
          <a:p>
            <a:pPr lvl="1">
              <a:spcAft>
                <a:spcPts val="600"/>
              </a:spcAft>
              <a:buFont typeface="Courier New" panose="02070309020205020404" pitchFamily="49" charset="0"/>
              <a:buChar char="o"/>
            </a:pPr>
            <a:r>
              <a:rPr lang="en-US" dirty="0"/>
              <a:t>lo encontró en otro sitio web con contenido relacionado, o </a:t>
            </a:r>
          </a:p>
          <a:p>
            <a:pPr lvl="1">
              <a:spcAft>
                <a:spcPts val="600"/>
              </a:spcAft>
              <a:buFont typeface="Courier New" panose="02070309020205020404" pitchFamily="49" charset="0"/>
              <a:buChar char="o"/>
            </a:pPr>
            <a:r>
              <a:rPr lang="en-US" dirty="0"/>
              <a:t>utilizó un motor de búsqueda para encontrar los nombres de dominio del sitio web</a:t>
            </a:r>
          </a:p>
          <a:p>
            <a:pPr>
              <a:spcAft>
                <a:spcPts val="600"/>
              </a:spcAft>
            </a:pPr>
            <a:r>
              <a:rPr lang="en-US" dirty="0"/>
              <a:t>Concluyendo, </a:t>
            </a:r>
          </a:p>
          <a:p>
            <a:pPr lvl="1">
              <a:spcAft>
                <a:spcPts val="600"/>
              </a:spcAft>
              <a:buFont typeface="Courier New" panose="02070309020205020404" pitchFamily="49" charset="0"/>
              <a:buChar char="o"/>
            </a:pPr>
            <a:r>
              <a:rPr lang="en-US" dirty="0"/>
              <a:t>si ya conoce el nombre del dominio,</a:t>
            </a:r>
          </a:p>
          <a:p>
            <a:pPr lvl="2">
              <a:spcAft>
                <a:spcPts val="600"/>
              </a:spcAft>
              <a:buFont typeface="Calibri" panose="020B0604020202020204" pitchFamily="34" charset="0"/>
              <a:buChar char="•"/>
            </a:pPr>
            <a:r>
              <a:rPr lang="en-US" dirty="0"/>
              <a:t>puede introducirlo directamente en el navegador y conectarse al sitio web</a:t>
            </a:r>
          </a:p>
          <a:p>
            <a:pPr lvl="1">
              <a:spcAft>
                <a:spcPts val="600"/>
              </a:spcAft>
              <a:buFont typeface="Courier New" panose="02070309020205020404" pitchFamily="49" charset="0"/>
              <a:buChar char="o"/>
            </a:pPr>
            <a:r>
              <a:rPr lang="en-US" dirty="0"/>
              <a:t>de lo contrario,</a:t>
            </a:r>
          </a:p>
          <a:p>
            <a:pPr lvl="2">
              <a:spcAft>
                <a:spcPts val="600"/>
              </a:spcAft>
              <a:buFont typeface="Calibri" panose="020B0604020202020204" pitchFamily="34" charset="0"/>
              <a:buChar char="•"/>
            </a:pPr>
            <a:r>
              <a:rPr lang="en-US" dirty="0"/>
              <a:t>utilice un </a:t>
            </a:r>
            <a:r>
              <a:rPr lang="en-US" b="1" dirty="0"/>
              <a:t>motor de búsqueda </a:t>
            </a:r>
            <a:r>
              <a:rPr lang="en-US" dirty="0"/>
              <a:t>para averiguarlo</a:t>
            </a:r>
          </a:p>
          <a:p>
            <a:pPr lvl="1">
              <a:spcAft>
                <a:spcPts val="600"/>
              </a:spcAft>
            </a:pPr>
            <a:endParaRPr lang="en-US" dirty="0"/>
          </a:p>
        </p:txBody>
      </p:sp>
      <p:sp>
        <p:nvSpPr>
          <p:cNvPr id="4" name="TextBox 3">
            <a:extLst>
              <a:ext uri="{FF2B5EF4-FFF2-40B4-BE49-F238E27FC236}">
                <a16:creationId xmlns:a16="http://schemas.microsoft.com/office/drawing/2014/main" id="{E7042A5C-CAAA-4E63-AE6F-1A6BA4BD5A0F}"/>
              </a:ext>
            </a:extLst>
          </p:cNvPr>
          <p:cNvSpPr txBox="1"/>
          <p:nvPr/>
        </p:nvSpPr>
        <p:spPr>
          <a:xfrm>
            <a:off x="2371767" y="1761646"/>
            <a:ext cx="8538565" cy="3354765"/>
          </a:xfrm>
          <a:prstGeom prst="rect">
            <a:avLst/>
          </a:prstGeom>
          <a:solidFill>
            <a:schemeClr val="bg1">
              <a:lumMod val="95000"/>
            </a:schemeClr>
          </a:solidFill>
          <a:ln>
            <a:solidFill>
              <a:srgbClr val="0070C0"/>
            </a:solidFill>
          </a:ln>
        </p:spPr>
        <p:txBody>
          <a:bodyPr wrap="square">
            <a:spAutoFit/>
          </a:bodyPr>
          <a:lstStyle/>
          <a:p>
            <a:pPr marL="685800" lvl="1" indent="-228600" algn="just">
              <a:lnSpc>
                <a:spcPct val="120000"/>
              </a:lnSpc>
              <a:spcBef>
                <a:spcPts val="1200"/>
              </a:spcBef>
              <a:buSzPts val="2640"/>
              <a:buFont typeface="Calibri"/>
              <a:buChar char="✔"/>
            </a:pPr>
            <a:endParaRPr lang="de-DE" sz="1000" dirty="0"/>
          </a:p>
          <a:p>
            <a:pPr marL="180000" lvl="1" algn="just">
              <a:spcAft>
                <a:spcPts val="600"/>
              </a:spcAft>
              <a:buSzPts val="2640"/>
            </a:pPr>
            <a:r>
              <a:rPr lang="el-GR" sz="2000" dirty="0">
                <a:latin typeface="Calibri" panose="020F0502020204030204" pitchFamily="34" charset="0"/>
                <a:cs typeface="Calibri" panose="020F0502020204030204" pitchFamily="34" charset="0"/>
              </a:rPr>
              <a:t>Un </a:t>
            </a:r>
            <a:r>
              <a:rPr lang="en-US" sz="2000" b="1" dirty="0">
                <a:latin typeface="Calibri" panose="020F0502020204030204" pitchFamily="34" charset="0"/>
                <a:cs typeface="Calibri" panose="020F0502020204030204" pitchFamily="34" charset="0"/>
              </a:rPr>
              <a:t>motor de búsqueda </a:t>
            </a:r>
            <a:r>
              <a:rPr lang="en-US" sz="2000" dirty="0">
                <a:latin typeface="Calibri" panose="020F0502020204030204" pitchFamily="34" charset="0"/>
                <a:cs typeface="Calibri" panose="020F0502020204030204" pitchFamily="34" charset="0"/>
              </a:rPr>
              <a:t>es un servicio para encontrar sitios web. Recoge los sitios web disponibles en la red y los asocia con varias etiquetas, que son palabras clave relacionadas con la categoría de información principal del sitio web. </a:t>
            </a:r>
          </a:p>
          <a:p>
            <a:pPr marL="637200" lvl="1" indent="-457200" algn="just">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El usuario se conecta a través de un navegador al motor de búsqueda.</a:t>
            </a:r>
          </a:p>
          <a:p>
            <a:pPr marL="637200" lvl="1" indent="-457200" algn="just">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Introduce las palabras clave</a:t>
            </a:r>
          </a:p>
          <a:p>
            <a:pPr marL="637200" lvl="1" indent="-457200" algn="just">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El motor de búsqueda devuelve una lista de sitios web relacionados con las palabras clave</a:t>
            </a:r>
          </a:p>
          <a:p>
            <a:pPr marL="637200" lvl="1" indent="-457200" algn="just">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El usuario elige visitar uno o varios sitios web</a:t>
            </a:r>
          </a:p>
        </p:txBody>
      </p:sp>
      <p:sp>
        <p:nvSpPr>
          <p:cNvPr id="5" name="pop-up">
            <a:extLst>
              <a:ext uri="{FF2B5EF4-FFF2-40B4-BE49-F238E27FC236}">
                <a16:creationId xmlns:a16="http://schemas.microsoft.com/office/drawing/2014/main" id="{FCD4C1AB-4348-4080-B353-0CBAC45242F8}"/>
              </a:ext>
            </a:extLst>
          </p:cNvPr>
          <p:cNvSpPr/>
          <p:nvPr/>
        </p:nvSpPr>
        <p:spPr>
          <a:xfrm>
            <a:off x="6096000" y="5536992"/>
            <a:ext cx="5067993" cy="482016"/>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a:p>
            <a:pPr algn="ctr"/>
            <a:r>
              <a:rPr lang="en-US" b="1" dirty="0" err="1">
                <a:solidFill>
                  <a:schemeClr val="bg1">
                    <a:lumMod val="65000"/>
                  </a:schemeClr>
                </a:solidFill>
              </a:rPr>
              <a:t>Haga</a:t>
            </a:r>
            <a:r>
              <a:rPr lang="en-US" b="1" dirty="0">
                <a:solidFill>
                  <a:schemeClr val="bg1">
                    <a:lumMod val="65000"/>
                  </a:schemeClr>
                </a:solidFill>
              </a:rPr>
              <a:t> </a:t>
            </a:r>
            <a:r>
              <a:rPr lang="en-US" b="1" dirty="0" err="1">
                <a:solidFill>
                  <a:schemeClr val="bg1">
                    <a:lumMod val="65000"/>
                  </a:schemeClr>
                </a:solidFill>
              </a:rPr>
              <a:t>clic</a:t>
            </a:r>
            <a:r>
              <a:rPr lang="en-US" b="1" dirty="0">
                <a:solidFill>
                  <a:schemeClr val="bg1">
                    <a:lumMod val="65000"/>
                  </a:schemeClr>
                </a:solidFill>
              </a:rPr>
              <a:t> </a:t>
            </a:r>
            <a:r>
              <a:rPr lang="en-US" b="1" dirty="0" err="1">
                <a:solidFill>
                  <a:schemeClr val="bg1">
                    <a:lumMod val="65000"/>
                  </a:schemeClr>
                </a:solidFill>
              </a:rPr>
              <a:t>aquí</a:t>
            </a:r>
            <a:r>
              <a:rPr lang="en-US" b="1" dirty="0">
                <a:solidFill>
                  <a:schemeClr val="bg1">
                    <a:lumMod val="65000"/>
                  </a:schemeClr>
                </a:solidFill>
              </a:rPr>
              <a:t> para </a:t>
            </a:r>
            <a:r>
              <a:rPr lang="en-US" b="1" dirty="0" err="1">
                <a:solidFill>
                  <a:schemeClr val="bg1">
                    <a:lumMod val="65000"/>
                  </a:schemeClr>
                </a:solidFill>
              </a:rPr>
              <a:t>obtener</a:t>
            </a:r>
            <a:r>
              <a:rPr lang="en-US" b="1" dirty="0">
                <a:solidFill>
                  <a:schemeClr val="bg1">
                    <a:lumMod val="65000"/>
                  </a:schemeClr>
                </a:solidFill>
              </a:rPr>
              <a:t> </a:t>
            </a:r>
            <a:r>
              <a:rPr lang="en-US" b="1" dirty="0" err="1">
                <a:solidFill>
                  <a:schemeClr val="bg1">
                    <a:lumMod val="65000"/>
                  </a:schemeClr>
                </a:solidFill>
              </a:rPr>
              <a:t>más</a:t>
            </a:r>
            <a:r>
              <a:rPr lang="en-US" b="1" dirty="0">
                <a:solidFill>
                  <a:schemeClr val="bg1">
                    <a:lumMod val="65000"/>
                  </a:schemeClr>
                </a:solidFill>
              </a:rPr>
              <a:t> </a:t>
            </a:r>
            <a:r>
              <a:rPr lang="en-US" b="1" dirty="0" err="1">
                <a:solidFill>
                  <a:schemeClr val="bg1">
                    <a:lumMod val="65000"/>
                  </a:schemeClr>
                </a:solidFill>
              </a:rPr>
              <a:t>información</a:t>
            </a:r>
            <a:r>
              <a:rPr lang="en-US" b="1" dirty="0">
                <a:solidFill>
                  <a:schemeClr val="bg1">
                    <a:lumMod val="65000"/>
                  </a:schemeClr>
                </a:solidFill>
              </a:rPr>
              <a:t> </a:t>
            </a:r>
            <a:r>
              <a:rPr lang="en-US" b="1" dirty="0" err="1">
                <a:solidFill>
                  <a:schemeClr val="bg1">
                    <a:lumMod val="65000"/>
                  </a:schemeClr>
                </a:solidFill>
              </a:rPr>
              <a:t>sobre</a:t>
            </a:r>
            <a:r>
              <a:rPr lang="en-US" b="1" dirty="0">
                <a:solidFill>
                  <a:schemeClr val="bg1">
                    <a:lumMod val="65000"/>
                  </a:schemeClr>
                </a:solidFill>
              </a:rPr>
              <a:t> </a:t>
            </a:r>
            <a:r>
              <a:rPr lang="en-US" b="1" dirty="0" err="1">
                <a:solidFill>
                  <a:schemeClr val="bg1">
                    <a:lumMod val="65000"/>
                  </a:schemeClr>
                </a:solidFill>
              </a:rPr>
              <a:t>los</a:t>
            </a:r>
            <a:r>
              <a:rPr lang="en-US" b="1" dirty="0">
                <a:solidFill>
                  <a:schemeClr val="bg1">
                    <a:lumMod val="65000"/>
                  </a:schemeClr>
                </a:solidFill>
              </a:rPr>
              <a:t> </a:t>
            </a:r>
            <a:r>
              <a:rPr lang="en-US" b="1" dirty="0" err="1">
                <a:solidFill>
                  <a:schemeClr val="bg1">
                    <a:lumMod val="65000"/>
                  </a:schemeClr>
                </a:solidFill>
              </a:rPr>
              <a:t>motores</a:t>
            </a:r>
            <a:r>
              <a:rPr lang="en-US" b="1" dirty="0">
                <a:solidFill>
                  <a:schemeClr val="bg1">
                    <a:lumMod val="65000"/>
                  </a:schemeClr>
                </a:solidFill>
              </a:rPr>
              <a:t> de </a:t>
            </a:r>
            <a:r>
              <a:rPr lang="en-US" b="1" dirty="0" err="1">
                <a:solidFill>
                  <a:schemeClr val="bg1">
                    <a:lumMod val="65000"/>
                  </a:schemeClr>
                </a:solidFill>
              </a:rPr>
              <a:t>búsqueda</a:t>
            </a:r>
            <a:endParaRPr lang="en-US" b="1" dirty="0">
              <a:solidFill>
                <a:schemeClr val="bg1">
                  <a:lumMod val="65000"/>
                </a:schemeClr>
              </a:solidFill>
            </a:endParaRPr>
          </a:p>
          <a:p>
            <a:pPr algn="ctr"/>
            <a:endParaRPr lang="el-GR" b="1" dirty="0">
              <a:solidFill>
                <a:srgbClr val="C00000"/>
              </a:solidFill>
            </a:endParaRPr>
          </a:p>
        </p:txBody>
      </p:sp>
      <p:sp>
        <p:nvSpPr>
          <p:cNvPr id="6" name="Google Shape;345;p24">
            <a:extLst>
              <a:ext uri="{FF2B5EF4-FFF2-40B4-BE49-F238E27FC236}">
                <a16:creationId xmlns:a16="http://schemas.microsoft.com/office/drawing/2014/main" id="{2A6F32EE-4426-418D-9EF5-3E7DB70582F6}"/>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sp>
        <p:nvSpPr>
          <p:cNvPr id="9" name="Rectángulo 8">
            <a:extLst>
              <a:ext uri="{FF2B5EF4-FFF2-40B4-BE49-F238E27FC236}">
                <a16:creationId xmlns:a16="http://schemas.microsoft.com/office/drawing/2014/main" id="{13141369-0554-AB5C-44FD-A8A995B321F3}"/>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4132548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Motores de </a:t>
            </a:r>
            <a:r>
              <a:rPr lang="de-DE" dirty="0"/>
              <a:t>búsqueda</a:t>
            </a:r>
            <a:endParaRPr dirty="0"/>
          </a:p>
        </p:txBody>
      </p:sp>
      <p:sp>
        <p:nvSpPr>
          <p:cNvPr id="300" name="Google Shape;300;p20"/>
          <p:cNvSpPr txBox="1">
            <a:spLocks noGrp="1"/>
          </p:cNvSpPr>
          <p:nvPr>
            <p:ph type="body" idx="1"/>
          </p:nvPr>
        </p:nvSpPr>
        <p:spPr>
          <a:xfrm>
            <a:off x="557997" y="1799999"/>
            <a:ext cx="8768883" cy="4865977"/>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SzPts val="2400"/>
              <a:buChar char="▪"/>
            </a:pPr>
            <a:r>
              <a:rPr lang="en-US" dirty="0"/>
              <a:t>Para buscar información en Internet, tiene que conectarse, con su navegador, a uno de los </a:t>
            </a:r>
            <a:r>
              <a:rPr lang="en-US" b="1" dirty="0"/>
              <a:t>motores de búsqueda </a:t>
            </a:r>
            <a:r>
              <a:rPr lang="en-US" dirty="0"/>
              <a:t>disponibles.</a:t>
            </a:r>
          </a:p>
          <a:p>
            <a:pPr marL="228600" lvl="0" indent="-228600" algn="just" rtl="0">
              <a:lnSpc>
                <a:spcPct val="100000"/>
              </a:lnSpc>
              <a:spcBef>
                <a:spcPts val="1200"/>
              </a:spcBef>
              <a:spcAft>
                <a:spcPts val="0"/>
              </a:spcAft>
              <a:buSzPts val="2400"/>
              <a:buChar char="▪"/>
            </a:pPr>
            <a:r>
              <a:rPr lang="en-US" dirty="0"/>
              <a:t>Algunos de los motores de búsqueda más populares son los siguientes:</a:t>
            </a:r>
          </a:p>
          <a:p>
            <a:pPr marL="800100" lvl="1" indent="-342900" algn="just" rtl="0">
              <a:lnSpc>
                <a:spcPct val="100000"/>
              </a:lnSpc>
              <a:spcBef>
                <a:spcPts val="1200"/>
              </a:spcBef>
              <a:spcAft>
                <a:spcPts val="0"/>
              </a:spcAft>
              <a:buSzPct val="100000"/>
              <a:buFont typeface="Calibri" panose="020F0502020204030204" pitchFamily="34" charset="0"/>
              <a:buChar char="̶"/>
            </a:pPr>
            <a:r>
              <a:rPr lang="en-US" b="1" dirty="0"/>
              <a:t>Google.com</a:t>
            </a:r>
            <a:r>
              <a:rPr lang="en-US" dirty="0"/>
              <a:t>: Puedes diferenciar tu búsqueda a través de google entre información, fotos o puedes utilizarlo para navegar.</a:t>
            </a:r>
          </a:p>
          <a:p>
            <a:pPr marL="800100" lvl="1" indent="-342900" algn="just" rtl="0">
              <a:lnSpc>
                <a:spcPct val="100000"/>
              </a:lnSpc>
              <a:spcBef>
                <a:spcPts val="1200"/>
              </a:spcBef>
              <a:spcAft>
                <a:spcPts val="0"/>
              </a:spcAft>
              <a:buSzPct val="100000"/>
              <a:buFont typeface="Calibri" panose="020F0502020204030204" pitchFamily="34" charset="0"/>
              <a:buChar char="̶"/>
            </a:pPr>
            <a:r>
              <a:rPr lang="en-US" b="1" dirty="0"/>
              <a:t>Bing.com</a:t>
            </a:r>
            <a:r>
              <a:rPr lang="en-US" dirty="0"/>
              <a:t>: La estructura y el funcionamiento suelen ser similares a los de Google, pero los resultados de búsqueda podrían ser diferentes.</a:t>
            </a:r>
          </a:p>
          <a:p>
            <a:pPr marL="800100" lvl="1" indent="-342900" algn="just" rtl="0">
              <a:lnSpc>
                <a:spcPct val="100000"/>
              </a:lnSpc>
              <a:spcBef>
                <a:spcPts val="1200"/>
              </a:spcBef>
              <a:spcAft>
                <a:spcPts val="0"/>
              </a:spcAft>
              <a:buSzPct val="100000"/>
              <a:buFont typeface="Calibri" panose="020F0502020204030204" pitchFamily="34" charset="0"/>
              <a:buChar char="̶"/>
            </a:pPr>
            <a:r>
              <a:rPr lang="en-US" b="1" dirty="0"/>
              <a:t>Yahoo.com</a:t>
            </a:r>
            <a:r>
              <a:rPr lang="en-US" dirty="0"/>
              <a:t>: Bastante similar a Bing.</a:t>
            </a:r>
          </a:p>
          <a:p>
            <a:pPr marL="228600" lvl="0" indent="-76200" algn="l" rtl="0">
              <a:lnSpc>
                <a:spcPct val="100000"/>
              </a:lnSpc>
              <a:spcBef>
                <a:spcPts val="1200"/>
              </a:spcBef>
              <a:spcAft>
                <a:spcPts val="0"/>
              </a:spcAft>
              <a:buSzPts val="2400"/>
              <a:buNone/>
            </a:pPr>
            <a:endParaRPr dirty="0"/>
          </a:p>
        </p:txBody>
      </p:sp>
      <p:sp>
        <p:nvSpPr>
          <p:cNvPr id="301" name="Google Shape;301;p20"/>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sp>
        <p:nvSpPr>
          <p:cNvPr id="303" name="Google Shape;303;p20"/>
          <p:cNvSpPr/>
          <p:nvPr/>
        </p:nvSpPr>
        <p:spPr>
          <a:xfrm>
            <a:off x="7570928" y="647881"/>
            <a:ext cx="33656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Calibri"/>
              <a:buNone/>
            </a:pPr>
            <a:r>
              <a:rPr lang="de-DE" sz="5400" b="1" i="0" u="none" strike="noStrike" cap="none" dirty="0">
                <a:solidFill>
                  <a:srgbClr val="FFFFFF"/>
                </a:solidFill>
                <a:latin typeface="Calibri"/>
                <a:ea typeface="Calibri"/>
                <a:cs typeface="Calibri"/>
                <a:sym typeface="Calibri"/>
              </a:rPr>
              <a:t>yahoo.com</a:t>
            </a:r>
            <a:endParaRPr sz="5400" b="1" i="0" u="none" strike="noStrike" cap="none" dirty="0">
              <a:solidFill>
                <a:srgbClr val="FFFFFF"/>
              </a:solidFill>
              <a:latin typeface="Calibri"/>
              <a:ea typeface="Calibri"/>
              <a:cs typeface="Calibri"/>
              <a:sym typeface="Calibri"/>
            </a:endParaRPr>
          </a:p>
        </p:txBody>
      </p:sp>
      <p:sp>
        <p:nvSpPr>
          <p:cNvPr id="304" name="Google Shape;304;p20"/>
          <p:cNvSpPr/>
          <p:nvPr/>
        </p:nvSpPr>
        <p:spPr>
          <a:xfrm>
            <a:off x="7502543" y="5058119"/>
            <a:ext cx="350237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Calibri"/>
              <a:buNone/>
            </a:pPr>
            <a:r>
              <a:rPr lang="de-DE" sz="5400" b="1" i="0" u="none" strike="noStrike" cap="none" dirty="0">
                <a:solidFill>
                  <a:srgbClr val="FFFFFF"/>
                </a:solidFill>
                <a:latin typeface="Calibri"/>
                <a:ea typeface="Calibri"/>
                <a:cs typeface="Calibri"/>
                <a:sym typeface="Calibri"/>
              </a:rPr>
              <a:t>google.com</a:t>
            </a:r>
            <a:endParaRPr sz="5400" b="1" i="0" u="none" strike="noStrike" cap="none" dirty="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2387065" y="1070702"/>
            <a:ext cx="8903368"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solidFill>
                  <a:srgbClr val="C00000"/>
                </a:solidFill>
              </a:rPr>
              <a:t>Actividad</a:t>
            </a:r>
            <a:r>
              <a:rPr lang="de-DE">
                <a:solidFill>
                  <a:srgbClr val="C00000"/>
                </a:solidFill>
              </a:rPr>
              <a:t>: </a:t>
            </a:r>
            <a:r>
              <a:rPr lang="de-DE" err="1"/>
              <a:t>Cadenas de </a:t>
            </a:r>
            <a:r>
              <a:rPr lang="de-DE"/>
              <a:t>búsqueda</a:t>
            </a:r>
            <a:endParaRPr/>
          </a:p>
        </p:txBody>
      </p:sp>
      <p:sp>
        <p:nvSpPr>
          <p:cNvPr id="321" name="Google Shape;321;p22"/>
          <p:cNvSpPr txBox="1">
            <a:spLocks noGrp="1"/>
          </p:cNvSpPr>
          <p:nvPr>
            <p:ph type="body" idx="1"/>
          </p:nvPr>
        </p:nvSpPr>
        <p:spPr>
          <a:xfrm>
            <a:off x="885084" y="1886609"/>
            <a:ext cx="5614953" cy="5011238"/>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120000"/>
              </a:lnSpc>
              <a:spcBef>
                <a:spcPts val="0"/>
              </a:spcBef>
              <a:spcAft>
                <a:spcPts val="0"/>
              </a:spcAft>
              <a:buSzPct val="100000"/>
              <a:buNone/>
            </a:pPr>
            <a:r>
              <a:rPr lang="en-US" i="1" dirty="0"/>
              <a:t>Ejemplo: </a:t>
            </a:r>
            <a:r>
              <a:rPr lang="en-US" dirty="0"/>
              <a:t>¿Dónde está el próximo médico para la salud dental?</a:t>
            </a:r>
          </a:p>
          <a:p>
            <a:pPr marL="800100" lvl="1" indent="-342900" algn="just">
              <a:lnSpc>
                <a:spcPct val="120000"/>
              </a:lnSpc>
              <a:spcBef>
                <a:spcPts val="0"/>
              </a:spcBef>
              <a:buSzPct val="100000"/>
              <a:buFont typeface="Wingdings" panose="05000000000000000000" pitchFamily="2" charset="2"/>
              <a:buChar char="Ø"/>
            </a:pPr>
            <a:r>
              <a:rPr lang="en-US" b="1" dirty="0">
                <a:solidFill>
                  <a:srgbClr val="00B0F0"/>
                </a:solidFill>
                <a:latin typeface="Courier New"/>
                <a:ea typeface="Courier New"/>
                <a:cs typeface="Courier New"/>
                <a:sym typeface="Courier New"/>
              </a:rPr>
              <a:t>"Médico de salud dental Y Valencia"</a:t>
            </a:r>
          </a:p>
          <a:p>
            <a:pPr marL="0" lvl="0" indent="0" algn="just" rtl="0">
              <a:lnSpc>
                <a:spcPct val="120000"/>
              </a:lnSpc>
              <a:spcBef>
                <a:spcPts val="1200"/>
              </a:spcBef>
              <a:spcAft>
                <a:spcPts val="0"/>
              </a:spcAft>
              <a:buSzPct val="100000"/>
              <a:buNone/>
            </a:pPr>
            <a:r>
              <a:rPr lang="en-US" dirty="0"/>
              <a:t>Por favor, discuta cuál de las siguientes cadenas de búsqueda es la mejor:</a:t>
            </a:r>
          </a:p>
          <a:p>
            <a:pPr marL="228600" lvl="0" indent="-228600" algn="just" rtl="0">
              <a:lnSpc>
                <a:spcPct val="120000"/>
              </a:lnSpc>
              <a:spcBef>
                <a:spcPts val="1200"/>
              </a:spcBef>
              <a:spcAft>
                <a:spcPts val="0"/>
              </a:spcAft>
              <a:buSzPct val="100000"/>
              <a:buChar char="▪"/>
            </a:pPr>
            <a:r>
              <a:rPr lang="en-US" b="1" dirty="0"/>
              <a:t>Información de interés: </a:t>
            </a:r>
            <a:r>
              <a:rPr lang="en-US" i="1" dirty="0"/>
              <a:t>¿Debo pagar yo mismo mi tratamiento dental como solicitante de asilo </a:t>
            </a:r>
            <a:r>
              <a:rPr lang="en-US" i="1" dirty="0" err="1"/>
              <a:t>en</a:t>
            </a:r>
            <a:r>
              <a:rPr lang="en-US" i="1" dirty="0"/>
              <a:t> </a:t>
            </a:r>
            <a:r>
              <a:rPr lang="en-US" i="1" dirty="0" err="1"/>
              <a:t>España</a:t>
            </a:r>
            <a:r>
              <a:rPr lang="en-US" i="1" dirty="0"/>
              <a:t>?</a:t>
            </a:r>
            <a:endParaRPr lang="en-US" dirty="0"/>
          </a:p>
          <a:p>
            <a:pPr marL="914400" lvl="1" indent="-457199" algn="just" rtl="0">
              <a:lnSpc>
                <a:spcPct val="120000"/>
              </a:lnSpc>
              <a:spcBef>
                <a:spcPts val="1200"/>
              </a:spcBef>
              <a:spcAft>
                <a:spcPts val="0"/>
              </a:spcAft>
              <a:buSzPct val="119999"/>
              <a:buFont typeface="Calibri"/>
              <a:buAutoNum type="arabicPeriod"/>
            </a:pPr>
            <a:r>
              <a:rPr lang="en-US" dirty="0">
                <a:solidFill>
                  <a:srgbClr val="00B0F0"/>
                </a:solidFill>
                <a:latin typeface="Courier New"/>
                <a:ea typeface="Courier New"/>
                <a:cs typeface="Courier New"/>
                <a:sym typeface="Courier New"/>
              </a:rPr>
              <a:t>¿Tengo que pagar yo mismo mi tratamiento dental?</a:t>
            </a:r>
            <a:endParaRPr lang="en-US" dirty="0"/>
          </a:p>
          <a:p>
            <a:pPr marL="914400" lvl="1" indent="-457199" algn="just" rtl="0">
              <a:lnSpc>
                <a:spcPct val="120000"/>
              </a:lnSpc>
              <a:spcBef>
                <a:spcPts val="1200"/>
              </a:spcBef>
              <a:spcAft>
                <a:spcPts val="0"/>
              </a:spcAft>
              <a:buSzPct val="119999"/>
              <a:buFont typeface="Calibri"/>
              <a:buAutoNum type="arabicPeriod"/>
            </a:pPr>
            <a:r>
              <a:rPr lang="en-US" dirty="0">
                <a:solidFill>
                  <a:srgbClr val="00B0F0"/>
                </a:solidFill>
                <a:latin typeface="Courier New"/>
                <a:ea typeface="Courier New"/>
                <a:cs typeface="Courier New"/>
                <a:sym typeface="Courier New"/>
              </a:rPr>
              <a:t>Pago del tratamiento dental Y solicitante de asilo Y </a:t>
            </a:r>
            <a:r>
              <a:rPr lang="en-US" dirty="0" err="1">
                <a:solidFill>
                  <a:srgbClr val="00B0F0"/>
                </a:solidFill>
                <a:latin typeface="Courier New"/>
                <a:ea typeface="Courier New"/>
                <a:cs typeface="Courier New"/>
                <a:sym typeface="Courier New"/>
              </a:rPr>
              <a:t>España</a:t>
            </a:r>
            <a:endParaRPr lang="en-US" dirty="0"/>
          </a:p>
          <a:p>
            <a:pPr marL="914400" lvl="1" indent="-457199" algn="just" rtl="0">
              <a:lnSpc>
                <a:spcPct val="120000"/>
              </a:lnSpc>
              <a:spcBef>
                <a:spcPts val="1200"/>
              </a:spcBef>
              <a:spcAft>
                <a:spcPts val="0"/>
              </a:spcAft>
              <a:buSzPct val="119999"/>
              <a:buFont typeface="Calibri"/>
              <a:buAutoNum type="arabicPeriod"/>
            </a:pPr>
            <a:r>
              <a:rPr lang="en-US" dirty="0">
                <a:solidFill>
                  <a:srgbClr val="00B0F0"/>
                </a:solidFill>
                <a:latin typeface="Courier New"/>
                <a:ea typeface="Courier New"/>
                <a:cs typeface="Courier New"/>
                <a:sym typeface="Courier New"/>
              </a:rPr>
              <a:t>Pago del tratamiento dental</a:t>
            </a:r>
            <a:endParaRPr lang="en-US" dirty="0"/>
          </a:p>
        </p:txBody>
      </p:sp>
      <p:sp>
        <p:nvSpPr>
          <p:cNvPr id="326" name="Google Shape;326;p22"/>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pic>
        <p:nvPicPr>
          <p:cNvPr id="9" name="Google Shape;142;p6">
            <a:extLst>
              <a:ext uri="{FF2B5EF4-FFF2-40B4-BE49-F238E27FC236}">
                <a16:creationId xmlns:a16="http://schemas.microsoft.com/office/drawing/2014/main" id="{C273FB41-A679-428D-804D-3D6B9B040336}"/>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sp>
        <p:nvSpPr>
          <p:cNvPr id="10" name="Ορθογώνιο 9">
            <a:extLst>
              <a:ext uri="{FF2B5EF4-FFF2-40B4-BE49-F238E27FC236}">
                <a16:creationId xmlns:a16="http://schemas.microsoft.com/office/drawing/2014/main" id="{C88F1B7C-9CF5-4FEC-8133-9000C6E9CE0A}"/>
              </a:ext>
            </a:extLst>
          </p:cNvPr>
          <p:cNvSpPr/>
          <p:nvPr/>
        </p:nvSpPr>
        <p:spPr>
          <a:xfrm>
            <a:off x="9980928" y="278350"/>
            <a:ext cx="2039341" cy="707886"/>
          </a:xfrm>
          <a:prstGeom prst="rect">
            <a:avLst/>
          </a:prstGeom>
          <a:noFill/>
        </p:spPr>
        <p:txBody>
          <a:bodyPr wrap="none" lIns="91440" tIns="45720" rIns="91440" bIns="45720">
            <a:spAutoFit/>
          </a:bodyPr>
          <a:lstStyle/>
          <a:p>
            <a:pPr algn="ctr"/>
            <a:r>
              <a:rPr lang="en-US" sz="4000" b="1" cap="none" spc="0" dirty="0" err="1">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Actividad</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pic>
        <p:nvPicPr>
          <p:cNvPr id="3" name="Imagen 2">
            <a:extLst>
              <a:ext uri="{FF2B5EF4-FFF2-40B4-BE49-F238E27FC236}">
                <a16:creationId xmlns:a16="http://schemas.microsoft.com/office/drawing/2014/main" id="{3F206375-B163-4714-D642-D6EB06EC2A6E}"/>
              </a:ext>
            </a:extLst>
          </p:cNvPr>
          <p:cNvPicPr>
            <a:picLocks noChangeAspect="1"/>
          </p:cNvPicPr>
          <p:nvPr/>
        </p:nvPicPr>
        <p:blipFill>
          <a:blip r:embed="rId4"/>
          <a:stretch>
            <a:fillRect/>
          </a:stretch>
        </p:blipFill>
        <p:spPr>
          <a:xfrm>
            <a:off x="7138953" y="3205185"/>
            <a:ext cx="4167963" cy="1493520"/>
          </a:xfrm>
          <a:prstGeom prst="rect">
            <a:avLst/>
          </a:prstGeom>
        </p:spPr>
      </p:pic>
      <p:sp>
        <p:nvSpPr>
          <p:cNvPr id="12" name="Rectángulo 11">
            <a:extLst>
              <a:ext uri="{FF2B5EF4-FFF2-40B4-BE49-F238E27FC236}">
                <a16:creationId xmlns:a16="http://schemas.microsoft.com/office/drawing/2014/main" id="{D671FCC3-5240-AA6C-2CB8-52EA0D6CE800}"/>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2433744" y="1065021"/>
            <a:ext cx="8360364"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solidFill>
                  <a:srgbClr val="C00000"/>
                </a:solidFill>
              </a:rPr>
              <a:t>Actividad</a:t>
            </a:r>
            <a:r>
              <a:rPr lang="de-DE">
                <a:solidFill>
                  <a:srgbClr val="C00000"/>
                </a:solidFill>
              </a:rPr>
              <a:t>: </a:t>
            </a:r>
            <a:r>
              <a:rPr lang="de-DE" err="1"/>
              <a:t>Cadenas de </a:t>
            </a:r>
            <a:r>
              <a:rPr lang="de-DE"/>
              <a:t>búsqueda</a:t>
            </a:r>
            <a:endParaRPr/>
          </a:p>
        </p:txBody>
      </p:sp>
      <p:sp>
        <p:nvSpPr>
          <p:cNvPr id="333" name="Google Shape;333;p23"/>
          <p:cNvSpPr txBox="1">
            <a:spLocks noGrp="1"/>
          </p:cNvSpPr>
          <p:nvPr>
            <p:ph type="body" idx="1"/>
          </p:nvPr>
        </p:nvSpPr>
        <p:spPr>
          <a:xfrm>
            <a:off x="761794" y="1846762"/>
            <a:ext cx="5852132" cy="486597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00"/>
              <a:buNone/>
            </a:pPr>
            <a:r>
              <a:rPr lang="en-US" dirty="0" err="1"/>
              <a:t>Discuta</a:t>
            </a:r>
            <a:r>
              <a:rPr lang="en-US" dirty="0"/>
              <a:t> cuáles de las siguientes cadenas de búsqueda son las mejores:</a:t>
            </a:r>
          </a:p>
          <a:p>
            <a:pPr marL="228600" lvl="0" indent="-228600" algn="l" rtl="0">
              <a:lnSpc>
                <a:spcPct val="120000"/>
              </a:lnSpc>
              <a:spcBef>
                <a:spcPts val="1200"/>
              </a:spcBef>
              <a:spcAft>
                <a:spcPts val="0"/>
              </a:spcAft>
              <a:buSzPts val="2400"/>
              <a:buChar char="▪"/>
            </a:pPr>
            <a:r>
              <a:rPr lang="en-US" b="1" dirty="0"/>
              <a:t>Información de interés: </a:t>
            </a:r>
            <a:r>
              <a:rPr lang="en-US" i="1" dirty="0"/>
              <a:t>¿Debo vacunarme contra COVID-19?</a:t>
            </a:r>
          </a:p>
          <a:p>
            <a:pPr marL="914400" lvl="1" indent="-457200" algn="l" rtl="0">
              <a:lnSpc>
                <a:spcPct val="120000"/>
              </a:lnSpc>
              <a:spcBef>
                <a:spcPts val="1200"/>
              </a:spcBef>
              <a:spcAft>
                <a:spcPts val="0"/>
              </a:spcAft>
              <a:buSzPts val="2640"/>
              <a:buFont typeface="Calibri"/>
              <a:buAutoNum type="arabicPeriod"/>
            </a:pPr>
            <a:r>
              <a:rPr lang="en-US" dirty="0">
                <a:solidFill>
                  <a:srgbClr val="00B0F0"/>
                </a:solidFill>
                <a:latin typeface="Courier New"/>
                <a:ea typeface="Courier New"/>
                <a:cs typeface="Courier New"/>
                <a:sym typeface="Courier New"/>
              </a:rPr>
              <a:t>Ventajas Y Vacunación Y COVID-19</a:t>
            </a:r>
            <a:endParaRPr lang="en-US" dirty="0"/>
          </a:p>
          <a:p>
            <a:pPr marL="914400" lvl="1" indent="-457200" algn="l" rtl="0">
              <a:lnSpc>
                <a:spcPct val="120000"/>
              </a:lnSpc>
              <a:spcBef>
                <a:spcPts val="1200"/>
              </a:spcBef>
              <a:spcAft>
                <a:spcPts val="0"/>
              </a:spcAft>
              <a:buSzPts val="2640"/>
              <a:buFont typeface="Calibri"/>
              <a:buAutoNum type="arabicPeriod"/>
            </a:pPr>
            <a:r>
              <a:rPr lang="en-US" dirty="0">
                <a:solidFill>
                  <a:srgbClr val="00B0F0"/>
                </a:solidFill>
                <a:latin typeface="Courier New"/>
                <a:ea typeface="Courier New"/>
                <a:cs typeface="Courier New"/>
                <a:sym typeface="Courier New"/>
              </a:rPr>
              <a:t>¿Debo vacunarme contra COVID-19? </a:t>
            </a:r>
          </a:p>
          <a:p>
            <a:pPr marL="914400" lvl="1" indent="-457200" algn="l" rtl="0">
              <a:lnSpc>
                <a:spcPct val="120000"/>
              </a:lnSpc>
              <a:spcBef>
                <a:spcPts val="1200"/>
              </a:spcBef>
              <a:spcAft>
                <a:spcPts val="0"/>
              </a:spcAft>
              <a:buSzPts val="2640"/>
              <a:buFont typeface="Calibri"/>
              <a:buAutoNum type="arabicPeriod"/>
            </a:pPr>
            <a:r>
              <a:rPr lang="en-US" dirty="0">
                <a:solidFill>
                  <a:srgbClr val="00B0F0"/>
                </a:solidFill>
                <a:latin typeface="Courier New"/>
                <a:ea typeface="Courier New"/>
                <a:cs typeface="Courier New"/>
                <a:sym typeface="Courier New"/>
              </a:rPr>
              <a:t>Vacunación</a:t>
            </a:r>
          </a:p>
        </p:txBody>
      </p:sp>
      <p:sp>
        <p:nvSpPr>
          <p:cNvPr id="338" name="Google Shape;338;p23"/>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pic>
        <p:nvPicPr>
          <p:cNvPr id="9" name="Google Shape;142;p6">
            <a:extLst>
              <a:ext uri="{FF2B5EF4-FFF2-40B4-BE49-F238E27FC236}">
                <a16:creationId xmlns:a16="http://schemas.microsoft.com/office/drawing/2014/main" id="{0855A25A-667D-424C-9117-CB6647B3ACDD}"/>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sp>
        <p:nvSpPr>
          <p:cNvPr id="10" name="Ορθογώνιο 9">
            <a:extLst>
              <a:ext uri="{FF2B5EF4-FFF2-40B4-BE49-F238E27FC236}">
                <a16:creationId xmlns:a16="http://schemas.microsoft.com/office/drawing/2014/main" id="{A475C3D2-D5D1-4B8D-ADB6-D5DF36D5D38F}"/>
              </a:ext>
            </a:extLst>
          </p:cNvPr>
          <p:cNvSpPr/>
          <p:nvPr/>
        </p:nvSpPr>
        <p:spPr>
          <a:xfrm>
            <a:off x="9866096" y="302153"/>
            <a:ext cx="2039341" cy="707886"/>
          </a:xfrm>
          <a:prstGeom prst="rect">
            <a:avLst/>
          </a:prstGeom>
          <a:noFill/>
        </p:spPr>
        <p:txBody>
          <a:bodyPr wrap="none" lIns="91440" tIns="45720" rIns="91440" bIns="45720">
            <a:spAutoFit/>
          </a:bodyPr>
          <a:lstStyle/>
          <a:p>
            <a:pPr algn="ctr"/>
            <a:r>
              <a:rPr lang="en-US" sz="4000" b="1" cap="none" spc="0" dirty="0" err="1">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Actividad</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1" name="Rectángulo 10">
            <a:extLst>
              <a:ext uri="{FF2B5EF4-FFF2-40B4-BE49-F238E27FC236}">
                <a16:creationId xmlns:a16="http://schemas.microsoft.com/office/drawing/2014/main" id="{2FB34F56-C292-5406-4627-B17AA81A2A8E}"/>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1E0BAA-7867-4A10-817E-A8403B3F839B}"/>
              </a:ext>
            </a:extLst>
          </p:cNvPr>
          <p:cNvSpPr>
            <a:spLocks noGrp="1"/>
          </p:cNvSpPr>
          <p:nvPr>
            <p:ph type="title"/>
          </p:nvPr>
        </p:nvSpPr>
        <p:spPr/>
        <p:txBody>
          <a:bodyPr>
            <a:normAutofit/>
          </a:bodyPr>
          <a:lstStyle/>
          <a:p>
            <a:r>
              <a:rPr lang="en-US"/>
              <a:t>Formas alternativas de buscar información en la web</a:t>
            </a:r>
            <a:endParaRPr lang="el-GR"/>
          </a:p>
        </p:txBody>
      </p:sp>
      <p:sp>
        <p:nvSpPr>
          <p:cNvPr id="3" name="Θέση κειμένου 2">
            <a:extLst>
              <a:ext uri="{FF2B5EF4-FFF2-40B4-BE49-F238E27FC236}">
                <a16:creationId xmlns:a16="http://schemas.microsoft.com/office/drawing/2014/main" id="{FDFA053E-7619-4447-B1A1-64485D9D4F79}"/>
              </a:ext>
            </a:extLst>
          </p:cNvPr>
          <p:cNvSpPr>
            <a:spLocks noGrp="1"/>
          </p:cNvSpPr>
          <p:nvPr>
            <p:ph type="body" idx="1"/>
          </p:nvPr>
        </p:nvSpPr>
        <p:spPr>
          <a:xfrm>
            <a:off x="557998" y="1799999"/>
            <a:ext cx="9014627" cy="4865977"/>
          </a:xfrm>
        </p:spPr>
        <p:txBody>
          <a:bodyPr>
            <a:normAutofit fontScale="92500" lnSpcReduction="20000"/>
          </a:bodyPr>
          <a:lstStyle/>
          <a:p>
            <a:pPr algn="just">
              <a:spcAft>
                <a:spcPts val="600"/>
              </a:spcAft>
              <a:buFont typeface="Wingdings" panose="05000000000000000000" pitchFamily="2" charset="2"/>
              <a:buChar char="§"/>
            </a:pPr>
            <a:r>
              <a:rPr lang="en-US" dirty="0"/>
              <a:t>También hay alternativas para encontrar información sobre un tema:</a:t>
            </a:r>
          </a:p>
          <a:p>
            <a:pPr lvl="1" algn="just">
              <a:spcAft>
                <a:spcPts val="600"/>
              </a:spcAft>
              <a:buFont typeface="Courier New" panose="02070309020205020404" pitchFamily="49" charset="0"/>
              <a:buChar char="o"/>
            </a:pPr>
            <a:r>
              <a:rPr lang="en-US" b="1" dirty="0"/>
              <a:t>Directorios web temáticos. </a:t>
            </a:r>
            <a:r>
              <a:rPr lang="en-US" dirty="0"/>
              <a:t>Son listas organizadas que contienen sitios web, incluso comerciales, que se centran en un tema específico, por ejemplo, la salud.</a:t>
            </a:r>
          </a:p>
          <a:p>
            <a:pPr lvl="1" algn="just">
              <a:spcAft>
                <a:spcPts val="600"/>
              </a:spcAft>
              <a:buFont typeface="Courier New" panose="02070309020205020404" pitchFamily="49" charset="0"/>
              <a:buChar char="o"/>
            </a:pPr>
            <a:r>
              <a:rPr lang="en-US" b="1" dirty="0"/>
              <a:t>Foro. </a:t>
            </a:r>
            <a:r>
              <a:rPr lang="en-US" dirty="0"/>
              <a:t>Un foro es otra forma de comunicación en el entorno digital que permite interactuar con otros internautas sobre un tema concreto. Puedes registrarte y unirte a un foro para </a:t>
            </a:r>
          </a:p>
          <a:p>
            <a:pPr lvl="2" algn="just">
              <a:spcAft>
                <a:spcPts val="600"/>
              </a:spcAft>
              <a:buFont typeface="Courier New" panose="02070309020205020404" pitchFamily="49" charset="0"/>
              <a:buChar char="o"/>
            </a:pPr>
            <a:r>
              <a:rPr lang="en-US" dirty="0"/>
              <a:t>hacer preguntas específicas y recibir respuestas, o</a:t>
            </a:r>
          </a:p>
          <a:p>
            <a:pPr lvl="2" algn="just">
              <a:spcAft>
                <a:spcPts val="600"/>
              </a:spcAft>
              <a:buFont typeface="Courier New" panose="02070309020205020404" pitchFamily="49" charset="0"/>
              <a:buChar char="o"/>
            </a:pPr>
            <a:r>
              <a:rPr lang="en-US" dirty="0"/>
              <a:t>buscando respuestas a preguntas similares a las suyas</a:t>
            </a:r>
          </a:p>
          <a:p>
            <a:pPr lvl="2" algn="just">
              <a:spcAft>
                <a:spcPts val="600"/>
              </a:spcAft>
              <a:buFont typeface="Courier New" panose="02070309020205020404" pitchFamily="49" charset="0"/>
              <a:buChar char="o"/>
            </a:pPr>
            <a:r>
              <a:rPr lang="en-US" sz="2100" dirty="0"/>
              <a:t>Ejemplo: </a:t>
            </a:r>
            <a:r>
              <a:rPr lang="en-US" dirty="0">
                <a:hlinkClick r:id="rId2"/>
              </a:rPr>
              <a:t>https://www.healthboards.com/</a:t>
            </a:r>
            <a:r>
              <a:rPr lang="en-US" dirty="0"/>
              <a:t>  </a:t>
            </a:r>
          </a:p>
          <a:p>
            <a:pPr algn="just">
              <a:spcAft>
                <a:spcPts val="600"/>
              </a:spcAft>
              <a:buFont typeface="Wingdings" panose="05000000000000000000" pitchFamily="2" charset="2"/>
              <a:buChar char="§"/>
            </a:pPr>
            <a:r>
              <a:rPr lang="en-US" dirty="0"/>
              <a:t>Puede utilizar los motores de búsqueda para encontrar directorios web y foros, por ejemplo, utilizando las palabras clave</a:t>
            </a:r>
          </a:p>
          <a:p>
            <a:pPr lvl="1" algn="just">
              <a:spcAft>
                <a:spcPts val="600"/>
              </a:spcAft>
              <a:buFont typeface="Courier New" panose="02070309020205020404" pitchFamily="49" charset="0"/>
              <a:buChar char="o"/>
            </a:pPr>
            <a:r>
              <a:rPr lang="en-US" sz="1900" b="1" dirty="0">
                <a:solidFill>
                  <a:srgbClr val="00B0F0"/>
                </a:solidFill>
                <a:latin typeface="Courier New"/>
                <a:cs typeface="Courier New"/>
              </a:rPr>
              <a:t>"Foro Y salud"</a:t>
            </a:r>
          </a:p>
          <a:p>
            <a:pPr lvl="2">
              <a:spcAft>
                <a:spcPts val="600"/>
              </a:spcAft>
              <a:buFont typeface="Courier New" panose="02070309020205020404" pitchFamily="49" charset="0"/>
              <a:buChar char="o"/>
            </a:pPr>
            <a:endParaRPr lang="el-GR" dirty="0"/>
          </a:p>
        </p:txBody>
      </p:sp>
      <p:sp>
        <p:nvSpPr>
          <p:cNvPr id="4" name="Google Shape;345;p24">
            <a:extLst>
              <a:ext uri="{FF2B5EF4-FFF2-40B4-BE49-F238E27FC236}">
                <a16:creationId xmlns:a16="http://schemas.microsoft.com/office/drawing/2014/main" id="{FD40B7E5-771E-4732-A85E-0F4DA3BA8B0F}"/>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sp>
        <p:nvSpPr>
          <p:cNvPr id="5" name="Ορθογώνιο 4">
            <a:extLst>
              <a:ext uri="{FF2B5EF4-FFF2-40B4-BE49-F238E27FC236}">
                <a16:creationId xmlns:a16="http://schemas.microsoft.com/office/drawing/2014/main" id="{870E144D-0DA7-4006-9278-080E9EDC6AE3}"/>
              </a:ext>
            </a:extLst>
          </p:cNvPr>
          <p:cNvSpPr/>
          <p:nvPr/>
        </p:nvSpPr>
        <p:spPr>
          <a:xfrm>
            <a:off x="9776696" y="2967335"/>
            <a:ext cx="2339103" cy="923330"/>
          </a:xfrm>
          <a:prstGeom prst="rect">
            <a:avLst/>
          </a:prstGeom>
          <a:noFill/>
        </p:spPr>
        <p:txBody>
          <a:bodyPr wrap="none" lIns="91440" tIns="45720" rIns="91440" bIns="45720">
            <a:spAutoFit/>
          </a:bodyPr>
          <a:lstStyle/>
          <a:p>
            <a:pPr algn="ctr"/>
            <a:r>
              <a:rPr lang="en-US"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Foro</a:t>
            </a:r>
            <a:endParaRPr lang="el-G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7005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2387065" y="1070702"/>
            <a:ext cx="8903368"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solidFill>
                  <a:srgbClr val="C00000"/>
                </a:solidFill>
              </a:rPr>
              <a:t>Actividad</a:t>
            </a:r>
            <a:r>
              <a:rPr lang="de-DE">
                <a:solidFill>
                  <a:srgbClr val="C00000"/>
                </a:solidFill>
              </a:rPr>
              <a:t>: </a:t>
            </a:r>
            <a:r>
              <a:rPr lang="de-DE"/>
              <a:t>Buscar en un </a:t>
            </a:r>
            <a:r>
              <a:rPr lang="de-DE" err="1"/>
              <a:t>foro o directorio </a:t>
            </a:r>
            <a:r>
              <a:rPr lang="de-DE"/>
              <a:t>web</a:t>
            </a:r>
            <a:endParaRPr/>
          </a:p>
        </p:txBody>
      </p:sp>
      <p:sp>
        <p:nvSpPr>
          <p:cNvPr id="321" name="Google Shape;321;p22"/>
          <p:cNvSpPr txBox="1">
            <a:spLocks noGrp="1"/>
          </p:cNvSpPr>
          <p:nvPr>
            <p:ph type="body" idx="1"/>
          </p:nvPr>
        </p:nvSpPr>
        <p:spPr>
          <a:xfrm>
            <a:off x="761793" y="1846762"/>
            <a:ext cx="6516009" cy="50112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ct val="100000"/>
              <a:buNone/>
            </a:pPr>
            <a:r>
              <a:rPr lang="en-US" b="1" i="1" dirty="0"/>
              <a:t>Ejemplo 1: </a:t>
            </a:r>
            <a:r>
              <a:rPr lang="en-US" dirty="0"/>
              <a:t>¿Dónde puedo encontrar un foro para encontrar un dentista en Madrid?</a:t>
            </a:r>
          </a:p>
          <a:p>
            <a:pPr marL="800100" lvl="1" indent="-342900">
              <a:lnSpc>
                <a:spcPct val="120000"/>
              </a:lnSpc>
              <a:spcBef>
                <a:spcPts val="0"/>
              </a:spcBef>
              <a:buSzPct val="100000"/>
              <a:buFont typeface="Wingdings" panose="05000000000000000000" pitchFamily="2" charset="2"/>
              <a:buChar char="Ø"/>
            </a:pPr>
            <a:r>
              <a:rPr lang="en-US" b="1" dirty="0">
                <a:solidFill>
                  <a:srgbClr val="00B0F0"/>
                </a:solidFill>
                <a:latin typeface="Courier New"/>
                <a:ea typeface="Courier New"/>
                <a:cs typeface="Courier New"/>
                <a:sym typeface="Courier New"/>
              </a:rPr>
              <a:t>"Foro Y Dentista Y Madrid"</a:t>
            </a:r>
          </a:p>
          <a:p>
            <a:pPr marL="0" lvl="0" indent="0" algn="l" rtl="0">
              <a:lnSpc>
                <a:spcPct val="120000"/>
              </a:lnSpc>
              <a:spcBef>
                <a:spcPts val="0"/>
              </a:spcBef>
              <a:spcAft>
                <a:spcPts val="0"/>
              </a:spcAft>
              <a:buSzPct val="100000"/>
              <a:buNone/>
            </a:pPr>
            <a:r>
              <a:rPr lang="en-US" b="1" i="1" dirty="0"/>
              <a:t>Ejemplo 2: </a:t>
            </a:r>
            <a:r>
              <a:rPr lang="en-US" dirty="0"/>
              <a:t>¿Dónde puedo encontrar un directorio web de dentistas en Madrid?</a:t>
            </a:r>
          </a:p>
          <a:p>
            <a:pPr marL="800100" lvl="1" indent="-342900">
              <a:lnSpc>
                <a:spcPct val="120000"/>
              </a:lnSpc>
              <a:spcBef>
                <a:spcPts val="0"/>
              </a:spcBef>
              <a:buSzPct val="100000"/>
              <a:buFont typeface="Wingdings" panose="05000000000000000000" pitchFamily="2" charset="2"/>
              <a:buChar char="Ø"/>
            </a:pPr>
            <a:r>
              <a:rPr lang="en-US" b="1" dirty="0">
                <a:solidFill>
                  <a:srgbClr val="00B0F0"/>
                </a:solidFill>
                <a:latin typeface="Courier New"/>
                <a:ea typeface="Courier New"/>
                <a:cs typeface="Courier New"/>
                <a:sym typeface="Courier New"/>
              </a:rPr>
              <a:t>"Web Y directorio Y Dentista Y Madrid"</a:t>
            </a:r>
          </a:p>
          <a:p>
            <a:pPr marL="0" lvl="0" indent="0" algn="l" rtl="0">
              <a:lnSpc>
                <a:spcPct val="120000"/>
              </a:lnSpc>
              <a:spcBef>
                <a:spcPts val="1200"/>
              </a:spcBef>
              <a:spcAft>
                <a:spcPts val="0"/>
              </a:spcAft>
              <a:buSzPct val="100000"/>
              <a:buNone/>
            </a:pPr>
            <a:r>
              <a:rPr lang="en-US" dirty="0"/>
              <a:t>Por favor, discuta, cuáles de las cadenas de búsqueda de resultados son las mejores.</a:t>
            </a:r>
          </a:p>
        </p:txBody>
      </p:sp>
      <p:sp>
        <p:nvSpPr>
          <p:cNvPr id="326" name="Google Shape;326;p22"/>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pic>
        <p:nvPicPr>
          <p:cNvPr id="9" name="Google Shape;142;p6">
            <a:extLst>
              <a:ext uri="{FF2B5EF4-FFF2-40B4-BE49-F238E27FC236}">
                <a16:creationId xmlns:a16="http://schemas.microsoft.com/office/drawing/2014/main" id="{C273FB41-A679-428D-804D-3D6B9B040336}"/>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sp>
        <p:nvSpPr>
          <p:cNvPr id="13" name="Ορθογώνιο 12">
            <a:extLst>
              <a:ext uri="{FF2B5EF4-FFF2-40B4-BE49-F238E27FC236}">
                <a16:creationId xmlns:a16="http://schemas.microsoft.com/office/drawing/2014/main" id="{A3391927-C394-4FC3-B315-CCBFD2C36AC5}"/>
              </a:ext>
            </a:extLst>
          </p:cNvPr>
          <p:cNvSpPr/>
          <p:nvPr/>
        </p:nvSpPr>
        <p:spPr>
          <a:xfrm>
            <a:off x="9859008" y="370594"/>
            <a:ext cx="2039341" cy="707886"/>
          </a:xfrm>
          <a:prstGeom prst="rect">
            <a:avLst/>
          </a:prstGeom>
          <a:noFill/>
        </p:spPr>
        <p:txBody>
          <a:bodyPr wrap="none" lIns="91440" tIns="45720" rIns="91440" bIns="45720">
            <a:spAutoFit/>
          </a:bodyPr>
          <a:lstStyle/>
          <a:p>
            <a:pPr algn="ctr"/>
            <a:r>
              <a:rPr lang="en-US" sz="4000" b="1" cap="none" spc="0" dirty="0" err="1">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Actividad</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115758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Buscar información</a:t>
            </a:r>
            <a:endParaRPr/>
          </a:p>
        </p:txBody>
      </p:sp>
      <p:sp>
        <p:nvSpPr>
          <p:cNvPr id="311" name="Google Shape;311;p21"/>
          <p:cNvSpPr txBox="1">
            <a:spLocks noGrp="1"/>
          </p:cNvSpPr>
          <p:nvPr>
            <p:ph type="body" idx="1"/>
          </p:nvPr>
        </p:nvSpPr>
        <p:spPr>
          <a:xfrm>
            <a:off x="558000" y="1651462"/>
            <a:ext cx="7110285" cy="4975705"/>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ts val="2400"/>
              <a:buNone/>
            </a:pPr>
            <a:r>
              <a:rPr lang="en-US" b="1" i="1" dirty="0"/>
              <a:t>¿Cómo puedo encontrar la información que me interesa?</a:t>
            </a:r>
            <a:endParaRPr lang="en-US" b="1" dirty="0"/>
          </a:p>
          <a:p>
            <a:pPr marL="0" lvl="0" indent="0" algn="just" rtl="0">
              <a:lnSpc>
                <a:spcPct val="100000"/>
              </a:lnSpc>
              <a:spcBef>
                <a:spcPts val="1200"/>
              </a:spcBef>
              <a:spcAft>
                <a:spcPts val="0"/>
              </a:spcAft>
              <a:buSzPts val="2400"/>
              <a:buNone/>
            </a:pPr>
            <a:r>
              <a:rPr lang="en-US" dirty="0"/>
              <a:t>Aspectos a tener en cuenta al crear una cadena de búsqueda: </a:t>
            </a:r>
          </a:p>
          <a:p>
            <a:pPr marL="228600" lvl="0" indent="-228600" algn="just" rtl="0">
              <a:lnSpc>
                <a:spcPct val="100000"/>
              </a:lnSpc>
              <a:spcBef>
                <a:spcPts val="1200"/>
              </a:spcBef>
              <a:spcAft>
                <a:spcPts val="0"/>
              </a:spcAft>
              <a:buSzPts val="2400"/>
              <a:buChar char="▪"/>
            </a:pPr>
            <a:r>
              <a:rPr lang="en-US" dirty="0"/>
              <a:t>Concéntrese en las </a:t>
            </a:r>
            <a:r>
              <a:rPr lang="en-US" b="1" dirty="0"/>
              <a:t>palabras clave </a:t>
            </a:r>
            <a:r>
              <a:rPr lang="en-US" dirty="0"/>
              <a:t>relevantes, especialmente en los sustantivos.</a:t>
            </a:r>
          </a:p>
          <a:p>
            <a:pPr marL="228600" lvl="0" indent="-228600" algn="just" rtl="0">
              <a:lnSpc>
                <a:spcPct val="100000"/>
              </a:lnSpc>
              <a:spcBef>
                <a:spcPts val="1200"/>
              </a:spcBef>
              <a:spcAft>
                <a:spcPts val="0"/>
              </a:spcAft>
              <a:buSzPts val="2400"/>
              <a:buChar char="▪"/>
            </a:pPr>
            <a:r>
              <a:rPr lang="en-US" dirty="0"/>
              <a:t>Uso específico de los operadores de búsqueda:</a:t>
            </a:r>
          </a:p>
          <a:p>
            <a:pPr marL="685800" lvl="1" indent="-228600" algn="just" rtl="0">
              <a:lnSpc>
                <a:spcPct val="100000"/>
              </a:lnSpc>
              <a:spcBef>
                <a:spcPts val="1200"/>
              </a:spcBef>
              <a:spcAft>
                <a:spcPts val="0"/>
              </a:spcAft>
              <a:buSzPts val="2200"/>
              <a:buFont typeface="Courier New"/>
              <a:buChar char="o"/>
            </a:pPr>
            <a:r>
              <a:rPr lang="en-US" b="1" dirty="0"/>
              <a:t>Y</a:t>
            </a:r>
            <a:r>
              <a:rPr lang="en-US" dirty="0"/>
              <a:t>: Vinculación de dos o más términos de búsqueda.</a:t>
            </a:r>
          </a:p>
          <a:p>
            <a:pPr marL="685800" lvl="1" indent="-228600" algn="just" rtl="0">
              <a:lnSpc>
                <a:spcPct val="100000"/>
              </a:lnSpc>
              <a:spcBef>
                <a:spcPts val="1200"/>
              </a:spcBef>
              <a:spcAft>
                <a:spcPts val="0"/>
              </a:spcAft>
              <a:buSzPts val="2200"/>
              <a:buFont typeface="Courier New"/>
              <a:buChar char="o"/>
            </a:pPr>
            <a:r>
              <a:rPr lang="en-US" b="1" dirty="0"/>
              <a:t>O</a:t>
            </a:r>
            <a:r>
              <a:rPr lang="en-US" dirty="0"/>
              <a:t>: Los resultados de la búsqueda contienen uno u otro o todos los términos de búsqueda.</a:t>
            </a:r>
          </a:p>
          <a:p>
            <a:pPr marL="685800" lvl="1" indent="-228600" algn="just" rtl="0">
              <a:lnSpc>
                <a:spcPct val="100000"/>
              </a:lnSpc>
              <a:spcBef>
                <a:spcPts val="1200"/>
              </a:spcBef>
              <a:spcAft>
                <a:spcPts val="0"/>
              </a:spcAft>
              <a:buSzPts val="2200"/>
              <a:buFont typeface="Courier New"/>
              <a:buChar char="o"/>
            </a:pPr>
            <a:r>
              <a:rPr lang="en-US" b="1" dirty="0"/>
              <a:t>Paréntesis</a:t>
            </a:r>
            <a:r>
              <a:rPr lang="en-US" dirty="0"/>
              <a:t>: Los corchetes se pueden utilizar para componer peticiones con los operadores de búsqueda mencionados anteriormente.</a:t>
            </a:r>
          </a:p>
          <a:p>
            <a:pPr marL="228600" lvl="0" indent="-76200" algn="l" rtl="0">
              <a:lnSpc>
                <a:spcPct val="100000"/>
              </a:lnSpc>
              <a:spcBef>
                <a:spcPts val="1200"/>
              </a:spcBef>
              <a:spcAft>
                <a:spcPts val="0"/>
              </a:spcAft>
              <a:buSzPts val="2400"/>
              <a:buNone/>
            </a:pPr>
            <a:endParaRPr dirty="0"/>
          </a:p>
        </p:txBody>
      </p:sp>
      <p:sp>
        <p:nvSpPr>
          <p:cNvPr id="313" name="Google Shape;313;p21"/>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sp>
        <p:nvSpPr>
          <p:cNvPr id="314" name="Google Shape;314;p21"/>
          <p:cNvSpPr txBox="1"/>
          <p:nvPr/>
        </p:nvSpPr>
        <p:spPr>
          <a:xfrm>
            <a:off x="725566" y="6488669"/>
            <a:ext cx="671581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Más </a:t>
            </a:r>
            <a:r>
              <a:rPr lang="de-DE" sz="1200" b="0" i="0" u="none" strike="noStrike" cap="none" dirty="0" err="1">
                <a:solidFill>
                  <a:schemeClr val="dk1"/>
                </a:solidFill>
                <a:latin typeface="Calibri"/>
                <a:ea typeface="Calibri"/>
                <a:cs typeface="Calibri"/>
                <a:sym typeface="Calibri"/>
              </a:rPr>
              <a:t>información</a:t>
            </a:r>
            <a:r>
              <a:rPr lang="de-DE" sz="1200" b="0" i="0" u="none" strike="noStrike" cap="none" dirty="0">
                <a:solidFill>
                  <a:schemeClr val="dk1"/>
                </a:solidFill>
                <a:latin typeface="Calibri"/>
                <a:ea typeface="Calibri"/>
                <a:cs typeface="Calibri"/>
                <a:sym typeface="Calibri"/>
              </a:rPr>
              <a:t>: [2]</a:t>
            </a:r>
            <a:endParaRPr sz="1200" b="0" i="0" u="none" strike="noStrike" cap="none" dirty="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B81B1CD9-ABA7-502E-8537-8B4196382EF1}"/>
              </a:ext>
            </a:extLst>
          </p:cNvPr>
          <p:cNvPicPr>
            <a:picLocks noChangeAspect="1"/>
          </p:cNvPicPr>
          <p:nvPr/>
        </p:nvPicPr>
        <p:blipFill>
          <a:blip r:embed="rId3"/>
          <a:stretch>
            <a:fillRect/>
          </a:stretch>
        </p:blipFill>
        <p:spPr>
          <a:xfrm>
            <a:off x="7668285" y="2256558"/>
            <a:ext cx="4354267" cy="1591431"/>
          </a:xfrm>
          <a:prstGeom prst="rect">
            <a:avLst/>
          </a:prstGeom>
        </p:spPr>
      </p:pic>
      <p:pic>
        <p:nvPicPr>
          <p:cNvPr id="5" name="Imagen 4">
            <a:extLst>
              <a:ext uri="{FF2B5EF4-FFF2-40B4-BE49-F238E27FC236}">
                <a16:creationId xmlns:a16="http://schemas.microsoft.com/office/drawing/2014/main" id="{EFD96377-D72D-D62D-C283-39C0E5267B75}"/>
              </a:ext>
            </a:extLst>
          </p:cNvPr>
          <p:cNvPicPr>
            <a:picLocks noChangeAspect="1"/>
          </p:cNvPicPr>
          <p:nvPr/>
        </p:nvPicPr>
        <p:blipFill>
          <a:blip r:embed="rId4"/>
          <a:stretch>
            <a:fillRect/>
          </a:stretch>
        </p:blipFill>
        <p:spPr>
          <a:xfrm>
            <a:off x="7768856" y="4419451"/>
            <a:ext cx="4305299" cy="163353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203864"/>
                </a:solidFill>
                <a:latin typeface="Calibri"/>
                <a:ea typeface="Calibri"/>
                <a:cs typeface="Calibri"/>
                <a:sym typeface="Calibri"/>
              </a:rPr>
              <a:t>¿Qué operadores se pueden utilizar para construir una cadena de búsqueda?</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A. No hay operadores específicos</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5872162"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Y + O</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Y + </a:t>
            </a:r>
            <a:r>
              <a:rPr lang="en-US" dirty="0" err="1"/>
              <a:t>Paréntesis</a:t>
            </a:r>
            <a:endParaRPr lang="en-US"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5872162" y="246722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Y + O + Paréntesis</a:t>
            </a:r>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rtlCol="0">
            <a:spAutoFit/>
          </a:bodyPr>
          <a:lstStyle/>
          <a:p>
            <a:pPr algn="l"/>
            <a:r>
              <a:rPr lang="en-US" sz="1400" i="1"/>
              <a:t>Sólo una respuesta es correcta.</a:t>
            </a:r>
            <a:endParaRPr lang="el-GR" sz="1400" i="1" err="1"/>
          </a:p>
        </p:txBody>
      </p:sp>
    </p:spTree>
    <p:extLst>
      <p:ext uri="{BB962C8B-B14F-4D97-AF65-F5344CB8AC3E}">
        <p14:creationId xmlns:p14="http://schemas.microsoft.com/office/powerpoint/2010/main" val="1655402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a:spLocks noGrp="1"/>
          </p:cNvSpPr>
          <p:nvPr>
            <p:ph type="body" idx="1"/>
          </p:nvPr>
        </p:nvSpPr>
        <p:spPr>
          <a:xfrm>
            <a:off x="557999" y="1852551"/>
            <a:ext cx="5167683" cy="4865977"/>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SzPts val="2400"/>
              <a:buChar char="▪"/>
            </a:pPr>
            <a:r>
              <a:rPr lang="en-US" dirty="0"/>
              <a:t>Las competencias sobre seguridad y privacidad se refieren a la capacidad de proteger los dispositivos, los contenidos, los </a:t>
            </a:r>
            <a:r>
              <a:rPr lang="en-US" b="1" dirty="0"/>
              <a:t>datos personales </a:t>
            </a:r>
            <a:r>
              <a:rPr lang="en-US" dirty="0"/>
              <a:t>y la privacidad en el entorno digital. </a:t>
            </a:r>
          </a:p>
          <a:p>
            <a:pPr marL="457200" lvl="1" indent="0">
              <a:lnSpc>
                <a:spcPct val="120000"/>
              </a:lnSpc>
              <a:spcBef>
                <a:spcPts val="0"/>
              </a:spcBef>
              <a:buSzPts val="2400"/>
              <a:buNone/>
            </a:pPr>
            <a:endParaRPr lang="en-US" dirty="0"/>
          </a:p>
        </p:txBody>
      </p:sp>
      <p:pic>
        <p:nvPicPr>
          <p:cNvPr id="363" name="Google Shape;363;p26" descr="Social Media, Personal, Social Networks, Media, System"/>
          <p:cNvPicPr preferRelativeResize="0"/>
          <p:nvPr/>
        </p:nvPicPr>
        <p:blipFill rotWithShape="1">
          <a:blip r:embed="rId3">
            <a:alphaModFix/>
          </a:blip>
          <a:srcRect/>
          <a:stretch/>
        </p:blipFill>
        <p:spPr>
          <a:xfrm>
            <a:off x="5725682" y="1709702"/>
            <a:ext cx="4675852" cy="3117234"/>
          </a:xfrm>
          <a:prstGeom prst="rect">
            <a:avLst/>
          </a:prstGeom>
          <a:noFill/>
          <a:ln>
            <a:noFill/>
          </a:ln>
        </p:spPr>
      </p:pic>
      <p:sp>
        <p:nvSpPr>
          <p:cNvPr id="364" name="Google Shape;364;p26"/>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endParaRPr lang="en-US" sz="1200" b="0" i="0" u="none" strike="noStrike" cap="none" dirty="0">
              <a:solidFill>
                <a:schemeClr val="dk1"/>
              </a:solidFill>
              <a:latin typeface="Calibri"/>
              <a:ea typeface="Calibri"/>
              <a:cs typeface="Calibri"/>
              <a:sym typeface="Calibri"/>
            </a:endParaRPr>
          </a:p>
        </p:txBody>
      </p:sp>
      <p:sp>
        <p:nvSpPr>
          <p:cNvPr id="365" name="Google Shape;365;p26"/>
          <p:cNvSpPr txBox="1"/>
          <p:nvPr/>
        </p:nvSpPr>
        <p:spPr>
          <a:xfrm>
            <a:off x="557999" y="816523"/>
            <a:ext cx="10515600" cy="8931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2000" b="1" i="0" u="none" strike="noStrike" cap="none" dirty="0">
                <a:solidFill>
                  <a:srgbClr val="C01E24"/>
                </a:solidFill>
                <a:latin typeface="Calibri"/>
                <a:ea typeface="Calibri"/>
                <a:cs typeface="Calibri"/>
                <a:sym typeface="Calibri"/>
              </a:rPr>
              <a:t>4.2.1</a:t>
            </a:r>
            <a:br>
              <a:rPr lang="en-US" sz="2800" b="1" i="0" u="none" strike="noStrike" cap="none" dirty="0">
                <a:solidFill>
                  <a:srgbClr val="203864"/>
                </a:solidFill>
                <a:latin typeface="Calibri"/>
                <a:ea typeface="Calibri"/>
                <a:cs typeface="Calibri"/>
                <a:sym typeface="Calibri"/>
              </a:rPr>
            </a:br>
            <a:r>
              <a:rPr lang="en-US" sz="2800" b="1" i="0" u="none" strike="noStrike" cap="none" dirty="0" err="1">
                <a:solidFill>
                  <a:srgbClr val="C01E24"/>
                </a:solidFill>
                <a:latin typeface="Calibri"/>
                <a:ea typeface="Calibri"/>
                <a:cs typeface="Calibri"/>
                <a:sym typeface="Calibri"/>
              </a:rPr>
              <a:t>Seguridad</a:t>
            </a:r>
            <a:r>
              <a:rPr lang="en-US" sz="2800" b="1" i="0" u="none" strike="noStrike" cap="none" dirty="0">
                <a:solidFill>
                  <a:srgbClr val="C01E24"/>
                </a:solidFill>
                <a:latin typeface="Calibri"/>
                <a:ea typeface="Calibri"/>
                <a:cs typeface="Calibri"/>
                <a:sym typeface="Calibri"/>
              </a:rPr>
              <a:t> y </a:t>
            </a:r>
            <a:r>
              <a:rPr lang="en-US" sz="2800" b="1" i="0" u="none" strike="noStrike" cap="none" dirty="0" err="1">
                <a:solidFill>
                  <a:srgbClr val="C01E24"/>
                </a:solidFill>
                <a:latin typeface="Calibri"/>
                <a:ea typeface="Calibri"/>
                <a:cs typeface="Calibri"/>
                <a:sym typeface="Calibri"/>
              </a:rPr>
              <a:t>privacidad</a:t>
            </a:r>
            <a:endParaRPr lang="en-US" sz="2800" b="1" i="0" u="none" strike="noStrike" cap="none" dirty="0">
              <a:solidFill>
                <a:srgbClr val="C01E24"/>
              </a:solidFill>
              <a:latin typeface="Calibri"/>
              <a:ea typeface="Calibri"/>
              <a:cs typeface="Calibri"/>
              <a:sym typeface="Calibri"/>
            </a:endParaRPr>
          </a:p>
        </p:txBody>
      </p:sp>
      <p:sp>
        <p:nvSpPr>
          <p:cNvPr id="372" name="Google Shape;372;p26"/>
          <p:cNvSpPr txBox="1"/>
          <p:nvPr/>
        </p:nvSpPr>
        <p:spPr>
          <a:xfrm>
            <a:off x="725566" y="6488668"/>
            <a:ext cx="9495672"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100" b="0" i="0" u="none" strike="noStrike" cap="none" dirty="0">
                <a:solidFill>
                  <a:schemeClr val="dk1"/>
                </a:solidFill>
                <a:latin typeface="Calibri"/>
                <a:ea typeface="Calibri"/>
                <a:cs typeface="Calibri"/>
                <a:sym typeface="Calibri"/>
              </a:rPr>
              <a:t>Más información: [2]</a:t>
            </a:r>
          </a:p>
        </p:txBody>
      </p:sp>
      <p:grpSp>
        <p:nvGrpSpPr>
          <p:cNvPr id="20" name="Grupo 19">
            <a:extLst>
              <a:ext uri="{FF2B5EF4-FFF2-40B4-BE49-F238E27FC236}">
                <a16:creationId xmlns:a16="http://schemas.microsoft.com/office/drawing/2014/main" id="{72AAB96E-E30F-D624-973A-57C45DE65DB6}"/>
              </a:ext>
            </a:extLst>
          </p:cNvPr>
          <p:cNvGrpSpPr/>
          <p:nvPr/>
        </p:nvGrpSpPr>
        <p:grpSpPr>
          <a:xfrm>
            <a:off x="10747248" y="1729357"/>
            <a:ext cx="1444752" cy="1991669"/>
            <a:chOff x="10747248" y="1729357"/>
            <a:chExt cx="1444752" cy="1991669"/>
          </a:xfrm>
        </p:grpSpPr>
        <p:sp>
          <p:nvSpPr>
            <p:cNvPr id="21" name="Google Shape;168;p7">
              <a:extLst>
                <a:ext uri="{FF2B5EF4-FFF2-40B4-BE49-F238E27FC236}">
                  <a16:creationId xmlns:a16="http://schemas.microsoft.com/office/drawing/2014/main" id="{19E8351A-CAB9-EE9E-CE6C-5A8DD83F9432}"/>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4.2.1</a:t>
              </a:r>
              <a:endParaRPr sz="2000" dirty="0">
                <a:solidFill>
                  <a:srgbClr val="C01E24"/>
                </a:solidFill>
              </a:endParaRPr>
            </a:p>
          </p:txBody>
        </p:sp>
        <p:sp>
          <p:nvSpPr>
            <p:cNvPr id="22" name="Google Shape;168;p7">
              <a:extLst>
                <a:ext uri="{FF2B5EF4-FFF2-40B4-BE49-F238E27FC236}">
                  <a16:creationId xmlns:a16="http://schemas.microsoft.com/office/drawing/2014/main" id="{51DC30D8-DB39-FD7B-A201-936D488991B1}"/>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23" name="Google Shape;168;p7">
              <a:extLst>
                <a:ext uri="{FF2B5EF4-FFF2-40B4-BE49-F238E27FC236}">
                  <a16:creationId xmlns:a16="http://schemas.microsoft.com/office/drawing/2014/main" id="{2F08675E-541D-80F1-20E9-AB03C071677A}"/>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24" name="Google Shape;168;p7">
              <a:extLst>
                <a:ext uri="{FF2B5EF4-FFF2-40B4-BE49-F238E27FC236}">
                  <a16:creationId xmlns:a16="http://schemas.microsoft.com/office/drawing/2014/main" id="{9A7399F4-6225-2441-94AE-37E188B69A87}"/>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25" name="Google Shape;168;p7">
              <a:extLst>
                <a:ext uri="{FF2B5EF4-FFF2-40B4-BE49-F238E27FC236}">
                  <a16:creationId xmlns:a16="http://schemas.microsoft.com/office/drawing/2014/main" id="{64844515-D9B2-3FD0-CAEA-630670DE9A92}"/>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7409FB-A13A-4FC2-9553-714BFFF85E72}"/>
              </a:ext>
            </a:extLst>
          </p:cNvPr>
          <p:cNvSpPr>
            <a:spLocks noGrp="1"/>
          </p:cNvSpPr>
          <p:nvPr>
            <p:ph type="title"/>
          </p:nvPr>
        </p:nvSpPr>
        <p:spPr/>
        <p:txBody>
          <a:bodyPr/>
          <a:lstStyle/>
          <a:p>
            <a:r>
              <a:rPr lang="en-US"/>
              <a:t>¿Qué son los datos personales?</a:t>
            </a:r>
          </a:p>
        </p:txBody>
      </p:sp>
      <p:sp>
        <p:nvSpPr>
          <p:cNvPr id="3" name="Θέση κειμένου 2">
            <a:extLst>
              <a:ext uri="{FF2B5EF4-FFF2-40B4-BE49-F238E27FC236}">
                <a16:creationId xmlns:a16="http://schemas.microsoft.com/office/drawing/2014/main" id="{FC7E94CE-8830-4B6F-A27C-0021A39EBE02}"/>
              </a:ext>
            </a:extLst>
          </p:cNvPr>
          <p:cNvSpPr>
            <a:spLocks noGrp="1"/>
          </p:cNvSpPr>
          <p:nvPr>
            <p:ph type="body" idx="1"/>
          </p:nvPr>
        </p:nvSpPr>
        <p:spPr>
          <a:xfrm>
            <a:off x="5811795" y="1537655"/>
            <a:ext cx="5646780" cy="3120069"/>
          </a:xfrm>
        </p:spPr>
        <p:txBody>
          <a:bodyPr>
            <a:normAutofit fontScale="92500"/>
          </a:bodyPr>
          <a:lstStyle/>
          <a:p>
            <a:pPr>
              <a:lnSpc>
                <a:spcPct val="110000"/>
              </a:lnSpc>
              <a:spcAft>
                <a:spcPts val="600"/>
              </a:spcAft>
              <a:buFont typeface="Wingdings" panose="05000000000000000000" pitchFamily="2" charset="2"/>
              <a:buChar char="§"/>
            </a:pPr>
            <a:r>
              <a:rPr lang="en-US" b="1" i="0" dirty="0">
                <a:solidFill>
                  <a:srgbClr val="404040"/>
                </a:solidFill>
                <a:effectLst/>
                <a:latin typeface="Calibri" panose="020F0502020204030204" pitchFamily="34" charset="0"/>
                <a:cs typeface="Calibri" panose="020F0502020204030204" pitchFamily="34" charset="0"/>
              </a:rPr>
              <a:t>Los datos personales </a:t>
            </a:r>
            <a:r>
              <a:rPr lang="en-US" b="0" i="0" dirty="0">
                <a:solidFill>
                  <a:srgbClr val="404040"/>
                </a:solidFill>
                <a:effectLst/>
                <a:latin typeface="Calibri" panose="020F0502020204030204" pitchFamily="34" charset="0"/>
                <a:cs typeface="Calibri" panose="020F0502020204030204" pitchFamily="34" charset="0"/>
              </a:rPr>
              <a:t>son cualquier información relacionada con una </a:t>
            </a:r>
            <a:r>
              <a:rPr lang="en-US" b="1" i="0" dirty="0">
                <a:solidFill>
                  <a:srgbClr val="404040"/>
                </a:solidFill>
                <a:effectLst/>
                <a:latin typeface="Calibri" panose="020F0502020204030204" pitchFamily="34" charset="0"/>
                <a:cs typeface="Calibri" panose="020F0502020204030204" pitchFamily="34" charset="0"/>
              </a:rPr>
              <a:t>persona viva identificada o identificable</a:t>
            </a:r>
            <a:r>
              <a:rPr lang="en-US" b="0" i="0" dirty="0">
                <a:solidFill>
                  <a:srgbClr val="404040"/>
                </a:solidFill>
                <a:effectLst/>
                <a:latin typeface="Calibri" panose="020F0502020204030204" pitchFamily="34" charset="0"/>
                <a:cs typeface="Calibri" panose="020F0502020204030204" pitchFamily="34" charset="0"/>
              </a:rPr>
              <a:t>.</a:t>
            </a:r>
          </a:p>
          <a:p>
            <a:pPr>
              <a:lnSpc>
                <a:spcPct val="110000"/>
              </a:lnSpc>
              <a:spcAft>
                <a:spcPts val="600"/>
              </a:spcAft>
              <a:buFont typeface="Wingdings" panose="05000000000000000000" pitchFamily="2" charset="2"/>
              <a:buChar char="§"/>
            </a:pPr>
            <a:r>
              <a:rPr lang="en-US" b="0" i="0" dirty="0">
                <a:solidFill>
                  <a:srgbClr val="404040"/>
                </a:solidFill>
                <a:effectLst/>
                <a:latin typeface="Calibri" panose="020F0502020204030204" pitchFamily="34" charset="0"/>
                <a:cs typeface="Calibri" panose="020F0502020204030204" pitchFamily="34" charset="0"/>
              </a:rPr>
              <a:t>Los diferentes elementos de </a:t>
            </a:r>
            <a:r>
              <a:rPr lang="en-US" b="0" i="0" dirty="0" err="1">
                <a:solidFill>
                  <a:srgbClr val="404040"/>
                </a:solidFill>
                <a:effectLst/>
                <a:latin typeface="Calibri" panose="020F0502020204030204" pitchFamily="34" charset="0"/>
                <a:cs typeface="Calibri" panose="020F0502020204030204" pitchFamily="34" charset="0"/>
              </a:rPr>
              <a:t>información</a:t>
            </a:r>
            <a:r>
              <a:rPr lang="en-US" b="0" i="0" dirty="0">
                <a:solidFill>
                  <a:srgbClr val="404040"/>
                </a:solidFill>
                <a:effectLst/>
                <a:latin typeface="Calibri" panose="020F0502020204030204" pitchFamily="34" charset="0"/>
                <a:cs typeface="Calibri" panose="020F0502020204030204" pitchFamily="34" charset="0"/>
              </a:rPr>
              <a:t> que, </a:t>
            </a:r>
            <a:r>
              <a:rPr lang="en-US" b="0" i="0" dirty="0" err="1">
                <a:solidFill>
                  <a:srgbClr val="404040"/>
                </a:solidFill>
                <a:effectLst/>
                <a:latin typeface="Calibri" panose="020F0502020204030204" pitchFamily="34" charset="0"/>
                <a:cs typeface="Calibri" panose="020F0502020204030204" pitchFamily="34" charset="0"/>
              </a:rPr>
              <a:t>reunidos</a:t>
            </a:r>
            <a:r>
              <a:rPr lang="en-US" b="0" i="0" dirty="0">
                <a:solidFill>
                  <a:srgbClr val="404040"/>
                </a:solidFill>
                <a:effectLst/>
                <a:latin typeface="Calibri" panose="020F0502020204030204" pitchFamily="34" charset="0"/>
                <a:cs typeface="Calibri" panose="020F0502020204030204" pitchFamily="34" charset="0"/>
              </a:rPr>
              <a:t>, pueden conducir a </a:t>
            </a:r>
            <a:r>
              <a:rPr lang="en-US" b="1" i="0" dirty="0">
                <a:solidFill>
                  <a:srgbClr val="404040"/>
                </a:solidFill>
                <a:effectLst/>
                <a:latin typeface="Calibri" panose="020F0502020204030204" pitchFamily="34" charset="0"/>
                <a:cs typeface="Calibri" panose="020F0502020204030204" pitchFamily="34" charset="0"/>
              </a:rPr>
              <a:t>la identificación de una persona concreta</a:t>
            </a:r>
            <a:r>
              <a:rPr lang="en-US" b="0" i="0" dirty="0">
                <a:solidFill>
                  <a:srgbClr val="404040"/>
                </a:solidFill>
                <a:effectLst/>
                <a:latin typeface="Calibri" panose="020F0502020204030204" pitchFamily="34" charset="0"/>
                <a:cs typeface="Calibri" panose="020F0502020204030204" pitchFamily="34" charset="0"/>
              </a:rPr>
              <a:t>, también constituyen datos personales.</a:t>
            </a: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8215590-4893-4C35-8F70-D8127CCF5775}"/>
              </a:ext>
            </a:extLst>
          </p:cNvPr>
          <p:cNvSpPr txBox="1"/>
          <p:nvPr/>
        </p:nvSpPr>
        <p:spPr>
          <a:xfrm>
            <a:off x="2403261" y="6567033"/>
            <a:ext cx="1426994" cy="261610"/>
          </a:xfrm>
          <a:prstGeom prst="rect">
            <a:avLst/>
          </a:prstGeom>
          <a:noFill/>
        </p:spPr>
        <p:txBody>
          <a:bodyPr wrap="none" rtlCol="0">
            <a:spAutoFit/>
          </a:bodyPr>
          <a:lstStyle/>
          <a:p>
            <a:r>
              <a:rPr lang="en-US" sz="1100" dirty="0"/>
              <a:t>Más información: [3]</a:t>
            </a:r>
          </a:p>
        </p:txBody>
      </p:sp>
      <p:pic>
        <p:nvPicPr>
          <p:cNvPr id="6" name="Picture 2" descr="Matrix, Binary, Security, Private, Privacy, Code, Law">
            <a:extLst>
              <a:ext uri="{FF2B5EF4-FFF2-40B4-BE49-F238E27FC236}">
                <a16:creationId xmlns:a16="http://schemas.microsoft.com/office/drawing/2014/main" id="{91C53776-82A8-4661-A379-00A48B3A3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185" y="1679188"/>
            <a:ext cx="3327043" cy="221456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23B462B4-FFD3-47A6-BA45-CE5D52A501D7}"/>
              </a:ext>
            </a:extLst>
          </p:cNvPr>
          <p:cNvSpPr/>
          <p:nvPr/>
        </p:nvSpPr>
        <p:spPr>
          <a:xfrm>
            <a:off x="558000" y="6581001"/>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lang="en-US" sz="1200" b="0" i="0" u="none" strike="noStrike" cap="none" dirty="0">
              <a:solidFill>
                <a:schemeClr val="dk1"/>
              </a:solidFill>
              <a:latin typeface="Calibri"/>
              <a:ea typeface="Calibri"/>
              <a:cs typeface="Calibri"/>
              <a:sym typeface="Calibri"/>
            </a:endParaRPr>
          </a:p>
        </p:txBody>
      </p:sp>
      <p:sp>
        <p:nvSpPr>
          <p:cNvPr id="8" name="Google Shape;227;p13">
            <a:extLst>
              <a:ext uri="{FF2B5EF4-FFF2-40B4-BE49-F238E27FC236}">
                <a16:creationId xmlns:a16="http://schemas.microsoft.com/office/drawing/2014/main" id="{4F2E22DA-2920-428D-AC4E-80FBC004AD21}"/>
              </a:ext>
            </a:extLst>
          </p:cNvPr>
          <p:cNvSpPr/>
          <p:nvPr/>
        </p:nvSpPr>
        <p:spPr>
          <a:xfrm>
            <a:off x="290669" y="4108082"/>
            <a:ext cx="5100481" cy="1787894"/>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dirty="0" err="1">
                <a:solidFill>
                  <a:schemeClr val="dk1"/>
                </a:solidFill>
                <a:latin typeface="Calibri"/>
                <a:ea typeface="Calibri"/>
                <a:cs typeface="Calibri"/>
                <a:sym typeface="Calibri"/>
              </a:rPr>
              <a:t>¿Puede dar algunos ejemplos de </a:t>
            </a:r>
            <a:r>
              <a:rPr lang="de-DE" sz="2400" b="1" dirty="0">
                <a:solidFill>
                  <a:schemeClr val="dk1"/>
                </a:solidFill>
                <a:latin typeface="Calibri"/>
                <a:ea typeface="Calibri"/>
                <a:cs typeface="Calibri"/>
                <a:sym typeface="Calibri"/>
              </a:rPr>
              <a:t>datos personales</a:t>
            </a:r>
            <a:r>
              <a:rPr lang="de-DE" sz="2400"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
        <p:nvSpPr>
          <p:cNvPr id="9" name="TextBox 8">
            <a:extLst>
              <a:ext uri="{FF2B5EF4-FFF2-40B4-BE49-F238E27FC236}">
                <a16:creationId xmlns:a16="http://schemas.microsoft.com/office/drawing/2014/main" id="{104E33D5-CA90-49E6-862E-26FD9ABF30C8}"/>
              </a:ext>
            </a:extLst>
          </p:cNvPr>
          <p:cNvSpPr txBox="1"/>
          <p:nvPr/>
        </p:nvSpPr>
        <p:spPr>
          <a:xfrm>
            <a:off x="590593" y="1662673"/>
            <a:ext cx="4600532" cy="5016758"/>
          </a:xfrm>
          <a:prstGeom prst="rect">
            <a:avLst/>
          </a:prstGeom>
          <a:solidFill>
            <a:schemeClr val="bg1">
              <a:lumMod val="95000"/>
            </a:schemeClr>
          </a:solidFill>
          <a:ln>
            <a:solidFill>
              <a:srgbClr val="80C141"/>
            </a:solidFill>
          </a:ln>
        </p:spPr>
        <p:txBody>
          <a:bodyPr wrap="square">
            <a:spAutoFit/>
          </a:bodyPr>
          <a:lstStyle/>
          <a:p>
            <a:pPr marL="114300" indent="0">
              <a:spcBef>
                <a:spcPts val="300"/>
              </a:spcBef>
              <a:spcAft>
                <a:spcPts val="300"/>
              </a:spcAft>
              <a:buNone/>
            </a:pPr>
            <a:r>
              <a:rPr lang="en-GB" sz="1800" b="1" dirty="0">
                <a:latin typeface="Calibri" panose="020F0502020204030204" pitchFamily="34" charset="0"/>
                <a:cs typeface="Calibri" panose="020F0502020204030204" pitchFamily="34" charset="0"/>
              </a:rPr>
              <a:t>Ejemplos de datos personales</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un nombre y un apellido</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una dirección de casa</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una dirección de correo electrónico como</a:t>
            </a:r>
          </a:p>
          <a:p>
            <a:pPr marL="891540" lvl="1" indent="-342900">
              <a:spcBef>
                <a:spcPts val="300"/>
              </a:spcBef>
              <a:spcAft>
                <a:spcPts val="300"/>
              </a:spcAft>
              <a:buClr>
                <a:srgbClr val="C00000"/>
              </a:buClr>
              <a:buFont typeface="Courier New" panose="02070309020205020404" pitchFamily="49" charset="0"/>
              <a:buChar char="o"/>
            </a:pPr>
            <a:r>
              <a:rPr lang="en-US" sz="1800" dirty="0">
                <a:latin typeface="Calibri" panose="020F0502020204030204" pitchFamily="34" charset="0"/>
                <a:cs typeface="Calibri" panose="020F0502020204030204" pitchFamily="34" charset="0"/>
              </a:rPr>
              <a:t>name.surname@company.com</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un número de tarjeta de identificación</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datos de localización, por ejemplo la función de datos de localización de un teléfono móvil)</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una dirección de Protocolo de Internet (IP)</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un ID de cookie</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el identificador publicitario de su teléfono</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datos en poder de un hospital o un médico, que pueden ser un símbolo que identifique de forma exclusiva a una persona.</a:t>
            </a:r>
          </a:p>
        </p:txBody>
      </p:sp>
      <p:sp>
        <p:nvSpPr>
          <p:cNvPr id="10" name="pop-up">
            <a:extLst>
              <a:ext uri="{FF2B5EF4-FFF2-40B4-BE49-F238E27FC236}">
                <a16:creationId xmlns:a16="http://schemas.microsoft.com/office/drawing/2014/main" id="{2B252904-91AF-491B-AD35-D2AA3BA9DCD0}"/>
              </a:ext>
            </a:extLst>
          </p:cNvPr>
          <p:cNvSpPr/>
          <p:nvPr/>
        </p:nvSpPr>
        <p:spPr>
          <a:xfrm>
            <a:off x="6492643" y="4754487"/>
            <a:ext cx="2963501" cy="495083"/>
          </a:xfrm>
          <a:prstGeom prst="borderCallout1">
            <a:avLst>
              <a:gd name="adj1" fmla="val 18750"/>
              <a:gd name="adj2" fmla="val -8333"/>
              <a:gd name="adj3" fmla="val 50935"/>
              <a:gd name="adj4" fmla="val -33512"/>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Haga clic aquí para ver ejemplos.</a:t>
            </a:r>
          </a:p>
          <a:p>
            <a:pPr algn="ctr"/>
            <a:endParaRPr lang="el-GR" b="1" dirty="0">
              <a:solidFill>
                <a:srgbClr val="E12A3C"/>
              </a:solidFill>
            </a:endParaRPr>
          </a:p>
        </p:txBody>
      </p:sp>
      <p:sp>
        <p:nvSpPr>
          <p:cNvPr id="13" name="Rectángulo 12">
            <a:extLst>
              <a:ext uri="{FF2B5EF4-FFF2-40B4-BE49-F238E27FC236}">
                <a16:creationId xmlns:a16="http://schemas.microsoft.com/office/drawing/2014/main" id="{C9CD09B6-C587-2F69-FA25-530B5A880020}"/>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412666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3" name="Google Shape;103;p4"/>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de-DE" sz="5400" dirty="0"/>
              <a:t>Módulos</a:t>
            </a:r>
            <a:endParaRPr sz="5400" dirty="0"/>
          </a:p>
        </p:txBody>
      </p:sp>
      <p:pic>
        <p:nvPicPr>
          <p:cNvPr id="104" name="Google Shape;104;p4"/>
          <p:cNvPicPr preferRelativeResize="0">
            <a:picLocks noGrp="1"/>
          </p:cNvPicPr>
          <p:nvPr>
            <p:ph type="body" idx="1"/>
          </p:nvPr>
        </p:nvPicPr>
        <p:blipFill rotWithShape="1">
          <a:blip r:embed="rId3">
            <a:alphaModFix/>
          </a:blip>
          <a:srcRect l="15072" r="17014"/>
          <a:stretch/>
        </p:blipFill>
        <p:spPr>
          <a:xfrm>
            <a:off x="1" y="10"/>
            <a:ext cx="4657344" cy="6857990"/>
          </a:xfrm>
          <a:prstGeom prst="rect">
            <a:avLst/>
          </a:prstGeom>
          <a:noFill/>
          <a:ln>
            <a:noFill/>
          </a:ln>
        </p:spPr>
      </p:pic>
      <p:sp>
        <p:nvSpPr>
          <p:cNvPr id="105" name="Google Shape;105;p4"/>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grpSp>
        <p:nvGrpSpPr>
          <p:cNvPr id="106" name="Google Shape;106;p4"/>
          <p:cNvGrpSpPr/>
          <p:nvPr/>
        </p:nvGrpSpPr>
        <p:grpSpPr>
          <a:xfrm>
            <a:off x="5279492" y="2865455"/>
            <a:ext cx="6269380" cy="3089382"/>
            <a:chOff x="-18270" y="158831"/>
            <a:chExt cx="6269380" cy="3089382"/>
          </a:xfrm>
        </p:grpSpPr>
        <p:sp>
          <p:nvSpPr>
            <p:cNvPr id="107" name="Google Shape;107;p4"/>
            <p:cNvSpPr/>
            <p:nvPr/>
          </p:nvSpPr>
          <p:spPr>
            <a:xfrm>
              <a:off x="0" y="1588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8" name="Google Shape;108;p4"/>
            <p:cNvSpPr txBox="1"/>
            <p:nvPr/>
          </p:nvSpPr>
          <p:spPr>
            <a:xfrm>
              <a:off x="23417" y="1822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1800" b="0" i="0" u="none" strike="noStrike" cap="none" dirty="0">
                  <a:solidFill>
                    <a:schemeClr val="lt1"/>
                  </a:solidFill>
                  <a:latin typeface="Calibri"/>
                  <a:ea typeface="Calibri"/>
                  <a:cs typeface="Calibri"/>
                  <a:sym typeface="Calibri"/>
                </a:rPr>
                <a:t>1. Qué es la alfabetización sanitaria digital y su relevancia </a:t>
              </a:r>
              <a:endParaRPr sz="1800" b="0" i="0" u="none" strike="noStrike" cap="none" dirty="0">
                <a:solidFill>
                  <a:schemeClr val="lt1"/>
                </a:solidFill>
                <a:latin typeface="Calibri"/>
                <a:ea typeface="Calibri"/>
                <a:cs typeface="Calibri"/>
                <a:sym typeface="Calibri"/>
              </a:endParaRPr>
            </a:p>
          </p:txBody>
        </p:sp>
        <p:sp>
          <p:nvSpPr>
            <p:cNvPr id="109" name="Google Shape;109;p4"/>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4"/>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1800" b="0" i="0" u="none" strike="noStrike" cap="none" dirty="0">
                  <a:solidFill>
                    <a:schemeClr val="lt1"/>
                  </a:solidFill>
                  <a:latin typeface="Calibri"/>
                  <a:ea typeface="Calibri"/>
                  <a:cs typeface="Calibri"/>
                  <a:sym typeface="Calibri"/>
                </a:rPr>
                <a:t>2. Principales cuestiones sanitarias al aterrizar en un nuevo país</a:t>
              </a:r>
              <a:endParaRPr sz="1800" b="0" i="0" u="none" strike="noStrike" cap="none" dirty="0">
                <a:solidFill>
                  <a:schemeClr val="lt1"/>
                </a:solidFill>
                <a:latin typeface="Calibri"/>
                <a:ea typeface="Calibri"/>
                <a:cs typeface="Calibri"/>
                <a:sym typeface="Calibri"/>
              </a:endParaRPr>
            </a:p>
          </p:txBody>
        </p:sp>
        <p:sp>
          <p:nvSpPr>
            <p:cNvPr id="111" name="Google Shape;111;p4"/>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4"/>
            <p:cNvSpPr txBox="1"/>
            <p:nvPr/>
          </p:nvSpPr>
          <p:spPr>
            <a:xfrm>
              <a:off x="23417" y="12568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1800" b="0" i="0" u="none" strike="noStrike" cap="none" dirty="0">
                  <a:solidFill>
                    <a:schemeClr val="lt1"/>
                  </a:solidFill>
                  <a:latin typeface="Calibri"/>
                  <a:ea typeface="Calibri"/>
                  <a:cs typeface="Calibri"/>
                  <a:sym typeface="Calibri"/>
                </a:rPr>
                <a:t>3. Servicios de salud</a:t>
              </a:r>
              <a:endParaRPr sz="1800" b="0" i="0" u="none" strike="noStrike" cap="none" dirty="0">
                <a:solidFill>
                  <a:schemeClr val="lt1"/>
                </a:solidFill>
                <a:latin typeface="Calibri"/>
                <a:ea typeface="Calibri"/>
                <a:cs typeface="Calibri"/>
                <a:sym typeface="Calibri"/>
              </a:endParaRPr>
            </a:p>
          </p:txBody>
        </p:sp>
        <p:sp>
          <p:nvSpPr>
            <p:cNvPr id="113" name="Google Shape;113;p4"/>
            <p:cNvSpPr/>
            <p:nvPr/>
          </p:nvSpPr>
          <p:spPr>
            <a:xfrm>
              <a:off x="0" y="1702919"/>
              <a:ext cx="6251110" cy="479700"/>
            </a:xfrm>
            <a:prstGeom prst="roundRect">
              <a:avLst>
                <a:gd name="adj" fmla="val 16667"/>
              </a:avLst>
            </a:prstGeom>
            <a:solidFill>
              <a:srgbClr val="C01E24"/>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4"/>
            <p:cNvSpPr txBox="1"/>
            <p:nvPr/>
          </p:nvSpPr>
          <p:spPr>
            <a:xfrm>
              <a:off x="23417" y="1757861"/>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1800" b="0" i="0" u="none" strike="noStrike" cap="none" dirty="0">
                  <a:solidFill>
                    <a:schemeClr val="lt1"/>
                  </a:solidFill>
                  <a:latin typeface="Calibri"/>
                  <a:ea typeface="Calibri"/>
                  <a:cs typeface="Calibri"/>
                  <a:sym typeface="Calibri"/>
                </a:rPr>
                <a:t>4. Convertirse en una persona digitalmente alfabetizada</a:t>
              </a:r>
              <a:endParaRPr sz="1800" b="0" i="0" u="none" strike="noStrike" cap="none" dirty="0">
                <a:solidFill>
                  <a:schemeClr val="lt1"/>
                </a:solidFill>
                <a:latin typeface="Calibri"/>
                <a:ea typeface="Calibri"/>
                <a:cs typeface="Calibri"/>
                <a:sym typeface="Calibri"/>
              </a:endParaRPr>
            </a:p>
          </p:txBody>
        </p:sp>
        <p:sp>
          <p:nvSpPr>
            <p:cNvPr id="115" name="Google Shape;115;p4"/>
            <p:cNvSpPr/>
            <p:nvPr/>
          </p:nvSpPr>
          <p:spPr>
            <a:xfrm>
              <a:off x="-18270" y="2235456"/>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4"/>
            <p:cNvSpPr txBox="1"/>
            <p:nvPr/>
          </p:nvSpPr>
          <p:spPr>
            <a:xfrm>
              <a:off x="23248" y="2294620"/>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1800" b="0" i="0" u="none" strike="noStrike" cap="none" dirty="0">
                  <a:solidFill>
                    <a:schemeClr val="lt1"/>
                  </a:solidFill>
                  <a:latin typeface="Calibri"/>
                  <a:ea typeface="Calibri"/>
                  <a:cs typeface="Calibri"/>
                  <a:sym typeface="Calibri"/>
                </a:rPr>
                <a:t>5. Exploración de las herramientas de salud digital</a:t>
              </a:r>
              <a:endParaRPr sz="1800" b="0" i="0" u="none" strike="noStrike" cap="none" dirty="0">
                <a:solidFill>
                  <a:schemeClr val="lt1"/>
                </a:solidFill>
                <a:latin typeface="Calibri"/>
                <a:ea typeface="Calibri"/>
                <a:cs typeface="Calibri"/>
                <a:sym typeface="Calibri"/>
              </a:endParaRPr>
            </a:p>
          </p:txBody>
        </p:sp>
        <p:sp>
          <p:nvSpPr>
            <p:cNvPr id="117" name="Google Shape;117;p4"/>
            <p:cNvSpPr/>
            <p:nvPr/>
          </p:nvSpPr>
          <p:spPr>
            <a:xfrm>
              <a:off x="0" y="2768513"/>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4"/>
            <p:cNvSpPr txBox="1"/>
            <p:nvPr/>
          </p:nvSpPr>
          <p:spPr>
            <a:xfrm>
              <a:off x="-1" y="2815347"/>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1800" b="0" i="0" u="none" strike="noStrike" cap="none" dirty="0">
                  <a:solidFill>
                    <a:schemeClr val="lt1"/>
                  </a:solidFill>
                  <a:latin typeface="Calibri"/>
                  <a:ea typeface="Calibri"/>
                  <a:cs typeface="Calibri"/>
                  <a:sym typeface="Calibri"/>
                </a:rPr>
                <a:t>6. </a:t>
              </a:r>
              <a:r>
                <a:rPr lang="en-US" sz="1800" b="0" i="0" u="none" strike="noStrike" cap="none" dirty="0">
                  <a:solidFill>
                    <a:schemeClr val="lt1"/>
                  </a:solidFill>
                  <a:latin typeface="Calibri"/>
                  <a:ea typeface="Calibri"/>
                  <a:cs typeface="Calibri"/>
                  <a:sym typeface="Calibri"/>
                </a:rPr>
                <a:t>Ser activo en el entorno de la salud digital</a:t>
              </a:r>
            </a:p>
          </p:txBody>
        </p:sp>
      </p:grpSp>
      <p:sp>
        <p:nvSpPr>
          <p:cNvPr id="119" name="Google Shape;119;p4"/>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4">
            <a:alphaModFix/>
          </a:blip>
          <a:srcRect/>
          <a:stretch/>
        </p:blipFill>
        <p:spPr>
          <a:xfrm>
            <a:off x="10930439" y="4448556"/>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4B6FB83-2C42-4070-AECE-1343CA7B5743}"/>
              </a:ext>
            </a:extLst>
          </p:cNvPr>
          <p:cNvSpPr>
            <a:spLocks noGrp="1"/>
          </p:cNvSpPr>
          <p:nvPr>
            <p:ph type="title"/>
          </p:nvPr>
        </p:nvSpPr>
        <p:spPr/>
        <p:txBody>
          <a:bodyPr/>
          <a:lstStyle/>
          <a:p>
            <a:r>
              <a:rPr lang="en-US"/>
              <a:t>¿Qué datos personales se consideran sensibles?</a:t>
            </a:r>
          </a:p>
        </p:txBody>
      </p:sp>
      <p:sp>
        <p:nvSpPr>
          <p:cNvPr id="6" name="Θέση κειμένου 5">
            <a:extLst>
              <a:ext uri="{FF2B5EF4-FFF2-40B4-BE49-F238E27FC236}">
                <a16:creationId xmlns:a16="http://schemas.microsoft.com/office/drawing/2014/main" id="{A6650798-22E0-440F-AD73-C290DB9B9E08}"/>
              </a:ext>
            </a:extLst>
          </p:cNvPr>
          <p:cNvSpPr>
            <a:spLocks noGrp="1"/>
          </p:cNvSpPr>
          <p:nvPr>
            <p:ph type="body" idx="1"/>
          </p:nvPr>
        </p:nvSpPr>
        <p:spPr>
          <a:xfrm>
            <a:off x="557998" y="1799999"/>
            <a:ext cx="7566827" cy="4865977"/>
          </a:xfrm>
        </p:spPr>
        <p:txBody>
          <a:bodyPr>
            <a:normAutofit fontScale="92500"/>
          </a:bodyPr>
          <a:lstStyle/>
          <a:p>
            <a:pPr marL="114300" indent="0" algn="just">
              <a:spcAft>
                <a:spcPts val="600"/>
              </a:spcAft>
              <a:buNone/>
            </a:pPr>
            <a:r>
              <a:rPr lang="en-US" b="0" i="0" dirty="0">
                <a:solidFill>
                  <a:schemeClr val="tx1"/>
                </a:solidFill>
                <a:effectLst/>
                <a:latin typeface="Calibri" panose="020F0502020204030204" pitchFamily="34" charset="0"/>
                <a:cs typeface="Calibri" panose="020F0502020204030204" pitchFamily="34" charset="0"/>
              </a:rPr>
              <a:t>Los siguientes datos personales se consideran "</a:t>
            </a:r>
            <a:r>
              <a:rPr lang="en-US" b="1" i="0" dirty="0">
                <a:solidFill>
                  <a:schemeClr val="tx1"/>
                </a:solidFill>
                <a:effectLst/>
                <a:latin typeface="Calibri" panose="020F0502020204030204" pitchFamily="34" charset="0"/>
                <a:cs typeface="Calibri" panose="020F0502020204030204" pitchFamily="34" charset="0"/>
              </a:rPr>
              <a:t>sensibles" </a:t>
            </a:r>
            <a:r>
              <a:rPr lang="en-US" b="0" i="0" dirty="0">
                <a:solidFill>
                  <a:schemeClr val="tx1"/>
                </a:solidFill>
                <a:effectLst/>
                <a:latin typeface="Calibri" panose="020F0502020204030204" pitchFamily="34" charset="0"/>
                <a:cs typeface="Calibri" panose="020F0502020204030204" pitchFamily="34" charset="0"/>
              </a:rPr>
              <a:t>y están sujetos a condiciones específicas de tratamiento:</a:t>
            </a:r>
          </a:p>
          <a:p>
            <a:pPr algn="just">
              <a:spcAft>
                <a:spcPts val="600"/>
              </a:spcAft>
              <a:buFont typeface="Calibri" panose="020B0604020202020204" pitchFamily="34" charset="0"/>
              <a:buChar char="•"/>
            </a:pPr>
            <a:r>
              <a:rPr lang="en-US" b="0" i="0" dirty="0">
                <a:solidFill>
                  <a:schemeClr val="tx1"/>
                </a:solidFill>
                <a:effectLst/>
                <a:latin typeface="Calibri" panose="020F0502020204030204" pitchFamily="34" charset="0"/>
                <a:cs typeface="Calibri" panose="020F0502020204030204" pitchFamily="34" charset="0"/>
              </a:rPr>
              <a:t>datos personales que revelen el origen racial o étnico, las opiniones políticas, las creencias religiosas o filosóficas</a:t>
            </a:r>
          </a:p>
          <a:p>
            <a:pPr algn="just">
              <a:spcAft>
                <a:spcPts val="600"/>
              </a:spcAft>
              <a:buFont typeface="Calibri"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fotos, videos</a:t>
            </a:r>
          </a:p>
          <a:p>
            <a:pPr algn="just">
              <a:spcAft>
                <a:spcPts val="600"/>
              </a:spcAft>
              <a:buFont typeface="Calibri" panose="020B0604020202020204" pitchFamily="34" charset="0"/>
              <a:buChar char="•"/>
            </a:pPr>
            <a:r>
              <a:rPr lang="en-US" b="0" i="0" dirty="0">
                <a:solidFill>
                  <a:schemeClr val="tx1"/>
                </a:solidFill>
                <a:effectLst/>
                <a:latin typeface="Calibri" panose="020F0502020204030204" pitchFamily="34" charset="0"/>
                <a:cs typeface="Calibri" panose="020F0502020204030204" pitchFamily="34" charset="0"/>
              </a:rPr>
              <a:t>afiliación sindical</a:t>
            </a:r>
          </a:p>
          <a:p>
            <a:pPr algn="just">
              <a:spcAft>
                <a:spcPts val="600"/>
              </a:spcAft>
              <a:buFont typeface="Calibri" panose="020B0604020202020204" pitchFamily="34" charset="0"/>
              <a:buChar char="•"/>
            </a:pPr>
            <a:r>
              <a:rPr lang="en-US" b="0" i="0" dirty="0">
                <a:solidFill>
                  <a:schemeClr val="tx1"/>
                </a:solidFill>
                <a:effectLst/>
                <a:latin typeface="Calibri" panose="020F0502020204030204" pitchFamily="34" charset="0"/>
                <a:cs typeface="Calibri" panose="020F0502020204030204" pitchFamily="34" charset="0"/>
              </a:rPr>
              <a:t>datos genéticos, datos biométricos tratados únicamente para identificar a un ser humano</a:t>
            </a:r>
          </a:p>
          <a:p>
            <a:pPr algn="just">
              <a:spcAft>
                <a:spcPts val="600"/>
              </a:spcAft>
              <a:buFont typeface="Calibri" panose="020B0604020202020204" pitchFamily="34" charset="0"/>
              <a:buChar char="•"/>
            </a:pPr>
            <a:r>
              <a:rPr lang="en-US" b="1" i="0" dirty="0">
                <a:solidFill>
                  <a:schemeClr val="tx1"/>
                </a:solidFill>
                <a:effectLst/>
                <a:latin typeface="Calibri" panose="020F0502020204030204" pitchFamily="34" charset="0"/>
                <a:cs typeface="Calibri" panose="020F0502020204030204" pitchFamily="34" charset="0"/>
              </a:rPr>
              <a:t>datos sobre la salud</a:t>
            </a:r>
          </a:p>
          <a:p>
            <a:pPr algn="just">
              <a:spcAft>
                <a:spcPts val="600"/>
              </a:spcAft>
              <a:buFont typeface="Calibri" panose="020B0604020202020204" pitchFamily="34" charset="0"/>
              <a:buChar char="•"/>
            </a:pPr>
            <a:r>
              <a:rPr lang="en-US" b="0" i="0" dirty="0">
                <a:solidFill>
                  <a:schemeClr val="tx1"/>
                </a:solidFill>
                <a:effectLst/>
                <a:latin typeface="Calibri" panose="020F0502020204030204" pitchFamily="34" charset="0"/>
                <a:cs typeface="Calibri" panose="020F0502020204030204" pitchFamily="34" charset="0"/>
              </a:rPr>
              <a:t>datos relativos a la vida sexual o a la orientación sexual de una persona</a:t>
            </a:r>
          </a:p>
          <a:p>
            <a:pPr>
              <a:spcAft>
                <a:spcPts val="600"/>
              </a:spcAft>
            </a:pPr>
            <a:endParaRPr lang="en-US" dirty="0"/>
          </a:p>
        </p:txBody>
      </p:sp>
      <p:pic>
        <p:nvPicPr>
          <p:cNvPr id="1026" name="Picture 2" descr="Matrix, Binary, Security, Private, Privacy, Code, Law">
            <a:extLst>
              <a:ext uri="{FF2B5EF4-FFF2-40B4-BE49-F238E27FC236}">
                <a16:creationId xmlns:a16="http://schemas.microsoft.com/office/drawing/2014/main" id="{35E5F3F1-BE2E-4E38-861F-ACC9CFBA8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431" y="1685096"/>
            <a:ext cx="3327043" cy="221456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2211254B-0884-493D-A6F8-EC8CFF6D4D1B}"/>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178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¿Hay datos personales que se consideren especialmente sensibles?</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Sí</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No</a:t>
            </a:r>
            <a:endParaRPr lang="el-GR" dirty="0"/>
          </a:p>
        </p:txBody>
      </p:sp>
    </p:spTree>
    <p:extLst>
      <p:ext uri="{BB962C8B-B14F-4D97-AF65-F5344CB8AC3E}">
        <p14:creationId xmlns:p14="http://schemas.microsoft.com/office/powerpoint/2010/main" val="2836990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391419F0-8C43-4ABF-B09F-3DD7B2DDBDB6}"/>
              </a:ext>
            </a:extLst>
          </p:cNvPr>
          <p:cNvSpPr>
            <a:spLocks noGrp="1"/>
          </p:cNvSpPr>
          <p:nvPr>
            <p:ph type="title"/>
          </p:nvPr>
        </p:nvSpPr>
        <p:spPr/>
        <p:txBody>
          <a:bodyPr/>
          <a:lstStyle/>
          <a:p>
            <a:r>
              <a:rPr lang="en-US"/>
              <a:t>Qué es la seguridad</a:t>
            </a:r>
          </a:p>
        </p:txBody>
      </p:sp>
      <p:sp>
        <p:nvSpPr>
          <p:cNvPr id="3" name="Θέση κειμένου 2">
            <a:extLst>
              <a:ext uri="{FF2B5EF4-FFF2-40B4-BE49-F238E27FC236}">
                <a16:creationId xmlns:a16="http://schemas.microsoft.com/office/drawing/2014/main" id="{9380815A-1A7E-4C7A-975F-646F5D94BA69}"/>
              </a:ext>
            </a:extLst>
          </p:cNvPr>
          <p:cNvSpPr>
            <a:spLocks noGrp="1"/>
          </p:cNvSpPr>
          <p:nvPr>
            <p:ph type="body" idx="1"/>
          </p:nvPr>
        </p:nvSpPr>
        <p:spPr>
          <a:xfrm>
            <a:off x="4489234" y="1634871"/>
            <a:ext cx="7566826" cy="4982027"/>
          </a:xfrm>
        </p:spPr>
        <p:txBody>
          <a:bodyPr>
            <a:normAutofit fontScale="92500" lnSpcReduction="20000"/>
          </a:bodyPr>
          <a:lstStyle/>
          <a:p>
            <a:pPr algn="just">
              <a:spcAft>
                <a:spcPts val="600"/>
              </a:spcAft>
            </a:pPr>
            <a:r>
              <a:rPr lang="en-US" dirty="0"/>
              <a:t>La seguridad se refiere a </a:t>
            </a:r>
            <a:r>
              <a:rPr lang="en-US" b="1" dirty="0"/>
              <a:t>cómo asegurar, proteger sus datos personales </a:t>
            </a:r>
            <a:r>
              <a:rPr lang="en-US" dirty="0"/>
              <a:t>del </a:t>
            </a:r>
            <a:r>
              <a:rPr lang="en-US" b="1" dirty="0"/>
              <a:t>acceso no autorizado</a:t>
            </a:r>
            <a:r>
              <a:rPr lang="en-US" dirty="0"/>
              <a:t>, ya sea a su dispositivo o al servidor web remoto o durante la comunicación a través de Internet.</a:t>
            </a:r>
          </a:p>
          <a:p>
            <a:pPr algn="just">
              <a:spcAft>
                <a:spcPts val="600"/>
              </a:spcAft>
            </a:pPr>
            <a:r>
              <a:rPr lang="en-US" dirty="0"/>
              <a:t>Utilizamos </a:t>
            </a:r>
            <a:r>
              <a:rPr lang="en-US" b="1" dirty="0"/>
              <a:t>controles de seguridad </a:t>
            </a:r>
            <a:r>
              <a:rPr lang="en-US" dirty="0"/>
              <a:t>a nivel técnico para restringir quién puede acceder a la información. Estos controles se aplican</a:t>
            </a:r>
          </a:p>
          <a:p>
            <a:pPr lvl="1" algn="just">
              <a:spcAft>
                <a:spcPts val="600"/>
              </a:spcAft>
            </a:pPr>
            <a:r>
              <a:rPr lang="en-US" sz="2400" dirty="0"/>
              <a:t>a nuestros dispositivos (PC, tableta, teléfono móvil), es decir, aplicar las actualizaciones del sistema operativo y del software, utilizar contraseñas seguras</a:t>
            </a:r>
          </a:p>
          <a:p>
            <a:pPr lvl="1" algn="just">
              <a:spcAft>
                <a:spcPts val="600"/>
              </a:spcAft>
            </a:pPr>
            <a:r>
              <a:rPr lang="en-US" sz="2400" dirty="0"/>
              <a:t>al servidor web remoto, es decir, utilizar contraseñas fuertes</a:t>
            </a:r>
          </a:p>
          <a:p>
            <a:pPr lvl="1" algn="just">
              <a:spcAft>
                <a:spcPts val="600"/>
              </a:spcAft>
            </a:pPr>
            <a:r>
              <a:rPr lang="en-US" sz="2400" dirty="0"/>
              <a:t>durante la transmisión de datos por Internet, es decir, utilizar el protocolo seguro </a:t>
            </a:r>
            <a:r>
              <a:rPr lang="en-US" sz="2400" b="1" dirty="0"/>
              <a:t>https</a:t>
            </a:r>
          </a:p>
          <a:p>
            <a:pPr marL="1028700" lvl="2" indent="0">
              <a:spcAft>
                <a:spcPts val="600"/>
              </a:spcAft>
              <a:buNone/>
            </a:pPr>
            <a:endParaRPr lang="en-US" dirty="0"/>
          </a:p>
          <a:p>
            <a:pPr marL="76200" indent="0">
              <a:spcAft>
                <a:spcPts val="600"/>
              </a:spcAft>
              <a:buNone/>
            </a:pPr>
            <a:endParaRPr lang="en-US" dirty="0"/>
          </a:p>
          <a:p>
            <a:pPr>
              <a:spcAft>
                <a:spcPts val="600"/>
              </a:spcAft>
            </a:pPr>
            <a:endParaRPr lang="en-US" dirty="0"/>
          </a:p>
        </p:txBody>
      </p:sp>
      <p:sp>
        <p:nvSpPr>
          <p:cNvPr id="4"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pic>
        <p:nvPicPr>
          <p:cNvPr id="2050" name="Picture 2" descr="Security, Protection, Antivirus, Software, Cms">
            <a:extLst>
              <a:ext uri="{FF2B5EF4-FFF2-40B4-BE49-F238E27FC236}">
                <a16:creationId xmlns:a16="http://schemas.microsoft.com/office/drawing/2014/main" id="{EF81BAAF-256F-4D65-98DF-2246D68F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86" y="1799999"/>
            <a:ext cx="3743325" cy="24955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0CEEE981-D3A4-4CE7-8CCF-3270729252BA}"/>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148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¿Es seguro el sitio web?</a:t>
            </a:r>
          </a:p>
        </p:txBody>
      </p:sp>
      <p:sp>
        <p:nvSpPr>
          <p:cNvPr id="344" name="Google Shape;344;p24"/>
          <p:cNvSpPr txBox="1">
            <a:spLocks noGrp="1"/>
          </p:cNvSpPr>
          <p:nvPr>
            <p:ph type="body" idx="1"/>
          </p:nvPr>
        </p:nvSpPr>
        <p:spPr>
          <a:xfrm>
            <a:off x="557997" y="1799999"/>
            <a:ext cx="7372500" cy="486597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600"/>
              </a:spcBef>
              <a:spcAft>
                <a:spcPts val="600"/>
              </a:spcAft>
              <a:buClr>
                <a:srgbClr val="C00000"/>
              </a:buClr>
              <a:buSzPts val="2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Para </a:t>
            </a:r>
            <a:r>
              <a:rPr lang="en-US" sz="2400" b="1" i="0" u="none" strike="noStrike" cap="none" dirty="0">
                <a:solidFill>
                  <a:schemeClr val="dk1"/>
                </a:solidFill>
                <a:latin typeface="Calibri"/>
                <a:ea typeface="Calibri"/>
                <a:cs typeface="Calibri"/>
                <a:sym typeface="Calibri"/>
              </a:rPr>
              <a:t>proteger los datos personales es </a:t>
            </a:r>
            <a:r>
              <a:rPr lang="en-US" sz="2400" b="0" i="0" u="none" strike="noStrike" cap="none" dirty="0">
                <a:solidFill>
                  <a:schemeClr val="dk1"/>
                </a:solidFill>
                <a:latin typeface="Calibri"/>
                <a:ea typeface="Calibri"/>
                <a:cs typeface="Calibri"/>
                <a:sym typeface="Calibri"/>
              </a:rPr>
              <a:t>importante evaluar si el sitio web es </a:t>
            </a:r>
            <a:r>
              <a:rPr lang="en-US" sz="2400" b="1" i="0" u="none" strike="noStrike" cap="none" dirty="0">
                <a:solidFill>
                  <a:schemeClr val="dk1"/>
                </a:solidFill>
                <a:latin typeface="Calibri"/>
                <a:ea typeface="Calibri"/>
                <a:cs typeface="Calibri"/>
                <a:sym typeface="Calibri"/>
              </a:rPr>
              <a:t>seguro</a:t>
            </a:r>
            <a:r>
              <a:rPr lang="en-US" sz="2400" b="0" i="0" u="none" strike="noStrike" cap="none" dirty="0">
                <a:solidFill>
                  <a:schemeClr val="dk1"/>
                </a:solidFill>
                <a:latin typeface="Calibri"/>
                <a:ea typeface="Calibri"/>
                <a:cs typeface="Calibri"/>
                <a:sym typeface="Calibri"/>
              </a:rPr>
              <a:t>. </a:t>
            </a:r>
          </a:p>
          <a:p>
            <a:pPr marL="342900" marR="0" lvl="0" indent="-342900" algn="l" rtl="0">
              <a:lnSpc>
                <a:spcPct val="100000"/>
              </a:lnSpc>
              <a:spcBef>
                <a:spcPts val="600"/>
              </a:spcBef>
              <a:spcAft>
                <a:spcPts val="600"/>
              </a:spcAft>
              <a:buClr>
                <a:srgbClr val="C00000"/>
              </a:buClr>
              <a:buSzPts val="2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En este contexto, seguridad significa que </a:t>
            </a:r>
          </a:p>
          <a:p>
            <a:pPr marL="800100" lvl="1" indent="-342900">
              <a:spcAft>
                <a:spcPts val="600"/>
              </a:spcAft>
              <a:buClr>
                <a:srgbClr val="C00000"/>
              </a:buClr>
              <a:buSzPct val="100000"/>
              <a:buFont typeface="Wingdings" panose="05000000000000000000" pitchFamily="2" charset="2"/>
              <a:buChar char="ü"/>
            </a:pPr>
            <a:r>
              <a:rPr lang="en-US" b="0" i="0" u="none" strike="noStrike" cap="none" dirty="0">
                <a:solidFill>
                  <a:schemeClr val="dk1"/>
                </a:solidFill>
                <a:latin typeface="Calibri"/>
                <a:ea typeface="Calibri"/>
                <a:cs typeface="Calibri"/>
                <a:sym typeface="Calibri"/>
              </a:rPr>
              <a:t>se </a:t>
            </a:r>
            <a:r>
              <a:rPr lang="en-US" i="0" u="none" strike="noStrike" cap="none" dirty="0">
                <a:solidFill>
                  <a:schemeClr val="dk1"/>
                </a:solidFill>
                <a:latin typeface="Calibri"/>
                <a:ea typeface="Calibri"/>
                <a:cs typeface="Calibri"/>
                <a:sym typeface="Calibri"/>
              </a:rPr>
              <a:t>cumplen </a:t>
            </a:r>
            <a:r>
              <a:rPr lang="en-US" b="0" i="0" u="none" strike="noStrike" cap="none" dirty="0">
                <a:solidFill>
                  <a:schemeClr val="dk1"/>
                </a:solidFill>
                <a:latin typeface="Calibri"/>
                <a:ea typeface="Calibri"/>
                <a:cs typeface="Calibri"/>
                <a:sym typeface="Calibri"/>
              </a:rPr>
              <a:t>todos los </a:t>
            </a:r>
            <a:r>
              <a:rPr lang="en-US" b="1" i="0" u="none" strike="noStrike" cap="none" dirty="0">
                <a:solidFill>
                  <a:schemeClr val="dk1"/>
                </a:solidFill>
                <a:latin typeface="Calibri"/>
                <a:ea typeface="Calibri"/>
                <a:cs typeface="Calibri"/>
                <a:sym typeface="Calibri"/>
              </a:rPr>
              <a:t>criterios técnicos de seguridad</a:t>
            </a:r>
            <a:r>
              <a:rPr lang="en-US" dirty="0"/>
              <a:t>, y</a:t>
            </a:r>
            <a:endParaRPr lang="en-US" i="0" u="none" strike="noStrike" cap="none" dirty="0">
              <a:solidFill>
                <a:schemeClr val="dk1"/>
              </a:solidFill>
              <a:latin typeface="Calibri"/>
              <a:ea typeface="Calibri"/>
              <a:cs typeface="Calibri"/>
              <a:sym typeface="Calibri"/>
            </a:endParaRPr>
          </a:p>
          <a:p>
            <a:pPr marL="800100" lvl="1" indent="-342900">
              <a:spcAft>
                <a:spcPts val="600"/>
              </a:spcAft>
              <a:buClr>
                <a:srgbClr val="C00000"/>
              </a:buClr>
              <a:buSzPct val="100000"/>
              <a:buFont typeface="Wingdings" panose="05000000000000000000" pitchFamily="2" charset="2"/>
              <a:buChar char="ü"/>
            </a:pPr>
            <a:r>
              <a:rPr lang="en-US" i="0" u="none" strike="noStrike" cap="none" dirty="0">
                <a:solidFill>
                  <a:schemeClr val="dk1"/>
                </a:solidFill>
                <a:latin typeface="Calibri"/>
                <a:ea typeface="Calibri"/>
                <a:cs typeface="Calibri"/>
                <a:sym typeface="Calibri"/>
              </a:rPr>
              <a:t>podemos asegurarnos de que la página web </a:t>
            </a:r>
            <a:r>
              <a:rPr lang="en-US" b="1" i="0" u="none" strike="noStrike" cap="none" dirty="0">
                <a:solidFill>
                  <a:schemeClr val="dk1"/>
                </a:solidFill>
                <a:latin typeface="Calibri"/>
                <a:ea typeface="Calibri"/>
                <a:cs typeface="Calibri"/>
                <a:sym typeface="Calibri"/>
              </a:rPr>
              <a:t>es original </a:t>
            </a:r>
            <a:r>
              <a:rPr lang="en-US" i="0" u="none" strike="noStrike" cap="none" dirty="0">
                <a:solidFill>
                  <a:schemeClr val="dk1"/>
                </a:solidFill>
                <a:latin typeface="Calibri"/>
                <a:ea typeface="Calibri"/>
                <a:cs typeface="Calibri"/>
                <a:sym typeface="Calibri"/>
              </a:rPr>
              <a:t>y no una falsificación.</a:t>
            </a:r>
            <a:endParaRPr lang="en-US" dirty="0"/>
          </a:p>
          <a:p>
            <a:pPr marL="228600" lvl="0" indent="-87629" algn="l" rtl="0">
              <a:lnSpc>
                <a:spcPct val="100000"/>
              </a:lnSpc>
              <a:spcBef>
                <a:spcPts val="1200"/>
              </a:spcBef>
              <a:spcAft>
                <a:spcPts val="0"/>
              </a:spcAft>
              <a:buSzPct val="100000"/>
              <a:buNone/>
            </a:pPr>
            <a:endParaRPr lang="en-US" dirty="0"/>
          </a:p>
        </p:txBody>
      </p:sp>
      <p:sp>
        <p:nvSpPr>
          <p:cNvPr id="5" name="Google Shape;379;p27">
            <a:extLst>
              <a:ext uri="{FF2B5EF4-FFF2-40B4-BE49-F238E27FC236}">
                <a16:creationId xmlns:a16="http://schemas.microsoft.com/office/drawing/2014/main" id="{65F6248E-21B6-49ED-89A3-0394B46B088F}"/>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4.4 Seguridad y privacidad </a:t>
            </a:r>
            <a:endParaRPr lang="en-US" sz="1500" b="0" i="0" u="none" strike="noStrike" cap="none">
              <a:solidFill>
                <a:schemeClr val="lt1"/>
              </a:solidFill>
              <a:latin typeface="Calibri"/>
              <a:ea typeface="Calibri"/>
              <a:cs typeface="Calibri"/>
              <a:sym typeface="Calibri"/>
            </a:endParaRPr>
          </a:p>
        </p:txBody>
      </p:sp>
      <p:sp>
        <p:nvSpPr>
          <p:cNvPr id="6" name="Google Shape;380;p27">
            <a:extLst>
              <a:ext uri="{FF2B5EF4-FFF2-40B4-BE49-F238E27FC236}">
                <a16:creationId xmlns:a16="http://schemas.microsoft.com/office/drawing/2014/main" id="{93A78BE9-013F-4086-8ACF-BE8EDFC5806D}"/>
              </a:ext>
            </a:extLst>
          </p:cNvPr>
          <p:cNvSpPr/>
          <p:nvPr/>
        </p:nvSpPr>
        <p:spPr>
          <a:xfrm>
            <a:off x="7468714" y="1938481"/>
            <a:ext cx="4619568" cy="202930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chemeClr val="dk1"/>
                </a:solidFill>
                <a:latin typeface="Calibri"/>
                <a:ea typeface="Calibri"/>
                <a:cs typeface="Calibri"/>
                <a:sym typeface="Calibri"/>
              </a:rPr>
              <a:t>¿Qué criterios hay que tener en cuenta para decidir si una página web es segura?</a:t>
            </a:r>
          </a:p>
        </p:txBody>
      </p:sp>
    </p:spTree>
    <p:extLst>
      <p:ext uri="{BB962C8B-B14F-4D97-AF65-F5344CB8AC3E}">
        <p14:creationId xmlns:p14="http://schemas.microsoft.com/office/powerpoint/2010/main" val="2209093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¿Es seguro el sitio web</a:t>
            </a:r>
            <a:r>
              <a:rPr lang="de-DE" dirty="0"/>
              <a:t>?</a:t>
            </a:r>
            <a:endParaRPr dirty="0"/>
          </a:p>
        </p:txBody>
      </p:sp>
      <p:sp>
        <p:nvSpPr>
          <p:cNvPr id="397" name="Google Shape;397;p29"/>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
        <p:nvSpPr>
          <p:cNvPr id="398" name="Google Shape;398;p29"/>
          <p:cNvSpPr txBox="1"/>
          <p:nvPr/>
        </p:nvSpPr>
        <p:spPr>
          <a:xfrm>
            <a:off x="558000" y="1685096"/>
            <a:ext cx="7076689" cy="503468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a:solidFill>
                  <a:schemeClr val="dk1"/>
                </a:solidFill>
                <a:latin typeface="Calibri"/>
                <a:ea typeface="Calibri"/>
                <a:cs typeface="Calibri"/>
                <a:sym typeface="Calibri"/>
              </a:rPr>
              <a:t>Empieza una </a:t>
            </a:r>
            <a:r>
              <a:rPr lang="de-DE" sz="2400" b="0" i="0" u="none" strike="noStrike" cap="none" err="1">
                <a:solidFill>
                  <a:schemeClr val="dk1"/>
                </a:solidFill>
                <a:latin typeface="Calibri"/>
                <a:ea typeface="Calibri"/>
                <a:cs typeface="Calibri"/>
                <a:sym typeface="Calibri"/>
              </a:rPr>
              <a:t>lista</a:t>
            </a:r>
            <a:r>
              <a:rPr lang="de-DE"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en-US" sz="2200" b="0" i="0" u="none" strike="noStrike" cap="none">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en-US" sz="2200">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en-US" sz="2200" b="0" i="1" u="none" strike="noStrike" cap="none">
                <a:solidFill>
                  <a:schemeClr val="dk1"/>
                </a:solidFill>
                <a:latin typeface="Calibri"/>
                <a:ea typeface="Calibri"/>
                <a:cs typeface="Calibri"/>
                <a:sym typeface="Calibri"/>
              </a:rPr>
              <a:t>.................</a:t>
            </a:r>
            <a:endParaRPr sz="2200" b="0" i="1" u="none" strike="noStrike" cap="none">
              <a:solidFill>
                <a:srgbClr val="FF0000"/>
              </a:solidFill>
              <a:latin typeface="Calibri"/>
              <a:ea typeface="Calibri"/>
              <a:cs typeface="Calibri"/>
              <a:sym typeface="Calibri"/>
            </a:endParaRPr>
          </a:p>
          <a:p>
            <a:pPr marL="685800" lvl="6" indent="-228600">
              <a:lnSpc>
                <a:spcPct val="120000"/>
              </a:lnSpc>
              <a:spcBef>
                <a:spcPts val="1200"/>
              </a:spcBef>
              <a:buClr>
                <a:srgbClr val="C01E24"/>
              </a:buClr>
              <a:buSzPts val="2640"/>
              <a:buFont typeface="Calibri"/>
              <a:buChar char="✔"/>
            </a:pPr>
            <a:endParaRPr sz="2200" b="0" i="0" u="none" strike="noStrike" cap="none">
              <a:solidFill>
                <a:schemeClr val="dk1"/>
              </a:solidFill>
              <a:latin typeface="Calibri"/>
              <a:ea typeface="Calibri"/>
              <a:cs typeface="Calibri"/>
              <a:sym typeface="Calibri"/>
            </a:endParaRPr>
          </a:p>
          <a:p>
            <a:pPr marL="685800" marR="0" lvl="1" indent="-60959" algn="l" rtl="0">
              <a:lnSpc>
                <a:spcPct val="120000"/>
              </a:lnSpc>
              <a:spcBef>
                <a:spcPts val="1200"/>
              </a:spcBef>
              <a:spcAft>
                <a:spcPts val="0"/>
              </a:spcAft>
              <a:buClr>
                <a:srgbClr val="C01E24"/>
              </a:buClr>
              <a:buSzPts val="2640"/>
              <a:buFont typeface="Calibri"/>
              <a:buNone/>
            </a:pPr>
            <a:endParaRPr sz="2200" b="0" i="0" u="none" strike="noStrike" cap="none">
              <a:solidFill>
                <a:schemeClr val="dk1"/>
              </a:solidFill>
              <a:latin typeface="Calibri"/>
              <a:ea typeface="Calibri"/>
              <a:cs typeface="Calibri"/>
              <a:sym typeface="Calibri"/>
            </a:endParaRPr>
          </a:p>
        </p:txBody>
      </p:sp>
      <p:sp>
        <p:nvSpPr>
          <p:cNvPr id="399" name="Google Shape;399;p29"/>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Más información: [4]</a:t>
            </a:r>
            <a:endParaRPr sz="1200" b="0" i="0" u="none" strike="noStrike" cap="none" dirty="0">
              <a:solidFill>
                <a:schemeClr val="dk1"/>
              </a:solidFill>
              <a:latin typeface="Calibri"/>
              <a:ea typeface="Calibri"/>
              <a:cs typeface="Calibri"/>
              <a:sym typeface="Calibri"/>
            </a:endParaRPr>
          </a:p>
        </p:txBody>
      </p:sp>
      <p:sp>
        <p:nvSpPr>
          <p:cNvPr id="400" name="Google Shape;400;p29"/>
          <p:cNvSpPr/>
          <p:nvPr/>
        </p:nvSpPr>
        <p:spPr>
          <a:xfrm>
            <a:off x="7389628" y="824819"/>
            <a:ext cx="4430310" cy="1918381"/>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dirty="0" err="1">
                <a:solidFill>
                  <a:schemeClr val="dk1"/>
                </a:solidFill>
                <a:latin typeface="Calibri"/>
                <a:ea typeface="Calibri"/>
                <a:cs typeface="Calibri"/>
                <a:sym typeface="Calibri"/>
              </a:rPr>
              <a:t>¿Qué criterios hay que tener en cuenta para decidir si </a:t>
            </a:r>
            <a:r>
              <a:rPr lang="de-DE" sz="2400" b="0" i="0" u="none" strike="noStrike" cap="none" dirty="0">
                <a:solidFill>
                  <a:schemeClr val="dk1"/>
                </a:solidFill>
                <a:latin typeface="Calibri"/>
                <a:ea typeface="Calibri"/>
                <a:cs typeface="Calibri"/>
                <a:sym typeface="Calibri"/>
              </a:rPr>
              <a:t>una </a:t>
            </a:r>
            <a:r>
              <a:rPr lang="de-DE" sz="2400" b="0" i="0" u="none" strike="noStrike" cap="none" dirty="0" err="1">
                <a:solidFill>
                  <a:schemeClr val="dk1"/>
                </a:solidFill>
                <a:latin typeface="Calibri"/>
                <a:ea typeface="Calibri"/>
                <a:cs typeface="Calibri"/>
                <a:sym typeface="Calibri"/>
              </a:rPr>
              <a:t>página web es segura</a:t>
            </a:r>
            <a:r>
              <a:rPr lang="de-DE"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F9DB0813-72F4-4802-9334-E1B96703D4FB}"/>
              </a:ext>
            </a:extLst>
          </p:cNvPr>
          <p:cNvSpPr txBox="1"/>
          <p:nvPr/>
        </p:nvSpPr>
        <p:spPr>
          <a:xfrm>
            <a:off x="3920060" y="3032254"/>
            <a:ext cx="4671490" cy="2169825"/>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lang="en-US" sz="700" dirty="0">
              <a:solidFill>
                <a:schemeClr val="dk1"/>
              </a:solidFill>
              <a:latin typeface="Calibri"/>
              <a:ea typeface="Calibri"/>
              <a:cs typeface="Calibri"/>
              <a:sym typeface="Calibri"/>
            </a:endParaRPr>
          </a:p>
          <a:p>
            <a:pPr marL="540000" lvl="1" indent="-54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¿Se han cumplido los requisitos técnicos? Por ejemplo, "</a:t>
            </a:r>
            <a:r>
              <a:rPr lang="en-US" sz="1800" b="1" dirty="0">
                <a:solidFill>
                  <a:schemeClr val="dk1"/>
                </a:solidFill>
                <a:latin typeface="Calibri"/>
                <a:ea typeface="Calibri"/>
                <a:cs typeface="Calibri"/>
                <a:sym typeface="Calibri"/>
              </a:rPr>
              <a:t>https" </a:t>
            </a:r>
            <a:r>
              <a:rPr lang="en-US" sz="1800" dirty="0">
                <a:solidFill>
                  <a:schemeClr val="dk1"/>
                </a:solidFill>
                <a:latin typeface="Calibri"/>
                <a:ea typeface="Calibri"/>
                <a:cs typeface="Calibri"/>
                <a:sym typeface="Calibri"/>
              </a:rPr>
              <a:t>al principio del enlace. </a:t>
            </a:r>
          </a:p>
          <a:p>
            <a:pPr marL="540000" lvl="1" indent="-54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¿Se visualiza correctamente el sitio web en el navegador y funciona en todas las secciones? </a:t>
            </a:r>
          </a:p>
        </p:txBody>
      </p:sp>
      <p:sp>
        <p:nvSpPr>
          <p:cNvPr id="8" name="pop-up">
            <a:extLst>
              <a:ext uri="{FF2B5EF4-FFF2-40B4-BE49-F238E27FC236}">
                <a16:creationId xmlns:a16="http://schemas.microsoft.com/office/drawing/2014/main" id="{DDBD3066-29A0-4A29-ADFB-585E543B4F1E}"/>
              </a:ext>
            </a:extLst>
          </p:cNvPr>
          <p:cNvSpPr/>
          <p:nvPr/>
        </p:nvSpPr>
        <p:spPr>
          <a:xfrm>
            <a:off x="3920061" y="221777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E12A3C"/>
                </a:solidFill>
              </a:rPr>
              <a:t>Haga clic aquí para comprobar su lista.</a:t>
            </a:r>
          </a:p>
          <a:p>
            <a:pPr algn="ctr"/>
            <a:endParaRPr lang="el-GR" b="1">
              <a:solidFill>
                <a:srgbClr val="E12A3C"/>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rPr lang="en-US" dirty="0"/>
              <a:t>¿Es seguro el sitio web?</a:t>
            </a:r>
          </a:p>
        </p:txBody>
      </p:sp>
      <p:sp>
        <p:nvSpPr>
          <p:cNvPr id="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7999" y="1799999"/>
            <a:ext cx="11059692" cy="4865977"/>
          </a:xfrm>
        </p:spPr>
        <p:txBody>
          <a:bodyPr>
            <a:normAutofit/>
          </a:bodyPr>
          <a:lstStyle/>
          <a:p>
            <a:pPr>
              <a:lnSpc>
                <a:spcPct val="120000"/>
              </a:lnSpc>
              <a:spcAft>
                <a:spcPts val="600"/>
              </a:spcAft>
              <a:buFont typeface="Wingdings" panose="05000000000000000000" pitchFamily="2" charset="2"/>
              <a:buChar char="§"/>
            </a:pPr>
            <a:r>
              <a:rPr lang="en-US" dirty="0"/>
              <a:t>Un </a:t>
            </a:r>
            <a:r>
              <a:rPr lang="en-US" b="1" dirty="0"/>
              <a:t>sitio web seguro </a:t>
            </a:r>
            <a:r>
              <a:rPr lang="en-US" dirty="0"/>
              <a:t>tiene un enlace en el que </a:t>
            </a:r>
          </a:p>
          <a:p>
            <a:pPr lvl="1">
              <a:lnSpc>
                <a:spcPct val="120000"/>
              </a:lnSpc>
              <a:spcAft>
                <a:spcPts val="600"/>
              </a:spcAft>
              <a:buFont typeface="Courier New" panose="02070309020205020404" pitchFamily="49" charset="0"/>
              <a:buChar char="o"/>
            </a:pPr>
            <a:r>
              <a:rPr lang="en-US" dirty="0"/>
              <a:t>se utiliza el protocolo </a:t>
            </a:r>
            <a:r>
              <a:rPr lang="en-US" b="1" dirty="0"/>
              <a:t>https</a:t>
            </a:r>
            <a:r>
              <a:rPr lang="en-US" dirty="0"/>
              <a:t>, </a:t>
            </a:r>
            <a:r>
              <a:rPr lang="en-US" sz="2400" b="1" dirty="0">
                <a:solidFill>
                  <a:srgbClr val="C00000"/>
                </a:solidFill>
              </a:rPr>
              <a:t>s </a:t>
            </a:r>
            <a:r>
              <a:rPr lang="en-US" dirty="0"/>
              <a:t>significa seguro</a:t>
            </a:r>
          </a:p>
          <a:p>
            <a:pPr>
              <a:lnSpc>
                <a:spcPct val="120000"/>
              </a:lnSpc>
              <a:spcAft>
                <a:spcPts val="600"/>
              </a:spcAft>
              <a:buFont typeface="Wingdings" panose="05000000000000000000" pitchFamily="2" charset="2"/>
              <a:buChar char="§"/>
            </a:pPr>
            <a:r>
              <a:rPr lang="en-US" dirty="0"/>
              <a:t>Un </a:t>
            </a:r>
            <a:r>
              <a:rPr lang="en-US" b="1" dirty="0"/>
              <a:t>sitio web original, </a:t>
            </a:r>
            <a:r>
              <a:rPr lang="en-US" dirty="0"/>
              <a:t>por</a:t>
            </a:r>
            <a:r>
              <a:rPr lang="en-US" b="1" dirty="0"/>
              <a:t> </a:t>
            </a:r>
            <a:r>
              <a:rPr lang="en-US" dirty="0"/>
              <a:t>ejemplo, el de un banco, tiene un enlace en el que</a:t>
            </a:r>
          </a:p>
          <a:p>
            <a:pPr lvl="1">
              <a:lnSpc>
                <a:spcPct val="120000"/>
              </a:lnSpc>
              <a:spcAft>
                <a:spcPts val="600"/>
              </a:spcAft>
              <a:buFont typeface="Courier New" panose="02070309020205020404" pitchFamily="49" charset="0"/>
              <a:buChar char="o"/>
            </a:pPr>
            <a:r>
              <a:rPr lang="en-US" dirty="0"/>
              <a:t>el nombre de dominio incluye su nombre oficial, o se aproxima a él </a:t>
            </a:r>
          </a:p>
          <a:p>
            <a:pPr lvl="1">
              <a:lnSpc>
                <a:spcPct val="120000"/>
              </a:lnSpc>
              <a:spcAft>
                <a:spcPts val="600"/>
              </a:spcAft>
              <a:buFont typeface="Courier New" panose="02070309020205020404" pitchFamily="49" charset="0"/>
              <a:buChar char="o"/>
            </a:pPr>
            <a:r>
              <a:rPr lang="en-US" dirty="0"/>
              <a:t>es relativamente corto</a:t>
            </a:r>
            <a:endParaRPr lang="en-US" dirty="0">
              <a:highlight>
                <a:srgbClr val="FFFF00"/>
              </a:highlight>
            </a:endParaRPr>
          </a:p>
        </p:txBody>
      </p:sp>
      <p:sp>
        <p:nvSpPr>
          <p:cNvPr id="4" name="Google Shape;379;p27">
            <a:extLst>
              <a:ext uri="{FF2B5EF4-FFF2-40B4-BE49-F238E27FC236}">
                <a16:creationId xmlns:a16="http://schemas.microsoft.com/office/drawing/2014/main" id="{E64E19CF-12FC-483E-889B-BFDF9E669CBE}"/>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25FADD85-AA7A-449D-9A54-DB25E84B776D}"/>
              </a:ext>
            </a:extLst>
          </p:cNvPr>
          <p:cNvSpPr txBox="1"/>
          <p:nvPr/>
        </p:nvSpPr>
        <p:spPr>
          <a:xfrm>
            <a:off x="2670616" y="3318733"/>
            <a:ext cx="8538565" cy="2633285"/>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lang="de-DE" sz="1000" dirty="0"/>
          </a:p>
          <a:p>
            <a:pPr lvl="1" algn="just">
              <a:lnSpc>
                <a:spcPct val="120000"/>
              </a:lnSpc>
              <a:spcAft>
                <a:spcPts val="600"/>
              </a:spcAft>
            </a:pPr>
            <a:r>
              <a:rPr lang="en-US" sz="1600" b="1" dirty="0">
                <a:latin typeface="Calibri" panose="020F0502020204030204" pitchFamily="34" charset="0"/>
                <a:cs typeface="Calibri" panose="020F0502020204030204" pitchFamily="34" charset="0"/>
              </a:rPr>
              <a:t>El protocolo de transferencia de hipertexto seguro (HTTPS) </a:t>
            </a:r>
            <a:r>
              <a:rPr lang="en-US" sz="1600" dirty="0">
                <a:latin typeface="Calibri" panose="020F0502020204030204" pitchFamily="34" charset="0"/>
                <a:cs typeface="Calibri" panose="020F0502020204030204" pitchFamily="34" charset="0"/>
              </a:rPr>
              <a:t>es una extensión del </a:t>
            </a:r>
            <a:r>
              <a:rPr lang="en-US" sz="1600" b="1" dirty="0">
                <a:latin typeface="Calibri" panose="020F0502020204030204" pitchFamily="34" charset="0"/>
                <a:cs typeface="Calibri" panose="020F0502020204030204" pitchFamily="34" charset="0"/>
              </a:rPr>
              <a:t>protocolo de transferencia de hipertexto (HTTP). </a:t>
            </a:r>
            <a:r>
              <a:rPr lang="en-US" sz="1600" dirty="0">
                <a:latin typeface="Calibri" panose="020F0502020204030204" pitchFamily="34" charset="0"/>
                <a:cs typeface="Calibri" panose="020F0502020204030204" pitchFamily="34" charset="0"/>
              </a:rPr>
              <a:t>Se utiliza para la comunicación segura a través de una red informática y se utiliza ampliamente en Internet.</a:t>
            </a:r>
          </a:p>
          <a:p>
            <a:pPr lvl="1" algn="just">
              <a:lnSpc>
                <a:spcPct val="120000"/>
              </a:lnSpc>
              <a:spcAft>
                <a:spcPts val="600"/>
              </a:spcAft>
            </a:pPr>
            <a:r>
              <a:rPr lang="en-US" sz="1600" dirty="0">
                <a:latin typeface="Calibri" panose="020F0502020204030204" pitchFamily="34" charset="0"/>
                <a:cs typeface="Calibri" panose="020F0502020204030204" pitchFamily="34" charset="0"/>
              </a:rPr>
              <a:t>El protocolo </a:t>
            </a:r>
            <a:r>
              <a:rPr lang="en-US" sz="1600" b="1" dirty="0">
                <a:latin typeface="Calibri" panose="020F0502020204030204" pitchFamily="34" charset="0"/>
                <a:cs typeface="Calibri" panose="020F0502020204030204" pitchFamily="34" charset="0"/>
              </a:rPr>
              <a:t>https </a:t>
            </a:r>
            <a:r>
              <a:rPr lang="en-US" sz="1600" dirty="0">
                <a:latin typeface="Calibri" panose="020F0502020204030204" pitchFamily="34" charset="0"/>
                <a:cs typeface="Calibri" panose="020F0502020204030204" pitchFamily="34" charset="0"/>
              </a:rPr>
              <a:t>garantiza que</a:t>
            </a:r>
          </a:p>
          <a:p>
            <a:pPr marL="285750" lvl="6" indent="-285750" algn="just">
              <a:lnSpc>
                <a:spcPct val="120000"/>
              </a:lnSpc>
              <a:spcAft>
                <a:spcPts val="6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los datos se codifican durante la transmisión por Internet, y nadie puede leerlos (codificación)</a:t>
            </a:r>
          </a:p>
          <a:p>
            <a:pPr marL="285750" lvl="4" indent="-285750" algn="just">
              <a:lnSpc>
                <a:spcPct val="120000"/>
              </a:lnSpc>
              <a:spcAft>
                <a:spcPts val="6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el receptor es realmente el receptor y no alguien que finge (autenticación) </a:t>
            </a:r>
          </a:p>
          <a:p>
            <a:pPr lvl="4" algn="just">
              <a:lnSpc>
                <a:spcPct val="120000"/>
              </a:lnSpc>
              <a:spcAft>
                <a:spcPts val="600"/>
              </a:spcAft>
            </a:pPr>
            <a:r>
              <a:rPr lang="en-US" sz="1600" dirty="0">
                <a:latin typeface="Calibri" panose="020F0502020204030204" pitchFamily="34" charset="0"/>
                <a:cs typeface="Calibri" panose="020F0502020204030204" pitchFamily="34" charset="0"/>
              </a:rPr>
              <a:t>Para más información, visite </a:t>
            </a:r>
            <a:r>
              <a:rPr lang="en-US" sz="1600" dirty="0">
                <a:latin typeface="Calibri" panose="020F0502020204030204" pitchFamily="34" charset="0"/>
                <a:cs typeface="Calibri" panose="020F0502020204030204" pitchFamily="34" charset="0"/>
                <a:hlinkClick r:id="rId2"/>
              </a:rPr>
              <a:t>https://en.wikipedia.org/wiki/HTTPS</a:t>
            </a:r>
            <a:r>
              <a:rPr lang="en-US" sz="1600" dirty="0">
                <a:latin typeface="Calibri" panose="020F0502020204030204" pitchFamily="34" charset="0"/>
                <a:cs typeface="Calibri" panose="020F0502020204030204" pitchFamily="34" charset="0"/>
              </a:rPr>
              <a:t>  </a:t>
            </a:r>
            <a:endParaRPr lang="el-GR" sz="1600" dirty="0">
              <a:latin typeface="Calibri" panose="020F0502020204030204" pitchFamily="34" charset="0"/>
              <a:cs typeface="Calibri" panose="020F0502020204030204" pitchFamily="34" charset="0"/>
            </a:endParaRPr>
          </a:p>
        </p:txBody>
      </p:sp>
      <p:sp>
        <p:nvSpPr>
          <p:cNvPr id="6" name="pop-up">
            <a:extLst>
              <a:ext uri="{FF2B5EF4-FFF2-40B4-BE49-F238E27FC236}">
                <a16:creationId xmlns:a16="http://schemas.microsoft.com/office/drawing/2014/main" id="{B1DB52AA-D7D5-4684-A204-64CA3F8F428D}"/>
              </a:ext>
            </a:extLst>
          </p:cNvPr>
          <p:cNvSpPr/>
          <p:nvPr/>
        </p:nvSpPr>
        <p:spPr>
          <a:xfrm>
            <a:off x="6694206" y="2318358"/>
            <a:ext cx="2963501" cy="482016"/>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C00000"/>
              </a:solidFill>
            </a:endParaRPr>
          </a:p>
          <a:p>
            <a:pPr algn="ctr"/>
            <a:r>
              <a:rPr lang="en-US" b="1">
                <a:solidFill>
                  <a:schemeClr val="bg1">
                    <a:lumMod val="65000"/>
                  </a:schemeClr>
                </a:solidFill>
              </a:rPr>
              <a:t>Haga clic aquí para obtener más información sobre el protocolo https</a:t>
            </a:r>
          </a:p>
          <a:p>
            <a:pPr algn="ctr"/>
            <a:endParaRPr lang="el-GR" b="1">
              <a:solidFill>
                <a:srgbClr val="C00000"/>
              </a:solidFill>
            </a:endParaRPr>
          </a:p>
        </p:txBody>
      </p:sp>
    </p:spTree>
    <p:extLst>
      <p:ext uri="{BB962C8B-B14F-4D97-AF65-F5344CB8AC3E}">
        <p14:creationId xmlns:p14="http://schemas.microsoft.com/office/powerpoint/2010/main" val="2832149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715A9D-A22E-419C-92ED-5D9713162B77}"/>
              </a:ext>
            </a:extLst>
          </p:cNvPr>
          <p:cNvSpPr>
            <a:spLocks noGrp="1"/>
          </p:cNvSpPr>
          <p:nvPr>
            <p:ph type="title"/>
          </p:nvPr>
        </p:nvSpPr>
        <p:spPr/>
        <p:txBody>
          <a:bodyPr/>
          <a:lstStyle/>
          <a:p>
            <a:r>
              <a:rPr lang="en-US"/>
              <a:t>Cómo comprobar si se utiliza https</a:t>
            </a:r>
          </a:p>
        </p:txBody>
      </p:sp>
      <p:sp>
        <p:nvSpPr>
          <p:cNvPr id="3" name="Θέση κειμένου 2">
            <a:extLst>
              <a:ext uri="{FF2B5EF4-FFF2-40B4-BE49-F238E27FC236}">
                <a16:creationId xmlns:a16="http://schemas.microsoft.com/office/drawing/2014/main" id="{CDA17781-05D1-4F8B-86E3-218EA5BB525C}"/>
              </a:ext>
            </a:extLst>
          </p:cNvPr>
          <p:cNvSpPr>
            <a:spLocks noGrp="1"/>
          </p:cNvSpPr>
          <p:nvPr>
            <p:ph type="body" idx="1"/>
          </p:nvPr>
        </p:nvSpPr>
        <p:spPr>
          <a:xfrm>
            <a:off x="557999" y="1799999"/>
            <a:ext cx="4397050" cy="4865977"/>
          </a:xfrm>
        </p:spPr>
        <p:txBody>
          <a:bodyPr>
            <a:normAutofit/>
          </a:bodyPr>
          <a:lstStyle/>
          <a:p>
            <a:pPr algn="just">
              <a:spcAft>
                <a:spcPts val="600"/>
              </a:spcAft>
            </a:pPr>
            <a:r>
              <a:rPr lang="en-US" dirty="0"/>
              <a:t>El </a:t>
            </a:r>
            <a:r>
              <a:rPr lang="en-US" b="1" dirty="0"/>
              <a:t>https </a:t>
            </a:r>
            <a:r>
              <a:rPr lang="en-US" dirty="0"/>
              <a:t>está incluido en el enlace.</a:t>
            </a:r>
          </a:p>
          <a:p>
            <a:pPr algn="just">
              <a:spcAft>
                <a:spcPts val="600"/>
              </a:spcAft>
            </a:pPr>
            <a:r>
              <a:rPr lang="en-US" dirty="0"/>
              <a:t>Cuando un navegador se conecta a un sitio web seguro, aparece un </a:t>
            </a:r>
            <a:r>
              <a:rPr lang="en-US" b="1" dirty="0"/>
              <a:t>símbolo de candado </a:t>
            </a:r>
            <a:r>
              <a:rPr lang="en-US" dirty="0"/>
              <a:t>junto al enlace.</a:t>
            </a:r>
          </a:p>
          <a:p>
            <a:pPr algn="just">
              <a:spcAft>
                <a:spcPts val="600"/>
              </a:spcAft>
            </a:pPr>
            <a:r>
              <a:rPr lang="en-US" dirty="0"/>
              <a:t>Este símbolo indica que el </a:t>
            </a:r>
            <a:r>
              <a:rPr lang="en-US" b="1" dirty="0">
                <a:solidFill>
                  <a:schemeClr val="tx1"/>
                </a:solidFill>
              </a:rPr>
              <a:t>sitio web es seguro</a:t>
            </a:r>
            <a:r>
              <a:rPr lang="en-US" dirty="0"/>
              <a:t>.</a:t>
            </a:r>
          </a:p>
          <a:p>
            <a:pPr marL="76200" indent="0">
              <a:spcAft>
                <a:spcPts val="600"/>
              </a:spcAft>
              <a:buNone/>
            </a:pPr>
            <a:endParaRPr lang="en-US" dirty="0"/>
          </a:p>
          <a:p>
            <a:pPr>
              <a:spcAft>
                <a:spcPts val="600"/>
              </a:spcAft>
            </a:pPr>
            <a:endParaRPr lang="en-US" dirty="0"/>
          </a:p>
        </p:txBody>
      </p:sp>
      <p:pic>
        <p:nvPicPr>
          <p:cNvPr id="5" name="Εικόνα 4">
            <a:extLst>
              <a:ext uri="{FF2B5EF4-FFF2-40B4-BE49-F238E27FC236}">
                <a16:creationId xmlns:a16="http://schemas.microsoft.com/office/drawing/2014/main" id="{466FC003-CCB8-4BEC-8CA1-151686C59C99}"/>
              </a:ext>
            </a:extLst>
          </p:cNvPr>
          <p:cNvPicPr>
            <a:picLocks noChangeAspect="1"/>
          </p:cNvPicPr>
          <p:nvPr/>
        </p:nvPicPr>
        <p:blipFill>
          <a:blip r:embed="rId2"/>
          <a:stretch>
            <a:fillRect/>
          </a:stretch>
        </p:blipFill>
        <p:spPr>
          <a:xfrm>
            <a:off x="7833177" y="1864448"/>
            <a:ext cx="4154317" cy="854797"/>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B098037B-9B23-4F18-80BE-E4A4F5773660}"/>
              </a:ext>
            </a:extLst>
          </p:cNvPr>
          <p:cNvPicPr>
            <a:picLocks noChangeAspect="1"/>
          </p:cNvPicPr>
          <p:nvPr/>
        </p:nvPicPr>
        <p:blipFill>
          <a:blip r:embed="rId3"/>
          <a:stretch>
            <a:fillRect/>
          </a:stretch>
        </p:blipFill>
        <p:spPr>
          <a:xfrm>
            <a:off x="7833177" y="2952797"/>
            <a:ext cx="4179006" cy="854797"/>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1BCBE142-89DA-463E-B315-DBCBF59285F0}"/>
              </a:ext>
            </a:extLst>
          </p:cNvPr>
          <p:cNvPicPr>
            <a:picLocks noChangeAspect="1"/>
          </p:cNvPicPr>
          <p:nvPr/>
        </p:nvPicPr>
        <p:blipFill>
          <a:blip r:embed="rId4"/>
          <a:stretch>
            <a:fillRect/>
          </a:stretch>
        </p:blipFill>
        <p:spPr>
          <a:xfrm>
            <a:off x="7873083" y="4080039"/>
            <a:ext cx="4139101" cy="452253"/>
          </a:xfrm>
          <a:prstGeom prst="rect">
            <a:avLst/>
          </a:prstGeom>
          <a:ln>
            <a:noFill/>
          </a:ln>
          <a:effectLst>
            <a:outerShdw blurRad="292100" dist="139700" dir="2700000" algn="tl" rotWithShape="0">
              <a:srgbClr val="333333">
                <a:alpha val="65000"/>
              </a:srgbClr>
            </a:outerShdw>
          </a:effectLst>
        </p:spPr>
      </p:pic>
      <p:pic>
        <p:nvPicPr>
          <p:cNvPr id="11" name="Εικόνα 10">
            <a:extLst>
              <a:ext uri="{FF2B5EF4-FFF2-40B4-BE49-F238E27FC236}">
                <a16:creationId xmlns:a16="http://schemas.microsoft.com/office/drawing/2014/main" id="{B107339B-6262-4AE2-AB9C-F869891B12E5}"/>
              </a:ext>
            </a:extLst>
          </p:cNvPr>
          <p:cNvPicPr>
            <a:picLocks noChangeAspect="1"/>
          </p:cNvPicPr>
          <p:nvPr/>
        </p:nvPicPr>
        <p:blipFill>
          <a:blip r:embed="rId5"/>
          <a:stretch>
            <a:fillRect/>
          </a:stretch>
        </p:blipFill>
        <p:spPr>
          <a:xfrm>
            <a:off x="7873083" y="4934097"/>
            <a:ext cx="4114411" cy="628382"/>
          </a:xfrm>
          <a:prstGeom prst="rect">
            <a:avLst/>
          </a:prstGeom>
          <a:ln>
            <a:noFill/>
          </a:ln>
          <a:effectLst>
            <a:outerShdw blurRad="292100" dist="139700" dir="2700000" algn="tl" rotWithShape="0">
              <a:srgbClr val="333333">
                <a:alpha val="65000"/>
              </a:srgbClr>
            </a:outerShdw>
          </a:effectLst>
        </p:spPr>
      </p:pic>
      <p:sp>
        <p:nvSpPr>
          <p:cNvPr id="12" name="Οβάλ 11">
            <a:extLst>
              <a:ext uri="{FF2B5EF4-FFF2-40B4-BE49-F238E27FC236}">
                <a16:creationId xmlns:a16="http://schemas.microsoft.com/office/drawing/2014/main" id="{7EFAEA26-6E2D-4100-AD26-F53D92604B5A}"/>
              </a:ext>
            </a:extLst>
          </p:cNvPr>
          <p:cNvSpPr/>
          <p:nvPr/>
        </p:nvSpPr>
        <p:spPr>
          <a:xfrm>
            <a:off x="9731263" y="1984092"/>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βάλ 12">
            <a:extLst>
              <a:ext uri="{FF2B5EF4-FFF2-40B4-BE49-F238E27FC236}">
                <a16:creationId xmlns:a16="http://schemas.microsoft.com/office/drawing/2014/main" id="{EC000799-5D71-4246-99FB-F119241B6F72}"/>
              </a:ext>
            </a:extLst>
          </p:cNvPr>
          <p:cNvSpPr/>
          <p:nvPr/>
        </p:nvSpPr>
        <p:spPr>
          <a:xfrm>
            <a:off x="9576015" y="2948345"/>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βάλ 13">
            <a:extLst>
              <a:ext uri="{FF2B5EF4-FFF2-40B4-BE49-F238E27FC236}">
                <a16:creationId xmlns:a16="http://schemas.microsoft.com/office/drawing/2014/main" id="{52E9A1F4-684E-4C99-8C91-0F5B46CABC29}"/>
              </a:ext>
            </a:extLst>
          </p:cNvPr>
          <p:cNvSpPr/>
          <p:nvPr/>
        </p:nvSpPr>
        <p:spPr>
          <a:xfrm>
            <a:off x="10292438" y="4049330"/>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βάλ 14">
            <a:extLst>
              <a:ext uri="{FF2B5EF4-FFF2-40B4-BE49-F238E27FC236}">
                <a16:creationId xmlns:a16="http://schemas.microsoft.com/office/drawing/2014/main" id="{D66134F6-5013-4EB3-92B0-9FFC47D7DF79}"/>
              </a:ext>
            </a:extLst>
          </p:cNvPr>
          <p:cNvSpPr/>
          <p:nvPr/>
        </p:nvSpPr>
        <p:spPr>
          <a:xfrm>
            <a:off x="9966269" y="4962308"/>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ad Only, Readonly, Locked, Lock, Closed, Protected">
            <a:extLst>
              <a:ext uri="{FF2B5EF4-FFF2-40B4-BE49-F238E27FC236}">
                <a16:creationId xmlns:a16="http://schemas.microsoft.com/office/drawing/2014/main" id="{E1F22330-8E64-486B-A709-F412AF1A5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9603" y="1864448"/>
            <a:ext cx="2648925" cy="258082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79;p27">
            <a:extLst>
              <a:ext uri="{FF2B5EF4-FFF2-40B4-BE49-F238E27FC236}">
                <a16:creationId xmlns:a16="http://schemas.microsoft.com/office/drawing/2014/main" id="{D526F426-0084-45E3-B52A-96985FF40C71}"/>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17204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Εικόνα 19">
            <a:extLst>
              <a:ext uri="{FF2B5EF4-FFF2-40B4-BE49-F238E27FC236}">
                <a16:creationId xmlns:a16="http://schemas.microsoft.com/office/drawing/2014/main" id="{BCDAF3ED-4978-4B4E-BFD2-1D5D80F0813F}"/>
              </a:ext>
            </a:extLst>
          </p:cNvPr>
          <p:cNvPicPr>
            <a:picLocks noChangeAspect="1"/>
          </p:cNvPicPr>
          <p:nvPr/>
        </p:nvPicPr>
        <p:blipFill>
          <a:blip r:embed="rId2"/>
          <a:stretch>
            <a:fillRect/>
          </a:stretch>
        </p:blipFill>
        <p:spPr>
          <a:xfrm>
            <a:off x="8327313" y="4892373"/>
            <a:ext cx="2238375" cy="295275"/>
          </a:xfrm>
          <a:prstGeom prst="rect">
            <a:avLst/>
          </a:prstGeom>
          <a:ln>
            <a:noFill/>
          </a:ln>
          <a:effectLst>
            <a:outerShdw blurRad="190500" algn="tl" rotWithShape="0">
              <a:srgbClr val="000000">
                <a:alpha val="70000"/>
              </a:srgbClr>
            </a:outerShdw>
          </a:effectLst>
        </p:spPr>
      </p:pic>
      <p:pic>
        <p:nvPicPr>
          <p:cNvPr id="18" name="Εικόνα 17">
            <a:extLst>
              <a:ext uri="{FF2B5EF4-FFF2-40B4-BE49-F238E27FC236}">
                <a16:creationId xmlns:a16="http://schemas.microsoft.com/office/drawing/2014/main" id="{EF97F228-8030-4909-8F1B-83A814C15253}"/>
              </a:ext>
            </a:extLst>
          </p:cNvPr>
          <p:cNvPicPr>
            <a:picLocks noChangeAspect="1"/>
          </p:cNvPicPr>
          <p:nvPr/>
        </p:nvPicPr>
        <p:blipFill>
          <a:blip r:embed="rId3"/>
          <a:stretch>
            <a:fillRect/>
          </a:stretch>
        </p:blipFill>
        <p:spPr>
          <a:xfrm>
            <a:off x="8232063" y="3752922"/>
            <a:ext cx="2333625" cy="400050"/>
          </a:xfrm>
          <a:prstGeom prst="rect">
            <a:avLst/>
          </a:prstGeom>
          <a:ln>
            <a:noFill/>
          </a:ln>
          <a:effectLst>
            <a:outerShdw blurRad="190500" algn="tl" rotWithShape="0">
              <a:srgbClr val="000000">
                <a:alpha val="70000"/>
              </a:srgbClr>
            </a:outerShdw>
          </a:effectLst>
        </p:spPr>
      </p:pic>
      <p:pic>
        <p:nvPicPr>
          <p:cNvPr id="6" name="Εικόνα 5">
            <a:extLst>
              <a:ext uri="{FF2B5EF4-FFF2-40B4-BE49-F238E27FC236}">
                <a16:creationId xmlns:a16="http://schemas.microsoft.com/office/drawing/2014/main" id="{B50E817B-94AB-421A-AB49-A9EBBF293DC0}"/>
              </a:ext>
            </a:extLst>
          </p:cNvPr>
          <p:cNvPicPr>
            <a:picLocks noChangeAspect="1"/>
          </p:cNvPicPr>
          <p:nvPr/>
        </p:nvPicPr>
        <p:blipFill>
          <a:blip r:embed="rId4"/>
          <a:stretch>
            <a:fillRect/>
          </a:stretch>
        </p:blipFill>
        <p:spPr>
          <a:xfrm>
            <a:off x="8232063" y="1281658"/>
            <a:ext cx="2152950" cy="495369"/>
          </a:xfrm>
          <a:prstGeom prst="rect">
            <a:avLst/>
          </a:prstGeom>
          <a:ln>
            <a:noFill/>
          </a:ln>
          <a:effectLst>
            <a:outerShdw blurRad="190500" algn="tl" rotWithShape="0">
              <a:srgbClr val="000000">
                <a:alpha val="70000"/>
              </a:srgbClr>
            </a:outerShdw>
          </a:effectLst>
        </p:spPr>
      </p:pic>
      <p:pic>
        <p:nvPicPr>
          <p:cNvPr id="10" name="Εικόνα 9">
            <a:extLst>
              <a:ext uri="{FF2B5EF4-FFF2-40B4-BE49-F238E27FC236}">
                <a16:creationId xmlns:a16="http://schemas.microsoft.com/office/drawing/2014/main" id="{BDCE1E0F-2588-4599-9417-236C0FD22227}"/>
              </a:ext>
            </a:extLst>
          </p:cNvPr>
          <p:cNvPicPr>
            <a:picLocks noChangeAspect="1"/>
          </p:cNvPicPr>
          <p:nvPr/>
        </p:nvPicPr>
        <p:blipFill>
          <a:blip r:embed="rId5"/>
          <a:stretch>
            <a:fillRect/>
          </a:stretch>
        </p:blipFill>
        <p:spPr>
          <a:xfrm>
            <a:off x="7994912" y="2656361"/>
            <a:ext cx="3057952" cy="400106"/>
          </a:xfrm>
          <a:prstGeom prst="rect">
            <a:avLst/>
          </a:prstGeom>
          <a:ln>
            <a:noFill/>
          </a:ln>
          <a:effectLst>
            <a:outerShdw blurRad="190500" algn="tl" rotWithShape="0">
              <a:srgbClr val="000000">
                <a:alpha val="70000"/>
              </a:srgbClr>
            </a:outerShdw>
          </a:effectLst>
        </p:spPr>
      </p:pic>
      <p:sp>
        <p:nvSpPr>
          <p:cNvPr id="2" name="Τίτλος 1">
            <a:extLst>
              <a:ext uri="{FF2B5EF4-FFF2-40B4-BE49-F238E27FC236}">
                <a16:creationId xmlns:a16="http://schemas.microsoft.com/office/drawing/2014/main" id="{B4715A9D-A22E-419C-92ED-5D9713162B77}"/>
              </a:ext>
            </a:extLst>
          </p:cNvPr>
          <p:cNvSpPr>
            <a:spLocks noGrp="1"/>
          </p:cNvSpPr>
          <p:nvPr>
            <p:ph type="title"/>
          </p:nvPr>
        </p:nvSpPr>
        <p:spPr/>
        <p:txBody>
          <a:bodyPr/>
          <a:lstStyle/>
          <a:p>
            <a:r>
              <a:rPr lang="en-US"/>
              <a:t>Sitios web o enlaces no seguros</a:t>
            </a:r>
          </a:p>
        </p:txBody>
      </p:sp>
      <p:sp>
        <p:nvSpPr>
          <p:cNvPr id="3" name="Θέση κειμένου 2">
            <a:extLst>
              <a:ext uri="{FF2B5EF4-FFF2-40B4-BE49-F238E27FC236}">
                <a16:creationId xmlns:a16="http://schemas.microsoft.com/office/drawing/2014/main" id="{CDA17781-05D1-4F8B-86E3-218EA5BB525C}"/>
              </a:ext>
            </a:extLst>
          </p:cNvPr>
          <p:cNvSpPr>
            <a:spLocks noGrp="1"/>
          </p:cNvSpPr>
          <p:nvPr>
            <p:ph type="body" idx="1"/>
          </p:nvPr>
        </p:nvSpPr>
        <p:spPr>
          <a:xfrm>
            <a:off x="557998" y="1777027"/>
            <a:ext cx="4962894" cy="4865977"/>
          </a:xfrm>
        </p:spPr>
        <p:txBody>
          <a:bodyPr>
            <a:normAutofit fontScale="92500" lnSpcReduction="10000"/>
          </a:bodyPr>
          <a:lstStyle/>
          <a:p>
            <a:pPr algn="just">
              <a:spcAft>
                <a:spcPts val="600"/>
              </a:spcAft>
            </a:pPr>
            <a:r>
              <a:rPr lang="en-US" dirty="0"/>
              <a:t>El </a:t>
            </a:r>
            <a:r>
              <a:rPr lang="en-US" b="1" dirty="0"/>
              <a:t>http </a:t>
            </a:r>
            <a:r>
              <a:rPr lang="en-US" dirty="0"/>
              <a:t>está incluido en el enlace.</a:t>
            </a:r>
          </a:p>
          <a:p>
            <a:pPr algn="just">
              <a:spcAft>
                <a:spcPts val="600"/>
              </a:spcAft>
            </a:pPr>
            <a:r>
              <a:rPr lang="en-US" dirty="0"/>
              <a:t>Cuando un navegador se conecta a un sitio web no seguro,</a:t>
            </a:r>
          </a:p>
          <a:p>
            <a:pPr lvl="1" algn="just">
              <a:spcAft>
                <a:spcPts val="600"/>
              </a:spcAft>
              <a:buFont typeface="Courier New" panose="02070309020205020404" pitchFamily="49" charset="0"/>
              <a:buChar char="o"/>
            </a:pPr>
            <a:r>
              <a:rPr lang="en-US" b="1" dirty="0"/>
              <a:t>un símbolo de "candado con una línea roja", o </a:t>
            </a:r>
          </a:p>
          <a:p>
            <a:pPr lvl="1" algn="just">
              <a:spcAft>
                <a:spcPts val="600"/>
              </a:spcAft>
              <a:buFont typeface="Courier New" panose="02070309020205020404" pitchFamily="49" charset="0"/>
              <a:buChar char="o"/>
            </a:pPr>
            <a:r>
              <a:rPr lang="en-US" b="1" dirty="0"/>
              <a:t>un triángulo con la marca de atención</a:t>
            </a:r>
          </a:p>
          <a:p>
            <a:pPr lvl="1" algn="just">
              <a:spcAft>
                <a:spcPts val="600"/>
              </a:spcAft>
              <a:buFont typeface="Courier New" panose="02070309020205020404" pitchFamily="49" charset="0"/>
              <a:buChar char="o"/>
            </a:pPr>
            <a:r>
              <a:rPr lang="en-US" dirty="0"/>
              <a:t>Mensaje </a:t>
            </a:r>
            <a:r>
              <a:rPr lang="en-US" b="1" dirty="0"/>
              <a:t>"No es seguro".</a:t>
            </a:r>
          </a:p>
          <a:p>
            <a:pPr marL="76200" indent="0" algn="just">
              <a:spcAft>
                <a:spcPts val="600"/>
              </a:spcAft>
              <a:buNone/>
            </a:pPr>
            <a:r>
              <a:rPr lang="en-US" dirty="0"/>
              <a:t>      aparece junto al enlace.</a:t>
            </a:r>
          </a:p>
          <a:p>
            <a:pPr algn="just">
              <a:spcAft>
                <a:spcPts val="600"/>
              </a:spcAft>
            </a:pPr>
            <a:r>
              <a:rPr lang="en-US" dirty="0"/>
              <a:t>Estos símbolos y mensajes indican que el </a:t>
            </a:r>
            <a:r>
              <a:rPr lang="en-US" b="1" dirty="0">
                <a:solidFill>
                  <a:schemeClr val="tx1"/>
                </a:solidFill>
              </a:rPr>
              <a:t>sitio web o el enlace no son seguros</a:t>
            </a:r>
            <a:r>
              <a:rPr lang="en-US" dirty="0"/>
              <a:t>.</a:t>
            </a:r>
          </a:p>
          <a:p>
            <a:pPr marL="76200" indent="0">
              <a:spcAft>
                <a:spcPts val="600"/>
              </a:spcAft>
              <a:buNone/>
            </a:pPr>
            <a:endParaRPr lang="en-US" dirty="0"/>
          </a:p>
          <a:p>
            <a:pPr>
              <a:spcAft>
                <a:spcPts val="600"/>
              </a:spcAft>
            </a:pPr>
            <a:endParaRPr lang="en-US" dirty="0"/>
          </a:p>
        </p:txBody>
      </p:sp>
      <p:sp>
        <p:nvSpPr>
          <p:cNvPr id="12" name="Οβάλ 11">
            <a:extLst>
              <a:ext uri="{FF2B5EF4-FFF2-40B4-BE49-F238E27FC236}">
                <a16:creationId xmlns:a16="http://schemas.microsoft.com/office/drawing/2014/main" id="{7EFAEA26-6E2D-4100-AD26-F53D92604B5A}"/>
              </a:ext>
            </a:extLst>
          </p:cNvPr>
          <p:cNvSpPr/>
          <p:nvPr/>
        </p:nvSpPr>
        <p:spPr>
          <a:xfrm>
            <a:off x="9261989" y="1242534"/>
            <a:ext cx="1013075" cy="5083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βάλ 12">
            <a:extLst>
              <a:ext uri="{FF2B5EF4-FFF2-40B4-BE49-F238E27FC236}">
                <a16:creationId xmlns:a16="http://schemas.microsoft.com/office/drawing/2014/main" id="{EC000799-5D71-4246-99FB-F119241B6F72}"/>
              </a:ext>
            </a:extLst>
          </p:cNvPr>
          <p:cNvSpPr/>
          <p:nvPr/>
        </p:nvSpPr>
        <p:spPr>
          <a:xfrm>
            <a:off x="10724453" y="2642793"/>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βάλ 13">
            <a:extLst>
              <a:ext uri="{FF2B5EF4-FFF2-40B4-BE49-F238E27FC236}">
                <a16:creationId xmlns:a16="http://schemas.microsoft.com/office/drawing/2014/main" id="{52E9A1F4-684E-4C99-8C91-0F5B46CABC29}"/>
              </a:ext>
            </a:extLst>
          </p:cNvPr>
          <p:cNvSpPr/>
          <p:nvPr/>
        </p:nvSpPr>
        <p:spPr>
          <a:xfrm>
            <a:off x="9493566" y="3752922"/>
            <a:ext cx="1072122"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βάλ 14">
            <a:extLst>
              <a:ext uri="{FF2B5EF4-FFF2-40B4-BE49-F238E27FC236}">
                <a16:creationId xmlns:a16="http://schemas.microsoft.com/office/drawing/2014/main" id="{D66134F6-5013-4EB3-92B0-9FFC47D7DF79}"/>
              </a:ext>
            </a:extLst>
          </p:cNvPr>
          <p:cNvSpPr/>
          <p:nvPr/>
        </p:nvSpPr>
        <p:spPr>
          <a:xfrm>
            <a:off x="9488183" y="4842483"/>
            <a:ext cx="128149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ead Only, Readonly, Locked, Lock, Closed, Protected">
            <a:extLst>
              <a:ext uri="{FF2B5EF4-FFF2-40B4-BE49-F238E27FC236}">
                <a16:creationId xmlns:a16="http://schemas.microsoft.com/office/drawing/2014/main" id="{681D6FEA-46A3-45B9-95E0-6590ED0176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996" y="1979694"/>
            <a:ext cx="1384225" cy="134863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Ευθεία γραμμή σύνδεσης 22">
            <a:extLst>
              <a:ext uri="{FF2B5EF4-FFF2-40B4-BE49-F238E27FC236}">
                <a16:creationId xmlns:a16="http://schemas.microsoft.com/office/drawing/2014/main" id="{A492AE61-0612-42CC-920F-261B6FBAF97B}"/>
              </a:ext>
            </a:extLst>
          </p:cNvPr>
          <p:cNvCxnSpPr>
            <a:cxnSpLocks/>
          </p:cNvCxnSpPr>
          <p:nvPr/>
        </p:nvCxnSpPr>
        <p:spPr>
          <a:xfrm>
            <a:off x="6077144" y="2097193"/>
            <a:ext cx="914919" cy="974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Ισοσκελές τρίγωνο 27">
            <a:extLst>
              <a:ext uri="{FF2B5EF4-FFF2-40B4-BE49-F238E27FC236}">
                <a16:creationId xmlns:a16="http://schemas.microsoft.com/office/drawing/2014/main" id="{7FAB9A9E-B5CD-4CD2-8648-5A2F883BD7A8}"/>
              </a:ext>
            </a:extLst>
          </p:cNvPr>
          <p:cNvSpPr/>
          <p:nvPr/>
        </p:nvSpPr>
        <p:spPr>
          <a:xfrm>
            <a:off x="6096000" y="3752922"/>
            <a:ext cx="1105993" cy="880216"/>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29" name="TextBox 28">
            <a:extLst>
              <a:ext uri="{FF2B5EF4-FFF2-40B4-BE49-F238E27FC236}">
                <a16:creationId xmlns:a16="http://schemas.microsoft.com/office/drawing/2014/main" id="{BB760AAB-8921-40E1-B66B-DD318C5D6B04}"/>
              </a:ext>
            </a:extLst>
          </p:cNvPr>
          <p:cNvSpPr txBox="1"/>
          <p:nvPr/>
        </p:nvSpPr>
        <p:spPr>
          <a:xfrm>
            <a:off x="6454071" y="3864217"/>
            <a:ext cx="389850" cy="830997"/>
          </a:xfrm>
          <a:prstGeom prst="rect">
            <a:avLst/>
          </a:prstGeom>
          <a:noFill/>
        </p:spPr>
        <p:txBody>
          <a:bodyPr wrap="none" rtlCol="0">
            <a:spAutoFit/>
          </a:bodyPr>
          <a:lstStyle/>
          <a:p>
            <a:r>
              <a:rPr lang="en-US" sz="4800" b="1">
                <a:solidFill>
                  <a:schemeClr val="bg1"/>
                </a:solidFill>
                <a:effectLst>
                  <a:outerShdw blurRad="38100" dist="38100" dir="2700000" algn="tl">
                    <a:srgbClr val="000000">
                      <a:alpha val="43137"/>
                    </a:srgbClr>
                  </a:outerShdw>
                </a:effectLst>
              </a:rPr>
              <a:t>¡!</a:t>
            </a:r>
          </a:p>
        </p:txBody>
      </p:sp>
      <p:sp>
        <p:nvSpPr>
          <p:cNvPr id="31" name="Google Shape;379;p27">
            <a:extLst>
              <a:ext uri="{FF2B5EF4-FFF2-40B4-BE49-F238E27FC236}">
                <a16:creationId xmlns:a16="http://schemas.microsoft.com/office/drawing/2014/main" id="{BE0483EC-697E-4394-BB34-01875FF5B618}"/>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7997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rPr lang="en-US"/>
              <a:t>¿Es seguro visitar un enlace?</a:t>
            </a:r>
          </a:p>
        </p:txBody>
      </p:sp>
      <p:sp>
        <p:nvSpPr>
          <p:cNvPr id="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8000" y="1799999"/>
            <a:ext cx="7824000" cy="4865977"/>
          </a:xfrm>
        </p:spPr>
        <p:txBody>
          <a:bodyPr>
            <a:normAutofit/>
          </a:bodyPr>
          <a:lstStyle/>
          <a:p>
            <a:pPr algn="just">
              <a:lnSpc>
                <a:spcPct val="120000"/>
              </a:lnSpc>
              <a:spcAft>
                <a:spcPts val="600"/>
              </a:spcAft>
              <a:buFont typeface="Wingdings" panose="05000000000000000000" pitchFamily="2" charset="2"/>
              <a:buChar char="§"/>
            </a:pPr>
            <a:r>
              <a:rPr lang="en-US" dirty="0"/>
              <a:t>Si se utiliza </a:t>
            </a:r>
            <a:r>
              <a:rPr lang="en-US" b="1" dirty="0"/>
              <a:t>https </a:t>
            </a:r>
            <a:r>
              <a:rPr lang="en-US" dirty="0"/>
              <a:t>en un enlace pero el nombre del dominio no se acerca al nombre oficial, entonces</a:t>
            </a:r>
          </a:p>
          <a:p>
            <a:pPr lvl="1" algn="just">
              <a:lnSpc>
                <a:spcPct val="120000"/>
              </a:lnSpc>
              <a:spcAft>
                <a:spcPts val="600"/>
              </a:spcAft>
              <a:buFont typeface="Courier New" panose="02070309020205020404" pitchFamily="49" charset="0"/>
              <a:buChar char="o"/>
            </a:pPr>
            <a:r>
              <a:rPr lang="en-US" dirty="0"/>
              <a:t>el sitio web podría ser un clon falso del original con el propósito de robar sus datos personales.</a:t>
            </a:r>
          </a:p>
          <a:p>
            <a:pPr marL="548640" indent="-457200" algn="just">
              <a:lnSpc>
                <a:spcPct val="120000"/>
              </a:lnSpc>
              <a:spcAft>
                <a:spcPts val="600"/>
              </a:spcAft>
              <a:buFont typeface="Wingdings" panose="05000000000000000000" pitchFamily="2" charset="2"/>
              <a:buChar char="§"/>
            </a:pPr>
            <a:r>
              <a:rPr lang="en-US" dirty="0"/>
              <a:t>Si se utiliza </a:t>
            </a:r>
            <a:r>
              <a:rPr lang="en-US" b="1" dirty="0"/>
              <a:t>http </a:t>
            </a:r>
            <a:r>
              <a:rPr lang="en-US" dirty="0"/>
              <a:t>en un enlace, </a:t>
            </a:r>
            <a:r>
              <a:rPr lang="en-US" i="1" dirty="0"/>
              <a:t>en lugar de </a:t>
            </a:r>
            <a:r>
              <a:rPr lang="en-US" b="1" i="1" dirty="0"/>
              <a:t>https</a:t>
            </a:r>
            <a:r>
              <a:rPr lang="en-US" dirty="0"/>
              <a:t>, pero el nombre de dominio está bien, entonces</a:t>
            </a:r>
          </a:p>
          <a:p>
            <a:pPr lvl="1" algn="just">
              <a:lnSpc>
                <a:spcPct val="120000"/>
              </a:lnSpc>
              <a:spcAft>
                <a:spcPts val="600"/>
              </a:spcAft>
              <a:buFont typeface="Courier New" panose="02070309020205020404" pitchFamily="49" charset="0"/>
              <a:buChar char="o"/>
            </a:pPr>
            <a:r>
              <a:rPr lang="en-US" dirty="0"/>
              <a:t>la transmisión de los datos personales a través de Internet </a:t>
            </a:r>
            <a:r>
              <a:rPr lang="en-US" b="1" dirty="0"/>
              <a:t>no </a:t>
            </a:r>
            <a:r>
              <a:rPr lang="en-US" dirty="0"/>
              <a:t>es </a:t>
            </a:r>
            <a:r>
              <a:rPr lang="en-US" b="1" dirty="0"/>
              <a:t>segura</a:t>
            </a:r>
            <a:r>
              <a:rPr lang="en-US" dirty="0"/>
              <a:t>, por lo que </a:t>
            </a:r>
            <a:r>
              <a:rPr lang="en-US" i="1" dirty="0"/>
              <a:t>no debe utilizar este sitio web </a:t>
            </a:r>
            <a:r>
              <a:rPr lang="en-US" dirty="0"/>
              <a:t>para enviar datos personales. </a:t>
            </a:r>
          </a:p>
          <a:p>
            <a:pPr lvl="1">
              <a:lnSpc>
                <a:spcPct val="120000"/>
              </a:lnSpc>
              <a:spcAft>
                <a:spcPts val="600"/>
              </a:spcAft>
              <a:buFont typeface="Courier New" panose="02070309020205020404" pitchFamily="49" charset="0"/>
              <a:buChar char="o"/>
            </a:pPr>
            <a:endParaRPr lang="en-US" dirty="0"/>
          </a:p>
        </p:txBody>
      </p:sp>
      <p:sp>
        <p:nvSpPr>
          <p:cNvPr id="6" name="Google Shape;379;p27">
            <a:extLst>
              <a:ext uri="{FF2B5EF4-FFF2-40B4-BE49-F238E27FC236}">
                <a16:creationId xmlns:a16="http://schemas.microsoft.com/office/drawing/2014/main" id="{7EA318F3-2994-4D8E-BAE2-82E8A86F9577}"/>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pic>
        <p:nvPicPr>
          <p:cNvPr id="4098" name="Picture 2" descr="Link, Hyperlink, Chain, Linking, Strong, Weblink">
            <a:extLst>
              <a:ext uri="{FF2B5EF4-FFF2-40B4-BE49-F238E27FC236}">
                <a16:creationId xmlns:a16="http://schemas.microsoft.com/office/drawing/2014/main" id="{2738D00A-416D-4CE6-A53C-CDE8878B3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713" y="1685096"/>
            <a:ext cx="3315529" cy="331552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11A8D45E-5B8D-4D8B-9EFC-4AC67AF7D052}"/>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lang="en-US" sz="1200" b="0" i="0" u="none" strike="noStrike" cap="none" dirty="0">
              <a:solidFill>
                <a:schemeClr val="dk1"/>
              </a:solidFill>
              <a:latin typeface="Calibri"/>
              <a:ea typeface="Calibri"/>
              <a:cs typeface="Calibri"/>
              <a:sym typeface="Calibri"/>
            </a:endParaRPr>
          </a:p>
        </p:txBody>
      </p:sp>
      <p:pic>
        <p:nvPicPr>
          <p:cNvPr id="5" name="Γραφικό 4" descr="Χειρονομία διπλού πατήματος περίγραμμα">
            <a:extLst>
              <a:ext uri="{FF2B5EF4-FFF2-40B4-BE49-F238E27FC236}">
                <a16:creationId xmlns:a16="http://schemas.microsoft.com/office/drawing/2014/main" id="{805119F6-27AB-4D52-972A-5A12AF8F2B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0425" y="3723445"/>
            <a:ext cx="1882276" cy="1882276"/>
          </a:xfrm>
          <a:prstGeom prst="rect">
            <a:avLst/>
          </a:prstGeom>
        </p:spPr>
      </p:pic>
    </p:spTree>
    <p:extLst>
      <p:ext uri="{BB962C8B-B14F-4D97-AF65-F5344CB8AC3E}">
        <p14:creationId xmlns:p14="http://schemas.microsoft.com/office/powerpoint/2010/main" val="3500009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rPr lang="en-US" dirty="0"/>
              <a:t>¿Es </a:t>
            </a:r>
            <a:r>
              <a:rPr lang="en-US" dirty="0" err="1"/>
              <a:t>seguro</a:t>
            </a:r>
            <a:r>
              <a:rPr lang="en-US" dirty="0"/>
              <a:t> </a:t>
            </a:r>
            <a:r>
              <a:rPr lang="en-US" dirty="0" err="1"/>
              <a:t>visitar</a:t>
            </a:r>
            <a:r>
              <a:rPr lang="en-US" dirty="0"/>
              <a:t> </a:t>
            </a:r>
            <a:r>
              <a:rPr lang="en-US" dirty="0" err="1"/>
              <a:t>el</a:t>
            </a:r>
            <a:r>
              <a:rPr lang="en-US" dirty="0"/>
              <a:t> enlace?</a:t>
            </a:r>
          </a:p>
        </p:txBody>
      </p:sp>
      <p:sp>
        <p:nvSpPr>
          <p:cNvPr id="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8000" y="1543145"/>
            <a:ext cx="11059692" cy="4865977"/>
          </a:xfrm>
        </p:spPr>
        <p:txBody>
          <a:bodyPr>
            <a:normAutofit fontScale="70000" lnSpcReduction="20000"/>
          </a:bodyPr>
          <a:lstStyle/>
          <a:p>
            <a:pPr marL="76200" indent="0" algn="just">
              <a:lnSpc>
                <a:spcPct val="120000"/>
              </a:lnSpc>
              <a:spcAft>
                <a:spcPts val="600"/>
              </a:spcAft>
              <a:buNone/>
            </a:pPr>
            <a:r>
              <a:rPr lang="en-US" dirty="0"/>
              <a:t>Si recibe un correo electrónico, por ejemplo, de un banco, que le insta a pulsar un enlace como el siguiente, y a enviar datos personales, como el nombre de usuario, las contraseñas o los datos de la tarjeta de crédito, ¡deténgase y piénselo dos veces!</a:t>
            </a:r>
          </a:p>
          <a:p>
            <a:pPr>
              <a:lnSpc>
                <a:spcPct val="120000"/>
              </a:lnSpc>
              <a:spcAft>
                <a:spcPts val="600"/>
              </a:spcAft>
              <a:buFont typeface="Wingdings" panose="05000000000000000000" pitchFamily="2" charset="2"/>
              <a:buChar char="Ø"/>
            </a:pPr>
            <a:r>
              <a:rPr lang="en-US" dirty="0">
                <a:solidFill>
                  <a:srgbClr val="0070C0"/>
                </a:solidFill>
              </a:rPr>
              <a:t>http://url5423.eka.de/ls/click?upn=V1OaWNMSPs2Lb0JqHpnyTLRlk2703ToIFpo2vd2MKt5gB6dYAUvw1B-2FnC6T5iVsCdbcug7l6pkTad-2FBfACSlC-2BKw-3D-3DhmuAs-OaWNMSPs2Lb0JqHpn-asDvdva</a:t>
            </a:r>
          </a:p>
          <a:p>
            <a:pPr marL="76200" indent="0">
              <a:lnSpc>
                <a:spcPct val="120000"/>
              </a:lnSpc>
              <a:spcAft>
                <a:spcPts val="600"/>
              </a:spcAft>
              <a:buNone/>
            </a:pPr>
            <a:r>
              <a:rPr lang="en-US" dirty="0"/>
              <a:t>Este enlace </a:t>
            </a:r>
            <a:r>
              <a:rPr lang="en-US" b="1" dirty="0"/>
              <a:t>no </a:t>
            </a:r>
            <a:r>
              <a:rPr lang="en-US" dirty="0"/>
              <a:t>es </a:t>
            </a:r>
            <a:r>
              <a:rPr lang="en-US" b="1" dirty="0"/>
              <a:t>seguro </a:t>
            </a:r>
            <a:r>
              <a:rPr lang="en-US" dirty="0"/>
              <a:t>por muchas razones: </a:t>
            </a:r>
          </a:p>
          <a:p>
            <a:pPr marL="990600" lvl="1" indent="-457200">
              <a:lnSpc>
                <a:spcPct val="120000"/>
              </a:lnSpc>
              <a:spcAft>
                <a:spcPts val="600"/>
              </a:spcAft>
              <a:buFont typeface="+mj-lt"/>
              <a:buAutoNum type="alphaLcPeriod"/>
            </a:pPr>
            <a:r>
              <a:rPr lang="en-US" dirty="0"/>
              <a:t>utiliza http en lugar de https</a:t>
            </a:r>
          </a:p>
          <a:p>
            <a:pPr marL="990600" lvl="1" indent="-457200">
              <a:lnSpc>
                <a:spcPct val="120000"/>
              </a:lnSpc>
              <a:spcAft>
                <a:spcPts val="600"/>
              </a:spcAft>
              <a:buFont typeface="+mj-lt"/>
              <a:buAutoNum type="alphaLcPeriod"/>
            </a:pPr>
            <a:r>
              <a:rPr lang="en-US" dirty="0"/>
              <a:t>el nombre de dominio no está relacionado con el nombre oficial del banco</a:t>
            </a:r>
          </a:p>
          <a:p>
            <a:pPr marL="990600" lvl="1" indent="-457200">
              <a:lnSpc>
                <a:spcPct val="120000"/>
              </a:lnSpc>
              <a:spcAft>
                <a:spcPts val="600"/>
              </a:spcAft>
              <a:buFont typeface="+mj-lt"/>
              <a:buAutoNum type="alphaLcPeriod"/>
            </a:pPr>
            <a:r>
              <a:rPr lang="en-US" dirty="0"/>
              <a:t>el enlace es </a:t>
            </a:r>
            <a:r>
              <a:rPr lang="en-US" dirty="0" err="1"/>
              <a:t>sospechosamente</a:t>
            </a:r>
            <a:r>
              <a:rPr lang="en-US" dirty="0"/>
              <a:t> largo</a:t>
            </a:r>
          </a:p>
          <a:p>
            <a:pPr marL="990600" lvl="1" indent="-457200">
              <a:lnSpc>
                <a:spcPct val="120000"/>
              </a:lnSpc>
              <a:spcAft>
                <a:spcPts val="600"/>
              </a:spcAft>
              <a:buFont typeface="+mj-lt"/>
              <a:buAutoNum type="alphaLcPeriod"/>
            </a:pPr>
            <a:r>
              <a:rPr lang="en-US" dirty="0"/>
              <a:t>el nombre de dominio del enlace es diferente del nombre de dominio de la dirección de correo electrónico del remitente</a:t>
            </a:r>
          </a:p>
          <a:p>
            <a:pPr marL="990600" lvl="1" indent="-457200">
              <a:lnSpc>
                <a:spcPct val="120000"/>
              </a:lnSpc>
              <a:spcAft>
                <a:spcPts val="600"/>
              </a:spcAft>
              <a:buFont typeface="+mj-lt"/>
              <a:buAutoNum type="alphaLcPeriod"/>
            </a:pPr>
            <a:r>
              <a:rPr lang="en-US" dirty="0"/>
              <a:t>un banco de verdad nunca te pedirá nombre de usuario, contraseñas, datos de la tarjeta de crédito</a:t>
            </a:r>
          </a:p>
          <a:p>
            <a:pPr marL="548640" lvl="1" indent="0">
              <a:lnSpc>
                <a:spcPct val="120000"/>
              </a:lnSpc>
              <a:spcAft>
                <a:spcPts val="600"/>
              </a:spcAft>
              <a:buNone/>
            </a:pPr>
            <a:r>
              <a:rPr lang="en-US" i="1" dirty="0"/>
              <a:t>En </a:t>
            </a:r>
            <a:r>
              <a:rPr lang="en-US" i="1" dirty="0">
                <a:hlinkClick r:id="rId2" action="ppaction://hlinksldjump"/>
              </a:rPr>
              <a:t>el anexo 2 </a:t>
            </a:r>
            <a:r>
              <a:rPr lang="en-US" i="1" dirty="0"/>
              <a:t>encontrará más consejos para proteger los datos y los dispositivos</a:t>
            </a:r>
          </a:p>
        </p:txBody>
      </p:sp>
      <p:sp>
        <p:nvSpPr>
          <p:cNvPr id="4" name="Google Shape;379;p27">
            <a:extLst>
              <a:ext uri="{FF2B5EF4-FFF2-40B4-BE49-F238E27FC236}">
                <a16:creationId xmlns:a16="http://schemas.microsoft.com/office/drawing/2014/main" id="{B4C9AA10-BC4C-454A-8617-9995E30B4B8B}"/>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8521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5"/>
          <p:cNvGrpSpPr/>
          <p:nvPr/>
        </p:nvGrpSpPr>
        <p:grpSpPr>
          <a:xfrm>
            <a:off x="173418" y="2743200"/>
            <a:ext cx="5943600" cy="2381719"/>
            <a:chOff x="2584350" y="1185766"/>
            <a:chExt cx="3930303" cy="1578507"/>
          </a:xfrm>
        </p:grpSpPr>
        <p:sp>
          <p:nvSpPr>
            <p:cNvPr id="127" name="Google Shape;127;p5"/>
            <p:cNvSpPr/>
            <p:nvPr/>
          </p:nvSpPr>
          <p:spPr>
            <a:xfrm>
              <a:off x="2584350" y="1185766"/>
              <a:ext cx="1577389" cy="157850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 name="Google Shape;128;p5"/>
            <p:cNvSpPr/>
            <p:nvPr/>
          </p:nvSpPr>
          <p:spPr>
            <a:xfrm>
              <a:off x="2894796" y="1502424"/>
              <a:ext cx="956496" cy="94519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 name="Google Shape;129;p5"/>
            <p:cNvSpPr/>
            <p:nvPr/>
          </p:nvSpPr>
          <p:spPr>
            <a:xfrm>
              <a:off x="4193661" y="1868859"/>
              <a:ext cx="2320992" cy="38272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 name="Google Shape;130;p5"/>
            <p:cNvSpPr txBox="1"/>
            <p:nvPr/>
          </p:nvSpPr>
          <p:spPr>
            <a:xfrm>
              <a:off x="4193661" y="1868859"/>
              <a:ext cx="2320992" cy="38272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400" b="0" i="0" u="none" strike="noStrike" cap="none">
                <a:solidFill>
                  <a:srgbClr val="000000"/>
                </a:solidFill>
                <a:latin typeface="Calibri"/>
                <a:ea typeface="Calibri"/>
                <a:cs typeface="Calibri"/>
                <a:sym typeface="Calibri"/>
              </a:endParaRPr>
            </a:p>
          </p:txBody>
        </p:sp>
      </p:grpSp>
      <p:sp>
        <p:nvSpPr>
          <p:cNvPr id="131" name="Google Shape;131;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sz="2200" b="1" err="1"/>
              <a:t>Objetivos</a:t>
            </a:r>
            <a:endParaRPr lang="de-DE"/>
          </a:p>
        </p:txBody>
      </p:sp>
      <p:sp>
        <p:nvSpPr>
          <p:cNvPr id="132" name="Google Shape;132;p5"/>
          <p:cNvSpPr/>
          <p:nvPr/>
        </p:nvSpPr>
        <p:spPr>
          <a:xfrm>
            <a:off x="36957" y="348996"/>
            <a:ext cx="489461" cy="613530"/>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3" name="Google Shape;133;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en-US" sz="22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La alfabetización digital </a:t>
            </a:r>
            <a:endParaRPr lang="en-US" sz="1400" b="0" i="0" u="none" strike="noStrike" cap="none" dirty="0">
              <a:solidFill>
                <a:srgbClr val="000000"/>
              </a:solidFill>
              <a:effectLst>
                <a:outerShdw blurRad="38100" dist="38100" dir="2700000" algn="tl">
                  <a:srgbClr val="000000">
                    <a:alpha val="43137"/>
                  </a:srgbClr>
                </a:outerShdw>
              </a:effectLst>
              <a:sym typeface="Calibri"/>
            </a:endParaRPr>
          </a:p>
        </p:txBody>
      </p:sp>
      <p:sp>
        <p:nvSpPr>
          <p:cNvPr id="134" name="Google Shape;134;p5"/>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alibri"/>
              <a:buNone/>
            </a:pPr>
            <a:r>
              <a:rPr lang="de-DE" sz="2200" b="1" i="0" u="none" strike="noStrike" cap="none" dirty="0">
                <a:solidFill>
                  <a:schemeClr val="lt1"/>
                </a:solidFill>
                <a:latin typeface="Gill Sans"/>
                <a:ea typeface="Gill Sans"/>
                <a:cs typeface="Gill Sans"/>
                <a:sym typeface="Gill Sans"/>
              </a:rPr>
              <a:t>4 </a:t>
            </a:r>
            <a:endParaRPr sz="2200" b="1" i="0" u="none" strike="noStrike" cap="none" dirty="0">
              <a:solidFill>
                <a:schemeClr val="lt1"/>
              </a:solidFill>
              <a:latin typeface="Gill Sans"/>
              <a:ea typeface="Gill Sans"/>
              <a:cs typeface="Gill Sans"/>
              <a:sym typeface="Gill Sans"/>
            </a:endParaRPr>
          </a:p>
        </p:txBody>
      </p:sp>
      <p:pic>
        <p:nvPicPr>
          <p:cNvPr id="135" name="Google Shape;135;p5" descr="Στόχος με συμπαγές γέμισμα"/>
          <p:cNvPicPr preferRelativeResize="0"/>
          <p:nvPr/>
        </p:nvPicPr>
        <p:blipFill rotWithShape="1">
          <a:blip r:embed="rId4">
            <a:alphaModFix/>
          </a:blip>
          <a:srcRect/>
          <a:stretch/>
        </p:blipFill>
        <p:spPr>
          <a:xfrm>
            <a:off x="8412367" y="2213810"/>
            <a:ext cx="3779633" cy="3779633"/>
          </a:xfrm>
          <a:prstGeom prst="rect">
            <a:avLst/>
          </a:prstGeom>
          <a:noFill/>
          <a:ln>
            <a:noFill/>
          </a:ln>
        </p:spPr>
      </p:pic>
      <p:sp>
        <p:nvSpPr>
          <p:cNvPr id="13" name="TextBox 12">
            <a:extLst>
              <a:ext uri="{FF2B5EF4-FFF2-40B4-BE49-F238E27FC236}">
                <a16:creationId xmlns:a16="http://schemas.microsoft.com/office/drawing/2014/main" id="{2D1888EB-6C72-4952-8DCD-2D1F300B79A3}"/>
              </a:ext>
            </a:extLst>
          </p:cNvPr>
          <p:cNvSpPr txBox="1"/>
          <p:nvPr/>
        </p:nvSpPr>
        <p:spPr>
          <a:xfrm>
            <a:off x="2607097" y="3489221"/>
            <a:ext cx="6011802" cy="830997"/>
          </a:xfrm>
          <a:prstGeom prst="rect">
            <a:avLst/>
          </a:prstGeom>
          <a:noFill/>
        </p:spPr>
        <p:txBody>
          <a:bodyPr wrap="square">
            <a:spAutoFit/>
          </a:bodyPr>
          <a:lstStyle/>
          <a:p>
            <a:pPr marL="285750" marR="0" lvl="0" indent="-285750" algn="l" rtl="0">
              <a:lnSpc>
                <a:spcPct val="100000"/>
              </a:lnSpc>
              <a:spcBef>
                <a:spcPts val="0"/>
              </a:spcBef>
              <a:spcAft>
                <a:spcPts val="0"/>
              </a:spcAft>
              <a:buClr>
                <a:schemeClr val="bg1"/>
              </a:buClr>
              <a:buSzPts val="1800"/>
              <a:buFont typeface="Wingdings" panose="05000000000000000000" pitchFamily="2" charset="2"/>
              <a:buChar char="ü"/>
            </a:pPr>
            <a:r>
              <a:rPr lang="en-US" sz="2400" b="0" i="0" u="none" strike="noStrike" cap="none">
                <a:solidFill>
                  <a:schemeClr val="lt1"/>
                </a:solidFill>
                <a:effectLst>
                  <a:outerShdw blurRad="38100" dist="38100" dir="2700000" algn="tl">
                    <a:srgbClr val="000000">
                      <a:alpha val="43137"/>
                    </a:srgbClr>
                  </a:outerShdw>
                </a:effectLst>
                <a:latin typeface="Calibri"/>
                <a:ea typeface="Calibri"/>
                <a:cs typeface="Calibri"/>
                <a:sym typeface="Calibri"/>
              </a:rPr>
              <a:t>Mejorar las habilidades operativas para ser digitalmente activo</a:t>
            </a:r>
            <a:endParaRPr lang="en-US" sz="2400" b="0" i="0" u="none" strike="noStrike" cap="none">
              <a:solidFill>
                <a:srgbClr val="000000"/>
              </a:solidFill>
              <a:effectLst>
                <a:outerShdw blurRad="38100" dist="38100" dir="2700000" algn="tl">
                  <a:srgbClr val="000000">
                    <a:alpha val="43137"/>
                  </a:srgbClr>
                </a:outerShdw>
              </a:effectLst>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¿Es siempre seguro un sitio web si se utiliza "https" en el enlace?</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84269" y="26032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Sí</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6032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No</a:t>
            </a:r>
            <a:endParaRPr lang="el-GR" dirty="0"/>
          </a:p>
        </p:txBody>
      </p:sp>
    </p:spTree>
    <p:extLst>
      <p:ext uri="{BB962C8B-B14F-4D97-AF65-F5344CB8AC3E}">
        <p14:creationId xmlns:p14="http://schemas.microsoft.com/office/powerpoint/2010/main" val="4148552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F6E4FB-8140-4978-9120-ED682EC24664}"/>
              </a:ext>
            </a:extLst>
          </p:cNvPr>
          <p:cNvSpPr>
            <a:spLocks noGrp="1"/>
          </p:cNvSpPr>
          <p:nvPr>
            <p:ph type="title"/>
          </p:nvPr>
        </p:nvSpPr>
        <p:spPr/>
        <p:txBody>
          <a:bodyPr/>
          <a:lstStyle/>
          <a:p>
            <a:r>
              <a:rPr lang="en-US" dirty="0"/>
              <a:t>¿Qué es la privacidad?</a:t>
            </a:r>
          </a:p>
        </p:txBody>
      </p:sp>
      <p:sp>
        <p:nvSpPr>
          <p:cNvPr id="3" name="Θέση κειμένου 2">
            <a:extLst>
              <a:ext uri="{FF2B5EF4-FFF2-40B4-BE49-F238E27FC236}">
                <a16:creationId xmlns:a16="http://schemas.microsoft.com/office/drawing/2014/main" id="{CADEB431-FCED-4168-B552-A1E6C4B4F680}"/>
              </a:ext>
            </a:extLst>
          </p:cNvPr>
          <p:cNvSpPr>
            <a:spLocks noGrp="1"/>
          </p:cNvSpPr>
          <p:nvPr>
            <p:ph type="body" idx="1"/>
          </p:nvPr>
        </p:nvSpPr>
        <p:spPr>
          <a:xfrm>
            <a:off x="5168099" y="1790248"/>
            <a:ext cx="6919126" cy="3860539"/>
          </a:xfrm>
        </p:spPr>
        <p:txBody>
          <a:bodyPr>
            <a:normAutofit/>
          </a:bodyPr>
          <a:lstStyle/>
          <a:p>
            <a:pPr algn="just">
              <a:buFont typeface="Wingdings" panose="05000000000000000000" pitchFamily="2" charset="2"/>
              <a:buChar char="§"/>
            </a:pPr>
            <a:r>
              <a:rPr lang="en-US" b="1" dirty="0"/>
              <a:t>La privacidad </a:t>
            </a:r>
            <a:r>
              <a:rPr lang="en-US" dirty="0"/>
              <a:t>se trata de </a:t>
            </a:r>
          </a:p>
          <a:p>
            <a:pPr lvl="1" algn="just">
              <a:buFont typeface="Courier New" panose="02070309020205020404" pitchFamily="49" charset="0"/>
              <a:buChar char="o"/>
            </a:pPr>
            <a:r>
              <a:rPr lang="en-US" sz="2400" dirty="0"/>
              <a:t>cómo </a:t>
            </a:r>
            <a:r>
              <a:rPr lang="en-US" sz="2400" b="1" dirty="0"/>
              <a:t>controlar nuestros datos personales </a:t>
            </a:r>
            <a:r>
              <a:rPr lang="en-US" sz="2400" dirty="0"/>
              <a:t>y</a:t>
            </a:r>
          </a:p>
          <a:p>
            <a:pPr lvl="1" algn="just">
              <a:buFont typeface="Courier New" panose="02070309020205020404" pitchFamily="49" charset="0"/>
              <a:buChar char="o"/>
            </a:pPr>
            <a:r>
              <a:rPr lang="en-US" sz="2400" dirty="0"/>
              <a:t>determinar </a:t>
            </a:r>
            <a:r>
              <a:rPr lang="en-US" sz="2400" b="1" dirty="0"/>
              <a:t>cómo son utilizados </a:t>
            </a:r>
            <a:r>
              <a:rPr lang="en-US" sz="2400" dirty="0"/>
              <a:t>por las partes remotas que lo han recibido, de forma segura.</a:t>
            </a:r>
          </a:p>
          <a:p>
            <a:pPr algn="just"/>
            <a:endParaRPr lang="en-US" dirty="0"/>
          </a:p>
          <a:p>
            <a:pPr algn="just">
              <a:buFont typeface="Wingdings" panose="05000000000000000000" pitchFamily="2" charset="2"/>
              <a:buChar char="§"/>
            </a:pPr>
            <a:r>
              <a:rPr lang="en-US" dirty="0"/>
              <a:t>Recuerda las </a:t>
            </a:r>
            <a:r>
              <a:rPr lang="en-US" b="1" dirty="0"/>
              <a:t>políticas de privacidad </a:t>
            </a:r>
            <a:r>
              <a:rPr lang="en-US" dirty="0"/>
              <a:t>que te piden que leas y aceptes cuando accedes a un sitio web o te descargas una nueva aplicación para smartphone</a:t>
            </a:r>
            <a:r>
              <a:rPr lang="en-US" i="1" dirty="0">
                <a:sym typeface="Wingdings" panose="05000000000000000000" pitchFamily="2" charset="2"/>
              </a:rPr>
              <a:t>. </a:t>
            </a:r>
          </a:p>
          <a:p>
            <a:pPr marL="76200" indent="0">
              <a:buNone/>
            </a:pPr>
            <a:endParaRPr lang="en-US" dirty="0"/>
          </a:p>
          <a:p>
            <a:endParaRPr lang="en-US" dirty="0"/>
          </a:p>
          <a:p>
            <a:endParaRPr lang="en-US" dirty="0"/>
          </a:p>
        </p:txBody>
      </p:sp>
      <p:sp>
        <p:nvSpPr>
          <p:cNvPr id="4" name="Google Shape;379;p27">
            <a:extLst>
              <a:ext uri="{FF2B5EF4-FFF2-40B4-BE49-F238E27FC236}">
                <a16:creationId xmlns:a16="http://schemas.microsoft.com/office/drawing/2014/main" id="{84CCAFAB-DF7E-4C08-A195-986F4931BB1C}"/>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pic>
        <p:nvPicPr>
          <p:cNvPr id="7170" name="Picture 2" descr="Business, Security, Cyber, Privacy, Protection">
            <a:extLst>
              <a:ext uri="{FF2B5EF4-FFF2-40B4-BE49-F238E27FC236}">
                <a16:creationId xmlns:a16="http://schemas.microsoft.com/office/drawing/2014/main" id="{23CB8E05-1EB5-4124-8CF2-E99CACA7F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77" y="1799999"/>
            <a:ext cx="4200525" cy="28003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A116566B-C484-44E2-848D-30F79F513E6C}"/>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lang="en-US" sz="1200" b="0" i="0" u="none" strike="noStrike" cap="none" dirty="0">
              <a:solidFill>
                <a:schemeClr val="dk1"/>
              </a:solidFill>
              <a:latin typeface="Calibri"/>
              <a:ea typeface="Calibri"/>
              <a:cs typeface="Calibri"/>
              <a:sym typeface="Calibri"/>
            </a:endParaRPr>
          </a:p>
        </p:txBody>
      </p:sp>
      <p:sp>
        <p:nvSpPr>
          <p:cNvPr id="5" name="Textfeld 4"/>
          <p:cNvSpPr txBox="1"/>
          <p:nvPr/>
        </p:nvSpPr>
        <p:spPr>
          <a:xfrm>
            <a:off x="4773002" y="5997286"/>
            <a:ext cx="7212459" cy="707886"/>
          </a:xfrm>
          <a:prstGeom prst="rect">
            <a:avLst/>
          </a:prstGeom>
          <a:noFill/>
        </p:spPr>
        <p:txBody>
          <a:bodyPr wrap="square" rtlCol="0">
            <a:spAutoFit/>
          </a:bodyPr>
          <a:lstStyle/>
          <a:p>
            <a:r>
              <a:rPr lang="en-US" sz="2000" i="1" dirty="0"/>
              <a:t>En </a:t>
            </a:r>
            <a:r>
              <a:rPr lang="en-US" sz="2000" i="1" dirty="0">
                <a:hlinkClick r:id="rId5" action="ppaction://hlinksldjump"/>
              </a:rPr>
              <a:t>el anexo 3 </a:t>
            </a:r>
            <a:r>
              <a:rPr lang="en-US" sz="2000" i="1" dirty="0"/>
              <a:t>encontrará una diferenciación sobre seguridad y privacidad</a:t>
            </a:r>
          </a:p>
          <a:p>
            <a:endParaRPr lang="de-DE" sz="2000" dirty="0"/>
          </a:p>
        </p:txBody>
      </p:sp>
    </p:spTree>
    <p:extLst>
      <p:ext uri="{BB962C8B-B14F-4D97-AF65-F5344CB8AC3E}">
        <p14:creationId xmlns:p14="http://schemas.microsoft.com/office/powerpoint/2010/main" val="274719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FEE482-3206-41BB-BAB8-6B0B1C9FAB93}"/>
              </a:ext>
            </a:extLst>
          </p:cNvPr>
          <p:cNvSpPr>
            <a:spLocks noGrp="1"/>
          </p:cNvSpPr>
          <p:nvPr>
            <p:ph type="title"/>
          </p:nvPr>
        </p:nvSpPr>
        <p:spPr/>
        <p:txBody>
          <a:bodyPr/>
          <a:lstStyle/>
          <a:p>
            <a:r>
              <a:rPr lang="en-US"/>
              <a:t>Política de privacidad</a:t>
            </a:r>
          </a:p>
        </p:txBody>
      </p:sp>
      <p:sp>
        <p:nvSpPr>
          <p:cNvPr id="3" name="Θέση κειμένου 2">
            <a:extLst>
              <a:ext uri="{FF2B5EF4-FFF2-40B4-BE49-F238E27FC236}">
                <a16:creationId xmlns:a16="http://schemas.microsoft.com/office/drawing/2014/main" id="{72A14B6E-6D60-47D8-9995-8182A33B70C5}"/>
              </a:ext>
            </a:extLst>
          </p:cNvPr>
          <p:cNvSpPr>
            <a:spLocks noGrp="1"/>
          </p:cNvSpPr>
          <p:nvPr>
            <p:ph type="body" idx="1"/>
          </p:nvPr>
        </p:nvSpPr>
        <p:spPr>
          <a:xfrm>
            <a:off x="558000" y="1526035"/>
            <a:ext cx="7766850" cy="5182990"/>
          </a:xfrm>
        </p:spPr>
        <p:txBody>
          <a:bodyPr>
            <a:normAutofit fontScale="85000" lnSpcReduction="20000"/>
          </a:bodyPr>
          <a:lstStyle/>
          <a:p>
            <a:pPr algn="just">
              <a:buFont typeface="Wingdings" panose="05000000000000000000" pitchFamily="2" charset="2"/>
              <a:buChar char="§"/>
            </a:pPr>
            <a:r>
              <a:rPr lang="en-US" dirty="0"/>
              <a:t>¿Existe alguna política que siga el sitio web en relación con nuestros datos personales, es decir, cómo utiliza el sitio web nuestros datos personales? </a:t>
            </a:r>
          </a:p>
          <a:p>
            <a:pPr lvl="1" algn="just">
              <a:buFont typeface="Courier New" panose="02070309020205020404" pitchFamily="49" charset="0"/>
              <a:buChar char="o"/>
            </a:pPr>
            <a:r>
              <a:rPr lang="en-US" sz="2400" dirty="0"/>
              <a:t>Esta política se llama </a:t>
            </a:r>
            <a:r>
              <a:rPr lang="en-US" sz="2400" b="1" dirty="0"/>
              <a:t>política de privacidad </a:t>
            </a:r>
            <a:r>
              <a:rPr lang="en-US" sz="2400" dirty="0"/>
              <a:t>y debe estar disponible y ser fácilmente accesible para nosotros en el sitio web, para que podamos leerla y saber cómo se utilizan nuestros datos.</a:t>
            </a:r>
          </a:p>
          <a:p>
            <a:pPr algn="just">
              <a:buFont typeface="Wingdings" panose="05000000000000000000" pitchFamily="2" charset="2"/>
              <a:buChar char="§"/>
            </a:pPr>
            <a:r>
              <a:rPr lang="en-US" b="1" dirty="0"/>
              <a:t>Acciones:</a:t>
            </a:r>
          </a:p>
          <a:p>
            <a:pPr lvl="1" algn="just">
              <a:buClr>
                <a:schemeClr val="accent6">
                  <a:lumMod val="75000"/>
                </a:schemeClr>
              </a:buClr>
              <a:buSzPct val="120000"/>
              <a:buFont typeface="Wingdings 2" panose="05020102010507070707" pitchFamily="18" charset="2"/>
              <a:buChar char="R"/>
            </a:pPr>
            <a:r>
              <a:rPr lang="en-US" dirty="0"/>
              <a:t>Compruebe y lea la política de privacidad antes de enviar cualquier dato personal.</a:t>
            </a:r>
          </a:p>
          <a:p>
            <a:pPr lvl="1" algn="just">
              <a:buClr>
                <a:schemeClr val="accent6">
                  <a:lumMod val="75000"/>
                </a:schemeClr>
              </a:buClr>
              <a:buSzPct val="120000"/>
              <a:buFont typeface="Wingdings 2" panose="05020102010507070707" pitchFamily="18" charset="2"/>
              <a:buChar char="R"/>
            </a:pPr>
            <a:r>
              <a:rPr lang="en-US" dirty="0"/>
              <a:t>Compruebe quién </a:t>
            </a:r>
            <a:r>
              <a:rPr lang="en-US" sz="2200" b="0" i="0" u="none" strike="noStrike" cap="none" dirty="0">
                <a:solidFill>
                  <a:schemeClr val="dk1"/>
                </a:solidFill>
                <a:latin typeface="Calibri"/>
                <a:ea typeface="Calibri"/>
                <a:cs typeface="Calibri"/>
                <a:sym typeface="Calibri"/>
              </a:rPr>
              <a:t>es </a:t>
            </a:r>
            <a:r>
              <a:rPr lang="en-US" dirty="0"/>
              <a:t>el propietario/responsable </a:t>
            </a:r>
            <a:r>
              <a:rPr lang="en-US" sz="2200" b="0" i="0" u="none" strike="noStrike" cap="none" dirty="0">
                <a:solidFill>
                  <a:schemeClr val="dk1"/>
                </a:solidFill>
                <a:latin typeface="Calibri"/>
                <a:ea typeface="Calibri"/>
                <a:cs typeface="Calibri"/>
                <a:sym typeface="Calibri"/>
              </a:rPr>
              <a:t>del sitio web. </a:t>
            </a:r>
            <a:r>
              <a:rPr lang="en-US" dirty="0"/>
              <a:t>Compruebe y lea la sección de "impresión".</a:t>
            </a:r>
          </a:p>
          <a:p>
            <a:pPr lvl="1" algn="just">
              <a:buClr>
                <a:schemeClr val="accent6">
                  <a:lumMod val="75000"/>
                </a:schemeClr>
              </a:buClr>
              <a:buSzPct val="120000"/>
              <a:buFont typeface="Wingdings 2" panose="05020102010507070707" pitchFamily="18" charset="2"/>
              <a:buChar char="R"/>
            </a:pPr>
            <a:r>
              <a:rPr lang="en-US" dirty="0"/>
              <a:t>Compruebe los datos de contacto.</a:t>
            </a:r>
          </a:p>
          <a:p>
            <a:pPr lvl="1" algn="just">
              <a:buClr>
                <a:schemeClr val="accent6">
                  <a:lumMod val="75000"/>
                </a:schemeClr>
              </a:buClr>
              <a:buSzPct val="120000"/>
              <a:buFont typeface="Wingdings 2" panose="05020102010507070707" pitchFamily="18" charset="2"/>
              <a:buChar char="R"/>
            </a:pPr>
            <a:r>
              <a:rPr lang="en-US" sz="2200" b="0" i="0" u="none" strike="noStrike" cap="none" dirty="0">
                <a:solidFill>
                  <a:schemeClr val="dk1"/>
                </a:solidFill>
                <a:latin typeface="Calibri"/>
                <a:ea typeface="Calibri"/>
                <a:cs typeface="Calibri"/>
                <a:sym typeface="Calibri"/>
              </a:rPr>
              <a:t>Compruebe las condiciones de uso y el aviso legal</a:t>
            </a:r>
          </a:p>
          <a:p>
            <a:pPr lvl="1" algn="just">
              <a:buClr>
                <a:schemeClr val="accent6">
                  <a:lumMod val="75000"/>
                </a:schemeClr>
              </a:buClr>
              <a:buSzPct val="120000"/>
              <a:buFont typeface="Wingdings 2" panose="05020102010507070707" pitchFamily="18" charset="2"/>
              <a:buChar char="R"/>
            </a:pPr>
            <a:r>
              <a:rPr lang="en-US" sz="2200" b="0" i="0" u="none" strike="noStrike" cap="none" dirty="0">
                <a:solidFill>
                  <a:schemeClr val="dk1"/>
                </a:solidFill>
                <a:latin typeface="Calibri"/>
                <a:ea typeface="Calibri"/>
                <a:cs typeface="Calibri"/>
                <a:sym typeface="Calibri"/>
              </a:rPr>
              <a:t>Compruebe si hay cookies de consentimiento de solicitud.</a:t>
            </a:r>
            <a:endParaRPr lang="en-US" dirty="0"/>
          </a:p>
          <a:p>
            <a:pPr marL="548640" lvl="1" indent="0">
              <a:buNone/>
            </a:pPr>
            <a:endParaRPr lang="en-US" i="1" dirty="0">
              <a:sym typeface="Wingdings" panose="05000000000000000000" pitchFamily="2" charset="2"/>
            </a:endParaRPr>
          </a:p>
          <a:p>
            <a:pPr marL="548640" lvl="1" indent="0">
              <a:buNone/>
            </a:pPr>
            <a:r>
              <a:rPr lang="en-US" i="1" dirty="0"/>
              <a:t>Para más información, véase </a:t>
            </a:r>
            <a:r>
              <a:rPr lang="en-US" i="1" dirty="0">
                <a:hlinkClick r:id="rId2" action="ppaction://hlinksldjump"/>
              </a:rPr>
              <a:t>el anexo 4</a:t>
            </a:r>
            <a:endParaRPr lang="en-US" dirty="0"/>
          </a:p>
          <a:p>
            <a:pPr lvl="1"/>
            <a:endParaRPr lang="en-US" dirty="0"/>
          </a:p>
          <a:p>
            <a:endParaRPr lang="en-US" dirty="0"/>
          </a:p>
          <a:p>
            <a:endParaRPr lang="en-US" dirty="0"/>
          </a:p>
        </p:txBody>
      </p:sp>
      <p:pic>
        <p:nvPicPr>
          <p:cNvPr id="6146" name="Picture 2" descr="Datenschutz, Datenschutzerklärung, Dsgvo">
            <a:extLst>
              <a:ext uri="{FF2B5EF4-FFF2-40B4-BE49-F238E27FC236}">
                <a16:creationId xmlns:a16="http://schemas.microsoft.com/office/drawing/2014/main" id="{2DEE3A58-E151-429E-AD4C-11091DFD7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775" y="1700696"/>
            <a:ext cx="3604329" cy="240288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64;p26">
            <a:extLst>
              <a:ext uri="{FF2B5EF4-FFF2-40B4-BE49-F238E27FC236}">
                <a16:creationId xmlns:a16="http://schemas.microsoft.com/office/drawing/2014/main" id="{796D6C8E-65C4-40AF-AB04-88E4381BFE26}"/>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320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¿Es fiable el sitio web?</a:t>
            </a:r>
          </a:p>
        </p:txBody>
      </p:sp>
      <p:sp>
        <p:nvSpPr>
          <p:cNvPr id="407" name="Google Shape;407;p30"/>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4.4 Seguridad y privacidad </a:t>
            </a:r>
            <a:endParaRPr lang="en-US" sz="1500" b="0" i="0" u="none" strike="noStrike" cap="none">
              <a:solidFill>
                <a:schemeClr val="lt1"/>
              </a:solidFill>
              <a:latin typeface="Calibri"/>
              <a:ea typeface="Calibri"/>
              <a:cs typeface="Calibri"/>
              <a:sym typeface="Calibri"/>
            </a:endParaRPr>
          </a:p>
        </p:txBody>
      </p:sp>
      <p:sp>
        <p:nvSpPr>
          <p:cNvPr id="408" name="Google Shape;408;p30"/>
          <p:cNvSpPr/>
          <p:nvPr/>
        </p:nvSpPr>
        <p:spPr>
          <a:xfrm>
            <a:off x="7362836" y="2121650"/>
            <a:ext cx="4619568" cy="202930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dirty="0">
                <a:solidFill>
                  <a:schemeClr val="dk1"/>
                </a:solidFill>
                <a:latin typeface="Calibri"/>
                <a:ea typeface="Calibri"/>
                <a:cs typeface="Calibri"/>
                <a:sym typeface="Calibri"/>
              </a:rPr>
              <a:t>¿Qué criterios hay que tener en cuenta para decidir si una página web es de confianza?</a:t>
            </a:r>
          </a:p>
        </p:txBody>
      </p:sp>
      <p:sp>
        <p:nvSpPr>
          <p:cNvPr id="409" name="Google Shape;409;p30"/>
          <p:cNvSpPr txBox="1"/>
          <p:nvPr/>
        </p:nvSpPr>
        <p:spPr>
          <a:xfrm>
            <a:off x="557999" y="1845203"/>
            <a:ext cx="6804837" cy="461660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600"/>
              </a:spcBef>
              <a:spcAft>
                <a:spcPts val="600"/>
              </a:spcAft>
              <a:buClr>
                <a:srgbClr val="C00000"/>
              </a:buClr>
              <a:buSzPts val="2800"/>
              <a:buFont typeface="Calibri"/>
              <a:buChar char="▪"/>
            </a:pPr>
            <a:r>
              <a:rPr lang="en-US" sz="2400" b="0" i="0" u="none" strike="noStrike" cap="none" dirty="0">
                <a:solidFill>
                  <a:schemeClr val="dk1"/>
                </a:solidFill>
                <a:latin typeface="Calibri"/>
                <a:ea typeface="Calibri"/>
                <a:cs typeface="Calibri"/>
                <a:sym typeface="Calibri"/>
              </a:rPr>
              <a:t>Para proteger los datos personales y la privacidad es importante evaluar si la página web es de confianza. </a:t>
            </a:r>
          </a:p>
          <a:p>
            <a:pPr marL="342900" marR="0" lvl="0" indent="-342900" algn="just" rtl="0">
              <a:lnSpc>
                <a:spcPct val="100000"/>
              </a:lnSpc>
              <a:spcBef>
                <a:spcPts val="600"/>
              </a:spcBef>
              <a:spcAft>
                <a:spcPts val="600"/>
              </a:spcAft>
              <a:buClr>
                <a:srgbClr val="C00000"/>
              </a:buClr>
              <a:buSzPts val="2800"/>
              <a:buFont typeface="Calibri"/>
              <a:buChar char="▪"/>
            </a:pPr>
            <a:r>
              <a:rPr lang="en-US" sz="2400" b="1" i="0" u="none" strike="noStrike" cap="none" dirty="0" err="1">
                <a:solidFill>
                  <a:schemeClr val="dk1"/>
                </a:solidFill>
                <a:latin typeface="Calibri"/>
                <a:ea typeface="Calibri"/>
                <a:cs typeface="Calibri"/>
                <a:sym typeface="Calibri"/>
              </a:rPr>
              <a:t>La fiabilidad </a:t>
            </a:r>
            <a:r>
              <a:rPr lang="en-US" sz="2400" b="0" i="0" u="none" strike="noStrike" cap="none" dirty="0">
                <a:solidFill>
                  <a:schemeClr val="dk1"/>
                </a:solidFill>
                <a:latin typeface="Calibri"/>
                <a:ea typeface="Calibri"/>
                <a:cs typeface="Calibri"/>
                <a:sym typeface="Calibri"/>
              </a:rPr>
              <a:t>en este contexto significa que el sitio web utiliza y procesa nuestros datos personales de acuerdo con la política de privacidad y la normativa disponible.</a:t>
            </a:r>
          </a:p>
          <a:p>
            <a:pPr marL="342900" marR="0" lvl="0" indent="-342900" algn="just" rtl="0">
              <a:lnSpc>
                <a:spcPct val="100000"/>
              </a:lnSpc>
              <a:spcBef>
                <a:spcPts val="600"/>
              </a:spcBef>
              <a:spcAft>
                <a:spcPts val="600"/>
              </a:spcAft>
              <a:buClr>
                <a:srgbClr val="C00000"/>
              </a:buClr>
              <a:buSzPts val="2800"/>
              <a:buFont typeface="Calibri"/>
              <a:buChar char="▪"/>
            </a:pPr>
            <a:r>
              <a:rPr lang="en-US" sz="2400" b="0" i="0" u="none" strike="noStrike" cap="none" dirty="0">
                <a:solidFill>
                  <a:schemeClr val="dk1"/>
                </a:solidFill>
                <a:latin typeface="Calibri"/>
                <a:ea typeface="Calibri"/>
                <a:cs typeface="Calibri"/>
                <a:sym typeface="Calibri"/>
              </a:rPr>
              <a:t>Para elaborar una lista de criterios para decidir si una página web es de confianza, inicie el siguiente debate (puede recoger los resultados en la siguiente diapositiva):  </a:t>
            </a:r>
            <a:endParaRPr lang="en-US"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t>¿Es fiable el </a:t>
            </a:r>
            <a:r>
              <a:rPr lang="de-DE"/>
              <a:t>sitio web?</a:t>
            </a:r>
            <a:endParaRPr/>
          </a:p>
        </p:txBody>
      </p:sp>
      <p:sp>
        <p:nvSpPr>
          <p:cNvPr id="416" name="Google Shape;416;p31"/>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
        <p:nvSpPr>
          <p:cNvPr id="417" name="Google Shape;417;p31"/>
          <p:cNvSpPr txBox="1"/>
          <p:nvPr/>
        </p:nvSpPr>
        <p:spPr>
          <a:xfrm>
            <a:off x="558000" y="2055762"/>
            <a:ext cx="7270199" cy="430007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20000"/>
              </a:lnSpc>
              <a:spcBef>
                <a:spcPts val="0"/>
              </a:spcBef>
              <a:spcAft>
                <a:spcPts val="0"/>
              </a:spcAft>
              <a:buClr>
                <a:srgbClr val="C01E24"/>
              </a:buClr>
              <a:buSzPts val="2400"/>
              <a:buFont typeface="Wingdings" panose="05000000000000000000" pitchFamily="2" charset="2"/>
              <a:buChar char="§"/>
            </a:pPr>
            <a:r>
              <a:rPr lang="de-DE" sz="2400" b="0" i="0" u="none" strike="noStrike" cap="none" dirty="0">
                <a:solidFill>
                  <a:schemeClr val="dk1"/>
                </a:solidFill>
                <a:latin typeface="Calibri"/>
                <a:ea typeface="Calibri"/>
                <a:cs typeface="Calibri"/>
                <a:sym typeface="Calibri"/>
              </a:rPr>
              <a:t>Empieza una </a:t>
            </a:r>
            <a:r>
              <a:rPr lang="de-DE" sz="2400" b="0" i="0" u="none" strike="noStrike" cap="none" dirty="0" err="1">
                <a:solidFill>
                  <a:schemeClr val="dk1"/>
                </a:solidFill>
                <a:latin typeface="Calibri"/>
                <a:ea typeface="Calibri"/>
                <a:cs typeface="Calibri"/>
                <a:sym typeface="Calibri"/>
              </a:rPr>
              <a:t>lista</a:t>
            </a:r>
            <a:r>
              <a:rPr lang="de-DE"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60959" algn="l" rtl="0">
              <a:lnSpc>
                <a:spcPct val="120000"/>
              </a:lnSpc>
              <a:spcBef>
                <a:spcPts val="1200"/>
              </a:spcBef>
              <a:spcAft>
                <a:spcPts val="0"/>
              </a:spcAft>
              <a:buClr>
                <a:srgbClr val="C01E24"/>
              </a:buClr>
              <a:buSzPts val="2640"/>
              <a:buFont typeface="Calibri"/>
              <a:buNone/>
            </a:pPr>
            <a:endParaRPr sz="2200" b="0" i="0" u="none" strike="noStrike" cap="none" dirty="0">
              <a:solidFill>
                <a:schemeClr val="dk1"/>
              </a:solidFill>
              <a:latin typeface="Calibri"/>
              <a:ea typeface="Calibri"/>
              <a:cs typeface="Calibri"/>
              <a:sym typeface="Calibri"/>
            </a:endParaRPr>
          </a:p>
        </p:txBody>
      </p:sp>
      <p:sp>
        <p:nvSpPr>
          <p:cNvPr id="418" name="Google Shape;418;p31"/>
          <p:cNvSpPr/>
          <p:nvPr/>
        </p:nvSpPr>
        <p:spPr>
          <a:xfrm>
            <a:off x="7207388" y="1450666"/>
            <a:ext cx="4619568" cy="202930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err="1">
                <a:solidFill>
                  <a:schemeClr val="dk1"/>
                </a:solidFill>
                <a:latin typeface="Calibri"/>
                <a:ea typeface="Calibri"/>
                <a:cs typeface="Calibri"/>
                <a:sym typeface="Calibri"/>
              </a:rPr>
              <a:t>¿Qué criterios hay que tener en cuenta para decidir si </a:t>
            </a:r>
            <a:r>
              <a:rPr lang="de-DE" sz="2400" b="0" i="0" u="none" strike="noStrike" cap="none">
                <a:solidFill>
                  <a:schemeClr val="dk1"/>
                </a:solidFill>
                <a:latin typeface="Calibri"/>
                <a:ea typeface="Calibri"/>
                <a:cs typeface="Calibri"/>
                <a:sym typeface="Calibri"/>
              </a:rPr>
              <a:t>un sitio web </a:t>
            </a:r>
            <a:r>
              <a:rPr lang="de-DE" sz="2400" b="0" i="0" u="none" strike="noStrike" cap="none" err="1">
                <a:solidFill>
                  <a:schemeClr val="dk1"/>
                </a:solidFill>
                <a:latin typeface="Calibri"/>
                <a:ea typeface="Calibri"/>
                <a:cs typeface="Calibri"/>
                <a:sym typeface="Calibri"/>
              </a:rPr>
              <a:t>es de confianza</a:t>
            </a:r>
            <a:r>
              <a:rPr lang="de-DE"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53BC2DAC-BE87-4CD1-940A-A067FAA4563F}"/>
              </a:ext>
            </a:extLst>
          </p:cNvPr>
          <p:cNvSpPr txBox="1"/>
          <p:nvPr/>
        </p:nvSpPr>
        <p:spPr>
          <a:xfrm>
            <a:off x="3239345" y="3850640"/>
            <a:ext cx="6943012" cy="3308598"/>
          </a:xfrm>
          <a:prstGeom prst="rect">
            <a:avLst/>
          </a:prstGeom>
          <a:solidFill>
            <a:schemeClr val="bg1">
              <a:lumMod val="95000"/>
            </a:schemeClr>
          </a:solidFill>
          <a:ln>
            <a:solidFill>
              <a:srgbClr val="80C141"/>
            </a:solidFill>
          </a:ln>
        </p:spPr>
        <p:txBody>
          <a:bodyPr wrap="square">
            <a:spAutoFit/>
          </a:bodyPr>
          <a:lstStyle/>
          <a:p>
            <a:pPr marL="360000" lvl="1" indent="-360000" algn="just">
              <a:spcBef>
                <a:spcPts val="600"/>
              </a:spcBef>
              <a:spcAft>
                <a:spcPts val="600"/>
              </a:spcAft>
              <a:buClr>
                <a:srgbClr val="C01E24"/>
              </a:buClr>
              <a:buSzPts val="2640"/>
              <a:buFont typeface="Calibri"/>
              <a:buChar char="✔"/>
            </a:pPr>
            <a:endParaRPr lang="en-US" sz="700" dirty="0">
              <a:solidFill>
                <a:schemeClr val="dk1"/>
              </a:solidFill>
              <a:latin typeface="Calibri"/>
              <a:ea typeface="Calibri"/>
              <a:cs typeface="Calibri"/>
              <a:sym typeface="Calibri"/>
            </a:endParaRPr>
          </a:p>
          <a:p>
            <a:pPr marL="360000" lvl="1" indent="-360000" algn="just">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¿Quién es el responsable del sitio web? Antecedentes del sitio web (por ejemplo, ¿el sitio es de gestión privada o pública?) ¿Está disponible el "sello"?</a:t>
            </a:r>
          </a:p>
          <a:p>
            <a:pPr marL="360000" lvl="1" indent="-360000" algn="just">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rPr>
              <a:t>¿Cómo podemos ponernos en contacto con el sitio web? ¿Hay datos de contacto adecuados y una sección de comunicación en el sitio web?</a:t>
            </a:r>
            <a:endParaRPr lang="en-US" sz="1800" dirty="0">
              <a:solidFill>
                <a:schemeClr val="dk1"/>
              </a:solidFill>
              <a:latin typeface="Calibri"/>
              <a:ea typeface="Calibri"/>
              <a:cs typeface="Calibri"/>
              <a:sym typeface="Calibri"/>
            </a:endParaRPr>
          </a:p>
          <a:p>
            <a:pPr marL="360000" lvl="1" indent="-360000" algn="just">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¿Está disponible la política de privacidad, el aviso legal y las condiciones de uso?</a:t>
            </a:r>
          </a:p>
          <a:p>
            <a:pPr marL="360000" lvl="1" indent="-360000" algn="just">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Está disponible cualquier solicitud de consentimiento de cookies.</a:t>
            </a:r>
          </a:p>
        </p:txBody>
      </p:sp>
      <p:sp>
        <p:nvSpPr>
          <p:cNvPr id="8" name="pop-up">
            <a:extLst>
              <a:ext uri="{FF2B5EF4-FFF2-40B4-BE49-F238E27FC236}">
                <a16:creationId xmlns:a16="http://schemas.microsoft.com/office/drawing/2014/main" id="{85702264-3306-4A56-B266-D19D82CDD71E}"/>
              </a:ext>
            </a:extLst>
          </p:cNvPr>
          <p:cNvSpPr/>
          <p:nvPr/>
        </p:nvSpPr>
        <p:spPr>
          <a:xfrm>
            <a:off x="3239345" y="2939023"/>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E12A3C"/>
                </a:solidFill>
              </a:rPr>
              <a:t>Haga clic aquí para comprobar su lista.</a:t>
            </a:r>
          </a:p>
          <a:p>
            <a:pPr algn="ctr"/>
            <a:endParaRPr lang="el-GR" b="1">
              <a:solidFill>
                <a:srgbClr val="E12A3C"/>
              </a:solidFill>
            </a:endParaRPr>
          </a:p>
        </p:txBody>
      </p:sp>
    </p:spTree>
    <p:extLst>
      <p:ext uri="{BB962C8B-B14F-4D97-AF65-F5344CB8AC3E}">
        <p14:creationId xmlns:p14="http://schemas.microsoft.com/office/powerpoint/2010/main" val="747148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7E4B99-4227-418D-9575-AC63469D1B74}"/>
              </a:ext>
            </a:extLst>
          </p:cNvPr>
          <p:cNvSpPr>
            <a:spLocks noGrp="1"/>
          </p:cNvSpPr>
          <p:nvPr>
            <p:ph type="title"/>
          </p:nvPr>
        </p:nvSpPr>
        <p:spPr/>
        <p:txBody>
          <a:bodyPr/>
          <a:lstStyle/>
          <a:p>
            <a:r>
              <a:rPr lang="en-US"/>
              <a:t>¿Es fiable el sitio web?</a:t>
            </a:r>
          </a:p>
        </p:txBody>
      </p:sp>
      <p:sp>
        <p:nvSpPr>
          <p:cNvPr id="3" name="Θέση κειμένου 2">
            <a:extLst>
              <a:ext uri="{FF2B5EF4-FFF2-40B4-BE49-F238E27FC236}">
                <a16:creationId xmlns:a16="http://schemas.microsoft.com/office/drawing/2014/main" id="{CBD76A25-2C3D-4AD8-88F3-2E42D89068FE}"/>
              </a:ext>
            </a:extLst>
          </p:cNvPr>
          <p:cNvSpPr>
            <a:spLocks noGrp="1"/>
          </p:cNvSpPr>
          <p:nvPr>
            <p:ph type="body" idx="1"/>
          </p:nvPr>
        </p:nvSpPr>
        <p:spPr>
          <a:xfrm>
            <a:off x="557998" y="1799999"/>
            <a:ext cx="9013291" cy="4865977"/>
          </a:xfrm>
        </p:spPr>
        <p:txBody>
          <a:bodyPr>
            <a:normAutofit/>
          </a:bodyPr>
          <a:lstStyle/>
          <a:p>
            <a:pPr marL="76200" indent="0">
              <a:spcAft>
                <a:spcPts val="600"/>
              </a:spcAft>
              <a:buNone/>
            </a:pPr>
            <a:r>
              <a:rPr lang="en-US" b="1" dirty="0"/>
              <a:t>Fiabilidad </a:t>
            </a:r>
            <a:r>
              <a:rPr lang="en-US" dirty="0"/>
              <a:t>en este contexto significa que el contenido y la información disponible en el sitio web son válidos y podemos basarnos en ellos</a:t>
            </a:r>
            <a:endParaRPr lang="en-US" b="1" dirty="0"/>
          </a:p>
          <a:p>
            <a:pPr marL="76200" indent="0">
              <a:spcAft>
                <a:spcPts val="600"/>
              </a:spcAft>
              <a:buNone/>
            </a:pPr>
            <a:r>
              <a:rPr lang="en-US" b="1" dirty="0"/>
              <a:t>Preguntas: </a:t>
            </a:r>
          </a:p>
          <a:p>
            <a:pPr>
              <a:spcAft>
                <a:spcPts val="600"/>
              </a:spcAft>
            </a:pPr>
            <a:r>
              <a:rPr lang="en-US" i="1" dirty="0"/>
              <a:t>Un sitio web puede ser </a:t>
            </a:r>
            <a:r>
              <a:rPr lang="en-US" b="1" i="1" dirty="0"/>
              <a:t>seguro </a:t>
            </a:r>
            <a:r>
              <a:rPr lang="en-US" i="1" dirty="0"/>
              <a:t>para visitarlo, así como </a:t>
            </a:r>
            <a:r>
              <a:rPr lang="en-US" b="1" i="1" dirty="0"/>
              <a:t>fiable </a:t>
            </a:r>
            <a:r>
              <a:rPr lang="en-US" i="1" dirty="0"/>
              <a:t>para proporcionar datos personales, pero ¿es también </a:t>
            </a:r>
            <a:r>
              <a:rPr lang="en-US" b="1" i="1" dirty="0"/>
              <a:t>fiable </a:t>
            </a:r>
            <a:r>
              <a:rPr lang="en-US" i="1" dirty="0"/>
              <a:t>en cuanto al contenido? </a:t>
            </a:r>
          </a:p>
          <a:p>
            <a:pPr>
              <a:spcAft>
                <a:spcPts val="600"/>
              </a:spcAft>
            </a:pPr>
            <a:r>
              <a:rPr lang="en-US" i="1" dirty="0"/>
              <a:t>¿Podemos </a:t>
            </a:r>
            <a:r>
              <a:rPr lang="en-US" b="1" i="1" dirty="0"/>
              <a:t>considerar fiables los </a:t>
            </a:r>
            <a:r>
              <a:rPr lang="en-US" i="1" dirty="0"/>
              <a:t>contenidos por defecto de todos los sitios web que son seguros y de confianza?</a:t>
            </a:r>
          </a:p>
          <a:p>
            <a:pPr>
              <a:spcAft>
                <a:spcPts val="600"/>
              </a:spcAft>
            </a:pPr>
            <a:r>
              <a:rPr lang="en-US" sz="2400" b="0" i="1" u="none" strike="noStrike" cap="none" dirty="0">
                <a:solidFill>
                  <a:schemeClr val="dk1"/>
                </a:solidFill>
                <a:latin typeface="Calibri"/>
                <a:ea typeface="Calibri"/>
                <a:cs typeface="Calibri"/>
                <a:sym typeface="Calibri"/>
              </a:rPr>
              <a:t>¿Es válido el contenido? </a:t>
            </a:r>
          </a:p>
          <a:p>
            <a:pPr>
              <a:spcAft>
                <a:spcPts val="600"/>
              </a:spcAft>
            </a:pPr>
            <a:endParaRPr lang="en-US" sz="2400" b="1" i="0" u="none" strike="noStrike" cap="none" dirty="0">
              <a:solidFill>
                <a:schemeClr val="dk1"/>
              </a:solidFill>
              <a:latin typeface="Calibri"/>
              <a:ea typeface="Calibri"/>
              <a:cs typeface="Calibri"/>
              <a:sym typeface="Calibri"/>
            </a:endParaRPr>
          </a:p>
          <a:p>
            <a:pPr marL="76200" indent="0">
              <a:spcAft>
                <a:spcPts val="600"/>
              </a:spcAft>
              <a:buNone/>
            </a:pPr>
            <a:endParaRPr lang="en-US" dirty="0"/>
          </a:p>
        </p:txBody>
      </p:sp>
      <p:sp>
        <p:nvSpPr>
          <p:cNvPr id="4" name="Google Shape;379;p27">
            <a:extLst>
              <a:ext uri="{FF2B5EF4-FFF2-40B4-BE49-F238E27FC236}">
                <a16:creationId xmlns:a16="http://schemas.microsoft.com/office/drawing/2014/main" id="{A973B3C4-96CD-414B-BE61-A0C875C6F958}"/>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4.4 Seguridad y privacidad </a:t>
            </a:r>
            <a:endParaRPr lang="en-US"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72823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t>¿Es </a:t>
            </a:r>
            <a:r>
              <a:rPr lang="de-DE"/>
              <a:t>fiable </a:t>
            </a:r>
            <a:r>
              <a:rPr lang="de-DE" err="1"/>
              <a:t>el </a:t>
            </a:r>
            <a:r>
              <a:rPr lang="de-DE"/>
              <a:t>sitio web?</a:t>
            </a:r>
            <a:endParaRPr/>
          </a:p>
        </p:txBody>
      </p:sp>
      <p:sp>
        <p:nvSpPr>
          <p:cNvPr id="425" name="Google Shape;425;p32"/>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
        <p:nvSpPr>
          <p:cNvPr id="426" name="Google Shape;426;p32"/>
          <p:cNvSpPr txBox="1"/>
          <p:nvPr/>
        </p:nvSpPr>
        <p:spPr>
          <a:xfrm>
            <a:off x="558001" y="1717661"/>
            <a:ext cx="7023900" cy="313373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a:solidFill>
                  <a:schemeClr val="dk1"/>
                </a:solidFill>
                <a:latin typeface="Calibri"/>
                <a:ea typeface="Calibri"/>
                <a:cs typeface="Calibri"/>
                <a:sym typeface="Calibri"/>
              </a:rPr>
              <a:t>Empieza una </a:t>
            </a:r>
            <a:r>
              <a:rPr lang="de-DE" sz="2400" b="0" i="0" u="none" strike="noStrike" cap="none" err="1">
                <a:solidFill>
                  <a:schemeClr val="dk1"/>
                </a:solidFill>
                <a:latin typeface="Calibri"/>
                <a:ea typeface="Calibri"/>
                <a:cs typeface="Calibri"/>
                <a:sym typeface="Calibri"/>
              </a:rPr>
              <a:t>lista</a:t>
            </a:r>
            <a:r>
              <a:rPr lang="de-DE"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 ..................</a:t>
            </a:r>
          </a:p>
          <a:p>
            <a:pPr marL="685800" marR="0" lvl="1" indent="-228600" algn="l" rtl="0">
              <a:lnSpc>
                <a:spcPct val="120000"/>
              </a:lnSpc>
              <a:spcBef>
                <a:spcPts val="1200"/>
              </a:spcBef>
              <a:spcAft>
                <a:spcPts val="0"/>
              </a:spcAft>
              <a:buClr>
                <a:srgbClr val="C01E24"/>
              </a:buClr>
              <a:buSzPts val="2640"/>
              <a:buFont typeface="Calibri"/>
              <a:buChar char="✔"/>
            </a:pPr>
            <a:r>
              <a:rPr lang="de-DE" sz="2200">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de-DE" sz="2200">
                <a:solidFill>
                  <a:schemeClr val="dk1"/>
                </a:solidFill>
                <a:latin typeface="Calibri"/>
                <a:cs typeface="Calibri"/>
                <a:sym typeface="Calibri"/>
              </a:rPr>
              <a:t>....................</a:t>
            </a:r>
            <a:endParaRPr sz="1400" b="0" i="0" u="none" strike="noStrike" cap="none">
              <a:solidFill>
                <a:srgbClr val="000000"/>
              </a:solidFill>
              <a:latin typeface="Calibri"/>
              <a:ea typeface="Calibri"/>
              <a:cs typeface="Calibri"/>
              <a:sym typeface="Calibri"/>
            </a:endParaRPr>
          </a:p>
          <a:p>
            <a:pPr marL="457200" marR="0" lvl="1" indent="0" algn="l" rtl="0">
              <a:lnSpc>
                <a:spcPct val="120000"/>
              </a:lnSpc>
              <a:spcBef>
                <a:spcPts val="1200"/>
              </a:spcBef>
              <a:spcAft>
                <a:spcPts val="0"/>
              </a:spcAft>
              <a:buClr>
                <a:srgbClr val="C01E24"/>
              </a:buClr>
              <a:buSzPts val="2640"/>
              <a:buFont typeface="Calibri"/>
              <a:buNone/>
            </a:pPr>
            <a:endParaRPr sz="2200" b="0" i="0" u="none" strike="noStrike" cap="none">
              <a:solidFill>
                <a:schemeClr val="dk1"/>
              </a:solidFill>
              <a:latin typeface="Calibri"/>
              <a:ea typeface="Calibri"/>
              <a:cs typeface="Calibri"/>
              <a:sym typeface="Calibri"/>
            </a:endParaRPr>
          </a:p>
        </p:txBody>
      </p:sp>
      <p:sp>
        <p:nvSpPr>
          <p:cNvPr id="427" name="Google Shape;427;p32"/>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dirty="0">
                <a:solidFill>
                  <a:schemeClr val="dk1"/>
                </a:solidFill>
              </a:rPr>
              <a:t>Más </a:t>
            </a:r>
            <a:r>
              <a:rPr lang="de-DE" sz="1200" dirty="0" err="1">
                <a:solidFill>
                  <a:schemeClr val="dk1"/>
                </a:solidFill>
              </a:rPr>
              <a:t>información</a:t>
            </a:r>
            <a:r>
              <a:rPr lang="de-DE" sz="1200" dirty="0">
                <a:solidFill>
                  <a:schemeClr val="dk1"/>
                </a:solidFill>
              </a:rPr>
              <a:t>: [4]</a:t>
            </a:r>
            <a:endParaRPr sz="1200" b="0" i="0" u="none" strike="noStrike" cap="none" dirty="0">
              <a:solidFill>
                <a:schemeClr val="dk1"/>
              </a:solidFill>
              <a:latin typeface="Calibri"/>
              <a:ea typeface="Calibri"/>
              <a:cs typeface="Calibri"/>
              <a:sym typeface="Calibri"/>
            </a:endParaRPr>
          </a:p>
        </p:txBody>
      </p:sp>
      <p:sp>
        <p:nvSpPr>
          <p:cNvPr id="428" name="Google Shape;428;p32"/>
          <p:cNvSpPr/>
          <p:nvPr/>
        </p:nvSpPr>
        <p:spPr>
          <a:xfrm>
            <a:off x="7581901" y="927150"/>
            <a:ext cx="4184604" cy="204270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dirty="0">
                <a:solidFill>
                  <a:schemeClr val="dk1"/>
                </a:solidFill>
                <a:latin typeface="Calibri"/>
                <a:ea typeface="Calibri"/>
                <a:cs typeface="Calibri"/>
                <a:sym typeface="Calibri"/>
              </a:rPr>
              <a:t>¿Qué criterios hay que tener en cuenta para decidir si un sitio web es </a:t>
            </a:r>
            <a:r>
              <a:rPr lang="en-US" sz="2400" b="1" i="0" u="none" strike="noStrike" cap="none" dirty="0">
                <a:solidFill>
                  <a:schemeClr val="dk1"/>
                </a:solidFill>
                <a:latin typeface="Calibri"/>
                <a:ea typeface="Calibri"/>
                <a:cs typeface="Calibri"/>
                <a:sym typeface="Calibri"/>
              </a:rPr>
              <a:t>fiable</a:t>
            </a:r>
            <a:r>
              <a:rPr lang="en-US" sz="2400" b="0" i="0" u="none" strike="noStrike" cap="none" dirty="0">
                <a:solidFill>
                  <a:schemeClr val="dk1"/>
                </a:solidFill>
                <a:latin typeface="Calibri"/>
                <a:ea typeface="Calibri"/>
                <a:cs typeface="Calibri"/>
                <a:sym typeface="Calibri"/>
              </a:rPr>
              <a:t>?</a:t>
            </a:r>
          </a:p>
        </p:txBody>
      </p:sp>
      <p:sp>
        <p:nvSpPr>
          <p:cNvPr id="429" name="Google Shape;429;p32"/>
          <p:cNvSpPr txBox="1"/>
          <p:nvPr/>
        </p:nvSpPr>
        <p:spPr>
          <a:xfrm>
            <a:off x="2778492" y="5296516"/>
            <a:ext cx="8839200"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Calibri"/>
              <a:buNone/>
            </a:pPr>
            <a:r>
              <a:rPr lang="de-DE" sz="2400" b="1" i="0" u="none" strike="noStrike" cap="none" dirty="0" err="1">
                <a:solidFill>
                  <a:schemeClr val="dk1"/>
                </a:solidFill>
                <a:latin typeface="Calibri"/>
                <a:ea typeface="Calibri"/>
                <a:cs typeface="Calibri"/>
                <a:sym typeface="Calibri"/>
              </a:rPr>
              <a:t>Consejo</a:t>
            </a:r>
            <a:r>
              <a:rPr lang="de-DE" sz="2400" b="1" i="0" u="none" strike="noStrike" cap="none" dirty="0">
                <a:solidFill>
                  <a:schemeClr val="dk1"/>
                </a:solidFill>
                <a:latin typeface="Calibri"/>
                <a:ea typeface="Calibri"/>
                <a:cs typeface="Calibri"/>
                <a:sym typeface="Calibri"/>
              </a:rPr>
              <a:t>: </a:t>
            </a:r>
            <a:r>
              <a:rPr lang="de-DE" sz="2400" b="0" i="0" u="none" strike="noStrike" cap="none" dirty="0">
                <a:solidFill>
                  <a:schemeClr val="dk1"/>
                </a:solidFill>
                <a:latin typeface="Calibri"/>
                <a:ea typeface="Calibri"/>
                <a:cs typeface="Calibri"/>
                <a:sym typeface="Calibri"/>
              </a:rPr>
              <a:t>La </a:t>
            </a:r>
            <a:r>
              <a:rPr lang="de-DE" sz="2400" b="0" i="0" u="none" strike="noStrike" cap="none" dirty="0" err="1">
                <a:solidFill>
                  <a:schemeClr val="dk1"/>
                </a:solidFill>
                <a:latin typeface="Calibri"/>
                <a:ea typeface="Calibri"/>
                <a:cs typeface="Calibri"/>
                <a:sym typeface="Calibri"/>
              </a:rPr>
              <a:t>mejor manera de buscar información es </a:t>
            </a:r>
            <a:r>
              <a:rPr lang="de-DE" sz="2400" b="0" i="0" u="none" strike="noStrike" cap="none" dirty="0">
                <a:solidFill>
                  <a:schemeClr val="dk1"/>
                </a:solidFill>
                <a:latin typeface="Calibri"/>
                <a:ea typeface="Calibri"/>
                <a:cs typeface="Calibri"/>
                <a:sym typeface="Calibri"/>
              </a:rPr>
              <a:t>en los </a:t>
            </a:r>
            <a:r>
              <a:rPr lang="de-DE" sz="2400" b="1" i="0" u="none" strike="noStrike" cap="none" dirty="0" err="1">
                <a:solidFill>
                  <a:schemeClr val="dk1"/>
                </a:solidFill>
                <a:latin typeface="Calibri"/>
                <a:ea typeface="Calibri"/>
                <a:cs typeface="Calibri"/>
                <a:sym typeface="Calibri"/>
              </a:rPr>
              <a:t>sitios oficiales</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especialmente los de las organizaciones relacionadas con el gobierno</a:t>
            </a:r>
            <a:r>
              <a:rPr lang="de-DE"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pic>
        <p:nvPicPr>
          <p:cNvPr id="430" name="Google Shape;430;p32"/>
          <p:cNvPicPr preferRelativeResize="0"/>
          <p:nvPr/>
        </p:nvPicPr>
        <p:blipFill rotWithShape="1">
          <a:blip r:embed="rId3">
            <a:alphaModFix/>
          </a:blip>
          <a:srcRect/>
          <a:stretch/>
        </p:blipFill>
        <p:spPr>
          <a:xfrm>
            <a:off x="929080" y="5058931"/>
            <a:ext cx="1849412" cy="1314816"/>
          </a:xfrm>
          <a:prstGeom prst="rect">
            <a:avLst/>
          </a:prstGeom>
          <a:noFill/>
          <a:ln>
            <a:noFill/>
          </a:ln>
        </p:spPr>
      </p:pic>
      <p:sp>
        <p:nvSpPr>
          <p:cNvPr id="431" name="Google Shape;431;p32"/>
          <p:cNvSpPr/>
          <p:nvPr/>
        </p:nvSpPr>
        <p:spPr>
          <a:xfrm>
            <a:off x="5102203" y="6581278"/>
            <a:ext cx="705994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0A6559A3-2EA6-4963-8E05-4793101127F6}"/>
              </a:ext>
            </a:extLst>
          </p:cNvPr>
          <p:cNvSpPr txBox="1"/>
          <p:nvPr/>
        </p:nvSpPr>
        <p:spPr>
          <a:xfrm>
            <a:off x="3175569" y="2765361"/>
            <a:ext cx="6430947" cy="3924151"/>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lang="en-US"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Cumplir con los criterios de un sitio web seguro y confiable.</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¿Están disponibles los objetivos del sitio web?</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¿Seguir un diseño profesional?</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El contenido es de alta calidad.</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Sin errores gramaticales ni ortográficos</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¿Está el contenido actualizado?</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¿Se apoyan las afirmaciones en la referencia a las fuentes?</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¿Hay enlaces a este sitio web desde otros sitios web válidos/fiables?</a:t>
            </a:r>
          </a:p>
        </p:txBody>
      </p:sp>
      <p:sp>
        <p:nvSpPr>
          <p:cNvPr id="11" name="pop-up">
            <a:extLst>
              <a:ext uri="{FF2B5EF4-FFF2-40B4-BE49-F238E27FC236}">
                <a16:creationId xmlns:a16="http://schemas.microsoft.com/office/drawing/2014/main" id="{9C892A02-9371-405C-8041-345E9492C0B2}"/>
              </a:ext>
            </a:extLst>
          </p:cNvPr>
          <p:cNvSpPr/>
          <p:nvPr/>
        </p:nvSpPr>
        <p:spPr>
          <a:xfrm>
            <a:off x="3856053" y="167513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E12A3C"/>
                </a:solidFill>
              </a:rPr>
              <a:t>Haga clic aquí para comprobar su lista.</a:t>
            </a:r>
          </a:p>
          <a:p>
            <a:pPr algn="ctr"/>
            <a:endParaRPr lang="el-GR" b="1">
              <a:solidFill>
                <a:srgbClr val="E12A3C"/>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3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Ejemplo- Sitio web </a:t>
            </a:r>
            <a:r>
              <a:rPr lang="de-DE" dirty="0"/>
              <a:t>seguro, </a:t>
            </a:r>
            <a:r>
              <a:rPr lang="de-DE" dirty="0" err="1"/>
              <a:t>fiable y de confianza</a:t>
            </a:r>
            <a:endParaRPr dirty="0"/>
          </a:p>
        </p:txBody>
      </p:sp>
      <p:sp>
        <p:nvSpPr>
          <p:cNvPr id="439" name="Google Shape;439;p33"/>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
        <p:nvSpPr>
          <p:cNvPr id="440" name="Google Shape;440;p33"/>
          <p:cNvSpPr txBox="1"/>
          <p:nvPr/>
        </p:nvSpPr>
        <p:spPr>
          <a:xfrm>
            <a:off x="7593350" y="1806063"/>
            <a:ext cx="4463972" cy="465791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dirty="0">
                <a:solidFill>
                  <a:schemeClr val="dk1"/>
                </a:solidFill>
                <a:latin typeface="Calibri"/>
                <a:ea typeface="Calibri"/>
                <a:cs typeface="Calibri"/>
                <a:sym typeface="Calibri"/>
              </a:rPr>
              <a:t>Consulte </a:t>
            </a:r>
            <a:r>
              <a:rPr lang="de-DE" sz="2400" dirty="0" err="1">
                <a:solidFill>
                  <a:schemeClr val="dk1"/>
                </a:solidFill>
              </a:rPr>
              <a:t>el sitio web</a:t>
            </a:r>
            <a:endParaRPr sz="2400" b="0" i="0" u="none" strike="noStrike" cap="none" dirty="0">
              <a:solidFill>
                <a:schemeClr val="dk1"/>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https en </a:t>
            </a:r>
            <a:r>
              <a:rPr lang="de-DE" sz="2200" b="0" i="0" u="none" strike="noStrike" cap="none" dirty="0" err="1">
                <a:solidFill>
                  <a:schemeClr val="dk1"/>
                </a:solidFill>
                <a:latin typeface="Calibri"/>
                <a:ea typeface="Calibri"/>
                <a:cs typeface="Calibri"/>
                <a:sym typeface="Calibri"/>
              </a:rPr>
              <a:t>el inicio del </a:t>
            </a:r>
            <a:r>
              <a:rPr lang="de-DE" sz="2200" b="0" i="0" u="none" strike="noStrike" cap="none" dirty="0">
                <a:solidFill>
                  <a:schemeClr val="dk1"/>
                </a:solidFill>
                <a:latin typeface="Calibri"/>
                <a:ea typeface="Calibri"/>
                <a:cs typeface="Calibri"/>
                <a:sym typeface="Calibri"/>
              </a:rPr>
              <a:t>enlace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Los datos de contacto son </a:t>
            </a:r>
            <a:r>
              <a:rPr lang="de-DE" sz="2200" b="0" i="0" u="none" strike="noStrike" cap="none" dirty="0">
                <a:solidFill>
                  <a:schemeClr val="dk1"/>
                </a:solidFill>
                <a:latin typeface="Calibri"/>
                <a:ea typeface="Calibri"/>
                <a:cs typeface="Calibri"/>
                <a:sym typeface="Calibri"/>
              </a:rPr>
              <a:t>fáciles </a:t>
            </a:r>
            <a:r>
              <a:rPr lang="de-DE" sz="2200" b="0" i="0" u="none" strike="noStrike" cap="none" dirty="0" err="1">
                <a:solidFill>
                  <a:schemeClr val="dk1"/>
                </a:solidFill>
                <a:latin typeface="Calibri"/>
                <a:ea typeface="Calibri"/>
                <a:cs typeface="Calibri"/>
                <a:sym typeface="Calibri"/>
              </a:rPr>
              <a:t>de </a:t>
            </a:r>
            <a:r>
              <a:rPr lang="de-DE" sz="2200" b="0" i="0" u="none" strike="noStrike" cap="none" dirty="0">
                <a:solidFill>
                  <a:schemeClr val="dk1"/>
                </a:solidFill>
                <a:latin typeface="Calibri"/>
                <a:ea typeface="Calibri"/>
                <a:cs typeface="Calibri"/>
                <a:sym typeface="Calibri"/>
              </a:rPr>
              <a:t>encontrar</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Se reconoce claramente quién es el responsable del sitio web</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El aviso legal existe</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Se utiliza el signo de </a:t>
            </a:r>
            <a:r>
              <a:rPr lang="de-DE" sz="2200" b="0" i="0" u="none" strike="noStrike" cap="none" dirty="0">
                <a:solidFill>
                  <a:schemeClr val="dk1"/>
                </a:solidFill>
                <a:latin typeface="Calibri"/>
                <a:ea typeface="Calibri"/>
                <a:cs typeface="Calibri"/>
                <a:sym typeface="Calibri"/>
              </a:rPr>
              <a:t>copyright</a:t>
            </a:r>
            <a:endParaRPr sz="1400" b="0" i="0" u="none" strike="noStrike" cap="none" dirty="0">
              <a:solidFill>
                <a:srgbClr val="000000"/>
              </a:solidFill>
              <a:latin typeface="Calibri"/>
              <a:ea typeface="Calibri"/>
              <a:cs typeface="Calibri"/>
              <a:sym typeface="Calibri"/>
            </a:endParaRPr>
          </a:p>
        </p:txBody>
      </p:sp>
      <p:sp>
        <p:nvSpPr>
          <p:cNvPr id="441" name="Google Shape;441;p33"/>
          <p:cNvSpPr txBox="1"/>
          <p:nvPr/>
        </p:nvSpPr>
        <p:spPr>
          <a:xfrm>
            <a:off x="558000" y="6310820"/>
            <a:ext cx="780595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dirty="0">
                <a:solidFill>
                  <a:schemeClr val="dk1"/>
                </a:solidFill>
              </a:rPr>
              <a:t>Más </a:t>
            </a:r>
            <a:r>
              <a:rPr lang="de-DE" sz="1200" dirty="0" err="1">
                <a:solidFill>
                  <a:schemeClr val="dk1"/>
                </a:solidFill>
              </a:rPr>
              <a:t>información</a:t>
            </a:r>
            <a:r>
              <a:rPr lang="de-DE" sz="1200" dirty="0">
                <a:solidFill>
                  <a:schemeClr val="dk1"/>
                </a:solidFill>
              </a:rPr>
              <a:t>: [5]</a:t>
            </a:r>
            <a:endParaRPr sz="1200" b="0" i="0" u="none" strike="noStrike" cap="none" dirty="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9F021EE9-86D5-2978-17AF-23C71A8AD477}"/>
              </a:ext>
            </a:extLst>
          </p:cNvPr>
          <p:cNvPicPr>
            <a:picLocks noChangeAspect="1"/>
          </p:cNvPicPr>
          <p:nvPr/>
        </p:nvPicPr>
        <p:blipFill>
          <a:blip r:embed="rId3"/>
          <a:stretch>
            <a:fillRect/>
          </a:stretch>
        </p:blipFill>
        <p:spPr>
          <a:xfrm>
            <a:off x="69914" y="1794177"/>
            <a:ext cx="7593350" cy="2338222"/>
          </a:xfrm>
          <a:prstGeom prst="rect">
            <a:avLst/>
          </a:prstGeom>
        </p:spPr>
      </p:pic>
      <p:sp>
        <p:nvSpPr>
          <p:cNvPr id="443" name="Google Shape;443;p33"/>
          <p:cNvSpPr txBox="1"/>
          <p:nvPr/>
        </p:nvSpPr>
        <p:spPr>
          <a:xfrm>
            <a:off x="558000" y="1759550"/>
            <a:ext cx="601249" cy="369715"/>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pic>
        <p:nvPicPr>
          <p:cNvPr id="5" name="Imagen 4">
            <a:extLst>
              <a:ext uri="{FF2B5EF4-FFF2-40B4-BE49-F238E27FC236}">
                <a16:creationId xmlns:a16="http://schemas.microsoft.com/office/drawing/2014/main" id="{25722565-B172-26C0-0C6D-42448C1E1E7F}"/>
              </a:ext>
            </a:extLst>
          </p:cNvPr>
          <p:cNvPicPr>
            <a:picLocks noChangeAspect="1"/>
          </p:cNvPicPr>
          <p:nvPr/>
        </p:nvPicPr>
        <p:blipFill>
          <a:blip r:embed="rId4"/>
          <a:stretch>
            <a:fillRect/>
          </a:stretch>
        </p:blipFill>
        <p:spPr>
          <a:xfrm>
            <a:off x="52435" y="4144285"/>
            <a:ext cx="7628307" cy="2094467"/>
          </a:xfrm>
          <a:prstGeom prst="rect">
            <a:avLst/>
          </a:prstGeom>
        </p:spPr>
      </p:pic>
      <p:sp>
        <p:nvSpPr>
          <p:cNvPr id="17" name="Google Shape;443;p33">
            <a:extLst>
              <a:ext uri="{FF2B5EF4-FFF2-40B4-BE49-F238E27FC236}">
                <a16:creationId xmlns:a16="http://schemas.microsoft.com/office/drawing/2014/main" id="{734C5D7E-E998-9B47-9A86-C3CCF0FE81EC}"/>
              </a:ext>
            </a:extLst>
          </p:cNvPr>
          <p:cNvSpPr txBox="1"/>
          <p:nvPr/>
        </p:nvSpPr>
        <p:spPr>
          <a:xfrm>
            <a:off x="341806" y="2423882"/>
            <a:ext cx="1196371" cy="551292"/>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8" name="Google Shape;443;p33">
            <a:extLst>
              <a:ext uri="{FF2B5EF4-FFF2-40B4-BE49-F238E27FC236}">
                <a16:creationId xmlns:a16="http://schemas.microsoft.com/office/drawing/2014/main" id="{C516DA89-A5B0-A034-A7B0-5A200D7C45B2}"/>
              </a:ext>
            </a:extLst>
          </p:cNvPr>
          <p:cNvSpPr txBox="1"/>
          <p:nvPr/>
        </p:nvSpPr>
        <p:spPr>
          <a:xfrm>
            <a:off x="3216770" y="4144284"/>
            <a:ext cx="1277258" cy="271771"/>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9" name="Google Shape;443;p33">
            <a:extLst>
              <a:ext uri="{FF2B5EF4-FFF2-40B4-BE49-F238E27FC236}">
                <a16:creationId xmlns:a16="http://schemas.microsoft.com/office/drawing/2014/main" id="{BEC3A01F-63C0-AB5F-F39E-E81FE02A8F1D}"/>
              </a:ext>
            </a:extLst>
          </p:cNvPr>
          <p:cNvSpPr txBox="1"/>
          <p:nvPr/>
        </p:nvSpPr>
        <p:spPr>
          <a:xfrm>
            <a:off x="3120447" y="4416055"/>
            <a:ext cx="601249" cy="369715"/>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0" name="Google Shape;443;p33">
            <a:extLst>
              <a:ext uri="{FF2B5EF4-FFF2-40B4-BE49-F238E27FC236}">
                <a16:creationId xmlns:a16="http://schemas.microsoft.com/office/drawing/2014/main" id="{4A7A881E-5DC9-0750-A24A-2B975DF07D42}"/>
              </a:ext>
            </a:extLst>
          </p:cNvPr>
          <p:cNvSpPr txBox="1"/>
          <p:nvPr/>
        </p:nvSpPr>
        <p:spPr>
          <a:xfrm>
            <a:off x="5056273" y="4408176"/>
            <a:ext cx="601249" cy="369715"/>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82219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Ejemplo: el </a:t>
            </a:r>
            <a:r>
              <a:rPr lang="de-DE" dirty="0"/>
              <a:t>sitio web no </a:t>
            </a:r>
            <a:r>
              <a:rPr lang="de-DE" dirty="0" err="1"/>
              <a:t>es seguro</a:t>
            </a:r>
            <a:r>
              <a:rPr lang="de-DE" dirty="0"/>
              <a:t>, </a:t>
            </a:r>
            <a:r>
              <a:rPr lang="de-DE" dirty="0" err="1"/>
              <a:t>confiable o fiable</a:t>
            </a:r>
            <a:endParaRPr dirty="0"/>
          </a:p>
        </p:txBody>
      </p:sp>
      <p:sp>
        <p:nvSpPr>
          <p:cNvPr id="454" name="Google Shape;454;p34"/>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
        <p:nvSpPr>
          <p:cNvPr id="455" name="Google Shape;455;p34"/>
          <p:cNvSpPr txBox="1"/>
          <p:nvPr/>
        </p:nvSpPr>
        <p:spPr>
          <a:xfrm>
            <a:off x="7593350" y="1806063"/>
            <a:ext cx="4463972" cy="465791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dirty="0">
                <a:solidFill>
                  <a:schemeClr val="dk1"/>
                </a:solidFill>
                <a:latin typeface="Calibri"/>
                <a:ea typeface="Calibri"/>
                <a:cs typeface="Calibri"/>
                <a:sym typeface="Calibri"/>
              </a:rPr>
              <a:t>Consulte </a:t>
            </a:r>
            <a:r>
              <a:rPr lang="de-DE" sz="2400" b="0" i="0" u="none" strike="noStrike" cap="none" dirty="0" err="1">
                <a:solidFill>
                  <a:schemeClr val="dk1"/>
                </a:solidFill>
                <a:latin typeface="Calibri"/>
                <a:ea typeface="Calibri"/>
                <a:cs typeface="Calibri"/>
                <a:sym typeface="Calibri"/>
              </a:rPr>
              <a:t>el </a:t>
            </a:r>
            <a:r>
              <a:rPr lang="de-DE" sz="2400" b="0" i="0" u="none" strike="noStrike" cap="none" dirty="0">
                <a:solidFill>
                  <a:schemeClr val="dk1"/>
                </a:solidFill>
                <a:latin typeface="Calibri"/>
                <a:ea typeface="Calibri"/>
                <a:cs typeface="Calibri"/>
                <a:sym typeface="Calibri"/>
              </a:rPr>
              <a:t>sitio web </a:t>
            </a:r>
            <a:endParaRPr sz="2400" b="0" i="0" u="none" strike="noStrike" cap="none" dirty="0">
              <a:solidFill>
                <a:schemeClr val="dk1"/>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No hay </a:t>
            </a:r>
            <a:r>
              <a:rPr lang="de-DE" sz="2200" b="0" i="0" u="none" strike="noStrike" cap="none" dirty="0">
                <a:solidFill>
                  <a:schemeClr val="dk1"/>
                </a:solidFill>
                <a:latin typeface="Calibri"/>
                <a:ea typeface="Calibri"/>
                <a:cs typeface="Calibri"/>
                <a:sym typeface="Calibri"/>
              </a:rPr>
              <a:t>https </a:t>
            </a:r>
            <a:r>
              <a:rPr lang="de-DE" sz="2200" b="0" i="0" u="none" strike="noStrike" cap="none" dirty="0" err="1">
                <a:solidFill>
                  <a:schemeClr val="dk1"/>
                </a:solidFill>
                <a:latin typeface="Calibri"/>
                <a:ea typeface="Calibri"/>
                <a:cs typeface="Calibri"/>
                <a:sym typeface="Calibri"/>
              </a:rPr>
              <a:t>al principio del </a:t>
            </a:r>
            <a:r>
              <a:rPr lang="de-DE" sz="2200" b="0" i="0" u="none" strike="noStrike" cap="none" dirty="0">
                <a:solidFill>
                  <a:schemeClr val="dk1"/>
                </a:solidFill>
                <a:latin typeface="Calibri"/>
                <a:ea typeface="Calibri"/>
                <a:cs typeface="Calibri"/>
                <a:sym typeface="Calibri"/>
              </a:rPr>
              <a:t>enlace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Faltan los datos de contacto</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Falta la protección de </a:t>
            </a:r>
            <a:r>
              <a:rPr lang="de-DE" sz="2200" b="0" i="0" u="none" strike="noStrike" cap="none" dirty="0">
                <a:solidFill>
                  <a:schemeClr val="dk1"/>
                </a:solidFill>
                <a:latin typeface="Calibri"/>
                <a:ea typeface="Calibri"/>
                <a:cs typeface="Calibri"/>
                <a:sym typeface="Calibri"/>
              </a:rPr>
              <a:t>datos</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dirty="0">
                <a:solidFill>
                  <a:schemeClr val="dk1"/>
                </a:solidFill>
                <a:latin typeface="Calibri"/>
                <a:ea typeface="Calibri"/>
                <a:cs typeface="Calibri"/>
                <a:sym typeface="Calibri"/>
              </a:rPr>
              <a:t>F</a:t>
            </a:r>
            <a:r>
              <a:rPr lang="de-DE" sz="2200" b="0" i="0" u="none" strike="noStrike" cap="none" dirty="0">
                <a:solidFill>
                  <a:schemeClr val="dk1"/>
                </a:solidFill>
                <a:latin typeface="Calibri"/>
                <a:ea typeface="Calibri"/>
                <a:cs typeface="Calibri"/>
                <a:sym typeface="Calibri"/>
              </a:rPr>
              <a:t>alta el aviso legal</a:t>
            </a:r>
            <a:endParaRPr sz="1400" b="0" i="0" u="none" strike="noStrike" cap="none" dirty="0">
              <a:solidFill>
                <a:srgbClr val="000000"/>
              </a:solidFill>
              <a:latin typeface="Calibri"/>
              <a:ea typeface="Calibri"/>
              <a:cs typeface="Calibri"/>
              <a:sym typeface="Calibri"/>
            </a:endParaRPr>
          </a:p>
        </p:txBody>
      </p:sp>
      <p:sp>
        <p:nvSpPr>
          <p:cNvPr id="456" name="Google Shape;456;p34"/>
          <p:cNvSpPr txBox="1"/>
          <p:nvPr/>
        </p:nvSpPr>
        <p:spPr>
          <a:xfrm>
            <a:off x="733647" y="6463976"/>
            <a:ext cx="631573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Más </a:t>
            </a:r>
            <a:r>
              <a:rPr lang="de-DE" sz="1200" b="0" i="0" u="none" strike="noStrike" cap="none" dirty="0" err="1">
                <a:solidFill>
                  <a:schemeClr val="dk1"/>
                </a:solidFill>
                <a:latin typeface="Calibri"/>
                <a:ea typeface="Calibri"/>
                <a:cs typeface="Calibri"/>
                <a:sym typeface="Calibri"/>
              </a:rPr>
              <a:t>información</a:t>
            </a:r>
            <a:r>
              <a:rPr lang="de-DE" sz="1200" b="0" i="0" u="none" strike="noStrike" cap="none" dirty="0">
                <a:solidFill>
                  <a:schemeClr val="dk1"/>
                </a:solidFill>
                <a:latin typeface="Calibri"/>
                <a:ea typeface="Calibri"/>
                <a:cs typeface="Calibri"/>
                <a:sym typeface="Calibri"/>
              </a:rPr>
              <a:t>: [6].</a:t>
            </a:r>
            <a:endParaRPr sz="1200" b="0" i="0" u="none" strike="noStrike" cap="none" dirty="0">
              <a:solidFill>
                <a:schemeClr val="dk1"/>
              </a:solidFill>
              <a:latin typeface="Calibri"/>
              <a:ea typeface="Calibri"/>
              <a:cs typeface="Calibri"/>
              <a:sym typeface="Calibri"/>
            </a:endParaRPr>
          </a:p>
        </p:txBody>
      </p:sp>
      <p:pic>
        <p:nvPicPr>
          <p:cNvPr id="457" name="Google Shape;457;p34"/>
          <p:cNvPicPr preferRelativeResize="0"/>
          <p:nvPr/>
        </p:nvPicPr>
        <p:blipFill rotWithShape="1">
          <a:blip r:embed="rId3">
            <a:alphaModFix/>
          </a:blip>
          <a:srcRect/>
          <a:stretch/>
        </p:blipFill>
        <p:spPr>
          <a:xfrm>
            <a:off x="400834" y="1685096"/>
            <a:ext cx="7192515" cy="4448681"/>
          </a:xfrm>
          <a:prstGeom prst="rect">
            <a:avLst/>
          </a:prstGeom>
          <a:noFill/>
          <a:ln>
            <a:noFill/>
          </a:ln>
        </p:spPr>
      </p:pic>
      <p:sp>
        <p:nvSpPr>
          <p:cNvPr id="458" name="Google Shape;458;p34"/>
          <p:cNvSpPr txBox="1"/>
          <p:nvPr/>
        </p:nvSpPr>
        <p:spPr>
          <a:xfrm>
            <a:off x="733647" y="1685096"/>
            <a:ext cx="1383252" cy="330199"/>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65331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dirty="0" err="1"/>
              <a:t>Actividad</a:t>
            </a:r>
            <a:r>
              <a:rPr lang="en-US" dirty="0"/>
              <a:t> </a:t>
            </a:r>
            <a:r>
              <a:rPr lang="en-US" dirty="0" err="1"/>
              <a:t>dinámica</a:t>
            </a:r>
            <a:r>
              <a:rPr lang="en-US" dirty="0"/>
              <a:t> de </a:t>
            </a:r>
            <a:r>
              <a:rPr lang="en-US" dirty="0" err="1"/>
              <a:t>grupo</a:t>
            </a:r>
            <a:r>
              <a:rPr lang="en-US" dirty="0"/>
              <a:t>: </a:t>
            </a:r>
            <a:r>
              <a:rPr lang="en-US" dirty="0" err="1"/>
              <a:t>Estudios</a:t>
            </a:r>
            <a:r>
              <a:rPr lang="en-US" dirty="0"/>
              <a:t> de </a:t>
            </a:r>
            <a:r>
              <a:rPr lang="en-US" dirty="0" err="1"/>
              <a:t>caso</a:t>
            </a:r>
            <a:r>
              <a:rPr lang="en-US" dirty="0"/>
              <a:t> - ¿Es </a:t>
            </a:r>
            <a:r>
              <a:rPr lang="en-US" dirty="0" err="1"/>
              <a:t>el</a:t>
            </a:r>
            <a:r>
              <a:rPr lang="en-US" dirty="0"/>
              <a:t> sitio web </a:t>
            </a:r>
            <a:r>
              <a:rPr lang="en-US" dirty="0" err="1"/>
              <a:t>seguro</a:t>
            </a:r>
            <a:r>
              <a:rPr lang="en-US" dirty="0"/>
              <a:t> y </a:t>
            </a:r>
            <a:r>
              <a:rPr lang="en-US" dirty="0" err="1"/>
              <a:t>el</a:t>
            </a:r>
            <a:r>
              <a:rPr lang="en-US" dirty="0"/>
              <a:t> </a:t>
            </a:r>
            <a:r>
              <a:rPr lang="en-US" dirty="0" err="1"/>
              <a:t>contenido</a:t>
            </a:r>
            <a:r>
              <a:rPr lang="en-US" dirty="0"/>
              <a:t> </a:t>
            </a:r>
            <a:r>
              <a:rPr lang="en-US" dirty="0" err="1"/>
              <a:t>fiable</a:t>
            </a:r>
            <a:r>
              <a:rPr lang="en-US" dirty="0"/>
              <a:t>? </a:t>
            </a:r>
          </a:p>
        </p:txBody>
      </p:sp>
      <p:sp>
        <p:nvSpPr>
          <p:cNvPr id="465" name="Google Shape;465;p35"/>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4.4 Seguridad y privacidad </a:t>
            </a:r>
            <a:endParaRPr lang="en-US" sz="1500" b="0" i="0" u="none" strike="noStrike" cap="none">
              <a:solidFill>
                <a:schemeClr val="lt1"/>
              </a:solidFill>
              <a:latin typeface="Calibri"/>
              <a:ea typeface="Calibri"/>
              <a:cs typeface="Calibri"/>
              <a:sym typeface="Calibri"/>
            </a:endParaRPr>
          </a:p>
        </p:txBody>
      </p:sp>
      <p:sp>
        <p:nvSpPr>
          <p:cNvPr id="466" name="Google Shape;466;p35"/>
          <p:cNvSpPr txBox="1"/>
          <p:nvPr/>
        </p:nvSpPr>
        <p:spPr>
          <a:xfrm>
            <a:off x="558001" y="3903345"/>
            <a:ext cx="11634000" cy="243139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dirty="0">
                <a:solidFill>
                  <a:schemeClr val="dk1"/>
                </a:solidFill>
                <a:latin typeface="Calibri"/>
                <a:ea typeface="Calibri"/>
                <a:cs typeface="Calibri"/>
                <a:sym typeface="Calibri"/>
                <a:hlinkClick r:id="rId3"/>
              </a:rPr>
              <a:t>https://www.who.int/es/emergencies/diseases/novel-coronavirus-2019/covid-19-vaccines/advice</a:t>
            </a:r>
            <a:endParaRPr lang="en-US" sz="24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dirty="0">
                <a:solidFill>
                  <a:schemeClr val="dk1"/>
                </a:solidFill>
                <a:latin typeface="Calibri"/>
                <a:ea typeface="Calibri"/>
                <a:cs typeface="Calibri"/>
                <a:sym typeface="Calibri"/>
                <a:hlinkClick r:id="rId4"/>
              </a:rPr>
              <a:t>https://www.bbc.com/mundo/noticias-53986329</a:t>
            </a:r>
            <a:r>
              <a:rPr lang="en-US" sz="2400" b="0" i="0" u="none" strike="noStrike" cap="none" dirty="0">
                <a:solidFill>
                  <a:schemeClr val="dk1"/>
                </a:solidFill>
                <a:latin typeface="Calibri"/>
                <a:ea typeface="Calibri"/>
                <a:cs typeface="Calibri"/>
                <a:sym typeface="Calibri"/>
              </a:rPr>
              <a:t> </a:t>
            </a:r>
          </a:p>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dirty="0">
                <a:solidFill>
                  <a:schemeClr val="dk1"/>
                </a:solidFill>
                <a:latin typeface="Calibri"/>
                <a:ea typeface="Calibri"/>
                <a:cs typeface="Calibri"/>
                <a:sym typeface="Calibri"/>
                <a:hlinkClick r:id="rId5"/>
              </a:rPr>
              <a:t>https://ec.europa.eu/info/live-work-travel-eu/coronavirus-response/safe-covid-19-vaccines-europeans/questions-and-answers-covid-19-vaccination-eu_es</a:t>
            </a:r>
            <a:r>
              <a:rPr lang="en-US" sz="24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2400"/>
              <a:buFont typeface="Calibri"/>
              <a:buNone/>
            </a:pPr>
            <a:endParaRPr lang="en-US"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lang="en-US" sz="1800" b="0" i="0" u="none" strike="noStrike" cap="none" dirty="0">
              <a:solidFill>
                <a:schemeClr val="dk1"/>
              </a:solidFill>
              <a:latin typeface="Calibri"/>
              <a:ea typeface="Calibri"/>
              <a:cs typeface="Calibri"/>
              <a:sym typeface="Calibri"/>
            </a:endParaRPr>
          </a:p>
        </p:txBody>
      </p:sp>
      <p:sp>
        <p:nvSpPr>
          <p:cNvPr id="467" name="Google Shape;467;p35"/>
          <p:cNvSpPr txBox="1"/>
          <p:nvPr/>
        </p:nvSpPr>
        <p:spPr>
          <a:xfrm>
            <a:off x="629979" y="2072440"/>
            <a:ext cx="10363200" cy="156966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dirty="0">
                <a:solidFill>
                  <a:schemeClr val="dk1"/>
                </a:solidFill>
                <a:latin typeface="Calibri"/>
                <a:ea typeface="Calibri"/>
                <a:cs typeface="Calibri"/>
                <a:sym typeface="Calibri"/>
              </a:rPr>
              <a:t>A continuación encontrará diferentes tipos de páginas web, todas ellas relacionadas con la pregunta "¿Debo vacunarme contra el COVID-19?". Por favor, decidid en grupos de 3-5 personas si el sitio web es seguro y fiable. Puedes utilizar la lista de criterios para justificar tu decisión.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body" idx="1"/>
          </p:nvPr>
        </p:nvSpPr>
        <p:spPr>
          <a:xfrm>
            <a:off x="536509" y="2504431"/>
            <a:ext cx="7113669" cy="3632799"/>
          </a:xfrm>
          <a:prstGeom prst="rect">
            <a:avLst/>
          </a:prstGeom>
          <a:noFill/>
          <a:ln>
            <a:noFill/>
          </a:ln>
        </p:spPr>
        <p:txBody>
          <a:bodyPr spcFirstLastPara="1" wrap="square" lIns="91425" tIns="45700" rIns="91425" bIns="45700" anchor="t" anchorCtr="0">
            <a:noAutofit/>
          </a:bodyPr>
          <a:lstStyle/>
          <a:p>
            <a:pPr marL="360000" lvl="0" indent="-360000" algn="l" rtl="0">
              <a:spcAft>
                <a:spcPts val="1200"/>
              </a:spcAft>
              <a:buClr>
                <a:srgbClr val="C01E24"/>
              </a:buClr>
              <a:buSzPts val="2000"/>
              <a:buFont typeface="Calibri"/>
              <a:buChar char="✔"/>
            </a:pPr>
            <a:r>
              <a:rPr lang="en-US" sz="2200" dirty="0"/>
              <a:t>Conocimiento de las diferencias entre Ordenador, Smartphone y Tablet y su diferente uso</a:t>
            </a:r>
          </a:p>
          <a:p>
            <a:pPr marL="360000" lvl="0" indent="-360000" algn="l" rtl="0">
              <a:spcAft>
                <a:spcPts val="1200"/>
              </a:spcAft>
              <a:buClr>
                <a:srgbClr val="C01E24"/>
              </a:buClr>
              <a:buSzPts val="2000"/>
              <a:buFont typeface="Calibri"/>
              <a:buChar char="✔"/>
            </a:pPr>
            <a:r>
              <a:rPr lang="en-US" sz="2200" dirty="0"/>
              <a:t>Capacidad para navegar y buscar información en Internet</a:t>
            </a:r>
          </a:p>
          <a:p>
            <a:pPr marL="360000" lvl="0" indent="-360000" algn="l" rtl="0">
              <a:spcAft>
                <a:spcPts val="1200"/>
              </a:spcAft>
              <a:buClr>
                <a:srgbClr val="C01E24"/>
              </a:buClr>
              <a:buSzPts val="2000"/>
              <a:buFont typeface="Calibri"/>
              <a:buChar char="✔"/>
            </a:pPr>
            <a:r>
              <a:rPr lang="en-US" sz="2200" dirty="0"/>
              <a:t>Conocimientos sobre la protección de datos y la seguridad en Internet</a:t>
            </a:r>
          </a:p>
          <a:p>
            <a:pPr marL="360000" lvl="0" indent="-360000" algn="l" rtl="0">
              <a:spcAft>
                <a:spcPts val="1200"/>
              </a:spcAft>
              <a:buClr>
                <a:srgbClr val="C01E24"/>
              </a:buClr>
              <a:buSzPts val="2000"/>
              <a:buFont typeface="Calibri"/>
              <a:buChar char="✔"/>
            </a:pPr>
            <a:r>
              <a:rPr lang="en-US" sz="2200" dirty="0"/>
              <a:t>Conocimiento de los canales de comunicación en Internet</a:t>
            </a:r>
          </a:p>
        </p:txBody>
      </p:sp>
      <p:pic>
        <p:nvPicPr>
          <p:cNvPr id="142" name="Google Shape;142;p6"/>
          <p:cNvPicPr preferRelativeResize="0"/>
          <p:nvPr/>
        </p:nvPicPr>
        <p:blipFill rotWithShape="1">
          <a:blip r:embed="rId3">
            <a:alphaModFix/>
          </a:blip>
          <a:srcRect/>
          <a:stretch/>
        </p:blipFill>
        <p:spPr>
          <a:xfrm>
            <a:off x="7421181" y="2500643"/>
            <a:ext cx="4770819" cy="3231252"/>
          </a:xfrm>
          <a:prstGeom prst="rect">
            <a:avLst/>
          </a:prstGeom>
          <a:noFill/>
          <a:ln>
            <a:noFill/>
          </a:ln>
        </p:spPr>
      </p:pic>
      <p:sp>
        <p:nvSpPr>
          <p:cNvPr id="143" name="Google Shape;143;p6"/>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sp>
        <p:nvSpPr>
          <p:cNvPr id="144" name="Google Shape;144;p6"/>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sz="2200" b="1" err="1"/>
              <a:t>Competencias</a:t>
            </a:r>
            <a:endParaRPr/>
          </a:p>
        </p:txBody>
      </p:sp>
      <p:sp>
        <p:nvSpPr>
          <p:cNvPr id="145" name="Google Shape;145;p6"/>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6" name="Google Shape;146;p6"/>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de-DE" sz="2200" b="1" i="0" u="none" strike="noStrike" cap="none">
                <a:solidFill>
                  <a:schemeClr val="lt1"/>
                </a:solidFill>
                <a:latin typeface="Calibri"/>
                <a:ea typeface="Calibri"/>
                <a:cs typeface="Calibri"/>
                <a:sym typeface="Calibri"/>
              </a:rPr>
              <a:t>La alfabetización digital </a:t>
            </a:r>
            <a:endParaRPr sz="1400" b="0" i="0" u="none" strike="noStrike" cap="none">
              <a:solidFill>
                <a:srgbClr val="000000"/>
              </a:solidFill>
              <a:latin typeface="Calibri"/>
              <a:ea typeface="Calibri"/>
              <a:cs typeface="Calibri"/>
              <a:sym typeface="Calibri"/>
            </a:endParaRPr>
          </a:p>
        </p:txBody>
      </p:sp>
      <p:sp>
        <p:nvSpPr>
          <p:cNvPr id="147" name="Google Shape;147;p6"/>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alibri"/>
              <a:buNone/>
            </a:pPr>
            <a:r>
              <a:rPr lang="de-DE" sz="2200" b="1" i="0" u="none" strike="noStrike" cap="none">
                <a:solidFill>
                  <a:schemeClr val="lt1"/>
                </a:solidFill>
                <a:latin typeface="Gill Sans"/>
                <a:ea typeface="Gill Sans"/>
                <a:cs typeface="Gill Sans"/>
                <a:sym typeface="Gill Sans"/>
              </a:rPr>
              <a:t>4 </a:t>
            </a:r>
            <a:endParaRPr sz="2200" b="1" i="0" u="none" strike="noStrike" cap="none">
              <a:solidFill>
                <a:schemeClr val="lt1"/>
              </a:solidFill>
              <a:latin typeface="Gill Sans"/>
              <a:ea typeface="Gill Sans"/>
              <a:cs typeface="Gill Sans"/>
              <a:sym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203864"/>
                </a:solidFill>
                <a:latin typeface="Calibri"/>
                <a:ea typeface="Calibri"/>
                <a:cs typeface="Calibri"/>
                <a:sym typeface="Calibri"/>
              </a:rPr>
              <a:t>¿Qué </a:t>
            </a:r>
            <a:r>
              <a:rPr lang="en-US" sz="2000" b="1" i="0" u="sng" strike="noStrike" cap="none">
                <a:solidFill>
                  <a:srgbClr val="203864"/>
                </a:solidFill>
                <a:latin typeface="Calibri"/>
                <a:ea typeface="Calibri"/>
                <a:cs typeface="Calibri"/>
                <a:sym typeface="Calibri"/>
              </a:rPr>
              <a:t>no es </a:t>
            </a:r>
            <a:r>
              <a:rPr lang="en-US" sz="2000" b="1" i="0" u="none" strike="noStrike" cap="none">
                <a:solidFill>
                  <a:srgbClr val="203864"/>
                </a:solidFill>
                <a:latin typeface="Calibri"/>
                <a:ea typeface="Calibri"/>
                <a:cs typeface="Calibri"/>
                <a:sym typeface="Calibri"/>
              </a:rPr>
              <a:t>necesario para decidir si una página web es segura y confiable?</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A. Existencia de una huella </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B. Cumplimiento de los requisitos legales</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C. "https" al principio</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D. El sitio web está disponible en diferentes idiomas</a:t>
            </a:r>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rtlCol="0">
            <a:spAutoFit/>
          </a:bodyPr>
          <a:lstStyle/>
          <a:p>
            <a:pPr algn="l"/>
            <a:r>
              <a:rPr lang="en-US" sz="1400" i="1"/>
              <a:t>Sólo una respuesta es correcta.</a:t>
            </a:r>
            <a:endParaRPr lang="el-GR" sz="1400" i="1" err="1"/>
          </a:p>
        </p:txBody>
      </p:sp>
    </p:spTree>
    <p:extLst>
      <p:ext uri="{BB962C8B-B14F-4D97-AF65-F5344CB8AC3E}">
        <p14:creationId xmlns:p14="http://schemas.microsoft.com/office/powerpoint/2010/main" val="4008420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Relación con el módulo 5</a:t>
            </a:r>
            <a:endParaRPr/>
          </a:p>
        </p:txBody>
      </p:sp>
      <p:sp>
        <p:nvSpPr>
          <p:cNvPr id="495" name="Google Shape;495;p36"/>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
        <p:nvSpPr>
          <p:cNvPr id="5" name="Google Shape;569;p44">
            <a:extLst>
              <a:ext uri="{FF2B5EF4-FFF2-40B4-BE49-F238E27FC236}">
                <a16:creationId xmlns:a16="http://schemas.microsoft.com/office/drawing/2014/main" id="{9402A6C4-D951-4729-A47C-2001ED8DC928}"/>
              </a:ext>
            </a:extLst>
          </p:cNvPr>
          <p:cNvSpPr/>
          <p:nvPr/>
        </p:nvSpPr>
        <p:spPr>
          <a:xfrm>
            <a:off x="2679408" y="2310932"/>
            <a:ext cx="6045200" cy="2910292"/>
          </a:xfrm>
          <a:prstGeom prst="roundRect">
            <a:avLst>
              <a:gd name="adj" fmla="val 16667"/>
            </a:avLst>
          </a:prstGeom>
          <a:solidFill>
            <a:schemeClr val="bg1">
              <a:lumMod val="9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Calibri"/>
              <a:buNone/>
            </a:pPr>
            <a:r>
              <a:rPr lang="en-US" sz="3200" b="1" i="0" u="none" strike="noStrike" cap="none" dirty="0">
                <a:solidFill>
                  <a:schemeClr val="tx1"/>
                </a:solidFill>
                <a:latin typeface="Calibri"/>
                <a:ea typeface="Calibri"/>
                <a:cs typeface="Calibri"/>
                <a:sym typeface="Calibri"/>
              </a:rPr>
              <a:t>La evaluación de la seguridad y la fiabilidad de los sitios web se abordará con más detalle en el</a:t>
            </a:r>
            <a:r>
              <a:rPr lang="en-US" sz="3200" b="1" i="0" u="none" strike="noStrike" cap="none" dirty="0">
                <a:solidFill>
                  <a:srgbClr val="C00000"/>
                </a:solidFill>
                <a:latin typeface="Calibri"/>
                <a:ea typeface="Calibri"/>
                <a:cs typeface="Calibri"/>
                <a:sym typeface="Calibri"/>
              </a:rPr>
              <a:t> Módulo 5 </a:t>
            </a:r>
            <a:r>
              <a:rPr lang="el-GR" sz="3200" b="1" i="0" u="none" strike="noStrike" cap="none" dirty="0">
                <a:solidFill>
                  <a:srgbClr val="C00000"/>
                </a:solidFill>
                <a:latin typeface="Calibri"/>
                <a:ea typeface="Calibri"/>
                <a:cs typeface="Calibri"/>
                <a:sym typeface="Calibri"/>
              </a:rPr>
              <a:t>- </a:t>
            </a:r>
            <a:r>
              <a:rPr lang="en-US" sz="3200" i="0" u="none" strike="noStrike" cap="none" dirty="0">
                <a:solidFill>
                  <a:srgbClr val="C00000"/>
                </a:solidFill>
                <a:latin typeface="Calibri"/>
                <a:ea typeface="Calibri"/>
                <a:cs typeface="Calibri"/>
                <a:sym typeface="Calibri"/>
              </a:rPr>
              <a:t>"</a:t>
            </a:r>
            <a:r>
              <a:rPr lang="en-US" sz="3200" dirty="0">
                <a:solidFill>
                  <a:srgbClr val="C00000"/>
                </a:solidFill>
                <a:latin typeface="Calibri"/>
                <a:cs typeface="Calibri"/>
              </a:rPr>
              <a:t>¿Qué tipo de información podemos encontrar en Internet?"</a:t>
            </a:r>
            <a:endParaRPr lang="en-US" sz="3200" dirty="0">
              <a:solidFill>
                <a:srgbClr val="C00000"/>
              </a:solidFill>
              <a:latin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a:buClr>
                <a:srgbClr val="C01E24"/>
              </a:buClr>
              <a:buSzPts val="2000"/>
            </a:pPr>
            <a:r>
              <a:rPr lang="en-US" sz="2000" dirty="0">
                <a:solidFill>
                  <a:srgbClr val="C01E24"/>
                </a:solidFill>
              </a:rPr>
              <a:t>4.2.2</a:t>
            </a:r>
            <a:br>
              <a:rPr lang="en-US" dirty="0"/>
            </a:br>
            <a:r>
              <a:rPr lang="de-DE" sz="3600" b="1" i="0" u="none" strike="noStrike" cap="none" dirty="0">
                <a:solidFill>
                  <a:srgbClr val="C01E24"/>
                </a:solidFill>
                <a:latin typeface="Calibri"/>
                <a:ea typeface="Calibri"/>
                <a:cs typeface="Calibri"/>
                <a:sym typeface="Calibri"/>
              </a:rPr>
              <a:t>Comunicación digital</a:t>
            </a:r>
            <a:endParaRPr lang="en-US"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Objetivos</a:t>
            </a:r>
            <a:endParaRPr/>
          </a:p>
        </p:txBody>
      </p:sp>
      <p:sp>
        <p:nvSpPr>
          <p:cNvPr id="264" name="Google Shape;264;p17"/>
          <p:cNvSpPr txBox="1">
            <a:spLocks noGrp="1"/>
          </p:cNvSpPr>
          <p:nvPr>
            <p:ph type="body" idx="2"/>
          </p:nvPr>
        </p:nvSpPr>
        <p:spPr>
          <a:xfrm>
            <a:off x="440056" y="2704811"/>
            <a:ext cx="5275730" cy="4008158"/>
          </a:xfrm>
          <a:prstGeom prst="rect">
            <a:avLst/>
          </a:prstGeom>
          <a:noFill/>
          <a:ln>
            <a:noFill/>
          </a:ln>
        </p:spPr>
        <p:txBody>
          <a:bodyPr spcFirstLastPara="1" wrap="square" lIns="91425" tIns="45700" rIns="91425" bIns="45700" anchor="t" anchorCtr="0">
            <a:normAutofit lnSpcReduction="10000"/>
          </a:bodyPr>
          <a:lstStyle/>
          <a:p>
            <a:pPr marL="342900" lvl="0" indent="-342900" algn="just" rtl="0">
              <a:lnSpc>
                <a:spcPct val="120000"/>
              </a:lnSpc>
              <a:spcBef>
                <a:spcPts val="1200"/>
              </a:spcBef>
              <a:spcAft>
                <a:spcPts val="0"/>
              </a:spcAft>
              <a:buSzPts val="2000"/>
              <a:buChar char="▪"/>
            </a:pPr>
            <a:r>
              <a:rPr lang="en-US" sz="2000" dirty="0"/>
              <a:t>Hay varias formas de comunicación en el entorno digital, desde opciones informales como WhatsApp y las redes sociales hasta otras más formales como el correo electrónico. </a:t>
            </a:r>
          </a:p>
          <a:p>
            <a:pPr marL="342900" lvl="0" indent="-342900" algn="just" rtl="0">
              <a:lnSpc>
                <a:spcPct val="120000"/>
              </a:lnSpc>
              <a:spcBef>
                <a:spcPts val="1200"/>
              </a:spcBef>
              <a:spcAft>
                <a:spcPts val="0"/>
              </a:spcAft>
              <a:buSzPts val="2000"/>
              <a:buChar char="▪"/>
            </a:pPr>
            <a:r>
              <a:rPr lang="en-US" sz="2000" dirty="0"/>
              <a:t>La siguiente parte se centrará en la comunicación por </a:t>
            </a:r>
            <a:r>
              <a:rPr lang="en-US" sz="2000" b="1" dirty="0"/>
              <a:t>correo electrónico </a:t>
            </a:r>
            <a:r>
              <a:rPr lang="en-US" sz="2000" dirty="0"/>
              <a:t>o </a:t>
            </a:r>
            <a:r>
              <a:rPr lang="en-US" sz="2000" b="1" dirty="0"/>
              <a:t>formulario online</a:t>
            </a:r>
            <a:r>
              <a:rPr lang="en-US" sz="2000" dirty="0"/>
              <a:t>, ya que son dos buenas opciones para comunicarse de manera más formal.</a:t>
            </a:r>
          </a:p>
        </p:txBody>
      </p:sp>
      <p:sp>
        <p:nvSpPr>
          <p:cNvPr id="265" name="Google Shape;265;p1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pic>
        <p:nvPicPr>
          <p:cNvPr id="3" name="Εικόνα 2" descr="Εικόνα που περιέχει παιχνίδι, ανυσματικά γραφικά&#10;&#10;Περιγραφή που δημιουργήθηκε αυτόματα">
            <a:extLst>
              <a:ext uri="{FF2B5EF4-FFF2-40B4-BE49-F238E27FC236}">
                <a16:creationId xmlns:a16="http://schemas.microsoft.com/office/drawing/2014/main" id="{C0686108-C6B9-4956-B75A-EF9C72F7B3B5}"/>
              </a:ext>
            </a:extLst>
          </p:cNvPr>
          <p:cNvPicPr>
            <a:picLocks noChangeAspect="1"/>
          </p:cNvPicPr>
          <p:nvPr/>
        </p:nvPicPr>
        <p:blipFill>
          <a:blip r:embed="rId5"/>
          <a:stretch>
            <a:fillRect/>
          </a:stretch>
        </p:blipFill>
        <p:spPr>
          <a:xfrm>
            <a:off x="5815800" y="2270743"/>
            <a:ext cx="4866356" cy="3246771"/>
          </a:xfrm>
          <a:prstGeom prst="rect">
            <a:avLst/>
          </a:prstGeom>
        </p:spPr>
      </p:pic>
      <p:sp>
        <p:nvSpPr>
          <p:cNvPr id="13" name="Google Shape;168;p7">
            <a:extLst>
              <a:ext uri="{FF2B5EF4-FFF2-40B4-BE49-F238E27FC236}">
                <a16:creationId xmlns:a16="http://schemas.microsoft.com/office/drawing/2014/main" id="{0C3B27A5-B48C-BE45-8C5D-4647C3EADE32}"/>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rPr>
              <a:t>4.2.1</a:t>
            </a:r>
            <a:endParaRPr sz="1800" dirty="0">
              <a:solidFill>
                <a:schemeClr val="bg1"/>
              </a:solidFill>
            </a:endParaRPr>
          </a:p>
        </p:txBody>
      </p:sp>
      <p:sp>
        <p:nvSpPr>
          <p:cNvPr id="14" name="Google Shape;168;p7">
            <a:extLst>
              <a:ext uri="{FF2B5EF4-FFF2-40B4-BE49-F238E27FC236}">
                <a16:creationId xmlns:a16="http://schemas.microsoft.com/office/drawing/2014/main" id="{7730EAD1-C55D-32CF-CA0D-132F494338ED}"/>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rPr>
              <a:t>4</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15" name="Google Shape;168;p7">
            <a:extLst>
              <a:ext uri="{FF2B5EF4-FFF2-40B4-BE49-F238E27FC236}">
                <a16:creationId xmlns:a16="http://schemas.microsoft.com/office/drawing/2014/main" id="{8E80B124-6F28-7E98-BC2C-F71C93D6F1AE}"/>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3F2B21D4-D8A1-C6D4-870F-9032C794B182}"/>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17" name="Google Shape;168;p7">
            <a:extLst>
              <a:ext uri="{FF2B5EF4-FFF2-40B4-BE49-F238E27FC236}">
                <a16:creationId xmlns:a16="http://schemas.microsoft.com/office/drawing/2014/main" id="{10C41A1C-81A7-CE57-CE16-34039F39B785}"/>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1194561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4.5 Comunicación digital </a:t>
            </a:r>
            <a:endParaRPr sz="1500" b="0" i="0" u="none" strike="noStrike" cap="none">
              <a:solidFill>
                <a:schemeClr val="lt1"/>
              </a:solidFill>
              <a:latin typeface="Calibri"/>
              <a:ea typeface="Calibri"/>
              <a:cs typeface="Calibri"/>
              <a:sym typeface="Calibri"/>
            </a:endParaRPr>
          </a:p>
        </p:txBody>
      </p:sp>
      <p:sp>
        <p:nvSpPr>
          <p:cNvPr id="519" name="Google Shape;519;p38"/>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sp>
        <p:nvSpPr>
          <p:cNvPr id="520" name="Google Shape;520;p3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¿Qué herramientas de comunicación utiliza?</a:t>
            </a:r>
            <a:endParaRPr/>
          </a:p>
        </p:txBody>
      </p:sp>
      <p:sp>
        <p:nvSpPr>
          <p:cNvPr id="7" name="Google Shape;227;p13">
            <a:extLst>
              <a:ext uri="{FF2B5EF4-FFF2-40B4-BE49-F238E27FC236}">
                <a16:creationId xmlns:a16="http://schemas.microsoft.com/office/drawing/2014/main" id="{4D6287FD-1736-4F61-9582-395705D2183A}"/>
              </a:ext>
            </a:extLst>
          </p:cNvPr>
          <p:cNvSpPr/>
          <p:nvPr/>
        </p:nvSpPr>
        <p:spPr>
          <a:xfrm>
            <a:off x="1311464" y="1695108"/>
            <a:ext cx="5894558" cy="2246483"/>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dirty="0">
                <a:solidFill>
                  <a:schemeClr val="dk1"/>
                </a:solidFill>
                <a:latin typeface="Calibri"/>
                <a:ea typeface="Calibri"/>
                <a:cs typeface="Calibri"/>
                <a:sym typeface="Calibri"/>
              </a:rPr>
              <a:t>1. ¿Qué medios de comunicación utiliza en el entorno digital? </a:t>
            </a:r>
          </a:p>
        </p:txBody>
      </p:sp>
      <p:sp>
        <p:nvSpPr>
          <p:cNvPr id="8" name="TextBox 7">
            <a:extLst>
              <a:ext uri="{FF2B5EF4-FFF2-40B4-BE49-F238E27FC236}">
                <a16:creationId xmlns:a16="http://schemas.microsoft.com/office/drawing/2014/main" id="{9CAEE058-AA0A-449F-B5EC-DE98C49248B0}"/>
              </a:ext>
            </a:extLst>
          </p:cNvPr>
          <p:cNvSpPr txBox="1"/>
          <p:nvPr/>
        </p:nvSpPr>
        <p:spPr>
          <a:xfrm>
            <a:off x="8250621" y="1841955"/>
            <a:ext cx="2963501" cy="2339358"/>
          </a:xfrm>
          <a:prstGeom prst="rect">
            <a:avLst/>
          </a:prstGeom>
          <a:solidFill>
            <a:schemeClr val="bg1">
              <a:lumMod val="95000"/>
            </a:schemeClr>
          </a:solidFill>
          <a:ln>
            <a:solidFill>
              <a:srgbClr val="80C141"/>
            </a:solidFill>
          </a:ln>
        </p:spPr>
        <p:txBody>
          <a:bodyPr wrap="square">
            <a:spAutoFit/>
          </a:bodyPr>
          <a:lstStyle/>
          <a:p>
            <a:pPr marL="742950" lvl="1" indent="-285750">
              <a:lnSpc>
                <a:spcPct val="120000"/>
              </a:lnSpc>
              <a:spcBef>
                <a:spcPts val="1200"/>
              </a:spcBef>
              <a:buSzPts val="2640"/>
              <a:buFont typeface="Wingdings" panose="05000000000000000000" pitchFamily="2" charset="2"/>
              <a:buChar char="§"/>
            </a:pPr>
            <a:r>
              <a:rPr lang="de-DE" sz="1800" dirty="0"/>
              <a:t>WhatsApp</a:t>
            </a:r>
          </a:p>
          <a:p>
            <a:pPr marL="742950" lvl="1" indent="-285750">
              <a:lnSpc>
                <a:spcPct val="120000"/>
              </a:lnSpc>
              <a:spcBef>
                <a:spcPts val="1200"/>
              </a:spcBef>
              <a:buSzPts val="2640"/>
              <a:buFont typeface="Wingdings" panose="05000000000000000000" pitchFamily="2" charset="2"/>
              <a:buChar char="§"/>
            </a:pPr>
            <a:r>
              <a:rPr lang="de-DE" sz="1800" dirty="0" err="1"/>
              <a:t>Correo electrónico</a:t>
            </a:r>
            <a:endParaRPr lang="de-DE" sz="1800" dirty="0"/>
          </a:p>
          <a:p>
            <a:pPr marL="742950" lvl="1" indent="-285750">
              <a:lnSpc>
                <a:spcPct val="120000"/>
              </a:lnSpc>
              <a:spcBef>
                <a:spcPts val="1200"/>
              </a:spcBef>
              <a:buSzPts val="2640"/>
              <a:buFont typeface="Wingdings" panose="05000000000000000000" pitchFamily="2" charset="2"/>
              <a:buChar char="§"/>
            </a:pPr>
            <a:r>
              <a:rPr lang="de-DE" sz="1800" dirty="0"/>
              <a:t>Foro</a:t>
            </a:r>
          </a:p>
          <a:p>
            <a:pPr marL="742950" lvl="1" indent="-285750">
              <a:lnSpc>
                <a:spcPct val="120000"/>
              </a:lnSpc>
              <a:spcBef>
                <a:spcPts val="1200"/>
              </a:spcBef>
              <a:buSzPts val="2640"/>
              <a:buFont typeface="Wingdings" panose="05000000000000000000" pitchFamily="2" charset="2"/>
              <a:buChar char="§"/>
            </a:pPr>
            <a:r>
              <a:rPr lang="de-DE" sz="1800" dirty="0"/>
              <a:t>Formulario en línea</a:t>
            </a:r>
          </a:p>
          <a:p>
            <a:pPr marL="742950" lvl="1" indent="-285750">
              <a:lnSpc>
                <a:spcPct val="120000"/>
              </a:lnSpc>
              <a:spcBef>
                <a:spcPts val="1200"/>
              </a:spcBef>
              <a:buSzPts val="2640"/>
              <a:buFont typeface="Wingdings" panose="05000000000000000000" pitchFamily="2" charset="2"/>
              <a:buChar char="§"/>
            </a:pPr>
            <a:r>
              <a:rPr lang="de-DE" sz="1800" dirty="0"/>
              <a:t>Otros ...</a:t>
            </a:r>
          </a:p>
        </p:txBody>
      </p:sp>
      <p:sp>
        <p:nvSpPr>
          <p:cNvPr id="9" name="pop-up">
            <a:extLst>
              <a:ext uri="{FF2B5EF4-FFF2-40B4-BE49-F238E27FC236}">
                <a16:creationId xmlns:a16="http://schemas.microsoft.com/office/drawing/2014/main" id="{CE8E534A-2D60-4553-B7CD-E4E9B9DEE2FE}"/>
              </a:ext>
            </a:extLst>
          </p:cNvPr>
          <p:cNvSpPr/>
          <p:nvPr/>
        </p:nvSpPr>
        <p:spPr>
          <a:xfrm>
            <a:off x="8250621" y="1187381"/>
            <a:ext cx="2963501" cy="495083"/>
          </a:xfrm>
          <a:prstGeom prst="borderCallout1">
            <a:avLst>
              <a:gd name="adj1" fmla="val 49143"/>
              <a:gd name="adj2" fmla="val -2474"/>
              <a:gd name="adj3" fmla="val 201342"/>
              <a:gd name="adj4" fmla="val -49660"/>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E12A3C"/>
                </a:solidFill>
              </a:rPr>
              <a:t>¡Haga clic aquí para encontrar algunas formas!</a:t>
            </a:r>
          </a:p>
          <a:p>
            <a:pPr algn="ctr"/>
            <a:endParaRPr lang="el-GR" b="1">
              <a:solidFill>
                <a:srgbClr val="E12A3C"/>
              </a:solidFill>
            </a:endParaRPr>
          </a:p>
        </p:txBody>
      </p:sp>
      <p:sp>
        <p:nvSpPr>
          <p:cNvPr id="12" name="Google Shape;227;p13">
            <a:extLst>
              <a:ext uri="{FF2B5EF4-FFF2-40B4-BE49-F238E27FC236}">
                <a16:creationId xmlns:a16="http://schemas.microsoft.com/office/drawing/2014/main" id="{006A2925-F9D5-4269-85F0-7EBA4A3D3FA2}"/>
              </a:ext>
            </a:extLst>
          </p:cNvPr>
          <p:cNvSpPr/>
          <p:nvPr/>
        </p:nvSpPr>
        <p:spPr>
          <a:xfrm>
            <a:off x="1591186" y="4310178"/>
            <a:ext cx="5894558" cy="2246483"/>
          </a:xfrm>
          <a:prstGeom prst="wedgeEllipseCallout">
            <a:avLst>
              <a:gd name="adj1" fmla="val -20833"/>
              <a:gd name="adj2" fmla="val 62500"/>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chemeClr val="dk1"/>
                </a:solidFill>
                <a:latin typeface="Calibri"/>
                <a:ea typeface="Calibri"/>
                <a:cs typeface="Calibri"/>
                <a:sym typeface="Calibri"/>
              </a:rPr>
              <a:t>2. ¿Cómo se decide qué tipo de comunicación utilizar?</a:t>
            </a:r>
          </a:p>
        </p:txBody>
      </p:sp>
      <p:sp>
        <p:nvSpPr>
          <p:cNvPr id="13" name="TextBox 12">
            <a:extLst>
              <a:ext uri="{FF2B5EF4-FFF2-40B4-BE49-F238E27FC236}">
                <a16:creationId xmlns:a16="http://schemas.microsoft.com/office/drawing/2014/main" id="{412F614A-7521-40D5-A9FF-7ADEEEFF87E9}"/>
              </a:ext>
            </a:extLst>
          </p:cNvPr>
          <p:cNvSpPr txBox="1"/>
          <p:nvPr/>
        </p:nvSpPr>
        <p:spPr>
          <a:xfrm>
            <a:off x="7724776" y="5094608"/>
            <a:ext cx="4331066" cy="1699183"/>
          </a:xfrm>
          <a:prstGeom prst="rect">
            <a:avLst/>
          </a:prstGeom>
          <a:solidFill>
            <a:schemeClr val="bg1">
              <a:lumMod val="95000"/>
            </a:schemeClr>
          </a:solidFill>
          <a:ln>
            <a:solidFill>
              <a:srgbClr val="80C141"/>
            </a:solidFill>
          </a:ln>
        </p:spPr>
        <p:txBody>
          <a:bodyPr wrap="square">
            <a:spAutoFit/>
          </a:bodyPr>
          <a:lstStyle/>
          <a:p>
            <a:pPr marL="742950" lvl="1" indent="-285750">
              <a:lnSpc>
                <a:spcPct val="120000"/>
              </a:lnSpc>
              <a:spcBef>
                <a:spcPts val="1200"/>
              </a:spcBef>
              <a:buSzPts val="2640"/>
              <a:buFont typeface="Wingdings" panose="05000000000000000000" pitchFamily="2" charset="2"/>
              <a:buChar char="§"/>
            </a:pPr>
            <a:r>
              <a:rPr lang="en-US" sz="1800" dirty="0"/>
              <a:t>Dependiendo de quién sea el receptor</a:t>
            </a:r>
          </a:p>
          <a:p>
            <a:pPr marL="742950" lvl="1" indent="-285750">
              <a:lnSpc>
                <a:spcPct val="120000"/>
              </a:lnSpc>
              <a:spcBef>
                <a:spcPts val="1200"/>
              </a:spcBef>
              <a:buSzPts val="2640"/>
              <a:buFont typeface="Wingdings" panose="05000000000000000000" pitchFamily="2" charset="2"/>
              <a:buChar char="§"/>
            </a:pPr>
            <a:r>
              <a:rPr lang="en-US" sz="1800" dirty="0"/>
              <a:t>Basado en el tema</a:t>
            </a:r>
          </a:p>
          <a:p>
            <a:pPr marL="742950" lvl="1" indent="-285750">
              <a:lnSpc>
                <a:spcPct val="120000"/>
              </a:lnSpc>
              <a:spcBef>
                <a:spcPts val="1200"/>
              </a:spcBef>
              <a:buSzPts val="2640"/>
              <a:buFont typeface="Wingdings" panose="05000000000000000000" pitchFamily="2" charset="2"/>
              <a:buChar char="§"/>
            </a:pPr>
            <a:r>
              <a:rPr lang="en-US" sz="1800" dirty="0"/>
              <a:t>Cómo enviar la </a:t>
            </a:r>
            <a:r>
              <a:rPr lang="en-US" sz="1800" dirty="0" err="1"/>
              <a:t>información</a:t>
            </a:r>
            <a:endParaRPr lang="en-US" sz="1800" dirty="0"/>
          </a:p>
        </p:txBody>
      </p:sp>
      <p:sp>
        <p:nvSpPr>
          <p:cNvPr id="14" name="pop-up">
            <a:extLst>
              <a:ext uri="{FF2B5EF4-FFF2-40B4-BE49-F238E27FC236}">
                <a16:creationId xmlns:a16="http://schemas.microsoft.com/office/drawing/2014/main" id="{729584B9-9943-483E-8AC9-F813AFF895EE}"/>
              </a:ext>
            </a:extLst>
          </p:cNvPr>
          <p:cNvSpPr/>
          <p:nvPr/>
        </p:nvSpPr>
        <p:spPr>
          <a:xfrm>
            <a:off x="7943851" y="4346109"/>
            <a:ext cx="3673840" cy="495083"/>
          </a:xfrm>
          <a:prstGeom prst="borderCallout1">
            <a:avLst>
              <a:gd name="adj1" fmla="val 49143"/>
              <a:gd name="adj2" fmla="val -2474"/>
              <a:gd name="adj3" fmla="val 111583"/>
              <a:gd name="adj4" fmla="val -21588"/>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FFC000"/>
                </a:solidFill>
              </a:rPr>
              <a:t>Haga clic aquí para encontrar algunos tipos.</a:t>
            </a:r>
          </a:p>
          <a:p>
            <a:pPr algn="ctr"/>
            <a:endParaRPr lang="el-GR" b="1">
              <a:solidFill>
                <a:srgbClr val="E12A3C"/>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animBg="1"/>
      <p:bldP spid="8" grpId="1" animBg="1"/>
      <p:bldP spid="13" grpId="0" animBg="1"/>
      <p:bldP spid="1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72FC6-A945-47D9-84FA-95C30A91D6AC}"/>
              </a:ext>
            </a:extLst>
          </p:cNvPr>
          <p:cNvSpPr>
            <a:spLocks noGrp="1"/>
          </p:cNvSpPr>
          <p:nvPr>
            <p:ph type="title"/>
          </p:nvPr>
        </p:nvSpPr>
        <p:spPr/>
        <p:txBody>
          <a:bodyPr/>
          <a:lstStyle/>
          <a:p>
            <a:r>
              <a:rPr lang="en-US"/>
              <a:t>Tipo de comunicaciones</a:t>
            </a:r>
          </a:p>
        </p:txBody>
      </p:sp>
      <p:sp>
        <p:nvSpPr>
          <p:cNvPr id="3" name="Θέση κειμένου 2">
            <a:extLst>
              <a:ext uri="{FF2B5EF4-FFF2-40B4-BE49-F238E27FC236}">
                <a16:creationId xmlns:a16="http://schemas.microsoft.com/office/drawing/2014/main" id="{7B999723-5BD9-4AA9-AF8C-0AF9E1D03033}"/>
              </a:ext>
            </a:extLst>
          </p:cNvPr>
          <p:cNvSpPr>
            <a:spLocks noGrp="1"/>
          </p:cNvSpPr>
          <p:nvPr>
            <p:ph type="body" idx="1"/>
          </p:nvPr>
        </p:nvSpPr>
        <p:spPr>
          <a:xfrm>
            <a:off x="557999" y="1799999"/>
            <a:ext cx="7151837" cy="4865977"/>
          </a:xfrm>
        </p:spPr>
        <p:txBody>
          <a:bodyPr/>
          <a:lstStyle/>
          <a:p>
            <a:pPr algn="just">
              <a:spcAft>
                <a:spcPts val="600"/>
              </a:spcAft>
            </a:pPr>
            <a:r>
              <a:rPr lang="en-US" dirty="0"/>
              <a:t>Podemos decir que la comunicación podría ser:</a:t>
            </a:r>
          </a:p>
          <a:p>
            <a:pPr lvl="1" algn="just">
              <a:spcAft>
                <a:spcPts val="600"/>
              </a:spcAft>
              <a:buFont typeface="Courier New" panose="02070309020205020404" pitchFamily="49" charset="0"/>
              <a:buChar char="o"/>
            </a:pPr>
            <a:r>
              <a:rPr lang="en-US" b="1" dirty="0"/>
              <a:t>informal</a:t>
            </a:r>
            <a:r>
              <a:rPr lang="en-US" dirty="0"/>
              <a:t>, como la forma en que nos comunicamos con personas muy cercanas, por ejemplo, nuestros familiares y amigos</a:t>
            </a:r>
          </a:p>
          <a:p>
            <a:pPr lvl="1" algn="just">
              <a:spcAft>
                <a:spcPts val="600"/>
              </a:spcAft>
              <a:buFont typeface="Courier New" panose="02070309020205020404" pitchFamily="49" charset="0"/>
              <a:buChar char="o"/>
            </a:pPr>
            <a:r>
              <a:rPr lang="en-US" b="1" dirty="0"/>
              <a:t>formales</a:t>
            </a:r>
            <a:r>
              <a:rPr lang="en-US" dirty="0"/>
              <a:t>, que incluyen una forma oficial de comunicación con organizaciones y personas que no conocemos</a:t>
            </a:r>
          </a:p>
          <a:p>
            <a:pPr lvl="1" algn="just">
              <a:spcAft>
                <a:spcPts val="600"/>
              </a:spcAft>
              <a:buFont typeface="Courier New" panose="02070309020205020404" pitchFamily="49" charset="0"/>
              <a:buChar char="o"/>
            </a:pPr>
            <a:r>
              <a:rPr lang="en-US" b="1" dirty="0"/>
              <a:t>semiformal</a:t>
            </a:r>
            <a:r>
              <a:rPr lang="en-US" dirty="0"/>
              <a:t>, es decir, entre lo informal y lo formal, por ejemplo, se puede considerar el uso de este tipo en un foro</a:t>
            </a:r>
          </a:p>
          <a:p>
            <a:pPr marL="548640" lvl="1" indent="0">
              <a:spcAft>
                <a:spcPts val="600"/>
              </a:spcAft>
              <a:buNone/>
            </a:pPr>
            <a:endParaRPr lang="en-US" dirty="0"/>
          </a:p>
        </p:txBody>
      </p:sp>
      <p:sp>
        <p:nvSpPr>
          <p:cNvPr id="4" name="Ορθογώνιο 3">
            <a:extLst>
              <a:ext uri="{FF2B5EF4-FFF2-40B4-BE49-F238E27FC236}">
                <a16:creationId xmlns:a16="http://schemas.microsoft.com/office/drawing/2014/main" id="{3C28AC90-D28F-4BD6-8A9E-2D5B01048979}"/>
              </a:ext>
            </a:extLst>
          </p:cNvPr>
          <p:cNvSpPr/>
          <p:nvPr/>
        </p:nvSpPr>
        <p:spPr>
          <a:xfrm>
            <a:off x="7762020" y="2386327"/>
            <a:ext cx="2916183" cy="923330"/>
          </a:xfrm>
          <a:prstGeom prst="rect">
            <a:avLst/>
          </a:prstGeom>
          <a:noFill/>
        </p:spPr>
        <p:txBody>
          <a:bodyPr wrap="none" lIns="91440" tIns="45720" rIns="91440" bIns="45720">
            <a:spAutoFit/>
          </a:bodyPr>
          <a:lstStyle/>
          <a:p>
            <a:pPr algn="ctr"/>
            <a: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rPr>
              <a:t>informal</a:t>
            </a:r>
            <a:endParaRPr lang="el-GR" sz="5400" b="1" i="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Ορθογώνιο 4">
            <a:extLst>
              <a:ext uri="{FF2B5EF4-FFF2-40B4-BE49-F238E27FC236}">
                <a16:creationId xmlns:a16="http://schemas.microsoft.com/office/drawing/2014/main" id="{5F472BEE-2D4B-451E-87DC-3103BF4059FA}"/>
              </a:ext>
            </a:extLst>
          </p:cNvPr>
          <p:cNvSpPr/>
          <p:nvPr/>
        </p:nvSpPr>
        <p:spPr>
          <a:xfrm>
            <a:off x="9317062" y="3309657"/>
            <a:ext cx="2300630" cy="923330"/>
          </a:xfrm>
          <a:prstGeom prst="rect">
            <a:avLst/>
          </a:prstGeom>
          <a:noFill/>
        </p:spPr>
        <p:txBody>
          <a:bodyPr wrap="none" lIns="91440" tIns="45720" rIns="91440" bIns="45720">
            <a:spAutoFit/>
          </a:bodyPr>
          <a:lstStyle/>
          <a:p>
            <a:pPr algn="ctr"/>
            <a: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rPr>
              <a:t>formal</a:t>
            </a:r>
            <a:endParaRPr lang="el-GR" sz="5400" b="1" i="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Google Shape;518;p38">
            <a:extLst>
              <a:ext uri="{FF2B5EF4-FFF2-40B4-BE49-F238E27FC236}">
                <a16:creationId xmlns:a16="http://schemas.microsoft.com/office/drawing/2014/main" id="{FD7CEC01-ABFF-4FA3-9A68-F25D35D06318}"/>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4.5 Comunicación digital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47711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72FC6-A945-47D9-84FA-95C30A91D6AC}"/>
              </a:ext>
            </a:extLst>
          </p:cNvPr>
          <p:cNvSpPr>
            <a:spLocks noGrp="1"/>
          </p:cNvSpPr>
          <p:nvPr>
            <p:ph type="title"/>
          </p:nvPr>
        </p:nvSpPr>
        <p:spPr/>
        <p:txBody>
          <a:bodyPr>
            <a:normAutofit/>
          </a:bodyPr>
          <a:lstStyle/>
          <a:p>
            <a:r>
              <a:rPr lang="en-US"/>
              <a:t>Cómo comunicarse con una organización o con profesionales</a:t>
            </a:r>
          </a:p>
        </p:txBody>
      </p:sp>
      <p:sp>
        <p:nvSpPr>
          <p:cNvPr id="3" name="Θέση κειμένου 2">
            <a:extLst>
              <a:ext uri="{FF2B5EF4-FFF2-40B4-BE49-F238E27FC236}">
                <a16:creationId xmlns:a16="http://schemas.microsoft.com/office/drawing/2014/main" id="{7B999723-5BD9-4AA9-AF8C-0AF9E1D03033}"/>
              </a:ext>
            </a:extLst>
          </p:cNvPr>
          <p:cNvSpPr>
            <a:spLocks noGrp="1"/>
          </p:cNvSpPr>
          <p:nvPr>
            <p:ph type="body" idx="1"/>
          </p:nvPr>
        </p:nvSpPr>
        <p:spPr>
          <a:xfrm>
            <a:off x="557998" y="1685097"/>
            <a:ext cx="10809438" cy="5172904"/>
          </a:xfrm>
        </p:spPr>
        <p:txBody>
          <a:bodyPr>
            <a:normAutofit fontScale="92500" lnSpcReduction="20000"/>
          </a:bodyPr>
          <a:lstStyle/>
          <a:p>
            <a:pPr algn="just">
              <a:lnSpc>
                <a:spcPct val="110000"/>
              </a:lnSpc>
              <a:spcAft>
                <a:spcPts val="600"/>
              </a:spcAft>
            </a:pPr>
            <a:r>
              <a:rPr lang="en-US" dirty="0"/>
              <a:t>Cada organización o profesional tiene sus datos de contacto en su sitio web - busque el área de "Contacto" - o/y una tarjeta de visita.</a:t>
            </a:r>
          </a:p>
          <a:p>
            <a:pPr algn="just">
              <a:lnSpc>
                <a:spcPct val="110000"/>
              </a:lnSpc>
              <a:spcAft>
                <a:spcPts val="600"/>
              </a:spcAft>
            </a:pPr>
            <a:r>
              <a:rPr lang="en-US" dirty="0"/>
              <a:t>Los datos de contacto suelen contener:</a:t>
            </a:r>
          </a:p>
          <a:p>
            <a:pPr lvl="1" algn="just">
              <a:lnSpc>
                <a:spcPct val="110000"/>
              </a:lnSpc>
              <a:spcAft>
                <a:spcPts val="600"/>
              </a:spcAft>
              <a:buFont typeface="Courier New" panose="02070309020205020404" pitchFamily="49" charset="0"/>
              <a:buChar char="o"/>
            </a:pPr>
            <a:r>
              <a:rPr lang="en-US" b="1" dirty="0"/>
              <a:t>dirección de correo electrónico</a:t>
            </a:r>
            <a:r>
              <a:rPr lang="en-US" dirty="0"/>
              <a:t>, que puede utilizar para enviar un correo electrónico de manera </a:t>
            </a:r>
            <a:r>
              <a:rPr lang="en-US" b="1" dirty="0"/>
              <a:t>formal</a:t>
            </a:r>
          </a:p>
          <a:p>
            <a:pPr lvl="1" algn="just">
              <a:lnSpc>
                <a:spcPct val="110000"/>
              </a:lnSpc>
              <a:spcAft>
                <a:spcPts val="600"/>
              </a:spcAft>
              <a:buFont typeface="Courier New" panose="02070309020205020404" pitchFamily="49" charset="0"/>
              <a:buChar char="o"/>
            </a:pPr>
            <a:r>
              <a:rPr lang="en-US" b="1" dirty="0"/>
              <a:t>formulario en línea</a:t>
            </a:r>
            <a:r>
              <a:rPr lang="en-US" dirty="0"/>
              <a:t>, que puede utilizar para redactar un texto de manera </a:t>
            </a:r>
            <a:r>
              <a:rPr lang="en-US" b="1" dirty="0"/>
              <a:t>formal </a:t>
            </a:r>
            <a:r>
              <a:rPr lang="en-US" dirty="0"/>
              <a:t>y presentarlo </a:t>
            </a:r>
          </a:p>
          <a:p>
            <a:pPr lvl="1" algn="just">
              <a:lnSpc>
                <a:spcPct val="110000"/>
              </a:lnSpc>
              <a:spcAft>
                <a:spcPts val="600"/>
              </a:spcAft>
              <a:buFont typeface="Courier New" panose="02070309020205020404" pitchFamily="49" charset="0"/>
              <a:buChar char="o"/>
            </a:pPr>
            <a:r>
              <a:rPr lang="en-US" b="1" dirty="0"/>
              <a:t>formulario en línea con calendario</a:t>
            </a:r>
            <a:r>
              <a:rPr lang="en-US" dirty="0"/>
              <a:t>, que puede utilizar para programar, en línea, su cita</a:t>
            </a:r>
          </a:p>
          <a:p>
            <a:pPr marL="548640" lvl="1" indent="0" algn="just">
              <a:lnSpc>
                <a:spcPct val="110000"/>
              </a:lnSpc>
              <a:spcAft>
                <a:spcPts val="600"/>
              </a:spcAft>
              <a:buNone/>
            </a:pPr>
            <a:r>
              <a:rPr lang="en-US" b="1" i="1" dirty="0">
                <a:solidFill>
                  <a:srgbClr val="C00000"/>
                </a:solidFill>
              </a:rPr>
              <a:t>Tenga en cuenta que para lo anterior necesita una cuenta de correo electrónico válida (dirección).</a:t>
            </a:r>
          </a:p>
          <a:p>
            <a:pPr lvl="1" algn="just">
              <a:lnSpc>
                <a:spcPct val="110000"/>
              </a:lnSpc>
              <a:spcAft>
                <a:spcPts val="600"/>
              </a:spcAft>
              <a:buFont typeface="Courier New" panose="02070309020205020404" pitchFamily="49" charset="0"/>
              <a:buChar char="o"/>
            </a:pPr>
            <a:r>
              <a:rPr lang="en-US" dirty="0"/>
              <a:t>un </a:t>
            </a:r>
            <a:r>
              <a:rPr lang="en-US" b="1" dirty="0"/>
              <a:t>número de </a:t>
            </a:r>
            <a:r>
              <a:rPr lang="en-US" b="1" dirty="0" err="1"/>
              <a:t>teléfono</a:t>
            </a:r>
            <a:r>
              <a:rPr lang="en-US" dirty="0"/>
              <a:t>, que puede utilizar para llamar a través de su teléfono fijo o móvil.</a:t>
            </a:r>
          </a:p>
          <a:p>
            <a:pPr lvl="2" algn="just">
              <a:lnSpc>
                <a:spcPct val="110000"/>
              </a:lnSpc>
              <a:spcAft>
                <a:spcPts val="600"/>
              </a:spcAft>
            </a:pPr>
            <a:r>
              <a:rPr lang="en-US" dirty="0"/>
              <a:t>No envíe un SMS o cualquier mensaje por WhatsApp, Viber u otras aplicaciones, a menos que el profesional lo permita en su cita presencial </a:t>
            </a:r>
          </a:p>
          <a:p>
            <a:pPr lvl="1">
              <a:spcAft>
                <a:spcPts val="600"/>
              </a:spcAft>
            </a:pPr>
            <a:endParaRPr lang="en-US" dirty="0"/>
          </a:p>
        </p:txBody>
      </p:sp>
      <p:sp>
        <p:nvSpPr>
          <p:cNvPr id="4" name="Google Shape;518;p38">
            <a:extLst>
              <a:ext uri="{FF2B5EF4-FFF2-40B4-BE49-F238E27FC236}">
                <a16:creationId xmlns:a16="http://schemas.microsoft.com/office/drawing/2014/main" id="{28164AFB-228A-4C9E-96C5-D8B658DD1FED}"/>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4.5 Comunicación digital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93242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B2FB57-2758-40D2-9463-A6C1979E9B41}"/>
              </a:ext>
            </a:extLst>
          </p:cNvPr>
          <p:cNvSpPr>
            <a:spLocks noGrp="1"/>
          </p:cNvSpPr>
          <p:nvPr>
            <p:ph type="title"/>
          </p:nvPr>
        </p:nvSpPr>
        <p:spPr/>
        <p:txBody>
          <a:bodyPr/>
          <a:lstStyle/>
          <a:p>
            <a:r>
              <a:rPr lang="en-US"/>
              <a:t>Atención</a:t>
            </a:r>
          </a:p>
        </p:txBody>
      </p:sp>
      <p:sp>
        <p:nvSpPr>
          <p:cNvPr id="3" name="Θέση κειμένου 2">
            <a:extLst>
              <a:ext uri="{FF2B5EF4-FFF2-40B4-BE49-F238E27FC236}">
                <a16:creationId xmlns:a16="http://schemas.microsoft.com/office/drawing/2014/main" id="{EDBB804F-1589-4C4E-8689-5E00681BE8CC}"/>
              </a:ext>
            </a:extLst>
          </p:cNvPr>
          <p:cNvSpPr>
            <a:spLocks noGrp="1"/>
          </p:cNvSpPr>
          <p:nvPr>
            <p:ph type="body" idx="1"/>
          </p:nvPr>
        </p:nvSpPr>
        <p:spPr>
          <a:xfrm>
            <a:off x="557999" y="2615185"/>
            <a:ext cx="10819061" cy="3162816"/>
          </a:xfrm>
        </p:spPr>
        <p:txBody>
          <a:bodyPr>
            <a:normAutofit/>
          </a:bodyPr>
          <a:lstStyle/>
          <a:p>
            <a:pPr marL="76200" indent="0" algn="ctr">
              <a:buNone/>
            </a:pPr>
            <a:r>
              <a:rPr lang="en-US" sz="2800" b="1" dirty="0">
                <a:solidFill>
                  <a:srgbClr val="C00000"/>
                </a:solidFill>
              </a:rPr>
              <a:t>¡Tenga cuidado!</a:t>
            </a:r>
          </a:p>
          <a:p>
            <a:pPr marL="76200" indent="0" algn="ctr">
              <a:buNone/>
            </a:pPr>
            <a:r>
              <a:rPr lang="en-US" b="1" dirty="0">
                <a:solidFill>
                  <a:srgbClr val="C00000"/>
                </a:solidFill>
              </a:rPr>
              <a:t> No envíe por correo electrónico o por correo a un formulario en línea datos personales sensibles, como los datos de salud.</a:t>
            </a:r>
          </a:p>
        </p:txBody>
      </p:sp>
      <p:sp>
        <p:nvSpPr>
          <p:cNvPr id="4" name="Google Shape;518;p38">
            <a:extLst>
              <a:ext uri="{FF2B5EF4-FFF2-40B4-BE49-F238E27FC236}">
                <a16:creationId xmlns:a16="http://schemas.microsoft.com/office/drawing/2014/main" id="{BC89C445-41E8-445F-ABE5-4C6C3ACB1AFA}"/>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4.5 Comunicación digital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62416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0"/>
          <p:cNvSpPr txBox="1">
            <a:spLocks noGrp="1"/>
          </p:cNvSpPr>
          <p:nvPr>
            <p:ph type="body" idx="1"/>
          </p:nvPr>
        </p:nvSpPr>
        <p:spPr>
          <a:xfrm>
            <a:off x="557999" y="1839195"/>
            <a:ext cx="10973065" cy="472747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20000"/>
              </a:lnSpc>
              <a:spcBef>
                <a:spcPts val="0"/>
              </a:spcBef>
              <a:spcAft>
                <a:spcPts val="0"/>
              </a:spcAft>
              <a:buSzPts val="2400"/>
              <a:buFont typeface="Wingdings" panose="05000000000000000000" pitchFamily="2" charset="2"/>
              <a:buChar char="§"/>
            </a:pPr>
            <a:r>
              <a:rPr lang="en-US" b="1" dirty="0"/>
              <a:t>Actividad práctica 1: </a:t>
            </a:r>
            <a:r>
              <a:rPr lang="en-US" i="1" dirty="0" err="1"/>
              <a:t>crear</a:t>
            </a:r>
            <a:r>
              <a:rPr lang="en-US" i="1" dirty="0"/>
              <a:t> </a:t>
            </a:r>
            <a:r>
              <a:rPr lang="en-US" i="1" dirty="0" err="1"/>
              <a:t>una</a:t>
            </a:r>
            <a:r>
              <a:rPr lang="en-US" i="1" dirty="0"/>
              <a:t> dirección de correo electrónico personal.</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Decidir dónde crear una cuenta de correo electrónico personal </a:t>
            </a:r>
          </a:p>
          <a:p>
            <a:pPr marL="1257300" lvl="2">
              <a:lnSpc>
                <a:spcPct val="120000"/>
              </a:lnSpc>
              <a:spcBef>
                <a:spcPts val="1200"/>
              </a:spcBef>
              <a:buSzPct val="100000"/>
              <a:buFont typeface="Calibri" panose="020F0502020204030204" pitchFamily="34" charset="0"/>
              <a:buChar char="̶"/>
            </a:pPr>
            <a:r>
              <a:rPr lang="en-US" dirty="0"/>
              <a:t>yahoo.de; googlemail.com; etc. </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Utilice un nombre serio para su cuenta de correo electrónico </a:t>
            </a:r>
          </a:p>
          <a:p>
            <a:pPr marL="1257300" lvl="2">
              <a:lnSpc>
                <a:spcPct val="120000"/>
              </a:lnSpc>
              <a:spcBef>
                <a:spcPts val="1200"/>
              </a:spcBef>
              <a:buSzPct val="100000"/>
              <a:buFont typeface="Calibri" panose="020F0502020204030204" pitchFamily="34" charset="0"/>
              <a:buChar char="̶"/>
            </a:pPr>
            <a:r>
              <a:rPr lang="en-US" dirty="0"/>
              <a:t>por ejemplo, nombre y apellido: maxmustermann@yahoo.de; en lugar de maxiking85@yahoo.de)</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Crear una contraseña segura</a:t>
            </a:r>
          </a:p>
          <a:p>
            <a:pPr marL="1257300" lvl="2" algn="l" rtl="0">
              <a:lnSpc>
                <a:spcPct val="120000"/>
              </a:lnSpc>
              <a:spcBef>
                <a:spcPts val="1200"/>
              </a:spcBef>
              <a:spcAft>
                <a:spcPts val="0"/>
              </a:spcAft>
              <a:buSzPts val="2000"/>
              <a:buFont typeface="Calibri" panose="020F0502020204030204" pitchFamily="34" charset="0"/>
              <a:buChar char="̶"/>
            </a:pPr>
            <a:r>
              <a:rPr lang="en-US" dirty="0"/>
              <a:t>Que sea </a:t>
            </a:r>
            <a:r>
              <a:rPr lang="en-US" sz="2100" dirty="0" err="1"/>
              <a:t>larga</a:t>
            </a:r>
            <a:endParaRPr lang="en-US" sz="2100" dirty="0"/>
          </a:p>
          <a:p>
            <a:pPr marL="1257300" lvl="2" algn="l" rtl="0">
              <a:lnSpc>
                <a:spcPct val="120000"/>
              </a:lnSpc>
              <a:spcBef>
                <a:spcPts val="1200"/>
              </a:spcBef>
              <a:spcAft>
                <a:spcPts val="0"/>
              </a:spcAft>
              <a:buSzPts val="2000"/>
              <a:buFont typeface="Calibri" panose="020F0502020204030204" pitchFamily="34" charset="0"/>
              <a:buChar char="̶"/>
            </a:pPr>
            <a:r>
              <a:rPr lang="en-US" sz="2100" dirty="0"/>
              <a:t>Utilizar </a:t>
            </a:r>
            <a:r>
              <a:rPr lang="en-US" sz="2100" dirty="0" err="1"/>
              <a:t>una</a:t>
            </a:r>
            <a:r>
              <a:rPr lang="en-US" sz="2100" dirty="0"/>
              <a:t> </a:t>
            </a:r>
            <a:r>
              <a:rPr lang="en-US" sz="2100" dirty="0" err="1"/>
              <a:t>combinación</a:t>
            </a:r>
            <a:r>
              <a:rPr lang="en-US" sz="2100" dirty="0"/>
              <a:t> de caracteres</a:t>
            </a:r>
          </a:p>
          <a:p>
            <a:pPr marL="1257300" lvl="2" algn="l" rtl="0">
              <a:lnSpc>
                <a:spcPct val="120000"/>
              </a:lnSpc>
              <a:spcBef>
                <a:spcPts val="1200"/>
              </a:spcBef>
              <a:spcAft>
                <a:spcPts val="0"/>
              </a:spcAft>
              <a:buSzPts val="2000"/>
              <a:buFont typeface="Calibri" panose="020F0502020204030204" pitchFamily="34" charset="0"/>
              <a:buChar char="̶"/>
            </a:pPr>
            <a:r>
              <a:rPr lang="en-US" sz="2100" dirty="0"/>
              <a:t>No utilice </a:t>
            </a:r>
            <a:r>
              <a:rPr lang="en-US" dirty="0"/>
              <a:t>rutas de teclado </a:t>
            </a:r>
            <a:r>
              <a:rPr lang="en-US" sz="2100" dirty="0"/>
              <a:t>memorables </a:t>
            </a:r>
            <a:r>
              <a:rPr lang="en-US" dirty="0"/>
              <a:t>(como: qwerty)</a:t>
            </a:r>
          </a:p>
        </p:txBody>
      </p:sp>
      <p:sp>
        <p:nvSpPr>
          <p:cNvPr id="539" name="Google Shape;539;p40"/>
          <p:cNvSpPr txBox="1">
            <a:spLocks noGrp="1"/>
          </p:cNvSpPr>
          <p:nvPr>
            <p:ph type="title"/>
          </p:nvPr>
        </p:nvSpPr>
        <p:spPr>
          <a:xfrm>
            <a:off x="1143457" y="1157050"/>
            <a:ext cx="11059692"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dirty="0" err="1">
                <a:solidFill>
                  <a:srgbClr val="C00000"/>
                </a:solidFill>
              </a:rPr>
              <a:t>Actividad</a:t>
            </a:r>
            <a:r>
              <a:rPr lang="en-US" dirty="0">
                <a:solidFill>
                  <a:srgbClr val="C00000"/>
                </a:solidFill>
              </a:rPr>
              <a:t> </a:t>
            </a:r>
            <a:r>
              <a:rPr lang="en-US" dirty="0" err="1">
                <a:solidFill>
                  <a:srgbClr val="C00000"/>
                </a:solidFill>
              </a:rPr>
              <a:t>práctica</a:t>
            </a:r>
            <a:r>
              <a:rPr lang="en-US" dirty="0">
                <a:solidFill>
                  <a:srgbClr val="C00000"/>
                </a:solidFill>
              </a:rPr>
              <a:t>: </a:t>
            </a:r>
            <a:r>
              <a:rPr lang="en-US" dirty="0" err="1"/>
              <a:t>Crear</a:t>
            </a:r>
            <a:r>
              <a:rPr lang="en-US" dirty="0"/>
              <a:t> </a:t>
            </a:r>
            <a:r>
              <a:rPr lang="en-US" dirty="0" err="1"/>
              <a:t>una</a:t>
            </a:r>
            <a:r>
              <a:rPr lang="en-US" dirty="0"/>
              <a:t> </a:t>
            </a:r>
            <a:r>
              <a:rPr lang="en-US" dirty="0" err="1"/>
              <a:t>cuenta</a:t>
            </a:r>
            <a:r>
              <a:rPr lang="en-US" dirty="0"/>
              <a:t> de </a:t>
            </a:r>
            <a:r>
              <a:rPr lang="en-US" dirty="0" err="1"/>
              <a:t>correo</a:t>
            </a:r>
            <a:r>
              <a:rPr lang="en-US" dirty="0"/>
              <a:t> </a:t>
            </a:r>
            <a:r>
              <a:rPr lang="en-US" dirty="0" err="1"/>
              <a:t>electrónico</a:t>
            </a:r>
            <a:endParaRPr lang="en-US" dirty="0"/>
          </a:p>
        </p:txBody>
      </p:sp>
      <p:sp>
        <p:nvSpPr>
          <p:cNvPr id="541" name="Google Shape;541;p40"/>
          <p:cNvSpPr txBox="1"/>
          <p:nvPr/>
        </p:nvSpPr>
        <p:spPr>
          <a:xfrm>
            <a:off x="733647" y="6463976"/>
            <a:ext cx="631573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chemeClr val="dk1"/>
                </a:solidFill>
                <a:latin typeface="Calibri"/>
                <a:ea typeface="Calibri"/>
                <a:cs typeface="Calibri"/>
                <a:sym typeface="Calibri"/>
              </a:rPr>
              <a:t>Más información: [7]  </a:t>
            </a:r>
          </a:p>
        </p:txBody>
      </p:sp>
      <p:sp>
        <p:nvSpPr>
          <p:cNvPr id="9" name="Google Shape;518;p38">
            <a:extLst>
              <a:ext uri="{FF2B5EF4-FFF2-40B4-BE49-F238E27FC236}">
                <a16:creationId xmlns:a16="http://schemas.microsoft.com/office/drawing/2014/main" id="{0A04310F-F62C-4728-80BA-FA0E9AF6D51D}"/>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4.5 Comunicación digital </a:t>
            </a:r>
            <a:endParaRPr lang="en-US" sz="1500" b="0" i="0" u="none" strike="noStrike" cap="none">
              <a:solidFill>
                <a:schemeClr val="lt1"/>
              </a:solidFill>
              <a:latin typeface="Calibri"/>
              <a:ea typeface="Calibri"/>
              <a:cs typeface="Calibri"/>
              <a:sym typeface="Calibri"/>
            </a:endParaRPr>
          </a:p>
        </p:txBody>
      </p:sp>
      <p:pic>
        <p:nvPicPr>
          <p:cNvPr id="7" name="Google Shape;142;p6">
            <a:extLst>
              <a:ext uri="{FF2B5EF4-FFF2-40B4-BE49-F238E27FC236}">
                <a16:creationId xmlns:a16="http://schemas.microsoft.com/office/drawing/2014/main" id="{7B4C35C7-CFDA-4A0C-B03A-040C71546B92}"/>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sp>
        <p:nvSpPr>
          <p:cNvPr id="13" name="Ορθογώνιο 12">
            <a:extLst>
              <a:ext uri="{FF2B5EF4-FFF2-40B4-BE49-F238E27FC236}">
                <a16:creationId xmlns:a16="http://schemas.microsoft.com/office/drawing/2014/main" id="{77955704-3D5C-9072-47AA-0D65BB6C064E}"/>
              </a:ext>
            </a:extLst>
          </p:cNvPr>
          <p:cNvSpPr/>
          <p:nvPr/>
        </p:nvSpPr>
        <p:spPr>
          <a:xfrm>
            <a:off x="9997552" y="295065"/>
            <a:ext cx="2039341" cy="707886"/>
          </a:xfrm>
          <a:prstGeom prst="rect">
            <a:avLst/>
          </a:prstGeom>
          <a:noFill/>
        </p:spPr>
        <p:txBody>
          <a:bodyPr wrap="none" lIns="91440" tIns="45720" rIns="91440" bIns="45720">
            <a:spAutoFit/>
          </a:bodyPr>
          <a:lstStyle/>
          <a:p>
            <a:pPr algn="ctr"/>
            <a:r>
              <a:rPr lang="en-US" sz="4000" b="1" cap="none" spc="0" dirty="0" err="1">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Actividad</a:t>
            </a:r>
            <a:endPar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1"/>
          <p:cNvSpPr txBox="1">
            <a:spLocks noGrp="1"/>
          </p:cNvSpPr>
          <p:nvPr>
            <p:ph type="body" idx="1"/>
          </p:nvPr>
        </p:nvSpPr>
        <p:spPr>
          <a:xfrm>
            <a:off x="557998" y="1852551"/>
            <a:ext cx="8162489" cy="4865977"/>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SzPts val="2400"/>
              <a:buChar char="▪"/>
            </a:pPr>
            <a:r>
              <a:rPr lang="en-US" b="1" dirty="0"/>
              <a:t>Actividad práctica 2: </a:t>
            </a:r>
            <a:r>
              <a:rPr lang="en-US" i="1" dirty="0"/>
              <a:t>Busca direcciones de correo electrónico relacionadas con los siguientes temas:</a:t>
            </a:r>
          </a:p>
          <a:p>
            <a:pPr marL="800100" lvl="1" indent="-342900" algn="just" rtl="0">
              <a:lnSpc>
                <a:spcPct val="120000"/>
              </a:lnSpc>
              <a:spcBef>
                <a:spcPts val="1200"/>
              </a:spcBef>
              <a:spcAft>
                <a:spcPts val="0"/>
              </a:spcAft>
              <a:buSzPts val="2640"/>
              <a:buFont typeface="Calibri" panose="020B0604020202020204" pitchFamily="34" charset="0"/>
              <a:buChar char="•"/>
            </a:pPr>
            <a:r>
              <a:rPr lang="en-US" dirty="0"/>
              <a:t>Quieres vacunarte contra el COVID-19.</a:t>
            </a:r>
          </a:p>
          <a:p>
            <a:pPr marL="800100" lvl="1" indent="-342900" algn="just" rtl="0">
              <a:lnSpc>
                <a:spcPct val="120000"/>
              </a:lnSpc>
              <a:spcBef>
                <a:spcPts val="1200"/>
              </a:spcBef>
              <a:spcAft>
                <a:spcPts val="0"/>
              </a:spcAft>
              <a:buSzPts val="2640"/>
              <a:buFont typeface="Calibri" panose="020B0604020202020204" pitchFamily="34" charset="0"/>
              <a:buChar char="•"/>
            </a:pPr>
            <a:r>
              <a:rPr lang="en-US" dirty="0"/>
              <a:t>Quiere saber la dirección de correo electrónico de su médico o de un servicio relacionado con la Sanidad</a:t>
            </a:r>
          </a:p>
        </p:txBody>
      </p:sp>
      <p:sp>
        <p:nvSpPr>
          <p:cNvPr id="549" name="Google Shape;549;p41"/>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lang="en-US" sz="1200" b="0" i="0" u="none" strike="noStrike" cap="none">
              <a:solidFill>
                <a:schemeClr val="dk1"/>
              </a:solidFill>
              <a:latin typeface="Calibri"/>
              <a:ea typeface="Calibri"/>
              <a:cs typeface="Calibri"/>
              <a:sym typeface="Calibri"/>
            </a:endParaRPr>
          </a:p>
        </p:txBody>
      </p:sp>
      <p:sp>
        <p:nvSpPr>
          <p:cNvPr id="550" name="Google Shape;550;p41"/>
          <p:cNvSpPr txBox="1">
            <a:spLocks noGrp="1"/>
          </p:cNvSpPr>
          <p:nvPr>
            <p:ph type="title"/>
          </p:nvPr>
        </p:nvSpPr>
        <p:spPr>
          <a:xfrm>
            <a:off x="2287210" y="1080000"/>
            <a:ext cx="9330481" cy="60509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03864"/>
              </a:buClr>
              <a:buSzPts val="2800"/>
              <a:buFont typeface="Calibri"/>
              <a:buNone/>
            </a:pPr>
            <a:r>
              <a:rPr lang="en-US" dirty="0" err="1">
                <a:solidFill>
                  <a:srgbClr val="C00000"/>
                </a:solidFill>
              </a:rPr>
              <a:t>Actividad</a:t>
            </a:r>
            <a:r>
              <a:rPr lang="en-US" dirty="0">
                <a:solidFill>
                  <a:srgbClr val="C00000"/>
                </a:solidFill>
              </a:rPr>
              <a:t> </a:t>
            </a:r>
            <a:r>
              <a:rPr lang="en-US" dirty="0" err="1">
                <a:solidFill>
                  <a:srgbClr val="C00000"/>
                </a:solidFill>
              </a:rPr>
              <a:t>práctica</a:t>
            </a:r>
            <a:r>
              <a:rPr lang="en-US" dirty="0">
                <a:solidFill>
                  <a:srgbClr val="C00000"/>
                </a:solidFill>
              </a:rPr>
              <a:t>: </a:t>
            </a:r>
            <a:r>
              <a:rPr lang="en-US" dirty="0" err="1"/>
              <a:t>Encontrar</a:t>
            </a:r>
            <a:r>
              <a:rPr lang="en-US" dirty="0"/>
              <a:t> </a:t>
            </a:r>
            <a:r>
              <a:rPr lang="en-US" dirty="0" err="1"/>
              <a:t>direcciones</a:t>
            </a:r>
            <a:r>
              <a:rPr lang="en-US" dirty="0"/>
              <a:t> de </a:t>
            </a:r>
            <a:r>
              <a:rPr lang="en-US" dirty="0" err="1"/>
              <a:t>correo</a:t>
            </a:r>
            <a:r>
              <a:rPr lang="en-US" dirty="0"/>
              <a:t> </a:t>
            </a:r>
            <a:r>
              <a:rPr lang="en-US" dirty="0" err="1"/>
              <a:t>electrónico</a:t>
            </a:r>
            <a:endParaRPr lang="en-US" dirty="0"/>
          </a:p>
        </p:txBody>
      </p:sp>
      <p:sp>
        <p:nvSpPr>
          <p:cNvPr id="8" name="Google Shape;518;p38">
            <a:extLst>
              <a:ext uri="{FF2B5EF4-FFF2-40B4-BE49-F238E27FC236}">
                <a16:creationId xmlns:a16="http://schemas.microsoft.com/office/drawing/2014/main" id="{F4797E6E-C9FA-4982-BB8D-2EB2DA7E7845}"/>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4.5 Comunicación digital </a:t>
            </a:r>
            <a:endParaRPr lang="en-US" sz="1500" b="0" i="0" u="none" strike="noStrike" cap="none">
              <a:solidFill>
                <a:schemeClr val="lt1"/>
              </a:solidFill>
              <a:latin typeface="Calibri"/>
              <a:ea typeface="Calibri"/>
              <a:cs typeface="Calibri"/>
              <a:sym typeface="Calibri"/>
            </a:endParaRPr>
          </a:p>
        </p:txBody>
      </p:sp>
      <p:pic>
        <p:nvPicPr>
          <p:cNvPr id="10" name="Google Shape;142;p6">
            <a:extLst>
              <a:ext uri="{FF2B5EF4-FFF2-40B4-BE49-F238E27FC236}">
                <a16:creationId xmlns:a16="http://schemas.microsoft.com/office/drawing/2014/main" id="{BCD7C3A5-EB7D-4AA9-99CC-00B49E887405}"/>
              </a:ext>
            </a:extLst>
          </p:cNvPr>
          <p:cNvPicPr preferRelativeResize="0"/>
          <p:nvPr/>
        </p:nvPicPr>
        <p:blipFill rotWithShape="1">
          <a:blip r:embed="rId5">
            <a:alphaModFix/>
          </a:blip>
          <a:srcRect/>
          <a:stretch/>
        </p:blipFill>
        <p:spPr>
          <a:xfrm>
            <a:off x="557999" y="566000"/>
            <a:ext cx="1729212" cy="1196146"/>
          </a:xfrm>
          <a:prstGeom prst="rect">
            <a:avLst/>
          </a:prstGeom>
          <a:noFill/>
          <a:ln>
            <a:noFill/>
          </a:ln>
        </p:spPr>
      </p:pic>
      <p:sp>
        <p:nvSpPr>
          <p:cNvPr id="14" name="Ορθογώνιο 13">
            <a:extLst>
              <a:ext uri="{FF2B5EF4-FFF2-40B4-BE49-F238E27FC236}">
                <a16:creationId xmlns:a16="http://schemas.microsoft.com/office/drawing/2014/main" id="{5242B73A-49C0-1CF8-5AF4-159425F6E3D7}"/>
              </a:ext>
            </a:extLst>
          </p:cNvPr>
          <p:cNvSpPr/>
          <p:nvPr/>
        </p:nvSpPr>
        <p:spPr>
          <a:xfrm>
            <a:off x="9997552" y="295065"/>
            <a:ext cx="2039341" cy="707886"/>
          </a:xfrm>
          <a:prstGeom prst="rect">
            <a:avLst/>
          </a:prstGeom>
          <a:noFill/>
        </p:spPr>
        <p:txBody>
          <a:bodyPr wrap="none" lIns="91440" tIns="45720" rIns="91440" bIns="45720">
            <a:spAutoFit/>
          </a:bodyPr>
          <a:lstStyle/>
          <a:p>
            <a:pPr algn="ctr"/>
            <a:r>
              <a:rPr lang="en-US" sz="4000" b="1" cap="none" spc="0" dirty="0" err="1">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Actividad</a:t>
            </a:r>
            <a:endPar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1"/>
          <p:cNvSpPr txBox="1">
            <a:spLocks noGrp="1"/>
          </p:cNvSpPr>
          <p:nvPr>
            <p:ph type="body" idx="1"/>
          </p:nvPr>
        </p:nvSpPr>
        <p:spPr>
          <a:xfrm>
            <a:off x="557998" y="1852551"/>
            <a:ext cx="8162489" cy="4865977"/>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SzPts val="2400"/>
              <a:buChar char="▪"/>
            </a:pPr>
            <a:r>
              <a:rPr lang="en-US" b="1" dirty="0"/>
              <a:t>Actividad práctica 3: </a:t>
            </a:r>
            <a:r>
              <a:rPr lang="en-US" i="1" dirty="0"/>
              <a:t>Encuentre formularios en línea relacionados con los siguientes temas:</a:t>
            </a:r>
          </a:p>
          <a:p>
            <a:pPr marL="800100" lvl="1" indent="-342900" algn="just" rtl="0">
              <a:lnSpc>
                <a:spcPct val="120000"/>
              </a:lnSpc>
              <a:spcBef>
                <a:spcPts val="1200"/>
              </a:spcBef>
              <a:spcAft>
                <a:spcPts val="0"/>
              </a:spcAft>
              <a:buSzPts val="2640"/>
              <a:buFont typeface="Calibri" panose="020B0604020202020204" pitchFamily="34" charset="0"/>
              <a:buChar char="•"/>
            </a:pPr>
            <a:r>
              <a:rPr lang="en-US" dirty="0"/>
              <a:t>Desea programar una vacunación contra COVID-19.</a:t>
            </a:r>
          </a:p>
          <a:p>
            <a:pPr marL="800100" lvl="1" indent="-342900" algn="just" rtl="0">
              <a:lnSpc>
                <a:spcPct val="120000"/>
              </a:lnSpc>
              <a:spcBef>
                <a:spcPts val="1200"/>
              </a:spcBef>
              <a:spcAft>
                <a:spcPts val="0"/>
              </a:spcAft>
              <a:buSzPts val="2640"/>
              <a:buFont typeface="Calibri" panose="020B0604020202020204" pitchFamily="34" charset="0"/>
              <a:buChar char="•"/>
            </a:pPr>
            <a:r>
              <a:rPr lang="en-US" dirty="0"/>
              <a:t>Quiere comunicarse con su médico o con un servicio relacionado con la salud a través de un formulario en línea.</a:t>
            </a:r>
          </a:p>
        </p:txBody>
      </p:sp>
      <p:sp>
        <p:nvSpPr>
          <p:cNvPr id="549" name="Google Shape;549;p41"/>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lang="en-US" sz="1200" b="0" i="0" u="none" strike="noStrike" cap="none">
              <a:solidFill>
                <a:schemeClr val="dk1"/>
              </a:solidFill>
              <a:latin typeface="Calibri"/>
              <a:ea typeface="Calibri"/>
              <a:cs typeface="Calibri"/>
              <a:sym typeface="Calibri"/>
            </a:endParaRPr>
          </a:p>
        </p:txBody>
      </p:sp>
      <p:sp>
        <p:nvSpPr>
          <p:cNvPr id="550" name="Google Shape;550;p41"/>
          <p:cNvSpPr txBox="1">
            <a:spLocks noGrp="1"/>
          </p:cNvSpPr>
          <p:nvPr>
            <p:ph type="title"/>
          </p:nvPr>
        </p:nvSpPr>
        <p:spPr>
          <a:xfrm>
            <a:off x="1013636" y="1080000"/>
            <a:ext cx="10604055"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dirty="0" err="1">
                <a:solidFill>
                  <a:srgbClr val="C00000"/>
                </a:solidFill>
              </a:rPr>
              <a:t>Actividad</a:t>
            </a:r>
            <a:r>
              <a:rPr lang="en-US" dirty="0">
                <a:solidFill>
                  <a:srgbClr val="C00000"/>
                </a:solidFill>
              </a:rPr>
              <a:t> </a:t>
            </a:r>
            <a:r>
              <a:rPr lang="en-US" dirty="0" err="1">
                <a:solidFill>
                  <a:srgbClr val="C00000"/>
                </a:solidFill>
              </a:rPr>
              <a:t>práctica</a:t>
            </a:r>
            <a:r>
              <a:rPr lang="en-US" dirty="0">
                <a:solidFill>
                  <a:srgbClr val="C00000"/>
                </a:solidFill>
              </a:rPr>
              <a:t>: </a:t>
            </a:r>
            <a:r>
              <a:rPr lang="en-US" dirty="0" err="1"/>
              <a:t>Encontrar</a:t>
            </a:r>
            <a:r>
              <a:rPr lang="en-US" dirty="0"/>
              <a:t> un </a:t>
            </a:r>
            <a:r>
              <a:rPr lang="en-US" dirty="0" err="1"/>
              <a:t>formulario</a:t>
            </a:r>
            <a:r>
              <a:rPr lang="en-US" dirty="0"/>
              <a:t> </a:t>
            </a:r>
            <a:r>
              <a:rPr lang="en-US" dirty="0" err="1"/>
              <a:t>en</a:t>
            </a:r>
            <a:r>
              <a:rPr lang="en-US" dirty="0"/>
              <a:t> </a:t>
            </a:r>
            <a:r>
              <a:rPr lang="en-US" dirty="0" err="1"/>
              <a:t>línea</a:t>
            </a:r>
            <a:endParaRPr lang="en-US" dirty="0"/>
          </a:p>
        </p:txBody>
      </p:sp>
      <p:sp>
        <p:nvSpPr>
          <p:cNvPr id="8" name="Google Shape;518;p38">
            <a:extLst>
              <a:ext uri="{FF2B5EF4-FFF2-40B4-BE49-F238E27FC236}">
                <a16:creationId xmlns:a16="http://schemas.microsoft.com/office/drawing/2014/main" id="{F4797E6E-C9FA-4982-BB8D-2EB2DA7E7845}"/>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4.5 Comunicación digital </a:t>
            </a:r>
            <a:endParaRPr lang="en-US" sz="1500" b="0" i="0" u="none" strike="noStrike" cap="none">
              <a:solidFill>
                <a:schemeClr val="lt1"/>
              </a:solidFill>
              <a:latin typeface="Calibri"/>
              <a:ea typeface="Calibri"/>
              <a:cs typeface="Calibri"/>
              <a:sym typeface="Calibri"/>
            </a:endParaRPr>
          </a:p>
        </p:txBody>
      </p:sp>
      <p:sp>
        <p:nvSpPr>
          <p:cNvPr id="9" name="Ορθογώνιο 8">
            <a:extLst>
              <a:ext uri="{FF2B5EF4-FFF2-40B4-BE49-F238E27FC236}">
                <a16:creationId xmlns:a16="http://schemas.microsoft.com/office/drawing/2014/main" id="{E224F8C8-1FAD-4DB4-A7D3-2996352979C0}"/>
              </a:ext>
            </a:extLst>
          </p:cNvPr>
          <p:cNvSpPr/>
          <p:nvPr/>
        </p:nvSpPr>
        <p:spPr>
          <a:xfrm>
            <a:off x="9997552" y="295065"/>
            <a:ext cx="2039341" cy="707886"/>
          </a:xfrm>
          <a:prstGeom prst="rect">
            <a:avLst/>
          </a:prstGeom>
          <a:noFill/>
        </p:spPr>
        <p:txBody>
          <a:bodyPr wrap="none" lIns="91440" tIns="45720" rIns="91440" bIns="45720">
            <a:spAutoFit/>
          </a:bodyPr>
          <a:lstStyle/>
          <a:p>
            <a:pPr algn="ctr"/>
            <a:r>
              <a:rPr lang="en-US" sz="4000" b="1" cap="none" spc="0" dirty="0" err="1">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Actividad</a:t>
            </a:r>
            <a:endPar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pic>
        <p:nvPicPr>
          <p:cNvPr id="10" name="Google Shape;142;p6">
            <a:extLst>
              <a:ext uri="{FF2B5EF4-FFF2-40B4-BE49-F238E27FC236}">
                <a16:creationId xmlns:a16="http://schemas.microsoft.com/office/drawing/2014/main" id="{BCD7C3A5-EB7D-4AA9-99CC-00B49E887405}"/>
              </a:ext>
            </a:extLst>
          </p:cNvPr>
          <p:cNvPicPr preferRelativeResize="0"/>
          <p:nvPr/>
        </p:nvPicPr>
        <p:blipFill rotWithShape="1">
          <a:blip r:embed="rId5">
            <a:alphaModFix/>
          </a:blip>
          <a:srcRect/>
          <a:stretch/>
        </p:blipFill>
        <p:spPr>
          <a:xfrm>
            <a:off x="557999" y="566000"/>
            <a:ext cx="1729212" cy="1196146"/>
          </a:xfrm>
          <a:prstGeom prst="rect">
            <a:avLst/>
          </a:prstGeom>
          <a:noFill/>
          <a:ln>
            <a:noFill/>
          </a:ln>
        </p:spPr>
      </p:pic>
    </p:spTree>
    <p:extLst>
      <p:ext uri="{BB962C8B-B14F-4D97-AF65-F5344CB8AC3E}">
        <p14:creationId xmlns:p14="http://schemas.microsoft.com/office/powerpoint/2010/main" val="314326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4.1.1</a:t>
            </a:r>
            <a:br>
              <a:rPr lang="de-DE" dirty="0"/>
            </a:br>
            <a:r>
              <a:rPr lang="de-DE" dirty="0">
                <a:solidFill>
                  <a:srgbClr val="C01E24"/>
                </a:solidFill>
              </a:rPr>
              <a:t>Introducción</a:t>
            </a:r>
            <a:endParaRPr dirty="0">
              <a:solidFill>
                <a:srgbClr val="C01E24"/>
              </a:solidFill>
            </a:endParaRPr>
          </a:p>
        </p:txBody>
      </p:sp>
      <p:sp>
        <p:nvSpPr>
          <p:cNvPr id="154" name="Google Shape;154;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Objetivos</a:t>
            </a:r>
            <a:endParaRPr/>
          </a:p>
        </p:txBody>
      </p:sp>
      <p:sp>
        <p:nvSpPr>
          <p:cNvPr id="155" name="Google Shape;155;p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just" rtl="0">
              <a:lnSpc>
                <a:spcPct val="120000"/>
              </a:lnSpc>
              <a:spcBef>
                <a:spcPts val="1200"/>
              </a:spcBef>
              <a:spcAft>
                <a:spcPts val="0"/>
              </a:spcAft>
              <a:buSzPts val="2000"/>
              <a:buChar char="▪"/>
            </a:pPr>
            <a:r>
              <a:rPr lang="en-US" sz="2000" dirty="0"/>
              <a:t>Aprenderás sobre la </a:t>
            </a:r>
            <a:r>
              <a:rPr lang="en-US" sz="2000" b="1" dirty="0"/>
              <a:t>alfabetización sanitaria digital </a:t>
            </a:r>
            <a:r>
              <a:rPr lang="en-US" sz="2000" dirty="0"/>
              <a:t>y cómo ser activo en el entorno digital, especialmente teniendo en cuenta el uso de diferentes dispositivos digitales y habilidades adicionales como la evaluación de la </a:t>
            </a:r>
            <a:r>
              <a:rPr lang="en-US" sz="2000" dirty="0" err="1"/>
              <a:t>información</a:t>
            </a:r>
            <a:r>
              <a:rPr lang="en-US" sz="2000" dirty="0"/>
              <a:t> digital.</a:t>
            </a:r>
          </a:p>
          <a:p>
            <a:pPr marL="0" lvl="0" indent="0" algn="l" rtl="0">
              <a:lnSpc>
                <a:spcPct val="120000"/>
              </a:lnSpc>
              <a:spcBef>
                <a:spcPts val="1200"/>
              </a:spcBef>
              <a:spcAft>
                <a:spcPts val="0"/>
              </a:spcAft>
              <a:buSzPts val="2000"/>
              <a:buNone/>
            </a:pPr>
            <a:endParaRPr lang="en-US" sz="2000" dirty="0"/>
          </a:p>
        </p:txBody>
      </p:sp>
      <p:pic>
        <p:nvPicPr>
          <p:cNvPr id="163" name="Google Shape;163;p7" descr="Ομιλία περίγραμμα"/>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64" name="Google Shape;164;p7"/>
          <p:cNvSpPr txBox="1"/>
          <p:nvPr/>
        </p:nvSpPr>
        <p:spPr>
          <a:xfrm>
            <a:off x="7678743" y="2844225"/>
            <a:ext cx="254332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de-DE" sz="3200" b="0" i="0" u="none" strike="noStrike" cap="none" dirty="0">
                <a:solidFill>
                  <a:srgbClr val="203864"/>
                </a:solidFill>
                <a:latin typeface="Calibri"/>
                <a:ea typeface="Calibri"/>
                <a:cs typeface="Calibri"/>
                <a:sym typeface="Calibri"/>
              </a:rPr>
              <a:t>Empecemos...</a:t>
            </a:r>
            <a:endParaRPr sz="3200" b="0" i="0" u="none" strike="noStrike" cap="none" dirty="0">
              <a:solidFill>
                <a:srgbClr val="203864"/>
              </a:solidFill>
              <a:latin typeface="Calibri"/>
              <a:ea typeface="Calibri"/>
              <a:cs typeface="Calibri"/>
              <a:sym typeface="Calibri"/>
            </a:endParaRPr>
          </a:p>
        </p:txBody>
      </p:sp>
      <p:sp>
        <p:nvSpPr>
          <p:cNvPr id="13" name="Google Shape;168;p7">
            <a:extLst>
              <a:ext uri="{FF2B5EF4-FFF2-40B4-BE49-F238E27FC236}">
                <a16:creationId xmlns:a16="http://schemas.microsoft.com/office/drawing/2014/main" id="{91359464-D802-294B-EC8F-E9AC8869F46E}"/>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1E24"/>
                </a:solidFill>
              </a:rPr>
              <a:t>4.1.1</a:t>
            </a:r>
            <a:endParaRPr sz="1800" dirty="0">
              <a:solidFill>
                <a:srgbClr val="C01E24"/>
              </a:solidFill>
            </a:endParaRPr>
          </a:p>
        </p:txBody>
      </p:sp>
      <p:sp>
        <p:nvSpPr>
          <p:cNvPr id="14" name="Google Shape;168;p7">
            <a:extLst>
              <a:ext uri="{FF2B5EF4-FFF2-40B4-BE49-F238E27FC236}">
                <a16:creationId xmlns:a16="http://schemas.microsoft.com/office/drawing/2014/main" id="{BEFEB7AD-AB6F-B9E3-67EF-111193BF8716}"/>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DA580D12-54FA-9C1C-9A18-806F23A36C93}"/>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1CF81E51-6DC6-2BF3-1990-522830F87834}"/>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7" name="Google Shape;168;p7">
            <a:extLst>
              <a:ext uri="{FF2B5EF4-FFF2-40B4-BE49-F238E27FC236}">
                <a16:creationId xmlns:a16="http://schemas.microsoft.com/office/drawing/2014/main" id="{D6E437C0-393E-1A57-91E8-74488C4148E6}"/>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Relación con el módulo 6</a:t>
            </a:r>
          </a:p>
        </p:txBody>
      </p:sp>
      <p:sp>
        <p:nvSpPr>
          <p:cNvPr id="569" name="Google Shape;569;p44"/>
          <p:cNvSpPr/>
          <p:nvPr/>
        </p:nvSpPr>
        <p:spPr>
          <a:xfrm>
            <a:off x="2788213" y="2612684"/>
            <a:ext cx="6045200" cy="2273300"/>
          </a:xfrm>
          <a:prstGeom prst="roundRect">
            <a:avLst>
              <a:gd name="adj" fmla="val 16667"/>
            </a:avLst>
          </a:prstGeom>
          <a:solidFill>
            <a:schemeClr val="bg1">
              <a:lumMod val="9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Calibri"/>
              <a:buNone/>
            </a:pPr>
            <a:r>
              <a:rPr lang="en-US" sz="3200" b="1" i="0" u="none" strike="noStrike" cap="none" dirty="0">
                <a:solidFill>
                  <a:srgbClr val="C00000"/>
                </a:solidFill>
                <a:latin typeface="Calibri"/>
                <a:ea typeface="Calibri"/>
                <a:cs typeface="Calibri"/>
                <a:sym typeface="Calibri"/>
              </a:rPr>
              <a:t>Módulo 6 </a:t>
            </a:r>
            <a:r>
              <a:rPr lang="en-US" sz="3200" i="0" u="none" strike="noStrike" cap="none" dirty="0">
                <a:solidFill>
                  <a:srgbClr val="C00000"/>
                </a:solidFill>
                <a:latin typeface="Calibri"/>
                <a:ea typeface="Calibri"/>
                <a:cs typeface="Calibri"/>
                <a:sym typeface="Calibri"/>
              </a:rPr>
              <a:t>- "Ser activo en el entorno digital" </a:t>
            </a:r>
            <a:r>
              <a:rPr lang="en-US" sz="3200" b="1" i="0" u="none" strike="noStrike" cap="none" dirty="0">
                <a:solidFill>
                  <a:schemeClr val="tx1"/>
                </a:solidFill>
                <a:latin typeface="Calibri"/>
                <a:ea typeface="Calibri"/>
                <a:cs typeface="Calibri"/>
                <a:sym typeface="Calibri"/>
              </a:rPr>
              <a:t>trata de la redacción de correos electrónicos y mensajes en foros</a:t>
            </a:r>
          </a:p>
        </p:txBody>
      </p:sp>
      <p:sp>
        <p:nvSpPr>
          <p:cNvPr id="6" name="Google Shape;518;p38">
            <a:extLst>
              <a:ext uri="{FF2B5EF4-FFF2-40B4-BE49-F238E27FC236}">
                <a16:creationId xmlns:a16="http://schemas.microsoft.com/office/drawing/2014/main" id="{2E322338-DDB6-44A1-80CC-E6E47AF2E53F}"/>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4.5 Comunicación digital </a:t>
            </a:r>
            <a:endParaRPr lang="en-US"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a:buClr>
                <a:srgbClr val="C01E24"/>
              </a:buClr>
              <a:buSzPts val="2000"/>
            </a:pPr>
            <a:r>
              <a:rPr lang="en-US" sz="2000" dirty="0">
                <a:solidFill>
                  <a:srgbClr val="C01E24"/>
                </a:solidFill>
              </a:rPr>
              <a:t>4.2.3</a:t>
            </a:r>
            <a:br>
              <a:rPr lang="en-US" dirty="0"/>
            </a:br>
            <a:r>
              <a:rPr lang="de-DE" sz="3600" b="1" i="0" u="none" strike="noStrike" cap="none" dirty="0">
                <a:solidFill>
                  <a:srgbClr val="C00000"/>
                </a:solidFill>
                <a:latin typeface="Calibri"/>
                <a:ea typeface="Calibri"/>
                <a:cs typeface="Calibri"/>
                <a:sym typeface="Calibri"/>
              </a:rPr>
              <a:t>Cierre</a:t>
            </a:r>
            <a:endParaRPr lang="en-US"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Objetivos</a:t>
            </a:r>
            <a:endParaRPr/>
          </a:p>
        </p:txBody>
      </p:sp>
      <p:sp>
        <p:nvSpPr>
          <p:cNvPr id="264" name="Google Shape;264;p1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en-US" sz="2000" dirty="0" err="1"/>
              <a:t>Resumen</a:t>
            </a:r>
            <a:endParaRPr lang="en-US" sz="2000" dirty="0"/>
          </a:p>
          <a:p>
            <a:pPr marL="342900" lvl="0" indent="-342900" algn="l" rtl="0">
              <a:lnSpc>
                <a:spcPct val="120000"/>
              </a:lnSpc>
              <a:spcBef>
                <a:spcPts val="1200"/>
              </a:spcBef>
              <a:spcAft>
                <a:spcPts val="0"/>
              </a:spcAft>
              <a:buSzPts val="2000"/>
              <a:buChar char="▪"/>
            </a:pPr>
            <a:r>
              <a:rPr lang="en-US" sz="2000" dirty="0"/>
              <a:t>¿</a:t>
            </a:r>
            <a:r>
              <a:rPr lang="en-US" sz="2000" dirty="0" err="1"/>
              <a:t>Dudas</a:t>
            </a:r>
            <a:r>
              <a:rPr lang="en-US" sz="2000" dirty="0"/>
              <a:t> y </a:t>
            </a:r>
            <a:r>
              <a:rPr lang="en-US" sz="2000" dirty="0" err="1"/>
              <a:t>preguntas</a:t>
            </a:r>
            <a:r>
              <a:rPr lang="en-US" sz="2000" dirty="0"/>
              <a:t>?</a:t>
            </a:r>
          </a:p>
          <a:p>
            <a:pPr marL="342900" lvl="0" indent="-342900" algn="l" rtl="0">
              <a:lnSpc>
                <a:spcPct val="120000"/>
              </a:lnSpc>
              <a:spcBef>
                <a:spcPts val="1200"/>
              </a:spcBef>
              <a:spcAft>
                <a:spcPts val="0"/>
              </a:spcAft>
              <a:buSzPts val="2000"/>
              <a:buChar char="▪"/>
            </a:pPr>
            <a:r>
              <a:rPr lang="en-US" sz="2000" dirty="0" err="1"/>
              <a:t>Explicación</a:t>
            </a:r>
            <a:r>
              <a:rPr lang="en-US" sz="2000" dirty="0"/>
              <a:t> de la </a:t>
            </a:r>
            <a:r>
              <a:rPr lang="en-US" sz="2000" dirty="0" err="1"/>
              <a:t>sesión</a:t>
            </a:r>
            <a:r>
              <a:rPr lang="en-US" sz="2000" dirty="0"/>
              <a:t> </a:t>
            </a:r>
            <a:r>
              <a:rPr lang="en-US" sz="2000" dirty="0" err="1"/>
              <a:t>en</a:t>
            </a:r>
            <a:r>
              <a:rPr lang="en-US" sz="2000" dirty="0"/>
              <a:t> </a:t>
            </a:r>
            <a:r>
              <a:rPr lang="en-US" sz="2000" dirty="0" err="1"/>
              <a:t>línea</a:t>
            </a:r>
            <a:endParaRPr lang="en-US" sz="2000" dirty="0"/>
          </a:p>
        </p:txBody>
      </p:sp>
      <p:pic>
        <p:nvPicPr>
          <p:cNvPr id="12" name="Google Shape;163;p7" descr="Ομιλία περίγραμμα">
            <a:extLst>
              <a:ext uri="{FF2B5EF4-FFF2-40B4-BE49-F238E27FC236}">
                <a16:creationId xmlns:a16="http://schemas.microsoft.com/office/drawing/2014/main" id="{758D1846-538E-4CD2-B607-DEA76394D199}"/>
              </a:ext>
            </a:extLst>
          </p:cNvPr>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4" name="Google Shape;164;p7">
            <a:extLst>
              <a:ext uri="{FF2B5EF4-FFF2-40B4-BE49-F238E27FC236}">
                <a16:creationId xmlns:a16="http://schemas.microsoft.com/office/drawing/2014/main" id="{6F9A35B1-13EB-4D31-B6CD-CBEDB00E274B}"/>
              </a:ext>
            </a:extLst>
          </p:cNvPr>
          <p:cNvSpPr txBox="1"/>
          <p:nvPr/>
        </p:nvSpPr>
        <p:spPr>
          <a:xfrm>
            <a:off x="7658395" y="2593053"/>
            <a:ext cx="2244061"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de-DE" sz="3200" b="0" i="0" u="none" strike="noStrike" cap="none" dirty="0">
                <a:solidFill>
                  <a:srgbClr val="203864"/>
                </a:solidFill>
                <a:latin typeface="Calibri"/>
                <a:ea typeface="Calibri"/>
                <a:cs typeface="Calibri"/>
                <a:sym typeface="Calibri"/>
              </a:rPr>
              <a:t>Resumamos...</a:t>
            </a:r>
            <a:endParaRPr sz="3200" b="0" i="0" u="none" strike="noStrike" cap="none" dirty="0">
              <a:solidFill>
                <a:srgbClr val="203864"/>
              </a:solidFill>
              <a:latin typeface="Calibri"/>
              <a:ea typeface="Calibri"/>
              <a:cs typeface="Calibri"/>
              <a:sym typeface="Calibri"/>
            </a:endParaRPr>
          </a:p>
        </p:txBody>
      </p:sp>
      <p:sp>
        <p:nvSpPr>
          <p:cNvPr id="13" name="Google Shape;168;p7">
            <a:extLst>
              <a:ext uri="{FF2B5EF4-FFF2-40B4-BE49-F238E27FC236}">
                <a16:creationId xmlns:a16="http://schemas.microsoft.com/office/drawing/2014/main" id="{8242384C-3AB6-D210-B643-AC7F6888B4E6}"/>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rPr>
              <a:t>4.2.1</a:t>
            </a:r>
            <a:endParaRPr sz="1800" dirty="0">
              <a:solidFill>
                <a:schemeClr val="bg1"/>
              </a:solidFill>
            </a:endParaRPr>
          </a:p>
        </p:txBody>
      </p:sp>
      <p:sp>
        <p:nvSpPr>
          <p:cNvPr id="15" name="Google Shape;168;p7">
            <a:extLst>
              <a:ext uri="{FF2B5EF4-FFF2-40B4-BE49-F238E27FC236}">
                <a16:creationId xmlns:a16="http://schemas.microsoft.com/office/drawing/2014/main" id="{FA433A9A-F9D0-D46A-499E-95227B0EF0E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AD2C7D22-09D0-6549-E087-64B9AF7CEE81}"/>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rPr>
              <a:t>4</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1523728B-AC2A-8C6C-AA96-38628B77945F}"/>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951303C0-8524-A289-FE8C-6FB8A6061C1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132901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7" name="Google Shape;587;p47"/>
          <p:cNvSpPr txBox="1">
            <a:spLocks noGrp="1"/>
          </p:cNvSpPr>
          <p:nvPr>
            <p:ph type="body" idx="1"/>
          </p:nvPr>
        </p:nvSpPr>
        <p:spPr>
          <a:xfrm>
            <a:off x="416680" y="2057400"/>
            <a:ext cx="6007270" cy="41783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Clr>
                <a:srgbClr val="E3010E"/>
              </a:buClr>
              <a:buSzPts val="2400"/>
              <a:buNone/>
            </a:pPr>
            <a:r>
              <a:rPr lang="en-US" dirty="0"/>
              <a:t>En este módulo has aprendido:</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 Cuál es la diferencia entre los distintos dispositivos digitales</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 Cómo buscar en Internet</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 Algunos conceptos y consejos básicos sobre seguridad y privacidad en el entorno digital</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 Sobre algunas herramientas de comunicación formal en el entorno digital</a:t>
            </a:r>
          </a:p>
        </p:txBody>
      </p:sp>
      <p:sp>
        <p:nvSpPr>
          <p:cNvPr id="588" name="Google Shape;588;p47"/>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en-US" sz="2800" b="1" i="0" u="none" strike="noStrike" cap="none">
                <a:solidFill>
                  <a:srgbClr val="203864"/>
                </a:solidFill>
                <a:latin typeface="Calibri"/>
                <a:ea typeface="Calibri"/>
                <a:cs typeface="Calibri"/>
                <a:sym typeface="Calibri"/>
              </a:rPr>
              <a:t>Resumen</a:t>
            </a:r>
          </a:p>
        </p:txBody>
      </p:sp>
      <p:sp>
        <p:nvSpPr>
          <p:cNvPr id="6" name="Google Shape;577;p46">
            <a:extLst>
              <a:ext uri="{FF2B5EF4-FFF2-40B4-BE49-F238E27FC236}">
                <a16:creationId xmlns:a16="http://schemas.microsoft.com/office/drawing/2014/main" id="{0801079F-6212-4619-8ECD-AF5B95F17C37}"/>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4.6 Cierre </a:t>
            </a:r>
            <a:endParaRPr lang="en-US" sz="1500" b="0" i="0" u="none" strike="noStrike" cap="none">
              <a:solidFill>
                <a:schemeClr val="lt1"/>
              </a:solidFill>
              <a:latin typeface="Calibri"/>
              <a:ea typeface="Calibri"/>
              <a:cs typeface="Calibri"/>
              <a:sym typeface="Calibri"/>
            </a:endParaRPr>
          </a:p>
        </p:txBody>
      </p:sp>
      <p:sp>
        <p:nvSpPr>
          <p:cNvPr id="7" name="Ορθογώνιο 6">
            <a:extLst>
              <a:ext uri="{FF2B5EF4-FFF2-40B4-BE49-F238E27FC236}">
                <a16:creationId xmlns:a16="http://schemas.microsoft.com/office/drawing/2014/main" id="{D4C6F7E5-0C5E-45ED-90CB-B38350125B47}"/>
              </a:ext>
            </a:extLst>
          </p:cNvPr>
          <p:cNvSpPr/>
          <p:nvPr/>
        </p:nvSpPr>
        <p:spPr>
          <a:xfrm rot="20434936">
            <a:off x="6546828" y="981860"/>
            <a:ext cx="3052438" cy="584775"/>
          </a:xfrm>
          <a:prstGeom prst="rect">
            <a:avLst/>
          </a:prstGeom>
          <a:noFill/>
        </p:spPr>
        <p:txBody>
          <a:bodyPr wrap="none" lIns="91440" tIns="45720" rIns="91440" bIns="45720">
            <a:spAutoFit/>
          </a:bodyPr>
          <a:lstStyle/>
          <a:p>
            <a:pPr algn="ctr"/>
            <a:r>
              <a:rPr lang="en-US" sz="3200" b="1" i="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Dispositivos digitales</a:t>
            </a:r>
          </a:p>
        </p:txBody>
      </p:sp>
      <p:sp>
        <p:nvSpPr>
          <p:cNvPr id="8" name="Ορθογώνιο 7">
            <a:extLst>
              <a:ext uri="{FF2B5EF4-FFF2-40B4-BE49-F238E27FC236}">
                <a16:creationId xmlns:a16="http://schemas.microsoft.com/office/drawing/2014/main" id="{957D42D1-BC58-43BA-A668-D7530F61DFCA}"/>
              </a:ext>
            </a:extLst>
          </p:cNvPr>
          <p:cNvSpPr/>
          <p:nvPr/>
        </p:nvSpPr>
        <p:spPr>
          <a:xfrm rot="714423">
            <a:off x="7614034" y="2311410"/>
            <a:ext cx="4216219" cy="584775"/>
          </a:xfrm>
          <a:prstGeom prst="rect">
            <a:avLst/>
          </a:prstGeom>
          <a:noFill/>
        </p:spPr>
        <p:txBody>
          <a:bodyPr wrap="none" lIns="91440" tIns="45720" rIns="91440" bIns="45720">
            <a:spAutoFit/>
          </a:bodyPr>
          <a:lstStyle/>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Seguridad y privacidad</a:t>
            </a:r>
          </a:p>
        </p:txBody>
      </p:sp>
      <p:sp>
        <p:nvSpPr>
          <p:cNvPr id="9" name="Ορθογώνιο 8">
            <a:extLst>
              <a:ext uri="{FF2B5EF4-FFF2-40B4-BE49-F238E27FC236}">
                <a16:creationId xmlns:a16="http://schemas.microsoft.com/office/drawing/2014/main" id="{A7791402-C1E0-4C79-B9BF-C2FB6EFD0F2B}"/>
              </a:ext>
            </a:extLst>
          </p:cNvPr>
          <p:cNvSpPr/>
          <p:nvPr/>
        </p:nvSpPr>
        <p:spPr>
          <a:xfrm>
            <a:off x="6152574" y="3324849"/>
            <a:ext cx="5123517" cy="584775"/>
          </a:xfrm>
          <a:prstGeom prst="rect">
            <a:avLst/>
          </a:prstGeom>
          <a:noFill/>
        </p:spPr>
        <p:txBody>
          <a:bodyPr wrap="none" lIns="91440" tIns="45720" rIns="91440" bIns="45720">
            <a:spAutoFit/>
          </a:bodyPr>
          <a:lstStyle/>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Búsqueda en Internet</a:t>
            </a:r>
          </a:p>
        </p:txBody>
      </p:sp>
      <p:sp>
        <p:nvSpPr>
          <p:cNvPr id="10" name="Ορθογώνιο 9">
            <a:extLst>
              <a:ext uri="{FF2B5EF4-FFF2-40B4-BE49-F238E27FC236}">
                <a16:creationId xmlns:a16="http://schemas.microsoft.com/office/drawing/2014/main" id="{1A1488E7-06D8-45BA-8A18-1CEE0BF54810}"/>
              </a:ext>
            </a:extLst>
          </p:cNvPr>
          <p:cNvSpPr/>
          <p:nvPr/>
        </p:nvSpPr>
        <p:spPr>
          <a:xfrm rot="20880477">
            <a:off x="7097074" y="4504505"/>
            <a:ext cx="3121367" cy="1077218"/>
          </a:xfrm>
          <a:prstGeom prst="rect">
            <a:avLst/>
          </a:prstGeom>
          <a:noFill/>
        </p:spPr>
        <p:txBody>
          <a:bodyPr wrap="none" lIns="91440" tIns="45720" rIns="91440" bIns="45720">
            <a:spAutoFit/>
          </a:bodyPr>
          <a:lstStyle/>
          <a:p>
            <a:pPr algn="ct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Comunicación</a:t>
            </a:r>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a:p>
            <a:pPr algn="ctr"/>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formal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1026" name="Picture 2" descr="Balloons, Clouds, Word Clouds, Abstract, Dialog">
            <a:extLst>
              <a:ext uri="{FF2B5EF4-FFF2-40B4-BE49-F238E27FC236}">
                <a16:creationId xmlns:a16="http://schemas.microsoft.com/office/drawing/2014/main" id="{DF4E6677-0955-47F2-ACB3-589789DE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05" y="671652"/>
            <a:ext cx="6466390" cy="4310927"/>
          </a:xfrm>
          <a:prstGeom prst="rect">
            <a:avLst/>
          </a:prstGeom>
          <a:noFill/>
          <a:extLst>
            <a:ext uri="{909E8E84-426E-40DD-AFC4-6F175D3DCCD1}">
              <a14:hiddenFill xmlns:a14="http://schemas.microsoft.com/office/drawing/2010/main">
                <a:solidFill>
                  <a:srgbClr val="FFFFFF"/>
                </a:solidFill>
              </a14:hiddenFill>
            </a:ext>
          </a:extLst>
        </p:spPr>
      </p:pic>
      <p:sp>
        <p:nvSpPr>
          <p:cNvPr id="596" name="Google Shape;596;p48"/>
          <p:cNvSpPr txBox="1">
            <a:spLocks noGrp="1"/>
          </p:cNvSpPr>
          <p:nvPr>
            <p:ph type="body" idx="1"/>
          </p:nvPr>
        </p:nvSpPr>
        <p:spPr>
          <a:xfrm>
            <a:off x="4100162" y="4001615"/>
            <a:ext cx="4592425" cy="196192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rgbClr val="E3010E"/>
              </a:buClr>
              <a:buSzPts val="2400"/>
              <a:buNone/>
            </a:pPr>
            <a:r>
              <a:rPr lang="de-DE" sz="2800" b="1" err="1">
                <a:solidFill>
                  <a:srgbClr val="389FE4"/>
                </a:solidFill>
              </a:rPr>
              <a:t>Ahora es el </a:t>
            </a:r>
            <a:r>
              <a:rPr lang="de-DE" sz="2800" b="1">
                <a:solidFill>
                  <a:srgbClr val="389FE4"/>
                </a:solidFill>
              </a:rPr>
              <a:t>momento </a:t>
            </a:r>
            <a:r>
              <a:rPr lang="de-DE" sz="2800" b="1" err="1">
                <a:solidFill>
                  <a:srgbClr val="389FE4"/>
                </a:solidFill>
              </a:rPr>
              <a:t>de discutir sus preguntas </a:t>
            </a:r>
            <a:r>
              <a:rPr lang="de-DE" sz="2800" b="1">
                <a:solidFill>
                  <a:srgbClr val="389FE4"/>
                </a:solidFill>
              </a:rPr>
              <a:t>y </a:t>
            </a:r>
            <a:r>
              <a:rPr lang="de-DE" sz="2800" b="1" err="1">
                <a:solidFill>
                  <a:srgbClr val="389FE4"/>
                </a:solidFill>
              </a:rPr>
              <a:t>aclarar cualquier duda</a:t>
            </a:r>
            <a:r>
              <a:rPr lang="de-DE" sz="2800" b="1">
                <a:solidFill>
                  <a:srgbClr val="389FE4"/>
                </a:solidFill>
              </a:rPr>
              <a:t>.</a:t>
            </a:r>
            <a:endParaRPr sz="2800" b="1">
              <a:solidFill>
                <a:srgbClr val="389FE4"/>
              </a:solidFill>
            </a:endParaRPr>
          </a:p>
        </p:txBody>
      </p:sp>
      <p:sp>
        <p:nvSpPr>
          <p:cNvPr id="597" name="Google Shape;597;p48"/>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de-DE" sz="2800" b="1" i="0" u="none" strike="noStrike" cap="none">
                <a:solidFill>
                  <a:srgbClr val="203864"/>
                </a:solidFill>
                <a:latin typeface="Calibri"/>
                <a:ea typeface="Calibri"/>
                <a:cs typeface="Calibri"/>
                <a:sym typeface="Calibri"/>
              </a:rPr>
              <a:t>¿Dudas y preguntas?</a:t>
            </a:r>
            <a:endParaRPr sz="2800" b="1" i="0" u="none" strike="noStrike" cap="none">
              <a:solidFill>
                <a:srgbClr val="203864"/>
              </a:solidFill>
              <a:latin typeface="Calibri"/>
              <a:ea typeface="Calibri"/>
              <a:cs typeface="Calibri"/>
              <a:sym typeface="Calibri"/>
            </a:endParaRPr>
          </a:p>
        </p:txBody>
      </p:sp>
      <p:sp>
        <p:nvSpPr>
          <p:cNvPr id="6" name="Google Shape;577;p46">
            <a:extLst>
              <a:ext uri="{FF2B5EF4-FFF2-40B4-BE49-F238E27FC236}">
                <a16:creationId xmlns:a16="http://schemas.microsoft.com/office/drawing/2014/main" id="{815CE33D-DD30-4C49-9C9A-CFD599625FBD}"/>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4.6 Cierre </a:t>
            </a:r>
            <a:endParaRPr sz="1500" b="0" i="0" u="none" strike="noStrike" cap="none">
              <a:solidFill>
                <a:schemeClr val="lt1"/>
              </a:solidFill>
              <a:latin typeface="Calibri"/>
              <a:ea typeface="Calibri"/>
              <a:cs typeface="Calibri"/>
              <a:sym typeface="Calibri"/>
            </a:endParaRPr>
          </a:p>
        </p:txBody>
      </p:sp>
      <p:sp>
        <p:nvSpPr>
          <p:cNvPr id="8" name="Google Shape;265;p17">
            <a:extLst>
              <a:ext uri="{FF2B5EF4-FFF2-40B4-BE49-F238E27FC236}">
                <a16:creationId xmlns:a16="http://schemas.microsoft.com/office/drawing/2014/main" id="{6CC9889A-78A8-4745-88A5-8E7BCD7A83CA}"/>
              </a:ext>
            </a:extLst>
          </p:cNvPr>
          <p:cNvSpPr/>
          <p:nvPr/>
        </p:nvSpPr>
        <p:spPr>
          <a:xfrm>
            <a:off x="9779022" y="658100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sp>
        <p:nvSpPr>
          <p:cNvPr id="10" name="Rectángulo 9">
            <a:extLst>
              <a:ext uri="{FF2B5EF4-FFF2-40B4-BE49-F238E27FC236}">
                <a16:creationId xmlns:a16="http://schemas.microsoft.com/office/drawing/2014/main" id="{DC4693DB-8D3F-578E-C6E3-0B8D7F3ED0CD}"/>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1026" name="Picture 2" descr="Balloons, Clouds, Word Clouds, Abstract, Dialog">
            <a:extLst>
              <a:ext uri="{FF2B5EF4-FFF2-40B4-BE49-F238E27FC236}">
                <a16:creationId xmlns:a16="http://schemas.microsoft.com/office/drawing/2014/main" id="{DF4E6677-0955-47F2-ACB3-589789DE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05" y="1080000"/>
            <a:ext cx="6466390" cy="4310927"/>
          </a:xfrm>
          <a:prstGeom prst="rect">
            <a:avLst/>
          </a:prstGeom>
          <a:noFill/>
          <a:extLst>
            <a:ext uri="{909E8E84-426E-40DD-AFC4-6F175D3DCCD1}">
              <a14:hiddenFill xmlns:a14="http://schemas.microsoft.com/office/drawing/2010/main">
                <a:solidFill>
                  <a:srgbClr val="FFFFFF"/>
                </a:solidFill>
              </a14:hiddenFill>
            </a:ext>
          </a:extLst>
        </p:spPr>
      </p:pic>
      <p:sp>
        <p:nvSpPr>
          <p:cNvPr id="597" name="Google Shape;597;p48"/>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en-US" sz="2800" b="1" i="0" u="none" strike="noStrike" cap="none">
                <a:solidFill>
                  <a:srgbClr val="203864"/>
                </a:solidFill>
                <a:latin typeface="Calibri"/>
                <a:ea typeface="Calibri"/>
                <a:cs typeface="Calibri"/>
                <a:sym typeface="Calibri"/>
              </a:rPr>
              <a:t>Explicación de la sesión en línea</a:t>
            </a:r>
            <a:endParaRPr lang="de-DE" sz="2800" b="1" i="0" u="none" strike="noStrike" cap="none">
              <a:solidFill>
                <a:srgbClr val="203864"/>
              </a:solidFill>
              <a:latin typeface="Calibri"/>
              <a:ea typeface="Calibri"/>
              <a:cs typeface="Calibri"/>
              <a:sym typeface="Calibri"/>
            </a:endParaRPr>
          </a:p>
        </p:txBody>
      </p:sp>
      <p:sp>
        <p:nvSpPr>
          <p:cNvPr id="6" name="Google Shape;577;p46">
            <a:extLst>
              <a:ext uri="{FF2B5EF4-FFF2-40B4-BE49-F238E27FC236}">
                <a16:creationId xmlns:a16="http://schemas.microsoft.com/office/drawing/2014/main" id="{815CE33D-DD30-4C49-9C9A-CFD599625FBD}"/>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4.6 Cierre </a:t>
            </a:r>
            <a:endParaRPr sz="1500" b="0" i="0" u="none" strike="noStrike" cap="none">
              <a:solidFill>
                <a:schemeClr val="lt1"/>
              </a:solidFill>
              <a:latin typeface="Calibri"/>
              <a:ea typeface="Calibri"/>
              <a:cs typeface="Calibri"/>
              <a:sym typeface="Calibri"/>
            </a:endParaRPr>
          </a:p>
        </p:txBody>
      </p:sp>
      <p:sp>
        <p:nvSpPr>
          <p:cNvPr id="8" name="Google Shape;265;p17">
            <a:extLst>
              <a:ext uri="{FF2B5EF4-FFF2-40B4-BE49-F238E27FC236}">
                <a16:creationId xmlns:a16="http://schemas.microsoft.com/office/drawing/2014/main" id="{6CC9889A-78A8-4745-88A5-8E7BCD7A83CA}"/>
              </a:ext>
            </a:extLst>
          </p:cNvPr>
          <p:cNvSpPr/>
          <p:nvPr/>
        </p:nvSpPr>
        <p:spPr>
          <a:xfrm>
            <a:off x="9779022" y="658100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sp>
        <p:nvSpPr>
          <p:cNvPr id="596" name="Google Shape;596;p48"/>
          <p:cNvSpPr txBox="1">
            <a:spLocks noGrp="1"/>
          </p:cNvSpPr>
          <p:nvPr>
            <p:ph type="body" idx="1"/>
          </p:nvPr>
        </p:nvSpPr>
        <p:spPr>
          <a:xfrm>
            <a:off x="3911110" y="4130628"/>
            <a:ext cx="4592425" cy="196192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rgbClr val="E3010E"/>
              </a:buClr>
              <a:buSzPts val="2400"/>
              <a:buNone/>
            </a:pPr>
            <a:r>
              <a:rPr lang="de-DE" sz="2800" b="1" err="1">
                <a:solidFill>
                  <a:srgbClr val="9D27A1"/>
                </a:solidFill>
              </a:rPr>
              <a:t>Vamos a explicar cómo utilizar el servicio de formación </a:t>
            </a:r>
            <a:r>
              <a:rPr lang="de-DE" sz="2800" b="1">
                <a:solidFill>
                  <a:srgbClr val="9D27A1"/>
                </a:solidFill>
              </a:rPr>
              <a:t>en línea.</a:t>
            </a:r>
            <a:endParaRPr sz="2800" b="1">
              <a:solidFill>
                <a:srgbClr val="389FE4"/>
              </a:solidFill>
            </a:endParaRPr>
          </a:p>
        </p:txBody>
      </p:sp>
    </p:spTree>
    <p:extLst>
      <p:ext uri="{BB962C8B-B14F-4D97-AF65-F5344CB8AC3E}">
        <p14:creationId xmlns:p14="http://schemas.microsoft.com/office/powerpoint/2010/main" val="2690304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de-DE" sz="2400"/>
              <a:t>Referencias y lecturas adicionales</a:t>
            </a:r>
            <a:endParaRPr sz="2400"/>
          </a:p>
        </p:txBody>
      </p:sp>
      <p:sp>
        <p:nvSpPr>
          <p:cNvPr id="605" name="Google Shape;605;p52"/>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p:txBody>
      </p:sp>
      <p:sp>
        <p:nvSpPr>
          <p:cNvPr id="606" name="Google Shape;606;p52"/>
          <p:cNvSpPr txBox="1"/>
          <p:nvPr/>
        </p:nvSpPr>
        <p:spPr>
          <a:xfrm>
            <a:off x="676405" y="1685096"/>
            <a:ext cx="10941287" cy="4985940"/>
          </a:xfrm>
          <a:prstGeom prst="rect">
            <a:avLst/>
          </a:prstGeom>
          <a:noFill/>
          <a:ln>
            <a:noFill/>
          </a:ln>
        </p:spPr>
        <p:txBody>
          <a:bodyPr spcFirstLastPara="1" wrap="square" lIns="91425" tIns="45700" rIns="91425" bIns="45700" anchor="t" anchorCtr="0">
            <a:spAutoFit/>
          </a:bodyPr>
          <a:lstStyle/>
          <a:p>
            <a:pPr>
              <a:spcBef>
                <a:spcPts val="600"/>
              </a:spcBef>
              <a:spcAft>
                <a:spcPts val="600"/>
              </a:spcAft>
            </a:pPr>
            <a:r>
              <a:rPr lang="en-US" sz="1600" dirty="0">
                <a:solidFill>
                  <a:schemeClr val="dk1"/>
                </a:solidFill>
              </a:rPr>
              <a:t>[1] </a:t>
            </a:r>
            <a:r>
              <a:rPr lang="en-US" sz="1600" dirty="0" err="1"/>
              <a:t>Carretero </a:t>
            </a:r>
            <a:r>
              <a:rPr lang="en-US" sz="1600" dirty="0"/>
              <a:t>Gómez, S., </a:t>
            </a:r>
            <a:r>
              <a:rPr lang="en-US" sz="1600" dirty="0" err="1"/>
              <a:t>Vuorikari</a:t>
            </a:r>
            <a:r>
              <a:rPr lang="en-US" sz="1600" dirty="0"/>
              <a:t>, R. y </a:t>
            </a:r>
            <a:r>
              <a:rPr lang="en-US" sz="1600" dirty="0" err="1"/>
              <a:t>Punie</a:t>
            </a:r>
            <a:r>
              <a:rPr lang="en-US" sz="1600" dirty="0"/>
              <a:t>, Y. (2017). </a:t>
            </a:r>
            <a:r>
              <a:rPr lang="en-US" sz="1600" i="1" dirty="0" err="1"/>
              <a:t>DigComp </a:t>
            </a:r>
            <a:r>
              <a:rPr lang="en-US" sz="1600" i="1" dirty="0"/>
              <a:t>2.1: El marco de competencia digital para los ciudadanos con ocho niveles de competencia y ejemplos de uso</a:t>
            </a:r>
            <a:r>
              <a:rPr lang="en-US" sz="1600" dirty="0"/>
              <a:t>. Oficina de Publicaciones de la Unión Europea, Luxemburgo. </a:t>
            </a:r>
            <a:r>
              <a:rPr lang="en-US" sz="1600" dirty="0">
                <a:solidFill>
                  <a:schemeClr val="dk1"/>
                </a:solidFill>
                <a:hlinkClick r:id="rId3"/>
              </a:rPr>
              <a:t>https://publications.jrc.ec.europa.eu/repository/bitstream/JRC106281/web-digcomp2.1pdf_%28online%29.pdf</a:t>
            </a:r>
            <a:endParaRPr lang="en-US" sz="1600" b="0" i="0" u="none" strike="noStrike" cap="none" dirty="0">
              <a:solidFill>
                <a:schemeClr val="dk1"/>
              </a:solidFill>
              <a:sym typeface="Calibri"/>
            </a:endParaRPr>
          </a:p>
          <a:p>
            <a:pPr marL="0" marR="0" lvl="0" indent="0" algn="l" rtl="0">
              <a:lnSpc>
                <a:spcPct val="100000"/>
              </a:lnSpc>
              <a:spcBef>
                <a:spcPts val="600"/>
              </a:spcBef>
              <a:spcAft>
                <a:spcPts val="600"/>
              </a:spcAft>
              <a:buNone/>
            </a:pPr>
            <a:r>
              <a:rPr lang="en-US" sz="1600" b="0" i="0" u="none" strike="noStrike" cap="none" dirty="0">
                <a:solidFill>
                  <a:schemeClr val="dk1"/>
                </a:solidFill>
                <a:sym typeface="Calibri"/>
              </a:rPr>
              <a:t>[2] </a:t>
            </a:r>
            <a:r>
              <a:rPr lang="en-US" sz="1600" dirty="0">
                <a:solidFill>
                  <a:schemeClr val="dk1"/>
                </a:solidFill>
              </a:rPr>
              <a:t>Leibniz-Institut </a:t>
            </a:r>
            <a:r>
              <a:rPr lang="en-US" sz="1600" dirty="0" err="1">
                <a:solidFill>
                  <a:schemeClr val="dk1"/>
                </a:solidFill>
              </a:rPr>
              <a:t>für Wissensmedien</a:t>
            </a:r>
            <a:r>
              <a:rPr lang="en-US" sz="1600" b="0" i="0" u="none" strike="noStrike" cap="none" dirty="0">
                <a:solidFill>
                  <a:schemeClr val="dk1"/>
                </a:solidFill>
                <a:sym typeface="Calibri"/>
              </a:rPr>
              <a:t>. (2015, 8</a:t>
            </a:r>
            <a:r>
              <a:rPr lang="en-US" sz="1600" b="0" i="0" u="none" strike="noStrike" cap="none" baseline="30000" dirty="0">
                <a:solidFill>
                  <a:schemeClr val="dk1"/>
                </a:solidFill>
                <a:sym typeface="Calibri"/>
              </a:rPr>
              <a:t>th</a:t>
            </a:r>
            <a:r>
              <a:rPr lang="en-US" sz="1600" b="0" i="0" u="none" strike="noStrike" cap="none" dirty="0">
                <a:solidFill>
                  <a:schemeClr val="dk1"/>
                </a:solidFill>
                <a:sym typeface="Calibri"/>
              </a:rPr>
              <a:t> de julio). </a:t>
            </a:r>
            <a:r>
              <a:rPr lang="en-US" sz="1600" b="0" i="1" u="none" strike="noStrike" cap="none" dirty="0" err="1">
                <a:solidFill>
                  <a:schemeClr val="dk1"/>
                </a:solidFill>
                <a:sym typeface="Calibri"/>
              </a:rPr>
              <a:t>Operadores </a:t>
            </a:r>
            <a:r>
              <a:rPr lang="en-US" sz="1600" b="0" i="1" u="none" strike="noStrike" cap="none" dirty="0">
                <a:solidFill>
                  <a:schemeClr val="dk1"/>
                </a:solidFill>
                <a:sym typeface="Calibri"/>
              </a:rPr>
              <a:t>de búsqueda [</a:t>
            </a:r>
            <a:r>
              <a:rPr lang="en-US" sz="1600" b="0" i="1" u="none" strike="noStrike" cap="none" dirty="0" err="1">
                <a:solidFill>
                  <a:schemeClr val="dk1"/>
                </a:solidFill>
                <a:sym typeface="Calibri"/>
              </a:rPr>
              <a:t>Suchoperatoren</a:t>
            </a:r>
            <a:r>
              <a:rPr lang="en-US" sz="1600" b="0" i="1" u="none" strike="noStrike" cap="none" dirty="0">
                <a:solidFill>
                  <a:schemeClr val="dk1"/>
                </a:solidFill>
                <a:sym typeface="Calibri"/>
              </a:rPr>
              <a:t>]. </a:t>
            </a:r>
            <a:r>
              <a:rPr lang="en-US" sz="1600" b="0" i="0" u="none" strike="noStrike" cap="none" dirty="0">
                <a:solidFill>
                  <a:schemeClr val="dk1"/>
                </a:solidFill>
                <a:sym typeface="Calibri"/>
                <a:hlinkClick r:id="rId4"/>
              </a:rPr>
              <a:t>https://www.</a:t>
            </a:r>
            <a:r>
              <a:rPr lang="en-US" sz="1600" b="0" i="0" u="none" strike="noStrike" cap="none" dirty="0">
                <a:solidFill>
                  <a:schemeClr val="dk1"/>
                </a:solidFill>
                <a:sym typeface="Calibri"/>
              </a:rPr>
              <a:t>e-teaching.org/didaktik/recherche/operatoren  </a:t>
            </a:r>
          </a:p>
          <a:p>
            <a:pPr lvl="0">
              <a:spcBef>
                <a:spcPts val="600"/>
              </a:spcBef>
              <a:spcAft>
                <a:spcPts val="600"/>
              </a:spcAft>
            </a:pPr>
            <a:r>
              <a:rPr lang="en-US" sz="1600" dirty="0">
                <a:solidFill>
                  <a:schemeClr val="dk1"/>
                </a:solidFill>
              </a:rPr>
              <a:t>[3] Comisión Europea [2022]. </a:t>
            </a:r>
            <a:r>
              <a:rPr lang="en-US" sz="1600" i="1" dirty="0">
                <a:solidFill>
                  <a:schemeClr val="dk1"/>
                </a:solidFill>
              </a:rPr>
              <a:t>¿Qué son los datos personales</a:t>
            </a:r>
            <a:r>
              <a:rPr lang="en-US" sz="1600" dirty="0">
                <a:solidFill>
                  <a:schemeClr val="dk1"/>
                </a:solidFill>
              </a:rPr>
              <a:t>? https://ec.europa.eu/info/law/law-topic/data-protection/reform/what-personal-data_en </a:t>
            </a:r>
            <a:endParaRPr lang="en-US" sz="1600" b="0" u="none" strike="noStrike" cap="none" dirty="0">
              <a:solidFill>
                <a:schemeClr val="dk1"/>
              </a:solidFill>
              <a:sym typeface="Calibri"/>
            </a:endParaRPr>
          </a:p>
          <a:p>
            <a:pPr lvl="0">
              <a:spcBef>
                <a:spcPts val="600"/>
              </a:spcBef>
              <a:spcAft>
                <a:spcPts val="600"/>
              </a:spcAft>
            </a:pPr>
            <a:r>
              <a:rPr lang="en-US" sz="1600" dirty="0">
                <a:solidFill>
                  <a:schemeClr val="dk1"/>
                </a:solidFill>
              </a:rPr>
              <a:t>[4</a:t>
            </a:r>
            <a:r>
              <a:rPr lang="en-US" sz="1600" b="0" i="0" u="none" strike="noStrike" cap="none" dirty="0">
                <a:solidFill>
                  <a:schemeClr val="dk1"/>
                </a:solidFill>
                <a:sym typeface="Calibri"/>
              </a:rPr>
              <a:t>] </a:t>
            </a:r>
            <a:r>
              <a:rPr lang="en-US" sz="1600" b="0" i="0" u="none" strike="noStrike" cap="none" dirty="0" err="1">
                <a:solidFill>
                  <a:schemeClr val="dk1"/>
                </a:solidFill>
                <a:sym typeface="Calibri"/>
              </a:rPr>
              <a:t>Klicksafe</a:t>
            </a:r>
            <a:r>
              <a:rPr lang="en-US" sz="1600" b="0" i="0" u="none" strike="noStrike" cap="none" dirty="0">
                <a:solidFill>
                  <a:schemeClr val="dk1"/>
                </a:solidFill>
                <a:sym typeface="Calibri"/>
              </a:rPr>
              <a:t>. (2022). </a:t>
            </a:r>
            <a:r>
              <a:rPr lang="en-US" sz="1600" b="0" i="0" u="none" strike="noStrike" cap="none" dirty="0" err="1">
                <a:solidFill>
                  <a:schemeClr val="dk1"/>
                </a:solidFill>
                <a:sym typeface="Calibri"/>
              </a:rPr>
              <a:t>Desinformación </a:t>
            </a:r>
            <a:r>
              <a:rPr lang="en-US" sz="1600" b="0" i="0" u="none" strike="noStrike" cap="none" dirty="0">
                <a:solidFill>
                  <a:schemeClr val="dk1"/>
                </a:solidFill>
                <a:sym typeface="Calibri"/>
              </a:rPr>
              <a:t>y opinión. </a:t>
            </a:r>
            <a:r>
              <a:rPr lang="en-US" sz="1600" dirty="0">
                <a:solidFill>
                  <a:schemeClr val="dk1"/>
                </a:solidFill>
                <a:hlinkClick r:id="rId5"/>
              </a:rPr>
              <a:t>https://www.</a:t>
            </a:r>
            <a:r>
              <a:rPr lang="en-US" sz="1600" b="0" i="0" u="none" strike="noStrike" cap="none" dirty="0">
                <a:solidFill>
                  <a:schemeClr val="dk1"/>
                </a:solidFill>
                <a:sym typeface="Calibri"/>
              </a:rPr>
              <a:t>klicksafe.de/en/desinformation-und-meinung/ </a:t>
            </a:r>
          </a:p>
          <a:p>
            <a:pPr marL="0" marR="0" lvl="0" indent="0" algn="l" rtl="0">
              <a:lnSpc>
                <a:spcPct val="100000"/>
              </a:lnSpc>
              <a:spcBef>
                <a:spcPts val="600"/>
              </a:spcBef>
              <a:spcAft>
                <a:spcPts val="600"/>
              </a:spcAft>
              <a:buNone/>
            </a:pPr>
            <a:r>
              <a:rPr lang="en-US" sz="1600" b="0" i="0" u="none" strike="noStrike" cap="none" dirty="0">
                <a:solidFill>
                  <a:schemeClr val="dk1"/>
                </a:solidFill>
                <a:sym typeface="Calibri"/>
              </a:rPr>
              <a:t>[5] Ministerio Federal de Sanidad [</a:t>
            </a:r>
            <a:r>
              <a:rPr lang="en-US" sz="1600" b="0" i="0" u="none" strike="noStrike" cap="none" dirty="0" err="1">
                <a:solidFill>
                  <a:schemeClr val="dk1"/>
                </a:solidFill>
                <a:sym typeface="Calibri"/>
              </a:rPr>
              <a:t>Bundesministerium für </a:t>
            </a:r>
            <a:r>
              <a:rPr lang="en-US" sz="1600" b="0" i="0" u="none" strike="noStrike" cap="none" dirty="0">
                <a:solidFill>
                  <a:schemeClr val="dk1"/>
                </a:solidFill>
                <a:sym typeface="Calibri"/>
              </a:rPr>
              <a:t>Gesundheit]. (2022). </a:t>
            </a:r>
            <a:r>
              <a:rPr lang="en-US" sz="1600" b="0" i="0" u="none" strike="noStrike" cap="none" dirty="0">
                <a:solidFill>
                  <a:schemeClr val="dk1"/>
                </a:solidFill>
                <a:sym typeface="Calibri"/>
                <a:hlinkClick r:id="rId6"/>
              </a:rPr>
              <a:t>https://www.</a:t>
            </a:r>
            <a:r>
              <a:rPr lang="en-US" sz="1600" b="0" i="0" u="none" strike="noStrike" cap="none" dirty="0">
                <a:solidFill>
                  <a:schemeClr val="dk1"/>
                </a:solidFill>
                <a:sym typeface="Calibri"/>
              </a:rPr>
              <a:t>bundesgesundheitsministerium.de/index.html </a:t>
            </a:r>
            <a:endParaRPr sz="1600" b="0" i="0" u="none" strike="noStrike" cap="none" dirty="0">
              <a:solidFill>
                <a:schemeClr val="dk1"/>
              </a:solidFill>
              <a:sym typeface="Calibri"/>
            </a:endParaRPr>
          </a:p>
          <a:p>
            <a:pPr marL="0" marR="0" lvl="0" indent="0" algn="l" rtl="0">
              <a:lnSpc>
                <a:spcPct val="100000"/>
              </a:lnSpc>
              <a:spcBef>
                <a:spcPts val="600"/>
              </a:spcBef>
              <a:spcAft>
                <a:spcPts val="600"/>
              </a:spcAft>
              <a:buNone/>
            </a:pPr>
            <a:r>
              <a:rPr lang="de-DE" sz="1600" b="0" i="0" u="none" strike="noStrike" cap="none" dirty="0">
                <a:solidFill>
                  <a:schemeClr val="dk1"/>
                </a:solidFill>
                <a:sym typeface="Calibri"/>
              </a:rPr>
              <a:t>[6] </a:t>
            </a:r>
            <a:r>
              <a:rPr lang="de-DE" sz="1600" b="0" i="0" u="none" strike="noStrike" cap="none" dirty="0" err="1">
                <a:solidFill>
                  <a:schemeClr val="dk1"/>
                </a:solidFill>
                <a:sym typeface="Calibri"/>
              </a:rPr>
              <a:t>VigiAccess</a:t>
            </a:r>
            <a:r>
              <a:rPr lang="de-DE" sz="1600" b="0" i="0" u="none" strike="noStrike" cap="none" dirty="0">
                <a:solidFill>
                  <a:schemeClr val="dk1"/>
                </a:solidFill>
                <a:sym typeface="Calibri"/>
              </a:rPr>
              <a:t>. (2021). </a:t>
            </a:r>
            <a:r>
              <a:rPr lang="de-DE" sz="1600" b="0" i="0" u="none" strike="noStrike" cap="none" dirty="0">
                <a:solidFill>
                  <a:schemeClr val="dk1"/>
                </a:solidFill>
                <a:sym typeface="Calibri"/>
                <a:hlinkClick r:id="rId7"/>
              </a:rPr>
              <a:t>http://www.</a:t>
            </a:r>
            <a:r>
              <a:rPr lang="de-DE" sz="1600" b="0" i="0" u="none" strike="noStrike" cap="none" dirty="0">
                <a:solidFill>
                  <a:schemeClr val="dk1"/>
                </a:solidFill>
                <a:sym typeface="Calibri"/>
              </a:rPr>
              <a:t>vigiaccess.org/ </a:t>
            </a:r>
            <a:endParaRPr sz="1600" dirty="0"/>
          </a:p>
          <a:p>
            <a:pPr marL="0" marR="0" lvl="0" indent="0" algn="l" rtl="0">
              <a:lnSpc>
                <a:spcPct val="100000"/>
              </a:lnSpc>
              <a:spcBef>
                <a:spcPts val="600"/>
              </a:spcBef>
              <a:spcAft>
                <a:spcPts val="600"/>
              </a:spcAft>
              <a:buNone/>
            </a:pPr>
            <a:r>
              <a:rPr lang="de-DE" sz="1600" b="0" i="0" u="none" strike="noStrike" cap="none" dirty="0">
                <a:solidFill>
                  <a:schemeClr val="dk1"/>
                </a:solidFill>
                <a:sym typeface="Calibri"/>
              </a:rPr>
              <a:t>[7] </a:t>
            </a:r>
            <a:r>
              <a:rPr lang="de-DE" sz="1600" b="0" i="0" u="none" strike="noStrike" cap="none" dirty="0" err="1">
                <a:solidFill>
                  <a:schemeClr val="dk1"/>
                </a:solidFill>
                <a:sym typeface="Calibri"/>
              </a:rPr>
              <a:t>Empey</a:t>
            </a:r>
            <a:r>
              <a:rPr lang="de-DE" sz="1600" b="0" i="0" u="none" strike="noStrike" cap="none" dirty="0">
                <a:solidFill>
                  <a:schemeClr val="dk1"/>
                </a:solidFill>
                <a:sym typeface="Calibri"/>
              </a:rPr>
              <a:t>, C. (2018). </a:t>
            </a:r>
            <a:r>
              <a:rPr lang="de-DE" sz="1600" b="0" i="0" u="none" strike="noStrike" cap="none" dirty="0" err="1">
                <a:solidFill>
                  <a:schemeClr val="dk1"/>
                </a:solidFill>
                <a:sym typeface="Calibri"/>
              </a:rPr>
              <a:t>Cómo crear </a:t>
            </a:r>
            <a:r>
              <a:rPr lang="de-DE" sz="1600" b="0" i="0" u="none" strike="noStrike" cap="none" dirty="0">
                <a:solidFill>
                  <a:schemeClr val="dk1"/>
                </a:solidFill>
                <a:sym typeface="Calibri"/>
              </a:rPr>
              <a:t>una </a:t>
            </a:r>
            <a:r>
              <a:rPr lang="de-DE" sz="1600" b="0" i="0" u="none" strike="noStrike" cap="none" dirty="0" err="1">
                <a:solidFill>
                  <a:schemeClr val="dk1"/>
                </a:solidFill>
                <a:sym typeface="Calibri"/>
              </a:rPr>
              <a:t>contraseña </a:t>
            </a:r>
            <a:r>
              <a:rPr lang="de-DE" sz="1600" b="0" i="0" u="none" strike="noStrike" cap="none" dirty="0">
                <a:solidFill>
                  <a:schemeClr val="dk1"/>
                </a:solidFill>
                <a:sym typeface="Calibri"/>
              </a:rPr>
              <a:t>fuerte</a:t>
            </a:r>
            <a:r>
              <a:rPr lang="de-DE" sz="1600" dirty="0">
                <a:solidFill>
                  <a:schemeClr val="dk1"/>
                </a:solidFill>
              </a:rPr>
              <a:t>? </a:t>
            </a:r>
            <a:r>
              <a:rPr lang="de-DE" sz="1600" i="1" dirty="0" err="1">
                <a:solidFill>
                  <a:schemeClr val="dk1"/>
                </a:solidFill>
              </a:rPr>
              <a:t>Avast. </a:t>
            </a:r>
            <a:r>
              <a:rPr lang="de-DE" sz="1600" b="0" i="0" u="none" strike="noStrike" cap="none" dirty="0">
                <a:solidFill>
                  <a:schemeClr val="dk1"/>
                </a:solidFill>
                <a:sym typeface="Calibri"/>
                <a:hlinkClick r:id="rId8"/>
              </a:rPr>
              <a:t>https://blog.</a:t>
            </a:r>
            <a:r>
              <a:rPr lang="de-DE" sz="1600" b="0" i="0" u="none" strike="noStrike" cap="none" dirty="0">
                <a:solidFill>
                  <a:schemeClr val="dk1"/>
                </a:solidFill>
                <a:sym typeface="Calibri"/>
              </a:rPr>
              <a:t>avast.com/strong-password-ideas/ </a:t>
            </a:r>
            <a:endParaRPr sz="1600" dirty="0"/>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a:buClr>
                <a:srgbClr val="C01E24"/>
              </a:buClr>
              <a:buSzPts val="2000"/>
            </a:pPr>
            <a:br>
              <a:rPr lang="en-US" dirty="0"/>
            </a:br>
            <a:r>
              <a:rPr lang="de-DE" sz="4400" b="1" i="0" u="none" strike="noStrike" cap="none" dirty="0">
                <a:solidFill>
                  <a:srgbClr val="C00000"/>
                </a:solidFill>
                <a:latin typeface="Calibri"/>
                <a:ea typeface="Calibri"/>
                <a:cs typeface="Calibri"/>
                <a:sym typeface="Calibri"/>
              </a:rPr>
              <a:t>Anexo</a:t>
            </a:r>
            <a:endParaRPr lang="en-US" dirty="0">
              <a:solidFill>
                <a:srgbClr val="C01E24"/>
              </a:solidFill>
            </a:endParaRPr>
          </a:p>
        </p:txBody>
      </p:sp>
      <p:sp>
        <p:nvSpPr>
          <p:cNvPr id="264" name="Google Shape;264;p17"/>
          <p:cNvSpPr txBox="1">
            <a:spLocks noGrp="1"/>
          </p:cNvSpPr>
          <p:nvPr>
            <p:ph type="body" idx="2"/>
          </p:nvPr>
        </p:nvSpPr>
        <p:spPr>
          <a:xfrm>
            <a:off x="558000" y="2171749"/>
            <a:ext cx="9522972" cy="40081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n-US" sz="2000" dirty="0"/>
              <a:t>Aquí puede encontrar información adicional sobre los temas tratados en el módulo 4.</a:t>
            </a:r>
          </a:p>
          <a:p>
            <a:pPr marL="0" lvl="0" indent="0" algn="l" rtl="0">
              <a:lnSpc>
                <a:spcPct val="120000"/>
              </a:lnSpc>
              <a:spcBef>
                <a:spcPts val="1200"/>
              </a:spcBef>
              <a:spcAft>
                <a:spcPts val="0"/>
              </a:spcAft>
              <a:buSzPts val="2000"/>
              <a:buNone/>
            </a:pPr>
            <a:r>
              <a:rPr lang="en-US" sz="2000" dirty="0"/>
              <a:t>Contenido:</a:t>
            </a:r>
          </a:p>
          <a:p>
            <a:pPr marL="342900" indent="-342900">
              <a:lnSpc>
                <a:spcPct val="120000"/>
              </a:lnSpc>
              <a:spcBef>
                <a:spcPts val="1200"/>
              </a:spcBef>
              <a:buSzPts val="2000"/>
            </a:pPr>
            <a:r>
              <a:rPr lang="en-US" sz="2000" b="1" dirty="0"/>
              <a:t>Anexo 1: ¿Qué es la World Wide Web?</a:t>
            </a:r>
          </a:p>
          <a:p>
            <a:pPr marL="342900" indent="-342900">
              <a:lnSpc>
                <a:spcPct val="120000"/>
              </a:lnSpc>
              <a:spcBef>
                <a:spcPts val="1200"/>
              </a:spcBef>
              <a:buSzPts val="2000"/>
            </a:pPr>
            <a:r>
              <a:rPr lang="en-US" sz="2000" b="1" dirty="0"/>
              <a:t>Anexo 2: Seguridad: Consejos para proteger los datos y los dispositivos</a:t>
            </a:r>
          </a:p>
          <a:p>
            <a:pPr marL="342900" indent="-342900">
              <a:lnSpc>
                <a:spcPct val="120000"/>
              </a:lnSpc>
              <a:spcBef>
                <a:spcPts val="1200"/>
              </a:spcBef>
              <a:buSzPts val="2000"/>
            </a:pPr>
            <a:r>
              <a:rPr lang="en-US" sz="2000" b="1" dirty="0"/>
              <a:t>Anexo 3: Resumen de las diferencias entre seguridad y privacidad</a:t>
            </a:r>
          </a:p>
          <a:p>
            <a:pPr marL="342900" indent="-342900">
              <a:lnSpc>
                <a:spcPct val="120000"/>
              </a:lnSpc>
              <a:spcBef>
                <a:spcPts val="1200"/>
              </a:spcBef>
              <a:buSzPts val="2000"/>
            </a:pPr>
            <a:r>
              <a:rPr lang="en-US" sz="2000" b="1" dirty="0"/>
              <a:t>Anexo 4: ¿Qué es y quién debe cumplir el RGPD?</a:t>
            </a:r>
          </a:p>
          <a:p>
            <a:pPr marL="342900" indent="-342900">
              <a:lnSpc>
                <a:spcPct val="120000"/>
              </a:lnSpc>
              <a:spcBef>
                <a:spcPts val="1200"/>
              </a:spcBef>
              <a:buSzPts val="2000"/>
            </a:pPr>
            <a:endParaRPr lang="en-US" sz="2000" dirty="0"/>
          </a:p>
          <a:p>
            <a:pPr marL="342900" indent="-342900">
              <a:lnSpc>
                <a:spcPct val="120000"/>
              </a:lnSpc>
              <a:spcBef>
                <a:spcPts val="1200"/>
              </a:spcBef>
              <a:buSzPts val="2000"/>
            </a:pPr>
            <a:endParaRPr lang="en-US" sz="2000" dirty="0"/>
          </a:p>
        </p:txBody>
      </p:sp>
    </p:spTree>
    <p:extLst>
      <p:ext uri="{BB962C8B-B14F-4D97-AF65-F5344CB8AC3E}">
        <p14:creationId xmlns:p14="http://schemas.microsoft.com/office/powerpoint/2010/main" val="3833343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30CC3-336D-476E-9FA9-5BC6DEEBE309}"/>
              </a:ext>
            </a:extLst>
          </p:cNvPr>
          <p:cNvSpPr>
            <a:spLocks noGrp="1"/>
          </p:cNvSpPr>
          <p:nvPr>
            <p:ph type="title"/>
          </p:nvPr>
        </p:nvSpPr>
        <p:spPr>
          <a:xfrm>
            <a:off x="557999" y="1161380"/>
            <a:ext cx="11059692" cy="605096"/>
          </a:xfrm>
        </p:spPr>
        <p:txBody>
          <a:bodyPr/>
          <a:lstStyle/>
          <a:p>
            <a:r>
              <a:rPr lang="en-US" dirty="0"/>
              <a:t>Qué es la World Wide Web (WWW) (1)</a:t>
            </a:r>
            <a:endParaRPr lang="el-GR" dirty="0"/>
          </a:p>
        </p:txBody>
      </p:sp>
      <p:sp>
        <p:nvSpPr>
          <p:cNvPr id="3"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183043" cy="4865977"/>
          </a:xfrm>
        </p:spPr>
        <p:txBody>
          <a:bodyPr>
            <a:normAutofit/>
          </a:bodyPr>
          <a:lstStyle/>
          <a:p>
            <a:pPr algn="just">
              <a:spcAft>
                <a:spcPts val="600"/>
              </a:spcAft>
            </a:pPr>
            <a:r>
              <a:rPr lang="en-US" dirty="0"/>
              <a:t>La </a:t>
            </a:r>
            <a:r>
              <a:rPr lang="en-US" b="1" dirty="0"/>
              <a:t>World Wide Web </a:t>
            </a:r>
            <a:r>
              <a:rPr lang="en-US" dirty="0"/>
              <a:t>(WWW), o simplemente </a:t>
            </a:r>
            <a:r>
              <a:rPr lang="en-US" b="1" dirty="0"/>
              <a:t>Web</a:t>
            </a:r>
            <a:r>
              <a:rPr lang="en-US" dirty="0"/>
              <a:t>, es un </a:t>
            </a:r>
            <a:r>
              <a:rPr lang="en-US" i="1" dirty="0"/>
              <a:t>sistema de información </a:t>
            </a:r>
            <a:r>
              <a:rPr lang="en-US" dirty="0"/>
              <a:t>que contiene </a:t>
            </a:r>
            <a:r>
              <a:rPr lang="en-US" b="1" dirty="0"/>
              <a:t>documentos </a:t>
            </a:r>
            <a:r>
              <a:rPr lang="en-US" dirty="0"/>
              <a:t>y otros </a:t>
            </a:r>
            <a:r>
              <a:rPr lang="en-US" b="1" dirty="0"/>
              <a:t>recursos </a:t>
            </a:r>
            <a:r>
              <a:rPr lang="en-US" dirty="0"/>
              <a:t>con información. </a:t>
            </a:r>
          </a:p>
          <a:p>
            <a:pPr algn="just">
              <a:spcAft>
                <a:spcPts val="600"/>
              </a:spcAft>
            </a:pPr>
            <a:r>
              <a:rPr lang="en-US" dirty="0"/>
              <a:t>Estos documentos o recursos web son</a:t>
            </a:r>
            <a:endParaRPr lang="el-GR" dirty="0"/>
          </a:p>
          <a:p>
            <a:pPr lvl="1" algn="just">
              <a:spcAft>
                <a:spcPts val="600"/>
              </a:spcAft>
              <a:buFont typeface="Courier New" panose="02070309020205020404" pitchFamily="49" charset="0"/>
              <a:buChar char="o"/>
            </a:pPr>
            <a:r>
              <a:rPr lang="en-US" sz="2400" dirty="0"/>
              <a:t>almacenados en </a:t>
            </a:r>
            <a:r>
              <a:rPr lang="en-US" sz="2400" b="1" dirty="0"/>
              <a:t>servidores web </a:t>
            </a:r>
            <a:endParaRPr lang="el-GR" sz="2400" b="1" dirty="0"/>
          </a:p>
          <a:p>
            <a:pPr lvl="1" algn="just">
              <a:spcAft>
                <a:spcPts val="600"/>
              </a:spcAft>
              <a:buFont typeface="Courier New" panose="02070309020205020404" pitchFamily="49" charset="0"/>
              <a:buChar char="o"/>
            </a:pPr>
            <a:r>
              <a:rPr lang="en-US" sz="2400" i="1" dirty="0"/>
              <a:t>interconectados, </a:t>
            </a:r>
            <a:r>
              <a:rPr lang="en-US" sz="2400" b="1" dirty="0"/>
              <a:t>a través de Internet, </a:t>
            </a:r>
            <a:r>
              <a:rPr lang="en-US" sz="2400" dirty="0"/>
              <a:t>con otros documentos o recursos de la web mediante </a:t>
            </a:r>
            <a:r>
              <a:rPr lang="en-US" sz="2400" b="1" dirty="0"/>
              <a:t>hipervínculos</a:t>
            </a:r>
            <a:r>
              <a:rPr lang="en-US" sz="2400" dirty="0"/>
              <a:t>. </a:t>
            </a:r>
          </a:p>
        </p:txBody>
      </p:sp>
      <p:pic>
        <p:nvPicPr>
          <p:cNvPr id="4098" name="Picture 2" descr="Network, Communication, Technology, Internet, Business">
            <a:extLst>
              <a:ext uri="{FF2B5EF4-FFF2-40B4-BE49-F238E27FC236}">
                <a16:creationId xmlns:a16="http://schemas.microsoft.com/office/drawing/2014/main" id="{59AB047A-FE41-4628-B183-16AE1F939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316" y="1799999"/>
            <a:ext cx="5009147" cy="300548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5;p16">
            <a:extLst>
              <a:ext uri="{FF2B5EF4-FFF2-40B4-BE49-F238E27FC236}">
                <a16:creationId xmlns:a16="http://schemas.microsoft.com/office/drawing/2014/main" id="{CCAC87D5-D74A-4A56-B834-89A17D9BC42D}"/>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sp>
        <p:nvSpPr>
          <p:cNvPr id="6" name="Google Shape;345;p24">
            <a:extLst>
              <a:ext uri="{FF2B5EF4-FFF2-40B4-BE49-F238E27FC236}">
                <a16:creationId xmlns:a16="http://schemas.microsoft.com/office/drawing/2014/main" id="{AB17AE35-19DA-4A94-8C0A-775C6983BD4C}"/>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sp>
        <p:nvSpPr>
          <p:cNvPr id="7" name="Google Shape;262;p17"/>
          <p:cNvSpPr txBox="1">
            <a:spLocks/>
          </p:cNvSpPr>
          <p:nvPr/>
        </p:nvSpPr>
        <p:spPr>
          <a:xfrm>
            <a:off x="557999" y="365785"/>
            <a:ext cx="10515600" cy="893179"/>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pPr>
            <a:br>
              <a:rPr lang="en-US" dirty="0"/>
            </a:br>
            <a:r>
              <a:rPr lang="de-DE" sz="4400" dirty="0">
                <a:solidFill>
                  <a:srgbClr val="C00000"/>
                </a:solidFill>
              </a:rPr>
              <a:t>Anexo 1</a:t>
            </a:r>
            <a:endParaRPr lang="en-US" dirty="0">
              <a:solidFill>
                <a:srgbClr val="C01E24"/>
              </a:solidFill>
            </a:endParaRPr>
          </a:p>
        </p:txBody>
      </p:sp>
      <p:sp>
        <p:nvSpPr>
          <p:cNvPr id="10" name="Rectángulo 9">
            <a:extLst>
              <a:ext uri="{FF2B5EF4-FFF2-40B4-BE49-F238E27FC236}">
                <a16:creationId xmlns:a16="http://schemas.microsoft.com/office/drawing/2014/main" id="{B1B54A48-456C-86B7-D654-B712D1F0B314}"/>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546467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30CC3-336D-476E-9FA9-5BC6DEEBE309}"/>
              </a:ext>
            </a:extLst>
          </p:cNvPr>
          <p:cNvSpPr>
            <a:spLocks noGrp="1"/>
          </p:cNvSpPr>
          <p:nvPr>
            <p:ph type="title"/>
          </p:nvPr>
        </p:nvSpPr>
        <p:spPr/>
        <p:txBody>
          <a:bodyPr/>
          <a:lstStyle/>
          <a:p>
            <a:r>
              <a:rPr lang="en-US"/>
              <a:t>Qué es la World Wide Web (WWW) (2)</a:t>
            </a:r>
            <a:endParaRPr lang="el-GR"/>
          </a:p>
        </p:txBody>
      </p:sp>
      <p:sp>
        <p:nvSpPr>
          <p:cNvPr id="3"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503704" cy="4865977"/>
          </a:xfrm>
        </p:spPr>
        <p:txBody>
          <a:bodyPr>
            <a:normAutofit/>
          </a:bodyPr>
          <a:lstStyle/>
          <a:p>
            <a:pPr algn="just">
              <a:spcAft>
                <a:spcPts val="600"/>
              </a:spcAft>
            </a:pPr>
            <a:r>
              <a:rPr lang="en-US" dirty="0"/>
              <a:t>Un </a:t>
            </a:r>
            <a:r>
              <a:rPr lang="en-US" b="1" dirty="0"/>
              <a:t>sitio web </a:t>
            </a:r>
            <a:r>
              <a:rPr lang="en-US" dirty="0"/>
              <a:t>es una colección de recursos web relacionados, incluyendo páginas web, contenido multimedia, normalmente identificados con un </a:t>
            </a:r>
            <a:r>
              <a:rPr lang="en-US" b="1" dirty="0"/>
              <a:t>nombre de dominio </a:t>
            </a:r>
            <a:r>
              <a:rPr lang="en-US" dirty="0"/>
              <a:t>común, por ejemplo, google.com, y almacenados y publicados en un servidor web. </a:t>
            </a:r>
            <a:endParaRPr lang="el-GR" dirty="0"/>
          </a:p>
          <a:p>
            <a:pPr algn="just">
              <a:spcAft>
                <a:spcPts val="600"/>
              </a:spcAft>
            </a:pPr>
            <a:r>
              <a:rPr lang="en-US" dirty="0"/>
              <a:t>Existen millones de </a:t>
            </a:r>
            <a:r>
              <a:rPr lang="en-US" i="1" dirty="0"/>
              <a:t>sitios web interconectados </a:t>
            </a:r>
            <a:r>
              <a:rPr lang="en-US" dirty="0"/>
              <a:t>en todos los países, formando con sus hipervínculos la </a:t>
            </a:r>
            <a:r>
              <a:rPr lang="en-US" b="1" dirty="0"/>
              <a:t>World Wide Web</a:t>
            </a:r>
            <a:r>
              <a:rPr lang="en-US" dirty="0"/>
              <a:t>, como una tela de araña, por eso se utiliza el término "web".</a:t>
            </a:r>
          </a:p>
        </p:txBody>
      </p:sp>
      <p:pic>
        <p:nvPicPr>
          <p:cNvPr id="2050" name="Picture 2" descr="Spider, Web, Spider Web, Halloween, Silhouette, Black">
            <a:extLst>
              <a:ext uri="{FF2B5EF4-FFF2-40B4-BE49-F238E27FC236}">
                <a16:creationId xmlns:a16="http://schemas.microsoft.com/office/drawing/2014/main" id="{4F68E179-D5A5-4394-9A76-7EE5A3DF9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401" y="1863373"/>
            <a:ext cx="3190158" cy="292600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5;p16">
            <a:extLst>
              <a:ext uri="{FF2B5EF4-FFF2-40B4-BE49-F238E27FC236}">
                <a16:creationId xmlns:a16="http://schemas.microsoft.com/office/drawing/2014/main" id="{46CDB324-5F7A-4CB5-8906-BB9D9EC69251}"/>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sp>
        <p:nvSpPr>
          <p:cNvPr id="6" name="Google Shape;345;p24">
            <a:extLst>
              <a:ext uri="{FF2B5EF4-FFF2-40B4-BE49-F238E27FC236}">
                <a16:creationId xmlns:a16="http://schemas.microsoft.com/office/drawing/2014/main" id="{38E319A8-B1E8-449E-9A9C-89E3C0E6E1E9}"/>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00335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Ορθογώνιο: Στρογγύλεμα γωνιών 13">
            <a:extLst>
              <a:ext uri="{FF2B5EF4-FFF2-40B4-BE49-F238E27FC236}">
                <a16:creationId xmlns:a16="http://schemas.microsoft.com/office/drawing/2014/main" id="{FB05BA17-1B6A-4368-82B8-12020F3E138D}"/>
              </a:ext>
            </a:extLst>
          </p:cNvPr>
          <p:cNvSpPr/>
          <p:nvPr/>
        </p:nvSpPr>
        <p:spPr>
          <a:xfrm>
            <a:off x="10311897" y="1685095"/>
            <a:ext cx="1647731" cy="2090199"/>
          </a:xfrm>
          <a:prstGeom prst="roundRect">
            <a:avLst>
              <a:gd name="adj" fmla="val 16667"/>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Σύννεφο 17">
            <a:extLst>
              <a:ext uri="{FF2B5EF4-FFF2-40B4-BE49-F238E27FC236}">
                <a16:creationId xmlns:a16="http://schemas.microsoft.com/office/drawing/2014/main" id="{4B170611-60B1-4AFF-9D88-AB1A335391EE}"/>
              </a:ext>
            </a:extLst>
          </p:cNvPr>
          <p:cNvSpPr/>
          <p:nvPr/>
        </p:nvSpPr>
        <p:spPr>
          <a:xfrm>
            <a:off x="8225074" y="1922712"/>
            <a:ext cx="2082128" cy="1601724"/>
          </a:xfrm>
          <a:prstGeom prst="cloud">
            <a:avLst/>
          </a:prstGeom>
          <a:solidFill>
            <a:schemeClr val="bg1">
              <a:lumMod val="95000"/>
            </a:schemeClr>
          </a:solidFill>
          <a:ln w="3175">
            <a:solidFill>
              <a:srgbClr val="9D27A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7B930CC3-336D-476E-9FA9-5BC6DEEBE309}"/>
              </a:ext>
            </a:extLst>
          </p:cNvPr>
          <p:cNvSpPr>
            <a:spLocks noGrp="1"/>
          </p:cNvSpPr>
          <p:nvPr>
            <p:ph type="title"/>
          </p:nvPr>
        </p:nvSpPr>
        <p:spPr/>
        <p:txBody>
          <a:bodyPr/>
          <a:lstStyle/>
          <a:p>
            <a:r>
              <a:rPr lang="en-US"/>
              <a:t>Qué es la World Wide Web (WWW) (3)</a:t>
            </a:r>
            <a:endParaRPr lang="el-GR"/>
          </a:p>
        </p:txBody>
      </p:sp>
      <p:sp>
        <p:nvSpPr>
          <p:cNvPr id="3"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286421" cy="4865977"/>
          </a:xfrm>
        </p:spPr>
        <p:txBody>
          <a:bodyPr>
            <a:normAutofit fontScale="92500"/>
          </a:bodyPr>
          <a:lstStyle/>
          <a:p>
            <a:pPr algn="just">
              <a:spcAft>
                <a:spcPts val="1200"/>
              </a:spcAft>
            </a:pPr>
            <a:r>
              <a:rPr lang="en-US" dirty="0"/>
              <a:t>Para acceder a la web, es decir, para llegar a la información almacenada en los sitios web, se utilizará un software llamado </a:t>
            </a:r>
            <a:r>
              <a:rPr lang="en-US" b="1" dirty="0"/>
              <a:t>navegador web</a:t>
            </a:r>
            <a:r>
              <a:rPr lang="en-US" dirty="0"/>
              <a:t>. </a:t>
            </a:r>
          </a:p>
          <a:p>
            <a:pPr algn="just">
              <a:spcAft>
                <a:spcPts val="1200"/>
              </a:spcAft>
            </a:pPr>
            <a:r>
              <a:rPr lang="en-US" dirty="0"/>
              <a:t>El navegador web necesita el nombre de dominio de un sitio web para acceder a él y utiliza el protocolo </a:t>
            </a:r>
            <a:r>
              <a:rPr lang="en-US" b="1" dirty="0"/>
              <a:t>http </a:t>
            </a:r>
            <a:r>
              <a:rPr lang="en-US" dirty="0"/>
              <a:t>(o </a:t>
            </a:r>
            <a:r>
              <a:rPr lang="en-US" b="1" dirty="0"/>
              <a:t>https</a:t>
            </a:r>
            <a:r>
              <a:rPr lang="en-US" dirty="0"/>
              <a:t>) para intercambiar datos con el servidor web, que aloja el sitio.</a:t>
            </a:r>
          </a:p>
          <a:p>
            <a:pPr algn="just">
              <a:spcAft>
                <a:spcPts val="1200"/>
              </a:spcAft>
            </a:pPr>
            <a:endParaRPr lang="en-US" dirty="0"/>
          </a:p>
          <a:p>
            <a:pPr algn="just">
              <a:spcAft>
                <a:spcPts val="1200"/>
              </a:spcAft>
            </a:pPr>
            <a:r>
              <a:rPr lang="en-US" dirty="0"/>
              <a:t>Encuentre más información sobre WWW </a:t>
            </a:r>
            <a:r>
              <a:rPr lang="en-US" dirty="0">
                <a:hlinkClick r:id="rId2"/>
              </a:rPr>
              <a:t>aquí</a:t>
            </a:r>
            <a:r>
              <a:rPr lang="en-US" dirty="0"/>
              <a:t>.</a:t>
            </a:r>
            <a:endParaRPr lang="el-GR" dirty="0"/>
          </a:p>
        </p:txBody>
      </p:sp>
      <p:sp>
        <p:nvSpPr>
          <p:cNvPr id="5" name="Google Shape;255;p16">
            <a:extLst>
              <a:ext uri="{FF2B5EF4-FFF2-40B4-BE49-F238E27FC236}">
                <a16:creationId xmlns:a16="http://schemas.microsoft.com/office/drawing/2014/main" id="{46CDB324-5F7A-4CB5-8906-BB9D9EC69251}"/>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sz="1200" b="0" i="0" u="none" strike="noStrike" cap="none">
              <a:solidFill>
                <a:schemeClr val="dk1"/>
              </a:solidFill>
              <a:latin typeface="Calibri"/>
              <a:ea typeface="Calibri"/>
              <a:cs typeface="Calibri"/>
              <a:sym typeface="Calibri"/>
            </a:endParaRPr>
          </a:p>
        </p:txBody>
      </p:sp>
      <p:sp>
        <p:nvSpPr>
          <p:cNvPr id="4" name="Διάγραμμα ροής: Γραμμή σύνδεσης 3">
            <a:extLst>
              <a:ext uri="{FF2B5EF4-FFF2-40B4-BE49-F238E27FC236}">
                <a16:creationId xmlns:a16="http://schemas.microsoft.com/office/drawing/2014/main" id="{A122B44B-DD0C-4F50-8F58-A2FF44B4E064}"/>
              </a:ext>
            </a:extLst>
          </p:cNvPr>
          <p:cNvSpPr/>
          <p:nvPr/>
        </p:nvSpPr>
        <p:spPr>
          <a:xfrm>
            <a:off x="7036806" y="2263366"/>
            <a:ext cx="1188267" cy="113698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C00000"/>
                </a:solidFill>
              </a:rPr>
              <a:t>navegador</a:t>
            </a:r>
            <a:endParaRPr lang="el-GR" dirty="0">
              <a:solidFill>
                <a:srgbClr val="C00000"/>
              </a:solidFill>
            </a:endParaRPr>
          </a:p>
        </p:txBody>
      </p:sp>
      <p:sp>
        <p:nvSpPr>
          <p:cNvPr id="6" name="Βέλος: Αριστερό-δεξιό 5">
            <a:extLst>
              <a:ext uri="{FF2B5EF4-FFF2-40B4-BE49-F238E27FC236}">
                <a16:creationId xmlns:a16="http://schemas.microsoft.com/office/drawing/2014/main" id="{65807AC8-3441-4623-A4FF-A039D46285AD}"/>
              </a:ext>
            </a:extLst>
          </p:cNvPr>
          <p:cNvSpPr/>
          <p:nvPr/>
        </p:nvSpPr>
        <p:spPr>
          <a:xfrm>
            <a:off x="8145450" y="2801809"/>
            <a:ext cx="2472164" cy="610574"/>
          </a:xfrm>
          <a:prstGeom prst="leftRight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ιάγραμμα ροής: Πολλαπλό έγγραφο 6">
            <a:extLst>
              <a:ext uri="{FF2B5EF4-FFF2-40B4-BE49-F238E27FC236}">
                <a16:creationId xmlns:a16="http://schemas.microsoft.com/office/drawing/2014/main" id="{1AD0BA99-E82C-43C0-BFB3-1851D0DAF8A3}"/>
              </a:ext>
            </a:extLst>
          </p:cNvPr>
          <p:cNvSpPr/>
          <p:nvPr/>
        </p:nvSpPr>
        <p:spPr>
          <a:xfrm>
            <a:off x="10406956" y="1922712"/>
            <a:ext cx="1421394" cy="764526"/>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ιάγραμμα ροής: Μαγνητικός δίσκος 7">
            <a:extLst>
              <a:ext uri="{FF2B5EF4-FFF2-40B4-BE49-F238E27FC236}">
                <a16:creationId xmlns:a16="http://schemas.microsoft.com/office/drawing/2014/main" id="{1B4EF761-54E2-4484-B23C-407E18043855}"/>
              </a:ext>
            </a:extLst>
          </p:cNvPr>
          <p:cNvSpPr/>
          <p:nvPr/>
        </p:nvSpPr>
        <p:spPr>
          <a:xfrm>
            <a:off x="10649137" y="2708197"/>
            <a:ext cx="937032" cy="878186"/>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8314D2E0-421D-46D4-BE5A-F5AECB4100D1}"/>
              </a:ext>
            </a:extLst>
          </p:cNvPr>
          <p:cNvSpPr/>
          <p:nvPr/>
        </p:nvSpPr>
        <p:spPr>
          <a:xfrm>
            <a:off x="7880431" y="2244607"/>
            <a:ext cx="2526524" cy="416458"/>
          </a:xfrm>
          <a:prstGeom prst="right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C350F660-3D80-446A-8392-AD45154E558A}"/>
              </a:ext>
            </a:extLst>
          </p:cNvPr>
          <p:cNvSpPr txBox="1"/>
          <p:nvPr/>
        </p:nvSpPr>
        <p:spPr>
          <a:xfrm>
            <a:off x="10406957" y="2161566"/>
            <a:ext cx="1210736" cy="307777"/>
          </a:xfrm>
          <a:prstGeom prst="rect">
            <a:avLst/>
          </a:prstGeom>
          <a:noFill/>
        </p:spPr>
        <p:txBody>
          <a:bodyPr wrap="square">
            <a:spAutoFit/>
          </a:bodyPr>
          <a:lstStyle/>
          <a:p>
            <a:pPr algn="ctr"/>
            <a:r>
              <a:rPr lang="en-US">
                <a:solidFill>
                  <a:srgbClr val="C00000"/>
                </a:solidFill>
              </a:rPr>
              <a:t>Sitio web</a:t>
            </a:r>
            <a:endParaRPr lang="el-GR">
              <a:solidFill>
                <a:srgbClr val="C00000"/>
              </a:solidFill>
            </a:endParaRPr>
          </a:p>
        </p:txBody>
      </p:sp>
      <p:sp>
        <p:nvSpPr>
          <p:cNvPr id="13" name="TextBox 12">
            <a:extLst>
              <a:ext uri="{FF2B5EF4-FFF2-40B4-BE49-F238E27FC236}">
                <a16:creationId xmlns:a16="http://schemas.microsoft.com/office/drawing/2014/main" id="{0D8A965A-26AD-4A5F-B75C-09191CE7634F}"/>
              </a:ext>
            </a:extLst>
          </p:cNvPr>
          <p:cNvSpPr txBox="1"/>
          <p:nvPr/>
        </p:nvSpPr>
        <p:spPr>
          <a:xfrm>
            <a:off x="10649137" y="3001216"/>
            <a:ext cx="968555" cy="523220"/>
          </a:xfrm>
          <a:prstGeom prst="rect">
            <a:avLst/>
          </a:prstGeom>
          <a:noFill/>
        </p:spPr>
        <p:txBody>
          <a:bodyPr wrap="square">
            <a:spAutoFit/>
          </a:bodyPr>
          <a:lstStyle/>
          <a:p>
            <a:pPr algn="ctr"/>
            <a:r>
              <a:rPr lang="en-US">
                <a:solidFill>
                  <a:srgbClr val="C00000"/>
                </a:solidFill>
              </a:rPr>
              <a:t>Web </a:t>
            </a:r>
          </a:p>
          <a:p>
            <a:pPr algn="ctr"/>
            <a:r>
              <a:rPr lang="en-US">
                <a:solidFill>
                  <a:srgbClr val="C00000"/>
                </a:solidFill>
              </a:rPr>
              <a:t>servidor</a:t>
            </a:r>
            <a:endParaRPr lang="el-GR">
              <a:solidFill>
                <a:srgbClr val="C00000"/>
              </a:solidFill>
            </a:endParaRPr>
          </a:p>
        </p:txBody>
      </p:sp>
      <p:sp>
        <p:nvSpPr>
          <p:cNvPr id="11" name="TextBox 10">
            <a:extLst>
              <a:ext uri="{FF2B5EF4-FFF2-40B4-BE49-F238E27FC236}">
                <a16:creationId xmlns:a16="http://schemas.microsoft.com/office/drawing/2014/main" id="{628F9F97-78CB-4F43-B0B9-4EC76EB344E6}"/>
              </a:ext>
            </a:extLst>
          </p:cNvPr>
          <p:cNvSpPr txBox="1"/>
          <p:nvPr/>
        </p:nvSpPr>
        <p:spPr>
          <a:xfrm>
            <a:off x="7880429" y="2304975"/>
            <a:ext cx="1589495" cy="276999"/>
          </a:xfrm>
          <a:prstGeom prst="rect">
            <a:avLst/>
          </a:prstGeom>
          <a:noFill/>
        </p:spPr>
        <p:txBody>
          <a:bodyPr wrap="square" rtlCol="0">
            <a:spAutoFit/>
          </a:bodyPr>
          <a:lstStyle/>
          <a:p>
            <a:r>
              <a:rPr lang="en-US" sz="1200">
                <a:solidFill>
                  <a:srgbClr val="0070C0"/>
                </a:solidFill>
              </a:rPr>
              <a:t>nombre de dominio</a:t>
            </a:r>
            <a:endParaRPr lang="el-GR" sz="1200">
              <a:solidFill>
                <a:srgbClr val="0070C0"/>
              </a:solidFill>
            </a:endParaRPr>
          </a:p>
        </p:txBody>
      </p:sp>
      <p:sp>
        <p:nvSpPr>
          <p:cNvPr id="15" name="TextBox 14">
            <a:extLst>
              <a:ext uri="{FF2B5EF4-FFF2-40B4-BE49-F238E27FC236}">
                <a16:creationId xmlns:a16="http://schemas.microsoft.com/office/drawing/2014/main" id="{51708535-4830-4FF2-A556-49F9CAB90D3D}"/>
              </a:ext>
            </a:extLst>
          </p:cNvPr>
          <p:cNvSpPr txBox="1"/>
          <p:nvPr/>
        </p:nvSpPr>
        <p:spPr>
          <a:xfrm>
            <a:off x="8213349" y="2983554"/>
            <a:ext cx="2193606" cy="276999"/>
          </a:xfrm>
          <a:prstGeom prst="rect">
            <a:avLst/>
          </a:prstGeom>
          <a:noFill/>
        </p:spPr>
        <p:txBody>
          <a:bodyPr wrap="square" rtlCol="0">
            <a:spAutoFit/>
          </a:bodyPr>
          <a:lstStyle/>
          <a:p>
            <a:pPr algn="ctr"/>
            <a:r>
              <a:rPr lang="en-US" sz="1200">
                <a:solidFill>
                  <a:srgbClr val="0070C0"/>
                </a:solidFill>
              </a:rPr>
              <a:t>intercambio de datos con http</a:t>
            </a:r>
            <a:endParaRPr lang="el-GR" sz="1200">
              <a:solidFill>
                <a:srgbClr val="0070C0"/>
              </a:solidFill>
            </a:endParaRPr>
          </a:p>
        </p:txBody>
      </p:sp>
      <p:sp>
        <p:nvSpPr>
          <p:cNvPr id="19" name="TextBox 18">
            <a:extLst>
              <a:ext uri="{FF2B5EF4-FFF2-40B4-BE49-F238E27FC236}">
                <a16:creationId xmlns:a16="http://schemas.microsoft.com/office/drawing/2014/main" id="{6A4D9535-E8AF-4D1D-BDED-712EF59EF42E}"/>
              </a:ext>
            </a:extLst>
          </p:cNvPr>
          <p:cNvSpPr txBox="1"/>
          <p:nvPr/>
        </p:nvSpPr>
        <p:spPr>
          <a:xfrm>
            <a:off x="8770561" y="2620658"/>
            <a:ext cx="790601" cy="307777"/>
          </a:xfrm>
          <a:prstGeom prst="rect">
            <a:avLst/>
          </a:prstGeom>
          <a:noFill/>
        </p:spPr>
        <p:txBody>
          <a:bodyPr wrap="none" rtlCol="0">
            <a:spAutoFit/>
          </a:bodyPr>
          <a:lstStyle/>
          <a:p>
            <a:r>
              <a:rPr lang="en-US" i="1">
                <a:solidFill>
                  <a:srgbClr val="9D27A1"/>
                </a:solidFill>
              </a:rPr>
              <a:t>Internet</a:t>
            </a:r>
            <a:endParaRPr lang="el-GR" i="1">
              <a:solidFill>
                <a:srgbClr val="9D27A1"/>
              </a:solidFill>
            </a:endParaRPr>
          </a:p>
        </p:txBody>
      </p:sp>
      <p:sp>
        <p:nvSpPr>
          <p:cNvPr id="17" name="Google Shape;345;p24">
            <a:extLst>
              <a:ext uri="{FF2B5EF4-FFF2-40B4-BE49-F238E27FC236}">
                <a16:creationId xmlns:a16="http://schemas.microsoft.com/office/drawing/2014/main" id="{FFA5437F-6793-4EE7-8ED1-001799753658}"/>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Búsqueda en Internet </a:t>
            </a:r>
            <a:endParaRPr sz="1275"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7532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Qué es la alfabetización </a:t>
            </a:r>
            <a:r>
              <a:rPr lang="de-DE" dirty="0"/>
              <a:t>sanitaria digital</a:t>
            </a:r>
            <a:endParaRPr dirty="0"/>
          </a:p>
        </p:txBody>
      </p:sp>
      <p:sp>
        <p:nvSpPr>
          <p:cNvPr id="170" name="Google Shape;170;p8"/>
          <p:cNvSpPr txBox="1">
            <a:spLocks noGrp="1"/>
          </p:cNvSpPr>
          <p:nvPr>
            <p:ph type="body" idx="1"/>
          </p:nvPr>
        </p:nvSpPr>
        <p:spPr>
          <a:xfrm>
            <a:off x="657988" y="1762700"/>
            <a:ext cx="3743891" cy="5058001"/>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10000"/>
              </a:lnSpc>
              <a:spcBef>
                <a:spcPts val="0"/>
              </a:spcBef>
              <a:spcAft>
                <a:spcPts val="0"/>
              </a:spcAft>
              <a:buSzPct val="100000"/>
              <a:buNone/>
            </a:pPr>
            <a:r>
              <a:rPr lang="en-US" b="1" dirty="0"/>
              <a:t>La alfabetización sanitaria digital (DHL) </a:t>
            </a:r>
            <a:r>
              <a:rPr lang="en-US" dirty="0"/>
              <a:t>se define como</a:t>
            </a:r>
          </a:p>
          <a:p>
            <a:pPr marL="228600" indent="-228600" algn="just">
              <a:lnSpc>
                <a:spcPct val="110000"/>
              </a:lnSpc>
              <a:spcBef>
                <a:spcPts val="1200"/>
              </a:spcBef>
              <a:buSzPct val="119999"/>
            </a:pPr>
            <a:r>
              <a:rPr lang="en-US" dirty="0"/>
              <a:t>la capacidad de </a:t>
            </a:r>
            <a:r>
              <a:rPr lang="en-US" i="1" dirty="0"/>
              <a:t>buscar, encontrar, comprender y valorar </a:t>
            </a:r>
            <a:r>
              <a:rPr lang="en-US" dirty="0"/>
              <a:t>la información sanitaria procedente de fuentes electrónicas, y </a:t>
            </a:r>
          </a:p>
          <a:p>
            <a:pPr marL="228600" indent="-228600" algn="just">
              <a:lnSpc>
                <a:spcPct val="110000"/>
              </a:lnSpc>
              <a:spcBef>
                <a:spcPts val="1200"/>
              </a:spcBef>
              <a:buSzPct val="119999"/>
            </a:pPr>
            <a:r>
              <a:rPr lang="en-US" dirty="0"/>
              <a:t>aplicar los conocimientos adquiridos para </a:t>
            </a:r>
            <a:r>
              <a:rPr lang="en-US" b="1" dirty="0"/>
              <a:t>abordar o resolver un problema de salud </a:t>
            </a:r>
            <a:r>
              <a:rPr lang="en-US" dirty="0"/>
              <a:t>(WHO Digital Health Literacy, 2017).</a:t>
            </a:r>
          </a:p>
          <a:p>
            <a:pPr marL="228600" lvl="0" indent="-87629" algn="l" rtl="0">
              <a:lnSpc>
                <a:spcPct val="110000"/>
              </a:lnSpc>
              <a:spcBef>
                <a:spcPts val="1200"/>
              </a:spcBef>
              <a:spcAft>
                <a:spcPts val="0"/>
              </a:spcAft>
              <a:buSzPct val="100000"/>
              <a:buNone/>
            </a:pPr>
            <a:endParaRPr dirty="0"/>
          </a:p>
        </p:txBody>
      </p:sp>
      <p:sp>
        <p:nvSpPr>
          <p:cNvPr id="171" name="Google Shape;171;p8"/>
          <p:cNvSpPr/>
          <p:nvPr/>
        </p:nvSpPr>
        <p:spPr>
          <a:xfrm>
            <a:off x="10384221" y="-3933"/>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4.1 Introducción </a:t>
            </a:r>
            <a:endParaRPr sz="1500" b="0" i="0" u="none" strike="noStrike" cap="none">
              <a:solidFill>
                <a:schemeClr val="lt1"/>
              </a:solidFill>
              <a:latin typeface="Calibri"/>
              <a:ea typeface="Calibri"/>
              <a:cs typeface="Calibri"/>
              <a:sym typeface="Calibri"/>
            </a:endParaRPr>
          </a:p>
        </p:txBody>
      </p:sp>
      <p:pic>
        <p:nvPicPr>
          <p:cNvPr id="7" name="Google Shape;173;p8">
            <a:extLst>
              <a:ext uri="{FF2B5EF4-FFF2-40B4-BE49-F238E27FC236}">
                <a16:creationId xmlns:a16="http://schemas.microsoft.com/office/drawing/2014/main" id="{2F18A464-822D-423C-AFD3-521AB73D7BE7}"/>
              </a:ext>
            </a:extLst>
          </p:cNvPr>
          <p:cNvPicPr preferRelativeResize="0"/>
          <p:nvPr/>
        </p:nvPicPr>
        <p:blipFill rotWithShape="1">
          <a:blip r:embed="rId3">
            <a:alphaModFix/>
          </a:blip>
          <a:srcRect b="40029"/>
          <a:stretch/>
        </p:blipFill>
        <p:spPr>
          <a:xfrm>
            <a:off x="4857253" y="2147173"/>
            <a:ext cx="7353480" cy="47108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30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La World Wide Web es un sistema de información que contiene documentos y otros recursos con información.</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Verdadero</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Falso</a:t>
            </a:r>
            <a:endParaRPr lang="el-GR"/>
          </a:p>
        </p:txBody>
      </p:sp>
    </p:spTree>
    <p:extLst>
      <p:ext uri="{BB962C8B-B14F-4D97-AF65-F5344CB8AC3E}">
        <p14:creationId xmlns:p14="http://schemas.microsoft.com/office/powerpoint/2010/main" val="3008717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5" name="Google Shape;475;p45"/>
          <p:cNvSpPr txBox="1">
            <a:spLocks noGrp="1"/>
          </p:cNvSpPr>
          <p:nvPr>
            <p:ph type="body" idx="1"/>
          </p:nvPr>
        </p:nvSpPr>
        <p:spPr>
          <a:xfrm>
            <a:off x="416670" y="1836396"/>
            <a:ext cx="7833951" cy="4639559"/>
          </a:xfrm>
          <a:prstGeom prst="rect">
            <a:avLst/>
          </a:prstGeom>
          <a:noFill/>
          <a:ln>
            <a:noFill/>
          </a:ln>
        </p:spPr>
        <p:txBody>
          <a:bodyPr spcFirstLastPara="1" wrap="square" lIns="91425" tIns="45700" rIns="91425" bIns="45700" anchor="t" anchorCtr="0">
            <a:noAutofit/>
          </a:bodyPr>
          <a:lstStyle/>
          <a:p>
            <a:pPr marL="342900" lvl="0" indent="-342900" algn="just" rtl="0">
              <a:lnSpc>
                <a:spcPct val="120000"/>
              </a:lnSpc>
              <a:spcBef>
                <a:spcPts val="0"/>
              </a:spcBef>
              <a:spcAft>
                <a:spcPts val="0"/>
              </a:spcAft>
              <a:buClr>
                <a:srgbClr val="C00000"/>
              </a:buClr>
              <a:buSzPct val="120000"/>
              <a:buFont typeface="Wingdings" panose="05000000000000000000" pitchFamily="2" charset="2"/>
              <a:buChar char="§"/>
            </a:pPr>
            <a:r>
              <a:rPr lang="en-US" sz="2000" b="1" dirty="0"/>
              <a:t>Utilice una contraseña segura</a:t>
            </a:r>
          </a:p>
          <a:p>
            <a:pPr marL="800100" lvl="1" indent="-342900" algn="just" rtl="0">
              <a:lnSpc>
                <a:spcPct val="120000"/>
              </a:lnSpc>
              <a:spcBef>
                <a:spcPts val="1200"/>
              </a:spcBef>
              <a:spcAft>
                <a:spcPts val="0"/>
              </a:spcAft>
              <a:buSzPct val="129729"/>
              <a:buFont typeface="Calibri" panose="020B0604020202020204" pitchFamily="34" charset="0"/>
              <a:buChar char="•"/>
            </a:pPr>
            <a:r>
              <a:rPr lang="en-US" sz="2000" dirty="0" err="1"/>
              <a:t>Larga</a:t>
            </a:r>
            <a:endParaRPr lang="en-US" sz="2000" dirty="0"/>
          </a:p>
          <a:p>
            <a:pPr marL="800100" lvl="1" indent="-342900" algn="just" rtl="0">
              <a:lnSpc>
                <a:spcPct val="120000"/>
              </a:lnSpc>
              <a:spcBef>
                <a:spcPts val="1200"/>
              </a:spcBef>
              <a:spcAft>
                <a:spcPts val="0"/>
              </a:spcAft>
              <a:buSzPct val="129729"/>
              <a:buFont typeface="Calibri" panose="020B0604020202020204" pitchFamily="34" charset="0"/>
              <a:buChar char="•"/>
            </a:pPr>
            <a:r>
              <a:rPr lang="en-US" sz="2000" dirty="0" err="1"/>
              <a:t>Combinación</a:t>
            </a:r>
            <a:r>
              <a:rPr lang="en-US" sz="2000" dirty="0"/>
              <a:t> de </a:t>
            </a:r>
            <a:r>
              <a:rPr lang="en-US" sz="2000" dirty="0" err="1"/>
              <a:t>caracteres</a:t>
            </a:r>
            <a:endParaRPr lang="en-US" sz="2000" dirty="0"/>
          </a:p>
          <a:p>
            <a:pPr marL="800100" lvl="1" indent="-342900" algn="just" rtl="0">
              <a:lnSpc>
                <a:spcPct val="120000"/>
              </a:lnSpc>
              <a:spcBef>
                <a:spcPts val="1200"/>
              </a:spcBef>
              <a:spcAft>
                <a:spcPts val="0"/>
              </a:spcAft>
              <a:buSzPct val="129729"/>
              <a:buFont typeface="Calibri" panose="020B0604020202020204" pitchFamily="34" charset="0"/>
              <a:buChar char="•"/>
            </a:pPr>
            <a:r>
              <a:rPr lang="en-US" sz="2000" dirty="0"/>
              <a:t>No utilice rutas de teclado memorables (como: qwerty)</a:t>
            </a:r>
          </a:p>
          <a:p>
            <a:pPr marL="342900" lvl="0" indent="-342900" algn="just" rtl="0">
              <a:lnSpc>
                <a:spcPct val="120000"/>
              </a:lnSpc>
              <a:spcBef>
                <a:spcPts val="1200"/>
              </a:spcBef>
              <a:spcAft>
                <a:spcPts val="0"/>
              </a:spcAft>
              <a:buClr>
                <a:srgbClr val="C00000"/>
              </a:buClr>
              <a:buSzPct val="120000"/>
              <a:buFont typeface="Wingdings" panose="05000000000000000000" pitchFamily="2" charset="2"/>
              <a:buChar char="§"/>
            </a:pPr>
            <a:r>
              <a:rPr lang="en-US" sz="2000" b="1" dirty="0"/>
              <a:t>Utiliza las últimas versiones </a:t>
            </a:r>
            <a:r>
              <a:rPr lang="en-US" sz="2000" dirty="0"/>
              <a:t>de un sistema operativo, instala un software antivirus y un cortafuegos y comprueba regularmente si hay actualizaciones. </a:t>
            </a:r>
          </a:p>
          <a:p>
            <a:pPr marL="342900" lvl="0" indent="-342900" algn="just" rtl="0">
              <a:lnSpc>
                <a:spcPct val="120000"/>
              </a:lnSpc>
              <a:spcBef>
                <a:spcPts val="1200"/>
              </a:spcBef>
              <a:spcAft>
                <a:spcPts val="0"/>
              </a:spcAft>
              <a:buClr>
                <a:srgbClr val="C00000"/>
              </a:buClr>
              <a:buSzPct val="120000"/>
              <a:buFont typeface="Wingdings" panose="05000000000000000000" pitchFamily="2" charset="2"/>
              <a:buChar char="§"/>
            </a:pPr>
            <a:r>
              <a:rPr lang="en-US" sz="2000" b="1" dirty="0"/>
              <a:t>Evite descargar software gratuito </a:t>
            </a:r>
            <a:r>
              <a:rPr lang="en-US" sz="2000" dirty="0"/>
              <a:t>de sitios que no sean conocidos o de confianza. Descargue software sólo de empresas conocidas y de confianza. Muchos programas gratuitos (aplicaciones) pueden introducir adware y spyware en un ordenador o dispositivo móvil. </a:t>
            </a:r>
          </a:p>
        </p:txBody>
      </p:sp>
      <p:sp>
        <p:nvSpPr>
          <p:cNvPr id="476" name="Google Shape;476;p45"/>
          <p:cNvSpPr txBox="1"/>
          <p:nvPr/>
        </p:nvSpPr>
        <p:spPr>
          <a:xfrm>
            <a:off x="416670" y="12313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en-US" sz="2800" b="1" i="0" u="none" strike="noStrike" cap="none" dirty="0">
                <a:solidFill>
                  <a:srgbClr val="203864"/>
                </a:solidFill>
                <a:latin typeface="Calibri"/>
                <a:ea typeface="Calibri"/>
                <a:cs typeface="Calibri"/>
                <a:sym typeface="Calibri"/>
              </a:rPr>
              <a:t>Seguridad: Consejos para proteger los datos y los dispositivos</a:t>
            </a:r>
          </a:p>
        </p:txBody>
      </p:sp>
      <p:pic>
        <p:nvPicPr>
          <p:cNvPr id="477" name="Google Shape;477;p45" descr="Κώνος κυκλοφορίας"/>
          <p:cNvPicPr preferRelativeResize="0"/>
          <p:nvPr/>
        </p:nvPicPr>
        <p:blipFill rotWithShape="1">
          <a:blip r:embed="rId3">
            <a:alphaModFix/>
          </a:blip>
          <a:srcRect/>
          <a:stretch/>
        </p:blipFill>
        <p:spPr>
          <a:xfrm>
            <a:off x="8009466" y="1836396"/>
            <a:ext cx="3276602" cy="2926476"/>
          </a:xfrm>
          <a:prstGeom prst="rect">
            <a:avLst/>
          </a:prstGeom>
          <a:noFill/>
          <a:ln>
            <a:noFill/>
          </a:ln>
        </p:spPr>
      </p:pic>
      <p:sp>
        <p:nvSpPr>
          <p:cNvPr id="478" name="Google Shape;478;p45"/>
          <p:cNvSpPr txBox="1"/>
          <p:nvPr/>
        </p:nvSpPr>
        <p:spPr>
          <a:xfrm>
            <a:off x="733647" y="6463976"/>
            <a:ext cx="6315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Más </a:t>
            </a:r>
            <a:r>
              <a:rPr lang="de-DE" sz="1200" b="0" i="0" u="none" strike="noStrike" cap="none" dirty="0" err="1">
                <a:solidFill>
                  <a:schemeClr val="dk1"/>
                </a:solidFill>
                <a:latin typeface="Calibri"/>
                <a:ea typeface="Calibri"/>
                <a:cs typeface="Calibri"/>
                <a:sym typeface="Calibri"/>
              </a:rPr>
              <a:t>información</a:t>
            </a:r>
            <a:r>
              <a:rPr lang="de-DE" sz="1200" b="0" i="0" u="none" strike="noStrike" cap="none" dirty="0">
                <a:solidFill>
                  <a:schemeClr val="dk1"/>
                </a:solidFill>
                <a:latin typeface="Calibri"/>
                <a:ea typeface="Calibri"/>
                <a:cs typeface="Calibri"/>
                <a:sym typeface="Calibri"/>
              </a:rPr>
              <a:t>: [6]</a:t>
            </a:r>
            <a:endParaRPr sz="1200" b="0" i="0" u="none" strike="noStrike" cap="none" dirty="0">
              <a:solidFill>
                <a:schemeClr val="dk1"/>
              </a:solidFill>
              <a:latin typeface="Calibri"/>
              <a:ea typeface="Calibri"/>
              <a:cs typeface="Calibri"/>
              <a:sym typeface="Calibri"/>
            </a:endParaRPr>
          </a:p>
        </p:txBody>
      </p:sp>
      <p:sp>
        <p:nvSpPr>
          <p:cNvPr id="7" name="Google Shape;262;p17"/>
          <p:cNvSpPr txBox="1">
            <a:spLocks noGrp="1"/>
          </p:cNvSpPr>
          <p:nvPr>
            <p:ph type="title"/>
          </p:nvPr>
        </p:nvSpPr>
        <p:spPr>
          <a:xfrm>
            <a:off x="416670" y="282597"/>
            <a:ext cx="10515600" cy="893179"/>
          </a:xfrm>
          <a:prstGeom prst="rect">
            <a:avLst/>
          </a:prstGeom>
          <a:noFill/>
          <a:ln>
            <a:noFill/>
          </a:ln>
        </p:spPr>
        <p:txBody>
          <a:bodyPr spcFirstLastPara="1" wrap="square" lIns="91425" tIns="45700" rIns="91425" bIns="45700" anchor="ctr" anchorCtr="0">
            <a:normAutofit fontScale="90000"/>
          </a:bodyPr>
          <a:lstStyle/>
          <a:p>
            <a:pPr>
              <a:buClr>
                <a:srgbClr val="C01E24"/>
              </a:buClr>
              <a:buSzPts val="2000"/>
            </a:pPr>
            <a:br>
              <a:rPr lang="en-US" dirty="0"/>
            </a:br>
            <a:r>
              <a:rPr lang="de-DE" sz="4400" b="1" i="0" u="none" strike="noStrike" cap="none" dirty="0">
                <a:solidFill>
                  <a:srgbClr val="C00000"/>
                </a:solidFill>
                <a:latin typeface="Calibri"/>
                <a:ea typeface="Calibri"/>
                <a:cs typeface="Calibri"/>
                <a:sym typeface="Calibri"/>
              </a:rPr>
              <a:t>Anexo 2</a:t>
            </a:r>
            <a:endParaRPr lang="en-US" dirty="0">
              <a:solidFill>
                <a:srgbClr val="C01E24"/>
              </a:solidFill>
            </a:endParaRPr>
          </a:p>
        </p:txBody>
      </p:sp>
      <p:sp>
        <p:nvSpPr>
          <p:cNvPr id="11" name="Google Shape;379;p27">
            <a:extLst>
              <a:ext uri="{FF2B5EF4-FFF2-40B4-BE49-F238E27FC236}">
                <a16:creationId xmlns:a16="http://schemas.microsoft.com/office/drawing/2014/main" id="{CD2C6F52-3801-6F97-4CAB-7A40EB69F917}"/>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9;p27">
            <a:extLst>
              <a:ext uri="{FF2B5EF4-FFF2-40B4-BE49-F238E27FC236}">
                <a16:creationId xmlns:a16="http://schemas.microsoft.com/office/drawing/2014/main" id="{84CCAFAB-DF7E-4C08-A195-986F4931BB1C}"/>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Seguridad y privacidad </a:t>
            </a:r>
            <a:endParaRPr sz="1500" b="0" i="0" u="none" strike="noStrike" cap="none">
              <a:solidFill>
                <a:schemeClr val="lt1"/>
              </a:solidFill>
              <a:latin typeface="Calibri"/>
              <a:ea typeface="Calibri"/>
              <a:cs typeface="Calibri"/>
              <a:sym typeface="Calibri"/>
            </a:endParaRPr>
          </a:p>
        </p:txBody>
      </p:sp>
      <p:sp>
        <p:nvSpPr>
          <p:cNvPr id="6" name="Google Shape;364;p26">
            <a:extLst>
              <a:ext uri="{FF2B5EF4-FFF2-40B4-BE49-F238E27FC236}">
                <a16:creationId xmlns:a16="http://schemas.microsoft.com/office/drawing/2014/main" id="{A116566B-C484-44E2-848D-30F79F513E6C}"/>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Licencia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endParaRPr lang="en-US" sz="1200" b="0" i="0" u="none" strike="noStrike" cap="none" dirty="0">
              <a:solidFill>
                <a:schemeClr val="dk1"/>
              </a:solidFill>
              <a:latin typeface="Calibri"/>
              <a:ea typeface="Calibri"/>
              <a:cs typeface="Calibri"/>
              <a:sym typeface="Calibri"/>
            </a:endParaRPr>
          </a:p>
        </p:txBody>
      </p:sp>
      <p:sp>
        <p:nvSpPr>
          <p:cNvPr id="9" name="Τίτλος 3">
            <a:extLst>
              <a:ext uri="{FF2B5EF4-FFF2-40B4-BE49-F238E27FC236}">
                <a16:creationId xmlns:a16="http://schemas.microsoft.com/office/drawing/2014/main" id="{EE1E3632-21B8-43C6-AB8C-621F7D539641}"/>
              </a:ext>
            </a:extLst>
          </p:cNvPr>
          <p:cNvSpPr>
            <a:spLocks noGrp="1"/>
          </p:cNvSpPr>
          <p:nvPr>
            <p:ph type="title"/>
          </p:nvPr>
        </p:nvSpPr>
        <p:spPr>
          <a:xfrm>
            <a:off x="557999" y="1200812"/>
            <a:ext cx="11396576" cy="599188"/>
          </a:xfrm>
        </p:spPr>
        <p:txBody>
          <a:bodyPr/>
          <a:lstStyle/>
          <a:p>
            <a:r>
              <a:rPr lang="en-US" dirty="0"/>
              <a:t>Seguridad y privacidad</a:t>
            </a:r>
          </a:p>
        </p:txBody>
      </p:sp>
      <p:sp>
        <p:nvSpPr>
          <p:cNvPr id="10" name="Θέση κειμένου 2">
            <a:extLst>
              <a:ext uri="{FF2B5EF4-FFF2-40B4-BE49-F238E27FC236}">
                <a16:creationId xmlns:a16="http://schemas.microsoft.com/office/drawing/2014/main" id="{974F3F40-2997-4635-8B7A-81191D7E5702}"/>
              </a:ext>
            </a:extLst>
          </p:cNvPr>
          <p:cNvSpPr>
            <a:spLocks noGrp="1"/>
          </p:cNvSpPr>
          <p:nvPr>
            <p:ph type="body" idx="1"/>
          </p:nvPr>
        </p:nvSpPr>
        <p:spPr>
          <a:xfrm>
            <a:off x="557999" y="1800000"/>
            <a:ext cx="5409663" cy="4893408"/>
          </a:xfrm>
        </p:spPr>
        <p:txBody>
          <a:bodyPr>
            <a:normAutofit fontScale="92500" lnSpcReduction="20000"/>
          </a:bodyPr>
          <a:lstStyle/>
          <a:p>
            <a:pPr algn="just">
              <a:buSzPct val="100000"/>
              <a:buFont typeface="Wingdings" panose="05000000000000000000" pitchFamily="2" charset="2"/>
              <a:buChar char="§"/>
            </a:pPr>
            <a:r>
              <a:rPr lang="en-US" dirty="0"/>
              <a:t>La seguridad consiste en </a:t>
            </a:r>
            <a:r>
              <a:rPr lang="en-US" b="1" dirty="0"/>
              <a:t>salvaguardar los datos</a:t>
            </a:r>
            <a:r>
              <a:rPr lang="en-US" dirty="0"/>
              <a:t>, mientras que la privacidad consiste en </a:t>
            </a:r>
            <a:r>
              <a:rPr lang="en-US" b="1" dirty="0"/>
              <a:t>salvaguardar la identidad del usuario</a:t>
            </a:r>
            <a:r>
              <a:rPr lang="en-US" dirty="0"/>
              <a:t>. </a:t>
            </a:r>
          </a:p>
          <a:p>
            <a:pPr algn="just">
              <a:buSzPct val="100000"/>
              <a:buFont typeface="Wingdings" panose="05000000000000000000" pitchFamily="2" charset="2"/>
              <a:buChar char="§"/>
            </a:pPr>
            <a:r>
              <a:rPr lang="en-US" dirty="0"/>
              <a:t>Por ejemplo, el personal de hospitales y clínicas utiliza sistemas seguros para comunicarse con los pacientes sobre su salud, en lugar de enviar información a través de cuentas de correo electrónico personales. </a:t>
            </a:r>
          </a:p>
          <a:p>
            <a:pPr lvl="1" algn="just">
              <a:buFont typeface="Courier New" panose="02070309020205020404" pitchFamily="49" charset="0"/>
              <a:buChar char="o"/>
            </a:pPr>
            <a:r>
              <a:rPr lang="en-US" dirty="0"/>
              <a:t>Este tipo de transmisión de datos es un ejemplo de seguridad. </a:t>
            </a:r>
          </a:p>
          <a:p>
            <a:pPr lvl="1" algn="just">
              <a:buFont typeface="Courier New" panose="02070309020205020404" pitchFamily="49" charset="0"/>
              <a:buChar char="o"/>
            </a:pPr>
            <a:r>
              <a:rPr lang="en-US" dirty="0"/>
              <a:t>Por otro lado, las disposiciones sobre privacidad pueden limitar el acceso a los historiales médicos de los pacientes a </a:t>
            </a:r>
            <a:r>
              <a:rPr lang="en-US" b="1" dirty="0"/>
              <a:t>determinados miembros del personal del hospital, </a:t>
            </a:r>
            <a:r>
              <a:rPr lang="en-US" dirty="0"/>
              <a:t>como médicos, enfermeras y auxiliares médicos. </a:t>
            </a:r>
          </a:p>
          <a:p>
            <a:pPr>
              <a:buFont typeface="Wingdings" panose="05000000000000000000" pitchFamily="2" charset="2"/>
              <a:buChar char="§"/>
            </a:pPr>
            <a:endParaRPr lang="en-US" b="0" i="0" dirty="0">
              <a:solidFill>
                <a:srgbClr val="2C2C2C"/>
              </a:solidFill>
              <a:effectLst/>
              <a:latin typeface="Source Sans Pro" panose="020B0503030403020204" pitchFamily="34" charset="0"/>
            </a:endParaRPr>
          </a:p>
          <a:p>
            <a:pPr>
              <a:buFont typeface="Wingdings" panose="05000000000000000000" pitchFamily="2" charset="2"/>
              <a:buChar char="§"/>
            </a:pPr>
            <a:endParaRPr lang="en-US" dirty="0">
              <a:highlight>
                <a:srgbClr val="FFFF00"/>
              </a:highlight>
            </a:endParaRPr>
          </a:p>
          <a:p>
            <a:pPr>
              <a:buFont typeface="Wingdings" panose="05000000000000000000" pitchFamily="2" charset="2"/>
              <a:buChar char="§"/>
            </a:pPr>
            <a:endParaRPr lang="en-US" dirty="0"/>
          </a:p>
        </p:txBody>
      </p:sp>
      <p:sp>
        <p:nvSpPr>
          <p:cNvPr id="12" name="Θέση κειμένου 4">
            <a:extLst>
              <a:ext uri="{FF2B5EF4-FFF2-40B4-BE49-F238E27FC236}">
                <a16:creationId xmlns:a16="http://schemas.microsoft.com/office/drawing/2014/main" id="{9978756F-1FAC-4062-9C9B-4F4A42529691}"/>
              </a:ext>
            </a:extLst>
          </p:cNvPr>
          <p:cNvSpPr txBox="1">
            <a:spLocks/>
          </p:cNvSpPr>
          <p:nvPr/>
        </p:nvSpPr>
        <p:spPr>
          <a:xfrm>
            <a:off x="5862415" y="1800000"/>
            <a:ext cx="6195701" cy="48934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a:lstStyle>
          <a:p>
            <a:pPr marL="457200" indent="-381000" algn="just">
              <a:lnSpc>
                <a:spcPct val="90000"/>
              </a:lnSpc>
              <a:spcBef>
                <a:spcPts val="600"/>
              </a:spcBef>
              <a:buClr>
                <a:srgbClr val="C01E24"/>
              </a:buClr>
              <a:buSzPct val="100000"/>
              <a:buFont typeface="Wingdings" panose="05000000000000000000" pitchFamily="2" charset="2"/>
              <a:buChar char="§"/>
            </a:pPr>
            <a:r>
              <a:rPr lang="en-US" sz="2200" dirty="0">
                <a:solidFill>
                  <a:schemeClr val="dk1"/>
                </a:solidFill>
              </a:rPr>
              <a:t>Entendemos que es </a:t>
            </a:r>
          </a:p>
          <a:p>
            <a:pPr marL="795338" indent="-342900" algn="just">
              <a:lnSpc>
                <a:spcPct val="90000"/>
              </a:lnSpc>
              <a:spcBef>
                <a:spcPts val="600"/>
              </a:spcBef>
              <a:buClr>
                <a:srgbClr val="C01E24"/>
              </a:buClr>
              <a:buSzPct val="100000"/>
              <a:buFont typeface="Courier New" panose="02070309020205020404" pitchFamily="49" charset="0"/>
              <a:buChar char="o"/>
            </a:pPr>
            <a:r>
              <a:rPr lang="en-US" sz="2200" dirty="0">
                <a:solidFill>
                  <a:schemeClr val="dk1"/>
                </a:solidFill>
              </a:rPr>
              <a:t>es posible tener seguridad sin privacidad, </a:t>
            </a:r>
          </a:p>
          <a:p>
            <a:pPr marL="1065212" lvl="5" indent="-342900" algn="just">
              <a:lnSpc>
                <a:spcPct val="90000"/>
              </a:lnSpc>
              <a:spcBef>
                <a:spcPts val="600"/>
              </a:spcBef>
              <a:buClr>
                <a:srgbClr val="C01E24"/>
              </a:buClr>
              <a:buSzPct val="100000"/>
              <a:buFont typeface="Arial" panose="020B0604020202020204" pitchFamily="34" charset="0"/>
              <a:buChar char="•"/>
            </a:pPr>
            <a:r>
              <a:rPr lang="en-US" sz="2200" dirty="0">
                <a:solidFill>
                  <a:schemeClr val="dk1"/>
                </a:solidFill>
              </a:rPr>
              <a:t>los datos personales pueden ser transmitidos y almacenados a un sitio web de forma segura, pero el sitio web puede venderlos</a:t>
            </a:r>
          </a:p>
          <a:p>
            <a:pPr marL="882650" lvl="1" indent="-342900" algn="just">
              <a:lnSpc>
                <a:spcPct val="90000"/>
              </a:lnSpc>
              <a:spcBef>
                <a:spcPts val="600"/>
              </a:spcBef>
              <a:buClr>
                <a:srgbClr val="C01E24"/>
              </a:buClr>
              <a:buSzPct val="100000"/>
              <a:buFont typeface="Courier New" panose="02070309020205020404" pitchFamily="49" charset="0"/>
              <a:buChar char="o"/>
            </a:pPr>
            <a:r>
              <a:rPr lang="en-US" sz="2200" dirty="0">
                <a:solidFill>
                  <a:schemeClr val="dk1"/>
                </a:solidFill>
              </a:rPr>
              <a:t>pero es imposible tener privacidad sin seguridad.</a:t>
            </a:r>
          </a:p>
          <a:p>
            <a:pPr marL="1150938" lvl="2" indent="-342900" algn="just">
              <a:lnSpc>
                <a:spcPct val="90000"/>
              </a:lnSpc>
              <a:spcBef>
                <a:spcPts val="600"/>
              </a:spcBef>
              <a:buClr>
                <a:srgbClr val="C01E24"/>
              </a:buClr>
              <a:buSzPct val="100000"/>
              <a:buFont typeface="Arial" panose="020B0604020202020204" pitchFamily="34" charset="0"/>
              <a:buChar char="•"/>
            </a:pPr>
            <a:r>
              <a:rPr lang="en-US" sz="2200" dirty="0">
                <a:solidFill>
                  <a:schemeClr val="dk1"/>
                </a:solidFill>
              </a:rPr>
              <a:t>un pirata informático puede tener acceso no autorizado a su dispositivo, servidor web o a sus datos transmitidos y robar sus datos personales</a:t>
            </a:r>
          </a:p>
          <a:p>
            <a:pPr marL="1093788" indent="-285750">
              <a:buFont typeface="Arial" panose="020B0604020202020204" pitchFamily="34" charset="0"/>
              <a:buChar char="•"/>
            </a:pPr>
            <a:endParaRPr lang="en-US" dirty="0"/>
          </a:p>
        </p:txBody>
      </p:sp>
      <p:sp>
        <p:nvSpPr>
          <p:cNvPr id="13" name="Google Shape;262;p17"/>
          <p:cNvSpPr txBox="1">
            <a:spLocks/>
          </p:cNvSpPr>
          <p:nvPr/>
        </p:nvSpPr>
        <p:spPr>
          <a:xfrm>
            <a:off x="557999" y="481030"/>
            <a:ext cx="10515600" cy="893179"/>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pPr>
            <a:br>
              <a:rPr lang="en-US" dirty="0"/>
            </a:br>
            <a:r>
              <a:rPr lang="de-DE" sz="4400" dirty="0">
                <a:solidFill>
                  <a:srgbClr val="C00000"/>
                </a:solidFill>
              </a:rPr>
              <a:t>Anexo 3 </a:t>
            </a:r>
            <a:endParaRPr lang="en-US" dirty="0">
              <a:solidFill>
                <a:srgbClr val="C01E24"/>
              </a:solidFill>
            </a:endParaRPr>
          </a:p>
        </p:txBody>
      </p:sp>
    </p:spTree>
    <p:extLst>
      <p:ext uri="{BB962C8B-B14F-4D97-AF65-F5344CB8AC3E}">
        <p14:creationId xmlns:p14="http://schemas.microsoft.com/office/powerpoint/2010/main" val="222090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BDBD87-4277-40FF-9897-E1C6EA7D3114}"/>
              </a:ext>
            </a:extLst>
          </p:cNvPr>
          <p:cNvSpPr>
            <a:spLocks noGrp="1"/>
          </p:cNvSpPr>
          <p:nvPr>
            <p:ph type="title"/>
          </p:nvPr>
        </p:nvSpPr>
        <p:spPr>
          <a:xfrm>
            <a:off x="539092" y="1194903"/>
            <a:ext cx="11059692" cy="605096"/>
          </a:xfrm>
        </p:spPr>
        <p:txBody>
          <a:bodyPr>
            <a:normAutofit/>
          </a:bodyPr>
          <a:lstStyle/>
          <a:p>
            <a:r>
              <a:rPr lang="en-US" dirty="0"/>
              <a:t>¿Qué es y quién debe cumplir con </a:t>
            </a:r>
            <a:r>
              <a:rPr lang="en-US" dirty="0" err="1"/>
              <a:t>el</a:t>
            </a:r>
            <a:r>
              <a:rPr lang="en-US" dirty="0"/>
              <a:t> RGPD?</a:t>
            </a:r>
          </a:p>
        </p:txBody>
      </p:sp>
      <p:sp>
        <p:nvSpPr>
          <p:cNvPr id="3" name="Θέση κειμένου 2">
            <a:extLst>
              <a:ext uri="{FF2B5EF4-FFF2-40B4-BE49-F238E27FC236}">
                <a16:creationId xmlns:a16="http://schemas.microsoft.com/office/drawing/2014/main" id="{FDBAADF4-5C57-4BF0-BC08-7AD2977D1EFF}"/>
              </a:ext>
            </a:extLst>
          </p:cNvPr>
          <p:cNvSpPr>
            <a:spLocks noGrp="1"/>
          </p:cNvSpPr>
          <p:nvPr>
            <p:ph type="body" idx="1"/>
          </p:nvPr>
        </p:nvSpPr>
        <p:spPr>
          <a:xfrm>
            <a:off x="3962400" y="1846583"/>
            <a:ext cx="8143875" cy="5058001"/>
          </a:xfrm>
        </p:spPr>
        <p:txBody>
          <a:bodyPr>
            <a:normAutofit fontScale="85000" lnSpcReduction="10000"/>
          </a:bodyPr>
          <a:lstStyle/>
          <a:p>
            <a:pPr marL="76200" indent="0" algn="just">
              <a:lnSpc>
                <a:spcPct val="110000"/>
              </a:lnSpc>
              <a:spcAft>
                <a:spcPts val="600"/>
              </a:spcAft>
              <a:buNone/>
            </a:pPr>
            <a:r>
              <a:rPr lang="en-US" sz="1800" b="1" i="0" dirty="0">
                <a:solidFill>
                  <a:srgbClr val="000000"/>
                </a:solidFill>
                <a:effectLst/>
                <a:latin typeface="Calibri" panose="020F0502020204030204" pitchFamily="34" charset="0"/>
                <a:cs typeface="Calibri" panose="020F0502020204030204" pitchFamily="34" charset="0"/>
              </a:rPr>
              <a:t>¿Qué es </a:t>
            </a:r>
            <a:r>
              <a:rPr lang="en-US" sz="1800" b="1" i="0" dirty="0" err="1">
                <a:solidFill>
                  <a:srgbClr val="000000"/>
                </a:solidFill>
                <a:effectLst/>
                <a:latin typeface="Calibri" panose="020F0502020204030204" pitchFamily="34" charset="0"/>
                <a:cs typeface="Calibri" panose="020F0502020204030204" pitchFamily="34" charset="0"/>
              </a:rPr>
              <a:t>el</a:t>
            </a:r>
            <a:r>
              <a:rPr lang="en-US" sz="1800" b="1" i="0" dirty="0">
                <a:solidFill>
                  <a:srgbClr val="000000"/>
                </a:solidFill>
                <a:effectLst/>
                <a:latin typeface="Calibri" panose="020F0502020204030204" pitchFamily="34" charset="0"/>
                <a:cs typeface="Calibri" panose="020F0502020204030204" pitchFamily="34" charset="0"/>
              </a:rPr>
              <a:t> </a:t>
            </a:r>
            <a:r>
              <a:rPr lang="en-US" sz="1800" b="1" dirty="0">
                <a:solidFill>
                  <a:srgbClr val="000000"/>
                </a:solidFill>
                <a:latin typeface="Calibri" panose="020F0502020204030204" pitchFamily="34" charset="0"/>
                <a:cs typeface="Calibri" panose="020F0502020204030204" pitchFamily="34" charset="0"/>
              </a:rPr>
              <a:t>RGPD</a:t>
            </a:r>
            <a:r>
              <a:rPr lang="en-US" sz="1800" b="1" i="0" dirty="0">
                <a:solidFill>
                  <a:srgbClr val="000000"/>
                </a:solidFill>
                <a:effectLst/>
                <a:latin typeface="Calibri" panose="020F0502020204030204" pitchFamily="34" charset="0"/>
                <a:cs typeface="Calibri" panose="020F0502020204030204" pitchFamily="34" charset="0"/>
              </a:rPr>
              <a:t>?</a:t>
            </a:r>
          </a:p>
          <a:p>
            <a:pPr algn="just">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El </a:t>
            </a:r>
            <a:r>
              <a:rPr lang="en-US" sz="1800" b="1" i="0" dirty="0">
                <a:solidFill>
                  <a:srgbClr val="000000"/>
                </a:solidFill>
                <a:effectLst/>
                <a:latin typeface="Calibri" panose="020F0502020204030204" pitchFamily="34" charset="0"/>
                <a:cs typeface="Calibri" panose="020F0502020204030204" pitchFamily="34" charset="0"/>
              </a:rPr>
              <a:t>Reglamento General de Protección de Datos </a:t>
            </a:r>
            <a:r>
              <a:rPr lang="en-US" sz="1800" b="0" i="0" dirty="0">
                <a:solidFill>
                  <a:srgbClr val="000000"/>
                </a:solidFill>
                <a:effectLst/>
                <a:latin typeface="Calibri" panose="020F0502020204030204" pitchFamily="34" charset="0"/>
                <a:cs typeface="Calibri" panose="020F0502020204030204" pitchFamily="34" charset="0"/>
              </a:rPr>
              <a:t>es una ley de la Unión Europea que entró en vigor el 25 de mayo de 2018 y que obliga a las organizaciones a salvaguardar los datos personales y a defender los derechos de privacidad de cualquier persona en el territorio de la UE. </a:t>
            </a:r>
          </a:p>
          <a:p>
            <a:pPr marL="76200" indent="0" algn="just">
              <a:lnSpc>
                <a:spcPct val="110000"/>
              </a:lnSpc>
              <a:spcAft>
                <a:spcPts val="600"/>
              </a:spcAft>
              <a:buNone/>
            </a:pPr>
            <a:r>
              <a:rPr lang="en-US" sz="1800" b="1" i="0" dirty="0">
                <a:solidFill>
                  <a:srgbClr val="000000"/>
                </a:solidFill>
                <a:effectLst/>
                <a:latin typeface="Calibri" panose="020F0502020204030204" pitchFamily="34" charset="0"/>
                <a:cs typeface="Calibri" panose="020F0502020204030204" pitchFamily="34" charset="0"/>
              </a:rPr>
              <a:t>¿Quién debe cumplir el RGPD?</a:t>
            </a:r>
          </a:p>
          <a:p>
            <a:pPr algn="just">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Cualquier organización que procese los datos personales de personas en la UE debe cumplir con </a:t>
            </a:r>
            <a:r>
              <a:rPr lang="en-US" sz="1800" b="0" i="0" dirty="0" err="1">
                <a:solidFill>
                  <a:srgbClr val="000000"/>
                </a:solidFill>
                <a:effectLst/>
                <a:latin typeface="Calibri" panose="020F0502020204030204" pitchFamily="34" charset="0"/>
                <a:cs typeface="Calibri" panose="020F0502020204030204" pitchFamily="34" charset="0"/>
              </a:rPr>
              <a:t>el</a:t>
            </a:r>
            <a:r>
              <a:rPr lang="en-US" sz="1800" b="0" i="0" dirty="0">
                <a:solidFill>
                  <a:srgbClr val="000000"/>
                </a:solidFill>
                <a:effectLst/>
                <a:latin typeface="Calibri" panose="020F0502020204030204" pitchFamily="34" charset="0"/>
                <a:cs typeface="Calibri" panose="020F0502020204030204" pitchFamily="34" charset="0"/>
              </a:rPr>
              <a:t> </a:t>
            </a:r>
            <a:r>
              <a:rPr lang="en-US" sz="1800" dirty="0">
                <a:solidFill>
                  <a:srgbClr val="000000"/>
                </a:solidFill>
                <a:latin typeface="Calibri" panose="020F0502020204030204" pitchFamily="34" charset="0"/>
                <a:cs typeface="Calibri" panose="020F0502020204030204" pitchFamily="34" charset="0"/>
              </a:rPr>
              <a:t>RGPD</a:t>
            </a:r>
            <a:r>
              <a:rPr lang="en-US" sz="1800" b="0" i="0" dirty="0">
                <a:solidFill>
                  <a:srgbClr val="000000"/>
                </a:solidFill>
                <a:effectLst/>
                <a:latin typeface="Calibri" panose="020F0502020204030204" pitchFamily="34" charset="0"/>
                <a:cs typeface="Calibri" panose="020F0502020204030204" pitchFamily="34" charset="0"/>
              </a:rPr>
              <a:t>. </a:t>
            </a:r>
          </a:p>
          <a:p>
            <a:pPr algn="just">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a:t>
            </a:r>
            <a:r>
              <a:rPr lang="en-US" sz="1800" b="1" i="0" dirty="0">
                <a:solidFill>
                  <a:srgbClr val="000000"/>
                </a:solidFill>
                <a:effectLst/>
                <a:latin typeface="Calibri" panose="020F0502020204030204" pitchFamily="34" charset="0"/>
                <a:cs typeface="Calibri" panose="020F0502020204030204" pitchFamily="34" charset="0"/>
              </a:rPr>
              <a:t>Tratamiento</a:t>
            </a:r>
            <a:r>
              <a:rPr lang="en-US" sz="1800" b="0" i="0" dirty="0">
                <a:solidFill>
                  <a:srgbClr val="000000"/>
                </a:solidFill>
                <a:effectLst/>
                <a:latin typeface="Calibri" panose="020F0502020204030204" pitchFamily="34" charset="0"/>
                <a:cs typeface="Calibri" panose="020F0502020204030204" pitchFamily="34" charset="0"/>
              </a:rPr>
              <a:t>" es un término amplio que abarca prácticamente todo lo que se puede hacer con los datos: recogida, almacenamiento, transmisión, análisis, etc. </a:t>
            </a:r>
          </a:p>
          <a:p>
            <a:pPr algn="just">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a:t>
            </a:r>
            <a:r>
              <a:rPr lang="en-US" sz="1800" b="1" i="0" dirty="0">
                <a:solidFill>
                  <a:srgbClr val="000000"/>
                </a:solidFill>
                <a:effectLst/>
                <a:latin typeface="Calibri" panose="020F0502020204030204" pitchFamily="34" charset="0"/>
                <a:cs typeface="Calibri" panose="020F0502020204030204" pitchFamily="34" charset="0"/>
              </a:rPr>
              <a:t>Datos personales" </a:t>
            </a:r>
            <a:r>
              <a:rPr lang="en-US" sz="1800" b="0" i="0" dirty="0">
                <a:solidFill>
                  <a:srgbClr val="000000"/>
                </a:solidFill>
                <a:effectLst/>
                <a:latin typeface="Calibri" panose="020F0502020204030204" pitchFamily="34" charset="0"/>
                <a:cs typeface="Calibri" panose="020F0502020204030204" pitchFamily="34" charset="0"/>
              </a:rPr>
              <a:t>es cualquier información relacionada con una persona, como nombres, direcciones de correo electrónico, direcciones IP, color de ojos, afiliación política, etc. </a:t>
            </a:r>
          </a:p>
          <a:p>
            <a:pPr algn="just">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Incluso si una organización no está conectada con la propia UE, si procesa los datos personales de personas en la UE (a través del seguimiento en su sitio web, por ejemplo), debe cumplir. El RGPD tampoco se limita a las empresas con ánimo de lucro.</a:t>
            </a:r>
          </a:p>
          <a:p>
            <a:pPr>
              <a:lnSpc>
                <a:spcPct val="110000"/>
              </a:lnSpc>
              <a:spcAft>
                <a:spcPts val="600"/>
              </a:spcAft>
            </a:pPr>
            <a:endParaRPr lang="en-US" sz="1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56BA8F3-369F-4675-B4C2-1650F56006FE}"/>
              </a:ext>
            </a:extLst>
          </p:cNvPr>
          <p:cNvSpPr txBox="1"/>
          <p:nvPr/>
        </p:nvSpPr>
        <p:spPr>
          <a:xfrm>
            <a:off x="6068938" y="6550223"/>
            <a:ext cx="6123062" cy="307777"/>
          </a:xfrm>
          <a:prstGeom prst="rect">
            <a:avLst/>
          </a:prstGeom>
          <a:noFill/>
        </p:spPr>
        <p:txBody>
          <a:bodyPr wrap="square">
            <a:spAutoFit/>
          </a:bodyPr>
          <a:lstStyle/>
          <a:p>
            <a:pPr algn="r"/>
            <a:r>
              <a:rPr lang="en-US" dirty="0"/>
              <a:t>Fuente: </a:t>
            </a:r>
            <a:r>
              <a:rPr lang="en-US" dirty="0">
                <a:hlinkClick r:id="rId2"/>
              </a:rPr>
              <a:t>https:</a:t>
            </a:r>
            <a:r>
              <a:rPr lang="en-US" dirty="0"/>
              <a:t>//gdpr.eu/faq/ </a:t>
            </a:r>
          </a:p>
        </p:txBody>
      </p:sp>
      <p:pic>
        <p:nvPicPr>
          <p:cNvPr id="5122" name="Picture 2" descr="Verordnung, Bipr, Daten, Schutz, Sicherheit">
            <a:extLst>
              <a:ext uri="{FF2B5EF4-FFF2-40B4-BE49-F238E27FC236}">
                <a16:creationId xmlns:a16="http://schemas.microsoft.com/office/drawing/2014/main" id="{02748D83-1421-479B-87AF-BC5976E86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1" y="2382007"/>
            <a:ext cx="3735554" cy="175104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86265A37-2359-4C4C-9AC6-759DA9FF3D6F}"/>
              </a:ext>
            </a:extLst>
          </p:cNvPr>
          <p:cNvSpPr/>
          <p:nvPr/>
        </p:nvSpPr>
        <p:spPr>
          <a:xfrm>
            <a:off x="424650" y="6581001"/>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endParaRPr lang="en-US" sz="1200" b="0" i="0" u="none" strike="noStrike" cap="none" dirty="0">
              <a:solidFill>
                <a:schemeClr val="dk1"/>
              </a:solidFill>
              <a:latin typeface="Calibri"/>
              <a:ea typeface="Calibri"/>
              <a:cs typeface="Calibri"/>
              <a:sym typeface="Calibri"/>
            </a:endParaRPr>
          </a:p>
        </p:txBody>
      </p:sp>
      <p:sp>
        <p:nvSpPr>
          <p:cNvPr id="7" name="Google Shape;262;p17"/>
          <p:cNvSpPr txBox="1">
            <a:spLocks/>
          </p:cNvSpPr>
          <p:nvPr/>
        </p:nvSpPr>
        <p:spPr>
          <a:xfrm>
            <a:off x="539092" y="457310"/>
            <a:ext cx="10515600" cy="893179"/>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pPr>
            <a:br>
              <a:rPr lang="en-US" dirty="0"/>
            </a:br>
            <a:r>
              <a:rPr lang="de-DE" sz="4400" dirty="0">
                <a:solidFill>
                  <a:srgbClr val="C00000"/>
                </a:solidFill>
              </a:rPr>
              <a:t>Anexo 4</a:t>
            </a:r>
            <a:endParaRPr lang="en-US" dirty="0">
              <a:solidFill>
                <a:srgbClr val="C01E24"/>
              </a:solidFill>
            </a:endParaRPr>
          </a:p>
        </p:txBody>
      </p:sp>
    </p:spTree>
    <p:extLst>
      <p:ext uri="{BB962C8B-B14F-4D97-AF65-F5344CB8AC3E}">
        <p14:creationId xmlns:p14="http://schemas.microsoft.com/office/powerpoint/2010/main" val="569152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2" name="Ορθογώνιο 1">
            <a:extLst>
              <a:ext uri="{FF2B5EF4-FFF2-40B4-BE49-F238E27FC236}">
                <a16:creationId xmlns:a16="http://schemas.microsoft.com/office/drawing/2014/main" id="{A5C76319-C847-43FD-B674-228C5E64D6DE}"/>
              </a:ext>
            </a:extLst>
          </p:cNvPr>
          <p:cNvSpPr/>
          <p:nvPr/>
        </p:nvSpPr>
        <p:spPr>
          <a:xfrm>
            <a:off x="1913468" y="-1"/>
            <a:ext cx="10351420" cy="6858001"/>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0" name="Google Shape;420;p2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1" name="Google Shape;421;p2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22" name="Google Shape;422;p25"/>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423" name="Google Shape;423;p25"/>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424" name="Google Shape;424;p25"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425" name="Google Shape;425;p25"/>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426" name="Google Shape;426;p2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C01E24"/>
              </a:buClr>
              <a:buSzPts val="2800"/>
              <a:buFont typeface="Calibri"/>
              <a:buNone/>
              <a:tabLst/>
              <a:defRPr/>
            </a:pPr>
            <a: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t>¡Enhorabuena!</a:t>
            </a:r>
            <a:b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t>Ha completado este módulo.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7" name="Google Shape;427;p25"/>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DDEAF6"/>
                </a:solidFill>
                <a:effectLst/>
                <a:uLnTx/>
                <a:uFillTx/>
                <a:latin typeface="Calibri"/>
                <a:ea typeface="Calibri"/>
                <a:cs typeface="Calibri"/>
                <a:sym typeface="Calibri"/>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kumimoji="0" sz="900" b="0" i="0" u="none" strike="noStrike" kern="0" cap="none" spc="0" normalizeH="0" baseline="0" noProof="0">
              <a:ln>
                <a:noFill/>
              </a:ln>
              <a:solidFill>
                <a:srgbClr val="DDEAF6"/>
              </a:solidFill>
              <a:effectLst/>
              <a:uLnTx/>
              <a:uFillTx/>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Qué es la alfabetización sanitaria digital</a:t>
            </a:r>
            <a:endParaRPr/>
          </a:p>
        </p:txBody>
      </p:sp>
      <p:sp>
        <p:nvSpPr>
          <p:cNvPr id="170" name="Google Shape;170;p8"/>
          <p:cNvSpPr txBox="1">
            <a:spLocks noGrp="1"/>
          </p:cNvSpPr>
          <p:nvPr>
            <p:ph type="body" idx="1"/>
          </p:nvPr>
        </p:nvSpPr>
        <p:spPr>
          <a:xfrm>
            <a:off x="557998" y="1799999"/>
            <a:ext cx="7378994" cy="505800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1200"/>
              </a:spcBef>
              <a:spcAft>
                <a:spcPts val="0"/>
              </a:spcAft>
              <a:buSzPct val="100000"/>
              <a:buNone/>
            </a:pPr>
            <a:r>
              <a:rPr lang="en-US" b="1" dirty="0"/>
              <a:t>La alfabetización sanitaria digital </a:t>
            </a:r>
            <a:r>
              <a:rPr lang="en-US" dirty="0"/>
              <a:t>abarca cinco dimensiones diferentes: </a:t>
            </a:r>
          </a:p>
          <a:p>
            <a:pPr marL="914400" lvl="1" indent="-457200" algn="l" rtl="0">
              <a:lnSpc>
                <a:spcPct val="110000"/>
              </a:lnSpc>
              <a:spcBef>
                <a:spcPts val="1200"/>
              </a:spcBef>
              <a:spcAft>
                <a:spcPts val="0"/>
              </a:spcAft>
              <a:buSzPct val="119999"/>
              <a:buFont typeface="Calibri"/>
              <a:buAutoNum type="arabicPeriod"/>
            </a:pPr>
            <a:r>
              <a:rPr lang="en-US" dirty="0"/>
              <a:t>Alfabetización en información y datos</a:t>
            </a:r>
          </a:p>
          <a:p>
            <a:pPr marL="914400" lvl="1" indent="-457200" algn="l" rtl="0">
              <a:lnSpc>
                <a:spcPct val="110000"/>
              </a:lnSpc>
              <a:spcBef>
                <a:spcPts val="1200"/>
              </a:spcBef>
              <a:spcAft>
                <a:spcPts val="0"/>
              </a:spcAft>
              <a:buSzPct val="119999"/>
              <a:buFont typeface="Calibri"/>
              <a:buAutoNum type="arabicPeriod"/>
            </a:pPr>
            <a:r>
              <a:rPr lang="en-US" dirty="0"/>
              <a:t>Comunicación y colaboración</a:t>
            </a:r>
          </a:p>
          <a:p>
            <a:pPr marL="914400" lvl="1" indent="-457200" algn="l" rtl="0">
              <a:lnSpc>
                <a:spcPct val="110000"/>
              </a:lnSpc>
              <a:spcBef>
                <a:spcPts val="1200"/>
              </a:spcBef>
              <a:spcAft>
                <a:spcPts val="0"/>
              </a:spcAft>
              <a:buSzPct val="119999"/>
              <a:buFont typeface="Calibri"/>
              <a:buAutoNum type="arabicPeriod"/>
            </a:pPr>
            <a:r>
              <a:rPr lang="en-US" dirty="0"/>
              <a:t>Creación de contenidos digitales</a:t>
            </a:r>
          </a:p>
          <a:p>
            <a:pPr marL="914400" lvl="1" indent="-457200" algn="l" rtl="0">
              <a:lnSpc>
                <a:spcPct val="110000"/>
              </a:lnSpc>
              <a:spcBef>
                <a:spcPts val="1200"/>
              </a:spcBef>
              <a:spcAft>
                <a:spcPts val="0"/>
              </a:spcAft>
              <a:buSzPct val="119999"/>
              <a:buFont typeface="Calibri"/>
              <a:buAutoNum type="arabicPeriod"/>
            </a:pPr>
            <a:r>
              <a:rPr lang="en-US" dirty="0"/>
              <a:t>Seguridad </a:t>
            </a:r>
          </a:p>
          <a:p>
            <a:pPr marL="914400" lvl="1" indent="-457200" algn="l" rtl="0">
              <a:lnSpc>
                <a:spcPct val="110000"/>
              </a:lnSpc>
              <a:spcBef>
                <a:spcPts val="1200"/>
              </a:spcBef>
              <a:spcAft>
                <a:spcPts val="0"/>
              </a:spcAft>
              <a:buSzPct val="119999"/>
              <a:buFont typeface="Calibri"/>
              <a:buAutoNum type="arabicPeriod"/>
            </a:pPr>
            <a:r>
              <a:rPr lang="en-US" dirty="0"/>
              <a:t>Resolución de problemas </a:t>
            </a:r>
          </a:p>
          <a:p>
            <a:pPr marL="228600" lvl="0" indent="-87629" algn="l" rtl="0">
              <a:lnSpc>
                <a:spcPct val="110000"/>
              </a:lnSpc>
              <a:spcBef>
                <a:spcPts val="1200"/>
              </a:spcBef>
              <a:spcAft>
                <a:spcPts val="0"/>
              </a:spcAft>
              <a:buSzPct val="100000"/>
              <a:buNone/>
            </a:pPr>
            <a:endParaRPr dirty="0"/>
          </a:p>
        </p:txBody>
      </p:sp>
      <p:sp>
        <p:nvSpPr>
          <p:cNvPr id="171" name="Google Shape;171;p8"/>
          <p:cNvSpPr/>
          <p:nvPr/>
        </p:nvSpPr>
        <p:spPr>
          <a:xfrm>
            <a:off x="10384221" y="-3933"/>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4.1 Introducción </a:t>
            </a:r>
            <a:endParaRPr sz="1500" b="0" i="0" u="none" strike="noStrike" cap="none">
              <a:solidFill>
                <a:schemeClr val="lt1"/>
              </a:solidFill>
              <a:latin typeface="Calibri"/>
              <a:ea typeface="Calibri"/>
              <a:cs typeface="Calibri"/>
              <a:sym typeface="Calibri"/>
            </a:endParaRPr>
          </a:p>
        </p:txBody>
      </p:sp>
      <p:sp>
        <p:nvSpPr>
          <p:cNvPr id="172" name="Google Shape;172;p8"/>
          <p:cNvSpPr txBox="1"/>
          <p:nvPr/>
        </p:nvSpPr>
        <p:spPr>
          <a:xfrm>
            <a:off x="801596" y="6503403"/>
            <a:ext cx="4996500" cy="276959"/>
          </a:xfrm>
          <a:prstGeom prst="rect">
            <a:avLst/>
          </a:prstGeom>
          <a:noFill/>
          <a:ln>
            <a:noFill/>
          </a:ln>
        </p:spPr>
        <p:txBody>
          <a:bodyPr spcFirstLastPara="1" wrap="square" lIns="91425" tIns="45700" rIns="91425" bIns="45700" anchor="t" anchorCtr="0">
            <a:spAutoFit/>
          </a:bodyPr>
          <a:lstStyle/>
          <a:p>
            <a:pPr lvl="0">
              <a:buSzPts val="1200"/>
            </a:pPr>
            <a:r>
              <a:rPr lang="de-DE" sz="1200" dirty="0">
                <a:solidFill>
                  <a:schemeClr val="dk1"/>
                </a:solidFill>
              </a:rPr>
              <a:t>Más </a:t>
            </a:r>
            <a:r>
              <a:rPr lang="de-DE" sz="1200" dirty="0" err="1">
                <a:solidFill>
                  <a:schemeClr val="dk1"/>
                </a:solidFill>
              </a:rPr>
              <a:t>información</a:t>
            </a:r>
            <a:r>
              <a:rPr lang="de-DE" sz="1200" dirty="0">
                <a:solidFill>
                  <a:schemeClr val="dk1"/>
                </a:solidFill>
              </a:rPr>
              <a:t>: [1]</a:t>
            </a:r>
          </a:p>
        </p:txBody>
      </p:sp>
      <p:sp>
        <p:nvSpPr>
          <p:cNvPr id="8" name="Rectángulo 7">
            <a:extLst>
              <a:ext uri="{FF2B5EF4-FFF2-40B4-BE49-F238E27FC236}">
                <a16:creationId xmlns:a16="http://schemas.microsoft.com/office/drawing/2014/main" id="{88AB1FD6-D813-3FC1-0D48-92FD02E4E573}"/>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Habilidades operativas</a:t>
            </a:r>
            <a:endParaRPr dirty="0"/>
          </a:p>
        </p:txBody>
      </p:sp>
      <p:sp>
        <p:nvSpPr>
          <p:cNvPr id="179" name="Google Shape;179;p9"/>
          <p:cNvSpPr txBox="1">
            <a:spLocks noGrp="1"/>
          </p:cNvSpPr>
          <p:nvPr>
            <p:ph type="body" idx="1"/>
          </p:nvPr>
        </p:nvSpPr>
        <p:spPr>
          <a:xfrm>
            <a:off x="557997" y="1799999"/>
            <a:ext cx="10691249"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de-DE" dirty="0"/>
              <a:t>En </a:t>
            </a:r>
            <a:r>
              <a:rPr lang="de-DE" dirty="0" err="1"/>
              <a:t>este módulo</a:t>
            </a:r>
            <a:r>
              <a:rPr lang="de-DE" dirty="0"/>
              <a:t>, </a:t>
            </a:r>
            <a:r>
              <a:rPr lang="de-DE" dirty="0" err="1"/>
              <a:t>nos centramos </a:t>
            </a:r>
            <a:r>
              <a:rPr lang="de-DE" dirty="0"/>
              <a:t>en las </a:t>
            </a:r>
            <a:r>
              <a:rPr lang="de-DE" dirty="0" err="1"/>
              <a:t>habilidades </a:t>
            </a:r>
            <a:r>
              <a:rPr lang="de-DE" dirty="0"/>
              <a:t>operativas, </a:t>
            </a:r>
            <a:r>
              <a:rPr lang="de-DE" dirty="0" err="1"/>
              <a:t>y especialmente: </a:t>
            </a:r>
            <a:endParaRPr dirty="0"/>
          </a:p>
          <a:p>
            <a:pPr marL="457200" lvl="0" indent="-457200" algn="l" rtl="0">
              <a:lnSpc>
                <a:spcPct val="100000"/>
              </a:lnSpc>
              <a:spcBef>
                <a:spcPts val="1200"/>
              </a:spcBef>
              <a:spcAft>
                <a:spcPts val="0"/>
              </a:spcAft>
              <a:buSzPts val="2400"/>
              <a:buFont typeface="Calibri"/>
              <a:buAutoNum type="arabicParenR"/>
            </a:pPr>
            <a:r>
              <a:rPr lang="de-DE" dirty="0" err="1"/>
              <a:t>cómo utilizar </a:t>
            </a:r>
            <a:r>
              <a:rPr lang="de-DE" dirty="0"/>
              <a:t>un </a:t>
            </a:r>
            <a:r>
              <a:rPr lang="de-DE" dirty="0" err="1"/>
              <a:t>dispositivo digital, </a:t>
            </a:r>
            <a:endParaRPr dirty="0"/>
          </a:p>
          <a:p>
            <a:pPr marL="457200" lvl="0" indent="-457200" algn="l" rtl="0">
              <a:lnSpc>
                <a:spcPct val="100000"/>
              </a:lnSpc>
              <a:spcBef>
                <a:spcPts val="1200"/>
              </a:spcBef>
              <a:spcAft>
                <a:spcPts val="0"/>
              </a:spcAft>
              <a:buSzPts val="2400"/>
              <a:buFont typeface="Calibri"/>
              <a:buAutoNum type="arabicParenR"/>
            </a:pPr>
            <a:r>
              <a:rPr lang="de-DE" dirty="0" err="1"/>
              <a:t>qué dispositivos digitales están disponibles, </a:t>
            </a:r>
            <a:endParaRPr dirty="0"/>
          </a:p>
          <a:p>
            <a:pPr marL="457200" lvl="0" indent="-457200" algn="l" rtl="0">
              <a:lnSpc>
                <a:spcPct val="100000"/>
              </a:lnSpc>
              <a:spcBef>
                <a:spcPts val="1200"/>
              </a:spcBef>
              <a:spcAft>
                <a:spcPts val="0"/>
              </a:spcAft>
              <a:buSzPts val="2400"/>
              <a:buFont typeface="Calibri"/>
              <a:buAutoNum type="arabicParenR"/>
            </a:pPr>
            <a:r>
              <a:rPr lang="de-DE" dirty="0" err="1"/>
              <a:t>dónde </a:t>
            </a:r>
            <a:r>
              <a:rPr lang="de-DE" dirty="0"/>
              <a:t>encontrar </a:t>
            </a:r>
            <a:r>
              <a:rPr lang="de-DE" dirty="0" err="1"/>
              <a:t>información en Internet, y</a:t>
            </a:r>
            <a:endParaRPr dirty="0"/>
          </a:p>
          <a:p>
            <a:pPr marL="457200" lvl="0" indent="-457200" algn="l" rtl="0">
              <a:lnSpc>
                <a:spcPct val="100000"/>
              </a:lnSpc>
              <a:spcBef>
                <a:spcPts val="1200"/>
              </a:spcBef>
              <a:spcAft>
                <a:spcPts val="0"/>
              </a:spcAft>
              <a:buSzPts val="2400"/>
              <a:buFont typeface="Calibri"/>
              <a:buAutoNum type="arabicParenR"/>
            </a:pPr>
            <a:r>
              <a:rPr lang="de-DE" dirty="0" err="1"/>
              <a:t>qué normas hay que tener en cuenta al actuar </a:t>
            </a:r>
            <a:r>
              <a:rPr lang="de-DE" dirty="0"/>
              <a:t>en </a:t>
            </a:r>
            <a:r>
              <a:rPr lang="de-DE" dirty="0" err="1"/>
              <a:t>el entorno </a:t>
            </a:r>
            <a:r>
              <a:rPr lang="de-DE" dirty="0"/>
              <a:t>digital.</a:t>
            </a:r>
            <a:endParaRPr dirty="0"/>
          </a:p>
        </p:txBody>
      </p:sp>
      <p:sp>
        <p:nvSpPr>
          <p:cNvPr id="180" name="Google Shape;180;p9"/>
          <p:cNvSpPr txBox="1"/>
          <p:nvPr/>
        </p:nvSpPr>
        <p:spPr>
          <a:xfrm>
            <a:off x="1890965" y="4853808"/>
            <a:ext cx="7618937" cy="1569620"/>
          </a:xfrm>
          <a:prstGeom prst="rect">
            <a:avLst/>
          </a:prstGeom>
          <a:solidFill>
            <a:schemeClr val="lt2"/>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de-DE" sz="2400" b="0" i="0" u="none" strike="noStrike" cap="none" dirty="0">
                <a:solidFill>
                  <a:schemeClr val="dk1"/>
                </a:solidFill>
                <a:latin typeface="Calibri"/>
                <a:ea typeface="Calibri"/>
                <a:cs typeface="Calibri"/>
                <a:sym typeface="Calibri"/>
              </a:rPr>
              <a:t>PERO la alfabetización digital es algo más que el uso de dispositivos digitales:</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r>
              <a:rPr lang="de-DE" sz="2400" b="1" i="0" u="none" strike="noStrike" cap="none" dirty="0">
                <a:solidFill>
                  <a:schemeClr val="dk1"/>
                </a:solidFill>
                <a:latin typeface="Calibri"/>
                <a:ea typeface="Calibri"/>
                <a:cs typeface="Calibri"/>
                <a:sym typeface="Calibri"/>
              </a:rPr>
              <a:t>también es importante evaluar y cuestionar críticamente la información digital</a:t>
            </a:r>
          </a:p>
        </p:txBody>
      </p:sp>
      <p:sp>
        <p:nvSpPr>
          <p:cNvPr id="7" name="Rectángulo 6">
            <a:extLst>
              <a:ext uri="{FF2B5EF4-FFF2-40B4-BE49-F238E27FC236}">
                <a16:creationId xmlns:a16="http://schemas.microsoft.com/office/drawing/2014/main" id="{72E29A3A-9445-B601-3E53-E72F562B8163}"/>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4</a:t>
            </a:r>
          </a:p>
        </p:txBody>
      </p:sp>
    </p:spTree>
  </p:cSld>
  <p:clrMapOvr>
    <a:masterClrMapping/>
  </p:clrMapOvr>
</p:sld>
</file>

<file path=ppt/theme/theme1.xml><?xml version="1.0" encoding="utf-8"?>
<a:theme xmlns:a="http://schemas.openxmlformats.org/drawingml/2006/main" name="3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6322B6-805F-4960-B463-B4E718496B46}">
  <ds:schemaRef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f31421c9-628b-4b4d-907b-e4fb7eb6347f"/>
    <ds:schemaRef ds:uri="http://purl.org/dc/terms/"/>
    <ds:schemaRef ds:uri="http://purl.org/dc/elements/1.1/"/>
  </ds:schemaRefs>
</ds:datastoreItem>
</file>

<file path=customXml/itemProps2.xml><?xml version="1.0" encoding="utf-8"?>
<ds:datastoreItem xmlns:ds="http://schemas.openxmlformats.org/officeDocument/2006/customXml" ds:itemID="{D36770E5-1687-46D5-9D35-531EE72D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2D78E0-464A-4669-87D4-3DEFC76C82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761</TotalTime>
  <Words>6320</Words>
  <Application>Microsoft Office PowerPoint</Application>
  <PresentationFormat>Ευρεία οθόνη</PresentationFormat>
  <Paragraphs>718</Paragraphs>
  <Slides>74</Slides>
  <Notes>47</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74</vt:i4>
      </vt:variant>
    </vt:vector>
  </HeadingPairs>
  <TitlesOfParts>
    <vt:vector size="84" baseType="lpstr">
      <vt:lpstr>Courier New</vt:lpstr>
      <vt:lpstr>Wingdings</vt:lpstr>
      <vt:lpstr>Wingdings 2</vt:lpstr>
      <vt:lpstr>Gill Sans</vt:lpstr>
      <vt:lpstr>Arial</vt:lpstr>
      <vt:lpstr>Source Sans Pro</vt:lpstr>
      <vt:lpstr>Calibri</vt:lpstr>
      <vt:lpstr>Impact</vt:lpstr>
      <vt:lpstr>Roboto</vt:lpstr>
      <vt:lpstr>3_Θέμα του Office</vt:lpstr>
      <vt:lpstr>Παρουσίαση του PowerPoint</vt:lpstr>
      <vt:lpstr>Socios</vt:lpstr>
      <vt:lpstr>Módulos</vt:lpstr>
      <vt:lpstr>Objetivos</vt:lpstr>
      <vt:lpstr>Competencias</vt:lpstr>
      <vt:lpstr>4.1.1 Introducción</vt:lpstr>
      <vt:lpstr>Qué es la alfabetización sanitaria digital</vt:lpstr>
      <vt:lpstr>Qué es la alfabetización sanitaria digital</vt:lpstr>
      <vt:lpstr>Habilidades operativas</vt:lpstr>
      <vt:lpstr>4.1.2 Actividad práctica: Conocer diferentes dispositivos digitales </vt:lpstr>
      <vt:lpstr>Dispositivos digitales</vt:lpstr>
      <vt:lpstr>Dispositivos digitales</vt:lpstr>
      <vt:lpstr>Perfil de los dispositivos digitales (1/3)</vt:lpstr>
      <vt:lpstr>Perfil de los dispositivos digitales (2/3)</vt:lpstr>
      <vt:lpstr>Perfil de los dispositivos digitales (3/3)</vt:lpstr>
      <vt:lpstr>4.1.3 Búsqueda en Internet </vt:lpstr>
      <vt:lpstr>Introducción</vt:lpstr>
      <vt:lpstr>Navegadores</vt:lpstr>
      <vt:lpstr>Páginas web (1)</vt:lpstr>
      <vt:lpstr>Páginas web (2)</vt:lpstr>
      <vt:lpstr>Motores de búsqueda</vt:lpstr>
      <vt:lpstr>Actividad: Cadenas de búsqueda</vt:lpstr>
      <vt:lpstr>Actividad: Cadenas de búsqueda</vt:lpstr>
      <vt:lpstr>Formas alternativas de buscar información en la web</vt:lpstr>
      <vt:lpstr>Actividad: Buscar en un foro o directorio web</vt:lpstr>
      <vt:lpstr>Buscar información</vt:lpstr>
      <vt:lpstr>Παρουσίαση του PowerPoint</vt:lpstr>
      <vt:lpstr>Παρουσίαση του PowerPoint</vt:lpstr>
      <vt:lpstr>¿Qué son los datos personales?</vt:lpstr>
      <vt:lpstr>¿Qué datos personales se consideran sensibles?</vt:lpstr>
      <vt:lpstr>Παρουσίαση του PowerPoint</vt:lpstr>
      <vt:lpstr>Qué es la seguridad</vt:lpstr>
      <vt:lpstr>¿Es seguro el sitio web?</vt:lpstr>
      <vt:lpstr>¿Es seguro el sitio web?</vt:lpstr>
      <vt:lpstr>¿Es seguro el sitio web?</vt:lpstr>
      <vt:lpstr>Cómo comprobar si se utiliza https</vt:lpstr>
      <vt:lpstr>Sitios web o enlaces no seguros</vt:lpstr>
      <vt:lpstr>¿Es seguro visitar un enlace?</vt:lpstr>
      <vt:lpstr>¿Es seguro visitar el enlace?</vt:lpstr>
      <vt:lpstr>Παρουσίαση του PowerPoint</vt:lpstr>
      <vt:lpstr>¿Qué es la privacidad?</vt:lpstr>
      <vt:lpstr>Política de privacidad</vt:lpstr>
      <vt:lpstr>¿Es fiable el sitio web?</vt:lpstr>
      <vt:lpstr>¿Es fiable el sitio web?</vt:lpstr>
      <vt:lpstr>¿Es fiable el sitio web?</vt:lpstr>
      <vt:lpstr>¿Es fiable el sitio web?</vt:lpstr>
      <vt:lpstr>Ejemplo- Sitio web seguro, fiable y de confianza</vt:lpstr>
      <vt:lpstr>Ejemplo: el sitio web no es seguro, confiable o fiable</vt:lpstr>
      <vt:lpstr>Actividad dinámica de grupo: Estudios de caso - ¿Es el sitio web seguro y el contenido fiable? </vt:lpstr>
      <vt:lpstr>Παρουσίαση του PowerPoint</vt:lpstr>
      <vt:lpstr>Relación con el módulo 5</vt:lpstr>
      <vt:lpstr>4.2.2 Comunicación digital</vt:lpstr>
      <vt:lpstr>¿Qué herramientas de comunicación utiliza?</vt:lpstr>
      <vt:lpstr>Tipo de comunicaciones</vt:lpstr>
      <vt:lpstr>Cómo comunicarse con una organización o con profesionales</vt:lpstr>
      <vt:lpstr>Atención</vt:lpstr>
      <vt:lpstr>Actividad práctica: Crear una cuenta de correo electrónico</vt:lpstr>
      <vt:lpstr>Actividad práctica: Encontrar direcciones de correo electrónico</vt:lpstr>
      <vt:lpstr>Actividad práctica: Encontrar un formulario en línea</vt:lpstr>
      <vt:lpstr>Relación con el módulo 6</vt:lpstr>
      <vt:lpstr>4.2.3 Cierre</vt:lpstr>
      <vt:lpstr>Παρουσίαση του PowerPoint</vt:lpstr>
      <vt:lpstr>Παρουσίαση του PowerPoint</vt:lpstr>
      <vt:lpstr>Παρουσίαση του PowerPoint</vt:lpstr>
      <vt:lpstr>Referencias y lecturas adicionales</vt:lpstr>
      <vt:lpstr> Anexo</vt:lpstr>
      <vt:lpstr>Qué es la World Wide Web (WWW) (1)</vt:lpstr>
      <vt:lpstr>Qué es la World Wide Web (WWW) (2)</vt:lpstr>
      <vt:lpstr>Qué es la World Wide Web (WWW) (3)</vt:lpstr>
      <vt:lpstr>Παρουσίαση του PowerPoint</vt:lpstr>
      <vt:lpstr> Anexo 2</vt:lpstr>
      <vt:lpstr>Seguridad y privacidad</vt:lpstr>
      <vt:lpstr>¿Qué es y quién debe cumplir con el RGPD?</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keywords>, docId:74B079E0ECC0D3A4EC652D0357D48AB6</cp:keywords>
  <cp:lastModifiedBy>pantelis balaouras</cp:lastModifiedBy>
  <cp:revision>23</cp:revision>
  <dcterms:created xsi:type="dcterms:W3CDTF">2020-06-02T13:31:56Z</dcterms:created>
  <dcterms:modified xsi:type="dcterms:W3CDTF">2022-07-27T11:09:20Z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y fmtid="{D5CDD505-2E9C-101B-9397-08002B2CF9AE}" pid="3" name="NXPowerLiteLastOptimized">
    <vt:lpwstr>8181554</vt:lpwstr>
  </property>
  <property fmtid="{D5CDD505-2E9C-101B-9397-08002B2CF9AE}" pid="4" name="NXPowerLiteSettings">
    <vt:lpwstr>F7000400038000</vt:lpwstr>
  </property>
  <property fmtid="{D5CDD505-2E9C-101B-9397-08002B2CF9AE}" pid="5" name="NXPowerLiteVersion">
    <vt:lpwstr>S9.1.4</vt:lpwstr>
  </property>
</Properties>
</file>