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307" r:id="rId7"/>
    <p:sldId id="308" r:id="rId8"/>
    <p:sldId id="309" r:id="rId9"/>
    <p:sldId id="374" r:id="rId10"/>
    <p:sldId id="344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50" r:id="rId27"/>
    <p:sldId id="408" r:id="rId28"/>
    <p:sldId id="409" r:id="rId29"/>
    <p:sldId id="410" r:id="rId30"/>
    <p:sldId id="411" r:id="rId31"/>
    <p:sldId id="407" r:id="rId32"/>
    <p:sldId id="352" r:id="rId33"/>
    <p:sldId id="365" r:id="rId34"/>
    <p:sldId id="369" r:id="rId35"/>
    <p:sldId id="366" r:id="rId36"/>
    <p:sldId id="364" r:id="rId37"/>
    <p:sldId id="362" r:id="rId38"/>
    <p:sldId id="363" r:id="rId39"/>
    <p:sldId id="367" r:id="rId40"/>
    <p:sldId id="412" r:id="rId41"/>
    <p:sldId id="418" r:id="rId42"/>
    <p:sldId id="413" r:id="rId43"/>
    <p:sldId id="370" r:id="rId44"/>
    <p:sldId id="351" r:id="rId45"/>
    <p:sldId id="361" r:id="rId46"/>
    <p:sldId id="353" r:id="rId47"/>
    <p:sldId id="360" r:id="rId48"/>
    <p:sldId id="354" r:id="rId49"/>
    <p:sldId id="358" r:id="rId50"/>
    <p:sldId id="355" r:id="rId51"/>
    <p:sldId id="356" r:id="rId52"/>
    <p:sldId id="368" r:id="rId53"/>
    <p:sldId id="414" r:id="rId54"/>
    <p:sldId id="415" r:id="rId55"/>
    <p:sldId id="417" r:id="rId56"/>
    <p:sldId id="325" r:id="rId57"/>
    <p:sldId id="312" r:id="rId58"/>
    <p:sldId id="376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416" r:id="rId67"/>
    <p:sldId id="406" r:id="rId68"/>
  </p:sldIdLst>
  <p:sldSz cx="12192000" cy="6858000"/>
  <p:notesSz cx="6858000" cy="9144000"/>
  <p:embeddedFontLst>
    <p:embeddedFont>
      <p:font typeface="MS PGothic" panose="020B0600070205080204" pitchFamily="34" charset="-128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Gill Sans" panose="020B0604020202020204" charset="0"/>
      <p:regular r:id="rId75"/>
      <p:bold r:id="rId76"/>
    </p:embeddedFont>
    <p:embeddedFont>
      <p:font typeface="Impact" panose="020B0806030902050204" pitchFamily="34" charset="0"/>
      <p:regular r:id="rId77"/>
    </p:embeddedFont>
    <p:embeddedFont>
      <p:font typeface="Roboto" panose="020B0604020202020204" charset="0"/>
      <p:regular r:id="rId78"/>
      <p:bold r:id="rId79"/>
      <p:italic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7" roundtripDataSignature="AMtx7mijBboLH64igjhmTy29um9uZ0PpX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94E9B8-06DC-3204-C9E0-54FF56B797C1}" name="Jenny Wielga" initials="JW" userId="Jenny Wielg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3" autoAdjust="0"/>
    <p:restoredTop sz="94660"/>
  </p:normalViewPr>
  <p:slideViewPr>
    <p:cSldViewPr snapToGrid="0">
      <p:cViewPr>
        <p:scale>
          <a:sx n="60" d="100"/>
          <a:sy n="60" d="100"/>
        </p:scale>
        <p:origin x="988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customschemas.google.com/relationships/presentationmetadata" Target="meta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24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DF982-2FE3-441F-BDCC-96C22EEF8FE1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7CD9178-087D-4176-834F-67BEA7C7ACC8}">
      <dgm:prSet phldrT="[Text]" custT="1"/>
      <dgm:spPr/>
      <dgm:t>
        <a:bodyPr/>
        <a:lstStyle/>
        <a:p>
          <a:pPr algn="just"/>
          <a:r>
            <a:rPr lang="es-ES" sz="2800" b="1" dirty="0"/>
            <a:t>1.Strumenti istituzionali/pubblici per la salute digitale</a:t>
          </a:r>
          <a:r>
            <a:rPr lang="es-ES" sz="2800" dirty="0"/>
            <a:t>: livello sovranazionale, nazionale, regionale e locale. </a:t>
          </a:r>
          <a:endParaRPr lang="en-GB" sz="2800" dirty="0"/>
        </a:p>
      </dgm:t>
    </dgm:pt>
    <dgm:pt modelId="{D664A40B-C655-46DB-B66F-4ECDE4FF29DA}" type="parTrans" cxnId="{0F966AC6-6CEE-4C0A-9FD8-0A47BF912486}">
      <dgm:prSet/>
      <dgm:spPr/>
      <dgm:t>
        <a:bodyPr/>
        <a:lstStyle/>
        <a:p>
          <a:endParaRPr lang="en-GB"/>
        </a:p>
      </dgm:t>
    </dgm:pt>
    <dgm:pt modelId="{C7312F75-3C10-43B0-9A41-CE058D0A96DD}" type="sibTrans" cxnId="{0F966AC6-6CEE-4C0A-9FD8-0A47BF912486}">
      <dgm:prSet/>
      <dgm:spPr/>
      <dgm:t>
        <a:bodyPr/>
        <a:lstStyle/>
        <a:p>
          <a:endParaRPr lang="en-GB"/>
        </a:p>
      </dgm:t>
    </dgm:pt>
    <dgm:pt modelId="{8F4F5332-2E3E-45EA-B04A-BEDAE0F56FC2}">
      <dgm:prSet phldrT="[Text]" custT="1"/>
      <dgm:spPr/>
      <dgm:t>
        <a:bodyPr/>
        <a:lstStyle/>
        <a:p>
          <a:pPr algn="just"/>
          <a:r>
            <a:rPr lang="es-ES" sz="2800" b="1" dirty="0"/>
            <a:t>2. </a:t>
          </a:r>
          <a:r>
            <a:rPr lang="es-ES" sz="2800" b="1" dirty="0" err="1"/>
            <a:t>Strumenti di salute </a:t>
          </a:r>
          <a:r>
            <a:rPr lang="es-ES" sz="2800" b="1" dirty="0"/>
            <a:t>digitale non istituzionali</a:t>
          </a:r>
          <a:endParaRPr lang="en-GB" sz="2800" dirty="0"/>
        </a:p>
      </dgm:t>
    </dgm:pt>
    <dgm:pt modelId="{A891097B-2774-4486-B097-E46B2ADBC9B5}" type="parTrans" cxnId="{7562B29C-693A-45A9-80A1-AC15B4C2A732}">
      <dgm:prSet/>
      <dgm:spPr/>
      <dgm:t>
        <a:bodyPr/>
        <a:lstStyle/>
        <a:p>
          <a:endParaRPr lang="en-GB"/>
        </a:p>
      </dgm:t>
    </dgm:pt>
    <dgm:pt modelId="{DFD76ADD-217A-4808-B39A-B0A5A1C98A92}" type="sibTrans" cxnId="{7562B29C-693A-45A9-80A1-AC15B4C2A732}">
      <dgm:prSet/>
      <dgm:spPr/>
      <dgm:t>
        <a:bodyPr/>
        <a:lstStyle/>
        <a:p>
          <a:endParaRPr lang="en-GB"/>
        </a:p>
      </dgm:t>
    </dgm:pt>
    <dgm:pt modelId="{34A4BC4D-4B5B-43F2-9203-037DF76480EE}" type="pres">
      <dgm:prSet presAssocID="{17BDF982-2FE3-441F-BDCC-96C22EEF8FE1}" presName="outerComposite" presStyleCnt="0">
        <dgm:presLayoutVars>
          <dgm:chMax val="5"/>
          <dgm:dir/>
          <dgm:resizeHandles val="exact"/>
        </dgm:presLayoutVars>
      </dgm:prSet>
      <dgm:spPr/>
    </dgm:pt>
    <dgm:pt modelId="{A6049937-71C0-4B45-B51A-84558981556D}" type="pres">
      <dgm:prSet presAssocID="{17BDF982-2FE3-441F-BDCC-96C22EEF8FE1}" presName="dummyMaxCanvas" presStyleCnt="0">
        <dgm:presLayoutVars/>
      </dgm:prSet>
      <dgm:spPr/>
    </dgm:pt>
    <dgm:pt modelId="{E4BD903B-6BFD-46DA-9538-2DE880A139A6}" type="pres">
      <dgm:prSet presAssocID="{17BDF982-2FE3-441F-BDCC-96C22EEF8FE1}" presName="TwoNodes_1" presStyleLbl="node1" presStyleIdx="0" presStyleCnt="2" custLinFactNeighborX="5010" custLinFactNeighborY="-4514">
        <dgm:presLayoutVars>
          <dgm:bulletEnabled val="1"/>
        </dgm:presLayoutVars>
      </dgm:prSet>
      <dgm:spPr/>
    </dgm:pt>
    <dgm:pt modelId="{B0FF8F83-F57E-49D8-8036-B599B0C7E302}" type="pres">
      <dgm:prSet presAssocID="{17BDF982-2FE3-441F-BDCC-96C22EEF8FE1}" presName="TwoNodes_2" presStyleLbl="node1" presStyleIdx="1" presStyleCnt="2" custLinFactNeighborX="-111" custLinFactNeighborY="-996">
        <dgm:presLayoutVars>
          <dgm:bulletEnabled val="1"/>
        </dgm:presLayoutVars>
      </dgm:prSet>
      <dgm:spPr/>
    </dgm:pt>
    <dgm:pt modelId="{3B6F1E4B-DA8B-4F2C-BE28-2A61F538FA82}" type="pres">
      <dgm:prSet presAssocID="{17BDF982-2FE3-441F-BDCC-96C22EEF8FE1}" presName="TwoConn_1-2" presStyleLbl="fgAccFollowNode1" presStyleIdx="0" presStyleCnt="1">
        <dgm:presLayoutVars>
          <dgm:bulletEnabled val="1"/>
        </dgm:presLayoutVars>
      </dgm:prSet>
      <dgm:spPr/>
    </dgm:pt>
    <dgm:pt modelId="{8A8A2326-F593-4773-9114-446558DA956F}" type="pres">
      <dgm:prSet presAssocID="{17BDF982-2FE3-441F-BDCC-96C22EEF8FE1}" presName="TwoNodes_1_text" presStyleLbl="node1" presStyleIdx="1" presStyleCnt="2">
        <dgm:presLayoutVars>
          <dgm:bulletEnabled val="1"/>
        </dgm:presLayoutVars>
      </dgm:prSet>
      <dgm:spPr/>
    </dgm:pt>
    <dgm:pt modelId="{308B41A4-EADA-4A83-A272-3A432D6E18A0}" type="pres">
      <dgm:prSet presAssocID="{17BDF982-2FE3-441F-BDCC-96C22EEF8FE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F33F406-77FC-4BE6-92F5-AB10180F6DA9}" type="presOf" srcId="{C7312F75-3C10-43B0-9A41-CE058D0A96DD}" destId="{3B6F1E4B-DA8B-4F2C-BE28-2A61F538FA82}" srcOrd="0" destOrd="0" presId="urn:microsoft.com/office/officeart/2005/8/layout/vProcess5"/>
    <dgm:cxn modelId="{EA4D732F-D3CC-43AB-94E7-C61787FFD599}" type="presOf" srcId="{8F4F5332-2E3E-45EA-B04A-BEDAE0F56FC2}" destId="{B0FF8F83-F57E-49D8-8036-B599B0C7E302}" srcOrd="0" destOrd="0" presId="urn:microsoft.com/office/officeart/2005/8/layout/vProcess5"/>
    <dgm:cxn modelId="{06F44B44-79C7-4D70-9A84-0E8322E49E17}" type="presOf" srcId="{17BDF982-2FE3-441F-BDCC-96C22EEF8FE1}" destId="{34A4BC4D-4B5B-43F2-9203-037DF76480EE}" srcOrd="0" destOrd="0" presId="urn:microsoft.com/office/officeart/2005/8/layout/vProcess5"/>
    <dgm:cxn modelId="{7562B29C-693A-45A9-80A1-AC15B4C2A732}" srcId="{17BDF982-2FE3-441F-BDCC-96C22EEF8FE1}" destId="{8F4F5332-2E3E-45EA-B04A-BEDAE0F56FC2}" srcOrd="1" destOrd="0" parTransId="{A891097B-2774-4486-B097-E46B2ADBC9B5}" sibTransId="{DFD76ADD-217A-4808-B39A-B0A5A1C98A92}"/>
    <dgm:cxn modelId="{F9B37CA7-D080-4928-A632-854D0B8D9C79}" type="presOf" srcId="{8F4F5332-2E3E-45EA-B04A-BEDAE0F56FC2}" destId="{308B41A4-EADA-4A83-A272-3A432D6E18A0}" srcOrd="1" destOrd="0" presId="urn:microsoft.com/office/officeart/2005/8/layout/vProcess5"/>
    <dgm:cxn modelId="{6DF319AA-4B51-4EA7-9652-D043B4A2C8F0}" type="presOf" srcId="{C7CD9178-087D-4176-834F-67BEA7C7ACC8}" destId="{E4BD903B-6BFD-46DA-9538-2DE880A139A6}" srcOrd="0" destOrd="0" presId="urn:microsoft.com/office/officeart/2005/8/layout/vProcess5"/>
    <dgm:cxn modelId="{0F966AC6-6CEE-4C0A-9FD8-0A47BF912486}" srcId="{17BDF982-2FE3-441F-BDCC-96C22EEF8FE1}" destId="{C7CD9178-087D-4176-834F-67BEA7C7ACC8}" srcOrd="0" destOrd="0" parTransId="{D664A40B-C655-46DB-B66F-4ECDE4FF29DA}" sibTransId="{C7312F75-3C10-43B0-9A41-CE058D0A96DD}"/>
    <dgm:cxn modelId="{8AF6DDDC-953E-4E1C-83F3-76D1EA8CD521}" type="presOf" srcId="{C7CD9178-087D-4176-834F-67BEA7C7ACC8}" destId="{8A8A2326-F593-4773-9114-446558DA956F}" srcOrd="1" destOrd="0" presId="urn:microsoft.com/office/officeart/2005/8/layout/vProcess5"/>
    <dgm:cxn modelId="{97653FC0-60DC-423C-81C5-E251F594DA07}" type="presParOf" srcId="{34A4BC4D-4B5B-43F2-9203-037DF76480EE}" destId="{A6049937-71C0-4B45-B51A-84558981556D}" srcOrd="0" destOrd="0" presId="urn:microsoft.com/office/officeart/2005/8/layout/vProcess5"/>
    <dgm:cxn modelId="{1A744317-DE1C-4275-BB8E-2E65DEE3551F}" type="presParOf" srcId="{34A4BC4D-4B5B-43F2-9203-037DF76480EE}" destId="{E4BD903B-6BFD-46DA-9538-2DE880A139A6}" srcOrd="1" destOrd="0" presId="urn:microsoft.com/office/officeart/2005/8/layout/vProcess5"/>
    <dgm:cxn modelId="{52E1DD04-1110-4B4D-A4A6-3B7C6D7A7616}" type="presParOf" srcId="{34A4BC4D-4B5B-43F2-9203-037DF76480EE}" destId="{B0FF8F83-F57E-49D8-8036-B599B0C7E302}" srcOrd="2" destOrd="0" presId="urn:microsoft.com/office/officeart/2005/8/layout/vProcess5"/>
    <dgm:cxn modelId="{38E2E305-482B-41FD-92A3-AA1895353BF8}" type="presParOf" srcId="{34A4BC4D-4B5B-43F2-9203-037DF76480EE}" destId="{3B6F1E4B-DA8B-4F2C-BE28-2A61F538FA82}" srcOrd="3" destOrd="0" presId="urn:microsoft.com/office/officeart/2005/8/layout/vProcess5"/>
    <dgm:cxn modelId="{69C21984-FBDE-41FB-9FD0-13490941FCE3}" type="presParOf" srcId="{34A4BC4D-4B5B-43F2-9203-037DF76480EE}" destId="{8A8A2326-F593-4773-9114-446558DA956F}" srcOrd="4" destOrd="0" presId="urn:microsoft.com/office/officeart/2005/8/layout/vProcess5"/>
    <dgm:cxn modelId="{7A3989FB-A506-4863-97E8-74C625C3D6AC}" type="presParOf" srcId="{34A4BC4D-4B5B-43F2-9203-037DF76480EE}" destId="{308B41A4-EADA-4A83-A272-3A432D6E18A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13752-66A7-4B2A-A924-F640A4AE37C5}" type="doc">
      <dgm:prSet loTypeId="urn:microsoft.com/office/officeart/2005/8/layout/matrix2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5401DD-5A3A-46AF-941E-BFEDA7C9459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dirty="0"/>
            <a:t>SPAGNA</a:t>
          </a:r>
          <a:endParaRPr lang="en-GB" dirty="0"/>
        </a:p>
      </dgm:t>
    </dgm:pt>
    <dgm:pt modelId="{053D3E5F-9E3A-4916-9F9C-53E2A49B1D11}" type="parTrans" cxnId="{FCBD53D8-5E7E-463D-AF1E-98A788280355}">
      <dgm:prSet/>
      <dgm:spPr/>
      <dgm:t>
        <a:bodyPr/>
        <a:lstStyle/>
        <a:p>
          <a:endParaRPr lang="en-GB"/>
        </a:p>
      </dgm:t>
    </dgm:pt>
    <dgm:pt modelId="{28E7FCE1-3E53-4AD5-AAF8-8B27BBDDC9D7}" type="sibTrans" cxnId="{FCBD53D8-5E7E-463D-AF1E-98A788280355}">
      <dgm:prSet/>
      <dgm:spPr/>
      <dgm:t>
        <a:bodyPr/>
        <a:lstStyle/>
        <a:p>
          <a:endParaRPr lang="en-GB"/>
        </a:p>
      </dgm:t>
    </dgm:pt>
    <dgm:pt modelId="{BFCDB278-70DD-48F8-98C8-B11F60F640CF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dirty="0"/>
            <a:t>GERMANIA</a:t>
          </a:r>
          <a:endParaRPr lang="en-GB" dirty="0"/>
        </a:p>
      </dgm:t>
    </dgm:pt>
    <dgm:pt modelId="{0AFE41CC-6232-4915-B9D3-D29CE80D2211}" type="parTrans" cxnId="{F517C943-E24F-41BE-991A-160E2502E7C9}">
      <dgm:prSet/>
      <dgm:spPr/>
      <dgm:t>
        <a:bodyPr/>
        <a:lstStyle/>
        <a:p>
          <a:endParaRPr lang="en-GB"/>
        </a:p>
      </dgm:t>
    </dgm:pt>
    <dgm:pt modelId="{89D67B4F-5879-498C-88FA-D46B5291914D}" type="sibTrans" cxnId="{F517C943-E24F-41BE-991A-160E2502E7C9}">
      <dgm:prSet/>
      <dgm:spPr/>
      <dgm:t>
        <a:bodyPr/>
        <a:lstStyle/>
        <a:p>
          <a:endParaRPr lang="en-GB"/>
        </a:p>
      </dgm:t>
    </dgm:pt>
    <dgm:pt modelId="{9122C74E-B664-4C32-B145-C3AE76EEE50E}">
      <dgm:prSet phldrT="[Text]"/>
      <dgm:spPr>
        <a:solidFill>
          <a:srgbClr val="C00000"/>
        </a:solidFill>
      </dgm:spPr>
      <dgm:t>
        <a:bodyPr/>
        <a:lstStyle/>
        <a:p>
          <a:r>
            <a:rPr lang="es-ES" dirty="0"/>
            <a:t>ITALIA</a:t>
          </a:r>
          <a:endParaRPr lang="en-GB" dirty="0"/>
        </a:p>
      </dgm:t>
    </dgm:pt>
    <dgm:pt modelId="{2C1006C0-8FBD-4D14-97A8-4F52891CAD1B}" type="parTrans" cxnId="{0AF60396-6D9D-4F36-9A1E-DCD68660FECD}">
      <dgm:prSet/>
      <dgm:spPr/>
      <dgm:t>
        <a:bodyPr/>
        <a:lstStyle/>
        <a:p>
          <a:endParaRPr lang="en-GB"/>
        </a:p>
      </dgm:t>
    </dgm:pt>
    <dgm:pt modelId="{2C467685-FB02-42C8-8E7C-5C49FCB7CF84}" type="sibTrans" cxnId="{0AF60396-6D9D-4F36-9A1E-DCD68660FECD}">
      <dgm:prSet/>
      <dgm:spPr/>
      <dgm:t>
        <a:bodyPr/>
        <a:lstStyle/>
        <a:p>
          <a:endParaRPr lang="en-GB"/>
        </a:p>
      </dgm:t>
    </dgm:pt>
    <dgm:pt modelId="{D443682E-586B-4785-88C9-EC000A5DE406}">
      <dgm:prSet phldrT="[Text]"/>
      <dgm:spPr/>
      <dgm:t>
        <a:bodyPr/>
        <a:lstStyle/>
        <a:p>
          <a:r>
            <a:rPr lang="es-ES" dirty="0"/>
            <a:t>GRECIA</a:t>
          </a:r>
          <a:endParaRPr lang="en-GB" dirty="0"/>
        </a:p>
      </dgm:t>
    </dgm:pt>
    <dgm:pt modelId="{E7375217-12E5-4B83-82DC-0DFF93375294}" type="parTrans" cxnId="{230D887F-7032-4655-81CD-9F248B98E688}">
      <dgm:prSet/>
      <dgm:spPr/>
      <dgm:t>
        <a:bodyPr/>
        <a:lstStyle/>
        <a:p>
          <a:endParaRPr lang="en-GB"/>
        </a:p>
      </dgm:t>
    </dgm:pt>
    <dgm:pt modelId="{23CCDE97-9614-45AE-B22A-AE4A867483F9}" type="sibTrans" cxnId="{230D887F-7032-4655-81CD-9F248B98E688}">
      <dgm:prSet/>
      <dgm:spPr/>
      <dgm:t>
        <a:bodyPr/>
        <a:lstStyle/>
        <a:p>
          <a:endParaRPr lang="en-GB"/>
        </a:p>
      </dgm:t>
    </dgm:pt>
    <dgm:pt modelId="{14CC3EC8-8B67-4633-8D1E-D74D4655836A}" type="pres">
      <dgm:prSet presAssocID="{43B13752-66A7-4B2A-A924-F640A4AE37C5}" presName="matrix" presStyleCnt="0">
        <dgm:presLayoutVars>
          <dgm:chMax val="1"/>
          <dgm:dir/>
          <dgm:resizeHandles val="exact"/>
        </dgm:presLayoutVars>
      </dgm:prSet>
      <dgm:spPr/>
    </dgm:pt>
    <dgm:pt modelId="{1F5002D5-0558-4BF8-9AED-614EF058893A}" type="pres">
      <dgm:prSet presAssocID="{43B13752-66A7-4B2A-A924-F640A4AE37C5}" presName="axisShape" presStyleLbl="bgShp" presStyleIdx="0" presStyleCnt="1"/>
      <dgm:spPr/>
    </dgm:pt>
    <dgm:pt modelId="{1B824CE6-FD80-4FF0-B21E-ED7A1ACAF985}" type="pres">
      <dgm:prSet presAssocID="{43B13752-66A7-4B2A-A924-F640A4AE37C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05EC00-D362-4135-B89A-0DE8EBDA8615}" type="pres">
      <dgm:prSet presAssocID="{43B13752-66A7-4B2A-A924-F640A4AE37C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4324D6-9E35-4EDB-B0B5-B9EE57681FA6}" type="pres">
      <dgm:prSet presAssocID="{43B13752-66A7-4B2A-A924-F640A4AE37C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86E94D8-7F18-41EB-B468-EA10BBC966A2}" type="pres">
      <dgm:prSet presAssocID="{43B13752-66A7-4B2A-A924-F640A4AE37C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4D3525-3709-46B5-BF77-ACE9135D73B3}" type="presOf" srcId="{0E5401DD-5A3A-46AF-941E-BFEDA7C9459B}" destId="{1B824CE6-FD80-4FF0-B21E-ED7A1ACAF985}" srcOrd="0" destOrd="0" presId="urn:microsoft.com/office/officeart/2005/8/layout/matrix2"/>
    <dgm:cxn modelId="{F517C943-E24F-41BE-991A-160E2502E7C9}" srcId="{43B13752-66A7-4B2A-A924-F640A4AE37C5}" destId="{BFCDB278-70DD-48F8-98C8-B11F60F640CF}" srcOrd="1" destOrd="0" parTransId="{0AFE41CC-6232-4915-B9D3-D29CE80D2211}" sibTransId="{89D67B4F-5879-498C-88FA-D46B5291914D}"/>
    <dgm:cxn modelId="{230D887F-7032-4655-81CD-9F248B98E688}" srcId="{43B13752-66A7-4B2A-A924-F640A4AE37C5}" destId="{D443682E-586B-4785-88C9-EC000A5DE406}" srcOrd="3" destOrd="0" parTransId="{E7375217-12E5-4B83-82DC-0DFF93375294}" sibTransId="{23CCDE97-9614-45AE-B22A-AE4A867483F9}"/>
    <dgm:cxn modelId="{666F9E92-916C-4886-970D-4951372D64FE}" type="presOf" srcId="{43B13752-66A7-4B2A-A924-F640A4AE37C5}" destId="{14CC3EC8-8B67-4633-8D1E-D74D4655836A}" srcOrd="0" destOrd="0" presId="urn:microsoft.com/office/officeart/2005/8/layout/matrix2"/>
    <dgm:cxn modelId="{0AF60396-6D9D-4F36-9A1E-DCD68660FECD}" srcId="{43B13752-66A7-4B2A-A924-F640A4AE37C5}" destId="{9122C74E-B664-4C32-B145-C3AE76EEE50E}" srcOrd="2" destOrd="0" parTransId="{2C1006C0-8FBD-4D14-97A8-4F52891CAD1B}" sibTransId="{2C467685-FB02-42C8-8E7C-5C49FCB7CF84}"/>
    <dgm:cxn modelId="{93C27FA5-5004-4942-AC09-489847A96167}" type="presOf" srcId="{BFCDB278-70DD-48F8-98C8-B11F60F640CF}" destId="{CA05EC00-D362-4135-B89A-0DE8EBDA8615}" srcOrd="0" destOrd="0" presId="urn:microsoft.com/office/officeart/2005/8/layout/matrix2"/>
    <dgm:cxn modelId="{D65C3CB7-AC28-4E0E-B9B8-0BCD767BBCE0}" type="presOf" srcId="{9122C74E-B664-4C32-B145-C3AE76EEE50E}" destId="{D44324D6-9E35-4EDB-B0B5-B9EE57681FA6}" srcOrd="0" destOrd="0" presId="urn:microsoft.com/office/officeart/2005/8/layout/matrix2"/>
    <dgm:cxn modelId="{E1DB06BA-EED6-41A8-AA41-416F6EDB8DAB}" type="presOf" srcId="{D443682E-586B-4785-88C9-EC000A5DE406}" destId="{186E94D8-7F18-41EB-B468-EA10BBC966A2}" srcOrd="0" destOrd="0" presId="urn:microsoft.com/office/officeart/2005/8/layout/matrix2"/>
    <dgm:cxn modelId="{FCBD53D8-5E7E-463D-AF1E-98A788280355}" srcId="{43B13752-66A7-4B2A-A924-F640A4AE37C5}" destId="{0E5401DD-5A3A-46AF-941E-BFEDA7C9459B}" srcOrd="0" destOrd="0" parTransId="{053D3E5F-9E3A-4916-9F9C-53E2A49B1D11}" sibTransId="{28E7FCE1-3E53-4AD5-AAF8-8B27BBDDC9D7}"/>
    <dgm:cxn modelId="{0A4D782A-2616-4A64-83D6-1C81C9F5C488}" type="presParOf" srcId="{14CC3EC8-8B67-4633-8D1E-D74D4655836A}" destId="{1F5002D5-0558-4BF8-9AED-614EF058893A}" srcOrd="0" destOrd="0" presId="urn:microsoft.com/office/officeart/2005/8/layout/matrix2"/>
    <dgm:cxn modelId="{E4C55EB5-9A8E-4A71-B905-C98FF92D3560}" type="presParOf" srcId="{14CC3EC8-8B67-4633-8D1E-D74D4655836A}" destId="{1B824CE6-FD80-4FF0-B21E-ED7A1ACAF985}" srcOrd="1" destOrd="0" presId="urn:microsoft.com/office/officeart/2005/8/layout/matrix2"/>
    <dgm:cxn modelId="{866A3EFD-57B7-4B86-9949-AA68DE5D0548}" type="presParOf" srcId="{14CC3EC8-8B67-4633-8D1E-D74D4655836A}" destId="{CA05EC00-D362-4135-B89A-0DE8EBDA8615}" srcOrd="2" destOrd="0" presId="urn:microsoft.com/office/officeart/2005/8/layout/matrix2"/>
    <dgm:cxn modelId="{44787DA9-30A9-402B-B94F-2EE0D2993E15}" type="presParOf" srcId="{14CC3EC8-8B67-4633-8D1E-D74D4655836A}" destId="{D44324D6-9E35-4EDB-B0B5-B9EE57681FA6}" srcOrd="3" destOrd="0" presId="urn:microsoft.com/office/officeart/2005/8/layout/matrix2"/>
    <dgm:cxn modelId="{32505B4F-6DA7-46B8-879D-7B6D31E15028}" type="presParOf" srcId="{14CC3EC8-8B67-4633-8D1E-D74D4655836A}" destId="{186E94D8-7F18-41EB-B468-EA10BBC966A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D903B-6BFD-46DA-9538-2DE880A139A6}">
      <dsp:nvSpPr>
        <dsp:cNvPr id="0" name=""/>
        <dsp:cNvSpPr/>
      </dsp:nvSpPr>
      <dsp:spPr>
        <a:xfrm>
          <a:off x="457161" y="0"/>
          <a:ext cx="9124973" cy="2039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1.Strumenti istituzionali/pubblici per la salute digitale</a:t>
          </a:r>
          <a:r>
            <a:rPr lang="es-ES" sz="2800" kern="1200" dirty="0"/>
            <a:t>: livello sovranazionale, nazionale, regionale e locale. </a:t>
          </a:r>
          <a:endParaRPr lang="en-GB" sz="2800" kern="1200" dirty="0"/>
        </a:p>
      </dsp:txBody>
      <dsp:txXfrm>
        <a:off x="516888" y="59727"/>
        <a:ext cx="7017255" cy="1919791"/>
      </dsp:txXfrm>
    </dsp:sp>
    <dsp:sp modelId="{B0FF8F83-F57E-49D8-8036-B599B0C7E302}">
      <dsp:nvSpPr>
        <dsp:cNvPr id="0" name=""/>
        <dsp:cNvSpPr/>
      </dsp:nvSpPr>
      <dsp:spPr>
        <a:xfrm>
          <a:off x="1600160" y="2472099"/>
          <a:ext cx="9124973" cy="20392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2. </a:t>
          </a:r>
          <a:r>
            <a:rPr lang="es-ES" sz="2800" b="1" kern="1200" dirty="0" err="1"/>
            <a:t>Strumenti di salute </a:t>
          </a:r>
          <a:r>
            <a:rPr lang="es-ES" sz="2800" b="1" kern="1200" dirty="0"/>
            <a:t>digitale non istituzionali</a:t>
          </a:r>
          <a:endParaRPr lang="en-GB" sz="2800" kern="1200" dirty="0"/>
        </a:p>
      </dsp:txBody>
      <dsp:txXfrm>
        <a:off x="1659887" y="2531826"/>
        <a:ext cx="6069720" cy="1919791"/>
      </dsp:txXfrm>
    </dsp:sp>
    <dsp:sp modelId="{3B6F1E4B-DA8B-4F2C-BE28-2A61F538FA82}">
      <dsp:nvSpPr>
        <dsp:cNvPr id="0" name=""/>
        <dsp:cNvSpPr/>
      </dsp:nvSpPr>
      <dsp:spPr>
        <a:xfrm>
          <a:off x="7799464" y="1603073"/>
          <a:ext cx="1325509" cy="132550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8097704" y="1603073"/>
        <a:ext cx="729029" cy="99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002D5-0558-4BF8-9AED-614EF058893A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4CE6-FD80-4FF0-B21E-ED7A1ACAF985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SPAGNA</a:t>
          </a:r>
          <a:endParaRPr lang="en-GB" sz="2500" kern="1200" dirty="0"/>
        </a:p>
      </dsp:txBody>
      <dsp:txXfrm>
        <a:off x="1812686" y="458020"/>
        <a:ext cx="1955852" cy="1955852"/>
      </dsp:txXfrm>
    </dsp:sp>
    <dsp:sp modelId="{CA05EC00-D362-4135-B89A-0DE8EBDA8615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GERMANIA</a:t>
          </a:r>
          <a:endParaRPr lang="en-GB" sz="2500" kern="1200" dirty="0"/>
        </a:p>
      </dsp:txBody>
      <dsp:txXfrm>
        <a:off x="4359460" y="458020"/>
        <a:ext cx="1955852" cy="1955852"/>
      </dsp:txXfrm>
    </dsp:sp>
    <dsp:sp modelId="{D44324D6-9E35-4EDB-B0B5-B9EE57681FA6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ITALIA</a:t>
          </a:r>
          <a:endParaRPr lang="en-GB" sz="2500" kern="1200" dirty="0"/>
        </a:p>
      </dsp:txBody>
      <dsp:txXfrm>
        <a:off x="1812686" y="3004793"/>
        <a:ext cx="1955852" cy="1955852"/>
      </dsp:txXfrm>
    </dsp:sp>
    <dsp:sp modelId="{186E94D8-7F18-41EB-B468-EA10BBC966A2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GRECIA</a:t>
          </a:r>
          <a:endParaRPr lang="en-GB" sz="2500" kern="1200" dirty="0"/>
        </a:p>
      </dsp:txBody>
      <dsp:txXfrm>
        <a:off x="4359460" y="3004793"/>
        <a:ext cx="195585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977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lcentro.toscana.it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Questa diapositiva deve essere inclusa in ogni attività, ma le quattro diapositive successive devono essere presenti solo nella parte introduttiva di ogni modulo. </a:t>
            </a:r>
            <a:endParaRPr/>
          </a:p>
        </p:txBody>
      </p:sp>
      <p:sp>
        <p:nvSpPr>
          <p:cNvPr id="68" name="Google Shape;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42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28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70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https://www.bundesgesundheitsministerium.de/index.html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https://www.mags.nrw/</a:t>
            </a: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30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https://www.barmer.de/en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https://signupaok.de/?&amp;utm_source=adwords&amp;utm_medium=cpc&amp;utm_campaign=search_de_en_aok_dem&amp;utm_adgroup=aok_brand_ex_b&amp;utm_content=509290655010&amp;utm_term=aok_c&amp;gclid=EAIaIQobChMIuJvoxciT9gIVR-xRCh3OCgVJEAAYASAAEgJIuvD_BwE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https://www.ikk-classic.de/pk/krankenkasse-beste-leistungen?mc=paid.sea.gl.vetriebskampagne.krankenkasse-beste-leistungen.kw&amp;gclid=EAIaIQobChMIzYOF8MiT9gIVCuztCh2PvQxNEAAYAiAAEgIxKfD_BwE</a:t>
            </a: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348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578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https://pixabay.com/de/vectors/arzt-arztkonsultation-check-up-6810750/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https://pixabay.com/de/vectors/medizinisch-krankenschwester-arzt-5459653/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hlinkClick r:id="rId3"/>
              </a:rPr>
              <a:t>Home (uslcentro.toscana.it)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https://pixabay.com/de/vectors/arzt-arztkonsultation-check-up-6810750/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6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84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207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548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290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98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35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593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19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635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320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582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45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8661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507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179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423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657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109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688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866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496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503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392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210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496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147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7660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993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1642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3078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771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819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073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02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5096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222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2330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850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95887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6994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843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055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5544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2961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69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8943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4293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9588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5357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4262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667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1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20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20" name="Google Shape;20;p3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21" name="Google Shape;21;p3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22" name="Google Shape;22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29817"/>
            <a:ext cx="1015241" cy="101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3;p58">
            <a:extLst>
              <a:ext uri="{FF2B5EF4-FFF2-40B4-BE49-F238E27FC236}">
                <a16:creationId xmlns:a16="http://schemas.microsoft.com/office/drawing/2014/main" id="{B3E7D1ED-B249-4FF3-9354-9BF490C1F3BA}"/>
              </a:ext>
            </a:extLst>
          </p:cNvPr>
          <p:cNvSpPr txBox="1"/>
          <p:nvPr userDrawn="1"/>
        </p:nvSpPr>
        <p:spPr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Esplorare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strumenti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della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salute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digitale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/>
          <p:nvPr/>
        </p:nvSpPr>
        <p:spPr>
          <a:xfrm>
            <a:off x="0" y="2218305"/>
            <a:ext cx="12192000" cy="378736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4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3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17" y="6301390"/>
            <a:ext cx="528183" cy="52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6DF9BBC8-A2FD-434B-AB56-C5B11E8AF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7" y="6301390"/>
            <a:ext cx="528183" cy="528183"/>
          </a:xfrm>
          <a:prstGeom prst="rect">
            <a:avLst/>
          </a:prstGeom>
        </p:spPr>
      </p:pic>
      <p:sp>
        <p:nvSpPr>
          <p:cNvPr id="8" name="Google Shape;33;p58">
            <a:extLst>
              <a:ext uri="{FF2B5EF4-FFF2-40B4-BE49-F238E27FC236}">
                <a16:creationId xmlns:a16="http://schemas.microsoft.com/office/drawing/2014/main" id="{CAB22820-435D-40C9-B1E9-2BAB0EACC16A}"/>
              </a:ext>
            </a:extLst>
          </p:cNvPr>
          <p:cNvSpPr txBox="1"/>
          <p:nvPr userDrawn="1"/>
        </p:nvSpPr>
        <p:spPr>
          <a:xfrm>
            <a:off x="29817" y="40636"/>
            <a:ext cx="8709225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de-DE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Esplorare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gli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strumenti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della </a:t>
            </a:r>
            <a:r>
              <a:rPr lang="de-DE" sz="1800" b="0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salute</a:t>
            </a:r>
            <a:r>
              <a:rPr lang="de-DE" sz="1800" b="0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digitale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26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6/30/16/36/italy-1489369_960_720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service/licen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vectors/%ce%b9%ce%b1%cf%84%cf%81%ce%b9%ce%ba%cf%8c%cf%82-%ce%bd%ce%bf%cf%83%ce%bf%ce%ba%ce%bf%ce%bc%ce%b5%ce%af%ce%bf-%ce%b5%ce%b9%ce%ba%ce%bf%ce%bd%ce%af%ce%b4%ce%b9%ce%b1-4510408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hyperlink" Target="https://pixabay.com/service/licens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alute.gov.it/portale/temi/p2_2.html" TargetMode="External"/><Relationship Id="rId7" Type="http://schemas.openxmlformats.org/officeDocument/2006/relationships/hyperlink" Target="https://www.salute.gov.it/portale/assistenzaSanitaria/dettaglioOpuscoliAssistenzaSanitaria.jsp?id=29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alute.gov.it/portale/ministro/p4_2.html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www.salute.gov.it/imgs/C_17_opuscoliPoster_297_allegato.pdf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www.bussolasanita.it/documenti/schede/857_Allegato_270.pdf" TargetMode="Externa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vectors/%ce%bf%ce%b9%ce%ba%ce%bf%ce%b3%ce%ad%ce%bd%ce%b5%ce%b9%ce%b1-%ce%bf%ce%bc%cf%80%cf%81%ce%ad%ce%bb%ce%b1-%ce%b1%cf%83%cf%86%ce%b1%ce%bb%ce%b9%cf%83%ce%b7-%ce%b6%cf%89%ce%b7-659316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hyperlink" Target="https://pixabay.com/service/licen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l/vectors/%ce%bf%ce%b9%ce%ba%ce%bf%ce%b3%ce%ad%ce%bd%ce%b5%ce%b9%ce%b1-%ce%bf%ce%bc%cf%80%cf%81%ce%ad%ce%bb%ce%b1-%ce%b1%cf%83%cf%86%ce%b1%ce%bb%ce%b9%cf%83%ce%b7-%ce%b6%cf%89%ce%b7-6593160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hyperlink" Target="https://www.agenas.gov.it/" TargetMode="External"/><Relationship Id="rId4" Type="http://schemas.openxmlformats.org/officeDocument/2006/relationships/hyperlink" Target="https://pixabay.com/service/licens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20/08/03/09/43/medical-5459653_960_720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hyperlink" Target="https://pixabay.com/service/licen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cdn.pixabay.com/photo/2020/08/03/09/43/medical-5459653_960_720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service/license/" TargetMode="External"/><Relationship Id="rId3" Type="http://schemas.openxmlformats.org/officeDocument/2006/relationships/hyperlink" Target="https://www.regione.toscana.it/sst" TargetMode="External"/><Relationship Id="rId7" Type="http://schemas.openxmlformats.org/officeDocument/2006/relationships/hyperlink" Target="https://cdn.pixabay.com/photo/2020/08/03/09/43/medical-5459653_960_720.p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uslcentro.toscana.it/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rdina-oerh.com/" TargetMode="External"/><Relationship Id="rId13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12" Type="http://schemas.openxmlformats.org/officeDocument/2006/relationships/hyperlink" Target="https://www.uv.es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oxfamital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-hs.de/" TargetMode="External"/><Relationship Id="rId11" Type="http://schemas.openxmlformats.org/officeDocument/2006/relationships/image" Target="../media/image12.jpg"/><Relationship Id="rId5" Type="http://schemas.openxmlformats.org/officeDocument/2006/relationships/image" Target="../media/image9.jpg"/><Relationship Id="rId15" Type="http://schemas.openxmlformats.org/officeDocument/2006/relationships/image" Target="../media/image14.jpg"/><Relationship Id="rId10" Type="http://schemas.openxmlformats.org/officeDocument/2006/relationships/hyperlink" Target="https://www.prolepsis.gr/" TargetMode="External"/><Relationship Id="rId4" Type="http://schemas.openxmlformats.org/officeDocument/2006/relationships/hyperlink" Target="https://www.gunet.gr/" TargetMode="External"/><Relationship Id="rId9" Type="http://schemas.openxmlformats.org/officeDocument/2006/relationships/image" Target="../media/image11.jpg"/><Relationship Id="rId14" Type="http://schemas.openxmlformats.org/officeDocument/2006/relationships/hyperlink" Target="https://www.media-k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el/vectors/%ce%ba%cf%8d%ce%ba%ce%bb%ce%bf%cf%82-%cf%87%ce%ad%cf%81%ce%b9%ce%b1-%ce%bf%ce%bc%ce%b1%ce%b4%ce%b9%ce%ba%ce%b7-%ce%b4%ce%bf%cf%85%ce%bb%ce%b5%ce%b9%ce%b1-312343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esai.i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centrosaluteglobale.eu/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s://www.centrosaluteglobale.eu/progetti-corsi/sprint/" TargetMode="External"/><Relationship Id="rId4" Type="http://schemas.openxmlformats.org/officeDocument/2006/relationships/hyperlink" Target="https://icare.sanita.toscana.it/i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ione.toscana.it/sst" TargetMode="External"/><Relationship Id="rId3" Type="http://schemas.openxmlformats.org/officeDocument/2006/relationships/hyperlink" Target="https://pixabay.com/de/illustrations/web-design-benutzeroberfl%c3%a4che-3411373/" TargetMode="External"/><Relationship Id="rId7" Type="http://schemas.openxmlformats.org/officeDocument/2006/relationships/hyperlink" Target="https://www.agenas.gov.i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ss.it/en/web/guest" TargetMode="External"/><Relationship Id="rId5" Type="http://schemas.openxmlformats.org/officeDocument/2006/relationships/hyperlink" Target="https://www.salute.gov.it/portale/home.html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pixabay.com/service/license/" TargetMode="External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pixabay.com/de/illustrations/web-design-benutzeroberfl%c3%a4che-3411373/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ghealthcare.eu/interactive-map" TargetMode="External"/><Relationship Id="rId5" Type="http://schemas.openxmlformats.org/officeDocument/2006/relationships/hyperlink" Target="https://www.youtube.com/playlist?list=PL5WpPAVGKvdafMKFEIeh5tpeg995Y4QiA" TargetMode="External"/><Relationship Id="rId4" Type="http://schemas.openxmlformats.org/officeDocument/2006/relationships/hyperlink" Target="https://pixabay.com/service/license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604.regione.toscana.it/#/public/dashboard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s://www.youtube.com/watch?v=v_NMknSIB0s&amp;t=31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gione.toscana.it/-/toscana-salute" TargetMode="Externa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de/vectors/smartphone-telefon-handy-1833950/" TargetMode="Externa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m%c3%a9dico-enfermero-estetoscopio-6163736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hyperlink" Target="https://pixabay.com/service/licens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ork-wall-pin-board-stickies-note-3326177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hyperlink" Target="https://pixabay.com/service/license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olka-dots-dots-spots-pattern-875047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hyperlink" Target="https://pixabay.com/service/licens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ocial-media-personal-2457842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hyperlink" Target="https://pixabay.com/service/licens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post-it-cork-pin-board-pin-memo-3333416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hyperlink" Target="https://pixabay.com/service/license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fragen-nachfrage-zweifel-1922476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hyperlink" Target="https://pixabay.com/service/licen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9/24/09/20/icon-1691338_960_720.p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https://pixabay.com/service/license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vergleichen-vergleich-optionen-5201278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hyperlink" Target="https://pixabay.com/service/license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hombre-pensando-duda-pregunta-5723449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hyperlink" Target="https://pixabay.com/service/license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tableta-ipad-leer-pantalla-107579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hyperlink" Target="https://pixabay.com/service/license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illustrations/dise%c3%b1o-web-interfaz-de-usuario-3411373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hyperlink" Target="https://pixabay.com/service/license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sitio-web-p%c3%a1gina-modelo-internet-1624028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hyperlink" Target="https://pixabay.com/service/license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buchhalter-z%c3%a4hlen-berechnung-1794122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hyperlink" Target="https://pixabay.com/service/licen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illustrations/teamwork-team-gear-gears-drive-2207743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llustrations/netz-domain-service-webseite-3967926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hyperlink" Target="https://pixabay.com/service/license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hecklist-business-workplace-3679741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hyperlink" Target="https://pixabay.com/service/license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de/illustrations/fragen-nachfrage-zweifel-1922476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6/09/24/09/20/icon-1691338_960_720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https://pixabay.com/service/license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puesta-en-marcha-cita-594090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hyperlink" Target="https://pixabay.com/service/license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jeringuilla-aguja-inyecci%c3%b3n-disparo-30012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hyperlink" Target="https://pixabay.com/service/license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donaci%c3%b3n-de-sangre-donando-sangre-6839096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hyperlink" Target="https://pixabay.com/service/licen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m%c3%a9dico-enfermero-hospital-salud-5459653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hyperlink" Target="https://pixabay.com/service/license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vectors/hospital-salud-profesional-m%c3%a9dico-1706646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hyperlink" Target="https://pixabay.com/service/license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vendaje-primeros-auxilios-m%c3%a9dico-1235337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hyperlink" Target="https://pixabay.com/service/license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ni%c3%b1a-paquete-de-hielo-5661741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jpeg"/><Relationship Id="rId4" Type="http://schemas.openxmlformats.org/officeDocument/2006/relationships/hyperlink" Target="https://pixabay.com/service/license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salud-mental-bienestar-psicolog%c3%ada-2019924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hyperlink" Target="https://pixabay.com/service/license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photos/logo-farmacia-farmacia-3215049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hyperlink" Target="https://pixabay.com/service/license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349530" y="4227707"/>
            <a:ext cx="5852547" cy="201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Modulo 5</a:t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Esplorare gli strumenti digitali per la salute</a:t>
            </a:r>
            <a:endParaRPr dirty="0"/>
          </a:p>
        </p:txBody>
      </p:sp>
      <p:sp>
        <p:nvSpPr>
          <p:cNvPr id="72" name="Google Shape;72;p1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31" y="1073414"/>
            <a:ext cx="10228659" cy="2706488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</p:pic>
      <p:sp>
        <p:nvSpPr>
          <p:cNvPr id="74" name="Google Shape;74;p1"/>
          <p:cNvSpPr/>
          <p:nvPr/>
        </p:nvSpPr>
        <p:spPr>
          <a:xfrm>
            <a:off x="1675900" y="6380247"/>
            <a:ext cx="6960100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sostegno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europea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realizzazione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questa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pubblicazione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costituisce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un'approvazione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contenuti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riflettono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esclusivamente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opinioni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en-US" sz="9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L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ritenuta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l'uso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fatto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contenute</a:t>
            </a:r>
            <a:r>
              <a: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51" y="6332226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/>
          <p:nvPr/>
        </p:nvSpPr>
        <p:spPr>
          <a:xfrm>
            <a:off x="-2" y="862700"/>
            <a:ext cx="722376" cy="868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2609" y="1698521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-56" y="2493288"/>
            <a:ext cx="722376" cy="8681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-2" y="336174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1655" y="4227707"/>
            <a:ext cx="722376" cy="86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510" y="5094514"/>
            <a:ext cx="722376" cy="86813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4D42A5A-599D-4544-B7CD-5A03F1F0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Istituzionale</a:t>
            </a:r>
            <a:r>
              <a:rPr lang="en-GB" dirty="0">
                <a:solidFill>
                  <a:srgbClr val="002060"/>
                </a:solidFill>
              </a:rPr>
              <a:t>: livello sovranazionale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5049734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spcBef>
                <a:spcPts val="0"/>
              </a:spcBef>
              <a:buSzPts val="2000"/>
            </a:pPr>
            <a:r>
              <a:rPr lang="en-GB" sz="2000" b="1" dirty="0"/>
              <a:t>OMS: </a:t>
            </a:r>
            <a:r>
              <a:rPr lang="en-GB" sz="2000" dirty="0"/>
              <a:t>Organizzazione Mondiale </a:t>
            </a:r>
            <a:r>
              <a:rPr lang="en-GB" sz="2000" dirty="0" err="1"/>
              <a:t>della</a:t>
            </a:r>
            <a:r>
              <a:rPr lang="en-GB" sz="2000" dirty="0"/>
              <a:t> </a:t>
            </a:r>
            <a:r>
              <a:rPr lang="en-GB" sz="2000" dirty="0" err="1"/>
              <a:t>Sanità</a:t>
            </a:r>
            <a:endParaRPr lang="en-GB" sz="2000" dirty="0"/>
          </a:p>
          <a:p>
            <a:pPr marL="0" indent="0" algn="just">
              <a:spcBef>
                <a:spcPts val="0"/>
              </a:spcBef>
              <a:buSzPts val="2000"/>
              <a:buNone/>
            </a:pPr>
            <a:r>
              <a:rPr lang="en-GB" sz="2000" dirty="0"/>
              <a:t> </a:t>
            </a:r>
            <a:r>
              <a:rPr lang="it-IT" sz="2000" dirty="0">
                <a:hlinkClick r:id="rId3"/>
              </a:rPr>
              <a:t>WHO | World Health Organization</a:t>
            </a:r>
            <a:r>
              <a:rPr lang="en-GB" sz="2000" dirty="0"/>
              <a:t> </a:t>
            </a:r>
          </a:p>
        </p:txBody>
      </p:sp>
      <p:sp>
        <p:nvSpPr>
          <p:cNvPr id="13" name="Google Shape;182;p7">
            <a:extLst>
              <a:ext uri="{FF2B5EF4-FFF2-40B4-BE49-F238E27FC236}">
                <a16:creationId xmlns:a16="http://schemas.microsoft.com/office/drawing/2014/main" id="{5081DA48-195D-9300-CF1B-70894CD38CF0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rafik 2">
            <a:extLst>
              <a:ext uri="{FF2B5EF4-FFF2-40B4-BE49-F238E27FC236}">
                <a16:creationId xmlns:a16="http://schemas.microsoft.com/office/drawing/2014/main" id="{AEB1D81A-F7CB-4655-B1C9-01133BCB0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661" y="2350334"/>
            <a:ext cx="5417195" cy="23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alien, Sardinien, Karte, Flagge, Land, Landkarte">
            <a:extLst>
              <a:ext uri="{FF2B5EF4-FFF2-40B4-BE49-F238E27FC236}">
                <a16:creationId xmlns:a16="http://schemas.microsoft.com/office/drawing/2014/main" id="{66D9829C-E20D-4AC0-AEAB-7CE5DB05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07" y="14328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D768B88-C82F-473E-ACF0-FC437A6D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Italia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424C74-F774-4E9F-AE49-9FF6ED66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218304"/>
            <a:ext cx="4253843" cy="3787361"/>
          </a:xfrm>
        </p:spPr>
        <p:txBody>
          <a:bodyPr/>
          <a:lstStyle/>
          <a:p>
            <a:pPr marL="76200" indent="0">
              <a:buNone/>
            </a:pPr>
            <a:r>
              <a:rPr lang="en-GB" sz="2400" b="1" dirty="0"/>
              <a:t>Quali sono le app, i siti web e le fonti di informazione da utilizzare in Italia e </a:t>
            </a:r>
            <a:r>
              <a:rPr lang="en-GB" sz="2400" b="1" dirty="0" err="1"/>
              <a:t>nella</a:t>
            </a:r>
            <a:r>
              <a:rPr lang="en-GB" sz="2400" b="1" dirty="0"/>
              <a:t> </a:t>
            </a:r>
            <a:r>
              <a:rPr lang="en-GB" sz="2400" b="1" dirty="0" err="1"/>
              <a:t>Regione</a:t>
            </a:r>
            <a:r>
              <a:rPr lang="en-GB" sz="2400" b="1" dirty="0"/>
              <a:t> Toscana?</a:t>
            </a:r>
          </a:p>
          <a:p>
            <a:pPr marL="76200" indent="0">
              <a:buNone/>
            </a:pPr>
            <a:endParaRPr lang="el-GR" dirty="0"/>
          </a:p>
        </p:txBody>
      </p:sp>
      <p:sp>
        <p:nvSpPr>
          <p:cNvPr id="5" name="Google Shape;183;p7">
            <a:extLst>
              <a:ext uri="{FF2B5EF4-FFF2-40B4-BE49-F238E27FC236}">
                <a16:creationId xmlns:a16="http://schemas.microsoft.com/office/drawing/2014/main" id="{B849EE12-F575-41F5-A3E9-BF347E02C0BD}"/>
              </a:ext>
            </a:extLst>
          </p:cNvPr>
          <p:cNvSpPr/>
          <p:nvPr/>
        </p:nvSpPr>
        <p:spPr>
          <a:xfrm>
            <a:off x="405693" y="652562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2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511" y="698854"/>
            <a:ext cx="10834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Sistema sanitario nazionale italiano (1)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56511" y="2130692"/>
            <a:ext cx="6380620" cy="371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i="1" dirty="0" err="1"/>
              <a:t>Il Servizio Sanitario </a:t>
            </a:r>
            <a:r>
              <a:rPr lang="en-US" sz="2000" i="1" dirty="0"/>
              <a:t>Nazionale </a:t>
            </a:r>
            <a:r>
              <a:rPr lang="en-US" sz="2000" dirty="0"/>
              <a:t>(SSN) identifica l'insieme dei servizi sanitari gestiti ed erogati dallo Stato italiano.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L'obiettivo principale del Servizio Sanitario Nazionale è </a:t>
            </a:r>
            <a:r>
              <a:rPr lang="en-US" sz="2000" dirty="0" err="1"/>
              <a:t>quello</a:t>
            </a:r>
            <a:r>
              <a:rPr lang="en-US" sz="2000" dirty="0"/>
              <a:t> di </a:t>
            </a:r>
            <a:r>
              <a:rPr lang="en-US" sz="2000" dirty="0" err="1"/>
              <a:t>garantire</a:t>
            </a:r>
            <a:r>
              <a:rPr lang="en-US" sz="2000" dirty="0"/>
              <a:t> un livello di assistenza uguale e gratuito a tutti i cittadini con uguali esigenze, in ogni punto del territorio e indipendentemente dalle loro condizioni economiche o personali.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/>
              <a:t>Il principio della tutela universale della salute è sancito dall'articolo 32 della Costituzione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3" y="2130692"/>
            <a:ext cx="4086424" cy="39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8B22F4EC-5B00-4FEF-8B0F-7CFC3D692E10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Italien, Sardinien, Karte, Flagge, Land, Landkarte">
            <a:extLst>
              <a:ext uri="{FF2B5EF4-FFF2-40B4-BE49-F238E27FC236}">
                <a16:creationId xmlns:a16="http://schemas.microsoft.com/office/drawing/2014/main" id="{360CDEFB-7C25-45FB-9876-7C44C444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82;p7">
            <a:extLst>
              <a:ext uri="{FF2B5EF4-FFF2-40B4-BE49-F238E27FC236}">
                <a16:creationId xmlns:a16="http://schemas.microsoft.com/office/drawing/2014/main" id="{8898EBEA-5A72-74D7-5BD0-7F8E0AAC2BF3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Sorgente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Sorgente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Sorgente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511" y="698854"/>
            <a:ext cx="10834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Sistema sanitario nazionale italiano (2)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56511" y="1747520"/>
            <a:ext cx="6380620" cy="491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Il Servizio Sanitario Nazionale è composto da tre livelli: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/>
              <a:t>il Governo centrale;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/>
              <a:t>le </a:t>
            </a:r>
            <a:r>
              <a:rPr lang="en-US" sz="1800" i="1" dirty="0" err="1"/>
              <a:t>Aziende Sanitarie </a:t>
            </a:r>
            <a:r>
              <a:rPr lang="en-US" sz="1800" dirty="0"/>
              <a:t>Locali (</a:t>
            </a:r>
            <a:r>
              <a:rPr lang="en-US" sz="1800" i="1" dirty="0" err="1"/>
              <a:t>ASL</a:t>
            </a:r>
            <a:r>
              <a:rPr lang="en-US" sz="1800" dirty="0"/>
              <a:t>);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800" dirty="0"/>
              <a:t>gli </a:t>
            </a:r>
            <a:r>
              <a:rPr lang="en-US" sz="1800" dirty="0" err="1"/>
              <a:t>Ospedali</a:t>
            </a:r>
            <a:r>
              <a:rPr lang="en-US" sz="1800" dirty="0"/>
              <a:t> </a:t>
            </a:r>
            <a:r>
              <a:rPr lang="en-US" sz="1800" dirty="0" err="1"/>
              <a:t>indipendenti</a:t>
            </a:r>
            <a:r>
              <a:rPr lang="en-US" sz="1800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I siti web del Ministero della Salute italiano forniscono informazioni affidabili sul tema della salute.</a:t>
            </a:r>
            <a:endParaRPr lang="en-US"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it-IT" sz="1800" dirty="0">
                <a:hlinkClick r:id="rId6"/>
              </a:rPr>
              <a:t>Ministro e Ministero (salute.gov.it)</a:t>
            </a:r>
            <a:endParaRPr lang="it-IT" sz="1800" dirty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Una descrizione completa delle linee guida per l'accesso al sistema sanitario italiano per gli stranieri è disponibile qui (in lingua italiana):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1800" u="sng" dirty="0" err="1">
                <a:hlinkClick r:id="rId7"/>
              </a:rPr>
              <a:t>L'accesso alle </a:t>
            </a:r>
            <a:r>
              <a:rPr lang="en-GB" sz="1800" u="sng" dirty="0">
                <a:hlinkClick r:id="rId7"/>
              </a:rPr>
              <a:t>cure </a:t>
            </a:r>
            <a:r>
              <a:rPr lang="en-GB" sz="1800" u="sng" dirty="0" err="1">
                <a:hlinkClick r:id="rId7"/>
              </a:rPr>
              <a:t>della </a:t>
            </a:r>
            <a:r>
              <a:rPr lang="en-GB" sz="1800" u="sng" dirty="0">
                <a:hlinkClick r:id="rId7"/>
              </a:rPr>
              <a:t>persona </a:t>
            </a:r>
            <a:r>
              <a:rPr lang="en-GB" sz="1800" u="sng" dirty="0" err="1">
                <a:hlinkClick r:id="rId7"/>
              </a:rPr>
              <a:t>straniera</a:t>
            </a:r>
            <a:r>
              <a:rPr lang="en-GB" sz="1800" u="sng" dirty="0">
                <a:hlinkClick r:id="rId7"/>
              </a:rPr>
              <a:t>: </a:t>
            </a:r>
            <a:r>
              <a:rPr lang="en-GB" sz="1800" u="sng" dirty="0" err="1">
                <a:hlinkClick r:id="rId7"/>
              </a:rPr>
              <a:t>indicazioni </a:t>
            </a:r>
            <a:r>
              <a:rPr lang="en-GB" sz="1800" u="sng" dirty="0">
                <a:hlinkClick r:id="rId7"/>
              </a:rPr>
              <a:t>operative, </a:t>
            </a:r>
            <a:r>
              <a:rPr lang="en-GB" sz="1800" u="sng" dirty="0" err="1">
                <a:hlinkClick r:id="rId7"/>
              </a:rPr>
              <a:t>seconda edizione </a:t>
            </a:r>
            <a:r>
              <a:rPr lang="en-GB" sz="1800" u="sng" dirty="0">
                <a:hlinkClick r:id="rId7"/>
              </a:rPr>
              <a:t>(salute.gov.it);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it-IT" sz="1800" dirty="0" err="1">
                <a:hlinkClick r:id="rId4"/>
              </a:rPr>
              <a:t> senza titolo </a:t>
            </a:r>
            <a:r>
              <a:rPr lang="it-IT" sz="1800" dirty="0">
                <a:hlinkClick r:id="rId4"/>
              </a:rPr>
              <a:t>(bussolasanita.it)</a:t>
            </a:r>
            <a:endParaRPr lang="en-US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0298" y="2803654"/>
            <a:ext cx="1948178" cy="2885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0F6C439-D314-49BF-81D9-361F4CCDE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15" y="1968743"/>
            <a:ext cx="4835004" cy="681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4BCF9E7-76B2-4EFB-88CF-DE328D3536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95" y="2740119"/>
            <a:ext cx="2362306" cy="320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Google Shape;182;p7">
            <a:extLst>
              <a:ext uri="{FF2B5EF4-FFF2-40B4-BE49-F238E27FC236}">
                <a16:creationId xmlns:a16="http://schemas.microsoft.com/office/drawing/2014/main" id="{EADC94B1-2120-49BD-9800-9A7B7C4DF508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 descr="Italien, Sardinien, Karte, Flagge, Land, Landkarte">
            <a:extLst>
              <a:ext uri="{FF2B5EF4-FFF2-40B4-BE49-F238E27FC236}">
                <a16:creationId xmlns:a16="http://schemas.microsoft.com/office/drawing/2014/main" id="{B9CA3EDD-4D6D-49CE-A4CF-51E12DDF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2;p7">
            <a:extLst>
              <a:ext uri="{FF2B5EF4-FFF2-40B4-BE49-F238E27FC236}">
                <a16:creationId xmlns:a16="http://schemas.microsoft.com/office/drawing/2014/main" id="{01393DC9-E7B6-F455-BC32-5498C6A942D3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7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511" y="698854"/>
            <a:ext cx="10834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Assicurazione</a:t>
            </a:r>
            <a:r>
              <a:rPr lang="en-GB" dirty="0">
                <a:solidFill>
                  <a:srgbClr val="002060"/>
                </a:solidFill>
              </a:rPr>
              <a:t> sanitaria nazionale (1)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288272" y="1666240"/>
            <a:ext cx="6344540" cy="490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lvl="1" indent="0" algn="just">
              <a:lnSpc>
                <a:spcPct val="100000"/>
              </a:lnSpc>
              <a:spcAft>
                <a:spcPts val="600"/>
              </a:spcAft>
              <a:buSzPct val="70000"/>
              <a:buNone/>
            </a:pPr>
            <a:r>
              <a:rPr lang="en-US" sz="2000" dirty="0"/>
              <a:t>Per usufruire dei servizi sanitari pubblici è necessario essere in possesso della tessera sanitaria. La tessera sanitaria viene rilasciata in seguito all'iscrizione individuale al </a:t>
            </a:r>
            <a:r>
              <a:rPr lang="en-US" sz="2000" i="1" dirty="0" err="1"/>
              <a:t>Servizio Sanitario Nazionale </a:t>
            </a:r>
            <a:r>
              <a:rPr lang="en-US" sz="2000" dirty="0"/>
              <a:t>(</a:t>
            </a:r>
            <a:r>
              <a:rPr lang="en-US" sz="2000" i="1" dirty="0"/>
              <a:t>SSN)</a:t>
            </a:r>
            <a:r>
              <a:rPr lang="en-US" sz="2000" dirty="0"/>
              <a:t>.</a:t>
            </a:r>
          </a:p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dirty="0"/>
              <a:t>I cittadini extracomunitari con regolare permesso di soggiorno e i loro familiari a carico regolarmente soggiornanti in Italia, possono </a:t>
            </a:r>
            <a:r>
              <a:rPr lang="en-GB" sz="2000" dirty="0"/>
              <a:t>accedere al sistema sanitario attraverso l'iscrizione al SSN.</a:t>
            </a:r>
          </a:p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GB" sz="2000" dirty="0"/>
              <a:t>Per gli stranieri extracomunitari non in regola con le norme sul soggiorno, l'erogazione dell'assistenza sanitaria è garantita dal rilascio di una tessera contenente un codice individuale (</a:t>
            </a:r>
            <a:r>
              <a:rPr lang="en-GB" sz="2000" i="1" dirty="0" err="1"/>
              <a:t>Stranieri temporaneamente presenti-STP</a:t>
            </a:r>
            <a:r>
              <a:rPr lang="en-GB" sz="2000" dirty="0"/>
              <a:t>).</a:t>
            </a:r>
            <a:endParaRPr lang="en-US" sz="2000" dirty="0"/>
          </a:p>
          <a:p>
            <a:pPr marL="76200" indent="0" algn="just">
              <a:buNone/>
            </a:pPr>
            <a:endParaRPr lang="it-IT" sz="2000" dirty="0"/>
          </a:p>
          <a:p>
            <a:endParaRPr lang="el-GR" sz="2000" dirty="0"/>
          </a:p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2050" name="Picture 2" descr="Οικογένεια, Ομπρέλα, Ασφαλιση, Ζωη, Εικόνισμ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1" y="1985955"/>
            <a:ext cx="4135606" cy="4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477E3ECE-44D2-46FF-B032-0F5DE9C77F42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Italien, Sardinien, Karte, Flagge, Land, Landkarte">
            <a:extLst>
              <a:ext uri="{FF2B5EF4-FFF2-40B4-BE49-F238E27FC236}">
                <a16:creationId xmlns:a16="http://schemas.microsoft.com/office/drawing/2014/main" id="{763938F6-BB70-4D26-BE66-BCCD00B3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82;p7">
            <a:extLst>
              <a:ext uri="{FF2B5EF4-FFF2-40B4-BE49-F238E27FC236}">
                <a16:creationId xmlns:a16="http://schemas.microsoft.com/office/drawing/2014/main" id="{ED1103EB-2BCF-5BA3-4BB0-C07FA5B272FA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5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511" y="698854"/>
            <a:ext cx="10834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Assicurazione</a:t>
            </a:r>
            <a:r>
              <a:rPr lang="en-GB" dirty="0">
                <a:solidFill>
                  <a:srgbClr val="002060"/>
                </a:solidFill>
              </a:rPr>
              <a:t> sanitaria nazionale (2)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288272" y="1985955"/>
            <a:ext cx="6344540" cy="40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dirty="0"/>
              <a:t>L'iscrizione al SSN per gli stranieri garantisce loro la parità di trattamento e la piena uguaglianza di diritti e doveri con i cittadini italiani.</a:t>
            </a:r>
          </a:p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dirty="0"/>
              <a:t>L'iscrizione non decade con il rinnovo del permesso di soggiorno.</a:t>
            </a:r>
          </a:p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en-US" sz="2000" dirty="0"/>
              <a:t>Visitando il sito dell'Agenzia Nazionale per i Servizi Sanitari Regionali (AGENAS) è possibile scoprire quali servizi e strutture specialistiche sono garantite. È anche possibile trovare il centro sanitario più vicino!</a:t>
            </a:r>
          </a:p>
          <a:p>
            <a:pPr marL="355600" lvl="1" indent="-260350" algn="just">
              <a:lnSpc>
                <a:spcPct val="100000"/>
              </a:lnSpc>
              <a:spcAft>
                <a:spcPts val="600"/>
              </a:spcAft>
              <a:buSzPct val="70000"/>
              <a:buFont typeface="Wingdings" panose="05000000000000000000" pitchFamily="2" charset="2"/>
              <a:buChar char="§"/>
            </a:pPr>
            <a:r>
              <a:rPr lang="it-IT" sz="2000" dirty="0" err="1">
                <a:hlinkClick r:id="rId5"/>
              </a:rPr>
              <a:t>Agenas </a:t>
            </a:r>
            <a:r>
              <a:rPr lang="it-IT" sz="2000" dirty="0">
                <a:hlinkClick r:id="rId5"/>
              </a:rPr>
              <a:t>- Agenzia Nazionale per i servizi sanitari Regionali - AGENAS</a:t>
            </a:r>
            <a:endParaRPr lang="en-US" sz="2000" dirty="0"/>
          </a:p>
        </p:txBody>
      </p:sp>
      <p:pic>
        <p:nvPicPr>
          <p:cNvPr id="2050" name="Picture 2" descr="Οικογένεια, Ομπρέλα, Ασφαλιση, Ζωη, Εικόνισμ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1" y="1985955"/>
            <a:ext cx="4135606" cy="41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3EB62AC1-287C-488F-8D19-AB9D973F3438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Italien, Sardinien, Karte, Flagge, Land, Landkarte">
            <a:extLst>
              <a:ext uri="{FF2B5EF4-FFF2-40B4-BE49-F238E27FC236}">
                <a16:creationId xmlns:a16="http://schemas.microsoft.com/office/drawing/2014/main" id="{A6443A4D-F1DD-4199-AD88-0582486C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82;p7">
            <a:extLst>
              <a:ext uri="{FF2B5EF4-FFF2-40B4-BE49-F238E27FC236}">
                <a16:creationId xmlns:a16="http://schemas.microsoft.com/office/drawing/2014/main" id="{3E9F9DEB-77AA-F8C9-7F36-2FEE999DC0E1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6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265296" y="648959"/>
            <a:ext cx="10899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Assistenza sanitaria ambulatoriale e ospedaliera</a:t>
            </a:r>
            <a:endParaRPr sz="3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62012" y="1645920"/>
            <a:ext cx="6464003" cy="470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l'offerta di assistenza sanitaria può essere ampiamente distinta in ambulatoriale e ospedaliera. I punti seguenti definiscono le differenze tra assistenza ambulatoriale e ospedaliera: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Che cos'è l'assistenza ambulatoriale?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Servizi che non sono forniti da ospedali o cliniche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 maggior parte dell'assistenza ambulatoriale è fornita da medici di famiglia, psicoterapeuti e dentisti che esercitano la professione privatamente.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Che cos'è l'assistenza ospedaliera?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Servizi forniti da ospedali o cliniche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Procedure che richiedono il pernottamento presso la struttura di cura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 t="25042"/>
          <a:stretch/>
        </p:blipFill>
        <p:spPr>
          <a:xfrm>
            <a:off x="7784889" y="1783735"/>
            <a:ext cx="4205104" cy="34919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94832D20-BB85-4AAA-A2CC-0225411925BF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 descr="Italien, Sardinien, Karte, Flagge, Land, Landkarte">
            <a:extLst>
              <a:ext uri="{FF2B5EF4-FFF2-40B4-BE49-F238E27FC236}">
                <a16:creationId xmlns:a16="http://schemas.microsoft.com/office/drawing/2014/main" id="{730C3B7A-BA63-42F2-B3C3-2B2DFDDB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82;p7">
            <a:extLst>
              <a:ext uri="{FF2B5EF4-FFF2-40B4-BE49-F238E27FC236}">
                <a16:creationId xmlns:a16="http://schemas.microsoft.com/office/drawing/2014/main" id="{000BE27B-A62F-1716-28CF-8D2FEB4698F6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411" y="742768"/>
            <a:ext cx="107853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Assistenza sanitaria ospedaliera - ospedali in Italia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568410" y="1747521"/>
            <a:ext cx="6350075" cy="45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lnSpc>
                <a:spcPct val="100000"/>
              </a:lnSpc>
              <a:buNone/>
            </a:pPr>
            <a:r>
              <a:rPr lang="de-DE" sz="2000" b="1" dirty="0" err="1"/>
              <a:t>Quando andare in ospedale</a:t>
            </a:r>
            <a:r>
              <a:rPr lang="de-DE" sz="2000" b="1" dirty="0"/>
              <a:t>?</a:t>
            </a:r>
          </a:p>
          <a:p>
            <a:r>
              <a:rPr lang="en-GB" sz="2000" dirty="0"/>
              <a:t>Per accedere alle cure specialistiche e agli esami radiologici/di laboratorio in ospedale è necessaria la prescrizione o la richiesta del medico di famiglia o del pediatra.</a:t>
            </a:r>
            <a:endParaRPr lang="it-IT" sz="2000" dirty="0"/>
          </a:p>
          <a:p>
            <a:r>
              <a:rPr lang="en-GB" sz="2000" dirty="0"/>
              <a:t>Per il ricovero è necessaria una richiesta scritta del medico di famiglia, ma in situazioni di emergenza sanitaria il ricovero è disposto dal medico del pronto soccorso. Le spese di ricovero sono coperte dal Servizio Sanitario Nazionale (se iscritto).</a:t>
            </a:r>
            <a:endParaRPr lang="en-US" sz="2000" dirty="0"/>
          </a:p>
        </p:txBody>
      </p:sp>
      <p:pic>
        <p:nvPicPr>
          <p:cNvPr id="9" name="Picture 2" descr="Ιατρικός, Νοσοκόμα, Γιατρός, Νοσοκομείο, Υγεία">
            <a:extLst>
              <a:ext uri="{FF2B5EF4-FFF2-40B4-BE49-F238E27FC236}">
                <a16:creationId xmlns:a16="http://schemas.microsoft.com/office/drawing/2014/main" id="{A29FD192-A886-4433-9CE7-750B1D41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96" y="1950634"/>
            <a:ext cx="3911600" cy="32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2;p7">
            <a:extLst>
              <a:ext uri="{FF2B5EF4-FFF2-40B4-BE49-F238E27FC236}">
                <a16:creationId xmlns:a16="http://schemas.microsoft.com/office/drawing/2014/main" id="{5570FC52-CCED-4DAA-B4D9-31EC8FBBBF68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2;p4">
            <a:extLst>
              <a:ext uri="{FF2B5EF4-FFF2-40B4-BE49-F238E27FC236}">
                <a16:creationId xmlns:a16="http://schemas.microsoft.com/office/drawing/2014/main" id="{ADEA655F-200C-447D-B3D1-4EF5AEB0702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2" descr="Italien, Sardinien, Karte, Flagge, Land, Landkarte">
            <a:extLst>
              <a:ext uri="{FF2B5EF4-FFF2-40B4-BE49-F238E27FC236}">
                <a16:creationId xmlns:a16="http://schemas.microsoft.com/office/drawing/2014/main" id="{15AC1483-2941-4214-9BB1-D1425E8D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82;p7">
            <a:extLst>
              <a:ext uri="{FF2B5EF4-FFF2-40B4-BE49-F238E27FC236}">
                <a16:creationId xmlns:a16="http://schemas.microsoft.com/office/drawing/2014/main" id="{DD66825E-F424-5757-3C2E-8A9151CDD370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7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302082" y="930125"/>
            <a:ext cx="10899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Calibri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Raggiungere lo studio medico: assistenza sanitaria ambulatoriale</a:t>
            </a:r>
            <a:endParaRPr sz="36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63231" y="1944915"/>
            <a:ext cx="6542678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Quando andare dal medico in </a:t>
            </a:r>
            <a:r>
              <a:rPr lang="en-US" sz="24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Italia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 le condizioni di salute che non costituiscono un'emergenza.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Come misura preventiva, effettuare visite regolari per monitorare la salute.</a:t>
            </a:r>
          </a:p>
          <a:p>
            <a:pPr marL="457200" lvl="0" indent="-381000" algn="just">
              <a:spcBef>
                <a:spcPts val="600"/>
              </a:spcBef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 qualsiasi domanda o richiesta di informazioni sulla vostra salute.</a:t>
            </a:r>
          </a:p>
          <a:p>
            <a:pPr marL="457200" lvl="0" indent="-381000" algn="just">
              <a:spcBef>
                <a:spcPts val="600"/>
              </a:spcBef>
              <a:buClr>
                <a:srgbClr val="C01E24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Richiedere certificati di malattia o l'emissione di prescrizioni per visite specialistiche e acquisto di farmaci.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72E95A-F046-4A6A-91D6-06B52F43B241}"/>
              </a:ext>
            </a:extLst>
          </p:cNvPr>
          <p:cNvSpPr txBox="1"/>
          <p:nvPr/>
        </p:nvSpPr>
        <p:spPr>
          <a:xfrm>
            <a:off x="7167058" y="2394021"/>
            <a:ext cx="4648472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Ogni medico o pediatra di famiglia, scelto dalle ASL, ha un ambulatorio dove deve fornire visite mediche generali gratuite negli orari e nei giorni stabiliti.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AEDA81AE-7402-4B5E-9FEB-9AB0DE216C81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Italien, Sardinien, Karte, Flagge, Land, Landkarte">
            <a:extLst>
              <a:ext uri="{FF2B5EF4-FFF2-40B4-BE49-F238E27FC236}">
                <a16:creationId xmlns:a16="http://schemas.microsoft.com/office/drawing/2014/main" id="{1E15460D-0378-4DE0-A753-CBAD6ABA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2;p7">
            <a:extLst>
              <a:ext uri="{FF2B5EF4-FFF2-40B4-BE49-F238E27FC236}">
                <a16:creationId xmlns:a16="http://schemas.microsoft.com/office/drawing/2014/main" id="{E786130A-74EB-5484-FCB4-52B35ABD1367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296" y="648959"/>
            <a:ext cx="91530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US" dirty="0">
                <a:solidFill>
                  <a:srgbClr val="002060"/>
                </a:solidFill>
              </a:rPr>
              <a:t>Sistema Sanitario Pubblico Regione Toscana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i="1" dirty="0" err="1">
                <a:solidFill>
                  <a:srgbClr val="002060"/>
                </a:solidFill>
              </a:rPr>
              <a:t>Servizio Sanitario Regione </a:t>
            </a:r>
            <a:r>
              <a:rPr lang="en-US" i="1" dirty="0">
                <a:solidFill>
                  <a:srgbClr val="002060"/>
                </a:solidFill>
              </a:rPr>
              <a:t>Toscana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265296" y="1974522"/>
            <a:ext cx="6464003" cy="444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it-IT" sz="2000" dirty="0">
                <a:hlinkClick r:id="rId3"/>
              </a:rPr>
              <a:t>Servizio Sanitario Toscana - Regione Toscana</a:t>
            </a:r>
            <a:endParaRPr lang="it-I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2000" dirty="0"/>
              <a:t>In questa pagina è possibile trovare una descrizione del Servizio Sanitario della Regione Toscana e i link ai siti delle varie ASL del territorio.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it-IT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it-IT" sz="2000" dirty="0">
                <a:hlinkClick r:id="rId4"/>
              </a:rPr>
              <a:t>Home (uslcentro.toscana.it)</a:t>
            </a:r>
            <a:endParaRPr lang="it-I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2000" dirty="0"/>
              <a:t>Visitando il sito della </a:t>
            </a:r>
            <a:r>
              <a:rPr lang="en-US" sz="2000" i="1" dirty="0" err="1"/>
              <a:t>Asl </a:t>
            </a:r>
            <a:r>
              <a:rPr lang="en-US" sz="2000" i="1" dirty="0"/>
              <a:t>Toscana Centro </a:t>
            </a:r>
            <a:r>
              <a:rPr lang="en-US" sz="2000" dirty="0"/>
              <a:t>è possibile trovare una guida ai servizi (alcuni anche online) e una descrizione di tutte le procedure per scegliere il medico, prenotare visite ed esami, pagare i ticket, accedere ai servizi vaccinali... e molto altro ancora!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US" dirty="0"/>
          </a:p>
        </p:txBody>
      </p:sp>
      <p:pic>
        <p:nvPicPr>
          <p:cNvPr id="3074" name="Picture 2" descr="Ιατρικός, Νοσοκόμα, Γιατρός, Νοσοκομείο, Υγεί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696" y="2917811"/>
            <a:ext cx="3911600" cy="32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F548713-5A9D-4D78-8CB3-1071720CA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15" y="1536981"/>
            <a:ext cx="4800689" cy="110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F4F6AE6A-76E1-40A5-9035-1E507E80D968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2;p4">
            <a:extLst>
              <a:ext uri="{FF2B5EF4-FFF2-40B4-BE49-F238E27FC236}">
                <a16:creationId xmlns:a16="http://schemas.microsoft.com/office/drawing/2014/main" id="{392FB7AA-66E5-4F10-8B17-88AF284E2D6F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2" descr="Italien, Sardinien, Karte, Flagge, Land, Landkarte">
            <a:extLst>
              <a:ext uri="{FF2B5EF4-FFF2-40B4-BE49-F238E27FC236}">
                <a16:creationId xmlns:a16="http://schemas.microsoft.com/office/drawing/2014/main" id="{36835B2B-655C-4415-A5E5-CC4966E3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2;p7">
            <a:extLst>
              <a:ext uri="{FF2B5EF4-FFF2-40B4-BE49-F238E27FC236}">
                <a16:creationId xmlns:a16="http://schemas.microsoft.com/office/drawing/2014/main" id="{8F452FA1-65C0-AE75-5AE0-72D03151FF2A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5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"/>
          <p:cNvGrpSpPr/>
          <p:nvPr/>
        </p:nvGrpSpPr>
        <p:grpSpPr>
          <a:xfrm>
            <a:off x="9587789" y="3777625"/>
            <a:ext cx="2245582" cy="2759937"/>
            <a:chOff x="7061107" y="2775080"/>
            <a:chExt cx="2245582" cy="2759937"/>
          </a:xfrm>
        </p:grpSpPr>
        <p:pic>
          <p:nvPicPr>
            <p:cNvPr id="89" name="Google Shape;89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8063" y="2775080"/>
              <a:ext cx="1962150" cy="216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2"/>
            <p:cNvSpPr txBox="1"/>
            <p:nvPr/>
          </p:nvSpPr>
          <p:spPr>
            <a:xfrm>
              <a:off x="7061107" y="4981019"/>
              <a:ext cx="224558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AKADIMAIKO DIADIKTYO (GUnet)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ATENE, GRECIA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www.gunet.gr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-583724" y="2027730"/>
            <a:ext cx="6096000" cy="1677637"/>
            <a:chOff x="-1066801" y="1523553"/>
            <a:chExt cx="6096000" cy="1677637"/>
          </a:xfrm>
        </p:grpSpPr>
        <p:pic>
          <p:nvPicPr>
            <p:cNvPr id="93" name="Google Shape;9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GERMANIA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4111945" y="4542257"/>
            <a:ext cx="6629400" cy="1738414"/>
            <a:chOff x="2579204" y="1882706"/>
            <a:chExt cx="6629400" cy="1738414"/>
          </a:xfrm>
        </p:grpSpPr>
        <p:pic>
          <p:nvPicPr>
            <p:cNvPr id="96" name="Google Shape;96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/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SPAGNA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6186067" y="2015292"/>
            <a:ext cx="6634368" cy="1584248"/>
            <a:chOff x="6639106" y="2919412"/>
            <a:chExt cx="6634368" cy="1584248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"/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ATENE,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-1845822" y="4591510"/>
            <a:ext cx="6952420" cy="1601615"/>
            <a:chOff x="-1240501" y="3160643"/>
            <a:chExt cx="6952420" cy="1601615"/>
          </a:xfrm>
        </p:grpSpPr>
        <p:pic>
          <p:nvPicPr>
            <p:cNvPr id="102" name="Google Shape;102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2"/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UNIVERSITÀ DI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SPAGNA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3332429" y="4600164"/>
            <a:ext cx="2543175" cy="1592961"/>
            <a:chOff x="4517932" y="3531206"/>
            <a:chExt cx="2543175" cy="1592961"/>
          </a:xfrm>
        </p:grpSpPr>
        <p:pic>
          <p:nvPicPr>
            <p:cNvPr id="105" name="Google Shape;105;p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"/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GERMANIA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5019359" y="1427085"/>
            <a:ext cx="1973150" cy="2726448"/>
            <a:chOff x="9320178" y="2976204"/>
            <a:chExt cx="1973150" cy="2726448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005" y="348910"/>
            <a:ext cx="108760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>
                <a:solidFill>
                  <a:srgbClr val="002060"/>
                </a:solidFill>
              </a:rPr>
              <a:t>Assistenza sanitaria per migranti, rifugiati e richiedenti asilo (1)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41316" y="1835280"/>
            <a:ext cx="6577169" cy="426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I richiedenti asilo, i rifugiati, i titolari di protezione internazionale, godono di parità di trattamento e di piena uguaglianza di diritti con i cittadini italiani in materia di assistenza sanitaria. Per loro l'iscrizione al Servizio Sanitario Nazionale è obbligatoria e consente di ottenere la tessera sanitaria.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Esiste una serie di progetti il cui obiettivo è la protezione sociale dei richiedenti asilo e dei rifugiati, che generalmente contribuiscono a ridurre le disuguaglianze nell'accesso ai servizi sociali e sanitari e a garantire il diritto alla salute dei migranti.</a:t>
            </a:r>
          </a:p>
        </p:txBody>
      </p:sp>
      <p:pic>
        <p:nvPicPr>
          <p:cNvPr id="5122" name="Picture 2" descr="Κύκλος, Χέρια, Ομαδικη Δουλεια, Κοινότητα, Ποικιλί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92" y="1581363"/>
            <a:ext cx="4410003" cy="441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9B0D833C-0C12-40CE-9A88-2E35B9D2B855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 descr="Italien, Sardinien, Karte, Flagge, Land, Landkarte">
            <a:extLst>
              <a:ext uri="{FF2B5EF4-FFF2-40B4-BE49-F238E27FC236}">
                <a16:creationId xmlns:a16="http://schemas.microsoft.com/office/drawing/2014/main" id="{CC3EA551-3EDF-492C-A2EE-1C35362F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2;p7">
            <a:extLst>
              <a:ext uri="{FF2B5EF4-FFF2-40B4-BE49-F238E27FC236}">
                <a16:creationId xmlns:a16="http://schemas.microsoft.com/office/drawing/2014/main" id="{E16306EE-B0B4-8A8A-8FAC-6F6CC5A40329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applicazioni per la salute digitale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795" y="350135"/>
            <a:ext cx="108760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sz="3200" dirty="0">
                <a:solidFill>
                  <a:srgbClr val="002060"/>
                </a:solidFill>
              </a:rPr>
              <a:t>Assistenza sanitaria per migranti, rifugiati e richiedenti asilo (2)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41316" y="1835280"/>
            <a:ext cx="6577169" cy="426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it-IT" sz="2000" dirty="0">
                <a:hlinkClick r:id="rId3"/>
              </a:rPr>
              <a:t>RETESAI | Sistema Accoglienza Integrazione</a:t>
            </a:r>
            <a:endParaRPr lang="it-IT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2000" i="1" dirty="0"/>
              <a:t>Il Sistema </a:t>
            </a:r>
            <a:r>
              <a:rPr lang="en-US" sz="2000" i="1" dirty="0" err="1"/>
              <a:t>Accoglienza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i="1" dirty="0" err="1"/>
              <a:t>Integrazione </a:t>
            </a:r>
            <a:r>
              <a:rPr lang="en-US" sz="2000" dirty="0"/>
              <a:t>(</a:t>
            </a:r>
            <a:r>
              <a:rPr lang="en-US" sz="2000" i="1" dirty="0" err="1"/>
              <a:t>SAI</a:t>
            </a:r>
            <a:r>
              <a:rPr lang="en-US" sz="2000" dirty="0"/>
              <a:t>), promosso dal Ministero dell'Interno, prevede l'accoglienza di richiedenti asilo, titolari di protezione e minori stranieri non accompagnati in progetti specifici. A livello territoriale, gli enti locali, con il supporto di associazioni, garantiscono interventi di accoglienza integrata che, oltre a fornire vitto e alloggio, prevedono anche misure di informazione, accompagnamento, assistenza e orientamento, attraverso la costruzione di progetti individuali di integrazione socio-economica.</a:t>
            </a:r>
          </a:p>
        </p:txBody>
      </p:sp>
      <p:sp>
        <p:nvSpPr>
          <p:cNvPr id="11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52B49F4-94F2-482A-B0EF-594E44513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560" y="2255520"/>
            <a:ext cx="4338320" cy="267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54D27F51-00C4-4D71-BEF4-C7405D6905C3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2" descr="Italien, Sardinien, Karte, Flagge, Land, Landkarte">
            <a:extLst>
              <a:ext uri="{FF2B5EF4-FFF2-40B4-BE49-F238E27FC236}">
                <a16:creationId xmlns:a16="http://schemas.microsoft.com/office/drawing/2014/main" id="{AFC06833-A0E0-4F42-929A-C2370FDE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2;p7">
            <a:extLst>
              <a:ext uri="{FF2B5EF4-FFF2-40B4-BE49-F238E27FC236}">
                <a16:creationId xmlns:a16="http://schemas.microsoft.com/office/drawing/2014/main" id="{BCCDFC4B-3DA9-54D1-F5BF-8DF2EBF8800A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3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795" y="350135"/>
            <a:ext cx="108760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sz="3200" dirty="0">
                <a:solidFill>
                  <a:srgbClr val="002060"/>
                </a:solidFill>
              </a:rPr>
              <a:t>Assistenza sanitaria per migranti, rifugiati e richiedenti asilo (3)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41316" y="1524000"/>
            <a:ext cx="7532684" cy="51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it-IT" sz="1800" dirty="0">
                <a:hlinkClick r:id="rId3"/>
              </a:rPr>
              <a:t>Centro Salute Globale della Regione Toscana</a:t>
            </a:r>
            <a:endParaRPr lang="it-IT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 dirty="0"/>
              <a:t>Il Centro di Salute Globale è la struttura della Regione Toscana per il coordinamento delle iniziative di cooperazione sanitaria internazionale e di tutela della salute dei migranti.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it-IT" sz="1800" dirty="0">
                <a:hlinkClick r:id="rId4"/>
              </a:rPr>
              <a:t>Homepage - I.C.A.R.E. TOSCANA (sanita.toscana.it)</a:t>
            </a:r>
            <a:endParaRPr lang="it-IT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GB" sz="1800" dirty="0"/>
              <a:t>L'obiettivo del progetto è migliorare l'accesso all'assistenza sanitaria nei servizi sanitari territoriali, per i richiedenti asilo e i titolari di protezione internazionale in situazione di vulnerabilità sociale e sanitaria. Il sito è accessibile in diverse lingue.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it-IT" sz="1800" dirty="0">
                <a:hlinkClick r:id="rId5"/>
              </a:rPr>
              <a:t>SPRINT: Sistema di Protezione Interdisciplinare per la salute mentale di richiedenti asilo e rifugiati - Centro Salute Globale della Regione Toscana</a:t>
            </a:r>
            <a:endParaRPr lang="it-IT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 dirty="0"/>
              <a:t>Il progetto mira a definire una strategia regionale di salute mentale comunitaria per l'assistenza ai richiedenti asilo e ai rifugiati, ai minori non accompagnati e ai minori migranti, basata su un approccio intersettoriale (settore pubblico e privato sociale), multidisciplinare e multiculturale.</a:t>
            </a: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2000" dirty="0"/>
          </a:p>
        </p:txBody>
      </p:sp>
      <p:sp>
        <p:nvSpPr>
          <p:cNvPr id="11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Sorgente </a:t>
            </a:r>
            <a:r>
              <a:rPr lang="en-US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|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Sorgente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DAFF313-C946-4EB6-8072-18A063BA4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714384"/>
            <a:ext cx="3529644" cy="138708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7B7AC79-97AA-47E0-B920-5CC37C46F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040" y="3876358"/>
            <a:ext cx="2978303" cy="1587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Google Shape;182;p7">
            <a:extLst>
              <a:ext uri="{FF2B5EF4-FFF2-40B4-BE49-F238E27FC236}">
                <a16:creationId xmlns:a16="http://schemas.microsoft.com/office/drawing/2014/main" id="{17F067C5-B246-46EC-996B-6D460C1E029B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2" descr="Italien, Sardinien, Karte, Flagge, Land, Landkarte">
            <a:extLst>
              <a:ext uri="{FF2B5EF4-FFF2-40B4-BE49-F238E27FC236}">
                <a16:creationId xmlns:a16="http://schemas.microsoft.com/office/drawing/2014/main" id="{1F2EA2C5-59A8-4B9E-A8F1-98A35545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82;p7">
            <a:extLst>
              <a:ext uri="{FF2B5EF4-FFF2-40B4-BE49-F238E27FC236}">
                <a16:creationId xmlns:a16="http://schemas.microsoft.com/office/drawing/2014/main" id="{E97ABB58-8588-00D1-79E6-B1BB340103A3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6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984" y="350135"/>
            <a:ext cx="108348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Link utili (1)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518984" y="1615440"/>
            <a:ext cx="6722644" cy="432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GB" sz="2000" b="1" u="sng" dirty="0"/>
              <a:t>STRUMENTI ISTITUZIONALI ONLINE</a:t>
            </a:r>
          </a:p>
          <a:p>
            <a:pPr lvl="1" algn="just"/>
            <a:r>
              <a:rPr lang="en-GB" sz="1800" dirty="0"/>
              <a:t>Sito del Ministero della Salute italiano: </a:t>
            </a:r>
            <a:r>
              <a:rPr lang="en-GB" sz="1800" u="sng" dirty="0" err="1">
                <a:hlinkClick r:id="rId5"/>
              </a:rPr>
              <a:t>Ministero della </a:t>
            </a:r>
            <a:r>
              <a:rPr lang="en-GB" sz="1800" dirty="0"/>
              <a:t>Salute </a:t>
            </a:r>
            <a:endParaRPr lang="it-IT" sz="1800" dirty="0"/>
          </a:p>
          <a:p>
            <a:pPr lvl="1" algn="just"/>
            <a:r>
              <a:rPr lang="en-GB" sz="1800" dirty="0"/>
              <a:t>Sito dell'</a:t>
            </a:r>
            <a:r>
              <a:rPr lang="en-GB" sz="1800" i="1" dirty="0" err="1"/>
              <a:t>Istituto Superiore </a:t>
            </a:r>
            <a:r>
              <a:rPr lang="en-GB" sz="1800" i="1" dirty="0"/>
              <a:t>di </a:t>
            </a:r>
            <a:r>
              <a:rPr lang="en-GB" sz="1800" i="1" dirty="0" err="1"/>
              <a:t>Sanità </a:t>
            </a:r>
            <a:r>
              <a:rPr lang="en-GB" sz="1800" dirty="0"/>
              <a:t>(ISS); il principale centro di ricerca, controllo e consulenza tecnico-scientifica sulla salute pubblica in Italia: </a:t>
            </a:r>
            <a:r>
              <a:rPr lang="en-GB" sz="1800" u="sng" dirty="0">
                <a:hlinkClick r:id="rId6"/>
              </a:rPr>
              <a:t>Home - ISS</a:t>
            </a:r>
            <a:endParaRPr lang="it-IT" sz="1800" dirty="0"/>
          </a:p>
          <a:p>
            <a:pPr lvl="1" algn="just"/>
            <a:r>
              <a:rPr lang="en-GB" sz="1800" dirty="0"/>
              <a:t>Sito web dell'Agenzia nazionale per i servizi sanitari regionali: </a:t>
            </a:r>
            <a:r>
              <a:rPr lang="en-GB" sz="1800" u="sng" dirty="0" err="1">
                <a:hlinkClick r:id="rId7"/>
              </a:rPr>
              <a:t>Agenas </a:t>
            </a:r>
            <a:r>
              <a:rPr lang="en-GB" sz="1800" u="sng" dirty="0">
                <a:hlinkClick r:id="rId7"/>
              </a:rPr>
              <a:t>- </a:t>
            </a:r>
            <a:r>
              <a:rPr lang="en-GB" sz="1800" u="sng" dirty="0" err="1">
                <a:hlinkClick r:id="rId7"/>
              </a:rPr>
              <a:t>Agenzia </a:t>
            </a:r>
            <a:r>
              <a:rPr lang="en-GB" sz="1800" u="sng" dirty="0">
                <a:hlinkClick r:id="rId7"/>
              </a:rPr>
              <a:t>Nazionale per </a:t>
            </a:r>
            <a:r>
              <a:rPr lang="en-GB" sz="1800" u="sng" dirty="0" err="1">
                <a:hlinkClick r:id="rId7"/>
              </a:rPr>
              <a:t>i servizi sanitari Regionali </a:t>
            </a:r>
            <a:r>
              <a:rPr lang="en-GB" sz="1800" u="sng" dirty="0">
                <a:hlinkClick r:id="rId7"/>
              </a:rPr>
              <a:t>- AGENAS</a:t>
            </a:r>
            <a:endParaRPr lang="it-IT" sz="1800" dirty="0"/>
          </a:p>
          <a:p>
            <a:pPr lvl="1" algn="just"/>
            <a:r>
              <a:rPr lang="en-GB" sz="1800" dirty="0"/>
              <a:t>Sito web del Servizio Sanitario della Regione Toscana: </a:t>
            </a:r>
            <a:r>
              <a:rPr lang="en-GB" sz="1800" u="sng" dirty="0" err="1">
                <a:hlinkClick r:id="rId8"/>
              </a:rPr>
              <a:t>Servizio Sanitario </a:t>
            </a:r>
            <a:r>
              <a:rPr lang="en-GB" sz="1800" u="sng" dirty="0">
                <a:hlinkClick r:id="rId8"/>
              </a:rPr>
              <a:t>Toscana - </a:t>
            </a:r>
            <a:r>
              <a:rPr lang="en-GB" sz="1800" u="sng" dirty="0" err="1">
                <a:hlinkClick r:id="rId8"/>
              </a:rPr>
              <a:t>Regione </a:t>
            </a:r>
            <a:r>
              <a:rPr lang="en-GB" sz="1800" u="sng" dirty="0">
                <a:hlinkClick r:id="rId8"/>
              </a:rPr>
              <a:t>Toscana</a:t>
            </a:r>
            <a:endParaRPr lang="it-IT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45" y="2207172"/>
            <a:ext cx="4030860" cy="268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A4712D4C-DD42-4DF7-9D1F-FF94B0202A97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Italien, Sardinien, Karte, Flagge, Land, Landkarte">
            <a:extLst>
              <a:ext uri="{FF2B5EF4-FFF2-40B4-BE49-F238E27FC236}">
                <a16:creationId xmlns:a16="http://schemas.microsoft.com/office/drawing/2014/main" id="{E19E29DB-0B83-42F9-997B-90E51B89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82;p7">
            <a:extLst>
              <a:ext uri="{FF2B5EF4-FFF2-40B4-BE49-F238E27FC236}">
                <a16:creationId xmlns:a16="http://schemas.microsoft.com/office/drawing/2014/main" id="{8A00F469-F5FE-A4B6-617E-778385782367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93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984" y="350135"/>
            <a:ext cx="10834816" cy="110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Link utili (2)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518983" y="1229360"/>
            <a:ext cx="7199461" cy="546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GB" sz="2000" b="1" u="sng" dirty="0"/>
              <a:t>STRUMENTI ONLINE NON ISTITUZIONALI</a:t>
            </a:r>
          </a:p>
          <a:p>
            <a:r>
              <a:rPr lang="en-GB" sz="1800" u="sng" dirty="0">
                <a:hlinkClick r:id="rId5"/>
              </a:rPr>
              <a:t>https://www.youtube.com/playlist?list=PL5WpPAVGKvdafMKFEIeh5tpeg995Y4QiA </a:t>
            </a:r>
            <a:r>
              <a:rPr lang="en-GB" sz="1800" dirty="0"/>
              <a:t>Il video realizzato per il Progetto Net Care promuove l'accesso ai servizi di protezione nei casi di violenza di genere. Il video è disponibile in arabo, bangla, cinese, francese, italiano, inglese pidgin, </a:t>
            </a:r>
            <a:r>
              <a:rPr lang="en-GB" sz="1800" dirty="0" err="1"/>
              <a:t>punjubi</a:t>
            </a:r>
            <a:r>
              <a:rPr lang="en-GB" sz="1800" dirty="0"/>
              <a:t>, spagnolo, urdu.</a:t>
            </a:r>
            <a:endParaRPr lang="it-IT" sz="1800" dirty="0"/>
          </a:p>
          <a:p>
            <a:r>
              <a:rPr lang="en-GB" sz="1800" u="sng" dirty="0">
                <a:hlinkClick r:id="rId6"/>
              </a:rPr>
              <a:t>Mappa interattiva - </a:t>
            </a:r>
            <a:r>
              <a:rPr lang="en-GB" sz="1800" u="sng" dirty="0" err="1">
                <a:hlinkClick r:id="rId6"/>
              </a:rPr>
              <a:t>Mig </a:t>
            </a:r>
            <a:r>
              <a:rPr lang="en-GB" sz="1800" u="sng" dirty="0">
                <a:hlinkClick r:id="rId6"/>
              </a:rPr>
              <a:t>Healthcare </a:t>
            </a:r>
            <a:r>
              <a:rPr lang="en-GB" sz="1800" dirty="0" err="1"/>
              <a:t>MyHealth </a:t>
            </a:r>
            <a:r>
              <a:rPr lang="en-GB" sz="1800" dirty="0"/>
              <a:t>(http://healthonthemove.net/) e </a:t>
            </a:r>
            <a:r>
              <a:rPr lang="en-GB" sz="1800" dirty="0" err="1"/>
              <a:t>Mig-HealthCare </a:t>
            </a:r>
            <a:r>
              <a:rPr lang="en-GB" sz="1800" dirty="0"/>
              <a:t>(http://www.mighealthcare.eu) sono progetti finanziati dall'UE che mirano a migliorare l'accesso all'assistenza sanitaria per i migranti e i rifugiati vulnerabili, sostenendo la loro partecipazione e inclusione nelle comunità e riducendo le disuguaglianze sanitarie.</a:t>
            </a:r>
          </a:p>
          <a:p>
            <a:pPr lvl="0"/>
            <a:endParaRPr lang="en-GB" sz="20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62" y="1742477"/>
            <a:ext cx="4030860" cy="268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2D07E8B5-B7B4-490D-9452-75871B865549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Italien, Sardinien, Karte, Flagge, Land, Landkarte">
            <a:extLst>
              <a:ext uri="{FF2B5EF4-FFF2-40B4-BE49-F238E27FC236}">
                <a16:creationId xmlns:a16="http://schemas.microsoft.com/office/drawing/2014/main" id="{6CC4FA6E-E8AE-412F-BAC4-BA5F73CC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82;p7">
            <a:extLst>
              <a:ext uri="{FF2B5EF4-FFF2-40B4-BE49-F238E27FC236}">
                <a16:creationId xmlns:a16="http://schemas.microsoft.com/office/drawing/2014/main" id="{FF584261-D0EA-067E-E9A1-BB1A865799BC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20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2">
            <a:extLst>
              <a:ext uri="{FF2B5EF4-FFF2-40B4-BE49-F238E27FC236}">
                <a16:creationId xmlns:a16="http://schemas.microsoft.com/office/drawing/2014/main" id="{BEF8CA2E-E827-4826-9608-7BB8764C2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47" y="1322605"/>
            <a:ext cx="4540753" cy="5535395"/>
          </a:xfrm>
          <a:prstGeom prst="rect">
            <a:avLst/>
          </a:prstGeom>
        </p:spPr>
      </p:pic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Applicazioni utili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54482" y="1690706"/>
            <a:ext cx="6391161" cy="238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4E530B-14F4-4663-A8B3-98062EA7079E}"/>
              </a:ext>
            </a:extLst>
          </p:cNvPr>
          <p:cNvSpPr txBox="1"/>
          <p:nvPr/>
        </p:nvSpPr>
        <p:spPr>
          <a:xfrm>
            <a:off x="979714" y="1690688"/>
            <a:ext cx="66606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Toscana Salute - </a:t>
            </a:r>
            <a:r>
              <a:rPr lang="en-GB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Regione </a:t>
            </a: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Toscana</a:t>
            </a: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App Toscana Salute - </a:t>
            </a: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YouTube 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Toscana Salute è l'App che permette di accedere ai servizi sanitari toscani online attraverso i dispositivi mobili. Per utilizzare l'App in tutte le sue funzioni, è necessario attivare la Tessera Sanitaria o richiedere le credenziali SPID. Permette di consultare i documenti clinici, attivando il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Fascicolo Sanitario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Elettronico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 personale, che può essere considerato il principale strumento di sanità digitale per l'utente del SSN. </a:t>
            </a:r>
          </a:p>
          <a:p>
            <a:pPr algn="just"/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hAPPyMamma </a:t>
            </a: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- </a:t>
            </a:r>
            <a:r>
              <a:rPr lang="en-GB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Regione </a:t>
            </a:r>
            <a:r>
              <a:rPr lang="en-GB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Toscana 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hAPPyMamma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è un'applicazione sul percorso nascita, promossa dalla Regione Toscana come strumento per accompagnare le donne dall'inizio della gravidanza fino al primo anno di vita del bambino. Chiunque può scaricarla gratuitamente e accedere ai contenuti informativi senza registrarsi.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04BF60BF-78A9-4C11-999E-E532EF6D4B6B}"/>
              </a:ext>
            </a:extLst>
          </p:cNvPr>
          <p:cNvSpPr/>
          <p:nvPr/>
        </p:nvSpPr>
        <p:spPr>
          <a:xfrm>
            <a:off x="11181346" y="332737"/>
            <a:ext cx="1010653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</a:rPr>
              <a:t>Italia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2" descr="Italien, Sardinien, Karte, Flagge, Land, Landkarte">
            <a:extLst>
              <a:ext uri="{FF2B5EF4-FFF2-40B4-BE49-F238E27FC236}">
                <a16:creationId xmlns:a16="http://schemas.microsoft.com/office/drawing/2014/main" id="{DF8C27EA-AC58-449C-92BA-1478A9E5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87" y="684723"/>
            <a:ext cx="747717" cy="7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82;p7">
            <a:extLst>
              <a:ext uri="{FF2B5EF4-FFF2-40B4-BE49-F238E27FC236}">
                <a16:creationId xmlns:a16="http://schemas.microsoft.com/office/drawing/2014/main" id="{011445A7-8DE9-23EE-BDCC-5BC05B5A2A0C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applicazioni per la salute digitale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6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5.1.3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Conclusioni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F48D75A-F668-48C2-A034-ACE1B4986E36}"/>
              </a:ext>
            </a:extLst>
          </p:cNvPr>
          <p:cNvSpPr/>
          <p:nvPr/>
        </p:nvSpPr>
        <p:spPr>
          <a:xfrm>
            <a:off x="11469570" y="96821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5.1.1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D39337-3E0B-4330-9666-8D353C4D4FBE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5.1.2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A1F82FC-D5E2-4953-A4C7-E66694AFD878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5.1.3</a:t>
            </a:r>
            <a:endParaRPr lang="el-GR" sz="1800" dirty="0">
              <a:solidFill>
                <a:srgbClr val="C00000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534BC34-AB13-4918-A99B-55035905F6E0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5.1.4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4" y="2667785"/>
            <a:ext cx="6469579" cy="164564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Obiettivo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GB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Lavorare in gruppo su domande specifiche e trarre conclusioni comuni su quanto appreso.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C026D97-DB65-8712-6E9C-C0DDC33DA120}"/>
              </a:ext>
            </a:extLst>
          </p:cNvPr>
          <p:cNvSpPr/>
          <p:nvPr/>
        </p:nvSpPr>
        <p:spPr>
          <a:xfrm>
            <a:off x="10744529" y="96949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5.1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03549-51B4-27B0-A836-1E62079E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Domande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E811B0D-C3FB-96AD-5CBF-9BC3814A2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Quali sono i principali vantaggi/problemi che le piattaforme e le app digitali per la salute possono avere per voi, considerando la vostra situazione specifica? </a:t>
            </a:r>
            <a:endParaRPr lang="el-GR" dirty="0"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Pensate che le piattaforme e le app digitali per la salute </a:t>
            </a:r>
            <a:r>
              <a:rPr lang="en-GB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possano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rappresentare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strumenti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interessanti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 per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gestire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 la vostra salute? </a:t>
            </a:r>
            <a:endParaRPr lang="el-GR" dirty="0"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87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5.1.4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Chiusura - debriefing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F48D75A-F668-48C2-A034-ACE1B4986E36}"/>
              </a:ext>
            </a:extLst>
          </p:cNvPr>
          <p:cNvSpPr/>
          <p:nvPr/>
        </p:nvSpPr>
        <p:spPr>
          <a:xfrm>
            <a:off x="11469570" y="96821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5.1.1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D39337-3E0B-4330-9666-8D353C4D4FBE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5.1.2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A1F82FC-D5E2-4953-A4C7-E66694AFD878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5.1.3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534BC34-AB13-4918-A99B-55035905F6E0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5.1.4</a:t>
            </a:r>
            <a:endParaRPr lang="el-GR" sz="1800" dirty="0">
              <a:solidFill>
                <a:srgbClr val="C00000"/>
              </a:solidFill>
            </a:endParaRPr>
          </a:p>
        </p:txBody>
      </p:sp>
      <p:sp>
        <p:nvSpPr>
          <p:cNvPr id="1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4" y="2074539"/>
            <a:ext cx="8385466" cy="46279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Obiettivo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</a:rPr>
              <a:t>Vi sarà fornito un riepilogo e </a:t>
            </a:r>
            <a:r>
              <a:rPr lang="en-US" sz="2600" b="0" dirty="0" err="1">
                <a:latin typeface="Calibri" panose="020F0502020204030204" pitchFamily="34" charset="0"/>
                <a:ea typeface="Calibri" panose="020F0502020204030204" pitchFamily="34" charset="0"/>
              </a:rPr>
              <a:t>dati</a:t>
            </a: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ea typeface="Calibri" panose="020F0502020204030204" pitchFamily="34" charset="0"/>
              </a:rPr>
              <a:t>chiarimenti</a:t>
            </a: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</a:rPr>
              <a:t> su eventuali dubbi e domande. 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Sarete </a:t>
            </a:r>
            <a:r>
              <a:rPr lang="en-US" sz="26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informati</a:t>
            </a:r>
            <a:r>
              <a:rPr lang="en-US" sz="2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su </a:t>
            </a:r>
            <a:r>
              <a:rPr lang="en-GB" sz="2600" b="0" dirty="0">
                <a:latin typeface="Calibri" panose="020F0502020204030204" pitchFamily="34" charset="0"/>
              </a:rPr>
              <a:t>come si svolgeranno le sessioni di formazione online e su cosa ci si aspetta da esse e vi verranno fornite spiegazioni sulle attività che verranno svolte nella sessione di formazione online successiva. </a:t>
            </a:r>
          </a:p>
          <a:p>
            <a:pPr marL="457200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b="0" dirty="0">
                <a:latin typeface="Calibri" panose="020F0502020204030204" pitchFamily="34" charset="0"/>
              </a:rPr>
              <a:t>Il formatore convoca gli studenti per la prossima sessione di formazione F2F. </a:t>
            </a:r>
            <a:endParaRPr lang="el-GR" sz="2600" b="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D2FA973-BCE5-3BF3-F18B-21E720669D26}"/>
              </a:ext>
            </a:extLst>
          </p:cNvPr>
          <p:cNvSpPr/>
          <p:nvPr/>
        </p:nvSpPr>
        <p:spPr>
          <a:xfrm>
            <a:off x="10744529" y="97863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5.1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7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03549-51B4-27B0-A836-1E62079E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Domande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E811B0D-C3FB-96AD-5CBF-9BC3814A2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Quali sono i principali vantaggi/problemi che le piattaforme e le app digitali per la salute possono avere per voi, considerando la vostra situazione specifica? </a:t>
            </a:r>
            <a:endParaRPr lang="el-GR" dirty="0"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Noto Sans Symbols"/>
                <a:cs typeface="Calibri" panose="020F0502020204030204" pitchFamily="34" charset="0"/>
              </a:rPr>
              <a:t>Pensate che le piattaforme e le app digitali per la salute possano essere interessanti per gestire la vostra salute? </a:t>
            </a:r>
            <a:endParaRPr lang="el-GR" dirty="0">
              <a:effectLst/>
              <a:latin typeface="Calibri" panose="020F0502020204030204" pitchFamily="34" charset="0"/>
              <a:ea typeface="Noto Sans Symbols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8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400"/>
              <a:buFont typeface="Calibri"/>
              <a:buNone/>
            </a:pPr>
            <a:r>
              <a:rPr lang="en-US" sz="5400"/>
              <a:t>Moduli</a:t>
            </a:r>
            <a:endParaRPr sz="5400"/>
          </a:p>
        </p:txBody>
      </p:sp>
      <p:pic>
        <p:nvPicPr>
          <p:cNvPr id="116" name="Google Shape;116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072" r="17015"/>
          <a:stretch/>
        </p:blipFill>
        <p:spPr>
          <a:xfrm>
            <a:off x="1" y="10"/>
            <a:ext cx="4657344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3"/>
          <p:cNvGrpSpPr/>
          <p:nvPr/>
        </p:nvGrpSpPr>
        <p:grpSpPr>
          <a:xfrm>
            <a:off x="5297761" y="2329908"/>
            <a:ext cx="6251111" cy="3701748"/>
            <a:chOff x="-1" y="127810"/>
            <a:chExt cx="6251111" cy="3197222"/>
          </a:xfrm>
        </p:grpSpPr>
        <p:sp>
          <p:nvSpPr>
            <p:cNvPr id="119" name="Google Shape;119;p3"/>
            <p:cNvSpPr/>
            <p:nvPr/>
          </p:nvSpPr>
          <p:spPr>
            <a:xfrm>
              <a:off x="0" y="1588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-1" y="127810"/>
              <a:ext cx="6204276" cy="533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1. Che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cos’è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La </a:t>
              </a:r>
              <a:r>
                <a:rPr lang="en-US" sz="2000" i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 Health Literacy 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alfabetizzazione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sanitaria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digitale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)?</a:t>
              </a:r>
              <a:endParaRPr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0" y="696131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23417" y="719548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Principali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problemi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di salute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quando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si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arriva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in un nuovo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Paese</a:t>
              </a:r>
              <a:endParaRPr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0" y="12334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23417" y="1256849"/>
              <a:ext cx="6204276" cy="4328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3. I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servizi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sanitari</a:t>
              </a:r>
              <a:endParaRPr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0" y="17707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23417" y="179414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Diventare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digitalmente</a:t>
              </a:r>
              <a:r>
                <a:rPr lang="en-US" sz="2000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dirty="0" err="1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alfabetizzati</a:t>
              </a:r>
              <a:endParaRPr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0" y="23080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23248" y="2341030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5. Esplorare gli strumenti della salute digitale</a:t>
              </a:r>
              <a:endParaRPr sz="2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2845332"/>
              <a:ext cx="6251110" cy="47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23417" y="2868749"/>
              <a:ext cx="6204276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6. Essere attivi nell'ambiente della salute digitale</a:t>
              </a:r>
              <a:endParaRPr sz="20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2232" y="4986201"/>
            <a:ext cx="412289" cy="36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5.2.1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Apertura (Giorno 2)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1701210"/>
            <a:ext cx="6834814" cy="44063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200" dirty="0"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formatore introduce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la sessione, compresi gli obiettivi, le attività e la pianificazione.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personale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socio-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sanitario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eventualmente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presente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e spiega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diversi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ruoli.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L'obiettivo dell'introduzione è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Riuscire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a dare un giudizio sulla sessione di formazione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Presentare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le attività formative in una visione d'insieme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F48D75A-F668-48C2-A034-ACE1B4986E36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5.2.1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D39337-3E0B-4330-9666-8D353C4D4FBE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A1F82FC-D5E2-4953-A4C7-E66694AFD878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534BC34-AB13-4918-A99B-55035905F6E0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5.2.4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3" name="Γραφικό 2" descr="Ομιλία περίγραμμα">
            <a:extLst>
              <a:ext uri="{FF2B5EF4-FFF2-40B4-BE49-F238E27FC236}">
                <a16:creationId xmlns:a16="http://schemas.microsoft.com/office/drawing/2014/main" id="{4DB5C50E-C2A5-4D37-9EF7-55510DFB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9789" y="1392675"/>
            <a:ext cx="3958468" cy="3958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54EEA-5466-488A-B331-67C451BDD49C}"/>
              </a:ext>
            </a:extLst>
          </p:cNvPr>
          <p:cNvSpPr txBox="1"/>
          <p:nvPr/>
        </p:nvSpPr>
        <p:spPr>
          <a:xfrm>
            <a:off x="7658396" y="2593053"/>
            <a:ext cx="21850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203864"/>
                </a:solidFill>
              </a:rPr>
              <a:t>Iniziamo...</a:t>
            </a:r>
            <a:endParaRPr lang="el-GR" sz="3200" dirty="0" err="1">
              <a:solidFill>
                <a:srgbClr val="203864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395C5B2-66D9-D9B4-3364-5A2AFE203584}"/>
              </a:ext>
            </a:extLst>
          </p:cNvPr>
          <p:cNvSpPr/>
          <p:nvPr/>
        </p:nvSpPr>
        <p:spPr>
          <a:xfrm>
            <a:off x="10753494" y="1821496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5.2</a:t>
            </a:r>
            <a:endParaRPr lang="el-GR" sz="1800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EE6B89D-266E-856D-CD74-45B7F04B7D3D}"/>
              </a:ext>
            </a:extLst>
          </p:cNvPr>
          <p:cNvSpPr/>
          <p:nvPr/>
        </p:nvSpPr>
        <p:spPr>
          <a:xfrm>
            <a:off x="11469619" y="436947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5.2.5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72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Azioni 5.2.2, 5.2.3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Come trovare informazioni sulla salute online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3EABFA14-CCC1-48A6-A2A5-B838C912D37A}"/>
              </a:ext>
            </a:extLst>
          </p:cNvPr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4"/>
              </a:rPr>
              <a:t>Licenza </a:t>
            </a:r>
            <a:r>
              <a:rPr lang="en-US" sz="1200" dirty="0" err="1">
                <a:hlinkClick r:id="rId4"/>
              </a:rPr>
              <a:t>Pixabay</a:t>
            </a:r>
            <a:endParaRPr lang="en-US" sz="1200" dirty="0"/>
          </a:p>
        </p:txBody>
      </p:sp>
      <p:sp>
        <p:nvSpPr>
          <p:cNvPr id="1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4" y="2169993"/>
            <a:ext cx="6469579" cy="428332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La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comune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percezione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è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quella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che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dovrebbe essere abbastanza facile trovare informazioni sulla salute su Internet: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avete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problemi di salute, li cercate su Internet e sapete già che malattia avete e quali sono i trattamenti migliori. Oppure?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Purtroppo, è tutt'altro che facile attribuire i sintomi alle malattie, anche se sembrano chiari, e ottenere suggerimenti per un rapido sollievo o una diagnosi. Non dimenticate mai: Internet non è un medico, né una struttura diagnostica, e certamente non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può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essere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una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fonte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sicuramente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affidabile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per le terapie.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Tuttavia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contenuti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trovati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su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Internet possono fornire un valido aiuto per trovare un medico, strutture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diagnostiche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o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comprendere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le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terapie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prescritte</a:t>
            </a:r>
            <a:r>
              <a:rPr lang="en-US" sz="26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.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E’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importante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sottolineare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che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in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nessun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caso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l’acquisizione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di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informazioni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sulla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salute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attraverso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internet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può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sostituire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la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diagnosi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600" u="sng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fatta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da un medico</a:t>
            </a:r>
            <a:r>
              <a:rPr lang="en-GB" sz="2600" u="sng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!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096" y="2750360"/>
            <a:ext cx="3898487" cy="2310666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9039E5D-33D8-5389-6AD3-F328BDBAFE66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C62F997-E3B0-0B2E-8505-F69703064DEA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5.2.2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53A4DD3-F467-AE76-2FEA-50894FE54960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5.2.3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12DC06B-D05D-7B7A-1C4B-40FA8EAE4A6C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87D99E06-2BC2-24C3-7448-1AD51ACC7CAD}"/>
              </a:ext>
            </a:extLst>
          </p:cNvPr>
          <p:cNvSpPr/>
          <p:nvPr/>
        </p:nvSpPr>
        <p:spPr>
          <a:xfrm>
            <a:off x="10753494" y="1821496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5.2</a:t>
            </a:r>
            <a:endParaRPr lang="el-GR" sz="1800" dirty="0">
              <a:solidFill>
                <a:srgbClr val="203864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018DC6C-75D1-CC60-1BDA-AA18E249C58E}"/>
              </a:ext>
            </a:extLst>
          </p:cNvPr>
          <p:cNvSpPr/>
          <p:nvPr/>
        </p:nvSpPr>
        <p:spPr>
          <a:xfrm>
            <a:off x="11469619" y="436947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5.2.5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5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28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Cercare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informazioni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sanitarie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</a:t>
            </a:r>
            <a:r>
              <a:rPr lang="en-GB" dirty="0">
                <a:solidFill>
                  <a:srgbClr val="002060"/>
                </a:solidFill>
              </a:rPr>
              <a:t> Internet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282792" y="1796103"/>
            <a:ext cx="11340728" cy="44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Nel modulo di formazione 2 avete già appreso che ci sono alcune malattie particolarmente comuni tra i rifugiati e i migranti. Potreste anche averne avuto esperienza.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In questa sessione di formazione imparerete come utilizzare al meglio gli strumenti digitali per la salute per scoprire ciò che vi interessa e ciò che soddisfa uno standard di qualità sanitaria affidabile per voi e la vostra famiglia.</a:t>
            </a:r>
            <a:endParaRPr lang="en-GB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593555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35" y="1103900"/>
            <a:ext cx="10515600" cy="893179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02060"/>
                </a:solidFill>
                <a:latin typeface="Calibri"/>
                <a:cs typeface="Calibri"/>
              </a:rPr>
              <a:t>Avviare </a:t>
            </a:r>
            <a:r>
              <a:rPr lang="de-DE" dirty="0">
                <a:solidFill>
                  <a:srgbClr val="002060"/>
                </a:solidFill>
                <a:latin typeface="Calibri"/>
                <a:cs typeface="Calibri"/>
              </a:rPr>
              <a:t>una </a:t>
            </a:r>
            <a:r>
              <a:rPr lang="de-DE" dirty="0" err="1">
                <a:solidFill>
                  <a:srgbClr val="002060"/>
                </a:solidFill>
                <a:latin typeface="Calibri"/>
                <a:cs typeface="Calibri"/>
              </a:rPr>
              <a:t>discussione</a:t>
            </a:r>
            <a:endParaRPr lang="el-GR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3EABFA14-CCC1-48A6-A2A5-B838C912D37A}"/>
              </a:ext>
            </a:extLst>
          </p:cNvPr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4"/>
              </a:rPr>
              <a:t>Licenza </a:t>
            </a:r>
            <a:r>
              <a:rPr lang="en-US" sz="1200" dirty="0" err="1">
                <a:hlinkClick r:id="rId4"/>
              </a:rPr>
              <a:t>Pixabay</a:t>
            </a:r>
            <a:endParaRPr lang="en-US" sz="1200" dirty="0"/>
          </a:p>
        </p:txBody>
      </p:sp>
      <p:sp>
        <p:nvSpPr>
          <p:cNvPr id="1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5" y="2169993"/>
            <a:ext cx="5997865" cy="3471401"/>
          </a:xfrm>
        </p:spPr>
        <p:txBody>
          <a:bodyPr>
            <a:normAutofit lnSpcReduction="10000"/>
          </a:bodyPr>
          <a:lstStyle/>
          <a:p>
            <a:pPr algn="just"/>
            <a:endParaRPr lang="en-GB" sz="2200" b="0" dirty="0">
              <a:sym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Fase 1: 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Indicate quali sono le malattie o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disagi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sanitari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più comuni (ad es. mal di testa, influenza, ematoma) in base al proprio background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culturale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e alle proprie esperienze personali.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Annotate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ogni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malattia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su cartoncini di colore diverso (un colore per </a:t>
            </a: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ognuna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Attaccate</a:t>
            </a:r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le schede sulla bacheca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2050" name="Picture 2" descr="Korkwand, Pinwand, Notizzettel, Zettel, Papier, K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77" y="2538484"/>
            <a:ext cx="4503761" cy="360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0">
            <a:extLst>
              <a:ext uri="{FF2B5EF4-FFF2-40B4-BE49-F238E27FC236}">
                <a16:creationId xmlns:a16="http://schemas.microsoft.com/office/drawing/2014/main" id="{5ED1FA97-0C09-42E7-968D-251073E1DAA9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426202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35" y="1079999"/>
            <a:ext cx="10515600" cy="89317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Calibri"/>
                <a:cs typeface="Calibri"/>
              </a:rPr>
              <a:t>Arrivare </a:t>
            </a:r>
            <a:r>
              <a:rPr lang="de-DE" dirty="0" err="1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lang="de-DE" dirty="0">
                <a:solidFill>
                  <a:srgbClr val="002060"/>
                </a:solidFill>
                <a:latin typeface="Calibri"/>
                <a:cs typeface="Calibri"/>
              </a:rPr>
              <a:t>una </a:t>
            </a:r>
            <a:r>
              <a:rPr lang="de-DE" dirty="0" err="1">
                <a:solidFill>
                  <a:srgbClr val="002060"/>
                </a:solidFill>
                <a:latin typeface="Calibri"/>
                <a:cs typeface="Calibri"/>
              </a:rPr>
              <a:t>decisione</a:t>
            </a:r>
            <a:endParaRPr lang="el-GR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3EABFA14-CCC1-48A6-A2A5-B838C912D37A}"/>
              </a:ext>
            </a:extLst>
          </p:cNvPr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4"/>
              </a:rPr>
              <a:t>Licenza </a:t>
            </a:r>
            <a:r>
              <a:rPr lang="en-US" sz="1200" dirty="0" err="1">
                <a:hlinkClick r:id="rId4"/>
              </a:rPr>
              <a:t>Pixabay</a:t>
            </a:r>
            <a:endParaRPr lang="en-US" sz="1200" dirty="0"/>
          </a:p>
        </p:txBody>
      </p:sp>
      <p:sp>
        <p:nvSpPr>
          <p:cNvPr id="1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5" y="2169993"/>
            <a:ext cx="6800505" cy="3471401"/>
          </a:xfrm>
        </p:spPr>
        <p:txBody>
          <a:bodyPr>
            <a:normAutofit/>
          </a:bodyPr>
          <a:lstStyle/>
          <a:p>
            <a:endParaRPr lang="en-GB" sz="2200" b="0" dirty="0">
              <a:sym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Fase 2: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formatore darà a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ciascuno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studente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5 punti adesivi, che dovranno essere attaccati sui cartoncini delle malattie ritenute più comuni.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Più punti una malattia guadagna, più aumenta la sua priorità.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Ora date un'occhiata più da vicino alle 5 malattie che hanno guadagnato il maggior numero di punti.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1028" name="Picture 4" descr="Polka Dots, Punkte, Flecken, Mu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99" y="2286442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10">
            <a:extLst>
              <a:ext uri="{FF2B5EF4-FFF2-40B4-BE49-F238E27FC236}">
                <a16:creationId xmlns:a16="http://schemas.microsoft.com/office/drawing/2014/main" id="{C9855ECE-4D85-4F20-8D47-3460EA1E4166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26509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28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Ricercare</a:t>
            </a:r>
            <a:r>
              <a:rPr lang="en-GB" dirty="0">
                <a:solidFill>
                  <a:srgbClr val="002060"/>
                </a:solidFill>
              </a:rPr>
              <a:t> le </a:t>
            </a:r>
            <a:r>
              <a:rPr lang="en-GB" dirty="0" err="1">
                <a:solidFill>
                  <a:srgbClr val="002060"/>
                </a:solidFill>
              </a:rPr>
              <a:t>fonti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sulle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malattie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</a:t>
            </a:r>
            <a:r>
              <a:rPr lang="en-GB" dirty="0">
                <a:solidFill>
                  <a:srgbClr val="002060"/>
                </a:solidFill>
              </a:rPr>
              <a:t> Internet 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30558" y="1768808"/>
            <a:ext cx="6496961" cy="44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/>
              <a:t>Ora avete un elenco prioritario delle 5 malattie più comuni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/>
              <a:t>Dividetevi in piccoli gruppi di 2-3 persone e assegnate 1 malattia a ciascun gruppo.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/>
              <a:t>Ogni gruppo si mette in rete e </a:t>
            </a:r>
            <a:r>
              <a:rPr lang="en-GB" sz="2000" dirty="0" err="1"/>
              <a:t>cerca</a:t>
            </a:r>
            <a:r>
              <a:rPr lang="en-GB" sz="2000" dirty="0"/>
              <a:t> </a:t>
            </a:r>
            <a:r>
              <a:rPr lang="en-GB" sz="2000" dirty="0" err="1"/>
              <a:t>contenuti</a:t>
            </a:r>
            <a:r>
              <a:rPr lang="en-GB" sz="2000" dirty="0"/>
              <a:t> relative a </a:t>
            </a:r>
            <a:r>
              <a:rPr lang="en-GB" sz="2000" dirty="0" err="1"/>
              <a:t>questa</a:t>
            </a:r>
            <a:r>
              <a:rPr lang="en-GB" sz="2000" dirty="0"/>
              <a:t> malattia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/>
              <a:t>Contate quante fonti digitali riuscite a trovare in un determinato periodo di tempo che offrono informazioni sulla malattia e sul possibile trattamento.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371" y="2539908"/>
            <a:ext cx="4020129" cy="2675899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2A2FC0F2-BE54-4639-A7D3-5B968A1D4FBE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748944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28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Iniziare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valutare</a:t>
            </a:r>
            <a:r>
              <a:rPr lang="en-GB" dirty="0">
                <a:solidFill>
                  <a:srgbClr val="002060"/>
                </a:solidFill>
              </a:rPr>
              <a:t> le </a:t>
            </a:r>
            <a:r>
              <a:rPr lang="en-GB" dirty="0" err="1">
                <a:solidFill>
                  <a:srgbClr val="002060"/>
                </a:solidFill>
              </a:rPr>
              <a:t>fonti</a:t>
            </a:r>
            <a:r>
              <a:rPr lang="en-GB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30558" y="1768808"/>
            <a:ext cx="10510161" cy="44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 err="1"/>
              <a:t>Verificate</a:t>
            </a:r>
            <a:r>
              <a:rPr lang="en-GB" sz="2000" dirty="0"/>
              <a:t> le </a:t>
            </a:r>
            <a:r>
              <a:rPr lang="en-GB" sz="2000" dirty="0" err="1"/>
              <a:t>differenze</a:t>
            </a:r>
            <a:r>
              <a:rPr lang="en-GB" sz="2000" dirty="0"/>
              <a:t> </a:t>
            </a:r>
            <a:r>
              <a:rPr lang="en-GB" sz="2000" dirty="0" err="1"/>
              <a:t>tra</a:t>
            </a:r>
            <a:r>
              <a:rPr lang="en-GB" sz="2000" dirty="0"/>
              <a:t> le </a:t>
            </a:r>
            <a:r>
              <a:rPr lang="en-GB" sz="2000" dirty="0" err="1"/>
              <a:t>fonti</a:t>
            </a:r>
            <a:r>
              <a:rPr lang="en-GB" sz="2000" dirty="0"/>
              <a:t>, </a:t>
            </a:r>
            <a:r>
              <a:rPr lang="en-GB" sz="2000" dirty="0" err="1"/>
              <a:t>notando</a:t>
            </a:r>
            <a:r>
              <a:rPr lang="en-GB" sz="2000" dirty="0"/>
              <a:t> ad esempio se i </a:t>
            </a:r>
            <a:r>
              <a:rPr lang="en-GB" sz="2000" dirty="0" err="1"/>
              <a:t>contenuti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rifanno</a:t>
            </a:r>
            <a:r>
              <a:rPr lang="en-GB" sz="2000" dirty="0"/>
              <a:t> a </a:t>
            </a:r>
            <a:r>
              <a:rPr lang="en-GB" sz="2000" dirty="0" err="1"/>
              <a:t>contesti</a:t>
            </a:r>
            <a:r>
              <a:rPr lang="en-GB" sz="2000" dirty="0"/>
              <a:t> di "medicina convenzionale" o ad altri trattamenti come i </a:t>
            </a:r>
            <a:r>
              <a:rPr lang="en-US" sz="2000" dirty="0"/>
              <a:t>metodi di guarigione naturale.</a:t>
            </a:r>
            <a:endParaRPr lang="en-GB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de-DE" sz="2000" dirty="0" err="1"/>
              <a:t>Verificate</a:t>
            </a:r>
            <a:r>
              <a:rPr lang="de-DE" sz="2000" dirty="0"/>
              <a:t> se </a:t>
            </a:r>
            <a:r>
              <a:rPr lang="de-DE" sz="2000" dirty="0" err="1"/>
              <a:t>c'è</a:t>
            </a:r>
            <a:r>
              <a:rPr lang="de-DE" sz="2000" dirty="0"/>
              <a:t> </a:t>
            </a:r>
            <a:r>
              <a:rPr lang="de-DE" sz="2000" dirty="0" err="1"/>
              <a:t>una</a:t>
            </a:r>
            <a:r>
              <a:rPr lang="de-DE" sz="2000" dirty="0"/>
              <a:t> </a:t>
            </a:r>
            <a:r>
              <a:rPr lang="de-DE" sz="2000" dirty="0" err="1"/>
              <a:t>maggioranza</a:t>
            </a:r>
            <a:r>
              <a:rPr lang="de-DE" sz="2000" dirty="0"/>
              <a:t> di </a:t>
            </a:r>
            <a:r>
              <a:rPr lang="de-DE" sz="2000" dirty="0" err="1"/>
              <a:t>elementi</a:t>
            </a:r>
            <a:r>
              <a:rPr lang="de-DE" sz="2000" dirty="0"/>
              <a:t> </a:t>
            </a:r>
            <a:r>
              <a:rPr lang="de-DE" sz="2000" dirty="0" err="1"/>
              <a:t>comuni</a:t>
            </a:r>
            <a:r>
              <a:rPr lang="de-DE" sz="2000" dirty="0"/>
              <a:t> </a:t>
            </a:r>
            <a:r>
              <a:rPr lang="de-DE" sz="2000" dirty="0" err="1"/>
              <a:t>nel</a:t>
            </a:r>
            <a:r>
              <a:rPr lang="de-DE" sz="2000" dirty="0"/>
              <a:t> </a:t>
            </a:r>
            <a:r>
              <a:rPr lang="de-DE" sz="2000" dirty="0" err="1"/>
              <a:t>tipo</a:t>
            </a:r>
            <a:r>
              <a:rPr lang="de-DE" sz="2000" dirty="0"/>
              <a:t> di </a:t>
            </a:r>
            <a:r>
              <a:rPr lang="de-DE" sz="2000" dirty="0" err="1"/>
              <a:t>informazioni</a:t>
            </a:r>
            <a:r>
              <a:rPr lang="de-DE" sz="2000" dirty="0"/>
              <a:t> </a:t>
            </a:r>
            <a:r>
              <a:rPr lang="de-DE" sz="2000" dirty="0" err="1"/>
              <a:t>fornite</a:t>
            </a:r>
            <a:r>
              <a:rPr lang="de-DE" sz="2000" dirty="0"/>
              <a:t> (ad esempio, più </a:t>
            </a:r>
            <a:r>
              <a:rPr lang="de-DE" sz="2000" dirty="0" err="1"/>
              <a:t>informazioni</a:t>
            </a:r>
            <a:r>
              <a:rPr lang="de-DE" sz="2000" dirty="0"/>
              <a:t> </a:t>
            </a:r>
            <a:r>
              <a:rPr lang="de-DE" sz="2000" dirty="0" err="1"/>
              <a:t>su</a:t>
            </a:r>
            <a:r>
              <a:rPr lang="de-DE" sz="2000" dirty="0"/>
              <a:t> </a:t>
            </a:r>
            <a:r>
              <a:rPr lang="de-DE" sz="2000" dirty="0" err="1"/>
              <a:t>metodi</a:t>
            </a:r>
            <a:r>
              <a:rPr lang="de-DE" sz="2000" dirty="0"/>
              <a:t> di </a:t>
            </a:r>
            <a:r>
              <a:rPr lang="de-DE" sz="2000" dirty="0" err="1"/>
              <a:t>guarigione</a:t>
            </a:r>
            <a:r>
              <a:rPr lang="de-DE" sz="2000" dirty="0"/>
              <a:t> naturale, sul </a:t>
            </a:r>
            <a:r>
              <a:rPr lang="de-DE" sz="2000" dirty="0" err="1"/>
              <a:t>numero</a:t>
            </a:r>
            <a:r>
              <a:rPr lang="de-DE" sz="2000" dirty="0"/>
              <a:t> di </a:t>
            </a:r>
            <a:r>
              <a:rPr lang="de-DE" sz="2000" dirty="0" err="1"/>
              <a:t>possibili</a:t>
            </a:r>
            <a:r>
              <a:rPr lang="de-DE" sz="2000" dirty="0"/>
              <a:t> </a:t>
            </a:r>
            <a:r>
              <a:rPr lang="de-DE" sz="2000" dirty="0" err="1"/>
              <a:t>fattori</a:t>
            </a:r>
            <a:r>
              <a:rPr lang="de-DE" sz="2000" dirty="0"/>
              <a:t> </a:t>
            </a:r>
            <a:r>
              <a:rPr lang="de-DE" sz="2000" dirty="0" err="1"/>
              <a:t>scatenanti</a:t>
            </a:r>
            <a:r>
              <a:rPr lang="de-DE" sz="2000" dirty="0"/>
              <a:t> la </a:t>
            </a:r>
            <a:r>
              <a:rPr lang="de-DE" sz="2000" dirty="0" err="1"/>
              <a:t>malattia</a:t>
            </a:r>
            <a:r>
              <a:rPr lang="de-DE" sz="2000" dirty="0"/>
              <a:t>, sui diversi </a:t>
            </a:r>
            <a:r>
              <a:rPr lang="de-DE" sz="2000" dirty="0" err="1"/>
              <a:t>trattamenti</a:t>
            </a:r>
            <a:r>
              <a:rPr lang="de-DE" sz="2000" dirty="0"/>
              <a:t> </a:t>
            </a:r>
            <a:r>
              <a:rPr lang="de-DE" sz="2000" dirty="0" err="1"/>
              <a:t>possibili</a:t>
            </a:r>
            <a:r>
              <a:rPr lang="de-DE" sz="2000" dirty="0"/>
              <a:t> per la </a:t>
            </a:r>
            <a:r>
              <a:rPr lang="de-DE" sz="2000" dirty="0" err="1"/>
              <a:t>malattia</a:t>
            </a:r>
            <a:r>
              <a:rPr lang="de-DE" sz="2000" dirty="0"/>
              <a:t>, </a:t>
            </a:r>
            <a:r>
              <a:rPr lang="de-DE" sz="2000" dirty="0" err="1"/>
              <a:t>ecc</a:t>
            </a:r>
            <a:r>
              <a:rPr lang="de-DE" sz="2000" dirty="0"/>
              <a:t>.)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4EDF2940-02C6-4C33-B9DF-6F2809B6FA19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3237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28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 err="1">
                <a:solidFill>
                  <a:srgbClr val="002060"/>
                </a:solidFill>
              </a:rPr>
              <a:t>Iniziare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valutare</a:t>
            </a:r>
            <a:r>
              <a:rPr lang="en-GB" dirty="0">
                <a:solidFill>
                  <a:srgbClr val="002060"/>
                </a:solidFill>
              </a:rPr>
              <a:t> le </a:t>
            </a:r>
            <a:r>
              <a:rPr lang="en-GB" dirty="0" err="1">
                <a:solidFill>
                  <a:srgbClr val="002060"/>
                </a:solidFill>
              </a:rPr>
              <a:t>fonti</a:t>
            </a:r>
            <a:r>
              <a:rPr lang="en-GB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30559" y="1768808"/>
            <a:ext cx="5688052" cy="44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GB" sz="2000" dirty="0"/>
              <a:t>Presentate i risultati all'intero gruppo rispondendo alle seguenti domande: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Le descrizioni delle malattie e dei relativi trattamenti variavano molto nelle informazioni trovate online?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2000" dirty="0"/>
              <a:t>Com'è stata la collaborazione nel gruppo durante la ricerca online?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GB" sz="2000" dirty="0"/>
              <a:t>Nel caso in cui aveste background nazionali diversi, </a:t>
            </a:r>
            <a:r>
              <a:rPr lang="en-US" sz="2000" dirty="0"/>
              <a:t>ci sono state differenze nella valutazione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contenuti</a:t>
            </a:r>
            <a:r>
              <a:rPr lang="en-US" sz="2000" dirty="0"/>
              <a:t> per le malattie scelte?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de-DE" sz="2000" dirty="0"/>
          </a:p>
        </p:txBody>
      </p:sp>
      <p:pic>
        <p:nvPicPr>
          <p:cNvPr id="1026" name="Picture 2" descr="Post It, Kork, Pinwand, Pin, Memo, Beschrif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33" y="1783798"/>
            <a:ext cx="4739493" cy="379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DC7E0C4A-DAFB-469D-AA66-C84277085C56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9951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28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Compiti a casa online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30558" y="1768808"/>
            <a:ext cx="10479681" cy="44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600"/>
              </a:spcAft>
              <a:buSzPts val="2000"/>
              <a:buNone/>
            </a:pPr>
            <a:endParaRPr lang="en-GB" sz="2000" dirty="0"/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SzPts val="2000"/>
              <a:buNone/>
            </a:pPr>
            <a:r>
              <a:rPr lang="en-US" sz="2000" dirty="0"/>
              <a:t>Il vostro formatore </a:t>
            </a:r>
            <a:r>
              <a:rPr lang="en-US" sz="2000" dirty="0" err="1"/>
              <a:t>riassume </a:t>
            </a:r>
            <a:r>
              <a:rPr lang="en-US" sz="2000" dirty="0"/>
              <a:t>i risultati di questa unità di apprendimento e vi assegna il seguente compito da risolvere online come compito a casa: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SzPts val="2000"/>
            </a:pPr>
            <a:r>
              <a:rPr lang="en-US" sz="2000" dirty="0"/>
              <a:t>Rispondere a un questionario online.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SzPts val="2000"/>
            </a:pPr>
            <a:r>
              <a:rPr lang="en-US" sz="2000" dirty="0"/>
              <a:t>Questo questionario riguarda quali criteri sono stati importanti per trovare le informazioni desiderate online.</a:t>
            </a:r>
          </a:p>
          <a:p>
            <a:pPr marL="342900" indent="-342900" algn="just">
              <a:lnSpc>
                <a:spcPct val="100000"/>
              </a:lnSpc>
              <a:spcAft>
                <a:spcPts val="600"/>
              </a:spcAft>
              <a:buSzPts val="2000"/>
            </a:pPr>
            <a:r>
              <a:rPr lang="en-US" sz="2000" dirty="0"/>
              <a:t>L'obiettivo è scoprire come avete </a:t>
            </a:r>
            <a:r>
              <a:rPr lang="en-US" sz="2000" dirty="0" err="1"/>
              <a:t>organizzato</a:t>
            </a:r>
            <a:r>
              <a:rPr lang="en-US" sz="2000" dirty="0"/>
              <a:t> la vostra ricerca e quale </a:t>
            </a:r>
            <a:r>
              <a:rPr lang="en-US" sz="2000" dirty="0" err="1"/>
              <a:t>criterio</a:t>
            </a:r>
            <a:r>
              <a:rPr lang="en-US" sz="2000" dirty="0"/>
              <a:t> di </a:t>
            </a:r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avete</a:t>
            </a:r>
            <a:r>
              <a:rPr lang="en-US" sz="2000" dirty="0"/>
              <a:t> </a:t>
            </a:r>
            <a:r>
              <a:rPr lang="en-US" sz="2000" dirty="0" err="1"/>
              <a:t>adottato</a:t>
            </a:r>
            <a:r>
              <a:rPr lang="en-US" sz="2000" dirty="0"/>
              <a:t> rispetto </a:t>
            </a:r>
            <a:r>
              <a:rPr lang="en-US" sz="2000" dirty="0" err="1"/>
              <a:t>alle</a:t>
            </a:r>
            <a:r>
              <a:rPr lang="en-US" sz="2000" dirty="0"/>
              <a:t> informazioni ricevute.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2000"/>
              <a:buNone/>
            </a:pPr>
            <a:endParaRPr lang="en-GB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ts val="2000"/>
            </a:pPr>
            <a:endParaRPr lang="de-DE" sz="2000" dirty="0"/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8C296746-3930-4486-AC0C-3C8874A97DA2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13641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8166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828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Compiti a casa online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330558" y="1768808"/>
            <a:ext cx="6888949" cy="447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de-DE" sz="20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de-DE" sz="2000" dirty="0" err="1"/>
              <a:t>Avete</a:t>
            </a:r>
            <a:r>
              <a:rPr lang="de-DE" sz="2000" dirty="0"/>
              <a:t> </a:t>
            </a:r>
            <a:r>
              <a:rPr lang="de-DE" sz="2000" dirty="0" err="1"/>
              <a:t>domande</a:t>
            </a:r>
            <a:r>
              <a:rPr lang="de-DE" sz="2000" dirty="0"/>
              <a:t> sui </a:t>
            </a:r>
            <a:r>
              <a:rPr lang="de-DE" sz="2000" dirty="0" err="1"/>
              <a:t>contenuti</a:t>
            </a:r>
            <a:r>
              <a:rPr lang="de-DE" sz="2000" dirty="0"/>
              <a:t> </a:t>
            </a:r>
            <a:r>
              <a:rPr lang="de-DE" sz="2000" dirty="0" err="1"/>
              <a:t>didattici</a:t>
            </a:r>
            <a:r>
              <a:rPr lang="de-DE" sz="2000" dirty="0"/>
              <a:t> e sui </a:t>
            </a:r>
            <a:r>
              <a:rPr lang="de-DE" sz="2000" dirty="0" err="1"/>
              <a:t>compiti</a:t>
            </a:r>
            <a:r>
              <a:rPr lang="de-DE" sz="2000" dirty="0"/>
              <a:t> a </a:t>
            </a:r>
            <a:r>
              <a:rPr lang="de-DE" sz="2000" dirty="0" err="1">
                <a:solidFill>
                  <a:schemeClr val="tx1"/>
                </a:solidFill>
              </a:rPr>
              <a:t>casa</a:t>
            </a:r>
            <a:r>
              <a:rPr lang="de-DE" sz="2000" dirty="0"/>
              <a:t>?</a:t>
            </a: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en-GB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338" y="1571157"/>
            <a:ext cx="4535104" cy="4535104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A8F959F5-DBE8-4872-92B4-DD5A4FD94464}"/>
              </a:ext>
            </a:extLst>
          </p:cNvPr>
          <p:cNvSpPr txBox="1"/>
          <p:nvPr/>
        </p:nvSpPr>
        <p:spPr>
          <a:xfrm>
            <a:off x="8364511" y="-14991"/>
            <a:ext cx="382748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 sulla salute </a:t>
            </a: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49075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769743" y="3251200"/>
            <a:ext cx="7947536" cy="1547545"/>
            <a:chOff x="199712" y="1198537"/>
            <a:chExt cx="7947536" cy="1556803"/>
          </a:xfrm>
        </p:grpSpPr>
        <p:sp>
          <p:nvSpPr>
            <p:cNvPr id="139" name="Google Shape;139;p4"/>
            <p:cNvSpPr/>
            <p:nvPr/>
          </p:nvSpPr>
          <p:spPr>
            <a:xfrm>
              <a:off x="199712" y="1198537"/>
              <a:ext cx="1546028" cy="1552964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03986" y="1510072"/>
              <a:ext cx="937480" cy="9298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785477" y="1489781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1785477" y="1489781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lvl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Imparare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a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confrontarsi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con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diversi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contenuti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che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incontrano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navigando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online </a:t>
              </a:r>
            </a:p>
            <a:p>
              <a:pPr marR="0" lvl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Identificare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le informazioni sanitarie utili online</a:t>
              </a: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117528" y="1232671"/>
              <a:ext cx="1502434" cy="1484697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433039" y="1544457"/>
              <a:ext cx="871412" cy="8611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13546" y="1524695"/>
              <a:ext cx="2128788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5713543" y="1852218"/>
              <a:ext cx="2433705" cy="903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R="0" lvl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-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Comprendere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rischi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dell'auto-diagnosi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, senza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confronto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con un medico</a:t>
              </a:r>
            </a:p>
            <a:p>
              <a:pPr marR="0" lvl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- Individuare i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vantaggi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nella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conoscenza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del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mondo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della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salute e </a:t>
              </a:r>
              <a:r>
                <a:rPr lang="en-GB" sz="1800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nel</a:t>
              </a:r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 trarne il massimo beneficio</a:t>
              </a:r>
            </a:p>
            <a:p>
              <a:pPr algn="just"/>
              <a:r>
                <a:rPr lang="en-GB" sz="18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- Identificare le fonti di informazione sanitaria affidabili</a:t>
              </a:r>
              <a:endParaRPr lang="en-GB" sz="1800" dirty="0">
                <a:solidFill>
                  <a:schemeClr val="bg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en-US" sz="2200" b="1" dirty="0"/>
              <a:t>Obiettivi</a:t>
            </a:r>
            <a:endParaRPr dirty="0"/>
          </a:p>
        </p:txBody>
      </p:sp>
      <p:sp>
        <p:nvSpPr>
          <p:cNvPr id="148" name="Google Shape;148;p4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Esplorare gli </a:t>
            </a: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strumenti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salute digitale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5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1" name="Google Shape;151;p4" descr="Στόχος με συμπαγές γέμισμ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12367" y="2213810"/>
            <a:ext cx="3779633" cy="377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5.2.4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Conclusioni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1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4" y="2225041"/>
            <a:ext cx="6469579" cy="34854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Obiettivo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GB" sz="2400" b="0" dirty="0" err="1">
                <a:latin typeface="Calibri" panose="020F0502020204030204" pitchFamily="34" charset="0"/>
                <a:ea typeface="Calibri" panose="020F0502020204030204" pitchFamily="34" charset="0"/>
              </a:rPr>
              <a:t>Gli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0" dirty="0" err="1">
                <a:latin typeface="Calibri" panose="020F0502020204030204" pitchFamily="34" charset="0"/>
                <a:ea typeface="Calibri" panose="020F0502020204030204" pitchFamily="34" charset="0"/>
              </a:rPr>
              <a:t>studenti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</a:rPr>
              <a:t> devono presentare i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</a:rPr>
              <a:t>risultati sulla base delle loro esperienze, priorità e opzioni.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</a:rPr>
              <a:t>Esprimono la loro opinione sulla metodologia della sessione, ad esempio sul valore aggiunto del lavoro di gruppo, sui vantaggi dei diversi background dei partecipanti e se hanno avuto esperienze simili o diverse. </a:t>
            </a:r>
            <a:r>
              <a:rPr lang="en-GB" sz="2400" b="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5C4A18C-A96D-EF7B-1A47-4793B2BC5741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9C993AD-DC6F-DB8F-77C8-6A481AD942EA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A81FA2E-7EE7-CC70-8133-03DA61A1A440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19E668B4-1C4A-884C-D0D2-3B6F3D0EBF9F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5.2.4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B393C992-1880-F116-4772-0CEF7AA5413C}"/>
              </a:ext>
            </a:extLst>
          </p:cNvPr>
          <p:cNvSpPr/>
          <p:nvPr/>
        </p:nvSpPr>
        <p:spPr>
          <a:xfrm>
            <a:off x="10753494" y="1821496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5.2</a:t>
            </a:r>
            <a:endParaRPr lang="el-GR" sz="1800" dirty="0">
              <a:solidFill>
                <a:srgbClr val="203864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AA41E98-A196-0465-F697-1C8665D61A26}"/>
              </a:ext>
            </a:extLst>
          </p:cNvPr>
          <p:cNvSpPr/>
          <p:nvPr/>
        </p:nvSpPr>
        <p:spPr>
          <a:xfrm>
            <a:off x="11469619" y="436947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5.2.5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8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5.2.5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Chiusura - debriefing 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2149092"/>
            <a:ext cx="6291832" cy="395846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formatore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riassume il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contenuto della sessione e cerca di chiarire eventuali dubbi e domande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convoca i partecipanti per la prossima sessione di formazione F2F e chiede loro di conservare le informazioni raccolte per la sessione online.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spiega i compiti da svolgere durante la sessione di formazione online e fornisce indicazioni sulla tempistica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65865E9-320A-0C99-FFF6-56A4724BE9EB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07FC6C1-CA8F-C23A-85C6-D7CC482C0ACA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398711B-CCCC-1686-C999-CE984F936BA7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FEB5F20-C6C6-531C-BCD5-797E7A7CB783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5.2.4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D7C3CBB-AE62-6EEB-CEBB-BE82780519DD}"/>
              </a:ext>
            </a:extLst>
          </p:cNvPr>
          <p:cNvSpPr/>
          <p:nvPr/>
        </p:nvSpPr>
        <p:spPr>
          <a:xfrm>
            <a:off x="10753494" y="1821496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5.2</a:t>
            </a:r>
            <a:endParaRPr lang="el-GR" sz="1800" dirty="0">
              <a:solidFill>
                <a:srgbClr val="203864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196C8EA-99FD-6693-7149-64B5D3079198}"/>
              </a:ext>
            </a:extLst>
          </p:cNvPr>
          <p:cNvSpPr/>
          <p:nvPr/>
        </p:nvSpPr>
        <p:spPr>
          <a:xfrm>
            <a:off x="11469619" y="436947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5.2.5</a:t>
            </a:r>
            <a:endParaRPr lang="el-GR" sz="1800" dirty="0">
              <a:solidFill>
                <a:srgbClr val="C01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48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5.3.1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Apertura (giorno 3)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2149092"/>
            <a:ext cx="5157787" cy="39584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200" dirty="0"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formatore introduce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la sessione, compresi gli obiettivi, le attività e la pianificazione.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L'obiettivo dell'introduzione è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dare una visione della sessione di formazione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presentare le attività formative in una visione d'insieme </a:t>
            </a:r>
          </a:p>
        </p:txBody>
      </p:sp>
      <p:pic>
        <p:nvPicPr>
          <p:cNvPr id="3" name="Γραφικό 2" descr="Ομιλία περίγραμμα">
            <a:extLst>
              <a:ext uri="{FF2B5EF4-FFF2-40B4-BE49-F238E27FC236}">
                <a16:creationId xmlns:a16="http://schemas.microsoft.com/office/drawing/2014/main" id="{4DB5C50E-C2A5-4D37-9EF7-55510DFB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5976" y="1392675"/>
            <a:ext cx="4344583" cy="3958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54EEA-5466-488A-B331-67C451BDD49C}"/>
              </a:ext>
            </a:extLst>
          </p:cNvPr>
          <p:cNvSpPr txBox="1"/>
          <p:nvPr/>
        </p:nvSpPr>
        <p:spPr>
          <a:xfrm>
            <a:off x="7276644" y="2631442"/>
            <a:ext cx="21850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203864"/>
                </a:solidFill>
              </a:rPr>
              <a:t>Cominciamo...</a:t>
            </a:r>
            <a:endParaRPr lang="el-GR" sz="3200" dirty="0" err="1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48DB1DC-2ECC-1303-2155-27F9BAD6AE49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5.3.1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FEF8B9D-A237-9676-D6E4-13A1DABF3C74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E2D5AAC-54ED-1C11-65EF-9883B37B1171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AACCACF0-D958-F707-8A95-E18EFEBB36E7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8E6B7F8-209F-0A2D-307D-6DFAC2BCB223}"/>
              </a:ext>
            </a:extLst>
          </p:cNvPr>
          <p:cNvSpPr/>
          <p:nvPr/>
        </p:nvSpPr>
        <p:spPr>
          <a:xfrm>
            <a:off x="10753494" y="271796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5.3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8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5.3.2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Valutazione delle informazioni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3EABFA14-CCC1-48A6-A2A5-B838C912D37A}"/>
              </a:ext>
            </a:extLst>
          </p:cNvPr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4"/>
              </a:rPr>
              <a:t>Licenza </a:t>
            </a:r>
            <a:r>
              <a:rPr lang="en-US" sz="1200" dirty="0" err="1">
                <a:hlinkClick r:id="rId4"/>
              </a:rPr>
              <a:t>Pixabay</a:t>
            </a:r>
            <a:endParaRPr lang="en-US" sz="1200" dirty="0"/>
          </a:p>
        </p:txBody>
      </p:sp>
      <p:pic>
        <p:nvPicPr>
          <p:cNvPr id="3" name="Γραφικό 2" descr="Ομιλία περίγραμμα">
            <a:extLst>
              <a:ext uri="{FF2B5EF4-FFF2-40B4-BE49-F238E27FC236}">
                <a16:creationId xmlns:a16="http://schemas.microsoft.com/office/drawing/2014/main" id="{4DB5C50E-C2A5-4D37-9EF7-55510DFB5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9789" y="1392675"/>
            <a:ext cx="3958468" cy="3958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54EEA-5466-488A-B331-67C451BDD49C}"/>
              </a:ext>
            </a:extLst>
          </p:cNvPr>
          <p:cNvSpPr txBox="1"/>
          <p:nvPr/>
        </p:nvSpPr>
        <p:spPr>
          <a:xfrm>
            <a:off x="7658396" y="2593053"/>
            <a:ext cx="2358338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03864"/>
                </a:solidFill>
              </a:rPr>
              <a:t>Tornare al </a:t>
            </a:r>
          </a:p>
          <a:p>
            <a:r>
              <a:rPr lang="en-US" sz="2000" dirty="0" err="1">
                <a:solidFill>
                  <a:srgbClr val="203864"/>
                </a:solidFill>
              </a:rPr>
              <a:t>risultato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  <a:r>
              <a:rPr lang="en-US" sz="2000" dirty="0" err="1">
                <a:solidFill>
                  <a:srgbClr val="203864"/>
                </a:solidFill>
              </a:rPr>
              <a:t>dell'ultima</a:t>
            </a:r>
            <a:r>
              <a:rPr lang="en-US" sz="2000" dirty="0">
                <a:solidFill>
                  <a:srgbClr val="203864"/>
                </a:solidFill>
              </a:rPr>
              <a:t> </a:t>
            </a:r>
          </a:p>
          <a:p>
            <a:r>
              <a:rPr lang="en-US" sz="2000" dirty="0">
                <a:solidFill>
                  <a:srgbClr val="203864"/>
                </a:solidFill>
              </a:rPr>
              <a:t>sessione online!</a:t>
            </a:r>
            <a:endParaRPr lang="el-GR" sz="2000" dirty="0" err="1">
              <a:solidFill>
                <a:srgbClr val="203864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05129" y="223328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Pensate che ci si possa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fidare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tutte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sulla salute fornite da Internet? Purtroppo non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Poiché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è in gioco la nostra salute è molto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accedere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affidabili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Nel modulo 4 avete già imparato quanto sia importante controllare le informazioni sul web. In questa unità di apprendimento imparerete a controllare le informazioni sulla salute e a tal fine esamineremo prima i risultati dei vostri compiti.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30448B6-22D2-1792-808A-42208DA99BFD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747BA86-8FD8-4BA0-2B72-E55E1BA62F64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5.3.2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BC559FE6-2F08-6B56-E886-2F2A3E611CE0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55863B65-F26F-DCB2-E355-281689B569B3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76360BF5-8BD9-A058-2CAE-2159BA42081B}"/>
              </a:ext>
            </a:extLst>
          </p:cNvPr>
          <p:cNvSpPr/>
          <p:nvPr/>
        </p:nvSpPr>
        <p:spPr>
          <a:xfrm>
            <a:off x="10753494" y="271796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5.3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83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Controllare le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informazioni sulla salute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3EABFA14-CCC1-48A6-A2A5-B838C912D37A}"/>
              </a:ext>
            </a:extLst>
          </p:cNvPr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4"/>
              </a:rPr>
              <a:t>Licenza </a:t>
            </a:r>
            <a:r>
              <a:rPr lang="en-US" sz="1200" dirty="0" err="1">
                <a:hlinkClick r:id="rId4"/>
              </a:rPr>
              <a:t>Pixabay</a:t>
            </a:r>
            <a:endParaRPr lang="en-US" sz="1200" dirty="0"/>
          </a:p>
        </p:txBody>
      </p:sp>
      <p:sp>
        <p:nvSpPr>
          <p:cNvPr id="6" name="Rechteck 5"/>
          <p:cNvSpPr/>
          <p:nvPr/>
        </p:nvSpPr>
        <p:spPr>
          <a:xfrm>
            <a:off x="505129" y="2233284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formatore presenta il risultato del questionario fatto nella sessione online precedente.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Mostra quali criteri sono stati considerati più importanti per l'utente nella ricerca di informazioni sulla salute online.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chiederà quindi come valutereste le informazioni ottenute online in base ad alcuni criteri </a:t>
            </a:r>
            <a:r>
              <a:rPr lang="en-GB" sz="2000" dirty="0">
                <a:solidFill>
                  <a:srgbClr val="3C40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come valutereste l'affidabilità delle informazioni.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viene chiesto di esaminare attentamente (3-5) dei siti web che avete controllato</a:t>
            </a: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2000" dirty="0"/>
          </a:p>
        </p:txBody>
      </p:sp>
      <p:pic>
        <p:nvPicPr>
          <p:cNvPr id="2050" name="Picture 2" descr="Vergleichen, Vergleich, Option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95" y="2233284"/>
            <a:ext cx="4755148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4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2816053" y="6355516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5622" y="1148080"/>
            <a:ext cx="5688052" cy="503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SzPts val="2000"/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SzPts val="2000"/>
              <a:buNone/>
            </a:pPr>
            <a:r>
              <a:rPr lang="en-GB" sz="2000" dirty="0"/>
              <a:t>Nel modulo di formazione 4 avete già imparato a verificare la </a:t>
            </a:r>
            <a:r>
              <a:rPr lang="en-GB" sz="2000" u="sng" dirty="0"/>
              <a:t>qualità</a:t>
            </a:r>
            <a:r>
              <a:rPr lang="en-GB" sz="2000" dirty="0"/>
              <a:t> di una </a:t>
            </a:r>
            <a:r>
              <a:rPr lang="en-GB" sz="2000" i="1" dirty="0"/>
              <a:t>homepage</a:t>
            </a:r>
            <a:r>
              <a:rPr lang="en-GB" sz="2000" dirty="0"/>
              <a:t> in generale. Ora verifichiamo questa conoscenza legata ai siti web sulla salute in base alle seguenti domande: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ts val="2000"/>
            </a:pPr>
            <a:r>
              <a:rPr lang="en-GB" sz="2000" b="1" dirty="0"/>
              <a:t>Chi è il fornitore? </a:t>
            </a:r>
            <a:r>
              <a:rPr lang="en-US" sz="2000" dirty="0"/>
              <a:t>Il fornitore deve essere direttamente collegato al settore sanitario, può essere un'</a:t>
            </a:r>
            <a:r>
              <a:rPr lang="en-GB" sz="2000" dirty="0"/>
              <a:t>istituzione pubblica o privata (ad esempio un ospedale) o una persona (ad esempio un medico).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ts val="2000"/>
            </a:pPr>
            <a:r>
              <a:rPr lang="en-GB" sz="2000" b="1" dirty="0"/>
              <a:t>Il background e la competenza dell'autore sono descritti </a:t>
            </a:r>
            <a:r>
              <a:rPr lang="en-GB" sz="2000" dirty="0"/>
              <a:t>e collegati ad altri esperti del settore e alle rispettive pubblicazioni sanitarie?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ts val="2000"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520" y="2050712"/>
            <a:ext cx="5321515" cy="372506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8930640" y="0"/>
            <a:ext cx="326136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1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2853758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54482" y="975360"/>
            <a:ext cx="6085921" cy="309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endParaRPr lang="en-GB" sz="2000" b="1" dirty="0"/>
          </a:p>
          <a:p>
            <a:pPr algn="just">
              <a:lnSpc>
                <a:spcPct val="100000"/>
              </a:lnSpc>
            </a:pPr>
            <a:r>
              <a:rPr lang="en-GB" sz="2000" b="1" dirty="0" err="1"/>
              <a:t>C'è</a:t>
            </a:r>
            <a:r>
              <a:rPr lang="en-GB" sz="2000" b="1" dirty="0"/>
              <a:t> una </a:t>
            </a:r>
            <a:r>
              <a:rPr lang="en-GB" sz="2000" b="1" dirty="0" err="1"/>
              <a:t>dichiarazione</a:t>
            </a:r>
            <a:r>
              <a:rPr lang="en-GB" sz="2000" b="1" dirty="0"/>
              <a:t> di </a:t>
            </a:r>
            <a:r>
              <a:rPr lang="en-GB" sz="2000" b="1" dirty="0" err="1"/>
              <a:t>proprietà</a:t>
            </a:r>
            <a:r>
              <a:rPr lang="en-GB" sz="2000" b="1" dirty="0"/>
              <a:t> e </a:t>
            </a:r>
            <a:r>
              <a:rPr lang="en-GB" sz="2000" b="1" dirty="0" err="1"/>
              <a:t>paternità</a:t>
            </a:r>
            <a:r>
              <a:rPr lang="en-GB" sz="2000" b="1" dirty="0"/>
              <a:t> del </a:t>
            </a:r>
            <a:r>
              <a:rPr lang="en-GB" sz="2000" b="1" dirty="0" err="1"/>
              <a:t>sito</a:t>
            </a:r>
            <a:r>
              <a:rPr lang="en-GB" sz="2000" b="1" dirty="0"/>
              <a:t> (</a:t>
            </a:r>
            <a:r>
              <a:rPr lang="en-GB" sz="2000" b="1" i="1" dirty="0" err="1"/>
              <a:t>impressum</a:t>
            </a:r>
            <a:r>
              <a:rPr lang="en-GB" sz="2000" b="1" dirty="0"/>
              <a:t>)? </a:t>
            </a:r>
            <a:r>
              <a:rPr lang="en-GB" sz="2000" dirty="0"/>
              <a:t>Un</a:t>
            </a:r>
            <a:r>
              <a:rPr lang="en-GB" sz="2000" i="1" dirty="0"/>
              <a:t> </a:t>
            </a:r>
            <a:r>
              <a:rPr lang="en-GB" sz="2000" i="1" dirty="0" err="1"/>
              <a:t>impressum</a:t>
            </a:r>
            <a:r>
              <a:rPr lang="en-GB" sz="2000" i="1" dirty="0"/>
              <a:t> </a:t>
            </a:r>
            <a:r>
              <a:rPr lang="en-GB" sz="2000" dirty="0"/>
              <a:t>mancante o </a:t>
            </a:r>
            <a:r>
              <a:rPr lang="en-GB" sz="2000" dirty="0" err="1"/>
              <a:t>incompleto</a:t>
            </a:r>
            <a:r>
              <a:rPr lang="en-GB" sz="2000" dirty="0"/>
              <a:t> dovrebbe sempre insospettirvi. Se una tale </a:t>
            </a:r>
            <a:r>
              <a:rPr lang="en-GB" sz="2000" dirty="0" err="1"/>
              <a:t>dichiarazione</a:t>
            </a:r>
            <a:r>
              <a:rPr lang="en-GB" sz="2000" dirty="0"/>
              <a:t> nasconde più di quanto riveli, il proprietario del sito web sulla salute potrebbe non voler essere identificato.</a:t>
            </a:r>
            <a:endParaRPr lang="en-GB" sz="2000" b="1" dirty="0"/>
          </a:p>
          <a:p>
            <a:pPr algn="just">
              <a:lnSpc>
                <a:spcPct val="100000"/>
              </a:lnSpc>
            </a:pPr>
            <a:r>
              <a:rPr lang="en-GB" sz="2000" b="1" dirty="0"/>
              <a:t>Le pagine sono aggiornate? </a:t>
            </a:r>
            <a:r>
              <a:rPr lang="en-US" sz="2000" dirty="0"/>
              <a:t>La mancanza di informazioni sull'ultimo aggiornamento o i riferimenti a contenuti obsoleti (ad esempio, a eventi passati da tempo) suggeriscono che la pagina non è più gestita e che le informazioni fornite potrebbero non essere più rilevanti o veritiere. Si tratta di un problema molto serio nel settore sanitario, </a:t>
            </a:r>
            <a:r>
              <a:rPr lang="en-US" sz="2000" dirty="0" err="1"/>
              <a:t>poiché</a:t>
            </a:r>
            <a:r>
              <a:rPr lang="en-US" sz="2000" dirty="0"/>
              <a:t> </a:t>
            </a:r>
            <a:r>
              <a:rPr lang="en-US" sz="2000" dirty="0" err="1"/>
              <a:t>l’ambito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salute è </a:t>
            </a:r>
            <a:r>
              <a:rPr lang="en-US" sz="2000" dirty="0" err="1"/>
              <a:t>costantemente</a:t>
            </a:r>
            <a:r>
              <a:rPr lang="en-US" sz="2000" dirty="0"/>
              <a:t> legato a </a:t>
            </a:r>
            <a:r>
              <a:rPr lang="en-US" sz="2000" dirty="0" err="1"/>
              <a:t>quello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ricerca</a:t>
            </a:r>
            <a:r>
              <a:rPr lang="en-US" sz="2000" dirty="0"/>
              <a:t> </a:t>
            </a:r>
            <a:r>
              <a:rPr lang="en-US" sz="2000" dirty="0" err="1"/>
              <a:t>scientifica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porta a </a:t>
            </a:r>
            <a:r>
              <a:rPr lang="en-US" sz="2000" dirty="0" err="1"/>
              <a:t>miglioramenti</a:t>
            </a:r>
            <a:r>
              <a:rPr lang="en-US" sz="2000" dirty="0"/>
              <a:t> </a:t>
            </a:r>
            <a:r>
              <a:rPr lang="en-US" sz="2000" dirty="0" err="1"/>
              <a:t>nelle</a:t>
            </a:r>
            <a:r>
              <a:rPr lang="en-US" sz="2000" dirty="0"/>
              <a:t> </a:t>
            </a:r>
            <a:r>
              <a:rPr lang="en-US" sz="2000" dirty="0" err="1"/>
              <a:t>prassi</a:t>
            </a:r>
            <a:r>
              <a:rPr lang="en-US" sz="2000" dirty="0"/>
              <a:t> </a:t>
            </a:r>
            <a:r>
              <a:rPr lang="en-US" sz="2000" dirty="0" err="1"/>
              <a:t>sanitarie</a:t>
            </a:r>
            <a:r>
              <a:rPr lang="en-US" sz="2000" dirty="0"/>
              <a:t>.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583" y="2288463"/>
            <a:ext cx="4837247" cy="3224831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CFFB134A-BA04-4952-A09E-4BB428293953}"/>
              </a:ext>
            </a:extLst>
          </p:cNvPr>
          <p:cNvSpPr txBox="1"/>
          <p:nvPr/>
        </p:nvSpPr>
        <p:spPr>
          <a:xfrm>
            <a:off x="8879840" y="0"/>
            <a:ext cx="331216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4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028689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54482" y="1341120"/>
            <a:ext cx="6085921" cy="273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endParaRPr lang="en-GB" sz="2000" b="1" dirty="0"/>
          </a:p>
          <a:p>
            <a:pPr algn="just">
              <a:lnSpc>
                <a:spcPct val="100000"/>
              </a:lnSpc>
            </a:pPr>
            <a:r>
              <a:rPr lang="en-GB" sz="2000" b="1" dirty="0"/>
              <a:t>Il </a:t>
            </a:r>
            <a:r>
              <a:rPr lang="en-GB" sz="2000" b="1" dirty="0" err="1"/>
              <a:t>sito</a:t>
            </a:r>
            <a:r>
              <a:rPr lang="en-GB" sz="2000" b="1" dirty="0"/>
              <a:t> web o la app  </a:t>
            </a:r>
            <a:r>
              <a:rPr lang="en-GB" sz="2000" b="1" dirty="0" err="1"/>
              <a:t>forniscono</a:t>
            </a:r>
            <a:r>
              <a:rPr lang="en-GB" sz="2000" b="1" dirty="0"/>
              <a:t> informazioni oggettive? </a:t>
            </a:r>
            <a:r>
              <a:rPr lang="en-US" sz="2000" dirty="0"/>
              <a:t>Il linguaggio deve essere chiaro e fattuale, senza </a:t>
            </a:r>
            <a:r>
              <a:rPr lang="en-US" sz="2000" dirty="0" err="1"/>
              <a:t>dichiarazioni</a:t>
            </a:r>
            <a:r>
              <a:rPr lang="en-US" sz="2000" dirty="0"/>
              <a:t> </a:t>
            </a:r>
            <a:r>
              <a:rPr lang="en-US" sz="2000" dirty="0" err="1"/>
              <a:t>irrazionalistiche</a:t>
            </a:r>
            <a:r>
              <a:rPr lang="en-US" sz="2000" dirty="0"/>
              <a:t> di </a:t>
            </a:r>
            <a:r>
              <a:rPr lang="en-US" sz="2000" dirty="0" err="1"/>
              <a:t>assolutismo</a:t>
            </a:r>
            <a:r>
              <a:rPr lang="en-US" sz="2000" dirty="0"/>
              <a:t> </a:t>
            </a:r>
            <a:r>
              <a:rPr lang="en-US" sz="2000" dirty="0" err="1"/>
              <a:t>dogmatico</a:t>
            </a:r>
            <a:r>
              <a:rPr lang="en-US" sz="20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en-GB" sz="2000" b="1" dirty="0"/>
              <a:t>Ci sono i dati di contatto? </a:t>
            </a:r>
            <a:r>
              <a:rPr lang="en-GB" sz="2000" dirty="0"/>
              <a:t>Sono ben visibili? È possibile contattare qualcuno al numero di telefono indicato? L'indirizzo e-mail è attivo? L'indirizzo postale indicato esiste? Date un'occhiata a Google Maps per vedere se riuscite a trovare l'istituzione sanitaria o un medico all'indirizzo indicato. </a:t>
            </a:r>
            <a:endParaRPr lang="de-DE" sz="2000" dirty="0"/>
          </a:p>
          <a:p>
            <a:pPr algn="just">
              <a:lnSpc>
                <a:spcPct val="100000"/>
              </a:lnSpc>
            </a:pPr>
            <a:r>
              <a:rPr lang="en-GB" sz="2000" b="1" dirty="0"/>
              <a:t>Le fonti dei contenuti sono identificate? </a:t>
            </a:r>
            <a:r>
              <a:rPr lang="en-GB" sz="2000" dirty="0"/>
              <a:t>Un sito web credibile sulla salute deve avere fonti complete e </a:t>
            </a:r>
            <a:r>
              <a:rPr lang="en-GB" sz="2000" dirty="0" err="1"/>
              <a:t>comprensibili</a:t>
            </a:r>
            <a:r>
              <a:rPr lang="en-GB" sz="2000" dirty="0"/>
              <a:t> cui </a:t>
            </a:r>
            <a:r>
              <a:rPr lang="en-GB" sz="2000" dirty="0" err="1"/>
              <a:t>deve</a:t>
            </a:r>
            <a:r>
              <a:rPr lang="en-GB" sz="2000" dirty="0"/>
              <a:t> </a:t>
            </a:r>
            <a:r>
              <a:rPr lang="en-GB" sz="2000" dirty="0" err="1"/>
              <a:t>essere</a:t>
            </a:r>
            <a:r>
              <a:rPr lang="en-GB" sz="2000" dirty="0"/>
              <a:t> </a:t>
            </a:r>
            <a:r>
              <a:rPr lang="en-GB" sz="2000" dirty="0" err="1"/>
              <a:t>relativamente</a:t>
            </a:r>
            <a:r>
              <a:rPr lang="en-GB" sz="2000" dirty="0"/>
              <a:t> semplice </a:t>
            </a:r>
            <a:r>
              <a:rPr lang="en-GB" sz="2000" dirty="0" err="1"/>
              <a:t>poter</a:t>
            </a:r>
            <a:r>
              <a:rPr lang="en-GB" sz="2000" dirty="0"/>
              <a:t> </a:t>
            </a:r>
            <a:r>
              <a:rPr lang="en-GB" sz="2000" dirty="0" err="1"/>
              <a:t>risalire</a:t>
            </a:r>
            <a:r>
              <a:rPr lang="en-GB" sz="2000" dirty="0"/>
              <a:t>. 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770" y="1891947"/>
            <a:ext cx="4779078" cy="3186052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F8C89FD1-AAB9-49BD-9A6A-52EEF1526211}"/>
              </a:ext>
            </a:extLst>
          </p:cNvPr>
          <p:cNvSpPr txBox="1"/>
          <p:nvPr/>
        </p:nvSpPr>
        <p:spPr>
          <a:xfrm>
            <a:off x="8646160" y="-9528"/>
            <a:ext cx="3545840" cy="3480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9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2840431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566154" y="1452880"/>
            <a:ext cx="6238683" cy="411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b="1" dirty="0"/>
              <a:t>Il testo è riprodotto senza errori? </a:t>
            </a:r>
            <a:r>
              <a:rPr lang="en-GB" sz="2000" dirty="0"/>
              <a:t>Se ci sono molti errori, espressioni sconosciute o frasi incoerenti, dietro la pagina potrebbero esserci intenzioni dubbie. Interrogate le informazioni sulla salute in modo critico e verificatele attraverso altre fonti.</a:t>
            </a:r>
          </a:p>
          <a:p>
            <a:pPr algn="just">
              <a:lnSpc>
                <a:spcPct val="100000"/>
              </a:lnSpc>
            </a:pPr>
            <a:r>
              <a:rPr lang="en-GB" sz="2000" b="1" dirty="0"/>
              <a:t>Ci sono pubblicità sulle pagine? </a:t>
            </a:r>
            <a:r>
              <a:rPr lang="en-GB" sz="2000" dirty="0"/>
              <a:t>Le istituzioni affidabili del </a:t>
            </a:r>
            <a:r>
              <a:rPr lang="en-GB" sz="2000" dirty="0" err="1"/>
              <a:t>settore</a:t>
            </a:r>
            <a:r>
              <a:rPr lang="en-GB" sz="2000" dirty="0"/>
              <a:t> </a:t>
            </a:r>
            <a:r>
              <a:rPr lang="en-GB" sz="2000" dirty="0" err="1"/>
              <a:t>sanitario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astengono dalla pubblicità di fornitori terzi. </a:t>
            </a:r>
            <a:endParaRPr lang="de-DE" sz="2000" dirty="0"/>
          </a:p>
          <a:p>
            <a:pPr algn="just">
              <a:lnSpc>
                <a:spcPct val="100000"/>
              </a:lnSpc>
            </a:pPr>
            <a:r>
              <a:rPr lang="en-GB" sz="2000" b="1" dirty="0"/>
              <a:t>Il layout e la guida dell'utente sono facili da seguire? </a:t>
            </a:r>
            <a:r>
              <a:rPr lang="en-GB" sz="2000" dirty="0"/>
              <a:t>I siti seri preferiscono un layout chiaro e una navigazione intuitiva. </a:t>
            </a:r>
            <a:endParaRPr lang="de-DE" sz="2000" dirty="0"/>
          </a:p>
          <a:p>
            <a:pPr>
              <a:lnSpc>
                <a:spcPct val="100000"/>
              </a:lnSpc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900" y="1605281"/>
            <a:ext cx="4441946" cy="4292418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B34F88A0-0FD4-4AF6-A43D-B5209BAEF4A1}"/>
              </a:ext>
            </a:extLst>
          </p:cNvPr>
          <p:cNvSpPr txBox="1"/>
          <p:nvPr/>
        </p:nvSpPr>
        <p:spPr>
          <a:xfrm>
            <a:off x="8808720" y="0"/>
            <a:ext cx="33832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98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136265" y="6580120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566154" y="1503679"/>
            <a:ext cx="6525671" cy="507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2000" b="1" dirty="0"/>
              <a:t>L'indirizzo del sito web ha un protocollo di trasferimento ipertestuale (http)? </a:t>
            </a:r>
            <a:r>
              <a:rPr lang="en-GB" sz="2000" dirty="0"/>
              <a:t>Una prima indicazione di un sito web sicuro e serio è l'aggiunta di una </a:t>
            </a:r>
            <a:r>
              <a:rPr lang="en-GB" sz="2000" i="1" dirty="0"/>
              <a:t>s</a:t>
            </a:r>
            <a:r>
              <a:rPr lang="en-GB" sz="2000" dirty="0"/>
              <a:t> (https) all'http. La </a:t>
            </a:r>
            <a:r>
              <a:rPr lang="en-GB" sz="2000" i="1" dirty="0"/>
              <a:t>s</a:t>
            </a:r>
            <a:r>
              <a:rPr lang="en-GB" sz="2000" dirty="0"/>
              <a:t> sta per "sicuro" e </a:t>
            </a:r>
            <a:r>
              <a:rPr lang="en-GB" sz="2000" dirty="0" err="1"/>
              <a:t>permette</a:t>
            </a:r>
            <a:r>
              <a:rPr lang="en-GB" sz="2000" dirty="0"/>
              <a:t> che i dati del proprio computer vengano trasmessi al server in forma criptata. </a:t>
            </a:r>
            <a:r>
              <a:rPr lang="en-GB" sz="2000" u="sng" dirty="0" err="1"/>
              <a:t>Tuttavia</a:t>
            </a:r>
            <a:r>
              <a:rPr lang="en-GB" sz="2000" u="sng" dirty="0"/>
              <a:t> il fatto che un sito sanitario sia criptato non </a:t>
            </a:r>
            <a:r>
              <a:rPr lang="en-GB" sz="2000" u="sng" dirty="0" err="1"/>
              <a:t>significa</a:t>
            </a:r>
            <a:r>
              <a:rPr lang="en-GB" sz="2000" u="sng" dirty="0"/>
              <a:t> </a:t>
            </a:r>
            <a:r>
              <a:rPr lang="en-GB" sz="2000" u="sng" dirty="0" err="1"/>
              <a:t>necessariamente</a:t>
            </a:r>
            <a:r>
              <a:rPr lang="en-GB" sz="2000" u="sng" dirty="0"/>
              <a:t> </a:t>
            </a:r>
            <a:r>
              <a:rPr lang="en-GB" sz="2000" u="sng" dirty="0" err="1"/>
              <a:t>che</a:t>
            </a:r>
            <a:r>
              <a:rPr lang="en-GB" sz="2000" u="sng" dirty="0"/>
              <a:t> </a:t>
            </a:r>
            <a:r>
              <a:rPr lang="en-GB" sz="2000" u="sng" dirty="0" err="1"/>
              <a:t>contenga</a:t>
            </a:r>
            <a:r>
              <a:rPr lang="en-GB" sz="2000" u="sng" dirty="0"/>
              <a:t> </a:t>
            </a:r>
            <a:r>
              <a:rPr lang="en-GB" sz="2000" u="sng" dirty="0" err="1"/>
              <a:t>contenuti</a:t>
            </a:r>
            <a:r>
              <a:rPr lang="en-GB" sz="2000" u="sng" dirty="0"/>
              <a:t> </a:t>
            </a:r>
            <a:r>
              <a:rPr lang="en-GB" sz="2000" u="sng" dirty="0" err="1"/>
              <a:t>affidabili</a:t>
            </a:r>
            <a:r>
              <a:rPr lang="en-GB" sz="2000" u="sng" dirty="0"/>
              <a:t>!</a:t>
            </a:r>
            <a:endParaRPr lang="de-DE" sz="2000" u="sng" dirty="0"/>
          </a:p>
          <a:p>
            <a:pPr algn="just">
              <a:lnSpc>
                <a:spcPct val="100000"/>
              </a:lnSpc>
            </a:pPr>
            <a:r>
              <a:rPr lang="en-GB" sz="2000" b="1" dirty="0"/>
              <a:t>Il dominio sotto il quale si accede alla pagina è rintracciabile? </a:t>
            </a:r>
            <a:r>
              <a:rPr lang="en-GB" sz="2000" dirty="0"/>
              <a:t>Variazioni di </a:t>
            </a:r>
            <a:r>
              <a:rPr lang="en-GB" sz="2000" dirty="0" err="1"/>
              <a:t>nomi</a:t>
            </a:r>
            <a:r>
              <a:rPr lang="en-GB" sz="2000" dirty="0"/>
              <a:t> </a:t>
            </a:r>
            <a:r>
              <a:rPr lang="en-GB" sz="2000" dirty="0" err="1"/>
              <a:t>noti</a:t>
            </a:r>
            <a:r>
              <a:rPr lang="en-GB" sz="2000" dirty="0"/>
              <a:t> o la </a:t>
            </a:r>
            <a:r>
              <a:rPr lang="en-GB" sz="2000" dirty="0" err="1"/>
              <a:t>presenza</a:t>
            </a:r>
            <a:r>
              <a:rPr lang="en-GB" sz="2000" dirty="0"/>
              <a:t> di </a:t>
            </a:r>
            <a:r>
              <a:rPr lang="en-GB" sz="2000" dirty="0" err="1"/>
              <a:t>segni</a:t>
            </a:r>
            <a:r>
              <a:rPr lang="en-GB" sz="2000" dirty="0"/>
              <a:t> </a:t>
            </a:r>
            <a:r>
              <a:rPr lang="en-GB" sz="2000" dirty="0" err="1"/>
              <a:t>grafici</a:t>
            </a:r>
            <a:r>
              <a:rPr lang="en-GB" sz="2000" dirty="0"/>
              <a:t> </a:t>
            </a:r>
            <a:r>
              <a:rPr lang="en-GB" sz="2000" dirty="0" err="1"/>
              <a:t>inconsueti</a:t>
            </a:r>
            <a:r>
              <a:rPr lang="en-GB" sz="2000" dirty="0"/>
              <a:t> </a:t>
            </a:r>
            <a:r>
              <a:rPr lang="en-GB" sz="2000" dirty="0" err="1"/>
              <a:t>accanto</a:t>
            </a:r>
            <a:r>
              <a:rPr lang="en-GB" sz="2000" dirty="0"/>
              <a:t> a </a:t>
            </a:r>
            <a:r>
              <a:rPr lang="en-GB" sz="2000" dirty="0" err="1"/>
              <a:t>nomi</a:t>
            </a:r>
            <a:r>
              <a:rPr lang="en-GB" sz="2000" dirty="0"/>
              <a:t> </a:t>
            </a:r>
            <a:r>
              <a:rPr lang="en-GB" sz="2000" dirty="0" err="1"/>
              <a:t>noti</a:t>
            </a:r>
            <a:r>
              <a:rPr lang="en-GB" sz="2000" dirty="0"/>
              <a:t> di </a:t>
            </a:r>
            <a:r>
              <a:rPr lang="en-GB" sz="2000" dirty="0" err="1"/>
              <a:t>istituzioni</a:t>
            </a:r>
            <a:r>
              <a:rPr lang="en-GB" sz="2000" dirty="0"/>
              <a:t> </a:t>
            </a:r>
            <a:r>
              <a:rPr lang="en-GB" sz="2000" dirty="0" err="1"/>
              <a:t>sanitarie</a:t>
            </a:r>
            <a:r>
              <a:rPr lang="en-GB" sz="2000" dirty="0"/>
              <a:t> </a:t>
            </a:r>
            <a:r>
              <a:rPr lang="en-GB" sz="2000" dirty="0" err="1"/>
              <a:t>possono</a:t>
            </a:r>
            <a:r>
              <a:rPr lang="en-GB" sz="2000" dirty="0"/>
              <a:t> indicare un </a:t>
            </a:r>
            <a:r>
              <a:rPr lang="en-GB" sz="2000" dirty="0" err="1"/>
              <a:t>sito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tenta</a:t>
            </a:r>
            <a:r>
              <a:rPr lang="en-GB" sz="2000" dirty="0"/>
              <a:t> di </a:t>
            </a:r>
            <a:r>
              <a:rPr lang="en-GB" sz="2000" dirty="0" err="1"/>
              <a:t>camuffare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propri</a:t>
            </a:r>
            <a:r>
              <a:rPr lang="en-GB" sz="2000" dirty="0"/>
              <a:t> </a:t>
            </a:r>
            <a:r>
              <a:rPr lang="en-GB" sz="2000" dirty="0" err="1"/>
              <a:t>contenuti</a:t>
            </a:r>
            <a:r>
              <a:rPr lang="en-GB" sz="2000" dirty="0"/>
              <a:t> </a:t>
            </a:r>
            <a:r>
              <a:rPr lang="en-GB" sz="2000" dirty="0" err="1"/>
              <a:t>veicolandoli</a:t>
            </a:r>
            <a:r>
              <a:rPr lang="en-GB" sz="2000" dirty="0"/>
              <a:t> per </a:t>
            </a:r>
            <a:r>
              <a:rPr lang="en-GB" sz="2000" dirty="0" err="1"/>
              <a:t>quelli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istituzioni</a:t>
            </a:r>
            <a:r>
              <a:rPr lang="en-GB" sz="2000" dirty="0"/>
              <a:t> cui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rifà</a:t>
            </a:r>
            <a:r>
              <a:rPr lang="en-GB" sz="2000" dirty="0"/>
              <a:t>. A volte una </a:t>
            </a:r>
            <a:r>
              <a:rPr lang="en-GB" sz="2000" dirty="0" err="1"/>
              <a:t>lettura</a:t>
            </a:r>
            <a:r>
              <a:rPr lang="en-GB" sz="2000" dirty="0"/>
              <a:t> </a:t>
            </a:r>
            <a:r>
              <a:rPr lang="en-GB" sz="2000" dirty="0" err="1"/>
              <a:t>poco</a:t>
            </a:r>
            <a:r>
              <a:rPr lang="en-GB" sz="2000" dirty="0"/>
              <a:t> </a:t>
            </a:r>
            <a:r>
              <a:rPr lang="en-GB" sz="2000" dirty="0" err="1"/>
              <a:t>attenta</a:t>
            </a:r>
            <a:r>
              <a:rPr lang="en-GB" sz="2000" dirty="0"/>
              <a:t> del </a:t>
            </a:r>
            <a:r>
              <a:rPr lang="en-GB" sz="2000" dirty="0" err="1"/>
              <a:t>dominio</a:t>
            </a:r>
            <a:r>
              <a:rPr lang="en-GB" sz="2000" dirty="0"/>
              <a:t> da </a:t>
            </a:r>
            <a:r>
              <a:rPr lang="en-GB" sz="2000" dirty="0" err="1"/>
              <a:t>parte</a:t>
            </a:r>
            <a:r>
              <a:rPr lang="en-GB" sz="2000" dirty="0"/>
              <a:t> </a:t>
            </a:r>
            <a:r>
              <a:rPr lang="en-GB" sz="2000" dirty="0" err="1"/>
              <a:t>degli</a:t>
            </a:r>
            <a:r>
              <a:rPr lang="en-GB" sz="2000" dirty="0"/>
              <a:t> </a:t>
            </a:r>
            <a:r>
              <a:rPr lang="en-GB" sz="2000" dirty="0" err="1"/>
              <a:t>utenti</a:t>
            </a:r>
            <a:r>
              <a:rPr lang="en-GB" sz="2000" dirty="0"/>
              <a:t> web </a:t>
            </a:r>
            <a:r>
              <a:rPr lang="en-GB" sz="2000" dirty="0" err="1"/>
              <a:t>rischia</a:t>
            </a:r>
            <a:r>
              <a:rPr lang="en-GB" sz="2000" dirty="0"/>
              <a:t> di far </a:t>
            </a:r>
            <a:r>
              <a:rPr lang="en-GB" sz="2000" dirty="0" err="1"/>
              <a:t>navigare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siti</a:t>
            </a:r>
            <a:r>
              <a:rPr lang="en-GB" sz="2000" dirty="0"/>
              <a:t> </a:t>
            </a:r>
            <a:r>
              <a:rPr lang="en-GB" sz="2000" dirty="0" err="1"/>
              <a:t>ingannevoli</a:t>
            </a:r>
            <a:r>
              <a:rPr lang="en-GB" sz="2000" dirty="0"/>
              <a:t>…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234" y="1503680"/>
            <a:ext cx="4481392" cy="4374606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AFE5FDC2-3C33-4E93-AE25-CF46E4A92E07}"/>
              </a:ext>
            </a:extLst>
          </p:cNvPr>
          <p:cNvSpPr txBox="1"/>
          <p:nvPr/>
        </p:nvSpPr>
        <p:spPr>
          <a:xfrm>
            <a:off x="8829040" y="0"/>
            <a:ext cx="336296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8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536509" y="2274336"/>
            <a:ext cx="6390605" cy="363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en-GB" sz="20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Ricerca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capacità dell'allievo di cercare informazioni sulla salute utilizzando Internet.</a:t>
            </a:r>
          </a:p>
          <a:p>
            <a:r>
              <a:rPr lang="en-GB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Comprendere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capacità dell'allievo di comprendere e capire le informazioni sulla salute trovate online e di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trarne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il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significato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appropriato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en-GB" sz="2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Valutare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capacità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dello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0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studente</a:t>
            </a:r>
            <a:r>
              <a:rPr lang="en-GB" sz="20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 di esaminare e valutare criticamente la pertinenza e l'attendibilità delle informazioni sulla salute contenute in diverse fonti online.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✔"/>
            </a:pPr>
            <a:endParaRPr lang="en-GB" dirty="0"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063" y="2274336"/>
            <a:ext cx="5087207" cy="3389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3419912" y="599873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Pixabay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536509" y="1371265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</a:pPr>
            <a:r>
              <a:rPr lang="en-US" sz="2200" b="1" dirty="0"/>
              <a:t>Competenze</a:t>
            </a:r>
            <a:endParaRPr dirty="0"/>
          </a:p>
        </p:txBody>
      </p:sp>
      <p:sp>
        <p:nvSpPr>
          <p:cNvPr id="16" name="Google Shape;148;p4">
            <a:extLst>
              <a:ext uri="{FF2B5EF4-FFF2-40B4-BE49-F238E27FC236}">
                <a16:creationId xmlns:a16="http://schemas.microsoft.com/office/drawing/2014/main" id="{1E8FF793-EA75-412A-8792-F7196687B6EF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1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9;p4">
            <a:extLst>
              <a:ext uri="{FF2B5EF4-FFF2-40B4-BE49-F238E27FC236}">
                <a16:creationId xmlns:a16="http://schemas.microsoft.com/office/drawing/2014/main" id="{C0A56E2F-21B4-4E32-B629-E7441DC6A556}"/>
              </a:ext>
            </a:extLst>
          </p:cNvPr>
          <p:cNvSpPr txBox="1"/>
          <p:nvPr/>
        </p:nvSpPr>
        <p:spPr>
          <a:xfrm>
            <a:off x="526419" y="348996"/>
            <a:ext cx="8471838" cy="61353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Esplorare gli </a:t>
            </a: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strumenti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salute digitale</a:t>
            </a:r>
            <a:endParaRPr dirty="0"/>
          </a:p>
        </p:txBody>
      </p:sp>
      <p:sp>
        <p:nvSpPr>
          <p:cNvPr id="18" name="Google Shape;150;p4">
            <a:extLst>
              <a:ext uri="{FF2B5EF4-FFF2-40B4-BE49-F238E27FC236}">
                <a16:creationId xmlns:a16="http://schemas.microsoft.com/office/drawing/2014/main" id="{54776C7A-3455-4936-B691-56FB18C339F8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5 </a:t>
            </a:r>
            <a:endParaRPr sz="2200" b="1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54483" y="1971040"/>
            <a:ext cx="6956252" cy="421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just">
              <a:spcBef>
                <a:spcPts val="0"/>
              </a:spcBef>
              <a:buSzPts val="2000"/>
            </a:pPr>
            <a:r>
              <a:rPr lang="en-GB" sz="2000" dirty="0"/>
              <a:t>Eseguite questo esercizio individualmente rispondendo alle domande</a:t>
            </a:r>
          </a:p>
          <a:p>
            <a:pPr marL="342900" indent="-342900" algn="just">
              <a:spcBef>
                <a:spcPts val="0"/>
              </a:spcBef>
              <a:buSzPts val="2000"/>
            </a:pPr>
            <a:r>
              <a:rPr lang="en-GB" sz="2000" dirty="0"/>
              <a:t>Dopo un tempo predefinito (ad esempio 30 minuti) il formatore vi chiederà l'esito dei controlli e se ci sono siti web di cui non vi fidereste più e perché.</a:t>
            </a:r>
          </a:p>
          <a:p>
            <a:pPr marL="342900" indent="-342900" algn="just">
              <a:spcBef>
                <a:spcPts val="0"/>
              </a:spcBef>
              <a:buSzPts val="2000"/>
            </a:pPr>
            <a:r>
              <a:rPr lang="en-GB" sz="2000" dirty="0"/>
              <a:t>L'esercizio può essere documentato su una bacheca.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547" y="2204721"/>
            <a:ext cx="4505468" cy="3173634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DFF367F8-51E7-48A6-93B4-3B2CA6032051}"/>
              </a:ext>
            </a:extLst>
          </p:cNvPr>
          <p:cNvSpPr txBox="1"/>
          <p:nvPr/>
        </p:nvSpPr>
        <p:spPr>
          <a:xfrm>
            <a:off x="8808720" y="0"/>
            <a:ext cx="33832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30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154" y="110912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Compiti a casa online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54483" y="1520108"/>
            <a:ext cx="5946318" cy="422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dirty="0"/>
          </a:p>
          <a:p>
            <a:pPr algn="just"/>
            <a:r>
              <a:rPr lang="en-US" sz="2000" dirty="0"/>
              <a:t>Controllate altre 2 fonti online in base alle domande presentate nella sessione faccia a faccia. </a:t>
            </a:r>
          </a:p>
          <a:p>
            <a:pPr algn="just"/>
            <a:r>
              <a:rPr lang="en-US" sz="2000" dirty="0"/>
              <a:t>Inserite le vostre risposte in un questionario online e riassumete i risultati in un campo di testo libero. </a:t>
            </a:r>
          </a:p>
          <a:p>
            <a:pPr algn="just"/>
            <a:r>
              <a:rPr lang="en-US" sz="2000" dirty="0"/>
              <a:t>Definite i punti di forza e di debolezza delle informazioni fornite, quali informazioni considerate problematiche e di quale fonte vi </a:t>
            </a:r>
            <a:r>
              <a:rPr lang="en-US" sz="2000" dirty="0" err="1"/>
              <a:t>fidereste</a:t>
            </a:r>
            <a:r>
              <a:rPr lang="en-US" sz="2000" dirty="0"/>
              <a:t> e di quale no.</a:t>
            </a:r>
            <a:br>
              <a:rPr lang="en-US" sz="2000" dirty="0"/>
            </a:br>
            <a:endParaRPr lang="en-GB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827" y="2310467"/>
            <a:ext cx="4727353" cy="3161418"/>
          </a:xfrm>
          <a:prstGeom prst="rect">
            <a:avLst/>
          </a:prstGeom>
        </p:spPr>
      </p:pic>
      <p:sp>
        <p:nvSpPr>
          <p:cNvPr id="7" name="Textfeld 10">
            <a:extLst>
              <a:ext uri="{FF2B5EF4-FFF2-40B4-BE49-F238E27FC236}">
                <a16:creationId xmlns:a16="http://schemas.microsoft.com/office/drawing/2014/main" id="{BED6CE6C-BDD3-4C1B-A2D7-3090FC2B0A51}"/>
              </a:ext>
            </a:extLst>
          </p:cNvPr>
          <p:cNvSpPr txBox="1"/>
          <p:nvPr/>
        </p:nvSpPr>
        <p:spPr>
          <a:xfrm>
            <a:off x="9083040" y="0"/>
            <a:ext cx="310896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50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54482" y="1520108"/>
            <a:ext cx="6853893" cy="382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Domande sui contenuti </a:t>
            </a:r>
            <a:r>
              <a:rPr lang="en-US" sz="2000" dirty="0" err="1"/>
              <a:t>didattici</a:t>
            </a:r>
            <a:r>
              <a:rPr lang="en-US" sz="2000" dirty="0"/>
              <a:t> 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compiti</a:t>
            </a:r>
            <a:r>
              <a:rPr lang="en-US" sz="2000" dirty="0"/>
              <a:t> </a:t>
            </a:r>
            <a:r>
              <a:rPr lang="en-US" sz="2000" dirty="0" err="1"/>
              <a:t>assegnati</a:t>
            </a:r>
            <a:r>
              <a:rPr lang="en-US" sz="2000" dirty="0"/>
              <a:t>?</a:t>
            </a:r>
            <a:endParaRPr lang="en-GB" sz="2000" dirty="0"/>
          </a:p>
        </p:txBody>
      </p:sp>
      <p:pic>
        <p:nvPicPr>
          <p:cNvPr id="1026" name="Picture 2" descr="Fragen, Nachfrage, Zweifel, Psych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08" y="1520108"/>
            <a:ext cx="4669542" cy="46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3;p7">
            <a:extLst>
              <a:ext uri="{FF2B5EF4-FFF2-40B4-BE49-F238E27FC236}">
                <a16:creationId xmlns:a16="http://schemas.microsoft.com/office/drawing/2014/main" id="{3CFB9337-264D-4D33-94A6-9155100E51B0}"/>
              </a:ext>
            </a:extLst>
          </p:cNvPr>
          <p:cNvSpPr/>
          <p:nvPr/>
        </p:nvSpPr>
        <p:spPr>
          <a:xfrm>
            <a:off x="3418652" y="658166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feld 10">
            <a:extLst>
              <a:ext uri="{FF2B5EF4-FFF2-40B4-BE49-F238E27FC236}">
                <a16:creationId xmlns:a16="http://schemas.microsoft.com/office/drawing/2014/main" id="{99232555-99CA-44BA-A0F1-E47D3BA31FE9}"/>
              </a:ext>
            </a:extLst>
          </p:cNvPr>
          <p:cNvSpPr txBox="1"/>
          <p:nvPr/>
        </p:nvSpPr>
        <p:spPr>
          <a:xfrm>
            <a:off x="8757920" y="0"/>
            <a:ext cx="3434080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 </a:t>
            </a:r>
            <a:r>
              <a:rPr lang="de-DE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delle informazioni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98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5.3.3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Esito della valutazione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2149092"/>
            <a:ext cx="6820124" cy="39584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Agli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</a:t>
            </a: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studenti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 verrà chiesto di presentare i loro risultati in termini di valutazione dei contenuti forniti da diversi siti e portali.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formatore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chiede ai tirocinanti chi di loro si fiderà o non si fiderà più delle informazioni presenti sul sito web scelto e perché.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riassume il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contenuto della sessione e cerca di chiarire eventuali dubbi e domande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illustra i compiti da svolgere durante la sessione di formazione online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48DB1DC-2ECC-1303-2155-27F9BAD6AE49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FEF8B9D-A237-9676-D6E4-13A1DABF3C74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E2D5AAC-54ED-1C11-65EF-9883B37B1171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5.3.3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AACCACF0-D958-F707-8A95-E18EFEBB36E7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8E6B7F8-209F-0A2D-307D-6DFAC2BCB223}"/>
              </a:ext>
            </a:extLst>
          </p:cNvPr>
          <p:cNvSpPr/>
          <p:nvPr/>
        </p:nvSpPr>
        <p:spPr>
          <a:xfrm>
            <a:off x="10753494" y="271796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5.3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36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5.3.4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Chiusura - debriefing 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2149092"/>
            <a:ext cx="6862654" cy="39584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formatore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riassume il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contenuto della sessione e cerca di chiarire eventuali dubbi e domande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convoca i partecipanti per la prossima sessione di formazione F2F e chiede loro di conservare le informazioni raccolte per la sessione online.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spiega i compiti da svolgere durante la sessione di formazione online e fornisce indicazioni sulla tempistica.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48DB1DC-2ECC-1303-2155-27F9BAD6AE49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FEF8B9D-A237-9676-D6E4-13A1DABF3C74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E2D5AAC-54ED-1C11-65EF-9883B37B1171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5.3.3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AACCACF0-D958-F707-8A95-E18EFEBB36E7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5.3.4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8E6B7F8-209F-0A2D-307D-6DFAC2BCB223}"/>
              </a:ext>
            </a:extLst>
          </p:cNvPr>
          <p:cNvSpPr/>
          <p:nvPr/>
        </p:nvSpPr>
        <p:spPr>
          <a:xfrm>
            <a:off x="10753494" y="271796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5.3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9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5.4.1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Apertura (giorno 4)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2149092"/>
            <a:ext cx="6291496" cy="39584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US" sz="2200" dirty="0">
              <a:sym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formatore introduce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la sessione, compresi gli obiettivi, le attività e la pianificazione.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L'obiettivo dell'introduzione è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per dare una visione della sessione di formazione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presentare le attività formative in una visione d'insieme </a:t>
            </a:r>
          </a:p>
        </p:txBody>
      </p:sp>
      <p:pic>
        <p:nvPicPr>
          <p:cNvPr id="3" name="Γραφικό 2" descr="Ομιλία περίγραμμα">
            <a:extLst>
              <a:ext uri="{FF2B5EF4-FFF2-40B4-BE49-F238E27FC236}">
                <a16:creationId xmlns:a16="http://schemas.microsoft.com/office/drawing/2014/main" id="{4DB5C50E-C2A5-4D37-9EF7-55510DFB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9789" y="1392675"/>
            <a:ext cx="4241698" cy="3958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54EEA-5466-488A-B331-67C451BDD49C}"/>
              </a:ext>
            </a:extLst>
          </p:cNvPr>
          <p:cNvSpPr txBox="1"/>
          <p:nvPr/>
        </p:nvSpPr>
        <p:spPr>
          <a:xfrm>
            <a:off x="7658396" y="2593053"/>
            <a:ext cx="21850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203864"/>
                </a:solidFill>
              </a:rPr>
              <a:t>Cominciamo...</a:t>
            </a:r>
            <a:endParaRPr lang="el-GR" sz="3200" dirty="0" err="1">
              <a:solidFill>
                <a:srgbClr val="203864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13D0E50-6B02-E3AB-A21E-84824E083C37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5.4.1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F8D3C81-D6BA-E9D3-EA80-25ED1793D0E5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84EAFE5-B26B-C64A-CD2F-0731554AACCA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311C612F-4A6A-4AE8-7A2A-0EE5A3B9891C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E8CB183-F13D-92B8-B268-0AD02B02567F}"/>
              </a:ext>
            </a:extLst>
          </p:cNvPr>
          <p:cNvSpPr/>
          <p:nvPr/>
        </p:nvSpPr>
        <p:spPr>
          <a:xfrm>
            <a:off x="10739307" y="349818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5.4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46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5.4.2 &amp; 5.4.3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Esercizi pratici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3EABFA14-CCC1-48A6-A2A5-B838C912D37A}"/>
              </a:ext>
            </a:extLst>
          </p:cNvPr>
          <p:cNvSpPr/>
          <p:nvPr/>
        </p:nvSpPr>
        <p:spPr>
          <a:xfrm>
            <a:off x="7980099" y="6453317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Fonte </a:t>
            </a:r>
            <a:r>
              <a:rPr lang="en-US" sz="1200" dirty="0"/>
              <a:t>| </a:t>
            </a:r>
            <a:r>
              <a:rPr lang="en-US" sz="1200" dirty="0">
                <a:hlinkClick r:id="rId4"/>
              </a:rPr>
              <a:t>Licenza </a:t>
            </a:r>
            <a:r>
              <a:rPr lang="en-US" sz="1200" dirty="0" err="1">
                <a:hlinkClick r:id="rId4"/>
              </a:rPr>
              <a:t>Pixabay</a:t>
            </a:r>
            <a:endParaRPr lang="en-US" sz="1200" dirty="0"/>
          </a:p>
        </p:txBody>
      </p:sp>
      <p:pic>
        <p:nvPicPr>
          <p:cNvPr id="3" name="Γραφικό 2" descr="Ομιλία περίγραμμα">
            <a:extLst>
              <a:ext uri="{FF2B5EF4-FFF2-40B4-BE49-F238E27FC236}">
                <a16:creationId xmlns:a16="http://schemas.microsoft.com/office/drawing/2014/main" id="{4DB5C50E-C2A5-4D37-9EF7-55510DFB5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39789" y="1392675"/>
            <a:ext cx="4241698" cy="3958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54EEA-5466-488A-B331-67C451BDD49C}"/>
              </a:ext>
            </a:extLst>
          </p:cNvPr>
          <p:cNvSpPr txBox="1"/>
          <p:nvPr/>
        </p:nvSpPr>
        <p:spPr>
          <a:xfrm>
            <a:off x="7658396" y="2593053"/>
            <a:ext cx="21850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203864"/>
                </a:solidFill>
              </a:rPr>
              <a:t>Cominciamo...</a:t>
            </a:r>
            <a:endParaRPr lang="el-GR" sz="3200" dirty="0" err="1">
              <a:solidFill>
                <a:srgbClr val="20386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C929B-C3CB-4098-AFB0-B855155E2B34}"/>
              </a:ext>
            </a:extLst>
          </p:cNvPr>
          <p:cNvSpPr txBox="1"/>
          <p:nvPr/>
        </p:nvSpPr>
        <p:spPr>
          <a:xfrm>
            <a:off x="647272" y="3382183"/>
            <a:ext cx="6441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Mettiamo in pratica ciò che abbiamo imparato in precedenza!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949B7829-12E9-73E7-1FC3-15847CAFC83C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8828168-D141-93FD-1868-CB005A387898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5.4.2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BAF6311-84B5-1F99-841F-45A1B353DA3D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5.4.3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398B405-1AC3-0EAB-5B58-9328F6FB3067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430E0DE7-A4CE-635B-55D6-31209289C58F}"/>
              </a:ext>
            </a:extLst>
          </p:cNvPr>
          <p:cNvSpPr/>
          <p:nvPr/>
        </p:nvSpPr>
        <p:spPr>
          <a:xfrm>
            <a:off x="10739307" y="349818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5.4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230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FASI DELL'ATTIVITÀ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6090157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spcBef>
                <a:spcPts val="0"/>
              </a:spcBef>
              <a:buSzPts val="2000"/>
            </a:pPr>
            <a:r>
              <a:rPr lang="en-GB" sz="3000" dirty="0"/>
              <a:t>Formare gruppi di 2</a:t>
            </a:r>
          </a:p>
          <a:p>
            <a:pPr marL="228600" indent="-228600" algn="just">
              <a:spcBef>
                <a:spcPts val="0"/>
              </a:spcBef>
              <a:buSzPts val="2000"/>
            </a:pPr>
            <a:r>
              <a:rPr lang="en-GB" sz="3000" dirty="0"/>
              <a:t>Prendete la carta con lo scenario proposto e discutetene con </a:t>
            </a:r>
            <a:r>
              <a:rPr lang="en-GB" sz="3000" dirty="0" err="1"/>
              <a:t>il</a:t>
            </a:r>
            <a:r>
              <a:rPr lang="en-GB" sz="3000" dirty="0"/>
              <a:t>/la vostro/a </a:t>
            </a:r>
            <a:r>
              <a:rPr lang="en-GB" sz="3000" dirty="0" err="1"/>
              <a:t>compagno</a:t>
            </a:r>
            <a:r>
              <a:rPr lang="en-GB" sz="3000" dirty="0"/>
              <a:t>/a.</a:t>
            </a:r>
          </a:p>
          <a:p>
            <a:pPr marL="228600" indent="-228600" algn="just">
              <a:spcBef>
                <a:spcPts val="0"/>
              </a:spcBef>
              <a:buSzPts val="2000"/>
            </a:pPr>
            <a:r>
              <a:rPr lang="en-GB" sz="3000" dirty="0"/>
              <a:t>Risolvete lo scenario utilizzando il dispositivo digitale a vostra disposizione.</a:t>
            </a:r>
          </a:p>
          <a:p>
            <a:pPr marL="228600" indent="-228600" algn="just">
              <a:spcBef>
                <a:spcPts val="0"/>
              </a:spcBef>
              <a:buSzPts val="2000"/>
            </a:pPr>
            <a:r>
              <a:rPr lang="en-GB" sz="3000" dirty="0"/>
              <a:t>Discutete la soluzione con il resto della classe e con il formatore.</a:t>
            </a:r>
          </a:p>
        </p:txBody>
      </p:sp>
      <p:pic>
        <p:nvPicPr>
          <p:cNvPr id="2" name="Picture 2" descr="Puesta En Marcha, Cita, Lluvia De Ideas, Negocio">
            <a:extLst>
              <a:ext uri="{FF2B5EF4-FFF2-40B4-BE49-F238E27FC236}">
                <a16:creationId xmlns:a16="http://schemas.microsoft.com/office/drawing/2014/main" id="{C3A56311-653B-4074-8C71-204193A8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51" y="2473769"/>
            <a:ext cx="3874641" cy="25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90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154" y="100336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1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1" y="2350334"/>
            <a:ext cx="7343164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Vorrei trovare informazioni su Internet riguardo all'opportunità di vaccinarsi contro l'influenza, data la situazione di pandemia, come potrei cercare informazioni?</a:t>
            </a:r>
          </a:p>
        </p:txBody>
      </p:sp>
      <p:pic>
        <p:nvPicPr>
          <p:cNvPr id="1026" name="Picture 2" descr="Jeringuilla, Aguja, Inyección, Disparo, Medicamento">
            <a:extLst>
              <a:ext uri="{FF2B5EF4-FFF2-40B4-BE49-F238E27FC236}">
                <a16:creationId xmlns:a16="http://schemas.microsoft.com/office/drawing/2014/main" id="{5116CCE5-AD8C-44F2-A517-DACFC0DC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5352" y="2705510"/>
            <a:ext cx="2013093" cy="25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2;p7">
            <a:extLst>
              <a:ext uri="{FF2B5EF4-FFF2-40B4-BE49-F238E27FC236}">
                <a16:creationId xmlns:a16="http://schemas.microsoft.com/office/drawing/2014/main" id="{8297C7D8-19AE-4FD6-8826-9636F09B3884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466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2889967" y="6640448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2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6872901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Voglio diventare un donatore di sangue, dove posso trovare le informazioni? Quali sono i requisiti per donare il sangue? Dove posso andare a donare il sangue?</a:t>
            </a:r>
          </a:p>
        </p:txBody>
      </p:sp>
      <p:pic>
        <p:nvPicPr>
          <p:cNvPr id="2052" name="Picture 4" descr="Donación De Sangre, Donando Sangre">
            <a:extLst>
              <a:ext uri="{FF2B5EF4-FFF2-40B4-BE49-F238E27FC236}">
                <a16:creationId xmlns:a16="http://schemas.microsoft.com/office/drawing/2014/main" id="{2340837E-B970-4270-9E07-5DE1539A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025" y="2473769"/>
            <a:ext cx="3163668" cy="37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26CEAB2E-0BE1-46C8-9B1A-6D558B4B39A3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33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5.1.1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Apertura (giorno 1)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335" y="1682927"/>
            <a:ext cx="5157787" cy="3958468"/>
          </a:xfrm>
        </p:spPr>
        <p:txBody>
          <a:bodyPr>
            <a:normAutofit/>
          </a:bodyPr>
          <a:lstStyle/>
          <a:p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 algn="just"/>
            <a:endParaRPr lang="en-US" sz="2200" dirty="0">
              <a:sym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Scoprite quali sono i siti web, le app e le fonti di informazione online che ci permettono di gestire la nostra salute online.</a:t>
            </a:r>
          </a:p>
          <a:p>
            <a:pPr algn="just"/>
            <a:endParaRPr lang="en-GB" sz="22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Risolvere casi e problemi di gestione della salute utilizzando gli strumenti online precedentemente introdotti.</a:t>
            </a:r>
            <a:endParaRPr lang="en-US" sz="22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F48D75A-F668-48C2-A034-ACE1B4986E36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5.1.1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D39337-3E0B-4330-9666-8D353C4D4FBE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5.1.2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A1F82FC-D5E2-4953-A4C7-E66694AFD878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5.1.3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534BC34-AB13-4918-A99B-55035905F6E0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5.1.4</a:t>
            </a:r>
            <a:endParaRPr lang="el-GR" sz="1600" dirty="0">
              <a:solidFill>
                <a:schemeClr val="bg1"/>
              </a:solidFill>
            </a:endParaRPr>
          </a:p>
        </p:txBody>
      </p:sp>
      <p:pic>
        <p:nvPicPr>
          <p:cNvPr id="3" name="Γραφικό 2" descr="Ομιλία περίγραμμα">
            <a:extLst>
              <a:ext uri="{FF2B5EF4-FFF2-40B4-BE49-F238E27FC236}">
                <a16:creationId xmlns:a16="http://schemas.microsoft.com/office/drawing/2014/main" id="{4DB5C50E-C2A5-4D37-9EF7-55510DFB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9789" y="1392675"/>
            <a:ext cx="3958468" cy="3958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254EEA-5466-488A-B331-67C451BDD49C}"/>
              </a:ext>
            </a:extLst>
          </p:cNvPr>
          <p:cNvSpPr txBox="1"/>
          <p:nvPr/>
        </p:nvSpPr>
        <p:spPr>
          <a:xfrm>
            <a:off x="7658396" y="2593053"/>
            <a:ext cx="21850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203864"/>
                </a:solidFill>
              </a:rPr>
              <a:t>Iniziamo...</a:t>
            </a:r>
            <a:endParaRPr lang="el-GR" sz="3200" dirty="0" err="1">
              <a:solidFill>
                <a:srgbClr val="203864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395C5B2-66D9-D9B4-3364-5A2AFE203584}"/>
              </a:ext>
            </a:extLst>
          </p:cNvPr>
          <p:cNvSpPr/>
          <p:nvPr/>
        </p:nvSpPr>
        <p:spPr>
          <a:xfrm>
            <a:off x="10744529" y="1005710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5.1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21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3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1" y="2350334"/>
            <a:ext cx="7526044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Come posso trovare un ospedale per un'emergenza?</a:t>
            </a:r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Se mi succede qualcosa mentre sono a casa, a quale ospedale devo rivolgermi?</a:t>
            </a:r>
          </a:p>
        </p:txBody>
      </p:sp>
      <p:pic>
        <p:nvPicPr>
          <p:cNvPr id="3074" name="Picture 2" descr="Médico, Enfermero, Hospital, Salud, Healthcare, Cirugía">
            <a:extLst>
              <a:ext uri="{FF2B5EF4-FFF2-40B4-BE49-F238E27FC236}">
                <a16:creationId xmlns:a16="http://schemas.microsoft.com/office/drawing/2014/main" id="{3FFBC158-8660-4EA5-AB58-9D86AE45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35" y="2606716"/>
            <a:ext cx="2714857" cy="271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A4CB9F71-50D4-4DA2-8027-59BE74414D1A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5925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2029300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4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6311199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Come posso ottenere un appuntamento con il mio medico?</a:t>
            </a:r>
          </a:p>
        </p:txBody>
      </p:sp>
      <p:pic>
        <p:nvPicPr>
          <p:cNvPr id="4098" name="Picture 2" descr="Hospital, Salud, Profesional, Médico, Diagnóstico">
            <a:extLst>
              <a:ext uri="{FF2B5EF4-FFF2-40B4-BE49-F238E27FC236}">
                <a16:creationId xmlns:a16="http://schemas.microsoft.com/office/drawing/2014/main" id="{82802E52-4B59-43B3-8DAE-8B59BA7D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02" y="2350334"/>
            <a:ext cx="2309332" cy="39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1A2F732C-95FE-444E-833A-97657455CA36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01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66937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5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7787301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Penso di avere una distorsione, chi dovrebbe visitarla, come posso prendere un appuntamento?</a:t>
            </a:r>
          </a:p>
        </p:txBody>
      </p:sp>
      <p:pic>
        <p:nvPicPr>
          <p:cNvPr id="5122" name="Picture 2" descr="Vendaje, Primeros Auxilios, Médico, Lastimar, Dolor">
            <a:extLst>
              <a:ext uri="{FF2B5EF4-FFF2-40B4-BE49-F238E27FC236}">
                <a16:creationId xmlns:a16="http://schemas.microsoft.com/office/drawing/2014/main" id="{AA3B0B31-4BCA-4521-BC30-AC9AF2CE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443" y="2077439"/>
            <a:ext cx="3962250" cy="29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74EB4B1D-5EBD-4098-B2D4-DCD13A3E9636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128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128596" y="6581001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6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6311199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Ho mal di denti; come posso accedere ai servizi odontoiatrici pubblici?</a:t>
            </a:r>
          </a:p>
        </p:txBody>
      </p:sp>
      <p:pic>
        <p:nvPicPr>
          <p:cNvPr id="6148" name="Picture 4" descr="Niña, Paquete De Hielo, Dolor De Muelas, Dental, Mujer">
            <a:extLst>
              <a:ext uri="{FF2B5EF4-FFF2-40B4-BE49-F238E27FC236}">
                <a16:creationId xmlns:a16="http://schemas.microsoft.com/office/drawing/2014/main" id="{FFD5D5EE-2A09-43BD-8F18-0ACEAC9C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57" y="2548588"/>
            <a:ext cx="4814727" cy="32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67B79E03-D8FE-46DE-B274-34775A6BDD3B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556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7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1" y="2350334"/>
            <a:ext cx="6298136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Come posso chiedere un appuntamento con lo </a:t>
            </a:r>
            <a:r>
              <a:rPr lang="en-GB" sz="3000" i="1" dirty="0" err="1"/>
              <a:t>psicologo</a:t>
            </a:r>
            <a:r>
              <a:rPr lang="en-GB" sz="3000" i="1" dirty="0"/>
              <a:t>?</a:t>
            </a:r>
          </a:p>
        </p:txBody>
      </p:sp>
      <p:pic>
        <p:nvPicPr>
          <p:cNvPr id="7170" name="Picture 2" descr="Salud Mental, Bienestar, Psicología, Mente, Psicológico">
            <a:extLst>
              <a:ext uri="{FF2B5EF4-FFF2-40B4-BE49-F238E27FC236}">
                <a16:creationId xmlns:a16="http://schemas.microsoft.com/office/drawing/2014/main" id="{9FC628FC-3397-4072-A86F-5156D039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02" y="2418254"/>
            <a:ext cx="4551190" cy="30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F1059601-3DD8-40C2-B2CE-0BD07353BB5B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6441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Licenza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Attività 8</a:t>
            </a:r>
          </a:p>
        </p:txBody>
      </p:sp>
      <p:sp>
        <p:nvSpPr>
          <p:cNvPr id="10" name="Google Shape;171;p6">
            <a:extLst>
              <a:ext uri="{FF2B5EF4-FFF2-40B4-BE49-F238E27FC236}">
                <a16:creationId xmlns:a16="http://schemas.microsoft.com/office/drawing/2014/main" id="{A76D4AA0-5B2D-4504-A8B5-7F5A95DA9AEB}"/>
              </a:ext>
            </a:extLst>
          </p:cNvPr>
          <p:cNvSpPr txBox="1">
            <a:spLocks/>
          </p:cNvSpPr>
          <p:nvPr/>
        </p:nvSpPr>
        <p:spPr>
          <a:xfrm>
            <a:off x="403110" y="2350334"/>
            <a:ext cx="6650833" cy="342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Come faccio a conoscere le farmacie più vicine a me?</a:t>
            </a:r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GB" sz="3000" i="1" dirty="0"/>
              <a:t>Cosa posso trovare in una farmacia?</a:t>
            </a:r>
          </a:p>
        </p:txBody>
      </p:sp>
      <p:pic>
        <p:nvPicPr>
          <p:cNvPr id="8194" name="Picture 2" descr="Logo Farmacia, Farmacia, Banner De Farmacia">
            <a:extLst>
              <a:ext uri="{FF2B5EF4-FFF2-40B4-BE49-F238E27FC236}">
                <a16:creationId xmlns:a16="http://schemas.microsoft.com/office/drawing/2014/main" id="{BA6FCDC6-8BC1-4CD2-94D9-72E43F8C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2642381"/>
            <a:ext cx="435864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9CB99D9D-42E1-4D57-B189-C2F1ACB7FA56}"/>
              </a:ext>
            </a:extLst>
          </p:cNvPr>
          <p:cNvSpPr/>
          <p:nvPr/>
        </p:nvSpPr>
        <p:spPr>
          <a:xfrm>
            <a:off x="10006149" y="-3932"/>
            <a:ext cx="2184592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5.4 Esercizio pratico</a:t>
            </a:r>
            <a:endParaRPr sz="1275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154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5.4.4</a:t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n-US" altLang="el-GR" dirty="0">
                <a:solidFill>
                  <a:srgbClr val="C01E24"/>
                </a:solidFill>
              </a:rPr>
              <a:t>Chiusura - debriefing 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39" y="2149092"/>
            <a:ext cx="7096570" cy="39584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Il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formatore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riassume il 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contenuto della sessione e cerca di chiarire eventuali dubbi e domande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convoca i partecipanti per la prossima sessione di formazione F2F e chiede loro di conservare le informazioni raccolte per la sessione online.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spiega i compiti da svolgere durante la sessione di formazione online e fornisce indicazioni sulla tempistica.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48DB1DC-2ECC-1303-2155-27F9BAD6AE49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FEF8B9D-A237-9676-D6E4-13A1DABF3C74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5.4.2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E2D5AAC-54ED-1C11-65EF-9883B37B1171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5.4.3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AACCACF0-D958-F707-8A95-E18EFEBB36E7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1E24"/>
                </a:solidFill>
              </a:rPr>
              <a:t>5.4.4</a:t>
            </a:r>
            <a:endParaRPr lang="el-GR" sz="1800" dirty="0">
              <a:solidFill>
                <a:srgbClr val="C01E24"/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8E6B7F8-209F-0A2D-307D-6DFAC2BCB223}"/>
              </a:ext>
            </a:extLst>
          </p:cNvPr>
          <p:cNvSpPr/>
          <p:nvPr/>
        </p:nvSpPr>
        <p:spPr>
          <a:xfrm>
            <a:off x="10739307" y="3498189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5.4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3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BAF01D-4A22-4373-B1E7-0070E9E260E6}"/>
              </a:ext>
            </a:extLst>
          </p:cNvPr>
          <p:cNvSpPr/>
          <p:nvPr/>
        </p:nvSpPr>
        <p:spPr>
          <a:xfrm>
            <a:off x="2390503" y="0"/>
            <a:ext cx="9801497" cy="6960488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2" name="Google Shape;632;p5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3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Google Shape;63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7" y="1143058"/>
            <a:ext cx="4856199" cy="128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638" name="Google Shape;638;p53"/>
          <p:cNvSpPr txBox="1"/>
          <p:nvPr/>
        </p:nvSpPr>
        <p:spPr>
          <a:xfrm>
            <a:off x="340474" y="2922021"/>
            <a:ext cx="50347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de-DE" sz="2800" dirty="0" err="1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Congratulazioni</a:t>
            </a:r>
            <a:r>
              <a:rPr lang="de-DE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de-DE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DE" sz="2400" dirty="0" err="1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Avete completato questo modulo</a:t>
            </a:r>
            <a:r>
              <a:rPr lang="de-DE" sz="24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/>
          </a:p>
        </p:txBody>
      </p:sp>
      <p:sp>
        <p:nvSpPr>
          <p:cNvPr id="639" name="Google Shape;639;p53"/>
          <p:cNvSpPr/>
          <p:nvPr/>
        </p:nvSpPr>
        <p:spPr>
          <a:xfrm>
            <a:off x="7324530" y="6328066"/>
            <a:ext cx="4863381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sostegno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della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europea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alla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realizzazione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questa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pubblicazione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costituisce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un'approvazione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contenuti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riflettono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esclusivamente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opinioni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degli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autori</a:t>
            </a:r>
            <a:r>
              <a:rPr lang="de-DE" sz="90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Commissione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non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ritenuta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l'uso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fatto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delle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essa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900" b="0" i="0" dirty="0" err="1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contenute</a:t>
            </a:r>
            <a:r>
              <a:rPr lang="de-DE" sz="9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2000" dirty="0">
                <a:solidFill>
                  <a:srgbClr val="C01E24"/>
                </a:solidFill>
              </a:rPr>
              <a:t>Azione 5.1.2</a:t>
            </a:r>
            <a:br>
              <a:rPr lang="en-US" altLang="el-GR" dirty="0"/>
            </a:br>
            <a:r>
              <a:rPr lang="en-GB" altLang="el-GR" dirty="0">
                <a:solidFill>
                  <a:srgbClr val="C01E24"/>
                </a:solidFill>
              </a:rPr>
              <a:t>Introduzione di piattaforme e applicazioni per la salute digitale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F48D75A-F668-48C2-A034-ACE1B4986E36}"/>
              </a:ext>
            </a:extLst>
          </p:cNvPr>
          <p:cNvSpPr/>
          <p:nvPr/>
        </p:nvSpPr>
        <p:spPr>
          <a:xfrm>
            <a:off x="114696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5.1.1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ED39337-3E0B-4330-9666-8D353C4D4FBE}"/>
              </a:ext>
            </a:extLst>
          </p:cNvPr>
          <p:cNvSpPr/>
          <p:nvPr/>
        </p:nvSpPr>
        <p:spPr>
          <a:xfrm>
            <a:off x="11472235" y="1836675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5.1.2</a:t>
            </a:r>
            <a:endParaRPr lang="el-GR" sz="1800" dirty="0">
              <a:solidFill>
                <a:srgbClr val="C00000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A1F82FC-D5E2-4953-A4C7-E66694AFD878}"/>
              </a:ext>
            </a:extLst>
          </p:cNvPr>
          <p:cNvSpPr/>
          <p:nvPr/>
        </p:nvSpPr>
        <p:spPr>
          <a:xfrm>
            <a:off x="11469570" y="2631442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5.1.3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534BC34-AB13-4918-A99B-55035905F6E0}"/>
              </a:ext>
            </a:extLst>
          </p:cNvPr>
          <p:cNvSpPr/>
          <p:nvPr/>
        </p:nvSpPr>
        <p:spPr>
          <a:xfrm>
            <a:off x="11469624" y="3499898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5.1.4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7" name="Θέση κειμένου 4">
            <a:extLst>
              <a:ext uri="{FF2B5EF4-FFF2-40B4-BE49-F238E27FC236}">
                <a16:creationId xmlns:a16="http://schemas.microsoft.com/office/drawing/2014/main" id="{05A02191-185F-44AB-BCE1-6953D3620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88" y="1000854"/>
            <a:ext cx="5157787" cy="3958468"/>
          </a:xfrm>
        </p:spPr>
        <p:txBody>
          <a:bodyPr>
            <a:normAutofit/>
          </a:bodyPr>
          <a:lstStyle/>
          <a:p>
            <a:r>
              <a:rPr lang="en-US" sz="2200" dirty="0">
                <a:sym typeface="Arial" panose="020B0604020202020204" pitchFamily="34" charset="0"/>
              </a:rPr>
              <a:t>Obiettivi</a:t>
            </a:r>
          </a:p>
          <a:p>
            <a:endParaRPr lang="en-US" sz="2200" dirty="0">
              <a:sym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b="0" dirty="0">
                <a:latin typeface="Calibri" panose="020F050202020403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Rafforzerete le vostre competenze in materia di salute digitale nel Paese/regione in cui vi trovate.</a:t>
            </a:r>
          </a:p>
          <a:p>
            <a:endParaRPr lang="en-US" sz="2200" b="0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9071282-8D93-7CE2-A422-A198786C54F7}"/>
              </a:ext>
            </a:extLst>
          </p:cNvPr>
          <p:cNvSpPr/>
          <p:nvPr/>
        </p:nvSpPr>
        <p:spPr>
          <a:xfrm>
            <a:off x="10771224" y="1000854"/>
            <a:ext cx="722376" cy="868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3864"/>
                </a:solidFill>
              </a:rPr>
              <a:t>5.1</a:t>
            </a:r>
            <a:endParaRPr lang="el-GR" sz="1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0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MOTIVO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DB0040A-5228-40A8-8327-5937D11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876321"/>
              </p:ext>
            </p:extLst>
          </p:nvPr>
        </p:nvGraphicFramePr>
        <p:xfrm>
          <a:off x="213474" y="1860056"/>
          <a:ext cx="10735263" cy="453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82;p7">
            <a:extLst>
              <a:ext uri="{FF2B5EF4-FFF2-40B4-BE49-F238E27FC236}">
                <a16:creationId xmlns:a16="http://schemas.microsoft.com/office/drawing/2014/main" id="{B72FAF8E-0937-1BAD-9AD3-3FBADA6C067B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69;p6">
            <a:extLst>
              <a:ext uri="{FF2B5EF4-FFF2-40B4-BE49-F238E27FC236}">
                <a16:creationId xmlns:a16="http://schemas.microsoft.com/office/drawing/2014/main" id="{E0A7BC44-4FE1-4A3D-8776-19E6A8B9F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56" y="713407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C01E24"/>
              </a:buClr>
              <a:buSzPts val="2000"/>
            </a:pPr>
            <a:r>
              <a:rPr lang="en-GB" dirty="0">
                <a:solidFill>
                  <a:srgbClr val="002060"/>
                </a:solidFill>
              </a:rPr>
              <a:t>ESPLORARE GLI STRUMENTI DI SALUTE DIGITALE IN: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434A233-A542-4416-A0E8-7223C2C3D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704949"/>
              </p:ext>
            </p:extLst>
          </p:nvPr>
        </p:nvGraphicFramePr>
        <p:xfrm>
          <a:off x="-354780" y="13185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Google Shape;182;p7">
            <a:extLst>
              <a:ext uri="{FF2B5EF4-FFF2-40B4-BE49-F238E27FC236}">
                <a16:creationId xmlns:a16="http://schemas.microsoft.com/office/drawing/2014/main" id="{7A4A2129-C0C8-BA47-7886-A28E5D7D26D2}"/>
              </a:ext>
            </a:extLst>
          </p:cNvPr>
          <p:cNvSpPr/>
          <p:nvPr/>
        </p:nvSpPr>
        <p:spPr>
          <a:xfrm>
            <a:off x="7584141" y="-3932"/>
            <a:ext cx="4606600" cy="35077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Introduzione di piattaforme e app di strumenti digitali per la salute</a:t>
            </a:r>
            <a:endParaRPr sz="160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882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5142</Words>
  <Application>Microsoft Office PowerPoint</Application>
  <PresentationFormat>Widescreen</PresentationFormat>
  <Paragraphs>576</Paragraphs>
  <Slides>67</Slides>
  <Notes>64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79" baseType="lpstr">
      <vt:lpstr>Roboto</vt:lpstr>
      <vt:lpstr>Times New Roman</vt:lpstr>
      <vt:lpstr>Noto Sans Symbols</vt:lpstr>
      <vt:lpstr>Wingdings</vt:lpstr>
      <vt:lpstr>Courier New</vt:lpstr>
      <vt:lpstr>Calibri</vt:lpstr>
      <vt:lpstr>Adobe Gothic Std B</vt:lpstr>
      <vt:lpstr>Arial</vt:lpstr>
      <vt:lpstr>Gill Sans</vt:lpstr>
      <vt:lpstr>Impact</vt:lpstr>
      <vt:lpstr>MS PGothic</vt:lpstr>
      <vt:lpstr>Θέμα του Office</vt:lpstr>
      <vt:lpstr>Presentazione standard di PowerPoint</vt:lpstr>
      <vt:lpstr>Partner</vt:lpstr>
      <vt:lpstr>Moduli</vt:lpstr>
      <vt:lpstr>Obiettivi</vt:lpstr>
      <vt:lpstr>Competenze</vt:lpstr>
      <vt:lpstr>Azione 5.1.1 Apertura (giorno 1)</vt:lpstr>
      <vt:lpstr>Azione 5.1.2 Introduzione di piattaforme e applicazioni per la salute digitale</vt:lpstr>
      <vt:lpstr>MOTIVO</vt:lpstr>
      <vt:lpstr>ESPLORARE GLI STRUMENTI DI SALUTE DIGITALE IN:</vt:lpstr>
      <vt:lpstr>Istituzionale: livello sovranazionale</vt:lpstr>
      <vt:lpstr>Italia</vt:lpstr>
      <vt:lpstr>Sistema sanitario nazionale italiano (1)</vt:lpstr>
      <vt:lpstr>Sistema sanitario nazionale italiano (2)</vt:lpstr>
      <vt:lpstr>Assicurazione sanitaria nazionale (1)</vt:lpstr>
      <vt:lpstr>Assicurazione sanitaria nazionale (2)</vt:lpstr>
      <vt:lpstr>Assistenza sanitaria ambulatoriale e ospedaliera</vt:lpstr>
      <vt:lpstr>Assistenza sanitaria ospedaliera - ospedali in Italia</vt:lpstr>
      <vt:lpstr>Raggiungere lo studio medico: assistenza sanitaria ambulatoriale</vt:lpstr>
      <vt:lpstr>Sistema Sanitario Pubblico Regione Toscana Servizio Sanitario Regione Toscana</vt:lpstr>
      <vt:lpstr>  Assistenza sanitaria per migranti, rifugiati e richiedenti asilo (1)</vt:lpstr>
      <vt:lpstr>  Assistenza sanitaria per migranti, rifugiati e richiedenti asilo (2)</vt:lpstr>
      <vt:lpstr>  Assistenza sanitaria per migranti, rifugiati e richiedenti asilo (3)</vt:lpstr>
      <vt:lpstr>Link utili (1)</vt:lpstr>
      <vt:lpstr>Link utili (2)</vt:lpstr>
      <vt:lpstr>Applicazioni utili</vt:lpstr>
      <vt:lpstr>Azione 5.1.3 Conclusioni</vt:lpstr>
      <vt:lpstr>Domande</vt:lpstr>
      <vt:lpstr>Azione 5.1.4 Chiusura - debriefing </vt:lpstr>
      <vt:lpstr>Domande</vt:lpstr>
      <vt:lpstr>Azione 5.2.1 Apertura (Giorno 2)</vt:lpstr>
      <vt:lpstr>Azioni 5.2.2, 5.2.3 Come trovare informazioni sulla salute online</vt:lpstr>
      <vt:lpstr>Cercare informazioni sanitarie su Internet</vt:lpstr>
      <vt:lpstr>Avviare una discussione</vt:lpstr>
      <vt:lpstr>Arrivare a una decisione</vt:lpstr>
      <vt:lpstr>Ricercare le fonti sulle malattie su Internet </vt:lpstr>
      <vt:lpstr>Iniziare a valutare le fonti…</vt:lpstr>
      <vt:lpstr>Iniziare a valutare le fonti…</vt:lpstr>
      <vt:lpstr>Compiti a casa online</vt:lpstr>
      <vt:lpstr>Compiti a casa online</vt:lpstr>
      <vt:lpstr>Azione 5.2.4 Conclusioni</vt:lpstr>
      <vt:lpstr>Azione 5.2.5 Chiusura - debriefing </vt:lpstr>
      <vt:lpstr>Azione 5.3.1 Apertura (giorno 3)</vt:lpstr>
      <vt:lpstr>5.3.2 Valutazione delle informazioni</vt:lpstr>
      <vt:lpstr>Controllare le informazioni sulla salute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Compiti a casa online</vt:lpstr>
      <vt:lpstr>Presentazione standard di PowerPoint</vt:lpstr>
      <vt:lpstr>Azione 5.3.3 Esito della valutazione</vt:lpstr>
      <vt:lpstr>Azione 5.3.4 Chiusura - debriefing </vt:lpstr>
      <vt:lpstr>Azione 5.4.1 Apertura (giorno 4)</vt:lpstr>
      <vt:lpstr>5.4.2 &amp; 5.4.3 Esercizi pratici</vt:lpstr>
      <vt:lpstr>FASI DELL'ATTIVITÀ</vt:lpstr>
      <vt:lpstr>Attività 1</vt:lpstr>
      <vt:lpstr>Attività 2</vt:lpstr>
      <vt:lpstr>Attività 3</vt:lpstr>
      <vt:lpstr>Attività 4</vt:lpstr>
      <vt:lpstr>Attività 5</vt:lpstr>
      <vt:lpstr>Attività 6</vt:lpstr>
      <vt:lpstr>Attività 7</vt:lpstr>
      <vt:lpstr>Attività 8</vt:lpstr>
      <vt:lpstr>Azione 5.4.4 Chiusura - debriefing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pantelis bbalaouras</dc:creator>
  <cp:keywords>, docId:EEAD7C5DEA7B7C433B2AA674AE3FD488</cp:keywords>
  <cp:lastModifiedBy>Josemar Alejandro Jimenez</cp:lastModifiedBy>
  <cp:revision>86</cp:revision>
  <dcterms:created xsi:type="dcterms:W3CDTF">2020-06-02T13:31:56Z</dcterms:created>
  <dcterms:modified xsi:type="dcterms:W3CDTF">2022-08-27T15:15:21Z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