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 name="Shape 85"/>
          <p:cNvSpPr/>
          <p:nvPr>
            <p:ph type="sldImg"/>
          </p:nvPr>
        </p:nvSpPr>
        <p:spPr>
          <a:xfrm>
            <a:off x="1143000" y="685800"/>
            <a:ext cx="4572000" cy="3429000"/>
          </a:xfrm>
          <a:prstGeom prst="rect">
            <a:avLst/>
          </a:prstGeom>
        </p:spPr>
        <p:txBody>
          <a:bodyPr/>
          <a:lstStyle/>
          <a:p>
            <a:pPr/>
          </a:p>
        </p:txBody>
      </p:sp>
      <p:sp>
        <p:nvSpPr>
          <p:cNvPr id="86" name="Shape 8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rting slide">
    <p:spTree>
      <p:nvGrpSpPr>
        <p:cNvPr id="1" name=""/>
        <p:cNvGrpSpPr/>
        <p:nvPr/>
      </p:nvGrpSpPr>
      <p:grpSpPr>
        <a:xfrm>
          <a:off x="0" y="0"/>
          <a:ext cx="0" cy="0"/>
          <a:chOff x="0" y="0"/>
          <a:chExt cx="0" cy="0"/>
        </a:xfrm>
      </p:grpSpPr>
      <p:sp>
        <p:nvSpPr>
          <p:cNvPr id="1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verall outline">
    <p:spTree>
      <p:nvGrpSpPr>
        <p:cNvPr id="1" name=""/>
        <p:cNvGrpSpPr/>
        <p:nvPr/>
      </p:nvGrpSpPr>
      <p:grpSpPr>
        <a:xfrm>
          <a:off x="0" y="0"/>
          <a:ext cx="0" cy="0"/>
          <a:chOff x="0" y="0"/>
          <a:chExt cx="0" cy="0"/>
        </a:xfrm>
      </p:grpSpPr>
      <p:sp>
        <p:nvSpPr>
          <p:cNvPr id="19" name="Titolo Testo"/>
          <p:cNvSpPr txBox="1"/>
          <p:nvPr>
            <p:ph type="title"/>
          </p:nvPr>
        </p:nvSpPr>
        <p:spPr>
          <a:xfrm>
            <a:off x="838200" y="365125"/>
            <a:ext cx="10515600" cy="1325563"/>
          </a:xfrm>
          <a:prstGeom prst="rect">
            <a:avLst/>
          </a:prstGeom>
        </p:spPr>
        <p:txBody>
          <a:bodyPr/>
          <a:lstStyle>
            <a:lvl1pPr algn="ctr">
              <a:defRPr b="0" sz="4000">
                <a:solidFill>
                  <a:srgbClr val="000000"/>
                </a:solidFill>
                <a:latin typeface="Gill Sans"/>
                <a:ea typeface="Gill Sans"/>
                <a:cs typeface="Gill Sans"/>
                <a:sym typeface="Gill Sans"/>
              </a:defRPr>
            </a:lvl1pPr>
          </a:lstStyle>
          <a:p>
            <a:pPr/>
            <a:r>
              <a:t>Titolo Testo</a:t>
            </a:r>
          </a:p>
        </p:txBody>
      </p:sp>
      <p:sp>
        <p:nvSpPr>
          <p:cNvPr id="20" name="Google Shape;19;p56"/>
          <p:cNvSpPr txBox="1"/>
          <p:nvPr/>
        </p:nvSpPr>
        <p:spPr>
          <a:xfrm>
            <a:off x="407724" y="5260931"/>
            <a:ext cx="2470988" cy="4597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2400">
                <a:solidFill>
                  <a:srgbClr val="FFFFFF"/>
                </a:solidFill>
                <a:latin typeface="Impact"/>
                <a:ea typeface="Impact"/>
                <a:cs typeface="Impact"/>
                <a:sym typeface="Impact"/>
              </a:defRPr>
            </a:lvl1pPr>
          </a:lstStyle>
          <a:p>
            <a:pPr/>
            <a:r>
              <a:t>2. Empower</a:t>
            </a:r>
          </a:p>
        </p:txBody>
      </p:sp>
      <p:sp>
        <p:nvSpPr>
          <p:cNvPr id="21" name="Google Shape;20;p56"/>
          <p:cNvSpPr txBox="1"/>
          <p:nvPr/>
        </p:nvSpPr>
        <p:spPr>
          <a:xfrm>
            <a:off x="6157856" y="5231422"/>
            <a:ext cx="2374414" cy="4597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2400">
                <a:solidFill>
                  <a:srgbClr val="FFFFFF"/>
                </a:solidFill>
                <a:latin typeface="Impact"/>
                <a:ea typeface="Impact"/>
                <a:cs typeface="Impact"/>
                <a:sym typeface="Impact"/>
              </a:defRPr>
            </a:lvl1pPr>
          </a:lstStyle>
          <a:p>
            <a:pPr/>
            <a:r>
              <a:t>3. Participate</a:t>
            </a:r>
          </a:p>
        </p:txBody>
      </p:sp>
      <p:sp>
        <p:nvSpPr>
          <p:cNvPr id="22" name="Google Shape;21;p56"/>
          <p:cNvSpPr txBox="1"/>
          <p:nvPr/>
        </p:nvSpPr>
        <p:spPr>
          <a:xfrm>
            <a:off x="426984" y="2409475"/>
            <a:ext cx="2418172" cy="523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2800">
                <a:solidFill>
                  <a:srgbClr val="FFFFFF"/>
                </a:solidFill>
                <a:latin typeface="Impact"/>
                <a:ea typeface="Impact"/>
                <a:cs typeface="Impact"/>
                <a:sym typeface="Impact"/>
              </a:defRPr>
            </a:lvl1pPr>
          </a:lstStyle>
          <a:p>
            <a:pPr/>
            <a:r>
              <a:t>1. Prevent</a:t>
            </a:r>
          </a:p>
        </p:txBody>
      </p:sp>
      <p:pic>
        <p:nvPicPr>
          <p:cNvPr id="23" name="Google Shape;22;p56" descr="Google Shape;22;p56"/>
          <p:cNvPicPr>
            <a:picLocks noChangeAspect="1"/>
          </p:cNvPicPr>
          <p:nvPr/>
        </p:nvPicPr>
        <p:blipFill>
          <a:blip r:embed="rId2">
            <a:extLst/>
          </a:blip>
          <a:stretch>
            <a:fillRect/>
          </a:stretch>
        </p:blipFill>
        <p:spPr>
          <a:xfrm>
            <a:off x="0" y="6371294"/>
            <a:ext cx="1684021" cy="495301"/>
          </a:xfrm>
          <a:prstGeom prst="rect">
            <a:avLst/>
          </a:prstGeom>
          <a:ln w="12700">
            <a:miter lim="400000"/>
          </a:ln>
        </p:spPr>
      </p:pic>
      <p:pic>
        <p:nvPicPr>
          <p:cNvPr id="24" name="Google Shape;23;p56" descr="Google Shape;23;p56"/>
          <p:cNvPicPr>
            <a:picLocks noChangeAspect="1"/>
          </p:cNvPicPr>
          <p:nvPr/>
        </p:nvPicPr>
        <p:blipFill>
          <a:blip r:embed="rId3">
            <a:extLst/>
          </a:blip>
          <a:stretch>
            <a:fillRect/>
          </a:stretch>
        </p:blipFill>
        <p:spPr>
          <a:xfrm>
            <a:off x="29816" y="29816"/>
            <a:ext cx="1015243" cy="1015243"/>
          </a:xfrm>
          <a:prstGeom prst="rect">
            <a:avLst/>
          </a:prstGeom>
          <a:ln w="12700">
            <a:miter lim="400000"/>
          </a:ln>
        </p:spPr>
      </p:pic>
      <p:sp>
        <p:nvSpPr>
          <p:cNvPr id="2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tro Unit">
    <p:spTree>
      <p:nvGrpSpPr>
        <p:cNvPr id="1" name=""/>
        <p:cNvGrpSpPr/>
        <p:nvPr/>
      </p:nvGrpSpPr>
      <p:grpSpPr>
        <a:xfrm>
          <a:off x="0" y="0"/>
          <a:ext cx="0" cy="0"/>
          <a:chOff x="0" y="0"/>
          <a:chExt cx="0" cy="0"/>
        </a:xfrm>
      </p:grpSpPr>
      <p:sp>
        <p:nvSpPr>
          <p:cNvPr id="32" name="Titolo Testo"/>
          <p:cNvSpPr txBox="1"/>
          <p:nvPr>
            <p:ph type="title"/>
          </p:nvPr>
        </p:nvSpPr>
        <p:spPr>
          <a:xfrm>
            <a:off x="558000" y="1079999"/>
            <a:ext cx="10515601" cy="893180"/>
          </a:xfrm>
          <a:prstGeom prst="rect">
            <a:avLst/>
          </a:prstGeom>
        </p:spPr>
        <p:txBody>
          <a:bodyPr/>
          <a:lstStyle>
            <a:lvl1pPr>
              <a:defRPr sz="3600"/>
            </a:lvl1pPr>
          </a:lstStyle>
          <a:p>
            <a:pPr/>
            <a:r>
              <a:t>Titolo Testo</a:t>
            </a:r>
          </a:p>
        </p:txBody>
      </p:sp>
      <p:sp>
        <p:nvSpPr>
          <p:cNvPr id="33" name="Corpo livello uno…"/>
          <p:cNvSpPr txBox="1"/>
          <p:nvPr>
            <p:ph type="body" sz="quarter" idx="1"/>
          </p:nvPr>
        </p:nvSpPr>
        <p:spPr>
          <a:xfrm>
            <a:off x="558000" y="2159999"/>
            <a:ext cx="5157788" cy="503021"/>
          </a:xfrm>
          <a:prstGeom prst="rect">
            <a:avLst/>
          </a:prstGeom>
        </p:spPr>
        <p:txBody>
          <a:bodyPr anchor="b"/>
          <a:lstStyle>
            <a:lvl1pPr marL="228600" indent="0">
              <a:buClrTx/>
              <a:buSzTx/>
              <a:buFontTx/>
              <a:buNone/>
              <a:defRPr b="1" sz="1800">
                <a:latin typeface="+mn-lt"/>
                <a:ea typeface="+mn-ea"/>
                <a:cs typeface="+mn-cs"/>
                <a:sym typeface="Arial"/>
              </a:defRPr>
            </a:lvl1pPr>
            <a:lvl2pPr marL="228600" indent="457200">
              <a:buClrTx/>
              <a:buSzTx/>
              <a:buFontTx/>
              <a:buNone/>
              <a:defRPr b="1" sz="1800">
                <a:latin typeface="+mn-lt"/>
                <a:ea typeface="+mn-ea"/>
                <a:cs typeface="+mn-cs"/>
                <a:sym typeface="Arial"/>
              </a:defRPr>
            </a:lvl2pPr>
            <a:lvl3pPr marL="228600" indent="914400">
              <a:buClrTx/>
              <a:buSzTx/>
              <a:buFontTx/>
              <a:buNone/>
              <a:defRPr b="1" sz="1800">
                <a:latin typeface="+mn-lt"/>
                <a:ea typeface="+mn-ea"/>
                <a:cs typeface="+mn-cs"/>
                <a:sym typeface="Arial"/>
              </a:defRPr>
            </a:lvl3pPr>
            <a:lvl4pPr marL="228600" indent="1371600">
              <a:buClrTx/>
              <a:buSzTx/>
              <a:buFontTx/>
              <a:buNone/>
              <a:defRPr b="1" sz="1800">
                <a:latin typeface="+mn-lt"/>
                <a:ea typeface="+mn-ea"/>
                <a:cs typeface="+mn-cs"/>
                <a:sym typeface="Arial"/>
              </a:defRPr>
            </a:lvl4pPr>
            <a:lvl5pPr marL="228600" indent="1828800">
              <a:buClrTx/>
              <a:buSzTx/>
              <a:buFontTx/>
              <a:buNone/>
              <a:defRPr b="1" sz="1800">
                <a:latin typeface="+mn-lt"/>
                <a:ea typeface="+mn-ea"/>
                <a:cs typeface="+mn-cs"/>
                <a:sym typeface="Aria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34" name="Google Shape;27;p57"/>
          <p:cNvSpPr txBox="1"/>
          <p:nvPr>
            <p:ph type="body" idx="21"/>
          </p:nvPr>
        </p:nvSpPr>
        <p:spPr>
          <a:xfrm>
            <a:off x="558000" y="2687950"/>
            <a:ext cx="10515601" cy="3684589"/>
          </a:xfrm>
          <a:prstGeom prst="rect">
            <a:avLst/>
          </a:prstGeom>
        </p:spPr>
        <p:txBody>
          <a:bodyPr/>
          <a:lstStyle/>
          <a:p>
            <a:pPr>
              <a:lnSpc>
                <a:spcPct val="150000"/>
              </a:lnSpc>
            </a:pPr>
          </a:p>
        </p:txBody>
      </p:sp>
      <p:pic>
        <p:nvPicPr>
          <p:cNvPr id="35" name="Google Shape;28;p57" descr="Google Shape;28;p57"/>
          <p:cNvPicPr>
            <a:picLocks noChangeAspect="1"/>
          </p:cNvPicPr>
          <p:nvPr/>
        </p:nvPicPr>
        <p:blipFill>
          <a:blip r:embed="rId2">
            <a:extLst/>
          </a:blip>
          <a:stretch>
            <a:fillRect/>
          </a:stretch>
        </p:blipFill>
        <p:spPr>
          <a:xfrm>
            <a:off x="10507980" y="6356322"/>
            <a:ext cx="1684021" cy="495301"/>
          </a:xfrm>
          <a:prstGeom prst="rect">
            <a:avLst/>
          </a:prstGeom>
          <a:ln w="12700">
            <a:miter lim="400000"/>
          </a:ln>
        </p:spPr>
      </p:pic>
      <p:pic>
        <p:nvPicPr>
          <p:cNvPr id="36" name="Google Shape;29;p57" descr="Google Shape;29;p57"/>
          <p:cNvPicPr>
            <a:picLocks noChangeAspect="1"/>
          </p:cNvPicPr>
          <p:nvPr/>
        </p:nvPicPr>
        <p:blipFill>
          <a:blip r:embed="rId3">
            <a:extLst/>
          </a:blip>
          <a:stretch>
            <a:fillRect/>
          </a:stretch>
        </p:blipFill>
        <p:spPr>
          <a:xfrm>
            <a:off x="29816" y="6301390"/>
            <a:ext cx="528185" cy="528184"/>
          </a:xfrm>
          <a:prstGeom prst="rect">
            <a:avLst/>
          </a:prstGeom>
          <a:ln w="12700">
            <a:miter lim="400000"/>
          </a:ln>
        </p:spPr>
      </p:pic>
      <p:sp>
        <p:nvSpPr>
          <p:cNvPr id="3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JECT">
    <p:spTree>
      <p:nvGrpSpPr>
        <p:cNvPr id="1" name=""/>
        <p:cNvGrpSpPr/>
        <p:nvPr/>
      </p:nvGrpSpPr>
      <p:grpSpPr>
        <a:xfrm>
          <a:off x="0" y="0"/>
          <a:ext cx="0" cy="0"/>
          <a:chOff x="0" y="0"/>
          <a:chExt cx="0" cy="0"/>
        </a:xfrm>
      </p:grpSpPr>
      <p:sp>
        <p:nvSpPr>
          <p:cNvPr id="44" name="Titolo Testo"/>
          <p:cNvSpPr txBox="1"/>
          <p:nvPr>
            <p:ph type="title"/>
          </p:nvPr>
        </p:nvSpPr>
        <p:spPr>
          <a:xfrm>
            <a:off x="558000" y="1079999"/>
            <a:ext cx="11059693" cy="605097"/>
          </a:xfrm>
          <a:prstGeom prst="rect">
            <a:avLst/>
          </a:prstGeom>
        </p:spPr>
        <p:txBody>
          <a:bodyPr/>
          <a:lstStyle>
            <a:lvl1pPr>
              <a:defRPr sz="2800"/>
            </a:lvl1pPr>
          </a:lstStyle>
          <a:p>
            <a:pPr/>
            <a:r>
              <a:t>Titolo Testo</a:t>
            </a:r>
          </a:p>
        </p:txBody>
      </p:sp>
      <p:sp>
        <p:nvSpPr>
          <p:cNvPr id="45" name="Corpo livello uno…"/>
          <p:cNvSpPr txBox="1"/>
          <p:nvPr>
            <p:ph type="body" sz="half" idx="1"/>
          </p:nvPr>
        </p:nvSpPr>
        <p:spPr>
          <a:xfrm>
            <a:off x="557998" y="1799999"/>
            <a:ext cx="5852133" cy="4865978"/>
          </a:xfrm>
          <a:prstGeom prst="rect">
            <a:avLst/>
          </a:prstGeom>
        </p:spPr>
        <p:txBody>
          <a:bodyPr/>
          <a:lstStyle>
            <a:lvl2pPr marL="947650" indent="-399010"/>
            <a:lvl3pPr marL="1440180" indent="-411480"/>
            <a:lvl4pPr marL="1897379" indent="-411479"/>
            <a:lvl5pPr marL="2354579" indent="-411479"/>
          </a:lstStyle>
          <a:p>
            <a:pPr/>
            <a:r>
              <a:t>Corpo livello uno</a:t>
            </a:r>
          </a:p>
          <a:p>
            <a:pPr lvl="1"/>
            <a:r>
              <a:t>Corpo livello due</a:t>
            </a:r>
          </a:p>
          <a:p>
            <a:pPr lvl="2"/>
            <a:r>
              <a:t>Corpo livello tre</a:t>
            </a:r>
          </a:p>
          <a:p>
            <a:pPr lvl="3"/>
            <a:r>
              <a:t>Corpo livello quattro</a:t>
            </a:r>
          </a:p>
          <a:p>
            <a:pPr lvl="4"/>
            <a:r>
              <a:t>Corpo livello cinque</a:t>
            </a:r>
          </a:p>
        </p:txBody>
      </p:sp>
      <p:sp>
        <p:nvSpPr>
          <p:cNvPr id="46" name="Google Shape;33;p58"/>
          <p:cNvSpPr txBox="1"/>
          <p:nvPr/>
        </p:nvSpPr>
        <p:spPr>
          <a:xfrm>
            <a:off x="45725" y="98622"/>
            <a:ext cx="8617775" cy="3506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nSpc>
                <a:spcPct val="80000"/>
              </a:lnSpc>
              <a:defRPr b="1" sz="1800">
                <a:solidFill>
                  <a:srgbClr val="FFFFFF"/>
                </a:solidFill>
              </a:defRPr>
            </a:pPr>
            <a:r>
              <a:t> 1 </a:t>
            </a:r>
            <a:r>
              <a:rPr b="0">
                <a:solidFill>
                  <a:srgbClr val="7F7F7F"/>
                </a:solidFill>
              </a:rPr>
              <a:t> Che cos‘è la </a:t>
            </a:r>
            <a:r>
              <a:rPr b="0" i="1">
                <a:solidFill>
                  <a:srgbClr val="7F7F7F"/>
                </a:solidFill>
              </a:rPr>
              <a:t>Digital Health Literacy </a:t>
            </a:r>
            <a:r>
              <a:rPr b="0">
                <a:solidFill>
                  <a:srgbClr val="7F7F7F"/>
                </a:solidFill>
              </a:rPr>
              <a:t>(alfabetizzazione sanitaria digitale)?</a:t>
            </a:r>
          </a:p>
        </p:txBody>
      </p:sp>
      <p:pic>
        <p:nvPicPr>
          <p:cNvPr id="47" name="Google Shape;34;p58" descr="Google Shape;34;p58"/>
          <p:cNvPicPr>
            <a:picLocks noChangeAspect="1"/>
          </p:cNvPicPr>
          <p:nvPr/>
        </p:nvPicPr>
        <p:blipFill>
          <a:blip r:embed="rId2">
            <a:extLst/>
          </a:blip>
          <a:stretch>
            <a:fillRect/>
          </a:stretch>
        </p:blipFill>
        <p:spPr>
          <a:xfrm>
            <a:off x="29816" y="6301390"/>
            <a:ext cx="528185" cy="528184"/>
          </a:xfrm>
          <a:prstGeom prst="rect">
            <a:avLst/>
          </a:prstGeom>
          <a:ln w="12700">
            <a:miter lim="400000"/>
          </a:ln>
        </p:spPr>
      </p:pic>
      <p:sp>
        <p:nvSpPr>
          <p:cNvPr id="4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ubmodule Intro">
    <p:spTree>
      <p:nvGrpSpPr>
        <p:cNvPr id="1" name=""/>
        <p:cNvGrpSpPr/>
        <p:nvPr/>
      </p:nvGrpSpPr>
      <p:grpSpPr>
        <a:xfrm>
          <a:off x="0" y="0"/>
          <a:ext cx="0" cy="0"/>
          <a:chOff x="0" y="0"/>
          <a:chExt cx="0" cy="0"/>
        </a:xfrm>
      </p:grpSpPr>
      <p:sp>
        <p:nvSpPr>
          <p:cNvPr id="55" name="Google Shape;36;p59"/>
          <p:cNvSpPr/>
          <p:nvPr/>
        </p:nvSpPr>
        <p:spPr>
          <a:xfrm>
            <a:off x="0" y="2218304"/>
            <a:ext cx="12192000" cy="3787362"/>
          </a:xfrm>
          <a:prstGeom prst="rect">
            <a:avLst/>
          </a:prstGeom>
          <a:solidFill>
            <a:srgbClr val="203864"/>
          </a:solidFill>
          <a:ln w="12700">
            <a:miter lim="400000"/>
          </a:ln>
          <a:effectLst>
            <a:outerShdw sx="100000" sy="100000" kx="0" ky="0" algn="b" rotWithShape="0" blurRad="38100" dist="23000" dir="5400000">
              <a:srgbClr val="808080">
                <a:alpha val="34901"/>
              </a:srgbClr>
            </a:outerShdw>
          </a:effectLst>
        </p:spPr>
        <p:txBody>
          <a:bodyPr lIns="45719" rIns="45719" anchor="ctr"/>
          <a:lstStyle/>
          <a:p>
            <a:pPr marL="171450" indent="-171450" algn="ctr">
              <a:defRPr sz="1800">
                <a:latin typeface="Calibri"/>
                <a:ea typeface="Calibri"/>
                <a:cs typeface="Calibri"/>
                <a:sym typeface="Calibri"/>
              </a:defRPr>
            </a:pPr>
          </a:p>
        </p:txBody>
      </p:sp>
      <p:sp>
        <p:nvSpPr>
          <p:cNvPr id="56" name="Titolo Testo"/>
          <p:cNvSpPr txBox="1"/>
          <p:nvPr>
            <p:ph type="title"/>
          </p:nvPr>
        </p:nvSpPr>
        <p:spPr>
          <a:xfrm>
            <a:off x="558000" y="1079999"/>
            <a:ext cx="10515601" cy="618347"/>
          </a:xfrm>
          <a:prstGeom prst="rect">
            <a:avLst/>
          </a:prstGeom>
        </p:spPr>
        <p:txBody>
          <a:bodyPr/>
          <a:lstStyle>
            <a:lvl1pPr>
              <a:defRPr sz="2200">
                <a:solidFill>
                  <a:srgbClr val="C01E24"/>
                </a:solidFill>
              </a:defRPr>
            </a:lvl1pPr>
          </a:lstStyle>
          <a:p>
            <a:pPr/>
            <a:r>
              <a:t>Titolo Testo</a:t>
            </a:r>
          </a:p>
        </p:txBody>
      </p:sp>
      <p:sp>
        <p:nvSpPr>
          <p:cNvPr id="57" name="Corpo livello uno…"/>
          <p:cNvSpPr txBox="1"/>
          <p:nvPr>
            <p:ph type="body" sz="half" idx="1"/>
          </p:nvPr>
        </p:nvSpPr>
        <p:spPr>
          <a:xfrm>
            <a:off x="558000" y="2218303"/>
            <a:ext cx="7872769" cy="3787363"/>
          </a:xfrm>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pPr/>
            <a:r>
              <a:t>Corpo livello uno</a:t>
            </a:r>
          </a:p>
          <a:p>
            <a:pPr lvl="1"/>
            <a:r>
              <a:t>Corpo livello due</a:t>
            </a:r>
          </a:p>
          <a:p>
            <a:pPr lvl="2"/>
            <a:r>
              <a:t>Corpo livello tre</a:t>
            </a:r>
          </a:p>
          <a:p>
            <a:pPr lvl="3"/>
            <a:r>
              <a:t>Corpo livello quattro</a:t>
            </a:r>
          </a:p>
          <a:p>
            <a:pPr lvl="4"/>
            <a:r>
              <a:t>Corpo livello cinque</a:t>
            </a:r>
          </a:p>
        </p:txBody>
      </p:sp>
      <p:pic>
        <p:nvPicPr>
          <p:cNvPr id="58" name="Google Shape;39;p59" descr="Google Shape;39;p59"/>
          <p:cNvPicPr>
            <a:picLocks noChangeAspect="1"/>
          </p:cNvPicPr>
          <p:nvPr/>
        </p:nvPicPr>
        <p:blipFill>
          <a:blip r:embed="rId2">
            <a:extLst/>
          </a:blip>
          <a:stretch>
            <a:fillRect/>
          </a:stretch>
        </p:blipFill>
        <p:spPr>
          <a:xfrm>
            <a:off x="10507980" y="6356322"/>
            <a:ext cx="1684021" cy="495301"/>
          </a:xfrm>
          <a:prstGeom prst="rect">
            <a:avLst/>
          </a:prstGeom>
          <a:ln w="12700">
            <a:miter lim="400000"/>
          </a:ln>
        </p:spPr>
      </p:pic>
      <p:pic>
        <p:nvPicPr>
          <p:cNvPr id="59" name="Google Shape;40;p59" descr="Google Shape;40;p59"/>
          <p:cNvPicPr>
            <a:picLocks noChangeAspect="1"/>
          </p:cNvPicPr>
          <p:nvPr/>
        </p:nvPicPr>
        <p:blipFill>
          <a:blip r:embed="rId3">
            <a:extLst/>
          </a:blip>
          <a:stretch>
            <a:fillRect/>
          </a:stretch>
        </p:blipFill>
        <p:spPr>
          <a:xfrm>
            <a:off x="29816" y="6301390"/>
            <a:ext cx="528185" cy="528184"/>
          </a:xfrm>
          <a:prstGeom prst="rect">
            <a:avLst/>
          </a:prstGeom>
          <a:ln w="12700">
            <a:miter lim="400000"/>
          </a:ln>
        </p:spPr>
      </p:pic>
      <p:sp>
        <p:nvSpPr>
          <p:cNvPr id="6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_OBJECTS">
    <p:spTree>
      <p:nvGrpSpPr>
        <p:cNvPr id="1" name=""/>
        <p:cNvGrpSpPr/>
        <p:nvPr/>
      </p:nvGrpSpPr>
      <p:grpSpPr>
        <a:xfrm>
          <a:off x="0" y="0"/>
          <a:ext cx="0" cy="0"/>
          <a:chOff x="0" y="0"/>
          <a:chExt cx="0" cy="0"/>
        </a:xfrm>
      </p:grpSpPr>
      <p:sp>
        <p:nvSpPr>
          <p:cNvPr id="67" name="Titolo Testo"/>
          <p:cNvSpPr txBox="1"/>
          <p:nvPr>
            <p:ph type="title"/>
          </p:nvPr>
        </p:nvSpPr>
        <p:spPr>
          <a:xfrm>
            <a:off x="558000" y="1079999"/>
            <a:ext cx="11396576" cy="599189"/>
          </a:xfrm>
          <a:prstGeom prst="rect">
            <a:avLst/>
          </a:prstGeom>
        </p:spPr>
        <p:txBody>
          <a:bodyPr/>
          <a:lstStyle>
            <a:lvl1pPr>
              <a:defRPr sz="2800"/>
            </a:lvl1pPr>
          </a:lstStyle>
          <a:p>
            <a:pPr/>
            <a:r>
              <a:t>Titolo Testo</a:t>
            </a:r>
          </a:p>
        </p:txBody>
      </p:sp>
      <p:sp>
        <p:nvSpPr>
          <p:cNvPr id="68" name="Corpo livello uno…"/>
          <p:cNvSpPr txBox="1"/>
          <p:nvPr>
            <p:ph type="body" sz="half" idx="1"/>
          </p:nvPr>
        </p:nvSpPr>
        <p:spPr>
          <a:xfrm>
            <a:off x="557998" y="1800000"/>
            <a:ext cx="5409664" cy="4893408"/>
          </a:xfrm>
          <a:prstGeom prst="rect">
            <a:avLst/>
          </a:prstGeom>
        </p:spPr>
        <p:txBody>
          <a:bodyPr/>
          <a:lstStyle>
            <a:lvl1pPr indent="-342900"/>
            <a:lvl2pPr marL="947650" indent="-399010"/>
            <a:lvl3pPr marL="1440180" indent="-411480"/>
            <a:lvl4pPr marL="1897379" indent="-411479"/>
            <a:lvl5pPr marL="2354579" indent="-411479"/>
          </a:lstStyle>
          <a:p>
            <a:pPr/>
            <a:r>
              <a:t>Corpo livello uno</a:t>
            </a:r>
          </a:p>
          <a:p>
            <a:pPr lvl="1"/>
            <a:r>
              <a:t>Corpo livello due</a:t>
            </a:r>
          </a:p>
          <a:p>
            <a:pPr lvl="2"/>
            <a:r>
              <a:t>Corpo livello tre</a:t>
            </a:r>
          </a:p>
          <a:p>
            <a:pPr lvl="3"/>
            <a:r>
              <a:t>Corpo livello quattro</a:t>
            </a:r>
          </a:p>
          <a:p>
            <a:pPr lvl="4"/>
            <a:r>
              <a:t>Corpo livello cinque</a:t>
            </a:r>
          </a:p>
        </p:txBody>
      </p:sp>
      <p:sp>
        <p:nvSpPr>
          <p:cNvPr id="69" name="Google Shape;48;p63"/>
          <p:cNvSpPr txBox="1"/>
          <p:nvPr>
            <p:ph type="body" sz="half" idx="21"/>
          </p:nvPr>
        </p:nvSpPr>
        <p:spPr>
          <a:xfrm>
            <a:off x="6172198" y="1800000"/>
            <a:ext cx="5782378" cy="4893408"/>
          </a:xfrm>
          <a:prstGeom prst="rect">
            <a:avLst/>
          </a:prstGeom>
        </p:spPr>
        <p:txBody>
          <a:bodyPr/>
          <a:lstStyle/>
          <a:p>
            <a:pPr indent="-342900"/>
          </a:p>
        </p:txBody>
      </p:sp>
      <p:pic>
        <p:nvPicPr>
          <p:cNvPr id="70" name="Google Shape;49;p63" descr="Google Shape;49;p63"/>
          <p:cNvPicPr>
            <a:picLocks noChangeAspect="1"/>
          </p:cNvPicPr>
          <p:nvPr/>
        </p:nvPicPr>
        <p:blipFill>
          <a:blip r:embed="rId2">
            <a:extLst/>
          </a:blip>
          <a:stretch>
            <a:fillRect/>
          </a:stretch>
        </p:blipFill>
        <p:spPr>
          <a:xfrm>
            <a:off x="29816" y="6301390"/>
            <a:ext cx="528185" cy="528184"/>
          </a:xfrm>
          <a:prstGeom prst="rect">
            <a:avLst/>
          </a:prstGeom>
          <a:ln w="12700">
            <a:miter lim="400000"/>
          </a:ln>
        </p:spPr>
      </p:pic>
      <p:sp>
        <p:nvSpPr>
          <p:cNvPr id="71" name="Google Shape;50;p63"/>
          <p:cNvSpPr txBox="1"/>
          <p:nvPr/>
        </p:nvSpPr>
        <p:spPr>
          <a:xfrm>
            <a:off x="45725" y="98622"/>
            <a:ext cx="8617775" cy="3506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nSpc>
                <a:spcPct val="80000"/>
              </a:lnSpc>
              <a:defRPr b="1" sz="1800">
                <a:solidFill>
                  <a:srgbClr val="FFFFFF"/>
                </a:solidFill>
              </a:defRPr>
            </a:pPr>
            <a:r>
              <a:t> 1 </a:t>
            </a:r>
            <a:r>
              <a:rPr b="0">
                <a:solidFill>
                  <a:srgbClr val="7F7F7F"/>
                </a:solidFill>
              </a:rPr>
              <a:t> Che cos‘è la </a:t>
            </a:r>
            <a:r>
              <a:rPr b="0" i="1">
                <a:solidFill>
                  <a:srgbClr val="7F7F7F"/>
                </a:solidFill>
              </a:rPr>
              <a:t>Digital Health Literacy </a:t>
            </a:r>
            <a:r>
              <a:rPr b="0">
                <a:solidFill>
                  <a:srgbClr val="7F7F7F"/>
                </a:solidFill>
              </a:rPr>
              <a:t>(alfabetizzazione sanitaria digitale)?</a:t>
            </a:r>
          </a:p>
        </p:txBody>
      </p:sp>
      <p:sp>
        <p:nvSpPr>
          <p:cNvPr id="7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rting slide">
    <p:bg>
      <p:bgPr>
        <a:solidFill>
          <a:srgbClr val="000000"/>
        </a:solidFill>
      </p:bgPr>
    </p:bg>
    <p:spTree>
      <p:nvGrpSpPr>
        <p:cNvPr id="1" name=""/>
        <p:cNvGrpSpPr/>
        <p:nvPr/>
      </p:nvGrpSpPr>
      <p:grpSpPr>
        <a:xfrm>
          <a:off x="0" y="0"/>
          <a:ext cx="0" cy="0"/>
          <a:chOff x="0" y="0"/>
          <a:chExt cx="0" cy="0"/>
        </a:xfrm>
      </p:grpSpPr>
      <p:sp>
        <p:nvSpPr>
          <p:cNvPr id="7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Google Shape;16;p55" descr="Google Shape;16;p55"/>
          <p:cNvPicPr>
            <a:picLocks noChangeAspect="1"/>
          </p:cNvPicPr>
          <p:nvPr/>
        </p:nvPicPr>
        <p:blipFill>
          <a:blip r:embed="rId2">
            <a:extLst/>
          </a:blip>
          <a:stretch>
            <a:fillRect/>
          </a:stretch>
        </p:blipFill>
        <p:spPr>
          <a:xfrm>
            <a:off x="0" y="6371294"/>
            <a:ext cx="1684021" cy="495301"/>
          </a:xfrm>
          <a:prstGeom prst="rect">
            <a:avLst/>
          </a:prstGeom>
          <a:ln w="12700">
            <a:miter lim="400000"/>
          </a:ln>
        </p:spPr>
      </p:pic>
      <p:sp>
        <p:nvSpPr>
          <p:cNvPr id="3" name="Titolo Testo"/>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r>
              <a:t>Titolo Testo</a:t>
            </a:r>
          </a:p>
        </p:txBody>
      </p:sp>
      <p:sp>
        <p:nvSpPr>
          <p:cNvPr id="4" name="Corpo livello uno…"/>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5" name="Numero diapositiva"/>
          <p:cNvSpPr txBox="1"/>
          <p:nvPr>
            <p:ph type="sldNum" sz="quarter" idx="2"/>
          </p:nvPr>
        </p:nvSpPr>
        <p:spPr>
          <a:xfrm>
            <a:off x="5892800" y="6172200"/>
            <a:ext cx="2844800" cy="368301"/>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203864"/>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203864"/>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203864"/>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203864"/>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203864"/>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203864"/>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203864"/>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203864"/>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203864"/>
          </a:solidFill>
          <a:uFillTx/>
          <a:latin typeface="Calibri"/>
          <a:ea typeface="Calibri"/>
          <a:cs typeface="Calibri"/>
          <a:sym typeface="Calibri"/>
        </a:defRPr>
      </a:lvl9pPr>
    </p:titleStyle>
    <p:bodyStyle>
      <a:lvl1pPr marL="457200" marR="0" indent="-381000" algn="l" defTabSz="914400" rtl="0" latinLnBrk="0">
        <a:lnSpc>
          <a:spcPct val="100000"/>
        </a:lnSpc>
        <a:spcBef>
          <a:spcPts val="600"/>
        </a:spcBef>
        <a:spcAft>
          <a:spcPts val="0"/>
        </a:spcAft>
        <a:buClr>
          <a:srgbClr val="C01E24"/>
        </a:buClr>
        <a:buSzPts val="2400"/>
        <a:buFont typeface="Helvetica"/>
        <a:buChar char="▪"/>
        <a:tabLst/>
        <a:defRPr b="0" baseline="0" cap="none" i="0" spc="0" strike="noStrike" sz="2400" u="none">
          <a:solidFill>
            <a:srgbClr val="000000"/>
          </a:solidFill>
          <a:uFillTx/>
          <a:latin typeface="Calibri"/>
          <a:ea typeface="Calibri"/>
          <a:cs typeface="Calibri"/>
          <a:sym typeface="Calibri"/>
        </a:defRPr>
      </a:lvl1pPr>
      <a:lvl2pPr marL="950421" marR="0" indent="-432261" algn="l" defTabSz="914400" rtl="0" latinLnBrk="0">
        <a:lnSpc>
          <a:spcPct val="100000"/>
        </a:lnSpc>
        <a:spcBef>
          <a:spcPts val="600"/>
        </a:spcBef>
        <a:spcAft>
          <a:spcPts val="0"/>
        </a:spcAft>
        <a:buClr>
          <a:srgbClr val="C01E24"/>
        </a:buClr>
        <a:buSzPts val="2400"/>
        <a:buFont typeface="Helvetica"/>
        <a:buChar char="▪"/>
        <a:tabLst/>
        <a:defRPr b="0" baseline="0" cap="none" i="0" spc="0" strike="noStrike" sz="2400" u="none">
          <a:solidFill>
            <a:srgbClr val="000000"/>
          </a:solidFill>
          <a:uFillTx/>
          <a:latin typeface="Calibri"/>
          <a:ea typeface="Calibri"/>
          <a:cs typeface="Calibri"/>
          <a:sym typeface="Calibri"/>
        </a:defRPr>
      </a:lvl2pPr>
      <a:lvl3pPr marL="1442719" marR="0" indent="-426719" algn="l" defTabSz="914400" rtl="0" latinLnBrk="0">
        <a:lnSpc>
          <a:spcPct val="100000"/>
        </a:lnSpc>
        <a:spcBef>
          <a:spcPts val="600"/>
        </a:spcBef>
        <a:spcAft>
          <a:spcPts val="0"/>
        </a:spcAft>
        <a:buClr>
          <a:srgbClr val="C01E24"/>
        </a:buClr>
        <a:buSzPts val="2400"/>
        <a:buFont typeface="Helvetica"/>
        <a:buChar char="▪"/>
        <a:tabLst/>
        <a:defRPr b="0" baseline="0" cap="none" i="0" spc="0" strike="noStrike" sz="2400" u="none">
          <a:solidFill>
            <a:srgbClr val="000000"/>
          </a:solidFill>
          <a:uFillTx/>
          <a:latin typeface="Calibri"/>
          <a:ea typeface="Calibri"/>
          <a:cs typeface="Calibri"/>
          <a:sym typeface="Calibri"/>
        </a:defRPr>
      </a:lvl3pPr>
      <a:lvl4pPr marL="1899920" marR="0" indent="-426720" algn="l" defTabSz="914400" rtl="0" latinLnBrk="0">
        <a:lnSpc>
          <a:spcPct val="100000"/>
        </a:lnSpc>
        <a:spcBef>
          <a:spcPts val="600"/>
        </a:spcBef>
        <a:spcAft>
          <a:spcPts val="0"/>
        </a:spcAft>
        <a:buClr>
          <a:srgbClr val="C01E24"/>
        </a:buClr>
        <a:buSzPts val="2400"/>
        <a:buFont typeface="Helvetica"/>
        <a:buChar char="▪"/>
        <a:tabLst/>
        <a:defRPr b="0" baseline="0" cap="none" i="0" spc="0" strike="noStrike" sz="2400" u="none">
          <a:solidFill>
            <a:srgbClr val="000000"/>
          </a:solidFill>
          <a:uFillTx/>
          <a:latin typeface="Calibri"/>
          <a:ea typeface="Calibri"/>
          <a:cs typeface="Calibri"/>
          <a:sym typeface="Calibri"/>
        </a:defRPr>
      </a:lvl4pPr>
      <a:lvl5pPr marL="2357120" marR="0" indent="-426720" algn="l" defTabSz="914400" rtl="0" latinLnBrk="0">
        <a:lnSpc>
          <a:spcPct val="100000"/>
        </a:lnSpc>
        <a:spcBef>
          <a:spcPts val="600"/>
        </a:spcBef>
        <a:spcAft>
          <a:spcPts val="0"/>
        </a:spcAft>
        <a:buClr>
          <a:srgbClr val="C01E24"/>
        </a:buClr>
        <a:buSzPts val="2400"/>
        <a:buFont typeface="Helvetica"/>
        <a:buChar char="▪"/>
        <a:tabLst/>
        <a:defRPr b="0" baseline="0" cap="none" i="0" spc="0" strike="noStrike" sz="2400" u="none">
          <a:solidFill>
            <a:srgbClr val="000000"/>
          </a:solidFill>
          <a:uFillTx/>
          <a:latin typeface="Calibri"/>
          <a:ea typeface="Calibri"/>
          <a:cs typeface="Calibri"/>
          <a:sym typeface="Calibri"/>
        </a:defRPr>
      </a:lvl5pPr>
      <a:lvl6pPr marL="2857500" marR="0" indent="-457200" algn="l" defTabSz="914400" rtl="0" latinLnBrk="0">
        <a:lnSpc>
          <a:spcPct val="100000"/>
        </a:lnSpc>
        <a:spcBef>
          <a:spcPts val="600"/>
        </a:spcBef>
        <a:spcAft>
          <a:spcPts val="0"/>
        </a:spcAft>
        <a:buClr>
          <a:srgbClr val="C01E24"/>
        </a:buClr>
        <a:buSzPts val="2400"/>
        <a:buFont typeface="Helvetica"/>
        <a:buChar char="•"/>
        <a:tabLst/>
        <a:defRPr b="0" baseline="0" cap="none" i="0" spc="0" strike="noStrike" sz="2400" u="none">
          <a:solidFill>
            <a:srgbClr val="000000"/>
          </a:solidFill>
          <a:uFillTx/>
          <a:latin typeface="Calibri"/>
          <a:ea typeface="Calibri"/>
          <a:cs typeface="Calibri"/>
          <a:sym typeface="Calibri"/>
        </a:defRPr>
      </a:lvl6pPr>
      <a:lvl7pPr marL="3314700" marR="0" indent="-457200" algn="l" defTabSz="914400" rtl="0" latinLnBrk="0">
        <a:lnSpc>
          <a:spcPct val="100000"/>
        </a:lnSpc>
        <a:spcBef>
          <a:spcPts val="600"/>
        </a:spcBef>
        <a:spcAft>
          <a:spcPts val="0"/>
        </a:spcAft>
        <a:buClr>
          <a:srgbClr val="C01E24"/>
        </a:buClr>
        <a:buSzPts val="2400"/>
        <a:buFont typeface="Helvetica"/>
        <a:buChar char="•"/>
        <a:tabLst/>
        <a:defRPr b="0" baseline="0" cap="none" i="0" spc="0" strike="noStrike" sz="2400" u="none">
          <a:solidFill>
            <a:srgbClr val="000000"/>
          </a:solidFill>
          <a:uFillTx/>
          <a:latin typeface="Calibri"/>
          <a:ea typeface="Calibri"/>
          <a:cs typeface="Calibri"/>
          <a:sym typeface="Calibri"/>
        </a:defRPr>
      </a:lvl7pPr>
      <a:lvl8pPr marL="3771900" marR="0" indent="-457200" algn="l" defTabSz="914400" rtl="0" latinLnBrk="0">
        <a:lnSpc>
          <a:spcPct val="100000"/>
        </a:lnSpc>
        <a:spcBef>
          <a:spcPts val="600"/>
        </a:spcBef>
        <a:spcAft>
          <a:spcPts val="0"/>
        </a:spcAft>
        <a:buClr>
          <a:srgbClr val="C01E24"/>
        </a:buClr>
        <a:buSzPts val="2400"/>
        <a:buFont typeface="Helvetica"/>
        <a:buChar char="•"/>
        <a:tabLst/>
        <a:defRPr b="0" baseline="0" cap="none" i="0" spc="0" strike="noStrike" sz="2400" u="none">
          <a:solidFill>
            <a:srgbClr val="000000"/>
          </a:solidFill>
          <a:uFillTx/>
          <a:latin typeface="Calibri"/>
          <a:ea typeface="Calibri"/>
          <a:cs typeface="Calibri"/>
          <a:sym typeface="Calibri"/>
        </a:defRPr>
      </a:lvl8pPr>
      <a:lvl9pPr marL="4229100" marR="0" indent="-457200" algn="l" defTabSz="914400" rtl="0" latinLnBrk="0">
        <a:lnSpc>
          <a:spcPct val="100000"/>
        </a:lnSpc>
        <a:spcBef>
          <a:spcPts val="600"/>
        </a:spcBef>
        <a:spcAft>
          <a:spcPts val="0"/>
        </a:spcAft>
        <a:buClr>
          <a:srgbClr val="C01E24"/>
        </a:buClr>
        <a:buSzPts val="2400"/>
        <a:buFont typeface="Helvetica"/>
        <a:buChar char="•"/>
        <a:tabLst/>
        <a:defRPr b="0" baseline="0" cap="none" i="0" spc="0" strike="noStrike" sz="24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hyperlink" Target="https://cdn.pixabay.com/photo/2017/03/10/08/57/questions-2132217_960_720.jpg" TargetMode="External"/><Relationship Id="rId4" Type="http://schemas.openxmlformats.org/officeDocument/2006/relationships/hyperlink" Target="https://pixabay.com/service/license/"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hyperlink" Target="https://pixabay.com/illustrations/social-media-personal-2457842/" TargetMode="External"/><Relationship Id="rId4" Type="http://schemas.openxmlformats.org/officeDocument/2006/relationships/hyperlink" Target="https://pixabay.com/service/license/"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pixabay.com/es/vectors/computadora-port%c3%a1til-computadora-2298286/" TargetMode="External"/><Relationship Id="rId3" Type="http://schemas.openxmlformats.org/officeDocument/2006/relationships/hyperlink" Target="https://pixabay.com/service/license/" TargetMode="External"/><Relationship Id="rId4" Type="http://schemas.openxmlformats.org/officeDocument/2006/relationships/image" Target="../media/image1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pixabay.com/es/illustrations/imac-ipad-iphone-macbook-1999636/" TargetMode="External"/><Relationship Id="rId3" Type="http://schemas.openxmlformats.org/officeDocument/2006/relationships/hyperlink" Target="https://pixabay.com/service/license/" TargetMode="External"/><Relationship Id="rId4" Type="http://schemas.openxmlformats.org/officeDocument/2006/relationships/image" Target="../media/image1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photos/computadora-port%c3%a1til-mujer-educaci%c3%b3n-3087585/" TargetMode="External"/><Relationship Id="rId3" Type="http://schemas.openxmlformats.org/officeDocument/2006/relationships/hyperlink" Target="https://pixabay.com/service/license/" TargetMode="External"/><Relationship Id="rId4" Type="http://schemas.openxmlformats.org/officeDocument/2006/relationships/image" Target="../media/image10.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vectors/punto-de-interrogatorio-150807/" TargetMode="External"/><Relationship Id="rId3" Type="http://schemas.openxmlformats.org/officeDocument/2006/relationships/hyperlink" Target="https://pixabay.com/service/license/" TargetMode="External"/><Relationship Id="rId4" Type="http://schemas.openxmlformats.org/officeDocument/2006/relationships/image" Target="../media/image1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photos/pregunta-signo-de-interrogaci%c3%b3n-2309042/" TargetMode="External"/><Relationship Id="rId3" Type="http://schemas.openxmlformats.org/officeDocument/2006/relationships/hyperlink" Target="https://pixabay.com/service/license/" TargetMode="External"/><Relationship Id="rId4" Type="http://schemas.openxmlformats.org/officeDocument/2006/relationships/image" Target="../media/image19.png"/><Relationship Id="rId5" Type="http://schemas.openxmlformats.org/officeDocument/2006/relationships/image" Target="../media/image11.jpeg"/><Relationship Id="rId6" Type="http://schemas.openxmlformats.org/officeDocument/2006/relationships/hyperlink" Target="https://pixabay.com/es/vectors/titular-de-lugar-buscando-1566737/"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vectors/bot%c3%b3n-s%c3%ad-no-rojo-verde-icono-32259/" TargetMode="External"/><Relationship Id="rId3" Type="http://schemas.openxmlformats.org/officeDocument/2006/relationships/hyperlink" Target="https://pixabay.com/service/license/" TargetMode="External"/><Relationship Id="rId4" Type="http://schemas.openxmlformats.org/officeDocument/2006/relationships/image" Target="../media/image2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vectors/confusi%c3%b3n-izquierda-derecho-311388/" TargetMode="External"/><Relationship Id="rId3" Type="http://schemas.openxmlformats.org/officeDocument/2006/relationships/hyperlink" Target="https://pixabay.com/service/license/" TargetMode="External"/><Relationship Id="rId4" Type="http://schemas.openxmlformats.org/officeDocument/2006/relationships/image" Target="../media/image2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vectors/chat-m%c3%baltiple-icono-s%c3%admbolo-2389223/" TargetMode="External"/><Relationship Id="rId3" Type="http://schemas.openxmlformats.org/officeDocument/2006/relationships/hyperlink" Target="https://pixabay.com/service/license/" TargetMode="External"/><Relationship Id="rId4" Type="http://schemas.openxmlformats.org/officeDocument/2006/relationships/image" Target="../media/image2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s://www.gunet.gr/" TargetMode="External"/><Relationship Id="rId4" Type="http://schemas.openxmlformats.org/officeDocument/2006/relationships/image" Target="../media/image2.jpeg"/><Relationship Id="rId5" Type="http://schemas.openxmlformats.org/officeDocument/2006/relationships/hyperlink" Target="https://www.w-hs.de/" TargetMode="External"/><Relationship Id="rId6" Type="http://schemas.openxmlformats.org/officeDocument/2006/relationships/image" Target="../media/image3.jpeg"/><Relationship Id="rId7" Type="http://schemas.openxmlformats.org/officeDocument/2006/relationships/hyperlink" Target="http://www.coordina-oerh.com/" TargetMode="External"/><Relationship Id="rId8" Type="http://schemas.openxmlformats.org/officeDocument/2006/relationships/image" Target="../media/image4.jpeg"/><Relationship Id="rId9" Type="http://schemas.openxmlformats.org/officeDocument/2006/relationships/hyperlink" Target="https://www.prolepsis.gr/" TargetMode="External"/><Relationship Id="rId10" Type="http://schemas.openxmlformats.org/officeDocument/2006/relationships/image" Target="../media/image5.jpeg"/><Relationship Id="rId11" Type="http://schemas.openxmlformats.org/officeDocument/2006/relationships/hyperlink" Target="https://www.uv.es/" TargetMode="External"/><Relationship Id="rId12" Type="http://schemas.openxmlformats.org/officeDocument/2006/relationships/image" Target="../media/image6.jpeg"/><Relationship Id="rId13" Type="http://schemas.openxmlformats.org/officeDocument/2006/relationships/hyperlink" Target="https://www.media-k.eu/" TargetMode="External"/><Relationship Id="rId14" Type="http://schemas.openxmlformats.org/officeDocument/2006/relationships/image" Target="../media/image7.jpeg"/><Relationship Id="rId15" Type="http://schemas.openxmlformats.org/officeDocument/2006/relationships/hyperlink" Target="https://www.oxfamitalia.org/"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hyperlink" Target="https://pixabay.com/es/vectors/firmar-seguridad-proteccion-seguro-1086703/" TargetMode="External"/><Relationship Id="rId4" Type="http://schemas.openxmlformats.org/officeDocument/2006/relationships/hyperlink" Target="https://pixabay.com/service/license/"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pixabay.com/es/vectors/tos-en-el-codo-covid-19-coronavirus-5846240/" TargetMode="External"/><Relationship Id="rId3" Type="http://schemas.openxmlformats.org/officeDocument/2006/relationships/hyperlink" Target="https://pixabay.com/service/license/" TargetMode="External"/><Relationship Id="rId4" Type="http://schemas.openxmlformats.org/officeDocument/2006/relationships/image" Target="../media/image2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hyperlink" Target="https://pixabay.com/es/illustrations/realimentaci%c3%b3n-encuesta-cuestionario-3239454/" TargetMode="External"/><Relationship Id="rId4" Type="http://schemas.openxmlformats.org/officeDocument/2006/relationships/hyperlink" Target="https://pixabay.com/service/license/"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hyperlink" Target="https://cdn.pixabay.com/photo/2018/03/03/11/04/introduction-3195427_960_720.jpg" TargetMode="External"/><Relationship Id="rId4" Type="http://schemas.openxmlformats.org/officeDocument/2006/relationships/hyperlink" Target="https://pixabay.com/service/license/"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pixabay.com/es/illustrations/realimentaci%c3%b3n-encuesta-cuestionario-3239454/" TargetMode="External"/><Relationship Id="rId3" Type="http://schemas.openxmlformats.org/officeDocument/2006/relationships/hyperlink" Target="https://pixabay.com/service/license/" TargetMode="Externa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illustrations/signo-de-exclamaci%c3%b3n-materia-507768/" TargetMode="External"/><Relationship Id="rId3" Type="http://schemas.openxmlformats.org/officeDocument/2006/relationships/hyperlink" Target="https://pixabay.com/service/license/" TargetMode="External"/><Relationship Id="rId4" Type="http://schemas.openxmlformats.org/officeDocument/2006/relationships/image" Target="../media/image2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pixabay.com/es/illustrations/realimentaci%c3%b3n-encuesta-cuestionario-3239454/" TargetMode="External"/><Relationship Id="rId3" Type="http://schemas.openxmlformats.org/officeDocument/2006/relationships/hyperlink" Target="https://pixabay.com/service/license/"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vectors/interfaz-gr%c3%a1fica-de-usuario-interfaz-2311259/" TargetMode="External"/><Relationship Id="rId3" Type="http://schemas.openxmlformats.org/officeDocument/2006/relationships/hyperlink" Target="https://pixabay.com/service/license/" TargetMode="External"/><Relationship Id="rId4" Type="http://schemas.openxmlformats.org/officeDocument/2006/relationships/image" Target="../media/image26.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vectors/m%c3%a9dico-icono-icono-de-doctor-5569298/" TargetMode="External"/><Relationship Id="rId3" Type="http://schemas.openxmlformats.org/officeDocument/2006/relationships/hyperlink" Target="https://pixabay.com/service/license/" TargetMode="External"/><Relationship Id="rId4" Type="http://schemas.openxmlformats.org/officeDocument/2006/relationships/image" Target="../media/image2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vectors/tabletas-pastillas-medicamento-309742/" TargetMode="External"/><Relationship Id="rId3" Type="http://schemas.openxmlformats.org/officeDocument/2006/relationships/hyperlink" Target="https://pixabay.com/service/license/" TargetMode="External"/><Relationship Id="rId4" Type="http://schemas.openxmlformats.org/officeDocument/2006/relationships/image" Target="../media/image28.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pixabay.com/es/vectors/fr%c3%ado-m%c3%a1scara-rostro-hombre-mujer-3855761/" TargetMode="External"/><Relationship Id="rId3" Type="http://schemas.openxmlformats.org/officeDocument/2006/relationships/hyperlink" Target="https://pixabay.com/service/license/" TargetMode="External"/><Relationship Id="rId4" Type="http://schemas.openxmlformats.org/officeDocument/2006/relationships/image" Target="../media/image29.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pixabay.com/es/illustrations/realimentaci%c3%b3n-encuesta-cuestionario-3239454/" TargetMode="External"/><Relationship Id="rId3" Type="http://schemas.openxmlformats.org/officeDocument/2006/relationships/hyperlink" Target="https://pixabay.com/service/license/"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30.pn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hyperlink" Target="https://pixabay.com/illustrations/teamwork-team-gear-gears-drive-2207743/" TargetMode="External"/><Relationship Id="rId4" Type="http://schemas.openxmlformats.org/officeDocument/2006/relationships/hyperlink" Target="https://pixabay.com/service/license/"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ap2guv2PFco" TargetMode="External"/><Relationship Id="rId3" Type="http://schemas.openxmlformats.org/officeDocument/2006/relationships/hyperlink" Target="https://pixabay.com/illustrations/social-media-personal-2457842/" TargetMode="External"/><Relationship Id="rId4" Type="http://schemas.openxmlformats.org/officeDocument/2006/relationships/hyperlink" Target="https://pixabay.com/service/license/" TargetMode="External"/><Relationship Id="rId5" Type="http://schemas.openxmlformats.org/officeDocument/2006/relationships/image" Target="../media/image14.png"/><Relationship Id="rId6" Type="http://schemas.openxmlformats.org/officeDocument/2006/relationships/image" Target="../media/image8.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Google Shape;63;p1"/>
          <p:cNvSpPr/>
          <p:nvPr/>
        </p:nvSpPr>
        <p:spPr>
          <a:xfrm>
            <a:off x="-2" y="0"/>
            <a:ext cx="12191698" cy="6858000"/>
          </a:xfrm>
          <a:prstGeom prst="rect">
            <a:avLst/>
          </a:prstGeom>
          <a:solidFill>
            <a:srgbClr val="FFFFFF"/>
          </a:solidFill>
          <a:ln w="12700">
            <a:miter lim="400000"/>
          </a:ln>
        </p:spPr>
        <p:txBody>
          <a:bodyPr lIns="45719" rIns="45719" anchor="ctr"/>
          <a:lstStyle/>
          <a:p>
            <a:pPr algn="ctr">
              <a:defRPr sz="1800">
                <a:solidFill>
                  <a:srgbClr val="FFFFFF"/>
                </a:solidFill>
                <a:latin typeface="Calibri"/>
                <a:ea typeface="Calibri"/>
                <a:cs typeface="Calibri"/>
                <a:sym typeface="Calibri"/>
              </a:defRPr>
            </a:pPr>
          </a:p>
        </p:txBody>
      </p:sp>
      <p:sp>
        <p:nvSpPr>
          <p:cNvPr id="89" name="Google Shape;64;p1"/>
          <p:cNvSpPr txBox="1"/>
          <p:nvPr/>
        </p:nvSpPr>
        <p:spPr>
          <a:xfrm>
            <a:off x="1395254" y="4227707"/>
            <a:ext cx="6118062" cy="173494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lnSpc>
                <a:spcPct val="90000"/>
              </a:lnSpc>
              <a:defRPr b="1" sz="3100">
                <a:solidFill>
                  <a:srgbClr val="C01E24"/>
                </a:solidFill>
                <a:latin typeface="Calibri"/>
                <a:ea typeface="Calibri"/>
                <a:cs typeface="Calibri"/>
                <a:sym typeface="Calibri"/>
              </a:defRPr>
            </a:pPr>
            <a:r>
              <a:t>Module 1</a:t>
            </a:r>
            <a:br/>
            <a:r>
              <a:rPr b="0">
                <a:solidFill>
                  <a:srgbClr val="000000"/>
                </a:solidFill>
              </a:rPr>
              <a:t>Qu'est-ce que la littératie numérique en santé ?</a:t>
            </a:r>
          </a:p>
        </p:txBody>
      </p:sp>
      <p:sp>
        <p:nvSpPr>
          <p:cNvPr id="90" name="Google Shape;65;p1"/>
          <p:cNvSpPr/>
          <p:nvPr/>
        </p:nvSpPr>
        <p:spPr>
          <a:xfrm>
            <a:off x="-1" y="891539"/>
            <a:ext cx="722378" cy="5071112"/>
          </a:xfrm>
          <a:prstGeom prst="rect">
            <a:avLst/>
          </a:prstGeom>
          <a:solidFill>
            <a:srgbClr val="4C5254"/>
          </a:solidFill>
          <a:ln w="12700">
            <a:miter lim="400000"/>
          </a:ln>
        </p:spPr>
        <p:txBody>
          <a:bodyPr lIns="45719" rIns="45719" anchor="ctr"/>
          <a:lstStyle/>
          <a:p>
            <a:pPr algn="ctr">
              <a:defRPr sz="1800">
                <a:solidFill>
                  <a:srgbClr val="FFFFFF"/>
                </a:solidFill>
                <a:latin typeface="Calibri"/>
                <a:ea typeface="Calibri"/>
                <a:cs typeface="Calibri"/>
                <a:sym typeface="Calibri"/>
              </a:defRPr>
            </a:pPr>
          </a:p>
        </p:txBody>
      </p:sp>
      <p:pic>
        <p:nvPicPr>
          <p:cNvPr id="91" name="Google Shape;66;p1" descr="Google Shape;66;p1"/>
          <p:cNvPicPr>
            <a:picLocks noChangeAspect="1"/>
          </p:cNvPicPr>
          <p:nvPr/>
        </p:nvPicPr>
        <p:blipFill>
          <a:blip r:embed="rId2">
            <a:extLst/>
          </a:blip>
          <a:stretch>
            <a:fillRect/>
          </a:stretch>
        </p:blipFill>
        <p:spPr>
          <a:xfrm>
            <a:off x="1349530" y="1073414"/>
            <a:ext cx="10228661" cy="2706489"/>
          </a:xfrm>
          <a:prstGeom prst="rect">
            <a:avLst/>
          </a:prstGeom>
          <a:ln w="12700">
            <a:miter lim="400000"/>
          </a:ln>
          <a:effectLst>
            <a:outerShdw sx="100000" sy="100000" kx="0" ky="0" algn="b" rotWithShape="0" blurRad="406400" dist="317500" dir="5400000">
              <a:srgbClr val="000000">
                <a:alpha val="14901"/>
              </a:srgbClr>
            </a:outerShdw>
          </a:effectLst>
        </p:spPr>
      </p:pic>
      <p:sp>
        <p:nvSpPr>
          <p:cNvPr id="92" name="Google Shape;67;p1"/>
          <p:cNvSpPr txBox="1"/>
          <p:nvPr/>
        </p:nvSpPr>
        <p:spPr>
          <a:xfrm>
            <a:off x="1721625" y="6380246"/>
            <a:ext cx="6868651" cy="6324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lvl1pPr>
              <a:lnSpc>
                <a:spcPct val="90000"/>
              </a:lnSpc>
              <a:defRPr sz="900">
                <a:solidFill>
                  <a:srgbClr val="7F7F7F"/>
                </a:solidFill>
                <a:latin typeface="Calibri"/>
                <a:ea typeface="Calibri"/>
                <a:cs typeface="Calibri"/>
                <a:sym typeface="Calibri"/>
              </a:defRPr>
            </a:lvl1pPr>
          </a:lstStyle>
          <a:p>
            <a:pPr/>
            <a:r>
              <a:t>Le soutien de la Commission européenne à cette publication ne constitue pas une approbation de son contenu, qui ne reflète que les opinions des auteurs. La Commission ne peut être tenue responsable de l'usage qui pourrait être fait des informations qui y sont contenues.</a:t>
            </a:r>
          </a:p>
        </p:txBody>
      </p:sp>
      <p:pic>
        <p:nvPicPr>
          <p:cNvPr id="93" name="Google Shape;68;p1" descr="Google Shape;68;p1"/>
          <p:cNvPicPr>
            <a:picLocks noChangeAspect="1"/>
          </p:cNvPicPr>
          <p:nvPr/>
        </p:nvPicPr>
        <p:blipFill>
          <a:blip r:embed="rId3">
            <a:extLst/>
          </a:blip>
          <a:stretch>
            <a:fillRect/>
          </a:stretch>
        </p:blipFill>
        <p:spPr>
          <a:xfrm>
            <a:off x="22751" y="6332225"/>
            <a:ext cx="1684021" cy="495301"/>
          </a:xfrm>
          <a:prstGeom prst="rect">
            <a:avLst/>
          </a:prstGeom>
          <a:ln w="12700">
            <a:miter lim="400000"/>
          </a:ln>
        </p:spPr>
      </p:pic>
      <p:grpSp>
        <p:nvGrpSpPr>
          <p:cNvPr id="96" name="Google Shape;69;p1"/>
          <p:cNvGrpSpPr/>
          <p:nvPr/>
        </p:nvGrpSpPr>
        <p:grpSpPr>
          <a:xfrm>
            <a:off x="-3" y="862699"/>
            <a:ext cx="722378" cy="868136"/>
            <a:chOff x="0" y="0"/>
            <a:chExt cx="722376" cy="868134"/>
          </a:xfrm>
        </p:grpSpPr>
        <p:sp>
          <p:nvSpPr>
            <p:cNvPr id="94" name="Rettangolo"/>
            <p:cNvSpPr/>
            <p:nvPr/>
          </p:nvSpPr>
          <p:spPr>
            <a:xfrm>
              <a:off x="-1" y="0"/>
              <a:ext cx="722378" cy="868135"/>
            </a:xfrm>
            <a:prstGeom prst="rect">
              <a:avLst/>
            </a:prstGeom>
            <a:solidFill>
              <a:srgbClr val="C00000"/>
            </a:solidFill>
            <a:ln w="12700" cap="flat">
              <a:noFill/>
              <a:miter lim="400000"/>
            </a:ln>
            <a:effectLst/>
          </p:spPr>
          <p:txBody>
            <a:bodyPr wrap="square" lIns="45719" tIns="45719" rIns="45719" bIns="45719" numCol="1" anchor="ctr">
              <a:noAutofit/>
            </a:bodyPr>
            <a:lstStyle/>
            <a:p>
              <a:pPr algn="ctr">
                <a:defRPr sz="2400">
                  <a:solidFill>
                    <a:srgbClr val="FFFFFF"/>
                  </a:solidFill>
                  <a:latin typeface="Calibri"/>
                  <a:ea typeface="Calibri"/>
                  <a:cs typeface="Calibri"/>
                  <a:sym typeface="Calibri"/>
                </a:defRPr>
              </a:pPr>
            </a:p>
          </p:txBody>
        </p:sp>
        <p:sp>
          <p:nvSpPr>
            <p:cNvPr id="95" name="1"/>
            <p:cNvSpPr txBox="1"/>
            <p:nvPr/>
          </p:nvSpPr>
          <p:spPr>
            <a:xfrm>
              <a:off x="45724" y="237852"/>
              <a:ext cx="630928" cy="3924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400">
                  <a:solidFill>
                    <a:srgbClr val="FFFFFF"/>
                  </a:solidFill>
                  <a:latin typeface="Calibri"/>
                  <a:ea typeface="Calibri"/>
                  <a:cs typeface="Calibri"/>
                  <a:sym typeface="Calibri"/>
                </a:defRPr>
              </a:lvl1pPr>
            </a:lstStyle>
            <a:p>
              <a:pPr/>
              <a:r>
                <a:t>1</a:t>
              </a:r>
            </a:p>
          </p:txBody>
        </p:sp>
      </p:grpSp>
      <p:grpSp>
        <p:nvGrpSpPr>
          <p:cNvPr id="99" name="Google Shape;70;p1"/>
          <p:cNvGrpSpPr/>
          <p:nvPr/>
        </p:nvGrpSpPr>
        <p:grpSpPr>
          <a:xfrm>
            <a:off x="2608" y="1698520"/>
            <a:ext cx="722378" cy="868136"/>
            <a:chOff x="0" y="0"/>
            <a:chExt cx="722376" cy="868134"/>
          </a:xfrm>
        </p:grpSpPr>
        <p:sp>
          <p:nvSpPr>
            <p:cNvPr id="97" name="Rettangolo"/>
            <p:cNvSpPr/>
            <p:nvPr/>
          </p:nvSpPr>
          <p:spPr>
            <a:xfrm>
              <a:off x="-1" y="0"/>
              <a:ext cx="722378" cy="868135"/>
            </a:xfrm>
            <a:prstGeom prst="rect">
              <a:avLst/>
            </a:prstGeom>
            <a:solidFill>
              <a:srgbClr val="203864"/>
            </a:solidFill>
            <a:ln w="12700" cap="flat">
              <a:noFill/>
              <a:miter lim="400000"/>
            </a:ln>
            <a:effectLst/>
          </p:spPr>
          <p:txBody>
            <a:bodyPr wrap="square" lIns="45719" tIns="45719" rIns="45719" bIns="45719" numCol="1" anchor="ctr">
              <a:noAutofit/>
            </a:bodyPr>
            <a:lstStyle/>
            <a:p>
              <a:pPr algn="ctr">
                <a:defRPr sz="2400">
                  <a:solidFill>
                    <a:srgbClr val="2F5496"/>
                  </a:solidFill>
                  <a:latin typeface="Calibri"/>
                  <a:ea typeface="Calibri"/>
                  <a:cs typeface="Calibri"/>
                  <a:sym typeface="Calibri"/>
                </a:defRPr>
              </a:pPr>
            </a:p>
          </p:txBody>
        </p:sp>
        <p:sp>
          <p:nvSpPr>
            <p:cNvPr id="98" name="2"/>
            <p:cNvSpPr txBox="1"/>
            <p:nvPr/>
          </p:nvSpPr>
          <p:spPr>
            <a:xfrm>
              <a:off x="45724" y="237852"/>
              <a:ext cx="630928" cy="3924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400">
                  <a:solidFill>
                    <a:srgbClr val="2F5496"/>
                  </a:solidFill>
                  <a:latin typeface="Calibri"/>
                  <a:ea typeface="Calibri"/>
                  <a:cs typeface="Calibri"/>
                  <a:sym typeface="Calibri"/>
                </a:defRPr>
              </a:lvl1pPr>
            </a:lstStyle>
            <a:p>
              <a:pPr/>
              <a:r>
                <a:t>2</a:t>
              </a:r>
            </a:p>
          </p:txBody>
        </p:sp>
      </p:grpSp>
      <p:grpSp>
        <p:nvGrpSpPr>
          <p:cNvPr id="102" name="Google Shape;71;p1"/>
          <p:cNvGrpSpPr/>
          <p:nvPr/>
        </p:nvGrpSpPr>
        <p:grpSpPr>
          <a:xfrm>
            <a:off x="-57" y="2493287"/>
            <a:ext cx="722378" cy="868136"/>
            <a:chOff x="0" y="0"/>
            <a:chExt cx="722376" cy="868134"/>
          </a:xfrm>
        </p:grpSpPr>
        <p:sp>
          <p:nvSpPr>
            <p:cNvPr id="100" name="Rettangolo"/>
            <p:cNvSpPr/>
            <p:nvPr/>
          </p:nvSpPr>
          <p:spPr>
            <a:xfrm>
              <a:off x="-1" y="0"/>
              <a:ext cx="722378" cy="868135"/>
            </a:xfrm>
            <a:prstGeom prst="rect">
              <a:avLst/>
            </a:prstGeom>
            <a:solidFill>
              <a:srgbClr val="203864"/>
            </a:solidFill>
            <a:ln w="12700" cap="flat">
              <a:noFill/>
              <a:miter lim="400000"/>
            </a:ln>
            <a:effectLst/>
          </p:spPr>
          <p:txBody>
            <a:bodyPr wrap="square" lIns="45719" tIns="45719" rIns="45719" bIns="45719" numCol="1" anchor="ctr">
              <a:noAutofit/>
            </a:bodyPr>
            <a:lstStyle/>
            <a:p>
              <a:pPr algn="ctr">
                <a:defRPr sz="2400">
                  <a:solidFill>
                    <a:srgbClr val="2F5496"/>
                  </a:solidFill>
                  <a:latin typeface="Calibri"/>
                  <a:ea typeface="Calibri"/>
                  <a:cs typeface="Calibri"/>
                  <a:sym typeface="Calibri"/>
                </a:defRPr>
              </a:pPr>
            </a:p>
          </p:txBody>
        </p:sp>
        <p:sp>
          <p:nvSpPr>
            <p:cNvPr id="101" name="3"/>
            <p:cNvSpPr txBox="1"/>
            <p:nvPr/>
          </p:nvSpPr>
          <p:spPr>
            <a:xfrm>
              <a:off x="45724" y="237852"/>
              <a:ext cx="630928" cy="3924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400">
                  <a:solidFill>
                    <a:srgbClr val="2F5496"/>
                  </a:solidFill>
                  <a:latin typeface="Calibri"/>
                  <a:ea typeface="Calibri"/>
                  <a:cs typeface="Calibri"/>
                  <a:sym typeface="Calibri"/>
                </a:defRPr>
              </a:lvl1pPr>
            </a:lstStyle>
            <a:p>
              <a:pPr/>
              <a:r>
                <a:t>3</a:t>
              </a:r>
            </a:p>
          </p:txBody>
        </p:sp>
      </p:grpSp>
      <p:grpSp>
        <p:nvGrpSpPr>
          <p:cNvPr id="105" name="Google Shape;72;p1"/>
          <p:cNvGrpSpPr/>
          <p:nvPr/>
        </p:nvGrpSpPr>
        <p:grpSpPr>
          <a:xfrm>
            <a:off x="-3" y="3361744"/>
            <a:ext cx="722378" cy="868136"/>
            <a:chOff x="0" y="0"/>
            <a:chExt cx="722376" cy="868134"/>
          </a:xfrm>
        </p:grpSpPr>
        <p:sp>
          <p:nvSpPr>
            <p:cNvPr id="103" name="Rettangolo"/>
            <p:cNvSpPr/>
            <p:nvPr/>
          </p:nvSpPr>
          <p:spPr>
            <a:xfrm>
              <a:off x="-1" y="0"/>
              <a:ext cx="722378" cy="868135"/>
            </a:xfrm>
            <a:prstGeom prst="rect">
              <a:avLst/>
            </a:prstGeom>
            <a:solidFill>
              <a:srgbClr val="203864"/>
            </a:solidFill>
            <a:ln w="12700" cap="flat">
              <a:noFill/>
              <a:miter lim="400000"/>
            </a:ln>
            <a:effectLst/>
          </p:spPr>
          <p:txBody>
            <a:bodyPr wrap="square" lIns="45719" tIns="45719" rIns="45719" bIns="45719" numCol="1" anchor="ctr">
              <a:noAutofit/>
            </a:bodyPr>
            <a:lstStyle/>
            <a:p>
              <a:pPr algn="ctr"/>
            </a:p>
          </p:txBody>
        </p:sp>
        <p:sp>
          <p:nvSpPr>
            <p:cNvPr id="104" name="4"/>
            <p:cNvSpPr txBox="1"/>
            <p:nvPr/>
          </p:nvSpPr>
          <p:spPr>
            <a:xfrm>
              <a:off x="45724" y="237852"/>
              <a:ext cx="630928" cy="3924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400">
                  <a:solidFill>
                    <a:srgbClr val="2F5496"/>
                  </a:solidFill>
                  <a:latin typeface="Calibri"/>
                  <a:ea typeface="Calibri"/>
                  <a:cs typeface="Calibri"/>
                  <a:sym typeface="Calibri"/>
                </a:defRPr>
              </a:lvl1pPr>
            </a:lstStyle>
            <a:p>
              <a:pPr/>
              <a:r>
                <a:t>4</a:t>
              </a:r>
            </a:p>
          </p:txBody>
        </p:sp>
      </p:grpSp>
      <p:grpSp>
        <p:nvGrpSpPr>
          <p:cNvPr id="108" name="Google Shape;73;p1"/>
          <p:cNvGrpSpPr/>
          <p:nvPr/>
        </p:nvGrpSpPr>
        <p:grpSpPr>
          <a:xfrm>
            <a:off x="1654" y="4227707"/>
            <a:ext cx="722378" cy="868136"/>
            <a:chOff x="0" y="0"/>
            <a:chExt cx="722376" cy="868134"/>
          </a:xfrm>
        </p:grpSpPr>
        <p:sp>
          <p:nvSpPr>
            <p:cNvPr id="106" name="Rettangolo"/>
            <p:cNvSpPr/>
            <p:nvPr/>
          </p:nvSpPr>
          <p:spPr>
            <a:xfrm>
              <a:off x="-1" y="0"/>
              <a:ext cx="722378" cy="868135"/>
            </a:xfrm>
            <a:prstGeom prst="rect">
              <a:avLst/>
            </a:prstGeom>
            <a:solidFill>
              <a:srgbClr val="203864"/>
            </a:solidFill>
            <a:ln w="12700" cap="flat">
              <a:noFill/>
              <a:miter lim="400000"/>
            </a:ln>
            <a:effectLst/>
          </p:spPr>
          <p:txBody>
            <a:bodyPr wrap="square" lIns="45719" tIns="45719" rIns="45719" bIns="45719" numCol="1" anchor="ctr">
              <a:noAutofit/>
            </a:bodyPr>
            <a:lstStyle/>
            <a:p>
              <a:pPr algn="ctr">
                <a:defRPr sz="2400">
                  <a:solidFill>
                    <a:srgbClr val="2F5496"/>
                  </a:solidFill>
                  <a:latin typeface="Calibri"/>
                  <a:ea typeface="Calibri"/>
                  <a:cs typeface="Calibri"/>
                  <a:sym typeface="Calibri"/>
                </a:defRPr>
              </a:pPr>
            </a:p>
          </p:txBody>
        </p:sp>
        <p:sp>
          <p:nvSpPr>
            <p:cNvPr id="107" name="5"/>
            <p:cNvSpPr txBox="1"/>
            <p:nvPr/>
          </p:nvSpPr>
          <p:spPr>
            <a:xfrm>
              <a:off x="45724" y="237852"/>
              <a:ext cx="630928" cy="3924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400">
                  <a:solidFill>
                    <a:srgbClr val="2F5496"/>
                  </a:solidFill>
                  <a:latin typeface="Calibri"/>
                  <a:ea typeface="Calibri"/>
                  <a:cs typeface="Calibri"/>
                  <a:sym typeface="Calibri"/>
                </a:defRPr>
              </a:lvl1pPr>
            </a:lstStyle>
            <a:p>
              <a:pPr/>
              <a:r>
                <a:t>5</a:t>
              </a:r>
            </a:p>
          </p:txBody>
        </p:sp>
      </p:grpSp>
      <p:grpSp>
        <p:nvGrpSpPr>
          <p:cNvPr id="111" name="Google Shape;74;p1"/>
          <p:cNvGrpSpPr/>
          <p:nvPr/>
        </p:nvGrpSpPr>
        <p:grpSpPr>
          <a:xfrm>
            <a:off x="509" y="5094513"/>
            <a:ext cx="722378" cy="868136"/>
            <a:chOff x="0" y="0"/>
            <a:chExt cx="722376" cy="868134"/>
          </a:xfrm>
        </p:grpSpPr>
        <p:sp>
          <p:nvSpPr>
            <p:cNvPr id="109" name="Rettangolo"/>
            <p:cNvSpPr/>
            <p:nvPr/>
          </p:nvSpPr>
          <p:spPr>
            <a:xfrm>
              <a:off x="-1" y="0"/>
              <a:ext cx="722378" cy="868135"/>
            </a:xfrm>
            <a:prstGeom prst="rect">
              <a:avLst/>
            </a:prstGeom>
            <a:solidFill>
              <a:srgbClr val="203864"/>
            </a:solidFill>
            <a:ln w="12700" cap="flat">
              <a:noFill/>
              <a:miter lim="400000"/>
            </a:ln>
            <a:effectLst/>
          </p:spPr>
          <p:txBody>
            <a:bodyPr wrap="square" lIns="45719" tIns="45719" rIns="45719" bIns="45719" numCol="1" anchor="ctr">
              <a:noAutofit/>
            </a:bodyPr>
            <a:lstStyle/>
            <a:p>
              <a:pPr algn="ctr">
                <a:defRPr sz="2400">
                  <a:solidFill>
                    <a:srgbClr val="2F5496"/>
                  </a:solidFill>
                  <a:latin typeface="Calibri"/>
                  <a:ea typeface="Calibri"/>
                  <a:cs typeface="Calibri"/>
                  <a:sym typeface="Calibri"/>
                </a:defRPr>
              </a:pPr>
            </a:p>
          </p:txBody>
        </p:sp>
        <p:sp>
          <p:nvSpPr>
            <p:cNvPr id="110" name="6"/>
            <p:cNvSpPr txBox="1"/>
            <p:nvPr/>
          </p:nvSpPr>
          <p:spPr>
            <a:xfrm>
              <a:off x="45724" y="237852"/>
              <a:ext cx="630928" cy="3924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400">
                  <a:solidFill>
                    <a:srgbClr val="2F5496"/>
                  </a:solidFill>
                  <a:latin typeface="Calibri"/>
                  <a:ea typeface="Calibri"/>
                  <a:cs typeface="Calibri"/>
                  <a:sym typeface="Calibri"/>
                </a:defRPr>
              </a:lvl1pPr>
            </a:lstStyle>
            <a:p>
              <a:pPr/>
              <a:r>
                <a:t>6</a:t>
              </a:r>
            </a:p>
          </p:txBody>
        </p:sp>
      </p:grpSp>
      <p:pic>
        <p:nvPicPr>
          <p:cNvPr id="112" name="Picture 2" descr="Picture 2"/>
          <p:cNvPicPr>
            <a:picLocks noChangeAspect="1"/>
          </p:cNvPicPr>
          <p:nvPr/>
        </p:nvPicPr>
        <p:blipFill>
          <a:blip r:embed="rId4">
            <a:extLst/>
          </a:blip>
          <a:stretch>
            <a:fillRect/>
          </a:stretch>
        </p:blipFill>
        <p:spPr>
          <a:xfrm>
            <a:off x="10718231" y="6316336"/>
            <a:ext cx="1406014" cy="49210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Τίτλος 3"/>
          <p:cNvSpPr txBox="1"/>
          <p:nvPr>
            <p:ph type="title"/>
          </p:nvPr>
        </p:nvSpPr>
        <p:spPr>
          <a:xfrm>
            <a:off x="557999" y="1079999"/>
            <a:ext cx="11059694" cy="605097"/>
          </a:xfrm>
          <a:prstGeom prst="rect">
            <a:avLst/>
          </a:prstGeom>
        </p:spPr>
        <p:txBody>
          <a:bodyPr/>
          <a:lstStyle/>
          <a:p>
            <a:pPr/>
            <a:r>
              <a:t>Aperçu du projet - structure organisationnelle des modules</a:t>
            </a:r>
          </a:p>
        </p:txBody>
      </p:sp>
      <p:sp>
        <p:nvSpPr>
          <p:cNvPr id="281" name="Google Shape;179;p7"/>
          <p:cNvSpPr txBox="1"/>
          <p:nvPr>
            <p:ph type="body" sz="half" idx="1"/>
          </p:nvPr>
        </p:nvSpPr>
        <p:spPr>
          <a:xfrm>
            <a:off x="557997" y="1799999"/>
            <a:ext cx="6497227" cy="4865978"/>
          </a:xfrm>
          <a:prstGeom prst="rect">
            <a:avLst/>
          </a:prstGeom>
        </p:spPr>
        <p:txBody>
          <a:bodyPr/>
          <a:lstStyle/>
          <a:p>
            <a:pPr marL="342900" indent="-342900" algn="just">
              <a:lnSpc>
                <a:spcPct val="110000"/>
              </a:lnSpc>
            </a:pPr>
            <a:r>
              <a:t>Chaque module dure entre </a:t>
            </a:r>
            <a:r>
              <a:rPr i="1"/>
              <a:t>4,5 heures </a:t>
            </a:r>
            <a:r>
              <a:t>(module le plus court) et </a:t>
            </a:r>
            <a:r>
              <a:rPr i="1"/>
              <a:t>9 heures </a:t>
            </a:r>
            <a:r>
              <a:t>(module le plus long).</a:t>
            </a:r>
          </a:p>
          <a:p>
            <a:pPr marL="342900" indent="-342900" algn="just">
              <a:lnSpc>
                <a:spcPct val="110000"/>
              </a:lnSpc>
            </a:pPr>
            <a:r>
              <a:t>Chaque module se compose de sessions en présence et en </a:t>
            </a:r>
            <a:r>
              <a:rPr i="1"/>
              <a:t>ligne</a:t>
            </a:r>
            <a:r>
              <a:t>. </a:t>
            </a:r>
          </a:p>
          <a:p>
            <a:pPr lvl="1" marL="800100" indent="-342900" algn="just">
              <a:lnSpc>
                <a:spcPct val="110000"/>
              </a:lnSpc>
              <a:buSzPts val="2200"/>
              <a:buFont typeface="Courier New"/>
              <a:buChar char="o"/>
              <a:defRPr b="1" sz="2200"/>
            </a:pPr>
            <a:r>
              <a:t>Les sessions en présence </a:t>
            </a:r>
            <a:r>
              <a:rPr b="0"/>
              <a:t>consistent en de brèves présentations, des activités dynamiques de groupe et des travaux pratiques. </a:t>
            </a:r>
          </a:p>
          <a:p>
            <a:pPr lvl="1" marL="800100" indent="-342900" algn="just">
              <a:lnSpc>
                <a:spcPct val="110000"/>
              </a:lnSpc>
              <a:buSzPts val="2200"/>
              <a:buFont typeface="Courier New"/>
              <a:buChar char="o"/>
              <a:defRPr sz="2200"/>
            </a:pPr>
            <a:r>
              <a:t>Les </a:t>
            </a:r>
            <a:r>
              <a:rPr b="1"/>
              <a:t>sessions en ligne </a:t>
            </a:r>
            <a:r>
              <a:t>sont des activités individuelles qui peuvent être réalisées de manière autonome.</a:t>
            </a:r>
          </a:p>
        </p:txBody>
      </p:sp>
      <p:pic>
        <p:nvPicPr>
          <p:cNvPr id="282" name="Grafik 1" descr="Grafik 1"/>
          <p:cNvPicPr>
            <a:picLocks noChangeAspect="1"/>
          </p:cNvPicPr>
          <p:nvPr/>
        </p:nvPicPr>
        <p:blipFill>
          <a:blip r:embed="rId2">
            <a:extLst/>
          </a:blip>
          <a:stretch>
            <a:fillRect/>
          </a:stretch>
        </p:blipFill>
        <p:spPr>
          <a:xfrm>
            <a:off x="7191739" y="2203604"/>
            <a:ext cx="4682015" cy="3399338"/>
          </a:xfrm>
          <a:prstGeom prst="rect">
            <a:avLst/>
          </a:prstGeom>
          <a:ln w="12700">
            <a:miter lim="400000"/>
          </a:ln>
          <a:effectLst>
            <a:outerShdw sx="100000" sy="100000" kx="0" ky="0" algn="b" rotWithShape="0" blurRad="190500" dist="0" dir="0">
              <a:srgbClr val="000000">
                <a:alpha val="70000"/>
              </a:srgbClr>
            </a:outerShdw>
          </a:effectLst>
        </p:spPr>
      </p:pic>
      <p:sp>
        <p:nvSpPr>
          <p:cNvPr id="283" name="Google Shape;183;p7"/>
          <p:cNvSpPr txBox="1"/>
          <p:nvPr/>
        </p:nvSpPr>
        <p:spPr>
          <a:xfrm>
            <a:off x="3464377" y="6566672"/>
            <a:ext cx="868063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invalidUrl="" action="" tgtFrame="" tooltip="" history="1" highlightClick="0" endSnd="0"/>
              </a:rPr>
              <a:t>Source </a:t>
            </a:r>
            <a:r>
              <a:rPr u="none"/>
              <a:t>| </a:t>
            </a:r>
            <a:r>
              <a:rPr>
                <a:solidFill>
                  <a:srgbClr val="0563C1"/>
                </a:solidFill>
                <a:uFill>
                  <a:solidFill>
                    <a:srgbClr val="0563C1"/>
                  </a:solidFill>
                </a:uFill>
                <a:hlinkClick r:id="rId4" invalidUrl="" action="" tgtFrame="" tooltip="" history="1" highlightClick="0" endSnd="0"/>
              </a:rPr>
              <a:t>Licence </a:t>
            </a:r>
            <a:r>
              <a:rPr>
                <a:solidFill>
                  <a:srgbClr val="0563C1"/>
                </a:solidFill>
                <a:uFill>
                  <a:solidFill>
                    <a:srgbClr val="0563C1"/>
                  </a:solidFill>
                </a:uFill>
                <a:hlinkClick r:id="rId4" invalidUrl="" action="" tgtFrame="" tooltip="" history="1" highlightClick="0" endSnd="0"/>
              </a:rPr>
              <a:t>Pixabay</a:t>
            </a:r>
          </a:p>
        </p:txBody>
      </p:sp>
      <p:grpSp>
        <p:nvGrpSpPr>
          <p:cNvPr id="286" name="Google Shape;182;p7"/>
          <p:cNvGrpSpPr/>
          <p:nvPr/>
        </p:nvGrpSpPr>
        <p:grpSpPr>
          <a:xfrm>
            <a:off x="10927976" y="-1"/>
            <a:ext cx="1264025" cy="398571"/>
            <a:chOff x="0" y="0"/>
            <a:chExt cx="1264024" cy="398569"/>
          </a:xfrm>
        </p:grpSpPr>
        <p:sp>
          <p:nvSpPr>
            <p:cNvPr id="284" name="Rettangolo"/>
            <p:cNvSpPr/>
            <p:nvPr/>
          </p:nvSpPr>
          <p:spPr>
            <a:xfrm>
              <a:off x="-1" y="-1"/>
              <a:ext cx="1264026"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285" name="1.1 Début"/>
            <p:cNvSpPr txBox="1"/>
            <p:nvPr/>
          </p:nvSpPr>
          <p:spPr>
            <a:xfrm>
              <a:off x="45724" y="-1"/>
              <a:ext cx="1172576"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a:lnSpc>
                  <a:spcPct val="80000"/>
                </a:lnSpc>
                <a:defRPr sz="1500">
                  <a:solidFill>
                    <a:srgbClr val="FFFFFF"/>
                  </a:solidFill>
                  <a:effectLst>
                    <a:outerShdw sx="100000" sy="100000" kx="0" ky="0" algn="b" rotWithShape="0" blurRad="38100" dist="38100" dir="2700000">
                      <a:srgbClr val="000000">
                        <a:alpha val="43137"/>
                      </a:srgbClr>
                    </a:outerShdw>
                  </a:effectLst>
                </a:defRPr>
              </a:lvl1pPr>
            </a:lstStyle>
            <a:p>
              <a:pPr/>
              <a:r>
                <a:t>1.1 Début</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Τίτλος 1"/>
          <p:cNvSpPr txBox="1"/>
          <p:nvPr>
            <p:ph type="title"/>
          </p:nvPr>
        </p:nvSpPr>
        <p:spPr>
          <a:xfrm>
            <a:off x="557999" y="1079999"/>
            <a:ext cx="11059694" cy="605097"/>
          </a:xfrm>
          <a:prstGeom prst="rect">
            <a:avLst/>
          </a:prstGeom>
        </p:spPr>
        <p:txBody>
          <a:bodyPr/>
          <a:lstStyle/>
          <a:p>
            <a:pPr/>
            <a:r>
              <a:t>Se présenter</a:t>
            </a:r>
          </a:p>
        </p:txBody>
      </p:sp>
      <p:sp>
        <p:nvSpPr>
          <p:cNvPr id="289" name="Google Shape;179;p7"/>
          <p:cNvSpPr txBox="1"/>
          <p:nvPr>
            <p:ph type="body" idx="1"/>
          </p:nvPr>
        </p:nvSpPr>
        <p:spPr>
          <a:xfrm>
            <a:off x="557997" y="1799999"/>
            <a:ext cx="7770215" cy="4865978"/>
          </a:xfrm>
          <a:prstGeom prst="rect">
            <a:avLst/>
          </a:prstGeom>
        </p:spPr>
        <p:txBody>
          <a:bodyPr/>
          <a:lstStyle/>
          <a:p>
            <a:pPr marL="228600" indent="-228600">
              <a:lnSpc>
                <a:spcPct val="150000"/>
              </a:lnSpc>
              <a:spcBef>
                <a:spcPts val="0"/>
              </a:spcBef>
            </a:pPr>
            <a:r>
              <a:t>Quel est mon nom ?</a:t>
            </a:r>
          </a:p>
          <a:p>
            <a:pPr marL="228600" indent="-228600">
              <a:lnSpc>
                <a:spcPct val="150000"/>
              </a:lnSpc>
              <a:spcBef>
                <a:spcPts val="0"/>
              </a:spcBef>
            </a:pPr>
            <a:r>
              <a:t>De quel pays je viens</a:t>
            </a:r>
          </a:p>
          <a:p>
            <a:pPr marL="228600" indent="-228600">
              <a:lnSpc>
                <a:spcPct val="150000"/>
              </a:lnSpc>
              <a:spcBef>
                <a:spcPts val="0"/>
              </a:spcBef>
            </a:pPr>
            <a:r>
              <a:t>Quels sont mes principaux intérêts ? </a:t>
            </a:r>
          </a:p>
          <a:p>
            <a:pPr marL="228600" indent="-228600">
              <a:lnSpc>
                <a:spcPct val="150000"/>
              </a:lnSpc>
              <a:spcBef>
                <a:spcPts val="0"/>
              </a:spcBef>
            </a:pPr>
            <a:r>
              <a:t>Quels sont mes motivations et mes objectifs pour ce cours </a:t>
            </a:r>
            <a:r>
              <a:rPr sz="2000"/>
              <a:t>?</a:t>
            </a:r>
          </a:p>
        </p:txBody>
      </p:sp>
      <p:pic>
        <p:nvPicPr>
          <p:cNvPr id="290" name="Google Shape;180;p7" descr="Google Shape;180;p7"/>
          <p:cNvPicPr>
            <a:picLocks noChangeAspect="1"/>
          </p:cNvPicPr>
          <p:nvPr/>
        </p:nvPicPr>
        <p:blipFill>
          <a:blip r:embed="rId2">
            <a:extLst/>
          </a:blip>
          <a:stretch>
            <a:fillRect/>
          </a:stretch>
        </p:blipFill>
        <p:spPr>
          <a:xfrm>
            <a:off x="7590301" y="1799999"/>
            <a:ext cx="4675854" cy="3117234"/>
          </a:xfrm>
          <a:prstGeom prst="rect">
            <a:avLst/>
          </a:prstGeom>
          <a:ln w="12700">
            <a:miter lim="400000"/>
          </a:ln>
        </p:spPr>
      </p:pic>
      <p:sp>
        <p:nvSpPr>
          <p:cNvPr id="291" name="Google Shape;183;p7"/>
          <p:cNvSpPr txBox="1"/>
          <p:nvPr/>
        </p:nvSpPr>
        <p:spPr>
          <a:xfrm>
            <a:off x="3464377" y="6566672"/>
            <a:ext cx="868063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invalidUrl="" action="" tgtFrame="" tooltip="" history="1" highlightClick="0" endSnd="0"/>
              </a:rPr>
              <a:t>Source </a:t>
            </a:r>
            <a:r>
              <a:rPr u="none"/>
              <a:t>| </a:t>
            </a:r>
            <a:r>
              <a:rPr>
                <a:solidFill>
                  <a:srgbClr val="0563C1"/>
                </a:solidFill>
                <a:uFill>
                  <a:solidFill>
                    <a:srgbClr val="0563C1"/>
                  </a:solidFill>
                </a:uFill>
                <a:hlinkClick r:id="rId4" invalidUrl="" action="" tgtFrame="" tooltip="" history="1" highlightClick="0" endSnd="0"/>
              </a:rPr>
              <a:t>Licence Pixabay</a:t>
            </a:r>
          </a:p>
        </p:txBody>
      </p:sp>
      <p:grpSp>
        <p:nvGrpSpPr>
          <p:cNvPr id="294" name="Google Shape;182;p7"/>
          <p:cNvGrpSpPr/>
          <p:nvPr/>
        </p:nvGrpSpPr>
        <p:grpSpPr>
          <a:xfrm>
            <a:off x="10927976" y="-1"/>
            <a:ext cx="1264025" cy="398571"/>
            <a:chOff x="0" y="0"/>
            <a:chExt cx="1264024" cy="398569"/>
          </a:xfrm>
        </p:grpSpPr>
        <p:sp>
          <p:nvSpPr>
            <p:cNvPr id="292" name="Rettangolo"/>
            <p:cNvSpPr/>
            <p:nvPr/>
          </p:nvSpPr>
          <p:spPr>
            <a:xfrm>
              <a:off x="-1" y="-1"/>
              <a:ext cx="1264026"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293" name="1.1 Début"/>
            <p:cNvSpPr txBox="1"/>
            <p:nvPr/>
          </p:nvSpPr>
          <p:spPr>
            <a:xfrm>
              <a:off x="45724" y="-1"/>
              <a:ext cx="1172576"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a:lnSpc>
                  <a:spcPct val="80000"/>
                </a:lnSpc>
                <a:defRPr sz="1500">
                  <a:solidFill>
                    <a:srgbClr val="FFFFFF"/>
                  </a:solidFill>
                  <a:effectLst>
                    <a:outerShdw sx="100000" sy="100000" kx="0" ky="0" algn="b" rotWithShape="0" blurRad="38100" dist="38100" dir="2700000">
                      <a:srgbClr val="000000">
                        <a:alpha val="43137"/>
                      </a:srgbClr>
                    </a:outerShdw>
                  </a:effectLst>
                </a:defRPr>
              </a:lvl1pPr>
            </a:lstStyle>
            <a:p>
              <a:pPr/>
              <a:r>
                <a:t>1.1 Début</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Google Shape;164;p7"/>
          <p:cNvSpPr txBox="1"/>
          <p:nvPr>
            <p:ph type="title"/>
          </p:nvPr>
        </p:nvSpPr>
        <p:spPr>
          <a:xfrm>
            <a:off x="558000" y="1079998"/>
            <a:ext cx="10515601" cy="893181"/>
          </a:xfrm>
          <a:prstGeom prst="rect">
            <a:avLst/>
          </a:prstGeom>
        </p:spPr>
        <p:txBody>
          <a:bodyPr/>
          <a:lstStyle/>
          <a:p>
            <a:pPr defTabSz="704087">
              <a:defRPr sz="1848">
                <a:solidFill>
                  <a:srgbClr val="C01E24"/>
                </a:solidFill>
              </a:defRPr>
            </a:pPr>
            <a:r>
              <a:t>Action 1.1.2</a:t>
            </a:r>
            <a:br/>
            <a:r>
              <a:rPr sz="2464"/>
              <a:t>Dynamique de groupe - Le principe de la culture numérique en matière de santé </a:t>
            </a:r>
          </a:p>
        </p:txBody>
      </p:sp>
      <p:sp>
        <p:nvSpPr>
          <p:cNvPr id="297" name="Google Shape;165;p7"/>
          <p:cNvSpPr txBox="1"/>
          <p:nvPr>
            <p:ph type="body" sz="quarter" idx="1"/>
          </p:nvPr>
        </p:nvSpPr>
        <p:spPr>
          <a:xfrm>
            <a:off x="557999" y="2159999"/>
            <a:ext cx="5157789" cy="503021"/>
          </a:xfrm>
          <a:prstGeom prst="rect">
            <a:avLst/>
          </a:prstGeom>
        </p:spPr>
        <p:txBody>
          <a:bodyPr/>
          <a:lstStyle>
            <a:lvl1pPr marL="0">
              <a:spcBef>
                <a:spcPts val="0"/>
              </a:spcBef>
              <a:defRPr sz="2200"/>
            </a:lvl1pPr>
          </a:lstStyle>
          <a:p>
            <a:pPr/>
            <a:r>
              <a:t>Objectifs</a:t>
            </a:r>
          </a:p>
        </p:txBody>
      </p:sp>
      <p:sp>
        <p:nvSpPr>
          <p:cNvPr id="298" name="Google Shape;166;p7"/>
          <p:cNvSpPr txBox="1"/>
          <p:nvPr>
            <p:ph type="body" idx="21"/>
          </p:nvPr>
        </p:nvSpPr>
        <p:spPr>
          <a:xfrm>
            <a:off x="626585" y="2669232"/>
            <a:ext cx="5937122" cy="4008159"/>
          </a:xfrm>
          <a:prstGeom prst="rect">
            <a:avLst/>
          </a:prstGeom>
          <a:extLst>
            <a:ext uri="{C572A759-6A51-4108-AA02-DFA0A04FC94B}">
              <ma14:wrappingTextBoxFlag xmlns:ma14="http://schemas.microsoft.com/office/mac/drawingml/2011/main" val="1"/>
            </a:ext>
          </a:extLst>
        </p:spPr>
        <p:txBody>
          <a:bodyPr/>
          <a:lstStyle/>
          <a:p>
            <a:pPr marL="0" indent="0">
              <a:lnSpc>
                <a:spcPct val="108000"/>
              </a:lnSpc>
              <a:spcBef>
                <a:spcPts val="1200"/>
              </a:spcBef>
              <a:buSzTx/>
              <a:buNone/>
              <a:defRPr sz="1800"/>
            </a:pPr>
            <a:r>
              <a:t>Vous découvrirez le concept principal de la </a:t>
            </a:r>
            <a:r>
              <a:rPr i="1"/>
              <a:t>littératie numérique en santé </a:t>
            </a:r>
            <a:r>
              <a:t>et les compétences connexes nécessaires :</a:t>
            </a:r>
            <a:endParaRPr sz="2200"/>
          </a:p>
          <a:p>
            <a:pPr lvl="1" marL="800100" indent="-342900">
              <a:lnSpc>
                <a:spcPct val="108000"/>
              </a:lnSpc>
              <a:spcBef>
                <a:spcPts val="1200"/>
              </a:spcBef>
              <a:buSzPts val="1600"/>
              <a:defRPr sz="1600"/>
            </a:pPr>
            <a:r>
              <a:t>Compétences opérationnelles</a:t>
            </a:r>
            <a:endParaRPr sz="2000"/>
          </a:p>
          <a:p>
            <a:pPr lvl="1" marL="800100" indent="-342900">
              <a:lnSpc>
                <a:spcPct val="108000"/>
              </a:lnSpc>
              <a:spcBef>
                <a:spcPts val="1200"/>
              </a:spcBef>
              <a:buSzPts val="1600"/>
              <a:defRPr sz="1600"/>
            </a:pPr>
            <a:r>
              <a:t>Capacités de navigation</a:t>
            </a:r>
            <a:endParaRPr sz="2000"/>
          </a:p>
          <a:p>
            <a:pPr lvl="1" marL="800100" indent="-342900">
              <a:lnSpc>
                <a:spcPct val="108000"/>
              </a:lnSpc>
              <a:spcBef>
                <a:spcPts val="1200"/>
              </a:spcBef>
              <a:buSzPts val="1600"/>
              <a:defRPr sz="1600"/>
            </a:pPr>
            <a:r>
              <a:t>Recherche d'informations</a:t>
            </a:r>
            <a:endParaRPr sz="2000"/>
          </a:p>
          <a:p>
            <a:pPr lvl="1" marL="800100" indent="-342900">
              <a:lnSpc>
                <a:spcPct val="108000"/>
              </a:lnSpc>
              <a:spcBef>
                <a:spcPts val="1200"/>
              </a:spcBef>
              <a:buSzPts val="1600"/>
              <a:defRPr sz="1600"/>
            </a:pPr>
            <a:r>
              <a:t>Évaluer la fiabilité et déterminer la pertinence du contenu</a:t>
            </a:r>
            <a:endParaRPr sz="1800"/>
          </a:p>
          <a:p>
            <a:pPr lvl="1" marL="800100" indent="-342900">
              <a:lnSpc>
                <a:spcPct val="108000"/>
              </a:lnSpc>
              <a:spcBef>
                <a:spcPts val="1200"/>
              </a:spcBef>
              <a:buSzPts val="1600"/>
              <a:defRPr sz="1600"/>
            </a:pPr>
            <a:r>
              <a:t>Création de contenu</a:t>
            </a:r>
            <a:endParaRPr sz="2000"/>
          </a:p>
          <a:p>
            <a:pPr lvl="1" marL="800100" indent="-342900">
              <a:lnSpc>
                <a:spcPct val="108000"/>
              </a:lnSpc>
              <a:spcBef>
                <a:spcPts val="1200"/>
              </a:spcBef>
              <a:buSzPts val="1600"/>
              <a:defRPr sz="1600"/>
            </a:pPr>
            <a:r>
              <a:t>Protéger la vie privée.</a:t>
            </a:r>
          </a:p>
        </p:txBody>
      </p:sp>
      <p:sp>
        <p:nvSpPr>
          <p:cNvPr id="299" name="Google Shape;183;p7"/>
          <p:cNvSpPr txBox="1"/>
          <p:nvPr/>
        </p:nvSpPr>
        <p:spPr>
          <a:xfrm>
            <a:off x="-2910563" y="6538076"/>
            <a:ext cx="8680638" cy="2482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300" name="Picture 2" descr="Picture 2"/>
          <p:cNvPicPr>
            <a:picLocks noChangeAspect="1"/>
          </p:cNvPicPr>
          <p:nvPr/>
        </p:nvPicPr>
        <p:blipFill>
          <a:blip r:embed="rId4">
            <a:extLst/>
          </a:blip>
          <a:stretch>
            <a:fillRect/>
          </a:stretch>
        </p:blipFill>
        <p:spPr>
          <a:xfrm>
            <a:off x="6111809" y="2159999"/>
            <a:ext cx="4853999" cy="4660806"/>
          </a:xfrm>
          <a:prstGeom prst="rect">
            <a:avLst/>
          </a:prstGeom>
          <a:ln w="12700">
            <a:miter lim="400000"/>
          </a:ln>
        </p:spPr>
      </p:pic>
      <p:grpSp>
        <p:nvGrpSpPr>
          <p:cNvPr id="303" name="Google Shape;168;p7"/>
          <p:cNvGrpSpPr/>
          <p:nvPr/>
        </p:nvGrpSpPr>
        <p:grpSpPr>
          <a:xfrm>
            <a:off x="11469623" y="1730318"/>
            <a:ext cx="722377" cy="663559"/>
            <a:chOff x="0" y="0"/>
            <a:chExt cx="722376" cy="663557"/>
          </a:xfrm>
        </p:grpSpPr>
        <p:sp>
          <p:nvSpPr>
            <p:cNvPr id="301"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302" name="1.1.1"/>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1.1.1</a:t>
              </a:r>
            </a:p>
          </p:txBody>
        </p:sp>
      </p:grpSp>
      <p:grpSp>
        <p:nvGrpSpPr>
          <p:cNvPr id="306" name="Google Shape;168;p7"/>
          <p:cNvGrpSpPr/>
          <p:nvPr/>
        </p:nvGrpSpPr>
        <p:grpSpPr>
          <a:xfrm>
            <a:off x="11469623" y="2393252"/>
            <a:ext cx="722377" cy="663559"/>
            <a:chOff x="0" y="0"/>
            <a:chExt cx="722376" cy="663557"/>
          </a:xfrm>
        </p:grpSpPr>
        <p:sp>
          <p:nvSpPr>
            <p:cNvPr id="304"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p>
          </p:txBody>
        </p:sp>
        <p:sp>
          <p:nvSpPr>
            <p:cNvPr id="305" name="1.1.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pPr/>
              <a:r>
                <a:t>1.1.2</a:t>
              </a:r>
            </a:p>
          </p:txBody>
        </p:sp>
      </p:grpSp>
      <p:grpSp>
        <p:nvGrpSpPr>
          <p:cNvPr id="309" name="Google Shape;168;p7"/>
          <p:cNvGrpSpPr/>
          <p:nvPr/>
        </p:nvGrpSpPr>
        <p:grpSpPr>
          <a:xfrm>
            <a:off x="11469623" y="3057468"/>
            <a:ext cx="722377" cy="663559"/>
            <a:chOff x="0" y="0"/>
            <a:chExt cx="722376" cy="663557"/>
          </a:xfrm>
        </p:grpSpPr>
        <p:sp>
          <p:nvSpPr>
            <p:cNvPr id="30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308" name="1.1.3"/>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1.1.3</a:t>
              </a:r>
            </a:p>
          </p:txBody>
        </p:sp>
      </p:grpSp>
      <p:grpSp>
        <p:nvGrpSpPr>
          <p:cNvPr id="312" name="Google Shape;168;p7"/>
          <p:cNvGrpSpPr/>
          <p:nvPr/>
        </p:nvGrpSpPr>
        <p:grpSpPr>
          <a:xfrm>
            <a:off x="11469623" y="3720403"/>
            <a:ext cx="722377" cy="663559"/>
            <a:chOff x="0" y="0"/>
            <a:chExt cx="722376" cy="663557"/>
          </a:xfrm>
        </p:grpSpPr>
        <p:sp>
          <p:nvSpPr>
            <p:cNvPr id="31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311" name="1.1.4"/>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1.1.4</a:t>
              </a:r>
            </a:p>
          </p:txBody>
        </p:sp>
      </p:grpSp>
      <p:grpSp>
        <p:nvGrpSpPr>
          <p:cNvPr id="315" name="Google Shape;168;p7"/>
          <p:cNvGrpSpPr/>
          <p:nvPr/>
        </p:nvGrpSpPr>
        <p:grpSpPr>
          <a:xfrm>
            <a:off x="11469623" y="4384935"/>
            <a:ext cx="722377" cy="663559"/>
            <a:chOff x="0" y="0"/>
            <a:chExt cx="722376" cy="663557"/>
          </a:xfrm>
        </p:grpSpPr>
        <p:sp>
          <p:nvSpPr>
            <p:cNvPr id="31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314" name="1.1.5"/>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1.1.5</a:t>
              </a:r>
            </a:p>
          </p:txBody>
        </p:sp>
      </p:grpSp>
      <p:grpSp>
        <p:nvGrpSpPr>
          <p:cNvPr id="318" name="Google Shape;168;p7"/>
          <p:cNvGrpSpPr/>
          <p:nvPr/>
        </p:nvGrpSpPr>
        <p:grpSpPr>
          <a:xfrm>
            <a:off x="10748719" y="1729357"/>
            <a:ext cx="722377" cy="663559"/>
            <a:chOff x="0" y="0"/>
            <a:chExt cx="722376" cy="663557"/>
          </a:xfrm>
        </p:grpSpPr>
        <p:sp>
          <p:nvSpPr>
            <p:cNvPr id="316"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p>
          </p:txBody>
        </p:sp>
        <p:sp>
          <p:nvSpPr>
            <p:cNvPr id="317" name="1.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203864"/>
                  </a:solidFill>
                  <a:latin typeface="Calibri"/>
                  <a:ea typeface="Calibri"/>
                  <a:cs typeface="Calibri"/>
                  <a:sym typeface="Calibri"/>
                </a:defRPr>
              </a:lvl1pPr>
            </a:lstStyle>
            <a:p>
              <a:pPr/>
              <a:r>
                <a:t>1.1</a:t>
              </a:r>
            </a:p>
          </p:txBody>
        </p:sp>
      </p:grpSp>
      <p:grpSp>
        <p:nvGrpSpPr>
          <p:cNvPr id="321" name="Google Shape;168;p7"/>
          <p:cNvGrpSpPr/>
          <p:nvPr/>
        </p:nvGrpSpPr>
        <p:grpSpPr>
          <a:xfrm>
            <a:off x="10747247" y="2389977"/>
            <a:ext cx="722377" cy="663559"/>
            <a:chOff x="0" y="0"/>
            <a:chExt cx="722376" cy="663557"/>
          </a:xfrm>
        </p:grpSpPr>
        <p:sp>
          <p:nvSpPr>
            <p:cNvPr id="319"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p>
          </p:txBody>
        </p:sp>
        <p:sp>
          <p:nvSpPr>
            <p:cNvPr id="320" name="1.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FFFFFF"/>
                  </a:solidFill>
                  <a:latin typeface="Calibri"/>
                  <a:ea typeface="Calibri"/>
                  <a:cs typeface="Calibri"/>
                  <a:sym typeface="Calibri"/>
                </a:defRPr>
              </a:pPr>
              <a:r>
                <a:t>1.</a:t>
              </a:r>
              <a:r>
                <a:t>2</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Google Shape;189;p8"/>
          <p:cNvSpPr txBox="1"/>
          <p:nvPr>
            <p:ph type="title"/>
          </p:nvPr>
        </p:nvSpPr>
        <p:spPr>
          <a:xfrm>
            <a:off x="557999" y="1079999"/>
            <a:ext cx="11396578" cy="599189"/>
          </a:xfrm>
          <a:prstGeom prst="rect">
            <a:avLst/>
          </a:prstGeom>
        </p:spPr>
        <p:txBody>
          <a:bodyPr/>
          <a:lstStyle/>
          <a:p>
            <a:pPr/>
            <a:r>
              <a:t>Le concept de littératie numérique en matière de santé (DHL)</a:t>
            </a:r>
          </a:p>
        </p:txBody>
      </p:sp>
      <p:grpSp>
        <p:nvGrpSpPr>
          <p:cNvPr id="326" name="Oval 3"/>
          <p:cNvGrpSpPr/>
          <p:nvPr/>
        </p:nvGrpSpPr>
        <p:grpSpPr>
          <a:xfrm>
            <a:off x="261901" y="1622656"/>
            <a:ext cx="5834100" cy="5106036"/>
            <a:chOff x="0" y="0"/>
            <a:chExt cx="5834098" cy="5106035"/>
          </a:xfrm>
        </p:grpSpPr>
        <p:sp>
          <p:nvSpPr>
            <p:cNvPr id="324" name="Ovale"/>
            <p:cNvSpPr/>
            <p:nvPr/>
          </p:nvSpPr>
          <p:spPr>
            <a:xfrm>
              <a:off x="0" y="78788"/>
              <a:ext cx="5834099" cy="4948459"/>
            </a:xfrm>
            <a:prstGeom prst="ellipse">
              <a:avLst/>
            </a:prstGeom>
            <a:solidFill>
              <a:srgbClr val="F2F2F2"/>
            </a:solidFill>
            <a:ln w="25400" cap="flat">
              <a:solidFill>
                <a:srgbClr val="FFFFFF"/>
              </a:solidFill>
              <a:prstDash val="solid"/>
              <a:round/>
            </a:ln>
            <a:effectLst/>
          </p:spPr>
          <p:txBody>
            <a:bodyPr wrap="square" lIns="45719" tIns="45719" rIns="45719" bIns="45719" numCol="1" anchor="ctr">
              <a:noAutofit/>
            </a:bodyPr>
            <a:lstStyle/>
            <a:p>
              <a:pPr algn="ctr">
                <a:lnSpc>
                  <a:spcPct val="120000"/>
                </a:lnSpc>
                <a:defRPr sz="2400">
                  <a:solidFill>
                    <a:srgbClr val="0070C0"/>
                  </a:solidFill>
                  <a:latin typeface="Calibri"/>
                  <a:ea typeface="Calibri"/>
                  <a:cs typeface="Calibri"/>
                  <a:sym typeface="Calibri"/>
                </a:defRPr>
              </a:pPr>
            </a:p>
          </p:txBody>
        </p:sp>
        <p:sp>
          <p:nvSpPr>
            <p:cNvPr id="325" name="Pour la littératie numérique en matière de santé (DHL)…"/>
            <p:cNvSpPr txBox="1"/>
            <p:nvPr/>
          </p:nvSpPr>
          <p:spPr>
            <a:xfrm>
              <a:off x="912804" y="0"/>
              <a:ext cx="4008491" cy="51060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lnSpc>
                  <a:spcPct val="120000"/>
                </a:lnSpc>
                <a:defRPr sz="2400">
                  <a:solidFill>
                    <a:srgbClr val="0070C0"/>
                  </a:solidFill>
                  <a:latin typeface="Calibri"/>
                  <a:ea typeface="Calibri"/>
                  <a:cs typeface="Calibri"/>
                  <a:sym typeface="Calibri"/>
                </a:defRPr>
              </a:pPr>
              <a:r>
                <a:t> Pour la </a:t>
              </a:r>
              <a:r>
                <a:rPr b="1"/>
                <a:t>littératie numérique en matière de santé (DHL) </a:t>
              </a:r>
              <a:endParaRPr>
                <a:solidFill>
                  <a:srgbClr val="FFFFFF"/>
                </a:solidFill>
              </a:endParaRPr>
            </a:p>
            <a:p>
              <a:pPr algn="ctr">
                <a:lnSpc>
                  <a:spcPct val="120000"/>
                </a:lnSpc>
                <a:defRPr sz="2400">
                  <a:solidFill>
                    <a:srgbClr val="0070C0"/>
                  </a:solidFill>
                  <a:latin typeface="Calibri"/>
                  <a:ea typeface="Calibri"/>
                  <a:cs typeface="Calibri"/>
                  <a:sym typeface="Calibri"/>
                </a:defRPr>
              </a:pPr>
              <a:r>
                <a:t>désigne l'aptitude à rechercher, trouver, comprendre et évaluer des informations, dans le domaine de la santé et des services de santé, à partir de sources électroniques ; et l'aptitude à appliquer les connaissances acquises pour faire face ou résoudre un problème de santé.</a:t>
              </a:r>
            </a:p>
          </p:txBody>
        </p:sp>
      </p:grpSp>
      <p:sp>
        <p:nvSpPr>
          <p:cNvPr id="327" name="Google Shape;183;p7"/>
          <p:cNvSpPr txBox="1"/>
          <p:nvPr/>
        </p:nvSpPr>
        <p:spPr>
          <a:xfrm>
            <a:off x="3464377" y="6566672"/>
            <a:ext cx="868063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328" name="Picture 2" descr="Picture 2"/>
          <p:cNvPicPr>
            <a:picLocks noChangeAspect="1"/>
          </p:cNvPicPr>
          <p:nvPr/>
        </p:nvPicPr>
        <p:blipFill>
          <a:blip r:embed="rId4">
            <a:extLst/>
          </a:blip>
          <a:stretch>
            <a:fillRect/>
          </a:stretch>
        </p:blipFill>
        <p:spPr>
          <a:xfrm>
            <a:off x="6266996" y="1701444"/>
            <a:ext cx="5834099" cy="3178369"/>
          </a:xfrm>
          <a:prstGeom prst="rect">
            <a:avLst/>
          </a:prstGeom>
          <a:ln w="12700">
            <a:miter lim="400000"/>
          </a:ln>
        </p:spPr>
      </p:pic>
      <p:grpSp>
        <p:nvGrpSpPr>
          <p:cNvPr id="331" name="Google Shape;182;p7"/>
          <p:cNvGrpSpPr/>
          <p:nvPr/>
        </p:nvGrpSpPr>
        <p:grpSpPr>
          <a:xfrm>
            <a:off x="10130118" y="-1"/>
            <a:ext cx="2061883" cy="398571"/>
            <a:chOff x="0" y="0"/>
            <a:chExt cx="2061882" cy="398569"/>
          </a:xfrm>
        </p:grpSpPr>
        <p:sp>
          <p:nvSpPr>
            <p:cNvPr id="329" name="Rettangolo"/>
            <p:cNvSpPr/>
            <p:nvPr/>
          </p:nvSpPr>
          <p:spPr>
            <a:xfrm>
              <a:off x="-1" y="-1"/>
              <a:ext cx="2061884"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330" name="1.2 Le concept de DHL"/>
            <p:cNvSpPr txBox="1"/>
            <p:nvPr/>
          </p:nvSpPr>
          <p:spPr>
            <a:xfrm>
              <a:off x="45724" y="-1"/>
              <a:ext cx="1970434"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defTabSz="877823">
                <a:lnSpc>
                  <a:spcPct val="80000"/>
                </a:lnSpc>
                <a:defRPr sz="1440">
                  <a:solidFill>
                    <a:srgbClr val="FFFFFF"/>
                  </a:solidFill>
                  <a:effectLst>
                    <a:outerShdw sx="100000" sy="100000" kx="0" ky="0" algn="b" rotWithShape="0" blurRad="36576" dist="36576" dir="2700000">
                      <a:srgbClr val="000000">
                        <a:alpha val="43137"/>
                      </a:srgbClr>
                    </a:outerShdw>
                  </a:effectLst>
                </a:defRPr>
              </a:lvl1pPr>
            </a:lstStyle>
            <a:p>
              <a:pPr/>
              <a:r>
                <a:t>1.2 Le concept de DHL</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Τίτλος 4"/>
          <p:cNvSpPr txBox="1"/>
          <p:nvPr>
            <p:ph type="title"/>
          </p:nvPr>
        </p:nvSpPr>
        <p:spPr>
          <a:xfrm>
            <a:off x="557999" y="1079999"/>
            <a:ext cx="11059694" cy="605097"/>
          </a:xfrm>
          <a:prstGeom prst="rect">
            <a:avLst/>
          </a:prstGeom>
        </p:spPr>
        <p:txBody>
          <a:bodyPr/>
          <a:lstStyle/>
          <a:p>
            <a:pPr/>
            <a:r>
              <a:t>Compétences opérationnelles</a:t>
            </a:r>
          </a:p>
        </p:txBody>
      </p:sp>
      <p:sp>
        <p:nvSpPr>
          <p:cNvPr id="334" name="Θέση κειμένου 5"/>
          <p:cNvSpPr txBox="1"/>
          <p:nvPr>
            <p:ph type="body" sz="half" idx="1"/>
          </p:nvPr>
        </p:nvSpPr>
        <p:spPr>
          <a:xfrm>
            <a:off x="557998" y="1799999"/>
            <a:ext cx="4859604" cy="4865978"/>
          </a:xfrm>
          <a:prstGeom prst="rect">
            <a:avLst/>
          </a:prstGeom>
        </p:spPr>
        <p:txBody>
          <a:bodyPr/>
          <a:lstStyle/>
          <a:p>
            <a:pPr marL="0" indent="76200" algn="just">
              <a:buSzTx/>
              <a:buNone/>
            </a:pPr>
            <a:r>
              <a:t>Si c'est facile ou difficile pour vous : </a:t>
            </a:r>
          </a:p>
          <a:p>
            <a:pPr marL="533400" indent="-457200" algn="just">
              <a:buFontTx/>
              <a:buAutoNum type="arabicPeriod" startAt="1"/>
            </a:pPr>
            <a:r>
              <a:t>utiliser votre ordinateur et votre navigateur web ?</a:t>
            </a:r>
          </a:p>
          <a:p>
            <a:pPr marL="533400" indent="-457200" algn="just">
              <a:buFontTx/>
              <a:buAutoNum type="arabicPeriod" startAt="1"/>
            </a:pPr>
            <a:r>
              <a:t>Enseigner cette compétence aux autres et/ou guider quelqu'un d'autre à le faire ?</a:t>
            </a:r>
          </a:p>
        </p:txBody>
      </p:sp>
      <p:sp>
        <p:nvSpPr>
          <p:cNvPr id="335" name="Google Shape;183;p7"/>
          <p:cNvSpPr txBox="1"/>
          <p:nvPr/>
        </p:nvSpPr>
        <p:spPr>
          <a:xfrm>
            <a:off x="3133943" y="6388977"/>
            <a:ext cx="8680638" cy="2482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336" name="Picture 6" descr="Picture 6"/>
          <p:cNvPicPr>
            <a:picLocks noChangeAspect="1"/>
          </p:cNvPicPr>
          <p:nvPr/>
        </p:nvPicPr>
        <p:blipFill>
          <a:blip r:embed="rId4">
            <a:extLst/>
          </a:blip>
          <a:stretch>
            <a:fillRect/>
          </a:stretch>
        </p:blipFill>
        <p:spPr>
          <a:xfrm>
            <a:off x="6505457" y="1685095"/>
            <a:ext cx="5238308" cy="3492205"/>
          </a:xfrm>
          <a:prstGeom prst="rect">
            <a:avLst/>
          </a:prstGeom>
          <a:ln w="12700">
            <a:miter lim="400000"/>
          </a:ln>
        </p:spPr>
      </p:pic>
      <p:grpSp>
        <p:nvGrpSpPr>
          <p:cNvPr id="339" name="Google Shape;182;p7"/>
          <p:cNvGrpSpPr/>
          <p:nvPr/>
        </p:nvGrpSpPr>
        <p:grpSpPr>
          <a:xfrm>
            <a:off x="10130118" y="-1"/>
            <a:ext cx="2061883" cy="398571"/>
            <a:chOff x="0" y="0"/>
            <a:chExt cx="2061882" cy="398569"/>
          </a:xfrm>
        </p:grpSpPr>
        <p:sp>
          <p:nvSpPr>
            <p:cNvPr id="337" name="Rettangolo"/>
            <p:cNvSpPr/>
            <p:nvPr/>
          </p:nvSpPr>
          <p:spPr>
            <a:xfrm>
              <a:off x="-1" y="-1"/>
              <a:ext cx="2061884"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338" name="1.2 Le concept de DHL"/>
            <p:cNvSpPr txBox="1"/>
            <p:nvPr/>
          </p:nvSpPr>
          <p:spPr>
            <a:xfrm>
              <a:off x="45724" y="-1"/>
              <a:ext cx="1970434"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defTabSz="877823">
                <a:lnSpc>
                  <a:spcPct val="80000"/>
                </a:lnSpc>
                <a:defRPr sz="1440">
                  <a:solidFill>
                    <a:srgbClr val="FFFFFF"/>
                  </a:solidFill>
                  <a:effectLst>
                    <a:outerShdw sx="100000" sy="100000" kx="0" ky="0" algn="b" rotWithShape="0" blurRad="36576" dist="36576" dir="2700000">
                      <a:srgbClr val="000000">
                        <a:alpha val="43137"/>
                      </a:srgbClr>
                    </a:outerShdw>
                  </a:effectLst>
                </a:defRPr>
              </a:lvl1pPr>
            </a:lstStyle>
            <a:p>
              <a:pPr/>
              <a:r>
                <a:t>1.2 Le concept de DHL</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Τίτλος 4"/>
          <p:cNvSpPr txBox="1"/>
          <p:nvPr>
            <p:ph type="title"/>
          </p:nvPr>
        </p:nvSpPr>
        <p:spPr>
          <a:xfrm>
            <a:off x="557999" y="1079999"/>
            <a:ext cx="11059694" cy="605097"/>
          </a:xfrm>
          <a:prstGeom prst="rect">
            <a:avLst/>
          </a:prstGeom>
        </p:spPr>
        <p:txBody>
          <a:bodyPr/>
          <a:lstStyle/>
          <a:p>
            <a:pPr/>
            <a:r>
              <a:t>Capacités de navigation</a:t>
            </a:r>
          </a:p>
        </p:txBody>
      </p:sp>
      <p:sp>
        <p:nvSpPr>
          <p:cNvPr id="342" name="Θέση κειμένου 5"/>
          <p:cNvSpPr txBox="1"/>
          <p:nvPr>
            <p:ph type="body" sz="quarter" idx="1"/>
          </p:nvPr>
        </p:nvSpPr>
        <p:spPr>
          <a:xfrm>
            <a:off x="557998" y="1799999"/>
            <a:ext cx="5600756" cy="2558641"/>
          </a:xfrm>
          <a:prstGeom prst="rect">
            <a:avLst/>
          </a:prstGeom>
        </p:spPr>
        <p:txBody>
          <a:bodyPr/>
          <a:lstStyle>
            <a:lvl1pPr marL="0" indent="76200" algn="just">
              <a:buSzTx/>
              <a:buNone/>
            </a:lvl1pPr>
          </a:lstStyle>
          <a:p>
            <a:pPr/>
            <a:r>
              <a:t>Dans quelle mesure est-il facile ou difficile pour vous de trouver votre chemin sur l'internet ?</a:t>
            </a:r>
          </a:p>
        </p:txBody>
      </p:sp>
      <p:sp>
        <p:nvSpPr>
          <p:cNvPr id="343" name="Google Shape;183;p7"/>
          <p:cNvSpPr txBox="1"/>
          <p:nvPr/>
        </p:nvSpPr>
        <p:spPr>
          <a:xfrm>
            <a:off x="9433021" y="6389017"/>
            <a:ext cx="1878455" cy="2482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344" name="Picture 2" descr="Picture 2"/>
          <p:cNvPicPr>
            <a:picLocks noChangeAspect="1"/>
          </p:cNvPicPr>
          <p:nvPr/>
        </p:nvPicPr>
        <p:blipFill>
          <a:blip r:embed="rId4">
            <a:extLst/>
          </a:blip>
          <a:stretch>
            <a:fillRect/>
          </a:stretch>
        </p:blipFill>
        <p:spPr>
          <a:xfrm>
            <a:off x="8194468" y="1382547"/>
            <a:ext cx="2385654" cy="3865364"/>
          </a:xfrm>
          <a:prstGeom prst="rect">
            <a:avLst/>
          </a:prstGeom>
          <a:ln w="12700">
            <a:miter lim="400000"/>
          </a:ln>
        </p:spPr>
      </p:pic>
      <p:grpSp>
        <p:nvGrpSpPr>
          <p:cNvPr id="347" name="Google Shape;182;p7"/>
          <p:cNvGrpSpPr/>
          <p:nvPr/>
        </p:nvGrpSpPr>
        <p:grpSpPr>
          <a:xfrm>
            <a:off x="10130118" y="-1"/>
            <a:ext cx="2061883" cy="398571"/>
            <a:chOff x="0" y="0"/>
            <a:chExt cx="2061882" cy="398569"/>
          </a:xfrm>
        </p:grpSpPr>
        <p:sp>
          <p:nvSpPr>
            <p:cNvPr id="345" name="Rettangolo"/>
            <p:cNvSpPr/>
            <p:nvPr/>
          </p:nvSpPr>
          <p:spPr>
            <a:xfrm>
              <a:off x="-1" y="-1"/>
              <a:ext cx="2061884"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346" name="1.2 Le concept de DHL"/>
            <p:cNvSpPr txBox="1"/>
            <p:nvPr/>
          </p:nvSpPr>
          <p:spPr>
            <a:xfrm>
              <a:off x="45724" y="-1"/>
              <a:ext cx="1970434"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defTabSz="877823">
                <a:lnSpc>
                  <a:spcPct val="80000"/>
                </a:lnSpc>
                <a:defRPr sz="1440">
                  <a:solidFill>
                    <a:srgbClr val="FFFFFF"/>
                  </a:solidFill>
                  <a:effectLst>
                    <a:outerShdw sx="100000" sy="100000" kx="0" ky="0" algn="b" rotWithShape="0" blurRad="36576" dist="36576" dir="2700000">
                      <a:srgbClr val="000000">
                        <a:alpha val="43137"/>
                      </a:srgbClr>
                    </a:outerShdw>
                  </a:effectLst>
                </a:defRPr>
              </a:lvl1pPr>
            </a:lstStyle>
            <a:p>
              <a:pPr/>
              <a:r>
                <a:t>1.2 Le concept de DHL</a:t>
              </a: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Τίτλος 4"/>
          <p:cNvSpPr txBox="1"/>
          <p:nvPr>
            <p:ph type="title"/>
          </p:nvPr>
        </p:nvSpPr>
        <p:spPr>
          <a:xfrm>
            <a:off x="557999" y="1079999"/>
            <a:ext cx="11059694" cy="605097"/>
          </a:xfrm>
          <a:prstGeom prst="rect">
            <a:avLst/>
          </a:prstGeom>
        </p:spPr>
        <p:txBody>
          <a:bodyPr/>
          <a:lstStyle/>
          <a:p>
            <a:pPr/>
            <a:r>
              <a:t>Recherche d'informations</a:t>
            </a:r>
          </a:p>
        </p:txBody>
      </p:sp>
      <p:sp>
        <p:nvSpPr>
          <p:cNvPr id="350" name="Θέση κειμένου 5"/>
          <p:cNvSpPr txBox="1"/>
          <p:nvPr>
            <p:ph type="body" sz="half" idx="1"/>
          </p:nvPr>
        </p:nvSpPr>
        <p:spPr>
          <a:xfrm>
            <a:off x="557998" y="1799999"/>
            <a:ext cx="5600756" cy="4865978"/>
          </a:xfrm>
          <a:prstGeom prst="rect">
            <a:avLst/>
          </a:prstGeom>
        </p:spPr>
        <p:txBody>
          <a:bodyPr/>
          <a:lstStyle/>
          <a:p>
            <a:pPr algn="just">
              <a:buFontTx/>
            </a:pPr>
            <a:r>
              <a:t>Dans quelle mesure est-il facile ou difficile pour vous de trouver des informations sur Internet? (par exemple, en relation avec des problèmes de santé ou des maladies spécifiques, etc.) </a:t>
            </a:r>
          </a:p>
          <a:p>
            <a:pPr algn="just">
              <a:buFontTx/>
            </a:pPr>
          </a:p>
          <a:p>
            <a:pPr algn="just">
              <a:buFontTx/>
            </a:pPr>
            <a:r>
              <a:t>Diriez-vous que vous </a:t>
            </a:r>
            <a:r>
              <a:rPr i="1"/>
              <a:t>savez </a:t>
            </a:r>
            <a:r>
              <a:t>déjà comment rechercher des informations sur Internet ?</a:t>
            </a:r>
          </a:p>
        </p:txBody>
      </p:sp>
      <p:grpSp>
        <p:nvGrpSpPr>
          <p:cNvPr id="353" name="Google Shape;182;p7"/>
          <p:cNvGrpSpPr/>
          <p:nvPr/>
        </p:nvGrpSpPr>
        <p:grpSpPr>
          <a:xfrm>
            <a:off x="10130118" y="-1"/>
            <a:ext cx="2061883" cy="398571"/>
            <a:chOff x="0" y="0"/>
            <a:chExt cx="2061882" cy="398569"/>
          </a:xfrm>
        </p:grpSpPr>
        <p:sp>
          <p:nvSpPr>
            <p:cNvPr id="351" name="Rettangolo"/>
            <p:cNvSpPr/>
            <p:nvPr/>
          </p:nvSpPr>
          <p:spPr>
            <a:xfrm>
              <a:off x="-1" y="-1"/>
              <a:ext cx="2061884"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352" name="1.2 Le concept de DHL"/>
            <p:cNvSpPr txBox="1"/>
            <p:nvPr/>
          </p:nvSpPr>
          <p:spPr>
            <a:xfrm>
              <a:off x="45724" y="-1"/>
              <a:ext cx="1970434"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defTabSz="877823">
                <a:lnSpc>
                  <a:spcPct val="80000"/>
                </a:lnSpc>
                <a:defRPr sz="1440">
                  <a:solidFill>
                    <a:srgbClr val="FFFFFF"/>
                  </a:solidFill>
                  <a:effectLst>
                    <a:outerShdw sx="100000" sy="100000" kx="0" ky="0" algn="b" rotWithShape="0" blurRad="36576" dist="36576" dir="2700000">
                      <a:srgbClr val="000000">
                        <a:alpha val="43137"/>
                      </a:srgbClr>
                    </a:outerShdw>
                  </a:effectLst>
                </a:defRPr>
              </a:lvl1pPr>
            </a:lstStyle>
            <a:p>
              <a:pPr/>
              <a:r>
                <a:t>1.2 Le concept de DHL</a:t>
              </a:r>
            </a:p>
          </p:txBody>
        </p:sp>
      </p:grpSp>
      <p:sp>
        <p:nvSpPr>
          <p:cNvPr id="354" name="Google Shape;173;p6"/>
          <p:cNvSpPr txBox="1"/>
          <p:nvPr/>
        </p:nvSpPr>
        <p:spPr>
          <a:xfrm>
            <a:off x="9826007" y="6244826"/>
            <a:ext cx="232026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355" name="Picture 9" descr="Picture 9"/>
          <p:cNvPicPr>
            <a:picLocks noChangeAspect="1"/>
          </p:cNvPicPr>
          <p:nvPr/>
        </p:nvPicPr>
        <p:blipFill>
          <a:blip r:embed="rId4">
            <a:extLst/>
          </a:blip>
          <a:stretch>
            <a:fillRect/>
          </a:stretch>
        </p:blipFill>
        <p:spPr>
          <a:xfrm>
            <a:off x="6453216" y="1083617"/>
            <a:ext cx="5164477" cy="2582239"/>
          </a:xfrm>
          <a:prstGeom prst="rect">
            <a:avLst/>
          </a:prstGeom>
          <a:ln w="12700">
            <a:miter lim="400000"/>
          </a:ln>
        </p:spPr>
      </p:pic>
      <p:pic>
        <p:nvPicPr>
          <p:cNvPr id="356" name="Picture 2" descr="Picture 2"/>
          <p:cNvPicPr>
            <a:picLocks noChangeAspect="1"/>
          </p:cNvPicPr>
          <p:nvPr/>
        </p:nvPicPr>
        <p:blipFill>
          <a:blip r:embed="rId5">
            <a:extLst/>
          </a:blip>
          <a:stretch>
            <a:fillRect/>
          </a:stretch>
        </p:blipFill>
        <p:spPr>
          <a:xfrm>
            <a:off x="7279340" y="3662238"/>
            <a:ext cx="2931461" cy="2931461"/>
          </a:xfrm>
          <a:prstGeom prst="rect">
            <a:avLst/>
          </a:prstGeom>
          <a:ln w="12700">
            <a:miter lim="400000"/>
          </a:ln>
        </p:spPr>
      </p:pic>
      <p:sp>
        <p:nvSpPr>
          <p:cNvPr id="357" name="Google Shape;183;p7"/>
          <p:cNvSpPr txBox="1"/>
          <p:nvPr/>
        </p:nvSpPr>
        <p:spPr>
          <a:xfrm>
            <a:off x="3404101" y="2938690"/>
            <a:ext cx="8680638"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6"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Τίτλος 1"/>
          <p:cNvSpPr txBox="1"/>
          <p:nvPr>
            <p:ph type="title"/>
          </p:nvPr>
        </p:nvSpPr>
        <p:spPr>
          <a:xfrm>
            <a:off x="557999" y="1079999"/>
            <a:ext cx="11059694" cy="605097"/>
          </a:xfrm>
          <a:prstGeom prst="rect">
            <a:avLst/>
          </a:prstGeom>
        </p:spPr>
        <p:txBody>
          <a:bodyPr/>
          <a:lstStyle/>
          <a:p>
            <a:pPr/>
            <a:r>
              <a:t>Évaluer la </a:t>
            </a:r>
            <a:r>
              <a:rPr i="1"/>
              <a:t>fiabilité </a:t>
            </a:r>
            <a:r>
              <a:t>des informations</a:t>
            </a:r>
          </a:p>
        </p:txBody>
      </p:sp>
      <p:sp>
        <p:nvSpPr>
          <p:cNvPr id="360" name="Θέση κειμένου 2"/>
          <p:cNvSpPr txBox="1"/>
          <p:nvPr>
            <p:ph type="body" sz="quarter" idx="1"/>
          </p:nvPr>
        </p:nvSpPr>
        <p:spPr>
          <a:xfrm>
            <a:off x="6653999" y="2248574"/>
            <a:ext cx="5035978" cy="2933026"/>
          </a:xfrm>
          <a:prstGeom prst="rect">
            <a:avLst/>
          </a:prstGeom>
        </p:spPr>
        <p:txBody>
          <a:bodyPr/>
          <a:lstStyle>
            <a:lvl1pPr marL="0" indent="76200" algn="just">
              <a:buSzTx/>
              <a:buNone/>
            </a:lvl1pPr>
          </a:lstStyle>
          <a:p>
            <a:pPr/>
            <a:r>
              <a:t>Lorsque vous recherchez des informations sur la santé sur l’Internet, trouvez-vous facile ou difficile de décider si l'information est fiable ou non ?</a:t>
            </a:r>
          </a:p>
        </p:txBody>
      </p:sp>
      <p:sp>
        <p:nvSpPr>
          <p:cNvPr id="361" name="Google Shape;173;p6"/>
          <p:cNvSpPr txBox="1"/>
          <p:nvPr/>
        </p:nvSpPr>
        <p:spPr>
          <a:xfrm>
            <a:off x="9636659" y="6388977"/>
            <a:ext cx="2320269" cy="2482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362" name="Picture 2" descr="Picture 2"/>
          <p:cNvPicPr>
            <a:picLocks noChangeAspect="1"/>
          </p:cNvPicPr>
          <p:nvPr/>
        </p:nvPicPr>
        <p:blipFill>
          <a:blip r:embed="rId4">
            <a:extLst/>
          </a:blip>
          <a:stretch>
            <a:fillRect/>
          </a:stretch>
        </p:blipFill>
        <p:spPr>
          <a:xfrm>
            <a:off x="406774" y="1891283"/>
            <a:ext cx="5580562" cy="2790282"/>
          </a:xfrm>
          <a:prstGeom prst="rect">
            <a:avLst/>
          </a:prstGeom>
          <a:ln w="12700">
            <a:miter lim="400000"/>
          </a:ln>
        </p:spPr>
      </p:pic>
      <p:grpSp>
        <p:nvGrpSpPr>
          <p:cNvPr id="365" name="Google Shape;182;p7"/>
          <p:cNvGrpSpPr/>
          <p:nvPr/>
        </p:nvGrpSpPr>
        <p:grpSpPr>
          <a:xfrm>
            <a:off x="10130118" y="-1"/>
            <a:ext cx="2061883" cy="398571"/>
            <a:chOff x="0" y="0"/>
            <a:chExt cx="2061882" cy="398569"/>
          </a:xfrm>
        </p:grpSpPr>
        <p:sp>
          <p:nvSpPr>
            <p:cNvPr id="363" name="Rettangolo"/>
            <p:cNvSpPr/>
            <p:nvPr/>
          </p:nvSpPr>
          <p:spPr>
            <a:xfrm>
              <a:off x="-1" y="-1"/>
              <a:ext cx="2061884"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364" name="1.2 Le concept de DHL"/>
            <p:cNvSpPr txBox="1"/>
            <p:nvPr/>
          </p:nvSpPr>
          <p:spPr>
            <a:xfrm>
              <a:off x="45724" y="-1"/>
              <a:ext cx="1970434"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defTabSz="877823">
                <a:lnSpc>
                  <a:spcPct val="80000"/>
                </a:lnSpc>
                <a:defRPr sz="1440">
                  <a:solidFill>
                    <a:srgbClr val="FFFFFF"/>
                  </a:solidFill>
                  <a:effectLst>
                    <a:outerShdw sx="100000" sy="100000" kx="0" ky="0" algn="b" rotWithShape="0" blurRad="36576" dist="36576" dir="2700000">
                      <a:srgbClr val="000000">
                        <a:alpha val="43137"/>
                      </a:srgbClr>
                    </a:outerShdw>
                  </a:effectLst>
                </a:defRPr>
              </a:lvl1pPr>
            </a:lstStyle>
            <a:p>
              <a:pPr/>
              <a:r>
                <a:t>1.2 Le concept de DHL</a:t>
              </a: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Τίτλος 1"/>
          <p:cNvSpPr txBox="1"/>
          <p:nvPr>
            <p:ph type="title"/>
          </p:nvPr>
        </p:nvSpPr>
        <p:spPr>
          <a:xfrm>
            <a:off x="557999" y="1079999"/>
            <a:ext cx="11059694" cy="605097"/>
          </a:xfrm>
          <a:prstGeom prst="rect">
            <a:avLst/>
          </a:prstGeom>
        </p:spPr>
        <p:txBody>
          <a:bodyPr/>
          <a:lstStyle/>
          <a:p>
            <a:pPr/>
            <a:r>
              <a:t>Détermination de la pertinence</a:t>
            </a:r>
          </a:p>
        </p:txBody>
      </p:sp>
      <p:sp>
        <p:nvSpPr>
          <p:cNvPr id="368" name="Θέση κειμένου 2"/>
          <p:cNvSpPr txBox="1"/>
          <p:nvPr>
            <p:ph type="body" sz="half" idx="1"/>
          </p:nvPr>
        </p:nvSpPr>
        <p:spPr>
          <a:xfrm>
            <a:off x="557999" y="1799999"/>
            <a:ext cx="5852132" cy="4865978"/>
          </a:xfrm>
          <a:prstGeom prst="rect">
            <a:avLst/>
          </a:prstGeom>
        </p:spPr>
        <p:txBody>
          <a:bodyPr/>
          <a:lstStyle>
            <a:lvl1pPr algn="just"/>
          </a:lstStyle>
          <a:p>
            <a:pPr/>
            <a:r>
              <a:t>Lorsque vous recherchez des informations sur la santé sur Internet, trouvez-vous facile ou difficile de choisir celles qui sont les plus importantes ?</a:t>
            </a:r>
          </a:p>
        </p:txBody>
      </p:sp>
      <p:sp>
        <p:nvSpPr>
          <p:cNvPr id="369" name="Google Shape;173;p6"/>
          <p:cNvSpPr txBox="1"/>
          <p:nvPr/>
        </p:nvSpPr>
        <p:spPr>
          <a:xfrm>
            <a:off x="3930018" y="6455290"/>
            <a:ext cx="232026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grpSp>
        <p:nvGrpSpPr>
          <p:cNvPr id="372" name="Picture 2"/>
          <p:cNvGrpSpPr/>
          <p:nvPr/>
        </p:nvGrpSpPr>
        <p:grpSpPr>
          <a:xfrm>
            <a:off x="6577306" y="1900517"/>
            <a:ext cx="5604710" cy="4957483"/>
            <a:chOff x="0" y="0"/>
            <a:chExt cx="5604709" cy="4957481"/>
          </a:xfrm>
        </p:grpSpPr>
        <p:sp>
          <p:nvSpPr>
            <p:cNvPr id="370" name="Rettangolo"/>
            <p:cNvSpPr/>
            <p:nvPr/>
          </p:nvSpPr>
          <p:spPr>
            <a:xfrm>
              <a:off x="0" y="0"/>
              <a:ext cx="5604710" cy="4957482"/>
            </a:xfrm>
            <a:prstGeom prst="rect">
              <a:avLst/>
            </a:prstGeom>
            <a:solidFill>
              <a:srgbClr val="E2F0D9"/>
            </a:solidFill>
            <a:ln w="12700" cap="flat">
              <a:noFill/>
              <a:miter lim="400000"/>
            </a:ln>
            <a:effectLst/>
          </p:spPr>
          <p:txBody>
            <a:bodyPr wrap="square" lIns="45719" tIns="45719" rIns="45719" bIns="45719" numCol="1" anchor="ctr">
              <a:noAutofit/>
            </a:bodyPr>
            <a:lstStyle/>
            <a:p>
              <a:pPr/>
            </a:p>
          </p:txBody>
        </p:sp>
        <p:pic>
          <p:nvPicPr>
            <p:cNvPr id="371" name="image322828.png" descr="image322828.png"/>
            <p:cNvPicPr>
              <a:picLocks noChangeAspect="1"/>
            </p:cNvPicPr>
            <p:nvPr/>
          </p:nvPicPr>
          <p:blipFill>
            <a:blip r:embed="rId4">
              <a:extLst/>
            </a:blip>
            <a:stretch>
              <a:fillRect/>
            </a:stretch>
          </p:blipFill>
          <p:spPr>
            <a:xfrm>
              <a:off x="0" y="0"/>
              <a:ext cx="5604710" cy="4957482"/>
            </a:xfrm>
            <a:prstGeom prst="rect">
              <a:avLst/>
            </a:prstGeom>
            <a:ln w="12700" cap="flat">
              <a:noFill/>
              <a:miter lim="400000"/>
            </a:ln>
            <a:effectLst/>
          </p:spPr>
        </p:pic>
      </p:grpSp>
      <p:grpSp>
        <p:nvGrpSpPr>
          <p:cNvPr id="375" name="Google Shape;182;p7"/>
          <p:cNvGrpSpPr/>
          <p:nvPr/>
        </p:nvGrpSpPr>
        <p:grpSpPr>
          <a:xfrm>
            <a:off x="10130118" y="-1"/>
            <a:ext cx="2061883" cy="398571"/>
            <a:chOff x="0" y="0"/>
            <a:chExt cx="2061882" cy="398569"/>
          </a:xfrm>
        </p:grpSpPr>
        <p:sp>
          <p:nvSpPr>
            <p:cNvPr id="373" name="Rettangolo"/>
            <p:cNvSpPr/>
            <p:nvPr/>
          </p:nvSpPr>
          <p:spPr>
            <a:xfrm>
              <a:off x="-1" y="-1"/>
              <a:ext cx="2061884"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374" name="1.2 Le concept DHL"/>
            <p:cNvSpPr txBox="1"/>
            <p:nvPr/>
          </p:nvSpPr>
          <p:spPr>
            <a:xfrm>
              <a:off x="45724" y="-1"/>
              <a:ext cx="1970434"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a:lnSpc>
                  <a:spcPct val="80000"/>
                </a:lnSpc>
                <a:defRPr sz="1500">
                  <a:solidFill>
                    <a:srgbClr val="FFFFFF"/>
                  </a:solidFill>
                  <a:effectLst>
                    <a:outerShdw sx="100000" sy="100000" kx="0" ky="0" algn="b" rotWithShape="0" blurRad="38100" dist="38100" dir="2700000">
                      <a:srgbClr val="000000">
                        <a:alpha val="43137"/>
                      </a:srgbClr>
                    </a:outerShdw>
                  </a:effectLst>
                </a:defRPr>
              </a:lvl1pPr>
            </a:lstStyle>
            <a:p>
              <a:pPr/>
              <a:r>
                <a:t>1.2 Le concept DHL</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Τίτλος 1"/>
          <p:cNvSpPr txBox="1"/>
          <p:nvPr>
            <p:ph type="title"/>
          </p:nvPr>
        </p:nvSpPr>
        <p:spPr>
          <a:xfrm>
            <a:off x="557999" y="1079999"/>
            <a:ext cx="11059694" cy="605097"/>
          </a:xfrm>
          <a:prstGeom prst="rect">
            <a:avLst/>
          </a:prstGeom>
        </p:spPr>
        <p:txBody>
          <a:bodyPr/>
          <a:lstStyle/>
          <a:p>
            <a:pPr/>
            <a:r>
              <a:t>Ajout de contenu</a:t>
            </a:r>
          </a:p>
        </p:txBody>
      </p:sp>
      <p:sp>
        <p:nvSpPr>
          <p:cNvPr id="378" name="Θέση κειμένου 2"/>
          <p:cNvSpPr txBox="1"/>
          <p:nvPr>
            <p:ph type="body" sz="half" idx="1"/>
          </p:nvPr>
        </p:nvSpPr>
        <p:spPr>
          <a:xfrm>
            <a:off x="5847176" y="2068940"/>
            <a:ext cx="5852133" cy="4865978"/>
          </a:xfrm>
          <a:prstGeom prst="rect">
            <a:avLst/>
          </a:prstGeom>
        </p:spPr>
        <p:txBody>
          <a:bodyPr/>
          <a:lstStyle/>
          <a:p>
            <a:pPr marL="0" indent="0">
              <a:spcBef>
                <a:spcPts val="0"/>
              </a:spcBef>
              <a:buSzTx/>
              <a:buNone/>
            </a:pPr>
            <a:r>
              <a:t>Avez-vous déjà...</a:t>
            </a:r>
          </a:p>
          <a:p>
            <a:pPr indent="-457200" algn="just">
              <a:spcBef>
                <a:spcPts val="0"/>
              </a:spcBef>
              <a:buFontTx/>
              <a:buAutoNum type="arabicParenBoth" startAt="1"/>
            </a:pPr>
            <a:r>
              <a:t>envoyé ou reçu ou demandé des documents médicaux par Internet ? </a:t>
            </a:r>
          </a:p>
          <a:p>
            <a:pPr indent="-457200" algn="just">
              <a:buFontTx/>
              <a:buAutoNum type="arabicParenBoth" startAt="1"/>
            </a:pPr>
            <a:r>
              <a:t>écrit un message sur des sujets liés à la santé sur un forum ou sur un réseau social?</a:t>
            </a:r>
          </a:p>
        </p:txBody>
      </p:sp>
      <p:sp>
        <p:nvSpPr>
          <p:cNvPr id="379" name="Google Shape;173;p6"/>
          <p:cNvSpPr txBox="1"/>
          <p:nvPr/>
        </p:nvSpPr>
        <p:spPr>
          <a:xfrm>
            <a:off x="9704554" y="6527475"/>
            <a:ext cx="232026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380" name="Picture 2" descr="Picture 2"/>
          <p:cNvPicPr>
            <a:picLocks noChangeAspect="1"/>
          </p:cNvPicPr>
          <p:nvPr/>
        </p:nvPicPr>
        <p:blipFill>
          <a:blip r:embed="rId4">
            <a:extLst/>
          </a:blip>
          <a:stretch>
            <a:fillRect/>
          </a:stretch>
        </p:blipFill>
        <p:spPr>
          <a:xfrm>
            <a:off x="574308" y="1685095"/>
            <a:ext cx="4369981" cy="4369982"/>
          </a:xfrm>
          <a:prstGeom prst="rect">
            <a:avLst/>
          </a:prstGeom>
          <a:ln w="12700">
            <a:miter lim="400000"/>
          </a:ln>
        </p:spPr>
      </p:pic>
      <p:grpSp>
        <p:nvGrpSpPr>
          <p:cNvPr id="383" name="Google Shape;182;p7"/>
          <p:cNvGrpSpPr/>
          <p:nvPr/>
        </p:nvGrpSpPr>
        <p:grpSpPr>
          <a:xfrm>
            <a:off x="10130118" y="-1"/>
            <a:ext cx="2061883" cy="398571"/>
            <a:chOff x="0" y="0"/>
            <a:chExt cx="2061882" cy="398569"/>
          </a:xfrm>
        </p:grpSpPr>
        <p:sp>
          <p:nvSpPr>
            <p:cNvPr id="381" name="Rettangolo"/>
            <p:cNvSpPr/>
            <p:nvPr/>
          </p:nvSpPr>
          <p:spPr>
            <a:xfrm>
              <a:off x="-1" y="-1"/>
              <a:ext cx="2061884"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382" name="1.2 Le concept DHL"/>
            <p:cNvSpPr txBox="1"/>
            <p:nvPr/>
          </p:nvSpPr>
          <p:spPr>
            <a:xfrm>
              <a:off x="45724" y="-1"/>
              <a:ext cx="1970434"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a:lnSpc>
                  <a:spcPct val="80000"/>
                </a:lnSpc>
                <a:defRPr sz="1500">
                  <a:solidFill>
                    <a:srgbClr val="FFFFFF"/>
                  </a:solidFill>
                  <a:effectLst>
                    <a:outerShdw sx="100000" sy="100000" kx="0" ky="0" algn="b" rotWithShape="0" blurRad="38100" dist="38100" dir="2700000">
                      <a:srgbClr val="000000">
                        <a:alpha val="43137"/>
                      </a:srgbClr>
                    </a:outerShdw>
                  </a:effectLst>
                </a:defRPr>
              </a:lvl1pPr>
            </a:lstStyle>
            <a:p>
              <a:pPr/>
              <a:r>
                <a:t>1.2 Le concept DHL</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6" name="Google Shape;80;p2"/>
          <p:cNvGrpSpPr/>
          <p:nvPr/>
        </p:nvGrpSpPr>
        <p:grpSpPr>
          <a:xfrm>
            <a:off x="9633514" y="3777624"/>
            <a:ext cx="2154132" cy="2754540"/>
            <a:chOff x="0" y="0"/>
            <a:chExt cx="2154130" cy="2754539"/>
          </a:xfrm>
        </p:grpSpPr>
        <p:pic>
          <p:nvPicPr>
            <p:cNvPr id="114" name="Google Shape;81;p2" descr="Google Shape;81;p2"/>
            <p:cNvPicPr>
              <a:picLocks noChangeAspect="1"/>
            </p:cNvPicPr>
            <p:nvPr/>
          </p:nvPicPr>
          <p:blipFill>
            <a:blip r:embed="rId2">
              <a:extLst/>
            </a:blip>
            <a:stretch>
              <a:fillRect/>
            </a:stretch>
          </p:blipFill>
          <p:spPr>
            <a:xfrm>
              <a:off x="41230" y="0"/>
              <a:ext cx="1962151" cy="2162175"/>
            </a:xfrm>
            <a:prstGeom prst="rect">
              <a:avLst/>
            </a:prstGeom>
            <a:ln w="12700" cap="flat">
              <a:noFill/>
              <a:miter lim="400000"/>
            </a:ln>
            <a:effectLst/>
          </p:spPr>
        </p:pic>
        <p:sp>
          <p:nvSpPr>
            <p:cNvPr id="115" name="Google Shape;82;p2"/>
            <p:cNvSpPr txBox="1"/>
            <p:nvPr/>
          </p:nvSpPr>
          <p:spPr>
            <a:xfrm>
              <a:off x="0" y="2205939"/>
              <a:ext cx="2154131" cy="54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AKADIMAIKO DIADIKTYO (GUnet)</a:t>
              </a:r>
            </a:p>
            <a:p>
              <a:pPr algn="ctr">
                <a:defRPr sz="1000">
                  <a:solidFill>
                    <a:srgbClr val="414042"/>
                  </a:solidFill>
                  <a:latin typeface="Roboto"/>
                  <a:ea typeface="Roboto"/>
                  <a:cs typeface="Roboto"/>
                  <a:sym typeface="Roboto"/>
                </a:defRPr>
              </a:pPr>
              <a:r>
                <a:t>ATHENES, GRÈCE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3" invalidUrl="" action="" tgtFrame="" tooltip="" history="1" highlightClick="0" endSnd="0"/>
                </a:rPr>
                <a:t>www.gunet.gr</a:t>
              </a:r>
            </a:p>
          </p:txBody>
        </p:sp>
      </p:grpSp>
      <p:sp>
        <p:nvSpPr>
          <p:cNvPr id="117" name="Google Shape;83;p2"/>
          <p:cNvSpPr txBox="1"/>
          <p:nvPr>
            <p:ph type="title"/>
          </p:nvPr>
        </p:nvSpPr>
        <p:spPr>
          <a:xfrm>
            <a:off x="838200" y="365125"/>
            <a:ext cx="10515600" cy="1325563"/>
          </a:xfrm>
          <a:prstGeom prst="rect">
            <a:avLst/>
          </a:prstGeom>
        </p:spPr>
        <p:txBody>
          <a:bodyPr/>
          <a:lstStyle>
            <a:lvl1pPr>
              <a:defRPr b="1" sz="4800">
                <a:solidFill>
                  <a:srgbClr val="203864"/>
                </a:solidFill>
                <a:latin typeface="Calibri"/>
                <a:ea typeface="Calibri"/>
                <a:cs typeface="Calibri"/>
                <a:sym typeface="Calibri"/>
              </a:defRPr>
            </a:lvl1pPr>
          </a:lstStyle>
          <a:p>
            <a:pPr/>
            <a:r>
              <a:t>Partenaires</a:t>
            </a:r>
          </a:p>
        </p:txBody>
      </p:sp>
      <p:grpSp>
        <p:nvGrpSpPr>
          <p:cNvPr id="120" name="Google Shape;84;p2"/>
          <p:cNvGrpSpPr/>
          <p:nvPr/>
        </p:nvGrpSpPr>
        <p:grpSpPr>
          <a:xfrm>
            <a:off x="-538000" y="2027729"/>
            <a:ext cx="6004552" cy="1639974"/>
            <a:chOff x="0" y="0"/>
            <a:chExt cx="6004550" cy="1639972"/>
          </a:xfrm>
        </p:grpSpPr>
        <p:pic>
          <p:nvPicPr>
            <p:cNvPr id="118" name="Google Shape;85;p2" descr="Google Shape;85;p2"/>
            <p:cNvPicPr>
              <a:picLocks noChangeAspect="1"/>
            </p:cNvPicPr>
            <p:nvPr/>
          </p:nvPicPr>
          <p:blipFill>
            <a:blip r:embed="rId4">
              <a:extLst/>
            </a:blip>
            <a:stretch>
              <a:fillRect/>
            </a:stretch>
          </p:blipFill>
          <p:spPr>
            <a:xfrm>
              <a:off x="2277753" y="0"/>
              <a:ext cx="1449045" cy="997191"/>
            </a:xfrm>
            <a:prstGeom prst="rect">
              <a:avLst/>
            </a:prstGeom>
            <a:ln w="12700" cap="flat">
              <a:noFill/>
              <a:miter lim="400000"/>
            </a:ln>
            <a:effectLst/>
          </p:spPr>
        </p:pic>
        <p:sp>
          <p:nvSpPr>
            <p:cNvPr id="119" name="Google Shape;86;p2"/>
            <p:cNvSpPr txBox="1"/>
            <p:nvPr/>
          </p:nvSpPr>
          <p:spPr>
            <a:xfrm>
              <a:off x="0" y="938972"/>
              <a:ext cx="6004551" cy="70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WESTFALISCHE HOCHSCHULE GELSENKIRCHEN,</a:t>
              </a:r>
              <a:br/>
              <a:r>
                <a:t>BOCHOLT, RECKLINGHAUSEN</a:t>
              </a:r>
            </a:p>
            <a:p>
              <a:pPr algn="ctr">
                <a:defRPr sz="1000">
                  <a:solidFill>
                    <a:srgbClr val="414042"/>
                  </a:solidFill>
                  <a:latin typeface="Roboto"/>
                  <a:ea typeface="Roboto"/>
                  <a:cs typeface="Roboto"/>
                  <a:sym typeface="Roboto"/>
                </a:defRPr>
              </a:pPr>
              <a:r>
                <a:t>GELSENKIRCHEN, ALLEMAGNE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5" invalidUrl="" action="" tgtFrame="" tooltip="" history="1" highlightClick="0" endSnd="0"/>
                </a:rPr>
                <a:t>www.w-hs.de</a:t>
              </a:r>
            </a:p>
          </p:txBody>
        </p:sp>
      </p:grpSp>
      <p:grpSp>
        <p:nvGrpSpPr>
          <p:cNvPr id="123" name="Google Shape;87;p2"/>
          <p:cNvGrpSpPr/>
          <p:nvPr/>
        </p:nvGrpSpPr>
        <p:grpSpPr>
          <a:xfrm>
            <a:off x="4157670" y="4542256"/>
            <a:ext cx="6537951" cy="1731529"/>
            <a:chOff x="0" y="0"/>
            <a:chExt cx="6537949" cy="1731528"/>
          </a:xfrm>
        </p:grpSpPr>
        <p:pic>
          <p:nvPicPr>
            <p:cNvPr id="121" name="Google Shape;88;p2" descr="Google Shape;88;p2"/>
            <p:cNvPicPr>
              <a:picLocks noChangeAspect="1"/>
            </p:cNvPicPr>
            <p:nvPr/>
          </p:nvPicPr>
          <p:blipFill>
            <a:blip r:embed="rId6">
              <a:extLst/>
            </a:blip>
            <a:stretch>
              <a:fillRect/>
            </a:stretch>
          </p:blipFill>
          <p:spPr>
            <a:xfrm>
              <a:off x="2002150" y="0"/>
              <a:ext cx="2533651" cy="1047750"/>
            </a:xfrm>
            <a:prstGeom prst="rect">
              <a:avLst/>
            </a:prstGeom>
            <a:ln w="12700" cap="flat">
              <a:noFill/>
              <a:miter lim="400000"/>
            </a:ln>
            <a:effectLst/>
          </p:spPr>
        </p:pic>
        <p:sp>
          <p:nvSpPr>
            <p:cNvPr id="122" name="Google Shape;89;p2"/>
            <p:cNvSpPr txBox="1"/>
            <p:nvPr/>
          </p:nvSpPr>
          <p:spPr>
            <a:xfrm>
              <a:off x="0" y="1030528"/>
              <a:ext cx="6537951" cy="70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COORDINA ORGANIZACIÓN DE EMPRESAS Y</a:t>
              </a:r>
              <a:br/>
              <a:r>
                <a:t>RECURSOS HUMANOS, S.L.</a:t>
              </a:r>
            </a:p>
            <a:p>
              <a:pPr algn="ctr">
                <a:defRPr sz="1000">
                  <a:solidFill>
                    <a:srgbClr val="414042"/>
                  </a:solidFill>
                  <a:latin typeface="Roboto"/>
                  <a:ea typeface="Roboto"/>
                  <a:cs typeface="Roboto"/>
                  <a:sym typeface="Roboto"/>
                </a:defRPr>
              </a:pPr>
              <a:r>
                <a:t>VALENCE, ESPAGNE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7" invalidUrl="" action="" tgtFrame="" tooltip="" history="1" highlightClick="0" endSnd="0"/>
                </a:rPr>
                <a:t>coordonner-oerh.com</a:t>
              </a:r>
            </a:p>
          </p:txBody>
        </p:sp>
      </p:grpSp>
      <p:grpSp>
        <p:nvGrpSpPr>
          <p:cNvPr id="126" name="Google Shape;90;p2"/>
          <p:cNvGrpSpPr/>
          <p:nvPr/>
        </p:nvGrpSpPr>
        <p:grpSpPr>
          <a:xfrm>
            <a:off x="6231792" y="2015291"/>
            <a:ext cx="6542918" cy="1578851"/>
            <a:chOff x="0" y="0"/>
            <a:chExt cx="6542917" cy="1578849"/>
          </a:xfrm>
        </p:grpSpPr>
        <p:pic>
          <p:nvPicPr>
            <p:cNvPr id="124" name="Google Shape;91;p2" descr="Google Shape;91;p2"/>
            <p:cNvPicPr>
              <a:picLocks noChangeAspect="1"/>
            </p:cNvPicPr>
            <p:nvPr/>
          </p:nvPicPr>
          <p:blipFill>
            <a:blip r:embed="rId8">
              <a:extLst/>
            </a:blip>
            <a:stretch>
              <a:fillRect/>
            </a:stretch>
          </p:blipFill>
          <p:spPr>
            <a:xfrm>
              <a:off x="1999871" y="0"/>
              <a:ext cx="2543176" cy="1047750"/>
            </a:xfrm>
            <a:prstGeom prst="rect">
              <a:avLst/>
            </a:prstGeom>
            <a:ln w="12700" cap="flat">
              <a:noFill/>
              <a:miter lim="400000"/>
            </a:ln>
            <a:effectLst/>
          </p:spPr>
        </p:pic>
        <p:sp>
          <p:nvSpPr>
            <p:cNvPr id="125" name="Google Shape;92;p2"/>
            <p:cNvSpPr txBox="1"/>
            <p:nvPr/>
          </p:nvSpPr>
          <p:spPr>
            <a:xfrm>
              <a:off x="0" y="1030249"/>
              <a:ext cx="6542918" cy="54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PROLIPSIS</a:t>
              </a:r>
            </a:p>
            <a:p>
              <a:pPr algn="ctr">
                <a:defRPr sz="1000">
                  <a:solidFill>
                    <a:srgbClr val="666666"/>
                  </a:solidFill>
                  <a:latin typeface="Roboto"/>
                  <a:ea typeface="Roboto"/>
                  <a:cs typeface="Roboto"/>
                  <a:sym typeface="Roboto"/>
                </a:defRPr>
              </a:pPr>
              <a:r>
                <a:t>ATHENES, GRÈCE</a:t>
              </a:r>
              <a:br/>
              <a:r>
                <a:rPr u="sng">
                  <a:solidFill>
                    <a:srgbClr val="0563C1"/>
                  </a:solidFill>
                  <a:uFill>
                    <a:solidFill>
                      <a:srgbClr val="0563C1"/>
                    </a:solidFill>
                  </a:uFill>
                  <a:hlinkClick r:id="rId9" invalidUrl="" action="" tgtFrame="" tooltip="" history="1" highlightClick="0" endSnd="0"/>
                </a:rPr>
                <a:t>www.prolepsis.gr</a:t>
              </a:r>
            </a:p>
          </p:txBody>
        </p:sp>
      </p:grpSp>
      <p:grpSp>
        <p:nvGrpSpPr>
          <p:cNvPr id="129" name="Google Shape;93;p2"/>
          <p:cNvGrpSpPr/>
          <p:nvPr/>
        </p:nvGrpSpPr>
        <p:grpSpPr>
          <a:xfrm>
            <a:off x="-1800097" y="4591510"/>
            <a:ext cx="6860970" cy="1596218"/>
            <a:chOff x="0" y="0"/>
            <a:chExt cx="6860969" cy="1596216"/>
          </a:xfrm>
        </p:grpSpPr>
        <p:pic>
          <p:nvPicPr>
            <p:cNvPr id="127" name="Google Shape;94;p2" descr="Google Shape;94;p2"/>
            <p:cNvPicPr>
              <a:picLocks noChangeAspect="1"/>
            </p:cNvPicPr>
            <p:nvPr/>
          </p:nvPicPr>
          <p:blipFill>
            <a:blip r:embed="rId10">
              <a:extLst/>
            </a:blip>
            <a:stretch>
              <a:fillRect/>
            </a:stretch>
          </p:blipFill>
          <p:spPr>
            <a:xfrm>
              <a:off x="2158898" y="0"/>
              <a:ext cx="2543176" cy="1038225"/>
            </a:xfrm>
            <a:prstGeom prst="rect">
              <a:avLst/>
            </a:prstGeom>
            <a:ln w="12700" cap="flat">
              <a:noFill/>
              <a:miter lim="400000"/>
            </a:ln>
            <a:effectLst/>
          </p:spPr>
        </p:pic>
        <p:sp>
          <p:nvSpPr>
            <p:cNvPr id="128" name="Google Shape;95;p2"/>
            <p:cNvSpPr txBox="1"/>
            <p:nvPr/>
          </p:nvSpPr>
          <p:spPr>
            <a:xfrm>
              <a:off x="0" y="1047616"/>
              <a:ext cx="6860970" cy="54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UNIVERSITÉ DE VALENCE</a:t>
              </a:r>
            </a:p>
            <a:p>
              <a:pPr algn="ctr">
                <a:defRPr sz="1000">
                  <a:solidFill>
                    <a:srgbClr val="414042"/>
                  </a:solidFill>
                  <a:latin typeface="Roboto"/>
                  <a:ea typeface="Roboto"/>
                  <a:cs typeface="Roboto"/>
                  <a:sym typeface="Roboto"/>
                </a:defRPr>
              </a:pPr>
              <a:r>
                <a:t>VALENCE, ESPAGNE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11" invalidUrl="" action="" tgtFrame="" tooltip="" history="1" highlightClick="0" endSnd="0"/>
                </a:rPr>
                <a:t>www.uv.es</a:t>
              </a:r>
            </a:p>
          </p:txBody>
        </p:sp>
      </p:grpSp>
      <p:grpSp>
        <p:nvGrpSpPr>
          <p:cNvPr id="132" name="Google Shape;96;p2"/>
          <p:cNvGrpSpPr/>
          <p:nvPr/>
        </p:nvGrpSpPr>
        <p:grpSpPr>
          <a:xfrm>
            <a:off x="3332429" y="4600164"/>
            <a:ext cx="2543176" cy="1587564"/>
            <a:chOff x="0" y="0"/>
            <a:chExt cx="2543175" cy="1587562"/>
          </a:xfrm>
        </p:grpSpPr>
        <p:pic>
          <p:nvPicPr>
            <p:cNvPr id="130" name="Google Shape;97;p2" descr="Google Shape;97;p2"/>
            <p:cNvPicPr>
              <a:picLocks noChangeAspect="1"/>
            </p:cNvPicPr>
            <p:nvPr/>
          </p:nvPicPr>
          <p:blipFill>
            <a:blip r:embed="rId12">
              <a:extLst/>
            </a:blip>
            <a:stretch>
              <a:fillRect/>
            </a:stretch>
          </p:blipFill>
          <p:spPr>
            <a:xfrm>
              <a:off x="0" y="0"/>
              <a:ext cx="2543175" cy="1020916"/>
            </a:xfrm>
            <a:prstGeom prst="rect">
              <a:avLst/>
            </a:prstGeom>
            <a:ln w="12700" cap="flat">
              <a:noFill/>
              <a:miter lim="400000"/>
            </a:ln>
            <a:effectLst/>
          </p:spPr>
        </p:pic>
        <p:sp>
          <p:nvSpPr>
            <p:cNvPr id="131" name="Google Shape;98;p2"/>
            <p:cNvSpPr txBox="1"/>
            <p:nvPr/>
          </p:nvSpPr>
          <p:spPr>
            <a:xfrm>
              <a:off x="352206" y="1038962"/>
              <a:ext cx="1946048" cy="548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media k GmbH</a:t>
              </a:r>
            </a:p>
            <a:p>
              <a:pPr algn="ctr">
                <a:defRPr sz="1000">
                  <a:solidFill>
                    <a:srgbClr val="414042"/>
                  </a:solidFill>
                  <a:latin typeface="Roboto"/>
                  <a:ea typeface="Roboto"/>
                  <a:cs typeface="Roboto"/>
                  <a:sym typeface="Roboto"/>
                </a:defRPr>
              </a:pPr>
              <a:r>
                <a:t>Bad Mergentheim, ALLEMAGNE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13" invalidUrl="" action="" tgtFrame="" tooltip="" history="1" highlightClick="0" endSnd="0"/>
                </a:rPr>
                <a:t>www.media-k.eu</a:t>
              </a:r>
            </a:p>
          </p:txBody>
        </p:sp>
      </p:grpSp>
      <p:grpSp>
        <p:nvGrpSpPr>
          <p:cNvPr id="135" name="Google Shape;99;p2"/>
          <p:cNvGrpSpPr/>
          <p:nvPr/>
        </p:nvGrpSpPr>
        <p:grpSpPr>
          <a:xfrm>
            <a:off x="5019359" y="1427084"/>
            <a:ext cx="1962150" cy="2873451"/>
            <a:chOff x="0" y="0"/>
            <a:chExt cx="1962149" cy="2873450"/>
          </a:xfrm>
        </p:grpSpPr>
        <p:pic>
          <p:nvPicPr>
            <p:cNvPr id="133" name="Google Shape;100;p2" descr="Google Shape;100;p2"/>
            <p:cNvPicPr>
              <a:picLocks noChangeAspect="1"/>
            </p:cNvPicPr>
            <p:nvPr/>
          </p:nvPicPr>
          <p:blipFill>
            <a:blip r:embed="rId14">
              <a:extLst/>
            </a:blip>
            <a:stretch>
              <a:fillRect/>
            </a:stretch>
          </p:blipFill>
          <p:spPr>
            <a:xfrm>
              <a:off x="0" y="0"/>
              <a:ext cx="1962150" cy="2152650"/>
            </a:xfrm>
            <a:prstGeom prst="rect">
              <a:avLst/>
            </a:prstGeom>
            <a:ln w="12700" cap="flat">
              <a:noFill/>
              <a:miter lim="400000"/>
            </a:ln>
            <a:effectLst/>
          </p:spPr>
        </p:pic>
        <p:sp>
          <p:nvSpPr>
            <p:cNvPr id="134" name="Google Shape;101;p2"/>
            <p:cNvSpPr txBox="1"/>
            <p:nvPr/>
          </p:nvSpPr>
          <p:spPr>
            <a:xfrm>
              <a:off x="56724" y="2172450"/>
              <a:ext cx="1870701" cy="70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sz="1000">
                  <a:solidFill>
                    <a:srgbClr val="203864"/>
                  </a:solidFill>
                  <a:latin typeface="Roboto"/>
                  <a:ea typeface="Roboto"/>
                  <a:cs typeface="Roboto"/>
                  <a:sym typeface="Roboto"/>
                </a:defRPr>
              </a:pPr>
              <a:r>
                <a:t>OXFAM ITALIE INTERCULTUREL</a:t>
              </a:r>
            </a:p>
            <a:p>
              <a:pPr algn="ctr">
                <a:defRPr sz="1000">
                  <a:solidFill>
                    <a:srgbClr val="414042"/>
                  </a:solidFill>
                  <a:latin typeface="Roboto"/>
                  <a:ea typeface="Roboto"/>
                  <a:cs typeface="Roboto"/>
                  <a:sym typeface="Roboto"/>
                </a:defRPr>
              </a:pPr>
              <a:r>
                <a:t>AREZZO, ITALIE</a:t>
              </a:r>
            </a:p>
            <a:p>
              <a:pPr algn="ctr">
                <a:defRPr sz="1000" u="sng">
                  <a:solidFill>
                    <a:srgbClr val="D71920"/>
                  </a:solidFill>
                  <a:latin typeface="Roboto"/>
                  <a:ea typeface="Roboto"/>
                  <a:cs typeface="Roboto"/>
                  <a:sym typeface="Roboto"/>
                </a:defRPr>
              </a:pPr>
              <a:r>
                <a:rPr>
                  <a:solidFill>
                    <a:srgbClr val="0563C1"/>
                  </a:solidFill>
                  <a:uFill>
                    <a:solidFill>
                      <a:srgbClr val="0563C1"/>
                    </a:solidFill>
                  </a:uFill>
                  <a:hlinkClick r:id="rId15" invalidUrl="" action="" tgtFrame="" tooltip="" history="1" highlightClick="0" endSnd="0"/>
                </a:rPr>
                <a:t>www.oxfamitalia.org/</a:t>
              </a:r>
            </a:p>
          </p:txBody>
        </p:sp>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Τίτλος 1"/>
          <p:cNvSpPr txBox="1"/>
          <p:nvPr>
            <p:ph type="title"/>
          </p:nvPr>
        </p:nvSpPr>
        <p:spPr>
          <a:xfrm>
            <a:off x="557999" y="1079999"/>
            <a:ext cx="11059694" cy="605097"/>
          </a:xfrm>
          <a:prstGeom prst="rect">
            <a:avLst/>
          </a:prstGeom>
        </p:spPr>
        <p:txBody>
          <a:bodyPr/>
          <a:lstStyle/>
          <a:p>
            <a:pPr/>
            <a:r>
              <a:t>Protection de la vie privée</a:t>
            </a:r>
          </a:p>
        </p:txBody>
      </p:sp>
      <p:sp>
        <p:nvSpPr>
          <p:cNvPr id="386" name="Θέση κειμένου 2"/>
          <p:cNvSpPr txBox="1"/>
          <p:nvPr>
            <p:ph type="body" sz="half" idx="1"/>
          </p:nvPr>
        </p:nvSpPr>
        <p:spPr>
          <a:xfrm>
            <a:off x="557999" y="1799999"/>
            <a:ext cx="5852132" cy="4865978"/>
          </a:xfrm>
          <a:prstGeom prst="rect">
            <a:avLst/>
          </a:prstGeom>
        </p:spPr>
        <p:txBody>
          <a:bodyPr/>
          <a:lstStyle/>
          <a:p>
            <a:pPr marL="0" indent="0">
              <a:buSzTx/>
              <a:buNone/>
            </a:pPr>
            <a:r>
              <a:t>Avez-vous déjà...</a:t>
            </a:r>
          </a:p>
          <a:p>
            <a:pPr indent="-457200">
              <a:buFontTx/>
              <a:buAutoNum type="arabicParenBoth" startAt="1"/>
            </a:pPr>
            <a:r>
              <a:t>partagé des informations de santé personnelles (vos ou celles d’autrui) avec d'autres personnes sur Internet ?</a:t>
            </a:r>
          </a:p>
          <a:p>
            <a:pPr indent="-457200">
              <a:buFontTx/>
              <a:buAutoNum type="arabicParenBoth" startAt="1"/>
            </a:pPr>
            <a:r>
              <a:t>accéder à votre dossier médical électronique ?</a:t>
            </a:r>
          </a:p>
        </p:txBody>
      </p:sp>
      <p:pic>
        <p:nvPicPr>
          <p:cNvPr id="387" name="Picture 2" descr="Picture 2"/>
          <p:cNvPicPr>
            <a:picLocks noChangeAspect="1"/>
          </p:cNvPicPr>
          <p:nvPr/>
        </p:nvPicPr>
        <p:blipFill>
          <a:blip r:embed="rId2">
            <a:extLst/>
          </a:blip>
          <a:stretch>
            <a:fillRect/>
          </a:stretch>
        </p:blipFill>
        <p:spPr>
          <a:xfrm>
            <a:off x="7429540" y="1095151"/>
            <a:ext cx="4359350" cy="4359350"/>
          </a:xfrm>
          <a:prstGeom prst="rect">
            <a:avLst/>
          </a:prstGeom>
          <a:ln w="12700">
            <a:miter lim="400000"/>
          </a:ln>
        </p:spPr>
      </p:pic>
      <p:sp>
        <p:nvSpPr>
          <p:cNvPr id="388" name="Google Shape;173;p6"/>
          <p:cNvSpPr txBox="1"/>
          <p:nvPr/>
        </p:nvSpPr>
        <p:spPr>
          <a:xfrm>
            <a:off x="9654939" y="6464253"/>
            <a:ext cx="232026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invalidUrl="" action="" tgtFrame="" tooltip="" history="1" highlightClick="0" endSnd="0"/>
              </a:rPr>
              <a:t>Source </a:t>
            </a:r>
            <a:r>
              <a:rPr u="none"/>
              <a:t>| </a:t>
            </a:r>
            <a:r>
              <a:rPr>
                <a:solidFill>
                  <a:srgbClr val="0563C1"/>
                </a:solidFill>
                <a:uFill>
                  <a:solidFill>
                    <a:srgbClr val="0563C1"/>
                  </a:solidFill>
                </a:uFill>
                <a:hlinkClick r:id="rId4" invalidUrl="" action="" tgtFrame="" tooltip="" history="1" highlightClick="0" endSnd="0"/>
              </a:rPr>
              <a:t>Licence </a:t>
            </a:r>
            <a:r>
              <a:rPr>
                <a:solidFill>
                  <a:srgbClr val="0563C1"/>
                </a:solidFill>
                <a:uFill>
                  <a:solidFill>
                    <a:srgbClr val="0563C1"/>
                  </a:solidFill>
                </a:uFill>
                <a:hlinkClick r:id="rId4" invalidUrl="" action="" tgtFrame="" tooltip="" history="1" highlightClick="0" endSnd="0"/>
              </a:rPr>
              <a:t>Pixabay</a:t>
            </a:r>
          </a:p>
        </p:txBody>
      </p:sp>
      <p:grpSp>
        <p:nvGrpSpPr>
          <p:cNvPr id="391" name="Google Shape;182;p7"/>
          <p:cNvGrpSpPr/>
          <p:nvPr/>
        </p:nvGrpSpPr>
        <p:grpSpPr>
          <a:xfrm>
            <a:off x="10130118" y="-1"/>
            <a:ext cx="2061883" cy="398571"/>
            <a:chOff x="0" y="0"/>
            <a:chExt cx="2061882" cy="398569"/>
          </a:xfrm>
        </p:grpSpPr>
        <p:sp>
          <p:nvSpPr>
            <p:cNvPr id="389" name="Rettangolo"/>
            <p:cNvSpPr/>
            <p:nvPr/>
          </p:nvSpPr>
          <p:spPr>
            <a:xfrm>
              <a:off x="-1" y="-1"/>
              <a:ext cx="2061884"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390" name="1.2 Le concept DHL"/>
            <p:cNvSpPr txBox="1"/>
            <p:nvPr/>
          </p:nvSpPr>
          <p:spPr>
            <a:xfrm>
              <a:off x="45724" y="-1"/>
              <a:ext cx="1970434"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a:lnSpc>
                  <a:spcPct val="80000"/>
                </a:lnSpc>
                <a:defRPr sz="1500">
                  <a:solidFill>
                    <a:srgbClr val="FFFFFF"/>
                  </a:solidFill>
                  <a:effectLst>
                    <a:outerShdw sx="100000" sy="100000" kx="0" ky="0" algn="b" rotWithShape="0" blurRad="38100" dist="38100" dir="2700000">
                      <a:srgbClr val="000000">
                        <a:alpha val="43137"/>
                      </a:srgbClr>
                    </a:outerShdw>
                  </a:effectLst>
                </a:defRPr>
              </a:lvl1pPr>
            </a:lstStyle>
            <a:p>
              <a:pPr/>
              <a:r>
                <a:t>1.2 Le concept DHL</a:t>
              </a:r>
            </a:p>
          </p:txBody>
        </p:sp>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Google Shape;164;p7"/>
          <p:cNvSpPr txBox="1"/>
          <p:nvPr>
            <p:ph type="title"/>
          </p:nvPr>
        </p:nvSpPr>
        <p:spPr>
          <a:xfrm>
            <a:off x="558000" y="1079998"/>
            <a:ext cx="10515601" cy="893181"/>
          </a:xfrm>
          <a:prstGeom prst="rect">
            <a:avLst/>
          </a:prstGeom>
        </p:spPr>
        <p:txBody>
          <a:bodyPr/>
          <a:lstStyle/>
          <a:p>
            <a:pPr>
              <a:defRPr sz="2400">
                <a:solidFill>
                  <a:srgbClr val="C01E24"/>
                </a:solidFill>
              </a:defRPr>
            </a:pPr>
            <a:r>
              <a:t>Action 1.1.3</a:t>
            </a:r>
            <a:br/>
            <a:r>
              <a:rPr sz="3200"/>
              <a:t>Dynamique de groupe - Exemple pratique</a:t>
            </a:r>
          </a:p>
        </p:txBody>
      </p:sp>
      <p:sp>
        <p:nvSpPr>
          <p:cNvPr id="394" name="Google Shape;165;p7"/>
          <p:cNvSpPr txBox="1"/>
          <p:nvPr>
            <p:ph type="body" sz="quarter" idx="1"/>
          </p:nvPr>
        </p:nvSpPr>
        <p:spPr>
          <a:xfrm>
            <a:off x="557999" y="2159999"/>
            <a:ext cx="5157789" cy="503021"/>
          </a:xfrm>
          <a:prstGeom prst="rect">
            <a:avLst/>
          </a:prstGeom>
        </p:spPr>
        <p:txBody>
          <a:bodyPr/>
          <a:lstStyle>
            <a:lvl1pPr marL="0">
              <a:spcBef>
                <a:spcPts val="0"/>
              </a:spcBef>
              <a:defRPr sz="2200"/>
            </a:lvl1pPr>
          </a:lstStyle>
          <a:p>
            <a:pPr/>
            <a:r>
              <a:t>Objectifs</a:t>
            </a:r>
          </a:p>
        </p:txBody>
      </p:sp>
      <p:sp>
        <p:nvSpPr>
          <p:cNvPr id="395" name="Google Shape;166;p7"/>
          <p:cNvSpPr txBox="1"/>
          <p:nvPr>
            <p:ph type="body" idx="21"/>
          </p:nvPr>
        </p:nvSpPr>
        <p:spPr>
          <a:xfrm>
            <a:off x="626585" y="2669232"/>
            <a:ext cx="5937122" cy="4008159"/>
          </a:xfrm>
          <a:prstGeom prst="rect">
            <a:avLst/>
          </a:prstGeom>
          <a:extLst>
            <a:ext uri="{C572A759-6A51-4108-AA02-DFA0A04FC94B}">
              <ma14:wrappingTextBoxFlag xmlns:ma14="http://schemas.microsoft.com/office/mac/drawingml/2011/main" val="1"/>
            </a:ext>
          </a:extLst>
        </p:spPr>
        <p:txBody>
          <a:bodyPr/>
          <a:lstStyle/>
          <a:p>
            <a:pPr marL="0" indent="0" algn="just">
              <a:lnSpc>
                <a:spcPct val="120000"/>
              </a:lnSpc>
              <a:spcBef>
                <a:spcPts val="1200"/>
              </a:spcBef>
              <a:buSzTx/>
              <a:buNone/>
              <a:defRPr sz="2000"/>
            </a:pPr>
            <a:r>
              <a:t>Une étude de cas est présentée avec les </a:t>
            </a:r>
            <a:r>
              <a:rPr b="1"/>
              <a:t>symptômes </a:t>
            </a:r>
            <a:r>
              <a:t>suivants </a:t>
            </a:r>
            <a:r>
              <a:rPr b="1"/>
              <a:t>: </a:t>
            </a:r>
            <a:r>
              <a:t>fièvre et toux sèche. Quelles sont les questions que nous pourrions nous poser ?</a:t>
            </a:r>
          </a:p>
          <a:p>
            <a:pPr marL="228600" indent="-228600">
              <a:lnSpc>
                <a:spcPct val="150000"/>
              </a:lnSpc>
              <a:spcBef>
                <a:spcPts val="0"/>
              </a:spcBef>
              <a:buSzPts val="1800"/>
              <a:defRPr i="1" sz="1800"/>
            </a:pPr>
            <a:r>
              <a:t>Est-ce que j'ai le COVID ? Où puis-je trouver des informations ?</a:t>
            </a:r>
          </a:p>
          <a:p>
            <a:pPr marL="228600" indent="-228600">
              <a:lnSpc>
                <a:spcPct val="150000"/>
              </a:lnSpc>
              <a:spcBef>
                <a:spcPts val="0"/>
              </a:spcBef>
              <a:buSzPts val="1800"/>
              <a:defRPr i="1" sz="1800"/>
            </a:pPr>
            <a:r>
              <a:t>Que dois-je faire si j'ai le COVID ?</a:t>
            </a:r>
          </a:p>
          <a:p>
            <a:pPr marL="228600" indent="-228600">
              <a:lnSpc>
                <a:spcPct val="150000"/>
              </a:lnSpc>
              <a:spcBef>
                <a:spcPts val="0"/>
              </a:spcBef>
              <a:buSzPts val="1800"/>
              <a:defRPr i="1" sz="1800"/>
            </a:pPr>
            <a:r>
              <a:t>Comment cherchez-vous des informations sur l’Internet ?</a:t>
            </a:r>
          </a:p>
          <a:p>
            <a:pPr marL="228600" indent="-228600">
              <a:lnSpc>
                <a:spcPct val="150000"/>
              </a:lnSpc>
              <a:spcBef>
                <a:spcPts val="0"/>
              </a:spcBef>
              <a:buSzPts val="1800"/>
              <a:defRPr i="1" sz="1800"/>
            </a:pPr>
            <a:r>
              <a:t>Sur quel site Internet dois-je chercher des informations ?</a:t>
            </a:r>
          </a:p>
          <a:p>
            <a:pPr marL="228600" indent="-228600">
              <a:lnSpc>
                <a:spcPct val="150000"/>
              </a:lnSpc>
              <a:spcBef>
                <a:spcPts val="0"/>
              </a:spcBef>
              <a:buSzPts val="1800"/>
              <a:defRPr i="1" sz="1800"/>
            </a:pPr>
            <a:r>
              <a:t>Comment puis-je connaître les prochaines étapes ?</a:t>
            </a:r>
          </a:p>
        </p:txBody>
      </p:sp>
      <p:sp>
        <p:nvSpPr>
          <p:cNvPr id="396" name="Google Shape;183;p7"/>
          <p:cNvSpPr txBox="1"/>
          <p:nvPr/>
        </p:nvSpPr>
        <p:spPr>
          <a:xfrm>
            <a:off x="8607203" y="6411257"/>
            <a:ext cx="1878456"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397" name="Picture 2" descr="Picture 2"/>
          <p:cNvPicPr>
            <a:picLocks noChangeAspect="1"/>
          </p:cNvPicPr>
          <p:nvPr/>
        </p:nvPicPr>
        <p:blipFill>
          <a:blip r:embed="rId4">
            <a:extLst/>
          </a:blip>
          <a:stretch>
            <a:fillRect/>
          </a:stretch>
        </p:blipFill>
        <p:spPr>
          <a:xfrm>
            <a:off x="7107004" y="1973178"/>
            <a:ext cx="3675872" cy="3510116"/>
          </a:xfrm>
          <a:prstGeom prst="rect">
            <a:avLst/>
          </a:prstGeom>
          <a:ln w="12700">
            <a:miter lim="400000"/>
          </a:ln>
        </p:spPr>
      </p:pic>
      <p:grpSp>
        <p:nvGrpSpPr>
          <p:cNvPr id="400" name="Google Shape;168;p7"/>
          <p:cNvGrpSpPr/>
          <p:nvPr/>
        </p:nvGrpSpPr>
        <p:grpSpPr>
          <a:xfrm>
            <a:off x="11469623" y="1730318"/>
            <a:ext cx="722377" cy="663559"/>
            <a:chOff x="0" y="0"/>
            <a:chExt cx="722376" cy="663557"/>
          </a:xfrm>
        </p:grpSpPr>
        <p:sp>
          <p:nvSpPr>
            <p:cNvPr id="398"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399" name="1.1.1"/>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1.1.1</a:t>
              </a:r>
            </a:p>
          </p:txBody>
        </p:sp>
      </p:grpSp>
      <p:grpSp>
        <p:nvGrpSpPr>
          <p:cNvPr id="403" name="Google Shape;168;p7"/>
          <p:cNvGrpSpPr/>
          <p:nvPr/>
        </p:nvGrpSpPr>
        <p:grpSpPr>
          <a:xfrm>
            <a:off x="11469623" y="2393252"/>
            <a:ext cx="722377" cy="663559"/>
            <a:chOff x="0" y="0"/>
            <a:chExt cx="722376" cy="663557"/>
          </a:xfrm>
        </p:grpSpPr>
        <p:sp>
          <p:nvSpPr>
            <p:cNvPr id="401"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02" name="1.1.2"/>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1.1.2</a:t>
              </a:r>
            </a:p>
          </p:txBody>
        </p:sp>
      </p:grpSp>
      <p:grpSp>
        <p:nvGrpSpPr>
          <p:cNvPr id="406" name="Google Shape;168;p7"/>
          <p:cNvGrpSpPr/>
          <p:nvPr/>
        </p:nvGrpSpPr>
        <p:grpSpPr>
          <a:xfrm>
            <a:off x="11469623" y="3057468"/>
            <a:ext cx="722377" cy="663559"/>
            <a:chOff x="0" y="0"/>
            <a:chExt cx="722376" cy="663557"/>
          </a:xfrm>
        </p:grpSpPr>
        <p:sp>
          <p:nvSpPr>
            <p:cNvPr id="404"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p>
          </p:txBody>
        </p:sp>
        <p:sp>
          <p:nvSpPr>
            <p:cNvPr id="405" name="1.1.3"/>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pPr/>
              <a:r>
                <a:t>1.1.3</a:t>
              </a:r>
            </a:p>
          </p:txBody>
        </p:sp>
      </p:grpSp>
      <p:grpSp>
        <p:nvGrpSpPr>
          <p:cNvPr id="409" name="Google Shape;168;p7"/>
          <p:cNvGrpSpPr/>
          <p:nvPr/>
        </p:nvGrpSpPr>
        <p:grpSpPr>
          <a:xfrm>
            <a:off x="11469623" y="3720403"/>
            <a:ext cx="722377" cy="663559"/>
            <a:chOff x="0" y="0"/>
            <a:chExt cx="722376" cy="663557"/>
          </a:xfrm>
        </p:grpSpPr>
        <p:sp>
          <p:nvSpPr>
            <p:cNvPr id="40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08" name="1.1.4"/>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1.1.4</a:t>
              </a:r>
            </a:p>
          </p:txBody>
        </p:sp>
      </p:grpSp>
      <p:grpSp>
        <p:nvGrpSpPr>
          <p:cNvPr id="412" name="Google Shape;168;p7"/>
          <p:cNvGrpSpPr/>
          <p:nvPr/>
        </p:nvGrpSpPr>
        <p:grpSpPr>
          <a:xfrm>
            <a:off x="11469623" y="4384935"/>
            <a:ext cx="722377" cy="663559"/>
            <a:chOff x="0" y="0"/>
            <a:chExt cx="722376" cy="663557"/>
          </a:xfrm>
        </p:grpSpPr>
        <p:sp>
          <p:nvSpPr>
            <p:cNvPr id="41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11" name="1.1.5"/>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1.1.5</a:t>
              </a:r>
            </a:p>
          </p:txBody>
        </p:sp>
      </p:grpSp>
      <p:grpSp>
        <p:nvGrpSpPr>
          <p:cNvPr id="415" name="Google Shape;168;p7"/>
          <p:cNvGrpSpPr/>
          <p:nvPr/>
        </p:nvGrpSpPr>
        <p:grpSpPr>
          <a:xfrm>
            <a:off x="10748719" y="1729357"/>
            <a:ext cx="722377" cy="663559"/>
            <a:chOff x="0" y="0"/>
            <a:chExt cx="722376" cy="663557"/>
          </a:xfrm>
        </p:grpSpPr>
        <p:sp>
          <p:nvSpPr>
            <p:cNvPr id="41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p>
          </p:txBody>
        </p:sp>
        <p:sp>
          <p:nvSpPr>
            <p:cNvPr id="414" name="1.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203864"/>
                  </a:solidFill>
                  <a:latin typeface="Calibri"/>
                  <a:ea typeface="Calibri"/>
                  <a:cs typeface="Calibri"/>
                  <a:sym typeface="Calibri"/>
                </a:defRPr>
              </a:lvl1pPr>
            </a:lstStyle>
            <a:p>
              <a:pPr/>
              <a:r>
                <a:t>1.1</a:t>
              </a:r>
            </a:p>
          </p:txBody>
        </p:sp>
      </p:grpSp>
      <p:grpSp>
        <p:nvGrpSpPr>
          <p:cNvPr id="418" name="Google Shape;168;p7"/>
          <p:cNvGrpSpPr/>
          <p:nvPr/>
        </p:nvGrpSpPr>
        <p:grpSpPr>
          <a:xfrm>
            <a:off x="10747247" y="2389977"/>
            <a:ext cx="722377" cy="663559"/>
            <a:chOff x="0" y="0"/>
            <a:chExt cx="722376" cy="663557"/>
          </a:xfrm>
        </p:grpSpPr>
        <p:sp>
          <p:nvSpPr>
            <p:cNvPr id="416"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p>
          </p:txBody>
        </p:sp>
        <p:sp>
          <p:nvSpPr>
            <p:cNvPr id="417" name="1.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FFFFFF"/>
                  </a:solidFill>
                  <a:latin typeface="Calibri"/>
                  <a:ea typeface="Calibri"/>
                  <a:cs typeface="Calibri"/>
                  <a:sym typeface="Calibri"/>
                </a:defRPr>
              </a:pPr>
              <a:r>
                <a:t>1.</a:t>
              </a:r>
              <a:r>
                <a:t>2</a:t>
              </a:r>
            </a:p>
          </p:txBody>
        </p:sp>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Google Shape;164;p7"/>
          <p:cNvSpPr txBox="1"/>
          <p:nvPr>
            <p:ph type="title"/>
          </p:nvPr>
        </p:nvSpPr>
        <p:spPr>
          <a:xfrm>
            <a:off x="558000" y="1079998"/>
            <a:ext cx="10515601" cy="893181"/>
          </a:xfrm>
          <a:prstGeom prst="rect">
            <a:avLst/>
          </a:prstGeom>
        </p:spPr>
        <p:txBody>
          <a:bodyPr/>
          <a:lstStyle/>
          <a:p>
            <a:pPr>
              <a:defRPr sz="2400">
                <a:solidFill>
                  <a:srgbClr val="C01E24"/>
                </a:solidFill>
              </a:defRPr>
            </a:pPr>
            <a:r>
              <a:t>Action 1.1.4</a:t>
            </a:r>
            <a:br/>
            <a:r>
              <a:rPr sz="3200"/>
              <a:t>Enquête sur les connaissances préalables </a:t>
            </a:r>
          </a:p>
        </p:txBody>
      </p:sp>
      <p:sp>
        <p:nvSpPr>
          <p:cNvPr id="421" name="Google Shape;165;p7"/>
          <p:cNvSpPr txBox="1"/>
          <p:nvPr>
            <p:ph type="body" sz="quarter" idx="1"/>
          </p:nvPr>
        </p:nvSpPr>
        <p:spPr>
          <a:xfrm>
            <a:off x="557999" y="2159999"/>
            <a:ext cx="5157789" cy="503021"/>
          </a:xfrm>
          <a:prstGeom prst="rect">
            <a:avLst/>
          </a:prstGeom>
        </p:spPr>
        <p:txBody>
          <a:bodyPr/>
          <a:lstStyle>
            <a:lvl1pPr marL="0">
              <a:spcBef>
                <a:spcPts val="0"/>
              </a:spcBef>
              <a:defRPr sz="2200"/>
            </a:lvl1pPr>
          </a:lstStyle>
          <a:p>
            <a:pPr/>
            <a:r>
              <a:t>Objectifs</a:t>
            </a:r>
          </a:p>
        </p:txBody>
      </p:sp>
      <p:sp>
        <p:nvSpPr>
          <p:cNvPr id="422" name="Google Shape;166;p7"/>
          <p:cNvSpPr txBox="1"/>
          <p:nvPr>
            <p:ph type="body" idx="21"/>
          </p:nvPr>
        </p:nvSpPr>
        <p:spPr>
          <a:xfrm>
            <a:off x="626585" y="2669232"/>
            <a:ext cx="5937122" cy="4008159"/>
          </a:xfrm>
          <a:prstGeom prst="rect">
            <a:avLst/>
          </a:prstGeom>
          <a:extLst>
            <a:ext uri="{C572A759-6A51-4108-AA02-DFA0A04FC94B}">
              <ma14:wrappingTextBoxFlag xmlns:ma14="http://schemas.microsoft.com/office/mac/drawingml/2011/main" val="1"/>
            </a:ext>
          </a:extLst>
        </p:spPr>
        <p:txBody>
          <a:bodyPr/>
          <a:lstStyle>
            <a:lvl1pPr marL="0" indent="0" algn="just">
              <a:lnSpc>
                <a:spcPct val="120000"/>
              </a:lnSpc>
              <a:spcBef>
                <a:spcPts val="1200"/>
              </a:spcBef>
              <a:buSzTx/>
              <a:buNone/>
              <a:defRPr sz="2000"/>
            </a:lvl1pPr>
          </a:lstStyle>
          <a:p>
            <a:pPr/>
            <a:r>
              <a:t>Vous allez remplir un questionnaire afin de recueillir des informations sur vos compétences au sein de DHL.</a:t>
            </a:r>
          </a:p>
        </p:txBody>
      </p:sp>
      <p:pic>
        <p:nvPicPr>
          <p:cNvPr id="423" name="Picture 8" descr="Picture 8"/>
          <p:cNvPicPr>
            <a:picLocks noChangeAspect="1"/>
          </p:cNvPicPr>
          <p:nvPr/>
        </p:nvPicPr>
        <p:blipFill>
          <a:blip r:embed="rId2">
            <a:extLst/>
          </a:blip>
          <a:stretch>
            <a:fillRect/>
          </a:stretch>
        </p:blipFill>
        <p:spPr>
          <a:xfrm>
            <a:off x="7061200" y="1508156"/>
            <a:ext cx="3280012" cy="4376791"/>
          </a:xfrm>
          <a:prstGeom prst="rect">
            <a:avLst/>
          </a:prstGeom>
          <a:ln w="12700">
            <a:miter lim="400000"/>
          </a:ln>
        </p:spPr>
      </p:pic>
      <p:sp>
        <p:nvSpPr>
          <p:cNvPr id="424" name="Google Shape;183;p7"/>
          <p:cNvSpPr txBox="1"/>
          <p:nvPr/>
        </p:nvSpPr>
        <p:spPr>
          <a:xfrm>
            <a:off x="1755681" y="6581000"/>
            <a:ext cx="868063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invalidUrl="" action="" tgtFrame="" tooltip="" history="1" highlightClick="0" endSnd="0"/>
              </a:rPr>
              <a:t>Source </a:t>
            </a:r>
            <a:r>
              <a:rPr u="none"/>
              <a:t>| </a:t>
            </a:r>
            <a:r>
              <a:rPr>
                <a:solidFill>
                  <a:srgbClr val="0563C1"/>
                </a:solidFill>
                <a:uFill>
                  <a:solidFill>
                    <a:srgbClr val="0563C1"/>
                  </a:solidFill>
                </a:uFill>
                <a:hlinkClick r:id="rId4" invalidUrl="" action="" tgtFrame="" tooltip="" history="1" highlightClick="0" endSnd="0"/>
              </a:rPr>
              <a:t>Licence </a:t>
            </a:r>
            <a:r>
              <a:rPr>
                <a:solidFill>
                  <a:srgbClr val="0563C1"/>
                </a:solidFill>
                <a:uFill>
                  <a:solidFill>
                    <a:srgbClr val="0563C1"/>
                  </a:solidFill>
                </a:uFill>
                <a:hlinkClick r:id="rId4" invalidUrl="" action="" tgtFrame="" tooltip="" history="1" highlightClick="0" endSnd="0"/>
              </a:rPr>
              <a:t>Pixabay</a:t>
            </a:r>
          </a:p>
        </p:txBody>
      </p:sp>
      <p:grpSp>
        <p:nvGrpSpPr>
          <p:cNvPr id="427" name="Google Shape;168;p7"/>
          <p:cNvGrpSpPr/>
          <p:nvPr/>
        </p:nvGrpSpPr>
        <p:grpSpPr>
          <a:xfrm>
            <a:off x="11469623" y="1730318"/>
            <a:ext cx="722377" cy="663559"/>
            <a:chOff x="0" y="0"/>
            <a:chExt cx="722376" cy="663557"/>
          </a:xfrm>
        </p:grpSpPr>
        <p:sp>
          <p:nvSpPr>
            <p:cNvPr id="425"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26" name="1.1.1"/>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1.1.1</a:t>
              </a:r>
            </a:p>
          </p:txBody>
        </p:sp>
      </p:grpSp>
      <p:grpSp>
        <p:nvGrpSpPr>
          <p:cNvPr id="430" name="Google Shape;168;p7"/>
          <p:cNvGrpSpPr/>
          <p:nvPr/>
        </p:nvGrpSpPr>
        <p:grpSpPr>
          <a:xfrm>
            <a:off x="11469623" y="2393252"/>
            <a:ext cx="722377" cy="663559"/>
            <a:chOff x="0" y="0"/>
            <a:chExt cx="722376" cy="663557"/>
          </a:xfrm>
        </p:grpSpPr>
        <p:sp>
          <p:nvSpPr>
            <p:cNvPr id="428"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29" name="1.1.2"/>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1.1.2</a:t>
              </a:r>
            </a:p>
          </p:txBody>
        </p:sp>
      </p:grpSp>
      <p:grpSp>
        <p:nvGrpSpPr>
          <p:cNvPr id="433" name="Google Shape;168;p7"/>
          <p:cNvGrpSpPr/>
          <p:nvPr/>
        </p:nvGrpSpPr>
        <p:grpSpPr>
          <a:xfrm>
            <a:off x="11469623" y="3057468"/>
            <a:ext cx="722377" cy="663559"/>
            <a:chOff x="0" y="0"/>
            <a:chExt cx="722376" cy="663557"/>
          </a:xfrm>
        </p:grpSpPr>
        <p:sp>
          <p:nvSpPr>
            <p:cNvPr id="431"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32" name="1.1.3"/>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1.1.3</a:t>
              </a:r>
            </a:p>
          </p:txBody>
        </p:sp>
      </p:grpSp>
      <p:grpSp>
        <p:nvGrpSpPr>
          <p:cNvPr id="436" name="Google Shape;168;p7"/>
          <p:cNvGrpSpPr/>
          <p:nvPr/>
        </p:nvGrpSpPr>
        <p:grpSpPr>
          <a:xfrm>
            <a:off x="11469623" y="3720403"/>
            <a:ext cx="722377" cy="663559"/>
            <a:chOff x="0" y="0"/>
            <a:chExt cx="722376" cy="663557"/>
          </a:xfrm>
        </p:grpSpPr>
        <p:sp>
          <p:nvSpPr>
            <p:cNvPr id="434"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p>
          </p:txBody>
        </p:sp>
        <p:sp>
          <p:nvSpPr>
            <p:cNvPr id="435" name="1.1.4"/>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pPr/>
              <a:r>
                <a:t>1.1.4</a:t>
              </a:r>
            </a:p>
          </p:txBody>
        </p:sp>
      </p:grpSp>
      <p:grpSp>
        <p:nvGrpSpPr>
          <p:cNvPr id="439" name="Google Shape;168;p7"/>
          <p:cNvGrpSpPr/>
          <p:nvPr/>
        </p:nvGrpSpPr>
        <p:grpSpPr>
          <a:xfrm>
            <a:off x="11469623" y="4384935"/>
            <a:ext cx="722377" cy="663559"/>
            <a:chOff x="0" y="0"/>
            <a:chExt cx="722376" cy="663557"/>
          </a:xfrm>
        </p:grpSpPr>
        <p:sp>
          <p:nvSpPr>
            <p:cNvPr id="43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38" name="1.1.5"/>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1.1.5</a:t>
              </a:r>
            </a:p>
          </p:txBody>
        </p:sp>
      </p:grpSp>
      <p:grpSp>
        <p:nvGrpSpPr>
          <p:cNvPr id="442" name="Google Shape;168;p7"/>
          <p:cNvGrpSpPr/>
          <p:nvPr/>
        </p:nvGrpSpPr>
        <p:grpSpPr>
          <a:xfrm>
            <a:off x="10748719" y="1729357"/>
            <a:ext cx="722377" cy="663559"/>
            <a:chOff x="0" y="0"/>
            <a:chExt cx="722376" cy="663557"/>
          </a:xfrm>
        </p:grpSpPr>
        <p:sp>
          <p:nvSpPr>
            <p:cNvPr id="44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p>
          </p:txBody>
        </p:sp>
        <p:sp>
          <p:nvSpPr>
            <p:cNvPr id="441" name="1.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203864"/>
                  </a:solidFill>
                  <a:latin typeface="Calibri"/>
                  <a:ea typeface="Calibri"/>
                  <a:cs typeface="Calibri"/>
                  <a:sym typeface="Calibri"/>
                </a:defRPr>
              </a:lvl1pPr>
            </a:lstStyle>
            <a:p>
              <a:pPr/>
              <a:r>
                <a:t>1.1</a:t>
              </a:r>
            </a:p>
          </p:txBody>
        </p:sp>
      </p:grpSp>
      <p:grpSp>
        <p:nvGrpSpPr>
          <p:cNvPr id="445" name="Google Shape;168;p7"/>
          <p:cNvGrpSpPr/>
          <p:nvPr/>
        </p:nvGrpSpPr>
        <p:grpSpPr>
          <a:xfrm>
            <a:off x="10747247" y="2389977"/>
            <a:ext cx="722377" cy="663559"/>
            <a:chOff x="0" y="0"/>
            <a:chExt cx="722376" cy="663557"/>
          </a:xfrm>
        </p:grpSpPr>
        <p:sp>
          <p:nvSpPr>
            <p:cNvPr id="44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p>
          </p:txBody>
        </p:sp>
        <p:sp>
          <p:nvSpPr>
            <p:cNvPr id="444" name="1.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FFFFFF"/>
                  </a:solidFill>
                  <a:latin typeface="Calibri"/>
                  <a:ea typeface="Calibri"/>
                  <a:cs typeface="Calibri"/>
                  <a:sym typeface="Calibri"/>
                </a:defRPr>
              </a:pPr>
              <a:r>
                <a:t>1.</a:t>
              </a:r>
              <a:r>
                <a:t>2</a:t>
              </a:r>
            </a:p>
          </p:txBody>
        </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49" name="Google Shape;192;p8"/>
          <p:cNvGrpSpPr/>
          <p:nvPr/>
        </p:nvGrpSpPr>
        <p:grpSpPr>
          <a:xfrm>
            <a:off x="9771529" y="-3934"/>
            <a:ext cx="2419212" cy="398571"/>
            <a:chOff x="0" y="0"/>
            <a:chExt cx="2419211" cy="398569"/>
          </a:xfrm>
        </p:grpSpPr>
        <p:sp>
          <p:nvSpPr>
            <p:cNvPr id="447" name="Rettangolo"/>
            <p:cNvSpPr/>
            <p:nvPr/>
          </p:nvSpPr>
          <p:spPr>
            <a:xfrm>
              <a:off x="-1" y="-1"/>
              <a:ext cx="2419213"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p>
          </p:txBody>
        </p:sp>
        <p:sp>
          <p:nvSpPr>
            <p:cNvPr id="448" name="1.4 Gestion des enquêtes"/>
            <p:cNvSpPr txBox="1"/>
            <p:nvPr/>
          </p:nvSpPr>
          <p:spPr>
            <a:xfrm>
              <a:off x="45724" y="-1"/>
              <a:ext cx="2327763"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a:lnSpc>
                  <a:spcPct val="80000"/>
                </a:lnSpc>
                <a:defRPr sz="1500">
                  <a:solidFill>
                    <a:srgbClr val="FFFFFF"/>
                  </a:solidFill>
                </a:defRPr>
              </a:lvl1pPr>
            </a:lstStyle>
            <a:p>
              <a:pPr/>
              <a:r>
                <a:t>1.4 Gestion des enquêtes</a:t>
              </a:r>
            </a:p>
          </p:txBody>
        </p:sp>
      </p:grpSp>
      <p:grpSp>
        <p:nvGrpSpPr>
          <p:cNvPr id="452" name="Oval 5"/>
          <p:cNvGrpSpPr/>
          <p:nvPr/>
        </p:nvGrpSpPr>
        <p:grpSpPr>
          <a:xfrm>
            <a:off x="2062479" y="1124062"/>
            <a:ext cx="7498082" cy="4909186"/>
            <a:chOff x="0" y="0"/>
            <a:chExt cx="7498080" cy="4909185"/>
          </a:xfrm>
        </p:grpSpPr>
        <p:sp>
          <p:nvSpPr>
            <p:cNvPr id="450" name="Ovale"/>
            <p:cNvSpPr/>
            <p:nvPr/>
          </p:nvSpPr>
          <p:spPr>
            <a:xfrm>
              <a:off x="-1" y="0"/>
              <a:ext cx="7498082" cy="4909186"/>
            </a:xfrm>
            <a:prstGeom prst="ellipse">
              <a:avLst/>
            </a:prstGeom>
            <a:solidFill>
              <a:srgbClr val="F2F2F2"/>
            </a:solidFill>
            <a:ln w="25400" cap="flat">
              <a:solidFill>
                <a:srgbClr val="FFFFFF"/>
              </a:solidFill>
              <a:prstDash val="solid"/>
              <a:round/>
            </a:ln>
            <a:effectLst/>
          </p:spPr>
          <p:txBody>
            <a:bodyPr wrap="square" lIns="45719" tIns="45719" rIns="45719" bIns="45719" numCol="1" anchor="ctr">
              <a:noAutofit/>
            </a:bodyPr>
            <a:lstStyle/>
            <a:p>
              <a:pPr algn="ctr">
                <a:defRPr b="1" sz="6000">
                  <a:ln w="22225" cap="flat">
                    <a:solidFill>
                      <a:schemeClr val="accent2"/>
                    </a:solidFill>
                    <a:prstDash val="solid"/>
                    <a:round/>
                  </a:ln>
                  <a:solidFill>
                    <a:srgbClr val="FAACAC"/>
                  </a:solidFill>
                </a:defRPr>
              </a:pPr>
            </a:p>
          </p:txBody>
        </p:sp>
        <p:sp>
          <p:nvSpPr>
            <p:cNvPr id="451" name="C'EST L'HEURE DU VOTE !"/>
            <p:cNvSpPr txBox="1"/>
            <p:nvPr/>
          </p:nvSpPr>
          <p:spPr>
            <a:xfrm>
              <a:off x="1156487" y="1106886"/>
              <a:ext cx="5185106" cy="2695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6000">
                  <a:ln w="22225" cap="flat">
                    <a:solidFill>
                      <a:schemeClr val="accent2"/>
                    </a:solidFill>
                    <a:prstDash val="solid"/>
                    <a:round/>
                  </a:ln>
                  <a:solidFill>
                    <a:srgbClr val="FAACAC"/>
                  </a:solidFill>
                </a:defRPr>
              </a:lvl1pPr>
            </a:lstStyle>
            <a:p>
              <a:pPr/>
              <a:r>
                <a:t>C'EST L'HEURE DU VOTE !</a:t>
              </a:r>
            </a:p>
          </p:txBody>
        </p:sp>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Google Shape;164;p7"/>
          <p:cNvSpPr txBox="1"/>
          <p:nvPr>
            <p:ph type="title"/>
          </p:nvPr>
        </p:nvSpPr>
        <p:spPr>
          <a:xfrm>
            <a:off x="558000" y="1079998"/>
            <a:ext cx="10515601" cy="893181"/>
          </a:xfrm>
          <a:prstGeom prst="rect">
            <a:avLst/>
          </a:prstGeom>
        </p:spPr>
        <p:txBody>
          <a:bodyPr/>
          <a:lstStyle/>
          <a:p>
            <a:pPr>
              <a:defRPr sz="2400">
                <a:solidFill>
                  <a:srgbClr val="C01E24"/>
                </a:solidFill>
              </a:defRPr>
            </a:pPr>
            <a:r>
              <a:t>Action 1.1.5</a:t>
            </a:r>
            <a:br/>
            <a:r>
              <a:rPr sz="3200"/>
              <a:t>Clôture - </a:t>
            </a:r>
            <a:r>
              <a:rPr i="1" sz="3200"/>
              <a:t>débriefing</a:t>
            </a:r>
          </a:p>
        </p:txBody>
      </p:sp>
      <p:sp>
        <p:nvSpPr>
          <p:cNvPr id="455" name="Google Shape;165;p7"/>
          <p:cNvSpPr txBox="1"/>
          <p:nvPr>
            <p:ph type="body" sz="quarter" idx="1"/>
          </p:nvPr>
        </p:nvSpPr>
        <p:spPr>
          <a:xfrm>
            <a:off x="557999" y="2159999"/>
            <a:ext cx="5157789" cy="503021"/>
          </a:xfrm>
          <a:prstGeom prst="rect">
            <a:avLst/>
          </a:prstGeom>
        </p:spPr>
        <p:txBody>
          <a:bodyPr/>
          <a:lstStyle>
            <a:lvl1pPr marL="0">
              <a:spcBef>
                <a:spcPts val="0"/>
              </a:spcBef>
              <a:defRPr sz="2200"/>
            </a:lvl1pPr>
          </a:lstStyle>
          <a:p>
            <a:pPr/>
            <a:r>
              <a:t>Objectifs</a:t>
            </a:r>
          </a:p>
        </p:txBody>
      </p:sp>
      <p:sp>
        <p:nvSpPr>
          <p:cNvPr id="456" name="Google Shape;166;p7"/>
          <p:cNvSpPr txBox="1"/>
          <p:nvPr>
            <p:ph type="body" idx="21"/>
          </p:nvPr>
        </p:nvSpPr>
        <p:spPr>
          <a:xfrm>
            <a:off x="626585" y="2669232"/>
            <a:ext cx="5937122" cy="4008159"/>
          </a:xfrm>
          <a:prstGeom prst="rect">
            <a:avLst/>
          </a:prstGeom>
          <a:extLst>
            <a:ext uri="{C572A759-6A51-4108-AA02-DFA0A04FC94B}">
              <ma14:wrappingTextBoxFlag xmlns:ma14="http://schemas.microsoft.com/office/mac/drawingml/2011/main" val="1"/>
            </a:ext>
          </a:extLst>
        </p:spPr>
        <p:txBody>
          <a:bodyPr/>
          <a:lstStyle>
            <a:lvl1pPr marL="0" indent="0" algn="just">
              <a:lnSpc>
                <a:spcPct val="120000"/>
              </a:lnSpc>
              <a:spcBef>
                <a:spcPts val="1200"/>
              </a:spcBef>
              <a:buSzTx/>
              <a:buNone/>
              <a:defRPr sz="2000"/>
            </a:lvl1pPr>
          </a:lstStyle>
          <a:p>
            <a:pPr/>
            <a:r>
              <a:t> Ils sont fournis un résumé du cours et une explication des activités qui seront réalisées.</a:t>
            </a:r>
          </a:p>
        </p:txBody>
      </p:sp>
      <p:grpSp>
        <p:nvGrpSpPr>
          <p:cNvPr id="459" name="Google Shape;168;p7"/>
          <p:cNvGrpSpPr/>
          <p:nvPr/>
        </p:nvGrpSpPr>
        <p:grpSpPr>
          <a:xfrm>
            <a:off x="11469623" y="1730318"/>
            <a:ext cx="722377" cy="663559"/>
            <a:chOff x="0" y="0"/>
            <a:chExt cx="722376" cy="663557"/>
          </a:xfrm>
        </p:grpSpPr>
        <p:sp>
          <p:nvSpPr>
            <p:cNvPr id="45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58" name="1.1.1"/>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1.1.1</a:t>
              </a:r>
            </a:p>
          </p:txBody>
        </p:sp>
      </p:grpSp>
      <p:grpSp>
        <p:nvGrpSpPr>
          <p:cNvPr id="462" name="Google Shape;168;p7"/>
          <p:cNvGrpSpPr/>
          <p:nvPr/>
        </p:nvGrpSpPr>
        <p:grpSpPr>
          <a:xfrm>
            <a:off x="11469623" y="2393252"/>
            <a:ext cx="722377" cy="663559"/>
            <a:chOff x="0" y="0"/>
            <a:chExt cx="722376" cy="663557"/>
          </a:xfrm>
        </p:grpSpPr>
        <p:sp>
          <p:nvSpPr>
            <p:cNvPr id="46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61" name="1.1.2"/>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1.1.2</a:t>
              </a:r>
            </a:p>
          </p:txBody>
        </p:sp>
      </p:grpSp>
      <p:grpSp>
        <p:nvGrpSpPr>
          <p:cNvPr id="465" name="Google Shape;168;p7"/>
          <p:cNvGrpSpPr/>
          <p:nvPr/>
        </p:nvGrpSpPr>
        <p:grpSpPr>
          <a:xfrm>
            <a:off x="11469623" y="3057468"/>
            <a:ext cx="722377" cy="663559"/>
            <a:chOff x="0" y="0"/>
            <a:chExt cx="722376" cy="663557"/>
          </a:xfrm>
        </p:grpSpPr>
        <p:sp>
          <p:nvSpPr>
            <p:cNvPr id="46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64" name="1.1.3"/>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1.1.3</a:t>
              </a:r>
            </a:p>
          </p:txBody>
        </p:sp>
      </p:grpSp>
      <p:grpSp>
        <p:nvGrpSpPr>
          <p:cNvPr id="468" name="Google Shape;168;p7"/>
          <p:cNvGrpSpPr/>
          <p:nvPr/>
        </p:nvGrpSpPr>
        <p:grpSpPr>
          <a:xfrm>
            <a:off x="11469623" y="3720403"/>
            <a:ext cx="722377" cy="663559"/>
            <a:chOff x="0" y="0"/>
            <a:chExt cx="722376" cy="663557"/>
          </a:xfrm>
        </p:grpSpPr>
        <p:sp>
          <p:nvSpPr>
            <p:cNvPr id="466"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67" name="1.1.4"/>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1.1.4</a:t>
              </a:r>
            </a:p>
          </p:txBody>
        </p:sp>
      </p:grpSp>
      <p:grpSp>
        <p:nvGrpSpPr>
          <p:cNvPr id="471" name="Google Shape;168;p7"/>
          <p:cNvGrpSpPr/>
          <p:nvPr/>
        </p:nvGrpSpPr>
        <p:grpSpPr>
          <a:xfrm>
            <a:off x="11469623" y="4384935"/>
            <a:ext cx="722377" cy="663559"/>
            <a:chOff x="0" y="0"/>
            <a:chExt cx="722376" cy="663557"/>
          </a:xfrm>
        </p:grpSpPr>
        <p:sp>
          <p:nvSpPr>
            <p:cNvPr id="469"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p>
          </p:txBody>
        </p:sp>
        <p:sp>
          <p:nvSpPr>
            <p:cNvPr id="470" name="1.1.5"/>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pPr/>
              <a:r>
                <a:t>1.1.5</a:t>
              </a:r>
            </a:p>
          </p:txBody>
        </p:sp>
      </p:grpSp>
      <p:grpSp>
        <p:nvGrpSpPr>
          <p:cNvPr id="474" name="Google Shape;168;p7"/>
          <p:cNvGrpSpPr/>
          <p:nvPr/>
        </p:nvGrpSpPr>
        <p:grpSpPr>
          <a:xfrm>
            <a:off x="10748719" y="1729357"/>
            <a:ext cx="722377" cy="663559"/>
            <a:chOff x="0" y="0"/>
            <a:chExt cx="722376" cy="663557"/>
          </a:xfrm>
        </p:grpSpPr>
        <p:sp>
          <p:nvSpPr>
            <p:cNvPr id="472"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p>
          </p:txBody>
        </p:sp>
        <p:sp>
          <p:nvSpPr>
            <p:cNvPr id="473" name="1.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203864"/>
                  </a:solidFill>
                  <a:latin typeface="Calibri"/>
                  <a:ea typeface="Calibri"/>
                  <a:cs typeface="Calibri"/>
                  <a:sym typeface="Calibri"/>
                </a:defRPr>
              </a:lvl1pPr>
            </a:lstStyle>
            <a:p>
              <a:pPr/>
              <a:r>
                <a:t>1.1</a:t>
              </a:r>
            </a:p>
          </p:txBody>
        </p:sp>
      </p:grpSp>
      <p:grpSp>
        <p:nvGrpSpPr>
          <p:cNvPr id="477" name="Google Shape;168;p7"/>
          <p:cNvGrpSpPr/>
          <p:nvPr/>
        </p:nvGrpSpPr>
        <p:grpSpPr>
          <a:xfrm>
            <a:off x="10747247" y="2389977"/>
            <a:ext cx="722377" cy="663559"/>
            <a:chOff x="0" y="0"/>
            <a:chExt cx="722376" cy="663557"/>
          </a:xfrm>
        </p:grpSpPr>
        <p:sp>
          <p:nvSpPr>
            <p:cNvPr id="475"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p>
          </p:txBody>
        </p:sp>
        <p:sp>
          <p:nvSpPr>
            <p:cNvPr id="476" name="1.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FFFFFF"/>
                  </a:solidFill>
                  <a:latin typeface="Calibri"/>
                  <a:ea typeface="Calibri"/>
                  <a:cs typeface="Calibri"/>
                  <a:sym typeface="Calibri"/>
                </a:defRPr>
              </a:pPr>
              <a:r>
                <a:t>1.</a:t>
              </a:r>
              <a:r>
                <a:t>2</a:t>
              </a:r>
            </a:p>
          </p:txBody>
        </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81" name="Google Shape;192;p8"/>
          <p:cNvGrpSpPr/>
          <p:nvPr/>
        </p:nvGrpSpPr>
        <p:grpSpPr>
          <a:xfrm>
            <a:off x="9771529" y="-3934"/>
            <a:ext cx="2419212" cy="398571"/>
            <a:chOff x="0" y="0"/>
            <a:chExt cx="2419211" cy="398569"/>
          </a:xfrm>
        </p:grpSpPr>
        <p:sp>
          <p:nvSpPr>
            <p:cNvPr id="479" name="Rettangolo"/>
            <p:cNvSpPr/>
            <p:nvPr/>
          </p:nvSpPr>
          <p:spPr>
            <a:xfrm>
              <a:off x="-1" y="-1"/>
              <a:ext cx="2419213"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defRPr>
              </a:pPr>
            </a:p>
          </p:txBody>
        </p:sp>
        <p:sp>
          <p:nvSpPr>
            <p:cNvPr id="480" name="1.5 Résumé et activités"/>
            <p:cNvSpPr txBox="1"/>
            <p:nvPr/>
          </p:nvSpPr>
          <p:spPr>
            <a:xfrm>
              <a:off x="45724" y="-1"/>
              <a:ext cx="2327763"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a:lnSpc>
                  <a:spcPct val="80000"/>
                </a:lnSpc>
                <a:defRPr sz="1500">
                  <a:solidFill>
                    <a:srgbClr val="FFFFFF"/>
                  </a:solidFill>
                </a:defRPr>
              </a:lvl1pPr>
            </a:lstStyle>
            <a:p>
              <a:pPr/>
              <a:r>
                <a:t>1.5 Résumé et activités</a:t>
              </a:r>
            </a:p>
          </p:txBody>
        </p:sp>
      </p:grpSp>
      <p:grpSp>
        <p:nvGrpSpPr>
          <p:cNvPr id="484" name="Oval 5"/>
          <p:cNvGrpSpPr/>
          <p:nvPr/>
        </p:nvGrpSpPr>
        <p:grpSpPr>
          <a:xfrm>
            <a:off x="87229" y="974407"/>
            <a:ext cx="6008772" cy="4909186"/>
            <a:chOff x="0" y="0"/>
            <a:chExt cx="6008770" cy="4909185"/>
          </a:xfrm>
        </p:grpSpPr>
        <p:sp>
          <p:nvSpPr>
            <p:cNvPr id="482" name="Ovale"/>
            <p:cNvSpPr/>
            <p:nvPr/>
          </p:nvSpPr>
          <p:spPr>
            <a:xfrm>
              <a:off x="-1" y="0"/>
              <a:ext cx="6008772" cy="4909186"/>
            </a:xfrm>
            <a:prstGeom prst="ellipse">
              <a:avLst/>
            </a:prstGeom>
            <a:solidFill>
              <a:srgbClr val="F2F2F2"/>
            </a:solidFill>
            <a:ln w="25400" cap="flat">
              <a:solidFill>
                <a:srgbClr val="FFFFFF"/>
              </a:solidFill>
              <a:prstDash val="solid"/>
              <a:round/>
            </a:ln>
            <a:effectLst/>
          </p:spPr>
          <p:txBody>
            <a:bodyPr wrap="square" lIns="45719" tIns="45719" rIns="45719" bIns="45719" numCol="1" anchor="ctr">
              <a:noAutofit/>
            </a:bodyPr>
            <a:lstStyle/>
            <a:p>
              <a:pPr algn="ctr">
                <a:defRPr b="1" sz="6000">
                  <a:ln w="22225" cap="flat">
                    <a:solidFill>
                      <a:schemeClr val="accent2"/>
                    </a:solidFill>
                    <a:prstDash val="solid"/>
                    <a:round/>
                  </a:ln>
                  <a:solidFill>
                    <a:srgbClr val="FAACAC"/>
                  </a:solidFill>
                </a:defRPr>
              </a:pPr>
            </a:p>
          </p:txBody>
        </p:sp>
        <p:sp>
          <p:nvSpPr>
            <p:cNvPr id="483" name="Synthèse"/>
            <p:cNvSpPr txBox="1"/>
            <p:nvPr/>
          </p:nvSpPr>
          <p:spPr>
            <a:xfrm>
              <a:off x="938383" y="1983186"/>
              <a:ext cx="4132004" cy="9428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6000">
                  <a:ln w="22225" cap="flat">
                    <a:solidFill>
                      <a:schemeClr val="accent2"/>
                    </a:solidFill>
                    <a:prstDash val="solid"/>
                    <a:round/>
                  </a:ln>
                  <a:solidFill>
                    <a:srgbClr val="FAACAC"/>
                  </a:solidFill>
                </a:defRPr>
              </a:lvl1pPr>
            </a:lstStyle>
            <a:p>
              <a:pPr/>
              <a:r>
                <a:t>Synthèse</a:t>
              </a:r>
            </a:p>
          </p:txBody>
        </p:sp>
      </p:grpSp>
      <p:grpSp>
        <p:nvGrpSpPr>
          <p:cNvPr id="487" name="Oval 5"/>
          <p:cNvGrpSpPr/>
          <p:nvPr/>
        </p:nvGrpSpPr>
        <p:grpSpPr>
          <a:xfrm>
            <a:off x="4981959" y="1198525"/>
            <a:ext cx="7210043" cy="4909186"/>
            <a:chOff x="0" y="0"/>
            <a:chExt cx="7210042" cy="4909185"/>
          </a:xfrm>
        </p:grpSpPr>
        <p:sp>
          <p:nvSpPr>
            <p:cNvPr id="485" name="Ovale"/>
            <p:cNvSpPr/>
            <p:nvPr/>
          </p:nvSpPr>
          <p:spPr>
            <a:xfrm>
              <a:off x="-1" y="0"/>
              <a:ext cx="7210044" cy="4909186"/>
            </a:xfrm>
            <a:prstGeom prst="ellipse">
              <a:avLst/>
            </a:prstGeom>
            <a:solidFill>
              <a:srgbClr val="F2F2F2"/>
            </a:solidFill>
            <a:ln w="25400" cap="flat">
              <a:solidFill>
                <a:srgbClr val="FFFFFF"/>
              </a:solidFill>
              <a:prstDash val="solid"/>
              <a:round/>
            </a:ln>
            <a:effectLst/>
          </p:spPr>
          <p:txBody>
            <a:bodyPr wrap="square" lIns="45719" tIns="45719" rIns="45719" bIns="45719" numCol="1" anchor="ctr">
              <a:noAutofit/>
            </a:bodyPr>
            <a:lstStyle/>
            <a:p>
              <a:pPr algn="ctr">
                <a:defRPr b="1" sz="6000">
                  <a:ln w="22225" cap="flat">
                    <a:solidFill>
                      <a:schemeClr val="accent2"/>
                    </a:solidFill>
                    <a:prstDash val="solid"/>
                    <a:round/>
                  </a:ln>
                  <a:solidFill>
                    <a:srgbClr val="FAACAC"/>
                  </a:solidFill>
                </a:defRPr>
              </a:pPr>
            </a:p>
          </p:txBody>
        </p:sp>
        <p:sp>
          <p:nvSpPr>
            <p:cNvPr id="486" name="Explications sur les activités"/>
            <p:cNvSpPr txBox="1"/>
            <p:nvPr/>
          </p:nvSpPr>
          <p:spPr>
            <a:xfrm>
              <a:off x="1114305" y="1106886"/>
              <a:ext cx="4981431" cy="2695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6000">
                  <a:ln w="22225" cap="flat">
                    <a:solidFill>
                      <a:schemeClr val="accent2"/>
                    </a:solidFill>
                    <a:prstDash val="solid"/>
                    <a:round/>
                  </a:ln>
                  <a:solidFill>
                    <a:srgbClr val="FAACAC"/>
                  </a:solidFill>
                </a:defRPr>
              </a:lvl1pPr>
            </a:lstStyle>
            <a:p>
              <a:pPr/>
              <a:r>
                <a:t>Explications sur les activités</a:t>
              </a:r>
            </a:p>
          </p:txBody>
        </p:sp>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Google Shape;164;p7"/>
          <p:cNvSpPr txBox="1"/>
          <p:nvPr>
            <p:ph type="title"/>
          </p:nvPr>
        </p:nvSpPr>
        <p:spPr>
          <a:xfrm>
            <a:off x="558000" y="1079998"/>
            <a:ext cx="10515601" cy="893181"/>
          </a:xfrm>
          <a:prstGeom prst="rect">
            <a:avLst/>
          </a:prstGeom>
        </p:spPr>
        <p:txBody>
          <a:bodyPr/>
          <a:lstStyle/>
          <a:p>
            <a:pPr>
              <a:defRPr sz="2400">
                <a:solidFill>
                  <a:srgbClr val="C01E24"/>
                </a:solidFill>
              </a:defRPr>
            </a:pPr>
            <a:r>
              <a:t>Action 1</a:t>
            </a:r>
            <a:r>
              <a:t>.2.1</a:t>
            </a:r>
            <a:br/>
            <a:r>
              <a:rPr sz="3200"/>
              <a:t>Ouverture - Introduction de la session</a:t>
            </a:r>
          </a:p>
        </p:txBody>
      </p:sp>
      <p:sp>
        <p:nvSpPr>
          <p:cNvPr id="490" name="Google Shape;165;p7"/>
          <p:cNvSpPr txBox="1"/>
          <p:nvPr>
            <p:ph type="body" sz="quarter" idx="1"/>
          </p:nvPr>
        </p:nvSpPr>
        <p:spPr>
          <a:xfrm>
            <a:off x="557999" y="2159999"/>
            <a:ext cx="5157789" cy="503021"/>
          </a:xfrm>
          <a:prstGeom prst="rect">
            <a:avLst/>
          </a:prstGeom>
        </p:spPr>
        <p:txBody>
          <a:bodyPr/>
          <a:lstStyle>
            <a:lvl1pPr marL="0">
              <a:spcBef>
                <a:spcPts val="0"/>
              </a:spcBef>
              <a:defRPr sz="2200"/>
            </a:lvl1pPr>
          </a:lstStyle>
          <a:p>
            <a:pPr/>
            <a:r>
              <a:t>Objectifs</a:t>
            </a:r>
          </a:p>
        </p:txBody>
      </p:sp>
      <p:sp>
        <p:nvSpPr>
          <p:cNvPr id="491" name="Google Shape;166;p7"/>
          <p:cNvSpPr txBox="1"/>
          <p:nvPr>
            <p:ph type="body" idx="21"/>
          </p:nvPr>
        </p:nvSpPr>
        <p:spPr>
          <a:xfrm>
            <a:off x="626585" y="2669232"/>
            <a:ext cx="5671918" cy="4008159"/>
          </a:xfrm>
          <a:prstGeom prst="rect">
            <a:avLst/>
          </a:prstGeom>
          <a:extLst>
            <a:ext uri="{C572A759-6A51-4108-AA02-DFA0A04FC94B}">
              <ma14:wrappingTextBoxFlag xmlns:ma14="http://schemas.microsoft.com/office/mac/drawingml/2011/main" val="1"/>
            </a:ext>
          </a:extLst>
        </p:spPr>
        <p:txBody>
          <a:bodyPr/>
          <a:lstStyle/>
          <a:p>
            <a:pPr marL="0" indent="0">
              <a:lnSpc>
                <a:spcPct val="120000"/>
              </a:lnSpc>
              <a:spcBef>
                <a:spcPts val="1200"/>
              </a:spcBef>
              <a:buSzTx/>
              <a:buNone/>
              <a:defRPr b="1"/>
            </a:pPr>
            <a:r>
              <a:t>Qu'allons-nous faire aujourd'hui ?</a:t>
            </a:r>
          </a:p>
          <a:p>
            <a:pPr marL="342900" indent="-342900" algn="just">
              <a:lnSpc>
                <a:spcPct val="150000"/>
              </a:lnSpc>
              <a:spcBef>
                <a:spcPts val="0"/>
              </a:spcBef>
            </a:pPr>
            <a:r>
              <a:t>Partage du contenu de la formation</a:t>
            </a:r>
          </a:p>
          <a:p>
            <a:pPr marL="342900" indent="-342900" algn="just">
              <a:lnSpc>
                <a:spcPct val="150000"/>
              </a:lnSpc>
              <a:spcBef>
                <a:spcPts val="0"/>
              </a:spcBef>
            </a:pPr>
            <a:r>
              <a:t>Réflexion sur les compétences nécessaires pour </a:t>
            </a:r>
            <a:r>
              <a:rPr i="1"/>
              <a:t>mener sa </a:t>
            </a:r>
            <a:r>
              <a:t>propre santé.</a:t>
            </a:r>
          </a:p>
        </p:txBody>
      </p:sp>
      <p:pic>
        <p:nvPicPr>
          <p:cNvPr id="492" name="Picture 2" descr="Picture 2"/>
          <p:cNvPicPr>
            <a:picLocks noChangeAspect="1"/>
          </p:cNvPicPr>
          <p:nvPr/>
        </p:nvPicPr>
        <p:blipFill>
          <a:blip r:embed="rId2">
            <a:extLst/>
          </a:blip>
          <a:stretch>
            <a:fillRect/>
          </a:stretch>
        </p:blipFill>
        <p:spPr>
          <a:xfrm>
            <a:off x="6354905" y="2395036"/>
            <a:ext cx="4335940" cy="2881594"/>
          </a:xfrm>
          <a:prstGeom prst="rect">
            <a:avLst/>
          </a:prstGeom>
          <a:ln w="12700">
            <a:miter lim="400000"/>
          </a:ln>
        </p:spPr>
      </p:pic>
      <p:sp>
        <p:nvSpPr>
          <p:cNvPr id="493" name="Google Shape;183;p7"/>
          <p:cNvSpPr txBox="1"/>
          <p:nvPr/>
        </p:nvSpPr>
        <p:spPr>
          <a:xfrm>
            <a:off x="1755681" y="6581000"/>
            <a:ext cx="868063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invalidUrl="" action="" tgtFrame="" tooltip="" history="1" highlightClick="0" endSnd="0"/>
              </a:rPr>
              <a:t>Source </a:t>
            </a:r>
            <a:r>
              <a:rPr u="none"/>
              <a:t>| </a:t>
            </a:r>
            <a:r>
              <a:rPr>
                <a:solidFill>
                  <a:srgbClr val="0563C1"/>
                </a:solidFill>
                <a:uFill>
                  <a:solidFill>
                    <a:srgbClr val="0563C1"/>
                  </a:solidFill>
                </a:uFill>
                <a:hlinkClick r:id="rId4" invalidUrl="" action="" tgtFrame="" tooltip="" history="1" highlightClick="0" endSnd="0"/>
              </a:rPr>
              <a:t>Licence </a:t>
            </a:r>
            <a:r>
              <a:rPr>
                <a:solidFill>
                  <a:srgbClr val="0563C1"/>
                </a:solidFill>
                <a:uFill>
                  <a:solidFill>
                    <a:srgbClr val="0563C1"/>
                  </a:solidFill>
                </a:uFill>
                <a:hlinkClick r:id="rId4" invalidUrl="" action="" tgtFrame="" tooltip="" history="1" highlightClick="0" endSnd="0"/>
              </a:rPr>
              <a:t>Pixabay</a:t>
            </a:r>
          </a:p>
        </p:txBody>
      </p:sp>
      <p:grpSp>
        <p:nvGrpSpPr>
          <p:cNvPr id="496" name="Google Shape;168;p7"/>
          <p:cNvGrpSpPr/>
          <p:nvPr/>
        </p:nvGrpSpPr>
        <p:grpSpPr>
          <a:xfrm>
            <a:off x="11469623" y="1730318"/>
            <a:ext cx="722377" cy="663559"/>
            <a:chOff x="0" y="0"/>
            <a:chExt cx="722376" cy="663557"/>
          </a:xfrm>
        </p:grpSpPr>
        <p:sp>
          <p:nvSpPr>
            <p:cNvPr id="494"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p>
          </p:txBody>
        </p:sp>
        <p:sp>
          <p:nvSpPr>
            <p:cNvPr id="495" name="1.2.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C01E24"/>
                  </a:solidFill>
                  <a:latin typeface="Calibri"/>
                  <a:ea typeface="Calibri"/>
                  <a:cs typeface="Calibri"/>
                  <a:sym typeface="Calibri"/>
                </a:defRPr>
              </a:pPr>
              <a:r>
                <a:t>1.</a:t>
              </a:r>
              <a:r>
                <a:t>2</a:t>
              </a:r>
              <a:r>
                <a:t>.1</a:t>
              </a:r>
            </a:p>
          </p:txBody>
        </p:sp>
      </p:grpSp>
      <p:grpSp>
        <p:nvGrpSpPr>
          <p:cNvPr id="499" name="Google Shape;168;p7"/>
          <p:cNvGrpSpPr/>
          <p:nvPr/>
        </p:nvGrpSpPr>
        <p:grpSpPr>
          <a:xfrm>
            <a:off x="11469623" y="2393252"/>
            <a:ext cx="722377" cy="663559"/>
            <a:chOff x="0" y="0"/>
            <a:chExt cx="722376" cy="663557"/>
          </a:xfrm>
        </p:grpSpPr>
        <p:sp>
          <p:nvSpPr>
            <p:cNvPr id="49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498" name="1.2.2"/>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1.2.2</a:t>
              </a:r>
            </a:p>
          </p:txBody>
        </p:sp>
      </p:grpSp>
      <p:grpSp>
        <p:nvGrpSpPr>
          <p:cNvPr id="502" name="Google Shape;168;p7"/>
          <p:cNvGrpSpPr/>
          <p:nvPr/>
        </p:nvGrpSpPr>
        <p:grpSpPr>
          <a:xfrm>
            <a:off x="11469623" y="3057468"/>
            <a:ext cx="722377" cy="663559"/>
            <a:chOff x="0" y="0"/>
            <a:chExt cx="722376" cy="663557"/>
          </a:xfrm>
        </p:grpSpPr>
        <p:sp>
          <p:nvSpPr>
            <p:cNvPr id="50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501" name="1.2.3"/>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1800">
                  <a:solidFill>
                    <a:srgbClr val="FFFFFF"/>
                  </a:solidFill>
                  <a:latin typeface="Calibri"/>
                  <a:ea typeface="Calibri"/>
                  <a:cs typeface="Calibri"/>
                  <a:sym typeface="Calibri"/>
                </a:defRPr>
              </a:pPr>
              <a:r>
                <a:t>1.</a:t>
              </a:r>
              <a:r>
                <a:t>2</a:t>
              </a:r>
              <a:r>
                <a:t>.3</a:t>
              </a:r>
            </a:p>
          </p:txBody>
        </p:sp>
      </p:grpSp>
      <p:grpSp>
        <p:nvGrpSpPr>
          <p:cNvPr id="505" name="Google Shape;168;p7"/>
          <p:cNvGrpSpPr/>
          <p:nvPr/>
        </p:nvGrpSpPr>
        <p:grpSpPr>
          <a:xfrm>
            <a:off x="11469623" y="3720403"/>
            <a:ext cx="722377" cy="663559"/>
            <a:chOff x="0" y="0"/>
            <a:chExt cx="722376" cy="663557"/>
          </a:xfrm>
        </p:grpSpPr>
        <p:sp>
          <p:nvSpPr>
            <p:cNvPr id="50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504" name="1.2.4"/>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1800">
                  <a:solidFill>
                    <a:srgbClr val="FFFFFF"/>
                  </a:solidFill>
                  <a:latin typeface="Calibri"/>
                  <a:ea typeface="Calibri"/>
                  <a:cs typeface="Calibri"/>
                  <a:sym typeface="Calibri"/>
                </a:defRPr>
              </a:pPr>
              <a:r>
                <a:t>1.</a:t>
              </a:r>
              <a:r>
                <a:t>2</a:t>
              </a:r>
              <a:r>
                <a:t>.4</a:t>
              </a:r>
            </a:p>
          </p:txBody>
        </p:sp>
      </p:grpSp>
      <p:grpSp>
        <p:nvGrpSpPr>
          <p:cNvPr id="508" name="Google Shape;168;p7"/>
          <p:cNvGrpSpPr/>
          <p:nvPr/>
        </p:nvGrpSpPr>
        <p:grpSpPr>
          <a:xfrm>
            <a:off x="11469623" y="4384935"/>
            <a:ext cx="722377" cy="663559"/>
            <a:chOff x="0" y="0"/>
            <a:chExt cx="722376" cy="663557"/>
          </a:xfrm>
        </p:grpSpPr>
        <p:sp>
          <p:nvSpPr>
            <p:cNvPr id="506"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507" name="1.2.5"/>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1800">
                  <a:solidFill>
                    <a:srgbClr val="FFFFFF"/>
                  </a:solidFill>
                  <a:latin typeface="Calibri"/>
                  <a:ea typeface="Calibri"/>
                  <a:cs typeface="Calibri"/>
                  <a:sym typeface="Calibri"/>
                </a:defRPr>
              </a:pPr>
              <a:r>
                <a:t>1.</a:t>
              </a:r>
              <a:r>
                <a:t>2</a:t>
              </a:r>
              <a:r>
                <a:t>.5</a:t>
              </a:r>
            </a:p>
          </p:txBody>
        </p:sp>
      </p:grpSp>
      <p:grpSp>
        <p:nvGrpSpPr>
          <p:cNvPr id="511" name="Google Shape;168;p7"/>
          <p:cNvGrpSpPr/>
          <p:nvPr/>
        </p:nvGrpSpPr>
        <p:grpSpPr>
          <a:xfrm>
            <a:off x="10747247" y="2389977"/>
            <a:ext cx="722377" cy="663559"/>
            <a:chOff x="0" y="0"/>
            <a:chExt cx="722376" cy="663557"/>
          </a:xfrm>
        </p:grpSpPr>
        <p:sp>
          <p:nvSpPr>
            <p:cNvPr id="509"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p>
          </p:txBody>
        </p:sp>
        <p:sp>
          <p:nvSpPr>
            <p:cNvPr id="510" name="1.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203864"/>
                  </a:solidFill>
                  <a:latin typeface="Calibri"/>
                  <a:ea typeface="Calibri"/>
                  <a:cs typeface="Calibri"/>
                  <a:sym typeface="Calibri"/>
                </a:defRPr>
              </a:pPr>
              <a:r>
                <a:t>1.</a:t>
              </a:r>
              <a:r>
                <a:t>2</a:t>
              </a:r>
            </a:p>
          </p:txBody>
        </p:sp>
      </p:grpSp>
      <p:grpSp>
        <p:nvGrpSpPr>
          <p:cNvPr id="514" name="Google Shape;168;p7"/>
          <p:cNvGrpSpPr/>
          <p:nvPr/>
        </p:nvGrpSpPr>
        <p:grpSpPr>
          <a:xfrm>
            <a:off x="10748719" y="1732010"/>
            <a:ext cx="722377" cy="663559"/>
            <a:chOff x="0" y="0"/>
            <a:chExt cx="722376" cy="663557"/>
          </a:xfrm>
        </p:grpSpPr>
        <p:sp>
          <p:nvSpPr>
            <p:cNvPr id="512"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p>
          </p:txBody>
        </p:sp>
        <p:sp>
          <p:nvSpPr>
            <p:cNvPr id="513" name="1.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FFFFFF"/>
                  </a:solidFill>
                  <a:latin typeface="Calibri"/>
                  <a:ea typeface="Calibri"/>
                  <a:cs typeface="Calibri"/>
                  <a:sym typeface="Calibri"/>
                </a:defRPr>
              </a:lvl1pPr>
            </a:lstStyle>
            <a:p>
              <a:pPr/>
              <a:r>
                <a:t>1.1</a:t>
              </a:r>
            </a:p>
          </p:txBody>
        </p:sp>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Google Shape;164;p7"/>
          <p:cNvSpPr txBox="1"/>
          <p:nvPr>
            <p:ph type="title"/>
          </p:nvPr>
        </p:nvSpPr>
        <p:spPr>
          <a:xfrm>
            <a:off x="558000" y="1079998"/>
            <a:ext cx="10515601" cy="893181"/>
          </a:xfrm>
          <a:prstGeom prst="rect">
            <a:avLst/>
          </a:prstGeom>
        </p:spPr>
        <p:txBody>
          <a:bodyPr/>
          <a:lstStyle/>
          <a:p>
            <a:pPr>
              <a:defRPr sz="2400">
                <a:solidFill>
                  <a:srgbClr val="C01E24"/>
                </a:solidFill>
              </a:defRPr>
            </a:pPr>
            <a:r>
              <a:t>Action 1</a:t>
            </a:r>
            <a:r>
              <a:t>.2.2</a:t>
            </a:r>
            <a:br/>
            <a:r>
              <a:rPr sz="3200"/>
              <a:t>Partager</a:t>
            </a:r>
          </a:p>
        </p:txBody>
      </p:sp>
      <p:sp>
        <p:nvSpPr>
          <p:cNvPr id="517" name="Google Shape;165;p7"/>
          <p:cNvSpPr txBox="1"/>
          <p:nvPr>
            <p:ph type="body" sz="quarter" idx="1"/>
          </p:nvPr>
        </p:nvSpPr>
        <p:spPr>
          <a:xfrm>
            <a:off x="557999" y="2159999"/>
            <a:ext cx="5157789" cy="503021"/>
          </a:xfrm>
          <a:prstGeom prst="rect">
            <a:avLst/>
          </a:prstGeom>
        </p:spPr>
        <p:txBody>
          <a:bodyPr/>
          <a:lstStyle>
            <a:lvl1pPr marL="0">
              <a:spcBef>
                <a:spcPts val="0"/>
              </a:spcBef>
              <a:defRPr sz="2200"/>
            </a:lvl1pPr>
          </a:lstStyle>
          <a:p>
            <a:pPr/>
            <a:r>
              <a:t>Objectifs</a:t>
            </a:r>
          </a:p>
        </p:txBody>
      </p:sp>
      <p:sp>
        <p:nvSpPr>
          <p:cNvPr id="518" name="Google Shape;166;p7"/>
          <p:cNvSpPr txBox="1"/>
          <p:nvPr>
            <p:ph type="body" idx="21"/>
          </p:nvPr>
        </p:nvSpPr>
        <p:spPr>
          <a:xfrm>
            <a:off x="626585" y="2669232"/>
            <a:ext cx="6698776" cy="4008159"/>
          </a:xfrm>
          <a:prstGeom prst="rect">
            <a:avLst/>
          </a:prstGeom>
          <a:extLst>
            <a:ext uri="{C572A759-6A51-4108-AA02-DFA0A04FC94B}">
              <ma14:wrappingTextBoxFlag xmlns:ma14="http://schemas.microsoft.com/office/mac/drawingml/2011/main" val="1"/>
            </a:ext>
          </a:extLst>
        </p:spPr>
        <p:txBody>
          <a:bodyPr/>
          <a:lstStyle/>
          <a:p>
            <a:pPr marL="0" indent="0">
              <a:lnSpc>
                <a:spcPct val="120000"/>
              </a:lnSpc>
              <a:spcBef>
                <a:spcPts val="1200"/>
              </a:spcBef>
              <a:buSzTx/>
              <a:buNone/>
              <a:defRPr sz="2000"/>
            </a:pPr>
            <a:r>
              <a:t>Les réflexions menées au cours de la semaine seront discutées sur :</a:t>
            </a:r>
          </a:p>
          <a:p>
            <a:pPr marL="342900" indent="-342900">
              <a:lnSpc>
                <a:spcPct val="120000"/>
              </a:lnSpc>
              <a:spcBef>
                <a:spcPts val="1200"/>
              </a:spcBef>
              <a:buSzPts val="2000"/>
              <a:defRPr sz="2000"/>
            </a:pPr>
            <a:r>
              <a:t>contenus de formation</a:t>
            </a:r>
          </a:p>
          <a:p>
            <a:pPr marL="342900" indent="-342900">
              <a:lnSpc>
                <a:spcPct val="120000"/>
              </a:lnSpc>
              <a:spcBef>
                <a:spcPts val="1200"/>
              </a:spcBef>
              <a:buSzPts val="2000"/>
              <a:defRPr sz="2000"/>
            </a:pPr>
            <a:r>
              <a:t>parcours d'auto-évaluation de la santé</a:t>
            </a:r>
          </a:p>
        </p:txBody>
      </p:sp>
      <p:sp>
        <p:nvSpPr>
          <p:cNvPr id="519" name="Google Shape;183;p7"/>
          <p:cNvSpPr txBox="1"/>
          <p:nvPr/>
        </p:nvSpPr>
        <p:spPr>
          <a:xfrm>
            <a:off x="1755681" y="6581000"/>
            <a:ext cx="868063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grpSp>
        <p:nvGrpSpPr>
          <p:cNvPr id="522" name="Google Shape;168;p7"/>
          <p:cNvGrpSpPr/>
          <p:nvPr/>
        </p:nvGrpSpPr>
        <p:grpSpPr>
          <a:xfrm>
            <a:off x="11469623" y="1730318"/>
            <a:ext cx="722377" cy="663559"/>
            <a:chOff x="0" y="0"/>
            <a:chExt cx="722376" cy="663557"/>
          </a:xfrm>
        </p:grpSpPr>
        <p:sp>
          <p:nvSpPr>
            <p:cNvPr id="52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521" name="1.2.1"/>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1800">
                  <a:solidFill>
                    <a:srgbClr val="FFFFFF"/>
                  </a:solidFill>
                  <a:latin typeface="Calibri"/>
                  <a:ea typeface="Calibri"/>
                  <a:cs typeface="Calibri"/>
                  <a:sym typeface="Calibri"/>
                </a:defRPr>
              </a:pPr>
              <a:r>
                <a:t>1.</a:t>
              </a:r>
              <a:r>
                <a:t>2</a:t>
              </a:r>
              <a:r>
                <a:t>.1</a:t>
              </a:r>
            </a:p>
          </p:txBody>
        </p:sp>
      </p:grpSp>
      <p:grpSp>
        <p:nvGrpSpPr>
          <p:cNvPr id="525" name="Google Shape;168;p7"/>
          <p:cNvGrpSpPr/>
          <p:nvPr/>
        </p:nvGrpSpPr>
        <p:grpSpPr>
          <a:xfrm>
            <a:off x="11469623" y="2393252"/>
            <a:ext cx="722377" cy="663559"/>
            <a:chOff x="0" y="0"/>
            <a:chExt cx="722376" cy="663557"/>
          </a:xfrm>
        </p:grpSpPr>
        <p:sp>
          <p:nvSpPr>
            <p:cNvPr id="52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p>
          </p:txBody>
        </p:sp>
        <p:sp>
          <p:nvSpPr>
            <p:cNvPr id="524" name="1.2.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pPr/>
              <a:r>
                <a:t>1.2.2</a:t>
              </a:r>
            </a:p>
          </p:txBody>
        </p:sp>
      </p:grpSp>
      <p:grpSp>
        <p:nvGrpSpPr>
          <p:cNvPr id="528" name="Google Shape;168;p7"/>
          <p:cNvGrpSpPr/>
          <p:nvPr/>
        </p:nvGrpSpPr>
        <p:grpSpPr>
          <a:xfrm>
            <a:off x="11469623" y="3057468"/>
            <a:ext cx="722377" cy="663559"/>
            <a:chOff x="0" y="0"/>
            <a:chExt cx="722376" cy="663557"/>
          </a:xfrm>
        </p:grpSpPr>
        <p:sp>
          <p:nvSpPr>
            <p:cNvPr id="526"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527" name="1.2.3"/>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1800">
                  <a:solidFill>
                    <a:srgbClr val="FFFFFF"/>
                  </a:solidFill>
                  <a:latin typeface="Calibri"/>
                  <a:ea typeface="Calibri"/>
                  <a:cs typeface="Calibri"/>
                  <a:sym typeface="Calibri"/>
                </a:defRPr>
              </a:pPr>
              <a:r>
                <a:t>1.</a:t>
              </a:r>
              <a:r>
                <a:t>2</a:t>
              </a:r>
              <a:r>
                <a:t>.3</a:t>
              </a:r>
            </a:p>
          </p:txBody>
        </p:sp>
      </p:grpSp>
      <p:grpSp>
        <p:nvGrpSpPr>
          <p:cNvPr id="531" name="Google Shape;168;p7"/>
          <p:cNvGrpSpPr/>
          <p:nvPr/>
        </p:nvGrpSpPr>
        <p:grpSpPr>
          <a:xfrm>
            <a:off x="11469623" y="3720403"/>
            <a:ext cx="722377" cy="663559"/>
            <a:chOff x="0" y="0"/>
            <a:chExt cx="722376" cy="663557"/>
          </a:xfrm>
        </p:grpSpPr>
        <p:sp>
          <p:nvSpPr>
            <p:cNvPr id="529"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530" name="1.2.4"/>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1800">
                  <a:solidFill>
                    <a:srgbClr val="FFFFFF"/>
                  </a:solidFill>
                  <a:latin typeface="Calibri"/>
                  <a:ea typeface="Calibri"/>
                  <a:cs typeface="Calibri"/>
                  <a:sym typeface="Calibri"/>
                </a:defRPr>
              </a:pPr>
              <a:r>
                <a:t>1.</a:t>
              </a:r>
              <a:r>
                <a:t>2</a:t>
              </a:r>
              <a:r>
                <a:t>.4</a:t>
              </a:r>
            </a:p>
          </p:txBody>
        </p:sp>
      </p:grpSp>
      <p:grpSp>
        <p:nvGrpSpPr>
          <p:cNvPr id="534" name="Google Shape;168;p7"/>
          <p:cNvGrpSpPr/>
          <p:nvPr/>
        </p:nvGrpSpPr>
        <p:grpSpPr>
          <a:xfrm>
            <a:off x="10747247" y="2389977"/>
            <a:ext cx="722377" cy="663559"/>
            <a:chOff x="0" y="0"/>
            <a:chExt cx="722376" cy="663557"/>
          </a:xfrm>
        </p:grpSpPr>
        <p:sp>
          <p:nvSpPr>
            <p:cNvPr id="532"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p>
          </p:txBody>
        </p:sp>
        <p:sp>
          <p:nvSpPr>
            <p:cNvPr id="533" name="1.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203864"/>
                  </a:solidFill>
                  <a:latin typeface="Calibri"/>
                  <a:ea typeface="Calibri"/>
                  <a:cs typeface="Calibri"/>
                  <a:sym typeface="Calibri"/>
                </a:defRPr>
              </a:pPr>
              <a:r>
                <a:t>1.</a:t>
              </a:r>
              <a:r>
                <a:t>2</a:t>
              </a:r>
            </a:p>
          </p:txBody>
        </p:sp>
      </p:grpSp>
      <p:grpSp>
        <p:nvGrpSpPr>
          <p:cNvPr id="537" name="Google Shape;168;p7"/>
          <p:cNvGrpSpPr/>
          <p:nvPr/>
        </p:nvGrpSpPr>
        <p:grpSpPr>
          <a:xfrm>
            <a:off x="10748719" y="1732010"/>
            <a:ext cx="722377" cy="663559"/>
            <a:chOff x="0" y="0"/>
            <a:chExt cx="722376" cy="663557"/>
          </a:xfrm>
        </p:grpSpPr>
        <p:sp>
          <p:nvSpPr>
            <p:cNvPr id="535"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p>
          </p:txBody>
        </p:sp>
        <p:sp>
          <p:nvSpPr>
            <p:cNvPr id="536" name="1.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FFFFFF"/>
                  </a:solidFill>
                  <a:latin typeface="Calibri"/>
                  <a:ea typeface="Calibri"/>
                  <a:cs typeface="Calibri"/>
                  <a:sym typeface="Calibri"/>
                </a:defRPr>
              </a:lvl1pPr>
            </a:lstStyle>
            <a:p>
              <a:pPr/>
              <a:r>
                <a:t>1.1</a:t>
              </a:r>
            </a:p>
          </p:txBody>
        </p:sp>
      </p:gr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9" name="Google Shape;169;p6"/>
          <p:cNvSpPr txBox="1"/>
          <p:nvPr>
            <p:ph type="title"/>
          </p:nvPr>
        </p:nvSpPr>
        <p:spPr>
          <a:xfrm>
            <a:off x="557999" y="1079999"/>
            <a:ext cx="11059694" cy="605097"/>
          </a:xfrm>
          <a:prstGeom prst="rect">
            <a:avLst/>
          </a:prstGeom>
        </p:spPr>
        <p:txBody>
          <a:bodyPr/>
          <a:lstStyle/>
          <a:p>
            <a:pPr/>
            <a:r>
              <a:t>Dynamique de groupe - Partage</a:t>
            </a:r>
          </a:p>
        </p:txBody>
      </p:sp>
      <p:sp>
        <p:nvSpPr>
          <p:cNvPr id="540" name="Google Shape;173;p6"/>
          <p:cNvSpPr txBox="1"/>
          <p:nvPr/>
        </p:nvSpPr>
        <p:spPr>
          <a:xfrm>
            <a:off x="8368813" y="6473276"/>
            <a:ext cx="232026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grpSp>
        <p:nvGrpSpPr>
          <p:cNvPr id="550" name="Marcador de contenido 2"/>
          <p:cNvGrpSpPr/>
          <p:nvPr/>
        </p:nvGrpSpPr>
        <p:grpSpPr>
          <a:xfrm>
            <a:off x="1382753" y="1992749"/>
            <a:ext cx="6253721" cy="3904886"/>
            <a:chOff x="0" y="95717"/>
            <a:chExt cx="6253720" cy="3904885"/>
          </a:xfrm>
        </p:grpSpPr>
        <p:grpSp>
          <p:nvGrpSpPr>
            <p:cNvPr id="543" name="Gruppo"/>
            <p:cNvGrpSpPr/>
            <p:nvPr/>
          </p:nvGrpSpPr>
          <p:grpSpPr>
            <a:xfrm>
              <a:off x="0" y="95717"/>
              <a:ext cx="6253721" cy="1096885"/>
              <a:chOff x="0" y="95717"/>
              <a:chExt cx="6253720" cy="1096884"/>
            </a:xfrm>
          </p:grpSpPr>
          <p:sp>
            <p:nvSpPr>
              <p:cNvPr id="541" name="Rettangolo arrotondato"/>
              <p:cNvSpPr/>
              <p:nvPr/>
            </p:nvSpPr>
            <p:spPr>
              <a:xfrm>
                <a:off x="0" y="95717"/>
                <a:ext cx="6253721" cy="1096885"/>
              </a:xfrm>
              <a:prstGeom prst="roundRect">
                <a:avLst>
                  <a:gd name="adj" fmla="val 16667"/>
                </a:avLst>
              </a:prstGeom>
              <a:solidFill>
                <a:srgbClr val="F2F2F2"/>
              </a:solidFill>
              <a:ln w="25400" cap="flat">
                <a:solidFill>
                  <a:srgbClr val="002060"/>
                </a:solidFill>
                <a:prstDash val="solid"/>
                <a:round/>
              </a:ln>
              <a:effectLst/>
            </p:spPr>
            <p:txBody>
              <a:bodyPr wrap="square" lIns="45719" tIns="45719" rIns="45719" bIns="45719" numCol="1" anchor="ctr">
                <a:noAutofit/>
              </a:bodyPr>
              <a:lstStyle/>
              <a:p>
                <a:pPr defTabSz="1066800">
                  <a:lnSpc>
                    <a:spcPct val="90000"/>
                  </a:lnSpc>
                  <a:spcBef>
                    <a:spcPts val="500"/>
                  </a:spcBef>
                  <a:defRPr sz="2400">
                    <a:solidFill>
                      <a:srgbClr val="0070C0"/>
                    </a:solidFill>
                    <a:latin typeface="Calibri"/>
                    <a:ea typeface="Calibri"/>
                    <a:cs typeface="Calibri"/>
                    <a:sym typeface="Calibri"/>
                  </a:defRPr>
                </a:pPr>
              </a:p>
            </p:txBody>
          </p:sp>
          <p:sp>
            <p:nvSpPr>
              <p:cNvPr id="542" name="Qu'avez-vous trouvé le plus important lors de la session précédente ?"/>
              <p:cNvSpPr/>
              <p:nvPr/>
            </p:nvSpPr>
            <p:spPr>
              <a:xfrm>
                <a:off x="53544" y="644159"/>
                <a:ext cx="614663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defTabSz="1066800">
                  <a:lnSpc>
                    <a:spcPct val="90000"/>
                  </a:lnSpc>
                  <a:spcBef>
                    <a:spcPts val="1000"/>
                  </a:spcBef>
                  <a:defRPr b="1" sz="2400">
                    <a:solidFill>
                      <a:srgbClr val="0070C0"/>
                    </a:solidFill>
                    <a:latin typeface="Calibri"/>
                    <a:ea typeface="Calibri"/>
                    <a:cs typeface="Calibri"/>
                    <a:sym typeface="Calibri"/>
                  </a:defRPr>
                </a:lvl1pPr>
              </a:lstStyle>
              <a:p>
                <a:pPr/>
                <a:r>
                  <a:t>Qu'avez-vous trouvé le plus important lors de la session précédente ?</a:t>
                </a:r>
              </a:p>
            </p:txBody>
          </p:sp>
        </p:grpSp>
        <p:grpSp>
          <p:nvGrpSpPr>
            <p:cNvPr id="546" name="Gruppo"/>
            <p:cNvGrpSpPr/>
            <p:nvPr/>
          </p:nvGrpSpPr>
          <p:grpSpPr>
            <a:xfrm>
              <a:off x="0" y="1379802"/>
              <a:ext cx="6253721" cy="1216801"/>
              <a:chOff x="0" y="35759"/>
              <a:chExt cx="6253720" cy="1216799"/>
            </a:xfrm>
          </p:grpSpPr>
          <p:sp>
            <p:nvSpPr>
              <p:cNvPr id="544" name="Rettangolo arrotondato"/>
              <p:cNvSpPr/>
              <p:nvPr/>
            </p:nvSpPr>
            <p:spPr>
              <a:xfrm>
                <a:off x="0" y="35759"/>
                <a:ext cx="6253721" cy="1216801"/>
              </a:xfrm>
              <a:prstGeom prst="roundRect">
                <a:avLst>
                  <a:gd name="adj" fmla="val 16667"/>
                </a:avLst>
              </a:prstGeom>
              <a:solidFill>
                <a:srgbClr val="F2F2F2"/>
              </a:solidFill>
              <a:ln w="25400" cap="flat">
                <a:solidFill>
                  <a:srgbClr val="002060"/>
                </a:solidFill>
                <a:prstDash val="solid"/>
                <a:round/>
              </a:ln>
              <a:effectLst/>
            </p:spPr>
            <p:txBody>
              <a:bodyPr wrap="square" lIns="45719" tIns="45719" rIns="45719" bIns="45719" numCol="1" anchor="ctr">
                <a:noAutofit/>
              </a:bodyPr>
              <a:lstStyle/>
              <a:p>
                <a:pPr defTabSz="1066800">
                  <a:lnSpc>
                    <a:spcPct val="90000"/>
                  </a:lnSpc>
                  <a:spcBef>
                    <a:spcPts val="500"/>
                  </a:spcBef>
                  <a:defRPr sz="2400">
                    <a:solidFill>
                      <a:srgbClr val="0070C0"/>
                    </a:solidFill>
                    <a:latin typeface="Calibri"/>
                    <a:ea typeface="Calibri"/>
                    <a:cs typeface="Calibri"/>
                    <a:sym typeface="Calibri"/>
                  </a:defRPr>
                </a:pPr>
              </a:p>
            </p:txBody>
          </p:sp>
          <p:sp>
            <p:nvSpPr>
              <p:cNvPr id="545" name="Quel est l'aspect le plus important de DHL pour vous ?"/>
              <p:cNvSpPr/>
              <p:nvPr/>
            </p:nvSpPr>
            <p:spPr>
              <a:xfrm>
                <a:off x="59399" y="644159"/>
                <a:ext cx="613492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defTabSz="1066800">
                  <a:lnSpc>
                    <a:spcPct val="90000"/>
                  </a:lnSpc>
                  <a:spcBef>
                    <a:spcPts val="1000"/>
                  </a:spcBef>
                  <a:defRPr b="1" sz="2400">
                    <a:solidFill>
                      <a:srgbClr val="0070C0"/>
                    </a:solidFill>
                    <a:latin typeface="Calibri"/>
                    <a:ea typeface="Calibri"/>
                    <a:cs typeface="Calibri"/>
                    <a:sym typeface="Calibri"/>
                  </a:defRPr>
                </a:lvl1pPr>
              </a:lstStyle>
              <a:p>
                <a:pPr/>
                <a:r>
                  <a:t>Quel est l'aspect le plus important de DHL pour vous ?</a:t>
                </a:r>
              </a:p>
            </p:txBody>
          </p:sp>
        </p:grpSp>
        <p:grpSp>
          <p:nvGrpSpPr>
            <p:cNvPr id="549" name="Gruppo"/>
            <p:cNvGrpSpPr/>
            <p:nvPr/>
          </p:nvGrpSpPr>
          <p:grpSpPr>
            <a:xfrm>
              <a:off x="0" y="2783802"/>
              <a:ext cx="6253721" cy="1216801"/>
              <a:chOff x="0" y="35760"/>
              <a:chExt cx="6253720" cy="1216799"/>
            </a:xfrm>
          </p:grpSpPr>
          <p:sp>
            <p:nvSpPr>
              <p:cNvPr id="547" name="Rettangolo arrotondato"/>
              <p:cNvSpPr/>
              <p:nvPr/>
            </p:nvSpPr>
            <p:spPr>
              <a:xfrm>
                <a:off x="0" y="35760"/>
                <a:ext cx="6253721" cy="1216801"/>
              </a:xfrm>
              <a:prstGeom prst="roundRect">
                <a:avLst>
                  <a:gd name="adj" fmla="val 16667"/>
                </a:avLst>
              </a:prstGeom>
              <a:solidFill>
                <a:srgbClr val="F2F2F2"/>
              </a:solidFill>
              <a:ln w="25400" cap="flat">
                <a:solidFill>
                  <a:srgbClr val="002060"/>
                </a:solidFill>
                <a:prstDash val="solid"/>
                <a:round/>
              </a:ln>
              <a:effectLst/>
            </p:spPr>
            <p:txBody>
              <a:bodyPr wrap="square" lIns="45719" tIns="45719" rIns="45719" bIns="45719" numCol="1" anchor="ctr">
                <a:noAutofit/>
              </a:bodyPr>
              <a:lstStyle/>
              <a:p>
                <a:pPr defTabSz="1066800">
                  <a:lnSpc>
                    <a:spcPct val="90000"/>
                  </a:lnSpc>
                  <a:spcBef>
                    <a:spcPts val="500"/>
                  </a:spcBef>
                  <a:defRPr sz="2400">
                    <a:solidFill>
                      <a:srgbClr val="0070C0"/>
                    </a:solidFill>
                    <a:latin typeface="Calibri"/>
                    <a:ea typeface="Calibri"/>
                    <a:cs typeface="Calibri"/>
                    <a:sym typeface="Calibri"/>
                  </a:defRPr>
                </a:pPr>
              </a:p>
            </p:txBody>
          </p:sp>
          <p:sp>
            <p:nvSpPr>
              <p:cNvPr id="548" name="Quels sont les problèmes de santé les plus pertinents/problématiques pour vous ?"/>
              <p:cNvSpPr/>
              <p:nvPr/>
            </p:nvSpPr>
            <p:spPr>
              <a:xfrm>
                <a:off x="59399" y="644159"/>
                <a:ext cx="613492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defTabSz="1066800">
                  <a:lnSpc>
                    <a:spcPct val="90000"/>
                  </a:lnSpc>
                  <a:spcBef>
                    <a:spcPts val="1000"/>
                  </a:spcBef>
                  <a:defRPr b="1" sz="2400">
                    <a:solidFill>
                      <a:srgbClr val="0070C0"/>
                    </a:solidFill>
                    <a:latin typeface="Calibri"/>
                    <a:ea typeface="Calibri"/>
                    <a:cs typeface="Calibri"/>
                    <a:sym typeface="Calibri"/>
                  </a:defRPr>
                </a:lvl1pPr>
              </a:lstStyle>
              <a:p>
                <a:pPr/>
                <a:r>
                  <a:t>Quels sont les problèmes de santé les plus pertinents/problématiques pour vous ?</a:t>
                </a:r>
              </a:p>
            </p:txBody>
          </p:sp>
        </p:grpSp>
      </p:grpSp>
      <p:pic>
        <p:nvPicPr>
          <p:cNvPr id="551" name="Picture 2" descr="Picture 2"/>
          <p:cNvPicPr>
            <a:picLocks noChangeAspect="1"/>
          </p:cNvPicPr>
          <p:nvPr/>
        </p:nvPicPr>
        <p:blipFill>
          <a:blip r:embed="rId4">
            <a:extLst/>
          </a:blip>
          <a:stretch>
            <a:fillRect/>
          </a:stretch>
        </p:blipFill>
        <p:spPr>
          <a:xfrm>
            <a:off x="7530355" y="1588454"/>
            <a:ext cx="4884824" cy="4884824"/>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Google Shape;164;p7"/>
          <p:cNvSpPr txBox="1"/>
          <p:nvPr>
            <p:ph type="title"/>
          </p:nvPr>
        </p:nvSpPr>
        <p:spPr>
          <a:xfrm>
            <a:off x="558000" y="1079998"/>
            <a:ext cx="10515601" cy="893181"/>
          </a:xfrm>
          <a:prstGeom prst="rect">
            <a:avLst/>
          </a:prstGeom>
        </p:spPr>
        <p:txBody>
          <a:bodyPr/>
          <a:lstStyle/>
          <a:p>
            <a:pPr>
              <a:defRPr sz="2400">
                <a:solidFill>
                  <a:srgbClr val="C01E24"/>
                </a:solidFill>
              </a:defRPr>
            </a:pPr>
            <a:r>
              <a:t>Action 1</a:t>
            </a:r>
            <a:r>
              <a:t>.2.3</a:t>
            </a:r>
            <a:br/>
            <a:r>
              <a:rPr sz="3200"/>
              <a:t>Comment mener sa santé</a:t>
            </a:r>
          </a:p>
        </p:txBody>
      </p:sp>
      <p:sp>
        <p:nvSpPr>
          <p:cNvPr id="554" name="Google Shape;165;p7"/>
          <p:cNvSpPr txBox="1"/>
          <p:nvPr>
            <p:ph type="body" sz="quarter" idx="1"/>
          </p:nvPr>
        </p:nvSpPr>
        <p:spPr>
          <a:xfrm>
            <a:off x="557999" y="2159999"/>
            <a:ext cx="5157789" cy="503021"/>
          </a:xfrm>
          <a:prstGeom prst="rect">
            <a:avLst/>
          </a:prstGeom>
        </p:spPr>
        <p:txBody>
          <a:bodyPr/>
          <a:lstStyle>
            <a:lvl1pPr marL="0">
              <a:spcBef>
                <a:spcPts val="0"/>
              </a:spcBef>
              <a:defRPr sz="2200"/>
            </a:lvl1pPr>
          </a:lstStyle>
          <a:p>
            <a:pPr/>
            <a:r>
              <a:t>Objectifs</a:t>
            </a:r>
          </a:p>
        </p:txBody>
      </p:sp>
      <p:sp>
        <p:nvSpPr>
          <p:cNvPr id="555" name="Google Shape;166;p7"/>
          <p:cNvSpPr txBox="1"/>
          <p:nvPr>
            <p:ph type="body" idx="21"/>
          </p:nvPr>
        </p:nvSpPr>
        <p:spPr>
          <a:xfrm>
            <a:off x="626585" y="2669232"/>
            <a:ext cx="5937122" cy="4008159"/>
          </a:xfrm>
          <a:prstGeom prst="rect">
            <a:avLst/>
          </a:prstGeom>
          <a:extLst>
            <a:ext uri="{C572A759-6A51-4108-AA02-DFA0A04FC94B}">
              <ma14:wrappingTextBoxFlag xmlns:ma14="http://schemas.microsoft.com/office/mac/drawingml/2011/main" val="1"/>
            </a:ext>
          </a:extLst>
        </p:spPr>
        <p:txBody>
          <a:bodyPr/>
          <a:lstStyle>
            <a:lvl1pPr marL="0" indent="0" algn="just">
              <a:lnSpc>
                <a:spcPct val="120000"/>
              </a:lnSpc>
              <a:spcBef>
                <a:spcPts val="1200"/>
              </a:spcBef>
              <a:buSzTx/>
              <a:buNone/>
              <a:defRPr sz="2000"/>
            </a:lvl1pPr>
          </a:lstStyle>
          <a:p>
            <a:pPr/>
            <a:r>
              <a:t>Vous apprendrez à gérer certains aspects de votre propre santé en analysant et en réfléchissant en classe aux situations suivantes, liées à l'expérience d'autres personnes.</a:t>
            </a:r>
          </a:p>
        </p:txBody>
      </p:sp>
      <p:sp>
        <p:nvSpPr>
          <p:cNvPr id="556" name="Google Shape;183;p7"/>
          <p:cNvSpPr txBox="1"/>
          <p:nvPr/>
        </p:nvSpPr>
        <p:spPr>
          <a:xfrm>
            <a:off x="1755681" y="6581000"/>
            <a:ext cx="868063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grpSp>
        <p:nvGrpSpPr>
          <p:cNvPr id="559" name="Google Shape;168;p7"/>
          <p:cNvGrpSpPr/>
          <p:nvPr/>
        </p:nvGrpSpPr>
        <p:grpSpPr>
          <a:xfrm>
            <a:off x="11469623" y="1730318"/>
            <a:ext cx="722377" cy="663559"/>
            <a:chOff x="0" y="0"/>
            <a:chExt cx="722376" cy="663557"/>
          </a:xfrm>
        </p:grpSpPr>
        <p:sp>
          <p:nvSpPr>
            <p:cNvPr id="55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558" name="1.2.1"/>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1800">
                  <a:solidFill>
                    <a:srgbClr val="FFFFFF"/>
                  </a:solidFill>
                  <a:latin typeface="Calibri"/>
                  <a:ea typeface="Calibri"/>
                  <a:cs typeface="Calibri"/>
                  <a:sym typeface="Calibri"/>
                </a:defRPr>
              </a:pPr>
              <a:r>
                <a:t>1.</a:t>
              </a:r>
              <a:r>
                <a:t>2</a:t>
              </a:r>
              <a:r>
                <a:t>.1</a:t>
              </a:r>
            </a:p>
          </p:txBody>
        </p:sp>
      </p:grpSp>
      <p:grpSp>
        <p:nvGrpSpPr>
          <p:cNvPr id="562" name="Google Shape;168;p7"/>
          <p:cNvGrpSpPr/>
          <p:nvPr/>
        </p:nvGrpSpPr>
        <p:grpSpPr>
          <a:xfrm>
            <a:off x="11469623" y="2393252"/>
            <a:ext cx="722377" cy="663559"/>
            <a:chOff x="0" y="0"/>
            <a:chExt cx="722376" cy="663557"/>
          </a:xfrm>
        </p:grpSpPr>
        <p:sp>
          <p:nvSpPr>
            <p:cNvPr id="56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561" name="1.2.2"/>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1.2.2</a:t>
              </a:r>
            </a:p>
          </p:txBody>
        </p:sp>
      </p:grpSp>
      <p:grpSp>
        <p:nvGrpSpPr>
          <p:cNvPr id="565" name="Google Shape;168;p7"/>
          <p:cNvGrpSpPr/>
          <p:nvPr/>
        </p:nvGrpSpPr>
        <p:grpSpPr>
          <a:xfrm>
            <a:off x="11469623" y="3057468"/>
            <a:ext cx="722377" cy="663559"/>
            <a:chOff x="0" y="0"/>
            <a:chExt cx="722376" cy="663557"/>
          </a:xfrm>
        </p:grpSpPr>
        <p:sp>
          <p:nvSpPr>
            <p:cNvPr id="56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p>
          </p:txBody>
        </p:sp>
        <p:sp>
          <p:nvSpPr>
            <p:cNvPr id="564" name="1.2.3"/>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C01E24"/>
                  </a:solidFill>
                  <a:latin typeface="Calibri"/>
                  <a:ea typeface="Calibri"/>
                  <a:cs typeface="Calibri"/>
                  <a:sym typeface="Calibri"/>
                </a:defRPr>
              </a:pPr>
              <a:r>
                <a:t>1.</a:t>
              </a:r>
              <a:r>
                <a:t>2</a:t>
              </a:r>
              <a:r>
                <a:t>.3</a:t>
              </a:r>
            </a:p>
          </p:txBody>
        </p:sp>
      </p:grpSp>
      <p:grpSp>
        <p:nvGrpSpPr>
          <p:cNvPr id="568" name="Google Shape;168;p7"/>
          <p:cNvGrpSpPr/>
          <p:nvPr/>
        </p:nvGrpSpPr>
        <p:grpSpPr>
          <a:xfrm>
            <a:off x="11469623" y="3720403"/>
            <a:ext cx="722377" cy="663559"/>
            <a:chOff x="0" y="0"/>
            <a:chExt cx="722376" cy="663557"/>
          </a:xfrm>
        </p:grpSpPr>
        <p:sp>
          <p:nvSpPr>
            <p:cNvPr id="566"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567" name="1.2.4"/>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1800">
                  <a:solidFill>
                    <a:srgbClr val="FFFFFF"/>
                  </a:solidFill>
                  <a:latin typeface="Calibri"/>
                  <a:ea typeface="Calibri"/>
                  <a:cs typeface="Calibri"/>
                  <a:sym typeface="Calibri"/>
                </a:defRPr>
              </a:pPr>
              <a:r>
                <a:t>1.</a:t>
              </a:r>
              <a:r>
                <a:t>2</a:t>
              </a:r>
              <a:r>
                <a:t>.4</a:t>
              </a:r>
            </a:p>
          </p:txBody>
        </p:sp>
      </p:grpSp>
      <p:grpSp>
        <p:nvGrpSpPr>
          <p:cNvPr id="571" name="Google Shape;168;p7"/>
          <p:cNvGrpSpPr/>
          <p:nvPr/>
        </p:nvGrpSpPr>
        <p:grpSpPr>
          <a:xfrm>
            <a:off x="10747247" y="2389977"/>
            <a:ext cx="722377" cy="663559"/>
            <a:chOff x="0" y="0"/>
            <a:chExt cx="722376" cy="663557"/>
          </a:xfrm>
        </p:grpSpPr>
        <p:sp>
          <p:nvSpPr>
            <p:cNvPr id="569"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p>
          </p:txBody>
        </p:sp>
        <p:sp>
          <p:nvSpPr>
            <p:cNvPr id="570" name="1.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203864"/>
                  </a:solidFill>
                  <a:latin typeface="Calibri"/>
                  <a:ea typeface="Calibri"/>
                  <a:cs typeface="Calibri"/>
                  <a:sym typeface="Calibri"/>
                </a:defRPr>
              </a:pPr>
              <a:r>
                <a:t>1.</a:t>
              </a:r>
              <a:r>
                <a:t>2</a:t>
              </a:r>
            </a:p>
          </p:txBody>
        </p:sp>
      </p:grpSp>
      <p:grpSp>
        <p:nvGrpSpPr>
          <p:cNvPr id="574" name="Google Shape;168;p7"/>
          <p:cNvGrpSpPr/>
          <p:nvPr/>
        </p:nvGrpSpPr>
        <p:grpSpPr>
          <a:xfrm>
            <a:off x="10748719" y="1732010"/>
            <a:ext cx="722377" cy="663559"/>
            <a:chOff x="0" y="0"/>
            <a:chExt cx="722376" cy="663557"/>
          </a:xfrm>
        </p:grpSpPr>
        <p:sp>
          <p:nvSpPr>
            <p:cNvPr id="572"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p>
          </p:txBody>
        </p:sp>
        <p:sp>
          <p:nvSpPr>
            <p:cNvPr id="573" name="1.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FFFFFF"/>
                  </a:solidFill>
                  <a:latin typeface="Calibri"/>
                  <a:ea typeface="Calibri"/>
                  <a:cs typeface="Calibri"/>
                  <a:sym typeface="Calibri"/>
                </a:defRPr>
              </a:lvl1pPr>
            </a:lstStyle>
            <a:p>
              <a:pPr/>
              <a:r>
                <a:t>1.1</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Google Shape;113;p4"/>
          <p:cNvSpPr/>
          <p:nvPr/>
        </p:nvSpPr>
        <p:spPr>
          <a:xfrm>
            <a:off x="-1" y="0"/>
            <a:ext cx="12188954" cy="6858000"/>
          </a:xfrm>
          <a:prstGeom prst="rect">
            <a:avLst/>
          </a:prstGeom>
          <a:solidFill>
            <a:srgbClr val="FFFFFF"/>
          </a:solidFill>
          <a:ln w="12700">
            <a:miter lim="400000"/>
          </a:ln>
        </p:spPr>
        <p:txBody>
          <a:bodyPr lIns="45719" rIns="45719" anchor="ctr"/>
          <a:lstStyle/>
          <a:p>
            <a:pPr algn="ctr">
              <a:defRPr sz="1800">
                <a:solidFill>
                  <a:srgbClr val="FFFFFF"/>
                </a:solidFill>
                <a:latin typeface="Calibri"/>
                <a:ea typeface="Calibri"/>
                <a:cs typeface="Calibri"/>
                <a:sym typeface="Calibri"/>
              </a:defRPr>
            </a:pPr>
          </a:p>
        </p:txBody>
      </p:sp>
      <p:sp>
        <p:nvSpPr>
          <p:cNvPr id="138" name="Google Shape;114;p4"/>
          <p:cNvSpPr txBox="1"/>
          <p:nvPr>
            <p:ph type="title"/>
          </p:nvPr>
        </p:nvSpPr>
        <p:spPr>
          <a:xfrm>
            <a:off x="5297761" y="329184"/>
            <a:ext cx="6251111" cy="1783079"/>
          </a:xfrm>
          <a:prstGeom prst="rect">
            <a:avLst/>
          </a:prstGeom>
        </p:spPr>
        <p:txBody>
          <a:bodyPr anchor="b"/>
          <a:lstStyle>
            <a:lvl1pPr>
              <a:defRPr sz="5400"/>
            </a:lvl1pPr>
          </a:lstStyle>
          <a:p>
            <a:pPr/>
            <a:r>
              <a:t>Modules</a:t>
            </a:r>
          </a:p>
        </p:txBody>
      </p:sp>
      <p:pic>
        <p:nvPicPr>
          <p:cNvPr id="139" name="Google Shape;115;p4" descr="Google Shape;115;p4"/>
          <p:cNvPicPr>
            <a:picLocks noChangeAspect="1"/>
          </p:cNvPicPr>
          <p:nvPr/>
        </p:nvPicPr>
        <p:blipFill>
          <a:blip r:embed="rId2">
            <a:extLst/>
          </a:blip>
          <a:srcRect l="15072" t="0" r="17014" b="0"/>
          <a:stretch>
            <a:fillRect/>
          </a:stretch>
        </p:blipFill>
        <p:spPr>
          <a:xfrm>
            <a:off x="0" y="9"/>
            <a:ext cx="4657346" cy="6857991"/>
          </a:xfrm>
          <a:prstGeom prst="rect">
            <a:avLst/>
          </a:prstGeom>
          <a:ln w="12700">
            <a:miter lim="400000"/>
          </a:ln>
        </p:spPr>
      </p:pic>
      <p:grpSp>
        <p:nvGrpSpPr>
          <p:cNvPr id="142" name="Google Shape;116;p4"/>
          <p:cNvGrpSpPr/>
          <p:nvPr/>
        </p:nvGrpSpPr>
        <p:grpSpPr>
          <a:xfrm>
            <a:off x="5297656" y="2354570"/>
            <a:ext cx="4243996" cy="55234"/>
            <a:chOff x="0" y="0"/>
            <a:chExt cx="4243995" cy="55232"/>
          </a:xfrm>
        </p:grpSpPr>
        <p:sp>
          <p:nvSpPr>
            <p:cNvPr id="140" name="Forma"/>
            <p:cNvSpPr/>
            <p:nvPr/>
          </p:nvSpPr>
          <p:spPr>
            <a:xfrm>
              <a:off x="0" y="6523"/>
              <a:ext cx="4243695" cy="48710"/>
            </a:xfrm>
            <a:custGeom>
              <a:avLst/>
              <a:gdLst/>
              <a:ahLst/>
              <a:cxnLst>
                <a:cxn ang="0">
                  <a:pos x="wd2" y="hd2"/>
                </a:cxn>
                <a:cxn ang="5400000">
                  <a:pos x="wd2" y="hd2"/>
                </a:cxn>
                <a:cxn ang="10800000">
                  <a:pos x="wd2" y="hd2"/>
                </a:cxn>
                <a:cxn ang="16200000">
                  <a:pos x="wd2" y="hd2"/>
                </a:cxn>
              </a:cxnLst>
              <a:rect l="0" t="0" r="r" b="b"/>
              <a:pathLst>
                <a:path w="21598" h="14183" fill="norm" stroke="1" extrusionOk="0">
                  <a:moveTo>
                    <a:pt x="0" y="4034"/>
                  </a:moveTo>
                  <a:cubicBezTo>
                    <a:pt x="732" y="8876"/>
                    <a:pt x="1358" y="8357"/>
                    <a:pt x="2654" y="4034"/>
                  </a:cubicBezTo>
                  <a:cubicBezTo>
                    <a:pt x="3950" y="-289"/>
                    <a:pt x="4146" y="-1022"/>
                    <a:pt x="5091" y="4034"/>
                  </a:cubicBezTo>
                  <a:cubicBezTo>
                    <a:pt x="6037" y="9089"/>
                    <a:pt x="6884" y="-2811"/>
                    <a:pt x="7745" y="4034"/>
                  </a:cubicBezTo>
                  <a:cubicBezTo>
                    <a:pt x="8605" y="10878"/>
                    <a:pt x="9617" y="5743"/>
                    <a:pt x="10830" y="4034"/>
                  </a:cubicBezTo>
                  <a:cubicBezTo>
                    <a:pt x="12043" y="2324"/>
                    <a:pt x="13338" y="-4118"/>
                    <a:pt x="14131" y="4034"/>
                  </a:cubicBezTo>
                  <a:cubicBezTo>
                    <a:pt x="14925" y="12186"/>
                    <a:pt x="15939" y="-3267"/>
                    <a:pt x="17649" y="4034"/>
                  </a:cubicBezTo>
                  <a:cubicBezTo>
                    <a:pt x="19358" y="11334"/>
                    <a:pt x="20447" y="4928"/>
                    <a:pt x="21598" y="4034"/>
                  </a:cubicBezTo>
                  <a:cubicBezTo>
                    <a:pt x="21596" y="5828"/>
                    <a:pt x="21598" y="7462"/>
                    <a:pt x="21598" y="9359"/>
                  </a:cubicBezTo>
                  <a:cubicBezTo>
                    <a:pt x="20449" y="2351"/>
                    <a:pt x="19516" y="7928"/>
                    <a:pt x="18297" y="9359"/>
                  </a:cubicBezTo>
                  <a:cubicBezTo>
                    <a:pt x="17077" y="10789"/>
                    <a:pt x="16308" y="4869"/>
                    <a:pt x="14779" y="9359"/>
                  </a:cubicBezTo>
                  <a:cubicBezTo>
                    <a:pt x="13251" y="13848"/>
                    <a:pt x="12857" y="17482"/>
                    <a:pt x="11262" y="9359"/>
                  </a:cubicBezTo>
                  <a:cubicBezTo>
                    <a:pt x="9667" y="1235"/>
                    <a:pt x="10008" y="12679"/>
                    <a:pt x="8825" y="9359"/>
                  </a:cubicBezTo>
                  <a:cubicBezTo>
                    <a:pt x="7641" y="6038"/>
                    <a:pt x="6839" y="7671"/>
                    <a:pt x="5523" y="9359"/>
                  </a:cubicBezTo>
                  <a:cubicBezTo>
                    <a:pt x="4208" y="11046"/>
                    <a:pt x="3961" y="14401"/>
                    <a:pt x="2654" y="9359"/>
                  </a:cubicBezTo>
                  <a:cubicBezTo>
                    <a:pt x="1347" y="4316"/>
                    <a:pt x="612" y="5277"/>
                    <a:pt x="0" y="9359"/>
                  </a:cubicBezTo>
                  <a:cubicBezTo>
                    <a:pt x="4" y="7178"/>
                    <a:pt x="-2" y="6416"/>
                    <a:pt x="0" y="4034"/>
                  </a:cubicBezTo>
                  <a:close/>
                </a:path>
              </a:pathLst>
            </a:custGeom>
            <a:solidFill>
              <a:schemeClr val="accent2"/>
            </a:solidFill>
            <a:ln w="44450" cap="rnd">
              <a:solidFill>
                <a:schemeClr val="accent2"/>
              </a:solidFill>
              <a:prstDash val="solid"/>
              <a:round/>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141" name="Forma"/>
            <p:cNvSpPr/>
            <p:nvPr/>
          </p:nvSpPr>
          <p:spPr>
            <a:xfrm>
              <a:off x="60" y="0"/>
              <a:ext cx="4243936" cy="46248"/>
            </a:xfrm>
            <a:custGeom>
              <a:avLst/>
              <a:gdLst/>
              <a:ahLst/>
              <a:cxnLst>
                <a:cxn ang="0">
                  <a:pos x="wd2" y="hd2"/>
                </a:cxn>
                <a:cxn ang="5400000">
                  <a:pos x="wd2" y="hd2"/>
                </a:cxn>
                <a:cxn ang="10800000">
                  <a:pos x="wd2" y="hd2"/>
                </a:cxn>
                <a:cxn ang="16200000">
                  <a:pos x="wd2" y="hd2"/>
                </a:cxn>
              </a:cxnLst>
              <a:rect l="0" t="0" r="r" b="b"/>
              <a:pathLst>
                <a:path w="21596" h="14334" fill="norm" stroke="1" extrusionOk="0">
                  <a:moveTo>
                    <a:pt x="0" y="6315"/>
                  </a:moveTo>
                  <a:cubicBezTo>
                    <a:pt x="1086" y="-195"/>
                    <a:pt x="1565" y="700"/>
                    <a:pt x="2437" y="6315"/>
                  </a:cubicBezTo>
                  <a:cubicBezTo>
                    <a:pt x="3310" y="11930"/>
                    <a:pt x="4229" y="-267"/>
                    <a:pt x="4874" y="6315"/>
                  </a:cubicBezTo>
                  <a:cubicBezTo>
                    <a:pt x="5519" y="12897"/>
                    <a:pt x="6624" y="14102"/>
                    <a:pt x="7743" y="6315"/>
                  </a:cubicBezTo>
                  <a:cubicBezTo>
                    <a:pt x="8863" y="-1472"/>
                    <a:pt x="10026" y="-2716"/>
                    <a:pt x="11260" y="6315"/>
                  </a:cubicBezTo>
                  <a:cubicBezTo>
                    <a:pt x="12494" y="15346"/>
                    <a:pt x="13021" y="4829"/>
                    <a:pt x="13913" y="6315"/>
                  </a:cubicBezTo>
                  <a:cubicBezTo>
                    <a:pt x="14805" y="7802"/>
                    <a:pt x="15761" y="2159"/>
                    <a:pt x="16566" y="6315"/>
                  </a:cubicBezTo>
                  <a:cubicBezTo>
                    <a:pt x="17371" y="10471"/>
                    <a:pt x="20253" y="3178"/>
                    <a:pt x="21594" y="6315"/>
                  </a:cubicBezTo>
                  <a:cubicBezTo>
                    <a:pt x="21599" y="9097"/>
                    <a:pt x="21592" y="9216"/>
                    <a:pt x="21594" y="11983"/>
                  </a:cubicBezTo>
                  <a:cubicBezTo>
                    <a:pt x="20654" y="15999"/>
                    <a:pt x="19899" y="7294"/>
                    <a:pt x="18294" y="11983"/>
                  </a:cubicBezTo>
                  <a:cubicBezTo>
                    <a:pt x="16689" y="16673"/>
                    <a:pt x="16894" y="5083"/>
                    <a:pt x="15641" y="11983"/>
                  </a:cubicBezTo>
                  <a:cubicBezTo>
                    <a:pt x="14387" y="18884"/>
                    <a:pt x="14083" y="6893"/>
                    <a:pt x="12988" y="11983"/>
                  </a:cubicBezTo>
                  <a:cubicBezTo>
                    <a:pt x="11893" y="17074"/>
                    <a:pt x="11103" y="12367"/>
                    <a:pt x="9687" y="11983"/>
                  </a:cubicBezTo>
                  <a:cubicBezTo>
                    <a:pt x="8270" y="11599"/>
                    <a:pt x="7927" y="13808"/>
                    <a:pt x="6170" y="11983"/>
                  </a:cubicBezTo>
                  <a:cubicBezTo>
                    <a:pt x="4413" y="10159"/>
                    <a:pt x="4450" y="11159"/>
                    <a:pt x="3733" y="11983"/>
                  </a:cubicBezTo>
                  <a:cubicBezTo>
                    <a:pt x="3016" y="12808"/>
                    <a:pt x="934" y="10888"/>
                    <a:pt x="0" y="11983"/>
                  </a:cubicBezTo>
                  <a:cubicBezTo>
                    <a:pt x="-1" y="10723"/>
                    <a:pt x="3" y="8118"/>
                    <a:pt x="0" y="6315"/>
                  </a:cubicBezTo>
                  <a:close/>
                </a:path>
              </a:pathLst>
            </a:custGeom>
            <a:noFill/>
            <a:ln w="44450" cap="rnd">
              <a:solidFill>
                <a:schemeClr val="accent2"/>
              </a:solidFill>
              <a:prstDash val="solid"/>
              <a:round/>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grpSp>
      <p:grpSp>
        <p:nvGrpSpPr>
          <p:cNvPr id="155" name="Google Shape;117;p4"/>
          <p:cNvGrpSpPr/>
          <p:nvPr/>
        </p:nvGrpSpPr>
        <p:grpSpPr>
          <a:xfrm>
            <a:off x="5274174" y="1981200"/>
            <a:ext cx="6274698" cy="4236721"/>
            <a:chOff x="0" y="0"/>
            <a:chExt cx="6274696" cy="4236720"/>
          </a:xfrm>
        </p:grpSpPr>
        <p:sp>
          <p:nvSpPr>
            <p:cNvPr id="143" name="Google Shape;118;p4"/>
            <p:cNvSpPr/>
            <p:nvPr/>
          </p:nvSpPr>
          <p:spPr>
            <a:xfrm>
              <a:off x="23586" y="0"/>
              <a:ext cx="6251111" cy="657852"/>
            </a:xfrm>
            <a:prstGeom prst="roundRect">
              <a:avLst>
                <a:gd name="adj" fmla="val 16667"/>
              </a:avLst>
            </a:prstGeom>
            <a:solidFill>
              <a:srgbClr val="C00000"/>
            </a:solidFill>
            <a:ln w="19050" cap="flat">
              <a:solidFill>
                <a:srgbClr val="E7E6E6"/>
              </a:solidFill>
              <a:prstDash val="solid"/>
              <a:miter lim="800000"/>
            </a:ln>
            <a:effectLst/>
          </p:spPr>
          <p:txBody>
            <a:bodyPr wrap="square" lIns="45719" tIns="45719" rIns="45719" bIns="45719" numCol="1" anchor="ctr">
              <a:noAutofit/>
            </a:bodyPr>
            <a:lstStyle/>
            <a:p>
              <a:pPr/>
            </a:p>
          </p:txBody>
        </p:sp>
        <p:sp>
          <p:nvSpPr>
            <p:cNvPr id="144" name="Google Shape;119;p4"/>
            <p:cNvSpPr txBox="1"/>
            <p:nvPr/>
          </p:nvSpPr>
          <p:spPr>
            <a:xfrm>
              <a:off x="54591" y="151038"/>
              <a:ext cx="6204277" cy="4011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lvl1pPr>
            </a:lstStyle>
            <a:p>
              <a:pPr/>
              <a:r>
                <a:t>1. Qu'est-ce que la littératie en santé numérique ?</a:t>
              </a:r>
            </a:p>
          </p:txBody>
        </p:sp>
        <p:sp>
          <p:nvSpPr>
            <p:cNvPr id="145" name="Google Shape;120;p4"/>
            <p:cNvSpPr/>
            <p:nvPr/>
          </p:nvSpPr>
          <p:spPr>
            <a:xfrm>
              <a:off x="23586" y="736843"/>
              <a:ext cx="6251111" cy="657852"/>
            </a:xfrm>
            <a:prstGeom prst="roundRect">
              <a:avLst>
                <a:gd name="adj" fmla="val 16667"/>
              </a:avLst>
            </a:prstGeom>
            <a:solidFill>
              <a:srgbClr val="44546A"/>
            </a:solidFill>
            <a:ln w="19050" cap="flat">
              <a:solidFill>
                <a:srgbClr val="E7E6E6"/>
              </a:solidFill>
              <a:prstDash val="solid"/>
              <a:miter lim="800000"/>
            </a:ln>
            <a:effectLst/>
          </p:spPr>
          <p:txBody>
            <a:bodyPr wrap="square" lIns="45719" tIns="45719" rIns="45719" bIns="45719" numCol="1" anchor="ctr">
              <a:noAutofit/>
            </a:bodyPr>
            <a:lstStyle/>
            <a:p>
              <a:pPr/>
            </a:p>
          </p:txBody>
        </p:sp>
        <p:sp>
          <p:nvSpPr>
            <p:cNvPr id="146" name="Google Shape;121;p4"/>
            <p:cNvSpPr txBox="1"/>
            <p:nvPr/>
          </p:nvSpPr>
          <p:spPr>
            <a:xfrm>
              <a:off x="47003" y="725235"/>
              <a:ext cx="6204277" cy="681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a:lnSpc>
                  <a:spcPct val="90000"/>
                </a:lnSpc>
                <a:defRPr sz="2000">
                  <a:solidFill>
                    <a:srgbClr val="FFFFFF"/>
                  </a:solidFill>
                  <a:latin typeface="Calibri"/>
                  <a:ea typeface="Calibri"/>
                  <a:cs typeface="Calibri"/>
                  <a:sym typeface="Calibri"/>
                </a:defRPr>
              </a:lvl1pPr>
            </a:lstStyle>
            <a:p>
              <a:pPr/>
              <a:r>
                <a:t>2. Les principaux problèmes de santé à l'arrivée dans un nouveau pays</a:t>
              </a:r>
            </a:p>
          </p:txBody>
        </p:sp>
        <p:sp>
          <p:nvSpPr>
            <p:cNvPr id="147" name="Google Shape;122;p4"/>
            <p:cNvSpPr/>
            <p:nvPr/>
          </p:nvSpPr>
          <p:spPr>
            <a:xfrm>
              <a:off x="23586" y="1473687"/>
              <a:ext cx="6251111" cy="657853"/>
            </a:xfrm>
            <a:prstGeom prst="roundRect">
              <a:avLst>
                <a:gd name="adj" fmla="val 16667"/>
              </a:avLst>
            </a:prstGeom>
            <a:solidFill>
              <a:srgbClr val="44546A"/>
            </a:solidFill>
            <a:ln w="19050" cap="flat">
              <a:solidFill>
                <a:srgbClr val="E7E6E6"/>
              </a:solidFill>
              <a:prstDash val="solid"/>
              <a:miter lim="800000"/>
            </a:ln>
            <a:effectLst/>
          </p:spPr>
          <p:txBody>
            <a:bodyPr wrap="square" lIns="45719" tIns="45719" rIns="45719" bIns="45719" numCol="1" anchor="ctr">
              <a:noAutofit/>
            </a:bodyPr>
            <a:lstStyle/>
            <a:p>
              <a:pPr/>
            </a:p>
          </p:txBody>
        </p:sp>
        <p:sp>
          <p:nvSpPr>
            <p:cNvPr id="148" name="Google Shape;123;p4"/>
            <p:cNvSpPr txBox="1"/>
            <p:nvPr/>
          </p:nvSpPr>
          <p:spPr>
            <a:xfrm>
              <a:off x="47003" y="1602042"/>
              <a:ext cx="6204277" cy="401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a:lnSpc>
                  <a:spcPct val="90000"/>
                </a:lnSpc>
                <a:defRPr sz="2000">
                  <a:solidFill>
                    <a:srgbClr val="FFFFFF"/>
                  </a:solidFill>
                  <a:latin typeface="Calibri"/>
                  <a:ea typeface="Calibri"/>
                  <a:cs typeface="Calibri"/>
                  <a:sym typeface="Calibri"/>
                </a:defRPr>
              </a:lvl1pPr>
            </a:lstStyle>
            <a:p>
              <a:pPr/>
              <a:r>
                <a:t>3. Les services de santé nationaux</a:t>
              </a:r>
            </a:p>
          </p:txBody>
        </p:sp>
        <p:sp>
          <p:nvSpPr>
            <p:cNvPr id="149" name="Google Shape;124;p4"/>
            <p:cNvSpPr/>
            <p:nvPr/>
          </p:nvSpPr>
          <p:spPr>
            <a:xfrm>
              <a:off x="0" y="2160765"/>
              <a:ext cx="6251111" cy="657853"/>
            </a:xfrm>
            <a:prstGeom prst="roundRect">
              <a:avLst>
                <a:gd name="adj" fmla="val 16667"/>
              </a:avLst>
            </a:prstGeom>
            <a:solidFill>
              <a:srgbClr val="44546A"/>
            </a:solidFill>
            <a:ln w="19050" cap="flat">
              <a:solidFill>
                <a:srgbClr val="E7E6E6"/>
              </a:solidFill>
              <a:prstDash val="solid"/>
              <a:miter lim="800000"/>
            </a:ln>
            <a:effectLst/>
          </p:spPr>
          <p:txBody>
            <a:bodyPr wrap="square" lIns="45719" tIns="45719" rIns="45719" bIns="45719" numCol="1" anchor="ctr">
              <a:noAutofit/>
            </a:bodyPr>
            <a:lstStyle/>
            <a:p>
              <a:pPr/>
            </a:p>
          </p:txBody>
        </p:sp>
        <p:sp>
          <p:nvSpPr>
            <p:cNvPr id="150" name="Google Shape;125;p4"/>
            <p:cNvSpPr txBox="1"/>
            <p:nvPr/>
          </p:nvSpPr>
          <p:spPr>
            <a:xfrm>
              <a:off x="-1" y="2321445"/>
              <a:ext cx="6204277" cy="4011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p>
              <a:pPr>
                <a:lnSpc>
                  <a:spcPct val="90000"/>
                </a:lnSpc>
                <a:defRPr sz="2000">
                  <a:solidFill>
                    <a:srgbClr val="FFFFFF"/>
                  </a:solidFill>
                  <a:latin typeface="Calibri"/>
                  <a:ea typeface="Calibri"/>
                  <a:cs typeface="Calibri"/>
                  <a:sym typeface="Calibri"/>
                </a:defRPr>
              </a:pPr>
              <a:r>
                <a:t>4. </a:t>
              </a:r>
              <a:r>
                <a:t>Développer ses connaissances numérique</a:t>
              </a:r>
            </a:p>
          </p:txBody>
        </p:sp>
        <p:sp>
          <p:nvSpPr>
            <p:cNvPr id="151" name="Google Shape;126;p4"/>
            <p:cNvSpPr/>
            <p:nvPr/>
          </p:nvSpPr>
          <p:spPr>
            <a:xfrm>
              <a:off x="5316" y="2847844"/>
              <a:ext cx="6251111" cy="657852"/>
            </a:xfrm>
            <a:prstGeom prst="roundRect">
              <a:avLst>
                <a:gd name="adj" fmla="val 16667"/>
              </a:avLst>
            </a:prstGeom>
            <a:solidFill>
              <a:srgbClr val="44546A"/>
            </a:solidFill>
            <a:ln w="19050" cap="flat">
              <a:solidFill>
                <a:srgbClr val="E7E6E6"/>
              </a:solidFill>
              <a:prstDash val="solid"/>
              <a:miter lim="800000"/>
            </a:ln>
            <a:effectLst/>
          </p:spPr>
          <p:txBody>
            <a:bodyPr wrap="square" lIns="45719" tIns="45719" rIns="45719" bIns="45719" numCol="1" anchor="ctr">
              <a:noAutofit/>
            </a:bodyPr>
            <a:lstStyle/>
            <a:p>
              <a:pPr/>
            </a:p>
          </p:txBody>
        </p:sp>
        <p:sp>
          <p:nvSpPr>
            <p:cNvPr id="152" name="Google Shape;127;p4"/>
            <p:cNvSpPr txBox="1"/>
            <p:nvPr/>
          </p:nvSpPr>
          <p:spPr>
            <a:xfrm>
              <a:off x="46834" y="3025221"/>
              <a:ext cx="6204277" cy="4011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p>
              <a:pPr>
                <a:lnSpc>
                  <a:spcPct val="90000"/>
                </a:lnSpc>
                <a:defRPr sz="2000">
                  <a:solidFill>
                    <a:srgbClr val="FFFFFF"/>
                  </a:solidFill>
                  <a:latin typeface="Calibri"/>
                  <a:ea typeface="Calibri"/>
                  <a:cs typeface="Calibri"/>
                  <a:sym typeface="Calibri"/>
                </a:defRPr>
              </a:pPr>
              <a:r>
                <a:t>5. </a:t>
              </a:r>
              <a:r>
                <a:t>Découvri</a:t>
              </a:r>
              <a:r>
                <a:t>r les outils de santé numériques</a:t>
              </a:r>
            </a:p>
          </p:txBody>
        </p:sp>
        <p:sp>
          <p:nvSpPr>
            <p:cNvPr id="153" name="Google Shape;128;p4"/>
            <p:cNvSpPr/>
            <p:nvPr/>
          </p:nvSpPr>
          <p:spPr>
            <a:xfrm>
              <a:off x="23586" y="3578868"/>
              <a:ext cx="6251111" cy="657853"/>
            </a:xfrm>
            <a:prstGeom prst="roundRect">
              <a:avLst>
                <a:gd name="adj" fmla="val 16667"/>
              </a:avLst>
            </a:prstGeom>
            <a:solidFill>
              <a:srgbClr val="44546A"/>
            </a:solidFill>
            <a:ln w="19050" cap="flat">
              <a:solidFill>
                <a:srgbClr val="E7E6E6"/>
              </a:solidFill>
              <a:prstDash val="solid"/>
              <a:miter lim="800000"/>
            </a:ln>
            <a:effectLst/>
          </p:spPr>
          <p:txBody>
            <a:bodyPr wrap="square" lIns="45719" tIns="45719" rIns="45719" bIns="45719" numCol="1" anchor="ctr">
              <a:noAutofit/>
            </a:bodyPr>
            <a:lstStyle/>
            <a:p>
              <a:pPr/>
            </a:p>
          </p:txBody>
        </p:sp>
        <p:sp>
          <p:nvSpPr>
            <p:cNvPr id="154" name="Google Shape;129;p4"/>
            <p:cNvSpPr txBox="1"/>
            <p:nvPr/>
          </p:nvSpPr>
          <p:spPr>
            <a:xfrm>
              <a:off x="23585" y="3739337"/>
              <a:ext cx="6204277" cy="401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a:lnSpc>
                  <a:spcPct val="90000"/>
                </a:lnSpc>
                <a:defRPr sz="2000">
                  <a:solidFill>
                    <a:srgbClr val="FFFFFF"/>
                  </a:solidFill>
                  <a:latin typeface="Calibri"/>
                  <a:ea typeface="Calibri"/>
                  <a:cs typeface="Calibri"/>
                  <a:sym typeface="Calibri"/>
                </a:defRPr>
              </a:lvl1pPr>
            </a:lstStyle>
            <a:p>
              <a:pPr/>
              <a:r>
                <a:t>6. Être actif dans l'environnement de la santé numérique</a:t>
              </a:r>
            </a:p>
          </p:txBody>
        </p:sp>
      </p:grpSp>
      <p:pic>
        <p:nvPicPr>
          <p:cNvPr id="156" name="Google Shape;131;p4" descr="Google Shape;131;p4"/>
          <p:cNvPicPr>
            <a:picLocks noChangeAspect="1"/>
          </p:cNvPicPr>
          <p:nvPr/>
        </p:nvPicPr>
        <p:blipFill>
          <a:blip r:embed="rId3">
            <a:extLst/>
          </a:blip>
          <a:stretch>
            <a:fillRect/>
          </a:stretch>
        </p:blipFill>
        <p:spPr>
          <a:xfrm>
            <a:off x="11662767" y="2128717"/>
            <a:ext cx="412290" cy="362816"/>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Τίτλος 1"/>
          <p:cNvSpPr txBox="1"/>
          <p:nvPr>
            <p:ph type="title"/>
          </p:nvPr>
        </p:nvSpPr>
        <p:spPr>
          <a:xfrm>
            <a:off x="557999" y="1079999"/>
            <a:ext cx="11059694" cy="605097"/>
          </a:xfrm>
          <a:prstGeom prst="rect">
            <a:avLst/>
          </a:prstGeom>
        </p:spPr>
        <p:txBody>
          <a:bodyPr/>
          <a:lstStyle/>
          <a:p>
            <a:pPr/>
            <a:r>
              <a:t>Exemple 1</a:t>
            </a:r>
          </a:p>
        </p:txBody>
      </p:sp>
      <p:sp>
        <p:nvSpPr>
          <p:cNvPr id="577" name="Θέση κειμένου 3"/>
          <p:cNvSpPr txBox="1"/>
          <p:nvPr>
            <p:ph type="body" sz="quarter" idx="1"/>
          </p:nvPr>
        </p:nvSpPr>
        <p:spPr>
          <a:xfrm>
            <a:off x="557999" y="1800000"/>
            <a:ext cx="5852132" cy="2449273"/>
          </a:xfrm>
          <a:prstGeom prst="rect">
            <a:avLst/>
          </a:prstGeom>
          <a:solidFill>
            <a:srgbClr val="F2F2F2"/>
          </a:solidFill>
        </p:spPr>
        <p:txBody>
          <a:bodyPr/>
          <a:lstStyle/>
          <a:p>
            <a:pPr marL="0" indent="76200" algn="just">
              <a:buSzTx/>
              <a:buNone/>
            </a:pPr>
            <a:r>
              <a:t>Je dois prendre un rendez-vous </a:t>
            </a:r>
            <a:r>
              <a:rPr i="1"/>
              <a:t>en ligne </a:t>
            </a:r>
            <a:r>
              <a:t>pour voir mon médecin. Je vais aller sur le site web de mon centre de santé pour chercher le nom de mon médecin dans la liste des professionnels de la santé. </a:t>
            </a:r>
          </a:p>
        </p:txBody>
      </p:sp>
      <p:sp>
        <p:nvSpPr>
          <p:cNvPr id="578" name="Google Shape;173;p6"/>
          <p:cNvSpPr txBox="1"/>
          <p:nvPr/>
        </p:nvSpPr>
        <p:spPr>
          <a:xfrm>
            <a:off x="9498366" y="6455288"/>
            <a:ext cx="232026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579" name="Picture 2" descr="Picture 2"/>
          <p:cNvPicPr>
            <a:picLocks noChangeAspect="1"/>
          </p:cNvPicPr>
          <p:nvPr/>
        </p:nvPicPr>
        <p:blipFill>
          <a:blip r:embed="rId4">
            <a:extLst/>
          </a:blip>
          <a:stretch>
            <a:fillRect/>
          </a:stretch>
        </p:blipFill>
        <p:spPr>
          <a:xfrm>
            <a:off x="7315200" y="1800000"/>
            <a:ext cx="4629842" cy="3561416"/>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1" name="Τίτλος 1"/>
          <p:cNvSpPr txBox="1"/>
          <p:nvPr>
            <p:ph type="title"/>
          </p:nvPr>
        </p:nvSpPr>
        <p:spPr>
          <a:xfrm>
            <a:off x="557999" y="1079999"/>
            <a:ext cx="11059694" cy="605097"/>
          </a:xfrm>
          <a:prstGeom prst="rect">
            <a:avLst/>
          </a:prstGeom>
        </p:spPr>
        <p:txBody>
          <a:bodyPr/>
          <a:lstStyle/>
          <a:p>
            <a:pPr/>
            <a:r>
              <a:t>Exemple 2</a:t>
            </a:r>
          </a:p>
        </p:txBody>
      </p:sp>
      <p:sp>
        <p:nvSpPr>
          <p:cNvPr id="582" name="Θέση κειμένου 3"/>
          <p:cNvSpPr txBox="1"/>
          <p:nvPr>
            <p:ph type="body" sz="half" idx="1"/>
          </p:nvPr>
        </p:nvSpPr>
        <p:spPr>
          <a:xfrm>
            <a:off x="5569270" y="1791035"/>
            <a:ext cx="5852133" cy="2879577"/>
          </a:xfrm>
          <a:prstGeom prst="rect">
            <a:avLst/>
          </a:prstGeom>
          <a:solidFill>
            <a:srgbClr val="F2F2F2"/>
          </a:solidFill>
        </p:spPr>
        <p:txBody>
          <a:bodyPr/>
          <a:lstStyle>
            <a:lvl1pPr marL="0" indent="76200" algn="just">
              <a:buSzTx/>
              <a:buNone/>
            </a:lvl1pPr>
          </a:lstStyle>
          <a:p>
            <a:pPr/>
            <a:r>
              <a:t>Je souhaiterais être examiné par un médecin, mais je ne suis pas encore inscrit au service national de santé. Je vais chercher sur l’Internet des informations sur les possibilités de consulter un médecin. </a:t>
            </a:r>
          </a:p>
        </p:txBody>
      </p:sp>
      <p:sp>
        <p:nvSpPr>
          <p:cNvPr id="583" name="Google Shape;173;p6"/>
          <p:cNvSpPr txBox="1"/>
          <p:nvPr/>
        </p:nvSpPr>
        <p:spPr>
          <a:xfrm>
            <a:off x="9418706" y="6473218"/>
            <a:ext cx="232026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584" name="Picture 2" descr="Picture 2"/>
          <p:cNvPicPr>
            <a:picLocks noChangeAspect="1"/>
          </p:cNvPicPr>
          <p:nvPr/>
        </p:nvPicPr>
        <p:blipFill>
          <a:blip r:embed="rId4">
            <a:extLst/>
          </a:blip>
          <a:stretch>
            <a:fillRect/>
          </a:stretch>
        </p:blipFill>
        <p:spPr>
          <a:xfrm>
            <a:off x="226447" y="1791035"/>
            <a:ext cx="5157451" cy="2879577"/>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Τίτλος 1"/>
          <p:cNvSpPr txBox="1"/>
          <p:nvPr>
            <p:ph type="title"/>
          </p:nvPr>
        </p:nvSpPr>
        <p:spPr>
          <a:xfrm>
            <a:off x="557999" y="1079999"/>
            <a:ext cx="11059694" cy="605097"/>
          </a:xfrm>
          <a:prstGeom prst="rect">
            <a:avLst/>
          </a:prstGeom>
        </p:spPr>
        <p:txBody>
          <a:bodyPr/>
          <a:lstStyle/>
          <a:p>
            <a:pPr/>
            <a:r>
              <a:t>Exemple 3- Analyse et discussion du cas suivant</a:t>
            </a:r>
          </a:p>
        </p:txBody>
      </p:sp>
      <p:sp>
        <p:nvSpPr>
          <p:cNvPr id="587" name="Θέση κειμένου 3"/>
          <p:cNvSpPr txBox="1"/>
          <p:nvPr>
            <p:ph type="body" sz="half" idx="1"/>
          </p:nvPr>
        </p:nvSpPr>
        <p:spPr>
          <a:xfrm>
            <a:off x="557997" y="1799999"/>
            <a:ext cx="6625123" cy="4098778"/>
          </a:xfrm>
          <a:prstGeom prst="rect">
            <a:avLst/>
          </a:prstGeom>
          <a:solidFill>
            <a:srgbClr val="F2F2F2"/>
          </a:solidFill>
        </p:spPr>
        <p:txBody>
          <a:bodyPr/>
          <a:lstStyle>
            <a:lvl1pPr marL="0" indent="76200">
              <a:buSzTx/>
              <a:buNone/>
            </a:lvl1pPr>
          </a:lstStyle>
          <a:p>
            <a:pPr/>
            <a:r>
              <a:t>J'ai très mal à la tête. Je vais chercher sur Internet des conseils sur l'auto-évaluation de ce symptôme et les remèdes possibles auxquels je peux compter. Je trouve de nombreux forums où les gens partagent leurs expériences de la maladie et les traitements qu'ils ont suivis. Il y a une personne qui prétend avoir pris du "Diazepam" pendant 20 jours et que cela s'est très bien passé. Je pense que je vais faire la même chose. Je suis sûr que la douleur va disparaître et que je pourrai poursuivre mes activités comme d'habitude.</a:t>
            </a:r>
          </a:p>
        </p:txBody>
      </p:sp>
      <p:sp>
        <p:nvSpPr>
          <p:cNvPr id="588" name="Google Shape;173;p6"/>
          <p:cNvSpPr txBox="1"/>
          <p:nvPr/>
        </p:nvSpPr>
        <p:spPr>
          <a:xfrm>
            <a:off x="9370371" y="6428395"/>
            <a:ext cx="232026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589" name="Picture 2" descr="Picture 2"/>
          <p:cNvPicPr>
            <a:picLocks noChangeAspect="1"/>
          </p:cNvPicPr>
          <p:nvPr/>
        </p:nvPicPr>
        <p:blipFill>
          <a:blip r:embed="rId4">
            <a:extLst/>
          </a:blip>
          <a:stretch>
            <a:fillRect/>
          </a:stretch>
        </p:blipFill>
        <p:spPr>
          <a:xfrm>
            <a:off x="8426823" y="2003364"/>
            <a:ext cx="3207178" cy="3327332"/>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1" name="Τίτλος 1"/>
          <p:cNvSpPr txBox="1"/>
          <p:nvPr>
            <p:ph type="title"/>
          </p:nvPr>
        </p:nvSpPr>
        <p:spPr>
          <a:xfrm>
            <a:off x="557999" y="1079999"/>
            <a:ext cx="11059694" cy="605097"/>
          </a:xfrm>
          <a:prstGeom prst="rect">
            <a:avLst/>
          </a:prstGeom>
        </p:spPr>
        <p:txBody>
          <a:bodyPr/>
          <a:lstStyle/>
          <a:p>
            <a:pPr/>
            <a:r>
              <a:t>Exemple 4</a:t>
            </a:r>
          </a:p>
        </p:txBody>
      </p:sp>
      <p:sp>
        <p:nvSpPr>
          <p:cNvPr id="592" name="Θέση κειμένου 3"/>
          <p:cNvSpPr txBox="1"/>
          <p:nvPr>
            <p:ph type="body" sz="quarter" idx="1"/>
          </p:nvPr>
        </p:nvSpPr>
        <p:spPr>
          <a:xfrm>
            <a:off x="4959667" y="2482955"/>
            <a:ext cx="6201390" cy="1703563"/>
          </a:xfrm>
          <a:prstGeom prst="rect">
            <a:avLst/>
          </a:prstGeom>
          <a:solidFill>
            <a:srgbClr val="F2F2F2"/>
          </a:solidFill>
        </p:spPr>
        <p:txBody>
          <a:bodyPr/>
          <a:lstStyle>
            <a:lvl1pPr marL="0" indent="0" algn="just">
              <a:spcBef>
                <a:spcPts val="0"/>
              </a:spcBef>
              <a:buSzTx/>
              <a:buNone/>
            </a:lvl1pPr>
          </a:lstStyle>
          <a:p>
            <a:pPr/>
            <a:r>
              <a:t>Aujourd'hui, ma fille s'est réveillée avec un peu de toux et un mal de gorge, mais pas de fièvre. Je l'emmène immédiatement à l'hôpital près de chez moi pour qu'un médecin s'occupe d'elle.</a:t>
            </a:r>
          </a:p>
        </p:txBody>
      </p:sp>
      <p:sp>
        <p:nvSpPr>
          <p:cNvPr id="593" name="Google Shape;173;p6"/>
          <p:cNvSpPr txBox="1"/>
          <p:nvPr/>
        </p:nvSpPr>
        <p:spPr>
          <a:xfrm>
            <a:off x="9381825" y="6293925"/>
            <a:ext cx="2320269" cy="2482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pic>
        <p:nvPicPr>
          <p:cNvPr id="594" name="Picture 2" descr="Picture 2"/>
          <p:cNvPicPr>
            <a:picLocks noChangeAspect="1"/>
          </p:cNvPicPr>
          <p:nvPr/>
        </p:nvPicPr>
        <p:blipFill>
          <a:blip r:embed="rId4">
            <a:extLst/>
          </a:blip>
          <a:stretch>
            <a:fillRect/>
          </a:stretch>
        </p:blipFill>
        <p:spPr>
          <a:xfrm>
            <a:off x="488767" y="2218496"/>
            <a:ext cx="3474726" cy="2852684"/>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Google Shape;164;p7"/>
          <p:cNvSpPr txBox="1"/>
          <p:nvPr>
            <p:ph type="title"/>
          </p:nvPr>
        </p:nvSpPr>
        <p:spPr>
          <a:xfrm>
            <a:off x="558000" y="1079998"/>
            <a:ext cx="10515601" cy="893181"/>
          </a:xfrm>
          <a:prstGeom prst="rect">
            <a:avLst/>
          </a:prstGeom>
        </p:spPr>
        <p:txBody>
          <a:bodyPr/>
          <a:lstStyle/>
          <a:p>
            <a:pPr>
              <a:defRPr sz="2400">
                <a:solidFill>
                  <a:srgbClr val="C01E24"/>
                </a:solidFill>
              </a:defRPr>
            </a:pPr>
            <a:r>
              <a:t>Action 1.2.4</a:t>
            </a:r>
            <a:br/>
            <a:r>
              <a:rPr sz="3200"/>
              <a:t>Clôture - débriefing</a:t>
            </a:r>
          </a:p>
        </p:txBody>
      </p:sp>
      <p:sp>
        <p:nvSpPr>
          <p:cNvPr id="597" name="Google Shape;165;p7"/>
          <p:cNvSpPr txBox="1"/>
          <p:nvPr>
            <p:ph type="body" sz="quarter" idx="1"/>
          </p:nvPr>
        </p:nvSpPr>
        <p:spPr>
          <a:xfrm>
            <a:off x="557999" y="2159999"/>
            <a:ext cx="5157789" cy="503021"/>
          </a:xfrm>
          <a:prstGeom prst="rect">
            <a:avLst/>
          </a:prstGeom>
        </p:spPr>
        <p:txBody>
          <a:bodyPr/>
          <a:lstStyle>
            <a:lvl1pPr marL="0">
              <a:spcBef>
                <a:spcPts val="0"/>
              </a:spcBef>
              <a:defRPr sz="2200"/>
            </a:lvl1pPr>
          </a:lstStyle>
          <a:p>
            <a:pPr/>
            <a:r>
              <a:t>Objectifs</a:t>
            </a:r>
          </a:p>
        </p:txBody>
      </p:sp>
      <p:sp>
        <p:nvSpPr>
          <p:cNvPr id="598" name="Google Shape;166;p7"/>
          <p:cNvSpPr txBox="1"/>
          <p:nvPr>
            <p:ph type="body" idx="21"/>
          </p:nvPr>
        </p:nvSpPr>
        <p:spPr>
          <a:xfrm>
            <a:off x="626585" y="2669232"/>
            <a:ext cx="5937122" cy="4008159"/>
          </a:xfrm>
          <a:prstGeom prst="rect">
            <a:avLst/>
          </a:prstGeom>
          <a:extLst>
            <a:ext uri="{C572A759-6A51-4108-AA02-DFA0A04FC94B}">
              <ma14:wrappingTextBoxFlag xmlns:ma14="http://schemas.microsoft.com/office/mac/drawingml/2011/main" val="1"/>
            </a:ext>
          </a:extLst>
        </p:spPr>
        <p:txBody>
          <a:bodyPr/>
          <a:lstStyle/>
          <a:p>
            <a:pPr marL="0" indent="0" algn="just">
              <a:lnSpc>
                <a:spcPct val="120000"/>
              </a:lnSpc>
              <a:spcBef>
                <a:spcPts val="1200"/>
              </a:spcBef>
              <a:buSzTx/>
              <a:buNone/>
              <a:defRPr sz="2000"/>
            </a:pPr>
            <a:r>
              <a:t>Ils sont fournis un résumé et une </a:t>
            </a:r>
            <a:r>
              <a:t>clarification de tous les doutes et questions.</a:t>
            </a:r>
          </a:p>
        </p:txBody>
      </p:sp>
      <p:sp>
        <p:nvSpPr>
          <p:cNvPr id="599" name="Google Shape;183;p7"/>
          <p:cNvSpPr txBox="1"/>
          <p:nvPr/>
        </p:nvSpPr>
        <p:spPr>
          <a:xfrm>
            <a:off x="1755681" y="6581000"/>
            <a:ext cx="868063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2" invalidUrl="" action="" tgtFrame="" tooltip="" history="1" highlightClick="0" endSnd="0"/>
              </a:rPr>
              <a:t>Source </a:t>
            </a:r>
            <a:r>
              <a:rPr u="none"/>
              <a:t>| </a:t>
            </a:r>
            <a:r>
              <a:rPr>
                <a:solidFill>
                  <a:srgbClr val="0563C1"/>
                </a:solidFill>
                <a:uFill>
                  <a:solidFill>
                    <a:srgbClr val="0563C1"/>
                  </a:solidFill>
                </a:uFill>
                <a:hlinkClick r:id="rId3" invalidUrl="" action="" tgtFrame="" tooltip="" history="1" highlightClick="0" endSnd="0"/>
              </a:rPr>
              <a:t>Licence </a:t>
            </a:r>
            <a:r>
              <a:rPr>
                <a:solidFill>
                  <a:srgbClr val="0563C1"/>
                </a:solidFill>
                <a:uFill>
                  <a:solidFill>
                    <a:srgbClr val="0563C1"/>
                  </a:solidFill>
                </a:uFill>
                <a:hlinkClick r:id="rId3" invalidUrl="" action="" tgtFrame="" tooltip="" history="1" highlightClick="0" endSnd="0"/>
              </a:rPr>
              <a:t>Pixabay</a:t>
            </a:r>
          </a:p>
        </p:txBody>
      </p:sp>
      <p:grpSp>
        <p:nvGrpSpPr>
          <p:cNvPr id="602" name="Google Shape;168;p7"/>
          <p:cNvGrpSpPr/>
          <p:nvPr/>
        </p:nvGrpSpPr>
        <p:grpSpPr>
          <a:xfrm>
            <a:off x="11469623" y="1730318"/>
            <a:ext cx="722377" cy="663559"/>
            <a:chOff x="0" y="0"/>
            <a:chExt cx="722376" cy="663557"/>
          </a:xfrm>
        </p:grpSpPr>
        <p:sp>
          <p:nvSpPr>
            <p:cNvPr id="60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601" name="1.2.1"/>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1800">
                  <a:solidFill>
                    <a:srgbClr val="FFFFFF"/>
                  </a:solidFill>
                  <a:latin typeface="Calibri"/>
                  <a:ea typeface="Calibri"/>
                  <a:cs typeface="Calibri"/>
                  <a:sym typeface="Calibri"/>
                </a:defRPr>
              </a:pPr>
              <a:r>
                <a:t>1.</a:t>
              </a:r>
              <a:r>
                <a:t>2</a:t>
              </a:r>
              <a:r>
                <a:t>.1</a:t>
              </a:r>
            </a:p>
          </p:txBody>
        </p:sp>
      </p:grpSp>
      <p:grpSp>
        <p:nvGrpSpPr>
          <p:cNvPr id="605" name="Google Shape;168;p7"/>
          <p:cNvGrpSpPr/>
          <p:nvPr/>
        </p:nvGrpSpPr>
        <p:grpSpPr>
          <a:xfrm>
            <a:off x="11469623" y="2393252"/>
            <a:ext cx="722377" cy="663559"/>
            <a:chOff x="0" y="0"/>
            <a:chExt cx="722376" cy="663557"/>
          </a:xfrm>
        </p:grpSpPr>
        <p:sp>
          <p:nvSpPr>
            <p:cNvPr id="60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p>
          </p:txBody>
        </p:sp>
        <p:sp>
          <p:nvSpPr>
            <p:cNvPr id="604" name="1.2.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pPr/>
              <a:r>
                <a:t>1.2.2</a:t>
              </a:r>
            </a:p>
          </p:txBody>
        </p:sp>
      </p:grpSp>
      <p:grpSp>
        <p:nvGrpSpPr>
          <p:cNvPr id="608" name="Google Shape;168;p7"/>
          <p:cNvGrpSpPr/>
          <p:nvPr/>
        </p:nvGrpSpPr>
        <p:grpSpPr>
          <a:xfrm>
            <a:off x="11469623" y="3057468"/>
            <a:ext cx="722377" cy="663559"/>
            <a:chOff x="0" y="0"/>
            <a:chExt cx="722376" cy="663557"/>
          </a:xfrm>
        </p:grpSpPr>
        <p:sp>
          <p:nvSpPr>
            <p:cNvPr id="606"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607" name="1.2.3"/>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1800">
                  <a:solidFill>
                    <a:srgbClr val="FFFFFF"/>
                  </a:solidFill>
                  <a:latin typeface="Calibri"/>
                  <a:ea typeface="Calibri"/>
                  <a:cs typeface="Calibri"/>
                  <a:sym typeface="Calibri"/>
                </a:defRPr>
              </a:pPr>
              <a:r>
                <a:t>1.</a:t>
              </a:r>
              <a:r>
                <a:t>2</a:t>
              </a:r>
              <a:r>
                <a:t>.3</a:t>
              </a:r>
            </a:p>
          </p:txBody>
        </p:sp>
      </p:grpSp>
      <p:grpSp>
        <p:nvGrpSpPr>
          <p:cNvPr id="611" name="Google Shape;168;p7"/>
          <p:cNvGrpSpPr/>
          <p:nvPr/>
        </p:nvGrpSpPr>
        <p:grpSpPr>
          <a:xfrm>
            <a:off x="11469623" y="3720403"/>
            <a:ext cx="722377" cy="663559"/>
            <a:chOff x="0" y="0"/>
            <a:chExt cx="722376" cy="663557"/>
          </a:xfrm>
        </p:grpSpPr>
        <p:sp>
          <p:nvSpPr>
            <p:cNvPr id="609"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p>
          </p:txBody>
        </p:sp>
        <p:sp>
          <p:nvSpPr>
            <p:cNvPr id="610" name="1.2.4"/>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C01E24"/>
                  </a:solidFill>
                  <a:latin typeface="Calibri"/>
                  <a:ea typeface="Calibri"/>
                  <a:cs typeface="Calibri"/>
                  <a:sym typeface="Calibri"/>
                </a:defRPr>
              </a:pPr>
              <a:r>
                <a:t>1.</a:t>
              </a:r>
              <a:r>
                <a:t>2</a:t>
              </a:r>
              <a:r>
                <a:t>.4</a:t>
              </a:r>
            </a:p>
          </p:txBody>
        </p:sp>
      </p:grpSp>
      <p:grpSp>
        <p:nvGrpSpPr>
          <p:cNvPr id="614" name="Google Shape;168;p7"/>
          <p:cNvGrpSpPr/>
          <p:nvPr/>
        </p:nvGrpSpPr>
        <p:grpSpPr>
          <a:xfrm>
            <a:off x="10747247" y="2389977"/>
            <a:ext cx="722377" cy="663559"/>
            <a:chOff x="0" y="0"/>
            <a:chExt cx="722376" cy="663557"/>
          </a:xfrm>
        </p:grpSpPr>
        <p:sp>
          <p:nvSpPr>
            <p:cNvPr id="612"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p>
          </p:txBody>
        </p:sp>
        <p:sp>
          <p:nvSpPr>
            <p:cNvPr id="613" name="1.2"/>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p>
              <a:pPr algn="ctr">
                <a:defRPr sz="2000">
                  <a:solidFill>
                    <a:srgbClr val="203864"/>
                  </a:solidFill>
                  <a:latin typeface="Calibri"/>
                  <a:ea typeface="Calibri"/>
                  <a:cs typeface="Calibri"/>
                  <a:sym typeface="Calibri"/>
                </a:defRPr>
              </a:pPr>
              <a:r>
                <a:t>1.</a:t>
              </a:r>
              <a:r>
                <a:t>2</a:t>
              </a:r>
            </a:p>
          </p:txBody>
        </p:sp>
      </p:grpSp>
      <p:grpSp>
        <p:nvGrpSpPr>
          <p:cNvPr id="617" name="Google Shape;168;p7"/>
          <p:cNvGrpSpPr/>
          <p:nvPr/>
        </p:nvGrpSpPr>
        <p:grpSpPr>
          <a:xfrm>
            <a:off x="10748719" y="1732010"/>
            <a:ext cx="722377" cy="663559"/>
            <a:chOff x="0" y="0"/>
            <a:chExt cx="722376" cy="663557"/>
          </a:xfrm>
        </p:grpSpPr>
        <p:sp>
          <p:nvSpPr>
            <p:cNvPr id="615"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FFFFFF"/>
                  </a:solidFill>
                  <a:latin typeface="Calibri"/>
                  <a:ea typeface="Calibri"/>
                  <a:cs typeface="Calibri"/>
                  <a:sym typeface="Calibri"/>
                </a:defRPr>
              </a:pPr>
            </a:p>
          </p:txBody>
        </p:sp>
        <p:sp>
          <p:nvSpPr>
            <p:cNvPr id="616" name="1.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FFFFFF"/>
                  </a:solidFill>
                  <a:latin typeface="Calibri"/>
                  <a:ea typeface="Calibri"/>
                  <a:cs typeface="Calibri"/>
                  <a:sym typeface="Calibri"/>
                </a:defRPr>
              </a:lvl1pPr>
            </a:lstStyle>
            <a:p>
              <a:pPr/>
              <a:r>
                <a:t>1.1</a:t>
              </a:r>
            </a:p>
          </p:txBody>
        </p:sp>
      </p:gr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1" name="Oval 5"/>
          <p:cNvGrpSpPr/>
          <p:nvPr/>
        </p:nvGrpSpPr>
        <p:grpSpPr>
          <a:xfrm>
            <a:off x="87229" y="974407"/>
            <a:ext cx="6008772" cy="4909186"/>
            <a:chOff x="0" y="0"/>
            <a:chExt cx="6008770" cy="4909185"/>
          </a:xfrm>
        </p:grpSpPr>
        <p:sp>
          <p:nvSpPr>
            <p:cNvPr id="619" name="Ovale"/>
            <p:cNvSpPr/>
            <p:nvPr/>
          </p:nvSpPr>
          <p:spPr>
            <a:xfrm>
              <a:off x="-1" y="0"/>
              <a:ext cx="6008772" cy="4909186"/>
            </a:xfrm>
            <a:prstGeom prst="ellipse">
              <a:avLst/>
            </a:prstGeom>
            <a:solidFill>
              <a:srgbClr val="F2F2F2"/>
            </a:solidFill>
            <a:ln w="25400" cap="flat">
              <a:solidFill>
                <a:srgbClr val="FFFFFF"/>
              </a:solidFill>
              <a:prstDash val="solid"/>
              <a:round/>
            </a:ln>
            <a:effectLst/>
          </p:spPr>
          <p:txBody>
            <a:bodyPr wrap="square" lIns="45719" tIns="45719" rIns="45719" bIns="45719" numCol="1" anchor="ctr">
              <a:noAutofit/>
            </a:bodyPr>
            <a:lstStyle/>
            <a:p>
              <a:pPr algn="ctr">
                <a:defRPr b="1" sz="6000">
                  <a:ln w="22225" cap="flat">
                    <a:solidFill>
                      <a:schemeClr val="accent2"/>
                    </a:solidFill>
                    <a:prstDash val="solid"/>
                    <a:round/>
                  </a:ln>
                  <a:solidFill>
                    <a:srgbClr val="FAACAC"/>
                  </a:solidFill>
                </a:defRPr>
              </a:pPr>
            </a:p>
          </p:txBody>
        </p:sp>
        <p:sp>
          <p:nvSpPr>
            <p:cNvPr id="620" name="Synthèse"/>
            <p:cNvSpPr txBox="1"/>
            <p:nvPr/>
          </p:nvSpPr>
          <p:spPr>
            <a:xfrm>
              <a:off x="938383" y="1983186"/>
              <a:ext cx="4132004" cy="9428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6000">
                  <a:ln w="22225" cap="flat">
                    <a:solidFill>
                      <a:schemeClr val="accent2"/>
                    </a:solidFill>
                    <a:prstDash val="solid"/>
                    <a:round/>
                  </a:ln>
                  <a:solidFill>
                    <a:srgbClr val="FAACAC"/>
                  </a:solidFill>
                </a:defRPr>
              </a:lvl1pPr>
            </a:lstStyle>
            <a:p>
              <a:pPr/>
              <a:r>
                <a:t>Synthèse</a:t>
              </a:r>
            </a:p>
          </p:txBody>
        </p:sp>
      </p:grpSp>
      <p:grpSp>
        <p:nvGrpSpPr>
          <p:cNvPr id="624" name="Oval 5"/>
          <p:cNvGrpSpPr/>
          <p:nvPr/>
        </p:nvGrpSpPr>
        <p:grpSpPr>
          <a:xfrm>
            <a:off x="4981959" y="1198525"/>
            <a:ext cx="7210043" cy="4909186"/>
            <a:chOff x="0" y="0"/>
            <a:chExt cx="7210042" cy="4909185"/>
          </a:xfrm>
        </p:grpSpPr>
        <p:sp>
          <p:nvSpPr>
            <p:cNvPr id="622" name="Ovale"/>
            <p:cNvSpPr/>
            <p:nvPr/>
          </p:nvSpPr>
          <p:spPr>
            <a:xfrm>
              <a:off x="-1" y="0"/>
              <a:ext cx="7210044" cy="4909186"/>
            </a:xfrm>
            <a:prstGeom prst="ellipse">
              <a:avLst/>
            </a:prstGeom>
            <a:solidFill>
              <a:srgbClr val="F2F2F2"/>
            </a:solidFill>
            <a:ln w="25400" cap="flat">
              <a:solidFill>
                <a:srgbClr val="FFFFFF"/>
              </a:solidFill>
              <a:prstDash val="solid"/>
              <a:round/>
            </a:ln>
            <a:effectLst/>
          </p:spPr>
          <p:txBody>
            <a:bodyPr wrap="square" lIns="45719" tIns="45719" rIns="45719" bIns="45719" numCol="1" anchor="ctr">
              <a:noAutofit/>
            </a:bodyPr>
            <a:lstStyle/>
            <a:p>
              <a:pPr algn="ctr">
                <a:defRPr b="1" sz="6000">
                  <a:ln w="22225" cap="flat">
                    <a:solidFill>
                      <a:schemeClr val="accent2"/>
                    </a:solidFill>
                    <a:prstDash val="solid"/>
                    <a:round/>
                  </a:ln>
                  <a:solidFill>
                    <a:srgbClr val="FAACAC"/>
                  </a:solidFill>
                </a:defRPr>
              </a:pPr>
            </a:p>
          </p:txBody>
        </p:sp>
        <p:sp>
          <p:nvSpPr>
            <p:cNvPr id="623" name="Clarification"/>
            <p:cNvSpPr txBox="1"/>
            <p:nvPr/>
          </p:nvSpPr>
          <p:spPr>
            <a:xfrm>
              <a:off x="1114305" y="1983186"/>
              <a:ext cx="4981431" cy="9428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sz="6000">
                  <a:ln w="22225" cap="flat">
                    <a:solidFill>
                      <a:schemeClr val="accent2"/>
                    </a:solidFill>
                    <a:prstDash val="solid"/>
                    <a:round/>
                  </a:ln>
                  <a:solidFill>
                    <a:srgbClr val="FAACAC"/>
                  </a:solidFill>
                </a:defRPr>
              </a:lvl1pPr>
            </a:lstStyle>
            <a:p>
              <a:pPr/>
              <a:r>
                <a:t>Clarification</a:t>
              </a:r>
            </a:p>
          </p:txBody>
        </p:sp>
      </p:gr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03864"/>
        </a:solidFill>
      </p:bgPr>
    </p:bg>
    <p:spTree>
      <p:nvGrpSpPr>
        <p:cNvPr id="1" name=""/>
        <p:cNvGrpSpPr/>
        <p:nvPr/>
      </p:nvGrpSpPr>
      <p:grpSpPr>
        <a:xfrm>
          <a:off x="0" y="0"/>
          <a:ext cx="0" cy="0"/>
          <a:chOff x="0" y="0"/>
          <a:chExt cx="0" cy="0"/>
        </a:xfrm>
      </p:grpSpPr>
      <p:sp>
        <p:nvSpPr>
          <p:cNvPr id="626" name="Google Shape;632;p53"/>
          <p:cNvSpPr/>
          <p:nvPr/>
        </p:nvSpPr>
        <p:spPr>
          <a:xfrm flipH="1">
            <a:off x="0" y="0"/>
            <a:ext cx="6172783"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42" y="0"/>
                </a:lnTo>
                <a:lnTo>
                  <a:pt x="123" y="841"/>
                </a:lnTo>
                <a:cubicBezTo>
                  <a:pt x="42" y="1562"/>
                  <a:pt x="0" y="2293"/>
                  <a:pt x="0" y="3033"/>
                </a:cubicBezTo>
                <a:cubicBezTo>
                  <a:pt x="0" y="10800"/>
                  <a:pt x="4591" y="17602"/>
                  <a:pt x="11464" y="21361"/>
                </a:cubicBezTo>
                <a:lnTo>
                  <a:pt x="11925" y="21600"/>
                </a:lnTo>
                <a:lnTo>
                  <a:pt x="21600" y="21600"/>
                </a:lnTo>
                <a:close/>
              </a:path>
            </a:pathLst>
          </a:custGeom>
          <a:solidFill>
            <a:srgbClr val="FFFFFF">
              <a:alpha val="80000"/>
            </a:srgbClr>
          </a:solidFill>
          <a:ln w="12700">
            <a:miter lim="400000"/>
          </a:ln>
        </p:spPr>
        <p:txBody>
          <a:bodyPr lIns="45719" rIns="45719" anchor="ctr"/>
          <a:lstStyle/>
          <a:p>
            <a:pPr algn="ctr">
              <a:defRPr sz="1800">
                <a:solidFill>
                  <a:srgbClr val="FFFFFF"/>
                </a:solidFill>
                <a:latin typeface="Calibri"/>
                <a:ea typeface="Calibri"/>
                <a:cs typeface="Calibri"/>
                <a:sym typeface="Calibri"/>
              </a:defRPr>
            </a:pPr>
          </a:p>
        </p:txBody>
      </p:sp>
      <p:sp>
        <p:nvSpPr>
          <p:cNvPr id="627" name="Google Shape;633;p53"/>
          <p:cNvSpPr/>
          <p:nvPr/>
        </p:nvSpPr>
        <p:spPr>
          <a:xfrm flipH="1">
            <a:off x="-1" y="0"/>
            <a:ext cx="6024155" cy="6858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52" y="0"/>
                </a:moveTo>
                <a:lnTo>
                  <a:pt x="21600" y="0"/>
                </a:lnTo>
                <a:lnTo>
                  <a:pt x="21600" y="21600"/>
                </a:lnTo>
                <a:lnTo>
                  <a:pt x="12862" y="21600"/>
                </a:lnTo>
                <a:lnTo>
                  <a:pt x="12457" y="21418"/>
                </a:lnTo>
                <a:cubicBezTo>
                  <a:pt x="5037" y="17877"/>
                  <a:pt x="0" y="10972"/>
                  <a:pt x="0" y="3033"/>
                </a:cubicBezTo>
                <a:cubicBezTo>
                  <a:pt x="0" y="2311"/>
                  <a:pt x="42" y="1598"/>
                  <a:pt x="123" y="895"/>
                </a:cubicBezTo>
                <a:close/>
              </a:path>
            </a:pathLst>
          </a:custGeom>
          <a:solidFill>
            <a:srgbClr val="FFFFFF"/>
          </a:solidFill>
          <a:ln w="12700">
            <a:miter lim="400000"/>
          </a:ln>
        </p:spPr>
        <p:txBody>
          <a:bodyPr lIns="45719" rIns="45719" anchor="ctr"/>
          <a:lstStyle/>
          <a:p>
            <a:pPr algn="ctr">
              <a:defRPr sz="1800">
                <a:solidFill>
                  <a:srgbClr val="FFFFFF"/>
                </a:solidFill>
                <a:latin typeface="Calibri"/>
                <a:ea typeface="Calibri"/>
                <a:cs typeface="Calibri"/>
                <a:sym typeface="Calibri"/>
              </a:defRPr>
            </a:pPr>
          </a:p>
        </p:txBody>
      </p:sp>
      <p:pic>
        <p:nvPicPr>
          <p:cNvPr id="628" name="Google Shape;634;p53" descr="Google Shape;634;p53"/>
          <p:cNvPicPr>
            <a:picLocks noChangeAspect="1"/>
          </p:cNvPicPr>
          <p:nvPr/>
        </p:nvPicPr>
        <p:blipFill>
          <a:blip r:embed="rId2">
            <a:extLst/>
          </a:blip>
          <a:stretch>
            <a:fillRect/>
          </a:stretch>
        </p:blipFill>
        <p:spPr>
          <a:xfrm>
            <a:off x="429766" y="1143058"/>
            <a:ext cx="4856200" cy="1284944"/>
          </a:xfrm>
          <a:prstGeom prst="rect">
            <a:avLst/>
          </a:prstGeom>
          <a:ln w="12700">
            <a:miter lim="400000"/>
          </a:ln>
        </p:spPr>
      </p:pic>
      <p:pic>
        <p:nvPicPr>
          <p:cNvPr id="629" name="Google Shape;635;p53" descr="Google Shape;635;p53"/>
          <p:cNvPicPr>
            <a:picLocks noChangeAspect="1"/>
          </p:cNvPicPr>
          <p:nvPr/>
        </p:nvPicPr>
        <p:blipFill>
          <a:blip r:embed="rId3">
            <a:extLst/>
          </a:blip>
          <a:stretch>
            <a:fillRect/>
          </a:stretch>
        </p:blipFill>
        <p:spPr>
          <a:xfrm>
            <a:off x="429768" y="3471531"/>
            <a:ext cx="2323214" cy="2323214"/>
          </a:xfrm>
          <a:prstGeom prst="rect">
            <a:avLst/>
          </a:prstGeom>
          <a:ln w="12700">
            <a:miter lim="400000"/>
          </a:ln>
        </p:spPr>
      </p:pic>
      <p:pic>
        <p:nvPicPr>
          <p:cNvPr id="630" name="Google Shape;636;p53" descr="Google Shape;636;p53"/>
          <p:cNvPicPr>
            <a:picLocks noChangeAspect="1"/>
          </p:cNvPicPr>
          <p:nvPr/>
        </p:nvPicPr>
        <p:blipFill>
          <a:blip r:embed="rId4">
            <a:extLst/>
          </a:blip>
          <a:stretch>
            <a:fillRect/>
          </a:stretch>
        </p:blipFill>
        <p:spPr>
          <a:xfrm>
            <a:off x="0" y="6344253"/>
            <a:ext cx="1684021" cy="495301"/>
          </a:xfrm>
          <a:prstGeom prst="rect">
            <a:avLst/>
          </a:prstGeom>
          <a:ln w="12700">
            <a:miter lim="400000"/>
          </a:ln>
        </p:spPr>
      </p:pic>
      <p:grpSp>
        <p:nvGrpSpPr>
          <p:cNvPr id="633" name="Google Shape;637;p53"/>
          <p:cNvGrpSpPr/>
          <p:nvPr/>
        </p:nvGrpSpPr>
        <p:grpSpPr>
          <a:xfrm>
            <a:off x="7476818" y="1708145"/>
            <a:ext cx="3265071" cy="3265072"/>
            <a:chOff x="0" y="0"/>
            <a:chExt cx="3265070" cy="3265070"/>
          </a:xfrm>
        </p:grpSpPr>
        <p:sp>
          <p:nvSpPr>
            <p:cNvPr id="631" name="Quadrato"/>
            <p:cNvSpPr/>
            <p:nvPr/>
          </p:nvSpPr>
          <p:spPr>
            <a:xfrm>
              <a:off x="0" y="0"/>
              <a:ext cx="3265071" cy="3265071"/>
            </a:xfrm>
            <a:prstGeom prst="rect">
              <a:avLst/>
            </a:prstGeom>
            <a:solidFill>
              <a:srgbClr val="203864"/>
            </a:solidFill>
            <a:ln w="12700" cap="flat">
              <a:noFill/>
              <a:miter lim="400000"/>
            </a:ln>
            <a:effectLst/>
          </p:spPr>
          <p:txBody>
            <a:bodyPr wrap="square" lIns="45719" tIns="45719" rIns="45719" bIns="45719" numCol="1" anchor="ctr">
              <a:noAutofit/>
            </a:bodyPr>
            <a:lstStyle/>
            <a:p>
              <a:pPr/>
            </a:p>
          </p:txBody>
        </p:sp>
        <p:pic>
          <p:nvPicPr>
            <p:cNvPr id="632" name="image432626.png" descr="image432626.png"/>
            <p:cNvPicPr>
              <a:picLocks noChangeAspect="1"/>
            </p:cNvPicPr>
            <p:nvPr/>
          </p:nvPicPr>
          <p:blipFill>
            <a:blip r:embed="rId3">
              <a:extLst/>
            </a:blip>
            <a:stretch>
              <a:fillRect/>
            </a:stretch>
          </p:blipFill>
          <p:spPr>
            <a:xfrm>
              <a:off x="0" y="0"/>
              <a:ext cx="3265071" cy="3265071"/>
            </a:xfrm>
            <a:prstGeom prst="rect">
              <a:avLst/>
            </a:prstGeom>
            <a:ln w="12700" cap="flat">
              <a:noFill/>
              <a:miter lim="400000"/>
            </a:ln>
            <a:effectLst/>
          </p:spPr>
        </p:pic>
      </p:grpSp>
      <p:sp>
        <p:nvSpPr>
          <p:cNvPr id="634" name="Google Shape;638;p53"/>
          <p:cNvSpPr txBox="1"/>
          <p:nvPr/>
        </p:nvSpPr>
        <p:spPr>
          <a:xfrm>
            <a:off x="386199" y="2922021"/>
            <a:ext cx="4943334" cy="132556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lnSpc>
                <a:spcPct val="90000"/>
              </a:lnSpc>
              <a:defRPr sz="2800">
                <a:solidFill>
                  <a:srgbClr val="C01E24"/>
                </a:solidFill>
                <a:latin typeface="Calibri"/>
                <a:ea typeface="Calibri"/>
                <a:cs typeface="Calibri"/>
                <a:sym typeface="Calibri"/>
              </a:defRPr>
            </a:pPr>
            <a:r>
              <a:t>Félicitations !</a:t>
            </a:r>
            <a:br/>
            <a:r>
              <a:t>Vous avez rempli ce formulaire !</a:t>
            </a:r>
          </a:p>
        </p:txBody>
      </p:sp>
      <p:sp>
        <p:nvSpPr>
          <p:cNvPr id="635" name="Google Shape;639;p53"/>
          <p:cNvSpPr txBox="1"/>
          <p:nvPr/>
        </p:nvSpPr>
        <p:spPr>
          <a:xfrm>
            <a:off x="6060855" y="6328066"/>
            <a:ext cx="6081332" cy="6324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lvl1pPr algn="just">
              <a:lnSpc>
                <a:spcPct val="90000"/>
              </a:lnSpc>
              <a:defRPr sz="900">
                <a:solidFill>
                  <a:srgbClr val="DDEAF6"/>
                </a:solidFill>
                <a:latin typeface="Calibri"/>
                <a:ea typeface="Calibri"/>
                <a:cs typeface="Calibri"/>
                <a:sym typeface="Calibri"/>
              </a:defRPr>
            </a:lvl1pPr>
          </a:lstStyle>
          <a:p>
            <a:pPr/>
            <a:r>
              <a:t>Le soutien de la Commission européenne à cette publication ne constitue pas une approbation de son contenu, qui ne reflète que les opinions des auteurs. La Commission ne peut être tenue responsable de l'usage qui pourrait être fait des informations qui y sont contenues.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Google Shape;142;p5"/>
          <p:cNvSpPr txBox="1"/>
          <p:nvPr>
            <p:ph type="title"/>
          </p:nvPr>
        </p:nvSpPr>
        <p:spPr>
          <a:xfrm>
            <a:off x="570032" y="1352412"/>
            <a:ext cx="10515601" cy="618346"/>
          </a:xfrm>
          <a:prstGeom prst="rect">
            <a:avLst/>
          </a:prstGeom>
        </p:spPr>
        <p:txBody>
          <a:bodyPr/>
          <a:lstStyle/>
          <a:p>
            <a:pPr/>
            <a:r>
              <a:t>Objectifs</a:t>
            </a:r>
          </a:p>
        </p:txBody>
      </p:sp>
      <p:sp>
        <p:nvSpPr>
          <p:cNvPr id="159" name="Google Shape;143;p5"/>
          <p:cNvSpPr/>
          <p:nvPr/>
        </p:nvSpPr>
        <p:spPr>
          <a:xfrm>
            <a:off x="36956" y="348994"/>
            <a:ext cx="489463" cy="615677"/>
          </a:xfrm>
          <a:prstGeom prst="rect">
            <a:avLst/>
          </a:prstGeom>
          <a:solidFill>
            <a:srgbClr val="C01E24"/>
          </a:solidFill>
          <a:ln w="12700">
            <a:miter lim="400000"/>
          </a:ln>
        </p:spPr>
        <p:txBody>
          <a:bodyPr lIns="45719" rIns="45719" anchor="ctr"/>
          <a:lstStyle/>
          <a:p>
            <a:pPr algn="ctr">
              <a:defRPr sz="1800">
                <a:solidFill>
                  <a:srgbClr val="FFFFFF"/>
                </a:solidFill>
                <a:latin typeface="Calibri"/>
                <a:ea typeface="Calibri"/>
                <a:cs typeface="Calibri"/>
                <a:sym typeface="Calibri"/>
              </a:defRPr>
            </a:pPr>
          </a:p>
        </p:txBody>
      </p:sp>
      <p:grpSp>
        <p:nvGrpSpPr>
          <p:cNvPr id="162" name="Google Shape;144;p5"/>
          <p:cNvGrpSpPr/>
          <p:nvPr/>
        </p:nvGrpSpPr>
        <p:grpSpPr>
          <a:xfrm>
            <a:off x="526419" y="348995"/>
            <a:ext cx="8471838" cy="613531"/>
            <a:chOff x="0" y="0"/>
            <a:chExt cx="8471837" cy="613529"/>
          </a:xfrm>
        </p:grpSpPr>
        <p:sp>
          <p:nvSpPr>
            <p:cNvPr id="160" name="Rettangolo"/>
            <p:cNvSpPr/>
            <p:nvPr/>
          </p:nvSpPr>
          <p:spPr>
            <a:xfrm>
              <a:off x="0" y="0"/>
              <a:ext cx="8471838" cy="613530"/>
            </a:xfrm>
            <a:prstGeom prst="rect">
              <a:avLst/>
            </a:prstGeom>
            <a:solidFill>
              <a:srgbClr val="203864"/>
            </a:solidFill>
            <a:ln w="12700" cap="flat">
              <a:noFill/>
              <a:miter lim="400000"/>
            </a:ln>
            <a:effectLst/>
          </p:spPr>
          <p:txBody>
            <a:bodyPr wrap="square" lIns="45719" tIns="45719" rIns="45719" bIns="45719" numCol="1" anchor="ctr">
              <a:noAutofit/>
            </a:bodyPr>
            <a:lstStyle/>
            <a:p>
              <a:pPr>
                <a:lnSpc>
                  <a:spcPct val="90000"/>
                </a:lnSpc>
              </a:pPr>
            </a:p>
          </p:txBody>
        </p:sp>
        <p:sp>
          <p:nvSpPr>
            <p:cNvPr id="161" name="Qu'est-ce que la littératie en santé numérique?"/>
            <p:cNvSpPr txBox="1"/>
            <p:nvPr/>
          </p:nvSpPr>
          <p:spPr>
            <a:xfrm>
              <a:off x="45725" y="0"/>
              <a:ext cx="8380388" cy="6135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nSpc>
                  <a:spcPct val="90000"/>
                </a:lnSpc>
                <a:defRPr b="1" sz="2200">
                  <a:solidFill>
                    <a:srgbClr val="FFFFFF"/>
                  </a:solidFill>
                  <a:latin typeface="Calibri"/>
                  <a:ea typeface="Calibri"/>
                  <a:cs typeface="Calibri"/>
                  <a:sym typeface="Calibri"/>
                </a:defRPr>
              </a:lvl1pPr>
            </a:lstStyle>
            <a:p>
              <a:pPr/>
              <a:r>
                <a:t>Qu'est-ce que la littératie en santé numérique?</a:t>
              </a:r>
            </a:p>
          </p:txBody>
        </p:sp>
      </p:grpSp>
      <p:sp>
        <p:nvSpPr>
          <p:cNvPr id="163" name="Google Shape;145;p5"/>
          <p:cNvSpPr txBox="1"/>
          <p:nvPr/>
        </p:nvSpPr>
        <p:spPr>
          <a:xfrm>
            <a:off x="163056" y="438862"/>
            <a:ext cx="360919" cy="408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2200">
                <a:solidFill>
                  <a:srgbClr val="FFFFFF"/>
                </a:solidFill>
                <a:latin typeface="Gill Sans"/>
                <a:ea typeface="Gill Sans"/>
                <a:cs typeface="Gill Sans"/>
                <a:sym typeface="Gill Sans"/>
              </a:defRPr>
            </a:lvl1pPr>
          </a:lstStyle>
          <a:p>
            <a:pPr/>
            <a:r>
              <a:t>1 </a:t>
            </a:r>
          </a:p>
        </p:txBody>
      </p:sp>
      <p:pic>
        <p:nvPicPr>
          <p:cNvPr id="164" name="Google Shape;146;p5" descr="Google Shape;146;p5"/>
          <p:cNvPicPr>
            <a:picLocks noChangeAspect="1"/>
          </p:cNvPicPr>
          <p:nvPr/>
        </p:nvPicPr>
        <p:blipFill>
          <a:blip r:embed="rId2">
            <a:extLst/>
          </a:blip>
          <a:stretch>
            <a:fillRect/>
          </a:stretch>
        </p:blipFill>
        <p:spPr>
          <a:xfrm>
            <a:off x="8412367" y="2213810"/>
            <a:ext cx="3779633" cy="3779633"/>
          </a:xfrm>
          <a:prstGeom prst="rect">
            <a:avLst/>
          </a:prstGeom>
          <a:ln w="12700">
            <a:miter lim="400000"/>
          </a:ln>
        </p:spPr>
      </p:pic>
      <p:grpSp>
        <p:nvGrpSpPr>
          <p:cNvPr id="171" name="Google Shape;138;p4"/>
          <p:cNvGrpSpPr/>
          <p:nvPr/>
        </p:nvGrpSpPr>
        <p:grpSpPr>
          <a:xfrm>
            <a:off x="769742" y="3241942"/>
            <a:ext cx="7642623" cy="1552965"/>
            <a:chOff x="0" y="0"/>
            <a:chExt cx="7642622" cy="1552964"/>
          </a:xfrm>
        </p:grpSpPr>
        <p:sp>
          <p:nvSpPr>
            <p:cNvPr id="165" name="Google Shape;139;p4"/>
            <p:cNvSpPr/>
            <p:nvPr/>
          </p:nvSpPr>
          <p:spPr>
            <a:xfrm>
              <a:off x="-1" y="-1"/>
              <a:ext cx="1546029" cy="1552966"/>
            </a:xfrm>
            <a:prstGeom prst="ellipse">
              <a:avLst/>
            </a:prstGeom>
            <a:solidFill>
              <a:srgbClr val="CCD3EA"/>
            </a:solidFill>
            <a:ln w="12700" cap="flat">
              <a:noFill/>
              <a:miter lim="400000"/>
            </a:ln>
            <a:effectLst/>
          </p:spPr>
          <p:txBody>
            <a:bodyPr wrap="square" lIns="45719" tIns="45719" rIns="45719" bIns="45719" numCol="1" anchor="ctr">
              <a:noAutofit/>
            </a:bodyPr>
            <a:lstStyle/>
            <a:p>
              <a:pPr/>
            </a:p>
          </p:txBody>
        </p:sp>
        <p:sp>
          <p:nvSpPr>
            <p:cNvPr id="166" name="Google Shape;140;p4"/>
            <p:cNvSpPr/>
            <p:nvPr/>
          </p:nvSpPr>
          <p:spPr>
            <a:xfrm>
              <a:off x="304273" y="311535"/>
              <a:ext cx="937481" cy="929896"/>
            </a:xfrm>
            <a:prstGeom prst="rect">
              <a:avLst/>
            </a:prstGeom>
            <a:blipFill rotWithShape="1">
              <a:blip r:embed="rId3"/>
              <a:srcRect l="0" t="0" r="0" b="0"/>
              <a:stretch>
                <a:fillRect/>
              </a:stretch>
            </a:blipFill>
            <a:ln w="12700" cap="flat">
              <a:solidFill>
                <a:srgbClr val="FFFFFF"/>
              </a:solidFill>
              <a:prstDash val="solid"/>
              <a:miter lim="800000"/>
            </a:ln>
            <a:effectLst/>
          </p:spPr>
          <p:txBody>
            <a:bodyPr wrap="square" lIns="45719" tIns="45719" rIns="45719" bIns="45719" numCol="1" anchor="ctr">
              <a:noAutofit/>
            </a:bodyPr>
            <a:lstStyle/>
            <a:p>
              <a:pPr/>
            </a:p>
          </p:txBody>
        </p:sp>
        <p:sp>
          <p:nvSpPr>
            <p:cNvPr id="167" name="Google Shape;142;p4"/>
            <p:cNvSpPr txBox="1"/>
            <p:nvPr/>
          </p:nvSpPr>
          <p:spPr>
            <a:xfrm>
              <a:off x="1585764" y="329881"/>
              <a:ext cx="2128789" cy="8258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800">
                  <a:solidFill>
                    <a:srgbClr val="FFFFFF"/>
                  </a:solidFill>
                  <a:latin typeface="Calibri"/>
                  <a:ea typeface="Calibri"/>
                  <a:cs typeface="Calibri"/>
                  <a:sym typeface="Calibri"/>
                </a:defRPr>
              </a:lvl1pPr>
            </a:lstStyle>
            <a:p>
              <a:pPr/>
              <a:r>
                <a:t>Présentation du contenu de la formation</a:t>
              </a:r>
            </a:p>
          </p:txBody>
        </p:sp>
        <p:sp>
          <p:nvSpPr>
            <p:cNvPr id="168" name="Google Shape;143;p4"/>
            <p:cNvSpPr/>
            <p:nvPr/>
          </p:nvSpPr>
          <p:spPr>
            <a:xfrm>
              <a:off x="3917815" y="34134"/>
              <a:ext cx="1502435" cy="1484698"/>
            </a:xfrm>
            <a:prstGeom prst="ellipse">
              <a:avLst/>
            </a:prstGeom>
            <a:solidFill>
              <a:srgbClr val="CCD3EA"/>
            </a:solidFill>
            <a:ln w="12700" cap="flat">
              <a:noFill/>
              <a:miter lim="400000"/>
            </a:ln>
            <a:effectLst/>
          </p:spPr>
          <p:txBody>
            <a:bodyPr wrap="square" lIns="45719" tIns="45719" rIns="45719" bIns="45719" numCol="1" anchor="ctr">
              <a:noAutofit/>
            </a:bodyPr>
            <a:lstStyle/>
            <a:p>
              <a:pPr/>
            </a:p>
          </p:txBody>
        </p:sp>
        <p:sp>
          <p:nvSpPr>
            <p:cNvPr id="169" name="Google Shape;144;p4"/>
            <p:cNvSpPr/>
            <p:nvPr/>
          </p:nvSpPr>
          <p:spPr>
            <a:xfrm>
              <a:off x="4233326" y="345920"/>
              <a:ext cx="871501" cy="861000"/>
            </a:xfrm>
            <a:prstGeom prst="rect">
              <a:avLst/>
            </a:prstGeom>
            <a:blipFill rotWithShape="1">
              <a:blip r:embed="rId4"/>
              <a:srcRect l="0" t="0" r="0" b="0"/>
              <a:stretch>
                <a:fillRect/>
              </a:stretch>
            </a:blipFill>
            <a:ln w="12700" cap="flat">
              <a:solidFill>
                <a:srgbClr val="FFFFFF"/>
              </a:solidFill>
              <a:prstDash val="solid"/>
              <a:miter lim="800000"/>
            </a:ln>
            <a:effectLst/>
          </p:spPr>
          <p:txBody>
            <a:bodyPr wrap="square" lIns="45719" tIns="45719" rIns="45719" bIns="45719" numCol="1" anchor="ctr">
              <a:noAutofit/>
            </a:bodyPr>
            <a:lstStyle/>
            <a:p>
              <a:pPr/>
            </a:p>
          </p:txBody>
        </p:sp>
        <p:sp>
          <p:nvSpPr>
            <p:cNvPr id="170" name="Google Shape;146;p4"/>
            <p:cNvSpPr txBox="1"/>
            <p:nvPr/>
          </p:nvSpPr>
          <p:spPr>
            <a:xfrm>
              <a:off x="5513833" y="72695"/>
              <a:ext cx="2128789" cy="1410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800">
                  <a:solidFill>
                    <a:srgbClr val="FFFFFF"/>
                  </a:solidFill>
                  <a:latin typeface="Calibri"/>
                  <a:ea typeface="Calibri"/>
                  <a:cs typeface="Calibri"/>
                  <a:sym typeface="Calibri"/>
                </a:defRPr>
              </a:lvl1pPr>
            </a:lstStyle>
            <a:p>
              <a:pPr/>
              <a:r>
                <a:t>Présentation des principaux concepts de la culture numérique en matière de santé (CNS).</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Google Shape;153;p6" descr="Google Shape;153;p6"/>
          <p:cNvPicPr>
            <a:picLocks noChangeAspect="1"/>
          </p:cNvPicPr>
          <p:nvPr/>
        </p:nvPicPr>
        <p:blipFill>
          <a:blip r:embed="rId2">
            <a:extLst/>
          </a:blip>
          <a:stretch>
            <a:fillRect/>
          </a:stretch>
        </p:blipFill>
        <p:spPr>
          <a:xfrm>
            <a:off x="6872062" y="2274335"/>
            <a:ext cx="5087208" cy="3389347"/>
          </a:xfrm>
          <a:prstGeom prst="rect">
            <a:avLst/>
          </a:prstGeom>
          <a:ln w="12700">
            <a:miter lim="400000"/>
          </a:ln>
        </p:spPr>
      </p:pic>
      <p:sp>
        <p:nvSpPr>
          <p:cNvPr id="174" name="Google Shape;154;p6"/>
          <p:cNvSpPr txBox="1"/>
          <p:nvPr/>
        </p:nvSpPr>
        <p:spPr>
          <a:xfrm>
            <a:off x="3465637" y="5998731"/>
            <a:ext cx="8680639" cy="24826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invalidUrl="" action="" tgtFrame="" tooltip="" history="1" highlightClick="0" endSnd="0"/>
              </a:rPr>
              <a:t>Source </a:t>
            </a:r>
            <a:r>
              <a:rPr u="none"/>
              <a:t>| </a:t>
            </a:r>
            <a:r>
              <a:rPr>
                <a:solidFill>
                  <a:srgbClr val="0563C1"/>
                </a:solidFill>
                <a:uFill>
                  <a:solidFill>
                    <a:srgbClr val="0563C1"/>
                  </a:solidFill>
                </a:uFill>
                <a:hlinkClick r:id="rId4" invalidUrl="" action="" tgtFrame="" tooltip="" history="1" highlightClick="0" endSnd="0"/>
              </a:rPr>
              <a:t>Licence Pixabay</a:t>
            </a:r>
          </a:p>
        </p:txBody>
      </p:sp>
      <p:sp>
        <p:nvSpPr>
          <p:cNvPr id="175" name="Google Shape;155;p6"/>
          <p:cNvSpPr txBox="1"/>
          <p:nvPr>
            <p:ph type="title"/>
          </p:nvPr>
        </p:nvSpPr>
        <p:spPr>
          <a:xfrm>
            <a:off x="536509" y="1352412"/>
            <a:ext cx="10515601" cy="618346"/>
          </a:xfrm>
          <a:prstGeom prst="rect">
            <a:avLst/>
          </a:prstGeom>
        </p:spPr>
        <p:txBody>
          <a:bodyPr/>
          <a:lstStyle/>
          <a:p>
            <a:pPr/>
            <a:r>
              <a:t>Compétences</a:t>
            </a:r>
          </a:p>
        </p:txBody>
      </p:sp>
      <p:sp>
        <p:nvSpPr>
          <p:cNvPr id="176" name="Google Shape;156;p6"/>
          <p:cNvSpPr/>
          <p:nvPr/>
        </p:nvSpPr>
        <p:spPr>
          <a:xfrm>
            <a:off x="36956" y="348994"/>
            <a:ext cx="489463" cy="615677"/>
          </a:xfrm>
          <a:prstGeom prst="rect">
            <a:avLst/>
          </a:prstGeom>
          <a:solidFill>
            <a:srgbClr val="C01E24"/>
          </a:solidFill>
          <a:ln w="12700">
            <a:miter lim="400000"/>
          </a:ln>
        </p:spPr>
        <p:txBody>
          <a:bodyPr lIns="45719" rIns="45719" anchor="ctr"/>
          <a:lstStyle/>
          <a:p>
            <a:pPr algn="ctr">
              <a:defRPr sz="1800">
                <a:solidFill>
                  <a:srgbClr val="FFFFFF"/>
                </a:solidFill>
                <a:latin typeface="Calibri"/>
                <a:ea typeface="Calibri"/>
                <a:cs typeface="Calibri"/>
                <a:sym typeface="Calibri"/>
              </a:defRPr>
            </a:pPr>
          </a:p>
        </p:txBody>
      </p:sp>
      <p:grpSp>
        <p:nvGrpSpPr>
          <p:cNvPr id="179" name="Google Shape;157;p6"/>
          <p:cNvGrpSpPr/>
          <p:nvPr/>
        </p:nvGrpSpPr>
        <p:grpSpPr>
          <a:xfrm>
            <a:off x="526419" y="348995"/>
            <a:ext cx="8471838" cy="613531"/>
            <a:chOff x="0" y="0"/>
            <a:chExt cx="8471837" cy="613529"/>
          </a:xfrm>
        </p:grpSpPr>
        <p:sp>
          <p:nvSpPr>
            <p:cNvPr id="177" name="Rettangolo"/>
            <p:cNvSpPr/>
            <p:nvPr/>
          </p:nvSpPr>
          <p:spPr>
            <a:xfrm>
              <a:off x="0" y="0"/>
              <a:ext cx="8471838" cy="613530"/>
            </a:xfrm>
            <a:prstGeom prst="rect">
              <a:avLst/>
            </a:prstGeom>
            <a:solidFill>
              <a:srgbClr val="203864"/>
            </a:solidFill>
            <a:ln w="12700" cap="flat">
              <a:noFill/>
              <a:miter lim="400000"/>
            </a:ln>
            <a:effectLst/>
          </p:spPr>
          <p:txBody>
            <a:bodyPr wrap="square" lIns="45719" tIns="45719" rIns="45719" bIns="45719" numCol="1" anchor="ctr">
              <a:noAutofit/>
            </a:bodyPr>
            <a:lstStyle/>
            <a:p>
              <a:pPr>
                <a:lnSpc>
                  <a:spcPct val="90000"/>
                </a:lnSpc>
                <a:defRPr sz="2400"/>
              </a:pPr>
            </a:p>
          </p:txBody>
        </p:sp>
        <p:sp>
          <p:nvSpPr>
            <p:cNvPr id="178" name="Qu'est-ce que la littératie en santé numérique?"/>
            <p:cNvSpPr txBox="1"/>
            <p:nvPr/>
          </p:nvSpPr>
          <p:spPr>
            <a:xfrm>
              <a:off x="45725" y="0"/>
              <a:ext cx="8380388" cy="6135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nSpc>
                  <a:spcPct val="90000"/>
                </a:lnSpc>
                <a:defRPr b="1" sz="2200">
                  <a:solidFill>
                    <a:srgbClr val="FFFFFF"/>
                  </a:solidFill>
                  <a:latin typeface="Calibri"/>
                  <a:ea typeface="Calibri"/>
                  <a:cs typeface="Calibri"/>
                  <a:sym typeface="Calibri"/>
                </a:defRPr>
              </a:lvl1pPr>
            </a:lstStyle>
            <a:p>
              <a:pPr/>
              <a:r>
                <a:t>Qu'est-ce que la littératie en santé numérique?</a:t>
              </a:r>
            </a:p>
          </p:txBody>
        </p:sp>
      </p:grpSp>
      <p:sp>
        <p:nvSpPr>
          <p:cNvPr id="180" name="Google Shape;158;p6"/>
          <p:cNvSpPr txBox="1"/>
          <p:nvPr/>
        </p:nvSpPr>
        <p:spPr>
          <a:xfrm>
            <a:off x="163056" y="438862"/>
            <a:ext cx="360919" cy="408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2200">
                <a:solidFill>
                  <a:srgbClr val="FFFFFF"/>
                </a:solidFill>
                <a:latin typeface="Gill Sans"/>
                <a:ea typeface="Gill Sans"/>
                <a:cs typeface="Gill Sans"/>
                <a:sym typeface="Gill Sans"/>
              </a:defRPr>
            </a:lvl1pPr>
          </a:lstStyle>
          <a:p>
            <a:pPr/>
            <a:r>
              <a:t>1 </a:t>
            </a:r>
          </a:p>
        </p:txBody>
      </p:sp>
      <p:sp>
        <p:nvSpPr>
          <p:cNvPr id="181" name="Google Shape;157;p5"/>
          <p:cNvSpPr txBox="1"/>
          <p:nvPr/>
        </p:nvSpPr>
        <p:spPr>
          <a:xfrm>
            <a:off x="615756" y="2360644"/>
            <a:ext cx="6299157" cy="314376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228600" indent="-228600">
              <a:lnSpc>
                <a:spcPct val="150000"/>
              </a:lnSpc>
              <a:buClr>
                <a:srgbClr val="C01E24"/>
              </a:buClr>
              <a:buSzPts val="2000"/>
              <a:buFont typeface="Helvetica"/>
              <a:buChar char="✔"/>
              <a:defRPr i="1" sz="2000">
                <a:solidFill>
                  <a:srgbClr val="FFFFFF"/>
                </a:solidFill>
                <a:latin typeface="Calibri"/>
                <a:ea typeface="Calibri"/>
                <a:cs typeface="Calibri"/>
                <a:sym typeface="Calibri"/>
              </a:defRPr>
            </a:pPr>
            <a:r>
              <a:t>Culture numérique en matière de santé </a:t>
            </a:r>
            <a:r>
              <a:rPr i="0"/>
              <a:t>(pour les migrants, </a:t>
            </a:r>
            <a:r>
              <a:t>leurs pairs </a:t>
            </a:r>
            <a:r>
              <a:rPr i="0"/>
              <a:t>et les travailleurs sociaux et de santé)</a:t>
            </a:r>
            <a:endParaRPr sz="2400"/>
          </a:p>
          <a:p>
            <a:pPr marL="228600" indent="-228600">
              <a:lnSpc>
                <a:spcPct val="150000"/>
              </a:lnSpc>
              <a:spcBef>
                <a:spcPts val="1800"/>
              </a:spcBef>
              <a:buClr>
                <a:srgbClr val="C01E24"/>
              </a:buClr>
              <a:buSzPts val="2000"/>
              <a:buFont typeface="Helvetica"/>
              <a:buChar char="✔"/>
              <a:defRPr sz="2000">
                <a:solidFill>
                  <a:srgbClr val="FFFFFF"/>
                </a:solidFill>
                <a:latin typeface="Calibri"/>
                <a:ea typeface="Calibri"/>
                <a:cs typeface="Calibri"/>
                <a:sym typeface="Calibri"/>
              </a:defRPr>
            </a:pPr>
            <a:r>
              <a:t>Sensibilisation à l'importance de la </a:t>
            </a:r>
            <a:r>
              <a:rPr i="1"/>
              <a:t>littératie numérique en matière de santé pour la </a:t>
            </a:r>
            <a:r>
              <a:t>santé des migrants (pour les migrants, les </a:t>
            </a:r>
            <a:r>
              <a:rPr i="1"/>
              <a:t>pairs </a:t>
            </a:r>
            <a:r>
              <a:t>migrants et les travailleurs sociaux et de santé).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Google Shape;164;p7"/>
          <p:cNvSpPr txBox="1"/>
          <p:nvPr>
            <p:ph type="title"/>
          </p:nvPr>
        </p:nvSpPr>
        <p:spPr>
          <a:xfrm>
            <a:off x="558000" y="1079998"/>
            <a:ext cx="10515601" cy="893181"/>
          </a:xfrm>
          <a:prstGeom prst="rect">
            <a:avLst/>
          </a:prstGeom>
        </p:spPr>
        <p:txBody>
          <a:bodyPr/>
          <a:lstStyle/>
          <a:p>
            <a:pPr>
              <a:defRPr sz="2400">
                <a:solidFill>
                  <a:srgbClr val="C01E24"/>
                </a:solidFill>
              </a:defRPr>
            </a:pPr>
            <a:r>
              <a:t>Action 1.1.1</a:t>
            </a:r>
            <a:br/>
            <a:r>
              <a:rPr sz="3600"/>
              <a:t>Début </a:t>
            </a:r>
          </a:p>
        </p:txBody>
      </p:sp>
      <p:sp>
        <p:nvSpPr>
          <p:cNvPr id="184" name="Google Shape;165;p7"/>
          <p:cNvSpPr txBox="1"/>
          <p:nvPr>
            <p:ph type="body" sz="quarter" idx="1"/>
          </p:nvPr>
        </p:nvSpPr>
        <p:spPr>
          <a:xfrm>
            <a:off x="557999" y="2159999"/>
            <a:ext cx="5157789" cy="503021"/>
          </a:xfrm>
          <a:prstGeom prst="rect">
            <a:avLst/>
          </a:prstGeom>
        </p:spPr>
        <p:txBody>
          <a:bodyPr/>
          <a:lstStyle>
            <a:lvl1pPr marL="0">
              <a:spcBef>
                <a:spcPts val="0"/>
              </a:spcBef>
              <a:defRPr sz="2200"/>
            </a:lvl1pPr>
          </a:lstStyle>
          <a:p>
            <a:pPr/>
            <a:r>
              <a:t>Objectifs</a:t>
            </a:r>
          </a:p>
        </p:txBody>
      </p:sp>
      <p:sp>
        <p:nvSpPr>
          <p:cNvPr id="185" name="Google Shape;166;p7"/>
          <p:cNvSpPr txBox="1"/>
          <p:nvPr>
            <p:ph type="body" idx="21"/>
          </p:nvPr>
        </p:nvSpPr>
        <p:spPr>
          <a:xfrm>
            <a:off x="617620" y="2849842"/>
            <a:ext cx="5937122" cy="3114078"/>
          </a:xfrm>
          <a:prstGeom prst="rect">
            <a:avLst/>
          </a:prstGeom>
          <a:extLst>
            <a:ext uri="{C572A759-6A51-4108-AA02-DFA0A04FC94B}">
              <ma14:wrappingTextBoxFlag xmlns:ma14="http://schemas.microsoft.com/office/mac/drawingml/2011/main" val="1"/>
            </a:ext>
          </a:extLst>
        </p:spPr>
        <p:txBody>
          <a:bodyPr/>
          <a:lstStyle/>
          <a:p>
            <a:pPr marL="342900" indent="-342900" algn="just">
              <a:lnSpc>
                <a:spcPct val="120000"/>
              </a:lnSpc>
              <a:spcBef>
                <a:spcPts val="1200"/>
              </a:spcBef>
              <a:buSzPts val="2000"/>
              <a:defRPr sz="2000"/>
            </a:pPr>
            <a:r>
              <a:t>Vous découvrirez la structure et le contenu du programme </a:t>
            </a:r>
            <a:r>
              <a:rPr b="1" i="1"/>
              <a:t>Erasmus+ </a:t>
            </a:r>
            <a:r>
              <a:rPr b="1"/>
              <a:t>MIG-DHL </a:t>
            </a:r>
            <a:r>
              <a:t>et vous serez initié aux principaux bases conceptuelles de la littératie en santé.</a:t>
            </a:r>
          </a:p>
        </p:txBody>
      </p:sp>
      <p:pic>
        <p:nvPicPr>
          <p:cNvPr id="186" name="Google Shape;174;p7" descr="Google Shape;174;p7"/>
          <p:cNvPicPr>
            <a:picLocks noChangeAspect="1"/>
          </p:cNvPicPr>
          <p:nvPr/>
        </p:nvPicPr>
        <p:blipFill>
          <a:blip r:embed="rId2">
            <a:extLst/>
          </a:blip>
          <a:stretch>
            <a:fillRect/>
          </a:stretch>
        </p:blipFill>
        <p:spPr>
          <a:xfrm>
            <a:off x="6766559" y="1392674"/>
            <a:ext cx="4185921" cy="3655819"/>
          </a:xfrm>
          <a:prstGeom prst="rect">
            <a:avLst/>
          </a:prstGeom>
          <a:ln w="12700">
            <a:miter lim="400000"/>
          </a:ln>
        </p:spPr>
      </p:pic>
      <p:sp>
        <p:nvSpPr>
          <p:cNvPr id="187" name="Google Shape;175;p7"/>
          <p:cNvSpPr txBox="1"/>
          <p:nvPr/>
        </p:nvSpPr>
        <p:spPr>
          <a:xfrm>
            <a:off x="7704121" y="2593052"/>
            <a:ext cx="2714955" cy="49700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3200">
                <a:solidFill>
                  <a:srgbClr val="203864"/>
                </a:solidFill>
                <a:latin typeface="Calibri"/>
                <a:ea typeface="Calibri"/>
                <a:cs typeface="Calibri"/>
                <a:sym typeface="Calibri"/>
              </a:defRPr>
            </a:lvl1pPr>
          </a:lstStyle>
          <a:p>
            <a:pPr/>
            <a:r>
              <a:t>Commençons...</a:t>
            </a:r>
          </a:p>
        </p:txBody>
      </p:sp>
      <p:grpSp>
        <p:nvGrpSpPr>
          <p:cNvPr id="190" name="Google Shape;168;p7"/>
          <p:cNvGrpSpPr/>
          <p:nvPr/>
        </p:nvGrpSpPr>
        <p:grpSpPr>
          <a:xfrm>
            <a:off x="11469623" y="1730318"/>
            <a:ext cx="722377" cy="663559"/>
            <a:chOff x="0" y="0"/>
            <a:chExt cx="722376" cy="663557"/>
          </a:xfrm>
        </p:grpSpPr>
        <p:sp>
          <p:nvSpPr>
            <p:cNvPr id="188"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C01E24"/>
                  </a:solidFill>
                  <a:latin typeface="Calibri"/>
                  <a:ea typeface="Calibri"/>
                  <a:cs typeface="Calibri"/>
                  <a:sym typeface="Calibri"/>
                </a:defRPr>
              </a:pPr>
            </a:p>
          </p:txBody>
        </p:sp>
        <p:sp>
          <p:nvSpPr>
            <p:cNvPr id="189" name="1.1.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C01E24"/>
                  </a:solidFill>
                  <a:latin typeface="Calibri"/>
                  <a:ea typeface="Calibri"/>
                  <a:cs typeface="Calibri"/>
                  <a:sym typeface="Calibri"/>
                </a:defRPr>
              </a:lvl1pPr>
            </a:lstStyle>
            <a:p>
              <a:pPr/>
              <a:r>
                <a:t>1.1.1</a:t>
              </a:r>
            </a:p>
          </p:txBody>
        </p:sp>
      </p:grpSp>
      <p:grpSp>
        <p:nvGrpSpPr>
          <p:cNvPr id="193" name="Google Shape;168;p7"/>
          <p:cNvGrpSpPr/>
          <p:nvPr/>
        </p:nvGrpSpPr>
        <p:grpSpPr>
          <a:xfrm>
            <a:off x="11469623" y="2393252"/>
            <a:ext cx="722377" cy="663559"/>
            <a:chOff x="0" y="0"/>
            <a:chExt cx="722376" cy="663557"/>
          </a:xfrm>
        </p:grpSpPr>
        <p:sp>
          <p:nvSpPr>
            <p:cNvPr id="191"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192" name="1.1.2"/>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1.1.2</a:t>
              </a:r>
            </a:p>
          </p:txBody>
        </p:sp>
      </p:grpSp>
      <p:grpSp>
        <p:nvGrpSpPr>
          <p:cNvPr id="196" name="Google Shape;168;p7"/>
          <p:cNvGrpSpPr/>
          <p:nvPr/>
        </p:nvGrpSpPr>
        <p:grpSpPr>
          <a:xfrm>
            <a:off x="11469623" y="3057468"/>
            <a:ext cx="722377" cy="663559"/>
            <a:chOff x="0" y="0"/>
            <a:chExt cx="722376" cy="663557"/>
          </a:xfrm>
        </p:grpSpPr>
        <p:sp>
          <p:nvSpPr>
            <p:cNvPr id="194"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195" name="1.1.3"/>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1.1.3</a:t>
              </a:r>
            </a:p>
          </p:txBody>
        </p:sp>
      </p:grpSp>
      <p:grpSp>
        <p:nvGrpSpPr>
          <p:cNvPr id="199" name="Google Shape;168;p7"/>
          <p:cNvGrpSpPr/>
          <p:nvPr/>
        </p:nvGrpSpPr>
        <p:grpSpPr>
          <a:xfrm>
            <a:off x="11469623" y="3720403"/>
            <a:ext cx="722377" cy="663559"/>
            <a:chOff x="0" y="0"/>
            <a:chExt cx="722376" cy="663557"/>
          </a:xfrm>
        </p:grpSpPr>
        <p:sp>
          <p:nvSpPr>
            <p:cNvPr id="197"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198" name="1.1.4"/>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1.1.4</a:t>
              </a:r>
            </a:p>
          </p:txBody>
        </p:sp>
      </p:grpSp>
      <p:grpSp>
        <p:nvGrpSpPr>
          <p:cNvPr id="202" name="Google Shape;168;p7"/>
          <p:cNvGrpSpPr/>
          <p:nvPr/>
        </p:nvGrpSpPr>
        <p:grpSpPr>
          <a:xfrm>
            <a:off x="11469623" y="4384935"/>
            <a:ext cx="722377" cy="663559"/>
            <a:chOff x="0" y="0"/>
            <a:chExt cx="722376" cy="663557"/>
          </a:xfrm>
        </p:grpSpPr>
        <p:sp>
          <p:nvSpPr>
            <p:cNvPr id="200"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1800">
                  <a:solidFill>
                    <a:srgbClr val="FFFFFF"/>
                  </a:solidFill>
                  <a:latin typeface="Calibri"/>
                  <a:ea typeface="Calibri"/>
                  <a:cs typeface="Calibri"/>
                  <a:sym typeface="Calibri"/>
                </a:defRPr>
              </a:pPr>
            </a:p>
          </p:txBody>
        </p:sp>
        <p:sp>
          <p:nvSpPr>
            <p:cNvPr id="201" name="1.1.5"/>
            <p:cNvSpPr txBox="1"/>
            <p:nvPr/>
          </p:nvSpPr>
          <p:spPr>
            <a:xfrm>
              <a:off x="45724" y="165255"/>
              <a:ext cx="630928" cy="333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1800">
                  <a:solidFill>
                    <a:srgbClr val="FFFFFF"/>
                  </a:solidFill>
                  <a:latin typeface="Calibri"/>
                  <a:ea typeface="Calibri"/>
                  <a:cs typeface="Calibri"/>
                  <a:sym typeface="Calibri"/>
                </a:defRPr>
              </a:lvl1pPr>
            </a:lstStyle>
            <a:p>
              <a:pPr/>
              <a:r>
                <a:t>1.1.5</a:t>
              </a:r>
            </a:p>
          </p:txBody>
        </p:sp>
      </p:grpSp>
      <p:grpSp>
        <p:nvGrpSpPr>
          <p:cNvPr id="205" name="Google Shape;168;p7"/>
          <p:cNvGrpSpPr/>
          <p:nvPr/>
        </p:nvGrpSpPr>
        <p:grpSpPr>
          <a:xfrm>
            <a:off x="10748719" y="1729357"/>
            <a:ext cx="722377" cy="663559"/>
            <a:chOff x="0" y="0"/>
            <a:chExt cx="722376" cy="663557"/>
          </a:xfrm>
        </p:grpSpPr>
        <p:sp>
          <p:nvSpPr>
            <p:cNvPr id="203" name="Rettangolo"/>
            <p:cNvSpPr/>
            <p:nvPr/>
          </p:nvSpPr>
          <p:spPr>
            <a:xfrm>
              <a:off x="-1" y="0"/>
              <a:ext cx="722378" cy="663558"/>
            </a:xfrm>
            <a:prstGeom prst="rect">
              <a:avLst/>
            </a:prstGeom>
            <a:solidFill>
              <a:srgbClr val="E7E6E6"/>
            </a:solidFill>
            <a:ln w="12700" cap="flat">
              <a:noFill/>
              <a:miter lim="400000"/>
            </a:ln>
            <a:effectLst/>
          </p:spPr>
          <p:txBody>
            <a:bodyPr wrap="square" lIns="45719" tIns="45719" rIns="45719" bIns="45719" numCol="1" anchor="ctr">
              <a:noAutofit/>
            </a:bodyPr>
            <a:lstStyle/>
            <a:p>
              <a:pPr algn="ctr">
                <a:defRPr sz="2000">
                  <a:solidFill>
                    <a:srgbClr val="203864"/>
                  </a:solidFill>
                  <a:latin typeface="Calibri"/>
                  <a:ea typeface="Calibri"/>
                  <a:cs typeface="Calibri"/>
                  <a:sym typeface="Calibri"/>
                </a:defRPr>
              </a:pPr>
            </a:p>
          </p:txBody>
        </p:sp>
        <p:sp>
          <p:nvSpPr>
            <p:cNvPr id="204" name="1.1"/>
            <p:cNvSpPr txBox="1"/>
            <p:nvPr/>
          </p:nvSpPr>
          <p:spPr>
            <a:xfrm>
              <a:off x="45724" y="161708"/>
              <a:ext cx="630928" cy="340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spAutoFit/>
            </a:bodyPr>
            <a:lstStyle>
              <a:lvl1pPr algn="ctr">
                <a:defRPr sz="2000">
                  <a:solidFill>
                    <a:srgbClr val="203864"/>
                  </a:solidFill>
                  <a:latin typeface="Calibri"/>
                  <a:ea typeface="Calibri"/>
                  <a:cs typeface="Calibri"/>
                  <a:sym typeface="Calibri"/>
                </a:defRPr>
              </a:lvl1pPr>
            </a:lstStyle>
            <a:p>
              <a:pPr/>
              <a:r>
                <a:t>1.1</a:t>
              </a:r>
            </a:p>
          </p:txBody>
        </p:sp>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Τίτλος 1"/>
          <p:cNvSpPr txBox="1"/>
          <p:nvPr>
            <p:ph type="title"/>
          </p:nvPr>
        </p:nvSpPr>
        <p:spPr>
          <a:xfrm>
            <a:off x="557999" y="1079999"/>
            <a:ext cx="11059694" cy="605097"/>
          </a:xfrm>
          <a:prstGeom prst="rect">
            <a:avLst/>
          </a:prstGeom>
        </p:spPr>
        <p:txBody>
          <a:bodyPr/>
          <a:lstStyle/>
          <a:p>
            <a:pPr/>
            <a:r>
              <a:t>Le programme </a:t>
            </a:r>
            <a:r>
              <a:rPr i="1"/>
              <a:t>Erasmus</a:t>
            </a:r>
          </a:p>
        </p:txBody>
      </p:sp>
      <p:sp>
        <p:nvSpPr>
          <p:cNvPr id="208" name="Google Shape;179;p7"/>
          <p:cNvSpPr txBox="1"/>
          <p:nvPr>
            <p:ph type="body" sz="half" idx="1"/>
          </p:nvPr>
        </p:nvSpPr>
        <p:spPr>
          <a:xfrm>
            <a:off x="5374640" y="1735732"/>
            <a:ext cx="6471921" cy="4865978"/>
          </a:xfrm>
          <a:prstGeom prst="rect">
            <a:avLst/>
          </a:prstGeom>
        </p:spPr>
        <p:txBody>
          <a:bodyPr/>
          <a:lstStyle/>
          <a:p>
            <a:pPr marL="342900" indent="-342900" algn="just">
              <a:lnSpc>
                <a:spcPct val="120000"/>
              </a:lnSpc>
              <a:spcBef>
                <a:spcPts val="0"/>
              </a:spcBef>
            </a:pPr>
            <a:r>
              <a:t>La vidéo suivante donne un bon aperçu de l'idée de base du programme </a:t>
            </a:r>
            <a:r>
              <a:rPr i="1"/>
              <a:t>Erasmus+ </a:t>
            </a:r>
            <a:r>
              <a:t>et en particulier du principe et de la stratégie du partenariat </a:t>
            </a:r>
            <a:r>
              <a:rPr i="1"/>
              <a:t>Erasmus+ K2 </a:t>
            </a:r>
            <a:r>
              <a:t>:</a:t>
            </a:r>
          </a:p>
          <a:p>
            <a:pPr lvl="1" marL="0" indent="457200">
              <a:lnSpc>
                <a:spcPct val="120000"/>
              </a:lnSpc>
              <a:spcBef>
                <a:spcPts val="0"/>
              </a:spcBef>
              <a:buSzTx/>
              <a:buNone/>
              <a:defRPr sz="2200"/>
            </a:pPr>
            <a:r>
              <a:rPr u="sng">
                <a:solidFill>
                  <a:srgbClr val="0563C1"/>
                </a:solidFill>
                <a:uFill>
                  <a:solidFill>
                    <a:srgbClr val="0563C1"/>
                  </a:solidFill>
                </a:uFill>
                <a:hlinkClick r:id="rId2" invalidUrl="" action="" tgtFrame="" tooltip="" history="1" highlightClick="0" endSnd="0"/>
              </a:rPr>
              <a:t>https://www.youtube.com/watch?v=ap2guv2PFco</a:t>
            </a:r>
          </a:p>
        </p:txBody>
      </p:sp>
      <p:grpSp>
        <p:nvGrpSpPr>
          <p:cNvPr id="211" name="Google Shape;182;p7"/>
          <p:cNvGrpSpPr/>
          <p:nvPr/>
        </p:nvGrpSpPr>
        <p:grpSpPr>
          <a:xfrm>
            <a:off x="10927976" y="-1"/>
            <a:ext cx="1264025" cy="398571"/>
            <a:chOff x="0" y="0"/>
            <a:chExt cx="1264024" cy="398569"/>
          </a:xfrm>
        </p:grpSpPr>
        <p:sp>
          <p:nvSpPr>
            <p:cNvPr id="209" name="Rettangolo"/>
            <p:cNvSpPr/>
            <p:nvPr/>
          </p:nvSpPr>
          <p:spPr>
            <a:xfrm>
              <a:off x="-1" y="-1"/>
              <a:ext cx="1264026"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210" name="1.1 Début"/>
            <p:cNvSpPr txBox="1"/>
            <p:nvPr/>
          </p:nvSpPr>
          <p:spPr>
            <a:xfrm>
              <a:off x="45724" y="-1"/>
              <a:ext cx="1172576"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a:lnSpc>
                  <a:spcPct val="80000"/>
                </a:lnSpc>
                <a:defRPr sz="1500">
                  <a:solidFill>
                    <a:srgbClr val="FFFFFF"/>
                  </a:solidFill>
                  <a:effectLst>
                    <a:outerShdw sx="100000" sy="100000" kx="0" ky="0" algn="b" rotWithShape="0" blurRad="38100" dist="38100" dir="2700000">
                      <a:srgbClr val="000000">
                        <a:alpha val="43137"/>
                      </a:srgbClr>
                    </a:outerShdw>
                  </a:effectLst>
                </a:defRPr>
              </a:lvl1pPr>
            </a:lstStyle>
            <a:p>
              <a:pPr/>
              <a:r>
                <a:t>1.1 Début</a:t>
              </a:r>
            </a:p>
          </p:txBody>
        </p:sp>
      </p:grpSp>
      <p:sp>
        <p:nvSpPr>
          <p:cNvPr id="212" name="Google Shape;183;p7"/>
          <p:cNvSpPr txBox="1"/>
          <p:nvPr/>
        </p:nvSpPr>
        <p:spPr>
          <a:xfrm>
            <a:off x="3464377" y="6566672"/>
            <a:ext cx="8680639" cy="2482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r">
              <a:defRPr sz="1200" u="sng">
                <a:latin typeface="Calibri"/>
                <a:ea typeface="Calibri"/>
                <a:cs typeface="Calibri"/>
                <a:sym typeface="Calibri"/>
              </a:defRPr>
            </a:pPr>
            <a:r>
              <a:rPr>
                <a:solidFill>
                  <a:srgbClr val="0563C1"/>
                </a:solidFill>
                <a:uFill>
                  <a:solidFill>
                    <a:srgbClr val="0563C1"/>
                  </a:solidFill>
                </a:uFill>
                <a:hlinkClick r:id="rId3" invalidUrl="" action="" tgtFrame="" tooltip="" history="1" highlightClick="0" endSnd="0"/>
              </a:rPr>
              <a:t>Source </a:t>
            </a:r>
            <a:r>
              <a:rPr u="none"/>
              <a:t>| </a:t>
            </a:r>
            <a:r>
              <a:rPr>
                <a:solidFill>
                  <a:srgbClr val="0563C1"/>
                </a:solidFill>
                <a:uFill>
                  <a:solidFill>
                    <a:srgbClr val="0563C1"/>
                  </a:solidFill>
                </a:uFill>
                <a:hlinkClick r:id="rId4" invalidUrl="" action="" tgtFrame="" tooltip="" history="1" highlightClick="0" endSnd="0"/>
              </a:rPr>
              <a:t>Licence </a:t>
            </a:r>
            <a:r>
              <a:rPr>
                <a:solidFill>
                  <a:srgbClr val="0563C1"/>
                </a:solidFill>
                <a:uFill>
                  <a:solidFill>
                    <a:srgbClr val="0563C1"/>
                  </a:solidFill>
                </a:uFill>
                <a:hlinkClick r:id="rId4" invalidUrl="" action="" tgtFrame="" tooltip="" history="1" highlightClick="0" endSnd="0"/>
              </a:rPr>
              <a:t>Pixabay</a:t>
            </a:r>
          </a:p>
        </p:txBody>
      </p:sp>
      <p:grpSp>
        <p:nvGrpSpPr>
          <p:cNvPr id="215" name="Picture 6"/>
          <p:cNvGrpSpPr/>
          <p:nvPr/>
        </p:nvGrpSpPr>
        <p:grpSpPr>
          <a:xfrm>
            <a:off x="7638822" y="4168719"/>
            <a:ext cx="2445580" cy="2445580"/>
            <a:chOff x="0" y="0"/>
            <a:chExt cx="2445579" cy="2445579"/>
          </a:xfrm>
        </p:grpSpPr>
        <p:sp>
          <p:nvSpPr>
            <p:cNvPr id="213" name="Quadrato"/>
            <p:cNvSpPr/>
            <p:nvPr/>
          </p:nvSpPr>
          <p:spPr>
            <a:xfrm>
              <a:off x="0" y="0"/>
              <a:ext cx="2445580" cy="2445580"/>
            </a:xfrm>
            <a:prstGeom prst="rect">
              <a:avLst/>
            </a:prstGeom>
            <a:solidFill>
              <a:srgbClr val="F2F2F2"/>
            </a:solidFill>
            <a:ln w="12700" cap="flat">
              <a:noFill/>
              <a:miter lim="400000"/>
            </a:ln>
            <a:effectLst/>
          </p:spPr>
          <p:txBody>
            <a:bodyPr wrap="square" lIns="45719" tIns="45719" rIns="45719" bIns="45719" numCol="1" anchor="ctr">
              <a:noAutofit/>
            </a:bodyPr>
            <a:lstStyle/>
            <a:p>
              <a:pPr/>
            </a:p>
          </p:txBody>
        </p:sp>
        <p:pic>
          <p:nvPicPr>
            <p:cNvPr id="214" name="image211919.png" descr="image211919.png"/>
            <p:cNvPicPr>
              <a:picLocks noChangeAspect="1"/>
            </p:cNvPicPr>
            <p:nvPr/>
          </p:nvPicPr>
          <p:blipFill>
            <a:blip r:embed="rId5">
              <a:extLst/>
            </a:blip>
            <a:stretch>
              <a:fillRect/>
            </a:stretch>
          </p:blipFill>
          <p:spPr>
            <a:xfrm>
              <a:off x="0" y="0"/>
              <a:ext cx="2445580" cy="2445580"/>
            </a:xfrm>
            <a:prstGeom prst="rect">
              <a:avLst/>
            </a:prstGeom>
            <a:ln w="12700" cap="flat">
              <a:noFill/>
              <a:miter lim="400000"/>
            </a:ln>
            <a:effectLst/>
          </p:spPr>
        </p:pic>
      </p:grpSp>
      <p:pic>
        <p:nvPicPr>
          <p:cNvPr id="216" name="Picture 2" descr="Picture 2"/>
          <p:cNvPicPr>
            <a:picLocks noChangeAspect="1"/>
          </p:cNvPicPr>
          <p:nvPr/>
        </p:nvPicPr>
        <p:blipFill>
          <a:blip r:embed="rId6">
            <a:extLst/>
          </a:blip>
          <a:srcRect l="0" t="34434" r="0" b="31834"/>
          <a:stretch>
            <a:fillRect/>
          </a:stretch>
        </p:blipFill>
        <p:spPr>
          <a:xfrm>
            <a:off x="0" y="2218346"/>
            <a:ext cx="5753557" cy="194074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3" name="Google Shape;112;p5"/>
          <p:cNvGrpSpPr/>
          <p:nvPr/>
        </p:nvGrpSpPr>
        <p:grpSpPr>
          <a:xfrm>
            <a:off x="1477604" y="1904999"/>
            <a:ext cx="8517733" cy="4661674"/>
            <a:chOff x="0" y="0"/>
            <a:chExt cx="8517732" cy="4661673"/>
          </a:xfrm>
        </p:grpSpPr>
        <p:sp>
          <p:nvSpPr>
            <p:cNvPr id="218" name="Google Shape;123;p5"/>
            <p:cNvSpPr/>
            <p:nvPr/>
          </p:nvSpPr>
          <p:spPr>
            <a:xfrm>
              <a:off x="5718807" y="502027"/>
              <a:ext cx="1776934" cy="1394147"/>
            </a:xfrm>
            <a:prstGeom prst="ellipse">
              <a:avLst/>
            </a:prstGeom>
            <a:solidFill>
              <a:schemeClr val="accent1">
                <a:alpha val="80000"/>
              </a:schemeClr>
            </a:solidFill>
            <a:ln w="12700" cap="flat">
              <a:noFill/>
              <a:miter lim="400000"/>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19" name="Google Shape;113;p5"/>
            <p:cNvSpPr txBox="1"/>
            <p:nvPr/>
          </p:nvSpPr>
          <p:spPr>
            <a:xfrm>
              <a:off x="908490" y="1300656"/>
              <a:ext cx="2317737" cy="1210291"/>
            </a:xfrm>
            <a:prstGeom prst="rect">
              <a:avLst/>
            </a:prstGeom>
            <a:solidFill>
              <a:srgbClr val="214F29">
                <a:alpha val="47058"/>
              </a:srgbClr>
            </a:solidFill>
            <a:ln w="9525" cap="flat">
              <a:solidFill>
                <a:srgbClr val="00B050"/>
              </a:solidFill>
              <a:prstDash val="solid"/>
              <a:round/>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sz="1200">
                  <a:solidFill>
                    <a:srgbClr val="3F3F3F"/>
                  </a:solidFill>
                  <a:latin typeface="Calibri"/>
                  <a:ea typeface="Calibri"/>
                  <a:cs typeface="Calibri"/>
                  <a:sym typeface="Calibri"/>
                </a:defRPr>
              </a:pPr>
            </a:p>
            <a:p>
              <a:pPr algn="ctr">
                <a:defRPr sz="1200">
                  <a:solidFill>
                    <a:srgbClr val="3F3F3F"/>
                  </a:solidFill>
                  <a:latin typeface="Calibri"/>
                  <a:ea typeface="Calibri"/>
                  <a:cs typeface="Calibri"/>
                  <a:sym typeface="Calibri"/>
                </a:defRPr>
              </a:pPr>
            </a:p>
            <a:p>
              <a:pPr algn="ctr">
                <a:defRPr sz="1200">
                  <a:solidFill>
                    <a:srgbClr val="3F3F3F"/>
                  </a:solidFill>
                  <a:latin typeface="Calibri"/>
                  <a:ea typeface="Calibri"/>
                  <a:cs typeface="Calibri"/>
                  <a:sym typeface="Calibri"/>
                </a:defRPr>
              </a:pPr>
            </a:p>
            <a:p>
              <a:pPr algn="ctr">
                <a:defRPr sz="1200">
                  <a:solidFill>
                    <a:srgbClr val="3F3F3F"/>
                  </a:solidFill>
                  <a:latin typeface="Calibri"/>
                  <a:ea typeface="Calibri"/>
                  <a:cs typeface="Calibri"/>
                  <a:sym typeface="Calibri"/>
                </a:defRPr>
              </a:pPr>
              <a:r>
                <a:t>LIVRES</a:t>
              </a:r>
            </a:p>
            <a:p>
              <a:pPr algn="ctr">
                <a:defRPr sz="1200">
                  <a:solidFill>
                    <a:srgbClr val="3F3F3F"/>
                  </a:solidFill>
                  <a:latin typeface="Calibri"/>
                  <a:ea typeface="Calibri"/>
                  <a:cs typeface="Calibri"/>
                  <a:sym typeface="Calibri"/>
                </a:defRPr>
              </a:pPr>
              <a:r>
                <a:t>PRÉSENTATIONS</a:t>
              </a:r>
            </a:p>
            <a:p>
              <a:pPr algn="ctr">
                <a:defRPr sz="1200">
                  <a:solidFill>
                    <a:srgbClr val="3F3F3F"/>
                  </a:solidFill>
                  <a:latin typeface="Calibri"/>
                  <a:ea typeface="Calibri"/>
                  <a:cs typeface="Calibri"/>
                  <a:sym typeface="Calibri"/>
                </a:defRPr>
              </a:pPr>
              <a:r>
                <a:t>JEUX ET VIDÉOS </a:t>
              </a:r>
            </a:p>
          </p:txBody>
        </p:sp>
        <p:sp>
          <p:nvSpPr>
            <p:cNvPr id="220" name="Google Shape;114;p5"/>
            <p:cNvSpPr/>
            <p:nvPr/>
          </p:nvSpPr>
          <p:spPr>
            <a:xfrm>
              <a:off x="3705845" y="3734551"/>
              <a:ext cx="1549417" cy="875735"/>
            </a:xfrm>
            <a:prstGeom prst="ellipse">
              <a:avLst/>
            </a:prstGeom>
            <a:solidFill>
              <a:schemeClr val="accent6">
                <a:alpha val="69803"/>
              </a:schemeClr>
            </a:solidFill>
            <a:ln w="12700" cap="flat">
              <a:noFill/>
              <a:miter lim="400000"/>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21" name="Google Shape;115;p5"/>
            <p:cNvSpPr/>
            <p:nvPr/>
          </p:nvSpPr>
          <p:spPr>
            <a:xfrm>
              <a:off x="3632845" y="3657621"/>
              <a:ext cx="1699675" cy="1004053"/>
            </a:xfrm>
            <a:prstGeom prst="ellipse">
              <a:avLst/>
            </a:prstGeom>
            <a:noFill/>
            <a:ln w="19050" cap="flat">
              <a:solidFill>
                <a:srgbClr val="7F7F7F"/>
              </a:solidFill>
              <a:prstDash val="dot"/>
              <a:round/>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22" name="Google Shape;116;p5"/>
            <p:cNvSpPr/>
            <p:nvPr/>
          </p:nvSpPr>
          <p:spPr>
            <a:xfrm rot="10800000">
              <a:off x="74726" y="139482"/>
              <a:ext cx="875995" cy="813184"/>
            </a:xfrm>
            <a:prstGeom prst="ellipse">
              <a:avLst/>
            </a:prstGeom>
            <a:solidFill>
              <a:schemeClr val="accent2">
                <a:alpha val="69803"/>
              </a:schemeClr>
            </a:solidFill>
            <a:ln w="12700" cap="flat">
              <a:noFill/>
              <a:miter lim="400000"/>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23" name="Google Shape;117;p5"/>
            <p:cNvSpPr/>
            <p:nvPr/>
          </p:nvSpPr>
          <p:spPr>
            <a:xfrm rot="10800000">
              <a:off x="1726" y="71717"/>
              <a:ext cx="1004352" cy="1006305"/>
            </a:xfrm>
            <a:prstGeom prst="ellipse">
              <a:avLst/>
            </a:prstGeom>
            <a:noFill/>
            <a:ln w="19050" cap="flat">
              <a:solidFill>
                <a:srgbClr val="7F7F7F"/>
              </a:solidFill>
              <a:prstDash val="dot"/>
              <a:round/>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24" name="Google Shape;118;p5"/>
            <p:cNvSpPr txBox="1"/>
            <p:nvPr/>
          </p:nvSpPr>
          <p:spPr>
            <a:xfrm>
              <a:off x="0" y="109591"/>
              <a:ext cx="1007805" cy="8197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sz="1200">
                  <a:solidFill>
                    <a:srgbClr val="404040"/>
                  </a:solidFill>
                  <a:latin typeface="Calibri"/>
                  <a:ea typeface="Calibri"/>
                  <a:cs typeface="Calibri"/>
                  <a:sym typeface="Calibri"/>
                </a:defRPr>
              </a:pPr>
              <a:r>
                <a:t>I.O.1</a:t>
              </a:r>
            </a:p>
            <a:p>
              <a:pPr algn="ctr">
                <a:defRPr sz="1200">
                  <a:solidFill>
                    <a:srgbClr val="404040"/>
                  </a:solidFill>
                  <a:latin typeface="Calibri"/>
                  <a:ea typeface="Calibri"/>
                  <a:cs typeface="Calibri"/>
                  <a:sym typeface="Calibri"/>
                </a:defRPr>
              </a:pPr>
              <a:r>
                <a:t>RÉSULTATS DE LA CO-CRÉATION</a:t>
              </a:r>
            </a:p>
          </p:txBody>
        </p:sp>
        <p:sp>
          <p:nvSpPr>
            <p:cNvPr id="225" name="Google Shape;119;p5"/>
            <p:cNvSpPr/>
            <p:nvPr/>
          </p:nvSpPr>
          <p:spPr>
            <a:xfrm flipV="1">
              <a:off x="5407704" y="1169681"/>
              <a:ext cx="233903" cy="1303631"/>
            </a:xfrm>
            <a:prstGeom prst="line">
              <a:avLst/>
            </a:prstGeom>
            <a:noFill/>
            <a:ln w="19050" cap="flat">
              <a:solidFill>
                <a:srgbClr val="7F7F7F"/>
              </a:solidFill>
              <a:prstDash val="dot"/>
              <a:round/>
            </a:ln>
            <a:effectLst/>
          </p:spPr>
          <p:txBody>
            <a:bodyPr wrap="square" lIns="45719" tIns="45719" rIns="45719" bIns="45719" numCol="1" anchor="t">
              <a:noAutofit/>
            </a:bodyPr>
            <a:lstStyle/>
            <a:p>
              <a:pPr/>
            </a:p>
          </p:txBody>
        </p:sp>
        <p:sp>
          <p:nvSpPr>
            <p:cNvPr id="226" name="Google Shape;122;p5"/>
            <p:cNvSpPr/>
            <p:nvPr/>
          </p:nvSpPr>
          <p:spPr>
            <a:xfrm>
              <a:off x="3476496" y="1577797"/>
              <a:ext cx="1953609" cy="1859583"/>
            </a:xfrm>
            <a:prstGeom prst="ellipse">
              <a:avLst/>
            </a:prstGeom>
            <a:solidFill>
              <a:schemeClr val="accent4">
                <a:alpha val="63921"/>
              </a:schemeClr>
            </a:solidFill>
            <a:ln w="12700" cap="flat">
              <a:noFill/>
              <a:miter lim="400000"/>
            </a:ln>
            <a:effectLst/>
          </p:spPr>
          <p:txBody>
            <a:bodyPr wrap="square" lIns="45719" tIns="45719" rIns="45719" bIns="45719" numCol="1" anchor="ctr">
              <a:noAutofit/>
            </a:bodyPr>
            <a:lstStyle/>
            <a:p>
              <a:pPr algn="ctr">
                <a:defRPr b="1" sz="2700">
                  <a:solidFill>
                    <a:srgbClr val="3F3F3F"/>
                  </a:solidFill>
                  <a:latin typeface="Calibri"/>
                  <a:ea typeface="Calibri"/>
                  <a:cs typeface="Calibri"/>
                  <a:sym typeface="Calibri"/>
                </a:defRPr>
              </a:pPr>
            </a:p>
          </p:txBody>
        </p:sp>
        <p:sp>
          <p:nvSpPr>
            <p:cNvPr id="227" name="Google Shape;120;p5"/>
            <p:cNvSpPr/>
            <p:nvPr/>
          </p:nvSpPr>
          <p:spPr>
            <a:xfrm>
              <a:off x="3478329" y="1577797"/>
              <a:ext cx="1929375" cy="1791029"/>
            </a:xfrm>
            <a:prstGeom prst="ellipse">
              <a:avLst/>
            </a:prstGeom>
            <a:noFill/>
            <a:ln w="19050" cap="flat">
              <a:solidFill>
                <a:srgbClr val="7F7F7F"/>
              </a:solidFill>
              <a:prstDash val="dot"/>
              <a:round/>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28" name="Google Shape;121;p5"/>
            <p:cNvSpPr/>
            <p:nvPr/>
          </p:nvSpPr>
          <p:spPr>
            <a:xfrm>
              <a:off x="5641550" y="402759"/>
              <a:ext cx="1911119" cy="1533631"/>
            </a:xfrm>
            <a:prstGeom prst="ellipse">
              <a:avLst/>
            </a:prstGeom>
            <a:noFill/>
            <a:ln w="19050" cap="flat">
              <a:solidFill>
                <a:srgbClr val="7F7F7F"/>
              </a:solidFill>
              <a:prstDash val="dot"/>
              <a:round/>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29" name="Google Shape;124;p5"/>
            <p:cNvSpPr/>
            <p:nvPr/>
          </p:nvSpPr>
          <p:spPr>
            <a:xfrm rot="10800000">
              <a:off x="1315108" y="430308"/>
              <a:ext cx="1545159" cy="1219208"/>
            </a:xfrm>
            <a:prstGeom prst="ellipse">
              <a:avLst/>
            </a:prstGeom>
            <a:solidFill>
              <a:schemeClr val="accent3">
                <a:alpha val="80000"/>
              </a:schemeClr>
            </a:solidFill>
            <a:ln w="12700" cap="flat">
              <a:noFill/>
              <a:miter lim="400000"/>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30" name="Google Shape;125;p5"/>
            <p:cNvSpPr/>
            <p:nvPr/>
          </p:nvSpPr>
          <p:spPr>
            <a:xfrm flipH="1" flipV="1">
              <a:off x="2937524" y="1053633"/>
              <a:ext cx="540806" cy="1419679"/>
            </a:xfrm>
            <a:prstGeom prst="line">
              <a:avLst/>
            </a:prstGeom>
            <a:noFill/>
            <a:ln w="19050" cap="flat">
              <a:solidFill>
                <a:srgbClr val="7F7F7F"/>
              </a:solidFill>
              <a:prstDash val="dot"/>
              <a:round/>
            </a:ln>
            <a:effectLst/>
          </p:spPr>
          <p:txBody>
            <a:bodyPr wrap="square" lIns="45719" tIns="45719" rIns="45719" bIns="45719" numCol="1" anchor="t">
              <a:noAutofit/>
            </a:bodyPr>
            <a:lstStyle/>
            <a:p>
              <a:pPr/>
            </a:p>
          </p:txBody>
        </p:sp>
        <p:sp>
          <p:nvSpPr>
            <p:cNvPr id="231" name="Google Shape;127;p5"/>
            <p:cNvSpPr txBox="1"/>
            <p:nvPr/>
          </p:nvSpPr>
          <p:spPr>
            <a:xfrm>
              <a:off x="3580527" y="2105573"/>
              <a:ext cx="1685482" cy="9497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lvl1pPr algn="ctr">
                <a:defRPr b="1" sz="2000">
                  <a:solidFill>
                    <a:srgbClr val="FFFFFF"/>
                  </a:solidFill>
                  <a:latin typeface="Calibri"/>
                  <a:ea typeface="Calibri"/>
                  <a:cs typeface="Calibri"/>
                  <a:sym typeface="Calibri"/>
                </a:defRPr>
              </a:lvl1pPr>
            </a:lstStyle>
            <a:p>
              <a:pPr/>
              <a:r>
                <a:t>PROGRAMME DE FORMATION</a:t>
              </a:r>
            </a:p>
          </p:txBody>
        </p:sp>
        <p:sp>
          <p:nvSpPr>
            <p:cNvPr id="232" name="Google Shape;128;p5"/>
            <p:cNvSpPr txBox="1"/>
            <p:nvPr/>
          </p:nvSpPr>
          <p:spPr>
            <a:xfrm>
              <a:off x="3831000" y="3803107"/>
              <a:ext cx="1378536" cy="7379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b="1">
                  <a:solidFill>
                    <a:srgbClr val="3F3F3F"/>
                  </a:solidFill>
                  <a:latin typeface="Calibri"/>
                  <a:ea typeface="Calibri"/>
                  <a:cs typeface="Calibri"/>
                  <a:sym typeface="Calibri"/>
                </a:defRPr>
              </a:pPr>
              <a:r>
                <a:t>I.O.4 </a:t>
              </a:r>
            </a:p>
            <a:p>
              <a:pPr algn="ctr">
                <a:defRPr b="1">
                  <a:solidFill>
                    <a:srgbClr val="3F3F3F"/>
                  </a:solidFill>
                  <a:latin typeface="Calibri"/>
                  <a:ea typeface="Calibri"/>
                  <a:cs typeface="Calibri"/>
                  <a:sym typeface="Calibri"/>
                </a:defRPr>
              </a:pPr>
              <a:r>
                <a:t>PLATEFORME EN LIGNE</a:t>
              </a:r>
            </a:p>
          </p:txBody>
        </p:sp>
        <p:sp>
          <p:nvSpPr>
            <p:cNvPr id="233" name="Google Shape;129;p5"/>
            <p:cNvSpPr txBox="1"/>
            <p:nvPr/>
          </p:nvSpPr>
          <p:spPr>
            <a:xfrm>
              <a:off x="5764533" y="645463"/>
              <a:ext cx="1762739" cy="9665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b="1">
                  <a:solidFill>
                    <a:srgbClr val="3F3F3F"/>
                  </a:solidFill>
                  <a:latin typeface="Calibri"/>
                  <a:ea typeface="Calibri"/>
                  <a:cs typeface="Calibri"/>
                  <a:sym typeface="Calibri"/>
                </a:defRPr>
              </a:pPr>
              <a:r>
                <a:t>I.O.3</a:t>
              </a:r>
            </a:p>
            <a:p>
              <a:pPr algn="ctr">
                <a:defRPr b="1">
                  <a:solidFill>
                    <a:srgbClr val="3F3F3F"/>
                  </a:solidFill>
                  <a:latin typeface="Calibri"/>
                  <a:ea typeface="Calibri"/>
                  <a:cs typeface="Calibri"/>
                  <a:sym typeface="Calibri"/>
                </a:defRPr>
              </a:pPr>
              <a:r>
                <a:t>ACTIVITÉS DE FORMATION PROJETÉES (ATP)</a:t>
              </a:r>
            </a:p>
          </p:txBody>
        </p:sp>
        <p:sp>
          <p:nvSpPr>
            <p:cNvPr id="234" name="Google Shape;130;p5"/>
            <p:cNvSpPr txBox="1"/>
            <p:nvPr/>
          </p:nvSpPr>
          <p:spPr>
            <a:xfrm>
              <a:off x="5487033" y="1342629"/>
              <a:ext cx="2317737" cy="1400791"/>
            </a:xfrm>
            <a:prstGeom prst="rect">
              <a:avLst/>
            </a:prstGeom>
            <a:solidFill>
              <a:srgbClr val="538CD5">
                <a:alpha val="46666"/>
              </a:srgbClr>
            </a:solidFill>
            <a:ln w="9525" cap="flat">
              <a:solidFill>
                <a:srgbClr val="00B050"/>
              </a:solidFill>
              <a:prstDash val="solid"/>
              <a:round/>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sz="1200">
                  <a:solidFill>
                    <a:srgbClr val="3F3F3F"/>
                  </a:solidFill>
                  <a:latin typeface="Calibri"/>
                  <a:ea typeface="Calibri"/>
                  <a:cs typeface="Calibri"/>
                  <a:sym typeface="Calibri"/>
                </a:defRPr>
              </a:pPr>
            </a:p>
            <a:p>
              <a:pPr algn="ctr">
                <a:defRPr sz="1200">
                  <a:solidFill>
                    <a:srgbClr val="3F3F3F"/>
                  </a:solidFill>
                  <a:latin typeface="Calibri"/>
                  <a:ea typeface="Calibri"/>
                  <a:cs typeface="Calibri"/>
                  <a:sym typeface="Calibri"/>
                </a:defRPr>
              </a:pPr>
            </a:p>
            <a:p>
              <a:pPr algn="ctr">
                <a:defRPr sz="1200">
                  <a:solidFill>
                    <a:srgbClr val="3F3F3F"/>
                  </a:solidFill>
                  <a:latin typeface="Calibri"/>
                  <a:ea typeface="Calibri"/>
                  <a:cs typeface="Calibri"/>
                  <a:sym typeface="Calibri"/>
                </a:defRPr>
              </a:pPr>
            </a:p>
            <a:p>
              <a:pPr algn="ctr">
                <a:defRPr sz="1200">
                  <a:latin typeface="Calibri"/>
                  <a:ea typeface="Calibri"/>
                  <a:cs typeface="Calibri"/>
                  <a:sym typeface="Calibri"/>
                </a:defRPr>
              </a:pPr>
              <a:r>
                <a:t>LIGNES DIRECTRICES POUR LA MISE EN ŒUVRE DE LA STRUCTURE ET DES ACTIVITÉS DES MODULES DE FORMATION</a:t>
              </a:r>
            </a:p>
          </p:txBody>
        </p:sp>
        <p:sp>
          <p:nvSpPr>
            <p:cNvPr id="235" name="Google Shape;131;p5"/>
            <p:cNvSpPr/>
            <p:nvPr/>
          </p:nvSpPr>
          <p:spPr>
            <a:xfrm rot="10800000">
              <a:off x="7568739" y="67764"/>
              <a:ext cx="875995" cy="813184"/>
            </a:xfrm>
            <a:prstGeom prst="ellipse">
              <a:avLst/>
            </a:prstGeom>
            <a:solidFill>
              <a:schemeClr val="accent2">
                <a:alpha val="69803"/>
              </a:schemeClr>
            </a:solidFill>
            <a:ln w="12700" cap="flat">
              <a:noFill/>
              <a:miter lim="400000"/>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36" name="Google Shape;132;p5"/>
            <p:cNvSpPr/>
            <p:nvPr/>
          </p:nvSpPr>
          <p:spPr>
            <a:xfrm rot="10800000">
              <a:off x="7495738" y="0"/>
              <a:ext cx="1021995" cy="948713"/>
            </a:xfrm>
            <a:prstGeom prst="ellipse">
              <a:avLst/>
            </a:prstGeom>
            <a:noFill/>
            <a:ln w="19050" cap="flat">
              <a:solidFill>
                <a:srgbClr val="7F7F7F"/>
              </a:solidFill>
              <a:prstDash val="dot"/>
              <a:round/>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37" name="Google Shape;134;p5"/>
            <p:cNvSpPr/>
            <p:nvPr/>
          </p:nvSpPr>
          <p:spPr>
            <a:xfrm flipV="1">
              <a:off x="1006078" y="562180"/>
              <a:ext cx="480685" cy="12690"/>
            </a:xfrm>
            <a:prstGeom prst="line">
              <a:avLst/>
            </a:prstGeom>
            <a:noFill/>
            <a:ln w="9525" cap="flat">
              <a:solidFill>
                <a:srgbClr val="4A7DBA"/>
              </a:solidFill>
              <a:prstDash val="solid"/>
              <a:round/>
              <a:tailEnd type="stealth" w="med" len="med"/>
            </a:ln>
            <a:effectLst/>
          </p:spPr>
          <p:txBody>
            <a:bodyPr wrap="square" lIns="45719" tIns="45719" rIns="45719" bIns="45719" numCol="1" anchor="t">
              <a:noAutofit/>
            </a:bodyPr>
            <a:lstStyle/>
            <a:p>
              <a:pPr/>
            </a:p>
          </p:txBody>
        </p:sp>
        <p:sp>
          <p:nvSpPr>
            <p:cNvPr id="238" name="Google Shape;135;p5"/>
            <p:cNvSpPr/>
            <p:nvPr/>
          </p:nvSpPr>
          <p:spPr>
            <a:xfrm flipH="1">
              <a:off x="7263966" y="474356"/>
              <a:ext cx="231774" cy="171107"/>
            </a:xfrm>
            <a:prstGeom prst="line">
              <a:avLst/>
            </a:prstGeom>
            <a:noFill/>
            <a:ln w="9525" cap="flat">
              <a:solidFill>
                <a:srgbClr val="4A7DBA"/>
              </a:solidFill>
              <a:prstDash val="solid"/>
              <a:round/>
              <a:tailEnd type="stealth" w="med" len="med"/>
            </a:ln>
            <a:effectLst/>
          </p:spPr>
          <p:txBody>
            <a:bodyPr wrap="square" lIns="45719" tIns="45719" rIns="45719" bIns="45719" numCol="1" anchor="t">
              <a:noAutofit/>
            </a:bodyPr>
            <a:lstStyle/>
            <a:p>
              <a:pPr/>
            </a:p>
          </p:txBody>
        </p:sp>
        <p:sp>
          <p:nvSpPr>
            <p:cNvPr id="239" name="Google Shape;136;p5"/>
            <p:cNvSpPr/>
            <p:nvPr/>
          </p:nvSpPr>
          <p:spPr>
            <a:xfrm flipH="1" flipV="1">
              <a:off x="4443141" y="3368773"/>
              <a:ext cx="39542" cy="288849"/>
            </a:xfrm>
            <a:prstGeom prst="line">
              <a:avLst/>
            </a:prstGeom>
            <a:noFill/>
            <a:ln w="9525" cap="flat">
              <a:solidFill>
                <a:srgbClr val="4A7DBA"/>
              </a:solidFill>
              <a:prstDash val="solid"/>
              <a:round/>
              <a:tailEnd type="stealth" w="med" len="med"/>
            </a:ln>
            <a:effectLst/>
          </p:spPr>
          <p:txBody>
            <a:bodyPr wrap="square" lIns="45719" tIns="45719" rIns="45719" bIns="45719" numCol="1" anchor="t">
              <a:noAutofit/>
            </a:bodyPr>
            <a:lstStyle/>
            <a:p>
              <a:pPr/>
            </a:p>
          </p:txBody>
        </p:sp>
        <p:grpSp>
          <p:nvGrpSpPr>
            <p:cNvPr id="242" name="Google Shape;137;p5"/>
            <p:cNvGrpSpPr/>
            <p:nvPr/>
          </p:nvGrpSpPr>
          <p:grpSpPr>
            <a:xfrm>
              <a:off x="1237850" y="358591"/>
              <a:ext cx="1699675" cy="1390193"/>
              <a:chOff x="0" y="0"/>
              <a:chExt cx="1699673" cy="1390192"/>
            </a:xfrm>
          </p:grpSpPr>
          <p:sp>
            <p:nvSpPr>
              <p:cNvPr id="240" name="Google Shape;126;p5"/>
              <p:cNvSpPr/>
              <p:nvPr/>
            </p:nvSpPr>
            <p:spPr>
              <a:xfrm rot="10800000">
                <a:off x="-1" y="0"/>
                <a:ext cx="1699675" cy="1390193"/>
              </a:xfrm>
              <a:prstGeom prst="ellipse">
                <a:avLst/>
              </a:prstGeom>
              <a:noFill/>
              <a:ln w="19050" cap="flat">
                <a:solidFill>
                  <a:srgbClr val="7F7F7F"/>
                </a:solidFill>
                <a:prstDash val="dot"/>
                <a:round/>
              </a:ln>
              <a:effectLst/>
            </p:spPr>
            <p:txBody>
              <a:bodyPr wrap="square" lIns="45719" tIns="45719" rIns="45719" bIns="45719" numCol="1" anchor="ctr">
                <a:noAutofit/>
              </a:bodyPr>
              <a:lstStyle/>
              <a:p>
                <a:pPr algn="ctr">
                  <a:defRPr sz="2700">
                    <a:solidFill>
                      <a:srgbClr val="3F3F3F"/>
                    </a:solidFill>
                    <a:latin typeface="Calibri"/>
                    <a:ea typeface="Calibri"/>
                    <a:cs typeface="Calibri"/>
                    <a:sym typeface="Calibri"/>
                  </a:defRPr>
                </a:pPr>
              </a:p>
            </p:txBody>
          </p:sp>
          <p:sp>
            <p:nvSpPr>
              <p:cNvPr id="241" name="Google Shape;138;p5"/>
              <p:cNvSpPr txBox="1"/>
              <p:nvPr/>
            </p:nvSpPr>
            <p:spPr>
              <a:xfrm>
                <a:off x="93175" y="259738"/>
                <a:ext cx="1530965" cy="7379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t">
                <a:spAutoFit/>
              </a:bodyPr>
              <a:lstStyle/>
              <a:p>
                <a:pPr algn="ctr">
                  <a:defRPr b="1">
                    <a:solidFill>
                      <a:srgbClr val="3F3F3F"/>
                    </a:solidFill>
                    <a:latin typeface="Calibri"/>
                    <a:ea typeface="Calibri"/>
                    <a:cs typeface="Calibri"/>
                    <a:sym typeface="Calibri"/>
                  </a:defRPr>
                </a:pPr>
                <a:r>
                  <a:t>I.O.2</a:t>
                </a:r>
              </a:p>
              <a:p>
                <a:pPr algn="ctr">
                  <a:defRPr b="1">
                    <a:solidFill>
                      <a:srgbClr val="3F3F3F"/>
                    </a:solidFill>
                    <a:latin typeface="Calibri"/>
                    <a:ea typeface="Calibri"/>
                    <a:cs typeface="Calibri"/>
                    <a:sym typeface="Calibri"/>
                  </a:defRPr>
                </a:pPr>
                <a:r>
                  <a:t>FORMATION</a:t>
                </a:r>
              </a:p>
              <a:p>
                <a:pPr algn="ctr">
                  <a:defRPr b="1">
                    <a:solidFill>
                      <a:srgbClr val="3F3F3F"/>
                    </a:solidFill>
                    <a:latin typeface="Calibri"/>
                    <a:ea typeface="Calibri"/>
                    <a:cs typeface="Calibri"/>
                    <a:sym typeface="Calibri"/>
                  </a:defRPr>
                </a:pPr>
                <a:r>
                  <a:t>MATÉRIAUX</a:t>
                </a:r>
              </a:p>
            </p:txBody>
          </p:sp>
        </p:grpSp>
      </p:grpSp>
      <p:sp>
        <p:nvSpPr>
          <p:cNvPr id="244" name="Google Shape;118;p5"/>
          <p:cNvSpPr txBox="1"/>
          <p:nvPr/>
        </p:nvSpPr>
        <p:spPr>
          <a:xfrm>
            <a:off x="9077827" y="1954989"/>
            <a:ext cx="871784" cy="8197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1200">
                <a:solidFill>
                  <a:srgbClr val="404040"/>
                </a:solidFill>
                <a:latin typeface="Calibri"/>
                <a:ea typeface="Calibri"/>
                <a:cs typeface="Calibri"/>
                <a:sym typeface="Calibri"/>
              </a:defRPr>
            </a:pPr>
            <a:r>
              <a:t>I.O.1</a:t>
            </a:r>
          </a:p>
          <a:p>
            <a:pPr algn="ctr">
              <a:defRPr sz="1200">
                <a:solidFill>
                  <a:srgbClr val="404040"/>
                </a:solidFill>
                <a:latin typeface="Calibri"/>
                <a:ea typeface="Calibri"/>
                <a:cs typeface="Calibri"/>
                <a:sym typeface="Calibri"/>
              </a:defRPr>
            </a:pPr>
            <a:r>
              <a:t>RÉSULTATS DE LA CO-CRÉATION</a:t>
            </a:r>
          </a:p>
        </p:txBody>
      </p:sp>
      <p:sp>
        <p:nvSpPr>
          <p:cNvPr id="245" name="Τίτλος 1"/>
          <p:cNvSpPr txBox="1"/>
          <p:nvPr>
            <p:ph type="title"/>
          </p:nvPr>
        </p:nvSpPr>
        <p:spPr>
          <a:xfrm>
            <a:off x="371024" y="1044768"/>
            <a:ext cx="11059694" cy="605097"/>
          </a:xfrm>
          <a:prstGeom prst="rect">
            <a:avLst/>
          </a:prstGeom>
        </p:spPr>
        <p:txBody>
          <a:bodyPr/>
          <a:lstStyle/>
          <a:p>
            <a:pPr/>
            <a:r>
              <a:t>Aperçu du projet - Matériaux</a:t>
            </a:r>
          </a:p>
        </p:txBody>
      </p:sp>
      <p:grpSp>
        <p:nvGrpSpPr>
          <p:cNvPr id="248" name="Google Shape;182;p7"/>
          <p:cNvGrpSpPr/>
          <p:nvPr/>
        </p:nvGrpSpPr>
        <p:grpSpPr>
          <a:xfrm>
            <a:off x="10927976" y="-1"/>
            <a:ext cx="1264025" cy="398571"/>
            <a:chOff x="0" y="0"/>
            <a:chExt cx="1264024" cy="398569"/>
          </a:xfrm>
        </p:grpSpPr>
        <p:sp>
          <p:nvSpPr>
            <p:cNvPr id="246" name="Rettangolo"/>
            <p:cNvSpPr/>
            <p:nvPr/>
          </p:nvSpPr>
          <p:spPr>
            <a:xfrm>
              <a:off x="-1" y="-1"/>
              <a:ext cx="1264026"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247" name="1.1 Début"/>
            <p:cNvSpPr txBox="1"/>
            <p:nvPr/>
          </p:nvSpPr>
          <p:spPr>
            <a:xfrm>
              <a:off x="45724" y="-1"/>
              <a:ext cx="1172576"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a:lnSpc>
                  <a:spcPct val="80000"/>
                </a:lnSpc>
                <a:defRPr sz="1500">
                  <a:solidFill>
                    <a:srgbClr val="FFFFFF"/>
                  </a:solidFill>
                  <a:effectLst>
                    <a:outerShdw sx="100000" sy="100000" kx="0" ky="0" algn="b" rotWithShape="0" blurRad="38100" dist="38100" dir="2700000">
                      <a:srgbClr val="000000">
                        <a:alpha val="43137"/>
                      </a:srgbClr>
                    </a:outerShdw>
                  </a:effectLst>
                </a:defRPr>
              </a:lvl1pPr>
            </a:lstStyle>
            <a:p>
              <a:pPr/>
              <a:r>
                <a:t>1.1 Début</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4" name="Google Shape;117;p4"/>
          <p:cNvGrpSpPr/>
          <p:nvPr/>
        </p:nvGrpSpPr>
        <p:grpSpPr>
          <a:xfrm>
            <a:off x="2525314" y="1859279"/>
            <a:ext cx="7125063" cy="3721715"/>
            <a:chOff x="0" y="0"/>
            <a:chExt cx="7125062" cy="3721713"/>
          </a:xfrm>
        </p:grpSpPr>
        <p:sp>
          <p:nvSpPr>
            <p:cNvPr id="250" name="Google Shape;118;p4"/>
            <p:cNvSpPr/>
            <p:nvPr/>
          </p:nvSpPr>
          <p:spPr>
            <a:xfrm>
              <a:off x="26783" y="0"/>
              <a:ext cx="7098279" cy="577885"/>
            </a:xfrm>
            <a:prstGeom prst="roundRect">
              <a:avLst>
                <a:gd name="adj" fmla="val 16667"/>
              </a:avLst>
            </a:prstGeom>
            <a:solidFill>
              <a:srgbClr val="0070C0"/>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sx="100000" sy="100000" kx="0" ky="0" algn="b" rotWithShape="0" blurRad="38100" dist="38100" dir="2700000">
                      <a:srgbClr val="000000">
                        <a:alpha val="43137"/>
                      </a:srgbClr>
                    </a:outerShdw>
                  </a:effectLst>
                </a:defRPr>
              </a:pPr>
            </a:p>
          </p:txBody>
        </p:sp>
        <p:grpSp>
          <p:nvGrpSpPr>
            <p:cNvPr id="253" name="Google Shape;119;p4"/>
            <p:cNvGrpSpPr/>
            <p:nvPr/>
          </p:nvGrpSpPr>
          <p:grpSpPr>
            <a:xfrm>
              <a:off x="53373" y="28209"/>
              <a:ext cx="7045099" cy="521465"/>
              <a:chOff x="0" y="0"/>
              <a:chExt cx="7045097" cy="521464"/>
            </a:xfrm>
          </p:grpSpPr>
          <p:sp>
            <p:nvSpPr>
              <p:cNvPr id="251" name="Rettangolo"/>
              <p:cNvSpPr/>
              <p:nvPr/>
            </p:nvSpPr>
            <p:spPr>
              <a:xfrm>
                <a:off x="0" y="-1"/>
                <a:ext cx="7045098" cy="521466"/>
              </a:xfrm>
              <a:prstGeom prst="rect">
                <a:avLst/>
              </a:prstGeom>
              <a:solidFill>
                <a:srgbClr val="0070C0"/>
              </a:solidFill>
              <a:ln w="12700" cap="flat">
                <a:noFill/>
                <a:miter lim="400000"/>
              </a:ln>
              <a:effectLst/>
            </p:spPr>
            <p:txBody>
              <a:bodyPr wrap="square" lIns="45719" tIns="45719" rIns="45719" bIns="45719" numCol="1" anchor="ctr">
                <a:noAutofit/>
              </a:bodyPr>
              <a:lstStyle/>
              <a:p>
                <a: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pPr>
              </a:p>
            </p:txBody>
          </p:sp>
          <p:sp>
            <p:nvSpPr>
              <p:cNvPr id="252" name="1. Qu'est-ce que la littératie en santé numérique?"/>
              <p:cNvSpPr txBox="1"/>
              <p:nvPr/>
            </p:nvSpPr>
            <p:spPr>
              <a:xfrm>
                <a:off x="0" y="60161"/>
                <a:ext cx="7045098" cy="401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lvl1pPr>
              </a:lstStyle>
              <a:p>
                <a:pPr/>
                <a:r>
                  <a:t>1. Qu'est-ce que la littératie en santé numérique?</a:t>
                </a:r>
              </a:p>
            </p:txBody>
          </p:sp>
        </p:grpSp>
        <p:sp>
          <p:nvSpPr>
            <p:cNvPr id="254" name="Google Shape;120;p4"/>
            <p:cNvSpPr/>
            <p:nvPr/>
          </p:nvSpPr>
          <p:spPr>
            <a:xfrm>
              <a:off x="26783" y="647273"/>
              <a:ext cx="7098279" cy="577886"/>
            </a:xfrm>
            <a:prstGeom prst="roundRect">
              <a:avLst>
                <a:gd name="adj" fmla="val 16667"/>
              </a:avLst>
            </a:prstGeom>
            <a:solidFill>
              <a:srgbClr val="0070C0"/>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sx="100000" sy="100000" kx="0" ky="0" algn="b" rotWithShape="0" blurRad="38100" dist="38100" dir="2700000">
                      <a:srgbClr val="000000">
                        <a:alpha val="43137"/>
                      </a:srgbClr>
                    </a:outerShdw>
                  </a:effectLst>
                </a:defRPr>
              </a:pPr>
            </a:p>
          </p:txBody>
        </p:sp>
        <p:grpSp>
          <p:nvGrpSpPr>
            <p:cNvPr id="257" name="Google Shape;121;p4"/>
            <p:cNvGrpSpPr/>
            <p:nvPr/>
          </p:nvGrpSpPr>
          <p:grpSpPr>
            <a:xfrm>
              <a:off x="53373" y="595682"/>
              <a:ext cx="7045099" cy="681068"/>
              <a:chOff x="0" y="0"/>
              <a:chExt cx="7045097" cy="681067"/>
            </a:xfrm>
          </p:grpSpPr>
          <p:sp>
            <p:nvSpPr>
              <p:cNvPr id="255" name="Rettangolo"/>
              <p:cNvSpPr/>
              <p:nvPr/>
            </p:nvSpPr>
            <p:spPr>
              <a:xfrm>
                <a:off x="0" y="79801"/>
                <a:ext cx="7045098" cy="521465"/>
              </a:xfrm>
              <a:prstGeom prst="rect">
                <a:avLst/>
              </a:prstGeom>
              <a:solidFill>
                <a:srgbClr val="0070C0"/>
              </a:solidFill>
              <a:ln w="12700" cap="flat">
                <a:noFill/>
                <a:miter lim="400000"/>
              </a:ln>
              <a:effectLst/>
            </p:spPr>
            <p:txBody>
              <a:bodyPr wrap="square" lIns="45719" tIns="45719" rIns="45719" bIns="45719" numCol="1" anchor="ctr">
                <a:noAutofit/>
              </a:bodyPr>
              <a:lstStyle/>
              <a:p>
                <a: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pPr>
              </a:p>
            </p:txBody>
          </p:sp>
          <p:sp>
            <p:nvSpPr>
              <p:cNvPr id="256" name="2. Les principaux problèmes de santé à l'arrivée dans un nouveau pays"/>
              <p:cNvSpPr txBox="1"/>
              <p:nvPr/>
            </p:nvSpPr>
            <p:spPr>
              <a:xfrm>
                <a:off x="0" y="0"/>
                <a:ext cx="7045098" cy="681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lvl1pPr>
              </a:lstStyle>
              <a:p>
                <a:pPr/>
                <a:r>
                  <a:t>2. Les principaux problèmes de santé à l'arrivée dans un nouveau pays</a:t>
                </a:r>
              </a:p>
            </p:txBody>
          </p:sp>
        </p:grpSp>
        <p:sp>
          <p:nvSpPr>
            <p:cNvPr id="258" name="Google Shape;122;p4"/>
            <p:cNvSpPr/>
            <p:nvPr/>
          </p:nvSpPr>
          <p:spPr>
            <a:xfrm>
              <a:off x="26783" y="1294549"/>
              <a:ext cx="7098279" cy="577885"/>
            </a:xfrm>
            <a:prstGeom prst="roundRect">
              <a:avLst>
                <a:gd name="adj" fmla="val 16667"/>
              </a:avLst>
            </a:prstGeom>
            <a:solidFill>
              <a:srgbClr val="0070C0"/>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sx="100000" sy="100000" kx="0" ky="0" algn="b" rotWithShape="0" blurRad="38100" dist="38100" dir="2700000">
                      <a:srgbClr val="000000">
                        <a:alpha val="43137"/>
                      </a:srgbClr>
                    </a:outerShdw>
                  </a:effectLst>
                </a:defRPr>
              </a:pPr>
            </a:p>
          </p:txBody>
        </p:sp>
        <p:grpSp>
          <p:nvGrpSpPr>
            <p:cNvPr id="261" name="Google Shape;123;p4"/>
            <p:cNvGrpSpPr/>
            <p:nvPr/>
          </p:nvGrpSpPr>
          <p:grpSpPr>
            <a:xfrm>
              <a:off x="53373" y="1322759"/>
              <a:ext cx="7045099" cy="521465"/>
              <a:chOff x="0" y="0"/>
              <a:chExt cx="7045097" cy="521464"/>
            </a:xfrm>
          </p:grpSpPr>
          <p:sp>
            <p:nvSpPr>
              <p:cNvPr id="259" name="Rettangolo"/>
              <p:cNvSpPr/>
              <p:nvPr/>
            </p:nvSpPr>
            <p:spPr>
              <a:xfrm>
                <a:off x="0" y="-1"/>
                <a:ext cx="7045098" cy="521466"/>
              </a:xfrm>
              <a:prstGeom prst="rect">
                <a:avLst/>
              </a:prstGeom>
              <a:solidFill>
                <a:srgbClr val="0070C0"/>
              </a:solidFill>
              <a:ln w="12700" cap="flat">
                <a:noFill/>
                <a:miter lim="400000"/>
              </a:ln>
              <a:effectLst/>
            </p:spPr>
            <p:txBody>
              <a:bodyPr wrap="square" lIns="45719" tIns="45719" rIns="45719" bIns="45719" numCol="1" anchor="ctr">
                <a:noAutofit/>
              </a:bodyPr>
              <a:lstStyle/>
              <a:p>
                <a: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pPr>
              </a:p>
            </p:txBody>
          </p:sp>
          <p:sp>
            <p:nvSpPr>
              <p:cNvPr id="260" name="3. Les services de santé nationaux"/>
              <p:cNvSpPr txBox="1"/>
              <p:nvPr/>
            </p:nvSpPr>
            <p:spPr>
              <a:xfrm>
                <a:off x="0" y="60161"/>
                <a:ext cx="7045098" cy="401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lvl1pPr>
              </a:lstStyle>
              <a:p>
                <a:pPr/>
                <a:r>
                  <a:t>3. Les services de santé nationaux </a:t>
                </a:r>
              </a:p>
            </p:txBody>
          </p:sp>
        </p:grpSp>
        <p:sp>
          <p:nvSpPr>
            <p:cNvPr id="262" name="Google Shape;124;p4"/>
            <p:cNvSpPr/>
            <p:nvPr/>
          </p:nvSpPr>
          <p:spPr>
            <a:xfrm>
              <a:off x="1" y="1898107"/>
              <a:ext cx="7098279" cy="577886"/>
            </a:xfrm>
            <a:prstGeom prst="roundRect">
              <a:avLst>
                <a:gd name="adj" fmla="val 16667"/>
              </a:avLst>
            </a:prstGeom>
            <a:solidFill>
              <a:srgbClr val="0070C0"/>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sx="100000" sy="100000" kx="0" ky="0" algn="b" rotWithShape="0" blurRad="38100" dist="38100" dir="2700000">
                      <a:srgbClr val="000000">
                        <a:alpha val="43137"/>
                      </a:srgbClr>
                    </a:outerShdw>
                  </a:effectLst>
                </a:defRPr>
              </a:pPr>
            </a:p>
          </p:txBody>
        </p:sp>
        <p:grpSp>
          <p:nvGrpSpPr>
            <p:cNvPr id="265" name="Google Shape;125;p4"/>
            <p:cNvGrpSpPr/>
            <p:nvPr/>
          </p:nvGrpSpPr>
          <p:grpSpPr>
            <a:xfrm>
              <a:off x="-1" y="1954713"/>
              <a:ext cx="7045099" cy="521465"/>
              <a:chOff x="0" y="0"/>
              <a:chExt cx="7045097" cy="521464"/>
            </a:xfrm>
          </p:grpSpPr>
          <p:sp>
            <p:nvSpPr>
              <p:cNvPr id="263" name="Rettangolo"/>
              <p:cNvSpPr/>
              <p:nvPr/>
            </p:nvSpPr>
            <p:spPr>
              <a:xfrm>
                <a:off x="0" y="-1"/>
                <a:ext cx="7045098" cy="521466"/>
              </a:xfrm>
              <a:prstGeom prst="rect">
                <a:avLst/>
              </a:prstGeom>
              <a:solidFill>
                <a:srgbClr val="0070C0"/>
              </a:solidFill>
              <a:ln w="12700" cap="flat">
                <a:noFill/>
                <a:miter lim="400000"/>
              </a:ln>
              <a:effectLst/>
            </p:spPr>
            <p:txBody>
              <a:bodyPr wrap="square" lIns="45719" tIns="45719" rIns="45719" bIns="45719" numCol="1" anchor="ctr">
                <a:noAutofit/>
              </a:bodyPr>
              <a:lstStyle/>
              <a:p>
                <a: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pPr>
              </a:p>
            </p:txBody>
          </p:sp>
          <p:sp>
            <p:nvSpPr>
              <p:cNvPr id="264" name="4. Développer ses connaissances numérique"/>
              <p:cNvSpPr txBox="1"/>
              <p:nvPr/>
            </p:nvSpPr>
            <p:spPr>
              <a:xfrm>
                <a:off x="0" y="60161"/>
                <a:ext cx="7045098" cy="401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p>
                <a: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pPr>
                <a:r>
                  <a:t>4. </a:t>
                </a:r>
                <a:r>
                  <a:t>Développer ses connaissances numérique</a:t>
                </a:r>
              </a:p>
            </p:txBody>
          </p:sp>
        </p:grpSp>
        <p:sp>
          <p:nvSpPr>
            <p:cNvPr id="266" name="Google Shape;126;p4"/>
            <p:cNvSpPr/>
            <p:nvPr/>
          </p:nvSpPr>
          <p:spPr>
            <a:xfrm>
              <a:off x="6037" y="2501666"/>
              <a:ext cx="7098279" cy="577885"/>
            </a:xfrm>
            <a:prstGeom prst="roundRect">
              <a:avLst>
                <a:gd name="adj" fmla="val 16667"/>
              </a:avLst>
            </a:prstGeom>
            <a:solidFill>
              <a:srgbClr val="0070C0"/>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sx="100000" sy="100000" kx="0" ky="0" algn="b" rotWithShape="0" blurRad="38100" dist="38100" dir="2700000">
                      <a:srgbClr val="000000">
                        <a:alpha val="43137"/>
                      </a:srgbClr>
                    </a:outerShdw>
                  </a:effectLst>
                </a:defRPr>
              </a:pPr>
            </a:p>
          </p:txBody>
        </p:sp>
        <p:grpSp>
          <p:nvGrpSpPr>
            <p:cNvPr id="269" name="Google Shape;127;p4"/>
            <p:cNvGrpSpPr/>
            <p:nvPr/>
          </p:nvGrpSpPr>
          <p:grpSpPr>
            <a:xfrm>
              <a:off x="53182" y="2572939"/>
              <a:ext cx="7045098" cy="521465"/>
              <a:chOff x="0" y="0"/>
              <a:chExt cx="7045097" cy="521464"/>
            </a:xfrm>
          </p:grpSpPr>
          <p:sp>
            <p:nvSpPr>
              <p:cNvPr id="267" name="Rettangolo"/>
              <p:cNvSpPr/>
              <p:nvPr/>
            </p:nvSpPr>
            <p:spPr>
              <a:xfrm>
                <a:off x="0" y="-1"/>
                <a:ext cx="7045098" cy="521466"/>
              </a:xfrm>
              <a:prstGeom prst="rect">
                <a:avLst/>
              </a:prstGeom>
              <a:solidFill>
                <a:srgbClr val="0070C0"/>
              </a:solidFill>
              <a:ln w="12700" cap="flat">
                <a:noFill/>
                <a:miter lim="400000"/>
              </a:ln>
              <a:effectLst/>
            </p:spPr>
            <p:txBody>
              <a:bodyPr wrap="square" lIns="45719" tIns="45719" rIns="45719" bIns="45719" numCol="1" anchor="ctr">
                <a:noAutofit/>
              </a:bodyPr>
              <a:lstStyle/>
              <a:p>
                <a: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pPr>
              </a:p>
            </p:txBody>
          </p:sp>
          <p:sp>
            <p:nvSpPr>
              <p:cNvPr id="268" name="5. Découvrir les outils de santé numériques"/>
              <p:cNvSpPr txBox="1"/>
              <p:nvPr/>
            </p:nvSpPr>
            <p:spPr>
              <a:xfrm>
                <a:off x="0" y="60161"/>
                <a:ext cx="7045098" cy="401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p>
                <a: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pPr>
                <a:r>
                  <a:t>5. </a:t>
                </a:r>
                <a:r>
                  <a:t>Découvri</a:t>
                </a:r>
                <a:r>
                  <a:t>r les outils de santé numériques</a:t>
                </a:r>
              </a:p>
            </p:txBody>
          </p:sp>
        </p:grpSp>
        <p:sp>
          <p:nvSpPr>
            <p:cNvPr id="270" name="Google Shape;128;p4"/>
            <p:cNvSpPr/>
            <p:nvPr/>
          </p:nvSpPr>
          <p:spPr>
            <a:xfrm>
              <a:off x="26783" y="3143828"/>
              <a:ext cx="7098279" cy="577886"/>
            </a:xfrm>
            <a:prstGeom prst="roundRect">
              <a:avLst>
                <a:gd name="adj" fmla="val 16667"/>
              </a:avLst>
            </a:prstGeom>
            <a:solidFill>
              <a:srgbClr val="0070C0"/>
            </a:solidFill>
            <a:ln w="19050" cap="flat">
              <a:solidFill>
                <a:srgbClr val="E7E6E6"/>
              </a:solidFill>
              <a:prstDash val="solid"/>
              <a:miter lim="800000"/>
            </a:ln>
            <a:effectLst/>
          </p:spPr>
          <p:txBody>
            <a:bodyPr wrap="square" lIns="45719" tIns="45719" rIns="45719" bIns="45719" numCol="1" anchor="ctr">
              <a:noAutofit/>
            </a:bodyPr>
            <a:lstStyle/>
            <a:p>
              <a:pPr>
                <a:defRPr>
                  <a:effectLst>
                    <a:outerShdw sx="100000" sy="100000" kx="0" ky="0" algn="b" rotWithShape="0" blurRad="38100" dist="38100" dir="2700000">
                      <a:srgbClr val="000000">
                        <a:alpha val="43137"/>
                      </a:srgbClr>
                    </a:outerShdw>
                  </a:effectLst>
                </a:defRPr>
              </a:pPr>
            </a:p>
          </p:txBody>
        </p:sp>
        <p:grpSp>
          <p:nvGrpSpPr>
            <p:cNvPr id="273" name="Google Shape;129;p4"/>
            <p:cNvGrpSpPr/>
            <p:nvPr/>
          </p:nvGrpSpPr>
          <p:grpSpPr>
            <a:xfrm>
              <a:off x="26782" y="3200248"/>
              <a:ext cx="7045099" cy="521465"/>
              <a:chOff x="0" y="0"/>
              <a:chExt cx="7045097" cy="521464"/>
            </a:xfrm>
          </p:grpSpPr>
          <p:sp>
            <p:nvSpPr>
              <p:cNvPr id="271" name="Rettangolo"/>
              <p:cNvSpPr/>
              <p:nvPr/>
            </p:nvSpPr>
            <p:spPr>
              <a:xfrm>
                <a:off x="0" y="-1"/>
                <a:ext cx="7045098" cy="521466"/>
              </a:xfrm>
              <a:prstGeom prst="rect">
                <a:avLst/>
              </a:prstGeom>
              <a:solidFill>
                <a:srgbClr val="0070C0"/>
              </a:solidFill>
              <a:ln w="12700" cap="flat">
                <a:noFill/>
                <a:miter lim="400000"/>
              </a:ln>
              <a:effectLst/>
            </p:spPr>
            <p:txBody>
              <a:bodyPr wrap="square" lIns="45719" tIns="45719" rIns="45719" bIns="45719" numCol="1" anchor="ctr">
                <a:noAutofit/>
              </a:bodyPr>
              <a:lstStyle/>
              <a:p>
                <a: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pPr>
              </a:p>
            </p:txBody>
          </p:sp>
          <p:sp>
            <p:nvSpPr>
              <p:cNvPr id="272" name="6. Être actif dans l'environnement de la santé numérique"/>
              <p:cNvSpPr txBox="1"/>
              <p:nvPr/>
            </p:nvSpPr>
            <p:spPr>
              <a:xfrm>
                <a:off x="0" y="60161"/>
                <a:ext cx="7045098" cy="4011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a:lnSpc>
                    <a:spcPct val="90000"/>
                  </a:lnSpc>
                  <a:defRPr sz="2000">
                    <a:solidFill>
                      <a:srgbClr val="FFFFFF"/>
                    </a:solidFill>
                    <a:effectLst>
                      <a:outerShdw sx="100000" sy="100000" kx="0" ky="0" algn="b" rotWithShape="0" blurRad="38100" dist="38100" dir="2700000">
                        <a:srgbClr val="000000">
                          <a:alpha val="43137"/>
                        </a:srgbClr>
                      </a:outerShdw>
                    </a:effectLst>
                    <a:latin typeface="Calibri"/>
                    <a:ea typeface="Calibri"/>
                    <a:cs typeface="Calibri"/>
                    <a:sym typeface="Calibri"/>
                  </a:defRPr>
                </a:lvl1pPr>
              </a:lstStyle>
              <a:p>
                <a:pPr/>
                <a:r>
                  <a:t>6. Être actif dans l'environnement de la santé numérique</a:t>
                </a:r>
              </a:p>
            </p:txBody>
          </p:sp>
        </p:grpSp>
      </p:grpSp>
      <p:sp>
        <p:nvSpPr>
          <p:cNvPr id="275" name="Τίτλος 1"/>
          <p:cNvSpPr txBox="1"/>
          <p:nvPr>
            <p:ph type="title"/>
          </p:nvPr>
        </p:nvSpPr>
        <p:spPr>
          <a:xfrm>
            <a:off x="557999" y="1079999"/>
            <a:ext cx="11059694" cy="605097"/>
          </a:xfrm>
          <a:prstGeom prst="rect">
            <a:avLst/>
          </a:prstGeom>
        </p:spPr>
        <p:txBody>
          <a:bodyPr/>
          <a:lstStyle/>
          <a:p>
            <a:pPr/>
            <a:r>
              <a:t>Aperçu du projet - contenu</a:t>
            </a:r>
          </a:p>
        </p:txBody>
      </p:sp>
      <p:grpSp>
        <p:nvGrpSpPr>
          <p:cNvPr id="278" name="Google Shape;182;p7"/>
          <p:cNvGrpSpPr/>
          <p:nvPr/>
        </p:nvGrpSpPr>
        <p:grpSpPr>
          <a:xfrm>
            <a:off x="10927976" y="-1"/>
            <a:ext cx="1264025" cy="398571"/>
            <a:chOff x="0" y="0"/>
            <a:chExt cx="1264024" cy="398569"/>
          </a:xfrm>
        </p:grpSpPr>
        <p:sp>
          <p:nvSpPr>
            <p:cNvPr id="276" name="Rettangolo"/>
            <p:cNvSpPr/>
            <p:nvPr/>
          </p:nvSpPr>
          <p:spPr>
            <a:xfrm>
              <a:off x="-1" y="-1"/>
              <a:ext cx="1264026" cy="398571"/>
            </a:xfrm>
            <a:prstGeom prst="rect">
              <a:avLst/>
            </a:prstGeom>
            <a:solidFill>
              <a:srgbClr val="7F7F7F"/>
            </a:solidFill>
            <a:ln w="12700" cap="flat">
              <a:noFill/>
              <a:miter lim="400000"/>
            </a:ln>
            <a:effectLst/>
          </p:spPr>
          <p:txBody>
            <a:bodyPr wrap="square" lIns="45719" tIns="45719" rIns="45719" bIns="45719" numCol="1" anchor="ctr">
              <a:noAutofit/>
            </a:bodyPr>
            <a:lstStyle/>
            <a:p>
              <a:pPr algn="r">
                <a:lnSpc>
                  <a:spcPct val="80000"/>
                </a:lnSpc>
                <a:defRPr sz="1200">
                  <a:solidFill>
                    <a:srgbClr val="FFFFFF"/>
                  </a:solidFill>
                  <a:effectLst>
                    <a:outerShdw sx="100000" sy="100000" kx="0" ky="0" algn="b" rotWithShape="0" blurRad="38100" dist="38100" dir="2700000">
                      <a:srgbClr val="000000">
                        <a:alpha val="43137"/>
                      </a:srgbClr>
                    </a:outerShdw>
                  </a:effectLst>
                </a:defRPr>
              </a:pPr>
            </a:p>
          </p:txBody>
        </p:sp>
        <p:sp>
          <p:nvSpPr>
            <p:cNvPr id="277" name="1.1 Début"/>
            <p:cNvSpPr txBox="1"/>
            <p:nvPr/>
          </p:nvSpPr>
          <p:spPr>
            <a:xfrm>
              <a:off x="45724" y="-1"/>
              <a:ext cx="1172576" cy="3985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99" tIns="45699" rIns="45699" bIns="45699" numCol="1" anchor="ctr">
              <a:normAutofit fontScale="100000" lnSpcReduction="0"/>
            </a:bodyPr>
            <a:lstStyle>
              <a:lvl1pPr algn="r">
                <a:lnSpc>
                  <a:spcPct val="80000"/>
                </a:lnSpc>
                <a:defRPr sz="1500">
                  <a:solidFill>
                    <a:srgbClr val="FFFFFF"/>
                  </a:solidFill>
                  <a:effectLst>
                    <a:outerShdw sx="100000" sy="100000" kx="0" ky="0" algn="b" rotWithShape="0" blurRad="38100" dist="38100" dir="2700000">
                      <a:srgbClr val="000000">
                        <a:alpha val="43137"/>
                      </a:srgbClr>
                    </a:outerShdw>
                  </a:effectLst>
                </a:defRPr>
              </a:lvl1pPr>
            </a:lstStyle>
            <a:p>
              <a:pPr/>
              <a:r>
                <a:t>1.1 Début</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Θέμα του Office">
      <a:majorFont>
        <a:latin typeface="Helvetica"/>
        <a:ea typeface="Helvetica"/>
        <a:cs typeface="Helvetica"/>
      </a:majorFont>
      <a:minorFont>
        <a:latin typeface="Arial"/>
        <a:ea typeface="Arial"/>
        <a:cs typeface="Arial"/>
      </a:minorFont>
    </a:fontScheme>
    <a:fmtScheme name="Θέμα του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Θέμα του Office">
      <a:majorFont>
        <a:latin typeface="Helvetica"/>
        <a:ea typeface="Helvetica"/>
        <a:cs typeface="Helvetica"/>
      </a:majorFont>
      <a:minorFont>
        <a:latin typeface="Arial"/>
        <a:ea typeface="Arial"/>
        <a:cs typeface="Arial"/>
      </a:minorFont>
    </a:fontScheme>
    <a:fmtScheme name="Θέμα του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