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99" d="100"/>
          <a:sy n="99" d="100"/>
        </p:scale>
        <p:origin x="72" y="96"/>
      </p:cViewPr>
      <p:guideLst/>
    </p:cSldViewPr>
  </p:slideViewPr>
  <p:outlineViewPr>
    <p:cViewPr>
      <p:scale>
        <a:sx n="33" d="100"/>
        <a:sy n="33" d="100"/>
      </p:scale>
      <p:origin x="0" y="-2348"/>
    </p:cViewPr>
  </p:outlineViewPr>
  <p:notesTextViewPr>
    <p:cViewPr>
      <p:scale>
        <a:sx n="1" d="1"/>
        <a:sy n="1" d="1"/>
      </p:scale>
      <p:origin x="0" y="0"/>
    </p:cViewPr>
  </p:notesTextViewPr>
  <p:sorterViewPr>
    <p:cViewPr>
      <p:scale>
        <a:sx n="100" d="100"/>
        <a:sy n="100" d="100"/>
      </p:scale>
      <p:origin x="0" y="-1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676BDA4-FAE6-4177-8A82-F66469BEEBD2}"/>
    <pc:docChg chg="modSld">
      <pc:chgData name="pantelis balaouras" userId="25e8755020fc1734" providerId="LiveId" clId="{3676BDA4-FAE6-4177-8A82-F66469BEEBD2}" dt="2022-11-17T13:28:52.600" v="3" actId="14100"/>
      <pc:docMkLst>
        <pc:docMk/>
      </pc:docMkLst>
      <pc:sldChg chg="modSp mod">
        <pc:chgData name="pantelis balaouras" userId="25e8755020fc1734" providerId="LiveId" clId="{3676BDA4-FAE6-4177-8A82-F66469BEEBD2}" dt="2022-11-17T13:28:34.980" v="1" actId="404"/>
        <pc:sldMkLst>
          <pc:docMk/>
          <pc:sldMk cId="0" sldId="261"/>
        </pc:sldMkLst>
        <pc:spChg chg="mod">
          <ac:chgData name="pantelis balaouras" userId="25e8755020fc1734" providerId="LiveId" clId="{3676BDA4-FAE6-4177-8A82-F66469BEEBD2}" dt="2022-11-17T13:28:34.980" v="1" actId="404"/>
          <ac:spMkLst>
            <pc:docMk/>
            <pc:sldMk cId="0" sldId="261"/>
            <ac:spMk id="180" creationId="{00000000-0000-0000-0000-000000000000}"/>
          </ac:spMkLst>
        </pc:spChg>
      </pc:sldChg>
      <pc:sldChg chg="modSp mod">
        <pc:chgData name="pantelis balaouras" userId="25e8755020fc1734" providerId="LiveId" clId="{3676BDA4-FAE6-4177-8A82-F66469BEEBD2}" dt="2022-11-17T13:28:52.600" v="3" actId="14100"/>
        <pc:sldMkLst>
          <pc:docMk/>
          <pc:sldMk cId="0" sldId="263"/>
        </pc:sldMkLst>
        <pc:grpChg chg="mod">
          <ac:chgData name="pantelis balaouras" userId="25e8755020fc1734" providerId="LiveId" clId="{3676BDA4-FAE6-4177-8A82-F66469BEEBD2}" dt="2022-11-17T13:28:52.600" v="3" actId="14100"/>
          <ac:grpSpMkLst>
            <pc:docMk/>
            <pc:sldMk cId="0" sldId="263"/>
            <ac:grpSpMk id="230"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381000" y="685800"/>
            <a:ext cx="6096000" cy="3429000"/>
          </a:xfrm>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lvl1pPr marL="171450" indent="-171450">
              <a:buClr>
                <a:srgbClr val="000000"/>
              </a:buClr>
              <a:buSzPts val="1200"/>
              <a:buFont typeface="Arial"/>
              <a:buChar char="•"/>
              <a:defRPr sz="1200">
                <a:latin typeface="Calibri"/>
                <a:ea typeface="Calibri"/>
                <a:cs typeface="Calibri"/>
                <a:sym typeface="Calibri"/>
              </a:defRPr>
            </a:lvl1pPr>
          </a:lstStyle>
          <a:p>
            <a:r>
              <a:t>Cette diapositive doit être incluse dans chaque activité, mais les quatre diapositives suivantes ne doivent figurer que dans la partie d'introduction de chaque module.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https://pixabay.com/de/vectors/grenzen-land-flagge-frankreich-1296793/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tarting slide">
    <p:spTree>
      <p:nvGrpSpPr>
        <p:cNvPr id="1" name=""/>
        <p:cNvGrpSpPr/>
        <p:nvPr/>
      </p:nvGrpSpPr>
      <p:grpSpPr>
        <a:xfrm>
          <a:off x="0" y="0"/>
          <a:ext cx="0" cy="0"/>
          <a:chOff x="0" y="0"/>
          <a:chExt cx="0" cy="0"/>
        </a:xfrm>
      </p:grpSpPr>
      <p:sp>
        <p:nvSpPr>
          <p:cNvPr id="1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verall outline">
    <p:spTree>
      <p:nvGrpSpPr>
        <p:cNvPr id="1" name=""/>
        <p:cNvGrpSpPr/>
        <p:nvPr/>
      </p:nvGrpSpPr>
      <p:grpSpPr>
        <a:xfrm>
          <a:off x="0" y="0"/>
          <a:ext cx="0" cy="0"/>
          <a:chOff x="0" y="0"/>
          <a:chExt cx="0" cy="0"/>
        </a:xfrm>
      </p:grpSpPr>
      <p:sp>
        <p:nvSpPr>
          <p:cNvPr id="19" name="Titolo Testo"/>
          <p:cNvSpPr txBox="1">
            <a:spLocks noGrp="1"/>
          </p:cNvSpPr>
          <p:nvPr>
            <p:ph type="title"/>
          </p:nvPr>
        </p:nvSpPr>
        <p:spPr>
          <a:xfrm>
            <a:off x="838200" y="365125"/>
            <a:ext cx="10515600" cy="1325563"/>
          </a:xfrm>
          <a:prstGeom prst="rect">
            <a:avLst/>
          </a:prstGeom>
        </p:spPr>
        <p:txBody>
          <a:bodyPr/>
          <a:lstStyle>
            <a:lvl1pPr algn="ctr">
              <a:defRPr sz="4000" b="0">
                <a:solidFill>
                  <a:srgbClr val="000000"/>
                </a:solidFill>
                <a:latin typeface="Gill Sans"/>
                <a:ea typeface="Gill Sans"/>
                <a:cs typeface="Gill Sans"/>
                <a:sym typeface="Gill Sans"/>
              </a:defRPr>
            </a:lvl1pPr>
          </a:lstStyle>
          <a:p>
            <a:r>
              <a:t>Titolo Testo</a:t>
            </a:r>
          </a:p>
        </p:txBody>
      </p:sp>
      <p:sp>
        <p:nvSpPr>
          <p:cNvPr id="20" name="Google Shape;19;p34"/>
          <p:cNvSpPr txBox="1"/>
          <p:nvPr/>
        </p:nvSpPr>
        <p:spPr>
          <a:xfrm>
            <a:off x="407724" y="5260931"/>
            <a:ext cx="2470988" cy="45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2400">
                <a:solidFill>
                  <a:srgbClr val="FFFFFF"/>
                </a:solidFill>
                <a:latin typeface="Impact"/>
                <a:ea typeface="Impact"/>
                <a:cs typeface="Impact"/>
                <a:sym typeface="Impact"/>
              </a:defRPr>
            </a:lvl1pPr>
          </a:lstStyle>
          <a:p>
            <a:r>
              <a:t>2. Empower</a:t>
            </a:r>
          </a:p>
        </p:txBody>
      </p:sp>
      <p:sp>
        <p:nvSpPr>
          <p:cNvPr id="21" name="Google Shape;20;p34"/>
          <p:cNvSpPr txBox="1"/>
          <p:nvPr/>
        </p:nvSpPr>
        <p:spPr>
          <a:xfrm>
            <a:off x="6157856" y="5231422"/>
            <a:ext cx="2374414" cy="45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2400">
                <a:solidFill>
                  <a:srgbClr val="FFFFFF"/>
                </a:solidFill>
                <a:latin typeface="Impact"/>
                <a:ea typeface="Impact"/>
                <a:cs typeface="Impact"/>
                <a:sym typeface="Impact"/>
              </a:defRPr>
            </a:lvl1pPr>
          </a:lstStyle>
          <a:p>
            <a:r>
              <a:t>3. Participate</a:t>
            </a:r>
          </a:p>
        </p:txBody>
      </p:sp>
      <p:sp>
        <p:nvSpPr>
          <p:cNvPr id="22" name="Google Shape;21;p34"/>
          <p:cNvSpPr txBox="1"/>
          <p:nvPr/>
        </p:nvSpPr>
        <p:spPr>
          <a:xfrm>
            <a:off x="426984" y="2409475"/>
            <a:ext cx="2418172" cy="52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2800">
                <a:solidFill>
                  <a:srgbClr val="FFFFFF"/>
                </a:solidFill>
                <a:latin typeface="Impact"/>
                <a:ea typeface="Impact"/>
                <a:cs typeface="Impact"/>
                <a:sym typeface="Impact"/>
              </a:defRPr>
            </a:lvl1pPr>
          </a:lstStyle>
          <a:p>
            <a:r>
              <a:t>1. Prevent</a:t>
            </a:r>
          </a:p>
        </p:txBody>
      </p:sp>
      <p:pic>
        <p:nvPicPr>
          <p:cNvPr id="23" name="Google Shape;22;p34" descr="Google Shape;22;p34"/>
          <p:cNvPicPr>
            <a:picLocks noChangeAspect="1"/>
          </p:cNvPicPr>
          <p:nvPr/>
        </p:nvPicPr>
        <p:blipFill>
          <a:blip r:embed="rId2"/>
          <a:stretch>
            <a:fillRect/>
          </a:stretch>
        </p:blipFill>
        <p:spPr>
          <a:xfrm>
            <a:off x="0" y="6371294"/>
            <a:ext cx="1684021" cy="495301"/>
          </a:xfrm>
          <a:prstGeom prst="rect">
            <a:avLst/>
          </a:prstGeom>
          <a:ln w="12700">
            <a:miter lim="400000"/>
          </a:ln>
        </p:spPr>
      </p:pic>
      <p:pic>
        <p:nvPicPr>
          <p:cNvPr id="24" name="Google Shape;23;p34" descr="Google Shape;23;p34"/>
          <p:cNvPicPr>
            <a:picLocks noChangeAspect="1"/>
          </p:cNvPicPr>
          <p:nvPr/>
        </p:nvPicPr>
        <p:blipFill>
          <a:blip r:embed="rId3"/>
          <a:stretch>
            <a:fillRect/>
          </a:stretch>
        </p:blipFill>
        <p:spPr>
          <a:xfrm>
            <a:off x="29816" y="29816"/>
            <a:ext cx="1015243" cy="1015243"/>
          </a:xfrm>
          <a:prstGeom prst="rect">
            <a:avLst/>
          </a:prstGeom>
          <a:ln w="12700">
            <a:miter lim="400000"/>
          </a:ln>
        </p:spPr>
      </p:pic>
      <p:sp>
        <p:nvSpPr>
          <p:cNvPr id="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32" name="Titolo Testo"/>
          <p:cNvSpPr txBox="1">
            <a:spLocks noGrp="1"/>
          </p:cNvSpPr>
          <p:nvPr>
            <p:ph type="title"/>
          </p:nvPr>
        </p:nvSpPr>
        <p:spPr>
          <a:xfrm>
            <a:off x="558000" y="1079999"/>
            <a:ext cx="11059693" cy="605097"/>
          </a:xfrm>
          <a:prstGeom prst="rect">
            <a:avLst/>
          </a:prstGeom>
        </p:spPr>
        <p:txBody>
          <a:bodyPr/>
          <a:lstStyle>
            <a:lvl1pPr>
              <a:defRPr sz="2800"/>
            </a:lvl1pPr>
          </a:lstStyle>
          <a:p>
            <a:r>
              <a:t>Titolo Testo</a:t>
            </a:r>
          </a:p>
        </p:txBody>
      </p:sp>
      <p:sp>
        <p:nvSpPr>
          <p:cNvPr id="33" name="Corpo livello uno…"/>
          <p:cNvSpPr txBox="1">
            <a:spLocks noGrp="1"/>
          </p:cNvSpPr>
          <p:nvPr>
            <p:ph type="body" sz="half" idx="1"/>
          </p:nvPr>
        </p:nvSpPr>
        <p:spPr>
          <a:xfrm>
            <a:off x="557998" y="1799999"/>
            <a:ext cx="5852133" cy="4865978"/>
          </a:xfrm>
          <a:prstGeom prst="rect">
            <a:avLst/>
          </a:prstGeom>
        </p:spPr>
        <p:txBody>
          <a:bodyPr/>
          <a:lstStyle>
            <a:lvl2pPr marL="947650" indent="-399010"/>
            <a:lvl3pPr marL="1440180" indent="-411480"/>
            <a:lvl4pPr marL="1897379" indent="-411479"/>
            <a:lvl5pPr marL="2354579" indent="-411479"/>
          </a:lstStyle>
          <a:p>
            <a:r>
              <a:t>Corpo livello uno</a:t>
            </a:r>
          </a:p>
          <a:p>
            <a:pPr lvl="1"/>
            <a:r>
              <a:t>Corpo livello due</a:t>
            </a:r>
          </a:p>
          <a:p>
            <a:pPr lvl="2"/>
            <a:r>
              <a:t>Corpo livello tre</a:t>
            </a:r>
          </a:p>
          <a:p>
            <a:pPr lvl="3"/>
            <a:r>
              <a:t>Corpo livello quattro</a:t>
            </a:r>
          </a:p>
          <a:p>
            <a:pPr lvl="4"/>
            <a:r>
              <a:t>Corpo livello cinque</a:t>
            </a:r>
          </a:p>
        </p:txBody>
      </p:sp>
      <p:pic>
        <p:nvPicPr>
          <p:cNvPr id="34" name="Google Shape;28;p35" descr="Google Shape;28;p35"/>
          <p:cNvPicPr>
            <a:picLocks noChangeAspect="1"/>
          </p:cNvPicPr>
          <p:nvPr/>
        </p:nvPicPr>
        <p:blipFill>
          <a:blip r:embed="rId2"/>
          <a:stretch>
            <a:fillRect/>
          </a:stretch>
        </p:blipFill>
        <p:spPr>
          <a:xfrm>
            <a:off x="29816" y="6301390"/>
            <a:ext cx="528185" cy="528184"/>
          </a:xfrm>
          <a:prstGeom prst="rect">
            <a:avLst/>
          </a:prstGeom>
          <a:ln w="12700">
            <a:miter lim="400000"/>
          </a:ln>
        </p:spPr>
      </p:pic>
      <p:sp>
        <p:nvSpPr>
          <p:cNvPr id="35" name="Google Shape;27;p58"/>
          <p:cNvSpPr txBox="1"/>
          <p:nvPr/>
        </p:nvSpPr>
        <p:spPr>
          <a:xfrm>
            <a:off x="45725" y="98622"/>
            <a:ext cx="5128252" cy="3194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nSpc>
                <a:spcPct val="80000"/>
              </a:lnSpc>
              <a:defRPr sz="1800" b="1">
                <a:solidFill>
                  <a:srgbClr val="FFFFFF"/>
                </a:solidFill>
                <a:latin typeface="Calibri"/>
                <a:ea typeface="Calibri"/>
                <a:cs typeface="Calibri"/>
                <a:sym typeface="Calibri"/>
              </a:defRPr>
            </a:pPr>
            <a:r>
              <a:rPr dirty="0"/>
              <a:t> 3 </a:t>
            </a:r>
            <a:r>
              <a:rPr b="0" dirty="0">
                <a:solidFill>
                  <a:srgbClr val="7F7F7F"/>
                </a:solidFill>
              </a:rPr>
              <a:t> </a:t>
            </a:r>
            <a:r>
              <a:rPr lang="en-US" sz="1800" b="1" i="0" u="none" strike="noStrike" cap="none" dirty="0">
                <a:solidFill>
                  <a:schemeClr val="lt1"/>
                </a:solidFill>
                <a:highlight>
                  <a:srgbClr val="C01E24"/>
                </a:highlight>
                <a:latin typeface="Arial"/>
                <a:ea typeface="Arial"/>
                <a:cs typeface="Arial"/>
                <a:sym typeface="Arial"/>
              </a:rPr>
              <a:t> 3 </a:t>
            </a:r>
            <a:r>
              <a:rPr lang="it-IT" b="0" dirty="0">
                <a:solidFill>
                  <a:srgbClr val="7F7F7F"/>
                </a:solidFill>
              </a:rPr>
              <a:t> </a:t>
            </a:r>
            <a:r>
              <a:rPr lang="it-IT" b="0" dirty="0" err="1">
                <a:solidFill>
                  <a:srgbClr val="7F7F7F"/>
                </a:solidFill>
              </a:rPr>
              <a:t>Les</a:t>
            </a:r>
            <a:r>
              <a:rPr lang="it-IT" b="0" dirty="0">
                <a:solidFill>
                  <a:srgbClr val="7F7F7F"/>
                </a:solidFill>
              </a:rPr>
              <a:t> </a:t>
            </a:r>
            <a:r>
              <a:rPr lang="it-IT" b="0" dirty="0" err="1">
                <a:solidFill>
                  <a:srgbClr val="7F7F7F"/>
                </a:solidFill>
              </a:rPr>
              <a:t>services</a:t>
            </a:r>
            <a:r>
              <a:rPr lang="it-IT" b="0" dirty="0">
                <a:solidFill>
                  <a:srgbClr val="7F7F7F"/>
                </a:solidFill>
              </a:rPr>
              <a:t> de </a:t>
            </a:r>
            <a:r>
              <a:rPr lang="it-IT" b="0" dirty="0" err="1">
                <a:solidFill>
                  <a:srgbClr val="7F7F7F"/>
                </a:solidFill>
              </a:rPr>
              <a:t>santé</a:t>
            </a:r>
            <a:endParaRPr b="0" dirty="0">
              <a:solidFill>
                <a:srgbClr val="7F7F7F"/>
              </a:solidFill>
            </a:endParaRPr>
          </a:p>
        </p:txBody>
      </p:sp>
      <p:sp>
        <p:nvSpPr>
          <p:cNvPr id="3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ubmodule Intro">
    <p:spTree>
      <p:nvGrpSpPr>
        <p:cNvPr id="1" name=""/>
        <p:cNvGrpSpPr/>
        <p:nvPr/>
      </p:nvGrpSpPr>
      <p:grpSpPr>
        <a:xfrm>
          <a:off x="0" y="0"/>
          <a:ext cx="0" cy="0"/>
          <a:chOff x="0" y="0"/>
          <a:chExt cx="0" cy="0"/>
        </a:xfrm>
      </p:grpSpPr>
      <p:sp>
        <p:nvSpPr>
          <p:cNvPr id="43" name="Google Shape;30;p36"/>
          <p:cNvSpPr/>
          <p:nvPr/>
        </p:nvSpPr>
        <p:spPr>
          <a:xfrm>
            <a:off x="0" y="2218304"/>
            <a:ext cx="12192000" cy="3787362"/>
          </a:xfrm>
          <a:prstGeom prst="rect">
            <a:avLst/>
          </a:prstGeom>
          <a:solidFill>
            <a:srgbClr val="203864"/>
          </a:solidFill>
          <a:ln w="12700">
            <a:miter lim="400000"/>
          </a:ln>
          <a:effectLst>
            <a:outerShdw blurRad="38100" dist="23000" dir="5400000" rotWithShape="0">
              <a:srgbClr val="808080">
                <a:alpha val="34901"/>
              </a:srgbClr>
            </a:outerShdw>
          </a:effectLst>
        </p:spPr>
        <p:txBody>
          <a:bodyPr lIns="45719" rIns="45719" anchor="ctr"/>
          <a:lstStyle/>
          <a:p>
            <a:pPr marL="171450" indent="-171450" algn="ctr">
              <a:defRPr sz="1800">
                <a:latin typeface="Calibri"/>
                <a:ea typeface="Calibri"/>
                <a:cs typeface="Calibri"/>
                <a:sym typeface="Calibri"/>
              </a:defRPr>
            </a:pPr>
            <a:endParaRPr/>
          </a:p>
        </p:txBody>
      </p:sp>
      <p:sp>
        <p:nvSpPr>
          <p:cNvPr id="44" name="Titolo Testo"/>
          <p:cNvSpPr txBox="1">
            <a:spLocks noGrp="1"/>
          </p:cNvSpPr>
          <p:nvPr>
            <p:ph type="title"/>
          </p:nvPr>
        </p:nvSpPr>
        <p:spPr>
          <a:xfrm>
            <a:off x="558000" y="1079999"/>
            <a:ext cx="10515601" cy="618347"/>
          </a:xfrm>
          <a:prstGeom prst="rect">
            <a:avLst/>
          </a:prstGeom>
        </p:spPr>
        <p:txBody>
          <a:bodyPr/>
          <a:lstStyle>
            <a:lvl1pPr>
              <a:defRPr sz="2200">
                <a:solidFill>
                  <a:srgbClr val="C01E24"/>
                </a:solidFill>
              </a:defRPr>
            </a:lvl1pPr>
          </a:lstStyle>
          <a:p>
            <a:r>
              <a:t>Titolo Testo</a:t>
            </a:r>
          </a:p>
        </p:txBody>
      </p:sp>
      <p:sp>
        <p:nvSpPr>
          <p:cNvPr id="45" name="Corpo livello uno…"/>
          <p:cNvSpPr txBox="1">
            <a:spLocks noGrp="1"/>
          </p:cNvSpPr>
          <p:nvPr>
            <p:ph type="body" sz="half" idx="1"/>
          </p:nvPr>
        </p:nvSpPr>
        <p:spPr>
          <a:xfrm>
            <a:off x="558000" y="2218303"/>
            <a:ext cx="7872769" cy="3787363"/>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pic>
        <p:nvPicPr>
          <p:cNvPr id="46" name="Google Shape;33;p36" descr="Google Shape;33;p36"/>
          <p:cNvPicPr>
            <a:picLocks noChangeAspect="1"/>
          </p:cNvPicPr>
          <p:nvPr/>
        </p:nvPicPr>
        <p:blipFill>
          <a:blip r:embed="rId2"/>
          <a:stretch>
            <a:fillRect/>
          </a:stretch>
        </p:blipFill>
        <p:spPr>
          <a:xfrm>
            <a:off x="10507980" y="6356322"/>
            <a:ext cx="1684021" cy="495301"/>
          </a:xfrm>
          <a:prstGeom prst="rect">
            <a:avLst/>
          </a:prstGeom>
          <a:ln w="12700">
            <a:miter lim="400000"/>
          </a:ln>
        </p:spPr>
      </p:pic>
      <p:pic>
        <p:nvPicPr>
          <p:cNvPr id="47" name="Google Shape;34;p36" descr="Google Shape;34;p36"/>
          <p:cNvPicPr>
            <a:picLocks noChangeAspect="1"/>
          </p:cNvPicPr>
          <p:nvPr/>
        </p:nvPicPr>
        <p:blipFill>
          <a:blip r:embed="rId3"/>
          <a:stretch>
            <a:fillRect/>
          </a:stretch>
        </p:blipFill>
        <p:spPr>
          <a:xfrm>
            <a:off x="29816" y="6301390"/>
            <a:ext cx="528185" cy="528184"/>
          </a:xfrm>
          <a:prstGeom prst="rect">
            <a:avLst/>
          </a:prstGeom>
          <a:ln w="12700">
            <a:miter lim="400000"/>
          </a:ln>
        </p:spPr>
      </p:pic>
      <p:sp>
        <p:nvSpPr>
          <p:cNvPr id="4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Intro Unit">
    <p:spTree>
      <p:nvGrpSpPr>
        <p:cNvPr id="1" name=""/>
        <p:cNvGrpSpPr/>
        <p:nvPr/>
      </p:nvGrpSpPr>
      <p:grpSpPr>
        <a:xfrm>
          <a:off x="0" y="0"/>
          <a:ext cx="0" cy="0"/>
          <a:chOff x="0" y="0"/>
          <a:chExt cx="0" cy="0"/>
        </a:xfrm>
      </p:grpSpPr>
      <p:sp>
        <p:nvSpPr>
          <p:cNvPr id="55" name="Unit 1Στυλ κύριου τίτλου"/>
          <p:cNvSpPr txBox="1">
            <a:spLocks noGrp="1"/>
          </p:cNvSpPr>
          <p:nvPr>
            <p:ph type="title" hasCustomPrompt="1"/>
          </p:nvPr>
        </p:nvSpPr>
        <p:spPr>
          <a:xfrm>
            <a:off x="558000" y="1079999"/>
            <a:ext cx="10515601" cy="893180"/>
          </a:xfrm>
          <a:prstGeom prst="rect">
            <a:avLst/>
          </a:prstGeom>
        </p:spPr>
        <p:txBody>
          <a:bodyPr/>
          <a:lstStyle>
            <a:lvl1pPr>
              <a:defRPr sz="3600">
                <a:latin typeface="+mn-lt"/>
                <a:ea typeface="+mn-ea"/>
                <a:cs typeface="+mn-cs"/>
                <a:sym typeface="Arial"/>
              </a:defRPr>
            </a:lvl1pPr>
          </a:lstStyle>
          <a:p>
            <a:r>
              <a:t>Unit 1Στυλ κύριου τίτλου</a:t>
            </a:r>
          </a:p>
        </p:txBody>
      </p:sp>
      <p:sp>
        <p:nvSpPr>
          <p:cNvPr id="56" name="Corpo livello uno…"/>
          <p:cNvSpPr txBox="1">
            <a:spLocks noGrp="1"/>
          </p:cNvSpPr>
          <p:nvPr>
            <p:ph type="body" sz="quarter" idx="1"/>
          </p:nvPr>
        </p:nvSpPr>
        <p:spPr>
          <a:xfrm>
            <a:off x="558000" y="2159999"/>
            <a:ext cx="5157788" cy="503021"/>
          </a:xfrm>
          <a:prstGeom prst="rect">
            <a:avLst/>
          </a:prstGeom>
        </p:spPr>
        <p:txBody>
          <a:bodyPr anchor="b"/>
          <a:lstStyle>
            <a:lvl1pPr marL="0" indent="0">
              <a:buClrTx/>
              <a:buSzTx/>
              <a:buFontTx/>
              <a:buNone/>
              <a:defRPr sz="1800" b="1">
                <a:latin typeface="+mn-lt"/>
                <a:ea typeface="+mn-ea"/>
                <a:cs typeface="+mn-cs"/>
                <a:sym typeface="Arial"/>
              </a:defRPr>
            </a:lvl1pPr>
            <a:lvl2pPr marL="0" indent="457200">
              <a:buClrTx/>
              <a:buSzTx/>
              <a:buFontTx/>
              <a:buNone/>
              <a:defRPr sz="1800" b="1">
                <a:latin typeface="+mn-lt"/>
                <a:ea typeface="+mn-ea"/>
                <a:cs typeface="+mn-cs"/>
                <a:sym typeface="Arial"/>
              </a:defRPr>
            </a:lvl2pPr>
            <a:lvl3pPr marL="0" indent="914400">
              <a:buClrTx/>
              <a:buSzTx/>
              <a:buFontTx/>
              <a:buNone/>
              <a:defRPr sz="1800" b="1">
                <a:latin typeface="+mn-lt"/>
                <a:ea typeface="+mn-ea"/>
                <a:cs typeface="+mn-cs"/>
                <a:sym typeface="Arial"/>
              </a:defRPr>
            </a:lvl3pPr>
            <a:lvl4pPr marL="0" indent="1371600">
              <a:buClrTx/>
              <a:buSzTx/>
              <a:buFontTx/>
              <a:buNone/>
              <a:defRPr sz="1800" b="1">
                <a:latin typeface="+mn-lt"/>
                <a:ea typeface="+mn-ea"/>
                <a:cs typeface="+mn-cs"/>
                <a:sym typeface="Arial"/>
              </a:defRPr>
            </a:lvl4pPr>
            <a:lvl5pPr marL="0" indent="1828800">
              <a:buClrTx/>
              <a:buSzTx/>
              <a:buFontTx/>
              <a:buNone/>
              <a:defRPr sz="1800" b="1">
                <a:latin typeface="+mn-lt"/>
                <a:ea typeface="+mn-ea"/>
                <a:cs typeface="+mn-cs"/>
                <a:sym typeface="Arial"/>
              </a:defRPr>
            </a:lvl5pPr>
          </a:lstStyle>
          <a:p>
            <a:r>
              <a:t>Corpo livello uno</a:t>
            </a:r>
          </a:p>
          <a:p>
            <a:pPr lvl="1"/>
            <a:r>
              <a:t>Corpo livello due</a:t>
            </a:r>
          </a:p>
          <a:p>
            <a:pPr lvl="2"/>
            <a:r>
              <a:t>Corpo livello tre</a:t>
            </a:r>
          </a:p>
          <a:p>
            <a:pPr lvl="3"/>
            <a:r>
              <a:t>Corpo livello quattro</a:t>
            </a:r>
          </a:p>
          <a:p>
            <a:pPr lvl="4"/>
            <a:r>
              <a:t>Corpo livello cinque</a:t>
            </a:r>
          </a:p>
        </p:txBody>
      </p:sp>
      <p:pic>
        <p:nvPicPr>
          <p:cNvPr id="57" name="Picture 13" descr="Picture 13"/>
          <p:cNvPicPr>
            <a:picLocks noChangeAspect="1"/>
          </p:cNvPicPr>
          <p:nvPr/>
        </p:nvPicPr>
        <p:blipFill>
          <a:blip r:embed="rId2"/>
          <a:stretch>
            <a:fillRect/>
          </a:stretch>
        </p:blipFill>
        <p:spPr>
          <a:xfrm>
            <a:off x="10507980" y="6356322"/>
            <a:ext cx="1684021" cy="495301"/>
          </a:xfrm>
          <a:prstGeom prst="rect">
            <a:avLst/>
          </a:prstGeom>
          <a:ln w="12700">
            <a:miter lim="400000"/>
          </a:ln>
        </p:spPr>
      </p:pic>
      <p:pic>
        <p:nvPicPr>
          <p:cNvPr id="58" name="Γραφικό 6" descr="Γραφικό 6"/>
          <p:cNvPicPr>
            <a:picLocks noChangeAspect="1"/>
          </p:cNvPicPr>
          <p:nvPr/>
        </p:nvPicPr>
        <p:blipFill>
          <a:blip r:embed="rId3"/>
          <a:stretch>
            <a:fillRect/>
          </a:stretch>
        </p:blipFill>
        <p:spPr>
          <a:xfrm>
            <a:off x="29816" y="6301390"/>
            <a:ext cx="528185" cy="528184"/>
          </a:xfrm>
          <a:prstGeom prst="rect">
            <a:avLst/>
          </a:prstGeom>
          <a:ln w="12700">
            <a:miter lim="400000"/>
          </a:ln>
        </p:spPr>
      </p:pic>
      <p:sp>
        <p:nvSpPr>
          <p:cNvPr id="5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Unit slide with 2 columns">
    <p:spTree>
      <p:nvGrpSpPr>
        <p:cNvPr id="1" name=""/>
        <p:cNvGrpSpPr/>
        <p:nvPr/>
      </p:nvGrpSpPr>
      <p:grpSpPr>
        <a:xfrm>
          <a:off x="0" y="0"/>
          <a:ext cx="0" cy="0"/>
          <a:chOff x="0" y="0"/>
          <a:chExt cx="0" cy="0"/>
        </a:xfrm>
      </p:grpSpPr>
      <p:sp>
        <p:nvSpPr>
          <p:cNvPr id="66" name="Titolo Testo"/>
          <p:cNvSpPr txBox="1">
            <a:spLocks noGrp="1"/>
          </p:cNvSpPr>
          <p:nvPr>
            <p:ph type="title"/>
          </p:nvPr>
        </p:nvSpPr>
        <p:spPr>
          <a:xfrm>
            <a:off x="558000" y="1079999"/>
            <a:ext cx="11396576" cy="599189"/>
          </a:xfrm>
          <a:prstGeom prst="rect">
            <a:avLst/>
          </a:prstGeom>
        </p:spPr>
        <p:txBody>
          <a:bodyPr/>
          <a:lstStyle>
            <a:lvl1pPr>
              <a:defRPr sz="2800"/>
            </a:lvl1pPr>
          </a:lstStyle>
          <a:p>
            <a:r>
              <a:t>Titolo Testo</a:t>
            </a:r>
          </a:p>
        </p:txBody>
      </p:sp>
      <p:sp>
        <p:nvSpPr>
          <p:cNvPr id="67" name="Corpo livello uno…"/>
          <p:cNvSpPr txBox="1">
            <a:spLocks noGrp="1"/>
          </p:cNvSpPr>
          <p:nvPr>
            <p:ph type="body" sz="half" idx="1"/>
          </p:nvPr>
        </p:nvSpPr>
        <p:spPr>
          <a:xfrm>
            <a:off x="557998" y="1800000"/>
            <a:ext cx="5409664" cy="4893408"/>
          </a:xfrm>
          <a:prstGeom prst="rect">
            <a:avLst/>
          </a:prstGeom>
        </p:spPr>
        <p:txBody>
          <a:bodyPr/>
          <a:lstStyle>
            <a:lvl1pPr indent="-342900"/>
            <a:lvl2pPr marL="947650" indent="-399010"/>
            <a:lvl3pPr marL="1440180" indent="-411480"/>
            <a:lvl4pPr marL="1897379" indent="-411479"/>
            <a:lvl5pPr marL="2354579" indent="-411479"/>
          </a:lstStyle>
          <a:p>
            <a:r>
              <a:t>Corpo livello uno</a:t>
            </a:r>
          </a:p>
          <a:p>
            <a:pPr lvl="1"/>
            <a:r>
              <a:t>Corpo livello due</a:t>
            </a:r>
          </a:p>
          <a:p>
            <a:pPr lvl="2"/>
            <a:r>
              <a:t>Corpo livello tre</a:t>
            </a:r>
          </a:p>
          <a:p>
            <a:pPr lvl="3"/>
            <a:r>
              <a:t>Corpo livello quattro</a:t>
            </a:r>
          </a:p>
          <a:p>
            <a:pPr lvl="4"/>
            <a:r>
              <a:t>Corpo livello cinque</a:t>
            </a:r>
          </a:p>
        </p:txBody>
      </p:sp>
      <p:sp>
        <p:nvSpPr>
          <p:cNvPr id="68" name="Google Shape;48;p63"/>
          <p:cNvSpPr txBox="1">
            <a:spLocks noGrp="1"/>
          </p:cNvSpPr>
          <p:nvPr>
            <p:ph type="body" sz="half" idx="21"/>
          </p:nvPr>
        </p:nvSpPr>
        <p:spPr>
          <a:xfrm>
            <a:off x="6172198" y="1800000"/>
            <a:ext cx="5782378" cy="4893408"/>
          </a:xfrm>
          <a:prstGeom prst="rect">
            <a:avLst/>
          </a:prstGeom>
        </p:spPr>
        <p:txBody>
          <a:bodyPr/>
          <a:lstStyle/>
          <a:p>
            <a:pPr indent="-342900"/>
            <a:endParaRPr/>
          </a:p>
        </p:txBody>
      </p:sp>
      <p:pic>
        <p:nvPicPr>
          <p:cNvPr id="69" name="Google Shape;49;p63" descr="Google Shape;49;p63"/>
          <p:cNvPicPr>
            <a:picLocks noChangeAspect="1"/>
          </p:cNvPicPr>
          <p:nvPr/>
        </p:nvPicPr>
        <p:blipFill>
          <a:blip r:embed="rId2"/>
          <a:stretch>
            <a:fillRect/>
          </a:stretch>
        </p:blipFill>
        <p:spPr>
          <a:xfrm>
            <a:off x="29816" y="6301390"/>
            <a:ext cx="528185" cy="528184"/>
          </a:xfrm>
          <a:prstGeom prst="rect">
            <a:avLst/>
          </a:prstGeom>
          <a:ln w="12700">
            <a:miter lim="400000"/>
          </a:ln>
        </p:spPr>
      </p:pic>
      <p:sp>
        <p:nvSpPr>
          <p:cNvPr id="70" name="Google Shape;50;p63"/>
          <p:cNvSpPr txBox="1"/>
          <p:nvPr/>
        </p:nvSpPr>
        <p:spPr>
          <a:xfrm>
            <a:off x="45725" y="98622"/>
            <a:ext cx="8617775" cy="350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nSpc>
                <a:spcPct val="80000"/>
              </a:lnSpc>
              <a:defRPr sz="1800" b="1">
                <a:solidFill>
                  <a:srgbClr val="FFFFFF"/>
                </a:solidFill>
              </a:defRPr>
            </a:pPr>
            <a:r>
              <a:t> 1 </a:t>
            </a:r>
            <a:r>
              <a:rPr b="0">
                <a:solidFill>
                  <a:srgbClr val="7F7F7F"/>
                </a:solidFill>
              </a:rPr>
              <a:t> What is Digital Health Literacy and its relevance </a:t>
            </a:r>
          </a:p>
        </p:txBody>
      </p:sp>
      <p:sp>
        <p:nvSpPr>
          <p:cNvPr id="7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16;p33" descr="Google Shape;16;p33"/>
          <p:cNvPicPr>
            <a:picLocks noChangeAspect="1"/>
          </p:cNvPicPr>
          <p:nvPr/>
        </p:nvPicPr>
        <p:blipFill>
          <a:blip r:embed="rId8"/>
          <a:stretch>
            <a:fillRect/>
          </a:stretch>
        </p:blipFill>
        <p:spPr>
          <a:xfrm>
            <a:off x="0" y="6371294"/>
            <a:ext cx="1684021" cy="495301"/>
          </a:xfrm>
          <a:prstGeom prst="rect">
            <a:avLst/>
          </a:prstGeom>
          <a:ln w="12700">
            <a:miter lim="400000"/>
          </a:ln>
        </p:spPr>
      </p:pic>
      <p:sp>
        <p:nvSpPr>
          <p:cNvPr id="3" name="Titolo Testo"/>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Titolo Testo</a:t>
            </a:r>
          </a:p>
        </p:txBody>
      </p:sp>
      <p:sp>
        <p:nvSpPr>
          <p:cNvPr id="4"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03864"/>
          </a:solidFill>
          <a:uFillTx/>
          <a:latin typeface="Calibri"/>
          <a:ea typeface="Calibri"/>
          <a:cs typeface="Calibri"/>
          <a:sym typeface="Calibri"/>
        </a:defRPr>
      </a:lvl9pPr>
    </p:titleStyle>
    <p:bodyStyle>
      <a:lvl1pPr marL="457200" marR="0" indent="-38100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1pPr>
      <a:lvl2pPr marL="950421" marR="0" indent="-432261"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2pPr>
      <a:lvl3pPr marL="1442719" marR="0" indent="-426719"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3pPr>
      <a:lvl4pPr marL="1899920" marR="0" indent="-42672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4pPr>
      <a:lvl5pPr marL="2357120" marR="0" indent="-42672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5pPr>
      <a:lvl6pPr marL="2857500" marR="0" indent="-45720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6pPr>
      <a:lvl7pPr marL="3314700" marR="0" indent="-45720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7pPr>
      <a:lvl8pPr marL="3771900" marR="0" indent="-45720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8pPr>
      <a:lvl9pPr marL="4229100" marR="0" indent="-457200" algn="l" defTabSz="914400" rtl="0" latinLnBrk="0">
        <a:lnSpc>
          <a:spcPct val="100000"/>
        </a:lnSpc>
        <a:spcBef>
          <a:spcPts val="600"/>
        </a:spcBef>
        <a:spcAft>
          <a:spcPts val="0"/>
        </a:spcAft>
        <a:buClr>
          <a:srgbClr val="C01E24"/>
        </a:buClr>
        <a:buSzPts val="2400"/>
        <a:buFont typeface="Helvetica"/>
        <a:buChar char="•"/>
        <a:tabLst/>
        <a:defRPr sz="24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16/09/24/09/20/icon-1691338_960_720.png"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s/photos/gente-muchachas-mujeres-estudiantes-2557396/"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dn.pixabay.com/photo/2012/04/02/12/50/ambulance-24405_960_720.png" TargetMode="External"/><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5/10/30/12/25/direction-1014068_960_720.jpg" TargetMode="Externa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20/08/03/09/39/medical-5459630_960_720.png"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20/08/03/09/43/medical-5459653_960_720.png"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21/09/06/08/59/dentist-6601202_960_720.png" TargetMode="External"/><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2/02/17/13/19/mental-7018783_960_720.png" TargetMode="Externa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dn.pixabay.com/photo/2017/01/31/19/01/chemist-2026442_960_720.png" TargetMode="External"/><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dn.pixabay.com/photo/2022/02/11/16/06/vaccine-7007616_960_720.png" TargetMode="Externa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www.prolepsis.gr/" TargetMode="External"/><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illustrations/signo-de-exclamaci%c3%b3n-materia-507768/" TargetMode="Externa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photos/pregunta-duda-problema-marca-3385451/" TargetMode="Externa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pixabay.com/es/illustrations/cine-pel%c3%adcula-c%c3%a1mara-proyector-4153289/" TargetMode="External"/><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dn.pixabay.com/photo/2016/06/30/16/36/italy-1489369_960_720.png" TargetMode="External"/><Relationship Id="rId5" Type="http://schemas.openxmlformats.org/officeDocument/2006/relationships/hyperlink" Target="https://www.youtube.com/watch?v=unViGMfngyE" TargetMode="External"/><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Google Shape;70;p1"/>
          <p:cNvSpPr/>
          <p:nvPr/>
        </p:nvSpPr>
        <p:spPr>
          <a:xfrm>
            <a:off x="-2" y="0"/>
            <a:ext cx="12191698" cy="6858000"/>
          </a:xfrm>
          <a:prstGeom prst="rect">
            <a:avLst/>
          </a:pr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81" name="Google Shape;71;p1"/>
          <p:cNvSpPr txBox="1"/>
          <p:nvPr/>
        </p:nvSpPr>
        <p:spPr>
          <a:xfrm>
            <a:off x="1395255" y="4227707"/>
            <a:ext cx="3877469" cy="2015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pPr>
              <a:lnSpc>
                <a:spcPct val="90000"/>
              </a:lnSpc>
              <a:defRPr sz="3400" b="1">
                <a:solidFill>
                  <a:srgbClr val="C01E24"/>
                </a:solidFill>
                <a:latin typeface="Calibri"/>
                <a:ea typeface="Calibri"/>
                <a:cs typeface="Calibri"/>
                <a:sym typeface="Calibri"/>
              </a:defRPr>
            </a:pPr>
            <a:r>
              <a:t>Module 3</a:t>
            </a:r>
            <a:br/>
            <a:r>
              <a:rPr b="0">
                <a:solidFill>
                  <a:srgbClr val="000000"/>
                </a:solidFill>
              </a:rPr>
              <a:t>Les services de santé</a:t>
            </a:r>
          </a:p>
        </p:txBody>
      </p:sp>
      <p:sp>
        <p:nvSpPr>
          <p:cNvPr id="82" name="Google Shape;72;p1"/>
          <p:cNvSpPr/>
          <p:nvPr/>
        </p:nvSpPr>
        <p:spPr>
          <a:xfrm>
            <a:off x="-1" y="891539"/>
            <a:ext cx="722378" cy="5071112"/>
          </a:xfrm>
          <a:prstGeom prst="rect">
            <a:avLst/>
          </a:prstGeom>
          <a:solidFill>
            <a:srgbClr val="4C5254"/>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pic>
        <p:nvPicPr>
          <p:cNvPr id="83" name="Google Shape;73;p1" descr="Google Shape;73;p1"/>
          <p:cNvPicPr>
            <a:picLocks noChangeAspect="1"/>
          </p:cNvPicPr>
          <p:nvPr/>
        </p:nvPicPr>
        <p:blipFill>
          <a:blip r:embed="rId3"/>
          <a:stretch>
            <a:fillRect/>
          </a:stretch>
        </p:blipFill>
        <p:spPr>
          <a:xfrm>
            <a:off x="1349530" y="1073414"/>
            <a:ext cx="10228661" cy="2706489"/>
          </a:xfrm>
          <a:prstGeom prst="rect">
            <a:avLst/>
          </a:prstGeom>
          <a:ln w="12700">
            <a:miter lim="400000"/>
          </a:ln>
          <a:effectLst>
            <a:outerShdw blurRad="406400" dist="317500" dir="5400000" rotWithShape="0">
              <a:srgbClr val="000000">
                <a:alpha val="14901"/>
              </a:srgbClr>
            </a:outerShdw>
          </a:effectLst>
        </p:spPr>
      </p:pic>
      <p:sp>
        <p:nvSpPr>
          <p:cNvPr id="84" name="Google Shape;74;p1"/>
          <p:cNvSpPr txBox="1"/>
          <p:nvPr/>
        </p:nvSpPr>
        <p:spPr>
          <a:xfrm>
            <a:off x="1721625" y="6380246"/>
            <a:ext cx="6868651" cy="632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lvl1pPr>
              <a:lnSpc>
                <a:spcPct val="90000"/>
              </a:lnSpc>
              <a:defRPr sz="900">
                <a:solidFill>
                  <a:srgbClr val="7F7F7F"/>
                </a:solidFill>
                <a:latin typeface="Calibri"/>
                <a:ea typeface="Calibri"/>
                <a:cs typeface="Calibri"/>
                <a:sym typeface="Calibri"/>
              </a:defRPr>
            </a:lvl1pPr>
          </a:lstStyle>
          <a:p>
            <a: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p>
        </p:txBody>
      </p:sp>
      <p:pic>
        <p:nvPicPr>
          <p:cNvPr id="85" name="Google Shape;75;p1" descr="Google Shape;75;p1"/>
          <p:cNvPicPr>
            <a:picLocks noChangeAspect="1"/>
          </p:cNvPicPr>
          <p:nvPr/>
        </p:nvPicPr>
        <p:blipFill>
          <a:blip r:embed="rId4"/>
          <a:stretch>
            <a:fillRect/>
          </a:stretch>
        </p:blipFill>
        <p:spPr>
          <a:xfrm>
            <a:off x="22751" y="6332225"/>
            <a:ext cx="1684021" cy="495301"/>
          </a:xfrm>
          <a:prstGeom prst="rect">
            <a:avLst/>
          </a:prstGeom>
          <a:ln w="12700">
            <a:miter lim="400000"/>
          </a:ln>
        </p:spPr>
      </p:pic>
      <p:grpSp>
        <p:nvGrpSpPr>
          <p:cNvPr id="88" name="Google Shape;77;p1"/>
          <p:cNvGrpSpPr/>
          <p:nvPr/>
        </p:nvGrpSpPr>
        <p:grpSpPr>
          <a:xfrm>
            <a:off x="-3" y="862699"/>
            <a:ext cx="722378" cy="868136"/>
            <a:chOff x="0" y="0"/>
            <a:chExt cx="722376" cy="868134"/>
          </a:xfrm>
        </p:grpSpPr>
        <p:sp>
          <p:nvSpPr>
            <p:cNvPr id="86"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b="1">
                  <a:solidFill>
                    <a:srgbClr val="2F5597"/>
                  </a:solidFill>
                  <a:latin typeface="Calibri"/>
                  <a:ea typeface="Calibri"/>
                  <a:cs typeface="Calibri"/>
                  <a:sym typeface="Calibri"/>
                </a:defRPr>
              </a:pPr>
              <a:endParaRPr/>
            </a:p>
          </p:txBody>
        </p:sp>
        <p:sp>
          <p:nvSpPr>
            <p:cNvPr id="87" name="1"/>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b="1">
                  <a:solidFill>
                    <a:srgbClr val="2F5597"/>
                  </a:solidFill>
                  <a:latin typeface="Calibri"/>
                  <a:ea typeface="Calibri"/>
                  <a:cs typeface="Calibri"/>
                  <a:sym typeface="Calibri"/>
                </a:defRPr>
              </a:lvl1pPr>
            </a:lstStyle>
            <a:p>
              <a:r>
                <a:t>1</a:t>
              </a:r>
            </a:p>
          </p:txBody>
        </p:sp>
      </p:grpSp>
      <p:grpSp>
        <p:nvGrpSpPr>
          <p:cNvPr id="91" name="Google Shape;78;p1"/>
          <p:cNvGrpSpPr/>
          <p:nvPr/>
        </p:nvGrpSpPr>
        <p:grpSpPr>
          <a:xfrm>
            <a:off x="2608" y="1698520"/>
            <a:ext cx="722378" cy="868136"/>
            <a:chOff x="0" y="0"/>
            <a:chExt cx="722376" cy="868134"/>
          </a:xfrm>
        </p:grpSpPr>
        <p:sp>
          <p:nvSpPr>
            <p:cNvPr id="89"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endParaRPr/>
            </a:p>
          </p:txBody>
        </p:sp>
        <p:sp>
          <p:nvSpPr>
            <p:cNvPr id="90" name="2"/>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r>
                <a:t>2</a:t>
              </a:r>
            </a:p>
          </p:txBody>
        </p:sp>
      </p:grpSp>
      <p:grpSp>
        <p:nvGrpSpPr>
          <p:cNvPr id="94" name="Google Shape;79;p1"/>
          <p:cNvGrpSpPr/>
          <p:nvPr/>
        </p:nvGrpSpPr>
        <p:grpSpPr>
          <a:xfrm>
            <a:off x="-57" y="2493287"/>
            <a:ext cx="722378" cy="868136"/>
            <a:chOff x="0" y="0"/>
            <a:chExt cx="722376" cy="868134"/>
          </a:xfrm>
        </p:grpSpPr>
        <p:sp>
          <p:nvSpPr>
            <p:cNvPr id="92" name="Rettangolo"/>
            <p:cNvSpPr/>
            <p:nvPr/>
          </p:nvSpPr>
          <p:spPr>
            <a:xfrm>
              <a:off x="-1" y="0"/>
              <a:ext cx="722378" cy="868135"/>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Calibri"/>
                  <a:ea typeface="Calibri"/>
                  <a:cs typeface="Calibri"/>
                  <a:sym typeface="Calibri"/>
                </a:defRPr>
              </a:pPr>
              <a:endParaRPr/>
            </a:p>
          </p:txBody>
        </p:sp>
        <p:sp>
          <p:nvSpPr>
            <p:cNvPr id="93" name="3"/>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a:solidFill>
                    <a:srgbClr val="FFFFFF"/>
                  </a:solidFill>
                  <a:latin typeface="Calibri"/>
                  <a:ea typeface="Calibri"/>
                  <a:cs typeface="Calibri"/>
                  <a:sym typeface="Calibri"/>
                </a:defRPr>
              </a:lvl1pPr>
            </a:lstStyle>
            <a:p>
              <a:r>
                <a:t>3</a:t>
              </a:r>
            </a:p>
          </p:txBody>
        </p:sp>
      </p:grpSp>
      <p:grpSp>
        <p:nvGrpSpPr>
          <p:cNvPr id="97" name="Google Shape;80;p1"/>
          <p:cNvGrpSpPr/>
          <p:nvPr/>
        </p:nvGrpSpPr>
        <p:grpSpPr>
          <a:xfrm>
            <a:off x="-3" y="3361744"/>
            <a:ext cx="722378" cy="868136"/>
            <a:chOff x="0" y="0"/>
            <a:chExt cx="722376" cy="868134"/>
          </a:xfrm>
        </p:grpSpPr>
        <p:sp>
          <p:nvSpPr>
            <p:cNvPr id="95"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endParaRPr/>
            </a:p>
          </p:txBody>
        </p:sp>
        <p:sp>
          <p:nvSpPr>
            <p:cNvPr id="96" name="4"/>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r>
                <a:t>4</a:t>
              </a:r>
            </a:p>
          </p:txBody>
        </p:sp>
      </p:grpSp>
      <p:grpSp>
        <p:nvGrpSpPr>
          <p:cNvPr id="100" name="Google Shape;81;p1"/>
          <p:cNvGrpSpPr/>
          <p:nvPr/>
        </p:nvGrpSpPr>
        <p:grpSpPr>
          <a:xfrm>
            <a:off x="1654" y="4227707"/>
            <a:ext cx="722378" cy="868136"/>
            <a:chOff x="0" y="0"/>
            <a:chExt cx="722376" cy="868134"/>
          </a:xfrm>
        </p:grpSpPr>
        <p:sp>
          <p:nvSpPr>
            <p:cNvPr id="98"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endParaRPr/>
            </a:p>
          </p:txBody>
        </p:sp>
        <p:sp>
          <p:nvSpPr>
            <p:cNvPr id="99" name="5"/>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r>
                <a:t>5</a:t>
              </a:r>
            </a:p>
          </p:txBody>
        </p:sp>
      </p:grpSp>
      <p:grpSp>
        <p:nvGrpSpPr>
          <p:cNvPr id="103" name="Google Shape;82;p1"/>
          <p:cNvGrpSpPr/>
          <p:nvPr/>
        </p:nvGrpSpPr>
        <p:grpSpPr>
          <a:xfrm>
            <a:off x="509" y="5094513"/>
            <a:ext cx="722378" cy="868136"/>
            <a:chOff x="0" y="0"/>
            <a:chExt cx="722376" cy="868134"/>
          </a:xfrm>
        </p:grpSpPr>
        <p:sp>
          <p:nvSpPr>
            <p:cNvPr id="101"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endParaRPr/>
            </a:p>
          </p:txBody>
        </p:sp>
        <p:sp>
          <p:nvSpPr>
            <p:cNvPr id="102" name="6"/>
            <p:cNvSpPr txBox="1"/>
            <p:nvPr/>
          </p:nvSpPr>
          <p:spPr>
            <a:xfrm>
              <a:off x="45724" y="237852"/>
              <a:ext cx="630928" cy="392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r>
                <a:t>6</a:t>
              </a:r>
            </a:p>
          </p:txBody>
        </p:sp>
      </p:grpSp>
      <p:pic>
        <p:nvPicPr>
          <p:cNvPr id="104" name="Picture 2" descr="Picture 2"/>
          <p:cNvPicPr>
            <a:picLocks noChangeAspect="1"/>
          </p:cNvPicPr>
          <p:nvPr/>
        </p:nvPicPr>
        <p:blipFill>
          <a:blip r:embed="rId5"/>
          <a:stretch>
            <a:fillRect/>
          </a:stretch>
        </p:blipFill>
        <p:spPr>
          <a:xfrm>
            <a:off x="10718231" y="6316336"/>
            <a:ext cx="1406014" cy="49210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Τίτλος 3"/>
          <p:cNvSpPr txBox="1">
            <a:spLocks noGrp="1"/>
          </p:cNvSpPr>
          <p:nvPr>
            <p:ph type="title"/>
          </p:nvPr>
        </p:nvSpPr>
        <p:spPr>
          <a:xfrm>
            <a:off x="558000" y="1079998"/>
            <a:ext cx="10515601" cy="893181"/>
          </a:xfrm>
          <a:prstGeom prst="rect">
            <a:avLst/>
          </a:prstGeom>
        </p:spPr>
        <p:txBody>
          <a:bodyPr/>
          <a:lstStyle/>
          <a:p>
            <a:pPr>
              <a:defRPr sz="2000">
                <a:solidFill>
                  <a:srgbClr val="C01E24"/>
                </a:solidFill>
              </a:defRPr>
            </a:pPr>
            <a:r>
              <a:t>Actions 3.1.3 &amp; 3.1.4</a:t>
            </a:r>
            <a:br/>
            <a:r>
              <a:rPr sz="3600"/>
              <a:t>Que feriez-vous ?</a:t>
            </a:r>
          </a:p>
        </p:txBody>
      </p:sp>
      <p:sp>
        <p:nvSpPr>
          <p:cNvPr id="250" name="Ορθογώνιο 1"/>
          <p:cNvSpPr txBox="1"/>
          <p:nvPr/>
        </p:nvSpPr>
        <p:spPr>
          <a:xfrm>
            <a:off x="8025818" y="6453316"/>
            <a:ext cx="2320279"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1200"/>
            </a:pPr>
            <a:r>
              <a:rPr u="sng">
                <a:solidFill>
                  <a:srgbClr val="0563C1"/>
                </a:solidFill>
                <a:uFill>
                  <a:solidFill>
                    <a:srgbClr val="0563C1"/>
                  </a:solidFill>
                </a:uFill>
                <a:hlinkClick r:id="rId2"/>
              </a:rPr>
              <a:t>Source </a:t>
            </a:r>
            <a:r>
              <a:t>| </a:t>
            </a:r>
            <a:r>
              <a:rPr u="sng">
                <a:solidFill>
                  <a:srgbClr val="0563C1"/>
                </a:solidFill>
                <a:uFill>
                  <a:solidFill>
                    <a:srgbClr val="0563C1"/>
                  </a:solidFill>
                </a:uFill>
                <a:hlinkClick r:id="rId3"/>
              </a:rPr>
              <a:t>Licence Pixabay</a:t>
            </a:r>
          </a:p>
        </p:txBody>
      </p:sp>
      <p:pic>
        <p:nvPicPr>
          <p:cNvPr id="251" name="Γραφικό 2" descr="Γραφικό 2"/>
          <p:cNvPicPr>
            <a:picLocks noChangeAspect="1"/>
          </p:cNvPicPr>
          <p:nvPr/>
        </p:nvPicPr>
        <p:blipFill>
          <a:blip r:embed="rId4"/>
          <a:stretch>
            <a:fillRect/>
          </a:stretch>
        </p:blipFill>
        <p:spPr>
          <a:xfrm>
            <a:off x="5864180" y="1526588"/>
            <a:ext cx="3294906" cy="3294906"/>
          </a:xfrm>
          <a:prstGeom prst="rect">
            <a:avLst/>
          </a:prstGeom>
          <a:ln w="12700">
            <a:miter lim="400000"/>
          </a:ln>
        </p:spPr>
      </p:pic>
      <p:sp>
        <p:nvSpPr>
          <p:cNvPr id="252" name="TextBox 14"/>
          <p:cNvSpPr txBox="1"/>
          <p:nvPr/>
        </p:nvSpPr>
        <p:spPr>
          <a:xfrm>
            <a:off x="603719" y="2318344"/>
            <a:ext cx="5637670" cy="237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000" b="1"/>
            </a:pPr>
            <a:r>
              <a:t>Objectifs</a:t>
            </a:r>
            <a:endParaRPr sz="2800"/>
          </a:p>
          <a:p>
            <a:pPr>
              <a:spcBef>
                <a:spcPts val="600"/>
              </a:spcBef>
              <a:defRPr sz="2000"/>
            </a:pPr>
            <a:endParaRPr sz="2800"/>
          </a:p>
          <a:p>
            <a:pPr marL="342900" indent="-342900">
              <a:spcBef>
                <a:spcPts val="600"/>
              </a:spcBef>
              <a:buClr>
                <a:srgbClr val="C00000"/>
              </a:buClr>
              <a:buSzPct val="100000"/>
              <a:buChar char="▪"/>
              <a:defRPr sz="2000">
                <a:latin typeface="Calibri"/>
                <a:ea typeface="Calibri"/>
                <a:cs typeface="Calibri"/>
                <a:sym typeface="Calibri"/>
              </a:defRPr>
            </a:pPr>
            <a:r>
              <a:t>Vous travaillerez en groupe et discuterez de la manière de résoudre les problèmes sur la base de scénarios.</a:t>
            </a:r>
          </a:p>
          <a:p>
            <a:pPr marL="342900" indent="-342900">
              <a:spcBef>
                <a:spcPts val="600"/>
              </a:spcBef>
              <a:buClr>
                <a:srgbClr val="C00000"/>
              </a:buClr>
              <a:buSzPct val="100000"/>
              <a:buChar char="▪"/>
              <a:defRPr sz="2000">
                <a:latin typeface="Calibri"/>
                <a:ea typeface="Calibri"/>
                <a:cs typeface="Calibri"/>
                <a:sym typeface="Calibri"/>
              </a:defRPr>
            </a:pPr>
            <a:r>
              <a:t>Vous apprendrez à faire face à différentes situations.</a:t>
            </a:r>
          </a:p>
        </p:txBody>
      </p:sp>
      <p:pic>
        <p:nvPicPr>
          <p:cNvPr id="253" name="Γραφικό 16" descr="Γραφικό 16"/>
          <p:cNvPicPr>
            <a:picLocks noChangeAspect="1"/>
          </p:cNvPicPr>
          <p:nvPr/>
        </p:nvPicPr>
        <p:blipFill>
          <a:blip r:embed="rId4"/>
          <a:stretch>
            <a:fillRect/>
          </a:stretch>
        </p:blipFill>
        <p:spPr>
          <a:xfrm flipH="1">
            <a:off x="7876740" y="2301411"/>
            <a:ext cx="3389707" cy="3550568"/>
          </a:xfrm>
          <a:prstGeom prst="rect">
            <a:avLst/>
          </a:prstGeom>
          <a:ln w="12700">
            <a:miter lim="400000"/>
          </a:ln>
        </p:spPr>
      </p:pic>
      <p:grpSp>
        <p:nvGrpSpPr>
          <p:cNvPr id="256" name="Google Shape;168;p7"/>
          <p:cNvGrpSpPr/>
          <p:nvPr/>
        </p:nvGrpSpPr>
        <p:grpSpPr>
          <a:xfrm>
            <a:off x="11469623" y="1730318"/>
            <a:ext cx="722377" cy="663559"/>
            <a:chOff x="0" y="0"/>
            <a:chExt cx="722376" cy="663557"/>
          </a:xfrm>
        </p:grpSpPr>
        <p:sp>
          <p:nvSpPr>
            <p:cNvPr id="25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55" name="3.1.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3.1.1</a:t>
              </a:r>
            </a:p>
          </p:txBody>
        </p:sp>
      </p:grpSp>
      <p:grpSp>
        <p:nvGrpSpPr>
          <p:cNvPr id="259" name="Google Shape;168;p7"/>
          <p:cNvGrpSpPr/>
          <p:nvPr/>
        </p:nvGrpSpPr>
        <p:grpSpPr>
          <a:xfrm>
            <a:off x="11469623" y="2393252"/>
            <a:ext cx="722377" cy="663559"/>
            <a:chOff x="0" y="0"/>
            <a:chExt cx="722376" cy="663557"/>
          </a:xfrm>
        </p:grpSpPr>
        <p:sp>
          <p:nvSpPr>
            <p:cNvPr id="25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58" name="3.1.2"/>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3.1.2</a:t>
              </a:r>
            </a:p>
          </p:txBody>
        </p:sp>
      </p:grpSp>
      <p:grpSp>
        <p:nvGrpSpPr>
          <p:cNvPr id="262" name="Google Shape;168;p7"/>
          <p:cNvGrpSpPr/>
          <p:nvPr/>
        </p:nvGrpSpPr>
        <p:grpSpPr>
          <a:xfrm>
            <a:off x="11469623" y="3057468"/>
            <a:ext cx="722377" cy="663559"/>
            <a:chOff x="0" y="0"/>
            <a:chExt cx="722376" cy="663557"/>
          </a:xfrm>
        </p:grpSpPr>
        <p:sp>
          <p:nvSpPr>
            <p:cNvPr id="26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261" name="3.1.3"/>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3.1.3</a:t>
              </a:r>
            </a:p>
          </p:txBody>
        </p:sp>
      </p:grpSp>
      <p:grpSp>
        <p:nvGrpSpPr>
          <p:cNvPr id="265" name="Google Shape;168;p7"/>
          <p:cNvGrpSpPr/>
          <p:nvPr/>
        </p:nvGrpSpPr>
        <p:grpSpPr>
          <a:xfrm>
            <a:off x="11469623" y="3720403"/>
            <a:ext cx="722377" cy="663559"/>
            <a:chOff x="0" y="0"/>
            <a:chExt cx="722376" cy="663557"/>
          </a:xfrm>
        </p:grpSpPr>
        <p:sp>
          <p:nvSpPr>
            <p:cNvPr id="26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264" name="3.1.4"/>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3.1.4</a:t>
              </a:r>
            </a:p>
          </p:txBody>
        </p:sp>
      </p:grpSp>
      <p:grpSp>
        <p:nvGrpSpPr>
          <p:cNvPr id="268" name="Google Shape;168;p7"/>
          <p:cNvGrpSpPr/>
          <p:nvPr/>
        </p:nvGrpSpPr>
        <p:grpSpPr>
          <a:xfrm>
            <a:off x="11469623" y="4384935"/>
            <a:ext cx="722377" cy="663559"/>
            <a:chOff x="0" y="0"/>
            <a:chExt cx="722376" cy="663557"/>
          </a:xfrm>
        </p:grpSpPr>
        <p:sp>
          <p:nvSpPr>
            <p:cNvPr id="26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67" name="3.1.5"/>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3.1.5</a:t>
              </a:r>
            </a:p>
          </p:txBody>
        </p:sp>
      </p:grpSp>
      <p:grpSp>
        <p:nvGrpSpPr>
          <p:cNvPr id="271" name="Google Shape;168;p7"/>
          <p:cNvGrpSpPr/>
          <p:nvPr/>
        </p:nvGrpSpPr>
        <p:grpSpPr>
          <a:xfrm>
            <a:off x="10748719" y="1729357"/>
            <a:ext cx="722377" cy="663559"/>
            <a:chOff x="0" y="0"/>
            <a:chExt cx="722376" cy="663557"/>
          </a:xfrm>
        </p:grpSpPr>
        <p:sp>
          <p:nvSpPr>
            <p:cNvPr id="26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270" name="3.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r>
                <a:t>3.1</a:t>
              </a:r>
            </a:p>
          </p:txBody>
        </p:sp>
      </p:grpSp>
      <p:grpSp>
        <p:nvGrpSpPr>
          <p:cNvPr id="274" name="Google Shape;168;p7"/>
          <p:cNvGrpSpPr/>
          <p:nvPr/>
        </p:nvGrpSpPr>
        <p:grpSpPr>
          <a:xfrm>
            <a:off x="10747247" y="2389977"/>
            <a:ext cx="722377" cy="663559"/>
            <a:chOff x="0" y="0"/>
            <a:chExt cx="722376" cy="663557"/>
          </a:xfrm>
        </p:grpSpPr>
        <p:sp>
          <p:nvSpPr>
            <p:cNvPr id="27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endParaRPr/>
            </a:p>
          </p:txBody>
        </p:sp>
        <p:sp>
          <p:nvSpPr>
            <p:cNvPr id="273"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3.2</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 descr="Picture 2"/>
          <p:cNvPicPr>
            <a:picLocks noChangeAspect="1"/>
          </p:cNvPicPr>
          <p:nvPr/>
        </p:nvPicPr>
        <p:blipFill>
          <a:blip r:embed="rId2"/>
          <a:stretch>
            <a:fillRect/>
          </a:stretch>
        </p:blipFill>
        <p:spPr>
          <a:xfrm>
            <a:off x="8121264" y="1384564"/>
            <a:ext cx="4069476" cy="2712984"/>
          </a:xfrm>
          <a:prstGeom prst="rect">
            <a:avLst/>
          </a:prstGeom>
          <a:ln w="12700">
            <a:miter lim="400000"/>
          </a:ln>
        </p:spPr>
      </p:pic>
      <p:grpSp>
        <p:nvGrpSpPr>
          <p:cNvPr id="279" name="Google Shape;182;p7"/>
          <p:cNvGrpSpPr/>
          <p:nvPr/>
        </p:nvGrpSpPr>
        <p:grpSpPr>
          <a:xfrm>
            <a:off x="9863666" y="-3933"/>
            <a:ext cx="2327075" cy="350776"/>
            <a:chOff x="0" y="0"/>
            <a:chExt cx="2327074" cy="350774"/>
          </a:xfrm>
        </p:grpSpPr>
        <p:sp>
          <p:nvSpPr>
            <p:cNvPr id="277"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278"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sp>
        <p:nvSpPr>
          <p:cNvPr id="280" name="Google Shape;183;p7"/>
          <p:cNvSpPr txBox="1"/>
          <p:nvPr/>
        </p:nvSpPr>
        <p:spPr>
          <a:xfrm>
            <a:off x="3464377"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a:rPr>
              <a:t>Source </a:t>
            </a:r>
            <a:r>
              <a:rPr u="none"/>
              <a:t>| </a:t>
            </a:r>
            <a:r>
              <a:rPr>
                <a:solidFill>
                  <a:srgbClr val="0563C1"/>
                </a:solidFill>
                <a:uFill>
                  <a:solidFill>
                    <a:srgbClr val="0563C1"/>
                  </a:solidFill>
                </a:uFill>
                <a:hlinkClick r:id="rId4"/>
              </a:rPr>
              <a:t>Licence Pixabay</a:t>
            </a:r>
          </a:p>
        </p:txBody>
      </p:sp>
      <p:sp>
        <p:nvSpPr>
          <p:cNvPr id="281" name="Google Shape;169;p6"/>
          <p:cNvSpPr txBox="1">
            <a:spLocks noGrp="1"/>
          </p:cNvSpPr>
          <p:nvPr>
            <p:ph type="title"/>
          </p:nvPr>
        </p:nvSpPr>
        <p:spPr>
          <a:xfrm>
            <a:off x="557999" y="597115"/>
            <a:ext cx="11059694" cy="605097"/>
          </a:xfrm>
          <a:prstGeom prst="rect">
            <a:avLst/>
          </a:prstGeom>
        </p:spPr>
        <p:txBody>
          <a:bodyPr/>
          <a:lstStyle>
            <a:lvl1pPr>
              <a:defRPr sz="3600">
                <a:solidFill>
                  <a:srgbClr val="002060"/>
                </a:solidFill>
              </a:defRPr>
            </a:lvl1pPr>
          </a:lstStyle>
          <a:p>
            <a:r>
              <a:t>Que feriez-vous ?  - ÉTAPES</a:t>
            </a:r>
          </a:p>
        </p:txBody>
      </p:sp>
      <p:grpSp>
        <p:nvGrpSpPr>
          <p:cNvPr id="284" name="Rectangle: Rounded Corners 2"/>
          <p:cNvGrpSpPr/>
          <p:nvPr/>
        </p:nvGrpSpPr>
        <p:grpSpPr>
          <a:xfrm>
            <a:off x="342339" y="1384564"/>
            <a:ext cx="8335834" cy="5182109"/>
            <a:chOff x="0" y="0"/>
            <a:chExt cx="8335833" cy="5182108"/>
          </a:xfrm>
        </p:grpSpPr>
        <p:sp>
          <p:nvSpPr>
            <p:cNvPr id="282" name="Rettangolo arrotondato"/>
            <p:cNvSpPr/>
            <p:nvPr/>
          </p:nvSpPr>
          <p:spPr>
            <a:xfrm>
              <a:off x="0" y="0"/>
              <a:ext cx="8335834" cy="5182109"/>
            </a:xfrm>
            <a:prstGeom prst="roundRect">
              <a:avLst>
                <a:gd name="adj" fmla="val 16667"/>
              </a:avLst>
            </a:prstGeom>
            <a:solidFill>
              <a:srgbClr val="F2F2F2"/>
            </a:solidFill>
            <a:ln w="25400" cap="flat">
              <a:solidFill>
                <a:srgbClr val="0070C0"/>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83" name="L'activité est composée de 8 scénarios…"/>
            <p:cNvSpPr txBox="1"/>
            <p:nvPr/>
          </p:nvSpPr>
          <p:spPr>
            <a:xfrm>
              <a:off x="311389" y="869"/>
              <a:ext cx="7713056" cy="51803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marL="457200" indent="-457200">
                <a:buClr>
                  <a:srgbClr val="000000"/>
                </a:buClr>
                <a:buSzPct val="100000"/>
                <a:buAutoNum type="arabicParenR"/>
                <a:defRPr sz="2400">
                  <a:solidFill>
                    <a:srgbClr val="203864"/>
                  </a:solidFill>
                  <a:latin typeface="Calibri"/>
                  <a:ea typeface="Calibri"/>
                  <a:cs typeface="Calibri"/>
                  <a:sym typeface="Calibri"/>
                </a:defRPr>
              </a:pPr>
              <a:r>
                <a:t>L'activité est composée de 8 scénarios</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Les stagiaires se répartissent en 4 groupes : les 4 premiers scénarios sont répartis entre les groupes au moyen de cartes.</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Les groupes discutent des scénarios qui leur sont proposés</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Un temps est accordé pour que chaque groupe explique aux autres le scénario qu'il a reçu et comment il le résoudrait.</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Une courte discussion entre tous les stagiaires est encouragée.</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Le formateur explique le fonctionnement de base du système de santé dans la zone examinée.</a:t>
              </a:r>
              <a:endParaRPr>
                <a:solidFill>
                  <a:srgbClr val="FFFFFF"/>
                </a:solidFill>
              </a:endParaRPr>
            </a:p>
            <a:p>
              <a:pPr marL="457200" indent="-457200">
                <a:buClr>
                  <a:srgbClr val="000000"/>
                </a:buClr>
                <a:buSzPct val="100000"/>
                <a:buAutoNum type="arabicParenR"/>
                <a:defRPr sz="2400">
                  <a:solidFill>
                    <a:srgbClr val="203864"/>
                  </a:solidFill>
                  <a:latin typeface="Calibri"/>
                  <a:ea typeface="Calibri"/>
                  <a:cs typeface="Calibri"/>
                  <a:sym typeface="Calibri"/>
                </a:defRPr>
              </a:pPr>
              <a:r>
                <a:t>Le processus est répété avec les 4 scénarios suivants.</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1 - Urgence</a:t>
            </a:r>
          </a:p>
        </p:txBody>
      </p:sp>
      <p:grpSp>
        <p:nvGrpSpPr>
          <p:cNvPr id="289" name="Google Shape;171;p6"/>
          <p:cNvGrpSpPr/>
          <p:nvPr/>
        </p:nvGrpSpPr>
        <p:grpSpPr>
          <a:xfrm>
            <a:off x="558000" y="1799475"/>
            <a:ext cx="6681787" cy="3818901"/>
            <a:chOff x="0" y="0"/>
            <a:chExt cx="6681785" cy="3818899"/>
          </a:xfrm>
        </p:grpSpPr>
        <p:sp>
          <p:nvSpPr>
            <p:cNvPr id="287" name="Rettangolo"/>
            <p:cNvSpPr/>
            <p:nvPr/>
          </p:nvSpPr>
          <p:spPr>
            <a:xfrm>
              <a:off x="0" y="0"/>
              <a:ext cx="6681786" cy="3818900"/>
            </a:xfrm>
            <a:prstGeom prst="rect">
              <a:avLst/>
            </a:prstGeom>
            <a:solidFill>
              <a:srgbClr val="F2F2F2"/>
            </a:solidFill>
            <a:ln w="12700" cap="flat">
              <a:noFill/>
              <a:miter lim="400000"/>
            </a:ln>
            <a:effectLst/>
          </p:spPr>
          <p:txBody>
            <a:bodyPr wrap="square" lIns="45719" tIns="45719" rIns="45719" bIns="45719" numCol="1" anchor="t">
              <a:noAutofit/>
            </a:bodyPr>
            <a:lstStyle/>
            <a:p>
              <a:pPr algn="just">
                <a:lnSpc>
                  <a:spcPct val="150000"/>
                </a:lnSpc>
                <a:defRPr sz="2400">
                  <a:latin typeface="Calibri"/>
                  <a:ea typeface="Calibri"/>
                  <a:cs typeface="Calibri"/>
                  <a:sym typeface="Calibri"/>
                </a:defRPr>
              </a:pPr>
              <a:endParaRPr/>
            </a:p>
          </p:txBody>
        </p:sp>
        <p:sp>
          <p:nvSpPr>
            <p:cNvPr id="288" name="Il y a une personne qui court le long de la rivière à 8 heures du matin. Le sol est mouillé par la pluie de la nuit précédente. La personne court prudemment mais, pour éviter une pierre, elle marche dans un trou qui n'était pas visible parce qu'il était "/>
            <p:cNvSpPr/>
            <p:nvPr/>
          </p:nvSpPr>
          <p:spPr>
            <a:xfrm>
              <a:off x="45724" y="0"/>
              <a:ext cx="659033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just">
                <a:lnSpc>
                  <a:spcPct val="150000"/>
                </a:lnSpc>
                <a:defRPr sz="2000">
                  <a:latin typeface="Calibri"/>
                  <a:ea typeface="Calibri"/>
                  <a:cs typeface="Calibri"/>
                  <a:sym typeface="Calibri"/>
                </a:defRPr>
              </a:pPr>
              <a:r>
                <a:t>Il y a une personne qui court le long de la rivière à 8 heures du matin. Le sol est mouillé par la pluie de la nuit précédente. La personne court prudemment mais, pour éviter une pierre, elle marche dans un trou qui n'était pas visible parce qu'il était gorgé d'eau. Au moment où il met le pied dans le trou, il tombe au sol. Il se met à crier "au secours!" à plusieurs reprises et finalement, vous, qui passiez par là, l'entendez. </a:t>
              </a:r>
              <a:endParaRPr sz="2400"/>
            </a:p>
            <a:p>
              <a:pPr algn="just">
                <a:lnSpc>
                  <a:spcPct val="150000"/>
                </a:lnSpc>
                <a:defRPr sz="2000" b="1">
                  <a:latin typeface="Calibri"/>
                  <a:ea typeface="Calibri"/>
                  <a:cs typeface="Calibri"/>
                  <a:sym typeface="Calibri"/>
                </a:defRPr>
              </a:pPr>
              <a:r>
                <a:t>Comment agirais-tu dans cette situation ?</a:t>
              </a:r>
              <a:endParaRPr sz="2400"/>
            </a:p>
            <a:p>
              <a:pPr algn="just">
                <a:lnSpc>
                  <a:spcPct val="150000"/>
                </a:lnSpc>
                <a:defRPr sz="2000" b="1">
                  <a:latin typeface="Calibri"/>
                  <a:ea typeface="Calibri"/>
                  <a:cs typeface="Calibri"/>
                  <a:sym typeface="Calibri"/>
                </a:defRPr>
              </a:pPr>
              <a:r>
                <a:t> </a:t>
              </a:r>
            </a:p>
          </p:txBody>
        </p:sp>
      </p:grpSp>
      <p:grpSp>
        <p:nvGrpSpPr>
          <p:cNvPr id="292" name="Google Shape;182;p7"/>
          <p:cNvGrpSpPr/>
          <p:nvPr/>
        </p:nvGrpSpPr>
        <p:grpSpPr>
          <a:xfrm>
            <a:off x="9863666" y="-3933"/>
            <a:ext cx="2327075" cy="350776"/>
            <a:chOff x="0" y="0"/>
            <a:chExt cx="2327074" cy="350774"/>
          </a:xfrm>
        </p:grpSpPr>
        <p:sp>
          <p:nvSpPr>
            <p:cNvPr id="29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29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293" name="Picture 2" descr="Picture 2"/>
          <p:cNvPicPr>
            <a:picLocks noChangeAspect="1"/>
          </p:cNvPicPr>
          <p:nvPr/>
        </p:nvPicPr>
        <p:blipFill>
          <a:blip r:embed="rId2"/>
          <a:stretch>
            <a:fillRect/>
          </a:stretch>
        </p:blipFill>
        <p:spPr>
          <a:xfrm>
            <a:off x="7546802" y="1799476"/>
            <a:ext cx="4271269" cy="2175678"/>
          </a:xfrm>
          <a:prstGeom prst="rect">
            <a:avLst/>
          </a:prstGeom>
          <a:ln w="12700">
            <a:miter lim="400000"/>
          </a:ln>
        </p:spPr>
      </p:pic>
      <p:sp>
        <p:nvSpPr>
          <p:cNvPr id="294" name="Google Shape;183;p7"/>
          <p:cNvSpPr txBox="1"/>
          <p:nvPr/>
        </p:nvSpPr>
        <p:spPr>
          <a:xfrm>
            <a:off x="3464377"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a:rPr>
              <a:t>Source </a:t>
            </a:r>
            <a:r>
              <a:rPr u="none"/>
              <a:t>| </a:t>
            </a:r>
            <a:r>
              <a:rPr>
                <a:solidFill>
                  <a:srgbClr val="0563C1"/>
                </a:solidFill>
                <a:uFill>
                  <a:solidFill>
                    <a:srgbClr val="0563C1"/>
                  </a:solidFill>
                </a:uFill>
                <a:hlinkClick r:id="rId4"/>
              </a:rPr>
              <a:t>Licence Pixabay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2 - Admission</a:t>
            </a:r>
          </a:p>
        </p:txBody>
      </p:sp>
      <p:grpSp>
        <p:nvGrpSpPr>
          <p:cNvPr id="299" name="Google Shape;171;p6"/>
          <p:cNvGrpSpPr/>
          <p:nvPr/>
        </p:nvGrpSpPr>
        <p:grpSpPr>
          <a:xfrm>
            <a:off x="4647414" y="2183613"/>
            <a:ext cx="7438278" cy="3669802"/>
            <a:chOff x="0" y="0"/>
            <a:chExt cx="7438277" cy="3669800"/>
          </a:xfrm>
        </p:grpSpPr>
        <p:sp>
          <p:nvSpPr>
            <p:cNvPr id="297" name="Rettangolo"/>
            <p:cNvSpPr/>
            <p:nvPr/>
          </p:nvSpPr>
          <p:spPr>
            <a:xfrm>
              <a:off x="0" y="-1"/>
              <a:ext cx="7438278" cy="3669802"/>
            </a:xfrm>
            <a:prstGeom prst="rect">
              <a:avLst/>
            </a:prstGeom>
            <a:solidFill>
              <a:srgbClr val="F2F2F2"/>
            </a:solidFill>
            <a:ln w="12700" cap="flat">
              <a:noFill/>
              <a:miter lim="400000"/>
            </a:ln>
            <a:effectLst/>
          </p:spPr>
          <p:txBody>
            <a:bodyPr wrap="square" lIns="45719" tIns="45719" rIns="45719" bIns="45719" numCol="1" anchor="t">
              <a:noAutofit/>
            </a:bodyPr>
            <a:lstStyle/>
            <a:p>
              <a:pPr algn="just">
                <a:lnSpc>
                  <a:spcPct val="150000"/>
                </a:lnSpc>
                <a:defRPr sz="2200" b="1">
                  <a:latin typeface="Calibri"/>
                  <a:ea typeface="Calibri"/>
                  <a:cs typeface="Calibri"/>
                  <a:sym typeface="Calibri"/>
                </a:defRPr>
              </a:pPr>
              <a:endParaRPr/>
            </a:p>
          </p:txBody>
        </p:sp>
        <p:sp>
          <p:nvSpPr>
            <p:cNvPr id="298" name="Vous avez rendez-vous pour une opération avec le chirurgien Dr. Perez à 08h00. Lorsque vous arrivez à l'hôpital, vous ne savez pas où aller. Que devez-vous faire ?…"/>
            <p:cNvSpPr txBox="1"/>
            <p:nvPr/>
          </p:nvSpPr>
          <p:spPr>
            <a:xfrm>
              <a:off x="45725" y="-1"/>
              <a:ext cx="7346828" cy="3180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marL="228600" indent="-228600" algn="just">
                <a:lnSpc>
                  <a:spcPct val="150000"/>
                </a:lnSpc>
                <a:buClr>
                  <a:srgbClr val="C01E24"/>
                </a:buClr>
                <a:buSzPts val="2200"/>
                <a:buFont typeface="Helvetica"/>
                <a:buChar char="▪"/>
                <a:defRPr sz="2200">
                  <a:latin typeface="Calibri"/>
                  <a:ea typeface="Calibri"/>
                  <a:cs typeface="Calibri"/>
                  <a:sym typeface="Calibri"/>
                </a:defRPr>
              </a:pPr>
              <a:r>
                <a:t>Vous avez rendez-vous pour une opération avec le chirurgien Dr. Perez à 08h00. Lorsque vous arrivez à l'hôpital, vous ne savez pas où aller. Que devez-vous faire ?</a:t>
              </a:r>
              <a:endParaRPr sz="2400"/>
            </a:p>
            <a:p>
              <a:pPr marL="800100" lvl="1" indent="-342900" algn="just">
                <a:lnSpc>
                  <a:spcPct val="150000"/>
                </a:lnSpc>
                <a:buClr>
                  <a:srgbClr val="C01E24"/>
                </a:buClr>
                <a:buSzPts val="2000"/>
                <a:buFont typeface="Courier New"/>
                <a:buChar char="o"/>
                <a:defRPr sz="2000">
                  <a:latin typeface="Calibri"/>
                  <a:ea typeface="Calibri"/>
                  <a:cs typeface="Calibri"/>
                  <a:sym typeface="Calibri"/>
                </a:defRPr>
              </a:pPr>
              <a:r>
                <a:t>Rendez-vous au bureau d'information </a:t>
              </a:r>
              <a:endParaRPr sz="2200"/>
            </a:p>
            <a:p>
              <a:pPr marL="800100" lvl="1" indent="-342900" algn="just">
                <a:lnSpc>
                  <a:spcPct val="150000"/>
                </a:lnSpc>
                <a:buClr>
                  <a:srgbClr val="C01E24"/>
                </a:buClr>
                <a:buSzPts val="2000"/>
                <a:buFont typeface="Courier New"/>
                <a:buChar char="o"/>
                <a:defRPr sz="2000">
                  <a:latin typeface="Calibri"/>
                  <a:ea typeface="Calibri"/>
                  <a:cs typeface="Calibri"/>
                  <a:sym typeface="Calibri"/>
                </a:defRPr>
              </a:pPr>
              <a:r>
                <a:t>Allez à l'étage des salles d'opération et demandez le Dr Pérez.</a:t>
              </a:r>
              <a:endParaRPr sz="2200"/>
            </a:p>
            <a:p>
              <a:pPr marL="800100" lvl="1" indent="-342900" algn="just">
                <a:lnSpc>
                  <a:spcPct val="150000"/>
                </a:lnSpc>
                <a:buClr>
                  <a:srgbClr val="C01E24"/>
                </a:buClr>
                <a:buSzPts val="2000"/>
                <a:buFont typeface="Courier New"/>
                <a:buChar char="o"/>
                <a:defRPr sz="2000">
                  <a:latin typeface="Calibri"/>
                  <a:ea typeface="Calibri"/>
                  <a:cs typeface="Calibri"/>
                  <a:sym typeface="Calibri"/>
                </a:defRPr>
              </a:pPr>
              <a:r>
                <a:t>Aller à l'admission</a:t>
              </a:r>
              <a:endParaRPr sz="2200"/>
            </a:p>
            <a:p>
              <a:pPr algn="just">
                <a:lnSpc>
                  <a:spcPct val="150000"/>
                </a:lnSpc>
                <a:defRPr sz="2200" b="1">
                  <a:latin typeface="Calibri"/>
                  <a:ea typeface="Calibri"/>
                  <a:cs typeface="Calibri"/>
                  <a:sym typeface="Calibri"/>
                </a:defRPr>
              </a:pPr>
              <a:r>
                <a:t>Expliquez pourquoi.</a:t>
              </a:r>
            </a:p>
          </p:txBody>
        </p:sp>
      </p:grpSp>
      <p:grpSp>
        <p:nvGrpSpPr>
          <p:cNvPr id="302" name="Google Shape;182;p7"/>
          <p:cNvGrpSpPr/>
          <p:nvPr/>
        </p:nvGrpSpPr>
        <p:grpSpPr>
          <a:xfrm>
            <a:off x="9863666" y="-3933"/>
            <a:ext cx="2327075" cy="350776"/>
            <a:chOff x="0" y="0"/>
            <a:chExt cx="2327074" cy="350774"/>
          </a:xfrm>
        </p:grpSpPr>
        <p:sp>
          <p:nvSpPr>
            <p:cNvPr id="30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0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303" name="Picture 2" descr="Picture 2"/>
          <p:cNvPicPr>
            <a:picLocks noChangeAspect="1"/>
          </p:cNvPicPr>
          <p:nvPr/>
        </p:nvPicPr>
        <p:blipFill>
          <a:blip r:embed="rId2"/>
          <a:stretch>
            <a:fillRect/>
          </a:stretch>
        </p:blipFill>
        <p:spPr>
          <a:xfrm>
            <a:off x="0" y="2183614"/>
            <a:ext cx="4674386" cy="4674386"/>
          </a:xfrm>
          <a:prstGeom prst="rect">
            <a:avLst/>
          </a:prstGeom>
          <a:ln w="12700">
            <a:miter lim="400000"/>
          </a:ln>
        </p:spPr>
      </p:pic>
      <p:sp>
        <p:nvSpPr>
          <p:cNvPr id="304" name="Google Shape;183;p7"/>
          <p:cNvSpPr txBox="1"/>
          <p:nvPr/>
        </p:nvSpPr>
        <p:spPr>
          <a:xfrm>
            <a:off x="3464377"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a:rPr>
              <a:t>Source </a:t>
            </a:r>
            <a:r>
              <a:rPr u="none"/>
              <a:t>| </a:t>
            </a:r>
            <a:r>
              <a:rPr>
                <a:solidFill>
                  <a:srgbClr val="0563C1"/>
                </a:solidFill>
                <a:uFill>
                  <a:solidFill>
                    <a:srgbClr val="0563C1"/>
                  </a:solidFill>
                </a:uFill>
                <a:hlinkClick r:id="rId4"/>
              </a:rPr>
              <a:t>Licence Pixabay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3 - Le médecin de famille</a:t>
            </a:r>
          </a:p>
        </p:txBody>
      </p:sp>
      <p:grpSp>
        <p:nvGrpSpPr>
          <p:cNvPr id="309" name="Google Shape;171;p6"/>
          <p:cNvGrpSpPr/>
          <p:nvPr/>
        </p:nvGrpSpPr>
        <p:grpSpPr>
          <a:xfrm>
            <a:off x="403109" y="2350333"/>
            <a:ext cx="9090213" cy="2958268"/>
            <a:chOff x="0" y="0"/>
            <a:chExt cx="9090211" cy="2958266"/>
          </a:xfrm>
        </p:grpSpPr>
        <p:sp>
          <p:nvSpPr>
            <p:cNvPr id="307" name="Rettangolo"/>
            <p:cNvSpPr/>
            <p:nvPr/>
          </p:nvSpPr>
          <p:spPr>
            <a:xfrm>
              <a:off x="-1" y="-1"/>
              <a:ext cx="9090213" cy="2958268"/>
            </a:xfrm>
            <a:prstGeom prst="rect">
              <a:avLst/>
            </a:prstGeom>
            <a:solidFill>
              <a:srgbClr val="F2F2F2"/>
            </a:solidFill>
            <a:ln w="12700" cap="flat">
              <a:noFill/>
              <a:miter lim="400000"/>
            </a:ln>
            <a:effectLst/>
          </p:spPr>
          <p:txBody>
            <a:bodyPr wrap="square" lIns="45719" tIns="45719" rIns="45719" bIns="45719" numCol="1" anchor="t">
              <a:noAutofit/>
            </a:bodyPr>
            <a:lstStyle/>
            <a:p>
              <a:pPr>
                <a:lnSpc>
                  <a:spcPct val="150000"/>
                </a:lnSpc>
                <a:defRPr sz="2000" b="1">
                  <a:latin typeface="Calibri"/>
                  <a:ea typeface="Calibri"/>
                  <a:cs typeface="Calibri"/>
                  <a:sym typeface="Calibri"/>
                </a:defRPr>
              </a:pPr>
              <a:endParaRPr/>
            </a:p>
          </p:txBody>
        </p:sp>
        <p:sp>
          <p:nvSpPr>
            <p:cNvPr id="308" name="Le froid des derniers jours vous fait éternuer, tousser, avoir mal à la gorge et le nez bouché. Vous aimeriez prendre un comprimé contre la douleur, mais vous ne savez pas lequel. Que devez-vous faire ?…"/>
            <p:cNvSpPr txBox="1"/>
            <p:nvPr/>
          </p:nvSpPr>
          <p:spPr>
            <a:xfrm>
              <a:off x="45724" y="-1"/>
              <a:ext cx="8998763" cy="295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normAutofit/>
            </a:bodyPr>
            <a:lstStyle/>
            <a:p>
              <a:pPr>
                <a:lnSpc>
                  <a:spcPct val="150000"/>
                </a:lnSpc>
                <a:defRPr sz="2400">
                  <a:latin typeface="Calibri"/>
                  <a:ea typeface="Calibri"/>
                  <a:cs typeface="Calibri"/>
                  <a:sym typeface="Calibri"/>
                </a:defRPr>
              </a:pPr>
              <a:r>
                <a:t>Le froid des derniers jours vous fait éternuer, tousser, avoir mal à la gorge et le nez bouché. Vous aimeriez prendre un comprimé contre la douleur, mais vous ne savez pas lequel. Que devez-vous faire ?</a:t>
              </a:r>
            </a:p>
            <a:p>
              <a:pPr>
                <a:lnSpc>
                  <a:spcPct val="150000"/>
                </a:lnSpc>
                <a:defRPr sz="2400">
                  <a:latin typeface="Calibri"/>
                  <a:ea typeface="Calibri"/>
                  <a:cs typeface="Calibri"/>
                  <a:sym typeface="Calibri"/>
                </a:defRPr>
              </a:pPr>
              <a:endParaRPr/>
            </a:p>
            <a:p>
              <a:pPr>
                <a:lnSpc>
                  <a:spcPct val="150000"/>
                </a:lnSpc>
                <a:defRPr sz="2400" b="1">
                  <a:latin typeface="Calibri"/>
                  <a:ea typeface="Calibri"/>
                  <a:cs typeface="Calibri"/>
                  <a:sym typeface="Calibri"/>
                </a:defRPr>
              </a:pPr>
              <a:r>
                <a:t>Expliquez les mesures à prendre.</a:t>
              </a:r>
            </a:p>
          </p:txBody>
        </p:sp>
      </p:grpSp>
      <p:grpSp>
        <p:nvGrpSpPr>
          <p:cNvPr id="312" name="Google Shape;182;p7"/>
          <p:cNvGrpSpPr/>
          <p:nvPr/>
        </p:nvGrpSpPr>
        <p:grpSpPr>
          <a:xfrm>
            <a:off x="9863666" y="-3933"/>
            <a:ext cx="2327075" cy="350776"/>
            <a:chOff x="0" y="0"/>
            <a:chExt cx="2327074" cy="350774"/>
          </a:xfrm>
        </p:grpSpPr>
        <p:sp>
          <p:nvSpPr>
            <p:cNvPr id="31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1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sp>
        <p:nvSpPr>
          <p:cNvPr id="313" name="Google Shape;183;p7"/>
          <p:cNvSpPr txBox="1"/>
          <p:nvPr/>
        </p:nvSpPr>
        <p:spPr>
          <a:xfrm>
            <a:off x="-855010" y="6581000"/>
            <a:ext cx="86806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a:rPr>
              <a:t>Source </a:t>
            </a:r>
            <a:r>
              <a:rPr u="none"/>
              <a:t>| </a:t>
            </a:r>
            <a:r>
              <a:rPr>
                <a:solidFill>
                  <a:srgbClr val="0563C1"/>
                </a:solidFill>
                <a:uFill>
                  <a:solidFill>
                    <a:srgbClr val="0563C1"/>
                  </a:solidFill>
                </a:uFill>
                <a:hlinkClick r:id="rId3"/>
              </a:rPr>
              <a:t>Licence Pixabay</a:t>
            </a:r>
          </a:p>
        </p:txBody>
      </p:sp>
      <p:pic>
        <p:nvPicPr>
          <p:cNvPr id="314" name="Picture 2" descr="Picture 2"/>
          <p:cNvPicPr>
            <a:picLocks noChangeAspect="1"/>
          </p:cNvPicPr>
          <p:nvPr/>
        </p:nvPicPr>
        <p:blipFill>
          <a:blip r:embed="rId4"/>
          <a:stretch>
            <a:fillRect/>
          </a:stretch>
        </p:blipFill>
        <p:spPr>
          <a:xfrm>
            <a:off x="8016868" y="2563579"/>
            <a:ext cx="4175132" cy="429442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69;p6"/>
          <p:cNvSpPr txBox="1">
            <a:spLocks noGrp="1"/>
          </p:cNvSpPr>
          <p:nvPr>
            <p:ph type="title"/>
          </p:nvPr>
        </p:nvSpPr>
        <p:spPr>
          <a:xfrm>
            <a:off x="557999" y="446373"/>
            <a:ext cx="11059694" cy="650907"/>
          </a:xfrm>
          <a:prstGeom prst="rect">
            <a:avLst/>
          </a:prstGeom>
        </p:spPr>
        <p:txBody>
          <a:bodyPr/>
          <a:lstStyle>
            <a:lvl1pPr>
              <a:defRPr sz="3600">
                <a:solidFill>
                  <a:srgbClr val="002060"/>
                </a:solidFill>
              </a:defRPr>
            </a:lvl1pPr>
          </a:lstStyle>
          <a:p>
            <a:r>
              <a:rPr dirty="0" err="1"/>
              <a:t>Sujet</a:t>
            </a:r>
            <a:r>
              <a:rPr dirty="0"/>
              <a:t> 4 - </a:t>
            </a:r>
            <a:r>
              <a:rPr dirty="0" err="1"/>
              <a:t>Hôpital</a:t>
            </a:r>
            <a:r>
              <a:rPr dirty="0"/>
              <a:t>/</a:t>
            </a:r>
            <a:r>
              <a:rPr dirty="0" err="1"/>
              <a:t>Spécialiste</a:t>
            </a:r>
            <a:endParaRPr dirty="0"/>
          </a:p>
        </p:txBody>
      </p:sp>
      <p:grpSp>
        <p:nvGrpSpPr>
          <p:cNvPr id="319" name="Google Shape;171;p6"/>
          <p:cNvGrpSpPr/>
          <p:nvPr/>
        </p:nvGrpSpPr>
        <p:grpSpPr>
          <a:xfrm>
            <a:off x="557998" y="1097281"/>
            <a:ext cx="7874801" cy="5242559"/>
            <a:chOff x="0" y="0"/>
            <a:chExt cx="7779356" cy="5061763"/>
          </a:xfrm>
        </p:grpSpPr>
        <p:sp>
          <p:nvSpPr>
            <p:cNvPr id="317" name="Rettangolo"/>
            <p:cNvSpPr/>
            <p:nvPr/>
          </p:nvSpPr>
          <p:spPr>
            <a:xfrm>
              <a:off x="0" y="0"/>
              <a:ext cx="7779357" cy="4556496"/>
            </a:xfrm>
            <a:prstGeom prst="rect">
              <a:avLst/>
            </a:prstGeom>
            <a:solidFill>
              <a:srgbClr val="F2F2F2"/>
            </a:solidFill>
            <a:ln w="12700" cap="flat">
              <a:noFill/>
              <a:miter lim="400000"/>
            </a:ln>
            <a:effectLst/>
          </p:spPr>
          <p:txBody>
            <a:bodyPr wrap="square" lIns="45719" tIns="45719" rIns="45719" bIns="45719" numCol="1" anchor="t">
              <a:noAutofit/>
            </a:bodyPr>
            <a:lstStyle/>
            <a:p>
              <a:pPr>
                <a:lnSpc>
                  <a:spcPct val="150000"/>
                </a:lnSpc>
                <a:defRPr sz="2400">
                  <a:latin typeface="Calibri"/>
                  <a:ea typeface="Calibri"/>
                  <a:cs typeface="Calibri"/>
                  <a:sym typeface="Calibri"/>
                </a:defRPr>
              </a:pPr>
              <a:endParaRPr/>
            </a:p>
          </p:txBody>
        </p:sp>
        <p:sp>
          <p:nvSpPr>
            <p:cNvPr id="318" name="À la suite d'une chute à vélo, votre médecin généraliste vous a dit qu'il vous adressait à un spécialiste pour des examens spécifiques et un traitement complémentaire. Il ne vous donne pas immédiatement un rendez-vous mais vous dit qu'une lettre avec le "/>
            <p:cNvSpPr txBox="1"/>
            <p:nvPr/>
          </p:nvSpPr>
          <p:spPr>
            <a:xfrm>
              <a:off x="45724" y="0"/>
              <a:ext cx="7687908" cy="50617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marL="228600" indent="-228600">
                <a:lnSpc>
                  <a:spcPct val="150000"/>
                </a:lnSpc>
                <a:buClr>
                  <a:srgbClr val="C01E24"/>
                </a:buClr>
                <a:buSzPts val="2400"/>
                <a:buFont typeface="Helvetica"/>
                <a:buChar char="▪"/>
                <a:defRPr sz="2400">
                  <a:latin typeface="Calibri"/>
                  <a:ea typeface="Calibri"/>
                  <a:cs typeface="Calibri"/>
                  <a:sym typeface="Calibri"/>
                </a:defRPr>
              </a:pPr>
              <a:r>
                <a:rPr dirty="0"/>
                <a:t>À la suite </a:t>
              </a:r>
              <a:r>
                <a:rPr dirty="0" err="1"/>
                <a:t>d'une</a:t>
              </a:r>
              <a:r>
                <a:rPr dirty="0"/>
                <a:t> chute à </a:t>
              </a:r>
              <a:r>
                <a:rPr dirty="0" err="1"/>
                <a:t>vélo</a:t>
              </a:r>
              <a:r>
                <a:rPr dirty="0"/>
                <a:t>, </a:t>
              </a:r>
              <a:r>
                <a:rPr dirty="0" err="1"/>
                <a:t>votre</a:t>
              </a:r>
              <a:r>
                <a:rPr dirty="0"/>
                <a:t> </a:t>
              </a:r>
              <a:r>
                <a:rPr dirty="0" err="1"/>
                <a:t>médecin</a:t>
              </a:r>
              <a:r>
                <a:rPr dirty="0"/>
                <a:t> </a:t>
              </a:r>
              <a:r>
                <a:rPr dirty="0" err="1"/>
                <a:t>généraliste</a:t>
              </a:r>
              <a:r>
                <a:rPr dirty="0"/>
                <a:t> </a:t>
              </a:r>
              <a:r>
                <a:rPr dirty="0" err="1"/>
                <a:t>vous</a:t>
              </a:r>
              <a:r>
                <a:rPr dirty="0"/>
                <a:t> a </a:t>
              </a:r>
              <a:r>
                <a:rPr dirty="0" err="1"/>
                <a:t>dit</a:t>
              </a:r>
              <a:r>
                <a:rPr dirty="0"/>
                <a:t> </a:t>
              </a:r>
              <a:r>
                <a:rPr dirty="0" err="1"/>
                <a:t>qu'il</a:t>
              </a:r>
              <a:r>
                <a:rPr dirty="0"/>
                <a:t> </a:t>
              </a:r>
              <a:r>
                <a:rPr dirty="0" err="1"/>
                <a:t>vous</a:t>
              </a:r>
              <a:r>
                <a:rPr dirty="0"/>
                <a:t> </a:t>
              </a:r>
              <a:r>
                <a:rPr dirty="0" err="1"/>
                <a:t>adressait</a:t>
              </a:r>
              <a:r>
                <a:rPr dirty="0"/>
                <a:t> à un </a:t>
              </a:r>
              <a:r>
                <a:rPr dirty="0" err="1"/>
                <a:t>spécialiste</a:t>
              </a:r>
              <a:r>
                <a:rPr dirty="0"/>
                <a:t> pour des </a:t>
              </a:r>
              <a:r>
                <a:rPr dirty="0" err="1"/>
                <a:t>examens</a:t>
              </a:r>
              <a:r>
                <a:rPr dirty="0"/>
                <a:t> </a:t>
              </a:r>
              <a:r>
                <a:rPr dirty="0" err="1"/>
                <a:t>spécifiques</a:t>
              </a:r>
              <a:r>
                <a:rPr dirty="0"/>
                <a:t> et un </a:t>
              </a:r>
              <a:r>
                <a:rPr dirty="0" err="1"/>
                <a:t>traitement</a:t>
              </a:r>
              <a:r>
                <a:rPr dirty="0"/>
                <a:t> </a:t>
              </a:r>
              <a:r>
                <a:rPr dirty="0" err="1"/>
                <a:t>complémentaire</a:t>
              </a:r>
              <a:r>
                <a:rPr dirty="0"/>
                <a:t>. Il ne </a:t>
              </a:r>
              <a:r>
                <a:rPr dirty="0" err="1"/>
                <a:t>vous</a:t>
              </a:r>
              <a:r>
                <a:rPr dirty="0"/>
                <a:t> </a:t>
              </a:r>
              <a:r>
                <a:rPr dirty="0" err="1"/>
                <a:t>donne</a:t>
              </a:r>
              <a:r>
                <a:rPr dirty="0"/>
                <a:t> pas </a:t>
              </a:r>
              <a:r>
                <a:rPr dirty="0" err="1"/>
                <a:t>immédiatement</a:t>
              </a:r>
              <a:r>
                <a:rPr dirty="0"/>
                <a:t> un </a:t>
              </a:r>
              <a:r>
                <a:rPr dirty="0" err="1"/>
                <a:t>rendez-vous</a:t>
              </a:r>
              <a:r>
                <a:rPr dirty="0"/>
                <a:t> </a:t>
              </a:r>
              <a:r>
                <a:rPr dirty="0" err="1"/>
                <a:t>mais</a:t>
              </a:r>
              <a:r>
                <a:rPr dirty="0"/>
                <a:t> </a:t>
              </a:r>
              <a:r>
                <a:rPr dirty="0" err="1"/>
                <a:t>vous</a:t>
              </a:r>
              <a:r>
                <a:rPr dirty="0"/>
                <a:t> </a:t>
              </a:r>
              <a:r>
                <a:rPr dirty="0" err="1"/>
                <a:t>dit</a:t>
              </a:r>
              <a:r>
                <a:rPr dirty="0"/>
                <a:t> </a:t>
              </a:r>
              <a:r>
                <a:rPr dirty="0" err="1"/>
                <a:t>qu'une</a:t>
              </a:r>
              <a:r>
                <a:rPr dirty="0"/>
                <a:t> </a:t>
              </a:r>
              <a:r>
                <a:rPr dirty="0" err="1"/>
                <a:t>lettre</a:t>
              </a:r>
              <a:r>
                <a:rPr dirty="0"/>
                <a:t> avec le </a:t>
              </a:r>
              <a:r>
                <a:rPr dirty="0" err="1"/>
                <a:t>rendez-vous</a:t>
              </a:r>
              <a:r>
                <a:rPr dirty="0"/>
                <a:t> sera </a:t>
              </a:r>
              <a:r>
                <a:rPr dirty="0" err="1"/>
                <a:t>envoyée</a:t>
              </a:r>
              <a:r>
                <a:rPr dirty="0"/>
                <a:t> à </a:t>
              </a:r>
              <a:r>
                <a:rPr dirty="0" err="1"/>
                <a:t>votre</a:t>
              </a:r>
              <a:r>
                <a:rPr dirty="0"/>
                <a:t> domicile. </a:t>
              </a:r>
            </a:p>
            <a:p>
              <a:pPr marL="228600" indent="-228600">
                <a:lnSpc>
                  <a:spcPct val="150000"/>
                </a:lnSpc>
                <a:buClr>
                  <a:srgbClr val="C01E24"/>
                </a:buClr>
                <a:buSzPts val="2400"/>
                <a:buFont typeface="Helvetica"/>
                <a:buChar char="▪"/>
                <a:defRPr sz="2400" b="1">
                  <a:latin typeface="Calibri"/>
                  <a:ea typeface="Calibri"/>
                  <a:cs typeface="Calibri"/>
                  <a:sym typeface="Calibri"/>
                </a:defRPr>
              </a:pPr>
              <a:r>
                <a:rPr dirty="0" err="1"/>
                <a:t>Expliquez</a:t>
              </a:r>
              <a:r>
                <a:rPr dirty="0"/>
                <a:t> </a:t>
              </a:r>
              <a:r>
                <a:rPr dirty="0" err="1"/>
                <a:t>quel</a:t>
              </a:r>
              <a:r>
                <a:rPr dirty="0"/>
                <a:t> </a:t>
              </a:r>
              <a:r>
                <a:rPr dirty="0" err="1"/>
                <a:t>spécialiste</a:t>
              </a:r>
              <a:r>
                <a:rPr dirty="0"/>
                <a:t> </a:t>
              </a:r>
              <a:r>
                <a:rPr dirty="0" err="1"/>
                <a:t>vous</a:t>
              </a:r>
              <a:r>
                <a:rPr dirty="0"/>
                <a:t> </a:t>
              </a:r>
              <a:r>
                <a:rPr dirty="0" err="1"/>
                <a:t>allez</a:t>
              </a:r>
              <a:r>
                <a:rPr dirty="0"/>
                <a:t> consulter et </a:t>
              </a:r>
              <a:r>
                <a:rPr dirty="0" err="1"/>
                <a:t>pourquoi</a:t>
              </a:r>
              <a:r>
                <a:rPr dirty="0"/>
                <a:t>.</a:t>
              </a:r>
            </a:p>
            <a:p>
              <a:pPr marL="228600" indent="-228600">
                <a:lnSpc>
                  <a:spcPct val="150000"/>
                </a:lnSpc>
                <a:buClr>
                  <a:srgbClr val="C01E24"/>
                </a:buClr>
                <a:buSzPts val="2400"/>
                <a:buFont typeface="Helvetica"/>
                <a:buChar char="▪"/>
                <a:defRPr sz="2400" b="1">
                  <a:latin typeface="Calibri"/>
                  <a:ea typeface="Calibri"/>
                  <a:cs typeface="Calibri"/>
                  <a:sym typeface="Calibri"/>
                </a:defRPr>
              </a:pPr>
              <a:r>
                <a:rPr dirty="0" err="1"/>
                <a:t>Expliquez</a:t>
              </a:r>
              <a:r>
                <a:rPr dirty="0"/>
                <a:t> </a:t>
              </a:r>
              <a:r>
                <a:rPr dirty="0" err="1"/>
                <a:t>où</a:t>
              </a:r>
              <a:r>
                <a:rPr dirty="0"/>
                <a:t> </a:t>
              </a:r>
              <a:r>
                <a:rPr dirty="0" err="1"/>
                <a:t>vous</a:t>
              </a:r>
              <a:r>
                <a:rPr dirty="0"/>
                <a:t> </a:t>
              </a:r>
              <a:r>
                <a:rPr dirty="0" err="1"/>
                <a:t>devrez</a:t>
              </a:r>
              <a:r>
                <a:rPr dirty="0"/>
                <a:t> </a:t>
              </a:r>
              <a:r>
                <a:rPr dirty="0" err="1"/>
                <a:t>vous</a:t>
              </a:r>
              <a:r>
                <a:rPr dirty="0"/>
                <a:t> </a:t>
              </a:r>
              <a:r>
                <a:rPr dirty="0" err="1"/>
                <a:t>rendre</a:t>
              </a:r>
              <a:r>
                <a:rPr dirty="0"/>
                <a:t> pour </a:t>
              </a:r>
              <a:r>
                <a:rPr dirty="0" err="1"/>
                <a:t>être</a:t>
              </a:r>
              <a:r>
                <a:rPr dirty="0"/>
                <a:t> vu par le </a:t>
              </a:r>
              <a:r>
                <a:rPr dirty="0" err="1"/>
                <a:t>spécialiste</a:t>
              </a:r>
              <a:r>
                <a:rPr dirty="0"/>
                <a:t>.</a:t>
              </a:r>
            </a:p>
          </p:txBody>
        </p:sp>
      </p:grpSp>
      <p:grpSp>
        <p:nvGrpSpPr>
          <p:cNvPr id="322" name="Google Shape;182;p7"/>
          <p:cNvGrpSpPr/>
          <p:nvPr/>
        </p:nvGrpSpPr>
        <p:grpSpPr>
          <a:xfrm>
            <a:off x="9863666" y="-3933"/>
            <a:ext cx="2327075" cy="350776"/>
            <a:chOff x="0" y="0"/>
            <a:chExt cx="2327074" cy="350774"/>
          </a:xfrm>
        </p:grpSpPr>
        <p:sp>
          <p:nvSpPr>
            <p:cNvPr id="32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2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sp>
        <p:nvSpPr>
          <p:cNvPr id="323" name="Google Shape;183;p7"/>
          <p:cNvSpPr txBox="1"/>
          <p:nvPr/>
        </p:nvSpPr>
        <p:spPr>
          <a:xfrm>
            <a:off x="2153337" y="6525262"/>
            <a:ext cx="96214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a:latin typeface="Calibri"/>
                <a:ea typeface="Calibri"/>
                <a:cs typeface="Calibri"/>
                <a:sym typeface="Calibri"/>
              </a:defRPr>
            </a:pPr>
            <a:r>
              <a:rPr u="sng">
                <a:solidFill>
                  <a:srgbClr val="0563C1"/>
                </a:solidFill>
                <a:uFill>
                  <a:solidFill>
                    <a:srgbClr val="0563C1"/>
                  </a:solidFill>
                </a:uFill>
                <a:hlinkClick r:id="rId2"/>
              </a:rPr>
              <a:t>Source</a:t>
            </a:r>
            <a:r>
              <a:t>, </a:t>
            </a:r>
            <a:r>
              <a:rPr u="sng">
                <a:solidFill>
                  <a:srgbClr val="0563C1"/>
                </a:solidFill>
                <a:uFill>
                  <a:solidFill>
                    <a:srgbClr val="0563C1"/>
                  </a:solidFill>
                </a:uFill>
                <a:hlinkClick r:id="rId3"/>
              </a:rPr>
              <a:t>licence Pixabay</a:t>
            </a:r>
          </a:p>
        </p:txBody>
      </p:sp>
      <p:pic>
        <p:nvPicPr>
          <p:cNvPr id="324" name="Grafik 8" descr="Grafik 8"/>
          <p:cNvPicPr>
            <a:picLocks noChangeAspect="1"/>
          </p:cNvPicPr>
          <p:nvPr/>
        </p:nvPicPr>
        <p:blipFill>
          <a:blip r:embed="rId4"/>
          <a:srcRect t="25042"/>
          <a:stretch>
            <a:fillRect/>
          </a:stretch>
        </p:blipFill>
        <p:spPr>
          <a:xfrm>
            <a:off x="8014071" y="1863157"/>
            <a:ext cx="4177930" cy="313168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5 - Services dentaires</a:t>
            </a:r>
          </a:p>
        </p:txBody>
      </p:sp>
      <p:grpSp>
        <p:nvGrpSpPr>
          <p:cNvPr id="329" name="Google Shape;171;p6"/>
          <p:cNvGrpSpPr/>
          <p:nvPr/>
        </p:nvGrpSpPr>
        <p:grpSpPr>
          <a:xfrm>
            <a:off x="403111" y="2350334"/>
            <a:ext cx="6836675" cy="3513139"/>
            <a:chOff x="0" y="0"/>
            <a:chExt cx="6836674" cy="3513137"/>
          </a:xfrm>
        </p:grpSpPr>
        <p:sp>
          <p:nvSpPr>
            <p:cNvPr id="327" name="Rettangolo"/>
            <p:cNvSpPr/>
            <p:nvPr/>
          </p:nvSpPr>
          <p:spPr>
            <a:xfrm>
              <a:off x="0" y="0"/>
              <a:ext cx="6836675" cy="3513138"/>
            </a:xfrm>
            <a:prstGeom prst="rect">
              <a:avLst/>
            </a:prstGeom>
            <a:solidFill>
              <a:srgbClr val="F2F2F2"/>
            </a:solidFill>
            <a:ln w="12700" cap="flat">
              <a:noFill/>
              <a:miter lim="400000"/>
            </a:ln>
            <a:effectLst/>
          </p:spPr>
          <p:txBody>
            <a:bodyPr wrap="square" lIns="45719" tIns="45719" rIns="45719" bIns="45719" numCol="1" anchor="t">
              <a:noAutofit/>
            </a:bodyPr>
            <a:lstStyle/>
            <a:p>
              <a:pPr>
                <a:lnSpc>
                  <a:spcPct val="150000"/>
                </a:lnSpc>
                <a:defRPr sz="2200">
                  <a:latin typeface="Calibri"/>
                  <a:ea typeface="Calibri"/>
                  <a:cs typeface="Calibri"/>
                  <a:sym typeface="Calibri"/>
                </a:defRPr>
              </a:pPr>
              <a:endParaRPr/>
            </a:p>
          </p:txBody>
        </p:sp>
        <p:sp>
          <p:nvSpPr>
            <p:cNvPr id="328" name="Vous vous êtes réveillé avec une bouche légèrement gonflée et vous avez des douleurs dans l'une des molaires. Vous avez pris des antalgiques pendant plusieurs jours mais la douleur persiste.…"/>
            <p:cNvSpPr txBox="1"/>
            <p:nvPr/>
          </p:nvSpPr>
          <p:spPr>
            <a:xfrm>
              <a:off x="45725" y="0"/>
              <a:ext cx="6745225" cy="34769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marL="457200" indent="-381000">
                <a:lnSpc>
                  <a:spcPct val="150000"/>
                </a:lnSpc>
                <a:spcBef>
                  <a:spcPts val="600"/>
                </a:spcBef>
                <a:buClr>
                  <a:srgbClr val="C01E24"/>
                </a:buClr>
                <a:buSzPts val="2200"/>
                <a:buFont typeface="Helvetica"/>
                <a:buChar char="▪"/>
                <a:defRPr sz="2200">
                  <a:latin typeface="Calibri"/>
                  <a:ea typeface="Calibri"/>
                  <a:cs typeface="Calibri"/>
                  <a:sym typeface="Calibri"/>
                </a:defRPr>
              </a:pPr>
              <a:r>
                <a:t>Vous vous êtes réveillé avec une bouche légèrement gonflée et vous avez des douleurs dans l'une des molaires. Vous avez pris des antalgiques pendant plusieurs jours mais la douleur persiste. </a:t>
              </a:r>
              <a:endParaRPr sz="2400"/>
            </a:p>
            <a:p>
              <a:pPr marL="457200" indent="-381000">
                <a:lnSpc>
                  <a:spcPct val="150000"/>
                </a:lnSpc>
                <a:spcBef>
                  <a:spcPts val="600"/>
                </a:spcBef>
                <a:buClr>
                  <a:srgbClr val="C01E24"/>
                </a:buClr>
                <a:buSzPts val="2200"/>
                <a:buFont typeface="Helvetica"/>
                <a:buChar char="▪"/>
                <a:defRPr sz="2200" b="1">
                  <a:latin typeface="Calibri"/>
                  <a:ea typeface="Calibri"/>
                  <a:cs typeface="Calibri"/>
                  <a:sym typeface="Calibri"/>
                </a:defRPr>
              </a:pPr>
              <a:r>
                <a:t>Expliquez où vous devez aller en premier pour être traité et pourquoi.</a:t>
              </a:r>
            </a:p>
          </p:txBody>
        </p:sp>
      </p:grpSp>
      <p:grpSp>
        <p:nvGrpSpPr>
          <p:cNvPr id="332" name="Google Shape;182;p7"/>
          <p:cNvGrpSpPr/>
          <p:nvPr/>
        </p:nvGrpSpPr>
        <p:grpSpPr>
          <a:xfrm>
            <a:off x="9863666" y="-3933"/>
            <a:ext cx="2327075" cy="350776"/>
            <a:chOff x="0" y="0"/>
            <a:chExt cx="2327074" cy="350774"/>
          </a:xfrm>
        </p:grpSpPr>
        <p:sp>
          <p:nvSpPr>
            <p:cNvPr id="33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3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333" name="Picture 6" descr="Picture 6"/>
          <p:cNvPicPr>
            <a:picLocks noChangeAspect="1"/>
          </p:cNvPicPr>
          <p:nvPr/>
        </p:nvPicPr>
        <p:blipFill>
          <a:blip r:embed="rId2"/>
          <a:stretch>
            <a:fillRect/>
          </a:stretch>
        </p:blipFill>
        <p:spPr>
          <a:xfrm>
            <a:off x="7508540" y="2350334"/>
            <a:ext cx="4398307" cy="2890970"/>
          </a:xfrm>
          <a:prstGeom prst="rect">
            <a:avLst/>
          </a:prstGeom>
          <a:ln w="12700">
            <a:miter lim="400000"/>
          </a:ln>
        </p:spPr>
      </p:pic>
      <p:sp>
        <p:nvSpPr>
          <p:cNvPr id="334" name="Google Shape;183;p7"/>
          <p:cNvSpPr txBox="1"/>
          <p:nvPr/>
        </p:nvSpPr>
        <p:spPr>
          <a:xfrm>
            <a:off x="2153337" y="6525262"/>
            <a:ext cx="96214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a:latin typeface="Calibri"/>
                <a:ea typeface="Calibri"/>
                <a:cs typeface="Calibri"/>
                <a:sym typeface="Calibri"/>
              </a:defRPr>
            </a:pPr>
            <a:r>
              <a:rPr u="sng">
                <a:solidFill>
                  <a:srgbClr val="0563C1"/>
                </a:solidFill>
                <a:uFill>
                  <a:solidFill>
                    <a:srgbClr val="0563C1"/>
                  </a:solidFill>
                </a:uFill>
                <a:hlinkClick r:id="rId3"/>
              </a:rPr>
              <a:t>Source</a:t>
            </a:r>
            <a:r>
              <a:t>, </a:t>
            </a:r>
            <a:r>
              <a:rPr u="sng">
                <a:solidFill>
                  <a:srgbClr val="0563C1"/>
                </a:solidFill>
                <a:uFill>
                  <a:solidFill>
                    <a:srgbClr val="0563C1"/>
                  </a:solidFill>
                </a:uFill>
                <a:hlinkClick r:id="rId4"/>
              </a:rPr>
              <a:t>licence Pixabay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6 - Psychologue</a:t>
            </a:r>
          </a:p>
        </p:txBody>
      </p:sp>
      <p:grpSp>
        <p:nvGrpSpPr>
          <p:cNvPr id="339" name="Google Shape;171;p6"/>
          <p:cNvGrpSpPr/>
          <p:nvPr/>
        </p:nvGrpSpPr>
        <p:grpSpPr>
          <a:xfrm>
            <a:off x="403111" y="2350334"/>
            <a:ext cx="7044064" cy="3427667"/>
            <a:chOff x="0" y="0"/>
            <a:chExt cx="7044063" cy="3427665"/>
          </a:xfrm>
        </p:grpSpPr>
        <p:sp>
          <p:nvSpPr>
            <p:cNvPr id="337" name="Rettangolo"/>
            <p:cNvSpPr/>
            <p:nvPr/>
          </p:nvSpPr>
          <p:spPr>
            <a:xfrm>
              <a:off x="0" y="0"/>
              <a:ext cx="7044064" cy="3427666"/>
            </a:xfrm>
            <a:prstGeom prst="rect">
              <a:avLst/>
            </a:prstGeom>
            <a:solidFill>
              <a:srgbClr val="F2F2F2"/>
            </a:solidFill>
            <a:ln w="12700" cap="flat">
              <a:noFill/>
              <a:miter lim="400000"/>
            </a:ln>
            <a:effectLst/>
          </p:spPr>
          <p:txBody>
            <a:bodyPr wrap="square" lIns="45719" tIns="45719" rIns="45719" bIns="45719" numCol="1" anchor="t">
              <a:noAutofit/>
            </a:bodyPr>
            <a:lstStyle/>
            <a:p>
              <a:pPr>
                <a:lnSpc>
                  <a:spcPct val="150000"/>
                </a:lnSpc>
                <a:defRPr sz="2400">
                  <a:latin typeface="Calibri"/>
                  <a:ea typeface="Calibri"/>
                  <a:cs typeface="Calibri"/>
                  <a:sym typeface="Calibri"/>
                </a:defRPr>
              </a:pPr>
              <a:endParaRPr/>
            </a:p>
          </p:txBody>
        </p:sp>
        <p:sp>
          <p:nvSpPr>
            <p:cNvPr id="338" name="La mère d'Alberto est décédée il y a quelques semaines et depuis cet événement, il n'a pas pu se lever du lit. Il se sent triste et son état affecte ses performances au travail. Un ami lui a dit qu'il devrait consulter un psychologue pour l'aider à surmo"/>
            <p:cNvSpPr txBox="1"/>
            <p:nvPr/>
          </p:nvSpPr>
          <p:spPr>
            <a:xfrm>
              <a:off x="45725" y="0"/>
              <a:ext cx="6952614" cy="33443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nSpc>
                  <a:spcPct val="150000"/>
                </a:lnSpc>
                <a:defRPr sz="2000">
                  <a:latin typeface="Calibri"/>
                  <a:ea typeface="Calibri"/>
                  <a:cs typeface="Calibri"/>
                  <a:sym typeface="Calibri"/>
                </a:defRPr>
              </a:pPr>
              <a:r>
                <a:t>La mère d'Alberto est décédée il y a quelques semaines et depuis cet événement, il n'a pas pu se lever du lit. Il se sent triste et son état affecte ses performances au travail. Un ami lui a dit qu'il devrait consulter un psychologue pour l'aider à surmonter son chagrin.</a:t>
              </a:r>
              <a:endParaRPr sz="2400"/>
            </a:p>
            <a:p>
              <a:pPr>
                <a:lnSpc>
                  <a:spcPct val="150000"/>
                </a:lnSpc>
                <a:defRPr sz="2000">
                  <a:latin typeface="Calibri"/>
                  <a:ea typeface="Calibri"/>
                  <a:cs typeface="Calibri"/>
                  <a:sym typeface="Calibri"/>
                </a:defRPr>
              </a:pPr>
              <a:endParaRPr sz="2400"/>
            </a:p>
            <a:p>
              <a:pPr>
                <a:lnSpc>
                  <a:spcPct val="150000"/>
                </a:lnSpc>
                <a:defRPr sz="2000" b="1">
                  <a:latin typeface="Calibri"/>
                  <a:ea typeface="Calibri"/>
                  <a:cs typeface="Calibri"/>
                  <a:sym typeface="Calibri"/>
                </a:defRPr>
              </a:pPr>
              <a:r>
                <a:t>Quelles démarches Alberto doit-il entreprendre pour être vu par le spécialiste ?</a:t>
              </a:r>
            </a:p>
          </p:txBody>
        </p:sp>
      </p:grpSp>
      <p:grpSp>
        <p:nvGrpSpPr>
          <p:cNvPr id="342" name="Google Shape;182;p7"/>
          <p:cNvGrpSpPr/>
          <p:nvPr/>
        </p:nvGrpSpPr>
        <p:grpSpPr>
          <a:xfrm>
            <a:off x="9863666" y="-3933"/>
            <a:ext cx="2327075" cy="350776"/>
            <a:chOff x="0" y="0"/>
            <a:chExt cx="2327074" cy="350774"/>
          </a:xfrm>
        </p:grpSpPr>
        <p:sp>
          <p:nvSpPr>
            <p:cNvPr id="34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4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343" name="Picture 2" descr="Picture 2"/>
          <p:cNvPicPr>
            <a:picLocks noChangeAspect="1"/>
          </p:cNvPicPr>
          <p:nvPr/>
        </p:nvPicPr>
        <p:blipFill>
          <a:blip r:embed="rId2"/>
          <a:stretch>
            <a:fillRect/>
          </a:stretch>
        </p:blipFill>
        <p:spPr>
          <a:xfrm>
            <a:off x="7699991" y="2350334"/>
            <a:ext cx="4088901" cy="2836675"/>
          </a:xfrm>
          <a:prstGeom prst="rect">
            <a:avLst/>
          </a:prstGeom>
          <a:ln w="12700">
            <a:miter lim="400000"/>
          </a:ln>
        </p:spPr>
      </p:pic>
      <p:sp>
        <p:nvSpPr>
          <p:cNvPr id="344" name="Google Shape;183;p7"/>
          <p:cNvSpPr txBox="1"/>
          <p:nvPr/>
        </p:nvSpPr>
        <p:spPr>
          <a:xfrm>
            <a:off x="2153337" y="6525262"/>
            <a:ext cx="96214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a:latin typeface="Calibri"/>
                <a:ea typeface="Calibri"/>
                <a:cs typeface="Calibri"/>
                <a:sym typeface="Calibri"/>
              </a:defRPr>
            </a:pPr>
            <a:r>
              <a:rPr u="sng">
                <a:solidFill>
                  <a:srgbClr val="0563C1"/>
                </a:solidFill>
                <a:uFill>
                  <a:solidFill>
                    <a:srgbClr val="0563C1"/>
                  </a:solidFill>
                </a:uFill>
                <a:hlinkClick r:id="rId3"/>
              </a:rPr>
              <a:t>Source </a:t>
            </a:r>
            <a:r>
              <a:t>| </a:t>
            </a:r>
            <a:r>
              <a:rPr u="sng">
                <a:solidFill>
                  <a:srgbClr val="0563C1"/>
                </a:solidFill>
                <a:uFill>
                  <a:solidFill>
                    <a:srgbClr val="0563C1"/>
                  </a:solidFill>
                </a:uFill>
                <a:hlinkClick r:id="rId4"/>
              </a:rPr>
              <a:t>Licence Pixabay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Google Shape;169;p6"/>
          <p:cNvSpPr txBox="1">
            <a:spLocks noGrp="1"/>
          </p:cNvSpPr>
          <p:nvPr>
            <p:ph type="title"/>
          </p:nvPr>
        </p:nvSpPr>
        <p:spPr>
          <a:xfrm>
            <a:off x="557999" y="426721"/>
            <a:ext cx="11059694" cy="629919"/>
          </a:xfrm>
          <a:prstGeom prst="rect">
            <a:avLst/>
          </a:prstGeom>
        </p:spPr>
        <p:txBody>
          <a:bodyPr/>
          <a:lstStyle>
            <a:lvl1pPr>
              <a:defRPr sz="3600">
                <a:solidFill>
                  <a:srgbClr val="002060"/>
                </a:solidFill>
              </a:defRPr>
            </a:lvl1pPr>
          </a:lstStyle>
          <a:p>
            <a:r>
              <a:rPr dirty="0" err="1"/>
              <a:t>Sujet</a:t>
            </a:r>
            <a:r>
              <a:rPr dirty="0"/>
              <a:t> 7 - </a:t>
            </a:r>
            <a:r>
              <a:rPr dirty="0" err="1"/>
              <a:t>Pharmacie</a:t>
            </a:r>
            <a:endParaRPr dirty="0"/>
          </a:p>
        </p:txBody>
      </p:sp>
      <p:grpSp>
        <p:nvGrpSpPr>
          <p:cNvPr id="349" name="Google Shape;171;p6"/>
          <p:cNvGrpSpPr/>
          <p:nvPr/>
        </p:nvGrpSpPr>
        <p:grpSpPr>
          <a:xfrm>
            <a:off x="704864" y="1056640"/>
            <a:ext cx="8599393" cy="5483027"/>
            <a:chOff x="0" y="0"/>
            <a:chExt cx="8599391" cy="4796742"/>
          </a:xfrm>
        </p:grpSpPr>
        <p:sp>
          <p:nvSpPr>
            <p:cNvPr id="347" name="Rettangolo"/>
            <p:cNvSpPr/>
            <p:nvPr/>
          </p:nvSpPr>
          <p:spPr>
            <a:xfrm>
              <a:off x="-1" y="-1"/>
              <a:ext cx="8599393" cy="4796744"/>
            </a:xfrm>
            <a:prstGeom prst="rect">
              <a:avLst/>
            </a:prstGeom>
            <a:solidFill>
              <a:srgbClr val="F2F2F2"/>
            </a:solidFill>
            <a:ln w="12700" cap="flat">
              <a:noFill/>
              <a:miter lim="400000"/>
            </a:ln>
            <a:effectLst/>
          </p:spPr>
          <p:txBody>
            <a:bodyPr wrap="square" lIns="45719" tIns="45719" rIns="45719" bIns="45719" numCol="1" anchor="t">
              <a:noAutofit/>
            </a:bodyPr>
            <a:lstStyle/>
            <a:p>
              <a:pPr>
                <a:lnSpc>
                  <a:spcPct val="150000"/>
                </a:lnSpc>
                <a:spcBef>
                  <a:spcPts val="600"/>
                </a:spcBef>
                <a:defRPr sz="2000" b="1">
                  <a:solidFill>
                    <a:srgbClr val="FFFFFF"/>
                  </a:solidFill>
                  <a:latin typeface="Segoe UI"/>
                  <a:ea typeface="Segoe UI"/>
                  <a:cs typeface="Segoe UI"/>
                  <a:sym typeface="Segoe UI"/>
                </a:defRPr>
              </a:pPr>
              <a:endParaRPr/>
            </a:p>
          </p:txBody>
        </p:sp>
        <p:sp>
          <p:nvSpPr>
            <p:cNvPr id="348" name="Je suis allée à la pharmacie pour acheter un sirop contre la toux et un relaxant musculaire pour m'aider à mieux me reposer la nuit. Lorsque je lui ai donné ma carte SIP, la pharmacienne m'a dit qu'elle pouvait me vendre un type de sirop naturel contre l"/>
            <p:cNvSpPr txBox="1"/>
            <p:nvPr/>
          </p:nvSpPr>
          <p:spPr>
            <a:xfrm>
              <a:off x="45724" y="-1"/>
              <a:ext cx="8507943" cy="44312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marL="457200" indent="-381000">
                <a:lnSpc>
                  <a:spcPct val="150000"/>
                </a:lnSpc>
                <a:spcBef>
                  <a:spcPts val="600"/>
                </a:spcBef>
                <a:buClr>
                  <a:srgbClr val="C01E24"/>
                </a:buClr>
                <a:buSzPts val="2000"/>
                <a:buFont typeface="Helvetica"/>
                <a:buChar char="▪"/>
                <a:defRPr sz="2000">
                  <a:latin typeface="Calibri"/>
                  <a:ea typeface="Calibri"/>
                  <a:cs typeface="Calibri"/>
                  <a:sym typeface="Calibri"/>
                </a:defRPr>
              </a:pPr>
              <a:r>
                <a:rPr dirty="0"/>
                <a:t>Je </a:t>
              </a:r>
              <a:r>
                <a:rPr dirty="0" err="1"/>
                <a:t>suis</a:t>
              </a:r>
              <a:r>
                <a:rPr dirty="0"/>
                <a:t> </a:t>
              </a:r>
              <a:r>
                <a:rPr dirty="0" err="1"/>
                <a:t>allée</a:t>
              </a:r>
              <a:r>
                <a:rPr dirty="0"/>
                <a:t> à la </a:t>
              </a:r>
              <a:r>
                <a:rPr dirty="0" err="1"/>
                <a:t>pharmacie</a:t>
              </a:r>
              <a:r>
                <a:rPr dirty="0"/>
                <a:t> pour </a:t>
              </a:r>
              <a:r>
                <a:rPr dirty="0" err="1"/>
                <a:t>acheter</a:t>
              </a:r>
              <a:r>
                <a:rPr dirty="0"/>
                <a:t> un </a:t>
              </a:r>
              <a:r>
                <a:rPr dirty="0" err="1"/>
                <a:t>sirop</a:t>
              </a:r>
              <a:r>
                <a:rPr dirty="0"/>
                <a:t> </a:t>
              </a:r>
              <a:r>
                <a:rPr dirty="0" err="1"/>
                <a:t>contre</a:t>
              </a:r>
              <a:r>
                <a:rPr dirty="0"/>
                <a:t> la </a:t>
              </a:r>
              <a:r>
                <a:rPr dirty="0" err="1"/>
                <a:t>toux</a:t>
              </a:r>
              <a:r>
                <a:rPr dirty="0"/>
                <a:t> et un relaxant </a:t>
              </a:r>
              <a:r>
                <a:rPr dirty="0" err="1"/>
                <a:t>musculaire</a:t>
              </a:r>
              <a:r>
                <a:rPr dirty="0"/>
                <a:t> pour </a:t>
              </a:r>
              <a:r>
                <a:rPr dirty="0" err="1"/>
                <a:t>m'aider</a:t>
              </a:r>
              <a:r>
                <a:rPr dirty="0"/>
                <a:t> à </a:t>
              </a:r>
              <a:r>
                <a:rPr dirty="0" err="1"/>
                <a:t>mieux</a:t>
              </a:r>
              <a:r>
                <a:rPr dirty="0"/>
                <a:t> me </a:t>
              </a:r>
              <a:r>
                <a:rPr dirty="0" err="1"/>
                <a:t>reposer</a:t>
              </a:r>
              <a:r>
                <a:rPr dirty="0"/>
                <a:t> la </a:t>
              </a:r>
              <a:r>
                <a:rPr dirty="0" err="1"/>
                <a:t>nuit</a:t>
              </a:r>
              <a:r>
                <a:rPr dirty="0"/>
                <a:t>. </a:t>
              </a:r>
              <a:r>
                <a:rPr dirty="0" err="1"/>
                <a:t>Lorsque</a:t>
              </a:r>
              <a:r>
                <a:rPr dirty="0"/>
                <a:t> je </a:t>
              </a:r>
              <a:r>
                <a:rPr dirty="0" err="1"/>
                <a:t>lui</a:t>
              </a:r>
              <a:r>
                <a:rPr dirty="0"/>
                <a:t> ai </a:t>
              </a:r>
              <a:r>
                <a:rPr dirty="0" err="1"/>
                <a:t>donné</a:t>
              </a:r>
              <a:r>
                <a:rPr dirty="0"/>
                <a:t> ma carte SIP, la </a:t>
              </a:r>
              <a:r>
                <a:rPr dirty="0" err="1"/>
                <a:t>pharmacienne</a:t>
              </a:r>
              <a:r>
                <a:rPr dirty="0"/>
                <a:t> </a:t>
              </a:r>
              <a:r>
                <a:rPr dirty="0" err="1"/>
                <a:t>m'a</a:t>
              </a:r>
              <a:r>
                <a:rPr dirty="0"/>
                <a:t> </a:t>
              </a:r>
              <a:r>
                <a:rPr dirty="0" err="1"/>
                <a:t>dit</a:t>
              </a:r>
              <a:r>
                <a:rPr dirty="0"/>
                <a:t> </a:t>
              </a:r>
              <a:r>
                <a:rPr dirty="0" err="1"/>
                <a:t>qu'elle</a:t>
              </a:r>
              <a:r>
                <a:rPr dirty="0"/>
                <a:t> </a:t>
              </a:r>
              <a:r>
                <a:rPr dirty="0" err="1"/>
                <a:t>pouvait</a:t>
              </a:r>
              <a:r>
                <a:rPr dirty="0"/>
                <a:t> me </a:t>
              </a:r>
              <a:r>
                <a:rPr dirty="0" err="1"/>
                <a:t>vendre</a:t>
              </a:r>
              <a:r>
                <a:rPr dirty="0"/>
                <a:t> un type de </a:t>
              </a:r>
              <a:r>
                <a:rPr dirty="0" err="1"/>
                <a:t>sirop</a:t>
              </a:r>
              <a:r>
                <a:rPr dirty="0"/>
                <a:t> naturel </a:t>
              </a:r>
              <a:r>
                <a:rPr dirty="0" err="1"/>
                <a:t>contre</a:t>
              </a:r>
              <a:r>
                <a:rPr dirty="0"/>
                <a:t> la </a:t>
              </a:r>
              <a:r>
                <a:rPr dirty="0" err="1"/>
                <a:t>toux</a:t>
              </a:r>
              <a:r>
                <a:rPr dirty="0"/>
                <a:t>, </a:t>
              </a:r>
              <a:r>
                <a:rPr dirty="0" err="1"/>
                <a:t>mais</a:t>
              </a:r>
              <a:r>
                <a:rPr dirty="0"/>
                <a:t> pas les </a:t>
              </a:r>
              <a:r>
                <a:rPr dirty="0" err="1"/>
                <a:t>comprimés</a:t>
              </a:r>
              <a:r>
                <a:rPr dirty="0"/>
                <a:t>, car </a:t>
              </a:r>
              <a:r>
                <a:rPr dirty="0" err="1"/>
                <a:t>elle</a:t>
              </a:r>
              <a:r>
                <a:rPr dirty="0"/>
                <a:t> a </a:t>
              </a:r>
              <a:r>
                <a:rPr dirty="0" err="1"/>
                <a:t>dit</a:t>
              </a:r>
              <a:r>
                <a:rPr dirty="0"/>
                <a:t> que </a:t>
              </a:r>
              <a:r>
                <a:rPr dirty="0" err="1"/>
                <a:t>j'avais</a:t>
              </a:r>
              <a:r>
                <a:rPr dirty="0"/>
                <a:t> </a:t>
              </a:r>
              <a:r>
                <a:rPr dirty="0" err="1"/>
                <a:t>besoin</a:t>
              </a:r>
              <a:r>
                <a:rPr dirty="0"/>
                <a:t> </a:t>
              </a:r>
              <a:r>
                <a:rPr dirty="0" err="1"/>
                <a:t>d'une</a:t>
              </a:r>
              <a:r>
                <a:rPr dirty="0"/>
                <a:t> ordonnance pour les </a:t>
              </a:r>
              <a:r>
                <a:rPr dirty="0" err="1"/>
                <a:t>acheter</a:t>
              </a:r>
              <a:r>
                <a:rPr dirty="0"/>
                <a:t>. </a:t>
              </a:r>
              <a:endParaRPr sz="2400" dirty="0"/>
            </a:p>
            <a:p>
              <a:pPr marL="457200" indent="-381000">
                <a:lnSpc>
                  <a:spcPct val="150000"/>
                </a:lnSpc>
                <a:spcBef>
                  <a:spcPts val="600"/>
                </a:spcBef>
                <a:buClr>
                  <a:srgbClr val="C01E24"/>
                </a:buClr>
                <a:buSzPts val="2000"/>
                <a:buFont typeface="Helvetica"/>
                <a:buChar char="▪"/>
                <a:defRPr sz="2000" b="1">
                  <a:latin typeface="Calibri"/>
                  <a:ea typeface="Calibri"/>
                  <a:cs typeface="Calibri"/>
                  <a:sym typeface="Calibri"/>
                </a:defRPr>
              </a:pPr>
              <a:r>
                <a:rPr dirty="0" err="1"/>
                <a:t>Quelles</a:t>
              </a:r>
              <a:r>
                <a:rPr dirty="0"/>
                <a:t> </a:t>
              </a:r>
              <a:r>
                <a:rPr dirty="0" err="1"/>
                <a:t>sont</a:t>
              </a:r>
              <a:r>
                <a:rPr dirty="0"/>
                <a:t> les </a:t>
              </a:r>
              <a:r>
                <a:rPr dirty="0" err="1"/>
                <a:t>étapes</a:t>
              </a:r>
              <a:r>
                <a:rPr dirty="0"/>
                <a:t> de santé à </a:t>
              </a:r>
              <a:r>
                <a:rPr dirty="0" err="1"/>
                <a:t>suivre</a:t>
              </a:r>
              <a:r>
                <a:rPr dirty="0"/>
                <a:t> pour </a:t>
              </a:r>
              <a:r>
                <a:rPr dirty="0" err="1"/>
                <a:t>pouvoir</a:t>
              </a:r>
              <a:r>
                <a:rPr dirty="0"/>
                <a:t> se faire </a:t>
              </a:r>
              <a:r>
                <a:rPr dirty="0" err="1"/>
                <a:t>prescrire</a:t>
              </a:r>
              <a:r>
                <a:rPr dirty="0"/>
                <a:t> </a:t>
              </a:r>
              <a:r>
                <a:rPr dirty="0" err="1"/>
                <a:t>une</a:t>
              </a:r>
              <a:r>
                <a:rPr dirty="0"/>
                <a:t> ordonnance par un </a:t>
              </a:r>
              <a:r>
                <a:rPr dirty="0" err="1"/>
                <a:t>médecin</a:t>
              </a:r>
              <a:r>
                <a:rPr dirty="0"/>
                <a:t> ? </a:t>
              </a:r>
              <a:endParaRPr sz="2400" dirty="0"/>
            </a:p>
            <a:p>
              <a:pPr marL="457200" indent="-381000">
                <a:lnSpc>
                  <a:spcPct val="150000"/>
                </a:lnSpc>
                <a:spcBef>
                  <a:spcPts val="600"/>
                </a:spcBef>
                <a:buClr>
                  <a:srgbClr val="C01E24"/>
                </a:buClr>
                <a:buSzPts val="2000"/>
                <a:buFont typeface="Helvetica"/>
                <a:buChar char="▪"/>
                <a:defRPr sz="2000" b="1">
                  <a:latin typeface="Calibri"/>
                  <a:ea typeface="Calibri"/>
                  <a:cs typeface="Calibri"/>
                  <a:sym typeface="Calibri"/>
                </a:defRPr>
              </a:pPr>
              <a:r>
                <a:rPr dirty="0" err="1"/>
                <a:t>Pourquoi</a:t>
              </a:r>
              <a:r>
                <a:rPr dirty="0"/>
                <a:t> </a:t>
              </a:r>
              <a:r>
                <a:rPr dirty="0" err="1"/>
                <a:t>n'ont-ils</a:t>
              </a:r>
              <a:r>
                <a:rPr dirty="0"/>
                <a:t> </a:t>
              </a:r>
              <a:r>
                <a:rPr dirty="0" err="1"/>
                <a:t>pu</a:t>
              </a:r>
              <a:r>
                <a:rPr dirty="0"/>
                <a:t> </a:t>
              </a:r>
              <a:r>
                <a:rPr dirty="0" err="1"/>
                <a:t>vous</a:t>
              </a:r>
              <a:r>
                <a:rPr dirty="0"/>
                <a:t> </a:t>
              </a:r>
              <a:r>
                <a:rPr dirty="0" err="1"/>
                <a:t>vendre</a:t>
              </a:r>
              <a:r>
                <a:rPr dirty="0"/>
                <a:t> </a:t>
              </a:r>
              <a:r>
                <a:rPr dirty="0" err="1"/>
                <a:t>qu'un</a:t>
              </a:r>
              <a:r>
                <a:rPr dirty="0"/>
                <a:t> </a:t>
              </a:r>
              <a:r>
                <a:rPr dirty="0" err="1"/>
                <a:t>sirop</a:t>
              </a:r>
              <a:r>
                <a:rPr dirty="0"/>
                <a:t> naturel et pas un </a:t>
              </a:r>
              <a:r>
                <a:rPr dirty="0" err="1"/>
                <a:t>autre</a:t>
              </a:r>
              <a:r>
                <a:rPr dirty="0"/>
                <a:t> type ?</a:t>
              </a:r>
              <a:endParaRPr sz="2400" dirty="0"/>
            </a:p>
            <a:p>
              <a:pPr marL="457200" indent="-381000">
                <a:lnSpc>
                  <a:spcPct val="150000"/>
                </a:lnSpc>
                <a:spcBef>
                  <a:spcPts val="600"/>
                </a:spcBef>
                <a:buClr>
                  <a:srgbClr val="C01E24"/>
                </a:buClr>
                <a:buSzPts val="2000"/>
                <a:buFont typeface="Helvetica"/>
                <a:buChar char="▪"/>
                <a:defRPr sz="2000" b="1">
                  <a:latin typeface="Calibri"/>
                  <a:ea typeface="Calibri"/>
                  <a:cs typeface="Calibri"/>
                  <a:sym typeface="Calibri"/>
                </a:defRPr>
              </a:pPr>
              <a:r>
                <a:rPr dirty="0" err="1"/>
                <a:t>Devez-vous</a:t>
              </a:r>
              <a:r>
                <a:rPr dirty="0"/>
                <a:t> </a:t>
              </a:r>
              <a:r>
                <a:rPr dirty="0" err="1"/>
                <a:t>présenter</a:t>
              </a:r>
              <a:r>
                <a:rPr dirty="0"/>
                <a:t> </a:t>
              </a:r>
              <a:r>
                <a:rPr dirty="0" err="1"/>
                <a:t>votre</a:t>
              </a:r>
              <a:r>
                <a:rPr dirty="0"/>
                <a:t> carte de santé pour </a:t>
              </a:r>
              <a:r>
                <a:rPr dirty="0" err="1"/>
                <a:t>acheter</a:t>
              </a:r>
              <a:r>
                <a:rPr dirty="0"/>
                <a:t> des </a:t>
              </a:r>
              <a:r>
                <a:rPr dirty="0" err="1"/>
                <a:t>médicaments</a:t>
              </a:r>
              <a:r>
                <a:rPr dirty="0"/>
                <a:t> </a:t>
              </a:r>
              <a:r>
                <a:rPr dirty="0" err="1"/>
                <a:t>en</a:t>
              </a:r>
              <a:r>
                <a:rPr dirty="0"/>
                <a:t> vente libre ?</a:t>
              </a:r>
            </a:p>
          </p:txBody>
        </p:sp>
      </p:grpSp>
      <p:grpSp>
        <p:nvGrpSpPr>
          <p:cNvPr id="352" name="Google Shape;182;p7"/>
          <p:cNvGrpSpPr/>
          <p:nvPr/>
        </p:nvGrpSpPr>
        <p:grpSpPr>
          <a:xfrm>
            <a:off x="9863666" y="-3933"/>
            <a:ext cx="2327075" cy="350776"/>
            <a:chOff x="0" y="0"/>
            <a:chExt cx="2327074" cy="350774"/>
          </a:xfrm>
        </p:grpSpPr>
        <p:sp>
          <p:nvSpPr>
            <p:cNvPr id="35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5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353" name="Picture 2" descr="Picture 2"/>
          <p:cNvPicPr>
            <a:picLocks noChangeAspect="1"/>
          </p:cNvPicPr>
          <p:nvPr/>
        </p:nvPicPr>
        <p:blipFill>
          <a:blip r:embed="rId2"/>
          <a:stretch>
            <a:fillRect/>
          </a:stretch>
        </p:blipFill>
        <p:spPr>
          <a:xfrm>
            <a:off x="9569911" y="1685095"/>
            <a:ext cx="2499806" cy="2950592"/>
          </a:xfrm>
          <a:prstGeom prst="rect">
            <a:avLst/>
          </a:prstGeom>
          <a:ln w="12700">
            <a:miter lim="400000"/>
          </a:ln>
        </p:spPr>
      </p:pic>
      <p:sp>
        <p:nvSpPr>
          <p:cNvPr id="354" name="Google Shape;183;p7"/>
          <p:cNvSpPr txBox="1"/>
          <p:nvPr/>
        </p:nvSpPr>
        <p:spPr>
          <a:xfrm>
            <a:off x="2153337" y="6525262"/>
            <a:ext cx="96214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a:latin typeface="Calibri"/>
                <a:ea typeface="Calibri"/>
                <a:cs typeface="Calibri"/>
                <a:sym typeface="Calibri"/>
              </a:defRPr>
            </a:pPr>
            <a:r>
              <a:rPr u="sng">
                <a:solidFill>
                  <a:srgbClr val="0563C1"/>
                </a:solidFill>
                <a:uFill>
                  <a:solidFill>
                    <a:srgbClr val="0563C1"/>
                  </a:solidFill>
                </a:uFill>
                <a:hlinkClick r:id="rId3"/>
              </a:rPr>
              <a:t>Source </a:t>
            </a:r>
            <a:r>
              <a:t>| </a:t>
            </a:r>
            <a:r>
              <a:rPr u="sng">
                <a:solidFill>
                  <a:srgbClr val="0563C1"/>
                </a:solidFill>
                <a:uFill>
                  <a:solidFill>
                    <a:srgbClr val="0563C1"/>
                  </a:solidFill>
                </a:uFill>
                <a:hlinkClick r:id="rId4"/>
              </a:rPr>
              <a:t>Licence Pixabay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t>Sujet 8 - Vaccination</a:t>
            </a:r>
          </a:p>
        </p:txBody>
      </p:sp>
      <p:grpSp>
        <p:nvGrpSpPr>
          <p:cNvPr id="359" name="Google Shape;171;p6"/>
          <p:cNvGrpSpPr/>
          <p:nvPr/>
        </p:nvGrpSpPr>
        <p:grpSpPr>
          <a:xfrm>
            <a:off x="433931" y="1791324"/>
            <a:ext cx="6589039" cy="3735716"/>
            <a:chOff x="0" y="0"/>
            <a:chExt cx="6589037" cy="3062703"/>
          </a:xfrm>
        </p:grpSpPr>
        <p:sp>
          <p:nvSpPr>
            <p:cNvPr id="357" name="Rettangolo"/>
            <p:cNvSpPr/>
            <p:nvPr/>
          </p:nvSpPr>
          <p:spPr>
            <a:xfrm>
              <a:off x="0" y="0"/>
              <a:ext cx="6589038" cy="2347042"/>
            </a:xfrm>
            <a:prstGeom prst="rect">
              <a:avLst/>
            </a:prstGeom>
            <a:solidFill>
              <a:srgbClr val="F2F2F2"/>
            </a:solidFill>
            <a:ln w="12700" cap="flat">
              <a:noFill/>
              <a:miter lim="400000"/>
            </a:ln>
            <a:effectLst/>
          </p:spPr>
          <p:txBody>
            <a:bodyPr wrap="square" lIns="45719" tIns="45719" rIns="45719" bIns="45719" numCol="1" anchor="t">
              <a:noAutofit/>
            </a:bodyPr>
            <a:lstStyle/>
            <a:p>
              <a:pPr algn="just">
                <a:lnSpc>
                  <a:spcPct val="150000"/>
                </a:lnSpc>
                <a:spcBef>
                  <a:spcPts val="600"/>
                </a:spcBef>
                <a:defRPr sz="2400" b="1">
                  <a:solidFill>
                    <a:srgbClr val="FFFFFF"/>
                  </a:solidFill>
                  <a:latin typeface="Segoe UI"/>
                  <a:ea typeface="Segoe UI"/>
                  <a:cs typeface="Segoe UI"/>
                  <a:sym typeface="Segoe UI"/>
                </a:defRPr>
              </a:pPr>
              <a:endParaRPr/>
            </a:p>
          </p:txBody>
        </p:sp>
        <p:sp>
          <p:nvSpPr>
            <p:cNvPr id="358" name="Lorsque vous voyagez à l'étranger par avion, les compagnies aériennes demandent que des documents de sécurité soient joints au COVID 19. Quels sont ces documents et quelles informations y figurent ?"/>
            <p:cNvSpPr txBox="1"/>
            <p:nvPr/>
          </p:nvSpPr>
          <p:spPr>
            <a:xfrm>
              <a:off x="45724" y="0"/>
              <a:ext cx="6497589" cy="30627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marL="457200" indent="-381000" algn="just">
                <a:lnSpc>
                  <a:spcPct val="150000"/>
                </a:lnSpc>
                <a:spcBef>
                  <a:spcPts val="600"/>
                </a:spcBef>
                <a:buClr>
                  <a:srgbClr val="C01E24"/>
                </a:buClr>
                <a:buSzPts val="2400"/>
                <a:buFont typeface="Helvetica"/>
                <a:buChar char="▪"/>
                <a:defRPr sz="2400">
                  <a:latin typeface="Calibri"/>
                  <a:ea typeface="Calibri"/>
                  <a:cs typeface="Calibri"/>
                  <a:sym typeface="Calibri"/>
                </a:defRPr>
              </a:pPr>
              <a:r>
                <a:rPr dirty="0" err="1"/>
                <a:t>Lorsque</a:t>
              </a:r>
              <a:r>
                <a:rPr dirty="0"/>
                <a:t> </a:t>
              </a:r>
              <a:r>
                <a:rPr dirty="0" err="1"/>
                <a:t>vous</a:t>
              </a:r>
              <a:r>
                <a:rPr dirty="0"/>
                <a:t> </a:t>
              </a:r>
              <a:r>
                <a:rPr dirty="0" err="1"/>
                <a:t>voyagez</a:t>
              </a:r>
              <a:r>
                <a:rPr dirty="0"/>
                <a:t> à </a:t>
              </a:r>
              <a:r>
                <a:rPr dirty="0" err="1"/>
                <a:t>l'étranger</a:t>
              </a:r>
              <a:r>
                <a:rPr dirty="0"/>
                <a:t> par </a:t>
              </a:r>
              <a:r>
                <a:rPr dirty="0" err="1"/>
                <a:t>avion</a:t>
              </a:r>
              <a:r>
                <a:rPr dirty="0"/>
                <a:t>, les compagnies </a:t>
              </a:r>
              <a:r>
                <a:rPr dirty="0" err="1"/>
                <a:t>aériennes</a:t>
              </a:r>
              <a:r>
                <a:rPr dirty="0"/>
                <a:t> </a:t>
              </a:r>
              <a:r>
                <a:rPr dirty="0" err="1"/>
                <a:t>demandent</a:t>
              </a:r>
              <a:r>
                <a:rPr dirty="0"/>
                <a:t> que des documents de </a:t>
              </a:r>
              <a:r>
                <a:rPr dirty="0" err="1"/>
                <a:t>sécurité</a:t>
              </a:r>
              <a:r>
                <a:rPr dirty="0"/>
                <a:t> </a:t>
              </a:r>
              <a:r>
                <a:rPr dirty="0" err="1"/>
                <a:t>soient</a:t>
              </a:r>
              <a:r>
                <a:rPr dirty="0"/>
                <a:t> joints au COVID 19. </a:t>
              </a:r>
              <a:r>
                <a:rPr b="1" dirty="0" err="1"/>
                <a:t>Quels</a:t>
              </a:r>
              <a:r>
                <a:rPr b="1" dirty="0"/>
                <a:t> </a:t>
              </a:r>
              <a:r>
                <a:rPr b="1" dirty="0" err="1"/>
                <a:t>sont</a:t>
              </a:r>
              <a:r>
                <a:rPr b="1" dirty="0"/>
                <a:t> </a:t>
              </a:r>
              <a:r>
                <a:rPr b="1" dirty="0" err="1"/>
                <a:t>ces</a:t>
              </a:r>
              <a:r>
                <a:rPr b="1" dirty="0"/>
                <a:t> documents et </a:t>
              </a:r>
              <a:r>
                <a:rPr b="1" dirty="0" err="1"/>
                <a:t>quelles</a:t>
              </a:r>
              <a:r>
                <a:rPr b="1" dirty="0"/>
                <a:t> </a:t>
              </a:r>
              <a:r>
                <a:rPr b="1" dirty="0" err="1"/>
                <a:t>informations</a:t>
              </a:r>
              <a:r>
                <a:rPr b="1" dirty="0"/>
                <a:t> y </a:t>
              </a:r>
              <a:r>
                <a:rPr b="1" dirty="0" err="1"/>
                <a:t>figurent</a:t>
              </a:r>
              <a:r>
                <a:rPr b="1" dirty="0"/>
                <a:t> ? </a:t>
              </a:r>
            </a:p>
          </p:txBody>
        </p:sp>
      </p:grpSp>
      <p:grpSp>
        <p:nvGrpSpPr>
          <p:cNvPr id="362" name="Google Shape;182;p7"/>
          <p:cNvGrpSpPr/>
          <p:nvPr/>
        </p:nvGrpSpPr>
        <p:grpSpPr>
          <a:xfrm>
            <a:off x="9863666" y="-3933"/>
            <a:ext cx="2327075" cy="350776"/>
            <a:chOff x="0" y="0"/>
            <a:chExt cx="2327074" cy="350774"/>
          </a:xfrm>
        </p:grpSpPr>
        <p:sp>
          <p:nvSpPr>
            <p:cNvPr id="360" name="Rettangolo"/>
            <p:cNvSpPr/>
            <p:nvPr/>
          </p:nvSpPr>
          <p:spPr>
            <a:xfrm>
              <a:off x="-1" y="-1"/>
              <a:ext cx="2327076"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361" name="3.3 Que feriez-vous ?"/>
            <p:cNvSpPr txBox="1"/>
            <p:nvPr/>
          </p:nvSpPr>
          <p:spPr>
            <a:xfrm>
              <a:off x="45724" y="-1"/>
              <a:ext cx="2235626"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3.3 Que feriez-vous ?</a:t>
              </a:r>
            </a:p>
          </p:txBody>
        </p:sp>
      </p:grpSp>
      <p:pic>
        <p:nvPicPr>
          <p:cNvPr id="363" name="Picture 2" descr="Picture 2"/>
          <p:cNvPicPr>
            <a:picLocks noChangeAspect="1"/>
          </p:cNvPicPr>
          <p:nvPr/>
        </p:nvPicPr>
        <p:blipFill>
          <a:blip r:embed="rId2"/>
          <a:stretch>
            <a:fillRect/>
          </a:stretch>
        </p:blipFill>
        <p:spPr>
          <a:xfrm>
            <a:off x="7383519" y="1800753"/>
            <a:ext cx="4436981" cy="3175214"/>
          </a:xfrm>
          <a:prstGeom prst="rect">
            <a:avLst/>
          </a:prstGeom>
          <a:ln w="12700">
            <a:miter lim="400000"/>
          </a:ln>
        </p:spPr>
      </p:pic>
      <p:sp>
        <p:nvSpPr>
          <p:cNvPr id="364" name="Google Shape;183;p7"/>
          <p:cNvSpPr txBox="1"/>
          <p:nvPr/>
        </p:nvSpPr>
        <p:spPr>
          <a:xfrm>
            <a:off x="2153337" y="6525262"/>
            <a:ext cx="9621438"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a:latin typeface="Calibri"/>
                <a:ea typeface="Calibri"/>
                <a:cs typeface="Calibri"/>
                <a:sym typeface="Calibri"/>
              </a:defRPr>
            </a:pPr>
            <a:r>
              <a:rPr u="sng">
                <a:solidFill>
                  <a:srgbClr val="0563C1"/>
                </a:solidFill>
                <a:uFill>
                  <a:solidFill>
                    <a:srgbClr val="0563C1"/>
                  </a:solidFill>
                </a:uFill>
                <a:hlinkClick r:id="rId3"/>
              </a:rPr>
              <a:t>Source </a:t>
            </a:r>
            <a:r>
              <a:t>| </a:t>
            </a:r>
            <a:r>
              <a:rPr u="sng">
                <a:solidFill>
                  <a:srgbClr val="0563C1"/>
                </a:solidFill>
                <a:uFill>
                  <a:solidFill>
                    <a:srgbClr val="0563C1"/>
                  </a:solidFill>
                </a:uFill>
                <a:hlinkClick r:id="rId4"/>
              </a:rPr>
              <a:t>Licence Pixabay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oogle Shape;88;p2"/>
          <p:cNvGrpSpPr/>
          <p:nvPr/>
        </p:nvGrpSpPr>
        <p:grpSpPr>
          <a:xfrm>
            <a:off x="9633514" y="3777624"/>
            <a:ext cx="2154132" cy="2754540"/>
            <a:chOff x="0" y="0"/>
            <a:chExt cx="2154130" cy="2754539"/>
          </a:xfrm>
        </p:grpSpPr>
        <p:pic>
          <p:nvPicPr>
            <p:cNvPr id="108" name="Google Shape;89;p2" descr="Google Shape;89;p2"/>
            <p:cNvPicPr>
              <a:picLocks noChangeAspect="1"/>
            </p:cNvPicPr>
            <p:nvPr/>
          </p:nvPicPr>
          <p:blipFill>
            <a:blip r:embed="rId2"/>
            <a:stretch>
              <a:fillRect/>
            </a:stretch>
          </p:blipFill>
          <p:spPr>
            <a:xfrm>
              <a:off x="41230" y="0"/>
              <a:ext cx="1962151" cy="2162175"/>
            </a:xfrm>
            <a:prstGeom prst="rect">
              <a:avLst/>
            </a:prstGeom>
            <a:ln w="12700" cap="flat">
              <a:noFill/>
              <a:miter lim="400000"/>
            </a:ln>
            <a:effectLst/>
          </p:spPr>
        </p:pic>
        <p:sp>
          <p:nvSpPr>
            <p:cNvPr id="109" name="Google Shape;90;p2"/>
            <p:cNvSpPr txBox="1"/>
            <p:nvPr/>
          </p:nvSpPr>
          <p:spPr>
            <a:xfrm>
              <a:off x="0" y="2205939"/>
              <a:ext cx="2154131" cy="54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AKADIMAIKO DIADIKTYO (GUnet)</a:t>
              </a:r>
            </a:p>
            <a:p>
              <a:pPr algn="ctr">
                <a:defRPr sz="1000">
                  <a:solidFill>
                    <a:srgbClr val="414042"/>
                  </a:solidFill>
                  <a:latin typeface="Roboto"/>
                  <a:ea typeface="Roboto"/>
                  <a:cs typeface="Roboto"/>
                  <a:sym typeface="Roboto"/>
                </a:defRPr>
              </a:pPr>
              <a:r>
                <a:t>ATHENES, GRÈCE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3"/>
                </a:rPr>
                <a:t>www.gunet.gr</a:t>
              </a:r>
            </a:p>
          </p:txBody>
        </p:sp>
      </p:grpSp>
      <p:sp>
        <p:nvSpPr>
          <p:cNvPr id="111" name="Google Shape;91;p2"/>
          <p:cNvSpPr txBox="1">
            <a:spLocks noGrp="1"/>
          </p:cNvSpPr>
          <p:nvPr>
            <p:ph type="title"/>
          </p:nvPr>
        </p:nvSpPr>
        <p:spPr>
          <a:xfrm>
            <a:off x="838200" y="365125"/>
            <a:ext cx="10515600" cy="1325563"/>
          </a:xfrm>
          <a:prstGeom prst="rect">
            <a:avLst/>
          </a:prstGeom>
        </p:spPr>
        <p:txBody>
          <a:bodyPr/>
          <a:lstStyle>
            <a:lvl1pPr>
              <a:defRPr sz="4800" b="1">
                <a:solidFill>
                  <a:srgbClr val="203864"/>
                </a:solidFill>
                <a:latin typeface="Calibri"/>
                <a:ea typeface="Calibri"/>
                <a:cs typeface="Calibri"/>
                <a:sym typeface="Calibri"/>
              </a:defRPr>
            </a:lvl1pPr>
          </a:lstStyle>
          <a:p>
            <a:r>
              <a:t>Partenaires</a:t>
            </a:r>
          </a:p>
        </p:txBody>
      </p:sp>
      <p:grpSp>
        <p:nvGrpSpPr>
          <p:cNvPr id="114" name="Google Shape;92;p2"/>
          <p:cNvGrpSpPr/>
          <p:nvPr/>
        </p:nvGrpSpPr>
        <p:grpSpPr>
          <a:xfrm>
            <a:off x="-538000" y="2027729"/>
            <a:ext cx="6004552" cy="1639974"/>
            <a:chOff x="0" y="0"/>
            <a:chExt cx="6004550" cy="1639972"/>
          </a:xfrm>
        </p:grpSpPr>
        <p:pic>
          <p:nvPicPr>
            <p:cNvPr id="112" name="Google Shape;93;p2" descr="Google Shape;93;p2"/>
            <p:cNvPicPr>
              <a:picLocks noChangeAspect="1"/>
            </p:cNvPicPr>
            <p:nvPr/>
          </p:nvPicPr>
          <p:blipFill>
            <a:blip r:embed="rId4"/>
            <a:stretch>
              <a:fillRect/>
            </a:stretch>
          </p:blipFill>
          <p:spPr>
            <a:xfrm>
              <a:off x="2277753" y="0"/>
              <a:ext cx="1449045" cy="997191"/>
            </a:xfrm>
            <a:prstGeom prst="rect">
              <a:avLst/>
            </a:prstGeom>
            <a:ln w="12700" cap="flat">
              <a:noFill/>
              <a:miter lim="400000"/>
            </a:ln>
            <a:effectLst/>
          </p:spPr>
        </p:pic>
        <p:sp>
          <p:nvSpPr>
            <p:cNvPr id="113" name="Google Shape;94;p2"/>
            <p:cNvSpPr txBox="1"/>
            <p:nvPr/>
          </p:nvSpPr>
          <p:spPr>
            <a:xfrm>
              <a:off x="0" y="938972"/>
              <a:ext cx="6004551" cy="701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WESTFALISCHE HOCHSCHULE GELSENKIRCHEN,</a:t>
              </a:r>
              <a:br/>
              <a:r>
                <a:t>BOCHOLT, RECKLINGHAUSEN</a:t>
              </a:r>
            </a:p>
            <a:p>
              <a:pPr algn="ctr">
                <a:defRPr sz="1000">
                  <a:solidFill>
                    <a:srgbClr val="414042"/>
                  </a:solidFill>
                  <a:latin typeface="Roboto"/>
                  <a:ea typeface="Roboto"/>
                  <a:cs typeface="Roboto"/>
                  <a:sym typeface="Roboto"/>
                </a:defRPr>
              </a:pPr>
              <a:r>
                <a:t>GELSENKIRCHEN, ALLEMAGNE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5"/>
                </a:rPr>
                <a:t>www.w-hs.de</a:t>
              </a:r>
            </a:p>
          </p:txBody>
        </p:sp>
      </p:grpSp>
      <p:grpSp>
        <p:nvGrpSpPr>
          <p:cNvPr id="117" name="Google Shape;95;p2"/>
          <p:cNvGrpSpPr/>
          <p:nvPr/>
        </p:nvGrpSpPr>
        <p:grpSpPr>
          <a:xfrm>
            <a:off x="4157670" y="4542256"/>
            <a:ext cx="6537951" cy="1731529"/>
            <a:chOff x="0" y="0"/>
            <a:chExt cx="6537949" cy="1731528"/>
          </a:xfrm>
        </p:grpSpPr>
        <p:pic>
          <p:nvPicPr>
            <p:cNvPr id="115" name="Google Shape;96;p2" descr="Google Shape;96;p2"/>
            <p:cNvPicPr>
              <a:picLocks noChangeAspect="1"/>
            </p:cNvPicPr>
            <p:nvPr/>
          </p:nvPicPr>
          <p:blipFill>
            <a:blip r:embed="rId6"/>
            <a:stretch>
              <a:fillRect/>
            </a:stretch>
          </p:blipFill>
          <p:spPr>
            <a:xfrm>
              <a:off x="2002150" y="0"/>
              <a:ext cx="2533651" cy="1047750"/>
            </a:xfrm>
            <a:prstGeom prst="rect">
              <a:avLst/>
            </a:prstGeom>
            <a:ln w="12700" cap="flat">
              <a:noFill/>
              <a:miter lim="400000"/>
            </a:ln>
            <a:effectLst/>
          </p:spPr>
        </p:pic>
        <p:sp>
          <p:nvSpPr>
            <p:cNvPr id="116" name="Google Shape;97;p2"/>
            <p:cNvSpPr txBox="1"/>
            <p:nvPr/>
          </p:nvSpPr>
          <p:spPr>
            <a:xfrm>
              <a:off x="0" y="1030528"/>
              <a:ext cx="6537951" cy="701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COORDINA ORGANIZACIÓN DE EMPRESAS Y</a:t>
              </a:r>
              <a:br/>
              <a:r>
                <a:t>RECURSOS HUMANOS, S.L.</a:t>
              </a:r>
            </a:p>
            <a:p>
              <a:pPr algn="ctr">
                <a:defRPr sz="1000">
                  <a:solidFill>
                    <a:srgbClr val="414042"/>
                  </a:solidFill>
                  <a:latin typeface="Roboto"/>
                  <a:ea typeface="Roboto"/>
                  <a:cs typeface="Roboto"/>
                  <a:sym typeface="Roboto"/>
                </a:defRPr>
              </a:pPr>
              <a:r>
                <a:t>VALENCE, ESPAGNE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7"/>
                </a:rPr>
                <a:t>coordina-oerh.com</a:t>
              </a:r>
            </a:p>
          </p:txBody>
        </p:sp>
      </p:grpSp>
      <p:grpSp>
        <p:nvGrpSpPr>
          <p:cNvPr id="120" name="Google Shape;98;p2"/>
          <p:cNvGrpSpPr/>
          <p:nvPr/>
        </p:nvGrpSpPr>
        <p:grpSpPr>
          <a:xfrm>
            <a:off x="6231792" y="2015291"/>
            <a:ext cx="6542918" cy="1578851"/>
            <a:chOff x="0" y="0"/>
            <a:chExt cx="6542917" cy="1578849"/>
          </a:xfrm>
        </p:grpSpPr>
        <p:pic>
          <p:nvPicPr>
            <p:cNvPr id="118" name="Google Shape;99;p2" descr="Google Shape;99;p2"/>
            <p:cNvPicPr>
              <a:picLocks noChangeAspect="1"/>
            </p:cNvPicPr>
            <p:nvPr/>
          </p:nvPicPr>
          <p:blipFill>
            <a:blip r:embed="rId8"/>
            <a:stretch>
              <a:fillRect/>
            </a:stretch>
          </p:blipFill>
          <p:spPr>
            <a:xfrm>
              <a:off x="1999871" y="0"/>
              <a:ext cx="2543176" cy="1047750"/>
            </a:xfrm>
            <a:prstGeom prst="rect">
              <a:avLst/>
            </a:prstGeom>
            <a:ln w="12700" cap="flat">
              <a:noFill/>
              <a:miter lim="400000"/>
            </a:ln>
            <a:effectLst/>
          </p:spPr>
        </p:pic>
        <p:sp>
          <p:nvSpPr>
            <p:cNvPr id="119" name="Google Shape;100;p2"/>
            <p:cNvSpPr txBox="1"/>
            <p:nvPr/>
          </p:nvSpPr>
          <p:spPr>
            <a:xfrm>
              <a:off x="0" y="1030249"/>
              <a:ext cx="6542918" cy="54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PROLIPSIS</a:t>
              </a:r>
            </a:p>
            <a:p>
              <a:pPr algn="ctr">
                <a:defRPr sz="1000">
                  <a:solidFill>
                    <a:srgbClr val="666666"/>
                  </a:solidFill>
                  <a:latin typeface="Roboto"/>
                  <a:ea typeface="Roboto"/>
                  <a:cs typeface="Roboto"/>
                  <a:sym typeface="Roboto"/>
                </a:defRPr>
              </a:pPr>
              <a:r>
                <a:t>ATHENES, GRÈCE</a:t>
              </a:r>
              <a:br/>
              <a:r>
                <a:rPr u="sng">
                  <a:solidFill>
                    <a:srgbClr val="0563C1"/>
                  </a:solidFill>
                  <a:uFill>
                    <a:solidFill>
                      <a:srgbClr val="0563C1"/>
                    </a:solidFill>
                  </a:uFill>
                  <a:hlinkClick r:id="rId9"/>
                </a:rPr>
                <a:t>www.prolepsis.gr</a:t>
              </a:r>
            </a:p>
          </p:txBody>
        </p:sp>
      </p:grpSp>
      <p:grpSp>
        <p:nvGrpSpPr>
          <p:cNvPr id="123" name="Google Shape;101;p2"/>
          <p:cNvGrpSpPr/>
          <p:nvPr/>
        </p:nvGrpSpPr>
        <p:grpSpPr>
          <a:xfrm>
            <a:off x="-1800097" y="4591510"/>
            <a:ext cx="6860970" cy="1596218"/>
            <a:chOff x="0" y="0"/>
            <a:chExt cx="6860969" cy="1596216"/>
          </a:xfrm>
        </p:grpSpPr>
        <p:pic>
          <p:nvPicPr>
            <p:cNvPr id="121" name="Google Shape;102;p2" descr="Google Shape;102;p2"/>
            <p:cNvPicPr>
              <a:picLocks noChangeAspect="1"/>
            </p:cNvPicPr>
            <p:nvPr/>
          </p:nvPicPr>
          <p:blipFill>
            <a:blip r:embed="rId10"/>
            <a:stretch>
              <a:fillRect/>
            </a:stretch>
          </p:blipFill>
          <p:spPr>
            <a:xfrm>
              <a:off x="2158898" y="0"/>
              <a:ext cx="2543176" cy="1038225"/>
            </a:xfrm>
            <a:prstGeom prst="rect">
              <a:avLst/>
            </a:prstGeom>
            <a:ln w="12700" cap="flat">
              <a:noFill/>
              <a:miter lim="400000"/>
            </a:ln>
            <a:effectLst/>
          </p:spPr>
        </p:pic>
        <p:sp>
          <p:nvSpPr>
            <p:cNvPr id="122" name="Google Shape;103;p2"/>
            <p:cNvSpPr txBox="1"/>
            <p:nvPr/>
          </p:nvSpPr>
          <p:spPr>
            <a:xfrm>
              <a:off x="0" y="1047616"/>
              <a:ext cx="6860970" cy="54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UNIVERSITAT DE VALENCIA</a:t>
              </a:r>
            </a:p>
            <a:p>
              <a:pPr algn="ctr">
                <a:defRPr sz="1000">
                  <a:solidFill>
                    <a:srgbClr val="414042"/>
                  </a:solidFill>
                  <a:latin typeface="Roboto"/>
                  <a:ea typeface="Roboto"/>
                  <a:cs typeface="Roboto"/>
                  <a:sym typeface="Roboto"/>
                </a:defRPr>
              </a:pPr>
              <a:r>
                <a:t>VALENCE, ESPAGNE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1"/>
                </a:rPr>
                <a:t>www.uv.es</a:t>
              </a:r>
            </a:p>
          </p:txBody>
        </p:sp>
      </p:grpSp>
      <p:grpSp>
        <p:nvGrpSpPr>
          <p:cNvPr id="126" name="Google Shape;104;p2"/>
          <p:cNvGrpSpPr/>
          <p:nvPr/>
        </p:nvGrpSpPr>
        <p:grpSpPr>
          <a:xfrm>
            <a:off x="3332429" y="4600164"/>
            <a:ext cx="2543176" cy="1587564"/>
            <a:chOff x="0" y="0"/>
            <a:chExt cx="2543175" cy="1587562"/>
          </a:xfrm>
        </p:grpSpPr>
        <p:pic>
          <p:nvPicPr>
            <p:cNvPr id="124" name="Google Shape;105;p2" descr="Google Shape;105;p2"/>
            <p:cNvPicPr>
              <a:picLocks noChangeAspect="1"/>
            </p:cNvPicPr>
            <p:nvPr/>
          </p:nvPicPr>
          <p:blipFill>
            <a:blip r:embed="rId12"/>
            <a:stretch>
              <a:fillRect/>
            </a:stretch>
          </p:blipFill>
          <p:spPr>
            <a:xfrm>
              <a:off x="0" y="0"/>
              <a:ext cx="2543175" cy="1020916"/>
            </a:xfrm>
            <a:prstGeom prst="rect">
              <a:avLst/>
            </a:prstGeom>
            <a:ln w="12700" cap="flat">
              <a:noFill/>
              <a:miter lim="400000"/>
            </a:ln>
            <a:effectLst/>
          </p:spPr>
        </p:pic>
        <p:sp>
          <p:nvSpPr>
            <p:cNvPr id="125" name="Google Shape;106;p2"/>
            <p:cNvSpPr txBox="1"/>
            <p:nvPr/>
          </p:nvSpPr>
          <p:spPr>
            <a:xfrm>
              <a:off x="352206" y="1038962"/>
              <a:ext cx="1946048" cy="54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media k GmbH</a:t>
              </a:r>
            </a:p>
            <a:p>
              <a:pPr algn="ctr">
                <a:defRPr sz="1000">
                  <a:solidFill>
                    <a:srgbClr val="414042"/>
                  </a:solidFill>
                  <a:latin typeface="Roboto"/>
                  <a:ea typeface="Roboto"/>
                  <a:cs typeface="Roboto"/>
                  <a:sym typeface="Roboto"/>
                </a:defRPr>
              </a:pPr>
              <a:r>
                <a:t>Bad Mergentheim, ALLEMAGNE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3"/>
                </a:rPr>
                <a:t>www.media-k.eu</a:t>
              </a:r>
            </a:p>
          </p:txBody>
        </p:sp>
      </p:grpSp>
      <p:grpSp>
        <p:nvGrpSpPr>
          <p:cNvPr id="129" name="Google Shape;107;p2"/>
          <p:cNvGrpSpPr/>
          <p:nvPr/>
        </p:nvGrpSpPr>
        <p:grpSpPr>
          <a:xfrm>
            <a:off x="5019359" y="1427084"/>
            <a:ext cx="1962150" cy="2873451"/>
            <a:chOff x="0" y="0"/>
            <a:chExt cx="1962149" cy="2873450"/>
          </a:xfrm>
        </p:grpSpPr>
        <p:pic>
          <p:nvPicPr>
            <p:cNvPr id="127" name="Google Shape;108;p2" descr="Google Shape;108;p2"/>
            <p:cNvPicPr>
              <a:picLocks noChangeAspect="1"/>
            </p:cNvPicPr>
            <p:nvPr/>
          </p:nvPicPr>
          <p:blipFill>
            <a:blip r:embed="rId14"/>
            <a:stretch>
              <a:fillRect/>
            </a:stretch>
          </p:blipFill>
          <p:spPr>
            <a:xfrm>
              <a:off x="0" y="0"/>
              <a:ext cx="1962150" cy="2152650"/>
            </a:xfrm>
            <a:prstGeom prst="rect">
              <a:avLst/>
            </a:prstGeom>
            <a:ln w="12700" cap="flat">
              <a:noFill/>
              <a:miter lim="400000"/>
            </a:ln>
            <a:effectLst/>
          </p:spPr>
        </p:pic>
        <p:sp>
          <p:nvSpPr>
            <p:cNvPr id="128" name="Google Shape;109;p2"/>
            <p:cNvSpPr txBox="1"/>
            <p:nvPr/>
          </p:nvSpPr>
          <p:spPr>
            <a:xfrm>
              <a:off x="56724" y="2172450"/>
              <a:ext cx="1870701" cy="701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OXFAM ITALIA INTERCULTURA</a:t>
              </a:r>
            </a:p>
            <a:p>
              <a:pPr algn="ctr">
                <a:defRPr sz="1000">
                  <a:solidFill>
                    <a:srgbClr val="414042"/>
                  </a:solidFill>
                  <a:latin typeface="Roboto"/>
                  <a:ea typeface="Roboto"/>
                  <a:cs typeface="Roboto"/>
                  <a:sym typeface="Roboto"/>
                </a:defRPr>
              </a:pPr>
              <a:r>
                <a:t>AREZZO, ITALIE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5"/>
                </a:rPr>
                <a:t>www.oxfamitalia.org/</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Τίτλος 3"/>
          <p:cNvSpPr txBox="1">
            <a:spLocks noGrp="1"/>
          </p:cNvSpPr>
          <p:nvPr>
            <p:ph type="title"/>
          </p:nvPr>
        </p:nvSpPr>
        <p:spPr>
          <a:xfrm>
            <a:off x="558000" y="1079998"/>
            <a:ext cx="10515601" cy="893181"/>
          </a:xfrm>
          <a:prstGeom prst="rect">
            <a:avLst/>
          </a:prstGeom>
        </p:spPr>
        <p:txBody>
          <a:bodyPr/>
          <a:lstStyle/>
          <a:p>
            <a:pPr>
              <a:defRPr sz="2000">
                <a:solidFill>
                  <a:srgbClr val="C01E24"/>
                </a:solidFill>
              </a:defRPr>
            </a:pPr>
            <a:r>
              <a:t>Action 3.1.5</a:t>
            </a:r>
            <a:br/>
            <a:r>
              <a:rPr sz="3600"/>
              <a:t>Clôture - </a:t>
            </a:r>
            <a:r>
              <a:rPr sz="3600" i="1"/>
              <a:t>débriefing</a:t>
            </a:r>
          </a:p>
        </p:txBody>
      </p:sp>
      <p:sp>
        <p:nvSpPr>
          <p:cNvPr id="367" name="TextBox 14"/>
          <p:cNvSpPr txBox="1"/>
          <p:nvPr/>
        </p:nvSpPr>
        <p:spPr>
          <a:xfrm>
            <a:off x="603719" y="2301411"/>
            <a:ext cx="6265070" cy="1533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pPr>
            <a:r>
              <a:t>Objectifs</a:t>
            </a:r>
            <a:endParaRPr sz="2800"/>
          </a:p>
          <a:p>
            <a:pPr>
              <a:defRPr sz="2000"/>
            </a:pPr>
            <a:endParaRPr sz="2800"/>
          </a:p>
          <a:p>
            <a:pPr marL="342900" indent="-342900">
              <a:buClr>
                <a:srgbClr val="C00000"/>
              </a:buClr>
              <a:buSzPct val="100000"/>
              <a:buChar char="▪"/>
              <a:defRPr sz="2000">
                <a:latin typeface="Calibri"/>
                <a:ea typeface="Calibri"/>
                <a:cs typeface="Calibri"/>
                <a:sym typeface="Calibri"/>
              </a:defRPr>
            </a:pPr>
            <a:r>
              <a:t>Vous recevrez un résumé et des éclaircissements sur les éventuels doutes et questions. </a:t>
            </a:r>
          </a:p>
          <a:p>
            <a:pPr>
              <a:defRPr sz="2000">
                <a:latin typeface="Calibri"/>
                <a:ea typeface="Calibri"/>
                <a:cs typeface="Calibri"/>
                <a:sym typeface="Calibri"/>
              </a:defRPr>
            </a:pPr>
            <a:r>
              <a:t> </a:t>
            </a:r>
          </a:p>
        </p:txBody>
      </p:sp>
      <p:grpSp>
        <p:nvGrpSpPr>
          <p:cNvPr id="370" name="Google Shape;168;p7"/>
          <p:cNvGrpSpPr/>
          <p:nvPr/>
        </p:nvGrpSpPr>
        <p:grpSpPr>
          <a:xfrm>
            <a:off x="11469623" y="1730318"/>
            <a:ext cx="722377" cy="663559"/>
            <a:chOff x="0" y="0"/>
            <a:chExt cx="722376" cy="663557"/>
          </a:xfrm>
        </p:grpSpPr>
        <p:sp>
          <p:nvSpPr>
            <p:cNvPr id="36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369" name="3.1.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3.1.1</a:t>
              </a:r>
            </a:p>
          </p:txBody>
        </p:sp>
      </p:grpSp>
      <p:grpSp>
        <p:nvGrpSpPr>
          <p:cNvPr id="373" name="Google Shape;168;p7"/>
          <p:cNvGrpSpPr/>
          <p:nvPr/>
        </p:nvGrpSpPr>
        <p:grpSpPr>
          <a:xfrm>
            <a:off x="11469623" y="2393252"/>
            <a:ext cx="722377" cy="663559"/>
            <a:chOff x="0" y="0"/>
            <a:chExt cx="722376" cy="663557"/>
          </a:xfrm>
        </p:grpSpPr>
        <p:sp>
          <p:nvSpPr>
            <p:cNvPr id="37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372" name="3.1.2"/>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3.1.2</a:t>
              </a:r>
            </a:p>
          </p:txBody>
        </p:sp>
      </p:grpSp>
      <p:grpSp>
        <p:nvGrpSpPr>
          <p:cNvPr id="376" name="Google Shape;168;p7"/>
          <p:cNvGrpSpPr/>
          <p:nvPr/>
        </p:nvGrpSpPr>
        <p:grpSpPr>
          <a:xfrm>
            <a:off x="11469623" y="3057468"/>
            <a:ext cx="722377" cy="663559"/>
            <a:chOff x="0" y="0"/>
            <a:chExt cx="722376" cy="663557"/>
          </a:xfrm>
        </p:grpSpPr>
        <p:sp>
          <p:nvSpPr>
            <p:cNvPr id="37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375" name="3.1.3"/>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3.1.3</a:t>
              </a:r>
            </a:p>
          </p:txBody>
        </p:sp>
      </p:grpSp>
      <p:grpSp>
        <p:nvGrpSpPr>
          <p:cNvPr id="379" name="Google Shape;168;p7"/>
          <p:cNvGrpSpPr/>
          <p:nvPr/>
        </p:nvGrpSpPr>
        <p:grpSpPr>
          <a:xfrm>
            <a:off x="11469623" y="3720403"/>
            <a:ext cx="722377" cy="663559"/>
            <a:chOff x="0" y="0"/>
            <a:chExt cx="722376" cy="663557"/>
          </a:xfrm>
        </p:grpSpPr>
        <p:sp>
          <p:nvSpPr>
            <p:cNvPr id="37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378" name="3.1.4"/>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3.1.4</a:t>
              </a:r>
            </a:p>
          </p:txBody>
        </p:sp>
      </p:grpSp>
      <p:grpSp>
        <p:nvGrpSpPr>
          <p:cNvPr id="382" name="Google Shape;168;p7"/>
          <p:cNvGrpSpPr/>
          <p:nvPr/>
        </p:nvGrpSpPr>
        <p:grpSpPr>
          <a:xfrm>
            <a:off x="11469623" y="4384935"/>
            <a:ext cx="722377" cy="663559"/>
            <a:chOff x="0" y="0"/>
            <a:chExt cx="722376" cy="663557"/>
          </a:xfrm>
        </p:grpSpPr>
        <p:sp>
          <p:nvSpPr>
            <p:cNvPr id="38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381" name="3.1.5"/>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3.1.5</a:t>
              </a:r>
            </a:p>
          </p:txBody>
        </p:sp>
      </p:grpSp>
      <p:grpSp>
        <p:nvGrpSpPr>
          <p:cNvPr id="385" name="Google Shape;168;p7"/>
          <p:cNvGrpSpPr/>
          <p:nvPr/>
        </p:nvGrpSpPr>
        <p:grpSpPr>
          <a:xfrm>
            <a:off x="10748719" y="1729357"/>
            <a:ext cx="722377" cy="663559"/>
            <a:chOff x="0" y="0"/>
            <a:chExt cx="722376" cy="663557"/>
          </a:xfrm>
        </p:grpSpPr>
        <p:sp>
          <p:nvSpPr>
            <p:cNvPr id="38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384" name="3.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r>
                <a:t>3.1</a:t>
              </a:r>
            </a:p>
          </p:txBody>
        </p:sp>
      </p:grpSp>
      <p:grpSp>
        <p:nvGrpSpPr>
          <p:cNvPr id="388" name="Google Shape;168;p7"/>
          <p:cNvGrpSpPr/>
          <p:nvPr/>
        </p:nvGrpSpPr>
        <p:grpSpPr>
          <a:xfrm>
            <a:off x="10747247" y="2389977"/>
            <a:ext cx="722377" cy="663559"/>
            <a:chOff x="0" y="0"/>
            <a:chExt cx="722376" cy="663557"/>
          </a:xfrm>
        </p:grpSpPr>
        <p:sp>
          <p:nvSpPr>
            <p:cNvPr id="38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endParaRPr/>
            </a:p>
          </p:txBody>
        </p:sp>
        <p:sp>
          <p:nvSpPr>
            <p:cNvPr id="387"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3.2</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2" name="Oval 5"/>
          <p:cNvGrpSpPr/>
          <p:nvPr/>
        </p:nvGrpSpPr>
        <p:grpSpPr>
          <a:xfrm>
            <a:off x="87229" y="974407"/>
            <a:ext cx="6008772" cy="4909186"/>
            <a:chOff x="0" y="0"/>
            <a:chExt cx="6008770" cy="4909185"/>
          </a:xfrm>
        </p:grpSpPr>
        <p:sp>
          <p:nvSpPr>
            <p:cNvPr id="390" name="Ovale"/>
            <p:cNvSpPr/>
            <p:nvPr/>
          </p:nvSpPr>
          <p:spPr>
            <a:xfrm>
              <a:off x="-1" y="0"/>
              <a:ext cx="6008772"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sz="6000" b="1">
                  <a:ln w="22225" cap="flat">
                    <a:solidFill>
                      <a:schemeClr val="accent2"/>
                    </a:solidFill>
                    <a:prstDash val="solid"/>
                    <a:round/>
                  </a:ln>
                  <a:solidFill>
                    <a:srgbClr val="FAACAC"/>
                  </a:solidFill>
                </a:defRPr>
              </a:pPr>
              <a:endParaRPr/>
            </a:p>
          </p:txBody>
        </p:sp>
        <p:sp>
          <p:nvSpPr>
            <p:cNvPr id="391" name="Résumé"/>
            <p:cNvSpPr txBox="1"/>
            <p:nvPr/>
          </p:nvSpPr>
          <p:spPr>
            <a:xfrm>
              <a:off x="938383" y="1983186"/>
              <a:ext cx="4132004" cy="9428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6000" b="1">
                  <a:ln w="22225" cap="flat">
                    <a:solidFill>
                      <a:schemeClr val="accent2"/>
                    </a:solidFill>
                    <a:prstDash val="solid"/>
                    <a:round/>
                  </a:ln>
                  <a:solidFill>
                    <a:srgbClr val="FAACAC"/>
                  </a:solidFill>
                </a:defRPr>
              </a:lvl1pPr>
            </a:lstStyle>
            <a:p>
              <a:r>
                <a:t>Résumé</a:t>
              </a:r>
            </a:p>
          </p:txBody>
        </p:sp>
      </p:grpSp>
      <p:grpSp>
        <p:nvGrpSpPr>
          <p:cNvPr id="395" name="Oval 5"/>
          <p:cNvGrpSpPr/>
          <p:nvPr/>
        </p:nvGrpSpPr>
        <p:grpSpPr>
          <a:xfrm>
            <a:off x="4981959" y="1198525"/>
            <a:ext cx="7210043" cy="4909186"/>
            <a:chOff x="0" y="0"/>
            <a:chExt cx="7210042" cy="4909185"/>
          </a:xfrm>
        </p:grpSpPr>
        <p:sp>
          <p:nvSpPr>
            <p:cNvPr id="393" name="Ovale"/>
            <p:cNvSpPr/>
            <p:nvPr/>
          </p:nvSpPr>
          <p:spPr>
            <a:xfrm>
              <a:off x="-1" y="0"/>
              <a:ext cx="7210044"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sz="6000" b="1">
                  <a:ln w="22225" cap="flat">
                    <a:solidFill>
                      <a:schemeClr val="accent2"/>
                    </a:solidFill>
                    <a:prstDash val="solid"/>
                    <a:round/>
                  </a:ln>
                  <a:solidFill>
                    <a:srgbClr val="FAACAC"/>
                  </a:solidFill>
                </a:defRPr>
              </a:pPr>
              <a:endParaRPr/>
            </a:p>
          </p:txBody>
        </p:sp>
        <p:sp>
          <p:nvSpPr>
            <p:cNvPr id="394" name="Clarifications"/>
            <p:cNvSpPr txBox="1"/>
            <p:nvPr/>
          </p:nvSpPr>
          <p:spPr>
            <a:xfrm>
              <a:off x="1114305" y="1983186"/>
              <a:ext cx="4981431" cy="9428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6000" b="1">
                  <a:ln w="22225" cap="flat">
                    <a:solidFill>
                      <a:schemeClr val="accent2"/>
                    </a:solidFill>
                    <a:prstDash val="solid"/>
                    <a:round/>
                  </a:ln>
                  <a:solidFill>
                    <a:srgbClr val="FAACAC"/>
                  </a:solidFill>
                </a:defRPr>
              </a:lvl1pPr>
            </a:lstStyle>
            <a:p>
              <a:r>
                <a:t>Clarifications</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Τίτλος 3"/>
          <p:cNvSpPr txBox="1">
            <a:spLocks noGrp="1"/>
          </p:cNvSpPr>
          <p:nvPr>
            <p:ph type="title"/>
          </p:nvPr>
        </p:nvSpPr>
        <p:spPr>
          <a:xfrm>
            <a:off x="558000" y="1079998"/>
            <a:ext cx="10515601" cy="893181"/>
          </a:xfrm>
          <a:prstGeom prst="rect">
            <a:avLst/>
          </a:prstGeom>
        </p:spPr>
        <p:txBody>
          <a:bodyPr/>
          <a:lstStyle/>
          <a:p>
            <a:pPr>
              <a:defRPr sz="2000">
                <a:solidFill>
                  <a:srgbClr val="C01E24"/>
                </a:solidFill>
              </a:defRPr>
            </a:pPr>
            <a:r>
              <a:t>Action 3.2.1</a:t>
            </a:r>
            <a:br/>
            <a:r>
              <a:rPr sz="3600"/>
              <a:t>Excursion/visite pratique</a:t>
            </a:r>
          </a:p>
        </p:txBody>
      </p:sp>
      <p:sp>
        <p:nvSpPr>
          <p:cNvPr id="398" name="TextBox 14"/>
          <p:cNvSpPr txBox="1"/>
          <p:nvPr/>
        </p:nvSpPr>
        <p:spPr>
          <a:xfrm>
            <a:off x="603719" y="2301411"/>
            <a:ext cx="6265070" cy="2143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pPr>
            <a:r>
              <a:t>Objectifs</a:t>
            </a:r>
            <a:endParaRPr sz="2800"/>
          </a:p>
          <a:p>
            <a:pPr>
              <a:defRPr sz="2000"/>
            </a:pPr>
            <a:endParaRPr sz="2800"/>
          </a:p>
          <a:p>
            <a:pPr marL="342900" indent="-342900">
              <a:buClr>
                <a:srgbClr val="C00000"/>
              </a:buClr>
              <a:buSzPct val="100000"/>
              <a:buChar char="▪"/>
              <a:defRPr sz="2000">
                <a:latin typeface="Calibri"/>
                <a:ea typeface="Calibri"/>
                <a:cs typeface="Calibri"/>
                <a:sym typeface="Calibri"/>
              </a:defRPr>
            </a:pPr>
            <a:r>
              <a:t>Vous apprendrez comment fonctionne le système national de santé et, en particulier, quels sont les droits et les obligations des participants en tant qu'immigrants et en tant qu'utilisateurs généraux du système.  </a:t>
            </a:r>
          </a:p>
          <a:p>
            <a:pPr>
              <a:defRPr sz="2000">
                <a:latin typeface="Calibri"/>
                <a:ea typeface="Calibri"/>
                <a:cs typeface="Calibri"/>
                <a:sym typeface="Calibri"/>
              </a:defRPr>
            </a:pPr>
            <a:r>
              <a:t> </a:t>
            </a:r>
          </a:p>
        </p:txBody>
      </p:sp>
      <p:grpSp>
        <p:nvGrpSpPr>
          <p:cNvPr id="401" name="Google Shape;168;p7"/>
          <p:cNvGrpSpPr/>
          <p:nvPr/>
        </p:nvGrpSpPr>
        <p:grpSpPr>
          <a:xfrm>
            <a:off x="11469623" y="1730318"/>
            <a:ext cx="722377" cy="663559"/>
            <a:chOff x="0" y="0"/>
            <a:chExt cx="722376" cy="663557"/>
          </a:xfrm>
        </p:grpSpPr>
        <p:sp>
          <p:nvSpPr>
            <p:cNvPr id="39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400" name="3.2.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3.2.1</a:t>
              </a:r>
            </a:p>
          </p:txBody>
        </p:sp>
      </p:grpSp>
      <p:grpSp>
        <p:nvGrpSpPr>
          <p:cNvPr id="404" name="Google Shape;168;p7"/>
          <p:cNvGrpSpPr/>
          <p:nvPr/>
        </p:nvGrpSpPr>
        <p:grpSpPr>
          <a:xfrm>
            <a:off x="10748719" y="1729357"/>
            <a:ext cx="722377" cy="663559"/>
            <a:chOff x="0" y="0"/>
            <a:chExt cx="722376" cy="663557"/>
          </a:xfrm>
        </p:grpSpPr>
        <p:sp>
          <p:nvSpPr>
            <p:cNvPr id="40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403" name="3.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a:t>
              </a:r>
            </a:p>
          </p:txBody>
        </p:sp>
      </p:grpSp>
      <p:grpSp>
        <p:nvGrpSpPr>
          <p:cNvPr id="407" name="Google Shape;168;p7"/>
          <p:cNvGrpSpPr/>
          <p:nvPr/>
        </p:nvGrpSpPr>
        <p:grpSpPr>
          <a:xfrm>
            <a:off x="10747247" y="2389977"/>
            <a:ext cx="722377" cy="663559"/>
            <a:chOff x="0" y="0"/>
            <a:chExt cx="722376" cy="663557"/>
          </a:xfrm>
        </p:grpSpPr>
        <p:sp>
          <p:nvSpPr>
            <p:cNvPr id="40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406"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3.2</a:t>
              </a:r>
            </a:p>
          </p:txBody>
        </p:sp>
      </p:grpSp>
      <p:grpSp>
        <p:nvGrpSpPr>
          <p:cNvPr id="410" name="Google Shape;168;p7"/>
          <p:cNvGrpSpPr/>
          <p:nvPr/>
        </p:nvGrpSpPr>
        <p:grpSpPr>
          <a:xfrm>
            <a:off x="11469623" y="2393252"/>
            <a:ext cx="722377" cy="663559"/>
            <a:chOff x="0" y="0"/>
            <a:chExt cx="722376" cy="663557"/>
          </a:xfrm>
        </p:grpSpPr>
        <p:sp>
          <p:nvSpPr>
            <p:cNvPr id="40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409" name="3.2.2"/>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3.2.2</a:t>
              </a:r>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oogle Shape;182;p7"/>
          <p:cNvGrpSpPr/>
          <p:nvPr/>
        </p:nvGrpSpPr>
        <p:grpSpPr>
          <a:xfrm>
            <a:off x="10793690" y="-3933"/>
            <a:ext cx="1397051" cy="350776"/>
            <a:chOff x="0" y="0"/>
            <a:chExt cx="1397049" cy="350774"/>
          </a:xfrm>
        </p:grpSpPr>
        <p:sp>
          <p:nvSpPr>
            <p:cNvPr id="412" name="Rettangolo"/>
            <p:cNvSpPr/>
            <p:nvPr/>
          </p:nvSpPr>
          <p:spPr>
            <a:xfrm>
              <a:off x="0" y="-1"/>
              <a:ext cx="1397050"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413" name="Visite pratique"/>
            <p:cNvSpPr txBox="1"/>
            <p:nvPr/>
          </p:nvSpPr>
          <p:spPr>
            <a:xfrm>
              <a:off x="45724" y="-1"/>
              <a:ext cx="1305602"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a:lnSpc>
                  <a:spcPct val="80000"/>
                </a:lnSpc>
                <a:defRPr sz="1500">
                  <a:solidFill>
                    <a:srgbClr val="FFFFFF"/>
                  </a:solidFill>
                </a:defRPr>
              </a:lvl1pPr>
            </a:lstStyle>
            <a:p>
              <a:r>
                <a:t>Visite pratique</a:t>
              </a:r>
            </a:p>
          </p:txBody>
        </p:sp>
      </p:grpSp>
      <p:sp>
        <p:nvSpPr>
          <p:cNvPr id="415" name="Google Shape;169;p6"/>
          <p:cNvSpPr txBox="1">
            <a:spLocks noGrp="1"/>
          </p:cNvSpPr>
          <p:nvPr>
            <p:ph type="title"/>
          </p:nvPr>
        </p:nvSpPr>
        <p:spPr>
          <a:xfrm>
            <a:off x="557999" y="743492"/>
            <a:ext cx="11059694" cy="605097"/>
          </a:xfrm>
          <a:prstGeom prst="rect">
            <a:avLst/>
          </a:prstGeom>
        </p:spPr>
        <p:txBody>
          <a:bodyPr/>
          <a:lstStyle>
            <a:lvl1pPr>
              <a:defRPr sz="3600">
                <a:solidFill>
                  <a:srgbClr val="002060"/>
                </a:solidFill>
              </a:defRPr>
            </a:lvl1pPr>
          </a:lstStyle>
          <a:p>
            <a:r>
              <a:t>MISE EN COMMUN DES DEVOIRS : VISITE PRATIQUE</a:t>
            </a:r>
          </a:p>
        </p:txBody>
      </p:sp>
      <p:grpSp>
        <p:nvGrpSpPr>
          <p:cNvPr id="428" name="Marcador de contenido 2"/>
          <p:cNvGrpSpPr/>
          <p:nvPr/>
        </p:nvGrpSpPr>
        <p:grpSpPr>
          <a:xfrm>
            <a:off x="558000" y="1756238"/>
            <a:ext cx="7147618" cy="4593601"/>
            <a:chOff x="0" y="0"/>
            <a:chExt cx="7147617" cy="4593600"/>
          </a:xfrm>
        </p:grpSpPr>
        <p:grpSp>
          <p:nvGrpSpPr>
            <p:cNvPr id="418" name="Gruppo"/>
            <p:cNvGrpSpPr/>
            <p:nvPr/>
          </p:nvGrpSpPr>
          <p:grpSpPr>
            <a:xfrm>
              <a:off x="0" y="0"/>
              <a:ext cx="7147618" cy="1029601"/>
              <a:chOff x="0" y="0"/>
              <a:chExt cx="7147617" cy="1029600"/>
            </a:xfrm>
          </p:grpSpPr>
          <p:sp>
            <p:nvSpPr>
              <p:cNvPr id="416" name="Rettangolo arrotondato"/>
              <p:cNvSpPr/>
              <p:nvPr/>
            </p:nvSpPr>
            <p:spPr>
              <a:xfrm>
                <a:off x="0" y="0"/>
                <a:ext cx="7147618" cy="1029601"/>
              </a:xfrm>
              <a:prstGeom prst="roundRect">
                <a:avLst>
                  <a:gd name="adj" fmla="val 16667"/>
                </a:avLst>
              </a:prstGeom>
              <a:solidFill>
                <a:srgbClr val="00B0F0"/>
              </a:solidFill>
              <a:ln w="25400" cap="flat">
                <a:solidFill>
                  <a:srgbClr val="808080"/>
                </a:solidFill>
                <a:prstDash val="solid"/>
                <a:round/>
              </a:ln>
              <a:effectLst/>
            </p:spPr>
            <p:txBody>
              <a:bodyPr wrap="square" lIns="45719" tIns="45719" rIns="45719" bIns="45719" numCol="1" anchor="ctr">
                <a:noAutofit/>
              </a:bodyPr>
              <a:lstStyle/>
              <a:p>
                <a:pPr defTabSz="977900">
                  <a:lnSpc>
                    <a:spcPct val="90000"/>
                  </a:lnSpc>
                  <a:spcBef>
                    <a:spcPts val="500"/>
                  </a:spcBef>
                  <a:defRPr sz="2200">
                    <a:solidFill>
                      <a:srgbClr val="FFFFFF"/>
                    </a:solidFill>
                    <a:effectLst>
                      <a:outerShdw blurRad="38100" dist="38100" dir="2700000" rotWithShape="0">
                        <a:srgbClr val="000000">
                          <a:alpha val="43137"/>
                        </a:srgbClr>
                      </a:outerShdw>
                    </a:effectLst>
                    <a:latin typeface="Calibri"/>
                    <a:ea typeface="Calibri"/>
                    <a:cs typeface="Calibri"/>
                    <a:sym typeface="Calibri"/>
                  </a:defRPr>
                </a:pPr>
                <a:endParaRPr/>
              </a:p>
            </p:txBody>
          </p:sp>
          <p:sp>
            <p:nvSpPr>
              <p:cNvPr id="417" name="Y a-t-il quelque chose que vous ne saviez pas avant la visite et que vous savez maintenant grâce à elle ?"/>
              <p:cNvSpPr txBox="1"/>
              <p:nvPr/>
            </p:nvSpPr>
            <p:spPr>
              <a:xfrm>
                <a:off x="50261" y="120909"/>
                <a:ext cx="7047097" cy="7877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b="1">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r>
                  <a:t>Y a-t-il quelque chose que vous ne saviez pas avant la visite et que vous savez maintenant grâce à elle ?</a:t>
                </a:r>
              </a:p>
            </p:txBody>
          </p:sp>
        </p:grpSp>
        <p:grpSp>
          <p:nvGrpSpPr>
            <p:cNvPr id="421" name="Gruppo"/>
            <p:cNvGrpSpPr/>
            <p:nvPr/>
          </p:nvGrpSpPr>
          <p:grpSpPr>
            <a:xfrm>
              <a:off x="0" y="1187999"/>
              <a:ext cx="7147618" cy="1029602"/>
              <a:chOff x="0" y="0"/>
              <a:chExt cx="7147617" cy="1029600"/>
            </a:xfrm>
          </p:grpSpPr>
          <p:sp>
            <p:nvSpPr>
              <p:cNvPr id="419" name="Rettangolo arrotondato"/>
              <p:cNvSpPr/>
              <p:nvPr/>
            </p:nvSpPr>
            <p:spPr>
              <a:xfrm>
                <a:off x="0" y="0"/>
                <a:ext cx="7147618" cy="1029601"/>
              </a:xfrm>
              <a:prstGeom prst="roundRect">
                <a:avLst>
                  <a:gd name="adj" fmla="val 16667"/>
                </a:avLst>
              </a:prstGeom>
              <a:solidFill>
                <a:srgbClr val="00B0F0"/>
              </a:solidFill>
              <a:ln w="25400" cap="flat">
                <a:solidFill>
                  <a:srgbClr val="808080"/>
                </a:solidFill>
                <a:prstDash val="solid"/>
                <a:round/>
              </a:ln>
              <a:effectLst/>
            </p:spPr>
            <p:txBody>
              <a:bodyPr wrap="square" lIns="45719" tIns="45719" rIns="45719" bIns="45719" numCol="1" anchor="ctr">
                <a:noAutofit/>
              </a:bodyPr>
              <a:lstStyle/>
              <a:p>
                <a:pPr defTabSz="977900">
                  <a:lnSpc>
                    <a:spcPct val="90000"/>
                  </a:lnSpc>
                  <a:spcBef>
                    <a:spcPts val="500"/>
                  </a:spcBef>
                  <a:defRPr sz="2200">
                    <a:solidFill>
                      <a:srgbClr val="FFFFFF"/>
                    </a:solidFill>
                    <a:effectLst>
                      <a:outerShdw blurRad="38100" dist="38100" dir="2700000" rotWithShape="0">
                        <a:srgbClr val="000000">
                          <a:alpha val="43137"/>
                        </a:srgbClr>
                      </a:outerShdw>
                    </a:effectLst>
                    <a:latin typeface="Calibri"/>
                    <a:ea typeface="Calibri"/>
                    <a:cs typeface="Calibri"/>
                    <a:sym typeface="Calibri"/>
                  </a:defRPr>
                </a:pPr>
                <a:endParaRPr/>
              </a:p>
            </p:txBody>
          </p:sp>
          <p:sp>
            <p:nvSpPr>
              <p:cNvPr id="420" name="Qu'avez-vous trouvé le plus important en termes de gestion de votre propre santé?"/>
              <p:cNvSpPr txBox="1"/>
              <p:nvPr/>
            </p:nvSpPr>
            <p:spPr>
              <a:xfrm>
                <a:off x="50261" y="120909"/>
                <a:ext cx="7047097" cy="7877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b="1">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r>
                  <a:t>Qu'avez-vous trouvé le plus important en termes de gestion de votre propre santé?</a:t>
                </a:r>
              </a:p>
            </p:txBody>
          </p:sp>
        </p:grpSp>
        <p:grpSp>
          <p:nvGrpSpPr>
            <p:cNvPr id="424" name="Gruppo"/>
            <p:cNvGrpSpPr/>
            <p:nvPr/>
          </p:nvGrpSpPr>
          <p:grpSpPr>
            <a:xfrm>
              <a:off x="0" y="2376000"/>
              <a:ext cx="7147618" cy="1029601"/>
              <a:chOff x="0" y="0"/>
              <a:chExt cx="7147617" cy="1029600"/>
            </a:xfrm>
          </p:grpSpPr>
          <p:sp>
            <p:nvSpPr>
              <p:cNvPr id="422" name="Rettangolo arrotondato"/>
              <p:cNvSpPr/>
              <p:nvPr/>
            </p:nvSpPr>
            <p:spPr>
              <a:xfrm>
                <a:off x="0" y="0"/>
                <a:ext cx="7147618" cy="1029601"/>
              </a:xfrm>
              <a:prstGeom prst="roundRect">
                <a:avLst>
                  <a:gd name="adj" fmla="val 16667"/>
                </a:avLst>
              </a:prstGeom>
              <a:solidFill>
                <a:srgbClr val="00B0F0"/>
              </a:solidFill>
              <a:ln w="25400" cap="flat">
                <a:solidFill>
                  <a:srgbClr val="808080"/>
                </a:solidFill>
                <a:prstDash val="solid"/>
                <a:round/>
              </a:ln>
              <a:effectLst/>
            </p:spPr>
            <p:txBody>
              <a:bodyPr wrap="square" lIns="45719" tIns="45719" rIns="45719" bIns="45719" numCol="1" anchor="ctr">
                <a:noAutofit/>
              </a:bodyPr>
              <a:lstStyle/>
              <a:p>
                <a:pPr defTabSz="977900">
                  <a:lnSpc>
                    <a:spcPct val="90000"/>
                  </a:lnSpc>
                  <a:spcBef>
                    <a:spcPts val="500"/>
                  </a:spcBef>
                  <a:defRPr sz="2200">
                    <a:solidFill>
                      <a:srgbClr val="FFFFFF"/>
                    </a:solidFill>
                    <a:effectLst>
                      <a:outerShdw blurRad="38100" dist="38100" dir="2700000" rotWithShape="0">
                        <a:srgbClr val="000000">
                          <a:alpha val="43137"/>
                        </a:srgbClr>
                      </a:outerShdw>
                    </a:effectLst>
                    <a:latin typeface="Calibri"/>
                    <a:ea typeface="Calibri"/>
                    <a:cs typeface="Calibri"/>
                    <a:sym typeface="Calibri"/>
                  </a:defRPr>
                </a:pPr>
                <a:endParaRPr/>
              </a:p>
            </p:txBody>
          </p:sp>
          <p:sp>
            <p:nvSpPr>
              <p:cNvPr id="423" name="Comment est organisé un centre de santé ?"/>
              <p:cNvSpPr txBox="1"/>
              <p:nvPr/>
            </p:nvSpPr>
            <p:spPr>
              <a:xfrm>
                <a:off x="50261" y="284012"/>
                <a:ext cx="7047097" cy="4615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b="1">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r>
                  <a:t>Comment est organisé un centre de santé ?</a:t>
                </a:r>
              </a:p>
            </p:txBody>
          </p:sp>
        </p:grpSp>
        <p:grpSp>
          <p:nvGrpSpPr>
            <p:cNvPr id="427" name="Gruppo"/>
            <p:cNvGrpSpPr/>
            <p:nvPr/>
          </p:nvGrpSpPr>
          <p:grpSpPr>
            <a:xfrm>
              <a:off x="0" y="3564000"/>
              <a:ext cx="7147618" cy="1029601"/>
              <a:chOff x="0" y="0"/>
              <a:chExt cx="7147617" cy="1029600"/>
            </a:xfrm>
          </p:grpSpPr>
          <p:sp>
            <p:nvSpPr>
              <p:cNvPr id="425" name="Rettangolo arrotondato"/>
              <p:cNvSpPr/>
              <p:nvPr/>
            </p:nvSpPr>
            <p:spPr>
              <a:xfrm>
                <a:off x="0" y="0"/>
                <a:ext cx="7147618" cy="1029601"/>
              </a:xfrm>
              <a:prstGeom prst="roundRect">
                <a:avLst>
                  <a:gd name="adj" fmla="val 16667"/>
                </a:avLst>
              </a:prstGeom>
              <a:solidFill>
                <a:srgbClr val="00B0F0"/>
              </a:solidFill>
              <a:ln w="25400" cap="flat">
                <a:solidFill>
                  <a:srgbClr val="808080"/>
                </a:solidFill>
                <a:prstDash val="solid"/>
                <a:round/>
              </a:ln>
              <a:effectLst/>
            </p:spPr>
            <p:txBody>
              <a:bodyPr wrap="square" lIns="45719" tIns="45719" rIns="45719" bIns="45719" numCol="1" anchor="ctr">
                <a:noAutofit/>
              </a:bodyPr>
              <a:lstStyle/>
              <a:p>
                <a:pPr defTabSz="977900">
                  <a:lnSpc>
                    <a:spcPct val="90000"/>
                  </a:lnSpc>
                  <a:spcBef>
                    <a:spcPts val="500"/>
                  </a:spcBef>
                  <a:defRPr>
                    <a:solidFill>
                      <a:srgbClr val="FFFFFF"/>
                    </a:solidFill>
                  </a:defRPr>
                </a:pPr>
                <a:endParaRPr/>
              </a:p>
            </p:txBody>
          </p:sp>
          <p:sp>
            <p:nvSpPr>
              <p:cNvPr id="426" name="Que pouvez-vous faire/demander dans un centre de santé ?"/>
              <p:cNvSpPr txBox="1"/>
              <p:nvPr/>
            </p:nvSpPr>
            <p:spPr>
              <a:xfrm>
                <a:off x="50261" y="120908"/>
                <a:ext cx="7047097" cy="7877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3819" tIns="83819" rIns="83819" bIns="83819" numCol="1" anchor="ctr">
                <a:spAutoFit/>
              </a:bodyPr>
              <a:lstStyle>
                <a:lvl1pPr defTabSz="977900">
                  <a:lnSpc>
                    <a:spcPct val="90000"/>
                  </a:lnSpc>
                  <a:spcBef>
                    <a:spcPts val="900"/>
                  </a:spcBef>
                  <a:defRPr sz="2200" b="1">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r>
                  <a:t>Que pouvez-vous faire/demander dans un centre de santé ?</a:t>
                </a:r>
              </a:p>
            </p:txBody>
          </p:sp>
        </p:grpSp>
      </p:grpSp>
      <p:sp>
        <p:nvSpPr>
          <p:cNvPr id="429" name="Google Shape;173;p6"/>
          <p:cNvSpPr txBox="1"/>
          <p:nvPr/>
        </p:nvSpPr>
        <p:spPr>
          <a:xfrm>
            <a:off x="9516295" y="6353061"/>
            <a:ext cx="2320269" cy="248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a:rPr>
              <a:t>Source </a:t>
            </a:r>
            <a:r>
              <a:rPr u="none"/>
              <a:t>| </a:t>
            </a:r>
            <a:r>
              <a:rPr>
                <a:solidFill>
                  <a:srgbClr val="0563C1"/>
                </a:solidFill>
                <a:uFill>
                  <a:solidFill>
                    <a:srgbClr val="0563C1"/>
                  </a:solidFill>
                </a:uFill>
                <a:hlinkClick r:id="rId3"/>
              </a:rPr>
              <a:t>Licence Pixabay</a:t>
            </a:r>
          </a:p>
        </p:txBody>
      </p:sp>
      <p:pic>
        <p:nvPicPr>
          <p:cNvPr id="430" name="Picture 2" descr="Picture 2"/>
          <p:cNvPicPr>
            <a:picLocks noChangeAspect="1"/>
          </p:cNvPicPr>
          <p:nvPr/>
        </p:nvPicPr>
        <p:blipFill>
          <a:blip r:embed="rId4"/>
          <a:stretch>
            <a:fillRect/>
          </a:stretch>
        </p:blipFill>
        <p:spPr>
          <a:xfrm>
            <a:off x="7878522" y="1610626"/>
            <a:ext cx="4884824" cy="488482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Τίτλος 3"/>
          <p:cNvSpPr txBox="1">
            <a:spLocks noGrp="1"/>
          </p:cNvSpPr>
          <p:nvPr>
            <p:ph type="title"/>
          </p:nvPr>
        </p:nvSpPr>
        <p:spPr>
          <a:xfrm>
            <a:off x="558000" y="1079998"/>
            <a:ext cx="10515601" cy="893181"/>
          </a:xfrm>
          <a:prstGeom prst="rect">
            <a:avLst/>
          </a:prstGeom>
        </p:spPr>
        <p:txBody>
          <a:bodyPr/>
          <a:lstStyle/>
          <a:p>
            <a:pPr>
              <a:defRPr sz="2000">
                <a:solidFill>
                  <a:srgbClr val="C01E24"/>
                </a:solidFill>
              </a:defRPr>
            </a:pPr>
            <a:r>
              <a:t>Action 3.2.2</a:t>
            </a:r>
            <a:br/>
            <a:r>
              <a:rPr sz="3600"/>
              <a:t>Clôture - débriefing</a:t>
            </a:r>
          </a:p>
        </p:txBody>
      </p:sp>
      <p:sp>
        <p:nvSpPr>
          <p:cNvPr id="433" name="TextBox 14"/>
          <p:cNvSpPr txBox="1"/>
          <p:nvPr/>
        </p:nvSpPr>
        <p:spPr>
          <a:xfrm>
            <a:off x="603719" y="2301411"/>
            <a:ext cx="6265070" cy="1533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pPr>
            <a:r>
              <a:t>Objectifs</a:t>
            </a:r>
            <a:endParaRPr sz="2800"/>
          </a:p>
          <a:p>
            <a:pPr>
              <a:defRPr sz="2000"/>
            </a:pPr>
            <a:endParaRPr sz="2800"/>
          </a:p>
          <a:p>
            <a:pPr marL="342900" indent="-342900">
              <a:buClr>
                <a:srgbClr val="C00000"/>
              </a:buClr>
              <a:buSzPct val="100000"/>
              <a:buChar char="▪"/>
              <a:defRPr sz="2000">
                <a:latin typeface="Calibri"/>
                <a:ea typeface="Calibri"/>
                <a:cs typeface="Calibri"/>
                <a:sym typeface="Calibri"/>
              </a:defRPr>
            </a:pPr>
            <a:r>
              <a:t>Vous recevrez un résumé et des éclaircissements sur les éventuels doutes et questions. </a:t>
            </a:r>
          </a:p>
          <a:p>
            <a:pPr>
              <a:defRPr sz="2000">
                <a:latin typeface="Calibri"/>
                <a:ea typeface="Calibri"/>
                <a:cs typeface="Calibri"/>
                <a:sym typeface="Calibri"/>
              </a:defRPr>
            </a:pPr>
            <a:r>
              <a:t> </a:t>
            </a:r>
          </a:p>
        </p:txBody>
      </p:sp>
      <p:grpSp>
        <p:nvGrpSpPr>
          <p:cNvPr id="436" name="Google Shape;168;p7"/>
          <p:cNvGrpSpPr/>
          <p:nvPr/>
        </p:nvGrpSpPr>
        <p:grpSpPr>
          <a:xfrm>
            <a:off x="11469623" y="1730318"/>
            <a:ext cx="722377" cy="663559"/>
            <a:chOff x="0" y="0"/>
            <a:chExt cx="722376" cy="663557"/>
          </a:xfrm>
        </p:grpSpPr>
        <p:sp>
          <p:nvSpPr>
            <p:cNvPr id="43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435" name="3.2.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3.2.1</a:t>
              </a:r>
            </a:p>
          </p:txBody>
        </p:sp>
      </p:grpSp>
      <p:grpSp>
        <p:nvGrpSpPr>
          <p:cNvPr id="439" name="Google Shape;168;p7"/>
          <p:cNvGrpSpPr/>
          <p:nvPr/>
        </p:nvGrpSpPr>
        <p:grpSpPr>
          <a:xfrm>
            <a:off x="10748719" y="1729357"/>
            <a:ext cx="722377" cy="663559"/>
            <a:chOff x="0" y="0"/>
            <a:chExt cx="722376" cy="663557"/>
          </a:xfrm>
        </p:grpSpPr>
        <p:sp>
          <p:nvSpPr>
            <p:cNvPr id="43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438" name="3.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a:t>
              </a:r>
            </a:p>
          </p:txBody>
        </p:sp>
      </p:grpSp>
      <p:grpSp>
        <p:nvGrpSpPr>
          <p:cNvPr id="442" name="Google Shape;168;p7"/>
          <p:cNvGrpSpPr/>
          <p:nvPr/>
        </p:nvGrpSpPr>
        <p:grpSpPr>
          <a:xfrm>
            <a:off x="10747247" y="2389977"/>
            <a:ext cx="722377" cy="663559"/>
            <a:chOff x="0" y="0"/>
            <a:chExt cx="722376" cy="663557"/>
          </a:xfrm>
        </p:grpSpPr>
        <p:sp>
          <p:nvSpPr>
            <p:cNvPr id="44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441"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3.2</a:t>
              </a:r>
            </a:p>
          </p:txBody>
        </p:sp>
      </p:grpSp>
      <p:grpSp>
        <p:nvGrpSpPr>
          <p:cNvPr id="445" name="Google Shape;168;p7"/>
          <p:cNvGrpSpPr/>
          <p:nvPr/>
        </p:nvGrpSpPr>
        <p:grpSpPr>
          <a:xfrm>
            <a:off x="11469623" y="2393252"/>
            <a:ext cx="722377" cy="663559"/>
            <a:chOff x="0" y="0"/>
            <a:chExt cx="722376" cy="663557"/>
          </a:xfrm>
        </p:grpSpPr>
        <p:sp>
          <p:nvSpPr>
            <p:cNvPr id="44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444" name="3.2.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3.2.2</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Oval 5"/>
          <p:cNvGrpSpPr/>
          <p:nvPr/>
        </p:nvGrpSpPr>
        <p:grpSpPr>
          <a:xfrm>
            <a:off x="87229" y="974407"/>
            <a:ext cx="6008772" cy="4909186"/>
            <a:chOff x="0" y="0"/>
            <a:chExt cx="6008770" cy="4909185"/>
          </a:xfrm>
        </p:grpSpPr>
        <p:sp>
          <p:nvSpPr>
            <p:cNvPr id="447" name="Ovale"/>
            <p:cNvSpPr/>
            <p:nvPr/>
          </p:nvSpPr>
          <p:spPr>
            <a:xfrm>
              <a:off x="-1" y="0"/>
              <a:ext cx="6008772"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sz="6000" b="1">
                  <a:ln w="22225" cap="flat">
                    <a:solidFill>
                      <a:schemeClr val="accent2"/>
                    </a:solidFill>
                    <a:prstDash val="solid"/>
                    <a:round/>
                  </a:ln>
                  <a:solidFill>
                    <a:srgbClr val="FAACAC"/>
                  </a:solidFill>
                </a:defRPr>
              </a:pPr>
              <a:endParaRPr/>
            </a:p>
          </p:txBody>
        </p:sp>
        <p:sp>
          <p:nvSpPr>
            <p:cNvPr id="448" name="Résumé"/>
            <p:cNvSpPr txBox="1"/>
            <p:nvPr/>
          </p:nvSpPr>
          <p:spPr>
            <a:xfrm>
              <a:off x="938383" y="1983186"/>
              <a:ext cx="4132004" cy="9428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6000" b="1">
                  <a:ln w="22225" cap="flat">
                    <a:solidFill>
                      <a:schemeClr val="accent2"/>
                    </a:solidFill>
                    <a:prstDash val="solid"/>
                    <a:round/>
                  </a:ln>
                  <a:solidFill>
                    <a:srgbClr val="FAACAC"/>
                  </a:solidFill>
                </a:defRPr>
              </a:lvl1pPr>
            </a:lstStyle>
            <a:p>
              <a:r>
                <a:t>Résumé</a:t>
              </a:r>
            </a:p>
          </p:txBody>
        </p:sp>
      </p:grpSp>
      <p:grpSp>
        <p:nvGrpSpPr>
          <p:cNvPr id="452" name="Oval 5"/>
          <p:cNvGrpSpPr/>
          <p:nvPr/>
        </p:nvGrpSpPr>
        <p:grpSpPr>
          <a:xfrm>
            <a:off x="4981959" y="1198525"/>
            <a:ext cx="7210043" cy="4909186"/>
            <a:chOff x="0" y="0"/>
            <a:chExt cx="7210042" cy="4909185"/>
          </a:xfrm>
        </p:grpSpPr>
        <p:sp>
          <p:nvSpPr>
            <p:cNvPr id="450" name="Ovale"/>
            <p:cNvSpPr/>
            <p:nvPr/>
          </p:nvSpPr>
          <p:spPr>
            <a:xfrm>
              <a:off x="-1" y="0"/>
              <a:ext cx="7210044"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sz="6000" b="1">
                  <a:ln w="22225" cap="flat">
                    <a:solidFill>
                      <a:schemeClr val="accent2"/>
                    </a:solidFill>
                    <a:prstDash val="solid"/>
                    <a:round/>
                  </a:ln>
                  <a:solidFill>
                    <a:srgbClr val="FAACAC"/>
                  </a:solidFill>
                </a:defRPr>
              </a:pPr>
              <a:endParaRPr/>
            </a:p>
          </p:txBody>
        </p:sp>
        <p:sp>
          <p:nvSpPr>
            <p:cNvPr id="451" name="Clarifications"/>
            <p:cNvSpPr txBox="1"/>
            <p:nvPr/>
          </p:nvSpPr>
          <p:spPr>
            <a:xfrm>
              <a:off x="1114305" y="1983186"/>
              <a:ext cx="4981431" cy="9428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6000" b="1">
                  <a:ln w="22225" cap="flat">
                    <a:solidFill>
                      <a:schemeClr val="accent2"/>
                    </a:solidFill>
                    <a:prstDash val="solid"/>
                    <a:round/>
                  </a:ln>
                  <a:solidFill>
                    <a:srgbClr val="FAACAC"/>
                  </a:solidFill>
                </a:defRPr>
              </a:lvl1pPr>
            </a:lstStyle>
            <a:p>
              <a:r>
                <a:t>Clarifications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Ορθογώνιο 1"/>
          <p:cNvSpPr/>
          <p:nvPr/>
        </p:nvSpPr>
        <p:spPr>
          <a:xfrm>
            <a:off x="1913468" y="-1"/>
            <a:ext cx="10351421" cy="6858001"/>
          </a:xfrm>
          <a:prstGeom prst="rect">
            <a:avLst/>
          </a:prstGeom>
          <a:solidFill>
            <a:srgbClr val="203864"/>
          </a:solidFill>
          <a:ln w="12700">
            <a:miter lim="400000"/>
          </a:ln>
        </p:spPr>
        <p:txBody>
          <a:bodyPr lIns="45719" rIns="45719" anchor="ctr"/>
          <a:lstStyle/>
          <a:p>
            <a:pPr algn="ctr">
              <a:defRPr>
                <a:solidFill>
                  <a:srgbClr val="FFFFFF"/>
                </a:solidFill>
              </a:defRPr>
            </a:pPr>
            <a:endParaRPr/>
          </a:p>
        </p:txBody>
      </p:sp>
      <p:sp>
        <p:nvSpPr>
          <p:cNvPr id="455" name="Google Shape;420;p25"/>
          <p:cNvSpPr/>
          <p:nvPr/>
        </p:nvSpPr>
        <p:spPr>
          <a:xfrm flipH="1">
            <a:off x="0" y="0"/>
            <a:ext cx="6172783"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FFFFFF">
              <a:alpha val="80000"/>
            </a:srgbClr>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56" name="Google Shape;421;p25"/>
          <p:cNvSpPr/>
          <p:nvPr/>
        </p:nvSpPr>
        <p:spPr>
          <a:xfrm flipH="1">
            <a:off x="-1" y="0"/>
            <a:ext cx="6024155" cy="6858001"/>
          </a:xfrm>
          <a:custGeom>
            <a:avLst/>
            <a:gdLst/>
            <a:ahLst/>
            <a:cxnLst>
              <a:cxn ang="0">
                <a:pos x="wd2" y="hd2"/>
              </a:cxn>
              <a:cxn ang="5400000">
                <a:pos x="wd2" y="hd2"/>
              </a:cxn>
              <a:cxn ang="10800000">
                <a:pos x="wd2" y="hd2"/>
              </a:cxn>
              <a:cxn ang="16200000">
                <a:pos x="wd2" y="hd2"/>
              </a:cxn>
            </a:cxnLst>
            <a:rect l="0" t="0" r="r" b="b"/>
            <a:pathLst>
              <a:path w="21600" h="21600" extrusionOk="0">
                <a:moveTo>
                  <a:pt x="252" y="0"/>
                </a:moveTo>
                <a:lnTo>
                  <a:pt x="21600" y="0"/>
                </a:lnTo>
                <a:lnTo>
                  <a:pt x="21600" y="21600"/>
                </a:lnTo>
                <a:lnTo>
                  <a:pt x="12862" y="21600"/>
                </a:lnTo>
                <a:lnTo>
                  <a:pt x="12457" y="21418"/>
                </a:lnTo>
                <a:cubicBezTo>
                  <a:pt x="5037" y="17877"/>
                  <a:pt x="0" y="10972"/>
                  <a:pt x="0" y="3033"/>
                </a:cubicBezTo>
                <a:cubicBezTo>
                  <a:pt x="0" y="2311"/>
                  <a:pt x="42" y="1598"/>
                  <a:pt x="123" y="895"/>
                </a:cubicBezTo>
                <a:close/>
              </a:path>
            </a:pathLst>
          </a:cu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pic>
        <p:nvPicPr>
          <p:cNvPr id="457" name="Google Shape;422;p25" descr="Google Shape;422;p25"/>
          <p:cNvPicPr>
            <a:picLocks noChangeAspect="1"/>
          </p:cNvPicPr>
          <p:nvPr/>
        </p:nvPicPr>
        <p:blipFill>
          <a:blip r:embed="rId2"/>
          <a:stretch>
            <a:fillRect/>
          </a:stretch>
        </p:blipFill>
        <p:spPr>
          <a:xfrm>
            <a:off x="429766" y="1143058"/>
            <a:ext cx="4856200" cy="1284944"/>
          </a:xfrm>
          <a:prstGeom prst="rect">
            <a:avLst/>
          </a:prstGeom>
          <a:ln w="12700">
            <a:miter lim="400000"/>
          </a:ln>
        </p:spPr>
      </p:pic>
      <p:pic>
        <p:nvPicPr>
          <p:cNvPr id="458" name="Google Shape;423;p25" descr="Google Shape;423;p25"/>
          <p:cNvPicPr>
            <a:picLocks noChangeAspect="1"/>
          </p:cNvPicPr>
          <p:nvPr/>
        </p:nvPicPr>
        <p:blipFill>
          <a:blip r:embed="rId3"/>
          <a:stretch>
            <a:fillRect/>
          </a:stretch>
        </p:blipFill>
        <p:spPr>
          <a:xfrm>
            <a:off x="429768" y="3471531"/>
            <a:ext cx="2323214" cy="2323214"/>
          </a:xfrm>
          <a:prstGeom prst="rect">
            <a:avLst/>
          </a:prstGeom>
          <a:ln w="12700">
            <a:miter lim="400000"/>
          </a:ln>
        </p:spPr>
      </p:pic>
      <p:pic>
        <p:nvPicPr>
          <p:cNvPr id="459" name="Google Shape;424;p25" descr="Google Shape;424;p25"/>
          <p:cNvPicPr>
            <a:picLocks noChangeAspect="1"/>
          </p:cNvPicPr>
          <p:nvPr/>
        </p:nvPicPr>
        <p:blipFill>
          <a:blip r:embed="rId4"/>
          <a:stretch>
            <a:fillRect/>
          </a:stretch>
        </p:blipFill>
        <p:spPr>
          <a:xfrm>
            <a:off x="0" y="6344253"/>
            <a:ext cx="1684021" cy="495301"/>
          </a:xfrm>
          <a:prstGeom prst="rect">
            <a:avLst/>
          </a:prstGeom>
          <a:ln w="12700">
            <a:miter lim="400000"/>
          </a:ln>
        </p:spPr>
      </p:pic>
      <p:grpSp>
        <p:nvGrpSpPr>
          <p:cNvPr id="462" name="Google Shape;425;p25"/>
          <p:cNvGrpSpPr/>
          <p:nvPr/>
        </p:nvGrpSpPr>
        <p:grpSpPr>
          <a:xfrm>
            <a:off x="7476818" y="1708145"/>
            <a:ext cx="3265071" cy="3265072"/>
            <a:chOff x="0" y="0"/>
            <a:chExt cx="3265070" cy="3265070"/>
          </a:xfrm>
        </p:grpSpPr>
        <p:sp>
          <p:nvSpPr>
            <p:cNvPr id="460" name="Quadrato"/>
            <p:cNvSpPr/>
            <p:nvPr/>
          </p:nvSpPr>
          <p:spPr>
            <a:xfrm>
              <a:off x="0" y="0"/>
              <a:ext cx="3265071" cy="3265071"/>
            </a:xfrm>
            <a:prstGeom prst="rect">
              <a:avLst/>
            </a:prstGeom>
            <a:solidFill>
              <a:srgbClr val="203864"/>
            </a:solidFill>
            <a:ln w="12700" cap="flat">
              <a:noFill/>
              <a:miter lim="400000"/>
            </a:ln>
            <a:effectLst/>
          </p:spPr>
          <p:txBody>
            <a:bodyPr wrap="square" lIns="45719" tIns="45719" rIns="45719" bIns="45719" numCol="1" anchor="ctr">
              <a:noAutofit/>
            </a:bodyPr>
            <a:lstStyle/>
            <a:p>
              <a:endParaRPr/>
            </a:p>
          </p:txBody>
        </p:sp>
        <p:pic>
          <p:nvPicPr>
            <p:cNvPr id="461" name="image342020.png" descr="image342020.png"/>
            <p:cNvPicPr>
              <a:picLocks noChangeAspect="1"/>
            </p:cNvPicPr>
            <p:nvPr/>
          </p:nvPicPr>
          <p:blipFill>
            <a:blip r:embed="rId3"/>
            <a:stretch>
              <a:fillRect/>
            </a:stretch>
          </p:blipFill>
          <p:spPr>
            <a:xfrm>
              <a:off x="0" y="0"/>
              <a:ext cx="3265071" cy="3265071"/>
            </a:xfrm>
            <a:prstGeom prst="rect">
              <a:avLst/>
            </a:prstGeom>
            <a:ln w="12700" cap="flat">
              <a:noFill/>
              <a:miter lim="400000"/>
            </a:ln>
            <a:effectLst/>
          </p:spPr>
        </p:pic>
      </p:grpSp>
      <p:sp>
        <p:nvSpPr>
          <p:cNvPr id="463" name="Google Shape;426;p25"/>
          <p:cNvSpPr txBox="1"/>
          <p:nvPr/>
        </p:nvSpPr>
        <p:spPr>
          <a:xfrm>
            <a:off x="386199" y="2922021"/>
            <a:ext cx="4943334"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pPr>
              <a:lnSpc>
                <a:spcPct val="90000"/>
              </a:lnSpc>
              <a:defRPr sz="2800">
                <a:solidFill>
                  <a:srgbClr val="C01E24"/>
                </a:solidFill>
                <a:latin typeface="Calibri"/>
                <a:ea typeface="Calibri"/>
                <a:cs typeface="Calibri"/>
                <a:sym typeface="Calibri"/>
              </a:defRPr>
            </a:pPr>
            <a:r>
              <a:t>Félicitations !</a:t>
            </a:r>
            <a:br/>
            <a:r>
              <a:t>Vous avez terminé ce module !</a:t>
            </a:r>
          </a:p>
        </p:txBody>
      </p:sp>
      <p:sp>
        <p:nvSpPr>
          <p:cNvPr id="464" name="Google Shape;427;p25"/>
          <p:cNvSpPr txBox="1"/>
          <p:nvPr/>
        </p:nvSpPr>
        <p:spPr>
          <a:xfrm>
            <a:off x="7370254" y="6328066"/>
            <a:ext cx="4771932" cy="632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lvl1pPr algn="r">
              <a:lnSpc>
                <a:spcPct val="90000"/>
              </a:lnSpc>
              <a:defRPr sz="900">
                <a:solidFill>
                  <a:srgbClr val="DDEAF6"/>
                </a:solidFill>
                <a:latin typeface="Calibri"/>
                <a:ea typeface="Calibri"/>
                <a:cs typeface="Calibri"/>
                <a:sym typeface="Calibri"/>
              </a:defRPr>
            </a:lvl1pPr>
          </a:lstStyle>
          <a:p>
            <a: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114;p3"/>
          <p:cNvSpPr/>
          <p:nvPr/>
        </p:nvSpPr>
        <p:spPr>
          <a:xfrm>
            <a:off x="-1" y="0"/>
            <a:ext cx="12188954" cy="6858000"/>
          </a:xfrm>
          <a:prstGeom prst="rect">
            <a:avLst/>
          </a:pr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32" name="Google Shape;115;p3"/>
          <p:cNvSpPr txBox="1">
            <a:spLocks noGrp="1"/>
          </p:cNvSpPr>
          <p:nvPr>
            <p:ph type="title"/>
          </p:nvPr>
        </p:nvSpPr>
        <p:spPr>
          <a:xfrm>
            <a:off x="5297761" y="329184"/>
            <a:ext cx="6251111" cy="1783079"/>
          </a:xfrm>
          <a:prstGeom prst="rect">
            <a:avLst/>
          </a:prstGeom>
        </p:spPr>
        <p:txBody>
          <a:bodyPr anchor="b"/>
          <a:lstStyle>
            <a:lvl1pPr>
              <a:defRPr sz="5400"/>
            </a:lvl1pPr>
          </a:lstStyle>
          <a:p>
            <a:r>
              <a:t>Modules</a:t>
            </a:r>
          </a:p>
        </p:txBody>
      </p:sp>
      <p:pic>
        <p:nvPicPr>
          <p:cNvPr id="133" name="Google Shape;116;p3" descr="Google Shape;116;p3"/>
          <p:cNvPicPr>
            <a:picLocks noChangeAspect="1"/>
          </p:cNvPicPr>
          <p:nvPr/>
        </p:nvPicPr>
        <p:blipFill>
          <a:blip r:embed="rId2"/>
          <a:srcRect l="15072" r="17014"/>
          <a:stretch>
            <a:fillRect/>
          </a:stretch>
        </p:blipFill>
        <p:spPr>
          <a:xfrm>
            <a:off x="0" y="9"/>
            <a:ext cx="4657346" cy="6857991"/>
          </a:xfrm>
          <a:prstGeom prst="rect">
            <a:avLst/>
          </a:prstGeom>
          <a:ln w="12700">
            <a:miter lim="400000"/>
          </a:ln>
        </p:spPr>
      </p:pic>
      <p:grpSp>
        <p:nvGrpSpPr>
          <p:cNvPr id="136" name="Google Shape;117;p3"/>
          <p:cNvGrpSpPr/>
          <p:nvPr/>
        </p:nvGrpSpPr>
        <p:grpSpPr>
          <a:xfrm>
            <a:off x="5297656" y="2354570"/>
            <a:ext cx="4243996" cy="55234"/>
            <a:chOff x="0" y="0"/>
            <a:chExt cx="4243995" cy="55232"/>
          </a:xfrm>
        </p:grpSpPr>
        <p:sp>
          <p:nvSpPr>
            <p:cNvPr id="134" name="Forma"/>
            <p:cNvSpPr/>
            <p:nvPr/>
          </p:nvSpPr>
          <p:spPr>
            <a:xfrm>
              <a:off x="0" y="6523"/>
              <a:ext cx="4243695" cy="48710"/>
            </a:xfrm>
            <a:custGeom>
              <a:avLst/>
              <a:gdLst/>
              <a:ahLst/>
              <a:cxnLst>
                <a:cxn ang="0">
                  <a:pos x="wd2" y="hd2"/>
                </a:cxn>
                <a:cxn ang="5400000">
                  <a:pos x="wd2" y="hd2"/>
                </a:cxn>
                <a:cxn ang="10800000">
                  <a:pos x="wd2" y="hd2"/>
                </a:cxn>
                <a:cxn ang="16200000">
                  <a:pos x="wd2" y="hd2"/>
                </a:cxn>
              </a:cxnLst>
              <a:rect l="0" t="0" r="r" b="b"/>
              <a:pathLst>
                <a:path w="21598" h="14183" extrusionOk="0">
                  <a:moveTo>
                    <a:pt x="0" y="4034"/>
                  </a:moveTo>
                  <a:cubicBezTo>
                    <a:pt x="732" y="8876"/>
                    <a:pt x="1358" y="8357"/>
                    <a:pt x="2654" y="4034"/>
                  </a:cubicBezTo>
                  <a:cubicBezTo>
                    <a:pt x="3950" y="-289"/>
                    <a:pt x="4146" y="-1022"/>
                    <a:pt x="5091" y="4034"/>
                  </a:cubicBezTo>
                  <a:cubicBezTo>
                    <a:pt x="6037" y="9089"/>
                    <a:pt x="6884" y="-2811"/>
                    <a:pt x="7745" y="4034"/>
                  </a:cubicBezTo>
                  <a:cubicBezTo>
                    <a:pt x="8605" y="10878"/>
                    <a:pt x="9617" y="5743"/>
                    <a:pt x="10830" y="4034"/>
                  </a:cubicBezTo>
                  <a:cubicBezTo>
                    <a:pt x="12043" y="2324"/>
                    <a:pt x="13338" y="-4118"/>
                    <a:pt x="14131" y="4034"/>
                  </a:cubicBezTo>
                  <a:cubicBezTo>
                    <a:pt x="14925" y="12186"/>
                    <a:pt x="15939" y="-3267"/>
                    <a:pt x="17649" y="4034"/>
                  </a:cubicBezTo>
                  <a:cubicBezTo>
                    <a:pt x="19358" y="11334"/>
                    <a:pt x="20447" y="4928"/>
                    <a:pt x="21598" y="4034"/>
                  </a:cubicBezTo>
                  <a:cubicBezTo>
                    <a:pt x="21596" y="5828"/>
                    <a:pt x="21598" y="7462"/>
                    <a:pt x="21598" y="9359"/>
                  </a:cubicBezTo>
                  <a:cubicBezTo>
                    <a:pt x="20449" y="2351"/>
                    <a:pt x="19516" y="7928"/>
                    <a:pt x="18297" y="9359"/>
                  </a:cubicBezTo>
                  <a:cubicBezTo>
                    <a:pt x="17077" y="10789"/>
                    <a:pt x="16308" y="4869"/>
                    <a:pt x="14779" y="9359"/>
                  </a:cubicBezTo>
                  <a:cubicBezTo>
                    <a:pt x="13251" y="13848"/>
                    <a:pt x="12857" y="17482"/>
                    <a:pt x="11262" y="9359"/>
                  </a:cubicBezTo>
                  <a:cubicBezTo>
                    <a:pt x="9667" y="1235"/>
                    <a:pt x="10008" y="12679"/>
                    <a:pt x="8825" y="9359"/>
                  </a:cubicBezTo>
                  <a:cubicBezTo>
                    <a:pt x="7641" y="6038"/>
                    <a:pt x="6839" y="7671"/>
                    <a:pt x="5523" y="9359"/>
                  </a:cubicBezTo>
                  <a:cubicBezTo>
                    <a:pt x="4208" y="11046"/>
                    <a:pt x="3961" y="14401"/>
                    <a:pt x="2654" y="9359"/>
                  </a:cubicBezTo>
                  <a:cubicBezTo>
                    <a:pt x="1347" y="4316"/>
                    <a:pt x="612" y="5277"/>
                    <a:pt x="0" y="9359"/>
                  </a:cubicBezTo>
                  <a:cubicBezTo>
                    <a:pt x="4" y="7178"/>
                    <a:pt x="-2" y="6416"/>
                    <a:pt x="0" y="4034"/>
                  </a:cubicBezTo>
                  <a:close/>
                </a:path>
              </a:pathLst>
            </a:custGeom>
            <a:solidFill>
              <a:schemeClr val="accent2"/>
            </a:solidFill>
            <a:ln w="44450" cap="rnd">
              <a:solidFill>
                <a:schemeClr val="accent2"/>
              </a:solidFill>
              <a:prstDash val="solid"/>
              <a:round/>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135" name="Forma"/>
            <p:cNvSpPr/>
            <p:nvPr/>
          </p:nvSpPr>
          <p:spPr>
            <a:xfrm>
              <a:off x="60" y="0"/>
              <a:ext cx="4243936" cy="46248"/>
            </a:xfrm>
            <a:custGeom>
              <a:avLst/>
              <a:gdLst/>
              <a:ahLst/>
              <a:cxnLst>
                <a:cxn ang="0">
                  <a:pos x="wd2" y="hd2"/>
                </a:cxn>
                <a:cxn ang="5400000">
                  <a:pos x="wd2" y="hd2"/>
                </a:cxn>
                <a:cxn ang="10800000">
                  <a:pos x="wd2" y="hd2"/>
                </a:cxn>
                <a:cxn ang="16200000">
                  <a:pos x="wd2" y="hd2"/>
                </a:cxn>
              </a:cxnLst>
              <a:rect l="0" t="0" r="r" b="b"/>
              <a:pathLst>
                <a:path w="21596" h="14334" extrusionOk="0">
                  <a:moveTo>
                    <a:pt x="0" y="6315"/>
                  </a:moveTo>
                  <a:cubicBezTo>
                    <a:pt x="1086" y="-195"/>
                    <a:pt x="1565" y="700"/>
                    <a:pt x="2437" y="6315"/>
                  </a:cubicBezTo>
                  <a:cubicBezTo>
                    <a:pt x="3310" y="11930"/>
                    <a:pt x="4229" y="-267"/>
                    <a:pt x="4874" y="6315"/>
                  </a:cubicBezTo>
                  <a:cubicBezTo>
                    <a:pt x="5519" y="12897"/>
                    <a:pt x="6624" y="14102"/>
                    <a:pt x="7743" y="6315"/>
                  </a:cubicBezTo>
                  <a:cubicBezTo>
                    <a:pt x="8863" y="-1472"/>
                    <a:pt x="10026" y="-2716"/>
                    <a:pt x="11260" y="6315"/>
                  </a:cubicBezTo>
                  <a:cubicBezTo>
                    <a:pt x="12494" y="15346"/>
                    <a:pt x="13021" y="4829"/>
                    <a:pt x="13913" y="6315"/>
                  </a:cubicBezTo>
                  <a:cubicBezTo>
                    <a:pt x="14805" y="7802"/>
                    <a:pt x="15761" y="2159"/>
                    <a:pt x="16566" y="6315"/>
                  </a:cubicBezTo>
                  <a:cubicBezTo>
                    <a:pt x="17371" y="10471"/>
                    <a:pt x="20253" y="3178"/>
                    <a:pt x="21594" y="6315"/>
                  </a:cubicBezTo>
                  <a:cubicBezTo>
                    <a:pt x="21599" y="9097"/>
                    <a:pt x="21592" y="9216"/>
                    <a:pt x="21594" y="11983"/>
                  </a:cubicBezTo>
                  <a:cubicBezTo>
                    <a:pt x="20654" y="15999"/>
                    <a:pt x="19899" y="7294"/>
                    <a:pt x="18294" y="11983"/>
                  </a:cubicBezTo>
                  <a:cubicBezTo>
                    <a:pt x="16689" y="16673"/>
                    <a:pt x="16894" y="5083"/>
                    <a:pt x="15641" y="11983"/>
                  </a:cubicBezTo>
                  <a:cubicBezTo>
                    <a:pt x="14387" y="18884"/>
                    <a:pt x="14083" y="6893"/>
                    <a:pt x="12988" y="11983"/>
                  </a:cubicBezTo>
                  <a:cubicBezTo>
                    <a:pt x="11893" y="17074"/>
                    <a:pt x="11103" y="12367"/>
                    <a:pt x="9687" y="11983"/>
                  </a:cubicBezTo>
                  <a:cubicBezTo>
                    <a:pt x="8270" y="11599"/>
                    <a:pt x="7927" y="13808"/>
                    <a:pt x="6170" y="11983"/>
                  </a:cubicBezTo>
                  <a:cubicBezTo>
                    <a:pt x="4413" y="10159"/>
                    <a:pt x="4450" y="11159"/>
                    <a:pt x="3733" y="11983"/>
                  </a:cubicBezTo>
                  <a:cubicBezTo>
                    <a:pt x="3016" y="12808"/>
                    <a:pt x="934" y="10888"/>
                    <a:pt x="0" y="11983"/>
                  </a:cubicBezTo>
                  <a:cubicBezTo>
                    <a:pt x="-1" y="10723"/>
                    <a:pt x="3" y="8118"/>
                    <a:pt x="0" y="6315"/>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grpSp>
      <p:grpSp>
        <p:nvGrpSpPr>
          <p:cNvPr id="149" name="Google Shape;118;p3"/>
          <p:cNvGrpSpPr/>
          <p:nvPr/>
        </p:nvGrpSpPr>
        <p:grpSpPr>
          <a:xfrm>
            <a:off x="4989851" y="2112263"/>
            <a:ext cx="6559023" cy="3919394"/>
            <a:chOff x="0" y="-121115"/>
            <a:chExt cx="6559021" cy="3500660"/>
          </a:xfrm>
        </p:grpSpPr>
        <p:sp>
          <p:nvSpPr>
            <p:cNvPr id="137" name="Google Shape;119;p3"/>
            <p:cNvSpPr/>
            <p:nvPr/>
          </p:nvSpPr>
          <p:spPr>
            <a:xfrm>
              <a:off x="1" y="57386"/>
              <a:ext cx="6559020" cy="503330"/>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38" name="Google Shape;120;p3"/>
            <p:cNvSpPr txBox="1"/>
            <p:nvPr/>
          </p:nvSpPr>
          <p:spPr>
            <a:xfrm>
              <a:off x="0" y="-121115"/>
              <a:ext cx="6509879" cy="8871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uFill>
                    <a:solidFill>
                      <a:srgbClr val="FFFFFF"/>
                    </a:solidFill>
                  </a:uFill>
                  <a:latin typeface="Calibri"/>
                  <a:ea typeface="Calibri"/>
                  <a:cs typeface="Calibri"/>
                  <a:sym typeface="Calibri"/>
                </a:defRPr>
              </a:lvl1pPr>
            </a:lstStyle>
            <a:p>
              <a:pPr>
                <a:defRPr>
                  <a:uFillTx/>
                </a:defRPr>
              </a:pPr>
              <a:r>
                <a:rPr dirty="0">
                  <a:uFill>
                    <a:solidFill>
                      <a:srgbClr val="FFFFFF"/>
                    </a:solidFill>
                  </a:uFill>
                </a:rPr>
                <a:t>1 : </a:t>
              </a:r>
              <a:r>
                <a:rPr dirty="0" err="1">
                  <a:uFill>
                    <a:solidFill>
                      <a:srgbClr val="FFFFFF"/>
                    </a:solidFill>
                  </a:uFill>
                </a:rPr>
                <a:t>Qu’est-ce</a:t>
              </a:r>
              <a:r>
                <a:rPr dirty="0">
                  <a:uFill>
                    <a:solidFill>
                      <a:srgbClr val="FFFFFF"/>
                    </a:solidFill>
                  </a:uFill>
                </a:rPr>
                <a:t> que </a:t>
              </a:r>
              <a:r>
                <a:rPr dirty="0" err="1">
                  <a:uFill>
                    <a:solidFill>
                      <a:srgbClr val="FFFFFF"/>
                    </a:solidFill>
                  </a:uFill>
                </a:rPr>
                <a:t>l’éducation</a:t>
              </a:r>
              <a:r>
                <a:rPr dirty="0">
                  <a:uFill>
                    <a:solidFill>
                      <a:srgbClr val="FFFFFF"/>
                    </a:solidFill>
                  </a:uFill>
                </a:rPr>
                <a:t> </a:t>
              </a:r>
              <a:r>
                <a:rPr dirty="0" err="1">
                  <a:uFill>
                    <a:solidFill>
                      <a:srgbClr val="FFFFFF"/>
                    </a:solidFill>
                  </a:uFill>
                </a:rPr>
                <a:t>en</a:t>
              </a:r>
              <a:r>
                <a:rPr dirty="0">
                  <a:uFill>
                    <a:solidFill>
                      <a:srgbClr val="FFFFFF"/>
                    </a:solidFill>
                  </a:uFill>
                </a:rPr>
                <a:t> matière de santé [Digital Health Literacy], et </a:t>
              </a:r>
              <a:r>
                <a:rPr dirty="0" err="1">
                  <a:uFill>
                    <a:solidFill>
                      <a:srgbClr val="FFFFFF"/>
                    </a:solidFill>
                  </a:uFill>
                </a:rPr>
                <a:t>pourquoi</a:t>
              </a:r>
              <a:r>
                <a:rPr dirty="0">
                  <a:uFill>
                    <a:solidFill>
                      <a:srgbClr val="FFFFFF"/>
                    </a:solidFill>
                  </a:uFill>
                </a:rPr>
                <a:t> </a:t>
              </a:r>
              <a:r>
                <a:rPr dirty="0" err="1">
                  <a:uFill>
                    <a:solidFill>
                      <a:srgbClr val="FFFFFF"/>
                    </a:solidFill>
                  </a:uFill>
                </a:rPr>
                <a:t>est-ce</a:t>
              </a:r>
              <a:r>
                <a:rPr dirty="0">
                  <a:uFill>
                    <a:solidFill>
                      <a:srgbClr val="FFFFFF"/>
                    </a:solidFill>
                  </a:uFill>
                </a:rPr>
                <a:t> important ?</a:t>
              </a:r>
            </a:p>
          </p:txBody>
        </p:sp>
        <p:sp>
          <p:nvSpPr>
            <p:cNvPr id="139" name="Google Shape;121;p3"/>
            <p:cNvSpPr/>
            <p:nvPr/>
          </p:nvSpPr>
          <p:spPr>
            <a:xfrm>
              <a:off x="1" y="621152"/>
              <a:ext cx="6559020" cy="503329"/>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40" name="Google Shape;122;p3"/>
            <p:cNvSpPr txBox="1"/>
            <p:nvPr/>
          </p:nvSpPr>
          <p:spPr>
            <a:xfrm>
              <a:off x="24571" y="505623"/>
              <a:ext cx="6509880" cy="734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uFill>
                    <a:solidFill>
                      <a:srgbClr val="FFFFFF"/>
                    </a:solidFill>
                  </a:uFill>
                </a:defRPr>
              </a:lvl1pPr>
            </a:lstStyle>
            <a:p>
              <a:pPr>
                <a:defRPr>
                  <a:uFillTx/>
                  <a:latin typeface="Calibri"/>
                  <a:ea typeface="Calibri"/>
                  <a:cs typeface="Calibri"/>
                  <a:sym typeface="Calibri"/>
                </a:defRPr>
              </a:pPr>
              <a:r>
                <a:rPr>
                  <a:uFill>
                    <a:solidFill>
                      <a:srgbClr val="FFFFFF"/>
                    </a:solidFill>
                  </a:uFill>
                  <a:latin typeface="+mn-lt"/>
                  <a:ea typeface="+mn-ea"/>
                  <a:cs typeface="+mn-cs"/>
                  <a:sym typeface="Arial"/>
                </a:rPr>
                <a:t>2 : Les principaux problèmes de santé à l'arrivée dans un nouveau pays</a:t>
              </a:r>
            </a:p>
          </p:txBody>
        </p:sp>
        <p:sp>
          <p:nvSpPr>
            <p:cNvPr id="141" name="Google Shape;123;p3"/>
            <p:cNvSpPr/>
            <p:nvPr/>
          </p:nvSpPr>
          <p:spPr>
            <a:xfrm>
              <a:off x="1" y="1184919"/>
              <a:ext cx="6559020" cy="503329"/>
            </a:xfrm>
            <a:prstGeom prst="roundRect">
              <a:avLst>
                <a:gd name="adj" fmla="val 16667"/>
              </a:avLst>
            </a:prstGeom>
            <a:solidFill>
              <a:srgbClr val="C0000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42" name="Google Shape;124;p3"/>
            <p:cNvSpPr txBox="1"/>
            <p:nvPr/>
          </p:nvSpPr>
          <p:spPr>
            <a:xfrm>
              <a:off x="0" y="1237974"/>
              <a:ext cx="6509879" cy="420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latin typeface="Calibri"/>
                  <a:ea typeface="Calibri"/>
                  <a:cs typeface="Calibri"/>
                  <a:sym typeface="Calibri"/>
                </a:defRPr>
              </a:lvl1pPr>
            </a:lstStyle>
            <a:p>
              <a:r>
                <a:t>3.Les services de santé</a:t>
              </a:r>
            </a:p>
          </p:txBody>
        </p:sp>
        <p:sp>
          <p:nvSpPr>
            <p:cNvPr id="143" name="Google Shape;125;p3"/>
            <p:cNvSpPr/>
            <p:nvPr/>
          </p:nvSpPr>
          <p:spPr>
            <a:xfrm>
              <a:off x="1" y="1748684"/>
              <a:ext cx="6559020" cy="503330"/>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44" name="Google Shape;126;p3"/>
            <p:cNvSpPr txBox="1"/>
            <p:nvPr/>
          </p:nvSpPr>
          <p:spPr>
            <a:xfrm>
              <a:off x="24571" y="1771511"/>
              <a:ext cx="6509880" cy="4576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uFill>
                    <a:solidFill>
                      <a:srgbClr val="FFFFFF"/>
                    </a:solidFill>
                  </a:uFill>
                </a:defRPr>
              </a:lvl1pPr>
            </a:lstStyle>
            <a:p>
              <a:pPr>
                <a:defRPr>
                  <a:uFillTx/>
                  <a:latin typeface="Calibri"/>
                  <a:ea typeface="Calibri"/>
                  <a:cs typeface="Calibri"/>
                  <a:sym typeface="Calibri"/>
                </a:defRPr>
              </a:pPr>
              <a:r>
                <a:rPr>
                  <a:uFill>
                    <a:solidFill>
                      <a:srgbClr val="FFFFFF"/>
                    </a:solidFill>
                  </a:uFill>
                  <a:latin typeface="+mn-lt"/>
                  <a:ea typeface="+mn-ea"/>
                  <a:cs typeface="+mn-cs"/>
                  <a:sym typeface="Arial"/>
                </a:rPr>
                <a:t>4 : Développer ses connaissances numérique</a:t>
              </a:r>
            </a:p>
          </p:txBody>
        </p:sp>
        <p:sp>
          <p:nvSpPr>
            <p:cNvPr id="145" name="Google Shape;127;p3"/>
            <p:cNvSpPr/>
            <p:nvPr/>
          </p:nvSpPr>
          <p:spPr>
            <a:xfrm>
              <a:off x="1" y="2312450"/>
              <a:ext cx="6559020" cy="503329"/>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46" name="Google Shape;128;p3"/>
            <p:cNvSpPr txBox="1"/>
            <p:nvPr/>
          </p:nvSpPr>
          <p:spPr>
            <a:xfrm>
              <a:off x="24571" y="2353664"/>
              <a:ext cx="6509880" cy="420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uFill>
                    <a:solidFill>
                      <a:srgbClr val="FFFFFF"/>
                    </a:solidFill>
                  </a:uFill>
                  <a:latin typeface="Calibri"/>
                  <a:ea typeface="Calibri"/>
                  <a:cs typeface="Calibri"/>
                  <a:sym typeface="Calibri"/>
                </a:defRPr>
              </a:lvl1pPr>
            </a:lstStyle>
            <a:p>
              <a:pPr>
                <a:defRPr>
                  <a:uFillTx/>
                </a:defRPr>
              </a:pPr>
              <a:r>
                <a:rPr>
                  <a:uFill>
                    <a:solidFill>
                      <a:srgbClr val="FFFFFF"/>
                    </a:solidFill>
                  </a:uFill>
                </a:rPr>
                <a:t>5 : Découvrir les outils de santé numérique</a:t>
              </a:r>
            </a:p>
          </p:txBody>
        </p:sp>
        <p:sp>
          <p:nvSpPr>
            <p:cNvPr id="147" name="Google Shape;129;p3"/>
            <p:cNvSpPr/>
            <p:nvPr/>
          </p:nvSpPr>
          <p:spPr>
            <a:xfrm>
              <a:off x="1" y="2876216"/>
              <a:ext cx="6559020" cy="503329"/>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blurRad="38100" dist="38100" dir="2700000" rotWithShape="0">
                      <a:srgbClr val="000000">
                        <a:alpha val="43137"/>
                      </a:srgbClr>
                    </a:outerShdw>
                  </a:effectLst>
                </a:defRPr>
              </a:pPr>
              <a:endParaRPr/>
            </a:p>
          </p:txBody>
        </p:sp>
        <p:sp>
          <p:nvSpPr>
            <p:cNvPr id="148" name="Google Shape;130;p3"/>
            <p:cNvSpPr txBox="1"/>
            <p:nvPr/>
          </p:nvSpPr>
          <p:spPr>
            <a:xfrm>
              <a:off x="24571" y="2917430"/>
              <a:ext cx="6509880" cy="420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noAutofit/>
            </a:bodyPr>
            <a:lstStyle>
              <a:lvl1pPr>
                <a:lnSpc>
                  <a:spcPct val="90000"/>
                </a:lnSpc>
                <a:defRPr sz="2000">
                  <a:solidFill>
                    <a:srgbClr val="FFFFFF"/>
                  </a:solidFill>
                  <a:effectLst>
                    <a:outerShdw blurRad="38100" dist="38100" dir="2700000" rotWithShape="0">
                      <a:srgbClr val="000000">
                        <a:alpha val="43137"/>
                      </a:srgbClr>
                    </a:outerShdw>
                  </a:effectLst>
                  <a:uFill>
                    <a:solidFill>
                      <a:srgbClr val="FFFFFF"/>
                    </a:solidFill>
                  </a:uFill>
                  <a:latin typeface="Calibri"/>
                  <a:ea typeface="Calibri"/>
                  <a:cs typeface="Calibri"/>
                  <a:sym typeface="Calibri"/>
                </a:defRPr>
              </a:lvl1pPr>
            </a:lstStyle>
            <a:p>
              <a:pPr>
                <a:defRPr>
                  <a:uFillTx/>
                </a:defRPr>
              </a:pPr>
              <a:r>
                <a:rPr>
                  <a:uFill>
                    <a:solidFill>
                      <a:srgbClr val="FFFFFF"/>
                    </a:solidFill>
                  </a:uFill>
                </a:rPr>
                <a:t>6 : Être actif dans l’environnement de la santé numérique</a:t>
              </a:r>
            </a:p>
          </p:txBody>
        </p:sp>
      </p:grpSp>
      <p:pic>
        <p:nvPicPr>
          <p:cNvPr id="151" name="Google Shape;132;p3" descr="Google Shape;132;p3"/>
          <p:cNvPicPr>
            <a:picLocks noChangeAspect="1"/>
          </p:cNvPicPr>
          <p:nvPr/>
        </p:nvPicPr>
        <p:blipFill>
          <a:blip r:embed="rId3"/>
          <a:stretch>
            <a:fillRect/>
          </a:stretch>
        </p:blipFill>
        <p:spPr>
          <a:xfrm>
            <a:off x="10881298" y="3703865"/>
            <a:ext cx="412290" cy="36281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oogle Shape;138;p4"/>
          <p:cNvGrpSpPr/>
          <p:nvPr/>
        </p:nvGrpSpPr>
        <p:grpSpPr>
          <a:xfrm>
            <a:off x="769742" y="3022537"/>
            <a:ext cx="7642623" cy="1994248"/>
            <a:chOff x="0" y="0"/>
            <a:chExt cx="7642622" cy="1994247"/>
          </a:xfrm>
        </p:grpSpPr>
        <p:sp>
          <p:nvSpPr>
            <p:cNvPr id="153" name="Google Shape;139;p4"/>
            <p:cNvSpPr/>
            <p:nvPr/>
          </p:nvSpPr>
          <p:spPr>
            <a:xfrm>
              <a:off x="0" y="219404"/>
              <a:ext cx="1546029" cy="1552965"/>
            </a:xfrm>
            <a:prstGeom prst="ellipse">
              <a:avLst/>
            </a:prstGeom>
            <a:solidFill>
              <a:srgbClr val="CCD3EA"/>
            </a:solidFill>
            <a:ln w="12700" cap="flat">
              <a:noFill/>
              <a:miter lim="400000"/>
            </a:ln>
            <a:effectLst/>
          </p:spPr>
          <p:txBody>
            <a:bodyPr wrap="square" lIns="45719" tIns="45719" rIns="45719" bIns="45719" numCol="1" anchor="ctr">
              <a:noAutofit/>
            </a:bodyPr>
            <a:lstStyle/>
            <a:p>
              <a:endParaRPr/>
            </a:p>
          </p:txBody>
        </p:sp>
        <p:sp>
          <p:nvSpPr>
            <p:cNvPr id="154" name="Google Shape;140;p4"/>
            <p:cNvSpPr/>
            <p:nvPr/>
          </p:nvSpPr>
          <p:spPr>
            <a:xfrm>
              <a:off x="304274" y="530939"/>
              <a:ext cx="937481" cy="929896"/>
            </a:xfrm>
            <a:prstGeom prst="rect">
              <a:avLst/>
            </a:prstGeom>
            <a:blipFill rotWithShape="1">
              <a:blip r:embed="rId2"/>
              <a:srcRect/>
              <a:stretch>
                <a:fillRect/>
              </a:stretch>
            </a:blipFill>
            <a:ln w="12700" cap="flat">
              <a:solidFill>
                <a:srgbClr val="FFFFFF"/>
              </a:solidFill>
              <a:prstDash val="solid"/>
              <a:miter lim="800000"/>
            </a:ln>
            <a:effectLst/>
          </p:spPr>
          <p:txBody>
            <a:bodyPr wrap="square" lIns="45719" tIns="45719" rIns="45719" bIns="45719" numCol="1" anchor="ctr">
              <a:noAutofit/>
            </a:bodyPr>
            <a:lstStyle/>
            <a:p>
              <a:endParaRPr/>
            </a:p>
          </p:txBody>
        </p:sp>
        <p:sp>
          <p:nvSpPr>
            <p:cNvPr id="155" name="Google Shape;142;p4"/>
            <p:cNvSpPr txBox="1"/>
            <p:nvPr/>
          </p:nvSpPr>
          <p:spPr>
            <a:xfrm>
              <a:off x="1585764" y="549286"/>
              <a:ext cx="2128790" cy="8258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1800">
                  <a:solidFill>
                    <a:srgbClr val="FFFFFF"/>
                  </a:solidFill>
                  <a:latin typeface="Calibri"/>
                  <a:ea typeface="Calibri"/>
                  <a:cs typeface="Calibri"/>
                  <a:sym typeface="Calibri"/>
                </a:defRPr>
              </a:lvl1pPr>
            </a:lstStyle>
            <a:p>
              <a:r>
                <a:t>Améliorer la connaissance de la santé des stagiaires</a:t>
              </a:r>
            </a:p>
          </p:txBody>
        </p:sp>
        <p:sp>
          <p:nvSpPr>
            <p:cNvPr id="156" name="Google Shape;143;p4"/>
            <p:cNvSpPr/>
            <p:nvPr/>
          </p:nvSpPr>
          <p:spPr>
            <a:xfrm>
              <a:off x="3917816" y="253538"/>
              <a:ext cx="1502434" cy="1484699"/>
            </a:xfrm>
            <a:prstGeom prst="ellipse">
              <a:avLst/>
            </a:prstGeom>
            <a:solidFill>
              <a:srgbClr val="CCD3EA"/>
            </a:solidFill>
            <a:ln w="12700" cap="flat">
              <a:noFill/>
              <a:miter lim="400000"/>
            </a:ln>
            <a:effectLst/>
          </p:spPr>
          <p:txBody>
            <a:bodyPr wrap="square" lIns="45719" tIns="45719" rIns="45719" bIns="45719" numCol="1" anchor="ctr">
              <a:noAutofit/>
            </a:bodyPr>
            <a:lstStyle/>
            <a:p>
              <a:endParaRPr/>
            </a:p>
          </p:txBody>
        </p:sp>
        <p:sp>
          <p:nvSpPr>
            <p:cNvPr id="157" name="Google Shape;144;p4"/>
            <p:cNvSpPr/>
            <p:nvPr/>
          </p:nvSpPr>
          <p:spPr>
            <a:xfrm>
              <a:off x="4233327" y="565324"/>
              <a:ext cx="871413" cy="861125"/>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ctr">
              <a:noAutofit/>
            </a:bodyPr>
            <a:lstStyle/>
            <a:p>
              <a:endParaRPr/>
            </a:p>
          </p:txBody>
        </p:sp>
        <p:sp>
          <p:nvSpPr>
            <p:cNvPr id="158" name="Google Shape;146;p4"/>
            <p:cNvSpPr txBox="1"/>
            <p:nvPr/>
          </p:nvSpPr>
          <p:spPr>
            <a:xfrm>
              <a:off x="5513834" y="0"/>
              <a:ext cx="2128789" cy="19942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1800">
                  <a:solidFill>
                    <a:srgbClr val="FFFFFF"/>
                  </a:solidFill>
                  <a:latin typeface="Calibri"/>
                  <a:ea typeface="Calibri"/>
                  <a:cs typeface="Calibri"/>
                  <a:sym typeface="Calibri"/>
                </a:defRPr>
              </a:lvl1pPr>
            </a:lstStyle>
            <a:p>
              <a:r>
                <a:t>Fournir aux stagiaires une première approche de la navigation dans le système de santé national par le biais d'Internet.</a:t>
              </a:r>
            </a:p>
          </p:txBody>
        </p:sp>
      </p:grpSp>
      <p:sp>
        <p:nvSpPr>
          <p:cNvPr id="160" name="Google Shape;147;p4"/>
          <p:cNvSpPr txBox="1">
            <a:spLocks noGrp="1"/>
          </p:cNvSpPr>
          <p:nvPr>
            <p:ph type="title"/>
          </p:nvPr>
        </p:nvSpPr>
        <p:spPr>
          <a:xfrm>
            <a:off x="570032" y="1352412"/>
            <a:ext cx="10515601" cy="618346"/>
          </a:xfrm>
          <a:prstGeom prst="rect">
            <a:avLst/>
          </a:prstGeom>
        </p:spPr>
        <p:txBody>
          <a:bodyPr/>
          <a:lstStyle/>
          <a:p>
            <a:r>
              <a:t>Objectifs</a:t>
            </a:r>
          </a:p>
        </p:txBody>
      </p:sp>
      <p:sp>
        <p:nvSpPr>
          <p:cNvPr id="161" name="Google Shape;148;p4"/>
          <p:cNvSpPr/>
          <p:nvPr/>
        </p:nvSpPr>
        <p:spPr>
          <a:xfrm>
            <a:off x="36956" y="348994"/>
            <a:ext cx="489463" cy="615677"/>
          </a:xfrm>
          <a:prstGeom prst="rect">
            <a:avLst/>
          </a:prstGeom>
          <a:solidFill>
            <a:srgbClr val="C01E24"/>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grpSp>
        <p:nvGrpSpPr>
          <p:cNvPr id="164" name="Google Shape;149;p4"/>
          <p:cNvGrpSpPr/>
          <p:nvPr/>
        </p:nvGrpSpPr>
        <p:grpSpPr>
          <a:xfrm>
            <a:off x="526419" y="348995"/>
            <a:ext cx="8471838" cy="613531"/>
            <a:chOff x="0" y="0"/>
            <a:chExt cx="8471837" cy="613529"/>
          </a:xfrm>
        </p:grpSpPr>
        <p:sp>
          <p:nvSpPr>
            <p:cNvPr id="162" name="Rettangolo"/>
            <p:cNvSpPr/>
            <p:nvPr/>
          </p:nvSpPr>
          <p:spPr>
            <a:xfrm>
              <a:off x="0" y="0"/>
              <a:ext cx="8471838" cy="613530"/>
            </a:xfrm>
            <a:prstGeom prst="rect">
              <a:avLst/>
            </a:prstGeom>
            <a:solidFill>
              <a:srgbClr val="203864"/>
            </a:solidFill>
            <a:ln w="12700" cap="flat">
              <a:noFill/>
              <a:miter lim="400000"/>
            </a:ln>
            <a:effectLst/>
          </p:spPr>
          <p:txBody>
            <a:bodyPr wrap="square" lIns="45719" tIns="45719" rIns="45719" bIns="45719" numCol="1" anchor="ctr">
              <a:noAutofit/>
            </a:bodyPr>
            <a:lstStyle/>
            <a:p>
              <a:pPr>
                <a:lnSpc>
                  <a:spcPct val="90000"/>
                </a:lnSpc>
              </a:pPr>
              <a:endParaRPr/>
            </a:p>
          </p:txBody>
        </p:sp>
        <p:sp>
          <p:nvSpPr>
            <p:cNvPr id="163" name="Les services de santé"/>
            <p:cNvSpPr txBox="1"/>
            <p:nvPr/>
          </p:nvSpPr>
          <p:spPr>
            <a:xfrm>
              <a:off x="45725" y="0"/>
              <a:ext cx="8380388" cy="6135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nSpc>
                  <a:spcPct val="90000"/>
                </a:lnSpc>
                <a:defRPr sz="2200" b="1">
                  <a:solidFill>
                    <a:srgbClr val="FFFFFF"/>
                  </a:solidFill>
                  <a:latin typeface="Calibri"/>
                  <a:ea typeface="Calibri"/>
                  <a:cs typeface="Calibri"/>
                  <a:sym typeface="Calibri"/>
                </a:defRPr>
              </a:lvl1pPr>
            </a:lstStyle>
            <a:p>
              <a:r>
                <a:t>Les services de santé</a:t>
              </a:r>
            </a:p>
          </p:txBody>
        </p:sp>
      </p:grpSp>
      <p:sp>
        <p:nvSpPr>
          <p:cNvPr id="165" name="Google Shape;150;p4"/>
          <p:cNvSpPr txBox="1"/>
          <p:nvPr/>
        </p:nvSpPr>
        <p:spPr>
          <a:xfrm>
            <a:off x="163056" y="438862"/>
            <a:ext cx="317637" cy="40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2200" b="1">
                <a:solidFill>
                  <a:srgbClr val="FFFFFF"/>
                </a:solidFill>
                <a:latin typeface="Gill Sans"/>
                <a:ea typeface="Gill Sans"/>
                <a:cs typeface="Gill Sans"/>
                <a:sym typeface="Gill Sans"/>
              </a:defRPr>
            </a:lvl1pPr>
          </a:lstStyle>
          <a:p>
            <a:r>
              <a:t>3 </a:t>
            </a:r>
          </a:p>
        </p:txBody>
      </p:sp>
      <p:pic>
        <p:nvPicPr>
          <p:cNvPr id="166" name="Google Shape;151;p4" descr="Google Shape;151;p4"/>
          <p:cNvPicPr>
            <a:picLocks noChangeAspect="1"/>
          </p:cNvPicPr>
          <p:nvPr/>
        </p:nvPicPr>
        <p:blipFill>
          <a:blip r:embed="rId4"/>
          <a:stretch>
            <a:fillRect/>
          </a:stretch>
        </p:blipFill>
        <p:spPr>
          <a:xfrm>
            <a:off x="8412367" y="2213810"/>
            <a:ext cx="3779633" cy="377963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157;p5"/>
          <p:cNvSpPr txBox="1">
            <a:spLocks noGrp="1"/>
          </p:cNvSpPr>
          <p:nvPr>
            <p:ph type="body" sz="half" idx="1"/>
          </p:nvPr>
        </p:nvSpPr>
        <p:spPr>
          <a:xfrm>
            <a:off x="536508" y="2274335"/>
            <a:ext cx="6390607" cy="3632801"/>
          </a:xfrm>
          <a:prstGeom prst="rect">
            <a:avLst/>
          </a:prstGeom>
        </p:spPr>
        <p:txBody>
          <a:bodyPr>
            <a:normAutofit fontScale="92500"/>
          </a:bodyPr>
          <a:lstStyle/>
          <a:p>
            <a:pPr marL="219455" indent="-219455" defTabSz="877823">
              <a:lnSpc>
                <a:spcPct val="150000"/>
              </a:lnSpc>
              <a:spcBef>
                <a:spcPts val="0"/>
              </a:spcBef>
              <a:buClr>
                <a:srgbClr val="C01E24"/>
              </a:buClr>
              <a:buSzPts val="1900"/>
              <a:buChar char="✔"/>
              <a:defRPr sz="1919"/>
            </a:pPr>
            <a:r>
              <a:t>Capacité à comprendre le fonctionnement général du système national de santé et à l'appliquer dans leurs relations avec le système de santé.</a:t>
            </a:r>
          </a:p>
          <a:p>
            <a:pPr marL="219455" indent="-219455" defTabSz="877823">
              <a:lnSpc>
                <a:spcPct val="150000"/>
              </a:lnSpc>
              <a:spcBef>
                <a:spcPts val="0"/>
              </a:spcBef>
              <a:buClr>
                <a:srgbClr val="C01E24"/>
              </a:buClr>
              <a:buSzPts val="1900"/>
              <a:buChar char="✔"/>
              <a:defRPr sz="1919"/>
            </a:pPr>
            <a:r>
              <a:t>Capacité à comprendre et à mettre en pratique comment devenir un utilisateur du système national de santé.</a:t>
            </a:r>
          </a:p>
          <a:p>
            <a:pPr marL="219455" indent="-219455" defTabSz="877823">
              <a:lnSpc>
                <a:spcPct val="150000"/>
              </a:lnSpc>
              <a:spcBef>
                <a:spcPts val="0"/>
              </a:spcBef>
              <a:buClr>
                <a:srgbClr val="C01E24"/>
              </a:buClr>
              <a:buSzPts val="1900"/>
              <a:buChar char="✔"/>
              <a:defRPr sz="1919"/>
            </a:pPr>
            <a:r>
              <a:t>Capacité à comprendre quels sont les droits et les obligations, en tant qu'immigré, dans le système national de santé, et comment s'informer de manière adéquate à ce sujet.</a:t>
            </a:r>
          </a:p>
        </p:txBody>
      </p:sp>
      <p:pic>
        <p:nvPicPr>
          <p:cNvPr id="169" name="Google Shape;158;p5" descr="Google Shape;158;p5"/>
          <p:cNvPicPr>
            <a:picLocks noChangeAspect="1"/>
          </p:cNvPicPr>
          <p:nvPr/>
        </p:nvPicPr>
        <p:blipFill>
          <a:blip r:embed="rId2"/>
          <a:stretch>
            <a:fillRect/>
          </a:stretch>
        </p:blipFill>
        <p:spPr>
          <a:xfrm>
            <a:off x="6872062" y="2274335"/>
            <a:ext cx="5087208" cy="3389347"/>
          </a:xfrm>
          <a:prstGeom prst="rect">
            <a:avLst/>
          </a:prstGeom>
          <a:ln w="12700">
            <a:miter lim="400000"/>
          </a:ln>
        </p:spPr>
      </p:pic>
      <p:sp>
        <p:nvSpPr>
          <p:cNvPr id="170" name="Google Shape;159;p5"/>
          <p:cNvSpPr txBox="1"/>
          <p:nvPr/>
        </p:nvSpPr>
        <p:spPr>
          <a:xfrm>
            <a:off x="3465637" y="5998731"/>
            <a:ext cx="8680639" cy="248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a:rPr>
              <a:t>Source </a:t>
            </a:r>
            <a:r>
              <a:rPr u="none"/>
              <a:t>| </a:t>
            </a:r>
            <a:r>
              <a:rPr>
                <a:solidFill>
                  <a:srgbClr val="0563C1"/>
                </a:solidFill>
                <a:uFill>
                  <a:solidFill>
                    <a:srgbClr val="0563C1"/>
                  </a:solidFill>
                </a:uFill>
                <a:hlinkClick r:id="rId4"/>
              </a:rPr>
              <a:t>Licence Pixabay</a:t>
            </a:r>
          </a:p>
        </p:txBody>
      </p:sp>
      <p:sp>
        <p:nvSpPr>
          <p:cNvPr id="171" name="Google Shape;160;p5"/>
          <p:cNvSpPr txBox="1">
            <a:spLocks noGrp="1"/>
          </p:cNvSpPr>
          <p:nvPr>
            <p:ph type="title"/>
          </p:nvPr>
        </p:nvSpPr>
        <p:spPr>
          <a:xfrm>
            <a:off x="536509" y="1352412"/>
            <a:ext cx="10515601" cy="618346"/>
          </a:xfrm>
          <a:prstGeom prst="rect">
            <a:avLst/>
          </a:prstGeom>
        </p:spPr>
        <p:txBody>
          <a:bodyPr/>
          <a:lstStyle/>
          <a:p>
            <a:r>
              <a:t>Compétences</a:t>
            </a:r>
          </a:p>
        </p:txBody>
      </p:sp>
      <p:sp>
        <p:nvSpPr>
          <p:cNvPr id="172" name="Google Shape;161;p5"/>
          <p:cNvSpPr/>
          <p:nvPr/>
        </p:nvSpPr>
        <p:spPr>
          <a:xfrm>
            <a:off x="36956" y="348994"/>
            <a:ext cx="489463" cy="615677"/>
          </a:xfrm>
          <a:prstGeom prst="rect">
            <a:avLst/>
          </a:prstGeom>
          <a:solidFill>
            <a:srgbClr val="C01E24"/>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grpSp>
        <p:nvGrpSpPr>
          <p:cNvPr id="175" name="Google Shape;162;p5"/>
          <p:cNvGrpSpPr/>
          <p:nvPr/>
        </p:nvGrpSpPr>
        <p:grpSpPr>
          <a:xfrm>
            <a:off x="526419" y="348995"/>
            <a:ext cx="8471838" cy="613531"/>
            <a:chOff x="0" y="0"/>
            <a:chExt cx="8471837" cy="613529"/>
          </a:xfrm>
        </p:grpSpPr>
        <p:sp>
          <p:nvSpPr>
            <p:cNvPr id="173" name="Rettangolo"/>
            <p:cNvSpPr/>
            <p:nvPr/>
          </p:nvSpPr>
          <p:spPr>
            <a:xfrm>
              <a:off x="0" y="0"/>
              <a:ext cx="8471838" cy="613530"/>
            </a:xfrm>
            <a:prstGeom prst="rect">
              <a:avLst/>
            </a:prstGeom>
            <a:solidFill>
              <a:srgbClr val="203864"/>
            </a:solidFill>
            <a:ln w="12700" cap="flat">
              <a:noFill/>
              <a:miter lim="400000"/>
            </a:ln>
            <a:effectLst/>
          </p:spPr>
          <p:txBody>
            <a:bodyPr wrap="square" lIns="45719" tIns="45719" rIns="45719" bIns="45719" numCol="1" anchor="ctr">
              <a:noAutofit/>
            </a:bodyPr>
            <a:lstStyle/>
            <a:p>
              <a:pPr>
                <a:lnSpc>
                  <a:spcPct val="90000"/>
                </a:lnSpc>
              </a:pPr>
              <a:endParaRPr/>
            </a:p>
          </p:txBody>
        </p:sp>
        <p:sp>
          <p:nvSpPr>
            <p:cNvPr id="174" name="Les services de santé"/>
            <p:cNvSpPr txBox="1"/>
            <p:nvPr/>
          </p:nvSpPr>
          <p:spPr>
            <a:xfrm>
              <a:off x="45725" y="0"/>
              <a:ext cx="8380388" cy="6135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nSpc>
                  <a:spcPct val="90000"/>
                </a:lnSpc>
                <a:defRPr sz="2200" b="1">
                  <a:solidFill>
                    <a:srgbClr val="FFFFFF"/>
                  </a:solidFill>
                  <a:latin typeface="Calibri"/>
                  <a:ea typeface="Calibri"/>
                  <a:cs typeface="Calibri"/>
                  <a:sym typeface="Calibri"/>
                </a:defRPr>
              </a:lvl1pPr>
            </a:lstStyle>
            <a:p>
              <a:r>
                <a:t>Les services de santé</a:t>
              </a:r>
            </a:p>
          </p:txBody>
        </p:sp>
      </p:grpSp>
      <p:sp>
        <p:nvSpPr>
          <p:cNvPr id="176" name="Google Shape;163;p5"/>
          <p:cNvSpPr txBox="1"/>
          <p:nvPr/>
        </p:nvSpPr>
        <p:spPr>
          <a:xfrm>
            <a:off x="163056" y="438862"/>
            <a:ext cx="317637" cy="40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2200" b="1">
                <a:solidFill>
                  <a:srgbClr val="FFFFFF"/>
                </a:solidFill>
                <a:latin typeface="Gill Sans"/>
                <a:ea typeface="Gill Sans"/>
                <a:cs typeface="Gill Sans"/>
                <a:sym typeface="Gill Sans"/>
              </a:defRPr>
            </a:lvl1pPr>
          </a:lstStyle>
          <a:p>
            <a:r>
              <a:t>3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Τίτλος 3"/>
          <p:cNvSpPr txBox="1">
            <a:spLocks noGrp="1"/>
          </p:cNvSpPr>
          <p:nvPr>
            <p:ph type="title"/>
          </p:nvPr>
        </p:nvSpPr>
        <p:spPr>
          <a:xfrm>
            <a:off x="558000" y="1079998"/>
            <a:ext cx="10515601" cy="893181"/>
          </a:xfrm>
          <a:prstGeom prst="rect">
            <a:avLst/>
          </a:prstGeom>
        </p:spPr>
        <p:txBody>
          <a:bodyPr/>
          <a:lstStyle/>
          <a:p>
            <a:pPr>
              <a:defRPr sz="2000">
                <a:solidFill>
                  <a:srgbClr val="C01E24"/>
                </a:solidFill>
              </a:defRPr>
            </a:pPr>
            <a:r>
              <a:t>3.1.1</a:t>
            </a:r>
            <a:br/>
            <a:r>
              <a:rPr sz="3600"/>
              <a:t>Introduction</a:t>
            </a:r>
          </a:p>
        </p:txBody>
      </p:sp>
      <p:pic>
        <p:nvPicPr>
          <p:cNvPr id="179" name="Γραφικό 2" descr="Γραφικό 2"/>
          <p:cNvPicPr>
            <a:picLocks noChangeAspect="1"/>
          </p:cNvPicPr>
          <p:nvPr/>
        </p:nvPicPr>
        <p:blipFill>
          <a:blip r:embed="rId2"/>
          <a:stretch>
            <a:fillRect/>
          </a:stretch>
        </p:blipFill>
        <p:spPr>
          <a:xfrm>
            <a:off x="6839788" y="1392674"/>
            <a:ext cx="3958469" cy="3958470"/>
          </a:xfrm>
          <a:prstGeom prst="rect">
            <a:avLst/>
          </a:prstGeom>
          <a:ln w="12700">
            <a:miter lim="400000"/>
          </a:ln>
        </p:spPr>
      </p:pic>
      <p:sp>
        <p:nvSpPr>
          <p:cNvPr id="180" name="TextBox 15"/>
          <p:cNvSpPr txBox="1"/>
          <p:nvPr/>
        </p:nvSpPr>
        <p:spPr>
          <a:xfrm>
            <a:off x="7567694" y="2617533"/>
            <a:ext cx="261064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a:solidFill>
                  <a:srgbClr val="203864"/>
                </a:solidFill>
              </a:defRPr>
            </a:lvl1pPr>
          </a:lstStyle>
          <a:p>
            <a:r>
              <a:rPr sz="2800" dirty="0" err="1"/>
              <a:t>Commençons</a:t>
            </a:r>
            <a:r>
              <a:rPr sz="2800" dirty="0"/>
              <a:t>...</a:t>
            </a:r>
          </a:p>
        </p:txBody>
      </p:sp>
      <p:sp>
        <p:nvSpPr>
          <p:cNvPr id="181" name="TextBox 16"/>
          <p:cNvSpPr txBox="1"/>
          <p:nvPr/>
        </p:nvSpPr>
        <p:spPr>
          <a:xfrm>
            <a:off x="603719" y="2301411"/>
            <a:ext cx="6265070" cy="275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000" b="1"/>
            </a:pPr>
            <a:r>
              <a:t>Objectifs</a:t>
            </a:r>
            <a:endParaRPr sz="2800"/>
          </a:p>
          <a:p>
            <a:pPr>
              <a:spcBef>
                <a:spcPts val="600"/>
              </a:spcBef>
              <a:defRPr sz="2000"/>
            </a:pPr>
            <a:endParaRPr sz="2800"/>
          </a:p>
          <a:p>
            <a:pPr marL="342900" indent="-342900">
              <a:spcBef>
                <a:spcPts val="600"/>
              </a:spcBef>
              <a:buClr>
                <a:srgbClr val="C00000"/>
              </a:buClr>
              <a:buSzPct val="100000"/>
              <a:buChar char="▪"/>
              <a:defRPr sz="2000">
                <a:latin typeface="Calibri"/>
                <a:ea typeface="Calibri"/>
                <a:cs typeface="Calibri"/>
                <a:sym typeface="Calibri"/>
              </a:defRPr>
            </a:pPr>
            <a:r>
              <a:t>Apprendre ce qu'il faut faire pour être bénéficiaire du système national de santé</a:t>
            </a:r>
          </a:p>
          <a:p>
            <a:pPr marL="342900" indent="-342900">
              <a:spcBef>
                <a:spcPts val="600"/>
              </a:spcBef>
              <a:buClr>
                <a:srgbClr val="C00000"/>
              </a:buClr>
              <a:buSzPct val="100000"/>
              <a:buChar char="▪"/>
              <a:defRPr sz="2000">
                <a:latin typeface="Calibri"/>
                <a:ea typeface="Calibri"/>
                <a:cs typeface="Calibri"/>
                <a:sym typeface="Calibri"/>
              </a:defRPr>
            </a:pPr>
            <a:r>
              <a:t>Apprendre le fonctionnement de base du système national de santé</a:t>
            </a:r>
          </a:p>
          <a:p>
            <a:pPr marL="342900" indent="-342900">
              <a:spcBef>
                <a:spcPts val="600"/>
              </a:spcBef>
              <a:buClr>
                <a:srgbClr val="C00000"/>
              </a:buClr>
              <a:buSzPct val="100000"/>
              <a:buChar char="▪"/>
              <a:defRPr sz="2000">
                <a:latin typeface="Calibri"/>
                <a:ea typeface="Calibri"/>
                <a:cs typeface="Calibri"/>
                <a:sym typeface="Calibri"/>
              </a:defRPr>
            </a:pPr>
            <a:r>
              <a:t>Apprendre à résoudre les problèmes liés à la gestion de sa propre santé. </a:t>
            </a:r>
          </a:p>
        </p:txBody>
      </p:sp>
      <p:grpSp>
        <p:nvGrpSpPr>
          <p:cNvPr id="184" name="Google Shape;168;p7"/>
          <p:cNvGrpSpPr/>
          <p:nvPr/>
        </p:nvGrpSpPr>
        <p:grpSpPr>
          <a:xfrm>
            <a:off x="11469623" y="1730318"/>
            <a:ext cx="722377" cy="663559"/>
            <a:chOff x="0" y="0"/>
            <a:chExt cx="722376" cy="663557"/>
          </a:xfrm>
        </p:grpSpPr>
        <p:sp>
          <p:nvSpPr>
            <p:cNvPr id="18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183" name="3.1.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3.1.1</a:t>
              </a:r>
            </a:p>
          </p:txBody>
        </p:sp>
      </p:grpSp>
      <p:grpSp>
        <p:nvGrpSpPr>
          <p:cNvPr id="187" name="Google Shape;168;p7"/>
          <p:cNvGrpSpPr/>
          <p:nvPr/>
        </p:nvGrpSpPr>
        <p:grpSpPr>
          <a:xfrm>
            <a:off x="11469623" y="2393252"/>
            <a:ext cx="722377" cy="663559"/>
            <a:chOff x="0" y="0"/>
            <a:chExt cx="722376" cy="663557"/>
          </a:xfrm>
        </p:grpSpPr>
        <p:sp>
          <p:nvSpPr>
            <p:cNvPr id="18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186" name="3.1.2"/>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3.1.2</a:t>
              </a:r>
            </a:p>
          </p:txBody>
        </p:sp>
      </p:grpSp>
      <p:grpSp>
        <p:nvGrpSpPr>
          <p:cNvPr id="190" name="Google Shape;168;p7"/>
          <p:cNvGrpSpPr/>
          <p:nvPr/>
        </p:nvGrpSpPr>
        <p:grpSpPr>
          <a:xfrm>
            <a:off x="11469623" y="3057468"/>
            <a:ext cx="722377" cy="663559"/>
            <a:chOff x="0" y="0"/>
            <a:chExt cx="722376" cy="663557"/>
          </a:xfrm>
        </p:grpSpPr>
        <p:sp>
          <p:nvSpPr>
            <p:cNvPr id="18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189" name="3.1.3"/>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3.1.3</a:t>
              </a:r>
            </a:p>
          </p:txBody>
        </p:sp>
      </p:grpSp>
      <p:grpSp>
        <p:nvGrpSpPr>
          <p:cNvPr id="193" name="Google Shape;168;p7"/>
          <p:cNvGrpSpPr/>
          <p:nvPr/>
        </p:nvGrpSpPr>
        <p:grpSpPr>
          <a:xfrm>
            <a:off x="11469623" y="3720403"/>
            <a:ext cx="722377" cy="663559"/>
            <a:chOff x="0" y="0"/>
            <a:chExt cx="722376" cy="663557"/>
          </a:xfrm>
        </p:grpSpPr>
        <p:sp>
          <p:nvSpPr>
            <p:cNvPr id="19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192" name="3.1.4"/>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3.1.4</a:t>
              </a:r>
            </a:p>
          </p:txBody>
        </p:sp>
      </p:grpSp>
      <p:grpSp>
        <p:nvGrpSpPr>
          <p:cNvPr id="196" name="Google Shape;168;p7"/>
          <p:cNvGrpSpPr/>
          <p:nvPr/>
        </p:nvGrpSpPr>
        <p:grpSpPr>
          <a:xfrm>
            <a:off x="11469623" y="4384935"/>
            <a:ext cx="722377" cy="663559"/>
            <a:chOff x="0" y="0"/>
            <a:chExt cx="722376" cy="663557"/>
          </a:xfrm>
        </p:grpSpPr>
        <p:sp>
          <p:nvSpPr>
            <p:cNvPr id="19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195" name="3.1.5"/>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3.1.5</a:t>
              </a:r>
            </a:p>
          </p:txBody>
        </p:sp>
      </p:grpSp>
      <p:grpSp>
        <p:nvGrpSpPr>
          <p:cNvPr id="199" name="Google Shape;168;p7"/>
          <p:cNvGrpSpPr/>
          <p:nvPr/>
        </p:nvGrpSpPr>
        <p:grpSpPr>
          <a:xfrm>
            <a:off x="10748719" y="1729357"/>
            <a:ext cx="722377" cy="663559"/>
            <a:chOff x="0" y="0"/>
            <a:chExt cx="722376" cy="663557"/>
          </a:xfrm>
        </p:grpSpPr>
        <p:sp>
          <p:nvSpPr>
            <p:cNvPr id="19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198" name="3.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r>
                <a:t>3.1</a:t>
              </a:r>
            </a:p>
          </p:txBody>
        </p:sp>
      </p:grpSp>
      <p:grpSp>
        <p:nvGrpSpPr>
          <p:cNvPr id="202" name="Google Shape;168;p7"/>
          <p:cNvGrpSpPr/>
          <p:nvPr/>
        </p:nvGrpSpPr>
        <p:grpSpPr>
          <a:xfrm>
            <a:off x="10747247" y="2389977"/>
            <a:ext cx="722377" cy="663559"/>
            <a:chOff x="0" y="0"/>
            <a:chExt cx="722376" cy="663557"/>
          </a:xfrm>
        </p:grpSpPr>
        <p:sp>
          <p:nvSpPr>
            <p:cNvPr id="20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endParaRPr/>
            </a:p>
          </p:txBody>
        </p:sp>
        <p:sp>
          <p:nvSpPr>
            <p:cNvPr id="201"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3.2</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Τίτλος 3"/>
          <p:cNvSpPr txBox="1">
            <a:spLocks noGrp="1"/>
          </p:cNvSpPr>
          <p:nvPr>
            <p:ph type="title"/>
          </p:nvPr>
        </p:nvSpPr>
        <p:spPr>
          <a:xfrm>
            <a:off x="558000" y="1079998"/>
            <a:ext cx="10515601" cy="893181"/>
          </a:xfrm>
          <a:prstGeom prst="rect">
            <a:avLst/>
          </a:prstGeom>
        </p:spPr>
        <p:txBody>
          <a:bodyPr/>
          <a:lstStyle/>
          <a:p>
            <a:pPr defTabSz="658368">
              <a:defRPr sz="1440">
                <a:solidFill>
                  <a:srgbClr val="C01E24"/>
                </a:solidFill>
              </a:defRPr>
            </a:pPr>
            <a:r>
              <a:t>Action 3.1.2</a:t>
            </a:r>
            <a:br/>
            <a:r>
              <a:rPr sz="2592"/>
              <a:t>De quoi ai-je besoin pour être un utilisateur du système de santé ?</a:t>
            </a:r>
          </a:p>
        </p:txBody>
      </p:sp>
      <p:sp>
        <p:nvSpPr>
          <p:cNvPr id="205" name="TextBox 14"/>
          <p:cNvSpPr txBox="1"/>
          <p:nvPr/>
        </p:nvSpPr>
        <p:spPr>
          <a:xfrm>
            <a:off x="603719" y="2301411"/>
            <a:ext cx="6265070" cy="2143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pPr>
            <a:r>
              <a:t>Objectifs</a:t>
            </a:r>
            <a:endParaRPr sz="2800"/>
          </a:p>
          <a:p>
            <a:pPr>
              <a:defRPr sz="2000"/>
            </a:pPr>
            <a:endParaRPr sz="2800"/>
          </a:p>
          <a:p>
            <a:pPr marL="342900" indent="-342900">
              <a:buClr>
                <a:srgbClr val="C00000"/>
              </a:buClr>
              <a:buSzPct val="100000"/>
              <a:buChar char="▪"/>
              <a:defRPr sz="2000">
                <a:latin typeface="Calibri"/>
                <a:ea typeface="Calibri"/>
                <a:cs typeface="Calibri"/>
                <a:sym typeface="Calibri"/>
              </a:defRPr>
            </a:pPr>
            <a:r>
              <a:t>Apprendre le cadre juridique de chaque pays en matière d'accès aux services de santé, en se concentrant sur les conditions de base que les immigrants doivent satisfaire pour devenir bénéficiaires du système de santé national et sur les actions de base qu'ils doivent suivre. </a:t>
            </a:r>
          </a:p>
        </p:txBody>
      </p:sp>
      <p:grpSp>
        <p:nvGrpSpPr>
          <p:cNvPr id="208" name="Google Shape;168;p7"/>
          <p:cNvGrpSpPr/>
          <p:nvPr/>
        </p:nvGrpSpPr>
        <p:grpSpPr>
          <a:xfrm>
            <a:off x="11469623" y="1730318"/>
            <a:ext cx="722377" cy="663559"/>
            <a:chOff x="0" y="0"/>
            <a:chExt cx="722376" cy="663557"/>
          </a:xfrm>
        </p:grpSpPr>
        <p:sp>
          <p:nvSpPr>
            <p:cNvPr id="20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07" name="3.1.1"/>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3.1.1</a:t>
              </a:r>
            </a:p>
          </p:txBody>
        </p:sp>
      </p:grpSp>
      <p:grpSp>
        <p:nvGrpSpPr>
          <p:cNvPr id="211" name="Google Shape;168;p7"/>
          <p:cNvGrpSpPr/>
          <p:nvPr/>
        </p:nvGrpSpPr>
        <p:grpSpPr>
          <a:xfrm>
            <a:off x="11469623" y="2393252"/>
            <a:ext cx="722377" cy="663559"/>
            <a:chOff x="0" y="0"/>
            <a:chExt cx="722376" cy="663557"/>
          </a:xfrm>
        </p:grpSpPr>
        <p:sp>
          <p:nvSpPr>
            <p:cNvPr id="20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endParaRPr/>
            </a:p>
          </p:txBody>
        </p:sp>
        <p:sp>
          <p:nvSpPr>
            <p:cNvPr id="210" name="3.1.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r>
                <a:t>3.1.2</a:t>
              </a:r>
            </a:p>
          </p:txBody>
        </p:sp>
      </p:grpSp>
      <p:grpSp>
        <p:nvGrpSpPr>
          <p:cNvPr id="214" name="Google Shape;168;p7"/>
          <p:cNvGrpSpPr/>
          <p:nvPr/>
        </p:nvGrpSpPr>
        <p:grpSpPr>
          <a:xfrm>
            <a:off x="11469623" y="3057468"/>
            <a:ext cx="722377" cy="663559"/>
            <a:chOff x="0" y="0"/>
            <a:chExt cx="722376" cy="663557"/>
          </a:xfrm>
        </p:grpSpPr>
        <p:sp>
          <p:nvSpPr>
            <p:cNvPr id="21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13" name="3.1.3"/>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3.1.3</a:t>
              </a:r>
            </a:p>
          </p:txBody>
        </p:sp>
      </p:grpSp>
      <p:grpSp>
        <p:nvGrpSpPr>
          <p:cNvPr id="217" name="Google Shape;168;p7"/>
          <p:cNvGrpSpPr/>
          <p:nvPr/>
        </p:nvGrpSpPr>
        <p:grpSpPr>
          <a:xfrm>
            <a:off x="11469623" y="3720403"/>
            <a:ext cx="722377" cy="663559"/>
            <a:chOff x="0" y="0"/>
            <a:chExt cx="722376" cy="663557"/>
          </a:xfrm>
        </p:grpSpPr>
        <p:sp>
          <p:nvSpPr>
            <p:cNvPr id="21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16" name="3.1.4"/>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3.1.4</a:t>
              </a:r>
            </a:p>
          </p:txBody>
        </p:sp>
      </p:grpSp>
      <p:grpSp>
        <p:nvGrpSpPr>
          <p:cNvPr id="220" name="Google Shape;168;p7"/>
          <p:cNvGrpSpPr/>
          <p:nvPr/>
        </p:nvGrpSpPr>
        <p:grpSpPr>
          <a:xfrm>
            <a:off x="11469623" y="4384935"/>
            <a:ext cx="722377" cy="663559"/>
            <a:chOff x="0" y="0"/>
            <a:chExt cx="722376" cy="663557"/>
          </a:xfrm>
        </p:grpSpPr>
        <p:sp>
          <p:nvSpPr>
            <p:cNvPr id="21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endParaRPr/>
            </a:p>
          </p:txBody>
        </p:sp>
        <p:sp>
          <p:nvSpPr>
            <p:cNvPr id="219" name="3.1.5"/>
            <p:cNvSpPr txBox="1"/>
            <p:nvPr/>
          </p:nvSpPr>
          <p:spPr>
            <a:xfrm>
              <a:off x="45724" y="165255"/>
              <a:ext cx="630928" cy="3330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r>
                <a:t>3.1.5</a:t>
              </a:r>
            </a:p>
          </p:txBody>
        </p:sp>
      </p:grpSp>
      <p:grpSp>
        <p:nvGrpSpPr>
          <p:cNvPr id="223" name="Google Shape;168;p7"/>
          <p:cNvGrpSpPr/>
          <p:nvPr/>
        </p:nvGrpSpPr>
        <p:grpSpPr>
          <a:xfrm>
            <a:off x="10748719" y="1729357"/>
            <a:ext cx="722377" cy="663559"/>
            <a:chOff x="0" y="0"/>
            <a:chExt cx="722376" cy="663557"/>
          </a:xfrm>
        </p:grpSpPr>
        <p:sp>
          <p:nvSpPr>
            <p:cNvPr id="22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endParaRPr/>
            </a:p>
          </p:txBody>
        </p:sp>
        <p:sp>
          <p:nvSpPr>
            <p:cNvPr id="222" name="3.1"/>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r>
                <a:t>3.1</a:t>
              </a:r>
            </a:p>
          </p:txBody>
        </p:sp>
      </p:grpSp>
      <p:grpSp>
        <p:nvGrpSpPr>
          <p:cNvPr id="226" name="Google Shape;168;p7"/>
          <p:cNvGrpSpPr/>
          <p:nvPr/>
        </p:nvGrpSpPr>
        <p:grpSpPr>
          <a:xfrm>
            <a:off x="10747247" y="2389977"/>
            <a:ext cx="722377" cy="663559"/>
            <a:chOff x="0" y="0"/>
            <a:chExt cx="722376" cy="663557"/>
          </a:xfrm>
        </p:grpSpPr>
        <p:sp>
          <p:nvSpPr>
            <p:cNvPr id="22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endParaRPr/>
            </a:p>
          </p:txBody>
        </p:sp>
        <p:sp>
          <p:nvSpPr>
            <p:cNvPr id="225" name="3.2"/>
            <p:cNvSpPr txBox="1"/>
            <p:nvPr/>
          </p:nvSpPr>
          <p:spPr>
            <a:xfrm>
              <a:off x="45724" y="161708"/>
              <a:ext cx="630928"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3.2</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oogle Shape;182;p7"/>
          <p:cNvGrpSpPr/>
          <p:nvPr/>
        </p:nvGrpSpPr>
        <p:grpSpPr>
          <a:xfrm>
            <a:off x="7126014" y="-3933"/>
            <a:ext cx="5064727" cy="350776"/>
            <a:chOff x="0" y="0"/>
            <a:chExt cx="4282873" cy="350774"/>
          </a:xfrm>
        </p:grpSpPr>
        <p:sp>
          <p:nvSpPr>
            <p:cNvPr id="228" name="Rettangolo"/>
            <p:cNvSpPr/>
            <p:nvPr/>
          </p:nvSpPr>
          <p:spPr>
            <a:xfrm>
              <a:off x="0" y="-1"/>
              <a:ext cx="4282874"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229" name="3.2 De quoi ai-je besoin pour être un utilisateur du système de santé ?"/>
            <p:cNvSpPr txBox="1"/>
            <p:nvPr/>
          </p:nvSpPr>
          <p:spPr>
            <a:xfrm>
              <a:off x="45725" y="-1"/>
              <a:ext cx="4191424"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lnSpcReduction="10000"/>
            </a:bodyPr>
            <a:lstStyle>
              <a:lvl1pPr algn="r" defTabSz="704087">
                <a:lnSpc>
                  <a:spcPct val="80000"/>
                </a:lnSpc>
                <a:defRPr sz="1154">
                  <a:solidFill>
                    <a:srgbClr val="FFFFFF"/>
                  </a:solidFill>
                </a:defRPr>
              </a:lvl1pPr>
            </a:lstStyle>
            <a:p>
              <a:r>
                <a:rPr dirty="0"/>
                <a:t>3.2 De quoi ai-je </a:t>
              </a:r>
              <a:r>
                <a:rPr dirty="0" err="1"/>
                <a:t>besoin</a:t>
              </a:r>
              <a:r>
                <a:rPr dirty="0"/>
                <a:t> pour </a:t>
              </a:r>
              <a:r>
                <a:rPr dirty="0" err="1"/>
                <a:t>être</a:t>
              </a:r>
              <a:r>
                <a:rPr dirty="0"/>
                <a:t> un </a:t>
              </a:r>
              <a:r>
                <a:rPr dirty="0" err="1"/>
                <a:t>utilisateur</a:t>
              </a:r>
              <a:r>
                <a:rPr dirty="0"/>
                <a:t> du </a:t>
              </a:r>
              <a:r>
                <a:rPr dirty="0" err="1"/>
                <a:t>système</a:t>
              </a:r>
              <a:r>
                <a:rPr dirty="0"/>
                <a:t> de </a:t>
              </a:r>
              <a:r>
                <a:rPr dirty="0" err="1"/>
                <a:t>santé</a:t>
              </a:r>
              <a:r>
                <a:rPr dirty="0"/>
                <a:t> ?</a:t>
              </a:r>
            </a:p>
          </p:txBody>
        </p:sp>
      </p:grpSp>
      <p:sp>
        <p:nvSpPr>
          <p:cNvPr id="231" name="Google Shape;183;p7"/>
          <p:cNvSpPr txBox="1"/>
          <p:nvPr/>
        </p:nvSpPr>
        <p:spPr>
          <a:xfrm>
            <a:off x="3464377"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a:rPr>
              <a:t>Source </a:t>
            </a:r>
            <a:r>
              <a:rPr u="none"/>
              <a:t>| </a:t>
            </a:r>
            <a:r>
              <a:rPr>
                <a:solidFill>
                  <a:srgbClr val="0563C1"/>
                </a:solidFill>
                <a:uFill>
                  <a:solidFill>
                    <a:srgbClr val="0563C1"/>
                  </a:solidFill>
                </a:uFill>
                <a:hlinkClick r:id="rId3"/>
              </a:rPr>
              <a:t>Licence Pixabay</a:t>
            </a:r>
          </a:p>
        </p:txBody>
      </p:sp>
      <p:sp>
        <p:nvSpPr>
          <p:cNvPr id="232" name="Google Shape;169;p6"/>
          <p:cNvSpPr txBox="1">
            <a:spLocks noGrp="1"/>
          </p:cNvSpPr>
          <p:nvPr>
            <p:ph type="title"/>
          </p:nvPr>
        </p:nvSpPr>
        <p:spPr>
          <a:xfrm>
            <a:off x="557999" y="1079999"/>
            <a:ext cx="11059694" cy="605097"/>
          </a:xfrm>
          <a:prstGeom prst="rect">
            <a:avLst/>
          </a:prstGeom>
        </p:spPr>
        <p:txBody>
          <a:bodyPr/>
          <a:lstStyle>
            <a:lvl1pPr>
              <a:defRPr sz="3600">
                <a:solidFill>
                  <a:srgbClr val="002060"/>
                </a:solidFill>
              </a:defRPr>
            </a:lvl1pPr>
          </a:lstStyle>
          <a:p>
            <a:r>
              <a:rPr dirty="0" err="1"/>
              <a:t>Posez-vous</a:t>
            </a:r>
            <a:r>
              <a:rPr dirty="0"/>
              <a:t> </a:t>
            </a:r>
            <a:r>
              <a:rPr dirty="0" err="1"/>
              <a:t>ces</a:t>
            </a:r>
            <a:r>
              <a:rPr dirty="0"/>
              <a:t> questions :</a:t>
            </a:r>
          </a:p>
        </p:txBody>
      </p:sp>
      <p:sp>
        <p:nvSpPr>
          <p:cNvPr id="233" name="Google Shape;171;p6"/>
          <p:cNvSpPr txBox="1"/>
          <p:nvPr/>
        </p:nvSpPr>
        <p:spPr>
          <a:xfrm>
            <a:off x="448835" y="2350334"/>
            <a:ext cx="5845672" cy="3427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pPr marL="228600" indent="-228600">
              <a:lnSpc>
                <a:spcPct val="150000"/>
              </a:lnSpc>
              <a:buClr>
                <a:srgbClr val="C01E24"/>
              </a:buClr>
              <a:buSzPts val="2400"/>
              <a:buFont typeface="Helvetica"/>
              <a:buChar char="▪"/>
              <a:defRPr sz="2400">
                <a:latin typeface="Calibri"/>
                <a:ea typeface="Calibri"/>
                <a:cs typeface="Calibri"/>
                <a:sym typeface="Calibri"/>
              </a:defRPr>
            </a:pPr>
            <a:r>
              <a:t>Savez-vous comment fonctionne le système national de santé en France ?</a:t>
            </a:r>
          </a:p>
          <a:p>
            <a:pPr marL="228600" indent="-228600">
              <a:lnSpc>
                <a:spcPct val="150000"/>
              </a:lnSpc>
              <a:buClr>
                <a:srgbClr val="C01E24"/>
              </a:buClr>
              <a:buSzPts val="2400"/>
              <a:buFont typeface="Helvetica"/>
              <a:buChar char="▪"/>
              <a:defRPr sz="2400">
                <a:latin typeface="Calibri"/>
                <a:ea typeface="Calibri"/>
                <a:cs typeface="Calibri"/>
                <a:sym typeface="Calibri"/>
              </a:defRPr>
            </a:pPr>
            <a:r>
              <a:t>Avez-vous déjà eu un problème ou dû répéter une démarche, parce que vous ne saviez pas comment fonctionne le système national de santé ici en France ?</a:t>
            </a:r>
          </a:p>
        </p:txBody>
      </p:sp>
      <p:pic>
        <p:nvPicPr>
          <p:cNvPr id="234" name="Picture 2" descr="Picture 2"/>
          <p:cNvPicPr>
            <a:picLocks noChangeAspect="1"/>
          </p:cNvPicPr>
          <p:nvPr/>
        </p:nvPicPr>
        <p:blipFill>
          <a:blip r:embed="rId4"/>
          <a:stretch>
            <a:fillRect/>
          </a:stretch>
        </p:blipFill>
        <p:spPr>
          <a:xfrm>
            <a:off x="6982082" y="2418253"/>
            <a:ext cx="5064727" cy="288072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oogle Shape;184;p46"/>
          <p:cNvGrpSpPr/>
          <p:nvPr/>
        </p:nvGrpSpPr>
        <p:grpSpPr>
          <a:xfrm>
            <a:off x="7126014" y="-3933"/>
            <a:ext cx="5064727" cy="350776"/>
            <a:chOff x="0" y="0"/>
            <a:chExt cx="5064726" cy="350774"/>
          </a:xfrm>
        </p:grpSpPr>
        <p:sp>
          <p:nvSpPr>
            <p:cNvPr id="236" name="Rettangolo"/>
            <p:cNvSpPr/>
            <p:nvPr/>
          </p:nvSpPr>
          <p:spPr>
            <a:xfrm>
              <a:off x="-1" y="-1"/>
              <a:ext cx="5064728" cy="350776"/>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endParaRPr/>
            </a:p>
          </p:txBody>
        </p:sp>
        <p:sp>
          <p:nvSpPr>
            <p:cNvPr id="237" name="3.2 De quoi ai-je besoin pour être un utilisateur du système de santé ?"/>
            <p:cNvSpPr txBox="1"/>
            <p:nvPr/>
          </p:nvSpPr>
          <p:spPr>
            <a:xfrm>
              <a:off x="45724" y="-1"/>
              <a:ext cx="4973278" cy="35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normAutofit/>
            </a:bodyPr>
            <a:lstStyle>
              <a:lvl1pPr algn="r" defTabSz="749808">
                <a:lnSpc>
                  <a:spcPct val="80000"/>
                </a:lnSpc>
                <a:defRPr sz="1230">
                  <a:solidFill>
                    <a:srgbClr val="FFFFFF"/>
                  </a:solidFill>
                </a:defRPr>
              </a:lvl1pPr>
            </a:lstStyle>
            <a:p>
              <a:r>
                <a:t>3.2 De quoi ai-je besoin pour être un utilisateur du système de santé ?</a:t>
              </a:r>
            </a:p>
          </p:txBody>
        </p:sp>
      </p:grpSp>
      <p:sp>
        <p:nvSpPr>
          <p:cNvPr id="239" name="Google Shape;185;p46"/>
          <p:cNvSpPr txBox="1"/>
          <p:nvPr/>
        </p:nvSpPr>
        <p:spPr>
          <a:xfrm>
            <a:off x="3464377"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a:rPr>
              <a:t>Source </a:t>
            </a:r>
            <a:r>
              <a:rPr u="none"/>
              <a:t>| </a:t>
            </a:r>
            <a:r>
              <a:rPr>
                <a:solidFill>
                  <a:srgbClr val="0563C1"/>
                </a:solidFill>
                <a:uFill>
                  <a:solidFill>
                    <a:srgbClr val="0563C1"/>
                  </a:solidFill>
                </a:uFill>
                <a:hlinkClick r:id="rId4"/>
              </a:rPr>
              <a:t>Licence Pixabay</a:t>
            </a:r>
          </a:p>
        </p:txBody>
      </p:sp>
      <p:sp>
        <p:nvSpPr>
          <p:cNvPr id="240" name="Google Shape;186;p46"/>
          <p:cNvSpPr txBox="1">
            <a:spLocks noGrp="1"/>
          </p:cNvSpPr>
          <p:nvPr>
            <p:ph type="title"/>
          </p:nvPr>
        </p:nvSpPr>
        <p:spPr>
          <a:xfrm>
            <a:off x="85388" y="517097"/>
            <a:ext cx="11059694" cy="605097"/>
          </a:xfrm>
          <a:prstGeom prst="rect">
            <a:avLst/>
          </a:prstGeom>
        </p:spPr>
        <p:txBody>
          <a:bodyPr/>
          <a:lstStyle>
            <a:lvl1pPr>
              <a:defRPr sz="3600">
                <a:solidFill>
                  <a:srgbClr val="002060"/>
                </a:solidFill>
              </a:defRPr>
            </a:lvl1pPr>
          </a:lstStyle>
          <a:p>
            <a:r>
              <a:t>Vidéos pour le NHS français</a:t>
            </a:r>
          </a:p>
        </p:txBody>
      </p:sp>
      <p:sp>
        <p:nvSpPr>
          <p:cNvPr id="241" name="Google Shape;187;p46"/>
          <p:cNvSpPr txBox="1"/>
          <p:nvPr/>
        </p:nvSpPr>
        <p:spPr>
          <a:xfrm>
            <a:off x="540286" y="2946217"/>
            <a:ext cx="6073723" cy="200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2000" b="1">
                <a:latin typeface="Calibri"/>
                <a:ea typeface="Calibri"/>
                <a:cs typeface="Calibri"/>
                <a:sym typeface="Calibri"/>
              </a:defRPr>
            </a:pPr>
            <a:r>
              <a:t>Vidéo 1: </a:t>
            </a:r>
          </a:p>
          <a:p>
            <a:endParaRPr/>
          </a:p>
          <a:p>
            <a:pPr>
              <a:defRPr sz="1800"/>
            </a:pPr>
            <a:r>
              <a:rPr u="sng">
                <a:solidFill>
                  <a:srgbClr val="0563C1"/>
                </a:solidFill>
                <a:uFill>
                  <a:solidFill>
                    <a:srgbClr val="0563C1"/>
                  </a:solidFill>
                </a:uFill>
                <a:hlinkClick r:id="rId5"/>
              </a:rPr>
              <a:t>https://www.youtube.com/watch?v=unViGMfngyE</a:t>
            </a:r>
          </a:p>
          <a:p>
            <a:pPr>
              <a:defRPr sz="2000" b="1">
                <a:latin typeface="Calibri"/>
                <a:ea typeface="Calibri"/>
                <a:cs typeface="Calibri"/>
                <a:sym typeface="Calibri"/>
              </a:defRPr>
            </a:pPr>
            <a:endParaRPr u="sng">
              <a:solidFill>
                <a:srgbClr val="0563C1"/>
              </a:solidFill>
              <a:uFill>
                <a:solidFill>
                  <a:srgbClr val="0563C1"/>
                </a:solidFill>
              </a:uFill>
              <a:hlinkClick r:id="rId5"/>
            </a:endParaRPr>
          </a:p>
          <a:p>
            <a:pPr>
              <a:defRPr sz="2000" b="1">
                <a:latin typeface="Calibri"/>
                <a:ea typeface="Calibri"/>
                <a:cs typeface="Calibri"/>
                <a:sym typeface="Calibri"/>
              </a:defRPr>
            </a:pPr>
            <a:r>
              <a:t>Vidéo 2: </a:t>
            </a:r>
          </a:p>
          <a:p>
            <a:pPr>
              <a:defRPr sz="1800"/>
            </a:pPr>
            <a:endParaRPr/>
          </a:p>
          <a:p>
            <a:pPr>
              <a:defRPr sz="1800"/>
            </a:pPr>
            <a:r>
              <a:t>https://www.youtube.com/watch?v=bqvZGACPXB8</a:t>
            </a:r>
          </a:p>
        </p:txBody>
      </p:sp>
      <p:sp>
        <p:nvSpPr>
          <p:cNvPr id="242" name="Google Shape;190;p46"/>
          <p:cNvSpPr txBox="1"/>
          <p:nvPr/>
        </p:nvSpPr>
        <p:spPr>
          <a:xfrm>
            <a:off x="1176623" y="1595448"/>
            <a:ext cx="2968766" cy="1137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lvl1pPr>
              <a:lnSpc>
                <a:spcPct val="90000"/>
              </a:lnSpc>
              <a:defRPr sz="2500" b="1">
                <a:solidFill>
                  <a:srgbClr val="002060"/>
                </a:solidFill>
                <a:latin typeface="Calibri"/>
                <a:ea typeface="Calibri"/>
                <a:cs typeface="Calibri"/>
                <a:sym typeface="Calibri"/>
              </a:defRPr>
            </a:lvl1pPr>
          </a:lstStyle>
          <a:p>
            <a:r>
              <a:t>Regardons les vidéos suivantes et discutons-en !</a:t>
            </a:r>
          </a:p>
        </p:txBody>
      </p:sp>
      <p:sp>
        <p:nvSpPr>
          <p:cNvPr id="243" name="Google Shape;183;p7"/>
          <p:cNvSpPr txBox="1"/>
          <p:nvPr/>
        </p:nvSpPr>
        <p:spPr>
          <a:xfrm>
            <a:off x="1755681" y="6566672"/>
            <a:ext cx="8680639" cy="248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6"/>
              </a:rPr>
              <a:t>Source </a:t>
            </a:r>
            <a:r>
              <a:rPr u="none"/>
              <a:t>| </a:t>
            </a:r>
            <a:r>
              <a:rPr>
                <a:solidFill>
                  <a:srgbClr val="0563C1"/>
                </a:solidFill>
                <a:uFill>
                  <a:solidFill>
                    <a:srgbClr val="0563C1"/>
                  </a:solidFill>
                </a:uFill>
                <a:hlinkClick r:id="rId4"/>
              </a:rPr>
              <a:t>Licence Pixabay</a:t>
            </a:r>
          </a:p>
        </p:txBody>
      </p:sp>
      <p:pic>
        <p:nvPicPr>
          <p:cNvPr id="244" name="Picture 2" descr="Picture 2"/>
          <p:cNvPicPr>
            <a:picLocks noChangeAspect="1"/>
          </p:cNvPicPr>
          <p:nvPr/>
        </p:nvPicPr>
        <p:blipFill>
          <a:blip r:embed="rId7"/>
          <a:srcRect l="39241"/>
          <a:stretch>
            <a:fillRect/>
          </a:stretch>
        </p:blipFill>
        <p:spPr>
          <a:xfrm>
            <a:off x="7124754" y="592374"/>
            <a:ext cx="5065987" cy="5895976"/>
          </a:xfrm>
          <a:prstGeom prst="rect">
            <a:avLst/>
          </a:prstGeom>
          <a:ln w="12700">
            <a:miter lim="400000"/>
          </a:ln>
        </p:spPr>
      </p:pic>
      <p:pic>
        <p:nvPicPr>
          <p:cNvPr id="245" name="Grafik 1" descr="Grafik 1"/>
          <p:cNvPicPr>
            <a:picLocks noChangeAspect="1"/>
          </p:cNvPicPr>
          <p:nvPr/>
        </p:nvPicPr>
        <p:blipFill>
          <a:blip r:embed="rId8"/>
          <a:stretch>
            <a:fillRect/>
          </a:stretch>
        </p:blipFill>
        <p:spPr>
          <a:xfrm>
            <a:off x="4257827" y="1056824"/>
            <a:ext cx="2175150" cy="221495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Θέμα του Office">
  <a:themeElements>
    <a:clrScheme name="Θέμα του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Θέμα του Office">
      <a:majorFont>
        <a:latin typeface="Helvetica"/>
        <a:ea typeface="Helvetica"/>
        <a:cs typeface="Helvetica"/>
      </a:majorFont>
      <a:minorFont>
        <a:latin typeface="Arial"/>
        <a:ea typeface="Arial"/>
        <a:cs typeface="Arial"/>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Θέμα του Office">
  <a:themeElements>
    <a:clrScheme name="Θέμα του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Θέμα του Office">
      <a:majorFont>
        <a:latin typeface="Helvetica"/>
        <a:ea typeface="Helvetica"/>
        <a:cs typeface="Helvetica"/>
      </a:majorFont>
      <a:minorFont>
        <a:latin typeface="Arial"/>
        <a:ea typeface="Arial"/>
        <a:cs typeface="Arial"/>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1643</Words>
  <Application>Microsoft Office PowerPoint</Application>
  <PresentationFormat>Ευρεία οθόνη</PresentationFormat>
  <Paragraphs>206</Paragraphs>
  <Slides>26</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26</vt:i4>
      </vt:variant>
    </vt:vector>
  </HeadingPairs>
  <TitlesOfParts>
    <vt:vector size="35" baseType="lpstr">
      <vt:lpstr>Arial</vt:lpstr>
      <vt:lpstr>Calibri</vt:lpstr>
      <vt:lpstr>Courier New</vt:lpstr>
      <vt:lpstr>Gill Sans</vt:lpstr>
      <vt:lpstr>Helvetica</vt:lpstr>
      <vt:lpstr>Impact</vt:lpstr>
      <vt:lpstr>Roboto</vt:lpstr>
      <vt:lpstr>Segoe UI</vt:lpstr>
      <vt:lpstr>Θέμα του Office</vt:lpstr>
      <vt:lpstr>Παρουσίαση του PowerPoint</vt:lpstr>
      <vt:lpstr>Partenaires</vt:lpstr>
      <vt:lpstr>Modules</vt:lpstr>
      <vt:lpstr>Objectifs</vt:lpstr>
      <vt:lpstr>Compétences</vt:lpstr>
      <vt:lpstr>3.1.1 Introduction</vt:lpstr>
      <vt:lpstr>Action 3.1.2 De quoi ai-je besoin pour être un utilisateur du système de santé ?</vt:lpstr>
      <vt:lpstr>Posez-vous ces questions :</vt:lpstr>
      <vt:lpstr>Vidéos pour le NHS français</vt:lpstr>
      <vt:lpstr>Actions 3.1.3 &amp; 3.1.4 Que feriez-vous ?</vt:lpstr>
      <vt:lpstr>Que feriez-vous ?  - ÉTAPES</vt:lpstr>
      <vt:lpstr>Sujet 1 - Urgence</vt:lpstr>
      <vt:lpstr>Sujet 2 - Admission</vt:lpstr>
      <vt:lpstr>Sujet 3 - Le médecin de famille</vt:lpstr>
      <vt:lpstr>Sujet 4 - Hôpital/Spécialiste</vt:lpstr>
      <vt:lpstr>Sujet 5 - Services dentaires</vt:lpstr>
      <vt:lpstr>Sujet 6 - Psychologue</vt:lpstr>
      <vt:lpstr>Sujet 7 - Pharmacie</vt:lpstr>
      <vt:lpstr>Sujet 8 - Vaccination</vt:lpstr>
      <vt:lpstr>Action 3.1.5 Clôture - débriefing</vt:lpstr>
      <vt:lpstr>Παρουσίαση του PowerPoint</vt:lpstr>
      <vt:lpstr>Action 3.2.1 Excursion/visite pratique</vt:lpstr>
      <vt:lpstr>MISE EN COMMUN DES DEVOIRS : VISITE PRATIQUE</vt:lpstr>
      <vt:lpstr>Action 3.2.2 Clôture - débriefing</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pantelis balaouras</cp:lastModifiedBy>
  <cp:revision>1</cp:revision>
  <dcterms:modified xsi:type="dcterms:W3CDTF">2022-11-17T13:28:52Z</dcterms:modified>
</cp:coreProperties>
</file>