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416" r:id="rId5"/>
    <p:sldId id="417" r:id="rId6"/>
    <p:sldId id="418" r:id="rId7"/>
    <p:sldId id="420" r:id="rId8"/>
    <p:sldId id="430" r:id="rId9"/>
    <p:sldId id="463" r:id="rId10"/>
    <p:sldId id="465" r:id="rId11"/>
    <p:sldId id="464" r:id="rId12"/>
    <p:sldId id="466" r:id="rId13"/>
    <p:sldId id="515" r:id="rId14"/>
    <p:sldId id="469" r:id="rId15"/>
    <p:sldId id="470" r:id="rId16"/>
    <p:sldId id="473" r:id="rId17"/>
    <p:sldId id="518" r:id="rId18"/>
    <p:sldId id="474" r:id="rId19"/>
    <p:sldId id="519" r:id="rId20"/>
    <p:sldId id="475" r:id="rId21"/>
    <p:sldId id="471" r:id="rId22"/>
    <p:sldId id="511" r:id="rId23"/>
    <p:sldId id="499" r:id="rId24"/>
    <p:sldId id="476" r:id="rId25"/>
    <p:sldId id="477" r:id="rId26"/>
    <p:sldId id="478" r:id="rId27"/>
    <p:sldId id="480" r:id="rId28"/>
    <p:sldId id="481" r:id="rId29"/>
    <p:sldId id="482" r:id="rId30"/>
    <p:sldId id="485" r:id="rId31"/>
    <p:sldId id="484" r:id="rId32"/>
    <p:sldId id="500" r:id="rId33"/>
    <p:sldId id="522" r:id="rId34"/>
    <p:sldId id="505" r:id="rId35"/>
    <p:sldId id="490" r:id="rId36"/>
    <p:sldId id="516" r:id="rId37"/>
    <p:sldId id="495" r:id="rId38"/>
    <p:sldId id="512" r:id="rId39"/>
    <p:sldId id="503" r:id="rId40"/>
    <p:sldId id="513" r:id="rId41"/>
    <p:sldId id="491" r:id="rId42"/>
    <p:sldId id="502" r:id="rId43"/>
    <p:sldId id="488" r:id="rId44"/>
    <p:sldId id="517" r:id="rId45"/>
    <p:sldId id="496" r:id="rId46"/>
    <p:sldId id="506" r:id="rId47"/>
    <p:sldId id="498" r:id="rId48"/>
    <p:sldId id="520" r:id="rId49"/>
    <p:sldId id="521" r:id="rId50"/>
    <p:sldId id="404" r:id="rId51"/>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Jenny Wielga" initials="JW"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E24"/>
    <a:srgbClr val="203864"/>
    <a:srgbClr val="CFD5EA"/>
    <a:srgbClr val="404040"/>
    <a:srgbClr val="3F3F3F"/>
    <a:srgbClr val="E3E98B"/>
    <a:srgbClr val="8CB499"/>
    <a:srgbClr val="3C6D98"/>
    <a:srgbClr val="F4B168"/>
    <a:srgbClr val="771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D35313-6791-4376-8F5F-5F38F7606DDC}" v="5" dt="2022-07-28T15:38:07.984"/>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9" autoAdjust="0"/>
    <p:restoredTop sz="94660"/>
  </p:normalViewPr>
  <p:slideViewPr>
    <p:cSldViewPr snapToGrid="0">
      <p:cViewPr varScale="1">
        <p:scale>
          <a:sx n="95" d="100"/>
          <a:sy n="95" d="100"/>
        </p:scale>
        <p:origin x="96" y="6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70D35313-6791-4376-8F5F-5F38F7606DDC}"/>
    <pc:docChg chg="custSel addSld modSld">
      <pc:chgData name="pantelis balaouras" userId="25e8755020fc1734" providerId="LiveId" clId="{70D35313-6791-4376-8F5F-5F38F7606DDC}" dt="2022-07-28T15:45:23.827" v="216" actId="20577"/>
      <pc:docMkLst>
        <pc:docMk/>
      </pc:docMkLst>
      <pc:sldChg chg="modSp mod">
        <pc:chgData name="pantelis balaouras" userId="25e8755020fc1734" providerId="LiveId" clId="{70D35313-6791-4376-8F5F-5F38F7606DDC}" dt="2022-07-28T15:39:11.710" v="201" actId="14100"/>
        <pc:sldMkLst>
          <pc:docMk/>
          <pc:sldMk cId="1915799683" sldId="404"/>
        </pc:sldMkLst>
        <pc:spChg chg="mod">
          <ac:chgData name="pantelis balaouras" userId="25e8755020fc1734" providerId="LiveId" clId="{70D35313-6791-4376-8F5F-5F38F7606DDC}" dt="2022-07-28T15:39:11.710" v="201" actId="14100"/>
          <ac:spMkLst>
            <pc:docMk/>
            <pc:sldMk cId="1915799683" sldId="404"/>
            <ac:spMk id="11" creationId="{252D5588-9D47-4372-A592-FC5F71ED3798}"/>
          </ac:spMkLst>
        </pc:spChg>
      </pc:sldChg>
      <pc:sldChg chg="modSp mod">
        <pc:chgData name="pantelis balaouras" userId="25e8755020fc1734" providerId="LiveId" clId="{70D35313-6791-4376-8F5F-5F38F7606DDC}" dt="2022-07-28T15:45:23.827" v="216" actId="20577"/>
        <pc:sldMkLst>
          <pc:docMk/>
          <pc:sldMk cId="4229006710" sldId="416"/>
        </pc:sldMkLst>
        <pc:spChg chg="mod">
          <ac:chgData name="pantelis balaouras" userId="25e8755020fc1734" providerId="LiveId" clId="{70D35313-6791-4376-8F5F-5F38F7606DDC}" dt="2022-07-28T15:45:23.827" v="216" actId="20577"/>
          <ac:spMkLst>
            <pc:docMk/>
            <pc:sldMk cId="4229006710" sldId="416"/>
            <ac:spMk id="5" creationId="{3811DAED-7483-42F0-A933-7484F0EF6AE2}"/>
          </ac:spMkLst>
        </pc:spChg>
      </pc:sldChg>
      <pc:sldChg chg="addSp delSp modSp mod">
        <pc:chgData name="pantelis balaouras" userId="25e8755020fc1734" providerId="LiveId" clId="{70D35313-6791-4376-8F5F-5F38F7606DDC}" dt="2022-07-28T15:29:27.255" v="19" actId="1038"/>
        <pc:sldMkLst>
          <pc:docMk/>
          <pc:sldMk cId="2619702406" sldId="465"/>
        </pc:sldMkLst>
        <pc:spChg chg="mod">
          <ac:chgData name="pantelis balaouras" userId="25e8755020fc1734" providerId="LiveId" clId="{70D35313-6791-4376-8F5F-5F38F7606DDC}" dt="2022-07-28T15:28:58.635" v="14" actId="20577"/>
          <ac:spMkLst>
            <pc:docMk/>
            <pc:sldMk cId="2619702406" sldId="465"/>
            <ac:spMk id="4" creationId="{E47D0821-8573-4002-9B33-F43C68A1D403}"/>
          </ac:spMkLst>
        </pc:spChg>
        <pc:spChg chg="del">
          <ac:chgData name="pantelis balaouras" userId="25e8755020fc1734" providerId="LiveId" clId="{70D35313-6791-4376-8F5F-5F38F7606DDC}" dt="2022-07-28T15:29:04.006" v="15" actId="478"/>
          <ac:spMkLst>
            <pc:docMk/>
            <pc:sldMk cId="2619702406" sldId="465"/>
            <ac:spMk id="9" creationId="{7F48D75A-F668-48C2-A034-ACE1B4986E36}"/>
          </ac:spMkLst>
        </pc:spChg>
        <pc:spChg chg="del">
          <ac:chgData name="pantelis balaouras" userId="25e8755020fc1734" providerId="LiveId" clId="{70D35313-6791-4376-8F5F-5F38F7606DDC}" dt="2022-07-28T15:29:04.006" v="15" actId="478"/>
          <ac:spMkLst>
            <pc:docMk/>
            <pc:sldMk cId="2619702406" sldId="465"/>
            <ac:spMk id="10" creationId="{6ED39337-3E0B-4330-9666-8D353C4D4FBE}"/>
          </ac:spMkLst>
        </pc:spChg>
        <pc:spChg chg="del">
          <ac:chgData name="pantelis balaouras" userId="25e8755020fc1734" providerId="LiveId" clId="{70D35313-6791-4376-8F5F-5F38F7606DDC}" dt="2022-07-28T15:29:04.006" v="15" actId="478"/>
          <ac:spMkLst>
            <pc:docMk/>
            <pc:sldMk cId="2619702406" sldId="465"/>
            <ac:spMk id="11" creationId="{1A1F82FC-D5E2-4953-A4C7-E66694AFD878}"/>
          </ac:spMkLst>
        </pc:spChg>
        <pc:spChg chg="del">
          <ac:chgData name="pantelis balaouras" userId="25e8755020fc1734" providerId="LiveId" clId="{70D35313-6791-4376-8F5F-5F38F7606DDC}" dt="2022-07-28T15:29:04.006" v="15" actId="478"/>
          <ac:spMkLst>
            <pc:docMk/>
            <pc:sldMk cId="2619702406" sldId="465"/>
            <ac:spMk id="12" creationId="{5534BC34-AB13-4918-A99B-55035905F6E0}"/>
          </ac:spMkLst>
        </pc:spChg>
        <pc:spChg chg="del">
          <ac:chgData name="pantelis balaouras" userId="25e8755020fc1734" providerId="LiveId" clId="{70D35313-6791-4376-8F5F-5F38F7606DDC}" dt="2022-07-28T15:29:04.006" v="15" actId="478"/>
          <ac:spMkLst>
            <pc:docMk/>
            <pc:sldMk cId="2619702406" sldId="465"/>
            <ac:spMk id="13" creationId="{E62B8D5F-8BE4-40B5-AEC5-E4009CE757A5}"/>
          </ac:spMkLst>
        </pc:spChg>
        <pc:spChg chg="add mod">
          <ac:chgData name="pantelis balaouras" userId="25e8755020fc1734" providerId="LiveId" clId="{70D35313-6791-4376-8F5F-5F38F7606DDC}" dt="2022-07-28T15:29:27.255" v="19" actId="1038"/>
          <ac:spMkLst>
            <pc:docMk/>
            <pc:sldMk cId="2619702406" sldId="465"/>
            <ac:spMk id="14" creationId="{8D8265A6-5FD2-E76C-1767-1CE82E956F44}"/>
          </ac:spMkLst>
        </pc:spChg>
        <pc:spChg chg="add mod">
          <ac:chgData name="pantelis balaouras" userId="25e8755020fc1734" providerId="LiveId" clId="{70D35313-6791-4376-8F5F-5F38F7606DDC}" dt="2022-07-28T15:29:27.255" v="19" actId="1038"/>
          <ac:spMkLst>
            <pc:docMk/>
            <pc:sldMk cId="2619702406" sldId="465"/>
            <ac:spMk id="15" creationId="{2A016B4A-01CC-F741-C054-839F3EE94D0B}"/>
          </ac:spMkLst>
        </pc:spChg>
        <pc:spChg chg="add mod">
          <ac:chgData name="pantelis balaouras" userId="25e8755020fc1734" providerId="LiveId" clId="{70D35313-6791-4376-8F5F-5F38F7606DDC}" dt="2022-07-28T15:29:27.255" v="19" actId="1038"/>
          <ac:spMkLst>
            <pc:docMk/>
            <pc:sldMk cId="2619702406" sldId="465"/>
            <ac:spMk id="16" creationId="{265B31B1-BB36-8296-2C91-3276A7E4E078}"/>
          </ac:spMkLst>
        </pc:spChg>
        <pc:spChg chg="add mod">
          <ac:chgData name="pantelis balaouras" userId="25e8755020fc1734" providerId="LiveId" clId="{70D35313-6791-4376-8F5F-5F38F7606DDC}" dt="2022-07-28T15:29:27.255" v="19" actId="1038"/>
          <ac:spMkLst>
            <pc:docMk/>
            <pc:sldMk cId="2619702406" sldId="465"/>
            <ac:spMk id="17" creationId="{1E933782-53BD-E313-4592-94FF03AAF147}"/>
          </ac:spMkLst>
        </pc:spChg>
        <pc:spChg chg="add mod">
          <ac:chgData name="pantelis balaouras" userId="25e8755020fc1734" providerId="LiveId" clId="{70D35313-6791-4376-8F5F-5F38F7606DDC}" dt="2022-07-28T15:29:27.255" v="19" actId="1038"/>
          <ac:spMkLst>
            <pc:docMk/>
            <pc:sldMk cId="2619702406" sldId="465"/>
            <ac:spMk id="18" creationId="{6E348E94-A913-9923-82CB-A19AE8BA1642}"/>
          </ac:spMkLst>
        </pc:spChg>
        <pc:picChg chg="mod">
          <ac:chgData name="pantelis balaouras" userId="25e8755020fc1734" providerId="LiveId" clId="{70D35313-6791-4376-8F5F-5F38F7606DDC}" dt="2022-07-28T15:29:17.134" v="17" actId="1076"/>
          <ac:picMkLst>
            <pc:docMk/>
            <pc:sldMk cId="2619702406" sldId="465"/>
            <ac:picMk id="8" creationId="{00000000-0000-0000-0000-000000000000}"/>
          </ac:picMkLst>
        </pc:picChg>
      </pc:sldChg>
      <pc:sldChg chg="addSp delSp modSp mod">
        <pc:chgData name="pantelis balaouras" userId="25e8755020fc1734" providerId="LiveId" clId="{70D35313-6791-4376-8F5F-5F38F7606DDC}" dt="2022-07-28T15:30:49.895" v="31" actId="1076"/>
        <pc:sldMkLst>
          <pc:docMk/>
          <pc:sldMk cId="1944757727" sldId="477"/>
        </pc:sldMkLst>
        <pc:spChg chg="mod">
          <ac:chgData name="pantelis balaouras" userId="25e8755020fc1734" providerId="LiveId" clId="{70D35313-6791-4376-8F5F-5F38F7606DDC}" dt="2022-07-28T15:30:32.150" v="27" actId="20577"/>
          <ac:spMkLst>
            <pc:docMk/>
            <pc:sldMk cId="1944757727" sldId="477"/>
            <ac:spMk id="4" creationId="{E47D0821-8573-4002-9B33-F43C68A1D403}"/>
          </ac:spMkLst>
        </pc:spChg>
        <pc:spChg chg="del">
          <ac:chgData name="pantelis balaouras" userId="25e8755020fc1734" providerId="LiveId" clId="{70D35313-6791-4376-8F5F-5F38F7606DDC}" dt="2022-07-28T15:30:37.814" v="28" actId="478"/>
          <ac:spMkLst>
            <pc:docMk/>
            <pc:sldMk cId="1944757727" sldId="477"/>
            <ac:spMk id="9" creationId="{7F48D75A-F668-48C2-A034-ACE1B4986E36}"/>
          </ac:spMkLst>
        </pc:spChg>
        <pc:spChg chg="del">
          <ac:chgData name="pantelis balaouras" userId="25e8755020fc1734" providerId="LiveId" clId="{70D35313-6791-4376-8F5F-5F38F7606DDC}" dt="2022-07-28T15:30:37.814" v="28" actId="478"/>
          <ac:spMkLst>
            <pc:docMk/>
            <pc:sldMk cId="1944757727" sldId="477"/>
            <ac:spMk id="10" creationId="{6ED39337-3E0B-4330-9666-8D353C4D4FBE}"/>
          </ac:spMkLst>
        </pc:spChg>
        <pc:spChg chg="del">
          <ac:chgData name="pantelis balaouras" userId="25e8755020fc1734" providerId="LiveId" clId="{70D35313-6791-4376-8F5F-5F38F7606DDC}" dt="2022-07-28T15:30:37.814" v="28" actId="478"/>
          <ac:spMkLst>
            <pc:docMk/>
            <pc:sldMk cId="1944757727" sldId="477"/>
            <ac:spMk id="11" creationId="{1A1F82FC-D5E2-4953-A4C7-E66694AFD878}"/>
          </ac:spMkLst>
        </pc:spChg>
        <pc:spChg chg="del">
          <ac:chgData name="pantelis balaouras" userId="25e8755020fc1734" providerId="LiveId" clId="{70D35313-6791-4376-8F5F-5F38F7606DDC}" dt="2022-07-28T15:30:37.814" v="28" actId="478"/>
          <ac:spMkLst>
            <pc:docMk/>
            <pc:sldMk cId="1944757727" sldId="477"/>
            <ac:spMk id="12" creationId="{5534BC34-AB13-4918-A99B-55035905F6E0}"/>
          </ac:spMkLst>
        </pc:spChg>
        <pc:spChg chg="del">
          <ac:chgData name="pantelis balaouras" userId="25e8755020fc1734" providerId="LiveId" clId="{70D35313-6791-4376-8F5F-5F38F7606DDC}" dt="2022-07-28T15:30:37.814" v="28" actId="478"/>
          <ac:spMkLst>
            <pc:docMk/>
            <pc:sldMk cId="1944757727" sldId="477"/>
            <ac:spMk id="13" creationId="{E62B8D5F-8BE4-40B5-AEC5-E4009CE757A5}"/>
          </ac:spMkLst>
        </pc:spChg>
        <pc:spChg chg="add mod">
          <ac:chgData name="pantelis balaouras" userId="25e8755020fc1734" providerId="LiveId" clId="{70D35313-6791-4376-8F5F-5F38F7606DDC}" dt="2022-07-28T15:30:45.869" v="29"/>
          <ac:spMkLst>
            <pc:docMk/>
            <pc:sldMk cId="1944757727" sldId="477"/>
            <ac:spMk id="14" creationId="{4055B190-0BE3-C8B1-9190-EBCEC443C8C4}"/>
          </ac:spMkLst>
        </pc:spChg>
        <pc:spChg chg="add mod">
          <ac:chgData name="pantelis balaouras" userId="25e8755020fc1734" providerId="LiveId" clId="{70D35313-6791-4376-8F5F-5F38F7606DDC}" dt="2022-07-28T15:30:45.869" v="29"/>
          <ac:spMkLst>
            <pc:docMk/>
            <pc:sldMk cId="1944757727" sldId="477"/>
            <ac:spMk id="15" creationId="{C2DFCE15-D098-7DC8-8889-CCF6F5BD9B43}"/>
          </ac:spMkLst>
        </pc:spChg>
        <pc:spChg chg="add mod">
          <ac:chgData name="pantelis balaouras" userId="25e8755020fc1734" providerId="LiveId" clId="{70D35313-6791-4376-8F5F-5F38F7606DDC}" dt="2022-07-28T15:30:45.869" v="29"/>
          <ac:spMkLst>
            <pc:docMk/>
            <pc:sldMk cId="1944757727" sldId="477"/>
            <ac:spMk id="16" creationId="{957576B8-83D1-DAF4-A477-12565B61BCBB}"/>
          </ac:spMkLst>
        </pc:spChg>
        <pc:spChg chg="add mod">
          <ac:chgData name="pantelis balaouras" userId="25e8755020fc1734" providerId="LiveId" clId="{70D35313-6791-4376-8F5F-5F38F7606DDC}" dt="2022-07-28T15:30:45.869" v="29"/>
          <ac:spMkLst>
            <pc:docMk/>
            <pc:sldMk cId="1944757727" sldId="477"/>
            <ac:spMk id="17" creationId="{0978D4CC-572B-B4DE-BDF3-B107D4C2C4D7}"/>
          </ac:spMkLst>
        </pc:spChg>
        <pc:spChg chg="add mod">
          <ac:chgData name="pantelis balaouras" userId="25e8755020fc1734" providerId="LiveId" clId="{70D35313-6791-4376-8F5F-5F38F7606DDC}" dt="2022-07-28T15:30:45.869" v="29"/>
          <ac:spMkLst>
            <pc:docMk/>
            <pc:sldMk cId="1944757727" sldId="477"/>
            <ac:spMk id="18" creationId="{287526D6-4AC4-A538-5BC5-D1A57C76E3CA}"/>
          </ac:spMkLst>
        </pc:spChg>
        <pc:picChg chg="mod">
          <ac:chgData name="pantelis balaouras" userId="25e8755020fc1734" providerId="LiveId" clId="{70D35313-6791-4376-8F5F-5F38F7606DDC}" dt="2022-07-28T15:30:49.895" v="31" actId="1076"/>
          <ac:picMkLst>
            <pc:docMk/>
            <pc:sldMk cId="1944757727" sldId="477"/>
            <ac:picMk id="2" creationId="{00000000-0000-0000-0000-000000000000}"/>
          </ac:picMkLst>
        </pc:picChg>
      </pc:sldChg>
      <pc:sldChg chg="addSp delSp modSp mod">
        <pc:chgData name="pantelis balaouras" userId="25e8755020fc1734" providerId="LiveId" clId="{70D35313-6791-4376-8F5F-5F38F7606DDC}" dt="2022-07-28T15:37:46.234" v="187"/>
        <pc:sldMkLst>
          <pc:docMk/>
          <pc:sldMk cId="3669768440" sldId="496"/>
        </pc:sldMkLst>
        <pc:spChg chg="mod">
          <ac:chgData name="pantelis balaouras" userId="25e8755020fc1734" providerId="LiveId" clId="{70D35313-6791-4376-8F5F-5F38F7606DDC}" dt="2022-07-28T15:37:36.011" v="185" actId="20577"/>
          <ac:spMkLst>
            <pc:docMk/>
            <pc:sldMk cId="3669768440" sldId="496"/>
            <ac:spMk id="4" creationId="{E47D0821-8573-4002-9B33-F43C68A1D403}"/>
          </ac:spMkLst>
        </pc:spChg>
        <pc:spChg chg="del">
          <ac:chgData name="pantelis balaouras" userId="25e8755020fc1734" providerId="LiveId" clId="{70D35313-6791-4376-8F5F-5F38F7606DDC}" dt="2022-07-28T15:37:40.445" v="186" actId="478"/>
          <ac:spMkLst>
            <pc:docMk/>
            <pc:sldMk cId="3669768440" sldId="496"/>
            <ac:spMk id="9" creationId="{7F48D75A-F668-48C2-A034-ACE1B4986E36}"/>
          </ac:spMkLst>
        </pc:spChg>
        <pc:spChg chg="del">
          <ac:chgData name="pantelis balaouras" userId="25e8755020fc1734" providerId="LiveId" clId="{70D35313-6791-4376-8F5F-5F38F7606DDC}" dt="2022-07-28T15:37:40.445" v="186" actId="478"/>
          <ac:spMkLst>
            <pc:docMk/>
            <pc:sldMk cId="3669768440" sldId="496"/>
            <ac:spMk id="10" creationId="{6ED39337-3E0B-4330-9666-8D353C4D4FBE}"/>
          </ac:spMkLst>
        </pc:spChg>
        <pc:spChg chg="del">
          <ac:chgData name="pantelis balaouras" userId="25e8755020fc1734" providerId="LiveId" clId="{70D35313-6791-4376-8F5F-5F38F7606DDC}" dt="2022-07-28T15:37:40.445" v="186" actId="478"/>
          <ac:spMkLst>
            <pc:docMk/>
            <pc:sldMk cId="3669768440" sldId="496"/>
            <ac:spMk id="11" creationId="{1A1F82FC-D5E2-4953-A4C7-E66694AFD878}"/>
          </ac:spMkLst>
        </pc:spChg>
        <pc:spChg chg="del">
          <ac:chgData name="pantelis balaouras" userId="25e8755020fc1734" providerId="LiveId" clId="{70D35313-6791-4376-8F5F-5F38F7606DDC}" dt="2022-07-28T15:37:40.445" v="186" actId="478"/>
          <ac:spMkLst>
            <pc:docMk/>
            <pc:sldMk cId="3669768440" sldId="496"/>
            <ac:spMk id="12" creationId="{5534BC34-AB13-4918-A99B-55035905F6E0}"/>
          </ac:spMkLst>
        </pc:spChg>
        <pc:spChg chg="del">
          <ac:chgData name="pantelis balaouras" userId="25e8755020fc1734" providerId="LiveId" clId="{70D35313-6791-4376-8F5F-5F38F7606DDC}" dt="2022-07-28T15:37:40.445" v="186" actId="478"/>
          <ac:spMkLst>
            <pc:docMk/>
            <pc:sldMk cId="3669768440" sldId="496"/>
            <ac:spMk id="13" creationId="{E62B8D5F-8BE4-40B5-AEC5-E4009CE757A5}"/>
          </ac:spMkLst>
        </pc:spChg>
        <pc:spChg chg="add mod">
          <ac:chgData name="pantelis balaouras" userId="25e8755020fc1734" providerId="LiveId" clId="{70D35313-6791-4376-8F5F-5F38F7606DDC}" dt="2022-07-28T15:37:46.234" v="187"/>
          <ac:spMkLst>
            <pc:docMk/>
            <pc:sldMk cId="3669768440" sldId="496"/>
            <ac:spMk id="14" creationId="{E963CDBA-F2B3-D8C6-E3B9-91F23712D8AB}"/>
          </ac:spMkLst>
        </pc:spChg>
        <pc:spChg chg="add mod">
          <ac:chgData name="pantelis balaouras" userId="25e8755020fc1734" providerId="LiveId" clId="{70D35313-6791-4376-8F5F-5F38F7606DDC}" dt="2022-07-28T15:37:46.234" v="187"/>
          <ac:spMkLst>
            <pc:docMk/>
            <pc:sldMk cId="3669768440" sldId="496"/>
            <ac:spMk id="15" creationId="{B5ADAA58-0CF9-3743-7F39-F41EA1FB4D30}"/>
          </ac:spMkLst>
        </pc:spChg>
        <pc:spChg chg="add mod">
          <ac:chgData name="pantelis balaouras" userId="25e8755020fc1734" providerId="LiveId" clId="{70D35313-6791-4376-8F5F-5F38F7606DDC}" dt="2022-07-28T15:37:46.234" v="187"/>
          <ac:spMkLst>
            <pc:docMk/>
            <pc:sldMk cId="3669768440" sldId="496"/>
            <ac:spMk id="16" creationId="{2971E778-7EFE-F6CF-05CC-056BF06EAC29}"/>
          </ac:spMkLst>
        </pc:spChg>
        <pc:spChg chg="add mod">
          <ac:chgData name="pantelis balaouras" userId="25e8755020fc1734" providerId="LiveId" clId="{70D35313-6791-4376-8F5F-5F38F7606DDC}" dt="2022-07-28T15:37:46.234" v="187"/>
          <ac:spMkLst>
            <pc:docMk/>
            <pc:sldMk cId="3669768440" sldId="496"/>
            <ac:spMk id="17" creationId="{E59397A0-603D-3D93-3538-81C623B5087B}"/>
          </ac:spMkLst>
        </pc:spChg>
        <pc:spChg chg="add mod">
          <ac:chgData name="pantelis balaouras" userId="25e8755020fc1734" providerId="LiveId" clId="{70D35313-6791-4376-8F5F-5F38F7606DDC}" dt="2022-07-28T15:37:46.234" v="187"/>
          <ac:spMkLst>
            <pc:docMk/>
            <pc:sldMk cId="3669768440" sldId="496"/>
            <ac:spMk id="18" creationId="{1F3C49E1-06A9-7060-B02C-D1F41EF83502}"/>
          </ac:spMkLst>
        </pc:spChg>
      </pc:sldChg>
      <pc:sldChg chg="addSp delSp modSp mod">
        <pc:chgData name="pantelis balaouras" userId="25e8755020fc1734" providerId="LiveId" clId="{70D35313-6791-4376-8F5F-5F38F7606DDC}" dt="2022-07-28T15:39:00.286" v="200" actId="478"/>
        <pc:sldMkLst>
          <pc:docMk/>
          <pc:sldMk cId="2004366681" sldId="498"/>
        </pc:sldMkLst>
        <pc:spChg chg="mod">
          <ac:chgData name="pantelis balaouras" userId="25e8755020fc1734" providerId="LiveId" clId="{70D35313-6791-4376-8F5F-5F38F7606DDC}" dt="2022-07-28T15:38:29.379" v="199" actId="20577"/>
          <ac:spMkLst>
            <pc:docMk/>
            <pc:sldMk cId="2004366681" sldId="498"/>
            <ac:spMk id="4" creationId="{E47D0821-8573-4002-9B33-F43C68A1D403}"/>
          </ac:spMkLst>
        </pc:spChg>
        <pc:spChg chg="del">
          <ac:chgData name="pantelis balaouras" userId="25e8755020fc1734" providerId="LiveId" clId="{70D35313-6791-4376-8F5F-5F38F7606DDC}" dt="2022-07-28T15:39:00.286" v="200" actId="478"/>
          <ac:spMkLst>
            <pc:docMk/>
            <pc:sldMk cId="2004366681" sldId="498"/>
            <ac:spMk id="7" creationId="{3EABFA14-CCC1-48A6-A2A5-B838C912D37A}"/>
          </ac:spMkLst>
        </pc:spChg>
        <pc:spChg chg="del">
          <ac:chgData name="pantelis balaouras" userId="25e8755020fc1734" providerId="LiveId" clId="{70D35313-6791-4376-8F5F-5F38F7606DDC}" dt="2022-07-28T15:38:02.417" v="188" actId="478"/>
          <ac:spMkLst>
            <pc:docMk/>
            <pc:sldMk cId="2004366681" sldId="498"/>
            <ac:spMk id="9" creationId="{7F48D75A-F668-48C2-A034-ACE1B4986E36}"/>
          </ac:spMkLst>
        </pc:spChg>
        <pc:spChg chg="del">
          <ac:chgData name="pantelis balaouras" userId="25e8755020fc1734" providerId="LiveId" clId="{70D35313-6791-4376-8F5F-5F38F7606DDC}" dt="2022-07-28T15:38:02.417" v="188" actId="478"/>
          <ac:spMkLst>
            <pc:docMk/>
            <pc:sldMk cId="2004366681" sldId="498"/>
            <ac:spMk id="10" creationId="{6ED39337-3E0B-4330-9666-8D353C4D4FBE}"/>
          </ac:spMkLst>
        </pc:spChg>
        <pc:spChg chg="del">
          <ac:chgData name="pantelis balaouras" userId="25e8755020fc1734" providerId="LiveId" clId="{70D35313-6791-4376-8F5F-5F38F7606DDC}" dt="2022-07-28T15:38:02.417" v="188" actId="478"/>
          <ac:spMkLst>
            <pc:docMk/>
            <pc:sldMk cId="2004366681" sldId="498"/>
            <ac:spMk id="11" creationId="{1A1F82FC-D5E2-4953-A4C7-E66694AFD878}"/>
          </ac:spMkLst>
        </pc:spChg>
        <pc:spChg chg="del">
          <ac:chgData name="pantelis balaouras" userId="25e8755020fc1734" providerId="LiveId" clId="{70D35313-6791-4376-8F5F-5F38F7606DDC}" dt="2022-07-28T15:38:02.417" v="188" actId="478"/>
          <ac:spMkLst>
            <pc:docMk/>
            <pc:sldMk cId="2004366681" sldId="498"/>
            <ac:spMk id="12" creationId="{5534BC34-AB13-4918-A99B-55035905F6E0}"/>
          </ac:spMkLst>
        </pc:spChg>
        <pc:spChg chg="del">
          <ac:chgData name="pantelis balaouras" userId="25e8755020fc1734" providerId="LiveId" clId="{70D35313-6791-4376-8F5F-5F38F7606DDC}" dt="2022-07-28T15:38:02.417" v="188" actId="478"/>
          <ac:spMkLst>
            <pc:docMk/>
            <pc:sldMk cId="2004366681" sldId="498"/>
            <ac:spMk id="13" creationId="{E62B8D5F-8BE4-40B5-AEC5-E4009CE757A5}"/>
          </ac:spMkLst>
        </pc:spChg>
        <pc:spChg chg="add mod">
          <ac:chgData name="pantelis balaouras" userId="25e8755020fc1734" providerId="LiveId" clId="{70D35313-6791-4376-8F5F-5F38F7606DDC}" dt="2022-07-28T15:38:07.984" v="189"/>
          <ac:spMkLst>
            <pc:docMk/>
            <pc:sldMk cId="2004366681" sldId="498"/>
            <ac:spMk id="14" creationId="{10152149-E8CA-7F6E-14A1-DE7C74ED9C02}"/>
          </ac:spMkLst>
        </pc:spChg>
        <pc:spChg chg="add mod">
          <ac:chgData name="pantelis balaouras" userId="25e8755020fc1734" providerId="LiveId" clId="{70D35313-6791-4376-8F5F-5F38F7606DDC}" dt="2022-07-28T15:38:07.984" v="189"/>
          <ac:spMkLst>
            <pc:docMk/>
            <pc:sldMk cId="2004366681" sldId="498"/>
            <ac:spMk id="15" creationId="{E003A536-0446-F319-9EE4-6228E069F846}"/>
          </ac:spMkLst>
        </pc:spChg>
        <pc:spChg chg="add mod">
          <ac:chgData name="pantelis balaouras" userId="25e8755020fc1734" providerId="LiveId" clId="{70D35313-6791-4376-8F5F-5F38F7606DDC}" dt="2022-07-28T15:38:07.984" v="189"/>
          <ac:spMkLst>
            <pc:docMk/>
            <pc:sldMk cId="2004366681" sldId="498"/>
            <ac:spMk id="16" creationId="{C623F1DA-7732-CF34-1701-4DE2F1FE5450}"/>
          </ac:spMkLst>
        </pc:spChg>
        <pc:spChg chg="add mod">
          <ac:chgData name="pantelis balaouras" userId="25e8755020fc1734" providerId="LiveId" clId="{70D35313-6791-4376-8F5F-5F38F7606DDC}" dt="2022-07-28T15:38:07.984" v="189"/>
          <ac:spMkLst>
            <pc:docMk/>
            <pc:sldMk cId="2004366681" sldId="498"/>
            <ac:spMk id="17" creationId="{58E39507-D519-5B8D-22A3-1D5F36B85C28}"/>
          </ac:spMkLst>
        </pc:spChg>
        <pc:spChg chg="add mod">
          <ac:chgData name="pantelis balaouras" userId="25e8755020fc1734" providerId="LiveId" clId="{70D35313-6791-4376-8F5F-5F38F7606DDC}" dt="2022-07-28T15:38:07.984" v="189"/>
          <ac:spMkLst>
            <pc:docMk/>
            <pc:sldMk cId="2004366681" sldId="498"/>
            <ac:spMk id="18" creationId="{8372E976-C218-7450-D8BA-EC78A3BBA68E}"/>
          </ac:spMkLst>
        </pc:spChg>
      </pc:sldChg>
      <pc:sldChg chg="modSp add mod">
        <pc:chgData name="pantelis balaouras" userId="25e8755020fc1734" providerId="LiveId" clId="{70D35313-6791-4376-8F5F-5F38F7606DDC}" dt="2022-07-28T15:37:05.281" v="174" actId="6549"/>
        <pc:sldMkLst>
          <pc:docMk/>
          <pc:sldMk cId="2761899873" sldId="522"/>
        </pc:sldMkLst>
        <pc:spChg chg="mod">
          <ac:chgData name="pantelis balaouras" userId="25e8755020fc1734" providerId="LiveId" clId="{70D35313-6791-4376-8F5F-5F38F7606DDC}" dt="2022-07-28T15:37:05.281" v="174" actId="6549"/>
          <ac:spMkLst>
            <pc:docMk/>
            <pc:sldMk cId="2761899873" sldId="522"/>
            <ac:spMk id="4" creationId="{E47D0821-8573-4002-9B33-F43C68A1D403}"/>
          </ac:spMkLst>
        </pc:spChg>
        <pc:spChg chg="mod">
          <ac:chgData name="pantelis balaouras" userId="25e8755020fc1734" providerId="LiveId" clId="{70D35313-6791-4376-8F5F-5F38F7606DDC}" dt="2022-07-28T15:36:21.148" v="109" actId="20577"/>
          <ac:spMkLst>
            <pc:docMk/>
            <pc:sldMk cId="2761899873" sldId="522"/>
            <ac:spMk id="6" creationId="{AA5AE911-E515-48E3-AB8B-121C68B77A58}"/>
          </ac:spMkLst>
        </pc:spChg>
      </pc:sldChg>
    </pc:docChg>
  </pc:docChgLst>
</pc:chgInfo>
</file>

<file path=ppt/diagrams/_rels/data2.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a:p>
      </dgm:t>
    </dgm:pt>
    <dgm:pt modelId="{EC327B3B-64E2-4867-8E05-4626CF7AA557}">
      <dgm:prSet phldrT="[Κείμενο]"/>
      <dgm:spPr>
        <a:solidFill>
          <a:schemeClr val="tx2"/>
        </a:solidFill>
      </dgm:spPr>
      <dgm:t>
        <a:bodyPr/>
        <a:lstStyle/>
        <a:p>
          <a:pPr>
            <a:defRPr>
              <a:effectLst>
                <a:outerShdw blurRad="38100" dist="38100" dir="2700000" algn="tl">
                  <a:srgbClr val="000000">
                    <a:alpha val="43137"/>
                  </a:srgbClr>
                </a:outerShdw>
              </a:effectLst>
            </a:defRPr>
          </a:pPr>
          <a:r>
            <a:rPr dirty="0"/>
            <a:t>1. </a:t>
          </a:r>
          <a:r>
            <a:rPr dirty="0" err="1"/>
            <a:t>Τι</a:t>
          </a:r>
          <a:r>
            <a:rPr dirty="0"/>
            <a:t> είναι ο ψηφιακός </a:t>
          </a:r>
          <a:r>
            <a:rPr lang="el-GR" dirty="0"/>
            <a:t>αλφαβητισμός </a:t>
          </a:r>
          <a:r>
            <a:rPr dirty="0"/>
            <a:t>και η </a:t>
          </a:r>
          <a:r>
            <a:rPr dirty="0" err="1"/>
            <a:t>σημ</a:t>
          </a:r>
          <a:r>
            <a:rPr dirty="0"/>
            <a:t>ασία του </a:t>
          </a:r>
          <a:endParaRPr dirty="0">
            <a:effectLst>
              <a:outerShdw blurRad="38100" dist="38100" dir="2700000" algn="tl">
                <a:srgbClr val="000000">
                  <a:alpha val="43137"/>
                </a:srgbClr>
              </a:outerShdw>
            </a:effectLst>
          </a:endParaRPr>
        </a:p>
      </dgm:t>
    </dgm:pt>
    <dgm:pt modelId="{DF29B433-28C4-4212-B73F-BBA2E55D71FD}" type="parTrans" cxnId="{013F4C26-68C0-4526-9DB3-5EB519553F3C}">
      <dgm:prSet/>
      <dgm:spPr/>
      <dgm:t>
        <a:bodyPr/>
        <a:lstStyle/>
        <a:p>
          <a:endParaRPr sz="1600">
            <a:effectLst>
              <a:outerShdw blurRad="38100" dist="38100" dir="2700000" algn="tl">
                <a:srgbClr val="000000">
                  <a:alpha val="43137"/>
                </a:srgbClr>
              </a:outerShdw>
            </a:effectLst>
          </a:endParaRPr>
        </a:p>
      </dgm:t>
    </dgm:pt>
    <dgm:pt modelId="{E3EA5345-B843-40CC-AF3F-48429EEC6F62}" type="sibTrans" cxnId="{013F4C26-68C0-4526-9DB3-5EB519553F3C}">
      <dgm:prSet/>
      <dgm:spPr/>
      <dgm:t>
        <a:bodyPr/>
        <a:lstStyle/>
        <a:p>
          <a:endParaRPr>
            <a:effectLst>
              <a:outerShdw blurRad="38100" dist="38100" dir="2700000" algn="tl">
                <a:srgbClr val="000000">
                  <a:alpha val="43137"/>
                </a:srgbClr>
              </a:outerShdw>
            </a:effectLst>
          </a:endParaRPr>
        </a:p>
      </dgm:t>
    </dgm:pt>
    <dgm:pt modelId="{4E244519-B7AC-4B3B-BE5F-12059590F0D2}">
      <dgm:prSet phldrT="[Κείμενο]"/>
      <dgm:spPr/>
      <dgm:t>
        <a:bodyPr/>
        <a:lstStyle/>
        <a:p>
          <a:pPr>
            <a:defRPr>
              <a:effectLst>
                <a:outerShdw blurRad="38100" dist="38100" dir="2700000" algn="tl">
                  <a:srgbClr val="000000">
                    <a:alpha val="43137"/>
                  </a:srgbClr>
                </a:outerShdw>
              </a:effectLst>
            </a:defRPr>
          </a:pPr>
          <a:r>
            <a:rPr dirty="0"/>
            <a:t>2. </a:t>
          </a:r>
          <a:r>
            <a:rPr dirty="0" err="1"/>
            <a:t>Κύρι</a:t>
          </a:r>
          <a:r>
            <a:rPr dirty="0"/>
            <a:t>α προβλήματα υγείας κατά την </a:t>
          </a:r>
          <a:r>
            <a:rPr lang="el-GR" dirty="0"/>
            <a:t>άφιξη </a:t>
          </a:r>
          <a:r>
            <a:rPr dirty="0" err="1"/>
            <a:t>σε</a:t>
          </a:r>
          <a:r>
            <a:rPr dirty="0"/>
            <a:t> μια νέα χώρα</a:t>
          </a:r>
          <a:endParaRPr dirty="0">
            <a:effectLst>
              <a:outerShdw blurRad="38100" dist="38100" dir="2700000" algn="tl">
                <a:srgbClr val="000000">
                  <a:alpha val="43137"/>
                </a:srgbClr>
              </a:outerShdw>
            </a:effectLst>
          </a:endParaRPr>
        </a:p>
      </dgm:t>
    </dgm:pt>
    <dgm:pt modelId="{E30B4CE4-28F5-41D5-BDD7-379CEE7BFAA6}" type="parTrans" cxnId="{63EE376A-9BE3-42F8-986B-13F24A6B6A52}">
      <dgm:prSet/>
      <dgm:spPr/>
      <dgm:t>
        <a:bodyPr/>
        <a:lstStyle/>
        <a:p>
          <a:endParaRPr sz="1600">
            <a:effectLst>
              <a:outerShdw blurRad="38100" dist="38100" dir="2700000" algn="tl">
                <a:srgbClr val="000000">
                  <a:alpha val="43137"/>
                </a:srgbClr>
              </a:outerShdw>
            </a:effectLst>
          </a:endParaRPr>
        </a:p>
      </dgm:t>
    </dgm:pt>
    <dgm:pt modelId="{67FEA77F-9792-4206-8836-885C74441292}" type="sibTrans" cxnId="{63EE376A-9BE3-42F8-986B-13F24A6B6A52}">
      <dgm:prSet/>
      <dgm:spPr/>
      <dgm:t>
        <a:bodyPr/>
        <a:lstStyle/>
        <a:p>
          <a:endParaRPr>
            <a:effectLst>
              <a:outerShdw blurRad="38100" dist="38100" dir="2700000" algn="tl">
                <a:srgbClr val="000000">
                  <a:alpha val="43137"/>
                </a:srgbClr>
              </a:outerShdw>
            </a:effectLst>
          </a:endParaRPr>
        </a:p>
      </dgm:t>
    </dgm:pt>
    <dgm:pt modelId="{B4C523CA-CB9B-45E6-9B42-ACDDF1BF7D65}">
      <dgm:prSet phldrT="[Κείμενο]"/>
      <dgm:spPr/>
      <dgm:t>
        <a:bodyPr/>
        <a:lstStyle/>
        <a:p>
          <a:pPr>
            <a:defRPr>
              <a:effectLst>
                <a:outerShdw blurRad="38100" dist="38100" dir="2700000" algn="tl">
                  <a:srgbClr val="000000">
                    <a:alpha val="43137"/>
                  </a:srgbClr>
                </a:outerShdw>
              </a:effectLst>
            </a:defRPr>
          </a:pPr>
          <a:r>
            <a:t>3. Εθνικά συστήματα υγείας</a:t>
          </a:r>
          <a:endParaRPr>
            <a:effectLst>
              <a:outerShdw blurRad="38100" dist="38100" dir="2700000" algn="tl">
                <a:srgbClr val="000000">
                  <a:alpha val="43137"/>
                </a:srgbClr>
              </a:outerShdw>
            </a:effectLst>
          </a:endParaRPr>
        </a:p>
      </dgm:t>
    </dgm:pt>
    <dgm:pt modelId="{0B61FFA1-954D-4769-9935-DC27A03FE46F}" type="parTrans" cxnId="{AB3B445A-D322-425F-BF83-71C16EDBCF6A}">
      <dgm:prSet/>
      <dgm:spPr/>
      <dgm:t>
        <a:bodyPr/>
        <a:lstStyle/>
        <a:p>
          <a:endParaRPr sz="1600">
            <a:effectLst>
              <a:outerShdw blurRad="38100" dist="38100" dir="2700000" algn="tl">
                <a:srgbClr val="000000">
                  <a:alpha val="43137"/>
                </a:srgbClr>
              </a:outerShdw>
            </a:effectLst>
          </a:endParaRPr>
        </a:p>
      </dgm:t>
    </dgm:pt>
    <dgm:pt modelId="{2A74883B-AB36-4DBE-A90D-C134F37AC8DE}" type="sibTrans" cxnId="{AB3B445A-D322-425F-BF83-71C16EDBCF6A}">
      <dgm:prSet/>
      <dgm:spPr/>
      <dgm:t>
        <a:bodyPr/>
        <a:lstStyle/>
        <a:p>
          <a:endParaRPr>
            <a:effectLst>
              <a:outerShdw blurRad="38100" dist="38100" dir="2700000" algn="tl">
                <a:srgbClr val="000000">
                  <a:alpha val="43137"/>
                </a:srgbClr>
              </a:outerShdw>
            </a:effectLst>
          </a:endParaRPr>
        </a:p>
      </dgm:t>
    </dgm:pt>
    <dgm:pt modelId="{75B07F44-C333-48E7-8178-CFF0BF83A03B}">
      <dgm:prSet phldrT="[Κείμενο]"/>
      <dgm:spPr>
        <a:solidFill>
          <a:schemeClr val="tx2"/>
        </a:solidFill>
      </dgm:spPr>
      <dgm:t>
        <a:bodyPr/>
        <a:lstStyle/>
        <a:p>
          <a:pPr>
            <a:defRPr>
              <a:effectLst>
                <a:outerShdw blurRad="38100" dist="38100" dir="2700000" algn="tl">
                  <a:srgbClr val="000000">
                    <a:alpha val="43137"/>
                  </a:srgbClr>
                </a:outerShdw>
              </a:effectLst>
            </a:defRPr>
          </a:pPr>
          <a:r>
            <a:rPr dirty="0"/>
            <a:t>4. </a:t>
          </a:r>
          <a:r>
            <a:rPr lang="el-GR" dirty="0"/>
            <a:t>Γίνομαι ψηφιακά εγγράμματος</a:t>
          </a:r>
          <a:endParaRPr dirty="0">
            <a:effectLst>
              <a:outerShdw blurRad="38100" dist="38100" dir="2700000" algn="tl">
                <a:srgbClr val="000000">
                  <a:alpha val="43137"/>
                </a:srgbClr>
              </a:outerShdw>
            </a:effectLst>
          </a:endParaRPr>
        </a:p>
      </dgm:t>
    </dgm:pt>
    <dgm:pt modelId="{A8A3EEA3-0713-42CA-AC7B-46A3B360B864}" type="parTrans" cxnId="{33ECC743-17BC-4F5C-B52C-8BADA6F55FA7}">
      <dgm:prSet/>
      <dgm:spPr/>
      <dgm:t>
        <a:bodyPr/>
        <a:lstStyle/>
        <a:p>
          <a:endParaRPr sz="1600">
            <a:effectLst>
              <a:outerShdw blurRad="38100" dist="38100" dir="2700000" algn="tl">
                <a:srgbClr val="000000">
                  <a:alpha val="43137"/>
                </a:srgbClr>
              </a:outerShdw>
            </a:effectLst>
          </a:endParaRPr>
        </a:p>
      </dgm:t>
    </dgm:pt>
    <dgm:pt modelId="{6985D3C9-1F91-4A64-BD11-2BDAF4408EF5}" type="sibTrans" cxnId="{33ECC743-17BC-4F5C-B52C-8BADA6F55FA7}">
      <dgm:prSet/>
      <dgm:spPr/>
      <dgm:t>
        <a:bodyPr/>
        <a:lstStyle/>
        <a:p>
          <a:endParaRPr>
            <a:effectLst>
              <a:outerShdw blurRad="38100" dist="38100" dir="2700000" algn="tl">
                <a:srgbClr val="000000">
                  <a:alpha val="43137"/>
                </a:srgbClr>
              </a:outerShdw>
            </a:effectLst>
          </a:endParaRPr>
        </a:p>
      </dgm:t>
    </dgm:pt>
    <dgm:pt modelId="{DB9557A1-A575-43D0-9B11-FD36CF648E34}">
      <dgm:prSet phldrT="[Κείμενο]"/>
      <dgm:spPr/>
      <dgm:t>
        <a:bodyPr/>
        <a:lstStyle/>
        <a:p>
          <a:pPr>
            <a:defRPr>
              <a:effectLst>
                <a:outerShdw blurRad="38100" dist="38100" dir="2700000" algn="tl">
                  <a:srgbClr val="000000">
                    <a:alpha val="43137"/>
                  </a:srgbClr>
                </a:outerShdw>
              </a:effectLst>
            </a:defRPr>
          </a:pPr>
          <a:r>
            <a:t>5. Πλοήγηση στο Εθνικό Σύστημα Υγείας μέσω του Διαδικτύου</a:t>
          </a:r>
          <a:endParaRPr>
            <a:effectLst>
              <a:outerShdw blurRad="38100" dist="38100" dir="2700000" algn="tl">
                <a:srgbClr val="000000">
                  <a:alpha val="43137"/>
                </a:srgbClr>
              </a:outerShdw>
            </a:effectLst>
          </a:endParaRPr>
        </a:p>
      </dgm:t>
    </dgm:pt>
    <dgm:pt modelId="{4E615637-DD68-4F30-82E9-C6440A41C969}" type="parTrans" cxnId="{7C728D01-468E-43AD-953A-5C9AE38035E0}">
      <dgm:prSet/>
      <dgm:spPr/>
      <dgm:t>
        <a:bodyPr/>
        <a:lstStyle/>
        <a:p>
          <a:endParaRPr>
            <a:effectLst>
              <a:outerShdw blurRad="38100" dist="38100" dir="2700000" algn="tl">
                <a:srgbClr val="000000">
                  <a:alpha val="43137"/>
                </a:srgbClr>
              </a:outerShdw>
            </a:effectLst>
          </a:endParaRPr>
        </a:p>
      </dgm:t>
    </dgm:pt>
    <dgm:pt modelId="{4E5C756B-1EC2-496A-BD3A-0C91F6661E24}" type="sibTrans" cxnId="{7C728D01-468E-43AD-953A-5C9AE38035E0}">
      <dgm:prSet/>
      <dgm:spPr/>
      <dgm:t>
        <a:bodyPr/>
        <a:lstStyle/>
        <a:p>
          <a:endParaRPr>
            <a:effectLst>
              <a:outerShdw blurRad="38100" dist="38100" dir="2700000" algn="tl">
                <a:srgbClr val="000000">
                  <a:alpha val="43137"/>
                </a:srgbClr>
              </a:outerShdw>
            </a:effectLst>
          </a:endParaRPr>
        </a:p>
      </dgm:t>
    </dgm:pt>
    <dgm:pt modelId="{A7E3841F-E8D5-4E22-8847-FCDF07DD6583}">
      <dgm:prSet/>
      <dgm:spPr>
        <a:solidFill>
          <a:srgbClr val="C00000"/>
        </a:solidFill>
      </dgm:spPr>
      <dgm:t>
        <a:bodyPr/>
        <a:lstStyle/>
        <a:p>
          <a:pPr>
            <a:defRPr>
              <a:effectLst>
                <a:outerShdw blurRad="38100" dist="38100" dir="2700000" algn="tl">
                  <a:srgbClr val="000000">
                    <a:alpha val="43137"/>
                  </a:srgbClr>
                </a:outerShdw>
              </a:effectLst>
            </a:defRPr>
          </a:pPr>
          <a:r>
            <a:rPr dirty="0"/>
            <a:t>6. </a:t>
          </a:r>
          <a:r>
            <a:rPr lang="el-GR" dirty="0"/>
            <a:t>Δραστηριότητα στο </a:t>
          </a:r>
          <a:r>
            <a:rPr dirty="0" err="1"/>
            <a:t>ψηφι</a:t>
          </a:r>
          <a:r>
            <a:rPr dirty="0"/>
            <a:t>ακό περιβάλλον υγείας</a:t>
          </a:r>
          <a:endParaRPr dirty="0">
            <a:effectLst>
              <a:outerShdw blurRad="38100" dist="38100" dir="2700000" algn="tl">
                <a:srgbClr val="000000">
                  <a:alpha val="43137"/>
                </a:srgbClr>
              </a:outerShdw>
            </a:effectLst>
          </a:endParaRPr>
        </a:p>
      </dgm:t>
    </dgm:pt>
    <dgm:pt modelId="{F852C8EC-2BDE-4242-AC44-C63CE8412F03}" type="parTrans" cxnId="{6B0A63B4-9E90-433D-8953-440F6F33B469}">
      <dgm:prSet/>
      <dgm:spPr/>
      <dgm:t>
        <a:bodyPr/>
        <a:lstStyle/>
        <a:p>
          <a:endParaRPr>
            <a:effectLst>
              <a:outerShdw blurRad="38100" dist="38100" dir="2700000" algn="tl">
                <a:srgbClr val="000000">
                  <a:alpha val="43137"/>
                </a:srgbClr>
              </a:outerShdw>
            </a:effectLst>
          </a:endParaRPr>
        </a:p>
      </dgm:t>
    </dgm:pt>
    <dgm:pt modelId="{DC7664FC-78D4-4C48-A08A-C226B6FF6A6E}" type="sibTrans" cxnId="{6B0A63B4-9E90-433D-8953-440F6F33B469}">
      <dgm:prSet/>
      <dgm:spPr/>
      <dgm:t>
        <a:bodyPr/>
        <a:lstStyle/>
        <a:p>
          <a:endParaRPr>
            <a:effectLst>
              <a:outerShdw blurRad="38100" dist="38100" dir="2700000" algn="tl">
                <a:srgbClr val="000000">
                  <a:alpha val="43137"/>
                </a:srgbClr>
              </a:outerShdw>
            </a:effectLst>
          </a:endParaRPr>
        </a:p>
      </dgm:t>
    </dgm:pt>
    <dgm:pt modelId="{1E395D00-6435-47AF-BDD1-99EEEBD551EE}" type="pres">
      <dgm:prSet presAssocID="{C4D5358F-2C12-40D3-A142-40CC932D99A4}" presName="linear" presStyleCnt="0">
        <dgm:presLayoutVars>
          <dgm:animLvl val="lvl"/>
          <dgm:resizeHandles val="exact"/>
        </dgm:presLayoutVars>
      </dgm:prSet>
      <dgm:spPr/>
    </dgm:pt>
    <dgm:pt modelId="{470C7429-9401-4802-AB33-313A76532508}" type="pres">
      <dgm:prSet presAssocID="{EC327B3B-64E2-4867-8E05-4626CF7AA557}" presName="parentText" presStyleLbl="node1" presStyleIdx="0" presStyleCnt="6">
        <dgm:presLayoutVars>
          <dgm:chMax val="0"/>
          <dgm:bulletEnabled val="1"/>
        </dgm:presLayoutVars>
      </dgm:prSet>
      <dgm:spPr/>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6">
        <dgm:presLayoutVars>
          <dgm:chMax val="0"/>
          <dgm:bulletEnabled val="1"/>
        </dgm:presLayoutVars>
      </dgm:prSet>
      <dgm:spPr/>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6">
        <dgm:presLayoutVars>
          <dgm:chMax val="0"/>
          <dgm:bulletEnabled val="1"/>
        </dgm:presLayoutVars>
      </dgm:prSet>
      <dgm:spPr/>
    </dgm:pt>
    <dgm:pt modelId="{B1E5A2DC-B9EA-495F-ACC6-ADF21FC1B8B1}" type="pres">
      <dgm:prSet presAssocID="{2A74883B-AB36-4DBE-A90D-C134F37AC8DE}" presName="spacer" presStyleCnt="0"/>
      <dgm:spPr/>
    </dgm:pt>
    <dgm:pt modelId="{31969173-98AF-468F-AECC-B3BDDB4E4699}" type="pres">
      <dgm:prSet presAssocID="{75B07F44-C333-48E7-8178-CFF0BF83A03B}" presName="parentText" presStyleLbl="node1" presStyleIdx="3" presStyleCnt="6" custLinFactNeighborY="21392">
        <dgm:presLayoutVars>
          <dgm:chMax val="0"/>
          <dgm:bulletEnabled val="1"/>
        </dgm:presLayoutVars>
      </dgm:prSet>
      <dgm:spPr/>
    </dgm:pt>
    <dgm:pt modelId="{E08BB82A-24A0-4B54-80B3-A5CB9C2E8860}" type="pres">
      <dgm:prSet presAssocID="{6985D3C9-1F91-4A64-BD11-2BDAF4408EF5}" presName="spacer" presStyleCnt="0"/>
      <dgm:spPr/>
    </dgm:pt>
    <dgm:pt modelId="{9051EEB7-EB29-4D86-A30C-F78D5B77F965}" type="pres">
      <dgm:prSet presAssocID="{DB9557A1-A575-43D0-9B11-FD36CF648E34}" presName="parentText" presStyleLbl="node1" presStyleIdx="4" presStyleCnt="6">
        <dgm:presLayoutVars>
          <dgm:chMax val="0"/>
          <dgm:bulletEnabled val="1"/>
        </dgm:presLayoutVars>
      </dgm:prSet>
      <dgm:spPr/>
    </dgm:pt>
    <dgm:pt modelId="{D74F87D3-019A-4F38-BA70-696870C243A0}" type="pres">
      <dgm:prSet presAssocID="{4E5C756B-1EC2-496A-BD3A-0C91F6661E24}" presName="spacer" presStyleCnt="0"/>
      <dgm:spPr/>
    </dgm:pt>
    <dgm:pt modelId="{9E3E0E99-47DC-4292-9A9A-6EA2C988B0B7}" type="pres">
      <dgm:prSet presAssocID="{A7E3841F-E8D5-4E22-8847-FCDF07DD6583}" presName="parentText" presStyleLbl="node1" presStyleIdx="5" presStyleCnt="6">
        <dgm:presLayoutVars>
          <dgm:chMax val="0"/>
          <dgm:bulletEnabled val="1"/>
        </dgm:presLayoutVars>
      </dgm:prSet>
      <dgm:spPr/>
    </dgm:pt>
  </dgm:ptLst>
  <dgm:cxnLst>
    <dgm:cxn modelId="{7C728D01-468E-43AD-953A-5C9AE38035E0}" srcId="{C4D5358F-2C12-40D3-A142-40CC932D99A4}" destId="{DB9557A1-A575-43D0-9B11-FD36CF648E34}" srcOrd="4" destOrd="0" parTransId="{4E615637-DD68-4F30-82E9-C6440A41C969}" sibTransId="{4E5C756B-1EC2-496A-BD3A-0C91F6661E24}"/>
    <dgm:cxn modelId="{013F4C26-68C0-4526-9DB3-5EB519553F3C}" srcId="{C4D5358F-2C12-40D3-A142-40CC932D99A4}" destId="{EC327B3B-64E2-4867-8E05-4626CF7AA557}" srcOrd="0" destOrd="0" parTransId="{DF29B433-28C4-4212-B73F-BBA2E55D71FD}" sibTransId="{E3EA5345-B843-40CC-AF3F-48429EEC6F62}"/>
    <dgm:cxn modelId="{7533573D-AE90-413F-8D5E-92E484CC53EE}" type="presOf" srcId="{C4D5358F-2C12-40D3-A142-40CC932D99A4}" destId="{1E395D00-6435-47AF-BDD1-99EEEBD551EE}" srcOrd="0" destOrd="0" presId="urn:microsoft.com/office/officeart/2005/8/layout/vList2"/>
    <dgm:cxn modelId="{33ECC743-17BC-4F5C-B52C-8BADA6F55FA7}" srcId="{C4D5358F-2C12-40D3-A142-40CC932D99A4}" destId="{75B07F44-C333-48E7-8178-CFF0BF83A03B}" srcOrd="3" destOrd="0" parTransId="{A8A3EEA3-0713-42CA-AC7B-46A3B360B864}" sibTransId="{6985D3C9-1F91-4A64-BD11-2BDAF4408EF5}"/>
    <dgm:cxn modelId="{CB328945-6C53-4E86-9563-99AA511DA908}" type="presOf" srcId="{DB9557A1-A575-43D0-9B11-FD36CF648E34}" destId="{9051EEB7-EB29-4D86-A30C-F78D5B77F965}" srcOrd="0" destOrd="0" presId="urn:microsoft.com/office/officeart/2005/8/layout/vList2"/>
    <dgm:cxn modelId="{71170B66-801D-42B1-BD88-3067EF1E3D30}" type="presOf" srcId="{EC327B3B-64E2-4867-8E05-4626CF7AA557}" destId="{470C7429-9401-4802-AB33-313A76532508}" srcOrd="0" destOrd="0" presId="urn:microsoft.com/office/officeart/2005/8/layout/vList2"/>
    <dgm:cxn modelId="{FF85BB66-403F-4EF4-BBEF-DA8EB1AF3AE5}" type="presOf" srcId="{75B07F44-C333-48E7-8178-CFF0BF83A03B}" destId="{31969173-98AF-468F-AECC-B3BDDB4E4699}"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AB3B445A-D322-425F-BF83-71C16EDBCF6A}" srcId="{C4D5358F-2C12-40D3-A142-40CC932D99A4}" destId="{B4C523CA-CB9B-45E6-9B42-ACDDF1BF7D65}" srcOrd="2" destOrd="0" parTransId="{0B61FFA1-954D-4769-9935-DC27A03FE46F}" sibTransId="{2A74883B-AB36-4DBE-A90D-C134F37AC8DE}"/>
    <dgm:cxn modelId="{E7D99F90-BD21-488E-8965-4FA3E6649457}" type="presOf" srcId="{4E244519-B7AC-4B3B-BE5F-12059590F0D2}" destId="{288E5028-B57D-41A4-A329-2A81DBAE6A20}" srcOrd="0" destOrd="0" presId="urn:microsoft.com/office/officeart/2005/8/layout/vList2"/>
    <dgm:cxn modelId="{6B0A63B4-9E90-433D-8953-440F6F33B469}" srcId="{C4D5358F-2C12-40D3-A142-40CC932D99A4}" destId="{A7E3841F-E8D5-4E22-8847-FCDF07DD6583}" srcOrd="5" destOrd="0" parTransId="{F852C8EC-2BDE-4242-AC44-C63CE8412F03}" sibTransId="{DC7664FC-78D4-4C48-A08A-C226B6FF6A6E}"/>
    <dgm:cxn modelId="{F8382DE5-C8BA-4A2B-BB85-0574693AA1A1}" type="presOf" srcId="{A7E3841F-E8D5-4E22-8847-FCDF07DD6583}" destId="{9E3E0E99-47DC-4292-9A9A-6EA2C988B0B7}"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ABD3DE51-3743-4AE5-8CE3-3B9CE1CDD428}" type="presParOf" srcId="{1E395D00-6435-47AF-BDD1-99EEEBD551EE}" destId="{B1E5A2DC-B9EA-495F-ACC6-ADF21FC1B8B1}" srcOrd="5" destOrd="0" presId="urn:microsoft.com/office/officeart/2005/8/layout/vList2"/>
    <dgm:cxn modelId="{5D9568E3-C1D1-4DF3-A3CA-310FD0F9BDCC}" type="presParOf" srcId="{1E395D00-6435-47AF-BDD1-99EEEBD551EE}" destId="{31969173-98AF-468F-AECC-B3BDDB4E4699}" srcOrd="6" destOrd="0" presId="urn:microsoft.com/office/officeart/2005/8/layout/vList2"/>
    <dgm:cxn modelId="{B447F35B-3033-4451-92CE-527C8BEC5C20}" type="presParOf" srcId="{1E395D00-6435-47AF-BDD1-99EEEBD551EE}" destId="{E08BB82A-24A0-4B54-80B3-A5CB9C2E8860}" srcOrd="7" destOrd="0" presId="urn:microsoft.com/office/officeart/2005/8/layout/vList2"/>
    <dgm:cxn modelId="{6F131121-DF3C-444E-A92D-D7F2F4384D69}" type="presParOf" srcId="{1E395D00-6435-47AF-BDD1-99EEEBD551EE}" destId="{9051EEB7-EB29-4D86-A30C-F78D5B77F965}" srcOrd="8" destOrd="0" presId="urn:microsoft.com/office/officeart/2005/8/layout/vList2"/>
    <dgm:cxn modelId="{8C5B5F3A-1D8A-42D4-AD15-21FD4418D4E2}" type="presParOf" srcId="{1E395D00-6435-47AF-BDD1-99EEEBD551EE}" destId="{D74F87D3-019A-4F38-BA70-696870C243A0}" srcOrd="9" destOrd="0" presId="urn:microsoft.com/office/officeart/2005/8/layout/vList2"/>
    <dgm:cxn modelId="{83284277-4746-4C07-A5CB-BA12AE03C6C8}" type="presParOf" srcId="{1E395D00-6435-47AF-BDD1-99EEEBD551EE}" destId="{9E3E0E99-47DC-4292-9A9A-6EA2C988B0B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26FD8E-8F94-4AFE-9189-61165DC2F11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a:p>
      </dgm:t>
    </dgm:pt>
    <dgm:pt modelId="{A59F8165-C096-4D8E-9DA1-46B5FB187099}">
      <dgm:prSet custT="1"/>
      <dgm:spPr/>
      <dgm:t>
        <a:bodyPr/>
        <a:lstStyle/>
        <a:p>
          <a:pPr>
            <a:lnSpc>
              <a:spcPct val="100000"/>
            </a:lnSpc>
            <a:defRPr sz="1800">
              <a:solidFill>
                <a:schemeClr val="bg1"/>
              </a:solidFill>
            </a:defRPr>
          </a:pPr>
          <a:r>
            <a:rPr sz="2000" dirty="0" err="1"/>
            <a:t>Ικ</a:t>
          </a:r>
          <a:r>
            <a:rPr sz="2000" dirty="0"/>
            <a:t>ανότητα </a:t>
          </a:r>
          <a:r>
            <a:rPr lang="el-GR" sz="2000" dirty="0"/>
            <a:t>να </a:t>
          </a:r>
          <a:r>
            <a:rPr lang="el-GR" sz="2000" dirty="0" err="1"/>
            <a:t>δρά</a:t>
          </a:r>
          <a:r>
            <a:rPr lang="el-GR" sz="2000" dirty="0"/>
            <a:t> κάποιος/α </a:t>
          </a:r>
          <a:r>
            <a:rPr sz="2000" dirty="0"/>
            <a:t>σε θέματα που σχετίζονται με την υγεία στο ψηφιακό περιβάλλον</a:t>
          </a:r>
        </a:p>
      </dgm:t>
    </dgm:pt>
    <dgm:pt modelId="{04EF158D-804A-4DC7-A145-07326A7686F1}" type="parTrans" cxnId="{6E3D7E75-66D6-4980-861F-E9635F6D1304}">
      <dgm:prSet/>
      <dgm:spPr/>
      <dgm:t>
        <a:bodyPr/>
        <a:lstStyle/>
        <a:p>
          <a:endParaRPr sz="2000">
            <a:solidFill>
              <a:schemeClr val="bg1"/>
            </a:solidFill>
          </a:endParaRPr>
        </a:p>
      </dgm:t>
    </dgm:pt>
    <dgm:pt modelId="{E666D6EE-D64D-46F3-B89A-F27D6DE86E8B}" type="sibTrans" cxnId="{6E3D7E75-66D6-4980-861F-E9635F6D1304}">
      <dgm:prSet/>
      <dgm:spPr/>
      <dgm:t>
        <a:bodyPr/>
        <a:lstStyle/>
        <a:p>
          <a:pPr>
            <a:lnSpc>
              <a:spcPct val="100000"/>
            </a:lnSpc>
          </a:pPr>
          <a:endParaRPr sz="2000">
            <a:solidFill>
              <a:schemeClr val="bg1"/>
            </a:solidFill>
          </a:endParaRPr>
        </a:p>
      </dgm:t>
    </dgm:pt>
    <dgm:pt modelId="{F4E4D9D5-12BC-4552-B8D6-7C56F3EE6125}" type="pres">
      <dgm:prSet presAssocID="{3626FD8E-8F94-4AFE-9189-61165DC2F119}" presName="root" presStyleCnt="0">
        <dgm:presLayoutVars>
          <dgm:dir/>
          <dgm:resizeHandles val="exact"/>
        </dgm:presLayoutVars>
      </dgm:prSet>
      <dgm:spPr/>
    </dgm:pt>
    <dgm:pt modelId="{1153B540-697C-4195-8413-615784924FD7}" type="pres">
      <dgm:prSet presAssocID="{3626FD8E-8F94-4AFE-9189-61165DC2F119}" presName="container" presStyleCnt="0">
        <dgm:presLayoutVars>
          <dgm:dir/>
          <dgm:resizeHandles val="exact"/>
        </dgm:presLayoutVars>
      </dgm:prSet>
      <dgm:spPr/>
    </dgm:pt>
    <dgm:pt modelId="{E03CC95A-8624-41EF-AC9A-3D5E2C42A4D3}" type="pres">
      <dgm:prSet presAssocID="{A59F8165-C096-4D8E-9DA1-46B5FB187099}" presName="compNode" presStyleCnt="0"/>
      <dgm:spPr/>
    </dgm:pt>
    <dgm:pt modelId="{E750F53A-87D5-4364-BEA2-7763F940B1F6}" type="pres">
      <dgm:prSet presAssocID="{A59F8165-C096-4D8E-9DA1-46B5FB187099}" presName="iconBgRect" presStyleLbl="bgShp" presStyleIdx="0" presStyleCnt="1" custScaleX="171187" custScaleY="171955"/>
      <dgm:spPr/>
    </dgm:pt>
    <dgm:pt modelId="{6C4DB406-3FBE-4333-BCA4-AF48EE0C11B5}" type="pres">
      <dgm:prSet presAssocID="{A59F8165-C096-4D8E-9DA1-46B5FB187099}" presName="iconRect" presStyleLbl="node1" presStyleIdx="0" presStyleCnt="1" custScaleX="178973" custScaleY="17752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Δάσκαλος"/>
        </a:ext>
      </dgm:extLst>
    </dgm:pt>
    <dgm:pt modelId="{A0506641-0F35-4C31-90D1-0FB3DE59C385}" type="pres">
      <dgm:prSet presAssocID="{A59F8165-C096-4D8E-9DA1-46B5FB187099}" presName="spaceRect" presStyleCnt="0"/>
      <dgm:spPr/>
    </dgm:pt>
    <dgm:pt modelId="{623EE94E-CEE3-4786-866D-2893977787C2}" type="pres">
      <dgm:prSet presAssocID="{A59F8165-C096-4D8E-9DA1-46B5FB187099}" presName="textRect" presStyleLbl="revTx" presStyleIdx="0" presStyleCnt="1" custScaleX="113827" custScaleY="130049" custLinFactNeighborX="39799" custLinFactNeighborY="-7220">
        <dgm:presLayoutVars>
          <dgm:chMax val="1"/>
          <dgm:chPref val="1"/>
        </dgm:presLayoutVars>
      </dgm:prSet>
      <dgm:spPr/>
    </dgm:pt>
  </dgm:ptLst>
  <dgm:cxnLst>
    <dgm:cxn modelId="{6E3D7E75-66D6-4980-861F-E9635F6D1304}" srcId="{3626FD8E-8F94-4AFE-9189-61165DC2F119}" destId="{A59F8165-C096-4D8E-9DA1-46B5FB187099}" srcOrd="0" destOrd="0" parTransId="{04EF158D-804A-4DC7-A145-07326A7686F1}" sibTransId="{E666D6EE-D64D-46F3-B89A-F27D6DE86E8B}"/>
    <dgm:cxn modelId="{DB68387C-9DB5-493C-9712-1CF74028FAFB}" type="presOf" srcId="{A59F8165-C096-4D8E-9DA1-46B5FB187099}" destId="{623EE94E-CEE3-4786-866D-2893977787C2}" srcOrd="0" destOrd="0" presId="urn:microsoft.com/office/officeart/2018/2/layout/IconCircleList"/>
    <dgm:cxn modelId="{1D11F0A3-EBAE-4E42-9390-B5E01FEF04EF}" type="presOf" srcId="{3626FD8E-8F94-4AFE-9189-61165DC2F119}" destId="{F4E4D9D5-12BC-4552-B8D6-7C56F3EE6125}" srcOrd="0" destOrd="0" presId="urn:microsoft.com/office/officeart/2018/2/layout/IconCircleList"/>
    <dgm:cxn modelId="{E0E9FFBA-EC7C-430A-8178-A9F4716F2777}" type="presParOf" srcId="{F4E4D9D5-12BC-4552-B8D6-7C56F3EE6125}" destId="{1153B540-697C-4195-8413-615784924FD7}" srcOrd="0" destOrd="0" presId="urn:microsoft.com/office/officeart/2018/2/layout/IconCircleList"/>
    <dgm:cxn modelId="{B2D3B166-F0D7-410D-BF0D-1D1C5266945A}" type="presParOf" srcId="{1153B540-697C-4195-8413-615784924FD7}" destId="{E03CC95A-8624-41EF-AC9A-3D5E2C42A4D3}" srcOrd="0" destOrd="0" presId="urn:microsoft.com/office/officeart/2018/2/layout/IconCircleList"/>
    <dgm:cxn modelId="{BA9799CF-BCB7-47FF-8758-ED356716C477}" type="presParOf" srcId="{E03CC95A-8624-41EF-AC9A-3D5E2C42A4D3}" destId="{E750F53A-87D5-4364-BEA2-7763F940B1F6}" srcOrd="0" destOrd="0" presId="urn:microsoft.com/office/officeart/2018/2/layout/IconCircleList"/>
    <dgm:cxn modelId="{6BF178C3-4318-4593-9E31-ABCF648E0C7B}" type="presParOf" srcId="{E03CC95A-8624-41EF-AC9A-3D5E2C42A4D3}" destId="{6C4DB406-3FBE-4333-BCA4-AF48EE0C11B5}" srcOrd="1" destOrd="0" presId="urn:microsoft.com/office/officeart/2018/2/layout/IconCircleList"/>
    <dgm:cxn modelId="{FBC87019-1963-452F-83D8-13BDB7F2A8B3}" type="presParOf" srcId="{E03CC95A-8624-41EF-AC9A-3D5E2C42A4D3}" destId="{A0506641-0F35-4C31-90D1-0FB3DE59C385}" srcOrd="2" destOrd="0" presId="urn:microsoft.com/office/officeart/2018/2/layout/IconCircleList"/>
    <dgm:cxn modelId="{61A9F070-B25E-4ED5-A43D-81D707DA1976}" type="presParOf" srcId="{E03CC95A-8624-41EF-AC9A-3D5E2C42A4D3}" destId="{623EE94E-CEE3-4786-866D-2893977787C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317142"/>
          <a:ext cx="6251110" cy="431730"/>
        </a:xfrm>
        <a:prstGeom prst="roundRect">
          <a:avLst/>
        </a:prstGeom>
        <a:solidFill>
          <a:schemeClr val="tx2"/>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a:effectLst>
                <a:outerShdw blurRad="38100" dist="38100" dir="2700000" algn="tl">
                  <a:srgbClr val="000000">
                    <a:alpha val="43137"/>
                  </a:srgbClr>
                </a:outerShdw>
              </a:effectLst>
            </a:defRPr>
          </a:pPr>
          <a:r>
            <a:rPr sz="1800" kern="1200" dirty="0"/>
            <a:t>1. </a:t>
          </a:r>
          <a:r>
            <a:rPr sz="1800" kern="1200" dirty="0" err="1"/>
            <a:t>Τι</a:t>
          </a:r>
          <a:r>
            <a:rPr sz="1800" kern="1200" dirty="0"/>
            <a:t> είναι ο ψηφιακός </a:t>
          </a:r>
          <a:r>
            <a:rPr lang="el-GR" sz="1800" kern="1200" dirty="0"/>
            <a:t>αλφαβητισμός </a:t>
          </a:r>
          <a:r>
            <a:rPr sz="1800" kern="1200" dirty="0"/>
            <a:t>και η </a:t>
          </a:r>
          <a:r>
            <a:rPr sz="1800" kern="1200" dirty="0" err="1"/>
            <a:t>σημ</a:t>
          </a:r>
          <a:r>
            <a:rPr sz="1800" kern="1200" dirty="0"/>
            <a:t>ασία του </a:t>
          </a:r>
          <a:endParaRPr sz="1800" kern="1200" dirty="0">
            <a:effectLst>
              <a:outerShdw blurRad="38100" dist="38100" dir="2700000" algn="tl">
                <a:srgbClr val="000000">
                  <a:alpha val="43137"/>
                </a:srgbClr>
              </a:outerShdw>
            </a:effectLst>
          </a:endParaRPr>
        </a:p>
      </dsp:txBody>
      <dsp:txXfrm>
        <a:off x="21075" y="338217"/>
        <a:ext cx="6208960" cy="389580"/>
      </dsp:txXfrm>
    </dsp:sp>
    <dsp:sp modelId="{288E5028-B57D-41A4-A329-2A81DBAE6A20}">
      <dsp:nvSpPr>
        <dsp:cNvPr id="0" name=""/>
        <dsp:cNvSpPr/>
      </dsp:nvSpPr>
      <dsp:spPr>
        <a:xfrm>
          <a:off x="0" y="800712"/>
          <a:ext cx="6251110" cy="43173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a:effectLst>
                <a:outerShdw blurRad="38100" dist="38100" dir="2700000" algn="tl">
                  <a:srgbClr val="000000">
                    <a:alpha val="43137"/>
                  </a:srgbClr>
                </a:outerShdw>
              </a:effectLst>
            </a:defRPr>
          </a:pPr>
          <a:r>
            <a:rPr sz="1800" kern="1200" dirty="0"/>
            <a:t>2. </a:t>
          </a:r>
          <a:r>
            <a:rPr sz="1800" kern="1200" dirty="0" err="1"/>
            <a:t>Κύρι</a:t>
          </a:r>
          <a:r>
            <a:rPr sz="1800" kern="1200" dirty="0"/>
            <a:t>α προβλήματα υγείας κατά την </a:t>
          </a:r>
          <a:r>
            <a:rPr lang="el-GR" sz="1800" kern="1200" dirty="0"/>
            <a:t>άφιξη </a:t>
          </a:r>
          <a:r>
            <a:rPr sz="1800" kern="1200" dirty="0" err="1"/>
            <a:t>σε</a:t>
          </a:r>
          <a:r>
            <a:rPr sz="1800" kern="1200" dirty="0"/>
            <a:t> μια νέα χώρα</a:t>
          </a:r>
          <a:endParaRPr sz="1800" kern="1200" dirty="0">
            <a:effectLst>
              <a:outerShdw blurRad="38100" dist="38100" dir="2700000" algn="tl">
                <a:srgbClr val="000000">
                  <a:alpha val="43137"/>
                </a:srgbClr>
              </a:outerShdw>
            </a:effectLst>
          </a:endParaRPr>
        </a:p>
      </dsp:txBody>
      <dsp:txXfrm>
        <a:off x="21075" y="821787"/>
        <a:ext cx="6208960" cy="389580"/>
      </dsp:txXfrm>
    </dsp:sp>
    <dsp:sp modelId="{8CDB7BC7-8DB4-48B4-844D-150D6BC9A281}">
      <dsp:nvSpPr>
        <dsp:cNvPr id="0" name=""/>
        <dsp:cNvSpPr/>
      </dsp:nvSpPr>
      <dsp:spPr>
        <a:xfrm>
          <a:off x="0" y="1284282"/>
          <a:ext cx="6251110" cy="43173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a:effectLst>
                <a:outerShdw blurRad="38100" dist="38100" dir="2700000" algn="tl">
                  <a:srgbClr val="000000">
                    <a:alpha val="43137"/>
                  </a:srgbClr>
                </a:outerShdw>
              </a:effectLst>
            </a:defRPr>
          </a:pPr>
          <a:r>
            <a:rPr sz="1800" kern="1200"/>
            <a:t>3. Εθνικά συστήματα υγείας</a:t>
          </a:r>
          <a:endParaRPr sz="1800" kern="1200">
            <a:effectLst>
              <a:outerShdw blurRad="38100" dist="38100" dir="2700000" algn="tl">
                <a:srgbClr val="000000">
                  <a:alpha val="43137"/>
                </a:srgbClr>
              </a:outerShdw>
            </a:effectLst>
          </a:endParaRPr>
        </a:p>
      </dsp:txBody>
      <dsp:txXfrm>
        <a:off x="21075" y="1305357"/>
        <a:ext cx="6208960" cy="389580"/>
      </dsp:txXfrm>
    </dsp:sp>
    <dsp:sp modelId="{31969173-98AF-468F-AECC-B3BDDB4E4699}">
      <dsp:nvSpPr>
        <dsp:cNvPr id="0" name=""/>
        <dsp:cNvSpPr/>
      </dsp:nvSpPr>
      <dsp:spPr>
        <a:xfrm>
          <a:off x="0" y="1778941"/>
          <a:ext cx="6251110" cy="431730"/>
        </a:xfrm>
        <a:prstGeom prst="roundRect">
          <a:avLst/>
        </a:prstGeom>
        <a:solidFill>
          <a:schemeClr val="tx2"/>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a:effectLst>
                <a:outerShdw blurRad="38100" dist="38100" dir="2700000" algn="tl">
                  <a:srgbClr val="000000">
                    <a:alpha val="43137"/>
                  </a:srgbClr>
                </a:outerShdw>
              </a:effectLst>
            </a:defRPr>
          </a:pPr>
          <a:r>
            <a:rPr sz="1800" kern="1200" dirty="0"/>
            <a:t>4. </a:t>
          </a:r>
          <a:r>
            <a:rPr lang="el-GR" sz="1800" kern="1200" dirty="0"/>
            <a:t>Γίνομαι ψηφιακά εγγράμματος</a:t>
          </a:r>
          <a:endParaRPr sz="1800" kern="1200" dirty="0">
            <a:effectLst>
              <a:outerShdw blurRad="38100" dist="38100" dir="2700000" algn="tl">
                <a:srgbClr val="000000">
                  <a:alpha val="43137"/>
                </a:srgbClr>
              </a:outerShdw>
            </a:effectLst>
          </a:endParaRPr>
        </a:p>
      </dsp:txBody>
      <dsp:txXfrm>
        <a:off x="21075" y="1800016"/>
        <a:ext cx="6208960" cy="389580"/>
      </dsp:txXfrm>
    </dsp:sp>
    <dsp:sp modelId="{9051EEB7-EB29-4D86-A30C-F78D5B77F965}">
      <dsp:nvSpPr>
        <dsp:cNvPr id="0" name=""/>
        <dsp:cNvSpPr/>
      </dsp:nvSpPr>
      <dsp:spPr>
        <a:xfrm>
          <a:off x="0" y="2251422"/>
          <a:ext cx="6251110" cy="43173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a:effectLst>
                <a:outerShdw blurRad="38100" dist="38100" dir="2700000" algn="tl">
                  <a:srgbClr val="000000">
                    <a:alpha val="43137"/>
                  </a:srgbClr>
                </a:outerShdw>
              </a:effectLst>
            </a:defRPr>
          </a:pPr>
          <a:r>
            <a:rPr sz="1800" kern="1200"/>
            <a:t>5. Πλοήγηση στο Εθνικό Σύστημα Υγείας μέσω του Διαδικτύου</a:t>
          </a:r>
          <a:endParaRPr sz="1800" kern="1200">
            <a:effectLst>
              <a:outerShdw blurRad="38100" dist="38100" dir="2700000" algn="tl">
                <a:srgbClr val="000000">
                  <a:alpha val="43137"/>
                </a:srgbClr>
              </a:outerShdw>
            </a:effectLst>
          </a:endParaRPr>
        </a:p>
      </dsp:txBody>
      <dsp:txXfrm>
        <a:off x="21075" y="2272497"/>
        <a:ext cx="6208960" cy="389580"/>
      </dsp:txXfrm>
    </dsp:sp>
    <dsp:sp modelId="{9E3E0E99-47DC-4292-9A9A-6EA2C988B0B7}">
      <dsp:nvSpPr>
        <dsp:cNvPr id="0" name=""/>
        <dsp:cNvSpPr/>
      </dsp:nvSpPr>
      <dsp:spPr>
        <a:xfrm>
          <a:off x="0" y="2734991"/>
          <a:ext cx="6251110" cy="431730"/>
        </a:xfrm>
        <a:prstGeom prst="roundRect">
          <a:avLst/>
        </a:prstGeom>
        <a:solidFill>
          <a:srgbClr val="C0000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a:effectLst>
                <a:outerShdw blurRad="38100" dist="38100" dir="2700000" algn="tl">
                  <a:srgbClr val="000000">
                    <a:alpha val="43137"/>
                  </a:srgbClr>
                </a:outerShdw>
              </a:effectLst>
            </a:defRPr>
          </a:pPr>
          <a:r>
            <a:rPr sz="1800" kern="1200" dirty="0"/>
            <a:t>6. </a:t>
          </a:r>
          <a:r>
            <a:rPr lang="el-GR" sz="1800" kern="1200" dirty="0"/>
            <a:t>Δραστηριότητα στο </a:t>
          </a:r>
          <a:r>
            <a:rPr sz="1800" kern="1200" dirty="0" err="1"/>
            <a:t>ψηφι</a:t>
          </a:r>
          <a:r>
            <a:rPr sz="1800" kern="1200" dirty="0"/>
            <a:t>ακό περιβάλλον υγείας</a:t>
          </a:r>
          <a:endParaRPr sz="1800" kern="1200" dirty="0">
            <a:effectLst>
              <a:outerShdw blurRad="38100" dist="38100" dir="2700000" algn="tl">
                <a:srgbClr val="000000">
                  <a:alpha val="43137"/>
                </a:srgbClr>
              </a:outerShdw>
            </a:effectLst>
          </a:endParaRPr>
        </a:p>
      </dsp:txBody>
      <dsp:txXfrm>
        <a:off x="21075" y="2756066"/>
        <a:ext cx="6208960" cy="389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0F53A-87D5-4364-BEA2-7763F940B1F6}">
      <dsp:nvSpPr>
        <dsp:cNvPr id="0" name=""/>
        <dsp:cNvSpPr/>
      </dsp:nvSpPr>
      <dsp:spPr>
        <a:xfrm>
          <a:off x="2074135" y="1198537"/>
          <a:ext cx="1546028" cy="155296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DB406-3FBE-4333-BCA4-AF48EE0C11B5}">
      <dsp:nvSpPr>
        <dsp:cNvPr id="0" name=""/>
        <dsp:cNvSpPr/>
      </dsp:nvSpPr>
      <dsp:spPr>
        <a:xfrm>
          <a:off x="2378409" y="1510072"/>
          <a:ext cx="937480" cy="92989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EE94E-CEE3-4786-866D-2893977787C2}">
      <dsp:nvSpPr>
        <dsp:cNvPr id="0" name=""/>
        <dsp:cNvSpPr/>
      </dsp:nvSpPr>
      <dsp:spPr>
        <a:xfrm>
          <a:off x="4192299" y="1322563"/>
          <a:ext cx="2423136" cy="117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defRPr sz="1800">
              <a:solidFill>
                <a:schemeClr val="bg1"/>
              </a:solidFill>
            </a:defRPr>
          </a:pPr>
          <a:r>
            <a:rPr sz="2000" kern="1200" dirty="0" err="1"/>
            <a:t>Ικ</a:t>
          </a:r>
          <a:r>
            <a:rPr sz="2000" kern="1200" dirty="0"/>
            <a:t>ανότητα </a:t>
          </a:r>
          <a:r>
            <a:rPr lang="el-GR" sz="2000" kern="1200" dirty="0"/>
            <a:t>να </a:t>
          </a:r>
          <a:r>
            <a:rPr lang="el-GR" sz="2000" kern="1200" dirty="0" err="1"/>
            <a:t>δρά</a:t>
          </a:r>
          <a:r>
            <a:rPr lang="el-GR" sz="2000" kern="1200" dirty="0"/>
            <a:t> κάποιος/α </a:t>
          </a:r>
          <a:r>
            <a:rPr sz="2000" kern="1200" dirty="0"/>
            <a:t>σε θέματα που σχετίζονται με την υγεία στο ψηφιακό περιβάλλον</a:t>
          </a:r>
        </a:p>
      </dsp:txBody>
      <dsp:txXfrm>
        <a:off x="4192299" y="1322563"/>
        <a:ext cx="2423136" cy="11745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28/7/2022</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5DC42A8D-6A8A-4D0C-BE99-5FB2E4FC1A13}" type="datetimeFigureOut">
              <a:rPr lang="el-GR" smtClean="0"/>
              <a:t>28/7/2022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[6]στα Αγγλικά — Κειμένου</a:t>
            </a:r>
          </a:p>
          <a:p>
            <a:pPr lvl="1"/>
            <a:r>
              <a:t>2 — 2</a:t>
            </a:r>
          </a:p>
          <a:p>
            <a:pPr lvl="2"/>
            <a:r>
              <a:t>ΑΛΛΑΓΕΣ</a:t>
            </a:r>
          </a:p>
          <a:p>
            <a:pPr lvl="3"/>
            <a:r>
              <a:t>ΤΗΛΕΠΙΚΟΙΝΩΝΙΑ</a:t>
            </a:r>
          </a:p>
          <a:p>
            <a:pPr lvl="4"/>
            <a:r>
              <a:t>ΠΡΩΤΑΘΛΗΜΑΤΑ</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endParaRP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531872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277675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790580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725791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2028393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083210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2114338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2660547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587461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24159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2117393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Source </a:t>
            </a:r>
            <a:r>
              <a:rPr lang="de-DE" dirty="0" err="1"/>
              <a:t>photo</a:t>
            </a:r>
            <a:r>
              <a:rPr lang="de-DE" dirty="0"/>
              <a:t>: https://pixabay.com/de/vectors/phishing-referenzen-daten-login-6573326/</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135813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897870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221799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2639314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1644425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1675567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4126892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49158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279324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034082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3122929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786463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1070721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47</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278058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42240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183172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298060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881374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08602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prstGeom prst="rect">
            <a:avLst/>
          </a:prstGeom>
          <a:solidFill>
            <a:srgbClr val="203864"/>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sz="2200" kern="1200">
                <a:solidFill>
                  <a:srgbClr val="C01E24"/>
                </a:solidFill>
                <a:latin typeface="+mn-lt"/>
                <a:ea typeface="+mj-ea"/>
                <a:cs typeface="+mj-cs"/>
              </a:defRPr>
            </a:lvl1pPr>
          </a:lstStyle>
          <a:p>
            <a:r>
              <a:t>ΔΙΕΥΘΥΝΣΗ</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a:buClr>
                <a:schemeClr val="bg1"/>
              </a:buClr>
              <a:defRPr>
                <a:solidFill>
                  <a:schemeClr val="bg1"/>
                </a:solidFill>
                <a:effectLst>
                  <a:outerShdw blurRad="38100" dist="38100" dir="2700000" algn="tl">
                    <a:srgbClr val="000000">
                      <a:alpha val="43137"/>
                    </a:srgbClr>
                  </a:outerShdw>
                </a:effectLst>
                <a:latin typeface="+mn-lt"/>
              </a:defRPr>
            </a:lvl1pPr>
            <a:lvl2pPr>
              <a:buClr>
                <a:schemeClr val="bg1"/>
              </a:buClr>
              <a:defRPr>
                <a:solidFill>
                  <a:schemeClr val="bg1"/>
                </a:solidFill>
                <a:effectLst>
                  <a:outerShdw blurRad="38100" dist="38100" dir="2700000" algn="tl">
                    <a:srgbClr val="000000">
                      <a:alpha val="43137"/>
                    </a:srgbClr>
                  </a:outerShdw>
                </a:effectLst>
                <a:latin typeface="+mn-lt"/>
              </a:defRPr>
            </a:lvl2pPr>
            <a:lvl3pPr>
              <a:buClr>
                <a:schemeClr val="bg1"/>
              </a:buClr>
              <a:defRPr>
                <a:solidFill>
                  <a:schemeClr val="bg1"/>
                </a:solidFill>
                <a:effectLst>
                  <a:outerShdw blurRad="38100" dist="38100" dir="2700000" algn="tl">
                    <a:srgbClr val="000000">
                      <a:alpha val="43137"/>
                    </a:srgbClr>
                  </a:outerShdw>
                </a:effectLst>
                <a:latin typeface="+mn-lt"/>
              </a:defRPr>
            </a:lvl3pPr>
            <a:lvl4pPr>
              <a:buClr>
                <a:schemeClr val="bg1"/>
              </a:buClr>
              <a:defRPr>
                <a:solidFill>
                  <a:schemeClr val="bg1"/>
                </a:solidFill>
                <a:effectLst>
                  <a:outerShdw blurRad="38100" dist="38100" dir="2700000" algn="tl">
                    <a:srgbClr val="000000">
                      <a:alpha val="43137"/>
                    </a:srgbClr>
                  </a:outerShdw>
                </a:effectLst>
                <a:latin typeface="+mn-lt"/>
              </a:defRPr>
            </a:lvl4pPr>
            <a:lvl5pPr>
              <a:buClr>
                <a:schemeClr val="bg1"/>
              </a:buClr>
              <a:defRPr>
                <a:solidFill>
                  <a:schemeClr val="bg1"/>
                </a:solidFill>
                <a:effectLst>
                  <a:outerShdw blurRad="38100" dist="38100" dir="2700000" algn="tl">
                    <a:srgbClr val="000000">
                      <a:alpha val="43137"/>
                    </a:srgbClr>
                  </a:outerShdw>
                </a:effectLst>
                <a:latin typeface="+mn-lt"/>
              </a:defRPr>
            </a:lvl5pPr>
          </a:lstStyle>
          <a:p>
            <a:pPr lvl="0"/>
            <a:r>
              <a:t>[6]στα Αγγλικά — Κειμένου</a:t>
            </a:r>
          </a:p>
          <a:p>
            <a:pPr lvl="1"/>
            <a:r>
              <a:t>2 — 2</a:t>
            </a:r>
          </a:p>
          <a:p>
            <a:pPr lvl="2"/>
            <a:r>
              <a:t>ΑΛΛΑΓΕΣ</a:t>
            </a:r>
          </a:p>
          <a:p>
            <a:pPr lvl="3"/>
            <a:r>
              <a:t>ΤΗΛΕΠΙΚΟΙΝΩΝΙΑ</a:t>
            </a:r>
          </a:p>
          <a:p>
            <a:pPr lvl="4"/>
            <a:r>
              <a:t>ΠΡΩΤΑΘΛΗΜΑΤΑ</a:t>
            </a:r>
          </a:p>
        </p:txBody>
      </p:sp>
      <p:pic>
        <p:nvPicPr>
          <p:cNvPr id="24"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E9CF43A1-297F-4D11-B9BC-80A006176C71}"/>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B9E8A86F-6D40-4A6F-8DE1-79AB8C1D441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4020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sz="4000" b="0" kern="1200">
                <a:solidFill>
                  <a:schemeClr val="tx1"/>
                </a:solidFill>
                <a:latin typeface="Gill Sans Nova" panose="020B0602020104020203" pitchFamily="34" charset="0"/>
                <a:ea typeface="Adobe Gothic Std B" panose="020B0800000000000000" pitchFamily="34" charset="-128"/>
                <a:cs typeface="+mj-cs"/>
              </a:defRPr>
            </a:lvl1pPr>
          </a:lstStyle>
          <a:p>
            <a:r>
              <a:t>ΔΙΕΥΘΥΝΣΗ</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solidFill>
                  <a:srgbClr val="FFFFFF"/>
                </a:solidFill>
                <a:latin typeface="Impact" panose="020B0806030902050204" pitchFamily="34" charset="0"/>
              </a:defRPr>
            </a:pPr>
            <a:r>
              <a:t>2. ΕΝΙΣΧΥΣΗ</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solidFill>
                  <a:srgbClr val="FFFFFF"/>
                </a:solidFill>
                <a:latin typeface="Impact" panose="020B0806030902050204" pitchFamily="34" charset="0"/>
              </a:defRPr>
            </a:pPr>
            <a:r>
              <a:t>3. ΣΥΜΜΕΤΟΧΗ</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sz="2800">
                <a:solidFill>
                  <a:srgbClr val="FFFFFF"/>
                </a:solidFill>
                <a:latin typeface="Impact" panose="020B0806030902050204" pitchFamily="34" charset="0"/>
              </a:defRPr>
            </a:pPr>
            <a:r>
              <a:t>1. Αποτρέψτε</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3" name="Γραφικό 2">
            <a:extLst>
              <a:ext uri="{FF2B5EF4-FFF2-40B4-BE49-F238E27FC236}">
                <a16:creationId xmlns:a16="http://schemas.microsoft.com/office/drawing/2014/main" id="{0C984EDE-031D-47A7-AE69-1E5BA3DE6138}"/>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29817"/>
            <a:ext cx="1015241" cy="1015241"/>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sz="3600" b="1" kern="1200">
                <a:solidFill>
                  <a:srgbClr val="203864"/>
                </a:solidFill>
                <a:effectLst/>
                <a:latin typeface="+mn-lt"/>
                <a:ea typeface="Adobe Gothic Std B" panose="020B0800000000000000" pitchFamily="34" charset="-128"/>
                <a:cs typeface="+mj-cs"/>
              </a:defRPr>
            </a:lvl1pPr>
          </a:lstStyle>
          <a:p>
            <a:r>
              <a:t>ΕΝΟΤΗΤΑ 1ΔΙΕΥΘΥΝΣΗ</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sz="1800" b="1" kern="120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[6]στα Αγγλικά —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t>[6]στα Αγγλικά — Κειμένου</a:t>
            </a:r>
          </a:p>
          <a:p>
            <a:pPr lvl="1"/>
            <a:r>
              <a:t>2 — 2</a:t>
            </a:r>
          </a:p>
          <a:p>
            <a:pPr lvl="2"/>
            <a:r>
              <a:t>ΑΛΛΑΓΕΣ</a:t>
            </a:r>
          </a:p>
          <a:p>
            <a:pPr lvl="3"/>
            <a:r>
              <a:t>ΤΗΛΕΠΙΚΟΙΝΩΝΙΑ</a:t>
            </a:r>
          </a:p>
          <a:p>
            <a:pPr lvl="4"/>
            <a:r>
              <a:t>ΠΡΩΤΑΘΛΗΜΑΤΑ</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6DF9BBC8-A2FD-434B-AB56-C5B11E8AF0F6}"/>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sz="2800" b="1" kern="1200">
                <a:solidFill>
                  <a:srgbClr val="203864"/>
                </a:solidFill>
                <a:effectLst/>
                <a:latin typeface="+mn-lt"/>
                <a:ea typeface="Adobe Gothic Std B" panose="020B0800000000000000" pitchFamily="34" charset="-128"/>
                <a:cs typeface="+mj-cs"/>
              </a:defRPr>
            </a:lvl1pPr>
          </a:lstStyle>
          <a:p>
            <a:r>
              <a:t>ΔΙΕΥΘΥΝΣΗ</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t>[6]στα Αγγλικά — Κειμένου</a:t>
            </a:r>
          </a:p>
          <a:p>
            <a:pPr lvl="1"/>
            <a:r>
              <a:t>2 — 2</a:t>
            </a:r>
          </a:p>
          <a:p>
            <a:pPr lvl="2"/>
            <a:r>
              <a:t>ΑΛΛΑΓΕΣ</a:t>
            </a:r>
          </a:p>
          <a:p>
            <a:pPr lvl="3"/>
            <a:r>
              <a:t>ΤΗΛΕΠΙΚΟΙΝΩΝΙΑ</a:t>
            </a:r>
          </a:p>
          <a:p>
            <a:pPr lvl="4"/>
            <a:r>
              <a:t>ΠΡΩΤΑΘΛΗΜΑΤΑ</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defRPr sz="1800">
                <a:latin typeface="Abadi Extra Light" panose="020B0204020104020204" pitchFamily="34" charset="0"/>
              </a:defRPr>
            </a:pPr>
            <a:r>
              <a:rPr lang="el-GR" b="1" dirty="0">
                <a:solidFill>
                  <a:schemeClr val="bg1"/>
                </a:solidFill>
                <a:effectLst>
                  <a:outerShdw blurRad="38100" dist="38100" dir="2700000" algn="tl">
                    <a:srgbClr val="000000">
                      <a:alpha val="43137"/>
                    </a:srgbClr>
                  </a:outerShdw>
                </a:effectLst>
                <a:highlight>
                  <a:srgbClr val="C01E24"/>
                </a:highlight>
              </a:rPr>
              <a:t> </a:t>
            </a:r>
            <a:r>
              <a:rPr b="1" dirty="0">
                <a:solidFill>
                  <a:schemeClr val="bg1"/>
                </a:solidFill>
                <a:effectLst>
                  <a:outerShdw blurRad="38100" dist="38100" dir="2700000" algn="tl">
                    <a:srgbClr val="000000">
                      <a:alpha val="43137"/>
                    </a:srgbClr>
                  </a:outerShdw>
                </a:effectLst>
                <a:highlight>
                  <a:srgbClr val="C01E24"/>
                </a:highlight>
              </a:rPr>
              <a:t>6 </a:t>
            </a:r>
            <a:r>
              <a:rPr dirty="0">
                <a:solidFill>
                  <a:schemeClr val="tx1">
                    <a:lumMod val="50000"/>
                    <a:lumOff val="50000"/>
                  </a:schemeClr>
                </a:solidFill>
              </a:rPr>
              <a:t> </a:t>
            </a:r>
            <a:r>
              <a:rPr lang="el-GR" dirty="0">
                <a:solidFill>
                  <a:schemeClr val="tx1">
                    <a:lumMod val="50000"/>
                    <a:lumOff val="50000"/>
                  </a:schemeClr>
                </a:solidFill>
              </a:rPr>
              <a:t>Δ</a:t>
            </a:r>
            <a:r>
              <a:rPr dirty="0">
                <a:solidFill>
                  <a:schemeClr val="tx1">
                    <a:lumMod val="50000"/>
                    <a:lumOff val="50000"/>
                  </a:schemeClr>
                </a:solidFill>
              </a:rPr>
              <a:t>ρα</a:t>
            </a:r>
            <a:r>
              <a:rPr dirty="0" err="1">
                <a:solidFill>
                  <a:schemeClr val="tx1">
                    <a:lumMod val="50000"/>
                    <a:lumOff val="50000"/>
                  </a:schemeClr>
                </a:solidFill>
              </a:rPr>
              <a:t>στήριο</a:t>
            </a:r>
            <a:r>
              <a:rPr lang="el-GR" dirty="0">
                <a:solidFill>
                  <a:schemeClr val="tx1">
                    <a:lumMod val="50000"/>
                    <a:lumOff val="50000"/>
                  </a:schemeClr>
                </a:solidFill>
              </a:rPr>
              <a:t>ς/α</a:t>
            </a:r>
            <a:r>
              <a:rPr dirty="0">
                <a:solidFill>
                  <a:schemeClr val="tx1">
                    <a:lumMod val="50000"/>
                    <a:lumOff val="50000"/>
                  </a:schemeClr>
                </a:solidFill>
              </a:rPr>
              <a:t> στο ψηφιακό περιβάλλον</a:t>
            </a:r>
          </a:p>
        </p:txBody>
      </p:sp>
      <p:pic>
        <p:nvPicPr>
          <p:cNvPr id="12" name="Γραφικό 11">
            <a:extLst>
              <a:ext uri="{FF2B5EF4-FFF2-40B4-BE49-F238E27FC236}">
                <a16:creationId xmlns:a16="http://schemas.microsoft.com/office/drawing/2014/main" id="{7199FC14-4E92-4B49-B9E9-5C0DFBD93C2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257798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9" name="Γραφικό 8">
            <a:extLst>
              <a:ext uri="{FF2B5EF4-FFF2-40B4-BE49-F238E27FC236}">
                <a16:creationId xmlns:a16="http://schemas.microsoft.com/office/drawing/2014/main" id="{249055C7-1E2D-4E92-A91B-8BEE1786194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17" y="6301390"/>
            <a:ext cx="528183" cy="528183"/>
          </a:xfrm>
          <a:prstGeom prst="rect">
            <a:avLst/>
          </a:prstGeom>
        </p:spPr>
      </p:pic>
      <p:sp>
        <p:nvSpPr>
          <p:cNvPr id="7" name="TextBox 12">
            <a:extLst>
              <a:ext uri="{FF2B5EF4-FFF2-40B4-BE49-F238E27FC236}">
                <a16:creationId xmlns:a16="http://schemas.microsoft.com/office/drawing/2014/main" id="{778DC9C8-EF17-0BE8-7101-A0B29E1867FE}"/>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defRPr sz="1800">
                <a:latin typeface="Abadi Extra Light" panose="020B0204020104020204" pitchFamily="34" charset="0"/>
              </a:defRPr>
            </a:pPr>
            <a:r>
              <a:rPr lang="el-GR" b="1" dirty="0">
                <a:solidFill>
                  <a:schemeClr val="bg1"/>
                </a:solidFill>
                <a:effectLst>
                  <a:outerShdw blurRad="38100" dist="38100" dir="2700000" algn="tl">
                    <a:srgbClr val="000000">
                      <a:alpha val="43137"/>
                    </a:srgbClr>
                  </a:outerShdw>
                </a:effectLst>
                <a:highlight>
                  <a:srgbClr val="C01E24"/>
                </a:highlight>
              </a:rPr>
              <a:t> </a:t>
            </a:r>
            <a:r>
              <a:rPr b="1" dirty="0">
                <a:solidFill>
                  <a:schemeClr val="bg1"/>
                </a:solidFill>
                <a:effectLst>
                  <a:outerShdw blurRad="38100" dist="38100" dir="2700000" algn="tl">
                    <a:srgbClr val="000000">
                      <a:alpha val="43137"/>
                    </a:srgbClr>
                  </a:outerShdw>
                </a:effectLst>
                <a:highlight>
                  <a:srgbClr val="C01E24"/>
                </a:highlight>
              </a:rPr>
              <a:t>6 </a:t>
            </a:r>
            <a:r>
              <a:rPr dirty="0">
                <a:solidFill>
                  <a:schemeClr val="tx1">
                    <a:lumMod val="50000"/>
                    <a:lumOff val="50000"/>
                  </a:schemeClr>
                </a:solidFill>
              </a:rPr>
              <a:t> </a:t>
            </a:r>
            <a:r>
              <a:rPr lang="el-GR" dirty="0">
                <a:solidFill>
                  <a:schemeClr val="tx1">
                    <a:lumMod val="50000"/>
                    <a:lumOff val="50000"/>
                  </a:schemeClr>
                </a:solidFill>
              </a:rPr>
              <a:t>Δ</a:t>
            </a:r>
            <a:r>
              <a:rPr dirty="0">
                <a:solidFill>
                  <a:schemeClr val="tx1">
                    <a:lumMod val="50000"/>
                    <a:lumOff val="50000"/>
                  </a:schemeClr>
                </a:solidFill>
              </a:rPr>
              <a:t>ρα</a:t>
            </a:r>
            <a:r>
              <a:rPr dirty="0" err="1">
                <a:solidFill>
                  <a:schemeClr val="tx1">
                    <a:lumMod val="50000"/>
                    <a:lumOff val="50000"/>
                  </a:schemeClr>
                </a:solidFill>
              </a:rPr>
              <a:t>στήριο</a:t>
            </a:r>
            <a:r>
              <a:rPr lang="el-GR" dirty="0">
                <a:solidFill>
                  <a:schemeClr val="tx1">
                    <a:lumMod val="50000"/>
                    <a:lumOff val="50000"/>
                  </a:schemeClr>
                </a:solidFill>
              </a:rPr>
              <a:t>ς/α</a:t>
            </a:r>
            <a:r>
              <a:rPr dirty="0">
                <a:solidFill>
                  <a:schemeClr val="tx1">
                    <a:lumMod val="50000"/>
                    <a:lumOff val="50000"/>
                  </a:schemeClr>
                </a:solidFill>
              </a:rPr>
              <a:t> στο ψηφιακό περιβάλλον</a:t>
            </a: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TextBox 12">
            <a:extLst>
              <a:ext uri="{FF2B5EF4-FFF2-40B4-BE49-F238E27FC236}">
                <a16:creationId xmlns:a16="http://schemas.microsoft.com/office/drawing/2014/main" id="{B104092C-14AB-CE1B-169C-90CD1C82FD0C}"/>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defRPr sz="1800">
                <a:latin typeface="Abadi Extra Light" panose="020B0204020104020204" pitchFamily="34" charset="0"/>
              </a:defRPr>
            </a:pPr>
            <a:r>
              <a:rPr lang="el-GR" b="1" dirty="0">
                <a:solidFill>
                  <a:schemeClr val="bg1"/>
                </a:solidFill>
                <a:effectLst>
                  <a:outerShdw blurRad="38100" dist="38100" dir="2700000" algn="tl">
                    <a:srgbClr val="000000">
                      <a:alpha val="43137"/>
                    </a:srgbClr>
                  </a:outerShdw>
                </a:effectLst>
                <a:highlight>
                  <a:srgbClr val="C01E24"/>
                </a:highlight>
              </a:rPr>
              <a:t> </a:t>
            </a:r>
            <a:r>
              <a:rPr b="1" dirty="0">
                <a:solidFill>
                  <a:schemeClr val="bg1"/>
                </a:solidFill>
                <a:effectLst>
                  <a:outerShdw blurRad="38100" dist="38100" dir="2700000" algn="tl">
                    <a:srgbClr val="000000">
                      <a:alpha val="43137"/>
                    </a:srgbClr>
                  </a:outerShdw>
                </a:effectLst>
                <a:highlight>
                  <a:srgbClr val="C01E24"/>
                </a:highlight>
              </a:rPr>
              <a:t>6 </a:t>
            </a:r>
            <a:r>
              <a:rPr dirty="0">
                <a:solidFill>
                  <a:schemeClr val="tx1">
                    <a:lumMod val="50000"/>
                    <a:lumOff val="50000"/>
                  </a:schemeClr>
                </a:solidFill>
              </a:rPr>
              <a:t> </a:t>
            </a:r>
            <a:r>
              <a:rPr lang="el-GR" dirty="0">
                <a:solidFill>
                  <a:schemeClr val="tx1">
                    <a:lumMod val="50000"/>
                    <a:lumOff val="50000"/>
                  </a:schemeClr>
                </a:solidFill>
              </a:rPr>
              <a:t>Δ</a:t>
            </a:r>
            <a:r>
              <a:rPr dirty="0">
                <a:solidFill>
                  <a:schemeClr val="tx1">
                    <a:lumMod val="50000"/>
                    <a:lumOff val="50000"/>
                  </a:schemeClr>
                </a:solidFill>
              </a:rPr>
              <a:t>ρα</a:t>
            </a:r>
            <a:r>
              <a:rPr dirty="0" err="1">
                <a:solidFill>
                  <a:schemeClr val="tx1">
                    <a:lumMod val="50000"/>
                    <a:lumOff val="50000"/>
                  </a:schemeClr>
                </a:solidFill>
              </a:rPr>
              <a:t>στήριο</a:t>
            </a:r>
            <a:r>
              <a:rPr lang="el-GR" dirty="0">
                <a:solidFill>
                  <a:schemeClr val="tx1">
                    <a:lumMod val="50000"/>
                    <a:lumOff val="50000"/>
                  </a:schemeClr>
                </a:solidFill>
              </a:rPr>
              <a:t>ς/α</a:t>
            </a:r>
            <a:r>
              <a:rPr dirty="0">
                <a:solidFill>
                  <a:schemeClr val="tx1">
                    <a:lumMod val="50000"/>
                    <a:lumOff val="50000"/>
                  </a:schemeClr>
                </a:solidFill>
              </a:rPr>
              <a:t> στο ψηφιακό περιβάλλον</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t>ΔΙΕΥΘΥΝΣΗ</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a:normAutofit/>
          </a:bodyPr>
          <a:lstStyle/>
          <a:p>
            <a:pPr lvl="0"/>
            <a:r>
              <a:t>[6]στα Αγγλικά — Κειμένου</a:t>
            </a:r>
          </a:p>
          <a:p>
            <a:pPr lvl="1"/>
            <a:r>
              <a:t>2 — 2</a:t>
            </a:r>
          </a:p>
          <a:p>
            <a:pPr lvl="2"/>
            <a:r>
              <a:t>ΑΛΛΑΓΕΣ</a:t>
            </a:r>
          </a:p>
          <a:p>
            <a:pPr lvl="3"/>
            <a:r>
              <a:t>ΤΗΛΕΠΙΚΟΙΝΩΝΙΑ</a:t>
            </a:r>
          </a:p>
          <a:p>
            <a:pPr lvl="4"/>
            <a:r>
              <a:t>ΠΡΩΤΑΘΛΗΜΑΤΑ</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anchor="ctr"/>
          <a:lstStyle>
            <a:lvl1pPr algn="l">
              <a:defRPr sz="1200">
                <a:solidFill>
                  <a:schemeClr val="tx1">
                    <a:tint val="75000"/>
                  </a:schemeClr>
                </a:solidFill>
              </a:defRPr>
            </a:lvl1pPr>
          </a:lstStyle>
          <a:p>
            <a:fld id="{E3F040FA-9906-4CC1-BC45-485E7EF45242}" type="datetimeFigureOut">
              <a:rPr lang="el-GR" smtClean="0"/>
              <a:t>28/7/2022</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anchor="ctr"/>
          <a:lstStyle>
            <a:lvl1pPr algn="ctr">
              <a:defRPr sz="1200">
                <a:solidFill>
                  <a:schemeClr val="tx1">
                    <a:tint val="75000"/>
                  </a:schemeClr>
                </a:solidFill>
              </a:defRPr>
            </a:lvl1pPr>
          </a:lstStyle>
          <a:p>
            <a:endParaRP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de/photos/magnet-blank-reminder-message-487263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de/photos/sicherheit-alarm-monitor-cyber-504336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hyperlink" Target="https://www.gunet.gr/" TargetMode="External"/><Relationship Id="rId7" Type="http://schemas.openxmlformats.org/officeDocument/2006/relationships/hyperlink" Target="http://www.coordina-oerh.com/" TargetMode="External"/><Relationship Id="rId12" Type="http://schemas.openxmlformats.org/officeDocument/2006/relationships/hyperlink" Target="https://www.media-k.eu/" TargetMode="External"/><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image" Target="../media/image15.jpeg"/><Relationship Id="rId5" Type="http://schemas.openxmlformats.org/officeDocument/2006/relationships/hyperlink" Target="https://www.w-hs.de/" TargetMode="External"/><Relationship Id="rId10" Type="http://schemas.openxmlformats.org/officeDocument/2006/relationships/hyperlink" Target="https://www.uv.es/" TargetMode="External"/><Relationship Id="rId4" Type="http://schemas.openxmlformats.org/officeDocument/2006/relationships/image" Target="../media/image11.jpeg"/><Relationship Id="rId9" Type="http://schemas.openxmlformats.org/officeDocument/2006/relationships/image" Target="../media/image14.jpeg"/><Relationship Id="rId14" Type="http://schemas.openxmlformats.org/officeDocument/2006/relationships/hyperlink" Target="https://www.oxfamitalia.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https://pixabay.com/service/license/" TargetMode="External"/><Relationship Id="rId4" Type="http://schemas.openxmlformats.org/officeDocument/2006/relationships/hyperlink" Target="https://pixabay.com/de/photos/problem-l%c3%b6sung-hilfe-support-330340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de/vectors/phishing-referenzen-daten-login-6573326/"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hyperlink" Target="https://pixabay.com/service/licens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de/vectors/gruppe-diskussion-menschen-personen-1962592/"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34.png"/><Relationship Id="rId4" Type="http://schemas.openxmlformats.org/officeDocument/2006/relationships/hyperlink" Target="https://pixabay.com/service/licens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hyperlink" Target="mailto:Benjaminsmith@yahoo.de" TargetMode="External"/><Relationship Id="rId4" Type="http://schemas.openxmlformats.org/officeDocument/2006/relationships/hyperlink" Target="https://pixabay.com/service/licens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de/vectors/phishing-referenzen-daten-login-6573326/"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hyperlink" Target="https://pixabay.com/service/licens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https://pixabay.com/service/license/" TargetMode="External"/><Relationship Id="rId4" Type="http://schemas.openxmlformats.org/officeDocument/2006/relationships/hyperlink" Target="https://pixabay.com/de/vectors/gruppe-diskussion-menschen-personen-1962592/"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2.sv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7.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cdn.pixabay.com/photo/2017/07/04/08/11/done-2470294_640.png"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verbraucherzentrale.de/wissen/digitale-welt/phishingradar/spam-emailmuell-im-internet-10757" TargetMode="External"/><Relationship Id="rId2" Type="http://schemas.openxmlformats.org/officeDocument/2006/relationships/hyperlink" Target="https://www.oecd-ilibrary.org/docserver/5jlwt49ccklt-en.pdf?expires=1641552294&amp;id=id&amp;accname=guest&amp;checksum=A4D2A97E7E17AA766F51E23F3666B72C" TargetMode="External"/><Relationship Id="rId1" Type="http://schemas.openxmlformats.org/officeDocument/2006/relationships/slideLayout" Target="../slideLayouts/slideLayout5.xml"/><Relationship Id="rId6" Type="http://schemas.openxmlformats.org/officeDocument/2006/relationships/hyperlink" Target="https://vaccination-info.eu/el/covid-19/plirofories-shetika-me-ti-noso-covid-19" TargetMode="External"/><Relationship Id="rId5" Type="http://schemas.openxmlformats.org/officeDocument/2006/relationships/hyperlink" Target="https://blog.usecure.io/the-most-common-examples-of-a-phishing-email" TargetMode="External"/><Relationship Id="rId4" Type="http://schemas.openxmlformats.org/officeDocument/2006/relationships/hyperlink" Target="https://terranovasecurity.com/top-examples-of-phishing-email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0.emf"/><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de/vectors/phishing-referenzen-daten-login-6573326/"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hyperlink" Target="https://pixabay.com/service/licen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de/photos/magnet-blank-reminder-message-487263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Τίτλος 3">
            <a:extLst>
              <a:ext uri="{FF2B5EF4-FFF2-40B4-BE49-F238E27FC236}">
                <a16:creationId xmlns:a16="http://schemas.microsoft.com/office/drawing/2014/main" id="{3811DAED-7483-42F0-A933-7484F0EF6AE2}"/>
              </a:ext>
            </a:extLst>
          </p:cNvPr>
          <p:cNvSpPr txBox="1">
            <a:spLocks/>
          </p:cNvSpPr>
          <p:nvPr/>
        </p:nvSpPr>
        <p:spPr>
          <a:xfrm>
            <a:off x="1349529" y="4227707"/>
            <a:ext cx="9421565" cy="2015774"/>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defRPr sz="3400">
                <a:effectLst/>
                <a:latin typeface="+mj-lt"/>
              </a:defRPr>
            </a:pPr>
            <a:r>
              <a:rPr b="1" dirty="0" err="1">
                <a:solidFill>
                  <a:srgbClr val="C01E24"/>
                </a:solidFill>
                <a:latin typeface="+mn-lt"/>
              </a:rPr>
              <a:t>Ενότητ</a:t>
            </a:r>
            <a:r>
              <a:rPr b="1" dirty="0">
                <a:solidFill>
                  <a:srgbClr val="C01E24"/>
                </a:solidFill>
                <a:latin typeface="+mn-lt"/>
              </a:rPr>
              <a:t>α 6</a:t>
            </a:r>
            <a:r>
              <a:rPr lang="el-GR" b="1">
                <a:solidFill>
                  <a:srgbClr val="C01E24"/>
                </a:solidFill>
                <a:latin typeface="+mn-lt"/>
              </a:rPr>
              <a:t> – Μέρος 1</a:t>
            </a:r>
            <a:endParaRPr lang="en-US" b="1" dirty="0">
              <a:solidFill>
                <a:srgbClr val="C01E24"/>
              </a:solidFill>
              <a:latin typeface="+mn-lt"/>
            </a:endParaRPr>
          </a:p>
          <a:p>
            <a:pPr>
              <a:spcAft>
                <a:spcPts val="600"/>
              </a:spcAft>
              <a:defRPr sz="3400">
                <a:effectLst/>
                <a:latin typeface="+mj-lt"/>
              </a:defRPr>
            </a:pPr>
            <a:r>
              <a:rPr lang="el-GR" sz="3600" b="1" dirty="0">
                <a:solidFill>
                  <a:schemeClr val="tx1"/>
                </a:solidFill>
                <a:effectLst/>
                <a:latin typeface="+mn-lt"/>
              </a:rPr>
              <a:t>Δραστηριότητα στο ψηφιακό περιβάλλον υγείας</a:t>
            </a:r>
          </a:p>
          <a:p>
            <a:pPr>
              <a:spcAft>
                <a:spcPts val="600"/>
              </a:spcAft>
              <a:defRPr sz="3400">
                <a:effectLst/>
                <a:latin typeface="+mj-lt"/>
              </a:defRPr>
            </a:pPr>
            <a:endParaRPr lang="el-GR" sz="3400" kern="1200" dirty="0">
              <a:solidFill>
                <a:schemeClr val="tx1"/>
              </a:solidFill>
              <a:effectLst/>
              <a:latin typeface="+mn-lt"/>
              <a:ea typeface="+mj-ea"/>
              <a:cs typeface="+mj-cs"/>
            </a:endParaRPr>
          </a:p>
        </p:txBody>
      </p:sp>
      <p:sp>
        <p:nvSpPr>
          <p:cNvPr id="21" name="Rectangle 20">
            <a:extLst>
              <a:ext uri="{FF2B5EF4-FFF2-40B4-BE49-F238E27FC236}">
                <a16:creationId xmlns:a16="http://schemas.microsoft.com/office/drawing/2014/main" id="{C70C3B59-DE2C-4611-8148-812575C5C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14" name="Γραφικό 13">
            <a:extLst>
              <a:ext uri="{FF2B5EF4-FFF2-40B4-BE49-F238E27FC236}">
                <a16:creationId xmlns:a16="http://schemas.microsoft.com/office/drawing/2014/main" id="{01860426-9855-423C-9081-4BEAFC9694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9531" y="1073414"/>
            <a:ext cx="10228659" cy="2706488"/>
          </a:xfrm>
          <a:prstGeom prst="rect">
            <a:avLst/>
          </a:prstGeom>
          <a:effectLst>
            <a:outerShdw blurRad="406400" dist="317500" dir="5400000" sx="89000" sy="89000" rotWithShape="0">
              <a:prstClr val="black">
                <a:alpha val="15000"/>
              </a:prstClr>
            </a:outerShdw>
          </a:effectLst>
        </p:spPr>
      </p:pic>
      <p:sp>
        <p:nvSpPr>
          <p:cNvPr id="6" name="Ορθογώνιο 5">
            <a:extLst>
              <a:ext uri="{FF2B5EF4-FFF2-40B4-BE49-F238E27FC236}">
                <a16:creationId xmlns:a16="http://schemas.microsoft.com/office/drawing/2014/main" id="{99B5BB9B-7AC6-4C0F-B87E-6D639D93ACC1}"/>
              </a:ext>
            </a:extLst>
          </p:cNvPr>
          <p:cNvSpPr/>
          <p:nvPr/>
        </p:nvSpPr>
        <p:spPr>
          <a:xfrm>
            <a:off x="1675900" y="6380247"/>
            <a:ext cx="6960100" cy="632422"/>
          </a:xfrm>
          <a:prstGeom prst="rect">
            <a:avLst/>
          </a:prstGeom>
        </p:spPr>
        <p:txBody>
          <a:bodyPr vert="horz" lIns="91440" tIns="45720" rIns="91440" bIns="45720" anchor="ctr">
            <a:normAutofit/>
          </a:bodyPr>
          <a:lstStyle/>
          <a:p>
            <a:pPr>
              <a:lnSpc>
                <a:spcPct val="90000"/>
              </a:lnSpc>
              <a:spcAft>
                <a:spcPts val="600"/>
              </a:spcAft>
              <a:defRPr sz="900">
                <a:solidFill>
                  <a:schemeClr val="bg1">
                    <a:lumMod val="50000"/>
                  </a:schemeClr>
                </a:solidFill>
                <a:effectLst/>
                <a:latin typeface="+mj-lt"/>
              </a:defRPr>
            </a:pPr>
            <a:r>
              <a:t>Η υποστήριξη της Ευρωπαϊκής Επιτροπής για την παραγωγή της παρούσας δημοσίευσης δεν αποτελεί έγκριση του περιεχομένου που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a:solidFill>
                <a:schemeClr val="bg1">
                  <a:lumMod val="50000"/>
                </a:schemeClr>
              </a:solidFill>
              <a:latin typeface="+mj-lt"/>
            </a:endParaRPr>
          </a:p>
        </p:txBody>
      </p:sp>
      <p:pic>
        <p:nvPicPr>
          <p:cNvPr id="18"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C5B5993-AF10-4C30-8A15-08F77F0EE64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1" y="6332226"/>
            <a:ext cx="1684020" cy="495300"/>
          </a:xfrm>
          <a:prstGeom prst="rect">
            <a:avLst/>
          </a:prstGeom>
          <a:noFill/>
          <a:ln>
            <a:noFill/>
          </a:ln>
        </p:spPr>
      </p:pic>
      <p:sp>
        <p:nvSpPr>
          <p:cNvPr id="17" name="Ορθογώνιο 16">
            <a:extLst>
              <a:ext uri="{FF2B5EF4-FFF2-40B4-BE49-F238E27FC236}">
                <a16:creationId xmlns:a16="http://schemas.microsoft.com/office/drawing/2014/main" id="{5B0ACE87-3C3B-4DE3-A09F-C67F43B8FC91}"/>
              </a:ext>
            </a:extLst>
          </p:cNvPr>
          <p:cNvSpPr/>
          <p:nvPr/>
        </p:nvSpPr>
        <p:spPr>
          <a:xfrm>
            <a:off x="-2" y="862700"/>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a:solidFill>
                  <a:schemeClr val="accent1">
                    <a:lumMod val="75000"/>
                  </a:schemeClr>
                </a:solidFill>
                <a:effectLst>
                  <a:outerShdw blurRad="38100" dist="38100" dir="2700000" algn="tl">
                    <a:srgbClr val="000000">
                      <a:alpha val="43137"/>
                    </a:srgbClr>
                  </a:outerShdw>
                </a:effectLst>
              </a:defRPr>
            </a:pPr>
            <a:r>
              <a:t>1</a:t>
            </a:r>
            <a:endParaRPr sz="2400">
              <a:solidFill>
                <a:schemeClr val="accent1">
                  <a:lumMod val="75000"/>
                </a:schemeClr>
              </a:solidFill>
              <a:effectLst>
                <a:outerShdw blurRad="38100" dist="38100" dir="2700000" algn="tl">
                  <a:srgbClr val="000000">
                    <a:alpha val="43137"/>
                  </a:srgbClr>
                </a:outerShdw>
              </a:effectLst>
            </a:endParaRPr>
          </a:p>
        </p:txBody>
      </p:sp>
      <p:sp>
        <p:nvSpPr>
          <p:cNvPr id="10" name="Ορθογώνιο 9">
            <a:extLst>
              <a:ext uri="{FF2B5EF4-FFF2-40B4-BE49-F238E27FC236}">
                <a16:creationId xmlns:a16="http://schemas.microsoft.com/office/drawing/2014/main" id="{2B7A8035-44B9-450E-804B-045911325D8D}"/>
              </a:ext>
            </a:extLst>
          </p:cNvPr>
          <p:cNvSpPr/>
          <p:nvPr/>
        </p:nvSpPr>
        <p:spPr>
          <a:xfrm>
            <a:off x="2609" y="1698521"/>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a:solidFill>
                  <a:schemeClr val="accent1">
                    <a:lumMod val="75000"/>
                  </a:schemeClr>
                </a:solidFill>
                <a:effectLst>
                  <a:outerShdw blurRad="38100" dist="38100" dir="2700000" algn="tl">
                    <a:srgbClr val="000000">
                      <a:alpha val="43137"/>
                    </a:srgbClr>
                  </a:outerShdw>
                </a:effectLst>
              </a:defRPr>
            </a:pPr>
            <a:r>
              <a:t>2</a:t>
            </a:r>
            <a:endParaRPr sz="2400">
              <a:solidFill>
                <a:schemeClr val="accent1">
                  <a:lumMod val="75000"/>
                </a:schemeClr>
              </a:solidFill>
              <a:effectLst>
                <a:outerShdw blurRad="38100" dist="38100" dir="2700000" algn="tl">
                  <a:srgbClr val="000000">
                    <a:alpha val="43137"/>
                  </a:srgbClr>
                </a:outerShdw>
              </a:effectLst>
            </a:endParaRPr>
          </a:p>
        </p:txBody>
      </p:sp>
      <p:sp>
        <p:nvSpPr>
          <p:cNvPr id="11" name="Ορθογώνιο 10">
            <a:extLst>
              <a:ext uri="{FF2B5EF4-FFF2-40B4-BE49-F238E27FC236}">
                <a16:creationId xmlns:a16="http://schemas.microsoft.com/office/drawing/2014/main" id="{DE606453-C478-445F-A60D-D8FB13E74A0A}"/>
              </a:ext>
            </a:extLst>
          </p:cNvPr>
          <p:cNvSpPr/>
          <p:nvPr/>
        </p:nvSpPr>
        <p:spPr>
          <a:xfrm>
            <a:off x="-56" y="2493288"/>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a:solidFill>
                  <a:schemeClr val="accent1">
                    <a:lumMod val="75000"/>
                  </a:schemeClr>
                </a:solidFill>
                <a:effectLst>
                  <a:outerShdw blurRad="38100" dist="38100" dir="2700000" algn="tl">
                    <a:srgbClr val="000000">
                      <a:alpha val="43137"/>
                    </a:srgbClr>
                  </a:outerShdw>
                </a:effectLst>
              </a:defRPr>
            </a:pPr>
            <a:r>
              <a:t>3</a:t>
            </a:r>
            <a:endParaRPr sz="2400">
              <a:solidFill>
                <a:schemeClr val="accent1">
                  <a:lumMod val="75000"/>
                </a:schemeClr>
              </a:solidFill>
              <a:effectLst>
                <a:outerShdw blurRad="38100" dist="38100" dir="2700000" algn="tl">
                  <a:srgbClr val="000000">
                    <a:alpha val="43137"/>
                  </a:srgbClr>
                </a:outerShdw>
              </a:effectLst>
            </a:endParaRPr>
          </a:p>
        </p:txBody>
      </p:sp>
      <p:sp>
        <p:nvSpPr>
          <p:cNvPr id="12" name="Ορθογώνιο 11">
            <a:extLst>
              <a:ext uri="{FF2B5EF4-FFF2-40B4-BE49-F238E27FC236}">
                <a16:creationId xmlns:a16="http://schemas.microsoft.com/office/drawing/2014/main" id="{AABEBCD1-5391-4D90-80D4-6C753BD63546}"/>
              </a:ext>
            </a:extLst>
          </p:cNvPr>
          <p:cNvSpPr/>
          <p:nvPr/>
        </p:nvSpPr>
        <p:spPr>
          <a:xfrm>
            <a:off x="-2" y="3361744"/>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a:solidFill>
                  <a:schemeClr val="accent1">
                    <a:lumMod val="75000"/>
                  </a:schemeClr>
                </a:solidFill>
              </a:defRPr>
            </a:pPr>
            <a:r>
              <a:t>4</a:t>
            </a:r>
            <a:endParaRPr sz="2400">
              <a:solidFill>
                <a:schemeClr val="accent1">
                  <a:lumMod val="75000"/>
                </a:schemeClr>
              </a:solidFill>
            </a:endParaRPr>
          </a:p>
        </p:txBody>
      </p:sp>
      <p:sp>
        <p:nvSpPr>
          <p:cNvPr id="13" name="Ορθογώνιο 12">
            <a:extLst>
              <a:ext uri="{FF2B5EF4-FFF2-40B4-BE49-F238E27FC236}">
                <a16:creationId xmlns:a16="http://schemas.microsoft.com/office/drawing/2014/main" id="{42526224-F34D-4B03-AAB1-B61D229A9E88}"/>
              </a:ext>
            </a:extLst>
          </p:cNvPr>
          <p:cNvSpPr/>
          <p:nvPr/>
        </p:nvSpPr>
        <p:spPr>
          <a:xfrm>
            <a:off x="1655" y="4227707"/>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a:solidFill>
                  <a:schemeClr val="accent1">
                    <a:lumMod val="75000"/>
                  </a:schemeClr>
                </a:solidFill>
                <a:effectLst>
                  <a:outerShdw blurRad="38100" dist="38100" dir="2700000" algn="tl">
                    <a:srgbClr val="000000">
                      <a:alpha val="43137"/>
                    </a:srgbClr>
                  </a:outerShdw>
                </a:effectLst>
              </a:defRPr>
            </a:pPr>
            <a:r>
              <a:t>5</a:t>
            </a:r>
            <a:endParaRPr sz="2400">
              <a:solidFill>
                <a:schemeClr val="accent1">
                  <a:lumMod val="75000"/>
                </a:schemeClr>
              </a:solidFill>
              <a:effectLst>
                <a:outerShdw blurRad="38100" dist="38100" dir="2700000" algn="tl">
                  <a:srgbClr val="000000">
                    <a:alpha val="43137"/>
                  </a:srgbClr>
                </a:outerShdw>
              </a:effectLst>
            </a:endParaRPr>
          </a:p>
        </p:txBody>
      </p:sp>
      <p:sp>
        <p:nvSpPr>
          <p:cNvPr id="15" name="Ορθογώνιο 14">
            <a:extLst>
              <a:ext uri="{FF2B5EF4-FFF2-40B4-BE49-F238E27FC236}">
                <a16:creationId xmlns:a16="http://schemas.microsoft.com/office/drawing/2014/main" id="{877DC331-5970-4405-BDC6-4FF87B574BAF}"/>
              </a:ext>
            </a:extLst>
          </p:cNvPr>
          <p:cNvSpPr/>
          <p:nvPr/>
        </p:nvSpPr>
        <p:spPr>
          <a:xfrm>
            <a:off x="510" y="5094514"/>
            <a:ext cx="722376" cy="868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a:solidFill>
                  <a:schemeClr val="bg1"/>
                </a:solidFill>
              </a:defRPr>
            </a:pPr>
            <a:r>
              <a:t>6</a:t>
            </a:r>
            <a:endParaRPr sz="2400">
              <a:solidFill>
                <a:schemeClr val="bg1"/>
              </a:solidFill>
            </a:endParaRPr>
          </a:p>
        </p:txBody>
      </p:sp>
      <p:pic>
        <p:nvPicPr>
          <p:cNvPr id="20" name="Picture 2">
            <a:extLst>
              <a:ext uri="{FF2B5EF4-FFF2-40B4-BE49-F238E27FC236}">
                <a16:creationId xmlns:a16="http://schemas.microsoft.com/office/drawing/2014/main" id="{6FA3D9BA-D9C2-4B14-B688-6DE4E84920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0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normAutofit fontScale="90000"/>
          </a:bodyPr>
          <a:lstStyle/>
          <a:p>
            <a:r>
              <a:rPr dirty="0" err="1"/>
              <a:t>Τώρ</a:t>
            </a:r>
            <a:r>
              <a:rPr dirty="0"/>
              <a:t>α ήρθε η ώρα να συζητήσουμε για την προστασία της ιδιωτικ</a:t>
            </a:r>
            <a:r>
              <a:rPr lang="el-GR" dirty="0" err="1"/>
              <a:t>ότητας</a:t>
            </a:r>
            <a:r>
              <a:rPr dirty="0"/>
              <a:t>...</a:t>
            </a: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582312" y="2121650"/>
            <a:ext cx="7270199" cy="4300074"/>
          </a:xfrm>
          <a:prstGeom prst="rect">
            <a:avLst/>
          </a:prstGeom>
        </p:spPr>
        <p:txBody>
          <a:bodyPr vert="horz" lIns="91440" tIns="45720" rIns="91440" bIns="4572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dirty="0" err="1"/>
              <a:t>Ξεκινήστε</a:t>
            </a:r>
            <a:r>
              <a:rPr dirty="0"/>
              <a:t> </a:t>
            </a:r>
            <a:r>
              <a:rPr lang="el-GR" dirty="0"/>
              <a:t>έναν κατάλογο</a:t>
            </a:r>
            <a:r>
              <a:rPr dirty="0"/>
              <a:t>:</a:t>
            </a:r>
          </a:p>
          <a:p>
            <a:pPr lvl="1">
              <a:lnSpc>
                <a:spcPct val="120000"/>
              </a:lnSpc>
              <a:buFont typeface="Wingdings" panose="05000000000000000000" pitchFamily="2" charset="2"/>
              <a:buChar char="ü"/>
            </a:pPr>
            <a:r>
              <a:rPr dirty="0"/>
              <a:t>...............</a:t>
            </a:r>
          </a:p>
          <a:p>
            <a:pPr lvl="1">
              <a:lnSpc>
                <a:spcPct val="120000"/>
              </a:lnSpc>
              <a:buFont typeface="Wingdings" panose="05000000000000000000" pitchFamily="2" charset="2"/>
              <a:buChar char="ü"/>
            </a:pPr>
            <a:r>
              <a:rPr dirty="0"/>
              <a:t>................</a:t>
            </a:r>
          </a:p>
          <a:p>
            <a:pPr lvl="1">
              <a:lnSpc>
                <a:spcPct val="120000"/>
              </a:lnSpc>
              <a:buFont typeface="Wingdings" panose="05000000000000000000" pitchFamily="2" charset="2"/>
              <a:buChar char="ü"/>
            </a:pPr>
            <a:r>
              <a:rPr dirty="0"/>
              <a:t>...............</a:t>
            </a:r>
          </a:p>
          <a:p>
            <a:pPr lvl="2">
              <a:lnSpc>
                <a:spcPct val="120000"/>
              </a:lnSpc>
              <a:buFont typeface="Symbol" panose="05050102010706020507" pitchFamily="18" charset="2"/>
              <a:buChar char="-"/>
            </a:pPr>
            <a:endParaRPr dirty="0"/>
          </a:p>
        </p:txBody>
      </p:sp>
      <p:sp>
        <p:nvSpPr>
          <p:cNvPr id="3" name="Textfeld 2"/>
          <p:cNvSpPr txBox="1"/>
          <p:nvPr/>
        </p:nvSpPr>
        <p:spPr>
          <a:xfrm>
            <a:off x="810912" y="6596390"/>
            <a:ext cx="11034247" cy="261610"/>
          </a:xfrm>
          <a:prstGeom prst="rect">
            <a:avLst/>
          </a:prstGeom>
        </p:spPr>
        <p:txBody>
          <a:bodyPr wrap="square">
            <a:spAutoFit/>
          </a:bodyPr>
          <a:lstStyle/>
          <a:p>
            <a:pPr>
              <a:defRPr sz="1100"/>
            </a:pPr>
            <a:r>
              <a:rPr lang="el-GR" dirty="0"/>
              <a:t>Για περισσότερες πληροφορίες δείτε την παραπομπή</a:t>
            </a:r>
            <a:r>
              <a:rPr dirty="0"/>
              <a:t> [1]</a:t>
            </a:r>
            <a:r>
              <a:rPr lang="el-GR" dirty="0"/>
              <a:t> στο τέλος της Ενότητας.</a:t>
            </a:r>
            <a:endParaRPr dirty="0"/>
          </a:p>
        </p:txBody>
      </p:sp>
      <p:sp>
        <p:nvSpPr>
          <p:cNvPr id="9" name="TextBox 8">
            <a:extLst>
              <a:ext uri="{FF2B5EF4-FFF2-40B4-BE49-F238E27FC236}">
                <a16:creationId xmlns:a16="http://schemas.microsoft.com/office/drawing/2014/main" id="{74D09A49-F361-4040-BA6B-9BD3D5249F9E}"/>
              </a:ext>
            </a:extLst>
          </p:cNvPr>
          <p:cNvSpPr txBox="1"/>
          <p:nvPr/>
        </p:nvSpPr>
        <p:spPr>
          <a:xfrm>
            <a:off x="3124200" y="3184603"/>
            <a:ext cx="5256125" cy="2954655"/>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rgbClr val="C00000"/>
              </a:buClr>
              <a:buFont typeface="Wingdings" panose="05000000000000000000" pitchFamily="2" charset="2"/>
              <a:buChar char="ü"/>
            </a:pPr>
            <a:r>
              <a:rPr dirty="0" err="1"/>
              <a:t>Ιοί</a:t>
            </a:r>
            <a:r>
              <a:rPr dirty="0"/>
              <a:t> υπ</a:t>
            </a:r>
            <a:r>
              <a:rPr dirty="0" err="1"/>
              <a:t>ολογιστών</a:t>
            </a:r>
            <a:endParaRPr dirty="0"/>
          </a:p>
          <a:p>
            <a:pPr marL="180000" lvl="1" indent="-180000">
              <a:spcBef>
                <a:spcPts val="600"/>
              </a:spcBef>
              <a:spcAft>
                <a:spcPts val="600"/>
              </a:spcAft>
              <a:buClr>
                <a:srgbClr val="C00000"/>
              </a:buClr>
              <a:buFont typeface="Wingdings" panose="05000000000000000000" pitchFamily="2" charset="2"/>
              <a:buChar char="ü"/>
            </a:pPr>
            <a:r>
              <a:rPr lang="el-GR" dirty="0"/>
              <a:t>Ηλεκτρονική πειρατεία (</a:t>
            </a:r>
            <a:r>
              <a:rPr dirty="0"/>
              <a:t>hacking</a:t>
            </a:r>
            <a:r>
              <a:rPr lang="el-GR" dirty="0"/>
              <a:t>)</a:t>
            </a:r>
            <a:endParaRPr dirty="0"/>
          </a:p>
          <a:p>
            <a:pPr marL="180000" lvl="1" indent="-180000">
              <a:spcBef>
                <a:spcPts val="600"/>
              </a:spcBef>
              <a:spcAft>
                <a:spcPts val="600"/>
              </a:spcAft>
              <a:buClr>
                <a:srgbClr val="C00000"/>
              </a:buClr>
              <a:buFont typeface="Wingdings" panose="05000000000000000000" pitchFamily="2" charset="2"/>
              <a:buChar char="ü"/>
            </a:pPr>
            <a:r>
              <a:rPr dirty="0" err="1"/>
              <a:t>Κλο</a:t>
            </a:r>
            <a:r>
              <a:rPr dirty="0"/>
              <a:t>πή δεδομένων: </a:t>
            </a:r>
          </a:p>
          <a:p>
            <a:pPr marL="742950" lvl="3" indent="-285750">
              <a:spcBef>
                <a:spcPts val="600"/>
              </a:spcBef>
              <a:spcAft>
                <a:spcPts val="600"/>
              </a:spcAft>
              <a:buClr>
                <a:srgbClr val="C00000"/>
              </a:buClr>
              <a:buFont typeface="Courier New" panose="02070309020205020404" pitchFamily="49" charset="0"/>
              <a:buChar char="o"/>
            </a:pPr>
            <a:r>
              <a:rPr lang="en-US" dirty="0" err="1"/>
              <a:t>K</a:t>
            </a:r>
            <a:r>
              <a:rPr dirty="0" err="1"/>
              <a:t>λο</a:t>
            </a:r>
            <a:r>
              <a:rPr dirty="0"/>
              <a:t>πή ταυτότητας</a:t>
            </a:r>
          </a:p>
          <a:p>
            <a:pPr marL="742950" lvl="3" indent="-285750">
              <a:spcBef>
                <a:spcPts val="600"/>
              </a:spcBef>
              <a:spcAft>
                <a:spcPts val="600"/>
              </a:spcAft>
              <a:buClr>
                <a:srgbClr val="C00000"/>
              </a:buClr>
              <a:buFont typeface="Courier New" panose="02070309020205020404" pitchFamily="49" charset="0"/>
              <a:buChar char="o"/>
            </a:pPr>
            <a:r>
              <a:rPr dirty="0" err="1"/>
              <a:t>Στοιχεί</a:t>
            </a:r>
            <a:r>
              <a:rPr dirty="0"/>
              <a:t>α λογαριασμού πιστωτικής κάρτας</a:t>
            </a:r>
          </a:p>
          <a:p>
            <a:pPr marL="742950" lvl="3" indent="-285750">
              <a:spcBef>
                <a:spcPts val="600"/>
              </a:spcBef>
              <a:spcAft>
                <a:spcPts val="600"/>
              </a:spcAft>
              <a:buClr>
                <a:srgbClr val="C00000"/>
              </a:buClr>
              <a:buFont typeface="Courier New" panose="02070309020205020404" pitchFamily="49" charset="0"/>
              <a:buChar char="o"/>
            </a:pPr>
            <a:r>
              <a:rPr dirty="0" err="1"/>
              <a:t>Δι</a:t>
            </a:r>
            <a:r>
              <a:rPr dirty="0"/>
              <a:t>απιστευτήρια πελατών</a:t>
            </a:r>
          </a:p>
          <a:p>
            <a:pPr marL="180000" lvl="1" indent="-180000">
              <a:spcBef>
                <a:spcPts val="600"/>
              </a:spcBef>
              <a:spcAft>
                <a:spcPts val="600"/>
              </a:spcAft>
              <a:buClr>
                <a:srgbClr val="C00000"/>
              </a:buClr>
              <a:buFont typeface="Wingdings" panose="05000000000000000000" pitchFamily="2" charset="2"/>
              <a:buChar char="ü"/>
            </a:pPr>
            <a:r>
              <a:rPr lang="el-GR" dirty="0"/>
              <a:t>Ανεπιθύμητα ηλεκτρονικά μηνύματα (</a:t>
            </a:r>
            <a:r>
              <a:rPr dirty="0"/>
              <a:t>Spam</a:t>
            </a:r>
            <a:r>
              <a:rPr lang="el-GR" dirty="0"/>
              <a:t> </a:t>
            </a:r>
            <a:r>
              <a:rPr lang="en-US" dirty="0"/>
              <a:t>e-</a:t>
            </a:r>
            <a:r>
              <a:rPr dirty="0"/>
              <a:t>mails</a:t>
            </a:r>
            <a:r>
              <a:rPr lang="en-US" dirty="0"/>
              <a:t>)</a:t>
            </a:r>
            <a:endParaRPr dirty="0"/>
          </a:p>
        </p:txBody>
      </p:sp>
      <p:sp>
        <p:nvSpPr>
          <p:cNvPr id="10" name="pop-up">
            <a:extLst>
              <a:ext uri="{FF2B5EF4-FFF2-40B4-BE49-F238E27FC236}">
                <a16:creationId xmlns:a16="http://schemas.microsoft.com/office/drawing/2014/main" id="{BB1BD6B0-4746-4946-B88D-025239B6EBF4}"/>
              </a:ext>
            </a:extLst>
          </p:cNvPr>
          <p:cNvSpPr/>
          <p:nvPr/>
        </p:nvSpPr>
        <p:spPr>
          <a:xfrm>
            <a:off x="3871522" y="2514854"/>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E12A3C"/>
              </a:solidFill>
            </a:endParaRPr>
          </a:p>
          <a:p>
            <a:pPr algn="ctr">
              <a:defRPr b="1">
                <a:solidFill>
                  <a:srgbClr val="E12A3C"/>
                </a:solidFill>
              </a:defRPr>
            </a:pPr>
            <a:r>
              <a:rPr dirty="0" err="1"/>
              <a:t>Κάντε</a:t>
            </a:r>
            <a:r>
              <a:rPr dirty="0"/>
              <a:t> </a:t>
            </a:r>
            <a:r>
              <a:rPr dirty="0" err="1"/>
              <a:t>κλικ</a:t>
            </a:r>
            <a:r>
              <a:rPr dirty="0"/>
              <a:t> </a:t>
            </a:r>
            <a:r>
              <a:rPr dirty="0" err="1"/>
              <a:t>εδώ</a:t>
            </a:r>
            <a:r>
              <a:rPr dirty="0"/>
              <a:t> </a:t>
            </a:r>
            <a:r>
              <a:rPr dirty="0" err="1"/>
              <a:t>γι</a:t>
            </a:r>
            <a:r>
              <a:rPr dirty="0"/>
              <a:t>α να ελέγξετε τ</a:t>
            </a:r>
            <a:r>
              <a:rPr lang="el-GR" dirty="0"/>
              <a:t>ον κατάλογό</a:t>
            </a:r>
            <a:r>
              <a:rPr dirty="0"/>
              <a:t> σας!</a:t>
            </a:r>
          </a:p>
          <a:p>
            <a:pPr algn="ctr"/>
            <a:endParaRPr b="1" dirty="0">
              <a:solidFill>
                <a:srgbClr val="E12A3C"/>
              </a:solidFill>
            </a:endParaRPr>
          </a:p>
        </p:txBody>
      </p:sp>
      <p:sp>
        <p:nvSpPr>
          <p:cNvPr id="12" name="Ovale Legende 1">
            <a:extLst>
              <a:ext uri="{FF2B5EF4-FFF2-40B4-BE49-F238E27FC236}">
                <a16:creationId xmlns:a16="http://schemas.microsoft.com/office/drawing/2014/main" id="{0DE6063D-B3C5-6A9E-1C1F-3B23D22830BE}"/>
              </a:ext>
            </a:extLst>
          </p:cNvPr>
          <p:cNvSpPr/>
          <p:nvPr/>
        </p:nvSpPr>
        <p:spPr>
          <a:xfrm>
            <a:off x="7362837" y="2196069"/>
            <a:ext cx="4619568" cy="246586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anchor="ctr"/>
          <a:lstStyle/>
          <a:p>
            <a:pPr algn="ctr">
              <a:defRPr sz="2400">
                <a:solidFill>
                  <a:schemeClr val="tx1"/>
                </a:solidFill>
              </a:defRPr>
            </a:pPr>
            <a:r>
              <a:rPr dirty="0" err="1"/>
              <a:t>Ποιοι</a:t>
            </a:r>
            <a:r>
              <a:rPr dirty="0"/>
              <a:t> πα</a:t>
            </a:r>
            <a:r>
              <a:rPr dirty="0" err="1"/>
              <a:t>ράγοντες</a:t>
            </a:r>
            <a:r>
              <a:rPr dirty="0"/>
              <a:t> </a:t>
            </a:r>
            <a:r>
              <a:rPr dirty="0" err="1"/>
              <a:t>κινδύνου</a:t>
            </a:r>
            <a:r>
              <a:rPr dirty="0"/>
              <a:t> </a:t>
            </a:r>
            <a:r>
              <a:rPr lang="el-GR" dirty="0"/>
              <a:t>συν</a:t>
            </a:r>
            <a:r>
              <a:rPr dirty="0"/>
              <a:t>υπ</a:t>
            </a:r>
            <a:r>
              <a:rPr dirty="0" err="1"/>
              <a:t>άρχουν</a:t>
            </a:r>
            <a:r>
              <a:rPr dirty="0"/>
              <a:t> </a:t>
            </a:r>
            <a:r>
              <a:rPr dirty="0" err="1"/>
              <a:t>με</a:t>
            </a:r>
            <a:r>
              <a:rPr dirty="0"/>
              <a:t> </a:t>
            </a:r>
            <a:r>
              <a:rPr dirty="0" err="1"/>
              <a:t>τη</a:t>
            </a:r>
            <a:r>
              <a:rPr dirty="0"/>
              <a:t> </a:t>
            </a:r>
            <a:r>
              <a:rPr dirty="0" err="1"/>
              <a:t>χρήση</a:t>
            </a:r>
            <a:r>
              <a:rPr dirty="0"/>
              <a:t> </a:t>
            </a:r>
            <a:r>
              <a:rPr dirty="0" err="1"/>
              <a:t>ψηφι</a:t>
            </a:r>
            <a:r>
              <a:rPr dirty="0"/>
              <a:t>ακών συσκευών και την π</a:t>
            </a:r>
            <a:r>
              <a:rPr lang="el-GR" dirty="0" err="1"/>
              <a:t>εριήγηση</a:t>
            </a:r>
            <a:r>
              <a:rPr dirty="0"/>
              <a:t> στο διαδίκτυο; </a:t>
            </a:r>
            <a:endParaRPr sz="2400" dirty="0">
              <a:solidFill>
                <a:schemeClr val="tx1"/>
              </a:solidFill>
            </a:endParaRPr>
          </a:p>
        </p:txBody>
      </p:sp>
      <p:sp>
        <p:nvSpPr>
          <p:cNvPr id="13" name="Ορθογώνιο 7">
            <a:extLst>
              <a:ext uri="{FF2B5EF4-FFF2-40B4-BE49-F238E27FC236}">
                <a16:creationId xmlns:a16="http://schemas.microsoft.com/office/drawing/2014/main" id="{9EC1B840-AD0F-FB22-FEB9-974CFC0427B0}"/>
              </a:ext>
            </a:extLst>
          </p:cNvPr>
          <p:cNvSpPr/>
          <p:nvPr/>
        </p:nvSpPr>
        <p:spPr>
          <a:xfrm>
            <a:off x="7315200" y="-29333"/>
            <a:ext cx="4875541" cy="382305"/>
          </a:xfrm>
          <a:prstGeom prst="rect">
            <a:avLst/>
          </a:prstGeom>
          <a:solidFill>
            <a:schemeClr val="tx1">
              <a:lumMod val="50000"/>
              <a:lumOff val="50000"/>
            </a:schemeClr>
          </a:solidFill>
        </p:spPr>
        <p:txBody>
          <a:bodyPr vert="horz" lIns="91440" tIns="45720" rIns="91440" bIns="45720" anchor="ctr">
            <a:normAutofit fontScale="70000" lnSpcReduction="20000"/>
          </a:bodyPr>
          <a:lstStyle/>
          <a:p>
            <a:pPr algn="r">
              <a:lnSpc>
                <a:spcPct val="90000"/>
              </a:lnSpc>
              <a:spcBef>
                <a:spcPct val="0"/>
              </a:spcBef>
              <a:defRP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6.2 </a:t>
            </a:r>
            <a:r>
              <a:rPr dirty="0" err="1"/>
              <a:t>Προστ</a:t>
            </a:r>
            <a:r>
              <a:rPr dirty="0"/>
              <a:t>ασία της ιδιω</a:t>
            </a:r>
            <a:r>
              <a:rPr lang="el-GR" dirty="0" err="1"/>
              <a:t>τικότητας</a:t>
            </a:r>
            <a:r>
              <a:rPr dirty="0"/>
              <a:t> και </a:t>
            </a:r>
            <a:r>
              <a:rPr dirty="0" err="1"/>
              <a:t>των</a:t>
            </a:r>
            <a:r>
              <a:rPr dirty="0"/>
              <a:t> π</a:t>
            </a:r>
            <a:r>
              <a:rPr dirty="0" err="1"/>
              <a:t>ροσω</a:t>
            </a:r>
            <a:r>
              <a:rPr dirty="0"/>
              <a:t>πικών δεδομένων </a:t>
            </a:r>
            <a:endParaRP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849077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t>Επανάληψη — Πώς να αποφασίσετε αν η ιστοσελίδα είναι ασφαλής;</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7759" y="2142548"/>
            <a:ext cx="3119933" cy="3106329"/>
          </a:xfrm>
          <a:prstGeom prst="rect">
            <a:avLst/>
          </a:prstGeom>
          <a:ln>
            <a:noFill/>
          </a:ln>
          <a:effectLst>
            <a:outerShdw blurRad="292100" dist="139700" dir="2700000" algn="tl" rotWithShape="0">
              <a:srgbClr val="333333">
                <a:alpha val="65000"/>
              </a:srgbClr>
            </a:outerShdw>
          </a:effectLst>
        </p:spPr>
      </p:pic>
      <p:sp>
        <p:nvSpPr>
          <p:cNvPr id="7"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076689" cy="5034682"/>
          </a:xfrm>
          <a:prstGeom prst="rect">
            <a:avLst/>
          </a:prstGeom>
        </p:spPr>
        <p:txBody>
          <a:bodyPr vert="horz" lIns="91440" tIns="45720" rIns="91440" bIns="4572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l-GR" dirty="0"/>
              <a:t>Ο</a:t>
            </a:r>
            <a:r>
              <a:rPr dirty="0"/>
              <a:t> </a:t>
            </a:r>
            <a:r>
              <a:rPr lang="el-GR" dirty="0"/>
              <a:t>κατάλογος</a:t>
            </a:r>
            <a:r>
              <a:rPr dirty="0"/>
              <a:t>:</a:t>
            </a:r>
          </a:p>
          <a:p>
            <a:pPr lvl="1">
              <a:lnSpc>
                <a:spcPct val="120000"/>
              </a:lnSpc>
              <a:buFont typeface="Wingdings" panose="05000000000000000000" pitchFamily="2" charset="2"/>
              <a:buChar char="ü"/>
            </a:pPr>
            <a:r>
              <a:rPr dirty="0"/>
              <a:t>...............</a:t>
            </a:r>
          </a:p>
          <a:p>
            <a:pPr lvl="1">
              <a:lnSpc>
                <a:spcPct val="120000"/>
              </a:lnSpc>
              <a:buFont typeface="Wingdings" panose="05000000000000000000" pitchFamily="2" charset="2"/>
              <a:buChar char="ü"/>
            </a:pPr>
            <a:r>
              <a:rPr dirty="0"/>
              <a:t>...............</a:t>
            </a:r>
          </a:p>
          <a:p>
            <a:pPr lvl="1">
              <a:lnSpc>
                <a:spcPct val="120000"/>
              </a:lnSpc>
            </a:pPr>
            <a:endParaRPr dirty="0"/>
          </a:p>
        </p:txBody>
      </p:sp>
      <p:sp>
        <p:nvSpPr>
          <p:cNvPr id="9" name="Ορθογώνιο 1">
            <a:extLst>
              <a:ext uri="{FF2B5EF4-FFF2-40B4-BE49-F238E27FC236}">
                <a16:creationId xmlns:a16="http://schemas.microsoft.com/office/drawing/2014/main" id="{BE2F5931-E0C3-400C-BD21-B3C6440ADF15}"/>
              </a:ext>
            </a:extLst>
          </p:cNvPr>
          <p:cNvSpPr/>
          <p:nvPr/>
        </p:nvSpPr>
        <p:spPr>
          <a:xfrm>
            <a:off x="9384694" y="6581001"/>
            <a:ext cx="2411718" cy="276999"/>
          </a:xfrm>
          <a:prstGeom prst="rect">
            <a:avLst/>
          </a:prstGeom>
        </p:spPr>
        <p:txBody>
          <a:bodyPr wrap="square">
            <a:spAutoFit/>
          </a:bodyPr>
          <a:lstStyle/>
          <a:p>
            <a:pPr algn="r">
              <a:defRPr sz="1200"/>
            </a:pPr>
            <a:r>
              <a:rPr>
                <a:hlinkClick r:id="rId4"/>
              </a:rPr>
              <a:t>Πηγή</a:t>
            </a:r>
            <a:r>
              <a:t> | </a:t>
            </a:r>
            <a:r>
              <a:rPr>
                <a:hlinkClick r:id="rId5"/>
              </a:rPr>
              <a:t>Άδεια Pixabay</a:t>
            </a:r>
            <a:endParaRPr sz="1200"/>
          </a:p>
        </p:txBody>
      </p:sp>
      <p:sp>
        <p:nvSpPr>
          <p:cNvPr id="10" name="TextBox 9">
            <a:extLst>
              <a:ext uri="{FF2B5EF4-FFF2-40B4-BE49-F238E27FC236}">
                <a16:creationId xmlns:a16="http://schemas.microsoft.com/office/drawing/2014/main" id="{66A7E32E-2816-41ED-8D6B-099EF5E0016E}"/>
              </a:ext>
            </a:extLst>
          </p:cNvPr>
          <p:cNvSpPr txBox="1"/>
          <p:nvPr/>
        </p:nvSpPr>
        <p:spPr>
          <a:xfrm>
            <a:off x="3920060" y="3032254"/>
            <a:ext cx="4351879" cy="1892826"/>
          </a:xfrm>
          <a:prstGeom prst="rect">
            <a:avLst/>
          </a:prstGeom>
          <a:solidFill>
            <a:schemeClr val="bg1">
              <a:lumMod val="95000"/>
            </a:schemeClr>
          </a:solidFill>
          <a:ln>
            <a:solidFill>
              <a:srgbClr val="80C141"/>
            </a:solidFill>
          </a:ln>
        </p:spPr>
        <p:txBody>
          <a:bodyPr wrap="square">
            <a:spAutoFit/>
          </a:bodyPr>
          <a:lstStyle/>
          <a:p>
            <a:pPr marL="360000" lvl="1" indent="-360000">
              <a:spcBef>
                <a:spcPts val="600"/>
              </a:spcBef>
              <a:spcAft>
                <a:spcPts val="600"/>
              </a:spcAft>
              <a:buClr>
                <a:srgbClr val="C01E24"/>
              </a:buClr>
              <a:buSzPts val="2640"/>
              <a:buFont typeface="Noto Sans Symbols"/>
              <a:buChar char="✔"/>
            </a:pPr>
            <a:endParaRPr sz="700" dirty="0">
              <a:solidFill>
                <a:schemeClr val="dk1"/>
              </a:solidFill>
              <a:latin typeface="Calibri"/>
              <a:ea typeface="Calibri"/>
              <a:cs typeface="Calibri"/>
              <a:sym typeface="Calibri"/>
            </a:endParaRPr>
          </a:p>
          <a:p>
            <a:pPr marL="360000" lvl="1" indent="-360000">
              <a:spcBef>
                <a:spcPts val="600"/>
              </a:spcBef>
              <a:spcAft>
                <a:spcPts val="600"/>
              </a:spcAft>
              <a:buClr>
                <a:srgbClr val="C01E24"/>
              </a:buClr>
              <a:buSzPts val="2640"/>
              <a:buFont typeface="Noto Sans Symbols"/>
              <a:buChar char="✔"/>
              <a:defRPr sz="1800">
                <a:solidFill>
                  <a:schemeClr val="dk1"/>
                </a:solidFill>
                <a:latin typeface="Calibri"/>
                <a:ea typeface="Calibri"/>
                <a:cs typeface="Calibri"/>
                <a:sym typeface="Calibri"/>
              </a:defRPr>
            </a:pPr>
            <a:r>
              <a:rPr lang="el-GR" dirty="0"/>
              <a:t>Καλύπτοντα</a:t>
            </a:r>
            <a:r>
              <a:rPr dirty="0"/>
              <a:t>ι οι τεχνικές απαιτήσεις; π.χ. «</a:t>
            </a:r>
            <a:r>
              <a:rPr b="1" dirty="0"/>
              <a:t>https</a:t>
            </a:r>
            <a:r>
              <a:rPr dirty="0"/>
              <a:t>» </a:t>
            </a:r>
            <a:r>
              <a:rPr dirty="0" err="1"/>
              <a:t>στην</a:t>
            </a:r>
            <a:r>
              <a:rPr dirty="0"/>
              <a:t> α</a:t>
            </a:r>
            <a:r>
              <a:rPr dirty="0" err="1"/>
              <a:t>ρχή</a:t>
            </a:r>
            <a:r>
              <a:rPr dirty="0"/>
              <a:t> </a:t>
            </a:r>
            <a:r>
              <a:rPr dirty="0" err="1"/>
              <a:t>του</a:t>
            </a:r>
            <a:r>
              <a:rPr dirty="0"/>
              <a:t> </a:t>
            </a:r>
            <a:r>
              <a:rPr dirty="0" err="1"/>
              <a:t>συνδέσμου</a:t>
            </a:r>
            <a:r>
              <a:rPr dirty="0"/>
              <a:t>, </a:t>
            </a:r>
          </a:p>
          <a:p>
            <a:pPr marL="360000" lvl="1" indent="-360000">
              <a:spcBef>
                <a:spcPts val="600"/>
              </a:spcBef>
              <a:spcAft>
                <a:spcPts val="600"/>
              </a:spcAft>
              <a:buClr>
                <a:srgbClr val="C01E24"/>
              </a:buClr>
              <a:buSzPts val="2640"/>
              <a:buFont typeface="Noto Sans Symbols"/>
              <a:buChar char="✔"/>
              <a:defRPr sz="1800">
                <a:solidFill>
                  <a:schemeClr val="dk1"/>
                </a:solidFill>
                <a:latin typeface="Calibri"/>
                <a:ea typeface="Calibri"/>
                <a:cs typeface="Calibri"/>
                <a:sym typeface="Calibri"/>
              </a:defRPr>
            </a:pPr>
            <a:r>
              <a:rPr dirty="0" err="1"/>
              <a:t>Εμφ</a:t>
            </a:r>
            <a:r>
              <a:rPr dirty="0"/>
              <a:t>ανίζεται σωστά ο ιστότοπος στο πρόγραμμα περιήγησης και λειτουργεί </a:t>
            </a:r>
            <a:r>
              <a:rPr lang="el-GR" dirty="0"/>
              <a:t>ορθά </a:t>
            </a:r>
            <a:r>
              <a:rPr dirty="0"/>
              <a:t>σε όλες τις ενότητες; </a:t>
            </a:r>
            <a:endParaRPr sz="1800" i="1" dirty="0">
              <a:solidFill>
                <a:srgbClr val="FF0000"/>
              </a:solidFill>
              <a:latin typeface="Calibri"/>
              <a:ea typeface="Calibri"/>
              <a:cs typeface="Calibri"/>
              <a:sym typeface="Calibri"/>
            </a:endParaRPr>
          </a:p>
        </p:txBody>
      </p:sp>
      <p:sp>
        <p:nvSpPr>
          <p:cNvPr id="11" name="pop-up">
            <a:extLst>
              <a:ext uri="{FF2B5EF4-FFF2-40B4-BE49-F238E27FC236}">
                <a16:creationId xmlns:a16="http://schemas.microsoft.com/office/drawing/2014/main" id="{81F35091-483C-4FF2-AFD1-F4F4172D6D03}"/>
              </a:ext>
            </a:extLst>
          </p:cNvPr>
          <p:cNvSpPr/>
          <p:nvPr/>
        </p:nvSpPr>
        <p:spPr>
          <a:xfrm>
            <a:off x="3920061" y="2217779"/>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E12A3C"/>
              </a:solidFill>
            </a:endParaRPr>
          </a:p>
          <a:p>
            <a:pPr algn="ctr">
              <a:defRPr b="1">
                <a:solidFill>
                  <a:srgbClr val="E12A3C"/>
                </a:solidFill>
              </a:defRPr>
            </a:pPr>
            <a:r>
              <a:rPr dirty="0" err="1"/>
              <a:t>Κάντε</a:t>
            </a:r>
            <a:r>
              <a:rPr dirty="0"/>
              <a:t> </a:t>
            </a:r>
            <a:r>
              <a:rPr dirty="0" err="1"/>
              <a:t>κλικ</a:t>
            </a:r>
            <a:r>
              <a:rPr dirty="0"/>
              <a:t> </a:t>
            </a:r>
            <a:r>
              <a:rPr dirty="0" err="1"/>
              <a:t>εδώ</a:t>
            </a:r>
            <a:r>
              <a:rPr dirty="0"/>
              <a:t> </a:t>
            </a:r>
            <a:r>
              <a:rPr dirty="0" err="1"/>
              <a:t>γι</a:t>
            </a:r>
            <a:r>
              <a:rPr dirty="0"/>
              <a:t>α να ελέγξετε τ</a:t>
            </a:r>
            <a:r>
              <a:rPr lang="el-GR" dirty="0"/>
              <a:t>ον κατάλογό</a:t>
            </a:r>
            <a:r>
              <a:rPr dirty="0"/>
              <a:t> σας!</a:t>
            </a:r>
          </a:p>
          <a:p>
            <a:pPr algn="ctr"/>
            <a:endParaRPr b="1" dirty="0">
              <a:solidFill>
                <a:srgbClr val="E12A3C"/>
              </a:solidFill>
            </a:endParaRPr>
          </a:p>
        </p:txBody>
      </p:sp>
      <p:sp>
        <p:nvSpPr>
          <p:cNvPr id="13" name="Ορθογώνιο 7">
            <a:extLst>
              <a:ext uri="{FF2B5EF4-FFF2-40B4-BE49-F238E27FC236}">
                <a16:creationId xmlns:a16="http://schemas.microsoft.com/office/drawing/2014/main" id="{5853213B-C50D-EF7E-8A02-A186BBEDE299}"/>
              </a:ext>
            </a:extLst>
          </p:cNvPr>
          <p:cNvSpPr/>
          <p:nvPr/>
        </p:nvSpPr>
        <p:spPr>
          <a:xfrm>
            <a:off x="7315200" y="-29333"/>
            <a:ext cx="4875541" cy="382305"/>
          </a:xfrm>
          <a:prstGeom prst="rect">
            <a:avLst/>
          </a:prstGeom>
          <a:solidFill>
            <a:schemeClr val="tx1">
              <a:lumMod val="50000"/>
              <a:lumOff val="50000"/>
            </a:schemeClr>
          </a:solidFill>
        </p:spPr>
        <p:txBody>
          <a:bodyPr vert="horz" lIns="91440" tIns="45720" rIns="91440" bIns="45720" anchor="ctr">
            <a:normAutofit fontScale="70000" lnSpcReduction="20000"/>
          </a:bodyPr>
          <a:lstStyle/>
          <a:p>
            <a:pPr algn="r">
              <a:lnSpc>
                <a:spcPct val="90000"/>
              </a:lnSpc>
              <a:spcBef>
                <a:spcPct val="0"/>
              </a:spcBef>
              <a:defRP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6.2 </a:t>
            </a:r>
            <a:r>
              <a:rPr dirty="0" err="1"/>
              <a:t>Προστ</a:t>
            </a:r>
            <a:r>
              <a:rPr dirty="0"/>
              <a:t>ασία της ιδιω</a:t>
            </a:r>
            <a:r>
              <a:rPr lang="el-GR" dirty="0" err="1"/>
              <a:t>τικότητας</a:t>
            </a:r>
            <a:r>
              <a:rPr dirty="0"/>
              <a:t> και </a:t>
            </a:r>
            <a:r>
              <a:rPr dirty="0" err="1"/>
              <a:t>των</a:t>
            </a:r>
            <a:r>
              <a:rPr dirty="0"/>
              <a:t> π</a:t>
            </a:r>
            <a:r>
              <a:rPr dirty="0" err="1"/>
              <a:t>ροσω</a:t>
            </a:r>
            <a:r>
              <a:rPr dirty="0"/>
              <a:t>πικών δεδομένων </a:t>
            </a:r>
            <a:endParaRP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5237367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t>Παράγοντας κινδύνου: ανεπιθύμητα μηνύματα (1)</a:t>
            </a:r>
          </a:p>
        </p:txBody>
      </p:sp>
      <p:sp>
        <p:nvSpPr>
          <p:cNvPr id="7"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0" y="1685096"/>
            <a:ext cx="8577243" cy="4895906"/>
          </a:xfrm>
          <a:prstGeom prst="rect">
            <a:avLst/>
          </a:prstGeom>
        </p:spPr>
        <p:txBody>
          <a:bodyPr vert="horz" lIns="91440" tIns="45720" rIns="91440" bIns="45720">
            <a:normAutofit fontScale="92500" lnSpcReduction="2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lvl="1" indent="-273050">
              <a:lnSpc>
                <a:spcPct val="120000"/>
              </a:lnSpc>
              <a:defRPr sz="2400"/>
            </a:pPr>
            <a:r>
              <a:rPr dirty="0" err="1"/>
              <a:t>Μερικές</a:t>
            </a:r>
            <a:r>
              <a:rPr dirty="0"/>
              <a:t> φορές λαμβ</a:t>
            </a:r>
            <a:r>
              <a:rPr dirty="0" err="1"/>
              <a:t>άνετε</a:t>
            </a:r>
            <a:r>
              <a:rPr dirty="0"/>
              <a:t> α</a:t>
            </a:r>
            <a:r>
              <a:rPr dirty="0" err="1"/>
              <a:t>νε</a:t>
            </a:r>
            <a:r>
              <a:rPr dirty="0"/>
              <a:t>πιθύμητα μηνύματα ηλεκτρονικού ταχυδρομείου — από τη μια πλευρά, αυτό είναι χρονοβόρο επειδή πρέπει να ταξινομήσετε τα ανεπιθύμητα μηνύματα ηλεκτρονικού ταχυδρομείου, αλλά από την άλλη πλευρά, τα λεγόμενα μηνύματα ανεπιθύμητης αλληλογραφίας μπορεί </a:t>
            </a:r>
            <a:r>
              <a:rPr b="1" dirty="0"/>
              <a:t>επίσης να περιέχουν κινδύνους όπως ιούς ή επιβλαβή προγράμματα </a:t>
            </a:r>
            <a:r>
              <a:rPr dirty="0"/>
              <a:t>που εγκαθίστανται στον υπολογιστή σας όταν ανοίγετε το e-mail και μπορούν π.χ. να κατα</a:t>
            </a:r>
            <a:r>
              <a:rPr dirty="0" err="1"/>
              <a:t>σκο</a:t>
            </a:r>
            <a:r>
              <a:rPr dirty="0"/>
              <a:t>πεύουν τα δεδομένα πρόσβασής σας. </a:t>
            </a:r>
            <a:endParaRPr lang="el-GR" dirty="0"/>
          </a:p>
          <a:p>
            <a:pPr marL="273050" lvl="1" indent="-273050">
              <a:lnSpc>
                <a:spcPct val="120000"/>
              </a:lnSpc>
              <a:defRPr sz="2400"/>
            </a:pPr>
            <a:r>
              <a:rPr dirty="0" err="1"/>
              <a:t>Το</a:t>
            </a:r>
            <a:r>
              <a:rPr dirty="0"/>
              <a:t> </a:t>
            </a:r>
            <a:r>
              <a:rPr lang="el-GR" dirty="0"/>
              <a:t>«ψάρεμα» (</a:t>
            </a:r>
            <a:r>
              <a:rPr dirty="0"/>
              <a:t>phishing</a:t>
            </a:r>
            <a:r>
              <a:rPr lang="el-GR" dirty="0"/>
              <a:t>)</a:t>
            </a:r>
            <a:r>
              <a:rPr dirty="0"/>
              <a:t> είναι</a:t>
            </a:r>
            <a:r>
              <a:rPr lang="el-GR" dirty="0"/>
              <a:t>,</a:t>
            </a:r>
            <a:r>
              <a:rPr dirty="0"/>
              <a:t> επ</a:t>
            </a:r>
            <a:r>
              <a:rPr dirty="0" err="1"/>
              <a:t>ίσης</a:t>
            </a:r>
            <a:r>
              <a:rPr lang="el-GR" dirty="0"/>
              <a:t>,</a:t>
            </a:r>
            <a:r>
              <a:rPr dirty="0"/>
              <a:t> ένας </a:t>
            </a:r>
            <a:r>
              <a:rPr lang="el-GR" dirty="0"/>
              <a:t>συνήθης</a:t>
            </a:r>
            <a:r>
              <a:rPr dirty="0"/>
              <a:t> </a:t>
            </a:r>
            <a:r>
              <a:rPr dirty="0" err="1"/>
              <a:t>τύ</a:t>
            </a:r>
            <a:r>
              <a:rPr dirty="0"/>
              <a:t>πος διαδικτυακής απάτης όπου οι εγκληματίες στέλνουν επίσημα μηνύματα ηλεκτρονικού ταχυδρομείου σε μια προσπάθεια ο χρήστης να αποκαλύψει λεπτομέρειες που μπορεί να χρησιμοποιηθούν για κλοπή ταυτότητας. </a:t>
            </a:r>
          </a:p>
        </p:txBody>
      </p:sp>
      <p:pic>
        <p:nvPicPr>
          <p:cNvPr id="8" name="Γραφικό 4" descr="Email">
            <a:extLst>
              <a:ext uri="{FF2B5EF4-FFF2-40B4-BE49-F238E27FC236}">
                <a16:creationId xmlns:a16="http://schemas.microsoft.com/office/drawing/2014/main" id="{A68BC48D-41AE-4AF0-BEEE-5B4E273075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2883" y="1526238"/>
            <a:ext cx="2285771" cy="2285771"/>
          </a:xfrm>
          <a:prstGeom prst="rect">
            <a:avLst/>
          </a:prstGeom>
        </p:spPr>
      </p:pic>
      <p:sp>
        <p:nvSpPr>
          <p:cNvPr id="3" name="Textfeld 2"/>
          <p:cNvSpPr txBox="1"/>
          <p:nvPr/>
        </p:nvSpPr>
        <p:spPr>
          <a:xfrm>
            <a:off x="558000" y="6581002"/>
            <a:ext cx="8974883" cy="276999"/>
          </a:xfrm>
          <a:prstGeom prst="rect">
            <a:avLst/>
          </a:prstGeom>
        </p:spPr>
        <p:txBody>
          <a:bodyPr wrap="square">
            <a:spAutoFit/>
          </a:bodyPr>
          <a:lstStyle/>
          <a:p>
            <a:pPr>
              <a:defRPr sz="1200">
                <a:solidFill>
                  <a:srgbClr val="002060"/>
                </a:solidFill>
              </a:defRPr>
            </a:pPr>
            <a:r>
              <a:rPr lang="el-GR" dirty="0"/>
              <a:t>Για περισσότερες πληροφορίες δείτε την παραπομπή [2] στο τέλος της Ενότητας</a:t>
            </a:r>
            <a:endParaRPr dirty="0"/>
          </a:p>
        </p:txBody>
      </p:sp>
      <p:sp>
        <p:nvSpPr>
          <p:cNvPr id="10" name="Ορθογώνιο 7">
            <a:extLst>
              <a:ext uri="{FF2B5EF4-FFF2-40B4-BE49-F238E27FC236}">
                <a16:creationId xmlns:a16="http://schemas.microsoft.com/office/drawing/2014/main" id="{FD299781-F239-F294-19D4-CC6E75FDFC1E}"/>
              </a:ext>
            </a:extLst>
          </p:cNvPr>
          <p:cNvSpPr/>
          <p:nvPr/>
        </p:nvSpPr>
        <p:spPr>
          <a:xfrm>
            <a:off x="7315200" y="-29333"/>
            <a:ext cx="4875541" cy="382305"/>
          </a:xfrm>
          <a:prstGeom prst="rect">
            <a:avLst/>
          </a:prstGeom>
          <a:solidFill>
            <a:schemeClr val="tx1">
              <a:lumMod val="50000"/>
              <a:lumOff val="50000"/>
            </a:schemeClr>
          </a:solidFill>
        </p:spPr>
        <p:txBody>
          <a:bodyPr vert="horz" lIns="91440" tIns="45720" rIns="91440" bIns="45720" anchor="ctr">
            <a:normAutofit fontScale="70000" lnSpcReduction="20000"/>
          </a:bodyPr>
          <a:lstStyle/>
          <a:p>
            <a:pPr algn="r">
              <a:lnSpc>
                <a:spcPct val="90000"/>
              </a:lnSpc>
              <a:spcBef>
                <a:spcPct val="0"/>
              </a:spcBef>
              <a:defRP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6.2 </a:t>
            </a:r>
            <a:r>
              <a:rPr dirty="0" err="1"/>
              <a:t>Προστ</a:t>
            </a:r>
            <a:r>
              <a:rPr dirty="0"/>
              <a:t>ασία της ιδιω</a:t>
            </a:r>
            <a:r>
              <a:rPr lang="el-GR" dirty="0" err="1"/>
              <a:t>τικότητας</a:t>
            </a:r>
            <a:r>
              <a:rPr dirty="0"/>
              <a:t> και </a:t>
            </a:r>
            <a:r>
              <a:rPr dirty="0" err="1"/>
              <a:t>των</a:t>
            </a:r>
            <a:r>
              <a:rPr dirty="0"/>
              <a:t> π</a:t>
            </a:r>
            <a:r>
              <a:rPr dirty="0" err="1"/>
              <a:t>ροσω</a:t>
            </a:r>
            <a:r>
              <a:rPr dirty="0"/>
              <a:t>πικών δεδομένων </a:t>
            </a:r>
            <a:endParaRP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0751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t>Παράγοντας κινδύνου: ανεπιθύμητα μηνύματα (2)</a:t>
            </a:r>
          </a:p>
        </p:txBody>
      </p:sp>
      <p:sp>
        <p:nvSpPr>
          <p:cNvPr id="7"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833434" cy="5034682"/>
          </a:xfrm>
          <a:prstGeom prst="rect">
            <a:avLst/>
          </a:prstGeom>
        </p:spPr>
        <p:txBody>
          <a:bodyPr vert="horz" lIns="91440" tIns="45720" rIns="91440" bIns="4572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buNone/>
              <a:defRPr sz="2400">
                <a:solidFill>
                  <a:srgbClr val="002060"/>
                </a:solidFill>
              </a:defRPr>
            </a:pPr>
            <a:r>
              <a:rPr dirty="0"/>
              <a:t> </a:t>
            </a:r>
          </a:p>
          <a:p>
            <a:pPr marL="342900" lvl="1" indent="-342900">
              <a:lnSpc>
                <a:spcPct val="120000"/>
              </a:lnSpc>
              <a:buFont typeface="Wingdings" panose="05000000000000000000" pitchFamily="2" charset="2"/>
              <a:buChar char="à"/>
              <a:defRPr sz="2400">
                <a:sym typeface="Wingdings" panose="05000000000000000000" pitchFamily="2" charset="2"/>
              </a:defRPr>
            </a:pPr>
            <a:r>
              <a:rPr dirty="0" err="1"/>
              <a:t>Γι</a:t>
            </a:r>
            <a:r>
              <a:rPr dirty="0"/>
              <a:t>α το λόγο αυτό:</a:t>
            </a:r>
          </a:p>
          <a:p>
            <a:pPr marL="800100" lvl="2" indent="-342900">
              <a:lnSpc>
                <a:spcPct val="120000"/>
              </a:lnSpc>
              <a:buFont typeface="Wingdings" panose="05000000000000000000" pitchFamily="2" charset="2"/>
              <a:buChar char="ü"/>
              <a:defRPr sz="2200"/>
            </a:pPr>
            <a:r>
              <a:rPr lang="el-GR" dirty="0"/>
              <a:t>α</a:t>
            </a:r>
            <a:r>
              <a:rPr dirty="0"/>
              <a:t>π</a:t>
            </a:r>
            <a:r>
              <a:rPr dirty="0" err="1"/>
              <a:t>οφύγετε</a:t>
            </a:r>
            <a:r>
              <a:rPr dirty="0"/>
              <a:t> </a:t>
            </a:r>
            <a:r>
              <a:rPr dirty="0" err="1"/>
              <a:t>το</a:t>
            </a:r>
            <a:r>
              <a:rPr dirty="0"/>
              <a:t> </a:t>
            </a:r>
            <a:r>
              <a:rPr dirty="0" err="1"/>
              <a:t>άνοιγμ</a:t>
            </a:r>
            <a:r>
              <a:rPr dirty="0"/>
              <a:t>α συνημμένων, εκτός εάν έχουν περάσει από ένα πρόγραμμα προστασίας από ιούς,</a:t>
            </a:r>
          </a:p>
          <a:p>
            <a:pPr marL="800100" lvl="2" indent="-342900">
              <a:lnSpc>
                <a:spcPct val="120000"/>
              </a:lnSpc>
              <a:buFont typeface="Wingdings" panose="05000000000000000000" pitchFamily="2" charset="2"/>
              <a:buChar char="ü"/>
              <a:defRPr sz="2200"/>
            </a:pPr>
            <a:r>
              <a:rPr dirty="0" err="1"/>
              <a:t>θυμηθείτε</a:t>
            </a:r>
            <a:r>
              <a:rPr dirty="0"/>
              <a:t> να απ</a:t>
            </a:r>
            <a:r>
              <a:rPr dirty="0" err="1"/>
              <a:t>οσυνδ</a:t>
            </a:r>
            <a:r>
              <a:rPr lang="el-GR" dirty="0" err="1"/>
              <a:t>έεστ</a:t>
            </a:r>
            <a:r>
              <a:rPr dirty="0"/>
              <a:t>ε, </a:t>
            </a:r>
            <a:r>
              <a:rPr dirty="0" err="1"/>
              <a:t>ειδικά</a:t>
            </a:r>
            <a:r>
              <a:rPr dirty="0"/>
              <a:t> </a:t>
            </a:r>
            <a:r>
              <a:rPr dirty="0" err="1"/>
              <a:t>ότ</a:t>
            </a:r>
            <a:r>
              <a:rPr dirty="0"/>
              <a:t>αν χρησιμοποιείτε κοινόχρηστο δημόσιο υπολογιστή,</a:t>
            </a:r>
          </a:p>
          <a:p>
            <a:pPr marL="800100" lvl="2" indent="-342900">
              <a:lnSpc>
                <a:spcPct val="120000"/>
              </a:lnSpc>
              <a:buFont typeface="Wingdings" panose="05000000000000000000" pitchFamily="2" charset="2"/>
              <a:buChar char="ü"/>
              <a:defRPr sz="2200"/>
            </a:pPr>
            <a:r>
              <a:rPr dirty="0" err="1"/>
              <a:t>δι</a:t>
            </a:r>
            <a:r>
              <a:rPr dirty="0"/>
              <a:t>αγραφή όλων των μηνυμάτων ηλεκτρονικού ταχυδρομείου από άγνωστα πρόσωπα, </a:t>
            </a:r>
          </a:p>
          <a:p>
            <a:pPr marL="800100" lvl="2" indent="-342900">
              <a:lnSpc>
                <a:spcPct val="120000"/>
              </a:lnSpc>
              <a:buFont typeface="Wingdings" panose="05000000000000000000" pitchFamily="2" charset="2"/>
              <a:buChar char="ü"/>
              <a:defRPr sz="2200"/>
            </a:pPr>
            <a:r>
              <a:rPr dirty="0"/>
              <a:t>π</a:t>
            </a:r>
            <a:r>
              <a:rPr dirty="0" err="1"/>
              <a:t>οτέ</a:t>
            </a:r>
            <a:r>
              <a:rPr dirty="0"/>
              <a:t> </a:t>
            </a:r>
            <a:r>
              <a:rPr dirty="0" err="1"/>
              <a:t>μην</a:t>
            </a:r>
            <a:r>
              <a:rPr dirty="0"/>
              <a:t> απα</a:t>
            </a:r>
            <a:r>
              <a:rPr dirty="0" err="1"/>
              <a:t>ντάτε</a:t>
            </a:r>
            <a:r>
              <a:rPr dirty="0"/>
              <a:t> </a:t>
            </a:r>
            <a:r>
              <a:rPr dirty="0" err="1"/>
              <a:t>στ</a:t>
            </a:r>
            <a:r>
              <a:rPr lang="el-GR" dirty="0"/>
              <a:t>α ανεπιθύμητα μηνύματα.</a:t>
            </a:r>
            <a:endParaRPr dirty="0"/>
          </a:p>
          <a:p>
            <a:pPr lvl="1">
              <a:lnSpc>
                <a:spcPct val="120000"/>
              </a:lnSpc>
              <a:buFont typeface="Wingdings" panose="05000000000000000000" pitchFamily="2" charset="2"/>
              <a:buChar char="ü"/>
            </a:pPr>
            <a:endParaRPr sz="2400" dirty="0">
              <a:solidFill>
                <a:srgbClr val="002060"/>
              </a:solidFill>
            </a:endParaRPr>
          </a:p>
          <a:p>
            <a:pPr lvl="1">
              <a:lnSpc>
                <a:spcPct val="120000"/>
              </a:lnSpc>
            </a:pPr>
            <a:endParaRPr sz="2400" dirty="0">
              <a:solidFill>
                <a:srgbClr val="002060"/>
              </a:solidFill>
            </a:endParaRPr>
          </a:p>
        </p:txBody>
      </p:sp>
      <p:pic>
        <p:nvPicPr>
          <p:cNvPr id="8" name="Γραφικό 4" descr="Email">
            <a:extLst>
              <a:ext uri="{FF2B5EF4-FFF2-40B4-BE49-F238E27FC236}">
                <a16:creationId xmlns:a16="http://schemas.microsoft.com/office/drawing/2014/main" id="{A68BC48D-41AE-4AF0-BEEE-5B4E273075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71656" y="2286114"/>
            <a:ext cx="2285771" cy="2285771"/>
          </a:xfrm>
          <a:prstGeom prst="rect">
            <a:avLst/>
          </a:prstGeom>
        </p:spPr>
      </p:pic>
      <p:sp>
        <p:nvSpPr>
          <p:cNvPr id="6" name="Ορθογώνιο 7">
            <a:extLst>
              <a:ext uri="{FF2B5EF4-FFF2-40B4-BE49-F238E27FC236}">
                <a16:creationId xmlns:a16="http://schemas.microsoft.com/office/drawing/2014/main" id="{E86823A4-BE5C-21C1-7D8B-C01053D6FFBF}"/>
              </a:ext>
            </a:extLst>
          </p:cNvPr>
          <p:cNvSpPr/>
          <p:nvPr/>
        </p:nvSpPr>
        <p:spPr>
          <a:xfrm>
            <a:off x="7315200" y="-29333"/>
            <a:ext cx="4875541" cy="382305"/>
          </a:xfrm>
          <a:prstGeom prst="rect">
            <a:avLst/>
          </a:prstGeom>
          <a:solidFill>
            <a:schemeClr val="tx1">
              <a:lumMod val="50000"/>
              <a:lumOff val="50000"/>
            </a:schemeClr>
          </a:solidFill>
        </p:spPr>
        <p:txBody>
          <a:bodyPr vert="horz" lIns="91440" tIns="45720" rIns="91440" bIns="45720" anchor="ctr">
            <a:normAutofit fontScale="70000" lnSpcReduction="20000"/>
          </a:bodyPr>
          <a:lstStyle/>
          <a:p>
            <a:pPr algn="r">
              <a:lnSpc>
                <a:spcPct val="90000"/>
              </a:lnSpc>
              <a:spcBef>
                <a:spcPct val="0"/>
              </a:spcBef>
              <a:defRP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6.2 </a:t>
            </a:r>
            <a:r>
              <a:rPr dirty="0" err="1"/>
              <a:t>Προστ</a:t>
            </a:r>
            <a:r>
              <a:rPr dirty="0"/>
              <a:t>ασία της ιδιω</a:t>
            </a:r>
            <a:r>
              <a:rPr lang="el-GR" dirty="0" err="1"/>
              <a:t>τικότητας</a:t>
            </a:r>
            <a:r>
              <a:rPr dirty="0"/>
              <a:t> και </a:t>
            </a:r>
            <a:r>
              <a:rPr dirty="0" err="1"/>
              <a:t>των</a:t>
            </a:r>
            <a:r>
              <a:rPr dirty="0"/>
              <a:t> π</a:t>
            </a:r>
            <a:r>
              <a:rPr dirty="0" err="1"/>
              <a:t>ροσω</a:t>
            </a:r>
            <a:r>
              <a:rPr dirty="0"/>
              <a:t>πικών δεδομένων </a:t>
            </a:r>
            <a:endParaRP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428468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normAutofit fontScale="90000"/>
          </a:bodyPr>
          <a:lstStyle/>
          <a:p>
            <a:r>
              <a:rPr dirty="0"/>
              <a:t>Πα</a:t>
            </a:r>
            <a:r>
              <a:rPr dirty="0" err="1"/>
              <a:t>ράγοντ</a:t>
            </a:r>
            <a:r>
              <a:rPr dirty="0"/>
              <a:t>ας κινδύνου: μηνύματα ανεπιθύμητης αλληλογραφίας</a:t>
            </a:r>
            <a:r>
              <a:rPr lang="el-GR" dirty="0"/>
              <a:t> </a:t>
            </a:r>
            <a:r>
              <a:rPr dirty="0"/>
              <a:t>- πα</a:t>
            </a:r>
            <a:r>
              <a:rPr dirty="0" err="1"/>
              <a:t>ράδειγμ</a:t>
            </a:r>
            <a:r>
              <a:rPr dirty="0"/>
              <a:t>α 1</a:t>
            </a:r>
          </a:p>
        </p:txBody>
      </p:sp>
      <p:pic>
        <p:nvPicPr>
          <p:cNvPr id="3" name="Grafik 2"/>
          <p:cNvPicPr>
            <a:picLocks noChangeAspect="1"/>
          </p:cNvPicPr>
          <p:nvPr/>
        </p:nvPicPr>
        <p:blipFill>
          <a:blip r:embed="rId3"/>
          <a:stretch>
            <a:fillRect/>
          </a:stretch>
        </p:blipFill>
        <p:spPr>
          <a:xfrm>
            <a:off x="607629" y="1731350"/>
            <a:ext cx="5490341" cy="4782376"/>
          </a:xfrm>
          <a:prstGeom prst="rect">
            <a:avLst/>
          </a:prstGeom>
        </p:spPr>
      </p:pic>
      <p:sp>
        <p:nvSpPr>
          <p:cNvPr id="8" name="Textfeld 7"/>
          <p:cNvSpPr txBox="1"/>
          <p:nvPr/>
        </p:nvSpPr>
        <p:spPr>
          <a:xfrm>
            <a:off x="6442840" y="2069685"/>
            <a:ext cx="4487917" cy="3108543"/>
          </a:xfrm>
          <a:prstGeom prst="rect">
            <a:avLst/>
          </a:prstGeom>
        </p:spPr>
        <p:txBody>
          <a:bodyPr wrap="square">
            <a:spAutoFit/>
          </a:bodyPr>
          <a:lstStyle/>
          <a:p>
            <a:pPr marL="536575" indent="-536575">
              <a:buFont typeface="Wingdings" panose="05000000000000000000" pitchFamily="2" charset="2"/>
              <a:buChar char="§"/>
            </a:pPr>
            <a:r>
              <a:rPr sz="2800" dirty="0" err="1"/>
              <a:t>Ποι</a:t>
            </a:r>
            <a:r>
              <a:rPr sz="2800" dirty="0"/>
              <a:t>α σημάδια δείχνουν ότι πρόκειται για ανεπιθύμητη αλληλογραφία;</a:t>
            </a:r>
            <a:endParaRPr lang="el-GR" sz="2800" dirty="0"/>
          </a:p>
          <a:p>
            <a:pPr marL="536575" indent="-536575">
              <a:buFont typeface="Wingdings" panose="05000000000000000000" pitchFamily="2" charset="2"/>
              <a:buChar char="§"/>
            </a:pPr>
            <a:endParaRPr lang="el-GR" sz="2800" dirty="0"/>
          </a:p>
          <a:p>
            <a:pPr algn="ctr"/>
            <a:r>
              <a:rPr sz="2800" i="1" dirty="0"/>
              <a:t>(Δείτε τη λύση στην επόμενη διαφάνεια)</a:t>
            </a:r>
            <a:endParaRPr sz="3200" i="1" dirty="0"/>
          </a:p>
        </p:txBody>
      </p:sp>
      <p:sp>
        <p:nvSpPr>
          <p:cNvPr id="12" name="Ορθογώνιο 7">
            <a:extLst>
              <a:ext uri="{FF2B5EF4-FFF2-40B4-BE49-F238E27FC236}">
                <a16:creationId xmlns:a16="http://schemas.microsoft.com/office/drawing/2014/main" id="{69EB91E8-A8C5-C4F5-78C5-FE69BB806DAA}"/>
              </a:ext>
            </a:extLst>
          </p:cNvPr>
          <p:cNvSpPr/>
          <p:nvPr/>
        </p:nvSpPr>
        <p:spPr>
          <a:xfrm>
            <a:off x="7315200" y="-29333"/>
            <a:ext cx="4875541" cy="382305"/>
          </a:xfrm>
          <a:prstGeom prst="rect">
            <a:avLst/>
          </a:prstGeom>
          <a:solidFill>
            <a:schemeClr val="tx1">
              <a:lumMod val="50000"/>
              <a:lumOff val="50000"/>
            </a:schemeClr>
          </a:solidFill>
        </p:spPr>
        <p:txBody>
          <a:bodyPr vert="horz" lIns="91440" tIns="45720" rIns="91440" bIns="45720" anchor="ctr">
            <a:normAutofit fontScale="70000" lnSpcReduction="20000"/>
          </a:bodyPr>
          <a:lstStyle/>
          <a:p>
            <a:pPr algn="r">
              <a:lnSpc>
                <a:spcPct val="90000"/>
              </a:lnSpc>
              <a:spcBef>
                <a:spcPct val="0"/>
              </a:spcBef>
              <a:defRP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6.2 </a:t>
            </a:r>
            <a:r>
              <a:rPr dirty="0" err="1"/>
              <a:t>Προστ</a:t>
            </a:r>
            <a:r>
              <a:rPr dirty="0"/>
              <a:t>ασία της ιδιω</a:t>
            </a:r>
            <a:r>
              <a:rPr lang="el-GR" dirty="0" err="1"/>
              <a:t>τικότητας</a:t>
            </a:r>
            <a:r>
              <a:rPr dirty="0"/>
              <a:t> και </a:t>
            </a:r>
            <a:r>
              <a:rPr dirty="0" err="1"/>
              <a:t>των</a:t>
            </a:r>
            <a:r>
              <a:rPr dirty="0"/>
              <a:t> π</a:t>
            </a:r>
            <a:r>
              <a:rPr dirty="0" err="1"/>
              <a:t>ροσω</a:t>
            </a:r>
            <a:r>
              <a:rPr dirty="0"/>
              <a:t>πικών δεδομένων </a:t>
            </a:r>
            <a:endParaRP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386153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1080000"/>
            <a:ext cx="11632741" cy="605096"/>
          </a:xfrm>
        </p:spPr>
        <p:txBody>
          <a:bodyPr>
            <a:normAutofit fontScale="90000"/>
          </a:bodyPr>
          <a:lstStyle/>
          <a:p>
            <a:r>
              <a:rPr dirty="0"/>
              <a:t>Πα</a:t>
            </a:r>
            <a:r>
              <a:rPr dirty="0" err="1"/>
              <a:t>ράγοντ</a:t>
            </a:r>
            <a:r>
              <a:rPr dirty="0"/>
              <a:t>ας κινδύνου: μηνύματα ανεπιθύμητης αλληλογραφίας — παρ</a:t>
            </a:r>
            <a:r>
              <a:rPr lang="el-GR" dirty="0"/>
              <a:t>ά</a:t>
            </a:r>
            <a:r>
              <a:rPr dirty="0" err="1"/>
              <a:t>δε</a:t>
            </a:r>
            <a:r>
              <a:rPr lang="el-GR" dirty="0"/>
              <a:t>ι</a:t>
            </a:r>
            <a:r>
              <a:rPr dirty="0" err="1"/>
              <a:t>γμ</a:t>
            </a:r>
            <a:r>
              <a:rPr dirty="0"/>
              <a:t>α</a:t>
            </a:r>
            <a:r>
              <a:rPr lang="el-GR" dirty="0"/>
              <a:t> 1</a:t>
            </a:r>
            <a:endParaRPr dirty="0"/>
          </a:p>
        </p:txBody>
      </p:sp>
      <p:pic>
        <p:nvPicPr>
          <p:cNvPr id="3" name="Grafik 2"/>
          <p:cNvPicPr>
            <a:picLocks noChangeAspect="1"/>
          </p:cNvPicPr>
          <p:nvPr/>
        </p:nvPicPr>
        <p:blipFill>
          <a:blip r:embed="rId3"/>
          <a:stretch>
            <a:fillRect/>
          </a:stretch>
        </p:blipFill>
        <p:spPr>
          <a:xfrm>
            <a:off x="607629" y="1731350"/>
            <a:ext cx="5490341" cy="4782376"/>
          </a:xfrm>
          <a:prstGeom prst="rect">
            <a:avLst/>
          </a:prstGeom>
        </p:spPr>
      </p:pic>
      <p:sp>
        <p:nvSpPr>
          <p:cNvPr id="7" name="Textfeld 6"/>
          <p:cNvSpPr txBox="1"/>
          <p:nvPr/>
        </p:nvSpPr>
        <p:spPr>
          <a:xfrm>
            <a:off x="730470" y="1954925"/>
            <a:ext cx="2144110" cy="315310"/>
          </a:xfrm>
          <a:prstGeom prst="rect">
            <a:avLst/>
          </a:prstGeom>
          <a:ln w="38100">
            <a:solidFill>
              <a:srgbClr val="FF0000"/>
            </a:solidFill>
          </a:ln>
        </p:spPr>
        <p:txBody>
          <a:bodyPr wrap="square">
            <a:spAutoFit/>
          </a:bodyPr>
          <a:lstStyle/>
          <a:p>
            <a:pPr algn="l"/>
            <a:endParaRPr/>
          </a:p>
        </p:txBody>
      </p:sp>
      <p:sp>
        <p:nvSpPr>
          <p:cNvPr id="10" name="Textfeld 9"/>
          <p:cNvSpPr txBox="1"/>
          <p:nvPr/>
        </p:nvSpPr>
        <p:spPr>
          <a:xfrm>
            <a:off x="730470" y="2421111"/>
            <a:ext cx="2622330" cy="364129"/>
          </a:xfrm>
          <a:prstGeom prst="rect">
            <a:avLst/>
          </a:prstGeom>
          <a:ln w="38100">
            <a:solidFill>
              <a:srgbClr val="FF0000"/>
            </a:solidFill>
          </a:ln>
        </p:spPr>
        <p:txBody>
          <a:bodyPr wrap="square">
            <a:spAutoFit/>
          </a:bodyPr>
          <a:lstStyle/>
          <a:p>
            <a:pPr algn="l"/>
            <a:endParaRPr/>
          </a:p>
        </p:txBody>
      </p:sp>
      <p:sp>
        <p:nvSpPr>
          <p:cNvPr id="8" name="Textfeld 7"/>
          <p:cNvSpPr txBox="1"/>
          <p:nvPr/>
        </p:nvSpPr>
        <p:spPr>
          <a:xfrm>
            <a:off x="6973613" y="1875769"/>
            <a:ext cx="4487917" cy="2246769"/>
          </a:xfrm>
          <a:prstGeom prst="rect">
            <a:avLst/>
          </a:prstGeom>
        </p:spPr>
        <p:txBody>
          <a:bodyPr wrap="square">
            <a:spAutoFit/>
          </a:bodyPr>
          <a:lstStyle/>
          <a:p>
            <a:pPr marL="536575" indent="-536575">
              <a:buFont typeface="Wingdings" panose="05000000000000000000" pitchFamily="2" charset="2"/>
              <a:buChar char="§"/>
            </a:pPr>
            <a:r>
              <a:rPr sz="2800" dirty="0"/>
              <a:t>Ο απ</a:t>
            </a:r>
            <a:r>
              <a:rPr sz="2800" dirty="0" err="1"/>
              <a:t>οστολέ</a:t>
            </a:r>
            <a:r>
              <a:rPr sz="2800" dirty="0"/>
              <a:t>ας και το θέμα </a:t>
            </a:r>
            <a:r>
              <a:rPr lang="el-GR" sz="2800" dirty="0"/>
              <a:t>φανερώνουν</a:t>
            </a:r>
            <a:r>
              <a:rPr sz="2800" dirty="0"/>
              <a:t> ένα </a:t>
            </a:r>
            <a:r>
              <a:rPr lang="el-GR" sz="2800" dirty="0"/>
              <a:t>ανεπιθύμητο </a:t>
            </a:r>
            <a:r>
              <a:rPr sz="2800" dirty="0" err="1"/>
              <a:t>μήνυμ</a:t>
            </a:r>
            <a:r>
              <a:rPr sz="2800" dirty="0"/>
              <a:t>α ηλεκτρονικού ταχυδρομείου</a:t>
            </a:r>
            <a:r>
              <a:rPr lang="el-GR" sz="2800" dirty="0"/>
              <a:t>.</a:t>
            </a:r>
            <a:endParaRPr sz="3200" dirty="0"/>
          </a:p>
        </p:txBody>
      </p:sp>
      <p:sp>
        <p:nvSpPr>
          <p:cNvPr id="12" name="Textfeld 2">
            <a:extLst>
              <a:ext uri="{FF2B5EF4-FFF2-40B4-BE49-F238E27FC236}">
                <a16:creationId xmlns:a16="http://schemas.microsoft.com/office/drawing/2014/main" id="{DFE7DAE1-C009-BE1C-0A79-BA99754FE90C}"/>
              </a:ext>
            </a:extLst>
          </p:cNvPr>
          <p:cNvSpPr txBox="1"/>
          <p:nvPr/>
        </p:nvSpPr>
        <p:spPr>
          <a:xfrm>
            <a:off x="558000" y="6581002"/>
            <a:ext cx="8974883" cy="276999"/>
          </a:xfrm>
          <a:prstGeom prst="rect">
            <a:avLst/>
          </a:prstGeom>
        </p:spPr>
        <p:txBody>
          <a:bodyPr wrap="square">
            <a:spAutoFit/>
          </a:bodyPr>
          <a:lstStyle/>
          <a:p>
            <a:pPr>
              <a:defRPr sz="1200">
                <a:solidFill>
                  <a:srgbClr val="002060"/>
                </a:solidFill>
              </a:defRPr>
            </a:pPr>
            <a:r>
              <a:rPr lang="el-GR" dirty="0"/>
              <a:t>Για περισσότερες πληροφορίες δείτε την παραπομπή [3] στο τέλος της Ενότητας</a:t>
            </a:r>
            <a:endParaRPr dirty="0"/>
          </a:p>
        </p:txBody>
      </p:sp>
      <p:sp>
        <p:nvSpPr>
          <p:cNvPr id="13" name="Ορθογώνιο 7">
            <a:extLst>
              <a:ext uri="{FF2B5EF4-FFF2-40B4-BE49-F238E27FC236}">
                <a16:creationId xmlns:a16="http://schemas.microsoft.com/office/drawing/2014/main" id="{6E9E9E96-C63D-A453-2113-C94F7E14135C}"/>
              </a:ext>
            </a:extLst>
          </p:cNvPr>
          <p:cNvSpPr/>
          <p:nvPr/>
        </p:nvSpPr>
        <p:spPr>
          <a:xfrm>
            <a:off x="7315200" y="-29333"/>
            <a:ext cx="4875541" cy="382305"/>
          </a:xfrm>
          <a:prstGeom prst="rect">
            <a:avLst/>
          </a:prstGeom>
          <a:solidFill>
            <a:schemeClr val="tx1">
              <a:lumMod val="50000"/>
              <a:lumOff val="50000"/>
            </a:schemeClr>
          </a:solidFill>
        </p:spPr>
        <p:txBody>
          <a:bodyPr vert="horz" lIns="91440" tIns="45720" rIns="91440" bIns="45720" anchor="ctr">
            <a:normAutofit fontScale="70000" lnSpcReduction="20000"/>
          </a:bodyPr>
          <a:lstStyle/>
          <a:p>
            <a:pPr algn="r">
              <a:lnSpc>
                <a:spcPct val="90000"/>
              </a:lnSpc>
              <a:spcBef>
                <a:spcPct val="0"/>
              </a:spcBef>
              <a:defRP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6.2 </a:t>
            </a:r>
            <a:r>
              <a:rPr dirty="0" err="1"/>
              <a:t>Προστ</a:t>
            </a:r>
            <a:r>
              <a:rPr dirty="0"/>
              <a:t>ασία της ιδιω</a:t>
            </a:r>
            <a:r>
              <a:rPr lang="el-GR" dirty="0" err="1"/>
              <a:t>τικότητας</a:t>
            </a:r>
            <a:r>
              <a:rPr dirty="0"/>
              <a:t> και </a:t>
            </a:r>
            <a:r>
              <a:rPr dirty="0" err="1"/>
              <a:t>των</a:t>
            </a:r>
            <a:r>
              <a:rPr dirty="0"/>
              <a:t> π</a:t>
            </a:r>
            <a:r>
              <a:rPr dirty="0" err="1"/>
              <a:t>ροσω</a:t>
            </a:r>
            <a:r>
              <a:rPr dirty="0"/>
              <a:t>πικών δεδομένων </a:t>
            </a:r>
            <a:endParaRP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52238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267283" y="2040438"/>
            <a:ext cx="8092014" cy="3555582"/>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1080000"/>
            <a:ext cx="11469877" cy="605096"/>
          </a:xfrm>
        </p:spPr>
        <p:txBody>
          <a:bodyPr>
            <a:normAutofit fontScale="90000"/>
          </a:bodyPr>
          <a:lstStyle/>
          <a:p>
            <a:r>
              <a:rPr dirty="0"/>
              <a:t>Πα</a:t>
            </a:r>
            <a:r>
              <a:rPr dirty="0" err="1"/>
              <a:t>ράγοντ</a:t>
            </a:r>
            <a:r>
              <a:rPr dirty="0"/>
              <a:t>ας κινδύνου: μηνύματα ανεπιθύμητης αλληλογραφίας- παρ</a:t>
            </a:r>
            <a:r>
              <a:rPr lang="el-GR" dirty="0"/>
              <a:t>ά</a:t>
            </a:r>
            <a:r>
              <a:rPr dirty="0" err="1"/>
              <a:t>δε</a:t>
            </a:r>
            <a:r>
              <a:rPr lang="el-GR" dirty="0"/>
              <a:t>ι</a:t>
            </a:r>
            <a:r>
              <a:rPr dirty="0" err="1"/>
              <a:t>γμ</a:t>
            </a:r>
            <a:r>
              <a:rPr dirty="0"/>
              <a:t>α 2</a:t>
            </a:r>
          </a:p>
        </p:txBody>
      </p:sp>
      <p:sp>
        <p:nvSpPr>
          <p:cNvPr id="10" name="Textfeld 9"/>
          <p:cNvSpPr txBox="1"/>
          <p:nvPr/>
        </p:nvSpPr>
        <p:spPr>
          <a:xfrm>
            <a:off x="8343955" y="2274838"/>
            <a:ext cx="3846786" cy="2677656"/>
          </a:xfrm>
          <a:prstGeom prst="rect">
            <a:avLst/>
          </a:prstGeom>
        </p:spPr>
        <p:txBody>
          <a:bodyPr wrap="square">
            <a:spAutoFit/>
          </a:bodyPr>
          <a:lstStyle/>
          <a:p>
            <a:pPr marL="536575" indent="-536575">
              <a:buFont typeface="Wingdings" panose="05000000000000000000" pitchFamily="2" charset="2"/>
              <a:buChar char="§"/>
            </a:pPr>
            <a:r>
              <a:rPr sz="2400" dirty="0" err="1"/>
              <a:t>Ποι</a:t>
            </a:r>
            <a:r>
              <a:rPr sz="2400" dirty="0"/>
              <a:t>α σημάδια δείχνουν ότι πρόκειται για ανεπιθύμητη αλληλογραφία; </a:t>
            </a:r>
            <a:endParaRPr lang="el-GR" sz="2400" dirty="0"/>
          </a:p>
          <a:p>
            <a:pPr marL="536575" indent="-536575">
              <a:buFont typeface="Wingdings" panose="05000000000000000000" pitchFamily="2" charset="2"/>
              <a:buChar char="§"/>
            </a:pPr>
            <a:endParaRPr lang="el-GR" sz="2400" dirty="0"/>
          </a:p>
          <a:p>
            <a:pPr algn="ctr"/>
            <a:r>
              <a:rPr sz="2400" i="1" dirty="0"/>
              <a:t>(Δείτε τη λύση στην επόμενη διαφάνεια)</a:t>
            </a:r>
            <a:endParaRPr sz="2800" i="1" dirty="0"/>
          </a:p>
        </p:txBody>
      </p:sp>
      <p:sp>
        <p:nvSpPr>
          <p:cNvPr id="8" name="Textfeld 2">
            <a:extLst>
              <a:ext uri="{FF2B5EF4-FFF2-40B4-BE49-F238E27FC236}">
                <a16:creationId xmlns:a16="http://schemas.microsoft.com/office/drawing/2014/main" id="{30C0E2EC-C36B-0064-125C-CAFBCA39FB31}"/>
              </a:ext>
            </a:extLst>
          </p:cNvPr>
          <p:cNvSpPr txBox="1"/>
          <p:nvPr/>
        </p:nvSpPr>
        <p:spPr>
          <a:xfrm>
            <a:off x="558000" y="6581002"/>
            <a:ext cx="8974883" cy="276999"/>
          </a:xfrm>
          <a:prstGeom prst="rect">
            <a:avLst/>
          </a:prstGeom>
        </p:spPr>
        <p:txBody>
          <a:bodyPr wrap="square">
            <a:spAutoFit/>
          </a:bodyPr>
          <a:lstStyle/>
          <a:p>
            <a:pPr>
              <a:defRPr sz="1200">
                <a:solidFill>
                  <a:srgbClr val="002060"/>
                </a:solidFill>
              </a:defRPr>
            </a:pPr>
            <a:r>
              <a:rPr lang="el-GR" dirty="0"/>
              <a:t>Για περισσότερες πληροφορίες δείτε την παραπομπή [4] στο τέλος της Ενότητας</a:t>
            </a:r>
            <a:endParaRPr dirty="0"/>
          </a:p>
        </p:txBody>
      </p:sp>
      <p:sp>
        <p:nvSpPr>
          <p:cNvPr id="11" name="Ορθογώνιο 7">
            <a:extLst>
              <a:ext uri="{FF2B5EF4-FFF2-40B4-BE49-F238E27FC236}">
                <a16:creationId xmlns:a16="http://schemas.microsoft.com/office/drawing/2014/main" id="{E419622A-341C-E26A-A5CA-819E79E71A65}"/>
              </a:ext>
            </a:extLst>
          </p:cNvPr>
          <p:cNvSpPr/>
          <p:nvPr/>
        </p:nvSpPr>
        <p:spPr>
          <a:xfrm>
            <a:off x="7315200" y="-29333"/>
            <a:ext cx="4875541" cy="382305"/>
          </a:xfrm>
          <a:prstGeom prst="rect">
            <a:avLst/>
          </a:prstGeom>
          <a:solidFill>
            <a:schemeClr val="tx1">
              <a:lumMod val="50000"/>
              <a:lumOff val="50000"/>
            </a:schemeClr>
          </a:solidFill>
        </p:spPr>
        <p:txBody>
          <a:bodyPr vert="horz" lIns="91440" tIns="45720" rIns="91440" bIns="45720" anchor="ctr">
            <a:normAutofit fontScale="70000" lnSpcReduction="20000"/>
          </a:bodyPr>
          <a:lstStyle/>
          <a:p>
            <a:pPr algn="r">
              <a:lnSpc>
                <a:spcPct val="90000"/>
              </a:lnSpc>
              <a:spcBef>
                <a:spcPct val="0"/>
              </a:spcBef>
              <a:defRP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6.2 </a:t>
            </a:r>
            <a:r>
              <a:rPr dirty="0" err="1"/>
              <a:t>Προστ</a:t>
            </a:r>
            <a:r>
              <a:rPr dirty="0"/>
              <a:t>ασία της ιδιω</a:t>
            </a:r>
            <a:r>
              <a:rPr lang="el-GR" dirty="0" err="1"/>
              <a:t>τικότητας</a:t>
            </a:r>
            <a:r>
              <a:rPr dirty="0"/>
              <a:t> και </a:t>
            </a:r>
            <a:r>
              <a:rPr dirty="0" err="1"/>
              <a:t>των</a:t>
            </a:r>
            <a:r>
              <a:rPr dirty="0"/>
              <a:t> π</a:t>
            </a:r>
            <a:r>
              <a:rPr dirty="0" err="1"/>
              <a:t>ροσω</a:t>
            </a:r>
            <a:r>
              <a:rPr dirty="0"/>
              <a:t>πικών δεδομένων </a:t>
            </a:r>
            <a:endParaRP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13485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267283" y="2040438"/>
            <a:ext cx="8092014" cy="3555582"/>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1080000"/>
            <a:ext cx="11632741" cy="605096"/>
          </a:xfrm>
        </p:spPr>
        <p:txBody>
          <a:bodyPr>
            <a:normAutofit fontScale="90000"/>
          </a:bodyPr>
          <a:lstStyle/>
          <a:p>
            <a:r>
              <a:rPr dirty="0"/>
              <a:t>Πα</a:t>
            </a:r>
            <a:r>
              <a:rPr dirty="0" err="1"/>
              <a:t>ράγοντ</a:t>
            </a:r>
            <a:r>
              <a:rPr dirty="0"/>
              <a:t>ας κινδύνου: μηνύματα ανεπιθύμητης αλληλογραφίας —</a:t>
            </a:r>
            <a:r>
              <a:rPr lang="el-GR" dirty="0"/>
              <a:t> π</a:t>
            </a:r>
            <a:r>
              <a:rPr dirty="0"/>
              <a:t>αρ</a:t>
            </a:r>
            <a:r>
              <a:rPr lang="el-GR" dirty="0"/>
              <a:t>ά</a:t>
            </a:r>
            <a:r>
              <a:rPr dirty="0" err="1"/>
              <a:t>δε</a:t>
            </a:r>
            <a:r>
              <a:rPr lang="el-GR" dirty="0"/>
              <a:t>ι</a:t>
            </a:r>
            <a:r>
              <a:rPr dirty="0" err="1"/>
              <a:t>γμ</a:t>
            </a:r>
            <a:r>
              <a:rPr dirty="0"/>
              <a:t>α</a:t>
            </a:r>
            <a:r>
              <a:rPr lang="el-GR" dirty="0"/>
              <a:t> 2</a:t>
            </a:r>
            <a:endParaRPr dirty="0"/>
          </a:p>
        </p:txBody>
      </p:sp>
      <p:sp>
        <p:nvSpPr>
          <p:cNvPr id="11" name="Textfeld 10"/>
          <p:cNvSpPr txBox="1"/>
          <p:nvPr/>
        </p:nvSpPr>
        <p:spPr>
          <a:xfrm>
            <a:off x="677919" y="2670077"/>
            <a:ext cx="2569778" cy="146695"/>
          </a:xfrm>
          <a:prstGeom prst="rect">
            <a:avLst/>
          </a:prstGeom>
          <a:ln w="38100">
            <a:solidFill>
              <a:srgbClr val="FF0000"/>
            </a:solidFill>
          </a:ln>
        </p:spPr>
        <p:txBody>
          <a:bodyPr wrap="square">
            <a:spAutoFit/>
          </a:bodyPr>
          <a:lstStyle/>
          <a:p>
            <a:pPr algn="l"/>
            <a:endParaRPr/>
          </a:p>
        </p:txBody>
      </p:sp>
      <p:sp>
        <p:nvSpPr>
          <p:cNvPr id="13" name="Textfeld 12"/>
          <p:cNvSpPr txBox="1"/>
          <p:nvPr/>
        </p:nvSpPr>
        <p:spPr>
          <a:xfrm>
            <a:off x="677919" y="2207172"/>
            <a:ext cx="3275653" cy="179552"/>
          </a:xfrm>
          <a:prstGeom prst="rect">
            <a:avLst/>
          </a:prstGeom>
          <a:ln w="38100">
            <a:solidFill>
              <a:srgbClr val="FF0000"/>
            </a:solidFill>
          </a:ln>
        </p:spPr>
        <p:txBody>
          <a:bodyPr wrap="square">
            <a:spAutoFit/>
          </a:bodyPr>
          <a:lstStyle/>
          <a:p>
            <a:pPr algn="l"/>
            <a:endParaRPr/>
          </a:p>
        </p:txBody>
      </p:sp>
      <p:sp>
        <p:nvSpPr>
          <p:cNvPr id="14" name="Textfeld 13"/>
          <p:cNvSpPr txBox="1"/>
          <p:nvPr/>
        </p:nvSpPr>
        <p:spPr>
          <a:xfrm>
            <a:off x="571132" y="3001318"/>
            <a:ext cx="7185502" cy="2211813"/>
          </a:xfrm>
          <a:prstGeom prst="rect">
            <a:avLst/>
          </a:prstGeom>
          <a:ln w="38100">
            <a:solidFill>
              <a:srgbClr val="FF0000"/>
            </a:solidFill>
          </a:ln>
        </p:spPr>
        <p:txBody>
          <a:bodyPr wrap="square">
            <a:spAutoFit/>
          </a:bodyPr>
          <a:lstStyle/>
          <a:p>
            <a:pPr algn="l"/>
            <a:endParaRPr/>
          </a:p>
        </p:txBody>
      </p:sp>
      <p:sp>
        <p:nvSpPr>
          <p:cNvPr id="10" name="Textfeld 7">
            <a:extLst>
              <a:ext uri="{FF2B5EF4-FFF2-40B4-BE49-F238E27FC236}">
                <a16:creationId xmlns:a16="http://schemas.microsoft.com/office/drawing/2014/main" id="{1EA4C402-C321-9E62-0086-AD9048A3FDE1}"/>
              </a:ext>
            </a:extLst>
          </p:cNvPr>
          <p:cNvSpPr txBox="1"/>
          <p:nvPr/>
        </p:nvSpPr>
        <p:spPr>
          <a:xfrm>
            <a:off x="7813811" y="2918364"/>
            <a:ext cx="4487917" cy="1569660"/>
          </a:xfrm>
          <a:prstGeom prst="rect">
            <a:avLst/>
          </a:prstGeom>
        </p:spPr>
        <p:txBody>
          <a:bodyPr wrap="square">
            <a:spAutoFit/>
          </a:bodyPr>
          <a:lstStyle/>
          <a:p>
            <a:pPr marL="536575" indent="-536575">
              <a:buFont typeface="Wingdings" panose="05000000000000000000" pitchFamily="2" charset="2"/>
              <a:buChar char="§"/>
            </a:pPr>
            <a:r>
              <a:rPr sz="2400" dirty="0"/>
              <a:t>Ο απ</a:t>
            </a:r>
            <a:r>
              <a:rPr sz="2400" dirty="0" err="1"/>
              <a:t>οστολέ</a:t>
            </a:r>
            <a:r>
              <a:rPr sz="2400" dirty="0"/>
              <a:t>ας</a:t>
            </a:r>
            <a:r>
              <a:rPr lang="el-GR" sz="2400" dirty="0"/>
              <a:t>,</a:t>
            </a:r>
            <a:r>
              <a:rPr sz="2400" dirty="0"/>
              <a:t> </a:t>
            </a:r>
            <a:r>
              <a:rPr sz="2400" dirty="0" err="1"/>
              <a:t>το</a:t>
            </a:r>
            <a:r>
              <a:rPr sz="2400" dirty="0"/>
              <a:t> </a:t>
            </a:r>
            <a:r>
              <a:rPr sz="2400" dirty="0" err="1"/>
              <a:t>θέμ</a:t>
            </a:r>
            <a:r>
              <a:rPr sz="2400" dirty="0"/>
              <a:t>α</a:t>
            </a:r>
            <a:r>
              <a:rPr lang="el-GR" sz="2400" dirty="0"/>
              <a:t> και το περιεχόμενο</a:t>
            </a:r>
            <a:r>
              <a:rPr sz="2400" dirty="0"/>
              <a:t> </a:t>
            </a:r>
            <a:r>
              <a:rPr lang="el-GR" sz="2400" dirty="0"/>
              <a:t>φανερώνουν</a:t>
            </a:r>
            <a:r>
              <a:rPr sz="2400" dirty="0"/>
              <a:t> ένα </a:t>
            </a:r>
            <a:r>
              <a:rPr lang="el-GR" sz="2400" dirty="0"/>
              <a:t>ανεπιθύμητο </a:t>
            </a:r>
            <a:r>
              <a:rPr sz="2400" dirty="0" err="1"/>
              <a:t>μήνυμ</a:t>
            </a:r>
            <a:r>
              <a:rPr sz="2400" dirty="0"/>
              <a:t>α ηλεκτρονικού ταχυδρομείου</a:t>
            </a:r>
            <a:r>
              <a:rPr lang="el-GR" sz="2400" dirty="0"/>
              <a:t>.</a:t>
            </a:r>
            <a:endParaRPr sz="2800" dirty="0"/>
          </a:p>
        </p:txBody>
      </p:sp>
      <p:sp>
        <p:nvSpPr>
          <p:cNvPr id="15" name="Textfeld 2">
            <a:extLst>
              <a:ext uri="{FF2B5EF4-FFF2-40B4-BE49-F238E27FC236}">
                <a16:creationId xmlns:a16="http://schemas.microsoft.com/office/drawing/2014/main" id="{A1FB2B26-CEFB-86F0-8DBF-182BE13EE812}"/>
              </a:ext>
            </a:extLst>
          </p:cNvPr>
          <p:cNvSpPr txBox="1"/>
          <p:nvPr/>
        </p:nvSpPr>
        <p:spPr>
          <a:xfrm>
            <a:off x="558000" y="6581002"/>
            <a:ext cx="8974883" cy="276999"/>
          </a:xfrm>
          <a:prstGeom prst="rect">
            <a:avLst/>
          </a:prstGeom>
        </p:spPr>
        <p:txBody>
          <a:bodyPr wrap="square">
            <a:spAutoFit/>
          </a:bodyPr>
          <a:lstStyle/>
          <a:p>
            <a:pPr>
              <a:defRPr sz="1200">
                <a:solidFill>
                  <a:srgbClr val="002060"/>
                </a:solidFill>
              </a:defRPr>
            </a:pPr>
            <a:r>
              <a:rPr lang="el-GR" dirty="0"/>
              <a:t>Για περισσότερες πληροφορίες δείτε την παραπομπή [4] στο τέλος της Ενότητας</a:t>
            </a:r>
            <a:endParaRPr dirty="0"/>
          </a:p>
        </p:txBody>
      </p:sp>
      <p:sp>
        <p:nvSpPr>
          <p:cNvPr id="16" name="Ορθογώνιο 7">
            <a:extLst>
              <a:ext uri="{FF2B5EF4-FFF2-40B4-BE49-F238E27FC236}">
                <a16:creationId xmlns:a16="http://schemas.microsoft.com/office/drawing/2014/main" id="{384D44A5-8313-9740-B288-BE92AFF6C47E}"/>
              </a:ext>
            </a:extLst>
          </p:cNvPr>
          <p:cNvSpPr/>
          <p:nvPr/>
        </p:nvSpPr>
        <p:spPr>
          <a:xfrm>
            <a:off x="7315200" y="-29333"/>
            <a:ext cx="4875541" cy="382305"/>
          </a:xfrm>
          <a:prstGeom prst="rect">
            <a:avLst/>
          </a:prstGeom>
          <a:solidFill>
            <a:schemeClr val="tx1">
              <a:lumMod val="50000"/>
              <a:lumOff val="50000"/>
            </a:schemeClr>
          </a:solidFill>
        </p:spPr>
        <p:txBody>
          <a:bodyPr vert="horz" lIns="91440" tIns="45720" rIns="91440" bIns="45720" anchor="ctr">
            <a:normAutofit fontScale="70000" lnSpcReduction="20000"/>
          </a:bodyPr>
          <a:lstStyle/>
          <a:p>
            <a:pPr algn="r">
              <a:lnSpc>
                <a:spcPct val="90000"/>
              </a:lnSpc>
              <a:spcBef>
                <a:spcPct val="0"/>
              </a:spcBef>
              <a:defRP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6.2 </a:t>
            </a:r>
            <a:r>
              <a:rPr dirty="0" err="1"/>
              <a:t>Προστ</a:t>
            </a:r>
            <a:r>
              <a:rPr dirty="0"/>
              <a:t>ασία της ιδιω</a:t>
            </a:r>
            <a:r>
              <a:rPr lang="el-GR" dirty="0" err="1"/>
              <a:t>τικότητας</a:t>
            </a:r>
            <a:r>
              <a:rPr dirty="0"/>
              <a:t> και </a:t>
            </a:r>
            <a:r>
              <a:rPr dirty="0" err="1"/>
              <a:t>των</a:t>
            </a:r>
            <a:r>
              <a:rPr dirty="0"/>
              <a:t> π</a:t>
            </a:r>
            <a:r>
              <a:rPr dirty="0" err="1"/>
              <a:t>ροσω</a:t>
            </a:r>
            <a:r>
              <a:rPr dirty="0"/>
              <a:t>πικών δεδομένων </a:t>
            </a:r>
            <a:endParaRP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676248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8000" y="1080000"/>
            <a:ext cx="8857305" cy="605096"/>
          </a:xfrm>
        </p:spPr>
        <p:txBody>
          <a:bodyPr>
            <a:normAutofit fontScale="90000"/>
          </a:bodyPr>
          <a:lstStyle/>
          <a:p>
            <a:r>
              <a:rPr dirty="0"/>
              <a:t>Πα</a:t>
            </a:r>
            <a:r>
              <a:rPr dirty="0" err="1"/>
              <a:t>ράγοντ</a:t>
            </a:r>
            <a:r>
              <a:rPr dirty="0"/>
              <a:t>ας κινδύνου: μηνύματα ανεπιθύμητης αλληλογραφίας — πώς να αναγνωρίσετε τα μηνύματα spam;</a:t>
            </a:r>
          </a:p>
        </p:txBody>
      </p:sp>
      <p:sp>
        <p:nvSpPr>
          <p:cNvPr id="6"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0" y="1685096"/>
            <a:ext cx="8974883" cy="5034682"/>
          </a:xfrm>
          <a:prstGeom prst="rect">
            <a:avLst/>
          </a:prstGeom>
        </p:spPr>
        <p:txBody>
          <a:bodyPr vert="horz" lIns="91440" tIns="45720" rIns="91440" bIns="4572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20000"/>
              </a:lnSpc>
              <a:defRPr sz="2400"/>
            </a:pPr>
            <a:r>
              <a:rPr dirty="0" err="1"/>
              <a:t>Γρ</a:t>
            </a:r>
            <a:r>
              <a:rPr dirty="0"/>
              <a:t>αμματική και ορθογραφικά λάθη</a:t>
            </a:r>
          </a:p>
          <a:p>
            <a:pPr marL="342900" lvl="1" indent="-342900">
              <a:lnSpc>
                <a:spcPct val="120000"/>
              </a:lnSpc>
              <a:defRPr sz="2400"/>
            </a:pPr>
            <a:r>
              <a:rPr dirty="0" err="1"/>
              <a:t>Μηνύμ</a:t>
            </a:r>
            <a:r>
              <a:rPr dirty="0"/>
              <a:t>ατα σε ξένη γλώσσα</a:t>
            </a:r>
          </a:p>
          <a:p>
            <a:pPr marL="342900" lvl="1" indent="-342900">
              <a:lnSpc>
                <a:spcPct val="120000"/>
              </a:lnSpc>
              <a:defRPr sz="2400"/>
            </a:pPr>
            <a:r>
              <a:rPr dirty="0" err="1"/>
              <a:t>Όνομ</a:t>
            </a:r>
            <a:r>
              <a:rPr dirty="0"/>
              <a:t>α που λείπει</a:t>
            </a:r>
          </a:p>
          <a:p>
            <a:pPr marL="342900" lvl="1" indent="-342900">
              <a:lnSpc>
                <a:spcPct val="120000"/>
              </a:lnSpc>
              <a:defRPr sz="2400"/>
            </a:pPr>
            <a:r>
              <a:rPr dirty="0"/>
              <a:t>Επ</a:t>
            </a:r>
            <a:r>
              <a:rPr dirty="0" err="1"/>
              <a:t>είγουσ</a:t>
            </a:r>
            <a:r>
              <a:rPr dirty="0"/>
              <a:t>α ανάγκη για δράση — ιδίως σε συνδυασμό με μια απειλή</a:t>
            </a:r>
          </a:p>
          <a:p>
            <a:pPr marL="342900" lvl="1" indent="-342900">
              <a:lnSpc>
                <a:spcPct val="120000"/>
              </a:lnSpc>
              <a:defRPr sz="2400"/>
            </a:pPr>
            <a:r>
              <a:rPr dirty="0" err="1"/>
              <a:t>Αίτηση</a:t>
            </a:r>
            <a:r>
              <a:rPr dirty="0"/>
              <a:t> </a:t>
            </a:r>
            <a:r>
              <a:rPr dirty="0" err="1"/>
              <a:t>εισ</a:t>
            </a:r>
            <a:r>
              <a:rPr dirty="0"/>
              <a:t>αγωγής προσωπικών δεδομένων (π.χ. PIN)</a:t>
            </a:r>
          </a:p>
          <a:p>
            <a:pPr marL="342900" lvl="1" indent="-342900">
              <a:lnSpc>
                <a:spcPct val="120000"/>
              </a:lnSpc>
              <a:defRPr sz="2400"/>
            </a:pPr>
            <a:r>
              <a:rPr dirty="0" err="1"/>
              <a:t>Αίτηση</a:t>
            </a:r>
            <a:r>
              <a:rPr dirty="0"/>
              <a:t> </a:t>
            </a:r>
            <a:r>
              <a:rPr dirty="0" err="1"/>
              <a:t>γι</a:t>
            </a:r>
            <a:r>
              <a:rPr dirty="0"/>
              <a:t>α άνοιγμα αρχείου</a:t>
            </a:r>
          </a:p>
          <a:p>
            <a:pPr marL="342900" lvl="1" indent="-342900">
              <a:lnSpc>
                <a:spcPct val="120000"/>
              </a:lnSpc>
              <a:defRPr sz="2400"/>
            </a:pPr>
            <a:r>
              <a:rPr lang="el-GR" dirty="0"/>
              <a:t>Μηνύματα από τράπεζα ή άγνωστο πελάτη με το οποίο σας ζητούν στοιχεία λογαριασμού ή να ανοίξετε ένα επισυναπτόμενο αρχείο</a:t>
            </a:r>
            <a:endParaRPr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9261" y="1212804"/>
            <a:ext cx="4032739" cy="2398639"/>
          </a:xfrm>
          <a:prstGeom prst="ellipse">
            <a:avLst/>
          </a:prstGeom>
          <a:ln>
            <a:noFill/>
          </a:ln>
          <a:effectLst>
            <a:softEdge rad="112500"/>
          </a:effectLst>
        </p:spPr>
      </p:pic>
      <p:sp>
        <p:nvSpPr>
          <p:cNvPr id="10" name="Ορθογώνιο 1">
            <a:extLst>
              <a:ext uri="{FF2B5EF4-FFF2-40B4-BE49-F238E27FC236}">
                <a16:creationId xmlns:a16="http://schemas.microsoft.com/office/drawing/2014/main" id="{3EABFA14-CCC1-48A6-A2A5-B838C912D37A}"/>
              </a:ext>
            </a:extLst>
          </p:cNvPr>
          <p:cNvSpPr/>
          <p:nvPr/>
        </p:nvSpPr>
        <p:spPr>
          <a:xfrm>
            <a:off x="9534789" y="6442501"/>
            <a:ext cx="2411718" cy="276999"/>
          </a:xfrm>
          <a:prstGeom prst="rect">
            <a:avLst/>
          </a:prstGeom>
        </p:spPr>
        <p:txBody>
          <a:bodyPr wrap="square">
            <a:spAutoFit/>
          </a:bodyPr>
          <a:lstStyle/>
          <a:p>
            <a:pPr algn="r">
              <a:defRPr sz="1200"/>
            </a:pPr>
            <a:r>
              <a:rPr>
                <a:hlinkClick r:id="rId4"/>
              </a:rPr>
              <a:t>Πηγή</a:t>
            </a:r>
            <a:r>
              <a:t> | </a:t>
            </a:r>
            <a:r>
              <a:rPr>
                <a:hlinkClick r:id="rId5"/>
              </a:rPr>
              <a:t>Άδεια Pixabay</a:t>
            </a:r>
            <a:endParaRPr sz="1200"/>
          </a:p>
        </p:txBody>
      </p:sp>
      <p:sp>
        <p:nvSpPr>
          <p:cNvPr id="11" name="Textfeld 2">
            <a:extLst>
              <a:ext uri="{FF2B5EF4-FFF2-40B4-BE49-F238E27FC236}">
                <a16:creationId xmlns:a16="http://schemas.microsoft.com/office/drawing/2014/main" id="{67C123B7-A87B-5D91-D7F8-BE932639ADE8}"/>
              </a:ext>
            </a:extLst>
          </p:cNvPr>
          <p:cNvSpPr txBox="1"/>
          <p:nvPr/>
        </p:nvSpPr>
        <p:spPr>
          <a:xfrm>
            <a:off x="558000" y="6581002"/>
            <a:ext cx="8974883" cy="276999"/>
          </a:xfrm>
          <a:prstGeom prst="rect">
            <a:avLst/>
          </a:prstGeom>
        </p:spPr>
        <p:txBody>
          <a:bodyPr wrap="square">
            <a:spAutoFit/>
          </a:bodyPr>
          <a:lstStyle/>
          <a:p>
            <a:pPr>
              <a:defRPr sz="1200">
                <a:solidFill>
                  <a:srgbClr val="002060"/>
                </a:solidFill>
              </a:defRPr>
            </a:pPr>
            <a:r>
              <a:rPr lang="el-GR" dirty="0"/>
              <a:t>Για περισσότερες πληροφορίες δείτε την παραπομπή [3] στο τέλος της Ενότητας</a:t>
            </a:r>
            <a:endParaRPr dirty="0"/>
          </a:p>
        </p:txBody>
      </p:sp>
      <p:sp>
        <p:nvSpPr>
          <p:cNvPr id="12" name="Ορθογώνιο 7">
            <a:extLst>
              <a:ext uri="{FF2B5EF4-FFF2-40B4-BE49-F238E27FC236}">
                <a16:creationId xmlns:a16="http://schemas.microsoft.com/office/drawing/2014/main" id="{58780588-9B42-AA8C-B8EB-51D1D8FF63B5}"/>
              </a:ext>
            </a:extLst>
          </p:cNvPr>
          <p:cNvSpPr/>
          <p:nvPr/>
        </p:nvSpPr>
        <p:spPr>
          <a:xfrm>
            <a:off x="7315200" y="-29333"/>
            <a:ext cx="4875541" cy="382305"/>
          </a:xfrm>
          <a:prstGeom prst="rect">
            <a:avLst/>
          </a:prstGeom>
          <a:solidFill>
            <a:schemeClr val="tx1">
              <a:lumMod val="50000"/>
              <a:lumOff val="50000"/>
            </a:schemeClr>
          </a:solidFill>
        </p:spPr>
        <p:txBody>
          <a:bodyPr vert="horz" lIns="91440" tIns="45720" rIns="91440" bIns="45720" anchor="ctr">
            <a:normAutofit fontScale="70000" lnSpcReduction="20000"/>
          </a:bodyPr>
          <a:lstStyle/>
          <a:p>
            <a:pPr algn="r">
              <a:lnSpc>
                <a:spcPct val="90000"/>
              </a:lnSpc>
              <a:spcBef>
                <a:spcPct val="0"/>
              </a:spcBef>
              <a:defRP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6.2 </a:t>
            </a:r>
            <a:r>
              <a:rPr dirty="0" err="1"/>
              <a:t>Προστ</a:t>
            </a:r>
            <a:r>
              <a:rPr dirty="0"/>
              <a:t>ασία της ιδιω</a:t>
            </a:r>
            <a:r>
              <a:rPr lang="el-GR" dirty="0" err="1"/>
              <a:t>τικότητας</a:t>
            </a:r>
            <a:r>
              <a:rPr dirty="0"/>
              <a:t> και </a:t>
            </a:r>
            <a:r>
              <a:rPr dirty="0" err="1"/>
              <a:t>των</a:t>
            </a:r>
            <a:r>
              <a:rPr dirty="0"/>
              <a:t> π</a:t>
            </a:r>
            <a:r>
              <a:rPr dirty="0" err="1"/>
              <a:t>ροσω</a:t>
            </a:r>
            <a:r>
              <a:rPr dirty="0"/>
              <a:t>πικών δεδομένων </a:t>
            </a:r>
            <a:endParaRP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100114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70741"/>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anchor="ctr"/>
          <a:lstStyle/>
          <a:p>
            <a:pPr algn="ctr">
              <a:defRPr sz="2000" b="1">
                <a:solidFill>
                  <a:srgbClr val="203864"/>
                </a:solidFill>
              </a:defRPr>
            </a:pPr>
            <a:r>
              <a:rPr dirty="0"/>
              <a:t>Μπ</a:t>
            </a:r>
            <a:r>
              <a:rPr dirty="0" err="1"/>
              <a:t>ορεί</a:t>
            </a:r>
            <a:r>
              <a:rPr dirty="0"/>
              <a:t> ο απ</a:t>
            </a:r>
            <a:r>
              <a:rPr dirty="0" err="1"/>
              <a:t>οστολέ</a:t>
            </a:r>
            <a:r>
              <a:rPr dirty="0"/>
              <a:t>ας να είναι μια ένδειξη για το αν ένα μήνυμα ηλεκτρονικού ταχυδρομείου είναι</a:t>
            </a:r>
            <a:r>
              <a:rPr lang="el-GR" dirty="0"/>
              <a:t> ανεπιθύμητο (</a:t>
            </a:r>
            <a:r>
              <a:rPr dirty="0"/>
              <a:t>spam</a:t>
            </a:r>
            <a:r>
              <a:rPr lang="el-GR" dirty="0"/>
              <a:t>)</a:t>
            </a:r>
            <a:r>
              <a:rPr dirty="0"/>
              <a:t>;</a:t>
            </a:r>
            <a:endParaRP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t>Ναι</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t>Όχι</a:t>
            </a:r>
          </a:p>
        </p:txBody>
      </p:sp>
      <p:sp>
        <p:nvSpPr>
          <p:cNvPr id="6" name="Ορθογώνιο 7">
            <a:extLst>
              <a:ext uri="{FF2B5EF4-FFF2-40B4-BE49-F238E27FC236}">
                <a16:creationId xmlns:a16="http://schemas.microsoft.com/office/drawing/2014/main" id="{9D9BC3B5-A416-EBDD-FAB7-330CA407D31B}"/>
              </a:ext>
            </a:extLst>
          </p:cNvPr>
          <p:cNvSpPr/>
          <p:nvPr/>
        </p:nvSpPr>
        <p:spPr>
          <a:xfrm>
            <a:off x="7315200" y="-29333"/>
            <a:ext cx="4875541" cy="382305"/>
          </a:xfrm>
          <a:prstGeom prst="rect">
            <a:avLst/>
          </a:prstGeom>
          <a:solidFill>
            <a:schemeClr val="tx1">
              <a:lumMod val="50000"/>
              <a:lumOff val="50000"/>
            </a:schemeClr>
          </a:solidFill>
        </p:spPr>
        <p:txBody>
          <a:bodyPr vert="horz" lIns="91440" tIns="45720" rIns="91440" bIns="45720" anchor="ctr">
            <a:normAutofit fontScale="70000" lnSpcReduction="20000"/>
          </a:bodyPr>
          <a:lstStyle/>
          <a:p>
            <a:pPr algn="r">
              <a:lnSpc>
                <a:spcPct val="90000"/>
              </a:lnSpc>
              <a:spcBef>
                <a:spcPct val="0"/>
              </a:spcBef>
              <a:defRP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6.2 </a:t>
            </a:r>
            <a:r>
              <a:rPr dirty="0" err="1"/>
              <a:t>Προστ</a:t>
            </a:r>
            <a:r>
              <a:rPr dirty="0"/>
              <a:t>ασία της ιδιω</a:t>
            </a:r>
            <a:r>
              <a:rPr lang="el-GR" dirty="0" err="1"/>
              <a:t>τικότητας</a:t>
            </a:r>
            <a:r>
              <a:rPr dirty="0"/>
              <a:t> και </a:t>
            </a:r>
            <a:r>
              <a:rPr dirty="0" err="1"/>
              <a:t>των</a:t>
            </a:r>
            <a:r>
              <a:rPr dirty="0"/>
              <a:t> π</a:t>
            </a:r>
            <a:r>
              <a:rPr dirty="0" err="1"/>
              <a:t>ροσω</a:t>
            </a:r>
            <a:r>
              <a:rPr dirty="0"/>
              <a:t>πικών δεδομένων </a:t>
            </a:r>
            <a:endParaRP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1090367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Ομάδα 26">
            <a:extLst>
              <a:ext uri="{FF2B5EF4-FFF2-40B4-BE49-F238E27FC236}">
                <a16:creationId xmlns:a16="http://schemas.microsoft.com/office/drawing/2014/main" id="{FAA18049-4E88-457C-8B40-A00C5AE764B5}"/>
              </a:ext>
            </a:extLst>
          </p:cNvPr>
          <p:cNvGrpSpPr/>
          <p:nvPr/>
        </p:nvGrpSpPr>
        <p:grpSpPr>
          <a:xfrm>
            <a:off x="9587789" y="3777625"/>
            <a:ext cx="2245582" cy="2759937"/>
            <a:chOff x="7061107" y="2775080"/>
            <a:chExt cx="2245582" cy="2759937"/>
          </a:xfrm>
        </p:grpSpPr>
        <p:pic>
          <p:nvPicPr>
            <p:cNvPr id="2056" name="Picture 8">
              <a:extLst>
                <a:ext uri="{FF2B5EF4-FFF2-40B4-BE49-F238E27FC236}">
                  <a16:creationId xmlns:a16="http://schemas.microsoft.com/office/drawing/2014/main" id="{AB8DE177-3B14-4DD1-8555-B9CAA76C5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063" y="2775080"/>
              <a:ext cx="1962150" cy="216217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7222350-D614-4C8B-BF11-EE712FC0E938}"/>
                </a:ext>
              </a:extLst>
            </p:cNvPr>
            <p:cNvSpPr txBox="1"/>
            <p:nvPr/>
          </p:nvSpPr>
          <p:spPr>
            <a:xfrm>
              <a:off x="7061107" y="4981019"/>
              <a:ext cx="2245582" cy="553998"/>
            </a:xfrm>
            <a:prstGeom prst="rect">
              <a:avLst/>
            </a:prstGeom>
            <a:noFill/>
          </p:spPr>
          <p:txBody>
            <a:bodyPr wrap="square">
              <a:spAutoFit/>
            </a:bodyPr>
            <a:lstStyle/>
            <a:p>
              <a:pPr algn="ctr" fontAlgn="base">
                <a:defRPr sz="1000">
                  <a:solidFill>
                    <a:srgbClr val="203864"/>
                  </a:solidFill>
                  <a:effectLst/>
                  <a:latin typeface="Roboto" panose="02000000000000000000" pitchFamily="2" charset="0"/>
                </a:defRPr>
              </a:pPr>
              <a:r>
                <a:t>Ακαδημαϊκό Διαδίκτυο (GUnet)</a:t>
              </a:r>
            </a:p>
            <a:p>
              <a:pPr algn="ctr" fontAlgn="base">
                <a:defRPr sz="1000">
                  <a:solidFill>
                    <a:srgbClr val="414042"/>
                  </a:solidFill>
                  <a:effectLst/>
                  <a:latin typeface="Roboto" panose="02000000000000000000" pitchFamily="2" charset="0"/>
                </a:defRPr>
              </a:pPr>
              <a:r>
                <a:t>ΑΘΉΝΑ, ΕΛΛΆΔΑ</a:t>
              </a:r>
            </a:p>
            <a:p>
              <a:pPr algn="ctr" fontAlgn="base">
                <a:defRPr sz="1000">
                  <a:solidFill>
                    <a:srgbClr val="D71920"/>
                  </a:solidFill>
                  <a:effectLst/>
                  <a:latin typeface="Roboto" panose="02000000000000000000" pitchFamily="2" charset="0"/>
                  <a:hlinkClick r:id="rId3"/>
                </a:defRPr>
              </a:pPr>
              <a:r>
                <a:t>www.gunet.gr</a:t>
              </a:r>
              <a:endParaRPr sz="1000" b="0" i="0">
                <a:solidFill>
                  <a:srgbClr val="414042"/>
                </a:solidFill>
                <a:effectLst/>
                <a:latin typeface="Roboto" panose="02000000000000000000" pitchFamily="2" charset="0"/>
              </a:endParaRPr>
            </a:p>
          </p:txBody>
        </p:sp>
      </p:grpSp>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pPr>
              <a:defRPr sz="4800" b="1">
                <a:solidFill>
                  <a:srgbClr val="203864"/>
                </a:solidFill>
                <a:latin typeface="+mn-lt"/>
              </a:defRPr>
            </a:pPr>
            <a:r>
              <a:rPr lang="el-GR" sz="4800" b="1" dirty="0">
                <a:solidFill>
                  <a:srgbClr val="203864"/>
                </a:solidFill>
                <a:latin typeface="+mn-lt"/>
              </a:rPr>
              <a:t>Συνεργάτες</a:t>
            </a:r>
            <a:endParaRP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583724" y="2027730"/>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defRPr>
                  <a:solidFill>
                    <a:srgbClr val="203864"/>
                  </a:solidFill>
                  <a:effectLst/>
                  <a:latin typeface="Roboto" panose="02000000000000000000" pitchFamily="2" charset="0"/>
                </a:defRPr>
              </a:pPr>
              <a:r>
                <a:rPr sz="1050"/>
                <a:t>WESTFALISCHE </a:t>
              </a:r>
              <a:r>
                <a:rPr sz="1000"/>
                <a:t>HOCHSCHULE</a:t>
              </a:r>
              <a:r>
                <a:rPr sz="1050"/>
                <a:t> GELSENKIRCHEN,BOCHOLT, RECKLINGHAUSEN</a:t>
              </a:r>
            </a:p>
            <a:p>
              <a:pPr algn="ctr" fontAlgn="base">
                <a:defRPr sz="1050">
                  <a:solidFill>
                    <a:srgbClr val="414042"/>
                  </a:solidFill>
                  <a:effectLst/>
                  <a:latin typeface="Roboto" panose="02000000000000000000" pitchFamily="2" charset="0"/>
                </a:defRPr>
              </a:pPr>
              <a:r>
                <a:t>GELSENKIRCHEN, ΓΕΡΜΑΝΊΑ</a:t>
              </a:r>
            </a:p>
            <a:p>
              <a:pPr algn="ctr" fontAlgn="base">
                <a:defRPr sz="1050">
                  <a:solidFill>
                    <a:srgbClr val="D71920"/>
                  </a:solidFill>
                  <a:effectLst/>
                  <a:latin typeface="Roboto" panose="02000000000000000000" pitchFamily="2" charset="0"/>
                  <a:hlinkClick r:id="rId5"/>
                </a:defRPr>
              </a:pPr>
              <a:r>
                <a:t>www.w-hs.de</a:t>
              </a:r>
              <a:endParaRPr sz="1050" b="0" i="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4111945" y="4542257"/>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defRPr sz="1000">
                  <a:solidFill>
                    <a:srgbClr val="203864"/>
                  </a:solidFill>
                  <a:effectLst/>
                  <a:latin typeface="Roboto" panose="02000000000000000000" pitchFamily="2" charset="0"/>
                </a:defRPr>
              </a:pPr>
              <a:r>
                <a:t>COORDINA ORGANIZACIÓN DE EMPRESAS YRECURSOS HUMANOS, Σ.Λ.</a:t>
              </a:r>
            </a:p>
            <a:p>
              <a:pPr algn="ctr" fontAlgn="base">
                <a:defRPr sz="1000">
                  <a:solidFill>
                    <a:srgbClr val="414042"/>
                  </a:solidFill>
                  <a:effectLst/>
                  <a:latin typeface="Roboto" panose="02000000000000000000" pitchFamily="2" charset="0"/>
                </a:defRPr>
              </a:pPr>
              <a:r>
                <a:t>ΒΑΛΈΝΘΙΑ, ΙΣΠΑΝΊΑ</a:t>
              </a:r>
            </a:p>
            <a:p>
              <a:pPr algn="ctr" fontAlgn="base">
                <a:defRPr sz="1000">
                  <a:solidFill>
                    <a:srgbClr val="D71920"/>
                  </a:solidFill>
                  <a:effectLst/>
                  <a:latin typeface="Roboto" panose="02000000000000000000" pitchFamily="2" charset="0"/>
                  <a:hlinkClick r:id="rId7"/>
                </a:defRPr>
              </a:pPr>
              <a:r>
                <a:t>Coordina-oerh.com</a:t>
              </a:r>
              <a:endParaRPr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6186067" y="2015292"/>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defRPr sz="1000">
                  <a:solidFill>
                    <a:srgbClr val="203864"/>
                  </a:solidFill>
                  <a:effectLst/>
                  <a:latin typeface="Roboto" panose="02000000000000000000" pitchFamily="2" charset="0"/>
                </a:defRPr>
              </a:pPr>
              <a:r>
                <a:t>ΠΡΟΕΛΕΥΣΗ</a:t>
              </a:r>
            </a:p>
            <a:p>
              <a:pPr algn="ctr" fontAlgn="base">
                <a:defRPr sz="1000">
                  <a:effectLst/>
                  <a:latin typeface="Roboto" panose="02000000000000000000" pitchFamily="2" charset="0"/>
                </a:defRPr>
              </a:pPr>
              <a:r>
                <a:rPr>
                  <a:solidFill>
                    <a:srgbClr val="666666"/>
                  </a:solidFill>
                </a:rPr>
                <a:t>ΑΘΉΝΑ, ΕΛΛΆΔΑ</a:t>
              </a:r>
              <a:endParaRPr sz="1000" b="0" i="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845822" y="4591510"/>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defRPr sz="1000">
                  <a:solidFill>
                    <a:srgbClr val="203864"/>
                  </a:solidFill>
                  <a:effectLst/>
                  <a:latin typeface="Roboto" panose="02000000000000000000" pitchFamily="2" charset="0"/>
                </a:defRPr>
              </a:pPr>
              <a:r>
                <a:t>UNIVERSITAT DE VALENCIA</a:t>
              </a:r>
            </a:p>
            <a:p>
              <a:pPr algn="ctr" fontAlgn="base">
                <a:defRPr sz="1000">
                  <a:solidFill>
                    <a:srgbClr val="414042"/>
                  </a:solidFill>
                  <a:effectLst/>
                  <a:latin typeface="Roboto" panose="02000000000000000000" pitchFamily="2" charset="0"/>
                </a:defRPr>
              </a:pPr>
              <a:r>
                <a:t>ΒΑΛΈΝΘΙΑ, ΙΣΠΑΝΊΑ</a:t>
              </a:r>
            </a:p>
            <a:p>
              <a:pPr algn="ctr" fontAlgn="base">
                <a:defRPr sz="1000">
                  <a:solidFill>
                    <a:srgbClr val="D71920"/>
                  </a:solidFill>
                  <a:effectLst/>
                  <a:latin typeface="Roboto" panose="02000000000000000000" pitchFamily="2" charset="0"/>
                  <a:hlinkClick r:id="rId10"/>
                </a:defRPr>
              </a:pPr>
              <a:r>
                <a:t>www.uv.es</a:t>
              </a:r>
              <a:endParaRPr sz="1000" b="0" i="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3332429" y="4600164"/>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defRPr sz="1000">
                  <a:solidFill>
                    <a:srgbClr val="203864"/>
                  </a:solidFill>
                  <a:effectLst/>
                  <a:latin typeface="Roboto" panose="02000000000000000000" pitchFamily="2" charset="0"/>
                </a:defRPr>
              </a:pPr>
              <a:r>
                <a:t>media k GmbH</a:t>
              </a:r>
            </a:p>
            <a:p>
              <a:pPr algn="ctr" fontAlgn="base">
                <a:defRPr sz="1000">
                  <a:solidFill>
                    <a:srgbClr val="414042"/>
                  </a:solidFill>
                  <a:effectLst/>
                  <a:latin typeface="Roboto" panose="02000000000000000000" pitchFamily="2" charset="0"/>
                </a:defRPr>
              </a:pPr>
              <a:r>
                <a:t>Bad Mergentheim, ΓΕΡΜΑΝΊΑ</a:t>
              </a:r>
            </a:p>
            <a:p>
              <a:pPr algn="ctr" fontAlgn="base">
                <a:defRPr sz="1000">
                  <a:solidFill>
                    <a:srgbClr val="D71920"/>
                  </a:solidFill>
                  <a:effectLst/>
                  <a:latin typeface="Roboto" panose="02000000000000000000" pitchFamily="2" charset="0"/>
                  <a:hlinkClick r:id="rId12"/>
                </a:defRPr>
              </a:pPr>
              <a:r>
                <a:t>www.media-k.eu</a:t>
              </a:r>
              <a:endParaRPr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5019359" y="1427085"/>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defRPr sz="1000">
                  <a:solidFill>
                    <a:srgbClr val="203864"/>
                  </a:solidFill>
                  <a:effectLst/>
                  <a:latin typeface="Roboto" panose="02000000000000000000" pitchFamily="2" charset="0"/>
                </a:defRPr>
              </a:pPr>
              <a:r>
                <a:t>OXFAM ITALIA INTERCULTURA</a:t>
              </a:r>
            </a:p>
            <a:p>
              <a:pPr algn="ctr" fontAlgn="base">
                <a:defRPr sz="1000">
                  <a:solidFill>
                    <a:srgbClr val="414042"/>
                  </a:solidFill>
                  <a:effectLst/>
                  <a:latin typeface="Roboto" panose="02000000000000000000" pitchFamily="2" charset="0"/>
                </a:defRPr>
              </a:pPr>
              <a:r>
                <a:t>ΑΡΈΤΣΟ, ΙΤΑΛΊΑ</a:t>
              </a:r>
            </a:p>
            <a:p>
              <a:pPr algn="ctr" fontAlgn="base">
                <a:defRPr sz="1000">
                  <a:solidFill>
                    <a:srgbClr val="D71920"/>
                  </a:solidFill>
                  <a:effectLst/>
                  <a:latin typeface="Roboto" panose="02000000000000000000" pitchFamily="2" charset="0"/>
                  <a:hlinkClick r:id="rId14"/>
                </a:defRPr>
              </a:pPr>
              <a:r>
                <a:t>www.oxfamitalia.org/</a:t>
              </a:r>
              <a:endParaRPr sz="1000" b="0" i="0">
                <a:solidFill>
                  <a:srgbClr val="414042"/>
                </a:solidFill>
                <a:effectLst/>
                <a:latin typeface="Roboto" panose="02000000000000000000" pitchFamily="2" charset="0"/>
              </a:endParaRPr>
            </a:p>
          </p:txBody>
        </p:sp>
      </p:grpSp>
    </p:spTree>
    <p:extLst>
      <p:ext uri="{BB962C8B-B14F-4D97-AF65-F5344CB8AC3E}">
        <p14:creationId xmlns:p14="http://schemas.microsoft.com/office/powerpoint/2010/main" val="131120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anchor="ctr"/>
          <a:lstStyle/>
          <a:p>
            <a:pPr algn="ctr">
              <a:defRPr sz="2000" b="1">
                <a:solidFill>
                  <a:srgbClr val="203864"/>
                </a:solidFill>
              </a:defRPr>
            </a:pPr>
            <a:r>
              <a:rPr dirty="0" err="1"/>
              <a:t>Τι</a:t>
            </a:r>
            <a:r>
              <a:rPr dirty="0"/>
              <a:t> </a:t>
            </a:r>
            <a:r>
              <a:rPr dirty="0" err="1"/>
              <a:t>δεν</a:t>
            </a:r>
            <a:r>
              <a:rPr dirty="0"/>
              <a:t> π</a:t>
            </a:r>
            <a:r>
              <a:rPr dirty="0" err="1"/>
              <a:t>ρέ</a:t>
            </a:r>
            <a:r>
              <a:rPr dirty="0"/>
              <a:t>πει ποτέ να κάνετε αν λάβετε ένα </a:t>
            </a:r>
            <a:r>
              <a:rPr lang="el-GR" dirty="0"/>
              <a:t>ανεπιθύμητο </a:t>
            </a:r>
            <a:r>
              <a:rPr lang="en-US" dirty="0"/>
              <a:t>e-mail</a:t>
            </a:r>
            <a:r>
              <a:rPr dirty="0"/>
              <a:t> </a:t>
            </a:r>
            <a:r>
              <a:rPr lang="en-US" dirty="0"/>
              <a:t>(</a:t>
            </a:r>
            <a:r>
              <a:rPr dirty="0"/>
              <a:t>spam-mail;</a:t>
            </a:r>
            <a:r>
              <a:rPr lang="en-US" dirty="0"/>
              <a:t>)</a:t>
            </a:r>
            <a:endParaRP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t>Α. Διαγραφή του e-mail</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t>Β. Ελέγξτε τον αποστολέα </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t>Γ. Έλεγχος της γραμμής αναφοράς</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rPr dirty="0"/>
              <a:t>Δ. Απ</a:t>
            </a:r>
            <a:r>
              <a:rPr dirty="0" err="1"/>
              <a:t>άντηση</a:t>
            </a:r>
            <a:r>
              <a:rPr dirty="0"/>
              <a:t> και </a:t>
            </a:r>
            <a:r>
              <a:rPr lang="el-GR" dirty="0"/>
              <a:t>να ρωτήσετε </a:t>
            </a:r>
            <a:r>
              <a:rPr dirty="0"/>
              <a:t>αν π</a:t>
            </a:r>
            <a:r>
              <a:rPr dirty="0" err="1"/>
              <a:t>ρόκειτ</a:t>
            </a:r>
            <a:r>
              <a:rPr dirty="0"/>
              <a:t>αι για spam-mail</a:t>
            </a:r>
          </a:p>
        </p:txBody>
      </p:sp>
      <p:sp>
        <p:nvSpPr>
          <p:cNvPr id="2" name="TextBox 1">
            <a:extLst>
              <a:ext uri="{FF2B5EF4-FFF2-40B4-BE49-F238E27FC236}">
                <a16:creationId xmlns:a16="http://schemas.microsoft.com/office/drawing/2014/main" id="{D5E63C17-BD03-4222-BC8D-E1F551A4DD54}"/>
              </a:ext>
            </a:extLst>
          </p:cNvPr>
          <p:cNvSpPr txBox="1"/>
          <p:nvPr/>
        </p:nvSpPr>
        <p:spPr>
          <a:xfrm>
            <a:off x="2112607" y="1987414"/>
            <a:ext cx="2153859" cy="307777"/>
          </a:xfrm>
          <a:prstGeom prst="rect">
            <a:avLst/>
          </a:prstGeom>
        </p:spPr>
        <p:txBody>
          <a:bodyPr wrap="none">
            <a:spAutoFit/>
          </a:bodyPr>
          <a:lstStyle/>
          <a:p>
            <a:pPr algn="l">
              <a:defRPr sz="1400" i="1"/>
            </a:pPr>
            <a:r>
              <a:t>Μόνο μία απάντηση είναι σωστή!</a:t>
            </a:r>
            <a:endParaRPr sz="1400" i="1"/>
          </a:p>
        </p:txBody>
      </p:sp>
      <p:sp>
        <p:nvSpPr>
          <p:cNvPr id="13" name="Ορθογώνιο 7">
            <a:extLst>
              <a:ext uri="{FF2B5EF4-FFF2-40B4-BE49-F238E27FC236}">
                <a16:creationId xmlns:a16="http://schemas.microsoft.com/office/drawing/2014/main" id="{25A3F56B-BA6F-7EBF-0BE2-5AEFA6725BF8}"/>
              </a:ext>
            </a:extLst>
          </p:cNvPr>
          <p:cNvSpPr/>
          <p:nvPr/>
        </p:nvSpPr>
        <p:spPr>
          <a:xfrm>
            <a:off x="7315200" y="-29333"/>
            <a:ext cx="4875541" cy="382305"/>
          </a:xfrm>
          <a:prstGeom prst="rect">
            <a:avLst/>
          </a:prstGeom>
          <a:solidFill>
            <a:schemeClr val="tx1">
              <a:lumMod val="50000"/>
              <a:lumOff val="50000"/>
            </a:schemeClr>
          </a:solidFill>
        </p:spPr>
        <p:txBody>
          <a:bodyPr vert="horz" lIns="91440" tIns="45720" rIns="91440" bIns="45720" anchor="ctr">
            <a:normAutofit fontScale="70000" lnSpcReduction="20000"/>
          </a:bodyPr>
          <a:lstStyle/>
          <a:p>
            <a:pPr algn="r">
              <a:lnSpc>
                <a:spcPct val="90000"/>
              </a:lnSpc>
              <a:spcBef>
                <a:spcPct val="0"/>
              </a:spcBef>
              <a:defRP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6.2 </a:t>
            </a:r>
            <a:r>
              <a:rPr dirty="0" err="1"/>
              <a:t>Προστ</a:t>
            </a:r>
            <a:r>
              <a:rPr dirty="0"/>
              <a:t>ασία της ιδιω</a:t>
            </a:r>
            <a:r>
              <a:rPr lang="el-GR" dirty="0" err="1"/>
              <a:t>τικότητας</a:t>
            </a:r>
            <a:r>
              <a:rPr dirty="0"/>
              <a:t> και </a:t>
            </a:r>
            <a:r>
              <a:rPr dirty="0" err="1"/>
              <a:t>των</a:t>
            </a:r>
            <a:r>
              <a:rPr dirty="0"/>
              <a:t> π</a:t>
            </a:r>
            <a:r>
              <a:rPr dirty="0" err="1"/>
              <a:t>ροσω</a:t>
            </a:r>
            <a:r>
              <a:rPr dirty="0"/>
              <a:t>πικών δεδομένων </a:t>
            </a:r>
            <a:endParaRP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40256793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5334" t="11941" r="20523"/>
          <a:stretch/>
        </p:blipFill>
        <p:spPr>
          <a:xfrm>
            <a:off x="7783722" y="1874520"/>
            <a:ext cx="4082457" cy="2020282"/>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2002537" y="1080000"/>
            <a:ext cx="9863642" cy="605096"/>
          </a:xfrm>
        </p:spPr>
        <p:txBody>
          <a:bodyPr>
            <a:normAutofit fontScale="90000"/>
          </a:bodyPr>
          <a:lstStyle/>
          <a:p>
            <a:r>
              <a:rPr sz="3100" dirty="0" err="1">
                <a:solidFill>
                  <a:srgbClr val="C00000"/>
                </a:solidFill>
              </a:rPr>
              <a:t>Πρ</a:t>
            </a:r>
            <a:r>
              <a:rPr sz="3100" dirty="0">
                <a:solidFill>
                  <a:srgbClr val="C00000"/>
                </a:solidFill>
              </a:rPr>
              <a:t>ακτική δραστηριότητα: </a:t>
            </a:r>
            <a:r>
              <a:rPr sz="3100" dirty="0"/>
              <a:t>Τι είδους πληροφορίες μπορούμε να βρούμε στο διαδίκτυο; </a:t>
            </a:r>
            <a:r>
              <a:rPr sz="1800" dirty="0"/>
              <a:t>(</a:t>
            </a:r>
            <a:r>
              <a:rPr lang="el-GR" sz="1800" dirty="0"/>
              <a:t>σύνδεση με Ε</a:t>
            </a:r>
            <a:r>
              <a:rPr sz="1800" dirty="0" err="1"/>
              <a:t>νότητ</a:t>
            </a:r>
            <a:r>
              <a:rPr sz="1800" dirty="0"/>
              <a:t>α 5)</a:t>
            </a:r>
            <a:endParaRPr sz="1600" dirty="0"/>
          </a:p>
        </p:txBody>
      </p:sp>
      <p:sp>
        <p:nvSpPr>
          <p:cNvPr id="6" name="Θέση περιεχομένου 5">
            <a:extLst>
              <a:ext uri="{FF2B5EF4-FFF2-40B4-BE49-F238E27FC236}">
                <a16:creationId xmlns:a16="http://schemas.microsoft.com/office/drawing/2014/main" id="{E6E9E73E-755C-44B6-A54D-A625BD03A28C}"/>
              </a:ext>
            </a:extLst>
          </p:cNvPr>
          <p:cNvSpPr txBox="1">
            <a:spLocks/>
          </p:cNvSpPr>
          <p:nvPr/>
        </p:nvSpPr>
        <p:spPr>
          <a:xfrm>
            <a:off x="489859" y="2111340"/>
            <a:ext cx="7689499" cy="4590094"/>
          </a:xfrm>
          <a:prstGeom prst="rect">
            <a:avLst/>
          </a:prstGeom>
        </p:spPr>
        <p:txBody>
          <a:bodyPr vert="horz" lIns="91440" tIns="45720" rIns="91440" bIns="45720">
            <a:normAutofit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20000"/>
              </a:lnSpc>
              <a:defRPr sz="2400"/>
            </a:pPr>
            <a:r>
              <a:rPr dirty="0"/>
              <a:t>Η πρα</a:t>
            </a:r>
            <a:r>
              <a:rPr dirty="0" err="1"/>
              <a:t>κτική</a:t>
            </a:r>
            <a:r>
              <a:rPr dirty="0"/>
              <a:t> </a:t>
            </a:r>
            <a:r>
              <a:rPr dirty="0" err="1"/>
              <a:t>δρ</a:t>
            </a:r>
            <a:r>
              <a:rPr dirty="0"/>
              <a:t>αστηριότητα της Ενότητας 5 «</a:t>
            </a:r>
            <a:r>
              <a:rPr i="1" dirty="0"/>
              <a:t>Έλεγχος πληροφοριών για την υγεία</a:t>
            </a:r>
            <a:r>
              <a:rPr dirty="0"/>
              <a:t>» συνεχίζεται.</a:t>
            </a:r>
          </a:p>
          <a:p>
            <a:pPr marL="342900" lvl="1" indent="-342900">
              <a:lnSpc>
                <a:spcPct val="120000"/>
              </a:lnSpc>
              <a:defRPr sz="2400"/>
            </a:pPr>
            <a:r>
              <a:rPr lang="el-GR" dirty="0"/>
              <a:t>Π</a:t>
            </a:r>
            <a:r>
              <a:rPr dirty="0"/>
              <a:t>αρακα</a:t>
            </a:r>
            <a:r>
              <a:rPr dirty="0" err="1"/>
              <a:t>λούμε</a:t>
            </a:r>
            <a:r>
              <a:rPr lang="el-GR" dirty="0"/>
              <a:t>, λοιπόν,</a:t>
            </a:r>
            <a:r>
              <a:rPr dirty="0"/>
              <a:t> να επ</a:t>
            </a:r>
            <a:r>
              <a:rPr dirty="0" err="1"/>
              <a:t>εκτείνετε</a:t>
            </a:r>
            <a:r>
              <a:rPr dirty="0"/>
              <a:t> </a:t>
            </a:r>
            <a:r>
              <a:rPr dirty="0" err="1"/>
              <a:t>την</a:t>
            </a:r>
            <a:r>
              <a:rPr dirty="0"/>
              <a:t> α</a:t>
            </a:r>
            <a:r>
              <a:rPr dirty="0" err="1"/>
              <a:t>ξιολόγηση</a:t>
            </a:r>
            <a:r>
              <a:rPr dirty="0"/>
              <a:t> </a:t>
            </a:r>
            <a:r>
              <a:rPr dirty="0" err="1"/>
              <a:t>των</a:t>
            </a:r>
            <a:r>
              <a:rPr dirty="0"/>
              <a:t> π</a:t>
            </a:r>
            <a:r>
              <a:rPr dirty="0" err="1"/>
              <a:t>ροκ</a:t>
            </a:r>
            <a:r>
              <a:rPr dirty="0"/>
              <a:t>αθορισμένων δικτυακών τόπων από αυτή τη δραστηριότητα με τ</a:t>
            </a:r>
            <a:r>
              <a:rPr lang="el-GR" dirty="0"/>
              <a:t>ην προσθήκη τ</a:t>
            </a:r>
            <a:r>
              <a:rPr dirty="0" err="1"/>
              <a:t>ων</a:t>
            </a:r>
            <a:r>
              <a:rPr dirty="0"/>
              <a:t> ακόλουθων ερωτήσεων:</a:t>
            </a:r>
          </a:p>
          <a:p>
            <a:pPr marL="914400" lvl="2" indent="-457200">
              <a:lnSpc>
                <a:spcPct val="120000"/>
              </a:lnSpc>
              <a:buFont typeface="+mj-lt"/>
              <a:buAutoNum type="arabicPeriod"/>
              <a:defRPr sz="2200"/>
            </a:pPr>
            <a:r>
              <a:rPr dirty="0" err="1"/>
              <a:t>Προστ</a:t>
            </a:r>
            <a:r>
              <a:rPr dirty="0"/>
              <a:t>ατεύεται η ιδιωτικότητα του χρήστη;</a:t>
            </a:r>
          </a:p>
          <a:p>
            <a:pPr marL="914400" lvl="2" indent="-457200">
              <a:lnSpc>
                <a:spcPct val="120000"/>
              </a:lnSpc>
              <a:buFont typeface="+mj-lt"/>
              <a:buAutoNum type="arabicPeriod"/>
              <a:defRPr sz="2200"/>
            </a:pPr>
            <a:r>
              <a:rPr dirty="0"/>
              <a:t>Ο </a:t>
            </a:r>
            <a:r>
              <a:rPr dirty="0" err="1"/>
              <a:t>ιστότο</a:t>
            </a:r>
            <a:r>
              <a:rPr dirty="0"/>
              <a:t>πος αναφέρει σαφώς μια πολιτική απορρήτου;</a:t>
            </a:r>
          </a:p>
          <a:p>
            <a:pPr marL="914400" lvl="2" indent="-457200">
              <a:lnSpc>
                <a:spcPct val="120000"/>
              </a:lnSpc>
              <a:buFont typeface="+mj-lt"/>
              <a:buAutoNum type="arabicPeriod"/>
              <a:defRPr sz="2200"/>
            </a:pPr>
            <a:r>
              <a:rPr dirty="0"/>
              <a:t>Μπ</a:t>
            </a:r>
            <a:r>
              <a:rPr dirty="0" err="1"/>
              <a:t>ορούν</a:t>
            </a:r>
            <a:r>
              <a:rPr dirty="0"/>
              <a:t> </a:t>
            </a:r>
            <a:r>
              <a:rPr dirty="0" err="1"/>
              <a:t>οι</a:t>
            </a:r>
            <a:r>
              <a:rPr dirty="0"/>
              <a:t> </a:t>
            </a:r>
            <a:r>
              <a:rPr dirty="0" err="1"/>
              <a:t>χρήστες</a:t>
            </a:r>
            <a:r>
              <a:rPr dirty="0"/>
              <a:t> να π</a:t>
            </a:r>
            <a:r>
              <a:rPr dirty="0" err="1"/>
              <a:t>ροστ</a:t>
            </a:r>
            <a:r>
              <a:rPr dirty="0"/>
              <a:t>ατεύσουν τις πληροφορίες για την υγεία τους;</a:t>
            </a:r>
          </a:p>
        </p:txBody>
      </p:sp>
      <p:sp>
        <p:nvSpPr>
          <p:cNvPr id="10" name="Ορθογώνιο 1">
            <a:extLst>
              <a:ext uri="{FF2B5EF4-FFF2-40B4-BE49-F238E27FC236}">
                <a16:creationId xmlns:a16="http://schemas.microsoft.com/office/drawing/2014/main" id="{3EABFA14-CCC1-48A6-A2A5-B838C912D37A}"/>
              </a:ext>
            </a:extLst>
          </p:cNvPr>
          <p:cNvSpPr/>
          <p:nvPr/>
        </p:nvSpPr>
        <p:spPr>
          <a:xfrm>
            <a:off x="9513619" y="6424435"/>
            <a:ext cx="2411718" cy="276999"/>
          </a:xfrm>
          <a:prstGeom prst="rect">
            <a:avLst/>
          </a:prstGeom>
        </p:spPr>
        <p:txBody>
          <a:bodyPr wrap="square">
            <a:spAutoFit/>
          </a:bodyPr>
          <a:lstStyle/>
          <a:p>
            <a:pPr algn="r">
              <a:defRPr sz="1200"/>
            </a:pPr>
            <a:r>
              <a:rPr>
                <a:hlinkClick r:id="rId4"/>
              </a:rPr>
              <a:t>Πηγή</a:t>
            </a:r>
            <a:r>
              <a:t> | </a:t>
            </a:r>
            <a:r>
              <a:rPr>
                <a:hlinkClick r:id="rId5"/>
              </a:rPr>
              <a:t>Άδεια Pixabay</a:t>
            </a:r>
            <a:endParaRPr sz="1200"/>
          </a:p>
        </p:txBody>
      </p:sp>
      <p:pic>
        <p:nvPicPr>
          <p:cNvPr id="7" name="Google Shape;142;p6">
            <a:extLst>
              <a:ext uri="{FF2B5EF4-FFF2-40B4-BE49-F238E27FC236}">
                <a16:creationId xmlns:a16="http://schemas.microsoft.com/office/drawing/2014/main" id="{CA388C8A-B663-47EF-B411-DC78DAB9188D}"/>
              </a:ext>
            </a:extLst>
          </p:cNvPr>
          <p:cNvPicPr preferRelativeResize="0"/>
          <p:nvPr/>
        </p:nvPicPr>
        <p:blipFill rotWithShape="1">
          <a:blip r:embed="rId6">
            <a:alphaModFix/>
          </a:blip>
          <a:srcRect/>
          <a:stretch/>
        </p:blipFill>
        <p:spPr>
          <a:xfrm>
            <a:off x="183095" y="558061"/>
            <a:ext cx="1729212" cy="1196146"/>
          </a:xfrm>
          <a:prstGeom prst="rect">
            <a:avLst/>
          </a:prstGeom>
          <a:noFill/>
          <a:ln>
            <a:noFill/>
          </a:ln>
        </p:spPr>
      </p:pic>
      <p:sp>
        <p:nvSpPr>
          <p:cNvPr id="8" name="Ορθογώνιο 7">
            <a:extLst>
              <a:ext uri="{FF2B5EF4-FFF2-40B4-BE49-F238E27FC236}">
                <a16:creationId xmlns:a16="http://schemas.microsoft.com/office/drawing/2014/main" id="{EE691785-5811-4F34-B2F3-EC69C9B70610}"/>
              </a:ext>
            </a:extLst>
          </p:cNvPr>
          <p:cNvSpPr/>
          <p:nvPr/>
        </p:nvSpPr>
        <p:spPr>
          <a:xfrm>
            <a:off x="8706802" y="295065"/>
            <a:ext cx="3490314" cy="707886"/>
          </a:xfrm>
          <a:prstGeom prst="rect">
            <a:avLst/>
          </a:prstGeom>
          <a:noFill/>
        </p:spPr>
        <p:txBody>
          <a:bodyPr wrap="none" lIns="91440" tIns="45720" rIns="91440" bIns="45720">
            <a:spAutoFit/>
          </a:bodyPr>
          <a:lstStyle/>
          <a:p>
            <a:pPr algn="ctr">
              <a:defRPr sz="4000" b="1">
                <a:ln w="6600">
                  <a:solidFill>
                    <a:schemeClr val="accent2"/>
                  </a:solidFill>
                  <a:prstDash val="solid"/>
                </a:ln>
                <a:solidFill>
                  <a:schemeClr val="accent4">
                    <a:lumMod val="20000"/>
                    <a:lumOff val="80000"/>
                  </a:schemeClr>
                </a:solidFill>
                <a:effectLst>
                  <a:outerShdw dist="38100" dir="2700000" algn="tl" rotWithShape="0">
                    <a:schemeClr val="accent2"/>
                  </a:outerShdw>
                </a:effectLst>
              </a:defRPr>
            </a:pPr>
            <a:r>
              <a:rPr dirty="0" err="1"/>
              <a:t>Δρ</a:t>
            </a:r>
            <a:r>
              <a:rPr dirty="0"/>
              <a:t>αστηριότητ</a:t>
            </a:r>
            <a:r>
              <a:rPr lang="el-GR" dirty="0"/>
              <a:t>α</a:t>
            </a:r>
            <a:endParaRPr sz="4000" b="1" cap="none"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
        <p:nvSpPr>
          <p:cNvPr id="9" name="Ορθογώνιο 7">
            <a:extLst>
              <a:ext uri="{FF2B5EF4-FFF2-40B4-BE49-F238E27FC236}">
                <a16:creationId xmlns:a16="http://schemas.microsoft.com/office/drawing/2014/main" id="{A21AD1C1-B935-528F-29CC-BAFEA0A02B8F}"/>
              </a:ext>
            </a:extLst>
          </p:cNvPr>
          <p:cNvSpPr/>
          <p:nvPr/>
        </p:nvSpPr>
        <p:spPr>
          <a:xfrm>
            <a:off x="7315200" y="-29333"/>
            <a:ext cx="4875541" cy="382305"/>
          </a:xfrm>
          <a:prstGeom prst="rect">
            <a:avLst/>
          </a:prstGeom>
          <a:solidFill>
            <a:schemeClr val="tx1">
              <a:lumMod val="50000"/>
              <a:lumOff val="50000"/>
            </a:schemeClr>
          </a:solidFill>
        </p:spPr>
        <p:txBody>
          <a:bodyPr vert="horz" lIns="91440" tIns="45720" rIns="91440" bIns="45720" anchor="ctr">
            <a:normAutofit fontScale="70000" lnSpcReduction="20000"/>
          </a:bodyPr>
          <a:lstStyle/>
          <a:p>
            <a:pPr algn="r">
              <a:lnSpc>
                <a:spcPct val="90000"/>
              </a:lnSpc>
              <a:spcBef>
                <a:spcPct val="0"/>
              </a:spcBef>
              <a:defRP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6.2 </a:t>
            </a:r>
            <a:r>
              <a:rPr dirty="0" err="1"/>
              <a:t>Προστ</a:t>
            </a:r>
            <a:r>
              <a:rPr dirty="0"/>
              <a:t>ασία της ιδιω</a:t>
            </a:r>
            <a:r>
              <a:rPr lang="el-GR" dirty="0" err="1"/>
              <a:t>τικότητας</a:t>
            </a:r>
            <a:r>
              <a:rPr dirty="0"/>
              <a:t> και </a:t>
            </a:r>
            <a:r>
              <a:rPr dirty="0" err="1"/>
              <a:t>των</a:t>
            </a:r>
            <a:r>
              <a:rPr dirty="0"/>
              <a:t> π</a:t>
            </a:r>
            <a:r>
              <a:rPr dirty="0" err="1"/>
              <a:t>ροσω</a:t>
            </a:r>
            <a:r>
              <a:rPr dirty="0"/>
              <a:t>πικών δεδομένων </a:t>
            </a:r>
            <a:endParaRP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58091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fontScale="90000"/>
          </a:bodyPr>
          <a:lstStyle/>
          <a:p>
            <a:r>
              <a:rPr lang="el-GR" sz="2000" dirty="0">
                <a:solidFill>
                  <a:srgbClr val="C01E24"/>
                </a:solidFill>
              </a:rPr>
              <a:t>Δράση </a:t>
            </a:r>
            <a:r>
              <a:rPr sz="2000" dirty="0">
                <a:solidFill>
                  <a:srgbClr val="C01E24"/>
                </a:solidFill>
              </a:rPr>
              <a:t>6.</a:t>
            </a:r>
            <a:r>
              <a:rPr lang="el-GR" sz="2000" dirty="0">
                <a:solidFill>
                  <a:srgbClr val="C01E24"/>
                </a:solidFill>
              </a:rPr>
              <a:t>1.</a:t>
            </a:r>
            <a:r>
              <a:rPr sz="2000" dirty="0">
                <a:solidFill>
                  <a:srgbClr val="C01E24"/>
                </a:solidFill>
              </a:rPr>
              <a:t>3</a:t>
            </a:r>
            <a:br>
              <a:rPr lang="el-GR" sz="2800" dirty="0">
                <a:solidFill>
                  <a:srgbClr val="C01E24"/>
                </a:solidFill>
              </a:rPr>
            </a:br>
            <a:r>
              <a:rPr lang="el-GR" sz="4000" dirty="0">
                <a:solidFill>
                  <a:srgbClr val="C01E24"/>
                </a:solidFill>
              </a:rPr>
              <a:t>Ψηφιακή επικοινωνία σχετικά με τις πληροφορίες για την υγεία</a:t>
            </a:r>
            <a:endParaRPr dirty="0">
              <a:solidFill>
                <a:srgbClr val="C00000"/>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6" y="2523986"/>
            <a:ext cx="5876901" cy="3576818"/>
          </a:xfrm>
          <a:ln>
            <a:solidFill>
              <a:schemeClr val="bg1"/>
            </a:solidFill>
          </a:ln>
        </p:spPr>
        <p:txBody>
          <a:bodyPr>
            <a:normAutofit fontScale="92500"/>
          </a:bodyPr>
          <a:lstStyle/>
          <a:p>
            <a:pPr marL="312738" indent="-312738">
              <a:lnSpc>
                <a:spcPct val="120000"/>
              </a:lnSpc>
              <a:tabLst>
                <a:tab pos="273050" algn="l"/>
              </a:tabLst>
              <a:defRPr sz="2600"/>
            </a:pPr>
            <a:r>
              <a:rPr sz="2000" dirty="0" err="1"/>
              <a:t>Το</a:t>
            </a:r>
            <a:r>
              <a:rPr sz="2000" dirty="0"/>
              <a:t> </a:t>
            </a:r>
            <a:r>
              <a:rPr sz="2000" dirty="0" err="1"/>
              <a:t>μέρος</a:t>
            </a:r>
            <a:r>
              <a:rPr sz="2000" dirty="0"/>
              <a:t> </a:t>
            </a:r>
            <a:r>
              <a:rPr lang="el-GR" sz="2000" dirty="0"/>
              <a:t>αυτό </a:t>
            </a:r>
            <a:r>
              <a:rPr sz="2000" dirty="0" err="1"/>
              <a:t>στοχεύει</a:t>
            </a:r>
            <a:r>
              <a:rPr sz="2000" dirty="0"/>
              <a:t> στην ευαισθητοποίηση σχετικά με την </a:t>
            </a:r>
            <a:r>
              <a:rPr lang="el-GR" sz="2000" b="1" dirty="0" err="1"/>
              <a:t>σημασί</a:t>
            </a:r>
            <a:r>
              <a:rPr sz="2000" b="1" dirty="0"/>
              <a:t>α των δεδομένων υγείας. </a:t>
            </a:r>
          </a:p>
          <a:p>
            <a:pPr marL="312738" indent="-312738">
              <a:lnSpc>
                <a:spcPct val="120000"/>
              </a:lnSpc>
              <a:tabLst>
                <a:tab pos="273050" algn="l"/>
              </a:tabLst>
            </a:pPr>
            <a:r>
              <a:rPr sz="2000" dirty="0" err="1"/>
              <a:t>Γι</a:t>
            </a:r>
            <a:r>
              <a:rPr sz="2000" dirty="0"/>
              <a:t>α να γίνει αυτό, είναι σημαντικό να μάθουμε ποιες πληροφορίες μπορούν να αποκαλυφθούν από </a:t>
            </a:r>
            <a:r>
              <a:rPr lang="el-GR" sz="2000" dirty="0"/>
              <a:t>εσάς</a:t>
            </a:r>
            <a:r>
              <a:rPr sz="2000" dirty="0"/>
              <a:t> στο ψηφιακό περιβάλλον, π.χ. σε </a:t>
            </a:r>
            <a:r>
              <a:rPr sz="2000" dirty="0" err="1"/>
              <a:t>μι</a:t>
            </a:r>
            <a:r>
              <a:rPr sz="2000" dirty="0"/>
              <a:t>α δημοσίευση σε ένα φόρουμ, και ποιες πληροφορίες δεν θα πρέπει να δημοσιεύονται στο </a:t>
            </a:r>
            <a:r>
              <a:rPr lang="el-GR" sz="2000" dirty="0" err="1"/>
              <a:t>Δι</a:t>
            </a:r>
            <a:r>
              <a:rPr sz="2000" dirty="0"/>
              <a:t>α</a:t>
            </a:r>
            <a:r>
              <a:rPr sz="2000" dirty="0" err="1"/>
              <a:t>δίκτυο</a:t>
            </a:r>
            <a:r>
              <a:rPr sz="1800" dirty="0"/>
              <a:t>. </a:t>
            </a:r>
          </a:p>
          <a:p>
            <a:pPr marL="312738" indent="-312738">
              <a:lnSpc>
                <a:spcPct val="120000"/>
              </a:lnSpc>
              <a:tabLst>
                <a:tab pos="273050" algn="l"/>
              </a:tabLst>
              <a:defRPr sz="2600"/>
            </a:pPr>
            <a:r>
              <a:rPr sz="2000" dirty="0" err="1"/>
              <a:t>Μι</a:t>
            </a:r>
            <a:r>
              <a:rPr sz="2000" dirty="0"/>
              <a:t>α άλλη συμβο</a:t>
            </a:r>
            <a:r>
              <a:rPr lang="el-GR" sz="2000" dirty="0"/>
              <a:t>υ</a:t>
            </a:r>
            <a:r>
              <a:rPr sz="2000" dirty="0" err="1"/>
              <a:t>λή</a:t>
            </a:r>
            <a:r>
              <a:rPr sz="2000" dirty="0"/>
              <a:t> δίνεται για τη σύνταξη ενός e-mail </a:t>
            </a:r>
            <a:r>
              <a:rPr lang="el-GR" sz="2000" dirty="0"/>
              <a:t>προς </a:t>
            </a:r>
            <a:r>
              <a:rPr sz="2000" dirty="0" err="1"/>
              <a:t>τους</a:t>
            </a:r>
            <a:r>
              <a:rPr sz="2000" dirty="0"/>
              <a:t> επαγγελματίες υγείας</a:t>
            </a:r>
            <a:r>
              <a:rPr lang="el-GR" sz="2000" dirty="0"/>
              <a:t>.</a:t>
            </a:r>
            <a:endParaRPr sz="2000" dirty="0"/>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defRPr sz="1200"/>
            </a:pPr>
            <a:r>
              <a:rPr>
                <a:hlinkClick r:id="rId3"/>
              </a:rPr>
              <a:t>Πηγή</a:t>
            </a:r>
            <a:r>
              <a:t> | </a:t>
            </a:r>
            <a:r>
              <a:rPr>
                <a:hlinkClick r:id="rId4"/>
              </a:rPr>
              <a:t>Άδεια Pixabay</a:t>
            </a:r>
            <a:endParaRPr sz="1200"/>
          </a:p>
        </p:txBody>
      </p:sp>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6907" y="2541014"/>
            <a:ext cx="3580771" cy="2198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Google Shape;168;p7">
            <a:extLst>
              <a:ext uri="{FF2B5EF4-FFF2-40B4-BE49-F238E27FC236}">
                <a16:creationId xmlns:a16="http://schemas.microsoft.com/office/drawing/2014/main" id="{4055B190-0BE3-C8B1-9190-EBCEC443C8C4}"/>
              </a:ext>
            </a:extLst>
          </p:cNvPr>
          <p:cNvSpPr/>
          <p:nvPr/>
        </p:nvSpPr>
        <p:spPr>
          <a:xfrm>
            <a:off x="11469624" y="254197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6.1.1</a:t>
            </a:r>
            <a:endParaRPr sz="1800" dirty="0">
              <a:solidFill>
                <a:schemeClr val="bg1"/>
              </a:solidFill>
              <a:latin typeface="Calibri"/>
              <a:cs typeface="Calibri"/>
              <a:sym typeface="Calibri"/>
            </a:endParaRPr>
          </a:p>
        </p:txBody>
      </p:sp>
      <p:sp>
        <p:nvSpPr>
          <p:cNvPr id="15" name="Google Shape;168;p7">
            <a:extLst>
              <a:ext uri="{FF2B5EF4-FFF2-40B4-BE49-F238E27FC236}">
                <a16:creationId xmlns:a16="http://schemas.microsoft.com/office/drawing/2014/main" id="{C2DFCE15-D098-7DC8-8889-CCF6F5BD9B43}"/>
              </a:ext>
            </a:extLst>
          </p:cNvPr>
          <p:cNvSpPr/>
          <p:nvPr/>
        </p:nvSpPr>
        <p:spPr>
          <a:xfrm>
            <a:off x="11469624" y="3204910"/>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.1.2</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957576B8-83D1-DAF4-A477-12565B61BCBB}"/>
              </a:ext>
            </a:extLst>
          </p:cNvPr>
          <p:cNvSpPr/>
          <p:nvPr/>
        </p:nvSpPr>
        <p:spPr>
          <a:xfrm>
            <a:off x="11469624" y="386912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C00000"/>
                </a:solidFill>
                <a:latin typeface="Calibri"/>
                <a:cs typeface="Calibri"/>
                <a:sym typeface="Calibri"/>
              </a:rPr>
              <a:t>6</a:t>
            </a:r>
            <a:r>
              <a:rPr lang="de-DE" sz="1800" dirty="0">
                <a:solidFill>
                  <a:srgbClr val="C00000"/>
                </a:solidFill>
                <a:latin typeface="Calibri"/>
                <a:cs typeface="Calibri"/>
                <a:sym typeface="Calibri"/>
              </a:rPr>
              <a:t>.1.3</a:t>
            </a:r>
            <a:endParaRPr sz="1800" dirty="0">
              <a:solidFill>
                <a:srgbClr val="C00000"/>
              </a:solidFill>
              <a:latin typeface="Calibri"/>
              <a:cs typeface="Calibri"/>
              <a:sym typeface="Calibri"/>
            </a:endParaRPr>
          </a:p>
        </p:txBody>
      </p:sp>
      <p:sp>
        <p:nvSpPr>
          <p:cNvPr id="17" name="Google Shape;168;p7">
            <a:extLst>
              <a:ext uri="{FF2B5EF4-FFF2-40B4-BE49-F238E27FC236}">
                <a16:creationId xmlns:a16="http://schemas.microsoft.com/office/drawing/2014/main" id="{0978D4CC-572B-B4DE-BDF3-B107D4C2C4D7}"/>
              </a:ext>
            </a:extLst>
          </p:cNvPr>
          <p:cNvSpPr/>
          <p:nvPr/>
        </p:nvSpPr>
        <p:spPr>
          <a:xfrm>
            <a:off x="10748719" y="2541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6.1</a:t>
            </a:r>
            <a:endParaRPr sz="2000" dirty="0">
              <a:solidFill>
                <a:srgbClr val="203864"/>
              </a:solidFill>
              <a:latin typeface="Calibri"/>
              <a:cs typeface="Calibri"/>
              <a:sym typeface="Calibri"/>
            </a:endParaRPr>
          </a:p>
        </p:txBody>
      </p:sp>
      <p:sp>
        <p:nvSpPr>
          <p:cNvPr id="18" name="Google Shape;168;p7">
            <a:extLst>
              <a:ext uri="{FF2B5EF4-FFF2-40B4-BE49-F238E27FC236}">
                <a16:creationId xmlns:a16="http://schemas.microsoft.com/office/drawing/2014/main" id="{287526D6-4AC4-A538-5BC5-D1A57C76E3CA}"/>
              </a:ext>
            </a:extLst>
          </p:cNvPr>
          <p:cNvSpPr/>
          <p:nvPr/>
        </p:nvSpPr>
        <p:spPr>
          <a:xfrm>
            <a:off x="10747248" y="32016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1944757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1912307" y="1080000"/>
            <a:ext cx="10096598" cy="605096"/>
          </a:xfrm>
        </p:spPr>
        <p:txBody>
          <a:bodyPr>
            <a:normAutofit fontScale="90000"/>
          </a:bodyPr>
          <a:lstStyle/>
          <a:p>
            <a:pPr algn="ctr">
              <a:defRPr sz="3100"/>
            </a:pPr>
            <a:r>
              <a:rPr dirty="0" err="1">
                <a:solidFill>
                  <a:srgbClr val="C01E24"/>
                </a:solidFill>
              </a:rPr>
              <a:t>Δυν</a:t>
            </a:r>
            <a:r>
              <a:rPr dirty="0">
                <a:solidFill>
                  <a:srgbClr val="C01E24"/>
                </a:solidFill>
              </a:rPr>
              <a:t>αμική δραστηριότητα</a:t>
            </a:r>
            <a:r>
              <a:rPr lang="el-GR" dirty="0">
                <a:solidFill>
                  <a:srgbClr val="C01E24"/>
                </a:solidFill>
              </a:rPr>
              <a:t> </a:t>
            </a:r>
            <a:r>
              <a:rPr dirty="0" err="1">
                <a:solidFill>
                  <a:srgbClr val="C00000"/>
                </a:solidFill>
              </a:rPr>
              <a:t>ομάδ</a:t>
            </a:r>
            <a:r>
              <a:rPr dirty="0">
                <a:solidFill>
                  <a:srgbClr val="C00000"/>
                </a:solidFill>
              </a:rPr>
              <a:t>ας: </a:t>
            </a:r>
            <a:r>
              <a:rPr lang="el-GR" dirty="0"/>
              <a:t>Μελέτες περιπτώσεων-</a:t>
            </a:r>
            <a:r>
              <a:rPr dirty="0" err="1"/>
              <a:t>Φόρουμ</a:t>
            </a:r>
            <a:r>
              <a:rPr dirty="0"/>
              <a:t> — περιγραφή προβλημάτων που σχετίζονται με την υγεία στο ψηφιακό περιβάλλον</a:t>
            </a:r>
            <a:endParaRPr sz="1600"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5767755" y="0"/>
            <a:ext cx="6424246" cy="295065"/>
          </a:xfrm>
          <a:prstGeom prst="rect">
            <a:avLst/>
          </a:prstGeom>
          <a:solidFill>
            <a:schemeClr val="tx1">
              <a:lumMod val="50000"/>
              <a:lumOff val="50000"/>
            </a:schemeClr>
          </a:solidFill>
        </p:spPr>
        <p:txBody>
          <a:bodyPr vert="horz" lIns="91440" tIns="45720" rIns="91440" bIns="45720" anchor="ctr">
            <a:noAutofit/>
          </a:bodyPr>
          <a:lstStyle/>
          <a:p>
            <a:pPr algn="r">
              <a:lnSpc>
                <a:spcPct val="90000"/>
              </a:lnSpc>
              <a:spcBef>
                <a:spcPct val="0"/>
              </a:spcBef>
              <a:defRPr sz="17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6.3 </a:t>
            </a:r>
            <a:r>
              <a:rPr dirty="0" err="1"/>
              <a:t>Ψηφι</a:t>
            </a:r>
            <a:r>
              <a:rPr dirty="0"/>
              <a:t>ακή επικοινωνία σχετικά με τις πληροφορίες για την υγεία </a:t>
            </a:r>
            <a:endParaRP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10" name="Ορθογώνιο 1">
            <a:extLst>
              <a:ext uri="{FF2B5EF4-FFF2-40B4-BE49-F238E27FC236}">
                <a16:creationId xmlns:a16="http://schemas.microsoft.com/office/drawing/2014/main" id="{3EABFA14-CCC1-48A6-A2A5-B838C912D37A}"/>
              </a:ext>
            </a:extLst>
          </p:cNvPr>
          <p:cNvSpPr/>
          <p:nvPr/>
        </p:nvSpPr>
        <p:spPr>
          <a:xfrm>
            <a:off x="9454460" y="6368465"/>
            <a:ext cx="2411718" cy="276999"/>
          </a:xfrm>
          <a:prstGeom prst="rect">
            <a:avLst/>
          </a:prstGeom>
        </p:spPr>
        <p:txBody>
          <a:bodyPr wrap="square">
            <a:spAutoFit/>
          </a:bodyPr>
          <a:lstStyle/>
          <a:p>
            <a:pPr algn="r">
              <a:defRPr sz="1200"/>
            </a:pPr>
            <a:r>
              <a:rPr>
                <a:hlinkClick r:id="rId3"/>
              </a:rPr>
              <a:t>Πηγή</a:t>
            </a:r>
            <a:r>
              <a:t> | </a:t>
            </a:r>
            <a:r>
              <a:rPr>
                <a:hlinkClick r:id="rId4"/>
              </a:rPr>
              <a:t>Άδεια Pixabay</a:t>
            </a:r>
            <a:endParaRPr sz="1200"/>
          </a:p>
        </p:txBody>
      </p:sp>
      <p:sp>
        <p:nvSpPr>
          <p:cNvPr id="4" name="Textfeld 3"/>
          <p:cNvSpPr txBox="1"/>
          <p:nvPr/>
        </p:nvSpPr>
        <p:spPr>
          <a:xfrm>
            <a:off x="448055" y="2238702"/>
            <a:ext cx="7640867" cy="4616648"/>
          </a:xfrm>
          <a:prstGeom prst="rect">
            <a:avLst/>
          </a:prstGeom>
        </p:spPr>
        <p:txBody>
          <a:bodyPr wrap="square">
            <a:spAutoFit/>
          </a:bodyPr>
          <a:lstStyle/>
          <a:p>
            <a:pPr marL="342900" indent="-342900">
              <a:spcBef>
                <a:spcPts val="600"/>
              </a:spcBef>
              <a:spcAft>
                <a:spcPts val="600"/>
              </a:spcAft>
              <a:buClr>
                <a:srgbClr val="C00000"/>
              </a:buClr>
              <a:buFont typeface="Wingdings" panose="05000000000000000000" pitchFamily="2" charset="2"/>
              <a:buChar char="§"/>
              <a:defRPr sz="2400"/>
            </a:pPr>
            <a:r>
              <a:rPr sz="2200" dirty="0"/>
              <a:t>Παρακα</a:t>
            </a:r>
            <a:r>
              <a:rPr sz="2200" dirty="0" err="1"/>
              <a:t>λούμε</a:t>
            </a:r>
            <a:r>
              <a:rPr sz="2200" dirty="0"/>
              <a:t> να </a:t>
            </a:r>
            <a:r>
              <a:rPr sz="2200" dirty="0" err="1"/>
              <a:t>εργ</a:t>
            </a:r>
            <a:r>
              <a:rPr sz="2200" dirty="0"/>
              <a:t>αστείτε σε ομάδες από τρεις έως πέντε συμμετέχοντες η κάθε μία. </a:t>
            </a:r>
          </a:p>
          <a:p>
            <a:pPr marL="342900" indent="-342900">
              <a:spcBef>
                <a:spcPts val="600"/>
              </a:spcBef>
              <a:spcAft>
                <a:spcPts val="600"/>
              </a:spcAft>
              <a:buClr>
                <a:srgbClr val="C00000"/>
              </a:buClr>
              <a:buFont typeface="Wingdings" panose="05000000000000000000" pitchFamily="2" charset="2"/>
              <a:buChar char="§"/>
              <a:defRPr sz="2400"/>
            </a:pPr>
            <a:r>
              <a:rPr sz="2200" dirty="0" err="1"/>
              <a:t>Συζητήστε</a:t>
            </a:r>
            <a:r>
              <a:rPr sz="2200" dirty="0"/>
              <a:t> </a:t>
            </a:r>
            <a:r>
              <a:rPr sz="2200" dirty="0" err="1"/>
              <a:t>στις</a:t>
            </a:r>
            <a:r>
              <a:rPr sz="2200" dirty="0"/>
              <a:t> </a:t>
            </a:r>
            <a:r>
              <a:rPr sz="2200" dirty="0" err="1"/>
              <a:t>ομάδες</a:t>
            </a:r>
            <a:r>
              <a:rPr sz="2200" dirty="0"/>
              <a:t> τις α</a:t>
            </a:r>
            <a:r>
              <a:rPr sz="2200" dirty="0" err="1"/>
              <a:t>κόλουθες</a:t>
            </a:r>
            <a:r>
              <a:rPr sz="2200" dirty="0"/>
              <a:t> </a:t>
            </a:r>
            <a:r>
              <a:rPr sz="2200" dirty="0" err="1"/>
              <a:t>μελέτες</a:t>
            </a:r>
            <a:r>
              <a:rPr sz="2200" dirty="0"/>
              <a:t> </a:t>
            </a:r>
            <a:r>
              <a:rPr lang="el-GR" sz="2200" dirty="0"/>
              <a:t>περιπτώσεων </a:t>
            </a:r>
            <a:r>
              <a:rPr sz="2200" dirty="0"/>
              <a:t>α</a:t>
            </a:r>
            <a:r>
              <a:rPr sz="2200" dirty="0" err="1"/>
              <a:t>τόμων</a:t>
            </a:r>
            <a:r>
              <a:rPr sz="2200" dirty="0"/>
              <a:t> που περιγράφουν το πρόβλημα υγείας τους σε ένα φόρουμ και </a:t>
            </a:r>
            <a:r>
              <a:rPr sz="2200" b="1" dirty="0"/>
              <a:t>αποφασίζουν ποιες πληροφορίες είναι πολύ προσωπικές και ποιες πληροφορίες χρειάζονται για να κατανοήσουν </a:t>
            </a:r>
            <a:r>
              <a:rPr sz="2200" dirty="0"/>
              <a:t>το ζήτημα της υγείας.</a:t>
            </a:r>
          </a:p>
          <a:p>
            <a:pPr marL="342900" indent="-342900">
              <a:spcBef>
                <a:spcPts val="600"/>
              </a:spcBef>
              <a:spcAft>
                <a:spcPts val="600"/>
              </a:spcAft>
              <a:buClr>
                <a:srgbClr val="C00000"/>
              </a:buClr>
              <a:buFont typeface="Wingdings" panose="05000000000000000000" pitchFamily="2" charset="2"/>
              <a:buChar char="§"/>
              <a:defRPr sz="2400"/>
            </a:pPr>
            <a:r>
              <a:rPr sz="2200" dirty="0" err="1"/>
              <a:t>Συ</a:t>
            </a:r>
            <a:r>
              <a:rPr lang="el-GR" sz="2200" dirty="0" err="1"/>
              <a:t>γκεντρώστε</a:t>
            </a:r>
            <a:r>
              <a:rPr sz="2200" dirty="0"/>
              <a:t> </a:t>
            </a:r>
            <a:r>
              <a:rPr lang="el-GR" sz="2200" dirty="0"/>
              <a:t>μαζί </a:t>
            </a:r>
            <a:r>
              <a:rPr sz="2200" dirty="0" err="1"/>
              <a:t>ορισμέν</a:t>
            </a:r>
            <a:r>
              <a:rPr lang="el-GR" sz="2200" dirty="0" err="1"/>
              <a:t>ες</a:t>
            </a:r>
            <a:r>
              <a:rPr lang="el-GR" sz="2200" dirty="0"/>
              <a:t> πληροφορίες</a:t>
            </a:r>
            <a:r>
              <a:rPr sz="2200" dirty="0"/>
              <a:t> (π.χ. επ</a:t>
            </a:r>
            <a:r>
              <a:rPr sz="2200" dirty="0" err="1"/>
              <a:t>ώνυμο</a:t>
            </a:r>
            <a:r>
              <a:rPr sz="2200" dirty="0"/>
              <a:t>, </a:t>
            </a:r>
            <a:r>
              <a:rPr lang="el-GR" sz="2200" dirty="0"/>
              <a:t>ημερομηνία γέννησης</a:t>
            </a:r>
            <a:r>
              <a:rPr sz="2200" dirty="0"/>
              <a:t>, ε</a:t>
            </a:r>
            <a:r>
              <a:rPr lang="el-GR" sz="2200" dirty="0" err="1"/>
              <a:t>ξειδικευμένες</a:t>
            </a:r>
            <a:r>
              <a:rPr sz="2200" dirty="0"/>
              <a:t> ια</a:t>
            </a:r>
            <a:r>
              <a:rPr sz="2200" dirty="0" err="1"/>
              <a:t>τρικές</a:t>
            </a:r>
            <a:r>
              <a:rPr sz="2200" dirty="0"/>
              <a:t> </a:t>
            </a:r>
            <a:r>
              <a:rPr lang="el-GR" sz="2200" dirty="0"/>
              <a:t>πληροφορίες - εξετάσεις</a:t>
            </a:r>
            <a:r>
              <a:rPr sz="2200" dirty="0"/>
              <a:t> κ.λπ.) </a:t>
            </a:r>
            <a:r>
              <a:rPr lang="el-GR" sz="2200" dirty="0"/>
              <a:t>από</a:t>
            </a:r>
            <a:r>
              <a:rPr sz="2200" dirty="0"/>
              <a:t> τ</a:t>
            </a:r>
            <a:r>
              <a:rPr lang="el-GR" sz="2200" dirty="0"/>
              <a:t>α προσωπικά δεδομένα. </a:t>
            </a:r>
          </a:p>
          <a:p>
            <a:pPr marL="342900" indent="-342900">
              <a:spcBef>
                <a:spcPts val="600"/>
              </a:spcBef>
              <a:spcAft>
                <a:spcPts val="600"/>
              </a:spcAft>
              <a:buClr>
                <a:srgbClr val="C00000"/>
              </a:buClr>
              <a:buFont typeface="Wingdings" panose="05000000000000000000" pitchFamily="2" charset="2"/>
              <a:buChar char="§"/>
              <a:defRPr sz="2400"/>
            </a:pPr>
            <a:r>
              <a:rPr lang="el-GR" sz="2200" dirty="0"/>
              <a:t>Καταρτίστε έναν κατάλογο </a:t>
            </a:r>
            <a:r>
              <a:rPr sz="2200" dirty="0" err="1"/>
              <a:t>με</a:t>
            </a:r>
            <a:r>
              <a:rPr sz="2200" dirty="0"/>
              <a:t> τις π</a:t>
            </a:r>
            <a:r>
              <a:rPr sz="2200" dirty="0" err="1"/>
              <a:t>ληροφορίες</a:t>
            </a:r>
            <a:r>
              <a:rPr sz="2200" dirty="0"/>
              <a:t> </a:t>
            </a:r>
            <a:r>
              <a:rPr lang="el-GR" sz="2200" dirty="0"/>
              <a:t>επεξήγησης </a:t>
            </a:r>
            <a:r>
              <a:rPr sz="2200" dirty="0"/>
              <a:t>π</a:t>
            </a:r>
            <a:r>
              <a:rPr sz="2200" dirty="0" err="1"/>
              <a:t>ου</a:t>
            </a:r>
            <a:r>
              <a:rPr sz="2200" dirty="0"/>
              <a:t> απαιτούνται.</a:t>
            </a:r>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0099" y="2214637"/>
            <a:ext cx="3691753" cy="3709139"/>
          </a:xfrm>
          <a:prstGeom prst="rect">
            <a:avLst/>
          </a:prstGeom>
        </p:spPr>
      </p:pic>
      <p:pic>
        <p:nvPicPr>
          <p:cNvPr id="8" name="Google Shape;142;p6">
            <a:extLst>
              <a:ext uri="{FF2B5EF4-FFF2-40B4-BE49-F238E27FC236}">
                <a16:creationId xmlns:a16="http://schemas.microsoft.com/office/drawing/2014/main" id="{8B0298C7-9084-4CBB-B6D9-81C2DF54A2BD}"/>
              </a:ext>
            </a:extLst>
          </p:cNvPr>
          <p:cNvPicPr preferRelativeResize="0"/>
          <p:nvPr/>
        </p:nvPicPr>
        <p:blipFill rotWithShape="1">
          <a:blip r:embed="rId6">
            <a:alphaModFix/>
          </a:blip>
          <a:srcRect/>
          <a:stretch/>
        </p:blipFill>
        <p:spPr>
          <a:xfrm>
            <a:off x="183095" y="558061"/>
            <a:ext cx="1729212" cy="1196146"/>
          </a:xfrm>
          <a:prstGeom prst="rect">
            <a:avLst/>
          </a:prstGeom>
          <a:noFill/>
          <a:ln>
            <a:noFill/>
          </a:ln>
        </p:spPr>
      </p:pic>
      <p:sp>
        <p:nvSpPr>
          <p:cNvPr id="9" name="Ορθογώνιο 8">
            <a:extLst>
              <a:ext uri="{FF2B5EF4-FFF2-40B4-BE49-F238E27FC236}">
                <a16:creationId xmlns:a16="http://schemas.microsoft.com/office/drawing/2014/main" id="{19AD2669-CBC2-4FE9-B9D5-B3F783CEE0B6}"/>
              </a:ext>
            </a:extLst>
          </p:cNvPr>
          <p:cNvSpPr/>
          <p:nvPr/>
        </p:nvSpPr>
        <p:spPr>
          <a:xfrm>
            <a:off x="8664596" y="168453"/>
            <a:ext cx="3490314" cy="707886"/>
          </a:xfrm>
          <a:prstGeom prst="rect">
            <a:avLst/>
          </a:prstGeom>
          <a:noFill/>
        </p:spPr>
        <p:txBody>
          <a:bodyPr wrap="none" lIns="91440" tIns="45720" rIns="91440" bIns="45720">
            <a:spAutoFit/>
          </a:bodyPr>
          <a:lstStyle/>
          <a:p>
            <a:pPr algn="ctr">
              <a:defRPr sz="4000" b="1">
                <a:ln w="6600">
                  <a:solidFill>
                    <a:schemeClr val="accent2"/>
                  </a:solidFill>
                  <a:prstDash val="solid"/>
                </a:ln>
                <a:solidFill>
                  <a:schemeClr val="accent4">
                    <a:lumMod val="20000"/>
                    <a:lumOff val="80000"/>
                  </a:schemeClr>
                </a:solidFill>
                <a:effectLst>
                  <a:outerShdw dist="38100" dir="2700000" algn="tl" rotWithShape="0">
                    <a:schemeClr val="accent2"/>
                  </a:outerShdw>
                </a:effectLst>
              </a:defRPr>
            </a:pPr>
            <a:r>
              <a:rPr dirty="0" err="1"/>
              <a:t>Δρ</a:t>
            </a:r>
            <a:r>
              <a:rPr dirty="0"/>
              <a:t>αστηριότητ</a:t>
            </a:r>
            <a:r>
              <a:rPr lang="el-GR" dirty="0"/>
              <a:t>α</a:t>
            </a:r>
            <a:endParaRPr sz="4000" b="1" cap="none"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3687938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869688"/>
            <a:ext cx="11308179" cy="605096"/>
          </a:xfrm>
        </p:spPr>
        <p:txBody>
          <a:bodyPr>
            <a:normAutofit/>
          </a:bodyPr>
          <a:lstStyle/>
          <a:p>
            <a:pPr>
              <a:defRPr sz="3100"/>
            </a:pPr>
            <a:r>
              <a:rPr lang="el-GR" dirty="0"/>
              <a:t>Φ</a:t>
            </a:r>
            <a:r>
              <a:rPr dirty="0" err="1"/>
              <a:t>όρουμ</a:t>
            </a:r>
            <a:r>
              <a:rPr dirty="0"/>
              <a:t>: </a:t>
            </a:r>
            <a:r>
              <a:rPr lang="el-GR" dirty="0"/>
              <a:t>Μελέτη περίπτωσης </a:t>
            </a:r>
            <a:r>
              <a:rPr dirty="0"/>
              <a:t>1</a:t>
            </a:r>
            <a:endParaRPr sz="1600" dirty="0"/>
          </a:p>
        </p:txBody>
      </p:sp>
      <p:sp>
        <p:nvSpPr>
          <p:cNvPr id="3" name="Rechteck 2"/>
          <p:cNvSpPr/>
          <p:nvPr/>
        </p:nvSpPr>
        <p:spPr>
          <a:xfrm>
            <a:off x="557999" y="1401632"/>
            <a:ext cx="11203077" cy="5355312"/>
          </a:xfrm>
          <a:prstGeom prst="rect">
            <a:avLst/>
          </a:prstGeom>
          <a:solidFill>
            <a:schemeClr val="bg1">
              <a:lumMod val="95000"/>
            </a:schemeClr>
          </a:solidFill>
        </p:spPr>
        <p:txBody>
          <a:bodyPr wrap="square">
            <a:spAutoFit/>
          </a:bodyPr>
          <a:lstStyle/>
          <a:p>
            <a:pPr algn="just">
              <a:defRPr i="1"/>
            </a:pPr>
            <a:r>
              <a:rPr dirty="0" err="1"/>
              <a:t>Γει</a:t>
            </a:r>
            <a:r>
              <a:rPr dirty="0"/>
              <a:t>α σε όλους!</a:t>
            </a:r>
          </a:p>
          <a:p>
            <a:pPr algn="just"/>
            <a:endParaRPr i="1" dirty="0"/>
          </a:p>
          <a:p>
            <a:pPr algn="just">
              <a:defRPr i="1"/>
            </a:pPr>
            <a:r>
              <a:rPr lang="el-GR" dirty="0"/>
              <a:t>Για περίπου 3 εβδομάδες το γαστρεντερικό μου σύστημα έχει διαταραχθεί, κυριολεκτικά. Έχω ενόχληση στο λαιμό μου και όταν καταπίνω, νιώθω σχεδόν πάντα σαν να καταπίνω πάρα πολύ αέρα. Έχω φυσαλίδες στο λαιμό και επίσης στο στομάχι, λίγα δευτερόλεπτα μετά την κατάποση του σάλιου. Είναι ιδιαίτερα έντονο όταν ξαπλώνω με την πλάτη μου. Νιώθω ελαφρά ναυτία όλη την ώρα (έτσι ξεκίνησε επίσης). Η ναυτία φαίνεται να είναι ανεξάρτητη από την πρόσληψη τροφής (εκτός από τον καφέ, ο οποίος χτυπά το στομάχι μου αισθητά περισσότερο από το συνηθισμένο). Γενικά, έχω πολύ αέρα στο στομάχι και τα έντερα μου, φυσαλίδες όλο το εικοσιτετράωρο. Μερικές φορές πρέπει να </a:t>
            </a:r>
            <a:r>
              <a:rPr lang="el-GR" dirty="0" err="1"/>
              <a:t>ρευφτώ</a:t>
            </a:r>
            <a:r>
              <a:rPr lang="el-GR" dirty="0"/>
              <a:t>, και έχω μάλλον λίγα αέρια. Η κάτω κοιλιακή χώρα ειδικότερα είναι τεταμένη και πονάει. Μερικές φορές έχω και λίγους πόνους στον πρωκτό. Αυτά τα συμπτώματα συμβαίνουν για 3 εβδομάδες, μερικές φορές περισσότερο και μερικές φορές λιγότερο. Αυτή τη στιγμή είναι ίσως το χειρότερο. Οι κινήσεις του εντέρου μου είναι φυσιολογικές (μία φορά την ημέρα το πρωί, σχεδόν καθόλου διαφορετικές από πριν από την έναρξη των συμπτωμάτων) και φαίνονται φυσιολογικές (χωρίς διάρροια, χωρίς πραγματική δυσκοιλιότητα, χωρίς ορατό αίμα ή βλέννα). Ποτέ δεν χρειάστηκε να κάνω εμετό. Έχω μια φυσιολογική, καλή όρεξη. Είμαι 34 ετών (γεννημένος στις</a:t>
            </a:r>
            <a:r>
              <a:rPr lang="el-GR" baseline="30000" dirty="0"/>
              <a:t>5</a:t>
            </a:r>
            <a:r>
              <a:rPr lang="el-GR" dirty="0"/>
              <a:t> Μαΐου 1987), είμαι αρκετά αθλητικός. Πριν εμφανιστούν αυτά τα συμπτώματα, θα περιέγραφα τη γενική κατάσταση της υγείας μου ως σχετικά καλή — εκτός από τα προβλήματα με την υψηλή αρτηριακή πίεση (145-95).</a:t>
            </a:r>
            <a:endParaRPr lang="el-GR" i="1" dirty="0"/>
          </a:p>
          <a:p>
            <a:pPr algn="just">
              <a:defRPr i="1"/>
            </a:pPr>
            <a:r>
              <a:rPr lang="el-GR" dirty="0"/>
              <a:t>Θα μπορούσατε να μου δώσετε μια πρώτη άποψη; Υπάρχουν λοιμώξεις που διαρκούν 3 εβδομάδες και περισσότερο; Μετά από τι χρόνο πρέπει πραγματικά να αρχίσω να ανησυχώ;</a:t>
            </a:r>
          </a:p>
          <a:p>
            <a:pPr algn="just">
              <a:defRPr i="1"/>
            </a:pPr>
            <a:endParaRPr i="1" dirty="0"/>
          </a:p>
        </p:txBody>
      </p:sp>
      <p:sp>
        <p:nvSpPr>
          <p:cNvPr id="6" name="Ορθογώνιο 7">
            <a:extLst>
              <a:ext uri="{FF2B5EF4-FFF2-40B4-BE49-F238E27FC236}">
                <a16:creationId xmlns:a16="http://schemas.microsoft.com/office/drawing/2014/main" id="{1622C45B-9802-1DCE-FF80-CD75E5EEB429}"/>
              </a:ext>
            </a:extLst>
          </p:cNvPr>
          <p:cNvSpPr/>
          <p:nvPr/>
        </p:nvSpPr>
        <p:spPr>
          <a:xfrm>
            <a:off x="5767755" y="0"/>
            <a:ext cx="6424246" cy="295065"/>
          </a:xfrm>
          <a:prstGeom prst="rect">
            <a:avLst/>
          </a:prstGeom>
          <a:solidFill>
            <a:schemeClr val="tx1">
              <a:lumMod val="50000"/>
              <a:lumOff val="50000"/>
            </a:schemeClr>
          </a:solidFill>
        </p:spPr>
        <p:txBody>
          <a:bodyPr vert="horz" lIns="91440" tIns="45720" rIns="91440" bIns="45720" anchor="ctr">
            <a:noAutofit/>
          </a:bodyPr>
          <a:lstStyle/>
          <a:p>
            <a:pPr algn="r">
              <a:lnSpc>
                <a:spcPct val="90000"/>
              </a:lnSpc>
              <a:spcBef>
                <a:spcPct val="0"/>
              </a:spcBef>
              <a:defRPr sz="17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6.3 </a:t>
            </a:r>
            <a:r>
              <a:rPr dirty="0" err="1"/>
              <a:t>Ψηφι</a:t>
            </a:r>
            <a:r>
              <a:rPr dirty="0"/>
              <a:t>ακή επικοινωνία σχετικά με τις πληροφορίες για την υγεία </a:t>
            </a:r>
            <a:endParaRP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862149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1080000"/>
            <a:ext cx="11308179" cy="605096"/>
          </a:xfrm>
        </p:spPr>
        <p:txBody>
          <a:bodyPr>
            <a:normAutofit/>
          </a:bodyPr>
          <a:lstStyle/>
          <a:p>
            <a:pPr>
              <a:defRPr sz="3100"/>
            </a:pPr>
            <a:r>
              <a:rPr lang="el-GR" dirty="0"/>
              <a:t>Φ</a:t>
            </a:r>
            <a:r>
              <a:rPr dirty="0" err="1"/>
              <a:t>όρουμ</a:t>
            </a:r>
            <a:r>
              <a:rPr dirty="0"/>
              <a:t>: </a:t>
            </a:r>
            <a:r>
              <a:rPr lang="el-GR" dirty="0"/>
              <a:t>Μελέτη περίπτωσης</a:t>
            </a:r>
            <a:r>
              <a:rPr dirty="0"/>
              <a:t> 2</a:t>
            </a:r>
            <a:endParaRPr sz="1600" dirty="0"/>
          </a:p>
        </p:txBody>
      </p:sp>
      <p:sp>
        <p:nvSpPr>
          <p:cNvPr id="4" name="Textfeld 3"/>
          <p:cNvSpPr txBox="1"/>
          <p:nvPr/>
        </p:nvSpPr>
        <p:spPr>
          <a:xfrm>
            <a:off x="557998" y="1685096"/>
            <a:ext cx="11308180" cy="4401205"/>
          </a:xfrm>
          <a:prstGeom prst="rect">
            <a:avLst/>
          </a:prstGeom>
          <a:solidFill>
            <a:schemeClr val="bg1">
              <a:lumMod val="95000"/>
            </a:schemeClr>
          </a:solidFill>
        </p:spPr>
        <p:txBody>
          <a:bodyPr wrap="square">
            <a:spAutoFit/>
          </a:bodyPr>
          <a:lstStyle/>
          <a:p>
            <a:pPr algn="just">
              <a:buClr>
                <a:srgbClr val="C00000"/>
              </a:buClr>
              <a:defRPr sz="2000" i="1"/>
            </a:pPr>
            <a:r>
              <a:rPr dirty="0" err="1"/>
              <a:t>Είχ</a:t>
            </a:r>
            <a:r>
              <a:rPr dirty="0"/>
              <a:t>α έντονα προβλήματα στην πλάτη από τον Μάιο, ειδικά κάτω από τη δεξιά ωμοπλάτη, και σοβαρή ένταση στην περιοχή του ώμου και του λαιμού. </a:t>
            </a:r>
            <a:r>
              <a:rPr dirty="0" err="1"/>
              <a:t>Στην</a:t>
            </a:r>
            <a:r>
              <a:rPr dirty="0"/>
              <a:t> α</a:t>
            </a:r>
            <a:r>
              <a:rPr dirty="0" err="1"/>
              <a:t>ρχή</a:t>
            </a:r>
            <a:r>
              <a:rPr dirty="0"/>
              <a:t>, </a:t>
            </a:r>
            <a:r>
              <a:rPr dirty="0" err="1"/>
              <a:t>είχ</a:t>
            </a:r>
            <a:r>
              <a:rPr dirty="0"/>
              <a:t>α σοβαρή ζάλη και μερικές φορές θολή όραση και παρατήρησα επίσης σημεία φωτός (μαύρα και ελαφριά, καθώς και τρεμούλιασμα). </a:t>
            </a:r>
            <a:r>
              <a:rPr dirty="0" err="1"/>
              <a:t>Πήγ</a:t>
            </a:r>
            <a:r>
              <a:rPr dirty="0"/>
              <a:t>α κατευθείαν στον ορθοπεδικό (είπε ότι δεν ήταν </a:t>
            </a:r>
            <a:r>
              <a:rPr lang="el-GR" dirty="0"/>
              <a:t>δισκοπάθεια</a:t>
            </a:r>
            <a:r>
              <a:rPr dirty="0"/>
              <a:t>) και έβα</a:t>
            </a:r>
            <a:r>
              <a:rPr dirty="0" err="1"/>
              <a:t>λε</a:t>
            </a:r>
            <a:r>
              <a:rPr dirty="0"/>
              <a:t> </a:t>
            </a:r>
            <a:r>
              <a:rPr lang="el-GR" dirty="0"/>
              <a:t>την ωμοπλάτη </a:t>
            </a:r>
            <a:r>
              <a:rPr dirty="0"/>
              <a:t> </a:t>
            </a:r>
            <a:r>
              <a:rPr dirty="0" err="1"/>
              <a:t>στη</a:t>
            </a:r>
            <a:r>
              <a:rPr dirty="0"/>
              <a:t> </a:t>
            </a:r>
            <a:r>
              <a:rPr dirty="0" err="1"/>
              <a:t>θέση</a:t>
            </a:r>
            <a:r>
              <a:rPr dirty="0"/>
              <a:t> τ</a:t>
            </a:r>
            <a:r>
              <a:rPr lang="el-GR" dirty="0"/>
              <a:t>ης</a:t>
            </a:r>
            <a:r>
              <a:rPr dirty="0"/>
              <a:t>.</a:t>
            </a:r>
            <a:r>
              <a:rPr lang="el-GR" dirty="0"/>
              <a:t> Έκανε θόρυβο - κρακ</a:t>
            </a:r>
            <a:r>
              <a:rPr dirty="0"/>
              <a:t>. </a:t>
            </a:r>
            <a:r>
              <a:rPr dirty="0" err="1"/>
              <a:t>Μετά</a:t>
            </a:r>
            <a:r>
              <a:rPr dirty="0"/>
              <a:t> από α</a:t>
            </a:r>
            <a:r>
              <a:rPr dirty="0" err="1"/>
              <a:t>υτό</a:t>
            </a:r>
            <a:r>
              <a:rPr dirty="0"/>
              <a:t>, </a:t>
            </a:r>
            <a:r>
              <a:rPr dirty="0" err="1"/>
              <a:t>είχ</a:t>
            </a:r>
            <a:r>
              <a:rPr dirty="0"/>
              <a:t>α ακόμα μια μικρή ζάλη και είδα κηλίδες. </a:t>
            </a:r>
            <a:r>
              <a:rPr dirty="0" err="1"/>
              <a:t>Στη</a:t>
            </a:r>
            <a:r>
              <a:rPr dirty="0"/>
              <a:t> </a:t>
            </a:r>
            <a:r>
              <a:rPr dirty="0" err="1"/>
              <a:t>συνέχει</a:t>
            </a:r>
            <a:r>
              <a:rPr dirty="0"/>
              <a:t>α πήγα στον ορθοπεδικό χειρουργό 2 φορές, </a:t>
            </a:r>
            <a:r>
              <a:rPr lang="el-GR" dirty="0"/>
              <a:t>με διαφορά </a:t>
            </a:r>
            <a:r>
              <a:rPr dirty="0"/>
              <a:t>2 </a:t>
            </a:r>
            <a:r>
              <a:rPr lang="el-GR" dirty="0"/>
              <a:t>μηνών</a:t>
            </a:r>
            <a:r>
              <a:rPr dirty="0"/>
              <a:t>. </a:t>
            </a:r>
            <a:r>
              <a:rPr dirty="0" err="1"/>
              <a:t>Τώρ</a:t>
            </a:r>
            <a:r>
              <a:rPr dirty="0"/>
              <a:t>α η θολή όραση και οι φωτεινές κηλίδες έχουν φύγει, αλλά εξακολουθώ να έχω μικρή έως σοβαρή ζάλη (vertigo) κατά τη διάρκεια σωματικής άσκησης και παρατεταμένης καθιστικής στάσης, και η ένταση κάτω από τη δεξιά ωμοπλάτη μου είναι ακόμα εκεί. </a:t>
            </a:r>
            <a:r>
              <a:rPr dirty="0" err="1"/>
              <a:t>Πήγ</a:t>
            </a:r>
            <a:r>
              <a:rPr dirty="0"/>
              <a:t>α πίσω στο</a:t>
            </a:r>
            <a:r>
              <a:rPr lang="el-GR" dirty="0"/>
              <a:t> γενικό γιατρό</a:t>
            </a:r>
            <a:r>
              <a:rPr dirty="0"/>
              <a:t> πριν από 2 εβδομάδες και μου συνταγογράφησε Ortoton και Ibuprofen. </a:t>
            </a:r>
            <a:r>
              <a:rPr dirty="0" err="1"/>
              <a:t>Αυτή</a:t>
            </a:r>
            <a:r>
              <a:rPr dirty="0"/>
              <a:t> </a:t>
            </a:r>
            <a:r>
              <a:rPr dirty="0" err="1"/>
              <a:t>τη</a:t>
            </a:r>
            <a:r>
              <a:rPr dirty="0"/>
              <a:t> </a:t>
            </a:r>
            <a:r>
              <a:rPr dirty="0" err="1"/>
              <a:t>στιγμή</a:t>
            </a:r>
            <a:r>
              <a:rPr dirty="0"/>
              <a:t> η κα</a:t>
            </a:r>
            <a:r>
              <a:rPr dirty="0" err="1"/>
              <a:t>τάστ</a:t>
            </a:r>
            <a:r>
              <a:rPr dirty="0"/>
              <a:t>αση είναι όπως περιγράφεται παραπάνω — αισθάνομαι ζάλη αρκετές φορές την ημέρα, ειδικά κατά τη διάρκεια σωματικής άσκησης ή παρατεταμένης καθιστικής ζωής. </a:t>
            </a:r>
            <a:r>
              <a:rPr dirty="0" err="1"/>
              <a:t>Όχι</a:t>
            </a:r>
            <a:r>
              <a:rPr dirty="0"/>
              <a:t> </a:t>
            </a:r>
            <a:r>
              <a:rPr dirty="0" err="1"/>
              <a:t>τόσο</a:t>
            </a:r>
            <a:r>
              <a:rPr dirty="0"/>
              <a:t> </a:t>
            </a:r>
            <a:r>
              <a:rPr dirty="0" err="1"/>
              <a:t>άσχημ</a:t>
            </a:r>
            <a:r>
              <a:rPr dirty="0"/>
              <a:t>α όσο στην αρχή, αλλά είναι ακόμα εκεί. Επιπ</a:t>
            </a:r>
            <a:r>
              <a:rPr dirty="0" err="1"/>
              <a:t>λέον</a:t>
            </a:r>
            <a:r>
              <a:rPr dirty="0"/>
              <a:t>, </a:t>
            </a:r>
            <a:r>
              <a:rPr dirty="0" err="1"/>
              <a:t>έχω</a:t>
            </a:r>
            <a:r>
              <a:rPr dirty="0"/>
              <a:t> </a:t>
            </a:r>
            <a:r>
              <a:rPr dirty="0" err="1"/>
              <a:t>σο</a:t>
            </a:r>
            <a:r>
              <a:rPr dirty="0"/>
              <a:t>βαρή ένταση κάτω από τη δεξιά ωμοπλάτη μου, οπότε πρέπει πάντα να χαλαρώνω το δεξί μου χέρι (το σηκώνω και το στριφογυρίζω) για να ανακουφίζω την ένταση βραχυπρόθεσμα. </a:t>
            </a:r>
            <a:r>
              <a:rPr dirty="0" err="1"/>
              <a:t>Τι</a:t>
            </a:r>
            <a:r>
              <a:rPr dirty="0"/>
              <a:t> θα </a:t>
            </a:r>
            <a:r>
              <a:rPr dirty="0" err="1"/>
              <a:t>με</a:t>
            </a:r>
            <a:r>
              <a:rPr dirty="0"/>
              <a:t> </a:t>
            </a:r>
            <a:r>
              <a:rPr dirty="0" err="1"/>
              <a:t>συμ</a:t>
            </a:r>
            <a:r>
              <a:rPr dirty="0"/>
              <a:t>βούλευες να κάνω;</a:t>
            </a:r>
            <a:endParaRPr sz="2000" i="1" dirty="0"/>
          </a:p>
        </p:txBody>
      </p:sp>
      <p:sp>
        <p:nvSpPr>
          <p:cNvPr id="6" name="Ορθογώνιο 7">
            <a:extLst>
              <a:ext uri="{FF2B5EF4-FFF2-40B4-BE49-F238E27FC236}">
                <a16:creationId xmlns:a16="http://schemas.microsoft.com/office/drawing/2014/main" id="{4C8F076B-2762-280C-A990-75CEFCD118E8}"/>
              </a:ext>
            </a:extLst>
          </p:cNvPr>
          <p:cNvSpPr/>
          <p:nvPr/>
        </p:nvSpPr>
        <p:spPr>
          <a:xfrm>
            <a:off x="5767755" y="0"/>
            <a:ext cx="6424246" cy="295065"/>
          </a:xfrm>
          <a:prstGeom prst="rect">
            <a:avLst/>
          </a:prstGeom>
          <a:solidFill>
            <a:schemeClr val="tx1">
              <a:lumMod val="50000"/>
              <a:lumOff val="50000"/>
            </a:schemeClr>
          </a:solidFill>
        </p:spPr>
        <p:txBody>
          <a:bodyPr vert="horz" lIns="91440" tIns="45720" rIns="91440" bIns="45720" anchor="ctr">
            <a:noAutofit/>
          </a:bodyPr>
          <a:lstStyle/>
          <a:p>
            <a:pPr algn="r">
              <a:lnSpc>
                <a:spcPct val="90000"/>
              </a:lnSpc>
              <a:spcBef>
                <a:spcPct val="0"/>
              </a:spcBef>
              <a:defRPr sz="17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6.3 </a:t>
            </a:r>
            <a:r>
              <a:rPr dirty="0" err="1"/>
              <a:t>Ψηφι</a:t>
            </a:r>
            <a:r>
              <a:rPr dirty="0"/>
              <a:t>ακή επικοινωνία σχετικά με τις πληροφορίες για την υγεία </a:t>
            </a:r>
            <a:endParaRP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562005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1080000"/>
            <a:ext cx="11308179" cy="605096"/>
          </a:xfrm>
        </p:spPr>
        <p:txBody>
          <a:bodyPr>
            <a:normAutofit/>
          </a:bodyPr>
          <a:lstStyle/>
          <a:p>
            <a:pPr>
              <a:defRPr sz="3100"/>
            </a:pPr>
            <a:r>
              <a:rPr lang="el-GR" dirty="0"/>
              <a:t>Φ</a:t>
            </a:r>
            <a:r>
              <a:rPr dirty="0" err="1"/>
              <a:t>όρουμ</a:t>
            </a:r>
            <a:r>
              <a:rPr dirty="0"/>
              <a:t>: </a:t>
            </a:r>
            <a:r>
              <a:rPr lang="el-GR" dirty="0"/>
              <a:t>Μελέτη περίπτωσης </a:t>
            </a:r>
            <a:r>
              <a:rPr dirty="0"/>
              <a:t>3</a:t>
            </a:r>
            <a:endParaRPr sz="1600" dirty="0"/>
          </a:p>
        </p:txBody>
      </p:sp>
      <p:sp>
        <p:nvSpPr>
          <p:cNvPr id="10"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defRPr sz="1200"/>
            </a:pPr>
            <a:r>
              <a:rPr>
                <a:hlinkClick r:id="rId3"/>
              </a:rPr>
              <a:t>Πηγή</a:t>
            </a:r>
            <a:r>
              <a:t> | </a:t>
            </a:r>
            <a:r>
              <a:rPr>
                <a:hlinkClick r:id="rId4"/>
              </a:rPr>
              <a:t>Άδεια Pixabay</a:t>
            </a:r>
            <a:endParaRPr sz="1200"/>
          </a:p>
        </p:txBody>
      </p:sp>
      <p:sp>
        <p:nvSpPr>
          <p:cNvPr id="4" name="Textfeld 3"/>
          <p:cNvSpPr txBox="1"/>
          <p:nvPr/>
        </p:nvSpPr>
        <p:spPr>
          <a:xfrm>
            <a:off x="557999" y="2112577"/>
            <a:ext cx="10593477" cy="2677656"/>
          </a:xfrm>
          <a:prstGeom prst="rect">
            <a:avLst/>
          </a:prstGeom>
          <a:solidFill>
            <a:schemeClr val="bg1">
              <a:lumMod val="95000"/>
            </a:schemeClr>
          </a:solidFill>
        </p:spPr>
        <p:txBody>
          <a:bodyPr wrap="square">
            <a:spAutoFit/>
          </a:bodyPr>
          <a:lstStyle/>
          <a:p>
            <a:pPr algn="just">
              <a:buClr>
                <a:srgbClr val="C00000"/>
              </a:buClr>
              <a:defRPr sz="2400" i="1"/>
            </a:pPr>
            <a:r>
              <a:rPr dirty="0" err="1"/>
              <a:t>Ονομάζομ</a:t>
            </a:r>
            <a:r>
              <a:rPr dirty="0"/>
              <a:t>αι Μπέντζαμιν Σμιθ. </a:t>
            </a:r>
            <a:r>
              <a:rPr dirty="0" err="1"/>
              <a:t>Χθες</a:t>
            </a:r>
            <a:r>
              <a:rPr dirty="0"/>
              <a:t> β</a:t>
            </a:r>
            <a:r>
              <a:rPr dirty="0" err="1"/>
              <a:t>γήκ</a:t>
            </a:r>
            <a:r>
              <a:rPr dirty="0"/>
              <a:t>αμε για παγωτό, και έπρεπε να φάω το παγωτό σε σύντομο χρονικό διάστημα, γεγονός που μου έδωσε άσχημο πόνο στα νεύρα. Απ</a:t>
            </a:r>
            <a:r>
              <a:rPr dirty="0" err="1"/>
              <a:t>όψε</a:t>
            </a:r>
            <a:r>
              <a:rPr dirty="0"/>
              <a:t>, </a:t>
            </a:r>
            <a:r>
              <a:rPr dirty="0" err="1"/>
              <a:t>το</a:t>
            </a:r>
            <a:r>
              <a:rPr dirty="0"/>
              <a:t> </a:t>
            </a:r>
            <a:r>
              <a:rPr lang="el-GR" dirty="0"/>
              <a:t>πρόβλημα επιμένει</a:t>
            </a:r>
            <a:r>
              <a:rPr dirty="0"/>
              <a:t>, απ</a:t>
            </a:r>
            <a:r>
              <a:rPr dirty="0" err="1"/>
              <a:t>λά</a:t>
            </a:r>
            <a:r>
              <a:rPr dirty="0"/>
              <a:t> </a:t>
            </a:r>
            <a:r>
              <a:rPr lang="el-GR" dirty="0"/>
              <a:t>ο πόνος δεν είναι πια συνεχής</a:t>
            </a:r>
            <a:r>
              <a:rPr dirty="0"/>
              <a:t>. </a:t>
            </a:r>
            <a:r>
              <a:rPr dirty="0" err="1"/>
              <a:t>Πρέ</a:t>
            </a:r>
            <a:r>
              <a:rPr dirty="0"/>
              <a:t>πει να δω έναν γιατρό το συντομότερο δυνατόν ή έχω άλλες επιλογές;</a:t>
            </a:r>
          </a:p>
          <a:p>
            <a:pPr algn="just">
              <a:buClr>
                <a:srgbClr val="C00000"/>
              </a:buClr>
            </a:pPr>
            <a:endParaRPr sz="2400" i="1" dirty="0"/>
          </a:p>
          <a:p>
            <a:pPr algn="just">
              <a:buClr>
                <a:srgbClr val="C00000"/>
              </a:buClr>
              <a:defRPr sz="2400" i="1"/>
            </a:pPr>
            <a:r>
              <a:rPr dirty="0"/>
              <a:t>Μπ</a:t>
            </a:r>
            <a:r>
              <a:rPr dirty="0" err="1"/>
              <a:t>ορείτε</a:t>
            </a:r>
            <a:r>
              <a:rPr dirty="0"/>
              <a:t> να επ</a:t>
            </a:r>
            <a:r>
              <a:rPr dirty="0" err="1"/>
              <a:t>ικοινωνήσετε</a:t>
            </a:r>
            <a:r>
              <a:rPr dirty="0"/>
              <a:t> μα</a:t>
            </a:r>
            <a:r>
              <a:rPr dirty="0" err="1"/>
              <a:t>ζί</a:t>
            </a:r>
            <a:r>
              <a:rPr dirty="0"/>
              <a:t> </a:t>
            </a:r>
            <a:r>
              <a:rPr dirty="0" err="1"/>
              <a:t>μου</a:t>
            </a:r>
            <a:r>
              <a:rPr dirty="0"/>
              <a:t> </a:t>
            </a:r>
            <a:r>
              <a:rPr dirty="0" err="1"/>
              <a:t>μέσω</a:t>
            </a:r>
            <a:r>
              <a:rPr dirty="0"/>
              <a:t> e-mail (</a:t>
            </a:r>
            <a:r>
              <a:rPr dirty="0">
                <a:hlinkClick r:id="rId5"/>
              </a:rPr>
              <a:t>Benjaminsmith@yahoo.de</a:t>
            </a:r>
            <a:r>
              <a:rPr dirty="0"/>
              <a:t>) ή </a:t>
            </a:r>
            <a:r>
              <a:rPr dirty="0" err="1"/>
              <a:t>μέσω</a:t>
            </a:r>
            <a:r>
              <a:rPr dirty="0"/>
              <a:t> </a:t>
            </a:r>
            <a:r>
              <a:rPr dirty="0" err="1"/>
              <a:t>τηλεφώνου</a:t>
            </a:r>
            <a:r>
              <a:rPr dirty="0"/>
              <a:t> (+ 44 183 2434483).</a:t>
            </a:r>
          </a:p>
        </p:txBody>
      </p:sp>
      <p:sp>
        <p:nvSpPr>
          <p:cNvPr id="6" name="Ορθογώνιο 7">
            <a:extLst>
              <a:ext uri="{FF2B5EF4-FFF2-40B4-BE49-F238E27FC236}">
                <a16:creationId xmlns:a16="http://schemas.microsoft.com/office/drawing/2014/main" id="{4877EBF9-612F-F622-3C13-24BCC8B4490D}"/>
              </a:ext>
            </a:extLst>
          </p:cNvPr>
          <p:cNvSpPr/>
          <p:nvPr/>
        </p:nvSpPr>
        <p:spPr>
          <a:xfrm>
            <a:off x="5767755" y="0"/>
            <a:ext cx="6424246" cy="295065"/>
          </a:xfrm>
          <a:prstGeom prst="rect">
            <a:avLst/>
          </a:prstGeom>
          <a:solidFill>
            <a:schemeClr val="tx1">
              <a:lumMod val="50000"/>
              <a:lumOff val="50000"/>
            </a:schemeClr>
          </a:solidFill>
        </p:spPr>
        <p:txBody>
          <a:bodyPr vert="horz" lIns="91440" tIns="45720" rIns="91440" bIns="45720" anchor="ctr">
            <a:noAutofit/>
          </a:bodyPr>
          <a:lstStyle/>
          <a:p>
            <a:pPr algn="r">
              <a:lnSpc>
                <a:spcPct val="90000"/>
              </a:lnSpc>
              <a:spcBef>
                <a:spcPct val="0"/>
              </a:spcBef>
              <a:defRPr sz="17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6.3 </a:t>
            </a:r>
            <a:r>
              <a:rPr dirty="0" err="1"/>
              <a:t>Ψηφι</a:t>
            </a:r>
            <a:r>
              <a:rPr dirty="0"/>
              <a:t>ακή επικοινωνία σχετικά με τις πληροφορίες για την υγεία </a:t>
            </a:r>
            <a:endParaRP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820650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l-GR" dirty="0"/>
              <a:t>Φ</a:t>
            </a:r>
            <a:r>
              <a:rPr dirty="0" err="1"/>
              <a:t>όρουμ</a:t>
            </a:r>
            <a:r>
              <a:rPr dirty="0"/>
              <a:t>: «</a:t>
            </a:r>
            <a:r>
              <a:rPr lang="el-GR" dirty="0"/>
              <a:t>Κατάλογος</a:t>
            </a:r>
            <a:r>
              <a:rPr dirty="0"/>
              <a:t> </a:t>
            </a:r>
            <a:r>
              <a:rPr dirty="0" err="1"/>
              <a:t>ελέγχου</a:t>
            </a:r>
            <a:r>
              <a:rPr lang="el-GR" dirty="0"/>
              <a:t> 1</a:t>
            </a:r>
            <a:r>
              <a:rPr dirty="0"/>
              <a:t>»</a:t>
            </a:r>
            <a:r>
              <a:rPr lang="el-GR" dirty="0"/>
              <a:t> </a:t>
            </a:r>
            <a:endParaRPr dirty="0"/>
          </a:p>
        </p:txBody>
      </p:sp>
      <p:sp>
        <p:nvSpPr>
          <p:cNvPr id="7" name="Ovale Legende 1">
            <a:extLst>
              <a:ext uri="{FF2B5EF4-FFF2-40B4-BE49-F238E27FC236}">
                <a16:creationId xmlns:a16="http://schemas.microsoft.com/office/drawing/2014/main" id="{F36B7C33-47CA-4512-87B5-194D3C585BF4}"/>
              </a:ext>
            </a:extLst>
          </p:cNvPr>
          <p:cNvSpPr/>
          <p:nvPr/>
        </p:nvSpPr>
        <p:spPr>
          <a:xfrm>
            <a:off x="7606602" y="1087945"/>
            <a:ext cx="4533457"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anchor="ctr"/>
          <a:lstStyle/>
          <a:p>
            <a:pPr algn="ctr">
              <a:defRPr sz="2400">
                <a:solidFill>
                  <a:schemeClr val="tx1"/>
                </a:solidFill>
              </a:defRPr>
            </a:pPr>
            <a:r>
              <a:rPr dirty="0" err="1"/>
              <a:t>Ποιες</a:t>
            </a:r>
            <a:r>
              <a:rPr dirty="0"/>
              <a:t> π</a:t>
            </a:r>
            <a:r>
              <a:rPr dirty="0" err="1"/>
              <a:t>ληροφορίες</a:t>
            </a:r>
            <a:r>
              <a:rPr dirty="0"/>
              <a:t>/</a:t>
            </a:r>
            <a:r>
              <a:rPr dirty="0" err="1"/>
              <a:t>δεδομέ</a:t>
            </a:r>
            <a:r>
              <a:rPr lang="el-GR" dirty="0"/>
              <a:t>να</a:t>
            </a:r>
            <a:r>
              <a:rPr dirty="0"/>
              <a:t> είναι πολύ προσωπικά για δημοσίευση;</a:t>
            </a:r>
            <a:endParaRPr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dirty="0" err="1"/>
              <a:t>Ξεκινήστε</a:t>
            </a:r>
            <a:r>
              <a:rPr dirty="0"/>
              <a:t> </a:t>
            </a:r>
            <a:r>
              <a:rPr lang="el-GR" dirty="0"/>
              <a:t>έναν κατάλογο:</a:t>
            </a:r>
            <a:endParaRPr lang="en-GB" dirty="0"/>
          </a:p>
          <a:p>
            <a:pPr lvl="1">
              <a:lnSpc>
                <a:spcPct val="120000"/>
              </a:lnSpc>
              <a:buFont typeface="Wingdings" panose="05000000000000000000" pitchFamily="2" charset="2"/>
              <a:buChar char="ü"/>
            </a:pPr>
            <a:r>
              <a:rPr lang="en-GB" dirty="0"/>
              <a:t>......</a:t>
            </a:r>
          </a:p>
          <a:p>
            <a:pPr lvl="1">
              <a:lnSpc>
                <a:spcPct val="120000"/>
              </a:lnSpc>
              <a:buFont typeface="Wingdings" panose="05000000000000000000" pitchFamily="2" charset="2"/>
              <a:buChar char="ü"/>
            </a:pPr>
            <a:r>
              <a:rPr lang="en-GB" dirty="0"/>
              <a:t>......</a:t>
            </a:r>
          </a:p>
          <a:p>
            <a:pPr lvl="1">
              <a:lnSpc>
                <a:spcPct val="120000"/>
              </a:lnSpc>
            </a:pPr>
            <a:endParaRPr lang="en-GB" dirty="0"/>
          </a:p>
        </p:txBody>
      </p:sp>
      <p:sp>
        <p:nvSpPr>
          <p:cNvPr id="9" name="TextBox 8">
            <a:extLst>
              <a:ext uri="{FF2B5EF4-FFF2-40B4-BE49-F238E27FC236}">
                <a16:creationId xmlns:a16="http://schemas.microsoft.com/office/drawing/2014/main" id="{49839F0A-BA0A-4227-845B-CE888F35C47C}"/>
              </a:ext>
            </a:extLst>
          </p:cNvPr>
          <p:cNvSpPr txBox="1"/>
          <p:nvPr/>
        </p:nvSpPr>
        <p:spPr>
          <a:xfrm>
            <a:off x="4084727" y="3731671"/>
            <a:ext cx="4879222" cy="2646878"/>
          </a:xfrm>
          <a:prstGeom prst="rect">
            <a:avLst/>
          </a:prstGeom>
          <a:solidFill>
            <a:schemeClr val="bg1">
              <a:lumMod val="95000"/>
            </a:schemeClr>
          </a:solidFill>
          <a:ln>
            <a:solidFill>
              <a:srgbClr val="80C141"/>
            </a:solidFill>
          </a:ln>
        </p:spPr>
        <p:txBody>
          <a:bodyPr wrap="square">
            <a:spAutoFit/>
          </a:bodyPr>
          <a:lstStyle/>
          <a:p>
            <a:pPr marL="0" lvl="1">
              <a:spcBef>
                <a:spcPts val="600"/>
              </a:spcBef>
              <a:spcAft>
                <a:spcPts val="600"/>
              </a:spcAft>
              <a:buClr>
                <a:schemeClr val="accent6">
                  <a:lumMod val="75000"/>
                </a:schemeClr>
              </a:buClr>
              <a:buFont typeface="Wingdings" panose="05000000000000000000" pitchFamily="2" charset="2"/>
              <a:buChar char="ü"/>
            </a:pPr>
            <a:r>
              <a:rPr dirty="0" err="1"/>
              <a:t>Ακρι</a:t>
            </a:r>
            <a:r>
              <a:rPr dirty="0"/>
              <a:t>βές όνομα (όνομα και επώνυμο)</a:t>
            </a:r>
          </a:p>
          <a:p>
            <a:pPr marL="0" lvl="1">
              <a:spcBef>
                <a:spcPts val="600"/>
              </a:spcBef>
              <a:spcAft>
                <a:spcPts val="600"/>
              </a:spcAft>
              <a:buClr>
                <a:schemeClr val="accent6">
                  <a:lumMod val="75000"/>
                </a:schemeClr>
              </a:buClr>
              <a:buFont typeface="Wingdings" panose="05000000000000000000" pitchFamily="2" charset="2"/>
              <a:buChar char="ü"/>
            </a:pPr>
            <a:r>
              <a:rPr lang="el-GR" dirty="0"/>
              <a:t>Ημερομηνία γέννησης</a:t>
            </a:r>
            <a:r>
              <a:rPr dirty="0"/>
              <a:t> </a:t>
            </a:r>
          </a:p>
          <a:p>
            <a:pPr marL="0" lvl="1">
              <a:spcBef>
                <a:spcPts val="600"/>
              </a:spcBef>
              <a:spcAft>
                <a:spcPts val="600"/>
              </a:spcAft>
              <a:buClr>
                <a:schemeClr val="accent6">
                  <a:lumMod val="75000"/>
                </a:schemeClr>
              </a:buClr>
              <a:buFont typeface="Wingdings" panose="05000000000000000000" pitchFamily="2" charset="2"/>
              <a:buChar char="ü"/>
            </a:pPr>
            <a:r>
              <a:rPr dirty="0"/>
              <a:t>Ια</a:t>
            </a:r>
            <a:r>
              <a:rPr dirty="0" err="1"/>
              <a:t>τρικές</a:t>
            </a:r>
            <a:r>
              <a:rPr dirty="0"/>
              <a:t> </a:t>
            </a:r>
            <a:r>
              <a:rPr lang="el-GR" dirty="0"/>
              <a:t>εξετάσεις</a:t>
            </a:r>
            <a:r>
              <a:rPr dirty="0"/>
              <a:t> (π.χ. </a:t>
            </a:r>
            <a:r>
              <a:rPr dirty="0" err="1"/>
              <a:t>τιμές</a:t>
            </a:r>
            <a:r>
              <a:rPr dirty="0"/>
              <a:t> α</a:t>
            </a:r>
            <a:r>
              <a:rPr dirty="0" err="1"/>
              <a:t>ίμ</a:t>
            </a:r>
            <a:r>
              <a:rPr dirty="0"/>
              <a:t>ατος)</a:t>
            </a:r>
          </a:p>
          <a:p>
            <a:pPr marL="0" lvl="1">
              <a:spcBef>
                <a:spcPts val="600"/>
              </a:spcBef>
              <a:spcAft>
                <a:spcPts val="600"/>
              </a:spcAft>
              <a:buClr>
                <a:schemeClr val="accent6">
                  <a:lumMod val="75000"/>
                </a:schemeClr>
              </a:buClr>
              <a:buFont typeface="Wingdings" panose="05000000000000000000" pitchFamily="2" charset="2"/>
              <a:buChar char="ü"/>
            </a:pPr>
            <a:r>
              <a:rPr dirty="0" err="1"/>
              <a:t>Ρητή</a:t>
            </a:r>
            <a:r>
              <a:rPr dirty="0"/>
              <a:t> π</a:t>
            </a:r>
            <a:r>
              <a:rPr dirty="0" err="1"/>
              <a:t>εριγρ</a:t>
            </a:r>
            <a:r>
              <a:rPr dirty="0"/>
              <a:t>αφή των προηγούμενων ασθενειών — ειδικά αν δεν έχουν καμία σχέση με την τρέχουσα </a:t>
            </a:r>
            <a:r>
              <a:rPr lang="el-GR" dirty="0"/>
              <a:t>κατάσταση</a:t>
            </a:r>
            <a:endParaRPr dirty="0"/>
          </a:p>
          <a:p>
            <a:pPr marL="0" lvl="1">
              <a:spcBef>
                <a:spcPts val="600"/>
              </a:spcBef>
              <a:spcAft>
                <a:spcPts val="600"/>
              </a:spcAft>
              <a:buClr>
                <a:schemeClr val="accent6">
                  <a:lumMod val="75000"/>
                </a:schemeClr>
              </a:buClr>
              <a:buFont typeface="Wingdings" panose="05000000000000000000" pitchFamily="2" charset="2"/>
              <a:buChar char="ü"/>
            </a:pPr>
            <a:r>
              <a:rPr dirty="0" err="1"/>
              <a:t>Προσω</a:t>
            </a:r>
            <a:r>
              <a:rPr dirty="0"/>
              <a:t>πικά στοιχεία επικοινωνίας</a:t>
            </a:r>
          </a:p>
        </p:txBody>
      </p:sp>
      <p:sp>
        <p:nvSpPr>
          <p:cNvPr id="10" name="pop-up">
            <a:extLst>
              <a:ext uri="{FF2B5EF4-FFF2-40B4-BE49-F238E27FC236}">
                <a16:creationId xmlns:a16="http://schemas.microsoft.com/office/drawing/2014/main" id="{7FB8FE5B-9C40-4C7F-B2B7-C4BACE1DAAC0}"/>
              </a:ext>
            </a:extLst>
          </p:cNvPr>
          <p:cNvSpPr/>
          <p:nvPr/>
        </p:nvSpPr>
        <p:spPr>
          <a:xfrm>
            <a:off x="4084727" y="2679119"/>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E12A3C"/>
              </a:solidFill>
            </a:endParaRPr>
          </a:p>
          <a:p>
            <a:pPr algn="ctr">
              <a:defRPr b="1">
                <a:solidFill>
                  <a:srgbClr val="E12A3C"/>
                </a:solidFill>
              </a:defRPr>
            </a:pPr>
            <a:r>
              <a:rPr dirty="0" err="1"/>
              <a:t>Κάντε</a:t>
            </a:r>
            <a:r>
              <a:rPr dirty="0"/>
              <a:t> </a:t>
            </a:r>
            <a:r>
              <a:rPr dirty="0" err="1"/>
              <a:t>κλικ</a:t>
            </a:r>
            <a:r>
              <a:rPr dirty="0"/>
              <a:t> </a:t>
            </a:r>
            <a:r>
              <a:rPr dirty="0" err="1"/>
              <a:t>εδώ</a:t>
            </a:r>
            <a:r>
              <a:rPr dirty="0"/>
              <a:t> </a:t>
            </a:r>
            <a:r>
              <a:rPr dirty="0" err="1"/>
              <a:t>γι</a:t>
            </a:r>
            <a:r>
              <a:rPr dirty="0"/>
              <a:t>α να ελέγξετε τ</a:t>
            </a:r>
            <a:r>
              <a:rPr lang="el-GR" dirty="0"/>
              <a:t>ον κατάλογό</a:t>
            </a:r>
            <a:r>
              <a:rPr dirty="0"/>
              <a:t> σας!</a:t>
            </a:r>
          </a:p>
          <a:p>
            <a:pPr algn="ctr"/>
            <a:endParaRPr b="1" dirty="0">
              <a:solidFill>
                <a:srgbClr val="E12A3C"/>
              </a:solidFill>
            </a:endParaRPr>
          </a:p>
        </p:txBody>
      </p:sp>
      <p:sp>
        <p:nvSpPr>
          <p:cNvPr id="11" name="Ορθογώνιο 7">
            <a:extLst>
              <a:ext uri="{FF2B5EF4-FFF2-40B4-BE49-F238E27FC236}">
                <a16:creationId xmlns:a16="http://schemas.microsoft.com/office/drawing/2014/main" id="{15BF650E-B36C-6694-F1BE-741BD23AAB0A}"/>
              </a:ext>
            </a:extLst>
          </p:cNvPr>
          <p:cNvSpPr/>
          <p:nvPr/>
        </p:nvSpPr>
        <p:spPr>
          <a:xfrm>
            <a:off x="5767755" y="0"/>
            <a:ext cx="6424246" cy="295065"/>
          </a:xfrm>
          <a:prstGeom prst="rect">
            <a:avLst/>
          </a:prstGeom>
          <a:solidFill>
            <a:schemeClr val="tx1">
              <a:lumMod val="50000"/>
              <a:lumOff val="50000"/>
            </a:schemeClr>
          </a:solidFill>
        </p:spPr>
        <p:txBody>
          <a:bodyPr vert="horz" lIns="91440" tIns="45720" rIns="91440" bIns="45720" anchor="ctr">
            <a:noAutofit/>
          </a:bodyPr>
          <a:lstStyle/>
          <a:p>
            <a:pPr algn="r">
              <a:lnSpc>
                <a:spcPct val="90000"/>
              </a:lnSpc>
              <a:spcBef>
                <a:spcPct val="0"/>
              </a:spcBef>
              <a:defRPr sz="17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6.3 </a:t>
            </a:r>
            <a:r>
              <a:rPr dirty="0" err="1"/>
              <a:t>Ψηφι</a:t>
            </a:r>
            <a:r>
              <a:rPr dirty="0"/>
              <a:t>ακή επικοινωνία σχετικά με τις πληροφορίες για την υγεία </a:t>
            </a:r>
            <a:endParaRP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666014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l-GR" dirty="0"/>
              <a:t>Φ</a:t>
            </a:r>
            <a:r>
              <a:rPr dirty="0" err="1"/>
              <a:t>όρουμ</a:t>
            </a:r>
            <a:r>
              <a:rPr dirty="0"/>
              <a:t>: «</a:t>
            </a:r>
            <a:r>
              <a:rPr lang="el-GR" dirty="0"/>
              <a:t>Κατάλογος</a:t>
            </a:r>
            <a:r>
              <a:rPr dirty="0"/>
              <a:t> </a:t>
            </a:r>
            <a:r>
              <a:rPr dirty="0" err="1"/>
              <a:t>ελέγχου</a:t>
            </a:r>
            <a:r>
              <a:rPr lang="el-GR" dirty="0"/>
              <a:t> 2</a:t>
            </a:r>
            <a:r>
              <a:rPr dirty="0"/>
              <a:t>»</a:t>
            </a:r>
          </a:p>
        </p:txBody>
      </p:sp>
      <p:sp>
        <p:nvSpPr>
          <p:cNvPr id="7" name="Ovale Legende 1">
            <a:extLst>
              <a:ext uri="{FF2B5EF4-FFF2-40B4-BE49-F238E27FC236}">
                <a16:creationId xmlns:a16="http://schemas.microsoft.com/office/drawing/2014/main" id="{F36B7C33-47CA-4512-87B5-194D3C585BF4}"/>
              </a:ext>
            </a:extLst>
          </p:cNvPr>
          <p:cNvSpPr/>
          <p:nvPr/>
        </p:nvSpPr>
        <p:spPr>
          <a:xfrm>
            <a:off x="7924800" y="1087945"/>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anchor="ctr"/>
          <a:lstStyle/>
          <a:p>
            <a:pPr algn="ctr">
              <a:defRPr sz="2400">
                <a:solidFill>
                  <a:schemeClr val="tx1"/>
                </a:solidFill>
              </a:defRPr>
            </a:pPr>
            <a:r>
              <a:t>Ποιες πληροφορίες απαιτούνται για να δοθούν καλές συμβουλές για το πρόβλημα υγείας;</a:t>
            </a:r>
            <a:endParaRPr sz="240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dirty="0" err="1"/>
              <a:t>Ξεκινήστε</a:t>
            </a:r>
            <a:r>
              <a:rPr dirty="0"/>
              <a:t> </a:t>
            </a:r>
            <a:r>
              <a:rPr lang="el-GR" dirty="0"/>
              <a:t>έναν κατάλογο</a:t>
            </a:r>
            <a:r>
              <a:rPr dirty="0"/>
              <a:t>:</a:t>
            </a:r>
          </a:p>
          <a:p>
            <a:pPr lvl="1">
              <a:lnSpc>
                <a:spcPct val="120000"/>
              </a:lnSpc>
              <a:buFont typeface="Wingdings" panose="05000000000000000000" pitchFamily="2" charset="2"/>
              <a:buChar char="ü"/>
            </a:pPr>
            <a:r>
              <a:rPr dirty="0"/>
              <a:t>.....</a:t>
            </a:r>
          </a:p>
          <a:p>
            <a:pPr lvl="1">
              <a:lnSpc>
                <a:spcPct val="120000"/>
              </a:lnSpc>
              <a:buFont typeface="Wingdings" panose="05000000000000000000" pitchFamily="2" charset="2"/>
              <a:buChar char="ü"/>
            </a:pPr>
            <a:r>
              <a:rPr dirty="0"/>
              <a:t>......</a:t>
            </a:r>
          </a:p>
          <a:p>
            <a:pPr lvl="1">
              <a:lnSpc>
                <a:spcPct val="120000"/>
              </a:lnSpc>
              <a:buFont typeface="Wingdings" panose="05000000000000000000" pitchFamily="2" charset="2"/>
              <a:buChar char="ü"/>
            </a:pPr>
            <a:r>
              <a:rPr dirty="0"/>
              <a:t>......</a:t>
            </a:r>
          </a:p>
          <a:p>
            <a:pPr lvl="1">
              <a:lnSpc>
                <a:spcPct val="120000"/>
              </a:lnSpc>
            </a:pPr>
            <a:endParaRPr dirty="0"/>
          </a:p>
        </p:txBody>
      </p:sp>
      <p:sp>
        <p:nvSpPr>
          <p:cNvPr id="9" name="TextBox 8">
            <a:extLst>
              <a:ext uri="{FF2B5EF4-FFF2-40B4-BE49-F238E27FC236}">
                <a16:creationId xmlns:a16="http://schemas.microsoft.com/office/drawing/2014/main" id="{D8A13A6D-6DAD-4902-A1ED-438653A53ED2}"/>
              </a:ext>
            </a:extLst>
          </p:cNvPr>
          <p:cNvSpPr txBox="1"/>
          <p:nvPr/>
        </p:nvSpPr>
        <p:spPr>
          <a:xfrm>
            <a:off x="3711278" y="3562884"/>
            <a:ext cx="6347122" cy="2369880"/>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chemeClr val="accent6">
                  <a:lumMod val="75000"/>
                </a:schemeClr>
              </a:buClr>
              <a:buFont typeface="Wingdings" panose="05000000000000000000" pitchFamily="2" charset="2"/>
              <a:buChar char="ü"/>
            </a:pPr>
            <a:r>
              <a:rPr lang="el-GR" dirty="0"/>
              <a:t>Χρονική π</a:t>
            </a:r>
            <a:r>
              <a:rPr dirty="0" err="1"/>
              <a:t>ερίοδος</a:t>
            </a:r>
            <a:r>
              <a:rPr dirty="0"/>
              <a:t> </a:t>
            </a:r>
            <a:r>
              <a:rPr lang="el-GR" dirty="0"/>
              <a:t>τ</a:t>
            </a:r>
            <a:r>
              <a:rPr dirty="0" err="1"/>
              <a:t>ης</a:t>
            </a:r>
            <a:r>
              <a:rPr dirty="0"/>
              <a:t> </a:t>
            </a:r>
            <a:r>
              <a:rPr lang="el-GR" dirty="0"/>
              <a:t>ενόχλησης/προβλήματος</a:t>
            </a:r>
            <a:endParaRPr dirty="0"/>
          </a:p>
          <a:p>
            <a:pPr marL="180000" lvl="1" indent="-180000">
              <a:spcBef>
                <a:spcPts val="600"/>
              </a:spcBef>
              <a:spcAft>
                <a:spcPts val="600"/>
              </a:spcAft>
              <a:buClr>
                <a:schemeClr val="accent6">
                  <a:lumMod val="75000"/>
                </a:schemeClr>
              </a:buClr>
              <a:buFont typeface="Wingdings" panose="05000000000000000000" pitchFamily="2" charset="2"/>
              <a:buChar char="ü"/>
            </a:pPr>
            <a:r>
              <a:rPr dirty="0" err="1"/>
              <a:t>Ποιο</a:t>
            </a:r>
            <a:r>
              <a:rPr dirty="0"/>
              <a:t> </a:t>
            </a:r>
            <a:r>
              <a:rPr dirty="0" err="1"/>
              <a:t>μέρος</a:t>
            </a:r>
            <a:r>
              <a:rPr dirty="0"/>
              <a:t>/</a:t>
            </a:r>
            <a:r>
              <a:rPr dirty="0" err="1"/>
              <a:t>όργ</a:t>
            </a:r>
            <a:r>
              <a:rPr dirty="0"/>
              <a:t>ανο του σώματος επηρεάζεται;</a:t>
            </a:r>
          </a:p>
          <a:p>
            <a:pPr marL="180000" lvl="1" indent="-180000">
              <a:spcBef>
                <a:spcPts val="600"/>
              </a:spcBef>
              <a:spcAft>
                <a:spcPts val="600"/>
              </a:spcAft>
              <a:buClr>
                <a:schemeClr val="accent6">
                  <a:lumMod val="75000"/>
                </a:schemeClr>
              </a:buClr>
              <a:buFont typeface="Wingdings" panose="05000000000000000000" pitchFamily="2" charset="2"/>
              <a:buChar char="ü"/>
            </a:pPr>
            <a:r>
              <a:rPr dirty="0"/>
              <a:t>Υπ</a:t>
            </a:r>
            <a:r>
              <a:rPr dirty="0" err="1"/>
              <a:t>ήρξε</a:t>
            </a:r>
            <a:r>
              <a:rPr lang="el-GR" dirty="0"/>
              <a:t> κάποιο</a:t>
            </a:r>
            <a:r>
              <a:rPr dirty="0"/>
              <a:t> ένα</a:t>
            </a:r>
            <a:r>
              <a:rPr dirty="0" err="1"/>
              <a:t>υσμ</a:t>
            </a:r>
            <a:r>
              <a:rPr dirty="0"/>
              <a:t>α για την </a:t>
            </a:r>
            <a:r>
              <a:rPr lang="el-GR" dirty="0"/>
              <a:t>υποβολή της ερώτησης</a:t>
            </a:r>
            <a:r>
              <a:rPr dirty="0"/>
              <a:t>;</a:t>
            </a:r>
          </a:p>
          <a:p>
            <a:pPr marL="180000" lvl="1" indent="-180000">
              <a:spcBef>
                <a:spcPts val="600"/>
              </a:spcBef>
              <a:spcAft>
                <a:spcPts val="600"/>
              </a:spcAft>
              <a:buClr>
                <a:schemeClr val="accent6">
                  <a:lumMod val="75000"/>
                </a:schemeClr>
              </a:buClr>
              <a:buFont typeface="Wingdings" panose="05000000000000000000" pitchFamily="2" charset="2"/>
              <a:buChar char="ü"/>
            </a:pPr>
            <a:r>
              <a:rPr dirty="0" err="1"/>
              <a:t>Έχει</a:t>
            </a:r>
            <a:r>
              <a:rPr dirty="0"/>
              <a:t> </a:t>
            </a:r>
            <a:r>
              <a:rPr dirty="0" err="1"/>
              <a:t>ήδη</a:t>
            </a:r>
            <a:r>
              <a:rPr dirty="0"/>
              <a:t> </a:t>
            </a:r>
            <a:r>
              <a:rPr dirty="0" err="1"/>
              <a:t>συμ</a:t>
            </a:r>
            <a:r>
              <a:rPr dirty="0"/>
              <a:t>βουλευτεί γιατρό και αν ναι, ποια ήταν η </a:t>
            </a:r>
            <a:r>
              <a:rPr lang="el-GR" dirty="0"/>
              <a:t>απάντηση</a:t>
            </a:r>
            <a:r>
              <a:rPr dirty="0"/>
              <a:t>;</a:t>
            </a:r>
          </a:p>
          <a:p>
            <a:pPr marL="180000" lvl="1" indent="-180000">
              <a:spcBef>
                <a:spcPts val="600"/>
              </a:spcBef>
              <a:spcAft>
                <a:spcPts val="600"/>
              </a:spcAft>
              <a:buClr>
                <a:schemeClr val="accent6">
                  <a:lumMod val="75000"/>
                </a:schemeClr>
              </a:buClr>
              <a:buFont typeface="Wingdings" panose="05000000000000000000" pitchFamily="2" charset="2"/>
              <a:buChar char="ü"/>
            </a:pPr>
            <a:r>
              <a:rPr dirty="0" err="1"/>
              <a:t>Έχουν</a:t>
            </a:r>
            <a:r>
              <a:rPr dirty="0"/>
              <a:t> </a:t>
            </a:r>
            <a:r>
              <a:rPr dirty="0" err="1"/>
              <a:t>ληφθεί</a:t>
            </a:r>
            <a:r>
              <a:rPr dirty="0"/>
              <a:t> </a:t>
            </a:r>
            <a:r>
              <a:rPr dirty="0" err="1"/>
              <a:t>μέτρ</a:t>
            </a:r>
            <a:r>
              <a:rPr dirty="0"/>
              <a:t>α </a:t>
            </a:r>
            <a:r>
              <a:rPr lang="el-GR" dirty="0"/>
              <a:t>για την ενόχληση/</a:t>
            </a:r>
            <a:r>
              <a:rPr lang="el-GR" dirty="0" err="1"/>
              <a:t>πρόβλημσ</a:t>
            </a:r>
            <a:r>
              <a:rPr dirty="0"/>
              <a:t>;</a:t>
            </a:r>
          </a:p>
        </p:txBody>
      </p:sp>
      <p:sp>
        <p:nvSpPr>
          <p:cNvPr id="10" name="pop-up">
            <a:extLst>
              <a:ext uri="{FF2B5EF4-FFF2-40B4-BE49-F238E27FC236}">
                <a16:creationId xmlns:a16="http://schemas.microsoft.com/office/drawing/2014/main" id="{2D599E9A-2FE0-4315-83C9-DD8A922AB07A}"/>
              </a:ext>
            </a:extLst>
          </p:cNvPr>
          <p:cNvSpPr/>
          <p:nvPr/>
        </p:nvSpPr>
        <p:spPr>
          <a:xfrm>
            <a:off x="3938202" y="2699722"/>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E12A3C"/>
              </a:solidFill>
            </a:endParaRPr>
          </a:p>
          <a:p>
            <a:pPr algn="ctr">
              <a:defRPr b="1">
                <a:solidFill>
                  <a:srgbClr val="E12A3C"/>
                </a:solidFill>
              </a:defRPr>
            </a:pPr>
            <a:r>
              <a:rPr dirty="0" err="1"/>
              <a:t>Κάντε</a:t>
            </a:r>
            <a:r>
              <a:rPr dirty="0"/>
              <a:t> </a:t>
            </a:r>
            <a:r>
              <a:rPr dirty="0" err="1"/>
              <a:t>κλικ</a:t>
            </a:r>
            <a:r>
              <a:rPr dirty="0"/>
              <a:t> </a:t>
            </a:r>
            <a:r>
              <a:rPr dirty="0" err="1"/>
              <a:t>εδώ</a:t>
            </a:r>
            <a:r>
              <a:rPr dirty="0"/>
              <a:t> </a:t>
            </a:r>
            <a:r>
              <a:rPr dirty="0" err="1"/>
              <a:t>γι</a:t>
            </a:r>
            <a:r>
              <a:rPr dirty="0"/>
              <a:t>α να ελέγξετε τ</a:t>
            </a:r>
            <a:r>
              <a:rPr lang="el-GR" dirty="0"/>
              <a:t>ον κατάλογό </a:t>
            </a:r>
            <a:r>
              <a:rPr dirty="0"/>
              <a:t>σας!</a:t>
            </a:r>
          </a:p>
          <a:p>
            <a:pPr algn="ctr"/>
            <a:endParaRPr b="1" dirty="0">
              <a:solidFill>
                <a:srgbClr val="E12A3C"/>
              </a:solidFill>
            </a:endParaRPr>
          </a:p>
        </p:txBody>
      </p:sp>
      <p:sp>
        <p:nvSpPr>
          <p:cNvPr id="11" name="Ορθογώνιο 7">
            <a:extLst>
              <a:ext uri="{FF2B5EF4-FFF2-40B4-BE49-F238E27FC236}">
                <a16:creationId xmlns:a16="http://schemas.microsoft.com/office/drawing/2014/main" id="{4920767C-5BD6-77D0-1410-970632AD69B9}"/>
              </a:ext>
            </a:extLst>
          </p:cNvPr>
          <p:cNvSpPr/>
          <p:nvPr/>
        </p:nvSpPr>
        <p:spPr>
          <a:xfrm>
            <a:off x="5767755" y="0"/>
            <a:ext cx="6424246" cy="295065"/>
          </a:xfrm>
          <a:prstGeom prst="rect">
            <a:avLst/>
          </a:prstGeom>
          <a:solidFill>
            <a:schemeClr val="tx1">
              <a:lumMod val="50000"/>
              <a:lumOff val="50000"/>
            </a:schemeClr>
          </a:solidFill>
        </p:spPr>
        <p:txBody>
          <a:bodyPr vert="horz" lIns="91440" tIns="45720" rIns="91440" bIns="45720" anchor="ctr">
            <a:noAutofit/>
          </a:bodyPr>
          <a:lstStyle/>
          <a:p>
            <a:pPr algn="r">
              <a:lnSpc>
                <a:spcPct val="90000"/>
              </a:lnSpc>
              <a:spcBef>
                <a:spcPct val="0"/>
              </a:spcBef>
              <a:defRPr sz="17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6.3 </a:t>
            </a:r>
            <a:r>
              <a:rPr dirty="0" err="1"/>
              <a:t>Ψηφι</a:t>
            </a:r>
            <a:r>
              <a:rPr dirty="0"/>
              <a:t>ακή επικοινωνία σχετικά με τις πληροφορίες για την υγεία </a:t>
            </a:r>
            <a:endParaRP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3925162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anchor="ctr"/>
          <a:lstStyle/>
          <a:p>
            <a:pPr algn="ctr">
              <a:defRPr sz="2000" b="1">
                <a:solidFill>
                  <a:srgbClr val="203864"/>
                </a:solidFill>
              </a:defRPr>
            </a:pPr>
            <a:r>
              <a:t>Τι πρέπει να περιλαμβάνεται σε ένα post σε ένα forum;</a:t>
            </a:r>
            <a:endParaRPr sz="2000" b="1">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rPr dirty="0"/>
              <a:t>Α. </a:t>
            </a:r>
            <a:r>
              <a:rPr lang="el-GR" dirty="0"/>
              <a:t>Χρονική π</a:t>
            </a:r>
            <a:r>
              <a:rPr dirty="0" err="1"/>
              <a:t>ερίοδος</a:t>
            </a:r>
            <a:r>
              <a:rPr dirty="0"/>
              <a:t> </a:t>
            </a:r>
            <a:r>
              <a:rPr dirty="0" err="1"/>
              <a:t>της</a:t>
            </a:r>
            <a:r>
              <a:rPr dirty="0"/>
              <a:t> </a:t>
            </a:r>
            <a:r>
              <a:rPr lang="el-GR" dirty="0"/>
              <a:t>ενόχλησης</a:t>
            </a:r>
            <a:endParaRP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t>Β. Ακριβές όνομα (όνομα και επώνυμο)</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rPr dirty="0"/>
              <a:t>Γ. </a:t>
            </a:r>
            <a:r>
              <a:rPr lang="el-GR" dirty="0"/>
              <a:t>Ημερομηνία γέννησης</a:t>
            </a:r>
            <a:endParaRPr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rPr dirty="0"/>
              <a:t>Δ. Ια</a:t>
            </a:r>
            <a:r>
              <a:rPr dirty="0" err="1"/>
              <a:t>τρικές</a:t>
            </a:r>
            <a:r>
              <a:rPr dirty="0"/>
              <a:t> </a:t>
            </a:r>
            <a:r>
              <a:rPr lang="el-GR" dirty="0"/>
              <a:t>εξετάσεις</a:t>
            </a:r>
            <a:endParaRPr dirty="0"/>
          </a:p>
        </p:txBody>
      </p:sp>
      <p:sp>
        <p:nvSpPr>
          <p:cNvPr id="7" name="TextBox 6">
            <a:extLst>
              <a:ext uri="{FF2B5EF4-FFF2-40B4-BE49-F238E27FC236}">
                <a16:creationId xmlns:a16="http://schemas.microsoft.com/office/drawing/2014/main" id="{D00BF227-FC3A-40AC-BDE1-04D4375D5BBC}"/>
              </a:ext>
            </a:extLst>
          </p:cNvPr>
          <p:cNvSpPr txBox="1"/>
          <p:nvPr/>
        </p:nvSpPr>
        <p:spPr>
          <a:xfrm>
            <a:off x="2112607" y="1987414"/>
            <a:ext cx="2153859" cy="307777"/>
          </a:xfrm>
          <a:prstGeom prst="rect">
            <a:avLst/>
          </a:prstGeom>
        </p:spPr>
        <p:txBody>
          <a:bodyPr wrap="none">
            <a:spAutoFit/>
          </a:bodyPr>
          <a:lstStyle/>
          <a:p>
            <a:pPr algn="l">
              <a:defRPr sz="1400" i="1"/>
            </a:pPr>
            <a:r>
              <a:t>Μόνο μία απάντηση είναι σωστή!</a:t>
            </a:r>
            <a:endParaRPr sz="1400" i="1"/>
          </a:p>
        </p:txBody>
      </p:sp>
      <p:sp>
        <p:nvSpPr>
          <p:cNvPr id="9" name="Ορθογώνιο 7">
            <a:extLst>
              <a:ext uri="{FF2B5EF4-FFF2-40B4-BE49-F238E27FC236}">
                <a16:creationId xmlns:a16="http://schemas.microsoft.com/office/drawing/2014/main" id="{AB2CAE6D-36FC-F07D-D2D5-6362F4D2D74F}"/>
              </a:ext>
            </a:extLst>
          </p:cNvPr>
          <p:cNvSpPr/>
          <p:nvPr/>
        </p:nvSpPr>
        <p:spPr>
          <a:xfrm>
            <a:off x="5767755" y="0"/>
            <a:ext cx="6424246" cy="295065"/>
          </a:xfrm>
          <a:prstGeom prst="rect">
            <a:avLst/>
          </a:prstGeom>
          <a:solidFill>
            <a:schemeClr val="tx1">
              <a:lumMod val="50000"/>
              <a:lumOff val="50000"/>
            </a:schemeClr>
          </a:solidFill>
        </p:spPr>
        <p:txBody>
          <a:bodyPr vert="horz" lIns="91440" tIns="45720" rIns="91440" bIns="45720" anchor="ctr">
            <a:noAutofit/>
          </a:bodyPr>
          <a:lstStyle/>
          <a:p>
            <a:pPr algn="r">
              <a:lnSpc>
                <a:spcPct val="90000"/>
              </a:lnSpc>
              <a:spcBef>
                <a:spcPct val="0"/>
              </a:spcBef>
              <a:defRPr sz="17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6.3 </a:t>
            </a:r>
            <a:r>
              <a:rPr dirty="0" err="1"/>
              <a:t>Ψηφι</a:t>
            </a:r>
            <a:r>
              <a:rPr dirty="0"/>
              <a:t>ακή επικοινωνία σχετικά με τις πληροφορίες για την υγεία </a:t>
            </a:r>
            <a:endParaRP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349882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C01E24"/>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a:xfrm>
            <a:off x="5297762" y="329184"/>
            <a:ext cx="6251110" cy="1783080"/>
          </a:xfrm>
        </p:spPr>
        <p:txBody>
          <a:bodyPr anchor="b">
            <a:normAutofit/>
          </a:bodyPr>
          <a:lstStyle/>
          <a:p>
            <a:pPr>
              <a:defRPr sz="5400"/>
            </a:pPr>
            <a:r>
              <a:rPr lang="el-GR" dirty="0"/>
              <a:t>ΕΝΟΤΗΤΕΣ</a:t>
            </a:r>
            <a:endParaRPr sz="5400" dirty="0"/>
          </a:p>
        </p:txBody>
      </p:sp>
      <p:pic>
        <p:nvPicPr>
          <p:cNvPr id="11" name="Θέση περιεχομένου 10">
            <a:extLst>
              <a:ext uri="{FF2B5EF4-FFF2-40B4-BE49-F238E27FC236}">
                <a16:creationId xmlns:a16="http://schemas.microsoft.com/office/drawing/2014/main" id="{86CB401F-C964-4D6C-AE35-FB329988D13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072" r="1701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4098002595"/>
              </p:ext>
            </p:extLst>
          </p:nvPr>
        </p:nvGraphicFramePr>
        <p:xfrm>
          <a:off x="5297762" y="2706624"/>
          <a:ext cx="6251110" cy="3483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Ορθογώνιο 11">
            <a:extLst>
              <a:ext uri="{FF2B5EF4-FFF2-40B4-BE49-F238E27FC236}">
                <a16:creationId xmlns:a16="http://schemas.microsoft.com/office/drawing/2014/main" id="{038E05FD-5C89-4BC4-AE63-9830C3619510}"/>
              </a:ext>
            </a:extLst>
          </p:cNvPr>
          <p:cNvSpPr/>
          <p:nvPr/>
        </p:nvSpPr>
        <p:spPr>
          <a:xfrm>
            <a:off x="5206482" y="2267339"/>
            <a:ext cx="4657344" cy="354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3" name="Εικόνα 2">
            <a:extLst>
              <a:ext uri="{FF2B5EF4-FFF2-40B4-BE49-F238E27FC236}">
                <a16:creationId xmlns:a16="http://schemas.microsoft.com/office/drawing/2014/main" id="{CC6CCB35-71F4-4B98-A632-2AFFFC163491}"/>
              </a:ext>
            </a:extLst>
          </p:cNvPr>
          <p:cNvPicPr>
            <a:picLocks noChangeAspect="1"/>
          </p:cNvPicPr>
          <p:nvPr/>
        </p:nvPicPr>
        <p:blipFill>
          <a:blip r:embed="rId8"/>
          <a:stretch>
            <a:fillRect/>
          </a:stretch>
        </p:blipFill>
        <p:spPr>
          <a:xfrm>
            <a:off x="10930439" y="5424704"/>
            <a:ext cx="412289" cy="362815"/>
          </a:xfrm>
          <a:prstGeom prst="rect">
            <a:avLst/>
          </a:prstGeom>
        </p:spPr>
      </p:pic>
    </p:spTree>
    <p:extLst>
      <p:ext uri="{BB962C8B-B14F-4D97-AF65-F5344CB8AC3E}">
        <p14:creationId xmlns:p14="http://schemas.microsoft.com/office/powerpoint/2010/main" val="1378489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fontScale="90000"/>
          </a:bodyPr>
          <a:lstStyle/>
          <a:p>
            <a:r>
              <a:rPr lang="el-GR" altLang="el-GR" sz="2000" dirty="0">
                <a:solidFill>
                  <a:srgbClr val="C01E24"/>
                </a:solidFill>
              </a:rPr>
              <a:t>Δράση</a:t>
            </a:r>
            <a:r>
              <a:rPr lang="en-US" altLang="el-GR" sz="2000" dirty="0">
                <a:solidFill>
                  <a:srgbClr val="C01E24"/>
                </a:solidFill>
              </a:rPr>
              <a:t> 6.2.1</a:t>
            </a:r>
            <a:br>
              <a:rPr lang="en-US" altLang="el-GR" dirty="0"/>
            </a:br>
            <a:r>
              <a:rPr lang="el-GR" dirty="0">
                <a:solidFill>
                  <a:srgbClr val="C00000"/>
                </a:solidFill>
              </a:rPr>
              <a:t>Ψηφιακή επικοινωνία σχετικά με τις πληροφορίες για την υγεία (ηλεκτρονικό ταχυδρομείο)</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6" y="2523986"/>
            <a:ext cx="5876901" cy="3576818"/>
          </a:xfrm>
          <a:ln>
            <a:solidFill>
              <a:schemeClr val="bg1"/>
            </a:solidFill>
          </a:ln>
        </p:spPr>
        <p:txBody>
          <a:bodyPr>
            <a:normAutofit/>
          </a:bodyPr>
          <a:lstStyle/>
          <a:p>
            <a:pPr marL="312738" indent="-312738">
              <a:lnSpc>
                <a:spcPct val="120000"/>
              </a:lnSpc>
              <a:tabLst>
                <a:tab pos="273050" algn="l"/>
              </a:tabLst>
            </a:pPr>
            <a:r>
              <a:rPr lang="el-GR" sz="2600" dirty="0"/>
              <a:t>Το επόμενο μέρος της συνεδρίας συνεχίζει να ευαισθητοποιεί σχετικά με την ευαισθησία των δεδομένων υγείας.</a:t>
            </a:r>
          </a:p>
          <a:p>
            <a:pPr marL="312738" indent="-312738">
              <a:lnSpc>
                <a:spcPct val="120000"/>
              </a:lnSpc>
              <a:tabLst>
                <a:tab pos="273050" algn="l"/>
              </a:tabLst>
            </a:pPr>
            <a:r>
              <a:rPr lang="el-GR" sz="2600" dirty="0"/>
              <a:t>Παρέχονται κατευθύνσεις για τη σύνταξη e-</a:t>
            </a:r>
            <a:r>
              <a:rPr lang="el-GR" sz="2600" dirty="0" err="1"/>
              <a:t>mail</a:t>
            </a:r>
            <a:r>
              <a:rPr lang="el-GR" sz="2600" dirty="0"/>
              <a:t> σε επαγγελματίες υγείας</a:t>
            </a: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pic>
        <p:nvPicPr>
          <p:cNvPr id="2" name="Grafik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21579" y="2523986"/>
            <a:ext cx="3580771" cy="2198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Google Shape;168;p7">
            <a:extLst>
              <a:ext uri="{FF2B5EF4-FFF2-40B4-BE49-F238E27FC236}">
                <a16:creationId xmlns:a16="http://schemas.microsoft.com/office/drawing/2014/main" id="{56C8000A-BDBD-68F4-C6EE-30724CE6F700}"/>
              </a:ext>
            </a:extLst>
          </p:cNvPr>
          <p:cNvSpPr/>
          <p:nvPr/>
        </p:nvSpPr>
        <p:spPr>
          <a:xfrm>
            <a:off x="11469624" y="238786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latin typeface="Calibri"/>
                <a:cs typeface="Calibri"/>
                <a:sym typeface="Calibri"/>
              </a:rPr>
              <a:t>6.2.1</a:t>
            </a:r>
            <a:endParaRPr sz="1800" dirty="0">
              <a:solidFill>
                <a:srgbClr val="C00000"/>
              </a:solidFill>
              <a:latin typeface="Calibri"/>
              <a:cs typeface="Calibri"/>
              <a:sym typeface="Calibri"/>
            </a:endParaRPr>
          </a:p>
        </p:txBody>
      </p:sp>
      <p:sp>
        <p:nvSpPr>
          <p:cNvPr id="13" name="Google Shape;168;p7">
            <a:extLst>
              <a:ext uri="{FF2B5EF4-FFF2-40B4-BE49-F238E27FC236}">
                <a16:creationId xmlns:a16="http://schemas.microsoft.com/office/drawing/2014/main" id="{D376DC2E-593F-2F3A-D8DB-AF04F73A0FA6}"/>
              </a:ext>
            </a:extLst>
          </p:cNvPr>
          <p:cNvSpPr/>
          <p:nvPr/>
        </p:nvSpPr>
        <p:spPr>
          <a:xfrm>
            <a:off x="11469624" y="305079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.2.2</a:t>
            </a:r>
            <a:endParaRPr sz="1800" dirty="0">
              <a:solidFill>
                <a:schemeClr val="lt1"/>
              </a:solidFill>
              <a:latin typeface="Calibri"/>
              <a:cs typeface="Calibri"/>
              <a:sym typeface="Calibri"/>
            </a:endParaRPr>
          </a:p>
        </p:txBody>
      </p:sp>
      <p:sp>
        <p:nvSpPr>
          <p:cNvPr id="14" name="Google Shape;168;p7">
            <a:extLst>
              <a:ext uri="{FF2B5EF4-FFF2-40B4-BE49-F238E27FC236}">
                <a16:creationId xmlns:a16="http://schemas.microsoft.com/office/drawing/2014/main" id="{9CA4BDEF-8AE1-231A-A7DC-6AF893EED94B}"/>
              </a:ext>
            </a:extLst>
          </p:cNvPr>
          <p:cNvSpPr/>
          <p:nvPr/>
        </p:nvSpPr>
        <p:spPr>
          <a:xfrm>
            <a:off x="11469624" y="3715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.2.3</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5DF53FC7-B2DB-88E1-0CCA-227ADDF979A2}"/>
              </a:ext>
            </a:extLst>
          </p:cNvPr>
          <p:cNvSpPr/>
          <p:nvPr/>
        </p:nvSpPr>
        <p:spPr>
          <a:xfrm>
            <a:off x="10748719" y="23869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6.1</a:t>
            </a:r>
            <a:endParaRPr sz="2000" dirty="0">
              <a:solidFill>
                <a:schemeClr val="bg1"/>
              </a:solidFill>
              <a:latin typeface="Calibri"/>
              <a:cs typeface="Calibri"/>
              <a:sym typeface="Calibri"/>
            </a:endParaRPr>
          </a:p>
        </p:txBody>
      </p:sp>
      <p:sp>
        <p:nvSpPr>
          <p:cNvPr id="16" name="Google Shape;168;p7">
            <a:extLst>
              <a:ext uri="{FF2B5EF4-FFF2-40B4-BE49-F238E27FC236}">
                <a16:creationId xmlns:a16="http://schemas.microsoft.com/office/drawing/2014/main" id="{CB834080-2842-8966-54B7-4A5F88A800FB}"/>
              </a:ext>
            </a:extLst>
          </p:cNvPr>
          <p:cNvSpPr/>
          <p:nvPr/>
        </p:nvSpPr>
        <p:spPr>
          <a:xfrm>
            <a:off x="10747248" y="304752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2761899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1912307" y="1080000"/>
            <a:ext cx="10096598" cy="605096"/>
          </a:xfrm>
        </p:spPr>
        <p:txBody>
          <a:bodyPr>
            <a:normAutofit fontScale="90000"/>
          </a:bodyPr>
          <a:lstStyle/>
          <a:p>
            <a:pPr algn="ctr">
              <a:defRPr sz="3100"/>
            </a:pPr>
            <a:r>
              <a:rPr sz="3100" dirty="0" err="1">
                <a:solidFill>
                  <a:srgbClr val="C00000"/>
                </a:solidFill>
              </a:rPr>
              <a:t>Δυν</a:t>
            </a:r>
            <a:r>
              <a:rPr sz="3100" dirty="0">
                <a:solidFill>
                  <a:srgbClr val="C00000"/>
                </a:solidFill>
              </a:rPr>
              <a:t>αμική δραστηριότητα</a:t>
            </a:r>
            <a:r>
              <a:rPr lang="el-GR" sz="3100" dirty="0">
                <a:solidFill>
                  <a:srgbClr val="C00000"/>
                </a:solidFill>
              </a:rPr>
              <a:t> </a:t>
            </a:r>
            <a:r>
              <a:rPr dirty="0" err="1">
                <a:solidFill>
                  <a:srgbClr val="C00000"/>
                </a:solidFill>
              </a:rPr>
              <a:t>ομάδ</a:t>
            </a:r>
            <a:r>
              <a:rPr dirty="0">
                <a:solidFill>
                  <a:srgbClr val="C00000"/>
                </a:solidFill>
              </a:rPr>
              <a:t>ας: </a:t>
            </a:r>
            <a:r>
              <a:rPr lang="el-GR" dirty="0"/>
              <a:t>Μελέτες περιπτώσεων</a:t>
            </a:r>
            <a:r>
              <a:rPr dirty="0"/>
              <a:t> e-mail- γράφοντας έναν επαγγελματία υγείας</a:t>
            </a:r>
            <a:endParaRPr sz="1600" dirty="0"/>
          </a:p>
        </p:txBody>
      </p:sp>
      <p:sp>
        <p:nvSpPr>
          <p:cNvPr id="4" name="Textfeld 3"/>
          <p:cNvSpPr txBox="1"/>
          <p:nvPr/>
        </p:nvSpPr>
        <p:spPr>
          <a:xfrm>
            <a:off x="557999" y="2238702"/>
            <a:ext cx="7422100" cy="4247317"/>
          </a:xfrm>
          <a:prstGeom prst="rect">
            <a:avLst/>
          </a:prstGeom>
        </p:spPr>
        <p:txBody>
          <a:bodyPr wrap="square">
            <a:spAutoFit/>
          </a:bodyPr>
          <a:lstStyle/>
          <a:p>
            <a:pPr marL="342900" indent="-342900">
              <a:spcBef>
                <a:spcPts val="600"/>
              </a:spcBef>
              <a:spcAft>
                <a:spcPts val="600"/>
              </a:spcAft>
              <a:buClr>
                <a:srgbClr val="C00000"/>
              </a:buClr>
              <a:buFont typeface="Wingdings" panose="05000000000000000000" pitchFamily="2" charset="2"/>
              <a:buChar char="§"/>
              <a:defRPr sz="2400"/>
            </a:pPr>
            <a:r>
              <a:rPr sz="2000" dirty="0"/>
              <a:t>Παρακα</a:t>
            </a:r>
            <a:r>
              <a:rPr sz="2000" dirty="0" err="1"/>
              <a:t>λούμε</a:t>
            </a:r>
            <a:r>
              <a:rPr sz="2000" dirty="0"/>
              <a:t> να </a:t>
            </a:r>
            <a:r>
              <a:rPr sz="2000" dirty="0" err="1"/>
              <a:t>εργ</a:t>
            </a:r>
            <a:r>
              <a:rPr sz="2000" dirty="0"/>
              <a:t>αστείτε σε ομάδες από τρεις έως πέντε συμμετέχοντες η κάθε μία. </a:t>
            </a:r>
          </a:p>
          <a:p>
            <a:pPr marL="342900" indent="-342900">
              <a:spcBef>
                <a:spcPts val="600"/>
              </a:spcBef>
              <a:spcAft>
                <a:spcPts val="600"/>
              </a:spcAft>
              <a:buClr>
                <a:srgbClr val="C00000"/>
              </a:buClr>
              <a:buFont typeface="Wingdings" panose="05000000000000000000" pitchFamily="2" charset="2"/>
              <a:buChar char="§"/>
              <a:defRPr sz="2400"/>
            </a:pPr>
            <a:r>
              <a:rPr sz="2000" dirty="0" err="1"/>
              <a:t>Συζητήστε</a:t>
            </a:r>
            <a:r>
              <a:rPr sz="2000" dirty="0"/>
              <a:t> </a:t>
            </a:r>
            <a:r>
              <a:rPr sz="2000" dirty="0" err="1"/>
              <a:t>στις</a:t>
            </a:r>
            <a:r>
              <a:rPr sz="2000" dirty="0"/>
              <a:t> </a:t>
            </a:r>
            <a:r>
              <a:rPr sz="2000" dirty="0" err="1"/>
              <a:t>ομάδες</a:t>
            </a:r>
            <a:r>
              <a:rPr sz="2000" dirty="0"/>
              <a:t> τις α</a:t>
            </a:r>
            <a:r>
              <a:rPr sz="2000" dirty="0" err="1"/>
              <a:t>κόλουθες</a:t>
            </a:r>
            <a:r>
              <a:rPr sz="2000" dirty="0"/>
              <a:t> </a:t>
            </a:r>
            <a:r>
              <a:rPr lang="el-GR" sz="2000" dirty="0"/>
              <a:t>μελέτες περιπτώσεων </a:t>
            </a:r>
            <a:r>
              <a:rPr sz="2000" dirty="0" err="1"/>
              <a:t>ηλεκτρονικών</a:t>
            </a:r>
            <a:r>
              <a:rPr sz="2000" dirty="0"/>
              <a:t> μηνυμάτων </a:t>
            </a:r>
            <a:r>
              <a:rPr lang="el-GR" sz="2000" dirty="0"/>
              <a:t>προς</a:t>
            </a:r>
            <a:r>
              <a:rPr sz="2000" dirty="0"/>
              <a:t> επαγγελματίες υγείας. </a:t>
            </a:r>
          </a:p>
          <a:p>
            <a:pPr marL="342900" indent="-342900">
              <a:spcBef>
                <a:spcPts val="600"/>
              </a:spcBef>
              <a:spcAft>
                <a:spcPts val="600"/>
              </a:spcAft>
              <a:buClr>
                <a:srgbClr val="C00000"/>
              </a:buClr>
              <a:buFont typeface="Wingdings" panose="05000000000000000000" pitchFamily="2" charset="2"/>
              <a:buChar char="§"/>
              <a:defRPr sz="2400"/>
            </a:pPr>
            <a:r>
              <a:rPr sz="2000" dirty="0"/>
              <a:t>Απ</a:t>
            </a:r>
            <a:r>
              <a:rPr sz="2000" dirty="0" err="1"/>
              <a:t>οφ</a:t>
            </a:r>
            <a:r>
              <a:rPr sz="2000" dirty="0"/>
              <a:t>ασίστε ποια από αυτά αποτελούν παράδειγμα ορθής πρακτικής και ποια αποτελούν παράδειγμα κακής πρακτικής. </a:t>
            </a:r>
          </a:p>
          <a:p>
            <a:pPr marL="342900" indent="-342900">
              <a:spcBef>
                <a:spcPts val="600"/>
              </a:spcBef>
              <a:spcAft>
                <a:spcPts val="600"/>
              </a:spcAft>
              <a:buClr>
                <a:srgbClr val="C00000"/>
              </a:buClr>
              <a:buFont typeface="Wingdings" panose="05000000000000000000" pitchFamily="2" charset="2"/>
              <a:buChar char="§"/>
              <a:defRPr sz="2400"/>
            </a:pPr>
            <a:r>
              <a:rPr lang="el-GR" sz="2000" dirty="0"/>
              <a:t>Συγκεντρώστε μαζί ορισμένες πληροφορίες (π.χ. επώνυμο, γενέθλια, εξειδικευμένες ιατρικές πληροφορίες - εξετάσεις κ.λπ.) από τα προσωπικά δεδομένα/πληροφορίες που θα πρέπει να περιλαμβάνονται σε ένα μήνυμα ηλεκτρονικού ταχυδρομείου σε έναν επαγγελματία υγείας, καθώς και για πληροφορίες που είναι πολύ λεπτομερείς για να γράφονται σε έναν επαγγελματία υγείας.</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0099" y="2214637"/>
            <a:ext cx="3691753" cy="3709139"/>
          </a:xfrm>
          <a:prstGeom prst="rect">
            <a:avLst/>
          </a:prstGeom>
        </p:spPr>
      </p:pic>
      <p:sp>
        <p:nvSpPr>
          <p:cNvPr id="9" name="Ορθογώνιο 1">
            <a:extLst>
              <a:ext uri="{FF2B5EF4-FFF2-40B4-BE49-F238E27FC236}">
                <a16:creationId xmlns:a16="http://schemas.microsoft.com/office/drawing/2014/main" id="{178B1E35-A1FC-4D50-B530-3E3505B75EBB}"/>
              </a:ext>
            </a:extLst>
          </p:cNvPr>
          <p:cNvSpPr/>
          <p:nvPr/>
        </p:nvSpPr>
        <p:spPr>
          <a:xfrm>
            <a:off x="9454460" y="6368465"/>
            <a:ext cx="2411718" cy="276999"/>
          </a:xfrm>
          <a:prstGeom prst="rect">
            <a:avLst/>
          </a:prstGeom>
        </p:spPr>
        <p:txBody>
          <a:bodyPr wrap="square">
            <a:spAutoFit/>
          </a:bodyPr>
          <a:lstStyle/>
          <a:p>
            <a:pPr algn="r">
              <a:defRPr sz="1200"/>
            </a:pPr>
            <a:r>
              <a:rPr>
                <a:hlinkClick r:id="rId4"/>
              </a:rPr>
              <a:t>Πηγή</a:t>
            </a:r>
            <a:r>
              <a:t> | </a:t>
            </a:r>
            <a:r>
              <a:rPr>
                <a:hlinkClick r:id="rId5"/>
              </a:rPr>
              <a:t>Άδεια Pixabay</a:t>
            </a:r>
            <a:endParaRPr sz="1200"/>
          </a:p>
        </p:txBody>
      </p:sp>
      <p:pic>
        <p:nvPicPr>
          <p:cNvPr id="11" name="Google Shape;142;p6">
            <a:extLst>
              <a:ext uri="{FF2B5EF4-FFF2-40B4-BE49-F238E27FC236}">
                <a16:creationId xmlns:a16="http://schemas.microsoft.com/office/drawing/2014/main" id="{CC8C6225-728F-4E5B-9B66-DFB51C540ACE}"/>
              </a:ext>
            </a:extLst>
          </p:cNvPr>
          <p:cNvPicPr preferRelativeResize="0"/>
          <p:nvPr/>
        </p:nvPicPr>
        <p:blipFill rotWithShape="1">
          <a:blip r:embed="rId6">
            <a:alphaModFix/>
          </a:blip>
          <a:srcRect/>
          <a:stretch/>
        </p:blipFill>
        <p:spPr>
          <a:xfrm>
            <a:off x="183095" y="558061"/>
            <a:ext cx="1729212" cy="1196146"/>
          </a:xfrm>
          <a:prstGeom prst="rect">
            <a:avLst/>
          </a:prstGeom>
          <a:noFill/>
          <a:ln>
            <a:noFill/>
          </a:ln>
        </p:spPr>
      </p:pic>
      <p:sp>
        <p:nvSpPr>
          <p:cNvPr id="12" name="Ορθογώνιο 11">
            <a:extLst>
              <a:ext uri="{FF2B5EF4-FFF2-40B4-BE49-F238E27FC236}">
                <a16:creationId xmlns:a16="http://schemas.microsoft.com/office/drawing/2014/main" id="{B3DEC009-310B-4CA0-9DE0-BAD60D93A999}"/>
              </a:ext>
            </a:extLst>
          </p:cNvPr>
          <p:cNvSpPr/>
          <p:nvPr/>
        </p:nvSpPr>
        <p:spPr>
          <a:xfrm>
            <a:off x="8658395" y="295065"/>
            <a:ext cx="3490314" cy="707886"/>
          </a:xfrm>
          <a:prstGeom prst="rect">
            <a:avLst/>
          </a:prstGeom>
          <a:noFill/>
        </p:spPr>
        <p:txBody>
          <a:bodyPr wrap="none" lIns="91440" tIns="45720" rIns="91440" bIns="45720">
            <a:spAutoFit/>
          </a:bodyPr>
          <a:lstStyle/>
          <a:p>
            <a:pPr algn="ctr">
              <a:defRPr sz="4000" b="1">
                <a:ln w="6600">
                  <a:solidFill>
                    <a:schemeClr val="accent2"/>
                  </a:solidFill>
                  <a:prstDash val="solid"/>
                </a:ln>
                <a:solidFill>
                  <a:schemeClr val="accent4">
                    <a:lumMod val="20000"/>
                    <a:lumOff val="80000"/>
                  </a:schemeClr>
                </a:solidFill>
                <a:effectLst>
                  <a:outerShdw dist="38100" dir="2700000" algn="tl" rotWithShape="0">
                    <a:schemeClr val="accent2"/>
                  </a:outerShdw>
                </a:effectLst>
              </a:defRPr>
            </a:pPr>
            <a:r>
              <a:rPr dirty="0" err="1"/>
              <a:t>Δρ</a:t>
            </a:r>
            <a:r>
              <a:rPr dirty="0"/>
              <a:t>αστηριότητ</a:t>
            </a:r>
            <a:r>
              <a:rPr lang="el-GR" dirty="0"/>
              <a:t>α</a:t>
            </a:r>
            <a:endParaRPr sz="4000" b="1" cap="none"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
        <p:nvSpPr>
          <p:cNvPr id="10" name="Ορθογώνιο 7">
            <a:extLst>
              <a:ext uri="{FF2B5EF4-FFF2-40B4-BE49-F238E27FC236}">
                <a16:creationId xmlns:a16="http://schemas.microsoft.com/office/drawing/2014/main" id="{43DF8B18-3365-7794-869A-880BAD711481}"/>
              </a:ext>
            </a:extLst>
          </p:cNvPr>
          <p:cNvSpPr/>
          <p:nvPr/>
        </p:nvSpPr>
        <p:spPr>
          <a:xfrm>
            <a:off x="5767755" y="0"/>
            <a:ext cx="6424246" cy="295065"/>
          </a:xfrm>
          <a:prstGeom prst="rect">
            <a:avLst/>
          </a:prstGeom>
          <a:solidFill>
            <a:schemeClr val="tx1">
              <a:lumMod val="50000"/>
              <a:lumOff val="50000"/>
            </a:schemeClr>
          </a:solidFill>
        </p:spPr>
        <p:txBody>
          <a:bodyPr vert="horz" lIns="91440" tIns="45720" rIns="91440" bIns="45720" anchor="ctr">
            <a:noAutofit/>
          </a:bodyPr>
          <a:lstStyle/>
          <a:p>
            <a:pPr algn="r">
              <a:lnSpc>
                <a:spcPct val="90000"/>
              </a:lnSpc>
              <a:spcBef>
                <a:spcPct val="0"/>
              </a:spcBef>
              <a:defRPr sz="17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6.3 </a:t>
            </a:r>
            <a:r>
              <a:rPr dirty="0" err="1"/>
              <a:t>Ψηφι</a:t>
            </a:r>
            <a:r>
              <a:rPr dirty="0"/>
              <a:t>ακή επικοινωνία σχετικά με τις πληροφορίες για την υγεία </a:t>
            </a:r>
            <a:endParaRP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204865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dirty="0" err="1"/>
              <a:t>Το</a:t>
            </a:r>
            <a:r>
              <a:rPr dirty="0"/>
              <a:t> </a:t>
            </a:r>
            <a:r>
              <a:rPr dirty="0" err="1"/>
              <a:t>ηλεκτρονικό</a:t>
            </a:r>
            <a:r>
              <a:rPr dirty="0"/>
              <a:t> τα</a:t>
            </a:r>
            <a:r>
              <a:rPr dirty="0" err="1"/>
              <a:t>χυδρομείο</a:t>
            </a:r>
            <a:r>
              <a:rPr dirty="0"/>
              <a:t>: Πα</a:t>
            </a:r>
            <a:r>
              <a:rPr dirty="0" err="1"/>
              <a:t>ράδειγμ</a:t>
            </a:r>
            <a:r>
              <a:rPr dirty="0"/>
              <a:t>α 1</a:t>
            </a: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9892381" cy="4300074"/>
          </a:xfrm>
          <a:prstGeom prst="rect">
            <a:avLst/>
          </a:prstGeom>
          <a:solidFill>
            <a:schemeClr val="bg1">
              <a:lumMod val="95000"/>
            </a:schemeClr>
          </a:solidFill>
        </p:spPr>
        <p:txBody>
          <a:bodyPr vert="horz" lIns="91440" tIns="45720" rIns="91440" bIns="45720">
            <a:normAutofit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defRPr i="1"/>
            </a:pPr>
            <a:r>
              <a:rPr dirty="0" err="1"/>
              <a:t>Αγ</a:t>
            </a:r>
            <a:r>
              <a:rPr dirty="0"/>
              <a:t>απημένες κυρίες και κύριοι,</a:t>
            </a:r>
          </a:p>
          <a:p>
            <a:pPr marL="0" indent="0">
              <a:lnSpc>
                <a:spcPct val="120000"/>
              </a:lnSpc>
              <a:buNone/>
              <a:defRPr i="1"/>
            </a:pPr>
            <a:r>
              <a:rPr dirty="0" err="1"/>
              <a:t>Έψ</a:t>
            </a:r>
            <a:r>
              <a:rPr dirty="0"/>
              <a:t>αχνα για </a:t>
            </a:r>
            <a:r>
              <a:rPr lang="el-GR" dirty="0"/>
              <a:t>έναν </a:t>
            </a:r>
            <a:r>
              <a:rPr dirty="0" err="1"/>
              <a:t>γενικ</a:t>
            </a:r>
            <a:r>
              <a:rPr lang="el-GR" dirty="0"/>
              <a:t>ό</a:t>
            </a:r>
            <a:r>
              <a:rPr dirty="0"/>
              <a:t> ιατρ</a:t>
            </a:r>
            <a:r>
              <a:rPr lang="el-GR" dirty="0"/>
              <a:t>ό</a:t>
            </a:r>
            <a:r>
              <a:rPr dirty="0"/>
              <a:t> όταν βρήκα το ιατρείο σας. </a:t>
            </a:r>
          </a:p>
          <a:p>
            <a:pPr marL="0" indent="0">
              <a:lnSpc>
                <a:spcPct val="120000"/>
              </a:lnSpc>
              <a:buNone/>
              <a:defRPr i="1"/>
            </a:pPr>
            <a:r>
              <a:rPr lang="el-GR" dirty="0"/>
              <a:t>Υποφέρω από</a:t>
            </a:r>
            <a:r>
              <a:rPr dirty="0"/>
              <a:t> </a:t>
            </a:r>
            <a:r>
              <a:rPr dirty="0" err="1"/>
              <a:t>κοιλι</a:t>
            </a:r>
            <a:r>
              <a:rPr dirty="0"/>
              <a:t>ακό πόνο κάθε μέρα </a:t>
            </a:r>
            <a:r>
              <a:rPr lang="el-GR" dirty="0"/>
              <a:t>εδώ και</a:t>
            </a:r>
            <a:r>
              <a:rPr dirty="0"/>
              <a:t> μερικές εβδομάδες. Θα </a:t>
            </a:r>
            <a:r>
              <a:rPr dirty="0" err="1"/>
              <a:t>ήθελ</a:t>
            </a:r>
            <a:r>
              <a:rPr dirty="0"/>
              <a:t>α να διευκρινίσω </a:t>
            </a:r>
            <a:r>
              <a:rPr lang="el-GR" dirty="0"/>
              <a:t>αυτά τα ιατρικά ζητήματα</a:t>
            </a:r>
            <a:r>
              <a:rPr dirty="0"/>
              <a:t>. Είναι </a:t>
            </a:r>
            <a:r>
              <a:rPr dirty="0" err="1"/>
              <a:t>δυν</a:t>
            </a:r>
            <a:r>
              <a:rPr dirty="0"/>
              <a:t>ατόν να κλείσ</a:t>
            </a:r>
            <a:r>
              <a:rPr lang="el-GR" dirty="0"/>
              <a:t>ω</a:t>
            </a:r>
            <a:r>
              <a:rPr dirty="0"/>
              <a:t> ραντεβού στο ιατρείο σας;</a:t>
            </a:r>
          </a:p>
          <a:p>
            <a:pPr marL="0" indent="0">
              <a:lnSpc>
                <a:spcPct val="120000"/>
              </a:lnSpc>
              <a:buNone/>
              <a:defRPr i="1"/>
            </a:pPr>
            <a:r>
              <a:rPr dirty="0" err="1"/>
              <a:t>Ανυ</a:t>
            </a:r>
            <a:r>
              <a:rPr dirty="0"/>
              <a:t>πομονώ να </a:t>
            </a:r>
            <a:r>
              <a:rPr lang="el-GR" dirty="0"/>
              <a:t>την απόκρισή σας</a:t>
            </a:r>
            <a:r>
              <a:rPr dirty="0"/>
              <a:t>.</a:t>
            </a:r>
          </a:p>
          <a:p>
            <a:pPr marL="0" indent="0">
              <a:lnSpc>
                <a:spcPct val="120000"/>
              </a:lnSpc>
              <a:buNone/>
              <a:defRPr i="1"/>
            </a:pPr>
            <a:r>
              <a:rPr lang="el-GR" dirty="0"/>
              <a:t>Με εκτίμηση,</a:t>
            </a:r>
          </a:p>
          <a:p>
            <a:pPr marL="0" indent="0">
              <a:lnSpc>
                <a:spcPct val="120000"/>
              </a:lnSpc>
              <a:buNone/>
              <a:defRPr i="1"/>
            </a:pPr>
            <a:r>
              <a:rPr lang="el-GR" dirty="0"/>
              <a:t>Γεώργιος Ιωάννου</a:t>
            </a:r>
            <a:endParaRPr dirty="0"/>
          </a:p>
          <a:p>
            <a:pPr marL="0" indent="0">
              <a:lnSpc>
                <a:spcPct val="120000"/>
              </a:lnSpc>
              <a:buNone/>
            </a:pPr>
            <a:endParaRPr i="1" dirty="0"/>
          </a:p>
          <a:p>
            <a:pPr marL="0" indent="0">
              <a:lnSpc>
                <a:spcPct val="120000"/>
              </a:lnSpc>
              <a:buNone/>
            </a:pPr>
            <a:endParaRPr i="1" dirty="0"/>
          </a:p>
        </p:txBody>
      </p:sp>
      <p:sp>
        <p:nvSpPr>
          <p:cNvPr id="5" name="Ορθογώνιο 7">
            <a:extLst>
              <a:ext uri="{FF2B5EF4-FFF2-40B4-BE49-F238E27FC236}">
                <a16:creationId xmlns:a16="http://schemas.microsoft.com/office/drawing/2014/main" id="{344B2CCB-A8A3-6285-608C-6F32648B0620}"/>
              </a:ext>
            </a:extLst>
          </p:cNvPr>
          <p:cNvSpPr/>
          <p:nvPr/>
        </p:nvSpPr>
        <p:spPr>
          <a:xfrm>
            <a:off x="5767755" y="0"/>
            <a:ext cx="6424246" cy="295065"/>
          </a:xfrm>
          <a:prstGeom prst="rect">
            <a:avLst/>
          </a:prstGeom>
          <a:solidFill>
            <a:schemeClr val="tx1">
              <a:lumMod val="50000"/>
              <a:lumOff val="50000"/>
            </a:schemeClr>
          </a:solidFill>
        </p:spPr>
        <p:txBody>
          <a:bodyPr vert="horz" lIns="91440" tIns="45720" rIns="91440" bIns="45720" anchor="ctr">
            <a:noAutofit/>
          </a:bodyPr>
          <a:lstStyle/>
          <a:p>
            <a:pPr algn="r">
              <a:lnSpc>
                <a:spcPct val="90000"/>
              </a:lnSpc>
              <a:spcBef>
                <a:spcPct val="0"/>
              </a:spcBef>
              <a:defRPr sz="17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6.3 </a:t>
            </a:r>
            <a:r>
              <a:rPr dirty="0" err="1"/>
              <a:t>Ψηφι</a:t>
            </a:r>
            <a:r>
              <a:rPr dirty="0"/>
              <a:t>ακή επικοινωνία σχετικά με τις πληροφορίες για την υγεία </a:t>
            </a:r>
            <a:endParaRP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4096375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anchor="ctr"/>
          <a:lstStyle/>
          <a:p>
            <a:pPr algn="ctr">
              <a:defRPr sz="2000" b="1">
                <a:solidFill>
                  <a:srgbClr val="203864"/>
                </a:solidFill>
              </a:defRPr>
            </a:pPr>
            <a:r>
              <a:t>Καλό ή κακό παράδειγμα;</a:t>
            </a:r>
            <a:endParaRPr sz="2000" b="1">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6134100" y="25742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t>Καλό</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2105025" y="25742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rPr dirty="0"/>
              <a:t>Κα</a:t>
            </a:r>
            <a:r>
              <a:rPr dirty="0" err="1"/>
              <a:t>κό</a:t>
            </a:r>
            <a:endParaRPr dirty="0"/>
          </a:p>
        </p:txBody>
      </p:sp>
    </p:spTree>
    <p:extLst>
      <p:ext uri="{BB962C8B-B14F-4D97-AF65-F5344CB8AC3E}">
        <p14:creationId xmlns:p14="http://schemas.microsoft.com/office/powerpoint/2010/main" val="2438932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t>Το ηλεκτρονικό ταχυδρομείο: Παράδειγμα 2</a:t>
            </a: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a:solidFill>
            <a:schemeClr val="bg1">
              <a:lumMod val="95000"/>
            </a:schemeClr>
          </a:solidFill>
        </p:spPr>
        <p:txBody>
          <a:bodyPr vert="horz" lIns="91440" tIns="45720" rIns="91440" bIns="4572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defRPr i="1"/>
            </a:pPr>
            <a:r>
              <a:rPr dirty="0" err="1"/>
              <a:t>Γει</a:t>
            </a:r>
            <a:r>
              <a:rPr dirty="0"/>
              <a:t>α σας,</a:t>
            </a:r>
          </a:p>
          <a:p>
            <a:pPr marL="0" indent="0">
              <a:lnSpc>
                <a:spcPct val="120000"/>
              </a:lnSpc>
              <a:buNone/>
              <a:defRPr i="1"/>
            </a:pPr>
            <a:r>
              <a:rPr dirty="0" err="1"/>
              <a:t>Θέλω</a:t>
            </a:r>
            <a:r>
              <a:rPr dirty="0"/>
              <a:t> να </a:t>
            </a:r>
            <a:r>
              <a:rPr dirty="0" err="1"/>
              <a:t>κλείσω</a:t>
            </a:r>
            <a:r>
              <a:rPr dirty="0"/>
              <a:t> ρα</a:t>
            </a:r>
            <a:r>
              <a:rPr dirty="0" err="1"/>
              <a:t>ντε</a:t>
            </a:r>
            <a:r>
              <a:rPr dirty="0"/>
              <a:t>βού. </a:t>
            </a:r>
            <a:r>
              <a:rPr dirty="0" err="1"/>
              <a:t>Πότε</a:t>
            </a:r>
            <a:r>
              <a:rPr dirty="0"/>
              <a:t> μπ</a:t>
            </a:r>
            <a:r>
              <a:rPr dirty="0" err="1"/>
              <a:t>ορώ</a:t>
            </a:r>
            <a:r>
              <a:rPr dirty="0"/>
              <a:t> να </a:t>
            </a:r>
            <a:r>
              <a:rPr dirty="0" err="1"/>
              <a:t>έρθω</a:t>
            </a:r>
            <a:r>
              <a:rPr dirty="0"/>
              <a:t>;</a:t>
            </a:r>
          </a:p>
          <a:p>
            <a:pPr marL="0" indent="0">
              <a:lnSpc>
                <a:spcPct val="120000"/>
              </a:lnSpc>
              <a:buNone/>
              <a:defRPr i="1"/>
            </a:pPr>
            <a:r>
              <a:rPr dirty="0" err="1"/>
              <a:t>Αντίο</a:t>
            </a:r>
            <a:endParaRPr lang="el-GR" dirty="0"/>
          </a:p>
          <a:p>
            <a:pPr marL="0" indent="0">
              <a:lnSpc>
                <a:spcPct val="120000"/>
              </a:lnSpc>
              <a:buNone/>
              <a:defRPr i="1"/>
            </a:pPr>
            <a:r>
              <a:rPr lang="el-GR" dirty="0"/>
              <a:t>Άννα</a:t>
            </a:r>
            <a:endParaRPr dirty="0"/>
          </a:p>
        </p:txBody>
      </p:sp>
      <p:sp>
        <p:nvSpPr>
          <p:cNvPr id="5" name="Ορθογώνιο 7">
            <a:extLst>
              <a:ext uri="{FF2B5EF4-FFF2-40B4-BE49-F238E27FC236}">
                <a16:creationId xmlns:a16="http://schemas.microsoft.com/office/drawing/2014/main" id="{2B35821E-052E-D08F-E661-19E44CE7E8AE}"/>
              </a:ext>
            </a:extLst>
          </p:cNvPr>
          <p:cNvSpPr/>
          <p:nvPr/>
        </p:nvSpPr>
        <p:spPr>
          <a:xfrm>
            <a:off x="5767755" y="0"/>
            <a:ext cx="6424246" cy="295065"/>
          </a:xfrm>
          <a:prstGeom prst="rect">
            <a:avLst/>
          </a:prstGeom>
          <a:solidFill>
            <a:schemeClr val="tx1">
              <a:lumMod val="50000"/>
              <a:lumOff val="50000"/>
            </a:schemeClr>
          </a:solidFill>
        </p:spPr>
        <p:txBody>
          <a:bodyPr vert="horz" lIns="91440" tIns="45720" rIns="91440" bIns="45720" anchor="ctr">
            <a:noAutofit/>
          </a:bodyPr>
          <a:lstStyle/>
          <a:p>
            <a:pPr algn="r">
              <a:lnSpc>
                <a:spcPct val="90000"/>
              </a:lnSpc>
              <a:spcBef>
                <a:spcPct val="0"/>
              </a:spcBef>
              <a:defRPr sz="17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6.3 </a:t>
            </a:r>
            <a:r>
              <a:rPr dirty="0" err="1"/>
              <a:t>Ψηφι</a:t>
            </a:r>
            <a:r>
              <a:rPr dirty="0"/>
              <a:t>ακή επικοινωνία σχετικά με τις πληροφορίες για την υγεία </a:t>
            </a:r>
            <a:endParaRP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596337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anchor="ctr"/>
          <a:lstStyle/>
          <a:p>
            <a:pPr algn="ctr">
              <a:defRPr sz="2000" b="1">
                <a:solidFill>
                  <a:srgbClr val="203864"/>
                </a:solidFill>
              </a:defRPr>
            </a:pPr>
            <a:r>
              <a:t>Καλό ή κακό παράδειγμα;</a:t>
            </a:r>
            <a:endParaRPr sz="2000" b="1">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rPr dirty="0"/>
              <a:t>Κα</a:t>
            </a:r>
            <a:r>
              <a:rPr dirty="0" err="1"/>
              <a:t>κό</a:t>
            </a:r>
            <a:endParaRP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t>Καλό</a:t>
            </a:r>
          </a:p>
        </p:txBody>
      </p:sp>
    </p:spTree>
    <p:extLst>
      <p:ext uri="{BB962C8B-B14F-4D97-AF65-F5344CB8AC3E}">
        <p14:creationId xmlns:p14="http://schemas.microsoft.com/office/powerpoint/2010/main" val="1773078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t>Το ηλεκτρονικό ταχυδρομείο: Παράδειγμα 3</a:t>
            </a:r>
          </a:p>
        </p:txBody>
      </p:sp>
      <p:sp>
        <p:nvSpPr>
          <p:cNvPr id="5" name="Ορθογώνιο 7">
            <a:extLst>
              <a:ext uri="{FF2B5EF4-FFF2-40B4-BE49-F238E27FC236}">
                <a16:creationId xmlns:a16="http://schemas.microsoft.com/office/drawing/2014/main" id="{290AB299-2BDE-91FD-5A12-FA4B0DEA56EB}"/>
              </a:ext>
            </a:extLst>
          </p:cNvPr>
          <p:cNvSpPr/>
          <p:nvPr/>
        </p:nvSpPr>
        <p:spPr>
          <a:xfrm>
            <a:off x="5767755" y="0"/>
            <a:ext cx="6424246" cy="295065"/>
          </a:xfrm>
          <a:prstGeom prst="rect">
            <a:avLst/>
          </a:prstGeom>
          <a:solidFill>
            <a:schemeClr val="tx1">
              <a:lumMod val="50000"/>
              <a:lumOff val="50000"/>
            </a:schemeClr>
          </a:solidFill>
        </p:spPr>
        <p:txBody>
          <a:bodyPr vert="horz" lIns="91440" tIns="45720" rIns="91440" bIns="45720" anchor="ctr">
            <a:noAutofit/>
          </a:bodyPr>
          <a:lstStyle/>
          <a:p>
            <a:pPr algn="r">
              <a:lnSpc>
                <a:spcPct val="90000"/>
              </a:lnSpc>
              <a:spcBef>
                <a:spcPct val="0"/>
              </a:spcBef>
              <a:defRPr sz="17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6.3 </a:t>
            </a:r>
            <a:r>
              <a:rPr dirty="0" err="1"/>
              <a:t>Ψηφι</a:t>
            </a:r>
            <a:r>
              <a:rPr dirty="0"/>
              <a:t>ακή επικοινωνία σχετικά με τις πληροφορίες για την υγεία </a:t>
            </a:r>
            <a:endParaRP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6" name="Rechteck 2">
            <a:extLst>
              <a:ext uri="{FF2B5EF4-FFF2-40B4-BE49-F238E27FC236}">
                <a16:creationId xmlns:a16="http://schemas.microsoft.com/office/drawing/2014/main" id="{81DF619E-2646-269C-0A7F-05AA47922D17}"/>
              </a:ext>
            </a:extLst>
          </p:cNvPr>
          <p:cNvSpPr/>
          <p:nvPr/>
        </p:nvSpPr>
        <p:spPr>
          <a:xfrm>
            <a:off x="594941" y="1542309"/>
            <a:ext cx="11523368" cy="5355312"/>
          </a:xfrm>
          <a:prstGeom prst="rect">
            <a:avLst/>
          </a:prstGeom>
          <a:solidFill>
            <a:schemeClr val="bg1">
              <a:lumMod val="95000"/>
            </a:schemeClr>
          </a:solidFill>
        </p:spPr>
        <p:txBody>
          <a:bodyPr wrap="square">
            <a:spAutoFit/>
          </a:bodyPr>
          <a:lstStyle/>
          <a:p>
            <a:pPr algn="just">
              <a:defRPr i="1"/>
            </a:pPr>
            <a:r>
              <a:rPr lang="el-GR" dirty="0"/>
              <a:t>Αγαπητέ κύριε ή κυρία,</a:t>
            </a:r>
            <a:endParaRPr i="1" dirty="0"/>
          </a:p>
          <a:p>
            <a:pPr algn="just">
              <a:defRPr i="1"/>
            </a:pPr>
            <a:r>
              <a:rPr dirty="0" err="1"/>
              <a:t>Γι</a:t>
            </a:r>
            <a:r>
              <a:rPr dirty="0"/>
              <a:t>α περίπου 3 εβδομάδες το γαστρεντερικό μου σύστημα έχει διαταραχθεί, κυριολεκτικά. </a:t>
            </a:r>
            <a:r>
              <a:rPr lang="el-GR" dirty="0"/>
              <a:t>Έχω ενόχληση </a:t>
            </a:r>
            <a:r>
              <a:rPr dirty="0" err="1"/>
              <a:t>στο</a:t>
            </a:r>
            <a:r>
              <a:rPr dirty="0"/>
              <a:t> λαιμό μου και όταν καταπίνω, νιώθω σχεδόν πάντα σαν να καταπίνω </a:t>
            </a:r>
            <a:r>
              <a:rPr lang="el-GR" dirty="0"/>
              <a:t>πάρα πολύ </a:t>
            </a:r>
            <a:r>
              <a:rPr dirty="0"/>
              <a:t>α</a:t>
            </a:r>
            <a:r>
              <a:rPr dirty="0" err="1"/>
              <a:t>έρ</a:t>
            </a:r>
            <a:r>
              <a:rPr dirty="0"/>
              <a:t>α. </a:t>
            </a:r>
            <a:r>
              <a:rPr lang="el-GR" dirty="0"/>
              <a:t>Έχω φ</a:t>
            </a:r>
            <a:r>
              <a:rPr dirty="0" err="1"/>
              <a:t>υσ</a:t>
            </a:r>
            <a:r>
              <a:rPr dirty="0"/>
              <a:t>αλίδες στο λαιμό και επίσης στο στομάχι, λίγα δευτερόλεπτα μετά την κατάποση</a:t>
            </a:r>
            <a:r>
              <a:rPr lang="el-GR" dirty="0"/>
              <a:t> του</a:t>
            </a:r>
            <a:r>
              <a:rPr dirty="0"/>
              <a:t> </a:t>
            </a:r>
            <a:r>
              <a:rPr dirty="0" err="1"/>
              <a:t>σάλιο</a:t>
            </a:r>
            <a:r>
              <a:rPr lang="el-GR" dirty="0"/>
              <a:t>υ</a:t>
            </a:r>
            <a:r>
              <a:rPr dirty="0"/>
              <a:t>. </a:t>
            </a:r>
            <a:r>
              <a:rPr lang="el-GR" dirty="0"/>
              <a:t>Είναι ι</a:t>
            </a:r>
            <a:r>
              <a:rPr dirty="0" err="1"/>
              <a:t>δι</a:t>
            </a:r>
            <a:r>
              <a:rPr dirty="0"/>
              <a:t>αίτερα έντον</a:t>
            </a:r>
            <a:r>
              <a:rPr lang="el-GR" dirty="0"/>
              <a:t>ο</a:t>
            </a:r>
            <a:r>
              <a:rPr dirty="0"/>
              <a:t> </a:t>
            </a:r>
            <a:r>
              <a:rPr dirty="0" err="1"/>
              <a:t>ότ</a:t>
            </a:r>
            <a:r>
              <a:rPr dirty="0"/>
              <a:t>αν ξαπλών</a:t>
            </a:r>
            <a:r>
              <a:rPr lang="el-GR" dirty="0"/>
              <a:t>ω με</a:t>
            </a:r>
            <a:r>
              <a:rPr dirty="0"/>
              <a:t> </a:t>
            </a:r>
            <a:r>
              <a:rPr dirty="0" err="1"/>
              <a:t>την</a:t>
            </a:r>
            <a:r>
              <a:rPr dirty="0"/>
              <a:t> πλάτη μου. </a:t>
            </a:r>
            <a:r>
              <a:rPr dirty="0" err="1"/>
              <a:t>Νιώθω</a:t>
            </a:r>
            <a:r>
              <a:rPr dirty="0"/>
              <a:t> </a:t>
            </a:r>
            <a:r>
              <a:rPr dirty="0" err="1"/>
              <a:t>ελ</a:t>
            </a:r>
            <a:r>
              <a:rPr dirty="0"/>
              <a:t>αφρά ναυτία όλη την ώρα (έτσι ξεκίνησε επίσης). Η να</a:t>
            </a:r>
            <a:r>
              <a:rPr dirty="0" err="1"/>
              <a:t>υτί</a:t>
            </a:r>
            <a:r>
              <a:rPr dirty="0"/>
              <a:t>α φαίνεται να είναι ανεξάρτητη από την πρόσληψη τροφής (εκτός από τον καφέ, ο οποίος χτυπά το στομάχι μου αισθητά περισσότερο από το συνηθισμένο). </a:t>
            </a:r>
            <a:r>
              <a:rPr dirty="0" err="1"/>
              <a:t>Γενικά</a:t>
            </a:r>
            <a:r>
              <a:rPr dirty="0"/>
              <a:t>, </a:t>
            </a:r>
            <a:r>
              <a:rPr dirty="0" err="1"/>
              <a:t>έχω</a:t>
            </a:r>
            <a:r>
              <a:rPr dirty="0"/>
              <a:t> π</a:t>
            </a:r>
            <a:r>
              <a:rPr dirty="0" err="1"/>
              <a:t>ολύ</a:t>
            </a:r>
            <a:r>
              <a:rPr dirty="0"/>
              <a:t> α</a:t>
            </a:r>
            <a:r>
              <a:rPr dirty="0" err="1"/>
              <a:t>έρ</a:t>
            </a:r>
            <a:r>
              <a:rPr dirty="0"/>
              <a:t>α στο στομάχι και τα έντερα μου, φυσαλίδες όλο το εικοσιτετράωρο. </a:t>
            </a:r>
            <a:r>
              <a:rPr dirty="0" err="1"/>
              <a:t>Μερικές</a:t>
            </a:r>
            <a:r>
              <a:rPr dirty="0"/>
              <a:t> φορές π</a:t>
            </a:r>
            <a:r>
              <a:rPr dirty="0" err="1"/>
              <a:t>ρέ</a:t>
            </a:r>
            <a:r>
              <a:rPr dirty="0"/>
              <a:t>πει να ρ</a:t>
            </a:r>
            <a:r>
              <a:rPr lang="el-GR" dirty="0" err="1"/>
              <a:t>ευφτώ</a:t>
            </a:r>
            <a:r>
              <a:rPr dirty="0"/>
              <a:t>, </a:t>
            </a:r>
            <a:r>
              <a:rPr lang="el-GR" dirty="0"/>
              <a:t>και έχω </a:t>
            </a:r>
            <a:r>
              <a:rPr dirty="0" err="1"/>
              <a:t>μάλλον</a:t>
            </a:r>
            <a:r>
              <a:rPr dirty="0"/>
              <a:t> </a:t>
            </a:r>
            <a:r>
              <a:rPr dirty="0" err="1"/>
              <a:t>λίγ</a:t>
            </a:r>
            <a:r>
              <a:rPr lang="el-GR" dirty="0"/>
              <a:t>α</a:t>
            </a:r>
            <a:r>
              <a:rPr dirty="0"/>
              <a:t> α</a:t>
            </a:r>
            <a:r>
              <a:rPr dirty="0" err="1"/>
              <a:t>έρι</a:t>
            </a:r>
            <a:r>
              <a:rPr lang="el-GR" dirty="0"/>
              <a:t>α</a:t>
            </a:r>
            <a:r>
              <a:rPr dirty="0"/>
              <a:t>. Η </a:t>
            </a:r>
            <a:r>
              <a:rPr dirty="0" err="1"/>
              <a:t>κάτω</a:t>
            </a:r>
            <a:r>
              <a:rPr dirty="0"/>
              <a:t> </a:t>
            </a:r>
            <a:r>
              <a:rPr dirty="0" err="1"/>
              <a:t>κοιλι</a:t>
            </a:r>
            <a:r>
              <a:rPr dirty="0"/>
              <a:t>ακή χώρα ειδικότερα είναι τεταμένη και </a:t>
            </a:r>
            <a:r>
              <a:rPr lang="el-GR" dirty="0"/>
              <a:t>πονάει</a:t>
            </a:r>
            <a:r>
              <a:rPr dirty="0"/>
              <a:t>. </a:t>
            </a:r>
            <a:r>
              <a:rPr lang="el-GR" dirty="0"/>
              <a:t>Μερικές φορές </a:t>
            </a:r>
            <a:r>
              <a:rPr dirty="0" err="1"/>
              <a:t>έχω</a:t>
            </a:r>
            <a:r>
              <a:rPr dirty="0"/>
              <a:t> και </a:t>
            </a:r>
            <a:r>
              <a:rPr dirty="0" err="1"/>
              <a:t>λίγους</a:t>
            </a:r>
            <a:r>
              <a:rPr dirty="0"/>
              <a:t> π</a:t>
            </a:r>
            <a:r>
              <a:rPr dirty="0" err="1"/>
              <a:t>όνους</a:t>
            </a:r>
            <a:r>
              <a:rPr dirty="0"/>
              <a:t> </a:t>
            </a:r>
            <a:r>
              <a:rPr dirty="0" err="1"/>
              <a:t>στον</a:t>
            </a:r>
            <a:r>
              <a:rPr dirty="0"/>
              <a:t> π</a:t>
            </a:r>
            <a:r>
              <a:rPr dirty="0" err="1"/>
              <a:t>ρωκτό</a:t>
            </a:r>
            <a:r>
              <a:rPr dirty="0"/>
              <a:t>. </a:t>
            </a:r>
            <a:r>
              <a:rPr dirty="0" err="1"/>
              <a:t>Αυτά</a:t>
            </a:r>
            <a:r>
              <a:rPr dirty="0"/>
              <a:t> τα </a:t>
            </a:r>
            <a:r>
              <a:rPr dirty="0" err="1"/>
              <a:t>συμ</a:t>
            </a:r>
            <a:r>
              <a:rPr dirty="0"/>
              <a:t>πτώματα συμβαίνουν για 3 εβδομάδες, μερικές φορές περισσότερο και μερικές φορές λιγότερο. </a:t>
            </a:r>
            <a:r>
              <a:rPr dirty="0" err="1"/>
              <a:t>Αυτή</a:t>
            </a:r>
            <a:r>
              <a:rPr dirty="0"/>
              <a:t> </a:t>
            </a:r>
            <a:r>
              <a:rPr dirty="0" err="1"/>
              <a:t>τη</a:t>
            </a:r>
            <a:r>
              <a:rPr dirty="0"/>
              <a:t> </a:t>
            </a:r>
            <a:r>
              <a:rPr dirty="0" err="1"/>
              <a:t>στιγμή</a:t>
            </a:r>
            <a:r>
              <a:rPr dirty="0"/>
              <a:t> είναι </a:t>
            </a:r>
            <a:r>
              <a:rPr dirty="0" err="1"/>
              <a:t>ίσως</a:t>
            </a:r>
            <a:r>
              <a:rPr dirty="0"/>
              <a:t> </a:t>
            </a:r>
            <a:r>
              <a:rPr dirty="0" err="1"/>
              <a:t>το</a:t>
            </a:r>
            <a:r>
              <a:rPr dirty="0"/>
              <a:t> </a:t>
            </a:r>
            <a:r>
              <a:rPr dirty="0" err="1"/>
              <a:t>χειρότερο</a:t>
            </a:r>
            <a:r>
              <a:rPr dirty="0"/>
              <a:t>. </a:t>
            </a:r>
            <a:r>
              <a:rPr dirty="0" err="1"/>
              <a:t>Οι</a:t>
            </a:r>
            <a:r>
              <a:rPr dirty="0"/>
              <a:t> </a:t>
            </a:r>
            <a:r>
              <a:rPr dirty="0" err="1"/>
              <a:t>κινήσεις</a:t>
            </a:r>
            <a:r>
              <a:rPr dirty="0"/>
              <a:t> </a:t>
            </a:r>
            <a:r>
              <a:rPr dirty="0" err="1"/>
              <a:t>του</a:t>
            </a:r>
            <a:r>
              <a:rPr dirty="0"/>
              <a:t> </a:t>
            </a:r>
            <a:r>
              <a:rPr dirty="0" err="1"/>
              <a:t>εντέρου</a:t>
            </a:r>
            <a:r>
              <a:rPr dirty="0"/>
              <a:t> </a:t>
            </a:r>
            <a:r>
              <a:rPr dirty="0" err="1"/>
              <a:t>μου</a:t>
            </a:r>
            <a:r>
              <a:rPr dirty="0"/>
              <a:t> είναι </a:t>
            </a:r>
            <a:r>
              <a:rPr dirty="0" err="1"/>
              <a:t>φυσιολογικές</a:t>
            </a:r>
            <a:r>
              <a:rPr dirty="0"/>
              <a:t> (</a:t>
            </a:r>
            <a:r>
              <a:rPr dirty="0" err="1"/>
              <a:t>μί</a:t>
            </a:r>
            <a:r>
              <a:rPr dirty="0"/>
              <a:t>α φορά την ημέρα το πρωί, σχεδόν καθόλου διαφορετικές από πριν από την έναρξη των συμπτωμάτων) και φαίνονται φυσιολογικές (χωρίς διάρροια, χωρίς πραγματική δυσκοιλιότητα, χωρίς ορατό αίμα ή βλέννα). </a:t>
            </a:r>
            <a:r>
              <a:rPr dirty="0" err="1"/>
              <a:t>Ποτέ</a:t>
            </a:r>
            <a:r>
              <a:rPr dirty="0"/>
              <a:t> </a:t>
            </a:r>
            <a:r>
              <a:rPr dirty="0" err="1"/>
              <a:t>δεν</a:t>
            </a:r>
            <a:r>
              <a:rPr dirty="0"/>
              <a:t> </a:t>
            </a:r>
            <a:r>
              <a:rPr dirty="0" err="1"/>
              <a:t>χρειάστηκε</a:t>
            </a:r>
            <a:r>
              <a:rPr dirty="0"/>
              <a:t> να </a:t>
            </a:r>
            <a:r>
              <a:rPr dirty="0" err="1"/>
              <a:t>κάνω</a:t>
            </a:r>
            <a:r>
              <a:rPr dirty="0"/>
              <a:t> </a:t>
            </a:r>
            <a:r>
              <a:rPr dirty="0" err="1"/>
              <a:t>εμετό</a:t>
            </a:r>
            <a:r>
              <a:rPr dirty="0"/>
              <a:t>. </a:t>
            </a:r>
            <a:r>
              <a:rPr dirty="0" err="1"/>
              <a:t>Έχω</a:t>
            </a:r>
            <a:r>
              <a:rPr dirty="0"/>
              <a:t> </a:t>
            </a:r>
            <a:r>
              <a:rPr dirty="0" err="1"/>
              <a:t>μι</a:t>
            </a:r>
            <a:r>
              <a:rPr dirty="0"/>
              <a:t>α φυσιολογική, καλή όρεξη. </a:t>
            </a:r>
            <a:r>
              <a:rPr dirty="0" err="1"/>
              <a:t>Είμ</a:t>
            </a:r>
            <a:r>
              <a:rPr dirty="0"/>
              <a:t>αι 34 ετών (γεννημένος στις</a:t>
            </a:r>
            <a:r>
              <a:rPr baseline="30000" dirty="0"/>
              <a:t>5</a:t>
            </a:r>
            <a:r>
              <a:rPr dirty="0"/>
              <a:t> Μαΐου 1987), είμαι αρκετά αθλητικός. </a:t>
            </a:r>
            <a:r>
              <a:rPr dirty="0" err="1"/>
              <a:t>Πριν</a:t>
            </a:r>
            <a:r>
              <a:rPr dirty="0"/>
              <a:t> </a:t>
            </a:r>
            <a:r>
              <a:rPr dirty="0" err="1"/>
              <a:t>εμφ</a:t>
            </a:r>
            <a:r>
              <a:rPr dirty="0"/>
              <a:t>ανιστούν αυτά τα συμπτώματα, θα περιέγραφα τη γενική κατάσταση της υγείας μου ως σχετικά καλή — εκτός από τα προβλήματα με την υψηλή αρτηριακή πίεση (145-95).</a:t>
            </a:r>
            <a:endParaRPr i="1" dirty="0"/>
          </a:p>
          <a:p>
            <a:pPr algn="just">
              <a:defRPr i="1"/>
            </a:pPr>
            <a:r>
              <a:rPr lang="el-GR" dirty="0"/>
              <a:t>Θα μπορούσατε να μου δώσετε μια πρώτη άποψη</a:t>
            </a:r>
            <a:r>
              <a:rPr dirty="0"/>
              <a:t>; Υπάρχουν λοιμώξεις που διαρκούν 3 εβδομάδες και περισσότερο; Μετά από τι χρόνο πρέπει πραγματικά να αρχίσω να ανησυχώ;</a:t>
            </a:r>
            <a:endParaRPr lang="el-GR" dirty="0"/>
          </a:p>
          <a:p>
            <a:pPr algn="just">
              <a:defRPr i="1"/>
            </a:pPr>
            <a:endParaRPr lang="el-GR" dirty="0"/>
          </a:p>
          <a:p>
            <a:pPr algn="just">
              <a:defRPr i="1"/>
            </a:pPr>
            <a:r>
              <a:rPr lang="el-GR" i="1" dirty="0"/>
              <a:t>Με ευγενικούς χαιρετισμούς</a:t>
            </a:r>
            <a:endParaRPr i="1" dirty="0"/>
          </a:p>
        </p:txBody>
      </p:sp>
    </p:spTree>
    <p:extLst>
      <p:ext uri="{BB962C8B-B14F-4D97-AF65-F5344CB8AC3E}">
        <p14:creationId xmlns:p14="http://schemas.microsoft.com/office/powerpoint/2010/main" val="2750291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anchor="ctr"/>
          <a:lstStyle/>
          <a:p>
            <a:pPr algn="ctr">
              <a:defRPr sz="2000" b="1">
                <a:solidFill>
                  <a:srgbClr val="203864"/>
                </a:solidFill>
              </a:defRPr>
            </a:pPr>
            <a:r>
              <a:t>Καλό ή κακό παράδειγμα;</a:t>
            </a:r>
            <a:endParaRPr sz="2000" b="1">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rPr dirty="0"/>
              <a:t>Κα</a:t>
            </a:r>
            <a:r>
              <a:rPr dirty="0" err="1"/>
              <a:t>κό</a:t>
            </a:r>
            <a:endParaRP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t>Καλό</a:t>
            </a:r>
          </a:p>
        </p:txBody>
      </p:sp>
    </p:spTree>
    <p:extLst>
      <p:ext uri="{BB962C8B-B14F-4D97-AF65-F5344CB8AC3E}">
        <p14:creationId xmlns:p14="http://schemas.microsoft.com/office/powerpoint/2010/main" val="1337499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8000" y="1087945"/>
            <a:ext cx="11059692" cy="605096"/>
          </a:xfrm>
        </p:spPr>
        <p:txBody>
          <a:bodyPr/>
          <a:lstStyle/>
          <a:p>
            <a:r>
              <a:rPr dirty="0" err="1"/>
              <a:t>Το</a:t>
            </a:r>
            <a:r>
              <a:rPr dirty="0"/>
              <a:t> </a:t>
            </a:r>
            <a:r>
              <a:rPr dirty="0" err="1"/>
              <a:t>ηλεκτρονικό</a:t>
            </a:r>
            <a:r>
              <a:rPr dirty="0"/>
              <a:t> τα</a:t>
            </a:r>
            <a:r>
              <a:rPr dirty="0" err="1"/>
              <a:t>χυδρομείο</a:t>
            </a:r>
            <a:r>
              <a:rPr dirty="0"/>
              <a:t>: «</a:t>
            </a:r>
            <a:r>
              <a:rPr lang="el-GR" dirty="0"/>
              <a:t>Κατάλογος </a:t>
            </a:r>
            <a:r>
              <a:rPr dirty="0" err="1"/>
              <a:t>ελέγχου</a:t>
            </a:r>
            <a:r>
              <a:rPr dirty="0"/>
              <a:t>»</a:t>
            </a:r>
          </a:p>
        </p:txBody>
      </p:sp>
      <p:sp>
        <p:nvSpPr>
          <p:cNvPr id="7" name="Ovale Legende 1">
            <a:extLst>
              <a:ext uri="{FF2B5EF4-FFF2-40B4-BE49-F238E27FC236}">
                <a16:creationId xmlns:a16="http://schemas.microsoft.com/office/drawing/2014/main" id="{F36B7C33-47CA-4512-87B5-194D3C585BF4}"/>
              </a:ext>
            </a:extLst>
          </p:cNvPr>
          <p:cNvSpPr/>
          <p:nvPr/>
        </p:nvSpPr>
        <p:spPr>
          <a:xfrm>
            <a:off x="7924800" y="1087945"/>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anchor="ctr"/>
          <a:lstStyle/>
          <a:p>
            <a:pPr algn="ctr">
              <a:defRPr sz="2400">
                <a:solidFill>
                  <a:schemeClr val="tx1"/>
                </a:solidFill>
              </a:defRPr>
            </a:pPr>
            <a:r>
              <a:t>Ποιες πληροφορίες χρειάζονται;</a:t>
            </a:r>
            <a:endParaRPr sz="240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dirty="0" err="1"/>
              <a:t>Ξεκινήστε</a:t>
            </a:r>
            <a:r>
              <a:rPr dirty="0"/>
              <a:t> </a:t>
            </a:r>
            <a:r>
              <a:rPr lang="el-GR" dirty="0"/>
              <a:t>έναν κατάλογο</a:t>
            </a:r>
            <a:r>
              <a:rPr dirty="0"/>
              <a:t>:</a:t>
            </a:r>
          </a:p>
          <a:p>
            <a:pPr lvl="1">
              <a:lnSpc>
                <a:spcPct val="120000"/>
              </a:lnSpc>
              <a:buFont typeface="Wingdings" panose="05000000000000000000" pitchFamily="2" charset="2"/>
              <a:buChar char="ü"/>
            </a:pPr>
            <a:r>
              <a:rPr dirty="0"/>
              <a:t>....</a:t>
            </a:r>
          </a:p>
          <a:p>
            <a:pPr lvl="1">
              <a:lnSpc>
                <a:spcPct val="120000"/>
              </a:lnSpc>
              <a:buFont typeface="Wingdings" panose="05000000000000000000" pitchFamily="2" charset="2"/>
              <a:buChar char="ü"/>
            </a:pPr>
            <a:endParaRPr dirty="0"/>
          </a:p>
        </p:txBody>
      </p:sp>
      <p:sp>
        <p:nvSpPr>
          <p:cNvPr id="9" name="TextBox 8">
            <a:extLst>
              <a:ext uri="{FF2B5EF4-FFF2-40B4-BE49-F238E27FC236}">
                <a16:creationId xmlns:a16="http://schemas.microsoft.com/office/drawing/2014/main" id="{9ECC07E9-4DB1-418E-ABA0-8DE14F51808C}"/>
              </a:ext>
            </a:extLst>
          </p:cNvPr>
          <p:cNvSpPr txBox="1"/>
          <p:nvPr/>
        </p:nvSpPr>
        <p:spPr>
          <a:xfrm>
            <a:off x="3902196" y="4058201"/>
            <a:ext cx="4908730" cy="800219"/>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chemeClr val="accent6">
                  <a:lumMod val="75000"/>
                </a:schemeClr>
              </a:buClr>
              <a:buFont typeface="Wingdings" panose="05000000000000000000" pitchFamily="2" charset="2"/>
              <a:buChar char="ü"/>
            </a:pPr>
            <a:r>
              <a:rPr lang="el-GR" dirty="0"/>
              <a:t>Όνομα </a:t>
            </a:r>
            <a:r>
              <a:rPr dirty="0"/>
              <a:t>και επώνυμο</a:t>
            </a:r>
          </a:p>
          <a:p>
            <a:pPr marL="180000" lvl="1" indent="-180000">
              <a:spcBef>
                <a:spcPts val="600"/>
              </a:spcBef>
              <a:spcAft>
                <a:spcPts val="600"/>
              </a:spcAft>
              <a:buClr>
                <a:schemeClr val="accent6">
                  <a:lumMod val="75000"/>
                </a:schemeClr>
              </a:buClr>
              <a:buFont typeface="Wingdings" panose="05000000000000000000" pitchFamily="2" charset="2"/>
              <a:buChar char="ü"/>
            </a:pPr>
            <a:r>
              <a:rPr dirty="0" err="1"/>
              <a:t>Συγκεκριμένος</a:t>
            </a:r>
            <a:r>
              <a:rPr dirty="0"/>
              <a:t> </a:t>
            </a:r>
            <a:r>
              <a:rPr dirty="0" err="1"/>
              <a:t>λόγος</a:t>
            </a:r>
            <a:r>
              <a:rPr dirty="0"/>
              <a:t> </a:t>
            </a:r>
            <a:r>
              <a:rPr dirty="0" err="1"/>
              <a:t>γι</a:t>
            </a:r>
            <a:r>
              <a:rPr dirty="0"/>
              <a:t>α τη σύνταξη του e-mail</a:t>
            </a:r>
            <a:endParaRPr lang="el-GR" dirty="0"/>
          </a:p>
        </p:txBody>
      </p:sp>
      <p:sp>
        <p:nvSpPr>
          <p:cNvPr id="10" name="pop-up">
            <a:extLst>
              <a:ext uri="{FF2B5EF4-FFF2-40B4-BE49-F238E27FC236}">
                <a16:creationId xmlns:a16="http://schemas.microsoft.com/office/drawing/2014/main" id="{2391C210-B97A-4BA1-9DB3-F6FCC9BCDFC8}"/>
              </a:ext>
            </a:extLst>
          </p:cNvPr>
          <p:cNvSpPr/>
          <p:nvPr/>
        </p:nvSpPr>
        <p:spPr>
          <a:xfrm>
            <a:off x="4000767" y="2711387"/>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E12A3C"/>
              </a:solidFill>
            </a:endParaRPr>
          </a:p>
          <a:p>
            <a:pPr algn="ctr">
              <a:defRPr b="1">
                <a:solidFill>
                  <a:srgbClr val="E12A3C"/>
                </a:solidFill>
              </a:defRPr>
            </a:pPr>
            <a:r>
              <a:rPr dirty="0" err="1"/>
              <a:t>Κάντε</a:t>
            </a:r>
            <a:r>
              <a:rPr dirty="0"/>
              <a:t> </a:t>
            </a:r>
            <a:r>
              <a:rPr dirty="0" err="1"/>
              <a:t>κλικ</a:t>
            </a:r>
            <a:r>
              <a:rPr dirty="0"/>
              <a:t> </a:t>
            </a:r>
            <a:r>
              <a:rPr dirty="0" err="1"/>
              <a:t>εδώ</a:t>
            </a:r>
            <a:r>
              <a:rPr dirty="0"/>
              <a:t> </a:t>
            </a:r>
            <a:r>
              <a:rPr dirty="0" err="1"/>
              <a:t>γι</a:t>
            </a:r>
            <a:r>
              <a:rPr dirty="0"/>
              <a:t>α να ελέγξετε τ</a:t>
            </a:r>
            <a:r>
              <a:rPr lang="el-GR" dirty="0"/>
              <a:t>ον </a:t>
            </a:r>
            <a:r>
              <a:rPr lang="el-GR" dirty="0" err="1"/>
              <a:t>καταλογό</a:t>
            </a:r>
            <a:r>
              <a:rPr dirty="0"/>
              <a:t> σας!</a:t>
            </a:r>
          </a:p>
          <a:p>
            <a:pPr algn="ctr"/>
            <a:endParaRPr b="1" dirty="0">
              <a:solidFill>
                <a:srgbClr val="E12A3C"/>
              </a:solidFill>
            </a:endParaRPr>
          </a:p>
        </p:txBody>
      </p:sp>
      <p:sp>
        <p:nvSpPr>
          <p:cNvPr id="11" name="Ορθογώνιο 7">
            <a:extLst>
              <a:ext uri="{FF2B5EF4-FFF2-40B4-BE49-F238E27FC236}">
                <a16:creationId xmlns:a16="http://schemas.microsoft.com/office/drawing/2014/main" id="{11D41BF5-3A52-5E66-27E6-4D424D138927}"/>
              </a:ext>
            </a:extLst>
          </p:cNvPr>
          <p:cNvSpPr/>
          <p:nvPr/>
        </p:nvSpPr>
        <p:spPr>
          <a:xfrm>
            <a:off x="5767755" y="0"/>
            <a:ext cx="6424246" cy="295065"/>
          </a:xfrm>
          <a:prstGeom prst="rect">
            <a:avLst/>
          </a:prstGeom>
          <a:solidFill>
            <a:schemeClr val="tx1">
              <a:lumMod val="50000"/>
              <a:lumOff val="50000"/>
            </a:schemeClr>
          </a:solidFill>
        </p:spPr>
        <p:txBody>
          <a:bodyPr vert="horz" lIns="91440" tIns="45720" rIns="91440" bIns="45720" anchor="ctr">
            <a:noAutofit/>
          </a:bodyPr>
          <a:lstStyle/>
          <a:p>
            <a:pPr algn="r">
              <a:lnSpc>
                <a:spcPct val="90000"/>
              </a:lnSpc>
              <a:spcBef>
                <a:spcPct val="0"/>
              </a:spcBef>
              <a:defRPr sz="17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6.3 </a:t>
            </a:r>
            <a:r>
              <a:rPr dirty="0" err="1"/>
              <a:t>Ψηφι</a:t>
            </a:r>
            <a:r>
              <a:rPr dirty="0"/>
              <a:t>ακή επικοινωνία σχετικά με τις πληροφορίες για την υγεία </a:t>
            </a:r>
            <a:endParaRP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8905104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dirty="0" err="1"/>
              <a:t>Το</a:t>
            </a:r>
            <a:r>
              <a:rPr dirty="0"/>
              <a:t> </a:t>
            </a:r>
            <a:r>
              <a:rPr dirty="0" err="1"/>
              <a:t>ηλεκτρονικό</a:t>
            </a:r>
            <a:r>
              <a:rPr dirty="0"/>
              <a:t> τα</a:t>
            </a:r>
            <a:r>
              <a:rPr dirty="0" err="1"/>
              <a:t>χυδρομείο</a:t>
            </a:r>
            <a:r>
              <a:rPr dirty="0"/>
              <a:t>: «</a:t>
            </a:r>
            <a:r>
              <a:rPr lang="el-GR" dirty="0"/>
              <a:t>Κατάλογο</a:t>
            </a:r>
            <a:r>
              <a:rPr dirty="0"/>
              <a:t> ελέγχου»</a:t>
            </a:r>
          </a:p>
        </p:txBody>
      </p:sp>
      <p:sp>
        <p:nvSpPr>
          <p:cNvPr id="7" name="Ovale Legende 1">
            <a:extLst>
              <a:ext uri="{FF2B5EF4-FFF2-40B4-BE49-F238E27FC236}">
                <a16:creationId xmlns:a16="http://schemas.microsoft.com/office/drawing/2014/main" id="{F36B7C33-47CA-4512-87B5-194D3C585BF4}"/>
              </a:ext>
            </a:extLst>
          </p:cNvPr>
          <p:cNvSpPr/>
          <p:nvPr/>
        </p:nvSpPr>
        <p:spPr>
          <a:xfrm>
            <a:off x="7924800" y="1087945"/>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anchor="ctr"/>
          <a:lstStyle/>
          <a:p>
            <a:pPr algn="ctr">
              <a:defRPr sz="2400">
                <a:solidFill>
                  <a:schemeClr val="tx1"/>
                </a:solidFill>
              </a:defRPr>
            </a:pPr>
            <a:r>
              <a:t>Ποιες πληροφορίες δεν είναι απαραίτητες;</a:t>
            </a:r>
            <a:endParaRPr sz="240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dirty="0" err="1"/>
              <a:t>Ξεκινήστε</a:t>
            </a:r>
            <a:r>
              <a:rPr dirty="0"/>
              <a:t> </a:t>
            </a:r>
            <a:r>
              <a:rPr lang="el-GR" dirty="0"/>
              <a:t>έναν κατάλογο</a:t>
            </a:r>
            <a:r>
              <a:rPr dirty="0"/>
              <a:t> λίστα:</a:t>
            </a:r>
          </a:p>
          <a:p>
            <a:pPr lvl="1">
              <a:lnSpc>
                <a:spcPct val="120000"/>
              </a:lnSpc>
              <a:buFont typeface="Wingdings" panose="05000000000000000000" pitchFamily="2" charset="2"/>
              <a:buChar char="ü"/>
            </a:pPr>
            <a:r>
              <a:rPr dirty="0"/>
              <a:t>.....</a:t>
            </a:r>
          </a:p>
          <a:p>
            <a:pPr marL="457200" lvl="1" indent="0">
              <a:lnSpc>
                <a:spcPct val="120000"/>
              </a:lnSpc>
              <a:buNone/>
            </a:pPr>
            <a:endParaRPr dirty="0"/>
          </a:p>
        </p:txBody>
      </p:sp>
      <p:sp>
        <p:nvSpPr>
          <p:cNvPr id="9" name="TextBox 8">
            <a:extLst>
              <a:ext uri="{FF2B5EF4-FFF2-40B4-BE49-F238E27FC236}">
                <a16:creationId xmlns:a16="http://schemas.microsoft.com/office/drawing/2014/main" id="{45996094-068A-4A5D-98A2-60B499635C1A}"/>
              </a:ext>
            </a:extLst>
          </p:cNvPr>
          <p:cNvSpPr txBox="1"/>
          <p:nvPr/>
        </p:nvSpPr>
        <p:spPr>
          <a:xfrm>
            <a:off x="3831858" y="3429000"/>
            <a:ext cx="4351879" cy="1785104"/>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chemeClr val="accent6">
                  <a:lumMod val="75000"/>
                </a:schemeClr>
              </a:buClr>
              <a:buFont typeface="Wingdings" panose="05000000000000000000" pitchFamily="2" charset="2"/>
              <a:buChar char="ü"/>
            </a:pPr>
            <a:r>
              <a:rPr dirty="0" err="1"/>
              <a:t>Λε</a:t>
            </a:r>
            <a:r>
              <a:rPr dirty="0"/>
              <a:t>πτομερείς πληροφορίες για το προσωπικό ιατρικό ιστορικό</a:t>
            </a:r>
          </a:p>
          <a:p>
            <a:pPr marL="180000" lvl="1" indent="-180000">
              <a:spcBef>
                <a:spcPts val="600"/>
              </a:spcBef>
              <a:spcAft>
                <a:spcPts val="600"/>
              </a:spcAft>
              <a:buClr>
                <a:schemeClr val="accent6">
                  <a:lumMod val="75000"/>
                </a:schemeClr>
              </a:buClr>
              <a:buFont typeface="Wingdings" panose="05000000000000000000" pitchFamily="2" charset="2"/>
              <a:buChar char="ü"/>
            </a:pPr>
            <a:r>
              <a:rPr dirty="0"/>
              <a:t>Ια</a:t>
            </a:r>
            <a:r>
              <a:rPr dirty="0" err="1"/>
              <a:t>τρικές</a:t>
            </a:r>
            <a:r>
              <a:rPr dirty="0"/>
              <a:t> </a:t>
            </a:r>
            <a:r>
              <a:rPr lang="el-GR" dirty="0"/>
              <a:t>εξετάσεις</a:t>
            </a:r>
            <a:endParaRPr dirty="0"/>
          </a:p>
          <a:p>
            <a:pPr marL="180000" lvl="1" indent="-180000">
              <a:spcBef>
                <a:spcPts val="600"/>
              </a:spcBef>
              <a:spcAft>
                <a:spcPts val="600"/>
              </a:spcAft>
              <a:buClr>
                <a:schemeClr val="accent6">
                  <a:lumMod val="75000"/>
                </a:schemeClr>
              </a:buClr>
              <a:buFont typeface="Wingdings" panose="05000000000000000000" pitchFamily="2" charset="2"/>
              <a:buChar char="ü"/>
            </a:pPr>
            <a:r>
              <a:rPr dirty="0" err="1"/>
              <a:t>Προσω</a:t>
            </a:r>
            <a:r>
              <a:rPr dirty="0"/>
              <a:t>πικές πληροφορίες (π.χ. </a:t>
            </a:r>
            <a:r>
              <a:rPr lang="el-GR" dirty="0"/>
              <a:t>ημερομηνία γέννησης</a:t>
            </a:r>
            <a:r>
              <a:rPr dirty="0"/>
              <a:t>)</a:t>
            </a:r>
          </a:p>
        </p:txBody>
      </p:sp>
      <p:sp>
        <p:nvSpPr>
          <p:cNvPr id="10" name="pop-up">
            <a:extLst>
              <a:ext uri="{FF2B5EF4-FFF2-40B4-BE49-F238E27FC236}">
                <a16:creationId xmlns:a16="http://schemas.microsoft.com/office/drawing/2014/main" id="{73808FC6-1221-4DD4-97CA-85CB583C4B73}"/>
              </a:ext>
            </a:extLst>
          </p:cNvPr>
          <p:cNvSpPr/>
          <p:nvPr/>
        </p:nvSpPr>
        <p:spPr>
          <a:xfrm>
            <a:off x="3831858" y="2560926"/>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E12A3C"/>
              </a:solidFill>
            </a:endParaRPr>
          </a:p>
          <a:p>
            <a:pPr algn="ctr">
              <a:defRPr b="1">
                <a:solidFill>
                  <a:srgbClr val="E12A3C"/>
                </a:solidFill>
              </a:defRPr>
            </a:pPr>
            <a:r>
              <a:rPr dirty="0" err="1"/>
              <a:t>Κάντε</a:t>
            </a:r>
            <a:r>
              <a:rPr dirty="0"/>
              <a:t> </a:t>
            </a:r>
            <a:r>
              <a:rPr dirty="0" err="1"/>
              <a:t>κλικ</a:t>
            </a:r>
            <a:r>
              <a:rPr dirty="0"/>
              <a:t> </a:t>
            </a:r>
            <a:r>
              <a:rPr dirty="0" err="1"/>
              <a:t>εδώ</a:t>
            </a:r>
            <a:r>
              <a:rPr dirty="0"/>
              <a:t> </a:t>
            </a:r>
            <a:r>
              <a:rPr dirty="0" err="1"/>
              <a:t>γι</a:t>
            </a:r>
            <a:r>
              <a:rPr dirty="0"/>
              <a:t>α να ελέγξετε τ</a:t>
            </a:r>
            <a:r>
              <a:rPr lang="el-GR" dirty="0"/>
              <a:t>ον </a:t>
            </a:r>
            <a:r>
              <a:rPr lang="el-GR" dirty="0" err="1"/>
              <a:t>καταλογό</a:t>
            </a:r>
            <a:r>
              <a:rPr lang="el-GR" dirty="0"/>
              <a:t> </a:t>
            </a:r>
            <a:r>
              <a:rPr dirty="0"/>
              <a:t>σας!</a:t>
            </a:r>
          </a:p>
          <a:p>
            <a:pPr algn="ctr"/>
            <a:endParaRPr b="1" dirty="0">
              <a:solidFill>
                <a:srgbClr val="E12A3C"/>
              </a:solidFill>
            </a:endParaRPr>
          </a:p>
        </p:txBody>
      </p:sp>
      <p:sp>
        <p:nvSpPr>
          <p:cNvPr id="11" name="Ορθογώνιο 7">
            <a:extLst>
              <a:ext uri="{FF2B5EF4-FFF2-40B4-BE49-F238E27FC236}">
                <a16:creationId xmlns:a16="http://schemas.microsoft.com/office/drawing/2014/main" id="{BAB36FF9-F448-0005-32A1-8C1E8A8FD62C}"/>
              </a:ext>
            </a:extLst>
          </p:cNvPr>
          <p:cNvSpPr/>
          <p:nvPr/>
        </p:nvSpPr>
        <p:spPr>
          <a:xfrm>
            <a:off x="5767755" y="0"/>
            <a:ext cx="6424246" cy="295065"/>
          </a:xfrm>
          <a:prstGeom prst="rect">
            <a:avLst/>
          </a:prstGeom>
          <a:solidFill>
            <a:schemeClr val="tx1">
              <a:lumMod val="50000"/>
              <a:lumOff val="50000"/>
            </a:schemeClr>
          </a:solidFill>
        </p:spPr>
        <p:txBody>
          <a:bodyPr vert="horz" lIns="91440" tIns="45720" rIns="91440" bIns="45720" anchor="ctr">
            <a:noAutofit/>
          </a:bodyPr>
          <a:lstStyle/>
          <a:p>
            <a:pPr algn="r">
              <a:lnSpc>
                <a:spcPct val="90000"/>
              </a:lnSpc>
              <a:spcBef>
                <a:spcPct val="0"/>
              </a:spcBef>
              <a:defRPr sz="17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6.3 </a:t>
            </a:r>
            <a:r>
              <a:rPr dirty="0" err="1"/>
              <a:t>Ψηφι</a:t>
            </a:r>
            <a:r>
              <a:rPr dirty="0"/>
              <a:t>ακή επικοινωνία σχετικά με τις πληροφορίες για την υγεία </a:t>
            </a:r>
            <a:endParaRP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7526661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Θέση περιεχομένου 3">
            <a:extLst>
              <a:ext uri="{FF2B5EF4-FFF2-40B4-BE49-F238E27FC236}">
                <a16:creationId xmlns:a16="http://schemas.microsoft.com/office/drawing/2014/main" id="{86326F3B-A2B0-4471-9663-61D0183E7677}"/>
              </a:ext>
            </a:extLst>
          </p:cNvPr>
          <p:cNvGraphicFramePr>
            <a:graphicFrameLocks noGrp="1"/>
          </p:cNvGraphicFramePr>
          <p:nvPr>
            <p:ph idx="1"/>
            <p:extLst>
              <p:ext uri="{D42A27DB-BD31-4B8C-83A1-F6EECF244321}">
                <p14:modId xmlns:p14="http://schemas.microsoft.com/office/powerpoint/2010/main" val="2654000816"/>
              </p:ext>
            </p:extLst>
          </p:nvPr>
        </p:nvGraphicFramePr>
        <p:xfrm>
          <a:off x="570031" y="2043405"/>
          <a:ext cx="7842335" cy="395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t>Στόχοι</a:t>
            </a: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384" y="348995"/>
            <a:ext cx="489461" cy="615675"/>
          </a:xfrm>
          <a:prstGeom prst="rect">
            <a:avLst/>
          </a:prstGeom>
          <a:solidFill>
            <a:srgbClr val="C01E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486078" y="348996"/>
            <a:ext cx="8471838" cy="613530"/>
          </a:xfrm>
          <a:prstGeom prst="rect">
            <a:avLst/>
          </a:prstGeom>
          <a:solidFill>
            <a:srgbClr val="203864"/>
          </a:solidFill>
          <a:ln>
            <a:noFill/>
          </a:ln>
        </p:spPr>
        <p:txBody>
          <a:bodyPr vert="horz" lIns="91440" tIns="45720" rIns="91440" bIns="45720" anchor="ctr">
            <a:normAutofit/>
          </a:bodyPr>
          <a:lstStyle>
            <a:lvl1pPr algn="l" defTabSz="914400" rtl="0" eaLnBrk="1" latinLnBrk="0" hangingPunct="1">
              <a:lnSpc>
                <a:spcPct val="90000"/>
              </a:lnSpc>
              <a:spcBef>
                <a:spcPct val="0"/>
              </a:spcBef>
              <a:buNone/>
              <a:defRPr sz="2200" b="1" kern="1200">
                <a:solidFill>
                  <a:srgbClr val="C01E24"/>
                </a:solidFill>
                <a:effectLst/>
                <a:latin typeface="+mn-lt"/>
                <a:ea typeface="+mj-ea"/>
                <a:cs typeface="+mj-cs"/>
              </a:defRPr>
            </a:lvl1pPr>
          </a:lstStyle>
          <a:p>
            <a:pPr>
              <a:defRPr>
                <a:solidFill>
                  <a:schemeClr val="bg1"/>
                </a:solidFill>
              </a:defRPr>
            </a:pPr>
            <a:r>
              <a:rPr lang="el-GR" dirty="0"/>
              <a:t>Δ</a:t>
            </a:r>
            <a:r>
              <a:rPr dirty="0"/>
              <a:t>ρα</a:t>
            </a:r>
            <a:r>
              <a:rPr dirty="0" err="1"/>
              <a:t>στήριο</a:t>
            </a:r>
            <a:r>
              <a:rPr lang="el-GR" dirty="0"/>
              <a:t>ς/α</a:t>
            </a:r>
            <a:r>
              <a:rPr dirty="0"/>
              <a:t> στο ψηφιακό περιβάλλον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63544" y="438863"/>
            <a:ext cx="452368" cy="430887"/>
          </a:xfrm>
          <a:prstGeom prst="rect">
            <a:avLst/>
          </a:prstGeom>
        </p:spPr>
        <p:txBody>
          <a:bodyPr wrap="none">
            <a:spAutoFit/>
          </a:bodyPr>
          <a:lstStyle/>
          <a:p>
            <a:pPr>
              <a:defRPr sz="2200" b="1">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defRPr>
            </a:pPr>
            <a:r>
              <a:rPr dirty="0"/>
              <a:t>6 </a:t>
            </a:r>
            <a:endParaRP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12367" y="2213810"/>
            <a:ext cx="3779633" cy="3779633"/>
          </a:xfrm>
          <a:prstGeom prst="rect">
            <a:avLst/>
          </a:prstGeom>
        </p:spPr>
      </p:pic>
    </p:spTree>
    <p:extLst>
      <p:ext uri="{BB962C8B-B14F-4D97-AF65-F5344CB8AC3E}">
        <p14:creationId xmlns:p14="http://schemas.microsoft.com/office/powerpoint/2010/main" val="2033093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t>Το ηλεκτρονικό ταχυδρομείο: Δομή</a:t>
            </a: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49"/>
            <a:ext cx="7270199" cy="4480117"/>
          </a:xfrm>
          <a:prstGeom prst="rect">
            <a:avLst/>
          </a:prstGeom>
        </p:spPr>
        <p:txBody>
          <a:bodyPr vert="horz" lIns="91440" tIns="45720" rIns="91440" bIns="45720">
            <a:normAutofit fontScale="85000"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buNone/>
            </a:pPr>
            <a:r>
              <a:rPr dirty="0"/>
              <a:t>Η </a:t>
            </a:r>
            <a:r>
              <a:rPr dirty="0" err="1"/>
              <a:t>σύντ</a:t>
            </a:r>
            <a:r>
              <a:rPr dirty="0"/>
              <a:t>αξη μηνυμάτων ηλεκτρονικού ταχυδρομείου </a:t>
            </a:r>
            <a:r>
              <a:rPr lang="el-GR" dirty="0"/>
              <a:t>προς</a:t>
            </a:r>
            <a:r>
              <a:rPr dirty="0"/>
              <a:t> επα</a:t>
            </a:r>
            <a:r>
              <a:rPr dirty="0" err="1"/>
              <a:t>γγελμ</a:t>
            </a:r>
            <a:r>
              <a:rPr dirty="0"/>
              <a:t>ατίες υγείας είναι ένας άλλος τρόπος για την αντιμετώπιση των πληροφοριών για την υγεία στο ψηφιακό περιβάλλον. </a:t>
            </a:r>
            <a:endParaRPr lang="el-GR" dirty="0"/>
          </a:p>
          <a:p>
            <a:pPr marL="0" lvl="1" indent="0">
              <a:lnSpc>
                <a:spcPct val="120000"/>
              </a:lnSpc>
              <a:buNone/>
            </a:pPr>
            <a:r>
              <a:rPr dirty="0"/>
              <a:t>Η </a:t>
            </a:r>
            <a:r>
              <a:rPr dirty="0" err="1"/>
              <a:t>δομή</a:t>
            </a:r>
            <a:r>
              <a:rPr dirty="0"/>
              <a:t> </a:t>
            </a:r>
            <a:r>
              <a:rPr dirty="0" err="1"/>
              <a:t>ενός</a:t>
            </a:r>
            <a:r>
              <a:rPr dirty="0"/>
              <a:t> </a:t>
            </a:r>
            <a:r>
              <a:rPr dirty="0" err="1"/>
              <a:t>ηλεκτρονικού</a:t>
            </a:r>
            <a:r>
              <a:rPr dirty="0"/>
              <a:t> τα</a:t>
            </a:r>
            <a:r>
              <a:rPr dirty="0" err="1"/>
              <a:t>χυδρομείου</a:t>
            </a:r>
            <a:r>
              <a:rPr dirty="0"/>
              <a:t> θα μπ</a:t>
            </a:r>
            <a:r>
              <a:rPr dirty="0" err="1"/>
              <a:t>ορούσε</a:t>
            </a:r>
            <a:r>
              <a:rPr dirty="0"/>
              <a:t> να είναι η </a:t>
            </a:r>
            <a:r>
              <a:rPr dirty="0" err="1"/>
              <a:t>εξής</a:t>
            </a:r>
            <a:r>
              <a:rPr dirty="0"/>
              <a:t>:</a:t>
            </a:r>
          </a:p>
          <a:p>
            <a:pPr marL="228600" lvl="1">
              <a:lnSpc>
                <a:spcPct val="120000"/>
              </a:lnSpc>
            </a:pPr>
            <a:r>
              <a:rPr dirty="0" err="1"/>
              <a:t>Ξεκινήστε</a:t>
            </a:r>
            <a:r>
              <a:rPr dirty="0"/>
              <a:t> </a:t>
            </a:r>
            <a:r>
              <a:rPr dirty="0" err="1"/>
              <a:t>με</a:t>
            </a:r>
            <a:r>
              <a:rPr dirty="0"/>
              <a:t> </a:t>
            </a:r>
            <a:r>
              <a:rPr dirty="0" err="1"/>
              <a:t>μι</a:t>
            </a:r>
            <a:r>
              <a:rPr dirty="0"/>
              <a:t>α φιλική εισαγωγική πρόταση (π.χ., πού βρήκατε τα στοιχεία επικοινωνίας)</a:t>
            </a:r>
          </a:p>
          <a:p>
            <a:pPr marL="228600" lvl="1">
              <a:lnSpc>
                <a:spcPct val="120000"/>
              </a:lnSpc>
            </a:pPr>
            <a:r>
              <a:rPr lang="el-GR" dirty="0"/>
              <a:t>Δώστε μια σαφή π</a:t>
            </a:r>
            <a:r>
              <a:rPr dirty="0" err="1"/>
              <a:t>εριγρ</a:t>
            </a:r>
            <a:r>
              <a:rPr dirty="0"/>
              <a:t>αφή της ανησυχίας (π.χ., θέλετε να κλείσετε ραντεβού)</a:t>
            </a:r>
          </a:p>
          <a:p>
            <a:pPr marL="228600" lvl="1">
              <a:lnSpc>
                <a:spcPct val="120000"/>
              </a:lnSpc>
            </a:pPr>
            <a:r>
              <a:rPr dirty="0" err="1"/>
              <a:t>Φιλική</a:t>
            </a:r>
            <a:r>
              <a:rPr dirty="0"/>
              <a:t> π</a:t>
            </a:r>
            <a:r>
              <a:rPr dirty="0" err="1"/>
              <a:t>ρότ</a:t>
            </a:r>
            <a:r>
              <a:rPr dirty="0"/>
              <a:t>αση λήξης (π.χ., ανυπομονούμε για την απάντησή σας)</a:t>
            </a:r>
          </a:p>
          <a:p>
            <a:pPr marL="228600" lvl="1">
              <a:lnSpc>
                <a:spcPct val="120000"/>
              </a:lnSpc>
            </a:pPr>
            <a:r>
              <a:rPr dirty="0"/>
              <a:t>Επ</a:t>
            </a:r>
            <a:r>
              <a:rPr dirty="0" err="1"/>
              <a:t>ιλέξτε</a:t>
            </a:r>
            <a:r>
              <a:rPr dirty="0"/>
              <a:t> </a:t>
            </a:r>
            <a:r>
              <a:rPr lang="el-GR" dirty="0"/>
              <a:t>ως </a:t>
            </a:r>
            <a:r>
              <a:rPr dirty="0" err="1"/>
              <a:t>θέμ</a:t>
            </a:r>
            <a:r>
              <a:rPr dirty="0"/>
              <a:t>α</a:t>
            </a:r>
            <a:r>
              <a:rPr lang="el-GR" dirty="0"/>
              <a:t> του ηλεκτρονικού ταχυδρομείου κάτι που έχει νόημα και είναι σύντομο</a:t>
            </a:r>
            <a:endParaRPr dirty="0"/>
          </a:p>
        </p:txBody>
      </p:sp>
      <p:pic>
        <p:nvPicPr>
          <p:cNvPr id="7" name="Γραφικό 4" descr="Email">
            <a:extLst>
              <a:ext uri="{FF2B5EF4-FFF2-40B4-BE49-F238E27FC236}">
                <a16:creationId xmlns:a16="http://schemas.microsoft.com/office/drawing/2014/main" id="{A68BC48D-41AE-4AF0-BEEE-5B4E273075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79250" y="2334083"/>
            <a:ext cx="2285771" cy="2285771"/>
          </a:xfrm>
          <a:prstGeom prst="rect">
            <a:avLst/>
          </a:prstGeom>
        </p:spPr>
      </p:pic>
      <p:sp>
        <p:nvSpPr>
          <p:cNvPr id="9" name="Ορθογώνιο 7">
            <a:extLst>
              <a:ext uri="{FF2B5EF4-FFF2-40B4-BE49-F238E27FC236}">
                <a16:creationId xmlns:a16="http://schemas.microsoft.com/office/drawing/2014/main" id="{F5F4DEED-FD60-67E1-CE58-09DD2F20A18C}"/>
              </a:ext>
            </a:extLst>
          </p:cNvPr>
          <p:cNvSpPr/>
          <p:nvPr/>
        </p:nvSpPr>
        <p:spPr>
          <a:xfrm>
            <a:off x="5767755" y="0"/>
            <a:ext cx="6424246" cy="295065"/>
          </a:xfrm>
          <a:prstGeom prst="rect">
            <a:avLst/>
          </a:prstGeom>
          <a:solidFill>
            <a:schemeClr val="tx1">
              <a:lumMod val="50000"/>
              <a:lumOff val="50000"/>
            </a:schemeClr>
          </a:solidFill>
        </p:spPr>
        <p:txBody>
          <a:bodyPr vert="horz" lIns="91440" tIns="45720" rIns="91440" bIns="45720" anchor="ctr">
            <a:noAutofit/>
          </a:bodyPr>
          <a:lstStyle/>
          <a:p>
            <a:pPr algn="r">
              <a:lnSpc>
                <a:spcPct val="90000"/>
              </a:lnSpc>
              <a:spcBef>
                <a:spcPct val="0"/>
              </a:spcBef>
              <a:defRPr sz="17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6.3 </a:t>
            </a:r>
            <a:r>
              <a:rPr dirty="0" err="1"/>
              <a:t>Ψηφι</a:t>
            </a:r>
            <a:r>
              <a:rPr dirty="0"/>
              <a:t>ακή επικοινωνία σχετικά με τις πληροφορίες για την υγεία </a:t>
            </a:r>
            <a:endParaRP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855898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anchor="ctr"/>
          <a:lstStyle/>
          <a:p>
            <a:pPr algn="ctr">
              <a:defRPr sz="2000" b="1">
                <a:solidFill>
                  <a:srgbClr val="203864"/>
                </a:solidFill>
              </a:defRPr>
            </a:pPr>
            <a:r>
              <a:rPr dirty="0"/>
              <a:t>Είναι απαρα</a:t>
            </a:r>
            <a:r>
              <a:rPr dirty="0" err="1"/>
              <a:t>ίτητο</a:t>
            </a:r>
            <a:r>
              <a:rPr dirty="0"/>
              <a:t> να </a:t>
            </a:r>
            <a:r>
              <a:rPr dirty="0" err="1"/>
              <a:t>συμ</a:t>
            </a:r>
            <a:r>
              <a:rPr dirty="0"/>
              <a:t>περιλάβετε ένα θέμα όταν γράφετε ένα </a:t>
            </a:r>
            <a:r>
              <a:rPr lang="el-GR" dirty="0"/>
              <a:t>ηλεκτρονικό μήνυμα (</a:t>
            </a:r>
            <a:r>
              <a:rPr lang="en-US" dirty="0"/>
              <a:t>email)</a:t>
            </a:r>
            <a:r>
              <a:rPr dirty="0"/>
              <a:t> σε έναν επαγγελματία υγείας;</a:t>
            </a:r>
            <a:endParaRP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74243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t>Ναι</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74243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t>Όχι</a:t>
            </a:r>
          </a:p>
        </p:txBody>
      </p:sp>
    </p:spTree>
    <p:extLst>
      <p:ext uri="{BB962C8B-B14F-4D97-AF65-F5344CB8AC3E}">
        <p14:creationId xmlns:p14="http://schemas.microsoft.com/office/powerpoint/2010/main" val="36347112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a:bodyPr>
          <a:lstStyle/>
          <a:p>
            <a:pPr>
              <a:defRPr>
                <a:solidFill>
                  <a:srgbClr val="C01E24"/>
                </a:solidFill>
              </a:defRPr>
            </a:pPr>
            <a:r>
              <a:rPr lang="el-GR" sz="2000" dirty="0"/>
              <a:t>Δράση </a:t>
            </a:r>
            <a:r>
              <a:rPr sz="2000" dirty="0"/>
              <a:t>6.</a:t>
            </a:r>
            <a:r>
              <a:rPr lang="el-GR" sz="2000" dirty="0"/>
              <a:t>2.2</a:t>
            </a:r>
            <a:br>
              <a:rPr lang="el-GR" sz="2000" dirty="0"/>
            </a:br>
            <a:r>
              <a:rPr lang="el-GR" dirty="0"/>
              <a:t>Δραστηριοποίηση – Λύστε ένα πρόβλημα υγείας</a:t>
            </a:r>
            <a:endParaRPr sz="5400"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712269" y="2060028"/>
            <a:ext cx="10327908" cy="4652271"/>
          </a:xfrm>
          <a:ln>
            <a:solidFill>
              <a:schemeClr val="bg1"/>
            </a:solidFill>
          </a:ln>
        </p:spPr>
        <p:txBody>
          <a:bodyPr>
            <a:normAutofit fontScale="85000" lnSpcReduction="10000"/>
          </a:bodyPr>
          <a:lstStyle/>
          <a:p>
            <a:pPr marL="0" indent="0">
              <a:lnSpc>
                <a:spcPct val="120000"/>
              </a:lnSpc>
              <a:buNone/>
              <a:tabLst>
                <a:tab pos="273050" algn="l"/>
              </a:tabLst>
              <a:defRPr sz="2000"/>
            </a:pPr>
            <a:r>
              <a:rPr dirty="0" err="1"/>
              <a:t>Στην</a:t>
            </a:r>
            <a:r>
              <a:rPr dirty="0"/>
              <a:t> επ</a:t>
            </a:r>
            <a:r>
              <a:rPr dirty="0" err="1"/>
              <a:t>όμενη</a:t>
            </a:r>
            <a:r>
              <a:rPr dirty="0"/>
              <a:t> </a:t>
            </a:r>
            <a:r>
              <a:rPr dirty="0" err="1"/>
              <a:t>δι</a:t>
            </a:r>
            <a:r>
              <a:rPr dirty="0"/>
              <a:t>αφάνεια, θα βρείτε μερικά παραδείγματα θεμάτων που σχετίζονται με την υγεία. Επ</a:t>
            </a:r>
            <a:r>
              <a:rPr dirty="0" err="1"/>
              <a:t>ιλέξτε</a:t>
            </a:r>
            <a:r>
              <a:rPr dirty="0"/>
              <a:t> ένα παράδειγμα ανά άτομο ή επιλέξτε ένα παράδειγμα για ένα θέμα που σχετίζεται με την υγεία. </a:t>
            </a:r>
            <a:r>
              <a:rPr dirty="0" err="1"/>
              <a:t>Στη</a:t>
            </a:r>
            <a:r>
              <a:rPr dirty="0"/>
              <a:t> </a:t>
            </a:r>
            <a:r>
              <a:rPr dirty="0" err="1"/>
              <a:t>συνέχει</a:t>
            </a:r>
            <a:r>
              <a:rPr dirty="0"/>
              <a:t>α, ακολουθήστε τα ακόλουθα βήματα:</a:t>
            </a:r>
          </a:p>
          <a:p>
            <a:pPr marL="457200" indent="-457200">
              <a:lnSpc>
                <a:spcPct val="120000"/>
              </a:lnSpc>
              <a:buAutoNum type="arabicPeriod"/>
              <a:tabLst>
                <a:tab pos="273050" algn="l"/>
              </a:tabLst>
              <a:defRPr sz="2000"/>
            </a:pPr>
            <a:r>
              <a:rPr dirty="0" err="1"/>
              <a:t>Αν</a:t>
            </a:r>
            <a:r>
              <a:rPr dirty="0"/>
              <a:t>αζήτηση πληροφοριών σχετικά με θέματα υγείας. Απ</a:t>
            </a:r>
            <a:r>
              <a:rPr dirty="0" err="1"/>
              <a:t>οφ</a:t>
            </a:r>
            <a:r>
              <a:rPr dirty="0"/>
              <a:t>ασίστε αν οι πληροφορίες είναι </a:t>
            </a:r>
            <a:r>
              <a:rPr lang="el-GR" dirty="0"/>
              <a:t>έμπιστες</a:t>
            </a:r>
            <a:r>
              <a:rPr dirty="0"/>
              <a:t> και αξιόπιστες και αν η ιστοσελίδα είναι ασφαλής. Παρακα</a:t>
            </a:r>
            <a:r>
              <a:rPr dirty="0" err="1"/>
              <a:t>λούμε</a:t>
            </a:r>
            <a:r>
              <a:rPr dirty="0"/>
              <a:t> να </a:t>
            </a:r>
            <a:r>
              <a:rPr dirty="0" err="1"/>
              <a:t>το</a:t>
            </a:r>
            <a:r>
              <a:rPr dirty="0"/>
              <a:t> α</a:t>
            </a:r>
            <a:r>
              <a:rPr dirty="0" err="1"/>
              <a:t>ιτιολογήσετε</a:t>
            </a:r>
            <a:r>
              <a:rPr dirty="0"/>
              <a:t> </a:t>
            </a:r>
            <a:r>
              <a:rPr dirty="0" err="1"/>
              <a:t>σύντομ</a:t>
            </a:r>
            <a:r>
              <a:rPr dirty="0"/>
              <a:t>α.</a:t>
            </a:r>
          </a:p>
          <a:p>
            <a:pPr marL="457200" indent="-457200">
              <a:lnSpc>
                <a:spcPct val="120000"/>
              </a:lnSpc>
              <a:buAutoNum type="arabicPeriod"/>
              <a:tabLst>
                <a:tab pos="273050" algn="l"/>
              </a:tabLst>
              <a:defRPr sz="2000"/>
            </a:pPr>
            <a:r>
              <a:rPr dirty="0" err="1"/>
              <a:t>Βρείτε</a:t>
            </a:r>
            <a:r>
              <a:rPr dirty="0"/>
              <a:t> </a:t>
            </a:r>
            <a:r>
              <a:rPr dirty="0" err="1"/>
              <a:t>τρό</a:t>
            </a:r>
            <a:r>
              <a:rPr dirty="0"/>
              <a:t>πους επικοινωνίας σχετικά με αυτό το ζήτημα — Είτε σε ένα φόρουμ είτε σε στοιχεία επικοινωνίας ενός επαγγελματία υγείας για να έρθετε σε επαφή μέσω ηλεκτρονικού ταχυδρομείου.</a:t>
            </a:r>
          </a:p>
          <a:p>
            <a:pPr marL="457200" indent="-457200">
              <a:lnSpc>
                <a:spcPct val="120000"/>
              </a:lnSpc>
              <a:buAutoNum type="arabicPeriod"/>
              <a:tabLst>
                <a:tab pos="273050" algn="l"/>
              </a:tabLst>
              <a:defRPr sz="2000"/>
            </a:pPr>
            <a:r>
              <a:rPr dirty="0" err="1"/>
              <a:t>Μετά</a:t>
            </a:r>
            <a:r>
              <a:rPr dirty="0"/>
              <a:t> από α</a:t>
            </a:r>
            <a:r>
              <a:rPr dirty="0" err="1"/>
              <a:t>υτό</a:t>
            </a:r>
            <a:r>
              <a:rPr dirty="0"/>
              <a:t>, </a:t>
            </a:r>
            <a:r>
              <a:rPr dirty="0" err="1"/>
              <a:t>ετοιμάστε</a:t>
            </a:r>
            <a:r>
              <a:rPr dirty="0"/>
              <a:t> ένα </a:t>
            </a:r>
            <a:r>
              <a:rPr dirty="0" err="1"/>
              <a:t>σχέδιο</a:t>
            </a:r>
            <a:r>
              <a:rPr dirty="0"/>
              <a:t> </a:t>
            </a:r>
            <a:r>
              <a:rPr dirty="0" err="1"/>
              <a:t>γι</a:t>
            </a:r>
            <a:r>
              <a:rPr dirty="0"/>
              <a:t>α </a:t>
            </a:r>
            <a:r>
              <a:rPr lang="el-GR" dirty="0"/>
              <a:t>το κείμενο υποβολής </a:t>
            </a:r>
            <a:r>
              <a:rPr dirty="0" err="1"/>
              <a:t>στο</a:t>
            </a:r>
            <a:r>
              <a:rPr dirty="0"/>
              <a:t> φόρουμ ή ένα σχέδιο για ένα μήνυμα ηλεκτρονικού ταχυδρομείου.</a:t>
            </a:r>
          </a:p>
          <a:p>
            <a:pPr marL="457200" indent="-457200">
              <a:lnSpc>
                <a:spcPct val="120000"/>
              </a:lnSpc>
              <a:buAutoNum type="arabicPeriod"/>
              <a:tabLst>
                <a:tab pos="273050" algn="l"/>
              </a:tabLst>
              <a:defRPr sz="2000"/>
            </a:pPr>
            <a:r>
              <a:rPr dirty="0" err="1"/>
              <a:t>Λά</a:t>
            </a:r>
            <a:r>
              <a:rPr dirty="0"/>
              <a:t>βετε αμοιβαία ανατροφοδότηση: Μετά την ολοκλήρωση του προσχεδίου</a:t>
            </a:r>
            <a:r>
              <a:rPr lang="el-GR" dirty="0"/>
              <a:t> του κειμένου</a:t>
            </a:r>
            <a:r>
              <a:rPr dirty="0"/>
              <a:t>, κάθε συμμετέχων θα πρέπει να έχει την ευκαιρία να</a:t>
            </a:r>
            <a:r>
              <a:rPr lang="el-GR" dirty="0"/>
              <a:t> ανταλλάξει το </a:t>
            </a:r>
            <a:r>
              <a:rPr dirty="0" err="1"/>
              <a:t>ηλεκτρονικό</a:t>
            </a:r>
            <a:r>
              <a:rPr dirty="0"/>
              <a:t> μήνυμα ή </a:t>
            </a:r>
            <a:r>
              <a:rPr lang="el-GR" dirty="0"/>
              <a:t>το κείμενο υποβολής </a:t>
            </a:r>
            <a:r>
              <a:rPr dirty="0"/>
              <a:t>σε έναν</a:t>
            </a:r>
            <a:r>
              <a:rPr lang="el-GR" dirty="0"/>
              <a:t> άλλο συμμετέχοντα</a:t>
            </a:r>
            <a:r>
              <a:rPr dirty="0"/>
              <a:t> </a:t>
            </a:r>
            <a:r>
              <a:rPr lang="el-GR" dirty="0"/>
              <a:t>ο οποίος</a:t>
            </a:r>
            <a:r>
              <a:rPr dirty="0"/>
              <a:t> να του παράσχει παρατηρήσεις σχετικά με </a:t>
            </a:r>
            <a:r>
              <a:rPr dirty="0" err="1"/>
              <a:t>το</a:t>
            </a:r>
            <a:r>
              <a:rPr dirty="0"/>
              <a:t> </a:t>
            </a:r>
            <a:r>
              <a:rPr lang="el-GR" dirty="0"/>
              <a:t>προ</a:t>
            </a:r>
            <a:r>
              <a:rPr dirty="0" err="1"/>
              <a:t>σχέδιο</a:t>
            </a:r>
            <a:r>
              <a:rPr dirty="0"/>
              <a:t> και να λάβει παρατηρήσεις σχετικά με το δικό του </a:t>
            </a:r>
            <a:r>
              <a:rPr lang="el-GR" dirty="0"/>
              <a:t>προ</a:t>
            </a:r>
            <a:r>
              <a:rPr dirty="0" err="1"/>
              <a:t>σχέδιο</a:t>
            </a:r>
            <a:r>
              <a:rPr dirty="0"/>
              <a:t>.</a:t>
            </a:r>
            <a:endParaRPr sz="2000" dirty="0"/>
          </a:p>
        </p:txBody>
      </p:sp>
      <p:sp>
        <p:nvSpPr>
          <p:cNvPr id="14" name="Google Shape;168;p7">
            <a:extLst>
              <a:ext uri="{FF2B5EF4-FFF2-40B4-BE49-F238E27FC236}">
                <a16:creationId xmlns:a16="http://schemas.microsoft.com/office/drawing/2014/main" id="{E963CDBA-F2B3-D8C6-E3B9-91F23712D8AB}"/>
              </a:ext>
            </a:extLst>
          </p:cNvPr>
          <p:cNvSpPr/>
          <p:nvPr/>
        </p:nvSpPr>
        <p:spPr>
          <a:xfrm>
            <a:off x="11469624" y="238786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6.2.1</a:t>
            </a:r>
            <a:endParaRPr sz="1800" dirty="0">
              <a:solidFill>
                <a:schemeClr val="bg1"/>
              </a:solidFill>
              <a:latin typeface="Calibri"/>
              <a:cs typeface="Calibri"/>
              <a:sym typeface="Calibri"/>
            </a:endParaRPr>
          </a:p>
        </p:txBody>
      </p:sp>
      <p:sp>
        <p:nvSpPr>
          <p:cNvPr id="15" name="Google Shape;168;p7">
            <a:extLst>
              <a:ext uri="{FF2B5EF4-FFF2-40B4-BE49-F238E27FC236}">
                <a16:creationId xmlns:a16="http://schemas.microsoft.com/office/drawing/2014/main" id="{B5ADAA58-0CF9-3743-7F39-F41EA1FB4D30}"/>
              </a:ext>
            </a:extLst>
          </p:cNvPr>
          <p:cNvSpPr/>
          <p:nvPr/>
        </p:nvSpPr>
        <p:spPr>
          <a:xfrm>
            <a:off x="11469624" y="305079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C00000"/>
                </a:solidFill>
                <a:latin typeface="Calibri"/>
                <a:cs typeface="Calibri"/>
                <a:sym typeface="Calibri"/>
              </a:rPr>
              <a:t>6</a:t>
            </a:r>
            <a:r>
              <a:rPr lang="de-DE" sz="1800" dirty="0">
                <a:solidFill>
                  <a:srgbClr val="C00000"/>
                </a:solidFill>
                <a:latin typeface="Calibri"/>
                <a:cs typeface="Calibri"/>
                <a:sym typeface="Calibri"/>
              </a:rPr>
              <a:t>.2.2</a:t>
            </a:r>
            <a:endParaRPr sz="1800" dirty="0">
              <a:solidFill>
                <a:srgbClr val="C00000"/>
              </a:solidFill>
              <a:latin typeface="Calibri"/>
              <a:cs typeface="Calibri"/>
              <a:sym typeface="Calibri"/>
            </a:endParaRPr>
          </a:p>
        </p:txBody>
      </p:sp>
      <p:sp>
        <p:nvSpPr>
          <p:cNvPr id="16" name="Google Shape;168;p7">
            <a:extLst>
              <a:ext uri="{FF2B5EF4-FFF2-40B4-BE49-F238E27FC236}">
                <a16:creationId xmlns:a16="http://schemas.microsoft.com/office/drawing/2014/main" id="{2971E778-7EFE-F6CF-05CC-056BF06EAC29}"/>
              </a:ext>
            </a:extLst>
          </p:cNvPr>
          <p:cNvSpPr/>
          <p:nvPr/>
        </p:nvSpPr>
        <p:spPr>
          <a:xfrm>
            <a:off x="11469624" y="3715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.2.3</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E59397A0-603D-3D93-3538-81C623B5087B}"/>
              </a:ext>
            </a:extLst>
          </p:cNvPr>
          <p:cNvSpPr/>
          <p:nvPr/>
        </p:nvSpPr>
        <p:spPr>
          <a:xfrm>
            <a:off x="10748719" y="23869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6.1</a:t>
            </a:r>
            <a:endParaRPr sz="2000" dirty="0">
              <a:solidFill>
                <a:schemeClr val="bg1"/>
              </a:solidFill>
              <a:latin typeface="Calibri"/>
              <a:cs typeface="Calibri"/>
              <a:sym typeface="Calibri"/>
            </a:endParaRPr>
          </a:p>
        </p:txBody>
      </p:sp>
      <p:sp>
        <p:nvSpPr>
          <p:cNvPr id="18" name="Google Shape;168;p7">
            <a:extLst>
              <a:ext uri="{FF2B5EF4-FFF2-40B4-BE49-F238E27FC236}">
                <a16:creationId xmlns:a16="http://schemas.microsoft.com/office/drawing/2014/main" id="{1F3C49E1-06A9-7060-B02C-D1F41EF83502}"/>
              </a:ext>
            </a:extLst>
          </p:cNvPr>
          <p:cNvSpPr/>
          <p:nvPr/>
        </p:nvSpPr>
        <p:spPr>
          <a:xfrm>
            <a:off x="10747248" y="304752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3669768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t>Παραδείγματα</a:t>
            </a: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dirty="0" err="1"/>
              <a:t>Πονόδοντο</a:t>
            </a:r>
            <a:r>
              <a:rPr lang="el-GR" dirty="0"/>
              <a:t>ς</a:t>
            </a:r>
            <a:endParaRPr dirty="0"/>
          </a:p>
          <a:p>
            <a:pPr>
              <a:lnSpc>
                <a:spcPct val="120000"/>
              </a:lnSpc>
            </a:pPr>
            <a:r>
              <a:rPr dirty="0"/>
              <a:t>Υπ</a:t>
            </a:r>
            <a:r>
              <a:rPr dirty="0" err="1"/>
              <a:t>όνοι</a:t>
            </a:r>
            <a:r>
              <a:rPr dirty="0"/>
              <a:t>α </a:t>
            </a:r>
            <a:r>
              <a:rPr lang="el-GR" dirty="0"/>
              <a:t>μόλυνσης</a:t>
            </a:r>
            <a:r>
              <a:rPr dirty="0"/>
              <a:t> από τη νόσο COVID-19</a:t>
            </a:r>
          </a:p>
          <a:p>
            <a:pPr>
              <a:lnSpc>
                <a:spcPct val="120000"/>
              </a:lnSpc>
            </a:pPr>
            <a:r>
              <a:rPr dirty="0"/>
              <a:t>Τα</a:t>
            </a:r>
            <a:r>
              <a:rPr dirty="0" err="1"/>
              <a:t>κτικός</a:t>
            </a:r>
            <a:r>
              <a:rPr dirty="0"/>
              <a:t> </a:t>
            </a:r>
            <a:r>
              <a:rPr dirty="0" err="1"/>
              <a:t>κοιλι</a:t>
            </a:r>
            <a:r>
              <a:rPr dirty="0"/>
              <a:t>ακός πόνος</a:t>
            </a:r>
          </a:p>
          <a:p>
            <a:pPr lvl="1">
              <a:lnSpc>
                <a:spcPct val="120000"/>
              </a:lnSpc>
            </a:pPr>
            <a:endParaRPr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10142483" y="-3932"/>
            <a:ext cx="2048258" cy="371794"/>
          </a:xfrm>
          <a:prstGeom prst="rect">
            <a:avLst/>
          </a:prstGeom>
          <a:solidFill>
            <a:schemeClr val="tx1">
              <a:lumMod val="50000"/>
              <a:lumOff val="50000"/>
            </a:schemeClr>
          </a:solidFill>
        </p:spPr>
        <p:txBody>
          <a:bodyPr vert="horz" lIns="91440" tIns="45720" rIns="91440" bIns="45720" anchor="ctr">
            <a:normAutofit/>
          </a:bodyPr>
          <a:lstStyle/>
          <a:p>
            <a:pPr algn="r">
              <a:lnSpc>
                <a:spcPct val="90000"/>
              </a:lnSpc>
              <a:spcBef>
                <a:spcPct val="0"/>
              </a:spcBef>
              <a:defRP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t>6.4 Ενεργοποίηση</a:t>
            </a:r>
            <a:endParaRPr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940738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a:bodyPr>
          <a:lstStyle/>
          <a:p>
            <a:pPr>
              <a:defRPr>
                <a:solidFill>
                  <a:srgbClr val="C01E24"/>
                </a:solidFill>
              </a:defRPr>
            </a:pPr>
            <a:r>
              <a:rPr lang="el-GR" sz="2000"/>
              <a:t>Δράση </a:t>
            </a:r>
            <a:r>
              <a:rPr sz="2000"/>
              <a:t>6.</a:t>
            </a:r>
            <a:r>
              <a:rPr lang="el-GR" sz="2000" dirty="0"/>
              <a:t>2.3</a:t>
            </a:r>
            <a:br>
              <a:rPr lang="el-GR" sz="2000" dirty="0"/>
            </a:br>
            <a:r>
              <a:rPr lang="el-GR" dirty="0"/>
              <a:t>Σύνοψη Ενότητας 6</a:t>
            </a:r>
            <a:endParaRP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7" y="2523987"/>
            <a:ext cx="7724952" cy="2962414"/>
          </a:xfrm>
          <a:ln>
            <a:solidFill>
              <a:schemeClr val="bg1"/>
            </a:solidFill>
          </a:ln>
        </p:spPr>
        <p:txBody>
          <a:bodyPr anchor="ctr">
            <a:normAutofit/>
          </a:bodyPr>
          <a:lstStyle/>
          <a:p>
            <a:pPr marL="0" indent="0">
              <a:lnSpc>
                <a:spcPct val="120000"/>
              </a:lnSpc>
              <a:buNone/>
              <a:tabLst>
                <a:tab pos="273050" algn="l"/>
              </a:tabLst>
            </a:pPr>
            <a:r>
              <a:rPr dirty="0" err="1"/>
              <a:t>Οι</a:t>
            </a:r>
            <a:r>
              <a:rPr dirty="0"/>
              <a:t> επ</a:t>
            </a:r>
            <a:r>
              <a:rPr dirty="0" err="1"/>
              <a:t>όμενες</a:t>
            </a:r>
            <a:r>
              <a:rPr dirty="0"/>
              <a:t> </a:t>
            </a:r>
            <a:r>
              <a:rPr dirty="0" err="1"/>
              <a:t>δι</a:t>
            </a:r>
            <a:r>
              <a:rPr dirty="0"/>
              <a:t>αφάνειες δίνουν μια σύντομη περίληψη της </a:t>
            </a:r>
            <a:r>
              <a:rPr lang="el-GR" dirty="0"/>
              <a:t>Ε</a:t>
            </a:r>
            <a:r>
              <a:rPr dirty="0" err="1"/>
              <a:t>νότητ</a:t>
            </a:r>
            <a:r>
              <a:rPr dirty="0"/>
              <a:t>ας 6.</a:t>
            </a:r>
          </a:p>
        </p:txBody>
      </p:sp>
      <p:sp>
        <p:nvSpPr>
          <p:cNvPr id="14" name="Google Shape;168;p7">
            <a:extLst>
              <a:ext uri="{FF2B5EF4-FFF2-40B4-BE49-F238E27FC236}">
                <a16:creationId xmlns:a16="http://schemas.microsoft.com/office/drawing/2014/main" id="{10152149-E8CA-7F6E-14A1-DE7C74ED9C02}"/>
              </a:ext>
            </a:extLst>
          </p:cNvPr>
          <p:cNvSpPr/>
          <p:nvPr/>
        </p:nvSpPr>
        <p:spPr>
          <a:xfrm>
            <a:off x="11469624" y="238786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6.2.1</a:t>
            </a:r>
            <a:endParaRPr sz="1800" dirty="0">
              <a:solidFill>
                <a:schemeClr val="bg1"/>
              </a:solidFill>
              <a:latin typeface="Calibri"/>
              <a:cs typeface="Calibri"/>
              <a:sym typeface="Calibri"/>
            </a:endParaRPr>
          </a:p>
        </p:txBody>
      </p:sp>
      <p:sp>
        <p:nvSpPr>
          <p:cNvPr id="15" name="Google Shape;168;p7">
            <a:extLst>
              <a:ext uri="{FF2B5EF4-FFF2-40B4-BE49-F238E27FC236}">
                <a16:creationId xmlns:a16="http://schemas.microsoft.com/office/drawing/2014/main" id="{E003A536-0446-F319-9EE4-6228E069F846}"/>
              </a:ext>
            </a:extLst>
          </p:cNvPr>
          <p:cNvSpPr/>
          <p:nvPr/>
        </p:nvSpPr>
        <p:spPr>
          <a:xfrm>
            <a:off x="11469624" y="305079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.2.2</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C623F1DA-7732-CF34-1701-4DE2F1FE5450}"/>
              </a:ext>
            </a:extLst>
          </p:cNvPr>
          <p:cNvSpPr/>
          <p:nvPr/>
        </p:nvSpPr>
        <p:spPr>
          <a:xfrm>
            <a:off x="11469624" y="3715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C00000"/>
                </a:solidFill>
                <a:latin typeface="Calibri"/>
                <a:cs typeface="Calibri"/>
                <a:sym typeface="Calibri"/>
              </a:rPr>
              <a:t>6</a:t>
            </a:r>
            <a:r>
              <a:rPr lang="de-DE" sz="1800" dirty="0">
                <a:solidFill>
                  <a:srgbClr val="C00000"/>
                </a:solidFill>
                <a:latin typeface="Calibri"/>
                <a:cs typeface="Calibri"/>
                <a:sym typeface="Calibri"/>
              </a:rPr>
              <a:t>.2.3</a:t>
            </a:r>
            <a:endParaRPr sz="1800" dirty="0">
              <a:solidFill>
                <a:srgbClr val="C00000"/>
              </a:solidFill>
              <a:latin typeface="Calibri"/>
              <a:cs typeface="Calibri"/>
              <a:sym typeface="Calibri"/>
            </a:endParaRPr>
          </a:p>
        </p:txBody>
      </p:sp>
      <p:sp>
        <p:nvSpPr>
          <p:cNvPr id="17" name="Google Shape;168;p7">
            <a:extLst>
              <a:ext uri="{FF2B5EF4-FFF2-40B4-BE49-F238E27FC236}">
                <a16:creationId xmlns:a16="http://schemas.microsoft.com/office/drawing/2014/main" id="{58E39507-D519-5B8D-22A3-1D5F36B85C28}"/>
              </a:ext>
            </a:extLst>
          </p:cNvPr>
          <p:cNvSpPr/>
          <p:nvPr/>
        </p:nvSpPr>
        <p:spPr>
          <a:xfrm>
            <a:off x="10748719" y="23869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6.1</a:t>
            </a:r>
            <a:endParaRPr sz="2000" dirty="0">
              <a:solidFill>
                <a:schemeClr val="bg1"/>
              </a:solidFill>
              <a:latin typeface="Calibri"/>
              <a:cs typeface="Calibri"/>
              <a:sym typeface="Calibri"/>
            </a:endParaRPr>
          </a:p>
        </p:txBody>
      </p:sp>
      <p:sp>
        <p:nvSpPr>
          <p:cNvPr id="18" name="Google Shape;168;p7">
            <a:extLst>
              <a:ext uri="{FF2B5EF4-FFF2-40B4-BE49-F238E27FC236}">
                <a16:creationId xmlns:a16="http://schemas.microsoft.com/office/drawing/2014/main" id="{8372E976-C218-7450-D8BA-EC78A3BBA68E}"/>
              </a:ext>
            </a:extLst>
          </p:cNvPr>
          <p:cNvSpPr/>
          <p:nvPr/>
        </p:nvSpPr>
        <p:spPr>
          <a:xfrm>
            <a:off x="10747248" y="304752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2004366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4931" y="1476244"/>
            <a:ext cx="4460766" cy="4460766"/>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dirty="0"/>
              <a:t>ΠΕΡΙΛΗΨΗ </a:t>
            </a:r>
          </a:p>
        </p:txBody>
      </p:sp>
      <p:sp>
        <p:nvSpPr>
          <p:cNvPr id="9" name="Ορθογώνιο 7">
            <a:extLst>
              <a:ext uri="{FF2B5EF4-FFF2-40B4-BE49-F238E27FC236}">
                <a16:creationId xmlns:a16="http://schemas.microsoft.com/office/drawing/2014/main" id="{B82A66C1-6116-4A83-BD79-EDE0B788F4A6}"/>
              </a:ext>
            </a:extLst>
          </p:cNvPr>
          <p:cNvSpPr/>
          <p:nvPr/>
        </p:nvSpPr>
        <p:spPr>
          <a:xfrm>
            <a:off x="9669517" y="-3932"/>
            <a:ext cx="2521224" cy="382304"/>
          </a:xfrm>
          <a:prstGeom prst="rect">
            <a:avLst/>
          </a:prstGeom>
          <a:solidFill>
            <a:schemeClr val="tx1">
              <a:lumMod val="50000"/>
              <a:lumOff val="50000"/>
            </a:schemeClr>
          </a:solidFill>
        </p:spPr>
        <p:txBody>
          <a:bodyPr vert="horz" lIns="91440" tIns="45720" rIns="91440" bIns="45720" anchor="ctr">
            <a:normAutofit/>
          </a:bodyPr>
          <a:lstStyle/>
          <a:p>
            <a:pPr algn="r">
              <a:lnSpc>
                <a:spcPct val="90000"/>
              </a:lnSpc>
              <a:spcBef>
                <a:spcPct val="0"/>
              </a:spcBef>
              <a:defRP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6.5 Σ</a:t>
            </a:r>
            <a:r>
              <a:rPr lang="el-GR" dirty="0" err="1"/>
              <a:t>ύνοψη</a:t>
            </a:r>
            <a:r>
              <a:rPr lang="el-GR" dirty="0"/>
              <a:t> Ε</a:t>
            </a:r>
            <a:r>
              <a:rPr dirty="0" err="1"/>
              <a:t>νότητ</a:t>
            </a:r>
            <a:r>
              <a:rPr dirty="0"/>
              <a:t>α</a:t>
            </a:r>
            <a:r>
              <a:rPr lang="el-GR" dirty="0"/>
              <a:t>ς</a:t>
            </a:r>
            <a:r>
              <a:rPr dirty="0"/>
              <a:t> 6</a:t>
            </a:r>
            <a:endParaRP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5"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768845" y="2144984"/>
            <a:ext cx="7105913" cy="3457029"/>
          </a:xfrm>
          <a:prstGeom prst="rect">
            <a:avLst/>
          </a:prstGeom>
          <a:ln>
            <a:solidFill>
              <a:schemeClr val="bg1"/>
            </a:solidFill>
          </a:ln>
        </p:spPr>
        <p:txBody>
          <a:bodyPr>
            <a:normAutofit fontScale="92500" lnSpcReduction="20000"/>
          </a:bodyPr>
          <a:lstStyle/>
          <a:p>
            <a:pPr marL="312738" indent="-312738">
              <a:lnSpc>
                <a:spcPct val="120000"/>
              </a:lnSpc>
              <a:tabLst>
                <a:tab pos="273050" algn="l"/>
              </a:tabLst>
              <a:defRPr b="1"/>
            </a:pPr>
            <a:r>
              <a:rPr dirty="0"/>
              <a:t>Να </a:t>
            </a:r>
            <a:r>
              <a:rPr dirty="0" err="1"/>
              <a:t>είστε</a:t>
            </a:r>
            <a:r>
              <a:rPr dirty="0"/>
              <a:t> </a:t>
            </a:r>
            <a:r>
              <a:rPr dirty="0" err="1"/>
              <a:t>δρ</a:t>
            </a:r>
            <a:r>
              <a:rPr dirty="0"/>
              <a:t>αστήριοι στο ψηφιακό περιβάλλον</a:t>
            </a:r>
            <a:endParaRPr b="1" dirty="0"/>
          </a:p>
          <a:p>
            <a:pPr lvl="1">
              <a:lnSpc>
                <a:spcPct val="120000"/>
              </a:lnSpc>
              <a:buFont typeface="Wingdings" panose="05000000000000000000" pitchFamily="2" charset="2"/>
              <a:buChar char="ü"/>
              <a:tabLst>
                <a:tab pos="273050" algn="l"/>
              </a:tabLst>
              <a:defRPr sz="2000"/>
            </a:pPr>
            <a:r>
              <a:rPr dirty="0" err="1"/>
              <a:t>Προστ</a:t>
            </a:r>
            <a:r>
              <a:rPr dirty="0"/>
              <a:t>ασία της ιδιωτικ</a:t>
            </a:r>
            <a:r>
              <a:rPr lang="el-GR" dirty="0" err="1"/>
              <a:t>ότητας</a:t>
            </a:r>
            <a:r>
              <a:rPr dirty="0"/>
              <a:t> και των προσωπικών δεδομένων στο ψηφιακό περιβάλλον</a:t>
            </a:r>
            <a:endParaRPr sz="2000" dirty="0"/>
          </a:p>
          <a:p>
            <a:pPr lvl="1">
              <a:lnSpc>
                <a:spcPct val="120000"/>
              </a:lnSpc>
              <a:buFont typeface="Wingdings" panose="05000000000000000000" pitchFamily="2" charset="2"/>
              <a:buChar char="ü"/>
              <a:tabLst>
                <a:tab pos="273050" algn="l"/>
              </a:tabLst>
              <a:defRPr sz="2000"/>
            </a:pPr>
            <a:r>
              <a:rPr dirty="0"/>
              <a:t>Πα</a:t>
            </a:r>
            <a:r>
              <a:rPr dirty="0" err="1"/>
              <a:t>ράγοντ</a:t>
            </a:r>
            <a:r>
              <a:rPr dirty="0"/>
              <a:t>ας κινδύνου: Ανεπιθύμητ</a:t>
            </a:r>
            <a:r>
              <a:rPr lang="el-GR" dirty="0"/>
              <a:t>α</a:t>
            </a:r>
            <a:r>
              <a:rPr dirty="0"/>
              <a:t> </a:t>
            </a:r>
            <a:r>
              <a:rPr lang="el-GR" dirty="0"/>
              <a:t>ηλεκτρονικά μηνύματα</a:t>
            </a:r>
            <a:endParaRPr dirty="0"/>
          </a:p>
          <a:p>
            <a:pPr lvl="1">
              <a:lnSpc>
                <a:spcPct val="120000"/>
              </a:lnSpc>
              <a:buFont typeface="Wingdings" panose="05000000000000000000" pitchFamily="2" charset="2"/>
              <a:buChar char="ü"/>
              <a:tabLst>
                <a:tab pos="273050" algn="l"/>
              </a:tabLst>
              <a:defRPr sz="2000"/>
            </a:pPr>
            <a:r>
              <a:rPr dirty="0" err="1"/>
              <a:t>Ψηφι</a:t>
            </a:r>
            <a:r>
              <a:rPr dirty="0"/>
              <a:t>ακή επικοινωνία σχετικά με τις πληροφορίες για την υγεία (γράφοντας σ</a:t>
            </a:r>
            <a:r>
              <a:rPr lang="el-GR" dirty="0"/>
              <a:t>ε</a:t>
            </a:r>
            <a:r>
              <a:rPr dirty="0"/>
              <a:t> φόρουμ ή ένα ηλεκτρονικό ταχυδρομείο)</a:t>
            </a:r>
          </a:p>
          <a:p>
            <a:pPr lvl="1">
              <a:lnSpc>
                <a:spcPct val="120000"/>
              </a:lnSpc>
              <a:buFont typeface="Wingdings" panose="05000000000000000000" pitchFamily="2" charset="2"/>
              <a:buChar char="ü"/>
              <a:tabLst>
                <a:tab pos="273050" algn="l"/>
              </a:tabLst>
              <a:defRPr sz="2000"/>
            </a:pPr>
            <a:r>
              <a:rPr lang="el-GR" dirty="0"/>
              <a:t>Δραστηριοποίηση - </a:t>
            </a:r>
            <a:r>
              <a:rPr dirty="0"/>
              <a:t>επ</a:t>
            </a:r>
            <a:r>
              <a:rPr dirty="0" err="1"/>
              <a:t>ίλυση</a:t>
            </a:r>
            <a:r>
              <a:rPr dirty="0"/>
              <a:t> ενός προβλήματος που σχετίζεται με την υγεία: Δραστηριότητα </a:t>
            </a:r>
            <a:r>
              <a:rPr lang="el-GR" dirty="0"/>
              <a:t>που περιλαμβάνει</a:t>
            </a:r>
            <a:r>
              <a:rPr dirty="0"/>
              <a:t> όλες τις γνώσεις του μαθήματος</a:t>
            </a:r>
            <a:endParaRPr sz="2000" dirty="0"/>
          </a:p>
          <a:p>
            <a:pPr marL="769938" lvl="1" indent="-312738">
              <a:lnSpc>
                <a:spcPct val="120000"/>
              </a:lnSpc>
              <a:tabLst>
                <a:tab pos="273050" algn="l"/>
              </a:tabLst>
            </a:pPr>
            <a:endParaRPr sz="2000" dirty="0"/>
          </a:p>
        </p:txBody>
      </p:sp>
      <p:sp>
        <p:nvSpPr>
          <p:cNvPr id="7" name="Ορθογώνιο 1">
            <a:extLst>
              <a:ext uri="{FF2B5EF4-FFF2-40B4-BE49-F238E27FC236}">
                <a16:creationId xmlns:a16="http://schemas.microsoft.com/office/drawing/2014/main" id="{3EABFA14-CCC1-48A6-A2A5-B838C912D37A}"/>
              </a:ext>
            </a:extLst>
          </p:cNvPr>
          <p:cNvSpPr/>
          <p:nvPr/>
        </p:nvSpPr>
        <p:spPr>
          <a:xfrm>
            <a:off x="9779023" y="6521556"/>
            <a:ext cx="2411718" cy="276999"/>
          </a:xfrm>
          <a:prstGeom prst="rect">
            <a:avLst/>
          </a:prstGeom>
        </p:spPr>
        <p:txBody>
          <a:bodyPr wrap="square">
            <a:spAutoFit/>
          </a:bodyPr>
          <a:lstStyle/>
          <a:p>
            <a:pPr algn="r">
              <a:defRPr sz="1200"/>
            </a:pPr>
            <a:r>
              <a:rPr>
                <a:hlinkClick r:id="rId4"/>
              </a:rPr>
              <a:t>Πηγή</a:t>
            </a:r>
            <a:r>
              <a:t> | </a:t>
            </a:r>
            <a:r>
              <a:rPr>
                <a:hlinkClick r:id="rId5"/>
              </a:rPr>
              <a:t>Άδεια Pixabay</a:t>
            </a:r>
            <a:endParaRPr sz="1200"/>
          </a:p>
        </p:txBody>
      </p:sp>
    </p:spTree>
    <p:extLst>
      <p:ext uri="{BB962C8B-B14F-4D97-AF65-F5344CB8AC3E}">
        <p14:creationId xmlns:p14="http://schemas.microsoft.com/office/powerpoint/2010/main" val="4210601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t>Παραπομπές και περαιτέρω ανάγνωση</a:t>
            </a:r>
          </a:p>
        </p:txBody>
      </p:sp>
      <p:sp>
        <p:nvSpPr>
          <p:cNvPr id="3" name="Inhaltsplatzhalter 2"/>
          <p:cNvSpPr>
            <a:spLocks noGrp="1"/>
          </p:cNvSpPr>
          <p:nvPr>
            <p:ph idx="1"/>
          </p:nvPr>
        </p:nvSpPr>
        <p:spPr>
          <a:xfrm>
            <a:off x="557998" y="1799999"/>
            <a:ext cx="11228617" cy="4865977"/>
          </a:xfrm>
        </p:spPr>
        <p:txBody>
          <a:bodyPr>
            <a:normAutofit/>
          </a:bodyPr>
          <a:lstStyle/>
          <a:p>
            <a:pPr>
              <a:defRPr sz="2000"/>
            </a:pPr>
            <a:r>
              <a:rPr dirty="0"/>
              <a:t>[1] ΟΟΣΑ. (2016). </a:t>
            </a:r>
            <a:r>
              <a:rPr i="1" dirty="0" err="1"/>
              <a:t>Δι</a:t>
            </a:r>
            <a:r>
              <a:rPr i="1" dirty="0"/>
              <a:t>αχείριση του κινδύνου ψηφιακής ασφάλειας και απορρήτου. </a:t>
            </a:r>
            <a:r>
              <a:rPr dirty="0">
                <a:hlinkClick r:id="rId2"/>
              </a:rPr>
              <a:t>https://www.oecd-ilibrary.org/docserver/5jlwt49ccklt-en.pdf?expires=1641552294&amp;id=id&amp;accname=guest&amp;checksum=A4D2A97E7E17AA766F51E23F3666B72C</a:t>
            </a:r>
            <a:endParaRPr sz="2000" dirty="0"/>
          </a:p>
          <a:p>
            <a:pPr>
              <a:defRPr sz="2000">
                <a:solidFill>
                  <a:srgbClr val="002060"/>
                </a:solidFill>
              </a:defRPr>
            </a:pPr>
            <a:r>
              <a:rPr dirty="0"/>
              <a:t>[2] </a:t>
            </a:r>
            <a:r>
              <a:rPr lang="de-DE" sz="2000" dirty="0">
                <a:solidFill>
                  <a:srgbClr val="002060"/>
                </a:solidFill>
              </a:rPr>
              <a:t>Verbraucherzentrale</a:t>
            </a:r>
            <a:r>
              <a:rPr dirty="0"/>
              <a:t>. (2021). </a:t>
            </a:r>
            <a:r>
              <a:rPr i="1" dirty="0" err="1"/>
              <a:t>Ανε</a:t>
            </a:r>
            <a:r>
              <a:rPr i="1" dirty="0"/>
              <a:t>πιθύμητη αλληλογραφία: e-mail σκουπίδια στο διαδίκτυο. [Spam] E-mail-</a:t>
            </a:r>
            <a:r>
              <a:rPr i="1" dirty="0" err="1"/>
              <a:t>Müll</a:t>
            </a:r>
            <a:r>
              <a:rPr i="1" dirty="0"/>
              <a:t> </a:t>
            </a:r>
            <a:r>
              <a:rPr i="1" dirty="0" err="1"/>
              <a:t>im</a:t>
            </a:r>
            <a:r>
              <a:rPr i="1" dirty="0"/>
              <a:t> Internet]. </a:t>
            </a:r>
            <a:r>
              <a:rPr dirty="0">
                <a:hlinkClick r:id="rId3"/>
              </a:rPr>
              <a:t>https://www.verbraucherzentrale.de/wissen/digitale-welt/phishingradar/spam-emailmuell-im-internet-10757</a:t>
            </a:r>
            <a:endParaRPr sz="2000" dirty="0">
              <a:solidFill>
                <a:srgbClr val="002060"/>
              </a:solidFill>
            </a:endParaRPr>
          </a:p>
          <a:p>
            <a:pPr>
              <a:defRPr sz="2000">
                <a:solidFill>
                  <a:srgbClr val="002060"/>
                </a:solidFill>
              </a:defRPr>
            </a:pPr>
            <a:r>
              <a:rPr dirty="0"/>
              <a:t>[3] Terranova</a:t>
            </a:r>
            <a:r>
              <a:rPr lang="el-GR" dirty="0"/>
              <a:t> </a:t>
            </a:r>
            <a:r>
              <a:rPr lang="en-US" dirty="0"/>
              <a:t>Security</a:t>
            </a:r>
            <a:r>
              <a:rPr dirty="0"/>
              <a:t>. (2020). </a:t>
            </a:r>
            <a:r>
              <a:rPr i="1" dirty="0"/>
              <a:t>19 Παρα</a:t>
            </a:r>
            <a:r>
              <a:rPr i="1" dirty="0" err="1"/>
              <a:t>δείγμ</a:t>
            </a:r>
            <a:r>
              <a:rPr i="1" dirty="0"/>
              <a:t>ατα </a:t>
            </a:r>
            <a:r>
              <a:rPr lang="el-GR" i="1" dirty="0" err="1"/>
              <a:t>Σύνηθων</a:t>
            </a:r>
            <a:r>
              <a:rPr lang="el-GR" i="1" dirty="0"/>
              <a:t> Ανεπιθύμητων Μηνυμάτων Ηλεκτρονικού Ταχυδρομείου</a:t>
            </a:r>
            <a:r>
              <a:rPr i="1" dirty="0"/>
              <a:t>. </a:t>
            </a:r>
            <a:r>
              <a:rPr dirty="0">
                <a:hlinkClick r:id="rId4"/>
              </a:rPr>
              <a:t>https://terranovasecurity.com/top-examples-of-phishing-emails/</a:t>
            </a:r>
            <a:endParaRPr sz="2000" dirty="0">
              <a:solidFill>
                <a:srgbClr val="002060"/>
              </a:solidFill>
            </a:endParaRPr>
          </a:p>
          <a:p>
            <a:pPr>
              <a:defRPr sz="2000">
                <a:solidFill>
                  <a:srgbClr val="002060"/>
                </a:solidFill>
              </a:defRPr>
            </a:pPr>
            <a:r>
              <a:rPr dirty="0"/>
              <a:t>[4]</a:t>
            </a:r>
            <a:r>
              <a:rPr lang="el-GR" dirty="0"/>
              <a:t> </a:t>
            </a:r>
            <a:r>
              <a:rPr lang="en-US" dirty="0"/>
              <a:t>Wood</a:t>
            </a:r>
            <a:r>
              <a:rPr dirty="0"/>
              <a:t>, Ε. (2017). </a:t>
            </a:r>
            <a:r>
              <a:rPr i="1" dirty="0"/>
              <a:t>Τα π</a:t>
            </a:r>
            <a:r>
              <a:rPr i="1" dirty="0" err="1"/>
              <a:t>ιο</a:t>
            </a:r>
            <a:r>
              <a:rPr i="1" dirty="0"/>
              <a:t> </a:t>
            </a:r>
            <a:r>
              <a:rPr i="1" dirty="0" err="1"/>
              <a:t>συνηθισμέν</a:t>
            </a:r>
            <a:r>
              <a:rPr i="1" dirty="0"/>
              <a:t>α παραδείγματα ενός ηλεκτρονικού ταχυδρομείου Pishing</a:t>
            </a:r>
            <a:r>
              <a:rPr dirty="0"/>
              <a:t>. </a:t>
            </a:r>
            <a:r>
              <a:rPr dirty="0">
                <a:hlinkClick r:id="rId5"/>
              </a:rPr>
              <a:t>https://blog.usecure.io/the-most-common-examples-of-a-phishing-email</a:t>
            </a:r>
            <a:endParaRPr lang="el-GR" dirty="0"/>
          </a:p>
          <a:p>
            <a:pPr>
              <a:defRPr sz="2000">
                <a:solidFill>
                  <a:srgbClr val="002060"/>
                </a:solidFill>
              </a:defRPr>
            </a:pPr>
            <a:r>
              <a:rPr lang="el-GR" sz="2000" dirty="0">
                <a:solidFill>
                  <a:srgbClr val="002060"/>
                </a:solidFill>
              </a:rPr>
              <a:t>[5] ΕΥΡΩΠΑΪΚΗ ΠΥΛΗ ΠΛΗΡΟΦΟΡΙΩΝ ΕΜΒΟΛΙΑΣΜΟΥ </a:t>
            </a:r>
            <a:r>
              <a:rPr lang="en-GB" sz="2000" dirty="0">
                <a:solidFill>
                  <a:srgbClr val="002060"/>
                </a:solidFill>
                <a:hlinkClick r:id="rId6"/>
              </a:rPr>
              <a:t>https://vaccination-info.eu/el/covid-19/plirofories-shetika-me-ti-noso-covid-19</a:t>
            </a:r>
            <a:r>
              <a:rPr lang="el-GR" sz="2000" dirty="0">
                <a:solidFill>
                  <a:srgbClr val="002060"/>
                </a:solidFill>
              </a:rPr>
              <a:t> </a:t>
            </a:r>
            <a:endParaRPr sz="2000" dirty="0">
              <a:solidFill>
                <a:srgbClr val="002060"/>
              </a:solidFill>
            </a:endParaRPr>
          </a:p>
        </p:txBody>
      </p:sp>
    </p:spTree>
    <p:extLst>
      <p:ext uri="{BB962C8B-B14F-4D97-AF65-F5344CB8AC3E}">
        <p14:creationId xmlns:p14="http://schemas.microsoft.com/office/powerpoint/2010/main" val="3496698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pPr>
            <a:endParaRPr kumimoji="0" sz="1800" b="0" i="0" u="none" strike="noStrike" kern="1200" cap="none" normalizeH="0" baseline="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pPr>
            <a:endParaRPr kumimoji="0" sz="1800" b="0" i="0" u="none" strike="noStrike" kern="1200" cap="none" normalizeH="0" baseline="0">
              <a:ln>
                <a:noFill/>
              </a:ln>
              <a:solidFill>
                <a:prstClr val="white"/>
              </a:solidFill>
              <a:effectLst/>
              <a:uLnTx/>
              <a:uFillTx/>
              <a:latin typeface="Calibri" panose="020F0502020204030204"/>
              <a:ea typeface="+mn-ea"/>
              <a:cs typeface="+mn-cs"/>
            </a:endParaRPr>
          </a:p>
        </p:txBody>
      </p:sp>
      <p:pic>
        <p:nvPicPr>
          <p:cNvPr id="18" name="Γραφικό 17">
            <a:extLst>
              <a:ext uri="{FF2B5EF4-FFF2-40B4-BE49-F238E27FC236}">
                <a16:creationId xmlns:a16="http://schemas.microsoft.com/office/drawing/2014/main" id="{6077531A-0788-4660-9281-308ACDA7F68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67" y="1143058"/>
            <a:ext cx="4856199" cy="1284943"/>
          </a:xfrm>
          <a:prstGeom prst="rect">
            <a:avLst/>
          </a:prstGeom>
        </p:spPr>
      </p:pic>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5"/>
          <a:stretch>
            <a:fillRect/>
          </a:stretch>
        </p:blipFill>
        <p:spPr>
          <a:xfrm>
            <a:off x="429768" y="3471531"/>
            <a:ext cx="2323213" cy="2323213"/>
          </a:xfrm>
          <a:prstGeom prst="rect">
            <a:avLst/>
          </a:prstGeom>
        </p:spPr>
      </p:pic>
      <p:pic>
        <p:nvPicPr>
          <p:cNvPr id="10"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FF1C1EEF-3FD2-4C46-B4FD-C7E50843FBD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4254"/>
            <a:ext cx="1684020" cy="495300"/>
          </a:xfrm>
          <a:prstGeom prst="rect">
            <a:avLst/>
          </a:prstGeom>
          <a:noFill/>
          <a:ln>
            <a:noFill/>
          </a:ln>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5"/>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anchor="ctr">
            <a:normAutofit/>
          </a:bodyPr>
          <a:lstStyle>
            <a:lvl1pPr algn="ctr" defTabSz="914400" rtl="0" eaLnBrk="1" latinLnBrk="0" hangingPunct="1">
              <a:lnSpc>
                <a:spcPct val="90000"/>
              </a:lnSpc>
              <a:spcBef>
                <a:spcPct val="0"/>
              </a:spcBef>
              <a:buNone/>
              <a:defRPr sz="2000" kern="1200">
                <a:solidFill>
                  <a:srgbClr val="7030A0"/>
                </a:solidFill>
                <a:latin typeface="Gill Sans Ultra Bold" panose="020B0A02020104020203" pitchFamily="34" charset="0"/>
                <a:ea typeface="+mj-ea"/>
                <a:cs typeface="+mj-cs"/>
              </a:defRPr>
            </a:lvl1pPr>
          </a:lstStyle>
          <a:p>
            <a:pPr algn="l">
              <a:spcAft>
                <a:spcPts val="600"/>
              </a:spcAft>
              <a:defRPr sz="2800">
                <a:solidFill>
                  <a:srgbClr val="C01E24"/>
                </a:solidFill>
                <a:latin typeface="+mj-lt"/>
              </a:defRPr>
            </a:pPr>
            <a:r>
              <a:rPr lang="el-GR" sz="3600" dirty="0"/>
              <a:t>Σ</a:t>
            </a:r>
            <a:r>
              <a:rPr sz="3600" dirty="0" err="1"/>
              <a:t>υγχ</a:t>
            </a:r>
            <a:r>
              <a:rPr sz="3600" dirty="0"/>
              <a:t>αρητήρι</a:t>
            </a:r>
            <a:r>
              <a:rPr lang="el-GR" sz="3600" dirty="0"/>
              <a:t>α</a:t>
            </a:r>
            <a:r>
              <a:rPr sz="3600" dirty="0"/>
              <a:t>!</a:t>
            </a:r>
            <a:endParaRPr lang="el-GR" sz="3600" dirty="0"/>
          </a:p>
          <a:p>
            <a:pPr algn="l">
              <a:spcAft>
                <a:spcPts val="600"/>
              </a:spcAft>
              <a:defRPr sz="2800">
                <a:solidFill>
                  <a:srgbClr val="C01E24"/>
                </a:solidFill>
                <a:latin typeface="+mj-lt"/>
              </a:defRPr>
            </a:pPr>
            <a:r>
              <a:rPr sz="2400" dirty="0" err="1"/>
              <a:t>Έχετε</a:t>
            </a:r>
            <a:r>
              <a:rPr sz="2400" dirty="0"/>
              <a:t> </a:t>
            </a:r>
            <a:r>
              <a:rPr sz="2400" dirty="0" err="1"/>
              <a:t>ολοκληρώσει</a:t>
            </a:r>
            <a:r>
              <a:rPr sz="2400" dirty="0"/>
              <a:t> α</a:t>
            </a:r>
            <a:r>
              <a:rPr sz="2400" dirty="0" err="1"/>
              <a:t>υτή</a:t>
            </a:r>
            <a:r>
              <a:rPr sz="2400" dirty="0"/>
              <a:t> </a:t>
            </a:r>
            <a:r>
              <a:rPr sz="2400" dirty="0" err="1"/>
              <a:t>την</a:t>
            </a:r>
            <a:r>
              <a:rPr sz="2400" dirty="0"/>
              <a:t> </a:t>
            </a:r>
            <a:r>
              <a:rPr sz="2400" dirty="0" err="1"/>
              <a:t>ενότητ</a:t>
            </a:r>
            <a:r>
              <a:rPr sz="2400" dirty="0"/>
              <a:t>α!</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7053944" y="6328066"/>
            <a:ext cx="5133968" cy="632422"/>
          </a:xfrm>
          <a:prstGeom prst="rect">
            <a:avLst/>
          </a:prstGeom>
        </p:spPr>
        <p:txBody>
          <a:bodyPr vert="horz" lIns="91440" tIns="45720" rIns="91440" bIns="45720" anchor="ctr">
            <a:normAutofit/>
          </a:bodyPr>
          <a:lstStyle/>
          <a:p>
            <a:pPr algn="r">
              <a:lnSpc>
                <a:spcPct val="90000"/>
              </a:lnSpc>
              <a:spcAft>
                <a:spcPts val="600"/>
              </a:spcAft>
              <a:defRPr sz="900">
                <a:solidFill>
                  <a:schemeClr val="accent5">
                    <a:lumMod val="20000"/>
                    <a:lumOff val="80000"/>
                  </a:schemeClr>
                </a:solidFill>
                <a:effectLst/>
                <a:latin typeface="+mj-lt"/>
              </a:defRPr>
            </a:pPr>
            <a:r>
              <a:rPr dirty="0"/>
              <a:t>Η υπ</a:t>
            </a:r>
            <a:r>
              <a:rPr dirty="0" err="1"/>
              <a:t>οστήριξη</a:t>
            </a:r>
            <a:r>
              <a:rPr dirty="0"/>
              <a:t> </a:t>
            </a:r>
            <a:r>
              <a:rPr dirty="0" err="1"/>
              <a:t>της</a:t>
            </a:r>
            <a:r>
              <a:rPr dirty="0"/>
              <a:t> </a:t>
            </a:r>
            <a:r>
              <a:rPr dirty="0" err="1"/>
              <a:t>Ευρω</a:t>
            </a:r>
            <a:r>
              <a:rPr dirty="0"/>
              <a:t>παϊκής Επιτροπής για την παραγωγή της παρούσας δημοσίευσης δεν αποτελεί έγκριση του περιεχομένου που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dirty="0">
              <a:solidFill>
                <a:schemeClr val="accent5">
                  <a:lumMod val="20000"/>
                  <a:lumOff val="80000"/>
                </a:schemeClr>
              </a:solidFill>
              <a:latin typeface="+mj-lt"/>
            </a:endParaRPr>
          </a:p>
        </p:txBody>
      </p:sp>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7172F889-611B-4698-955F-B3C78DEA093A}"/>
              </a:ext>
            </a:extLst>
          </p:cNvPr>
          <p:cNvSpPr>
            <a:spLocks noGrp="1"/>
          </p:cNvSpPr>
          <p:nvPr>
            <p:ph idx="1"/>
          </p:nvPr>
        </p:nvSpPr>
        <p:spPr>
          <a:xfrm>
            <a:off x="117332" y="2556588"/>
            <a:ext cx="7356760" cy="3152348"/>
          </a:xfrm>
        </p:spPr>
        <p:txBody>
          <a:bodyPr>
            <a:noAutofit/>
          </a:bodyPr>
          <a:lstStyle/>
          <a:p>
            <a:pPr marL="0" indent="0">
              <a:buClr>
                <a:srgbClr val="C01E24"/>
              </a:buClr>
              <a:buNone/>
              <a:defRPr sz="2000"/>
            </a:pPr>
            <a:r>
              <a:rPr lang="el-GR" sz="2000" dirty="0"/>
              <a:t>Με την ολοκλήρωση της Ενότητας 6 θα μπορείτε να:</a:t>
            </a:r>
          </a:p>
          <a:p>
            <a:pPr>
              <a:buClr>
                <a:srgbClr val="C01E24"/>
              </a:buClr>
              <a:buFont typeface="Wingdings" panose="05000000000000000000" pitchFamily="2" charset="2"/>
              <a:buChar char="ü"/>
              <a:defRPr sz="2000"/>
            </a:pPr>
            <a:r>
              <a:rPr lang="el-GR" dirty="0"/>
              <a:t>Γνωρίζετε πως και να επικοινωνείτε </a:t>
            </a:r>
            <a:r>
              <a:rPr dirty="0" err="1"/>
              <a:t>ψηφι</a:t>
            </a:r>
            <a:r>
              <a:rPr dirty="0"/>
              <a:t>ακ</a:t>
            </a:r>
            <a:r>
              <a:rPr lang="el-GR" dirty="0"/>
              <a:t>ά για </a:t>
            </a:r>
            <a:r>
              <a:rPr dirty="0" err="1"/>
              <a:t>θέμ</a:t>
            </a:r>
            <a:r>
              <a:rPr dirty="0"/>
              <a:t>ατα υγείας</a:t>
            </a:r>
          </a:p>
          <a:p>
            <a:pPr>
              <a:buClr>
                <a:srgbClr val="C01E24"/>
              </a:buClr>
              <a:buFont typeface="Wingdings" panose="05000000000000000000" pitchFamily="2" charset="2"/>
              <a:buChar char="ü"/>
              <a:defRPr sz="2000"/>
            </a:pPr>
            <a:r>
              <a:rPr lang="el-GR" dirty="0"/>
              <a:t>Επικοινωνείτε με τους </a:t>
            </a:r>
            <a:r>
              <a:rPr dirty="0"/>
              <a:t>επα</a:t>
            </a:r>
            <a:r>
              <a:rPr dirty="0" err="1"/>
              <a:t>γγελμ</a:t>
            </a:r>
            <a:r>
              <a:rPr dirty="0"/>
              <a:t>ατίες του τομέα της υγείας με ψηφιακό τρόπο</a:t>
            </a:r>
          </a:p>
          <a:p>
            <a:pPr>
              <a:buClr>
                <a:srgbClr val="C01E24"/>
              </a:buClr>
              <a:buFont typeface="Wingdings" panose="05000000000000000000" pitchFamily="2" charset="2"/>
              <a:buChar char="ü"/>
              <a:defRPr sz="2000"/>
            </a:pPr>
            <a:r>
              <a:rPr lang="el-GR" dirty="0"/>
              <a:t>Α</a:t>
            </a:r>
            <a:r>
              <a:rPr dirty="0" err="1"/>
              <a:t>ξιολ</a:t>
            </a:r>
            <a:r>
              <a:rPr lang="el-GR" dirty="0" err="1"/>
              <a:t>ογείτε</a:t>
            </a:r>
            <a:r>
              <a:rPr lang="el-GR" dirty="0"/>
              <a:t> τις διάφορες</a:t>
            </a:r>
            <a:r>
              <a:rPr dirty="0"/>
              <a:t> π</a:t>
            </a:r>
            <a:r>
              <a:rPr dirty="0" err="1"/>
              <a:t>ηγ</a:t>
            </a:r>
            <a:r>
              <a:rPr lang="el-GR" dirty="0" err="1"/>
              <a:t>ές</a:t>
            </a:r>
            <a:r>
              <a:rPr dirty="0"/>
              <a:t> όσον αφορά τις πληροφορίες που σχετίζονται με την υγεία στο ψηφιακό περιβάλλον</a:t>
            </a:r>
          </a:p>
          <a:p>
            <a:pPr>
              <a:buClr>
                <a:srgbClr val="C01E24"/>
              </a:buClr>
              <a:buFont typeface="Wingdings" panose="05000000000000000000" pitchFamily="2" charset="2"/>
              <a:buChar char="ü"/>
              <a:defRPr sz="2000"/>
            </a:pPr>
            <a:r>
              <a:rPr lang="el-GR" dirty="0"/>
              <a:t>Γνωρίζετε </a:t>
            </a:r>
            <a:r>
              <a:rPr dirty="0" err="1"/>
              <a:t>σχετικά</a:t>
            </a:r>
            <a:r>
              <a:rPr dirty="0"/>
              <a:t> </a:t>
            </a:r>
            <a:r>
              <a:rPr dirty="0" err="1"/>
              <a:t>με</a:t>
            </a:r>
            <a:r>
              <a:rPr dirty="0"/>
              <a:t> </a:t>
            </a:r>
            <a:r>
              <a:rPr dirty="0" err="1"/>
              <a:t>την</a:t>
            </a:r>
            <a:r>
              <a:rPr dirty="0"/>
              <a:t> π</a:t>
            </a:r>
            <a:r>
              <a:rPr dirty="0" err="1"/>
              <a:t>ροστ</a:t>
            </a:r>
            <a:r>
              <a:rPr dirty="0"/>
              <a:t>ασία των δεδομένων και την ασφάλεια στο ψηφιακό περιβάλλον.</a:t>
            </a:r>
          </a:p>
        </p:txBody>
      </p:sp>
      <p:pic>
        <p:nvPicPr>
          <p:cNvPr id="6" name="Εικόνα 5">
            <a:extLst>
              <a:ext uri="{FF2B5EF4-FFF2-40B4-BE49-F238E27FC236}">
                <a16:creationId xmlns:a16="http://schemas.microsoft.com/office/drawing/2014/main" id="{4F9928A1-D69A-4DB3-B985-F69D2FEE1FF6}"/>
              </a:ext>
            </a:extLst>
          </p:cNvPr>
          <p:cNvPicPr>
            <a:picLocks noChangeAspect="1"/>
          </p:cNvPicPr>
          <p:nvPr/>
        </p:nvPicPr>
        <p:blipFill>
          <a:blip r:embed="rId3"/>
          <a:stretch>
            <a:fillRect/>
          </a:stretch>
        </p:blipFill>
        <p:spPr>
          <a:xfrm>
            <a:off x="7181344" y="2274336"/>
            <a:ext cx="5087207" cy="3389345"/>
          </a:xfrm>
          <a:prstGeom prst="rect">
            <a:avLst/>
          </a:prstGeom>
        </p:spPr>
      </p:pic>
      <p:sp>
        <p:nvSpPr>
          <p:cNvPr id="10" name="Ορθογώνιο 1">
            <a:extLst>
              <a:ext uri="{FF2B5EF4-FFF2-40B4-BE49-F238E27FC236}">
                <a16:creationId xmlns:a16="http://schemas.microsoft.com/office/drawing/2014/main" id="{AECE3B70-4253-43C0-A340-9C0B8733C59B}"/>
              </a:ext>
            </a:extLst>
          </p:cNvPr>
          <p:cNvSpPr/>
          <p:nvPr/>
        </p:nvSpPr>
        <p:spPr>
          <a:xfrm>
            <a:off x="3419912" y="5998731"/>
            <a:ext cx="8772088" cy="276999"/>
          </a:xfrm>
          <a:prstGeom prst="rect">
            <a:avLst/>
          </a:prstGeom>
        </p:spPr>
        <p:txBody>
          <a:bodyPr wrap="square">
            <a:spAutoFit/>
          </a:bodyPr>
          <a:lstStyle/>
          <a:p>
            <a:pPr algn="r">
              <a:defRPr sz="1200"/>
            </a:pPr>
            <a:r>
              <a:rPr>
                <a:hlinkClick r:id="rId4"/>
              </a:rPr>
              <a:t>Πηγή</a:t>
            </a:r>
            <a:r>
              <a:t> | </a:t>
            </a:r>
            <a:r>
              <a:rPr>
                <a:hlinkClick r:id="rId5"/>
              </a:rPr>
              <a:t>Άδεια Pixabay</a:t>
            </a:r>
            <a:endParaRPr sz="1200"/>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36509" y="1352412"/>
            <a:ext cx="10515600" cy="618346"/>
          </a:xfrm>
        </p:spPr>
        <p:txBody>
          <a:bodyPr/>
          <a:lstStyle/>
          <a:p>
            <a:pPr>
              <a:defRPr sz="2200"/>
            </a:pPr>
            <a:r>
              <a:rPr lang="el-GR" dirty="0"/>
              <a:t>Ικανότητες</a:t>
            </a:r>
            <a:endParaRPr dirty="0"/>
          </a:p>
        </p:txBody>
      </p:sp>
      <p:sp>
        <p:nvSpPr>
          <p:cNvPr id="9" name="Ορθογώνιο 11">
            <a:extLst>
              <a:ext uri="{FF2B5EF4-FFF2-40B4-BE49-F238E27FC236}">
                <a16:creationId xmlns:a16="http://schemas.microsoft.com/office/drawing/2014/main" id="{531AF189-7CBA-98C3-00E8-A6CE59FCAE7E}"/>
              </a:ext>
            </a:extLst>
          </p:cNvPr>
          <p:cNvSpPr/>
          <p:nvPr/>
        </p:nvSpPr>
        <p:spPr>
          <a:xfrm>
            <a:off x="-3384" y="348995"/>
            <a:ext cx="489461" cy="615675"/>
          </a:xfrm>
          <a:prstGeom prst="rect">
            <a:avLst/>
          </a:prstGeom>
          <a:solidFill>
            <a:srgbClr val="C01E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Τίτλος 2">
            <a:extLst>
              <a:ext uri="{FF2B5EF4-FFF2-40B4-BE49-F238E27FC236}">
                <a16:creationId xmlns:a16="http://schemas.microsoft.com/office/drawing/2014/main" id="{AD1318D8-CCDC-25F5-E9E8-E4507B9F428E}"/>
              </a:ext>
            </a:extLst>
          </p:cNvPr>
          <p:cNvSpPr txBox="1">
            <a:spLocks/>
          </p:cNvSpPr>
          <p:nvPr/>
        </p:nvSpPr>
        <p:spPr>
          <a:xfrm>
            <a:off x="486078" y="348996"/>
            <a:ext cx="8471838" cy="613530"/>
          </a:xfrm>
          <a:prstGeom prst="rect">
            <a:avLst/>
          </a:prstGeom>
          <a:solidFill>
            <a:srgbClr val="203864"/>
          </a:solidFill>
          <a:ln>
            <a:noFill/>
          </a:ln>
        </p:spPr>
        <p:txBody>
          <a:bodyPr vert="horz" lIns="91440" tIns="45720" rIns="91440" bIns="45720" anchor="ctr">
            <a:normAutofit/>
          </a:bodyPr>
          <a:lstStyle>
            <a:lvl1pPr algn="l" defTabSz="914400" rtl="0" eaLnBrk="1" latinLnBrk="0" hangingPunct="1">
              <a:lnSpc>
                <a:spcPct val="90000"/>
              </a:lnSpc>
              <a:spcBef>
                <a:spcPct val="0"/>
              </a:spcBef>
              <a:buNone/>
              <a:defRPr sz="2200" b="1" kern="1200">
                <a:solidFill>
                  <a:srgbClr val="C01E24"/>
                </a:solidFill>
                <a:effectLst/>
                <a:latin typeface="+mn-lt"/>
                <a:ea typeface="+mj-ea"/>
                <a:cs typeface="+mj-cs"/>
              </a:defRPr>
            </a:lvl1pPr>
          </a:lstStyle>
          <a:p>
            <a:pPr>
              <a:defRPr>
                <a:solidFill>
                  <a:schemeClr val="bg1"/>
                </a:solidFill>
              </a:defRPr>
            </a:pPr>
            <a:r>
              <a:rPr lang="el-GR" dirty="0"/>
              <a:t>Δ</a:t>
            </a:r>
            <a:r>
              <a:rPr dirty="0"/>
              <a:t>ρα</a:t>
            </a:r>
            <a:r>
              <a:rPr dirty="0" err="1"/>
              <a:t>στήριο</a:t>
            </a:r>
            <a:r>
              <a:rPr lang="el-GR" dirty="0"/>
              <a:t>ς/α</a:t>
            </a:r>
            <a:r>
              <a:rPr dirty="0"/>
              <a:t> στο ψηφιακό περιβάλλον </a:t>
            </a:r>
          </a:p>
        </p:txBody>
      </p:sp>
      <p:sp>
        <p:nvSpPr>
          <p:cNvPr id="16" name="Ορθογώνιο 13">
            <a:extLst>
              <a:ext uri="{FF2B5EF4-FFF2-40B4-BE49-F238E27FC236}">
                <a16:creationId xmlns:a16="http://schemas.microsoft.com/office/drawing/2014/main" id="{452D5639-BC6D-5F9B-730D-797C2A61C9CA}"/>
              </a:ext>
            </a:extLst>
          </p:cNvPr>
          <p:cNvSpPr/>
          <p:nvPr/>
        </p:nvSpPr>
        <p:spPr>
          <a:xfrm>
            <a:off x="63544" y="438863"/>
            <a:ext cx="452368" cy="430887"/>
          </a:xfrm>
          <a:prstGeom prst="rect">
            <a:avLst/>
          </a:prstGeom>
        </p:spPr>
        <p:txBody>
          <a:bodyPr wrap="none">
            <a:spAutoFit/>
          </a:bodyPr>
          <a:lstStyle/>
          <a:p>
            <a:pPr>
              <a:defRPr sz="2200" b="1">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defRPr>
            </a:pPr>
            <a:r>
              <a:rPr dirty="0"/>
              <a:t>6 </a:t>
            </a:r>
            <a:endParaRP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Tree>
    <p:extLst>
      <p:ext uri="{BB962C8B-B14F-4D97-AF65-F5344CB8AC3E}">
        <p14:creationId xmlns:p14="http://schemas.microsoft.com/office/powerpoint/2010/main" val="177488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a:defRPr>
                <a:solidFill>
                  <a:srgbClr val="C01E24"/>
                </a:solidFill>
              </a:defRPr>
            </a:pPr>
            <a:r>
              <a:rPr lang="el-GR" sz="2000" dirty="0"/>
              <a:t>Δράση </a:t>
            </a:r>
            <a:r>
              <a:rPr sz="2000" dirty="0"/>
              <a:t>6.1</a:t>
            </a:r>
            <a:r>
              <a:rPr lang="el-GR" sz="2000" dirty="0"/>
              <a:t>.1</a:t>
            </a:r>
            <a:br>
              <a:rPr lang="el-GR" sz="2000" dirty="0"/>
            </a:br>
            <a:r>
              <a:rPr lang="el-GR" sz="3200" dirty="0"/>
              <a:t>Εισαγωγή</a:t>
            </a:r>
            <a:endParaRP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pPr>
              <a:defRPr sz="2200">
                <a:sym typeface="Arial" panose="020B0604020202020204" pitchFamily="34" charset="0"/>
              </a:defRPr>
            </a:pPr>
            <a:r>
              <a:t>Στόχοι</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0" y="2849843"/>
            <a:ext cx="6696971" cy="3372281"/>
          </a:xfrm>
        </p:spPr>
        <p:txBody>
          <a:bodyPr>
            <a:noAutofit/>
          </a:bodyPr>
          <a:lstStyle/>
          <a:p>
            <a:pPr marL="0" indent="0">
              <a:lnSpc>
                <a:spcPct val="120000"/>
              </a:lnSpc>
              <a:buNone/>
              <a:defRPr sz="2000"/>
            </a:pPr>
            <a:r>
              <a:rPr sz="2000" dirty="0"/>
              <a:t>Η </a:t>
            </a:r>
            <a:r>
              <a:rPr lang="el-GR" sz="2000" dirty="0"/>
              <a:t>Ε</a:t>
            </a:r>
            <a:r>
              <a:rPr sz="2000" dirty="0" err="1"/>
              <a:t>νότητ</a:t>
            </a:r>
            <a:r>
              <a:rPr sz="2000" dirty="0"/>
              <a:t>α αυτή εστιάζει</a:t>
            </a:r>
          </a:p>
          <a:p>
            <a:pPr marL="571500" lvl="1" indent="-342900">
              <a:lnSpc>
                <a:spcPct val="120000"/>
              </a:lnSpc>
            </a:pPr>
            <a:r>
              <a:rPr lang="el-GR" sz="2000" dirty="0"/>
              <a:t>σ</a:t>
            </a:r>
            <a:r>
              <a:rPr sz="2000" dirty="0" err="1"/>
              <a:t>τη</a:t>
            </a:r>
            <a:r>
              <a:rPr sz="2000" dirty="0"/>
              <a:t> </a:t>
            </a:r>
            <a:r>
              <a:rPr sz="2000" dirty="0" err="1"/>
              <a:t>δημιουργί</a:t>
            </a:r>
            <a:r>
              <a:rPr sz="2000" dirty="0"/>
              <a:t>α και την επεξεργασία περιεχομένου και την ενσωμάτωση πληροφοριών </a:t>
            </a:r>
            <a:r>
              <a:rPr lang="el-GR" sz="2000" dirty="0"/>
              <a:t>από </a:t>
            </a:r>
            <a:r>
              <a:rPr sz="2000" dirty="0" err="1"/>
              <a:t>το</a:t>
            </a:r>
            <a:r>
              <a:rPr sz="2000" dirty="0"/>
              <a:t> ψηφιακό περιβάλλον σε θέματα που σχετίζονται με την υγεία, και </a:t>
            </a:r>
          </a:p>
          <a:p>
            <a:pPr marL="571500" lvl="1" indent="-342900">
              <a:lnSpc>
                <a:spcPct val="120000"/>
              </a:lnSpc>
            </a:pPr>
            <a:r>
              <a:rPr lang="el-GR" sz="2000" dirty="0"/>
              <a:t>σ</a:t>
            </a:r>
            <a:r>
              <a:rPr sz="2000" dirty="0" err="1"/>
              <a:t>την</a:t>
            </a:r>
            <a:r>
              <a:rPr sz="2000" dirty="0"/>
              <a:t> π</a:t>
            </a:r>
            <a:r>
              <a:rPr sz="2000" dirty="0" err="1"/>
              <a:t>ροστ</a:t>
            </a:r>
            <a:r>
              <a:rPr sz="2000" dirty="0"/>
              <a:t>ασία της ιδιωτικ</a:t>
            </a:r>
            <a:r>
              <a:rPr lang="el-GR" sz="2000" dirty="0" err="1"/>
              <a:t>ότητας</a:t>
            </a:r>
            <a:r>
              <a:rPr lang="el-GR" sz="2000" dirty="0"/>
              <a:t> </a:t>
            </a:r>
            <a:r>
              <a:rPr sz="2000" dirty="0" err="1"/>
              <a:t>με</a:t>
            </a:r>
            <a:r>
              <a:rPr sz="2000" dirty="0"/>
              <a:t> στόχο τη β</a:t>
            </a:r>
            <a:r>
              <a:rPr sz="2000" dirty="0" err="1"/>
              <a:t>ελτίωση</a:t>
            </a:r>
            <a:r>
              <a:rPr sz="2000" dirty="0"/>
              <a:t> </a:t>
            </a:r>
            <a:r>
              <a:rPr sz="2000" dirty="0" err="1"/>
              <a:t>τη</a:t>
            </a:r>
            <a:r>
              <a:rPr lang="el-GR" sz="2000" dirty="0"/>
              <a:t>ς ασφάλειας</a:t>
            </a:r>
            <a:r>
              <a:rPr sz="2000" dirty="0"/>
              <a:t> των δεδομένων προσωπικού χαρακτήρα στο ψηφιακό περιβάλλον </a:t>
            </a:r>
            <a:r>
              <a:rPr lang="el-GR" sz="2000" dirty="0"/>
              <a:t>προκειμένου να</a:t>
            </a:r>
            <a:r>
              <a:rPr sz="2000" dirty="0"/>
              <a:t> π</a:t>
            </a:r>
            <a:r>
              <a:rPr sz="2000" dirty="0" err="1"/>
              <a:t>ροστ</a:t>
            </a:r>
            <a:r>
              <a:rPr sz="2000" dirty="0"/>
              <a:t>α</a:t>
            </a:r>
            <a:r>
              <a:rPr lang="el-GR" sz="2000" dirty="0" err="1"/>
              <a:t>τεύεται</a:t>
            </a:r>
            <a:r>
              <a:rPr sz="2000" dirty="0"/>
              <a:t> η </a:t>
            </a:r>
            <a:r>
              <a:rPr sz="2000" dirty="0" err="1"/>
              <a:t>σωμ</a:t>
            </a:r>
            <a:r>
              <a:rPr sz="2000" dirty="0"/>
              <a:t>ατική και ψυχ</a:t>
            </a:r>
            <a:r>
              <a:rPr lang="el-GR" sz="2000" dirty="0" err="1"/>
              <a:t>ική</a:t>
            </a:r>
            <a:r>
              <a:rPr sz="2000" dirty="0"/>
              <a:t> </a:t>
            </a:r>
            <a:r>
              <a:rPr sz="2000" dirty="0" err="1"/>
              <a:t>υγεί</a:t>
            </a:r>
            <a:r>
              <a:rPr sz="2000" dirty="0"/>
              <a:t>α.</a:t>
            </a: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509" y="1239192"/>
            <a:ext cx="4822822"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396446" y="2562556"/>
            <a:ext cx="2185022" cy="584775"/>
          </a:xfrm>
          <a:prstGeom prst="rect">
            <a:avLst/>
          </a:prstGeom>
        </p:spPr>
        <p:txBody>
          <a:bodyPr wrap="none">
            <a:spAutoFit/>
          </a:bodyPr>
          <a:lstStyle/>
          <a:p>
            <a:pPr algn="l">
              <a:defRPr sz="3200">
                <a:solidFill>
                  <a:srgbClr val="203864"/>
                </a:solidFill>
              </a:defRPr>
            </a:pPr>
            <a:r>
              <a:rPr dirty="0" err="1"/>
              <a:t>Ας</a:t>
            </a:r>
            <a:r>
              <a:rPr dirty="0"/>
              <a:t> </a:t>
            </a:r>
            <a:r>
              <a:rPr dirty="0" err="1"/>
              <a:t>ξεκινήσουμε</a:t>
            </a:r>
            <a:r>
              <a:rPr dirty="0"/>
              <a:t>...</a:t>
            </a:r>
            <a:endParaRPr sz="3200" dirty="0">
              <a:solidFill>
                <a:srgbClr val="203864"/>
              </a:solidFill>
            </a:endParaRPr>
          </a:p>
        </p:txBody>
      </p:sp>
      <p:sp>
        <p:nvSpPr>
          <p:cNvPr id="14" name="Google Shape;168;p7">
            <a:extLst>
              <a:ext uri="{FF2B5EF4-FFF2-40B4-BE49-F238E27FC236}">
                <a16:creationId xmlns:a16="http://schemas.microsoft.com/office/drawing/2014/main" id="{908C4634-4570-A874-60EE-52EB60163D5C}"/>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latin typeface="Calibri"/>
                <a:cs typeface="Calibri"/>
                <a:sym typeface="Calibri"/>
              </a:rPr>
              <a:t>6.1.1</a:t>
            </a:r>
            <a:endParaRPr sz="1800" dirty="0">
              <a:solidFill>
                <a:srgbClr val="C00000"/>
              </a:solidFill>
              <a:latin typeface="Calibri"/>
              <a:cs typeface="Calibri"/>
              <a:sym typeface="Calibri"/>
            </a:endParaRPr>
          </a:p>
        </p:txBody>
      </p:sp>
      <p:sp>
        <p:nvSpPr>
          <p:cNvPr id="15" name="Google Shape;168;p7">
            <a:extLst>
              <a:ext uri="{FF2B5EF4-FFF2-40B4-BE49-F238E27FC236}">
                <a16:creationId xmlns:a16="http://schemas.microsoft.com/office/drawing/2014/main" id="{258EA563-FCC9-94A4-B063-91AA1B3AD8A3}"/>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.1.2</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94671891-5F8C-0044-CC29-DC6FF34E1283}"/>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.1.3</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3F955E4A-AF51-CEC2-C9F5-03AF17495BF0}"/>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6.1</a:t>
            </a:r>
            <a:endParaRPr sz="2000" dirty="0">
              <a:solidFill>
                <a:srgbClr val="203864"/>
              </a:solidFill>
              <a:latin typeface="Calibri"/>
              <a:cs typeface="Calibri"/>
              <a:sym typeface="Calibri"/>
            </a:endParaRPr>
          </a:p>
        </p:txBody>
      </p:sp>
      <p:sp>
        <p:nvSpPr>
          <p:cNvPr id="19" name="Google Shape;168;p7">
            <a:extLst>
              <a:ext uri="{FF2B5EF4-FFF2-40B4-BE49-F238E27FC236}">
                <a16:creationId xmlns:a16="http://schemas.microsoft.com/office/drawing/2014/main" id="{AAE686FE-81B9-AF45-343D-EC7D9FDCCED2}"/>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38824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fontScale="90000"/>
          </a:bodyPr>
          <a:lstStyle/>
          <a:p>
            <a:pPr>
              <a:defRPr>
                <a:solidFill>
                  <a:srgbClr val="C01E24"/>
                </a:solidFill>
              </a:defRPr>
            </a:pPr>
            <a:r>
              <a:rPr lang="el-GR" sz="2000" dirty="0"/>
              <a:t>Δράση </a:t>
            </a:r>
            <a:r>
              <a:rPr sz="2000" dirty="0"/>
              <a:t>6.2</a:t>
            </a:r>
            <a:r>
              <a:rPr lang="el-GR" sz="2000" dirty="0"/>
              <a:t>.1</a:t>
            </a:r>
            <a:br>
              <a:rPr lang="el-GR" sz="2000" dirty="0"/>
            </a:br>
            <a:r>
              <a:rPr lang="el-GR" sz="4000" dirty="0"/>
              <a:t>Προστασία της </a:t>
            </a:r>
            <a:r>
              <a:rPr lang="el-GR" sz="4000" dirty="0" err="1"/>
              <a:t>ιδιωτικότητας</a:t>
            </a:r>
            <a:r>
              <a:rPr lang="el-GR" sz="4000" dirty="0"/>
              <a:t> και των προσωπικών δεδομένων </a:t>
            </a:r>
            <a:endParaRP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7" y="2523987"/>
            <a:ext cx="5053886" cy="1984951"/>
          </a:xfrm>
          <a:ln>
            <a:solidFill>
              <a:schemeClr val="bg1"/>
            </a:solidFill>
          </a:ln>
        </p:spPr>
        <p:txBody>
          <a:bodyPr>
            <a:normAutofit/>
          </a:bodyPr>
          <a:lstStyle/>
          <a:p>
            <a:pPr marL="312738" indent="-312738">
              <a:lnSpc>
                <a:spcPct val="120000"/>
              </a:lnSpc>
              <a:tabLst>
                <a:tab pos="273050" algn="l"/>
              </a:tabLst>
              <a:defRPr sz="2000"/>
            </a:pPr>
            <a:r>
              <a:rPr lang="el-GR" dirty="0"/>
              <a:t>Αυτό τ</a:t>
            </a:r>
            <a:r>
              <a:rPr dirty="0"/>
              <a:t>ο </a:t>
            </a:r>
            <a:r>
              <a:rPr dirty="0" err="1"/>
              <a:t>μέρος</a:t>
            </a:r>
            <a:r>
              <a:rPr dirty="0"/>
              <a:t> επ</a:t>
            </a:r>
            <a:r>
              <a:rPr dirty="0" err="1"/>
              <a:t>ικεντρώνετ</a:t>
            </a:r>
            <a:r>
              <a:rPr dirty="0"/>
              <a:t>αι σ</a:t>
            </a:r>
            <a:r>
              <a:rPr lang="el-GR" dirty="0"/>
              <a:t>τους</a:t>
            </a:r>
            <a:r>
              <a:rPr dirty="0"/>
              <a:t> πα</a:t>
            </a:r>
            <a:r>
              <a:rPr dirty="0" err="1"/>
              <a:t>ράγοντες</a:t>
            </a:r>
            <a:r>
              <a:rPr dirty="0"/>
              <a:t> </a:t>
            </a:r>
            <a:r>
              <a:rPr dirty="0" err="1"/>
              <a:t>κινδύνου</a:t>
            </a:r>
            <a:r>
              <a:rPr dirty="0"/>
              <a:t> — </a:t>
            </a:r>
            <a:r>
              <a:rPr dirty="0" err="1"/>
              <a:t>ειδικά</a:t>
            </a:r>
            <a:r>
              <a:rPr dirty="0"/>
              <a:t> </a:t>
            </a:r>
            <a:r>
              <a:rPr dirty="0" err="1"/>
              <a:t>γι</a:t>
            </a:r>
            <a:r>
              <a:rPr dirty="0"/>
              <a:t>α τα προσωπικά δεδομένα — στο ψηφιακό περιβάλλον</a:t>
            </a:r>
            <a:r>
              <a:rPr lang="el-GR" dirty="0"/>
              <a:t>.</a:t>
            </a:r>
            <a:endParaRPr sz="2000" dirty="0"/>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defRPr sz="1200"/>
            </a:pPr>
            <a:r>
              <a:rPr>
                <a:hlinkClick r:id="rId3"/>
              </a:rPr>
              <a:t>Πηγή</a:t>
            </a:r>
            <a:r>
              <a:t> | </a:t>
            </a:r>
            <a:r>
              <a:rPr>
                <a:hlinkClick r:id="rId4"/>
              </a:rPr>
              <a:t>Άδεια Pixabay</a:t>
            </a:r>
            <a:endParaRPr sz="1200"/>
          </a:p>
        </p:txBody>
      </p:sp>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9615" y="2060028"/>
            <a:ext cx="3899338" cy="3012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Google Shape;168;p7">
            <a:extLst>
              <a:ext uri="{FF2B5EF4-FFF2-40B4-BE49-F238E27FC236}">
                <a16:creationId xmlns:a16="http://schemas.microsoft.com/office/drawing/2014/main" id="{8D8265A6-5FD2-E76C-1767-1CE82E956F44}"/>
              </a:ext>
            </a:extLst>
          </p:cNvPr>
          <p:cNvSpPr/>
          <p:nvPr/>
        </p:nvSpPr>
        <p:spPr>
          <a:xfrm>
            <a:off x="11470751" y="206098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6.1.1</a:t>
            </a:r>
            <a:endParaRPr sz="1800" dirty="0">
              <a:solidFill>
                <a:schemeClr val="bg1"/>
              </a:solidFill>
              <a:latin typeface="Calibri"/>
              <a:cs typeface="Calibri"/>
              <a:sym typeface="Calibri"/>
            </a:endParaRPr>
          </a:p>
        </p:txBody>
      </p:sp>
      <p:sp>
        <p:nvSpPr>
          <p:cNvPr id="15" name="Google Shape;168;p7">
            <a:extLst>
              <a:ext uri="{FF2B5EF4-FFF2-40B4-BE49-F238E27FC236}">
                <a16:creationId xmlns:a16="http://schemas.microsoft.com/office/drawing/2014/main" id="{2A016B4A-01CC-F741-C054-839F3EE94D0B}"/>
              </a:ext>
            </a:extLst>
          </p:cNvPr>
          <p:cNvSpPr/>
          <p:nvPr/>
        </p:nvSpPr>
        <p:spPr>
          <a:xfrm>
            <a:off x="11470751" y="272392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C00000"/>
                </a:solidFill>
                <a:latin typeface="Calibri"/>
                <a:cs typeface="Calibri"/>
                <a:sym typeface="Calibri"/>
              </a:rPr>
              <a:t>6</a:t>
            </a:r>
            <a:r>
              <a:rPr lang="de-DE" sz="1800" dirty="0">
                <a:solidFill>
                  <a:srgbClr val="C00000"/>
                </a:solidFill>
                <a:latin typeface="Calibri"/>
                <a:cs typeface="Calibri"/>
                <a:sym typeface="Calibri"/>
              </a:rPr>
              <a:t>.1.2</a:t>
            </a:r>
            <a:endParaRPr sz="1800" dirty="0">
              <a:solidFill>
                <a:srgbClr val="C00000"/>
              </a:solidFill>
              <a:latin typeface="Calibri"/>
              <a:cs typeface="Calibri"/>
              <a:sym typeface="Calibri"/>
            </a:endParaRPr>
          </a:p>
        </p:txBody>
      </p:sp>
      <p:sp>
        <p:nvSpPr>
          <p:cNvPr id="16" name="Google Shape;168;p7">
            <a:extLst>
              <a:ext uri="{FF2B5EF4-FFF2-40B4-BE49-F238E27FC236}">
                <a16:creationId xmlns:a16="http://schemas.microsoft.com/office/drawing/2014/main" id="{265B31B1-BB36-8296-2C91-3276A7E4E078}"/>
              </a:ext>
            </a:extLst>
          </p:cNvPr>
          <p:cNvSpPr/>
          <p:nvPr/>
        </p:nvSpPr>
        <p:spPr>
          <a:xfrm>
            <a:off x="11470751" y="338813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.1.3</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1E933782-53BD-E313-4592-94FF03AAF147}"/>
              </a:ext>
            </a:extLst>
          </p:cNvPr>
          <p:cNvSpPr/>
          <p:nvPr/>
        </p:nvSpPr>
        <p:spPr>
          <a:xfrm>
            <a:off x="10749846" y="206002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6.1</a:t>
            </a:r>
            <a:endParaRPr sz="2000" dirty="0">
              <a:solidFill>
                <a:srgbClr val="203864"/>
              </a:solidFill>
              <a:latin typeface="Calibri"/>
              <a:cs typeface="Calibri"/>
              <a:sym typeface="Calibri"/>
            </a:endParaRPr>
          </a:p>
        </p:txBody>
      </p:sp>
      <p:sp>
        <p:nvSpPr>
          <p:cNvPr id="18" name="Google Shape;168;p7">
            <a:extLst>
              <a:ext uri="{FF2B5EF4-FFF2-40B4-BE49-F238E27FC236}">
                <a16:creationId xmlns:a16="http://schemas.microsoft.com/office/drawing/2014/main" id="{6E348E94-A913-9923-82CB-A19AE8BA1642}"/>
              </a:ext>
            </a:extLst>
          </p:cNvPr>
          <p:cNvSpPr/>
          <p:nvPr/>
        </p:nvSpPr>
        <p:spPr>
          <a:xfrm>
            <a:off x="10748375" y="272064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261970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t>Τι μάθαμε μέχρι τώρα;</a:t>
            </a:r>
          </a:p>
        </p:txBody>
      </p:sp>
      <p:sp>
        <p:nvSpPr>
          <p:cNvPr id="3" name="Θέση περιεχομένου 2">
            <a:extLst>
              <a:ext uri="{FF2B5EF4-FFF2-40B4-BE49-F238E27FC236}">
                <a16:creationId xmlns:a16="http://schemas.microsoft.com/office/drawing/2014/main" id="{C14B103B-4D6A-4408-87CA-E668699CA518}"/>
              </a:ext>
            </a:extLst>
          </p:cNvPr>
          <p:cNvSpPr>
            <a:spLocks noGrp="1"/>
          </p:cNvSpPr>
          <p:nvPr>
            <p:ph idx="1"/>
          </p:nvPr>
        </p:nvSpPr>
        <p:spPr>
          <a:xfrm>
            <a:off x="558001" y="1799999"/>
            <a:ext cx="7340004" cy="4188819"/>
          </a:xfrm>
        </p:spPr>
        <p:txBody>
          <a:bodyPr>
            <a:normAutofit/>
          </a:bodyPr>
          <a:lstStyle/>
          <a:p>
            <a:pPr marL="0" indent="0">
              <a:lnSpc>
                <a:spcPct val="110000"/>
              </a:lnSpc>
              <a:buNone/>
              <a:defRPr b="1"/>
            </a:pPr>
            <a:r>
              <a:rPr dirty="0" err="1"/>
              <a:t>Δεδομένου</a:t>
            </a:r>
            <a:r>
              <a:rPr dirty="0"/>
              <a:t> </a:t>
            </a:r>
            <a:r>
              <a:rPr dirty="0" err="1"/>
              <a:t>ότι</a:t>
            </a:r>
            <a:r>
              <a:rPr dirty="0"/>
              <a:t> α</a:t>
            </a:r>
            <a:r>
              <a:rPr dirty="0" err="1"/>
              <a:t>υτή</a:t>
            </a:r>
            <a:r>
              <a:rPr dirty="0"/>
              <a:t> η </a:t>
            </a:r>
            <a:r>
              <a:rPr lang="el-GR" dirty="0"/>
              <a:t>Ε</a:t>
            </a:r>
            <a:r>
              <a:rPr dirty="0" err="1"/>
              <a:t>νότητ</a:t>
            </a:r>
            <a:r>
              <a:rPr dirty="0"/>
              <a:t>α συνδέεται άμεσα με τις προηγούμενες δύο </a:t>
            </a:r>
            <a:r>
              <a:rPr lang="el-GR" dirty="0"/>
              <a:t>Ε</a:t>
            </a:r>
            <a:r>
              <a:rPr dirty="0" err="1"/>
              <a:t>νότητες</a:t>
            </a:r>
            <a:r>
              <a:rPr dirty="0"/>
              <a:t>, συνοψίζουμε σύντομα τι έχουμε μάθει στ</a:t>
            </a:r>
            <a:r>
              <a:rPr lang="el-GR" dirty="0" err="1"/>
              <a:t>ις</a:t>
            </a:r>
            <a:r>
              <a:rPr lang="el-GR" dirty="0"/>
              <a:t> Ε</a:t>
            </a:r>
            <a:r>
              <a:rPr dirty="0" err="1"/>
              <a:t>νότητ</a:t>
            </a:r>
            <a:r>
              <a:rPr lang="el-GR" dirty="0" err="1"/>
              <a:t>ες</a:t>
            </a:r>
            <a:r>
              <a:rPr lang="el-GR" dirty="0"/>
              <a:t> </a:t>
            </a:r>
            <a:r>
              <a:rPr dirty="0"/>
              <a:t>4 και 5:</a:t>
            </a:r>
          </a:p>
          <a:p>
            <a:pPr lvl="1">
              <a:lnSpc>
                <a:spcPct val="110000"/>
              </a:lnSpc>
            </a:pPr>
            <a:r>
              <a:rPr lang="el-GR" dirty="0"/>
              <a:t>Χ</a:t>
            </a:r>
            <a:r>
              <a:rPr dirty="0" err="1"/>
              <a:t>ρήση</a:t>
            </a:r>
            <a:r>
              <a:rPr dirty="0"/>
              <a:t> </a:t>
            </a:r>
            <a:r>
              <a:rPr dirty="0" err="1"/>
              <a:t>δι</a:t>
            </a:r>
            <a:r>
              <a:rPr dirty="0"/>
              <a:t>αφορετικών ψηφιακών συσκευών</a:t>
            </a:r>
          </a:p>
          <a:p>
            <a:pPr lvl="1">
              <a:lnSpc>
                <a:spcPct val="110000"/>
              </a:lnSpc>
            </a:pPr>
            <a:r>
              <a:rPr dirty="0" err="1"/>
              <a:t>Πώς</a:t>
            </a:r>
            <a:r>
              <a:rPr dirty="0"/>
              <a:t> και π</a:t>
            </a:r>
            <a:r>
              <a:rPr dirty="0" err="1"/>
              <a:t>ού</a:t>
            </a:r>
            <a:r>
              <a:rPr dirty="0"/>
              <a:t> να β</a:t>
            </a:r>
            <a:r>
              <a:rPr dirty="0" err="1"/>
              <a:t>ρείτε</a:t>
            </a:r>
            <a:r>
              <a:rPr dirty="0"/>
              <a:t> π</a:t>
            </a:r>
            <a:r>
              <a:rPr dirty="0" err="1"/>
              <a:t>ληροφορίες</a:t>
            </a:r>
            <a:endParaRPr dirty="0"/>
          </a:p>
          <a:p>
            <a:pPr lvl="1">
              <a:lnSpc>
                <a:spcPct val="110000"/>
              </a:lnSpc>
            </a:pPr>
            <a:r>
              <a:rPr dirty="0" err="1"/>
              <a:t>Αξιολόγηση</a:t>
            </a:r>
            <a:r>
              <a:rPr dirty="0"/>
              <a:t> </a:t>
            </a:r>
            <a:r>
              <a:rPr dirty="0" err="1"/>
              <a:t>των</a:t>
            </a:r>
            <a:r>
              <a:rPr dirty="0"/>
              <a:t> π</a:t>
            </a:r>
            <a:r>
              <a:rPr dirty="0" err="1"/>
              <a:t>ληροφοριών</a:t>
            </a:r>
            <a:r>
              <a:rPr dirty="0"/>
              <a:t> και </a:t>
            </a:r>
            <a:r>
              <a:rPr dirty="0" err="1"/>
              <a:t>της</a:t>
            </a:r>
            <a:r>
              <a:rPr dirty="0"/>
              <a:t> π</a:t>
            </a:r>
            <a:r>
              <a:rPr dirty="0" err="1"/>
              <a:t>ηγής</a:t>
            </a:r>
            <a:r>
              <a:rPr dirty="0"/>
              <a:t> </a:t>
            </a:r>
            <a:r>
              <a:rPr dirty="0" err="1"/>
              <a:t>των</a:t>
            </a:r>
            <a:r>
              <a:rPr dirty="0"/>
              <a:t> π</a:t>
            </a:r>
            <a:r>
              <a:rPr dirty="0" err="1"/>
              <a:t>ληροφοριών</a:t>
            </a:r>
            <a:endParaRPr dirty="0"/>
          </a:p>
          <a:p>
            <a:pPr lvl="1">
              <a:lnSpc>
                <a:spcPct val="110000"/>
              </a:lnSpc>
            </a:pPr>
            <a:r>
              <a:rPr dirty="0" err="1"/>
              <a:t>Τρό</a:t>
            </a:r>
            <a:r>
              <a:rPr dirty="0"/>
              <a:t>ποι επικοινωνίας στο ψηφιακό περιβάλλον</a:t>
            </a:r>
          </a:p>
          <a:p>
            <a:pPr>
              <a:lnSpc>
                <a:spcPct val="110000"/>
              </a:lnSpc>
            </a:pPr>
            <a:endParaRPr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7253" y="1848296"/>
            <a:ext cx="3119933" cy="3106329"/>
          </a:xfrm>
          <a:prstGeom prst="rect">
            <a:avLst/>
          </a:prstGeom>
          <a:ln>
            <a:noFill/>
          </a:ln>
          <a:effectLst>
            <a:outerShdw blurRad="292100" dist="139700" dir="2700000" algn="tl" rotWithShape="0">
              <a:srgbClr val="333333">
                <a:alpha val="65000"/>
              </a:srgbClr>
            </a:outerShdw>
          </a:effectLst>
        </p:spPr>
      </p:pic>
      <p:sp>
        <p:nvSpPr>
          <p:cNvPr id="7" name="Ορθογώνιο 1">
            <a:extLst>
              <a:ext uri="{FF2B5EF4-FFF2-40B4-BE49-F238E27FC236}">
                <a16:creationId xmlns:a16="http://schemas.microsoft.com/office/drawing/2014/main" id="{3EABFA14-CCC1-48A6-A2A5-B838C912D37A}"/>
              </a:ext>
            </a:extLst>
          </p:cNvPr>
          <p:cNvSpPr/>
          <p:nvPr/>
        </p:nvSpPr>
        <p:spPr>
          <a:xfrm>
            <a:off x="9384694" y="6581001"/>
            <a:ext cx="2411718" cy="276999"/>
          </a:xfrm>
          <a:prstGeom prst="rect">
            <a:avLst/>
          </a:prstGeom>
        </p:spPr>
        <p:txBody>
          <a:bodyPr wrap="square">
            <a:spAutoFit/>
          </a:bodyPr>
          <a:lstStyle/>
          <a:p>
            <a:pPr algn="r">
              <a:defRPr sz="1200"/>
            </a:pPr>
            <a:r>
              <a:rPr>
                <a:hlinkClick r:id="rId4"/>
              </a:rPr>
              <a:t>Πηγή</a:t>
            </a:r>
            <a:r>
              <a:t> | </a:t>
            </a:r>
            <a:r>
              <a:rPr>
                <a:hlinkClick r:id="rId5"/>
              </a:rPr>
              <a:t>Άδεια Pixabay</a:t>
            </a:r>
            <a:endParaRPr sz="1200"/>
          </a:p>
        </p:txBody>
      </p:sp>
      <p:sp>
        <p:nvSpPr>
          <p:cNvPr id="9" name="Ορθογώνιο 7">
            <a:extLst>
              <a:ext uri="{FF2B5EF4-FFF2-40B4-BE49-F238E27FC236}">
                <a16:creationId xmlns:a16="http://schemas.microsoft.com/office/drawing/2014/main" id="{4CEDDE00-B5B7-E3B0-BC98-32E194BABA04}"/>
              </a:ext>
            </a:extLst>
          </p:cNvPr>
          <p:cNvSpPr/>
          <p:nvPr/>
        </p:nvSpPr>
        <p:spPr>
          <a:xfrm>
            <a:off x="7315200" y="-29333"/>
            <a:ext cx="4875541" cy="382305"/>
          </a:xfrm>
          <a:prstGeom prst="rect">
            <a:avLst/>
          </a:prstGeom>
          <a:solidFill>
            <a:schemeClr val="tx1">
              <a:lumMod val="50000"/>
              <a:lumOff val="50000"/>
            </a:schemeClr>
          </a:solidFill>
        </p:spPr>
        <p:txBody>
          <a:bodyPr vert="horz" lIns="91440" tIns="45720" rIns="91440" bIns="45720" anchor="ctr">
            <a:normAutofit fontScale="70000" lnSpcReduction="20000"/>
          </a:bodyPr>
          <a:lstStyle/>
          <a:p>
            <a:pPr algn="r">
              <a:lnSpc>
                <a:spcPct val="90000"/>
              </a:lnSpc>
              <a:spcBef>
                <a:spcPct val="0"/>
              </a:spcBef>
              <a:defRP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6.2 </a:t>
            </a:r>
            <a:r>
              <a:rPr dirty="0" err="1"/>
              <a:t>Προστ</a:t>
            </a:r>
            <a:r>
              <a:rPr dirty="0"/>
              <a:t>ασία της ιδιω</a:t>
            </a:r>
            <a:r>
              <a:rPr lang="el-GR" dirty="0" err="1"/>
              <a:t>τικότητας</a:t>
            </a:r>
            <a:r>
              <a:rPr dirty="0"/>
              <a:t> και </a:t>
            </a:r>
            <a:r>
              <a:rPr dirty="0" err="1"/>
              <a:t>των</a:t>
            </a:r>
            <a:r>
              <a:rPr dirty="0"/>
              <a:t> π</a:t>
            </a:r>
            <a:r>
              <a:rPr dirty="0" err="1"/>
              <a:t>ροσω</a:t>
            </a:r>
            <a:r>
              <a:rPr dirty="0"/>
              <a:t>πικών δεδομένων </a:t>
            </a:r>
            <a:endParaRP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37834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8001" y="1194903"/>
            <a:ext cx="11059692" cy="605096"/>
          </a:xfrm>
        </p:spPr>
        <p:txBody>
          <a:bodyPr>
            <a:normAutofit fontScale="90000"/>
          </a:bodyPr>
          <a:lstStyle/>
          <a:p>
            <a:r>
              <a:rPr dirty="0" err="1"/>
              <a:t>Τώρ</a:t>
            </a:r>
            <a:r>
              <a:rPr dirty="0"/>
              <a:t>α ήρθε η ώρα να συζητήσουμε για την προστασία της ιδιωτικ</a:t>
            </a:r>
            <a:r>
              <a:rPr lang="el-GR" dirty="0" err="1"/>
              <a:t>ότητας</a:t>
            </a:r>
            <a:r>
              <a:rPr lang="el-GR" dirty="0"/>
              <a:t> </a:t>
            </a:r>
            <a:r>
              <a:rPr dirty="0"/>
              <a:t>...</a:t>
            </a:r>
          </a:p>
        </p:txBody>
      </p:sp>
      <p:sp>
        <p:nvSpPr>
          <p:cNvPr id="3" name="Θέση περιεχομένου 2">
            <a:extLst>
              <a:ext uri="{FF2B5EF4-FFF2-40B4-BE49-F238E27FC236}">
                <a16:creationId xmlns:a16="http://schemas.microsoft.com/office/drawing/2014/main" id="{C14B103B-4D6A-4408-87CA-E668699CA518}"/>
              </a:ext>
            </a:extLst>
          </p:cNvPr>
          <p:cNvSpPr>
            <a:spLocks noGrp="1"/>
          </p:cNvSpPr>
          <p:nvPr>
            <p:ph idx="1"/>
          </p:nvPr>
        </p:nvSpPr>
        <p:spPr>
          <a:xfrm>
            <a:off x="558001" y="1799999"/>
            <a:ext cx="6804836" cy="3202925"/>
          </a:xfrm>
        </p:spPr>
        <p:txBody>
          <a:bodyPr>
            <a:normAutofit fontScale="92500" lnSpcReduction="10000"/>
          </a:bodyPr>
          <a:lstStyle/>
          <a:p>
            <a:pPr marL="0" indent="0">
              <a:lnSpc>
                <a:spcPct val="110000"/>
              </a:lnSpc>
              <a:buNone/>
            </a:pPr>
            <a:endParaRPr b="1" dirty="0">
              <a:solidFill>
                <a:srgbClr val="002060"/>
              </a:solidFill>
            </a:endParaRPr>
          </a:p>
          <a:p>
            <a:pPr>
              <a:lnSpc>
                <a:spcPct val="110000"/>
              </a:lnSpc>
            </a:pPr>
            <a:r>
              <a:rPr dirty="0" err="1"/>
              <a:t>Γι</a:t>
            </a:r>
            <a:r>
              <a:rPr dirty="0"/>
              <a:t>α να διατηρηθεί η ιδιωτικότητα, πρέπει να γνωρίζει κανείς τους πιθανούς παράγοντες κινδύνου στο ψηφιακό περιβάλλον.</a:t>
            </a:r>
          </a:p>
          <a:p>
            <a:pPr>
              <a:lnSpc>
                <a:spcPct val="110000"/>
              </a:lnSpc>
            </a:pPr>
            <a:r>
              <a:rPr lang="el-GR" dirty="0"/>
              <a:t>Παρακαλώ, προχωρήστε σ</a:t>
            </a:r>
            <a:r>
              <a:rPr dirty="0" err="1"/>
              <a:t>την</a:t>
            </a:r>
            <a:r>
              <a:rPr dirty="0"/>
              <a:t> κατάρτιση καταλόγου παρα</a:t>
            </a:r>
            <a:r>
              <a:rPr dirty="0" err="1"/>
              <a:t>γόντων</a:t>
            </a:r>
            <a:r>
              <a:rPr dirty="0"/>
              <a:t> </a:t>
            </a:r>
            <a:r>
              <a:rPr dirty="0" err="1"/>
              <a:t>κινδύνου</a:t>
            </a:r>
            <a:r>
              <a:rPr lang="el-GR" dirty="0"/>
              <a:t> και</a:t>
            </a:r>
            <a:r>
              <a:rPr dirty="0"/>
              <a:t> ξεκινήστε </a:t>
            </a:r>
            <a:r>
              <a:rPr dirty="0" err="1"/>
              <a:t>την</a:t>
            </a:r>
            <a:r>
              <a:rPr dirty="0"/>
              <a:t> </a:t>
            </a:r>
            <a:r>
              <a:rPr lang="el-GR" dirty="0"/>
              <a:t>σχετική </a:t>
            </a:r>
            <a:r>
              <a:rPr dirty="0"/>
              <a:t> συζήτηση </a:t>
            </a:r>
            <a:r>
              <a:rPr i="1" dirty="0"/>
              <a:t>(μπορείτε να </a:t>
            </a:r>
            <a:r>
              <a:rPr lang="el-GR" i="1" dirty="0"/>
              <a:t>δείτε έναν κατάλογο</a:t>
            </a:r>
            <a:r>
              <a:rPr i="1" dirty="0"/>
              <a:t> στην επόμενη </a:t>
            </a:r>
            <a:r>
              <a:rPr i="1" dirty="0" err="1"/>
              <a:t>δι</a:t>
            </a:r>
            <a:r>
              <a:rPr i="1" dirty="0"/>
              <a:t>αφάνεια)</a:t>
            </a:r>
            <a:r>
              <a:rPr lang="el-GR" i="1" dirty="0"/>
              <a:t>.</a:t>
            </a:r>
            <a:r>
              <a:rPr i="1" dirty="0"/>
              <a:t>  </a:t>
            </a:r>
          </a:p>
          <a:p>
            <a:pPr marL="0" indent="0">
              <a:lnSpc>
                <a:spcPct val="110000"/>
              </a:lnSpc>
              <a:buNone/>
            </a:pPr>
            <a:endParaRPr dirty="0"/>
          </a:p>
        </p:txBody>
      </p:sp>
      <p:sp>
        <p:nvSpPr>
          <p:cNvPr id="7" name="Ovale Legende 1">
            <a:extLst>
              <a:ext uri="{FF2B5EF4-FFF2-40B4-BE49-F238E27FC236}">
                <a16:creationId xmlns:a16="http://schemas.microsoft.com/office/drawing/2014/main" id="{F36B7C33-47CA-4512-87B5-194D3C585BF4}"/>
              </a:ext>
            </a:extLst>
          </p:cNvPr>
          <p:cNvSpPr/>
          <p:nvPr/>
        </p:nvSpPr>
        <p:spPr>
          <a:xfrm>
            <a:off x="7362837" y="2196069"/>
            <a:ext cx="4619568" cy="246586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anchor="ctr"/>
          <a:lstStyle/>
          <a:p>
            <a:pPr algn="ctr">
              <a:defRPr sz="2400">
                <a:solidFill>
                  <a:schemeClr val="tx1"/>
                </a:solidFill>
              </a:defRPr>
            </a:pPr>
            <a:r>
              <a:rPr dirty="0" err="1"/>
              <a:t>Ποιοι</a:t>
            </a:r>
            <a:r>
              <a:rPr dirty="0"/>
              <a:t> πα</a:t>
            </a:r>
            <a:r>
              <a:rPr dirty="0" err="1"/>
              <a:t>ράγοντες</a:t>
            </a:r>
            <a:r>
              <a:rPr dirty="0"/>
              <a:t> </a:t>
            </a:r>
            <a:r>
              <a:rPr dirty="0" err="1"/>
              <a:t>κινδύνου</a:t>
            </a:r>
            <a:r>
              <a:rPr dirty="0"/>
              <a:t> </a:t>
            </a:r>
            <a:r>
              <a:rPr lang="el-GR" dirty="0"/>
              <a:t>συν</a:t>
            </a:r>
            <a:r>
              <a:rPr dirty="0"/>
              <a:t>υπ</a:t>
            </a:r>
            <a:r>
              <a:rPr dirty="0" err="1"/>
              <a:t>άρχουν</a:t>
            </a:r>
            <a:r>
              <a:rPr dirty="0"/>
              <a:t> </a:t>
            </a:r>
            <a:r>
              <a:rPr dirty="0" err="1"/>
              <a:t>με</a:t>
            </a:r>
            <a:r>
              <a:rPr dirty="0"/>
              <a:t> </a:t>
            </a:r>
            <a:r>
              <a:rPr dirty="0" err="1"/>
              <a:t>τη</a:t>
            </a:r>
            <a:r>
              <a:rPr dirty="0"/>
              <a:t> </a:t>
            </a:r>
            <a:r>
              <a:rPr dirty="0" err="1"/>
              <a:t>χρήση</a:t>
            </a:r>
            <a:r>
              <a:rPr dirty="0"/>
              <a:t> </a:t>
            </a:r>
            <a:r>
              <a:rPr dirty="0" err="1"/>
              <a:t>ψηφι</a:t>
            </a:r>
            <a:r>
              <a:rPr dirty="0"/>
              <a:t>ακών συσκευών και την π</a:t>
            </a:r>
            <a:r>
              <a:rPr lang="el-GR" dirty="0" err="1"/>
              <a:t>εριήγηση</a:t>
            </a:r>
            <a:r>
              <a:rPr dirty="0"/>
              <a:t> </a:t>
            </a:r>
            <a:r>
              <a:rPr dirty="0" err="1"/>
              <a:t>στο</a:t>
            </a:r>
            <a:r>
              <a:rPr dirty="0"/>
              <a:t> </a:t>
            </a:r>
            <a:r>
              <a:rPr lang="el-GR" dirty="0"/>
              <a:t>Δ</a:t>
            </a:r>
            <a:r>
              <a:rPr dirty="0"/>
              <a:t>ια</a:t>
            </a:r>
            <a:r>
              <a:rPr dirty="0" err="1"/>
              <a:t>δίκτυο</a:t>
            </a:r>
            <a:r>
              <a:rPr dirty="0"/>
              <a:t>; </a:t>
            </a:r>
            <a:endParaRPr sz="2400" dirty="0">
              <a:solidFill>
                <a:schemeClr val="tx1"/>
              </a:solidFill>
            </a:endParaRPr>
          </a:p>
        </p:txBody>
      </p:sp>
      <p:sp>
        <p:nvSpPr>
          <p:cNvPr id="8" name="Ορθογώνιο 7">
            <a:extLst>
              <a:ext uri="{FF2B5EF4-FFF2-40B4-BE49-F238E27FC236}">
                <a16:creationId xmlns:a16="http://schemas.microsoft.com/office/drawing/2014/main" id="{BA03153A-290E-F623-01BF-321ACB9EDCF2}"/>
              </a:ext>
            </a:extLst>
          </p:cNvPr>
          <p:cNvSpPr/>
          <p:nvPr/>
        </p:nvSpPr>
        <p:spPr>
          <a:xfrm>
            <a:off x="7315200" y="-29333"/>
            <a:ext cx="4875541" cy="382305"/>
          </a:xfrm>
          <a:prstGeom prst="rect">
            <a:avLst/>
          </a:prstGeom>
          <a:solidFill>
            <a:schemeClr val="tx1">
              <a:lumMod val="50000"/>
              <a:lumOff val="50000"/>
            </a:schemeClr>
          </a:solidFill>
        </p:spPr>
        <p:txBody>
          <a:bodyPr vert="horz" lIns="91440" tIns="45720" rIns="91440" bIns="45720" anchor="ctr">
            <a:normAutofit fontScale="70000" lnSpcReduction="20000"/>
          </a:bodyPr>
          <a:lstStyle/>
          <a:p>
            <a:pPr algn="r">
              <a:lnSpc>
                <a:spcPct val="90000"/>
              </a:lnSpc>
              <a:spcBef>
                <a:spcPct val="0"/>
              </a:spcBef>
              <a:defRP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defRPr>
            </a:pPr>
            <a:r>
              <a:rPr dirty="0"/>
              <a:t>6.2 </a:t>
            </a:r>
            <a:r>
              <a:rPr dirty="0" err="1"/>
              <a:t>Προστ</a:t>
            </a:r>
            <a:r>
              <a:rPr dirty="0"/>
              <a:t>ασία της ιδιω</a:t>
            </a:r>
            <a:r>
              <a:rPr lang="el-GR" dirty="0" err="1"/>
              <a:t>τικότητας</a:t>
            </a:r>
            <a:r>
              <a:rPr dirty="0"/>
              <a:t> και </a:t>
            </a:r>
            <a:r>
              <a:rPr dirty="0" err="1"/>
              <a:t>των</a:t>
            </a:r>
            <a:r>
              <a:rPr dirty="0"/>
              <a:t> π</a:t>
            </a:r>
            <a:r>
              <a:rPr dirty="0" err="1"/>
              <a:t>ροσω</a:t>
            </a:r>
            <a:r>
              <a:rPr dirty="0"/>
              <a:t>πικών δεδομένων </a:t>
            </a:r>
            <a:endParaRP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9655208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DA6455-F80E-4111-A185-1AD64E17F4C8}">
  <ds:schemaRefs>
    <ds:schemaRef ds:uri="http://schemas.microsoft.com/sharepoint/v3/contenttype/forms"/>
  </ds:schemaRefs>
</ds:datastoreItem>
</file>

<file path=customXml/itemProps2.xml><?xml version="1.0" encoding="utf-8"?>
<ds:datastoreItem xmlns:ds="http://schemas.openxmlformats.org/officeDocument/2006/customXml" ds:itemID="{B170845C-646F-42C1-997A-D57C1D5965C8}">
  <ds:schemaRefs>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 ds:uri="http://purl.org/dc/elements/1.1/"/>
    <ds:schemaRef ds:uri="http://schemas.microsoft.com/office/infopath/2007/PartnerControls"/>
    <ds:schemaRef ds:uri="f31421c9-628b-4b4d-907b-e4fb7eb6347f"/>
    <ds:schemaRef ds:uri="http://schemas.microsoft.com/office/2006/metadata/properties"/>
  </ds:schemaRefs>
</ds:datastoreItem>
</file>

<file path=customXml/itemProps3.xml><?xml version="1.0" encoding="utf-8"?>
<ds:datastoreItem xmlns:ds="http://schemas.openxmlformats.org/officeDocument/2006/customXml" ds:itemID="{C5AEE793-A0EF-41FA-9F12-199A41A7F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421c9-628b-4b4d-907b-e4fb7eb63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309</TotalTime>
  <Words>4007</Words>
  <Application>Microsoft Office PowerPoint</Application>
  <PresentationFormat>Ευρεία οθόνη</PresentationFormat>
  <Paragraphs>393</Paragraphs>
  <Slides>47</Slides>
  <Notes>33</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47</vt:i4>
      </vt:variant>
    </vt:vector>
  </HeadingPairs>
  <TitlesOfParts>
    <vt:vector size="59" baseType="lpstr">
      <vt:lpstr>Abadi Extra Light</vt:lpstr>
      <vt:lpstr>Arial</vt:lpstr>
      <vt:lpstr>Calibri</vt:lpstr>
      <vt:lpstr>Calibri Light</vt:lpstr>
      <vt:lpstr>Courier New</vt:lpstr>
      <vt:lpstr>Gill Sans Nova</vt:lpstr>
      <vt:lpstr>Impact</vt:lpstr>
      <vt:lpstr>Noto Sans Symbols</vt:lpstr>
      <vt:lpstr>Roboto</vt:lpstr>
      <vt:lpstr>Symbol</vt:lpstr>
      <vt:lpstr>Wingdings</vt:lpstr>
      <vt:lpstr>Θέμα του Office</vt:lpstr>
      <vt:lpstr>Παρουσίαση του PowerPoint</vt:lpstr>
      <vt:lpstr>Συνεργάτες</vt:lpstr>
      <vt:lpstr>ΕΝΟΤΗΤΕΣ</vt:lpstr>
      <vt:lpstr>Στόχοι</vt:lpstr>
      <vt:lpstr>Ικανότητες</vt:lpstr>
      <vt:lpstr>Δράση 6.1.1 Εισαγωγή</vt:lpstr>
      <vt:lpstr>Δράση 6.2.1 Προστασία της ιδιωτικότητας και των προσωπικών δεδομένων </vt:lpstr>
      <vt:lpstr>Τι μάθαμε μέχρι τώρα;</vt:lpstr>
      <vt:lpstr>Τώρα ήρθε η ώρα να συζητήσουμε για την προστασία της ιδιωτικότητας ...</vt:lpstr>
      <vt:lpstr>Τώρα ήρθε η ώρα να συζητήσουμε για την προστασία της ιδιωτικότητας...</vt:lpstr>
      <vt:lpstr>Επανάληψη — Πώς να αποφασίσετε αν η ιστοσελίδα είναι ασφαλής;</vt:lpstr>
      <vt:lpstr>Παράγοντας κινδύνου: ανεπιθύμητα μηνύματα (1)</vt:lpstr>
      <vt:lpstr>Παράγοντας κινδύνου: ανεπιθύμητα μηνύματα (2)</vt:lpstr>
      <vt:lpstr>Παράγοντας κινδύνου: μηνύματα ανεπιθύμητης αλληλογραφίας - παράδειγμα 1</vt:lpstr>
      <vt:lpstr>Παράγοντας κινδύνου: μηνύματα ανεπιθύμητης αλληλογραφίας — παράδειγμα 1</vt:lpstr>
      <vt:lpstr>Παράγοντας κινδύνου: μηνύματα ανεπιθύμητης αλληλογραφίας- παράδειγμα 2</vt:lpstr>
      <vt:lpstr>Παράγοντας κινδύνου: μηνύματα ανεπιθύμητης αλληλογραφίας — παράδειγμα 2</vt:lpstr>
      <vt:lpstr>Παράγοντας κινδύνου: μηνύματα ανεπιθύμητης αλληλογραφίας — πώς να αναγνωρίσετε τα μηνύματα spam;</vt:lpstr>
      <vt:lpstr>Παρουσίαση του PowerPoint</vt:lpstr>
      <vt:lpstr>Παρουσίαση του PowerPoint</vt:lpstr>
      <vt:lpstr>Πρακτική δραστηριότητα: Τι είδους πληροφορίες μπορούμε να βρούμε στο διαδίκτυο; (σύνδεση με Ενότητα 5)</vt:lpstr>
      <vt:lpstr>Δράση 6.1.3 Ψηφιακή επικοινωνία σχετικά με τις πληροφορίες για την υγεία</vt:lpstr>
      <vt:lpstr>Δυναμική δραστηριότητα ομάδας: Μελέτες περιπτώσεων-Φόρουμ — περιγραφή προβλημάτων που σχετίζονται με την υγεία στο ψηφιακό περιβάλλον</vt:lpstr>
      <vt:lpstr>Φόρουμ: Μελέτη περίπτωσης 1</vt:lpstr>
      <vt:lpstr>Φόρουμ: Μελέτη περίπτωσης 2</vt:lpstr>
      <vt:lpstr>Φόρουμ: Μελέτη περίπτωσης 3</vt:lpstr>
      <vt:lpstr>Φόρουμ: «Κατάλογος ελέγχου 1» </vt:lpstr>
      <vt:lpstr>Φόρουμ: «Κατάλογος ελέγχου 2»</vt:lpstr>
      <vt:lpstr>Παρουσίαση του PowerPoint</vt:lpstr>
      <vt:lpstr>Δράση 6.2.1 Ψηφιακή επικοινωνία σχετικά με τις πληροφορίες για την υγεία (ηλεκτρονικό ταχυδρομείο)</vt:lpstr>
      <vt:lpstr>Δυναμική δραστηριότητα ομάδας: Μελέτες περιπτώσεων e-mail- γράφοντας έναν επαγγελματία υγείας</vt:lpstr>
      <vt:lpstr>Το ηλεκτρονικό ταχυδρομείο: Παράδειγμα 1</vt:lpstr>
      <vt:lpstr>Παρουσίαση του PowerPoint</vt:lpstr>
      <vt:lpstr>Το ηλεκτρονικό ταχυδρομείο: Παράδειγμα 2</vt:lpstr>
      <vt:lpstr>Παρουσίαση του PowerPoint</vt:lpstr>
      <vt:lpstr>Το ηλεκτρονικό ταχυδρομείο: Παράδειγμα 3</vt:lpstr>
      <vt:lpstr>Παρουσίαση του PowerPoint</vt:lpstr>
      <vt:lpstr>Το ηλεκτρονικό ταχυδρομείο: «Κατάλογος ελέγχου»</vt:lpstr>
      <vt:lpstr>Το ηλεκτρονικό ταχυδρομείο: «Κατάλογο ελέγχου»</vt:lpstr>
      <vt:lpstr>Το ηλεκτρονικό ταχυδρομείο: Δομή</vt:lpstr>
      <vt:lpstr>Παρουσίαση του PowerPoint</vt:lpstr>
      <vt:lpstr>Δράση 6.2.2 Δραστηριοποίηση – Λύστε ένα πρόβλημα υγείας</vt:lpstr>
      <vt:lpstr>Παραδείγματα</vt:lpstr>
      <vt:lpstr>Δράση 6.2.3 Σύνοψη Ενότητας 6</vt:lpstr>
      <vt:lpstr>ΠΕΡΙΛΗΨΗ </vt:lpstr>
      <vt:lpstr>Παραπομπές και περαιτέρω ανάγνωση</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 What is social economy? Create your own social company!</dc:title>
  <dc:creator>pantelis bbalaouras</dc:creator>
  <cp:lastModifiedBy>pantelis balaouras</cp:lastModifiedBy>
  <cp:revision>217</cp:revision>
  <dcterms:created xsi:type="dcterms:W3CDTF">2020-06-02T13:31:56Z</dcterms:created>
  <dcterms:modified xsi:type="dcterms:W3CDTF">2022-07-28T15:45:24Z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