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 id="2147483669" r:id="rId5"/>
  </p:sldMasterIdLst>
  <p:notesMasterIdLst>
    <p:notesMasterId r:id="rId96"/>
  </p:notesMasterIdLst>
  <p:sldIdLst>
    <p:sldId id="336" r:id="rId6"/>
    <p:sldId id="337" r:id="rId7"/>
    <p:sldId id="258" r:id="rId8"/>
    <p:sldId id="338" r:id="rId9"/>
    <p:sldId id="339" r:id="rId10"/>
    <p:sldId id="271" r:id="rId11"/>
    <p:sldId id="340" r:id="rId12"/>
    <p:sldId id="341" r:id="rId13"/>
    <p:sldId id="388" r:id="rId14"/>
    <p:sldId id="265" r:id="rId15"/>
    <p:sldId id="266" r:id="rId16"/>
    <p:sldId id="267" r:id="rId17"/>
    <p:sldId id="268" r:id="rId18"/>
    <p:sldId id="269" r:id="rId19"/>
    <p:sldId id="292" r:id="rId20"/>
    <p:sldId id="389" r:id="rId21"/>
    <p:sldId id="293" r:id="rId22"/>
    <p:sldId id="295" r:id="rId23"/>
    <p:sldId id="294" r:id="rId24"/>
    <p:sldId id="296" r:id="rId25"/>
    <p:sldId id="390" r:id="rId26"/>
    <p:sldId id="391" r:id="rId27"/>
    <p:sldId id="297" r:id="rId28"/>
    <p:sldId id="298" r:id="rId29"/>
    <p:sldId id="392" r:id="rId30"/>
    <p:sldId id="393" r:id="rId31"/>
    <p:sldId id="300" r:id="rId32"/>
    <p:sldId id="431" r:id="rId33"/>
    <p:sldId id="432" r:id="rId34"/>
    <p:sldId id="433" r:id="rId35"/>
    <p:sldId id="434" r:id="rId36"/>
    <p:sldId id="436" r:id="rId37"/>
    <p:sldId id="435" r:id="rId38"/>
    <p:sldId id="429" r:id="rId39"/>
    <p:sldId id="437" r:id="rId40"/>
    <p:sldId id="438" r:id="rId41"/>
    <p:sldId id="439" r:id="rId42"/>
    <p:sldId id="440" r:id="rId43"/>
    <p:sldId id="383" r:id="rId44"/>
    <p:sldId id="441" r:id="rId45"/>
    <p:sldId id="442" r:id="rId46"/>
    <p:sldId id="443" r:id="rId47"/>
    <p:sldId id="444" r:id="rId48"/>
    <p:sldId id="445" r:id="rId49"/>
    <p:sldId id="446" r:id="rId50"/>
    <p:sldId id="447" r:id="rId51"/>
    <p:sldId id="448" r:id="rId52"/>
    <p:sldId id="333" r:id="rId53"/>
    <p:sldId id="449" r:id="rId54"/>
    <p:sldId id="450" r:id="rId55"/>
    <p:sldId id="451" r:id="rId56"/>
    <p:sldId id="452" r:id="rId57"/>
    <p:sldId id="453" r:id="rId58"/>
    <p:sldId id="454" r:id="rId59"/>
    <p:sldId id="455" r:id="rId60"/>
    <p:sldId id="423" r:id="rId61"/>
    <p:sldId id="456" r:id="rId62"/>
    <p:sldId id="457" r:id="rId63"/>
    <p:sldId id="374" r:id="rId64"/>
    <p:sldId id="347" r:id="rId65"/>
    <p:sldId id="348" r:id="rId66"/>
    <p:sldId id="349" r:id="rId67"/>
    <p:sldId id="350" r:id="rId68"/>
    <p:sldId id="351" r:id="rId69"/>
    <p:sldId id="352" r:id="rId70"/>
    <p:sldId id="353" r:id="rId71"/>
    <p:sldId id="354" r:id="rId72"/>
    <p:sldId id="355" r:id="rId73"/>
    <p:sldId id="366" r:id="rId74"/>
    <p:sldId id="367" r:id="rId75"/>
    <p:sldId id="368" r:id="rId76"/>
    <p:sldId id="369" r:id="rId77"/>
    <p:sldId id="427" r:id="rId78"/>
    <p:sldId id="428" r:id="rId79"/>
    <p:sldId id="458" r:id="rId80"/>
    <p:sldId id="286" r:id="rId81"/>
    <p:sldId id="287" r:id="rId82"/>
    <p:sldId id="459" r:id="rId83"/>
    <p:sldId id="460" r:id="rId84"/>
    <p:sldId id="384" r:id="rId85"/>
    <p:sldId id="375" r:id="rId86"/>
    <p:sldId id="376" r:id="rId87"/>
    <p:sldId id="377" r:id="rId88"/>
    <p:sldId id="378" r:id="rId89"/>
    <p:sldId id="426" r:id="rId90"/>
    <p:sldId id="461" r:id="rId91"/>
    <p:sldId id="385" r:id="rId92"/>
    <p:sldId id="387" r:id="rId93"/>
    <p:sldId id="386" r:id="rId94"/>
    <p:sldId id="285" r:id="rId95"/>
  </p:sldIdLst>
  <p:sldSz cx="12192000" cy="6858000"/>
  <p:notesSz cx="6858000" cy="9144000"/>
  <p:embeddedFontLst>
    <p:embeddedFont>
      <p:font typeface="Calibri" panose="020F0502020204030204" pitchFamily="34" charset="0"/>
      <p:regular r:id="rId97"/>
      <p:bold r:id="rId98"/>
      <p:italic r:id="rId99"/>
      <p:boldItalic r:id="rId100"/>
    </p:embeddedFont>
    <p:embeddedFont>
      <p:font typeface="Gill Sans" panose="020B0604020202020204" charset="0"/>
      <p:regular r:id="rId101"/>
      <p:bold r:id="rId102"/>
    </p:embeddedFont>
    <p:embeddedFont>
      <p:font typeface="Impact" panose="020B0806030902050204" pitchFamily="34" charset="0"/>
      <p:regular r:id="rId103"/>
    </p:embeddedFont>
    <p:embeddedFont>
      <p:font typeface="Roboto" panose="02000000000000000000" pitchFamily="2" charset="0"/>
      <p:regular r:id="rId104"/>
      <p:bold r:id="rId105"/>
      <p:italic r:id="rId106"/>
      <p:boldItalic r:id="rId10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2" roundtripDataSignature="AMtx7miIr0Rh4C+wLfKjiE2OqssR48Vl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Wielga"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C4C82-22B3-4FBC-91CB-37477C13C769}" v="1" dt="2022-08-01T11:06:47.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08"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412" Type="http://customschemas.google.com/relationships/presentationmetadata" Target="metadata"/><Relationship Id="rId417"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font" Target="fonts/font11.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font" Target="fonts/font6.fntdata"/><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415"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font" Target="fonts/font4.fntdata"/><Relationship Id="rId105"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font" Target="fonts/font2.fntdata"/><Relationship Id="rId413" Type="http://schemas.openxmlformats.org/officeDocument/2006/relationships/commentAuthors" Target="commentAuthors.xml"/><Relationship Id="rId418"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notesMaster" Target="notesMasters/notesMaster1.xml"/><Relationship Id="rId4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font" Target="fonts/font10.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font" Target="fonts/font3.fntdata"/><Relationship Id="rId101" Type="http://schemas.openxmlformats.org/officeDocument/2006/relationships/font" Target="fonts/font5.fntdata"/><Relationship Id="rId4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414" Type="http://schemas.openxmlformats.org/officeDocument/2006/relationships/presProps" Target="pres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1.fntdata"/><Relationship Id="rId104" Type="http://schemas.openxmlformats.org/officeDocument/2006/relationships/font" Target="fonts/font8.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504C4C82-22B3-4FBC-91CB-37477C13C769}"/>
    <pc:docChg chg="custSel modSld">
      <pc:chgData name="pantelis balaouras" userId="25e8755020fc1734" providerId="LiveId" clId="{504C4C82-22B3-4FBC-91CB-37477C13C769}" dt="2022-08-01T11:07:20.417" v="5" actId="1076"/>
      <pc:docMkLst>
        <pc:docMk/>
      </pc:docMkLst>
      <pc:sldChg chg="addSp delSp modSp mod">
        <pc:chgData name="pantelis balaouras" userId="25e8755020fc1734" providerId="LiveId" clId="{504C4C82-22B3-4FBC-91CB-37477C13C769}" dt="2022-08-01T11:07:20.417" v="5" actId="1076"/>
        <pc:sldMkLst>
          <pc:docMk/>
          <pc:sldMk cId="176046753" sldId="389"/>
        </pc:sldMkLst>
        <pc:spChg chg="mod">
          <ac:chgData name="pantelis balaouras" userId="25e8755020fc1734" providerId="LiveId" clId="{504C4C82-22B3-4FBC-91CB-37477C13C769}" dt="2022-08-01T11:06:47.178" v="0"/>
          <ac:spMkLst>
            <pc:docMk/>
            <pc:sldMk cId="176046753" sldId="389"/>
            <ac:spMk id="2" creationId="{43809DF2-994F-4275-B6C5-3DF4090ACC5C}"/>
          </ac:spMkLst>
        </pc:spChg>
        <pc:picChg chg="del">
          <ac:chgData name="pantelis balaouras" userId="25e8755020fc1734" providerId="LiveId" clId="{504C4C82-22B3-4FBC-91CB-37477C13C769}" dt="2022-08-01T11:07:07.458" v="1" actId="478"/>
          <ac:picMkLst>
            <pc:docMk/>
            <pc:sldMk cId="176046753" sldId="389"/>
            <ac:picMk id="3" creationId="{00000000-0000-0000-0000-000000000000}"/>
          </ac:picMkLst>
        </pc:picChg>
        <pc:picChg chg="add mod">
          <ac:chgData name="pantelis balaouras" userId="25e8755020fc1734" providerId="LiveId" clId="{504C4C82-22B3-4FBC-91CB-37477C13C769}" dt="2022-08-01T11:07:20.417" v="5" actId="1076"/>
          <ac:picMkLst>
            <pc:docMk/>
            <pc:sldMk cId="176046753" sldId="389"/>
            <ac:picMk id="5" creationId="{6D43899D-0F3D-2480-4D86-8E93EB61352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rcpjournals.org/content/clinmedicine/10/6/624"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euro.who.int/en/health-topics/disease-prevention/alcohol-use#:~:text=Across%20the%20WHO%20European%20Region,to%20unintentional%20and%20intentional%20injurie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ecdc.europa.eu/sites/default/files/documents/COVID-19-guidance-refugee-asylum-seekers-migrants-EU.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cdc.gov/ncbddd/birthdefects/prevention.html"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Esta diapositiva debe incluirse en todas las actividades; pero las cuatro diapositivas siguientes sólo deben figurar en la parte de la introducción de cada módulo </a:t>
            </a: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425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3415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256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250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215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d154e970d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10d154e970d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5605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d154e970d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10d154e970d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4702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d154e970d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10d154e970d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6313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43007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6360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2438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0622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67067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18633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74009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97575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23460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19462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5879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93833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D</a:t>
            </a:r>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28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40601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D</a:t>
            </a:r>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29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8447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7727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a:t>
            </a:r>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30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90239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0" dirty="0"/>
              <a:t>B</a:t>
            </a:r>
            <a:endParaRPr lang="el-GR" b="0"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31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64415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0" dirty="0"/>
              <a:t>B</a:t>
            </a:r>
            <a:endParaRPr lang="el-GR" b="0"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6680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A,D</a:t>
            </a:r>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33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07662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Falso</a:t>
            </a:r>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34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87205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Falso</a:t>
            </a:r>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35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86637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Falso</a:t>
            </a:r>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36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81299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sym typeface="Wingdings" panose="05000000000000000000" pitchFamily="2" charset="2"/>
              </a:rPr>
              <a:t>A3</a:t>
            </a:r>
            <a:endParaRPr lang="en-US" dirty="0"/>
          </a:p>
          <a:p>
            <a:pPr marL="0" lvl="0" indent="0" algn="l" rtl="0">
              <a:lnSpc>
                <a:spcPct val="100000"/>
              </a:lnSpc>
              <a:spcBef>
                <a:spcPts val="0"/>
              </a:spcBef>
              <a:spcAft>
                <a:spcPts val="0"/>
              </a:spcAft>
              <a:buSzPts val="1400"/>
              <a:buNone/>
            </a:pPr>
            <a:r>
              <a:rPr lang="en-US" dirty="0">
                <a:sym typeface="Wingdings" panose="05000000000000000000" pitchFamily="2" charset="2"/>
              </a:rPr>
              <a:t>B1</a:t>
            </a:r>
            <a:endParaRPr lang="en-US" dirty="0"/>
          </a:p>
          <a:p>
            <a:pPr marL="0" lvl="0" indent="0" algn="l" rtl="0">
              <a:lnSpc>
                <a:spcPct val="100000"/>
              </a:lnSpc>
              <a:spcBef>
                <a:spcPts val="0"/>
              </a:spcBef>
              <a:spcAft>
                <a:spcPts val="0"/>
              </a:spcAft>
              <a:buSzPts val="1400"/>
              <a:buNone/>
            </a:pPr>
            <a:r>
              <a:rPr lang="en-US" dirty="0"/>
              <a:t>C4</a:t>
            </a:r>
          </a:p>
          <a:p>
            <a:pPr marL="0" lvl="0" indent="0" algn="l" rtl="0">
              <a:lnSpc>
                <a:spcPct val="100000"/>
              </a:lnSpc>
              <a:spcBef>
                <a:spcPts val="0"/>
              </a:spcBef>
              <a:spcAft>
                <a:spcPts val="0"/>
              </a:spcAft>
              <a:buSzPts val="1400"/>
              <a:buNone/>
            </a:pPr>
            <a:r>
              <a:rPr lang="en-US" dirty="0"/>
              <a:t>D2</a:t>
            </a:r>
          </a:p>
          <a:p>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37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04987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5" name="Google Shape;11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3560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Font typeface="Arial"/>
              <a:buAutoNum type="arabicPeriod"/>
            </a:pPr>
            <a:r>
              <a:rPr lang="en-US" dirty="0"/>
              <a:t>Organización Mundial de la Salud. (2019). Vacunas e inmunizaciones. https://www.who.int/health-topics/vaccines-and-immunization#tab=tab_1. Consultado el 17 de enero de 2022</a:t>
            </a:r>
            <a:endParaRPr dirty="0"/>
          </a:p>
          <a:p>
            <a:pPr marL="228600" lvl="0" indent="-228600" algn="l" rtl="0">
              <a:lnSpc>
                <a:spcPct val="100000"/>
              </a:lnSpc>
              <a:spcBef>
                <a:spcPts val="0"/>
              </a:spcBef>
              <a:spcAft>
                <a:spcPts val="0"/>
              </a:spcAft>
              <a:buSzPts val="1400"/>
              <a:buFont typeface="Arial"/>
              <a:buAutoNum type="arabicPeriod"/>
            </a:pPr>
            <a:r>
              <a:rPr lang="en-US" dirty="0"/>
              <a:t>Organización Mundial de la Salud .(2021). Vacunas e inmunización: ¿Qué es la vacunación? https://www.who.int/news-room/questions-and-answers/item/vaccines-and-immunization-what-is-vaccination. Consultado el 17 de enero de 2022</a:t>
            </a:r>
            <a:endParaRPr dirty="0"/>
          </a:p>
          <a:p>
            <a:pPr marL="228600" lvl="0" indent="-228600" algn="l" rtl="0">
              <a:lnSpc>
                <a:spcPct val="100000"/>
              </a:lnSpc>
              <a:spcBef>
                <a:spcPts val="0"/>
              </a:spcBef>
              <a:spcAft>
                <a:spcPts val="0"/>
              </a:spcAft>
              <a:buSzPts val="1400"/>
              <a:buFont typeface="Arial"/>
              <a:buAutoNum type="arabicPeriod"/>
            </a:pPr>
            <a:r>
              <a:rPr lang="en-US" dirty="0"/>
              <a:t>Organización Mundial de la Salud. (2019). https://www.who.int/news-room/facts-in-pictures/detail/immunization. Consultado el 17 de enero de 2022</a:t>
            </a:r>
            <a:endParaRPr dirty="0"/>
          </a:p>
          <a:p>
            <a:pPr marL="228600" lvl="0" indent="-228600" algn="l" rtl="0">
              <a:lnSpc>
                <a:spcPct val="100000"/>
              </a:lnSpc>
              <a:spcBef>
                <a:spcPts val="0"/>
              </a:spcBef>
              <a:spcAft>
                <a:spcPts val="0"/>
              </a:spcAft>
              <a:buSzPts val="1400"/>
              <a:buFont typeface="Arial"/>
              <a:buAutoNum type="arabicPeriod"/>
            </a:pPr>
            <a:r>
              <a:rPr lang="en-US" dirty="0"/>
              <a:t>Comisión Europea. (2020). Los beneficios de la vacunación para la salud. https://ec.europa.eu/commission/presscorner/detail/en/fs_20_2364. Consultado el 17 de enero de 2022</a:t>
            </a:r>
            <a:endParaRPr dirty="0"/>
          </a:p>
          <a:p>
            <a:pPr marL="0" lvl="0" indent="0" algn="l" rtl="0">
              <a:lnSpc>
                <a:spcPct val="100000"/>
              </a:lnSpc>
              <a:spcBef>
                <a:spcPts val="0"/>
              </a:spcBef>
              <a:spcAft>
                <a:spcPts val="0"/>
              </a:spcAft>
              <a:buSzPts val="1400"/>
              <a:buNone/>
            </a:pPr>
            <a:endParaRPr dirty="0"/>
          </a:p>
        </p:txBody>
      </p:sp>
      <p:sp>
        <p:nvSpPr>
          <p:cNvPr id="115" name="Google Shape;11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695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95666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1. UNICEF .(2020). Inmunización. https://www.unicef.org/eca/health/immunization. Consultado el 17 de enero de 2022</a:t>
            </a:r>
            <a:endParaRPr dirty="0"/>
          </a:p>
          <a:p>
            <a:pPr marL="0" lvl="0" indent="0" algn="l" rtl="0">
              <a:lnSpc>
                <a:spcPct val="100000"/>
              </a:lnSpc>
              <a:spcBef>
                <a:spcPts val="0"/>
              </a:spcBef>
              <a:spcAft>
                <a:spcPts val="0"/>
              </a:spcAft>
              <a:buSzPts val="1400"/>
              <a:buNone/>
            </a:pPr>
            <a:r>
              <a:rPr lang="en-US" dirty="0"/>
              <a:t>2. Organización Mundial de la Salud .(2013). Fundamentos de la seguridad de las vacunas: Manual de aprendizaje. SAFETY. https://www.who.int/vaccine_safety/initiative/tech_support/Vaccine-safety-E-course-manual.pdf. Consultado el 17 de enero de 2022</a:t>
            </a:r>
            <a:endParaRPr dirty="0"/>
          </a:p>
        </p:txBody>
      </p:sp>
      <p:sp>
        <p:nvSpPr>
          <p:cNvPr id="126" name="Google Shape;12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4594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0378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1. Organización Mundial de la Salud .(2018). Nutrición. https://www.who.int/news-room/facts-in-pictures/detail/nutrition. Consultado el 16 de enero de 2022</a:t>
            </a:r>
            <a:endParaRPr dirty="0"/>
          </a:p>
          <a:p>
            <a:pPr marL="0" lvl="0" indent="0" algn="l" rtl="0">
              <a:lnSpc>
                <a:spcPct val="100000"/>
              </a:lnSpc>
              <a:spcBef>
                <a:spcPts val="0"/>
              </a:spcBef>
              <a:spcAft>
                <a:spcPts val="0"/>
              </a:spcAft>
              <a:buSzPts val="1400"/>
              <a:buNone/>
            </a:pPr>
            <a:r>
              <a:rPr lang="en-US" dirty="0"/>
              <a:t>2. John Hopkins Medicine .(</a:t>
            </a:r>
            <a:r>
              <a:rPr lang="en-US" dirty="0" err="1"/>
              <a:t>n.d. </a:t>
            </a:r>
            <a:r>
              <a:rPr lang="en-US" dirty="0"/>
              <a:t>). Malnutrición. https://www.hopkinsmedicine.org/health/conditions-and-diseases/malnutrition. Consultado el 16 de enero de 2022</a:t>
            </a:r>
            <a:endParaRPr dirty="0"/>
          </a:p>
          <a:p>
            <a:pPr marL="0" lvl="0" indent="0" algn="l" rtl="0">
              <a:lnSpc>
                <a:spcPct val="100000"/>
              </a:lnSpc>
              <a:spcBef>
                <a:spcPts val="0"/>
              </a:spcBef>
              <a:spcAft>
                <a:spcPts val="0"/>
              </a:spcAft>
              <a:buSzPts val="1400"/>
              <a:buNone/>
            </a:pPr>
            <a:endParaRPr dirty="0"/>
          </a:p>
        </p:txBody>
      </p:sp>
      <p:sp>
        <p:nvSpPr>
          <p:cNvPr id="148" name="Google Shape;14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1904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 John Hopkins Medicine .(s.f.). Malnutrición. https://www.hopkinsmedicine.org/health/conditions-and-diseases/malnutrition. Consultado el 16 de enero de 2022</a:t>
            </a:r>
            <a:endParaRPr/>
          </a:p>
        </p:txBody>
      </p:sp>
      <p:sp>
        <p:nvSpPr>
          <p:cNvPr id="159" name="Google Shape;15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5591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1. Saunders J, Smith T,. (2010), Malnutrición: causas y consecuencias. </a:t>
            </a:r>
            <a:r>
              <a:rPr lang="en-US" i="1" dirty="0" err="1"/>
              <a:t>Clin </a:t>
            </a:r>
            <a:r>
              <a:rPr lang="en-US" i="1" dirty="0"/>
              <a:t>Med.</a:t>
            </a:r>
            <a:r>
              <a:rPr lang="en-US" dirty="0"/>
              <a:t> 2010;10(6):624-627. doi:10.7861/clinmedicine.10-6-624</a:t>
            </a:r>
            <a:endParaRPr dirty="0"/>
          </a:p>
          <a:p>
            <a:pPr marL="0" lvl="0" indent="0" algn="l" rtl="0">
              <a:lnSpc>
                <a:spcPct val="100000"/>
              </a:lnSpc>
              <a:spcBef>
                <a:spcPts val="0"/>
              </a:spcBef>
              <a:spcAft>
                <a:spcPts val="0"/>
              </a:spcAft>
              <a:buSzPts val="1400"/>
              <a:buNone/>
            </a:pPr>
            <a:r>
              <a:rPr lang="en-US" u="sng" dirty="0">
                <a:solidFill>
                  <a:schemeClr val="hlink"/>
                </a:solidFill>
                <a:hlinkClick r:id="rId3"/>
              </a:rPr>
              <a:t> https://www.rcpjournals.org/content/clinmedicine/10/6/624 </a:t>
            </a:r>
            <a:endParaRPr dirty="0"/>
          </a:p>
          <a:p>
            <a:pPr marL="0" lvl="0" indent="0" algn="l" rtl="0">
              <a:lnSpc>
                <a:spcPct val="100000"/>
              </a:lnSpc>
              <a:spcBef>
                <a:spcPts val="0"/>
              </a:spcBef>
              <a:spcAft>
                <a:spcPts val="0"/>
              </a:spcAft>
              <a:buSzPts val="1400"/>
              <a:buNone/>
            </a:pPr>
            <a:r>
              <a:rPr lang="en-US" dirty="0"/>
              <a:t>2. </a:t>
            </a:r>
            <a:r>
              <a:rPr lang="en-US" dirty="0" err="1"/>
              <a:t>Carr </a:t>
            </a:r>
            <a:r>
              <a:rPr lang="en-US" dirty="0"/>
              <a:t>T.P et al .(2016). Nutrición avanzada y metabolismo humano. Cengage Learning; 2016.</a:t>
            </a:r>
            <a:endParaRPr dirty="0"/>
          </a:p>
          <a:p>
            <a:pPr marL="0" lvl="0" indent="0" algn="l" rtl="0">
              <a:lnSpc>
                <a:spcPct val="100000"/>
              </a:lnSpc>
              <a:spcBef>
                <a:spcPts val="0"/>
              </a:spcBef>
              <a:spcAft>
                <a:spcPts val="0"/>
              </a:spcAft>
              <a:buSzPts val="1400"/>
              <a:buNone/>
            </a:pPr>
            <a:r>
              <a:rPr lang="en-US" dirty="0"/>
              <a:t>3. Johns Hopkins Medicine - https://www.hopkinsmedicine.org/health/wellness-and-prevention/abcs-of-eating-smart-for-a-healthy-heart  </a:t>
            </a:r>
            <a:endParaRPr dirty="0"/>
          </a:p>
        </p:txBody>
      </p:sp>
      <p:sp>
        <p:nvSpPr>
          <p:cNvPr id="169" name="Google Shape;16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9904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0949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1. Instituto Nacional sobre el Abuso del Alcohol y el Alcoholismo(2007). - Alcohol y tabaco https://pubs.niaaa.nih.gov/publications/aa71/aa71.htm. Consultado el 17 de enero de 2022</a:t>
            </a:r>
            <a:endParaRPr dirty="0"/>
          </a:p>
          <a:p>
            <a:pPr marL="0" lvl="0" indent="0" algn="l" rtl="0">
              <a:lnSpc>
                <a:spcPct val="100000"/>
              </a:lnSpc>
              <a:spcBef>
                <a:spcPts val="0"/>
              </a:spcBef>
              <a:spcAft>
                <a:spcPts val="0"/>
              </a:spcAft>
              <a:buSzPts val="1400"/>
              <a:buNone/>
            </a:pPr>
            <a:endParaRPr dirty="0"/>
          </a:p>
        </p:txBody>
      </p:sp>
      <p:sp>
        <p:nvSpPr>
          <p:cNvPr id="193" name="Google Shape;1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9584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OMS/Europa - </a:t>
            </a:r>
            <a:r>
              <a:rPr lang="en-US" u="sng" dirty="0">
                <a:solidFill>
                  <a:schemeClr val="hlink"/>
                </a:solidFill>
                <a:hlinkClick r:id="rId3"/>
              </a:rPr>
              <a:t>https://www.euro.who.int/en/health-topics/disease-prevention/alcohol-use#:~:text=En toda la%20Región%20Europea%20de la OMS, a%20lesiones%20nointencionadas%20y%20intencionales. </a:t>
            </a:r>
            <a:endParaRPr dirty="0"/>
          </a:p>
        </p:txBody>
      </p:sp>
      <p:sp>
        <p:nvSpPr>
          <p:cNvPr id="204" name="Google Shape;20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3175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3795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048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470972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28960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John Hopkins Medicine - https://www.hopkinsmedicine.org/health/treatment-tests-and-therapies/screening-tests-for-common-diseases </a:t>
            </a:r>
            <a:endParaRPr dirty="0"/>
          </a:p>
        </p:txBody>
      </p:sp>
      <p:sp>
        <p:nvSpPr>
          <p:cNvPr id="253" name="Google Shape;25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43050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Johns Hopkins Medicine - (https://www.hopkinsmedicine.org/health/treatment-tests-and-therapies/screening-tests-for-common-diseases) </a:t>
            </a:r>
            <a:endParaRPr dirty="0"/>
          </a:p>
        </p:txBody>
      </p:sp>
      <p:sp>
        <p:nvSpPr>
          <p:cNvPr id="262" name="Google Shape;26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54260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1 Centro Europeo para la Prevención y el Control de las Enfermedades. (2020). Orientación sobre la prevención y el control de la infección por coronavirus (COVID-19) en los </a:t>
            </a:r>
            <a:r>
              <a:rPr lang="en-US" dirty="0" err="1"/>
              <a:t>centros de </a:t>
            </a:r>
            <a:r>
              <a:rPr lang="en-US" dirty="0"/>
              <a:t>recepción y detención de migrantes y refugiados en la UE/EEE y el Reino Unido - junio de 2020. ECDC: Estocolmo; 2020. Consultado el 16 de enero de 2022</a:t>
            </a:r>
            <a:endParaRPr dirty="0"/>
          </a:p>
          <a:p>
            <a:pPr marL="0" lvl="0" indent="0" algn="l" rtl="0">
              <a:lnSpc>
                <a:spcPct val="100000"/>
              </a:lnSpc>
              <a:spcBef>
                <a:spcPts val="0"/>
              </a:spcBef>
              <a:spcAft>
                <a:spcPts val="0"/>
              </a:spcAft>
              <a:buSzPts val="1400"/>
              <a:buNone/>
            </a:pPr>
            <a:r>
              <a:rPr lang="en-US" u="sng" dirty="0">
                <a:solidFill>
                  <a:schemeClr val="hlink"/>
                </a:solidFill>
                <a:hlinkClick r:id="rId3"/>
              </a:rPr>
              <a:t>https://www.ecdc.europa.eu/sites/default/files/documents/COVID-19-guidance-refugee-asylum-seekers-migrants-EU.pdf </a:t>
            </a:r>
            <a:r>
              <a:rPr lang="en-US" dirty="0"/>
              <a:t>Consultado el 16 de enero de 2022</a:t>
            </a:r>
            <a:endParaRPr dirty="0"/>
          </a:p>
          <a:p>
            <a:pPr marL="0" lvl="0" indent="0" algn="l" rtl="0">
              <a:lnSpc>
                <a:spcPct val="100000"/>
              </a:lnSpc>
              <a:spcBef>
                <a:spcPts val="0"/>
              </a:spcBef>
              <a:spcAft>
                <a:spcPts val="0"/>
              </a:spcAft>
              <a:buSzPts val="1400"/>
              <a:buNone/>
            </a:pPr>
            <a:r>
              <a:rPr lang="en-US" dirty="0"/>
              <a:t>2. OMS. (</a:t>
            </a:r>
            <a:r>
              <a:rPr lang="en-US" dirty="0" err="1"/>
              <a:t>n.d. </a:t>
            </a:r>
            <a:r>
              <a:rPr lang="en-US" dirty="0"/>
              <a:t>). Capítulo 8 - Higiene personal, doméstica y comunitaria. https://www.who.int/water_sanitation_health/hygiene/settings/hvchap8.pdf. Consultado el 16 de enero de 2022 </a:t>
            </a:r>
            <a:endParaRPr dirty="0"/>
          </a:p>
        </p:txBody>
      </p:sp>
      <p:sp>
        <p:nvSpPr>
          <p:cNvPr id="273" name="Google Shape;27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74134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61124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en-US" dirty="0"/>
              <a:t>1. Foro Científico Internacional de Higiene en el Hogar. (2018). </a:t>
            </a:r>
            <a:r>
              <a:rPr lang="en-US" i="1" dirty="0"/>
              <a:t>Contener la carga de las enfermedades infecciosas es responsabilidad de todos: Un llamamiento a una estrategia integrada para desarrollar y promover el cambio de </a:t>
            </a:r>
            <a:r>
              <a:rPr lang="en-US" i="1" dirty="0" err="1"/>
              <a:t>conductas de higiene </a:t>
            </a:r>
            <a:r>
              <a:rPr lang="en-US" i="1" dirty="0"/>
              <a:t>en el hogar y en la vida cotidiana </a:t>
            </a:r>
            <a:r>
              <a:rPr lang="en-US" dirty="0"/>
              <a:t>[Libro Blanco]. (</a:t>
            </a:r>
            <a:r>
              <a:rPr lang="en-US" dirty="0" err="1"/>
              <a:t>n.p.</a:t>
            </a:r>
            <a:r>
              <a:rPr lang="en-US" dirty="0"/>
              <a:t>). https://www.ifh-homehygiene.org/sites/default/files/publications/IFH%20White%20Paper-10-18.pdf. Consultado el 16 de enero de 2022</a:t>
            </a:r>
            <a:endParaRPr dirty="0"/>
          </a:p>
          <a:p>
            <a:pPr marL="0" lvl="0" indent="0" algn="l" rtl="0">
              <a:lnSpc>
                <a:spcPct val="100000"/>
              </a:lnSpc>
              <a:spcBef>
                <a:spcPts val="0"/>
              </a:spcBef>
              <a:spcAft>
                <a:spcPts val="0"/>
              </a:spcAft>
              <a:buSzPts val="1400"/>
              <a:buNone/>
            </a:pPr>
            <a:endParaRPr dirty="0"/>
          </a:p>
        </p:txBody>
      </p:sp>
      <p:sp>
        <p:nvSpPr>
          <p:cNvPr id="295" name="Google Shape;29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37903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D</a:t>
            </a:r>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56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95633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457200" lvl="0" indent="-228600" algn="just" rtl="0">
              <a:lnSpc>
                <a:spcPct val="100000"/>
              </a:lnSpc>
              <a:spcBef>
                <a:spcPts val="0"/>
              </a:spcBef>
              <a:spcAft>
                <a:spcPts val="0"/>
              </a:spcAft>
              <a:buSzPts val="1400"/>
              <a:buNone/>
            </a:pPr>
            <a:r>
              <a:rPr lang="en-US" dirty="0">
                <a:sym typeface="Wingdings" panose="05000000000000000000" pitchFamily="2" charset="2"/>
              </a:rPr>
              <a:t>A3</a:t>
            </a:r>
            <a:endParaRPr lang="en-US" dirty="0"/>
          </a:p>
          <a:p>
            <a:pPr marL="457200" lvl="0" indent="-228600" algn="just" rtl="0">
              <a:lnSpc>
                <a:spcPct val="100000"/>
              </a:lnSpc>
              <a:spcBef>
                <a:spcPts val="0"/>
              </a:spcBef>
              <a:spcAft>
                <a:spcPts val="0"/>
              </a:spcAft>
              <a:buSzPts val="1400"/>
              <a:buNone/>
            </a:pPr>
            <a:r>
              <a:rPr lang="en-US" dirty="0">
                <a:sym typeface="Wingdings" panose="05000000000000000000" pitchFamily="2" charset="2"/>
              </a:rPr>
              <a:t>B1</a:t>
            </a:r>
            <a:endParaRPr lang="en-US" dirty="0"/>
          </a:p>
          <a:p>
            <a:pPr marL="457200" lvl="0" indent="-228600" algn="just" rtl="0">
              <a:lnSpc>
                <a:spcPct val="100000"/>
              </a:lnSpc>
              <a:spcBef>
                <a:spcPts val="0"/>
              </a:spcBef>
              <a:spcAft>
                <a:spcPts val="0"/>
              </a:spcAft>
              <a:buSzPts val="1400"/>
              <a:buNone/>
            </a:pPr>
            <a:r>
              <a:rPr lang="en-US" dirty="0"/>
              <a:t>C2</a:t>
            </a:r>
          </a:p>
          <a:p>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57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98656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 C</a:t>
            </a:r>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58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657405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443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Arial"/>
                <a:cs typeface="Arial"/>
                <a:sym typeface="Arial"/>
              </a:r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26157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32125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70031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26785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Centro de Control y Prevención de Enfermedades (CDC) - </a:t>
            </a:r>
            <a:r>
              <a:rPr lang="en-US" u="sng" dirty="0">
                <a:solidFill>
                  <a:schemeClr val="hlink"/>
                </a:solidFill>
                <a:hlinkClick r:id="rId3"/>
              </a:rPr>
              <a:t>https://www.cdc.gov/ncbddd/birthdefects/prevention.html </a:t>
            </a:r>
            <a:r>
              <a:rPr lang="en-US" dirty="0"/>
              <a:t>Consultado el 17 de enero de 2022</a:t>
            </a:r>
            <a:endParaRPr dirty="0"/>
          </a:p>
        </p:txBody>
      </p:sp>
      <p:sp>
        <p:nvSpPr>
          <p:cNvPr id="425" name="Google Shape;425;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13786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Centro de Control y Prevención de Enfermedades (CDC) - https://www.cdc.gov/pregnancy/during.html. Consultado el 17 de enero de 2022</a:t>
            </a:r>
            <a:endParaRPr/>
          </a:p>
        </p:txBody>
      </p:sp>
      <p:sp>
        <p:nvSpPr>
          <p:cNvPr id="433" name="Google Shape;43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7759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37334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54553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113201ef8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1113201ef8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312948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Bryce, E., </a:t>
            </a:r>
            <a:r>
              <a:rPr lang="en-US" dirty="0" err="1"/>
              <a:t>Mullany</a:t>
            </a:r>
            <a:r>
              <a:rPr lang="en-US" dirty="0"/>
              <a:t>, L.C., </a:t>
            </a:r>
            <a:r>
              <a:rPr lang="en-US" dirty="0" err="1"/>
              <a:t>Khatry</a:t>
            </a:r>
            <a:r>
              <a:rPr lang="en-US" dirty="0"/>
              <a:t>, S.K. </a:t>
            </a:r>
            <a:r>
              <a:rPr lang="en-US" i="1" dirty="0"/>
              <a:t>et al. </a:t>
            </a:r>
            <a:r>
              <a:rPr lang="en-US" dirty="0"/>
              <a:t>Cobertura de los cuatro elementos esenciales de la atención al recién nacido de la OMS y su asociación con la supervivencia neonatal en el sur de Nepal. </a:t>
            </a:r>
            <a:r>
              <a:rPr lang="en-US" i="1" dirty="0"/>
              <a:t>BMC Pregnancy Childbirth </a:t>
            </a:r>
            <a:r>
              <a:rPr lang="en-US" b="1" dirty="0"/>
              <a:t>20, </a:t>
            </a:r>
            <a:r>
              <a:rPr lang="en-US" dirty="0"/>
              <a:t>540 (2020). https://doi.org/10.1186/s12884-020-03239-6</a:t>
            </a:r>
            <a:endParaRPr dirty="0"/>
          </a:p>
        </p:txBody>
      </p:sp>
      <p:sp>
        <p:nvSpPr>
          <p:cNvPr id="476" name="Google Shape;47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1593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963189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Bryce, E., Mullany, L.C., Khatry, S.K. </a:t>
            </a:r>
            <a:r>
              <a:rPr lang="en-US" i="1"/>
              <a:t>et al. </a:t>
            </a:r>
            <a:r>
              <a:rPr lang="en-US"/>
              <a:t>Cobertura de los cuatro elementos esenciales de la atención al recién nacido de la OMS y su asociación con la supervivencia neonatal en el sur de Nepal. </a:t>
            </a:r>
            <a:r>
              <a:rPr lang="en-US" i="1"/>
              <a:t>BMC Pregnancy Childbirth </a:t>
            </a:r>
            <a:r>
              <a:rPr lang="en-US" b="1"/>
              <a:t>20, </a:t>
            </a:r>
            <a:r>
              <a:rPr lang="en-US"/>
              <a:t>540 (2020). https://doi.org/10.1186/s12884-020-03239-6</a:t>
            </a:r>
            <a:endParaRPr/>
          </a:p>
        </p:txBody>
      </p:sp>
      <p:sp>
        <p:nvSpPr>
          <p:cNvPr id="487" name="Google Shape;487;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20756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Bryce, E., Mullany, L.C., Khatry, S.K. </a:t>
            </a:r>
            <a:r>
              <a:rPr lang="en-US" i="1"/>
              <a:t>et al. </a:t>
            </a:r>
            <a:r>
              <a:rPr lang="en-US"/>
              <a:t>Cobertura de los cuatro elementos esenciales de la atención al recién nacido de la OMS y su asociación con la supervivencia neonatal en el sur de Nepal. </a:t>
            </a:r>
            <a:r>
              <a:rPr lang="en-US" i="1"/>
              <a:t>BMC Pregnancy Childbirth </a:t>
            </a:r>
            <a:r>
              <a:rPr lang="en-US" b="1"/>
              <a:t>20, </a:t>
            </a:r>
            <a:r>
              <a:rPr lang="en-US"/>
              <a:t>540 (2020). https://doi.org/10.1186/s12884-020-03239-6</a:t>
            </a:r>
            <a:endParaRPr/>
          </a:p>
        </p:txBody>
      </p:sp>
      <p:sp>
        <p:nvSpPr>
          <p:cNvPr id="495" name="Google Shape;495;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43917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3582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C</a:t>
            </a:r>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73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029430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Verdadero</a:t>
            </a:r>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74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511867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A2</a:t>
            </a:r>
          </a:p>
          <a:p>
            <a:pPr marL="0" lvl="0" indent="0" algn="l" rtl="0">
              <a:lnSpc>
                <a:spcPct val="100000"/>
              </a:lnSpc>
              <a:spcBef>
                <a:spcPts val="0"/>
              </a:spcBef>
              <a:spcAft>
                <a:spcPts val="0"/>
              </a:spcAft>
              <a:buSzPts val="1400"/>
              <a:buNone/>
            </a:pPr>
            <a:r>
              <a:rPr lang="en-US" dirty="0">
                <a:sym typeface="Wingdings" panose="05000000000000000000" pitchFamily="2" charset="2"/>
              </a:rPr>
              <a:t>B1</a:t>
            </a:r>
            <a:endParaRPr lang="en-US" dirty="0"/>
          </a:p>
          <a:p>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75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470678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64670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13741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91076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117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400582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07030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8858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28443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7767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113201ef8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1113201ef8f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531334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B</a:t>
            </a:r>
            <a:endParaRPr lang="el-GR" dirty="0"/>
          </a:p>
        </p:txBody>
      </p:sp>
      <p:sp>
        <p:nvSpPr>
          <p:cNvPr id="4" name="Θέση αριθμού διαφάνειας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85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37700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87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309467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5" name="Google Shape;3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19051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5" name="Google Shape;3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19051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endParaRPr dirty="0"/>
          </a:p>
        </p:txBody>
      </p:sp>
      <p:sp>
        <p:nvSpPr>
          <p:cNvPr id="418" name="Google Shape;41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90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2503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Arial"/>
                <a:cs typeface="Arial"/>
                <a:sym typeface="Arial"/>
              </a:r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601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77149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Περιεχόμενο με λεζάντα">
    <p:spTree>
      <p:nvGrpSpPr>
        <p:cNvPr id="1" name="Shape 41"/>
        <p:cNvGrpSpPr/>
        <p:nvPr/>
      </p:nvGrpSpPr>
      <p:grpSpPr>
        <a:xfrm>
          <a:off x="0" y="0"/>
          <a:ext cx="0" cy="0"/>
          <a:chOff x="0" y="0"/>
          <a:chExt cx="0" cy="0"/>
        </a:xfrm>
      </p:grpSpPr>
      <p:sp>
        <p:nvSpPr>
          <p:cNvPr id="42" name="Google Shape;42;p7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3200"/>
            </a:lvl1pPr>
            <a:lvl2pPr marL="914400" lvl="1" indent="-396240" algn="l">
              <a:lnSpc>
                <a:spcPct val="100000"/>
              </a:lnSpc>
              <a:spcBef>
                <a:spcPts val="600"/>
              </a:spcBef>
              <a:spcAft>
                <a:spcPts val="0"/>
              </a:spcAft>
              <a:buSzPts val="2640"/>
              <a:buChar char="▪"/>
              <a:defRPr sz="2800"/>
            </a:lvl2pPr>
            <a:lvl3pPr marL="1371600" lvl="2" indent="-355600" algn="l">
              <a:lnSpc>
                <a:spcPct val="100000"/>
              </a:lnSpc>
              <a:spcBef>
                <a:spcPts val="600"/>
              </a:spcBef>
              <a:spcAft>
                <a:spcPts val="0"/>
              </a:spcAft>
              <a:buSzPts val="2000"/>
              <a:buChar char="▪"/>
              <a:defRPr sz="2400"/>
            </a:lvl3pPr>
            <a:lvl4pPr marL="1828800" lvl="3" indent="-355600" algn="l">
              <a:lnSpc>
                <a:spcPct val="100000"/>
              </a:lnSpc>
              <a:spcBef>
                <a:spcPts val="600"/>
              </a:spcBef>
              <a:spcAft>
                <a:spcPts val="0"/>
              </a:spcAft>
              <a:buSzPts val="2000"/>
              <a:buChar char="▪"/>
              <a:defRPr sz="2000"/>
            </a:lvl4pPr>
            <a:lvl5pPr marL="2286000" lvl="4" indent="-355600" algn="l">
              <a:lnSpc>
                <a:spcPct val="100000"/>
              </a:lnSpc>
              <a:spcBef>
                <a:spcPts val="600"/>
              </a:spcBef>
              <a:spcAft>
                <a:spcPts val="0"/>
              </a:spcAft>
              <a:buSzPts val="2000"/>
              <a:buChar char="▪"/>
              <a:defRPr sz="2000"/>
            </a:lvl5pPr>
            <a:lvl6pPr marL="2743200" lvl="5" indent="-342900" algn="l">
              <a:lnSpc>
                <a:spcPct val="90000"/>
              </a:lnSpc>
              <a:spcBef>
                <a:spcPts val="600"/>
              </a:spcBef>
              <a:spcAft>
                <a:spcPts val="0"/>
              </a:spcAft>
              <a:buSzPts val="1800"/>
              <a:buChar char="•"/>
              <a:defRPr sz="2000"/>
            </a:lvl6pPr>
            <a:lvl7pPr marL="3200400" lvl="6" indent="-342900" algn="l">
              <a:lnSpc>
                <a:spcPct val="90000"/>
              </a:lnSpc>
              <a:spcBef>
                <a:spcPts val="500"/>
              </a:spcBef>
              <a:spcAft>
                <a:spcPts val="0"/>
              </a:spcAft>
              <a:buSzPts val="1800"/>
              <a:buChar char="•"/>
              <a:defRPr sz="2000"/>
            </a:lvl7pPr>
            <a:lvl8pPr marL="3657600" lvl="7" indent="-342900" algn="l">
              <a:lnSpc>
                <a:spcPct val="90000"/>
              </a:lnSpc>
              <a:spcBef>
                <a:spcPts val="500"/>
              </a:spcBef>
              <a:spcAft>
                <a:spcPts val="0"/>
              </a:spcAft>
              <a:buSzPts val="1800"/>
              <a:buChar char="•"/>
              <a:defRPr sz="2000"/>
            </a:lvl8pPr>
            <a:lvl9pPr marL="4114800" lvl="8" indent="-342900" algn="l">
              <a:lnSpc>
                <a:spcPct val="90000"/>
              </a:lnSpc>
              <a:spcBef>
                <a:spcPts val="500"/>
              </a:spcBef>
              <a:spcAft>
                <a:spcPts val="0"/>
              </a:spcAft>
              <a:buSzPts val="1800"/>
              <a:buChar char="•"/>
              <a:defRPr sz="2000"/>
            </a:lvl9pPr>
          </a:lstStyle>
          <a:p>
            <a:endParaRPr/>
          </a:p>
        </p:txBody>
      </p:sp>
      <p:sp>
        <p:nvSpPr>
          <p:cNvPr id="44" name="Google Shape;44;p7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SzPts val="2400"/>
              <a:buNone/>
              <a:defRPr sz="1600"/>
            </a:lvl1pPr>
            <a:lvl2pPr marL="914400" lvl="1" indent="-228600" algn="l">
              <a:lnSpc>
                <a:spcPct val="100000"/>
              </a:lnSpc>
              <a:spcBef>
                <a:spcPts val="600"/>
              </a:spcBef>
              <a:spcAft>
                <a:spcPts val="0"/>
              </a:spcAft>
              <a:buSzPts val="2640"/>
              <a:buNone/>
              <a:defRPr sz="1400"/>
            </a:lvl2pPr>
            <a:lvl3pPr marL="1371600" lvl="2" indent="-228600" algn="l">
              <a:lnSpc>
                <a:spcPct val="100000"/>
              </a:lnSpc>
              <a:spcBef>
                <a:spcPts val="600"/>
              </a:spcBef>
              <a:spcAft>
                <a:spcPts val="0"/>
              </a:spcAft>
              <a:buSzPts val="2000"/>
              <a:buNone/>
              <a:defRPr sz="1200"/>
            </a:lvl3pPr>
            <a:lvl4pPr marL="1828800" lvl="3" indent="-228600" algn="l">
              <a:lnSpc>
                <a:spcPct val="100000"/>
              </a:lnSpc>
              <a:spcBef>
                <a:spcPts val="600"/>
              </a:spcBef>
              <a:spcAft>
                <a:spcPts val="0"/>
              </a:spcAft>
              <a:buSzPts val="2000"/>
              <a:buNone/>
              <a:defRPr sz="1000"/>
            </a:lvl4pPr>
            <a:lvl5pPr marL="2286000" lvl="4" indent="-228600" algn="l">
              <a:lnSpc>
                <a:spcPct val="100000"/>
              </a:lnSpc>
              <a:spcBef>
                <a:spcPts val="600"/>
              </a:spcBef>
              <a:spcAft>
                <a:spcPts val="0"/>
              </a:spcAft>
              <a:buSzPts val="2000"/>
              <a:buNone/>
              <a:defRPr sz="1000"/>
            </a:lvl5pPr>
            <a:lvl6pPr marL="2743200" lvl="5" indent="-228600" algn="l">
              <a:lnSpc>
                <a:spcPct val="90000"/>
              </a:lnSpc>
              <a:spcBef>
                <a:spcPts val="600"/>
              </a:spcBef>
              <a:spcAft>
                <a:spcPts val="0"/>
              </a:spcAft>
              <a:buSzPts val="1800"/>
              <a:buNone/>
              <a:defRPr sz="1000"/>
            </a:lvl6pPr>
            <a:lvl7pPr marL="3200400" lvl="6" indent="-228600" algn="l">
              <a:lnSpc>
                <a:spcPct val="90000"/>
              </a:lnSpc>
              <a:spcBef>
                <a:spcPts val="500"/>
              </a:spcBef>
              <a:spcAft>
                <a:spcPts val="0"/>
              </a:spcAft>
              <a:buSzPts val="1800"/>
              <a:buNone/>
              <a:defRPr sz="1000"/>
            </a:lvl7pPr>
            <a:lvl8pPr marL="3657600" lvl="7" indent="-228600" algn="l">
              <a:lnSpc>
                <a:spcPct val="90000"/>
              </a:lnSpc>
              <a:spcBef>
                <a:spcPts val="500"/>
              </a:spcBef>
              <a:spcAft>
                <a:spcPts val="0"/>
              </a:spcAft>
              <a:buSzPts val="1800"/>
              <a:buNone/>
              <a:defRPr sz="1000"/>
            </a:lvl8pPr>
            <a:lvl9pPr marL="4114800" lvl="8" indent="-228600" algn="l">
              <a:lnSpc>
                <a:spcPct val="90000"/>
              </a:lnSpc>
              <a:spcBef>
                <a:spcPts val="500"/>
              </a:spcBef>
              <a:spcAft>
                <a:spcPts val="0"/>
              </a:spcAft>
              <a:buSzPts val="1800"/>
              <a:buNone/>
              <a:defRPr sz="1000"/>
            </a:lvl9pPr>
          </a:lstStyle>
          <a:p>
            <a:endParaRPr/>
          </a:p>
        </p:txBody>
      </p:sp>
      <p:sp>
        <p:nvSpPr>
          <p:cNvPr id="45" name="Google Shape;45;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27;p58">
            <a:extLst>
              <a:ext uri="{FF2B5EF4-FFF2-40B4-BE49-F238E27FC236}">
                <a16:creationId xmlns:a16="http://schemas.microsoft.com/office/drawing/2014/main" id="{86C4C630-AD53-4B29-A4F2-EB01D00F5F0D}"/>
              </a:ext>
            </a:extLst>
          </p:cNvPr>
          <p:cNvSpPr txBox="1"/>
          <p:nvPr userDrawn="1"/>
        </p:nvSpPr>
        <p:spPr>
          <a:xfrm>
            <a:off x="1" y="98623"/>
            <a:ext cx="5219700"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dirty="0">
                <a:solidFill>
                  <a:schemeClr val="lt1"/>
                </a:solidFill>
                <a:highlight>
                  <a:srgbClr val="C01E24"/>
                </a:highlight>
                <a:latin typeface="Calibri"/>
                <a:ea typeface="Calibri"/>
                <a:cs typeface="Calibri"/>
                <a:sym typeface="Calibri"/>
              </a:rPr>
              <a:t> 2 </a:t>
            </a:r>
            <a:r>
              <a:rPr lang="de-DE" sz="1800" b="0" i="0" u="none" strike="noStrike" cap="none" dirty="0">
                <a:solidFill>
                  <a:srgbClr val="7F7F7F"/>
                </a:solidFill>
                <a:latin typeface="Calibri"/>
                <a:ea typeface="Calibri"/>
                <a:cs typeface="Calibri"/>
                <a:sym typeface="Calibri"/>
              </a:rPr>
              <a:t> </a:t>
            </a:r>
            <a:r>
              <a:rPr lang="en-US" sz="1800" b="0" i="0" u="none" strike="noStrike" cap="none" dirty="0">
                <a:solidFill>
                  <a:srgbClr val="7F7F7F"/>
                </a:solidFill>
                <a:latin typeface="Calibri"/>
                <a:ea typeface="Calibri"/>
                <a:cs typeface="Calibri"/>
                <a:sym typeface="Calibri"/>
              </a:rPr>
              <a:t>Main health issues when landing in a new country</a:t>
            </a:r>
            <a:r>
              <a:rPr lang="de-DE" sz="1800" b="0" i="0" u="none" strike="noStrike" cap="none" dirty="0">
                <a:solidFill>
                  <a:srgbClr val="7F7F7F"/>
                </a:solidFill>
                <a:latin typeface="Calibri"/>
                <a:ea typeface="Calibri"/>
                <a:cs typeface="Calibri"/>
                <a:sym typeface="Calibri"/>
              </a:rPr>
              <a:t> </a:t>
            </a:r>
            <a:endParaRPr sz="1800" b="0" i="0"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308834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57"/>
        <p:cNvGrpSpPr/>
        <p:nvPr/>
      </p:nvGrpSpPr>
      <p:grpSpPr>
        <a:xfrm>
          <a:off x="0" y="0"/>
          <a:ext cx="0" cy="0"/>
          <a:chOff x="0" y="0"/>
          <a:chExt cx="0" cy="0"/>
        </a:xfrm>
      </p:grpSpPr>
      <p:pic>
        <p:nvPicPr>
          <p:cNvPr id="58" name="Google Shape;58;p41"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3144004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module Intro" type="obj">
  <p:cSld name="Submodule Intro">
    <p:spTree>
      <p:nvGrpSpPr>
        <p:cNvPr id="1" name="Shape 59"/>
        <p:cNvGrpSpPr/>
        <p:nvPr/>
      </p:nvGrpSpPr>
      <p:grpSpPr>
        <a:xfrm>
          <a:off x="0" y="0"/>
          <a:ext cx="0" cy="0"/>
          <a:chOff x="0" y="0"/>
          <a:chExt cx="0" cy="0"/>
        </a:xfrm>
      </p:grpSpPr>
      <p:sp>
        <p:nvSpPr>
          <p:cNvPr id="60" name="Google Shape;60;p42"/>
          <p:cNvSpPr/>
          <p:nvPr/>
        </p:nvSpPr>
        <p:spPr>
          <a:xfrm>
            <a:off x="0" y="2218305"/>
            <a:ext cx="12192000" cy="3787362"/>
          </a:xfrm>
          <a:prstGeom prst="rect">
            <a:avLst/>
          </a:prstGeom>
          <a:solidFill>
            <a:srgbClr val="203864"/>
          </a:solidFill>
          <a:ln>
            <a:noFill/>
          </a:ln>
          <a:effectLst>
            <a:outerShdw blurRad="40000" dist="23000" dir="5400000" rotWithShape="0">
              <a:srgbClr val="808080">
                <a:alpha val="34117"/>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61" name="Google Shape;61;p4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dk1"/>
              </a:buClr>
              <a:buSzPts val="2400"/>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chemeClr val="dk1"/>
              </a:buClr>
              <a:buSzPts val="2640"/>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chemeClr val="dk1"/>
              </a:buClr>
              <a:buSzPts val="2000"/>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chemeClr val="dk1"/>
              </a:buClr>
              <a:buSzPts val="2000"/>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chemeClr val="dk1"/>
              </a:buClr>
              <a:buSzPts val="2000"/>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63" name="Google Shape;63;p4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64" name="Google Shape;64;p42"/>
          <p:cNvPicPr preferRelativeResize="0"/>
          <p:nvPr/>
        </p:nvPicPr>
        <p:blipFill rotWithShape="1">
          <a:blip r:embed="rId3">
            <a:alphaModFix/>
          </a:blip>
          <a:srcRect/>
          <a:stretch/>
        </p:blipFill>
        <p:spPr>
          <a:xfrm>
            <a:off x="29817" y="6301390"/>
            <a:ext cx="528183" cy="528183"/>
          </a:xfrm>
          <a:prstGeom prst="rect">
            <a:avLst/>
          </a:prstGeom>
          <a:noFill/>
          <a:ln>
            <a:noFill/>
          </a:ln>
        </p:spPr>
      </p:pic>
    </p:spTree>
    <p:extLst>
      <p:ext uri="{BB962C8B-B14F-4D97-AF65-F5344CB8AC3E}">
        <p14:creationId xmlns:p14="http://schemas.microsoft.com/office/powerpoint/2010/main" val="31995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34"/>
          <p:cNvPicPr preferRelativeResize="0"/>
          <p:nvPr/>
        </p:nvPicPr>
        <p:blipFill rotWithShape="1">
          <a:blip r:embed="rId3">
            <a:alphaModFix/>
          </a:blip>
          <a:srcRect/>
          <a:stretch/>
        </p:blipFill>
        <p:spPr>
          <a:xfrm>
            <a:off x="29817" y="29817"/>
            <a:ext cx="1015241" cy="1015241"/>
          </a:xfrm>
          <a:prstGeom prst="rect">
            <a:avLst/>
          </a:prstGeom>
          <a:noFill/>
          <a:ln>
            <a:noFill/>
          </a:ln>
        </p:spPr>
      </p:pic>
    </p:spTree>
    <p:extLst>
      <p:ext uri="{BB962C8B-B14F-4D97-AF65-F5344CB8AC3E}">
        <p14:creationId xmlns:p14="http://schemas.microsoft.com/office/powerpoint/2010/main" val="344379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Unit slide single column">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35"/>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5" name="Google Shape;27;p58">
            <a:extLst>
              <a:ext uri="{FF2B5EF4-FFF2-40B4-BE49-F238E27FC236}">
                <a16:creationId xmlns:a16="http://schemas.microsoft.com/office/drawing/2014/main" id="{CF474ED5-3F4C-40DE-84B3-8567D6ED6DB7}"/>
              </a:ext>
            </a:extLst>
          </p:cNvPr>
          <p:cNvSpPr txBox="1"/>
          <p:nvPr userDrawn="1"/>
        </p:nvSpPr>
        <p:spPr>
          <a:xfrm>
            <a:off x="0" y="98623"/>
            <a:ext cx="6305549" cy="53549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dirty="0">
                <a:solidFill>
                  <a:schemeClr val="lt1"/>
                </a:solidFill>
                <a:highlight>
                  <a:srgbClr val="C01E24"/>
                </a:highlight>
                <a:latin typeface="Calibri"/>
                <a:ea typeface="Calibri"/>
                <a:cs typeface="Calibri"/>
                <a:sym typeface="Calibri"/>
              </a:rPr>
              <a:t> 2 </a:t>
            </a:r>
            <a:r>
              <a:rPr lang="de-DE" sz="1800" b="0" i="0" u="none" strike="noStrike" cap="none" dirty="0">
                <a:solidFill>
                  <a:srgbClr val="7F7F7F"/>
                </a:solidFill>
                <a:latin typeface="Calibri"/>
                <a:ea typeface="Calibri"/>
                <a:cs typeface="Calibri"/>
                <a:sym typeface="Calibri"/>
              </a:rPr>
              <a:t> </a:t>
            </a:r>
            <a:r>
              <a:rPr lang="es-ES" sz="1800" b="0" i="0" u="none" strike="noStrike" cap="none" dirty="0">
                <a:solidFill>
                  <a:srgbClr val="7F7F7F"/>
                </a:solidFill>
                <a:latin typeface="Calibri"/>
                <a:ea typeface="Calibri"/>
                <a:cs typeface="Calibri"/>
                <a:sym typeface="Calibri"/>
              </a:rPr>
              <a:t>Principales cuestiones sanitarias al aterrizar en un nuevo país</a:t>
            </a:r>
          </a:p>
          <a:p>
            <a:pPr marL="0" marR="0" lvl="0" indent="0" algn="l" rtl="0">
              <a:lnSpc>
                <a:spcPct val="80000"/>
              </a:lnSpc>
              <a:spcBef>
                <a:spcPts val="0"/>
              </a:spcBef>
              <a:spcAft>
                <a:spcPts val="0"/>
              </a:spcAft>
              <a:buClr>
                <a:srgbClr val="000000"/>
              </a:buClr>
              <a:buSzPts val="1800"/>
              <a:buFont typeface="Calibri"/>
              <a:buNone/>
            </a:pPr>
            <a:endParaRPr sz="1800" b="0" i="0"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254438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36"/>
          <p:cNvSpPr/>
          <p:nvPr/>
        </p:nvSpPr>
        <p:spPr>
          <a:xfrm>
            <a:off x="0" y="2218305"/>
            <a:ext cx="12192000" cy="3787362"/>
          </a:xfrm>
          <a:prstGeom prst="rect">
            <a:avLst/>
          </a:prstGeom>
          <a:solidFill>
            <a:srgbClr val="203864"/>
          </a:solidFill>
          <a:ln>
            <a:noFill/>
          </a:ln>
          <a:effectLst>
            <a:outerShdw blurRad="40000" dist="23000" dir="5400000" rotWithShape="0">
              <a:srgbClr val="808080">
                <a:alpha val="34117"/>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 name="Google Shape;31;p3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36"/>
          <p:cNvPicPr preferRelativeResize="0"/>
          <p:nvPr/>
        </p:nvPicPr>
        <p:blipFill rotWithShape="1">
          <a:blip r:embed="rId3">
            <a:alphaModFix/>
          </a:blip>
          <a:srcRect/>
          <a:stretch/>
        </p:blipFill>
        <p:spPr>
          <a:xfrm>
            <a:off x="29817" y="6301390"/>
            <a:ext cx="528183" cy="528183"/>
          </a:xfrm>
          <a:prstGeom prst="rect">
            <a:avLst/>
          </a:prstGeom>
          <a:noFill/>
          <a:ln>
            <a:noFill/>
          </a:ln>
        </p:spPr>
      </p:pic>
    </p:spTree>
    <p:extLst>
      <p:ext uri="{BB962C8B-B14F-4D97-AF65-F5344CB8AC3E}">
        <p14:creationId xmlns:p14="http://schemas.microsoft.com/office/powerpoint/2010/main" val="584180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5"/>
        <p:cNvGrpSpPr/>
        <p:nvPr/>
      </p:nvGrpSpPr>
      <p:grpSpPr>
        <a:xfrm>
          <a:off x="0" y="0"/>
          <a:ext cx="0" cy="0"/>
          <a:chOff x="0" y="0"/>
          <a:chExt cx="0" cy="0"/>
        </a:xfrm>
      </p:grpSpPr>
      <p:sp>
        <p:nvSpPr>
          <p:cNvPr id="36" name="Google Shape;36;p3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C01E24"/>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3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40" name="Google Shape;40;p37"/>
          <p:cNvPicPr preferRelativeResize="0"/>
          <p:nvPr/>
        </p:nvPicPr>
        <p:blipFill rotWithShape="1">
          <a:blip r:embed="rId3">
            <a:alphaModFix/>
          </a:blip>
          <a:srcRect/>
          <a:stretch/>
        </p:blipFill>
        <p:spPr>
          <a:xfrm>
            <a:off x="29817" y="6301390"/>
            <a:ext cx="528183" cy="528183"/>
          </a:xfrm>
          <a:prstGeom prst="rect">
            <a:avLst/>
          </a:prstGeom>
          <a:noFill/>
          <a:ln>
            <a:noFill/>
          </a:ln>
        </p:spPr>
      </p:pic>
    </p:spTree>
    <p:extLst>
      <p:ext uri="{BB962C8B-B14F-4D97-AF65-F5344CB8AC3E}">
        <p14:creationId xmlns:p14="http://schemas.microsoft.com/office/powerpoint/2010/main" val="409584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41"/>
        <p:cNvGrpSpPr/>
        <p:nvPr/>
      </p:nvGrpSpPr>
      <p:grpSpPr>
        <a:xfrm>
          <a:off x="0" y="0"/>
          <a:ext cx="0" cy="0"/>
          <a:chOff x="0" y="0"/>
          <a:chExt cx="0" cy="0"/>
        </a:xfrm>
      </p:grpSpPr>
      <p:sp>
        <p:nvSpPr>
          <p:cNvPr id="42" name="Google Shape;42;p38"/>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38"/>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ct val="1000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ct val="1000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38"/>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7" name="Google Shape;27;p58">
            <a:extLst>
              <a:ext uri="{FF2B5EF4-FFF2-40B4-BE49-F238E27FC236}">
                <a16:creationId xmlns:a16="http://schemas.microsoft.com/office/drawing/2014/main" id="{D8F811FB-D1BA-0365-19AA-BF122C3A5DE9}"/>
              </a:ext>
            </a:extLst>
          </p:cNvPr>
          <p:cNvSpPr txBox="1"/>
          <p:nvPr userDrawn="1"/>
        </p:nvSpPr>
        <p:spPr>
          <a:xfrm>
            <a:off x="0" y="98623"/>
            <a:ext cx="6305549" cy="53549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dirty="0">
                <a:solidFill>
                  <a:schemeClr val="lt1"/>
                </a:solidFill>
                <a:highlight>
                  <a:srgbClr val="C01E24"/>
                </a:highlight>
                <a:latin typeface="Calibri"/>
                <a:ea typeface="Calibri"/>
                <a:cs typeface="Calibri"/>
                <a:sym typeface="Calibri"/>
              </a:rPr>
              <a:t> 2 </a:t>
            </a:r>
            <a:r>
              <a:rPr lang="de-DE" sz="1800" b="0" i="0" u="none" strike="noStrike" cap="none" dirty="0">
                <a:solidFill>
                  <a:srgbClr val="7F7F7F"/>
                </a:solidFill>
                <a:latin typeface="Calibri"/>
                <a:ea typeface="Calibri"/>
                <a:cs typeface="Calibri"/>
                <a:sym typeface="Calibri"/>
              </a:rPr>
              <a:t> </a:t>
            </a:r>
            <a:r>
              <a:rPr lang="es-ES" sz="1800" b="0" i="0" u="none" strike="noStrike" cap="none" dirty="0">
                <a:solidFill>
                  <a:srgbClr val="7F7F7F"/>
                </a:solidFill>
                <a:latin typeface="Calibri"/>
                <a:ea typeface="Calibri"/>
                <a:cs typeface="Calibri"/>
                <a:sym typeface="Calibri"/>
              </a:rPr>
              <a:t>Principales cuestiones sanitarias al aterrizar en un nuevo país</a:t>
            </a:r>
          </a:p>
          <a:p>
            <a:pPr marL="0" marR="0" lvl="0" indent="0" algn="l" rtl="0">
              <a:lnSpc>
                <a:spcPct val="80000"/>
              </a:lnSpc>
              <a:spcBef>
                <a:spcPts val="0"/>
              </a:spcBef>
              <a:spcAft>
                <a:spcPts val="0"/>
              </a:spcAft>
              <a:buClr>
                <a:srgbClr val="000000"/>
              </a:buClr>
              <a:buSzPts val="1800"/>
              <a:buFont typeface="Calibri"/>
              <a:buNone/>
            </a:pPr>
            <a:endParaRPr sz="1800" b="0" i="0"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206181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Σύγκριση" type="twoTxTwoObj">
  <p:cSld name="Σύγκριση">
    <p:spTree>
      <p:nvGrpSpPr>
        <p:cNvPr id="1" name="Shape 23"/>
        <p:cNvGrpSpPr/>
        <p:nvPr/>
      </p:nvGrpSpPr>
      <p:grpSpPr>
        <a:xfrm>
          <a:off x="0" y="0"/>
          <a:ext cx="0" cy="0"/>
          <a:chOff x="0" y="0"/>
          <a:chExt cx="0" cy="0"/>
        </a:xfrm>
      </p:grpSpPr>
      <p:sp>
        <p:nvSpPr>
          <p:cNvPr id="24" name="Google Shape;24;p7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400"/>
              <a:buNone/>
              <a:defRPr sz="2400" b="1"/>
            </a:lvl1pPr>
            <a:lvl2pPr marL="914400" lvl="1" indent="-228600" algn="l">
              <a:lnSpc>
                <a:spcPct val="100000"/>
              </a:lnSpc>
              <a:spcBef>
                <a:spcPts val="600"/>
              </a:spcBef>
              <a:spcAft>
                <a:spcPts val="0"/>
              </a:spcAft>
              <a:buSzPts val="2640"/>
              <a:buNone/>
              <a:defRPr sz="2000" b="1"/>
            </a:lvl2pPr>
            <a:lvl3pPr marL="1371600" lvl="2" indent="-228600" algn="l">
              <a:lnSpc>
                <a:spcPct val="100000"/>
              </a:lnSpc>
              <a:spcBef>
                <a:spcPts val="600"/>
              </a:spcBef>
              <a:spcAft>
                <a:spcPts val="0"/>
              </a:spcAft>
              <a:buSzPts val="2000"/>
              <a:buNone/>
              <a:defRPr sz="1800" b="1"/>
            </a:lvl3pPr>
            <a:lvl4pPr marL="1828800" lvl="3" indent="-228600" algn="l">
              <a:lnSpc>
                <a:spcPct val="100000"/>
              </a:lnSpc>
              <a:spcBef>
                <a:spcPts val="600"/>
              </a:spcBef>
              <a:spcAft>
                <a:spcPts val="0"/>
              </a:spcAft>
              <a:buSzPts val="2000"/>
              <a:buNone/>
              <a:defRPr sz="1600" b="1"/>
            </a:lvl4pPr>
            <a:lvl5pPr marL="2286000" lvl="4" indent="-228600" algn="l">
              <a:lnSpc>
                <a:spcPct val="100000"/>
              </a:lnSpc>
              <a:spcBef>
                <a:spcPts val="600"/>
              </a:spcBef>
              <a:spcAft>
                <a:spcPts val="0"/>
              </a:spcAft>
              <a:buSzPts val="2000"/>
              <a:buNone/>
              <a:defRPr sz="1600" b="1"/>
            </a:lvl5pPr>
            <a:lvl6pPr marL="2743200" lvl="5" indent="-228600" algn="l">
              <a:lnSpc>
                <a:spcPct val="90000"/>
              </a:lnSpc>
              <a:spcBef>
                <a:spcPts val="6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26" name="Google Shape;26;p7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a:lvl1pPr>
            <a:lvl2pPr marL="914400" lvl="1" indent="-396240" algn="l">
              <a:lnSpc>
                <a:spcPct val="100000"/>
              </a:lnSpc>
              <a:spcBef>
                <a:spcPts val="600"/>
              </a:spcBef>
              <a:spcAft>
                <a:spcPts val="0"/>
              </a:spcAft>
              <a:buSzPts val="2640"/>
              <a:buChar char="▪"/>
              <a:defRPr/>
            </a:lvl2pPr>
            <a:lvl3pPr marL="1371600" lvl="2" indent="-355600" algn="l">
              <a:lnSpc>
                <a:spcPct val="100000"/>
              </a:lnSpc>
              <a:spcBef>
                <a:spcPts val="600"/>
              </a:spcBef>
              <a:spcAft>
                <a:spcPts val="0"/>
              </a:spcAft>
              <a:buSzPts val="2000"/>
              <a:buChar char="▪"/>
              <a:defRPr/>
            </a:lvl3pPr>
            <a:lvl4pPr marL="1828800" lvl="3" indent="-355600" algn="l">
              <a:lnSpc>
                <a:spcPct val="100000"/>
              </a:lnSpc>
              <a:spcBef>
                <a:spcPts val="600"/>
              </a:spcBef>
              <a:spcAft>
                <a:spcPts val="0"/>
              </a:spcAft>
              <a:buSzPts val="2000"/>
              <a:buChar char="▪"/>
              <a:defRPr/>
            </a:lvl4pPr>
            <a:lvl5pPr marL="2286000" lvl="4" indent="-355600" algn="l">
              <a:lnSpc>
                <a:spcPct val="100000"/>
              </a:lnSpc>
              <a:spcBef>
                <a:spcPts val="600"/>
              </a:spcBef>
              <a:spcAft>
                <a:spcPts val="0"/>
              </a:spcAft>
              <a:buSzPts val="20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7" name="Google Shape;27;p7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400"/>
              <a:buNone/>
              <a:defRPr sz="2400" b="1"/>
            </a:lvl1pPr>
            <a:lvl2pPr marL="914400" lvl="1" indent="-228600" algn="l">
              <a:lnSpc>
                <a:spcPct val="100000"/>
              </a:lnSpc>
              <a:spcBef>
                <a:spcPts val="600"/>
              </a:spcBef>
              <a:spcAft>
                <a:spcPts val="0"/>
              </a:spcAft>
              <a:buSzPts val="2640"/>
              <a:buNone/>
              <a:defRPr sz="2000" b="1"/>
            </a:lvl2pPr>
            <a:lvl3pPr marL="1371600" lvl="2" indent="-228600" algn="l">
              <a:lnSpc>
                <a:spcPct val="100000"/>
              </a:lnSpc>
              <a:spcBef>
                <a:spcPts val="600"/>
              </a:spcBef>
              <a:spcAft>
                <a:spcPts val="0"/>
              </a:spcAft>
              <a:buSzPts val="2000"/>
              <a:buNone/>
              <a:defRPr sz="1800" b="1"/>
            </a:lvl3pPr>
            <a:lvl4pPr marL="1828800" lvl="3" indent="-228600" algn="l">
              <a:lnSpc>
                <a:spcPct val="100000"/>
              </a:lnSpc>
              <a:spcBef>
                <a:spcPts val="600"/>
              </a:spcBef>
              <a:spcAft>
                <a:spcPts val="0"/>
              </a:spcAft>
              <a:buSzPts val="2000"/>
              <a:buNone/>
              <a:defRPr sz="1600" b="1"/>
            </a:lvl4pPr>
            <a:lvl5pPr marL="2286000" lvl="4" indent="-228600" algn="l">
              <a:lnSpc>
                <a:spcPct val="100000"/>
              </a:lnSpc>
              <a:spcBef>
                <a:spcPts val="600"/>
              </a:spcBef>
              <a:spcAft>
                <a:spcPts val="0"/>
              </a:spcAft>
              <a:buSzPts val="2000"/>
              <a:buNone/>
              <a:defRPr sz="1600" b="1"/>
            </a:lvl5pPr>
            <a:lvl6pPr marL="2743200" lvl="5" indent="-228600" algn="l">
              <a:lnSpc>
                <a:spcPct val="90000"/>
              </a:lnSpc>
              <a:spcBef>
                <a:spcPts val="6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28" name="Google Shape;28;p7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a:lvl1pPr>
            <a:lvl2pPr marL="914400" lvl="1" indent="-396240" algn="l">
              <a:lnSpc>
                <a:spcPct val="100000"/>
              </a:lnSpc>
              <a:spcBef>
                <a:spcPts val="600"/>
              </a:spcBef>
              <a:spcAft>
                <a:spcPts val="0"/>
              </a:spcAft>
              <a:buSzPts val="2640"/>
              <a:buChar char="▪"/>
              <a:defRPr/>
            </a:lvl2pPr>
            <a:lvl3pPr marL="1371600" lvl="2" indent="-355600" algn="l">
              <a:lnSpc>
                <a:spcPct val="100000"/>
              </a:lnSpc>
              <a:spcBef>
                <a:spcPts val="600"/>
              </a:spcBef>
              <a:spcAft>
                <a:spcPts val="0"/>
              </a:spcAft>
              <a:buSzPts val="2000"/>
              <a:buChar char="▪"/>
              <a:defRPr/>
            </a:lvl3pPr>
            <a:lvl4pPr marL="1828800" lvl="3" indent="-355600" algn="l">
              <a:lnSpc>
                <a:spcPct val="100000"/>
              </a:lnSpc>
              <a:spcBef>
                <a:spcPts val="600"/>
              </a:spcBef>
              <a:spcAft>
                <a:spcPts val="0"/>
              </a:spcAft>
              <a:buSzPts val="2000"/>
              <a:buChar char="▪"/>
              <a:defRPr/>
            </a:lvl4pPr>
            <a:lvl5pPr marL="2286000" lvl="4" indent="-355600" algn="l">
              <a:lnSpc>
                <a:spcPct val="100000"/>
              </a:lnSpc>
              <a:spcBef>
                <a:spcPts val="600"/>
              </a:spcBef>
              <a:spcAft>
                <a:spcPts val="0"/>
              </a:spcAft>
              <a:buSzPts val="20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9" name="Google Shape;29;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27;p58">
            <a:extLst>
              <a:ext uri="{FF2B5EF4-FFF2-40B4-BE49-F238E27FC236}">
                <a16:creationId xmlns:a16="http://schemas.microsoft.com/office/drawing/2014/main" id="{43982D08-3536-81F7-BF93-FF4A2BCD415D}"/>
              </a:ext>
            </a:extLst>
          </p:cNvPr>
          <p:cNvSpPr txBox="1"/>
          <p:nvPr userDrawn="1"/>
        </p:nvSpPr>
        <p:spPr>
          <a:xfrm>
            <a:off x="0" y="98623"/>
            <a:ext cx="6305549" cy="53549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dirty="0">
                <a:solidFill>
                  <a:schemeClr val="lt1"/>
                </a:solidFill>
                <a:highlight>
                  <a:srgbClr val="C01E24"/>
                </a:highlight>
                <a:latin typeface="Calibri"/>
                <a:ea typeface="Calibri"/>
                <a:cs typeface="Calibri"/>
                <a:sym typeface="Calibri"/>
              </a:rPr>
              <a:t> 2 </a:t>
            </a:r>
            <a:r>
              <a:rPr lang="de-DE" sz="1800" b="0" i="0" u="none" strike="noStrike" cap="none" dirty="0">
                <a:solidFill>
                  <a:srgbClr val="7F7F7F"/>
                </a:solidFill>
                <a:latin typeface="Calibri"/>
                <a:ea typeface="Calibri"/>
                <a:cs typeface="Calibri"/>
                <a:sym typeface="Calibri"/>
              </a:rPr>
              <a:t> </a:t>
            </a:r>
            <a:r>
              <a:rPr lang="es-ES" sz="1800" b="0" i="0" u="none" strike="noStrike" cap="none" dirty="0">
                <a:solidFill>
                  <a:srgbClr val="7F7F7F"/>
                </a:solidFill>
                <a:latin typeface="Calibri"/>
                <a:ea typeface="Calibri"/>
                <a:cs typeface="Calibri"/>
                <a:sym typeface="Calibri"/>
              </a:rPr>
              <a:t>Principales cuestiones sanitarias al aterrizar en un nuevo país</a:t>
            </a:r>
          </a:p>
          <a:p>
            <a:pPr marL="0" marR="0" lvl="0" indent="0" algn="l" rtl="0">
              <a:lnSpc>
                <a:spcPct val="80000"/>
              </a:lnSpc>
              <a:spcBef>
                <a:spcPts val="0"/>
              </a:spcBef>
              <a:spcAft>
                <a:spcPts val="0"/>
              </a:spcAft>
              <a:buClr>
                <a:srgbClr val="000000"/>
              </a:buClr>
              <a:buSzPts val="1800"/>
              <a:buFont typeface="Calibri"/>
              <a:buNone/>
            </a:pPr>
            <a:endParaRPr sz="1800" b="0" i="0"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53482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2"/>
        <p:cNvGrpSpPr/>
        <p:nvPr/>
      </p:nvGrpSpPr>
      <p:grpSpPr>
        <a:xfrm>
          <a:off x="0" y="0"/>
          <a:ext cx="0" cy="0"/>
          <a:chOff x="0" y="0"/>
          <a:chExt cx="0" cy="0"/>
        </a:xfrm>
      </p:grpSpPr>
      <p:sp>
        <p:nvSpPr>
          <p:cNvPr id="33" name="Google Shape;33;p7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7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2133"/>
              </a:spcBef>
              <a:spcAft>
                <a:spcPts val="0"/>
              </a:spcAft>
              <a:buSzPts val="1400"/>
              <a:buChar char="○"/>
              <a:defRPr/>
            </a:lvl2pPr>
            <a:lvl3pPr marL="1371600" lvl="2" indent="-317500" algn="l">
              <a:lnSpc>
                <a:spcPct val="100000"/>
              </a:lnSpc>
              <a:spcBef>
                <a:spcPts val="2133"/>
              </a:spcBef>
              <a:spcAft>
                <a:spcPts val="0"/>
              </a:spcAft>
              <a:buSzPts val="1400"/>
              <a:buChar char="■"/>
              <a:defRPr/>
            </a:lvl3pPr>
            <a:lvl4pPr marL="1828800" lvl="3" indent="-317500" algn="l">
              <a:lnSpc>
                <a:spcPct val="100000"/>
              </a:lnSpc>
              <a:spcBef>
                <a:spcPts val="2133"/>
              </a:spcBef>
              <a:spcAft>
                <a:spcPts val="0"/>
              </a:spcAft>
              <a:buSzPts val="1400"/>
              <a:buChar char="●"/>
              <a:defRPr/>
            </a:lvl4pPr>
            <a:lvl5pPr marL="2286000" lvl="4" indent="-317500" algn="l">
              <a:lnSpc>
                <a:spcPct val="100000"/>
              </a:lnSpc>
              <a:spcBef>
                <a:spcPts val="2133"/>
              </a:spcBef>
              <a:spcAft>
                <a:spcPts val="0"/>
              </a:spcAft>
              <a:buSzPts val="1400"/>
              <a:buChar char="○"/>
              <a:defRPr/>
            </a:lvl5pPr>
            <a:lvl6pPr marL="2743200" lvl="5" indent="-317500" algn="l">
              <a:lnSpc>
                <a:spcPct val="90000"/>
              </a:lnSpc>
              <a:spcBef>
                <a:spcPts val="2133"/>
              </a:spcBef>
              <a:spcAft>
                <a:spcPts val="0"/>
              </a:spcAft>
              <a:buSzPts val="1400"/>
              <a:buChar char="■"/>
              <a:defRPr/>
            </a:lvl6pPr>
            <a:lvl7pPr marL="3200400" lvl="6" indent="-317500" algn="l">
              <a:lnSpc>
                <a:spcPct val="90000"/>
              </a:lnSpc>
              <a:spcBef>
                <a:spcPts val="2133"/>
              </a:spcBef>
              <a:spcAft>
                <a:spcPts val="0"/>
              </a:spcAft>
              <a:buSzPts val="1400"/>
              <a:buChar char="●"/>
              <a:defRPr/>
            </a:lvl7pPr>
            <a:lvl8pPr marL="3657600" lvl="7" indent="-317500" algn="l">
              <a:lnSpc>
                <a:spcPct val="90000"/>
              </a:lnSpc>
              <a:spcBef>
                <a:spcPts val="2133"/>
              </a:spcBef>
              <a:spcAft>
                <a:spcPts val="0"/>
              </a:spcAft>
              <a:buSzPts val="1400"/>
              <a:buChar char="○"/>
              <a:defRPr/>
            </a:lvl8pPr>
            <a:lvl9pPr marL="4114800" lvl="8" indent="-317500" algn="l">
              <a:lnSpc>
                <a:spcPct val="90000"/>
              </a:lnSpc>
              <a:spcBef>
                <a:spcPts val="2133"/>
              </a:spcBef>
              <a:spcAft>
                <a:spcPts val="2133"/>
              </a:spcAft>
              <a:buSzPts val="1400"/>
              <a:buChar char="■"/>
              <a:defRPr/>
            </a:lvl9pPr>
          </a:lstStyle>
          <a:p>
            <a:endParaRPr/>
          </a:p>
        </p:txBody>
      </p:sp>
      <p:sp>
        <p:nvSpPr>
          <p:cNvPr id="35" name="Google Shape;35;p7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 name="Google Shape;27;p58">
            <a:extLst>
              <a:ext uri="{FF2B5EF4-FFF2-40B4-BE49-F238E27FC236}">
                <a16:creationId xmlns:a16="http://schemas.microsoft.com/office/drawing/2014/main" id="{5E08BA2C-F5C3-431B-E685-75B0AEE67AB5}"/>
              </a:ext>
            </a:extLst>
          </p:cNvPr>
          <p:cNvSpPr txBox="1"/>
          <p:nvPr userDrawn="1"/>
        </p:nvSpPr>
        <p:spPr>
          <a:xfrm>
            <a:off x="0" y="98623"/>
            <a:ext cx="6305549" cy="53549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dirty="0">
                <a:solidFill>
                  <a:schemeClr val="lt1"/>
                </a:solidFill>
                <a:highlight>
                  <a:srgbClr val="C01E24"/>
                </a:highlight>
                <a:latin typeface="Calibri"/>
                <a:ea typeface="Calibri"/>
                <a:cs typeface="Calibri"/>
                <a:sym typeface="Calibri"/>
              </a:rPr>
              <a:t> 2 </a:t>
            </a:r>
            <a:r>
              <a:rPr lang="de-DE" sz="1800" b="0" i="0" u="none" strike="noStrike" cap="none" dirty="0">
                <a:solidFill>
                  <a:srgbClr val="7F7F7F"/>
                </a:solidFill>
                <a:latin typeface="Calibri"/>
                <a:ea typeface="Calibri"/>
                <a:cs typeface="Calibri"/>
                <a:sym typeface="Calibri"/>
              </a:rPr>
              <a:t> </a:t>
            </a:r>
            <a:r>
              <a:rPr lang="es-ES" sz="1800" b="0" i="0" u="none" strike="noStrike" cap="none" dirty="0">
                <a:solidFill>
                  <a:srgbClr val="7F7F7F"/>
                </a:solidFill>
                <a:latin typeface="Calibri"/>
                <a:ea typeface="Calibri"/>
                <a:cs typeface="Calibri"/>
                <a:sym typeface="Calibri"/>
              </a:rPr>
              <a:t>Principales cuestiones sanitarias al aterrizar en un nuevo país</a:t>
            </a:r>
          </a:p>
          <a:p>
            <a:pPr marL="0" marR="0" lvl="0" indent="0" algn="l" rtl="0">
              <a:lnSpc>
                <a:spcPct val="80000"/>
              </a:lnSpc>
              <a:spcBef>
                <a:spcPts val="0"/>
              </a:spcBef>
              <a:spcAft>
                <a:spcPts val="0"/>
              </a:spcAft>
              <a:buClr>
                <a:srgbClr val="000000"/>
              </a:buClr>
              <a:buSzPts val="1800"/>
              <a:buFont typeface="Calibri"/>
              <a:buNone/>
            </a:pPr>
            <a:endParaRPr sz="1800" b="0" i="0"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288429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6"/>
        <p:cNvGrpSpPr/>
        <p:nvPr/>
      </p:nvGrpSpPr>
      <p:grpSpPr>
        <a:xfrm>
          <a:off x="0" y="0"/>
          <a:ext cx="0" cy="0"/>
          <a:chOff x="0" y="0"/>
          <a:chExt cx="0" cy="0"/>
        </a:xfrm>
      </p:grpSpPr>
      <p:sp>
        <p:nvSpPr>
          <p:cNvPr id="37" name="Google Shape;37;p7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 name="Google Shape;38;p7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867"/>
            </a:lvl1pPr>
            <a:lvl2pPr marL="914400" lvl="1" indent="-304800" algn="l">
              <a:lnSpc>
                <a:spcPct val="100000"/>
              </a:lnSpc>
              <a:spcBef>
                <a:spcPts val="2133"/>
              </a:spcBef>
              <a:spcAft>
                <a:spcPts val="0"/>
              </a:spcAft>
              <a:buSzPts val="1200"/>
              <a:buChar char="○"/>
              <a:defRPr sz="1600"/>
            </a:lvl2pPr>
            <a:lvl3pPr marL="1371600" lvl="2" indent="-304800" algn="l">
              <a:lnSpc>
                <a:spcPct val="100000"/>
              </a:lnSpc>
              <a:spcBef>
                <a:spcPts val="2133"/>
              </a:spcBef>
              <a:spcAft>
                <a:spcPts val="0"/>
              </a:spcAft>
              <a:buSzPts val="1200"/>
              <a:buChar char="■"/>
              <a:defRPr sz="1600"/>
            </a:lvl3pPr>
            <a:lvl4pPr marL="1828800" lvl="3" indent="-304800" algn="l">
              <a:lnSpc>
                <a:spcPct val="100000"/>
              </a:lnSpc>
              <a:spcBef>
                <a:spcPts val="2133"/>
              </a:spcBef>
              <a:spcAft>
                <a:spcPts val="0"/>
              </a:spcAft>
              <a:buSzPts val="1200"/>
              <a:buChar char="●"/>
              <a:defRPr sz="1600"/>
            </a:lvl4pPr>
            <a:lvl5pPr marL="2286000" lvl="4" indent="-304800" algn="l">
              <a:lnSpc>
                <a:spcPct val="100000"/>
              </a:lnSpc>
              <a:spcBef>
                <a:spcPts val="2133"/>
              </a:spcBef>
              <a:spcAft>
                <a:spcPts val="0"/>
              </a:spcAft>
              <a:buSzPts val="1200"/>
              <a:buChar char="○"/>
              <a:defRPr sz="1600"/>
            </a:lvl5pPr>
            <a:lvl6pPr marL="2743200" lvl="5" indent="-304800" algn="l">
              <a:lnSpc>
                <a:spcPct val="90000"/>
              </a:lnSpc>
              <a:spcBef>
                <a:spcPts val="2133"/>
              </a:spcBef>
              <a:spcAft>
                <a:spcPts val="0"/>
              </a:spcAft>
              <a:buSzPts val="1200"/>
              <a:buChar char="■"/>
              <a:defRPr sz="1600"/>
            </a:lvl6pPr>
            <a:lvl7pPr marL="3200400" lvl="6" indent="-304800" algn="l">
              <a:lnSpc>
                <a:spcPct val="90000"/>
              </a:lnSpc>
              <a:spcBef>
                <a:spcPts val="2133"/>
              </a:spcBef>
              <a:spcAft>
                <a:spcPts val="0"/>
              </a:spcAft>
              <a:buSzPts val="1200"/>
              <a:buChar char="●"/>
              <a:defRPr sz="1600"/>
            </a:lvl7pPr>
            <a:lvl8pPr marL="3657600" lvl="7" indent="-304800" algn="l">
              <a:lnSpc>
                <a:spcPct val="90000"/>
              </a:lnSpc>
              <a:spcBef>
                <a:spcPts val="2133"/>
              </a:spcBef>
              <a:spcAft>
                <a:spcPts val="0"/>
              </a:spcAft>
              <a:buSzPts val="1200"/>
              <a:buChar char="○"/>
              <a:defRPr sz="1600"/>
            </a:lvl8pPr>
            <a:lvl9pPr marL="4114800" lvl="8" indent="-304800" algn="l">
              <a:lnSpc>
                <a:spcPct val="90000"/>
              </a:lnSpc>
              <a:spcBef>
                <a:spcPts val="2133"/>
              </a:spcBef>
              <a:spcAft>
                <a:spcPts val="2133"/>
              </a:spcAft>
              <a:buSzPts val="1200"/>
              <a:buChar char="■"/>
              <a:defRPr sz="1600"/>
            </a:lvl9pPr>
          </a:lstStyle>
          <a:p>
            <a:endParaRPr/>
          </a:p>
        </p:txBody>
      </p:sp>
      <p:sp>
        <p:nvSpPr>
          <p:cNvPr id="39" name="Google Shape;39;p7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867"/>
            </a:lvl1pPr>
            <a:lvl2pPr marL="914400" lvl="1" indent="-304800" algn="l">
              <a:lnSpc>
                <a:spcPct val="100000"/>
              </a:lnSpc>
              <a:spcBef>
                <a:spcPts val="2133"/>
              </a:spcBef>
              <a:spcAft>
                <a:spcPts val="0"/>
              </a:spcAft>
              <a:buSzPts val="1200"/>
              <a:buChar char="○"/>
              <a:defRPr sz="1600"/>
            </a:lvl2pPr>
            <a:lvl3pPr marL="1371600" lvl="2" indent="-304800" algn="l">
              <a:lnSpc>
                <a:spcPct val="100000"/>
              </a:lnSpc>
              <a:spcBef>
                <a:spcPts val="2133"/>
              </a:spcBef>
              <a:spcAft>
                <a:spcPts val="0"/>
              </a:spcAft>
              <a:buSzPts val="1200"/>
              <a:buChar char="■"/>
              <a:defRPr sz="1600"/>
            </a:lvl3pPr>
            <a:lvl4pPr marL="1828800" lvl="3" indent="-304800" algn="l">
              <a:lnSpc>
                <a:spcPct val="100000"/>
              </a:lnSpc>
              <a:spcBef>
                <a:spcPts val="2133"/>
              </a:spcBef>
              <a:spcAft>
                <a:spcPts val="0"/>
              </a:spcAft>
              <a:buSzPts val="1200"/>
              <a:buChar char="●"/>
              <a:defRPr sz="1600"/>
            </a:lvl4pPr>
            <a:lvl5pPr marL="2286000" lvl="4" indent="-304800" algn="l">
              <a:lnSpc>
                <a:spcPct val="100000"/>
              </a:lnSpc>
              <a:spcBef>
                <a:spcPts val="2133"/>
              </a:spcBef>
              <a:spcAft>
                <a:spcPts val="0"/>
              </a:spcAft>
              <a:buSzPts val="1200"/>
              <a:buChar char="○"/>
              <a:defRPr sz="1600"/>
            </a:lvl5pPr>
            <a:lvl6pPr marL="2743200" lvl="5" indent="-304800" algn="l">
              <a:lnSpc>
                <a:spcPct val="90000"/>
              </a:lnSpc>
              <a:spcBef>
                <a:spcPts val="2133"/>
              </a:spcBef>
              <a:spcAft>
                <a:spcPts val="0"/>
              </a:spcAft>
              <a:buSzPts val="1200"/>
              <a:buChar char="■"/>
              <a:defRPr sz="1600"/>
            </a:lvl6pPr>
            <a:lvl7pPr marL="3200400" lvl="6" indent="-304800" algn="l">
              <a:lnSpc>
                <a:spcPct val="90000"/>
              </a:lnSpc>
              <a:spcBef>
                <a:spcPts val="2133"/>
              </a:spcBef>
              <a:spcAft>
                <a:spcPts val="0"/>
              </a:spcAft>
              <a:buSzPts val="1200"/>
              <a:buChar char="●"/>
              <a:defRPr sz="1600"/>
            </a:lvl7pPr>
            <a:lvl8pPr marL="3657600" lvl="7" indent="-304800" algn="l">
              <a:lnSpc>
                <a:spcPct val="90000"/>
              </a:lnSpc>
              <a:spcBef>
                <a:spcPts val="2133"/>
              </a:spcBef>
              <a:spcAft>
                <a:spcPts val="0"/>
              </a:spcAft>
              <a:buSzPts val="1200"/>
              <a:buChar char="○"/>
              <a:defRPr sz="1600"/>
            </a:lvl8pPr>
            <a:lvl9pPr marL="4114800" lvl="8" indent="-304800" algn="l">
              <a:lnSpc>
                <a:spcPct val="90000"/>
              </a:lnSpc>
              <a:spcBef>
                <a:spcPts val="2133"/>
              </a:spcBef>
              <a:spcAft>
                <a:spcPts val="2133"/>
              </a:spcAft>
              <a:buSzPts val="1200"/>
              <a:buChar char="■"/>
              <a:defRPr sz="1600"/>
            </a:lvl9pPr>
          </a:lstStyle>
          <a:p>
            <a:endParaRPr/>
          </a:p>
        </p:txBody>
      </p:sp>
      <p:sp>
        <p:nvSpPr>
          <p:cNvPr id="40" name="Google Shape;40;p7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 name="Google Shape;27;p58">
            <a:extLst>
              <a:ext uri="{FF2B5EF4-FFF2-40B4-BE49-F238E27FC236}">
                <a16:creationId xmlns:a16="http://schemas.microsoft.com/office/drawing/2014/main" id="{8F2302C2-C5FE-41BC-A794-CA31DC2A90ED}"/>
              </a:ext>
            </a:extLst>
          </p:cNvPr>
          <p:cNvSpPr txBox="1"/>
          <p:nvPr userDrawn="1"/>
        </p:nvSpPr>
        <p:spPr>
          <a:xfrm>
            <a:off x="1" y="98623"/>
            <a:ext cx="5219700"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dirty="0">
                <a:solidFill>
                  <a:schemeClr val="lt1"/>
                </a:solidFill>
                <a:highlight>
                  <a:srgbClr val="C01E24"/>
                </a:highlight>
                <a:latin typeface="Calibri"/>
                <a:ea typeface="Calibri"/>
                <a:cs typeface="Calibri"/>
                <a:sym typeface="Calibri"/>
              </a:rPr>
              <a:t> 2 </a:t>
            </a:r>
            <a:r>
              <a:rPr lang="de-DE" sz="1800" b="0" i="0" u="none" strike="noStrike" cap="none" dirty="0">
                <a:solidFill>
                  <a:srgbClr val="7F7F7F"/>
                </a:solidFill>
                <a:latin typeface="Calibri"/>
                <a:ea typeface="Calibri"/>
                <a:cs typeface="Calibri"/>
                <a:sym typeface="Calibri"/>
              </a:rPr>
              <a:t> </a:t>
            </a:r>
            <a:r>
              <a:rPr lang="en-US" sz="1800" b="0" i="0" u="none" strike="noStrike" cap="none" dirty="0">
                <a:solidFill>
                  <a:srgbClr val="7F7F7F"/>
                </a:solidFill>
                <a:latin typeface="Calibri"/>
                <a:ea typeface="Calibri"/>
                <a:cs typeface="Calibri"/>
                <a:sym typeface="Calibri"/>
              </a:rPr>
              <a:t>Main health issues when landing in a new country</a:t>
            </a:r>
            <a:r>
              <a:rPr lang="de-DE" sz="1800" b="0" i="0" u="none" strike="noStrike" cap="none" dirty="0">
                <a:solidFill>
                  <a:srgbClr val="7F7F7F"/>
                </a:solidFill>
                <a:latin typeface="Calibri"/>
                <a:ea typeface="Calibri"/>
                <a:cs typeface="Calibri"/>
                <a:sym typeface="Calibri"/>
              </a:rPr>
              <a:t> </a:t>
            </a:r>
            <a:endParaRPr sz="1800" b="0" i="0"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46128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9316699"/>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40"/>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4" name="Google Shape;5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55" name="Google Shape;5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56" name="Google Shape;5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0494099"/>
      </p:ext>
    </p:extLst>
  </p:cSld>
  <p:clrMap bg1="lt1" tx1="dk1" bg2="dk2" tx2="lt2" accent1="accent1" accent2="accent2" accent3="accent3" accent4="accent4" accent5="accent5" accent6="accent6" hlink="hlink" folHlink="folHlink"/>
  <p:sldLayoutIdLst>
    <p:sldLayoutId id="2147483670" r:id="rId1"/>
    <p:sldLayoutId id="214748367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publichealthreviews.biomedcentral.com/articles/10.1186/s40985-018-0104-9/figures/2"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publichealthreviews.biomedcentral.com/articles/10.1186/s40985-018-0104-9/figures/2"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publichealthreviews.biomedcentral.com/articles/10.1186/s40985-018-0104-9/figures/2"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LbmUbj0edk"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pixabay.com/de/vectors/video-arbeit-youtube-zu-betrachten-3782430/"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de/illustrations/pinnwand-notizzettel-post-it-zettel-2768204/"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pixabay.com/illustrations/silhouettes-people-mankind-gears-7801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raining.mig-dhl.eu/modules/document/file.php/TMA104/Material/Create%20your%20own%20pocket%20guide%20with%20health%20terms_SPANISH.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de/vectors/elektrokardiogramm-blutdruck-ekg-2858693/"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de/vectors/blutdruck-ekg-die-gesundheit-herz-3312513/"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euro.who.int/__data/assets/pdf_file/0005/293270/Migration-Health-Key-Issues-.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9.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1.jpg"/><Relationship Id="rId5" Type="http://schemas.openxmlformats.org/officeDocument/2006/relationships/image" Target="../media/image8.jpg"/><Relationship Id="rId15" Type="http://schemas.openxmlformats.org/officeDocument/2006/relationships/image" Target="../media/image13.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0.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photos/heart-curve-health-healthy-pulse-368923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photos/doctor-doctor-visit-ill-hospital-3827088/"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hyperlink" Target="https://pixabay.com/service/licens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dn.pixabay.com/photo/2021/01/09/06/25/online-consultation-5901524_960_720.jp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de/vectors/furcht-angst-depression-frau-6562668/"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s://pixabay.com/service/licens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dn.pixabay.com/photo/2015/08/15/09/58/network-889351_960_720.jp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hyperlink" Target="https://pixabay.com/service/licens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dn.pixabay.com/photo/2017/08/18/08/04/idea-2654150_960_720.jp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hyperlink" Target="https://pixabay.com/service/licen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dn.pixabay.com/photo/2021/12/24/13/34/headache-6891133_960_720.jp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dn.pixabay.com/photo/2019/01/27/17/51/doctor-on-call-3958602_1280.jp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hyperlink" Target="https://pixabay.com/service/licens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https://www.pexels.com/license/" TargetMode="External"/><Relationship Id="rId5" Type="http://schemas.openxmlformats.org/officeDocument/2006/relationships/hyperlink" Target="https://www.pexels.com/photo/medical-stethoscope-with-red-paper-heart-on-white-surface-4386467/" TargetMode="Externa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s://www.pexels.com/license/" TargetMode="External"/><Relationship Id="rId4" Type="http://schemas.openxmlformats.org/officeDocument/2006/relationships/hyperlink" Target="https://www.pexels.com/pt-br/foto/medico-doutor-saude-cuidados-de-saude-399321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hyperlink" Target="https://pixabay.com/photos/globe-syringe-vaccination-vaccinate-6002422/"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0.jpg"/><Relationship Id="rId4" Type="http://schemas.openxmlformats.org/officeDocument/2006/relationships/hyperlink" Target="https://pixabay.com/service/licens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euro.who.int/en/health-topics/disease-prevention/vaccines-and-immunization/video-gallery" TargetMode="External"/><Relationship Id="rId7"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s://pixabay.com/service/license/" TargetMode="External"/><Relationship Id="rId5" Type="http://schemas.openxmlformats.org/officeDocument/2006/relationships/hyperlink" Target="https://pixabay.com/el/illustrations/%ce%b2%ce%b1%ce%ba%cf%84%ce%ae%cf%81%ce%b9%ce%b1-%ce%b9%cf%8c%cf%82-%cf%83%cf%84%ce%ad%ce%bc%ce%bc%ce%b1-%ce%b1%cf%83%ce%b8%ce%ad%ce%bd%ce%b5%ce%b9%ce%b1-5545353/" TargetMode="Externa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hyperlink" Target="https://pixabay.com/service/license/" TargetMode="External"/><Relationship Id="rId5" Type="http://schemas.openxmlformats.org/officeDocument/2006/relationships/hyperlink" Target="https://cdn.pixabay.com/photo/2020/07/11/18/54/veggies-5395029_960_720.png" TargetMode="Externa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hyperlink" Target="https://pixabay.com/service/license/" TargetMode="External"/><Relationship Id="rId4" Type="http://schemas.openxmlformats.org/officeDocument/2006/relationships/hyperlink" Target="https://pixabay.com/photos/healthy-food-food-power-dietetic-134843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sunriseseniorliving.com/blog/july-2020/5-tips-for-shopping-a-farmers-market-this-summer.aspx" TargetMode="External"/><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8" Type="http://schemas.openxmlformats.org/officeDocument/2006/relationships/hyperlink" Target="https://pixabay.com/service/license/" TargetMode="External"/><Relationship Id="rId3" Type="http://schemas.openxmlformats.org/officeDocument/2006/relationships/hyperlink" Target="https://apps.apple.com/us/app/quitnow/id483994930" TargetMode="External"/><Relationship Id="rId7" Type="http://schemas.openxmlformats.org/officeDocument/2006/relationships/hyperlink" Target="https://pixabay.com/el/vectors/%ce%b1%cf%80%ce%b1%ce%b3%ce%bf%cf%81%ce%b5%cf%8d%ce%b5%cf%84%ce%b1%ce%b9-%cf%84%ce%bf-%ce%ba%ce%ac%cf%80%ce%bd%ce%b9%cf%83%ce%bc%ce%b1-%cf%84%cf%83%ce%b9%ce%b3%ce%ac%cf%81%ce%bf-148825/" TargetMode="External"/><Relationship Id="rId2" Type="http://schemas.openxmlformats.org/officeDocument/2006/relationships/notesSlide" Target="../notesSlides/notesSlide46.xml"/><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hyperlink" Target="https://apps.apple.com/app/apple-store/id494552000" TargetMode="External"/><Relationship Id="rId4" Type="http://schemas.openxmlformats.org/officeDocument/2006/relationships/hyperlink" Target="https://apps.apple.com/us/app/smoke-free-quit-smoking-now/id577767592" TargetMode="External"/><Relationship Id="rId9"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hyperlink" Target="https://www.euro.who.int/en/health-topics/disease-prevention/alcohol-use#:~:text=Across%20the%20WHO%20European%20Region,to%20unintentional%20and%20intentional%20injuries"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hyperlink" Target="https://unsplash.com/license" TargetMode="External"/><Relationship Id="rId4" Type="http://schemas.openxmlformats.org/officeDocument/2006/relationships/hyperlink" Target="https://unsplash.com/photos/o5bot9dytg0"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hyperlink" Target="https://pixabay.com/service/license/" TargetMode="External"/><Relationship Id="rId4" Type="http://schemas.openxmlformats.org/officeDocument/2006/relationships/hyperlink" Target="https://www.pexels.com/pt-br/foto/exercicio-atividade-fisica-ginastica-fitness-5038818/"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pexels.com/pt-br/foto/atividade-acao-movimento-adoravel-6691662/"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image" Target="../media/image47.jpeg"/><Relationship Id="rId5" Type="http://schemas.openxmlformats.org/officeDocument/2006/relationships/image" Target="../media/image37.png"/><Relationship Id="rId4" Type="http://schemas.openxmlformats.org/officeDocument/2006/relationships/hyperlink" Target="https://pixabay.com/service/licen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hyperlink" Target="https://www.hopkinsmedicine.org/health/treatment-tests-and-therapies/screening-tests-for-common-disease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hopkinsmedicine.org/health/treatment-tests-and-therapies/screening-tests-for-common-diseases" TargetMode="External"/><Relationship Id="rId7"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hyperlink" Target="https://pixabay.com/service/license/" TargetMode="External"/><Relationship Id="rId5" Type="http://schemas.openxmlformats.org/officeDocument/2006/relationships/hyperlink" Target="https://pixabay.com/photos/laboratory-medical-medicine-hand-3827736/" TargetMode="External"/><Relationship Id="rId4" Type="http://schemas.openxmlformats.org/officeDocument/2006/relationships/image" Target="../media/image51.jpg"/></Relationships>
</file>

<file path=ppt/slides/_rels/slide53.xml.rels><?xml version="1.0" encoding="UTF-8" standalone="yes"?>
<Relationships xmlns="http://schemas.openxmlformats.org/package/2006/relationships"><Relationship Id="rId8" Type="http://schemas.openxmlformats.org/officeDocument/2006/relationships/hyperlink" Target="https://www.who.int/water_sanitation_health/hygiene/settings/hvchap8.pdf" TargetMode="External"/><Relationship Id="rId3" Type="http://schemas.openxmlformats.org/officeDocument/2006/relationships/image" Target="../media/image52.jpg"/><Relationship Id="rId7" Type="http://schemas.openxmlformats.org/officeDocument/2006/relationships/hyperlink" Target="https://www.ecdc.europa.eu/sites/default/files/documents/COVID-19-guidance-refugee-asylum-seekers-migrants-EU.pdf" TargetMode="External"/><Relationship Id="rId2" Type="http://schemas.openxmlformats.org/officeDocument/2006/relationships/notesSlide" Target="../notesSlides/notesSlide53.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hyperlink" Target="https://unsplash.com/license" TargetMode="External"/><Relationship Id="rId4" Type="http://schemas.openxmlformats.org/officeDocument/2006/relationships/hyperlink" Target="https://unsplash.com/photos/9EJVIo6XTB8"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hyperlink" Target="https://www.pexels.com/license/" TargetMode="External"/><Relationship Id="rId4" Type="http://schemas.openxmlformats.org/officeDocument/2006/relationships/hyperlink" Target="https://www.pexels.com/pt-br/foto/mulher-etnica-pouco-saudavel-tomando-comprimidos-enquanto-descansa-na-cama-5692652/"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hyperlink" Target=".).%20https:/www.ifh-homehygiene.org/sites/default/files/publications/IFH%20White%20Paper-10-18.pdf" TargetMode="External"/><Relationship Id="rId2" Type="http://schemas.openxmlformats.org/officeDocument/2006/relationships/notesSlide" Target="../notesSlides/notesSlide55.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hyperlink" Target="https://www.pexels.com/license/" TargetMode="External"/><Relationship Id="rId4" Type="http://schemas.openxmlformats.org/officeDocument/2006/relationships/hyperlink" Target="https://www.pexels.com/pt-br/foto/cuidado-atencao-cautela-limpar-4099481/"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61.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hyperlink" Target="https://pixabay.com/service/license/" TargetMode="External"/><Relationship Id="rId4" Type="http://schemas.openxmlformats.org/officeDocument/2006/relationships/hyperlink" Target="https://www.pexels.com/pt-br/foto/mulher-em-pe-segurando-a-barriga-1765353/"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hyperlink" Target="https://pixabay.com/service/license/" TargetMode="External"/><Relationship Id="rId5" Type="http://schemas.openxmlformats.org/officeDocument/2006/relationships/hyperlink" Target="https://www.pexels.com/pt-br/foto/frio-com-frio-dor-de-cabeca-casa-6753143/" TargetMode="External"/><Relationship Id="rId4" Type="http://schemas.openxmlformats.org/officeDocument/2006/relationships/hyperlink" Target="https://northeast.jeffersonhealth.or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hyperlink" Target="https://unsplash.com/license" TargetMode="External"/><Relationship Id="rId4" Type="http://schemas.openxmlformats.org/officeDocument/2006/relationships/hyperlink" Target="https://unsplash.com/photos/t2FYyS9-NFo"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s://www.pexels.com/pt-br/foto/adultos-analise-pesquisa-antecipacao-7089047/" TargetMode="External"/><Relationship Id="rId2" Type="http://schemas.openxmlformats.org/officeDocument/2006/relationships/notesSlide" Target="../notesSlides/notesSlide65.xml"/><Relationship Id="rId1" Type="http://schemas.openxmlformats.org/officeDocument/2006/relationships/slideLayout" Target="../slideLayouts/slideLayout9.xml"/><Relationship Id="rId6" Type="http://schemas.openxmlformats.org/officeDocument/2006/relationships/image" Target="../media/image58.jpeg"/><Relationship Id="rId5" Type="http://schemas.openxmlformats.org/officeDocument/2006/relationships/image" Target="../media/image37.png"/><Relationship Id="rId4" Type="http://schemas.openxmlformats.org/officeDocument/2006/relationships/hyperlink" Target="https://pixabay.com/service/license/"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7.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hyperlink" Target="https://pixabay.com/service/license/" TargetMode="External"/><Relationship Id="rId4" Type="http://schemas.openxmlformats.org/officeDocument/2006/relationships/hyperlink" Target="https://www.pexels.com/photo/woman-lying-inside-delivery-room-3259625/"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v=S7qO_9-NJmA"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9.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hyperlink" Target="https://pixabay.com/service/license/" TargetMode="External"/><Relationship Id="rId4" Type="http://schemas.openxmlformats.org/officeDocument/2006/relationships/hyperlink" Target="https://www.pexels.com/pt-br/foto/bebe-recem-nascido-337679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illustrations/digitalisierung-gesundheitswesen-6939537/"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hyperlink" Target="https://pixabay.com/service/license/"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1.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hyperlink" Target="https://unsplash.com/license" TargetMode="External"/><Relationship Id="rId4" Type="http://schemas.openxmlformats.org/officeDocument/2006/relationships/hyperlink" Target="https://unsplash.com/photos/zhWUl24kf5A"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72.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hyperlink" Target="https://unsplash.com/license" TargetMode="External"/><Relationship Id="rId4" Type="http://schemas.openxmlformats.org/officeDocument/2006/relationships/hyperlink" Target="https://unsplash.com/photos/Jqhwp4mcuUM"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9/03/22/16/10/disorder-4073570__340.png"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pixabay.com/de/vectors/psychische-gesundheit-verwechslung-6991769/"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hyperlink" Target="https://pixabay.com/service/license/"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pixabay.com/de/illustrations/gehirn-kopf-stethoskop-platine-4381325/"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65.jpeg"/><Relationship Id="rId4" Type="http://schemas.openxmlformats.org/officeDocument/2006/relationships/hyperlink" Target="https://pixabay.com/service/licens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photos/the-conference-lecture-lecture-hall-324825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hyperlink" Target="https://pixabay.com/service/license/"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81.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hyperlink" Target="https://pixabay.com/service/license/" TargetMode="External"/><Relationship Id="rId4" Type="http://schemas.openxmlformats.org/officeDocument/2006/relationships/hyperlink" Target="https://www.pexels.com/pt-br/foto/cara-de-homem-583437/"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s://www.youtube.com/watch?v=RMnZFXjKtAs"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hyperlink" Target="http://www.europarl.europa.eu/RegData/etudes/IDAN/2017/602004/IPOL_IDA(2017)602004_EN.pdf"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hyperlink" Target="https://www.hopkinsmedicine.org/health/conditions-and-diseases/malnutrition" TargetMode="External"/><Relationship Id="rId5" Type="http://schemas.openxmlformats.org/officeDocument/2006/relationships/hyperlink" Target="https://www.hopkinsmedicine.org/health/wellness-and-prevention/abcs-of-eating-smart-for-a-healthy-heart" TargetMode="External"/><Relationship Id="rId4" Type="http://schemas.openxmlformats.org/officeDocument/2006/relationships/hyperlink" Target="https://www.hopkinsmedicine.org/health/treatment-tests-and-therapies/screening-tests-for-common-diseases"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www.who.int/news-room/facts-in-pictures/detail/nutrition" TargetMode="External"/><Relationship Id="rId3" Type="http://schemas.openxmlformats.org/officeDocument/2006/relationships/image" Target="../media/image37.png"/><Relationship Id="rId7" Type="http://schemas.openxmlformats.org/officeDocument/2006/relationships/hyperlink" Target="https://www.who.int/vaccine_safety/initiative/tech_support/Vaccine-safety-E-course-manual.pdf" TargetMode="External"/><Relationship Id="rId2" Type="http://schemas.openxmlformats.org/officeDocument/2006/relationships/notesSlide" Target="../notesSlides/notesSlide87.xml"/><Relationship Id="rId1" Type="http://schemas.openxmlformats.org/officeDocument/2006/relationships/slideLayout" Target="../slideLayouts/slideLayout10.xml"/><Relationship Id="rId6" Type="http://schemas.openxmlformats.org/officeDocument/2006/relationships/hyperlink" Target="https://www.euro.who.int/__data/assets/pdf_file/0005/293270/Migration-Health-Key-Issues-.pdf" TargetMode="External"/><Relationship Id="rId5" Type="http://schemas.openxmlformats.org/officeDocument/2006/relationships/hyperlink" Target="https://www.who.int/water_sanitation_health/hygiene/settings/hvchap8.pdf" TargetMode="External"/><Relationship Id="rId4" Type="http://schemas.openxmlformats.org/officeDocument/2006/relationships/hyperlink" Target="https://www.startts.org.au/media/Resource-Working-with-Refugees-Social-Worker-Guide.pdf" TargetMode="External"/></Relationships>
</file>

<file path=ppt/slides/_rels/slide8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euro.who.int/en/health-topics/health-determinants/migration-and-health/publications/2018/report-on-the-health-of-refugees-and-migrants-in-the-who-european-region-no-public-health-without-refugee-and-migrant-health-2018" TargetMode="External"/><Relationship Id="rId7" Type="http://schemas.openxmlformats.org/officeDocument/2006/relationships/hyperlink" Target="http://www.euro.who.int/en/health-topics/health-determinants/migration-and-health/publications/2016/mental-health-and-psychosocial-support-for-refugees,-asylum-seekers-and-migrants-on-the-move-in-europe.-a-multi-agency-guidance-note-2015" TargetMode="External"/><Relationship Id="rId2" Type="http://schemas.openxmlformats.org/officeDocument/2006/relationships/notesSlide" Target="../notesSlides/notesSlide88.xml"/><Relationship Id="rId1" Type="http://schemas.openxmlformats.org/officeDocument/2006/relationships/slideLayout" Target="../slideLayouts/slideLayout10.xml"/><Relationship Id="rId6" Type="http://schemas.openxmlformats.org/officeDocument/2006/relationships/hyperlink" Target="https://www.unhcr.org/55f6b90f9.pdf" TargetMode="External"/><Relationship Id="rId5" Type="http://schemas.openxmlformats.org/officeDocument/2006/relationships/hyperlink" Target="https://www.who.int/health-topics/vaccines-and-immunization#tab=tab_1" TargetMode="External"/><Relationship Id="rId4" Type="http://schemas.openxmlformats.org/officeDocument/2006/relationships/hyperlink" Target="https://www.who.int/news-room/facts-in-pictures/detail/immuniz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de/vectors/stethoskop-icon-medizinisch-medizin-3725131/"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hyperlink" Target="https://pixabay.com/service/license/"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 name="Google Shape;71;p1"/>
          <p:cNvSpPr txBox="1"/>
          <p:nvPr/>
        </p:nvSpPr>
        <p:spPr>
          <a:xfrm>
            <a:off x="1349531" y="4227707"/>
            <a:ext cx="3968918" cy="2015774"/>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C01E24"/>
              </a:buClr>
              <a:buSzPts val="3400"/>
              <a:buFont typeface="Calibri"/>
              <a:buNone/>
              <a:tabLst/>
              <a:defRPr/>
            </a:pPr>
            <a:r>
              <a:rPr kumimoji="0" lang="en-US" sz="3400" b="1" i="0" u="none" strike="noStrike" kern="0" cap="none" spc="0" normalizeH="0" baseline="0" noProof="0" dirty="0">
                <a:ln>
                  <a:noFill/>
                </a:ln>
                <a:solidFill>
                  <a:srgbClr val="C01E24"/>
                </a:solidFill>
                <a:effectLst/>
                <a:uLnTx/>
                <a:uFillTx/>
                <a:latin typeface="Calibri"/>
                <a:ea typeface="Calibri"/>
                <a:cs typeface="Calibri"/>
                <a:sym typeface="Calibri"/>
              </a:rPr>
              <a:t>Módulo 2</a:t>
            </a:r>
            <a:br>
              <a:rPr kumimoji="0" lang="en-US" sz="3400" b="1"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en-US" sz="3100" b="1" i="0" u="none" strike="noStrike" kern="0" cap="none" spc="0" normalizeH="0" baseline="0" noProof="0" dirty="0">
                <a:ln>
                  <a:noFill/>
                </a:ln>
                <a:solidFill>
                  <a:srgbClr val="000000"/>
                </a:solidFill>
                <a:effectLst/>
                <a:uLnTx/>
                <a:uFillTx/>
                <a:latin typeface="Calibri"/>
                <a:ea typeface="Calibri"/>
                <a:cs typeface="Calibri"/>
                <a:sym typeface="Calibri"/>
              </a:rPr>
              <a:t>Principales cuestiones sanitarias al aterrizar en un nuevo </a:t>
            </a:r>
            <a:r>
              <a:rPr kumimoji="0" lang="en-US" sz="3100" b="1" i="0" u="none" strike="noStrike" kern="0" cap="none" spc="0" normalizeH="0" baseline="0" noProof="0" dirty="0" err="1">
                <a:ln>
                  <a:noFill/>
                </a:ln>
                <a:solidFill>
                  <a:srgbClr val="000000"/>
                </a:solidFill>
                <a:effectLst/>
                <a:uLnTx/>
                <a:uFillTx/>
                <a:latin typeface="Calibri"/>
                <a:ea typeface="Calibri"/>
                <a:cs typeface="Calibri"/>
                <a:sym typeface="Calibri"/>
              </a:rPr>
              <a:t>país</a:t>
            </a:r>
            <a:r>
              <a:rPr kumimoji="0" lang="en-US" sz="3100" b="1"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3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2" name="Google Shape;72;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3" name="Google Shape;73;p1"/>
          <p:cNvPicPr preferRelativeResize="0"/>
          <p:nvPr/>
        </p:nvPicPr>
        <p:blipFill rotWithShape="1">
          <a:blip r:embed="rId3">
            <a:alphaModFix/>
          </a:blip>
          <a:srcRect/>
          <a:stretch/>
        </p:blipFill>
        <p:spPr>
          <a:xfrm>
            <a:off x="1349531" y="1140044"/>
            <a:ext cx="10228659" cy="2706488"/>
          </a:xfrm>
          <a:prstGeom prst="rect">
            <a:avLst/>
          </a:prstGeom>
          <a:noFill/>
          <a:ln>
            <a:noFill/>
          </a:ln>
          <a:effectLst>
            <a:outerShdw blurRad="406400" dist="317500" dir="5400000" sx="89000" sy="89000" rotWithShape="0">
              <a:srgbClr val="000000">
                <a:alpha val="14117"/>
              </a:srgbClr>
            </a:outerShdw>
          </a:effectLst>
        </p:spPr>
      </p:pic>
      <p:sp>
        <p:nvSpPr>
          <p:cNvPr id="74" name="Google Shape;74;p1"/>
          <p:cNvSpPr/>
          <p:nvPr/>
        </p:nvSpPr>
        <p:spPr>
          <a:xfrm>
            <a:off x="1675900" y="6380247"/>
            <a:ext cx="6960100" cy="632422"/>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7F7F7F"/>
                </a:solidFill>
                <a:effectLst/>
                <a:uLnTx/>
                <a:uFillTx/>
                <a:latin typeface="Calibri"/>
                <a:ea typeface="Calibri"/>
                <a:cs typeface="Calibri"/>
                <a:sym typeface="Calibri"/>
              </a:rPr>
              <a:t>El apoyo de la Comisión Europea a la elaboración de esta publicación no constituye una aprobación de su contenido, que refleja únicamente las opiniones de los autores, y la Comisión no se hace responsable del uso que pueda hacerse de la información contenida en ella.</a:t>
            </a:r>
            <a:endParaRPr kumimoji="0" sz="900" b="0" i="0" u="none" strike="noStrike" kern="0" cap="none" spc="0" normalizeH="0" baseline="0" noProof="0">
              <a:ln>
                <a:noFill/>
              </a:ln>
              <a:solidFill>
                <a:srgbClr val="7F7F7F"/>
              </a:solidFill>
              <a:effectLst/>
              <a:uLnTx/>
              <a:uFillTx/>
              <a:latin typeface="Calibri"/>
              <a:ea typeface="Calibri"/>
              <a:cs typeface="Calibri"/>
              <a:sym typeface="Calibri"/>
            </a:endParaRPr>
          </a:p>
        </p:txBody>
      </p:sp>
      <p:pic>
        <p:nvPicPr>
          <p:cNvPr id="75" name="Google Shape;75;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76" name="Google Shape;76;p1"/>
          <p:cNvSpPr txBox="1"/>
          <p:nvPr/>
        </p:nvSpPr>
        <p:spPr>
          <a:xfrm>
            <a:off x="5773961" y="4722288"/>
            <a:ext cx="6097500" cy="52318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2800" b="0" i="1"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7" name="Google Shape;77;p1"/>
          <p:cNvSpPr/>
          <p:nvPr/>
        </p:nvSpPr>
        <p:spPr>
          <a:xfrm>
            <a:off x="-2" y="862700"/>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2F5496"/>
                </a:solidFill>
                <a:effectLst/>
                <a:uLnTx/>
                <a:uFillTx/>
                <a:latin typeface="Calibri"/>
                <a:cs typeface="Calibri"/>
                <a:sym typeface="Calibri"/>
              </a:rPr>
              <a:t>1</a:t>
            </a:r>
            <a:endParaRPr kumimoji="0" sz="2400" b="0" i="0" u="none" strike="noStrike" kern="0" cap="none" spc="0" normalizeH="0" baseline="0" noProof="0" dirty="0">
              <a:ln>
                <a:noFill/>
              </a:ln>
              <a:solidFill>
                <a:srgbClr val="2F5496"/>
              </a:solidFill>
              <a:effectLst/>
              <a:uLnTx/>
              <a:uFillTx/>
              <a:latin typeface="Calibri"/>
              <a:cs typeface="Calibri"/>
              <a:sym typeface="Calibri"/>
            </a:endParaRPr>
          </a:p>
        </p:txBody>
      </p:sp>
      <p:sp>
        <p:nvSpPr>
          <p:cNvPr id="78" name="Google Shape;78;p1"/>
          <p:cNvSpPr/>
          <p:nvPr/>
        </p:nvSpPr>
        <p:spPr>
          <a:xfrm>
            <a:off x="2609" y="1698521"/>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2</a:t>
            </a:r>
            <a:endParaRPr kumimoji="0"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79" name="Google Shape;79;p1"/>
          <p:cNvSpPr/>
          <p:nvPr/>
        </p:nvSpPr>
        <p:spPr>
          <a:xfrm>
            <a:off x="-56" y="2493288"/>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2F5496"/>
                </a:solidFill>
                <a:effectLst/>
                <a:uLnTx/>
                <a:uFillTx/>
                <a:latin typeface="Calibri"/>
                <a:ea typeface="Calibri"/>
                <a:cs typeface="Calibri"/>
                <a:sym typeface="Calibri"/>
              </a:rPr>
              <a:t>3</a:t>
            </a:r>
            <a:endParaRPr kumimoji="0" sz="2400" b="0" i="0" u="none" strike="noStrike" kern="0" cap="none" spc="0" normalizeH="0" baseline="0" noProof="0" dirty="0">
              <a:ln>
                <a:noFill/>
              </a:ln>
              <a:solidFill>
                <a:srgbClr val="2F5496"/>
              </a:solidFill>
              <a:effectLst/>
              <a:uLnTx/>
              <a:uFillTx/>
              <a:latin typeface="Calibri"/>
              <a:ea typeface="Calibri"/>
              <a:cs typeface="Calibri"/>
              <a:sym typeface="Calibri"/>
            </a:endParaRPr>
          </a:p>
        </p:txBody>
      </p:sp>
      <p:sp>
        <p:nvSpPr>
          <p:cNvPr id="80" name="Google Shape;80;p1"/>
          <p:cNvSpPr/>
          <p:nvPr/>
        </p:nvSpPr>
        <p:spPr>
          <a:xfrm>
            <a:off x="-2" y="336174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2F5496"/>
                </a:solidFill>
                <a:effectLst/>
                <a:uLnTx/>
                <a:uFillTx/>
                <a:latin typeface="Calibri"/>
                <a:ea typeface="Calibri"/>
                <a:cs typeface="Calibri"/>
                <a:sym typeface="Calibri"/>
              </a:rPr>
              <a:t>4</a:t>
            </a:r>
            <a:endParaRPr kumimoji="0" sz="2400" b="0" i="0" u="none" strike="noStrike" kern="0" cap="none" spc="0" normalizeH="0" baseline="0" noProof="0">
              <a:ln>
                <a:noFill/>
              </a:ln>
              <a:solidFill>
                <a:srgbClr val="2F5496"/>
              </a:solidFill>
              <a:effectLst/>
              <a:uLnTx/>
              <a:uFillTx/>
              <a:latin typeface="Calibri"/>
              <a:ea typeface="Calibri"/>
              <a:cs typeface="Calibri"/>
              <a:sym typeface="Calibri"/>
            </a:endParaRPr>
          </a:p>
        </p:txBody>
      </p:sp>
      <p:sp>
        <p:nvSpPr>
          <p:cNvPr id="81" name="Google Shape;81;p1"/>
          <p:cNvSpPr/>
          <p:nvPr/>
        </p:nvSpPr>
        <p:spPr>
          <a:xfrm>
            <a:off x="1655" y="4227707"/>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2F5496"/>
                </a:solidFill>
                <a:effectLst/>
                <a:uLnTx/>
                <a:uFillTx/>
                <a:latin typeface="Calibri"/>
                <a:ea typeface="Calibri"/>
                <a:cs typeface="Calibri"/>
                <a:sym typeface="Calibri"/>
              </a:rPr>
              <a:t>5</a:t>
            </a:r>
            <a:endParaRPr kumimoji="0" sz="2400" b="0" i="0" u="none" strike="noStrike" kern="0" cap="none" spc="0" normalizeH="0" baseline="0" noProof="0">
              <a:ln>
                <a:noFill/>
              </a:ln>
              <a:solidFill>
                <a:srgbClr val="2F5496"/>
              </a:solidFill>
              <a:effectLst/>
              <a:uLnTx/>
              <a:uFillTx/>
              <a:latin typeface="Calibri"/>
              <a:ea typeface="Calibri"/>
              <a:cs typeface="Calibri"/>
              <a:sym typeface="Calibri"/>
            </a:endParaRPr>
          </a:p>
        </p:txBody>
      </p:sp>
      <p:sp>
        <p:nvSpPr>
          <p:cNvPr id="82" name="Google Shape;82;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2F5496"/>
                </a:solidFill>
                <a:effectLst/>
                <a:uLnTx/>
                <a:uFillTx/>
                <a:latin typeface="Calibri"/>
                <a:ea typeface="Calibri"/>
                <a:cs typeface="Calibri"/>
                <a:sym typeface="Calibri"/>
              </a:rPr>
              <a:t>6</a:t>
            </a:r>
            <a:endParaRPr kumimoji="0" sz="2400" b="0" i="0" u="none" strike="noStrike" kern="0" cap="none" spc="0" normalizeH="0" baseline="0" noProof="0">
              <a:ln>
                <a:noFill/>
              </a:ln>
              <a:solidFill>
                <a:srgbClr val="2F5496"/>
              </a:solidFill>
              <a:effectLst/>
              <a:uLnTx/>
              <a:uFillTx/>
              <a:latin typeface="Calibri"/>
              <a:ea typeface="Calibri"/>
              <a:cs typeface="Calibri"/>
              <a:sym typeface="Calibri"/>
            </a:endParaRPr>
          </a:p>
        </p:txBody>
      </p:sp>
      <p:pic>
        <p:nvPicPr>
          <p:cNvPr id="17" name="Picture 2">
            <a:extLst>
              <a:ext uri="{FF2B5EF4-FFF2-40B4-BE49-F238E27FC236}">
                <a16:creationId xmlns:a16="http://schemas.microsoft.com/office/drawing/2014/main" id="{01784A46-7075-498C-8909-F4557F444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a:t>Riesgos sanitarios en los países de origen</a:t>
            </a:r>
            <a:endParaRPr dirty="0"/>
          </a:p>
        </p:txBody>
      </p:sp>
      <p:sp>
        <p:nvSpPr>
          <p:cNvPr id="236" name="Google Shape;236;p7"/>
          <p:cNvSpPr txBox="1">
            <a:spLocks noGrp="1"/>
          </p:cNvSpPr>
          <p:nvPr>
            <p:ph type="body" idx="1"/>
          </p:nvPr>
        </p:nvSpPr>
        <p:spPr>
          <a:xfrm>
            <a:off x="557999" y="1799999"/>
            <a:ext cx="7326368" cy="4865977"/>
          </a:xfrm>
          <a:prstGeom prst="rect">
            <a:avLst/>
          </a:prstGeom>
          <a:noFill/>
          <a:ln>
            <a:noFill/>
          </a:ln>
        </p:spPr>
        <p:txBody>
          <a:bodyPr spcFirstLastPara="1" wrap="square" lIns="91425" tIns="45700" rIns="91425" bIns="45700" anchor="t" anchorCtr="0">
            <a:normAutofit/>
          </a:bodyPr>
          <a:lstStyle/>
          <a:p>
            <a:pPr marL="0" lvl="0" indent="0" algn="just" rtl="0">
              <a:spcAft>
                <a:spcPts val="600"/>
              </a:spcAft>
              <a:buSzPts val="2400"/>
              <a:buNone/>
            </a:pPr>
            <a:r>
              <a:rPr lang="en-US" sz="2200" dirty="0"/>
              <a:t>En su país de origen, los riesgos para la salud dependen de muchos factores diferentes: nivel de educación, déficits de higiene, factores medioambientales, acontecimientos traumáticos como catástrofes medioambientales o guerras, atención sanitaria inadecuada por falta de recursos económicos o infraestructuras inadecuadas. </a:t>
            </a:r>
          </a:p>
          <a:p>
            <a:pPr marL="0" lvl="0" indent="0" algn="just" rtl="0">
              <a:spcAft>
                <a:spcPts val="600"/>
              </a:spcAft>
              <a:buSzPts val="2400"/>
              <a:buNone/>
            </a:pPr>
            <a:r>
              <a:rPr lang="en-US" sz="2200" dirty="0"/>
              <a:t>Las diferencias culturales también pueden influir, por ejemplo, la falta de aprecio por la salud dental o la salud mental.</a:t>
            </a:r>
            <a:endParaRPr sz="2200" dirty="0"/>
          </a:p>
        </p:txBody>
      </p:sp>
      <p:sp>
        <p:nvSpPr>
          <p:cNvPr id="9" name="Google Shape;171;p8">
            <a:extLst>
              <a:ext uri="{FF2B5EF4-FFF2-40B4-BE49-F238E27FC236}">
                <a16:creationId xmlns:a16="http://schemas.microsoft.com/office/drawing/2014/main" id="{32BE9AA0-5AF0-44E8-9B6F-3FE7FEA3B330}"/>
              </a:ext>
            </a:extLst>
          </p:cNvPr>
          <p:cNvSpPr/>
          <p:nvPr/>
        </p:nvSpPr>
        <p:spPr>
          <a:xfrm>
            <a:off x="8905875" y="-3933"/>
            <a:ext cx="3284865" cy="403326"/>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2.2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Factores de </a:t>
            </a: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riesgo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para la salud</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 name="Google Shape;258;p43">
            <a:extLst>
              <a:ext uri="{FF2B5EF4-FFF2-40B4-BE49-F238E27FC236}">
                <a16:creationId xmlns:a16="http://schemas.microsoft.com/office/drawing/2014/main" id="{21625021-5425-4D89-82A9-8EBC3F90A255}"/>
              </a:ext>
            </a:extLst>
          </p:cNvPr>
          <p:cNvSpPr txBox="1"/>
          <p:nvPr/>
        </p:nvSpPr>
        <p:spPr>
          <a:xfrm>
            <a:off x="11035163" y="6420663"/>
            <a:ext cx="835324"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Fuente</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 name="Rectángulo: esquinas redondeadas 2">
            <a:extLst>
              <a:ext uri="{FF2B5EF4-FFF2-40B4-BE49-F238E27FC236}">
                <a16:creationId xmlns:a16="http://schemas.microsoft.com/office/drawing/2014/main" id="{67A7C8DC-909A-8CF2-5F3E-5B50C3266B20}"/>
              </a:ext>
            </a:extLst>
          </p:cNvPr>
          <p:cNvSpPr/>
          <p:nvPr/>
        </p:nvSpPr>
        <p:spPr>
          <a:xfrm>
            <a:off x="8905875" y="1254642"/>
            <a:ext cx="2964612" cy="4865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Situación</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socioeconómica</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Nivel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educativo</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Composición</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genética</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Perfil</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de la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enfermedad</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local</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Falta de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higiene</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personal y alimentaria</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Condiciones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de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salud</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específicas</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Factores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ambientales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de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empuje</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Conflictos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catástrofes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y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otros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acontecimientos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traumáticos</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Sistema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sanitario</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débil</a:t>
            </a:r>
            <a:endParaRPr kumimoji="0" lang="el-GR"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7" name="CuadroTexto 6">
            <a:extLst>
              <a:ext uri="{FF2B5EF4-FFF2-40B4-BE49-F238E27FC236}">
                <a16:creationId xmlns:a16="http://schemas.microsoft.com/office/drawing/2014/main" id="{A64BBBE1-110C-1EB2-BDED-7AD9ED169183}"/>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8"/>
          <p:cNvSpPr txBox="1">
            <a:spLocks noGrp="1"/>
          </p:cNvSpPr>
          <p:nvPr>
            <p:ph type="title"/>
          </p:nvPr>
        </p:nvSpPr>
        <p:spPr>
          <a:xfrm>
            <a:off x="557999" y="932247"/>
            <a:ext cx="11396700" cy="59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a:t>Riesgos para la salud durante el viaje</a:t>
            </a:r>
            <a:endParaRPr dirty="0"/>
          </a:p>
        </p:txBody>
      </p:sp>
      <p:sp>
        <p:nvSpPr>
          <p:cNvPr id="246" name="Google Shape;246;p8"/>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p>
            <a:pPr marL="0" lvl="0" indent="0" algn="just" rtl="0">
              <a:lnSpc>
                <a:spcPct val="120000"/>
              </a:lnSpc>
              <a:spcBef>
                <a:spcPts val="0"/>
              </a:spcBef>
              <a:spcAft>
                <a:spcPts val="0"/>
              </a:spcAft>
              <a:buSzPts val="2400"/>
              <a:buNone/>
            </a:pPr>
            <a:r>
              <a:rPr lang="en-US" sz="2200" dirty="0"/>
              <a:t>Al esfuerzo durante el viaje se añaden muchos riesgos para la salud: meses de exposición al estrés, exposición al calor o al frío extremos sin la ropa adecuada, lesiones, dieta insalubre e instalaciones sanitarias inadecuadas, agresiones sexuales y otros acontecimientos traumáticos.</a:t>
            </a:r>
            <a:endParaRPr sz="2200" dirty="0"/>
          </a:p>
        </p:txBody>
      </p:sp>
      <p:sp>
        <p:nvSpPr>
          <p:cNvPr id="7" name="Google Shape;171;p8">
            <a:extLst>
              <a:ext uri="{FF2B5EF4-FFF2-40B4-BE49-F238E27FC236}">
                <a16:creationId xmlns:a16="http://schemas.microsoft.com/office/drawing/2014/main" id="{CA5B2FD4-00C7-49D5-AB0C-2E29038C9554}"/>
              </a:ext>
            </a:extLst>
          </p:cNvPr>
          <p:cNvSpPr/>
          <p:nvPr/>
        </p:nvSpPr>
        <p:spPr>
          <a:xfrm>
            <a:off x="8905875" y="-3933"/>
            <a:ext cx="3284865" cy="403326"/>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2.2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Factores de </a:t>
            </a: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riesgo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para la salud</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9" name="Google Shape;258;p43">
            <a:extLst>
              <a:ext uri="{FF2B5EF4-FFF2-40B4-BE49-F238E27FC236}">
                <a16:creationId xmlns:a16="http://schemas.microsoft.com/office/drawing/2014/main" id="{51F9F75F-6D75-443A-881D-FE65A11B2A5E}"/>
              </a:ext>
            </a:extLst>
          </p:cNvPr>
          <p:cNvSpPr txBox="1"/>
          <p:nvPr/>
        </p:nvSpPr>
        <p:spPr>
          <a:xfrm>
            <a:off x="11035163" y="6420663"/>
            <a:ext cx="835324"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Fuente</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 name="Rectángulo: esquinas redondeadas 9">
            <a:extLst>
              <a:ext uri="{FF2B5EF4-FFF2-40B4-BE49-F238E27FC236}">
                <a16:creationId xmlns:a16="http://schemas.microsoft.com/office/drawing/2014/main" id="{D00CEA2A-45A9-6530-65B2-6B9C89D21FC8}"/>
              </a:ext>
            </a:extLst>
          </p:cNvPr>
          <p:cNvSpPr/>
          <p:nvPr/>
        </p:nvSpPr>
        <p:spPr>
          <a:xfrm>
            <a:off x="7868093" y="1254642"/>
            <a:ext cx="4002394" cy="4865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2060"/>
                </a:solidFill>
                <a:effectLst/>
                <a:uLnTx/>
                <a:uFillTx/>
                <a:latin typeface="Arial"/>
                <a:cs typeface="Arial"/>
                <a:sym typeface="Arial"/>
              </a:rPr>
              <a:t>Modos de </a:t>
            </a:r>
            <a:r>
              <a:rPr kumimoji="0" lang="en-US" sz="1800" b="0" i="0" u="none" strike="noStrike" kern="0" cap="none" spc="0" normalizeH="0" baseline="0" noProof="0" dirty="0" err="1">
                <a:ln>
                  <a:noFill/>
                </a:ln>
                <a:solidFill>
                  <a:srgbClr val="002060"/>
                </a:solidFill>
                <a:effectLst/>
                <a:uLnTx/>
                <a:uFillTx/>
                <a:latin typeface="Arial"/>
                <a:cs typeface="Arial"/>
                <a:sym typeface="Arial"/>
              </a:rPr>
              <a:t>viajar</a:t>
            </a:r>
            <a:endParaRPr kumimoji="0" lang="en-US" sz="1800" b="0" i="0" u="none" strike="noStrike" kern="0" cap="none" spc="0" normalizeH="0" baseline="0" noProof="0" dirty="0">
              <a:ln>
                <a:noFill/>
              </a:ln>
              <a:solidFill>
                <a:srgbClr val="00206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Arial"/>
                <a:cs typeface="Arial"/>
                <a:sym typeface="Arial"/>
              </a:rPr>
              <a:t>Cruce</a:t>
            </a:r>
            <a:r>
              <a:rPr kumimoji="0" lang="en-US" sz="1800" b="0" i="0" u="none" strike="noStrike" kern="0" cap="none" spc="0" normalizeH="0" baseline="0" noProof="0" dirty="0">
                <a:ln>
                  <a:noFill/>
                </a:ln>
                <a:solidFill>
                  <a:srgbClr val="002060"/>
                </a:solidFill>
                <a:effectLst/>
                <a:uLnTx/>
                <a:uFillTx/>
                <a:latin typeface="Arial"/>
                <a:cs typeface="Arial"/>
                <a:sym typeface="Arial"/>
              </a:rPr>
              <a:t> legal o </a:t>
            </a:r>
            <a:r>
              <a:rPr kumimoji="0" lang="en-US" sz="1800" b="0" i="0" u="none" strike="noStrike" kern="0" cap="none" spc="0" normalizeH="0" baseline="0" noProof="0" dirty="0" err="1">
                <a:ln>
                  <a:noFill/>
                </a:ln>
                <a:solidFill>
                  <a:srgbClr val="002060"/>
                </a:solidFill>
                <a:effectLst/>
                <a:uLnTx/>
                <a:uFillTx/>
                <a:latin typeface="Arial"/>
                <a:cs typeface="Arial"/>
                <a:sym typeface="Arial"/>
              </a:rPr>
              <a:t>ilegal</a:t>
            </a:r>
            <a:r>
              <a:rPr kumimoji="0" lang="en-US" sz="1800" b="0" i="0" u="none" strike="noStrike" kern="0" cap="none" spc="0" normalizeH="0" baseline="0" noProof="0" dirty="0">
                <a:ln>
                  <a:noFill/>
                </a:ln>
                <a:solidFill>
                  <a:srgbClr val="002060"/>
                </a:solidFill>
                <a:effectLst/>
                <a:uLnTx/>
                <a:uFillTx/>
                <a:latin typeface="Arial"/>
                <a:cs typeface="Arial"/>
                <a:sym typeface="Arial"/>
              </a:rPr>
              <a:t> de la </a:t>
            </a:r>
            <a:r>
              <a:rPr kumimoji="0" lang="en-US" sz="1800" b="0" i="0" u="none" strike="noStrike" kern="0" cap="none" spc="0" normalizeH="0" baseline="0" noProof="0" dirty="0" err="1">
                <a:ln>
                  <a:noFill/>
                </a:ln>
                <a:solidFill>
                  <a:srgbClr val="002060"/>
                </a:solidFill>
                <a:effectLst/>
                <a:uLnTx/>
                <a:uFillTx/>
                <a:latin typeface="Arial"/>
                <a:cs typeface="Arial"/>
                <a:sym typeface="Arial"/>
              </a:rPr>
              <a:t>frontera</a:t>
            </a:r>
            <a:endParaRPr kumimoji="0" lang="en-US" sz="1800" b="0" i="0" u="none" strike="noStrike" kern="0" cap="none" spc="0" normalizeH="0" baseline="0" noProof="0" dirty="0">
              <a:ln>
                <a:noFill/>
              </a:ln>
              <a:solidFill>
                <a:srgbClr val="00206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Arial"/>
                <a:cs typeface="Arial"/>
                <a:sym typeface="Arial"/>
              </a:rPr>
              <a:t>Elementos</a:t>
            </a:r>
            <a:r>
              <a:rPr kumimoji="0" lang="en-US" sz="1800" b="0" i="0" u="none" strike="noStrike" kern="0" cap="none" spc="0" normalizeH="0" baseline="0" noProof="0" dirty="0">
                <a:ln>
                  <a:noFill/>
                </a:ln>
                <a:solidFill>
                  <a:srgbClr val="002060"/>
                </a:solidFill>
                <a:effectLst/>
                <a:uLnTx/>
                <a:uFillTx/>
                <a:latin typeface="Arial"/>
                <a:cs typeface="Arial"/>
                <a:sym typeface="Arial"/>
              </a:rPr>
              <a:t> </a:t>
            </a:r>
            <a:r>
              <a:rPr kumimoji="0" lang="en-US" sz="1800" b="0" i="0" u="none" strike="noStrike" kern="0" cap="none" spc="0" normalizeH="0" baseline="0" noProof="0" dirty="0" err="1">
                <a:ln>
                  <a:noFill/>
                </a:ln>
                <a:solidFill>
                  <a:srgbClr val="002060"/>
                </a:solidFill>
                <a:effectLst/>
                <a:uLnTx/>
                <a:uFillTx/>
                <a:latin typeface="Arial"/>
                <a:cs typeface="Arial"/>
                <a:sym typeface="Arial"/>
              </a:rPr>
              <a:t>medioambientales</a:t>
            </a:r>
            <a:endParaRPr kumimoji="0" lang="en-US" sz="1800" b="0" i="0" u="none" strike="noStrike" kern="0" cap="none" spc="0" normalizeH="0" baseline="0" noProof="0" dirty="0">
              <a:ln>
                <a:noFill/>
              </a:ln>
              <a:solidFill>
                <a:srgbClr val="00206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Arial"/>
                <a:cs typeface="Arial"/>
                <a:sym typeface="Arial"/>
              </a:rPr>
              <a:t>Violencia</a:t>
            </a:r>
            <a:r>
              <a:rPr kumimoji="0" lang="en-US" sz="1800" b="0" i="0" u="none" strike="noStrike" kern="0" cap="none" spc="0" normalizeH="0" baseline="0" noProof="0" dirty="0">
                <a:ln>
                  <a:noFill/>
                </a:ln>
                <a:solidFill>
                  <a:srgbClr val="002060"/>
                </a:solidFill>
                <a:effectLst/>
                <a:uLnTx/>
                <a:uFillTx/>
                <a:latin typeface="Arial"/>
                <a:cs typeface="Arial"/>
                <a:sym typeface="Arial"/>
              </a:rPr>
              <a:t> sexual y de </a:t>
            </a:r>
            <a:r>
              <a:rPr kumimoji="0" lang="en-US" sz="1800" b="0" i="0" u="none" strike="noStrike" kern="0" cap="none" spc="0" normalizeH="0" baseline="0" noProof="0" dirty="0" err="1">
                <a:ln>
                  <a:noFill/>
                </a:ln>
                <a:solidFill>
                  <a:srgbClr val="002060"/>
                </a:solidFill>
                <a:effectLst/>
                <a:uLnTx/>
                <a:uFillTx/>
                <a:latin typeface="Arial"/>
                <a:cs typeface="Arial"/>
                <a:sym typeface="Arial"/>
              </a:rPr>
              <a:t>otro</a:t>
            </a:r>
            <a:r>
              <a:rPr kumimoji="0" lang="en-US" sz="1800" b="0" i="0" u="none" strike="noStrike" kern="0" cap="none" spc="0" normalizeH="0" baseline="0" noProof="0" dirty="0">
                <a:ln>
                  <a:noFill/>
                </a:ln>
                <a:solidFill>
                  <a:srgbClr val="002060"/>
                </a:solidFill>
                <a:effectLst/>
                <a:uLnTx/>
                <a:uFillTx/>
                <a:latin typeface="Arial"/>
                <a:cs typeface="Arial"/>
                <a:sym typeface="Arial"/>
              </a:rPr>
              <a:t> </a:t>
            </a:r>
            <a:r>
              <a:rPr kumimoji="0" lang="en-US" sz="1800" b="0" i="0" u="none" strike="noStrike" kern="0" cap="none" spc="0" normalizeH="0" baseline="0" noProof="0" dirty="0" err="1">
                <a:ln>
                  <a:noFill/>
                </a:ln>
                <a:solidFill>
                  <a:srgbClr val="002060"/>
                </a:solidFill>
                <a:effectLst/>
                <a:uLnTx/>
                <a:uFillTx/>
                <a:latin typeface="Arial"/>
                <a:cs typeface="Arial"/>
                <a:sym typeface="Arial"/>
              </a:rPr>
              <a:t>tipo</a:t>
            </a:r>
            <a:r>
              <a:rPr kumimoji="0" lang="en-US" sz="1800" b="0" i="0" u="none" strike="noStrike" kern="0" cap="none" spc="0" normalizeH="0" baseline="0" noProof="0" dirty="0">
                <a:ln>
                  <a:noFill/>
                </a:ln>
                <a:solidFill>
                  <a:srgbClr val="002060"/>
                </a:solidFill>
                <a:effectLst/>
                <a:uLnTx/>
                <a:uFillTx/>
                <a:latin typeface="Arial"/>
                <a:cs typeface="Arial"/>
                <a:sym typeface="Arial"/>
              </a:rPr>
              <a:t>, </a:t>
            </a:r>
            <a:r>
              <a:rPr kumimoji="0" lang="en-US" sz="1800" b="0" i="0" u="none" strike="noStrike" kern="0" cap="none" spc="0" normalizeH="0" baseline="0" noProof="0" dirty="0" err="1">
                <a:ln>
                  <a:noFill/>
                </a:ln>
                <a:solidFill>
                  <a:srgbClr val="002060"/>
                </a:solidFill>
                <a:effectLst/>
                <a:uLnTx/>
                <a:uFillTx/>
                <a:latin typeface="Arial"/>
                <a:cs typeface="Arial"/>
                <a:sym typeface="Arial"/>
              </a:rPr>
              <a:t>detención</a:t>
            </a:r>
            <a:r>
              <a:rPr kumimoji="0" lang="en-US" sz="1800" b="0" i="0" u="none" strike="noStrike" kern="0" cap="none" spc="0" normalizeH="0" baseline="0" noProof="0" dirty="0">
                <a:ln>
                  <a:noFill/>
                </a:ln>
                <a:solidFill>
                  <a:srgbClr val="002060"/>
                </a:solidFill>
                <a:effectLst/>
                <a:uLnTx/>
                <a:uFillTx/>
                <a:latin typeface="Arial"/>
                <a:cs typeface="Arial"/>
                <a:sym typeface="Arial"/>
              </a:rPr>
              <a:t> y </a:t>
            </a:r>
            <a:r>
              <a:rPr kumimoji="0" lang="en-US" sz="1800" b="0" i="0" u="none" strike="noStrike" kern="0" cap="none" spc="0" normalizeH="0" baseline="0" noProof="0" dirty="0" err="1">
                <a:ln>
                  <a:noFill/>
                </a:ln>
                <a:solidFill>
                  <a:srgbClr val="002060"/>
                </a:solidFill>
                <a:effectLst/>
                <a:uLnTx/>
                <a:uFillTx/>
                <a:latin typeface="Arial"/>
                <a:cs typeface="Arial"/>
                <a:sym typeface="Arial"/>
              </a:rPr>
              <a:t>otros</a:t>
            </a:r>
            <a:r>
              <a:rPr kumimoji="0" lang="en-US" sz="1800" b="0" i="0" u="none" strike="noStrike" kern="0" cap="none" spc="0" normalizeH="0" baseline="0" noProof="0" dirty="0">
                <a:ln>
                  <a:noFill/>
                </a:ln>
                <a:solidFill>
                  <a:srgbClr val="002060"/>
                </a:solidFill>
                <a:effectLst/>
                <a:uLnTx/>
                <a:uFillTx/>
                <a:latin typeface="Arial"/>
                <a:cs typeface="Arial"/>
                <a:sym typeface="Arial"/>
              </a:rPr>
              <a:t> </a:t>
            </a:r>
            <a:r>
              <a:rPr kumimoji="0" lang="en-US" sz="1800" b="0" i="0" u="none" strike="noStrike" kern="0" cap="none" spc="0" normalizeH="0" baseline="0" noProof="0" dirty="0" err="1">
                <a:ln>
                  <a:noFill/>
                </a:ln>
                <a:solidFill>
                  <a:srgbClr val="002060"/>
                </a:solidFill>
                <a:effectLst/>
                <a:uLnTx/>
                <a:uFillTx/>
                <a:latin typeface="Arial"/>
                <a:cs typeface="Arial"/>
                <a:sym typeface="Arial"/>
              </a:rPr>
              <a:t>acontecimientos</a:t>
            </a:r>
            <a:r>
              <a:rPr kumimoji="0" lang="en-US" sz="1800" b="0" i="0" u="none" strike="noStrike" kern="0" cap="none" spc="0" normalizeH="0" baseline="0" noProof="0" dirty="0">
                <a:ln>
                  <a:noFill/>
                </a:ln>
                <a:solidFill>
                  <a:srgbClr val="002060"/>
                </a:solidFill>
                <a:effectLst/>
                <a:uLnTx/>
                <a:uFillTx/>
                <a:latin typeface="Arial"/>
                <a:cs typeface="Arial"/>
                <a:sym typeface="Arial"/>
              </a:rPr>
              <a:t> </a:t>
            </a:r>
            <a:r>
              <a:rPr kumimoji="0" lang="en-US" sz="1800" b="0" i="0" u="none" strike="noStrike" kern="0" cap="none" spc="0" normalizeH="0" baseline="0" noProof="0" dirty="0" err="1">
                <a:ln>
                  <a:noFill/>
                </a:ln>
                <a:solidFill>
                  <a:srgbClr val="002060"/>
                </a:solidFill>
                <a:effectLst/>
                <a:uLnTx/>
                <a:uFillTx/>
                <a:latin typeface="Arial"/>
                <a:cs typeface="Arial"/>
                <a:sym typeface="Arial"/>
              </a:rPr>
              <a:t>traumáticos</a:t>
            </a:r>
            <a:endParaRPr kumimoji="0" lang="en-US" sz="1800" b="0" i="0" u="none" strike="noStrike" kern="0" cap="none" spc="0" normalizeH="0" baseline="0" noProof="0" dirty="0">
              <a:ln>
                <a:noFill/>
              </a:ln>
              <a:solidFill>
                <a:srgbClr val="00206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2060"/>
                </a:solidFill>
                <a:effectLst/>
                <a:uLnTx/>
                <a:uFillTx/>
                <a:latin typeface="Arial"/>
                <a:cs typeface="Arial"/>
                <a:sym typeface="Arial"/>
              </a:rPr>
              <a:t>ETS, </a:t>
            </a:r>
            <a:r>
              <a:rPr kumimoji="0" lang="en-US" sz="1800" b="0" i="0" u="none" strike="noStrike" kern="0" cap="none" spc="0" normalizeH="0" baseline="0" noProof="0" dirty="0" err="1">
                <a:ln>
                  <a:noFill/>
                </a:ln>
                <a:solidFill>
                  <a:srgbClr val="002060"/>
                </a:solidFill>
                <a:effectLst/>
                <a:uLnTx/>
                <a:uFillTx/>
                <a:latin typeface="Arial"/>
                <a:cs typeface="Arial"/>
                <a:sym typeface="Arial"/>
              </a:rPr>
              <a:t>lesiones</a:t>
            </a:r>
            <a:r>
              <a:rPr kumimoji="0" lang="en-US" sz="1800" b="0" i="0" u="none" strike="noStrike" kern="0" cap="none" spc="0" normalizeH="0" baseline="0" noProof="0" dirty="0">
                <a:ln>
                  <a:noFill/>
                </a:ln>
                <a:solidFill>
                  <a:srgbClr val="002060"/>
                </a:solidFill>
                <a:effectLst/>
                <a:uLnTx/>
                <a:uFillTx/>
                <a:latin typeface="Arial"/>
                <a:cs typeface="Arial"/>
                <a:sym typeface="Arial"/>
              </a:rPr>
              <a:t> y </a:t>
            </a:r>
            <a:r>
              <a:rPr kumimoji="0" lang="en-US" sz="1800" b="0" i="0" u="none" strike="noStrike" kern="0" cap="none" spc="0" normalizeH="0" baseline="0" noProof="0" dirty="0" err="1">
                <a:ln>
                  <a:noFill/>
                </a:ln>
                <a:solidFill>
                  <a:srgbClr val="002060"/>
                </a:solidFill>
                <a:effectLst/>
                <a:uLnTx/>
                <a:uFillTx/>
                <a:latin typeface="Arial"/>
                <a:cs typeface="Arial"/>
                <a:sym typeface="Arial"/>
              </a:rPr>
              <a:t>exposición</a:t>
            </a:r>
            <a:r>
              <a:rPr kumimoji="0" lang="en-US" sz="1800" b="0" i="0" u="none" strike="noStrike" kern="0" cap="none" spc="0" normalizeH="0" baseline="0" noProof="0" dirty="0">
                <a:ln>
                  <a:noFill/>
                </a:ln>
                <a:solidFill>
                  <a:srgbClr val="002060"/>
                </a:solidFill>
                <a:effectLst/>
                <a:uLnTx/>
                <a:uFillTx/>
                <a:latin typeface="Arial"/>
                <a:cs typeface="Arial"/>
                <a:sym typeface="Arial"/>
              </a:rPr>
              <a:t> a </a:t>
            </a:r>
            <a:r>
              <a:rPr kumimoji="0" lang="en-US" sz="1800" b="0" i="0" u="none" strike="noStrike" kern="0" cap="none" spc="0" normalizeH="0" baseline="0" noProof="0" dirty="0" err="1">
                <a:ln>
                  <a:noFill/>
                </a:ln>
                <a:solidFill>
                  <a:srgbClr val="002060"/>
                </a:solidFill>
                <a:effectLst/>
                <a:uLnTx/>
                <a:uFillTx/>
                <a:latin typeface="Arial"/>
                <a:cs typeface="Arial"/>
                <a:sym typeface="Arial"/>
              </a:rPr>
              <a:t>peligros</a:t>
            </a:r>
            <a:r>
              <a:rPr kumimoji="0" lang="en-US" sz="1800" b="0" i="0" u="none" strike="noStrike" kern="0" cap="none" spc="0" normalizeH="0" baseline="0" noProof="0" dirty="0">
                <a:ln>
                  <a:noFill/>
                </a:ln>
                <a:solidFill>
                  <a:srgbClr val="002060"/>
                </a:solidFill>
                <a:effectLst/>
                <a:uLnTx/>
                <a:uFillTx/>
                <a:latin typeface="Arial"/>
                <a:cs typeface="Arial"/>
                <a:sym typeface="Arial"/>
              </a:rPr>
              <a:t> </a:t>
            </a:r>
            <a:r>
              <a:rPr kumimoji="0" lang="en-US" sz="1800" b="0" i="0" u="none" strike="noStrike" kern="0" cap="none" spc="0" normalizeH="0" baseline="0" noProof="0" dirty="0" err="1">
                <a:ln>
                  <a:noFill/>
                </a:ln>
                <a:solidFill>
                  <a:srgbClr val="002060"/>
                </a:solidFill>
                <a:effectLst/>
                <a:uLnTx/>
                <a:uFillTx/>
                <a:latin typeface="Arial"/>
                <a:cs typeface="Arial"/>
                <a:sym typeface="Arial"/>
              </a:rPr>
              <a:t>físicos</a:t>
            </a:r>
            <a:r>
              <a:rPr kumimoji="0" lang="en-US" sz="1800" b="0" i="0" u="none" strike="noStrike" kern="0" cap="none" spc="0" normalizeH="0" baseline="0" noProof="0" dirty="0">
                <a:ln>
                  <a:noFill/>
                </a:ln>
                <a:solidFill>
                  <a:srgbClr val="002060"/>
                </a:solidFill>
                <a:effectLst/>
                <a:uLnTx/>
                <a:uFillTx/>
                <a:latin typeface="Arial"/>
                <a:cs typeface="Arial"/>
                <a:sym typeface="Arial"/>
              </a:rPr>
              <a:t> y </a:t>
            </a:r>
            <a:r>
              <a:rPr kumimoji="0" lang="en-US" sz="1800" b="0" i="0" u="none" strike="noStrike" kern="0" cap="none" spc="0" normalizeH="0" baseline="0" noProof="0" dirty="0" err="1">
                <a:ln>
                  <a:noFill/>
                </a:ln>
                <a:solidFill>
                  <a:srgbClr val="002060"/>
                </a:solidFill>
                <a:effectLst/>
                <a:uLnTx/>
                <a:uFillTx/>
                <a:latin typeface="Arial"/>
                <a:cs typeface="Arial"/>
                <a:sym typeface="Arial"/>
              </a:rPr>
              <a:t>condiciones</a:t>
            </a:r>
            <a:r>
              <a:rPr kumimoji="0" lang="en-US" sz="1800" b="0" i="0" u="none" strike="noStrike" kern="0" cap="none" spc="0" normalizeH="0" baseline="0" noProof="0" dirty="0">
                <a:ln>
                  <a:noFill/>
                </a:ln>
                <a:solidFill>
                  <a:srgbClr val="002060"/>
                </a:solidFill>
                <a:effectLst/>
                <a:uLnTx/>
                <a:uFillTx/>
                <a:latin typeface="Arial"/>
                <a:cs typeface="Arial"/>
                <a:sym typeface="Arial"/>
              </a:rPr>
              <a:t> </a:t>
            </a:r>
            <a:r>
              <a:rPr kumimoji="0" lang="en-US" sz="1800" b="0" i="0" u="none" strike="noStrike" kern="0" cap="none" spc="0" normalizeH="0" baseline="0" noProof="0" dirty="0" err="1">
                <a:ln>
                  <a:noFill/>
                </a:ln>
                <a:solidFill>
                  <a:srgbClr val="002060"/>
                </a:solidFill>
                <a:effectLst/>
                <a:uLnTx/>
                <a:uFillTx/>
                <a:latin typeface="Arial"/>
                <a:cs typeface="Arial"/>
                <a:sym typeface="Arial"/>
              </a:rPr>
              <a:t>ambientales</a:t>
            </a:r>
            <a:r>
              <a:rPr kumimoji="0" lang="en-US" sz="1800" b="0" i="0" u="none" strike="noStrike" kern="0" cap="none" spc="0" normalizeH="0" baseline="0" noProof="0" dirty="0">
                <a:ln>
                  <a:noFill/>
                </a:ln>
                <a:solidFill>
                  <a:srgbClr val="002060"/>
                </a:solidFill>
                <a:effectLst/>
                <a:uLnTx/>
                <a:uFillTx/>
                <a:latin typeface="Arial"/>
                <a:cs typeface="Arial"/>
                <a:sym typeface="Arial"/>
              </a:rPr>
              <a:t> </a:t>
            </a:r>
            <a:r>
              <a:rPr kumimoji="0" lang="en-US" sz="1800" b="0" i="0" u="none" strike="noStrike" kern="0" cap="none" spc="0" normalizeH="0" baseline="0" noProof="0" dirty="0" err="1">
                <a:ln>
                  <a:noFill/>
                </a:ln>
                <a:solidFill>
                  <a:srgbClr val="002060"/>
                </a:solidFill>
                <a:effectLst/>
                <a:uLnTx/>
                <a:uFillTx/>
                <a:latin typeface="Arial"/>
                <a:cs typeface="Arial"/>
                <a:sym typeface="Arial"/>
              </a:rPr>
              <a:t>extremas</a:t>
            </a:r>
            <a:endParaRPr kumimoji="0" lang="en-US" sz="1800" b="0" i="0" u="none" strike="noStrike" kern="0" cap="none" spc="0" normalizeH="0" baseline="0" noProof="0" dirty="0">
              <a:ln>
                <a:noFill/>
              </a:ln>
              <a:solidFill>
                <a:srgbClr val="00206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Arial"/>
                <a:cs typeface="Arial"/>
                <a:sym typeface="Arial"/>
              </a:rPr>
              <a:t>Condiciones</a:t>
            </a:r>
            <a:r>
              <a:rPr kumimoji="0" lang="en-US" sz="1800" b="0" i="0" u="none" strike="noStrike" kern="0" cap="none" spc="0" normalizeH="0" baseline="0" noProof="0" dirty="0">
                <a:ln>
                  <a:noFill/>
                </a:ln>
                <a:solidFill>
                  <a:srgbClr val="002060"/>
                </a:solidFill>
                <a:effectLst/>
                <a:uLnTx/>
                <a:uFillTx/>
                <a:latin typeface="Arial"/>
                <a:cs typeface="Arial"/>
                <a:sym typeface="Arial"/>
              </a:rPr>
              <a:t> </a:t>
            </a:r>
            <a:r>
              <a:rPr kumimoji="0" lang="en-US" sz="1800" b="0" i="0" u="none" strike="noStrike" kern="0" cap="none" spc="0" normalizeH="0" baseline="0" noProof="0" dirty="0" err="1">
                <a:ln>
                  <a:noFill/>
                </a:ln>
                <a:solidFill>
                  <a:srgbClr val="002060"/>
                </a:solidFill>
                <a:effectLst/>
                <a:uLnTx/>
                <a:uFillTx/>
                <a:latin typeface="Arial"/>
                <a:cs typeface="Arial"/>
                <a:sym typeface="Arial"/>
              </a:rPr>
              <a:t>insalubres</a:t>
            </a:r>
            <a:r>
              <a:rPr kumimoji="0" lang="en-US" sz="1800" b="0" i="0" u="none" strike="noStrike" kern="0" cap="none" spc="0" normalizeH="0" baseline="0" noProof="0" dirty="0">
                <a:ln>
                  <a:noFill/>
                </a:ln>
                <a:solidFill>
                  <a:srgbClr val="002060"/>
                </a:solidFill>
                <a:effectLst/>
                <a:uLnTx/>
                <a:uFillTx/>
                <a:latin typeface="Arial"/>
                <a:cs typeface="Arial"/>
                <a:sym typeface="Arial"/>
              </a:rPr>
              <a:t> y </a:t>
            </a:r>
            <a:r>
              <a:rPr kumimoji="0" lang="en-US" sz="1800" b="0" i="0" u="none" strike="noStrike" kern="0" cap="none" spc="0" normalizeH="0" baseline="0" noProof="0" dirty="0" err="1">
                <a:ln>
                  <a:noFill/>
                </a:ln>
                <a:solidFill>
                  <a:srgbClr val="002060"/>
                </a:solidFill>
                <a:effectLst/>
                <a:uLnTx/>
                <a:uFillTx/>
                <a:latin typeface="Arial"/>
                <a:cs typeface="Arial"/>
                <a:sym typeface="Arial"/>
              </a:rPr>
              <a:t>hacinamiento</a:t>
            </a:r>
            <a:endParaRPr kumimoji="0" lang="en-US" sz="1800" b="0" i="0" u="none" strike="noStrike" kern="0" cap="none" spc="0" normalizeH="0" baseline="0" noProof="0" dirty="0">
              <a:ln>
                <a:noFill/>
              </a:ln>
              <a:solidFill>
                <a:srgbClr val="00206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Arial"/>
                <a:cs typeface="Arial"/>
                <a:sym typeface="Arial"/>
              </a:rPr>
              <a:t>Alimentación</a:t>
            </a:r>
            <a:r>
              <a:rPr kumimoji="0" lang="en-US" sz="1800" b="0" i="0" u="none" strike="noStrike" kern="0" cap="none" spc="0" normalizeH="0" baseline="0" noProof="0" dirty="0">
                <a:ln>
                  <a:noFill/>
                </a:ln>
                <a:solidFill>
                  <a:srgbClr val="002060"/>
                </a:solidFill>
                <a:effectLst/>
                <a:uLnTx/>
                <a:uFillTx/>
                <a:latin typeface="Arial"/>
                <a:cs typeface="Arial"/>
                <a:sym typeface="Arial"/>
              </a:rPr>
              <a:t> </a:t>
            </a:r>
            <a:r>
              <a:rPr kumimoji="0" lang="en-US" sz="1800" b="0" i="0" u="none" strike="noStrike" kern="0" cap="none" spc="0" normalizeH="0" baseline="0" noProof="0" dirty="0" err="1">
                <a:ln>
                  <a:noFill/>
                </a:ln>
                <a:solidFill>
                  <a:srgbClr val="002060"/>
                </a:solidFill>
                <a:effectLst/>
                <a:uLnTx/>
                <a:uFillTx/>
                <a:latin typeface="Arial"/>
                <a:cs typeface="Arial"/>
                <a:sym typeface="Arial"/>
              </a:rPr>
              <a:t>inadecuada</a:t>
            </a:r>
            <a:endParaRPr kumimoji="0" lang="en-US" sz="1800" b="0" i="0" u="none" strike="noStrike" kern="0" cap="none" spc="0" normalizeH="0" baseline="0" noProof="0" dirty="0">
              <a:ln>
                <a:noFill/>
              </a:ln>
              <a:solidFill>
                <a:srgbClr val="00206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2060"/>
                </a:solidFill>
                <a:effectLst/>
                <a:uLnTx/>
                <a:uFillTx/>
                <a:latin typeface="Arial"/>
                <a:cs typeface="Arial"/>
                <a:sym typeface="Arial"/>
              </a:rPr>
              <a:t>Mala </a:t>
            </a:r>
            <a:r>
              <a:rPr kumimoji="0" lang="en-US" sz="1800" b="0" i="0" u="none" strike="noStrike" kern="0" cap="none" spc="0" normalizeH="0" baseline="0" noProof="0" dirty="0" err="1">
                <a:ln>
                  <a:noFill/>
                </a:ln>
                <a:solidFill>
                  <a:srgbClr val="002060"/>
                </a:solidFill>
                <a:effectLst/>
                <a:uLnTx/>
                <a:uFillTx/>
                <a:latin typeface="Arial"/>
                <a:cs typeface="Arial"/>
                <a:sym typeface="Arial"/>
              </a:rPr>
              <a:t>higiene</a:t>
            </a:r>
            <a:r>
              <a:rPr kumimoji="0" lang="en-US" sz="1800" b="0" i="0" u="none" strike="noStrike" kern="0" cap="none" spc="0" normalizeH="0" baseline="0" noProof="0" dirty="0">
                <a:ln>
                  <a:noFill/>
                </a:ln>
                <a:solidFill>
                  <a:srgbClr val="002060"/>
                </a:solidFill>
                <a:effectLst/>
                <a:uLnTx/>
                <a:uFillTx/>
                <a:latin typeface="Arial"/>
                <a:cs typeface="Arial"/>
                <a:sym typeface="Arial"/>
              </a:rPr>
              <a:t> personal y alimentaria</a:t>
            </a:r>
          </a:p>
        </p:txBody>
      </p:sp>
      <p:sp>
        <p:nvSpPr>
          <p:cNvPr id="8" name="CuadroTexto 7">
            <a:extLst>
              <a:ext uri="{FF2B5EF4-FFF2-40B4-BE49-F238E27FC236}">
                <a16:creationId xmlns:a16="http://schemas.microsoft.com/office/drawing/2014/main" id="{2820CF12-54E5-EF52-FC82-B40AE870E0D7}"/>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3"/>
          <p:cNvSpPr txBox="1">
            <a:spLocks noGrp="1"/>
          </p:cNvSpPr>
          <p:nvPr>
            <p:ph type="title"/>
          </p:nvPr>
        </p:nvSpPr>
        <p:spPr>
          <a:xfrm>
            <a:off x="473911" y="870351"/>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a:t>Riesgos sanitarios al llegar a un nuevo país</a:t>
            </a:r>
            <a:endParaRPr dirty="0"/>
          </a:p>
        </p:txBody>
      </p:sp>
      <p:sp>
        <p:nvSpPr>
          <p:cNvPr id="255" name="Google Shape;255;p43"/>
          <p:cNvSpPr txBox="1">
            <a:spLocks noGrp="1"/>
          </p:cNvSpPr>
          <p:nvPr>
            <p:ph type="body" idx="1"/>
          </p:nvPr>
        </p:nvSpPr>
        <p:spPr>
          <a:xfrm>
            <a:off x="414697" y="1527255"/>
            <a:ext cx="6520675" cy="4893408"/>
          </a:xfrm>
          <a:prstGeom prst="rect">
            <a:avLst/>
          </a:prstGeom>
          <a:noFill/>
          <a:ln>
            <a:noFill/>
          </a:ln>
        </p:spPr>
        <p:txBody>
          <a:bodyPr spcFirstLastPara="1" wrap="square" lIns="91425" tIns="45700" rIns="91425" bIns="45700" anchor="t" anchorCtr="0">
            <a:normAutofit/>
          </a:bodyPr>
          <a:lstStyle/>
          <a:p>
            <a:pPr marL="0" lvl="0" indent="0" algn="just" rtl="0">
              <a:lnSpc>
                <a:spcPct val="110000"/>
              </a:lnSpc>
              <a:spcAft>
                <a:spcPts val="600"/>
              </a:spcAft>
              <a:buSzPct val="100000"/>
              <a:buNone/>
            </a:pPr>
            <a:r>
              <a:rPr lang="en-US" sz="2200" dirty="0"/>
              <a:t>La llegada a un nuevo país está marcada inicialmente por el alivio: lo has conseguido y estás a salvo. Pero la adaptación es difícil: los cuadros clínicos existentes empeoran, los platos desconocidos provocan dificultades nutricionales, la situación de inseguridad en cuanto al estatus de residencia provoca problemas mentales, la añoranza y el miedo por los miembros de la familia forman parte de la vida </a:t>
            </a:r>
            <a:r>
              <a:rPr lang="en-US" sz="2200" dirty="0" err="1"/>
              <a:t>cotidiana</a:t>
            </a:r>
            <a:r>
              <a:rPr lang="en-US" sz="2200" dirty="0"/>
              <a:t>.</a:t>
            </a:r>
          </a:p>
          <a:p>
            <a:pPr marL="0" lvl="0" indent="0" algn="just" rtl="0">
              <a:lnSpc>
                <a:spcPct val="110000"/>
              </a:lnSpc>
              <a:spcAft>
                <a:spcPts val="600"/>
              </a:spcAft>
              <a:buSzPct val="100000"/>
              <a:buNone/>
            </a:pPr>
            <a:r>
              <a:rPr lang="en-US" sz="2200" dirty="0"/>
              <a:t>Además, hay intolerancias a los medicamentos, vacunas inadecuadas, dificultades lingüísticas a la hora de comunicar los síntomas de la enfermedad.</a:t>
            </a:r>
            <a:endParaRPr sz="2200" dirty="0"/>
          </a:p>
        </p:txBody>
      </p:sp>
      <p:sp>
        <p:nvSpPr>
          <p:cNvPr id="258" name="Google Shape;258;p43"/>
          <p:cNvSpPr txBox="1"/>
          <p:nvPr/>
        </p:nvSpPr>
        <p:spPr>
          <a:xfrm>
            <a:off x="11035163" y="6420663"/>
            <a:ext cx="835324"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Fuente</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Google Shape;171;p8">
            <a:extLst>
              <a:ext uri="{FF2B5EF4-FFF2-40B4-BE49-F238E27FC236}">
                <a16:creationId xmlns:a16="http://schemas.microsoft.com/office/drawing/2014/main" id="{DD6B3FAF-C6CD-47BE-BF05-CDBC3F137CA7}"/>
              </a:ext>
            </a:extLst>
          </p:cNvPr>
          <p:cNvSpPr/>
          <p:nvPr/>
        </p:nvSpPr>
        <p:spPr>
          <a:xfrm>
            <a:off x="8905875" y="-3933"/>
            <a:ext cx="3284865" cy="403326"/>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2.2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Factores de </a:t>
            </a: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riesgo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para la salud</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Rectángulo: esquinas redondeadas 1">
            <a:extLst>
              <a:ext uri="{FF2B5EF4-FFF2-40B4-BE49-F238E27FC236}">
                <a16:creationId xmlns:a16="http://schemas.microsoft.com/office/drawing/2014/main" id="{6D3DF6E0-7C42-CCD8-E336-FB3203B79119}"/>
              </a:ext>
            </a:extLst>
          </p:cNvPr>
          <p:cNvSpPr/>
          <p:nvPr/>
        </p:nvSpPr>
        <p:spPr>
          <a:xfrm>
            <a:off x="7783034" y="971107"/>
            <a:ext cx="4087454" cy="5259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Adaptación</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 la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nueva</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vida</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al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entorno</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y a la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cultura</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Alojamiento</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colectivo</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Estatuto</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jurídico</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incierto</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Acceso</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 las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necesidades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básicas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de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supervivencia</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Derecho y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acceso</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los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servicios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sanitarios</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Susceptibilidad</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nuevas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enfermedades</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Condiciones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ambientales</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Exclusión</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social</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Barreras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culturales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lingüísticas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y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legales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para acceder a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los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servicios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sanitarios</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Discriminación</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Falta de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acceso</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alimentos</a:t>
            </a:r>
            <a:r>
              <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18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saludables</a:t>
            </a: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8" name="CuadroTexto 7">
            <a:extLst>
              <a:ext uri="{FF2B5EF4-FFF2-40B4-BE49-F238E27FC236}">
                <a16:creationId xmlns:a16="http://schemas.microsoft.com/office/drawing/2014/main" id="{CF9828C7-1AAC-17E9-CE3A-D9FB303D814F}"/>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a:t>Describa sus experiencias</a:t>
            </a:r>
            <a:endParaRPr dirty="0"/>
          </a:p>
        </p:txBody>
      </p:sp>
      <p:sp>
        <p:nvSpPr>
          <p:cNvPr id="264" name="Google Shape;264;p9"/>
          <p:cNvSpPr txBox="1">
            <a:spLocks noGrp="1"/>
          </p:cNvSpPr>
          <p:nvPr>
            <p:ph type="body" idx="1"/>
          </p:nvPr>
        </p:nvSpPr>
        <p:spPr>
          <a:xfrm>
            <a:off x="557999" y="1800000"/>
            <a:ext cx="7729551" cy="4893408"/>
          </a:xfrm>
          <a:prstGeom prst="rect">
            <a:avLst/>
          </a:prstGeom>
          <a:noFill/>
          <a:ln>
            <a:noFill/>
          </a:ln>
        </p:spPr>
        <p:txBody>
          <a:bodyPr spcFirstLastPara="1" wrap="square" lIns="91425" tIns="45700" rIns="91425" bIns="45700" anchor="t" anchorCtr="0">
            <a:normAutofit/>
          </a:bodyPr>
          <a:lstStyle/>
          <a:p>
            <a:pPr marL="548640" lvl="1" indent="0" algn="l" rtl="0">
              <a:lnSpc>
                <a:spcPct val="100000"/>
              </a:lnSpc>
              <a:spcBef>
                <a:spcPts val="600"/>
              </a:spcBef>
              <a:spcAft>
                <a:spcPts val="0"/>
              </a:spcAft>
              <a:buSzPts val="2160"/>
              <a:buNone/>
            </a:pPr>
            <a:r>
              <a:rPr lang="en-US" sz="2400" dirty="0"/>
              <a:t> </a:t>
            </a:r>
            <a:endParaRPr sz="1600" dirty="0"/>
          </a:p>
          <a:p>
            <a:pPr marL="457200" lvl="0" indent="-342900" algn="l" rtl="0">
              <a:lnSpc>
                <a:spcPct val="100000"/>
              </a:lnSpc>
              <a:spcBef>
                <a:spcPts val="600"/>
              </a:spcBef>
              <a:spcAft>
                <a:spcPts val="0"/>
              </a:spcAft>
              <a:buSzPct val="100000"/>
              <a:buChar char="▪"/>
            </a:pPr>
            <a:r>
              <a:rPr lang="en-US" dirty="0"/>
              <a:t>Vea un vídeo: </a:t>
            </a:r>
            <a:r>
              <a:rPr lang="en-US" u="sng" dirty="0">
                <a:solidFill>
                  <a:schemeClr val="hlink"/>
                </a:solidFill>
                <a:hlinkClick r:id="rId3"/>
              </a:rPr>
              <a:t>https://www.youtube.com/watch?v=eLbmUbj0edk</a:t>
            </a:r>
            <a:endParaRPr lang="en-US" u="sng" dirty="0">
              <a:solidFill>
                <a:schemeClr val="hlink"/>
              </a:solidFill>
            </a:endParaRPr>
          </a:p>
          <a:p>
            <a:pPr marL="457200" lvl="0" indent="-342900" algn="l" rtl="0">
              <a:lnSpc>
                <a:spcPct val="100000"/>
              </a:lnSpc>
              <a:spcBef>
                <a:spcPts val="600"/>
              </a:spcBef>
              <a:spcAft>
                <a:spcPts val="0"/>
              </a:spcAft>
              <a:buSzPts val="1800"/>
              <a:buChar char="▪"/>
            </a:pPr>
            <a:endParaRPr lang="en-US" u="sng" dirty="0">
              <a:solidFill>
                <a:schemeClr val="hlink"/>
              </a:solidFill>
            </a:endParaRPr>
          </a:p>
          <a:p>
            <a:pPr marL="457200" lvl="0" indent="-342900" algn="l" rtl="0">
              <a:lnSpc>
                <a:spcPct val="100000"/>
              </a:lnSpc>
              <a:spcBef>
                <a:spcPts val="600"/>
              </a:spcBef>
              <a:spcAft>
                <a:spcPts val="0"/>
              </a:spcAft>
              <a:buSzPts val="1800"/>
              <a:buChar char="▪"/>
            </a:pPr>
            <a:endParaRPr lang="en-US" u="sng" dirty="0">
              <a:solidFill>
                <a:schemeClr val="hlink"/>
              </a:solidFill>
            </a:endParaRPr>
          </a:p>
          <a:p>
            <a:pPr marL="457200" lvl="0" indent="-342900" algn="l" rtl="0">
              <a:lnSpc>
                <a:spcPct val="100000"/>
              </a:lnSpc>
              <a:spcBef>
                <a:spcPts val="600"/>
              </a:spcBef>
              <a:spcAft>
                <a:spcPts val="0"/>
              </a:spcAft>
              <a:buSzPts val="1800"/>
              <a:buChar char="▪"/>
            </a:pPr>
            <a:endParaRPr lang="en-US" u="sng" dirty="0">
              <a:solidFill>
                <a:schemeClr val="hlink"/>
              </a:solidFill>
            </a:endParaRPr>
          </a:p>
          <a:p>
            <a:pPr marL="457200" lvl="0" indent="-342900" algn="l" rtl="0">
              <a:lnSpc>
                <a:spcPct val="100000"/>
              </a:lnSpc>
              <a:spcBef>
                <a:spcPts val="600"/>
              </a:spcBef>
              <a:spcAft>
                <a:spcPts val="0"/>
              </a:spcAft>
              <a:buSzPts val="1800"/>
              <a:buChar char="▪"/>
            </a:pPr>
            <a:endParaRPr lang="en-US" u="sng" dirty="0">
              <a:solidFill>
                <a:schemeClr val="hlink"/>
              </a:solidFill>
            </a:endParaRPr>
          </a:p>
          <a:p>
            <a:pPr marL="457200" lvl="0" indent="-342900" algn="l" rtl="0">
              <a:lnSpc>
                <a:spcPct val="100000"/>
              </a:lnSpc>
              <a:spcBef>
                <a:spcPts val="600"/>
              </a:spcBef>
              <a:spcAft>
                <a:spcPts val="0"/>
              </a:spcAft>
              <a:buSzPts val="1800"/>
              <a:buChar char="▪"/>
            </a:pPr>
            <a:endParaRPr lang="en-US" dirty="0">
              <a:solidFill>
                <a:schemeClr val="tx1"/>
              </a:solidFill>
            </a:endParaRPr>
          </a:p>
          <a:p>
            <a:pPr marL="457200" lvl="0" indent="-342900" algn="l" rtl="0">
              <a:lnSpc>
                <a:spcPct val="100000"/>
              </a:lnSpc>
              <a:spcBef>
                <a:spcPts val="600"/>
              </a:spcBef>
              <a:spcAft>
                <a:spcPts val="0"/>
              </a:spcAft>
              <a:buSzPct val="100000"/>
              <a:buChar char="▪"/>
            </a:pPr>
            <a:r>
              <a:rPr lang="en-US" dirty="0">
                <a:solidFill>
                  <a:schemeClr val="tx1"/>
                </a:solidFill>
              </a:rPr>
              <a:t>Debate sobre el vídeo</a:t>
            </a:r>
          </a:p>
          <a:p>
            <a:pPr marL="457200" lvl="0" indent="-342900" algn="l" rtl="0">
              <a:lnSpc>
                <a:spcPct val="100000"/>
              </a:lnSpc>
              <a:spcBef>
                <a:spcPts val="600"/>
              </a:spcBef>
              <a:spcAft>
                <a:spcPts val="0"/>
              </a:spcAft>
              <a:buSzPts val="1800"/>
              <a:buChar char="▪"/>
            </a:pPr>
            <a:endParaRPr u="sng" dirty="0"/>
          </a:p>
          <a:p>
            <a:pPr marL="457200" lvl="0" indent="0" algn="l" rtl="0">
              <a:lnSpc>
                <a:spcPct val="100000"/>
              </a:lnSpc>
              <a:spcBef>
                <a:spcPts val="600"/>
              </a:spcBef>
              <a:spcAft>
                <a:spcPts val="0"/>
              </a:spcAft>
              <a:buNone/>
            </a:pPr>
            <a:endParaRPr dirty="0"/>
          </a:p>
          <a:p>
            <a:pPr marL="457200" lvl="0" indent="-228600" algn="l" rtl="0">
              <a:lnSpc>
                <a:spcPct val="100000"/>
              </a:lnSpc>
              <a:spcBef>
                <a:spcPts val="600"/>
              </a:spcBef>
              <a:spcAft>
                <a:spcPts val="0"/>
              </a:spcAft>
              <a:buSzPts val="1800"/>
              <a:buNone/>
            </a:pPr>
            <a:endParaRPr dirty="0"/>
          </a:p>
        </p:txBody>
      </p:sp>
      <p:sp>
        <p:nvSpPr>
          <p:cNvPr id="265" name="Google Shape;265;p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p>
            <a:pPr marL="228600" lvl="0" indent="-76200" algn="l" rtl="0">
              <a:lnSpc>
                <a:spcPct val="100000"/>
              </a:lnSpc>
              <a:spcBef>
                <a:spcPts val="0"/>
              </a:spcBef>
              <a:spcAft>
                <a:spcPts val="0"/>
              </a:spcAft>
              <a:buSzPts val="2400"/>
              <a:buNone/>
            </a:pPr>
            <a:endParaRPr lang="de-DE" dirty="0"/>
          </a:p>
          <a:p>
            <a:pPr marL="228600" lvl="0" indent="-76200" algn="l" rtl="0">
              <a:lnSpc>
                <a:spcPct val="100000"/>
              </a:lnSpc>
              <a:spcBef>
                <a:spcPts val="0"/>
              </a:spcBef>
              <a:spcAft>
                <a:spcPts val="0"/>
              </a:spcAft>
              <a:buSzPts val="2400"/>
              <a:buNone/>
            </a:pPr>
            <a:endParaRPr lang="de-DE" dirty="0"/>
          </a:p>
          <a:p>
            <a:pPr marL="228600" lvl="0" indent="-76200" algn="l" rtl="0">
              <a:lnSpc>
                <a:spcPct val="100000"/>
              </a:lnSpc>
              <a:spcBef>
                <a:spcPts val="0"/>
              </a:spcBef>
              <a:spcAft>
                <a:spcPts val="0"/>
              </a:spcAft>
              <a:buSzPts val="2400"/>
              <a:buNone/>
            </a:pPr>
            <a:endParaRPr lang="de-DE" dirty="0"/>
          </a:p>
          <a:p>
            <a:pPr marL="228600" lvl="0" indent="-76200" algn="l" rtl="0">
              <a:lnSpc>
                <a:spcPct val="100000"/>
              </a:lnSpc>
              <a:spcBef>
                <a:spcPts val="0"/>
              </a:spcBef>
              <a:spcAft>
                <a:spcPts val="0"/>
              </a:spcAft>
              <a:buSzPts val="2400"/>
              <a:buNone/>
            </a:pPr>
            <a:endParaRPr lang="de-DE" dirty="0"/>
          </a:p>
          <a:p>
            <a:pPr marL="228600" lvl="0" indent="-76200" algn="l" rtl="0">
              <a:lnSpc>
                <a:spcPct val="100000"/>
              </a:lnSpc>
              <a:spcBef>
                <a:spcPts val="0"/>
              </a:spcBef>
              <a:spcAft>
                <a:spcPts val="0"/>
              </a:spcAft>
              <a:buSzPts val="2400"/>
              <a:buNone/>
            </a:pPr>
            <a:endParaRPr lang="de-DE" dirty="0"/>
          </a:p>
          <a:p>
            <a:pPr marL="228600" lvl="0" indent="-76200" algn="l" rtl="0">
              <a:lnSpc>
                <a:spcPct val="100000"/>
              </a:lnSpc>
              <a:spcBef>
                <a:spcPts val="0"/>
              </a:spcBef>
              <a:spcAft>
                <a:spcPts val="0"/>
              </a:spcAft>
              <a:buSzPts val="2400"/>
              <a:buNone/>
            </a:pPr>
            <a:endParaRPr lang="de-DE" dirty="0"/>
          </a:p>
          <a:p>
            <a:pPr marL="228600" lvl="0" indent="-76200" algn="l" rtl="0">
              <a:lnSpc>
                <a:spcPct val="100000"/>
              </a:lnSpc>
              <a:spcBef>
                <a:spcPts val="0"/>
              </a:spcBef>
              <a:spcAft>
                <a:spcPts val="0"/>
              </a:spcAft>
              <a:buSzPts val="2400"/>
              <a:buNone/>
            </a:pPr>
            <a:endParaRPr lang="de-DE" dirty="0"/>
          </a:p>
          <a:p>
            <a:pPr marL="228600" lvl="0" indent="-76200" algn="l" rtl="0">
              <a:lnSpc>
                <a:spcPct val="100000"/>
              </a:lnSpc>
              <a:spcBef>
                <a:spcPts val="0"/>
              </a:spcBef>
              <a:spcAft>
                <a:spcPts val="0"/>
              </a:spcAft>
              <a:buSzPts val="2400"/>
              <a:buNone/>
            </a:pPr>
            <a:endParaRPr lang="de-DE" dirty="0"/>
          </a:p>
          <a:p>
            <a:pPr marL="228600" lvl="0" indent="-76200" algn="l" rtl="0">
              <a:lnSpc>
                <a:spcPct val="100000"/>
              </a:lnSpc>
              <a:spcBef>
                <a:spcPts val="0"/>
              </a:spcBef>
              <a:spcAft>
                <a:spcPts val="0"/>
              </a:spcAft>
              <a:buSzPts val="2400"/>
              <a:buNone/>
            </a:pPr>
            <a:endParaRPr lang="de-DE" dirty="0"/>
          </a:p>
          <a:p>
            <a:pPr marL="228600" lvl="0" indent="-76200" algn="l" rtl="0">
              <a:lnSpc>
                <a:spcPct val="100000"/>
              </a:lnSpc>
              <a:spcBef>
                <a:spcPts val="0"/>
              </a:spcBef>
              <a:spcAft>
                <a:spcPts val="0"/>
              </a:spcAft>
              <a:buSzPts val="2400"/>
              <a:buNone/>
            </a:pPr>
            <a:endParaRPr lang="de-DE" dirty="0"/>
          </a:p>
          <a:p>
            <a:pPr marL="228600" lvl="0" indent="-76200">
              <a:spcBef>
                <a:spcPts val="0"/>
              </a:spcBef>
              <a:buSzPts val="2400"/>
              <a:buNone/>
            </a:pPr>
            <a:r>
              <a:rPr lang="de-DE" sz="1400" dirty="0"/>
              <a:t>		</a:t>
            </a:r>
            <a:endParaRPr sz="1400" dirty="0"/>
          </a:p>
        </p:txBody>
      </p:sp>
      <p:sp>
        <p:nvSpPr>
          <p:cNvPr id="266" name="Google Shape;266;p9"/>
          <p:cNvSpPr/>
          <p:nvPr/>
        </p:nvSpPr>
        <p:spPr>
          <a:xfrm>
            <a:off x="4526097" y="5398288"/>
            <a:ext cx="7504512"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 name="Ovale Legende 1"/>
          <p:cNvSpPr/>
          <p:nvPr/>
        </p:nvSpPr>
        <p:spPr>
          <a:xfrm>
            <a:off x="2593864" y="3226742"/>
            <a:ext cx="2948932" cy="1869145"/>
          </a:xfrm>
          <a:prstGeom prst="wedgeEllipse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800" b="0" i="1" u="none" strike="noStrike" kern="0" cap="none" spc="0" normalizeH="0" baseline="0" noProof="0" dirty="0" err="1">
                <a:ln>
                  <a:noFill/>
                </a:ln>
                <a:solidFill>
                  <a:srgbClr val="000000"/>
                </a:solidFill>
                <a:effectLst/>
                <a:uLnTx/>
                <a:uFillTx/>
                <a:latin typeface="Arial"/>
                <a:ea typeface="+mn-ea"/>
                <a:cs typeface="+mn-cs"/>
                <a:sym typeface="Arial"/>
              </a:rPr>
              <a:t>¿Refleja el vídeo sus experiencias</a:t>
            </a:r>
            <a:r>
              <a:rPr kumimoji="0" lang="de-DE" sz="1800" b="0" i="1" u="none" strike="noStrike" kern="0" cap="none" spc="0" normalizeH="0" baseline="0" noProof="0" dirty="0">
                <a:ln>
                  <a:noFill/>
                </a:ln>
                <a:solidFill>
                  <a:srgbClr val="000000"/>
                </a:solidFill>
                <a:effectLst/>
                <a:uLnTx/>
                <a:uFillTx/>
                <a:latin typeface="Arial"/>
                <a:ea typeface="+mn-ea"/>
                <a:cs typeface="+mn-cs"/>
                <a:sym typeface="Arial"/>
              </a:rPr>
              <a:t>?</a:t>
            </a:r>
          </a:p>
        </p:txBody>
      </p:sp>
      <p:pic>
        <p:nvPicPr>
          <p:cNvPr id="2050" name="Picture 2" descr="Video, Arbeit, Youtube, Zu Betrachten, Ansehen, Ansic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4302" y="1797217"/>
            <a:ext cx="3601071" cy="360107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9890003" y="6385631"/>
            <a:ext cx="3667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dirty="0">
                <a:ln>
                  <a:noFill/>
                </a:ln>
                <a:solidFill>
                  <a:srgbClr val="000000"/>
                </a:solidFill>
                <a:effectLst/>
                <a:uLnTx/>
                <a:uFillTx/>
                <a:latin typeface="Arial"/>
                <a:cs typeface="Arial"/>
                <a:sym typeface="Arial"/>
                <a:hlinkClick r:id="rId5"/>
              </a:rPr>
              <a:t>Fuente</a:t>
            </a:r>
            <a:r>
              <a:rPr kumimoji="0" lang="de-DE" sz="1400" b="0" i="0" u="none" strike="noStrike" kern="0" cap="none" spc="0" normalizeH="0" baseline="0" noProof="0" dirty="0">
                <a:ln>
                  <a:noFill/>
                </a:ln>
                <a:solidFill>
                  <a:srgbClr val="000000"/>
                </a:solidFill>
                <a:effectLst/>
                <a:uLnTx/>
                <a:uFillTx/>
                <a:latin typeface="Arial"/>
                <a:cs typeface="Arial"/>
                <a:sym typeface="Arial"/>
              </a:rPr>
              <a:t> | </a:t>
            </a:r>
            <a:r>
              <a:rPr kumimoji="0" lang="de-DE" sz="1400" b="0" i="0" u="none" strike="noStrike" kern="0" cap="none" spc="0" normalizeH="0" baseline="0" noProof="0" dirty="0" err="1">
                <a:ln>
                  <a:noFill/>
                </a:ln>
                <a:solidFill>
                  <a:srgbClr val="000000"/>
                </a:solidFill>
                <a:effectLst/>
                <a:uLnTx/>
                <a:uFillTx/>
                <a:latin typeface="Arial"/>
                <a:cs typeface="Arial"/>
                <a:sym typeface="Arial"/>
              </a:rPr>
              <a:t>Licencia Pixabay</a:t>
            </a:r>
            <a:endParaRPr kumimoji="0" lang="de-DE"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Google Shape;171;p8">
            <a:extLst>
              <a:ext uri="{FF2B5EF4-FFF2-40B4-BE49-F238E27FC236}">
                <a16:creationId xmlns:a16="http://schemas.microsoft.com/office/drawing/2014/main" id="{B888086F-E640-406B-9DE3-26C1FC6A463D}"/>
              </a:ext>
            </a:extLst>
          </p:cNvPr>
          <p:cNvSpPr/>
          <p:nvPr/>
        </p:nvSpPr>
        <p:spPr>
          <a:xfrm>
            <a:off x="8905875" y="-3933"/>
            <a:ext cx="3284865" cy="403326"/>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2.2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Factores de </a:t>
            </a: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riesgo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para la salud</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1" name="CuadroTexto 10">
            <a:extLst>
              <a:ext uri="{FF2B5EF4-FFF2-40B4-BE49-F238E27FC236}">
                <a16:creationId xmlns:a16="http://schemas.microsoft.com/office/drawing/2014/main" id="{C6B8A068-C8CA-933C-ACEC-6F15B71B9052}"/>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0d154e970d_2_0"/>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p>
            <a:pPr lvl="0"/>
            <a:r>
              <a:rPr lang="en-US" dirty="0"/>
              <a:t>Describa sus experiencias</a:t>
            </a:r>
            <a:endParaRPr dirty="0"/>
          </a:p>
        </p:txBody>
      </p:sp>
      <p:sp>
        <p:nvSpPr>
          <p:cNvPr id="274" name="Google Shape;274;g10d154e970d_2_0"/>
          <p:cNvSpPr txBox="1">
            <a:spLocks noGrp="1"/>
          </p:cNvSpPr>
          <p:nvPr>
            <p:ph type="body" idx="1"/>
          </p:nvPr>
        </p:nvSpPr>
        <p:spPr>
          <a:xfrm>
            <a:off x="448817" y="1523100"/>
            <a:ext cx="5409600" cy="4893300"/>
          </a:xfrm>
          <a:prstGeom prst="rect">
            <a:avLst/>
          </a:prstGeom>
          <a:noFill/>
          <a:ln>
            <a:noFill/>
          </a:ln>
        </p:spPr>
        <p:txBody>
          <a:bodyPr spcFirstLastPara="1" wrap="square" lIns="91425" tIns="45700" rIns="91425" bIns="45700" anchor="t" anchorCtr="0">
            <a:normAutofit/>
          </a:bodyPr>
          <a:lstStyle/>
          <a:p>
            <a:pPr marL="548640" lvl="1" indent="0" algn="l" rtl="0">
              <a:lnSpc>
                <a:spcPct val="100000"/>
              </a:lnSpc>
              <a:spcBef>
                <a:spcPts val="600"/>
              </a:spcBef>
              <a:spcAft>
                <a:spcPts val="600"/>
              </a:spcAft>
              <a:buSzPts val="2160"/>
              <a:buNone/>
            </a:pPr>
            <a:endParaRPr sz="1600" dirty="0"/>
          </a:p>
          <a:p>
            <a:pPr marL="114300" indent="0">
              <a:spcAft>
                <a:spcPts val="600"/>
              </a:spcAft>
              <a:buNone/>
            </a:pPr>
            <a:r>
              <a:rPr lang="en-US" dirty="0"/>
              <a:t>Anote sus experiencias de salud en las tres etapas en el tablero o en el rotafolio:</a:t>
            </a:r>
            <a:endParaRPr dirty="0"/>
          </a:p>
          <a:p>
            <a:pPr lvl="0">
              <a:spcAft>
                <a:spcPts val="600"/>
              </a:spcAft>
              <a:buSzPct val="100000"/>
            </a:pPr>
            <a:r>
              <a:rPr lang="en-US" b="1" dirty="0"/>
              <a:t>Etapa 1: </a:t>
            </a:r>
            <a:r>
              <a:rPr lang="en-US" dirty="0"/>
              <a:t>riesgos sanitarios en los países de origen</a:t>
            </a:r>
          </a:p>
          <a:p>
            <a:pPr lvl="0">
              <a:spcAft>
                <a:spcPts val="600"/>
              </a:spcAft>
              <a:buSzPct val="100000"/>
            </a:pPr>
            <a:r>
              <a:rPr lang="en-US" b="1" dirty="0"/>
              <a:t>Etapa 2: </a:t>
            </a:r>
            <a:r>
              <a:rPr lang="en-US" dirty="0"/>
              <a:t>riesgos para la salud durante el viaje</a:t>
            </a:r>
          </a:p>
          <a:p>
            <a:pPr lvl="0">
              <a:spcAft>
                <a:spcPts val="600"/>
              </a:spcAft>
              <a:buSzPct val="100000"/>
            </a:pPr>
            <a:r>
              <a:rPr lang="en-US" b="1" dirty="0"/>
              <a:t>Etapa 3: </a:t>
            </a:r>
            <a:r>
              <a:rPr lang="en-US" dirty="0"/>
              <a:t>riesgos sanitarios al llegar a un nuevo país</a:t>
            </a:r>
            <a:endParaRPr dirty="0"/>
          </a:p>
        </p:txBody>
      </p:sp>
      <p:sp>
        <p:nvSpPr>
          <p:cNvPr id="276" name="Google Shape;276;g10d154e970d_2_0"/>
          <p:cNvSpPr/>
          <p:nvPr/>
        </p:nvSpPr>
        <p:spPr>
          <a:xfrm>
            <a:off x="4526109" y="6416400"/>
            <a:ext cx="7504500" cy="276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Licencia </a:t>
            </a:r>
            <a:r>
              <a:rPr kumimoji="0" lang="en-US" sz="1200" b="0" i="0" u="none" strike="noStrike" kern="0" cap="none" spc="0" normalizeH="0" baseline="0" noProof="0" dirty="0" err="1">
                <a:ln>
                  <a:noFill/>
                </a:ln>
                <a:solidFill>
                  <a:srgbClr val="000000"/>
                </a:solidFill>
                <a:effectLst/>
                <a:uLnTx/>
                <a:uFillTx/>
                <a:latin typeface="Calibri"/>
                <a:ea typeface="Calibri"/>
                <a:cs typeface="Calibri"/>
                <a:sym typeface="Calibri"/>
              </a:rPr>
              <a:t>Pixabay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77" name="Google Shape;277;g10d154e970d_2_0"/>
          <p:cNvPicPr preferRelativeResize="0"/>
          <p:nvPr/>
        </p:nvPicPr>
        <p:blipFill rotWithShape="1">
          <a:blip r:embed="rId4">
            <a:alphaModFix/>
          </a:blip>
          <a:srcRect/>
          <a:stretch/>
        </p:blipFill>
        <p:spPr>
          <a:xfrm>
            <a:off x="6172199" y="2030200"/>
            <a:ext cx="5852160" cy="2755392"/>
          </a:xfrm>
          <a:prstGeom prst="rect">
            <a:avLst/>
          </a:prstGeom>
          <a:noFill/>
          <a:ln>
            <a:noFill/>
          </a:ln>
        </p:spPr>
      </p:pic>
      <p:sp>
        <p:nvSpPr>
          <p:cNvPr id="8" name="Google Shape;171;p8">
            <a:extLst>
              <a:ext uri="{FF2B5EF4-FFF2-40B4-BE49-F238E27FC236}">
                <a16:creationId xmlns:a16="http://schemas.microsoft.com/office/drawing/2014/main" id="{4F95F23F-EEF8-47F5-B947-36F6D74792E7}"/>
              </a:ext>
            </a:extLst>
          </p:cNvPr>
          <p:cNvSpPr/>
          <p:nvPr/>
        </p:nvSpPr>
        <p:spPr>
          <a:xfrm>
            <a:off x="8905875" y="-3933"/>
            <a:ext cx="3284865" cy="403326"/>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2.2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Factores de </a:t>
            </a: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riesgo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para la salud</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D159B806-9D6B-BDE4-4A35-AAD9298A4177}"/>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0d154e970d_2_0"/>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p>
            <a:pPr lvl="0"/>
            <a:r>
              <a:rPr lang="en-US" dirty="0"/>
              <a:t>Describa sus experiencias</a:t>
            </a:r>
            <a:endParaRPr dirty="0"/>
          </a:p>
        </p:txBody>
      </p:sp>
      <p:sp>
        <p:nvSpPr>
          <p:cNvPr id="274" name="Google Shape;274;g10d154e970d_2_0"/>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p>
            <a:pPr lvl="0" algn="l" rtl="0">
              <a:lnSpc>
                <a:spcPct val="100000"/>
              </a:lnSpc>
              <a:spcBef>
                <a:spcPts val="600"/>
              </a:spcBef>
              <a:spcAft>
                <a:spcPts val="600"/>
              </a:spcAft>
              <a:buSzPts val="1800"/>
              <a:buFont typeface="Wingdings" panose="05000000000000000000" pitchFamily="2" charset="2"/>
              <a:buChar char="§"/>
            </a:pPr>
            <a:r>
              <a:rPr lang="en-US" dirty="0"/>
              <a:t>Crear una lista de prioridades de cada etapa según la relevancia para su vida y su salud</a:t>
            </a:r>
          </a:p>
          <a:p>
            <a:pPr lvl="0" algn="l" rtl="0">
              <a:lnSpc>
                <a:spcPct val="100000"/>
              </a:lnSpc>
              <a:spcBef>
                <a:spcPts val="600"/>
              </a:spcBef>
              <a:spcAft>
                <a:spcPts val="600"/>
              </a:spcAft>
              <a:buSzPts val="1800"/>
              <a:buFont typeface="Wingdings" panose="05000000000000000000" pitchFamily="2" charset="2"/>
              <a:buChar char="§"/>
            </a:pPr>
            <a:r>
              <a:rPr lang="en-US" dirty="0"/>
              <a:t>Puede haber diferencias según el país de origen; agrupa las experiencias en función de las similitudes y diferencias</a:t>
            </a:r>
          </a:p>
          <a:p>
            <a:pPr lvl="0" algn="l" rtl="0">
              <a:lnSpc>
                <a:spcPct val="100000"/>
              </a:lnSpc>
              <a:spcBef>
                <a:spcPts val="600"/>
              </a:spcBef>
              <a:spcAft>
                <a:spcPts val="600"/>
              </a:spcAft>
              <a:buSzPts val="1800"/>
              <a:buFont typeface="Wingdings" panose="05000000000000000000" pitchFamily="2" charset="2"/>
              <a:buChar char="§"/>
            </a:pPr>
            <a:r>
              <a:rPr lang="en-US" dirty="0"/>
              <a:t>Toma nota del resultado, ya que se reflejará en los deberes.</a:t>
            </a:r>
            <a:endParaRPr dirty="0"/>
          </a:p>
        </p:txBody>
      </p:sp>
      <p:sp>
        <p:nvSpPr>
          <p:cNvPr id="276" name="Google Shape;276;g10d154e970d_2_0"/>
          <p:cNvSpPr/>
          <p:nvPr/>
        </p:nvSpPr>
        <p:spPr>
          <a:xfrm>
            <a:off x="7852527" y="5629468"/>
            <a:ext cx="4178069" cy="386459"/>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026" name="Picture 2" descr="Silhouetten, Menschen, Menscheit, Zahnräder, Kre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477" y="1881887"/>
            <a:ext cx="4220387" cy="298064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6590849" y="6385523"/>
            <a:ext cx="5363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dirty="0">
                <a:ln>
                  <a:noFill/>
                </a:ln>
                <a:solidFill>
                  <a:srgbClr val="000000"/>
                </a:solidFill>
                <a:effectLst/>
                <a:uLnTx/>
                <a:uFillTx/>
                <a:latin typeface="Arial"/>
                <a:cs typeface="Arial"/>
                <a:sym typeface="Arial"/>
                <a:hlinkClick r:id="rId4"/>
              </a:rPr>
              <a:t>			Fuente</a:t>
            </a:r>
            <a:r>
              <a:rPr kumimoji="0" lang="de-DE" sz="1400" b="0" i="0" u="none" strike="noStrike" kern="0" cap="none" spc="0" normalizeH="0" baseline="0" noProof="0" dirty="0">
                <a:ln>
                  <a:noFill/>
                </a:ln>
                <a:solidFill>
                  <a:srgbClr val="000000"/>
                </a:solidFill>
                <a:effectLst/>
                <a:uLnTx/>
                <a:uFillTx/>
                <a:latin typeface="Arial"/>
                <a:cs typeface="Arial"/>
                <a:sym typeface="Arial"/>
              </a:rPr>
              <a:t> | </a:t>
            </a:r>
            <a:r>
              <a:rPr kumimoji="0" lang="de-DE" sz="1400" b="0" i="0" u="none" strike="noStrike" kern="0" cap="none" spc="0" normalizeH="0" baseline="0" noProof="0" dirty="0" err="1">
                <a:ln>
                  <a:noFill/>
                </a:ln>
                <a:solidFill>
                  <a:srgbClr val="000000"/>
                </a:solidFill>
                <a:effectLst/>
                <a:uLnTx/>
                <a:uFillTx/>
                <a:latin typeface="Arial"/>
                <a:cs typeface="Arial"/>
                <a:sym typeface="Arial"/>
              </a:rPr>
              <a:t>Licencia Pixabay</a:t>
            </a:r>
            <a:endParaRPr kumimoji="0" lang="de-DE"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Google Shape;171;p8">
            <a:extLst>
              <a:ext uri="{FF2B5EF4-FFF2-40B4-BE49-F238E27FC236}">
                <a16:creationId xmlns:a16="http://schemas.microsoft.com/office/drawing/2014/main" id="{8BB7348E-5584-414E-BCD7-AFE97CB99108}"/>
              </a:ext>
            </a:extLst>
          </p:cNvPr>
          <p:cNvSpPr/>
          <p:nvPr/>
        </p:nvSpPr>
        <p:spPr>
          <a:xfrm>
            <a:off x="8905875" y="-3933"/>
            <a:ext cx="3284865" cy="403326"/>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2.2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Factores de </a:t>
            </a: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riesgo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para la salud</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 name="CuadroTexto 7">
            <a:extLst>
              <a:ext uri="{FF2B5EF4-FFF2-40B4-BE49-F238E27FC236}">
                <a16:creationId xmlns:a16="http://schemas.microsoft.com/office/drawing/2014/main" id="{5B71C14F-3B8B-109A-59FC-D11E89EE1480}"/>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4564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0d154e970d_2_0"/>
          <p:cNvSpPr txBox="1">
            <a:spLocks noGrp="1"/>
          </p:cNvSpPr>
          <p:nvPr>
            <p:ph type="title"/>
          </p:nvPr>
        </p:nvSpPr>
        <p:spPr>
          <a:xfrm>
            <a:off x="633897" y="1141415"/>
            <a:ext cx="11396700" cy="599100"/>
          </a:xfrm>
          <a:prstGeom prst="rect">
            <a:avLst/>
          </a:prstGeom>
          <a:noFill/>
          <a:ln>
            <a:noFill/>
          </a:ln>
        </p:spPr>
        <p:txBody>
          <a:bodyPr spcFirstLastPara="1" wrap="square" lIns="91425" tIns="45700" rIns="91425" bIns="45700" anchor="ctr" anchorCtr="0">
            <a:normAutofit/>
          </a:bodyPr>
          <a:lstStyle/>
          <a:p>
            <a:pPr lvl="0"/>
            <a:r>
              <a:rPr lang="en-US" dirty="0"/>
              <a:t>Tus deberes</a:t>
            </a:r>
            <a:endParaRPr dirty="0"/>
          </a:p>
        </p:txBody>
      </p:sp>
      <p:sp>
        <p:nvSpPr>
          <p:cNvPr id="274" name="Google Shape;274;g10d154e970d_2_0"/>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p>
            <a:pPr lvl="1"/>
            <a:r>
              <a:rPr lang="en-US" sz="2400" dirty="0"/>
              <a:t>Para los deberes, crea tu propia </a:t>
            </a:r>
            <a:r>
              <a:rPr lang="en-US" sz="2400" b="1" dirty="0">
                <a:solidFill>
                  <a:srgbClr val="C00000"/>
                </a:solidFill>
              </a:rPr>
              <a:t>guía de bolsillo </a:t>
            </a:r>
            <a:r>
              <a:rPr lang="en-US" sz="2400" dirty="0"/>
              <a:t>con términos sanitarios</a:t>
            </a:r>
          </a:p>
          <a:p>
            <a:pPr lvl="1"/>
            <a:r>
              <a:rPr lang="en-US" sz="2400" dirty="0"/>
              <a:t>Utilice la </a:t>
            </a:r>
            <a:r>
              <a:rPr lang="en-US" sz="2400" b="1" dirty="0"/>
              <a:t>plantilla proporcionada </a:t>
            </a:r>
            <a:r>
              <a:rPr lang="en-US" sz="2400" dirty="0"/>
              <a:t>para buscar términos de salud física y mental y cualquier otro aspecto que considere importante para su salud</a:t>
            </a:r>
          </a:p>
          <a:p>
            <a:pPr lvl="1"/>
            <a:r>
              <a:rPr lang="en-US" sz="2400" dirty="0"/>
              <a:t>Buscar en Internet las expresiones adecuadas</a:t>
            </a:r>
            <a:endParaRPr sz="1600" dirty="0"/>
          </a:p>
        </p:txBody>
      </p:sp>
      <p:sp>
        <p:nvSpPr>
          <p:cNvPr id="276" name="Google Shape;276;g10d154e970d_2_0"/>
          <p:cNvSpPr/>
          <p:nvPr/>
        </p:nvSpPr>
        <p:spPr>
          <a:xfrm>
            <a:off x="4526097" y="5398288"/>
            <a:ext cx="7504500" cy="276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Google Shape;171;p8">
            <a:extLst>
              <a:ext uri="{FF2B5EF4-FFF2-40B4-BE49-F238E27FC236}">
                <a16:creationId xmlns:a16="http://schemas.microsoft.com/office/drawing/2014/main" id="{30DC3058-2122-4961-B0C0-58EEC92A28F7}"/>
              </a:ext>
            </a:extLst>
          </p:cNvPr>
          <p:cNvSpPr/>
          <p:nvPr/>
        </p:nvSpPr>
        <p:spPr>
          <a:xfrm>
            <a:off x="8905875" y="-3933"/>
            <a:ext cx="3284865" cy="403326"/>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2.2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Factores de </a:t>
            </a: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riesgo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para la salud</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43809DF2-994F-4275-B6C5-3DF4090ACC5C}"/>
              </a:ext>
            </a:extLst>
          </p:cNvPr>
          <p:cNvSpPr txBox="1"/>
          <p:nvPr/>
        </p:nvSpPr>
        <p:spPr>
          <a:xfrm>
            <a:off x="6332247" y="6121020"/>
            <a:ext cx="3467616" cy="307777"/>
          </a:xfrm>
          <a:prstGeom prst="rect">
            <a:avLst/>
          </a:prstGeom>
          <a:solidFill>
            <a:schemeClr val="bg1">
              <a:lumMod val="9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C00000"/>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Descargue la guía de bolsillo desde aquí.</a:t>
            </a:r>
            <a:endParaRPr kumimoji="0" lang="en-GB" sz="1400" b="0" i="0" u="none" strike="noStrike" kern="0" cap="none" spc="0" normalizeH="0" baseline="0" noProof="0" dirty="0">
              <a:ln>
                <a:noFill/>
              </a:ln>
              <a:solidFill>
                <a:srgbClr val="C00000"/>
              </a:solidFill>
              <a:effectLst/>
              <a:uLnTx/>
              <a:uFillTx/>
              <a:latin typeface="Arial"/>
              <a:cs typeface="Arial"/>
              <a:sym typeface="Arial"/>
            </a:endParaRPr>
          </a:p>
        </p:txBody>
      </p:sp>
      <p:sp>
        <p:nvSpPr>
          <p:cNvPr id="8" name="CuadroTexto 7">
            <a:extLst>
              <a:ext uri="{FF2B5EF4-FFF2-40B4-BE49-F238E27FC236}">
                <a16:creationId xmlns:a16="http://schemas.microsoft.com/office/drawing/2014/main" id="{A5699487-EDAA-5B67-E259-B3C3B5B4C90B}"/>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pic>
        <p:nvPicPr>
          <p:cNvPr id="5" name="Εικόνα 4">
            <a:extLst>
              <a:ext uri="{FF2B5EF4-FFF2-40B4-BE49-F238E27FC236}">
                <a16:creationId xmlns:a16="http://schemas.microsoft.com/office/drawing/2014/main" id="{6D43899D-0F3D-2480-4D86-8E93EB613523}"/>
              </a:ext>
            </a:extLst>
          </p:cNvPr>
          <p:cNvPicPr>
            <a:picLocks noChangeAspect="1"/>
          </p:cNvPicPr>
          <p:nvPr/>
        </p:nvPicPr>
        <p:blipFill>
          <a:blip r:embed="rId4"/>
          <a:stretch>
            <a:fillRect/>
          </a:stretch>
        </p:blipFill>
        <p:spPr>
          <a:xfrm>
            <a:off x="6103498" y="1650386"/>
            <a:ext cx="5791200" cy="34671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04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Autofit/>
          </a:bodyPr>
          <a:lstStyle/>
          <a:p>
            <a:pPr marL="0" lvl="0" indent="0" algn="just" rtl="0">
              <a:lnSpc>
                <a:spcPct val="150000"/>
              </a:lnSpc>
              <a:spcBef>
                <a:spcPts val="600"/>
              </a:spcBef>
              <a:spcAft>
                <a:spcPts val="0"/>
              </a:spcAft>
              <a:buClr>
                <a:schemeClr val="dk1"/>
              </a:buClr>
              <a:buSzPts val="990"/>
              <a:buFont typeface="Arial"/>
              <a:buNone/>
            </a:pPr>
            <a:r>
              <a:rPr lang="en-US" sz="2700" dirty="0" err="1">
                <a:solidFill>
                  <a:srgbClr val="C01E24"/>
                </a:solidFill>
              </a:rPr>
              <a:t>Acción</a:t>
            </a:r>
            <a:r>
              <a:rPr lang="en-US" sz="2700" dirty="0">
                <a:solidFill>
                  <a:srgbClr val="C01E24"/>
                </a:solidFill>
              </a:rPr>
              <a:t> 2.3 </a:t>
            </a:r>
            <a:endParaRPr sz="2700" dirty="0">
              <a:solidFill>
                <a:srgbClr val="C01E24"/>
              </a:solidFill>
            </a:endParaRPr>
          </a:p>
          <a:p>
            <a:pPr lvl="0" algn="just">
              <a:lnSpc>
                <a:spcPct val="150000"/>
              </a:lnSpc>
              <a:spcBef>
                <a:spcPts val="600"/>
              </a:spcBef>
              <a:spcAft>
                <a:spcPts val="600"/>
              </a:spcAft>
              <a:buClr>
                <a:schemeClr val="dk1"/>
              </a:buClr>
              <a:buSzPts val="990"/>
            </a:pPr>
            <a:r>
              <a:rPr lang="en-US" sz="2800" dirty="0">
                <a:solidFill>
                  <a:srgbClr val="C00000"/>
                </a:solidFill>
              </a:rPr>
              <a:t>Explorar la salud física y mental de los inmigrantes</a:t>
            </a:r>
            <a:endParaRPr sz="2700" dirty="0">
              <a:solidFill>
                <a:srgbClr val="C00000"/>
              </a:solidFill>
            </a:endParaRPr>
          </a:p>
        </p:txBody>
      </p:sp>
      <p:sp>
        <p:nvSpPr>
          <p:cNvPr id="227" name="Google Shape;227;p6"/>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Objetivos</a:t>
            </a:r>
            <a:endParaRPr dirty="0"/>
          </a:p>
        </p:txBody>
      </p:sp>
      <p:sp>
        <p:nvSpPr>
          <p:cNvPr id="228" name="Google Shape;228;p6"/>
          <p:cNvSpPr txBox="1">
            <a:spLocks noGrp="1"/>
          </p:cNvSpPr>
          <p:nvPr>
            <p:ph type="body" idx="2"/>
          </p:nvPr>
        </p:nvSpPr>
        <p:spPr>
          <a:xfrm>
            <a:off x="558000" y="2754309"/>
            <a:ext cx="5937120" cy="4008158"/>
          </a:xfrm>
          <a:prstGeom prst="rect">
            <a:avLst/>
          </a:prstGeom>
          <a:noFill/>
          <a:ln>
            <a:noFill/>
          </a:ln>
        </p:spPr>
        <p:txBody>
          <a:bodyPr spcFirstLastPara="1" wrap="square" lIns="91425" tIns="45700" rIns="91425" bIns="45700" anchor="t" anchorCtr="0">
            <a:normAutofit/>
          </a:bodyPr>
          <a:lstStyle/>
          <a:p>
            <a:pPr marL="228600" indent="-228600">
              <a:spcAft>
                <a:spcPts val="600"/>
              </a:spcAft>
              <a:buSzPts val="2000"/>
            </a:pPr>
            <a:r>
              <a:rPr lang="en-US" sz="2000" dirty="0"/>
              <a:t>Explorar las narrativas de su enfermedad</a:t>
            </a:r>
          </a:p>
          <a:p>
            <a:pPr marL="228600" lvl="0" indent="-228600">
              <a:spcAft>
                <a:spcPts val="600"/>
              </a:spcAft>
              <a:buSzPts val="2000"/>
            </a:pPr>
            <a:r>
              <a:rPr lang="en-US" sz="2000" dirty="0"/>
              <a:t>Presentación de los síntomas de los problemas de salud y de salud mental que son más frecuentes en la población inmigrante</a:t>
            </a:r>
          </a:p>
          <a:p>
            <a:pPr marL="228600" lvl="0" indent="-228600">
              <a:spcAft>
                <a:spcPts val="600"/>
              </a:spcAft>
              <a:buSzPts val="2000"/>
            </a:pPr>
            <a:r>
              <a:rPr lang="en-US" sz="2000" dirty="0"/>
              <a:t>Identificar a través de los síntomas las enfermedades y sugerir acciones específicas (digitales) </a:t>
            </a:r>
            <a:endParaRPr sz="2000" dirty="0"/>
          </a:p>
        </p:txBody>
      </p:sp>
      <p:sp>
        <p:nvSpPr>
          <p:cNvPr id="229" name="Google Shape;229;p6"/>
          <p:cNvSpPr/>
          <p:nvPr/>
        </p:nvSpPr>
        <p:spPr>
          <a:xfrm>
            <a:off x="8030733" y="6581001"/>
            <a:ext cx="241171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80808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pic>
        <p:nvPicPr>
          <p:cNvPr id="2052" name="Picture 4" descr="Elektrokardiogramm, Blutdruck, Ekg, Die Gesundhe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5120" y="2925454"/>
            <a:ext cx="4750587" cy="2375294"/>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67;p17">
            <a:extLst>
              <a:ext uri="{FF2B5EF4-FFF2-40B4-BE49-F238E27FC236}">
                <a16:creationId xmlns:a16="http://schemas.microsoft.com/office/drawing/2014/main" id="{F5B24B88-02D0-4CDA-A702-69E1ACFCF141}"/>
              </a:ext>
            </a:extLst>
          </p:cNvPr>
          <p:cNvSpPr/>
          <p:nvPr/>
        </p:nvSpPr>
        <p:spPr>
          <a:xfrm>
            <a:off x="11469624" y="1000854"/>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de-DE" sz="2400" b="0" i="0" u="none" strike="noStrike" kern="0" cap="none" spc="0" normalizeH="0" baseline="0" noProof="0" dirty="0">
                <a:ln>
                  <a:noFill/>
                </a:ln>
                <a:solidFill>
                  <a:srgbClr val="FFFFFF"/>
                </a:solidFill>
                <a:effectLst/>
                <a:uLnTx/>
                <a:uFillTx/>
                <a:latin typeface="Calibri"/>
                <a:ea typeface="Calibri"/>
                <a:cs typeface="Calibri"/>
                <a:sym typeface="Calibri"/>
              </a:rPr>
              <a:t>2.1</a:t>
            </a: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9" name="Google Shape;268;p17">
            <a:extLst>
              <a:ext uri="{FF2B5EF4-FFF2-40B4-BE49-F238E27FC236}">
                <a16:creationId xmlns:a16="http://schemas.microsoft.com/office/drawing/2014/main" id="{A346D406-DC9B-4221-8AB4-A48349DF3843}"/>
              </a:ext>
            </a:extLst>
          </p:cNvPr>
          <p:cNvSpPr/>
          <p:nvPr/>
        </p:nvSpPr>
        <p:spPr>
          <a:xfrm>
            <a:off x="11472235" y="1836675"/>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de-DE" sz="2400" b="0" i="0" u="none" strike="noStrike" kern="0" cap="none" spc="0" normalizeH="0" baseline="0" noProof="0" dirty="0">
                <a:ln>
                  <a:noFill/>
                </a:ln>
                <a:solidFill>
                  <a:srgbClr val="FFFFFF"/>
                </a:solidFill>
                <a:effectLst/>
                <a:uLnTx/>
                <a:uFillTx/>
                <a:latin typeface="Calibri"/>
                <a:cs typeface="Calibri"/>
                <a:sym typeface="Calibri"/>
              </a:rPr>
              <a:t>2.2</a:t>
            </a:r>
            <a:endParaRPr kumimoji="0" sz="24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1" name="Google Shape;269;p17">
            <a:extLst>
              <a:ext uri="{FF2B5EF4-FFF2-40B4-BE49-F238E27FC236}">
                <a16:creationId xmlns:a16="http://schemas.microsoft.com/office/drawing/2014/main" id="{602F6ECA-4F1B-4A03-BADF-9BD4F18895F4}"/>
              </a:ext>
            </a:extLst>
          </p:cNvPr>
          <p:cNvSpPr/>
          <p:nvPr/>
        </p:nvSpPr>
        <p:spPr>
          <a:xfrm>
            <a:off x="11469570" y="2631442"/>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Calibri"/>
              <a:buNone/>
              <a:tabLst/>
              <a:defRPr/>
            </a:pPr>
            <a:r>
              <a:rPr kumimoji="0" lang="de-DE" sz="2800" b="0" i="0" u="none" strike="noStrike" kern="0" cap="none" spc="0" normalizeH="0" baseline="0" noProof="0" dirty="0">
                <a:ln>
                  <a:noFill/>
                </a:ln>
                <a:solidFill>
                  <a:srgbClr val="C00000"/>
                </a:solidFill>
                <a:effectLst/>
                <a:uLnTx/>
                <a:uFillTx/>
                <a:latin typeface="Calibri"/>
                <a:cs typeface="Calibri"/>
                <a:sym typeface="Calibri"/>
              </a:rPr>
              <a:t>2.3</a:t>
            </a:r>
            <a:endParaRPr kumimoji="0" sz="2800" b="0" i="0" u="none" strike="noStrike" kern="0" cap="none" spc="0" normalizeH="0" baseline="0" noProof="0" dirty="0">
              <a:ln>
                <a:noFill/>
              </a:ln>
              <a:solidFill>
                <a:srgbClr val="C00000"/>
              </a:solidFill>
              <a:effectLst/>
              <a:uLnTx/>
              <a:uFillTx/>
              <a:latin typeface="Calibri"/>
              <a:cs typeface="Calibri"/>
              <a:sym typeface="Calibri"/>
            </a:endParaRPr>
          </a:p>
        </p:txBody>
      </p:sp>
      <p:sp>
        <p:nvSpPr>
          <p:cNvPr id="12" name="Google Shape;270;p17">
            <a:extLst>
              <a:ext uri="{FF2B5EF4-FFF2-40B4-BE49-F238E27FC236}">
                <a16:creationId xmlns:a16="http://schemas.microsoft.com/office/drawing/2014/main" id="{A1E5C16E-959C-4039-BB07-5F64C775B553}"/>
              </a:ext>
            </a:extLst>
          </p:cNvPr>
          <p:cNvSpPr/>
          <p:nvPr/>
        </p:nvSpPr>
        <p:spPr>
          <a:xfrm>
            <a:off x="11469624" y="3499898"/>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de-DE" sz="2400" b="0" i="0" u="none" strike="noStrike" kern="0" cap="none" spc="0" normalizeH="0" baseline="0" noProof="0" dirty="0">
                <a:ln>
                  <a:noFill/>
                </a:ln>
                <a:solidFill>
                  <a:srgbClr val="FFFFFF"/>
                </a:solidFill>
                <a:effectLst/>
                <a:uLnTx/>
                <a:uFillTx/>
                <a:latin typeface="Calibri"/>
                <a:ea typeface="Calibri"/>
                <a:cs typeface="Calibri"/>
                <a:sym typeface="Calibri"/>
              </a:rPr>
              <a:t>2.4</a:t>
            </a: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38203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lgn="just">
              <a:lnSpc>
                <a:spcPct val="150000"/>
              </a:lnSpc>
              <a:spcBef>
                <a:spcPts val="600"/>
              </a:spcBef>
              <a:spcAft>
                <a:spcPts val="600"/>
              </a:spcAft>
              <a:buClr>
                <a:schemeClr val="dk1"/>
              </a:buClr>
              <a:buSzPts val="990"/>
            </a:pPr>
            <a:r>
              <a:rPr lang="en-US" dirty="0"/>
              <a:t>Explorar las narrativas de su enfermedad</a:t>
            </a:r>
            <a:endParaRPr dirty="0"/>
          </a:p>
        </p:txBody>
      </p:sp>
      <p:sp>
        <p:nvSpPr>
          <p:cNvPr id="228" name="Google Shape;228;p6"/>
          <p:cNvSpPr txBox="1">
            <a:spLocks noGrp="1"/>
          </p:cNvSpPr>
          <p:nvPr>
            <p:ph type="body" idx="1"/>
          </p:nvPr>
        </p:nvSpPr>
        <p:spPr>
          <a:xfrm>
            <a:off x="557998" y="1799999"/>
            <a:ext cx="6890551" cy="4865977"/>
          </a:xfrm>
          <a:prstGeom prst="rect">
            <a:avLst/>
          </a:prstGeom>
          <a:noFill/>
          <a:ln>
            <a:noFill/>
          </a:ln>
        </p:spPr>
        <p:txBody>
          <a:bodyPr spcFirstLastPara="1" wrap="square" lIns="91425" tIns="45700" rIns="91425" bIns="45700" anchor="t" anchorCtr="0">
            <a:normAutofit/>
          </a:bodyPr>
          <a:lstStyle/>
          <a:p>
            <a:pPr marL="0" lvl="0" indent="0" algn="just">
              <a:spcAft>
                <a:spcPts val="600"/>
              </a:spcAft>
              <a:buSzPts val="2000"/>
              <a:buNone/>
            </a:pPr>
            <a:r>
              <a:rPr lang="en-US" sz="2000" dirty="0"/>
              <a:t>La percepción de la enfermedad y la forma de tratarla pueden ser muy diferentes según el entorno cultural. Los síntomas de la enfermedad se interpretan de forma diferente y el momento en que se requiere ayuda médica también puede variar. La valoración de cuándo son suficientes los remedios caseros y cuándo se debe consultar a un médico puede diferir culturalmente. </a:t>
            </a:r>
          </a:p>
          <a:p>
            <a:pPr marL="0" lvl="0" indent="0" algn="just">
              <a:spcAft>
                <a:spcPts val="600"/>
              </a:spcAft>
              <a:buSzPts val="2000"/>
              <a:buNone/>
            </a:pPr>
            <a:r>
              <a:rPr lang="en-US" sz="2000" dirty="0"/>
              <a:t>La comunicación de las enfermedades también varía: hay enfermedades que se comparten con los amigos y otras que se tratan como un tabú. El proceso de recuperación también está sujeto a diferentes características: por ejemplo, ¿se aparta el enfermo de la vida familiar o la familia desempeña un papel en la recuperación? ¿Qué papel juega la ayuda digital y cómo se utiliza?</a:t>
            </a:r>
            <a:endParaRPr sz="2000" dirty="0"/>
          </a:p>
        </p:txBody>
      </p:sp>
      <p:sp>
        <p:nvSpPr>
          <p:cNvPr id="229" name="Google Shape;229;p6"/>
          <p:cNvSpPr/>
          <p:nvPr/>
        </p:nvSpPr>
        <p:spPr>
          <a:xfrm>
            <a:off x="9470571" y="6388977"/>
            <a:ext cx="241171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80808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pic>
        <p:nvPicPr>
          <p:cNvPr id="5122" name="Picture 2" descr="Blutdruck, Ekg, Die Gesundheit, Herz, Symbol, Leb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2460" y="2569688"/>
            <a:ext cx="4086130" cy="2043065"/>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71;p8">
            <a:extLst>
              <a:ext uri="{FF2B5EF4-FFF2-40B4-BE49-F238E27FC236}">
                <a16:creationId xmlns:a16="http://schemas.microsoft.com/office/drawing/2014/main" id="{35251B6D-7C55-45E9-B2FF-D363F2410039}"/>
              </a:ext>
            </a:extLst>
          </p:cNvPr>
          <p:cNvSpPr/>
          <p:nvPr/>
        </p:nvSpPr>
        <p:spPr>
          <a:xfrm>
            <a:off x="7639050" y="-7472"/>
            <a:ext cx="4552950"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2.3 </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Explorar la salud física y mental de los inmigrantes</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F00A389A-4051-3288-7467-A3C8BFADC3AF}"/>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29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228600" lvl="0" indent="-228600">
              <a:buSzPts val="2000"/>
            </a:pPr>
            <a:r>
              <a:rPr lang="en-US" dirty="0"/>
              <a:t>Síntomas más frecuentes en la población inmigrante</a:t>
            </a:r>
          </a:p>
        </p:txBody>
      </p:sp>
      <p:sp>
        <p:nvSpPr>
          <p:cNvPr id="228" name="Google Shape;228;p6"/>
          <p:cNvSpPr txBox="1">
            <a:spLocks noGrp="1"/>
          </p:cNvSpPr>
          <p:nvPr>
            <p:ph type="body" idx="1"/>
          </p:nvPr>
        </p:nvSpPr>
        <p:spPr>
          <a:xfrm>
            <a:off x="558000" y="1907618"/>
            <a:ext cx="5852132" cy="4296734"/>
          </a:xfrm>
          <a:prstGeom prst="rect">
            <a:avLst/>
          </a:prstGeom>
          <a:noFill/>
          <a:ln>
            <a:noFill/>
          </a:ln>
        </p:spPr>
        <p:txBody>
          <a:bodyPr spcFirstLastPara="1" wrap="square" lIns="91425" tIns="45700" rIns="91425" bIns="45700" anchor="t" anchorCtr="0">
            <a:normAutofit lnSpcReduction="10000"/>
          </a:bodyPr>
          <a:lstStyle/>
          <a:p>
            <a:pPr marL="0" lvl="0" indent="0" algn="just">
              <a:lnSpc>
                <a:spcPct val="100000"/>
              </a:lnSpc>
              <a:spcAft>
                <a:spcPts val="600"/>
              </a:spcAft>
              <a:buSzPts val="2000"/>
              <a:buNone/>
            </a:pPr>
            <a:r>
              <a:rPr lang="en-US" sz="2000" dirty="0"/>
              <a:t>Hay una serie de enfermedades que se dan con mayor frecuencia en las poblaciones migrantes.  Según un estudio de la OMS, entre ellas se encuentran, sobre todo, las enfermedades infecciosas como la tuberculosis</a:t>
            </a:r>
            <a:r>
              <a:rPr lang="de-DE" sz="2000" dirty="0"/>
              <a:t>, la </a:t>
            </a:r>
            <a:r>
              <a:rPr lang="en-US" sz="2000" dirty="0"/>
              <a:t>infección por VIH y la hepatitis viral, </a:t>
            </a:r>
            <a:r>
              <a:rPr lang="de-DE" sz="2000" dirty="0" err="1"/>
              <a:t>las enfermedades respiratorias </a:t>
            </a:r>
            <a:r>
              <a:rPr lang="de-DE" sz="2000" dirty="0"/>
              <a:t>y </a:t>
            </a:r>
            <a:r>
              <a:rPr lang="de-DE" sz="2000" dirty="0" err="1"/>
              <a:t>las enfermedades transmitidas por vectores</a:t>
            </a:r>
            <a:r>
              <a:rPr lang="de-DE" sz="2000" dirty="0"/>
              <a:t>.</a:t>
            </a:r>
          </a:p>
          <a:p>
            <a:pPr marL="0" lvl="0" indent="0" algn="just">
              <a:lnSpc>
                <a:spcPct val="100000"/>
              </a:lnSpc>
              <a:spcAft>
                <a:spcPts val="600"/>
              </a:spcAft>
              <a:buSzPts val="2000"/>
              <a:buNone/>
            </a:pPr>
            <a:r>
              <a:rPr lang="en-US" sz="2000" dirty="0"/>
              <a:t>También se observan de forma desproporcionada las siguientes </a:t>
            </a:r>
            <a:r>
              <a:rPr lang="de-DE" sz="2000" dirty="0" err="1"/>
              <a:t>enfermedades </a:t>
            </a:r>
            <a:r>
              <a:rPr lang="de-DE" sz="2000" dirty="0"/>
              <a:t>no transmisibles</a:t>
            </a:r>
            <a:r>
              <a:rPr lang="en-US" sz="2000" dirty="0"/>
              <a:t>: enfermedades cardiovasculares, diabetes, cáncer y enfermedades pulmonares crónicas, muchas de las cuales requieren una atención continua durante mucho tiempo, a menudo de por vida.</a:t>
            </a:r>
            <a:endParaRPr sz="2000" dirty="0"/>
          </a:p>
        </p:txBody>
      </p:sp>
      <p:sp>
        <p:nvSpPr>
          <p:cNvPr id="229" name="Google Shape;229;p6"/>
          <p:cNvSpPr/>
          <p:nvPr/>
        </p:nvSpPr>
        <p:spPr>
          <a:xfrm>
            <a:off x="8372475" y="6204352"/>
            <a:ext cx="3557439"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3"/>
              </a:rPr>
              <a:t>Fuente</a:t>
            </a:r>
            <a:endParaRPr kumimoji="0" sz="12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pic>
        <p:nvPicPr>
          <p:cNvPr id="3" name="Grafik 2"/>
          <p:cNvPicPr>
            <a:picLocks noChangeAspect="1"/>
          </p:cNvPicPr>
          <p:nvPr/>
        </p:nvPicPr>
        <p:blipFill>
          <a:blip r:embed="rId4"/>
          <a:stretch>
            <a:fillRect/>
          </a:stretch>
        </p:blipFill>
        <p:spPr>
          <a:xfrm>
            <a:off x="6931027" y="2435845"/>
            <a:ext cx="4839842" cy="2479265"/>
          </a:xfrm>
          <a:prstGeom prst="rect">
            <a:avLst/>
          </a:prstGeom>
          <a:ln>
            <a:solidFill>
              <a:schemeClr val="tx1"/>
            </a:solidFill>
          </a:ln>
        </p:spPr>
      </p:pic>
      <p:sp>
        <p:nvSpPr>
          <p:cNvPr id="10" name="Google Shape;171;p8">
            <a:extLst>
              <a:ext uri="{FF2B5EF4-FFF2-40B4-BE49-F238E27FC236}">
                <a16:creationId xmlns:a16="http://schemas.microsoft.com/office/drawing/2014/main" id="{3B49F90D-4BD8-46B0-9C8C-A8B3BA218901}"/>
              </a:ext>
            </a:extLst>
          </p:cNvPr>
          <p:cNvSpPr/>
          <p:nvPr/>
        </p:nvSpPr>
        <p:spPr>
          <a:xfrm>
            <a:off x="7639050" y="-7472"/>
            <a:ext cx="4552950"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2.3 </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Explorar la salud física y mental de los inmigrantes</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9E53446D-36FC-FA70-E872-88014B40BE0E}"/>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154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2"/>
          <p:cNvGrpSpPr/>
          <p:nvPr/>
        </p:nvGrpSpPr>
        <p:grpSpPr>
          <a:xfrm>
            <a:off x="9587789" y="3777625"/>
            <a:ext cx="2245582" cy="2759937"/>
            <a:chOff x="7061107" y="2775080"/>
            <a:chExt cx="2245582" cy="2759937"/>
          </a:xfrm>
        </p:grpSpPr>
        <p:pic>
          <p:nvPicPr>
            <p:cNvPr id="89" name="Google Shape;89;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90" name="Google Shape;90;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AKADIMAIKO DIADIKTYO (GUnet)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ATENAS, GRECIA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Socios</a:t>
            </a:r>
            <a:endParaRPr sz="4800" b="1">
              <a:solidFill>
                <a:srgbClr val="203864"/>
              </a:solidFill>
              <a:latin typeface="Calibri"/>
              <a:ea typeface="Calibri"/>
              <a:cs typeface="Calibri"/>
              <a:sym typeface="Calibri"/>
            </a:endParaRPr>
          </a:p>
        </p:txBody>
      </p:sp>
      <p:grpSp>
        <p:nvGrpSpPr>
          <p:cNvPr id="92" name="Google Shape;92;p2"/>
          <p:cNvGrpSpPr/>
          <p:nvPr/>
        </p:nvGrpSpPr>
        <p:grpSpPr>
          <a:xfrm>
            <a:off x="-583724" y="2027730"/>
            <a:ext cx="6096000" cy="1677637"/>
            <a:chOff x="-1066801" y="1523553"/>
            <a:chExt cx="6096000" cy="1677637"/>
          </a:xfrm>
        </p:grpSpPr>
        <p:pic>
          <p:nvPicPr>
            <p:cNvPr id="93" name="Google Shape;93;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94" name="Google Shape;94;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0" i="0" u="none" strike="noStrike" kern="0" cap="none" spc="0" normalizeH="0" baseline="0" noProof="0">
                  <a:ln>
                    <a:noFill/>
                  </a:ln>
                  <a:solidFill>
                    <a:srgbClr val="203864"/>
                  </a:solidFill>
                  <a:effectLst/>
                  <a:uLnTx/>
                  <a:uFillTx/>
                  <a:latin typeface="Roboto"/>
                  <a:ea typeface="Roboto"/>
                  <a:cs typeface="Roboto"/>
                  <a:sym typeface="Roboto"/>
                </a:rPr>
                <a:t>WESTFALISCHE </a:t>
              </a: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HOCHSCHULE </a:t>
              </a:r>
              <a:r>
                <a:rPr kumimoji="0" lang="en-US" sz="1050" b="0" i="0" u="none" strike="noStrike" kern="0" cap="none" spc="0" normalizeH="0" baseline="0" noProof="0">
                  <a:ln>
                    <a:noFill/>
                  </a:ln>
                  <a:solidFill>
                    <a:srgbClr val="203864"/>
                  </a:solidFill>
                  <a:effectLst/>
                  <a:uLnTx/>
                  <a:uFillTx/>
                  <a:latin typeface="Roboto"/>
                  <a:ea typeface="Roboto"/>
                  <a:cs typeface="Roboto"/>
                  <a:sym typeface="Roboto"/>
                </a:rPr>
                <a:t>GELSENKIRCHEN,</a:t>
              </a:r>
              <a:br>
                <a:rPr kumimoji="0" lang="en-US" sz="1050" b="0" i="0" u="none" strike="noStrike" kern="0" cap="none" spc="0" normalizeH="0" baseline="0" noProof="0">
                  <a:ln>
                    <a:noFill/>
                  </a:ln>
                  <a:solidFill>
                    <a:srgbClr val="203864"/>
                  </a:solidFill>
                  <a:effectLst/>
                  <a:uLnTx/>
                  <a:uFillTx/>
                  <a:latin typeface="Roboto"/>
                  <a:ea typeface="Roboto"/>
                  <a:cs typeface="Roboto"/>
                  <a:sym typeface="Roboto"/>
                </a:rPr>
              </a:br>
              <a:r>
                <a:rPr kumimoji="0" lang="en-US" sz="1050" b="0" i="0" u="none" strike="noStrike" kern="0" cap="none" spc="0" normalizeH="0" baseline="0" noProof="0">
                  <a:ln>
                    <a:noFill/>
                  </a:ln>
                  <a:solidFill>
                    <a:srgbClr val="203864"/>
                  </a:solidFill>
                  <a:effectLst/>
                  <a:uLnTx/>
                  <a:uFillTx/>
                  <a:latin typeface="Roboto"/>
                  <a:ea typeface="Roboto"/>
                  <a:cs typeface="Roboto"/>
                  <a:sym typeface="Roboto"/>
                </a:rPr>
                <a:t>BOCHOLT, RECKLINGHAUSEN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0" i="0" u="none" strike="noStrike" kern="0" cap="none" spc="0" normalizeH="0" baseline="0" noProof="0">
                  <a:ln>
                    <a:noFill/>
                  </a:ln>
                  <a:solidFill>
                    <a:srgbClr val="414042"/>
                  </a:solidFill>
                  <a:effectLst/>
                  <a:uLnTx/>
                  <a:uFillTx/>
                  <a:latin typeface="Roboto"/>
                  <a:ea typeface="Roboto"/>
                  <a:cs typeface="Roboto"/>
                  <a:sym typeface="Roboto"/>
                </a:rPr>
                <a:t>GELSENKIRCHEN, ALEMANIA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0" i="0" u="sng" strike="noStrike" kern="0" cap="none" spc="0" normalizeH="0" baseline="0" noProof="0">
                  <a:ln>
                    <a:noFill/>
                  </a:ln>
                  <a:solidFill>
                    <a:srgbClr val="D71920"/>
                  </a:solidFill>
                  <a:effectLst/>
                  <a:uLnTx/>
                  <a:uFillTx/>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kumimoji="0" sz="1050" b="0" i="0" u="none" strike="noStrike" kern="0" cap="none" spc="0" normalizeH="0" baseline="0" noProof="0">
                <a:ln>
                  <a:noFill/>
                </a:ln>
                <a:solidFill>
                  <a:srgbClr val="414042"/>
                </a:solidFill>
                <a:effectLst/>
                <a:uLnTx/>
                <a:uFillTx/>
                <a:latin typeface="Roboto"/>
                <a:ea typeface="Roboto"/>
                <a:cs typeface="Roboto"/>
                <a:sym typeface="Roboto"/>
              </a:endParaRPr>
            </a:p>
          </p:txBody>
        </p:sp>
      </p:grpSp>
      <p:grpSp>
        <p:nvGrpSpPr>
          <p:cNvPr id="95" name="Google Shape;95;p2"/>
          <p:cNvGrpSpPr/>
          <p:nvPr/>
        </p:nvGrpSpPr>
        <p:grpSpPr>
          <a:xfrm>
            <a:off x="4111945" y="4542257"/>
            <a:ext cx="6629400" cy="1738414"/>
            <a:chOff x="2579204" y="1882706"/>
            <a:chExt cx="6629400" cy="1738414"/>
          </a:xfrm>
        </p:grpSpPr>
        <p:pic>
          <p:nvPicPr>
            <p:cNvPr id="96" name="Google Shape;96;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97" name="Google Shape;97;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COORDINA ORGANIZACIÓN DE EMPRESAS Y</a:t>
              </a:r>
              <a:b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b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RECURSOS HUMANOS, S.L.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VALENCIA, ESPAÑA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8">
                    <a:extLst>
                      <a:ext uri="{A12FA001-AC4F-418D-AE19-62706E023703}">
                        <ahyp:hlinkClr xmlns:ahyp="http://schemas.microsoft.com/office/drawing/2018/hyperlinkcolor" val="tx"/>
                      </a:ext>
                    </a:extLst>
                  </a:hlinkClick>
                </a:rPr>
                <a:t>coordinar-oerh.com</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grpSp>
        <p:nvGrpSpPr>
          <p:cNvPr id="98" name="Google Shape;98;p2"/>
          <p:cNvGrpSpPr/>
          <p:nvPr/>
        </p:nvGrpSpPr>
        <p:grpSpPr>
          <a:xfrm>
            <a:off x="6186067" y="2015292"/>
            <a:ext cx="6634368" cy="1584248"/>
            <a:chOff x="6639106" y="2919412"/>
            <a:chExt cx="6634368" cy="1584248"/>
          </a:xfrm>
        </p:grpSpPr>
        <p:pic>
          <p:nvPicPr>
            <p:cNvPr id="99" name="Google Shape;99;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100" name="Google Shape;100;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PROLIPSIS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666666"/>
                  </a:solidFill>
                  <a:effectLst/>
                  <a:uLnTx/>
                  <a:uFillTx/>
                  <a:latin typeface="Roboto"/>
                  <a:ea typeface="Roboto"/>
                  <a:cs typeface="Roboto"/>
                  <a:sym typeface="Roboto"/>
                </a:rPr>
                <a:t>ATENAS, GRECIA</a:t>
              </a:r>
              <a:br>
                <a:rPr kumimoji="0" lang="en-US" sz="1000" b="0" i="0" u="none" strike="noStrike" kern="0" cap="none" spc="0" normalizeH="0" baseline="0" noProof="0">
                  <a:ln>
                    <a:noFill/>
                  </a:ln>
                  <a:solidFill>
                    <a:srgbClr val="666666"/>
                  </a:solidFill>
                  <a:effectLst/>
                  <a:uLnTx/>
                  <a:uFillTx/>
                  <a:latin typeface="Roboto"/>
                  <a:ea typeface="Roboto"/>
                  <a:cs typeface="Roboto"/>
                  <a:sym typeface="Roboto"/>
                </a:rPr>
              </a:b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kumimoji="0" sz="1000" b="0" i="0" u="none" strike="noStrike" kern="0" cap="none" spc="0" normalizeH="0" baseline="0" noProof="0">
                <a:ln>
                  <a:noFill/>
                </a:ln>
                <a:solidFill>
                  <a:srgbClr val="666666"/>
                </a:solidFill>
                <a:effectLst/>
                <a:uLnTx/>
                <a:uFillTx/>
                <a:latin typeface="Roboto"/>
                <a:ea typeface="Roboto"/>
                <a:cs typeface="Roboto"/>
                <a:sym typeface="Roboto"/>
              </a:endParaRPr>
            </a:p>
          </p:txBody>
        </p:sp>
      </p:grpSp>
      <p:grpSp>
        <p:nvGrpSpPr>
          <p:cNvPr id="101" name="Google Shape;101;p2"/>
          <p:cNvGrpSpPr/>
          <p:nvPr/>
        </p:nvGrpSpPr>
        <p:grpSpPr>
          <a:xfrm>
            <a:off x="-1845822" y="4591510"/>
            <a:ext cx="6952420" cy="1601615"/>
            <a:chOff x="-1240501" y="3160643"/>
            <a:chExt cx="6952420" cy="1601615"/>
          </a:xfrm>
        </p:grpSpPr>
        <p:pic>
          <p:nvPicPr>
            <p:cNvPr id="102" name="Google Shape;102;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103" name="Google Shape;103;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UNIVERSIDAD DE VALENCIA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VALENCIA, ESPAÑA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grpSp>
        <p:nvGrpSpPr>
          <p:cNvPr id="104" name="Google Shape;104;p2"/>
          <p:cNvGrpSpPr/>
          <p:nvPr/>
        </p:nvGrpSpPr>
        <p:grpSpPr>
          <a:xfrm>
            <a:off x="3332429" y="4600164"/>
            <a:ext cx="2543175" cy="1592961"/>
            <a:chOff x="4517932" y="3531206"/>
            <a:chExt cx="2543175" cy="1592961"/>
          </a:xfrm>
        </p:grpSpPr>
        <p:pic>
          <p:nvPicPr>
            <p:cNvPr id="105" name="Google Shape;105;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106" name="Google Shape;106;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media k GmbH</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Bad Mergentheim, ALEMANIA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grpSp>
        <p:nvGrpSpPr>
          <p:cNvPr id="107" name="Google Shape;107;p2"/>
          <p:cNvGrpSpPr/>
          <p:nvPr/>
        </p:nvGrpSpPr>
        <p:grpSpPr>
          <a:xfrm>
            <a:off x="5019359" y="1427085"/>
            <a:ext cx="1973150" cy="2726448"/>
            <a:chOff x="9320178" y="2976204"/>
            <a:chExt cx="1973150" cy="2726448"/>
          </a:xfrm>
        </p:grpSpPr>
        <p:pic>
          <p:nvPicPr>
            <p:cNvPr id="108" name="Google Shape;108;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109" name="Google Shape;109;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OXFAM ITALIA INTERCULTURA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AREZZO, ITALIA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228600" lvl="0" indent="-228600">
              <a:buSzPts val="2000"/>
            </a:pPr>
            <a:r>
              <a:rPr lang="en-US" dirty="0"/>
              <a:t>Identificar la enfermedad y sugerir acciones específicas (1)</a:t>
            </a:r>
          </a:p>
        </p:txBody>
      </p:sp>
      <p:sp>
        <p:nvSpPr>
          <p:cNvPr id="228" name="Google Shape;228;p6"/>
          <p:cNvSpPr txBox="1">
            <a:spLocks noGrp="1"/>
          </p:cNvSpPr>
          <p:nvPr>
            <p:ph type="body" idx="1"/>
          </p:nvPr>
        </p:nvSpPr>
        <p:spPr>
          <a:xfrm>
            <a:off x="557999" y="2322572"/>
            <a:ext cx="5852132" cy="4343404"/>
          </a:xfrm>
          <a:prstGeom prst="rect">
            <a:avLst/>
          </a:prstGeom>
          <a:noFill/>
          <a:ln>
            <a:noFill/>
          </a:ln>
        </p:spPr>
        <p:txBody>
          <a:bodyPr spcFirstLastPara="1" wrap="square" lIns="91425" tIns="45700" rIns="91425" bIns="45700" anchor="t" anchorCtr="0">
            <a:normAutofit/>
          </a:bodyPr>
          <a:lstStyle/>
          <a:p>
            <a:pPr marL="0" lvl="0" indent="0" algn="just">
              <a:lnSpc>
                <a:spcPct val="110000"/>
              </a:lnSpc>
              <a:spcBef>
                <a:spcPts val="0"/>
              </a:spcBef>
              <a:buSzPts val="2000"/>
              <a:buNone/>
            </a:pPr>
            <a:r>
              <a:rPr lang="en-US" sz="2000" dirty="0"/>
              <a:t>Lo más probable es que conozca las enfermedades que se presentan con mayor frecuencia, pero no siempre está claro cómo tratarlas para </a:t>
            </a:r>
            <a:r>
              <a:rPr lang="en-US" sz="2000" dirty="0" err="1"/>
              <a:t>maximizar las </a:t>
            </a:r>
            <a:r>
              <a:rPr lang="en-US" sz="2000" dirty="0"/>
              <a:t>posibilidades de recuperación. Tampoco suele estar claro en qué momento es absolutamente necesaria la ayuda médica y la medicación para aliviar los síntomas y evitar los daños posteriores a la salud. Esto también puede estar relacionado con las diferencias culturales sobre las que tanto usted como el personal sanitario del país de acogida deben ser conscientes en primer lugar.</a:t>
            </a:r>
            <a:endParaRPr sz="2000" dirty="0"/>
          </a:p>
        </p:txBody>
      </p:sp>
      <p:sp>
        <p:nvSpPr>
          <p:cNvPr id="229" name="Google Shape;229;p6"/>
          <p:cNvSpPr/>
          <p:nvPr/>
        </p:nvSpPr>
        <p:spPr>
          <a:xfrm>
            <a:off x="9470571" y="6527476"/>
            <a:ext cx="241171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80808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rPr>
              <a:t>Licencia </a:t>
            </a:r>
            <a:r>
              <a:rPr kumimoji="0" lang="en-US" sz="1200" b="0" i="0" u="sng" strike="noStrike" kern="0" cap="none" spc="0" normalizeH="0" baseline="0" noProof="0" dirty="0" err="1">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pic>
        <p:nvPicPr>
          <p:cNvPr id="3074" name="Picture 2" descr="Heart, Curve, Health, Healthy, Pulse, On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7485" y="2409100"/>
            <a:ext cx="4586172" cy="297145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71;p8">
            <a:extLst>
              <a:ext uri="{FF2B5EF4-FFF2-40B4-BE49-F238E27FC236}">
                <a16:creationId xmlns:a16="http://schemas.microsoft.com/office/drawing/2014/main" id="{B8B3AF24-DE24-4150-ABF3-28D134CBBD42}"/>
              </a:ext>
            </a:extLst>
          </p:cNvPr>
          <p:cNvSpPr/>
          <p:nvPr/>
        </p:nvSpPr>
        <p:spPr>
          <a:xfrm>
            <a:off x="7639050" y="-7472"/>
            <a:ext cx="4552950"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2.3 </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Explorar la salud física y mental de los inmigrantes</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F13E1E30-86E1-A265-992D-28B6382515FD}"/>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4340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228600" lvl="0" indent="-228600">
              <a:buSzPts val="2000"/>
            </a:pPr>
            <a:r>
              <a:rPr lang="en-US" dirty="0"/>
              <a:t>Identificar la enfermedad y sugerir acciones específicas (2)</a:t>
            </a:r>
          </a:p>
        </p:txBody>
      </p:sp>
      <p:sp>
        <p:nvSpPr>
          <p:cNvPr id="228" name="Google Shape;228;p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just">
              <a:lnSpc>
                <a:spcPct val="100000"/>
              </a:lnSpc>
              <a:spcAft>
                <a:spcPts val="600"/>
              </a:spcAft>
              <a:buSzPts val="2000"/>
              <a:buNone/>
            </a:pPr>
            <a:endParaRPr lang="en-US" sz="2000" dirty="0"/>
          </a:p>
          <a:p>
            <a:pPr marL="0" lvl="0" indent="0" algn="just">
              <a:lnSpc>
                <a:spcPct val="100000"/>
              </a:lnSpc>
              <a:spcAft>
                <a:spcPts val="600"/>
              </a:spcAft>
              <a:buSzPts val="2000"/>
              <a:buNone/>
            </a:pPr>
            <a:r>
              <a:rPr lang="en-US" sz="2000" dirty="0"/>
              <a:t>El tratamiento médico puede proporcionarse de diferentes maneras: en la consulta del médico, mediante la visita de un médico a su domicilio, en la sala de urgencias de un hospital y de forma digital.  Las farmacias ofrecen asesoramiento para problemas de salud menores. Sin cita previa, siempre encontrará ayuda en la sala de urgencias de un hospital, pero algunas consultas médicas también la ofrecen. Normalmente, le darán una cita en el momento oportuno.</a:t>
            </a:r>
            <a:endParaRPr sz="2000" dirty="0"/>
          </a:p>
        </p:txBody>
      </p:sp>
      <p:sp>
        <p:nvSpPr>
          <p:cNvPr id="229" name="Google Shape;229;p6"/>
          <p:cNvSpPr/>
          <p:nvPr/>
        </p:nvSpPr>
        <p:spPr>
          <a:xfrm>
            <a:off x="9489621" y="6394097"/>
            <a:ext cx="241171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80808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pic>
        <p:nvPicPr>
          <p:cNvPr id="4098" name="Picture 2" descr="Doctor, Doctor Visit, Ill, Hospital, Medical Treat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2968" y="2243552"/>
            <a:ext cx="4348371" cy="290797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71;p8">
            <a:extLst>
              <a:ext uri="{FF2B5EF4-FFF2-40B4-BE49-F238E27FC236}">
                <a16:creationId xmlns:a16="http://schemas.microsoft.com/office/drawing/2014/main" id="{06ADE5AB-81A2-4D25-82F9-D497951FE949}"/>
              </a:ext>
            </a:extLst>
          </p:cNvPr>
          <p:cNvSpPr/>
          <p:nvPr/>
        </p:nvSpPr>
        <p:spPr>
          <a:xfrm>
            <a:off x="7639050" y="-7472"/>
            <a:ext cx="4552950"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2.3 </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Explorar la salud física y mental de los inmigrantes</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1CD6602E-4D52-5765-CF3B-D870BFD665A9}"/>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7749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228600" lvl="0" indent="-228600">
              <a:buSzPts val="2000"/>
            </a:pPr>
            <a:r>
              <a:rPr lang="en-US" dirty="0"/>
              <a:t>Identificar la enfermedad y sugerir acciones específicas (3)</a:t>
            </a:r>
          </a:p>
        </p:txBody>
      </p:sp>
      <p:sp>
        <p:nvSpPr>
          <p:cNvPr id="228" name="Google Shape;228;p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just">
              <a:lnSpc>
                <a:spcPct val="100000"/>
              </a:lnSpc>
              <a:spcBef>
                <a:spcPts val="0"/>
              </a:spcBef>
              <a:buSzPts val="2000"/>
              <a:buNone/>
            </a:pPr>
            <a:r>
              <a:rPr lang="en-US" sz="2000" dirty="0"/>
              <a:t>Cada vez son más los médicos que ofrecen un tratamiento digital, especialmente en tiempos de pandemia. Sin embargo, un requisito previo para ello es que sus datos estén almacenados en la consulta y, por regla general, el médico querrá tener ya registrado su estado de salud. </a:t>
            </a:r>
          </a:p>
          <a:p>
            <a:pPr marL="0" lvl="0" indent="0" algn="just">
              <a:lnSpc>
                <a:spcPct val="100000"/>
              </a:lnSpc>
              <a:spcBef>
                <a:spcPts val="0"/>
              </a:spcBef>
              <a:buSzPts val="2000"/>
              <a:buNone/>
            </a:pPr>
            <a:endParaRPr lang="en-US" sz="2000" dirty="0"/>
          </a:p>
          <a:p>
            <a:pPr marL="0" lvl="0" indent="0" algn="just">
              <a:lnSpc>
                <a:spcPct val="100000"/>
              </a:lnSpc>
              <a:spcBef>
                <a:spcPts val="0"/>
              </a:spcBef>
              <a:buSzPts val="2000"/>
              <a:buNone/>
            </a:pPr>
            <a:r>
              <a:rPr lang="en-US" sz="2000" dirty="0"/>
              <a:t>La ventaja del tratamiento digital es que también puede recibirlo a través de su teléfono móvil y no tiene que acudir a la consulta del médico.</a:t>
            </a:r>
            <a:endParaRPr sz="2000" dirty="0"/>
          </a:p>
        </p:txBody>
      </p:sp>
      <p:sp>
        <p:nvSpPr>
          <p:cNvPr id="229" name="Google Shape;229;p6"/>
          <p:cNvSpPr/>
          <p:nvPr/>
        </p:nvSpPr>
        <p:spPr>
          <a:xfrm>
            <a:off x="9470571" y="6164219"/>
            <a:ext cx="2411718" cy="46162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808080"/>
                </a:solidFill>
                <a:effectLst/>
                <a:uLnTx/>
                <a:uFillTx/>
                <a:latin typeface="Calibri"/>
                <a:ea typeface="Calibri"/>
                <a:cs typeface="Calibri"/>
                <a:sym typeface="Calibri"/>
                <a:hlinkClick r:id="rId3"/>
              </a:rPr>
              <a:t> Fuente | </a:t>
            </a: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rPr>
              <a:t>Licencia </a:t>
            </a:r>
            <a:r>
              <a:rPr kumimoji="0" lang="en-US" sz="1200" b="0" i="0" u="sng" strike="noStrike" kern="0" cap="none" spc="0" normalizeH="0" baseline="0" noProof="0" dirty="0" err="1">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pic>
        <p:nvPicPr>
          <p:cNvPr id="4" name="Grafik 3"/>
          <p:cNvPicPr>
            <a:picLocks noChangeAspect="1"/>
          </p:cNvPicPr>
          <p:nvPr/>
        </p:nvPicPr>
        <p:blipFill>
          <a:blip r:embed="rId5"/>
          <a:stretch>
            <a:fillRect/>
          </a:stretch>
        </p:blipFill>
        <p:spPr>
          <a:xfrm>
            <a:off x="7837898" y="2610653"/>
            <a:ext cx="4044391" cy="2858821"/>
          </a:xfrm>
          <a:prstGeom prst="rect">
            <a:avLst/>
          </a:prstGeom>
        </p:spPr>
      </p:pic>
      <p:sp>
        <p:nvSpPr>
          <p:cNvPr id="9" name="Google Shape;171;p8">
            <a:extLst>
              <a:ext uri="{FF2B5EF4-FFF2-40B4-BE49-F238E27FC236}">
                <a16:creationId xmlns:a16="http://schemas.microsoft.com/office/drawing/2014/main" id="{48F1FFC2-2F92-4835-B28B-BD8AD6AA9F71}"/>
              </a:ext>
            </a:extLst>
          </p:cNvPr>
          <p:cNvSpPr/>
          <p:nvPr/>
        </p:nvSpPr>
        <p:spPr>
          <a:xfrm>
            <a:off x="7639050" y="-7472"/>
            <a:ext cx="4552950"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2.3 </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Explorar la salud física y mental de los inmigrantes</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BCA8FE54-3D42-2A89-BC04-4364808539F9}"/>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8399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228600" indent="-228600">
              <a:buSzPts val="2000"/>
            </a:pPr>
            <a:r>
              <a:rPr lang="en-US" dirty="0"/>
              <a:t>Cómo lidiar con las enfermedades mentales</a:t>
            </a:r>
          </a:p>
        </p:txBody>
      </p:sp>
      <p:sp>
        <p:nvSpPr>
          <p:cNvPr id="228" name="Google Shape;228;p6"/>
          <p:cNvSpPr txBox="1">
            <a:spLocks noGrp="1"/>
          </p:cNvSpPr>
          <p:nvPr>
            <p:ph type="body" idx="1"/>
          </p:nvPr>
        </p:nvSpPr>
        <p:spPr>
          <a:xfrm>
            <a:off x="834446" y="1799999"/>
            <a:ext cx="5601796" cy="4865977"/>
          </a:xfrm>
          <a:prstGeom prst="rect">
            <a:avLst/>
          </a:prstGeom>
          <a:noFill/>
          <a:ln>
            <a:noFill/>
          </a:ln>
        </p:spPr>
        <p:txBody>
          <a:bodyPr spcFirstLastPara="1" wrap="square" lIns="91425" tIns="45700" rIns="91425" bIns="45700" anchor="t" anchorCtr="0">
            <a:normAutofit/>
          </a:bodyPr>
          <a:lstStyle/>
          <a:p>
            <a:pPr marL="0" lvl="0" indent="0" algn="just">
              <a:lnSpc>
                <a:spcPct val="120000"/>
              </a:lnSpc>
              <a:spcBef>
                <a:spcPts val="0"/>
              </a:spcBef>
              <a:buSzPts val="2000"/>
              <a:buNone/>
            </a:pPr>
            <a:r>
              <a:rPr lang="en-US" sz="2000" dirty="0"/>
              <a:t>Las enfermedades mentales son cada vez más identificables y tratables gracias a los refinados métodos de diagnóstico, pero el acceso a asesoramiento, tratamiento y terapia (presencial y en línea) no siempre es posible a corto plazo. Los refugiados con estrés postraumático son un grupo vulnerable para el que existen pocas medidas preventivas y terapéuticas. Los enfoques integradores y culturalmente sensibles para tratar a los refugiados se enfrentan a retos complejos, como las barreras culturales y lingüísticas, que requieren la </a:t>
            </a:r>
            <a:r>
              <a:rPr lang="en-US" sz="2000" dirty="0" err="1"/>
              <a:t>especialización</a:t>
            </a:r>
            <a:r>
              <a:rPr lang="en-US" sz="2000" dirty="0"/>
              <a:t> de </a:t>
            </a:r>
            <a:r>
              <a:rPr lang="en-US" sz="2000" dirty="0" err="1"/>
              <a:t>médicos</a:t>
            </a:r>
            <a:r>
              <a:rPr lang="en-US" sz="2000" dirty="0"/>
              <a:t> </a:t>
            </a:r>
            <a:r>
              <a:rPr lang="en-US" sz="2000" dirty="0" err="1"/>
              <a:t>expertos</a:t>
            </a:r>
            <a:r>
              <a:rPr lang="en-US" sz="2000" dirty="0"/>
              <a:t>. </a:t>
            </a:r>
          </a:p>
          <a:p>
            <a:pPr marL="0" lvl="0" indent="0" algn="just">
              <a:lnSpc>
                <a:spcPct val="120000"/>
              </a:lnSpc>
              <a:spcBef>
                <a:spcPts val="0"/>
              </a:spcBef>
              <a:buSzPts val="2000"/>
              <a:buNone/>
            </a:pPr>
            <a:r>
              <a:rPr lang="en-US" sz="2000" b="1" dirty="0">
                <a:solidFill>
                  <a:srgbClr val="FF0000"/>
                </a:solidFill>
              </a:rPr>
              <a:t> Más información en los anexos II y III.</a:t>
            </a:r>
          </a:p>
        </p:txBody>
      </p:sp>
      <p:sp>
        <p:nvSpPr>
          <p:cNvPr id="229" name="Google Shape;229;p6"/>
          <p:cNvSpPr/>
          <p:nvPr/>
        </p:nvSpPr>
        <p:spPr>
          <a:xfrm>
            <a:off x="9470571" y="6388977"/>
            <a:ext cx="241171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80808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rPr>
              <a:t>Licencia </a:t>
            </a:r>
            <a:r>
              <a:rPr kumimoji="0" lang="en-US" sz="1200" b="0" i="0" u="sng" strike="noStrike" kern="0" cap="none" spc="0" normalizeH="0" baseline="0" noProof="0" dirty="0" err="1">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pic>
        <p:nvPicPr>
          <p:cNvPr id="3074" name="Picture 2" descr="Furcht, Angst, Depression, Frau, Psychische Störu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7487" y="1942427"/>
            <a:ext cx="4294802" cy="2782674"/>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71;p8">
            <a:extLst>
              <a:ext uri="{FF2B5EF4-FFF2-40B4-BE49-F238E27FC236}">
                <a16:creationId xmlns:a16="http://schemas.microsoft.com/office/drawing/2014/main" id="{E23800A2-0E56-490B-884E-65738CE95FA2}"/>
              </a:ext>
            </a:extLst>
          </p:cNvPr>
          <p:cNvSpPr/>
          <p:nvPr/>
        </p:nvSpPr>
        <p:spPr>
          <a:xfrm>
            <a:off x="7639050" y="-7472"/>
            <a:ext cx="4552950"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2.3 </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Explorar la salud física y mental de los inmigrantes</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1DA77C70-E58E-F976-668B-9A5340CEC074}"/>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3250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228600" lvl="0" indent="-228600">
              <a:buSzPts val="2000"/>
            </a:pPr>
            <a:r>
              <a:rPr lang="en-US" sz="2800" dirty="0"/>
              <a:t>Describa sus experiencias</a:t>
            </a:r>
            <a:endParaRPr lang="en-US" sz="2800" dirty="0">
              <a:solidFill>
                <a:schemeClr val="bg2"/>
              </a:solidFill>
            </a:endParaRPr>
          </a:p>
        </p:txBody>
      </p:sp>
      <p:sp>
        <p:nvSpPr>
          <p:cNvPr id="228" name="Google Shape;228;p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indent="-342900">
              <a:spcAft>
                <a:spcPts val="600"/>
              </a:spcAft>
              <a:buSzPts val="2000"/>
            </a:pPr>
            <a:r>
              <a:rPr lang="de-DE" sz="2000" dirty="0"/>
              <a:t>Discutir las narraciones identificando las enfermedades a través de los síntomas y sugiriendo tratamientos</a:t>
            </a:r>
          </a:p>
          <a:p>
            <a:pPr marL="342900" indent="-342900">
              <a:spcAft>
                <a:spcPts val="600"/>
              </a:spcAft>
              <a:buSzPts val="2000"/>
            </a:pPr>
            <a:r>
              <a:rPr lang="de-DE" sz="2000" dirty="0" err="1"/>
              <a:t>Considerar también los problemas </a:t>
            </a:r>
            <a:r>
              <a:rPr lang="de-DE" sz="2000" dirty="0"/>
              <a:t>mentales</a:t>
            </a:r>
          </a:p>
          <a:p>
            <a:pPr marL="342900" indent="-342900">
              <a:spcAft>
                <a:spcPts val="600"/>
              </a:spcAft>
              <a:buSzPts val="2000"/>
            </a:pPr>
            <a:r>
              <a:rPr lang="de-DE" sz="2000" dirty="0" err="1"/>
              <a:t>Utilizar fuentes </a:t>
            </a:r>
            <a:r>
              <a:rPr lang="de-DE" sz="2000" dirty="0"/>
              <a:t>digitales</a:t>
            </a:r>
          </a:p>
          <a:p>
            <a:pPr marL="342900" indent="-342900">
              <a:spcAft>
                <a:spcPts val="600"/>
              </a:spcAft>
              <a:buSzPts val="2000"/>
            </a:pPr>
            <a:r>
              <a:rPr lang="de-DE" sz="2000" dirty="0"/>
              <a:t>Es posible trabajar en grupos pequeños si es necesario</a:t>
            </a:r>
          </a:p>
        </p:txBody>
      </p:sp>
      <p:sp>
        <p:nvSpPr>
          <p:cNvPr id="229" name="Google Shape;229;p6"/>
          <p:cNvSpPr/>
          <p:nvPr/>
        </p:nvSpPr>
        <p:spPr>
          <a:xfrm>
            <a:off x="9470571" y="6388977"/>
            <a:ext cx="241171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80808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pic>
        <p:nvPicPr>
          <p:cNvPr id="2" name="Grafik 1"/>
          <p:cNvPicPr>
            <a:picLocks noChangeAspect="1"/>
          </p:cNvPicPr>
          <p:nvPr/>
        </p:nvPicPr>
        <p:blipFill>
          <a:blip r:embed="rId5"/>
          <a:stretch>
            <a:fillRect/>
          </a:stretch>
        </p:blipFill>
        <p:spPr>
          <a:xfrm>
            <a:off x="6962745" y="1911097"/>
            <a:ext cx="4749196" cy="3353091"/>
          </a:xfrm>
          <a:prstGeom prst="rect">
            <a:avLst/>
          </a:prstGeom>
        </p:spPr>
      </p:pic>
      <p:sp>
        <p:nvSpPr>
          <p:cNvPr id="9" name="Google Shape;171;p8">
            <a:extLst>
              <a:ext uri="{FF2B5EF4-FFF2-40B4-BE49-F238E27FC236}">
                <a16:creationId xmlns:a16="http://schemas.microsoft.com/office/drawing/2014/main" id="{96F730F1-270C-401A-942D-4A307A9DAE1F}"/>
              </a:ext>
            </a:extLst>
          </p:cNvPr>
          <p:cNvSpPr/>
          <p:nvPr/>
        </p:nvSpPr>
        <p:spPr>
          <a:xfrm>
            <a:off x="7639050" y="-7472"/>
            <a:ext cx="4552950"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2.3 </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Explorar la salud física y mental de los inmigrantes</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732E99AE-8D3C-892B-D8AF-863E0D203C8D}"/>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599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228600" lvl="0" indent="-228600">
              <a:buSzPts val="2000"/>
            </a:pPr>
            <a:r>
              <a:rPr lang="en-US" sz="2800" dirty="0"/>
              <a:t>Describa sus experiencias</a:t>
            </a:r>
            <a:endParaRPr lang="en-US" sz="2800" dirty="0">
              <a:solidFill>
                <a:schemeClr val="bg2"/>
              </a:solidFill>
            </a:endParaRPr>
          </a:p>
        </p:txBody>
      </p:sp>
      <p:sp>
        <p:nvSpPr>
          <p:cNvPr id="228" name="Google Shape;228;p6"/>
          <p:cNvSpPr txBox="1">
            <a:spLocks noGrp="1"/>
          </p:cNvSpPr>
          <p:nvPr>
            <p:ph type="body" idx="1"/>
          </p:nvPr>
        </p:nvSpPr>
        <p:spPr>
          <a:xfrm>
            <a:off x="557999" y="1799999"/>
            <a:ext cx="6283148" cy="4865977"/>
          </a:xfrm>
          <a:prstGeom prst="rect">
            <a:avLst/>
          </a:prstGeom>
          <a:noFill/>
          <a:ln>
            <a:noFill/>
          </a:ln>
        </p:spPr>
        <p:txBody>
          <a:bodyPr spcFirstLastPara="1" wrap="square" lIns="91425" tIns="45700" rIns="91425" bIns="45700" anchor="t" anchorCtr="0">
            <a:normAutofit/>
          </a:bodyPr>
          <a:lstStyle/>
          <a:p>
            <a:pPr marL="342900" indent="-342900" algn="just">
              <a:spcAft>
                <a:spcPts val="600"/>
              </a:spcAft>
              <a:buSzPts val="2000"/>
            </a:pPr>
            <a:r>
              <a:rPr lang="de-DE" sz="2000" dirty="0" err="1"/>
              <a:t>Identifique los problemas de salud que usted mismo ha experimentado</a:t>
            </a:r>
            <a:r>
              <a:rPr lang="de-DE" sz="2000" dirty="0"/>
              <a:t>.</a:t>
            </a:r>
          </a:p>
          <a:p>
            <a:pPr marL="342900" indent="-342900" algn="just">
              <a:spcAft>
                <a:spcPts val="600"/>
              </a:spcAft>
              <a:buSzPts val="2000"/>
            </a:pPr>
            <a:r>
              <a:rPr lang="de-DE" sz="2000" dirty="0"/>
              <a:t>Anote el resultado en pizarras, ordenadores o cualquier otro método o dispositivo adecuado y preséntelo en la reunión final.</a:t>
            </a:r>
          </a:p>
          <a:p>
            <a:pPr marL="342900" indent="-342900" algn="just">
              <a:spcAft>
                <a:spcPts val="600"/>
              </a:spcAft>
              <a:buSzPts val="2000"/>
            </a:pPr>
            <a:r>
              <a:rPr lang="de-DE" sz="2000" dirty="0"/>
              <a:t>En caso de dos grupos: nombrar uno o dos personas que presenten el resultado a todo el grupo al final de la sesión.</a:t>
            </a:r>
          </a:p>
          <a:p>
            <a:pPr marL="0" indent="0" algn="just">
              <a:spcAft>
                <a:spcPts val="600"/>
              </a:spcAft>
              <a:buSzPts val="2000"/>
              <a:buNone/>
            </a:pPr>
            <a:r>
              <a:rPr lang="de-DE" sz="2000" b="1" dirty="0"/>
              <a:t>Pero: </a:t>
            </a:r>
          </a:p>
          <a:p>
            <a:pPr marL="285750" indent="-285750" algn="just">
              <a:spcAft>
                <a:spcPts val="600"/>
              </a:spcAft>
              <a:buSzPts val="2000"/>
            </a:pPr>
            <a:r>
              <a:rPr lang="en-US" sz="2000" dirty="0"/>
              <a:t>Se trata de un ejercicio de aprendizaje y siempre debe consultar a su médico para el diagnóstico y, sobre todo, para el tratamiento.</a:t>
            </a:r>
            <a:endParaRPr lang="de-DE" sz="2000" dirty="0"/>
          </a:p>
          <a:p>
            <a:pPr marL="0" lvl="0" indent="0">
              <a:spcAft>
                <a:spcPts val="600"/>
              </a:spcAft>
              <a:buSzPts val="2000"/>
              <a:buNone/>
            </a:pPr>
            <a:endParaRPr dirty="0"/>
          </a:p>
        </p:txBody>
      </p:sp>
      <p:sp>
        <p:nvSpPr>
          <p:cNvPr id="229" name="Google Shape;229;p6"/>
          <p:cNvSpPr/>
          <p:nvPr/>
        </p:nvSpPr>
        <p:spPr>
          <a:xfrm>
            <a:off x="9538810" y="6388977"/>
            <a:ext cx="241171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80808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rPr>
              <a:t>Licencia </a:t>
            </a:r>
            <a:r>
              <a:rPr kumimoji="0" lang="en-US" sz="1200" b="0" i="0" u="sng" strike="noStrike" kern="0" cap="none" spc="0" normalizeH="0" baseline="0" noProof="0" dirty="0" err="1">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pic>
        <p:nvPicPr>
          <p:cNvPr id="2" name="Grafik 1"/>
          <p:cNvPicPr>
            <a:picLocks noChangeAspect="1"/>
          </p:cNvPicPr>
          <p:nvPr/>
        </p:nvPicPr>
        <p:blipFill>
          <a:blip r:embed="rId5"/>
          <a:stretch>
            <a:fillRect/>
          </a:stretch>
        </p:blipFill>
        <p:spPr>
          <a:xfrm>
            <a:off x="6984119" y="1876354"/>
            <a:ext cx="5109381" cy="3406254"/>
          </a:xfrm>
          <a:prstGeom prst="rect">
            <a:avLst/>
          </a:prstGeom>
        </p:spPr>
      </p:pic>
      <p:sp>
        <p:nvSpPr>
          <p:cNvPr id="9" name="Google Shape;171;p8">
            <a:extLst>
              <a:ext uri="{FF2B5EF4-FFF2-40B4-BE49-F238E27FC236}">
                <a16:creationId xmlns:a16="http://schemas.microsoft.com/office/drawing/2014/main" id="{BD5CEABB-02DF-45E0-B710-246E50411C7E}"/>
              </a:ext>
            </a:extLst>
          </p:cNvPr>
          <p:cNvSpPr/>
          <p:nvPr/>
        </p:nvSpPr>
        <p:spPr>
          <a:xfrm>
            <a:off x="7639050" y="-7472"/>
            <a:ext cx="4552950"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2.3 </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Explorar la salud física y mental de los inmigrantes</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CE50BB75-9501-2366-7CF0-E86B3F2B1089}"/>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115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228600" lvl="0" indent="-228600">
              <a:buSzPts val="2000"/>
            </a:pPr>
            <a:r>
              <a:rPr lang="en-US" sz="2800" dirty="0"/>
              <a:t>Describa sus experiencias</a:t>
            </a:r>
            <a:r>
              <a:rPr lang="en-US" sz="2800" dirty="0">
                <a:solidFill>
                  <a:schemeClr val="bg2"/>
                </a:solidFill>
              </a:rPr>
              <a:t>: </a:t>
            </a:r>
            <a:r>
              <a:rPr lang="en-US" sz="2800" dirty="0">
                <a:solidFill>
                  <a:srgbClr val="002060"/>
                </a:solidFill>
              </a:rPr>
              <a:t>preguntas orientativas</a:t>
            </a:r>
          </a:p>
        </p:txBody>
      </p:sp>
      <p:sp>
        <p:nvSpPr>
          <p:cNvPr id="228" name="Google Shape;228;p6"/>
          <p:cNvSpPr txBox="1">
            <a:spLocks noGrp="1"/>
          </p:cNvSpPr>
          <p:nvPr>
            <p:ph type="body" idx="4294967295"/>
          </p:nvPr>
        </p:nvSpPr>
        <p:spPr>
          <a:xfrm>
            <a:off x="607968" y="1967711"/>
            <a:ext cx="6626388" cy="3722832"/>
          </a:xfrm>
          <a:prstGeom prst="rect">
            <a:avLst/>
          </a:prstGeom>
          <a:noFill/>
          <a:ln>
            <a:noFill/>
          </a:ln>
        </p:spPr>
        <p:txBody>
          <a:bodyPr spcFirstLastPara="1" wrap="square" lIns="91425" tIns="45700" rIns="91425" bIns="45700" anchor="t" anchorCtr="0">
            <a:noAutofit/>
          </a:bodyPr>
          <a:lstStyle/>
          <a:p>
            <a:pPr marL="0" indent="0">
              <a:spcBef>
                <a:spcPts val="0"/>
              </a:spcBef>
              <a:spcAft>
                <a:spcPts val="600"/>
              </a:spcAft>
              <a:buSzPts val="2000"/>
              <a:buNone/>
            </a:pPr>
            <a:r>
              <a:rPr lang="en-US" sz="2000" dirty="0">
                <a:latin typeface="Calibri" panose="020F0502020204030204" pitchFamily="34" charset="0"/>
                <a:cs typeface="Calibri" panose="020F0502020204030204" pitchFamily="34" charset="0"/>
              </a:rPr>
              <a:t>Puede utilizar las siguientes preguntas:</a:t>
            </a:r>
          </a:p>
          <a:p>
            <a:pPr lvl="0" indent="-457200">
              <a:lnSpc>
                <a:spcPct val="100000"/>
              </a:lnSpc>
              <a:spcBef>
                <a:spcPts val="0"/>
              </a:spcBef>
              <a:spcAft>
                <a:spcPts val="600"/>
              </a:spcAft>
              <a:buSzPts val="2000"/>
              <a:buAutoNum type="arabicPeriod"/>
            </a:pPr>
            <a:r>
              <a:rPr lang="en-US" sz="2000" b="1" dirty="0"/>
              <a:t>Los síntomas: </a:t>
            </a:r>
            <a:r>
              <a:rPr lang="en-US" sz="2000" dirty="0"/>
              <a:t>¿Cuál es el problema de salud? </a:t>
            </a:r>
          </a:p>
          <a:p>
            <a:pPr lvl="0" indent="-457200">
              <a:lnSpc>
                <a:spcPct val="100000"/>
              </a:lnSpc>
              <a:spcBef>
                <a:spcPts val="0"/>
              </a:spcBef>
              <a:spcAft>
                <a:spcPts val="600"/>
              </a:spcAft>
              <a:buSzPts val="2000"/>
              <a:buAutoNum type="arabicPeriod"/>
            </a:pPr>
            <a:r>
              <a:rPr lang="en-US" sz="2000" b="1" dirty="0"/>
              <a:t>Razón: </a:t>
            </a:r>
            <a:r>
              <a:rPr lang="en-US" sz="2000" dirty="0"/>
              <a:t>¿Qué crees que ha causado el problema de salud? ¿Por qué crees que empezó cuando lo hizo? </a:t>
            </a:r>
          </a:p>
          <a:p>
            <a:pPr lvl="0" indent="-457200">
              <a:lnSpc>
                <a:spcPct val="100000"/>
              </a:lnSpc>
              <a:spcBef>
                <a:spcPts val="0"/>
              </a:spcBef>
              <a:spcAft>
                <a:spcPts val="600"/>
              </a:spcAft>
              <a:buSzPts val="2000"/>
              <a:buAutoNum type="arabicPeriod"/>
            </a:pPr>
            <a:r>
              <a:rPr lang="en-US" sz="2000" b="1" dirty="0"/>
              <a:t>Gravedad: </a:t>
            </a:r>
            <a:r>
              <a:rPr lang="en-US" sz="2000" dirty="0"/>
              <a:t>¿En qué medida limita la calidad de su vida? </a:t>
            </a:r>
          </a:p>
          <a:p>
            <a:pPr lvl="0" indent="-457200">
              <a:lnSpc>
                <a:spcPct val="100000"/>
              </a:lnSpc>
              <a:spcBef>
                <a:spcPts val="0"/>
              </a:spcBef>
              <a:spcAft>
                <a:spcPts val="600"/>
              </a:spcAft>
              <a:buSzPts val="2000"/>
              <a:buAutoNum type="arabicPeriod"/>
            </a:pPr>
            <a:r>
              <a:rPr lang="en-US" sz="2000" b="1" dirty="0"/>
              <a:t>Duración: </a:t>
            </a:r>
            <a:r>
              <a:rPr lang="en-US" sz="2000" dirty="0"/>
              <a:t>¿Desde cuándo hay síntomas? </a:t>
            </a:r>
          </a:p>
          <a:p>
            <a:pPr lvl="0" indent="-457200">
              <a:lnSpc>
                <a:spcPct val="100000"/>
              </a:lnSpc>
              <a:spcBef>
                <a:spcPts val="0"/>
              </a:spcBef>
              <a:spcAft>
                <a:spcPts val="600"/>
              </a:spcAft>
              <a:buSzPts val="2000"/>
              <a:buAutoNum type="arabicPeriod"/>
            </a:pPr>
            <a:r>
              <a:rPr lang="en-US" sz="2000" b="1" dirty="0"/>
              <a:t>Tratamiento</a:t>
            </a:r>
            <a:r>
              <a:rPr lang="en-US" sz="2000" dirty="0"/>
              <a:t>: ¿Puede tratarse el problema de salud por sí mismo o necesita acudir a un médico? </a:t>
            </a:r>
          </a:p>
          <a:p>
            <a:pPr lvl="0" indent="-457200">
              <a:lnSpc>
                <a:spcPct val="100000"/>
              </a:lnSpc>
              <a:spcBef>
                <a:spcPts val="0"/>
              </a:spcBef>
              <a:spcAft>
                <a:spcPts val="600"/>
              </a:spcAft>
              <a:buSzPts val="2000"/>
              <a:buAutoNum type="arabicPeriod"/>
            </a:pPr>
            <a:r>
              <a:rPr lang="en-US" sz="2000" b="1" dirty="0"/>
              <a:t>Impacto: </a:t>
            </a:r>
            <a:r>
              <a:rPr lang="en-US" sz="2000" dirty="0"/>
              <a:t>¿Cuáles son los principales problemas causados? </a:t>
            </a:r>
          </a:p>
          <a:p>
            <a:pPr lvl="0" indent="-457200">
              <a:lnSpc>
                <a:spcPct val="100000"/>
              </a:lnSpc>
              <a:spcBef>
                <a:spcPts val="0"/>
              </a:spcBef>
              <a:spcAft>
                <a:spcPts val="600"/>
              </a:spcAft>
              <a:buSzPts val="2000"/>
              <a:buAutoNum type="arabicPeriod"/>
            </a:pPr>
            <a:r>
              <a:rPr lang="en-US" sz="2000" b="1" dirty="0"/>
              <a:t>Miedo: </a:t>
            </a:r>
            <a:r>
              <a:rPr lang="en-US" sz="2000" dirty="0"/>
              <a:t>¿Qué es lo que </a:t>
            </a:r>
            <a:r>
              <a:rPr lang="en-US" sz="2000" dirty="0" err="1"/>
              <a:t>más</a:t>
            </a:r>
            <a:r>
              <a:rPr lang="en-US" sz="2000" dirty="0"/>
              <a:t> </a:t>
            </a:r>
            <a:r>
              <a:rPr lang="en-US" sz="2000" dirty="0" err="1"/>
              <a:t>teme</a:t>
            </a:r>
            <a:r>
              <a:rPr lang="en-US" sz="2000" dirty="0"/>
              <a:t>/le </a:t>
            </a:r>
            <a:r>
              <a:rPr lang="en-US" sz="2000" dirty="0" err="1"/>
              <a:t>preocupa</a:t>
            </a:r>
            <a:r>
              <a:rPr lang="en-US" sz="2000" dirty="0"/>
              <a:t> del problema de salud?</a:t>
            </a:r>
            <a:endParaRPr sz="2000" dirty="0"/>
          </a:p>
        </p:txBody>
      </p:sp>
      <p:sp>
        <p:nvSpPr>
          <p:cNvPr id="229" name="Google Shape;229;p6"/>
          <p:cNvSpPr/>
          <p:nvPr/>
        </p:nvSpPr>
        <p:spPr>
          <a:xfrm>
            <a:off x="9529072" y="6388977"/>
            <a:ext cx="241171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80808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pic>
        <p:nvPicPr>
          <p:cNvPr id="2" name="Grafik 1"/>
          <p:cNvPicPr>
            <a:picLocks noChangeAspect="1"/>
          </p:cNvPicPr>
          <p:nvPr/>
        </p:nvPicPr>
        <p:blipFill>
          <a:blip r:embed="rId5"/>
          <a:stretch>
            <a:fillRect/>
          </a:stretch>
        </p:blipFill>
        <p:spPr>
          <a:xfrm>
            <a:off x="7234356" y="2135143"/>
            <a:ext cx="4706434" cy="3176843"/>
          </a:xfrm>
          <a:prstGeom prst="rect">
            <a:avLst/>
          </a:prstGeom>
        </p:spPr>
      </p:pic>
      <p:sp>
        <p:nvSpPr>
          <p:cNvPr id="9" name="Google Shape;171;p8">
            <a:extLst>
              <a:ext uri="{FF2B5EF4-FFF2-40B4-BE49-F238E27FC236}">
                <a16:creationId xmlns:a16="http://schemas.microsoft.com/office/drawing/2014/main" id="{055A6041-AC28-48F0-9C7E-C4A26B20DF57}"/>
              </a:ext>
            </a:extLst>
          </p:cNvPr>
          <p:cNvSpPr/>
          <p:nvPr/>
        </p:nvSpPr>
        <p:spPr>
          <a:xfrm>
            <a:off x="7639050" y="-7472"/>
            <a:ext cx="4552950"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2.3 </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Explorar la salud física y mental de los inmigrantes</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E04D0CB6-1041-CB2D-3218-D028D5A671B8}"/>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750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228600" lvl="0" indent="-228600">
              <a:buSzPts val="2000"/>
            </a:pPr>
            <a:r>
              <a:rPr lang="en-US" sz="2800" dirty="0"/>
              <a:t>Describa sus experiencias</a:t>
            </a:r>
            <a:endParaRPr lang="en-US" sz="2800" dirty="0">
              <a:solidFill>
                <a:schemeClr val="bg2"/>
              </a:solidFill>
            </a:endParaRPr>
          </a:p>
        </p:txBody>
      </p:sp>
      <p:sp>
        <p:nvSpPr>
          <p:cNvPr id="228" name="Google Shape;228;p6"/>
          <p:cNvSpPr txBox="1">
            <a:spLocks noGrp="1"/>
          </p:cNvSpPr>
          <p:nvPr>
            <p:ph type="body" idx="1"/>
          </p:nvPr>
        </p:nvSpPr>
        <p:spPr>
          <a:xfrm>
            <a:off x="557999" y="1941162"/>
            <a:ext cx="5852132" cy="4724814"/>
          </a:xfrm>
          <a:prstGeom prst="rect">
            <a:avLst/>
          </a:prstGeom>
          <a:noFill/>
          <a:ln>
            <a:noFill/>
          </a:ln>
        </p:spPr>
        <p:txBody>
          <a:bodyPr spcFirstLastPara="1" wrap="square" lIns="91425" tIns="45700" rIns="91425" bIns="45700" anchor="t" anchorCtr="0">
            <a:normAutofit/>
          </a:bodyPr>
          <a:lstStyle/>
          <a:p>
            <a:pPr marL="342900" indent="-342900">
              <a:spcAft>
                <a:spcPts val="1200"/>
              </a:spcAft>
              <a:buSzPts val="2000"/>
            </a:pPr>
            <a:r>
              <a:rPr lang="de-DE" sz="2000" dirty="0"/>
              <a:t>Discutir cuándo se recomienda la ayuda por parte de profesionales de salud</a:t>
            </a:r>
          </a:p>
          <a:p>
            <a:pPr marL="342900" indent="-342900">
              <a:spcAft>
                <a:spcPts val="1200"/>
              </a:spcAft>
              <a:buSzPts val="2000"/>
            </a:pPr>
            <a:r>
              <a:rPr lang="de-DE" sz="2000" dirty="0" err="1"/>
              <a:t>Identificar qué médico es el adecuado </a:t>
            </a:r>
            <a:r>
              <a:rPr lang="de-DE" sz="2000" dirty="0"/>
              <a:t>para </a:t>
            </a:r>
            <a:r>
              <a:rPr lang="de-DE" sz="2000" dirty="0" err="1"/>
              <a:t>tratar el problema de salud </a:t>
            </a:r>
            <a:r>
              <a:rPr lang="de-DE" sz="2000" dirty="0"/>
              <a:t>(por ejemplo, médico de cabecera, </a:t>
            </a:r>
            <a:r>
              <a:rPr lang="de-DE" sz="2000" dirty="0" err="1"/>
              <a:t>oftalmólogo</a:t>
            </a:r>
            <a:r>
              <a:rPr lang="de-DE" sz="2000" dirty="0"/>
              <a:t>, </a:t>
            </a:r>
            <a:r>
              <a:rPr lang="de-DE" sz="2000" dirty="0" err="1"/>
              <a:t>dentista</a:t>
            </a:r>
            <a:r>
              <a:rPr lang="de-DE" sz="2000" dirty="0"/>
              <a:t>)</a:t>
            </a:r>
          </a:p>
          <a:p>
            <a:pPr marL="342900" indent="-342900">
              <a:spcAft>
                <a:spcPts val="1200"/>
              </a:spcAft>
              <a:buSzPts val="2000"/>
            </a:pPr>
            <a:r>
              <a:rPr lang="de-DE" sz="2000" dirty="0" err="1"/>
              <a:t>Identificar los problemas de salud cuando pueda ser necesario un tratamiento </a:t>
            </a:r>
            <a:r>
              <a:rPr lang="de-DE" sz="2000" dirty="0"/>
              <a:t>inmediato (por ejemplo</a:t>
            </a:r>
            <a:r>
              <a:rPr lang="de-DE" sz="2000" dirty="0" err="1"/>
              <a:t>, llamando </a:t>
            </a:r>
            <a:r>
              <a:rPr lang="de-DE" sz="2000" dirty="0"/>
              <a:t>a un </a:t>
            </a:r>
            <a:r>
              <a:rPr lang="de-DE" sz="2000" dirty="0" err="1"/>
              <a:t>médico de urgencias o a una ambulancia</a:t>
            </a:r>
            <a:r>
              <a:rPr lang="de-DE" sz="2000" dirty="0"/>
              <a:t>)</a:t>
            </a:r>
          </a:p>
          <a:p>
            <a:pPr marL="342900" indent="-342900">
              <a:spcAft>
                <a:spcPts val="1200"/>
              </a:spcAft>
              <a:buSzPts val="2000"/>
            </a:pPr>
            <a:endParaRPr dirty="0"/>
          </a:p>
        </p:txBody>
      </p:sp>
      <p:sp>
        <p:nvSpPr>
          <p:cNvPr id="229" name="Google Shape;229;p6"/>
          <p:cNvSpPr/>
          <p:nvPr/>
        </p:nvSpPr>
        <p:spPr>
          <a:xfrm>
            <a:off x="9531657" y="6527476"/>
            <a:ext cx="241171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80808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808080"/>
                </a:solidFill>
                <a:effectLst/>
                <a:uLnTx/>
                <a:uFillTx/>
                <a:latin typeface="Calibri"/>
                <a:ea typeface="Calibri"/>
                <a:cs typeface="Calibri"/>
                <a:sym typeface="Calibri"/>
              </a:rPr>
              <a:t>Licencia </a:t>
            </a:r>
            <a:r>
              <a:rPr kumimoji="0" lang="en-US" sz="1200" b="0" i="0" u="sng" strike="noStrike" kern="0" cap="none" spc="0" normalizeH="0" baseline="0" noProof="0" dirty="0" err="1">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pic>
        <p:nvPicPr>
          <p:cNvPr id="2" name="Grafik 1"/>
          <p:cNvPicPr>
            <a:picLocks noChangeAspect="1"/>
          </p:cNvPicPr>
          <p:nvPr/>
        </p:nvPicPr>
        <p:blipFill>
          <a:blip r:embed="rId5"/>
          <a:stretch>
            <a:fillRect/>
          </a:stretch>
        </p:blipFill>
        <p:spPr>
          <a:xfrm>
            <a:off x="6892992" y="1941162"/>
            <a:ext cx="4945608" cy="3297072"/>
          </a:xfrm>
          <a:prstGeom prst="rect">
            <a:avLst/>
          </a:prstGeom>
        </p:spPr>
      </p:pic>
      <p:sp>
        <p:nvSpPr>
          <p:cNvPr id="9" name="Google Shape;171;p8">
            <a:extLst>
              <a:ext uri="{FF2B5EF4-FFF2-40B4-BE49-F238E27FC236}">
                <a16:creationId xmlns:a16="http://schemas.microsoft.com/office/drawing/2014/main" id="{CB1FBBE0-0270-44EB-9A4F-2D4B1786C74B}"/>
              </a:ext>
            </a:extLst>
          </p:cNvPr>
          <p:cNvSpPr/>
          <p:nvPr/>
        </p:nvSpPr>
        <p:spPr>
          <a:xfrm>
            <a:off x="7639050" y="-7472"/>
            <a:ext cx="4552950"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2.3 </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Explorar la salud física y mental de los inmigrantes</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7A781FE2-F81D-8C34-634E-12217639E952}"/>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2700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203864"/>
                </a:solidFill>
                <a:effectLst/>
                <a:uLnTx/>
                <a:uFillTx/>
                <a:latin typeface="Arial"/>
                <a:ea typeface="+mn-ea"/>
                <a:cs typeface="+mn-cs"/>
                <a:sym typeface="Arial"/>
              </a:rPr>
              <a:t>¿Qué es un riesgo grave para la salud al llegar a un nuevo país?</a:t>
            </a:r>
            <a:endParaRPr kumimoji="0" lang="el-GR" sz="2000" b="1" i="0" u="none" strike="noStrike" kern="0" cap="none" spc="0" normalizeH="0" baseline="0" noProof="0" dirty="0">
              <a:ln>
                <a:noFill/>
              </a:ln>
              <a:solidFill>
                <a:srgbClr val="203864"/>
              </a:solidFill>
              <a:effectLst/>
              <a:uLnTx/>
              <a:uFillTx/>
              <a:latin typeface="Arial"/>
              <a:ea typeface="+mn-ea"/>
              <a:cs typeface="+mn-cs"/>
              <a:sym typeface="Arial"/>
            </a:endParaRP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B. Frío</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C. Picadura de mosquito</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Arial"/>
              </a:rPr>
              <a:t>D. Vacunas inadecuadas</a:t>
            </a:r>
          </a:p>
        </p:txBody>
      </p:sp>
      <p:sp>
        <p:nvSpPr>
          <p:cNvPr id="8" name="Google Shape;336;p16">
            <a:extLst>
              <a:ext uri="{FF2B5EF4-FFF2-40B4-BE49-F238E27FC236}">
                <a16:creationId xmlns:a16="http://schemas.microsoft.com/office/drawing/2014/main" id="{FC15F6B7-D026-4B4D-8E8D-4AA5DFF5D052}"/>
              </a:ext>
            </a:extLst>
          </p:cNvPr>
          <p:cNvSpPr txBox="1"/>
          <p:nvPr/>
        </p:nvSpPr>
        <p:spPr>
          <a:xfrm>
            <a:off x="2112607" y="1987414"/>
            <a:ext cx="2811818"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Sólo</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una</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respuesta</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es </a:t>
            </a: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correcta</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1"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 name="Ορθογώνιο 8">
            <a:extLst>
              <a:ext uri="{FF2B5EF4-FFF2-40B4-BE49-F238E27FC236}">
                <a16:creationId xmlns:a16="http://schemas.microsoft.com/office/drawing/2014/main" id="{A214E320-F657-40D2-8718-155475F273EA}"/>
              </a:ext>
            </a:extLst>
          </p:cNvPr>
          <p:cNvSpPr/>
          <p:nvPr/>
        </p:nvSpPr>
        <p:spPr>
          <a:xfrm>
            <a:off x="2105025" y="247967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A. Dolor de cabeza</a:t>
            </a:r>
          </a:p>
        </p:txBody>
      </p:sp>
      <p:sp>
        <p:nvSpPr>
          <p:cNvPr id="13" name="CuadroTexto 12">
            <a:extLst>
              <a:ext uri="{FF2B5EF4-FFF2-40B4-BE49-F238E27FC236}">
                <a16:creationId xmlns:a16="http://schemas.microsoft.com/office/drawing/2014/main" id="{7352083F-0AE3-E5BC-2FDA-1F960DF26F4F}"/>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3248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C000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C00000"/>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538135"/>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9"/>
                                        </p:tgtEl>
                                        <p:attrNameLst>
                                          <p:attrName>fillcolor</p:attrName>
                                        </p:attrNameLst>
                                      </p:cBhvr>
                                      <p:to>
                                        <a:srgbClr val="C00000"/>
                                      </p:to>
                                    </p:animClr>
                                    <p:set>
                                      <p:cBhvr>
                                        <p:cTn id="28" dur="2000" fill="hold"/>
                                        <p:tgtEl>
                                          <p:spTgt spid="9"/>
                                        </p:tgtEl>
                                        <p:attrNameLst>
                                          <p:attrName>fill.type</p:attrName>
                                        </p:attrNameLst>
                                      </p:cBhvr>
                                      <p:to>
                                        <p:strVal val="solid"/>
                                      </p:to>
                                    </p:set>
                                    <p:set>
                                      <p:cBhvr>
                                        <p:cTn id="29"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203864"/>
                </a:solidFill>
                <a:effectLst/>
                <a:uLnTx/>
                <a:uFillTx/>
                <a:latin typeface="Arial"/>
                <a:ea typeface="+mn-ea"/>
                <a:cs typeface="+mn-cs"/>
                <a:sym typeface="Arial"/>
              </a:rPr>
              <a:t>En los países de origen de los inmigrantes, los riesgos sanitarios dependen de...</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B. </a:t>
            </a:r>
            <a:r>
              <a:rPr kumimoji="0" lang="en-US" sz="1600" b="0" i="0" u="none" strike="noStrike" kern="0" cap="none" spc="0" normalizeH="0" baseline="0" noProof="0" dirty="0" err="1">
                <a:ln>
                  <a:noFill/>
                </a:ln>
                <a:solidFill>
                  <a:srgbClr val="000000"/>
                </a:solidFill>
                <a:effectLst/>
                <a:uLnTx/>
                <a:uFillTx/>
                <a:latin typeface="Calibri"/>
                <a:ea typeface="Calibri"/>
                <a:cs typeface="Calibri"/>
                <a:sym typeface="Calibri"/>
              </a:rPr>
              <a:t>Vecinos</a:t>
            </a: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C. Mascotas</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Arial"/>
              </a:rPr>
              <a:t>D. Nivel de educación</a:t>
            </a:r>
          </a:p>
        </p:txBody>
      </p:sp>
      <p:sp>
        <p:nvSpPr>
          <p:cNvPr id="8" name="Google Shape;336;p16">
            <a:extLst>
              <a:ext uri="{FF2B5EF4-FFF2-40B4-BE49-F238E27FC236}">
                <a16:creationId xmlns:a16="http://schemas.microsoft.com/office/drawing/2014/main" id="{FC15F6B7-D026-4B4D-8E8D-4AA5DFF5D052}"/>
              </a:ext>
            </a:extLst>
          </p:cNvPr>
          <p:cNvSpPr txBox="1"/>
          <p:nvPr/>
        </p:nvSpPr>
        <p:spPr>
          <a:xfrm>
            <a:off x="2112607" y="1987414"/>
            <a:ext cx="2973743"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a:ln>
                  <a:noFill/>
                </a:ln>
                <a:solidFill>
                  <a:srgbClr val="000000"/>
                </a:solidFill>
                <a:effectLst/>
                <a:uLnTx/>
                <a:uFillTx/>
                <a:latin typeface="Calibri"/>
                <a:ea typeface="Calibri"/>
                <a:cs typeface="Calibri"/>
                <a:sym typeface="Calibri"/>
              </a:rPr>
              <a:t>Sólo una respuesta es correcta.</a:t>
            </a:r>
            <a:endParaRPr kumimoji="0" sz="1400" b="0" i="1"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Ορθογώνιο 8">
            <a:extLst>
              <a:ext uri="{FF2B5EF4-FFF2-40B4-BE49-F238E27FC236}">
                <a16:creationId xmlns:a16="http://schemas.microsoft.com/office/drawing/2014/main" id="{A214E320-F657-40D2-8718-155475F273EA}"/>
              </a:ext>
            </a:extLst>
          </p:cNvPr>
          <p:cNvSpPr/>
          <p:nvPr/>
        </p:nvSpPr>
        <p:spPr>
          <a:xfrm>
            <a:off x="2105025" y="247967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A. Comerciantes locales</a:t>
            </a:r>
          </a:p>
        </p:txBody>
      </p:sp>
      <p:sp>
        <p:nvSpPr>
          <p:cNvPr id="13" name="CuadroTexto 12">
            <a:extLst>
              <a:ext uri="{FF2B5EF4-FFF2-40B4-BE49-F238E27FC236}">
                <a16:creationId xmlns:a16="http://schemas.microsoft.com/office/drawing/2014/main" id="{651CCECA-9B13-E0DF-B16C-B08A5219E72D}"/>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6312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C000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C00000"/>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538135"/>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9"/>
                                        </p:tgtEl>
                                        <p:attrNameLst>
                                          <p:attrName>fillcolor</p:attrName>
                                        </p:attrNameLst>
                                      </p:cBhvr>
                                      <p:to>
                                        <a:srgbClr val="C00000"/>
                                      </p:to>
                                    </p:animClr>
                                    <p:set>
                                      <p:cBhvr>
                                        <p:cTn id="28" dur="2000" fill="hold"/>
                                        <p:tgtEl>
                                          <p:spTgt spid="9"/>
                                        </p:tgtEl>
                                        <p:attrNameLst>
                                          <p:attrName>fill.type</p:attrName>
                                        </p:attrNameLst>
                                      </p:cBhvr>
                                      <p:to>
                                        <p:strVal val="solid"/>
                                      </p:to>
                                    </p:set>
                                    <p:set>
                                      <p:cBhvr>
                                        <p:cTn id="29"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5" name="Google Shape;115;p3"/>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n-US" sz="5400" dirty="0"/>
              <a:t>Módulos</a:t>
            </a:r>
            <a:endParaRPr sz="5400" dirty="0"/>
          </a:p>
        </p:txBody>
      </p:sp>
      <p:pic>
        <p:nvPicPr>
          <p:cNvPr id="116" name="Google Shape;116;p3"/>
          <p:cNvPicPr preferRelativeResize="0">
            <a:picLocks noGrp="1"/>
          </p:cNvPicPr>
          <p:nvPr>
            <p:ph type="body" idx="1"/>
          </p:nvPr>
        </p:nvPicPr>
        <p:blipFill rotWithShape="1">
          <a:blip r:embed="rId3">
            <a:alphaModFix/>
          </a:blip>
          <a:srcRect l="15072" r="17014"/>
          <a:stretch/>
        </p:blipFill>
        <p:spPr>
          <a:xfrm>
            <a:off x="1" y="10"/>
            <a:ext cx="4657344" cy="6857990"/>
          </a:xfrm>
          <a:prstGeom prst="rect">
            <a:avLst/>
          </a:prstGeom>
          <a:noFill/>
          <a:ln>
            <a:noFill/>
          </a:ln>
        </p:spPr>
      </p:pic>
      <p:sp>
        <p:nvSpPr>
          <p:cNvPr id="117" name="Google Shape;117;p3"/>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9" name="Google Shape;119;p3"/>
          <p:cNvSpPr/>
          <p:nvPr/>
        </p:nvSpPr>
        <p:spPr>
          <a:xfrm>
            <a:off x="5297762" y="2776980"/>
            <a:ext cx="6251110" cy="479700"/>
          </a:xfrm>
          <a:prstGeom prst="roundRect">
            <a:avLst>
              <a:gd name="adj" fmla="val 16667"/>
            </a:avLst>
          </a:prstGeom>
          <a:solidFill>
            <a:srgbClr val="203864"/>
          </a:solidFill>
          <a:ln w="19050" cap="flat" cmpd="sng">
            <a:solidFill>
              <a:schemeClr val="bg1">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20;p3"/>
          <p:cNvSpPr txBox="1"/>
          <p:nvPr/>
        </p:nvSpPr>
        <p:spPr>
          <a:xfrm>
            <a:off x="5312197" y="2826469"/>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1. Qué es la alfabetización sanitaria digital y su relevancia </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21" name="Google Shape;121;p3"/>
          <p:cNvSpPr/>
          <p:nvPr/>
        </p:nvSpPr>
        <p:spPr>
          <a:xfrm>
            <a:off x="5297762" y="3314280"/>
            <a:ext cx="6251110" cy="479700"/>
          </a:xfrm>
          <a:prstGeom prst="roundRect">
            <a:avLst>
              <a:gd name="adj" fmla="val 16667"/>
            </a:avLst>
          </a:prstGeom>
          <a:solidFill>
            <a:srgbClr val="C00000"/>
          </a:solidFill>
          <a:ln w="19050" cap="flat" cmpd="sng">
            <a:solidFill>
              <a:schemeClr val="bg1">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22;p3"/>
          <p:cNvSpPr txBox="1"/>
          <p:nvPr/>
        </p:nvSpPr>
        <p:spPr>
          <a:xfrm>
            <a:off x="5306891" y="3314280"/>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2</a:t>
            </a:r>
            <a:r>
              <a:rPr kumimoji="0" lang="en-US" sz="1800" b="0" i="0" u="none" strike="noStrike" kern="0" cap="none" spc="0" normalizeH="0" baseline="0" noProof="0" dirty="0">
                <a:ln>
                  <a:noFill/>
                </a:ln>
                <a:solidFill>
                  <a:srgbClr val="FFFFFF"/>
                </a:solidFill>
                <a:effectLst/>
                <a:highlight>
                  <a:srgbClr val="C01E24"/>
                </a:highligh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highlight>
                  <a:srgbClr val="C01E24"/>
                </a:highlight>
                <a:uLnTx/>
                <a:uFillTx/>
                <a:latin typeface="Calibri"/>
                <a:ea typeface="Calibri"/>
                <a:cs typeface="Calibri"/>
                <a:sym typeface="Calibri"/>
              </a:rPr>
              <a:t>Principales</a:t>
            </a:r>
            <a:r>
              <a:rPr kumimoji="0" lang="en-US" sz="1800" b="0" i="0" u="none" strike="noStrike" kern="0" cap="none" spc="0" normalizeH="0" baseline="0" noProof="0" dirty="0">
                <a:ln>
                  <a:noFill/>
                </a:ln>
                <a:solidFill>
                  <a:srgbClr val="FFFFFF"/>
                </a:solidFill>
                <a:effectLst/>
                <a:highlight>
                  <a:srgbClr val="C01E24"/>
                </a:highligh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highlight>
                  <a:srgbClr val="C01E24"/>
                </a:highlight>
                <a:uLnTx/>
                <a:uFillTx/>
                <a:latin typeface="Calibri"/>
                <a:ea typeface="Calibri"/>
                <a:cs typeface="Calibri"/>
                <a:sym typeface="Calibri"/>
              </a:rPr>
              <a:t>cuestiones</a:t>
            </a:r>
            <a:r>
              <a:rPr kumimoji="0" lang="en-US" sz="1800" b="0" i="0" u="none" strike="noStrike" kern="0" cap="none" spc="0" normalizeH="0" baseline="0" noProof="0" dirty="0">
                <a:ln>
                  <a:noFill/>
                </a:ln>
                <a:solidFill>
                  <a:srgbClr val="FFFFFF"/>
                </a:solidFill>
                <a:effectLst/>
                <a:highlight>
                  <a:srgbClr val="C01E24"/>
                </a:highligh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highlight>
                  <a:srgbClr val="C01E24"/>
                </a:highlight>
                <a:uLnTx/>
                <a:uFillTx/>
                <a:latin typeface="Calibri"/>
                <a:ea typeface="Calibri"/>
                <a:cs typeface="Calibri"/>
                <a:sym typeface="Calibri"/>
              </a:rPr>
              <a:t>sanitarias</a:t>
            </a:r>
            <a:r>
              <a:rPr kumimoji="0" lang="en-US" sz="1800" b="0" i="0" u="none" strike="noStrike" kern="0" cap="none" spc="0" normalizeH="0" baseline="0" noProof="0" dirty="0">
                <a:ln>
                  <a:noFill/>
                </a:ln>
                <a:solidFill>
                  <a:srgbClr val="FFFFFF"/>
                </a:solidFill>
                <a:effectLst/>
                <a:highlight>
                  <a:srgbClr val="C01E24"/>
                </a:highlight>
                <a:uLnTx/>
                <a:uFillTx/>
                <a:latin typeface="Calibri"/>
                <a:ea typeface="Calibri"/>
                <a:cs typeface="Calibri"/>
                <a:sym typeface="Calibri"/>
              </a:rPr>
              <a:t> al aterrizar en un nuevo país</a:t>
            </a:r>
            <a:endParaRPr kumimoji="0" sz="1800" b="0" i="0" u="none" strike="noStrike" kern="0" cap="none" spc="0" normalizeH="0" baseline="0" noProof="0" dirty="0">
              <a:ln>
                <a:noFill/>
              </a:ln>
              <a:solidFill>
                <a:srgbClr val="FFFFFF"/>
              </a:solidFill>
              <a:effectLst/>
              <a:highlight>
                <a:srgbClr val="C01E24"/>
              </a:highlight>
              <a:uLnTx/>
              <a:uFillTx/>
              <a:latin typeface="Calibri"/>
              <a:ea typeface="Calibri"/>
              <a:cs typeface="Calibri"/>
              <a:sym typeface="Calibri"/>
            </a:endParaRPr>
          </a:p>
        </p:txBody>
      </p:sp>
      <p:sp>
        <p:nvSpPr>
          <p:cNvPr id="123" name="Google Shape;123;p3"/>
          <p:cNvSpPr/>
          <p:nvPr/>
        </p:nvSpPr>
        <p:spPr>
          <a:xfrm>
            <a:off x="5297762" y="3851581"/>
            <a:ext cx="6251110" cy="479700"/>
          </a:xfrm>
          <a:prstGeom prst="roundRect">
            <a:avLst>
              <a:gd name="adj" fmla="val 16667"/>
            </a:avLst>
          </a:prstGeom>
          <a:solidFill>
            <a:srgbClr val="203864"/>
          </a:solidFill>
          <a:ln w="19050" cap="flat" cmpd="sng">
            <a:solidFill>
              <a:schemeClr val="bg1">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 name="Google Shape;124;p3"/>
          <p:cNvSpPr txBox="1"/>
          <p:nvPr/>
        </p:nvSpPr>
        <p:spPr>
          <a:xfrm>
            <a:off x="5302126" y="3853194"/>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3. </a:t>
            </a:r>
            <a:r>
              <a:rPr kumimoji="0" lang="en-US" sz="1800" b="0" i="0" u="none" strike="noStrike" kern="0" cap="none" spc="0" normalizeH="0" baseline="0" noProof="0" dirty="0" err="1">
                <a:ln>
                  <a:noFill/>
                </a:ln>
                <a:solidFill>
                  <a:srgbClr val="FFFFFF"/>
                </a:solidFill>
                <a:effectLst/>
                <a:uLnTx/>
                <a:uFillTx/>
                <a:latin typeface="Calibri"/>
                <a:ea typeface="Calibri"/>
                <a:cs typeface="Calibri"/>
                <a:sym typeface="Calibri"/>
              </a:rPr>
              <a:t>Sistemas</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uLnTx/>
                <a:uFillTx/>
                <a:latin typeface="Calibri"/>
                <a:ea typeface="Calibri"/>
                <a:cs typeface="Calibri"/>
                <a:sym typeface="Calibri"/>
              </a:rPr>
              <a:t>nacionales</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 de </a:t>
            </a:r>
            <a:r>
              <a:rPr kumimoji="0" lang="en-US" sz="1800" b="0" i="0" u="none" strike="noStrike" kern="0" cap="none" spc="0" normalizeH="0" baseline="0" noProof="0" dirty="0" err="1">
                <a:ln>
                  <a:noFill/>
                </a:ln>
                <a:solidFill>
                  <a:srgbClr val="FFFFFF"/>
                </a:solidFill>
                <a:effectLst/>
                <a:uLnTx/>
                <a:uFillTx/>
                <a:latin typeface="Calibri"/>
                <a:ea typeface="Calibri"/>
                <a:cs typeface="Calibri"/>
                <a:sym typeface="Calibri"/>
              </a:rPr>
              <a:t>salud</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25" name="Google Shape;125;p3"/>
          <p:cNvSpPr/>
          <p:nvPr/>
        </p:nvSpPr>
        <p:spPr>
          <a:xfrm>
            <a:off x="5297762" y="4388881"/>
            <a:ext cx="6251110" cy="479700"/>
          </a:xfrm>
          <a:prstGeom prst="roundRect">
            <a:avLst>
              <a:gd name="adj" fmla="val 16667"/>
            </a:avLst>
          </a:prstGeom>
          <a:solidFill>
            <a:srgbClr val="203864"/>
          </a:solidFill>
          <a:ln w="19050" cap="flat" cmpd="sng">
            <a:solidFill>
              <a:schemeClr val="bg1">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26;p3"/>
          <p:cNvSpPr txBox="1"/>
          <p:nvPr/>
        </p:nvSpPr>
        <p:spPr>
          <a:xfrm>
            <a:off x="5302124" y="4412298"/>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4. Convertirse en una persona digitalmente alfabetizada</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27" name="Google Shape;127;p3"/>
          <p:cNvSpPr/>
          <p:nvPr/>
        </p:nvSpPr>
        <p:spPr>
          <a:xfrm>
            <a:off x="5297762" y="4926181"/>
            <a:ext cx="6251110" cy="479700"/>
          </a:xfrm>
          <a:prstGeom prst="roundRect">
            <a:avLst>
              <a:gd name="adj" fmla="val 16667"/>
            </a:avLst>
          </a:prstGeom>
          <a:solidFill>
            <a:srgbClr val="203864"/>
          </a:solidFill>
          <a:ln w="19050" cap="flat" cmpd="sng">
            <a:solidFill>
              <a:schemeClr val="bg1">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28;p3"/>
          <p:cNvSpPr txBox="1"/>
          <p:nvPr/>
        </p:nvSpPr>
        <p:spPr>
          <a:xfrm>
            <a:off x="5306889" y="4964849"/>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5. </a:t>
            </a:r>
            <a:r>
              <a:rPr kumimoji="0" lang="en-US" sz="1800" b="0" i="0" u="none" strike="noStrike" kern="0" cap="none" spc="0" normalizeH="0" baseline="0" noProof="0" dirty="0" err="1">
                <a:ln>
                  <a:noFill/>
                </a:ln>
                <a:solidFill>
                  <a:srgbClr val="FFFFFF"/>
                </a:solidFill>
                <a:effectLst/>
                <a:uLnTx/>
                <a:uFillTx/>
                <a:latin typeface="Calibri"/>
                <a:ea typeface="Calibri"/>
                <a:cs typeface="Calibri"/>
                <a:sym typeface="Calibri"/>
              </a:rPr>
              <a:t>Exploración</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 de las </a:t>
            </a:r>
            <a:r>
              <a:rPr kumimoji="0" lang="en-US" sz="1800" b="0" i="0" u="none" strike="noStrike" kern="0" cap="none" spc="0" normalizeH="0" baseline="0" noProof="0" dirty="0" err="1">
                <a:ln>
                  <a:noFill/>
                </a:ln>
                <a:solidFill>
                  <a:srgbClr val="FFFFFF"/>
                </a:solidFill>
                <a:effectLst/>
                <a:uLnTx/>
                <a:uFillTx/>
                <a:latin typeface="Calibri"/>
                <a:ea typeface="Calibri"/>
                <a:cs typeface="Calibri"/>
                <a:sym typeface="Calibri"/>
              </a:rPr>
              <a:t>herramientas</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 de </a:t>
            </a:r>
            <a:r>
              <a:rPr kumimoji="0" lang="en-US" sz="1800" b="0" i="0" u="none" strike="noStrike" kern="0" cap="none" spc="0" normalizeH="0" baseline="0" noProof="0" dirty="0" err="1">
                <a:ln>
                  <a:noFill/>
                </a:ln>
                <a:solidFill>
                  <a:srgbClr val="FFFFFF"/>
                </a:solidFill>
                <a:effectLst/>
                <a:uLnTx/>
                <a:uFillTx/>
                <a:latin typeface="Calibri"/>
                <a:ea typeface="Calibri"/>
                <a:cs typeface="Calibri"/>
                <a:sym typeface="Calibri"/>
              </a:rPr>
              <a:t>salud</a:t>
            </a: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 digital</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29" name="Google Shape;129;p3"/>
          <p:cNvSpPr/>
          <p:nvPr/>
        </p:nvSpPr>
        <p:spPr>
          <a:xfrm>
            <a:off x="5297762" y="5463481"/>
            <a:ext cx="6251110" cy="479700"/>
          </a:xfrm>
          <a:prstGeom prst="roundRect">
            <a:avLst>
              <a:gd name="adj" fmla="val 16667"/>
            </a:avLst>
          </a:prstGeom>
          <a:solidFill>
            <a:srgbClr val="203864"/>
          </a:solidFill>
          <a:ln w="19050" cap="flat" cmpd="sng">
            <a:solidFill>
              <a:schemeClr val="bg1">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 name="Google Shape;130;p3"/>
          <p:cNvSpPr txBox="1"/>
          <p:nvPr/>
        </p:nvSpPr>
        <p:spPr>
          <a:xfrm>
            <a:off x="5303593" y="5510559"/>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6. Ser activo en el entorno de la salud digital</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31" name="Google Shape;131;p3"/>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La enfermedad puede ser tratada...</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B. En un supermercado, un mercado y cualquier puesto de comida</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C. En la agencia de empleo</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2112607" y="246791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A. En una consulta médica, hospitales, centros médicos, farmacias, en un médico homeópata</a:t>
            </a:r>
          </a:p>
        </p:txBody>
      </p:sp>
      <p:sp>
        <p:nvSpPr>
          <p:cNvPr id="8" name="Google Shape;336;p16">
            <a:extLst>
              <a:ext uri="{FF2B5EF4-FFF2-40B4-BE49-F238E27FC236}">
                <a16:creationId xmlns:a16="http://schemas.microsoft.com/office/drawing/2014/main" id="{FC15F6B7-D026-4B4D-8E8D-4AA5DFF5D052}"/>
              </a:ext>
            </a:extLst>
          </p:cNvPr>
          <p:cNvSpPr txBox="1"/>
          <p:nvPr/>
        </p:nvSpPr>
        <p:spPr>
          <a:xfrm>
            <a:off x="2112607" y="1987414"/>
            <a:ext cx="3126143"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Sólo</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una</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respuesta</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es </a:t>
            </a: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correcta</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1"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 name="Ορθογώνιο 8">
            <a:extLst>
              <a:ext uri="{FF2B5EF4-FFF2-40B4-BE49-F238E27FC236}">
                <a16:creationId xmlns:a16="http://schemas.microsoft.com/office/drawing/2014/main" id="{A214E320-F657-40D2-8718-155475F273EA}"/>
              </a:ext>
            </a:extLst>
          </p:cNvPr>
          <p:cNvSpPr/>
          <p:nvPr/>
        </p:nvSpPr>
        <p:spPr>
          <a:xfrm>
            <a:off x="6134100"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D. Sólo en los hospitales</a:t>
            </a:r>
          </a:p>
        </p:txBody>
      </p:sp>
      <p:sp>
        <p:nvSpPr>
          <p:cNvPr id="13" name="CuadroTexto 12">
            <a:extLst>
              <a:ext uri="{FF2B5EF4-FFF2-40B4-BE49-F238E27FC236}">
                <a16:creationId xmlns:a16="http://schemas.microsoft.com/office/drawing/2014/main" id="{D2B05E96-95E4-A1E1-7A10-3D2E3355F1AB}"/>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0700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C000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C00000"/>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538135"/>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9"/>
                                        </p:tgtEl>
                                        <p:attrNameLst>
                                          <p:attrName>fillcolor</p:attrName>
                                        </p:attrNameLst>
                                      </p:cBhvr>
                                      <p:to>
                                        <a:srgbClr val="C00000"/>
                                      </p:to>
                                    </p:animClr>
                                    <p:set>
                                      <p:cBhvr>
                                        <p:cTn id="28" dur="2000" fill="hold"/>
                                        <p:tgtEl>
                                          <p:spTgt spid="9"/>
                                        </p:tgtEl>
                                        <p:attrNameLst>
                                          <p:attrName>fill.type</p:attrName>
                                        </p:attrNameLst>
                                      </p:cBhvr>
                                      <p:to>
                                        <p:strVal val="solid"/>
                                      </p:to>
                                    </p:set>
                                    <p:set>
                                      <p:cBhvr>
                                        <p:cTn id="29"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En caso de enfermedad, la ayuda digital ...</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096000" y="37413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D. Es siempre creíble</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C. Es la mejor forma de diagnóstico</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096000" y="247967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B. Es un posible tratamiento</a:t>
            </a:r>
          </a:p>
        </p:txBody>
      </p:sp>
      <p:sp>
        <p:nvSpPr>
          <p:cNvPr id="8" name="Google Shape;336;p16">
            <a:extLst>
              <a:ext uri="{FF2B5EF4-FFF2-40B4-BE49-F238E27FC236}">
                <a16:creationId xmlns:a16="http://schemas.microsoft.com/office/drawing/2014/main" id="{FC15F6B7-D026-4B4D-8E8D-4AA5DFF5D052}"/>
              </a:ext>
            </a:extLst>
          </p:cNvPr>
          <p:cNvSpPr txBox="1"/>
          <p:nvPr/>
        </p:nvSpPr>
        <p:spPr>
          <a:xfrm>
            <a:off x="2112607" y="1987414"/>
            <a:ext cx="3002318"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Sólo</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una</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respuesta</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es </a:t>
            </a: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correcta</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1"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 name="Ορθογώνιο 8">
            <a:extLst>
              <a:ext uri="{FF2B5EF4-FFF2-40B4-BE49-F238E27FC236}">
                <a16:creationId xmlns:a16="http://schemas.microsoft.com/office/drawing/2014/main" id="{A214E320-F657-40D2-8718-155475F273EA}"/>
              </a:ext>
            </a:extLst>
          </p:cNvPr>
          <p:cNvSpPr/>
          <p:nvPr/>
        </p:nvSpPr>
        <p:spPr>
          <a:xfrm>
            <a:off x="2105025" y="247967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A. No es </a:t>
            </a:r>
            <a:r>
              <a:rPr kumimoji="0" lang="en-US" sz="1600" b="0" i="0" u="none" strike="noStrike" kern="0" cap="none" spc="0" normalizeH="0" baseline="0" noProof="0" dirty="0" err="1">
                <a:ln>
                  <a:noFill/>
                </a:ln>
                <a:solidFill>
                  <a:srgbClr val="000000"/>
                </a:solidFill>
                <a:effectLst/>
                <a:uLnTx/>
                <a:uFillTx/>
                <a:latin typeface="Calibri"/>
                <a:ea typeface="Calibri"/>
                <a:cs typeface="Calibri"/>
                <a:sym typeface="Calibri"/>
              </a:rPr>
              <a:t>ofrecida</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por los médicos</a:t>
            </a:r>
          </a:p>
        </p:txBody>
      </p:sp>
      <p:sp>
        <p:nvSpPr>
          <p:cNvPr id="13" name="CuadroTexto 12">
            <a:extLst>
              <a:ext uri="{FF2B5EF4-FFF2-40B4-BE49-F238E27FC236}">
                <a16:creationId xmlns:a16="http://schemas.microsoft.com/office/drawing/2014/main" id="{CB05C80D-ECEA-3020-B44E-4A1D1035A847}"/>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5291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C000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C00000"/>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538135"/>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9"/>
                                        </p:tgtEl>
                                        <p:attrNameLst>
                                          <p:attrName>fillcolor</p:attrName>
                                        </p:attrNameLst>
                                      </p:cBhvr>
                                      <p:to>
                                        <a:srgbClr val="C00000"/>
                                      </p:to>
                                    </p:animClr>
                                    <p:set>
                                      <p:cBhvr>
                                        <p:cTn id="28" dur="2000" fill="hold"/>
                                        <p:tgtEl>
                                          <p:spTgt spid="9"/>
                                        </p:tgtEl>
                                        <p:attrNameLst>
                                          <p:attrName>fill.type</p:attrName>
                                        </p:attrNameLst>
                                      </p:cBhvr>
                                      <p:to>
                                        <p:strVal val="solid"/>
                                      </p:to>
                                    </p:set>
                                    <p:set>
                                      <p:cBhvr>
                                        <p:cTn id="29"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El tratamiento digital puede realizarse a través de</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096000" y="37413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D. Cualquier persona que tenga un ordenador</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C. Gritar pidiendo ayuda por la ventana</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2112607" y="255888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FR" sz="1600" b="0" i="0" u="none" strike="noStrike" kern="0" cap="none" spc="0" normalizeH="0" baseline="0" noProof="0" dirty="0">
                <a:ln>
                  <a:noFill/>
                </a:ln>
                <a:solidFill>
                  <a:srgbClr val="000000"/>
                </a:solidFill>
                <a:effectLst/>
                <a:uLnTx/>
                <a:uFillTx/>
                <a:latin typeface="Calibri"/>
                <a:ea typeface="Calibri"/>
                <a:cs typeface="Calibri"/>
                <a:sym typeface="Calibri"/>
              </a:rPr>
              <a:t>A. Teléfonos móviles, </a:t>
            </a:r>
            <a:r>
              <a:rPr kumimoji="0" lang="fr-FR" sz="1600" b="0" i="0" u="none" strike="noStrike" kern="0" cap="none" spc="0" normalizeH="0" baseline="0" noProof="0" dirty="0" err="1">
                <a:ln>
                  <a:noFill/>
                </a:ln>
                <a:solidFill>
                  <a:srgbClr val="000000"/>
                </a:solidFill>
                <a:effectLst/>
                <a:uLnTx/>
                <a:uFillTx/>
                <a:latin typeface="Calibri"/>
                <a:ea typeface="Calibri"/>
                <a:cs typeface="Calibri"/>
                <a:sym typeface="Calibri"/>
              </a:rPr>
              <a:t>tabletas </a:t>
            </a:r>
            <a:r>
              <a:rPr kumimoji="0" lang="fr-FR" sz="1600" b="0" i="0" u="none" strike="noStrike" kern="0" cap="none" spc="0" normalizeH="0" baseline="0" noProof="0" dirty="0">
                <a:ln>
                  <a:noFill/>
                </a:ln>
                <a:solidFill>
                  <a:srgbClr val="000000"/>
                </a:solidFill>
                <a:effectLst/>
                <a:uLnTx/>
                <a:uFillTx/>
                <a:latin typeface="Calibri"/>
                <a:ea typeface="Calibri"/>
                <a:cs typeface="Calibri"/>
                <a:sym typeface="Calibri"/>
              </a:rPr>
              <a:t>y ordenadores de sobremesa</a:t>
            </a:r>
          </a:p>
        </p:txBody>
      </p:sp>
      <p:sp>
        <p:nvSpPr>
          <p:cNvPr id="8" name="Google Shape;336;p16">
            <a:extLst>
              <a:ext uri="{FF2B5EF4-FFF2-40B4-BE49-F238E27FC236}">
                <a16:creationId xmlns:a16="http://schemas.microsoft.com/office/drawing/2014/main" id="{FC15F6B7-D026-4B4D-8E8D-4AA5DFF5D052}"/>
              </a:ext>
            </a:extLst>
          </p:cNvPr>
          <p:cNvSpPr txBox="1"/>
          <p:nvPr/>
        </p:nvSpPr>
        <p:spPr>
          <a:xfrm>
            <a:off x="2112607" y="1987414"/>
            <a:ext cx="4469168"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Sólo</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una</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respuesta</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es </a:t>
            </a:r>
            <a:r>
              <a:rPr kumimoji="0" lang="en-US" sz="1400" b="0" i="1" u="none" strike="noStrike" kern="0" cap="none" spc="0" normalizeH="0" baseline="0" noProof="0" dirty="0" err="1">
                <a:ln>
                  <a:noFill/>
                </a:ln>
                <a:solidFill>
                  <a:srgbClr val="000000"/>
                </a:solidFill>
                <a:effectLst/>
                <a:uLnTx/>
                <a:uFillTx/>
                <a:latin typeface="Calibri"/>
                <a:ea typeface="Calibri"/>
                <a:cs typeface="Calibri"/>
                <a:sym typeface="Calibri"/>
              </a:rPr>
              <a:t>correcta</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1"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 name="Ορθογώνιο 8">
            <a:extLst>
              <a:ext uri="{FF2B5EF4-FFF2-40B4-BE49-F238E27FC236}">
                <a16:creationId xmlns:a16="http://schemas.microsoft.com/office/drawing/2014/main" id="{A214E320-F657-40D2-8718-155475F273EA}"/>
              </a:ext>
            </a:extLst>
          </p:cNvPr>
          <p:cNvSpPr/>
          <p:nvPr/>
        </p:nvSpPr>
        <p:spPr>
          <a:xfrm>
            <a:off x="6096000" y="256944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A. No es ofrecido por los médicos</a:t>
            </a:r>
          </a:p>
        </p:txBody>
      </p:sp>
      <p:sp>
        <p:nvSpPr>
          <p:cNvPr id="13" name="CuadroTexto 12">
            <a:extLst>
              <a:ext uri="{FF2B5EF4-FFF2-40B4-BE49-F238E27FC236}">
                <a16:creationId xmlns:a16="http://schemas.microsoft.com/office/drawing/2014/main" id="{893409DD-7AF6-03C2-FE03-2035BD657986}"/>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345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C000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C00000"/>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538135"/>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9"/>
                                        </p:tgtEl>
                                        <p:attrNameLst>
                                          <p:attrName>fillcolor</p:attrName>
                                        </p:attrNameLst>
                                      </p:cBhvr>
                                      <p:to>
                                        <a:srgbClr val="C00000"/>
                                      </p:to>
                                    </p:animClr>
                                    <p:set>
                                      <p:cBhvr>
                                        <p:cTn id="28" dur="2000" fill="hold"/>
                                        <p:tgtEl>
                                          <p:spTgt spid="9"/>
                                        </p:tgtEl>
                                        <p:attrNameLst>
                                          <p:attrName>fill.type</p:attrName>
                                        </p:attrNameLst>
                                      </p:cBhvr>
                                      <p:to>
                                        <p:strVal val="solid"/>
                                      </p:to>
                                    </p:set>
                                    <p:set>
                                      <p:cBhvr>
                                        <p:cTn id="29"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203864"/>
                </a:solidFill>
                <a:effectLst/>
                <a:uLnTx/>
                <a:uFillTx/>
                <a:latin typeface="Arial"/>
                <a:ea typeface="+mn-ea"/>
                <a:cs typeface="+mn-cs"/>
                <a:sym typeface="Arial"/>
              </a:rPr>
              <a:t>Los riesgos para la salud al llegar a un nuevo país son los siguientes </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A. los cuadros clínicos existentes empeoran</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B. </a:t>
            </a:r>
            <a:r>
              <a:rPr kumimoji="0" lang="en-US" sz="1400" b="0" i="0" u="none" strike="noStrike" kern="0" cap="none" spc="0" normalizeH="0" baseline="0" noProof="0" dirty="0" err="1">
                <a:ln>
                  <a:noFill/>
                </a:ln>
                <a:solidFill>
                  <a:srgbClr val="000000"/>
                </a:solidFill>
                <a:effectLst/>
                <a:uLnTx/>
                <a:uFillTx/>
                <a:latin typeface="Arial"/>
                <a:ea typeface="+mn-ea"/>
                <a:cs typeface="+mn-cs"/>
                <a:sym typeface="Arial"/>
              </a:rPr>
              <a:t>Teléfonos</a:t>
            </a:r>
            <a:r>
              <a:rPr kumimoji="0" lang="en-US" sz="1400" b="0" i="0" u="none" strike="noStrike" kern="0" cap="none" spc="0" normalizeH="0" noProof="0" dirty="0">
                <a:ln>
                  <a:noFill/>
                </a:ln>
                <a:solidFill>
                  <a:srgbClr val="000000"/>
                </a:solidFill>
                <a:effectLst/>
                <a:uLnTx/>
                <a:uFillTx/>
                <a:latin typeface="Arial"/>
                <a:ea typeface="+mn-ea"/>
                <a:cs typeface="+mn-cs"/>
                <a:sym typeface="Arial"/>
              </a:rPr>
              <a:t> </a:t>
            </a:r>
            <a:r>
              <a:rPr kumimoji="0" lang="en-US" sz="1400" b="0" i="0" u="none" strike="noStrike" kern="0" cap="none" spc="0" normalizeH="0" noProof="0" dirty="0" err="1">
                <a:ln>
                  <a:noFill/>
                </a:ln>
                <a:solidFill>
                  <a:srgbClr val="000000"/>
                </a:solidFill>
                <a:effectLst/>
                <a:uLnTx/>
                <a:uFillTx/>
                <a:latin typeface="Arial"/>
                <a:ea typeface="+mn-ea"/>
                <a:cs typeface="+mn-cs"/>
                <a:sym typeface="Arial"/>
              </a:rPr>
              <a:t>fijos</a:t>
            </a:r>
            <a:r>
              <a:rPr kumimoji="0" lang="en-US" sz="1400" b="0" i="0" u="none" strike="noStrike" kern="0" cap="none" spc="0" normalizeH="0" noProof="0" dirty="0">
                <a:ln>
                  <a:noFill/>
                </a:ln>
                <a:solidFill>
                  <a:srgbClr val="000000"/>
                </a:solidFill>
                <a:effectLst/>
                <a:uLnTx/>
                <a:uFillTx/>
                <a:latin typeface="Arial"/>
                <a:ea typeface="+mn-ea"/>
                <a:cs typeface="+mn-cs"/>
                <a:sym typeface="Arial"/>
              </a:rPr>
              <a:t> </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sin pantalla</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C. Las lesiones por accidentes de tráfico no se tratan en absoluto</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D. los platos </a:t>
            </a:r>
            <a:r>
              <a:rPr kumimoji="0" lang="en-US" sz="1400" b="0" i="0" u="none" strike="noStrike" kern="0" cap="none" spc="0" normalizeH="0" baseline="0" noProof="0" dirty="0" err="1">
                <a:ln>
                  <a:noFill/>
                </a:ln>
                <a:solidFill>
                  <a:srgbClr val="000000"/>
                </a:solidFill>
                <a:effectLst/>
                <a:uLnTx/>
                <a:uFillTx/>
                <a:latin typeface="Arial"/>
                <a:ea typeface="+mn-ea"/>
                <a:cs typeface="+mn-cs"/>
                <a:sym typeface="Arial"/>
              </a:rPr>
              <a:t>desconocidos</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t>
            </a:r>
            <a:r>
              <a:rPr lang="en-US" dirty="0" err="1">
                <a:solidFill>
                  <a:srgbClr val="000000"/>
                </a:solidFill>
                <a:latin typeface="Arial"/>
              </a:rPr>
              <a:t>llevan</a:t>
            </a:r>
            <a:r>
              <a:rPr lang="en-US" dirty="0">
                <a:solidFill>
                  <a:srgbClr val="000000"/>
                </a:solidFill>
                <a:latin typeface="Arial"/>
              </a:rPr>
              <a:t> a</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dificultades nutricionales</a:t>
            </a:r>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2009653"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Arial"/>
                <a:cs typeface="Arial"/>
                <a:sym typeface="Arial"/>
              </a:rPr>
              <a:t>Dos respuestas son correctas.</a:t>
            </a:r>
            <a:endParaRPr kumimoji="0" lang="el-GR" sz="1400" b="0" i="1" u="none" strike="noStrike" kern="0" cap="none" spc="0" normalizeH="0" baseline="0" noProof="0" dirty="0" err="1">
              <a:ln>
                <a:noFill/>
              </a:ln>
              <a:solidFill>
                <a:srgbClr val="000000"/>
              </a:solidFill>
              <a:effectLst/>
              <a:uLnTx/>
              <a:uFillTx/>
              <a:latin typeface="Arial"/>
              <a:cs typeface="Arial"/>
              <a:sym typeface="Arial"/>
            </a:endParaRPr>
          </a:p>
        </p:txBody>
      </p:sp>
      <p:sp>
        <p:nvSpPr>
          <p:cNvPr id="8" name="CuadroTexto 7">
            <a:extLst>
              <a:ext uri="{FF2B5EF4-FFF2-40B4-BE49-F238E27FC236}">
                <a16:creationId xmlns:a16="http://schemas.microsoft.com/office/drawing/2014/main" id="{01A7D4D8-4D1C-A635-9E43-A501D8515F54}"/>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12185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No es necesario un médico cuando se siguen los consejos de Internet.</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sym typeface="Arial"/>
              </a:rPr>
              <a:t>Verdadero</a:t>
            </a:r>
            <a:endParaRPr kumimoji="0" lang="el-GR"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sym typeface="Arial"/>
              </a:rPr>
              <a:t>Falso</a:t>
            </a:r>
            <a:endParaRPr kumimoji="0" lang="el-GR"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6" name="CuadroTexto 5">
            <a:extLst>
              <a:ext uri="{FF2B5EF4-FFF2-40B4-BE49-F238E27FC236}">
                <a16:creationId xmlns:a16="http://schemas.microsoft.com/office/drawing/2014/main" id="{703943CD-A004-EBFD-596B-2CE41A451D5A}"/>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88944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1E24"/>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538135"/>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El tratamiento sanitario lo proporcionan los médicos sólo en caso de empleo.</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sym typeface="Arial"/>
              </a:rPr>
              <a:t>Verdadero</a:t>
            </a:r>
            <a:endParaRPr kumimoji="0" lang="el-GR"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sym typeface="Arial"/>
              </a:rPr>
              <a:t>Falso</a:t>
            </a:r>
            <a:endParaRPr kumimoji="0" lang="el-GR"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6" name="CuadroTexto 5">
            <a:extLst>
              <a:ext uri="{FF2B5EF4-FFF2-40B4-BE49-F238E27FC236}">
                <a16:creationId xmlns:a16="http://schemas.microsoft.com/office/drawing/2014/main" id="{509F79C5-869E-9350-88EE-C15AAFFE3075}"/>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1561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1E24"/>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538135"/>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El tratamiento en línea no es posible para las enfermedades mentales.</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sym typeface="Arial"/>
              </a:rPr>
              <a:t>Verdadero</a:t>
            </a:r>
            <a:endParaRPr kumimoji="0" lang="el-GR"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sym typeface="Arial"/>
              </a:rPr>
              <a:t>Falso</a:t>
            </a:r>
            <a:endParaRPr kumimoji="0" lang="el-GR"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6" name="CuadroTexto 5">
            <a:extLst>
              <a:ext uri="{FF2B5EF4-FFF2-40B4-BE49-F238E27FC236}">
                <a16:creationId xmlns:a16="http://schemas.microsoft.com/office/drawing/2014/main" id="{1A711806-F25E-03CC-FFE0-02746A5EC208}"/>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8901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1E24"/>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538135"/>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203864"/>
                </a:solidFill>
                <a:effectLst/>
                <a:uLnTx/>
                <a:uFillTx/>
                <a:latin typeface="Arial"/>
                <a:ea typeface="+mn-ea"/>
                <a:cs typeface="+mn-cs"/>
                <a:sym typeface="Arial"/>
              </a:rPr>
              <a:t>Emparejar las columnas</a:t>
            </a:r>
            <a:endParaRPr kumimoji="0" lang="el-GR" sz="2000" b="1" i="0" u="none" strike="noStrike" kern="0" cap="none" spc="0" normalizeH="0" baseline="0" noProof="0" dirty="0">
              <a:ln>
                <a:noFill/>
              </a:ln>
              <a:solidFill>
                <a:srgbClr val="203864"/>
              </a:solidFill>
              <a:effectLst/>
              <a:uLnTx/>
              <a:uFillTx/>
              <a:latin typeface="Arial"/>
              <a:ea typeface="+mn-ea"/>
              <a:cs typeface="+mn-cs"/>
              <a:sym typeface="Aria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352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La percepción de la enfermedad y su tratamiento</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579003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es el primer punto de contacto para todos los problemas de salud.</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600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Las enfermedades mentales son cada vez más identificables y</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465789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pueden</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ser muy diferente en función del entorno cultural</a:t>
            </a:r>
            <a:r>
              <a:rPr kumimoji="0" lang="en-US" sz="1600" b="0" i="0" u="none" strike="noStrike" kern="0" cap="none" spc="0" normalizeH="0" baseline="0" noProof="0" dirty="0">
                <a:ln>
                  <a:noFill/>
                </a:ln>
                <a:solidFill>
                  <a:srgbClr val="000000"/>
                </a:solidFill>
                <a:effectLst/>
                <a:uLnTx/>
                <a:uFillTx/>
                <a:latin typeface="Arial"/>
                <a:ea typeface="+mn-ea"/>
                <a:cs typeface="+mn-cs"/>
                <a:sym typeface="Arial"/>
              </a:rPr>
              <a:t>. </a:t>
            </a: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1681614"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Arial"/>
                <a:cs typeface="Arial"/>
                <a:sym typeface="Arial"/>
              </a:rPr>
              <a:t>¡Empareja las columnas!</a:t>
            </a:r>
            <a:endParaRPr kumimoji="0" lang="el-GR" sz="1400" b="0" i="1" u="none" strike="noStrike" kern="0" cap="none" spc="0" normalizeH="0" baseline="0" noProof="0" dirty="0" err="1">
              <a:ln>
                <a:noFill/>
              </a:ln>
              <a:solidFill>
                <a:srgbClr val="000000"/>
              </a:solidFill>
              <a:effectLst/>
              <a:uLnTx/>
              <a:uFillTx/>
              <a:latin typeface="Arial"/>
              <a:cs typeface="Arial"/>
              <a:sym typeface="Arial"/>
            </a:endParaRPr>
          </a:p>
        </p:txBody>
      </p:sp>
      <p:sp>
        <p:nvSpPr>
          <p:cNvPr id="8" name="Ορθογώνιο 7">
            <a:extLst>
              <a:ext uri="{FF2B5EF4-FFF2-40B4-BE49-F238E27FC236}">
                <a16:creationId xmlns:a16="http://schemas.microsoft.com/office/drawing/2014/main" id="{276C2C90-7C61-4DC5-BAF8-FF0E86A8BA4E}"/>
              </a:ext>
            </a:extLst>
          </p:cNvPr>
          <p:cNvSpPr/>
          <p:nvPr/>
        </p:nvSpPr>
        <p:spPr>
          <a:xfrm>
            <a:off x="2126791"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Un </a:t>
            </a:r>
            <a:r>
              <a:rPr kumimoji="0" lang="en-US" sz="1800" b="0" i="0" u="none" strike="noStrike" kern="0" cap="none" spc="0" normalizeH="0" baseline="0" noProof="0" dirty="0" err="1">
                <a:ln>
                  <a:noFill/>
                </a:ln>
                <a:solidFill>
                  <a:srgbClr val="000000"/>
                </a:solidFill>
                <a:effectLst/>
                <a:uLnTx/>
                <a:uFillTx/>
                <a:latin typeface="Calibri"/>
                <a:ea typeface="Calibri"/>
                <a:cs typeface="Calibri"/>
                <a:sym typeface="Calibri"/>
              </a:rPr>
              <a:t>médico general</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ista (GP) </a:t>
            </a:r>
          </a:p>
        </p:txBody>
      </p:sp>
      <p:sp>
        <p:nvSpPr>
          <p:cNvPr id="9" name="Ορθογώνιο 8">
            <a:extLst>
              <a:ext uri="{FF2B5EF4-FFF2-40B4-BE49-F238E27FC236}">
                <a16:creationId xmlns:a16="http://schemas.microsoft.com/office/drawing/2014/main" id="{71A3F062-269C-4402-8F65-5358C806FC03}"/>
              </a:ext>
            </a:extLst>
          </p:cNvPr>
          <p:cNvSpPr/>
          <p:nvPr/>
        </p:nvSpPr>
        <p:spPr>
          <a:xfrm>
            <a:off x="6134100" y="3429001"/>
            <a:ext cx="3505200" cy="107627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000000"/>
                </a:solidFill>
                <a:latin typeface="Calibri" panose="020F0502020204030204" pitchFamily="34" charset="0"/>
                <a:cs typeface="Calibri" panose="020F0502020204030204" pitchFamily="34" charset="0"/>
              </a:rPr>
              <a:t>p</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or ejemplo, el nivel de educación, los déficits de higiene, los factores ambientales, los acontecimientos traumáticos.</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sp>
        <p:nvSpPr>
          <p:cNvPr id="14" name="Ορθογώνιο 13">
            <a:extLst>
              <a:ext uri="{FF2B5EF4-FFF2-40B4-BE49-F238E27FC236}">
                <a16:creationId xmlns:a16="http://schemas.microsoft.com/office/drawing/2014/main" id="{F2CF200D-C714-4BA9-AECB-681B7F038870}"/>
              </a:ext>
            </a:extLst>
          </p:cNvPr>
          <p:cNvSpPr/>
          <p:nvPr/>
        </p:nvSpPr>
        <p:spPr>
          <a:xfrm>
            <a:off x="6096000" y="234832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pero el acceso al asesoramiento, el tratamiento y la terapia no siempre es posible a corto plazo</a:t>
            </a:r>
            <a:r>
              <a:rPr kumimoji="0" lang="en-US" sz="1600" b="0" i="0" u="none" strike="noStrike" kern="0" cap="none" spc="0" normalizeH="0" baseline="0" noProof="0" dirty="0">
                <a:ln>
                  <a:noFill/>
                </a:ln>
                <a:solidFill>
                  <a:srgbClr val="000000"/>
                </a:solidFill>
                <a:effectLst/>
                <a:uLnTx/>
                <a:uFillTx/>
                <a:latin typeface="Arial"/>
                <a:ea typeface="+mn-ea"/>
                <a:cs typeface="+mn-cs"/>
                <a:sym typeface="Arial"/>
              </a:rPr>
              <a:t>.</a:t>
            </a: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 name="Ορθογώνιο 14">
            <a:extLst>
              <a:ext uri="{FF2B5EF4-FFF2-40B4-BE49-F238E27FC236}">
                <a16:creationId xmlns:a16="http://schemas.microsoft.com/office/drawing/2014/main" id="{5876E361-1696-4DD7-B6DA-A327EC148472}"/>
              </a:ext>
            </a:extLst>
          </p:cNvPr>
          <p:cNvSpPr/>
          <p:nvPr/>
        </p:nvSpPr>
        <p:spPr>
          <a:xfrm>
            <a:off x="2112607" y="579003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Los riesgos para la salud dependen de muchos factores diferentes</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sp>
        <p:nvSpPr>
          <p:cNvPr id="13" name="CuadroTexto 12">
            <a:extLst>
              <a:ext uri="{FF2B5EF4-FFF2-40B4-BE49-F238E27FC236}">
                <a16:creationId xmlns:a16="http://schemas.microsoft.com/office/drawing/2014/main" id="{129BBE09-8A6E-B359-AE30-ABE31CFF9517}"/>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2290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B0F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2F5496"/>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FFC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00B0F0"/>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8"/>
                                        </p:tgtEl>
                                        <p:attrNameLst>
                                          <p:attrName>fillcolor</p:attrName>
                                        </p:attrNameLst>
                                      </p:cBhvr>
                                      <p:to>
                                        <a:srgbClr val="2F5496"/>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9"/>
                                        </p:tgtEl>
                                        <p:attrNameLst>
                                          <p:attrName>fillcolor</p:attrName>
                                        </p:attrNameLst>
                                      </p:cBhvr>
                                      <p:to>
                                        <a:srgbClr val="7030A0"/>
                                      </p:to>
                                    </p:animClr>
                                    <p:set>
                                      <p:cBhvr>
                                        <p:cTn id="42" dur="2000" fill="hold"/>
                                        <p:tgtEl>
                                          <p:spTgt spid="9"/>
                                        </p:tgtEl>
                                        <p:attrNameLst>
                                          <p:attrName>fill.type</p:attrName>
                                        </p:attrNameLst>
                                      </p:cBhvr>
                                      <p:to>
                                        <p:strVal val="solid"/>
                                      </p:to>
                                    </p:set>
                                    <p:set>
                                      <p:cBhvr>
                                        <p:cTn id="43"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4"/>
                                        </p:tgtEl>
                                        <p:attrNameLst>
                                          <p:attrName>fillcolor</p:attrName>
                                        </p:attrNameLst>
                                      </p:cBhvr>
                                      <p:to>
                                        <a:srgbClr val="FFC000"/>
                                      </p:to>
                                    </p:animClr>
                                    <p:set>
                                      <p:cBhvr>
                                        <p:cTn id="49" dur="2000" fill="hold"/>
                                        <p:tgtEl>
                                          <p:spTgt spid="14"/>
                                        </p:tgtEl>
                                        <p:attrNameLst>
                                          <p:attrName>fill.type</p:attrName>
                                        </p:attrNameLst>
                                      </p:cBhvr>
                                      <p:to>
                                        <p:strVal val="solid"/>
                                      </p:to>
                                    </p:set>
                                    <p:set>
                                      <p:cBhvr>
                                        <p:cTn id="50"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15"/>
                                        </p:tgtEl>
                                        <p:attrNameLst>
                                          <p:attrName>fillcolor</p:attrName>
                                        </p:attrNameLst>
                                      </p:cBhvr>
                                      <p:to>
                                        <a:srgbClr val="7030A0"/>
                                      </p:to>
                                    </p:animClr>
                                    <p:set>
                                      <p:cBhvr>
                                        <p:cTn id="56" dur="2000" fill="hold"/>
                                        <p:tgtEl>
                                          <p:spTgt spid="15"/>
                                        </p:tgtEl>
                                        <p:attrNameLst>
                                          <p:attrName>fill.type</p:attrName>
                                        </p:attrNameLst>
                                      </p:cBhvr>
                                      <p:to>
                                        <p:strVal val="solid"/>
                                      </p:to>
                                    </p:set>
                                    <p:set>
                                      <p:cBhvr>
                                        <p:cTn id="57"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3"/>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4400"/>
              <a:buNone/>
            </a:pPr>
            <a:br>
              <a:rPr lang="en-US" b="1" dirty="0">
                <a:latin typeface="Arial"/>
                <a:ea typeface="Arial"/>
                <a:cs typeface="Arial"/>
                <a:sym typeface="Arial"/>
              </a:rPr>
            </a:br>
            <a:endParaRPr sz="2800" b="1" dirty="0"/>
          </a:p>
        </p:txBody>
      </p:sp>
      <p:sp>
        <p:nvSpPr>
          <p:cNvPr id="118" name="Google Shape;118;p4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335280" algn="l" rtl="0">
              <a:lnSpc>
                <a:spcPct val="100000"/>
              </a:lnSpc>
              <a:spcBef>
                <a:spcPts val="600"/>
              </a:spcBef>
              <a:spcAft>
                <a:spcPts val="0"/>
              </a:spcAft>
              <a:buSzPct val="119999"/>
              <a:buNone/>
            </a:pPr>
            <a:endParaRPr dirty="0"/>
          </a:p>
          <a:p>
            <a:pPr marL="457200" lvl="0" indent="-228600" algn="l" rtl="0">
              <a:lnSpc>
                <a:spcPct val="100000"/>
              </a:lnSpc>
              <a:spcBef>
                <a:spcPts val="600"/>
              </a:spcBef>
              <a:spcAft>
                <a:spcPts val="0"/>
              </a:spcAft>
              <a:buSzPct val="120000"/>
              <a:buFont typeface="Calibri"/>
              <a:buNone/>
            </a:pPr>
            <a:endParaRPr sz="8000" dirty="0">
              <a:solidFill>
                <a:schemeClr val="dk1"/>
              </a:solidFill>
            </a:endParaRPr>
          </a:p>
          <a:p>
            <a:pPr marL="76200" lvl="0" indent="0" algn="l" rtl="0">
              <a:lnSpc>
                <a:spcPct val="100000"/>
              </a:lnSpc>
              <a:spcBef>
                <a:spcPts val="600"/>
              </a:spcBef>
              <a:spcAft>
                <a:spcPts val="0"/>
              </a:spcAft>
              <a:buSzPct val="119999"/>
              <a:buNone/>
            </a:pPr>
            <a:endParaRPr dirty="0">
              <a:solidFill>
                <a:schemeClr val="dk1"/>
              </a:solidFill>
            </a:endParaRPr>
          </a:p>
          <a:p>
            <a:pPr marL="457200" lvl="0" indent="-228600" algn="l" rtl="0">
              <a:lnSpc>
                <a:spcPct val="100000"/>
              </a:lnSpc>
              <a:spcBef>
                <a:spcPts val="600"/>
              </a:spcBef>
              <a:spcAft>
                <a:spcPts val="0"/>
              </a:spcAft>
              <a:buSzPts val="2400"/>
              <a:buNone/>
            </a:pPr>
            <a:endParaRPr dirty="0">
              <a:solidFill>
                <a:schemeClr val="dk1"/>
              </a:solidFill>
            </a:endParaRPr>
          </a:p>
          <a:p>
            <a:pPr marL="457200" lvl="0" indent="-228600" algn="l" rtl="0">
              <a:lnSpc>
                <a:spcPct val="100000"/>
              </a:lnSpc>
              <a:spcBef>
                <a:spcPts val="600"/>
              </a:spcBef>
              <a:spcAft>
                <a:spcPts val="0"/>
              </a:spcAft>
              <a:buSzPts val="2400"/>
              <a:buNone/>
            </a:pPr>
            <a:endParaRPr dirty="0">
              <a:solidFill>
                <a:schemeClr val="dk1"/>
              </a:solidFill>
            </a:endParaRPr>
          </a:p>
          <a:p>
            <a:pPr marL="457200" lvl="0" indent="-228600" algn="l" rtl="0">
              <a:lnSpc>
                <a:spcPct val="100000"/>
              </a:lnSpc>
              <a:spcBef>
                <a:spcPts val="600"/>
              </a:spcBef>
              <a:spcAft>
                <a:spcPts val="0"/>
              </a:spcAft>
              <a:buSzPts val="2400"/>
              <a:buNone/>
            </a:pPr>
            <a:endParaRPr dirty="0">
              <a:solidFill>
                <a:schemeClr val="dk1"/>
              </a:solidFill>
            </a:endParaRPr>
          </a:p>
        </p:txBody>
      </p:sp>
      <p:sp>
        <p:nvSpPr>
          <p:cNvPr id="119" name="Google Shape;119;p43"/>
          <p:cNvSpPr txBox="1"/>
          <p:nvPr/>
        </p:nvSpPr>
        <p:spPr>
          <a:xfrm>
            <a:off x="834038" y="2295079"/>
            <a:ext cx="6796918" cy="418664"/>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800" b="1" i="0" u="none" strike="noStrike" kern="0" cap="none" spc="0" normalizeH="0" baseline="0" noProof="0" dirty="0">
                <a:ln>
                  <a:noFill/>
                </a:ln>
                <a:solidFill>
                  <a:srgbClr val="203864"/>
                </a:solidFill>
                <a:effectLst/>
                <a:uLnTx/>
                <a:uFillTx/>
                <a:latin typeface="Arial"/>
                <a:ea typeface="Arial"/>
                <a:cs typeface="Arial"/>
                <a:sym typeface="Arial"/>
              </a:rPr>
              <a:t>Objetivos</a:t>
            </a:r>
            <a:endParaRPr kumimoji="0" sz="1800" b="0" i="0" u="none" strike="noStrike" kern="0" cap="none" spc="0" normalizeH="0" baseline="0" noProof="0" dirty="0">
              <a:ln>
                <a:noFill/>
              </a:ln>
              <a:solidFill>
                <a:srgbClr val="203864"/>
              </a:solidFill>
              <a:effectLst/>
              <a:uLnTx/>
              <a:uFillTx/>
              <a:latin typeface="Arial"/>
              <a:ea typeface="Arial"/>
              <a:cs typeface="Arial"/>
              <a:sym typeface="Arial"/>
            </a:endParaRPr>
          </a:p>
        </p:txBody>
      </p:sp>
      <p:pic>
        <p:nvPicPr>
          <p:cNvPr id="123" name="Google Shape;123;p43"/>
          <p:cNvPicPr preferRelativeResize="0"/>
          <p:nvPr/>
        </p:nvPicPr>
        <p:blipFill rotWithShape="1">
          <a:blip r:embed="rId3">
            <a:alphaModFix/>
          </a:blip>
          <a:srcRect r="-533" b="606"/>
          <a:stretch/>
        </p:blipFill>
        <p:spPr>
          <a:xfrm flipH="1">
            <a:off x="-1904" y="6253759"/>
            <a:ext cx="610941" cy="604241"/>
          </a:xfrm>
          <a:prstGeom prst="rect">
            <a:avLst/>
          </a:prstGeom>
          <a:noFill/>
          <a:ln>
            <a:noFill/>
          </a:ln>
        </p:spPr>
      </p:pic>
      <p:sp>
        <p:nvSpPr>
          <p:cNvPr id="2" name="Rechteck 1"/>
          <p:cNvSpPr/>
          <p:nvPr/>
        </p:nvSpPr>
        <p:spPr>
          <a:xfrm>
            <a:off x="834038" y="2951797"/>
            <a:ext cx="5957288" cy="1938992"/>
          </a:xfrm>
          <a:prstGeom prst="rect">
            <a:avLst/>
          </a:prstGeom>
        </p:spPr>
        <p:txBody>
          <a:bodyPr wrap="square">
            <a:spAutoFit/>
          </a:bodyPr>
          <a:lstStyle/>
          <a:p>
            <a:pPr marL="467792" marR="0" lvl="0" indent="-457200" algn="just" defTabSz="914400" rtl="0" eaLnBrk="1" fontAlgn="base" latinLnBrk="0" hangingPunct="1">
              <a:lnSpc>
                <a:spcPct val="100000"/>
              </a:lnSpc>
              <a:spcBef>
                <a:spcPts val="600"/>
              </a:spcBef>
              <a:spcAft>
                <a:spcPts val="600"/>
              </a:spcAft>
              <a:buClr>
                <a:srgbClr val="C00000"/>
              </a:buClr>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Aprender sobre la prevención de enfermedades</a:t>
            </a:r>
          </a:p>
          <a:p>
            <a:pPr marL="467792" marR="0" lvl="0" indent="-457200" algn="just" defTabSz="914400" rtl="0" eaLnBrk="1" fontAlgn="base" latinLnBrk="0" hangingPunct="1">
              <a:lnSpc>
                <a:spcPct val="100000"/>
              </a:lnSpc>
              <a:spcBef>
                <a:spcPts val="600"/>
              </a:spcBef>
              <a:spcAft>
                <a:spcPts val="600"/>
              </a:spcAft>
              <a:buClr>
                <a:srgbClr val="C00000"/>
              </a:buClr>
              <a:buSzTx/>
              <a:buFont typeface="+mj-lt"/>
              <a:buAutoNum type="arabicPeriod"/>
              <a:tabLst/>
              <a:defRPr/>
            </a:pP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Explorar</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las estrategias de prevención más comunes</a:t>
            </a:r>
          </a:p>
          <a:p>
            <a:pPr marL="467792" marR="0" lvl="0" indent="-457200" algn="just" defTabSz="914400" rtl="0" eaLnBrk="1" fontAlgn="base" latinLnBrk="0" hangingPunct="1">
              <a:lnSpc>
                <a:spcPct val="100000"/>
              </a:lnSpc>
              <a:spcBef>
                <a:spcPts val="600"/>
              </a:spcBef>
              <a:spcAft>
                <a:spcPts val="600"/>
              </a:spcAft>
              <a:buClr>
                <a:srgbClr val="C00000"/>
              </a:buClr>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Comprender la importancia de adoptar estrategias de prevención</a:t>
            </a:r>
          </a:p>
        </p:txBody>
      </p:sp>
      <p:sp>
        <p:nvSpPr>
          <p:cNvPr id="3" name="Rechteck 2"/>
          <p:cNvSpPr/>
          <p:nvPr/>
        </p:nvSpPr>
        <p:spPr>
          <a:xfrm>
            <a:off x="834038" y="1156752"/>
            <a:ext cx="6096000" cy="2277547"/>
          </a:xfrm>
          <a:prstGeom prst="rect">
            <a:avLst/>
          </a:prstGeom>
        </p:spPr>
        <p:txBody>
          <a:bodyPr>
            <a:spAutoFit/>
          </a:bodyPr>
          <a:lstStyle/>
          <a:p>
            <a:pPr marL="0" marR="0" lvl="0" indent="0" algn="just" defTabSz="914400" rtl="0" eaLnBrk="1" fontAlgn="auto" latinLnBrk="0" hangingPunct="1">
              <a:lnSpc>
                <a:spcPct val="100000"/>
              </a:lnSpc>
              <a:spcBef>
                <a:spcPts val="600"/>
              </a:spcBef>
              <a:spcAft>
                <a:spcPts val="0"/>
              </a:spcAft>
              <a:buClr>
                <a:srgbClr val="000000"/>
              </a:buClr>
              <a:buSzTx/>
              <a:buFont typeface="Arial"/>
              <a:buNone/>
              <a:tabLst/>
              <a:defRPr/>
            </a:pPr>
            <a:r>
              <a:rPr kumimoji="0" lang="de-DE" sz="20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sym typeface="Arial"/>
              </a:rPr>
              <a:t>Acción 2.4 </a:t>
            </a:r>
            <a:endParaRPr kumimoji="0" lang="de-DE" sz="2000" b="0"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sym typeface="Arial"/>
            </a:endParaRPr>
          </a:p>
          <a:p>
            <a:pPr marL="0" marR="0" lvl="0" indent="0" algn="just" defTabSz="914400" rtl="0" eaLnBrk="1" fontAlgn="auto" latinLnBrk="0" hangingPunct="1">
              <a:lnSpc>
                <a:spcPct val="100000"/>
              </a:lnSpc>
              <a:spcBef>
                <a:spcPts val="600"/>
              </a:spcBef>
              <a:spcAft>
                <a:spcPts val="600"/>
              </a:spcAft>
              <a:buClr>
                <a:srgbClr val="000000"/>
              </a:buClr>
              <a:buSzTx/>
              <a:buFont typeface="Arial"/>
              <a:buNone/>
              <a:tabLst/>
              <a:defRPr/>
            </a:pPr>
            <a:r>
              <a:rPr kumimoji="0" lang="de-DE" sz="3200" b="1" i="0" u="none" strike="noStrike" kern="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sym typeface="Arial"/>
              </a:rPr>
              <a:t>Estrategias de prevención</a:t>
            </a:r>
            <a:endParaRPr kumimoji="0" lang="de-DE" sz="3200" b="0"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de-DE"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endParaRPr kumimoji="0" lang="de-DE"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026" name="Picture 2" descr="https://lh5.googleusercontent.com/_xfLGZBdottP7nbFGLv_vfLmDiOh8DQ89DqGQKjU88tb6S1B-8vJTLCf7RFxfd9fH34w8Lsi_ntFB5XVM0JVKsHsLHAg3YmDK5utGPYwLaqnb15dNtHgskradGjRGfTi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980" y="1000854"/>
            <a:ext cx="2844996" cy="4270164"/>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8368249" y="6382571"/>
            <a:ext cx="2023929" cy="73866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sng" strike="noStrike" kern="0" cap="none" spc="0" normalizeH="0" baseline="0" noProof="0" dirty="0">
                <a:ln>
                  <a:noFill/>
                </a:ln>
                <a:solidFill>
                  <a:srgbClr val="5F5F5F"/>
                </a:solidFill>
                <a:effectLst/>
                <a:uLnTx/>
                <a:uFillTx/>
                <a:latin typeface="Calibri" panose="020F0502020204030204" pitchFamily="34" charset="0"/>
                <a:cs typeface="Arial"/>
                <a:sym typeface="Arial"/>
                <a:hlinkClick r:id="rId5"/>
              </a:rPr>
              <a:t>Fuente</a:t>
            </a:r>
            <a:r>
              <a:rPr kumimoji="0" lang="de-DE"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5"/>
              </a:rPr>
              <a:t> | </a:t>
            </a:r>
            <a:r>
              <a:rPr kumimoji="0" lang="de-DE" sz="1400" b="0" i="0" u="sng" strike="noStrike" kern="0" cap="none" spc="0" normalizeH="0" baseline="0" noProof="0" dirty="0" err="1">
                <a:ln>
                  <a:noFill/>
                </a:ln>
                <a:solidFill>
                  <a:srgbClr val="000000"/>
                </a:solidFill>
                <a:effectLst/>
                <a:uLnTx/>
                <a:uFillTx/>
                <a:latin typeface="Calibri" panose="020F0502020204030204" pitchFamily="34" charset="0"/>
                <a:cs typeface="Arial"/>
                <a:sym typeface="Arial"/>
                <a:hlinkClick r:id="rId6"/>
              </a:rPr>
              <a:t>Licencia Pexels</a:t>
            </a:r>
            <a:endParaRPr kumimoji="0" lang="de-DE"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de-DE" sz="1400" b="0" i="0" u="none" strike="noStrike" kern="0" cap="none" spc="0" normalizeH="0" baseline="0" noProof="0" dirty="0">
                <a:ln>
                  <a:noFill/>
                </a:ln>
                <a:solidFill>
                  <a:srgbClr val="000000"/>
                </a:solidFill>
                <a:effectLst/>
                <a:uLnTx/>
                <a:uFillTx/>
                <a:latin typeface="Arial"/>
                <a:cs typeface="Arial"/>
                <a:sym typeface="Arial"/>
              </a:rPr>
            </a:br>
            <a:endParaRPr kumimoji="0" lang="de-DE"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Google Shape;267;p17">
            <a:extLst>
              <a:ext uri="{FF2B5EF4-FFF2-40B4-BE49-F238E27FC236}">
                <a16:creationId xmlns:a16="http://schemas.microsoft.com/office/drawing/2014/main" id="{D28AE641-AC6C-4036-888C-9DAEB55BE3A5}"/>
              </a:ext>
            </a:extLst>
          </p:cNvPr>
          <p:cNvSpPr/>
          <p:nvPr/>
        </p:nvSpPr>
        <p:spPr>
          <a:xfrm>
            <a:off x="11469624" y="1000854"/>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de-DE" sz="2400" b="0" i="0" u="none" strike="noStrike" kern="0" cap="none" spc="0" normalizeH="0" baseline="0" noProof="0" dirty="0">
                <a:ln>
                  <a:noFill/>
                </a:ln>
                <a:solidFill>
                  <a:srgbClr val="FFFFFF"/>
                </a:solidFill>
                <a:effectLst/>
                <a:uLnTx/>
                <a:uFillTx/>
                <a:latin typeface="Calibri"/>
                <a:ea typeface="Calibri"/>
                <a:cs typeface="Calibri"/>
                <a:sym typeface="Calibri"/>
              </a:rPr>
              <a:t>2.1</a:t>
            </a: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2" name="Google Shape;268;p17">
            <a:extLst>
              <a:ext uri="{FF2B5EF4-FFF2-40B4-BE49-F238E27FC236}">
                <a16:creationId xmlns:a16="http://schemas.microsoft.com/office/drawing/2014/main" id="{002105EE-0E54-49B5-8514-A4CB45DC3978}"/>
              </a:ext>
            </a:extLst>
          </p:cNvPr>
          <p:cNvSpPr/>
          <p:nvPr/>
        </p:nvSpPr>
        <p:spPr>
          <a:xfrm>
            <a:off x="11472235" y="1836675"/>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de-DE" sz="2400" b="0" i="0" u="none" strike="noStrike" kern="0" cap="none" spc="0" normalizeH="0" baseline="0" noProof="0" dirty="0">
                <a:ln>
                  <a:noFill/>
                </a:ln>
                <a:solidFill>
                  <a:srgbClr val="FFFFFF"/>
                </a:solidFill>
                <a:effectLst/>
                <a:uLnTx/>
                <a:uFillTx/>
                <a:latin typeface="Calibri"/>
                <a:cs typeface="Calibri"/>
                <a:sym typeface="Calibri"/>
              </a:rPr>
              <a:t>2.2</a:t>
            </a:r>
            <a:endParaRPr kumimoji="0" sz="24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3" name="Google Shape;269;p17">
            <a:extLst>
              <a:ext uri="{FF2B5EF4-FFF2-40B4-BE49-F238E27FC236}">
                <a16:creationId xmlns:a16="http://schemas.microsoft.com/office/drawing/2014/main" id="{6BE5D1A8-718E-460E-8DBA-46AF25E0C4DC}"/>
              </a:ext>
            </a:extLst>
          </p:cNvPr>
          <p:cNvSpPr/>
          <p:nvPr/>
        </p:nvSpPr>
        <p:spPr>
          <a:xfrm>
            <a:off x="11469570" y="2631442"/>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Calibri"/>
              <a:buNone/>
              <a:tabLst/>
              <a:defRPr/>
            </a:pPr>
            <a:r>
              <a:rPr kumimoji="0" lang="de-DE" sz="2400" b="0" i="0" u="none" strike="noStrike" kern="0" cap="none" spc="0" normalizeH="0" baseline="0" noProof="0" dirty="0">
                <a:ln>
                  <a:noFill/>
                </a:ln>
                <a:solidFill>
                  <a:srgbClr val="FFFFFF"/>
                </a:solidFill>
                <a:effectLst/>
                <a:uLnTx/>
                <a:uFillTx/>
                <a:latin typeface="Calibri"/>
                <a:ea typeface="Calibri"/>
                <a:cs typeface="Calibri"/>
                <a:sym typeface="Calibri"/>
              </a:rPr>
              <a:t>2.3</a:t>
            </a: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4" name="Google Shape;270;p17">
            <a:extLst>
              <a:ext uri="{FF2B5EF4-FFF2-40B4-BE49-F238E27FC236}">
                <a16:creationId xmlns:a16="http://schemas.microsoft.com/office/drawing/2014/main" id="{35FEFDF7-462C-4316-A9A2-10CB8EF4908C}"/>
              </a:ext>
            </a:extLst>
          </p:cNvPr>
          <p:cNvSpPr/>
          <p:nvPr/>
        </p:nvSpPr>
        <p:spPr>
          <a:xfrm>
            <a:off x="11469624" y="3499898"/>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de-DE" sz="2800" b="0" i="0" u="none" strike="noStrike" kern="0" cap="none" spc="0" normalizeH="0" baseline="0" noProof="0" dirty="0">
                <a:ln>
                  <a:noFill/>
                </a:ln>
                <a:solidFill>
                  <a:srgbClr val="C00000"/>
                </a:solidFill>
                <a:effectLst/>
                <a:uLnTx/>
                <a:uFillTx/>
                <a:latin typeface="Calibri"/>
                <a:cs typeface="Calibri"/>
                <a:sym typeface="Calibri"/>
              </a:rPr>
              <a:t>2.4</a:t>
            </a:r>
            <a:endParaRPr kumimoji="0" sz="2800" b="0" i="0" u="none" strike="noStrike" kern="0" cap="none" spc="0" normalizeH="0" baseline="0" noProof="0" dirty="0">
              <a:ln>
                <a:noFill/>
              </a:ln>
              <a:solidFill>
                <a:srgbClr val="C00000"/>
              </a:solidFill>
              <a:effectLst/>
              <a:uLnTx/>
              <a:uFillTx/>
              <a:latin typeface="Calibri"/>
              <a:cs typeface="Calibri"/>
              <a:sym typeface="Calibri"/>
            </a:endParaRPr>
          </a:p>
        </p:txBody>
      </p:sp>
    </p:spTree>
    <p:extLst>
      <p:ext uri="{BB962C8B-B14F-4D97-AF65-F5344CB8AC3E}">
        <p14:creationId xmlns:p14="http://schemas.microsoft.com/office/powerpoint/2010/main" val="994904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3"/>
          <p:cNvSpPr txBox="1">
            <a:spLocks noGrp="1"/>
          </p:cNvSpPr>
          <p:nvPr>
            <p:ph type="title"/>
          </p:nvPr>
        </p:nvSpPr>
        <p:spPr>
          <a:xfrm>
            <a:off x="839788" y="365125"/>
            <a:ext cx="10515600" cy="78319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br>
              <a:rPr lang="en-US" sz="2800" b="1" dirty="0">
                <a:latin typeface="Arial"/>
                <a:ea typeface="Arial"/>
                <a:cs typeface="Arial"/>
                <a:sym typeface="Arial"/>
              </a:rPr>
            </a:br>
            <a:r>
              <a:rPr lang="en-US" sz="2800" b="1" dirty="0" err="1"/>
              <a:t>Vacunación</a:t>
            </a:r>
            <a:endParaRPr sz="2800" b="1" dirty="0"/>
          </a:p>
        </p:txBody>
      </p:sp>
      <p:sp>
        <p:nvSpPr>
          <p:cNvPr id="118" name="Google Shape;118;p43"/>
          <p:cNvSpPr txBox="1">
            <a:spLocks noGrp="1"/>
          </p:cNvSpPr>
          <p:nvPr>
            <p:ph type="body" idx="2"/>
          </p:nvPr>
        </p:nvSpPr>
        <p:spPr>
          <a:xfrm>
            <a:off x="486707" y="1642297"/>
            <a:ext cx="8145365" cy="4838264"/>
          </a:xfrm>
          <a:prstGeom prst="rect">
            <a:avLst/>
          </a:prstGeom>
          <a:noFill/>
          <a:ln>
            <a:noFill/>
          </a:ln>
        </p:spPr>
        <p:txBody>
          <a:bodyPr spcFirstLastPara="1" wrap="square" lIns="91425" tIns="45700" rIns="91425" bIns="45700" anchor="t" anchorCtr="0">
            <a:normAutofit fontScale="25000" lnSpcReduction="20000"/>
          </a:bodyPr>
          <a:lstStyle/>
          <a:p>
            <a:pPr marL="457200" lvl="0" indent="-381000" algn="just" rtl="0">
              <a:lnSpc>
                <a:spcPct val="120000"/>
              </a:lnSpc>
              <a:spcBef>
                <a:spcPts val="600"/>
              </a:spcBef>
              <a:spcAft>
                <a:spcPts val="600"/>
              </a:spcAft>
              <a:buSzPct val="120000"/>
              <a:buChar char="▪"/>
            </a:pPr>
            <a:r>
              <a:rPr lang="en-US" sz="8000" b="1" dirty="0"/>
              <a:t>Le </a:t>
            </a:r>
            <a:r>
              <a:rPr lang="en-US" sz="8000" b="1" dirty="0">
                <a:solidFill>
                  <a:schemeClr val="dk1"/>
                </a:solidFill>
              </a:rPr>
              <a:t>protege </a:t>
            </a:r>
            <a:r>
              <a:rPr lang="en-US" sz="8000" dirty="0">
                <a:solidFill>
                  <a:schemeClr val="dk1"/>
                </a:solidFill>
              </a:rPr>
              <a:t>de una futura exposición a enfermedades </a:t>
            </a:r>
            <a:r>
              <a:rPr lang="en-US" sz="8000" b="1" dirty="0">
                <a:solidFill>
                  <a:schemeClr val="dk1"/>
                </a:solidFill>
              </a:rPr>
              <a:t>graves y mortales </a:t>
            </a:r>
            <a:r>
              <a:rPr lang="en-US" sz="8000" dirty="0">
                <a:solidFill>
                  <a:schemeClr val="dk1"/>
                </a:solidFill>
              </a:rPr>
              <a:t>causadas por virus o bacterias</a:t>
            </a:r>
            <a:endParaRPr sz="8000" dirty="0">
              <a:solidFill>
                <a:schemeClr val="dk1"/>
              </a:solidFill>
            </a:endParaRPr>
          </a:p>
          <a:p>
            <a:pPr marL="457200" lvl="0" indent="-381000" algn="just" rtl="0">
              <a:lnSpc>
                <a:spcPct val="120000"/>
              </a:lnSpc>
              <a:spcBef>
                <a:spcPts val="600"/>
              </a:spcBef>
              <a:spcAft>
                <a:spcPts val="600"/>
              </a:spcAft>
              <a:buSzPct val="128342"/>
              <a:buChar char="▪"/>
            </a:pPr>
            <a:r>
              <a:rPr lang="en-US" sz="8000" b="1" dirty="0">
                <a:solidFill>
                  <a:schemeClr val="dk1"/>
                </a:solidFill>
              </a:rPr>
              <a:t>Reduce el riesgo de contraer </a:t>
            </a:r>
            <a:r>
              <a:rPr lang="en-US" sz="8000" dirty="0">
                <a:solidFill>
                  <a:schemeClr val="dk1"/>
                </a:solidFill>
              </a:rPr>
              <a:t>una enfermedad al trabajar con las </a:t>
            </a:r>
            <a:r>
              <a:rPr lang="en-US" sz="8000" dirty="0" err="1">
                <a:solidFill>
                  <a:schemeClr val="dk1"/>
                </a:solidFill>
              </a:rPr>
              <a:t>defensas </a:t>
            </a:r>
            <a:r>
              <a:rPr lang="en-US" sz="8000" dirty="0">
                <a:solidFill>
                  <a:schemeClr val="dk1"/>
                </a:solidFill>
              </a:rPr>
              <a:t>naturales de su cuerpo para crear protección (OMS)</a:t>
            </a:r>
            <a:endParaRPr dirty="0"/>
          </a:p>
          <a:p>
            <a:pPr marL="457200" lvl="0" indent="-381000" algn="just" rtl="0">
              <a:lnSpc>
                <a:spcPct val="120000"/>
              </a:lnSpc>
              <a:spcBef>
                <a:spcPts val="600"/>
              </a:spcBef>
              <a:spcAft>
                <a:spcPts val="600"/>
              </a:spcAft>
              <a:buSzPct val="128342"/>
              <a:buChar char="▪"/>
            </a:pPr>
            <a:r>
              <a:rPr lang="en-US" sz="8000" b="1" dirty="0">
                <a:solidFill>
                  <a:schemeClr val="dk1"/>
                </a:solidFill>
              </a:rPr>
              <a:t>Previene y controla los brotes de enfermedades infecciosas, como </a:t>
            </a:r>
            <a:r>
              <a:rPr lang="en-US" sz="8000" dirty="0" err="1">
                <a:solidFill>
                  <a:schemeClr val="dk1"/>
                </a:solidFill>
              </a:rPr>
              <a:t>el</a:t>
            </a:r>
            <a:r>
              <a:rPr lang="en-US" sz="8000" dirty="0">
                <a:solidFill>
                  <a:schemeClr val="dk1"/>
                </a:solidFill>
              </a:rPr>
              <a:t> </a:t>
            </a:r>
            <a:r>
              <a:rPr lang="es-ES" sz="8000" dirty="0">
                <a:solidFill>
                  <a:schemeClr val="dk1"/>
                </a:solidFill>
              </a:rPr>
              <a:t>Coronavirus.</a:t>
            </a:r>
            <a:endParaRPr dirty="0"/>
          </a:p>
          <a:p>
            <a:pPr marL="457200" lvl="0" indent="-381000" algn="just" rtl="0">
              <a:lnSpc>
                <a:spcPct val="120000"/>
              </a:lnSpc>
              <a:spcBef>
                <a:spcPts val="600"/>
              </a:spcBef>
              <a:spcAft>
                <a:spcPts val="600"/>
              </a:spcAft>
              <a:buSzPct val="128342"/>
              <a:buChar char="▪"/>
            </a:pPr>
            <a:r>
              <a:rPr lang="en-US" sz="8000" b="1" dirty="0">
                <a:solidFill>
                  <a:schemeClr val="dk1"/>
                </a:solidFill>
              </a:rPr>
              <a:t>Previene más de 20 enfermedades potencialmente mortales </a:t>
            </a:r>
            <a:r>
              <a:rPr lang="en-US" sz="8000" dirty="0">
                <a:solidFill>
                  <a:schemeClr val="dk1"/>
                </a:solidFill>
              </a:rPr>
              <a:t>(OMS)</a:t>
            </a:r>
            <a:endParaRPr dirty="0"/>
          </a:p>
          <a:p>
            <a:pPr marL="457200" lvl="0" indent="-381000" algn="just" rtl="0">
              <a:lnSpc>
                <a:spcPct val="120000"/>
              </a:lnSpc>
              <a:spcBef>
                <a:spcPts val="600"/>
              </a:spcBef>
              <a:spcAft>
                <a:spcPts val="600"/>
              </a:spcAft>
              <a:buSzPct val="128342"/>
              <a:buChar char="▪"/>
            </a:pPr>
            <a:r>
              <a:rPr lang="en-US" sz="8000" b="1" dirty="0"/>
              <a:t>Evita entre 2 y 3 millones de muertes al año </a:t>
            </a:r>
            <a:r>
              <a:rPr lang="en-US" sz="8000" dirty="0"/>
              <a:t>(OMS) y protege a individuos, comunidades y poblaciones - Algunas enfermedades como </a:t>
            </a:r>
            <a:r>
              <a:rPr lang="en-US" sz="8000" i="1" dirty="0"/>
              <a:t>la viruela </a:t>
            </a:r>
            <a:r>
              <a:rPr lang="en-US" sz="8000" dirty="0"/>
              <a:t>fueron eliminadas a nivel mundial gracias a la vacunación.</a:t>
            </a:r>
            <a:endParaRPr sz="8000" dirty="0"/>
          </a:p>
          <a:p>
            <a:pPr marL="457200" lvl="0" indent="-381000" algn="just" rtl="0">
              <a:lnSpc>
                <a:spcPct val="120000"/>
              </a:lnSpc>
              <a:spcBef>
                <a:spcPts val="600"/>
              </a:spcBef>
              <a:spcAft>
                <a:spcPts val="600"/>
              </a:spcAft>
              <a:buSzPct val="128342"/>
              <a:buChar char="▪"/>
            </a:pPr>
            <a:r>
              <a:rPr lang="en-US" sz="8000" dirty="0">
                <a:solidFill>
                  <a:schemeClr val="dk1"/>
                </a:solidFill>
              </a:rPr>
              <a:t>Una persona vacunada tiene </a:t>
            </a:r>
            <a:r>
              <a:rPr lang="en-US" sz="8000" b="1" dirty="0">
                <a:solidFill>
                  <a:schemeClr val="dk1"/>
                </a:solidFill>
              </a:rPr>
              <a:t>menos probabilidades de transmitir una enfermedad infecciosa a otros</a:t>
            </a:r>
            <a:r>
              <a:rPr lang="en-US" sz="8000" dirty="0">
                <a:solidFill>
                  <a:schemeClr val="dk1"/>
                </a:solidFill>
              </a:rPr>
              <a:t>. Así, las personas que se vacunan ayudan a proteger a quienes no pueden vacunarse. (Comisión Europea)</a:t>
            </a:r>
            <a:endParaRPr sz="8000" dirty="0">
              <a:solidFill>
                <a:schemeClr val="dk1"/>
              </a:solidFill>
            </a:endParaRPr>
          </a:p>
          <a:p>
            <a:pPr marL="457200" lvl="0" indent="-335280" algn="l" rtl="0">
              <a:lnSpc>
                <a:spcPct val="120000"/>
              </a:lnSpc>
              <a:spcBef>
                <a:spcPts val="600"/>
              </a:spcBef>
              <a:spcAft>
                <a:spcPts val="600"/>
              </a:spcAft>
              <a:buSzPct val="119999"/>
              <a:buNone/>
            </a:pPr>
            <a:endParaRPr dirty="0"/>
          </a:p>
          <a:p>
            <a:pPr marL="457200" lvl="0" indent="-228600" algn="l" rtl="0">
              <a:lnSpc>
                <a:spcPct val="120000"/>
              </a:lnSpc>
              <a:spcBef>
                <a:spcPts val="600"/>
              </a:spcBef>
              <a:spcAft>
                <a:spcPts val="600"/>
              </a:spcAft>
              <a:buSzPct val="120000"/>
              <a:buFont typeface="Calibri"/>
              <a:buNone/>
            </a:pPr>
            <a:endParaRPr sz="8000" dirty="0">
              <a:solidFill>
                <a:schemeClr val="dk1"/>
              </a:solidFill>
            </a:endParaRPr>
          </a:p>
          <a:p>
            <a:pPr marL="76200" lvl="0" indent="0" algn="l" rtl="0">
              <a:lnSpc>
                <a:spcPct val="120000"/>
              </a:lnSpc>
              <a:spcBef>
                <a:spcPts val="600"/>
              </a:spcBef>
              <a:spcAft>
                <a:spcPts val="600"/>
              </a:spcAft>
              <a:buSzPct val="119999"/>
              <a:buNone/>
            </a:pPr>
            <a:endParaRPr dirty="0">
              <a:solidFill>
                <a:schemeClr val="dk1"/>
              </a:solidFill>
            </a:endParaRPr>
          </a:p>
          <a:p>
            <a:pPr marL="457200" lvl="0" indent="-228600" algn="l" rtl="0">
              <a:lnSpc>
                <a:spcPct val="120000"/>
              </a:lnSpc>
              <a:spcBef>
                <a:spcPts val="600"/>
              </a:spcBef>
              <a:spcAft>
                <a:spcPts val="600"/>
              </a:spcAft>
              <a:buSzPts val="2400"/>
              <a:buNone/>
            </a:pPr>
            <a:endParaRPr dirty="0">
              <a:solidFill>
                <a:schemeClr val="dk1"/>
              </a:solidFill>
            </a:endParaRPr>
          </a:p>
          <a:p>
            <a:pPr marL="457200" lvl="0" indent="-228600" algn="l" rtl="0">
              <a:lnSpc>
                <a:spcPct val="120000"/>
              </a:lnSpc>
              <a:spcBef>
                <a:spcPts val="600"/>
              </a:spcBef>
              <a:spcAft>
                <a:spcPts val="600"/>
              </a:spcAft>
              <a:buSzPts val="2400"/>
              <a:buNone/>
            </a:pPr>
            <a:endParaRPr dirty="0">
              <a:solidFill>
                <a:schemeClr val="dk1"/>
              </a:solidFill>
            </a:endParaRPr>
          </a:p>
          <a:p>
            <a:pPr marL="457200" lvl="0" indent="-228600" algn="l" rtl="0">
              <a:lnSpc>
                <a:spcPct val="120000"/>
              </a:lnSpc>
              <a:spcBef>
                <a:spcPts val="600"/>
              </a:spcBef>
              <a:spcAft>
                <a:spcPts val="600"/>
              </a:spcAft>
              <a:buSzPts val="2400"/>
              <a:buNone/>
            </a:pPr>
            <a:endParaRPr dirty="0">
              <a:solidFill>
                <a:schemeClr val="dk1"/>
              </a:solidFill>
            </a:endParaRPr>
          </a:p>
        </p:txBody>
      </p:sp>
      <p:sp>
        <p:nvSpPr>
          <p:cNvPr id="119" name="Google Shape;119;p43"/>
          <p:cNvSpPr txBox="1"/>
          <p:nvPr/>
        </p:nvSpPr>
        <p:spPr>
          <a:xfrm>
            <a:off x="609037" y="1223633"/>
            <a:ext cx="6796918" cy="418664"/>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2000" b="1" i="0" u="none" strike="noStrike" kern="0" cap="none" spc="0" normalizeH="0" baseline="0" noProof="0" dirty="0">
                <a:ln>
                  <a:noFill/>
                </a:ln>
                <a:solidFill>
                  <a:srgbClr val="203864"/>
                </a:solidFill>
                <a:effectLst/>
                <a:uLnTx/>
                <a:uFillTx/>
                <a:latin typeface="Calibri" panose="020F0502020204030204" pitchFamily="34" charset="0"/>
                <a:cs typeface="Calibri" panose="020F0502020204030204" pitchFamily="34" charset="0"/>
                <a:sym typeface="Arial"/>
              </a:rPr>
              <a:t>¿Por </a:t>
            </a:r>
            <a:r>
              <a:rPr kumimoji="0" lang="en-US" sz="2000" b="1" i="0" u="none" strike="noStrike" kern="0" cap="none" spc="0" normalizeH="0" baseline="0" noProof="0" dirty="0" err="1">
                <a:ln>
                  <a:noFill/>
                </a:ln>
                <a:solidFill>
                  <a:srgbClr val="203864"/>
                </a:solidFill>
                <a:effectLst/>
                <a:uLnTx/>
                <a:uFillTx/>
                <a:latin typeface="Calibri" panose="020F0502020204030204" pitchFamily="34" charset="0"/>
                <a:cs typeface="Calibri" panose="020F0502020204030204" pitchFamily="34" charset="0"/>
                <a:sym typeface="Arial"/>
              </a:rPr>
              <a:t>qué</a:t>
            </a:r>
            <a:r>
              <a:rPr kumimoji="0" lang="en-US" sz="2000" b="1" i="0" u="none" strike="noStrike" kern="0" cap="none" spc="0" normalizeH="0" baseline="0" noProof="0" dirty="0">
                <a:ln>
                  <a:noFill/>
                </a:ln>
                <a:solidFill>
                  <a:srgbClr val="203864"/>
                </a:solidFill>
                <a:effectLst/>
                <a:uLnTx/>
                <a:uFillTx/>
                <a:latin typeface="Calibri" panose="020F0502020204030204" pitchFamily="34" charset="0"/>
                <a:cs typeface="Calibri" panose="020F0502020204030204" pitchFamily="34" charset="0"/>
                <a:sym typeface="Arial"/>
              </a:rPr>
              <a:t> es </a:t>
            </a:r>
            <a:r>
              <a:rPr kumimoji="0" lang="en-US" sz="2000" b="1" i="0" u="none" strike="noStrike" kern="0" cap="none" spc="0" normalizeH="0" baseline="0" noProof="0" dirty="0" err="1">
                <a:ln>
                  <a:noFill/>
                </a:ln>
                <a:solidFill>
                  <a:srgbClr val="203864"/>
                </a:solidFill>
                <a:effectLst/>
                <a:uLnTx/>
                <a:uFillTx/>
                <a:latin typeface="Calibri" panose="020F0502020204030204" pitchFamily="34" charset="0"/>
                <a:cs typeface="Calibri" panose="020F0502020204030204" pitchFamily="34" charset="0"/>
                <a:sym typeface="Arial"/>
              </a:rPr>
              <a:t>importante</a:t>
            </a:r>
            <a:r>
              <a:rPr kumimoji="0" lang="en-US" sz="2000" b="1" i="0" u="none" strike="noStrike" kern="0" cap="none" spc="0" normalizeH="0" baseline="0" noProof="0" dirty="0">
                <a:ln>
                  <a:noFill/>
                </a:ln>
                <a:solidFill>
                  <a:srgbClr val="203864"/>
                </a:solidFill>
                <a:effectLst/>
                <a:uLnTx/>
                <a:uFillTx/>
                <a:latin typeface="Calibri" panose="020F0502020204030204" pitchFamily="34" charset="0"/>
                <a:cs typeface="Calibri" panose="020F0502020204030204" pitchFamily="34" charset="0"/>
                <a:sym typeface="Arial"/>
              </a:rPr>
              <a:t> que me </a:t>
            </a:r>
            <a:r>
              <a:rPr kumimoji="0" lang="en-US" sz="2000" b="1" i="0" u="none" strike="noStrike" kern="0" cap="none" spc="0" normalizeH="0" baseline="0" noProof="0" dirty="0" err="1">
                <a:ln>
                  <a:noFill/>
                </a:ln>
                <a:solidFill>
                  <a:srgbClr val="203864"/>
                </a:solidFill>
                <a:effectLst/>
                <a:uLnTx/>
                <a:uFillTx/>
                <a:latin typeface="Calibri" panose="020F0502020204030204" pitchFamily="34" charset="0"/>
                <a:cs typeface="Calibri" panose="020F0502020204030204" pitchFamily="34" charset="0"/>
                <a:sym typeface="Arial"/>
              </a:rPr>
              <a:t>vacune</a:t>
            </a:r>
            <a:r>
              <a:rPr kumimoji="0" lang="en-US" sz="2000" b="1" i="0" u="none" strike="noStrike" kern="0" cap="none" spc="0" normalizeH="0" baseline="0" noProof="0" dirty="0">
                <a:ln>
                  <a:noFill/>
                </a:ln>
                <a:solidFill>
                  <a:srgbClr val="203864"/>
                </a:solidFill>
                <a:effectLst/>
                <a:uLnTx/>
                <a:uFillTx/>
                <a:latin typeface="Calibri" panose="020F0502020204030204" pitchFamily="34" charset="0"/>
                <a:cs typeface="Calibri" panose="020F0502020204030204" pitchFamily="34" charset="0"/>
                <a:sym typeface="Arial"/>
              </a:rPr>
              <a:t>?</a:t>
            </a:r>
            <a:endParaRPr kumimoji="0" sz="2000" b="0" i="0" u="none" strike="noStrike" kern="0" cap="none" spc="0" normalizeH="0" baseline="0" noProof="0" dirty="0">
              <a:ln>
                <a:noFill/>
              </a:ln>
              <a:solidFill>
                <a:srgbClr val="203864"/>
              </a:solidFill>
              <a:effectLst/>
              <a:uLnTx/>
              <a:uFillTx/>
              <a:latin typeface="Calibri" panose="020F0502020204030204" pitchFamily="34" charset="0"/>
              <a:cs typeface="Calibri" panose="020F0502020204030204" pitchFamily="34" charset="0"/>
              <a:sym typeface="Arial"/>
            </a:endParaRPr>
          </a:p>
        </p:txBody>
      </p:sp>
      <p:pic>
        <p:nvPicPr>
          <p:cNvPr id="120" name="Google Shape;120;p43"/>
          <p:cNvPicPr preferRelativeResize="0"/>
          <p:nvPr/>
        </p:nvPicPr>
        <p:blipFill rotWithShape="1">
          <a:blip r:embed="rId3">
            <a:alphaModFix/>
          </a:blip>
          <a:srcRect/>
          <a:stretch/>
        </p:blipFill>
        <p:spPr>
          <a:xfrm>
            <a:off x="8724900" y="2136278"/>
            <a:ext cx="3384004" cy="2324466"/>
          </a:xfrm>
          <a:prstGeom prst="rect">
            <a:avLst/>
          </a:prstGeom>
          <a:noFill/>
          <a:ln>
            <a:noFill/>
          </a:ln>
        </p:spPr>
      </p:pic>
      <p:sp>
        <p:nvSpPr>
          <p:cNvPr id="121" name="Google Shape;121;p43"/>
          <p:cNvSpPr/>
          <p:nvPr/>
        </p:nvSpPr>
        <p:spPr>
          <a:xfrm>
            <a:off x="9424437" y="6417399"/>
            <a:ext cx="2446050"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rPr>
              <a:t>Pexels</a:t>
            </a:r>
            <a:endParaRPr kumimoji="0"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endParaRPr>
          </a:p>
        </p:txBody>
      </p:sp>
      <p:pic>
        <p:nvPicPr>
          <p:cNvPr id="123" name="Google Shape;123;p43"/>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9" name="Google Shape;171;p8">
            <a:extLst>
              <a:ext uri="{FF2B5EF4-FFF2-40B4-BE49-F238E27FC236}">
                <a16:creationId xmlns:a16="http://schemas.microsoft.com/office/drawing/2014/main" id="{0DC458B4-56CA-4C95-9583-ACFE2026411E}"/>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 name="CuadroTexto 9">
            <a:extLst>
              <a:ext uri="{FF2B5EF4-FFF2-40B4-BE49-F238E27FC236}">
                <a16:creationId xmlns:a16="http://schemas.microsoft.com/office/drawing/2014/main" id="{582EE0BD-80E9-14C7-B4B7-33C6A904576C}"/>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23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4"/>
          <p:cNvGrpSpPr/>
          <p:nvPr/>
        </p:nvGrpSpPr>
        <p:grpSpPr>
          <a:xfrm>
            <a:off x="281687" y="2914650"/>
            <a:ext cx="9430893" cy="1889781"/>
            <a:chOff x="199712" y="1198537"/>
            <a:chExt cx="7642622" cy="1552964"/>
          </a:xfrm>
        </p:grpSpPr>
        <p:sp>
          <p:nvSpPr>
            <p:cNvPr id="139" name="Google Shape;139;p4"/>
            <p:cNvSpPr/>
            <p:nvPr/>
          </p:nvSpPr>
          <p:spPr>
            <a:xfrm>
              <a:off x="199712" y="1198537"/>
              <a:ext cx="1546028" cy="1552964"/>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140;p4"/>
            <p:cNvSpPr/>
            <p:nvPr/>
          </p:nvSpPr>
          <p:spPr>
            <a:xfrm>
              <a:off x="503986" y="1510072"/>
              <a:ext cx="937480" cy="92989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 name="Google Shape;141;p4"/>
            <p:cNvSpPr/>
            <p:nvPr/>
          </p:nvSpPr>
          <p:spPr>
            <a:xfrm>
              <a:off x="1785477" y="1489781"/>
              <a:ext cx="2128788" cy="90312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 name="Google Shape;145;p4"/>
            <p:cNvSpPr/>
            <p:nvPr/>
          </p:nvSpPr>
          <p:spPr>
            <a:xfrm>
              <a:off x="5713546" y="1524695"/>
              <a:ext cx="2128788" cy="90312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47" name="Google Shape;147;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sz="2200" b="1" dirty="0" err="1"/>
              <a:t>Objetivos</a:t>
            </a:r>
            <a:endParaRPr dirty="0"/>
          </a:p>
        </p:txBody>
      </p:sp>
      <p:sp>
        <p:nvSpPr>
          <p:cNvPr id="148" name="Google Shape;148;p4"/>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9" name="Google Shape;149;p4"/>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fontScale="92500"/>
          </a:bodyPr>
          <a:lstStyle/>
          <a:p>
            <a:pPr marL="0" marR="0" lvl="0" indent="0" algn="l" defTabSz="914400" rtl="0" eaLnBrk="1" fontAlgn="auto" latinLnBrk="0" hangingPunct="1">
              <a:lnSpc>
                <a:spcPct val="90000"/>
              </a:lnSpc>
              <a:spcBef>
                <a:spcPts val="0"/>
              </a:spcBef>
              <a:spcAft>
                <a:spcPts val="0"/>
              </a:spcAft>
              <a:buClr>
                <a:srgbClr val="FFFFFF"/>
              </a:buClr>
              <a:buSzPts val="2200"/>
              <a:buFont typeface="Calibri"/>
              <a:buNone/>
              <a:tabLst/>
              <a:defRPr/>
            </a:pPr>
            <a:r>
              <a:rPr kumimoji="0" lang="en-US" sz="2200" b="1" i="0" u="none" strike="noStrike" kern="0" cap="none" spc="0" normalizeH="0" baseline="0" noProof="0">
                <a:ln>
                  <a:noFill/>
                </a:ln>
                <a:solidFill>
                  <a:srgbClr val="FFFFFF"/>
                </a:solidFill>
                <a:effectLst/>
                <a:uLnTx/>
                <a:uFillTx/>
                <a:latin typeface="Calibri"/>
                <a:ea typeface="Calibri"/>
                <a:cs typeface="Calibri"/>
                <a:sym typeface="Calibri"/>
              </a:rPr>
              <a:t>¿Cuáles son los principales problemas sanitarios al aterrizar en un nuevo país?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 name="Google Shape;150;p4"/>
          <p:cNvSpPr/>
          <p:nvPr/>
        </p:nvSpPr>
        <p:spPr>
          <a:xfrm>
            <a:off x="117332" y="438863"/>
            <a:ext cx="409200" cy="430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1" i="0" u="none" strike="noStrike" kern="0" cap="none" spc="0" normalizeH="0" baseline="0" noProof="0">
                <a:ln>
                  <a:noFill/>
                </a:ln>
                <a:solidFill>
                  <a:srgbClr val="FFFFFF"/>
                </a:solidFill>
                <a:effectLst/>
                <a:uLnTx/>
                <a:uFillTx/>
                <a:latin typeface="Gill Sans"/>
                <a:ea typeface="Gill Sans"/>
                <a:cs typeface="Gill Sans"/>
                <a:sym typeface="Gill Sans"/>
              </a:rPr>
              <a:t>2 </a:t>
            </a:r>
            <a:endParaRPr kumimoji="0" sz="22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pic>
        <p:nvPicPr>
          <p:cNvPr id="151" name="Google Shape;151;p4" descr="Στόχος με συμπαγές γέμισμα"/>
          <p:cNvPicPr preferRelativeResize="0"/>
          <p:nvPr/>
        </p:nvPicPr>
        <p:blipFill rotWithShape="1">
          <a:blip r:embed="rId4">
            <a:alphaModFix/>
          </a:blip>
          <a:srcRect/>
          <a:stretch/>
        </p:blipFill>
        <p:spPr>
          <a:xfrm>
            <a:off x="8998257" y="2480511"/>
            <a:ext cx="3326302" cy="3234490"/>
          </a:xfrm>
          <a:prstGeom prst="rect">
            <a:avLst/>
          </a:prstGeom>
          <a:noFill/>
          <a:ln>
            <a:noFill/>
          </a:ln>
        </p:spPr>
      </p:pic>
      <p:sp>
        <p:nvSpPr>
          <p:cNvPr id="18" name="TextBox 17">
            <a:extLst>
              <a:ext uri="{FF2B5EF4-FFF2-40B4-BE49-F238E27FC236}">
                <a16:creationId xmlns:a16="http://schemas.microsoft.com/office/drawing/2014/main" id="{3AE4C40A-5197-438A-A6E1-420A0922F67A}"/>
              </a:ext>
            </a:extLst>
          </p:cNvPr>
          <p:cNvSpPr txBox="1"/>
          <p:nvPr/>
        </p:nvSpPr>
        <p:spPr>
          <a:xfrm>
            <a:off x="2238500" y="2289761"/>
            <a:ext cx="6924550" cy="4516621"/>
          </a:xfrm>
          <a:prstGeom prst="rect">
            <a:avLst/>
          </a:prstGeom>
          <a:noFill/>
        </p:spPr>
        <p:txBody>
          <a:bodyPr wrap="square">
            <a:spAutoFit/>
          </a:bodyPr>
          <a:lstStyle/>
          <a:p>
            <a:pPr marL="180000" marR="0" lvl="0" indent="-180000" algn="just" defTabSz="914400" rtl="0" eaLnBrk="1" fontAlgn="auto" latinLnBrk="0" hangingPunct="1">
              <a:lnSpc>
                <a:spcPct val="100000"/>
              </a:lnSpc>
              <a:spcBef>
                <a:spcPts val="0"/>
              </a:spcBef>
              <a:spcAft>
                <a:spcPts val="300"/>
              </a:spcAft>
              <a:buClr>
                <a:srgbClr val="FFFFFF"/>
              </a:buClr>
              <a:buSzPct val="100000"/>
              <a:buFont typeface="Wingdings" panose="05000000000000000000" pitchFamily="2" charset="2"/>
              <a:buChar char="ü"/>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Comprender los distintos riesgos para la salud de los migrantes durante todas las etapas del viaje migratorio</a:t>
            </a:r>
          </a:p>
          <a:p>
            <a:pPr marL="180000" marR="0" lvl="0" indent="-180000" algn="just" defTabSz="914400" rtl="0" eaLnBrk="1" fontAlgn="auto" latinLnBrk="0" hangingPunct="1">
              <a:lnSpc>
                <a:spcPct val="100000"/>
              </a:lnSpc>
              <a:spcBef>
                <a:spcPts val="0"/>
              </a:spcBef>
              <a:spcAft>
                <a:spcPts val="300"/>
              </a:spcAft>
              <a:buClr>
                <a:srgbClr val="FFFFFF"/>
              </a:buClr>
              <a:buSzPct val="100000"/>
              <a:buFont typeface="Wingdings" panose="05000000000000000000" pitchFamily="2" charset="2"/>
              <a:buChar char="ü"/>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Comprender las diferencias culturales que influyen en las narrativas sanitarias entre el país de origen y el de acogida </a:t>
            </a:r>
          </a:p>
          <a:p>
            <a:pPr marL="180000" marR="0" lvl="0" indent="-180000" algn="just" defTabSz="914400" rtl="0" eaLnBrk="1" fontAlgn="auto" latinLnBrk="0" hangingPunct="1">
              <a:lnSpc>
                <a:spcPct val="100000"/>
              </a:lnSpc>
              <a:spcBef>
                <a:spcPts val="0"/>
              </a:spcBef>
              <a:spcAft>
                <a:spcPts val="300"/>
              </a:spcAft>
              <a:buClr>
                <a:srgbClr val="FFFFFF"/>
              </a:buClr>
              <a:buSzPct val="100000"/>
              <a:buFont typeface="Wingdings" panose="05000000000000000000" pitchFamily="2" charset="2"/>
              <a:buChar char="ü"/>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Utilizar herramientas en línea que puedan facilitar la comprensión de los problemas de salud y las circunstancias específicas de cada país en materia de salud</a:t>
            </a: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sym typeface="Arial"/>
            </a:endParaRPr>
          </a:p>
          <a:p>
            <a:pPr marL="180000" marR="0" lvl="0" indent="-180000" algn="just" defTabSz="914400" rtl="0" eaLnBrk="1" fontAlgn="auto" latinLnBrk="0" hangingPunct="1">
              <a:lnSpc>
                <a:spcPct val="100000"/>
              </a:lnSpc>
              <a:spcBef>
                <a:spcPts val="0"/>
              </a:spcBef>
              <a:spcAft>
                <a:spcPts val="300"/>
              </a:spcAft>
              <a:buClr>
                <a:srgbClr val="FFFFFF"/>
              </a:buClr>
              <a:buSzPct val="100000"/>
              <a:buFont typeface="Wingdings" panose="05000000000000000000" pitchFamily="2" charset="2"/>
              <a:buChar char="ü"/>
              <a:tabLst/>
              <a:defRPr/>
            </a:pPr>
            <a:r>
              <a:rPr lang="en-US" sz="1800" dirty="0">
                <a:solidFill>
                  <a:srgbClr val="FFFFFF"/>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A</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prender</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 la terminología específica de un país en materia de salud y explorar herramientas útiles en línea</a:t>
            </a:r>
          </a:p>
          <a:p>
            <a:pPr marL="180000" marR="0" lvl="0" indent="-180000" algn="just" defTabSz="914400" rtl="0" eaLnBrk="1" fontAlgn="auto" latinLnBrk="0" hangingPunct="1">
              <a:lnSpc>
                <a:spcPct val="100000"/>
              </a:lnSpc>
              <a:spcBef>
                <a:spcPts val="0"/>
              </a:spcBef>
              <a:spcAft>
                <a:spcPts val="300"/>
              </a:spcAft>
              <a:buClr>
                <a:srgbClr val="FFFFFF"/>
              </a:buClr>
              <a:buSzPct val="100000"/>
              <a:buFont typeface="Wingdings" panose="05000000000000000000" pitchFamily="2" charset="2"/>
              <a:buChar char="ü"/>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Comprender los principales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comportamientos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 de protección de la salud y aprender a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encontrar</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fuentes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 de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información</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a:cs typeface="Calibri" panose="020F0502020204030204" pitchFamily="34" charset="0"/>
                <a:sym typeface="Calibri"/>
              </a:rPr>
              <a:t> en línea fiables y pertinentes</a:t>
            </a: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sym typeface="Arial"/>
            </a:endParaRPr>
          </a:p>
          <a:p>
            <a:pPr marL="171450" marR="0" lvl="0" indent="-171450" algn="l" defTabSz="914400" rtl="0" eaLnBrk="1" fontAlgn="auto" latinLnBrk="0" hangingPunct="1">
              <a:lnSpc>
                <a:spcPct val="100000"/>
              </a:lnSpc>
              <a:spcBef>
                <a:spcPts val="0"/>
              </a:spcBef>
              <a:spcAft>
                <a:spcPts val="300"/>
              </a:spcAft>
              <a:buClr>
                <a:srgbClr val="FFFFFF"/>
              </a:buClr>
              <a:buSzPct val="100000"/>
              <a:buFont typeface="Wingdings" panose="05000000000000000000" pitchFamily="2" charset="2"/>
              <a:buChar char="ü"/>
              <a:tabLst/>
              <a:defRPr/>
            </a:pPr>
            <a:endParaRPr kumimoji="0" lang="en-US" sz="1800" b="0" i="0" u="none" strike="noStrike" kern="0" cap="none" spc="0" normalizeH="0" baseline="0" noProof="0" dirty="0">
              <a:ln>
                <a:noFill/>
              </a:ln>
              <a:solidFill>
                <a:srgbClr val="FFFFFF"/>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300"/>
              </a:spcAft>
              <a:buClr>
                <a:srgbClr val="FFFFFF"/>
              </a:buClr>
              <a:buSzPct val="100000"/>
              <a:buFont typeface="Wingdings" panose="05000000000000000000" pitchFamily="2" charset="2"/>
              <a:buChar char="ü"/>
              <a:tabLst/>
              <a:defRPr/>
            </a:pPr>
            <a:endParaRPr kumimoji="0" lang="en-US" sz="1800" b="0" i="0" u="none" strike="noStrike" kern="0" cap="none" spc="0" normalizeH="0" baseline="0" noProof="0" dirty="0">
              <a:ln>
                <a:noFill/>
              </a:ln>
              <a:solidFill>
                <a:srgbClr val="FFFFFF"/>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300"/>
              </a:spcAft>
              <a:buClr>
                <a:srgbClr val="FFFFFF"/>
              </a:buClr>
              <a:buSzPct val="100000"/>
              <a:buFont typeface="Wingdings" panose="05000000000000000000" pitchFamily="2" charset="2"/>
              <a:buChar char="ü"/>
              <a:tabLst/>
              <a:defRPr/>
            </a:pPr>
            <a:endPar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br>
              <a:rPr lang="en-US" b="1">
                <a:solidFill>
                  <a:srgbClr val="002060"/>
                </a:solidFill>
                <a:latin typeface="Arial"/>
                <a:ea typeface="Arial"/>
                <a:cs typeface="Arial"/>
                <a:sym typeface="Arial"/>
              </a:rPr>
            </a:br>
            <a:r>
              <a:rPr lang="en-US" sz="2800"/>
              <a:t>Vacunación</a:t>
            </a:r>
            <a:endParaRPr sz="2800"/>
          </a:p>
        </p:txBody>
      </p:sp>
      <p:sp>
        <p:nvSpPr>
          <p:cNvPr id="129" name="Google Shape;129;p57"/>
          <p:cNvSpPr txBox="1">
            <a:spLocks noGrp="1"/>
          </p:cNvSpPr>
          <p:nvPr>
            <p:ph type="body" idx="3"/>
          </p:nvPr>
        </p:nvSpPr>
        <p:spPr>
          <a:xfrm>
            <a:off x="930013" y="1828445"/>
            <a:ext cx="5183188" cy="596866"/>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600"/>
              </a:spcBef>
              <a:spcAft>
                <a:spcPts val="0"/>
              </a:spcAft>
              <a:buSzPts val="2400"/>
              <a:buNone/>
            </a:pPr>
            <a:r>
              <a:rPr lang="en-US" sz="1800" i="1" dirty="0">
                <a:solidFill>
                  <a:srgbClr val="203864"/>
                </a:solidFill>
                <a:latin typeface="Arial"/>
                <a:ea typeface="Arial"/>
                <a:cs typeface="Arial"/>
                <a:sym typeface="Arial"/>
              </a:rPr>
              <a:t>¿Son seguras las vacunas?</a:t>
            </a:r>
            <a:endParaRPr sz="1800" i="1" dirty="0">
              <a:solidFill>
                <a:srgbClr val="203864"/>
              </a:solidFill>
              <a:latin typeface="Arial"/>
              <a:ea typeface="Arial"/>
              <a:cs typeface="Arial"/>
              <a:sym typeface="Arial"/>
            </a:endParaRPr>
          </a:p>
        </p:txBody>
      </p:sp>
      <p:sp>
        <p:nvSpPr>
          <p:cNvPr id="130" name="Google Shape;130;p57"/>
          <p:cNvSpPr txBox="1">
            <a:spLocks noGrp="1"/>
          </p:cNvSpPr>
          <p:nvPr>
            <p:ph type="body" idx="4"/>
          </p:nvPr>
        </p:nvSpPr>
        <p:spPr>
          <a:xfrm>
            <a:off x="838200" y="2483818"/>
            <a:ext cx="5183188" cy="2771318"/>
          </a:xfrm>
          <a:prstGeom prst="rect">
            <a:avLst/>
          </a:prstGeom>
          <a:noFill/>
          <a:ln>
            <a:noFill/>
          </a:ln>
        </p:spPr>
        <p:txBody>
          <a:bodyPr spcFirstLastPara="1" wrap="square" lIns="91425" tIns="45700" rIns="91425" bIns="45700" anchor="t" anchorCtr="0">
            <a:normAutofit fontScale="92500" lnSpcReduction="10000"/>
          </a:bodyPr>
          <a:lstStyle/>
          <a:p>
            <a:pPr marL="457200" lvl="0" indent="-381000" algn="just" rtl="0">
              <a:lnSpc>
                <a:spcPct val="100000"/>
              </a:lnSpc>
              <a:spcBef>
                <a:spcPts val="600"/>
              </a:spcBef>
              <a:spcAft>
                <a:spcPts val="0"/>
              </a:spcAft>
              <a:buSzPts val="2400"/>
              <a:buChar char="▪"/>
            </a:pPr>
            <a:r>
              <a:rPr lang="en-US" sz="2000" dirty="0">
                <a:solidFill>
                  <a:schemeClr val="dk1"/>
                </a:solidFill>
              </a:rPr>
              <a:t>Todos los países tienen un </a:t>
            </a:r>
            <a:r>
              <a:rPr lang="en-US" sz="2000" b="1" dirty="0" err="1">
                <a:solidFill>
                  <a:schemeClr val="dk1"/>
                </a:solidFill>
              </a:rPr>
              <a:t>Programa </a:t>
            </a:r>
            <a:r>
              <a:rPr lang="en-US" sz="2000" b="1" dirty="0">
                <a:solidFill>
                  <a:schemeClr val="dk1"/>
                </a:solidFill>
              </a:rPr>
              <a:t>Nacional de Inmunización </a:t>
            </a:r>
            <a:r>
              <a:rPr lang="en-US" sz="2000" dirty="0">
                <a:solidFill>
                  <a:schemeClr val="dk1"/>
                </a:solidFill>
              </a:rPr>
              <a:t>para proteger a la población contra las enfermedades prevenibles por vacunación (UNICEF)</a:t>
            </a:r>
            <a:endParaRPr dirty="0">
              <a:solidFill>
                <a:schemeClr val="dk1"/>
              </a:solidFill>
            </a:endParaRPr>
          </a:p>
          <a:p>
            <a:pPr marL="457200" lvl="0" indent="-381000" algn="just" rtl="0">
              <a:lnSpc>
                <a:spcPct val="100000"/>
              </a:lnSpc>
              <a:spcBef>
                <a:spcPts val="600"/>
              </a:spcBef>
              <a:spcAft>
                <a:spcPts val="0"/>
              </a:spcAft>
              <a:buSzPts val="2400"/>
              <a:buChar char="▪"/>
            </a:pPr>
            <a:r>
              <a:rPr lang="en-US" sz="2000" dirty="0">
                <a:solidFill>
                  <a:schemeClr val="dk1"/>
                </a:solidFill>
              </a:rPr>
              <a:t>Todas las vacunas utilizadas en los </a:t>
            </a:r>
            <a:r>
              <a:rPr lang="en-US" sz="2000" dirty="0" err="1">
                <a:solidFill>
                  <a:schemeClr val="dk1"/>
                </a:solidFill>
              </a:rPr>
              <a:t>programas </a:t>
            </a:r>
            <a:r>
              <a:rPr lang="en-US" sz="2000" dirty="0">
                <a:solidFill>
                  <a:schemeClr val="dk1"/>
                </a:solidFill>
              </a:rPr>
              <a:t>nacionales de inmunización son </a:t>
            </a:r>
            <a:r>
              <a:rPr lang="en-US" sz="2000" b="1" dirty="0">
                <a:solidFill>
                  <a:schemeClr val="dk1"/>
                </a:solidFill>
              </a:rPr>
              <a:t>seguras y eficaces </a:t>
            </a:r>
            <a:r>
              <a:rPr lang="en-US" sz="2000" dirty="0">
                <a:solidFill>
                  <a:schemeClr val="dk1"/>
                </a:solidFill>
              </a:rPr>
              <a:t>(OMS)</a:t>
            </a:r>
            <a:endParaRPr dirty="0">
              <a:solidFill>
                <a:schemeClr val="dk1"/>
              </a:solidFill>
            </a:endParaRPr>
          </a:p>
          <a:p>
            <a:pPr marL="457200" lvl="0" indent="-381000" algn="just" rtl="0">
              <a:lnSpc>
                <a:spcPct val="100000"/>
              </a:lnSpc>
              <a:spcBef>
                <a:spcPts val="600"/>
              </a:spcBef>
              <a:spcAft>
                <a:spcPts val="0"/>
              </a:spcAft>
              <a:buSzPts val="2400"/>
              <a:buChar char="▪"/>
            </a:pPr>
            <a:r>
              <a:rPr lang="en-US" sz="2000" b="1" dirty="0">
                <a:solidFill>
                  <a:schemeClr val="dk1"/>
                </a:solidFill>
              </a:rPr>
              <a:t>La mayoría de los efectos secundarios son menores </a:t>
            </a:r>
            <a:r>
              <a:rPr lang="en-US" sz="2000" dirty="0">
                <a:solidFill>
                  <a:schemeClr val="dk1"/>
                </a:solidFill>
              </a:rPr>
              <a:t>y de corta duración</a:t>
            </a:r>
            <a:endParaRPr dirty="0">
              <a:solidFill>
                <a:schemeClr val="dk1"/>
              </a:solidFill>
            </a:endParaRPr>
          </a:p>
          <a:p>
            <a:pPr marL="457200" lvl="0" indent="-228600" algn="l" rtl="0">
              <a:lnSpc>
                <a:spcPct val="100000"/>
              </a:lnSpc>
              <a:spcBef>
                <a:spcPts val="600"/>
              </a:spcBef>
              <a:spcAft>
                <a:spcPts val="0"/>
              </a:spcAft>
              <a:buSzPts val="2400"/>
              <a:buNone/>
            </a:pPr>
            <a:endParaRPr dirty="0"/>
          </a:p>
        </p:txBody>
      </p:sp>
      <p:sp>
        <p:nvSpPr>
          <p:cNvPr id="131" name="Google Shape;131;p57"/>
          <p:cNvSpPr/>
          <p:nvPr/>
        </p:nvSpPr>
        <p:spPr>
          <a:xfrm>
            <a:off x="9405514" y="6417429"/>
            <a:ext cx="2411700" cy="276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32" name="Google Shape;132;p57" descr="Map&#10;&#10;Description automatically generated"/>
          <p:cNvPicPr preferRelativeResize="0"/>
          <p:nvPr/>
        </p:nvPicPr>
        <p:blipFill rotWithShape="1">
          <a:blip r:embed="rId5">
            <a:alphaModFix/>
          </a:blip>
          <a:srcRect/>
          <a:stretch/>
        </p:blipFill>
        <p:spPr>
          <a:xfrm>
            <a:off x="6647551" y="2483818"/>
            <a:ext cx="5273615" cy="3136969"/>
          </a:xfrm>
          <a:prstGeom prst="rect">
            <a:avLst/>
          </a:prstGeom>
          <a:noFill/>
          <a:ln>
            <a:noFill/>
          </a:ln>
        </p:spPr>
      </p:pic>
      <p:pic>
        <p:nvPicPr>
          <p:cNvPr id="134" name="Google Shape;134;p57"/>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9" name="Google Shape;171;p8">
            <a:extLst>
              <a:ext uri="{FF2B5EF4-FFF2-40B4-BE49-F238E27FC236}">
                <a16:creationId xmlns:a16="http://schemas.microsoft.com/office/drawing/2014/main" id="{8212184F-6347-4F84-ABF9-BD696D4CDB86}"/>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 name="CuadroTexto 9">
            <a:extLst>
              <a:ext uri="{FF2B5EF4-FFF2-40B4-BE49-F238E27FC236}">
                <a16:creationId xmlns:a16="http://schemas.microsoft.com/office/drawing/2014/main" id="{D6019F53-D96A-775E-E261-AE074CA50470}"/>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15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5"/>
          <p:cNvSpPr txBox="1">
            <a:spLocks noGrp="1"/>
          </p:cNvSpPr>
          <p:nvPr>
            <p:ph type="title"/>
          </p:nvPr>
        </p:nvSpPr>
        <p:spPr>
          <a:xfrm>
            <a:off x="303566" y="964148"/>
            <a:ext cx="10515600" cy="9910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800" dirty="0" err="1"/>
              <a:t>Enfermedades</a:t>
            </a:r>
            <a:r>
              <a:rPr lang="en-US" sz="2800" dirty="0"/>
              <a:t> </a:t>
            </a:r>
            <a:r>
              <a:rPr lang="en-US" sz="2800" dirty="0" err="1"/>
              <a:t>prevenibles</a:t>
            </a:r>
            <a:r>
              <a:rPr lang="en-US" sz="2800" dirty="0"/>
              <a:t> </a:t>
            </a:r>
            <a:r>
              <a:rPr lang="en-US" sz="2800" dirty="0" err="1"/>
              <a:t>por</a:t>
            </a:r>
            <a:r>
              <a:rPr lang="en-US" sz="2800" dirty="0"/>
              <a:t> </a:t>
            </a:r>
            <a:r>
              <a:rPr lang="en-US" sz="2800" dirty="0" err="1"/>
              <a:t>vacunación</a:t>
            </a:r>
            <a:endParaRPr sz="2800" dirty="0"/>
          </a:p>
        </p:txBody>
      </p:sp>
      <p:sp>
        <p:nvSpPr>
          <p:cNvPr id="140" name="Google Shape;140;p45"/>
          <p:cNvSpPr txBox="1">
            <a:spLocks noGrp="1"/>
          </p:cNvSpPr>
          <p:nvPr>
            <p:ph type="body" idx="2"/>
          </p:nvPr>
        </p:nvSpPr>
        <p:spPr>
          <a:xfrm>
            <a:off x="823650" y="2373312"/>
            <a:ext cx="5802233" cy="4183432"/>
          </a:xfrm>
          <a:prstGeom prst="rect">
            <a:avLst/>
          </a:prstGeom>
          <a:noFill/>
          <a:ln>
            <a:noFill/>
          </a:ln>
        </p:spPr>
        <p:txBody>
          <a:bodyPr spcFirstLastPara="1" wrap="square" lIns="91425" tIns="45700" rIns="91425" bIns="45700" numCol="2" anchor="t" anchorCtr="0">
            <a:noAutofit/>
          </a:bodyPr>
          <a:lstStyle/>
          <a:p>
            <a:pPr marL="457200" lvl="0" indent="-381000" algn="l" rtl="0">
              <a:lnSpc>
                <a:spcPct val="100000"/>
              </a:lnSpc>
              <a:spcBef>
                <a:spcPts val="600"/>
              </a:spcBef>
              <a:spcAft>
                <a:spcPts val="0"/>
              </a:spcAft>
              <a:buSzPts val="2400"/>
              <a:buChar char="▪"/>
            </a:pPr>
            <a:r>
              <a:rPr lang="en-US" sz="2200" dirty="0">
                <a:solidFill>
                  <a:schemeClr val="dk1"/>
                </a:solidFill>
              </a:rPr>
              <a:t>Bacilo tuberculoso</a:t>
            </a:r>
            <a:endParaRPr dirty="0"/>
          </a:p>
          <a:p>
            <a:pPr marL="457200" lvl="0" indent="-381000" algn="l" rtl="0">
              <a:lnSpc>
                <a:spcPct val="100000"/>
              </a:lnSpc>
              <a:spcBef>
                <a:spcPts val="600"/>
              </a:spcBef>
              <a:spcAft>
                <a:spcPts val="0"/>
              </a:spcAft>
              <a:buSzPts val="2400"/>
              <a:buChar char="▪"/>
            </a:pPr>
            <a:r>
              <a:rPr lang="en-US" sz="2200" dirty="0">
                <a:solidFill>
                  <a:schemeClr val="dk1"/>
                </a:solidFill>
              </a:rPr>
              <a:t>Poliovirus </a:t>
            </a:r>
            <a:endParaRPr dirty="0"/>
          </a:p>
          <a:p>
            <a:pPr marL="457200" lvl="0" indent="-381000" algn="l" rtl="0">
              <a:lnSpc>
                <a:spcPct val="100000"/>
              </a:lnSpc>
              <a:spcBef>
                <a:spcPts val="600"/>
              </a:spcBef>
              <a:spcAft>
                <a:spcPts val="0"/>
              </a:spcAft>
              <a:buSzPts val="2400"/>
              <a:buChar char="▪"/>
            </a:pPr>
            <a:r>
              <a:rPr lang="en-US" sz="2200" dirty="0">
                <a:solidFill>
                  <a:schemeClr val="dk1"/>
                </a:solidFill>
              </a:rPr>
              <a:t>Difteria</a:t>
            </a:r>
            <a:endParaRPr dirty="0"/>
          </a:p>
          <a:p>
            <a:pPr marL="457200" lvl="0" indent="-381000" algn="l" rtl="0">
              <a:lnSpc>
                <a:spcPct val="100000"/>
              </a:lnSpc>
              <a:spcBef>
                <a:spcPts val="600"/>
              </a:spcBef>
              <a:spcAft>
                <a:spcPts val="0"/>
              </a:spcAft>
              <a:buSzPts val="2400"/>
              <a:buChar char="▪"/>
            </a:pPr>
            <a:r>
              <a:rPr lang="en-US" sz="2200" dirty="0">
                <a:solidFill>
                  <a:schemeClr val="dk1"/>
                </a:solidFill>
              </a:rPr>
              <a:t>Tétanos</a:t>
            </a:r>
            <a:endParaRPr dirty="0"/>
          </a:p>
          <a:p>
            <a:pPr marL="457200" lvl="0" indent="-381000" algn="l" rtl="0">
              <a:lnSpc>
                <a:spcPct val="100000"/>
              </a:lnSpc>
              <a:spcBef>
                <a:spcPts val="600"/>
              </a:spcBef>
              <a:spcAft>
                <a:spcPts val="0"/>
              </a:spcAft>
              <a:buSzPts val="2400"/>
              <a:buChar char="▪"/>
            </a:pPr>
            <a:r>
              <a:rPr lang="en-US" sz="2200" dirty="0">
                <a:solidFill>
                  <a:schemeClr val="dk1"/>
                </a:solidFill>
              </a:rPr>
              <a:t>Tos ferina</a:t>
            </a:r>
            <a:endParaRPr dirty="0"/>
          </a:p>
          <a:p>
            <a:pPr marL="457200" lvl="0" indent="-381000" algn="l" rtl="0">
              <a:lnSpc>
                <a:spcPct val="100000"/>
              </a:lnSpc>
              <a:spcBef>
                <a:spcPts val="600"/>
              </a:spcBef>
              <a:spcAft>
                <a:spcPts val="0"/>
              </a:spcAft>
              <a:buSzPts val="2400"/>
              <a:buChar char="▪"/>
            </a:pPr>
            <a:r>
              <a:rPr lang="en-US" sz="2200" dirty="0">
                <a:solidFill>
                  <a:schemeClr val="dk1"/>
                </a:solidFill>
              </a:rPr>
              <a:t>Sarampión</a:t>
            </a:r>
            <a:endParaRPr dirty="0"/>
          </a:p>
          <a:p>
            <a:pPr marL="457200" lvl="0" indent="-381000" algn="l" rtl="0">
              <a:lnSpc>
                <a:spcPct val="100000"/>
              </a:lnSpc>
              <a:spcBef>
                <a:spcPts val="600"/>
              </a:spcBef>
              <a:spcAft>
                <a:spcPts val="0"/>
              </a:spcAft>
              <a:buSzPts val="2400"/>
              <a:buChar char="▪"/>
            </a:pPr>
            <a:r>
              <a:rPr lang="en-US" sz="2200" dirty="0">
                <a:solidFill>
                  <a:schemeClr val="dk1"/>
                </a:solidFill>
              </a:rPr>
              <a:t>Hepatitis A/B</a:t>
            </a:r>
            <a:endParaRPr dirty="0"/>
          </a:p>
          <a:p>
            <a:pPr marL="457200" lvl="0" indent="-381000" algn="l" rtl="0">
              <a:lnSpc>
                <a:spcPct val="100000"/>
              </a:lnSpc>
              <a:spcBef>
                <a:spcPts val="600"/>
              </a:spcBef>
              <a:spcAft>
                <a:spcPts val="0"/>
              </a:spcAft>
              <a:buSzPts val="2400"/>
              <a:buChar char="▪"/>
            </a:pPr>
            <a:r>
              <a:rPr lang="en-US" sz="2200" dirty="0">
                <a:solidFill>
                  <a:schemeClr val="dk1"/>
                </a:solidFill>
              </a:rPr>
              <a:t>Rotavirus</a:t>
            </a:r>
            <a:endParaRPr dirty="0"/>
          </a:p>
          <a:p>
            <a:pPr marL="457200" lvl="0" indent="-381000" algn="l" rtl="0">
              <a:lnSpc>
                <a:spcPct val="100000"/>
              </a:lnSpc>
              <a:spcBef>
                <a:spcPts val="600"/>
              </a:spcBef>
              <a:spcAft>
                <a:spcPts val="0"/>
              </a:spcAft>
              <a:buSzPts val="2400"/>
              <a:buChar char="▪"/>
            </a:pPr>
            <a:r>
              <a:rPr lang="en-US" sz="2200" dirty="0">
                <a:solidFill>
                  <a:schemeClr val="dk1"/>
                </a:solidFill>
              </a:rPr>
              <a:t>Virus de la fiebre amarilla</a:t>
            </a:r>
            <a:endParaRPr dirty="0"/>
          </a:p>
          <a:p>
            <a:pPr marL="457200" lvl="0" indent="-381000" algn="l" rtl="0">
              <a:lnSpc>
                <a:spcPct val="100000"/>
              </a:lnSpc>
              <a:spcBef>
                <a:spcPts val="600"/>
              </a:spcBef>
              <a:spcAft>
                <a:spcPts val="0"/>
              </a:spcAft>
              <a:buSzPts val="2400"/>
              <a:buChar char="▪"/>
            </a:pPr>
            <a:r>
              <a:rPr lang="en-US" sz="2200" dirty="0">
                <a:solidFill>
                  <a:schemeClr val="dk1"/>
                </a:solidFill>
              </a:rPr>
              <a:t>VPH</a:t>
            </a:r>
            <a:endParaRPr dirty="0"/>
          </a:p>
          <a:p>
            <a:pPr marL="457200" lvl="0" indent="-381000" algn="l" rtl="0">
              <a:lnSpc>
                <a:spcPct val="100000"/>
              </a:lnSpc>
              <a:spcBef>
                <a:spcPts val="600"/>
              </a:spcBef>
              <a:spcAft>
                <a:spcPts val="0"/>
              </a:spcAft>
              <a:buSzPts val="2400"/>
              <a:buChar char="▪"/>
            </a:pPr>
            <a:r>
              <a:rPr lang="en-US" sz="2200" dirty="0">
                <a:solidFill>
                  <a:schemeClr val="dk1"/>
                </a:solidFill>
              </a:rPr>
              <a:t>COVID-19</a:t>
            </a:r>
            <a:endParaRPr dirty="0"/>
          </a:p>
          <a:p>
            <a:pPr marL="76200" lvl="0" indent="0" algn="l" rtl="0">
              <a:lnSpc>
                <a:spcPct val="100000"/>
              </a:lnSpc>
              <a:spcBef>
                <a:spcPts val="600"/>
              </a:spcBef>
              <a:spcAft>
                <a:spcPts val="0"/>
              </a:spcAft>
              <a:buSzPts val="2400"/>
              <a:buNone/>
            </a:pPr>
            <a:endParaRPr lang="en-US" sz="2200" u="sng" dirty="0">
              <a:solidFill>
                <a:schemeClr val="hlink"/>
              </a:solidFill>
              <a:hlinkClick r:id="rId3"/>
            </a:endParaRPr>
          </a:p>
          <a:p>
            <a:pPr marL="76200" lvl="0" indent="0" algn="l" rtl="0">
              <a:lnSpc>
                <a:spcPct val="100000"/>
              </a:lnSpc>
              <a:spcBef>
                <a:spcPts val="600"/>
              </a:spcBef>
              <a:spcAft>
                <a:spcPts val="0"/>
              </a:spcAft>
              <a:buSzPts val="2400"/>
              <a:buNone/>
            </a:pPr>
            <a:endParaRPr lang="en-US" sz="2200" u="sng" dirty="0">
              <a:solidFill>
                <a:schemeClr val="hlink"/>
              </a:solidFill>
              <a:hlinkClick r:id="rId3"/>
            </a:endParaRPr>
          </a:p>
          <a:p>
            <a:pPr marL="76200" lvl="0" indent="0" algn="l" rtl="0">
              <a:lnSpc>
                <a:spcPct val="100000"/>
              </a:lnSpc>
              <a:spcBef>
                <a:spcPts val="600"/>
              </a:spcBef>
              <a:spcAft>
                <a:spcPts val="0"/>
              </a:spcAft>
              <a:buSzPts val="2400"/>
              <a:buNone/>
            </a:pPr>
            <a:endParaRPr lang="en-US" sz="2200" u="sng" dirty="0">
              <a:solidFill>
                <a:schemeClr val="hlink"/>
              </a:solidFill>
              <a:hlinkClick r:id="rId3"/>
            </a:endParaRPr>
          </a:p>
          <a:p>
            <a:pPr marL="76200" lvl="0" indent="0" algn="l" rtl="0">
              <a:lnSpc>
                <a:spcPct val="100000"/>
              </a:lnSpc>
              <a:spcBef>
                <a:spcPts val="600"/>
              </a:spcBef>
              <a:spcAft>
                <a:spcPts val="0"/>
              </a:spcAft>
              <a:buSzPts val="2400"/>
              <a:buNone/>
            </a:pPr>
            <a:r>
              <a:rPr lang="en-US" sz="2200" u="sng" dirty="0" err="1">
                <a:solidFill>
                  <a:schemeClr val="hlink"/>
                </a:solidFill>
                <a:hlinkClick r:id="rId3"/>
              </a:rPr>
              <a:t>vídeos</a:t>
            </a:r>
            <a:r>
              <a:rPr lang="en-US" sz="2200" u="sng" dirty="0">
                <a:solidFill>
                  <a:schemeClr val="hlink"/>
                </a:solidFill>
                <a:hlinkClick r:id="rId3"/>
              </a:rPr>
              <a:t> relacionados</a:t>
            </a:r>
            <a:endParaRPr sz="2200" dirty="0">
              <a:solidFill>
                <a:schemeClr val="dk1"/>
              </a:solidFill>
            </a:endParaRPr>
          </a:p>
          <a:p>
            <a:pPr marL="457200" lvl="0" indent="-228600" algn="l" rtl="0">
              <a:lnSpc>
                <a:spcPct val="100000"/>
              </a:lnSpc>
              <a:spcBef>
                <a:spcPts val="600"/>
              </a:spcBef>
              <a:spcAft>
                <a:spcPts val="0"/>
              </a:spcAft>
              <a:buSzPts val="2400"/>
              <a:buNone/>
            </a:pPr>
            <a:endParaRPr sz="2200" dirty="0">
              <a:solidFill>
                <a:schemeClr val="dk1"/>
              </a:solidFill>
            </a:endParaRPr>
          </a:p>
        </p:txBody>
      </p:sp>
      <p:sp>
        <p:nvSpPr>
          <p:cNvPr id="142" name="Google Shape;142;p45"/>
          <p:cNvSpPr txBox="1"/>
          <p:nvPr/>
        </p:nvSpPr>
        <p:spPr>
          <a:xfrm>
            <a:off x="303566" y="1794930"/>
            <a:ext cx="6119446" cy="430847"/>
          </a:xfrm>
          <a:prstGeom prst="rect">
            <a:avLst/>
          </a:prstGeom>
          <a:noFill/>
          <a:ln>
            <a:noFill/>
          </a:ln>
        </p:spPr>
        <p:txBody>
          <a:bodyPr spcFirstLastPara="1" wrap="square" lIns="91425" tIns="45700" rIns="91425" bIns="45700" anchor="t" anchorCtr="0">
            <a:spAutoFit/>
          </a:bodyPr>
          <a:lstStyle/>
          <a:p>
            <a:pPr marL="76200" marR="0" lvl="0" indent="0" algn="l" defTabSz="914400" rtl="0" eaLnBrk="1" fontAlgn="auto" latinLnBrk="0" hangingPunct="1">
              <a:lnSpc>
                <a:spcPct val="100000"/>
              </a:lnSpc>
              <a:spcBef>
                <a:spcPts val="0"/>
              </a:spcBef>
              <a:spcAft>
                <a:spcPts val="0"/>
              </a:spcAft>
              <a:buClr>
                <a:srgbClr val="C01E24"/>
              </a:buClr>
              <a:buSzPts val="2400"/>
              <a:buFont typeface="Calibri"/>
              <a:buNone/>
              <a:tabLst/>
              <a:defRPr/>
            </a:pPr>
            <a:r>
              <a:rPr kumimoji="0" lang="en-US" sz="2200" b="1" i="0" u="none" strike="noStrike" kern="0" cap="none" spc="0" normalizeH="0" baseline="0" noProof="0" dirty="0">
                <a:ln>
                  <a:noFill/>
                </a:ln>
                <a:solidFill>
                  <a:srgbClr val="203864"/>
                </a:solidFill>
                <a:effectLst/>
                <a:uLnTx/>
                <a:uFillTx/>
                <a:latin typeface="Calibri" panose="020F0502020204030204" pitchFamily="34" charset="0"/>
                <a:cs typeface="Calibri" panose="020F0502020204030204" pitchFamily="34" charset="0"/>
                <a:sym typeface="Arial"/>
              </a:rPr>
              <a:t>Las </a:t>
            </a:r>
            <a:r>
              <a:rPr kumimoji="0" lang="en-US" sz="2200" b="1" i="0" u="none" strike="noStrike" kern="0" cap="none" spc="0" normalizeH="0" baseline="0" noProof="0" dirty="0" err="1">
                <a:ln>
                  <a:noFill/>
                </a:ln>
                <a:solidFill>
                  <a:srgbClr val="203864"/>
                </a:solidFill>
                <a:effectLst/>
                <a:uLnTx/>
                <a:uFillTx/>
                <a:latin typeface="Calibri" panose="020F0502020204030204" pitchFamily="34" charset="0"/>
                <a:cs typeface="Calibri" panose="020F0502020204030204" pitchFamily="34" charset="0"/>
                <a:sym typeface="Arial"/>
              </a:rPr>
              <a:t>vacunas</a:t>
            </a:r>
            <a:r>
              <a:rPr kumimoji="0" lang="en-US" sz="2200" b="1" i="0" u="none" strike="noStrike" kern="0" cap="none" spc="0" normalizeH="0" baseline="0" noProof="0" dirty="0">
                <a:ln>
                  <a:noFill/>
                </a:ln>
                <a:solidFill>
                  <a:srgbClr val="203864"/>
                </a:solidFill>
                <a:effectLst/>
                <a:uLnTx/>
                <a:uFillTx/>
                <a:latin typeface="Calibri" panose="020F0502020204030204" pitchFamily="34" charset="0"/>
                <a:cs typeface="Calibri" panose="020F0502020204030204" pitchFamily="34" charset="0"/>
                <a:sym typeface="Arial"/>
              </a:rPr>
              <a:t> </a:t>
            </a:r>
            <a:r>
              <a:rPr kumimoji="0" lang="en-US" sz="2200" b="1" i="0" u="none" strike="noStrike" kern="0" cap="none" spc="0" normalizeH="0" baseline="0" noProof="0" dirty="0" err="1">
                <a:ln>
                  <a:noFill/>
                </a:ln>
                <a:solidFill>
                  <a:srgbClr val="203864"/>
                </a:solidFill>
                <a:effectLst/>
                <a:uLnTx/>
                <a:uFillTx/>
                <a:latin typeface="Calibri" panose="020F0502020204030204" pitchFamily="34" charset="0"/>
                <a:cs typeface="Calibri" panose="020F0502020204030204" pitchFamily="34" charset="0"/>
                <a:sym typeface="Arial"/>
              </a:rPr>
              <a:t>protegen</a:t>
            </a:r>
            <a:r>
              <a:rPr kumimoji="0" lang="en-US" sz="2200" b="1" i="0" u="none" strike="noStrike" kern="0" cap="none" spc="0" normalizeH="0" baseline="0" noProof="0" dirty="0">
                <a:ln>
                  <a:noFill/>
                </a:ln>
                <a:solidFill>
                  <a:srgbClr val="203864"/>
                </a:solidFill>
                <a:effectLst/>
                <a:uLnTx/>
                <a:uFillTx/>
                <a:latin typeface="Calibri" panose="020F0502020204030204" pitchFamily="34" charset="0"/>
                <a:cs typeface="Calibri" panose="020F0502020204030204" pitchFamily="34" charset="0"/>
                <a:sym typeface="Arial"/>
              </a:rPr>
              <a:t> de:</a:t>
            </a:r>
            <a:endParaRPr kumimoji="0" sz="2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43" name="Google Shape;143;p45"/>
          <p:cNvPicPr preferRelativeResize="0"/>
          <p:nvPr/>
        </p:nvPicPr>
        <p:blipFill rotWithShape="1">
          <a:blip r:embed="rId4">
            <a:alphaModFix/>
          </a:blip>
          <a:srcRect/>
          <a:stretch/>
        </p:blipFill>
        <p:spPr>
          <a:xfrm>
            <a:off x="6372174" y="1523700"/>
            <a:ext cx="5570275" cy="3190324"/>
          </a:xfrm>
          <a:prstGeom prst="rect">
            <a:avLst/>
          </a:prstGeom>
          <a:noFill/>
          <a:ln>
            <a:noFill/>
          </a:ln>
        </p:spPr>
      </p:pic>
      <p:sp>
        <p:nvSpPr>
          <p:cNvPr id="144" name="Google Shape;144;p45"/>
          <p:cNvSpPr/>
          <p:nvPr/>
        </p:nvSpPr>
        <p:spPr>
          <a:xfrm>
            <a:off x="9397268" y="6417429"/>
            <a:ext cx="2411700" cy="276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6">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6">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45" name="Google Shape;145;p45"/>
          <p:cNvPicPr preferRelativeResize="0"/>
          <p:nvPr/>
        </p:nvPicPr>
        <p:blipFill rotWithShape="1">
          <a:blip r:embed="rId7">
            <a:alphaModFix/>
          </a:blip>
          <a:srcRect r="-533" b="606"/>
          <a:stretch/>
        </p:blipFill>
        <p:spPr>
          <a:xfrm flipH="1">
            <a:off x="-1904" y="6253759"/>
            <a:ext cx="610941" cy="604241"/>
          </a:xfrm>
          <a:prstGeom prst="rect">
            <a:avLst/>
          </a:prstGeom>
          <a:noFill/>
          <a:ln>
            <a:noFill/>
          </a:ln>
        </p:spPr>
      </p:pic>
      <p:sp>
        <p:nvSpPr>
          <p:cNvPr id="9" name="Google Shape;171;p8">
            <a:extLst>
              <a:ext uri="{FF2B5EF4-FFF2-40B4-BE49-F238E27FC236}">
                <a16:creationId xmlns:a16="http://schemas.microsoft.com/office/drawing/2014/main" id="{6A51CEB3-DFEB-459F-9139-D0EBDDA08794}"/>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 name="CuadroTexto 9">
            <a:extLst>
              <a:ext uri="{FF2B5EF4-FFF2-40B4-BE49-F238E27FC236}">
                <a16:creationId xmlns:a16="http://schemas.microsoft.com/office/drawing/2014/main" id="{748BF998-45E9-3B57-B022-AB61F9C5FF24}"/>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3200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6"/>
          <p:cNvSpPr txBox="1">
            <a:spLocks noGrp="1"/>
          </p:cNvSpPr>
          <p:nvPr>
            <p:ph type="title"/>
          </p:nvPr>
        </p:nvSpPr>
        <p:spPr>
          <a:xfrm>
            <a:off x="725089" y="996443"/>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dirty="0" err="1"/>
              <a:t>Nutrición</a:t>
            </a:r>
            <a:br>
              <a:rPr lang="en-US" b="1" dirty="0">
                <a:latin typeface="Arial"/>
                <a:ea typeface="Arial"/>
                <a:cs typeface="Arial"/>
                <a:sym typeface="Arial"/>
              </a:rPr>
            </a:br>
            <a:br>
              <a:rPr lang="en-US" b="1" dirty="0">
                <a:latin typeface="Arial"/>
                <a:ea typeface="Arial"/>
                <a:cs typeface="Arial"/>
                <a:sym typeface="Arial"/>
              </a:rPr>
            </a:br>
            <a:endParaRPr b="1" dirty="0">
              <a:latin typeface="Arial"/>
              <a:ea typeface="Arial"/>
              <a:cs typeface="Arial"/>
              <a:sym typeface="Arial"/>
            </a:endParaRPr>
          </a:p>
        </p:txBody>
      </p:sp>
      <p:sp>
        <p:nvSpPr>
          <p:cNvPr id="151" name="Google Shape;151;p46"/>
          <p:cNvSpPr txBox="1">
            <a:spLocks noGrp="1"/>
          </p:cNvSpPr>
          <p:nvPr>
            <p:ph type="body" idx="1"/>
          </p:nvPr>
        </p:nvSpPr>
        <p:spPr>
          <a:xfrm>
            <a:off x="725088" y="1969501"/>
            <a:ext cx="9143999" cy="4468936"/>
          </a:xfrm>
          <a:prstGeom prst="rect">
            <a:avLst/>
          </a:prstGeom>
          <a:noFill/>
          <a:ln>
            <a:noFill/>
          </a:ln>
        </p:spPr>
        <p:txBody>
          <a:bodyPr spcFirstLastPara="1" wrap="square" lIns="91425" tIns="91425" rIns="91425" bIns="91425" anchor="t" anchorCtr="0">
            <a:noAutofit/>
          </a:bodyPr>
          <a:lstStyle/>
          <a:p>
            <a:pPr marL="393700" lvl="0" indent="-241300" algn="just" rtl="0">
              <a:lnSpc>
                <a:spcPct val="100000"/>
              </a:lnSpc>
              <a:spcBef>
                <a:spcPts val="600"/>
              </a:spcBef>
              <a:spcAft>
                <a:spcPts val="600"/>
              </a:spcAft>
              <a:buSzPct val="100000"/>
              <a:buFont typeface="Calibri"/>
              <a:buChar char="▪"/>
            </a:pPr>
            <a:r>
              <a:rPr lang="en-US" sz="2000" dirty="0">
                <a:solidFill>
                  <a:schemeClr val="dk1"/>
                </a:solidFill>
              </a:rPr>
              <a:t>La nutrición es muy </a:t>
            </a:r>
            <a:r>
              <a:rPr lang="en-US" sz="2000" b="1" dirty="0">
                <a:solidFill>
                  <a:schemeClr val="dk1"/>
                </a:solidFill>
              </a:rPr>
              <a:t>importante para la salud </a:t>
            </a:r>
            <a:r>
              <a:rPr lang="en-US" sz="2000" dirty="0">
                <a:solidFill>
                  <a:schemeClr val="dk1"/>
                </a:solidFill>
              </a:rPr>
              <a:t>y para el </a:t>
            </a:r>
            <a:r>
              <a:rPr lang="en-US" sz="2000" b="1" dirty="0">
                <a:solidFill>
                  <a:schemeClr val="dk1"/>
                </a:solidFill>
              </a:rPr>
              <a:t>desarrollo del ser humano</a:t>
            </a:r>
            <a:endParaRPr b="1" dirty="0">
              <a:solidFill>
                <a:schemeClr val="dk1"/>
              </a:solidFill>
            </a:endParaRPr>
          </a:p>
          <a:p>
            <a:pPr marL="393700" lvl="0" indent="-241300" algn="just" rtl="0">
              <a:lnSpc>
                <a:spcPct val="100000"/>
              </a:lnSpc>
              <a:spcBef>
                <a:spcPts val="600"/>
              </a:spcBef>
              <a:spcAft>
                <a:spcPts val="600"/>
              </a:spcAft>
              <a:buSzPct val="100000"/>
              <a:buFont typeface="Calibri"/>
              <a:buChar char="▪"/>
            </a:pPr>
            <a:r>
              <a:rPr lang="en-US" sz="2000" dirty="0">
                <a:solidFill>
                  <a:schemeClr val="dk1"/>
                </a:solidFill>
              </a:rPr>
              <a:t>Una buena nutrición está relacionada con una </a:t>
            </a:r>
            <a:r>
              <a:rPr lang="en-US" sz="2000" b="1" dirty="0">
                <a:solidFill>
                  <a:schemeClr val="dk1"/>
                </a:solidFill>
              </a:rPr>
              <a:t>mejor salud infantil y materna, un sistema inmunológico más fuerte, un embarazo y un parto más seguros y un menor riesgo de enfermedades no contagiosas </a:t>
            </a:r>
            <a:r>
              <a:rPr lang="en-US" sz="2000" dirty="0">
                <a:solidFill>
                  <a:schemeClr val="dk1"/>
                </a:solidFill>
              </a:rPr>
              <a:t>(OMS).</a:t>
            </a:r>
            <a:endParaRPr dirty="0"/>
          </a:p>
          <a:p>
            <a:pPr marL="393700" lvl="0" indent="-241300" algn="just" rtl="0">
              <a:lnSpc>
                <a:spcPct val="100000"/>
              </a:lnSpc>
              <a:spcBef>
                <a:spcPts val="600"/>
              </a:spcBef>
              <a:spcAft>
                <a:spcPts val="600"/>
              </a:spcAft>
              <a:buSzPct val="100000"/>
              <a:buFont typeface="Calibri"/>
              <a:buChar char="▪"/>
            </a:pPr>
            <a:r>
              <a:rPr lang="en-US" sz="2000" dirty="0">
                <a:solidFill>
                  <a:schemeClr val="dk1"/>
                </a:solidFill>
              </a:rPr>
              <a:t>Una mala alimentación puede conducir a la </a:t>
            </a:r>
            <a:r>
              <a:rPr lang="en-US" sz="2000" b="1" dirty="0">
                <a:solidFill>
                  <a:schemeClr val="dk1"/>
                </a:solidFill>
              </a:rPr>
              <a:t>malnutrición</a:t>
            </a:r>
            <a:r>
              <a:rPr lang="en-US" sz="2000" dirty="0">
                <a:solidFill>
                  <a:schemeClr val="dk1"/>
                </a:solidFill>
              </a:rPr>
              <a:t>, es decir, a la falta o exceso de un nutriente o nutrientes. </a:t>
            </a:r>
            <a:endParaRPr lang="el-GR" sz="2000" dirty="0">
              <a:solidFill>
                <a:schemeClr val="dk1"/>
              </a:solidFill>
            </a:endParaRPr>
          </a:p>
          <a:p>
            <a:pPr marL="393700" lvl="0" indent="-241300" algn="just" rtl="0">
              <a:lnSpc>
                <a:spcPct val="100000"/>
              </a:lnSpc>
              <a:spcBef>
                <a:spcPts val="600"/>
              </a:spcBef>
              <a:spcAft>
                <a:spcPts val="600"/>
              </a:spcAft>
              <a:buSzPct val="100000"/>
              <a:buFont typeface="Calibri"/>
              <a:buChar char="▪"/>
            </a:pPr>
            <a:r>
              <a:rPr lang="en-US" sz="2000" b="1" dirty="0">
                <a:solidFill>
                  <a:schemeClr val="dk1"/>
                </a:solidFill>
              </a:rPr>
              <a:t>La malnutrición </a:t>
            </a:r>
            <a:r>
              <a:rPr lang="en-US" sz="2000" dirty="0">
                <a:solidFill>
                  <a:schemeClr val="dk1"/>
                </a:solidFill>
              </a:rPr>
              <a:t>es una grave amenaza para la salud humana e incluye tanto la </a:t>
            </a:r>
            <a:r>
              <a:rPr lang="en-US" sz="2000" b="1" dirty="0">
                <a:solidFill>
                  <a:schemeClr val="dk1"/>
                </a:solidFill>
              </a:rPr>
              <a:t>desnutrición como el sobrepeso</a:t>
            </a:r>
            <a:endParaRPr dirty="0"/>
          </a:p>
          <a:p>
            <a:pPr marL="609600" lvl="0" indent="-228600" algn="l" rtl="0">
              <a:lnSpc>
                <a:spcPct val="100000"/>
              </a:lnSpc>
              <a:spcBef>
                <a:spcPts val="600"/>
              </a:spcBef>
              <a:spcAft>
                <a:spcPts val="600"/>
              </a:spcAft>
              <a:buSzPts val="1800"/>
              <a:buFont typeface="Calibri"/>
              <a:buNone/>
            </a:pPr>
            <a:endParaRPr sz="2000" dirty="0">
              <a:solidFill>
                <a:srgbClr val="7030A0"/>
              </a:solidFill>
            </a:endParaRPr>
          </a:p>
          <a:p>
            <a:pPr marL="609600" lvl="0" indent="-228600" algn="l" rtl="0">
              <a:lnSpc>
                <a:spcPct val="100000"/>
              </a:lnSpc>
              <a:spcBef>
                <a:spcPts val="600"/>
              </a:spcBef>
              <a:spcAft>
                <a:spcPts val="600"/>
              </a:spcAft>
              <a:buSzPts val="1800"/>
              <a:buFont typeface="Calibri"/>
              <a:buNone/>
            </a:pPr>
            <a:endParaRPr dirty="0"/>
          </a:p>
        </p:txBody>
      </p:sp>
      <p:sp>
        <p:nvSpPr>
          <p:cNvPr id="152" name="Google Shape;152;p46"/>
          <p:cNvSpPr txBox="1"/>
          <p:nvPr/>
        </p:nvSpPr>
        <p:spPr>
          <a:xfrm>
            <a:off x="725089" y="1311040"/>
            <a:ext cx="7774578" cy="69183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2200" b="1" i="1" u="none" strike="noStrike" kern="0" cap="none" spc="0" normalizeH="0" baseline="0" noProof="0" dirty="0">
                <a:ln>
                  <a:noFill/>
                </a:ln>
                <a:solidFill>
                  <a:srgbClr val="203864"/>
                </a:solidFill>
                <a:effectLst/>
                <a:uLnTx/>
                <a:uFillTx/>
                <a:latin typeface="Calibri" panose="020F0502020204030204" pitchFamily="34" charset="0"/>
                <a:cs typeface="Calibri" panose="020F0502020204030204" pitchFamily="34" charset="0"/>
                <a:sym typeface="Arial"/>
              </a:rPr>
              <a:t>¿Por qué es importante que tenga una buena nutrición?</a:t>
            </a:r>
            <a:endParaRPr kumimoji="0" sz="2200" b="1" i="1" u="none" strike="noStrike" kern="0" cap="none" spc="0" normalizeH="0" baseline="0" noProof="0" dirty="0">
              <a:ln>
                <a:noFill/>
              </a:ln>
              <a:solidFill>
                <a:srgbClr val="203864"/>
              </a:solidFill>
              <a:effectLst/>
              <a:uLnTx/>
              <a:uFillTx/>
              <a:latin typeface="Calibri" panose="020F0502020204030204" pitchFamily="34" charset="0"/>
              <a:cs typeface="Calibri" panose="020F0502020204030204" pitchFamily="34" charset="0"/>
              <a:sym typeface="Arial"/>
            </a:endParaRPr>
          </a:p>
        </p:txBody>
      </p:sp>
      <p:pic>
        <p:nvPicPr>
          <p:cNvPr id="156" name="Google Shape;156;p46"/>
          <p:cNvPicPr preferRelativeResize="0"/>
          <p:nvPr/>
        </p:nvPicPr>
        <p:blipFill rotWithShape="1">
          <a:blip r:embed="rId3">
            <a:alphaModFix/>
          </a:blip>
          <a:srcRect r="-533" b="606"/>
          <a:stretch/>
        </p:blipFill>
        <p:spPr>
          <a:xfrm flipH="1">
            <a:off x="-1904" y="6253759"/>
            <a:ext cx="610941" cy="604241"/>
          </a:xfrm>
          <a:prstGeom prst="rect">
            <a:avLst/>
          </a:prstGeom>
          <a:noFill/>
          <a:ln>
            <a:noFill/>
          </a:ln>
        </p:spPr>
      </p:pic>
      <p:sp>
        <p:nvSpPr>
          <p:cNvPr id="9" name="Google Shape;171;p8">
            <a:extLst>
              <a:ext uri="{FF2B5EF4-FFF2-40B4-BE49-F238E27FC236}">
                <a16:creationId xmlns:a16="http://schemas.microsoft.com/office/drawing/2014/main" id="{85D81A3B-EE96-4CE2-A6AF-DC2BC190592F}"/>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026" name="Picture 2" descr="Veggies, Fruit, Pepper, Grapes, Onions, Strawberries">
            <a:extLst>
              <a:ext uri="{FF2B5EF4-FFF2-40B4-BE49-F238E27FC236}">
                <a16:creationId xmlns:a16="http://schemas.microsoft.com/office/drawing/2014/main" id="{82C0D9C0-1D60-4CA2-9C17-2C1614ACC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9" y="4757627"/>
            <a:ext cx="9144000" cy="211455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44;p45">
            <a:extLst>
              <a:ext uri="{FF2B5EF4-FFF2-40B4-BE49-F238E27FC236}">
                <a16:creationId xmlns:a16="http://schemas.microsoft.com/office/drawing/2014/main" id="{5ADDED51-1C73-4CF6-90E3-CC1DDE9B59F0}"/>
              </a:ext>
            </a:extLst>
          </p:cNvPr>
          <p:cNvSpPr/>
          <p:nvPr/>
        </p:nvSpPr>
        <p:spPr>
          <a:xfrm>
            <a:off x="9724086" y="6555879"/>
            <a:ext cx="2411700" cy="276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5F5F5F"/>
                </a:solidFill>
                <a:effectLst>
                  <a:outerShdw blurRad="38100" dist="38100" dir="2700000" algn="tl">
                    <a:srgbClr val="000000">
                      <a:alpha val="43137"/>
                    </a:srgbClr>
                  </a:outerShdw>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 | </a:t>
            </a:r>
            <a:r>
              <a:rPr kumimoji="0" lang="en-US" sz="1200" b="0" i="0" u="sng"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hlinkClick r:id="rId6">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hlinkClick r:id="rId6">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1" name="CuadroTexto 10">
            <a:extLst>
              <a:ext uri="{FF2B5EF4-FFF2-40B4-BE49-F238E27FC236}">
                <a16:creationId xmlns:a16="http://schemas.microsoft.com/office/drawing/2014/main" id="{B7760C54-F353-35FC-E787-55CCF21A70FD}"/>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0510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7"/>
          <p:cNvSpPr txBox="1">
            <a:spLocks noGrp="1"/>
          </p:cNvSpPr>
          <p:nvPr>
            <p:ph type="title"/>
          </p:nvPr>
        </p:nvSpPr>
        <p:spPr>
          <a:xfrm>
            <a:off x="415600" y="1119836"/>
            <a:ext cx="5494838" cy="802836"/>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a:t>Signos de desnutrición</a:t>
            </a:r>
            <a:br>
              <a:rPr lang="en-US" b="1"/>
            </a:br>
            <a:endParaRPr b="1"/>
          </a:p>
        </p:txBody>
      </p:sp>
      <p:sp>
        <p:nvSpPr>
          <p:cNvPr id="162" name="Google Shape;162;p47"/>
          <p:cNvSpPr txBox="1">
            <a:spLocks noGrp="1"/>
          </p:cNvSpPr>
          <p:nvPr>
            <p:ph type="body" idx="1"/>
          </p:nvPr>
        </p:nvSpPr>
        <p:spPr>
          <a:xfrm>
            <a:off x="187569" y="1861623"/>
            <a:ext cx="6093995" cy="6037385"/>
          </a:xfrm>
          <a:prstGeom prst="rect">
            <a:avLst/>
          </a:prstGeom>
          <a:noFill/>
          <a:ln>
            <a:noFill/>
          </a:ln>
        </p:spPr>
        <p:txBody>
          <a:bodyPr spcFirstLastPara="1" wrap="square" lIns="91425" tIns="91425" rIns="91425" bIns="91425" anchor="t" anchorCtr="0">
            <a:noAutofit/>
          </a:bodyPr>
          <a:lstStyle/>
          <a:p>
            <a:pPr marL="186055" lvl="0" indent="0" algn="l" rtl="0">
              <a:lnSpc>
                <a:spcPct val="100000"/>
              </a:lnSpc>
              <a:spcBef>
                <a:spcPts val="0"/>
              </a:spcBef>
              <a:spcAft>
                <a:spcPts val="0"/>
              </a:spcAft>
              <a:buSzPts val="1400"/>
              <a:buNone/>
            </a:pPr>
            <a:r>
              <a:rPr lang="en-US" sz="2000" b="1" dirty="0">
                <a:solidFill>
                  <a:srgbClr val="000000"/>
                </a:solidFill>
                <a:latin typeface="Calibri"/>
                <a:ea typeface="Calibri"/>
                <a:cs typeface="Calibri"/>
                <a:sym typeface="Calibri"/>
              </a:rPr>
              <a:t>Signos de desnutrición:</a:t>
            </a:r>
            <a:endParaRPr b="1" dirty="0">
              <a:solidFill>
                <a:srgbClr val="000000"/>
              </a:solidFill>
            </a:endParaRPr>
          </a:p>
          <a:p>
            <a:pPr marL="1218565" lvl="1" indent="-405764" algn="l" rtl="0">
              <a:lnSpc>
                <a:spcPct val="150000"/>
              </a:lnSpc>
              <a:spcBef>
                <a:spcPts val="0"/>
              </a:spcBef>
              <a:spcAft>
                <a:spcPts val="0"/>
              </a:spcAft>
              <a:buSzPct val="100000"/>
              <a:buFont typeface="Calibri"/>
              <a:buChar char="▪"/>
            </a:pPr>
            <a:r>
              <a:rPr lang="en-US" sz="2000" dirty="0">
                <a:solidFill>
                  <a:srgbClr val="000000"/>
                </a:solidFill>
                <a:latin typeface="Calibri"/>
                <a:ea typeface="Calibri"/>
                <a:cs typeface="Calibri"/>
                <a:sym typeface="Calibri"/>
              </a:rPr>
              <a:t>Pérdida de peso</a:t>
            </a:r>
            <a:endParaRPr dirty="0">
              <a:solidFill>
                <a:srgbClr val="000000"/>
              </a:solidFill>
            </a:endParaRPr>
          </a:p>
          <a:p>
            <a:pPr marL="1218565" lvl="1" indent="-405764" algn="l" rtl="0">
              <a:lnSpc>
                <a:spcPct val="150000"/>
              </a:lnSpc>
              <a:spcBef>
                <a:spcPts val="0"/>
              </a:spcBef>
              <a:spcAft>
                <a:spcPts val="0"/>
              </a:spcAft>
              <a:buSzPct val="100000"/>
              <a:buFont typeface="Calibri"/>
              <a:buChar char="▪"/>
            </a:pPr>
            <a:r>
              <a:rPr lang="en-US" sz="2000" dirty="0">
                <a:solidFill>
                  <a:srgbClr val="000000"/>
                </a:solidFill>
                <a:latin typeface="Calibri"/>
                <a:ea typeface="Calibri"/>
                <a:cs typeface="Calibri"/>
                <a:sym typeface="Calibri"/>
              </a:rPr>
              <a:t>Disminución del apetito</a:t>
            </a:r>
            <a:endParaRPr dirty="0">
              <a:solidFill>
                <a:srgbClr val="000000"/>
              </a:solidFill>
            </a:endParaRPr>
          </a:p>
          <a:p>
            <a:pPr marL="1218565" lvl="1" indent="-405764" algn="l" rtl="0">
              <a:lnSpc>
                <a:spcPct val="150000"/>
              </a:lnSpc>
              <a:spcBef>
                <a:spcPts val="0"/>
              </a:spcBef>
              <a:spcAft>
                <a:spcPts val="0"/>
              </a:spcAft>
              <a:buSzPct val="100000"/>
              <a:buFont typeface="Calibri"/>
              <a:buChar char="▪"/>
            </a:pPr>
            <a:r>
              <a:rPr lang="en-US" sz="2000" dirty="0">
                <a:solidFill>
                  <a:srgbClr val="000000"/>
                </a:solidFill>
                <a:latin typeface="Calibri"/>
                <a:ea typeface="Calibri"/>
                <a:cs typeface="Calibri"/>
                <a:sym typeface="Calibri"/>
              </a:rPr>
              <a:t>Fatiga/debilidad</a:t>
            </a:r>
            <a:endParaRPr dirty="0">
              <a:solidFill>
                <a:srgbClr val="000000"/>
              </a:solidFill>
            </a:endParaRPr>
          </a:p>
          <a:p>
            <a:pPr marL="1218565" lvl="1" indent="-405764" algn="l" rtl="0">
              <a:lnSpc>
                <a:spcPct val="150000"/>
              </a:lnSpc>
              <a:spcBef>
                <a:spcPts val="0"/>
              </a:spcBef>
              <a:spcAft>
                <a:spcPts val="0"/>
              </a:spcAft>
              <a:buSzPct val="100000"/>
              <a:buFont typeface="Calibri"/>
              <a:buChar char="▪"/>
            </a:pPr>
            <a:r>
              <a:rPr lang="en-US" sz="2000" dirty="0">
                <a:solidFill>
                  <a:srgbClr val="000000"/>
                </a:solidFill>
                <a:latin typeface="Calibri"/>
                <a:ea typeface="Calibri"/>
                <a:cs typeface="Calibri"/>
                <a:sym typeface="Calibri"/>
              </a:rPr>
              <a:t>Enfermedades frecuentes</a:t>
            </a:r>
            <a:endParaRPr dirty="0">
              <a:solidFill>
                <a:srgbClr val="000000"/>
              </a:solidFill>
            </a:endParaRPr>
          </a:p>
          <a:p>
            <a:pPr marL="1218565" lvl="1" indent="-405764" algn="l" rtl="0">
              <a:lnSpc>
                <a:spcPct val="150000"/>
              </a:lnSpc>
              <a:spcBef>
                <a:spcPts val="0"/>
              </a:spcBef>
              <a:spcAft>
                <a:spcPts val="0"/>
              </a:spcAft>
              <a:buSzPct val="100000"/>
              <a:buFont typeface="Calibri"/>
              <a:buChar char="▪"/>
            </a:pPr>
            <a:r>
              <a:rPr lang="en-US" sz="2000" dirty="0">
                <a:solidFill>
                  <a:srgbClr val="000000"/>
                </a:solidFill>
                <a:latin typeface="Calibri"/>
                <a:ea typeface="Calibri"/>
                <a:cs typeface="Calibri"/>
                <a:sym typeface="Calibri"/>
              </a:rPr>
              <a:t>Concentración reducida</a:t>
            </a:r>
            <a:endParaRPr dirty="0">
              <a:solidFill>
                <a:srgbClr val="000000"/>
              </a:solidFill>
            </a:endParaRPr>
          </a:p>
          <a:p>
            <a:pPr marL="1218565" lvl="1" indent="-405764" algn="l" rtl="0">
              <a:lnSpc>
                <a:spcPct val="150000"/>
              </a:lnSpc>
              <a:spcBef>
                <a:spcPts val="0"/>
              </a:spcBef>
              <a:spcAft>
                <a:spcPts val="0"/>
              </a:spcAft>
              <a:buSzPct val="100000"/>
              <a:buFont typeface="Calibri"/>
              <a:buChar char="▪"/>
            </a:pPr>
            <a:r>
              <a:rPr lang="en-US" sz="2000" dirty="0">
                <a:solidFill>
                  <a:srgbClr val="000000"/>
                </a:solidFill>
                <a:latin typeface="Calibri"/>
                <a:ea typeface="Calibri"/>
                <a:cs typeface="Calibri"/>
                <a:sym typeface="Calibri"/>
              </a:rPr>
              <a:t>Mala cicatrización de las heridas</a:t>
            </a:r>
            <a:endParaRPr dirty="0">
              <a:solidFill>
                <a:srgbClr val="000000"/>
              </a:solidFill>
            </a:endParaRPr>
          </a:p>
          <a:p>
            <a:pPr marL="1218565" lvl="1" indent="-405764" algn="l" rtl="0">
              <a:lnSpc>
                <a:spcPct val="150000"/>
              </a:lnSpc>
              <a:spcBef>
                <a:spcPts val="0"/>
              </a:spcBef>
              <a:spcAft>
                <a:spcPts val="0"/>
              </a:spcAft>
              <a:buSzPct val="100000"/>
              <a:buFont typeface="Calibri"/>
              <a:buChar char="▪"/>
            </a:pPr>
            <a:r>
              <a:rPr lang="en-US" sz="2000" dirty="0">
                <a:solidFill>
                  <a:srgbClr val="000000"/>
                </a:solidFill>
                <a:latin typeface="Calibri"/>
                <a:ea typeface="Calibri"/>
                <a:cs typeface="Calibri"/>
                <a:sym typeface="Calibri"/>
              </a:rPr>
              <a:t>Adelgazamiento del cabello</a:t>
            </a:r>
            <a:endParaRPr dirty="0">
              <a:solidFill>
                <a:srgbClr val="000000"/>
              </a:solidFill>
            </a:endParaRPr>
          </a:p>
          <a:p>
            <a:pPr marL="1218565" lvl="1" indent="-405764" algn="l" rtl="0">
              <a:lnSpc>
                <a:spcPct val="150000"/>
              </a:lnSpc>
              <a:spcBef>
                <a:spcPts val="0"/>
              </a:spcBef>
              <a:spcAft>
                <a:spcPts val="0"/>
              </a:spcAft>
              <a:buSzPct val="100000"/>
              <a:buFont typeface="Calibri"/>
              <a:buChar char="▪"/>
            </a:pPr>
            <a:r>
              <a:rPr lang="en-US" sz="2000" dirty="0">
                <a:solidFill>
                  <a:srgbClr val="000000"/>
                </a:solidFill>
                <a:latin typeface="Calibri"/>
                <a:ea typeface="Calibri"/>
                <a:cs typeface="Calibri"/>
                <a:sym typeface="Calibri"/>
              </a:rPr>
              <a:t>Trastornos del estado de ánimo (Johns Hopkins Medicine)</a:t>
            </a:r>
            <a:endParaRPr dirty="0">
              <a:solidFill>
                <a:srgbClr val="000000"/>
              </a:solidFill>
            </a:endParaRPr>
          </a:p>
          <a:p>
            <a:pPr marL="1231900" lvl="1" indent="-266700" algn="l" rtl="0">
              <a:lnSpc>
                <a:spcPct val="150000"/>
              </a:lnSpc>
              <a:spcBef>
                <a:spcPts val="0"/>
              </a:spcBef>
              <a:spcAft>
                <a:spcPts val="0"/>
              </a:spcAft>
              <a:buSzPts val="1200"/>
              <a:buFont typeface="Calibri"/>
              <a:buNone/>
            </a:pPr>
            <a:endParaRPr sz="2000" dirty="0">
              <a:solidFill>
                <a:srgbClr val="000000"/>
              </a:solidFill>
              <a:latin typeface="Calibri"/>
              <a:ea typeface="Calibri"/>
              <a:cs typeface="Calibri"/>
              <a:sym typeface="Calibri"/>
            </a:endParaRPr>
          </a:p>
          <a:p>
            <a:pPr marL="812165" lvl="1" indent="0" algn="l" rtl="0">
              <a:lnSpc>
                <a:spcPct val="100000"/>
              </a:lnSpc>
              <a:spcBef>
                <a:spcPts val="2133"/>
              </a:spcBef>
              <a:spcAft>
                <a:spcPts val="0"/>
              </a:spcAft>
              <a:buSzPts val="1200"/>
              <a:buNone/>
            </a:pPr>
            <a:endParaRPr dirty="0">
              <a:solidFill>
                <a:srgbClr val="000000"/>
              </a:solidFill>
            </a:endParaRPr>
          </a:p>
        </p:txBody>
      </p:sp>
      <p:sp>
        <p:nvSpPr>
          <p:cNvPr id="163" name="Google Shape;163;p47"/>
          <p:cNvSpPr txBox="1">
            <a:spLocks noGrp="1"/>
          </p:cNvSpPr>
          <p:nvPr>
            <p:ph type="body" idx="2"/>
          </p:nvPr>
        </p:nvSpPr>
        <p:spPr>
          <a:xfrm>
            <a:off x="6371008" y="1894446"/>
            <a:ext cx="5333200" cy="5650522"/>
          </a:xfrm>
          <a:prstGeom prst="rect">
            <a:avLst/>
          </a:prstGeom>
          <a:noFill/>
          <a:ln>
            <a:noFill/>
          </a:ln>
        </p:spPr>
        <p:txBody>
          <a:bodyPr spcFirstLastPara="1" wrap="square" lIns="91425" tIns="91425" rIns="91425" bIns="91425" anchor="t" anchorCtr="0">
            <a:noAutofit/>
          </a:bodyPr>
          <a:lstStyle/>
          <a:p>
            <a:pPr marL="186055" lvl="0" indent="0" algn="l" rtl="0">
              <a:lnSpc>
                <a:spcPct val="100000"/>
              </a:lnSpc>
              <a:spcBef>
                <a:spcPts val="0"/>
              </a:spcBef>
              <a:spcAft>
                <a:spcPts val="0"/>
              </a:spcAft>
              <a:buSzPts val="1400"/>
              <a:buNone/>
            </a:pPr>
            <a:r>
              <a:rPr lang="en-US" sz="2000" b="1" dirty="0">
                <a:solidFill>
                  <a:srgbClr val="000000"/>
                </a:solidFill>
                <a:latin typeface="Calibri"/>
                <a:ea typeface="Calibri"/>
                <a:cs typeface="Calibri"/>
                <a:sym typeface="Calibri"/>
              </a:rPr>
              <a:t>Signos de sobrealimentación: </a:t>
            </a:r>
            <a:endParaRPr b="1" dirty="0">
              <a:solidFill>
                <a:srgbClr val="000000"/>
              </a:solidFill>
            </a:endParaRPr>
          </a:p>
          <a:p>
            <a:pPr marL="1218565" lvl="1" indent="-405764" algn="l" rtl="0">
              <a:lnSpc>
                <a:spcPct val="150000"/>
              </a:lnSpc>
              <a:spcBef>
                <a:spcPts val="0"/>
              </a:spcBef>
              <a:spcAft>
                <a:spcPts val="0"/>
              </a:spcAft>
              <a:buSzPct val="100000"/>
              <a:buFont typeface="Calibri"/>
              <a:buChar char="▪"/>
            </a:pPr>
            <a:r>
              <a:rPr lang="en-US" sz="2000" dirty="0">
                <a:solidFill>
                  <a:srgbClr val="000000"/>
                </a:solidFill>
                <a:latin typeface="Calibri"/>
                <a:ea typeface="Calibri"/>
                <a:cs typeface="Calibri"/>
                <a:sym typeface="Calibri"/>
              </a:rPr>
              <a:t>Aumento de peso</a:t>
            </a:r>
            <a:endParaRPr dirty="0">
              <a:solidFill>
                <a:srgbClr val="000000"/>
              </a:solidFill>
            </a:endParaRPr>
          </a:p>
          <a:p>
            <a:pPr marL="1218565" lvl="1" indent="-405764" algn="l" rtl="0">
              <a:lnSpc>
                <a:spcPct val="150000"/>
              </a:lnSpc>
              <a:spcBef>
                <a:spcPts val="0"/>
              </a:spcBef>
              <a:spcAft>
                <a:spcPts val="0"/>
              </a:spcAft>
              <a:buSzPct val="100000"/>
              <a:buFont typeface="Calibri"/>
              <a:buChar char="▪"/>
            </a:pPr>
            <a:r>
              <a:rPr lang="en-US" sz="2000" dirty="0">
                <a:solidFill>
                  <a:srgbClr val="000000"/>
                </a:solidFill>
                <a:latin typeface="Calibri"/>
                <a:ea typeface="Calibri"/>
                <a:cs typeface="Calibri"/>
                <a:sym typeface="Calibri"/>
              </a:rPr>
              <a:t>Diabetes</a:t>
            </a:r>
            <a:endParaRPr dirty="0">
              <a:solidFill>
                <a:srgbClr val="000000"/>
              </a:solidFill>
            </a:endParaRPr>
          </a:p>
          <a:p>
            <a:pPr marL="1218565" lvl="1" indent="-405764" algn="l" rtl="0">
              <a:lnSpc>
                <a:spcPct val="150000"/>
              </a:lnSpc>
              <a:spcBef>
                <a:spcPts val="0"/>
              </a:spcBef>
              <a:spcAft>
                <a:spcPts val="0"/>
              </a:spcAft>
              <a:buSzPct val="100000"/>
              <a:buFont typeface="Calibri"/>
              <a:buChar char="▪"/>
            </a:pPr>
            <a:r>
              <a:rPr lang="en-US" sz="2000" dirty="0">
                <a:solidFill>
                  <a:srgbClr val="000000"/>
                </a:solidFill>
                <a:latin typeface="Calibri"/>
                <a:ea typeface="Calibri"/>
                <a:cs typeface="Calibri"/>
                <a:sym typeface="Calibri"/>
              </a:rPr>
              <a:t>Presión arterial alta</a:t>
            </a:r>
            <a:endParaRPr dirty="0">
              <a:solidFill>
                <a:srgbClr val="000000"/>
              </a:solidFill>
            </a:endParaRPr>
          </a:p>
          <a:p>
            <a:pPr marL="1218565" lvl="1" indent="-405764" algn="l" rtl="0">
              <a:lnSpc>
                <a:spcPct val="150000"/>
              </a:lnSpc>
              <a:spcBef>
                <a:spcPts val="0"/>
              </a:spcBef>
              <a:spcAft>
                <a:spcPts val="0"/>
              </a:spcAft>
              <a:buSzPct val="100000"/>
              <a:buFont typeface="Calibri"/>
              <a:buChar char="▪"/>
            </a:pPr>
            <a:r>
              <a:rPr lang="en-US" sz="2000" dirty="0">
                <a:solidFill>
                  <a:srgbClr val="000000"/>
                </a:solidFill>
                <a:latin typeface="Calibri"/>
                <a:ea typeface="Calibri"/>
                <a:cs typeface="Calibri"/>
                <a:sym typeface="Calibri"/>
              </a:rPr>
              <a:t>Colesterol alto</a:t>
            </a:r>
            <a:endParaRPr dirty="0">
              <a:solidFill>
                <a:srgbClr val="000000"/>
              </a:solidFill>
            </a:endParaRPr>
          </a:p>
          <a:p>
            <a:pPr marL="1218565" lvl="1" indent="-405764" algn="l" rtl="0">
              <a:lnSpc>
                <a:spcPct val="150000"/>
              </a:lnSpc>
              <a:spcBef>
                <a:spcPts val="0"/>
              </a:spcBef>
              <a:spcAft>
                <a:spcPts val="0"/>
              </a:spcAft>
              <a:buSzPct val="100000"/>
              <a:buFont typeface="Calibri"/>
              <a:buChar char="▪"/>
            </a:pPr>
            <a:r>
              <a:rPr lang="en-US" sz="2000" dirty="0">
                <a:solidFill>
                  <a:srgbClr val="000000"/>
                </a:solidFill>
                <a:latin typeface="Calibri"/>
                <a:ea typeface="Calibri"/>
                <a:cs typeface="Calibri"/>
                <a:sym typeface="Calibri"/>
              </a:rPr>
              <a:t>Inflamación </a:t>
            </a:r>
            <a:endParaRPr dirty="0">
              <a:solidFill>
                <a:srgbClr val="000000"/>
              </a:solidFill>
            </a:endParaRPr>
          </a:p>
          <a:p>
            <a:pPr marL="1218565" lvl="1" indent="-329564" algn="l" rtl="0">
              <a:lnSpc>
                <a:spcPct val="100000"/>
              </a:lnSpc>
              <a:spcBef>
                <a:spcPts val="2133"/>
              </a:spcBef>
              <a:spcAft>
                <a:spcPts val="0"/>
              </a:spcAft>
              <a:buSzPct val="100000"/>
              <a:buNone/>
            </a:pPr>
            <a:endParaRPr dirty="0">
              <a:solidFill>
                <a:srgbClr val="000000"/>
              </a:solidFill>
            </a:endParaRPr>
          </a:p>
        </p:txBody>
      </p:sp>
      <p:sp>
        <p:nvSpPr>
          <p:cNvPr id="164" name="Google Shape;164;p47"/>
          <p:cNvSpPr txBox="1"/>
          <p:nvPr/>
        </p:nvSpPr>
        <p:spPr>
          <a:xfrm>
            <a:off x="6290189" y="1114085"/>
            <a:ext cx="5494838" cy="802836"/>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0"/>
              </a:spcBef>
              <a:spcAft>
                <a:spcPts val="0"/>
              </a:spcAft>
              <a:buClr>
                <a:srgbClr val="203864"/>
              </a:buClr>
              <a:buSzPts val="2800"/>
              <a:buFont typeface="Calibri"/>
              <a:buNone/>
              <a:tabLst/>
              <a:defRPr/>
            </a:pPr>
            <a:endParaRPr kumimoji="0" sz="4400" b="1" i="0" u="none" strike="noStrike" kern="0" cap="none" spc="0" normalizeH="0" baseline="0" noProof="0">
              <a:ln>
                <a:noFill/>
              </a:ln>
              <a:solidFill>
                <a:srgbClr val="002060"/>
              </a:solidFill>
              <a:effectLst/>
              <a:uLnTx/>
              <a:uFillTx/>
              <a:latin typeface="Arial"/>
              <a:ea typeface="Arial"/>
              <a:cs typeface="Arial"/>
              <a:sym typeface="Arial"/>
            </a:endParaRPr>
          </a:p>
        </p:txBody>
      </p:sp>
      <p:pic>
        <p:nvPicPr>
          <p:cNvPr id="166" name="Google Shape;166;p47"/>
          <p:cNvPicPr preferRelativeResize="0"/>
          <p:nvPr/>
        </p:nvPicPr>
        <p:blipFill rotWithShape="1">
          <a:blip r:embed="rId3">
            <a:alphaModFix/>
          </a:blip>
          <a:srcRect r="-533" b="606"/>
          <a:stretch/>
        </p:blipFill>
        <p:spPr>
          <a:xfrm flipH="1">
            <a:off x="-1904" y="6253759"/>
            <a:ext cx="610941" cy="604241"/>
          </a:xfrm>
          <a:prstGeom prst="rect">
            <a:avLst/>
          </a:prstGeom>
          <a:noFill/>
          <a:ln>
            <a:noFill/>
          </a:ln>
        </p:spPr>
      </p:pic>
      <p:sp>
        <p:nvSpPr>
          <p:cNvPr id="8" name="Google Shape;171;p8">
            <a:extLst>
              <a:ext uri="{FF2B5EF4-FFF2-40B4-BE49-F238E27FC236}">
                <a16:creationId xmlns:a16="http://schemas.microsoft.com/office/drawing/2014/main" id="{BE5B5937-C92A-42FA-9066-B2078C83BA25}"/>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9" name="CuadroTexto 8">
            <a:extLst>
              <a:ext uri="{FF2B5EF4-FFF2-40B4-BE49-F238E27FC236}">
                <a16:creationId xmlns:a16="http://schemas.microsoft.com/office/drawing/2014/main" id="{9300800E-B681-5338-074F-86676E29D386}"/>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5730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8"/>
          <p:cNvSpPr txBox="1">
            <a:spLocks noGrp="1"/>
          </p:cNvSpPr>
          <p:nvPr>
            <p:ph type="title"/>
          </p:nvPr>
        </p:nvSpPr>
        <p:spPr>
          <a:xfrm>
            <a:off x="333350" y="636812"/>
            <a:ext cx="10345798" cy="89688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35802"/>
              <a:buNone/>
            </a:pPr>
            <a:br>
              <a:rPr lang="en-US" sz="3600" b="1" dirty="0">
                <a:latin typeface="Arial"/>
                <a:ea typeface="Arial"/>
                <a:cs typeface="Arial"/>
                <a:sym typeface="Arial"/>
              </a:rPr>
            </a:br>
            <a:br>
              <a:rPr lang="en-US" sz="3600" b="1" dirty="0">
                <a:latin typeface="Arial"/>
                <a:ea typeface="Arial"/>
                <a:cs typeface="Arial"/>
                <a:sym typeface="Arial"/>
              </a:rPr>
            </a:br>
            <a:br>
              <a:rPr lang="en-US" sz="3600" b="1" dirty="0">
                <a:latin typeface="Arial"/>
                <a:ea typeface="Arial"/>
                <a:cs typeface="Arial"/>
                <a:sym typeface="Arial"/>
              </a:rPr>
            </a:br>
            <a:br>
              <a:rPr lang="en-US" sz="3600" b="1" dirty="0">
                <a:latin typeface="Arial"/>
                <a:ea typeface="Arial"/>
                <a:cs typeface="Arial"/>
                <a:sym typeface="Arial"/>
              </a:rPr>
            </a:br>
            <a:br>
              <a:rPr lang="en-US" sz="3600" b="1" dirty="0">
                <a:latin typeface="Arial"/>
                <a:ea typeface="Arial"/>
                <a:cs typeface="Arial"/>
                <a:sym typeface="Arial"/>
              </a:rPr>
            </a:br>
            <a:br>
              <a:rPr lang="en-US" sz="3600" b="1" dirty="0">
                <a:latin typeface="Arial"/>
                <a:ea typeface="Arial"/>
                <a:cs typeface="Arial"/>
                <a:sym typeface="Arial"/>
              </a:rPr>
            </a:br>
            <a:br>
              <a:rPr lang="en-US" sz="3600" b="1" dirty="0">
                <a:latin typeface="Arial"/>
                <a:ea typeface="Arial"/>
                <a:cs typeface="Arial"/>
                <a:sym typeface="Arial"/>
              </a:rPr>
            </a:br>
            <a:br>
              <a:rPr lang="en-US" sz="3600" b="1" dirty="0">
                <a:latin typeface="Arial"/>
                <a:ea typeface="Arial"/>
                <a:cs typeface="Arial"/>
                <a:sym typeface="Arial"/>
              </a:rPr>
            </a:br>
            <a:br>
              <a:rPr lang="en-US" sz="3600" b="1" dirty="0">
                <a:latin typeface="Arial"/>
                <a:ea typeface="Arial"/>
                <a:cs typeface="Arial"/>
                <a:sym typeface="Arial"/>
              </a:rPr>
            </a:br>
            <a:br>
              <a:rPr lang="en-US" sz="3600" b="1" dirty="0">
                <a:latin typeface="Arial"/>
                <a:ea typeface="Arial"/>
                <a:cs typeface="Arial"/>
                <a:sym typeface="Arial"/>
              </a:rPr>
            </a:br>
            <a:br>
              <a:rPr lang="en-US" sz="3600" b="1" dirty="0">
                <a:latin typeface="Arial"/>
                <a:ea typeface="Arial"/>
                <a:cs typeface="Arial"/>
                <a:sym typeface="Arial"/>
              </a:rPr>
            </a:br>
            <a:br>
              <a:rPr lang="en-US" sz="3600" b="1" dirty="0">
                <a:latin typeface="Arial"/>
                <a:ea typeface="Arial"/>
                <a:cs typeface="Arial"/>
                <a:sym typeface="Arial"/>
              </a:rPr>
            </a:br>
            <a:r>
              <a:rPr lang="en-US" sz="3100" dirty="0"/>
              <a:t>Tratamiento y prevención de la desnutrición</a:t>
            </a:r>
            <a:endParaRPr sz="3100" dirty="0"/>
          </a:p>
        </p:txBody>
      </p:sp>
      <p:sp>
        <p:nvSpPr>
          <p:cNvPr id="172" name="Google Shape;172;p48"/>
          <p:cNvSpPr txBox="1">
            <a:spLocks noGrp="1"/>
          </p:cNvSpPr>
          <p:nvPr>
            <p:ph type="body" idx="2"/>
          </p:nvPr>
        </p:nvSpPr>
        <p:spPr>
          <a:xfrm>
            <a:off x="499979" y="2178956"/>
            <a:ext cx="6407258" cy="452899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600"/>
              </a:spcBef>
              <a:spcAft>
                <a:spcPts val="600"/>
              </a:spcAft>
              <a:buSzPts val="2400"/>
              <a:buFont typeface="Calibri"/>
              <a:buChar char="▪"/>
            </a:pPr>
            <a:r>
              <a:rPr lang="en-US" sz="2000" b="1" dirty="0">
                <a:solidFill>
                  <a:schemeClr val="dk1"/>
                </a:solidFill>
              </a:rPr>
              <a:t>Tratar la malnutrición: </a:t>
            </a:r>
            <a:r>
              <a:rPr lang="en-US" sz="2000" dirty="0">
                <a:solidFill>
                  <a:schemeClr val="dk1"/>
                </a:solidFill>
              </a:rPr>
              <a:t>alimentos ricos en nutrientes - comer muchos alimentos como frutas y verduras, cereales integrales y proteínas magras </a:t>
            </a:r>
            <a:endParaRPr lang="el-GR" sz="2000" dirty="0">
              <a:solidFill>
                <a:schemeClr val="dk1"/>
              </a:solidFill>
            </a:endParaRPr>
          </a:p>
          <a:p>
            <a:pPr marL="342900" lvl="0" indent="-342900" algn="just" rtl="0">
              <a:lnSpc>
                <a:spcPct val="100000"/>
              </a:lnSpc>
              <a:spcBef>
                <a:spcPts val="600"/>
              </a:spcBef>
              <a:spcAft>
                <a:spcPts val="600"/>
              </a:spcAft>
              <a:buSzPts val="2400"/>
              <a:buFont typeface="Calibri"/>
              <a:buChar char="▪"/>
            </a:pPr>
            <a:r>
              <a:rPr lang="en-US" sz="2000" b="1" dirty="0">
                <a:solidFill>
                  <a:schemeClr val="dk1"/>
                </a:solidFill>
              </a:rPr>
              <a:t>Tratar </a:t>
            </a:r>
            <a:r>
              <a:rPr lang="en-US" sz="2000" b="1" dirty="0" err="1">
                <a:solidFill>
                  <a:schemeClr val="dk1"/>
                </a:solidFill>
              </a:rPr>
              <a:t>la sobrealimentación</a:t>
            </a:r>
            <a:r>
              <a:rPr lang="en-US" sz="2000" b="1" dirty="0">
                <a:solidFill>
                  <a:schemeClr val="dk1"/>
                </a:solidFill>
              </a:rPr>
              <a:t>: </a:t>
            </a:r>
            <a:r>
              <a:rPr lang="en-US" sz="2000" dirty="0">
                <a:solidFill>
                  <a:schemeClr val="dk1"/>
                </a:solidFill>
              </a:rPr>
              <a:t>reducir las calorías totales y mejorar el equilibrio de la dieta</a:t>
            </a:r>
            <a:endParaRPr dirty="0"/>
          </a:p>
          <a:p>
            <a:pPr marL="342900" lvl="0" indent="-342900" algn="just" rtl="0">
              <a:lnSpc>
                <a:spcPct val="100000"/>
              </a:lnSpc>
              <a:spcBef>
                <a:spcPts val="600"/>
              </a:spcBef>
              <a:spcAft>
                <a:spcPts val="600"/>
              </a:spcAft>
              <a:buSzPts val="2400"/>
              <a:buFont typeface="Calibri"/>
              <a:buChar char="▪"/>
            </a:pPr>
            <a:r>
              <a:rPr lang="en-US" sz="2000" b="1" dirty="0"/>
              <a:t>Tratar la desnutrición: </a:t>
            </a:r>
            <a:r>
              <a:rPr lang="en-US" sz="2000" dirty="0"/>
              <a:t>aumentar las calorías totales añadiendo alimentos ricos en nutrientes</a:t>
            </a:r>
            <a:endParaRPr dirty="0">
              <a:solidFill>
                <a:schemeClr val="dk1"/>
              </a:solidFill>
            </a:endParaRPr>
          </a:p>
          <a:p>
            <a:pPr marL="342900" lvl="0" indent="-342900" algn="just" rtl="0">
              <a:lnSpc>
                <a:spcPct val="100000"/>
              </a:lnSpc>
              <a:spcBef>
                <a:spcPts val="600"/>
              </a:spcBef>
              <a:spcAft>
                <a:spcPts val="600"/>
              </a:spcAft>
              <a:buSzPts val="2400"/>
              <a:buFont typeface="Calibri"/>
              <a:buChar char="▪"/>
            </a:pPr>
            <a:r>
              <a:rPr lang="en-US" sz="2000" b="1" dirty="0">
                <a:solidFill>
                  <a:schemeClr val="dk1"/>
                </a:solidFill>
              </a:rPr>
              <a:t>Evitar la comida basura, </a:t>
            </a:r>
            <a:r>
              <a:rPr lang="en-US" sz="2000" dirty="0">
                <a:solidFill>
                  <a:schemeClr val="dk1"/>
                </a:solidFill>
              </a:rPr>
              <a:t>que tiene muchas calorías pero poco valor nutricional</a:t>
            </a:r>
            <a:endParaRPr dirty="0">
              <a:solidFill>
                <a:schemeClr val="dk1"/>
              </a:solidFill>
            </a:endParaRPr>
          </a:p>
        </p:txBody>
      </p:sp>
      <p:sp>
        <p:nvSpPr>
          <p:cNvPr id="173" name="Google Shape;173;p48"/>
          <p:cNvSpPr txBox="1"/>
          <p:nvPr/>
        </p:nvSpPr>
        <p:spPr>
          <a:xfrm>
            <a:off x="499978" y="1408995"/>
            <a:ext cx="7774578" cy="69183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2200" b="1" i="1" u="none" strike="noStrike" kern="0" cap="none" spc="0" normalizeH="0" baseline="0" noProof="0" dirty="0">
                <a:ln>
                  <a:noFill/>
                </a:ln>
                <a:solidFill>
                  <a:srgbClr val="203864"/>
                </a:solidFill>
                <a:effectLst/>
                <a:uLnTx/>
                <a:uFillTx/>
                <a:latin typeface="Calibri" panose="020F0502020204030204" pitchFamily="34" charset="0"/>
                <a:cs typeface="Calibri" panose="020F0502020204030204" pitchFamily="34" charset="0"/>
                <a:sym typeface="Arial"/>
              </a:rPr>
              <a:t>¿Qué puedo hacer para prevenir la desnutrición? </a:t>
            </a:r>
            <a:endParaRPr kumimoji="0" sz="2200" b="1" i="1" u="none" strike="noStrike" kern="0" cap="none" spc="0" normalizeH="0" baseline="0" noProof="0" dirty="0">
              <a:ln>
                <a:noFill/>
              </a:ln>
              <a:solidFill>
                <a:srgbClr val="203864"/>
              </a:solidFill>
              <a:effectLst/>
              <a:uLnTx/>
              <a:uFillTx/>
              <a:latin typeface="Calibri" panose="020F0502020204030204" pitchFamily="34" charset="0"/>
              <a:cs typeface="Calibri" panose="020F0502020204030204" pitchFamily="34" charset="0"/>
              <a:sym typeface="Arial"/>
            </a:endParaRPr>
          </a:p>
        </p:txBody>
      </p:sp>
      <p:pic>
        <p:nvPicPr>
          <p:cNvPr id="174" name="Google Shape;174;p48"/>
          <p:cNvPicPr preferRelativeResize="0"/>
          <p:nvPr/>
        </p:nvPicPr>
        <p:blipFill rotWithShape="1">
          <a:blip r:embed="rId3">
            <a:alphaModFix/>
          </a:blip>
          <a:srcRect/>
          <a:stretch/>
        </p:blipFill>
        <p:spPr>
          <a:xfrm>
            <a:off x="7351969" y="2305882"/>
            <a:ext cx="4419024" cy="3042618"/>
          </a:xfrm>
          <a:prstGeom prst="rect">
            <a:avLst/>
          </a:prstGeom>
          <a:noFill/>
          <a:ln>
            <a:noFill/>
          </a:ln>
        </p:spPr>
      </p:pic>
      <p:sp>
        <p:nvSpPr>
          <p:cNvPr id="175" name="Google Shape;175;p48"/>
          <p:cNvSpPr/>
          <p:nvPr/>
        </p:nvSpPr>
        <p:spPr>
          <a:xfrm>
            <a:off x="8056424" y="6430987"/>
            <a:ext cx="3797522"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77" name="Google Shape;177;p48"/>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9" name="Google Shape;171;p8">
            <a:extLst>
              <a:ext uri="{FF2B5EF4-FFF2-40B4-BE49-F238E27FC236}">
                <a16:creationId xmlns:a16="http://schemas.microsoft.com/office/drawing/2014/main" id="{4B3F241D-D5A4-456C-AEDC-88A76B0BB4B2}"/>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 name="CuadroTexto 9">
            <a:extLst>
              <a:ext uri="{FF2B5EF4-FFF2-40B4-BE49-F238E27FC236}">
                <a16:creationId xmlns:a16="http://schemas.microsoft.com/office/drawing/2014/main" id="{B47EEE4F-8EF0-9757-ACCE-DBA484453A06}"/>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5230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txBox="1">
            <a:spLocks noGrp="1"/>
          </p:cNvSpPr>
          <p:nvPr>
            <p:ph type="title"/>
          </p:nvPr>
        </p:nvSpPr>
        <p:spPr>
          <a:xfrm>
            <a:off x="333350" y="636812"/>
            <a:ext cx="10345798" cy="89688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35802"/>
              <a:buNone/>
            </a:pPr>
            <a:br>
              <a:rPr lang="en-US" sz="3600" b="1">
                <a:latin typeface="Arial"/>
                <a:ea typeface="Arial"/>
                <a:cs typeface="Arial"/>
                <a:sym typeface="Arial"/>
              </a:rPr>
            </a:br>
            <a:br>
              <a:rPr lang="en-US" sz="3600" b="1">
                <a:latin typeface="Arial"/>
                <a:ea typeface="Arial"/>
                <a:cs typeface="Arial"/>
                <a:sym typeface="Arial"/>
              </a:rPr>
            </a:br>
            <a:br>
              <a:rPr lang="en-US" sz="3600" b="1">
                <a:latin typeface="Arial"/>
                <a:ea typeface="Arial"/>
                <a:cs typeface="Arial"/>
                <a:sym typeface="Arial"/>
              </a:rPr>
            </a:br>
            <a:br>
              <a:rPr lang="en-US" sz="3600" b="1">
                <a:latin typeface="Arial"/>
                <a:ea typeface="Arial"/>
                <a:cs typeface="Arial"/>
                <a:sym typeface="Arial"/>
              </a:rPr>
            </a:br>
            <a:br>
              <a:rPr lang="en-US" sz="3600" b="1">
                <a:latin typeface="Arial"/>
                <a:ea typeface="Arial"/>
                <a:cs typeface="Arial"/>
                <a:sym typeface="Arial"/>
              </a:rPr>
            </a:br>
            <a:br>
              <a:rPr lang="en-US" sz="3600" b="1">
                <a:latin typeface="Arial"/>
                <a:ea typeface="Arial"/>
                <a:cs typeface="Arial"/>
                <a:sym typeface="Arial"/>
              </a:rPr>
            </a:br>
            <a:br>
              <a:rPr lang="en-US" sz="3600" b="1">
                <a:latin typeface="Arial"/>
                <a:ea typeface="Arial"/>
                <a:cs typeface="Arial"/>
                <a:sym typeface="Arial"/>
              </a:rPr>
            </a:br>
            <a:br>
              <a:rPr lang="en-US" sz="3600" b="1">
                <a:latin typeface="Arial"/>
                <a:ea typeface="Arial"/>
                <a:cs typeface="Arial"/>
                <a:sym typeface="Arial"/>
              </a:rPr>
            </a:br>
            <a:br>
              <a:rPr lang="en-US" sz="3600" b="1">
                <a:latin typeface="Arial"/>
                <a:ea typeface="Arial"/>
                <a:cs typeface="Arial"/>
                <a:sym typeface="Arial"/>
              </a:rPr>
            </a:br>
            <a:br>
              <a:rPr lang="en-US" sz="3600" b="1">
                <a:latin typeface="Arial"/>
                <a:ea typeface="Arial"/>
                <a:cs typeface="Arial"/>
                <a:sym typeface="Arial"/>
              </a:rPr>
            </a:br>
            <a:br>
              <a:rPr lang="en-US" sz="3600" b="1">
                <a:latin typeface="Arial"/>
                <a:ea typeface="Arial"/>
                <a:cs typeface="Arial"/>
                <a:sym typeface="Arial"/>
              </a:rPr>
            </a:br>
            <a:br>
              <a:rPr lang="en-US" sz="3600" b="1">
                <a:latin typeface="Arial"/>
                <a:ea typeface="Arial"/>
                <a:cs typeface="Arial"/>
                <a:sym typeface="Arial"/>
              </a:rPr>
            </a:br>
            <a:r>
              <a:rPr lang="en-US" sz="3100"/>
              <a:t>Preparar comidas con bajo presupuesto</a:t>
            </a:r>
            <a:endParaRPr sz="3100"/>
          </a:p>
        </p:txBody>
      </p:sp>
      <p:sp>
        <p:nvSpPr>
          <p:cNvPr id="183" name="Google Shape;183;p6"/>
          <p:cNvSpPr txBox="1"/>
          <p:nvPr/>
        </p:nvSpPr>
        <p:spPr>
          <a:xfrm>
            <a:off x="359299" y="1408995"/>
            <a:ext cx="10683837" cy="69183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800" b="1" i="1" u="none" strike="noStrike" kern="0" cap="none" spc="0" normalizeH="0" baseline="0" noProof="0" dirty="0">
                <a:ln>
                  <a:noFill/>
                </a:ln>
                <a:solidFill>
                  <a:srgbClr val="203864"/>
                </a:solidFill>
                <a:effectLst/>
                <a:uLnTx/>
                <a:uFillTx/>
                <a:latin typeface="Arial"/>
                <a:ea typeface="Arial"/>
                <a:cs typeface="Arial"/>
                <a:sym typeface="Arial"/>
              </a:rPr>
              <a:t>¿Cómo puedo planificar y preparar comidas nutritivas sin gastar mucho dinero?</a:t>
            </a:r>
            <a:endParaRPr kumimoji="0" sz="1800" b="0" i="1" u="none" strike="noStrike" kern="0" cap="none" spc="0" normalizeH="0" baseline="0" noProof="0" dirty="0">
              <a:ln>
                <a:noFill/>
              </a:ln>
              <a:solidFill>
                <a:srgbClr val="203864"/>
              </a:solidFill>
              <a:effectLst/>
              <a:uLnTx/>
              <a:uFillTx/>
              <a:latin typeface="Arial"/>
              <a:ea typeface="Arial"/>
              <a:cs typeface="Arial"/>
              <a:sym typeface="Arial"/>
            </a:endParaRPr>
          </a:p>
        </p:txBody>
      </p:sp>
      <p:sp>
        <p:nvSpPr>
          <p:cNvPr id="185" name="Google Shape;185;p6"/>
          <p:cNvSpPr txBox="1">
            <a:spLocks noGrp="1"/>
          </p:cNvSpPr>
          <p:nvPr>
            <p:ph type="body" idx="1"/>
          </p:nvPr>
        </p:nvSpPr>
        <p:spPr>
          <a:xfrm>
            <a:off x="77947" y="2100829"/>
            <a:ext cx="3946164" cy="4152930"/>
          </a:xfrm>
          <a:prstGeom prst="rect">
            <a:avLst/>
          </a:prstGeom>
          <a:solidFill>
            <a:schemeClr val="bg1">
              <a:lumMod val="95000"/>
            </a:schemeClr>
          </a:solidFill>
          <a:ln>
            <a:noFill/>
          </a:ln>
        </p:spPr>
        <p:txBody>
          <a:bodyPr spcFirstLastPara="1" wrap="square" lIns="91425" tIns="45700" rIns="91425" bIns="45700" anchor="t" anchorCtr="0">
            <a:normAutofit lnSpcReduction="10000"/>
          </a:bodyPr>
          <a:lstStyle/>
          <a:p>
            <a:pPr marL="0" lvl="0" indent="0" algn="l" rtl="0">
              <a:lnSpc>
                <a:spcPct val="100000"/>
              </a:lnSpc>
              <a:spcBef>
                <a:spcPts val="600"/>
              </a:spcBef>
              <a:spcAft>
                <a:spcPts val="0"/>
              </a:spcAft>
              <a:buSzPts val="2400"/>
              <a:buNone/>
            </a:pPr>
            <a:r>
              <a:rPr lang="en-US" sz="2000" b="1" dirty="0">
                <a:solidFill>
                  <a:srgbClr val="C00000"/>
                </a:solidFill>
              </a:rPr>
              <a:t>1. Planifica tu comida  </a:t>
            </a:r>
            <a:endParaRPr sz="2000" dirty="0">
              <a:solidFill>
                <a:srgbClr val="C00000"/>
              </a:solidFill>
            </a:endParaRPr>
          </a:p>
          <a:p>
            <a:pPr marL="225425" lvl="0" indent="-152400" algn="l" rtl="0">
              <a:lnSpc>
                <a:spcPct val="100000"/>
              </a:lnSpc>
              <a:spcBef>
                <a:spcPts val="600"/>
              </a:spcBef>
              <a:spcAft>
                <a:spcPts val="0"/>
              </a:spcAft>
              <a:buSzPts val="2400"/>
              <a:buFont typeface="Calibri"/>
              <a:buChar char="▪"/>
            </a:pPr>
            <a:r>
              <a:rPr lang="en-US" sz="1800" dirty="0">
                <a:solidFill>
                  <a:schemeClr val="dk1"/>
                </a:solidFill>
              </a:rPr>
              <a:t>Elija algunas </a:t>
            </a:r>
            <a:r>
              <a:rPr lang="en-US" sz="1800" b="1" dirty="0">
                <a:solidFill>
                  <a:schemeClr val="dk1"/>
                </a:solidFill>
              </a:rPr>
              <a:t>recetas</a:t>
            </a:r>
            <a:endParaRPr sz="3600" dirty="0"/>
          </a:p>
          <a:p>
            <a:pPr marL="225425" lvl="0" indent="-152400" algn="l" rtl="0">
              <a:lnSpc>
                <a:spcPct val="100000"/>
              </a:lnSpc>
              <a:spcBef>
                <a:spcPts val="600"/>
              </a:spcBef>
              <a:spcAft>
                <a:spcPts val="0"/>
              </a:spcAft>
              <a:buSzPts val="2400"/>
              <a:buFont typeface="Calibri"/>
              <a:buChar char="▪"/>
            </a:pPr>
            <a:r>
              <a:rPr lang="en-US" sz="1800" dirty="0">
                <a:solidFill>
                  <a:schemeClr val="dk1"/>
                </a:solidFill>
              </a:rPr>
              <a:t>Haga una </a:t>
            </a:r>
            <a:r>
              <a:rPr lang="en-US" sz="1800" b="1" dirty="0">
                <a:solidFill>
                  <a:schemeClr val="dk1"/>
                </a:solidFill>
              </a:rPr>
              <a:t>lista </a:t>
            </a:r>
            <a:r>
              <a:rPr lang="en-US" sz="1800" dirty="0">
                <a:solidFill>
                  <a:schemeClr val="dk1"/>
                </a:solidFill>
              </a:rPr>
              <a:t>de todos los ingredientes</a:t>
            </a:r>
            <a:endParaRPr sz="1800" dirty="0">
              <a:solidFill>
                <a:schemeClr val="dk1"/>
              </a:solidFill>
            </a:endParaRPr>
          </a:p>
          <a:p>
            <a:pPr marL="225425" lvl="0" indent="-152400" algn="l" rtl="0">
              <a:lnSpc>
                <a:spcPct val="100000"/>
              </a:lnSpc>
              <a:spcBef>
                <a:spcPts val="600"/>
              </a:spcBef>
              <a:spcAft>
                <a:spcPts val="0"/>
              </a:spcAft>
              <a:buSzPts val="2400"/>
              <a:buFont typeface="Calibri"/>
              <a:buChar char="▪"/>
            </a:pPr>
            <a:r>
              <a:rPr lang="en-US" sz="1800" b="1" dirty="0">
                <a:solidFill>
                  <a:schemeClr val="dk1"/>
                </a:solidFill>
              </a:rPr>
              <a:t>Priorizar </a:t>
            </a:r>
            <a:r>
              <a:rPr lang="en-US" sz="1800" dirty="0">
                <a:solidFill>
                  <a:schemeClr val="dk1"/>
                </a:solidFill>
              </a:rPr>
              <a:t>según el valor nutricional y el precio.</a:t>
            </a:r>
            <a:endParaRPr sz="2800" dirty="0"/>
          </a:p>
          <a:p>
            <a:pPr marL="225425" lvl="0" indent="-152400" algn="l" rtl="0">
              <a:lnSpc>
                <a:spcPct val="100000"/>
              </a:lnSpc>
              <a:spcBef>
                <a:spcPts val="600"/>
              </a:spcBef>
              <a:spcAft>
                <a:spcPts val="0"/>
              </a:spcAft>
              <a:buSzPts val="2400"/>
              <a:buFont typeface="Calibri"/>
              <a:buChar char="▪"/>
            </a:pPr>
            <a:r>
              <a:rPr lang="en-US" sz="1800" b="1" dirty="0" err="1"/>
              <a:t>Compensar</a:t>
            </a:r>
            <a:r>
              <a:rPr lang="en-US" sz="1800" b="1" dirty="0">
                <a:solidFill>
                  <a:schemeClr val="dk1"/>
                </a:solidFill>
              </a:rPr>
              <a:t> </a:t>
            </a:r>
            <a:r>
              <a:rPr lang="en-US" sz="1800" dirty="0">
                <a:solidFill>
                  <a:schemeClr val="dk1"/>
                </a:solidFill>
              </a:rPr>
              <a:t>los alimentos más caros </a:t>
            </a:r>
            <a:endParaRPr sz="3600" dirty="0"/>
          </a:p>
          <a:p>
            <a:pPr marL="225425" lvl="0" indent="-152400" algn="l" rtl="0">
              <a:lnSpc>
                <a:spcPct val="100000"/>
              </a:lnSpc>
              <a:spcBef>
                <a:spcPts val="600"/>
              </a:spcBef>
              <a:spcAft>
                <a:spcPts val="0"/>
              </a:spcAft>
              <a:buSzPts val="2400"/>
              <a:buFont typeface="Calibri"/>
              <a:buChar char="▪"/>
            </a:pPr>
            <a:r>
              <a:rPr lang="en-US" sz="1800" b="1" dirty="0">
                <a:solidFill>
                  <a:schemeClr val="dk1"/>
                </a:solidFill>
              </a:rPr>
              <a:t>Limitar </a:t>
            </a:r>
            <a:r>
              <a:rPr lang="en-US" sz="1800" dirty="0">
                <a:solidFill>
                  <a:schemeClr val="dk1"/>
                </a:solidFill>
              </a:rPr>
              <a:t>los alimentos </a:t>
            </a:r>
            <a:r>
              <a:rPr lang="en-US" sz="1800" b="1" dirty="0">
                <a:solidFill>
                  <a:schemeClr val="dk1"/>
                </a:solidFill>
              </a:rPr>
              <a:t>procesados</a:t>
            </a:r>
            <a:endParaRPr sz="2800" dirty="0"/>
          </a:p>
          <a:p>
            <a:pPr marL="225425" lvl="0" indent="-152400" algn="l" rtl="0">
              <a:lnSpc>
                <a:spcPct val="100000"/>
              </a:lnSpc>
              <a:spcBef>
                <a:spcPts val="600"/>
              </a:spcBef>
              <a:spcAft>
                <a:spcPts val="0"/>
              </a:spcAft>
              <a:buSzPts val="2400"/>
              <a:buFont typeface="Calibri"/>
              <a:buChar char="▪"/>
            </a:pPr>
            <a:r>
              <a:rPr lang="en-US" sz="1800" dirty="0">
                <a:solidFill>
                  <a:schemeClr val="dk1"/>
                </a:solidFill>
              </a:rPr>
              <a:t>Planificar al menos una </a:t>
            </a:r>
            <a:r>
              <a:rPr lang="en-US" sz="1800" b="1" dirty="0">
                <a:solidFill>
                  <a:schemeClr val="dk1"/>
                </a:solidFill>
              </a:rPr>
              <a:t>comida sin carne </a:t>
            </a:r>
            <a:r>
              <a:rPr lang="en-US" sz="1800" dirty="0">
                <a:solidFill>
                  <a:schemeClr val="dk1"/>
                </a:solidFill>
              </a:rPr>
              <a:t>a la semana </a:t>
            </a:r>
            <a:endParaRPr sz="2800" dirty="0"/>
          </a:p>
          <a:p>
            <a:pPr marL="225425" lvl="0" indent="-152400" algn="l" rtl="0">
              <a:lnSpc>
                <a:spcPct val="100000"/>
              </a:lnSpc>
              <a:spcBef>
                <a:spcPts val="600"/>
              </a:spcBef>
              <a:spcAft>
                <a:spcPts val="0"/>
              </a:spcAft>
              <a:buSzPts val="2400"/>
              <a:buFont typeface="Calibri"/>
              <a:buChar char="▪"/>
            </a:pPr>
            <a:r>
              <a:rPr lang="en-US" sz="1800" dirty="0">
                <a:solidFill>
                  <a:schemeClr val="dk1"/>
                </a:solidFill>
              </a:rPr>
              <a:t>Planificar las comidas en torno a los alimentos que están </a:t>
            </a:r>
            <a:r>
              <a:rPr lang="en-US" sz="1800" b="1" dirty="0">
                <a:solidFill>
                  <a:schemeClr val="dk1"/>
                </a:solidFill>
              </a:rPr>
              <a:t>en oferta</a:t>
            </a:r>
            <a:endParaRPr sz="2800" b="1" dirty="0"/>
          </a:p>
          <a:p>
            <a:pPr marL="225425" lvl="0" indent="-152400" algn="l" rtl="0">
              <a:lnSpc>
                <a:spcPct val="100000"/>
              </a:lnSpc>
              <a:spcBef>
                <a:spcPts val="600"/>
              </a:spcBef>
              <a:spcAft>
                <a:spcPts val="0"/>
              </a:spcAft>
              <a:buSzPts val="2400"/>
              <a:buFont typeface="Calibri"/>
              <a:buChar char="▪"/>
            </a:pPr>
            <a:r>
              <a:rPr lang="en-US" sz="1800" dirty="0">
                <a:solidFill>
                  <a:schemeClr val="dk1"/>
                </a:solidFill>
              </a:rPr>
              <a:t>Planificar el </a:t>
            </a:r>
            <a:r>
              <a:rPr lang="en-US" sz="1800" b="1" dirty="0">
                <a:solidFill>
                  <a:schemeClr val="dk1"/>
                </a:solidFill>
              </a:rPr>
              <a:t>uso de las sobras</a:t>
            </a:r>
            <a:endParaRPr sz="2800" b="1" dirty="0">
              <a:solidFill>
                <a:schemeClr val="dk1"/>
              </a:solidFill>
            </a:endParaRPr>
          </a:p>
          <a:p>
            <a:pPr marL="0" lvl="0" indent="0" algn="l" rtl="0">
              <a:lnSpc>
                <a:spcPct val="100000"/>
              </a:lnSpc>
              <a:spcBef>
                <a:spcPts val="600"/>
              </a:spcBef>
              <a:spcAft>
                <a:spcPts val="0"/>
              </a:spcAft>
              <a:buSzPts val="2400"/>
              <a:buNone/>
            </a:pPr>
            <a:endParaRPr sz="1800" dirty="0">
              <a:solidFill>
                <a:srgbClr val="7030A0"/>
              </a:solidFill>
            </a:endParaRPr>
          </a:p>
        </p:txBody>
      </p:sp>
      <p:sp>
        <p:nvSpPr>
          <p:cNvPr id="186" name="Google Shape;186;p6"/>
          <p:cNvSpPr txBox="1"/>
          <p:nvPr/>
        </p:nvSpPr>
        <p:spPr>
          <a:xfrm>
            <a:off x="4128691" y="2142794"/>
            <a:ext cx="3946164" cy="2379761"/>
          </a:xfrm>
          <a:prstGeom prst="rect">
            <a:avLst/>
          </a:prstGeom>
          <a:solidFill>
            <a:schemeClr val="bg1">
              <a:lumMod val="95000"/>
            </a:schemeClr>
          </a:solidFill>
          <a:ln>
            <a:noFill/>
          </a:ln>
        </p:spPr>
        <p:txBody>
          <a:bodyPr spcFirstLastPara="1" wrap="square" lIns="91425" tIns="45700" rIns="91425" bIns="45700" anchor="t" anchorCtr="0">
            <a:normAutofit fontScale="92500" lnSpcReduction="10000"/>
          </a:bodyPr>
          <a:lstStyle/>
          <a:p>
            <a:pPr marL="76200" marR="0" lvl="0" indent="0" algn="l" defTabSz="914400" rtl="0" eaLnBrk="1" fontAlgn="auto" latinLnBrk="0" hangingPunct="1">
              <a:lnSpc>
                <a:spcPct val="100000"/>
              </a:lnSpc>
              <a:spcBef>
                <a:spcPts val="600"/>
              </a:spcBef>
              <a:spcAft>
                <a:spcPts val="0"/>
              </a:spcAft>
              <a:buClr>
                <a:srgbClr val="C01E24"/>
              </a:buClr>
              <a:buSzPct val="136557"/>
              <a:buFont typeface="Calibri"/>
              <a:buNone/>
              <a:tabLst/>
              <a:defRPr/>
            </a:pPr>
            <a:r>
              <a:rPr kumimoji="0" lang="en-US" sz="2000" b="1" i="0" u="none" strike="noStrike" kern="0" cap="none" spc="0" normalizeH="0" baseline="0" noProof="0" dirty="0">
                <a:ln>
                  <a:noFill/>
                </a:ln>
                <a:solidFill>
                  <a:srgbClr val="C00000"/>
                </a:solidFill>
                <a:effectLst/>
                <a:uLnTx/>
                <a:uFillTx/>
                <a:latin typeface="Calibri"/>
                <a:ea typeface="Calibri"/>
                <a:cs typeface="Calibri"/>
                <a:sym typeface="Calibri"/>
              </a:rPr>
              <a:t>2. Considerar los mercados de agricultores </a:t>
            </a:r>
            <a:endParaRPr kumimoji="0" sz="1400" b="0" i="0" u="none" strike="noStrike" kern="0" cap="none" spc="0" normalizeH="0" baseline="0" noProof="0" dirty="0">
              <a:ln>
                <a:noFill/>
              </a:ln>
              <a:solidFill>
                <a:srgbClr val="C00000"/>
              </a:solidFill>
              <a:effectLst/>
              <a:uLnTx/>
              <a:uFillTx/>
              <a:latin typeface="Arial"/>
              <a:cs typeface="Arial"/>
              <a:sym typeface="Arial"/>
            </a:endParaRPr>
          </a:p>
          <a:p>
            <a:pPr marL="338138" marR="0" lvl="0" indent="-169863" algn="l" defTabSz="914400" rtl="0" eaLnBrk="1" fontAlgn="auto" latinLnBrk="0" hangingPunct="1">
              <a:lnSpc>
                <a:spcPct val="100000"/>
              </a:lnSpc>
              <a:spcBef>
                <a:spcPts val="600"/>
              </a:spcBef>
              <a:spcAft>
                <a:spcPts val="0"/>
              </a:spcAft>
              <a:buClr>
                <a:srgbClr val="C01E24"/>
              </a:buClr>
              <a:buSzPct val="162162"/>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Productos locales, frescos y de temporada </a:t>
            </a: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38138" marR="0" lvl="0" indent="-169863" algn="l" defTabSz="914400" rtl="0" eaLnBrk="1" fontAlgn="auto" latinLnBrk="0" hangingPunct="1">
              <a:lnSpc>
                <a:spcPct val="100000"/>
              </a:lnSpc>
              <a:spcBef>
                <a:spcPts val="600"/>
              </a:spcBef>
              <a:spcAft>
                <a:spcPts val="0"/>
              </a:spcAft>
              <a:buClr>
                <a:srgbClr val="C01E24"/>
              </a:buClr>
              <a:buSzPct val="162162"/>
              <a:buFont typeface="Calibri"/>
              <a:buChar char="▪"/>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Frutas y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verduras</a:t>
            </a: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 "verdes" y "ecológicas </a:t>
            </a: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38138" marR="0" lvl="0" indent="-169863" algn="l" defTabSz="914400" rtl="0" eaLnBrk="1" fontAlgn="auto" latinLnBrk="0" hangingPunct="1">
              <a:lnSpc>
                <a:spcPct val="100000"/>
              </a:lnSpc>
              <a:spcBef>
                <a:spcPts val="600"/>
              </a:spcBef>
              <a:spcAft>
                <a:spcPts val="0"/>
              </a:spcAft>
              <a:buClr>
                <a:srgbClr val="C01E24"/>
              </a:buClr>
              <a:buSzPct val="162162"/>
              <a:buFont typeface="Calibri"/>
              <a:buChar char="▪"/>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Establecer relaciones con los productores/agricultores</a:t>
            </a: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7" name="Google Shape;187;p6"/>
          <p:cNvSpPr txBox="1"/>
          <p:nvPr/>
        </p:nvSpPr>
        <p:spPr>
          <a:xfrm>
            <a:off x="4272972" y="4648786"/>
            <a:ext cx="3657600" cy="1600398"/>
          </a:xfrm>
          <a:prstGeom prst="rect">
            <a:avLst/>
          </a:prstGeom>
          <a:noFill/>
          <a:ln w="19050" cap="flat" cmpd="sng">
            <a:solidFill>
              <a:srgbClr val="C01E24"/>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TIPS</a:t>
            </a:r>
            <a:endParaRPr kumimoji="0" sz="1400" b="1"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Llevar </a:t>
            </a:r>
            <a:r>
              <a:rPr kumimoji="0" lang="en-US" sz="1400" b="1" i="0" u="none" strike="noStrike" kern="0" cap="none" spc="0" normalizeH="0" baseline="0" noProof="0" dirty="0" err="1">
                <a:ln>
                  <a:noFill/>
                </a:ln>
                <a:solidFill>
                  <a:srgbClr val="000000"/>
                </a:solidFill>
                <a:effectLst/>
                <a:uLnTx/>
                <a:uFillTx/>
                <a:latin typeface="Calibri"/>
                <a:ea typeface="Calibri"/>
                <a:cs typeface="Calibri"/>
                <a:sym typeface="Calibri"/>
              </a:rPr>
              <a:t>cambio</a:t>
            </a: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(dinero en efectivo) y </a:t>
            </a: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bolsas de la compra </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con asas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Tenga en cuenta el </a:t>
            </a: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momento de la compra</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puede obtener precios aún más bajos cuando los agricultores se preparan para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salir</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8" name="Google Shape;188;p6"/>
          <p:cNvSpPr txBox="1"/>
          <p:nvPr/>
        </p:nvSpPr>
        <p:spPr>
          <a:xfrm>
            <a:off x="834036" y="6314187"/>
            <a:ext cx="11138879" cy="361155"/>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400" b="0" i="0" u="none" strike="noStrike" kern="0" cap="none" spc="0" normalizeH="0" baseline="0" noProof="0" dirty="0">
                <a:ln>
                  <a:noFill/>
                </a:ln>
                <a:solidFill>
                  <a:srgbClr val="002060"/>
                </a:solidFill>
                <a:effectLst/>
                <a:uLnTx/>
                <a:uFillTx/>
                <a:latin typeface="Calibri"/>
                <a:ea typeface="Calibri"/>
                <a:cs typeface="Calibri"/>
                <a:sym typeface="Calibri"/>
              </a:rPr>
              <a:t>Más información: </a:t>
            </a:r>
            <a:r>
              <a:rPr kumimoji="0" lang="en-US" sz="1400" b="0" i="0" u="none" strike="noStrike" kern="0" cap="none" spc="0" normalizeH="0" baseline="0" noProof="0" dirty="0">
                <a:ln>
                  <a:noFill/>
                </a:ln>
                <a:solidFill>
                  <a:srgbClr val="002060"/>
                </a:solidFill>
                <a:effectLst/>
                <a:uLnTx/>
                <a:uFillTx/>
                <a:latin typeface="Calibri"/>
                <a:ea typeface="Calibri"/>
                <a:cs typeface="Calibri"/>
                <a:sym typeface="Calibri"/>
                <a:hlinkClick r:id="rId3"/>
              </a:rPr>
              <a:t>https://www.sunriseseniorliving.com/blog/july-2020/5-tips-for-shopping-a-farmers-market-this-summer.aspx</a:t>
            </a:r>
            <a:endParaRPr kumimoji="0" sz="1400" b="0" i="0" u="none" strike="noStrike" kern="0" cap="none" spc="0" normalizeH="0" baseline="0" noProof="0" dirty="0">
              <a:ln>
                <a:noFill/>
              </a:ln>
              <a:solidFill>
                <a:srgbClr val="002060"/>
              </a:solidFill>
              <a:effectLst/>
              <a:uLnTx/>
              <a:uFillTx/>
              <a:latin typeface="Arial"/>
              <a:cs typeface="Arial"/>
              <a:sym typeface="Arial"/>
            </a:endParaRPr>
          </a:p>
        </p:txBody>
      </p:sp>
      <p:sp>
        <p:nvSpPr>
          <p:cNvPr id="189" name="Google Shape;189;p6"/>
          <p:cNvSpPr txBox="1"/>
          <p:nvPr/>
        </p:nvSpPr>
        <p:spPr>
          <a:xfrm>
            <a:off x="8179434" y="2130185"/>
            <a:ext cx="3934619" cy="3718165"/>
          </a:xfrm>
          <a:prstGeom prst="rect">
            <a:avLst/>
          </a:prstGeom>
          <a:solidFill>
            <a:schemeClr val="bg1">
              <a:lumMod val="95000"/>
            </a:schemeClr>
          </a:solidFill>
          <a:ln>
            <a:noFill/>
          </a:ln>
        </p:spPr>
        <p:txBody>
          <a:bodyPr spcFirstLastPara="1" wrap="square" lIns="91425" tIns="45700" rIns="91425" bIns="45700" anchor="t" anchorCtr="0">
            <a:normAutofit fontScale="92500" lnSpcReduction="20000"/>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2000" b="1" i="0" u="none" strike="noStrike" kern="0" cap="none" spc="0" normalizeH="0" baseline="0" noProof="0" dirty="0">
                <a:ln>
                  <a:noFill/>
                </a:ln>
                <a:solidFill>
                  <a:srgbClr val="C00000"/>
                </a:solidFill>
                <a:effectLst/>
                <a:uLnTx/>
                <a:uFillTx/>
                <a:latin typeface="Calibri"/>
                <a:ea typeface="Calibri"/>
                <a:cs typeface="Calibri"/>
                <a:sym typeface="Calibri"/>
              </a:rPr>
              <a:t>3. Adoptar hábitos alimentarios "baratos"</a:t>
            </a:r>
            <a:endParaRPr kumimoji="0" sz="2000" b="0" i="0" u="none" strike="noStrike" kern="0" cap="none" spc="0" normalizeH="0" baseline="0" noProof="0" dirty="0">
              <a:ln>
                <a:noFill/>
              </a:ln>
              <a:solidFill>
                <a:srgbClr val="C00000"/>
              </a:solidFill>
              <a:effectLst/>
              <a:uLnTx/>
              <a:uFillTx/>
              <a:latin typeface="Calibri"/>
              <a:ea typeface="Calibri"/>
              <a:cs typeface="Calibri"/>
              <a:sym typeface="Calibri"/>
            </a:endParaRPr>
          </a:p>
          <a:p>
            <a:pPr marL="285750" marR="0" lvl="0" indent="-173037" algn="l"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Compre </a:t>
            </a: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alimentos frescos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y procéselos usted mismo</a:t>
            </a: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173037" algn="l"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Invierta en utensilios para </a:t>
            </a: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almacenar alimentos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173037" algn="l"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Comer en restaurantes sólo en raras ocasiones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173037" algn="l"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Aprender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a cocinar desde cero</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173037" algn="l"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No desperdicies tu comida - Congélala</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173037" algn="l"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Comer </a:t>
            </a: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cereales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más a menudo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173037" algn="l"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Utilizar mayores cantidades de </a:t>
            </a: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alimentos baratos </a:t>
            </a:r>
            <a:endParaRPr kumimoji="0" sz="18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7620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endParaRPr kumimoji="0" sz="1600" b="0" i="0" u="none" strike="noStrike" kern="0" cap="none" spc="0" normalizeH="0" baseline="0" noProof="0" dirty="0">
              <a:ln>
                <a:noFill/>
              </a:ln>
              <a:solidFill>
                <a:srgbClr val="7030A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endParaRPr kumimoji="0" sz="1600" b="0" i="0" u="none" strike="noStrike" kern="0" cap="none" spc="0" normalizeH="0" baseline="0" noProof="0" dirty="0">
              <a:ln>
                <a:noFill/>
              </a:ln>
              <a:solidFill>
                <a:srgbClr val="7030A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600"/>
              </a:spcBef>
              <a:spcAft>
                <a:spcPts val="0"/>
              </a:spcAft>
              <a:buClr>
                <a:srgbClr val="C01E24"/>
              </a:buClr>
              <a:buSzPts val="2400"/>
              <a:buFont typeface="Calibri"/>
              <a:buNone/>
              <a:tabLst/>
              <a:defRPr/>
            </a:pPr>
            <a:endParaRPr kumimoji="0" sz="1800" b="0" i="0" u="none" strike="noStrike" kern="0" cap="none" spc="0" normalizeH="0" baseline="0" noProof="0" dirty="0">
              <a:ln>
                <a:noFill/>
              </a:ln>
              <a:solidFill>
                <a:srgbClr val="7030A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600"/>
              </a:spcBef>
              <a:spcAft>
                <a:spcPts val="0"/>
              </a:spcAft>
              <a:buClr>
                <a:srgbClr val="C01E24"/>
              </a:buClr>
              <a:buSzPts val="2400"/>
              <a:buFont typeface="Calibri"/>
              <a:buNone/>
              <a:tabLst/>
              <a:defRPr/>
            </a:pPr>
            <a:endParaRPr kumimoji="0" sz="1800" b="0" i="0" u="none" strike="noStrike" kern="0" cap="none" spc="0" normalizeH="0" baseline="0" noProof="0" dirty="0">
              <a:ln>
                <a:noFill/>
              </a:ln>
              <a:solidFill>
                <a:srgbClr val="7030A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600"/>
              </a:spcBef>
              <a:spcAft>
                <a:spcPts val="0"/>
              </a:spcAft>
              <a:buClr>
                <a:srgbClr val="C01E24"/>
              </a:buClr>
              <a:buSzPts val="2400"/>
              <a:buFont typeface="Calibri"/>
              <a:buNone/>
              <a:tabLst/>
              <a:defRPr/>
            </a:pPr>
            <a:endParaRPr kumimoji="0" sz="1800" b="0" i="0" u="none" strike="noStrike" kern="0" cap="none" spc="0" normalizeH="0" baseline="0" noProof="0" dirty="0">
              <a:ln>
                <a:noFill/>
              </a:ln>
              <a:solidFill>
                <a:srgbClr val="7030A0"/>
              </a:solidFill>
              <a:effectLst/>
              <a:uLnTx/>
              <a:uFillTx/>
              <a:latin typeface="Calibri"/>
              <a:ea typeface="Calibri"/>
              <a:cs typeface="Calibri"/>
              <a:sym typeface="Calibri"/>
            </a:endParaRPr>
          </a:p>
        </p:txBody>
      </p:sp>
      <p:pic>
        <p:nvPicPr>
          <p:cNvPr id="190" name="Google Shape;190;p6"/>
          <p:cNvPicPr preferRelativeResize="0"/>
          <p:nvPr/>
        </p:nvPicPr>
        <p:blipFill rotWithShape="1">
          <a:blip r:embed="rId4">
            <a:alphaModFix/>
          </a:blip>
          <a:srcRect r="-533" b="606"/>
          <a:stretch/>
        </p:blipFill>
        <p:spPr>
          <a:xfrm flipH="1">
            <a:off x="-1904" y="6253759"/>
            <a:ext cx="610941" cy="604241"/>
          </a:xfrm>
          <a:prstGeom prst="rect">
            <a:avLst/>
          </a:prstGeom>
          <a:noFill/>
          <a:ln>
            <a:noFill/>
          </a:ln>
        </p:spPr>
      </p:pic>
      <p:sp>
        <p:nvSpPr>
          <p:cNvPr id="11" name="Google Shape;171;p8">
            <a:extLst>
              <a:ext uri="{FF2B5EF4-FFF2-40B4-BE49-F238E27FC236}">
                <a16:creationId xmlns:a16="http://schemas.microsoft.com/office/drawing/2014/main" id="{EF21CEE5-43A3-45CB-B7C6-9AA8C1BA92B4}"/>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2" name="CuadroTexto 11">
            <a:extLst>
              <a:ext uri="{FF2B5EF4-FFF2-40B4-BE49-F238E27FC236}">
                <a16:creationId xmlns:a16="http://schemas.microsoft.com/office/drawing/2014/main" id="{258B02D0-9B8C-B2AA-1395-6DB82BB46E65}"/>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1546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7"/>
          <p:cNvSpPr txBox="1">
            <a:spLocks noGrp="1"/>
          </p:cNvSpPr>
          <p:nvPr>
            <p:ph type="title"/>
          </p:nvPr>
        </p:nvSpPr>
        <p:spPr>
          <a:xfrm>
            <a:off x="333350" y="636812"/>
            <a:ext cx="10345798" cy="89688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35802"/>
              <a:buNone/>
            </a:pPr>
            <a:br>
              <a:rPr lang="en-US" sz="3600" b="1">
                <a:solidFill>
                  <a:srgbClr val="002060"/>
                </a:solidFill>
                <a:latin typeface="Arial"/>
                <a:ea typeface="Arial"/>
                <a:cs typeface="Arial"/>
                <a:sym typeface="Arial"/>
              </a:rPr>
            </a:br>
            <a:br>
              <a:rPr lang="en-US" sz="3600" b="1">
                <a:solidFill>
                  <a:srgbClr val="002060"/>
                </a:solidFill>
                <a:latin typeface="Arial"/>
                <a:ea typeface="Arial"/>
                <a:cs typeface="Arial"/>
                <a:sym typeface="Arial"/>
              </a:rPr>
            </a:br>
            <a:br>
              <a:rPr lang="en-US" sz="3600" b="1">
                <a:solidFill>
                  <a:srgbClr val="002060"/>
                </a:solidFill>
                <a:latin typeface="Arial"/>
                <a:ea typeface="Arial"/>
                <a:cs typeface="Arial"/>
                <a:sym typeface="Arial"/>
              </a:rPr>
            </a:br>
            <a:br>
              <a:rPr lang="en-US" sz="3600" b="1">
                <a:solidFill>
                  <a:srgbClr val="002060"/>
                </a:solidFill>
                <a:latin typeface="Arial"/>
                <a:ea typeface="Arial"/>
                <a:cs typeface="Arial"/>
                <a:sym typeface="Arial"/>
              </a:rPr>
            </a:br>
            <a:br>
              <a:rPr lang="en-US" sz="3600" b="1">
                <a:solidFill>
                  <a:srgbClr val="002060"/>
                </a:solidFill>
                <a:latin typeface="Arial"/>
                <a:ea typeface="Arial"/>
                <a:cs typeface="Arial"/>
                <a:sym typeface="Arial"/>
              </a:rPr>
            </a:br>
            <a:br>
              <a:rPr lang="en-US" sz="3600" b="1">
                <a:solidFill>
                  <a:srgbClr val="002060"/>
                </a:solidFill>
                <a:latin typeface="Arial"/>
                <a:ea typeface="Arial"/>
                <a:cs typeface="Arial"/>
                <a:sym typeface="Arial"/>
              </a:rPr>
            </a:br>
            <a:br>
              <a:rPr lang="en-US" sz="3600" b="1">
                <a:solidFill>
                  <a:srgbClr val="002060"/>
                </a:solidFill>
                <a:latin typeface="Arial"/>
                <a:ea typeface="Arial"/>
                <a:cs typeface="Arial"/>
                <a:sym typeface="Arial"/>
              </a:rPr>
            </a:br>
            <a:br>
              <a:rPr lang="en-US" sz="3600" b="1">
                <a:solidFill>
                  <a:srgbClr val="002060"/>
                </a:solidFill>
                <a:latin typeface="Arial"/>
                <a:ea typeface="Arial"/>
                <a:cs typeface="Arial"/>
                <a:sym typeface="Arial"/>
              </a:rPr>
            </a:br>
            <a:br>
              <a:rPr lang="en-US" sz="3600" b="1">
                <a:solidFill>
                  <a:srgbClr val="002060"/>
                </a:solidFill>
                <a:latin typeface="Arial"/>
                <a:ea typeface="Arial"/>
                <a:cs typeface="Arial"/>
                <a:sym typeface="Arial"/>
              </a:rPr>
            </a:br>
            <a:br>
              <a:rPr lang="en-US" sz="3600" b="1">
                <a:solidFill>
                  <a:srgbClr val="002060"/>
                </a:solidFill>
                <a:latin typeface="Arial"/>
                <a:ea typeface="Arial"/>
                <a:cs typeface="Arial"/>
                <a:sym typeface="Arial"/>
              </a:rPr>
            </a:br>
            <a:br>
              <a:rPr lang="en-US" sz="3600" b="1">
                <a:solidFill>
                  <a:srgbClr val="002060"/>
                </a:solidFill>
                <a:latin typeface="Arial"/>
                <a:ea typeface="Arial"/>
                <a:cs typeface="Arial"/>
                <a:sym typeface="Arial"/>
              </a:rPr>
            </a:br>
            <a:br>
              <a:rPr lang="en-US" sz="3600" b="1">
                <a:solidFill>
                  <a:srgbClr val="002060"/>
                </a:solidFill>
                <a:latin typeface="Arial"/>
                <a:ea typeface="Arial"/>
                <a:cs typeface="Arial"/>
                <a:sym typeface="Arial"/>
              </a:rPr>
            </a:br>
            <a:r>
              <a:rPr lang="en-US" sz="3100"/>
              <a:t>Fumar y beber alcohol</a:t>
            </a:r>
            <a:endParaRPr sz="3100"/>
          </a:p>
        </p:txBody>
      </p:sp>
      <p:sp>
        <p:nvSpPr>
          <p:cNvPr id="197" name="Google Shape;197;p7"/>
          <p:cNvSpPr txBox="1">
            <a:spLocks noGrp="1"/>
          </p:cNvSpPr>
          <p:nvPr>
            <p:ph type="body" idx="1"/>
          </p:nvPr>
        </p:nvSpPr>
        <p:spPr>
          <a:xfrm>
            <a:off x="333350" y="1572352"/>
            <a:ext cx="10515600" cy="896888"/>
          </a:xfrm>
          <a:prstGeom prst="rect">
            <a:avLst/>
          </a:prstGeom>
          <a:noFill/>
          <a:ln>
            <a:noFill/>
          </a:ln>
        </p:spPr>
        <p:txBody>
          <a:bodyPr spcFirstLastPara="1" wrap="square" lIns="91425" tIns="45700" rIns="91425" bIns="45700" anchor="t" anchorCtr="0">
            <a:normAutofit/>
          </a:bodyPr>
          <a:lstStyle/>
          <a:p>
            <a:pPr marL="76200" lvl="0" indent="0" rtl="0">
              <a:lnSpc>
                <a:spcPct val="120000"/>
              </a:lnSpc>
              <a:spcBef>
                <a:spcPts val="0"/>
              </a:spcBef>
              <a:spcAft>
                <a:spcPts val="0"/>
              </a:spcAft>
              <a:buSzPts val="2595"/>
              <a:buNone/>
            </a:pPr>
            <a:r>
              <a:rPr lang="en-US" sz="2000" dirty="0">
                <a:solidFill>
                  <a:schemeClr val="dk1"/>
                </a:solidFill>
              </a:rPr>
              <a:t>Al igual que la </a:t>
            </a:r>
            <a:r>
              <a:rPr lang="en-US" sz="2000" b="1" dirty="0">
                <a:solidFill>
                  <a:schemeClr val="dk1"/>
                </a:solidFill>
              </a:rPr>
              <a:t>mala alimentación</a:t>
            </a:r>
            <a:r>
              <a:rPr lang="en-US" sz="2000" dirty="0">
                <a:solidFill>
                  <a:schemeClr val="dk1"/>
                </a:solidFill>
              </a:rPr>
              <a:t>, el </a:t>
            </a:r>
            <a:r>
              <a:rPr lang="en-US" sz="2000" b="1" dirty="0">
                <a:solidFill>
                  <a:schemeClr val="dk1"/>
                </a:solidFill>
              </a:rPr>
              <a:t>tabaco </a:t>
            </a:r>
            <a:r>
              <a:rPr lang="en-US" sz="2000" dirty="0">
                <a:solidFill>
                  <a:schemeClr val="dk1"/>
                </a:solidFill>
              </a:rPr>
              <a:t>y el </a:t>
            </a:r>
            <a:r>
              <a:rPr lang="en-US" sz="2000" b="1" dirty="0">
                <a:solidFill>
                  <a:schemeClr val="dk1"/>
                </a:solidFill>
              </a:rPr>
              <a:t>consumo excesivo de alcohol </a:t>
            </a:r>
            <a:r>
              <a:rPr lang="en-US" sz="2000" dirty="0">
                <a:solidFill>
                  <a:schemeClr val="dk1"/>
                </a:solidFill>
              </a:rPr>
              <a:t>son algunas de las principales </a:t>
            </a:r>
            <a:r>
              <a:rPr lang="en-US" sz="2000" b="1" dirty="0">
                <a:solidFill>
                  <a:schemeClr val="dk1"/>
                </a:solidFill>
              </a:rPr>
              <a:t>causas de enfermedades prevenibles</a:t>
            </a:r>
            <a:endParaRPr dirty="0">
              <a:solidFill>
                <a:srgbClr val="7030A0"/>
              </a:solidFill>
            </a:endParaRPr>
          </a:p>
        </p:txBody>
      </p:sp>
      <p:sp>
        <p:nvSpPr>
          <p:cNvPr id="198" name="Google Shape;198;p7"/>
          <p:cNvSpPr txBox="1"/>
          <p:nvPr/>
        </p:nvSpPr>
        <p:spPr>
          <a:xfrm>
            <a:off x="923696" y="2469240"/>
            <a:ext cx="6644720" cy="3973763"/>
          </a:xfrm>
          <a:prstGeom prst="rect">
            <a:avLst/>
          </a:prstGeom>
          <a:noFill/>
          <a:ln>
            <a:noFill/>
          </a:ln>
        </p:spPr>
        <p:txBody>
          <a:bodyPr spcFirstLastPara="1" wrap="square" lIns="91425" tIns="45700" rIns="91425" bIns="45700" anchor="t" anchorCtr="0">
            <a:normAutofit fontScale="85000" lnSpcReduction="20000"/>
          </a:bodyPr>
          <a:lstStyle/>
          <a:p>
            <a:pPr marL="76200" marR="0" lvl="0" indent="0" algn="l" defTabSz="914400" rtl="0" eaLnBrk="1" fontAlgn="auto" latinLnBrk="0" hangingPunct="1">
              <a:lnSpc>
                <a:spcPct val="120000"/>
              </a:lnSpc>
              <a:spcBef>
                <a:spcPts val="0"/>
              </a:spcBef>
              <a:spcAft>
                <a:spcPts val="0"/>
              </a:spcAft>
              <a:buClr>
                <a:srgbClr val="C01E24"/>
              </a:buClr>
              <a:buSzPct val="129729"/>
              <a:buFont typeface="Calibri"/>
              <a:buNone/>
              <a:tabLst/>
              <a:defRPr/>
            </a:pPr>
            <a:r>
              <a:rPr kumimoji="0" lang="en-US" sz="2000" b="1" i="0" u="none" strike="noStrike" kern="0" cap="none" spc="0" normalizeH="0" baseline="0" noProof="0" dirty="0">
                <a:ln>
                  <a:noFill/>
                </a:ln>
                <a:solidFill>
                  <a:srgbClr val="C00000"/>
                </a:solidFill>
                <a:effectLst/>
                <a:uLnTx/>
                <a:uFillTx/>
                <a:latin typeface="Calibri"/>
                <a:ea typeface="Calibri"/>
                <a:cs typeface="Calibri"/>
                <a:sym typeface="Calibri"/>
              </a:rPr>
              <a:t>Efectos del tabaquismo</a:t>
            </a:r>
            <a:endParaRPr kumimoji="0" sz="3200" b="0" i="0" u="none" strike="noStrike" kern="0" cap="none" spc="0" normalizeH="0" baseline="0" noProof="0" dirty="0">
              <a:ln>
                <a:noFill/>
              </a:ln>
              <a:solidFill>
                <a:srgbClr val="C00000"/>
              </a:solidFill>
              <a:effectLst/>
              <a:uLnTx/>
              <a:uFillTx/>
              <a:latin typeface="Calibri"/>
              <a:ea typeface="Calibri"/>
              <a:cs typeface="Calibri"/>
              <a:sym typeface="Calibri"/>
            </a:endParaRPr>
          </a:p>
          <a:p>
            <a:pPr marL="419100" marR="0" lvl="0" indent="-342900" algn="l" defTabSz="914400" rtl="0" eaLnBrk="1" fontAlgn="auto" latinLnBrk="0" hangingPunct="1">
              <a:lnSpc>
                <a:spcPct val="120000"/>
              </a:lnSpc>
              <a:spcBef>
                <a:spcPts val="0"/>
              </a:spcBef>
              <a:spcAft>
                <a:spcPts val="0"/>
              </a:spcAft>
              <a:buClr>
                <a:srgbClr val="C01E24"/>
              </a:buClr>
              <a:buSzPct val="129729"/>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Principal factor de riesgo para la mayoría de las principales causas de muerte </a:t>
            </a:r>
            <a:endParaRPr kumimoji="0" sz="1400" b="1" i="0" u="none" strike="noStrike" kern="0" cap="none" spc="0" normalizeH="0" baseline="0" noProof="0" dirty="0">
              <a:ln>
                <a:noFill/>
              </a:ln>
              <a:solidFill>
                <a:srgbClr val="000000"/>
              </a:solidFill>
              <a:effectLst/>
              <a:uLnTx/>
              <a:uFillTx/>
              <a:latin typeface="Arial"/>
              <a:cs typeface="Arial"/>
              <a:sym typeface="Arial"/>
            </a:endParaRPr>
          </a:p>
          <a:p>
            <a:pPr marL="419100" marR="0" lvl="0" indent="-342900" algn="l" defTabSz="914400" rtl="0" eaLnBrk="1" fontAlgn="auto" latinLnBrk="0" hangingPunct="1">
              <a:lnSpc>
                <a:spcPct val="120000"/>
              </a:lnSpc>
              <a:spcBef>
                <a:spcPts val="0"/>
              </a:spcBef>
              <a:spcAft>
                <a:spcPts val="0"/>
              </a:spcAft>
              <a:buClr>
                <a:srgbClr val="C01E24"/>
              </a:buClr>
              <a:buSzPct val="129729"/>
              <a:buFont typeface="Calibri"/>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1,6 millones de personas mueren cada año a causa del tabaco en Europa (OMS)</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19100" marR="0" lvl="0" indent="-342900" algn="l" defTabSz="914400" rtl="0" eaLnBrk="1" fontAlgn="auto" latinLnBrk="0" hangingPunct="1">
              <a:lnSpc>
                <a:spcPct val="120000"/>
              </a:lnSpc>
              <a:spcBef>
                <a:spcPts val="0"/>
              </a:spcBef>
              <a:spcAft>
                <a:spcPts val="0"/>
              </a:spcAft>
              <a:buClr>
                <a:srgbClr val="C01E24"/>
              </a:buClr>
              <a:buSzPct val="129729"/>
              <a:buFont typeface="Calibri"/>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Impacto en enfermedades como: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cáncer, enfermedades cardiovasculares, hipertensión arterial, daños oculares, osteoporosis, enfermedades de los dientes y las encías</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19100" marR="0" lvl="0" indent="-190500" algn="l" defTabSz="914400" rtl="0" eaLnBrk="1" fontAlgn="auto" latinLnBrk="0" hangingPunct="1">
              <a:lnSpc>
                <a:spcPct val="120000"/>
              </a:lnSpc>
              <a:spcBef>
                <a:spcPts val="0"/>
              </a:spcBef>
              <a:spcAft>
                <a:spcPts val="0"/>
              </a:spcAft>
              <a:buClr>
                <a:srgbClr val="C01E24"/>
              </a:buClr>
              <a:buSzPct val="129729"/>
              <a:buFont typeface="Calibri"/>
              <a:buNone/>
              <a:tabLst/>
              <a:defRPr/>
            </a:pP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76200" marR="0" lvl="0" indent="0" algn="l" defTabSz="914400" rtl="0" eaLnBrk="1" fontAlgn="auto" latinLnBrk="0" hangingPunct="1">
              <a:lnSpc>
                <a:spcPct val="120000"/>
              </a:lnSpc>
              <a:spcBef>
                <a:spcPts val="0"/>
              </a:spcBef>
              <a:spcAft>
                <a:spcPts val="0"/>
              </a:spcAft>
              <a:buClr>
                <a:srgbClr val="C01E24"/>
              </a:buClr>
              <a:buSzPct val="129729"/>
              <a:buFont typeface="Calibri"/>
              <a:buNone/>
              <a:tabLst/>
              <a:defRPr/>
            </a:pPr>
            <a:r>
              <a:rPr kumimoji="0" lang="en-US" sz="2000" b="1" i="0" u="none" strike="noStrike" kern="0" cap="none" spc="0" normalizeH="0" baseline="0" noProof="0" dirty="0">
                <a:ln>
                  <a:noFill/>
                </a:ln>
                <a:solidFill>
                  <a:srgbClr val="C00000"/>
                </a:solidFill>
                <a:effectLst/>
                <a:uLnTx/>
                <a:uFillTx/>
                <a:latin typeface="Calibri"/>
                <a:ea typeface="Calibri"/>
                <a:cs typeface="Calibri"/>
                <a:sym typeface="Calibri"/>
              </a:rPr>
              <a:t>Dejar de fumar</a:t>
            </a:r>
            <a:endParaRPr kumimoji="0" sz="3200" b="0" i="0" u="none" strike="noStrike" kern="0" cap="none" spc="0" normalizeH="0" baseline="0" noProof="0" dirty="0">
              <a:ln>
                <a:noFill/>
              </a:ln>
              <a:solidFill>
                <a:srgbClr val="C00000"/>
              </a:solidFill>
              <a:effectLst/>
              <a:uLnTx/>
              <a:uFillTx/>
              <a:latin typeface="Calibri"/>
              <a:ea typeface="Calibri"/>
              <a:cs typeface="Calibri"/>
              <a:sym typeface="Calibri"/>
            </a:endParaRPr>
          </a:p>
          <a:p>
            <a:pPr marL="457200" marR="0" lvl="0" indent="-381000" algn="l" defTabSz="914400" rtl="0" eaLnBrk="1" fontAlgn="auto" latinLnBrk="0" hangingPunct="1">
              <a:lnSpc>
                <a:spcPct val="120000"/>
              </a:lnSpc>
              <a:spcBef>
                <a:spcPts val="0"/>
              </a:spcBef>
              <a:spcAft>
                <a:spcPts val="0"/>
              </a:spcAft>
              <a:buClr>
                <a:srgbClr val="C01E24"/>
              </a:buClr>
              <a:buSzPct val="129729"/>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Se puede mejorar la esperanza de vida, la respiración, la salud y el bienestar general</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381000" algn="l" defTabSz="914400" rtl="0" eaLnBrk="1" fontAlgn="auto" latinLnBrk="0" hangingPunct="1">
              <a:lnSpc>
                <a:spcPct val="120000"/>
              </a:lnSpc>
              <a:spcBef>
                <a:spcPts val="0"/>
              </a:spcBef>
              <a:spcAft>
                <a:spcPts val="0"/>
              </a:spcAft>
              <a:buClr>
                <a:srgbClr val="C01E24"/>
              </a:buClr>
              <a:buSzPct val="129729"/>
              <a:buFont typeface="Calibri"/>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Aplicaciones para dejar de fumar: </a:t>
            </a:r>
            <a:r>
              <a:rPr kumimoji="0" lang="en-US" sz="2000" b="1" i="0" u="sng" strike="noStrike" kern="0" cap="none" spc="0" normalizeH="0" baseline="0" noProof="0" dirty="0" err="1">
                <a:ln>
                  <a:noFill/>
                </a:ln>
                <a:solidFill>
                  <a:srgbClr val="000000"/>
                </a:solidFill>
                <a:effectLst/>
                <a:uLnTx/>
                <a:uFillTx/>
                <a:latin typeface="Calibri"/>
                <a:ea typeface="Calibri"/>
                <a:cs typeface="Calibri"/>
                <a:sym typeface="Calibri"/>
                <a:hlinkClick r:id="rId3"/>
              </a:rPr>
              <a:t>QuitNow</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000" b="1" i="0" u="sng" strike="noStrike" kern="0" cap="none" spc="0" normalizeH="0" baseline="0" noProof="0" dirty="0">
                <a:ln>
                  <a:noFill/>
                </a:ln>
                <a:solidFill>
                  <a:srgbClr val="000000"/>
                </a:solidFill>
                <a:effectLst/>
                <a:uLnTx/>
                <a:uFillTx/>
                <a:latin typeface="Calibri"/>
                <a:ea typeface="Calibri"/>
                <a:cs typeface="Calibri"/>
                <a:sym typeface="Calibri"/>
                <a:hlinkClick r:id="rId4"/>
              </a:rPr>
              <a:t>Smoke Free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y </a:t>
            </a:r>
            <a:r>
              <a:rPr kumimoji="0" lang="en-US" sz="2000" b="1" i="0" u="sng" strike="noStrike" kern="0" cap="none" spc="0" normalizeH="0" baseline="0" noProof="0" dirty="0" err="1">
                <a:ln>
                  <a:noFill/>
                </a:ln>
                <a:solidFill>
                  <a:srgbClr val="000000"/>
                </a:solidFill>
                <a:effectLst/>
                <a:uLnTx/>
                <a:uFillTx/>
                <a:latin typeface="Calibri"/>
                <a:ea typeface="Calibri"/>
                <a:cs typeface="Calibri"/>
                <a:sym typeface="Calibri"/>
                <a:hlinkClick r:id="rId5"/>
              </a:rPr>
              <a:t>quitSTART</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190500" algn="l" defTabSz="914400" rtl="0" eaLnBrk="1" fontAlgn="auto" latinLnBrk="0" hangingPunct="1">
              <a:lnSpc>
                <a:spcPct val="100000"/>
              </a:lnSpc>
              <a:spcBef>
                <a:spcPts val="600"/>
              </a:spcBef>
              <a:spcAft>
                <a:spcPts val="0"/>
              </a:spcAft>
              <a:buClr>
                <a:srgbClr val="C01E24"/>
              </a:buClr>
              <a:buSzPct val="129729"/>
              <a:buFont typeface="Calibri"/>
              <a:buNone/>
              <a:tabLst/>
              <a:defRPr/>
            </a:pPr>
            <a:endParaRPr kumimoji="0" sz="2000" b="0" i="0" u="none" strike="noStrike" kern="0" cap="none" spc="0" normalizeH="0" baseline="0" noProof="0" dirty="0">
              <a:ln>
                <a:noFill/>
              </a:ln>
              <a:solidFill>
                <a:srgbClr val="7030A0"/>
              </a:solidFill>
              <a:effectLst/>
              <a:uLnTx/>
              <a:uFillTx/>
              <a:latin typeface="Calibri"/>
              <a:ea typeface="Calibri"/>
              <a:cs typeface="Calibri"/>
              <a:sym typeface="Calibri"/>
            </a:endParaRPr>
          </a:p>
          <a:p>
            <a:pPr marL="285750" marR="0" lvl="0" indent="-133350" algn="l" defTabSz="914400" rtl="0" eaLnBrk="1" fontAlgn="auto" latinLnBrk="0" hangingPunct="1">
              <a:lnSpc>
                <a:spcPct val="100000"/>
              </a:lnSpc>
              <a:spcBef>
                <a:spcPts val="600"/>
              </a:spcBef>
              <a:spcAft>
                <a:spcPts val="0"/>
              </a:spcAft>
              <a:buClr>
                <a:srgbClr val="C01E24"/>
              </a:buClr>
              <a:buSzPct val="129729"/>
              <a:buFont typeface="Calibri"/>
              <a:buNone/>
              <a:tabLst/>
              <a:defRPr/>
            </a:pPr>
            <a:endParaRPr kumimoji="0" sz="2000" b="0" i="0" u="none" strike="noStrike" kern="0" cap="none" spc="0" normalizeH="0" baseline="0" noProof="0" dirty="0">
              <a:ln>
                <a:noFill/>
              </a:ln>
              <a:solidFill>
                <a:srgbClr val="7030A0"/>
              </a:solidFill>
              <a:effectLst/>
              <a:uLnTx/>
              <a:uFillTx/>
              <a:latin typeface="Calibri"/>
              <a:ea typeface="Calibri"/>
              <a:cs typeface="Calibri"/>
              <a:sym typeface="Calibri"/>
            </a:endParaRPr>
          </a:p>
          <a:p>
            <a:pPr marL="76200" marR="0" lvl="0" indent="0" algn="l" defTabSz="914400" rtl="0" eaLnBrk="1" fontAlgn="auto" latinLnBrk="0" hangingPunct="1">
              <a:lnSpc>
                <a:spcPct val="100000"/>
              </a:lnSpc>
              <a:spcBef>
                <a:spcPts val="600"/>
              </a:spcBef>
              <a:spcAft>
                <a:spcPts val="0"/>
              </a:spcAft>
              <a:buClr>
                <a:srgbClr val="C01E24"/>
              </a:buClr>
              <a:buSzPct val="129729"/>
              <a:buFont typeface="Calibri"/>
              <a:buNone/>
              <a:tabLst/>
              <a:defRPr/>
            </a:pPr>
            <a:endParaRPr kumimoji="0" sz="2000" b="0" i="0" u="none" strike="noStrike" kern="0" cap="none" spc="0" normalizeH="0" baseline="0" noProof="0" dirty="0">
              <a:ln>
                <a:noFill/>
              </a:ln>
              <a:solidFill>
                <a:srgbClr val="7030A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C01E24"/>
              </a:buClr>
              <a:buSzPct val="129729"/>
              <a:buFont typeface="Calibri"/>
              <a:buNone/>
              <a:tabLst/>
              <a:defRPr/>
            </a:pPr>
            <a:endParaRPr kumimoji="0" sz="2000" b="0" i="0" u="none" strike="noStrike" kern="0" cap="none" spc="0" normalizeH="0" baseline="0" noProof="0" dirty="0">
              <a:ln>
                <a:noFill/>
              </a:ln>
              <a:solidFill>
                <a:srgbClr val="7030A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600"/>
              </a:spcBef>
              <a:spcAft>
                <a:spcPts val="0"/>
              </a:spcAft>
              <a:buClr>
                <a:srgbClr val="C01E24"/>
              </a:buClr>
              <a:buSzPct val="108108"/>
              <a:buFont typeface="Calibri"/>
              <a:buNone/>
              <a:tabLst/>
              <a:defRPr/>
            </a:pPr>
            <a:endParaRPr kumimoji="0" sz="2400" b="0" i="0" u="none" strike="noStrike" kern="0" cap="none" spc="0" normalizeH="0" baseline="0" noProof="0" dirty="0">
              <a:ln>
                <a:noFill/>
              </a:ln>
              <a:solidFill>
                <a:srgbClr val="7030A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600"/>
              </a:spcBef>
              <a:spcAft>
                <a:spcPts val="0"/>
              </a:spcAft>
              <a:buClr>
                <a:srgbClr val="C01E24"/>
              </a:buClr>
              <a:buSzPct val="108108"/>
              <a:buFont typeface="Calibri"/>
              <a:buNone/>
              <a:tabLst/>
              <a:defRPr/>
            </a:pPr>
            <a:endParaRPr kumimoji="0" sz="2400" b="0" i="0" u="none" strike="noStrike" kern="0" cap="none" spc="0" normalizeH="0" baseline="0" noProof="0" dirty="0">
              <a:ln>
                <a:noFill/>
              </a:ln>
              <a:solidFill>
                <a:srgbClr val="7030A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600"/>
              </a:spcBef>
              <a:spcAft>
                <a:spcPts val="0"/>
              </a:spcAft>
              <a:buClr>
                <a:srgbClr val="C01E24"/>
              </a:buClr>
              <a:buSzPct val="108107"/>
              <a:buFont typeface="Calibri"/>
              <a:buNone/>
              <a:tabLst/>
              <a:defRPr/>
            </a:pPr>
            <a:endParaRPr kumimoji="0" sz="3200" b="0" i="0" u="none" strike="noStrike" kern="0" cap="none" spc="0" normalizeH="0" baseline="0" noProof="0" dirty="0">
              <a:ln>
                <a:noFill/>
              </a:ln>
              <a:solidFill>
                <a:srgbClr val="7030A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600"/>
              </a:spcBef>
              <a:spcAft>
                <a:spcPts val="0"/>
              </a:spcAft>
              <a:buClr>
                <a:srgbClr val="C01E24"/>
              </a:buClr>
              <a:buSzPct val="108107"/>
              <a:buFont typeface="Calibri"/>
              <a:buNone/>
              <a:tabLst/>
              <a:defRPr/>
            </a:pPr>
            <a:endParaRPr kumimoji="0" sz="3200" b="0" i="0" u="none" strike="noStrike" kern="0" cap="none" spc="0" normalizeH="0" baseline="0" noProof="0" dirty="0">
              <a:ln>
                <a:noFill/>
              </a:ln>
              <a:solidFill>
                <a:srgbClr val="7030A0"/>
              </a:solidFill>
              <a:effectLst/>
              <a:uLnTx/>
              <a:uFillTx/>
              <a:latin typeface="Calibri"/>
              <a:ea typeface="Calibri"/>
              <a:cs typeface="Calibri"/>
              <a:sym typeface="Calibri"/>
            </a:endParaRPr>
          </a:p>
        </p:txBody>
      </p:sp>
      <p:pic>
        <p:nvPicPr>
          <p:cNvPr id="199" name="Google Shape;199;p7" descr="Απαγορεύεται Το Κάπνισμα, Τσιγάρο, Υγεία, Προειδοποίηση"/>
          <p:cNvPicPr preferRelativeResize="0"/>
          <p:nvPr/>
        </p:nvPicPr>
        <p:blipFill rotWithShape="1">
          <a:blip r:embed="rId6">
            <a:alphaModFix/>
          </a:blip>
          <a:srcRect/>
          <a:stretch/>
        </p:blipFill>
        <p:spPr>
          <a:xfrm>
            <a:off x="8328529" y="2710197"/>
            <a:ext cx="3147825" cy="3147825"/>
          </a:xfrm>
          <a:prstGeom prst="rect">
            <a:avLst/>
          </a:prstGeom>
          <a:noFill/>
          <a:ln>
            <a:noFill/>
          </a:ln>
        </p:spPr>
      </p:pic>
      <p:sp>
        <p:nvSpPr>
          <p:cNvPr id="200" name="Google Shape;200;p7"/>
          <p:cNvSpPr/>
          <p:nvPr/>
        </p:nvSpPr>
        <p:spPr>
          <a:xfrm>
            <a:off x="8003681" y="6400415"/>
            <a:ext cx="3797522"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7">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8">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8">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01" name="Google Shape;201;p7"/>
          <p:cNvPicPr preferRelativeResize="0"/>
          <p:nvPr/>
        </p:nvPicPr>
        <p:blipFill rotWithShape="1">
          <a:blip r:embed="rId9">
            <a:alphaModFix/>
          </a:blip>
          <a:srcRect r="-533" b="606"/>
          <a:stretch/>
        </p:blipFill>
        <p:spPr>
          <a:xfrm flipH="1">
            <a:off x="-1904" y="6253759"/>
            <a:ext cx="610941" cy="604241"/>
          </a:xfrm>
          <a:prstGeom prst="rect">
            <a:avLst/>
          </a:prstGeom>
          <a:noFill/>
          <a:ln>
            <a:noFill/>
          </a:ln>
        </p:spPr>
      </p:pic>
      <p:sp>
        <p:nvSpPr>
          <p:cNvPr id="9" name="Google Shape;171;p8">
            <a:extLst>
              <a:ext uri="{FF2B5EF4-FFF2-40B4-BE49-F238E27FC236}">
                <a16:creationId xmlns:a16="http://schemas.microsoft.com/office/drawing/2014/main" id="{1D545290-EC9F-4C20-A97E-6A9B9DB3F357}"/>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 name="CuadroTexto 9">
            <a:extLst>
              <a:ext uri="{FF2B5EF4-FFF2-40B4-BE49-F238E27FC236}">
                <a16:creationId xmlns:a16="http://schemas.microsoft.com/office/drawing/2014/main" id="{CCC60BE9-9556-8B09-D9C8-7B2DFD5965C4}"/>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8112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2"/>
          <p:cNvSpPr txBox="1">
            <a:spLocks noGrp="1"/>
          </p:cNvSpPr>
          <p:nvPr>
            <p:ph type="body" idx="1"/>
          </p:nvPr>
        </p:nvSpPr>
        <p:spPr>
          <a:xfrm>
            <a:off x="331192" y="1479289"/>
            <a:ext cx="7560783" cy="5245313"/>
          </a:xfrm>
          <a:prstGeom prst="rect">
            <a:avLst/>
          </a:prstGeom>
          <a:noFill/>
          <a:ln>
            <a:noFill/>
          </a:ln>
        </p:spPr>
        <p:txBody>
          <a:bodyPr spcFirstLastPara="1" wrap="square" lIns="91425" tIns="91425" rIns="91425" bIns="91425" anchor="t" anchorCtr="0">
            <a:noAutofit/>
          </a:bodyPr>
          <a:lstStyle/>
          <a:p>
            <a:pPr marL="152400" lvl="0" indent="0" algn="l" rtl="0">
              <a:lnSpc>
                <a:spcPct val="100000"/>
              </a:lnSpc>
              <a:spcBef>
                <a:spcPts val="600"/>
              </a:spcBef>
              <a:spcAft>
                <a:spcPts val="600"/>
              </a:spcAft>
              <a:buSzPts val="1800"/>
              <a:buNone/>
            </a:pPr>
            <a:r>
              <a:rPr lang="en-US" sz="1800" b="1" i="1" dirty="0">
                <a:solidFill>
                  <a:srgbClr val="203864"/>
                </a:solidFill>
                <a:latin typeface="Arial"/>
                <a:ea typeface="Arial"/>
                <a:cs typeface="Arial"/>
                <a:sym typeface="Arial"/>
              </a:rPr>
              <a:t>Efectos del consumo excesivo de alcohol </a:t>
            </a:r>
            <a:endParaRPr sz="1800" i="1" dirty="0">
              <a:solidFill>
                <a:srgbClr val="203864"/>
              </a:solidFill>
              <a:latin typeface="Arial"/>
              <a:ea typeface="Arial"/>
              <a:cs typeface="Arial"/>
              <a:sym typeface="Arial"/>
            </a:endParaRPr>
          </a:p>
          <a:p>
            <a:pPr marL="495300" lvl="0" indent="-342900" algn="just" rtl="0">
              <a:lnSpc>
                <a:spcPct val="100000"/>
              </a:lnSpc>
              <a:spcBef>
                <a:spcPts val="600"/>
              </a:spcBef>
              <a:spcAft>
                <a:spcPts val="600"/>
              </a:spcAft>
              <a:buSzPts val="1800"/>
              <a:buFont typeface="Wingdings" panose="05000000000000000000" pitchFamily="2" charset="2"/>
              <a:buChar char="§"/>
            </a:pPr>
            <a:r>
              <a:rPr lang="en-US" sz="2000" dirty="0"/>
              <a:t>Factor causal de </a:t>
            </a:r>
            <a:r>
              <a:rPr lang="en-US" sz="2000" b="1" dirty="0">
                <a:solidFill>
                  <a:schemeClr val="dk1"/>
                </a:solidFill>
              </a:rPr>
              <a:t>más de </a:t>
            </a:r>
            <a:r>
              <a:rPr lang="en-US" sz="2000" b="1" dirty="0"/>
              <a:t>200 enfermedades</a:t>
            </a:r>
            <a:r>
              <a:rPr lang="en-US" sz="2000" dirty="0"/>
              <a:t>, incluidos siete tipos de </a:t>
            </a:r>
            <a:r>
              <a:rPr lang="en-US" sz="2000" b="1" dirty="0"/>
              <a:t>cáncer, trastornos neuropsiquiátricos, enfermedades cardiovasculares, cirrosis hepática </a:t>
            </a:r>
            <a:r>
              <a:rPr lang="en-US" sz="2000" dirty="0"/>
              <a:t>y </a:t>
            </a:r>
            <a:r>
              <a:rPr lang="en-US" sz="2000" b="1" dirty="0"/>
              <a:t>varias enfermedades infecciosas</a:t>
            </a:r>
            <a:endParaRPr dirty="0"/>
          </a:p>
          <a:p>
            <a:pPr marL="495300" lvl="0" indent="-342900" algn="just" rtl="0">
              <a:lnSpc>
                <a:spcPct val="100000"/>
              </a:lnSpc>
              <a:spcBef>
                <a:spcPts val="600"/>
              </a:spcBef>
              <a:spcAft>
                <a:spcPts val="600"/>
              </a:spcAft>
              <a:buSzPts val="1800"/>
              <a:buFont typeface="Wingdings" panose="05000000000000000000" pitchFamily="2" charset="2"/>
              <a:buChar char="§"/>
            </a:pPr>
            <a:r>
              <a:rPr lang="en-US" sz="2000" dirty="0"/>
              <a:t>En toda la región europea de la OMS, el alcohol es la causa de casi </a:t>
            </a:r>
            <a:r>
              <a:rPr lang="en-US" sz="2000" b="1" dirty="0"/>
              <a:t>un millón de muertes al año </a:t>
            </a:r>
            <a:r>
              <a:rPr lang="en-US" sz="2000" dirty="0"/>
              <a:t>y contribuye de forma significativa a las lesiones involuntarias e intencionadas. (OMS).</a:t>
            </a:r>
            <a:endParaRPr dirty="0"/>
          </a:p>
          <a:p>
            <a:pPr marL="495300" lvl="0" indent="-342900" algn="just" rtl="0">
              <a:lnSpc>
                <a:spcPct val="100000"/>
              </a:lnSpc>
              <a:spcBef>
                <a:spcPts val="600"/>
              </a:spcBef>
              <a:spcAft>
                <a:spcPts val="600"/>
              </a:spcAft>
              <a:buSzPts val="1800"/>
              <a:buFont typeface="Wingdings" panose="05000000000000000000" pitchFamily="2" charset="2"/>
              <a:buChar char="§"/>
            </a:pPr>
            <a:r>
              <a:rPr lang="en-US" sz="2000" dirty="0">
                <a:solidFill>
                  <a:srgbClr val="000000"/>
                </a:solidFill>
              </a:rPr>
              <a:t>El alcohol </a:t>
            </a:r>
            <a:r>
              <a:rPr lang="en-US" sz="2000" b="1" dirty="0">
                <a:solidFill>
                  <a:srgbClr val="000000"/>
                </a:solidFill>
              </a:rPr>
              <a:t>nunca es seguro </a:t>
            </a:r>
            <a:r>
              <a:rPr lang="en-US" sz="2000" dirty="0">
                <a:solidFill>
                  <a:srgbClr val="000000"/>
                </a:solidFill>
              </a:rPr>
              <a:t>para las mujeres </a:t>
            </a:r>
            <a:r>
              <a:rPr lang="en-US" sz="2000" b="1" dirty="0">
                <a:solidFill>
                  <a:srgbClr val="000000"/>
                </a:solidFill>
              </a:rPr>
              <a:t>embarazadas</a:t>
            </a:r>
            <a:endParaRPr sz="2000" dirty="0"/>
          </a:p>
          <a:p>
            <a:pPr marL="952500" lvl="1" indent="-342900" algn="just" rtl="0">
              <a:lnSpc>
                <a:spcPct val="100000"/>
              </a:lnSpc>
              <a:spcBef>
                <a:spcPts val="600"/>
              </a:spcBef>
              <a:spcAft>
                <a:spcPts val="600"/>
              </a:spcAft>
              <a:buSzPts val="1800"/>
              <a:buFont typeface="Courier New" panose="02070309020205020404" pitchFamily="49" charset="0"/>
              <a:buChar char="o"/>
            </a:pPr>
            <a:r>
              <a:rPr lang="en-US" sz="2000" dirty="0">
                <a:solidFill>
                  <a:srgbClr val="000000"/>
                </a:solidFill>
              </a:rPr>
              <a:t>La exposición prenatal al alcohol puede causar </a:t>
            </a:r>
            <a:r>
              <a:rPr lang="en-US" sz="2000" b="1" dirty="0"/>
              <a:t>defectos </a:t>
            </a:r>
            <a:r>
              <a:rPr lang="en-US" sz="2000" dirty="0"/>
              <a:t>que incluyen </a:t>
            </a:r>
            <a:r>
              <a:rPr lang="en-US" sz="2000" b="1" dirty="0"/>
              <a:t>discapacidades físicas, mentales, de </a:t>
            </a:r>
            <a:r>
              <a:rPr lang="en-US" sz="2000" b="1" dirty="0" err="1"/>
              <a:t>comportamiento</a:t>
            </a:r>
            <a:r>
              <a:rPr lang="en-US" sz="2000" b="1" dirty="0"/>
              <a:t> y/o de aprendizaje </a:t>
            </a:r>
            <a:r>
              <a:rPr lang="en-US" sz="2000" dirty="0"/>
              <a:t>con posibles implicaciones de por vida para </a:t>
            </a:r>
            <a:r>
              <a:rPr lang="en-US" sz="2000" dirty="0" err="1"/>
              <a:t>el</a:t>
            </a:r>
            <a:r>
              <a:rPr lang="en-US" sz="2000" dirty="0"/>
              <a:t> </a:t>
            </a:r>
            <a:r>
              <a:rPr lang="en-US" sz="2000" dirty="0" err="1"/>
              <a:t>bebé</a:t>
            </a:r>
            <a:r>
              <a:rPr lang="en-US" sz="2000" dirty="0"/>
              <a:t> (OMS)</a:t>
            </a:r>
            <a:endParaRPr sz="2000" dirty="0">
              <a:solidFill>
                <a:srgbClr val="000000"/>
              </a:solidFill>
            </a:endParaRPr>
          </a:p>
        </p:txBody>
      </p:sp>
      <p:sp>
        <p:nvSpPr>
          <p:cNvPr id="207" name="Google Shape;207;p52"/>
          <p:cNvSpPr txBox="1"/>
          <p:nvPr/>
        </p:nvSpPr>
        <p:spPr>
          <a:xfrm>
            <a:off x="505684" y="912929"/>
            <a:ext cx="11360800" cy="56636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0"/>
              </a:spcBef>
              <a:spcAft>
                <a:spcPts val="0"/>
              </a:spcAft>
              <a:buClr>
                <a:srgbClr val="203864"/>
              </a:buClr>
              <a:buSzPts val="2800"/>
              <a:buFont typeface="Calibri"/>
              <a:buNone/>
              <a:tabLst/>
              <a:defRPr/>
            </a:pPr>
            <a:r>
              <a:rPr kumimoji="0" lang="en-US" sz="2800" b="1" i="0" u="none" strike="noStrike" kern="0" cap="none" spc="0" normalizeH="0" baseline="0" noProof="0">
                <a:ln>
                  <a:noFill/>
                </a:ln>
                <a:solidFill>
                  <a:srgbClr val="203864"/>
                </a:solidFill>
                <a:effectLst/>
                <a:uLnTx/>
                <a:uFillTx/>
                <a:latin typeface="Calibri"/>
                <a:ea typeface="Calibri"/>
                <a:cs typeface="Calibri"/>
                <a:sym typeface="Calibri"/>
              </a:rPr>
              <a:t>Fumar y beber alcohol</a:t>
            </a:r>
            <a:endParaRPr kumimoji="0" sz="2800" b="1" i="0" u="none" strike="noStrike" kern="0" cap="none" spc="0" normalizeH="0" baseline="0" noProof="0">
              <a:ln>
                <a:noFill/>
              </a:ln>
              <a:solidFill>
                <a:srgbClr val="203864"/>
              </a:solidFill>
              <a:effectLst/>
              <a:uLnTx/>
              <a:uFillTx/>
              <a:latin typeface="Calibri"/>
              <a:ea typeface="Calibri"/>
              <a:cs typeface="Calibri"/>
              <a:sym typeface="Calibri"/>
            </a:endParaRPr>
          </a:p>
        </p:txBody>
      </p:sp>
      <p:pic>
        <p:nvPicPr>
          <p:cNvPr id="208" name="Google Shape;208;p52"/>
          <p:cNvPicPr preferRelativeResize="0"/>
          <p:nvPr/>
        </p:nvPicPr>
        <p:blipFill rotWithShape="1">
          <a:blip r:embed="rId3">
            <a:alphaModFix/>
          </a:blip>
          <a:srcRect/>
          <a:stretch/>
        </p:blipFill>
        <p:spPr>
          <a:xfrm>
            <a:off x="8609502" y="1479289"/>
            <a:ext cx="3145766" cy="4203939"/>
          </a:xfrm>
          <a:prstGeom prst="rect">
            <a:avLst/>
          </a:prstGeom>
          <a:noFill/>
          <a:ln>
            <a:noFill/>
          </a:ln>
        </p:spPr>
      </p:pic>
      <p:sp>
        <p:nvSpPr>
          <p:cNvPr id="209" name="Google Shape;209;p52"/>
          <p:cNvSpPr/>
          <p:nvPr/>
        </p:nvSpPr>
        <p:spPr>
          <a:xfrm>
            <a:off x="9166343" y="6555879"/>
            <a:ext cx="2446050"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Unsplash</a:t>
            </a:r>
            <a:endParaRPr kumimoji="0"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endParaRPr>
          </a:p>
        </p:txBody>
      </p:sp>
      <p:pic>
        <p:nvPicPr>
          <p:cNvPr id="211" name="Google Shape;211;p52"/>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8" name="Google Shape;171;p8">
            <a:extLst>
              <a:ext uri="{FF2B5EF4-FFF2-40B4-BE49-F238E27FC236}">
                <a16:creationId xmlns:a16="http://schemas.microsoft.com/office/drawing/2014/main" id="{D004AFF0-9D34-46EB-88A9-F85E4BFE4E36}"/>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1C386F8A-9B5D-4249-9F4A-4E5F85BF959A}"/>
              </a:ext>
            </a:extLst>
          </p:cNvPr>
          <p:cNvSpPr txBox="1"/>
          <p:nvPr/>
        </p:nvSpPr>
        <p:spPr>
          <a:xfrm>
            <a:off x="609037" y="6529691"/>
            <a:ext cx="154721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Fuente: </a:t>
            </a:r>
            <a:r>
              <a:rPr kumimoji="0" lang="en-US" sz="1100" b="0" i="0" u="none" strike="noStrike" kern="0" cap="none" spc="0" normalizeH="0" baseline="0" noProof="0" dirty="0">
                <a:ln>
                  <a:noFill/>
                </a:ln>
                <a:solidFill>
                  <a:srgbClr val="000000"/>
                </a:solidFill>
                <a:effectLst/>
                <a:uLnTx/>
                <a:uFillTx/>
                <a:latin typeface="Arial"/>
                <a:cs typeface="Arial"/>
                <a:sym typeface="Arial"/>
                <a:hlinkClick r:id="rId7"/>
              </a:rPr>
              <a:t>OMS/Europa</a:t>
            </a: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CuadroTexto 8">
            <a:extLst>
              <a:ext uri="{FF2B5EF4-FFF2-40B4-BE49-F238E27FC236}">
                <a16:creationId xmlns:a16="http://schemas.microsoft.com/office/drawing/2014/main" id="{47B93D77-ABD2-49A3-4CF1-44E74080760D}"/>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2484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8"/>
          <p:cNvSpPr txBox="1">
            <a:spLocks noGrp="1"/>
          </p:cNvSpPr>
          <p:nvPr>
            <p:ph type="title"/>
          </p:nvPr>
        </p:nvSpPr>
        <p:spPr>
          <a:xfrm>
            <a:off x="618228" y="1032915"/>
            <a:ext cx="11360800" cy="56636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a:t>Actividad física</a:t>
            </a:r>
            <a:endParaRPr sz="2800"/>
          </a:p>
        </p:txBody>
      </p:sp>
      <p:sp>
        <p:nvSpPr>
          <p:cNvPr id="217" name="Google Shape;217;p78"/>
          <p:cNvSpPr txBox="1">
            <a:spLocks noGrp="1"/>
          </p:cNvSpPr>
          <p:nvPr>
            <p:ph type="body" idx="1"/>
          </p:nvPr>
        </p:nvSpPr>
        <p:spPr>
          <a:xfrm>
            <a:off x="415600" y="2095803"/>
            <a:ext cx="5883028" cy="3799622"/>
          </a:xfrm>
          <a:prstGeom prst="rect">
            <a:avLst/>
          </a:prstGeom>
          <a:noFill/>
          <a:ln>
            <a:noFill/>
          </a:ln>
        </p:spPr>
        <p:txBody>
          <a:bodyPr spcFirstLastPara="1" wrap="square" lIns="91425" tIns="91425" rIns="91425" bIns="91425" anchor="t" anchorCtr="0">
            <a:noAutofit/>
          </a:bodyPr>
          <a:lstStyle/>
          <a:p>
            <a:pPr marL="681038" lvl="0" algn="just" rtl="0">
              <a:lnSpc>
                <a:spcPct val="100000"/>
              </a:lnSpc>
              <a:spcBef>
                <a:spcPts val="600"/>
              </a:spcBef>
              <a:spcAft>
                <a:spcPts val="600"/>
              </a:spcAft>
              <a:buSzPts val="1800"/>
              <a:buFont typeface="Wingdings" panose="05000000000000000000" pitchFamily="2" charset="2"/>
              <a:buChar char="§"/>
            </a:pPr>
            <a:r>
              <a:rPr lang="en-US" sz="2000" dirty="0">
                <a:solidFill>
                  <a:schemeClr val="dk1"/>
                </a:solidFill>
                <a:latin typeface="Calibri"/>
                <a:ea typeface="Calibri"/>
                <a:cs typeface="Calibri"/>
                <a:sym typeface="Calibri"/>
              </a:rPr>
              <a:t>"</a:t>
            </a:r>
            <a:r>
              <a:rPr lang="en-US" sz="2000" b="1" i="1" dirty="0">
                <a:solidFill>
                  <a:schemeClr val="dk1"/>
                </a:solidFill>
                <a:latin typeface="Calibri"/>
                <a:ea typeface="Calibri"/>
                <a:cs typeface="Calibri"/>
                <a:sym typeface="Calibri"/>
              </a:rPr>
              <a:t>Cualquier movimiento corporal producido por los músculos esqueléticos que requiere el uso de energía</a:t>
            </a:r>
            <a:r>
              <a:rPr lang="en-US" sz="2000" b="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(OMS)</a:t>
            </a:r>
            <a:endParaRPr dirty="0">
              <a:solidFill>
                <a:schemeClr val="dk1"/>
              </a:solidFill>
            </a:endParaRPr>
          </a:p>
          <a:p>
            <a:pPr marL="681038" lvl="0" algn="just" rtl="0">
              <a:lnSpc>
                <a:spcPct val="100000"/>
              </a:lnSpc>
              <a:spcBef>
                <a:spcPts val="600"/>
              </a:spcBef>
              <a:spcAft>
                <a:spcPts val="600"/>
              </a:spcAft>
              <a:buSzPts val="1800"/>
              <a:buFont typeface="Wingdings" panose="05000000000000000000" pitchFamily="2" charset="2"/>
              <a:buChar char="§"/>
            </a:pPr>
            <a:r>
              <a:rPr lang="en-US" sz="2000" b="1" dirty="0">
                <a:solidFill>
                  <a:schemeClr val="dk1"/>
                </a:solidFill>
                <a:latin typeface="Calibri"/>
                <a:ea typeface="Calibri"/>
                <a:cs typeface="Calibri"/>
                <a:sym typeface="Calibri"/>
              </a:rPr>
              <a:t>Los niños, adolescentes y adultos de todas las edades </a:t>
            </a:r>
            <a:r>
              <a:rPr lang="en-US" sz="2000" dirty="0">
                <a:solidFill>
                  <a:schemeClr val="dk1"/>
                </a:solidFill>
                <a:latin typeface="Calibri"/>
                <a:ea typeface="Calibri"/>
                <a:cs typeface="Calibri"/>
                <a:sym typeface="Calibri"/>
              </a:rPr>
              <a:t>necesitan mantenerse activos durante todas las etapas de su vida</a:t>
            </a:r>
            <a:endParaRPr dirty="0"/>
          </a:p>
          <a:p>
            <a:pPr marL="681038" lvl="0" algn="just" rtl="0">
              <a:lnSpc>
                <a:spcPct val="100000"/>
              </a:lnSpc>
              <a:spcBef>
                <a:spcPts val="600"/>
              </a:spcBef>
              <a:spcAft>
                <a:spcPts val="600"/>
              </a:spcAft>
              <a:buSzPts val="1800"/>
              <a:buFont typeface="Wingdings" panose="05000000000000000000" pitchFamily="2" charset="2"/>
              <a:buChar char="§"/>
            </a:pPr>
            <a:r>
              <a:rPr lang="en-US" sz="2000" dirty="0">
                <a:solidFill>
                  <a:schemeClr val="dk1"/>
                </a:solidFill>
              </a:rPr>
              <a:t>Las directrices y recomendaciones de la OMS proporcionan detalles para diferentes grupos de edad y grupos de población específicos sobre </a:t>
            </a:r>
            <a:r>
              <a:rPr lang="en-US" sz="2000" b="1" dirty="0">
                <a:solidFill>
                  <a:schemeClr val="dk1"/>
                </a:solidFill>
              </a:rPr>
              <a:t>la cantidad de actividad física </a:t>
            </a:r>
            <a:r>
              <a:rPr lang="en-US" sz="2000" dirty="0">
                <a:solidFill>
                  <a:schemeClr val="dk1"/>
                </a:solidFill>
              </a:rPr>
              <a:t>necesaria para una buena salud</a:t>
            </a:r>
            <a:endParaRPr dirty="0">
              <a:solidFill>
                <a:schemeClr val="dk1"/>
              </a:solidFill>
            </a:endParaRPr>
          </a:p>
          <a:p>
            <a:pPr marL="608965" lvl="0" algn="l" rtl="0">
              <a:lnSpc>
                <a:spcPct val="100000"/>
              </a:lnSpc>
              <a:spcBef>
                <a:spcPts val="600"/>
              </a:spcBef>
              <a:spcAft>
                <a:spcPts val="600"/>
              </a:spcAft>
              <a:buSzPts val="1800"/>
              <a:buFont typeface="Wingdings" panose="05000000000000000000" pitchFamily="2" charset="2"/>
              <a:buChar char="§"/>
            </a:pPr>
            <a:endParaRPr sz="2400" dirty="0">
              <a:solidFill>
                <a:srgbClr val="7030A0"/>
              </a:solidFill>
            </a:endParaRPr>
          </a:p>
        </p:txBody>
      </p:sp>
      <p:sp>
        <p:nvSpPr>
          <p:cNvPr id="218" name="Google Shape;218;p78"/>
          <p:cNvSpPr txBox="1"/>
          <p:nvPr/>
        </p:nvSpPr>
        <p:spPr>
          <a:xfrm>
            <a:off x="618228" y="1333630"/>
            <a:ext cx="5704239" cy="69183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800" b="1" i="0" u="none" strike="noStrike" kern="0" cap="none" spc="0" normalizeH="0" baseline="0" noProof="0" dirty="0">
                <a:ln>
                  <a:noFill/>
                </a:ln>
                <a:solidFill>
                  <a:srgbClr val="203864"/>
                </a:solidFill>
                <a:effectLst/>
                <a:uLnTx/>
                <a:uFillTx/>
                <a:latin typeface="Arial"/>
                <a:ea typeface="Arial"/>
                <a:cs typeface="Arial"/>
                <a:sym typeface="Arial"/>
              </a:rPr>
              <a:t>¿Qué es la actividad física?</a:t>
            </a:r>
            <a:endParaRPr kumimoji="0" sz="1800" b="1" i="0" u="none" strike="noStrike" kern="0" cap="none" spc="0" normalizeH="0" baseline="0" noProof="0" dirty="0">
              <a:ln>
                <a:noFill/>
              </a:ln>
              <a:solidFill>
                <a:srgbClr val="203864"/>
              </a:solidFill>
              <a:effectLst/>
              <a:uLnTx/>
              <a:uFillTx/>
              <a:latin typeface="Arial"/>
              <a:ea typeface="Arial"/>
              <a:cs typeface="Arial"/>
              <a:sym typeface="Arial"/>
            </a:endParaRPr>
          </a:p>
        </p:txBody>
      </p:sp>
      <p:pic>
        <p:nvPicPr>
          <p:cNvPr id="219" name="Google Shape;219;p78"/>
          <p:cNvPicPr preferRelativeResize="0"/>
          <p:nvPr/>
        </p:nvPicPr>
        <p:blipFill rotWithShape="1">
          <a:blip r:embed="rId3">
            <a:alphaModFix/>
          </a:blip>
          <a:srcRect/>
          <a:stretch/>
        </p:blipFill>
        <p:spPr>
          <a:xfrm>
            <a:off x="6884438" y="2095803"/>
            <a:ext cx="4799162" cy="3212892"/>
          </a:xfrm>
          <a:prstGeom prst="rect">
            <a:avLst/>
          </a:prstGeom>
          <a:noFill/>
          <a:ln>
            <a:noFill/>
          </a:ln>
        </p:spPr>
      </p:pic>
      <p:sp>
        <p:nvSpPr>
          <p:cNvPr id="220" name="Google Shape;220;p78"/>
          <p:cNvSpPr/>
          <p:nvPr/>
        </p:nvSpPr>
        <p:spPr>
          <a:xfrm>
            <a:off x="9077494" y="6471991"/>
            <a:ext cx="2546692"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22" name="Google Shape;222;p78"/>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9" name="Google Shape;171;p8">
            <a:extLst>
              <a:ext uri="{FF2B5EF4-FFF2-40B4-BE49-F238E27FC236}">
                <a16:creationId xmlns:a16="http://schemas.microsoft.com/office/drawing/2014/main" id="{11309D2B-D69D-41FB-ADEB-EA1CA25316FE}"/>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 name="CuadroTexto 9">
            <a:extLst>
              <a:ext uri="{FF2B5EF4-FFF2-40B4-BE49-F238E27FC236}">
                <a16:creationId xmlns:a16="http://schemas.microsoft.com/office/drawing/2014/main" id="{6CB07778-54B6-9084-B6E4-9A9D841D6EAB}"/>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8696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3"/>
          <p:cNvSpPr txBox="1">
            <a:spLocks noGrp="1"/>
          </p:cNvSpPr>
          <p:nvPr>
            <p:ph type="title"/>
          </p:nvPr>
        </p:nvSpPr>
        <p:spPr>
          <a:xfrm>
            <a:off x="417094" y="813008"/>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a:t>Beneficios de la actividad física</a:t>
            </a:r>
            <a:endParaRPr sz="2800"/>
          </a:p>
        </p:txBody>
      </p:sp>
      <p:sp>
        <p:nvSpPr>
          <p:cNvPr id="228" name="Google Shape;228;p53"/>
          <p:cNvSpPr txBox="1">
            <a:spLocks noGrp="1"/>
          </p:cNvSpPr>
          <p:nvPr>
            <p:ph type="body" idx="1"/>
          </p:nvPr>
        </p:nvSpPr>
        <p:spPr>
          <a:xfrm>
            <a:off x="417094" y="1815795"/>
            <a:ext cx="8421550" cy="4555698"/>
          </a:xfrm>
          <a:prstGeom prst="rect">
            <a:avLst/>
          </a:prstGeom>
          <a:noFill/>
          <a:ln>
            <a:noFill/>
          </a:ln>
        </p:spPr>
        <p:txBody>
          <a:bodyPr spcFirstLastPara="1" wrap="square" lIns="91425" tIns="91425" rIns="91425" bIns="91425" anchor="t" anchorCtr="0">
            <a:noAutofit/>
          </a:bodyPr>
          <a:lstStyle/>
          <a:p>
            <a:pPr marL="528638" lvl="0" indent="-342900" algn="l" rtl="0">
              <a:lnSpc>
                <a:spcPct val="100000"/>
              </a:lnSpc>
              <a:spcBef>
                <a:spcPts val="0"/>
              </a:spcBef>
              <a:spcAft>
                <a:spcPts val="0"/>
              </a:spcAft>
              <a:buSzPts val="1400"/>
              <a:buFont typeface="Wingdings" panose="05000000000000000000" pitchFamily="2" charset="2"/>
              <a:buChar char="§"/>
            </a:pPr>
            <a:r>
              <a:rPr lang="en-US" sz="2000" b="1" dirty="0"/>
              <a:t>Aumenta la esperanza de vida </a:t>
            </a:r>
            <a:r>
              <a:rPr lang="en-US" sz="2000" dirty="0"/>
              <a:t>- La actividad física regular reduce el riesgo de mortalidad prematura </a:t>
            </a:r>
            <a:endParaRPr dirty="0"/>
          </a:p>
          <a:p>
            <a:pPr marL="528638" lvl="0" indent="-342900" algn="l" rtl="0">
              <a:lnSpc>
                <a:spcPct val="100000"/>
              </a:lnSpc>
              <a:spcBef>
                <a:spcPts val="600"/>
              </a:spcBef>
              <a:spcAft>
                <a:spcPts val="0"/>
              </a:spcAft>
              <a:buSzPts val="1400"/>
              <a:buFont typeface="Wingdings" panose="05000000000000000000" pitchFamily="2" charset="2"/>
              <a:buChar char="§"/>
            </a:pPr>
            <a:r>
              <a:rPr lang="en-US" sz="2000" b="1" dirty="0"/>
              <a:t>Mejora la calidad de vida</a:t>
            </a:r>
            <a:endParaRPr dirty="0"/>
          </a:p>
          <a:p>
            <a:pPr marL="528638" lvl="0" indent="-342900" algn="l" rtl="0">
              <a:lnSpc>
                <a:spcPct val="100000"/>
              </a:lnSpc>
              <a:spcBef>
                <a:spcPts val="600"/>
              </a:spcBef>
              <a:spcAft>
                <a:spcPts val="0"/>
              </a:spcAft>
              <a:buSzPts val="1400"/>
              <a:buFont typeface="Wingdings" panose="05000000000000000000" pitchFamily="2" charset="2"/>
              <a:buChar char="§"/>
            </a:pPr>
            <a:r>
              <a:rPr lang="en-US" sz="2000" b="1" dirty="0"/>
              <a:t>Mejora la salud respiratoria, cardiovascular y general </a:t>
            </a:r>
            <a:r>
              <a:rPr lang="en-US" sz="2000" dirty="0"/>
              <a:t>(OMS)</a:t>
            </a:r>
            <a:endParaRPr dirty="0"/>
          </a:p>
          <a:p>
            <a:pPr marL="528638" lvl="0" indent="-342900" algn="l" rtl="0">
              <a:lnSpc>
                <a:spcPct val="100000"/>
              </a:lnSpc>
              <a:spcBef>
                <a:spcPts val="600"/>
              </a:spcBef>
              <a:spcAft>
                <a:spcPts val="0"/>
              </a:spcAft>
              <a:buSzPts val="1400"/>
              <a:buFont typeface="Wingdings" panose="05000000000000000000" pitchFamily="2" charset="2"/>
              <a:buChar char="§"/>
            </a:pPr>
            <a:r>
              <a:rPr lang="en-US" sz="2000" b="1" dirty="0">
                <a:solidFill>
                  <a:srgbClr val="000000"/>
                </a:solidFill>
              </a:rPr>
              <a:t>Reduce los sentimientos de ansiedad y depresión</a:t>
            </a:r>
            <a:endParaRPr dirty="0"/>
          </a:p>
          <a:p>
            <a:pPr marL="528638" lvl="0" indent="-342900" algn="l" rtl="0">
              <a:lnSpc>
                <a:spcPct val="100000"/>
              </a:lnSpc>
              <a:spcBef>
                <a:spcPts val="600"/>
              </a:spcBef>
              <a:spcAft>
                <a:spcPts val="0"/>
              </a:spcAft>
              <a:buSzPts val="1400"/>
              <a:buFont typeface="Wingdings" panose="05000000000000000000" pitchFamily="2" charset="2"/>
              <a:buChar char="§"/>
            </a:pPr>
            <a:r>
              <a:rPr lang="en-US" sz="2000" b="1" dirty="0">
                <a:solidFill>
                  <a:srgbClr val="000000"/>
                </a:solidFill>
              </a:rPr>
              <a:t>Mejora el estado de ánimo y la salud mental</a:t>
            </a:r>
            <a:endParaRPr sz="2000" dirty="0">
              <a:solidFill>
                <a:srgbClr val="000000"/>
              </a:solidFill>
            </a:endParaRPr>
          </a:p>
          <a:p>
            <a:pPr marL="528638" lvl="0" indent="-342900" algn="l" rtl="0">
              <a:lnSpc>
                <a:spcPct val="100000"/>
              </a:lnSpc>
              <a:spcBef>
                <a:spcPts val="600"/>
              </a:spcBef>
              <a:spcAft>
                <a:spcPts val="0"/>
              </a:spcAft>
              <a:buSzPts val="1400"/>
              <a:buFont typeface="Wingdings" panose="05000000000000000000" pitchFamily="2" charset="2"/>
              <a:buChar char="§"/>
            </a:pPr>
            <a:r>
              <a:rPr lang="en-US" sz="2000" b="1" dirty="0">
                <a:solidFill>
                  <a:srgbClr val="000000"/>
                </a:solidFill>
              </a:rPr>
              <a:t>Reduce el riesgo de lesiones</a:t>
            </a:r>
            <a:r>
              <a:rPr lang="en-US" sz="2000" dirty="0">
                <a:solidFill>
                  <a:srgbClr val="000000"/>
                </a:solidFill>
              </a:rPr>
              <a:t>: el ejercicio regular aumenta la fuerza muscular, la densidad ósea, la flexibilidad y la estabilidad (OMS)</a:t>
            </a:r>
            <a:endParaRPr sz="2000" dirty="0"/>
          </a:p>
          <a:p>
            <a:pPr marL="528638" lvl="0" indent="-342900" algn="l" rtl="0">
              <a:lnSpc>
                <a:spcPct val="100000"/>
              </a:lnSpc>
              <a:spcBef>
                <a:spcPts val="600"/>
              </a:spcBef>
              <a:spcAft>
                <a:spcPts val="0"/>
              </a:spcAft>
              <a:buSzPts val="1400"/>
              <a:buFont typeface="Wingdings" panose="05000000000000000000" pitchFamily="2" charset="2"/>
              <a:buChar char="§"/>
            </a:pPr>
            <a:r>
              <a:rPr lang="en-US" sz="2000" b="1" dirty="0">
                <a:solidFill>
                  <a:schemeClr val="dk1"/>
                </a:solidFill>
                <a:latin typeface="Calibri"/>
                <a:ea typeface="Calibri"/>
                <a:cs typeface="Calibri"/>
                <a:sym typeface="Calibri"/>
              </a:rPr>
              <a:t>Ahorra dinero </a:t>
            </a:r>
            <a:r>
              <a:rPr lang="en-US" sz="2000" dirty="0">
                <a:solidFill>
                  <a:schemeClr val="dk1"/>
                </a:solidFill>
                <a:latin typeface="Calibri"/>
                <a:ea typeface="Calibri"/>
                <a:cs typeface="Calibri"/>
                <a:sym typeface="Calibri"/>
              </a:rPr>
              <a:t>de los </a:t>
            </a:r>
            <a:r>
              <a:rPr lang="en-US" sz="2000" b="1" dirty="0">
                <a:solidFill>
                  <a:schemeClr val="dk1"/>
                </a:solidFill>
                <a:latin typeface="Calibri"/>
                <a:ea typeface="Calibri"/>
                <a:cs typeface="Calibri"/>
                <a:sym typeface="Calibri"/>
              </a:rPr>
              <a:t>costes sanitarios</a:t>
            </a:r>
            <a:r>
              <a:rPr lang="en-US" sz="2000" dirty="0">
                <a:solidFill>
                  <a:schemeClr val="dk1"/>
                </a:solidFill>
                <a:latin typeface="Calibri"/>
                <a:ea typeface="Calibri"/>
                <a:cs typeface="Calibri"/>
                <a:sym typeface="Calibri"/>
              </a:rPr>
              <a:t>. </a:t>
            </a:r>
            <a:endParaRPr dirty="0"/>
          </a:p>
          <a:p>
            <a:pPr marL="528638" lvl="0" indent="-342900" algn="l" rtl="0">
              <a:lnSpc>
                <a:spcPct val="100000"/>
              </a:lnSpc>
              <a:spcBef>
                <a:spcPts val="600"/>
              </a:spcBef>
              <a:spcAft>
                <a:spcPts val="0"/>
              </a:spcAft>
              <a:buSzPts val="1400"/>
              <a:buFont typeface="Wingdings" panose="05000000000000000000" pitchFamily="2" charset="2"/>
              <a:buChar char="§"/>
            </a:pPr>
            <a:r>
              <a:rPr lang="en-US" sz="2000" b="1" dirty="0">
                <a:solidFill>
                  <a:srgbClr val="000000"/>
                </a:solidFill>
                <a:latin typeface="Calibri"/>
                <a:ea typeface="Calibri"/>
                <a:cs typeface="Calibri"/>
                <a:sym typeface="Calibri"/>
              </a:rPr>
              <a:t>Mejora la calidad del sueño</a:t>
            </a:r>
            <a:endParaRPr sz="2000" b="1" dirty="0">
              <a:solidFill>
                <a:srgbClr val="000000"/>
              </a:solidFill>
            </a:endParaRPr>
          </a:p>
          <a:p>
            <a:pPr marL="528638" lvl="0" indent="-342900" algn="l" rtl="0">
              <a:lnSpc>
                <a:spcPct val="100000"/>
              </a:lnSpc>
              <a:spcBef>
                <a:spcPts val="600"/>
              </a:spcBef>
              <a:spcAft>
                <a:spcPts val="0"/>
              </a:spcAft>
              <a:buSzPts val="1400"/>
              <a:buFont typeface="Wingdings" panose="05000000000000000000" pitchFamily="2" charset="2"/>
              <a:buChar char="§"/>
            </a:pPr>
            <a:r>
              <a:rPr lang="en-US" sz="2000" b="1" dirty="0">
                <a:solidFill>
                  <a:srgbClr val="000000"/>
                </a:solidFill>
              </a:rPr>
              <a:t>Le ayuda a controlar su peso</a:t>
            </a:r>
            <a:endParaRPr dirty="0"/>
          </a:p>
          <a:p>
            <a:pPr marL="528638" lvl="0" indent="-342900" algn="l" rtl="0">
              <a:lnSpc>
                <a:spcPct val="100000"/>
              </a:lnSpc>
              <a:spcBef>
                <a:spcPts val="600"/>
              </a:spcBef>
              <a:spcAft>
                <a:spcPts val="0"/>
              </a:spcAft>
              <a:buSzPts val="1400"/>
              <a:buFont typeface="Wingdings" panose="05000000000000000000" pitchFamily="2" charset="2"/>
              <a:buChar char="§"/>
            </a:pPr>
            <a:r>
              <a:rPr lang="en-US" sz="2000" b="1" dirty="0">
                <a:solidFill>
                  <a:srgbClr val="000000"/>
                </a:solidFill>
                <a:latin typeface="Calibri"/>
                <a:ea typeface="Calibri"/>
                <a:cs typeface="Calibri"/>
                <a:sym typeface="Calibri"/>
              </a:rPr>
              <a:t>Mejora la memoria y la función cerebral </a:t>
            </a:r>
            <a:r>
              <a:rPr lang="en-US" sz="2000" dirty="0">
                <a:solidFill>
                  <a:srgbClr val="000000"/>
                </a:solidFill>
                <a:latin typeface="Calibri"/>
                <a:ea typeface="Calibri"/>
                <a:cs typeface="Calibri"/>
                <a:sym typeface="Calibri"/>
              </a:rPr>
              <a:t>en todos los grupos de edad</a:t>
            </a:r>
            <a:endParaRPr sz="2000" dirty="0">
              <a:solidFill>
                <a:srgbClr val="000000"/>
              </a:solidFill>
            </a:endParaRPr>
          </a:p>
          <a:p>
            <a:pPr marL="617855" lvl="0" indent="-342900" algn="l" rtl="0">
              <a:lnSpc>
                <a:spcPct val="100000"/>
              </a:lnSpc>
              <a:spcBef>
                <a:spcPts val="600"/>
              </a:spcBef>
              <a:spcAft>
                <a:spcPts val="600"/>
              </a:spcAft>
              <a:buSzPts val="1400"/>
              <a:buFont typeface="Wingdings" panose="05000000000000000000" pitchFamily="2" charset="2"/>
              <a:buChar char="§"/>
            </a:pPr>
            <a:endParaRPr sz="2000" dirty="0">
              <a:solidFill>
                <a:schemeClr val="dk1"/>
              </a:solidFill>
            </a:endParaRPr>
          </a:p>
        </p:txBody>
      </p:sp>
      <p:sp>
        <p:nvSpPr>
          <p:cNvPr id="229" name="Google Shape;229;p53"/>
          <p:cNvSpPr txBox="1"/>
          <p:nvPr/>
        </p:nvSpPr>
        <p:spPr>
          <a:xfrm>
            <a:off x="417094" y="1123962"/>
            <a:ext cx="10707559" cy="69183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800" b="1" i="1" u="none" strike="noStrike" kern="0" cap="none" spc="0" normalizeH="0" baseline="0" noProof="0" dirty="0">
                <a:ln>
                  <a:noFill/>
                </a:ln>
                <a:solidFill>
                  <a:srgbClr val="203864"/>
                </a:solidFill>
                <a:effectLst/>
                <a:uLnTx/>
                <a:uFillTx/>
                <a:latin typeface="Arial"/>
                <a:ea typeface="Arial"/>
                <a:cs typeface="Arial"/>
                <a:sym typeface="Arial"/>
              </a:rPr>
              <a:t>¿Cómo puedo beneficiarme de la actividad física?</a:t>
            </a:r>
            <a:endParaRPr kumimoji="0" sz="1800" b="1" i="1" u="none" strike="noStrike" kern="0" cap="none" spc="0" normalizeH="0" baseline="0" noProof="0" dirty="0">
              <a:ln>
                <a:noFill/>
              </a:ln>
              <a:solidFill>
                <a:srgbClr val="203864"/>
              </a:solidFill>
              <a:effectLst/>
              <a:uLnTx/>
              <a:uFillTx/>
              <a:latin typeface="Arial"/>
              <a:ea typeface="Arial"/>
              <a:cs typeface="Arial"/>
              <a:sym typeface="Arial"/>
            </a:endParaRPr>
          </a:p>
        </p:txBody>
      </p:sp>
      <p:sp>
        <p:nvSpPr>
          <p:cNvPr id="231" name="Google Shape;231;p53"/>
          <p:cNvSpPr/>
          <p:nvPr/>
        </p:nvSpPr>
        <p:spPr>
          <a:xfrm>
            <a:off x="9472437" y="6410980"/>
            <a:ext cx="2546692"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33" name="Google Shape;233;p53"/>
          <p:cNvPicPr preferRelativeResize="0"/>
          <p:nvPr/>
        </p:nvPicPr>
        <p:blipFill rotWithShape="1">
          <a:blip r:embed="rId5">
            <a:alphaModFix/>
          </a:blip>
          <a:srcRect r="-533" b="606"/>
          <a:stretch/>
        </p:blipFill>
        <p:spPr>
          <a:xfrm flipH="1">
            <a:off x="-1904" y="6269801"/>
            <a:ext cx="610941" cy="604241"/>
          </a:xfrm>
          <a:prstGeom prst="rect">
            <a:avLst/>
          </a:prstGeom>
          <a:noFill/>
          <a:ln>
            <a:noFill/>
          </a:ln>
        </p:spPr>
      </p:pic>
      <p:sp>
        <p:nvSpPr>
          <p:cNvPr id="9" name="Google Shape;171;p8">
            <a:extLst>
              <a:ext uri="{FF2B5EF4-FFF2-40B4-BE49-F238E27FC236}">
                <a16:creationId xmlns:a16="http://schemas.microsoft.com/office/drawing/2014/main" id="{E320DDDF-9EE7-4299-B0FD-EB2D7CB06855}"/>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3074" name="Picture 2" descr="Foto profissional grátis de □ gentil, acampamento, ação">
            <a:extLst>
              <a:ext uri="{FF2B5EF4-FFF2-40B4-BE49-F238E27FC236}">
                <a16:creationId xmlns:a16="http://schemas.microsoft.com/office/drawing/2014/main" id="{C7814885-9E47-42EE-AEF9-7020548F04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1997" y="1887562"/>
            <a:ext cx="3037132" cy="4555698"/>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BAF92015-9A1C-18ED-CA45-2027EA0916F6}"/>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947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body" idx="1"/>
          </p:nvPr>
        </p:nvSpPr>
        <p:spPr>
          <a:xfrm>
            <a:off x="570032" y="2274337"/>
            <a:ext cx="7345243" cy="3719108"/>
          </a:xfrm>
          <a:prstGeom prst="rect">
            <a:avLst/>
          </a:prstGeom>
          <a:noFill/>
          <a:ln>
            <a:noFill/>
          </a:ln>
        </p:spPr>
        <p:txBody>
          <a:bodyPr spcFirstLastPara="1" wrap="square" lIns="91425" tIns="45700" rIns="91425" bIns="45700" anchor="t" anchorCtr="0">
            <a:noAutofit/>
          </a:bodyPr>
          <a:lstStyle/>
          <a:p>
            <a:pPr marL="457200" lvl="0" indent="-317500" algn="just" rtl="0">
              <a:lnSpc>
                <a:spcPct val="150000"/>
              </a:lnSpc>
              <a:spcBef>
                <a:spcPts val="600"/>
              </a:spcBef>
              <a:spcAft>
                <a:spcPts val="0"/>
              </a:spcAft>
              <a:buSzPts val="1400"/>
              <a:buChar char="✔"/>
            </a:pPr>
            <a:r>
              <a:rPr lang="en-US" sz="1600" dirty="0"/>
              <a:t>Comprender las diferencias sobre la salud y el tratamiento sanitario en el país de origen y en el país de llegada</a:t>
            </a:r>
            <a:endParaRPr sz="1600" dirty="0"/>
          </a:p>
          <a:p>
            <a:pPr marL="457200" lvl="0" indent="-317500" algn="just" rtl="0">
              <a:lnSpc>
                <a:spcPct val="150000"/>
              </a:lnSpc>
              <a:spcBef>
                <a:spcPts val="600"/>
              </a:spcBef>
              <a:spcAft>
                <a:spcPts val="0"/>
              </a:spcAft>
              <a:buSzPts val="1400"/>
              <a:buChar char="✔"/>
            </a:pPr>
            <a:r>
              <a:rPr lang="en-US" sz="1600" dirty="0"/>
              <a:t>Entender cómo la cultura puede afectar a los relatos sobre la salud</a:t>
            </a:r>
            <a:endParaRPr sz="1600" dirty="0"/>
          </a:p>
          <a:p>
            <a:pPr marL="457200" lvl="0" indent="-317500" algn="just" rtl="0">
              <a:lnSpc>
                <a:spcPct val="150000"/>
              </a:lnSpc>
              <a:spcBef>
                <a:spcPts val="600"/>
              </a:spcBef>
              <a:spcAft>
                <a:spcPts val="0"/>
              </a:spcAft>
              <a:buSzPts val="1400"/>
              <a:buChar char="✔"/>
            </a:pPr>
            <a:r>
              <a:rPr lang="en-US" sz="1600" dirty="0"/>
              <a:t>Adquirir conocimientos sobre los riesgos específicos para la salud física y mental de las poblaciones migrantes durante el viaje migratorio, aprender a utilizar las fuentes en línea pertinentes</a:t>
            </a:r>
            <a:endParaRPr sz="1600" dirty="0"/>
          </a:p>
          <a:p>
            <a:pPr marL="457200" lvl="0" indent="-317500" algn="just" rtl="0">
              <a:lnSpc>
                <a:spcPct val="150000"/>
              </a:lnSpc>
              <a:spcBef>
                <a:spcPts val="600"/>
              </a:spcBef>
              <a:spcAft>
                <a:spcPts val="0"/>
              </a:spcAft>
              <a:buSzPts val="1400"/>
              <a:buFont typeface="Calibri"/>
              <a:buChar char="✔"/>
            </a:pPr>
            <a:r>
              <a:rPr lang="en-US" sz="1600" dirty="0"/>
              <a:t>Adquirir conocimientos sobre estrategias específicas de prevención y promoción de la salud y utilizar las herramientas en línea pertinentes</a:t>
            </a:r>
            <a:endParaRPr sz="1600" dirty="0"/>
          </a:p>
          <a:p>
            <a:pPr marL="457200" lvl="0" indent="-317500" algn="just" rtl="0">
              <a:lnSpc>
                <a:spcPct val="150000"/>
              </a:lnSpc>
              <a:spcBef>
                <a:spcPts val="600"/>
              </a:spcBef>
              <a:spcAft>
                <a:spcPts val="600"/>
              </a:spcAft>
              <a:buSzPts val="1400"/>
              <a:buChar char="✔"/>
            </a:pPr>
            <a:r>
              <a:rPr lang="en-US" sz="1600" dirty="0"/>
              <a:t>Sensibilización sobre la importancia de la alfabetización sanitaria digital</a:t>
            </a:r>
            <a:endParaRPr sz="1600" dirty="0"/>
          </a:p>
        </p:txBody>
      </p:sp>
      <p:pic>
        <p:nvPicPr>
          <p:cNvPr id="196" name="Google Shape;196;p5"/>
          <p:cNvPicPr preferRelativeResize="0"/>
          <p:nvPr/>
        </p:nvPicPr>
        <p:blipFill rotWithShape="1">
          <a:blip r:embed="rId3">
            <a:alphaModFix/>
          </a:blip>
          <a:srcRect/>
          <a:stretch/>
        </p:blipFill>
        <p:spPr>
          <a:xfrm>
            <a:off x="8077200" y="2388445"/>
            <a:ext cx="3977320" cy="2859639"/>
          </a:xfrm>
          <a:prstGeom prst="rect">
            <a:avLst/>
          </a:prstGeom>
          <a:noFill/>
          <a:ln>
            <a:noFill/>
          </a:ln>
        </p:spPr>
      </p:pic>
      <p:sp>
        <p:nvSpPr>
          <p:cNvPr id="197" name="Google Shape;197;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Pixabay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8" name="Google Shape;198;p5"/>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sz="2200" b="1"/>
              <a:t>Competencias</a:t>
            </a:r>
            <a:endParaRPr/>
          </a:p>
        </p:txBody>
      </p:sp>
      <p:sp>
        <p:nvSpPr>
          <p:cNvPr id="199" name="Google Shape;199;p5"/>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0" name="Google Shape;200;p5"/>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fontScale="47500" lnSpcReduction="20000"/>
          </a:bodyPr>
          <a:lstStyle/>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endParaRPr kumimoji="0" sz="22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FFFFFF"/>
              </a:buClr>
              <a:buSzPct val="51764"/>
              <a:buFont typeface="Calibri"/>
              <a:buNone/>
              <a:tabLst/>
              <a:defRPr/>
            </a:pPr>
            <a:r>
              <a:rPr kumimoji="0" lang="en-US" sz="4250" b="1" i="0" u="none" strike="noStrike" kern="0" cap="none" spc="0" normalizeH="0" baseline="0" noProof="0">
                <a:ln>
                  <a:noFill/>
                </a:ln>
                <a:solidFill>
                  <a:srgbClr val="FFFFFF"/>
                </a:solidFill>
                <a:effectLst/>
                <a:uLnTx/>
                <a:uFillTx/>
                <a:latin typeface="Calibri"/>
                <a:ea typeface="Calibri"/>
                <a:cs typeface="Calibri"/>
                <a:sym typeface="Calibri"/>
              </a:rPr>
              <a:t>¿Cuáles son los principales problemas sanitarios al aterrizar en un nuevo país?</a:t>
            </a:r>
            <a:endParaRPr kumimoji="0" sz="425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endParaRPr kumimoji="0" sz="22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1" name="Google Shape;201;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1" i="0" u="none" strike="noStrike" kern="0" cap="none" spc="0" normalizeH="0" baseline="0" noProof="0">
                <a:ln>
                  <a:noFill/>
                </a:ln>
                <a:solidFill>
                  <a:srgbClr val="FFFFFF"/>
                </a:solidFill>
                <a:effectLst/>
                <a:uLnTx/>
                <a:uFillTx/>
                <a:latin typeface="Gill Sans"/>
                <a:ea typeface="Gill Sans"/>
                <a:cs typeface="Gill Sans"/>
                <a:sym typeface="Gill Sans"/>
              </a:rPr>
              <a:t>2 </a:t>
            </a:r>
            <a:endParaRPr kumimoji="0" sz="22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8"/>
          <p:cNvSpPr txBox="1">
            <a:spLocks noGrp="1"/>
          </p:cNvSpPr>
          <p:nvPr>
            <p:ph type="title"/>
          </p:nvPr>
        </p:nvSpPr>
        <p:spPr>
          <a:xfrm>
            <a:off x="462337" y="909888"/>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2800"/>
              <a:t>Ejemplos de actividades físicas</a:t>
            </a:r>
            <a:endParaRPr sz="2800"/>
          </a:p>
        </p:txBody>
      </p:sp>
      <p:pic>
        <p:nvPicPr>
          <p:cNvPr id="250" name="Google Shape;250;p8"/>
          <p:cNvPicPr preferRelativeResize="0"/>
          <p:nvPr/>
        </p:nvPicPr>
        <p:blipFill rotWithShape="1">
          <a:blip r:embed="rId3">
            <a:alphaModFix/>
          </a:blip>
          <a:srcRect r="-533" b="606"/>
          <a:stretch/>
        </p:blipFill>
        <p:spPr>
          <a:xfrm flipH="1">
            <a:off x="-1904" y="6253759"/>
            <a:ext cx="610941" cy="604241"/>
          </a:xfrm>
          <a:prstGeom prst="rect">
            <a:avLst/>
          </a:prstGeom>
          <a:noFill/>
          <a:ln>
            <a:noFill/>
          </a:ln>
        </p:spPr>
      </p:pic>
      <p:sp>
        <p:nvSpPr>
          <p:cNvPr id="15" name="Google Shape;171;p8">
            <a:extLst>
              <a:ext uri="{FF2B5EF4-FFF2-40B4-BE49-F238E27FC236}">
                <a16:creationId xmlns:a16="http://schemas.microsoft.com/office/drawing/2014/main" id="{55102CF6-4FC7-4B35-BB60-CB269A7A326A}"/>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6" name="Google Shape;243;p8">
            <a:extLst>
              <a:ext uri="{FF2B5EF4-FFF2-40B4-BE49-F238E27FC236}">
                <a16:creationId xmlns:a16="http://schemas.microsoft.com/office/drawing/2014/main" id="{B875BB56-2BDB-4C6C-9A2E-1F5552E14749}"/>
              </a:ext>
            </a:extLst>
          </p:cNvPr>
          <p:cNvSpPr/>
          <p:nvPr/>
        </p:nvSpPr>
        <p:spPr>
          <a:xfrm>
            <a:off x="462337" y="1732499"/>
            <a:ext cx="2937161" cy="2201326"/>
          </a:xfrm>
          <a:prstGeom prst="roundRect">
            <a:avLst>
              <a:gd name="adj" fmla="val 10000"/>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 name="Google Shape;246;p8">
            <a:extLst>
              <a:ext uri="{FF2B5EF4-FFF2-40B4-BE49-F238E27FC236}">
                <a16:creationId xmlns:a16="http://schemas.microsoft.com/office/drawing/2014/main" id="{3C02CE70-C64F-4316-999A-6B4EDF196822}"/>
              </a:ext>
            </a:extLst>
          </p:cNvPr>
          <p:cNvSpPr/>
          <p:nvPr/>
        </p:nvSpPr>
        <p:spPr>
          <a:xfrm>
            <a:off x="6467475" y="1732499"/>
            <a:ext cx="2700863" cy="2029876"/>
          </a:xfrm>
          <a:prstGeom prst="roundRect">
            <a:avLst>
              <a:gd name="adj" fmla="val 10000"/>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9" name="Google Shape;249;p8">
            <a:extLst>
              <a:ext uri="{FF2B5EF4-FFF2-40B4-BE49-F238E27FC236}">
                <a16:creationId xmlns:a16="http://schemas.microsoft.com/office/drawing/2014/main" id="{B823132D-3AA1-40CE-8F83-C3654D8DBC37}"/>
              </a:ext>
            </a:extLst>
          </p:cNvPr>
          <p:cNvSpPr/>
          <p:nvPr/>
        </p:nvSpPr>
        <p:spPr>
          <a:xfrm>
            <a:off x="2676525" y="4236516"/>
            <a:ext cx="2688005" cy="2353919"/>
          </a:xfrm>
          <a:prstGeom prst="roundRect">
            <a:avLst>
              <a:gd name="adj" fmla="val 10000"/>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 name="TextBox 20">
            <a:extLst>
              <a:ext uri="{FF2B5EF4-FFF2-40B4-BE49-F238E27FC236}">
                <a16:creationId xmlns:a16="http://schemas.microsoft.com/office/drawing/2014/main" id="{E410B981-4BB5-4299-B60F-AAE01E236BC8}"/>
              </a:ext>
            </a:extLst>
          </p:cNvPr>
          <p:cNvSpPr txBox="1"/>
          <p:nvPr/>
        </p:nvSpPr>
        <p:spPr>
          <a:xfrm>
            <a:off x="3447124" y="1779073"/>
            <a:ext cx="2937161" cy="1656864"/>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Ejercicios físicos</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1" indent="-285750" algn="l" defTabSz="914400" rtl="0" eaLnBrk="1" fontAlgn="auto" latinLnBrk="0" hangingPunct="1">
              <a:lnSpc>
                <a:spcPct val="90000"/>
              </a:lnSpc>
              <a:spcBef>
                <a:spcPts val="560"/>
              </a:spcBef>
              <a:spcAft>
                <a:spcPts val="0"/>
              </a:spcAft>
              <a:buClr>
                <a:srgbClr val="92D050"/>
              </a:buClr>
              <a:buSzPct val="100000"/>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Caminar/Correr/Correr</a:t>
            </a:r>
          </a:p>
          <a:p>
            <a:pPr marL="285750" marR="0" lvl="1" indent="-285750" algn="l" defTabSz="914400" rtl="0" eaLnBrk="1" fontAlgn="auto" latinLnBrk="0" hangingPunct="1">
              <a:lnSpc>
                <a:spcPct val="90000"/>
              </a:lnSpc>
              <a:spcBef>
                <a:spcPts val="180"/>
              </a:spcBef>
              <a:spcAft>
                <a:spcPts val="0"/>
              </a:spcAft>
              <a:buClr>
                <a:srgbClr val="92D050"/>
              </a:buClr>
              <a:buSzPct val="100000"/>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Dancing</a:t>
            </a:r>
          </a:p>
          <a:p>
            <a:pPr marL="285750" marR="0" lvl="1" indent="-285750" algn="l" defTabSz="914400" rtl="0" eaLnBrk="1" fontAlgn="auto" latinLnBrk="0" hangingPunct="1">
              <a:lnSpc>
                <a:spcPct val="90000"/>
              </a:lnSpc>
              <a:spcBef>
                <a:spcPts val="180"/>
              </a:spcBef>
              <a:spcAft>
                <a:spcPts val="0"/>
              </a:spcAft>
              <a:buClr>
                <a:srgbClr val="92D050"/>
              </a:buClr>
              <a:buSzPct val="100000"/>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Natación</a:t>
            </a:r>
          </a:p>
          <a:p>
            <a:pPr marL="285750" marR="0" lvl="1" indent="-285750" algn="l" defTabSz="914400" rtl="0" eaLnBrk="1" fontAlgn="auto" latinLnBrk="0" hangingPunct="1">
              <a:lnSpc>
                <a:spcPct val="90000"/>
              </a:lnSpc>
              <a:spcBef>
                <a:spcPts val="180"/>
              </a:spcBef>
              <a:spcAft>
                <a:spcPts val="0"/>
              </a:spcAft>
              <a:buClr>
                <a:srgbClr val="92D050"/>
              </a:buClr>
              <a:buSzPct val="100000"/>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Aerobic</a:t>
            </a:r>
          </a:p>
          <a:p>
            <a:pPr marL="285750" marR="0" lvl="1" indent="-285750" algn="l" defTabSz="914400" rtl="0" eaLnBrk="1" fontAlgn="auto" latinLnBrk="0" hangingPunct="1">
              <a:lnSpc>
                <a:spcPct val="90000"/>
              </a:lnSpc>
              <a:spcBef>
                <a:spcPts val="180"/>
              </a:spcBef>
              <a:spcAft>
                <a:spcPts val="0"/>
              </a:spcAft>
              <a:buClr>
                <a:srgbClr val="92D050"/>
              </a:buClr>
              <a:buSzPct val="100000"/>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Montar en bicicleta </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3" name="TextBox 22">
            <a:extLst>
              <a:ext uri="{FF2B5EF4-FFF2-40B4-BE49-F238E27FC236}">
                <a16:creationId xmlns:a16="http://schemas.microsoft.com/office/drawing/2014/main" id="{85696946-257D-4289-AAA6-58572F98D36E}"/>
              </a:ext>
            </a:extLst>
          </p:cNvPr>
          <p:cNvSpPr txBox="1"/>
          <p:nvPr/>
        </p:nvSpPr>
        <p:spPr>
          <a:xfrm>
            <a:off x="9382125" y="1878308"/>
            <a:ext cx="2347538" cy="915122"/>
          </a:xfrm>
          <a:prstGeom prst="rect">
            <a:avLst/>
          </a:prstGeom>
          <a:solidFill>
            <a:schemeClr val="bg1">
              <a:lumMod val="95000"/>
            </a:schemeClr>
          </a:solidFill>
          <a:ln>
            <a:solidFill>
              <a:schemeClr val="accent1"/>
            </a:solidFill>
          </a:ln>
        </p:spPr>
        <p:txBody>
          <a:bodyPr wrap="square">
            <a:sp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Tareas domésticas</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1" indent="-285750" algn="l" defTabSz="914400" rtl="0" eaLnBrk="1" fontAlgn="auto" latinLnBrk="0" hangingPunct="1">
              <a:lnSpc>
                <a:spcPct val="90000"/>
              </a:lnSpc>
              <a:spcBef>
                <a:spcPts val="560"/>
              </a:spcBef>
              <a:spcAft>
                <a:spcPts val="0"/>
              </a:spcAft>
              <a:buClr>
                <a:srgbClr val="92D050"/>
              </a:buClr>
              <a:buSzPct val="100000"/>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Jardinería</a:t>
            </a:r>
          </a:p>
          <a:p>
            <a:pPr marL="285750" marR="0" lvl="1" indent="-285750" algn="l" defTabSz="914400" rtl="0" eaLnBrk="1" fontAlgn="auto" latinLnBrk="0" hangingPunct="1">
              <a:lnSpc>
                <a:spcPct val="90000"/>
              </a:lnSpc>
              <a:spcBef>
                <a:spcPts val="180"/>
              </a:spcBef>
              <a:spcAft>
                <a:spcPts val="0"/>
              </a:spcAft>
              <a:buClr>
                <a:srgbClr val="92D050"/>
              </a:buClr>
              <a:buSzPct val="100000"/>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Limpieza</a:t>
            </a:r>
          </a:p>
        </p:txBody>
      </p:sp>
      <p:sp>
        <p:nvSpPr>
          <p:cNvPr id="25" name="TextBox 24">
            <a:extLst>
              <a:ext uri="{FF2B5EF4-FFF2-40B4-BE49-F238E27FC236}">
                <a16:creationId xmlns:a16="http://schemas.microsoft.com/office/drawing/2014/main" id="{210635AD-1522-4094-BC13-022549733CC1}"/>
              </a:ext>
            </a:extLst>
          </p:cNvPr>
          <p:cNvSpPr txBox="1"/>
          <p:nvPr/>
        </p:nvSpPr>
        <p:spPr>
          <a:xfrm>
            <a:off x="5488918" y="4236516"/>
            <a:ext cx="3276600" cy="1600438"/>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Actividades al aire libre </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1" indent="-285750" algn="l" defTabSz="914400" rtl="0" eaLnBrk="1" fontAlgn="auto" latinLnBrk="0" hangingPunct="1">
              <a:lnSpc>
                <a:spcPct val="100000"/>
              </a:lnSpc>
              <a:spcBef>
                <a:spcPts val="0"/>
              </a:spcBef>
              <a:spcAft>
                <a:spcPts val="0"/>
              </a:spcAft>
              <a:buClr>
                <a:srgbClr val="92D050"/>
              </a:buClr>
              <a:buSzPct val="100000"/>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Jugando en el parque</a:t>
            </a:r>
          </a:p>
          <a:p>
            <a:pPr marL="285750" marR="0" lvl="1" indent="-285750" algn="l" defTabSz="914400" rtl="0" eaLnBrk="1" fontAlgn="auto" latinLnBrk="0" hangingPunct="1">
              <a:lnSpc>
                <a:spcPct val="100000"/>
              </a:lnSpc>
              <a:spcBef>
                <a:spcPts val="0"/>
              </a:spcBef>
              <a:spcAft>
                <a:spcPts val="0"/>
              </a:spcAft>
              <a:buClr>
                <a:srgbClr val="92D050"/>
              </a:buClr>
              <a:buSzPct val="100000"/>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Senderismo/escalada en roca</a:t>
            </a:r>
          </a:p>
          <a:p>
            <a:pPr marL="285750" marR="0" lvl="1" indent="-285750" algn="l" defTabSz="914400" rtl="0" eaLnBrk="1" fontAlgn="auto" latinLnBrk="0" hangingPunct="1">
              <a:lnSpc>
                <a:spcPct val="100000"/>
              </a:lnSpc>
              <a:spcBef>
                <a:spcPts val="0"/>
              </a:spcBef>
              <a:spcAft>
                <a:spcPts val="0"/>
              </a:spcAft>
              <a:buClr>
                <a:srgbClr val="92D050"/>
              </a:buClr>
              <a:buSzPct val="100000"/>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Fútbol/Baloncesto</a:t>
            </a:r>
          </a:p>
          <a:p>
            <a:pPr marL="285750" marR="0" lvl="1" indent="-285750" algn="l" defTabSz="914400" rtl="0" eaLnBrk="1" fontAlgn="auto" latinLnBrk="0" hangingPunct="1">
              <a:lnSpc>
                <a:spcPct val="100000"/>
              </a:lnSpc>
              <a:spcBef>
                <a:spcPts val="0"/>
              </a:spcBef>
              <a:spcAft>
                <a:spcPts val="0"/>
              </a:spcAft>
              <a:buClr>
                <a:srgbClr val="92D050"/>
              </a:buClr>
              <a:buSzPct val="100000"/>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Aplicación contador de pasos/</a:t>
            </a:r>
            <a:r>
              <a:rPr kumimoji="0" lang="en-US" sz="1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pedómetro</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1" name="CuadroTexto 10">
            <a:extLst>
              <a:ext uri="{FF2B5EF4-FFF2-40B4-BE49-F238E27FC236}">
                <a16:creationId xmlns:a16="http://schemas.microsoft.com/office/drawing/2014/main" id="{41DC486A-4A5F-51D0-96AA-8B770B6D9CD9}"/>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4983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5"/>
          <p:cNvSpPr txBox="1">
            <a:spLocks noGrp="1"/>
          </p:cNvSpPr>
          <p:nvPr>
            <p:ph type="title"/>
          </p:nvPr>
        </p:nvSpPr>
        <p:spPr>
          <a:xfrm>
            <a:off x="415600" y="1037403"/>
            <a:ext cx="11360800" cy="70252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a:t>Detección de enfermedades especiales</a:t>
            </a:r>
            <a:endParaRPr sz="2800"/>
          </a:p>
        </p:txBody>
      </p:sp>
      <p:sp>
        <p:nvSpPr>
          <p:cNvPr id="256" name="Google Shape;256;p55"/>
          <p:cNvSpPr txBox="1">
            <a:spLocks noGrp="1"/>
          </p:cNvSpPr>
          <p:nvPr>
            <p:ph type="body" idx="1"/>
          </p:nvPr>
        </p:nvSpPr>
        <p:spPr>
          <a:xfrm>
            <a:off x="415600" y="2108262"/>
            <a:ext cx="10318049" cy="4428528"/>
          </a:xfrm>
          <a:prstGeom prst="rect">
            <a:avLst/>
          </a:prstGeom>
          <a:noFill/>
          <a:ln>
            <a:noFill/>
          </a:ln>
        </p:spPr>
        <p:txBody>
          <a:bodyPr spcFirstLastPara="1" wrap="square" lIns="91425" tIns="91425" rIns="91425" bIns="91425" anchor="t" anchorCtr="0">
            <a:noAutofit/>
          </a:bodyPr>
          <a:lstStyle/>
          <a:p>
            <a:pPr marL="343535" lvl="0" indent="-342900" algn="l" rtl="0">
              <a:lnSpc>
                <a:spcPct val="100000"/>
              </a:lnSpc>
              <a:spcBef>
                <a:spcPts val="600"/>
              </a:spcBef>
              <a:spcAft>
                <a:spcPts val="600"/>
              </a:spcAft>
              <a:buSzPts val="1800"/>
              <a:buFont typeface="Wingdings" panose="05000000000000000000" pitchFamily="2" charset="2"/>
              <a:buChar char="§"/>
            </a:pPr>
            <a:r>
              <a:rPr lang="en-US" sz="2000" b="1" dirty="0"/>
              <a:t>Detectar precozmente </a:t>
            </a:r>
            <a:r>
              <a:rPr lang="en-US" sz="2000" dirty="0"/>
              <a:t>posibles trastornos de la salud o enfermedades en personas que no presentan síntomas de una enfermedad</a:t>
            </a:r>
            <a:endParaRPr dirty="0"/>
          </a:p>
          <a:p>
            <a:pPr marL="343535" lvl="0" indent="-342900" algn="l" rtl="0">
              <a:lnSpc>
                <a:spcPct val="100000"/>
              </a:lnSpc>
              <a:spcBef>
                <a:spcPts val="600"/>
              </a:spcBef>
              <a:spcAft>
                <a:spcPts val="600"/>
              </a:spcAft>
              <a:buSzPts val="1800"/>
              <a:buFont typeface="Wingdings" panose="05000000000000000000" pitchFamily="2" charset="2"/>
              <a:buChar char="§"/>
            </a:pPr>
            <a:r>
              <a:rPr lang="en-US" sz="2000" dirty="0"/>
              <a:t>Para </a:t>
            </a:r>
            <a:r>
              <a:rPr lang="en-US" sz="2000" b="1" dirty="0"/>
              <a:t>reducir el riesgo </a:t>
            </a:r>
            <a:r>
              <a:rPr lang="en-US" sz="2000" dirty="0"/>
              <a:t>de enfermedad y tratarla con la mayor eficacia</a:t>
            </a:r>
            <a:endParaRPr sz="2000" dirty="0"/>
          </a:p>
          <a:p>
            <a:pPr marL="343535" lvl="0" indent="-342900" algn="l" rtl="0">
              <a:lnSpc>
                <a:spcPct val="100000"/>
              </a:lnSpc>
              <a:spcBef>
                <a:spcPts val="600"/>
              </a:spcBef>
              <a:spcAft>
                <a:spcPts val="600"/>
              </a:spcAft>
              <a:buSzPts val="1800"/>
              <a:buFont typeface="Wingdings" panose="05000000000000000000" pitchFamily="2" charset="2"/>
              <a:buChar char="§"/>
            </a:pPr>
            <a:r>
              <a:rPr lang="en-US" sz="2000" dirty="0"/>
              <a:t>Las pruebas de detección no son 100% precisas en todos los casos, sin embargo, es más </a:t>
            </a:r>
            <a:r>
              <a:rPr lang="en-US" sz="2000" b="1" dirty="0"/>
              <a:t>valioso </a:t>
            </a:r>
            <a:r>
              <a:rPr lang="en-US" sz="2000" dirty="0"/>
              <a:t>hacerse las pruebas en los momentos adecuados que no hacérselas.</a:t>
            </a:r>
            <a:endParaRPr sz="2000" dirty="0"/>
          </a:p>
          <a:p>
            <a:pPr marL="723900">
              <a:spcBef>
                <a:spcPts val="600"/>
              </a:spcBef>
              <a:spcAft>
                <a:spcPts val="600"/>
              </a:spcAft>
              <a:buFont typeface="Wingdings" panose="05000000000000000000" pitchFamily="2" charset="2"/>
              <a:buChar char="§"/>
            </a:pPr>
            <a:endParaRPr sz="2000" dirty="0"/>
          </a:p>
          <a:p>
            <a:pPr marL="151765" lvl="0" indent="0" algn="l" rtl="0">
              <a:lnSpc>
                <a:spcPct val="100000"/>
              </a:lnSpc>
              <a:spcBef>
                <a:spcPts val="600"/>
              </a:spcBef>
              <a:spcAft>
                <a:spcPts val="600"/>
              </a:spcAft>
              <a:buSzPts val="1800"/>
              <a:buNone/>
            </a:pPr>
            <a:endParaRPr sz="2000" dirty="0">
              <a:solidFill>
                <a:srgbClr val="7030A0"/>
              </a:solidFill>
              <a:latin typeface="Calibri"/>
              <a:ea typeface="Calibri"/>
              <a:cs typeface="Calibri"/>
              <a:sym typeface="Calibri"/>
            </a:endParaRPr>
          </a:p>
        </p:txBody>
      </p:sp>
      <p:sp>
        <p:nvSpPr>
          <p:cNvPr id="257" name="Google Shape;257;p55"/>
          <p:cNvSpPr txBox="1"/>
          <p:nvPr/>
        </p:nvSpPr>
        <p:spPr>
          <a:xfrm>
            <a:off x="415600" y="1370136"/>
            <a:ext cx="10707559" cy="69183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800" b="1" i="1" u="none" strike="noStrike" kern="0" cap="none" spc="0" normalizeH="0" baseline="0" noProof="0" dirty="0">
                <a:ln>
                  <a:noFill/>
                </a:ln>
                <a:solidFill>
                  <a:srgbClr val="203864"/>
                </a:solidFill>
                <a:effectLst/>
                <a:uLnTx/>
                <a:uFillTx/>
                <a:latin typeface="Arial"/>
                <a:ea typeface="Arial"/>
                <a:cs typeface="Arial"/>
                <a:sym typeface="Arial"/>
              </a:rPr>
              <a:t>¿Por qué debo someterme a pruebas periódicas de detección de enfermedades especiales?</a:t>
            </a:r>
            <a:endParaRPr kumimoji="0" sz="1800" b="1" i="1" u="none" strike="noStrike" kern="0" cap="none" spc="0" normalizeH="0" baseline="0" noProof="0" dirty="0">
              <a:ln>
                <a:noFill/>
              </a:ln>
              <a:solidFill>
                <a:srgbClr val="203864"/>
              </a:solidFill>
              <a:effectLst/>
              <a:uLnTx/>
              <a:uFillTx/>
              <a:latin typeface="Arial"/>
              <a:ea typeface="Arial"/>
              <a:cs typeface="Arial"/>
              <a:sym typeface="Arial"/>
            </a:endParaRPr>
          </a:p>
        </p:txBody>
      </p:sp>
      <p:pic>
        <p:nvPicPr>
          <p:cNvPr id="259" name="Google Shape;259;p55"/>
          <p:cNvPicPr preferRelativeResize="0"/>
          <p:nvPr/>
        </p:nvPicPr>
        <p:blipFill rotWithShape="1">
          <a:blip r:embed="rId3">
            <a:alphaModFix/>
          </a:blip>
          <a:srcRect r="-533" b="606"/>
          <a:stretch/>
        </p:blipFill>
        <p:spPr>
          <a:xfrm flipH="1">
            <a:off x="-1904" y="6253759"/>
            <a:ext cx="610941" cy="604241"/>
          </a:xfrm>
          <a:prstGeom prst="rect">
            <a:avLst/>
          </a:prstGeom>
          <a:noFill/>
          <a:ln>
            <a:noFill/>
          </a:ln>
        </p:spPr>
      </p:pic>
      <p:sp>
        <p:nvSpPr>
          <p:cNvPr id="7" name="Google Shape;171;p8">
            <a:extLst>
              <a:ext uri="{FF2B5EF4-FFF2-40B4-BE49-F238E27FC236}">
                <a16:creationId xmlns:a16="http://schemas.microsoft.com/office/drawing/2014/main" id="{2C8D3A06-1E57-4DA2-8D6E-D6C87E32A5C7}"/>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88B35333-3DED-4F13-BCC9-23D320AF1BDF}"/>
              </a:ext>
            </a:extLst>
          </p:cNvPr>
          <p:cNvSpPr txBox="1"/>
          <p:nvPr/>
        </p:nvSpPr>
        <p:spPr>
          <a:xfrm>
            <a:off x="914400" y="6485259"/>
            <a:ext cx="31321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Fuente: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4"/>
              </a:rPr>
              <a:t>John Hopkins Medicine </a:t>
            </a:r>
            <a:endParaRPr kumimoji="0" lang="en-GB"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CuadroTexto 7">
            <a:extLst>
              <a:ext uri="{FF2B5EF4-FFF2-40B4-BE49-F238E27FC236}">
                <a16:creationId xmlns:a16="http://schemas.microsoft.com/office/drawing/2014/main" id="{9D2A186F-44CA-B574-E0A2-FAC7EB7D8A9F}"/>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5189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6"/>
          <p:cNvSpPr txBox="1">
            <a:spLocks noGrp="1"/>
          </p:cNvSpPr>
          <p:nvPr>
            <p:ph type="title"/>
          </p:nvPr>
        </p:nvSpPr>
        <p:spPr>
          <a:xfrm>
            <a:off x="521108" y="1125596"/>
            <a:ext cx="11360800" cy="75478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a:t>Pruebas de detección comunes</a:t>
            </a:r>
            <a:endParaRPr sz="2800"/>
          </a:p>
        </p:txBody>
      </p:sp>
      <p:sp>
        <p:nvSpPr>
          <p:cNvPr id="265" name="Google Shape;265;p56"/>
          <p:cNvSpPr txBox="1">
            <a:spLocks noGrp="1"/>
          </p:cNvSpPr>
          <p:nvPr>
            <p:ph type="body" idx="1"/>
          </p:nvPr>
        </p:nvSpPr>
        <p:spPr>
          <a:xfrm>
            <a:off x="415600" y="1641233"/>
            <a:ext cx="11360800" cy="5887950"/>
          </a:xfrm>
          <a:prstGeom prst="rect">
            <a:avLst/>
          </a:prstGeom>
          <a:noFill/>
          <a:ln>
            <a:noFill/>
          </a:ln>
        </p:spPr>
        <p:txBody>
          <a:bodyPr spcFirstLastPara="1" wrap="square" lIns="91425" tIns="91425" rIns="91425" bIns="91425" anchor="t" anchorCtr="0">
            <a:noAutofit/>
          </a:bodyPr>
          <a:lstStyle/>
          <a:p>
            <a:pPr marL="608965" lvl="0" indent="-456565" algn="l" rtl="0">
              <a:lnSpc>
                <a:spcPct val="100000"/>
              </a:lnSpc>
              <a:spcBef>
                <a:spcPts val="600"/>
              </a:spcBef>
              <a:spcAft>
                <a:spcPts val="600"/>
              </a:spcAft>
              <a:buSzPts val="1800"/>
              <a:buFont typeface="Calibri"/>
              <a:buChar char="▪"/>
            </a:pPr>
            <a:r>
              <a:rPr lang="en-US" sz="2000" dirty="0">
                <a:solidFill>
                  <a:schemeClr val="dk1"/>
                </a:solidFill>
                <a:latin typeface="Calibri"/>
                <a:ea typeface="Calibri"/>
                <a:cs typeface="Calibri"/>
                <a:sym typeface="Calibri"/>
              </a:rPr>
              <a:t>El momento y la frecuencia de las pruebas de cribado son adecuados en función de la </a:t>
            </a:r>
            <a:r>
              <a:rPr lang="en-US" sz="2000" b="1" dirty="0">
                <a:solidFill>
                  <a:schemeClr val="dk1"/>
                </a:solidFill>
                <a:latin typeface="Calibri"/>
                <a:ea typeface="Calibri"/>
                <a:cs typeface="Calibri"/>
                <a:sym typeface="Calibri"/>
              </a:rPr>
              <a:t>edad, el estado de salud general y el historial médico</a:t>
            </a:r>
            <a:endParaRPr dirty="0">
              <a:solidFill>
                <a:schemeClr val="dk1"/>
              </a:solidFill>
            </a:endParaRPr>
          </a:p>
          <a:p>
            <a:pPr marL="608965" lvl="0" indent="-456565" algn="l" rtl="0">
              <a:lnSpc>
                <a:spcPct val="100000"/>
              </a:lnSpc>
              <a:spcBef>
                <a:spcPts val="600"/>
              </a:spcBef>
              <a:spcAft>
                <a:spcPts val="600"/>
              </a:spcAft>
              <a:buSzPts val="1800"/>
              <a:buFont typeface="Calibri"/>
              <a:buChar char="▪"/>
            </a:pPr>
            <a:r>
              <a:rPr lang="en-US" sz="2000" dirty="0">
                <a:solidFill>
                  <a:schemeClr val="dk1"/>
                </a:solidFill>
                <a:latin typeface="Calibri"/>
                <a:ea typeface="Calibri"/>
                <a:cs typeface="Calibri"/>
                <a:sym typeface="Calibri"/>
              </a:rPr>
              <a:t>Las pruebas de detección más comunes son:</a:t>
            </a:r>
            <a:endParaRPr dirty="0">
              <a:solidFill>
                <a:schemeClr val="dk1"/>
              </a:solidFill>
            </a:endParaRPr>
          </a:p>
          <a:p>
            <a:pPr marL="1218565" lvl="1" indent="-422908" algn="l" rtl="0">
              <a:lnSpc>
                <a:spcPct val="100000"/>
              </a:lnSpc>
              <a:spcBef>
                <a:spcPts val="600"/>
              </a:spcBef>
              <a:spcAft>
                <a:spcPts val="600"/>
              </a:spcAft>
              <a:buSzPts val="1400"/>
              <a:buFont typeface="Courier New" panose="02070309020205020404" pitchFamily="49" charset="0"/>
              <a:buChar char="o"/>
            </a:pPr>
            <a:r>
              <a:rPr lang="en-US" sz="2000" dirty="0">
                <a:solidFill>
                  <a:schemeClr val="dk1"/>
                </a:solidFill>
                <a:latin typeface="Calibri"/>
                <a:ea typeface="Calibri"/>
                <a:cs typeface="Calibri"/>
                <a:sym typeface="Calibri"/>
              </a:rPr>
              <a:t>Mediciones de colesterol</a:t>
            </a:r>
            <a:endParaRPr dirty="0">
              <a:solidFill>
                <a:schemeClr val="dk1"/>
              </a:solidFill>
            </a:endParaRPr>
          </a:p>
          <a:p>
            <a:pPr marL="1218565" lvl="1" indent="-422908" algn="l" rtl="0">
              <a:lnSpc>
                <a:spcPct val="100000"/>
              </a:lnSpc>
              <a:spcBef>
                <a:spcPts val="600"/>
              </a:spcBef>
              <a:spcAft>
                <a:spcPts val="600"/>
              </a:spcAft>
              <a:buSzPts val="1400"/>
              <a:buFont typeface="Courier New" panose="02070309020205020404" pitchFamily="49" charset="0"/>
              <a:buChar char="o"/>
            </a:pPr>
            <a:r>
              <a:rPr lang="en-US" sz="2000" dirty="0">
                <a:solidFill>
                  <a:schemeClr val="dk1"/>
                </a:solidFill>
                <a:latin typeface="Calibri"/>
                <a:ea typeface="Calibri"/>
                <a:cs typeface="Calibri"/>
                <a:sym typeface="Calibri"/>
              </a:rPr>
              <a:t>Prueba de Papanicolaou</a:t>
            </a:r>
            <a:endParaRPr dirty="0">
              <a:solidFill>
                <a:schemeClr val="dk1"/>
              </a:solidFill>
            </a:endParaRPr>
          </a:p>
          <a:p>
            <a:pPr marL="1218565" lvl="1" indent="-422908" algn="l" rtl="0">
              <a:lnSpc>
                <a:spcPct val="100000"/>
              </a:lnSpc>
              <a:spcBef>
                <a:spcPts val="600"/>
              </a:spcBef>
              <a:spcAft>
                <a:spcPts val="600"/>
              </a:spcAft>
              <a:buSzPts val="1400"/>
              <a:buFont typeface="Courier New" panose="02070309020205020404" pitchFamily="49" charset="0"/>
              <a:buChar char="o"/>
            </a:pPr>
            <a:r>
              <a:rPr lang="en-US" sz="2000" dirty="0">
                <a:solidFill>
                  <a:schemeClr val="dk1"/>
                </a:solidFill>
                <a:latin typeface="Calibri"/>
                <a:ea typeface="Calibri"/>
                <a:cs typeface="Calibri"/>
                <a:sym typeface="Calibri"/>
              </a:rPr>
              <a:t>Mamografía</a:t>
            </a:r>
            <a:endParaRPr dirty="0">
              <a:solidFill>
                <a:schemeClr val="dk1"/>
              </a:solidFill>
            </a:endParaRPr>
          </a:p>
          <a:p>
            <a:pPr marL="1218565" lvl="1" indent="-422908" algn="l" rtl="0">
              <a:lnSpc>
                <a:spcPct val="100000"/>
              </a:lnSpc>
              <a:spcBef>
                <a:spcPts val="600"/>
              </a:spcBef>
              <a:spcAft>
                <a:spcPts val="600"/>
              </a:spcAft>
              <a:buSzPts val="1400"/>
              <a:buFont typeface="Courier New" panose="02070309020205020404" pitchFamily="49" charset="0"/>
              <a:buChar char="o"/>
            </a:pPr>
            <a:r>
              <a:rPr lang="en-US" sz="2000" dirty="0">
                <a:solidFill>
                  <a:schemeClr val="dk1"/>
                </a:solidFill>
                <a:latin typeface="Calibri"/>
                <a:ea typeface="Calibri"/>
                <a:cs typeface="Calibri"/>
                <a:sym typeface="Calibri"/>
              </a:rPr>
              <a:t>Diabetes o prediabetes</a:t>
            </a:r>
            <a:endParaRPr dirty="0">
              <a:solidFill>
                <a:schemeClr val="dk1"/>
              </a:solidFill>
            </a:endParaRPr>
          </a:p>
          <a:p>
            <a:pPr marL="1218565" lvl="1" indent="-422908" algn="l" rtl="0">
              <a:lnSpc>
                <a:spcPct val="100000"/>
              </a:lnSpc>
              <a:spcBef>
                <a:spcPts val="600"/>
              </a:spcBef>
              <a:spcAft>
                <a:spcPts val="600"/>
              </a:spcAft>
              <a:buSzPts val="1400"/>
              <a:buFont typeface="Courier New" panose="02070309020205020404" pitchFamily="49" charset="0"/>
              <a:buChar char="o"/>
            </a:pPr>
            <a:r>
              <a:rPr lang="en-US" sz="2000" dirty="0">
                <a:solidFill>
                  <a:schemeClr val="dk1"/>
                </a:solidFill>
                <a:latin typeface="Calibri"/>
                <a:ea typeface="Calibri"/>
                <a:cs typeface="Calibri"/>
                <a:sym typeface="Calibri"/>
              </a:rPr>
              <a:t>Enfermedades de transmisión sexual </a:t>
            </a:r>
            <a:endParaRPr sz="2000" dirty="0">
              <a:solidFill>
                <a:schemeClr val="dk1"/>
              </a:solidFill>
            </a:endParaRPr>
          </a:p>
          <a:p>
            <a:pPr marL="795655" lvl="1" indent="0" algn="l" rtl="0">
              <a:lnSpc>
                <a:spcPct val="100000"/>
              </a:lnSpc>
              <a:spcBef>
                <a:spcPts val="600"/>
              </a:spcBef>
              <a:spcAft>
                <a:spcPts val="600"/>
              </a:spcAft>
              <a:buSzPts val="1400"/>
              <a:buNone/>
            </a:pPr>
            <a:endParaRPr sz="2000" dirty="0">
              <a:solidFill>
                <a:srgbClr val="7030A0"/>
              </a:solidFill>
            </a:endParaRPr>
          </a:p>
          <a:p>
            <a:pPr marL="795655" lvl="1" indent="0" algn="l" rtl="0">
              <a:lnSpc>
                <a:spcPct val="100000"/>
              </a:lnSpc>
              <a:spcBef>
                <a:spcPts val="600"/>
              </a:spcBef>
              <a:spcAft>
                <a:spcPts val="600"/>
              </a:spcAft>
              <a:buSzPts val="1400"/>
              <a:buNone/>
            </a:pPr>
            <a:endParaRPr dirty="0"/>
          </a:p>
        </p:txBody>
      </p:sp>
      <p:sp>
        <p:nvSpPr>
          <p:cNvPr id="266" name="Google Shape;266;p56"/>
          <p:cNvSpPr txBox="1"/>
          <p:nvPr/>
        </p:nvSpPr>
        <p:spPr>
          <a:xfrm>
            <a:off x="834036" y="6314187"/>
            <a:ext cx="11138879" cy="361155"/>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400" b="0" i="0" u="none" strike="noStrike" kern="0" cap="none" spc="0" normalizeH="0" baseline="0" noProof="0" dirty="0">
                <a:ln>
                  <a:noFill/>
                </a:ln>
                <a:solidFill>
                  <a:srgbClr val="002060"/>
                </a:solidFill>
                <a:effectLst/>
                <a:uLnTx/>
                <a:uFillTx/>
                <a:latin typeface="Calibri"/>
                <a:ea typeface="Calibri"/>
                <a:cs typeface="Calibri"/>
                <a:sym typeface="Calibri"/>
                <a:hlinkClick r:id="rId3"/>
              </a:rPr>
              <a:t>Para más información, haga clic aquí</a:t>
            </a:r>
            <a:r>
              <a:rPr kumimoji="0" lang="en-US" sz="1400" b="0" i="0" u="none" strike="noStrike" kern="0" cap="none" spc="0" normalizeH="0" baseline="0" noProof="0" dirty="0">
                <a:ln>
                  <a:noFill/>
                </a:ln>
                <a:solidFill>
                  <a:srgbClr val="00206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67" name="Google Shape;267;p56" descr="A picture containing indoor, person, pink, purple&#10;&#10;Description automatically generated"/>
          <p:cNvPicPr preferRelativeResize="0"/>
          <p:nvPr/>
        </p:nvPicPr>
        <p:blipFill rotWithShape="1">
          <a:blip r:embed="rId4">
            <a:alphaModFix/>
          </a:blip>
          <a:srcRect/>
          <a:stretch/>
        </p:blipFill>
        <p:spPr>
          <a:xfrm>
            <a:off x="6487372" y="2398785"/>
            <a:ext cx="5043577" cy="3367177"/>
          </a:xfrm>
          <a:prstGeom prst="rect">
            <a:avLst/>
          </a:prstGeom>
          <a:noFill/>
          <a:ln>
            <a:noFill/>
          </a:ln>
        </p:spPr>
      </p:pic>
      <p:sp>
        <p:nvSpPr>
          <p:cNvPr id="268" name="Google Shape;268;p56"/>
          <p:cNvSpPr/>
          <p:nvPr/>
        </p:nvSpPr>
        <p:spPr>
          <a:xfrm>
            <a:off x="7785186" y="5870481"/>
            <a:ext cx="3797522"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6">
                  <a:extLst>
                    <a:ext uri="{A12FA001-AC4F-418D-AE19-62706E023703}">
                      <ahyp:hlinkClr xmlns:ahyp="http://schemas.microsoft.com/office/drawing/2018/hyperlinkcolor" val="tx"/>
                    </a:ext>
                  </a:extLst>
                </a:hlinkClick>
              </a:rPr>
              <a:t>Licencia Pixabay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70" name="Google Shape;270;p56"/>
          <p:cNvPicPr preferRelativeResize="0"/>
          <p:nvPr/>
        </p:nvPicPr>
        <p:blipFill rotWithShape="1">
          <a:blip r:embed="rId7">
            <a:alphaModFix/>
          </a:blip>
          <a:srcRect r="-533" b="606"/>
          <a:stretch/>
        </p:blipFill>
        <p:spPr>
          <a:xfrm flipH="1">
            <a:off x="-1904" y="6253759"/>
            <a:ext cx="610941" cy="604241"/>
          </a:xfrm>
          <a:prstGeom prst="rect">
            <a:avLst/>
          </a:prstGeom>
          <a:noFill/>
          <a:ln>
            <a:noFill/>
          </a:ln>
        </p:spPr>
      </p:pic>
      <p:sp>
        <p:nvSpPr>
          <p:cNvPr id="9" name="Google Shape;171;p8">
            <a:extLst>
              <a:ext uri="{FF2B5EF4-FFF2-40B4-BE49-F238E27FC236}">
                <a16:creationId xmlns:a16="http://schemas.microsoft.com/office/drawing/2014/main" id="{B8B5401F-58FE-4408-8B8F-96372B856FA5}"/>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 name="CuadroTexto 9">
            <a:extLst>
              <a:ext uri="{FF2B5EF4-FFF2-40B4-BE49-F238E27FC236}">
                <a16:creationId xmlns:a16="http://schemas.microsoft.com/office/drawing/2014/main" id="{2DAF0E19-CAD7-0CD7-76A8-245DB261F47B}"/>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59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8"/>
          <p:cNvSpPr txBox="1">
            <a:spLocks noGrp="1"/>
          </p:cNvSpPr>
          <p:nvPr>
            <p:ph type="title"/>
          </p:nvPr>
        </p:nvSpPr>
        <p:spPr>
          <a:xfrm>
            <a:off x="415600" y="960964"/>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dirty="0"/>
              <a:t> </a:t>
            </a:r>
            <a:r>
              <a:rPr lang="en-US" sz="2800" dirty="0" err="1"/>
              <a:t>Principios</a:t>
            </a:r>
            <a:r>
              <a:rPr lang="en-US" sz="2800" dirty="0"/>
              <a:t> de </a:t>
            </a:r>
            <a:r>
              <a:rPr lang="en-US" sz="2800" dirty="0" err="1"/>
              <a:t>higiene</a:t>
            </a:r>
            <a:endParaRPr sz="2800" dirty="0"/>
          </a:p>
        </p:txBody>
      </p:sp>
      <p:sp>
        <p:nvSpPr>
          <p:cNvPr id="276" name="Google Shape;276;p58"/>
          <p:cNvSpPr txBox="1">
            <a:spLocks noGrp="1"/>
          </p:cNvSpPr>
          <p:nvPr>
            <p:ph type="body" idx="2"/>
          </p:nvPr>
        </p:nvSpPr>
        <p:spPr>
          <a:xfrm>
            <a:off x="630421" y="2140900"/>
            <a:ext cx="5783224" cy="5709138"/>
          </a:xfrm>
          <a:prstGeom prst="rect">
            <a:avLst/>
          </a:prstGeom>
          <a:noFill/>
          <a:ln>
            <a:noFill/>
          </a:ln>
        </p:spPr>
        <p:txBody>
          <a:bodyPr spcFirstLastPara="1" wrap="square" lIns="91425" tIns="91425" rIns="91425" bIns="91425" anchor="t" anchorCtr="0">
            <a:noAutofit/>
          </a:bodyPr>
          <a:lstStyle/>
          <a:p>
            <a:pPr marL="186055" lvl="0" indent="0" algn="l" rtl="0">
              <a:lnSpc>
                <a:spcPct val="100000"/>
              </a:lnSpc>
              <a:spcBef>
                <a:spcPts val="0"/>
              </a:spcBef>
              <a:spcAft>
                <a:spcPts val="0"/>
              </a:spcAft>
              <a:buSzPts val="1400"/>
              <a:buNone/>
            </a:pPr>
            <a:r>
              <a:rPr lang="en-US" sz="2000" b="1" dirty="0">
                <a:solidFill>
                  <a:schemeClr val="dk1"/>
                </a:solidFill>
              </a:rPr>
              <a:t>Prácticas de seguridad personal </a:t>
            </a:r>
            <a:endParaRPr sz="1800" dirty="0">
              <a:solidFill>
                <a:schemeClr val="dk1"/>
              </a:solidFill>
            </a:endParaRPr>
          </a:p>
          <a:p>
            <a:pPr marL="697865" indent="-342900">
              <a:spcBef>
                <a:spcPts val="600"/>
              </a:spcBef>
              <a:spcAft>
                <a:spcPts val="600"/>
              </a:spcAft>
              <a:buSzPct val="100000"/>
              <a:buFont typeface="Wingdings" panose="05000000000000000000" pitchFamily="2" charset="2"/>
              <a:buChar char="§"/>
            </a:pPr>
            <a:r>
              <a:rPr lang="en-US" sz="2067" dirty="0">
                <a:solidFill>
                  <a:schemeClr val="dk1"/>
                </a:solidFill>
              </a:rPr>
              <a:t>Distanciamiento físico </a:t>
            </a:r>
            <a:endParaRPr sz="2067" dirty="0"/>
          </a:p>
          <a:p>
            <a:pPr marL="697865" indent="-342900">
              <a:spcBef>
                <a:spcPts val="600"/>
              </a:spcBef>
              <a:spcAft>
                <a:spcPts val="600"/>
              </a:spcAft>
              <a:buSzPct val="100000"/>
              <a:buFont typeface="Wingdings" panose="05000000000000000000" pitchFamily="2" charset="2"/>
              <a:buChar char="§"/>
            </a:pPr>
            <a:r>
              <a:rPr lang="en-US" sz="2067" dirty="0">
                <a:solidFill>
                  <a:schemeClr val="dk1"/>
                </a:solidFill>
              </a:rPr>
              <a:t>Cubiertas faciales</a:t>
            </a:r>
            <a:endParaRPr sz="2067" dirty="0"/>
          </a:p>
          <a:p>
            <a:pPr marL="697865" indent="-342900">
              <a:spcBef>
                <a:spcPts val="600"/>
              </a:spcBef>
              <a:spcAft>
                <a:spcPts val="600"/>
              </a:spcAft>
              <a:buSzPct val="100000"/>
              <a:buFont typeface="Wingdings" panose="05000000000000000000" pitchFamily="2" charset="2"/>
              <a:buChar char="§"/>
            </a:pPr>
            <a:r>
              <a:rPr lang="en-US" sz="2067" dirty="0">
                <a:solidFill>
                  <a:schemeClr val="dk1"/>
                </a:solidFill>
              </a:rPr>
              <a:t>Guantes</a:t>
            </a:r>
            <a:endParaRPr sz="2067" dirty="0"/>
          </a:p>
          <a:p>
            <a:pPr marL="697865" indent="-342900">
              <a:spcBef>
                <a:spcPts val="600"/>
              </a:spcBef>
              <a:spcAft>
                <a:spcPts val="600"/>
              </a:spcAft>
              <a:buSzPct val="100000"/>
              <a:buFont typeface="Wingdings" panose="05000000000000000000" pitchFamily="2" charset="2"/>
              <a:buChar char="§"/>
            </a:pPr>
            <a:r>
              <a:rPr lang="en-US" sz="2067" dirty="0">
                <a:solidFill>
                  <a:schemeClr val="dk1"/>
                </a:solidFill>
              </a:rPr>
              <a:t>Higiene de las manos (ECDC)</a:t>
            </a:r>
            <a:endParaRPr sz="2067" dirty="0"/>
          </a:p>
          <a:p>
            <a:pPr marL="697865" indent="-342900">
              <a:spcBef>
                <a:spcPts val="600"/>
              </a:spcBef>
              <a:spcAft>
                <a:spcPts val="600"/>
              </a:spcAft>
              <a:buSzPct val="100000"/>
              <a:buFont typeface="Wingdings" panose="05000000000000000000" pitchFamily="2" charset="2"/>
              <a:buChar char="§"/>
            </a:pPr>
            <a:r>
              <a:rPr lang="en-US" sz="2067" dirty="0">
                <a:solidFill>
                  <a:schemeClr val="dk1"/>
                </a:solidFill>
              </a:rPr>
              <a:t>Higiene de la tos y los estornudos</a:t>
            </a:r>
            <a:endParaRPr sz="2067" dirty="0"/>
          </a:p>
          <a:p>
            <a:pPr marL="697865" indent="-342900">
              <a:spcBef>
                <a:spcPts val="600"/>
              </a:spcBef>
              <a:spcAft>
                <a:spcPts val="600"/>
              </a:spcAft>
              <a:buSzPct val="100000"/>
              <a:buFont typeface="Wingdings" panose="05000000000000000000" pitchFamily="2" charset="2"/>
              <a:buChar char="§"/>
            </a:pPr>
            <a:r>
              <a:rPr lang="en-US" sz="2067" dirty="0">
                <a:solidFill>
                  <a:schemeClr val="dk1"/>
                </a:solidFill>
              </a:rPr>
              <a:t>Desinfección personal</a:t>
            </a:r>
            <a:endParaRPr sz="2067" dirty="0"/>
          </a:p>
          <a:p>
            <a:pPr marL="697865" indent="-342900">
              <a:spcBef>
                <a:spcPts val="600"/>
              </a:spcBef>
              <a:spcAft>
                <a:spcPts val="600"/>
              </a:spcAft>
              <a:buSzPct val="100000"/>
              <a:buFont typeface="Wingdings" panose="05000000000000000000" pitchFamily="2" charset="2"/>
              <a:buChar char="§"/>
            </a:pPr>
            <a:r>
              <a:rPr lang="en-US" sz="2067" dirty="0">
                <a:solidFill>
                  <a:schemeClr val="dk1"/>
                </a:solidFill>
              </a:rPr>
              <a:t>Alojamiento personal (OMS)</a:t>
            </a:r>
            <a:endParaRPr sz="2067" dirty="0">
              <a:solidFill>
                <a:schemeClr val="dk1"/>
              </a:solidFill>
            </a:endParaRPr>
          </a:p>
          <a:p>
            <a:pPr marL="617855" lvl="0" indent="-254000" algn="l" rtl="0">
              <a:lnSpc>
                <a:spcPct val="100000"/>
              </a:lnSpc>
              <a:spcBef>
                <a:spcPts val="0"/>
              </a:spcBef>
              <a:spcAft>
                <a:spcPts val="0"/>
              </a:spcAft>
              <a:buSzPts val="1400"/>
              <a:buFont typeface="Calibri"/>
              <a:buNone/>
            </a:pPr>
            <a:endParaRPr dirty="0"/>
          </a:p>
        </p:txBody>
      </p:sp>
      <p:sp>
        <p:nvSpPr>
          <p:cNvPr id="277" name="Google Shape;277;p58"/>
          <p:cNvSpPr txBox="1"/>
          <p:nvPr/>
        </p:nvSpPr>
        <p:spPr>
          <a:xfrm>
            <a:off x="580684" y="1425328"/>
            <a:ext cx="7611916" cy="677456"/>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800" b="1" i="1" u="none" strike="noStrike" kern="0" cap="none" spc="0" normalizeH="0" baseline="0" noProof="0" dirty="0">
                <a:ln>
                  <a:noFill/>
                </a:ln>
                <a:solidFill>
                  <a:srgbClr val="203864"/>
                </a:solidFill>
                <a:effectLst/>
                <a:uLnTx/>
                <a:uFillTx/>
                <a:latin typeface="Arial"/>
                <a:ea typeface="Arial"/>
                <a:cs typeface="Arial"/>
                <a:sym typeface="Arial"/>
              </a:rPr>
              <a:t>¿Cómo puedo ayudar a detener la propagación de enfermedades durante una pandemia?</a:t>
            </a:r>
            <a:endParaRPr kumimoji="0" sz="1800" b="1" i="1" u="none" strike="noStrike" kern="0" cap="none" spc="0" normalizeH="0" baseline="0" noProof="0" dirty="0">
              <a:ln>
                <a:noFill/>
              </a:ln>
              <a:solidFill>
                <a:srgbClr val="203864"/>
              </a:solidFill>
              <a:effectLst/>
              <a:uLnTx/>
              <a:uFillTx/>
              <a:latin typeface="Arial"/>
              <a:ea typeface="Arial"/>
              <a:cs typeface="Arial"/>
              <a:sym typeface="Arial"/>
            </a:endParaRPr>
          </a:p>
        </p:txBody>
      </p:sp>
      <p:pic>
        <p:nvPicPr>
          <p:cNvPr id="278" name="Google Shape;278;p58" descr="A picture containing person, indoor, appliance&#10;&#10;Description automatically generated"/>
          <p:cNvPicPr preferRelativeResize="0"/>
          <p:nvPr/>
        </p:nvPicPr>
        <p:blipFill rotWithShape="1">
          <a:blip r:embed="rId3">
            <a:alphaModFix/>
          </a:blip>
          <a:srcRect/>
          <a:stretch/>
        </p:blipFill>
        <p:spPr>
          <a:xfrm>
            <a:off x="8934450" y="1807128"/>
            <a:ext cx="2841951" cy="4267733"/>
          </a:xfrm>
          <a:prstGeom prst="rect">
            <a:avLst/>
          </a:prstGeom>
          <a:noFill/>
          <a:ln>
            <a:noFill/>
          </a:ln>
        </p:spPr>
      </p:pic>
      <p:sp>
        <p:nvSpPr>
          <p:cNvPr id="279" name="Google Shape;279;p58"/>
          <p:cNvSpPr/>
          <p:nvPr/>
        </p:nvSpPr>
        <p:spPr>
          <a:xfrm>
            <a:off x="8568349" y="6499854"/>
            <a:ext cx="3208051"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Unsplash</a:t>
            </a:r>
            <a:endParaRPr kumimoji="0"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endParaRPr>
          </a:p>
        </p:txBody>
      </p:sp>
      <p:pic>
        <p:nvPicPr>
          <p:cNvPr id="281" name="Google Shape;281;p58"/>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9" name="Google Shape;171;p8">
            <a:extLst>
              <a:ext uri="{FF2B5EF4-FFF2-40B4-BE49-F238E27FC236}">
                <a16:creationId xmlns:a16="http://schemas.microsoft.com/office/drawing/2014/main" id="{0ACFDB12-9228-4AE3-9EB2-BF8A09945332}"/>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1" name="TextBox 10">
            <a:extLst>
              <a:ext uri="{FF2B5EF4-FFF2-40B4-BE49-F238E27FC236}">
                <a16:creationId xmlns:a16="http://schemas.microsoft.com/office/drawing/2014/main" id="{DFD3743B-CD1A-4BF3-87DA-EE6DBB8D441D}"/>
              </a:ext>
            </a:extLst>
          </p:cNvPr>
          <p:cNvSpPr txBox="1"/>
          <p:nvPr/>
        </p:nvSpPr>
        <p:spPr>
          <a:xfrm>
            <a:off x="630421" y="6571134"/>
            <a:ext cx="706783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Fuente 1: </a:t>
            </a:r>
            <a:r>
              <a:rPr kumimoji="0" lang="en-US" sz="1100" b="0" i="0" u="none" strike="noStrike" kern="0" cap="none" spc="0" normalizeH="0" baseline="0" noProof="0" dirty="0">
                <a:ln>
                  <a:noFill/>
                </a:ln>
                <a:solidFill>
                  <a:srgbClr val="000000"/>
                </a:solidFill>
                <a:effectLst/>
                <a:uLnTx/>
                <a:uFillTx/>
                <a:latin typeface="Arial"/>
                <a:cs typeface="Arial"/>
                <a:sym typeface="Arial"/>
                <a:hlinkClick r:id="rId7"/>
              </a:rPr>
              <a:t>Centro Europeo para la Prevención y el Control de las Enfermedades (ECDC). (2020).</a:t>
            </a: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456E9024-2F4E-4844-A2A3-AA2119D28E5E}"/>
              </a:ext>
            </a:extLst>
          </p:cNvPr>
          <p:cNvSpPr txBox="1"/>
          <p:nvPr/>
        </p:nvSpPr>
        <p:spPr>
          <a:xfrm>
            <a:off x="5809152" y="6578293"/>
            <a:ext cx="120898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Fuente 2: </a:t>
            </a:r>
            <a:r>
              <a:rPr kumimoji="0" lang="en-US" sz="1100" b="0" i="0" u="none" strike="noStrike" kern="0" cap="none" spc="0" normalizeH="0" baseline="0" noProof="0" dirty="0">
                <a:ln>
                  <a:noFill/>
                </a:ln>
                <a:solidFill>
                  <a:srgbClr val="000000"/>
                </a:solidFill>
                <a:effectLst/>
                <a:uLnTx/>
                <a:uFillTx/>
                <a:latin typeface="Arial"/>
                <a:cs typeface="Arial"/>
                <a:sym typeface="Arial"/>
                <a:hlinkClick r:id="rId8"/>
              </a:rPr>
              <a:t>OMS </a:t>
            </a: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CuadroTexto 11">
            <a:extLst>
              <a:ext uri="{FF2B5EF4-FFF2-40B4-BE49-F238E27FC236}">
                <a16:creationId xmlns:a16="http://schemas.microsoft.com/office/drawing/2014/main" id="{E115A6E3-B025-DB87-3B44-13A486EF758A}"/>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7328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9"/>
          <p:cNvSpPr txBox="1">
            <a:spLocks noGrp="1"/>
          </p:cNvSpPr>
          <p:nvPr>
            <p:ph type="title"/>
          </p:nvPr>
        </p:nvSpPr>
        <p:spPr>
          <a:xfrm>
            <a:off x="415600" y="1043528"/>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a:t> Higiene selectiva</a:t>
            </a:r>
            <a:endParaRPr sz="2800"/>
          </a:p>
        </p:txBody>
      </p:sp>
      <p:sp>
        <p:nvSpPr>
          <p:cNvPr id="287" name="Google Shape;287;p9"/>
          <p:cNvSpPr txBox="1"/>
          <p:nvPr/>
        </p:nvSpPr>
        <p:spPr>
          <a:xfrm>
            <a:off x="546800" y="1382135"/>
            <a:ext cx="10290616" cy="677456"/>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800" b="1" i="1" u="none" strike="noStrike" kern="0" cap="none" spc="0" normalizeH="0" baseline="0" noProof="0" dirty="0">
                <a:ln>
                  <a:noFill/>
                </a:ln>
                <a:solidFill>
                  <a:srgbClr val="203864"/>
                </a:solidFill>
                <a:effectLst/>
                <a:uLnTx/>
                <a:uFillTx/>
                <a:latin typeface="Arial"/>
                <a:ea typeface="Arial"/>
                <a:cs typeface="Arial"/>
                <a:sym typeface="Arial"/>
              </a:rPr>
              <a:t>¿Qué prácticas de higiene debo adoptar?</a:t>
            </a:r>
            <a:endParaRPr kumimoji="0" sz="1400" b="0" i="1" u="none" strike="noStrike" kern="0" cap="none" spc="0" normalizeH="0" baseline="0" noProof="0" dirty="0">
              <a:ln>
                <a:noFill/>
              </a:ln>
              <a:solidFill>
                <a:srgbClr val="000000"/>
              </a:solidFill>
              <a:effectLst/>
              <a:uLnTx/>
              <a:uFillTx/>
              <a:latin typeface="Arial"/>
              <a:cs typeface="Arial"/>
              <a:sym typeface="Arial"/>
            </a:endParaRPr>
          </a:p>
        </p:txBody>
      </p:sp>
      <p:sp>
        <p:nvSpPr>
          <p:cNvPr id="289" name="Google Shape;289;p9"/>
          <p:cNvSpPr txBox="1"/>
          <p:nvPr/>
        </p:nvSpPr>
        <p:spPr>
          <a:xfrm>
            <a:off x="462392" y="2145735"/>
            <a:ext cx="5424889" cy="4497776"/>
          </a:xfrm>
          <a:prstGeom prst="rect">
            <a:avLst/>
          </a:prstGeom>
          <a:noFill/>
          <a:ln>
            <a:noFill/>
          </a:ln>
        </p:spPr>
        <p:txBody>
          <a:bodyPr spcFirstLastPara="1" wrap="square" lIns="91425" tIns="45700" rIns="91425" bIns="45700" anchor="t" anchorCtr="0">
            <a:normAutofit fontScale="85000" lnSpcReduction="20000"/>
          </a:bodyPr>
          <a:lstStyle/>
          <a:p>
            <a:pPr marL="114300" marR="0" lvl="0" indent="0" algn="just" defTabSz="914400" rtl="0" eaLnBrk="1" fontAlgn="auto" latinLnBrk="0" hangingPunct="1">
              <a:lnSpc>
                <a:spcPct val="100000"/>
              </a:lnSpc>
              <a:spcBef>
                <a:spcPts val="600"/>
              </a:spcBef>
              <a:spcAft>
                <a:spcPts val="0"/>
              </a:spcAft>
              <a:buClr>
                <a:srgbClr val="C01E24"/>
              </a:buClr>
              <a:buSzPct val="81081"/>
              <a:buFont typeface="Calibri"/>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Debe centrarse en las prácticas de higiene en los momentos en que es más probable que se propaguen los microbios nocivos (OMS).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14300" marR="0" lvl="0" indent="0" algn="just" defTabSz="914400" rtl="0" eaLnBrk="1" fontAlgn="auto" latinLnBrk="0" hangingPunct="1">
              <a:lnSpc>
                <a:spcPct val="100000"/>
              </a:lnSpc>
              <a:spcBef>
                <a:spcPts val="600"/>
              </a:spcBef>
              <a:spcAft>
                <a:spcPts val="0"/>
              </a:spcAft>
              <a:buClr>
                <a:srgbClr val="C01E24"/>
              </a:buClr>
              <a:buSzPct val="81081"/>
              <a:buFont typeface="Calibri"/>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14300" marR="0" lvl="0" indent="0" algn="just" defTabSz="914400" rtl="0" eaLnBrk="1" fontAlgn="auto" latinLnBrk="0" hangingPunct="1">
              <a:lnSpc>
                <a:spcPct val="100000"/>
              </a:lnSpc>
              <a:spcBef>
                <a:spcPts val="600"/>
              </a:spcBef>
              <a:spcAft>
                <a:spcPts val="0"/>
              </a:spcAft>
              <a:buClr>
                <a:srgbClr val="C01E24"/>
              </a:buClr>
              <a:buSzPct val="81081"/>
              <a:buFont typeface="Calibri"/>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Estos momentos incluyen cuando usted:</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914400" marR="0" lvl="1" indent="-365760" algn="just" defTabSz="914400" rtl="0" eaLnBrk="1" fontAlgn="auto" latinLnBrk="0" hangingPunct="1">
              <a:lnSpc>
                <a:spcPct val="100000"/>
              </a:lnSpc>
              <a:spcBef>
                <a:spcPts val="600"/>
              </a:spcBef>
              <a:spcAft>
                <a:spcPts val="0"/>
              </a:spcAft>
              <a:buClr>
                <a:srgbClr val="C01E24"/>
              </a:buClr>
              <a:buSzPct val="97297"/>
              <a:buFont typeface="Calibri"/>
              <a:buChar char="▪"/>
              <a:tabLst/>
              <a:defRPr/>
            </a:pP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Maneja</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los alimentos</a:t>
            </a:r>
            <a:endParaRPr kumimoji="0" sz="22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914400" marR="0" lvl="1" indent="-365760" algn="just" defTabSz="914400" rtl="0" eaLnBrk="1" fontAlgn="auto" latinLnBrk="0" hangingPunct="1">
              <a:lnSpc>
                <a:spcPct val="100000"/>
              </a:lnSpc>
              <a:spcBef>
                <a:spcPts val="600"/>
              </a:spcBef>
              <a:spcAft>
                <a:spcPts val="0"/>
              </a:spcAft>
              <a:buClr>
                <a:srgbClr val="C01E24"/>
              </a:buClr>
              <a:buSzPct val="97297"/>
              <a:buFont typeface="Calibri"/>
              <a:buChar char="▪"/>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Come con los dedos</a:t>
            </a:r>
            <a:endParaRPr kumimoji="0" sz="22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914400" marR="0" lvl="1" indent="-365760" algn="just" defTabSz="914400" rtl="0" eaLnBrk="1" fontAlgn="auto" latinLnBrk="0" hangingPunct="1">
              <a:lnSpc>
                <a:spcPct val="100000"/>
              </a:lnSpc>
              <a:spcBef>
                <a:spcPts val="600"/>
              </a:spcBef>
              <a:spcAft>
                <a:spcPts val="0"/>
              </a:spcAft>
              <a:buClr>
                <a:srgbClr val="C01E24"/>
              </a:buClr>
              <a:buSzPct val="97297"/>
              <a:buFont typeface="Calibri"/>
              <a:buChar char="▪"/>
              <a:tabLst/>
              <a:defRPr/>
            </a:pP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Usa</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el baño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o </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cambia el pañal de un bebé</a:t>
            </a:r>
            <a:endParaRPr kumimoji="0" sz="22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914400" marR="0" lvl="1" indent="-365760" algn="just" defTabSz="914400" rtl="0" eaLnBrk="1" fontAlgn="auto" latinLnBrk="0" hangingPunct="1">
              <a:lnSpc>
                <a:spcPct val="100000"/>
              </a:lnSpc>
              <a:spcBef>
                <a:spcPts val="600"/>
              </a:spcBef>
              <a:spcAft>
                <a:spcPts val="0"/>
              </a:spcAft>
              <a:buClr>
                <a:srgbClr val="C01E24"/>
              </a:buClr>
              <a:buSzPct val="97297"/>
              <a:buFont typeface="Calibri"/>
              <a:buChar char="▪"/>
              <a:tabLst/>
              <a:defRPr/>
            </a:pP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Tose</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estornuda</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y </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se </a:t>
            </a: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suena</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la nariz</a:t>
            </a:r>
            <a:endParaRPr kumimoji="0" sz="22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914400" marR="0" lvl="1" indent="-365760" algn="just" defTabSz="914400" rtl="0" eaLnBrk="1" fontAlgn="auto" latinLnBrk="0" hangingPunct="1">
              <a:lnSpc>
                <a:spcPct val="100000"/>
              </a:lnSpc>
              <a:spcBef>
                <a:spcPts val="600"/>
              </a:spcBef>
              <a:spcAft>
                <a:spcPts val="0"/>
              </a:spcAft>
              <a:buClr>
                <a:srgbClr val="C01E24"/>
              </a:buClr>
              <a:buSzPct val="97297"/>
              <a:buFont typeface="Calibri"/>
              <a:buChar char="▪"/>
              <a:tabLst/>
              <a:defRPr/>
            </a:pP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Cuida</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animales domésticos</a:t>
            </a:r>
            <a:endParaRPr kumimoji="0" sz="22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914400" marR="0" lvl="1" indent="-365760" algn="just" defTabSz="914400" rtl="0" eaLnBrk="1" fontAlgn="auto" latinLnBrk="0" hangingPunct="1">
              <a:lnSpc>
                <a:spcPct val="100000"/>
              </a:lnSpc>
              <a:spcBef>
                <a:spcPts val="600"/>
              </a:spcBef>
              <a:spcAft>
                <a:spcPts val="0"/>
              </a:spcAft>
              <a:buClr>
                <a:srgbClr val="C01E24"/>
              </a:buClr>
              <a:buSzPct val="97297"/>
              <a:buFont typeface="Calibri"/>
              <a:buChar char="▪"/>
              <a:tabLst/>
              <a:defRPr/>
            </a:pP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Manipula</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y lava la ropa sucia y la ropa de casa</a:t>
            </a:r>
            <a:endParaRPr kumimoji="0" sz="22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914400" marR="0" lvl="1" indent="-365760" algn="just" defTabSz="914400" rtl="0" eaLnBrk="1" fontAlgn="auto" latinLnBrk="0" hangingPunct="1">
              <a:lnSpc>
                <a:spcPct val="100000"/>
              </a:lnSpc>
              <a:spcBef>
                <a:spcPts val="600"/>
              </a:spcBef>
              <a:spcAft>
                <a:spcPts val="0"/>
              </a:spcAft>
              <a:buClr>
                <a:srgbClr val="C01E24"/>
              </a:buClr>
              <a:buSzPct val="97297"/>
              <a:buFont typeface="Calibri"/>
              <a:buChar char="▪"/>
              <a:tabLst/>
              <a:defRPr/>
            </a:pP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Manipula</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y </a:t>
            </a: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elimina</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la basura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(OMS)</a:t>
            </a: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914400" marR="0" lvl="1" indent="-228600" algn="l" defTabSz="914400" rtl="0" eaLnBrk="1" fontAlgn="auto" latinLnBrk="0" hangingPunct="1">
              <a:lnSpc>
                <a:spcPct val="100000"/>
              </a:lnSpc>
              <a:spcBef>
                <a:spcPts val="600"/>
              </a:spcBef>
              <a:spcAft>
                <a:spcPts val="0"/>
              </a:spcAft>
              <a:buClr>
                <a:srgbClr val="C01E24"/>
              </a:buClr>
              <a:buSzPct val="106142"/>
              <a:buFont typeface="Calibri"/>
              <a:buNone/>
              <a:tabLst/>
              <a:defRPr/>
            </a:pP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90" name="Google Shape;290;p9" descr="A picture containing person, indoor&#10;&#10;Description automatically generated"/>
          <p:cNvPicPr preferRelativeResize="0"/>
          <p:nvPr/>
        </p:nvPicPr>
        <p:blipFill rotWithShape="1">
          <a:blip r:embed="rId3">
            <a:alphaModFix/>
          </a:blip>
          <a:srcRect/>
          <a:stretch/>
        </p:blipFill>
        <p:spPr>
          <a:xfrm>
            <a:off x="8413170" y="1720863"/>
            <a:ext cx="3232030" cy="4330922"/>
          </a:xfrm>
          <a:prstGeom prst="rect">
            <a:avLst/>
          </a:prstGeom>
          <a:noFill/>
          <a:ln>
            <a:noFill/>
          </a:ln>
        </p:spPr>
      </p:pic>
      <p:sp>
        <p:nvSpPr>
          <p:cNvPr id="291" name="Google Shape;291;p9"/>
          <p:cNvSpPr/>
          <p:nvPr/>
        </p:nvSpPr>
        <p:spPr>
          <a:xfrm>
            <a:off x="8152138" y="6417399"/>
            <a:ext cx="3538730"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Pexels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92" name="Google Shape;292;p9"/>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9" name="Google Shape;171;p8">
            <a:extLst>
              <a:ext uri="{FF2B5EF4-FFF2-40B4-BE49-F238E27FC236}">
                <a16:creationId xmlns:a16="http://schemas.microsoft.com/office/drawing/2014/main" id="{7F8B968C-B3A1-48BE-A917-4861E2708B49}"/>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 name="CuadroTexto 9">
            <a:extLst>
              <a:ext uri="{FF2B5EF4-FFF2-40B4-BE49-F238E27FC236}">
                <a16:creationId xmlns:a16="http://schemas.microsoft.com/office/drawing/2014/main" id="{25EAB297-4C84-0BB7-44BA-5172F3B16A3C}"/>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9730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60"/>
          <p:cNvSpPr txBox="1">
            <a:spLocks noGrp="1"/>
          </p:cNvSpPr>
          <p:nvPr>
            <p:ph type="title"/>
          </p:nvPr>
        </p:nvSpPr>
        <p:spPr>
          <a:xfrm>
            <a:off x="474028" y="696353"/>
            <a:ext cx="10515600" cy="84749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800"/>
              <a:buNone/>
            </a:pPr>
            <a:r>
              <a:rPr lang="en-US" sz="2800"/>
              <a:t>Cómo romper la cadena de infección</a:t>
            </a:r>
            <a:endParaRPr sz="2800"/>
          </a:p>
        </p:txBody>
      </p:sp>
      <p:sp>
        <p:nvSpPr>
          <p:cNvPr id="298" name="Google Shape;298;p60"/>
          <p:cNvSpPr txBox="1">
            <a:spLocks noGrp="1"/>
          </p:cNvSpPr>
          <p:nvPr>
            <p:ph type="body" idx="1"/>
          </p:nvPr>
        </p:nvSpPr>
        <p:spPr>
          <a:xfrm>
            <a:off x="4518612" y="1657330"/>
            <a:ext cx="6583363" cy="4288728"/>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600"/>
              </a:spcBef>
              <a:spcAft>
                <a:spcPts val="0"/>
              </a:spcAft>
              <a:buSzPts val="2400"/>
              <a:buNone/>
            </a:pPr>
            <a:r>
              <a:rPr lang="en-US" sz="2000" dirty="0">
                <a:solidFill>
                  <a:schemeClr val="dk1"/>
                </a:solidFill>
              </a:rPr>
              <a:t>El objetivo principal de una práctica de higiene es </a:t>
            </a:r>
            <a:r>
              <a:rPr lang="en-US" sz="2000" b="1" dirty="0">
                <a:solidFill>
                  <a:schemeClr val="dk1"/>
                </a:solidFill>
              </a:rPr>
              <a:t>reducir el número de microbios "malos" en las manos, las superficies y los tejidos </a:t>
            </a:r>
            <a:r>
              <a:rPr lang="en-US" sz="2000" dirty="0">
                <a:solidFill>
                  <a:schemeClr val="dk1"/>
                </a:solidFill>
              </a:rPr>
              <a:t>hasta un nivel que no sea perjudicial para la salud. </a:t>
            </a:r>
            <a:endParaRPr sz="2000" dirty="0">
              <a:solidFill>
                <a:schemeClr val="dk1"/>
              </a:solidFill>
            </a:endParaRPr>
          </a:p>
          <a:p>
            <a:pPr marL="76200" lvl="0" indent="0" algn="just" rtl="0">
              <a:lnSpc>
                <a:spcPct val="100000"/>
              </a:lnSpc>
              <a:spcBef>
                <a:spcPts val="600"/>
              </a:spcBef>
              <a:spcAft>
                <a:spcPts val="0"/>
              </a:spcAft>
              <a:buSzPts val="2400"/>
              <a:buNone/>
            </a:pPr>
            <a:r>
              <a:rPr lang="en-US" sz="2000" i="1" dirty="0">
                <a:solidFill>
                  <a:schemeClr val="dk1"/>
                </a:solidFill>
              </a:rPr>
              <a:t> ¿CÓMO SE PUEDE HACER ESTO?</a:t>
            </a:r>
            <a:endParaRPr sz="2000" i="1" dirty="0">
              <a:solidFill>
                <a:schemeClr val="dk1"/>
              </a:solidFill>
            </a:endParaRPr>
          </a:p>
          <a:p>
            <a:pPr marL="1200150" lvl="1" indent="-285750" algn="just" rtl="0">
              <a:lnSpc>
                <a:spcPct val="100000"/>
              </a:lnSpc>
              <a:spcBef>
                <a:spcPts val="600"/>
              </a:spcBef>
              <a:spcAft>
                <a:spcPts val="0"/>
              </a:spcAft>
              <a:buSzPts val="2640"/>
              <a:buChar char="▪"/>
            </a:pPr>
            <a:r>
              <a:rPr lang="en-US" sz="2000" dirty="0">
                <a:solidFill>
                  <a:schemeClr val="dk1"/>
                </a:solidFill>
              </a:rPr>
              <a:t>Eliminación de los microbios de las superficies con productos y utensilios de limpieza bajo el agua corriente. </a:t>
            </a:r>
            <a:endParaRPr dirty="0"/>
          </a:p>
          <a:p>
            <a:pPr marL="1200150" lvl="1" indent="-285750" algn="just" rtl="0">
              <a:lnSpc>
                <a:spcPct val="100000"/>
              </a:lnSpc>
              <a:spcBef>
                <a:spcPts val="600"/>
              </a:spcBef>
              <a:spcAft>
                <a:spcPts val="0"/>
              </a:spcAft>
              <a:buSzPts val="2640"/>
              <a:buChar char="▪"/>
            </a:pPr>
            <a:r>
              <a:rPr lang="en-US" sz="2000" dirty="0">
                <a:solidFill>
                  <a:schemeClr val="dk1"/>
                </a:solidFill>
              </a:rPr>
              <a:t>Inactivación de los microbios en las superficies mediante productos como desinfectantes, desinfectantes de manos y calor (OMS).</a:t>
            </a:r>
            <a:endParaRPr dirty="0"/>
          </a:p>
          <a:p>
            <a:pPr marL="76200" lvl="0" indent="0" algn="l" rtl="0">
              <a:lnSpc>
                <a:spcPct val="100000"/>
              </a:lnSpc>
              <a:spcBef>
                <a:spcPts val="600"/>
              </a:spcBef>
              <a:spcAft>
                <a:spcPts val="0"/>
              </a:spcAft>
              <a:buSzPts val="2400"/>
              <a:buNone/>
            </a:pPr>
            <a:endParaRPr sz="2000" dirty="0">
              <a:solidFill>
                <a:srgbClr val="7030A0"/>
              </a:solidFill>
            </a:endParaRPr>
          </a:p>
        </p:txBody>
      </p:sp>
      <p:pic>
        <p:nvPicPr>
          <p:cNvPr id="299" name="Google Shape;299;p60" descr="A picture containing indoor, person&#10;&#10;Description automatically generated"/>
          <p:cNvPicPr preferRelativeResize="0"/>
          <p:nvPr/>
        </p:nvPicPr>
        <p:blipFill rotWithShape="1">
          <a:blip r:embed="rId3">
            <a:alphaModFix/>
          </a:blip>
          <a:srcRect/>
          <a:stretch/>
        </p:blipFill>
        <p:spPr>
          <a:xfrm>
            <a:off x="1090025" y="1657330"/>
            <a:ext cx="2901350" cy="4287251"/>
          </a:xfrm>
          <a:prstGeom prst="rect">
            <a:avLst/>
          </a:prstGeom>
          <a:noFill/>
          <a:ln>
            <a:noFill/>
          </a:ln>
        </p:spPr>
      </p:pic>
      <p:sp>
        <p:nvSpPr>
          <p:cNvPr id="300" name="Google Shape;300;p60"/>
          <p:cNvSpPr/>
          <p:nvPr/>
        </p:nvSpPr>
        <p:spPr>
          <a:xfrm>
            <a:off x="561914" y="6013193"/>
            <a:ext cx="3495598"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Pexels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02" name="Google Shape;302;p60"/>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8" name="Google Shape;171;p8">
            <a:extLst>
              <a:ext uri="{FF2B5EF4-FFF2-40B4-BE49-F238E27FC236}">
                <a16:creationId xmlns:a16="http://schemas.microsoft.com/office/drawing/2014/main" id="{CF204051-D536-499D-BAE1-14CF34CB1695}"/>
              </a:ext>
            </a:extLst>
          </p:cNvPr>
          <p:cNvSpPr/>
          <p:nvPr/>
        </p:nvSpPr>
        <p:spPr>
          <a:xfrm>
            <a:off x="9667874" y="-7472"/>
            <a:ext cx="2524125" cy="403326"/>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2.4 </a:t>
            </a:r>
            <a:r>
              <a:rPr kumimoji="0" lang="de-DE" sz="1800" b="0" i="0" u="none" strike="noStrike" kern="0" cap="none" spc="0" normalizeH="0" baseline="0" noProof="0" dirty="0" err="1">
                <a:ln>
                  <a:noFill/>
                </a:ln>
                <a:solidFill>
                  <a:srgbClr val="FFFFFF"/>
                </a:solidFill>
                <a:effectLst/>
                <a:uLnTx/>
                <a:uFillTx/>
                <a:latin typeface="Calibri"/>
                <a:ea typeface="Calibri"/>
                <a:cs typeface="Calibri"/>
                <a:sym typeface="Calibri"/>
              </a:rPr>
              <a:t>Estrategias de prevención</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5E242CF8-CB8D-4885-9123-33DE3B85646E}"/>
              </a:ext>
            </a:extLst>
          </p:cNvPr>
          <p:cNvSpPr txBox="1"/>
          <p:nvPr/>
        </p:nvSpPr>
        <p:spPr>
          <a:xfrm>
            <a:off x="6898943" y="6417379"/>
            <a:ext cx="467307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Fuente: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7"/>
              </a:rPr>
              <a:t>Foro Científico Internacional de Higiene en el Hogar. (2018). </a:t>
            </a:r>
            <a:endParaRPr kumimoji="0" lang="en-GB"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CuadroTexto 8">
            <a:extLst>
              <a:ext uri="{FF2B5EF4-FFF2-40B4-BE49-F238E27FC236}">
                <a16:creationId xmlns:a16="http://schemas.microsoft.com/office/drawing/2014/main" id="{C7BC0145-DC87-BF26-4A4E-19FBE28C4904}"/>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6824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¿Cuál de las siguientes es una enfermedad que </a:t>
            </a:r>
            <a:r>
              <a:rPr kumimoji="0" lang="en-US" sz="2400" b="1" i="0" u="none" strike="noStrike" kern="0" cap="none" spc="0" normalizeH="0" baseline="0" noProof="0" dirty="0">
                <a:ln>
                  <a:noFill/>
                </a:ln>
                <a:solidFill>
                  <a:srgbClr val="D71920"/>
                </a:solidFill>
                <a:effectLst/>
                <a:uLnTx/>
                <a:uFillTx/>
                <a:latin typeface="Calibri"/>
                <a:ea typeface="Calibri"/>
                <a:cs typeface="Calibri"/>
                <a:sym typeface="Calibri"/>
              </a:rPr>
              <a:t>no </a:t>
            </a: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se puede prevenir con vacunas?</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A. Rotavirus</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B</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Tétanos</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C. </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Covid 19</a:t>
            </a:r>
            <a:endPar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D. </a:t>
            </a:r>
            <a:r>
              <a:rPr kumimoji="0" lang="en-US" sz="1800" b="0" i="0" u="none" strike="noStrike" kern="0" cap="none" spc="0" normalizeH="0" baseline="0" noProof="0" dirty="0">
                <a:ln>
                  <a:noFill/>
                </a:ln>
                <a:solidFill>
                  <a:srgbClr val="4A4A4A"/>
                </a:solidFill>
                <a:effectLst/>
                <a:uLnTx/>
                <a:uFillTx/>
                <a:latin typeface="Calibri" panose="020F0502020204030204" pitchFamily="34" charset="0"/>
                <a:ea typeface="Calibri"/>
                <a:cs typeface="Calibri" panose="020F0502020204030204" pitchFamily="34" charset="0"/>
                <a:sym typeface="Calibri"/>
              </a:rPr>
              <a:t>Giardiasis</a:t>
            </a:r>
            <a:endPar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153859"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Arial"/>
                <a:cs typeface="Arial"/>
                <a:sym typeface="Arial"/>
              </a:rPr>
              <a:t>Sólo una respuesta es correcta.</a:t>
            </a:r>
            <a:endParaRPr kumimoji="0" lang="el-GR" sz="1400" b="0" i="1" u="none" strike="noStrike" kern="0" cap="none" spc="0" normalizeH="0" baseline="0" noProof="0" dirty="0" err="1">
              <a:ln>
                <a:noFill/>
              </a:ln>
              <a:solidFill>
                <a:srgbClr val="000000"/>
              </a:solidFill>
              <a:effectLst/>
              <a:uLnTx/>
              <a:uFillTx/>
              <a:latin typeface="Arial"/>
              <a:cs typeface="Arial"/>
              <a:sym typeface="Arial"/>
            </a:endParaRPr>
          </a:p>
        </p:txBody>
      </p:sp>
      <p:sp>
        <p:nvSpPr>
          <p:cNvPr id="8" name="CuadroTexto 7">
            <a:extLst>
              <a:ext uri="{FF2B5EF4-FFF2-40B4-BE49-F238E27FC236}">
                <a16:creationId xmlns:a16="http://schemas.microsoft.com/office/drawing/2014/main" id="{08C34209-CA6A-FA39-56CC-7BF4DB8BA2E0}"/>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4834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203864"/>
                </a:solidFill>
                <a:effectLst/>
                <a:uLnTx/>
                <a:uFillTx/>
                <a:latin typeface="Arial"/>
                <a:ea typeface="+mn-ea"/>
                <a:cs typeface="+mn-cs"/>
                <a:sym typeface="Arial"/>
              </a:rPr>
              <a:t>Emparejar las columnas</a:t>
            </a:r>
            <a:endParaRPr kumimoji="0" lang="el-GR" sz="2000" b="1" i="0" u="none" strike="noStrike" kern="0" cap="none" spc="0" normalizeH="0" baseline="0" noProof="0" dirty="0">
              <a:ln>
                <a:noFill/>
              </a:ln>
              <a:solidFill>
                <a:srgbClr val="203864"/>
              </a:solidFill>
              <a:effectLst/>
              <a:uLnTx/>
              <a:uFillTx/>
              <a:latin typeface="Arial"/>
              <a:ea typeface="+mn-ea"/>
              <a:cs typeface="+mn-cs"/>
              <a:sym typeface="Aria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352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Prácticas de higiene </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86967" y="35197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reducir el número de microbios nocivos en las manos, las superficies y los tejidos</a:t>
            </a:r>
            <a:endPar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600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Actividad física</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86967" y="467085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reducir el número de microbios nocivos en las manos, las superficies y los tejidos</a:t>
            </a:r>
            <a:endPar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1681614"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Arial"/>
                <a:cs typeface="Arial"/>
                <a:sym typeface="Arial"/>
              </a:rPr>
              <a:t>¡Empareja las columnas!</a:t>
            </a:r>
            <a:endParaRPr kumimoji="0" lang="el-GR" sz="1400" b="0" i="1" u="none" strike="noStrike" kern="0" cap="none" spc="0" normalizeH="0" baseline="0" noProof="0" dirty="0" err="1">
              <a:ln>
                <a:noFill/>
              </a:ln>
              <a:solidFill>
                <a:srgbClr val="000000"/>
              </a:solidFill>
              <a:effectLst/>
              <a:uLnTx/>
              <a:uFillTx/>
              <a:latin typeface="Arial"/>
              <a:cs typeface="Arial"/>
              <a:sym typeface="Arial"/>
            </a:endParaRPr>
          </a:p>
        </p:txBody>
      </p:sp>
      <p:sp>
        <p:nvSpPr>
          <p:cNvPr id="8" name="Ορθογώνιο 7">
            <a:extLst>
              <a:ext uri="{FF2B5EF4-FFF2-40B4-BE49-F238E27FC236}">
                <a16:creationId xmlns:a16="http://schemas.microsoft.com/office/drawing/2014/main" id="{276C2C90-7C61-4DC5-BAF8-FF0E86A8BA4E}"/>
              </a:ext>
            </a:extLst>
          </p:cNvPr>
          <p:cNvSpPr/>
          <p:nvPr/>
        </p:nvSpPr>
        <p:spPr>
          <a:xfrm>
            <a:off x="2126791"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Vacunación</a:t>
            </a:r>
          </a:p>
        </p:txBody>
      </p:sp>
      <p:sp>
        <p:nvSpPr>
          <p:cNvPr id="14" name="Ορθογώνιο 13">
            <a:extLst>
              <a:ext uri="{FF2B5EF4-FFF2-40B4-BE49-F238E27FC236}">
                <a16:creationId xmlns:a16="http://schemas.microsoft.com/office/drawing/2014/main" id="{F2CF200D-C714-4BA9-AECB-681B7F038870}"/>
              </a:ext>
            </a:extLst>
          </p:cNvPr>
          <p:cNvSpPr/>
          <p:nvPr/>
        </p:nvSpPr>
        <p:spPr>
          <a:xfrm>
            <a:off x="6186967" y="2352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mejora la memoria y la función cerebral en todos los grupos de edad</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3" name="CuadroTexto 12">
            <a:extLst>
              <a:ext uri="{FF2B5EF4-FFF2-40B4-BE49-F238E27FC236}">
                <a16:creationId xmlns:a16="http://schemas.microsoft.com/office/drawing/2014/main" id="{0A62BCB4-EED6-3B85-EE90-85E39434A183}"/>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465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B0F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2F5496"/>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FFC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00B0F0"/>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8"/>
                                        </p:tgtEl>
                                        <p:attrNameLst>
                                          <p:attrName>fillcolor</p:attrName>
                                        </p:attrNameLst>
                                      </p:cBhvr>
                                      <p:to>
                                        <a:srgbClr val="2F5496"/>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4"/>
                                        </p:tgtEl>
                                        <p:attrNameLst>
                                          <p:attrName>fillcolor</p:attrName>
                                        </p:attrNameLst>
                                      </p:cBhvr>
                                      <p:to>
                                        <a:srgbClr val="FFC000"/>
                                      </p:to>
                                    </p:animClr>
                                    <p:set>
                                      <p:cBhvr>
                                        <p:cTn id="42" dur="2000" fill="hold"/>
                                        <p:tgtEl>
                                          <p:spTgt spid="14"/>
                                        </p:tgtEl>
                                        <p:attrNameLst>
                                          <p:attrName>fill.type</p:attrName>
                                        </p:attrNameLst>
                                      </p:cBhvr>
                                      <p:to>
                                        <p:strVal val="solid"/>
                                      </p:to>
                                    </p:set>
                                    <p:set>
                                      <p:cBhvr>
                                        <p:cTn id="4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¿Cuáles son los signos de </a:t>
            </a:r>
            <a:r>
              <a:rPr kumimoji="0" lang="en-US" sz="2000" b="1" i="0" u="none" strike="noStrike" kern="0" cap="none" spc="0" normalizeH="0" baseline="0" noProof="0" dirty="0">
                <a:ln>
                  <a:noFill/>
                </a:ln>
                <a:solidFill>
                  <a:srgbClr val="FF0000"/>
                </a:solidFill>
                <a:effectLst/>
                <a:uLnTx/>
                <a:uFillTx/>
                <a:latin typeface="Calibri"/>
                <a:ea typeface="Calibri"/>
                <a:cs typeface="Calibri"/>
                <a:sym typeface="Calibri"/>
              </a:rPr>
              <a:t>sobrealimentación</a:t>
            </a: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A. Aumento de peso</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B.</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Adelgazamiento del cabello</a:t>
            </a:r>
            <a:endPar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6134100" y="387720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D. </a:t>
            </a:r>
            <a:r>
              <a:rPr kumimoji="0" lang="en-US" sz="1800" b="0" i="0" u="none" strike="noStrike" kern="0" cap="none" spc="0" normalizeH="0" baseline="0" noProof="0" dirty="0">
                <a:ln>
                  <a:noFill/>
                </a:ln>
                <a:solidFill>
                  <a:srgbClr val="4A4A4A"/>
                </a:solidFill>
                <a:effectLst/>
                <a:uLnTx/>
                <a:uFillTx/>
                <a:latin typeface="Calibri" panose="020F0502020204030204" pitchFamily="34" charset="0"/>
                <a:ea typeface="Calibri"/>
                <a:cs typeface="Calibri" panose="020F0502020204030204" pitchFamily="34" charset="0"/>
                <a:sym typeface="Calibri"/>
              </a:rPr>
              <a:t>Pérdida de peso</a:t>
            </a:r>
            <a:endPar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12" name="Ορθογώνιο 11">
            <a:extLst>
              <a:ext uri="{FF2B5EF4-FFF2-40B4-BE49-F238E27FC236}">
                <a16:creationId xmlns:a16="http://schemas.microsoft.com/office/drawing/2014/main" id="{330EFFD1-979D-4EE1-BDD9-918267F048CC}"/>
              </a:ext>
            </a:extLst>
          </p:cNvPr>
          <p:cNvSpPr/>
          <p:nvPr/>
        </p:nvSpPr>
        <p:spPr>
          <a:xfrm>
            <a:off x="2112607" y="387720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C. Presión arterial alta</a:t>
            </a:r>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2009653"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Arial"/>
                <a:cs typeface="Arial"/>
                <a:sym typeface="Arial"/>
              </a:rPr>
              <a:t>Dos respuestas son correctas.</a:t>
            </a:r>
            <a:endParaRPr kumimoji="0" lang="el-GR" sz="1400" b="0" i="1" u="none" strike="noStrike" kern="0" cap="none" spc="0" normalizeH="0" baseline="0" noProof="0" dirty="0" err="1">
              <a:ln>
                <a:noFill/>
              </a:ln>
              <a:solidFill>
                <a:srgbClr val="000000"/>
              </a:solidFill>
              <a:effectLst/>
              <a:uLnTx/>
              <a:uFillTx/>
              <a:latin typeface="Arial"/>
              <a:cs typeface="Arial"/>
              <a:sym typeface="Arial"/>
            </a:endParaRPr>
          </a:p>
        </p:txBody>
      </p:sp>
      <p:sp>
        <p:nvSpPr>
          <p:cNvPr id="8" name="CuadroTexto 7">
            <a:extLst>
              <a:ext uri="{FF2B5EF4-FFF2-40B4-BE49-F238E27FC236}">
                <a16:creationId xmlns:a16="http://schemas.microsoft.com/office/drawing/2014/main" id="{F9B57FA9-F8E1-80B0-B4B1-913202C82FF9}"/>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6215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8"/>
          <p:cNvSpPr/>
          <p:nvPr/>
        </p:nvSpPr>
        <p:spPr>
          <a:xfrm>
            <a:off x="-1" y="1741570"/>
            <a:ext cx="6855833" cy="5116428"/>
          </a:xfrm>
          <a:custGeom>
            <a:avLst/>
            <a:gdLst/>
            <a:ahLst/>
            <a:cxnLst/>
            <a:rect l="l" t="t" r="r" b="b"/>
            <a:pathLst>
              <a:path w="6855833" h="5116428" extrusionOk="0">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2" name="Google Shape;562;p88"/>
          <p:cNvSpPr/>
          <p:nvPr/>
        </p:nvSpPr>
        <p:spPr>
          <a:xfrm>
            <a:off x="-1" y="2037048"/>
            <a:ext cx="6596536" cy="4820950"/>
          </a:xfrm>
          <a:custGeom>
            <a:avLst/>
            <a:gdLst/>
            <a:ahLst/>
            <a:cxnLst/>
            <a:rect l="l" t="t" r="r" b="b"/>
            <a:pathLst>
              <a:path w="6596536" h="4820950" extrusionOk="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3" name="Google Shape;563;p88"/>
          <p:cNvSpPr txBox="1">
            <a:spLocks noGrp="1"/>
          </p:cNvSpPr>
          <p:nvPr>
            <p:ph type="title"/>
          </p:nvPr>
        </p:nvSpPr>
        <p:spPr>
          <a:xfrm>
            <a:off x="804672" y="2964257"/>
            <a:ext cx="5371045" cy="25525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ts val="4200"/>
              <a:buFont typeface="Calibri"/>
              <a:buNone/>
            </a:pPr>
            <a:r>
              <a:rPr lang="en-US" sz="4200" dirty="0">
                <a:solidFill>
                  <a:srgbClr val="FFFFFF"/>
                </a:solidFill>
                <a:latin typeface="Calibri"/>
                <a:ea typeface="Calibri"/>
                <a:cs typeface="Calibri"/>
                <a:sym typeface="Calibri"/>
              </a:rPr>
              <a:t>ANEXO I: </a:t>
            </a:r>
            <a:br>
              <a:rPr lang="en-US" sz="4200" dirty="0">
                <a:solidFill>
                  <a:srgbClr val="FFFFFF"/>
                </a:solidFill>
                <a:latin typeface="Calibri"/>
                <a:ea typeface="Calibri"/>
                <a:cs typeface="Calibri"/>
                <a:sym typeface="Calibri"/>
              </a:rPr>
            </a:br>
            <a:r>
              <a:rPr lang="en-US" sz="4200" dirty="0">
                <a:solidFill>
                  <a:srgbClr val="FFFFFF"/>
                </a:solidFill>
                <a:latin typeface="Calibri"/>
                <a:ea typeface="Calibri"/>
                <a:cs typeface="Calibri"/>
                <a:sym typeface="Calibri"/>
              </a:rPr>
              <a:t>INFORMACIÓN ADICIONAL SOBRE LA SALUD DE LAS MUJERES</a:t>
            </a:r>
            <a:endParaRPr dirty="0"/>
          </a:p>
        </p:txBody>
      </p:sp>
      <p:sp>
        <p:nvSpPr>
          <p:cNvPr id="564" name="Google Shape;564;p88"/>
          <p:cNvSpPr/>
          <p:nvPr/>
        </p:nvSpPr>
        <p:spPr>
          <a:xfrm>
            <a:off x="5794107" y="1"/>
            <a:ext cx="5614485" cy="2627677"/>
          </a:xfrm>
          <a:custGeom>
            <a:avLst/>
            <a:gdLst/>
            <a:ahLst/>
            <a:cxnLst/>
            <a:rect l="l" t="t" r="r" b="b"/>
            <a:pathLst>
              <a:path w="6488456" h="3036711" extrusionOk="0">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5" name="Google Shape;565;p88"/>
          <p:cNvSpPr/>
          <p:nvPr/>
        </p:nvSpPr>
        <p:spPr>
          <a:xfrm>
            <a:off x="6019835" y="1"/>
            <a:ext cx="5152928" cy="2411065"/>
          </a:xfrm>
          <a:custGeom>
            <a:avLst/>
            <a:gdLst/>
            <a:ahLst/>
            <a:cxnLst/>
            <a:rect l="l" t="t" r="r" b="b"/>
            <a:pathLst>
              <a:path w="6069184" h="2839783" extrusionOk="0">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6" name="Google Shape;566;p88"/>
          <p:cNvSpPr/>
          <p:nvPr/>
        </p:nvSpPr>
        <p:spPr>
          <a:xfrm flipH="1">
            <a:off x="8466571" y="4021835"/>
            <a:ext cx="3725427" cy="2836165"/>
          </a:xfrm>
          <a:custGeom>
            <a:avLst/>
            <a:gdLst/>
            <a:ahLst/>
            <a:cxnLst/>
            <a:rect l="l" t="t" r="r" b="b"/>
            <a:pathLst>
              <a:path w="5198011" h="3957242" extrusionOk="0">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7" name="Google Shape;567;p88"/>
          <p:cNvSpPr/>
          <p:nvPr/>
        </p:nvSpPr>
        <p:spPr>
          <a:xfrm flipH="1">
            <a:off x="8688464" y="4242852"/>
            <a:ext cx="3503534" cy="2615148"/>
          </a:xfrm>
          <a:custGeom>
            <a:avLst/>
            <a:gdLst/>
            <a:ahLst/>
            <a:cxnLst/>
            <a:rect l="l" t="t" r="r" b="b"/>
            <a:pathLst>
              <a:path w="5001415" h="3733214" extrusionOk="0">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158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de-DE" sz="2000" dirty="0">
                <a:solidFill>
                  <a:srgbClr val="C01E24"/>
                </a:solidFill>
              </a:rPr>
              <a:t>2.1</a:t>
            </a:r>
            <a:br>
              <a:rPr lang="de-DE" dirty="0"/>
            </a:br>
            <a:r>
              <a:rPr lang="en-US" dirty="0">
                <a:solidFill>
                  <a:srgbClr val="C01E24"/>
                </a:solidFill>
              </a:rPr>
              <a:t>Introducción a este módulo</a:t>
            </a:r>
            <a:endParaRPr dirty="0">
              <a:solidFill>
                <a:srgbClr val="C01E24"/>
              </a:solidFill>
            </a:endParaRPr>
          </a:p>
        </p:txBody>
      </p:sp>
      <p:sp>
        <p:nvSpPr>
          <p:cNvPr id="263" name="Google Shape;263;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Objetivos</a:t>
            </a:r>
            <a:endParaRPr/>
          </a:p>
        </p:txBody>
      </p:sp>
      <p:sp>
        <p:nvSpPr>
          <p:cNvPr id="264" name="Google Shape;264;p1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nSpc>
                <a:spcPct val="120000"/>
              </a:lnSpc>
              <a:spcBef>
                <a:spcPts val="1200"/>
              </a:spcBef>
              <a:buSzPts val="2000"/>
            </a:pPr>
            <a:r>
              <a:rPr lang="en-US" sz="2000" dirty="0"/>
              <a:t>Identificar los riesgos sanitarios antes, durante y después del viaje al país de acogida</a:t>
            </a:r>
          </a:p>
          <a:p>
            <a:pPr marL="342900" lvl="0" indent="-342900">
              <a:lnSpc>
                <a:spcPct val="120000"/>
              </a:lnSpc>
              <a:spcBef>
                <a:spcPts val="1200"/>
              </a:spcBef>
              <a:buSzPts val="2000"/>
            </a:pPr>
            <a:r>
              <a:rPr lang="en-US" sz="2000" dirty="0"/>
              <a:t>Explorar </a:t>
            </a:r>
            <a:r>
              <a:rPr lang="en-US" sz="2000" dirty="0" err="1"/>
              <a:t>su</a:t>
            </a:r>
            <a:r>
              <a:rPr lang="en-US" sz="2000" dirty="0"/>
              <a:t> </a:t>
            </a:r>
            <a:r>
              <a:rPr lang="en-US" sz="2000" dirty="0" err="1"/>
              <a:t>propia</a:t>
            </a:r>
            <a:r>
              <a:rPr lang="en-US" sz="2000" dirty="0"/>
              <a:t> </a:t>
            </a:r>
            <a:r>
              <a:rPr lang="en-US" sz="2000" dirty="0" err="1"/>
              <a:t>salud</a:t>
            </a:r>
            <a:r>
              <a:rPr lang="en-US" sz="2000" dirty="0"/>
              <a:t> física y mental </a:t>
            </a:r>
          </a:p>
          <a:p>
            <a:pPr marL="342900" lvl="0" indent="-342900">
              <a:lnSpc>
                <a:spcPct val="120000"/>
              </a:lnSpc>
              <a:spcBef>
                <a:spcPts val="1200"/>
              </a:spcBef>
              <a:buSzPts val="2000"/>
            </a:pPr>
            <a:r>
              <a:rPr lang="en-US" sz="2000" dirty="0"/>
              <a:t>Aprender sobre las estrategias de prevención y cómo utilizarlas para mejorar </a:t>
            </a:r>
            <a:r>
              <a:rPr lang="en-US" sz="2000" dirty="0" err="1"/>
              <a:t>su</a:t>
            </a:r>
            <a:r>
              <a:rPr lang="en-US" sz="2000" dirty="0"/>
              <a:t> </a:t>
            </a:r>
            <a:r>
              <a:rPr lang="en-US" sz="2000" dirty="0" err="1"/>
              <a:t>propia</a:t>
            </a:r>
            <a:r>
              <a:rPr lang="en-US" sz="2000" dirty="0"/>
              <a:t> </a:t>
            </a:r>
            <a:r>
              <a:rPr lang="en-US" sz="2000" dirty="0" err="1"/>
              <a:t>salud</a:t>
            </a:r>
            <a:endParaRPr lang="en-US" sz="2000" dirty="0"/>
          </a:p>
          <a:p>
            <a:pPr marL="342900" lvl="0" indent="-342900" algn="l" rtl="0">
              <a:lnSpc>
                <a:spcPct val="120000"/>
              </a:lnSpc>
              <a:spcBef>
                <a:spcPts val="1200"/>
              </a:spcBef>
              <a:spcAft>
                <a:spcPts val="0"/>
              </a:spcAft>
              <a:buSzPts val="2000"/>
              <a:buChar char="▪"/>
            </a:pPr>
            <a:endParaRPr sz="2000" dirty="0">
              <a:highlight>
                <a:srgbClr val="FFFF00"/>
              </a:highlight>
            </a:endParaRPr>
          </a:p>
        </p:txBody>
      </p:sp>
      <p:sp>
        <p:nvSpPr>
          <p:cNvPr id="267" name="Google Shape;267;p17"/>
          <p:cNvSpPr/>
          <p:nvPr/>
        </p:nvSpPr>
        <p:spPr>
          <a:xfrm>
            <a:off x="11469624" y="1000854"/>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de-DE" sz="2800" b="0" i="0" u="none" strike="noStrike" kern="0" cap="none" spc="0" normalizeH="0" baseline="0" noProof="0" dirty="0">
                <a:ln>
                  <a:noFill/>
                </a:ln>
                <a:solidFill>
                  <a:srgbClr val="C00000"/>
                </a:solidFill>
                <a:effectLst/>
                <a:uLnTx/>
                <a:uFillTx/>
                <a:latin typeface="Calibri"/>
                <a:ea typeface="Calibri"/>
                <a:cs typeface="Calibri"/>
                <a:sym typeface="Calibri"/>
              </a:rPr>
              <a:t>2.1</a:t>
            </a:r>
            <a:endParaRPr kumimoji="0" sz="2800" b="0" i="0" u="none" strike="noStrike" kern="0" cap="none" spc="0" normalizeH="0" baseline="0" noProof="0" dirty="0">
              <a:ln>
                <a:noFill/>
              </a:ln>
              <a:solidFill>
                <a:srgbClr val="C00000"/>
              </a:solidFill>
              <a:effectLst/>
              <a:uLnTx/>
              <a:uFillTx/>
              <a:latin typeface="Calibri"/>
              <a:ea typeface="Calibri"/>
              <a:cs typeface="Calibri"/>
              <a:sym typeface="Calibri"/>
            </a:endParaRPr>
          </a:p>
        </p:txBody>
      </p:sp>
      <p:sp>
        <p:nvSpPr>
          <p:cNvPr id="268" name="Google Shape;268;p17"/>
          <p:cNvSpPr/>
          <p:nvPr/>
        </p:nvSpPr>
        <p:spPr>
          <a:xfrm>
            <a:off x="11472235" y="1836675"/>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de-DE" sz="2400" b="0" i="0" u="none" strike="noStrike" kern="0" cap="none" spc="0" normalizeH="0" baseline="0" noProof="0" dirty="0">
                <a:ln>
                  <a:noFill/>
                </a:ln>
                <a:solidFill>
                  <a:srgbClr val="FFFFFF"/>
                </a:solidFill>
                <a:effectLst/>
                <a:uLnTx/>
                <a:uFillTx/>
                <a:latin typeface="Calibri"/>
                <a:ea typeface="Calibri"/>
                <a:cs typeface="Calibri"/>
                <a:sym typeface="Calibri"/>
              </a:rPr>
              <a:t>2.2</a:t>
            </a: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69" name="Google Shape;269;p17"/>
          <p:cNvSpPr/>
          <p:nvPr/>
        </p:nvSpPr>
        <p:spPr>
          <a:xfrm>
            <a:off x="11469570" y="2631442"/>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Calibri"/>
              <a:buNone/>
              <a:tabLst/>
              <a:defRPr/>
            </a:pPr>
            <a:r>
              <a:rPr kumimoji="0" lang="de-DE" sz="2400" b="0" i="0" u="none" strike="noStrike" kern="0" cap="none" spc="0" normalizeH="0" baseline="0" noProof="0" dirty="0">
                <a:ln>
                  <a:noFill/>
                </a:ln>
                <a:solidFill>
                  <a:srgbClr val="FFFFFF"/>
                </a:solidFill>
                <a:effectLst/>
                <a:uLnTx/>
                <a:uFillTx/>
                <a:latin typeface="Calibri"/>
                <a:ea typeface="Calibri"/>
                <a:cs typeface="Calibri"/>
                <a:sym typeface="Calibri"/>
              </a:rPr>
              <a:t>2.3</a:t>
            </a: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70" name="Google Shape;270;p17"/>
          <p:cNvSpPr/>
          <p:nvPr/>
        </p:nvSpPr>
        <p:spPr>
          <a:xfrm>
            <a:off x="11469624" y="3499898"/>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de-DE" sz="2400" b="0" i="0" u="none" strike="noStrike" kern="0" cap="none" spc="0" normalizeH="0" baseline="0" noProof="0" dirty="0">
                <a:ln>
                  <a:noFill/>
                </a:ln>
                <a:solidFill>
                  <a:srgbClr val="FFFFFF"/>
                </a:solidFill>
                <a:effectLst/>
                <a:uLnTx/>
                <a:uFillTx/>
                <a:latin typeface="Calibri"/>
                <a:ea typeface="Calibri"/>
                <a:cs typeface="Calibri"/>
                <a:sym typeface="Calibri"/>
              </a:rPr>
              <a:t>2.4</a:t>
            </a: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5" name="Google Shape;163;p7" descr="Ομιλία περίγραμμα">
            <a:extLst>
              <a:ext uri="{FF2B5EF4-FFF2-40B4-BE49-F238E27FC236}">
                <a16:creationId xmlns:a16="http://schemas.microsoft.com/office/drawing/2014/main" id="{DFC54CD6-AA6C-47CC-84ED-33521228C077}"/>
              </a:ext>
            </a:extLst>
          </p:cNvPr>
          <p:cNvPicPr preferRelativeResize="0"/>
          <p:nvPr/>
        </p:nvPicPr>
        <p:blipFill rotWithShape="1">
          <a:blip r:embed="rId3">
            <a:alphaModFix/>
          </a:blip>
          <a:srcRect/>
          <a:stretch/>
        </p:blipFill>
        <p:spPr>
          <a:xfrm>
            <a:off x="6839789" y="1392675"/>
            <a:ext cx="3958468" cy="3958468"/>
          </a:xfrm>
          <a:prstGeom prst="rect">
            <a:avLst/>
          </a:prstGeom>
          <a:noFill/>
          <a:ln>
            <a:noFill/>
          </a:ln>
        </p:spPr>
      </p:pic>
      <p:sp>
        <p:nvSpPr>
          <p:cNvPr id="16" name="Google Shape;164;p7">
            <a:extLst>
              <a:ext uri="{FF2B5EF4-FFF2-40B4-BE49-F238E27FC236}">
                <a16:creationId xmlns:a16="http://schemas.microsoft.com/office/drawing/2014/main" id="{93D5E4D3-3BD9-4EB9-85BD-9EF073FC7969}"/>
              </a:ext>
            </a:extLst>
          </p:cNvPr>
          <p:cNvSpPr txBox="1"/>
          <p:nvPr/>
        </p:nvSpPr>
        <p:spPr>
          <a:xfrm>
            <a:off x="7609395" y="2844225"/>
            <a:ext cx="2419255" cy="107717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Calibri"/>
              <a:buNone/>
              <a:tabLst/>
              <a:defRPr/>
            </a:pPr>
            <a:r>
              <a:rPr kumimoji="0" lang="de-DE" sz="3200" b="0" i="0" u="none" strike="noStrike" kern="0" cap="none" spc="0" normalizeH="0" baseline="0" noProof="0" dirty="0">
                <a:ln>
                  <a:noFill/>
                </a:ln>
                <a:solidFill>
                  <a:srgbClr val="203864"/>
                </a:solidFill>
                <a:effectLst/>
                <a:uLnTx/>
                <a:uFillTx/>
                <a:latin typeface="Calibri"/>
                <a:ea typeface="Calibri"/>
                <a:cs typeface="Calibri"/>
                <a:sym typeface="Calibri"/>
              </a:rPr>
              <a:t>Empecemos</a:t>
            </a:r>
          </a:p>
          <a:p>
            <a:pPr marL="0" marR="0" lvl="0" indent="0" algn="l" defTabSz="914400" rtl="0" eaLnBrk="1" fontAlgn="auto" latinLnBrk="0" hangingPunct="1">
              <a:lnSpc>
                <a:spcPct val="100000"/>
              </a:lnSpc>
              <a:spcBef>
                <a:spcPts val="0"/>
              </a:spcBef>
              <a:spcAft>
                <a:spcPts val="0"/>
              </a:spcAft>
              <a:buClr>
                <a:srgbClr val="000000"/>
              </a:buClr>
              <a:buSzPts val="3200"/>
              <a:buFont typeface="Calibri"/>
              <a:buNone/>
              <a:tabLst/>
              <a:defRPr/>
            </a:pPr>
            <a:r>
              <a:rPr kumimoji="0" lang="de-DE" sz="3200" b="0" i="0" u="none" strike="noStrike" kern="0" cap="none" spc="0" normalizeH="0" baseline="0" noProof="0" dirty="0">
                <a:ln>
                  <a:noFill/>
                </a:ln>
                <a:solidFill>
                  <a:srgbClr val="203864"/>
                </a:solidFill>
                <a:effectLst/>
                <a:uLnTx/>
                <a:uFillTx/>
                <a:latin typeface="Calibri"/>
                <a:ea typeface="Calibri"/>
                <a:cs typeface="Calibri"/>
                <a:sym typeface="Calibri"/>
              </a:rPr>
              <a:t>...</a:t>
            </a:r>
            <a:endParaRPr kumimoji="0" sz="3200" b="0" i="0" u="none" strike="noStrike" kern="0" cap="none" spc="0" normalizeH="0" baseline="0" noProof="0" dirty="0">
              <a:ln>
                <a:noFill/>
              </a:ln>
              <a:solidFill>
                <a:srgbClr val="203864"/>
              </a:solidFill>
              <a:effectLst/>
              <a:uLnTx/>
              <a:uFillTx/>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1"/>
          <p:cNvSpPr txBox="1">
            <a:spLocks noGrp="1"/>
          </p:cNvSpPr>
          <p:nvPr>
            <p:ph type="title"/>
          </p:nvPr>
        </p:nvSpPr>
        <p:spPr>
          <a:xfrm>
            <a:off x="415600" y="1151754"/>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dirty="0"/>
              <a:t>Salud de la mujer</a:t>
            </a:r>
            <a:endParaRPr sz="2800" dirty="0"/>
          </a:p>
        </p:txBody>
      </p:sp>
      <p:sp>
        <p:nvSpPr>
          <p:cNvPr id="387" name="Google Shape;387;p61"/>
          <p:cNvSpPr txBox="1">
            <a:spLocks noGrp="1"/>
          </p:cNvSpPr>
          <p:nvPr>
            <p:ph type="body" idx="1"/>
          </p:nvPr>
        </p:nvSpPr>
        <p:spPr>
          <a:xfrm>
            <a:off x="415600" y="2382660"/>
            <a:ext cx="11360800" cy="3822470"/>
          </a:xfrm>
          <a:prstGeom prst="rect">
            <a:avLst/>
          </a:prstGeom>
          <a:noFill/>
          <a:ln>
            <a:noFill/>
          </a:ln>
        </p:spPr>
        <p:txBody>
          <a:bodyPr spcFirstLastPara="1" wrap="square" lIns="91425" tIns="91425" rIns="91425" bIns="91425" anchor="t" anchorCtr="0">
            <a:noAutofit/>
          </a:bodyPr>
          <a:lstStyle/>
          <a:p>
            <a:pPr marL="608965" lvl="0" indent="-456565" algn="just" rtl="0">
              <a:lnSpc>
                <a:spcPct val="100000"/>
              </a:lnSpc>
              <a:spcBef>
                <a:spcPts val="600"/>
              </a:spcBef>
              <a:spcAft>
                <a:spcPts val="600"/>
              </a:spcAft>
              <a:buSzPts val="1800"/>
              <a:buFont typeface="Calibri"/>
              <a:buChar char="▪"/>
            </a:pPr>
            <a:r>
              <a:rPr lang="en-US" sz="2000" dirty="0">
                <a:solidFill>
                  <a:schemeClr val="dk1"/>
                </a:solidFill>
                <a:latin typeface="Calibri"/>
                <a:ea typeface="Calibri"/>
                <a:cs typeface="Calibri"/>
                <a:sym typeface="Calibri"/>
              </a:rPr>
              <a:t>Algunos problemas de salud afectan a las mujeres de forma diferente y más frecuente que a los hombres</a:t>
            </a:r>
            <a:endParaRPr dirty="0">
              <a:solidFill>
                <a:schemeClr val="dk1"/>
              </a:solidFill>
            </a:endParaRPr>
          </a:p>
          <a:p>
            <a:pPr marL="608965" lvl="0" indent="-456565" algn="just" rtl="0">
              <a:lnSpc>
                <a:spcPct val="100000"/>
              </a:lnSpc>
              <a:spcBef>
                <a:spcPts val="600"/>
              </a:spcBef>
              <a:spcAft>
                <a:spcPts val="600"/>
              </a:spcAft>
              <a:buSzPts val="1800"/>
              <a:buFont typeface="Calibri"/>
              <a:buChar char="▪"/>
            </a:pPr>
            <a:r>
              <a:rPr lang="en-US" sz="2000" dirty="0">
                <a:solidFill>
                  <a:schemeClr val="dk1"/>
                </a:solidFill>
                <a:latin typeface="Calibri"/>
                <a:ea typeface="Calibri"/>
                <a:cs typeface="Calibri"/>
                <a:sym typeface="Calibri"/>
              </a:rPr>
              <a:t>Las mujeres soportan condiciones de salud exclusivas como el </a:t>
            </a:r>
            <a:r>
              <a:rPr lang="en-US" sz="2000" b="1" dirty="0">
                <a:solidFill>
                  <a:schemeClr val="dk1"/>
                </a:solidFill>
                <a:latin typeface="Calibri"/>
                <a:ea typeface="Calibri"/>
                <a:cs typeface="Calibri"/>
                <a:sym typeface="Calibri"/>
              </a:rPr>
              <a:t>cáncer de mama, el cáncer de cuello de útero, la menopausia </a:t>
            </a:r>
            <a:r>
              <a:rPr lang="en-US" sz="2000" dirty="0">
                <a:solidFill>
                  <a:schemeClr val="dk1"/>
                </a:solidFill>
                <a:latin typeface="Calibri"/>
                <a:ea typeface="Calibri"/>
                <a:cs typeface="Calibri"/>
                <a:sym typeface="Calibri"/>
              </a:rPr>
              <a:t>y los </a:t>
            </a:r>
            <a:r>
              <a:rPr lang="en-US" sz="2000" b="1" dirty="0">
                <a:solidFill>
                  <a:schemeClr val="dk1"/>
                </a:solidFill>
              </a:rPr>
              <a:t>problemas de </a:t>
            </a:r>
            <a:r>
              <a:rPr lang="en-US" sz="2000" b="1" dirty="0">
                <a:solidFill>
                  <a:schemeClr val="dk1"/>
                </a:solidFill>
                <a:latin typeface="Calibri"/>
                <a:ea typeface="Calibri"/>
                <a:cs typeface="Calibri"/>
                <a:sym typeface="Calibri"/>
              </a:rPr>
              <a:t>embarazo</a:t>
            </a:r>
            <a:endParaRPr b="1" dirty="0">
              <a:solidFill>
                <a:schemeClr val="dk1"/>
              </a:solidFill>
            </a:endParaRPr>
          </a:p>
          <a:p>
            <a:pPr marL="608965" lvl="0" indent="-456565" algn="just" rtl="0">
              <a:lnSpc>
                <a:spcPct val="100000"/>
              </a:lnSpc>
              <a:spcBef>
                <a:spcPts val="600"/>
              </a:spcBef>
              <a:spcAft>
                <a:spcPts val="600"/>
              </a:spcAft>
              <a:buSzPts val="1800"/>
              <a:buFont typeface="Calibri"/>
              <a:buChar char="▪"/>
            </a:pPr>
            <a:r>
              <a:rPr lang="en-US" sz="2000" dirty="0">
                <a:solidFill>
                  <a:schemeClr val="dk1"/>
                </a:solidFill>
                <a:latin typeface="Calibri"/>
                <a:ea typeface="Calibri"/>
                <a:cs typeface="Calibri"/>
                <a:sym typeface="Calibri"/>
              </a:rPr>
              <a:t>Además, </a:t>
            </a:r>
            <a:r>
              <a:rPr lang="en-US" sz="2000" b="1" dirty="0">
                <a:solidFill>
                  <a:schemeClr val="dk1"/>
                </a:solidFill>
                <a:latin typeface="Calibri"/>
                <a:ea typeface="Calibri"/>
                <a:cs typeface="Calibri"/>
                <a:sym typeface="Calibri"/>
              </a:rPr>
              <a:t>las mujeres sufren más muertes por infarto que los hombres</a:t>
            </a:r>
            <a:r>
              <a:rPr lang="en-US" sz="2000" dirty="0">
                <a:solidFill>
                  <a:schemeClr val="dk1"/>
                </a:solidFill>
                <a:latin typeface="Calibri"/>
                <a:ea typeface="Calibri"/>
                <a:cs typeface="Calibri"/>
                <a:sym typeface="Calibri"/>
              </a:rPr>
              <a:t>, </a:t>
            </a:r>
            <a:r>
              <a:rPr lang="en-US" sz="2000" dirty="0">
                <a:solidFill>
                  <a:schemeClr val="dk1"/>
                </a:solidFill>
              </a:rPr>
              <a:t>y son más propensas a sufrir </a:t>
            </a:r>
            <a:r>
              <a:rPr lang="en-US" sz="2000" b="1" dirty="0">
                <a:solidFill>
                  <a:schemeClr val="dk1"/>
                </a:solidFill>
                <a:latin typeface="Calibri"/>
                <a:ea typeface="Calibri"/>
                <a:cs typeface="Calibri"/>
                <a:sym typeface="Calibri"/>
              </a:rPr>
              <a:t>depresión </a:t>
            </a:r>
            <a:r>
              <a:rPr lang="en-US" sz="2000" dirty="0">
                <a:solidFill>
                  <a:schemeClr val="dk1"/>
                </a:solidFill>
              </a:rPr>
              <a:t>o ansiedad </a:t>
            </a:r>
            <a:endParaRPr dirty="0">
              <a:solidFill>
                <a:schemeClr val="dk1"/>
              </a:solidFill>
            </a:endParaRPr>
          </a:p>
          <a:p>
            <a:pPr marL="608965" lvl="0" indent="-456565" algn="just" rtl="0">
              <a:lnSpc>
                <a:spcPct val="100000"/>
              </a:lnSpc>
              <a:spcBef>
                <a:spcPts val="600"/>
              </a:spcBef>
              <a:spcAft>
                <a:spcPts val="600"/>
              </a:spcAft>
              <a:buSzPts val="1800"/>
              <a:buFont typeface="Calibri"/>
              <a:buChar char="▪"/>
            </a:pPr>
            <a:r>
              <a:rPr lang="en-US" sz="2000" b="1" dirty="0">
                <a:solidFill>
                  <a:schemeClr val="dk1"/>
                </a:solidFill>
              </a:rPr>
              <a:t>Las mujeres son más propensas a padecer </a:t>
            </a:r>
            <a:r>
              <a:rPr lang="en-US" sz="2000" b="1" dirty="0">
                <a:solidFill>
                  <a:schemeClr val="dk1"/>
                </a:solidFill>
                <a:latin typeface="Calibri"/>
                <a:ea typeface="Calibri"/>
                <a:cs typeface="Calibri"/>
                <a:sym typeface="Calibri"/>
              </a:rPr>
              <a:t>afecciones de las vías </a:t>
            </a:r>
            <a:r>
              <a:rPr lang="en-US" sz="2000" b="1" dirty="0">
                <a:solidFill>
                  <a:schemeClr val="dk1"/>
                </a:solidFill>
              </a:rPr>
              <a:t>urinarias </a:t>
            </a:r>
            <a:r>
              <a:rPr lang="en-US" sz="2000" dirty="0">
                <a:solidFill>
                  <a:schemeClr val="dk1"/>
                </a:solidFill>
              </a:rPr>
              <a:t>y también sufren más con presentan </a:t>
            </a:r>
            <a:r>
              <a:rPr lang="en-US" sz="2000" dirty="0">
                <a:solidFill>
                  <a:schemeClr val="dk1"/>
                </a:solidFill>
                <a:latin typeface="Calibri"/>
                <a:ea typeface="Calibri"/>
                <a:cs typeface="Calibri"/>
                <a:sym typeface="Calibri"/>
              </a:rPr>
              <a:t>más </a:t>
            </a:r>
            <a:r>
              <a:rPr lang="en-US" sz="2000" dirty="0">
                <a:solidFill>
                  <a:schemeClr val="dk1"/>
                </a:solidFill>
              </a:rPr>
              <a:t>enfermedades de </a:t>
            </a:r>
            <a:r>
              <a:rPr lang="en-US" sz="2000" b="1" dirty="0">
                <a:solidFill>
                  <a:schemeClr val="dk1"/>
                </a:solidFill>
                <a:latin typeface="Calibri"/>
                <a:ea typeface="Calibri"/>
                <a:cs typeface="Calibri"/>
                <a:sym typeface="Calibri"/>
              </a:rPr>
              <a:t>transmisión </a:t>
            </a:r>
            <a:r>
              <a:rPr lang="en-US" sz="2000" b="1" dirty="0">
                <a:solidFill>
                  <a:schemeClr val="dk1"/>
                </a:solidFill>
              </a:rPr>
              <a:t>sexual  </a:t>
            </a:r>
            <a:endParaRPr dirty="0">
              <a:solidFill>
                <a:schemeClr val="dk1"/>
              </a:solidFill>
            </a:endParaRPr>
          </a:p>
          <a:p>
            <a:pPr marL="608965" lvl="0" indent="-456565" algn="just" rtl="0">
              <a:lnSpc>
                <a:spcPct val="100000"/>
              </a:lnSpc>
              <a:spcBef>
                <a:spcPts val="600"/>
              </a:spcBef>
              <a:spcAft>
                <a:spcPts val="600"/>
              </a:spcAft>
              <a:buSzPts val="1800"/>
              <a:buFont typeface="Calibri"/>
              <a:buChar char="▪"/>
            </a:pPr>
            <a:r>
              <a:rPr lang="en-US" sz="2000" dirty="0">
                <a:solidFill>
                  <a:schemeClr val="dk1"/>
                </a:solidFill>
                <a:latin typeface="Calibri"/>
                <a:ea typeface="Calibri"/>
                <a:cs typeface="Calibri"/>
                <a:sym typeface="Calibri"/>
              </a:rPr>
              <a:t>Aunque la mayoría de las afecciones se presentan con frecuencia en las mujeres, algunas enfermedades suponen </a:t>
            </a:r>
            <a:r>
              <a:rPr lang="en-US" sz="2000" b="1" dirty="0">
                <a:solidFill>
                  <a:schemeClr val="dk1"/>
                </a:solidFill>
                <a:latin typeface="Calibri"/>
                <a:ea typeface="Calibri"/>
                <a:cs typeface="Calibri"/>
                <a:sym typeface="Calibri"/>
              </a:rPr>
              <a:t>enormes </a:t>
            </a:r>
            <a:r>
              <a:rPr lang="en-US" sz="2000" b="1" dirty="0">
                <a:solidFill>
                  <a:schemeClr val="dk1"/>
                </a:solidFill>
              </a:rPr>
              <a:t>riesgos</a:t>
            </a:r>
            <a:r>
              <a:rPr lang="en-US" sz="2000" b="1" dirty="0">
                <a:solidFill>
                  <a:schemeClr val="dk1"/>
                </a:solidFill>
                <a:latin typeface="Calibri"/>
                <a:ea typeface="Calibri"/>
                <a:cs typeface="Calibri"/>
                <a:sym typeface="Calibri"/>
              </a:rPr>
              <a:t> para la salud </a:t>
            </a:r>
            <a:endParaRPr b="1" dirty="0">
              <a:solidFill>
                <a:schemeClr val="dk1"/>
              </a:solidFill>
            </a:endParaRPr>
          </a:p>
          <a:p>
            <a:pPr marL="494665" lvl="0" indent="-228600" algn="l" rtl="0">
              <a:lnSpc>
                <a:spcPct val="100000"/>
              </a:lnSpc>
              <a:spcBef>
                <a:spcPts val="600"/>
              </a:spcBef>
              <a:spcAft>
                <a:spcPts val="600"/>
              </a:spcAft>
              <a:buSzPts val="1800"/>
              <a:buFont typeface="Calibri"/>
              <a:buNone/>
            </a:pPr>
            <a:endParaRPr sz="2000" b="1" dirty="0">
              <a:solidFill>
                <a:schemeClr val="dk1"/>
              </a:solidFill>
              <a:latin typeface="Calibri"/>
              <a:ea typeface="Calibri"/>
              <a:cs typeface="Calibri"/>
              <a:sym typeface="Calibri"/>
            </a:endParaRPr>
          </a:p>
          <a:p>
            <a:pPr marL="151765" lvl="0" indent="0" algn="l" rtl="0">
              <a:lnSpc>
                <a:spcPct val="100000"/>
              </a:lnSpc>
              <a:spcBef>
                <a:spcPts val="600"/>
              </a:spcBef>
              <a:spcAft>
                <a:spcPts val="600"/>
              </a:spcAft>
              <a:buSzPts val="1800"/>
              <a:buNone/>
            </a:pPr>
            <a:endParaRPr dirty="0"/>
          </a:p>
        </p:txBody>
      </p:sp>
      <p:sp>
        <p:nvSpPr>
          <p:cNvPr id="388" name="Google Shape;388;p61"/>
          <p:cNvSpPr txBox="1"/>
          <p:nvPr/>
        </p:nvSpPr>
        <p:spPr>
          <a:xfrm>
            <a:off x="474604" y="1490658"/>
            <a:ext cx="10664427" cy="677456"/>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800" b="1" i="1" u="none" strike="noStrike" kern="0" cap="none" spc="0" normalizeH="0" baseline="0" noProof="0" dirty="0">
                <a:ln>
                  <a:noFill/>
                </a:ln>
                <a:solidFill>
                  <a:srgbClr val="203864"/>
                </a:solidFill>
                <a:effectLst/>
                <a:uLnTx/>
                <a:uFillTx/>
                <a:latin typeface="Arial"/>
                <a:ea typeface="Arial"/>
                <a:cs typeface="Arial"/>
                <a:sym typeface="Arial"/>
              </a:rPr>
              <a:t>¿Y si me quedo embarazada o me pongo enferma? ¿Tendré acceso a una atención sanitaria de calidad y asequible?</a:t>
            </a:r>
            <a:endParaRPr kumimoji="0" sz="1800" b="1" i="1" u="none" strike="noStrike" kern="0" cap="none" spc="0" normalizeH="0" baseline="0" noProof="0" dirty="0">
              <a:ln>
                <a:noFill/>
              </a:ln>
              <a:solidFill>
                <a:srgbClr val="203864"/>
              </a:solidFill>
              <a:effectLst/>
              <a:uLnTx/>
              <a:uFillTx/>
              <a:latin typeface="Arial"/>
              <a:ea typeface="Arial"/>
              <a:cs typeface="Arial"/>
              <a:sym typeface="Arial"/>
            </a:endParaRPr>
          </a:p>
        </p:txBody>
      </p:sp>
      <p:pic>
        <p:nvPicPr>
          <p:cNvPr id="389" name="Google Shape;389;p61"/>
          <p:cNvPicPr preferRelativeResize="0"/>
          <p:nvPr/>
        </p:nvPicPr>
        <p:blipFill rotWithShape="1">
          <a:blip r:embed="rId3">
            <a:alphaModFix/>
          </a:blip>
          <a:srcRect r="-533" b="606"/>
          <a:stretch/>
        </p:blipFill>
        <p:spPr>
          <a:xfrm flipH="1">
            <a:off x="-1904" y="6253759"/>
            <a:ext cx="610941" cy="604241"/>
          </a:xfrm>
          <a:prstGeom prst="rect">
            <a:avLst/>
          </a:prstGeom>
          <a:noFill/>
          <a:ln>
            <a:noFill/>
          </a:ln>
        </p:spPr>
      </p:pic>
      <p:sp>
        <p:nvSpPr>
          <p:cNvPr id="10" name="Google Shape;171;p8">
            <a:extLst>
              <a:ext uri="{FF2B5EF4-FFF2-40B4-BE49-F238E27FC236}">
                <a16:creationId xmlns:a16="http://schemas.microsoft.com/office/drawing/2014/main" id="{41FEEE7A-A2A0-4D28-B11B-84D3C00DA9F2}"/>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 Información adicional sobre la salud de las mujeres</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24DD61B0-C2C4-7883-D295-9DCD38B5BA61}"/>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28754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2"/>
          <p:cNvSpPr txBox="1">
            <a:spLocks noGrp="1"/>
          </p:cNvSpPr>
          <p:nvPr>
            <p:ph type="title"/>
          </p:nvPr>
        </p:nvSpPr>
        <p:spPr>
          <a:xfrm>
            <a:off x="415600" y="974344"/>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a:t> Salud de la mujer</a:t>
            </a:r>
            <a:endParaRPr sz="2800"/>
          </a:p>
        </p:txBody>
      </p:sp>
      <p:sp>
        <p:nvSpPr>
          <p:cNvPr id="396" name="Google Shape;396;p62"/>
          <p:cNvSpPr txBox="1"/>
          <p:nvPr/>
        </p:nvSpPr>
        <p:spPr>
          <a:xfrm>
            <a:off x="404616" y="1482056"/>
            <a:ext cx="8036767" cy="5212322"/>
          </a:xfrm>
          <a:prstGeom prst="rect">
            <a:avLst/>
          </a:prstGeom>
          <a:noFill/>
          <a:ln>
            <a:noFill/>
          </a:ln>
        </p:spPr>
        <p:txBody>
          <a:bodyPr spcFirstLastPara="1" wrap="square" lIns="91425" tIns="91425" rIns="91425" bIns="91425" anchor="t" anchorCtr="0">
            <a:noAutofit/>
          </a:bodyPr>
          <a:lstStyle/>
          <a:p>
            <a:pPr marL="152400" marR="0" lvl="0" indent="0" algn="just" defTabSz="914400" rtl="0" eaLnBrk="1" fontAlgn="auto" latinLnBrk="0" hangingPunct="1">
              <a:lnSpc>
                <a:spcPct val="100000"/>
              </a:lnSpc>
              <a:spcBef>
                <a:spcPts val="600"/>
              </a:spcBef>
              <a:spcAft>
                <a:spcPts val="600"/>
              </a:spcAft>
              <a:buClr>
                <a:srgbClr val="C01E24"/>
              </a:buClr>
              <a:buSzPts val="1800"/>
              <a:buFont typeface="Calibri"/>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Depresión y ansiedad</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690563" marR="0" lvl="1" indent="-354013" algn="just" defTabSz="914400" rtl="0" eaLnBrk="1" fontAlgn="auto" latinLnBrk="0" hangingPunct="1">
              <a:lnSpc>
                <a:spcPct val="100000"/>
              </a:lnSpc>
              <a:spcBef>
                <a:spcPts val="600"/>
              </a:spcBef>
              <a:spcAft>
                <a:spcPts val="600"/>
              </a:spcAft>
              <a:buClr>
                <a:srgbClr val="C01E24"/>
              </a:buClr>
              <a:buSzPts val="18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Las fluctuaciones hormonales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naturales pueden causar depresión o ansiedad. El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síndrome premenstrual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se da a menudo entre las mujeres, también, muchas mujeres desarrollan una forma de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depresión después del parto llamada "baby blues"</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690563" marR="0" lvl="1" indent="-354013" algn="just" defTabSz="914400" rtl="0" eaLnBrk="1" fontAlgn="auto" latinLnBrk="0" hangingPunct="1">
              <a:lnSpc>
                <a:spcPct val="100000"/>
              </a:lnSpc>
              <a:spcBef>
                <a:spcPts val="600"/>
              </a:spcBef>
              <a:spcAft>
                <a:spcPts val="600"/>
              </a:spcAft>
              <a:buClr>
                <a:srgbClr val="C01E24"/>
              </a:buClr>
              <a:buSzPts val="18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La perimenopausia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en las mujeres también puede causar depresión</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52400" marR="0" lvl="0" indent="0" algn="just" defTabSz="914400" rtl="0" eaLnBrk="1" fontAlgn="auto" latinLnBrk="0" hangingPunct="1">
              <a:lnSpc>
                <a:spcPct val="100000"/>
              </a:lnSpc>
              <a:spcBef>
                <a:spcPts val="600"/>
              </a:spcBef>
              <a:spcAft>
                <a:spcPts val="600"/>
              </a:spcAft>
              <a:buClr>
                <a:srgbClr val="C01E24"/>
              </a:buClr>
              <a:buSzPts val="1800"/>
              <a:buFont typeface="Calibri"/>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Problemas de embarazo</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690563" marR="0" lvl="1" indent="-354013" algn="just" defTabSz="914400" rtl="0" eaLnBrk="1" fontAlgn="auto" latinLnBrk="0" hangingPunct="1">
              <a:lnSpc>
                <a:spcPct val="100000"/>
              </a:lnSpc>
              <a:spcBef>
                <a:spcPts val="600"/>
              </a:spcBef>
              <a:spcAft>
                <a:spcPts val="600"/>
              </a:spcAft>
              <a:buClr>
                <a:srgbClr val="C01E24"/>
              </a:buClr>
              <a:buSzPts val="1800"/>
              <a:buFont typeface="Calibri"/>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El embarazo puede hacer que los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glóbulos rojos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de una mujer sana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disminuyan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o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provoquen una depresión</a:t>
            </a: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690563" marR="0" lvl="1" indent="-354013" algn="just" defTabSz="914400" rtl="0" eaLnBrk="1" fontAlgn="auto" latinLnBrk="0" hangingPunct="1">
              <a:lnSpc>
                <a:spcPct val="100000"/>
              </a:lnSpc>
              <a:spcBef>
                <a:spcPts val="600"/>
              </a:spcBef>
              <a:spcAft>
                <a:spcPts val="600"/>
              </a:spcAft>
              <a:buClr>
                <a:srgbClr val="C01E24"/>
              </a:buClr>
              <a:buSzPts val="1800"/>
              <a:buFont typeface="Calibri"/>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Además, las enfermedades preexistentes, como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el asma</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la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diabetes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y la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depresión,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pueden empeorar el embarazo y poner en peligro la salud de la madre y del niño. </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218565" marR="0" lvl="1" indent="-334008" algn="l" defTabSz="914400" rtl="0" eaLnBrk="1" fontAlgn="auto" latinLnBrk="0" hangingPunct="1">
              <a:lnSpc>
                <a:spcPct val="100000"/>
              </a:lnSpc>
              <a:spcBef>
                <a:spcPts val="600"/>
              </a:spcBef>
              <a:spcAft>
                <a:spcPts val="600"/>
              </a:spcAft>
              <a:buClr>
                <a:srgbClr val="C01E24"/>
              </a:buClr>
              <a:buSzPts val="1400"/>
              <a:buFont typeface="Calibri"/>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97" name="Google Shape;397;p62" descr="A picture containing text, person, helmet&#10;&#10;Description automatically generated"/>
          <p:cNvPicPr preferRelativeResize="0"/>
          <p:nvPr/>
        </p:nvPicPr>
        <p:blipFill rotWithShape="1">
          <a:blip r:embed="rId3">
            <a:alphaModFix/>
          </a:blip>
          <a:srcRect/>
          <a:stretch/>
        </p:blipFill>
        <p:spPr>
          <a:xfrm>
            <a:off x="9049282" y="1482056"/>
            <a:ext cx="2738101" cy="4114800"/>
          </a:xfrm>
          <a:prstGeom prst="rect">
            <a:avLst/>
          </a:prstGeom>
          <a:noFill/>
          <a:ln>
            <a:noFill/>
          </a:ln>
        </p:spPr>
      </p:pic>
      <p:sp>
        <p:nvSpPr>
          <p:cNvPr id="398" name="Google Shape;398;p62"/>
          <p:cNvSpPr/>
          <p:nvPr/>
        </p:nvSpPr>
        <p:spPr>
          <a:xfrm>
            <a:off x="8441384" y="6417379"/>
            <a:ext cx="3509975"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Pexels</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99" name="Google Shape;399;p62"/>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8" name="Google Shape;171;p8">
            <a:extLst>
              <a:ext uri="{FF2B5EF4-FFF2-40B4-BE49-F238E27FC236}">
                <a16:creationId xmlns:a16="http://schemas.microsoft.com/office/drawing/2014/main" id="{D49EC12C-0568-4180-94B7-D81B5E42C422}"/>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 Información adicional sobre la salud de las mujeres</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9" name="CuadroTexto 8">
            <a:extLst>
              <a:ext uri="{FF2B5EF4-FFF2-40B4-BE49-F238E27FC236}">
                <a16:creationId xmlns:a16="http://schemas.microsoft.com/office/drawing/2014/main" id="{4E1D6922-DF32-C910-27DF-5B963F558C94}"/>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2934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3"/>
          <p:cNvSpPr txBox="1">
            <a:spLocks noGrp="1"/>
          </p:cNvSpPr>
          <p:nvPr>
            <p:ph type="title"/>
          </p:nvPr>
        </p:nvSpPr>
        <p:spPr>
          <a:xfrm>
            <a:off x="575244" y="957760"/>
            <a:ext cx="11360800" cy="80423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a:t>Salud de la mujer</a:t>
            </a:r>
            <a:endParaRPr sz="2800"/>
          </a:p>
        </p:txBody>
      </p:sp>
      <p:sp>
        <p:nvSpPr>
          <p:cNvPr id="406" name="Google Shape;406;p63"/>
          <p:cNvSpPr txBox="1">
            <a:spLocks noGrp="1"/>
          </p:cNvSpPr>
          <p:nvPr>
            <p:ph type="body" idx="1"/>
          </p:nvPr>
        </p:nvSpPr>
        <p:spPr>
          <a:xfrm>
            <a:off x="415600" y="1456957"/>
            <a:ext cx="7621495" cy="5269609"/>
          </a:xfrm>
          <a:prstGeom prst="rect">
            <a:avLst/>
          </a:prstGeom>
          <a:noFill/>
          <a:ln>
            <a:noFill/>
          </a:ln>
        </p:spPr>
        <p:txBody>
          <a:bodyPr spcFirstLastPara="1" wrap="square" lIns="91425" tIns="91425" rIns="91425" bIns="91425" anchor="t" anchorCtr="0">
            <a:noAutofit/>
          </a:bodyPr>
          <a:lstStyle/>
          <a:p>
            <a:pPr marL="608965" lvl="0" indent="-456565" algn="l" rtl="0">
              <a:lnSpc>
                <a:spcPct val="100000"/>
              </a:lnSpc>
              <a:spcBef>
                <a:spcPts val="0"/>
              </a:spcBef>
              <a:spcAft>
                <a:spcPts val="0"/>
              </a:spcAft>
              <a:buSzPts val="1800"/>
              <a:buFont typeface="Wingdings" panose="05000000000000000000" pitchFamily="2" charset="2"/>
              <a:buChar char="§"/>
            </a:pPr>
            <a:r>
              <a:rPr lang="en-US" sz="2400" b="1" dirty="0">
                <a:solidFill>
                  <a:schemeClr val="dk1"/>
                </a:solidFill>
                <a:latin typeface="Calibri"/>
                <a:ea typeface="Calibri"/>
                <a:cs typeface="Calibri"/>
                <a:sym typeface="Calibri"/>
              </a:rPr>
              <a:t>Enfermedades autoinmunes</a:t>
            </a:r>
            <a:endParaRPr dirty="0">
              <a:solidFill>
                <a:schemeClr val="dk1"/>
              </a:solidFill>
            </a:endParaRPr>
          </a:p>
          <a:p>
            <a:pPr marL="801688" lvl="1" indent="-336550" algn="just" rtl="0">
              <a:lnSpc>
                <a:spcPct val="100000"/>
              </a:lnSpc>
              <a:spcBef>
                <a:spcPts val="2133"/>
              </a:spcBef>
              <a:spcAft>
                <a:spcPts val="0"/>
              </a:spcAft>
              <a:buSzPts val="1400"/>
              <a:buChar char="○"/>
            </a:pPr>
            <a:r>
              <a:rPr lang="en-US" sz="2000" dirty="0">
                <a:solidFill>
                  <a:schemeClr val="dk1"/>
                </a:solidFill>
                <a:latin typeface="Calibri"/>
                <a:ea typeface="Calibri"/>
                <a:cs typeface="Calibri"/>
                <a:sym typeface="Calibri"/>
              </a:rPr>
              <a:t>Esto ocurre cuando las </a:t>
            </a:r>
            <a:r>
              <a:rPr lang="en-US" sz="2000" b="1" dirty="0">
                <a:solidFill>
                  <a:schemeClr val="dk1"/>
                </a:solidFill>
                <a:latin typeface="Calibri"/>
                <a:ea typeface="Calibri"/>
                <a:cs typeface="Calibri"/>
                <a:sym typeface="Calibri"/>
              </a:rPr>
              <a:t>células del cuerpo </a:t>
            </a:r>
            <a:r>
              <a:rPr lang="en-US" sz="2000" dirty="0">
                <a:solidFill>
                  <a:schemeClr val="dk1"/>
                </a:solidFill>
                <a:latin typeface="Calibri"/>
                <a:ea typeface="Calibri"/>
                <a:cs typeface="Calibri"/>
                <a:sym typeface="Calibri"/>
              </a:rPr>
              <a:t>que eliminan las amenazas, como los virus, </a:t>
            </a:r>
            <a:r>
              <a:rPr lang="en-US" sz="2000" b="1" dirty="0">
                <a:solidFill>
                  <a:schemeClr val="dk1"/>
                </a:solidFill>
                <a:latin typeface="Calibri"/>
                <a:ea typeface="Calibri"/>
                <a:cs typeface="Calibri"/>
                <a:sym typeface="Calibri"/>
              </a:rPr>
              <a:t>atacan a las células sanas</a:t>
            </a:r>
            <a:endParaRPr b="1" dirty="0">
              <a:solidFill>
                <a:schemeClr val="dk1"/>
              </a:solidFill>
            </a:endParaRPr>
          </a:p>
          <a:p>
            <a:pPr marL="801688" lvl="1" indent="-336550" algn="just" rtl="0">
              <a:lnSpc>
                <a:spcPct val="100000"/>
              </a:lnSpc>
              <a:spcBef>
                <a:spcPts val="0"/>
              </a:spcBef>
              <a:spcAft>
                <a:spcPts val="0"/>
              </a:spcAft>
              <a:buSzPts val="1400"/>
              <a:buChar char="○"/>
            </a:pPr>
            <a:r>
              <a:rPr lang="en-US" sz="2000" dirty="0">
                <a:solidFill>
                  <a:schemeClr val="dk1"/>
                </a:solidFill>
                <a:latin typeface="Calibri"/>
                <a:ea typeface="Calibri"/>
                <a:cs typeface="Calibri"/>
                <a:sym typeface="Calibri"/>
              </a:rPr>
              <a:t>Esta enfermedad afecta a las mujeres con síntomas como </a:t>
            </a:r>
            <a:r>
              <a:rPr lang="en-US" sz="2000" b="1" dirty="0">
                <a:solidFill>
                  <a:schemeClr val="dk1"/>
                </a:solidFill>
                <a:latin typeface="Calibri"/>
                <a:ea typeface="Calibri"/>
                <a:cs typeface="Calibri"/>
                <a:sym typeface="Calibri"/>
              </a:rPr>
              <a:t>agotamiento, fiebre leve, dolor, irritación de la piel </a:t>
            </a:r>
            <a:r>
              <a:rPr lang="en-US" sz="2000" dirty="0">
                <a:solidFill>
                  <a:schemeClr val="dk1"/>
                </a:solidFill>
                <a:latin typeface="Calibri"/>
                <a:ea typeface="Calibri"/>
                <a:cs typeface="Calibri"/>
                <a:sym typeface="Calibri"/>
              </a:rPr>
              <a:t>y </a:t>
            </a:r>
            <a:r>
              <a:rPr lang="en-US" sz="2000" b="1" dirty="0">
                <a:solidFill>
                  <a:schemeClr val="dk1"/>
                </a:solidFill>
                <a:latin typeface="Calibri"/>
                <a:ea typeface="Calibri"/>
                <a:cs typeface="Calibri"/>
                <a:sym typeface="Calibri"/>
              </a:rPr>
              <a:t>vértigo</a:t>
            </a:r>
            <a:r>
              <a:rPr lang="en-US" sz="2000" dirty="0">
                <a:solidFill>
                  <a:schemeClr val="dk1"/>
                </a:solidFill>
                <a:latin typeface="Calibri"/>
                <a:ea typeface="Calibri"/>
                <a:cs typeface="Calibri"/>
                <a:sym typeface="Calibri"/>
              </a:rPr>
              <a:t>. (Departamento de Salud y Servicios Humanos de EE.UU.)</a:t>
            </a:r>
            <a:endParaRPr sz="2000" dirty="0">
              <a:solidFill>
                <a:schemeClr val="dk1"/>
              </a:solidFill>
            </a:endParaRPr>
          </a:p>
          <a:p>
            <a:pPr marL="608965" lvl="0" indent="-456565" algn="just" rtl="0">
              <a:lnSpc>
                <a:spcPct val="100000"/>
              </a:lnSpc>
              <a:spcBef>
                <a:spcPts val="1200"/>
              </a:spcBef>
              <a:spcAft>
                <a:spcPts val="0"/>
              </a:spcAft>
              <a:buSzPts val="1800"/>
              <a:buFont typeface="Wingdings" panose="05000000000000000000" pitchFamily="2" charset="2"/>
              <a:buChar char="§"/>
            </a:pPr>
            <a:r>
              <a:rPr lang="en-US" sz="2400" b="1" dirty="0">
                <a:solidFill>
                  <a:schemeClr val="dk1"/>
                </a:solidFill>
                <a:latin typeface="Calibri"/>
                <a:ea typeface="Calibri"/>
                <a:cs typeface="Calibri"/>
                <a:sym typeface="Calibri"/>
              </a:rPr>
              <a:t>Salud ginecológica</a:t>
            </a:r>
            <a:endParaRPr dirty="0">
              <a:solidFill>
                <a:schemeClr val="dk1"/>
              </a:solidFill>
            </a:endParaRPr>
          </a:p>
          <a:p>
            <a:pPr marL="801688" lvl="1" indent="-336550" algn="just" rtl="0">
              <a:lnSpc>
                <a:spcPct val="100000"/>
              </a:lnSpc>
              <a:spcBef>
                <a:spcPts val="2133"/>
              </a:spcBef>
              <a:spcAft>
                <a:spcPts val="0"/>
              </a:spcAft>
              <a:buSzPts val="1400"/>
              <a:buChar char="○"/>
            </a:pPr>
            <a:r>
              <a:rPr lang="en-US" sz="2000" dirty="0">
                <a:solidFill>
                  <a:schemeClr val="dk1"/>
                </a:solidFill>
                <a:latin typeface="Calibri"/>
                <a:ea typeface="Calibri"/>
                <a:cs typeface="Calibri"/>
                <a:sym typeface="Calibri"/>
              </a:rPr>
              <a:t>El sangrado y el flujo son una parte normal del ciclo menstrual, pero los problemas vaginales también pueden indicar problemas graves, como </a:t>
            </a:r>
            <a:r>
              <a:rPr lang="en-US" sz="2000" b="1" dirty="0">
                <a:solidFill>
                  <a:schemeClr val="dk1"/>
                </a:solidFill>
                <a:latin typeface="Calibri"/>
                <a:ea typeface="Calibri"/>
                <a:cs typeface="Calibri"/>
                <a:sym typeface="Calibri"/>
              </a:rPr>
              <a:t>enfermedades de transmisión sexual y cáncer del aparato reproductor</a:t>
            </a:r>
            <a:r>
              <a:rPr lang="en-US" sz="2000" dirty="0">
                <a:solidFill>
                  <a:schemeClr val="dk1"/>
                </a:solidFill>
                <a:latin typeface="Calibri"/>
                <a:ea typeface="Calibri"/>
                <a:cs typeface="Calibri"/>
                <a:sym typeface="Calibri"/>
              </a:rPr>
              <a:t>. Las infecciones leves no controladas pueden causar </a:t>
            </a:r>
            <a:r>
              <a:rPr lang="en-US" sz="2000" b="1" dirty="0">
                <a:solidFill>
                  <a:schemeClr val="dk1"/>
                </a:solidFill>
                <a:latin typeface="Calibri"/>
                <a:ea typeface="Calibri"/>
                <a:cs typeface="Calibri"/>
                <a:sym typeface="Calibri"/>
              </a:rPr>
              <a:t>infertilidad </a:t>
            </a:r>
            <a:r>
              <a:rPr lang="en-US" sz="2000" dirty="0">
                <a:solidFill>
                  <a:schemeClr val="dk1"/>
                </a:solidFill>
              </a:rPr>
              <a:t>o </a:t>
            </a:r>
            <a:r>
              <a:rPr lang="en-US" sz="2000" b="1" dirty="0">
                <a:solidFill>
                  <a:schemeClr val="dk1"/>
                </a:solidFill>
                <a:latin typeface="Calibri"/>
                <a:ea typeface="Calibri"/>
                <a:cs typeface="Calibri"/>
                <a:sym typeface="Calibri"/>
              </a:rPr>
              <a:t>insuficiencia renal</a:t>
            </a:r>
            <a:r>
              <a:rPr lang="en-US" sz="2000" dirty="0">
                <a:solidFill>
                  <a:schemeClr val="dk1"/>
                </a:solidFill>
                <a:latin typeface="Calibri"/>
                <a:ea typeface="Calibri"/>
                <a:cs typeface="Calibri"/>
                <a:sym typeface="Calibri"/>
              </a:rPr>
              <a:t>.</a:t>
            </a:r>
            <a:endParaRPr dirty="0">
              <a:solidFill>
                <a:schemeClr val="dk1"/>
              </a:solidFill>
            </a:endParaRPr>
          </a:p>
          <a:p>
            <a:pPr marL="1218565" lvl="1" indent="-334008" algn="l" rtl="0">
              <a:lnSpc>
                <a:spcPct val="100000"/>
              </a:lnSpc>
              <a:spcBef>
                <a:spcPts val="2133"/>
              </a:spcBef>
              <a:spcAft>
                <a:spcPts val="0"/>
              </a:spcAft>
              <a:buSzPts val="1400"/>
              <a:buNone/>
            </a:pPr>
            <a:endParaRPr dirty="0"/>
          </a:p>
        </p:txBody>
      </p:sp>
      <p:pic>
        <p:nvPicPr>
          <p:cNvPr id="407" name="Google Shape;407;p63"/>
          <p:cNvPicPr preferRelativeResize="0"/>
          <p:nvPr/>
        </p:nvPicPr>
        <p:blipFill rotWithShape="1">
          <a:blip r:embed="rId3">
            <a:alphaModFix/>
          </a:blip>
          <a:srcRect/>
          <a:stretch/>
        </p:blipFill>
        <p:spPr>
          <a:xfrm>
            <a:off x="8923125" y="1815254"/>
            <a:ext cx="2740457" cy="4114800"/>
          </a:xfrm>
          <a:prstGeom prst="rect">
            <a:avLst/>
          </a:prstGeom>
          <a:noFill/>
          <a:ln>
            <a:noFill/>
          </a:ln>
        </p:spPr>
      </p:pic>
      <p:sp>
        <p:nvSpPr>
          <p:cNvPr id="408" name="Google Shape;408;p63"/>
          <p:cNvSpPr txBox="1"/>
          <p:nvPr/>
        </p:nvSpPr>
        <p:spPr>
          <a:xfrm>
            <a:off x="575244" y="6443583"/>
            <a:ext cx="11138879" cy="361155"/>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400" b="0" i="0" u="none" strike="noStrike" kern="0" cap="none" spc="0" normalizeH="0" baseline="0" noProof="0" dirty="0">
                <a:ln>
                  <a:noFill/>
                </a:ln>
                <a:solidFill>
                  <a:srgbClr val="002060"/>
                </a:solidFill>
                <a:effectLst/>
                <a:uLnTx/>
                <a:uFillTx/>
                <a:latin typeface="Calibri"/>
                <a:ea typeface="Calibri"/>
                <a:cs typeface="Calibri"/>
                <a:sym typeface="Calibri"/>
              </a:rPr>
              <a:t>Más información: </a:t>
            </a:r>
            <a:r>
              <a:rPr kumimoji="0" lang="en-US" sz="1400" b="0" i="0" u="none" strike="noStrike" kern="0" cap="none" spc="0" normalizeH="0" baseline="0" noProof="0" dirty="0">
                <a:ln>
                  <a:noFill/>
                </a:ln>
                <a:solidFill>
                  <a:srgbClr val="002060"/>
                </a:solidFill>
                <a:effectLst/>
                <a:uLnTx/>
                <a:uFillTx/>
                <a:latin typeface="Calibri"/>
                <a:ea typeface="Calibri"/>
                <a:cs typeface="Calibri"/>
                <a:sym typeface="Calibri"/>
                <a:hlinkClick r:id="rId4"/>
              </a:rPr>
              <a:t>https://northeast.jeffersonhealth.org/</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9" name="Google Shape;409;p63"/>
          <p:cNvSpPr/>
          <p:nvPr/>
        </p:nvSpPr>
        <p:spPr>
          <a:xfrm>
            <a:off x="8196739" y="6390321"/>
            <a:ext cx="3466843"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6">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6">
                  <a:extLst>
                    <a:ext uri="{A12FA001-AC4F-418D-AE19-62706E023703}">
                      <ahyp:hlinkClr xmlns:ahyp="http://schemas.microsoft.com/office/drawing/2018/hyperlinkcolor" val="tx"/>
                    </a:ext>
                  </a:extLst>
                </a:hlinkClick>
              </a:rPr>
              <a:t>Pexels</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10" name="Google Shape;410;p63"/>
          <p:cNvPicPr preferRelativeResize="0"/>
          <p:nvPr/>
        </p:nvPicPr>
        <p:blipFill rotWithShape="1">
          <a:blip r:embed="rId7">
            <a:alphaModFix/>
          </a:blip>
          <a:srcRect r="-533" b="606"/>
          <a:stretch/>
        </p:blipFill>
        <p:spPr>
          <a:xfrm flipH="1">
            <a:off x="-1904" y="6253759"/>
            <a:ext cx="610941" cy="604241"/>
          </a:xfrm>
          <a:prstGeom prst="rect">
            <a:avLst/>
          </a:prstGeom>
          <a:noFill/>
          <a:ln>
            <a:noFill/>
          </a:ln>
        </p:spPr>
      </p:pic>
      <p:sp>
        <p:nvSpPr>
          <p:cNvPr id="9" name="Google Shape;171;p8">
            <a:extLst>
              <a:ext uri="{FF2B5EF4-FFF2-40B4-BE49-F238E27FC236}">
                <a16:creationId xmlns:a16="http://schemas.microsoft.com/office/drawing/2014/main" id="{E41CDAE4-D344-40D3-8FCA-D20A4E8E5C29}"/>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 Información adicional sobre la salud de las mujeres</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0" name="CuadroTexto 9">
            <a:extLst>
              <a:ext uri="{FF2B5EF4-FFF2-40B4-BE49-F238E27FC236}">
                <a16:creationId xmlns:a16="http://schemas.microsoft.com/office/drawing/2014/main" id="{5F368415-A9A9-04B0-214E-0C7E0F82D60E}"/>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80335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4"/>
          <p:cNvSpPr txBox="1">
            <a:spLocks noGrp="1"/>
          </p:cNvSpPr>
          <p:nvPr>
            <p:ph type="title"/>
          </p:nvPr>
        </p:nvSpPr>
        <p:spPr>
          <a:xfrm>
            <a:off x="367616" y="79166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Cuidados especiales durante el embarazo</a:t>
            </a:r>
            <a:endParaRPr/>
          </a:p>
        </p:txBody>
      </p:sp>
      <p:sp>
        <p:nvSpPr>
          <p:cNvPr id="417" name="Google Shape;417;p64"/>
          <p:cNvSpPr txBox="1"/>
          <p:nvPr/>
        </p:nvSpPr>
        <p:spPr>
          <a:xfrm>
            <a:off x="384287" y="1548276"/>
            <a:ext cx="10664427" cy="677456"/>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800" b="1" i="0" u="none" strike="noStrike" kern="0" cap="none" spc="0" normalizeH="0" baseline="0" noProof="0">
                <a:ln>
                  <a:noFill/>
                </a:ln>
                <a:solidFill>
                  <a:srgbClr val="203864"/>
                </a:solidFill>
                <a:effectLst/>
                <a:uLnTx/>
                <a:uFillTx/>
                <a:latin typeface="Arial"/>
                <a:ea typeface="Arial"/>
                <a:cs typeface="Arial"/>
                <a:sym typeface="Arial"/>
              </a:rPr>
              <a:t>¿Qué recursos hay para ayudarme durante el embarazo?</a:t>
            </a:r>
            <a:endParaRPr kumimoji="0" sz="1800" b="1" i="0" u="none" strike="noStrike" kern="0" cap="none" spc="0" normalizeH="0" baseline="0" noProof="0">
              <a:ln>
                <a:noFill/>
              </a:ln>
              <a:solidFill>
                <a:srgbClr val="203864"/>
              </a:solidFill>
              <a:effectLst/>
              <a:uLnTx/>
              <a:uFillTx/>
              <a:latin typeface="Arial"/>
              <a:ea typeface="Arial"/>
              <a:cs typeface="Arial"/>
              <a:sym typeface="Arial"/>
            </a:endParaRPr>
          </a:p>
        </p:txBody>
      </p:sp>
      <p:sp>
        <p:nvSpPr>
          <p:cNvPr id="418" name="Google Shape;418;p64"/>
          <p:cNvSpPr txBox="1"/>
          <p:nvPr/>
        </p:nvSpPr>
        <p:spPr>
          <a:xfrm>
            <a:off x="319490" y="2337556"/>
            <a:ext cx="5776510" cy="3153674"/>
          </a:xfrm>
          <a:prstGeom prst="rect">
            <a:avLst/>
          </a:prstGeom>
          <a:noFill/>
          <a:ln>
            <a:noFill/>
          </a:ln>
        </p:spPr>
        <p:txBody>
          <a:bodyPr spcFirstLastPara="1" wrap="square" lIns="91425" tIns="45700" rIns="91425" bIns="45700" anchor="t" anchorCtr="0">
            <a:noAutofit/>
          </a:bodyPr>
          <a:lstStyle/>
          <a:p>
            <a:pPr marL="457200" marR="0" lvl="0" indent="-342900" algn="just" defTabSz="914400" rtl="0" eaLnBrk="1" fontAlgn="auto" latinLnBrk="0" hangingPunct="1">
              <a:lnSpc>
                <a:spcPct val="100000"/>
              </a:lnSpc>
              <a:spcBef>
                <a:spcPts val="600"/>
              </a:spcBef>
              <a:spcAft>
                <a:spcPts val="600"/>
              </a:spcAft>
              <a:buClr>
                <a:srgbClr val="C01E24"/>
              </a:buClr>
              <a:buSzPts val="1800"/>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La atención al embarazo consiste en la atención sanitaria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prenatal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(antes del nacimiento) y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posparto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(después del nacimiento) para las madres que esperan a sus bebés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342900" algn="just" defTabSz="914400" rtl="0" eaLnBrk="1" fontAlgn="auto" latinLnBrk="0" hangingPunct="1">
              <a:lnSpc>
                <a:spcPct val="100000"/>
              </a:lnSpc>
              <a:spcBef>
                <a:spcPts val="600"/>
              </a:spcBef>
              <a:spcAft>
                <a:spcPts val="600"/>
              </a:spcAft>
              <a:buClr>
                <a:srgbClr val="C01E24"/>
              </a:buClr>
              <a:buSzPts val="1800"/>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Durante este tiempo, las madres se someten a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tratamientos y entrenamientos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para asegurar un preembarazo, un embarazo, un parto y un alumbramiento saludables para la madre y el bebé</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571500" marR="0" lvl="0" indent="-342900" algn="l" defTabSz="914400" rtl="0" eaLnBrk="1" fontAlgn="auto" latinLnBrk="0" hangingPunct="1">
              <a:lnSpc>
                <a:spcPct val="100000"/>
              </a:lnSpc>
              <a:spcBef>
                <a:spcPts val="600"/>
              </a:spcBef>
              <a:spcAft>
                <a:spcPts val="600"/>
              </a:spcAft>
              <a:buClr>
                <a:srgbClr val="C01E24"/>
              </a:buClr>
              <a:buSzPts val="1800"/>
              <a:buFont typeface="Wingdings" panose="05000000000000000000" pitchFamily="2" charset="2"/>
              <a:buChar char="§"/>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028700" marR="0" lvl="1" indent="-342900" algn="l" defTabSz="914400" rtl="0" eaLnBrk="1" fontAlgn="auto" latinLnBrk="0" hangingPunct="1">
              <a:lnSpc>
                <a:spcPct val="100000"/>
              </a:lnSpc>
              <a:spcBef>
                <a:spcPts val="600"/>
              </a:spcBef>
              <a:spcAft>
                <a:spcPts val="600"/>
              </a:spcAft>
              <a:buClr>
                <a:srgbClr val="C01E24"/>
              </a:buClr>
              <a:buSzPts val="8640"/>
              <a:buFont typeface="Wingdings" panose="05000000000000000000" pitchFamily="2" charset="2"/>
              <a:buChar char="§"/>
              <a:tabLst/>
              <a:defRPr/>
            </a:pP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19" name="Google Shape;419;p64" descr="A picture containing wall, person, indoor, standing&#10;&#10;Description automatically generated"/>
          <p:cNvPicPr preferRelativeResize="0"/>
          <p:nvPr/>
        </p:nvPicPr>
        <p:blipFill rotWithShape="1">
          <a:blip r:embed="rId3">
            <a:alphaModFix/>
          </a:blip>
          <a:srcRect/>
          <a:stretch/>
        </p:blipFill>
        <p:spPr>
          <a:xfrm>
            <a:off x="8651643" y="1619250"/>
            <a:ext cx="3156070" cy="4456622"/>
          </a:xfrm>
          <a:prstGeom prst="rect">
            <a:avLst/>
          </a:prstGeom>
          <a:noFill/>
          <a:ln>
            <a:noFill/>
          </a:ln>
        </p:spPr>
      </p:pic>
      <p:sp>
        <p:nvSpPr>
          <p:cNvPr id="420" name="Google Shape;420;p64"/>
          <p:cNvSpPr/>
          <p:nvPr/>
        </p:nvSpPr>
        <p:spPr>
          <a:xfrm>
            <a:off x="8213229" y="6350188"/>
            <a:ext cx="3265560"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Unsplash</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 name="Google Shape;171;p8">
            <a:extLst>
              <a:ext uri="{FF2B5EF4-FFF2-40B4-BE49-F238E27FC236}">
                <a16:creationId xmlns:a16="http://schemas.microsoft.com/office/drawing/2014/main" id="{9A5379EB-3219-4C68-A69B-299AE419BCC9}"/>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 Información adicional sobre la salud de las mujeres</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8" name="CuadroTexto 7">
            <a:extLst>
              <a:ext uri="{FF2B5EF4-FFF2-40B4-BE49-F238E27FC236}">
                <a16:creationId xmlns:a16="http://schemas.microsoft.com/office/drawing/2014/main" id="{D32123F3-F56F-6639-4928-69AB9221AF68}"/>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5723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80"/>
          <p:cNvSpPr txBox="1">
            <a:spLocks noGrp="1"/>
          </p:cNvSpPr>
          <p:nvPr>
            <p:ph type="title"/>
          </p:nvPr>
        </p:nvSpPr>
        <p:spPr>
          <a:xfrm>
            <a:off x="427233" y="7236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Cuidados especiales durante el embarazo</a:t>
            </a:r>
            <a:endParaRPr/>
          </a:p>
        </p:txBody>
      </p:sp>
      <p:sp>
        <p:nvSpPr>
          <p:cNvPr id="428" name="Google Shape;428;p80"/>
          <p:cNvSpPr txBox="1">
            <a:spLocks noGrp="1"/>
          </p:cNvSpPr>
          <p:nvPr>
            <p:ph type="body" idx="1"/>
          </p:nvPr>
        </p:nvSpPr>
        <p:spPr>
          <a:xfrm>
            <a:off x="319489" y="1113692"/>
            <a:ext cx="9812702" cy="5025440"/>
          </a:xfrm>
          <a:prstGeom prst="rect">
            <a:avLst/>
          </a:prstGeom>
          <a:noFill/>
          <a:ln>
            <a:noFill/>
          </a:ln>
        </p:spPr>
        <p:txBody>
          <a:bodyPr spcFirstLastPara="1" wrap="square" lIns="91425" tIns="45700" rIns="91425" bIns="45700" anchor="t" anchorCtr="0">
            <a:normAutofit/>
          </a:bodyPr>
          <a:lstStyle/>
          <a:p>
            <a:pPr marL="457200" lvl="0" indent="-217170" algn="l" rtl="0">
              <a:lnSpc>
                <a:spcPct val="100000"/>
              </a:lnSpc>
              <a:spcBef>
                <a:spcPts val="600"/>
              </a:spcBef>
              <a:spcAft>
                <a:spcPts val="600"/>
              </a:spcAft>
              <a:buSzPts val="1980"/>
              <a:buNone/>
            </a:pPr>
            <a:endParaRPr sz="2800" b="1" dirty="0">
              <a:solidFill>
                <a:srgbClr val="203864"/>
              </a:solidFill>
            </a:endParaRPr>
          </a:p>
          <a:p>
            <a:pPr marL="114300" lvl="0" indent="0" algn="l" rtl="0">
              <a:lnSpc>
                <a:spcPct val="100000"/>
              </a:lnSpc>
              <a:spcBef>
                <a:spcPts val="600"/>
              </a:spcBef>
              <a:spcAft>
                <a:spcPts val="600"/>
              </a:spcAft>
              <a:buSzPts val="1800"/>
              <a:buNone/>
            </a:pPr>
            <a:r>
              <a:rPr lang="en-US" sz="1800" b="1" dirty="0">
                <a:solidFill>
                  <a:srgbClr val="203864"/>
                </a:solidFill>
                <a:latin typeface="Arial"/>
                <a:ea typeface="Arial"/>
                <a:cs typeface="Arial"/>
                <a:sym typeface="Arial"/>
              </a:rPr>
              <a:t>Prenatal</a:t>
            </a:r>
            <a:endParaRPr sz="1800" b="1" dirty="0">
              <a:solidFill>
                <a:srgbClr val="203864"/>
              </a:solidFill>
              <a:latin typeface="Arial"/>
              <a:ea typeface="Arial"/>
              <a:cs typeface="Arial"/>
              <a:sym typeface="Arial"/>
            </a:endParaRPr>
          </a:p>
          <a:p>
            <a:pPr marL="465138" lvl="1" indent="-352425" algn="just" rtl="0">
              <a:lnSpc>
                <a:spcPct val="100000"/>
              </a:lnSpc>
              <a:spcBef>
                <a:spcPts val="600"/>
              </a:spcBef>
              <a:spcAft>
                <a:spcPts val="600"/>
              </a:spcAft>
              <a:buSzPts val="2160"/>
              <a:buFont typeface="Calibri"/>
              <a:buChar char="▪"/>
            </a:pPr>
            <a:r>
              <a:rPr lang="en-US" dirty="0">
                <a:solidFill>
                  <a:schemeClr val="dk1"/>
                </a:solidFill>
              </a:rPr>
              <a:t>Los cuidados </a:t>
            </a:r>
            <a:r>
              <a:rPr lang="en-US" sz="2200" dirty="0">
                <a:solidFill>
                  <a:schemeClr val="dk1"/>
                </a:solidFill>
              </a:rPr>
              <a:t>prenatales </a:t>
            </a:r>
            <a:r>
              <a:rPr lang="en-US" dirty="0">
                <a:solidFill>
                  <a:schemeClr val="dk1"/>
                </a:solidFill>
              </a:rPr>
              <a:t>comienzan al menos </a:t>
            </a:r>
            <a:r>
              <a:rPr lang="en-US" b="1" dirty="0">
                <a:solidFill>
                  <a:schemeClr val="dk1"/>
                </a:solidFill>
              </a:rPr>
              <a:t>tres meses antes de la concepción </a:t>
            </a:r>
            <a:r>
              <a:rPr lang="en-US" dirty="0">
                <a:solidFill>
                  <a:schemeClr val="dk1"/>
                </a:solidFill>
              </a:rPr>
              <a:t>y consisten en adoptar hábitos saludables como </a:t>
            </a:r>
            <a:r>
              <a:rPr lang="en-US" b="1" dirty="0">
                <a:solidFill>
                  <a:schemeClr val="dk1"/>
                </a:solidFill>
              </a:rPr>
              <a:t>no fumar ni tomar alcohol</a:t>
            </a:r>
            <a:r>
              <a:rPr lang="en-US" dirty="0">
                <a:solidFill>
                  <a:schemeClr val="dk1"/>
                </a:solidFill>
              </a:rPr>
              <a:t>, tomar </a:t>
            </a:r>
            <a:r>
              <a:rPr lang="en-US" b="1" dirty="0">
                <a:solidFill>
                  <a:schemeClr val="dk1"/>
                </a:solidFill>
              </a:rPr>
              <a:t>suplementos alimenticios</a:t>
            </a:r>
            <a:r>
              <a:rPr lang="en-US" dirty="0">
                <a:solidFill>
                  <a:schemeClr val="dk1"/>
                </a:solidFill>
              </a:rPr>
              <a:t>, tomar </a:t>
            </a:r>
            <a:r>
              <a:rPr lang="en-US" b="1" dirty="0">
                <a:solidFill>
                  <a:schemeClr val="dk1"/>
                </a:solidFill>
              </a:rPr>
              <a:t>suplementos de ácido fólico </a:t>
            </a:r>
            <a:r>
              <a:rPr lang="en-US" dirty="0">
                <a:solidFill>
                  <a:schemeClr val="dk1"/>
                </a:solidFill>
              </a:rPr>
              <a:t>y </a:t>
            </a:r>
            <a:r>
              <a:rPr lang="en-US" b="1" dirty="0">
                <a:solidFill>
                  <a:schemeClr val="dk1"/>
                </a:solidFill>
              </a:rPr>
              <a:t>evitar todo contacto con </a:t>
            </a:r>
            <a:r>
              <a:rPr lang="en-US" dirty="0">
                <a:solidFill>
                  <a:schemeClr val="dk1"/>
                </a:solidFill>
              </a:rPr>
              <a:t>sustancias</a:t>
            </a:r>
            <a:r>
              <a:rPr lang="en-US" b="1" dirty="0">
                <a:solidFill>
                  <a:schemeClr val="dk1"/>
                </a:solidFill>
              </a:rPr>
              <a:t> tóxicas </a:t>
            </a:r>
            <a:endParaRPr dirty="0"/>
          </a:p>
          <a:p>
            <a:pPr marL="465138" lvl="1" indent="-352425" algn="just" rtl="0">
              <a:lnSpc>
                <a:spcPct val="100000"/>
              </a:lnSpc>
              <a:spcBef>
                <a:spcPts val="600"/>
              </a:spcBef>
              <a:spcAft>
                <a:spcPts val="600"/>
              </a:spcAft>
              <a:buSzPts val="2160"/>
              <a:buFont typeface="Calibri"/>
              <a:buChar char="▪"/>
            </a:pPr>
            <a:r>
              <a:rPr lang="en-US" dirty="0">
                <a:solidFill>
                  <a:schemeClr val="dk1"/>
                </a:solidFill>
              </a:rPr>
              <a:t>Esto </a:t>
            </a:r>
            <a:r>
              <a:rPr lang="en-US" b="1" dirty="0">
                <a:solidFill>
                  <a:schemeClr val="dk1"/>
                </a:solidFill>
              </a:rPr>
              <a:t>reduce los riesgos durante el embarazo </a:t>
            </a:r>
            <a:r>
              <a:rPr lang="en-US" dirty="0">
                <a:solidFill>
                  <a:schemeClr val="dk1"/>
                </a:solidFill>
              </a:rPr>
              <a:t>y aumenta las posibilidades de un parto seguro y saludable</a:t>
            </a:r>
            <a:endParaRPr dirty="0">
              <a:solidFill>
                <a:schemeClr val="dk1"/>
              </a:solidFill>
            </a:endParaRPr>
          </a:p>
          <a:p>
            <a:pPr marL="914400" lvl="1" indent="-228600" algn="l" rtl="0">
              <a:lnSpc>
                <a:spcPct val="100000"/>
              </a:lnSpc>
              <a:spcBef>
                <a:spcPts val="600"/>
              </a:spcBef>
              <a:spcAft>
                <a:spcPts val="600"/>
              </a:spcAft>
              <a:buSzPts val="8640"/>
              <a:buNone/>
            </a:pPr>
            <a:endParaRPr dirty="0"/>
          </a:p>
        </p:txBody>
      </p:sp>
      <p:sp>
        <p:nvSpPr>
          <p:cNvPr id="429" name="Google Shape;429;p80"/>
          <p:cNvSpPr/>
          <p:nvPr/>
        </p:nvSpPr>
        <p:spPr>
          <a:xfrm>
            <a:off x="-1" y="0"/>
            <a:ext cx="6224337" cy="4503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 name="Google Shape;171;p8">
            <a:extLst>
              <a:ext uri="{FF2B5EF4-FFF2-40B4-BE49-F238E27FC236}">
                <a16:creationId xmlns:a16="http://schemas.microsoft.com/office/drawing/2014/main" id="{7CB078B1-ED49-47A7-84DE-1086A38A690D}"/>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 Información adicional sobre la salud de las mujeres</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Tree>
    <p:extLst>
      <p:ext uri="{BB962C8B-B14F-4D97-AF65-F5344CB8AC3E}">
        <p14:creationId xmlns:p14="http://schemas.microsoft.com/office/powerpoint/2010/main" val="31723504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5"/>
          <p:cNvSpPr txBox="1">
            <a:spLocks noGrp="1"/>
          </p:cNvSpPr>
          <p:nvPr>
            <p:ph type="title"/>
          </p:nvPr>
        </p:nvSpPr>
        <p:spPr>
          <a:xfrm>
            <a:off x="609037" y="1109038"/>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dirty="0"/>
              <a:t>Durante el embarazo (1)</a:t>
            </a:r>
            <a:endParaRPr sz="2800" dirty="0"/>
          </a:p>
        </p:txBody>
      </p:sp>
      <p:sp>
        <p:nvSpPr>
          <p:cNvPr id="436" name="Google Shape;436;p65"/>
          <p:cNvSpPr txBox="1"/>
          <p:nvPr/>
        </p:nvSpPr>
        <p:spPr>
          <a:xfrm>
            <a:off x="415600" y="1872638"/>
            <a:ext cx="6975800" cy="4678638"/>
          </a:xfrm>
          <a:prstGeom prst="rect">
            <a:avLst/>
          </a:prstGeom>
          <a:noFill/>
          <a:ln>
            <a:noFill/>
          </a:ln>
        </p:spPr>
        <p:txBody>
          <a:bodyPr spcFirstLastPara="1" wrap="square" lIns="91425" tIns="91425" rIns="91425" bIns="91425" anchor="t" anchorCtr="0">
            <a:noAutofit/>
          </a:bodyPr>
          <a:lstStyle/>
          <a:p>
            <a:pPr marL="186055" marR="0" lvl="0" indent="0" algn="l" defTabSz="914400" rtl="0" eaLnBrk="1" fontAlgn="auto" latinLnBrk="0" hangingPunct="1">
              <a:lnSpc>
                <a:spcPct val="100000"/>
              </a:lnSpc>
              <a:spcBef>
                <a:spcPts val="0"/>
              </a:spcBef>
              <a:spcAft>
                <a:spcPts val="0"/>
              </a:spcAft>
              <a:buClr>
                <a:srgbClr val="C01E24"/>
              </a:buClr>
              <a:buSzPts val="1400"/>
              <a:buFont typeface="Calibri"/>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Por ejemplo, la madre debe programar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una atención sanitaria periódica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a lo largo de cada etapa del embarazo:</a:t>
            </a:r>
            <a:endParaRPr kumimoji="0" sz="185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86055" marR="0" lvl="0" indent="0" algn="l" defTabSz="914400" rtl="0" eaLnBrk="1" fontAlgn="auto" latinLnBrk="0" hangingPunct="1">
              <a:lnSpc>
                <a:spcPct val="100000"/>
              </a:lnSpc>
              <a:spcBef>
                <a:spcPts val="0"/>
              </a:spcBef>
              <a:spcAft>
                <a:spcPts val="0"/>
              </a:spcAft>
              <a:buClr>
                <a:srgbClr val="C01E24"/>
              </a:buClr>
              <a:buSzPts val="1400"/>
              <a:buFont typeface="Calibri"/>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986155" marR="0" lvl="1"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Cada mes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en los primeros 6 meses de embarazo</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929005" marR="0" lvl="1" indent="-177800" algn="l" defTabSz="914400" rtl="0" eaLnBrk="1" fontAlgn="auto" latinLnBrk="0" hangingPunct="1">
              <a:lnSpc>
                <a:spcPct val="100000"/>
              </a:lnSpc>
              <a:spcBef>
                <a:spcPts val="0"/>
              </a:spcBef>
              <a:spcAft>
                <a:spcPts val="0"/>
              </a:spcAft>
              <a:buClr>
                <a:srgbClr val="C01E24"/>
              </a:buClr>
              <a:buSzPts val="1700"/>
              <a:buFont typeface="Calibri"/>
              <a:buNone/>
              <a:tabLst/>
              <a:defRPr/>
            </a:pPr>
            <a:endParaRPr kumimoji="0" sz="17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986155" marR="0" lvl="1"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Cada 2 semanas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en los meses 7 y 8 de embarazo</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986155" marR="0" lvl="1" indent="-215900" algn="l" defTabSz="914400" rtl="0" eaLnBrk="1" fontAlgn="auto" latinLnBrk="0" hangingPunct="1">
              <a:lnSpc>
                <a:spcPct val="100000"/>
              </a:lnSpc>
              <a:spcBef>
                <a:spcPts val="0"/>
              </a:spcBef>
              <a:spcAft>
                <a:spcPts val="0"/>
              </a:spcAft>
              <a:buClr>
                <a:srgbClr val="C01E24"/>
              </a:buClr>
              <a:buSzPts val="2000"/>
              <a:buFont typeface="Calibri"/>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986155" marR="0" lvl="1"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Cada semana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durante el 9º mes de embarazo</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86055" marR="0" lvl="0" indent="0" algn="l" defTabSz="914400" rtl="0" eaLnBrk="1" fontAlgn="auto" latinLnBrk="0" hangingPunct="1">
              <a:lnSpc>
                <a:spcPct val="100000"/>
              </a:lnSpc>
              <a:spcBef>
                <a:spcPts val="0"/>
              </a:spcBef>
              <a:spcAft>
                <a:spcPts val="0"/>
              </a:spcAft>
              <a:buClr>
                <a:srgbClr val="C01E24"/>
              </a:buClr>
              <a:buSzPts val="1400"/>
              <a:buFont typeface="Calibri"/>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86055" marR="0" lvl="0" indent="0" algn="l" defTabSz="914400" rtl="0" eaLnBrk="1" fontAlgn="auto" latinLnBrk="0" hangingPunct="1">
              <a:lnSpc>
                <a:spcPct val="100000"/>
              </a:lnSpc>
              <a:spcBef>
                <a:spcPts val="0"/>
              </a:spcBef>
              <a:spcAft>
                <a:spcPts val="0"/>
              </a:spcAft>
              <a:buClr>
                <a:srgbClr val="C01E24"/>
              </a:buClr>
              <a:buSzPts val="1400"/>
              <a:buFont typeface="Calibri"/>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38" name="Google Shape;438;p65"/>
          <p:cNvSpPr/>
          <p:nvPr/>
        </p:nvSpPr>
        <p:spPr>
          <a:xfrm>
            <a:off x="9343562" y="6412796"/>
            <a:ext cx="2517938"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Pexels</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39" name="Google Shape;439;p65"/>
          <p:cNvPicPr preferRelativeResize="0"/>
          <p:nvPr/>
        </p:nvPicPr>
        <p:blipFill rotWithShape="1">
          <a:blip r:embed="rId5">
            <a:alphaModFix/>
          </a:blip>
          <a:srcRect r="-533" b="606"/>
          <a:stretch/>
        </p:blipFill>
        <p:spPr>
          <a:xfrm flipH="1">
            <a:off x="-1904" y="6253759"/>
            <a:ext cx="610941" cy="604241"/>
          </a:xfrm>
          <a:prstGeom prst="rect">
            <a:avLst/>
          </a:prstGeom>
          <a:noFill/>
          <a:ln>
            <a:noFill/>
          </a:ln>
        </p:spPr>
      </p:pic>
      <p:sp>
        <p:nvSpPr>
          <p:cNvPr id="8" name="Google Shape;171;p8">
            <a:extLst>
              <a:ext uri="{FF2B5EF4-FFF2-40B4-BE49-F238E27FC236}">
                <a16:creationId xmlns:a16="http://schemas.microsoft.com/office/drawing/2014/main" id="{FE0F2908-9148-4A5D-B936-7F78DB610997}"/>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 Información adicional sobre la salud de las mujeres</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pic>
        <p:nvPicPr>
          <p:cNvPr id="4100" name="Picture 4" descr="Foto profissional grátis de adultos, análise, anseio">
            <a:extLst>
              <a:ext uri="{FF2B5EF4-FFF2-40B4-BE49-F238E27FC236}">
                <a16:creationId xmlns:a16="http://schemas.microsoft.com/office/drawing/2014/main" id="{0A58517F-F58A-4947-AC64-1F269C1E4B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5813" y="975813"/>
            <a:ext cx="3484729" cy="522709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2D105CA2-D07F-85D2-F899-CC196996F6AC}"/>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9156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81"/>
          <p:cNvSpPr txBox="1">
            <a:spLocks noGrp="1"/>
          </p:cNvSpPr>
          <p:nvPr>
            <p:ph type="title"/>
          </p:nvPr>
        </p:nvSpPr>
        <p:spPr>
          <a:xfrm>
            <a:off x="609037" y="1195413"/>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dirty="0"/>
              <a:t>Durante el embarazo (2)</a:t>
            </a:r>
            <a:endParaRPr sz="4000" dirty="0">
              <a:solidFill>
                <a:srgbClr val="002060"/>
              </a:solidFill>
            </a:endParaRPr>
          </a:p>
        </p:txBody>
      </p:sp>
      <p:sp>
        <p:nvSpPr>
          <p:cNvPr id="446" name="Google Shape;446;p81"/>
          <p:cNvSpPr txBox="1"/>
          <p:nvPr/>
        </p:nvSpPr>
        <p:spPr>
          <a:xfrm>
            <a:off x="415600" y="1959013"/>
            <a:ext cx="10176727" cy="5778907"/>
          </a:xfrm>
          <a:prstGeom prst="rect">
            <a:avLst/>
          </a:prstGeom>
          <a:noFill/>
          <a:ln>
            <a:noFill/>
          </a:ln>
        </p:spPr>
        <p:txBody>
          <a:bodyPr spcFirstLastPara="1" wrap="square" lIns="91425" tIns="91425" rIns="91425" bIns="91425" anchor="t" anchorCtr="0">
            <a:noAutofit/>
          </a:bodyPr>
          <a:lstStyle/>
          <a:p>
            <a:pPr marL="186055" marR="0" lvl="0" indent="0" algn="l" defTabSz="914400" rtl="0" eaLnBrk="1" fontAlgn="auto" latinLnBrk="0" hangingPunct="1">
              <a:lnSpc>
                <a:spcPct val="100000"/>
              </a:lnSpc>
              <a:spcBef>
                <a:spcPts val="0"/>
              </a:spcBef>
              <a:spcAft>
                <a:spcPts val="0"/>
              </a:spcAft>
              <a:buClr>
                <a:srgbClr val="C01E24"/>
              </a:buClr>
              <a:buSzPts val="1400"/>
              <a:buFont typeface="Calibri"/>
              <a:buNone/>
              <a:tabLst/>
              <a:defRPr/>
            </a:pPr>
            <a:r>
              <a:rPr kumimoji="0" lang="en-US" sz="1800" b="1" i="0" u="none" strike="noStrike" kern="0" cap="none" spc="0" normalizeH="0" baseline="0" noProof="0" dirty="0">
                <a:ln>
                  <a:noFill/>
                </a:ln>
                <a:solidFill>
                  <a:srgbClr val="203864"/>
                </a:solidFill>
                <a:effectLst/>
                <a:uLnTx/>
                <a:uFillTx/>
                <a:latin typeface="Arial"/>
                <a:ea typeface="Arial"/>
                <a:cs typeface="Arial"/>
                <a:sym typeface="Arial"/>
              </a:rPr>
              <a:t>Controles y pruebas de rutina </a:t>
            </a:r>
            <a:endParaRPr kumimoji="0" sz="1800" b="1" i="0" u="none" strike="noStrike" kern="0" cap="none" spc="0" normalizeH="0" baseline="0" noProof="0" dirty="0">
              <a:ln>
                <a:noFill/>
              </a:ln>
              <a:solidFill>
                <a:srgbClr val="203864"/>
              </a:solidFill>
              <a:effectLst/>
              <a:uLnTx/>
              <a:uFillTx/>
              <a:latin typeface="Arial"/>
              <a:ea typeface="Arial"/>
              <a:cs typeface="Arial"/>
              <a:sym typeface="Arial"/>
            </a:endParaRPr>
          </a:p>
          <a:p>
            <a:pPr marL="738188" marR="0" lvl="1" indent="-561975" algn="l" defTabSz="914400" rtl="0" eaLnBrk="1" fontAlgn="auto" latinLnBrk="0" hangingPunct="1">
              <a:lnSpc>
                <a:spcPct val="100000"/>
              </a:lnSpc>
              <a:spcBef>
                <a:spcPts val="2133"/>
              </a:spcBef>
              <a:spcAft>
                <a:spcPts val="0"/>
              </a:spcAft>
              <a:buClr>
                <a:srgbClr val="C01E24"/>
              </a:buClr>
              <a:buSzPts val="1900"/>
              <a:buFont typeface="Calibri"/>
              <a:buChar char="▪"/>
              <a:tabLst/>
              <a:defRPr/>
            </a:pPr>
            <a:r>
              <a:rPr kumimoji="0" lang="en-US" sz="1900" b="0" i="0" u="none" strike="noStrike" kern="0" cap="none" spc="0" normalizeH="0" baseline="0" noProof="0" dirty="0">
                <a:ln>
                  <a:noFill/>
                </a:ln>
                <a:solidFill>
                  <a:srgbClr val="000000"/>
                </a:solidFill>
                <a:effectLst/>
                <a:uLnTx/>
                <a:uFillTx/>
                <a:latin typeface="Calibri"/>
                <a:ea typeface="Calibri"/>
                <a:cs typeface="Calibri"/>
                <a:sym typeface="Calibri"/>
              </a:rPr>
              <a:t>Pruebas y exámenes de rutina, como análisis de sangre para detectar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anemia, VIH </a:t>
            </a:r>
            <a:r>
              <a:rPr kumimoji="0" lang="en-US" sz="1900" b="0" i="0" u="none" strike="noStrike" kern="0" cap="none" spc="0" normalizeH="0" baseline="0" noProof="0" dirty="0">
                <a:ln>
                  <a:noFill/>
                </a:ln>
                <a:solidFill>
                  <a:srgbClr val="000000"/>
                </a:solidFill>
                <a:effectLst/>
                <a:uLnTx/>
                <a:uFillTx/>
                <a:latin typeface="Calibri"/>
                <a:ea typeface="Calibri"/>
                <a:cs typeface="Calibri"/>
                <a:sym typeface="Calibri"/>
              </a:rPr>
              <a:t>y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grupo sanguíneo</a:t>
            </a: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738188" marR="0" lvl="1" indent="-561975" algn="l" defTabSz="914400" rtl="0" eaLnBrk="1" fontAlgn="auto" latinLnBrk="0" hangingPunct="1">
              <a:lnSpc>
                <a:spcPct val="100000"/>
              </a:lnSpc>
              <a:spcBef>
                <a:spcPts val="2133"/>
              </a:spcBef>
              <a:spcAft>
                <a:spcPts val="0"/>
              </a:spcAft>
              <a:buClr>
                <a:srgbClr val="C01E24"/>
              </a:buClr>
              <a:buSzPts val="1900"/>
              <a:buFont typeface="Calibri"/>
              <a:buChar char="▪"/>
              <a:tabLst/>
              <a:defRPr/>
            </a:pPr>
            <a:r>
              <a:rPr kumimoji="0" lang="en-US" sz="1900" b="0" i="0" u="none" strike="noStrike" kern="0" cap="none" spc="0" normalizeH="0" baseline="0" noProof="0" dirty="0">
                <a:ln>
                  <a:noFill/>
                </a:ln>
                <a:solidFill>
                  <a:srgbClr val="000000"/>
                </a:solidFill>
                <a:effectLst/>
                <a:uLnTx/>
                <a:uFillTx/>
                <a:latin typeface="Calibri"/>
                <a:ea typeface="Calibri"/>
                <a:cs typeface="Calibri"/>
                <a:sym typeface="Calibri"/>
              </a:rPr>
              <a:t>Control de la </a:t>
            </a:r>
            <a:r>
              <a:rPr kumimoji="0" lang="en-US" sz="1900" b="1" i="0" u="none" strike="noStrike" kern="0" cap="none" spc="0" normalizeH="0" baseline="0" noProof="0" dirty="0">
                <a:ln>
                  <a:noFill/>
                </a:ln>
                <a:solidFill>
                  <a:srgbClr val="000000"/>
                </a:solidFill>
                <a:effectLst/>
                <a:uLnTx/>
                <a:uFillTx/>
                <a:latin typeface="Calibri"/>
                <a:ea typeface="Calibri"/>
                <a:cs typeface="Calibri"/>
                <a:sym typeface="Calibri"/>
              </a:rPr>
              <a:t>presión arterial</a:t>
            </a:r>
            <a:endParaRPr kumimoji="0" sz="16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738188" marR="0" lvl="1" indent="-561975" algn="l" defTabSz="914400" rtl="0" eaLnBrk="1" fontAlgn="auto" latinLnBrk="0" hangingPunct="1">
              <a:lnSpc>
                <a:spcPct val="100000"/>
              </a:lnSpc>
              <a:spcBef>
                <a:spcPts val="2133"/>
              </a:spcBef>
              <a:spcAft>
                <a:spcPts val="0"/>
              </a:spcAft>
              <a:buClr>
                <a:srgbClr val="C01E24"/>
              </a:buClr>
              <a:buSzPts val="1900"/>
              <a:buFont typeface="Calibri"/>
              <a:buChar char="▪"/>
              <a:tabLst/>
              <a:defRPr/>
            </a:pPr>
            <a:r>
              <a:rPr kumimoji="0" lang="en-US" sz="1900" b="0" i="0" u="none" strike="noStrike" kern="0" cap="none" spc="0" normalizeH="0" baseline="0" noProof="0" dirty="0">
                <a:ln>
                  <a:noFill/>
                </a:ln>
                <a:solidFill>
                  <a:srgbClr val="000000"/>
                </a:solidFill>
                <a:effectLst/>
                <a:uLnTx/>
                <a:uFillTx/>
                <a:latin typeface="Calibri"/>
                <a:ea typeface="Calibri"/>
                <a:cs typeface="Calibri"/>
                <a:sym typeface="Calibri"/>
              </a:rPr>
              <a:t>Medir el </a:t>
            </a:r>
            <a:r>
              <a:rPr kumimoji="0" lang="en-US" sz="1900" b="1" i="0" u="none" strike="noStrike" kern="0" cap="none" spc="0" normalizeH="0" baseline="0" noProof="0" dirty="0">
                <a:ln>
                  <a:noFill/>
                </a:ln>
                <a:solidFill>
                  <a:srgbClr val="000000"/>
                </a:solidFill>
                <a:effectLst/>
                <a:uLnTx/>
                <a:uFillTx/>
                <a:latin typeface="Calibri"/>
                <a:ea typeface="Calibri"/>
                <a:cs typeface="Calibri"/>
                <a:sym typeface="Calibri"/>
              </a:rPr>
              <a:t>aumento de peso</a:t>
            </a:r>
            <a:endParaRPr kumimoji="0" sz="16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738188" marR="0" lvl="1" indent="-561975" algn="l" defTabSz="914400" rtl="0" eaLnBrk="1" fontAlgn="auto" latinLnBrk="0" hangingPunct="1">
              <a:lnSpc>
                <a:spcPct val="100000"/>
              </a:lnSpc>
              <a:spcBef>
                <a:spcPts val="2133"/>
              </a:spcBef>
              <a:spcAft>
                <a:spcPts val="0"/>
              </a:spcAft>
              <a:buClr>
                <a:srgbClr val="C01E24"/>
              </a:buClr>
              <a:buSzPts val="1900"/>
              <a:buFont typeface="Calibri"/>
              <a:buChar char="▪"/>
              <a:tabLst/>
              <a:defRPr/>
            </a:pPr>
            <a:r>
              <a:rPr kumimoji="0" lang="en-US" sz="1900" b="0" i="0" u="none" strike="noStrike" kern="0" cap="none" spc="0" normalizeH="0" baseline="0" noProof="0" dirty="0">
                <a:ln>
                  <a:noFill/>
                </a:ln>
                <a:solidFill>
                  <a:srgbClr val="000000"/>
                </a:solidFill>
                <a:effectLst/>
                <a:uLnTx/>
                <a:uFillTx/>
                <a:latin typeface="Calibri"/>
                <a:ea typeface="Calibri"/>
                <a:cs typeface="Calibri"/>
                <a:sym typeface="Calibri"/>
              </a:rPr>
              <a:t>Controlar </a:t>
            </a:r>
            <a:r>
              <a:rPr kumimoji="0" lang="en-US" sz="1900" b="1" i="0" u="none" strike="noStrike" kern="0" cap="none" spc="0" normalizeH="0" baseline="0" noProof="0" dirty="0">
                <a:ln>
                  <a:noFill/>
                </a:ln>
                <a:solidFill>
                  <a:srgbClr val="000000"/>
                </a:solidFill>
                <a:effectLst/>
                <a:uLnTx/>
                <a:uFillTx/>
                <a:latin typeface="Calibri"/>
                <a:ea typeface="Calibri"/>
                <a:cs typeface="Calibri"/>
                <a:sym typeface="Calibri"/>
              </a:rPr>
              <a:t>el crecimiento </a:t>
            </a:r>
            <a:r>
              <a:rPr kumimoji="0" lang="en-US" sz="1900" b="0" i="0" u="none" strike="noStrike" kern="0" cap="none" spc="0" normalizeH="0" baseline="0" noProof="0" dirty="0">
                <a:ln>
                  <a:noFill/>
                </a:ln>
                <a:solidFill>
                  <a:srgbClr val="000000"/>
                </a:solidFill>
                <a:effectLst/>
                <a:uLnTx/>
                <a:uFillTx/>
                <a:latin typeface="Calibri"/>
                <a:ea typeface="Calibri"/>
                <a:cs typeface="Calibri"/>
                <a:sym typeface="Calibri"/>
              </a:rPr>
              <a:t>y la frecuencia</a:t>
            </a:r>
            <a:r>
              <a:rPr kumimoji="0" lang="en-US" sz="1900" b="1" i="0" u="none" strike="noStrike" kern="0" cap="none" spc="0" normalizeH="0" baseline="0" noProof="0" dirty="0">
                <a:ln>
                  <a:noFill/>
                </a:ln>
                <a:solidFill>
                  <a:srgbClr val="000000"/>
                </a:solidFill>
                <a:effectLst/>
                <a:uLnTx/>
                <a:uFillTx/>
                <a:latin typeface="Calibri"/>
                <a:ea typeface="Calibri"/>
                <a:cs typeface="Calibri"/>
                <a:sym typeface="Calibri"/>
              </a:rPr>
              <a:t> cardíaca del bebé </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38188" marR="0" lvl="1" indent="-561975" algn="l" defTabSz="914400" rtl="0" eaLnBrk="1" fontAlgn="auto" latinLnBrk="0" hangingPunct="1">
              <a:lnSpc>
                <a:spcPct val="100000"/>
              </a:lnSpc>
              <a:spcBef>
                <a:spcPts val="2133"/>
              </a:spcBef>
              <a:spcAft>
                <a:spcPts val="0"/>
              </a:spcAft>
              <a:buClr>
                <a:srgbClr val="C01E24"/>
              </a:buClr>
              <a:buSzPts val="1900"/>
              <a:buFont typeface="Calibri"/>
              <a:buChar char="▪"/>
              <a:tabLst/>
              <a:defRPr/>
            </a:pPr>
            <a:r>
              <a:rPr kumimoji="0" lang="en-US" sz="1900" b="0" i="0" u="none" strike="noStrike" kern="0" cap="none" spc="0" normalizeH="0" baseline="0" noProof="0" dirty="0">
                <a:ln>
                  <a:noFill/>
                </a:ln>
                <a:solidFill>
                  <a:srgbClr val="000000"/>
                </a:solidFill>
                <a:effectLst/>
                <a:uLnTx/>
                <a:uFillTx/>
                <a:latin typeface="Calibri"/>
                <a:ea typeface="Calibri"/>
                <a:cs typeface="Calibri"/>
                <a:sym typeface="Calibri"/>
              </a:rPr>
              <a:t>Seguimiento de la </a:t>
            </a:r>
            <a:r>
              <a:rPr kumimoji="0" lang="en-US" sz="1900" b="1" i="0" u="none" strike="noStrike" kern="0" cap="none" spc="0" normalizeH="0" baseline="0" noProof="0" dirty="0">
                <a:ln>
                  <a:noFill/>
                </a:ln>
                <a:solidFill>
                  <a:srgbClr val="000000"/>
                </a:solidFill>
                <a:effectLst/>
                <a:uLnTx/>
                <a:uFillTx/>
                <a:latin typeface="Calibri"/>
                <a:ea typeface="Calibri"/>
                <a:cs typeface="Calibri"/>
                <a:sym typeface="Calibri"/>
              </a:rPr>
              <a:t>dieta especial y el ejercicio</a:t>
            </a:r>
            <a:endParaRPr kumimoji="0" sz="16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738188" marR="0" lvl="1" indent="-561975" algn="l" defTabSz="914400" rtl="0" eaLnBrk="1" fontAlgn="auto" latinLnBrk="0" hangingPunct="1">
              <a:lnSpc>
                <a:spcPct val="100000"/>
              </a:lnSpc>
              <a:spcBef>
                <a:spcPts val="2133"/>
              </a:spcBef>
              <a:spcAft>
                <a:spcPts val="0"/>
              </a:spcAft>
              <a:buClr>
                <a:srgbClr val="C01E24"/>
              </a:buClr>
              <a:buSzPts val="1900"/>
              <a:buFont typeface="Calibri"/>
              <a:buChar char="▪"/>
              <a:tabLst/>
              <a:defRPr/>
            </a:pPr>
            <a:r>
              <a:rPr kumimoji="0" lang="en-US" sz="1900" b="0" i="0" u="none" strike="noStrike" kern="0" cap="none" spc="0" normalizeH="0" baseline="0" noProof="0" dirty="0">
                <a:ln>
                  <a:noFill/>
                </a:ln>
                <a:solidFill>
                  <a:srgbClr val="000000"/>
                </a:solidFill>
                <a:effectLst/>
                <a:uLnTx/>
                <a:uFillTx/>
                <a:latin typeface="Calibri"/>
                <a:ea typeface="Calibri"/>
                <a:cs typeface="Calibri"/>
                <a:sym typeface="Calibri"/>
              </a:rPr>
              <a:t>Recomendar </a:t>
            </a:r>
            <a:r>
              <a:rPr kumimoji="0" lang="en-US" sz="1900" b="1" i="0" u="none" strike="noStrike" kern="0" cap="none" spc="0" normalizeH="0" baseline="0" noProof="0" dirty="0">
                <a:ln>
                  <a:noFill/>
                </a:ln>
                <a:solidFill>
                  <a:srgbClr val="000000"/>
                </a:solidFill>
                <a:effectLst/>
                <a:uLnTx/>
                <a:uFillTx/>
                <a:latin typeface="Calibri"/>
                <a:ea typeface="Calibri"/>
                <a:cs typeface="Calibri"/>
                <a:sym typeface="Calibri"/>
              </a:rPr>
              <a:t>clases especiales </a:t>
            </a:r>
            <a:r>
              <a:rPr kumimoji="0" lang="en-US" sz="1900" b="0" i="0" u="none" strike="noStrike" kern="0" cap="none" spc="0" normalizeH="0" baseline="0" noProof="0" dirty="0">
                <a:ln>
                  <a:noFill/>
                </a:ln>
                <a:solidFill>
                  <a:srgbClr val="000000"/>
                </a:solidFill>
                <a:effectLst/>
                <a:uLnTx/>
                <a:uFillTx/>
                <a:latin typeface="Calibri"/>
                <a:ea typeface="Calibri"/>
                <a:cs typeface="Calibri"/>
                <a:sym typeface="Calibri"/>
              </a:rPr>
              <a:t>en las diferentes etapas del embarazo</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47" name="Google Shape;447;p81"/>
          <p:cNvPicPr preferRelativeResize="0"/>
          <p:nvPr/>
        </p:nvPicPr>
        <p:blipFill rotWithShape="1">
          <a:blip r:embed="rId3">
            <a:alphaModFix/>
          </a:blip>
          <a:srcRect r="-533" b="606"/>
          <a:stretch/>
        </p:blipFill>
        <p:spPr>
          <a:xfrm flipH="1">
            <a:off x="-1904" y="6253759"/>
            <a:ext cx="610941" cy="604241"/>
          </a:xfrm>
          <a:prstGeom prst="rect">
            <a:avLst/>
          </a:prstGeom>
          <a:noFill/>
          <a:ln>
            <a:noFill/>
          </a:ln>
        </p:spPr>
      </p:pic>
      <p:sp>
        <p:nvSpPr>
          <p:cNvPr id="6" name="Google Shape;171;p8">
            <a:extLst>
              <a:ext uri="{FF2B5EF4-FFF2-40B4-BE49-F238E27FC236}">
                <a16:creationId xmlns:a16="http://schemas.microsoft.com/office/drawing/2014/main" id="{E9FC94C3-907A-4CC6-A970-4C7A58CDDC7B}"/>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 Información adicional sobre la salud de las mujeres</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083E1F38-1402-2E9A-C0EE-343A22D065AA}"/>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5079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82"/>
          <p:cNvSpPr txBox="1">
            <a:spLocks noGrp="1"/>
          </p:cNvSpPr>
          <p:nvPr>
            <p:ph type="title"/>
          </p:nvPr>
        </p:nvSpPr>
        <p:spPr>
          <a:xfrm>
            <a:off x="415600" y="994564"/>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dirty="0"/>
              <a:t>Durante el parto   </a:t>
            </a:r>
            <a:endParaRPr sz="2800" dirty="0"/>
          </a:p>
        </p:txBody>
      </p:sp>
      <p:sp>
        <p:nvSpPr>
          <p:cNvPr id="454" name="Google Shape;454;p82"/>
          <p:cNvSpPr txBox="1"/>
          <p:nvPr/>
        </p:nvSpPr>
        <p:spPr>
          <a:xfrm>
            <a:off x="255440" y="1576547"/>
            <a:ext cx="6611141" cy="4168645"/>
          </a:xfrm>
          <a:prstGeom prst="rect">
            <a:avLst/>
          </a:prstGeom>
          <a:noFill/>
          <a:ln>
            <a:noFill/>
          </a:ln>
        </p:spPr>
        <p:txBody>
          <a:bodyPr spcFirstLastPara="1" wrap="square" lIns="91425" tIns="91425" rIns="91425" bIns="91425" anchor="t" anchorCtr="0">
            <a:noAutofit/>
          </a:bodyPr>
          <a:lstStyle/>
          <a:p>
            <a:pPr marL="186055" marR="0" lvl="0" indent="0" algn="l" defTabSz="914400" rtl="0" eaLnBrk="1" fontAlgn="auto" latinLnBrk="0" hangingPunct="1">
              <a:lnSpc>
                <a:spcPct val="100000"/>
              </a:lnSpc>
              <a:spcBef>
                <a:spcPts val="0"/>
              </a:spcBef>
              <a:spcAft>
                <a:spcPts val="0"/>
              </a:spcAft>
              <a:buClr>
                <a:srgbClr val="C01E24"/>
              </a:buClr>
              <a:buSzPts val="1400"/>
              <a:buFont typeface="Calibri"/>
              <a:buNone/>
              <a:tabLst/>
              <a:defRPr/>
            </a:pPr>
            <a:r>
              <a:rPr kumimoji="0" lang="en-US" sz="1800" b="1" i="0" u="none" strike="noStrike" kern="0" cap="none" spc="0" normalizeH="0" baseline="0" noProof="0" dirty="0" err="1">
                <a:ln>
                  <a:noFill/>
                </a:ln>
                <a:solidFill>
                  <a:srgbClr val="203864"/>
                </a:solidFill>
                <a:effectLst/>
                <a:uLnTx/>
                <a:uFillTx/>
                <a:latin typeface="Arial"/>
                <a:ea typeface="Arial"/>
                <a:cs typeface="Arial"/>
                <a:sym typeface="Arial"/>
              </a:rPr>
              <a:t>Controles</a:t>
            </a:r>
            <a:r>
              <a:rPr kumimoji="0" lang="en-US" sz="1800" b="1" i="0" u="none" strike="noStrike" kern="0" cap="none" spc="0" normalizeH="0" baseline="0" noProof="0" dirty="0">
                <a:ln>
                  <a:noFill/>
                </a:ln>
                <a:solidFill>
                  <a:srgbClr val="203864"/>
                </a:solidFill>
                <a:effectLst/>
                <a:uLnTx/>
                <a:uFillTx/>
                <a:latin typeface="Arial"/>
                <a:ea typeface="Arial"/>
                <a:cs typeface="Arial"/>
                <a:sym typeface="Arial"/>
              </a:rPr>
              <a:t> y </a:t>
            </a:r>
            <a:r>
              <a:rPr kumimoji="0" lang="en-US" sz="1800" b="1" i="0" u="none" strike="noStrike" kern="0" cap="none" spc="0" normalizeH="0" baseline="0" noProof="0" dirty="0" err="1">
                <a:ln>
                  <a:noFill/>
                </a:ln>
                <a:solidFill>
                  <a:srgbClr val="203864"/>
                </a:solidFill>
                <a:effectLst/>
                <a:uLnTx/>
                <a:uFillTx/>
                <a:latin typeface="Arial"/>
                <a:ea typeface="Arial"/>
                <a:cs typeface="Arial"/>
                <a:sym typeface="Arial"/>
              </a:rPr>
              <a:t>pruebas</a:t>
            </a:r>
            <a:r>
              <a:rPr kumimoji="0" lang="en-US" sz="1800" b="1" i="0" u="none" strike="noStrike" kern="0" cap="none" spc="0" normalizeH="0" baseline="0" noProof="0" dirty="0">
                <a:ln>
                  <a:noFill/>
                </a:ln>
                <a:solidFill>
                  <a:srgbClr val="203864"/>
                </a:solidFill>
                <a:effectLst/>
                <a:uLnTx/>
                <a:uFillTx/>
                <a:latin typeface="Arial"/>
                <a:ea typeface="Arial"/>
                <a:cs typeface="Arial"/>
                <a:sym typeface="Arial"/>
              </a:rPr>
              <a:t> de </a:t>
            </a:r>
            <a:r>
              <a:rPr kumimoji="0" lang="en-US" sz="1800" b="1" i="0" u="none" strike="noStrike" kern="0" cap="none" spc="0" normalizeH="0" baseline="0" noProof="0" dirty="0" err="1">
                <a:ln>
                  <a:noFill/>
                </a:ln>
                <a:solidFill>
                  <a:srgbClr val="203864"/>
                </a:solidFill>
                <a:effectLst/>
                <a:uLnTx/>
                <a:uFillTx/>
                <a:latin typeface="Arial"/>
                <a:ea typeface="Arial"/>
                <a:cs typeface="Arial"/>
                <a:sym typeface="Arial"/>
              </a:rPr>
              <a:t>rutina</a:t>
            </a:r>
            <a:r>
              <a:rPr kumimoji="0" lang="en-US" sz="1800" b="1" i="0" u="none" strike="noStrike" kern="0" cap="none" spc="0" normalizeH="0" baseline="0" noProof="0" dirty="0">
                <a:ln>
                  <a:noFill/>
                </a:ln>
                <a:solidFill>
                  <a:srgbClr val="203864"/>
                </a:solidFill>
                <a:effectLst/>
                <a:uLnTx/>
                <a:uFillTx/>
                <a:latin typeface="Arial"/>
                <a:ea typeface="Arial"/>
                <a:cs typeface="Arial"/>
                <a:sym typeface="Arial"/>
              </a:rPr>
              <a:t> </a:t>
            </a:r>
            <a:endParaRPr kumimoji="0" sz="1800" b="1" i="0" u="none" strike="noStrike" kern="0" cap="none" spc="0" normalizeH="0" baseline="0" noProof="0" dirty="0">
              <a:ln>
                <a:noFill/>
              </a:ln>
              <a:solidFill>
                <a:srgbClr val="203864"/>
              </a:solidFill>
              <a:effectLst/>
              <a:uLnTx/>
              <a:uFillTx/>
              <a:latin typeface="Arial"/>
              <a:ea typeface="Arial"/>
              <a:cs typeface="Arial"/>
              <a:sym typeface="Arial"/>
            </a:endParaRPr>
          </a:p>
          <a:p>
            <a:pPr marL="512763" marR="0" lvl="1" indent="-288924" algn="just" defTabSz="914400" rtl="0" eaLnBrk="1" fontAlgn="auto" latinLnBrk="0" hangingPunct="1">
              <a:lnSpc>
                <a:spcPct val="100000"/>
              </a:lnSpc>
              <a:spcBef>
                <a:spcPts val="2133"/>
              </a:spcBef>
              <a:spcAft>
                <a:spcPts val="0"/>
              </a:spcAft>
              <a:buClr>
                <a:srgbClr val="C01E24"/>
              </a:buClr>
              <a:buSzPts val="2200"/>
              <a:buFont typeface="Calibri"/>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Antes y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durante</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el</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parto</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es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muy</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importante</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que las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madres</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cooperen</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con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los</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asistentes</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sanitarios</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para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evitar</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y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tratar</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cualquier</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posible</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complicación</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y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optimizar</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los</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resultados</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postnatales</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22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512763" marR="0" lvl="1" indent="-288924" algn="just" defTabSz="914400" rtl="0" eaLnBrk="1" fontAlgn="auto" latinLnBrk="0" hangingPunct="1">
              <a:lnSpc>
                <a:spcPct val="100000"/>
              </a:lnSpc>
              <a:spcBef>
                <a:spcPts val="2133"/>
              </a:spcBef>
              <a:spcAft>
                <a:spcPts val="0"/>
              </a:spcAft>
              <a:buClr>
                <a:srgbClr val="C01E24"/>
              </a:buClr>
              <a:buSzPts val="2200"/>
              <a:buFont typeface="Calibri"/>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La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atención</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debe</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incluir</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cuidados</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especializados</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en</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el</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momento</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del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nacimiento</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través</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de la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atención</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obstétrica</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y la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gestión</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del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parto</a:t>
            </a: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200" b="0" i="0" u="none" strike="noStrike" kern="0" cap="none" spc="0" normalizeH="0" baseline="0" noProof="0" dirty="0" err="1">
                <a:ln>
                  <a:noFill/>
                </a:ln>
                <a:solidFill>
                  <a:srgbClr val="000000"/>
                </a:solidFill>
                <a:effectLst/>
                <a:uLnTx/>
                <a:uFillTx/>
                <a:latin typeface="Calibri"/>
                <a:ea typeface="Calibri"/>
                <a:cs typeface="Calibri"/>
                <a:sym typeface="Calibri"/>
              </a:rPr>
              <a:t>prematuro</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218565" marR="0" lvl="1" indent="-329564" algn="l" defTabSz="914400" rtl="0" eaLnBrk="1" fontAlgn="auto" latinLnBrk="0" hangingPunct="1">
              <a:lnSpc>
                <a:spcPct val="100000"/>
              </a:lnSpc>
              <a:spcBef>
                <a:spcPts val="2133"/>
              </a:spcBef>
              <a:spcAft>
                <a:spcPts val="0"/>
              </a:spcAft>
              <a:buClr>
                <a:srgbClr val="C01E24"/>
              </a:buClr>
              <a:buSzPts val="1200"/>
              <a:buFont typeface="Calibri"/>
              <a:buNone/>
              <a:tabLst/>
              <a:defRPr/>
            </a:pP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218565" marR="0" lvl="1" indent="-329564" algn="l" defTabSz="914400" rtl="0" eaLnBrk="1" fontAlgn="auto" latinLnBrk="0" hangingPunct="1">
              <a:lnSpc>
                <a:spcPct val="100000"/>
              </a:lnSpc>
              <a:spcBef>
                <a:spcPts val="2133"/>
              </a:spcBef>
              <a:spcAft>
                <a:spcPts val="0"/>
              </a:spcAft>
              <a:buClr>
                <a:srgbClr val="C01E24"/>
              </a:buClr>
              <a:buSzPts val="1200"/>
              <a:buFont typeface="Calibri"/>
              <a:buNone/>
              <a:tabLst/>
              <a:defRPr/>
            </a:pP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218565" marR="0" lvl="1" indent="-329564" algn="l" defTabSz="914400" rtl="0" eaLnBrk="1" fontAlgn="auto" latinLnBrk="0" hangingPunct="1">
              <a:lnSpc>
                <a:spcPct val="100000"/>
              </a:lnSpc>
              <a:spcBef>
                <a:spcPts val="2133"/>
              </a:spcBef>
              <a:spcAft>
                <a:spcPts val="0"/>
              </a:spcAft>
              <a:buClr>
                <a:srgbClr val="C01E24"/>
              </a:buClr>
              <a:buSzPts val="1200"/>
              <a:buFont typeface="Calibri"/>
              <a:buNone/>
              <a:tabLst/>
              <a:defRPr/>
            </a:pPr>
            <a:endParaRPr kumimoji="0" sz="2400" b="1" i="0" u="none" strike="noStrike" kern="0" cap="none" spc="0" normalizeH="0" baseline="0" noProof="0" dirty="0">
              <a:ln>
                <a:noFill/>
              </a:ln>
              <a:solidFill>
                <a:srgbClr val="7030A0"/>
              </a:solidFill>
              <a:effectLst/>
              <a:uLnTx/>
              <a:uFillTx/>
              <a:latin typeface="Calibri"/>
              <a:ea typeface="Calibri"/>
              <a:cs typeface="Calibri"/>
              <a:sym typeface="Calibri"/>
            </a:endParaRPr>
          </a:p>
        </p:txBody>
      </p:sp>
      <p:pic>
        <p:nvPicPr>
          <p:cNvPr id="455" name="Google Shape;455;p82" descr="A picture containing indoor, hospital room, room, person&#10;&#10;Description automatically generated"/>
          <p:cNvPicPr preferRelativeResize="0"/>
          <p:nvPr/>
        </p:nvPicPr>
        <p:blipFill rotWithShape="1">
          <a:blip r:embed="rId3">
            <a:alphaModFix/>
          </a:blip>
          <a:srcRect/>
          <a:stretch/>
        </p:blipFill>
        <p:spPr>
          <a:xfrm>
            <a:off x="8921915" y="1603469"/>
            <a:ext cx="2718307" cy="4114800"/>
          </a:xfrm>
          <a:prstGeom prst="rect">
            <a:avLst/>
          </a:prstGeom>
          <a:noFill/>
          <a:ln>
            <a:noFill/>
          </a:ln>
        </p:spPr>
      </p:pic>
      <p:sp>
        <p:nvSpPr>
          <p:cNvPr id="456" name="Google Shape;456;p82"/>
          <p:cNvSpPr/>
          <p:nvPr/>
        </p:nvSpPr>
        <p:spPr>
          <a:xfrm>
            <a:off x="8364824" y="6555879"/>
            <a:ext cx="3696881"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Pexels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457" name="Google Shape;457;p82"/>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8" name="Google Shape;171;p8">
            <a:extLst>
              <a:ext uri="{FF2B5EF4-FFF2-40B4-BE49-F238E27FC236}">
                <a16:creationId xmlns:a16="http://schemas.microsoft.com/office/drawing/2014/main" id="{379D5B75-62D4-4F92-8094-A58E304662D9}"/>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 Información adicional sobre la salud de las mujeres</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9" name="CuadroTexto 8">
            <a:extLst>
              <a:ext uri="{FF2B5EF4-FFF2-40B4-BE49-F238E27FC236}">
                <a16:creationId xmlns:a16="http://schemas.microsoft.com/office/drawing/2014/main" id="{2A1E3B87-F611-2256-AF19-063EBFBC1395}"/>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9802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1113201ef8f_0_0"/>
          <p:cNvSpPr txBox="1">
            <a:spLocks noGrp="1"/>
          </p:cNvSpPr>
          <p:nvPr>
            <p:ph type="title"/>
          </p:nvPr>
        </p:nvSpPr>
        <p:spPr>
          <a:xfrm>
            <a:off x="761775" y="2581075"/>
            <a:ext cx="10515600" cy="1325700"/>
          </a:xfrm>
          <a:prstGeom prst="rect">
            <a:avLst/>
          </a:prstGeom>
          <a:noFill/>
          <a:ln>
            <a:noFill/>
          </a:ln>
        </p:spPr>
        <p:txBody>
          <a:bodyPr spcFirstLastPara="1" wrap="square" lIns="91425" tIns="45700" rIns="91425" bIns="45700" anchor="ctr" anchorCtr="0">
            <a:normAutofit/>
          </a:bodyPr>
          <a:lstStyle/>
          <a:p>
            <a:pPr marL="1218565" lvl="1" indent="-520064" algn="l" rtl="0">
              <a:lnSpc>
                <a:spcPct val="100000"/>
              </a:lnSpc>
              <a:spcBef>
                <a:spcPts val="2133"/>
              </a:spcBef>
              <a:spcAft>
                <a:spcPts val="0"/>
              </a:spcAft>
              <a:buClr>
                <a:srgbClr val="C01E24"/>
              </a:buClr>
              <a:buSzPts val="3000"/>
              <a:buFont typeface="Calibri"/>
              <a:buChar char="▪"/>
            </a:pPr>
            <a:r>
              <a:rPr lang="en-US" sz="30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https://www.youtube.com/watch?v=S7qO_9-NJmA</a:t>
            </a:r>
            <a:endParaRPr sz="3000" dirty="0">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endParaRPr sz="3000" b="0" dirty="0">
              <a:solidFill>
                <a:schemeClr val="dk1"/>
              </a:solidFill>
            </a:endParaRPr>
          </a:p>
          <a:p>
            <a:pPr marL="0" lvl="0" indent="0" algn="ctr" rtl="0">
              <a:lnSpc>
                <a:spcPct val="90000"/>
              </a:lnSpc>
              <a:spcBef>
                <a:spcPts val="0"/>
              </a:spcBef>
              <a:spcAft>
                <a:spcPts val="0"/>
              </a:spcAft>
              <a:buSzPts val="4000"/>
              <a:buNone/>
            </a:pPr>
            <a:endParaRPr sz="2200" b="0" dirty="0"/>
          </a:p>
        </p:txBody>
      </p:sp>
      <p:sp>
        <p:nvSpPr>
          <p:cNvPr id="3" name="Google Shape;171;p8">
            <a:extLst>
              <a:ext uri="{FF2B5EF4-FFF2-40B4-BE49-F238E27FC236}">
                <a16:creationId xmlns:a16="http://schemas.microsoft.com/office/drawing/2014/main" id="{4EBD09F7-B8D3-406D-9187-A07578BE1331}"/>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 Información adicional sobre la salud de las mujeres</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Tree>
    <p:extLst>
      <p:ext uri="{BB962C8B-B14F-4D97-AF65-F5344CB8AC3E}">
        <p14:creationId xmlns:p14="http://schemas.microsoft.com/office/powerpoint/2010/main" val="5610230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7"/>
          <p:cNvSpPr txBox="1">
            <a:spLocks noGrp="1"/>
          </p:cNvSpPr>
          <p:nvPr>
            <p:ph type="title"/>
          </p:nvPr>
        </p:nvSpPr>
        <p:spPr>
          <a:xfrm>
            <a:off x="414105" y="83443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dirty="0"/>
              <a:t>Elementos esenciales del cuidado del recién nacido (1)</a:t>
            </a:r>
            <a:endParaRPr sz="2800" dirty="0"/>
          </a:p>
        </p:txBody>
      </p:sp>
      <p:sp>
        <p:nvSpPr>
          <p:cNvPr id="479" name="Google Shape;479;p67"/>
          <p:cNvSpPr txBox="1"/>
          <p:nvPr/>
        </p:nvSpPr>
        <p:spPr>
          <a:xfrm>
            <a:off x="414105" y="1863418"/>
            <a:ext cx="7149189" cy="4978801"/>
          </a:xfrm>
          <a:prstGeom prst="rect">
            <a:avLst/>
          </a:prstGeom>
          <a:noFill/>
          <a:ln>
            <a:noFill/>
          </a:ln>
        </p:spPr>
        <p:txBody>
          <a:bodyPr spcFirstLastPara="1" wrap="square" lIns="91425" tIns="91425" rIns="91425" bIns="91425" anchor="t" anchorCtr="0">
            <a:noAutofit/>
          </a:bodyPr>
          <a:lstStyle/>
          <a:p>
            <a:pPr marL="151765" marR="0" lvl="0" indent="0" algn="l" defTabSz="914400" rtl="0" eaLnBrk="1" fontAlgn="auto" latinLnBrk="0" hangingPunct="1">
              <a:lnSpc>
                <a:spcPct val="100000"/>
              </a:lnSpc>
              <a:spcBef>
                <a:spcPts val="0"/>
              </a:spcBef>
              <a:spcAft>
                <a:spcPts val="600"/>
              </a:spcAft>
              <a:buClr>
                <a:srgbClr val="C01E24"/>
              </a:buClr>
              <a:buSzPts val="1800"/>
              <a:buFont typeface="Calibri"/>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1) Secado inmediato y completo</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608965" marR="0" lvl="0" indent="-456565" algn="just" defTabSz="914400" rtl="0" eaLnBrk="1" fontAlgn="auto" latinLnBrk="0" hangingPunct="1">
              <a:lnSpc>
                <a:spcPct val="100000"/>
              </a:lnSpc>
              <a:spcBef>
                <a:spcPts val="0"/>
              </a:spcBef>
              <a:spcAft>
                <a:spcPts val="600"/>
              </a:spcAft>
              <a:buClr>
                <a:srgbClr val="C01E24"/>
              </a:buClr>
              <a:buSzPts val="1800"/>
              <a:buFont typeface="Calibri"/>
              <a:buChar char="▪"/>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Secar al bebé en una toalla caliente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y luego transferirlo a una </a:t>
            </a: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segunda toalla seca y caliente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para evitar la hipotermia y también para estimular el llanto del bebé</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608965" marR="0" lvl="0" indent="-456565" algn="just" defTabSz="914400" rtl="0" eaLnBrk="1" fontAlgn="auto" latinLnBrk="0" hangingPunct="1">
              <a:lnSpc>
                <a:spcPct val="100000"/>
              </a:lnSpc>
              <a:spcBef>
                <a:spcPts val="0"/>
              </a:spcBef>
              <a:spcAft>
                <a:spcPts val="600"/>
              </a:spcAft>
              <a:buClr>
                <a:srgbClr val="C01E24"/>
              </a:buClr>
              <a:buSzPts val="18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Hacer un </a:t>
            </a: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examen inicial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para evaluar el tamaño del bebé, el sexo, las anomalías congénitas graves u otros problemas clínicos evidentes</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151765" marR="0" lvl="0" indent="0" algn="just" defTabSz="914400" rtl="0" eaLnBrk="1" fontAlgn="auto" latinLnBrk="0" hangingPunct="1">
              <a:lnSpc>
                <a:spcPct val="100000"/>
              </a:lnSpc>
              <a:spcBef>
                <a:spcPts val="0"/>
              </a:spcBef>
              <a:spcAft>
                <a:spcPts val="600"/>
              </a:spcAft>
              <a:buClr>
                <a:srgbClr val="C01E24"/>
              </a:buClr>
              <a:buSzPts val="1800"/>
              <a:buFont typeface="Calibri"/>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2) Pinzamiento del cordón umbilical</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94665" marR="0" lvl="0" indent="-342900" algn="just" defTabSz="914400" rtl="0" eaLnBrk="1" fontAlgn="auto" latinLnBrk="0" hangingPunct="1">
              <a:lnSpc>
                <a:spcPct val="100000"/>
              </a:lnSpc>
              <a:spcBef>
                <a:spcPts val="0"/>
              </a:spcBef>
              <a:spcAft>
                <a:spcPts val="600"/>
              </a:spcAft>
              <a:buClr>
                <a:srgbClr val="C01E24"/>
              </a:buClr>
              <a:buSzPts val="1800"/>
              <a:buFont typeface="Calibri"/>
              <a:buChar char="▪"/>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Retrasa el pinzamiento del cordón umbilical hasta 2 minutos después del nacimiento</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y deja que el bebé llore un par de veces antes de pinzar el cordón, para que reciba un poco de sangre adicional de la placenta.</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94665" marR="0" lvl="0" indent="-342900" algn="just" defTabSz="914400" rtl="0" eaLnBrk="1" fontAlgn="auto" latinLnBrk="0" hangingPunct="1">
              <a:lnSpc>
                <a:spcPct val="100000"/>
              </a:lnSpc>
              <a:spcBef>
                <a:spcPts val="0"/>
              </a:spcBef>
              <a:spcAft>
                <a:spcPts val="600"/>
              </a:spcAft>
              <a:buClr>
                <a:srgbClr val="C01E24"/>
              </a:buClr>
              <a:buSzPts val="18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La </a:t>
            </a: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sangre adicional evitará la anemia por falta de hierro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más </a:t>
            </a:r>
            <a:r>
              <a:rPr kumimoji="0" lang="en-US" sz="1800" b="0" i="0" u="none" strike="noStrike" kern="0" cap="none" spc="0" normalizeH="0" baseline="0" noProof="0" dirty="0" err="1">
                <a:ln>
                  <a:noFill/>
                </a:ln>
                <a:solidFill>
                  <a:srgbClr val="000000"/>
                </a:solidFill>
                <a:effectLst/>
                <a:uLnTx/>
                <a:uFillTx/>
                <a:latin typeface="Calibri"/>
                <a:ea typeface="Calibri"/>
                <a:cs typeface="Calibri"/>
                <a:sym typeface="Calibri"/>
              </a:rPr>
              <a:t>adelante</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lang="en-US" sz="1800" dirty="0" err="1">
                <a:latin typeface="Calibri"/>
                <a:ea typeface="Calibri"/>
                <a:cs typeface="Calibri"/>
                <a:sym typeface="Calibri"/>
              </a:rPr>
              <a:t>durante</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el primer año de vida</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94665" marR="0" lvl="0" indent="-342900" algn="just" defTabSz="914400" rtl="0" eaLnBrk="1" fontAlgn="auto" latinLnBrk="0" hangingPunct="1">
              <a:lnSpc>
                <a:spcPct val="100000"/>
              </a:lnSpc>
              <a:spcBef>
                <a:spcPts val="0"/>
              </a:spcBef>
              <a:spcAft>
                <a:spcPts val="600"/>
              </a:spcAft>
              <a:buClr>
                <a:srgbClr val="C01E24"/>
              </a:buClr>
              <a:buSzPts val="1800"/>
              <a:buFont typeface="Calibri"/>
              <a:buChar char="▪"/>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Pinza el cordón a 3 o 4 cm del abdomen del bebé</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80" name="Google Shape;480;p67" descr="A picture containing person, indoor, hospital room, blue&#10;&#10;Description automatically generated"/>
          <p:cNvPicPr preferRelativeResize="0"/>
          <p:nvPr/>
        </p:nvPicPr>
        <p:blipFill rotWithShape="1">
          <a:blip r:embed="rId3">
            <a:alphaModFix/>
          </a:blip>
          <a:srcRect/>
          <a:stretch/>
        </p:blipFill>
        <p:spPr>
          <a:xfrm>
            <a:off x="7760648" y="2484083"/>
            <a:ext cx="4281579" cy="2840261"/>
          </a:xfrm>
          <a:prstGeom prst="rect">
            <a:avLst/>
          </a:prstGeom>
          <a:noFill/>
          <a:ln>
            <a:noFill/>
          </a:ln>
        </p:spPr>
      </p:pic>
      <p:sp>
        <p:nvSpPr>
          <p:cNvPr id="481" name="Google Shape;481;p67"/>
          <p:cNvSpPr/>
          <p:nvPr/>
        </p:nvSpPr>
        <p:spPr>
          <a:xfrm>
            <a:off x="8883156" y="6417399"/>
            <a:ext cx="2891749"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Pexels</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82" name="Google Shape;482;p67"/>
          <p:cNvSpPr txBox="1"/>
          <p:nvPr/>
        </p:nvSpPr>
        <p:spPr>
          <a:xfrm>
            <a:off x="414106" y="1099818"/>
            <a:ext cx="7719962" cy="677456"/>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800" b="1" i="1" u="none" strike="noStrike" kern="0" cap="none" spc="0" normalizeH="0" baseline="0" noProof="0" dirty="0">
                <a:ln>
                  <a:noFill/>
                </a:ln>
                <a:solidFill>
                  <a:srgbClr val="203864"/>
                </a:solidFill>
                <a:effectLst/>
                <a:uLnTx/>
                <a:uFillTx/>
                <a:latin typeface="Arial"/>
                <a:ea typeface="Arial"/>
                <a:cs typeface="Arial"/>
                <a:sym typeface="Arial"/>
              </a:rPr>
              <a:t>¿Cómo puedo proteger a mi recién nacido justo después del </a:t>
            </a:r>
            <a:r>
              <a:rPr kumimoji="0" lang="en-US" sz="1800" b="1" i="1" u="none" strike="noStrike" kern="0" cap="none" spc="0" normalizeH="0" baseline="0" noProof="0" dirty="0" err="1">
                <a:ln>
                  <a:noFill/>
                </a:ln>
                <a:solidFill>
                  <a:srgbClr val="203864"/>
                </a:solidFill>
                <a:effectLst/>
                <a:uLnTx/>
                <a:uFillTx/>
                <a:latin typeface="Arial"/>
                <a:ea typeface="Arial"/>
                <a:cs typeface="Arial"/>
                <a:sym typeface="Arial"/>
              </a:rPr>
              <a:t>parto</a:t>
            </a:r>
            <a:r>
              <a:rPr kumimoji="0" lang="en-US" sz="1800" b="1" i="1" u="none" strike="noStrike" kern="0" cap="none" spc="0" normalizeH="0" baseline="0" noProof="0" dirty="0">
                <a:ln>
                  <a:noFill/>
                </a:ln>
                <a:solidFill>
                  <a:srgbClr val="203864"/>
                </a:solidFill>
                <a:effectLst/>
                <a:uLnTx/>
                <a:uFillTx/>
                <a:latin typeface="Arial"/>
                <a:ea typeface="Arial"/>
                <a:cs typeface="Arial"/>
                <a:sym typeface="Arial"/>
              </a:rPr>
              <a:t>?</a:t>
            </a:r>
            <a:endParaRPr kumimoji="0" sz="1800" b="1" i="1" u="none" strike="noStrike" kern="0" cap="none" spc="0" normalizeH="0" baseline="0" noProof="0" dirty="0">
              <a:ln>
                <a:noFill/>
              </a:ln>
              <a:solidFill>
                <a:srgbClr val="203864"/>
              </a:solidFill>
              <a:effectLst/>
              <a:uLnTx/>
              <a:uFillTx/>
              <a:latin typeface="Arial"/>
              <a:ea typeface="Arial"/>
              <a:cs typeface="Arial"/>
              <a:sym typeface="Arial"/>
            </a:endParaRPr>
          </a:p>
        </p:txBody>
      </p:sp>
      <p:pic>
        <p:nvPicPr>
          <p:cNvPr id="483" name="Google Shape;483;p67"/>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9" name="Google Shape;171;p8">
            <a:extLst>
              <a:ext uri="{FF2B5EF4-FFF2-40B4-BE49-F238E27FC236}">
                <a16:creationId xmlns:a16="http://schemas.microsoft.com/office/drawing/2014/main" id="{CEE9A00D-5844-460D-876E-C70A4B748824}"/>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 Información adicional sobre la salud de las mujeres</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0" name="CuadroTexto 9">
            <a:extLst>
              <a:ext uri="{FF2B5EF4-FFF2-40B4-BE49-F238E27FC236}">
                <a16:creationId xmlns:a16="http://schemas.microsoft.com/office/drawing/2014/main" id="{493418B4-D316-1D06-97FF-DCE0E0A11677}"/>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553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just" rtl="0">
              <a:lnSpc>
                <a:spcPct val="150000"/>
              </a:lnSpc>
              <a:spcBef>
                <a:spcPts val="600"/>
              </a:spcBef>
              <a:spcAft>
                <a:spcPts val="0"/>
              </a:spcAft>
              <a:buClr>
                <a:schemeClr val="dk1"/>
              </a:buClr>
              <a:buSzPts val="990"/>
              <a:buFont typeface="Arial"/>
              <a:buNone/>
            </a:pPr>
            <a:r>
              <a:rPr lang="en-US" sz="2800" dirty="0"/>
              <a:t>Introducción </a:t>
            </a:r>
            <a:endParaRPr sz="2800" dirty="0"/>
          </a:p>
        </p:txBody>
      </p:sp>
      <p:sp>
        <p:nvSpPr>
          <p:cNvPr id="228" name="Google Shape;228;p6"/>
          <p:cNvSpPr txBox="1">
            <a:spLocks noGrp="1"/>
          </p:cNvSpPr>
          <p:nvPr>
            <p:ph type="body" idx="1"/>
          </p:nvPr>
        </p:nvSpPr>
        <p:spPr>
          <a:xfrm>
            <a:off x="557999" y="1799999"/>
            <a:ext cx="6823876" cy="4865977"/>
          </a:xfrm>
          <a:prstGeom prst="rect">
            <a:avLst/>
          </a:prstGeom>
          <a:noFill/>
          <a:ln>
            <a:noFill/>
          </a:ln>
        </p:spPr>
        <p:txBody>
          <a:bodyPr spcFirstLastPara="1" wrap="square" lIns="91425" tIns="45700" rIns="91425" bIns="45700" anchor="t" anchorCtr="0">
            <a:noAutofit/>
          </a:bodyPr>
          <a:lstStyle/>
          <a:p>
            <a:pPr marL="76200" indent="0" algn="just">
              <a:spcAft>
                <a:spcPts val="600"/>
              </a:spcAft>
              <a:buNone/>
            </a:pPr>
            <a:r>
              <a:rPr lang="en-US" sz="2000" dirty="0"/>
              <a:t>Este módulo se centra en la concienciación sobre los problemas de salud a los que se es especialmente propenso al llegar a un nuevo país.  Se espera que el formador guíe al grupo de alumnos en la identificación y reflexión de los factores que influyeron en su salud antes, durante y después de la llegada al nuevo país. Cada una de estas fases influye en la salud física y mental, y en algunos casos están interrelacionadas y son mutuamente dependientes.</a:t>
            </a:r>
          </a:p>
          <a:p>
            <a:pPr marL="76200" indent="0" algn="just">
              <a:spcAft>
                <a:spcPts val="600"/>
              </a:spcAft>
              <a:buNone/>
            </a:pPr>
            <a:r>
              <a:rPr lang="en-US" sz="2000" dirty="0"/>
              <a:t>Los problemas de salud no solo se manifiestan en los síntomas de la enfermedad. También tienen que ver con el lenguaje y los términos, y con las diferentes formas de afrontar la enfermedad. Detrás de los síntomas y su descripción suele haber también narrativas específicas de la cultura que hay que tener en cuenta. El tema central es cómo se puede abordar la enfermedad con medios digitales. </a:t>
            </a:r>
            <a:endParaRPr sz="2000" dirty="0"/>
          </a:p>
        </p:txBody>
      </p:sp>
      <p:sp>
        <p:nvSpPr>
          <p:cNvPr id="229" name="Google Shape;229;p6"/>
          <p:cNvSpPr/>
          <p:nvPr/>
        </p:nvSpPr>
        <p:spPr>
          <a:xfrm>
            <a:off x="9552458" y="6527476"/>
            <a:ext cx="241171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026" name="Picture 2" descr="Digitalisierung, Gesundheitswesen, Gesundhe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1929" y="1906730"/>
            <a:ext cx="4252483" cy="283499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71;p8">
            <a:extLst>
              <a:ext uri="{FF2B5EF4-FFF2-40B4-BE49-F238E27FC236}">
                <a16:creationId xmlns:a16="http://schemas.microsoft.com/office/drawing/2014/main" id="{B9843483-C467-495B-A02B-3CA3B011FC6F}"/>
              </a:ext>
            </a:extLst>
          </p:cNvPr>
          <p:cNvSpPr/>
          <p:nvPr/>
        </p:nvSpPr>
        <p:spPr>
          <a:xfrm>
            <a:off x="10384221" y="-3933"/>
            <a:ext cx="1806519" cy="403326"/>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2.1 Introducción </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237027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8"/>
          <p:cNvSpPr txBox="1">
            <a:spLocks noGrp="1"/>
          </p:cNvSpPr>
          <p:nvPr>
            <p:ph type="title"/>
          </p:nvPr>
        </p:nvSpPr>
        <p:spPr>
          <a:xfrm>
            <a:off x="415600" y="689811"/>
            <a:ext cx="11360800" cy="94665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dirty="0"/>
              <a:t>Elementos esenciales del cuidado del recién nacido (2)</a:t>
            </a:r>
            <a:endParaRPr sz="2800" dirty="0"/>
          </a:p>
        </p:txBody>
      </p:sp>
      <p:sp>
        <p:nvSpPr>
          <p:cNvPr id="490" name="Google Shape;490;p68"/>
          <p:cNvSpPr txBox="1">
            <a:spLocks noGrp="1"/>
          </p:cNvSpPr>
          <p:nvPr>
            <p:ph type="body" idx="1"/>
          </p:nvPr>
        </p:nvSpPr>
        <p:spPr>
          <a:xfrm>
            <a:off x="319348" y="1361877"/>
            <a:ext cx="11360800" cy="4429322"/>
          </a:xfrm>
          <a:prstGeom prst="rect">
            <a:avLst/>
          </a:prstGeom>
          <a:noFill/>
          <a:ln>
            <a:noFill/>
          </a:ln>
        </p:spPr>
        <p:txBody>
          <a:bodyPr spcFirstLastPara="1" wrap="square" lIns="91425" tIns="91425" rIns="91425" bIns="91425" anchor="t" anchorCtr="0">
            <a:noAutofit/>
          </a:bodyPr>
          <a:lstStyle/>
          <a:p>
            <a:pPr marL="151765" lvl="0" indent="0" algn="just" rtl="0">
              <a:lnSpc>
                <a:spcPct val="100000"/>
              </a:lnSpc>
              <a:spcBef>
                <a:spcPts val="600"/>
              </a:spcBef>
              <a:spcAft>
                <a:spcPts val="600"/>
              </a:spcAft>
              <a:buSzPts val="1800"/>
              <a:buNone/>
            </a:pPr>
            <a:r>
              <a:rPr lang="en-US" sz="2200" b="1" dirty="0">
                <a:solidFill>
                  <a:schemeClr val="dk1"/>
                </a:solidFill>
              </a:rPr>
              <a:t>3) Contacto piel con piel</a:t>
            </a:r>
            <a:endParaRPr sz="2200" dirty="0">
              <a:solidFill>
                <a:schemeClr val="dk1"/>
              </a:solidFill>
            </a:endParaRPr>
          </a:p>
          <a:p>
            <a:pPr marL="608965" lvl="0" indent="-456565" algn="just" rtl="0">
              <a:lnSpc>
                <a:spcPct val="100000"/>
              </a:lnSpc>
              <a:spcBef>
                <a:spcPts val="600"/>
              </a:spcBef>
              <a:spcAft>
                <a:spcPts val="600"/>
              </a:spcAft>
              <a:buSzPts val="1800"/>
              <a:buChar char="●"/>
            </a:pPr>
            <a:r>
              <a:rPr lang="en-US" sz="2000" dirty="0">
                <a:solidFill>
                  <a:schemeClr val="dk1"/>
                </a:solidFill>
              </a:rPr>
              <a:t>La madre debe </a:t>
            </a:r>
            <a:r>
              <a:rPr lang="en-US" sz="2000" b="1" dirty="0">
                <a:solidFill>
                  <a:schemeClr val="dk1"/>
                </a:solidFill>
              </a:rPr>
              <a:t>ver y sostener al bebé </a:t>
            </a:r>
            <a:r>
              <a:rPr lang="en-US" sz="2000" dirty="0">
                <a:solidFill>
                  <a:schemeClr val="dk1"/>
                </a:solidFill>
              </a:rPr>
              <a:t>lo</a:t>
            </a:r>
            <a:r>
              <a:rPr lang="en-US" sz="2000" b="1" dirty="0">
                <a:solidFill>
                  <a:schemeClr val="dk1"/>
                </a:solidFill>
              </a:rPr>
              <a:t> </a:t>
            </a:r>
            <a:r>
              <a:rPr lang="en-US" sz="2000" dirty="0">
                <a:solidFill>
                  <a:schemeClr val="dk1"/>
                </a:solidFill>
              </a:rPr>
              <a:t>antes posible después del parto para una importante etapa de </a:t>
            </a:r>
            <a:r>
              <a:rPr lang="en-US" sz="2000" b="1" dirty="0" err="1">
                <a:solidFill>
                  <a:schemeClr val="dk1"/>
                </a:solidFill>
              </a:rPr>
              <a:t>vinculación</a:t>
            </a:r>
            <a:r>
              <a:rPr lang="en-US" sz="2000" b="1" dirty="0">
                <a:solidFill>
                  <a:schemeClr val="dk1"/>
                </a:solidFill>
              </a:rPr>
              <a:t> </a:t>
            </a:r>
            <a:r>
              <a:rPr lang="en-US" sz="2000" b="1" dirty="0" err="1">
                <a:solidFill>
                  <a:schemeClr val="dk1"/>
                </a:solidFill>
              </a:rPr>
              <a:t>afectiva</a:t>
            </a:r>
            <a:r>
              <a:rPr lang="en-US" sz="2000" b="1" dirty="0">
                <a:solidFill>
                  <a:schemeClr val="dk1"/>
                </a:solidFill>
              </a:rPr>
              <a:t>.</a:t>
            </a:r>
          </a:p>
          <a:p>
            <a:pPr marL="608965" lvl="0" indent="-456565" algn="just" rtl="0">
              <a:lnSpc>
                <a:spcPct val="100000"/>
              </a:lnSpc>
              <a:spcBef>
                <a:spcPts val="600"/>
              </a:spcBef>
              <a:spcAft>
                <a:spcPts val="600"/>
              </a:spcAft>
              <a:buSzPts val="1800"/>
              <a:buChar char="●"/>
            </a:pPr>
            <a:r>
              <a:rPr lang="es-ES" sz="2000" dirty="0"/>
              <a:t>El </a:t>
            </a:r>
            <a:r>
              <a:rPr lang="es-ES" sz="2000" b="1" dirty="0"/>
              <a:t>vínculo afectivo </a:t>
            </a:r>
            <a:r>
              <a:rPr lang="es-ES" sz="2000" dirty="0"/>
              <a:t>es el apego emocional que se desarrolla entre la madre y el hijo, un paso importante para una buena crianza.</a:t>
            </a:r>
          </a:p>
          <a:p>
            <a:pPr marL="608965" lvl="0" indent="-456565" algn="just" rtl="0">
              <a:lnSpc>
                <a:spcPct val="100000"/>
              </a:lnSpc>
              <a:spcBef>
                <a:spcPts val="600"/>
              </a:spcBef>
              <a:spcAft>
                <a:spcPts val="600"/>
              </a:spcAft>
              <a:buSzPts val="1800"/>
              <a:buFont typeface="Calibri"/>
              <a:buChar char="●"/>
            </a:pPr>
            <a:r>
              <a:rPr lang="en-US" sz="2000" dirty="0">
                <a:solidFill>
                  <a:schemeClr val="dk1"/>
                </a:solidFill>
              </a:rPr>
              <a:t>Un bebé de apariencia normal debe colocarse </a:t>
            </a:r>
            <a:r>
              <a:rPr lang="en-US" sz="2000" b="1" dirty="0">
                <a:solidFill>
                  <a:schemeClr val="dk1"/>
                </a:solidFill>
              </a:rPr>
              <a:t>sobre el abdomen de la madre a la espera de ser secado</a:t>
            </a:r>
            <a:r>
              <a:rPr lang="en-US" sz="2000" dirty="0">
                <a:solidFill>
                  <a:schemeClr val="dk1"/>
                </a:solidFill>
              </a:rPr>
              <a:t>, pinzado el cordón umbilical y realizado el examen inicial.</a:t>
            </a:r>
            <a:endParaRPr sz="2000" dirty="0"/>
          </a:p>
          <a:p>
            <a:pPr marL="608965" lvl="0" indent="-456565" algn="just" rtl="0">
              <a:lnSpc>
                <a:spcPct val="100000"/>
              </a:lnSpc>
              <a:spcBef>
                <a:spcPts val="600"/>
              </a:spcBef>
              <a:spcAft>
                <a:spcPts val="600"/>
              </a:spcAft>
              <a:buSzPts val="1800"/>
              <a:buFont typeface="Calibri"/>
              <a:buChar char="●"/>
            </a:pPr>
            <a:r>
              <a:rPr lang="en-US" sz="2000" dirty="0" err="1">
                <a:solidFill>
                  <a:schemeClr val="dk1"/>
                </a:solidFill>
              </a:rPr>
              <a:t>Luego</a:t>
            </a:r>
            <a:r>
              <a:rPr lang="en-US" sz="2000" dirty="0">
                <a:solidFill>
                  <a:schemeClr val="dk1"/>
                </a:solidFill>
              </a:rPr>
              <a:t> </a:t>
            </a:r>
            <a:r>
              <a:rPr lang="en-US" sz="2000" dirty="0" err="1">
                <a:solidFill>
                  <a:schemeClr val="dk1"/>
                </a:solidFill>
              </a:rPr>
              <a:t>debe</a:t>
            </a:r>
            <a:r>
              <a:rPr lang="en-US" sz="2000" dirty="0">
                <a:solidFill>
                  <a:schemeClr val="dk1"/>
                </a:solidFill>
              </a:rPr>
              <a:t> </a:t>
            </a:r>
            <a:r>
              <a:rPr lang="en-US" sz="2000" dirty="0" err="1">
                <a:solidFill>
                  <a:schemeClr val="dk1"/>
                </a:solidFill>
              </a:rPr>
              <a:t>ponerse</a:t>
            </a:r>
            <a:r>
              <a:rPr lang="en-US" sz="2000" dirty="0">
                <a:solidFill>
                  <a:schemeClr val="dk1"/>
                </a:solidFill>
              </a:rPr>
              <a:t> </a:t>
            </a:r>
            <a:r>
              <a:rPr lang="en-US" sz="2000" dirty="0" err="1">
                <a:solidFill>
                  <a:schemeClr val="dk1"/>
                </a:solidFill>
              </a:rPr>
              <a:t>en</a:t>
            </a:r>
            <a:r>
              <a:rPr lang="en-US" sz="2000" dirty="0">
                <a:solidFill>
                  <a:schemeClr val="dk1"/>
                </a:solidFill>
              </a:rPr>
              <a:t> </a:t>
            </a:r>
            <a:r>
              <a:rPr lang="en-US" sz="2000" b="1" dirty="0">
                <a:solidFill>
                  <a:schemeClr val="dk1"/>
                </a:solidFill>
              </a:rPr>
              <a:t>posición de canguro </a:t>
            </a:r>
            <a:r>
              <a:rPr lang="en-US" sz="2000" dirty="0">
                <a:solidFill>
                  <a:schemeClr val="dk1"/>
                </a:solidFill>
              </a:rPr>
              <a:t>entre los pechos de la madre</a:t>
            </a:r>
            <a:endParaRPr sz="2000" dirty="0"/>
          </a:p>
          <a:p>
            <a:pPr marL="608965" lvl="0" indent="-342265" algn="l" rtl="0">
              <a:lnSpc>
                <a:spcPct val="100000"/>
              </a:lnSpc>
              <a:spcBef>
                <a:spcPts val="600"/>
              </a:spcBef>
              <a:spcAft>
                <a:spcPts val="600"/>
              </a:spcAft>
              <a:buSzPts val="1800"/>
              <a:buNone/>
            </a:pPr>
            <a:endParaRPr sz="2000" dirty="0">
              <a:solidFill>
                <a:schemeClr val="dk1"/>
              </a:solidFill>
            </a:endParaRPr>
          </a:p>
          <a:p>
            <a:pPr marL="608965" lvl="0" indent="-342265" algn="l" rtl="0">
              <a:lnSpc>
                <a:spcPct val="100000"/>
              </a:lnSpc>
              <a:spcBef>
                <a:spcPts val="600"/>
              </a:spcBef>
              <a:spcAft>
                <a:spcPts val="600"/>
              </a:spcAft>
              <a:buSzPts val="1800"/>
              <a:buNone/>
            </a:pPr>
            <a:endParaRPr sz="2000" dirty="0">
              <a:solidFill>
                <a:srgbClr val="7030A0"/>
              </a:solidFill>
            </a:endParaRPr>
          </a:p>
          <a:p>
            <a:pPr marL="608965" lvl="0" indent="-342265" algn="l" rtl="0">
              <a:lnSpc>
                <a:spcPct val="100000"/>
              </a:lnSpc>
              <a:spcBef>
                <a:spcPts val="600"/>
              </a:spcBef>
              <a:spcAft>
                <a:spcPts val="600"/>
              </a:spcAft>
              <a:buSzPts val="1800"/>
              <a:buNone/>
            </a:pPr>
            <a:endParaRPr sz="2400" dirty="0"/>
          </a:p>
        </p:txBody>
      </p:sp>
      <p:pic>
        <p:nvPicPr>
          <p:cNvPr id="491" name="Google Shape;491;p68"/>
          <p:cNvPicPr preferRelativeResize="0"/>
          <p:nvPr/>
        </p:nvPicPr>
        <p:blipFill rotWithShape="1">
          <a:blip r:embed="rId3">
            <a:alphaModFix/>
          </a:blip>
          <a:srcRect r="-533" b="606"/>
          <a:stretch/>
        </p:blipFill>
        <p:spPr>
          <a:xfrm flipH="1">
            <a:off x="-1904" y="6253759"/>
            <a:ext cx="610941" cy="604241"/>
          </a:xfrm>
          <a:prstGeom prst="rect">
            <a:avLst/>
          </a:prstGeom>
          <a:noFill/>
          <a:ln>
            <a:noFill/>
          </a:ln>
        </p:spPr>
      </p:pic>
      <p:sp>
        <p:nvSpPr>
          <p:cNvPr id="6" name="Google Shape;171;p8">
            <a:extLst>
              <a:ext uri="{FF2B5EF4-FFF2-40B4-BE49-F238E27FC236}">
                <a16:creationId xmlns:a16="http://schemas.microsoft.com/office/drawing/2014/main" id="{0E0C44AA-861F-4B74-A529-7E917C30B5EF}"/>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 Información adicional sobre la salud de las mujeres</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0E5CD9CC-2FCC-7955-837F-93188F026CA0}"/>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32113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3"/>
          <p:cNvSpPr txBox="1">
            <a:spLocks noGrp="1"/>
          </p:cNvSpPr>
          <p:nvPr>
            <p:ph type="title"/>
          </p:nvPr>
        </p:nvSpPr>
        <p:spPr>
          <a:xfrm>
            <a:off x="303566" y="912932"/>
            <a:ext cx="11360800" cy="94665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dirty="0"/>
              <a:t>Elementos esenciales del cuidado del recién nacido (3)</a:t>
            </a:r>
            <a:endParaRPr sz="2800" dirty="0"/>
          </a:p>
        </p:txBody>
      </p:sp>
      <p:sp>
        <p:nvSpPr>
          <p:cNvPr id="498" name="Google Shape;498;p83"/>
          <p:cNvSpPr txBox="1">
            <a:spLocks noGrp="1"/>
          </p:cNvSpPr>
          <p:nvPr>
            <p:ph type="body" idx="1"/>
          </p:nvPr>
        </p:nvSpPr>
        <p:spPr>
          <a:xfrm>
            <a:off x="527634" y="1671924"/>
            <a:ext cx="6069933" cy="4354350"/>
          </a:xfrm>
          <a:prstGeom prst="rect">
            <a:avLst/>
          </a:prstGeom>
          <a:noFill/>
          <a:ln>
            <a:noFill/>
          </a:ln>
        </p:spPr>
        <p:txBody>
          <a:bodyPr spcFirstLastPara="1" wrap="square" lIns="91425" tIns="91425" rIns="91425" bIns="91425" anchor="t" anchorCtr="0">
            <a:noAutofit/>
          </a:bodyPr>
          <a:lstStyle/>
          <a:p>
            <a:pPr marL="608965" lvl="0" indent="-342265" algn="just" rtl="0">
              <a:lnSpc>
                <a:spcPct val="100000"/>
              </a:lnSpc>
              <a:spcBef>
                <a:spcPts val="0"/>
              </a:spcBef>
              <a:spcAft>
                <a:spcPts val="0"/>
              </a:spcAft>
              <a:buSzPts val="1800"/>
              <a:buNone/>
            </a:pPr>
            <a:endParaRPr sz="2000" dirty="0">
              <a:solidFill>
                <a:schemeClr val="dk1"/>
              </a:solidFill>
            </a:endParaRPr>
          </a:p>
          <a:p>
            <a:pPr marL="151765" lvl="0" indent="0" algn="just" rtl="0">
              <a:lnSpc>
                <a:spcPct val="100000"/>
              </a:lnSpc>
              <a:spcBef>
                <a:spcPts val="0"/>
              </a:spcBef>
              <a:spcAft>
                <a:spcPts val="0"/>
              </a:spcAft>
              <a:buSzPts val="1800"/>
              <a:buNone/>
            </a:pPr>
            <a:r>
              <a:rPr lang="en-US" sz="2200" b="1" dirty="0">
                <a:solidFill>
                  <a:schemeClr val="dk1"/>
                </a:solidFill>
              </a:rPr>
              <a:t>4) Inicio temprano de la lactancia materna</a:t>
            </a:r>
            <a:endParaRPr sz="2200" dirty="0">
              <a:solidFill>
                <a:schemeClr val="dk1"/>
              </a:solidFill>
            </a:endParaRPr>
          </a:p>
          <a:p>
            <a:pPr marL="608965" lvl="0" indent="-456565" algn="just" rtl="0">
              <a:lnSpc>
                <a:spcPct val="100000"/>
              </a:lnSpc>
              <a:spcBef>
                <a:spcPts val="0"/>
              </a:spcBef>
              <a:spcAft>
                <a:spcPts val="0"/>
              </a:spcAft>
              <a:buSzPts val="1800"/>
              <a:buChar char="●"/>
            </a:pPr>
            <a:r>
              <a:rPr lang="en-US" sz="2000" dirty="0">
                <a:solidFill>
                  <a:schemeClr val="dk1"/>
                </a:solidFill>
              </a:rPr>
              <a:t>Una madre debe poner al </a:t>
            </a:r>
            <a:r>
              <a:rPr lang="en-US" sz="2000" b="1" dirty="0" err="1">
                <a:solidFill>
                  <a:schemeClr val="dk1"/>
                </a:solidFill>
              </a:rPr>
              <a:t>bebé</a:t>
            </a:r>
            <a:r>
              <a:rPr lang="en-US" sz="2000" b="1" dirty="0">
                <a:solidFill>
                  <a:schemeClr val="dk1"/>
                </a:solidFill>
              </a:rPr>
              <a:t> </a:t>
            </a:r>
            <a:r>
              <a:rPr lang="en-US" sz="2000" b="1" dirty="0" err="1">
                <a:solidFill>
                  <a:schemeClr val="dk1"/>
                </a:solidFill>
              </a:rPr>
              <a:t>en</a:t>
            </a:r>
            <a:r>
              <a:rPr lang="en-US" sz="2000" b="1" dirty="0">
                <a:solidFill>
                  <a:schemeClr val="dk1"/>
                </a:solidFill>
              </a:rPr>
              <a:t> </a:t>
            </a:r>
            <a:r>
              <a:rPr lang="en-US" sz="2000" b="1" dirty="0" err="1">
                <a:solidFill>
                  <a:schemeClr val="dk1"/>
                </a:solidFill>
              </a:rPr>
              <a:t>su</a:t>
            </a:r>
            <a:r>
              <a:rPr lang="en-US" sz="2000" b="1" dirty="0">
                <a:solidFill>
                  <a:schemeClr val="dk1"/>
                </a:solidFill>
              </a:rPr>
              <a:t> pecho inmediatamente después del parto</a:t>
            </a:r>
            <a:r>
              <a:rPr lang="en-US" sz="2000" dirty="0">
                <a:solidFill>
                  <a:schemeClr val="dk1"/>
                </a:solidFill>
              </a:rPr>
              <a:t>, los estudios han demostrado que hay una mayor probabilidad de que la madre amamante con éxito</a:t>
            </a:r>
            <a:endParaRPr dirty="0">
              <a:solidFill>
                <a:schemeClr val="dk1"/>
              </a:solidFill>
            </a:endParaRPr>
          </a:p>
          <a:p>
            <a:pPr marL="608965" lvl="0" indent="-342265" algn="just" rtl="0">
              <a:lnSpc>
                <a:spcPct val="100000"/>
              </a:lnSpc>
              <a:spcBef>
                <a:spcPts val="0"/>
              </a:spcBef>
              <a:spcAft>
                <a:spcPts val="0"/>
              </a:spcAft>
              <a:buSzPts val="1800"/>
              <a:buNone/>
            </a:pPr>
            <a:endParaRPr sz="2000" dirty="0">
              <a:solidFill>
                <a:schemeClr val="dk1"/>
              </a:solidFill>
            </a:endParaRPr>
          </a:p>
          <a:p>
            <a:pPr marL="608965" lvl="0" indent="-456565" algn="just" rtl="0">
              <a:lnSpc>
                <a:spcPct val="100000"/>
              </a:lnSpc>
              <a:spcBef>
                <a:spcPts val="0"/>
              </a:spcBef>
              <a:spcAft>
                <a:spcPts val="0"/>
              </a:spcAft>
              <a:buSzPts val="1800"/>
              <a:buChar char="●"/>
            </a:pPr>
            <a:r>
              <a:rPr lang="en-US" sz="2000" dirty="0">
                <a:solidFill>
                  <a:schemeClr val="dk1"/>
                </a:solidFill>
              </a:rPr>
              <a:t>También asegura a la madre que el bebé está sano</a:t>
            </a:r>
            <a:endParaRPr dirty="0"/>
          </a:p>
          <a:p>
            <a:pPr marL="608965" lvl="0" indent="-342265" algn="l" rtl="0">
              <a:lnSpc>
                <a:spcPct val="100000"/>
              </a:lnSpc>
              <a:spcBef>
                <a:spcPts val="0"/>
              </a:spcBef>
              <a:spcAft>
                <a:spcPts val="0"/>
              </a:spcAft>
              <a:buSzPts val="1800"/>
              <a:buNone/>
            </a:pPr>
            <a:endParaRPr sz="2000" dirty="0">
              <a:solidFill>
                <a:schemeClr val="dk1"/>
              </a:solidFill>
            </a:endParaRPr>
          </a:p>
          <a:p>
            <a:pPr marL="608965" lvl="0" indent="-342265" algn="l" rtl="0">
              <a:lnSpc>
                <a:spcPct val="100000"/>
              </a:lnSpc>
              <a:spcBef>
                <a:spcPts val="0"/>
              </a:spcBef>
              <a:spcAft>
                <a:spcPts val="0"/>
              </a:spcAft>
              <a:buSzPts val="1800"/>
              <a:buNone/>
            </a:pPr>
            <a:endParaRPr sz="2400" dirty="0"/>
          </a:p>
        </p:txBody>
      </p:sp>
      <p:pic>
        <p:nvPicPr>
          <p:cNvPr id="499" name="Google Shape;499;p83" descr="A picture containing baby, crowd&#10;&#10;Description automatically generated"/>
          <p:cNvPicPr preferRelativeResize="0"/>
          <p:nvPr/>
        </p:nvPicPr>
        <p:blipFill rotWithShape="1">
          <a:blip r:embed="rId3">
            <a:alphaModFix/>
          </a:blip>
          <a:srcRect/>
          <a:stretch/>
        </p:blipFill>
        <p:spPr>
          <a:xfrm>
            <a:off x="8575376" y="1671924"/>
            <a:ext cx="3203275" cy="4203784"/>
          </a:xfrm>
          <a:prstGeom prst="rect">
            <a:avLst/>
          </a:prstGeom>
          <a:noFill/>
          <a:ln>
            <a:noFill/>
          </a:ln>
        </p:spPr>
      </p:pic>
      <p:sp>
        <p:nvSpPr>
          <p:cNvPr id="500" name="Google Shape;500;p83"/>
          <p:cNvSpPr/>
          <p:nvPr/>
        </p:nvSpPr>
        <p:spPr>
          <a:xfrm>
            <a:off x="8829393" y="6417399"/>
            <a:ext cx="2949258"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Unsplash</a:t>
            </a:r>
            <a:endParaRPr kumimoji="0" sz="1200" b="0" i="0" u="sng" strike="noStrike" kern="0" cap="none" spc="0" normalizeH="0" baseline="0" noProof="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endParaRPr>
          </a:p>
        </p:txBody>
      </p:sp>
      <p:pic>
        <p:nvPicPr>
          <p:cNvPr id="501" name="Google Shape;501;p83"/>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8" name="Google Shape;171;p8">
            <a:extLst>
              <a:ext uri="{FF2B5EF4-FFF2-40B4-BE49-F238E27FC236}">
                <a16:creationId xmlns:a16="http://schemas.microsoft.com/office/drawing/2014/main" id="{B498AEA7-C70E-4186-AE51-635B0BF943FD}"/>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 Información adicional sobre la salud de las mujeres</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9" name="CuadroTexto 8">
            <a:extLst>
              <a:ext uri="{FF2B5EF4-FFF2-40B4-BE49-F238E27FC236}">
                <a16:creationId xmlns:a16="http://schemas.microsoft.com/office/drawing/2014/main" id="{DD1DFA35-72B3-CAAA-0E60-C8A0080D82F0}"/>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313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9"/>
          <p:cNvSpPr txBox="1">
            <a:spLocks noGrp="1"/>
          </p:cNvSpPr>
          <p:nvPr>
            <p:ph type="title"/>
          </p:nvPr>
        </p:nvSpPr>
        <p:spPr>
          <a:xfrm>
            <a:off x="415600" y="734282"/>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a:t> Requisitos especiales para el cuidado del bebé</a:t>
            </a:r>
            <a:endParaRPr sz="2800"/>
          </a:p>
        </p:txBody>
      </p:sp>
      <p:sp>
        <p:nvSpPr>
          <p:cNvPr id="508" name="Google Shape;508;p69"/>
          <p:cNvSpPr txBox="1"/>
          <p:nvPr/>
        </p:nvSpPr>
        <p:spPr>
          <a:xfrm>
            <a:off x="609037" y="1214922"/>
            <a:ext cx="10664427" cy="677456"/>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800" b="1" i="1" u="none" strike="noStrike" kern="0" cap="none" spc="0" normalizeH="0" baseline="0" noProof="0" dirty="0">
                <a:ln>
                  <a:noFill/>
                </a:ln>
                <a:solidFill>
                  <a:srgbClr val="203864"/>
                </a:solidFill>
                <a:effectLst/>
                <a:uLnTx/>
                <a:uFillTx/>
                <a:latin typeface="Arial"/>
                <a:ea typeface="Arial"/>
                <a:cs typeface="Arial"/>
                <a:sym typeface="Arial"/>
              </a:rPr>
              <a:t>¿Cómo puedo proteger a mi recién nacido justo después de dar a luz?</a:t>
            </a:r>
            <a:endParaRPr kumimoji="0" sz="1800" b="1" i="1" u="none" strike="noStrike" kern="0" cap="none" spc="0" normalizeH="0" baseline="0" noProof="0" dirty="0">
              <a:ln>
                <a:noFill/>
              </a:ln>
              <a:solidFill>
                <a:srgbClr val="203864"/>
              </a:solidFill>
              <a:effectLst/>
              <a:uLnTx/>
              <a:uFillTx/>
              <a:latin typeface="Arial"/>
              <a:ea typeface="Arial"/>
              <a:cs typeface="Arial"/>
              <a:sym typeface="Arial"/>
            </a:endParaRPr>
          </a:p>
        </p:txBody>
      </p:sp>
      <p:sp>
        <p:nvSpPr>
          <p:cNvPr id="509" name="Google Shape;509;p69"/>
          <p:cNvSpPr txBox="1"/>
          <p:nvPr/>
        </p:nvSpPr>
        <p:spPr>
          <a:xfrm>
            <a:off x="415600" y="1946574"/>
            <a:ext cx="7661600" cy="3750365"/>
          </a:xfrm>
          <a:prstGeom prst="rect">
            <a:avLst/>
          </a:prstGeom>
          <a:noFill/>
          <a:ln>
            <a:noFill/>
          </a:ln>
        </p:spPr>
        <p:txBody>
          <a:bodyPr spcFirstLastPara="1" wrap="square" lIns="91425" tIns="91425" rIns="91425" bIns="91425" anchor="t" anchorCtr="0">
            <a:noAutofit/>
          </a:bodyPr>
          <a:lstStyle/>
          <a:p>
            <a:pPr marL="151765" marR="0" lvl="0" indent="0" algn="just" defTabSz="914400" rtl="0" eaLnBrk="1" fontAlgn="auto" latinLnBrk="0" hangingPunct="1">
              <a:lnSpc>
                <a:spcPct val="100000"/>
              </a:lnSpc>
              <a:spcBef>
                <a:spcPts val="0"/>
              </a:spcBef>
              <a:spcAft>
                <a:spcPts val="0"/>
              </a:spcAft>
              <a:buClr>
                <a:srgbClr val="C01E24"/>
              </a:buClr>
              <a:buSzPts val="1800"/>
              <a:buFont typeface="Calibri"/>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Manejo de un bebé recién nacido</a:t>
            </a: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401638" marR="0" lvl="0" indent="-225425" algn="just" defTabSz="914400" rtl="0" eaLnBrk="1" fontAlgn="auto" latinLnBrk="0" hangingPunct="1">
              <a:lnSpc>
                <a:spcPct val="100000"/>
              </a:lnSpc>
              <a:spcBef>
                <a:spcPts val="0"/>
              </a:spcBef>
              <a:spcAft>
                <a:spcPts val="0"/>
              </a:spcAft>
              <a:buClr>
                <a:srgbClr val="C01E24"/>
              </a:buClr>
              <a:buSzPts val="18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Lávate las manos antes de manipular al bebé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para evitar el riesgo de infecciones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01638" marR="0" lvl="0" indent="-225425" algn="just" defTabSz="914400" rtl="0" eaLnBrk="1" fontAlgn="auto" latinLnBrk="0" hangingPunct="1">
              <a:lnSpc>
                <a:spcPct val="100000"/>
              </a:lnSpc>
              <a:spcBef>
                <a:spcPts val="0"/>
              </a:spcBef>
              <a:spcAft>
                <a:spcPts val="0"/>
              </a:spcAft>
              <a:buClr>
                <a:srgbClr val="C01E24"/>
              </a:buClr>
              <a:buSzPts val="18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Apoya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siempre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la cabeza y el cuello del bebé</a:t>
            </a:r>
            <a:endParaRPr kumimoji="0"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401638" marR="0" lvl="0" indent="-225425" algn="just" defTabSz="914400" rtl="0" eaLnBrk="1" fontAlgn="auto" latinLnBrk="0" hangingPunct="1">
              <a:lnSpc>
                <a:spcPct val="100000"/>
              </a:lnSpc>
              <a:spcBef>
                <a:spcPts val="0"/>
              </a:spcBef>
              <a:spcAft>
                <a:spcPts val="0"/>
              </a:spcAft>
              <a:buClr>
                <a:srgbClr val="C01E24"/>
              </a:buClr>
              <a:buSzPts val="18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Lo básico del baño</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bañar al bebé con una esponja hasta que se le caiga el cordón umbilical y el ombligo y la circuncisión se curen por completo</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01638" marR="0" lvl="0" indent="-225425" algn="just" defTabSz="914400" rtl="0" eaLnBrk="1" fontAlgn="auto" latinLnBrk="0" hangingPunct="1">
              <a:lnSpc>
                <a:spcPct val="100000"/>
              </a:lnSpc>
              <a:spcBef>
                <a:spcPts val="0"/>
              </a:spcBef>
              <a:spcAft>
                <a:spcPts val="0"/>
              </a:spcAft>
              <a:buClr>
                <a:srgbClr val="C01E24"/>
              </a:buClr>
              <a:buSzPts val="18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La circuncisión y el cuidado del cordón umbilical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son importantes entre los 10 días y las 3 semanas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01638" marR="0" lvl="0" indent="-225425" algn="just" defTabSz="914400" rtl="0" eaLnBrk="1" fontAlgn="auto" latinLnBrk="0" hangingPunct="1">
              <a:lnSpc>
                <a:spcPct val="100000"/>
              </a:lnSpc>
              <a:spcBef>
                <a:spcPts val="0"/>
              </a:spcBef>
              <a:spcAft>
                <a:spcPts val="0"/>
              </a:spcAft>
              <a:buClr>
                <a:srgbClr val="C01E24"/>
              </a:buClr>
              <a:buSzPts val="18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Alimentación y eructos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Los recién nacidos necesitan ser alimentados cada 2-3 horas durante unos 10-15 minutos en cada pecho.</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01638" marR="0" lvl="0" indent="-225425" algn="just" defTabSz="914400" rtl="0" eaLnBrk="1" fontAlgn="auto" latinLnBrk="0" hangingPunct="1">
              <a:lnSpc>
                <a:spcPct val="100000"/>
              </a:lnSpc>
              <a:spcBef>
                <a:spcPts val="0"/>
              </a:spcBef>
              <a:spcAft>
                <a:spcPts val="0"/>
              </a:spcAft>
              <a:buClr>
                <a:srgbClr val="C01E24"/>
              </a:buClr>
              <a:buSzPts val="18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Conceptos básicos para dormir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Colocar siempre a los bebés de espaldas para evitar </a:t>
            </a:r>
            <a:r>
              <a:rPr kumimoji="0" lang="en-US" sz="2000" b="1" i="1" u="none" strike="noStrike" kern="0" cap="none" spc="0" normalizeH="0" baseline="0" noProof="0" dirty="0">
                <a:ln>
                  <a:noFill/>
                </a:ln>
                <a:solidFill>
                  <a:srgbClr val="000000"/>
                </a:solidFill>
                <a:effectLst/>
                <a:uLnTx/>
                <a:uFillTx/>
                <a:latin typeface="Calibri"/>
                <a:ea typeface="Calibri"/>
                <a:cs typeface="Calibri"/>
                <a:sym typeface="Calibri"/>
              </a:rPr>
              <a:t>el "síndrome de la muerte súbita del lactante</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51765" marR="0" lvl="0" indent="0" algn="l" defTabSz="914400" rtl="0" eaLnBrk="1" fontAlgn="auto" latinLnBrk="0" hangingPunct="1">
              <a:lnSpc>
                <a:spcPct val="100000"/>
              </a:lnSpc>
              <a:spcBef>
                <a:spcPts val="0"/>
              </a:spcBef>
              <a:spcAft>
                <a:spcPts val="0"/>
              </a:spcAft>
              <a:buClr>
                <a:srgbClr val="C01E24"/>
              </a:buClr>
              <a:buSzPts val="1800"/>
              <a:buFont typeface="Calibri"/>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510" name="Google Shape;510;p69" descr="A picture containing person, indoor&#10;&#10;Description automatically generated"/>
          <p:cNvPicPr preferRelativeResize="0"/>
          <p:nvPr/>
        </p:nvPicPr>
        <p:blipFill rotWithShape="1">
          <a:blip r:embed="rId3">
            <a:alphaModFix/>
          </a:blip>
          <a:srcRect/>
          <a:stretch/>
        </p:blipFill>
        <p:spPr>
          <a:xfrm>
            <a:off x="8861886" y="1764356"/>
            <a:ext cx="2721077" cy="4114800"/>
          </a:xfrm>
          <a:prstGeom prst="rect">
            <a:avLst/>
          </a:prstGeom>
          <a:noFill/>
          <a:ln>
            <a:noFill/>
          </a:ln>
        </p:spPr>
      </p:pic>
      <p:sp>
        <p:nvSpPr>
          <p:cNvPr id="511" name="Google Shape;511;p69"/>
          <p:cNvSpPr/>
          <p:nvPr/>
        </p:nvSpPr>
        <p:spPr>
          <a:xfrm>
            <a:off x="8668719" y="6417399"/>
            <a:ext cx="3107410"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Unsplash</a:t>
            </a:r>
            <a:endParaRPr kumimoji="0"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endParaRPr>
          </a:p>
        </p:txBody>
      </p:sp>
      <p:pic>
        <p:nvPicPr>
          <p:cNvPr id="512" name="Google Shape;512;p69"/>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9" name="Google Shape;171;p8">
            <a:extLst>
              <a:ext uri="{FF2B5EF4-FFF2-40B4-BE49-F238E27FC236}">
                <a16:creationId xmlns:a16="http://schemas.microsoft.com/office/drawing/2014/main" id="{56D9E10A-62BE-409F-B688-EC7B17D3EE89}"/>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 Información adicional sobre la salud de las mujeres</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0" name="CuadroTexto 9">
            <a:extLst>
              <a:ext uri="{FF2B5EF4-FFF2-40B4-BE49-F238E27FC236}">
                <a16:creationId xmlns:a16="http://schemas.microsoft.com/office/drawing/2014/main" id="{45DB96BA-45EC-5889-9F44-180E45631186}"/>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44188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Normalmente, en el noveno mes de embarazo la mujer debe visitar al médico </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238589" y="372193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C </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Cada semana</a:t>
            </a:r>
            <a:endPar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B.</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Dos veces por semana</a:t>
            </a:r>
            <a:endPar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238589" y="247967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A. Una vez al mes</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D. </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Cada dos semanas </a:t>
            </a:r>
            <a:endPar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2153859"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Arial"/>
                <a:cs typeface="Arial"/>
                <a:sym typeface="Arial"/>
              </a:rPr>
              <a:t>Sólo una respuesta es correcta.</a:t>
            </a:r>
            <a:endParaRPr kumimoji="0" lang="el-GR" sz="1400" b="0" i="1" u="none" strike="noStrike" kern="0" cap="none" spc="0" normalizeH="0" baseline="0" noProof="0" dirty="0" err="1">
              <a:ln>
                <a:noFill/>
              </a:ln>
              <a:solidFill>
                <a:srgbClr val="000000"/>
              </a:solidFill>
              <a:effectLst/>
              <a:uLnTx/>
              <a:uFillTx/>
              <a:latin typeface="Arial"/>
              <a:cs typeface="Arial"/>
              <a:sym typeface="Arial"/>
            </a:endParaRPr>
          </a:p>
        </p:txBody>
      </p:sp>
      <p:sp>
        <p:nvSpPr>
          <p:cNvPr id="8" name="CuadroTexto 7">
            <a:extLst>
              <a:ext uri="{FF2B5EF4-FFF2-40B4-BE49-F238E27FC236}">
                <a16:creationId xmlns:a16="http://schemas.microsoft.com/office/drawing/2014/main" id="{F5619CBD-4205-ED14-D5C2-BAE8534B5D47}"/>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1938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1E24"/>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Las infecciones urinarias son más frecuentes en las mujeres que en los hombres</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sym typeface="Arial"/>
              </a:rPr>
              <a:t>Verdadero</a:t>
            </a:r>
            <a:endParaRPr kumimoji="0" lang="el-GR"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sym typeface="Arial"/>
              </a:rPr>
              <a:t>Falso</a:t>
            </a:r>
            <a:endParaRPr kumimoji="0" lang="el-GR"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6" name="CuadroTexto 5">
            <a:extLst>
              <a:ext uri="{FF2B5EF4-FFF2-40B4-BE49-F238E27FC236}">
                <a16:creationId xmlns:a16="http://schemas.microsoft.com/office/drawing/2014/main" id="{7A445F2F-A261-4A0E-C285-35FF8EC9795E}"/>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4639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203864"/>
                </a:solidFill>
                <a:effectLst/>
                <a:uLnTx/>
                <a:uFillTx/>
                <a:latin typeface="Arial"/>
                <a:ea typeface="+mn-ea"/>
                <a:cs typeface="+mn-cs"/>
                <a:sym typeface="Arial"/>
              </a:rPr>
              <a:t>Emparejar las columnas</a:t>
            </a:r>
            <a:endParaRPr kumimoji="0" lang="el-GR" sz="2000" b="1" i="0" u="none" strike="noStrike" kern="0" cap="none" spc="0" normalizeH="0" baseline="0" noProof="0" dirty="0">
              <a:ln>
                <a:noFill/>
              </a:ln>
              <a:solidFill>
                <a:srgbClr val="203864"/>
              </a:solidFill>
              <a:effectLst/>
              <a:uLnTx/>
              <a:uFillTx/>
              <a:latin typeface="Arial"/>
              <a:ea typeface="+mn-ea"/>
              <a:cs typeface="+mn-cs"/>
              <a:sym typeface="Aria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352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Calibri"/>
                <a:ea typeface="Calibri"/>
                <a:cs typeface="Calibri"/>
                <a:sym typeface="Calibri"/>
              </a:rPr>
              <a:t>Lavarse</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las manos antes de manipular a un bebé </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600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Fluctuaciones hormonales naturales </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600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para evitar el riesgo de infecciones</a:t>
            </a:r>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1681614"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Arial"/>
                <a:cs typeface="Arial"/>
                <a:sym typeface="Arial"/>
              </a:rPr>
              <a:t>¡Empareja las columnas!</a:t>
            </a:r>
            <a:endParaRPr kumimoji="0" lang="el-GR" sz="1400" b="0" i="1" u="none" strike="noStrike" kern="0" cap="none" spc="0" normalizeH="0" baseline="0" noProof="0" dirty="0" err="1">
              <a:ln>
                <a:noFill/>
              </a:ln>
              <a:solidFill>
                <a:srgbClr val="000000"/>
              </a:solidFill>
              <a:effectLst/>
              <a:uLnTx/>
              <a:uFillTx/>
              <a:latin typeface="Arial"/>
              <a:cs typeface="Arial"/>
              <a:sym typeface="Arial"/>
            </a:endParaRPr>
          </a:p>
        </p:txBody>
      </p:sp>
      <p:sp>
        <p:nvSpPr>
          <p:cNvPr id="14" name="Ορθογώνιο 13">
            <a:extLst>
              <a:ext uri="{FF2B5EF4-FFF2-40B4-BE49-F238E27FC236}">
                <a16:creationId xmlns:a16="http://schemas.microsoft.com/office/drawing/2014/main" id="{F2CF200D-C714-4BA9-AECB-681B7F038870}"/>
              </a:ext>
            </a:extLst>
          </p:cNvPr>
          <p:cNvSpPr/>
          <p:nvPr/>
        </p:nvSpPr>
        <p:spPr>
          <a:xfrm>
            <a:off x="6096000" y="2352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puede llevar a la depresión o a la ansiedad</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CuadroTexto 7">
            <a:extLst>
              <a:ext uri="{FF2B5EF4-FFF2-40B4-BE49-F238E27FC236}">
                <a16:creationId xmlns:a16="http://schemas.microsoft.com/office/drawing/2014/main" id="{007C6083-4B52-D922-0CE1-1C66C3A06756}"/>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1987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B0F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FFC000"/>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00B0F0"/>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FFC000"/>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431"/>
        <p:cNvGrpSpPr/>
        <p:nvPr/>
      </p:nvGrpSpPr>
      <p:grpSpPr>
        <a:xfrm>
          <a:off x="0" y="0"/>
          <a:ext cx="0" cy="0"/>
          <a:chOff x="0" y="0"/>
          <a:chExt cx="0" cy="0"/>
        </a:xfrm>
      </p:grpSpPr>
      <p:sp>
        <p:nvSpPr>
          <p:cNvPr id="432" name="Google Shape;432;p26"/>
          <p:cNvSpPr/>
          <p:nvPr/>
        </p:nvSpPr>
        <p:spPr>
          <a:xfrm flipH="1">
            <a:off x="1" y="0"/>
            <a:ext cx="8426302" cy="6857999"/>
          </a:xfrm>
          <a:custGeom>
            <a:avLst/>
            <a:gdLst/>
            <a:ahLst/>
            <a:cxnLst/>
            <a:rect l="l" t="t" r="r" b="b"/>
            <a:pathLst>
              <a:path w="8426302" h="6857999" extrusionOk="0">
                <a:moveTo>
                  <a:pt x="8426302" y="0"/>
                </a:moveTo>
                <a:lnTo>
                  <a:pt x="2456308" y="0"/>
                </a:lnTo>
                <a:lnTo>
                  <a:pt x="2348172" y="84455"/>
                </a:lnTo>
                <a:cubicBezTo>
                  <a:pt x="913021" y="1283327"/>
                  <a:pt x="0" y="3086334"/>
                  <a:pt x="0" y="5102588"/>
                </a:cubicBezTo>
                <a:cubicBezTo>
                  <a:pt x="0" y="5666575"/>
                  <a:pt x="71438" y="6213877"/>
                  <a:pt x="205759" y="6735939"/>
                </a:cubicBezTo>
                <a:lnTo>
                  <a:pt x="241239" y="6857999"/>
                </a:lnTo>
                <a:lnTo>
                  <a:pt x="8426302" y="6857999"/>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3" name="Google Shape;433;p26"/>
          <p:cNvSpPr/>
          <p:nvPr/>
        </p:nvSpPr>
        <p:spPr>
          <a:xfrm flipH="1">
            <a:off x="1" y="68239"/>
            <a:ext cx="8174932" cy="6857999"/>
          </a:xfrm>
          <a:custGeom>
            <a:avLst/>
            <a:gdLst/>
            <a:ahLst/>
            <a:cxnLst/>
            <a:rect l="l" t="t" r="r" b="b"/>
            <a:pathLst>
              <a:path w="8174932" h="6857999" extrusionOk="0">
                <a:moveTo>
                  <a:pt x="8174932" y="0"/>
                </a:moveTo>
                <a:lnTo>
                  <a:pt x="2617360" y="0"/>
                </a:lnTo>
                <a:lnTo>
                  <a:pt x="2286881" y="253363"/>
                </a:lnTo>
                <a:cubicBezTo>
                  <a:pt x="890226" y="1405985"/>
                  <a:pt x="0" y="3150325"/>
                  <a:pt x="0" y="5102588"/>
                </a:cubicBezTo>
                <a:cubicBezTo>
                  <a:pt x="0" y="5644883"/>
                  <a:pt x="68691" y="6171135"/>
                  <a:pt x="197846" y="6673117"/>
                </a:cubicBezTo>
                <a:lnTo>
                  <a:pt x="251586" y="6857999"/>
                </a:lnTo>
                <a:lnTo>
                  <a:pt x="8174932" y="6857999"/>
                </a:lnTo>
                <a:close/>
              </a:path>
            </a:pathLst>
          </a:cu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4" name="Google Shape;434;p26"/>
          <p:cNvSpPr txBox="1">
            <a:spLocks noGrp="1"/>
          </p:cNvSpPr>
          <p:nvPr>
            <p:ph type="title"/>
          </p:nvPr>
        </p:nvSpPr>
        <p:spPr>
          <a:xfrm>
            <a:off x="688667" y="2005078"/>
            <a:ext cx="6074592" cy="315035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FFFFFF"/>
              </a:buClr>
              <a:buSzPts val="7200"/>
              <a:buFont typeface="Calibri"/>
              <a:buNone/>
            </a:pPr>
            <a:r>
              <a:rPr lang="en-US" sz="7200" dirty="0">
                <a:solidFill>
                  <a:srgbClr val="FFFFFF"/>
                </a:solidFill>
                <a:latin typeface="Calibri"/>
                <a:ea typeface="Calibri"/>
                <a:cs typeface="Calibri"/>
                <a:sym typeface="Calibri"/>
              </a:rPr>
              <a:t>ANEXO II: Información adicional sobre salud mental</a:t>
            </a:r>
            <a:endParaRPr dirty="0"/>
          </a:p>
        </p:txBody>
      </p:sp>
      <p:sp>
        <p:nvSpPr>
          <p:cNvPr id="435" name="Google Shape;435;p26"/>
          <p:cNvSpPr txBox="1">
            <a:spLocks noGrp="1"/>
          </p:cNvSpPr>
          <p:nvPr>
            <p:ph type="body" idx="1"/>
          </p:nvPr>
        </p:nvSpPr>
        <p:spPr>
          <a:xfrm>
            <a:off x="804672" y="1060069"/>
            <a:ext cx="5558914" cy="7209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400"/>
              <a:buNone/>
            </a:pPr>
            <a:endParaRPr dirty="0"/>
          </a:p>
        </p:txBody>
      </p:sp>
      <p:sp>
        <p:nvSpPr>
          <p:cNvPr id="436" name="Google Shape;436;p26"/>
          <p:cNvSpPr/>
          <p:nvPr/>
        </p:nvSpPr>
        <p:spPr>
          <a:xfrm rot="10800000" flipH="1">
            <a:off x="8734645" y="0"/>
            <a:ext cx="3457354" cy="3047506"/>
          </a:xfrm>
          <a:custGeom>
            <a:avLst/>
            <a:gdLst/>
            <a:ahLst/>
            <a:cxnLst/>
            <a:rect l="l" t="t" r="r" b="b"/>
            <a:pathLst>
              <a:path w="3457354" h="3047506" extrusionOk="0">
                <a:moveTo>
                  <a:pt x="67910" y="3047506"/>
                </a:moveTo>
                <a:lnTo>
                  <a:pt x="3457354" y="3047506"/>
                </a:lnTo>
                <a:lnTo>
                  <a:pt x="3457354" y="200864"/>
                </a:lnTo>
                <a:lnTo>
                  <a:pt x="3390429" y="172076"/>
                </a:lnTo>
                <a:cubicBezTo>
                  <a:pt x="3108771" y="61012"/>
                  <a:pt x="2801904" y="0"/>
                  <a:pt x="2480787" y="0"/>
                </a:cubicBezTo>
                <a:cubicBezTo>
                  <a:pt x="1110686" y="0"/>
                  <a:pt x="0" y="1110686"/>
                  <a:pt x="0" y="2480787"/>
                </a:cubicBezTo>
                <a:cubicBezTo>
                  <a:pt x="0" y="2587826"/>
                  <a:pt x="6779" y="2693282"/>
                  <a:pt x="19931" y="2796748"/>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7" name="Google Shape;437;p26"/>
          <p:cNvSpPr/>
          <p:nvPr/>
        </p:nvSpPr>
        <p:spPr>
          <a:xfrm rot="10800000" flipH="1">
            <a:off x="8965594" y="0"/>
            <a:ext cx="3226405" cy="2802444"/>
          </a:xfrm>
          <a:custGeom>
            <a:avLst/>
            <a:gdLst/>
            <a:ahLst/>
            <a:cxnLst/>
            <a:rect l="l" t="t" r="r" b="b"/>
            <a:pathLst>
              <a:path w="3226405" h="2802444" extrusionOk="0">
                <a:moveTo>
                  <a:pt x="62951" y="2802444"/>
                </a:moveTo>
                <a:lnTo>
                  <a:pt x="3226405" y="2802444"/>
                </a:lnTo>
                <a:lnTo>
                  <a:pt x="3226405" y="206780"/>
                </a:lnTo>
                <a:lnTo>
                  <a:pt x="3191405" y="190048"/>
                </a:lnTo>
                <a:cubicBezTo>
                  <a:pt x="2912003" y="67816"/>
                  <a:pt x="2603362" y="0"/>
                  <a:pt x="2278881" y="0"/>
                </a:cubicBezTo>
                <a:cubicBezTo>
                  <a:pt x="1020290" y="0"/>
                  <a:pt x="0" y="1020290"/>
                  <a:pt x="0" y="2278880"/>
                </a:cubicBezTo>
                <a:cubicBezTo>
                  <a:pt x="0" y="2377208"/>
                  <a:pt x="6227" y="2474081"/>
                  <a:pt x="18309" y="25691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8" name="Google Shape;438;p26"/>
          <p:cNvSpPr/>
          <p:nvPr/>
        </p:nvSpPr>
        <p:spPr>
          <a:xfrm flipH="1">
            <a:off x="9600208" y="4700046"/>
            <a:ext cx="2591791" cy="2157954"/>
          </a:xfrm>
          <a:custGeom>
            <a:avLst/>
            <a:gdLst/>
            <a:ahLst/>
            <a:cxnLst/>
            <a:rect l="l" t="t" r="r" b="b"/>
            <a:pathLst>
              <a:path w="2591791" h="2157954" extrusionOk="0">
                <a:moveTo>
                  <a:pt x="816638" y="0"/>
                </a:moveTo>
                <a:cubicBezTo>
                  <a:pt x="540903" y="0"/>
                  <a:pt x="279852" y="62867"/>
                  <a:pt x="47036" y="175050"/>
                </a:cubicBezTo>
                <a:lnTo>
                  <a:pt x="0" y="202085"/>
                </a:lnTo>
                <a:lnTo>
                  <a:pt x="0" y="2157954"/>
                </a:lnTo>
                <a:lnTo>
                  <a:pt x="2549286" y="2157954"/>
                </a:lnTo>
                <a:lnTo>
                  <a:pt x="2555727" y="2132909"/>
                </a:lnTo>
                <a:cubicBezTo>
                  <a:pt x="2579373" y="2017351"/>
                  <a:pt x="2591791" y="1897702"/>
                  <a:pt x="2591791" y="1775153"/>
                </a:cubicBezTo>
                <a:cubicBezTo>
                  <a:pt x="2591791" y="794763"/>
                  <a:pt x="1797028" y="0"/>
                  <a:pt x="816638" y="0"/>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9" name="Google Shape;439;p26"/>
          <p:cNvSpPr/>
          <p:nvPr/>
        </p:nvSpPr>
        <p:spPr>
          <a:xfrm flipH="1">
            <a:off x="9809717" y="4870796"/>
            <a:ext cx="2382282" cy="1987204"/>
          </a:xfrm>
          <a:custGeom>
            <a:avLst/>
            <a:gdLst/>
            <a:ahLst/>
            <a:cxnLst/>
            <a:rect l="l" t="t" r="r" b="b"/>
            <a:pathLst>
              <a:path w="2382282" h="1987204" extrusionOk="0">
                <a:moveTo>
                  <a:pt x="761443" y="0"/>
                </a:moveTo>
                <a:cubicBezTo>
                  <a:pt x="516672" y="0"/>
                  <a:pt x="284573" y="54258"/>
                  <a:pt x="76517" y="151402"/>
                </a:cubicBezTo>
                <a:lnTo>
                  <a:pt x="0" y="191175"/>
                </a:lnTo>
                <a:lnTo>
                  <a:pt x="0" y="1987204"/>
                </a:lnTo>
                <a:lnTo>
                  <a:pt x="2339143" y="1987204"/>
                </a:lnTo>
                <a:lnTo>
                  <a:pt x="2349353" y="1947496"/>
                </a:lnTo>
                <a:cubicBezTo>
                  <a:pt x="2370943" y="1841983"/>
                  <a:pt x="2382282" y="1732735"/>
                  <a:pt x="2382282" y="1620840"/>
                </a:cubicBezTo>
                <a:cubicBezTo>
                  <a:pt x="2382282" y="725675"/>
                  <a:pt x="1656608" y="0"/>
                  <a:pt x="76144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a:t>Enfermedades mentales: cómo afrontarlas</a:t>
            </a:r>
            <a:endParaRPr dirty="0"/>
          </a:p>
        </p:txBody>
      </p:sp>
      <p:sp>
        <p:nvSpPr>
          <p:cNvPr id="445" name="Google Shape;445;p27"/>
          <p:cNvSpPr txBox="1">
            <a:spLocks noGrp="1"/>
          </p:cNvSpPr>
          <p:nvPr>
            <p:ph type="body" idx="1"/>
          </p:nvPr>
        </p:nvSpPr>
        <p:spPr>
          <a:xfrm>
            <a:off x="557999" y="1799999"/>
            <a:ext cx="6409183" cy="4865977"/>
          </a:xfrm>
          <a:prstGeom prst="rect">
            <a:avLst/>
          </a:prstGeom>
          <a:noFill/>
          <a:ln>
            <a:noFill/>
          </a:ln>
        </p:spPr>
        <p:txBody>
          <a:bodyPr spcFirstLastPara="1" wrap="square" lIns="91425" tIns="45700" rIns="91425" bIns="45700" anchor="t" anchorCtr="0">
            <a:normAutofit/>
          </a:bodyPr>
          <a:lstStyle/>
          <a:p>
            <a:pPr marL="0" lvl="0" indent="0" algn="just">
              <a:lnSpc>
                <a:spcPct val="120000"/>
              </a:lnSpc>
              <a:spcBef>
                <a:spcPts val="0"/>
              </a:spcBef>
              <a:buSzPts val="2000"/>
              <a:buNone/>
            </a:pPr>
            <a:r>
              <a:rPr lang="en-US" sz="2000" dirty="0"/>
              <a:t>Es posible que los trastornos o enfermedades mentales no sean temas que se discutan abiertamente en su país de origen, ya que se trata de una cuestión delicada.  Por lo tanto:</a:t>
            </a:r>
          </a:p>
          <a:p>
            <a:pPr marL="342900" indent="-342900" algn="just">
              <a:lnSpc>
                <a:spcPct val="120000"/>
              </a:lnSpc>
              <a:spcBef>
                <a:spcPts val="0"/>
              </a:spcBef>
              <a:buSzPts val="2000"/>
            </a:pPr>
            <a:r>
              <a:rPr lang="en-US" sz="2000" dirty="0"/>
              <a:t>Sea consciente de los síntomas de enfermedad mental (por ejemplo, abatimiento, sensación subjetiva de desesperanza, episodios depresivos).</a:t>
            </a:r>
          </a:p>
          <a:p>
            <a:pPr marL="342900" indent="-342900" algn="just">
              <a:lnSpc>
                <a:spcPct val="120000"/>
              </a:lnSpc>
              <a:spcBef>
                <a:spcPts val="0"/>
              </a:spcBef>
              <a:buSzPts val="2000"/>
            </a:pPr>
            <a:r>
              <a:rPr lang="en-US" sz="2000" dirty="0"/>
              <a:t>Sepa que las enfermedades mentales necesitan un tratamiento especial y que hay especialistas y buenos métodos de tratamiento para ellas. </a:t>
            </a:r>
          </a:p>
          <a:p>
            <a:pPr marL="342900" indent="-342900" algn="just">
              <a:lnSpc>
                <a:spcPct val="120000"/>
              </a:lnSpc>
              <a:spcBef>
                <a:spcPts val="0"/>
              </a:spcBef>
              <a:buSzPts val="2000"/>
            </a:pPr>
            <a:r>
              <a:rPr lang="en-US" sz="2000" dirty="0"/>
              <a:t>Hay centros especiales de asesoramiento y los médicos de familia son siempre el primer punto de contacto.</a:t>
            </a:r>
          </a:p>
          <a:p>
            <a:pPr marL="228600" lvl="0" indent="-101600" algn="l" rtl="0">
              <a:lnSpc>
                <a:spcPct val="100000"/>
              </a:lnSpc>
              <a:spcBef>
                <a:spcPts val="1200"/>
              </a:spcBef>
              <a:spcAft>
                <a:spcPts val="0"/>
              </a:spcAft>
              <a:buSzPts val="2000"/>
              <a:buNone/>
            </a:pPr>
            <a:endParaRPr sz="2000" dirty="0"/>
          </a:p>
          <a:p>
            <a:pPr marL="228600" lvl="0" indent="-101600" algn="l" rtl="0">
              <a:lnSpc>
                <a:spcPct val="100000"/>
              </a:lnSpc>
              <a:spcBef>
                <a:spcPts val="1200"/>
              </a:spcBef>
              <a:spcAft>
                <a:spcPts val="0"/>
              </a:spcAft>
              <a:buSzPts val="2000"/>
              <a:buNone/>
            </a:pPr>
            <a:endParaRPr sz="2000" dirty="0"/>
          </a:p>
          <a:p>
            <a:pPr marL="228600" lvl="0" indent="-76200" algn="l" rtl="0">
              <a:lnSpc>
                <a:spcPct val="100000"/>
              </a:lnSpc>
              <a:spcBef>
                <a:spcPts val="1200"/>
              </a:spcBef>
              <a:spcAft>
                <a:spcPts val="0"/>
              </a:spcAft>
              <a:buSzPts val="2400"/>
              <a:buNone/>
            </a:pPr>
            <a:endParaRPr dirty="0"/>
          </a:p>
        </p:txBody>
      </p:sp>
      <p:pic>
        <p:nvPicPr>
          <p:cNvPr id="4" name="Grafik 3"/>
          <p:cNvPicPr>
            <a:picLocks noChangeAspect="1"/>
          </p:cNvPicPr>
          <p:nvPr/>
        </p:nvPicPr>
        <p:blipFill>
          <a:blip r:embed="rId3"/>
          <a:stretch>
            <a:fillRect/>
          </a:stretch>
        </p:blipFill>
        <p:spPr>
          <a:xfrm>
            <a:off x="7800276" y="2258705"/>
            <a:ext cx="3749712" cy="3214039"/>
          </a:xfrm>
          <a:prstGeom prst="rect">
            <a:avLst/>
          </a:prstGeom>
        </p:spPr>
      </p:pic>
      <p:sp>
        <p:nvSpPr>
          <p:cNvPr id="3" name="Textfeld 2"/>
          <p:cNvSpPr txBox="1"/>
          <p:nvPr/>
        </p:nvSpPr>
        <p:spPr>
          <a:xfrm>
            <a:off x="9927040" y="6358199"/>
            <a:ext cx="200622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sng" strike="noStrike" kern="0" cap="none" spc="0" normalizeH="0" baseline="0" noProof="0" dirty="0">
                <a:ln>
                  <a:noFill/>
                </a:ln>
                <a:solidFill>
                  <a:srgbClr val="808080"/>
                </a:solidFill>
                <a:effectLst/>
                <a:uLnTx/>
                <a:uFillTx/>
                <a:latin typeface="Calibri"/>
                <a:ea typeface="Calibri"/>
                <a:cs typeface="Calibri"/>
                <a:sym typeface="Calibri"/>
                <a:hlinkClick r:id="rId4"/>
              </a:rPr>
              <a:t>Fuente</a:t>
            </a:r>
            <a:r>
              <a:rPr kumimoji="0" lang="en-US" sz="1400" b="0" i="0" u="none" strike="noStrike" kern="0" cap="none" spc="0" normalizeH="0" baseline="0" noProof="0" dirty="0">
                <a:ln>
                  <a:noFill/>
                </a:ln>
                <a:solidFill>
                  <a:srgbClr val="808080"/>
                </a:solidFill>
                <a:effectLst/>
                <a:uLnTx/>
                <a:uFillTx/>
                <a:latin typeface="Calibri"/>
                <a:ea typeface="Calibri"/>
                <a:cs typeface="Calibri"/>
                <a:sym typeface="Calibri"/>
              </a:rPr>
              <a:t> | </a:t>
            </a:r>
            <a:r>
              <a:rPr kumimoji="0" lang="en-US" sz="1400" b="0" i="0" u="sng" strike="noStrike" kern="0" cap="none" spc="0" normalizeH="0" baseline="0" noProof="0" dirty="0">
                <a:ln>
                  <a:noFill/>
                </a:ln>
                <a:solidFill>
                  <a:srgbClr val="808080"/>
                </a:solidFill>
                <a:effectLst/>
                <a:uLnTx/>
                <a:uFillTx/>
                <a:latin typeface="Calibri"/>
                <a:ea typeface="Calibri"/>
                <a:cs typeface="Calibri"/>
                <a:sym typeface="Calibri"/>
              </a:rPr>
              <a:t>Licencia </a:t>
            </a:r>
            <a:r>
              <a:rPr kumimoji="0" lang="en-US" sz="1400" b="0" i="0" u="sng" strike="noStrike" kern="0" cap="none" spc="0" normalizeH="0" baseline="0" noProof="0" dirty="0" err="1">
                <a:ln>
                  <a:noFill/>
                </a:ln>
                <a:solidFill>
                  <a:srgbClr val="80808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endParaRPr kumimoji="0" lang="en-US" sz="14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sp>
        <p:nvSpPr>
          <p:cNvPr id="6" name="Google Shape;171;p8">
            <a:extLst>
              <a:ext uri="{FF2B5EF4-FFF2-40B4-BE49-F238E27FC236}">
                <a16:creationId xmlns:a16="http://schemas.microsoft.com/office/drawing/2014/main" id="{3166D6E3-0EA3-48A7-83D7-8B8394077985}"/>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II: Información adicional sobre salud mental</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F86C12EA-B61C-99E7-D2CE-D62CF6AEE571}"/>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a:t>Ejemplos de signos y síntomas de enfermedad mental</a:t>
            </a:r>
            <a:endParaRPr dirty="0"/>
          </a:p>
        </p:txBody>
      </p:sp>
      <p:sp>
        <p:nvSpPr>
          <p:cNvPr id="445" name="Google Shape;445;p27"/>
          <p:cNvSpPr txBox="1">
            <a:spLocks noGrp="1"/>
          </p:cNvSpPr>
          <p:nvPr>
            <p:ph type="body" idx="1"/>
          </p:nvPr>
        </p:nvSpPr>
        <p:spPr>
          <a:xfrm>
            <a:off x="557999" y="1799999"/>
            <a:ext cx="6409183" cy="4865977"/>
          </a:xfrm>
          <a:prstGeom prst="rect">
            <a:avLst/>
          </a:prstGeom>
          <a:noFill/>
          <a:ln>
            <a:noFill/>
          </a:ln>
        </p:spPr>
        <p:txBody>
          <a:bodyPr spcFirstLastPara="1" wrap="square" lIns="91425" tIns="45700" rIns="91425" bIns="45700" anchor="t" anchorCtr="0">
            <a:normAutofit/>
          </a:bodyPr>
          <a:lstStyle/>
          <a:p>
            <a:pPr algn="just">
              <a:spcAft>
                <a:spcPts val="600"/>
              </a:spcAft>
            </a:pPr>
            <a:r>
              <a:rPr lang="en-US" sz="2000" dirty="0"/>
              <a:t>Sentirse triste o </a:t>
            </a:r>
            <a:r>
              <a:rPr lang="en-US" sz="2000" dirty="0" err="1"/>
              <a:t>decaído</a:t>
            </a:r>
            <a:r>
              <a:rPr lang="en-US" sz="2000" dirty="0"/>
              <a:t>/a.</a:t>
            </a:r>
          </a:p>
          <a:p>
            <a:pPr algn="just">
              <a:spcAft>
                <a:spcPts val="600"/>
              </a:spcAft>
            </a:pPr>
            <a:r>
              <a:rPr lang="en-US" sz="2000" dirty="0"/>
              <a:t>Pensamiento confuso o disminución de la capacidad de concentración.</a:t>
            </a:r>
          </a:p>
          <a:p>
            <a:pPr algn="just">
              <a:spcAft>
                <a:spcPts val="600"/>
              </a:spcAft>
            </a:pPr>
            <a:r>
              <a:rPr lang="en-US" sz="2000" dirty="0"/>
              <a:t>Miedos o preocupaciones excesivas, o sentimientos de culpa extremos.</a:t>
            </a:r>
          </a:p>
          <a:p>
            <a:pPr algn="just">
              <a:spcAft>
                <a:spcPts val="600"/>
              </a:spcAft>
            </a:pPr>
            <a:r>
              <a:rPr lang="en-US" sz="2000" dirty="0"/>
              <a:t>Cambios extremos de humor con altibajos.</a:t>
            </a:r>
          </a:p>
          <a:p>
            <a:pPr algn="just">
              <a:spcAft>
                <a:spcPts val="600"/>
              </a:spcAft>
            </a:pPr>
            <a:r>
              <a:rPr lang="en-US" sz="2000" dirty="0"/>
              <a:t>Retirada de los amigos y de las actividades.</a:t>
            </a:r>
          </a:p>
          <a:p>
            <a:pPr algn="just">
              <a:spcAft>
                <a:spcPts val="600"/>
              </a:spcAft>
            </a:pPr>
            <a:r>
              <a:rPr lang="en-US" sz="2000" dirty="0"/>
              <a:t>Cansancio importante, poca energía o problemas para dormir.</a:t>
            </a:r>
          </a:p>
          <a:p>
            <a:pPr marL="228600" lvl="0" indent="-101600" algn="just">
              <a:spcAft>
                <a:spcPts val="600"/>
              </a:spcAft>
              <a:buSzPts val="2000"/>
              <a:buNone/>
            </a:pPr>
            <a:r>
              <a:rPr lang="en-US" sz="2000" dirty="0"/>
              <a:t>  No todos estos síntomas son necesariamente los de una enfermedad mental. Su médico puede ayudarle a evaluar y recomendar un tratamiento.</a:t>
            </a:r>
            <a:endParaRPr sz="2000" dirty="0"/>
          </a:p>
          <a:p>
            <a:pPr marL="228600" lvl="0" indent="-76200" algn="l" rtl="0">
              <a:lnSpc>
                <a:spcPct val="100000"/>
              </a:lnSpc>
              <a:spcAft>
                <a:spcPts val="600"/>
              </a:spcAft>
              <a:buSzPts val="2400"/>
              <a:buNone/>
            </a:pPr>
            <a:endParaRPr dirty="0"/>
          </a:p>
        </p:txBody>
      </p:sp>
      <p:sp>
        <p:nvSpPr>
          <p:cNvPr id="3" name="Textfeld 2"/>
          <p:cNvSpPr txBox="1"/>
          <p:nvPr/>
        </p:nvSpPr>
        <p:spPr>
          <a:xfrm>
            <a:off x="9812740" y="6358199"/>
            <a:ext cx="200622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sng" strike="noStrike" kern="0" cap="none" spc="0" normalizeH="0" baseline="0" noProof="0" dirty="0">
                <a:ln>
                  <a:noFill/>
                </a:ln>
                <a:solidFill>
                  <a:srgbClr val="808080"/>
                </a:solidFill>
                <a:effectLst/>
                <a:uLnTx/>
                <a:uFillTx/>
                <a:latin typeface="Calibri"/>
                <a:ea typeface="Calibri"/>
                <a:cs typeface="Calibri"/>
                <a:sym typeface="Calibri"/>
                <a:hlinkClick r:id="rId3"/>
              </a:rPr>
              <a:t>Fuente</a:t>
            </a:r>
            <a:r>
              <a:rPr kumimoji="0" lang="en-US" sz="1400" b="0" i="0" u="none" strike="noStrike" kern="0" cap="none" spc="0" normalizeH="0" baseline="0" noProof="0" dirty="0">
                <a:ln>
                  <a:noFill/>
                </a:ln>
                <a:solidFill>
                  <a:srgbClr val="808080"/>
                </a:solidFill>
                <a:effectLst/>
                <a:uLnTx/>
                <a:uFillTx/>
                <a:latin typeface="Calibri"/>
                <a:ea typeface="Calibri"/>
                <a:cs typeface="Calibri"/>
                <a:sym typeface="Calibri"/>
              </a:rPr>
              <a:t> | </a:t>
            </a:r>
            <a:r>
              <a:rPr kumimoji="0" lang="en-US" sz="1400" b="0" i="0" u="sng" strike="noStrike" kern="0" cap="none" spc="0" normalizeH="0" baseline="0" noProof="0" dirty="0">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400" b="0" i="0" u="sng" strike="noStrike" kern="0" cap="none" spc="0" normalizeH="0" baseline="0" noProof="0" dirty="0" err="1">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lang="en-US" sz="14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pic>
        <p:nvPicPr>
          <p:cNvPr id="1026" name="Picture 2" descr="Psychische Gesundheit, Verwechslung, Psycholog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160" y="1799999"/>
            <a:ext cx="6008695" cy="33861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1;p8">
            <a:extLst>
              <a:ext uri="{FF2B5EF4-FFF2-40B4-BE49-F238E27FC236}">
                <a16:creationId xmlns:a16="http://schemas.microsoft.com/office/drawing/2014/main" id="{33B6BA88-7042-45F9-8EBA-89A6539E4611}"/>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II: Información adicional sobre salud mental</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CA932514-4B45-8838-F846-FEB2804CDB78}"/>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50450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a:t>Enfermedades mentales: cómo recibir tratamiento</a:t>
            </a:r>
            <a:endParaRPr dirty="0"/>
          </a:p>
        </p:txBody>
      </p:sp>
      <p:sp>
        <p:nvSpPr>
          <p:cNvPr id="445" name="Google Shape;445;p27"/>
          <p:cNvSpPr txBox="1">
            <a:spLocks noGrp="1"/>
          </p:cNvSpPr>
          <p:nvPr>
            <p:ph type="body" idx="1"/>
          </p:nvPr>
        </p:nvSpPr>
        <p:spPr>
          <a:xfrm>
            <a:off x="557999" y="1799999"/>
            <a:ext cx="6409183" cy="4865977"/>
          </a:xfrm>
          <a:prstGeom prst="rect">
            <a:avLst/>
          </a:prstGeom>
          <a:noFill/>
          <a:ln>
            <a:noFill/>
          </a:ln>
        </p:spPr>
        <p:txBody>
          <a:bodyPr spcFirstLastPara="1" wrap="square" lIns="91425" tIns="45700" rIns="91425" bIns="45700" anchor="t" anchorCtr="0">
            <a:normAutofit/>
          </a:bodyPr>
          <a:lstStyle/>
          <a:p>
            <a:pPr marL="0" lvl="0" indent="0">
              <a:lnSpc>
                <a:spcPct val="120000"/>
              </a:lnSpc>
              <a:spcBef>
                <a:spcPts val="0"/>
              </a:spcBef>
              <a:buSzPts val="2000"/>
              <a:buNone/>
            </a:pPr>
            <a:endParaRPr lang="en-US" sz="2000" dirty="0"/>
          </a:p>
          <a:p>
            <a:pPr marL="342900" indent="-342900">
              <a:lnSpc>
                <a:spcPct val="120000"/>
              </a:lnSpc>
              <a:spcBef>
                <a:spcPts val="0"/>
              </a:spcBef>
              <a:buSzPts val="2000"/>
            </a:pPr>
            <a:r>
              <a:rPr lang="en-US" sz="2000" dirty="0"/>
              <a:t>No tengas miedo de hablar con tu médico al respecto.</a:t>
            </a:r>
          </a:p>
          <a:p>
            <a:pPr marL="342900" indent="-342900">
              <a:lnSpc>
                <a:spcPct val="120000"/>
              </a:lnSpc>
              <a:spcBef>
                <a:spcPts val="0"/>
              </a:spcBef>
              <a:buSzPts val="2000"/>
            </a:pPr>
            <a:r>
              <a:rPr lang="en-US" sz="2000" dirty="0"/>
              <a:t>Aunque algunos tratamientos no estén disponibles, hay muchas formas de afrontar los problemas de salud mental.</a:t>
            </a:r>
          </a:p>
          <a:p>
            <a:pPr marL="342900" indent="-342900">
              <a:lnSpc>
                <a:spcPct val="120000"/>
              </a:lnSpc>
              <a:spcBef>
                <a:spcPts val="0"/>
              </a:spcBef>
              <a:buSzPts val="2000"/>
            </a:pPr>
            <a:r>
              <a:rPr lang="en-US" sz="2000" dirty="0"/>
              <a:t>Si cree que sus amigos, familiares o hijos necesitan ayuda, ofrézcales su apoyo o póngase en contacto con </a:t>
            </a:r>
            <a:r>
              <a:rPr lang="en-US" sz="2000" dirty="0" err="1"/>
              <a:t>alguna</a:t>
            </a:r>
            <a:r>
              <a:rPr lang="en-US" sz="2000" dirty="0"/>
              <a:t> de las organizaciones de apoyo locales.</a:t>
            </a:r>
            <a:endParaRPr sz="2000" dirty="0"/>
          </a:p>
          <a:p>
            <a:pPr marL="228600" lvl="0" indent="-101600" algn="l" rtl="0">
              <a:lnSpc>
                <a:spcPct val="100000"/>
              </a:lnSpc>
              <a:spcBef>
                <a:spcPts val="1200"/>
              </a:spcBef>
              <a:spcAft>
                <a:spcPts val="0"/>
              </a:spcAft>
              <a:buSzPts val="2000"/>
              <a:buNone/>
            </a:pPr>
            <a:endParaRPr sz="2000" dirty="0"/>
          </a:p>
          <a:p>
            <a:pPr marL="228600" lvl="0" indent="-76200" algn="l" rtl="0">
              <a:lnSpc>
                <a:spcPct val="100000"/>
              </a:lnSpc>
              <a:spcBef>
                <a:spcPts val="1200"/>
              </a:spcBef>
              <a:spcAft>
                <a:spcPts val="0"/>
              </a:spcAft>
              <a:buSzPts val="2400"/>
              <a:buNone/>
            </a:pPr>
            <a:endParaRPr dirty="0"/>
          </a:p>
        </p:txBody>
      </p:sp>
      <p:sp>
        <p:nvSpPr>
          <p:cNvPr id="3" name="Textfeld 2"/>
          <p:cNvSpPr txBox="1"/>
          <p:nvPr/>
        </p:nvSpPr>
        <p:spPr>
          <a:xfrm>
            <a:off x="9917515" y="6358199"/>
            <a:ext cx="200622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sng" strike="noStrike" kern="0" cap="none" spc="0" normalizeH="0" baseline="0" noProof="0" dirty="0">
                <a:ln>
                  <a:noFill/>
                </a:ln>
                <a:solidFill>
                  <a:srgbClr val="808080"/>
                </a:solidFill>
                <a:effectLst/>
                <a:uLnTx/>
                <a:uFillTx/>
                <a:latin typeface="Calibri"/>
                <a:ea typeface="Calibri"/>
                <a:cs typeface="Calibri"/>
                <a:sym typeface="Calibri"/>
                <a:hlinkClick r:id="rId3"/>
              </a:rPr>
              <a:t>Fuente</a:t>
            </a:r>
            <a:r>
              <a:rPr kumimoji="0" lang="en-US" sz="1400" b="0" i="0" u="none" strike="noStrike" kern="0" cap="none" spc="0" normalizeH="0" baseline="0" noProof="0" dirty="0">
                <a:ln>
                  <a:noFill/>
                </a:ln>
                <a:solidFill>
                  <a:srgbClr val="808080"/>
                </a:solidFill>
                <a:effectLst/>
                <a:uLnTx/>
                <a:uFillTx/>
                <a:latin typeface="Calibri"/>
                <a:ea typeface="Calibri"/>
                <a:cs typeface="Calibri"/>
                <a:sym typeface="Calibri"/>
              </a:rPr>
              <a:t> | </a:t>
            </a:r>
            <a:r>
              <a:rPr kumimoji="0" lang="en-US" sz="1400" b="0" i="0" u="sng" strike="noStrike" kern="0" cap="none" spc="0" normalizeH="0" baseline="0" noProof="0" dirty="0">
                <a:ln>
                  <a:noFill/>
                </a:ln>
                <a:solidFill>
                  <a:srgbClr val="808080"/>
                </a:solidFill>
                <a:effectLst/>
                <a:uLnTx/>
                <a:uFillTx/>
                <a:latin typeface="Calibri"/>
                <a:ea typeface="Calibri"/>
                <a:cs typeface="Calibri"/>
                <a:sym typeface="Calibri"/>
              </a:rPr>
              <a:t>Licencia </a:t>
            </a:r>
            <a:r>
              <a:rPr kumimoji="0" lang="en-US" sz="1400" b="0" i="0" u="sng" strike="noStrike" kern="0" cap="none" spc="0" normalizeH="0" baseline="0" noProof="0" dirty="0" err="1">
                <a:ln>
                  <a:noFill/>
                </a:ln>
                <a:solidFill>
                  <a:srgbClr val="80808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lang="en-US" sz="1400" b="0" i="0" u="none" strike="noStrike" kern="0" cap="none" spc="0" normalizeH="0" baseline="0" noProof="0" dirty="0">
              <a:ln>
                <a:noFill/>
              </a:ln>
              <a:solidFill>
                <a:srgbClr val="808080"/>
              </a:solidFill>
              <a:effectLst/>
              <a:uLnTx/>
              <a:uFillTx/>
              <a:latin typeface="Calibri"/>
              <a:ea typeface="Calibri"/>
              <a:cs typeface="Calibri"/>
              <a:sym typeface="Calibri"/>
            </a:endParaRPr>
          </a:p>
        </p:txBody>
      </p:sp>
      <p:pic>
        <p:nvPicPr>
          <p:cNvPr id="2050" name="Picture 2" descr="Gehirn, Kopf, Stethoskop, Platine, Verbindun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7456" y="1975711"/>
            <a:ext cx="4359864" cy="2906577"/>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1;p8">
            <a:extLst>
              <a:ext uri="{FF2B5EF4-FFF2-40B4-BE49-F238E27FC236}">
                <a16:creationId xmlns:a16="http://schemas.microsoft.com/office/drawing/2014/main" id="{4AC6679D-8960-44FF-8DB0-E10DD7EB5A42}"/>
              </a:ext>
            </a:extLst>
          </p:cNvPr>
          <p:cNvSpPr/>
          <p:nvPr/>
        </p:nvSpPr>
        <p:spPr>
          <a:xfrm>
            <a:off x="8134068" y="0"/>
            <a:ext cx="4057932"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II: Información adicional sobre salud mental</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62E13041-0A00-F623-D129-978ABDA7A0BF}"/>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415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just" rtl="0">
              <a:lnSpc>
                <a:spcPct val="150000"/>
              </a:lnSpc>
              <a:spcBef>
                <a:spcPts val="600"/>
              </a:spcBef>
              <a:spcAft>
                <a:spcPts val="0"/>
              </a:spcAft>
              <a:buClr>
                <a:schemeClr val="dk1"/>
              </a:buClr>
              <a:buSzPts val="990"/>
              <a:buFont typeface="Arial"/>
              <a:buNone/>
            </a:pPr>
            <a:r>
              <a:rPr lang="en-US" dirty="0"/>
              <a:t>Apertura</a:t>
            </a:r>
            <a:endParaRPr dirty="0"/>
          </a:p>
        </p:txBody>
      </p:sp>
      <p:sp>
        <p:nvSpPr>
          <p:cNvPr id="228" name="Google Shape;228;p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a:spcAft>
                <a:spcPts val="600"/>
              </a:spcAft>
              <a:buFont typeface="Wingdings" panose="05000000000000000000" pitchFamily="2" charset="2"/>
              <a:buChar char="ü"/>
            </a:pPr>
            <a:r>
              <a:rPr lang="en-US" sz="2000" dirty="0"/>
              <a:t>El/la </a:t>
            </a:r>
            <a:r>
              <a:rPr lang="en-US" sz="2000" dirty="0" err="1"/>
              <a:t>formador</a:t>
            </a:r>
            <a:r>
              <a:rPr lang="en-US" sz="2000" dirty="0"/>
              <a:t>/a explica los objetivos de la sesión, la duración, la </a:t>
            </a:r>
            <a:r>
              <a:rPr lang="en-US" sz="2000" dirty="0" err="1"/>
              <a:t>organización</a:t>
            </a:r>
            <a:r>
              <a:rPr lang="en-US" sz="2000" dirty="0"/>
              <a:t> y las actividades.</a:t>
            </a:r>
          </a:p>
          <a:p>
            <a:pPr>
              <a:spcAft>
                <a:spcPts val="600"/>
              </a:spcAft>
              <a:buFont typeface="Wingdings" panose="05000000000000000000" pitchFamily="2" charset="2"/>
              <a:buChar char="ü"/>
            </a:pPr>
            <a:r>
              <a:rPr lang="en-US" sz="2000" dirty="0"/>
              <a:t>Fomenta la participación activa.</a:t>
            </a:r>
          </a:p>
          <a:p>
            <a:pPr>
              <a:spcAft>
                <a:spcPts val="600"/>
              </a:spcAft>
              <a:buFont typeface="Wingdings" panose="05000000000000000000" pitchFamily="2" charset="2"/>
              <a:buChar char="ü"/>
            </a:pPr>
            <a:r>
              <a:rPr lang="en-US" sz="2000" dirty="0"/>
              <a:t>Se asegura de que cada participante tenga acceso a una herramienta digital.</a:t>
            </a:r>
          </a:p>
          <a:p>
            <a:pPr>
              <a:spcAft>
                <a:spcPts val="600"/>
              </a:spcAft>
              <a:buFont typeface="Wingdings" panose="05000000000000000000" pitchFamily="2" charset="2"/>
              <a:buChar char="ü"/>
            </a:pPr>
            <a:r>
              <a:rPr lang="en-US" sz="2000" dirty="0"/>
              <a:t>Explica las reglas de la sesión.</a:t>
            </a:r>
          </a:p>
          <a:p>
            <a:pPr>
              <a:spcAft>
                <a:spcPts val="600"/>
              </a:spcAft>
              <a:buFont typeface="Wingdings" panose="05000000000000000000" pitchFamily="2" charset="2"/>
              <a:buChar char="ü"/>
            </a:pPr>
            <a:r>
              <a:rPr lang="en-US" sz="2000" dirty="0" err="1"/>
              <a:t>Presenta</a:t>
            </a:r>
            <a:r>
              <a:rPr lang="en-US" sz="2000" dirty="0"/>
              <a:t> </a:t>
            </a:r>
            <a:r>
              <a:rPr lang="en-US" sz="2000" dirty="0" err="1"/>
              <a:t>brevemente</a:t>
            </a:r>
            <a:r>
              <a:rPr lang="en-US" sz="2000" dirty="0"/>
              <a:t> las actividades prácticas.</a:t>
            </a:r>
            <a:endParaRPr sz="2000" dirty="0"/>
          </a:p>
        </p:txBody>
      </p:sp>
      <p:sp>
        <p:nvSpPr>
          <p:cNvPr id="229" name="Google Shape;229;p6"/>
          <p:cNvSpPr/>
          <p:nvPr/>
        </p:nvSpPr>
        <p:spPr>
          <a:xfrm>
            <a:off x="9470571" y="6527476"/>
            <a:ext cx="241171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050" name="Picture 2" descr="Konferenz, Vorlesung, Hörsaal, Ausbildung, Präsen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0706" y="1898472"/>
            <a:ext cx="4591583" cy="306105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71;p8">
            <a:extLst>
              <a:ext uri="{FF2B5EF4-FFF2-40B4-BE49-F238E27FC236}">
                <a16:creationId xmlns:a16="http://schemas.microsoft.com/office/drawing/2014/main" id="{5FCACAFA-AF95-41E0-90C6-B223EDE582BB}"/>
              </a:ext>
            </a:extLst>
          </p:cNvPr>
          <p:cNvSpPr/>
          <p:nvPr/>
        </p:nvSpPr>
        <p:spPr>
          <a:xfrm>
            <a:off x="10384221" y="-3933"/>
            <a:ext cx="1806519" cy="403326"/>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uLnTx/>
                <a:uFillTx/>
                <a:latin typeface="Calibri"/>
                <a:ea typeface="Calibri"/>
                <a:cs typeface="Calibri"/>
                <a:sym typeface="Calibri"/>
              </a:rPr>
              <a:t>2.1 Introducción </a:t>
            </a:r>
            <a:endParaRPr kumimoji="0" sz="15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 name="CuadroTexto 7">
            <a:extLst>
              <a:ext uri="{FF2B5EF4-FFF2-40B4-BE49-F238E27FC236}">
                <a16:creationId xmlns:a16="http://schemas.microsoft.com/office/drawing/2014/main" id="{F9255863-F127-E89D-9E27-DAD98B611B9A}"/>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14727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8"/>
          <p:cNvSpPr/>
          <p:nvPr/>
        </p:nvSpPr>
        <p:spPr>
          <a:xfrm>
            <a:off x="-1" y="1741570"/>
            <a:ext cx="6855833" cy="5116428"/>
          </a:xfrm>
          <a:custGeom>
            <a:avLst/>
            <a:gdLst/>
            <a:ahLst/>
            <a:cxnLst/>
            <a:rect l="l" t="t" r="r" b="b"/>
            <a:pathLst>
              <a:path w="6855833" h="5116428" extrusionOk="0">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2" name="Google Shape;562;p88"/>
          <p:cNvSpPr/>
          <p:nvPr/>
        </p:nvSpPr>
        <p:spPr>
          <a:xfrm>
            <a:off x="-1" y="2037048"/>
            <a:ext cx="6596536" cy="4820950"/>
          </a:xfrm>
          <a:custGeom>
            <a:avLst/>
            <a:gdLst/>
            <a:ahLst/>
            <a:cxnLst/>
            <a:rect l="l" t="t" r="r" b="b"/>
            <a:pathLst>
              <a:path w="6596536" h="4820950" extrusionOk="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3" name="Google Shape;563;p88"/>
          <p:cNvSpPr txBox="1">
            <a:spLocks noGrp="1"/>
          </p:cNvSpPr>
          <p:nvPr>
            <p:ph type="title"/>
          </p:nvPr>
        </p:nvSpPr>
        <p:spPr>
          <a:xfrm>
            <a:off x="804672" y="2964257"/>
            <a:ext cx="5791863" cy="2552520"/>
          </a:xfrm>
          <a:prstGeom prst="rect">
            <a:avLst/>
          </a:prstGeom>
          <a:noFill/>
          <a:ln>
            <a:noFill/>
          </a:ln>
        </p:spPr>
        <p:txBody>
          <a:bodyPr spcFirstLastPara="1" wrap="square" lIns="91425" tIns="45700" rIns="91425" bIns="45700" anchor="b" anchorCtr="0">
            <a:normAutofit fontScale="90000"/>
          </a:bodyPr>
          <a:lstStyle/>
          <a:p>
            <a:pPr lvl="0">
              <a:buClr>
                <a:srgbClr val="FFFFFF"/>
              </a:buClr>
              <a:buSzPts val="4200"/>
            </a:pPr>
            <a:r>
              <a:rPr lang="en-US" sz="4200" dirty="0">
                <a:solidFill>
                  <a:srgbClr val="FFFFFF"/>
                </a:solidFill>
                <a:latin typeface="Calibri"/>
                <a:ea typeface="Calibri"/>
                <a:cs typeface="Calibri"/>
                <a:sym typeface="Calibri"/>
              </a:rPr>
              <a:t>ANEXO III: </a:t>
            </a:r>
            <a:br>
              <a:rPr lang="en-US" sz="4200" dirty="0">
                <a:solidFill>
                  <a:srgbClr val="FFFFFF"/>
                </a:solidFill>
                <a:latin typeface="Calibri"/>
                <a:ea typeface="Calibri"/>
                <a:cs typeface="Calibri"/>
                <a:sym typeface="Calibri"/>
              </a:rPr>
            </a:br>
            <a:r>
              <a:rPr lang="en-US" sz="4200" dirty="0">
                <a:solidFill>
                  <a:srgbClr val="FFFFFF"/>
                </a:solidFill>
              </a:rPr>
              <a:t>INFORMACIÓN COMPLEMENTARIA SOBRE LA </a:t>
            </a:r>
            <a:r>
              <a:rPr lang="en-US" sz="4200" dirty="0">
                <a:solidFill>
                  <a:srgbClr val="FFFFFF"/>
                </a:solidFill>
                <a:latin typeface="Calibri"/>
                <a:ea typeface="Calibri"/>
                <a:cs typeface="Calibri"/>
                <a:sym typeface="Calibri"/>
              </a:rPr>
              <a:t>RESILIENCIA EN MATERIA DE SALUD MENTAL</a:t>
            </a:r>
            <a:endParaRPr dirty="0"/>
          </a:p>
        </p:txBody>
      </p:sp>
      <p:sp>
        <p:nvSpPr>
          <p:cNvPr id="564" name="Google Shape;564;p88"/>
          <p:cNvSpPr/>
          <p:nvPr/>
        </p:nvSpPr>
        <p:spPr>
          <a:xfrm>
            <a:off x="5794107" y="1"/>
            <a:ext cx="5614485" cy="2627677"/>
          </a:xfrm>
          <a:custGeom>
            <a:avLst/>
            <a:gdLst/>
            <a:ahLst/>
            <a:cxnLst/>
            <a:rect l="l" t="t" r="r" b="b"/>
            <a:pathLst>
              <a:path w="6488456" h="3036711" extrusionOk="0">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5" name="Google Shape;565;p88"/>
          <p:cNvSpPr/>
          <p:nvPr/>
        </p:nvSpPr>
        <p:spPr>
          <a:xfrm>
            <a:off x="6019835" y="1"/>
            <a:ext cx="5152928" cy="2411065"/>
          </a:xfrm>
          <a:custGeom>
            <a:avLst/>
            <a:gdLst/>
            <a:ahLst/>
            <a:cxnLst/>
            <a:rect l="l" t="t" r="r" b="b"/>
            <a:pathLst>
              <a:path w="6069184" h="2839783" extrusionOk="0">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6" name="Google Shape;566;p88"/>
          <p:cNvSpPr/>
          <p:nvPr/>
        </p:nvSpPr>
        <p:spPr>
          <a:xfrm flipH="1">
            <a:off x="8466571" y="4021835"/>
            <a:ext cx="3725427" cy="2836165"/>
          </a:xfrm>
          <a:custGeom>
            <a:avLst/>
            <a:gdLst/>
            <a:ahLst/>
            <a:cxnLst/>
            <a:rect l="l" t="t" r="r" b="b"/>
            <a:pathLst>
              <a:path w="5198011" h="3957242" extrusionOk="0">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7" name="Google Shape;567;p88"/>
          <p:cNvSpPr/>
          <p:nvPr/>
        </p:nvSpPr>
        <p:spPr>
          <a:xfrm flipH="1">
            <a:off x="8688464" y="4242852"/>
            <a:ext cx="3503534" cy="2615148"/>
          </a:xfrm>
          <a:custGeom>
            <a:avLst/>
            <a:gdLst/>
            <a:ahLst/>
            <a:cxnLst/>
            <a:rect l="l" t="t" r="r" b="b"/>
            <a:pathLst>
              <a:path w="5001415" h="3733214" extrusionOk="0">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263654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0"/>
          <p:cNvSpPr txBox="1">
            <a:spLocks noGrp="1"/>
          </p:cNvSpPr>
          <p:nvPr>
            <p:ph type="title"/>
          </p:nvPr>
        </p:nvSpPr>
        <p:spPr>
          <a:xfrm>
            <a:off x="419856" y="1071388"/>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800" dirty="0" err="1"/>
              <a:t>Construir</a:t>
            </a:r>
            <a:r>
              <a:rPr lang="en-US" sz="2800" dirty="0"/>
              <a:t> </a:t>
            </a:r>
            <a:r>
              <a:rPr lang="en-US" sz="2800" dirty="0" err="1"/>
              <a:t>una</a:t>
            </a:r>
            <a:r>
              <a:rPr lang="en-US" sz="2800" dirty="0"/>
              <a:t> </a:t>
            </a:r>
            <a:r>
              <a:rPr lang="en-US" sz="2800" dirty="0" err="1"/>
              <a:t>salud</a:t>
            </a:r>
            <a:r>
              <a:rPr lang="en-US" sz="2800" dirty="0"/>
              <a:t> mental </a:t>
            </a:r>
            <a:r>
              <a:rPr lang="en-US" sz="2800" dirty="0" err="1"/>
              <a:t>resiliente</a:t>
            </a:r>
            <a:endParaRPr sz="2800" dirty="0"/>
          </a:p>
        </p:txBody>
      </p:sp>
      <p:sp>
        <p:nvSpPr>
          <p:cNvPr id="573" name="Google Shape;573;p70"/>
          <p:cNvSpPr txBox="1">
            <a:spLocks noGrp="1"/>
          </p:cNvSpPr>
          <p:nvPr>
            <p:ph type="body" idx="1"/>
          </p:nvPr>
        </p:nvSpPr>
        <p:spPr>
          <a:xfrm>
            <a:off x="243072" y="2571803"/>
            <a:ext cx="7407027" cy="4555200"/>
          </a:xfrm>
          <a:prstGeom prst="rect">
            <a:avLst/>
          </a:prstGeom>
          <a:noFill/>
          <a:ln>
            <a:noFill/>
          </a:ln>
        </p:spPr>
        <p:txBody>
          <a:bodyPr spcFirstLastPara="1" wrap="square" lIns="91425" tIns="91425" rIns="91425" bIns="91425" anchor="t" anchorCtr="0">
            <a:noAutofit/>
          </a:bodyPr>
          <a:lstStyle/>
          <a:p>
            <a:pPr marL="495300" lvl="0" indent="-342900" algn="just" rtl="0">
              <a:lnSpc>
                <a:spcPct val="100000"/>
              </a:lnSpc>
              <a:spcBef>
                <a:spcPts val="600"/>
              </a:spcBef>
              <a:spcAft>
                <a:spcPts val="600"/>
              </a:spcAft>
              <a:buSzPts val="1800"/>
              <a:buFont typeface="Calibri"/>
              <a:buChar char="▪"/>
            </a:pPr>
            <a:r>
              <a:rPr lang="en-US" sz="2000" dirty="0">
                <a:solidFill>
                  <a:schemeClr val="dk1"/>
                </a:solidFill>
              </a:rPr>
              <a:t>La resiliencia es la </a:t>
            </a:r>
            <a:r>
              <a:rPr lang="en-US" sz="2000" b="1" dirty="0">
                <a:solidFill>
                  <a:schemeClr val="dk1"/>
                </a:solidFill>
              </a:rPr>
              <a:t>capacidad de recuperarse y adaptarse </a:t>
            </a:r>
            <a:r>
              <a:rPr lang="en-US" sz="2000" dirty="0">
                <a:solidFill>
                  <a:schemeClr val="dk1"/>
                </a:solidFill>
              </a:rPr>
              <a:t>a las desgracias y problemas de la vida</a:t>
            </a:r>
            <a:endParaRPr sz="2000" dirty="0">
              <a:solidFill>
                <a:schemeClr val="dk1"/>
              </a:solidFill>
            </a:endParaRPr>
          </a:p>
          <a:p>
            <a:pPr marL="495300" lvl="0" indent="-342900" algn="just" rtl="0">
              <a:lnSpc>
                <a:spcPct val="100000"/>
              </a:lnSpc>
              <a:spcBef>
                <a:spcPts val="600"/>
              </a:spcBef>
              <a:spcAft>
                <a:spcPts val="600"/>
              </a:spcAft>
              <a:buSzPts val="1800"/>
              <a:buFont typeface="Calibri"/>
              <a:buChar char="▪"/>
            </a:pPr>
            <a:r>
              <a:rPr lang="en-US" sz="2000" dirty="0">
                <a:solidFill>
                  <a:schemeClr val="dk1"/>
                </a:solidFill>
              </a:rPr>
              <a:t>La resiliencia proporciona a las personas la </a:t>
            </a:r>
            <a:r>
              <a:rPr lang="en-US" sz="2000" b="1" dirty="0">
                <a:solidFill>
                  <a:schemeClr val="dk1"/>
                </a:solidFill>
              </a:rPr>
              <a:t>fuerza emocional </a:t>
            </a:r>
            <a:r>
              <a:rPr lang="en-US" sz="2000" dirty="0">
                <a:solidFill>
                  <a:schemeClr val="dk1"/>
                </a:solidFill>
              </a:rPr>
              <a:t>necesaria para hacer frente a los traumas, las adversidades y las dificultades</a:t>
            </a:r>
            <a:endParaRPr dirty="0"/>
          </a:p>
          <a:p>
            <a:pPr marL="495300" lvl="0" indent="-342900" algn="just" rtl="0">
              <a:lnSpc>
                <a:spcPct val="100000"/>
              </a:lnSpc>
              <a:spcBef>
                <a:spcPts val="600"/>
              </a:spcBef>
              <a:spcAft>
                <a:spcPts val="600"/>
              </a:spcAft>
              <a:buSzPts val="1800"/>
              <a:buFont typeface="Calibri"/>
              <a:buChar char="▪"/>
            </a:pPr>
            <a:r>
              <a:rPr lang="en-US" sz="2000" dirty="0">
                <a:solidFill>
                  <a:schemeClr val="dk1"/>
                </a:solidFill>
              </a:rPr>
              <a:t>Las personas con capacidad de </a:t>
            </a:r>
            <a:r>
              <a:rPr lang="en-US" sz="2000" dirty="0" err="1">
                <a:solidFill>
                  <a:schemeClr val="dk1"/>
                </a:solidFill>
              </a:rPr>
              <a:t>resiliencia</a:t>
            </a:r>
            <a:r>
              <a:rPr lang="en-US" sz="2000" dirty="0">
                <a:solidFill>
                  <a:schemeClr val="dk1"/>
                </a:solidFill>
              </a:rPr>
              <a:t> </a:t>
            </a:r>
            <a:r>
              <a:rPr lang="en-US" sz="2000" b="1" dirty="0">
                <a:solidFill>
                  <a:schemeClr val="dk1"/>
                </a:solidFill>
              </a:rPr>
              <a:t>utilizan sus recursos</a:t>
            </a:r>
            <a:r>
              <a:rPr lang="en-US" sz="2000" dirty="0">
                <a:solidFill>
                  <a:schemeClr val="dk1"/>
                </a:solidFill>
              </a:rPr>
              <a:t>, </a:t>
            </a:r>
            <a:r>
              <a:rPr lang="en-US" sz="2000" b="1" dirty="0">
                <a:solidFill>
                  <a:schemeClr val="dk1"/>
                </a:solidFill>
              </a:rPr>
              <a:t>puntos fuertes y habilidades </a:t>
            </a:r>
            <a:r>
              <a:rPr lang="en-US" sz="2000" dirty="0">
                <a:solidFill>
                  <a:schemeClr val="dk1"/>
                </a:solidFill>
              </a:rPr>
              <a:t>para superar los retos y superar los contratiempos</a:t>
            </a:r>
            <a:endParaRPr dirty="0"/>
          </a:p>
          <a:p>
            <a:pPr marL="495300" lvl="0" indent="-342900" algn="just" rtl="0">
              <a:lnSpc>
                <a:spcPct val="100000"/>
              </a:lnSpc>
              <a:spcBef>
                <a:spcPts val="600"/>
              </a:spcBef>
              <a:spcAft>
                <a:spcPts val="600"/>
              </a:spcAft>
              <a:buSzPts val="1800"/>
              <a:buFont typeface="Calibri"/>
              <a:buChar char="▪"/>
            </a:pPr>
            <a:r>
              <a:rPr lang="en-US" sz="2000" b="1" dirty="0">
                <a:solidFill>
                  <a:schemeClr val="dk1"/>
                </a:solidFill>
              </a:rPr>
              <a:t>La flexibilidad</a:t>
            </a:r>
            <a:r>
              <a:rPr lang="en-US" sz="2000" dirty="0">
                <a:solidFill>
                  <a:schemeClr val="dk1"/>
                </a:solidFill>
              </a:rPr>
              <a:t>, la </a:t>
            </a:r>
            <a:r>
              <a:rPr lang="en-US" sz="2000" b="1" dirty="0">
                <a:solidFill>
                  <a:schemeClr val="dk1"/>
                </a:solidFill>
              </a:rPr>
              <a:t>adaptabilidad </a:t>
            </a:r>
            <a:r>
              <a:rPr lang="en-US" sz="2000" dirty="0">
                <a:solidFill>
                  <a:schemeClr val="dk1"/>
                </a:solidFill>
              </a:rPr>
              <a:t>y la </a:t>
            </a:r>
            <a:r>
              <a:rPr lang="en-US" sz="2000" b="1" dirty="0">
                <a:solidFill>
                  <a:schemeClr val="dk1"/>
                </a:solidFill>
              </a:rPr>
              <a:t>perseverancia </a:t>
            </a:r>
            <a:r>
              <a:rPr lang="en-US" sz="2000" dirty="0">
                <a:solidFill>
                  <a:schemeClr val="dk1"/>
                </a:solidFill>
              </a:rPr>
              <a:t>pueden ayudar a las personas a aprovechar su resiliencia cambiando ciertos pensamientos y comportamientos</a:t>
            </a:r>
            <a:endParaRPr dirty="0"/>
          </a:p>
        </p:txBody>
      </p:sp>
      <p:sp>
        <p:nvSpPr>
          <p:cNvPr id="574" name="Google Shape;574;p70"/>
          <p:cNvSpPr txBox="1"/>
          <p:nvPr/>
        </p:nvSpPr>
        <p:spPr>
          <a:xfrm>
            <a:off x="419856" y="1593838"/>
            <a:ext cx="10664427" cy="677456"/>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600"/>
              </a:spcBef>
              <a:spcAft>
                <a:spcPts val="0"/>
              </a:spcAft>
              <a:buClr>
                <a:srgbClr val="C01E24"/>
              </a:buClr>
              <a:buSzPts val="2400"/>
              <a:buFont typeface="Calibri"/>
              <a:buNone/>
              <a:tabLst/>
              <a:defRPr/>
            </a:pPr>
            <a:r>
              <a:rPr kumimoji="0" lang="en-US" sz="1800" b="1" i="1" u="none" strike="noStrike" kern="0" cap="none" spc="0" normalizeH="0" baseline="0" noProof="0" dirty="0">
                <a:ln>
                  <a:noFill/>
                </a:ln>
                <a:solidFill>
                  <a:srgbClr val="203864"/>
                </a:solidFill>
                <a:effectLst/>
                <a:uLnTx/>
                <a:uFillTx/>
                <a:latin typeface="Arial"/>
                <a:ea typeface="Arial"/>
                <a:cs typeface="Arial"/>
                <a:sym typeface="Arial"/>
              </a:rPr>
              <a:t>¿Cómo puedo hacer frente a los desafíos diarios?</a:t>
            </a:r>
            <a:endParaRPr kumimoji="0" sz="1800" b="1" i="1" u="none" strike="noStrike" kern="0" cap="none" spc="0" normalizeH="0" baseline="0" noProof="0" dirty="0">
              <a:ln>
                <a:noFill/>
              </a:ln>
              <a:solidFill>
                <a:srgbClr val="203864"/>
              </a:solidFill>
              <a:effectLst/>
              <a:uLnTx/>
              <a:uFillTx/>
              <a:latin typeface="Arial"/>
              <a:ea typeface="Arial"/>
              <a:cs typeface="Arial"/>
              <a:sym typeface="Arial"/>
            </a:endParaRPr>
          </a:p>
        </p:txBody>
      </p:sp>
      <p:pic>
        <p:nvPicPr>
          <p:cNvPr id="575" name="Google Shape;575;p70" descr="A picture containing person, looking&#10;&#10;Description automatically generated"/>
          <p:cNvPicPr preferRelativeResize="0"/>
          <p:nvPr/>
        </p:nvPicPr>
        <p:blipFill rotWithShape="1">
          <a:blip r:embed="rId3">
            <a:alphaModFix/>
          </a:blip>
          <a:srcRect/>
          <a:stretch/>
        </p:blipFill>
        <p:spPr>
          <a:xfrm>
            <a:off x="8098672" y="2567822"/>
            <a:ext cx="3850256" cy="2451281"/>
          </a:xfrm>
          <a:prstGeom prst="rect">
            <a:avLst/>
          </a:prstGeom>
          <a:noFill/>
          <a:ln>
            <a:noFill/>
          </a:ln>
        </p:spPr>
      </p:pic>
      <p:sp>
        <p:nvSpPr>
          <p:cNvPr id="576" name="Google Shape;576;p70"/>
          <p:cNvSpPr/>
          <p:nvPr/>
        </p:nvSpPr>
        <p:spPr>
          <a:xfrm>
            <a:off x="8888907" y="6417399"/>
            <a:ext cx="2891749" cy="27695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Pexels</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577" name="Google Shape;577;p70"/>
          <p:cNvPicPr preferRelativeResize="0"/>
          <p:nvPr/>
        </p:nvPicPr>
        <p:blipFill rotWithShape="1">
          <a:blip r:embed="rId6">
            <a:alphaModFix/>
          </a:blip>
          <a:srcRect r="-533" b="606"/>
          <a:stretch/>
        </p:blipFill>
        <p:spPr>
          <a:xfrm flipH="1">
            <a:off x="-1904" y="6253759"/>
            <a:ext cx="610941" cy="604241"/>
          </a:xfrm>
          <a:prstGeom prst="rect">
            <a:avLst/>
          </a:prstGeom>
          <a:noFill/>
          <a:ln>
            <a:noFill/>
          </a:ln>
        </p:spPr>
      </p:pic>
      <p:sp>
        <p:nvSpPr>
          <p:cNvPr id="8" name="Google Shape;171;p8">
            <a:extLst>
              <a:ext uri="{FF2B5EF4-FFF2-40B4-BE49-F238E27FC236}">
                <a16:creationId xmlns:a16="http://schemas.microsoft.com/office/drawing/2014/main" id="{57CDDF33-681D-47F1-AEF0-36A27A34509E}"/>
              </a:ext>
            </a:extLst>
          </p:cNvPr>
          <p:cNvSpPr/>
          <p:nvPr/>
        </p:nvSpPr>
        <p:spPr>
          <a:xfrm>
            <a:off x="7485796" y="0"/>
            <a:ext cx="4706203"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III: Información adicional sobre la capacidad de resiliencia de la salud mental</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9" name="CuadroTexto 8">
            <a:extLst>
              <a:ext uri="{FF2B5EF4-FFF2-40B4-BE49-F238E27FC236}">
                <a16:creationId xmlns:a16="http://schemas.microsoft.com/office/drawing/2014/main" id="{DFC4D592-C46E-2042-D4CE-2E3B70652FF3}"/>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70617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4000" b="1" dirty="0" err="1">
                <a:solidFill>
                  <a:srgbClr val="002060"/>
                </a:solidFill>
              </a:rPr>
              <a:t>Estrategias</a:t>
            </a:r>
            <a:r>
              <a:rPr lang="en-US" sz="4000" b="1" dirty="0">
                <a:solidFill>
                  <a:srgbClr val="002060"/>
                </a:solidFill>
              </a:rPr>
              <a:t> de </a:t>
            </a:r>
            <a:r>
              <a:rPr lang="en-US" sz="4000" b="1" dirty="0" err="1">
                <a:solidFill>
                  <a:srgbClr val="002060"/>
                </a:solidFill>
              </a:rPr>
              <a:t>afrontamiento</a:t>
            </a:r>
            <a:endParaRPr sz="4000" dirty="0">
              <a:solidFill>
                <a:srgbClr val="002060"/>
              </a:solidFill>
            </a:endParaRPr>
          </a:p>
        </p:txBody>
      </p:sp>
      <p:sp>
        <p:nvSpPr>
          <p:cNvPr id="584" name="Google Shape;584;p71"/>
          <p:cNvSpPr txBox="1">
            <a:spLocks noGrp="1"/>
          </p:cNvSpPr>
          <p:nvPr>
            <p:ph type="body" idx="1"/>
          </p:nvPr>
        </p:nvSpPr>
        <p:spPr>
          <a:xfrm rot="-397364">
            <a:off x="415598" y="1648299"/>
            <a:ext cx="5333200" cy="4858439"/>
          </a:xfrm>
          <a:prstGeom prst="rect">
            <a:avLst/>
          </a:prstGeom>
          <a:solidFill>
            <a:srgbClr val="0070C0"/>
          </a:solidFill>
          <a:ln>
            <a:noFill/>
          </a:ln>
        </p:spPr>
        <p:txBody>
          <a:bodyPr spcFirstLastPara="1" wrap="square" lIns="91425" tIns="91425" rIns="91425" bIns="91425" anchor="t" anchorCtr="0">
            <a:noAutofit/>
          </a:bodyPr>
          <a:lstStyle/>
          <a:p>
            <a:pPr marL="609585" lvl="0" indent="-423323" algn="l" rtl="0">
              <a:lnSpc>
                <a:spcPct val="100000"/>
              </a:lnSpc>
              <a:spcBef>
                <a:spcPts val="0"/>
              </a:spcBef>
              <a:spcAft>
                <a:spcPts val="0"/>
              </a:spcAft>
              <a:buSzPts val="1400"/>
              <a:buChar char="●"/>
            </a:pPr>
            <a:r>
              <a:rPr lang="en-US" sz="1800" b="1">
                <a:solidFill>
                  <a:schemeClr val="lt1"/>
                </a:solidFill>
                <a:latin typeface="Calibri"/>
                <a:ea typeface="Calibri"/>
                <a:cs typeface="Calibri"/>
                <a:sym typeface="Calibri"/>
              </a:rPr>
              <a:t>Las personas se enfrentan a diferentes adversidades y crisis en la vida como:</a:t>
            </a:r>
            <a:endParaRPr sz="1800"/>
          </a:p>
          <a:p>
            <a:pPr marL="1219170" lvl="1" indent="-406388" algn="l" rtl="0">
              <a:lnSpc>
                <a:spcPct val="100000"/>
              </a:lnSpc>
              <a:spcBef>
                <a:spcPts val="2133"/>
              </a:spcBef>
              <a:spcAft>
                <a:spcPts val="0"/>
              </a:spcAft>
              <a:buSzPts val="1200"/>
              <a:buChar char="○"/>
            </a:pPr>
            <a:r>
              <a:rPr lang="en-US" sz="1700" b="1">
                <a:solidFill>
                  <a:schemeClr val="lt1"/>
                </a:solidFill>
                <a:latin typeface="Calibri"/>
                <a:ea typeface="Calibri"/>
                <a:cs typeface="Calibri"/>
                <a:sym typeface="Calibri"/>
              </a:rPr>
              <a:t>Enfermedades</a:t>
            </a:r>
            <a:endParaRPr sz="1700"/>
          </a:p>
          <a:p>
            <a:pPr marL="1219170" lvl="1" indent="-406388" algn="l" rtl="0">
              <a:lnSpc>
                <a:spcPct val="100000"/>
              </a:lnSpc>
              <a:spcBef>
                <a:spcPts val="2133"/>
              </a:spcBef>
              <a:spcAft>
                <a:spcPts val="0"/>
              </a:spcAft>
              <a:buSzPts val="1200"/>
              <a:buChar char="○"/>
            </a:pPr>
            <a:r>
              <a:rPr lang="en-US" sz="1700" b="1">
                <a:solidFill>
                  <a:schemeClr val="lt1"/>
                </a:solidFill>
                <a:latin typeface="Calibri"/>
                <a:ea typeface="Calibri"/>
                <a:cs typeface="Calibri"/>
                <a:sym typeface="Calibri"/>
              </a:rPr>
              <a:t>Pérdida de seres queridos</a:t>
            </a:r>
            <a:endParaRPr sz="1700"/>
          </a:p>
          <a:p>
            <a:pPr marL="1219170" lvl="1" indent="-406388" algn="l" rtl="0">
              <a:lnSpc>
                <a:spcPct val="100000"/>
              </a:lnSpc>
              <a:spcBef>
                <a:spcPts val="2133"/>
              </a:spcBef>
              <a:spcAft>
                <a:spcPts val="0"/>
              </a:spcAft>
              <a:buSzPts val="1200"/>
              <a:buChar char="○"/>
            </a:pPr>
            <a:r>
              <a:rPr lang="en-US" sz="1700" b="1">
                <a:solidFill>
                  <a:schemeClr val="lt1"/>
                </a:solidFill>
                <a:latin typeface="Calibri"/>
                <a:ea typeface="Calibri"/>
                <a:cs typeface="Calibri"/>
                <a:sym typeface="Calibri"/>
              </a:rPr>
              <a:t>Pérdida de empleo</a:t>
            </a:r>
            <a:endParaRPr sz="1700"/>
          </a:p>
          <a:p>
            <a:pPr marL="1219170" lvl="1" indent="-406388" algn="l" rtl="0">
              <a:lnSpc>
                <a:spcPct val="100000"/>
              </a:lnSpc>
              <a:spcBef>
                <a:spcPts val="2133"/>
              </a:spcBef>
              <a:spcAft>
                <a:spcPts val="0"/>
              </a:spcAft>
              <a:buSzPts val="1200"/>
              <a:buChar char="○"/>
            </a:pPr>
            <a:r>
              <a:rPr lang="en-US" sz="1700" b="1">
                <a:solidFill>
                  <a:schemeClr val="lt1"/>
                </a:solidFill>
                <a:latin typeface="Calibri"/>
                <a:ea typeface="Calibri"/>
                <a:cs typeface="Calibri"/>
                <a:sym typeface="Calibri"/>
              </a:rPr>
              <a:t>Abuso</a:t>
            </a:r>
            <a:endParaRPr sz="1700"/>
          </a:p>
          <a:p>
            <a:pPr marL="1219170" lvl="1" indent="-406388" algn="l" rtl="0">
              <a:lnSpc>
                <a:spcPct val="100000"/>
              </a:lnSpc>
              <a:spcBef>
                <a:spcPts val="2133"/>
              </a:spcBef>
              <a:spcAft>
                <a:spcPts val="0"/>
              </a:spcAft>
              <a:buSzPts val="1200"/>
              <a:buChar char="○"/>
            </a:pPr>
            <a:r>
              <a:rPr lang="en-US" sz="1700" b="1">
                <a:solidFill>
                  <a:schemeClr val="lt1"/>
                </a:solidFill>
                <a:latin typeface="Calibri"/>
                <a:ea typeface="Calibri"/>
                <a:cs typeface="Calibri"/>
                <a:sym typeface="Calibri"/>
              </a:rPr>
              <a:t>Acoso escolar</a:t>
            </a:r>
            <a:endParaRPr sz="1700"/>
          </a:p>
          <a:p>
            <a:pPr marL="1219170" lvl="1" indent="-406388" algn="l" rtl="0">
              <a:lnSpc>
                <a:spcPct val="100000"/>
              </a:lnSpc>
              <a:spcBef>
                <a:spcPts val="2133"/>
              </a:spcBef>
              <a:spcAft>
                <a:spcPts val="0"/>
              </a:spcAft>
              <a:buSzPts val="1200"/>
              <a:buChar char="○"/>
            </a:pPr>
            <a:r>
              <a:rPr lang="en-US" sz="1700" b="1">
                <a:solidFill>
                  <a:schemeClr val="lt1"/>
                </a:solidFill>
                <a:latin typeface="Calibri"/>
                <a:ea typeface="Calibri"/>
                <a:cs typeface="Calibri"/>
                <a:sym typeface="Calibri"/>
              </a:rPr>
              <a:t>Inestabilidad financiera</a:t>
            </a:r>
            <a:endParaRPr sz="1700"/>
          </a:p>
          <a:p>
            <a:pPr marL="1219170" lvl="1" indent="-406388" algn="l" rtl="0">
              <a:lnSpc>
                <a:spcPct val="100000"/>
              </a:lnSpc>
              <a:spcBef>
                <a:spcPts val="2133"/>
              </a:spcBef>
              <a:spcAft>
                <a:spcPts val="0"/>
              </a:spcAft>
              <a:buSzPts val="1200"/>
              <a:buChar char="○"/>
            </a:pPr>
            <a:r>
              <a:rPr lang="en-US" sz="1700" b="1">
                <a:solidFill>
                  <a:schemeClr val="lt1"/>
                </a:solidFill>
                <a:latin typeface="Calibri"/>
                <a:ea typeface="Calibri"/>
                <a:cs typeface="Calibri"/>
                <a:sym typeface="Calibri"/>
              </a:rPr>
              <a:t>Acontecimientos trágicos, como atentados terroristas, tiroteos masivos, catástrofes naturales,COVID-19</a:t>
            </a:r>
            <a:endParaRPr sz="1700"/>
          </a:p>
          <a:p>
            <a:pPr marL="1219170" lvl="1" indent="-330188" algn="l" rtl="0">
              <a:lnSpc>
                <a:spcPct val="100000"/>
              </a:lnSpc>
              <a:spcBef>
                <a:spcPts val="2133"/>
              </a:spcBef>
              <a:spcAft>
                <a:spcPts val="0"/>
              </a:spcAft>
              <a:buSzPts val="1200"/>
              <a:buNone/>
            </a:pPr>
            <a:endParaRPr/>
          </a:p>
          <a:p>
            <a:pPr marL="1219170" lvl="1" indent="-330188" algn="l" rtl="0">
              <a:lnSpc>
                <a:spcPct val="100000"/>
              </a:lnSpc>
              <a:spcBef>
                <a:spcPts val="2133"/>
              </a:spcBef>
              <a:spcAft>
                <a:spcPts val="0"/>
              </a:spcAft>
              <a:buSzPts val="1200"/>
              <a:buNone/>
            </a:pPr>
            <a:endParaRPr/>
          </a:p>
        </p:txBody>
      </p:sp>
      <p:sp>
        <p:nvSpPr>
          <p:cNvPr id="585" name="Google Shape;585;p71"/>
          <p:cNvSpPr txBox="1">
            <a:spLocks noGrp="1"/>
          </p:cNvSpPr>
          <p:nvPr>
            <p:ph type="body" idx="2"/>
          </p:nvPr>
        </p:nvSpPr>
        <p:spPr>
          <a:xfrm rot="-585481">
            <a:off x="6342901" y="1392870"/>
            <a:ext cx="5333200" cy="4734866"/>
          </a:xfrm>
          <a:prstGeom prst="rect">
            <a:avLst/>
          </a:prstGeom>
          <a:solidFill>
            <a:srgbClr val="00B0F0"/>
          </a:solidFill>
          <a:ln>
            <a:noFill/>
          </a:ln>
        </p:spPr>
        <p:txBody>
          <a:bodyPr spcFirstLastPara="1" wrap="square" lIns="91425" tIns="91425" rIns="91425" bIns="91425" anchor="t" anchorCtr="0">
            <a:noAutofit/>
          </a:bodyPr>
          <a:lstStyle/>
          <a:p>
            <a:pPr marL="186262" lvl="0" indent="0" algn="l" rtl="0">
              <a:lnSpc>
                <a:spcPct val="150000"/>
              </a:lnSpc>
              <a:spcBef>
                <a:spcPts val="0"/>
              </a:spcBef>
              <a:spcAft>
                <a:spcPts val="0"/>
              </a:spcAft>
              <a:buSzPts val="1400"/>
              <a:buNone/>
            </a:pPr>
            <a:endParaRPr dirty="0"/>
          </a:p>
          <a:p>
            <a:pPr marL="186262" lvl="0" indent="0" algn="l" rtl="0">
              <a:lnSpc>
                <a:spcPct val="150000"/>
              </a:lnSpc>
              <a:spcBef>
                <a:spcPts val="0"/>
              </a:spcBef>
              <a:spcAft>
                <a:spcPts val="0"/>
              </a:spcAft>
              <a:buSzPts val="1400"/>
              <a:buNone/>
            </a:pPr>
            <a:r>
              <a:rPr lang="en-US" b="1" dirty="0">
                <a:solidFill>
                  <a:schemeClr val="lt1"/>
                </a:solidFill>
                <a:latin typeface="Calibri"/>
                <a:ea typeface="Calibri"/>
                <a:cs typeface="Calibri"/>
                <a:sym typeface="Calibri"/>
              </a:rPr>
              <a:t>Las personas resilientes experimentan estrés, contratiempos y emociones difíciles, pero aprovechan sus puntos fuertes y buscan ayuda en los sistemas de apoyo para superar los retos y solucionar los problemas. La resiliencia les permite aceptar y adaptarse a una situación y seguir adelante.</a:t>
            </a:r>
            <a:endParaRPr dirty="0"/>
          </a:p>
          <a:p>
            <a:pPr marL="609585" lvl="0" indent="-334421" algn="l" rtl="0">
              <a:lnSpc>
                <a:spcPct val="100000"/>
              </a:lnSpc>
              <a:spcBef>
                <a:spcPts val="0"/>
              </a:spcBef>
              <a:spcAft>
                <a:spcPts val="0"/>
              </a:spcAft>
              <a:buSzPts val="1400"/>
              <a:buNone/>
            </a:pPr>
            <a:endParaRPr dirty="0"/>
          </a:p>
        </p:txBody>
      </p:sp>
      <p:pic>
        <p:nvPicPr>
          <p:cNvPr id="586" name="Google Shape;586;p71"/>
          <p:cNvPicPr preferRelativeResize="0"/>
          <p:nvPr/>
        </p:nvPicPr>
        <p:blipFill rotWithShape="1">
          <a:blip r:embed="rId3">
            <a:alphaModFix/>
          </a:blip>
          <a:srcRect r="-533" b="606"/>
          <a:stretch/>
        </p:blipFill>
        <p:spPr>
          <a:xfrm flipH="1">
            <a:off x="-1904" y="6253759"/>
            <a:ext cx="610941" cy="604241"/>
          </a:xfrm>
          <a:prstGeom prst="rect">
            <a:avLst/>
          </a:prstGeom>
          <a:noFill/>
          <a:ln>
            <a:noFill/>
          </a:ln>
        </p:spPr>
      </p:pic>
      <p:sp>
        <p:nvSpPr>
          <p:cNvPr id="6" name="Google Shape;171;p8">
            <a:extLst>
              <a:ext uri="{FF2B5EF4-FFF2-40B4-BE49-F238E27FC236}">
                <a16:creationId xmlns:a16="http://schemas.microsoft.com/office/drawing/2014/main" id="{73DAA1BD-D546-44E3-8AB6-88233E991184}"/>
              </a:ext>
            </a:extLst>
          </p:cNvPr>
          <p:cNvSpPr/>
          <p:nvPr/>
        </p:nvSpPr>
        <p:spPr>
          <a:xfrm>
            <a:off x="7485796" y="0"/>
            <a:ext cx="4706203"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III: Información adicional sobre la capacidad de resiliencia de la salud mental</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7" name="CuadroTexto 6">
            <a:extLst>
              <a:ext uri="{FF2B5EF4-FFF2-40B4-BE49-F238E27FC236}">
                <a16:creationId xmlns:a16="http://schemas.microsoft.com/office/drawing/2014/main" id="{00E3A83F-C739-CC4D-2346-2452DDB4AE44}"/>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31090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2"/>
          <p:cNvSpPr txBox="1">
            <a:spLocks noGrp="1"/>
          </p:cNvSpPr>
          <p:nvPr>
            <p:ph type="title"/>
          </p:nvPr>
        </p:nvSpPr>
        <p:spPr>
          <a:xfrm>
            <a:off x="472326" y="976407"/>
            <a:ext cx="10515600" cy="9671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Pasos para desarrollar la resiliencia</a:t>
            </a:r>
            <a:endParaRPr/>
          </a:p>
        </p:txBody>
      </p:sp>
      <p:sp>
        <p:nvSpPr>
          <p:cNvPr id="593" name="Google Shape;593;p72"/>
          <p:cNvSpPr txBox="1">
            <a:spLocks noGrp="1"/>
          </p:cNvSpPr>
          <p:nvPr>
            <p:ph type="body" idx="1"/>
          </p:nvPr>
        </p:nvSpPr>
        <p:spPr>
          <a:xfrm>
            <a:off x="360947" y="1748035"/>
            <a:ext cx="5181600" cy="5410397"/>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600"/>
              </a:spcBef>
              <a:spcAft>
                <a:spcPts val="0"/>
              </a:spcAft>
              <a:buSzPts val="1800"/>
              <a:buNone/>
            </a:pPr>
            <a:r>
              <a:rPr lang="en-US" sz="1800" b="1" dirty="0">
                <a:solidFill>
                  <a:srgbClr val="203864"/>
                </a:solidFill>
                <a:latin typeface="Arial"/>
                <a:ea typeface="Arial"/>
                <a:cs typeface="Arial"/>
                <a:sym typeface="Arial"/>
              </a:rPr>
              <a:t>¿Cómo puedo desarrollar la resiliencia?</a:t>
            </a:r>
            <a:endParaRPr sz="1800" b="1" dirty="0">
              <a:solidFill>
                <a:srgbClr val="203864"/>
              </a:solidFill>
              <a:latin typeface="Arial"/>
              <a:ea typeface="Arial"/>
              <a:cs typeface="Arial"/>
              <a:sym typeface="Arial"/>
            </a:endParaRPr>
          </a:p>
          <a:p>
            <a:pPr marL="114300" lvl="0" indent="0" algn="l" rtl="0">
              <a:lnSpc>
                <a:spcPct val="100000"/>
              </a:lnSpc>
              <a:spcBef>
                <a:spcPts val="600"/>
              </a:spcBef>
              <a:spcAft>
                <a:spcPts val="0"/>
              </a:spcAft>
              <a:buSzPts val="1800"/>
              <a:buNone/>
            </a:pPr>
            <a:endParaRPr sz="2000" b="1" dirty="0">
              <a:solidFill>
                <a:schemeClr val="dk1"/>
              </a:solidFill>
            </a:endParaRPr>
          </a:p>
          <a:p>
            <a:pPr marL="114300" lvl="0" indent="0" algn="l" rtl="0">
              <a:lnSpc>
                <a:spcPct val="100000"/>
              </a:lnSpc>
              <a:spcBef>
                <a:spcPts val="600"/>
              </a:spcBef>
              <a:spcAft>
                <a:spcPts val="0"/>
              </a:spcAft>
              <a:buSzPts val="1800"/>
              <a:buNone/>
            </a:pPr>
            <a:r>
              <a:rPr lang="en-US" sz="2000" b="1" dirty="0">
                <a:solidFill>
                  <a:schemeClr val="dk1"/>
                </a:solidFill>
              </a:rPr>
              <a:t>Para desarrollar la resiliencia, tendrás que:</a:t>
            </a:r>
            <a:endParaRPr dirty="0"/>
          </a:p>
          <a:p>
            <a:pPr marL="457200" lvl="0" indent="-342900" algn="l" rtl="0">
              <a:lnSpc>
                <a:spcPct val="100000"/>
              </a:lnSpc>
              <a:spcBef>
                <a:spcPts val="600"/>
              </a:spcBef>
              <a:spcAft>
                <a:spcPts val="0"/>
              </a:spcAft>
              <a:buSzPts val="1800"/>
              <a:buChar char="▪"/>
            </a:pPr>
            <a:r>
              <a:rPr lang="en-US" sz="2000" dirty="0">
                <a:solidFill>
                  <a:schemeClr val="dk1"/>
                </a:solidFill>
              </a:rPr>
              <a:t>Desarrollar la </a:t>
            </a:r>
            <a:r>
              <a:rPr lang="en-US" sz="2000" dirty="0" err="1"/>
              <a:t>autoconciencia</a:t>
            </a:r>
            <a:endParaRPr dirty="0">
              <a:solidFill>
                <a:schemeClr val="dk1"/>
              </a:solidFill>
            </a:endParaRPr>
          </a:p>
          <a:p>
            <a:pPr marL="457200" lvl="0" indent="-342900" algn="l" rtl="0">
              <a:lnSpc>
                <a:spcPct val="100000"/>
              </a:lnSpc>
              <a:spcBef>
                <a:spcPts val="600"/>
              </a:spcBef>
              <a:spcAft>
                <a:spcPts val="0"/>
              </a:spcAft>
              <a:buSzPts val="1800"/>
              <a:buChar char="▪"/>
            </a:pPr>
            <a:r>
              <a:rPr lang="en-US" sz="2000" dirty="0">
                <a:solidFill>
                  <a:schemeClr val="dk1"/>
                </a:solidFill>
              </a:rPr>
              <a:t>Desarrollar habilidades de autorregulación</a:t>
            </a:r>
            <a:endParaRPr dirty="0">
              <a:solidFill>
                <a:schemeClr val="dk1"/>
              </a:solidFill>
            </a:endParaRPr>
          </a:p>
          <a:p>
            <a:pPr marL="457200" lvl="0" indent="-342900" algn="l" rtl="0">
              <a:lnSpc>
                <a:spcPct val="100000"/>
              </a:lnSpc>
              <a:spcBef>
                <a:spcPts val="600"/>
              </a:spcBef>
              <a:spcAft>
                <a:spcPts val="0"/>
              </a:spcAft>
              <a:buSzPts val="1800"/>
              <a:buChar char="▪"/>
            </a:pPr>
            <a:r>
              <a:rPr lang="en-US" sz="2000" dirty="0">
                <a:solidFill>
                  <a:schemeClr val="dk1"/>
                </a:solidFill>
              </a:rPr>
              <a:t>Aprender habilidades de afrontamiento</a:t>
            </a:r>
            <a:endParaRPr dirty="0">
              <a:solidFill>
                <a:schemeClr val="dk1"/>
              </a:solidFill>
            </a:endParaRPr>
          </a:p>
          <a:p>
            <a:pPr marL="457200" lvl="0" indent="-342900" algn="l" rtl="0">
              <a:lnSpc>
                <a:spcPct val="100000"/>
              </a:lnSpc>
              <a:spcBef>
                <a:spcPts val="600"/>
              </a:spcBef>
              <a:spcAft>
                <a:spcPts val="0"/>
              </a:spcAft>
              <a:buSzPts val="1800"/>
              <a:buChar char="▪"/>
            </a:pPr>
            <a:r>
              <a:rPr lang="en-US" sz="2000" dirty="0">
                <a:solidFill>
                  <a:schemeClr val="dk1"/>
                </a:solidFill>
              </a:rPr>
              <a:t>Aumentar el optimismo</a:t>
            </a:r>
            <a:endParaRPr dirty="0">
              <a:solidFill>
                <a:schemeClr val="dk1"/>
              </a:solidFill>
            </a:endParaRPr>
          </a:p>
          <a:p>
            <a:pPr marL="457200" lvl="0" indent="-342900" algn="l" rtl="0">
              <a:lnSpc>
                <a:spcPct val="100000"/>
              </a:lnSpc>
              <a:spcBef>
                <a:spcPts val="600"/>
              </a:spcBef>
              <a:spcAft>
                <a:spcPts val="0"/>
              </a:spcAft>
              <a:buSzPts val="1800"/>
              <a:buChar char="▪"/>
            </a:pPr>
            <a:r>
              <a:rPr lang="en-US" sz="2000" dirty="0">
                <a:solidFill>
                  <a:schemeClr val="dk1"/>
                </a:solidFill>
              </a:rPr>
              <a:t>Reforzar las conexiones</a:t>
            </a:r>
            <a:endParaRPr dirty="0">
              <a:solidFill>
                <a:schemeClr val="dk1"/>
              </a:solidFill>
            </a:endParaRPr>
          </a:p>
          <a:p>
            <a:pPr marL="457200" lvl="0" indent="-342900" algn="l" rtl="0">
              <a:lnSpc>
                <a:spcPct val="100000"/>
              </a:lnSpc>
              <a:spcBef>
                <a:spcPts val="600"/>
              </a:spcBef>
              <a:spcAft>
                <a:spcPts val="0"/>
              </a:spcAft>
              <a:buSzPts val="1800"/>
              <a:buChar char="▪"/>
            </a:pPr>
            <a:r>
              <a:rPr lang="en-US" sz="2000" dirty="0" err="1">
                <a:solidFill>
                  <a:schemeClr val="dk1"/>
                </a:solidFill>
              </a:rPr>
              <a:t>Conocer</a:t>
            </a:r>
            <a:r>
              <a:rPr lang="en-US" sz="2000" dirty="0">
                <a:solidFill>
                  <a:schemeClr val="dk1"/>
                </a:solidFill>
              </a:rPr>
              <a:t> sus puntos fuertes</a:t>
            </a:r>
            <a:endParaRPr dirty="0">
              <a:solidFill>
                <a:schemeClr val="dk1"/>
              </a:solidFill>
            </a:endParaRPr>
          </a:p>
          <a:p>
            <a:pPr marL="0" lvl="0" indent="0" algn="l" rtl="0">
              <a:lnSpc>
                <a:spcPct val="100000"/>
              </a:lnSpc>
              <a:spcBef>
                <a:spcPts val="600"/>
              </a:spcBef>
              <a:spcAft>
                <a:spcPts val="0"/>
              </a:spcAft>
              <a:buSzPts val="1800"/>
              <a:buNone/>
            </a:pPr>
            <a:endParaRPr sz="2000" dirty="0">
              <a:solidFill>
                <a:schemeClr val="dk1"/>
              </a:solidFill>
            </a:endParaRPr>
          </a:p>
          <a:p>
            <a:pPr marL="0" lvl="0" indent="0" algn="l" rtl="0">
              <a:lnSpc>
                <a:spcPct val="100000"/>
              </a:lnSpc>
              <a:spcBef>
                <a:spcPts val="600"/>
              </a:spcBef>
              <a:spcAft>
                <a:spcPts val="0"/>
              </a:spcAft>
              <a:buSzPts val="1800"/>
              <a:buNone/>
            </a:pPr>
            <a:endParaRPr sz="2000" dirty="0">
              <a:solidFill>
                <a:schemeClr val="dk1"/>
              </a:solidFill>
            </a:endParaRPr>
          </a:p>
        </p:txBody>
      </p:sp>
      <p:sp>
        <p:nvSpPr>
          <p:cNvPr id="594" name="Google Shape;594;p72"/>
          <p:cNvSpPr txBox="1">
            <a:spLocks noGrp="1"/>
          </p:cNvSpPr>
          <p:nvPr>
            <p:ph type="body" idx="2"/>
          </p:nvPr>
        </p:nvSpPr>
        <p:spPr>
          <a:xfrm>
            <a:off x="6236676" y="1137138"/>
            <a:ext cx="5117123" cy="5039825"/>
          </a:xfrm>
          <a:prstGeom prst="rect">
            <a:avLst/>
          </a:prstGeom>
          <a:blipFill rotWithShape="1">
            <a:blip r:embed="rId3">
              <a:alphaModFix/>
            </a:blip>
            <a:tile tx="0" ty="0" sx="100000" sy="100000" flip="none" algn="tl"/>
          </a:blipFill>
          <a:ln>
            <a:noFill/>
          </a:ln>
        </p:spPr>
        <p:txBody>
          <a:bodyPr spcFirstLastPara="1" wrap="square" lIns="91425" tIns="45700" rIns="91425" bIns="45700" anchor="t" anchorCtr="0">
            <a:normAutofit/>
          </a:bodyPr>
          <a:lstStyle/>
          <a:p>
            <a:pPr marL="0" lvl="0" indent="0" algn="l" rtl="0">
              <a:lnSpc>
                <a:spcPct val="100000"/>
              </a:lnSpc>
              <a:spcBef>
                <a:spcPts val="600"/>
              </a:spcBef>
              <a:spcAft>
                <a:spcPts val="0"/>
              </a:spcAft>
              <a:buSzPts val="1800"/>
              <a:buNone/>
            </a:pPr>
            <a:r>
              <a:rPr lang="en-US" b="1">
                <a:solidFill>
                  <a:schemeClr val="dk1"/>
                </a:solidFill>
              </a:rPr>
              <a:t>Habilidades de afrontamiento..</a:t>
            </a:r>
            <a:endParaRPr>
              <a:solidFill>
                <a:schemeClr val="dk1"/>
              </a:solidFill>
            </a:endParaRPr>
          </a:p>
        </p:txBody>
      </p:sp>
      <p:sp>
        <p:nvSpPr>
          <p:cNvPr id="595" name="Google Shape;595;p72"/>
          <p:cNvSpPr/>
          <p:nvPr/>
        </p:nvSpPr>
        <p:spPr>
          <a:xfrm rot="997666">
            <a:off x="9000524" y="1846347"/>
            <a:ext cx="1594338" cy="133454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Ejercicio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6" name="Google Shape;596;p72"/>
          <p:cNvSpPr/>
          <p:nvPr/>
        </p:nvSpPr>
        <p:spPr>
          <a:xfrm rot="995097">
            <a:off x="6365643" y="3281081"/>
            <a:ext cx="1454235" cy="1311980"/>
          </a:xfrm>
          <a:prstGeom prst="roundRect">
            <a:avLst>
              <a:gd name="adj" fmla="val 16667"/>
            </a:avLst>
          </a:prstGeom>
          <a:solidFill>
            <a:schemeClr val="accent6"/>
          </a:solidFill>
          <a:ln w="25400" cap="flat" cmpd="sng">
            <a:solidFill>
              <a:srgbClr val="517E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Piensa en positivo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7" name="Google Shape;597;p72"/>
          <p:cNvSpPr/>
          <p:nvPr/>
        </p:nvSpPr>
        <p:spPr>
          <a:xfrm rot="510961">
            <a:off x="6832780" y="1817268"/>
            <a:ext cx="1485349" cy="1304799"/>
          </a:xfrm>
          <a:prstGeom prst="roundRect">
            <a:avLst>
              <a:gd name="adj" fmla="val 16667"/>
            </a:avLst>
          </a:prstGeom>
          <a:gradFill>
            <a:gsLst>
              <a:gs pos="0">
                <a:srgbClr val="489BE7"/>
              </a:gs>
              <a:gs pos="100000">
                <a:srgbClr val="91CCFF"/>
              </a:gs>
            </a:gsLst>
            <a:lin ang="16200000" scaled="0"/>
          </a:gradFill>
          <a:ln w="9525" cap="flat" cmpd="sng">
            <a:solidFill>
              <a:srgbClr val="5597D3"/>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Dormir bien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98" name="Google Shape;598;p72"/>
          <p:cNvSpPr/>
          <p:nvPr/>
        </p:nvSpPr>
        <p:spPr>
          <a:xfrm rot="-609347">
            <a:off x="8018469" y="3246088"/>
            <a:ext cx="1535723" cy="1277816"/>
          </a:xfrm>
          <a:prstGeom prst="roundRect">
            <a:avLst>
              <a:gd name="adj" fmla="val 16667"/>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Comer sano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9" name="Google Shape;599;p72"/>
          <p:cNvSpPr/>
          <p:nvPr/>
        </p:nvSpPr>
        <p:spPr>
          <a:xfrm rot="185349">
            <a:off x="6489965" y="4895459"/>
            <a:ext cx="1738189" cy="1184257"/>
          </a:xfrm>
          <a:prstGeom prst="roundRect">
            <a:avLst>
              <a:gd name="adj" fmla="val 16667"/>
            </a:avLst>
          </a:prstGeom>
          <a:gradFill>
            <a:gsLst>
              <a:gs pos="0">
                <a:srgbClr val="FFD300"/>
              </a:gs>
              <a:gs pos="100000">
                <a:srgbClr val="FFEF63"/>
              </a:gs>
            </a:gsLst>
            <a:lin ang="16200000" scaled="0"/>
          </a:gra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Preocúpese menos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0" name="Google Shape;600;p72"/>
          <p:cNvSpPr/>
          <p:nvPr/>
        </p:nvSpPr>
        <p:spPr>
          <a:xfrm rot="-865882">
            <a:off x="8418466" y="4615755"/>
            <a:ext cx="1490343" cy="1470004"/>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Trabajo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Inteligente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1" name="Google Shape;601;p72"/>
          <p:cNvSpPr/>
          <p:nvPr/>
        </p:nvSpPr>
        <p:spPr>
          <a:xfrm rot="367625">
            <a:off x="9839036" y="3398595"/>
            <a:ext cx="1373360" cy="1493498"/>
          </a:xfrm>
          <a:prstGeom prst="roundRect">
            <a:avLst>
              <a:gd name="adj" fmla="val 16667"/>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Mantenga las cosas sencillas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 name="Google Shape;171;p8">
            <a:extLst>
              <a:ext uri="{FF2B5EF4-FFF2-40B4-BE49-F238E27FC236}">
                <a16:creationId xmlns:a16="http://schemas.microsoft.com/office/drawing/2014/main" id="{98E07E22-D9F4-459F-BA7E-D4F42A7AC099}"/>
              </a:ext>
            </a:extLst>
          </p:cNvPr>
          <p:cNvSpPr/>
          <p:nvPr/>
        </p:nvSpPr>
        <p:spPr>
          <a:xfrm>
            <a:off x="7485796" y="0"/>
            <a:ext cx="4706203"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III: Información adicional sobre la capacidad de resiliencia de la salud mental</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3" name="CuadroTexto 12">
            <a:extLst>
              <a:ext uri="{FF2B5EF4-FFF2-40B4-BE49-F238E27FC236}">
                <a16:creationId xmlns:a16="http://schemas.microsoft.com/office/drawing/2014/main" id="{7D31EC68-B8DD-A4EC-8514-63CA0C568E3A}"/>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71672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1113201ef8f_0_7"/>
          <p:cNvSpPr txBox="1">
            <a:spLocks noGrp="1"/>
          </p:cNvSpPr>
          <p:nvPr>
            <p:ph type="title"/>
          </p:nvPr>
        </p:nvSpPr>
        <p:spPr>
          <a:xfrm>
            <a:off x="838200" y="25810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600"/>
              </a:spcBef>
              <a:spcAft>
                <a:spcPts val="0"/>
              </a:spcAft>
              <a:buClr>
                <a:schemeClr val="dk1"/>
              </a:buClr>
              <a:buSzPts val="1800"/>
              <a:buFont typeface="Arial"/>
              <a:buNone/>
            </a:pPr>
            <a:r>
              <a:rPr lang="en-US" sz="3000" u="sng" dirty="0">
                <a:solidFill>
                  <a:schemeClr val="hlink"/>
                </a:solidFill>
                <a:latin typeface="Calibri"/>
                <a:ea typeface="Calibri"/>
                <a:cs typeface="Calibri"/>
                <a:sym typeface="Calibri"/>
                <a:hlinkClick r:id="rId3"/>
              </a:rPr>
              <a:t>https://www.youtube.com/watch?v=RMnZFXjKtAs</a:t>
            </a:r>
            <a:endParaRPr sz="3000" dirty="0">
              <a:latin typeface="Calibri"/>
              <a:ea typeface="Calibri"/>
              <a:cs typeface="Calibri"/>
              <a:sym typeface="Calibri"/>
            </a:endParaRPr>
          </a:p>
          <a:p>
            <a:pPr marL="0" lvl="0" indent="0" algn="ctr" rtl="0">
              <a:lnSpc>
                <a:spcPct val="90000"/>
              </a:lnSpc>
              <a:spcBef>
                <a:spcPts val="0"/>
              </a:spcBef>
              <a:spcAft>
                <a:spcPts val="0"/>
              </a:spcAft>
              <a:buSzPts val="4000"/>
              <a:buNone/>
            </a:pPr>
            <a:endParaRPr dirty="0"/>
          </a:p>
        </p:txBody>
      </p:sp>
      <p:sp>
        <p:nvSpPr>
          <p:cNvPr id="3" name="Google Shape;171;p8">
            <a:extLst>
              <a:ext uri="{FF2B5EF4-FFF2-40B4-BE49-F238E27FC236}">
                <a16:creationId xmlns:a16="http://schemas.microsoft.com/office/drawing/2014/main" id="{158B806D-9CAE-40A7-8D70-46252D6D347E}"/>
              </a:ext>
            </a:extLst>
          </p:cNvPr>
          <p:cNvSpPr/>
          <p:nvPr/>
        </p:nvSpPr>
        <p:spPr>
          <a:xfrm>
            <a:off x="7485796" y="0"/>
            <a:ext cx="4706203" cy="403326"/>
          </a:xfrm>
          <a:prstGeom prst="rect">
            <a:avLst/>
          </a:prstGeom>
          <a:solidFill>
            <a:srgbClr val="7F7F7F"/>
          </a:solidFill>
          <a:ln>
            <a:noFill/>
          </a:ln>
        </p:spPr>
        <p:txBody>
          <a:bodyPr spcFirstLastPara="1" wrap="square" lIns="91425" tIns="45700" rIns="91425" bIns="45700" anchor="ctr" anchorCtr="0">
            <a:normAutofit fontScale="77500" lnSpcReduction="20000"/>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de-DE"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Anexo III: Información adicional sobre la capacidad de resiliencia de la salud mental</a:t>
            </a:r>
            <a:endParaRPr kumimoji="0"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Tree>
    <p:extLst>
      <p:ext uri="{BB962C8B-B14F-4D97-AF65-F5344CB8AC3E}">
        <p14:creationId xmlns:p14="http://schemas.microsoft.com/office/powerpoint/2010/main" val="16784949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¿Cuál de las siguientes opciones </a:t>
            </a:r>
            <a:r>
              <a:rPr kumimoji="0" lang="en-US" sz="2400" b="1" i="0" u="none" strike="noStrike" kern="0" cap="none" spc="0" normalizeH="0" baseline="0" noProof="0" dirty="0">
                <a:ln>
                  <a:noFill/>
                </a:ln>
                <a:solidFill>
                  <a:srgbClr val="C01E24"/>
                </a:solidFill>
                <a:effectLst/>
                <a:uLnTx/>
                <a:uFillTx/>
                <a:latin typeface="Calibri"/>
                <a:ea typeface="Calibri"/>
                <a:cs typeface="Calibri"/>
                <a:sym typeface="Calibri"/>
              </a:rPr>
              <a:t>no </a:t>
            </a: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describe una adversidad o un reto en la vida?</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Abuso</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B. Satisfacción de las necesidades</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C. </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Enfermedad</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D. </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Pérdida de empleo</a:t>
            </a:r>
            <a:endPar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7" name="TextBox 6">
            <a:extLst>
              <a:ext uri="{FF2B5EF4-FFF2-40B4-BE49-F238E27FC236}">
                <a16:creationId xmlns:a16="http://schemas.microsoft.com/office/drawing/2014/main" id="{6ADEDE7A-0913-479F-BB67-E02D145BE5E2}"/>
              </a:ext>
            </a:extLst>
          </p:cNvPr>
          <p:cNvSpPr txBox="1"/>
          <p:nvPr/>
        </p:nvSpPr>
        <p:spPr>
          <a:xfrm>
            <a:off x="2112607" y="1987414"/>
            <a:ext cx="2153859"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Arial"/>
                <a:cs typeface="Arial"/>
                <a:sym typeface="Arial"/>
              </a:rPr>
              <a:t>Sólo una respuesta es correcta.</a:t>
            </a:r>
            <a:endParaRPr kumimoji="0" lang="el-GR" sz="1400" b="0" i="1" u="none" strike="noStrike" kern="0" cap="none" spc="0" normalizeH="0" baseline="0" noProof="0" dirty="0" err="1">
              <a:ln>
                <a:noFill/>
              </a:ln>
              <a:solidFill>
                <a:srgbClr val="000000"/>
              </a:solidFill>
              <a:effectLst/>
              <a:uLnTx/>
              <a:uFillTx/>
              <a:latin typeface="Arial"/>
              <a:cs typeface="Arial"/>
              <a:sym typeface="Arial"/>
            </a:endParaRPr>
          </a:p>
        </p:txBody>
      </p:sp>
      <p:sp>
        <p:nvSpPr>
          <p:cNvPr id="8" name="CuadroTexto 7">
            <a:extLst>
              <a:ext uri="{FF2B5EF4-FFF2-40B4-BE49-F238E27FC236}">
                <a16:creationId xmlns:a16="http://schemas.microsoft.com/office/drawing/2014/main" id="{D32327B3-0647-6BA8-39BA-3894755E2749}"/>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3147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538135"/>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1E24"/>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¿Cuál de las </a:t>
            </a:r>
            <a:r>
              <a:rPr kumimoji="0" lang="en-US" sz="2400" b="1" i="0" u="none" strike="noStrike" kern="0" cap="none" spc="0" normalizeH="0" baseline="0" noProof="0" dirty="0">
                <a:ln>
                  <a:noFill/>
                </a:ln>
                <a:solidFill>
                  <a:srgbClr val="980000"/>
                </a:solidFill>
                <a:effectLst/>
                <a:uLnTx/>
                <a:uFillTx/>
                <a:latin typeface="Calibri"/>
                <a:ea typeface="Calibri"/>
                <a:cs typeface="Calibri"/>
                <a:sym typeface="Calibri"/>
              </a:rPr>
              <a:t>dos </a:t>
            </a: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afirmaciones </a:t>
            </a:r>
            <a:r>
              <a:rPr kumimoji="0" lang="en-US" sz="2000" b="1" i="0" u="none" strike="noStrike" kern="0" cap="none" spc="0" normalizeH="0" baseline="0" noProof="0" dirty="0" err="1">
                <a:ln>
                  <a:noFill/>
                </a:ln>
                <a:solidFill>
                  <a:srgbClr val="203864"/>
                </a:solidFill>
                <a:effectLst/>
                <a:uLnTx/>
                <a:uFillTx/>
                <a:latin typeface="Calibri"/>
                <a:ea typeface="Calibri"/>
                <a:cs typeface="Calibri"/>
                <a:sym typeface="Calibri"/>
              </a:rPr>
              <a:t>siguientes</a:t>
            </a: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 </a:t>
            </a:r>
            <a:r>
              <a:rPr lang="en-US" sz="2000" b="1" dirty="0">
                <a:solidFill>
                  <a:srgbClr val="203864"/>
                </a:solidFill>
                <a:latin typeface="Calibri"/>
                <a:ea typeface="Calibri"/>
                <a:cs typeface="Calibri"/>
                <a:sym typeface="Calibri"/>
              </a:rPr>
              <a:t>son</a:t>
            </a: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 </a:t>
            </a:r>
            <a:r>
              <a:rPr kumimoji="0" lang="en-US" sz="2000" b="1" i="0" u="none" strike="noStrike" kern="0" cap="none" spc="0" normalizeH="0" baseline="0" noProof="0" dirty="0" err="1">
                <a:ln>
                  <a:noFill/>
                </a:ln>
                <a:solidFill>
                  <a:srgbClr val="203864"/>
                </a:solidFill>
                <a:effectLst/>
                <a:uLnTx/>
                <a:uFillTx/>
                <a:latin typeface="Calibri"/>
                <a:ea typeface="Calibri"/>
                <a:cs typeface="Calibri"/>
                <a:sym typeface="Calibri"/>
              </a:rPr>
              <a:t>correctas</a:t>
            </a:r>
            <a:r>
              <a:rPr kumimoji="0" lang="en-US" sz="2000" b="1" i="0" u="none" strike="noStrike" kern="0" cap="none" spc="0" normalizeH="0" baseline="0" noProof="0" dirty="0">
                <a:ln>
                  <a:noFill/>
                </a:ln>
                <a:solidFill>
                  <a:srgbClr val="203864"/>
                </a:solidFill>
                <a:effectLst/>
                <a:uLnTx/>
                <a:uFillTx/>
                <a:latin typeface="Calibri"/>
                <a:ea typeface="Calibri"/>
                <a:cs typeface="Calibri"/>
                <a:sym typeface="Calibri"/>
              </a:rPr>
              <a:t>?</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11380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 La resiliencia es la capacidad de recuperarse y adaptarse a las desgracias y contratiempos de la vida</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096000" y="4019550"/>
            <a:ext cx="3505200" cy="11380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D. La resiliencia da a las personas la fuerza emocional para hacer frente a los traumas, las adversidades y las dificultades</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6134100" y="2472791"/>
            <a:ext cx="3505200" cy="11380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B. Las personas con capacidad de recuperación evitan utilizar sus recursos, puntos fuertes y habilidades para superar los retos y superar cualquier contratiempo</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sp>
        <p:nvSpPr>
          <p:cNvPr id="12" name="Ορθογώνιο 11">
            <a:extLst>
              <a:ext uri="{FF2B5EF4-FFF2-40B4-BE49-F238E27FC236}">
                <a16:creationId xmlns:a16="http://schemas.microsoft.com/office/drawing/2014/main" id="{330EFFD1-979D-4EE1-BDD9-918267F048CC}"/>
              </a:ext>
            </a:extLst>
          </p:cNvPr>
          <p:cNvSpPr/>
          <p:nvPr/>
        </p:nvSpPr>
        <p:spPr>
          <a:xfrm>
            <a:off x="2105025" y="4019551"/>
            <a:ext cx="3505200" cy="11380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C. La flexibilidad, la adaptabilidad y la perseverancia impiden que las personas aprovechen su resiliencia cambiando ciertos pensamientos y comportamientos </a:t>
            </a:r>
            <a:endParaRPr kumimoji="0" lang="el-GR"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2009653"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Arial"/>
                <a:cs typeface="Arial"/>
                <a:sym typeface="Arial"/>
              </a:rPr>
              <a:t>Dos respuestas son correctas.</a:t>
            </a:r>
            <a:endParaRPr kumimoji="0" lang="el-GR" sz="1400" b="0" i="1" u="none" strike="noStrike" kern="0" cap="none" spc="0" normalizeH="0" baseline="0" noProof="0" dirty="0" err="1">
              <a:ln>
                <a:noFill/>
              </a:ln>
              <a:solidFill>
                <a:srgbClr val="000000"/>
              </a:solidFill>
              <a:effectLst/>
              <a:uLnTx/>
              <a:uFillTx/>
              <a:latin typeface="Arial"/>
              <a:cs typeface="Arial"/>
              <a:sym typeface="Arial"/>
            </a:endParaRPr>
          </a:p>
        </p:txBody>
      </p:sp>
      <p:sp>
        <p:nvSpPr>
          <p:cNvPr id="8" name="CuadroTexto 7">
            <a:extLst>
              <a:ext uri="{FF2B5EF4-FFF2-40B4-BE49-F238E27FC236}">
                <a16:creationId xmlns:a16="http://schemas.microsoft.com/office/drawing/2014/main" id="{168B4A71-55FE-C61E-F4C5-E41ED662A7BB}"/>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4101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4"/>
          <p:cNvSpPr txBox="1">
            <a:spLocks noGrp="1"/>
          </p:cNvSpPr>
          <p:nvPr>
            <p:ph type="title"/>
          </p:nvPr>
        </p:nvSpPr>
        <p:spPr>
          <a:xfrm>
            <a:off x="521423" y="598841"/>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dirty="0"/>
              <a:t>Referencias y lecturas adicionales (1)</a:t>
            </a:r>
            <a:endParaRPr dirty="0"/>
          </a:p>
        </p:txBody>
      </p:sp>
      <p:sp>
        <p:nvSpPr>
          <p:cNvPr id="319" name="Google Shape;319;p14"/>
          <p:cNvSpPr txBox="1">
            <a:spLocks noGrp="1"/>
          </p:cNvSpPr>
          <p:nvPr>
            <p:ph type="body" idx="1"/>
          </p:nvPr>
        </p:nvSpPr>
        <p:spPr>
          <a:xfrm>
            <a:off x="610885" y="1203937"/>
            <a:ext cx="10816017" cy="4865977"/>
          </a:xfrm>
          <a:prstGeom prst="rect">
            <a:avLst/>
          </a:prstGeom>
          <a:noFill/>
          <a:ln>
            <a:noFill/>
          </a:ln>
        </p:spPr>
        <p:txBody>
          <a:bodyPr spcFirstLastPara="1" wrap="square" lIns="91425" tIns="45700" rIns="91425" bIns="45700" anchor="t" anchorCtr="0">
            <a:noAutofit/>
          </a:bodyPr>
          <a:lstStyle/>
          <a:p>
            <a:pPr marL="182563" lvl="0" indent="-182563">
              <a:buSzPct val="108108"/>
              <a:buNone/>
            </a:pPr>
            <a:r>
              <a:rPr lang="en-US" sz="1500" dirty="0"/>
              <a:t>Bryce, E., </a:t>
            </a:r>
            <a:r>
              <a:rPr lang="en-US" sz="1500" dirty="0" err="1"/>
              <a:t>Mullany</a:t>
            </a:r>
            <a:r>
              <a:rPr lang="en-US" sz="1500" dirty="0"/>
              <a:t>, L.C., </a:t>
            </a:r>
            <a:r>
              <a:rPr lang="en-US" sz="1500" dirty="0" err="1"/>
              <a:t>Khatry</a:t>
            </a:r>
            <a:r>
              <a:rPr lang="en-US" sz="1500" dirty="0"/>
              <a:t>, S.K. et al. </a:t>
            </a:r>
            <a:r>
              <a:rPr lang="el-GR" sz="1500" dirty="0"/>
              <a:t>2020.</a:t>
            </a:r>
            <a:r>
              <a:rPr lang="en-US" sz="1500" dirty="0"/>
              <a:t> Cobertura de los cuatro elementos esenciales de atención al recién nacido de la OMS y su asociación con la supervivencia neonatal en el sur de Nepal. BMC Pregnancy Childbirth 20, 540 https://doi.org/10.1186/s12884-020-03239-6</a:t>
            </a:r>
          </a:p>
          <a:p>
            <a:pPr marL="182563" indent="-182563">
              <a:buSzPct val="108108"/>
              <a:buNone/>
            </a:pPr>
            <a:r>
              <a:rPr lang="en-US" sz="1500" dirty="0" err="1"/>
              <a:t>Carr </a:t>
            </a:r>
            <a:r>
              <a:rPr lang="en-US" sz="1500" dirty="0"/>
              <a:t>T.P et al. 2016. Nutrición avanzada y metabolismo humano. Cengage Learning.</a:t>
            </a:r>
          </a:p>
          <a:p>
            <a:pPr marL="182563" indent="-182563">
              <a:buSzPct val="108108"/>
              <a:buNone/>
            </a:pPr>
            <a:r>
              <a:rPr lang="en-US" sz="1500" dirty="0"/>
              <a:t>Centro de Control y Prevención de Enfermedades (CDC) </a:t>
            </a:r>
            <a:r>
              <a:rPr lang="en-US" sz="1500" dirty="0" err="1"/>
              <a:t>n.d. </a:t>
            </a:r>
            <a:r>
              <a:rPr lang="en-US" sz="1500" dirty="0"/>
              <a:t>https://www.cdc.gov/ncbddd/birthdefects/prevention.html </a:t>
            </a:r>
          </a:p>
          <a:p>
            <a:pPr marL="182563" lvl="0" indent="-182563">
              <a:buSzPct val="108108"/>
              <a:buNone/>
            </a:pPr>
            <a:r>
              <a:rPr lang="en-US" sz="1500" dirty="0"/>
              <a:t>Comisión Europea. 2020. Los beneficios de la vacunación para la salud. https://ec.europa.eu/commission/presscorner/detail/en/fs_20_2364. </a:t>
            </a:r>
            <a:endParaRPr lang="el-GR" sz="1500" dirty="0"/>
          </a:p>
          <a:p>
            <a:pPr marL="182563" indent="-182563">
              <a:buSzPts val="1400"/>
              <a:buNone/>
            </a:pPr>
            <a:r>
              <a:rPr lang="en-US" sz="1500" dirty="0"/>
              <a:t>Parlamento Europeo, Dirección General de Política Interior. 2017. Investigación para la Comisión CULT. Por qué el trabajo cultural con los refugiados. Recuperado de: </a:t>
            </a:r>
            <a:r>
              <a:rPr lang="en-US" sz="1500" u="sng" dirty="0">
                <a:solidFill>
                  <a:schemeClr val="hlink"/>
                </a:solidFill>
                <a:hlinkClick r:id="rId3"/>
              </a:rPr>
              <a:t>http://www.europarl.europa.eu/RegData/etudes/IDAN/2017/602004/IPOL_IDA(2017)602004_EN.pdf</a:t>
            </a:r>
            <a:endParaRPr lang="en-US" sz="1500" dirty="0"/>
          </a:p>
          <a:p>
            <a:pPr marL="182563" indent="-182563">
              <a:buSzPts val="1400"/>
              <a:buNone/>
            </a:pPr>
            <a:r>
              <a:rPr lang="en-US" sz="1500" dirty="0"/>
              <a:t>Centro Europeo para la Prevención y el Control de las Enfermedades. 2020. Orientación sobre la prevención y el control de la infección por coronavirus (COVID-19) en los </a:t>
            </a:r>
            <a:r>
              <a:rPr lang="en-US" sz="1500" dirty="0" err="1"/>
              <a:t>centros de </a:t>
            </a:r>
            <a:r>
              <a:rPr lang="en-US" sz="1500" dirty="0"/>
              <a:t>recepción y detención de migrantes y refugiados en la UE/EEE y el Reino Unido</a:t>
            </a:r>
          </a:p>
          <a:p>
            <a:pPr marL="182563" indent="-182563">
              <a:buSzPts val="1400"/>
              <a:buNone/>
            </a:pPr>
            <a:r>
              <a:rPr lang="en-US" sz="1500" dirty="0"/>
              <a:t>Foro Científico Internacional de Higiene en el Hogar. 2018. Contener la carga de las enfermedades infecciosas es responsabilidad de todos: Un llamamiento a una estrategia integrada para desarrollar y promover el cambio de </a:t>
            </a:r>
            <a:r>
              <a:rPr lang="en-US" sz="1500" dirty="0" err="1"/>
              <a:t>comportamiento en materia de higiene </a:t>
            </a:r>
            <a:r>
              <a:rPr lang="en-US" sz="1500" dirty="0"/>
              <a:t>en el hogar y en la vida cotidiana [Libro Blanco]. https://www.ifh-homehygiene.org/sites/default/files/publications/IFH%20White%20Paper-10-18.pdf. </a:t>
            </a:r>
          </a:p>
          <a:p>
            <a:pPr marL="182563" lvl="0" indent="-182563">
              <a:buSzPct val="108107"/>
              <a:buNone/>
            </a:pPr>
            <a:r>
              <a:rPr lang="en-US" sz="1500" dirty="0"/>
              <a:t>John Hopkins Medicine. </a:t>
            </a:r>
            <a:r>
              <a:rPr lang="en-US" sz="1500" dirty="0" err="1"/>
              <a:t>n.d. </a:t>
            </a:r>
            <a:r>
              <a:rPr lang="en-US" sz="1500" dirty="0">
                <a:hlinkClick r:id="rId4"/>
              </a:rPr>
              <a:t>https://www.</a:t>
            </a:r>
            <a:r>
              <a:rPr lang="en-US" sz="1500" dirty="0"/>
              <a:t>hopkinsmedicine.org/health/treatment-tests-and-therapies/screening-tests-for-common-diseases </a:t>
            </a:r>
          </a:p>
          <a:p>
            <a:pPr marL="182563" lvl="0" indent="-182563">
              <a:buSzPct val="108107"/>
              <a:buNone/>
            </a:pPr>
            <a:r>
              <a:rPr lang="en-US" sz="1500" dirty="0"/>
              <a:t>Johns Hopkins Medicine. </a:t>
            </a:r>
            <a:r>
              <a:rPr lang="en-US" sz="1500" dirty="0" err="1"/>
              <a:t>n.d. </a:t>
            </a:r>
            <a:r>
              <a:rPr lang="en-US" sz="1500" dirty="0"/>
              <a:t>- </a:t>
            </a:r>
            <a:r>
              <a:rPr lang="en-US" sz="1500" dirty="0">
                <a:hlinkClick r:id="rId5"/>
              </a:rPr>
              <a:t>https://www.hopkinsmedicine.org/health/wellness-and-prevention/abcs-of-eating-smart-for-a-healthy-heart</a:t>
            </a:r>
            <a:endParaRPr lang="en-US" sz="1500" dirty="0"/>
          </a:p>
          <a:p>
            <a:pPr marL="182563" lvl="0" indent="-182563">
              <a:buSzPct val="108108"/>
              <a:buNone/>
            </a:pPr>
            <a:r>
              <a:rPr lang="en-US" sz="1500" dirty="0"/>
              <a:t>John Hopkins Medicine . </a:t>
            </a:r>
            <a:r>
              <a:rPr lang="en-US" sz="1500" dirty="0" err="1"/>
              <a:t>n.d. </a:t>
            </a:r>
            <a:r>
              <a:rPr lang="en-US" sz="1500" dirty="0"/>
              <a:t>Malnutrición. </a:t>
            </a:r>
            <a:r>
              <a:rPr lang="en-US" sz="1500" dirty="0">
                <a:hlinkClick r:id="rId6"/>
              </a:rPr>
              <a:t>https://www.hopkinsmedicine.org/health/conditions-and-diseases/malnutrition</a:t>
            </a:r>
            <a:endParaRPr lang="en-US" sz="1500" dirty="0"/>
          </a:p>
        </p:txBody>
      </p:sp>
      <p:sp>
        <p:nvSpPr>
          <p:cNvPr id="4" name="CuadroTexto 3">
            <a:extLst>
              <a:ext uri="{FF2B5EF4-FFF2-40B4-BE49-F238E27FC236}">
                <a16:creationId xmlns:a16="http://schemas.microsoft.com/office/drawing/2014/main" id="{1D9102FD-D7F9-4247-71A1-CF4BDFC2C9B5}"/>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40171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0"/>
          <p:cNvSpPr txBox="1">
            <a:spLocks noGrp="1"/>
          </p:cNvSpPr>
          <p:nvPr>
            <p:ph type="title"/>
          </p:nvPr>
        </p:nvSpPr>
        <p:spPr>
          <a:xfrm>
            <a:off x="474028" y="696353"/>
            <a:ext cx="10515600" cy="84749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800"/>
              <a:buNone/>
            </a:pPr>
            <a:r>
              <a:rPr lang="en-US" sz="2800" dirty="0"/>
              <a:t>Referencias y lecturas adicionales (2)</a:t>
            </a:r>
            <a:endParaRPr sz="2800" dirty="0"/>
          </a:p>
        </p:txBody>
      </p:sp>
      <p:sp>
        <p:nvSpPr>
          <p:cNvPr id="309" name="Google Shape;309;p10"/>
          <p:cNvSpPr txBox="1">
            <a:spLocks noGrp="1"/>
          </p:cNvSpPr>
          <p:nvPr>
            <p:ph type="body" idx="1"/>
          </p:nvPr>
        </p:nvSpPr>
        <p:spPr>
          <a:xfrm>
            <a:off x="474362" y="1787807"/>
            <a:ext cx="10816017" cy="4865977"/>
          </a:xfrm>
          <a:prstGeom prst="rect">
            <a:avLst/>
          </a:prstGeom>
          <a:noFill/>
          <a:ln>
            <a:noFill/>
          </a:ln>
        </p:spPr>
        <p:txBody>
          <a:bodyPr spcFirstLastPara="1" wrap="square" lIns="91425" tIns="45700" rIns="91425" bIns="45700" anchor="t" anchorCtr="0">
            <a:normAutofit/>
          </a:bodyPr>
          <a:lstStyle/>
          <a:p>
            <a:pPr marL="182563" lvl="0" indent="-182563">
              <a:spcBef>
                <a:spcPts val="0"/>
              </a:spcBef>
              <a:buSzPct val="108107"/>
              <a:buNone/>
            </a:pPr>
            <a:endParaRPr lang="en-US" sz="1800" dirty="0"/>
          </a:p>
          <a:p>
            <a:pPr marL="182563" lvl="0" indent="-182563" algn="l" rtl="0">
              <a:lnSpc>
                <a:spcPct val="100000"/>
              </a:lnSpc>
              <a:spcBef>
                <a:spcPts val="0"/>
              </a:spcBef>
              <a:spcAft>
                <a:spcPts val="0"/>
              </a:spcAft>
              <a:buSzPct val="108107"/>
              <a:buNone/>
            </a:pPr>
            <a:endParaRPr lang="en-US" sz="1800" dirty="0"/>
          </a:p>
        </p:txBody>
      </p:sp>
      <p:pic>
        <p:nvPicPr>
          <p:cNvPr id="310" name="Google Shape;310;p10"/>
          <p:cNvPicPr preferRelativeResize="0"/>
          <p:nvPr/>
        </p:nvPicPr>
        <p:blipFill rotWithShape="1">
          <a:blip r:embed="rId3">
            <a:alphaModFix/>
          </a:blip>
          <a:srcRect r="-533" b="606"/>
          <a:stretch/>
        </p:blipFill>
        <p:spPr>
          <a:xfrm flipH="1">
            <a:off x="-1904" y="6253759"/>
            <a:ext cx="610941" cy="604241"/>
          </a:xfrm>
          <a:prstGeom prst="rect">
            <a:avLst/>
          </a:prstGeom>
          <a:noFill/>
          <a:ln>
            <a:noFill/>
          </a:ln>
        </p:spPr>
      </p:pic>
      <p:sp>
        <p:nvSpPr>
          <p:cNvPr id="2" name="Ορθογώνιο 1"/>
          <p:cNvSpPr/>
          <p:nvPr/>
        </p:nvSpPr>
        <p:spPr>
          <a:xfrm>
            <a:off x="499309" y="1643896"/>
            <a:ext cx="11411712" cy="4478149"/>
          </a:xfrm>
          <a:prstGeom prst="rect">
            <a:avLst/>
          </a:prstGeom>
        </p:spPr>
        <p:txBody>
          <a:bodyPr wrap="square">
            <a:spAutoFit/>
          </a:bodyPr>
          <a:lstStyle/>
          <a:p>
            <a:pPr marL="180000" marR="0" lvl="0" indent="-182563" algn="l" defTabSz="914400" rtl="0" eaLnBrk="1" fontAlgn="auto" latinLnBrk="0" hangingPunct="1">
              <a:lnSpc>
                <a:spcPct val="100000"/>
              </a:lnSpc>
              <a:spcBef>
                <a:spcPts val="0"/>
              </a:spcBef>
              <a:spcAft>
                <a:spcPts val="600"/>
              </a:spcAft>
              <a:buClr>
                <a:srgbClr val="000000"/>
              </a:buClr>
              <a:buSzPct val="108108"/>
              <a:buFont typeface="Arial"/>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Matlin, S.A., </a:t>
            </a:r>
            <a:r>
              <a:rPr kumimoji="0" lang="en-US" sz="15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Depoux</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 </a:t>
            </a:r>
            <a:r>
              <a:rPr kumimoji="0" lang="en-US" sz="15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Schütte</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S. </a:t>
            </a:r>
            <a:r>
              <a:rPr kumimoji="0" lang="en-US" sz="15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et al. </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2018. La salud de los migrantes y refugiados: hacia una agenda de soluciones. </a:t>
            </a:r>
            <a:r>
              <a:rPr kumimoji="0" lang="en-US" sz="15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Public Health Rev </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39, 27. https://doi.org/10.1186/s40985-018-0104-9 </a:t>
            </a:r>
          </a:p>
          <a:p>
            <a:pPr marL="180000" marR="0" lvl="0" indent="-182563" algn="l" defTabSz="914400" rtl="0" eaLnBrk="1" fontAlgn="auto" latinLnBrk="0" hangingPunct="1">
              <a:lnSpc>
                <a:spcPct val="100000"/>
              </a:lnSpc>
              <a:spcBef>
                <a:spcPts val="0"/>
              </a:spcBef>
              <a:spcAft>
                <a:spcPts val="600"/>
              </a:spcAft>
              <a:buClr>
                <a:srgbClr val="000000"/>
              </a:buClr>
              <a:buSzPct val="108108"/>
              <a:buFont typeface="Arial"/>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Instituto Nacional sobre el Abuso del Alcohol y el Alcoholismo. 2007. - Alcohol y tabaco https://pubs.niaaa.nih.gov/publications/aa71/aa71.htm. </a:t>
            </a:r>
          </a:p>
          <a:p>
            <a:pPr marL="180000" marR="0" lvl="0" indent="-182563" algn="l" defTabSz="914400" rtl="0" eaLnBrk="1" fontAlgn="auto" latinLnBrk="0" hangingPunct="1">
              <a:lnSpc>
                <a:spcPct val="100000"/>
              </a:lnSpc>
              <a:spcBef>
                <a:spcPts val="0"/>
              </a:spcBef>
              <a:spcAft>
                <a:spcPts val="600"/>
              </a:spcAft>
              <a:buClr>
                <a:srgbClr val="000000"/>
              </a:buClr>
              <a:buSzPct val="108108"/>
              <a:buFont typeface="Arial"/>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NSW Refugee Health Service y STARTTS (NSW Service for the Treatment and Rehabilitation of Torture and Trauma Survivors). 2014. </a:t>
            </a:r>
            <a:r>
              <a:rPr kumimoji="0" lang="en-US" sz="15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Trabajando con refugiados: una guía para trabajadores sociales</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Recuperado de: </a:t>
            </a:r>
            <a:r>
              <a:rPr kumimoji="0" lang="en-US" sz="1500" b="0" i="0" u="sng" strike="noStrike" kern="0" cap="none" spc="0" normalizeH="0" baseline="0" noProof="0" dirty="0">
                <a:ln>
                  <a:noFill/>
                </a:ln>
                <a:solidFill>
                  <a:srgbClr val="5F5F5F"/>
                </a:solidFill>
                <a:effectLst/>
                <a:uLnTx/>
                <a:uFillTx/>
                <a:latin typeface="Calibri" panose="020F0502020204030204" pitchFamily="34" charset="0"/>
                <a:cs typeface="Arial"/>
                <a:sym typeface="Arial"/>
                <a:hlinkClick r:id="rId4"/>
              </a:rPr>
              <a:t>https://www.startts.org.au/media/Resource-Working-with-Refugees-Social-Worker-Guide.pdf</a:t>
            </a:r>
            <a:endParaRPr kumimoji="0" lang="el-GR" sz="1500" b="0" i="0" u="sng" strike="noStrike" kern="0" cap="none" spc="0" normalizeH="0" baseline="0" noProof="0" dirty="0">
              <a:ln>
                <a:noFill/>
              </a:ln>
              <a:solidFill>
                <a:srgbClr val="5F5F5F"/>
              </a:solidFill>
              <a:effectLst/>
              <a:uLnTx/>
              <a:uFillTx/>
              <a:latin typeface="Calibri" panose="020F0502020204030204" pitchFamily="34" charset="0"/>
              <a:cs typeface="Arial"/>
              <a:sym typeface="Arial"/>
            </a:endParaRPr>
          </a:p>
          <a:p>
            <a:pPr marL="180000" marR="0" lvl="0" indent="-182563" algn="l" defTabSz="914400" rtl="0" eaLnBrk="1" fontAlgn="auto" latinLnBrk="0" hangingPunct="1">
              <a:lnSpc>
                <a:spcPct val="100000"/>
              </a:lnSpc>
              <a:spcBef>
                <a:spcPts val="0"/>
              </a:spcBef>
              <a:spcAft>
                <a:spcPts val="600"/>
              </a:spcAft>
              <a:buClr>
                <a:srgbClr val="000000"/>
              </a:buClr>
              <a:buSzPct val="108108"/>
              <a:buFont typeface="Arial"/>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P.J. Shannon, E. </a:t>
            </a:r>
            <a:r>
              <a:rPr kumimoji="0" lang="en-US" sz="15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Wieling</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kumimoji="0" lang="en-US" sz="15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J.Simmelink-McCleary</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E. Becher</a:t>
            </a:r>
            <a:r>
              <a:rPr kumimoji="0" lang="el-GR"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2014. </a:t>
            </a:r>
            <a:r>
              <a:rPr kumimoji="0" lang="en-US" sz="15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Beyond Stigma: Barriers to Discussing Mental Health in Refugee Populations</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Journal of Loss and Trauma International Perspectives on Stress &amp; Coping, Taylor and Francis Online.</a:t>
            </a:r>
          </a:p>
          <a:p>
            <a:pPr marL="180000" marR="0" lvl="0" indent="-182563" algn="l" defTabSz="914400" rtl="0" eaLnBrk="1" fontAlgn="auto" latinLnBrk="0" hangingPunct="1">
              <a:lnSpc>
                <a:spcPct val="100000"/>
              </a:lnSpc>
              <a:spcBef>
                <a:spcPts val="0"/>
              </a:spcBef>
              <a:spcAft>
                <a:spcPts val="600"/>
              </a:spcAft>
              <a:buClr>
                <a:srgbClr val="000000"/>
              </a:buClr>
              <a:buSzPct val="108108"/>
              <a:buFont typeface="Arial"/>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Saunders J, Smith T. 2010, Malnutrición: causas y consecuencias. </a:t>
            </a:r>
            <a:r>
              <a:rPr kumimoji="0" lang="en-US" sz="15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Clin </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Med. 2010;10(6):624-627. doi:10.7861/clinmedicine.10-6-624</a:t>
            </a:r>
          </a:p>
          <a:p>
            <a:pPr marL="180000" marR="0" lvl="0" indent="-182563" algn="l" defTabSz="914400" rtl="0" eaLnBrk="1" fontAlgn="auto" latinLnBrk="0" hangingPunct="1">
              <a:lnSpc>
                <a:spcPct val="100000"/>
              </a:lnSpc>
              <a:spcBef>
                <a:spcPts val="0"/>
              </a:spcBef>
              <a:spcAft>
                <a:spcPts val="600"/>
              </a:spcAft>
              <a:buClr>
                <a:srgbClr val="000000"/>
              </a:buClr>
              <a:buSzPct val="108108"/>
              <a:buFont typeface="Arial"/>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OMS. </a:t>
            </a:r>
            <a:r>
              <a:rPr kumimoji="0" lang="en-US" sz="15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s.f. </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Capítulo 8 - Higiene personal, doméstica y comunitaria. </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5"/>
              </a:rPr>
              <a:t>https://www.who.int/water_sanitation_health/hygiene/settings/hvchap8.pdf</a:t>
            </a:r>
            <a:endPar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180000" marR="0" lvl="0" indent="-182563" algn="l" defTabSz="914400" rtl="0" eaLnBrk="1" fontAlgn="auto" latinLnBrk="0" hangingPunct="1">
              <a:lnSpc>
                <a:spcPct val="100000"/>
              </a:lnSpc>
              <a:spcBef>
                <a:spcPts val="0"/>
              </a:spcBef>
              <a:spcAft>
                <a:spcPts val="600"/>
              </a:spcAft>
              <a:buClr>
                <a:srgbClr val="000000"/>
              </a:buClr>
              <a:buSzPct val="108108"/>
              <a:buFont typeface="Arial"/>
              <a:buNone/>
              <a:tabLst/>
              <a:defRPr/>
            </a:pPr>
            <a:r>
              <a:rPr kumimoji="0" lang="de-DE"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OMS. </a:t>
            </a:r>
            <a:r>
              <a:rPr kumimoji="0" lang="de-DE" sz="15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s.f. </a:t>
            </a:r>
            <a:r>
              <a:rPr kumimoji="0" lang="de-DE"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Migración </a:t>
            </a:r>
            <a:r>
              <a:rPr kumimoji="0" lang="de-DE" sz="15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y salud</a:t>
            </a:r>
            <a:r>
              <a:rPr kumimoji="0" lang="de-DE"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Key </a:t>
            </a:r>
            <a:r>
              <a:rPr kumimoji="0" lang="de-DE" sz="15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Issues. </a:t>
            </a:r>
            <a:r>
              <a:rPr kumimoji="0" lang="en-US" sz="1500" b="0" i="0" u="sng"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6"/>
              </a:rPr>
              <a:t>https://www.euro.who.int/__data/assets/pdf_file/0005/293270/Migration-Health-Key-Issues-.pdf </a:t>
            </a:r>
            <a:endParaRPr kumimoji="0" lang="en-US" sz="1500" b="0" i="0" u="sng"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180000" marR="0" lvl="0" indent="-182563" algn="l" defTabSz="914400" rtl="0" eaLnBrk="1" fontAlgn="auto" latinLnBrk="0" hangingPunct="1">
              <a:lnSpc>
                <a:spcPct val="100000"/>
              </a:lnSpc>
              <a:spcBef>
                <a:spcPts val="0"/>
              </a:spcBef>
              <a:spcAft>
                <a:spcPts val="600"/>
              </a:spcAft>
              <a:buClr>
                <a:srgbClr val="000000"/>
              </a:buClr>
              <a:buSzPct val="108108"/>
              <a:buFont typeface="Arial"/>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OMS. 2013. Aspectos básicos de la seguridad de las vacunas: Manual de aprendizaje. SAFETY. </a:t>
            </a:r>
            <a:r>
              <a:rPr kumimoji="0" lang="en-US" sz="1500" b="0" i="0" u="sng" strike="noStrike" kern="0" cap="none" spc="0" normalizeH="0" baseline="0" noProof="0" dirty="0">
                <a:ln>
                  <a:noFill/>
                </a:ln>
                <a:solidFill>
                  <a:srgbClr val="5F5F5F"/>
                </a:solidFill>
                <a:effectLst/>
                <a:uLnTx/>
                <a:uFillTx/>
                <a:latin typeface="Calibri" panose="020F0502020204030204" pitchFamily="34" charset="0"/>
                <a:cs typeface="Arial"/>
                <a:sym typeface="Arial"/>
                <a:hlinkClick r:id="rId7"/>
              </a:rPr>
              <a:t>https://www.</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who.int/vaccine_safety/initiative/tech_support/Vaccine-safety-E-course-manual.pdf </a:t>
            </a:r>
          </a:p>
          <a:p>
            <a:pPr marL="180000" marR="0" lvl="0" indent="-182563" algn="l" defTabSz="914400" rtl="0" eaLnBrk="1" fontAlgn="auto" latinLnBrk="0" hangingPunct="1">
              <a:lnSpc>
                <a:spcPct val="100000"/>
              </a:lnSpc>
              <a:spcBef>
                <a:spcPts val="0"/>
              </a:spcBef>
              <a:spcAft>
                <a:spcPts val="600"/>
              </a:spcAft>
              <a:buClr>
                <a:srgbClr val="000000"/>
              </a:buClr>
              <a:buSzPct val="108108"/>
              <a:buFont typeface="Arial"/>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OMS. 2018. Nutrición. </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8"/>
              </a:rPr>
              <a:t>https://www.who.int/news-room/facts-in-pictures/detail/nutrition</a:t>
            </a:r>
            <a:endPar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180000" marR="0" lvl="0" indent="-182563" algn="l" defTabSz="914400" rtl="0" eaLnBrk="1" fontAlgn="auto" latinLnBrk="0" hangingPunct="1">
              <a:lnSpc>
                <a:spcPct val="100000"/>
              </a:lnSpc>
              <a:spcBef>
                <a:spcPts val="0"/>
              </a:spcBef>
              <a:spcAft>
                <a:spcPts val="600"/>
              </a:spcAft>
              <a:buClr>
                <a:srgbClr val="000000"/>
              </a:buClr>
              <a:buSzPct val="108108"/>
              <a:buFont typeface="Arial"/>
              <a:buNone/>
              <a:tabLst/>
              <a:defRPr/>
            </a:pPr>
            <a:endPar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p:txBody>
      </p:sp>
      <p:sp>
        <p:nvSpPr>
          <p:cNvPr id="6" name="CuadroTexto 5">
            <a:extLst>
              <a:ext uri="{FF2B5EF4-FFF2-40B4-BE49-F238E27FC236}">
                <a16:creationId xmlns:a16="http://schemas.microsoft.com/office/drawing/2014/main" id="{7FA3C09F-7275-D62A-424C-4B13EA0A6654}"/>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16122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0"/>
          <p:cNvSpPr txBox="1">
            <a:spLocks noGrp="1"/>
          </p:cNvSpPr>
          <p:nvPr>
            <p:ph type="title"/>
          </p:nvPr>
        </p:nvSpPr>
        <p:spPr>
          <a:xfrm>
            <a:off x="474028" y="696353"/>
            <a:ext cx="10515600" cy="84749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800"/>
              <a:buNone/>
            </a:pPr>
            <a:r>
              <a:rPr lang="en-US" sz="2800" dirty="0"/>
              <a:t>Referencias y lecturas adicionales (3)</a:t>
            </a:r>
            <a:endParaRPr sz="2800" dirty="0"/>
          </a:p>
        </p:txBody>
      </p:sp>
      <p:sp>
        <p:nvSpPr>
          <p:cNvPr id="309" name="Google Shape;309;p10"/>
          <p:cNvSpPr txBox="1">
            <a:spLocks noGrp="1"/>
          </p:cNvSpPr>
          <p:nvPr>
            <p:ph type="body" idx="1"/>
          </p:nvPr>
        </p:nvSpPr>
        <p:spPr>
          <a:xfrm>
            <a:off x="498746" y="1531775"/>
            <a:ext cx="10816017" cy="4865977"/>
          </a:xfrm>
          <a:prstGeom prst="rect">
            <a:avLst/>
          </a:prstGeom>
          <a:noFill/>
          <a:ln>
            <a:noFill/>
          </a:ln>
        </p:spPr>
        <p:txBody>
          <a:bodyPr spcFirstLastPara="1" wrap="square" lIns="91425" tIns="45700" rIns="91425" bIns="45700" anchor="t" anchorCtr="0">
            <a:normAutofit/>
          </a:bodyPr>
          <a:lstStyle/>
          <a:p>
            <a:pPr marL="182563" indent="-182563">
              <a:buSzPct val="108108"/>
              <a:buNone/>
            </a:pPr>
            <a:r>
              <a:rPr lang="en-US" sz="1500" dirty="0">
                <a:latin typeface="Calibri" panose="020F0502020204030204" pitchFamily="34" charset="0"/>
              </a:rPr>
              <a:t>OMS. 2018. Informe sobre la salud de los refugiados y los migrantes en la Región Europea de la OMS: no hay salud pública sin la salud de los refugiados y los migrantes. </a:t>
            </a:r>
            <a:r>
              <a:rPr lang="de-DE" sz="1500" dirty="0">
                <a:latin typeface="Calibri" panose="020F0502020204030204" pitchFamily="34" charset="0"/>
              </a:rPr>
              <a:t>ISBN 978 92 890 5384 6. </a:t>
            </a:r>
            <a:r>
              <a:rPr lang="de-DE" sz="1500" dirty="0">
                <a:solidFill>
                  <a:schemeClr val="bg2"/>
                </a:solidFill>
                <a:latin typeface="Calibri" panose="020F0502020204030204" pitchFamily="34" charset="0"/>
                <a:hlinkClick r:id="rId3"/>
              </a:rPr>
              <a:t>https://www.</a:t>
            </a:r>
            <a:r>
              <a:rPr lang="de-DE" sz="1500" dirty="0">
                <a:solidFill>
                  <a:schemeClr val="bg2"/>
                </a:solidFill>
                <a:latin typeface="Calibri" panose="020F0502020204030204" pitchFamily="34" charset="0"/>
              </a:rPr>
              <a:t>euro.who.int/en/health-topics/health-determinants/migration-and-health/publications/2018/report-on-the-health-of-refugees-and-migrants-in-the-who-european-region-no-public-health-without-refugee-and-migrant-health-2018 </a:t>
            </a:r>
            <a:endParaRPr lang="de-DE" sz="1500" dirty="0">
              <a:latin typeface="Calibri" panose="020F0502020204030204" pitchFamily="34" charset="0"/>
            </a:endParaRPr>
          </a:p>
          <a:p>
            <a:pPr marL="182563" indent="-182563">
              <a:buSzPct val="108108"/>
              <a:buNone/>
            </a:pPr>
            <a:r>
              <a:rPr lang="en-US" sz="1500" dirty="0"/>
              <a:t>OMS. 2019. </a:t>
            </a:r>
            <a:r>
              <a:rPr lang="en-US" sz="1500" dirty="0">
                <a:hlinkClick r:id="rId4"/>
              </a:rPr>
              <a:t>https://www.who.int/news-room/facts-in-pictures/detail/immunization</a:t>
            </a:r>
            <a:endParaRPr lang="en-US" sz="1500" dirty="0"/>
          </a:p>
          <a:p>
            <a:pPr marL="182563" indent="-182563">
              <a:buSzPct val="108108"/>
              <a:buNone/>
            </a:pPr>
            <a:r>
              <a:rPr lang="en-US" sz="1500" dirty="0"/>
              <a:t>OMS. 2019. Vacunas e inmunizaciones. </a:t>
            </a:r>
            <a:r>
              <a:rPr lang="en-US" sz="1500" dirty="0">
                <a:hlinkClick r:id="rId5"/>
              </a:rPr>
              <a:t>https://www.who.int/health-topics/vaccines-and-immunization#tab=tab_1</a:t>
            </a:r>
            <a:endParaRPr lang="en-US" sz="1500" dirty="0"/>
          </a:p>
          <a:p>
            <a:pPr marL="182563" indent="-182563">
              <a:buSzPct val="108108"/>
              <a:buNone/>
            </a:pPr>
            <a:r>
              <a:rPr lang="en-US" sz="1500" dirty="0"/>
              <a:t>OMS. 2021. Vacunas e inmunización: ¿Qué es la vacunación? https://www.who.int/news-room/questions-and-answers/item/vaccines-and-immunization-what-is-vaccination. </a:t>
            </a:r>
          </a:p>
          <a:p>
            <a:pPr marL="182563" lvl="0" indent="-182563">
              <a:buSzPts val="1400"/>
              <a:buNone/>
            </a:pPr>
            <a:r>
              <a:rPr lang="en-US" sz="1500" dirty="0"/>
              <a:t>UNICEF. 2020. Inmunización. https://www.unicef.org/eca/health/immunization. </a:t>
            </a:r>
          </a:p>
          <a:p>
            <a:pPr marL="182563" lvl="0" indent="-182563" algn="l" rtl="0">
              <a:lnSpc>
                <a:spcPct val="100000"/>
              </a:lnSpc>
              <a:spcAft>
                <a:spcPts val="0"/>
              </a:spcAft>
              <a:buSzPct val="108107"/>
              <a:buNone/>
            </a:pPr>
            <a:r>
              <a:rPr lang="en-US" sz="1500" dirty="0"/>
              <a:t>ACNUR</a:t>
            </a:r>
            <a:r>
              <a:rPr lang="el-GR" sz="1500" dirty="0"/>
              <a:t>. 2015. </a:t>
            </a:r>
            <a:r>
              <a:rPr lang="en-US" sz="1500" i="1" dirty="0"/>
              <a:t>Cultura, contexto y salud mental y bienestar psicosocial de los sirios. Una revisión para el personal de salud mental y apoyo psicosocial que trabaja con sirios afectados por el conflicto armado</a:t>
            </a:r>
            <a:r>
              <a:rPr lang="en-US" sz="1500" dirty="0"/>
              <a:t>. Recuperado de: </a:t>
            </a:r>
            <a:r>
              <a:rPr lang="en-US" sz="1500" u="sng" dirty="0">
                <a:solidFill>
                  <a:schemeClr val="hlink"/>
                </a:solidFill>
                <a:hlinkClick r:id="rId6"/>
              </a:rPr>
              <a:t>https://www.unhcr.org/55f6b90f9.pdf</a:t>
            </a:r>
            <a:endParaRPr sz="1500" dirty="0"/>
          </a:p>
          <a:p>
            <a:pPr marL="182563" lvl="0" indent="-182563" algn="l" rtl="0">
              <a:lnSpc>
                <a:spcPct val="100000"/>
              </a:lnSpc>
              <a:spcAft>
                <a:spcPts val="0"/>
              </a:spcAft>
              <a:buSzPct val="108107"/>
              <a:buNone/>
            </a:pPr>
            <a:r>
              <a:rPr lang="en-US" sz="1500" dirty="0"/>
              <a:t>ACNUR, OMI, MHPSS</a:t>
            </a:r>
            <a:r>
              <a:rPr lang="el-GR" sz="1500" dirty="0"/>
              <a:t>. 2015. </a:t>
            </a:r>
            <a:r>
              <a:rPr lang="en-US" sz="1500" i="1" dirty="0"/>
              <a:t>Salud mental y apoyo psicosocial para los refugiados, solicitantes de asilo y migrantes en movimiento en Europa. Una nota de orientación multiinstitucional</a:t>
            </a:r>
            <a:r>
              <a:rPr lang="en-US" sz="1500" dirty="0"/>
              <a:t>. Obtenido de: </a:t>
            </a:r>
            <a:r>
              <a:rPr lang="en-US" sz="1500" u="sng" dirty="0">
                <a:solidFill>
                  <a:schemeClr val="hlink"/>
                </a:solidFill>
                <a:hlinkClick r:id="rId7"/>
              </a:rPr>
              <a:t>http://www.euro.who.int/en/health-topics/health-determinants/migration-and-health/publications/2016/mental-health-and-psychosocial-support-for-refugees,-asylum-seekers-and-migrants-on-the-move-in-europe.-a-multi-agency-guidance-note-2015</a:t>
            </a:r>
            <a:endParaRPr sz="1500" dirty="0"/>
          </a:p>
        </p:txBody>
      </p:sp>
      <p:pic>
        <p:nvPicPr>
          <p:cNvPr id="310" name="Google Shape;310;p10"/>
          <p:cNvPicPr preferRelativeResize="0"/>
          <p:nvPr/>
        </p:nvPicPr>
        <p:blipFill rotWithShape="1">
          <a:blip r:embed="rId8">
            <a:alphaModFix/>
          </a:blip>
          <a:srcRect r="-533" b="606"/>
          <a:stretch/>
        </p:blipFill>
        <p:spPr>
          <a:xfrm flipH="1">
            <a:off x="-1904" y="6253759"/>
            <a:ext cx="610941" cy="604241"/>
          </a:xfrm>
          <a:prstGeom prst="rect">
            <a:avLst/>
          </a:prstGeom>
          <a:noFill/>
          <a:ln>
            <a:noFill/>
          </a:ln>
        </p:spPr>
      </p:pic>
      <p:sp>
        <p:nvSpPr>
          <p:cNvPr id="5" name="CuadroTexto 4">
            <a:extLst>
              <a:ext uri="{FF2B5EF4-FFF2-40B4-BE49-F238E27FC236}">
                <a16:creationId xmlns:a16="http://schemas.microsoft.com/office/drawing/2014/main" id="{961F91C2-DF3C-56F3-C922-2A7EEA67DA37}"/>
              </a:ext>
            </a:extLst>
          </p:cNvPr>
          <p:cNvSpPr txBox="1"/>
          <p:nvPr/>
        </p:nvSpPr>
        <p:spPr>
          <a:xfrm>
            <a:off x="374196" y="0"/>
            <a:ext cx="6714176" cy="400110"/>
          </a:xfrm>
          <a:prstGeom prst="rect">
            <a:avLst/>
          </a:prstGeom>
          <a:solidFill>
            <a:schemeClr val="bg1"/>
          </a:solidFill>
        </p:spPr>
        <p:txBody>
          <a:bodyPr wrap="square" rtlCol="0">
            <a:spAutoFit/>
          </a:bodyPr>
          <a:lstStyle/>
          <a:p>
            <a:r>
              <a:rPr lang="en-GB" sz="2000" dirty="0" err="1">
                <a:solidFill>
                  <a:schemeClr val="bg1">
                    <a:lumMod val="50000"/>
                  </a:schemeClr>
                </a:solidFill>
                <a:latin typeface="Calibri" panose="020F0502020204030204" pitchFamily="34" charset="0"/>
                <a:cs typeface="Calibri" panose="020F0502020204030204" pitchFamily="34" charset="0"/>
              </a:rPr>
              <a:t>Principales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cuestiones</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sanitarias</a:t>
            </a:r>
            <a:r>
              <a:rPr lang="en-GB" sz="2000" dirty="0">
                <a:solidFill>
                  <a:schemeClr val="bg1">
                    <a:lumMod val="50000"/>
                  </a:schemeClr>
                </a:solidFill>
                <a:latin typeface="Calibri" panose="020F0502020204030204" pitchFamily="34" charset="0"/>
                <a:cs typeface="Calibri" panose="020F0502020204030204" pitchFamily="34" charset="0"/>
              </a:rPr>
              <a:t> al </a:t>
            </a:r>
            <a:r>
              <a:rPr lang="en-GB" sz="2000" dirty="0" err="1">
                <a:solidFill>
                  <a:schemeClr val="bg1">
                    <a:lumMod val="50000"/>
                  </a:schemeClr>
                </a:solidFill>
                <a:latin typeface="Calibri" panose="020F0502020204030204" pitchFamily="34" charset="0"/>
                <a:cs typeface="Calibri" panose="020F0502020204030204" pitchFamily="34" charset="0"/>
              </a:rPr>
              <a:t>aterrizar</a:t>
            </a:r>
            <a:r>
              <a:rPr lang="en-GB" sz="2000" dirty="0">
                <a:solidFill>
                  <a:schemeClr val="bg1">
                    <a:lumMod val="50000"/>
                  </a:schemeClr>
                </a:solidFill>
                <a:latin typeface="Calibri" panose="020F0502020204030204" pitchFamily="34" charset="0"/>
                <a:cs typeface="Calibri" panose="020F0502020204030204" pitchFamily="34" charset="0"/>
              </a:rPr>
              <a:t> </a:t>
            </a:r>
            <a:r>
              <a:rPr lang="en-GB" sz="2000" dirty="0" err="1">
                <a:solidFill>
                  <a:schemeClr val="bg1">
                    <a:lumMod val="50000"/>
                  </a:schemeClr>
                </a:solidFill>
                <a:latin typeface="Calibri" panose="020F0502020204030204" pitchFamily="34" charset="0"/>
                <a:cs typeface="Calibri" panose="020F0502020204030204" pitchFamily="34" charset="0"/>
              </a:rPr>
              <a:t>en</a:t>
            </a:r>
            <a:r>
              <a:rPr lang="en-GB" sz="2000" dirty="0">
                <a:solidFill>
                  <a:schemeClr val="bg1">
                    <a:lumMod val="50000"/>
                  </a:schemeClr>
                </a:solidFill>
                <a:latin typeface="Calibri" panose="020F0502020204030204" pitchFamily="34" charset="0"/>
                <a:cs typeface="Calibri" panose="020F0502020204030204" pitchFamily="34" charset="0"/>
              </a:rPr>
              <a:t> un nuevo </a:t>
            </a:r>
            <a:r>
              <a:rPr lang="en-GB" sz="2000" dirty="0" err="1">
                <a:solidFill>
                  <a:schemeClr val="bg1">
                    <a:lumMod val="50000"/>
                  </a:schemeClr>
                </a:solidFill>
                <a:latin typeface="Calibri" panose="020F0502020204030204" pitchFamily="34" charset="0"/>
                <a:cs typeface="Calibri" panose="020F0502020204030204" pitchFamily="34" charset="0"/>
              </a:rPr>
              <a:t>país</a:t>
            </a:r>
            <a:endParaRPr lang="en-GB"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278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11869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000" dirty="0">
                <a:solidFill>
                  <a:srgbClr val="C01E24"/>
                </a:solidFill>
              </a:rPr>
              <a:t>Acción 2.2</a:t>
            </a:r>
            <a:br>
              <a:rPr lang="de-DE" dirty="0"/>
            </a:br>
            <a:r>
              <a:rPr lang="en-US" dirty="0">
                <a:solidFill>
                  <a:srgbClr val="C01E24"/>
                </a:solidFill>
              </a:rPr>
              <a:t>Identificar los riesgos para la salud antes, durante y después de llegar a un nuevo país.</a:t>
            </a:r>
            <a:endParaRPr dirty="0">
              <a:solidFill>
                <a:srgbClr val="C01E24"/>
              </a:solidFill>
            </a:endParaRPr>
          </a:p>
        </p:txBody>
      </p:sp>
      <p:sp>
        <p:nvSpPr>
          <p:cNvPr id="263" name="Google Shape;263;p17"/>
          <p:cNvSpPr txBox="1">
            <a:spLocks noGrp="1"/>
          </p:cNvSpPr>
          <p:nvPr>
            <p:ph type="body" idx="1"/>
          </p:nvPr>
        </p:nvSpPr>
        <p:spPr>
          <a:xfrm>
            <a:off x="617621" y="256249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err="1"/>
              <a:t>Objetivos</a:t>
            </a:r>
            <a:endParaRPr dirty="0"/>
          </a:p>
        </p:txBody>
      </p:sp>
      <p:sp>
        <p:nvSpPr>
          <p:cNvPr id="264" name="Google Shape;264;p17"/>
          <p:cNvSpPr txBox="1">
            <a:spLocks noGrp="1"/>
          </p:cNvSpPr>
          <p:nvPr>
            <p:ph type="body" idx="2"/>
          </p:nvPr>
        </p:nvSpPr>
        <p:spPr>
          <a:xfrm>
            <a:off x="617621" y="3428999"/>
            <a:ext cx="5937120" cy="3429001"/>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pPr>
            <a:r>
              <a:rPr lang="en-US" sz="2000" dirty="0"/>
              <a:t>Identificar los riesgos sanitarios en el país de origen</a:t>
            </a:r>
          </a:p>
          <a:p>
            <a:pPr marL="342900" lvl="0" indent="-342900">
              <a:lnSpc>
                <a:spcPct val="120000"/>
              </a:lnSpc>
              <a:spcBef>
                <a:spcPts val="1200"/>
              </a:spcBef>
              <a:buSzPts val="2000"/>
            </a:pPr>
            <a:r>
              <a:rPr lang="en-US" sz="2000" dirty="0"/>
              <a:t>Identificar los riesgos para la salud durante el viaje</a:t>
            </a:r>
          </a:p>
          <a:p>
            <a:pPr marL="342900" lvl="0" indent="-342900">
              <a:lnSpc>
                <a:spcPct val="120000"/>
              </a:lnSpc>
              <a:spcBef>
                <a:spcPts val="1200"/>
              </a:spcBef>
              <a:buSzPts val="2000"/>
            </a:pPr>
            <a:r>
              <a:rPr lang="en-US" sz="2000" dirty="0"/>
              <a:t>Identificar los riesgos sanitarios al llegar al nuevo país</a:t>
            </a:r>
          </a:p>
          <a:p>
            <a:pPr marL="342900" lvl="0" indent="-342900" algn="l" rtl="0">
              <a:lnSpc>
                <a:spcPct val="120000"/>
              </a:lnSpc>
              <a:spcBef>
                <a:spcPts val="1200"/>
              </a:spcBef>
              <a:spcAft>
                <a:spcPts val="0"/>
              </a:spcAft>
              <a:buSzPts val="2000"/>
              <a:buChar char="▪"/>
            </a:pPr>
            <a:endParaRPr sz="2000" dirty="0">
              <a:highlight>
                <a:srgbClr val="FFFF00"/>
              </a:highlight>
            </a:endParaRPr>
          </a:p>
        </p:txBody>
      </p:sp>
      <p:sp>
        <p:nvSpPr>
          <p:cNvPr id="267" name="Google Shape;267;p17"/>
          <p:cNvSpPr/>
          <p:nvPr/>
        </p:nvSpPr>
        <p:spPr>
          <a:xfrm>
            <a:off x="11469624" y="1000854"/>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de-DE" sz="2400" b="0" i="0" u="none" strike="noStrike" kern="0" cap="none" spc="0" normalizeH="0" baseline="0" noProof="0" dirty="0">
                <a:ln>
                  <a:noFill/>
                </a:ln>
                <a:solidFill>
                  <a:srgbClr val="FFFFFF"/>
                </a:solidFill>
                <a:effectLst/>
                <a:uLnTx/>
                <a:uFillTx/>
                <a:latin typeface="Calibri"/>
                <a:ea typeface="Calibri"/>
                <a:cs typeface="Calibri"/>
                <a:sym typeface="Calibri"/>
              </a:rPr>
              <a:t>2.1</a:t>
            </a: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68" name="Google Shape;268;p17"/>
          <p:cNvSpPr/>
          <p:nvPr/>
        </p:nvSpPr>
        <p:spPr>
          <a:xfrm>
            <a:off x="11472235" y="1836675"/>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de-DE" sz="2800" b="0" i="0" u="none" strike="noStrike" kern="0" cap="none" spc="0" normalizeH="0" baseline="0" noProof="0" dirty="0">
                <a:ln>
                  <a:noFill/>
                </a:ln>
                <a:solidFill>
                  <a:srgbClr val="C00000"/>
                </a:solidFill>
                <a:effectLst/>
                <a:uLnTx/>
                <a:uFillTx/>
                <a:latin typeface="Calibri"/>
                <a:ea typeface="Calibri"/>
                <a:cs typeface="Calibri"/>
                <a:sym typeface="Calibri"/>
              </a:rPr>
              <a:t>2.2</a:t>
            </a:r>
            <a:endParaRPr kumimoji="0" sz="2800" b="0" i="0" u="none" strike="noStrike" kern="0" cap="none" spc="0" normalizeH="0" baseline="0" noProof="0" dirty="0">
              <a:ln>
                <a:noFill/>
              </a:ln>
              <a:solidFill>
                <a:srgbClr val="C00000"/>
              </a:solidFill>
              <a:effectLst/>
              <a:uLnTx/>
              <a:uFillTx/>
              <a:latin typeface="Calibri"/>
              <a:ea typeface="Calibri"/>
              <a:cs typeface="Calibri"/>
              <a:sym typeface="Calibri"/>
            </a:endParaRPr>
          </a:p>
        </p:txBody>
      </p:sp>
      <p:sp>
        <p:nvSpPr>
          <p:cNvPr id="269" name="Google Shape;269;p17"/>
          <p:cNvSpPr/>
          <p:nvPr/>
        </p:nvSpPr>
        <p:spPr>
          <a:xfrm>
            <a:off x="11469570" y="2631442"/>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Calibri"/>
              <a:buNone/>
              <a:tabLst/>
              <a:defRPr/>
            </a:pPr>
            <a:r>
              <a:rPr kumimoji="0" lang="de-DE" sz="2400" b="0" i="0" u="none" strike="noStrike" kern="0" cap="none" spc="0" normalizeH="0" baseline="0" noProof="0" dirty="0">
                <a:ln>
                  <a:noFill/>
                </a:ln>
                <a:solidFill>
                  <a:srgbClr val="FFFFFF"/>
                </a:solidFill>
                <a:effectLst/>
                <a:uLnTx/>
                <a:uFillTx/>
                <a:latin typeface="Calibri"/>
                <a:ea typeface="Calibri"/>
                <a:cs typeface="Calibri"/>
                <a:sym typeface="Calibri"/>
              </a:rPr>
              <a:t>2.3</a:t>
            </a: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70" name="Google Shape;270;p17"/>
          <p:cNvSpPr/>
          <p:nvPr/>
        </p:nvSpPr>
        <p:spPr>
          <a:xfrm>
            <a:off x="11469624" y="3499898"/>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de-DE" sz="2400" b="0" i="0" u="none" strike="noStrike" kern="0" cap="none" spc="0" normalizeH="0" baseline="0" noProof="0" dirty="0">
                <a:ln>
                  <a:noFill/>
                </a:ln>
                <a:solidFill>
                  <a:srgbClr val="FFFFFF"/>
                </a:solidFill>
                <a:effectLst/>
                <a:uLnTx/>
                <a:uFillTx/>
                <a:latin typeface="Calibri"/>
                <a:ea typeface="Calibri"/>
                <a:cs typeface="Calibri"/>
                <a:sym typeface="Calibri"/>
              </a:rPr>
              <a:t>2.4</a:t>
            </a: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1" name="Google Shape;229;p6">
            <a:extLst>
              <a:ext uri="{FF2B5EF4-FFF2-40B4-BE49-F238E27FC236}">
                <a16:creationId xmlns:a16="http://schemas.microsoft.com/office/drawing/2014/main" id="{2F55469C-204A-46A0-B18F-5585D2D13FA3}"/>
              </a:ext>
            </a:extLst>
          </p:cNvPr>
          <p:cNvSpPr/>
          <p:nvPr/>
        </p:nvSpPr>
        <p:spPr>
          <a:xfrm>
            <a:off x="7917996" y="6506276"/>
            <a:ext cx="241171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2" name="Google Shape;230;p6">
            <a:extLst>
              <a:ext uri="{FF2B5EF4-FFF2-40B4-BE49-F238E27FC236}">
                <a16:creationId xmlns:a16="http://schemas.microsoft.com/office/drawing/2014/main" id="{3352282D-D3FC-4080-8837-9641D17BFC94}"/>
              </a:ext>
            </a:extLst>
          </p:cNvPr>
          <p:cNvPicPr preferRelativeResize="0"/>
          <p:nvPr/>
        </p:nvPicPr>
        <p:blipFill rotWithShape="1">
          <a:blip r:embed="rId5">
            <a:alphaModFix/>
          </a:blip>
          <a:srcRect/>
          <a:stretch/>
        </p:blipFill>
        <p:spPr>
          <a:xfrm>
            <a:off x="6554741" y="2663020"/>
            <a:ext cx="4518859" cy="3114981"/>
          </a:xfrm>
          <a:prstGeom prst="rect">
            <a:avLst/>
          </a:prstGeom>
          <a:noFill/>
          <a:ln>
            <a:noFill/>
          </a:ln>
        </p:spPr>
      </p:pic>
    </p:spTree>
    <p:extLst>
      <p:ext uri="{BB962C8B-B14F-4D97-AF65-F5344CB8AC3E}">
        <p14:creationId xmlns:p14="http://schemas.microsoft.com/office/powerpoint/2010/main" val="16976317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419"/>
        <p:cNvGrpSpPr/>
        <p:nvPr/>
      </p:nvGrpSpPr>
      <p:grpSpPr>
        <a:xfrm>
          <a:off x="0" y="0"/>
          <a:ext cx="0" cy="0"/>
          <a:chOff x="0" y="0"/>
          <a:chExt cx="0" cy="0"/>
        </a:xfrm>
      </p:grpSpPr>
      <p:sp>
        <p:nvSpPr>
          <p:cNvPr id="420" name="Google Shape;420;p2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1" name="Google Shape;421;p2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22" name="Google Shape;422;p25"/>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423" name="Google Shape;423;p25"/>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424" name="Google Shape;424;p25"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425" name="Google Shape;425;p25"/>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426" name="Google Shape;426;p25"/>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C01E24"/>
              </a:buClr>
              <a:buSzPts val="2800"/>
              <a:buFont typeface="Calibri"/>
              <a:buNone/>
              <a:tabLst/>
              <a:defRPr/>
            </a:pPr>
            <a:r>
              <a:rPr kumimoji="0" lang="en-US" sz="2800" b="0" i="0" u="none" strike="noStrike" kern="0" cap="none" spc="0" normalizeH="0" baseline="0" noProof="0">
                <a:ln>
                  <a:noFill/>
                </a:ln>
                <a:solidFill>
                  <a:srgbClr val="C01E24"/>
                </a:solidFill>
                <a:effectLst/>
                <a:uLnTx/>
                <a:uFillTx/>
                <a:latin typeface="Calibri"/>
                <a:ea typeface="Calibri"/>
                <a:cs typeface="Calibri"/>
                <a:sym typeface="Calibri"/>
              </a:rPr>
              <a:t>¡Enhorabuena!</a:t>
            </a:r>
            <a:br>
              <a:rPr kumimoji="0" lang="en-US" sz="2800" b="0" i="0" u="none" strike="noStrike" kern="0" cap="none" spc="0" normalizeH="0" baseline="0" noProof="0">
                <a:ln>
                  <a:noFill/>
                </a:ln>
                <a:solidFill>
                  <a:srgbClr val="C01E24"/>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C01E24"/>
                </a:solidFill>
                <a:effectLst/>
                <a:uLnTx/>
                <a:uFillTx/>
                <a:latin typeface="Calibri"/>
                <a:ea typeface="Calibri"/>
                <a:cs typeface="Calibri"/>
                <a:sym typeface="Calibri"/>
              </a:rPr>
              <a:t>Ha completado este módulo.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7" name="Google Shape;427;p25"/>
          <p:cNvSpPr/>
          <p:nvPr/>
        </p:nvSpPr>
        <p:spPr>
          <a:xfrm>
            <a:off x="7324530" y="6328066"/>
            <a:ext cx="4863381" cy="632422"/>
          </a:xfrm>
          <a:prstGeom prst="rect">
            <a:avLst/>
          </a:prstGeom>
          <a:no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DDEAF6"/>
                </a:solidFill>
                <a:effectLst/>
                <a:uLnTx/>
                <a:uFillTx/>
                <a:latin typeface="Calibri"/>
                <a:ea typeface="Calibri"/>
                <a:cs typeface="Calibri"/>
                <a:sym typeface="Calibri"/>
              </a:rPr>
              <a:t>El apoyo de la Comisión Europea a la elaboración de esta publicación no constituye una aprobación de su contenido, que refleja únicamente las opiniones de los autores, y la Comisión no se hace responsable del uso que pueda hacerse de la información contenida en ella.</a:t>
            </a:r>
            <a:endParaRPr kumimoji="0" sz="900" b="0" i="0" u="none" strike="noStrike" kern="0" cap="none" spc="0" normalizeH="0" baseline="0" noProof="0">
              <a:ln>
                <a:noFill/>
              </a:ln>
              <a:solidFill>
                <a:srgbClr val="DDEAF6"/>
              </a:solidFill>
              <a:effectLst/>
              <a:uLnTx/>
              <a:uFillTx/>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Θέμα του Office">
  <a:themeElements>
    <a:clrScheme name="Graustuf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2D78E0-464A-4669-87D4-3DEFC76C8211}">
  <ds:schemaRefs>
    <ds:schemaRef ds:uri="http://schemas.microsoft.com/sharepoint/v3/contenttype/forms"/>
  </ds:schemaRefs>
</ds:datastoreItem>
</file>

<file path=customXml/itemProps2.xml><?xml version="1.0" encoding="utf-8"?>
<ds:datastoreItem xmlns:ds="http://schemas.openxmlformats.org/officeDocument/2006/customXml" ds:itemID="{1C6322B6-805F-4960-B463-B4E718496B46}">
  <ds:schemaRefs>
    <ds:schemaRef ds:uri="http://schemas.microsoft.com/office/infopath/2007/PartnerControls"/>
    <ds:schemaRef ds:uri="http://purl.org/dc/dcmitype/"/>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f31421c9-628b-4b4d-907b-e4fb7eb6347f"/>
    <ds:schemaRef ds:uri="http://purl.org/dc/terms/"/>
    <ds:schemaRef ds:uri="http://purl.org/dc/elements/1.1/"/>
  </ds:schemaRefs>
</ds:datastoreItem>
</file>

<file path=customXml/itemProps3.xml><?xml version="1.0" encoding="utf-8"?>
<ds:datastoreItem xmlns:ds="http://schemas.openxmlformats.org/officeDocument/2006/customXml" ds:itemID="{D36770E5-1687-46D5-9D35-531EE72D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762</TotalTime>
  <Words>9953</Words>
  <Application>Microsoft Office PowerPoint</Application>
  <PresentationFormat>Ευρεία οθόνη</PresentationFormat>
  <Paragraphs>962</Paragraphs>
  <Slides>90</Slides>
  <Notes>89</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90</vt:i4>
      </vt:variant>
    </vt:vector>
  </HeadingPairs>
  <TitlesOfParts>
    <vt:vector size="99" baseType="lpstr">
      <vt:lpstr>Arial</vt:lpstr>
      <vt:lpstr>Gill Sans</vt:lpstr>
      <vt:lpstr>Calibri</vt:lpstr>
      <vt:lpstr>Impact</vt:lpstr>
      <vt:lpstr>Roboto</vt:lpstr>
      <vt:lpstr>Courier New</vt:lpstr>
      <vt:lpstr>Wingdings</vt:lpstr>
      <vt:lpstr>1_Θέμα του Office</vt:lpstr>
      <vt:lpstr>2_Θέμα του Office</vt:lpstr>
      <vt:lpstr>Παρουσίαση του PowerPoint</vt:lpstr>
      <vt:lpstr>Socios</vt:lpstr>
      <vt:lpstr>Módulos</vt:lpstr>
      <vt:lpstr>Objetivos</vt:lpstr>
      <vt:lpstr>Competencias</vt:lpstr>
      <vt:lpstr>2.1 Introducción a este módulo</vt:lpstr>
      <vt:lpstr>Introducción </vt:lpstr>
      <vt:lpstr>Apertura</vt:lpstr>
      <vt:lpstr>Acción 2.2 Identificar los riesgos para la salud antes, durante y después de llegar a un nuevo país.</vt:lpstr>
      <vt:lpstr>Riesgos sanitarios en los países de origen</vt:lpstr>
      <vt:lpstr>Riesgos para la salud durante el viaje</vt:lpstr>
      <vt:lpstr>Riesgos sanitarios al llegar a un nuevo país</vt:lpstr>
      <vt:lpstr>Describa sus experiencias</vt:lpstr>
      <vt:lpstr>Describa sus experiencias</vt:lpstr>
      <vt:lpstr>Describa sus experiencias</vt:lpstr>
      <vt:lpstr>Tus deberes</vt:lpstr>
      <vt:lpstr>Acción 2.3  Explorar la salud física y mental de los inmigrantes</vt:lpstr>
      <vt:lpstr>Explorar las narrativas de su enfermedad</vt:lpstr>
      <vt:lpstr>Síntomas más frecuentes en la población inmigrante</vt:lpstr>
      <vt:lpstr>Identificar la enfermedad y sugerir acciones específicas (1)</vt:lpstr>
      <vt:lpstr>Identificar la enfermedad y sugerir acciones específicas (2)</vt:lpstr>
      <vt:lpstr>Identificar la enfermedad y sugerir acciones específicas (3)</vt:lpstr>
      <vt:lpstr>Cómo lidiar con las enfermedades mentales</vt:lpstr>
      <vt:lpstr>Describa sus experiencias</vt:lpstr>
      <vt:lpstr>Describa sus experiencias</vt:lpstr>
      <vt:lpstr>Describa sus experiencias: preguntas orientativas</vt:lpstr>
      <vt:lpstr>Describa sus experiencias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vt:lpstr>
      <vt:lpstr> Vacunación</vt:lpstr>
      <vt:lpstr> Vacunación</vt:lpstr>
      <vt:lpstr>Enfermedades prevenibles por vacunación</vt:lpstr>
      <vt:lpstr>Nutrición  </vt:lpstr>
      <vt:lpstr>Signos de desnutrición </vt:lpstr>
      <vt:lpstr>            Tratamiento y prevención de la desnutrición</vt:lpstr>
      <vt:lpstr>            Preparar comidas con bajo presupuesto</vt:lpstr>
      <vt:lpstr>            Fumar y beber alcohol</vt:lpstr>
      <vt:lpstr>Παρουσίαση του PowerPoint</vt:lpstr>
      <vt:lpstr>Actividad física</vt:lpstr>
      <vt:lpstr>Beneficios de la actividad física</vt:lpstr>
      <vt:lpstr>Ejemplos de actividades físicas</vt:lpstr>
      <vt:lpstr>Detección de enfermedades especiales</vt:lpstr>
      <vt:lpstr>Pruebas de detección comunes</vt:lpstr>
      <vt:lpstr> Principios de higiene</vt:lpstr>
      <vt:lpstr> Higiene selectiva</vt:lpstr>
      <vt:lpstr>Cómo romper la cadena de infección</vt:lpstr>
      <vt:lpstr>Παρουσίαση του PowerPoint</vt:lpstr>
      <vt:lpstr>Παρουσίαση του PowerPoint</vt:lpstr>
      <vt:lpstr>Παρουσίαση του PowerPoint</vt:lpstr>
      <vt:lpstr>ANEXO I:  INFORMACIÓN ADICIONAL SOBRE LA SALUD DE LAS MUJERES</vt:lpstr>
      <vt:lpstr>Salud de la mujer</vt:lpstr>
      <vt:lpstr> Salud de la mujer</vt:lpstr>
      <vt:lpstr>Salud de la mujer</vt:lpstr>
      <vt:lpstr>Cuidados especiales durante el embarazo</vt:lpstr>
      <vt:lpstr>Cuidados especiales durante el embarazo</vt:lpstr>
      <vt:lpstr>Durante el embarazo (1)</vt:lpstr>
      <vt:lpstr>Durante el embarazo (2)</vt:lpstr>
      <vt:lpstr>Durante el parto   </vt:lpstr>
      <vt:lpstr>https://www.youtube.com/watch?v=S7qO_9-NJmA  </vt:lpstr>
      <vt:lpstr>Elementos esenciales del cuidado del recién nacido (1)</vt:lpstr>
      <vt:lpstr>Elementos esenciales del cuidado del recién nacido (2)</vt:lpstr>
      <vt:lpstr>Elementos esenciales del cuidado del recién nacido (3)</vt:lpstr>
      <vt:lpstr> Requisitos especiales para el cuidado del bebé</vt:lpstr>
      <vt:lpstr>Παρουσίαση του PowerPoint</vt:lpstr>
      <vt:lpstr>Παρουσίαση του PowerPoint</vt:lpstr>
      <vt:lpstr>Παρουσίαση του PowerPoint</vt:lpstr>
      <vt:lpstr>ANEXO II: Información adicional sobre salud mental</vt:lpstr>
      <vt:lpstr>Enfermedades mentales: cómo afrontarlas</vt:lpstr>
      <vt:lpstr>Ejemplos de signos y síntomas de enfermedad mental</vt:lpstr>
      <vt:lpstr>Enfermedades mentales: cómo recibir tratamiento</vt:lpstr>
      <vt:lpstr>ANEXO III:  INFORMACIÓN COMPLEMENTARIA SOBRE LA RESILIENCIA EN MATERIA DE SALUD MENTAL</vt:lpstr>
      <vt:lpstr>Construir una salud mental resiliente</vt:lpstr>
      <vt:lpstr>Estrategias de afrontamiento</vt:lpstr>
      <vt:lpstr>Pasos para desarrollar la resiliencia</vt:lpstr>
      <vt:lpstr>https://www.youtube.com/watch?v=RMnZFXjKtAs </vt:lpstr>
      <vt:lpstr>Παρουσίαση του PowerPoint</vt:lpstr>
      <vt:lpstr>Παρουσίαση του PowerPoint</vt:lpstr>
      <vt:lpstr>Referencias y lecturas adicionales (1)</vt:lpstr>
      <vt:lpstr>Referencias y lecturas adicionales (2)</vt:lpstr>
      <vt:lpstr>Referencias y lecturas adicionales (3)</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pantelis bbalaouras</dc:creator>
  <cp:keywords>, docId:74B079E0ECC0D3A4EC652D0357D48AB6</cp:keywords>
  <cp:lastModifiedBy>pantelis balaouras</cp:lastModifiedBy>
  <cp:revision>23</cp:revision>
  <dcterms:created xsi:type="dcterms:W3CDTF">2020-06-02T13:31:56Z</dcterms:created>
  <dcterms:modified xsi:type="dcterms:W3CDTF">2022-08-01T11:07:22Z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y fmtid="{D5CDD505-2E9C-101B-9397-08002B2CF9AE}" pid="3" name="NXPowerLiteLastOptimized">
    <vt:lpwstr>8181554</vt:lpwstr>
  </property>
  <property fmtid="{D5CDD505-2E9C-101B-9397-08002B2CF9AE}" pid="4" name="NXPowerLiteSettings">
    <vt:lpwstr>F7000400038000</vt:lpwstr>
  </property>
  <property fmtid="{D5CDD505-2E9C-101B-9397-08002B2CF9AE}" pid="5" name="NXPowerLiteVersion">
    <vt:lpwstr>S9.1.4</vt:lpwstr>
  </property>
</Properties>
</file>