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16" r:id="rId5"/>
    <p:sldId id="417" r:id="rId6"/>
    <p:sldId id="418" r:id="rId7"/>
    <p:sldId id="420" r:id="rId8"/>
    <p:sldId id="430" r:id="rId9"/>
    <p:sldId id="463" r:id="rId10"/>
    <p:sldId id="465" r:id="rId11"/>
    <p:sldId id="464" r:id="rId12"/>
    <p:sldId id="466" r:id="rId13"/>
    <p:sldId id="515" r:id="rId14"/>
    <p:sldId id="469" r:id="rId15"/>
    <p:sldId id="470" r:id="rId16"/>
    <p:sldId id="473" r:id="rId17"/>
    <p:sldId id="518" r:id="rId18"/>
    <p:sldId id="474" r:id="rId19"/>
    <p:sldId id="519" r:id="rId20"/>
    <p:sldId id="475" r:id="rId21"/>
    <p:sldId id="471" r:id="rId22"/>
    <p:sldId id="511" r:id="rId23"/>
    <p:sldId id="499" r:id="rId24"/>
    <p:sldId id="476" r:id="rId25"/>
    <p:sldId id="477" r:id="rId26"/>
    <p:sldId id="478" r:id="rId27"/>
    <p:sldId id="480" r:id="rId28"/>
    <p:sldId id="481" r:id="rId29"/>
    <p:sldId id="482" r:id="rId30"/>
    <p:sldId id="485" r:id="rId31"/>
    <p:sldId id="484" r:id="rId32"/>
    <p:sldId id="500" r:id="rId33"/>
    <p:sldId id="522" r:id="rId34"/>
    <p:sldId id="505" r:id="rId35"/>
    <p:sldId id="490" r:id="rId36"/>
    <p:sldId id="516" r:id="rId37"/>
    <p:sldId id="495" r:id="rId38"/>
    <p:sldId id="512" r:id="rId39"/>
    <p:sldId id="503" r:id="rId40"/>
    <p:sldId id="513" r:id="rId41"/>
    <p:sldId id="491" r:id="rId42"/>
    <p:sldId id="502" r:id="rId43"/>
    <p:sldId id="488" r:id="rId44"/>
    <p:sldId id="517" r:id="rId45"/>
    <p:sldId id="496" r:id="rId46"/>
    <p:sldId id="506" r:id="rId47"/>
    <p:sldId id="498" r:id="rId48"/>
    <p:sldId id="520" r:id="rId49"/>
    <p:sldId id="404"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9CE08-09CB-4391-8806-0691210CCD53}" v="9" dt="2022-05-17T14:38:29.05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tx2"/>
        </a:solidFill>
      </dgm:spPr>
      <dgm:t>
        <a:bodyPr/>
        <a:lstStyle/>
        <a:p>
          <a:r>
            <a:rPr lang="en-US" sz="2000" dirty="0">
              <a:effectLst>
                <a:outerShdw blurRad="38100" dist="38100" dir="2700000" algn="tl">
                  <a:srgbClr val="000000">
                    <a:alpha val="43137"/>
                  </a:srgbClr>
                </a:outerShdw>
              </a:effectLst>
            </a:rPr>
            <a:t>1. </a:t>
          </a:r>
          <a:r>
            <a:rPr lang="fr-FR" sz="2000" dirty="0">
              <a:solidFill>
                <a:schemeClr val="lt1"/>
              </a:solidFill>
              <a:effectLst>
                <a:outerShdw blurRad="38100" dist="38100" dir="2700000" algn="tl">
                  <a:srgbClr val="000000">
                    <a:alpha val="43137"/>
                  </a:srgbClr>
                </a:outerShdw>
              </a:effectLst>
              <a:latin typeface="Calibri"/>
              <a:ea typeface="Calibri"/>
              <a:cs typeface="Calibri"/>
              <a:sym typeface="Calibri"/>
            </a:rPr>
            <a:t>Qu’est-ce que l’éducation en matière de santé, et pourquoi est-ce important ?</a:t>
          </a:r>
          <a:endParaRPr lang="el-GR" sz="2000" dirty="0">
            <a:effectLst>
              <a:outerShdw blurRad="38100" dist="38100" dir="2700000" algn="tl">
                <a:srgbClr val="000000">
                  <a:alpha val="43137"/>
                </a:srgbClr>
              </a:outerShdw>
            </a:effectLst>
          </a:endParaRPr>
        </a:p>
      </dgm:t>
    </dgm:pt>
    <dgm:pt modelId="{DF29B433-28C4-4212-B73F-BBA2E55D71FD}" type="par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4E244519-B7AC-4B3B-BE5F-12059590F0D2}">
      <dgm:prSet phldrT="[Κείμενο]" custT="1"/>
      <dgm:spPr/>
      <dgm:t>
        <a:bodyPr/>
        <a:lstStyle/>
        <a:p>
          <a:r>
            <a:rPr lang="fr-FR" sz="2000" dirty="0">
              <a:solidFill>
                <a:schemeClr val="lt1"/>
              </a:solidFill>
              <a:effectLst>
                <a:outerShdw blurRad="38100" dist="38100" dir="2700000" algn="tl">
                  <a:srgbClr val="000000">
                    <a:alpha val="43137"/>
                  </a:srgbClr>
                </a:outerShdw>
              </a:effectLst>
              <a:latin typeface="Calibri"/>
              <a:ea typeface="Calibri"/>
              <a:cs typeface="Calibri"/>
              <a:sym typeface="Calibri"/>
            </a:rPr>
            <a:t>2. Les principaux enjeux en matière de santé à l’arrivée dans un nouveau pays</a:t>
          </a:r>
          <a:endParaRPr lang="el-GR" sz="2000" dirty="0">
            <a:effectLst>
              <a:outerShdw blurRad="38100" dist="38100" dir="2700000" algn="tl">
                <a:srgbClr val="000000">
                  <a:alpha val="43137"/>
                </a:srgbClr>
              </a:outerShdw>
            </a:effectLst>
          </a:endParaRPr>
        </a:p>
      </dgm:t>
    </dgm:pt>
    <dgm:pt modelId="{E30B4CE4-28F5-41D5-BDD7-379CEE7BFAA6}" type="par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B4C523CA-CB9B-45E6-9B42-ACDDF1BF7D65}">
      <dgm:prSet phldrT="[Κείμενο]" custT="1"/>
      <dgm:spPr/>
      <dgm:t>
        <a:bodyPr/>
        <a:lstStyle/>
        <a:p>
          <a:r>
            <a:rPr lang="fr-FR" sz="2000" dirty="0">
              <a:solidFill>
                <a:schemeClr val="lt1"/>
              </a:solidFill>
              <a:effectLst>
                <a:outerShdw blurRad="38100" dist="38100" dir="2700000" algn="tl">
                  <a:srgbClr val="000000">
                    <a:alpha val="43137"/>
                  </a:srgbClr>
                </a:outerShdw>
              </a:effectLst>
              <a:latin typeface="Calibri"/>
              <a:ea typeface="Calibri"/>
              <a:cs typeface="Calibri"/>
              <a:sym typeface="Calibri"/>
            </a:rPr>
            <a:t>3. Les services de santé</a:t>
          </a:r>
          <a:endParaRPr lang="el-GR" sz="2000" dirty="0">
            <a:effectLst>
              <a:outerShdw blurRad="38100" dist="38100" dir="2700000" algn="tl">
                <a:srgbClr val="000000">
                  <a:alpha val="43137"/>
                </a:srgbClr>
              </a:outerShdw>
            </a:effectLst>
          </a:endParaRPr>
        </a:p>
      </dgm:t>
    </dgm:pt>
    <dgm:pt modelId="{0B61FFA1-954D-4769-9935-DC27A03FE46F}" type="par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75B07F44-C333-48E7-8178-CFF0BF83A03B}">
      <dgm:prSet phldrT="[Κείμενο]" custT="1"/>
      <dgm:spPr>
        <a:solidFill>
          <a:schemeClr val="tx2"/>
        </a:solidFill>
      </dgm:spPr>
      <dgm:t>
        <a:bodyPr/>
        <a:lstStyle/>
        <a:p>
          <a:r>
            <a:rPr lang="fr-FR" sz="2000" dirty="0">
              <a:solidFill>
                <a:schemeClr val="lt1"/>
              </a:solidFill>
              <a:effectLst>
                <a:outerShdw blurRad="38100" dist="38100" dir="2700000" algn="tl">
                  <a:srgbClr val="000000">
                    <a:alpha val="43137"/>
                  </a:srgbClr>
                </a:outerShdw>
              </a:effectLst>
              <a:latin typeface="Calibri"/>
              <a:ea typeface="Calibri"/>
              <a:cs typeface="Calibri"/>
              <a:sym typeface="Calibri"/>
            </a:rPr>
            <a:t>4. Développer ses connaissances numériques</a:t>
          </a:r>
          <a:endParaRPr lang="el-GR" sz="2000" dirty="0">
            <a:effectLst>
              <a:outerShdw blurRad="38100" dist="38100" dir="2700000" algn="tl">
                <a:srgbClr val="000000">
                  <a:alpha val="43137"/>
                </a:srgbClr>
              </a:outerShdw>
            </a:effectLst>
          </a:endParaRPr>
        </a:p>
      </dgm:t>
    </dgm:pt>
    <dgm:pt modelId="{A8A3EEA3-0713-42CA-AC7B-46A3B360B864}" type="par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DB9557A1-A575-43D0-9B11-FD36CF648E34}">
      <dgm:prSet phldrT="[Κείμενο]" custT="1"/>
      <dgm:spPr/>
      <dgm:t>
        <a:bodyPr/>
        <a:lstStyle/>
        <a:p>
          <a:r>
            <a:rPr lang="fr-FR" sz="2000" b="0" i="0" u="none" dirty="0">
              <a:solidFill>
                <a:schemeClr val="lt1"/>
              </a:solidFill>
              <a:effectLst>
                <a:outerShdw blurRad="38100" dist="38100" dir="2700000" algn="tl">
                  <a:srgbClr val="000000">
                    <a:alpha val="43137"/>
                  </a:srgbClr>
                </a:outerShdw>
              </a:effectLst>
              <a:latin typeface="Calibri"/>
              <a:ea typeface="Calibri"/>
              <a:cs typeface="Calibri"/>
              <a:sym typeface="Calibri"/>
            </a:rPr>
            <a:t>5. Découvrir les outils de santé numérique</a:t>
          </a:r>
          <a:endParaRPr lang="el-GR" sz="2000" dirty="0">
            <a:effectLst>
              <a:outerShdw blurRad="38100" dist="38100" dir="2700000" algn="tl">
                <a:srgbClr val="000000">
                  <a:alpha val="43137"/>
                </a:srgbClr>
              </a:outerShdw>
            </a:effectLst>
          </a:endParaRPr>
        </a:p>
      </dgm:t>
    </dgm:pt>
    <dgm:pt modelId="{4E615637-DD68-4F30-82E9-C6440A41C969}" type="par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A7E3841F-E8D5-4E22-8847-FCDF07DD6583}">
      <dgm:prSet custT="1"/>
      <dgm:spPr>
        <a:solidFill>
          <a:srgbClr val="C00000"/>
        </a:solidFill>
      </dgm:spPr>
      <dgm:t>
        <a:bodyPr/>
        <a:lstStyle/>
        <a:p>
          <a:r>
            <a:rPr lang="fr-FR" sz="2000" dirty="0">
              <a:solidFill>
                <a:schemeClr val="lt1"/>
              </a:solidFill>
              <a:effectLst>
                <a:outerShdw blurRad="38100" dist="38100" dir="2700000" algn="tl">
                  <a:srgbClr val="000000">
                    <a:alpha val="43137"/>
                  </a:srgbClr>
                </a:outerShdw>
              </a:effectLst>
              <a:latin typeface="Calibri"/>
              <a:ea typeface="Calibri"/>
              <a:cs typeface="Calibri"/>
              <a:sym typeface="Calibri"/>
            </a:rPr>
            <a:t>6. Être actif dans l’environnement de la santé numérique</a:t>
          </a:r>
          <a:endParaRPr lang="el-GR" sz="2000" dirty="0">
            <a:effectLst>
              <a:outerShdw blurRad="38100" dist="38100" dir="2700000" algn="tl">
                <a:srgbClr val="000000">
                  <a:alpha val="43137"/>
                </a:srgbClr>
              </a:outerShdw>
            </a:effectLst>
          </a:endParaRPr>
        </a:p>
      </dgm:t>
    </dgm:pt>
    <dgm:pt modelId="{F852C8EC-2BDE-4242-AC44-C63CE8412F03}" type="parTrans" cxnId="{6B0A63B4-9E90-433D-8953-440F6F33B469}">
      <dgm:prSet/>
      <dgm:spPr/>
      <dgm:t>
        <a:bodyPr/>
        <a:lstStyle/>
        <a:p>
          <a:endParaRPr lang="el-GR" sz="2000">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sz="2000">
            <a:effectLst>
              <a:outerShdw blurRad="38100" dist="38100" dir="2700000" algn="tl">
                <a:srgbClr val="000000">
                  <a:alpha val="43137"/>
                </a:srgbClr>
              </a:outerShdw>
            </a:effectLst>
          </a:endParaRP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custLinFactNeighborY="21392">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dgm:presLayoutVars>
          <dgm:chMax val="0"/>
          <dgm:bulletEnabled val="1"/>
        </dgm:presLayoutVars>
      </dgm:prSet>
      <dgm:spPr/>
    </dgm:pt>
    <dgm:pt modelId="{D74F87D3-019A-4F38-BA70-696870C243A0}" type="pres">
      <dgm:prSet presAssocID="{4E5C756B-1EC2-496A-BD3A-0C91F6661E24}" presName="spacer" presStyleCnt="0"/>
      <dgm:spPr/>
    </dgm:pt>
    <dgm:pt modelId="{9E3E0E99-47DC-4292-9A9A-6EA2C988B0B7}" type="pres">
      <dgm:prSet presAssocID="{A7E3841F-E8D5-4E22-8847-FCDF07DD6583}" presName="parentText" presStyleLbl="node1" presStyleIdx="5" presStyleCnt="6">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7533573D-AE90-413F-8D5E-92E484CC53EE}" type="presOf" srcId="{C4D5358F-2C12-40D3-A142-40CC932D99A4}" destId="{1E395D00-6435-47AF-BDD1-99EEEBD551EE}" srcOrd="0" destOrd="0" presId="urn:microsoft.com/office/officeart/2005/8/layout/vList2"/>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6B0A63B4-9E90-433D-8953-440F6F33B469}" srcId="{C4D5358F-2C12-40D3-A142-40CC932D99A4}" destId="{A7E3841F-E8D5-4E22-8847-FCDF07DD6583}" srcOrd="5" destOrd="0" parTransId="{F852C8EC-2BDE-4242-AC44-C63CE8412F03}" sibTransId="{DC7664FC-78D4-4C48-A08A-C226B6FF6A6E}"/>
    <dgm:cxn modelId="{F8382DE5-C8BA-4A2B-BB85-0574693AA1A1}" type="presOf" srcId="{A7E3841F-E8D5-4E22-8847-FCDF07DD6583}" destId="{9E3E0E99-47DC-4292-9A9A-6EA2C988B0B7}"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8C5B5F3A-1D8A-42D4-AD15-21FD4418D4E2}" type="presParOf" srcId="{1E395D00-6435-47AF-BDD1-99EEEBD551EE}" destId="{D74F87D3-019A-4F38-BA70-696870C243A0}" srcOrd="9" destOrd="0" presId="urn:microsoft.com/office/officeart/2005/8/layout/vList2"/>
    <dgm:cxn modelId="{83284277-4746-4C07-A5CB-BA12AE03C6C8}" type="presParOf" srcId="{1E395D00-6435-47AF-BDD1-99EEEBD551EE}" destId="{9E3E0E99-47DC-4292-9A9A-6EA2C988B0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fr-FR" sz="1800" noProof="0" dirty="0">
              <a:solidFill>
                <a:schemeClr val="bg1"/>
              </a:solidFill>
            </a:rPr>
            <a:t>Avoir les connaissances nécessaires pour agir et interagir sur les sujets liés à la santé dans l’environnement numérique</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1695"/>
          <a:ext cx="6251110" cy="605246"/>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1. </a:t>
          </a:r>
          <a:r>
            <a:rPr lang="fr-FR" sz="2000" kern="1200" dirty="0">
              <a:solidFill>
                <a:schemeClr val="lt1"/>
              </a:solidFill>
              <a:effectLst>
                <a:outerShdw blurRad="38100" dist="38100" dir="2700000" algn="tl">
                  <a:srgbClr val="000000">
                    <a:alpha val="43137"/>
                  </a:srgbClr>
                </a:outerShdw>
              </a:effectLst>
              <a:latin typeface="Calibri"/>
              <a:ea typeface="Calibri"/>
              <a:cs typeface="Calibri"/>
              <a:sym typeface="Calibri"/>
            </a:rPr>
            <a:t>Qu’est-ce que l’éducation en matière de santé, et pourquoi est-ce important ?</a:t>
          </a:r>
          <a:endParaRPr lang="el-GR" sz="2000" kern="1200" dirty="0">
            <a:effectLst>
              <a:outerShdw blurRad="38100" dist="38100" dir="2700000" algn="tl">
                <a:srgbClr val="000000">
                  <a:alpha val="43137"/>
                </a:srgbClr>
              </a:outerShdw>
            </a:effectLst>
          </a:endParaRPr>
        </a:p>
      </dsp:txBody>
      <dsp:txXfrm>
        <a:off x="29546" y="31241"/>
        <a:ext cx="6192018" cy="546154"/>
      </dsp:txXfrm>
    </dsp:sp>
    <dsp:sp modelId="{288E5028-B57D-41A4-A329-2A81DBAE6A20}">
      <dsp:nvSpPr>
        <dsp:cNvPr id="0" name=""/>
        <dsp:cNvSpPr/>
      </dsp:nvSpPr>
      <dsp:spPr>
        <a:xfrm>
          <a:off x="0" y="617897"/>
          <a:ext cx="6251110" cy="60524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lt1"/>
              </a:solidFill>
              <a:effectLst>
                <a:outerShdw blurRad="38100" dist="38100" dir="2700000" algn="tl">
                  <a:srgbClr val="000000">
                    <a:alpha val="43137"/>
                  </a:srgbClr>
                </a:outerShdw>
              </a:effectLst>
              <a:latin typeface="Calibri"/>
              <a:ea typeface="Calibri"/>
              <a:cs typeface="Calibri"/>
              <a:sym typeface="Calibri"/>
            </a:rPr>
            <a:t>2. Les principaux enjeux en matière de santé à l’arrivée dans un nouveau pays</a:t>
          </a:r>
          <a:endParaRPr lang="el-GR" sz="2000" kern="1200" dirty="0">
            <a:effectLst>
              <a:outerShdw blurRad="38100" dist="38100" dir="2700000" algn="tl">
                <a:srgbClr val="000000">
                  <a:alpha val="43137"/>
                </a:srgbClr>
              </a:outerShdw>
            </a:effectLst>
          </a:endParaRPr>
        </a:p>
      </dsp:txBody>
      <dsp:txXfrm>
        <a:off x="29546" y="647443"/>
        <a:ext cx="6192018" cy="546154"/>
      </dsp:txXfrm>
    </dsp:sp>
    <dsp:sp modelId="{8CDB7BC7-8DB4-48B4-844D-150D6BC9A281}">
      <dsp:nvSpPr>
        <dsp:cNvPr id="0" name=""/>
        <dsp:cNvSpPr/>
      </dsp:nvSpPr>
      <dsp:spPr>
        <a:xfrm>
          <a:off x="0" y="1234098"/>
          <a:ext cx="6251110" cy="60524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lt1"/>
              </a:solidFill>
              <a:effectLst>
                <a:outerShdw blurRad="38100" dist="38100" dir="2700000" algn="tl">
                  <a:srgbClr val="000000">
                    <a:alpha val="43137"/>
                  </a:srgbClr>
                </a:outerShdw>
              </a:effectLst>
              <a:latin typeface="Calibri"/>
              <a:ea typeface="Calibri"/>
              <a:cs typeface="Calibri"/>
              <a:sym typeface="Calibri"/>
            </a:rPr>
            <a:t>3. Les services de santé</a:t>
          </a:r>
          <a:endParaRPr lang="el-GR" sz="2000" kern="1200" dirty="0">
            <a:effectLst>
              <a:outerShdw blurRad="38100" dist="38100" dir="2700000" algn="tl">
                <a:srgbClr val="000000">
                  <a:alpha val="43137"/>
                </a:srgbClr>
              </a:outerShdw>
            </a:effectLst>
          </a:endParaRPr>
        </a:p>
      </dsp:txBody>
      <dsp:txXfrm>
        <a:off x="29546" y="1263644"/>
        <a:ext cx="6192018" cy="546154"/>
      </dsp:txXfrm>
    </dsp:sp>
    <dsp:sp modelId="{31969173-98AF-468F-AECC-B3BDDB4E4699}">
      <dsp:nvSpPr>
        <dsp:cNvPr id="0" name=""/>
        <dsp:cNvSpPr/>
      </dsp:nvSpPr>
      <dsp:spPr>
        <a:xfrm>
          <a:off x="0" y="1852642"/>
          <a:ext cx="6251110" cy="605246"/>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lt1"/>
              </a:solidFill>
              <a:effectLst>
                <a:outerShdw blurRad="38100" dist="38100" dir="2700000" algn="tl">
                  <a:srgbClr val="000000">
                    <a:alpha val="43137"/>
                  </a:srgbClr>
                </a:outerShdw>
              </a:effectLst>
              <a:latin typeface="Calibri"/>
              <a:ea typeface="Calibri"/>
              <a:cs typeface="Calibri"/>
              <a:sym typeface="Calibri"/>
            </a:rPr>
            <a:t>4. Développer ses connaissances numériques</a:t>
          </a:r>
          <a:endParaRPr lang="el-GR" sz="2000" kern="1200" dirty="0">
            <a:effectLst>
              <a:outerShdw blurRad="38100" dist="38100" dir="2700000" algn="tl">
                <a:srgbClr val="000000">
                  <a:alpha val="43137"/>
                </a:srgbClr>
              </a:outerShdw>
            </a:effectLst>
          </a:endParaRPr>
        </a:p>
      </dsp:txBody>
      <dsp:txXfrm>
        <a:off x="29546" y="1882188"/>
        <a:ext cx="6192018" cy="546154"/>
      </dsp:txXfrm>
    </dsp:sp>
    <dsp:sp modelId="{9051EEB7-EB29-4D86-A30C-F78D5B77F965}">
      <dsp:nvSpPr>
        <dsp:cNvPr id="0" name=""/>
        <dsp:cNvSpPr/>
      </dsp:nvSpPr>
      <dsp:spPr>
        <a:xfrm>
          <a:off x="0" y="2466500"/>
          <a:ext cx="6251110" cy="60524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u="none" kern="1200" dirty="0">
              <a:solidFill>
                <a:schemeClr val="lt1"/>
              </a:solidFill>
              <a:effectLst>
                <a:outerShdw blurRad="38100" dist="38100" dir="2700000" algn="tl">
                  <a:srgbClr val="000000">
                    <a:alpha val="43137"/>
                  </a:srgbClr>
                </a:outerShdw>
              </a:effectLst>
              <a:latin typeface="Calibri"/>
              <a:ea typeface="Calibri"/>
              <a:cs typeface="Calibri"/>
              <a:sym typeface="Calibri"/>
            </a:rPr>
            <a:t>5. Découvrir les outils de santé numérique</a:t>
          </a:r>
          <a:endParaRPr lang="el-GR" sz="2000" kern="1200" dirty="0">
            <a:effectLst>
              <a:outerShdw blurRad="38100" dist="38100" dir="2700000" algn="tl">
                <a:srgbClr val="000000">
                  <a:alpha val="43137"/>
                </a:srgbClr>
              </a:outerShdw>
            </a:effectLst>
          </a:endParaRPr>
        </a:p>
      </dsp:txBody>
      <dsp:txXfrm>
        <a:off x="29546" y="2496046"/>
        <a:ext cx="6192018" cy="546154"/>
      </dsp:txXfrm>
    </dsp:sp>
    <dsp:sp modelId="{9E3E0E99-47DC-4292-9A9A-6EA2C988B0B7}">
      <dsp:nvSpPr>
        <dsp:cNvPr id="0" name=""/>
        <dsp:cNvSpPr/>
      </dsp:nvSpPr>
      <dsp:spPr>
        <a:xfrm>
          <a:off x="0" y="3082701"/>
          <a:ext cx="6251110" cy="605246"/>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lt1"/>
              </a:solidFill>
              <a:effectLst>
                <a:outerShdw blurRad="38100" dist="38100" dir="2700000" algn="tl">
                  <a:srgbClr val="000000">
                    <a:alpha val="43137"/>
                  </a:srgbClr>
                </a:outerShdw>
              </a:effectLst>
              <a:latin typeface="Calibri"/>
              <a:ea typeface="Calibri"/>
              <a:cs typeface="Calibri"/>
              <a:sym typeface="Calibri"/>
            </a:rPr>
            <a:t>6. Être actif dans l’environnement de la santé numérique</a:t>
          </a:r>
          <a:endParaRPr lang="el-GR" sz="2000" kern="1200" dirty="0">
            <a:effectLst>
              <a:outerShdw blurRad="38100" dist="38100" dir="2700000" algn="tl">
                <a:srgbClr val="000000">
                  <a:alpha val="43137"/>
                </a:srgbClr>
              </a:outerShdw>
            </a:effectLst>
          </a:endParaRPr>
        </a:p>
      </dsp:txBody>
      <dsp:txXfrm>
        <a:off x="29546" y="3112247"/>
        <a:ext cx="6192018" cy="546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FR" sz="1800" kern="1200" noProof="0" dirty="0">
              <a:solidFill>
                <a:schemeClr val="bg1"/>
              </a:solidFill>
            </a:rPr>
            <a:t>Avoir les connaissances nécessaires pour agir et interagir sur les sujets liés à la santé dans l’environnement numérique</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10/11/2022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‹N›</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‹N›</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https://pixabay.com/de/photos/sicherheit-alarm-monitor-cyber-5043368/</a:t>
            </a:r>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https://pixabay.com/de/photos/problem-l%c3%b6sung-hilfe-support-3303403/</a:t>
            </a:r>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photo: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https://www.barmer.de/expertenforen/seit-wochen-magen-darm-probleme-94636</a:t>
            </a:r>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https://www.barmer.de/expertenforen/rueckenprobleme-mit-schwindel-129976</a:t>
            </a:r>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https://www.barmer.de/forum/barmer-de/expertenforen/forum-zahngesundheit-23214/nervenschmerzen-nach-eis-essen-338310</a:t>
            </a:r>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photo: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noProof="0" dirty="0"/>
              <a:t>Exemple d‘e-mail correct</a:t>
            </a:r>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Plus de détails ?</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photo: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https://pixabay.com/de/photos/magnet-blank-reminder-message-4872634/</a:t>
            </a: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https://www.oecd-ilibrary.org/docserver/5jlwt49ccklt-en.pdf?expires=1641552294&amp;id=id&amp;accname=guest&amp;checksum=A4D2A97E7E17AA766F51E23F3666B72C</a:t>
            </a: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dirty="0">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dirty="0">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dirty="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a:t>
            </a:r>
            <a:r>
              <a:rPr lang="fr-FR" altLang="el-GR" sz="1800" dirty="0">
                <a:solidFill>
                  <a:schemeClr val="tx1">
                    <a:lumMod val="50000"/>
                    <a:lumOff val="50000"/>
                  </a:schemeClr>
                </a:solidFill>
                <a:latin typeface="Abadi Extra Light" panose="020B0204020104020204" pitchFamily="34" charset="0"/>
              </a:rPr>
              <a:t>Être actif dans l'environnement de la santé numérique</a:t>
            </a:r>
            <a:endParaRPr lang="en-US" altLang="el-GR" sz="1800" dirty="0">
              <a:solidFill>
                <a:schemeClr val="tx1">
                  <a:lumMod val="50000"/>
                  <a:lumOff val="50000"/>
                </a:schemeClr>
              </a:solidFill>
              <a:latin typeface="Abadi Extra Light" panose="020B0204020104020204" pitchFamily="34" charset="0"/>
            </a:endParaRP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10/11/2022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‹N›</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5jlwt49ccklt-en.pdf?expires=1641552294&amp;id=id&amp;accname=guest&amp;checksum=A4D2A97E7E17AA766F51E23F3666B72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s://www.verbraucherzentrale.de/wissen/digitale-welt/phishingradar/spam-emailmuell-im-internet-107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photos/sicherheit-alarm-monitor-cyber-5043368/" TargetMode="External"/><Relationship Id="rId4" Type="http://schemas.openxmlformats.org/officeDocument/2006/relationships/hyperlink" Target="https://www.verbraucherzentrale.de/wissen/digitale-welt/phishingradar/merkmale-einer-phishingmail-607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s://www.prolepsis.gr/" TargetMode="External"/><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romaindurand@wanadoo.fr"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sv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6.emf"/><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286469"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fr-FR" sz="3400" b="1" kern="1200" dirty="0">
                <a:solidFill>
                  <a:srgbClr val="C01E24"/>
                </a:solidFill>
                <a:effectLst/>
                <a:latin typeface="+mj-lt"/>
                <a:ea typeface="+mj-ea"/>
                <a:cs typeface="+mj-cs"/>
              </a:rPr>
              <a:t>Module 6</a:t>
            </a:r>
            <a:br>
              <a:rPr lang="fr-FR" sz="3400" b="1" kern="1200" dirty="0">
                <a:solidFill>
                  <a:schemeClr val="tx1"/>
                </a:solidFill>
                <a:latin typeface="+mj-lt"/>
                <a:ea typeface="+mj-ea"/>
                <a:cs typeface="+mj-cs"/>
              </a:rPr>
            </a:br>
            <a:r>
              <a:rPr lang="fr-FR" sz="3400" dirty="0">
                <a:solidFill>
                  <a:schemeClr val="tx1"/>
                </a:solidFill>
                <a:effectLst/>
                <a:latin typeface="+mj-lt"/>
              </a:rPr>
              <a:t>Être actif dans l’environnement de la santé numérique</a:t>
            </a:r>
            <a:endParaRPr lang="fr-FR" sz="3400" kern="1200" dirty="0">
              <a:solidFill>
                <a:schemeClr val="tx1"/>
              </a:solidFill>
              <a:effectLst/>
              <a:latin typeface="+mj-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899" y="6332226"/>
            <a:ext cx="6960100" cy="632422"/>
          </a:xfrm>
          <a:prstGeom prst="rect">
            <a:avLst/>
          </a:prstGeom>
        </p:spPr>
        <p:txBody>
          <a:bodyPr vert="horz" lIns="91440" tIns="45720" rIns="91440" bIns="45720" rtlCol="0" anchor="ctr">
            <a:normAutofit/>
          </a:bodyPr>
          <a:lstStyle/>
          <a:p>
            <a:pPr algn="l">
              <a:spcAft>
                <a:spcPts val="800"/>
              </a:spcAft>
            </a:pPr>
            <a:r>
              <a:rPr lang="fr-FR" sz="900" b="0" dirty="0">
                <a:solidFill>
                  <a:schemeClr val="tx1">
                    <a:lumMod val="50000"/>
                    <a:lumOff val="50000"/>
                  </a:schemeClr>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fr-FR" sz="1200" b="0" dirty="0">
              <a:solidFill>
                <a:schemeClr val="tx1">
                  <a:lumMod val="50000"/>
                  <a:lumOff val="50000"/>
                </a:schemeClr>
              </a:solidFill>
              <a:effectLst/>
              <a:latin typeface="Calibri" panose="020F0502020204030204" pitchFamily="34" charset="0"/>
              <a:ea typeface="Calibri" panose="020F0502020204030204" pitchFamily="34" charset="0"/>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1479A75B-5EF8-4655-AC7C-05F44E539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Concentrons-nous à présent sur la protection de la vie privée…</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615225" y="1874109"/>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rPr>
              <a:t>Quels sont les facteurs de risque liés à l’utilisation d’appareils numériques et à la navigation en ligne ?</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800" dirty="0"/>
              <a:t>Commencez une liste:</a:t>
            </a:r>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2">
              <a:lnSpc>
                <a:spcPct val="120000"/>
              </a:lnSpc>
              <a:buFont typeface="Symbol" panose="05050102010706020507" pitchFamily="18" charset="2"/>
              <a:buChar char="-"/>
            </a:pPr>
            <a:endParaRPr lang="en-US" dirty="0"/>
          </a:p>
        </p:txBody>
      </p:sp>
      <p:sp>
        <p:nvSpPr>
          <p:cNvPr id="3" name="Textfeld 2"/>
          <p:cNvSpPr txBox="1"/>
          <p:nvPr/>
        </p:nvSpPr>
        <p:spPr>
          <a:xfrm>
            <a:off x="810912" y="6596390"/>
            <a:ext cx="11034247" cy="261610"/>
          </a:xfrm>
          <a:prstGeom prst="rect">
            <a:avLst/>
          </a:prstGeom>
        </p:spPr>
        <p:txBody>
          <a:bodyPr wrap="square" rtlCol="0">
            <a:spAutoFit/>
          </a:bodyPr>
          <a:lstStyle/>
          <a:p>
            <a:r>
              <a:rPr lang="de-DE" sz="1100" dirty="0"/>
              <a:t>En savoir + : [1] </a:t>
            </a:r>
            <a:r>
              <a:rPr lang="de-DE" sz="1100" dirty="0">
                <a:hlinkClick r:id="rId3"/>
              </a:rPr>
              <a:t>https://www.oecd-ilibrary.org/docserver/5jlwt49ccklt-en.pdf?expires=1641552294&amp;id=id&amp;accname=guest&amp;checksum=A4D2A97E7E17AA766F51E23F3666B72C</a:t>
            </a:r>
            <a:endParaRPr lang="de-DE" sz="1100" dirty="0"/>
          </a:p>
        </p:txBody>
      </p:sp>
      <p:sp>
        <p:nvSpPr>
          <p:cNvPr id="9" name="TextBox 8">
            <a:extLst>
              <a:ext uri="{FF2B5EF4-FFF2-40B4-BE49-F238E27FC236}">
                <a16:creationId xmlns:a16="http://schemas.microsoft.com/office/drawing/2014/main" id="{74D09A49-F361-4040-BA6B-9BD3D5249F9E}"/>
              </a:ext>
            </a:extLst>
          </p:cNvPr>
          <p:cNvSpPr txBox="1"/>
          <p:nvPr/>
        </p:nvSpPr>
        <p:spPr>
          <a:xfrm>
            <a:off x="3831858" y="3133016"/>
            <a:ext cx="4351879" cy="3508653"/>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lang="fr-FR" dirty="0"/>
              <a:t>Virus informatiques</a:t>
            </a:r>
          </a:p>
          <a:p>
            <a:pPr marL="180000" lvl="1" indent="-180000">
              <a:spcBef>
                <a:spcPts val="600"/>
              </a:spcBef>
              <a:spcAft>
                <a:spcPts val="600"/>
              </a:spcAft>
              <a:buClr>
                <a:srgbClr val="C00000"/>
              </a:buClr>
              <a:buFont typeface="Wingdings" panose="05000000000000000000" pitchFamily="2" charset="2"/>
              <a:buChar char="ü"/>
            </a:pPr>
            <a:r>
              <a:rPr lang="fr-FR" dirty="0"/>
              <a:t>Piratage</a:t>
            </a:r>
          </a:p>
          <a:p>
            <a:pPr marL="180000" lvl="1" indent="-180000">
              <a:spcBef>
                <a:spcPts val="600"/>
              </a:spcBef>
              <a:spcAft>
                <a:spcPts val="600"/>
              </a:spcAft>
              <a:buClr>
                <a:srgbClr val="C00000"/>
              </a:buClr>
              <a:buFont typeface="Wingdings" panose="05000000000000000000" pitchFamily="2" charset="2"/>
              <a:buChar char="ü"/>
            </a:pPr>
            <a:r>
              <a:rPr lang="fr-FR" dirty="0"/>
              <a:t>Vol de données : </a:t>
            </a:r>
          </a:p>
          <a:p>
            <a:pPr marL="742950" lvl="3" indent="-285750">
              <a:spcBef>
                <a:spcPts val="600"/>
              </a:spcBef>
              <a:spcAft>
                <a:spcPts val="600"/>
              </a:spcAft>
              <a:buClr>
                <a:srgbClr val="C00000"/>
              </a:buClr>
              <a:buFont typeface="Courier New" panose="02070309020205020404" pitchFamily="49" charset="0"/>
              <a:buChar char="o"/>
            </a:pPr>
            <a:r>
              <a:rPr lang="fr-FR" dirty="0"/>
              <a:t>usurpation d’identité</a:t>
            </a:r>
          </a:p>
          <a:p>
            <a:pPr marL="742950" lvl="3" indent="-285750">
              <a:spcBef>
                <a:spcPts val="600"/>
              </a:spcBef>
              <a:spcAft>
                <a:spcPts val="600"/>
              </a:spcAft>
              <a:buClr>
                <a:srgbClr val="C00000"/>
              </a:buClr>
              <a:buFont typeface="Courier New" panose="02070309020205020404" pitchFamily="49" charset="0"/>
              <a:buChar char="o"/>
            </a:pPr>
            <a:r>
              <a:rPr lang="fr-FR" dirty="0"/>
              <a:t>données de comptes de cartes de crédit</a:t>
            </a:r>
          </a:p>
          <a:p>
            <a:pPr marL="742950" lvl="3" indent="-285750">
              <a:spcBef>
                <a:spcPts val="600"/>
              </a:spcBef>
              <a:spcAft>
                <a:spcPts val="600"/>
              </a:spcAft>
              <a:buClr>
                <a:srgbClr val="C00000"/>
              </a:buClr>
              <a:buFont typeface="Courier New" panose="02070309020205020404" pitchFamily="49" charset="0"/>
              <a:buChar char="o"/>
            </a:pPr>
            <a:r>
              <a:rPr lang="fr-FR" dirty="0"/>
              <a:t>informations d’identification des clients</a:t>
            </a:r>
          </a:p>
          <a:p>
            <a:pPr marL="180000" lvl="1" indent="-180000">
              <a:spcBef>
                <a:spcPts val="600"/>
              </a:spcBef>
              <a:spcAft>
                <a:spcPts val="600"/>
              </a:spcAft>
              <a:buClr>
                <a:srgbClr val="C00000"/>
              </a:buClr>
              <a:buFont typeface="Wingdings" panose="05000000000000000000" pitchFamily="2" charset="2"/>
              <a:buChar char="ü"/>
            </a:pPr>
            <a:r>
              <a:rPr lang="fr-FR" dirty="0"/>
              <a:t>Spams</a:t>
            </a:r>
          </a:p>
        </p:txBody>
      </p:sp>
      <p:sp>
        <p:nvSpPr>
          <p:cNvPr id="10" name="pop-up">
            <a:extLst>
              <a:ext uri="{FF2B5EF4-FFF2-40B4-BE49-F238E27FC236}">
                <a16:creationId xmlns:a16="http://schemas.microsoft.com/office/drawing/2014/main" id="{BB1BD6B0-4746-4946-B88D-025239B6EBF4}"/>
              </a:ext>
            </a:extLst>
          </p:cNvPr>
          <p:cNvSpPr/>
          <p:nvPr/>
        </p:nvSpPr>
        <p:spPr>
          <a:xfrm>
            <a:off x="3865852" y="244892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p>
          <a:p>
            <a:pPr algn="ctr"/>
            <a:endParaRPr lang="el-GR" b="1" dirty="0">
              <a:solidFill>
                <a:srgbClr val="E12A3C"/>
              </a:solidFill>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Révision – Comment savoir si le site web est sûr ?</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03" y="2386724"/>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dirty="0"/>
              <a:t>Liste</a:t>
            </a:r>
            <a:r>
              <a:rPr lang="en-US" dirty="0"/>
              <a:t> :</a:t>
            </a:r>
          </a:p>
          <a:p>
            <a:pPr lvl="1">
              <a:lnSpc>
                <a:spcPct val="120000"/>
              </a:lnSpc>
              <a:buFont typeface="Wingdings" panose="05000000000000000000" pitchFamily="2" charset="2"/>
              <a:buChar char="ü"/>
            </a:pPr>
            <a:r>
              <a:rPr lang="el-GR" dirty="0"/>
              <a:t>……………</a:t>
            </a:r>
          </a:p>
          <a:p>
            <a:pPr lvl="1">
              <a:lnSpc>
                <a:spcPct val="120000"/>
              </a:lnSpc>
              <a:buFont typeface="Wingdings" panose="05000000000000000000" pitchFamily="2" charset="2"/>
              <a:buChar char="ü"/>
            </a:pPr>
            <a:r>
              <a:rPr lang="el-GR" dirty="0"/>
              <a:t>……………</a:t>
            </a:r>
            <a:endParaRPr lang="en-US" dirty="0"/>
          </a:p>
          <a:p>
            <a:pPr lvl="1">
              <a:lnSpc>
                <a:spcPct val="120000"/>
              </a:lnSpc>
            </a:pPr>
            <a:endParaRPr lang="en-US"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2169825"/>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Noto Sans Symbols"/>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Noto Sans Symbols"/>
              <a:buChar char="✔"/>
            </a:pPr>
            <a:r>
              <a:rPr lang="fr-FR" sz="1800" dirty="0">
                <a:solidFill>
                  <a:schemeClr val="dk1"/>
                </a:solidFill>
                <a:latin typeface="Calibri"/>
                <a:ea typeface="Calibri"/>
                <a:cs typeface="Calibri"/>
                <a:sym typeface="Calibri"/>
              </a:rPr>
              <a:t>Les exigences techniques sont-elles remplies ? (p. ex. est-ce</a:t>
            </a:r>
            <a:r>
              <a:rPr lang="fr-FR" dirty="0">
                <a:solidFill>
                  <a:schemeClr val="dk1"/>
                </a:solidFill>
                <a:latin typeface="Calibri"/>
                <a:ea typeface="Calibri"/>
                <a:cs typeface="Calibri"/>
                <a:sym typeface="Calibri"/>
              </a:rPr>
              <a:t> qu’il y a bien marqué « </a:t>
            </a:r>
            <a:r>
              <a:rPr lang="fr-FR" sz="1800" b="1" dirty="0">
                <a:solidFill>
                  <a:schemeClr val="dk1"/>
                </a:solidFill>
                <a:latin typeface="Calibri"/>
                <a:ea typeface="Calibri"/>
                <a:cs typeface="Calibri"/>
                <a:sym typeface="Calibri"/>
              </a:rPr>
              <a:t>https »</a:t>
            </a:r>
            <a:r>
              <a:rPr lang="fr-FR" sz="1800" dirty="0">
                <a:solidFill>
                  <a:schemeClr val="dk1"/>
                </a:solidFill>
                <a:latin typeface="Calibri"/>
                <a:ea typeface="Calibri"/>
                <a:cs typeface="Calibri"/>
                <a:sym typeface="Calibri"/>
              </a:rPr>
              <a:t> </a:t>
            </a:r>
            <a:r>
              <a:rPr lang="fr-FR" dirty="0">
                <a:solidFill>
                  <a:schemeClr val="dk1"/>
                </a:solidFill>
                <a:latin typeface="Calibri"/>
                <a:ea typeface="Calibri"/>
                <a:cs typeface="Calibri"/>
                <a:sym typeface="Calibri"/>
              </a:rPr>
              <a:t>au début du lien ?)</a:t>
            </a:r>
            <a:r>
              <a:rPr lang="fr-FR" sz="1800" dirty="0">
                <a:solidFill>
                  <a:schemeClr val="dk1"/>
                </a:solidFill>
                <a:latin typeface="Calibri"/>
                <a:ea typeface="Calibri"/>
                <a:cs typeface="Calibri"/>
                <a:sym typeface="Calibri"/>
              </a:rPr>
              <a:t> </a:t>
            </a:r>
          </a:p>
          <a:p>
            <a:pPr marL="360000" lvl="1" indent="-360000">
              <a:spcBef>
                <a:spcPts val="600"/>
              </a:spcBef>
              <a:spcAft>
                <a:spcPts val="600"/>
              </a:spcAft>
              <a:buClr>
                <a:srgbClr val="C01E24"/>
              </a:buClr>
              <a:buSzPts val="2640"/>
              <a:buFont typeface="Noto Sans Symbols"/>
              <a:buChar char="✔"/>
            </a:pPr>
            <a:r>
              <a:rPr lang="fr-FR" sz="1800" dirty="0">
                <a:solidFill>
                  <a:schemeClr val="dk1"/>
                </a:solidFill>
                <a:latin typeface="Calibri"/>
                <a:ea typeface="Calibri"/>
                <a:cs typeface="Calibri"/>
                <a:sym typeface="Calibri"/>
              </a:rPr>
              <a:t>Le site web s’affiche-t-il correctement sur le navigateur ? Et toutes ses sections fonctionnent-elles ? </a:t>
            </a:r>
            <a:endParaRPr lang="fr-FR" sz="1800" i="1" dirty="0">
              <a:solidFill>
                <a:srgbClr val="FF0000"/>
              </a:solidFill>
              <a:latin typeface="Calibri"/>
              <a:ea typeface="Calibri"/>
              <a:cs typeface="Calibri"/>
              <a:sym typeface="Calibri"/>
            </a:endParaRP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endParaRPr lang="en-US" b="1" dirty="0">
              <a:solidFill>
                <a:srgbClr val="E12A3C"/>
              </a:solidFill>
            </a:endParaRPr>
          </a:p>
          <a:p>
            <a:pPr algn="ctr"/>
            <a:endParaRPr lang="el-GR" b="1" dirty="0">
              <a:solidFill>
                <a:srgbClr val="E12A3C"/>
              </a:solidFill>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(1)</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44949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nSpc>
                <a:spcPct val="120000"/>
              </a:lnSpc>
            </a:pPr>
            <a:r>
              <a:rPr lang="fr-FR" sz="2400" dirty="0">
                <a:effectLst/>
                <a:ea typeface="Calibri" panose="020F0502020204030204" pitchFamily="34" charset="0"/>
              </a:rPr>
              <a:t>Il arrive parfois (voire souvent) que l’on reçoive des e-mails indésirables, appelés « spams ». C’est non </a:t>
            </a:r>
            <a:r>
              <a:rPr lang="fr-FR" sz="2400" dirty="0">
                <a:ea typeface="Calibri" panose="020F0502020204030204" pitchFamily="34" charset="0"/>
              </a:rPr>
              <a:t>seulement ennuyeux car </a:t>
            </a:r>
            <a:r>
              <a:rPr lang="fr-FR" sz="2400" dirty="0">
                <a:effectLst/>
                <a:ea typeface="Calibri" panose="020F0502020204030204" pitchFamily="34" charset="0"/>
              </a:rPr>
              <a:t>cela demande du temps pour trier ses e-mails et supprimer ces spams, mais également parce qu’ils peuvent être dangereux et contenir des virus ou autres programmes malveillants qui viennent s’installer sur l’ordinateur et qui, lorsque l’on ouvre le spam, peuvent par exemple espionner les données d’accès. Le phishing (ou hameçonnage en français) est également un type courant d’escroquerie en ligne, qui consiste en l’envoi d’e-mails d’apparence officielle par des cybercriminels, dans le but d’amener l’utilisateur à révéler des informations qui peuvent être utilisés pour usurper notre identité.</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05207"/>
            <a:ext cx="2285771" cy="2285771"/>
          </a:xfrm>
          <a:prstGeom prst="rect">
            <a:avLst/>
          </a:prstGeom>
        </p:spPr>
      </p:pic>
      <p:sp>
        <p:nvSpPr>
          <p:cNvPr id="3" name="Textfeld 2"/>
          <p:cNvSpPr txBox="1"/>
          <p:nvPr/>
        </p:nvSpPr>
        <p:spPr>
          <a:xfrm>
            <a:off x="558000" y="6581002"/>
            <a:ext cx="8974883" cy="276999"/>
          </a:xfrm>
          <a:prstGeom prst="rect">
            <a:avLst/>
          </a:prstGeom>
        </p:spPr>
        <p:txBody>
          <a:bodyPr wrap="square" rtlCol="0">
            <a:spAutoFit/>
          </a:bodyPr>
          <a:lstStyle/>
          <a:p>
            <a:r>
              <a:rPr lang="de-DE" sz="1200" dirty="0">
                <a:solidFill>
                  <a:srgbClr val="002060"/>
                </a:solidFill>
              </a:rPr>
              <a:t>En savoir plus : [2] </a:t>
            </a:r>
            <a:r>
              <a:rPr lang="de-DE" sz="1200" dirty="0">
                <a:solidFill>
                  <a:srgbClr val="002060"/>
                </a:solidFill>
                <a:hlinkClick r:id="rId4"/>
              </a:rPr>
              <a:t>https://www.verbraucherzentrale.de/wissen/digitale-welt/phishingradar/spam-emailmuell-im-internet-10757</a:t>
            </a:r>
            <a:r>
              <a:rPr lang="de-DE" sz="1200" dirty="0">
                <a:solidFill>
                  <a:srgbClr val="002060"/>
                </a:solidFill>
              </a:rPr>
              <a:t>   </a:t>
            </a: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sz="2400" dirty="0">
                <a:solidFill>
                  <a:srgbClr val="002060"/>
                </a:solidFill>
              </a:rPr>
              <a:t> </a:t>
            </a:r>
          </a:p>
          <a:p>
            <a:pPr marL="342900" lvl="1" indent="-342900">
              <a:lnSpc>
                <a:spcPct val="120000"/>
              </a:lnSpc>
              <a:buFont typeface="Wingdings" panose="05000000000000000000" pitchFamily="2" charset="2"/>
              <a:buChar char="à"/>
            </a:pPr>
            <a:r>
              <a:rPr lang="fr-FR" sz="2400" dirty="0">
                <a:sym typeface="Wingdings" panose="05000000000000000000" pitchFamily="2" charset="2"/>
              </a:rPr>
              <a:t>Par conséquent :</a:t>
            </a:r>
          </a:p>
          <a:p>
            <a:pPr marL="800100" lvl="2" indent="-342900">
              <a:lnSpc>
                <a:spcPct val="120000"/>
              </a:lnSpc>
              <a:buFont typeface="Wingdings" panose="05000000000000000000" pitchFamily="2" charset="2"/>
              <a:buChar char="ü"/>
            </a:pPr>
            <a:r>
              <a:rPr lang="fr-FR" sz="2200" dirty="0"/>
              <a:t>évitez d’ouvrir les pièces jointes, à moins qu’elles n’aient préalablement été analysées par un anti-virus</a:t>
            </a:r>
          </a:p>
          <a:p>
            <a:pPr marL="800100" lvl="2" indent="-342900">
              <a:lnSpc>
                <a:spcPct val="120000"/>
              </a:lnSpc>
              <a:buFont typeface="Wingdings" panose="05000000000000000000" pitchFamily="2" charset="2"/>
              <a:buChar char="ü"/>
            </a:pPr>
            <a:r>
              <a:rPr lang="fr-FR" sz="2200" dirty="0"/>
              <a:t>n’oubliez pas de vous déconnecter, surtout lorsque vous utilisez un ordinateur public partagé,</a:t>
            </a:r>
          </a:p>
          <a:p>
            <a:pPr marL="800100" lvl="2" indent="-342900">
              <a:lnSpc>
                <a:spcPct val="120000"/>
              </a:lnSpc>
              <a:buFont typeface="Wingdings" panose="05000000000000000000" pitchFamily="2" charset="2"/>
              <a:buChar char="ü"/>
            </a:pPr>
            <a:r>
              <a:rPr lang="fr-FR" sz="2200" dirty="0"/>
              <a:t>supprimez tous les e-mails provenant de personnes inconnues,</a:t>
            </a:r>
          </a:p>
          <a:p>
            <a:pPr marL="800100" lvl="2" indent="-342900">
              <a:lnSpc>
                <a:spcPct val="120000"/>
              </a:lnSpc>
              <a:buFont typeface="Wingdings" panose="05000000000000000000" pitchFamily="2" charset="2"/>
              <a:buChar char="ü"/>
            </a:pPr>
            <a:r>
              <a:rPr lang="fr-FR" sz="2200" dirty="0"/>
              <a:t>ne répondez jamais aux spams.</a:t>
            </a:r>
          </a:p>
          <a:p>
            <a:pPr lvl="1">
              <a:lnSpc>
                <a:spcPct val="120000"/>
              </a:lnSpc>
              <a:buFont typeface="Wingdings" panose="05000000000000000000" pitchFamily="2" charset="2"/>
              <a:buChar char="ü"/>
            </a:pPr>
            <a:endParaRPr lang="en-US" sz="2400" dirty="0">
              <a:solidFill>
                <a:srgbClr val="002060"/>
              </a:solidFill>
            </a:endParaRPr>
          </a:p>
          <a:p>
            <a:pPr lvl="1">
              <a:lnSpc>
                <a:spcPct val="120000"/>
              </a:lnSpc>
            </a:pP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34083"/>
            <a:ext cx="2285771" cy="2285771"/>
          </a:xfrm>
          <a:prstGeom prst="rect">
            <a:avLst/>
          </a:prstGeom>
        </p:spPr>
      </p:pic>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 exemple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4487917" cy="2308324"/>
          </a:xfrm>
          <a:prstGeom prst="rect">
            <a:avLst/>
          </a:prstGeom>
        </p:spPr>
        <p:txBody>
          <a:bodyPr wrap="square" rtlCol="0">
            <a:spAutoFit/>
          </a:bodyPr>
          <a:lstStyle/>
          <a:p>
            <a:pPr marL="536575" indent="-536575"/>
            <a:r>
              <a:rPr lang="fr-FR" sz="3200" dirty="0">
                <a:solidFill>
                  <a:srgbClr val="C00000"/>
                </a:solidFill>
                <a:sym typeface="Wingdings" panose="05000000000000000000" pitchFamily="2" charset="2"/>
              </a:rPr>
              <a:t> </a:t>
            </a:r>
            <a:r>
              <a:rPr lang="fr-FR" sz="2800" dirty="0">
                <a:solidFill>
                  <a:srgbClr val="002060"/>
                </a:solidFill>
              </a:rPr>
              <a:t>Quels sont les signes montrant que cet e-mail est un spam ? (voir solution sur la diapo suivante)</a:t>
            </a:r>
            <a:endParaRPr lang="fr-FR" sz="3200" dirty="0">
              <a:solidFill>
                <a:srgbClr val="002060"/>
              </a:solidFill>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 exemples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rtlCol="0">
            <a:spAutoFit/>
          </a:bodyPr>
          <a:lstStyle/>
          <a:p>
            <a:pPr algn="l"/>
            <a:endParaRPr lang="de-DE" dirty="0"/>
          </a:p>
        </p:txBody>
      </p:sp>
      <p:sp>
        <p:nvSpPr>
          <p:cNvPr id="10" name="Textfeld 9"/>
          <p:cNvSpPr txBox="1"/>
          <p:nvPr/>
        </p:nvSpPr>
        <p:spPr>
          <a:xfrm>
            <a:off x="730470" y="2421111"/>
            <a:ext cx="2622330" cy="364129"/>
          </a:xfrm>
          <a:prstGeom prst="rect">
            <a:avLst/>
          </a:prstGeom>
          <a:ln w="38100">
            <a:solidFill>
              <a:srgbClr val="FF0000"/>
            </a:solidFill>
          </a:ln>
        </p:spPr>
        <p:txBody>
          <a:bodyPr wrap="square" rtlCol="0">
            <a:spAutoFit/>
          </a:bodyPr>
          <a:lstStyle/>
          <a:p>
            <a:pPr algn="l"/>
            <a:endParaRPr lang="de-DE" dirty="0"/>
          </a:p>
        </p:txBody>
      </p:sp>
      <p:sp>
        <p:nvSpPr>
          <p:cNvPr id="8" name="Textfeld 7"/>
          <p:cNvSpPr txBox="1"/>
          <p:nvPr/>
        </p:nvSpPr>
        <p:spPr>
          <a:xfrm>
            <a:off x="6516413" y="3614706"/>
            <a:ext cx="4487917" cy="2308324"/>
          </a:xfrm>
          <a:prstGeom prst="rect">
            <a:avLst/>
          </a:prstGeom>
        </p:spPr>
        <p:txBody>
          <a:bodyPr wrap="square" rtlCol="0">
            <a:spAutoFit/>
          </a:bodyPr>
          <a:lstStyle/>
          <a:p>
            <a:pPr marL="536575" indent="-536575"/>
            <a:r>
              <a:rPr lang="fr-FR" sz="3200" dirty="0">
                <a:solidFill>
                  <a:srgbClr val="C00000"/>
                </a:solidFill>
                <a:sym typeface="Wingdings" panose="05000000000000000000" pitchFamily="2" charset="2"/>
              </a:rPr>
              <a:t> </a:t>
            </a:r>
            <a:r>
              <a:rPr lang="fr-FR" sz="2800" dirty="0">
                <a:solidFill>
                  <a:srgbClr val="002060"/>
                </a:solidFill>
              </a:rPr>
              <a:t>L’expéditeur et l’objet indiquent une tentative de phishing (ou hameçonnage en français)</a:t>
            </a:r>
            <a:endParaRPr lang="fr-FR" sz="3200" dirty="0">
              <a:solidFill>
                <a:srgbClr val="002060"/>
              </a:solidFill>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 exemple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10" name="Textfeld 9"/>
          <p:cNvSpPr txBox="1"/>
          <p:nvPr/>
        </p:nvSpPr>
        <p:spPr>
          <a:xfrm>
            <a:off x="8343955" y="3001318"/>
            <a:ext cx="3846786" cy="2308324"/>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fr-FR" sz="2800" dirty="0">
                <a:solidFill>
                  <a:srgbClr val="002060"/>
                </a:solidFill>
              </a:rPr>
              <a:t>Quels sont les signes montrant que cet e-mail est un spam ? (voir solution sur la diapo suivante)</a:t>
            </a:r>
            <a:endParaRPr lang="de-DE" sz="3200" dirty="0">
              <a:solidFill>
                <a:srgbClr val="002060"/>
              </a:solidFill>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Facteur de risque : e-mails indésirables ou « spams » - exemples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8" name="Textfeld 7"/>
          <p:cNvSpPr txBox="1"/>
          <p:nvPr/>
        </p:nvSpPr>
        <p:spPr>
          <a:xfrm>
            <a:off x="8359297" y="3001318"/>
            <a:ext cx="3804746" cy="2308324"/>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fr-FR" sz="2800" dirty="0">
                <a:solidFill>
                  <a:srgbClr val="002060"/>
                </a:solidFill>
              </a:rPr>
              <a:t>L’expéditeur et l’objet indiquent une tentative de phishing (ou hameçonnage en français)</a:t>
            </a:r>
            <a:endParaRPr lang="de-DE" sz="3200" dirty="0">
              <a:solidFill>
                <a:srgbClr val="002060"/>
              </a:solidFill>
            </a:endParaRPr>
          </a:p>
        </p:txBody>
      </p:sp>
      <p:sp>
        <p:nvSpPr>
          <p:cNvPr id="11" name="Textfeld 10"/>
          <p:cNvSpPr txBox="1"/>
          <p:nvPr/>
        </p:nvSpPr>
        <p:spPr>
          <a:xfrm>
            <a:off x="677919" y="2670077"/>
            <a:ext cx="2569778" cy="146695"/>
          </a:xfrm>
          <a:prstGeom prst="rect">
            <a:avLst/>
          </a:prstGeom>
          <a:ln w="38100">
            <a:solidFill>
              <a:srgbClr val="FF0000"/>
            </a:solidFill>
          </a:ln>
        </p:spPr>
        <p:txBody>
          <a:bodyPr wrap="square" rtlCol="0">
            <a:spAutoFit/>
          </a:bodyPr>
          <a:lstStyle/>
          <a:p>
            <a:pPr algn="l"/>
            <a:endParaRPr lang="de-DE" dirty="0"/>
          </a:p>
        </p:txBody>
      </p:sp>
      <p:sp>
        <p:nvSpPr>
          <p:cNvPr id="13" name="Textfeld 12"/>
          <p:cNvSpPr txBox="1"/>
          <p:nvPr/>
        </p:nvSpPr>
        <p:spPr>
          <a:xfrm>
            <a:off x="677919" y="2207172"/>
            <a:ext cx="3275653" cy="179552"/>
          </a:xfrm>
          <a:prstGeom prst="rect">
            <a:avLst/>
          </a:prstGeom>
          <a:ln w="38100">
            <a:solidFill>
              <a:srgbClr val="FF0000"/>
            </a:solidFill>
          </a:ln>
        </p:spPr>
        <p:txBody>
          <a:bodyPr wrap="square" rtlCol="0">
            <a:spAutoFit/>
          </a:bodyPr>
          <a:lstStyle/>
          <a:p>
            <a:pPr algn="l"/>
            <a:endParaRPr lang="de-DE" dirty="0"/>
          </a:p>
        </p:txBody>
      </p:sp>
      <p:sp>
        <p:nvSpPr>
          <p:cNvPr id="14" name="Textfeld 13"/>
          <p:cNvSpPr txBox="1"/>
          <p:nvPr/>
        </p:nvSpPr>
        <p:spPr>
          <a:xfrm>
            <a:off x="571132" y="3001318"/>
            <a:ext cx="7185502" cy="2211813"/>
          </a:xfrm>
          <a:prstGeom prst="rect">
            <a:avLst/>
          </a:prstGeom>
          <a:ln w="38100">
            <a:solidFill>
              <a:srgbClr val="FF0000"/>
            </a:solidFill>
          </a:ln>
        </p:spPr>
        <p:txBody>
          <a:bodyPr wrap="square" rtlCol="0">
            <a:spAutoFit/>
          </a:bodyPr>
          <a:lstStyle/>
          <a:p>
            <a:pPr algn="l"/>
            <a:endParaRPr lang="de-DE" dirty="0"/>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66154" y="778374"/>
            <a:ext cx="11059692" cy="605096"/>
          </a:xfrm>
        </p:spPr>
        <p:txBody>
          <a:bodyPr>
            <a:noAutofit/>
          </a:bodyPr>
          <a:lstStyle/>
          <a:p>
            <a:r>
              <a:rPr lang="fr-FR" dirty="0"/>
              <a:t>Facteurs de risque : e-mails indésirables ou « spams »</a:t>
            </a:r>
            <a:br>
              <a:rPr lang="fr-FR" dirty="0"/>
            </a:br>
            <a:r>
              <a:rPr lang="fr-FR" dirty="0"/>
              <a:t>Comment identifier un spam ?</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234208" cy="50346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fr-FR" sz="2400" dirty="0"/>
              <a:t>Fautes de grammaire et d’orthographe</a:t>
            </a:r>
          </a:p>
          <a:p>
            <a:pPr marL="342900" lvl="1" indent="-342900">
              <a:lnSpc>
                <a:spcPct val="120000"/>
              </a:lnSpc>
            </a:pPr>
            <a:r>
              <a:rPr lang="fr-FR" sz="2400" dirty="0"/>
              <a:t>E-mails écrits en langue étrangère</a:t>
            </a:r>
          </a:p>
          <a:p>
            <a:pPr marL="342900" lvl="1" indent="-342900">
              <a:lnSpc>
                <a:spcPct val="120000"/>
              </a:lnSpc>
            </a:pPr>
            <a:r>
              <a:rPr lang="fr-FR" sz="2400" dirty="0"/>
              <a:t>Absence de nom</a:t>
            </a:r>
          </a:p>
          <a:p>
            <a:pPr marL="342900" lvl="1" indent="-342900">
              <a:lnSpc>
                <a:spcPct val="120000"/>
              </a:lnSpc>
            </a:pPr>
            <a:r>
              <a:rPr lang="fr-FR" sz="2400" dirty="0"/>
              <a:t>Demande d’agir dans l’urgence (notamment avec menace)</a:t>
            </a:r>
          </a:p>
          <a:p>
            <a:pPr marL="342900" lvl="1" indent="-342900">
              <a:lnSpc>
                <a:spcPct val="120000"/>
              </a:lnSpc>
            </a:pPr>
            <a:r>
              <a:rPr lang="fr-FR" sz="2400" dirty="0"/>
              <a:t>Demande de saisie de données personnelles (code PIN ou n° de sécurité sociale par ex.)</a:t>
            </a:r>
          </a:p>
          <a:p>
            <a:pPr marL="342900" lvl="1" indent="-342900">
              <a:lnSpc>
                <a:spcPct val="120000"/>
              </a:lnSpc>
            </a:pPr>
            <a:r>
              <a:rPr lang="fr-FR" sz="2400" dirty="0"/>
              <a:t>Demande d’ouvrir un fichier</a:t>
            </a:r>
          </a:p>
          <a:p>
            <a:pPr marL="342900" lvl="1" indent="-342900">
              <a:lnSpc>
                <a:spcPct val="120000"/>
              </a:lnSpc>
            </a:pPr>
            <a:r>
              <a:rPr lang="fr-FR" sz="2400" dirty="0"/>
              <a:t>E-mail d’une banque que nous n’avez encore jamais reçu, ou bien e-mail d’un établissement dont vous n’êtes pas client à ce jour</a:t>
            </a:r>
          </a:p>
          <a:p>
            <a:pPr marL="342900" lvl="1" indent="-342900">
              <a:lnSpc>
                <a:spcPct val="120000"/>
              </a:lnSpc>
            </a:pPr>
            <a:endParaRPr lang="fr-FR" sz="2400" dirty="0"/>
          </a:p>
          <a:p>
            <a:pPr marL="342900" lvl="1" indent="-342900">
              <a:lnSpc>
                <a:spcPct val="120000"/>
              </a:lnSpc>
            </a:pPr>
            <a:endParaRPr lang="en-US" sz="2400"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5795" y="2680137"/>
            <a:ext cx="4293966" cy="2554015"/>
          </a:xfrm>
          <a:prstGeom prst="ellipse">
            <a:avLst/>
          </a:prstGeom>
          <a:ln>
            <a:noFill/>
          </a:ln>
          <a:effectLst>
            <a:softEdge rad="112500"/>
          </a:effectLst>
        </p:spPr>
      </p:pic>
      <p:sp>
        <p:nvSpPr>
          <p:cNvPr id="9" name="Textfeld 8"/>
          <p:cNvSpPr txBox="1"/>
          <p:nvPr/>
        </p:nvSpPr>
        <p:spPr>
          <a:xfrm>
            <a:off x="566154" y="6581000"/>
            <a:ext cx="9371654" cy="276999"/>
          </a:xfrm>
          <a:prstGeom prst="rect">
            <a:avLst/>
          </a:prstGeom>
        </p:spPr>
        <p:txBody>
          <a:bodyPr wrap="square" rtlCol="0">
            <a:spAutoFit/>
          </a:bodyPr>
          <a:lstStyle/>
          <a:p>
            <a:r>
              <a:rPr lang="de-DE" sz="1200" dirty="0">
                <a:solidFill>
                  <a:srgbClr val="002060"/>
                </a:solidFill>
              </a:rPr>
              <a:t>En savoir + : [3] </a:t>
            </a:r>
            <a:r>
              <a:rPr lang="de-DE" sz="1200" dirty="0">
                <a:solidFill>
                  <a:srgbClr val="002060"/>
                </a:solidFill>
                <a:hlinkClick r:id="rId4"/>
              </a:rPr>
              <a:t>https://www.verbraucherzentrale.de/wissen/digitale-welt/phishingradar/merkmale-einer-phishingmail-6073</a:t>
            </a:r>
            <a:r>
              <a:rPr lang="de-DE" sz="1200" dirty="0">
                <a:solidFill>
                  <a:srgbClr val="002060"/>
                </a:solidFill>
              </a:rPr>
              <a:t> </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a:hlinkClick r:id="rId6"/>
              </a:rPr>
              <a:t>Pixabay license</a:t>
            </a:r>
            <a:endParaRPr lang="en-US" sz="1200" dirty="0"/>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Peut-on reconnaître un spam par son expéditeur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Oui</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a:t>
            </a:r>
            <a:endParaRPr lang="el-GR" dirty="0"/>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AKADIMAIKO DIADIKTYO (GUnet)</a:t>
              </a:r>
            </a:p>
            <a:p>
              <a:pPr algn="ctr" fontAlgn="base"/>
              <a:r>
                <a:rPr lang="en-US" sz="1000" b="0" i="0" dirty="0">
                  <a:solidFill>
                    <a:srgbClr val="414042"/>
                  </a:solidFill>
                  <a:effectLst/>
                  <a:latin typeface="Roboto" panose="02000000000000000000" pitchFamily="2" charset="0"/>
                </a:rPr>
                <a:t>ATHENS, GREECE</a:t>
              </a:r>
            </a:p>
            <a:p>
              <a:pPr algn="ctr" fontAlgn="base"/>
              <a:r>
                <a:rPr lang="en-US" sz="1000" b="0" i="0" u="none" strike="noStrike" dirty="0">
                  <a:solidFill>
                    <a:srgbClr val="D71920"/>
                  </a:solidFill>
                  <a:effectLst/>
                  <a:latin typeface="Roboto" panose="02000000000000000000" pitchFamily="2" charset="0"/>
                  <a:hlinkClick r:id="rId3"/>
                </a:rPr>
                <a:t>www.gunet.gr</a:t>
              </a:r>
              <a:endParaRPr lang="en-US" sz="1000" b="0" i="0" dirty="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fr-FR" sz="4800" b="1" dirty="0">
                <a:solidFill>
                  <a:srgbClr val="203864"/>
                </a:solidFill>
                <a:latin typeface="+mn-lt"/>
              </a:rPr>
              <a:t>Partenaires</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7"/>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ATHENS, GREECE</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1"/>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n-US" sz="1000" b="0" i="0" dirty="0">
                  <a:solidFill>
                    <a:srgbClr val="414042"/>
                  </a:solidFill>
                  <a:effectLst/>
                  <a:latin typeface="Roboto" panose="02000000000000000000" pitchFamily="2" charset="0"/>
                </a:rPr>
                <a:t>AREZZO, ITALY</a:t>
              </a:r>
            </a:p>
            <a:p>
              <a:pPr algn="ctr" fontAlgn="base"/>
              <a:r>
                <a:rPr lang="en-US" sz="1000" b="0" i="0" u="none" strike="noStrike" dirty="0">
                  <a:solidFill>
                    <a:srgbClr val="D71920"/>
                  </a:solidFill>
                  <a:effectLst/>
                  <a:latin typeface="Roboto" panose="02000000000000000000" pitchFamily="2" charset="0"/>
                  <a:hlinkClick r:id="rId15"/>
                </a:rPr>
                <a:t>www.oxfamitalia.org/</a:t>
              </a:r>
              <a:endParaRPr lang="en-US" sz="1000" b="0" i="0" dirty="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Que devez-vous absolument éviter de faire si vous suspectez un spam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A. Supprimer l’e-mail</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fr-FR" dirty="0"/>
              <a:t>Vérifier l’expéditeur</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fr-FR" dirty="0"/>
              <a:t>Vérifier l’objet </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fr-FR" dirty="0"/>
              <a:t>Répondre et demander s’il s’agit d’un spam</a:t>
            </a: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05063" cy="307777"/>
          </a:xfrm>
          <a:prstGeom prst="rect">
            <a:avLst/>
          </a:prstGeom>
        </p:spPr>
        <p:txBody>
          <a:bodyPr wrap="none" rtlCol="0">
            <a:spAutoFit/>
          </a:bodyPr>
          <a:lstStyle/>
          <a:p>
            <a:pPr algn="l"/>
            <a:r>
              <a:rPr lang="fr-FR" sz="1400" i="1" dirty="0"/>
              <a:t>Une seule bonne réponse !</a:t>
            </a:r>
          </a:p>
        </p:txBody>
      </p:sp>
      <p:sp>
        <p:nvSpPr>
          <p:cNvPr id="8"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334" t="11941" r="20523"/>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r>
              <a:rPr lang="fr-FR" sz="3100" dirty="0">
                <a:solidFill>
                  <a:srgbClr val="C00000"/>
                </a:solidFill>
              </a:rPr>
              <a:t>Activité pratique : </a:t>
            </a:r>
            <a:r>
              <a:rPr lang="fr-FR" sz="3100" dirty="0"/>
              <a:t>Quel type d’informations peut-on trouver en ligne ? </a:t>
            </a:r>
            <a:r>
              <a:rPr lang="fr-FR" sz="1800" dirty="0"/>
              <a:t>(en lien avec le Module 5)</a:t>
            </a:r>
            <a:endParaRPr lang="fr-F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60" y="2111340"/>
            <a:ext cx="7293862" cy="41885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fr-FR" sz="2400" dirty="0"/>
              <a:t>Il s’agit de poursuivre l’activité pratique « </a:t>
            </a:r>
            <a:r>
              <a:rPr lang="fr-FR" sz="2400" i="1" dirty="0"/>
              <a:t>Vérifier les informations de santé </a:t>
            </a:r>
            <a:r>
              <a:rPr lang="fr-FR" sz="2400" dirty="0"/>
              <a:t>» du Module 5.</a:t>
            </a:r>
          </a:p>
          <a:p>
            <a:pPr marL="342900" lvl="1" indent="-342900">
              <a:lnSpc>
                <a:spcPct val="120000"/>
              </a:lnSpc>
            </a:pPr>
            <a:r>
              <a:rPr lang="fr-FR" sz="2400" dirty="0"/>
              <a:t>Pour ce faire, veuillez étendre l’évaluation des sites web -pré-identifiés dans le cadre de cette activité de groupe - aux questions suivantes :</a:t>
            </a:r>
          </a:p>
          <a:p>
            <a:pPr marL="914400" lvl="2" indent="-457200">
              <a:lnSpc>
                <a:spcPct val="120000"/>
              </a:lnSpc>
              <a:buFont typeface="+mj-lt"/>
              <a:buAutoNum type="arabicPeriod"/>
            </a:pPr>
            <a:r>
              <a:rPr lang="fr-FR" sz="2200" dirty="0"/>
              <a:t>Les données personnelles de l’utilisateur sont-elles protégées ?</a:t>
            </a:r>
          </a:p>
          <a:p>
            <a:pPr marL="914400" lvl="2" indent="-457200">
              <a:lnSpc>
                <a:spcPct val="120000"/>
              </a:lnSpc>
              <a:buFont typeface="+mj-lt"/>
              <a:buAutoNum type="arabicPeriod"/>
            </a:pPr>
            <a:r>
              <a:rPr lang="fr-FR" sz="2200" dirty="0"/>
              <a:t>Le site web a t-il une politique de confidentialité claire ?</a:t>
            </a:r>
          </a:p>
          <a:p>
            <a:pPr marL="914400" lvl="2" indent="-457200">
              <a:lnSpc>
                <a:spcPct val="120000"/>
              </a:lnSpc>
              <a:buFont typeface="+mj-lt"/>
              <a:buAutoNum type="arabicPeriod"/>
            </a:pPr>
            <a:r>
              <a:rPr lang="fr-FR" sz="2200" dirty="0"/>
              <a:t>Les utilisateurs peuvent-ils protéger leurs données personnelles relatives à la santé ?</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8" name="Ορθογώνιο 7">
            <a:extLst>
              <a:ext uri="{FF2B5EF4-FFF2-40B4-BE49-F238E27FC236}">
                <a16:creationId xmlns:a16="http://schemas.microsoft.com/office/drawing/2014/main" id="{EE691785-5811-4F34-B2F3-EC69C9B70610}"/>
              </a:ext>
            </a:extLst>
          </p:cNvPr>
          <p:cNvSpPr/>
          <p:nvPr/>
        </p:nvSpPr>
        <p:spPr>
          <a:xfrm>
            <a:off x="10276759" y="295065"/>
            <a:ext cx="1813446" cy="707886"/>
          </a:xfrm>
          <a:prstGeom prst="rect">
            <a:avLst/>
          </a:prstGeom>
          <a:noFill/>
        </p:spPr>
        <p:txBody>
          <a:bodyPr wrap="none" lIns="91440" tIns="45720" rIns="91440" bIns="45720">
            <a:spAutoFit/>
          </a:bodyPr>
          <a:lstStyle/>
          <a:p>
            <a:pPr algn="ctr"/>
            <a:r>
              <a:rPr lang="fr-F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Activité</a:t>
            </a: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Section 6.1.3</a:t>
            </a:r>
            <a:br>
              <a:rPr lang="en-US" altLang="el-GR" dirty="0"/>
            </a:br>
            <a:r>
              <a:rPr lang="fr-FR" altLang="el-GR" dirty="0">
                <a:solidFill>
                  <a:srgbClr val="C00000"/>
                </a:solidFill>
              </a:rPr>
              <a:t>La communication numérique des informations relatives à la santé </a:t>
            </a:r>
            <a:r>
              <a:rPr lang="fr-FR" dirty="0">
                <a:solidFill>
                  <a:srgbClr val="C00000"/>
                </a:solidFill>
              </a:rPr>
              <a:t>(forum)</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fontScale="92500" lnSpcReduction="20000"/>
          </a:bodyPr>
          <a:lstStyle/>
          <a:p>
            <a:pPr marL="312738" indent="-312738">
              <a:lnSpc>
                <a:spcPct val="120000"/>
              </a:lnSpc>
              <a:tabLst>
                <a:tab pos="273050" algn="l"/>
              </a:tabLst>
            </a:pPr>
            <a:r>
              <a:rPr lang="fr-FR" sz="2600" dirty="0"/>
              <a:t>La prochaine partie de la séance vise à faire prendre conscience du </a:t>
            </a:r>
            <a:r>
              <a:rPr lang="fr-FR" sz="2600" b="1" dirty="0"/>
              <a:t>caractère sensible des données de santé.</a:t>
            </a:r>
          </a:p>
          <a:p>
            <a:pPr marL="312738" indent="-312738">
              <a:lnSpc>
                <a:spcPct val="120000"/>
              </a:lnSpc>
              <a:tabLst>
                <a:tab pos="273050" algn="l"/>
              </a:tabLst>
            </a:pPr>
            <a:r>
              <a:rPr lang="fr-FR" sz="2600" dirty="0"/>
              <a:t>À cette fin, il est important de connaître les informations qu’une personne peut rendre publiques dans l’environnement numérique (p. ex. dans une publication ou sur un forum) et les informations qu’il vaut mieux éviter de publier sur Internet.</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528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2742ABD5-D723-6A4F-0FE6-01D3E890CFD1}"/>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91667BF8-BDC4-96FF-69FC-24400B8684D4}"/>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B7A1B5D-3B48-959B-5325-55EF02B1C1D2}"/>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D4C8839A-DD0E-62C7-0DCD-6F4C4EFDCC2D}"/>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EBACA68-443C-1219-F545-727DE86DCFB5}"/>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fr-FR" sz="3100" dirty="0">
                <a:solidFill>
                  <a:srgbClr val="C00000"/>
                </a:solidFill>
              </a:rPr>
              <a:t>Activité de groupe : </a:t>
            </a:r>
            <a:r>
              <a:rPr lang="fr-FR" sz="3100" dirty="0"/>
              <a:t>Études de cas sur les forums – Descriptions de problèmes de santé dans l’environnement numérique</a:t>
            </a:r>
            <a:endParaRPr lang="fr-F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4" name="Textfeld 3"/>
          <p:cNvSpPr txBox="1"/>
          <p:nvPr/>
        </p:nvSpPr>
        <p:spPr>
          <a:xfrm>
            <a:off x="448055" y="2238702"/>
            <a:ext cx="7532043" cy="4124206"/>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fr-FR" sz="2200" dirty="0"/>
              <a:t>Regroupez-vous par trois ou cinq participants.</a:t>
            </a:r>
          </a:p>
          <a:p>
            <a:pPr marL="342900" indent="-342900">
              <a:spcBef>
                <a:spcPts val="600"/>
              </a:spcBef>
              <a:spcAft>
                <a:spcPts val="600"/>
              </a:spcAft>
              <a:buClr>
                <a:srgbClr val="C00000"/>
              </a:buClr>
              <a:buFont typeface="Wingdings" panose="05000000000000000000" pitchFamily="2" charset="2"/>
              <a:buChar char="§"/>
            </a:pPr>
            <a:r>
              <a:rPr lang="fr-FR" sz="2200" dirty="0"/>
              <a:t>En groupe, réfléchissez aux études de cas ci-après : il s’agit de descriptions de problèmes de santé par des personnes sur un forum. Ensemble, trouvez quelles sont les informations nécessaires à la compréhension du problème de santé, et quelles sont les informations trop personnelles.</a:t>
            </a:r>
          </a:p>
          <a:p>
            <a:pPr marL="342900" indent="-342900">
              <a:spcBef>
                <a:spcPts val="600"/>
              </a:spcBef>
              <a:spcAft>
                <a:spcPts val="600"/>
              </a:spcAft>
              <a:buClr>
                <a:srgbClr val="C00000"/>
              </a:buClr>
              <a:buFont typeface="Wingdings" panose="05000000000000000000" pitchFamily="2" charset="2"/>
              <a:buChar char="§"/>
            </a:pPr>
            <a:r>
              <a:rPr lang="fr-FR" sz="2200" dirty="0"/>
              <a:t>Rassemblez sur une liste quelques termes généraux (p. ex. le prénom et le nom de famille, la date de naissance, les informations médicales spécifiques, etc.) qui constituent des données trop personnelles, et sur une autre liste, rassemblez les informations nécessaires.</a:t>
            </a:r>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8">
            <a:extLst>
              <a:ext uri="{FF2B5EF4-FFF2-40B4-BE49-F238E27FC236}">
                <a16:creationId xmlns:a16="http://schemas.microsoft.com/office/drawing/2014/main" id="{19AD2669-CBC2-4FE9-B9D5-B3F783CEE0B6}"/>
              </a:ext>
            </a:extLst>
          </p:cNvPr>
          <p:cNvSpPr/>
          <p:nvPr/>
        </p:nvSpPr>
        <p:spPr>
          <a:xfrm>
            <a:off x="10276758" y="295065"/>
            <a:ext cx="1813446" cy="707886"/>
          </a:xfrm>
          <a:prstGeom prst="rect">
            <a:avLst/>
          </a:prstGeom>
          <a:noFill/>
        </p:spPr>
        <p:txBody>
          <a:bodyPr wrap="none" lIns="91440" tIns="45720" rIns="91440" bIns="45720">
            <a:spAutoFit/>
          </a:bodyPr>
          <a:lstStyle/>
          <a:p>
            <a:pPr algn="ctr"/>
            <a:r>
              <a:rPr lang="fr-F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Activité</a:t>
            </a: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fr-FR" sz="3100" dirty="0"/>
              <a:t>Forum : Étude de cas 1</a:t>
            </a:r>
            <a:endParaRPr lang="fr-FR" sz="1600" dirty="0"/>
          </a:p>
        </p:txBody>
      </p:sp>
      <p:sp>
        <p:nvSpPr>
          <p:cNvPr id="3" name="Rechteck 2"/>
          <p:cNvSpPr/>
          <p:nvPr/>
        </p:nvSpPr>
        <p:spPr>
          <a:xfrm>
            <a:off x="557999" y="1685096"/>
            <a:ext cx="11203077" cy="4878259"/>
          </a:xfrm>
          <a:prstGeom prst="rect">
            <a:avLst/>
          </a:prstGeom>
          <a:solidFill>
            <a:schemeClr val="bg1">
              <a:lumMod val="95000"/>
            </a:schemeClr>
          </a:solidFill>
        </p:spPr>
        <p:txBody>
          <a:bodyPr wrap="square">
            <a:spAutoFit/>
          </a:bodyPr>
          <a:lstStyle/>
          <a:p>
            <a:pPr algn="just"/>
            <a:r>
              <a:rPr lang="fr-FR" sz="1700" i="1" dirty="0"/>
              <a:t>Bonjour à tous !</a:t>
            </a:r>
          </a:p>
          <a:p>
            <a:pPr algn="just"/>
            <a:endParaRPr lang="fr-FR" sz="1700" i="1" dirty="0"/>
          </a:p>
          <a:p>
            <a:pPr algn="just"/>
            <a:r>
              <a:rPr lang="fr-FR" sz="1700" i="1" dirty="0"/>
              <a:t>Depuis environ 3 semaines, je souffre de troubles digestifs, littéralement de haut en bas du système digestif. J’ai une boule dans la gorge et lorsque j’avale, j’ai presque toujours l’impression d’avaler de l’air au passage. Je sens comme des bulles dans ma gorge et dans mon estomac quelques secondes après avoir avalé ma salive. Je le sens encore plus quand je suis allongé sur le dos. J’ai tout le temps des nausées, légères à moyennes (et c’est comme ça que ça a commencé d’ailleurs). Je n’ai pas l’impression que les nausées dépendent de mon alimentation (à part pour le café, qui me brûle le ventre bien plus que d’habitude). J’ai généralement beaucoup d’air dans mon estomac et mes intestins, ça fait des bulles et ça gargouille sans arrêt. De temps en temps j’ai besoin de roter parce que de l’autre côté du tube digestif il y a assez peu de gaz expulsé. Mon bas-ventre en particulier est tendu et me fait mal. Et puis par moment j’ai aussi des douleurs brèves et lancinantes à l’anus. Ces symptômes durent depuis trois semaines, de façon plus ou moins forte. En ce moment j’ai l’impression que c’est le pire. Je vais régulièrement à la selle (une fois par jour, le matin, un peu comme avant les symptômes) et mes selles sont normales (pas de diarrhée, pas vraiment de constipation, pas de sang ni de mucus visibles). Je n’ai jamais eu besoin de vomir. J’ai un bon appétit, normal. J’ai 35 ans (je suis né le 5 mai 1987) et je suis assez sportif. Avant l’apparition de ces symptômes, je dirais que mon état de santé général était plutôt bon, à l’exception de problèmes d’hypertension artérielle (145-95).</a:t>
            </a:r>
          </a:p>
          <a:p>
            <a:pPr algn="just"/>
            <a:endParaRPr lang="fr-FR" sz="1700" i="1" dirty="0"/>
          </a:p>
          <a:p>
            <a:pPr algn="just"/>
            <a:r>
              <a:rPr lang="fr-FR" sz="1700" i="1" dirty="0"/>
              <a:t>Est-ce que vous avez des idées de ce que j’ai ? Est-ce qu’il existe des infections qui durent 3 semaines ou plus ? À partir de quand est-ce que je devrais commencer à m’inquiéter ?</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fr-FR" sz="3100" dirty="0"/>
              <a:t>Forum : Étude de cas 2</a:t>
            </a:r>
            <a:endParaRPr lang="fr-FR" sz="1600" dirty="0"/>
          </a:p>
        </p:txBody>
      </p:sp>
      <p:sp>
        <p:nvSpPr>
          <p:cNvPr id="4" name="Textfeld 3"/>
          <p:cNvSpPr txBox="1"/>
          <p:nvPr/>
        </p:nvSpPr>
        <p:spPr>
          <a:xfrm>
            <a:off x="557998" y="1685096"/>
            <a:ext cx="11308180" cy="4708981"/>
          </a:xfrm>
          <a:prstGeom prst="rect">
            <a:avLst/>
          </a:prstGeom>
          <a:solidFill>
            <a:schemeClr val="bg1">
              <a:lumMod val="95000"/>
            </a:schemeClr>
          </a:solidFill>
        </p:spPr>
        <p:txBody>
          <a:bodyPr wrap="square" rtlCol="0">
            <a:spAutoFit/>
          </a:bodyPr>
          <a:lstStyle/>
          <a:p>
            <a:pPr algn="just">
              <a:buClr>
                <a:srgbClr val="C00000"/>
              </a:buClr>
            </a:pPr>
            <a:r>
              <a:rPr lang="fr-FR" sz="2000" i="1" dirty="0"/>
              <a:t>Depuis le mois de mai, j'ai de gros problèmes de dos, en particulier sous l'omoplate droite, et une forte tension au niveau du cou et des épaules. Au début, j’ai eu d'intenses vertiges et par moment ma vision se floutait, avec des tâches lumineuses (noirs ou blanches et qui clignotent). Je suis tout de suite allé voir un orthopédiste (qui m'a assuré qu'il ne s'agissait pas d'un glissement de vertèbre) et il m’a remis le dos en état en le faisant craquer très bruyamment. Par la suite, j'avais encore de légers vertiges et je voyais des tâches lumineuses. Je suis retourné deux fois chez l'orthopédiste, en laissant une intervalle de deux mois entre les deux séances, et à chaque fois il m’a remis le dos en état. Actuellement, je ne vois plus flou et les tâches lumineuses ont disparu, mais il m'arrive d'avoir la tête qui tourne avec plus ou moins d’intensité (vertiges) pendant un effort physique ou lorsque je reste assis longtemps, et la tension sous l'omoplate droite est encore présente. Je suis retourné chez mon médecin traitant il y a deux semaines et il m'a prescrit de l’Ortoton et de l’Ibuprofène. La situation actuelle est donc celle que j'ai décrite : j'ai la tête qui tourne plusieurs fois par jour, surtout lors d'un effort physique ou en position assise prolongée. Ce n'est pas aussi fort qu'au début mais c'est toujours là. En plus, j'ai une grande tension sous l'omoplate droite, donc je suis obligé de faire tous les mouvements du bras droit au ralenti (lorsque je le soulève, lorsque je le tourne) pour soulager la douleur à court terme. Que me conseillez-vous ?</a:t>
            </a:r>
            <a:endParaRPr lang="de-DE" sz="2000" i="1" dirty="0"/>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fr-FR" sz="3100" dirty="0"/>
              <a:t>Forum : Étude de cas 3</a:t>
            </a:r>
            <a:endParaRPr lang="fr-FR" sz="1600" dirty="0"/>
          </a:p>
        </p:txBody>
      </p:sp>
      <p:sp>
        <p:nvSpPr>
          <p:cNvPr id="4" name="Textfeld 3"/>
          <p:cNvSpPr txBox="1"/>
          <p:nvPr/>
        </p:nvSpPr>
        <p:spPr>
          <a:xfrm>
            <a:off x="557999" y="2112577"/>
            <a:ext cx="10858146" cy="3046988"/>
          </a:xfrm>
          <a:prstGeom prst="rect">
            <a:avLst/>
          </a:prstGeom>
          <a:solidFill>
            <a:schemeClr val="bg1">
              <a:lumMod val="95000"/>
            </a:schemeClr>
          </a:solidFill>
        </p:spPr>
        <p:txBody>
          <a:bodyPr wrap="square" rtlCol="0">
            <a:spAutoFit/>
          </a:bodyPr>
          <a:lstStyle/>
          <a:p>
            <a:pPr algn="just">
              <a:buClr>
                <a:srgbClr val="C00000"/>
              </a:buClr>
            </a:pPr>
            <a:r>
              <a:rPr lang="fr-FR" sz="2400" i="1" dirty="0"/>
              <a:t>Je m’appelle Romain Durand. Hier je suis sorti pour manger une glace mais il a fallut que je la mange en peu de temps, et ça a déclenché une forte douleur nerveuse. Ce soir j’ai des sensations lancinantes même si elles ne sont plus constantes. Est-ce qu’il faut que j’aille consulter un docteur rapidement ? Ou bien me conseillez-vous d’autres options ?</a:t>
            </a:r>
          </a:p>
          <a:p>
            <a:pPr algn="just">
              <a:buClr>
                <a:srgbClr val="C00000"/>
              </a:buClr>
            </a:pPr>
            <a:endParaRPr lang="fr-FR" sz="2400" i="1" dirty="0"/>
          </a:p>
          <a:p>
            <a:pPr algn="just">
              <a:buClr>
                <a:srgbClr val="C00000"/>
              </a:buClr>
            </a:pPr>
            <a:r>
              <a:rPr lang="fr-FR" sz="2400" i="1" dirty="0"/>
              <a:t> Vous pouvez me contacter par e-mail (</a:t>
            </a:r>
            <a:r>
              <a:rPr lang="fr-FR" sz="2400" i="1" dirty="0">
                <a:hlinkClick r:id="rId3"/>
              </a:rPr>
              <a:t>romaindurand@wanadoo.fr</a:t>
            </a:r>
            <a:r>
              <a:rPr lang="fr-FR" sz="2400" i="1" dirty="0"/>
              <a:t>) ou par téléphone (0123456789)</a:t>
            </a:r>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Forum : « Liste de contrôle »</a:t>
            </a:r>
          </a:p>
        </p:txBody>
      </p:sp>
      <p:sp>
        <p:nvSpPr>
          <p:cNvPr id="7" name="Ovale Legende 1">
            <a:extLst>
              <a:ext uri="{FF2B5EF4-FFF2-40B4-BE49-F238E27FC236}">
                <a16:creationId xmlns:a16="http://schemas.microsoft.com/office/drawing/2014/main" id="{F36B7C33-47CA-4512-87B5-194D3C585BF4}"/>
              </a:ext>
            </a:extLst>
          </p:cNvPr>
          <p:cNvSpPr/>
          <p:nvPr/>
        </p:nvSpPr>
        <p:spPr>
          <a:xfrm>
            <a:off x="7661564" y="1080000"/>
            <a:ext cx="4354498" cy="2215117"/>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rPr>
              <a:t>Quelles sont les informations/données trop personnelles qu’il faut éviter de publier ?</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dirty="0"/>
              <a:t>Commencez une liste :</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9839F0A-BA0A-4227-845B-CE888F35C47C}"/>
              </a:ext>
            </a:extLst>
          </p:cNvPr>
          <p:cNvSpPr txBox="1"/>
          <p:nvPr/>
        </p:nvSpPr>
        <p:spPr>
          <a:xfrm>
            <a:off x="3816770" y="3123177"/>
            <a:ext cx="4879222" cy="2923877"/>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lang="fr-FR" dirty="0"/>
              <a:t>Nom de famille et prénom</a:t>
            </a:r>
          </a:p>
          <a:p>
            <a:pPr marL="0" lvl="1">
              <a:spcBef>
                <a:spcPts val="600"/>
              </a:spcBef>
              <a:spcAft>
                <a:spcPts val="600"/>
              </a:spcAft>
              <a:buClr>
                <a:schemeClr val="accent6">
                  <a:lumMod val="75000"/>
                </a:schemeClr>
              </a:buClr>
              <a:buFont typeface="Wingdings" panose="05000000000000000000" pitchFamily="2" charset="2"/>
              <a:buChar char="ü"/>
            </a:pPr>
            <a:r>
              <a:rPr lang="fr-FR" dirty="0"/>
              <a:t>La date de naissance </a:t>
            </a:r>
          </a:p>
          <a:p>
            <a:pPr marL="0" lvl="1">
              <a:spcBef>
                <a:spcPts val="600"/>
              </a:spcBef>
              <a:spcAft>
                <a:spcPts val="600"/>
              </a:spcAft>
              <a:buClr>
                <a:schemeClr val="accent6">
                  <a:lumMod val="75000"/>
                </a:schemeClr>
              </a:buClr>
              <a:buFont typeface="Wingdings" panose="05000000000000000000" pitchFamily="2" charset="2"/>
              <a:buChar char="ü"/>
            </a:pPr>
            <a:r>
              <a:rPr lang="fr-FR" dirty="0"/>
              <a:t>Les informations médicales (p. ex. résultats d’analyse sanguine)</a:t>
            </a:r>
          </a:p>
          <a:p>
            <a:pPr marL="0" lvl="1">
              <a:spcBef>
                <a:spcPts val="600"/>
              </a:spcBef>
              <a:spcAft>
                <a:spcPts val="600"/>
              </a:spcAft>
              <a:buClr>
                <a:schemeClr val="accent6">
                  <a:lumMod val="75000"/>
                </a:schemeClr>
              </a:buClr>
              <a:buFont typeface="Wingdings" panose="05000000000000000000" pitchFamily="2" charset="2"/>
              <a:buChar char="ü"/>
            </a:pPr>
            <a:r>
              <a:rPr lang="fr-FR" dirty="0"/>
              <a:t>Une description explicite des antécédents médicaux (surtout s’ils n’ont rien à voir avec la problématique actuelle)</a:t>
            </a:r>
          </a:p>
          <a:p>
            <a:pPr marL="0" lvl="1">
              <a:spcBef>
                <a:spcPts val="600"/>
              </a:spcBef>
              <a:spcAft>
                <a:spcPts val="600"/>
              </a:spcAft>
              <a:buClr>
                <a:schemeClr val="accent6">
                  <a:lumMod val="75000"/>
                </a:schemeClr>
              </a:buClr>
              <a:buFont typeface="Wingdings" panose="05000000000000000000" pitchFamily="2" charset="2"/>
              <a:buChar char="ü"/>
            </a:pPr>
            <a:r>
              <a:rPr lang="fr-FR" dirty="0"/>
              <a:t>Les coordonnées personnelles</a:t>
            </a:r>
          </a:p>
        </p:txBody>
      </p:sp>
      <p:sp>
        <p:nvSpPr>
          <p:cNvPr id="10" name="pop-up">
            <a:extLst>
              <a:ext uri="{FF2B5EF4-FFF2-40B4-BE49-F238E27FC236}">
                <a16:creationId xmlns:a16="http://schemas.microsoft.com/office/drawing/2014/main" id="{7FB8FE5B-9C40-4C7F-B2B7-C4BACE1DAAC0}"/>
              </a:ext>
            </a:extLst>
          </p:cNvPr>
          <p:cNvSpPr/>
          <p:nvPr/>
        </p:nvSpPr>
        <p:spPr>
          <a:xfrm>
            <a:off x="4130982" y="2374872"/>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endParaRPr lang="en-US" b="1" dirty="0">
              <a:solidFill>
                <a:srgbClr val="E12A3C"/>
              </a:solidFill>
            </a:endParaRPr>
          </a:p>
          <a:p>
            <a:pPr algn="ctr"/>
            <a:endParaRPr lang="el-GR" b="1" dirty="0">
              <a:solidFill>
                <a:srgbClr val="E12A3C"/>
              </a:solidFill>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Forum : « Liste de contrôle »</a:t>
            </a:r>
          </a:p>
        </p:txBody>
      </p:sp>
      <p:sp>
        <p:nvSpPr>
          <p:cNvPr id="7" name="Ovale Legende 1">
            <a:extLst>
              <a:ext uri="{FF2B5EF4-FFF2-40B4-BE49-F238E27FC236}">
                <a16:creationId xmlns:a16="http://schemas.microsoft.com/office/drawing/2014/main" id="{F36B7C33-47CA-4512-87B5-194D3C585BF4}"/>
              </a:ext>
            </a:extLst>
          </p:cNvPr>
          <p:cNvSpPr/>
          <p:nvPr/>
        </p:nvSpPr>
        <p:spPr>
          <a:xfrm>
            <a:off x="7633856" y="1087945"/>
            <a:ext cx="4506204"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200" dirty="0">
                <a:solidFill>
                  <a:schemeClr val="tx1"/>
                </a:solidFill>
              </a:rPr>
              <a:t>Quelles sont les informations nécessaires pour pouvoir donner des conseils pertinents sur le problème de santé en question ?</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dirty="0"/>
              <a:t>Commencez une liste :</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D8A13A6D-6DAD-4902-A1ED-438653A53ED2}"/>
              </a:ext>
            </a:extLst>
          </p:cNvPr>
          <p:cNvSpPr txBox="1"/>
          <p:nvPr/>
        </p:nvSpPr>
        <p:spPr>
          <a:xfrm>
            <a:off x="3831858" y="3133016"/>
            <a:ext cx="4351879" cy="3200876"/>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La durée du problème de santé</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Quelle partie du corps / quel organe est affecté ?</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Y a-t-il eu un élément déclencheur au problème ?</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Un médecin a t-il déjà été consulté ? Si oui, quel était son diagnostic ?</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Des mesures pour soulager le problème de santé ont-elles été prises ?</a:t>
            </a:r>
          </a:p>
        </p:txBody>
      </p:sp>
      <p:sp>
        <p:nvSpPr>
          <p:cNvPr id="10" name="pop-up">
            <a:extLst>
              <a:ext uri="{FF2B5EF4-FFF2-40B4-BE49-F238E27FC236}">
                <a16:creationId xmlns:a16="http://schemas.microsoft.com/office/drawing/2014/main" id="{2D599E9A-2FE0-4315-83C9-DD8A922AB07A}"/>
              </a:ext>
            </a:extLst>
          </p:cNvPr>
          <p:cNvSpPr/>
          <p:nvPr/>
        </p:nvSpPr>
        <p:spPr>
          <a:xfrm>
            <a:off x="4130982" y="2243644"/>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endParaRPr lang="en-US" b="1" dirty="0">
              <a:solidFill>
                <a:srgbClr val="E12A3C"/>
              </a:solidFill>
            </a:endParaRPr>
          </a:p>
          <a:p>
            <a:pPr algn="ctr"/>
            <a:endParaRPr lang="el-GR" b="1" dirty="0">
              <a:solidFill>
                <a:srgbClr val="E12A3C"/>
              </a:solidFill>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Que faut-il indiquer dans un message posté sur un forum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A. Durée du problème</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B. Nom et prénom</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Date de naissance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D. Informations médicales personnelles</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05063" cy="307777"/>
          </a:xfrm>
          <a:prstGeom prst="rect">
            <a:avLst/>
          </a:prstGeom>
        </p:spPr>
        <p:txBody>
          <a:bodyPr wrap="none" rtlCol="0">
            <a:spAutoFit/>
          </a:bodyPr>
          <a:lstStyle/>
          <a:p>
            <a:pPr algn="l"/>
            <a:r>
              <a:rPr lang="fr-FR" sz="1400" i="1" dirty="0"/>
              <a:t>Une seule bonne réponse !</a:t>
            </a:r>
          </a:p>
        </p:txBody>
      </p:sp>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297762" y="329184"/>
            <a:ext cx="6251110" cy="1783080"/>
          </a:xfrm>
        </p:spPr>
        <p:txBody>
          <a:bodyPr anchor="b">
            <a:normAutofit/>
          </a:bodyPr>
          <a:lstStyle/>
          <a:p>
            <a:r>
              <a:rPr lang="en-US" sz="5400" dirty="0"/>
              <a:t>Modules</a:t>
            </a:r>
            <a:endParaRPr lang="el-GR" sz="5400"/>
          </a:p>
        </p:txBody>
      </p:sp>
      <p:pic>
        <p:nvPicPr>
          <p:cNvPr id="11" name="Θέση περιεχομένου 10">
            <a:extLst>
              <a:ext uri="{FF2B5EF4-FFF2-40B4-BE49-F238E27FC236}">
                <a16:creationId xmlns:a16="http://schemas.microsoft.com/office/drawing/2014/main" id="{86CB401F-C964-4D6C-AE35-FB329988D1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072" r="170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510634891"/>
              </p:ext>
            </p:extLst>
          </p:nvPr>
        </p:nvGraphicFramePr>
        <p:xfrm>
          <a:off x="5297762" y="2500843"/>
          <a:ext cx="6251110" cy="368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Ορθογώνιο 11">
            <a:extLst>
              <a:ext uri="{FF2B5EF4-FFF2-40B4-BE49-F238E27FC236}">
                <a16:creationId xmlns:a16="http://schemas.microsoft.com/office/drawing/2014/main" id="{038E05FD-5C89-4BC4-AE63-9830C3619510}"/>
              </a:ext>
            </a:extLst>
          </p:cNvPr>
          <p:cNvSpPr/>
          <p:nvPr/>
        </p:nvSpPr>
        <p:spPr>
          <a:xfrm>
            <a:off x="5205985" y="2106534"/>
            <a:ext cx="4657344" cy="35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 name="Εικόνα 2">
            <a:extLst>
              <a:ext uri="{FF2B5EF4-FFF2-40B4-BE49-F238E27FC236}">
                <a16:creationId xmlns:a16="http://schemas.microsoft.com/office/drawing/2014/main" id="{CC6CCB35-71F4-4B98-A632-2AFFFC163491}"/>
              </a:ext>
            </a:extLst>
          </p:cNvPr>
          <p:cNvPicPr>
            <a:picLocks noChangeAspect="1"/>
          </p:cNvPicPr>
          <p:nvPr/>
        </p:nvPicPr>
        <p:blipFill>
          <a:blip r:embed="rId8"/>
          <a:stretch>
            <a:fillRect/>
          </a:stretch>
        </p:blipFill>
        <p:spPr>
          <a:xfrm>
            <a:off x="11250479" y="5674198"/>
            <a:ext cx="298394" cy="362815"/>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Section 6.2.1</a:t>
            </a:r>
            <a:br>
              <a:rPr lang="en-US" altLang="el-GR" dirty="0"/>
            </a:br>
            <a:r>
              <a:rPr lang="fr-FR" dirty="0">
                <a:solidFill>
                  <a:srgbClr val="C00000"/>
                </a:solidFill>
              </a:rPr>
              <a:t>La communication numérique des informations relatives à la santé</a:t>
            </a:r>
            <a:r>
              <a:rPr lang="en-US" dirty="0">
                <a:solidFill>
                  <a:srgbClr val="C00000"/>
                </a:solidFill>
              </a:rPr>
              <a:t> (e-mail)</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a:bodyPr>
          <a:lstStyle/>
          <a:p>
            <a:pPr marL="312738" indent="-312738">
              <a:lnSpc>
                <a:spcPct val="120000"/>
              </a:lnSpc>
              <a:tabLst>
                <a:tab pos="273050" algn="l"/>
              </a:tabLst>
            </a:pPr>
            <a:r>
              <a:rPr lang="fr-FR" sz="2600" dirty="0"/>
              <a:t>La prochaine partie de la séance poursuit le travail de sensibilisation au </a:t>
            </a:r>
            <a:r>
              <a:rPr lang="fr-FR" sz="2600" b="1" dirty="0"/>
              <a:t>caractère sensible des données de santé.</a:t>
            </a:r>
          </a:p>
          <a:p>
            <a:pPr marL="312738" indent="-312738">
              <a:lnSpc>
                <a:spcPct val="120000"/>
              </a:lnSpc>
              <a:tabLst>
                <a:tab pos="273050" algn="l"/>
              </a:tabLst>
            </a:pPr>
            <a:r>
              <a:rPr lang="fr-FR" sz="2600" dirty="0"/>
              <a:t>Elle comprend des conseils de rédaction pour écrire des e-mails aux professionnels de la santé</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r>
              <a:rPr lang="fr-FR" sz="3100" dirty="0">
                <a:solidFill>
                  <a:srgbClr val="C00000"/>
                </a:solidFill>
              </a:rPr>
              <a:t>Activité de groupe : </a:t>
            </a:r>
            <a:r>
              <a:rPr lang="fr-FR" sz="3100" dirty="0"/>
              <a:t>Étude de cas d’e-mails – Écrire à un professionnel de la santé</a:t>
            </a:r>
            <a:endParaRPr lang="fr-FR" sz="1600" dirty="0"/>
          </a:p>
        </p:txBody>
      </p:sp>
      <p:sp>
        <p:nvSpPr>
          <p:cNvPr id="4" name="Textfeld 3"/>
          <p:cNvSpPr txBox="1"/>
          <p:nvPr/>
        </p:nvSpPr>
        <p:spPr>
          <a:xfrm>
            <a:off x="557999" y="2028816"/>
            <a:ext cx="7422100" cy="4616648"/>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fr-FR" sz="2400" dirty="0"/>
              <a:t>Regroupez-vous par trois ou cinq participants.</a:t>
            </a:r>
          </a:p>
          <a:p>
            <a:pPr marL="342900" indent="-342900">
              <a:spcBef>
                <a:spcPts val="600"/>
              </a:spcBef>
              <a:spcAft>
                <a:spcPts val="600"/>
              </a:spcAft>
              <a:buClr>
                <a:srgbClr val="C00000"/>
              </a:buClr>
              <a:buFont typeface="Wingdings" panose="05000000000000000000" pitchFamily="2" charset="2"/>
              <a:buChar char="§"/>
            </a:pPr>
            <a:r>
              <a:rPr lang="fr-FR" sz="2400" dirty="0"/>
              <a:t>En groupe, réfléchissez aux études de cas d’e-mails écrits à l’attention de professionnels de santé</a:t>
            </a:r>
            <a:endParaRPr lang="de-DE" sz="2400" dirty="0"/>
          </a:p>
          <a:p>
            <a:pPr marL="342900" indent="-342900">
              <a:spcBef>
                <a:spcPts val="600"/>
              </a:spcBef>
              <a:spcAft>
                <a:spcPts val="600"/>
              </a:spcAft>
              <a:buClr>
                <a:srgbClr val="C00000"/>
              </a:buClr>
              <a:buFont typeface="Wingdings" panose="05000000000000000000" pitchFamily="2" charset="2"/>
              <a:buChar char="§"/>
            </a:pPr>
            <a:r>
              <a:rPr lang="fr-FR" sz="2400" dirty="0"/>
              <a:t>Identifiez les e-mails exemplaires et ceux qui sont incorrects</a:t>
            </a:r>
          </a:p>
          <a:p>
            <a:pPr marL="342900" indent="-342900">
              <a:spcBef>
                <a:spcPts val="600"/>
              </a:spcBef>
              <a:spcAft>
                <a:spcPts val="600"/>
              </a:spcAft>
              <a:buClr>
                <a:srgbClr val="C00000"/>
              </a:buClr>
              <a:buFont typeface="Wingdings" panose="05000000000000000000" pitchFamily="2" charset="2"/>
              <a:buChar char="§"/>
            </a:pPr>
            <a:r>
              <a:rPr lang="fr-FR" sz="2400" dirty="0"/>
              <a:t>Rassemblez sur une liste quelques termes généraux (p. ex. le prénom et le nom de famille, la date de naissance, les informations médicales spécifiques, etc.) qu’il faut mettre dans un e-mail à l’attention d’un professionnel de santé, et ceux qu’il n’est pas nécessaire d’indiquer</a:t>
            </a:r>
            <a:endParaRPr lang="de-DE" sz="24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2" name="Ορθογώνιο 11">
            <a:extLst>
              <a:ext uri="{FF2B5EF4-FFF2-40B4-BE49-F238E27FC236}">
                <a16:creationId xmlns:a16="http://schemas.microsoft.com/office/drawing/2014/main" id="{B3DEC009-310B-4CA0-9DE0-BAD60D93A999}"/>
              </a:ext>
            </a:extLst>
          </p:cNvPr>
          <p:cNvSpPr/>
          <p:nvPr/>
        </p:nvSpPr>
        <p:spPr>
          <a:xfrm>
            <a:off x="10276756" y="295065"/>
            <a:ext cx="1813446" cy="707886"/>
          </a:xfrm>
          <a:prstGeom prst="rect">
            <a:avLst/>
          </a:prstGeom>
          <a:noFill/>
        </p:spPr>
        <p:txBody>
          <a:bodyPr wrap="none" lIns="91440" tIns="45720" rIns="91440" bIns="45720">
            <a:spAutoFit/>
          </a:bodyPr>
          <a:lstStyle/>
          <a:p>
            <a:pPr algn="ctr"/>
            <a:r>
              <a:rPr lang="fr-F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a:t>
            </a:r>
            <a:r>
              <a:rPr lang="fr-FR" sz="4000" b="1"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é</a:t>
            </a:r>
            <a:endParaRPr lang="fr-F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E-mail : Exemple 1</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9892381" cy="4300074"/>
          </a:xfrm>
          <a:prstGeom prst="rect">
            <a:avLst/>
          </a:prstGeom>
          <a:solidFill>
            <a:schemeClr val="bg1">
              <a:lumMod val="95000"/>
            </a:schemeClr>
          </a:solidFill>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i="1" dirty="0"/>
              <a:t>Madame, Monsieur,</a:t>
            </a:r>
          </a:p>
          <a:p>
            <a:pPr marL="0" indent="0">
              <a:lnSpc>
                <a:spcPct val="120000"/>
              </a:lnSpc>
              <a:buNone/>
            </a:pPr>
            <a:r>
              <a:rPr lang="fr-FR" i="1" dirty="0"/>
              <a:t>Je suis tombé sur votre cabinet en recherchant un cabinet de médecine générale.</a:t>
            </a:r>
          </a:p>
          <a:p>
            <a:pPr marL="0" indent="0">
              <a:lnSpc>
                <a:spcPct val="120000"/>
              </a:lnSpc>
              <a:buNone/>
            </a:pPr>
            <a:r>
              <a:rPr lang="fr-FR" i="1" dirty="0"/>
              <a:t>Depuis quelques semaines, je souffre de douleurs abdominales quotidiennes. J’aimerais avoir un point de vue médical sur ces douleurs. Serait-il possible d’avoir un rendez-vous dans votre cabinet ?</a:t>
            </a:r>
          </a:p>
          <a:p>
            <a:pPr marL="0" indent="0">
              <a:lnSpc>
                <a:spcPct val="120000"/>
              </a:lnSpc>
              <a:buNone/>
            </a:pPr>
            <a:r>
              <a:rPr lang="fr-FR" i="1" dirty="0"/>
              <a:t>Dans l’attente de votre réponse, je vous souhaite une bonne journée.</a:t>
            </a:r>
          </a:p>
          <a:p>
            <a:pPr marL="0" indent="0">
              <a:lnSpc>
                <a:spcPct val="120000"/>
              </a:lnSpc>
              <a:buNone/>
            </a:pPr>
            <a:r>
              <a:rPr lang="fr-FR" i="1" dirty="0"/>
              <a:t>Sincères salutations,</a:t>
            </a:r>
            <a:br>
              <a:rPr lang="fr-FR" i="1" dirty="0"/>
            </a:br>
            <a:r>
              <a:rPr lang="fr-FR" i="1" dirty="0"/>
              <a:t>Maurice Mercier</a:t>
            </a:r>
          </a:p>
          <a:p>
            <a:pPr marL="0" indent="0">
              <a:lnSpc>
                <a:spcPct val="120000"/>
              </a:lnSpc>
              <a:buNone/>
            </a:pPr>
            <a:endParaRPr lang="en-US" i="1" dirty="0"/>
          </a:p>
          <a:p>
            <a:pPr marL="0" indent="0">
              <a:lnSpc>
                <a:spcPct val="120000"/>
              </a:lnSpc>
              <a:buNone/>
            </a:pPr>
            <a:endParaRPr lang="en-US"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Bon ou mauvais exemple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Bon</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Mauvais</a:t>
            </a:r>
          </a:p>
        </p:txBody>
      </p:sp>
    </p:spTree>
    <p:extLst>
      <p:ext uri="{BB962C8B-B14F-4D97-AF65-F5344CB8AC3E}">
        <p14:creationId xmlns:p14="http://schemas.microsoft.com/office/powerpoint/2010/main" val="2438932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E-mail : Exemple 2</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322251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i="1" dirty="0"/>
              <a:t>Bonjour,</a:t>
            </a:r>
          </a:p>
          <a:p>
            <a:pPr marL="0" indent="0">
              <a:lnSpc>
                <a:spcPct val="120000"/>
              </a:lnSpc>
              <a:buNone/>
            </a:pPr>
            <a:r>
              <a:rPr lang="fr-FR" i="1" dirty="0"/>
              <a:t>J’aimerais prendre un rendez-vous. Quand puis-je venir ?</a:t>
            </a:r>
          </a:p>
          <a:p>
            <a:pPr marL="0" indent="0">
              <a:lnSpc>
                <a:spcPct val="120000"/>
              </a:lnSpc>
              <a:buNone/>
            </a:pPr>
            <a:r>
              <a:rPr lang="fr-FR" i="1" dirty="0"/>
              <a:t>Au revoir,</a:t>
            </a:r>
            <a:br>
              <a:rPr lang="fr-FR" i="1" dirty="0"/>
            </a:br>
            <a:r>
              <a:rPr lang="fr-FR" i="1" dirty="0"/>
              <a:t>Madeleine</a:t>
            </a:r>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Bon ou mauvais exemple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Mauvais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Bon</a:t>
            </a:r>
            <a:endParaRPr lang="el-GR" dirty="0"/>
          </a:p>
        </p:txBody>
      </p:sp>
    </p:spTree>
    <p:extLst>
      <p:ext uri="{BB962C8B-B14F-4D97-AF65-F5344CB8AC3E}">
        <p14:creationId xmlns:p14="http://schemas.microsoft.com/office/powerpoint/2010/main" val="17730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E-mail : Exemple 3</a:t>
            </a:r>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3" name="Θέση περιεχομένου 5">
            <a:extLst>
              <a:ext uri="{FF2B5EF4-FFF2-40B4-BE49-F238E27FC236}">
                <a16:creationId xmlns:a16="http://schemas.microsoft.com/office/drawing/2014/main" id="{CAF8CAE7-61D9-AAE7-A1E5-364CC4C8218F}"/>
              </a:ext>
            </a:extLst>
          </p:cNvPr>
          <p:cNvSpPr txBox="1">
            <a:spLocks/>
          </p:cNvSpPr>
          <p:nvPr/>
        </p:nvSpPr>
        <p:spPr>
          <a:xfrm>
            <a:off x="810912" y="1685096"/>
            <a:ext cx="10806780" cy="4552075"/>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i="1" dirty="0"/>
              <a:t>Madame, Monsieur,</a:t>
            </a:r>
          </a:p>
          <a:p>
            <a:pPr marL="0" indent="0" algn="just">
              <a:buNone/>
            </a:pPr>
            <a:r>
              <a:rPr lang="fr-FR" sz="2400" i="1" dirty="0"/>
              <a:t>Depuis environ 3 semaines, je souffre de troubles digestifs, littéralement de haut en bas du système digestif. J’ai une boule dans la gorge et lorsque j’avale, j’ai presque toujours l’impression d’avaler de l’air au passage. Je sens comme des bulles dans ma gorge et dans mon estomac quelques secondes après avoir avalé ma salive. Je le sens encore plus quand je suis allongé sur le dos. J’ai tout le temps des nausées, légères à moyennes (et c’est comme ça que ça a commencé d’ailleurs). Je n’ai pas l’impression que les nausées dépendent de mon alimentation (à part pour le café, qui me brûle le ventre plus que d’habitude). J’ai généralement beaucoup d’air dans mon estomac et mes intestins, ça fait des bulles et ça gargouille sans arrêt. De temps en temps j’ai besoin de roter parce que de l’autre côté du tube digestif il y a assez peu de gaz expulsé. Mon bas-ventre en particulier est tendu et me fait mal. Et puis par moment j’ai aussi des douleurs brèves et lancinantes à l’anus. Ces symptômes durent depuis trois semaines, de façon plus ou moins forte. En ce moment j’ai l’impression que c’est le pire. Je vais régulièrement à la selle (une fois par jour, le matin, un peu comme avant les symptômes) et mes selles sont normales (pas de diarrhée, pas vraiment de constipation, pas de sang ni de mucus visibles). Je n’ai jamais eu besoin de vomir. J’ai un bon appétit, normal. J’ai 35 ans (je suis né le 5 mai 1987) et je suis assez sportif. Avant l’apparition de ces symptômes, je dirais que mon état de santé général était plutôt bon, à l’exception de problèmes d’hypertension artérielle (145-95).</a:t>
            </a:r>
          </a:p>
          <a:p>
            <a:pPr marL="0" indent="0" algn="just">
              <a:buNone/>
            </a:pPr>
            <a:r>
              <a:rPr lang="fr-FR" sz="2400" i="1" dirty="0"/>
              <a:t>Pourriez-vous me donner un premier diagnostic ? Est-ce qu’il existe des infections qui durent 3 semaines ou plus ? À partir de quand est-ce que je devrais commencer à m’inquiéter ?</a:t>
            </a:r>
          </a:p>
          <a:p>
            <a:pPr marL="0" indent="0" algn="just">
              <a:buNone/>
            </a:pPr>
            <a:r>
              <a:rPr lang="fr-FR" sz="2400" i="1" dirty="0"/>
              <a:t>Sincères salutations</a:t>
            </a:r>
          </a:p>
        </p:txBody>
      </p:sp>
    </p:spTree>
    <p:extLst>
      <p:ext uri="{BB962C8B-B14F-4D97-AF65-F5344CB8AC3E}">
        <p14:creationId xmlns:p14="http://schemas.microsoft.com/office/powerpoint/2010/main" val="275029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3">
            <a:extLst>
              <a:ext uri="{FF2B5EF4-FFF2-40B4-BE49-F238E27FC236}">
                <a16:creationId xmlns:a16="http://schemas.microsoft.com/office/drawing/2014/main" id="{0D2219E1-A460-F9BE-C43C-31A56B57ECB0}"/>
              </a:ext>
            </a:extLst>
          </p:cNvPr>
          <p:cNvSpPr/>
          <p:nvPr/>
        </p:nvSpPr>
        <p:spPr>
          <a:xfrm>
            <a:off x="2328862" y="107315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Bon ou mauvais exemple ?</a:t>
            </a:r>
          </a:p>
        </p:txBody>
      </p:sp>
      <p:sp>
        <p:nvSpPr>
          <p:cNvPr id="3" name="Ορθογώνιο 4">
            <a:extLst>
              <a:ext uri="{FF2B5EF4-FFF2-40B4-BE49-F238E27FC236}">
                <a16:creationId xmlns:a16="http://schemas.microsoft.com/office/drawing/2014/main" id="{DE2E9554-B1F4-58E5-D5D3-DBE262598C8C}"/>
              </a:ext>
            </a:extLst>
          </p:cNvPr>
          <p:cNvSpPr/>
          <p:nvPr/>
        </p:nvSpPr>
        <p:spPr>
          <a:xfrm>
            <a:off x="2328862"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Mauvais</a:t>
            </a:r>
          </a:p>
        </p:txBody>
      </p:sp>
      <p:sp>
        <p:nvSpPr>
          <p:cNvPr id="6" name="Ορθογώνιο 9">
            <a:extLst>
              <a:ext uri="{FF2B5EF4-FFF2-40B4-BE49-F238E27FC236}">
                <a16:creationId xmlns:a16="http://schemas.microsoft.com/office/drawing/2014/main" id="{1DC2DE06-EBE9-FE3E-27CA-ED1AC2034F6B}"/>
              </a:ext>
            </a:extLst>
          </p:cNvPr>
          <p:cNvSpPr/>
          <p:nvPr/>
        </p:nvSpPr>
        <p:spPr>
          <a:xfrm>
            <a:off x="6357937" y="25241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Bon</a:t>
            </a:r>
            <a:endParaRPr lang="el-GR" dirty="0"/>
          </a:p>
        </p:txBody>
      </p:sp>
    </p:spTree>
    <p:extLst>
      <p:ext uri="{BB962C8B-B14F-4D97-AF65-F5344CB8AC3E}">
        <p14:creationId xmlns:p14="http://schemas.microsoft.com/office/powerpoint/2010/main" val="1337499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53813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C0000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normAutofit/>
          </a:bodyPr>
          <a:lstStyle/>
          <a:p>
            <a:r>
              <a:rPr lang="fr-FR" dirty="0"/>
              <a:t>E-mail : « Liste de contrôle »</a:t>
            </a:r>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rPr>
              <a:t>Quelles informations sont nécessaires ?</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dirty="0"/>
              <a:t>Commencez une liste :</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9ECC07E9-4DB1-418E-ABA0-8DE14F51808C}"/>
              </a:ext>
            </a:extLst>
          </p:cNvPr>
          <p:cNvSpPr txBox="1"/>
          <p:nvPr/>
        </p:nvSpPr>
        <p:spPr>
          <a:xfrm>
            <a:off x="3831858" y="3133016"/>
            <a:ext cx="4351879" cy="800219"/>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Nom et prénom</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Motifs précis de l’e-mail</a:t>
            </a:r>
          </a:p>
        </p:txBody>
      </p:sp>
      <p:sp>
        <p:nvSpPr>
          <p:cNvPr id="10" name="pop-up">
            <a:extLst>
              <a:ext uri="{FF2B5EF4-FFF2-40B4-BE49-F238E27FC236}">
                <a16:creationId xmlns:a16="http://schemas.microsoft.com/office/drawing/2014/main" id="{2391C210-B97A-4BA1-9DB3-F6FCC9BCDFC8}"/>
              </a:ext>
            </a:extLst>
          </p:cNvPr>
          <p:cNvSpPr/>
          <p:nvPr/>
        </p:nvSpPr>
        <p:spPr>
          <a:xfrm>
            <a:off x="4130982" y="2246537"/>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endParaRPr lang="en-US" b="1" dirty="0">
              <a:solidFill>
                <a:srgbClr val="E12A3C"/>
              </a:solidFill>
            </a:endParaRPr>
          </a:p>
          <a:p>
            <a:pPr algn="ctr"/>
            <a:endParaRPr lang="el-GR" b="1" dirty="0">
              <a:solidFill>
                <a:srgbClr val="E12A3C"/>
              </a:solidFill>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E-mail : « Liste de contrôle »</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rPr>
              <a:t>Quelles informations sont nécessaires ?</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dirty="0"/>
              <a:t>Commencez une liste :</a:t>
            </a:r>
          </a:p>
          <a:p>
            <a:pPr lvl="1">
              <a:lnSpc>
                <a:spcPct val="120000"/>
              </a:lnSpc>
              <a:buFont typeface="Wingdings" panose="05000000000000000000" pitchFamily="2" charset="2"/>
              <a:buChar char="ü"/>
            </a:pPr>
            <a:r>
              <a:rPr lang="en-US" dirty="0"/>
              <a:t>…..</a:t>
            </a:r>
          </a:p>
          <a:p>
            <a:pPr marL="457200" lvl="1" indent="0">
              <a:lnSpc>
                <a:spcPct val="120000"/>
              </a:lnSpc>
              <a:buNone/>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133016"/>
            <a:ext cx="4351879" cy="1785104"/>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Informations détaillées sur les antécédents médicaux</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Données médicales précises</a:t>
            </a:r>
          </a:p>
          <a:p>
            <a:pPr marL="180000" lvl="1" indent="-180000">
              <a:spcBef>
                <a:spcPts val="600"/>
              </a:spcBef>
              <a:spcAft>
                <a:spcPts val="600"/>
              </a:spcAft>
              <a:buClr>
                <a:schemeClr val="accent6">
                  <a:lumMod val="75000"/>
                </a:schemeClr>
              </a:buClr>
              <a:buFont typeface="Wingdings" panose="05000000000000000000" pitchFamily="2" charset="2"/>
              <a:buChar char="ü"/>
            </a:pPr>
            <a:r>
              <a:rPr lang="fr-FR" dirty="0"/>
              <a:t>Données personnelles (date de naissance par ex.)</a:t>
            </a:r>
          </a:p>
        </p:txBody>
      </p:sp>
      <p:sp>
        <p:nvSpPr>
          <p:cNvPr id="10" name="pop-up">
            <a:extLst>
              <a:ext uri="{FF2B5EF4-FFF2-40B4-BE49-F238E27FC236}">
                <a16:creationId xmlns:a16="http://schemas.microsoft.com/office/drawing/2014/main" id="{73808FC6-1221-4DD4-97CA-85CB583C4B73}"/>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fr-FR" b="1" dirty="0">
                <a:solidFill>
                  <a:srgbClr val="E12A3C"/>
                </a:solidFill>
              </a:rPr>
              <a:t>Cliquez ici pour vérifier votre liste !</a:t>
            </a:r>
            <a:endParaRPr lang="en-US" b="1" dirty="0">
              <a:solidFill>
                <a:srgbClr val="E12A3C"/>
              </a:solidFill>
            </a:endParaRPr>
          </a:p>
          <a:p>
            <a:pPr algn="ctr"/>
            <a:endParaRPr lang="el-GR" b="1" dirty="0">
              <a:solidFill>
                <a:srgbClr val="E12A3C"/>
              </a:solidFill>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3074765327"/>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fr-FR" sz="2200" b="1" dirty="0"/>
              <a:t>Objectifs</a:t>
            </a:r>
            <a:endParaRPr lang="fr-F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fr-FR" dirty="0">
                <a:solidFill>
                  <a:schemeClr val="bg1"/>
                </a:solidFill>
              </a:rPr>
              <a:t>Être actif dans l’environnement de la santé numérique</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E-mail : Structure</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fr-FR" dirty="0"/>
              <a:t>Écrire des e-mails à des professionnels de la santé est une autre méthode concernée par la gestion des informations de santé dans l’environnement numérique. La structure d’un e-mail peut ressembler à la suivante :</a:t>
            </a:r>
          </a:p>
          <a:p>
            <a:pPr marL="228600" lvl="1">
              <a:lnSpc>
                <a:spcPct val="120000"/>
              </a:lnSpc>
            </a:pPr>
            <a:r>
              <a:rPr lang="fr-FR" dirty="0"/>
              <a:t>Commencez l’e-mail par une phrase introductive (p. ex., où avez-vous trouver les coordonnées ?)</a:t>
            </a:r>
          </a:p>
          <a:p>
            <a:pPr marL="228600" lvl="1">
              <a:lnSpc>
                <a:spcPct val="120000"/>
              </a:lnSpc>
            </a:pPr>
            <a:r>
              <a:rPr lang="fr-FR" dirty="0"/>
              <a:t>Écrivez clairement la demande (p. ex. vous souhaitez prendre rdv)</a:t>
            </a:r>
          </a:p>
          <a:p>
            <a:pPr marL="228600" lvl="1">
              <a:lnSpc>
                <a:spcPct val="120000"/>
              </a:lnSpc>
            </a:pPr>
            <a:r>
              <a:rPr lang="fr-FR" dirty="0"/>
              <a:t>Utilisez une phrase de conclusion de politesse (p. ex. : dans l’attente de votre réponse, je vous souhaite une bonne journée)</a:t>
            </a:r>
          </a:p>
          <a:p>
            <a:pPr marL="228600" lvl="1">
              <a:lnSpc>
                <a:spcPct val="120000"/>
              </a:lnSpc>
            </a:pPr>
            <a:r>
              <a:rPr lang="fr-FR" dirty="0"/>
              <a:t>Trouvez un objet parlant pour votre e-mail</a:t>
            </a:r>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fr-FR"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La com numérique des informations de santé</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203864"/>
                </a:solidFill>
              </a:rPr>
              <a:t>Est-il nécessaire d‘inclure un objet dans un e-mail envoyé à un professionnel de santé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Oui</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a:t>
            </a:r>
            <a:endParaRPr lang="el-GR" dirty="0"/>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fr-FR" altLang="el-GR" sz="2000" dirty="0">
                <a:solidFill>
                  <a:srgbClr val="C01E24"/>
                </a:solidFill>
              </a:rPr>
              <a:t>Section 6.2.2</a:t>
            </a:r>
            <a:br>
              <a:rPr lang="fr-FR" altLang="el-GR" dirty="0"/>
            </a:br>
            <a:r>
              <a:rPr lang="fr-FR" altLang="el-GR" dirty="0">
                <a:solidFill>
                  <a:srgbClr val="C01E24"/>
                </a:solidFill>
              </a:rPr>
              <a:t>Être actif – Résoudre une problématique liée à la santé</a:t>
            </a:r>
            <a:endParaRPr lang="fr-F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12269" y="2060028"/>
            <a:ext cx="10033508" cy="4225157"/>
          </a:xfrm>
          <a:ln>
            <a:solidFill>
              <a:schemeClr val="bg1"/>
            </a:solidFill>
          </a:ln>
        </p:spPr>
        <p:txBody>
          <a:bodyPr>
            <a:normAutofit fontScale="92500" lnSpcReduction="20000"/>
          </a:bodyPr>
          <a:lstStyle/>
          <a:p>
            <a:pPr marL="0" indent="0">
              <a:lnSpc>
                <a:spcPct val="120000"/>
              </a:lnSpc>
              <a:buNone/>
              <a:tabLst>
                <a:tab pos="273050" algn="l"/>
              </a:tabLst>
            </a:pPr>
            <a:r>
              <a:rPr lang="fr-FR" sz="2000" dirty="0"/>
              <a:t>Sur la diapositive suivante, vous trouverez quelques exemples de problèmes de santé. Chacun d‘entre vous choisit un de ces exemples, ou bien vous pouvez partir d‘un autre problème de santé si vous avez d’autres idées. Ensuite, suivez chacune des étapes ci-dessous :</a:t>
            </a:r>
          </a:p>
          <a:p>
            <a:pPr marL="457200" indent="-457200">
              <a:lnSpc>
                <a:spcPct val="120000"/>
              </a:lnSpc>
              <a:buAutoNum type="arabicPeriod"/>
              <a:tabLst>
                <a:tab pos="273050" algn="l"/>
              </a:tabLst>
            </a:pPr>
            <a:r>
              <a:rPr lang="fr-FR" sz="2000" dirty="0"/>
              <a:t>Recherchez des informations sur le problème de santé. Évaluez les informations trouvées : sont-elles fiables ? Le site web est-il sûr ? Justifiez brièvement votre choix.</a:t>
            </a:r>
          </a:p>
          <a:p>
            <a:pPr marL="457200" indent="-457200">
              <a:lnSpc>
                <a:spcPct val="120000"/>
              </a:lnSpc>
              <a:buAutoNum type="arabicPeriod"/>
              <a:tabLst>
                <a:tab pos="273050" algn="l"/>
              </a:tabLst>
            </a:pPr>
            <a:r>
              <a:rPr lang="fr-FR" sz="2000" dirty="0"/>
              <a:t>Trouvez des façons de communiquer sur ce problème : soit sur un forum ou bien en trouvant les coordonnées d‘un professionnel de santé afin de lui écrire un e-mail.</a:t>
            </a:r>
          </a:p>
          <a:p>
            <a:pPr marL="457200" indent="-457200">
              <a:lnSpc>
                <a:spcPct val="120000"/>
              </a:lnSpc>
              <a:buAutoNum type="arabicPeriod"/>
              <a:tabLst>
                <a:tab pos="273050" algn="l"/>
              </a:tabLst>
            </a:pPr>
            <a:r>
              <a:rPr lang="fr-FR" sz="2000" dirty="0"/>
              <a:t>Ensuite, rédigez le brouillon du message à publier sur le forum OU de l‘e-mail à envoyer au professionnel.</a:t>
            </a:r>
          </a:p>
          <a:p>
            <a:pPr marL="457200" indent="-457200">
              <a:lnSpc>
                <a:spcPct val="120000"/>
              </a:lnSpc>
              <a:buAutoNum type="arabicPeriod"/>
              <a:tabLst>
                <a:tab pos="273050" algn="l"/>
              </a:tabLst>
            </a:pPr>
            <a:r>
              <a:rPr lang="fr-FR" sz="2000" dirty="0"/>
              <a:t>Feedback en duo : une fois le brouillon rédigé, chaque participant échange son brouillon avec celui d’un autre participant afin que chacun puisse faire et recevoir un feedback sur le travail effectué.</a:t>
            </a:r>
          </a:p>
        </p:txBody>
      </p:sp>
      <p:sp>
        <p:nvSpPr>
          <p:cNvPr id="19" name="Google Shape;168;p7">
            <a:extLst>
              <a:ext uri="{FF2B5EF4-FFF2-40B4-BE49-F238E27FC236}">
                <a16:creationId xmlns:a16="http://schemas.microsoft.com/office/drawing/2014/main" id="{64E0DBB2-D572-BCB8-8CA9-BA44C3F5F67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20" name="Google Shape;168;p7">
            <a:extLst>
              <a:ext uri="{FF2B5EF4-FFF2-40B4-BE49-F238E27FC236}">
                <a16:creationId xmlns:a16="http://schemas.microsoft.com/office/drawing/2014/main" id="{A0C27628-96E1-578D-3C10-E1A4AF5794C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21" name="Google Shape;168;p7">
            <a:extLst>
              <a:ext uri="{FF2B5EF4-FFF2-40B4-BE49-F238E27FC236}">
                <a16:creationId xmlns:a16="http://schemas.microsoft.com/office/drawing/2014/main" id="{4B13C089-8B9C-C8DD-A31A-0DD1267A688D}"/>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C58BD5B6-8447-9031-EFDA-F3641F89AF49}"/>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23" name="Google Shape;168;p7">
            <a:extLst>
              <a:ext uri="{FF2B5EF4-FFF2-40B4-BE49-F238E27FC236}">
                <a16:creationId xmlns:a16="http://schemas.microsoft.com/office/drawing/2014/main" id="{3B4DF567-E205-2931-F2C8-88E6E9C2F920}"/>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Exemples</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Mal de dent</a:t>
            </a:r>
          </a:p>
          <a:p>
            <a:pPr>
              <a:lnSpc>
                <a:spcPct val="120000"/>
              </a:lnSpc>
            </a:pPr>
            <a:r>
              <a:rPr lang="fr-FR" dirty="0"/>
              <a:t>Possible infection du COVID-19</a:t>
            </a:r>
          </a:p>
          <a:p>
            <a:pPr>
              <a:lnSpc>
                <a:spcPct val="120000"/>
              </a:lnSpc>
            </a:pPr>
            <a:r>
              <a:rPr lang="fr-FR" dirty="0"/>
              <a:t>Mal de ventre régulier</a:t>
            </a:r>
          </a:p>
          <a:p>
            <a:pPr lvl="1">
              <a:lnSpc>
                <a:spcPct val="120000"/>
              </a:lnSpc>
            </a:pPr>
            <a:endParaRPr lang="en-US"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6.4 Être actif</a:t>
            </a:r>
            <a:endParaRPr lang="fr-F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Section 6.2.3</a:t>
            </a:r>
            <a:br>
              <a:rPr lang="en-US" altLang="el-GR" dirty="0"/>
            </a:br>
            <a:r>
              <a:rPr lang="fr-FR" altLang="el-GR" dirty="0">
                <a:solidFill>
                  <a:srgbClr val="C01E24"/>
                </a:solidFill>
              </a:rPr>
              <a:t>Synthèse du Module 6</a:t>
            </a:r>
            <a:endParaRPr lang="fr-F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lang="fr-FR" dirty="0"/>
              <a:t>Les prochaines diapositives présentent une synthèse de ce qui a été vu dans le Module 6.</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14" name="Google Shape;168;p7">
            <a:extLst>
              <a:ext uri="{FF2B5EF4-FFF2-40B4-BE49-F238E27FC236}">
                <a16:creationId xmlns:a16="http://schemas.microsoft.com/office/drawing/2014/main" id="{F5E86263-45BA-C539-4DF0-77B82585632E}"/>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E3D0BF8A-BFC7-D19C-48F3-C6C3261590E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785FA725-9E76-B712-F243-7B1AC5497B22}"/>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4562E9A6-DF8A-4564-2AB1-9A08578D8A1B}"/>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FE31B3BB-3275-B3C9-00E3-D230676B74E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Synthèse</a:t>
            </a:r>
            <a:r>
              <a:rPr lang="en-US" dirty="0"/>
              <a:t> du Module 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Résumé du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7105913" cy="3457029"/>
          </a:xfrm>
          <a:prstGeom prst="rect">
            <a:avLst/>
          </a:prstGeom>
          <a:ln>
            <a:solidFill>
              <a:schemeClr val="bg1"/>
            </a:solidFill>
          </a:ln>
        </p:spPr>
        <p:txBody>
          <a:bodyPr>
            <a:normAutofit fontScale="92500" lnSpcReduction="10000"/>
          </a:bodyPr>
          <a:lstStyle/>
          <a:p>
            <a:pPr marL="312738" indent="-312738">
              <a:lnSpc>
                <a:spcPct val="120000"/>
              </a:lnSpc>
              <a:tabLst>
                <a:tab pos="273050" algn="l"/>
              </a:tabLst>
            </a:pPr>
            <a:r>
              <a:rPr lang="fr-FR" b="1" dirty="0"/>
              <a:t>Être actif dans l'environnement de la santé numérique</a:t>
            </a:r>
            <a:endParaRPr lang="de-DE" b="1" dirty="0"/>
          </a:p>
          <a:p>
            <a:pPr marL="769938" lvl="1" indent="-312738">
              <a:lnSpc>
                <a:spcPct val="120000"/>
              </a:lnSpc>
              <a:tabLst>
                <a:tab pos="273050" algn="l"/>
              </a:tabLst>
            </a:pPr>
            <a:r>
              <a:rPr lang="fr-FR" sz="2000" dirty="0"/>
              <a:t>Protection de la vie privée et des données personnelles dans l’environnement numérique</a:t>
            </a:r>
            <a:endParaRPr lang="de-DE" sz="2000" dirty="0"/>
          </a:p>
          <a:p>
            <a:pPr marL="769938" lvl="1" indent="-312738">
              <a:lnSpc>
                <a:spcPct val="120000"/>
              </a:lnSpc>
              <a:tabLst>
                <a:tab pos="273050" algn="l"/>
              </a:tabLst>
            </a:pPr>
            <a:r>
              <a:rPr lang="fr-FR" sz="2000" dirty="0"/>
              <a:t>Facteur de risques : les spams</a:t>
            </a:r>
          </a:p>
          <a:p>
            <a:pPr marL="769938" lvl="1" indent="-312738">
              <a:lnSpc>
                <a:spcPct val="120000"/>
              </a:lnSpc>
              <a:tabLst>
                <a:tab pos="273050" algn="l"/>
              </a:tabLst>
            </a:pPr>
            <a:r>
              <a:rPr lang="fr-FR" sz="2000" dirty="0"/>
              <a:t>La communication numérique des informations de santé</a:t>
            </a:r>
            <a:r>
              <a:rPr lang="de-DE" sz="2000" dirty="0"/>
              <a:t> </a:t>
            </a:r>
            <a:r>
              <a:rPr lang="fr-FR" sz="2000" dirty="0"/>
              <a:t>(écrire un message sur un forum ou rédiger un e-mail)</a:t>
            </a:r>
          </a:p>
          <a:p>
            <a:pPr marL="769938" lvl="1" indent="-312738">
              <a:lnSpc>
                <a:spcPct val="120000"/>
              </a:lnSpc>
              <a:tabLst>
                <a:tab pos="273050" algn="l"/>
              </a:tabLst>
            </a:pPr>
            <a:r>
              <a:rPr lang="fr-FR" sz="2000" dirty="0"/>
              <a:t>Être actif : résoudre une problématique liée à la santé. Activité visant à tester tous les apprentissages du cours</a:t>
            </a:r>
          </a:p>
          <a:p>
            <a:pPr marL="769938" lvl="1" indent="-312738">
              <a:lnSpc>
                <a:spcPct val="120000"/>
              </a:lnSpc>
              <a:tabLst>
                <a:tab pos="273050" algn="l"/>
              </a:tabLst>
            </a:pPr>
            <a:endParaRPr lang="de-DE"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fr-FR" sz="2800" dirty="0">
                <a:solidFill>
                  <a:srgbClr val="C01E24"/>
                </a:solidFill>
                <a:latin typeface="+mj-lt"/>
              </a:rPr>
              <a:t>Félicitations !</a:t>
            </a:r>
            <a:br>
              <a:rPr lang="fr-FR" sz="2800" dirty="0">
                <a:solidFill>
                  <a:srgbClr val="C01E24"/>
                </a:solidFill>
                <a:latin typeface="+mj-lt"/>
              </a:rPr>
            </a:br>
            <a:r>
              <a:rPr lang="fr-FR" sz="2800" dirty="0">
                <a:solidFill>
                  <a:srgbClr val="C01E24"/>
                </a:solidFill>
                <a:latin typeface="+mj-lt"/>
              </a:rPr>
              <a:t>Vous avez terminé ce module !</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8619" y="6183837"/>
            <a:ext cx="4863381" cy="632422"/>
          </a:xfrm>
          <a:prstGeom prst="rect">
            <a:avLst/>
          </a:prstGeom>
        </p:spPr>
        <p:txBody>
          <a:bodyPr vert="horz" lIns="91440" tIns="45720" rIns="91440" bIns="45720" rtlCol="0" anchor="ctr">
            <a:normAutofit/>
          </a:bodyPr>
          <a:lstStyle/>
          <a:p>
            <a:pPr algn="l">
              <a:spcAft>
                <a:spcPts val="800"/>
              </a:spcAft>
            </a:pPr>
            <a:r>
              <a:rPr lang="fr-FR" sz="900" b="0" dirty="0">
                <a:solidFill>
                  <a:schemeClr val="tx1">
                    <a:lumMod val="50000"/>
                    <a:lumOff val="50000"/>
                  </a:schemeClr>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fr-FR" sz="1200" b="0" dirty="0">
              <a:solidFill>
                <a:schemeClr val="tx1">
                  <a:lumMod val="50000"/>
                  <a:lumOff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6872063" y="2274336"/>
            <a:ext cx="5087207" cy="3389345"/>
          </a:xfrm>
          <a:prstGeom prst="rect">
            <a:avLst/>
          </a:prstGeom>
        </p:spPr>
      </p:pic>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117332" y="2556588"/>
            <a:ext cx="7356760" cy="3152348"/>
          </a:xfrm>
        </p:spPr>
        <p:txBody>
          <a:bodyPr>
            <a:noAutofit/>
          </a:bodyPr>
          <a:lstStyle/>
          <a:p>
            <a:pPr>
              <a:buClr>
                <a:srgbClr val="C01E24"/>
              </a:buClr>
              <a:buFont typeface="Wingdings" panose="05000000000000000000" pitchFamily="2" charset="2"/>
              <a:buChar char="ü"/>
            </a:pPr>
            <a:r>
              <a:rPr lang="fr-FR" sz="2000" dirty="0"/>
              <a:t>Avoir les connaissances nécessaires pour comprendre et pouvoir utiliser la communication numérique dans le domaine de la santé</a:t>
            </a:r>
          </a:p>
          <a:p>
            <a:pPr>
              <a:buClr>
                <a:srgbClr val="C01E24"/>
              </a:buClr>
              <a:buFont typeface="Wingdings" panose="05000000000000000000" pitchFamily="2" charset="2"/>
              <a:buChar char="ü"/>
            </a:pPr>
            <a:r>
              <a:rPr lang="fr-FR" sz="2000" dirty="0"/>
              <a:t>Être capable de communiquer par voie numérique avec les professionnels de la santé</a:t>
            </a:r>
          </a:p>
          <a:p>
            <a:pPr>
              <a:buClr>
                <a:srgbClr val="C01E24"/>
              </a:buClr>
              <a:buFont typeface="Wingdings" panose="05000000000000000000" pitchFamily="2" charset="2"/>
              <a:buChar char="ü"/>
            </a:pPr>
            <a:r>
              <a:rPr lang="fr-FR" sz="2000" dirty="0"/>
              <a:t>Être capable d’évaluer différentes sources d’informations de santé dans l’environnement numérique</a:t>
            </a:r>
          </a:p>
          <a:p>
            <a:pPr>
              <a:buClr>
                <a:srgbClr val="C01E24"/>
              </a:buClr>
              <a:buFont typeface="Wingdings" panose="05000000000000000000" pitchFamily="2" charset="2"/>
              <a:buChar char="ü"/>
            </a:pPr>
            <a:r>
              <a:rPr lang="fr-FR" sz="2000" dirty="0"/>
              <a:t>Connaître les bases de la protection et de la sécurité des données dans l’environnement numérique</a:t>
            </a:r>
          </a:p>
        </p:txBody>
      </p:sp>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fr-FR" sz="2200" b="1" dirty="0"/>
              <a:t>Compétences</a:t>
            </a:r>
            <a:endParaRPr lang="fr-F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fr-FR" dirty="0">
                <a:solidFill>
                  <a:schemeClr val="bg1"/>
                </a:solidFill>
              </a:rPr>
              <a:t>Être actif dans l'environnement de la santé numérique</a:t>
            </a:r>
            <a:endParaRPr lang="en-US" dirty="0">
              <a:solidFill>
                <a:schemeClr val="bg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6.1.1</a:t>
            </a:r>
            <a:br>
              <a:rPr lang="en-US" altLang="el-GR" dirty="0"/>
            </a:br>
            <a:r>
              <a:rPr lang="en-US" altLang="el-GR" dirty="0">
                <a:solidFill>
                  <a:srgbClr val="C01E24"/>
                </a:solidFill>
              </a:rPr>
              <a:t>Introduction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fr-FR" sz="2200" dirty="0">
                <a:sym typeface="Arial" panose="020B0604020202020204" pitchFamily="34" charset="0"/>
              </a:rPr>
              <a:t>Objectifs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737912" cy="3372281"/>
          </a:xfrm>
        </p:spPr>
        <p:txBody>
          <a:bodyPr>
            <a:normAutofit lnSpcReduction="10000"/>
          </a:bodyPr>
          <a:lstStyle/>
          <a:p>
            <a:pPr marL="114300" indent="-342900">
              <a:lnSpc>
                <a:spcPct val="120000"/>
              </a:lnSpc>
            </a:pPr>
            <a:r>
              <a:rPr lang="fr-FR" sz="2000" dirty="0"/>
              <a:t>Ce module est axé</a:t>
            </a:r>
          </a:p>
          <a:p>
            <a:pPr marL="571500" lvl="1" indent="-342900">
              <a:lnSpc>
                <a:spcPct val="120000"/>
              </a:lnSpc>
            </a:pPr>
            <a:r>
              <a:rPr lang="fr-FR" sz="1800" dirty="0"/>
              <a:t>sur la création et la révision de contenu, ainsi que l’intégration d’informations dans l’environnement numérique de la santé d’une part,</a:t>
            </a:r>
          </a:p>
          <a:p>
            <a:pPr marL="571500" lvl="1" indent="-342900">
              <a:lnSpc>
                <a:spcPct val="120000"/>
              </a:lnSpc>
            </a:pPr>
            <a:r>
              <a:rPr lang="fr-FR" sz="1800" dirty="0"/>
              <a:t>et d’autre part, sur la protection de la vie privée, pour pouvoir améliorer la protection des données personnelles dans l’environnement numérique, dans le but de protéger la santé physique et psychologique.</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784998"/>
            <a:ext cx="2462534" cy="584775"/>
          </a:xfrm>
          <a:prstGeom prst="rect">
            <a:avLst/>
          </a:prstGeom>
        </p:spPr>
        <p:txBody>
          <a:bodyPr wrap="none" rtlCol="0">
            <a:spAutoFit/>
          </a:bodyPr>
          <a:lstStyle/>
          <a:p>
            <a:pPr algn="l"/>
            <a:r>
              <a:rPr lang="fr-FR" sz="3200" dirty="0">
                <a:solidFill>
                  <a:srgbClr val="203864"/>
                </a:solidFill>
              </a:rPr>
              <a:t>Et c’est parti !</a:t>
            </a:r>
          </a:p>
        </p:txBody>
      </p:sp>
      <p:sp>
        <p:nvSpPr>
          <p:cNvPr id="14" name="Google Shape;168;p7">
            <a:extLst>
              <a:ext uri="{FF2B5EF4-FFF2-40B4-BE49-F238E27FC236}">
                <a16:creationId xmlns:a16="http://schemas.microsoft.com/office/drawing/2014/main" id="{68AA25B4-3D76-FAC7-A036-2BC089AD458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B5619F20-53E5-E834-E095-933B8134932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93FF51A2-CA68-694F-C1B1-A1359AF2FE7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D1A4071F-AA6F-0477-18FB-AE5738BB32C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4B150A1B-6972-D117-7CD2-82DAB0213F88}"/>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Section 6.1.2</a:t>
            </a:r>
            <a:br>
              <a:rPr lang="en-US" altLang="el-GR" dirty="0"/>
            </a:br>
            <a:r>
              <a:rPr lang="fr-FR" altLang="el-GR" dirty="0">
                <a:solidFill>
                  <a:srgbClr val="C01E24"/>
                </a:solidFill>
              </a:rPr>
              <a:t>La protection de la vie privée et des données personnelles au sein de l’environnement numérique</a:t>
            </a:r>
            <a:endParaRPr lang="fr-F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nSpc>
                <a:spcPct val="120000"/>
              </a:lnSpc>
              <a:tabLst>
                <a:tab pos="273050" algn="l"/>
              </a:tabLst>
            </a:pPr>
            <a:r>
              <a:rPr lang="fr-FR" sz="2000" dirty="0"/>
              <a:t>La partie suivante porte sur les facteurs de risques présents dans le monde du numérique, et notamment ceux qui concernent les données personnelles.</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793" y="2214602"/>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A713762C-A0AD-0C43-5E9C-EE3C64454D6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DB2DA221-6893-1E4E-BEFF-89F7748E979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9A4D30AF-DC6C-99D5-7499-B7FA00A72A5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DADA96F9-0BE4-EE00-A610-87098D6250B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49D62302-853E-C63E-DB08-01AD79BA4C3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Qu’avons-nous appris jusqu’à présent ?</a:t>
            </a:r>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0" y="1799999"/>
            <a:ext cx="7466117" cy="3202925"/>
          </a:xfrm>
        </p:spPr>
        <p:txBody>
          <a:bodyPr>
            <a:normAutofit fontScale="92500" lnSpcReduction="10000"/>
          </a:bodyPr>
          <a:lstStyle/>
          <a:p>
            <a:pPr marL="0" indent="0">
              <a:lnSpc>
                <a:spcPct val="110000"/>
              </a:lnSpc>
              <a:buNone/>
            </a:pPr>
            <a:r>
              <a:rPr lang="fr-FR" b="1" dirty="0"/>
              <a:t>Ce module étant directement lié aux deux modules précédents, voici un bref récapitulatif de ce qui a été appris dans les modules 4 et 5 :</a:t>
            </a:r>
            <a:endParaRPr lang="fr-FR" dirty="0"/>
          </a:p>
          <a:p>
            <a:pPr lvl="1">
              <a:lnSpc>
                <a:spcPct val="110000"/>
              </a:lnSpc>
            </a:pPr>
            <a:r>
              <a:rPr lang="fr-FR" dirty="0"/>
              <a:t>Comment utiliser différents appareils numériques</a:t>
            </a:r>
          </a:p>
          <a:p>
            <a:pPr lvl="1">
              <a:lnSpc>
                <a:spcPct val="110000"/>
              </a:lnSpc>
            </a:pPr>
            <a:r>
              <a:rPr lang="fr-FR" dirty="0"/>
              <a:t>Comment et où trouver des informations</a:t>
            </a:r>
          </a:p>
          <a:p>
            <a:pPr lvl="1">
              <a:lnSpc>
                <a:spcPct val="110000"/>
              </a:lnSpc>
            </a:pPr>
            <a:r>
              <a:rPr lang="fr-FR" dirty="0"/>
              <a:t>Évaluer les informations et leur source</a:t>
            </a:r>
          </a:p>
          <a:p>
            <a:pPr lvl="1">
              <a:lnSpc>
                <a:spcPct val="110000"/>
              </a:lnSpc>
            </a:pPr>
            <a:r>
              <a:rPr lang="fr-FR" dirty="0"/>
              <a:t>Comment communiquer dans l’environnement numérique</a:t>
            </a:r>
          </a:p>
          <a:p>
            <a:pPr>
              <a:lnSpc>
                <a:spcPct val="110000"/>
              </a:lnSpc>
            </a:pP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42" y="1799999"/>
            <a:ext cx="3618183" cy="3602406"/>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fr-FR" dirty="0"/>
              <a:t>Concentrons-nous à présent sur la protection de la vie privée…</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6804836" cy="3202925"/>
          </a:xfrm>
        </p:spPr>
        <p:txBody>
          <a:bodyPr>
            <a:normAutofit fontScale="92500"/>
          </a:bodyPr>
          <a:lstStyle/>
          <a:p>
            <a:pPr marL="0" indent="0">
              <a:lnSpc>
                <a:spcPct val="110000"/>
              </a:lnSpc>
              <a:buNone/>
            </a:pPr>
            <a:endParaRPr lang="en-US" b="1" dirty="0">
              <a:solidFill>
                <a:srgbClr val="002060"/>
              </a:solidFill>
            </a:endParaRPr>
          </a:p>
          <a:p>
            <a:pPr>
              <a:lnSpc>
                <a:spcPct val="110000"/>
              </a:lnSpc>
            </a:pPr>
            <a:r>
              <a:rPr lang="fr-FR" dirty="0"/>
              <a:t>Protéger sa vie privée nécessite d’être conscient des facteurs de risque qui existent dans l’environnement numérique.</a:t>
            </a:r>
          </a:p>
          <a:p>
            <a:pPr>
              <a:lnSpc>
                <a:spcPct val="110000"/>
              </a:lnSpc>
            </a:pPr>
            <a:r>
              <a:rPr lang="fr-FR" dirty="0"/>
              <a:t>Pour dresser une liste des facteurs de risque, veuillez répondre à la question suivante (vous pouvez regrouper les résultats sur la diapo ci-après) :</a:t>
            </a:r>
          </a:p>
          <a:p>
            <a:pPr marL="0" indent="0">
              <a:lnSpc>
                <a:spcPct val="110000"/>
              </a:lnSpc>
              <a:buNone/>
            </a:pPr>
            <a:endParaRPr lang="en-US"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700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a:t>
            </a:r>
            <a:r>
              <a:rPr lang="fr-FR"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Protection de la vie privée et des données personnelles</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362836" y="1799999"/>
            <a:ext cx="4619568" cy="2350959"/>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rPr>
              <a:t>Quels sont les facteurs de risque liés à l’utilisation d’appareils numériques et à la navigation en ligne ?</a:t>
            </a: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70845C-646F-42C1-997A-D57C1D5965C8}">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f31421c9-628b-4b4d-907b-e4fb7eb6347f"/>
    <ds:schemaRef ds:uri="http://schemas.microsoft.com/office/2006/metadata/properties"/>
  </ds:schemaRefs>
</ds:datastoreItem>
</file>

<file path=customXml/itemProps3.xml><?xml version="1.0" encoding="utf-8"?>
<ds:datastoreItem xmlns:ds="http://schemas.openxmlformats.org/officeDocument/2006/customXml" ds:itemID="{D3DA6455-F80E-4111-A185-1AD64E17F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641</TotalTime>
  <Words>4272</Words>
  <Application>Microsoft Office PowerPoint</Application>
  <PresentationFormat>Widescreen</PresentationFormat>
  <Paragraphs>389</Paragraphs>
  <Slides>46</Slides>
  <Notes>33</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46</vt:i4>
      </vt:variant>
    </vt:vector>
  </HeadingPairs>
  <TitlesOfParts>
    <vt:vector size="60" baseType="lpstr">
      <vt:lpstr>MS PGothic</vt:lpstr>
      <vt:lpstr>Abadi Extra Light</vt:lpstr>
      <vt:lpstr>Adobe Gothic Std B</vt:lpstr>
      <vt:lpstr>Arial</vt:lpstr>
      <vt:lpstr>Calibri</vt:lpstr>
      <vt:lpstr>Calibri Light</vt:lpstr>
      <vt:lpstr>Courier New</vt:lpstr>
      <vt:lpstr>Gill Sans Nova</vt:lpstr>
      <vt:lpstr>Impact</vt:lpstr>
      <vt:lpstr>Noto Sans Symbols</vt:lpstr>
      <vt:lpstr>Roboto</vt:lpstr>
      <vt:lpstr>Symbol</vt:lpstr>
      <vt:lpstr>Wingdings</vt:lpstr>
      <vt:lpstr>Θέμα του Office</vt:lpstr>
      <vt:lpstr>Presentazione standard di PowerPoint</vt:lpstr>
      <vt:lpstr>Partenaires</vt:lpstr>
      <vt:lpstr>Modules</vt:lpstr>
      <vt:lpstr>Objectifs</vt:lpstr>
      <vt:lpstr>Compétences</vt:lpstr>
      <vt:lpstr>Section 6.1.1 Introduction</vt:lpstr>
      <vt:lpstr>Section 6.1.2 La protection de la vie privée et des données personnelles au sein de l’environnement numérique</vt:lpstr>
      <vt:lpstr>Qu’avons-nous appris jusqu’à présent ?</vt:lpstr>
      <vt:lpstr>Concentrons-nous à présent sur la protection de la vie privée…</vt:lpstr>
      <vt:lpstr>Concentrons-nous à présent sur la protection de la vie privée…</vt:lpstr>
      <vt:lpstr>Révision – Comment savoir si le site web est sûr ?</vt:lpstr>
      <vt:lpstr>Facteur de risque : e-mails indésirables ou « spams » (1)</vt:lpstr>
      <vt:lpstr>Facteur de risque : e-mails indésirables ou « spams » (2)</vt:lpstr>
      <vt:lpstr>Facteur de risque : e-mails indésirables ou « spams » - exemple 1</vt:lpstr>
      <vt:lpstr>Facteur de risque : e-mails indésirables ou « spams » - exemples</vt:lpstr>
      <vt:lpstr>Facteur de risque : e-mails indésirables ou « spams » - exemple 2</vt:lpstr>
      <vt:lpstr>Facteur de risque : e-mails indésirables ou « spams » - exemples</vt:lpstr>
      <vt:lpstr>Facteurs de risque : e-mails indésirables ou « spams » Comment identifier un spam ?</vt:lpstr>
      <vt:lpstr>Presentazione standard di PowerPoint</vt:lpstr>
      <vt:lpstr>Presentazione standard di PowerPoint</vt:lpstr>
      <vt:lpstr>Activité pratique : Quel type d’informations peut-on trouver en ligne ? (en lien avec le Module 5)</vt:lpstr>
      <vt:lpstr>Section 6.1.3 La communication numérique des informations relatives à la santé (forum)</vt:lpstr>
      <vt:lpstr>Activité de groupe : Études de cas sur les forums – Descriptions de problèmes de santé dans l’environnement numérique</vt:lpstr>
      <vt:lpstr>Forum : Étude de cas 1</vt:lpstr>
      <vt:lpstr>Forum : Étude de cas 2</vt:lpstr>
      <vt:lpstr>Forum : Étude de cas 3</vt:lpstr>
      <vt:lpstr>Forum : « Liste de contrôle »</vt:lpstr>
      <vt:lpstr>Forum : « Liste de contrôle »</vt:lpstr>
      <vt:lpstr>Presentazione standard di PowerPoint</vt:lpstr>
      <vt:lpstr>Section 6.2.1 La communication numérique des informations relatives à la santé (e-mail)</vt:lpstr>
      <vt:lpstr>Activité de groupe : Étude de cas d’e-mails – Écrire à un professionnel de la santé</vt:lpstr>
      <vt:lpstr>E-mail : Exemple 1</vt:lpstr>
      <vt:lpstr>Presentazione standard di PowerPoint</vt:lpstr>
      <vt:lpstr>E-mail : Exemple 2</vt:lpstr>
      <vt:lpstr>Presentazione standard di PowerPoint</vt:lpstr>
      <vt:lpstr>E-mail : Exemple 3</vt:lpstr>
      <vt:lpstr>Presentazione standard di PowerPoint</vt:lpstr>
      <vt:lpstr>E-mail : « Liste de contrôle »</vt:lpstr>
      <vt:lpstr>E-mail : « Liste de contrôle »</vt:lpstr>
      <vt:lpstr>E-mail : Structure</vt:lpstr>
      <vt:lpstr>Presentazione standard di PowerPoint</vt:lpstr>
      <vt:lpstr>Section 6.2.2 Être actif – Résoudre une problématique liée à la santé</vt:lpstr>
      <vt:lpstr>Exemples</vt:lpstr>
      <vt:lpstr>Section 6.2.3 Synthèse du Module 6</vt:lpstr>
      <vt:lpstr>Synthèse du Module 6</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Josemar Alejandro Jimenez</cp:lastModifiedBy>
  <cp:revision>160</cp:revision>
  <dcterms:created xsi:type="dcterms:W3CDTF">2020-06-02T13:31:56Z</dcterms:created>
  <dcterms:modified xsi:type="dcterms:W3CDTF">2022-11-10T10:40:02Z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