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Lst>
  <p:notesMasterIdLst>
    <p:notesMasterId r:id="rId80"/>
  </p:notesMasterIdLst>
  <p:handoutMasterIdLst>
    <p:handoutMasterId r:id="rId81"/>
  </p:handoutMasterIdLst>
  <p:sldIdLst>
    <p:sldId id="256" r:id="rId6"/>
    <p:sldId id="257" r:id="rId7"/>
    <p:sldId id="258" r:id="rId8"/>
    <p:sldId id="259" r:id="rId9"/>
    <p:sldId id="260" r:id="rId10"/>
    <p:sldId id="261" r:id="rId11"/>
    <p:sldId id="345" r:id="rId12"/>
    <p:sldId id="262" r:id="rId13"/>
    <p:sldId id="263" r:id="rId14"/>
    <p:sldId id="264" r:id="rId15"/>
    <p:sldId id="265" r:id="rId16"/>
    <p:sldId id="266" r:id="rId17"/>
    <p:sldId id="268" r:id="rId18"/>
    <p:sldId id="269" r:id="rId19"/>
    <p:sldId id="270" r:id="rId20"/>
    <p:sldId id="271" r:id="rId21"/>
    <p:sldId id="272" r:id="rId22"/>
    <p:sldId id="273" r:id="rId23"/>
    <p:sldId id="312" r:id="rId24"/>
    <p:sldId id="315" r:id="rId25"/>
    <p:sldId id="274" r:id="rId26"/>
    <p:sldId id="276" r:id="rId27"/>
    <p:sldId id="277" r:id="rId28"/>
    <p:sldId id="313" r:id="rId29"/>
    <p:sldId id="317" r:id="rId30"/>
    <p:sldId id="275" r:id="rId31"/>
    <p:sldId id="425" r:id="rId32"/>
    <p:sldId id="280" r:id="rId33"/>
    <p:sldId id="342" r:id="rId34"/>
    <p:sldId id="344" r:id="rId35"/>
    <p:sldId id="427" r:id="rId36"/>
    <p:sldId id="322" r:id="rId37"/>
    <p:sldId id="306" r:id="rId38"/>
    <p:sldId id="283" r:id="rId39"/>
    <p:sldId id="330" r:id="rId40"/>
    <p:sldId id="329" r:id="rId41"/>
    <p:sldId id="334" r:id="rId42"/>
    <p:sldId id="331" r:id="rId43"/>
    <p:sldId id="333" r:id="rId44"/>
    <p:sldId id="428" r:id="rId45"/>
    <p:sldId id="325" r:id="rId46"/>
    <p:sldId id="337" r:id="rId47"/>
    <p:sldId id="284" r:id="rId48"/>
    <p:sldId id="347" r:id="rId49"/>
    <p:sldId id="336" r:id="rId50"/>
    <p:sldId id="286" r:id="rId51"/>
    <p:sldId id="287" r:id="rId52"/>
    <p:sldId id="288" r:id="rId53"/>
    <p:sldId id="289" r:id="rId54"/>
    <p:sldId id="424" r:id="rId55"/>
    <p:sldId id="292" r:id="rId56"/>
    <p:sldId id="307" r:id="rId57"/>
    <p:sldId id="294" r:id="rId58"/>
    <p:sldId id="318" r:id="rId59"/>
    <p:sldId id="319" r:id="rId60"/>
    <p:sldId id="321" r:id="rId61"/>
    <p:sldId id="296" r:id="rId62"/>
    <p:sldId id="297" r:id="rId63"/>
    <p:sldId id="320" r:id="rId64"/>
    <p:sldId id="299" r:id="rId65"/>
    <p:sldId id="308" r:id="rId66"/>
    <p:sldId id="301" r:id="rId67"/>
    <p:sldId id="302" r:id="rId68"/>
    <p:sldId id="309" r:id="rId69"/>
    <p:sldId id="303" r:id="rId70"/>
    <p:sldId id="430" r:id="rId71"/>
    <p:sldId id="311" r:id="rId72"/>
    <p:sldId id="310" r:id="rId73"/>
    <p:sldId id="314" r:id="rId74"/>
    <p:sldId id="426" r:id="rId75"/>
    <p:sldId id="290" r:id="rId76"/>
    <p:sldId id="429" r:id="rId77"/>
    <p:sldId id="338" r:id="rId78"/>
    <p:sldId id="304" r:id="rId79"/>
  </p:sldIdLst>
  <p:sldSz cx="12192000" cy="6858000"/>
  <p:notesSz cx="6858000" cy="9144000"/>
  <p:embeddedFontLst>
    <p:embeddedFont>
      <p:font typeface="Calibri" panose="020F0502020204030204" pitchFamily="34" charset="0"/>
      <p:regular r:id="rId82"/>
      <p:bold r:id="rId83"/>
      <p:italic r:id="rId84"/>
      <p:boldItalic r:id="rId85"/>
    </p:embeddedFont>
    <p:embeddedFont>
      <p:font typeface="Gill Sans" panose="020B0604020202020204" charset="0"/>
      <p:regular r:id="rId86"/>
      <p:bold r:id="rId87"/>
    </p:embeddedFont>
    <p:embeddedFont>
      <p:font typeface="Impact" panose="020B0806030902050204" pitchFamily="34" charset="0"/>
      <p:regular r:id="rId88"/>
    </p:embeddedFont>
    <p:embeddedFont>
      <p:font typeface="Roboto" panose="02000000000000000000" pitchFamily="2" charset="0"/>
      <p:regular r:id="rId89"/>
      <p:bold r:id="rId90"/>
      <p:italic r:id="rId91"/>
      <p:boldItalic r:id="rId92"/>
    </p:embeddedFont>
    <p:embeddedFont>
      <p:font typeface="Source Sans Pro" panose="020B0503030403020204" pitchFamily="34" charset="0"/>
      <p:regular r:id="rId93"/>
      <p:bold r:id="rId94"/>
      <p:italic r:id="rId95"/>
      <p:boldItalic r:id="rId96"/>
    </p:embeddedFont>
    <p:embeddedFont>
      <p:font typeface="Wingdings 2" panose="05020102010507070707" pitchFamily="18" charset="2"/>
      <p:regular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1" roundtripDataSignature="AMtx7misEVDVZQE91Q9bgBdqXUD7z47V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9D27A1"/>
    <a:srgbClr val="389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C68C8-E979-4F8F-A738-A1B2406682CC}" v="15" dt="2022-05-22T13:47:33.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74" autoAdjust="0"/>
  </p:normalViewPr>
  <p:slideViewPr>
    <p:cSldViewPr snapToGrid="0">
      <p:cViewPr varScale="1">
        <p:scale>
          <a:sx n="64" d="100"/>
          <a:sy n="64" d="100"/>
        </p:scale>
        <p:origin x="96" y="468"/>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microsoft.com/office/2016/11/relationships/changesInfo" Target="changesInfos/changesInfo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6.fntdata"/><Relationship Id="rId102"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10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6.fntdata"/><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69C68C8-E979-4F8F-A738-A1B2406682CC}"/>
    <pc:docChg chg="undo custSel modSld">
      <pc:chgData name="pantelis balaouras" userId="25e8755020fc1734" providerId="LiveId" clId="{D69C68C8-E979-4F8F-A738-A1B2406682CC}" dt="2022-05-17T09:21:21.566" v="115" actId="20577"/>
      <pc:docMkLst>
        <pc:docMk/>
      </pc:docMkLst>
      <pc:sldChg chg="addSp delSp modSp mod">
        <pc:chgData name="pantelis balaouras" userId="25e8755020fc1734" providerId="LiveId" clId="{D69C68C8-E979-4F8F-A738-A1B2406682CC}" dt="2022-05-17T09:17:37.593" v="47" actId="20577"/>
        <pc:sldMkLst>
          <pc:docMk/>
          <pc:sldMk cId="0" sldId="261"/>
        </pc:sldMkLst>
        <pc:spChg chg="add mod">
          <ac:chgData name="pantelis balaouras" userId="25e8755020fc1734" providerId="LiveId" clId="{D69C68C8-E979-4F8F-A738-A1B2406682CC}" dt="2022-05-17T09:17:18.242" v="38" actId="108"/>
          <ac:spMkLst>
            <pc:docMk/>
            <pc:sldMk cId="0" sldId="261"/>
            <ac:spMk id="13" creationId="{2E0D3496-C81A-810E-7F85-A0702BE8B4A7}"/>
          </ac:spMkLst>
        </pc:spChg>
        <pc:spChg chg="add mod">
          <ac:chgData name="pantelis balaouras" userId="25e8755020fc1734" providerId="LiveId" clId="{D69C68C8-E979-4F8F-A738-A1B2406682CC}" dt="2022-05-17T09:17:09.630" v="35" actId="20577"/>
          <ac:spMkLst>
            <pc:docMk/>
            <pc:sldMk cId="0" sldId="261"/>
            <ac:spMk id="14" creationId="{64B72F24-B97B-097B-C1E7-49F5489D33C5}"/>
          </ac:spMkLst>
        </pc:spChg>
        <pc:spChg chg="add mod">
          <ac:chgData name="pantelis balaouras" userId="25e8755020fc1734" providerId="LiveId" clId="{D69C68C8-E979-4F8F-A738-A1B2406682CC}" dt="2022-05-17T09:17:13.004" v="37" actId="20577"/>
          <ac:spMkLst>
            <pc:docMk/>
            <pc:sldMk cId="0" sldId="261"/>
            <ac:spMk id="15" creationId="{CD1B2290-7145-2596-57F9-8E9396F21091}"/>
          </ac:spMkLst>
        </pc:spChg>
        <pc:spChg chg="add del mod">
          <ac:chgData name="pantelis balaouras" userId="25e8755020fc1734" providerId="LiveId" clId="{D69C68C8-E979-4F8F-A738-A1B2406682CC}" dt="2022-05-17T09:17:21.798" v="39" actId="478"/>
          <ac:spMkLst>
            <pc:docMk/>
            <pc:sldMk cId="0" sldId="261"/>
            <ac:spMk id="16" creationId="{7921332E-C6BF-44E0-91FB-9264D8C23AD0}"/>
          </ac:spMkLst>
        </pc:spChg>
        <pc:spChg chg="add del mod">
          <ac:chgData name="pantelis balaouras" userId="25e8755020fc1734" providerId="LiveId" clId="{D69C68C8-E979-4F8F-A738-A1B2406682CC}" dt="2022-05-17T09:17:23.993" v="40" actId="478"/>
          <ac:spMkLst>
            <pc:docMk/>
            <pc:sldMk cId="0" sldId="261"/>
            <ac:spMk id="17" creationId="{A32F997B-D3AD-E4C7-C18F-0998FF45A602}"/>
          </ac:spMkLst>
        </pc:spChg>
        <pc:spChg chg="add mod">
          <ac:chgData name="pantelis balaouras" userId="25e8755020fc1734" providerId="LiveId" clId="{D69C68C8-E979-4F8F-A738-A1B2406682CC}" dt="2022-05-17T09:16:58.711" v="29" actId="20577"/>
          <ac:spMkLst>
            <pc:docMk/>
            <pc:sldMk cId="0" sldId="261"/>
            <ac:spMk id="18" creationId="{10CD55E5-9E94-A5DD-77C6-682C5C4D2E32}"/>
          </ac:spMkLst>
        </pc:spChg>
        <pc:spChg chg="add mod">
          <ac:chgData name="pantelis balaouras" userId="25e8755020fc1734" providerId="LiveId" clId="{D69C68C8-E979-4F8F-A738-A1B2406682CC}" dt="2022-05-17T09:17:02.875" v="31" actId="20577"/>
          <ac:spMkLst>
            <pc:docMk/>
            <pc:sldMk cId="0" sldId="261"/>
            <ac:spMk id="19" creationId="{0CBBD0EA-C804-A3AF-8C57-B37086F3117B}"/>
          </ac:spMkLst>
        </pc:spChg>
        <pc:spChg chg="mod">
          <ac:chgData name="pantelis balaouras" userId="25e8755020fc1734" providerId="LiveId" clId="{D69C68C8-E979-4F8F-A738-A1B2406682CC}" dt="2022-05-17T09:17:37.593" v="47" actId="20577"/>
          <ac:spMkLst>
            <pc:docMk/>
            <pc:sldMk cId="0" sldId="261"/>
            <ac:spMk id="153" creationId="{00000000-0000-0000-0000-000000000000}"/>
          </ac:spMkLst>
        </pc:spChg>
        <pc:spChg chg="del">
          <ac:chgData name="pantelis balaouras" userId="25e8755020fc1734" providerId="LiveId" clId="{D69C68C8-E979-4F8F-A738-A1B2406682CC}" dt="2022-05-17T09:16:50.983" v="26" actId="478"/>
          <ac:spMkLst>
            <pc:docMk/>
            <pc:sldMk cId="0" sldId="261"/>
            <ac:spMk id="157" creationId="{00000000-0000-0000-0000-000000000000}"/>
          </ac:spMkLst>
        </pc:spChg>
        <pc:spChg chg="del">
          <ac:chgData name="pantelis balaouras" userId="25e8755020fc1734" providerId="LiveId" clId="{D69C68C8-E979-4F8F-A738-A1B2406682CC}" dt="2022-05-17T09:16:50.983" v="26" actId="478"/>
          <ac:spMkLst>
            <pc:docMk/>
            <pc:sldMk cId="0" sldId="261"/>
            <ac:spMk id="158" creationId="{00000000-0000-0000-0000-000000000000}"/>
          </ac:spMkLst>
        </pc:spChg>
        <pc:spChg chg="del">
          <ac:chgData name="pantelis balaouras" userId="25e8755020fc1734" providerId="LiveId" clId="{D69C68C8-E979-4F8F-A738-A1B2406682CC}" dt="2022-05-17T09:16:50.983" v="26" actId="478"/>
          <ac:spMkLst>
            <pc:docMk/>
            <pc:sldMk cId="0" sldId="261"/>
            <ac:spMk id="159" creationId="{00000000-0000-0000-0000-000000000000}"/>
          </ac:spMkLst>
        </pc:spChg>
        <pc:spChg chg="del">
          <ac:chgData name="pantelis balaouras" userId="25e8755020fc1734" providerId="LiveId" clId="{D69C68C8-E979-4F8F-A738-A1B2406682CC}" dt="2022-05-17T09:16:50.983" v="26" actId="478"/>
          <ac:spMkLst>
            <pc:docMk/>
            <pc:sldMk cId="0" sldId="261"/>
            <ac:spMk id="160" creationId="{00000000-0000-0000-0000-000000000000}"/>
          </ac:spMkLst>
        </pc:spChg>
        <pc:spChg chg="del">
          <ac:chgData name="pantelis balaouras" userId="25e8755020fc1734" providerId="LiveId" clId="{D69C68C8-E979-4F8F-A738-A1B2406682CC}" dt="2022-05-17T09:16:50.983" v="26" actId="478"/>
          <ac:spMkLst>
            <pc:docMk/>
            <pc:sldMk cId="0" sldId="261"/>
            <ac:spMk id="161" creationId="{00000000-0000-0000-0000-000000000000}"/>
          </ac:spMkLst>
        </pc:spChg>
        <pc:spChg chg="del">
          <ac:chgData name="pantelis balaouras" userId="25e8755020fc1734" providerId="LiveId" clId="{D69C68C8-E979-4F8F-A738-A1B2406682CC}" dt="2022-05-17T09:16:50.983" v="26" actId="478"/>
          <ac:spMkLst>
            <pc:docMk/>
            <pc:sldMk cId="0" sldId="261"/>
            <ac:spMk id="162" creationId="{00000000-0000-0000-0000-000000000000}"/>
          </ac:spMkLst>
        </pc:spChg>
      </pc:sldChg>
      <pc:sldChg chg="addSp delSp modSp mod">
        <pc:chgData name="pantelis balaouras" userId="25e8755020fc1734" providerId="LiveId" clId="{D69C68C8-E979-4F8F-A738-A1B2406682CC}" dt="2022-05-17T09:18:15.442" v="60" actId="108"/>
        <pc:sldMkLst>
          <pc:docMk/>
          <pc:sldMk cId="0" sldId="264"/>
        </pc:sldMkLst>
        <pc:spChg chg="add mod">
          <ac:chgData name="pantelis balaouras" userId="25e8755020fc1734" providerId="LiveId" clId="{D69C68C8-E979-4F8F-A738-A1B2406682CC}" dt="2022-05-17T09:18:15.442" v="60" actId="108"/>
          <ac:spMkLst>
            <pc:docMk/>
            <pc:sldMk cId="0" sldId="264"/>
            <ac:spMk id="13" creationId="{5B1830E0-B5AB-C8A4-7470-FEFB5092213E}"/>
          </ac:spMkLst>
        </pc:spChg>
        <pc:spChg chg="add mod">
          <ac:chgData name="pantelis balaouras" userId="25e8755020fc1734" providerId="LiveId" clId="{D69C68C8-E979-4F8F-A738-A1B2406682CC}" dt="2022-05-17T09:18:09.362" v="59" actId="108"/>
          <ac:spMkLst>
            <pc:docMk/>
            <pc:sldMk cId="0" sldId="264"/>
            <ac:spMk id="14" creationId="{70B67C1B-7A5F-AFE4-AF85-7D31A533D3FC}"/>
          </ac:spMkLst>
        </pc:spChg>
        <pc:spChg chg="add mod">
          <ac:chgData name="pantelis balaouras" userId="25e8755020fc1734" providerId="LiveId" clId="{D69C68C8-E979-4F8F-A738-A1B2406682CC}" dt="2022-05-17T09:17:50.402" v="49"/>
          <ac:spMkLst>
            <pc:docMk/>
            <pc:sldMk cId="0" sldId="264"/>
            <ac:spMk id="15" creationId="{20B330A9-FAF0-8613-8797-460EBD284712}"/>
          </ac:spMkLst>
        </pc:spChg>
        <pc:spChg chg="add mod">
          <ac:chgData name="pantelis balaouras" userId="25e8755020fc1734" providerId="LiveId" clId="{D69C68C8-E979-4F8F-A738-A1B2406682CC}" dt="2022-05-17T09:17:50.402" v="49"/>
          <ac:spMkLst>
            <pc:docMk/>
            <pc:sldMk cId="0" sldId="264"/>
            <ac:spMk id="16" creationId="{4F795D96-9AE9-FA34-9A8C-CA8EC25CD87B}"/>
          </ac:spMkLst>
        </pc:spChg>
        <pc:spChg chg="add mod">
          <ac:chgData name="pantelis balaouras" userId="25e8755020fc1734" providerId="LiveId" clId="{D69C68C8-E979-4F8F-A738-A1B2406682CC}" dt="2022-05-17T09:17:50.402" v="49"/>
          <ac:spMkLst>
            <pc:docMk/>
            <pc:sldMk cId="0" sldId="264"/>
            <ac:spMk id="17" creationId="{B60E47F0-A098-D2F4-1D77-88945D4201BD}"/>
          </ac:spMkLst>
        </pc:spChg>
        <pc:spChg chg="mod">
          <ac:chgData name="pantelis balaouras" userId="25e8755020fc1734" providerId="LiveId" clId="{D69C68C8-E979-4F8F-A738-A1B2406682CC}" dt="2022-05-17T09:17:56.090" v="56" actId="20577"/>
          <ac:spMkLst>
            <pc:docMk/>
            <pc:sldMk cId="0" sldId="264"/>
            <ac:spMk id="186" creationId="{00000000-0000-0000-0000-000000000000}"/>
          </ac:spMkLst>
        </pc:spChg>
        <pc:spChg chg="del">
          <ac:chgData name="pantelis balaouras" userId="25e8755020fc1734" providerId="LiveId" clId="{D69C68C8-E979-4F8F-A738-A1B2406682CC}" dt="2022-05-17T09:17:49.805" v="48" actId="478"/>
          <ac:spMkLst>
            <pc:docMk/>
            <pc:sldMk cId="0" sldId="264"/>
            <ac:spMk id="191" creationId="{00000000-0000-0000-0000-000000000000}"/>
          </ac:spMkLst>
        </pc:spChg>
        <pc:spChg chg="del">
          <ac:chgData name="pantelis balaouras" userId="25e8755020fc1734" providerId="LiveId" clId="{D69C68C8-E979-4F8F-A738-A1B2406682CC}" dt="2022-05-17T09:17:49.805" v="48" actId="478"/>
          <ac:spMkLst>
            <pc:docMk/>
            <pc:sldMk cId="0" sldId="264"/>
            <ac:spMk id="192" creationId="{00000000-0000-0000-0000-000000000000}"/>
          </ac:spMkLst>
        </pc:spChg>
        <pc:spChg chg="del">
          <ac:chgData name="pantelis balaouras" userId="25e8755020fc1734" providerId="LiveId" clId="{D69C68C8-E979-4F8F-A738-A1B2406682CC}" dt="2022-05-17T09:17:49.805" v="48" actId="478"/>
          <ac:spMkLst>
            <pc:docMk/>
            <pc:sldMk cId="0" sldId="264"/>
            <ac:spMk id="193" creationId="{00000000-0000-0000-0000-000000000000}"/>
          </ac:spMkLst>
        </pc:spChg>
        <pc:spChg chg="del">
          <ac:chgData name="pantelis balaouras" userId="25e8755020fc1734" providerId="LiveId" clId="{D69C68C8-E979-4F8F-A738-A1B2406682CC}" dt="2022-05-17T09:17:49.805" v="48" actId="478"/>
          <ac:spMkLst>
            <pc:docMk/>
            <pc:sldMk cId="0" sldId="264"/>
            <ac:spMk id="194" creationId="{00000000-0000-0000-0000-000000000000}"/>
          </ac:spMkLst>
        </pc:spChg>
        <pc:spChg chg="del">
          <ac:chgData name="pantelis balaouras" userId="25e8755020fc1734" providerId="LiveId" clId="{D69C68C8-E979-4F8F-A738-A1B2406682CC}" dt="2022-05-17T09:17:49.805" v="48" actId="478"/>
          <ac:spMkLst>
            <pc:docMk/>
            <pc:sldMk cId="0" sldId="264"/>
            <ac:spMk id="195" creationId="{00000000-0000-0000-0000-000000000000}"/>
          </ac:spMkLst>
        </pc:spChg>
        <pc:spChg chg="del">
          <ac:chgData name="pantelis balaouras" userId="25e8755020fc1734" providerId="LiveId" clId="{D69C68C8-E979-4F8F-A738-A1B2406682CC}" dt="2022-05-17T09:17:49.805" v="48" actId="478"/>
          <ac:spMkLst>
            <pc:docMk/>
            <pc:sldMk cId="0" sldId="264"/>
            <ac:spMk id="196" creationId="{00000000-0000-0000-0000-000000000000}"/>
          </ac:spMkLst>
        </pc:spChg>
      </pc:sldChg>
      <pc:sldChg chg="addSp delSp modSp mod">
        <pc:chgData name="pantelis balaouras" userId="25e8755020fc1734" providerId="LiveId" clId="{D69C68C8-E979-4F8F-A738-A1B2406682CC}" dt="2022-05-17T09:18:54.435" v="72" actId="108"/>
        <pc:sldMkLst>
          <pc:docMk/>
          <pc:sldMk cId="0" sldId="271"/>
        </pc:sldMkLst>
        <pc:spChg chg="add mod">
          <ac:chgData name="pantelis balaouras" userId="25e8755020fc1734" providerId="LiveId" clId="{D69C68C8-E979-4F8F-A738-A1B2406682CC}" dt="2022-05-17T09:18:54.435" v="72" actId="108"/>
          <ac:spMkLst>
            <pc:docMk/>
            <pc:sldMk cId="0" sldId="271"/>
            <ac:spMk id="13" creationId="{2C517924-1E2B-8204-1075-1E556457F320}"/>
          </ac:spMkLst>
        </pc:spChg>
        <pc:spChg chg="add mod">
          <ac:chgData name="pantelis balaouras" userId="25e8755020fc1734" providerId="LiveId" clId="{D69C68C8-E979-4F8F-A738-A1B2406682CC}" dt="2022-05-17T09:18:26.508" v="62"/>
          <ac:spMkLst>
            <pc:docMk/>
            <pc:sldMk cId="0" sldId="271"/>
            <ac:spMk id="14" creationId="{2A824C32-4C17-D3E3-B6E3-9FA750BE4812}"/>
          </ac:spMkLst>
        </pc:spChg>
        <pc:spChg chg="add mod">
          <ac:chgData name="pantelis balaouras" userId="25e8755020fc1734" providerId="LiveId" clId="{D69C68C8-E979-4F8F-A738-A1B2406682CC}" dt="2022-05-17T09:18:48.578" v="71" actId="108"/>
          <ac:spMkLst>
            <pc:docMk/>
            <pc:sldMk cId="0" sldId="271"/>
            <ac:spMk id="15" creationId="{149C17C4-01C2-1CD9-37B5-ED014177707D}"/>
          </ac:spMkLst>
        </pc:spChg>
        <pc:spChg chg="add mod">
          <ac:chgData name="pantelis balaouras" userId="25e8755020fc1734" providerId="LiveId" clId="{D69C68C8-E979-4F8F-A738-A1B2406682CC}" dt="2022-05-17T09:18:26.508" v="62"/>
          <ac:spMkLst>
            <pc:docMk/>
            <pc:sldMk cId="0" sldId="271"/>
            <ac:spMk id="16" creationId="{425D739C-20A3-9511-78FC-39D590307445}"/>
          </ac:spMkLst>
        </pc:spChg>
        <pc:spChg chg="add mod">
          <ac:chgData name="pantelis balaouras" userId="25e8755020fc1734" providerId="LiveId" clId="{D69C68C8-E979-4F8F-A738-A1B2406682CC}" dt="2022-05-17T09:18:26.508" v="62"/>
          <ac:spMkLst>
            <pc:docMk/>
            <pc:sldMk cId="0" sldId="271"/>
            <ac:spMk id="17" creationId="{8207DBBB-C274-9D79-38B4-8EC7CF8D37C6}"/>
          </ac:spMkLst>
        </pc:spChg>
        <pc:spChg chg="mod">
          <ac:chgData name="pantelis balaouras" userId="25e8755020fc1734" providerId="LiveId" clId="{D69C68C8-E979-4F8F-A738-A1B2406682CC}" dt="2022-05-17T09:18:33.531" v="69" actId="20577"/>
          <ac:spMkLst>
            <pc:docMk/>
            <pc:sldMk cId="0" sldId="271"/>
            <ac:spMk id="262" creationId="{00000000-0000-0000-0000-000000000000}"/>
          </ac:spMkLst>
        </pc:spChg>
        <pc:spChg chg="del">
          <ac:chgData name="pantelis balaouras" userId="25e8755020fc1734" providerId="LiveId" clId="{D69C68C8-E979-4F8F-A738-A1B2406682CC}" dt="2022-05-17T09:18:25.995" v="61" actId="478"/>
          <ac:spMkLst>
            <pc:docMk/>
            <pc:sldMk cId="0" sldId="271"/>
            <ac:spMk id="267" creationId="{00000000-0000-0000-0000-000000000000}"/>
          </ac:spMkLst>
        </pc:spChg>
        <pc:spChg chg="del">
          <ac:chgData name="pantelis balaouras" userId="25e8755020fc1734" providerId="LiveId" clId="{D69C68C8-E979-4F8F-A738-A1B2406682CC}" dt="2022-05-17T09:18:25.995" v="61" actId="478"/>
          <ac:spMkLst>
            <pc:docMk/>
            <pc:sldMk cId="0" sldId="271"/>
            <ac:spMk id="268" creationId="{00000000-0000-0000-0000-000000000000}"/>
          </ac:spMkLst>
        </pc:spChg>
        <pc:spChg chg="del">
          <ac:chgData name="pantelis balaouras" userId="25e8755020fc1734" providerId="LiveId" clId="{D69C68C8-E979-4F8F-A738-A1B2406682CC}" dt="2022-05-17T09:18:25.995" v="61" actId="478"/>
          <ac:spMkLst>
            <pc:docMk/>
            <pc:sldMk cId="0" sldId="271"/>
            <ac:spMk id="269" creationId="{00000000-0000-0000-0000-000000000000}"/>
          </ac:spMkLst>
        </pc:spChg>
        <pc:spChg chg="del">
          <ac:chgData name="pantelis balaouras" userId="25e8755020fc1734" providerId="LiveId" clId="{D69C68C8-E979-4F8F-A738-A1B2406682CC}" dt="2022-05-17T09:18:25.995" v="61" actId="478"/>
          <ac:spMkLst>
            <pc:docMk/>
            <pc:sldMk cId="0" sldId="271"/>
            <ac:spMk id="270" creationId="{00000000-0000-0000-0000-000000000000}"/>
          </ac:spMkLst>
        </pc:spChg>
        <pc:spChg chg="del">
          <ac:chgData name="pantelis balaouras" userId="25e8755020fc1734" providerId="LiveId" clId="{D69C68C8-E979-4F8F-A738-A1B2406682CC}" dt="2022-05-17T09:18:25.995" v="61" actId="478"/>
          <ac:spMkLst>
            <pc:docMk/>
            <pc:sldMk cId="0" sldId="271"/>
            <ac:spMk id="271" creationId="{00000000-0000-0000-0000-000000000000}"/>
          </ac:spMkLst>
        </pc:spChg>
        <pc:spChg chg="del">
          <ac:chgData name="pantelis balaouras" userId="25e8755020fc1734" providerId="LiveId" clId="{D69C68C8-E979-4F8F-A738-A1B2406682CC}" dt="2022-05-17T09:18:25.995" v="61" actId="478"/>
          <ac:spMkLst>
            <pc:docMk/>
            <pc:sldMk cId="0" sldId="271"/>
            <ac:spMk id="272" creationId="{00000000-0000-0000-0000-000000000000}"/>
          </ac:spMkLst>
        </pc:spChg>
        <pc:picChg chg="mod">
          <ac:chgData name="pantelis balaouras" userId="25e8755020fc1734" providerId="LiveId" clId="{D69C68C8-E979-4F8F-A738-A1B2406682CC}" dt="2022-05-17T09:18:38.338" v="70" actId="1076"/>
          <ac:picMkLst>
            <pc:docMk/>
            <pc:sldMk cId="0" sldId="271"/>
            <ac:picMk id="266" creationId="{00000000-0000-0000-0000-000000000000}"/>
          </ac:picMkLst>
        </pc:picChg>
      </pc:sldChg>
      <pc:sldChg chg="addSp delSp modSp mod">
        <pc:chgData name="pantelis balaouras" userId="25e8755020fc1734" providerId="LiveId" clId="{D69C68C8-E979-4F8F-A738-A1B2406682CC}" dt="2022-05-17T09:19:42.633" v="90" actId="20577"/>
        <pc:sldMkLst>
          <pc:docMk/>
          <pc:sldMk cId="0" sldId="280"/>
        </pc:sldMkLst>
        <pc:spChg chg="add mod">
          <ac:chgData name="pantelis balaouras" userId="25e8755020fc1734" providerId="LiveId" clId="{D69C68C8-E979-4F8F-A738-A1B2406682CC}" dt="2022-05-17T09:19:28.570" v="79" actId="20577"/>
          <ac:spMkLst>
            <pc:docMk/>
            <pc:sldMk cId="0" sldId="280"/>
            <ac:spMk id="13" creationId="{D5CE05BF-7FBE-32BD-08A9-93D3BD73A93B}"/>
          </ac:spMkLst>
        </pc:spChg>
        <pc:spChg chg="add mod">
          <ac:chgData name="pantelis balaouras" userId="25e8755020fc1734" providerId="LiveId" clId="{D69C68C8-E979-4F8F-A738-A1B2406682CC}" dt="2022-05-17T09:19:31.516" v="81" actId="20577"/>
          <ac:spMkLst>
            <pc:docMk/>
            <pc:sldMk cId="0" sldId="280"/>
            <ac:spMk id="14" creationId="{BCDA5312-1267-6187-20E5-14325A0F267B}"/>
          </ac:spMkLst>
        </pc:spChg>
        <pc:spChg chg="add mod">
          <ac:chgData name="pantelis balaouras" userId="25e8755020fc1734" providerId="LiveId" clId="{D69C68C8-E979-4F8F-A738-A1B2406682CC}" dt="2022-05-17T09:19:35.917" v="83" actId="20577"/>
          <ac:spMkLst>
            <pc:docMk/>
            <pc:sldMk cId="0" sldId="280"/>
            <ac:spMk id="15" creationId="{E1EBFC32-0A15-076B-E294-1E9E8665CE7F}"/>
          </ac:spMkLst>
        </pc:spChg>
        <pc:spChg chg="add mod">
          <ac:chgData name="pantelis balaouras" userId="25e8755020fc1734" providerId="LiveId" clId="{D69C68C8-E979-4F8F-A738-A1B2406682CC}" dt="2022-05-17T09:19:23.398" v="77" actId="207"/>
          <ac:spMkLst>
            <pc:docMk/>
            <pc:sldMk cId="0" sldId="280"/>
            <ac:spMk id="16" creationId="{2EFAAADC-072F-C00F-457D-0D2CCAA62498}"/>
          </ac:spMkLst>
        </pc:spChg>
        <pc:spChg chg="add mod">
          <ac:chgData name="pantelis balaouras" userId="25e8755020fc1734" providerId="LiveId" clId="{D69C68C8-E979-4F8F-A738-A1B2406682CC}" dt="2022-05-17T09:19:15.331" v="76" actId="207"/>
          <ac:spMkLst>
            <pc:docMk/>
            <pc:sldMk cId="0" sldId="280"/>
            <ac:spMk id="17" creationId="{22211166-9618-3C50-03CE-540823250721}"/>
          </ac:spMkLst>
        </pc:spChg>
        <pc:spChg chg="mod">
          <ac:chgData name="pantelis balaouras" userId="25e8755020fc1734" providerId="LiveId" clId="{D69C68C8-E979-4F8F-A738-A1B2406682CC}" dt="2022-05-17T09:19:42.633" v="90" actId="20577"/>
          <ac:spMkLst>
            <pc:docMk/>
            <pc:sldMk cId="0" sldId="280"/>
            <ac:spMk id="365" creationId="{00000000-0000-0000-0000-000000000000}"/>
          </ac:spMkLst>
        </pc:spChg>
        <pc:spChg chg="del">
          <ac:chgData name="pantelis balaouras" userId="25e8755020fc1734" providerId="LiveId" clId="{D69C68C8-E979-4F8F-A738-A1B2406682CC}" dt="2022-05-17T09:19:07.391" v="74" actId="478"/>
          <ac:spMkLst>
            <pc:docMk/>
            <pc:sldMk cId="0" sldId="280"/>
            <ac:spMk id="366" creationId="{00000000-0000-0000-0000-000000000000}"/>
          </ac:spMkLst>
        </pc:spChg>
        <pc:spChg chg="del">
          <ac:chgData name="pantelis balaouras" userId="25e8755020fc1734" providerId="LiveId" clId="{D69C68C8-E979-4F8F-A738-A1B2406682CC}" dt="2022-05-17T09:19:07.391" v="74" actId="478"/>
          <ac:spMkLst>
            <pc:docMk/>
            <pc:sldMk cId="0" sldId="280"/>
            <ac:spMk id="367" creationId="{00000000-0000-0000-0000-000000000000}"/>
          </ac:spMkLst>
        </pc:spChg>
        <pc:spChg chg="del">
          <ac:chgData name="pantelis balaouras" userId="25e8755020fc1734" providerId="LiveId" clId="{D69C68C8-E979-4F8F-A738-A1B2406682CC}" dt="2022-05-17T09:19:07.391" v="74" actId="478"/>
          <ac:spMkLst>
            <pc:docMk/>
            <pc:sldMk cId="0" sldId="280"/>
            <ac:spMk id="368" creationId="{00000000-0000-0000-0000-000000000000}"/>
          </ac:spMkLst>
        </pc:spChg>
        <pc:spChg chg="del">
          <ac:chgData name="pantelis balaouras" userId="25e8755020fc1734" providerId="LiveId" clId="{D69C68C8-E979-4F8F-A738-A1B2406682CC}" dt="2022-05-17T09:19:07.391" v="74" actId="478"/>
          <ac:spMkLst>
            <pc:docMk/>
            <pc:sldMk cId="0" sldId="280"/>
            <ac:spMk id="369" creationId="{00000000-0000-0000-0000-000000000000}"/>
          </ac:spMkLst>
        </pc:spChg>
        <pc:spChg chg="del">
          <ac:chgData name="pantelis balaouras" userId="25e8755020fc1734" providerId="LiveId" clId="{D69C68C8-E979-4F8F-A738-A1B2406682CC}" dt="2022-05-17T09:19:07.391" v="74" actId="478"/>
          <ac:spMkLst>
            <pc:docMk/>
            <pc:sldMk cId="0" sldId="280"/>
            <ac:spMk id="370" creationId="{00000000-0000-0000-0000-000000000000}"/>
          </ac:spMkLst>
        </pc:spChg>
        <pc:spChg chg="del">
          <ac:chgData name="pantelis balaouras" userId="25e8755020fc1734" providerId="LiveId" clId="{D69C68C8-E979-4F8F-A738-A1B2406682CC}" dt="2022-05-17T09:19:07.391" v="74" actId="478"/>
          <ac:spMkLst>
            <pc:docMk/>
            <pc:sldMk cId="0" sldId="280"/>
            <ac:spMk id="371" creationId="{00000000-0000-0000-0000-000000000000}"/>
          </ac:spMkLst>
        </pc:spChg>
        <pc:picChg chg="mod">
          <ac:chgData name="pantelis balaouras" userId="25e8755020fc1734" providerId="LiveId" clId="{D69C68C8-E979-4F8F-A738-A1B2406682CC}" dt="2022-05-17T09:19:04.200" v="73" actId="1076"/>
          <ac:picMkLst>
            <pc:docMk/>
            <pc:sldMk cId="0" sldId="280"/>
            <ac:picMk id="363" creationId="{00000000-0000-0000-0000-000000000000}"/>
          </ac:picMkLst>
        </pc:picChg>
      </pc:sldChg>
      <pc:sldChg chg="addSp modSp">
        <pc:chgData name="pantelis balaouras" userId="25e8755020fc1734" providerId="LiveId" clId="{D69C68C8-E979-4F8F-A738-A1B2406682CC}" dt="2022-05-13T08:13:30.108" v="2"/>
        <pc:sldMkLst>
          <pc:docMk/>
          <pc:sldMk cId="0" sldId="286"/>
        </pc:sldMkLst>
        <pc:spChg chg="add mod">
          <ac:chgData name="pantelis balaouras" userId="25e8755020fc1734" providerId="LiveId" clId="{D69C68C8-E979-4F8F-A738-A1B2406682CC}" dt="2022-05-13T08:13:30.108" v="2"/>
          <ac:spMkLst>
            <pc:docMk/>
            <pc:sldMk cId="0" sldId="286"/>
            <ac:spMk id="12" creationId="{7782BDC5-0237-C356-7A78-95369ABB33E3}"/>
          </ac:spMkLst>
        </pc:spChg>
      </pc:sldChg>
      <pc:sldChg chg="addSp modSp">
        <pc:chgData name="pantelis balaouras" userId="25e8755020fc1734" providerId="LiveId" clId="{D69C68C8-E979-4F8F-A738-A1B2406682CC}" dt="2022-05-13T08:13:33.540" v="3"/>
        <pc:sldMkLst>
          <pc:docMk/>
          <pc:sldMk cId="1882219179" sldId="287"/>
        </pc:sldMkLst>
        <pc:spChg chg="add mod">
          <ac:chgData name="pantelis balaouras" userId="25e8755020fc1734" providerId="LiveId" clId="{D69C68C8-E979-4F8F-A738-A1B2406682CC}" dt="2022-05-13T08:13:33.540" v="3"/>
          <ac:spMkLst>
            <pc:docMk/>
            <pc:sldMk cId="1882219179" sldId="287"/>
            <ac:spMk id="13" creationId="{156EAF9C-2C26-9D35-6CFA-CED820BA1548}"/>
          </ac:spMkLst>
        </pc:spChg>
      </pc:sldChg>
      <pc:sldChg chg="addSp modSp">
        <pc:chgData name="pantelis balaouras" userId="25e8755020fc1734" providerId="LiveId" clId="{D69C68C8-E979-4F8F-A738-A1B2406682CC}" dt="2022-05-13T08:13:36.213" v="4"/>
        <pc:sldMkLst>
          <pc:docMk/>
          <pc:sldMk cId="3965331234" sldId="288"/>
        </pc:sldMkLst>
        <pc:spChg chg="add mod">
          <ac:chgData name="pantelis balaouras" userId="25e8755020fc1734" providerId="LiveId" clId="{D69C68C8-E979-4F8F-A738-A1B2406682CC}" dt="2022-05-13T08:13:36.213" v="4"/>
          <ac:spMkLst>
            <pc:docMk/>
            <pc:sldMk cId="3965331234" sldId="288"/>
            <ac:spMk id="8" creationId="{F9FB4C01-3A6B-5D63-0D4D-B6D4A031EF47}"/>
          </ac:spMkLst>
        </pc:spChg>
      </pc:sldChg>
      <pc:sldChg chg="addSp modSp delCm">
        <pc:chgData name="pantelis balaouras" userId="25e8755020fc1734" providerId="LiveId" clId="{D69C68C8-E979-4F8F-A738-A1B2406682CC}" dt="2022-05-13T08:13:39.656" v="5"/>
        <pc:sldMkLst>
          <pc:docMk/>
          <pc:sldMk cId="0" sldId="289"/>
        </pc:sldMkLst>
        <pc:spChg chg="add mod">
          <ac:chgData name="pantelis balaouras" userId="25e8755020fc1734" providerId="LiveId" clId="{D69C68C8-E979-4F8F-A738-A1B2406682CC}" dt="2022-05-13T08:13:39.656" v="5"/>
          <ac:spMkLst>
            <pc:docMk/>
            <pc:sldMk cId="0" sldId="289"/>
            <ac:spMk id="6" creationId="{111A4E2A-233F-B5B3-19D5-F3526F69F72F}"/>
          </ac:spMkLst>
        </pc:spChg>
      </pc:sldChg>
      <pc:sldChg chg="addSp delSp modSp mod">
        <pc:chgData name="pantelis balaouras" userId="25e8755020fc1734" providerId="LiveId" clId="{D69C68C8-E979-4F8F-A738-A1B2406682CC}" dt="2022-05-17T09:20:44.651" v="104" actId="14100"/>
        <pc:sldMkLst>
          <pc:docMk/>
          <pc:sldMk cId="1194561680" sldId="307"/>
        </pc:sldMkLst>
        <pc:spChg chg="add mod">
          <ac:chgData name="pantelis balaouras" userId="25e8755020fc1734" providerId="LiveId" clId="{D69C68C8-E979-4F8F-A738-A1B2406682CC}" dt="2022-05-17T09:20:37.349" v="102" actId="207"/>
          <ac:spMkLst>
            <pc:docMk/>
            <pc:sldMk cId="1194561680" sldId="307"/>
            <ac:spMk id="13" creationId="{FDE802CD-5B8C-AD94-70CA-E2776CA2D2A0}"/>
          </ac:spMkLst>
        </pc:spChg>
        <pc:spChg chg="add mod">
          <ac:chgData name="pantelis balaouras" userId="25e8755020fc1734" providerId="LiveId" clId="{D69C68C8-E979-4F8F-A738-A1B2406682CC}" dt="2022-05-17T09:20:28.036" v="101" actId="207"/>
          <ac:spMkLst>
            <pc:docMk/>
            <pc:sldMk cId="1194561680" sldId="307"/>
            <ac:spMk id="14" creationId="{B42BEAB6-AF0D-1EDC-265D-9BC8C1E0738C}"/>
          </ac:spMkLst>
        </pc:spChg>
        <pc:spChg chg="add mod">
          <ac:chgData name="pantelis balaouras" userId="25e8755020fc1734" providerId="LiveId" clId="{D69C68C8-E979-4F8F-A738-A1B2406682CC}" dt="2022-05-17T09:20:12.482" v="93"/>
          <ac:spMkLst>
            <pc:docMk/>
            <pc:sldMk cId="1194561680" sldId="307"/>
            <ac:spMk id="15" creationId="{AAE54F6E-8D55-D8B3-4AC0-D477C9911F6C}"/>
          </ac:spMkLst>
        </pc:spChg>
        <pc:spChg chg="add mod">
          <ac:chgData name="pantelis balaouras" userId="25e8755020fc1734" providerId="LiveId" clId="{D69C68C8-E979-4F8F-A738-A1B2406682CC}" dt="2022-05-17T09:20:12.482" v="93"/>
          <ac:spMkLst>
            <pc:docMk/>
            <pc:sldMk cId="1194561680" sldId="307"/>
            <ac:spMk id="16" creationId="{959E2119-8EBD-9F02-3162-CA66DE6CB34B}"/>
          </ac:spMkLst>
        </pc:spChg>
        <pc:spChg chg="add mod">
          <ac:chgData name="pantelis balaouras" userId="25e8755020fc1734" providerId="LiveId" clId="{D69C68C8-E979-4F8F-A738-A1B2406682CC}" dt="2022-05-17T09:20:12.482" v="93"/>
          <ac:spMkLst>
            <pc:docMk/>
            <pc:sldMk cId="1194561680" sldId="307"/>
            <ac:spMk id="17" creationId="{97E1CCD8-35F1-BC29-A121-25DCFBBBA8FE}"/>
          </ac:spMkLst>
        </pc:spChg>
        <pc:spChg chg="mod">
          <ac:chgData name="pantelis balaouras" userId="25e8755020fc1734" providerId="LiveId" clId="{D69C68C8-E979-4F8F-A738-A1B2406682CC}" dt="2022-05-17T09:20:18.442" v="100" actId="20577"/>
          <ac:spMkLst>
            <pc:docMk/>
            <pc:sldMk cId="1194561680" sldId="307"/>
            <ac:spMk id="262" creationId="{00000000-0000-0000-0000-000000000000}"/>
          </ac:spMkLst>
        </pc:spChg>
        <pc:spChg chg="mod">
          <ac:chgData name="pantelis balaouras" userId="25e8755020fc1734" providerId="LiveId" clId="{D69C68C8-E979-4F8F-A738-A1B2406682CC}" dt="2022-05-17T09:20:44.651" v="104" actId="14100"/>
          <ac:spMkLst>
            <pc:docMk/>
            <pc:sldMk cId="1194561680" sldId="307"/>
            <ac:spMk id="264" creationId="{00000000-0000-0000-0000-000000000000}"/>
          </ac:spMkLst>
        </pc:spChg>
        <pc:spChg chg="del">
          <ac:chgData name="pantelis balaouras" userId="25e8755020fc1734" providerId="LiveId" clId="{D69C68C8-E979-4F8F-A738-A1B2406682CC}" dt="2022-05-17T09:20:11.471" v="92" actId="478"/>
          <ac:spMkLst>
            <pc:docMk/>
            <pc:sldMk cId="1194561680" sldId="307"/>
            <ac:spMk id="267" creationId="{00000000-0000-0000-0000-000000000000}"/>
          </ac:spMkLst>
        </pc:spChg>
        <pc:spChg chg="del">
          <ac:chgData name="pantelis balaouras" userId="25e8755020fc1734" providerId="LiveId" clId="{D69C68C8-E979-4F8F-A738-A1B2406682CC}" dt="2022-05-17T09:20:11.471" v="92" actId="478"/>
          <ac:spMkLst>
            <pc:docMk/>
            <pc:sldMk cId="1194561680" sldId="307"/>
            <ac:spMk id="268" creationId="{00000000-0000-0000-0000-000000000000}"/>
          </ac:spMkLst>
        </pc:spChg>
        <pc:spChg chg="del">
          <ac:chgData name="pantelis balaouras" userId="25e8755020fc1734" providerId="LiveId" clId="{D69C68C8-E979-4F8F-A738-A1B2406682CC}" dt="2022-05-17T09:20:11.471" v="92" actId="478"/>
          <ac:spMkLst>
            <pc:docMk/>
            <pc:sldMk cId="1194561680" sldId="307"/>
            <ac:spMk id="269" creationId="{00000000-0000-0000-0000-000000000000}"/>
          </ac:spMkLst>
        </pc:spChg>
        <pc:spChg chg="del">
          <ac:chgData name="pantelis balaouras" userId="25e8755020fc1734" providerId="LiveId" clId="{D69C68C8-E979-4F8F-A738-A1B2406682CC}" dt="2022-05-17T09:20:11.471" v="92" actId="478"/>
          <ac:spMkLst>
            <pc:docMk/>
            <pc:sldMk cId="1194561680" sldId="307"/>
            <ac:spMk id="270" creationId="{00000000-0000-0000-0000-000000000000}"/>
          </ac:spMkLst>
        </pc:spChg>
        <pc:spChg chg="del">
          <ac:chgData name="pantelis balaouras" userId="25e8755020fc1734" providerId="LiveId" clId="{D69C68C8-E979-4F8F-A738-A1B2406682CC}" dt="2022-05-17T09:20:11.471" v="92" actId="478"/>
          <ac:spMkLst>
            <pc:docMk/>
            <pc:sldMk cId="1194561680" sldId="307"/>
            <ac:spMk id="271" creationId="{00000000-0000-0000-0000-000000000000}"/>
          </ac:spMkLst>
        </pc:spChg>
        <pc:spChg chg="del">
          <ac:chgData name="pantelis balaouras" userId="25e8755020fc1734" providerId="LiveId" clId="{D69C68C8-E979-4F8F-A738-A1B2406682CC}" dt="2022-05-17T09:20:11.471" v="92" actId="478"/>
          <ac:spMkLst>
            <pc:docMk/>
            <pc:sldMk cId="1194561680" sldId="307"/>
            <ac:spMk id="272" creationId="{00000000-0000-0000-0000-000000000000}"/>
          </ac:spMkLst>
        </pc:spChg>
        <pc:picChg chg="mod">
          <ac:chgData name="pantelis balaouras" userId="25e8755020fc1734" providerId="LiveId" clId="{D69C68C8-E979-4F8F-A738-A1B2406682CC}" dt="2022-05-17T09:20:40.425" v="103" actId="1076"/>
          <ac:picMkLst>
            <pc:docMk/>
            <pc:sldMk cId="1194561680" sldId="307"/>
            <ac:picMk id="3" creationId="{C0686108-C6B9-4956-B75A-EF9C72F7B3B5}"/>
          </ac:picMkLst>
        </pc:picChg>
      </pc:sldChg>
      <pc:sldChg chg="addSp delSp modSp mod">
        <pc:chgData name="pantelis balaouras" userId="25e8755020fc1734" providerId="LiveId" clId="{D69C68C8-E979-4F8F-A738-A1B2406682CC}" dt="2022-05-17T09:21:21.566" v="115" actId="20577"/>
        <pc:sldMkLst>
          <pc:docMk/>
          <pc:sldMk cId="132901916" sldId="308"/>
        </pc:sldMkLst>
        <pc:spChg chg="add mod">
          <ac:chgData name="pantelis balaouras" userId="25e8755020fc1734" providerId="LiveId" clId="{D69C68C8-E979-4F8F-A738-A1B2406682CC}" dt="2022-05-17T09:21:13.989" v="108" actId="207"/>
          <ac:spMkLst>
            <pc:docMk/>
            <pc:sldMk cId="132901916" sldId="308"/>
            <ac:spMk id="13" creationId="{F5403D4D-7F13-C129-8969-50A01BDD8C95}"/>
          </ac:spMkLst>
        </pc:spChg>
        <pc:spChg chg="add mod">
          <ac:chgData name="pantelis balaouras" userId="25e8755020fc1734" providerId="LiveId" clId="{D69C68C8-E979-4F8F-A738-A1B2406682CC}" dt="2022-05-17T09:20:56.624" v="106"/>
          <ac:spMkLst>
            <pc:docMk/>
            <pc:sldMk cId="132901916" sldId="308"/>
            <ac:spMk id="15" creationId="{BBF26318-053D-765E-2B60-8665B7B556FD}"/>
          </ac:spMkLst>
        </pc:spChg>
        <pc:spChg chg="add mod">
          <ac:chgData name="pantelis balaouras" userId="25e8755020fc1734" providerId="LiveId" clId="{D69C68C8-E979-4F8F-A738-A1B2406682CC}" dt="2022-05-17T09:21:03.632" v="107" actId="207"/>
          <ac:spMkLst>
            <pc:docMk/>
            <pc:sldMk cId="132901916" sldId="308"/>
            <ac:spMk id="16" creationId="{A90F111A-87B1-99DF-606A-8C5331D2FB00}"/>
          </ac:spMkLst>
        </pc:spChg>
        <pc:spChg chg="add mod">
          <ac:chgData name="pantelis balaouras" userId="25e8755020fc1734" providerId="LiveId" clId="{D69C68C8-E979-4F8F-A738-A1B2406682CC}" dt="2022-05-17T09:20:56.624" v="106"/>
          <ac:spMkLst>
            <pc:docMk/>
            <pc:sldMk cId="132901916" sldId="308"/>
            <ac:spMk id="17" creationId="{3BC70D61-3EF4-0233-24B8-8C424DBC2F10}"/>
          </ac:spMkLst>
        </pc:spChg>
        <pc:spChg chg="add mod">
          <ac:chgData name="pantelis balaouras" userId="25e8755020fc1734" providerId="LiveId" clId="{D69C68C8-E979-4F8F-A738-A1B2406682CC}" dt="2022-05-17T09:20:56.624" v="106"/>
          <ac:spMkLst>
            <pc:docMk/>
            <pc:sldMk cId="132901916" sldId="308"/>
            <ac:spMk id="18" creationId="{4CCA9794-38A4-5CB0-93B7-38E36E5635CC}"/>
          </ac:spMkLst>
        </pc:spChg>
        <pc:spChg chg="mod">
          <ac:chgData name="pantelis balaouras" userId="25e8755020fc1734" providerId="LiveId" clId="{D69C68C8-E979-4F8F-A738-A1B2406682CC}" dt="2022-05-17T09:21:21.566" v="115" actId="20577"/>
          <ac:spMkLst>
            <pc:docMk/>
            <pc:sldMk cId="132901916" sldId="308"/>
            <ac:spMk id="262" creationId="{00000000-0000-0000-0000-000000000000}"/>
          </ac:spMkLst>
        </pc:spChg>
        <pc:spChg chg="del">
          <ac:chgData name="pantelis balaouras" userId="25e8755020fc1734" providerId="LiveId" clId="{D69C68C8-E979-4F8F-A738-A1B2406682CC}" dt="2022-05-17T09:20:55.042" v="105" actId="478"/>
          <ac:spMkLst>
            <pc:docMk/>
            <pc:sldMk cId="132901916" sldId="308"/>
            <ac:spMk id="267" creationId="{00000000-0000-0000-0000-000000000000}"/>
          </ac:spMkLst>
        </pc:spChg>
        <pc:spChg chg="del">
          <ac:chgData name="pantelis balaouras" userId="25e8755020fc1734" providerId="LiveId" clId="{D69C68C8-E979-4F8F-A738-A1B2406682CC}" dt="2022-05-17T09:20:55.042" v="105" actId="478"/>
          <ac:spMkLst>
            <pc:docMk/>
            <pc:sldMk cId="132901916" sldId="308"/>
            <ac:spMk id="268" creationId="{00000000-0000-0000-0000-000000000000}"/>
          </ac:spMkLst>
        </pc:spChg>
        <pc:spChg chg="del">
          <ac:chgData name="pantelis balaouras" userId="25e8755020fc1734" providerId="LiveId" clId="{D69C68C8-E979-4F8F-A738-A1B2406682CC}" dt="2022-05-17T09:20:55.042" v="105" actId="478"/>
          <ac:spMkLst>
            <pc:docMk/>
            <pc:sldMk cId="132901916" sldId="308"/>
            <ac:spMk id="269" creationId="{00000000-0000-0000-0000-000000000000}"/>
          </ac:spMkLst>
        </pc:spChg>
        <pc:spChg chg="del">
          <ac:chgData name="pantelis balaouras" userId="25e8755020fc1734" providerId="LiveId" clId="{D69C68C8-E979-4F8F-A738-A1B2406682CC}" dt="2022-05-17T09:20:55.042" v="105" actId="478"/>
          <ac:spMkLst>
            <pc:docMk/>
            <pc:sldMk cId="132901916" sldId="308"/>
            <ac:spMk id="270" creationId="{00000000-0000-0000-0000-000000000000}"/>
          </ac:spMkLst>
        </pc:spChg>
        <pc:spChg chg="del">
          <ac:chgData name="pantelis balaouras" userId="25e8755020fc1734" providerId="LiveId" clId="{D69C68C8-E979-4F8F-A738-A1B2406682CC}" dt="2022-05-17T09:20:55.042" v="105" actId="478"/>
          <ac:spMkLst>
            <pc:docMk/>
            <pc:sldMk cId="132901916" sldId="308"/>
            <ac:spMk id="271" creationId="{00000000-0000-0000-0000-000000000000}"/>
          </ac:spMkLst>
        </pc:spChg>
        <pc:spChg chg="del">
          <ac:chgData name="pantelis balaouras" userId="25e8755020fc1734" providerId="LiveId" clId="{D69C68C8-E979-4F8F-A738-A1B2406682CC}" dt="2022-05-17T09:20:55.042" v="105" actId="478"/>
          <ac:spMkLst>
            <pc:docMk/>
            <pc:sldMk cId="132901916" sldId="308"/>
            <ac:spMk id="272" creationId="{00000000-0000-0000-0000-000000000000}"/>
          </ac:spMkLst>
        </pc:spChg>
      </pc:sldChg>
      <pc:sldChg chg="addSp modSp">
        <pc:chgData name="pantelis balaouras" userId="25e8755020fc1734" providerId="LiveId" clId="{D69C68C8-E979-4F8F-A738-A1B2406682CC}" dt="2022-05-13T08:13:19.159" v="1"/>
        <pc:sldMkLst>
          <pc:docMk/>
          <pc:sldMk cId="747148431" sldId="347"/>
        </pc:sldMkLst>
        <pc:spChg chg="add mod">
          <ac:chgData name="pantelis balaouras" userId="25e8755020fc1734" providerId="LiveId" clId="{D69C68C8-E979-4F8F-A738-A1B2406682CC}" dt="2022-05-13T08:13:19.159" v="1"/>
          <ac:spMkLst>
            <pc:docMk/>
            <pc:sldMk cId="747148431" sldId="347"/>
            <ac:spMk id="9" creationId="{76064F7F-2BD8-0E15-8EFF-1210348CE112}"/>
          </ac:spMkLst>
        </pc:spChg>
      </pc:sldChg>
    </pc:docChg>
  </pc:docChgLst>
  <pc:docChgLst>
    <pc:chgData name="pantelis balaouras" userId="25e8755020fc1734" providerId="LiveId" clId="{7357B29D-10BF-4566-AF44-E2B3D0FFDF48}"/>
    <pc:docChg chg="modSld">
      <pc:chgData name="pantelis balaouras" userId="25e8755020fc1734" providerId="LiveId" clId="{7357B29D-10BF-4566-AF44-E2B3D0FFDF48}" dt="2022-03-24T10:45:59.113" v="4" actId="1076"/>
      <pc:docMkLst>
        <pc:docMk/>
      </pc:docMkLst>
      <pc:sldChg chg="modSp mod">
        <pc:chgData name="pantelis balaouras" userId="25e8755020fc1734" providerId="LiveId" clId="{7357B29D-10BF-4566-AF44-E2B3D0FFDF48}" dt="2022-03-24T10:45:59.113" v="4" actId="1076"/>
        <pc:sldMkLst>
          <pc:docMk/>
          <pc:sldMk cId="2832149923" sldId="330"/>
        </pc:sldMkLst>
        <pc:spChg chg="mod">
          <ac:chgData name="pantelis balaouras" userId="25e8755020fc1734" providerId="LiveId" clId="{7357B29D-10BF-4566-AF44-E2B3D0FFDF48}" dt="2022-03-24T10:45:47.784" v="3" actId="20577"/>
          <ac:spMkLst>
            <pc:docMk/>
            <pc:sldMk cId="2832149923" sldId="330"/>
            <ac:spMk id="3" creationId="{B79D7D81-9BDB-4F39-BF87-E4BD9806A186}"/>
          </ac:spMkLst>
        </pc:spChg>
        <pc:spChg chg="mod">
          <ac:chgData name="pantelis balaouras" userId="25e8755020fc1734" providerId="LiveId" clId="{7357B29D-10BF-4566-AF44-E2B3D0FFDF48}" dt="2022-03-24T10:45:59.113" v="4" actId="1076"/>
          <ac:spMkLst>
            <pc:docMk/>
            <pc:sldMk cId="2832149923" sldId="330"/>
            <ac:spMk id="5" creationId="{25FADD85-AA7A-449D-9A54-DB25E84B77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3833F5B4-88BA-4B82-8495-76069CF574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46D6ECA0-6A64-4428-AEF6-D161A5AEB7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C2DBD3-A5BB-4468-A705-BE9094DC3F20}" type="datetimeFigureOut">
              <a:rPr lang="en-US" smtClean="0"/>
              <a:t>5/22/2022</a:t>
            </a:fld>
            <a:endParaRPr lang="en-US"/>
          </a:p>
        </p:txBody>
      </p:sp>
      <p:sp>
        <p:nvSpPr>
          <p:cNvPr id="4" name="Θέση υποσέλιδου 3">
            <a:extLst>
              <a:ext uri="{FF2B5EF4-FFF2-40B4-BE49-F238E27FC236}">
                <a16:creationId xmlns:a16="http://schemas.microsoft.com/office/drawing/2014/main" id="{8C6BF066-06D4-44C0-B36F-AA6FA541D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A864A43B-39BB-459C-9085-3388049252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0BB70-99CF-42D9-A86D-E5F1E7A5988B}" type="slidenum">
              <a:rPr lang="en-US" smtClean="0"/>
              <a:t>‹#›</a:t>
            </a:fld>
            <a:endParaRPr lang="en-US"/>
          </a:p>
        </p:txBody>
      </p:sp>
    </p:spTree>
    <p:extLst>
      <p:ext uri="{BB962C8B-B14F-4D97-AF65-F5344CB8AC3E}">
        <p14:creationId xmlns:p14="http://schemas.microsoft.com/office/powerpoint/2010/main" val="1770043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a:t>
            </a:r>
            <a:r>
              <a:rPr lang="de-DE" dirty="0" err="1"/>
              <a:t>short</a:t>
            </a:r>
            <a:r>
              <a:rPr lang="de-DE" dirty="0"/>
              <a:t> </a:t>
            </a:r>
            <a:r>
              <a:rPr lang="de-DE" dirty="0" err="1"/>
              <a:t>introduction</a:t>
            </a:r>
            <a:r>
              <a:rPr lang="de-DE" dirty="0"/>
              <a:t> </a:t>
            </a:r>
            <a:r>
              <a:rPr lang="de-DE" dirty="0" err="1"/>
              <a:t>to</a:t>
            </a:r>
            <a:r>
              <a:rPr lang="de-DE" dirty="0"/>
              <a:t> DL🡪 </a:t>
            </a:r>
            <a:r>
              <a:rPr lang="de-DE" dirty="0" err="1"/>
              <a:t>it´s</a:t>
            </a:r>
            <a:r>
              <a:rPr lang="de-DE" dirty="0"/>
              <a:t> not </a:t>
            </a:r>
            <a:r>
              <a:rPr lang="de-DE" dirty="0" err="1"/>
              <a:t>static</a:t>
            </a:r>
            <a:r>
              <a:rPr lang="de-DE" dirty="0"/>
              <a:t>, </a:t>
            </a:r>
            <a:r>
              <a:rPr lang="de-DE" dirty="0" err="1"/>
              <a:t>everyone</a:t>
            </a:r>
            <a:r>
              <a:rPr lang="de-DE" dirty="0"/>
              <a:t> </a:t>
            </a:r>
            <a:r>
              <a:rPr lang="de-DE" dirty="0" err="1"/>
              <a:t>has</a:t>
            </a:r>
            <a:r>
              <a:rPr lang="de-DE" dirty="0"/>
              <a:t> </a:t>
            </a:r>
            <a:r>
              <a:rPr lang="de-DE" dirty="0" err="1"/>
              <a:t>to</a:t>
            </a:r>
            <a:r>
              <a:rPr lang="de-DE" dirty="0"/>
              <a:t> </a:t>
            </a:r>
            <a:r>
              <a:rPr lang="de-DE" dirty="0" err="1"/>
              <a:t>trains</a:t>
            </a:r>
            <a:r>
              <a:rPr lang="de-DE" dirty="0"/>
              <a:t> </a:t>
            </a:r>
            <a:r>
              <a:rPr lang="de-DE" dirty="0" err="1"/>
              <a:t>the</a:t>
            </a:r>
            <a:r>
              <a:rPr lang="de-DE" dirty="0"/>
              <a:t> DL; </a:t>
            </a:r>
            <a:r>
              <a:rPr lang="de-DE" dirty="0" err="1"/>
              <a:t>the</a:t>
            </a:r>
            <a:r>
              <a:rPr lang="de-DE" dirty="0"/>
              <a:t> </a:t>
            </a:r>
            <a:r>
              <a:rPr lang="de-DE" dirty="0" err="1"/>
              <a:t>technology</a:t>
            </a:r>
            <a:r>
              <a:rPr lang="de-DE" dirty="0"/>
              <a:t> </a:t>
            </a:r>
            <a:r>
              <a:rPr lang="de-DE" dirty="0" err="1"/>
              <a:t>is</a:t>
            </a:r>
            <a:r>
              <a:rPr lang="de-DE" dirty="0"/>
              <a:t> </a:t>
            </a:r>
            <a:r>
              <a:rPr lang="de-DE" dirty="0" err="1"/>
              <a:t>developing</a:t>
            </a:r>
            <a:r>
              <a:rPr lang="de-DE" dirty="0"/>
              <a:t> all </a:t>
            </a:r>
            <a:r>
              <a:rPr lang="de-DE" dirty="0" err="1"/>
              <a:t>the</a:t>
            </a:r>
            <a:r>
              <a:rPr lang="de-DE" dirty="0"/>
              <a:t> time </a:t>
            </a:r>
            <a:endParaRPr dirty="0"/>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25</a:t>
            </a:fld>
            <a:endParaRPr/>
          </a:p>
        </p:txBody>
      </p:sp>
    </p:spTree>
    <p:extLst>
      <p:ext uri="{BB962C8B-B14F-4D97-AF65-F5344CB8AC3E}">
        <p14:creationId xmlns:p14="http://schemas.microsoft.com/office/powerpoint/2010/main" val="289441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45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34</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404" name="Google Shape;4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44</a:t>
            </a:fld>
            <a:endParaRPr/>
          </a:p>
        </p:txBody>
      </p:sp>
    </p:spTree>
    <p:extLst>
      <p:ext uri="{BB962C8B-B14F-4D97-AF65-F5344CB8AC3E}">
        <p14:creationId xmlns:p14="http://schemas.microsoft.com/office/powerpoint/2010/main" val="418764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47</a:t>
            </a:fld>
            <a:endParaRPr/>
          </a:p>
        </p:txBody>
      </p:sp>
    </p:spTree>
    <p:extLst>
      <p:ext uri="{BB962C8B-B14F-4D97-AF65-F5344CB8AC3E}">
        <p14:creationId xmlns:p14="http://schemas.microsoft.com/office/powerpoint/2010/main" val="141175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48</a:t>
            </a:fld>
            <a:endParaRPr/>
          </a:p>
        </p:txBody>
      </p:sp>
    </p:spTree>
    <p:extLst>
      <p:ext uri="{BB962C8B-B14F-4D97-AF65-F5344CB8AC3E}">
        <p14:creationId xmlns:p14="http://schemas.microsoft.com/office/powerpoint/2010/main" val="256902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62" name="Google Shape;4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52</a:t>
            </a:fld>
            <a:endParaRPr/>
          </a:p>
        </p:txBody>
      </p:sp>
    </p:spTree>
    <p:extLst>
      <p:ext uri="{BB962C8B-B14F-4D97-AF65-F5344CB8AC3E}">
        <p14:creationId xmlns:p14="http://schemas.microsoft.com/office/powerpoint/2010/main" val="4268647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59</a:t>
            </a:fld>
            <a:endParaRPr/>
          </a:p>
        </p:txBody>
      </p:sp>
    </p:spTree>
    <p:extLst>
      <p:ext uri="{BB962C8B-B14F-4D97-AF65-F5344CB8AC3E}">
        <p14:creationId xmlns:p14="http://schemas.microsoft.com/office/powerpoint/2010/main" val="1609536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565" name="Google Shape;56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61</a:t>
            </a:fld>
            <a:endParaRPr/>
          </a:p>
        </p:txBody>
      </p:sp>
    </p:spTree>
    <p:extLst>
      <p:ext uri="{BB962C8B-B14F-4D97-AF65-F5344CB8AC3E}">
        <p14:creationId xmlns:p14="http://schemas.microsoft.com/office/powerpoint/2010/main" val="1483463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64</a:t>
            </a:fld>
            <a:endParaRPr/>
          </a:p>
        </p:txBody>
      </p:sp>
    </p:spTree>
    <p:extLst>
      <p:ext uri="{BB962C8B-B14F-4D97-AF65-F5344CB8AC3E}">
        <p14:creationId xmlns:p14="http://schemas.microsoft.com/office/powerpoint/2010/main" val="3199896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66</a:t>
            </a:fld>
            <a:endParaRPr/>
          </a:p>
        </p:txBody>
      </p:sp>
    </p:spTree>
    <p:extLst>
      <p:ext uri="{BB962C8B-B14F-4D97-AF65-F5344CB8AC3E}">
        <p14:creationId xmlns:p14="http://schemas.microsoft.com/office/powerpoint/2010/main" val="1557470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71</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9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20" name="Google Shape;20;p5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21" name="Google Shape;21;p5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de-DE"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22" name="Google Shape;22;p5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56"/>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5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sp>
        <p:nvSpPr>
          <p:cNvPr id="27" name="Google Shape;27;p5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4 </a:t>
            </a:r>
            <a:r>
              <a:rPr lang="de-DE" sz="1800" b="0" i="0" u="none" strike="noStrike" cap="none" dirty="0">
                <a:solidFill>
                  <a:srgbClr val="7F7F7F"/>
                </a:solidFill>
                <a:latin typeface="Calibri"/>
                <a:ea typeface="Calibri"/>
                <a:cs typeface="Calibri"/>
                <a:sym typeface="Calibri"/>
              </a:rPr>
              <a:t> </a:t>
            </a:r>
            <a:r>
              <a:rPr lang="de-DE" sz="1800" b="0" i="0" u="none" strike="noStrike" cap="none" dirty="0" err="1">
                <a:solidFill>
                  <a:srgbClr val="7F7F7F"/>
                </a:solidFill>
                <a:latin typeface="Calibri"/>
                <a:ea typeface="Calibri"/>
                <a:cs typeface="Calibri"/>
                <a:sym typeface="Calibri"/>
              </a:rPr>
              <a:t>Turning</a:t>
            </a:r>
            <a:r>
              <a:rPr lang="de-DE" sz="1800" b="0" i="0" u="none" strike="noStrike" cap="none" dirty="0">
                <a:solidFill>
                  <a:srgbClr val="7F7F7F"/>
                </a:solidFill>
                <a:latin typeface="Calibri"/>
                <a:ea typeface="Calibri"/>
                <a:cs typeface="Calibri"/>
                <a:sym typeface="Calibri"/>
              </a:rPr>
              <a:t> </a:t>
            </a:r>
            <a:r>
              <a:rPr lang="de-DE" sz="1800" b="0" i="0" u="none" strike="noStrike" cap="none" dirty="0" err="1">
                <a:solidFill>
                  <a:srgbClr val="7F7F7F"/>
                </a:solidFill>
                <a:latin typeface="Calibri"/>
                <a:ea typeface="Calibri"/>
                <a:cs typeface="Calibri"/>
                <a:sym typeface="Calibri"/>
              </a:rPr>
              <a:t>digitally</a:t>
            </a:r>
            <a:r>
              <a:rPr lang="de-DE" sz="1800" b="0" i="0" u="none" strike="noStrike" cap="none" dirty="0">
                <a:solidFill>
                  <a:srgbClr val="7F7F7F"/>
                </a:solidFill>
                <a:latin typeface="Calibri"/>
                <a:ea typeface="Calibri"/>
                <a:cs typeface="Calibri"/>
                <a:sym typeface="Calibri"/>
              </a:rPr>
              <a:t> </a:t>
            </a:r>
            <a:r>
              <a:rPr lang="de-DE" sz="1800" b="0" i="0" u="none" strike="noStrike" cap="none" dirty="0" err="1">
                <a:solidFill>
                  <a:srgbClr val="7F7F7F"/>
                </a:solidFill>
                <a:latin typeface="Calibri"/>
                <a:ea typeface="Calibri"/>
                <a:cs typeface="Calibri"/>
                <a:sym typeface="Calibri"/>
              </a:rPr>
              <a:t>literate</a:t>
            </a:r>
            <a:r>
              <a:rPr lang="de-DE" sz="1800" b="0" i="0" u="none" strike="noStrike" cap="none" dirty="0">
                <a:solidFill>
                  <a:srgbClr val="7F7F7F"/>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p:txBody>
      </p:sp>
      <p:pic>
        <p:nvPicPr>
          <p:cNvPr id="28" name="Google Shape;28;p58"/>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59"/>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5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5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59"/>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pic>
        <p:nvPicPr>
          <p:cNvPr id="39" name="Google Shape;39;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sp>
        <p:nvSpPr>
          <p:cNvPr id="44" name="Google Shape;44;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pic>
        <p:nvPicPr>
          <p:cNvPr id="45" name="Google Shape;45;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46" name="Google Shape;46;p6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a:solidFill>
                  <a:schemeClr val="lt1"/>
                </a:solidFill>
                <a:highlight>
                  <a:srgbClr val="C01E24"/>
                </a:highlight>
                <a:latin typeface="Calibri"/>
                <a:ea typeface="Calibri"/>
                <a:cs typeface="Calibri"/>
                <a:sym typeface="Calibri"/>
              </a:rPr>
              <a:t> 1 </a:t>
            </a:r>
            <a:r>
              <a:rPr lang="de-DE" sz="1800" b="0" i="0" u="none" strike="noStrike" cap="none">
                <a:solidFill>
                  <a:srgbClr val="7F7F7F"/>
                </a:solidFill>
                <a:latin typeface="Calibri"/>
                <a:ea typeface="Calibri"/>
                <a:cs typeface="Calibri"/>
                <a:sym typeface="Calibri"/>
              </a:rPr>
              <a:t> What is Digital Health Literacy and its relevance </a:t>
            </a: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70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3"/>
        <p:cNvGrpSpPr/>
        <p:nvPr/>
      </p:nvGrpSpPr>
      <p:grpSpPr>
        <a:xfrm>
          <a:off x="0" y="0"/>
          <a:ext cx="0" cy="0"/>
          <a:chOff x="0" y="0"/>
          <a:chExt cx="0" cy="0"/>
        </a:xfrm>
      </p:grpSpPr>
      <p:pic>
        <p:nvPicPr>
          <p:cNvPr id="54" name="Google Shape;54;p6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lang="en-US" noProof="0" dirty="0"/>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
        <p:cNvGrpSpPr/>
        <p:nvPr/>
      </p:nvGrpSpPr>
      <p:grpSpPr>
        <a:xfrm>
          <a:off x="0" y="0"/>
          <a:ext cx="0" cy="0"/>
          <a:chOff x="0" y="0"/>
          <a:chExt cx="0" cy="0"/>
        </a:xfrm>
      </p:grpSpPr>
      <p:sp>
        <p:nvSpPr>
          <p:cNvPr id="48" name="Google Shape;4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9" name="Google Shape;49;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9pPr>
          </a:lstStyle>
          <a:p>
            <a:endParaRPr/>
          </a:p>
        </p:txBody>
      </p:sp>
      <p:sp>
        <p:nvSpPr>
          <p:cNvPr id="50" name="Google Shape;5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1/29/13/20/mobile-devices-2017978_960_720.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6/03/27/07/12/apple-1282240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16/11/29/09/27/electronics-1868708_960_720.jp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15/03/01/11/29/mockup-654585_960_720.jp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14/10/12/12/38/google-485611_960_720.jp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3.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boards.co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dn.pixabay.com/photo/2014/02/13/07/28/security-265130_960_720.jpg" TargetMode="Externa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HTTP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s://cdn.pixabay.com/photo/2022/01/11/21/48/link-6931554_960_720.png" TargetMode="Externa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dn.pixabay.com/photo/2019/04/06/15/14/business-4107604_960_720.jpg" TargetMode="External"/><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slide" Target="slide72.xml"/><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7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0/05/31/16/48/privacy-policy-5243225_960_720.jp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3/07/12/14/48/dialog-148815_960_720.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who.int/emergencies/diseases/novel-coronavirus-2019/covid-19-vaccines/advic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ec.europa.eu/info/live-work-travel-eu/coronavirus-response/safe-covid-19-vaccines-europeans/questions-and-answers-covid-19-vaccination-eu_en" TargetMode="External"/><Relationship Id="rId4" Type="http://schemas.openxmlformats.org/officeDocument/2006/relationships/hyperlink" Target="https://theconversation.com/should-i-get-my-covid-vaccine-booster-yes-it-increases-protection-against-covid-including-omicron-1729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cdn.pixabay.com/photo/2020/05/18/16/17/social-media-5187243_960_720.pn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maxmustermann@yahoo.de"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mailto:maxiking85@yahoo.d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pixabay.com/service/licens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blog.avast.com/strong-password-ideas/" TargetMode="External"/><Relationship Id="rId3" Type="http://schemas.openxmlformats.org/officeDocument/2006/relationships/hyperlink" Target="https://publications.jrc.ec.europa.eu/repository/bitstream/JRC106281/web-digcomp2.1pdf_%28online%29.pdf" TargetMode="External"/><Relationship Id="rId7" Type="http://schemas.openxmlformats.org/officeDocument/2006/relationships/hyperlink" Target="http://www.vigiaccess.or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bundesgesundheitsministerium.de/index.html" TargetMode="External"/><Relationship Id="rId5" Type="http://schemas.openxmlformats.org/officeDocument/2006/relationships/hyperlink" Target="https://www.klicksafe.de/themen/suchen-recherchieren/suchmaschinen/quellenkritik-und-bewertungskompetenz/" TargetMode="External"/><Relationship Id="rId4" Type="http://schemas.openxmlformats.org/officeDocument/2006/relationships/hyperlink" Target="https://www.e-teaching.org/didaktik/recherche/operatoren"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cdn.pixabay.com/photo/2019/07/19/11/57/network-4348644_960_720.png" TargetMode="External"/><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dn.pixabay.com/photo/2016/10/28/10/46/spider-1777668_960_720.png"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cdn.pixabay.com/photo/2016/10/28/10/46/spider-1777668_960_720.png" TargetMode="External"/><Relationship Id="rId2" Type="http://schemas.openxmlformats.org/officeDocument/2006/relationships/hyperlink" Target="https://en.wikipedia.org/wiki/World_Wide_Web" TargetMode="Externa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19/04/06/15/14/business-4107604_960_720.jpg"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gdpr.eu/faq/" TargetMode="Externa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8/03/21/15/04/regulation-3246979_960_720.jp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0" name="Google Shape;60;p1"/>
          <p:cNvSpPr txBox="1"/>
          <p:nvPr/>
        </p:nvSpPr>
        <p:spPr>
          <a:xfrm>
            <a:off x="1349531" y="4227707"/>
            <a:ext cx="5331926"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de-DE" sz="3400" b="1" i="0" u="none" strike="noStrike" cap="none">
                <a:solidFill>
                  <a:srgbClr val="C01E24"/>
                </a:solidFill>
                <a:latin typeface="Calibri"/>
                <a:ea typeface="Calibri"/>
                <a:cs typeface="Calibri"/>
                <a:sym typeface="Calibri"/>
              </a:rPr>
              <a:t>Module 4</a:t>
            </a:r>
            <a:br>
              <a:rPr lang="de-DE" sz="3400" b="1" i="0" u="none" strike="noStrike" cap="none">
                <a:solidFill>
                  <a:schemeClr val="dk1"/>
                </a:solidFill>
                <a:latin typeface="Calibri"/>
                <a:ea typeface="Calibri"/>
                <a:cs typeface="Calibri"/>
                <a:sym typeface="Calibri"/>
              </a:rPr>
            </a:br>
            <a:r>
              <a:rPr lang="en-GB" sz="3400" b="0" i="0" u="none" strike="noStrike" cap="none">
                <a:solidFill>
                  <a:schemeClr val="dk1"/>
                </a:solidFill>
                <a:latin typeface="Calibri"/>
                <a:ea typeface="Calibri"/>
                <a:cs typeface="Calibri"/>
                <a:sym typeface="Calibri"/>
              </a:rPr>
              <a:t>Turning</a:t>
            </a:r>
            <a:r>
              <a:rPr lang="de-DE" sz="3400" b="0" i="0" u="none" strike="noStrike" cap="none">
                <a:solidFill>
                  <a:schemeClr val="dk1"/>
                </a:solidFill>
                <a:latin typeface="Calibri"/>
                <a:ea typeface="Calibri"/>
                <a:cs typeface="Calibri"/>
                <a:sym typeface="Calibri"/>
              </a:rPr>
              <a:t> </a:t>
            </a:r>
            <a:r>
              <a:rPr lang="de-DE" sz="3400" b="0" i="0" u="none" strike="noStrike" cap="none" err="1">
                <a:solidFill>
                  <a:schemeClr val="dk1"/>
                </a:solidFill>
                <a:latin typeface="Calibri"/>
                <a:ea typeface="Calibri"/>
                <a:cs typeface="Calibri"/>
                <a:sym typeface="Calibri"/>
              </a:rPr>
              <a:t>Digitally</a:t>
            </a:r>
            <a:r>
              <a:rPr lang="de-DE" sz="3400" b="0" i="0" u="none" strike="noStrike" cap="none">
                <a:solidFill>
                  <a:schemeClr val="dk1"/>
                </a:solidFill>
                <a:latin typeface="Calibri"/>
                <a:ea typeface="Calibri"/>
                <a:cs typeface="Calibri"/>
                <a:sym typeface="Calibri"/>
              </a:rPr>
              <a:t> </a:t>
            </a:r>
            <a:r>
              <a:rPr lang="de-DE" sz="3400" b="0" i="0" u="none" strike="noStrike" cap="none" err="1">
                <a:solidFill>
                  <a:schemeClr val="dk1"/>
                </a:solidFill>
                <a:latin typeface="Calibri"/>
                <a:ea typeface="Calibri"/>
                <a:cs typeface="Calibri"/>
                <a:sym typeface="Calibri"/>
              </a:rPr>
              <a:t>Literate</a:t>
            </a:r>
            <a:endParaRPr sz="3400" b="0" i="0" u="none" strike="noStrike" cap="none">
              <a:solidFill>
                <a:schemeClr val="dk1"/>
              </a:solidFill>
              <a:latin typeface="Calibri"/>
              <a:ea typeface="Calibri"/>
              <a:cs typeface="Calibri"/>
              <a:sym typeface="Calibri"/>
            </a:endParaRPr>
          </a:p>
        </p:txBody>
      </p:sp>
      <p:sp>
        <p:nvSpPr>
          <p:cNvPr id="61" name="Google Shape;61;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sp>
        <p:nvSpPr>
          <p:cNvPr id="63" name="Google Shape;63;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900"/>
              <a:buFont typeface="Calibri"/>
              <a:buNone/>
            </a:pPr>
            <a:r>
              <a:rPr lang="de-DE" sz="900" b="0" i="0" u="none" strike="noStrike" cap="none" dirty="0">
                <a:solidFill>
                  <a:srgbClr val="7F7F7F"/>
                </a:solidFill>
                <a:latin typeface="Calibri"/>
                <a:ea typeface="Calibri"/>
                <a:cs typeface="Calibri"/>
                <a:sym typeface="Calibri"/>
              </a:rPr>
              <a:t>The </a:t>
            </a:r>
            <a:r>
              <a:rPr lang="en-US" sz="900" b="0" i="0" u="none" strike="noStrike" cap="none" dirty="0">
                <a:solidFill>
                  <a:srgbClr val="7F7F7F"/>
                </a:solidFill>
                <a:latin typeface="Calibri"/>
                <a:ea typeface="Calibri"/>
                <a:cs typeface="Calibri"/>
                <a:sym typeface="Calibri"/>
              </a:rPr>
              <a:t>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64" name="Google Shape;64;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5" name="Google Shape;65;p1"/>
          <p:cNvSpPr/>
          <p:nvPr/>
        </p:nvSpPr>
        <p:spPr>
          <a:xfrm>
            <a:off x="-2" y="862700"/>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1</a:t>
            </a:r>
            <a:endParaRPr sz="2400" b="0" i="0" u="none" strike="noStrike" cap="none">
              <a:solidFill>
                <a:srgbClr val="2F5496"/>
              </a:solidFill>
              <a:latin typeface="Calibri"/>
              <a:ea typeface="Calibri"/>
              <a:cs typeface="Calibri"/>
              <a:sym typeface="Calibri"/>
            </a:endParaRPr>
          </a:p>
        </p:txBody>
      </p:sp>
      <p:sp>
        <p:nvSpPr>
          <p:cNvPr id="66" name="Google Shape;66;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67" name="Google Shape;67;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3</a:t>
            </a:r>
            <a:endParaRPr sz="2400" b="0" i="0" u="none" strike="noStrike" cap="none">
              <a:solidFill>
                <a:srgbClr val="2F5496"/>
              </a:solidFill>
              <a:latin typeface="Calibri"/>
              <a:ea typeface="Calibri"/>
              <a:cs typeface="Calibri"/>
              <a:sym typeface="Calibri"/>
            </a:endParaRPr>
          </a:p>
        </p:txBody>
      </p:sp>
      <p:sp>
        <p:nvSpPr>
          <p:cNvPr id="68" name="Google Shape;68;p1"/>
          <p:cNvSpPr/>
          <p:nvPr/>
        </p:nvSpPr>
        <p:spPr>
          <a:xfrm>
            <a:off x="-2" y="3361744"/>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800" b="0" i="0" u="none" strike="noStrike" cap="none" dirty="0">
                <a:solidFill>
                  <a:schemeClr val="lt1"/>
                </a:solidFill>
                <a:latin typeface="Calibri"/>
                <a:ea typeface="Calibri"/>
                <a:cs typeface="Calibri"/>
                <a:sym typeface="Calibri"/>
              </a:rPr>
              <a:t>4</a:t>
            </a:r>
            <a:endParaRPr sz="2800" b="0" i="0" u="none" strike="noStrike" cap="none" dirty="0">
              <a:solidFill>
                <a:schemeClr val="lt1"/>
              </a:solidFill>
              <a:latin typeface="Calibri"/>
              <a:ea typeface="Calibri"/>
              <a:cs typeface="Calibri"/>
              <a:sym typeface="Calibri"/>
            </a:endParaRPr>
          </a:p>
        </p:txBody>
      </p:sp>
      <p:sp>
        <p:nvSpPr>
          <p:cNvPr id="69" name="Google Shape;69;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70" name="Google Shape;70;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16" name="Picture 2">
            <a:extLst>
              <a:ext uri="{FF2B5EF4-FFF2-40B4-BE49-F238E27FC236}">
                <a16:creationId xmlns:a16="http://schemas.microsoft.com/office/drawing/2014/main" id="{0DF51BE8-74C4-4993-BDAB-4029D29BB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Action 4.1.2 </a:t>
            </a:r>
            <a:r>
              <a:rPr lang="de-DE" sz="2000" dirty="0" err="1">
                <a:solidFill>
                  <a:srgbClr val="C01E24"/>
                </a:solidFill>
              </a:rPr>
              <a:t>Practical</a:t>
            </a:r>
            <a:r>
              <a:rPr lang="de-DE" sz="2000" dirty="0">
                <a:solidFill>
                  <a:srgbClr val="C01E24"/>
                </a:solidFill>
              </a:rPr>
              <a:t> </a:t>
            </a:r>
            <a:r>
              <a:rPr lang="de-DE" sz="2000" dirty="0" err="1">
                <a:solidFill>
                  <a:srgbClr val="C01E24"/>
                </a:solidFill>
              </a:rPr>
              <a:t>activity</a:t>
            </a:r>
            <a:r>
              <a:rPr lang="de-DE" sz="2000" dirty="0">
                <a:solidFill>
                  <a:srgbClr val="C01E24"/>
                </a:solidFill>
              </a:rPr>
              <a:t>:</a:t>
            </a:r>
            <a:br>
              <a:rPr lang="de-DE" dirty="0"/>
            </a:br>
            <a:r>
              <a:rPr lang="de-DE" dirty="0" err="1">
                <a:solidFill>
                  <a:srgbClr val="C01E24"/>
                </a:solidFill>
              </a:rPr>
              <a:t>Getting</a:t>
            </a:r>
            <a:r>
              <a:rPr lang="de-DE" dirty="0">
                <a:solidFill>
                  <a:srgbClr val="C01E24"/>
                </a:solidFill>
              </a:rPr>
              <a:t> </a:t>
            </a:r>
            <a:r>
              <a:rPr lang="de-DE" dirty="0" err="1">
                <a:solidFill>
                  <a:srgbClr val="C01E24"/>
                </a:solidFill>
              </a:rPr>
              <a:t>to</a:t>
            </a:r>
            <a:r>
              <a:rPr lang="de-DE" dirty="0">
                <a:solidFill>
                  <a:srgbClr val="C01E24"/>
                </a:solidFill>
              </a:rPr>
              <a:t> </a:t>
            </a:r>
            <a:r>
              <a:rPr lang="de-DE" dirty="0" err="1">
                <a:solidFill>
                  <a:srgbClr val="C01E24"/>
                </a:solidFill>
              </a:rPr>
              <a:t>know</a:t>
            </a:r>
            <a:r>
              <a:rPr lang="de-DE" dirty="0">
                <a:solidFill>
                  <a:srgbClr val="C01E24"/>
                </a:solidFill>
              </a:rPr>
              <a:t> different digital </a:t>
            </a:r>
            <a:r>
              <a:rPr lang="de-DE" dirty="0" err="1">
                <a:solidFill>
                  <a:srgbClr val="C01E24"/>
                </a:solidFill>
              </a:rPr>
              <a:t>devices</a:t>
            </a:r>
            <a:r>
              <a:rPr lang="de-DE" dirty="0">
                <a:solidFill>
                  <a:srgbClr val="C01E24"/>
                </a:solidFill>
              </a:rPr>
              <a:t> </a:t>
            </a:r>
            <a:endParaRPr dirty="0">
              <a:solidFill>
                <a:srgbClr val="C01E24"/>
              </a:solidFill>
            </a:endParaRPr>
          </a:p>
        </p:txBody>
      </p:sp>
      <p:sp>
        <p:nvSpPr>
          <p:cNvPr id="187" name="Google Shape;187;p1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88" name="Google Shape;188;p10"/>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200" dirty="0"/>
              <a:t>You will learn about the different digital devices you can use for searching for information on the internet.</a:t>
            </a:r>
          </a:p>
          <a:p>
            <a:pPr marL="0" lvl="0" indent="0" algn="l" rtl="0">
              <a:lnSpc>
                <a:spcPct val="120000"/>
              </a:lnSpc>
              <a:spcBef>
                <a:spcPts val="1200"/>
              </a:spcBef>
              <a:spcAft>
                <a:spcPts val="0"/>
              </a:spcAft>
              <a:buSzPts val="2000"/>
              <a:buNone/>
            </a:pPr>
            <a:endParaRPr sz="2200" dirty="0"/>
          </a:p>
        </p:txBody>
      </p:sp>
      <p:sp>
        <p:nvSpPr>
          <p:cNvPr id="189" name="Google Shape;189;p10"/>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190" name="Google Shape;190;p10" descr="Icon, Blood Pressure, Pulse, Frequency, Heartbeat"/>
          <p:cNvPicPr preferRelativeResize="0"/>
          <p:nvPr/>
        </p:nvPicPr>
        <p:blipFill rotWithShape="1">
          <a:blip r:embed="rId5">
            <a:alphaModFix/>
          </a:blip>
          <a:srcRect/>
          <a:stretch/>
        </p:blipFill>
        <p:spPr>
          <a:xfrm>
            <a:off x="6829820" y="2050670"/>
            <a:ext cx="3523053" cy="3523053"/>
          </a:xfrm>
          <a:prstGeom prst="rect">
            <a:avLst/>
          </a:prstGeom>
          <a:noFill/>
          <a:ln>
            <a:noFill/>
          </a:ln>
        </p:spPr>
      </p:pic>
      <p:sp>
        <p:nvSpPr>
          <p:cNvPr id="13" name="Google Shape;168;p7">
            <a:extLst>
              <a:ext uri="{FF2B5EF4-FFF2-40B4-BE49-F238E27FC236}">
                <a16:creationId xmlns:a16="http://schemas.microsoft.com/office/drawing/2014/main" id="{5B1830E0-B5AB-C8A4-7470-FEFB5092213E}"/>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4.1.1</a:t>
            </a:r>
            <a:endParaRPr sz="1800" dirty="0">
              <a:solidFill>
                <a:schemeClr val="lt1"/>
              </a:solidFill>
            </a:endParaRPr>
          </a:p>
        </p:txBody>
      </p:sp>
      <p:sp>
        <p:nvSpPr>
          <p:cNvPr id="14" name="Google Shape;168;p7">
            <a:extLst>
              <a:ext uri="{FF2B5EF4-FFF2-40B4-BE49-F238E27FC236}">
                <a16:creationId xmlns:a16="http://schemas.microsoft.com/office/drawing/2014/main" id="{70B67C1B-7A5F-AFE4-AF85-7D31A533D3F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4.1.2</a:t>
            </a:r>
            <a:endParaRPr sz="2000" dirty="0">
              <a:solidFill>
                <a:srgbClr val="C01E24"/>
              </a:solidFill>
            </a:endParaRPr>
          </a:p>
        </p:txBody>
      </p:sp>
      <p:sp>
        <p:nvSpPr>
          <p:cNvPr id="15" name="Google Shape;168;p7">
            <a:extLst>
              <a:ext uri="{FF2B5EF4-FFF2-40B4-BE49-F238E27FC236}">
                <a16:creationId xmlns:a16="http://schemas.microsoft.com/office/drawing/2014/main" id="{20B330A9-FAF0-8613-8797-460EBD28471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4F795D96-9AE9-FA34-9A8C-CA8EC25CD87B}"/>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B60E47F0-A098-D2F4-1D77-88945D4201B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Digital Devices</a:t>
            </a:r>
            <a:endParaRPr/>
          </a:p>
        </p:txBody>
      </p:sp>
      <p:sp>
        <p:nvSpPr>
          <p:cNvPr id="203" name="Google Shape;203;p11"/>
          <p:cNvSpPr txBox="1">
            <a:spLocks noGrp="1"/>
          </p:cNvSpPr>
          <p:nvPr>
            <p:ph type="body" idx="1"/>
          </p:nvPr>
        </p:nvSpPr>
        <p:spPr>
          <a:xfrm>
            <a:off x="558000" y="1742903"/>
            <a:ext cx="6528601"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lang="en-US" dirty="0"/>
              <a:t>To be active in the digital environment, </a:t>
            </a:r>
            <a:r>
              <a:rPr lang="en-US" b="1" dirty="0"/>
              <a:t>a digital device </a:t>
            </a:r>
            <a:r>
              <a:rPr lang="en-US" dirty="0"/>
              <a:t>is necessary. </a:t>
            </a:r>
          </a:p>
          <a:p>
            <a:pPr marL="228600" lvl="0" indent="-228600" algn="l" rtl="0">
              <a:lnSpc>
                <a:spcPct val="100000"/>
              </a:lnSpc>
              <a:spcAft>
                <a:spcPts val="600"/>
              </a:spcAft>
              <a:buSzPts val="2400"/>
              <a:buChar char="▪"/>
            </a:pPr>
            <a:r>
              <a:rPr lang="en-US" dirty="0"/>
              <a:t>There are different digital devices available. </a:t>
            </a:r>
          </a:p>
          <a:p>
            <a:pPr marL="228600" lvl="0" indent="-228600" algn="l" rtl="0">
              <a:lnSpc>
                <a:spcPct val="100000"/>
              </a:lnSpc>
              <a:spcAft>
                <a:spcPts val="600"/>
              </a:spcAft>
              <a:buSzPts val="2400"/>
              <a:buChar char="▪"/>
            </a:pPr>
            <a:r>
              <a:rPr lang="en-US" dirty="0"/>
              <a:t>Each device has its advantages and disadvantages. </a:t>
            </a:r>
          </a:p>
          <a:p>
            <a:pPr marL="0" lvl="0" indent="0" algn="l" rtl="0">
              <a:lnSpc>
                <a:spcPct val="100000"/>
              </a:lnSpc>
              <a:spcAft>
                <a:spcPts val="600"/>
              </a:spcAft>
              <a:buSzPts val="2400"/>
              <a:buNone/>
            </a:pPr>
            <a:r>
              <a:rPr lang="en-US" dirty="0"/>
              <a:t>Therefore, we are going to discuss, what device is useful for what specific activity. </a:t>
            </a:r>
          </a:p>
        </p:txBody>
      </p:sp>
      <p:pic>
        <p:nvPicPr>
          <p:cNvPr id="204" name="Google Shape;204;p11" descr="Εικόνα που περιέχει στιγμιότυπο οθόνης&#10;&#10;Η περιγραφή δημιουργήθηκε με πολύ υψηλή αξιοπιστία"/>
          <p:cNvPicPr preferRelativeResize="0"/>
          <p:nvPr/>
        </p:nvPicPr>
        <p:blipFill rotWithShape="1">
          <a:blip r:embed="rId3">
            <a:alphaModFix/>
          </a:blip>
          <a:srcRect/>
          <a:stretch/>
        </p:blipFill>
        <p:spPr>
          <a:xfrm>
            <a:off x="7457573" y="1799998"/>
            <a:ext cx="4519874" cy="2259937"/>
          </a:xfrm>
          <a:prstGeom prst="rect">
            <a:avLst/>
          </a:prstGeom>
          <a:noFill/>
          <a:ln>
            <a:noFill/>
          </a:ln>
        </p:spPr>
      </p:pic>
      <p:sp>
        <p:nvSpPr>
          <p:cNvPr id="205" name="Google Shape;205;p11"/>
          <p:cNvSpPr/>
          <p:nvPr/>
        </p:nvSpPr>
        <p:spPr>
          <a:xfrm>
            <a:off x="9717510"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206" name="Google Shape;206;p11"/>
          <p:cNvSpPr/>
          <p:nvPr/>
        </p:nvSpPr>
        <p:spPr>
          <a:xfrm>
            <a:off x="8251881" y="0"/>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Getting to know different digital devices </a:t>
            </a:r>
            <a:endParaRPr sz="1162"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Digital Devices</a:t>
            </a:r>
            <a:endParaRPr/>
          </a:p>
        </p:txBody>
      </p:sp>
      <p:sp>
        <p:nvSpPr>
          <p:cNvPr id="213" name="Google Shape;213;p12"/>
          <p:cNvSpPr txBox="1">
            <a:spLocks noGrp="1"/>
          </p:cNvSpPr>
          <p:nvPr>
            <p:ph type="body" idx="1"/>
          </p:nvPr>
        </p:nvSpPr>
        <p:spPr>
          <a:xfrm>
            <a:off x="557999" y="1799999"/>
            <a:ext cx="4569478"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de-DE" dirty="0" err="1"/>
              <a:t>To</a:t>
            </a:r>
            <a:r>
              <a:rPr lang="de-DE" dirty="0"/>
              <a:t> </a:t>
            </a:r>
            <a:r>
              <a:rPr lang="en-US" dirty="0"/>
              <a:t>begin with the discussion, please tell what digital devices you know, and you are using. </a:t>
            </a:r>
          </a:p>
          <a:p>
            <a:pPr marL="0" lvl="0" indent="0" algn="l" rtl="0">
              <a:lnSpc>
                <a:spcPct val="100000"/>
              </a:lnSpc>
              <a:spcAft>
                <a:spcPts val="600"/>
              </a:spcAft>
              <a:buSzPts val="2400"/>
              <a:buNone/>
            </a:pPr>
            <a:r>
              <a:rPr lang="en-US" dirty="0"/>
              <a:t>In the next step, we want to create some profiles for each device, to clarify for what activity each device is useful.</a:t>
            </a:r>
          </a:p>
        </p:txBody>
      </p:sp>
      <p:sp>
        <p:nvSpPr>
          <p:cNvPr id="215" name="Google Shape;215;p12"/>
          <p:cNvSpPr/>
          <p:nvPr/>
        </p:nvSpPr>
        <p:spPr>
          <a:xfrm>
            <a:off x="8251881" y="0"/>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Getting to know different digital devices </a:t>
            </a:r>
            <a:endParaRPr sz="1162" b="0" i="0" u="none" strike="noStrike" cap="none">
              <a:solidFill>
                <a:schemeClr val="lt1"/>
              </a:solidFill>
              <a:latin typeface="Calibri"/>
              <a:ea typeface="Calibri"/>
              <a:cs typeface="Calibri"/>
              <a:sym typeface="Calibri"/>
            </a:endParaRPr>
          </a:p>
        </p:txBody>
      </p:sp>
      <p:sp>
        <p:nvSpPr>
          <p:cNvPr id="216" name="Google Shape;216;p12"/>
          <p:cNvSpPr txBox="1"/>
          <p:nvPr/>
        </p:nvSpPr>
        <p:spPr>
          <a:xfrm>
            <a:off x="5406096" y="3880757"/>
            <a:ext cx="2440261" cy="2422621"/>
          </a:xfrm>
          <a:prstGeom prst="rect">
            <a:avLst/>
          </a:prstGeom>
          <a:solidFill>
            <a:schemeClr val="bg1">
              <a:lumMod val="95000"/>
            </a:schemeClr>
          </a:solid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a:solidFill>
                  <a:schemeClr val="dk1"/>
                </a:solidFill>
                <a:latin typeface="Calibri"/>
                <a:ea typeface="Calibri"/>
                <a:cs typeface="Calibri"/>
                <a:sym typeface="Calibri"/>
              </a:rPr>
              <a:t>Start a </a:t>
            </a:r>
            <a:r>
              <a:rPr lang="de-DE" sz="2400" b="0" i="0" u="none" strike="noStrike" cap="none" err="1">
                <a:solidFill>
                  <a:schemeClr val="dk1"/>
                </a:solidFill>
                <a:latin typeface="Calibri"/>
                <a:ea typeface="Calibri"/>
                <a:cs typeface="Calibri"/>
                <a:sym typeface="Calibri"/>
              </a:rPr>
              <a:t>list</a:t>
            </a:r>
            <a:r>
              <a:rPr lang="de-DE"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217" name="Google Shape;217;p12"/>
          <p:cNvSpPr/>
          <p:nvPr/>
        </p:nvSpPr>
        <p:spPr>
          <a:xfrm>
            <a:off x="5899150" y="943679"/>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dirty="0" err="1">
                <a:solidFill>
                  <a:schemeClr val="dk1"/>
                </a:solidFill>
                <a:latin typeface="Calibri"/>
                <a:ea typeface="Calibri"/>
                <a:cs typeface="Calibri"/>
                <a:sym typeface="Calibri"/>
              </a:rPr>
              <a:t>What</a:t>
            </a:r>
            <a:r>
              <a:rPr lang="de-DE" sz="2400" b="0" i="0" u="none" strike="noStrike" cap="none" dirty="0">
                <a:solidFill>
                  <a:schemeClr val="dk1"/>
                </a:solidFill>
                <a:latin typeface="Calibri"/>
                <a:ea typeface="Calibri"/>
                <a:cs typeface="Calibri"/>
                <a:sym typeface="Calibri"/>
              </a:rPr>
              <a:t> different digital </a:t>
            </a:r>
            <a:r>
              <a:rPr lang="de-DE" sz="2400" b="0" i="0" u="none" strike="noStrike" cap="none" dirty="0" err="1">
                <a:solidFill>
                  <a:schemeClr val="dk1"/>
                </a:solidFill>
                <a:latin typeface="Calibri"/>
                <a:ea typeface="Calibri"/>
                <a:cs typeface="Calibri"/>
                <a:sym typeface="Calibri"/>
              </a:rPr>
              <a:t>devices</a:t>
            </a:r>
            <a:r>
              <a:rPr lang="de-DE" sz="2400" b="0" i="0" u="none" strike="noStrike" cap="none" dirty="0">
                <a:solidFill>
                  <a:schemeClr val="dk1"/>
                </a:solidFill>
                <a:latin typeface="Calibri"/>
                <a:ea typeface="Calibri"/>
                <a:cs typeface="Calibri"/>
                <a:sym typeface="Calibri"/>
              </a:rPr>
              <a:t> do </a:t>
            </a:r>
            <a:r>
              <a:rPr lang="de-DE" sz="2400" b="0" i="0" u="none" strike="noStrike" cap="none" dirty="0" err="1">
                <a:solidFill>
                  <a:schemeClr val="dk1"/>
                </a:solidFill>
                <a:latin typeface="Calibri"/>
                <a:ea typeface="Calibri"/>
                <a:cs typeface="Calibri"/>
                <a:sym typeface="Calibri"/>
              </a:rPr>
              <a:t>you</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know</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and</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which</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ones</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are</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you</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using</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7BEACE40-4BA4-46BD-A271-984246C79369}"/>
              </a:ext>
            </a:extLst>
          </p:cNvPr>
          <p:cNvSpPr txBox="1"/>
          <p:nvPr/>
        </p:nvSpPr>
        <p:spPr>
          <a:xfrm>
            <a:off x="9017038" y="4043255"/>
            <a:ext cx="2963501" cy="2437590"/>
          </a:xfrm>
          <a:prstGeom prst="rect">
            <a:avLst/>
          </a:prstGeom>
          <a:solidFill>
            <a:schemeClr val="bg1">
              <a:lumMod val="95000"/>
            </a:schemeClr>
          </a:solidFill>
          <a:ln>
            <a:solidFill>
              <a:srgbClr val="80C141"/>
            </a:solidFill>
          </a:ln>
        </p:spPr>
        <p:txBody>
          <a:bodyPr wrap="square">
            <a:spAutoFit/>
          </a:bodyPr>
          <a:lstStyle/>
          <a:p>
            <a:pPr lvl="0">
              <a:lnSpc>
                <a:spcPct val="90000"/>
              </a:lnSpc>
              <a:buClr>
                <a:srgbClr val="C00000"/>
              </a:buClr>
              <a:buSzPts val="2800"/>
            </a:pPr>
            <a:r>
              <a:rPr lang="de-DE" sz="2000" b="1" dirty="0">
                <a:solidFill>
                  <a:schemeClr val="tx1"/>
                </a:solidFill>
                <a:latin typeface="Calibri" panose="020F0502020204030204" pitchFamily="34" charset="0"/>
                <a:ea typeface="Calibri"/>
                <a:cs typeface="Calibri" panose="020F0502020204030204" pitchFamily="34" charset="0"/>
                <a:sym typeface="Calibri"/>
              </a:rPr>
              <a:t>List </a:t>
            </a:r>
            <a:r>
              <a:rPr lang="de-DE" sz="2000" b="1" dirty="0" err="1">
                <a:solidFill>
                  <a:schemeClr val="tx1"/>
                </a:solidFill>
                <a:latin typeface="Calibri" panose="020F0502020204030204" pitchFamily="34" charset="0"/>
                <a:ea typeface="Calibri"/>
                <a:cs typeface="Calibri" panose="020F0502020204030204" pitchFamily="34" charset="0"/>
                <a:sym typeface="Calibri"/>
              </a:rPr>
              <a:t>of</a:t>
            </a:r>
            <a:r>
              <a:rPr lang="de-DE" sz="2000" b="1" dirty="0">
                <a:solidFill>
                  <a:schemeClr val="tx1"/>
                </a:solidFill>
                <a:latin typeface="Calibri" panose="020F0502020204030204" pitchFamily="34" charset="0"/>
                <a:ea typeface="Calibri"/>
                <a:cs typeface="Calibri" panose="020F0502020204030204" pitchFamily="34" charset="0"/>
                <a:sym typeface="Calibri"/>
              </a:rPr>
              <a:t> digital </a:t>
            </a:r>
            <a:r>
              <a:rPr lang="de-DE" sz="2000" b="1" dirty="0" err="1">
                <a:solidFill>
                  <a:schemeClr val="tx1"/>
                </a:solidFill>
                <a:latin typeface="Calibri" panose="020F0502020204030204" pitchFamily="34" charset="0"/>
                <a:ea typeface="Calibri"/>
                <a:cs typeface="Calibri" panose="020F0502020204030204" pitchFamily="34" charset="0"/>
                <a:sym typeface="Calibri"/>
              </a:rPr>
              <a:t>devices</a:t>
            </a:r>
            <a:endParaRPr lang="de-DE" sz="2000" b="1" dirty="0">
              <a:solidFill>
                <a:schemeClr val="tx1"/>
              </a:solidFill>
              <a:latin typeface="Calibri" panose="020F0502020204030204" pitchFamily="34" charset="0"/>
              <a:ea typeface="Calibri"/>
              <a:cs typeface="Calibri" panose="020F0502020204030204" pitchFamily="34" charset="0"/>
              <a:sym typeface="Calibri"/>
            </a:endParaRP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Computer</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Laptop</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Tablet</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Smartphone</a:t>
            </a:r>
          </a:p>
        </p:txBody>
      </p:sp>
      <p:sp>
        <p:nvSpPr>
          <p:cNvPr id="8" name="pop-up">
            <a:extLst>
              <a:ext uri="{FF2B5EF4-FFF2-40B4-BE49-F238E27FC236}">
                <a16:creationId xmlns:a16="http://schemas.microsoft.com/office/drawing/2014/main" id="{35391083-82A9-45BA-BFE8-6D2C546CB667}"/>
              </a:ext>
            </a:extLst>
          </p:cNvPr>
          <p:cNvSpPr/>
          <p:nvPr/>
        </p:nvSpPr>
        <p:spPr>
          <a:xfrm>
            <a:off x="9017038" y="332648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Profile of digital devices (1/3)</a:t>
            </a:r>
            <a:endParaRPr/>
          </a:p>
        </p:txBody>
      </p:sp>
      <p:sp>
        <p:nvSpPr>
          <p:cNvPr id="233" name="Google Shape;233;p14"/>
          <p:cNvSpPr txBox="1">
            <a:spLocks noGrp="1"/>
          </p:cNvSpPr>
          <p:nvPr>
            <p:ph type="body" idx="1"/>
          </p:nvPr>
        </p:nvSpPr>
        <p:spPr>
          <a:xfrm>
            <a:off x="557998" y="1799999"/>
            <a:ext cx="6235993" cy="486597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de-DE" b="1" dirty="0">
                <a:solidFill>
                  <a:srgbClr val="C01E24"/>
                </a:solidFill>
              </a:rPr>
              <a:t>1. Computer/Laptop</a:t>
            </a:r>
            <a:endParaRPr dirty="0"/>
          </a:p>
          <a:p>
            <a:pPr marL="685800" lvl="1" indent="-228600" algn="l" rtl="0">
              <a:lnSpc>
                <a:spcPct val="120000"/>
              </a:lnSpc>
              <a:spcBef>
                <a:spcPts val="1200"/>
              </a:spcBef>
              <a:spcAft>
                <a:spcPts val="0"/>
              </a:spcAft>
              <a:buSzPts val="2640"/>
              <a:buChar char="▪"/>
            </a:pPr>
            <a:r>
              <a:rPr lang="en-US" b="1" dirty="0"/>
              <a:t>Description: </a:t>
            </a:r>
            <a:r>
              <a:rPr lang="en-US" dirty="0"/>
              <a:t>A computer is an electronic device used for a variety of purposes, e.g., browsing the web, writing documents, playing video games, etc. </a:t>
            </a:r>
          </a:p>
          <a:p>
            <a:pPr marL="685800" lvl="1" indent="-228600" algn="l" rtl="0">
              <a:lnSpc>
                <a:spcPct val="120000"/>
              </a:lnSpc>
              <a:spcBef>
                <a:spcPts val="1200"/>
              </a:spcBef>
              <a:spcAft>
                <a:spcPts val="0"/>
              </a:spcAft>
              <a:buSzPts val="2640"/>
              <a:buChar char="▪"/>
            </a:pPr>
            <a:r>
              <a:rPr lang="en-US" b="1" dirty="0"/>
              <a:t>Useful for: </a:t>
            </a:r>
            <a:r>
              <a:rPr lang="en-US" dirty="0"/>
              <a:t>Complex internet research, writing long texts, writing e-mails.</a:t>
            </a:r>
          </a:p>
          <a:p>
            <a:pPr marL="685800" lvl="1" indent="-228600" algn="l" rtl="0">
              <a:lnSpc>
                <a:spcPct val="120000"/>
              </a:lnSpc>
              <a:spcBef>
                <a:spcPts val="1200"/>
              </a:spcBef>
              <a:spcAft>
                <a:spcPts val="0"/>
              </a:spcAft>
              <a:buSzPts val="2640"/>
              <a:buChar char="▪"/>
            </a:pPr>
            <a:r>
              <a:rPr lang="en-US" b="1" dirty="0"/>
              <a:t>Not useful for: </a:t>
            </a:r>
            <a:r>
              <a:rPr lang="en-US" dirty="0"/>
              <a:t>Doing some internet research or writing small texts while you are on the way.</a:t>
            </a:r>
          </a:p>
          <a:p>
            <a:pPr marL="228600" lvl="0" indent="-76200" algn="l" rtl="0">
              <a:lnSpc>
                <a:spcPct val="100000"/>
              </a:lnSpc>
              <a:spcBef>
                <a:spcPts val="1200"/>
              </a:spcBef>
              <a:spcAft>
                <a:spcPts val="0"/>
              </a:spcAft>
              <a:buSzPts val="2400"/>
              <a:buNone/>
            </a:pPr>
            <a:endParaRPr dirty="0"/>
          </a:p>
        </p:txBody>
      </p:sp>
      <p:sp>
        <p:nvSpPr>
          <p:cNvPr id="234" name="Google Shape;234;p14"/>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Getting to know different digital devices </a:t>
            </a:r>
            <a:endParaRPr sz="1162" b="0" i="0" u="none" strike="noStrike" cap="none">
              <a:solidFill>
                <a:schemeClr val="lt1"/>
              </a:solidFill>
              <a:latin typeface="Calibri"/>
              <a:ea typeface="Calibri"/>
              <a:cs typeface="Calibri"/>
              <a:sym typeface="Calibri"/>
            </a:endParaRPr>
          </a:p>
        </p:txBody>
      </p:sp>
      <p:sp>
        <p:nvSpPr>
          <p:cNvPr id="235" name="Google Shape;235;p14"/>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36" name="Google Shape;236;p14" descr="Μήλο, Smartphone, Γραφείο, Φορητος Υπολογιστης"/>
          <p:cNvPicPr preferRelativeResize="0"/>
          <p:nvPr/>
        </p:nvPicPr>
        <p:blipFill rotWithShape="1">
          <a:blip r:embed="rId5">
            <a:alphaModFix/>
          </a:blip>
          <a:srcRect/>
          <a:stretch/>
        </p:blipFill>
        <p:spPr>
          <a:xfrm>
            <a:off x="7383117" y="2281523"/>
            <a:ext cx="4467639" cy="2978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Profile of digital devices (2/3)</a:t>
            </a:r>
            <a:endParaRPr/>
          </a:p>
        </p:txBody>
      </p:sp>
      <p:sp>
        <p:nvSpPr>
          <p:cNvPr id="243" name="Google Shape;243;p15"/>
          <p:cNvSpPr txBox="1">
            <a:spLocks noGrp="1"/>
          </p:cNvSpPr>
          <p:nvPr>
            <p:ph type="body" idx="1"/>
          </p:nvPr>
        </p:nvSpPr>
        <p:spPr>
          <a:xfrm>
            <a:off x="557998" y="1799999"/>
            <a:ext cx="6117121" cy="486597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de-DE" b="1" dirty="0">
                <a:solidFill>
                  <a:srgbClr val="C01E24"/>
                </a:solidFill>
              </a:rPr>
              <a:t>2. Smartphone </a:t>
            </a:r>
            <a:endParaRPr dirty="0"/>
          </a:p>
          <a:p>
            <a:pPr marL="685800" lvl="1" indent="-228600" algn="l" rtl="0">
              <a:lnSpc>
                <a:spcPct val="120000"/>
              </a:lnSpc>
              <a:spcBef>
                <a:spcPts val="1200"/>
              </a:spcBef>
              <a:spcAft>
                <a:spcPts val="0"/>
              </a:spcAft>
              <a:buSzPct val="119999"/>
              <a:buChar char="▪"/>
            </a:pPr>
            <a:r>
              <a:rPr lang="en-US" b="1" dirty="0"/>
              <a:t>Description: </a:t>
            </a:r>
            <a:r>
              <a:rPr lang="en-US" dirty="0"/>
              <a:t>A smartphone is a mobile phone with which it is possible to do a lot more things than just make phone calls. For example, smartphones can connect with the internet, and can take photos or videos. Therefore, it can also be seen as a small computer. The screen of a smartphone is a touchscreen. </a:t>
            </a:r>
          </a:p>
          <a:p>
            <a:pPr marL="685800" lvl="1" indent="-228600" algn="l" rtl="0">
              <a:lnSpc>
                <a:spcPct val="120000"/>
              </a:lnSpc>
              <a:spcBef>
                <a:spcPts val="1200"/>
              </a:spcBef>
              <a:spcAft>
                <a:spcPts val="0"/>
              </a:spcAft>
              <a:buSzPct val="119999"/>
              <a:buChar char="▪"/>
            </a:pPr>
            <a:r>
              <a:rPr lang="en-US" b="1" dirty="0"/>
              <a:t>Useful for: </a:t>
            </a:r>
            <a:r>
              <a:rPr lang="en-US" dirty="0"/>
              <a:t>Writing short messages, doing small internet research, using social media, such as WhatsApp, Instagram, etc.</a:t>
            </a:r>
          </a:p>
          <a:p>
            <a:pPr marL="685800" lvl="1" indent="-228600" algn="l" rtl="0">
              <a:lnSpc>
                <a:spcPct val="120000"/>
              </a:lnSpc>
              <a:spcBef>
                <a:spcPts val="1200"/>
              </a:spcBef>
              <a:spcAft>
                <a:spcPts val="0"/>
              </a:spcAft>
              <a:buSzPct val="119999"/>
              <a:buChar char="▪"/>
            </a:pPr>
            <a:r>
              <a:rPr lang="en-US" b="1" dirty="0"/>
              <a:t>Not useful for: </a:t>
            </a:r>
            <a:r>
              <a:rPr lang="en-US" dirty="0"/>
              <a:t>Writing long texts or doing long internet research.</a:t>
            </a:r>
          </a:p>
          <a:p>
            <a:pPr marL="228600" lvl="0" indent="-87629" algn="l" rtl="0">
              <a:lnSpc>
                <a:spcPct val="100000"/>
              </a:lnSpc>
              <a:spcBef>
                <a:spcPts val="1200"/>
              </a:spcBef>
              <a:spcAft>
                <a:spcPts val="0"/>
              </a:spcAft>
              <a:buSzPct val="100000"/>
              <a:buNone/>
            </a:pPr>
            <a:endParaRPr dirty="0"/>
          </a:p>
        </p:txBody>
      </p:sp>
      <p:sp>
        <p:nvSpPr>
          <p:cNvPr id="244" name="Google Shape;244;p15"/>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Getting to know different digital devices </a:t>
            </a:r>
            <a:endParaRPr sz="1162" b="0" i="0" u="none" strike="noStrike" cap="none">
              <a:solidFill>
                <a:schemeClr val="lt1"/>
              </a:solidFill>
              <a:latin typeface="Calibri"/>
              <a:ea typeface="Calibri"/>
              <a:cs typeface="Calibri"/>
              <a:sym typeface="Calibri"/>
            </a:endParaRPr>
          </a:p>
        </p:txBody>
      </p:sp>
      <p:sp>
        <p:nvSpPr>
          <p:cNvPr id="245" name="Google Shape;245;p1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46" name="Google Shape;246;p15" descr="Electronics, Mobile Phone, Screen, Smartphone, Google"/>
          <p:cNvPicPr preferRelativeResize="0"/>
          <p:nvPr/>
        </p:nvPicPr>
        <p:blipFill rotWithShape="1">
          <a:blip r:embed="rId5">
            <a:alphaModFix/>
          </a:blip>
          <a:srcRect/>
          <a:stretch/>
        </p:blipFill>
        <p:spPr>
          <a:xfrm>
            <a:off x="6675119" y="2319944"/>
            <a:ext cx="5417820" cy="3611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Profile of digital devices (3/3)</a:t>
            </a:r>
            <a:endParaRPr/>
          </a:p>
        </p:txBody>
      </p:sp>
      <p:sp>
        <p:nvSpPr>
          <p:cNvPr id="253" name="Google Shape;253;p16"/>
          <p:cNvSpPr txBox="1">
            <a:spLocks noGrp="1"/>
          </p:cNvSpPr>
          <p:nvPr>
            <p:ph type="body" idx="1"/>
          </p:nvPr>
        </p:nvSpPr>
        <p:spPr>
          <a:xfrm>
            <a:off x="557998" y="1799999"/>
            <a:ext cx="6117121" cy="486597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de-DE" b="1" dirty="0">
                <a:solidFill>
                  <a:srgbClr val="C01E24"/>
                </a:solidFill>
              </a:rPr>
              <a:t>3. Tablet</a:t>
            </a:r>
            <a:endParaRPr dirty="0"/>
          </a:p>
          <a:p>
            <a:pPr marL="685800" lvl="1" indent="-228600" algn="l" rtl="0">
              <a:lnSpc>
                <a:spcPct val="120000"/>
              </a:lnSpc>
              <a:spcBef>
                <a:spcPts val="1200"/>
              </a:spcBef>
              <a:spcAft>
                <a:spcPts val="0"/>
              </a:spcAft>
              <a:buSzPts val="2640"/>
              <a:buChar char="▪"/>
            </a:pPr>
            <a:r>
              <a:rPr lang="de-DE" b="1" dirty="0"/>
              <a:t>Description: </a:t>
            </a:r>
            <a:r>
              <a:rPr lang="de-DE" dirty="0"/>
              <a:t>A </a:t>
            </a:r>
            <a:r>
              <a:rPr lang="de-DE" dirty="0" err="1"/>
              <a:t>tablet</a:t>
            </a:r>
            <a:r>
              <a:rPr lang="de-DE" dirty="0"/>
              <a:t> </a:t>
            </a:r>
            <a:r>
              <a:rPr lang="de-DE" dirty="0" err="1"/>
              <a:t>is</a:t>
            </a:r>
            <a:r>
              <a:rPr lang="de-DE" dirty="0"/>
              <a:t> </a:t>
            </a:r>
            <a:r>
              <a:rPr lang="de-DE" dirty="0" err="1"/>
              <a:t>smaller</a:t>
            </a:r>
            <a:r>
              <a:rPr lang="de-DE" dirty="0"/>
              <a:t> </a:t>
            </a:r>
            <a:r>
              <a:rPr lang="de-DE" dirty="0" err="1"/>
              <a:t>than</a:t>
            </a:r>
            <a:r>
              <a:rPr lang="de-DE" dirty="0"/>
              <a:t> a </a:t>
            </a:r>
            <a:r>
              <a:rPr lang="de-DE" dirty="0" err="1"/>
              <a:t>computer</a:t>
            </a:r>
            <a:r>
              <a:rPr lang="de-DE" dirty="0"/>
              <a:t> </a:t>
            </a:r>
            <a:r>
              <a:rPr lang="de-DE" dirty="0" err="1"/>
              <a:t>or</a:t>
            </a:r>
            <a:r>
              <a:rPr lang="de-DE" dirty="0"/>
              <a:t> </a:t>
            </a:r>
            <a:r>
              <a:rPr lang="de-DE" dirty="0" err="1"/>
              <a:t>laptop</a:t>
            </a:r>
            <a:r>
              <a:rPr lang="de-DE" dirty="0"/>
              <a:t> but </a:t>
            </a:r>
            <a:r>
              <a:rPr lang="de-DE" dirty="0" err="1"/>
              <a:t>taller</a:t>
            </a:r>
            <a:r>
              <a:rPr lang="de-DE" dirty="0"/>
              <a:t> </a:t>
            </a:r>
            <a:r>
              <a:rPr lang="de-DE" dirty="0" err="1"/>
              <a:t>than</a:t>
            </a:r>
            <a:r>
              <a:rPr lang="de-DE" dirty="0"/>
              <a:t> a </a:t>
            </a:r>
            <a:r>
              <a:rPr lang="de-DE" dirty="0" err="1"/>
              <a:t>smartphone</a:t>
            </a:r>
            <a:r>
              <a:rPr lang="de-DE" dirty="0"/>
              <a:t>. </a:t>
            </a:r>
            <a:r>
              <a:rPr lang="de-DE" dirty="0" err="1"/>
              <a:t>It</a:t>
            </a:r>
            <a:r>
              <a:rPr lang="de-DE" dirty="0"/>
              <a:t> </a:t>
            </a:r>
            <a:r>
              <a:rPr lang="de-DE" dirty="0" err="1"/>
              <a:t>has</a:t>
            </a:r>
            <a:r>
              <a:rPr lang="de-DE" dirty="0"/>
              <a:t> a </a:t>
            </a:r>
            <a:r>
              <a:rPr lang="de-DE" dirty="0" err="1"/>
              <a:t>touchscreen</a:t>
            </a:r>
            <a:r>
              <a:rPr lang="de-DE" dirty="0"/>
              <a:t> but, different </a:t>
            </a:r>
            <a:r>
              <a:rPr lang="de-DE" dirty="0" err="1"/>
              <a:t>from</a:t>
            </a:r>
            <a:r>
              <a:rPr lang="de-DE" dirty="0"/>
              <a:t> a </a:t>
            </a:r>
            <a:r>
              <a:rPr lang="de-DE" dirty="0" err="1"/>
              <a:t>laptop</a:t>
            </a:r>
            <a:r>
              <a:rPr lang="de-DE" dirty="0"/>
              <a:t>, </a:t>
            </a:r>
            <a:r>
              <a:rPr lang="de-DE" dirty="0" err="1"/>
              <a:t>no</a:t>
            </a:r>
            <a:r>
              <a:rPr lang="de-DE" dirty="0"/>
              <a:t> </a:t>
            </a:r>
            <a:r>
              <a:rPr lang="de-DE" dirty="0" err="1"/>
              <a:t>keyboard</a:t>
            </a:r>
            <a:r>
              <a:rPr lang="de-DE" dirty="0"/>
              <a:t>.</a:t>
            </a:r>
            <a:endParaRPr dirty="0"/>
          </a:p>
          <a:p>
            <a:pPr marL="685800" lvl="1" indent="-228600" algn="l" rtl="0">
              <a:lnSpc>
                <a:spcPct val="120000"/>
              </a:lnSpc>
              <a:spcBef>
                <a:spcPts val="1200"/>
              </a:spcBef>
              <a:spcAft>
                <a:spcPts val="0"/>
              </a:spcAft>
              <a:buSzPts val="2640"/>
              <a:buChar char="▪"/>
            </a:pPr>
            <a:r>
              <a:rPr lang="de-DE" b="1" dirty="0" err="1"/>
              <a:t>Useful</a:t>
            </a:r>
            <a:r>
              <a:rPr lang="de-DE" b="1" dirty="0"/>
              <a:t> </a:t>
            </a:r>
            <a:r>
              <a:rPr lang="de-DE" b="1" dirty="0" err="1"/>
              <a:t>for</a:t>
            </a:r>
            <a:r>
              <a:rPr lang="de-DE" b="1" dirty="0"/>
              <a:t>: </a:t>
            </a:r>
            <a:r>
              <a:rPr lang="de-DE" dirty="0"/>
              <a:t>Small </a:t>
            </a:r>
            <a:r>
              <a:rPr lang="de-DE" dirty="0" err="1"/>
              <a:t>research</a:t>
            </a:r>
            <a:r>
              <a:rPr lang="de-DE" dirty="0"/>
              <a:t> </a:t>
            </a:r>
            <a:r>
              <a:rPr lang="de-DE" dirty="0" err="1"/>
              <a:t>activities</a:t>
            </a:r>
            <a:r>
              <a:rPr lang="de-DE" dirty="0"/>
              <a:t>, </a:t>
            </a:r>
            <a:r>
              <a:rPr lang="de-DE" dirty="0" err="1"/>
              <a:t>downloading</a:t>
            </a:r>
            <a:r>
              <a:rPr lang="de-DE" dirty="0"/>
              <a:t> </a:t>
            </a:r>
            <a:r>
              <a:rPr lang="de-DE" dirty="0" err="1"/>
              <a:t>and</a:t>
            </a:r>
            <a:r>
              <a:rPr lang="de-DE" dirty="0"/>
              <a:t> </a:t>
            </a:r>
            <a:r>
              <a:rPr lang="de-DE" dirty="0" err="1"/>
              <a:t>reading</a:t>
            </a:r>
            <a:r>
              <a:rPr lang="de-DE" dirty="0"/>
              <a:t> </a:t>
            </a:r>
            <a:r>
              <a:rPr lang="de-DE" dirty="0" err="1"/>
              <a:t>books</a:t>
            </a:r>
            <a:r>
              <a:rPr lang="de-DE" dirty="0"/>
              <a:t>, </a:t>
            </a:r>
            <a:r>
              <a:rPr lang="de-DE" dirty="0" err="1"/>
              <a:t>playing</a:t>
            </a:r>
            <a:r>
              <a:rPr lang="de-DE" dirty="0"/>
              <a:t> </a:t>
            </a:r>
            <a:r>
              <a:rPr lang="de-DE" dirty="0" err="1"/>
              <a:t>games</a:t>
            </a:r>
            <a:r>
              <a:rPr lang="de-DE" dirty="0"/>
              <a:t>, </a:t>
            </a:r>
            <a:r>
              <a:rPr lang="de-DE" dirty="0" err="1"/>
              <a:t>watching</a:t>
            </a:r>
            <a:r>
              <a:rPr lang="de-DE" dirty="0"/>
              <a:t> </a:t>
            </a:r>
            <a:r>
              <a:rPr lang="de-DE" dirty="0" err="1"/>
              <a:t>videos</a:t>
            </a:r>
            <a:r>
              <a:rPr lang="de-DE" dirty="0"/>
              <a:t>, </a:t>
            </a:r>
            <a:r>
              <a:rPr lang="de-DE" dirty="0" err="1"/>
              <a:t>checking</a:t>
            </a:r>
            <a:r>
              <a:rPr lang="de-DE" dirty="0"/>
              <a:t> </a:t>
            </a:r>
            <a:r>
              <a:rPr lang="de-DE" dirty="0" err="1"/>
              <a:t>mails</a:t>
            </a:r>
            <a:endParaRPr dirty="0"/>
          </a:p>
          <a:p>
            <a:pPr marL="685800" lvl="1" indent="-228600" algn="l" rtl="0">
              <a:lnSpc>
                <a:spcPct val="120000"/>
              </a:lnSpc>
              <a:spcBef>
                <a:spcPts val="1200"/>
              </a:spcBef>
              <a:spcAft>
                <a:spcPts val="0"/>
              </a:spcAft>
              <a:buSzPts val="2640"/>
              <a:buChar char="▪"/>
            </a:pPr>
            <a:r>
              <a:rPr lang="de-DE" b="1" dirty="0"/>
              <a:t>Not </a:t>
            </a:r>
            <a:r>
              <a:rPr lang="de-DE" b="1" dirty="0" err="1"/>
              <a:t>useful</a:t>
            </a:r>
            <a:r>
              <a:rPr lang="de-DE" b="1" dirty="0"/>
              <a:t> </a:t>
            </a:r>
            <a:r>
              <a:rPr lang="de-DE" b="1" dirty="0" err="1"/>
              <a:t>for</a:t>
            </a:r>
            <a:r>
              <a:rPr lang="de-DE" b="1" dirty="0"/>
              <a:t>: </a:t>
            </a:r>
            <a:r>
              <a:rPr lang="de-DE" dirty="0"/>
              <a:t>Writing </a:t>
            </a:r>
            <a:r>
              <a:rPr lang="de-DE" dirty="0" err="1"/>
              <a:t>long</a:t>
            </a:r>
            <a:r>
              <a:rPr lang="de-DE" dirty="0"/>
              <a:t> </a:t>
            </a:r>
            <a:r>
              <a:rPr lang="de-DE" dirty="0" err="1"/>
              <a:t>e-mails</a:t>
            </a:r>
            <a:r>
              <a:rPr lang="de-DE" dirty="0"/>
              <a:t> </a:t>
            </a:r>
            <a:r>
              <a:rPr lang="de-DE" dirty="0" err="1"/>
              <a:t>or</a:t>
            </a:r>
            <a:r>
              <a:rPr lang="de-DE" dirty="0"/>
              <a:t> </a:t>
            </a:r>
            <a:r>
              <a:rPr lang="de-DE" dirty="0" err="1"/>
              <a:t>other</a:t>
            </a:r>
            <a:r>
              <a:rPr lang="de-DE" dirty="0"/>
              <a:t> </a:t>
            </a:r>
            <a:r>
              <a:rPr lang="de-DE" dirty="0" err="1"/>
              <a:t>texts</a:t>
            </a:r>
            <a:r>
              <a:rPr lang="de-DE" dirty="0"/>
              <a:t>, </a:t>
            </a:r>
            <a:r>
              <a:rPr lang="de-DE" dirty="0" err="1"/>
              <a:t>long</a:t>
            </a:r>
            <a:r>
              <a:rPr lang="de-DE" dirty="0"/>
              <a:t> </a:t>
            </a:r>
            <a:r>
              <a:rPr lang="de-DE" dirty="0" err="1"/>
              <a:t>research</a:t>
            </a:r>
            <a:r>
              <a:rPr lang="de-DE" dirty="0"/>
              <a:t> </a:t>
            </a:r>
            <a:r>
              <a:rPr lang="de-DE" dirty="0" err="1"/>
              <a:t>activities</a:t>
            </a:r>
            <a:r>
              <a:rPr lang="de-DE" dirty="0"/>
              <a:t>.</a:t>
            </a:r>
            <a:endParaRPr dirty="0"/>
          </a:p>
          <a:p>
            <a:pPr marL="0" lvl="0" indent="0" algn="l" rtl="0">
              <a:lnSpc>
                <a:spcPct val="100000"/>
              </a:lnSpc>
              <a:spcBef>
                <a:spcPts val="1200"/>
              </a:spcBef>
              <a:spcAft>
                <a:spcPts val="0"/>
              </a:spcAft>
              <a:buSzPts val="2400"/>
              <a:buNone/>
            </a:pPr>
            <a:endParaRPr dirty="0"/>
          </a:p>
        </p:txBody>
      </p:sp>
      <p:sp>
        <p:nvSpPr>
          <p:cNvPr id="254" name="Google Shape;254;p16"/>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Getting to know different digital devices </a:t>
            </a:r>
            <a:endParaRPr sz="1162" b="0" i="0" u="none" strike="noStrike" cap="none">
              <a:solidFill>
                <a:schemeClr val="lt1"/>
              </a:solidFill>
              <a:latin typeface="Calibri"/>
              <a:ea typeface="Calibri"/>
              <a:cs typeface="Calibri"/>
              <a:sym typeface="Calibri"/>
            </a:endParaRPr>
          </a:p>
        </p:txBody>
      </p:sp>
      <p:sp>
        <p:nvSpPr>
          <p:cNvPr id="255" name="Google Shape;255;p1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56" name="Google Shape;256;p16" descr="Mockup, Psd, Ipad, Iphone, Λευκό, Κινητό"/>
          <p:cNvPicPr preferRelativeResize="0"/>
          <p:nvPr/>
        </p:nvPicPr>
        <p:blipFill rotWithShape="1">
          <a:blip r:embed="rId5">
            <a:alphaModFix/>
          </a:blip>
          <a:srcRect/>
          <a:stretch/>
        </p:blipFill>
        <p:spPr>
          <a:xfrm>
            <a:off x="6590143" y="1946303"/>
            <a:ext cx="5447828" cy="36148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Action 4.1.3</a:t>
            </a:r>
            <a:br>
              <a:rPr lang="de-DE" dirty="0"/>
            </a:br>
            <a:r>
              <a:rPr lang="de-DE" dirty="0" err="1">
                <a:solidFill>
                  <a:srgbClr val="C01E24"/>
                </a:solidFill>
              </a:rPr>
              <a:t>Searching</a:t>
            </a:r>
            <a:r>
              <a:rPr lang="de-DE" dirty="0">
                <a:solidFill>
                  <a:srgbClr val="C01E24"/>
                </a:solidFill>
              </a:rPr>
              <a:t> on </a:t>
            </a:r>
            <a:r>
              <a:rPr lang="de-DE" dirty="0" err="1">
                <a:solidFill>
                  <a:srgbClr val="C01E24"/>
                </a:solidFill>
              </a:rPr>
              <a:t>the</a:t>
            </a:r>
            <a:r>
              <a:rPr lang="de-DE" dirty="0">
                <a:solidFill>
                  <a:srgbClr val="C01E24"/>
                </a:solidFill>
              </a:rPr>
              <a:t> </a:t>
            </a:r>
            <a:r>
              <a:rPr lang="de-DE" dirty="0" err="1">
                <a:solidFill>
                  <a:srgbClr val="C01E24"/>
                </a:solidFill>
              </a:rPr>
              <a:t>internet</a:t>
            </a:r>
            <a:r>
              <a:rPr lang="de-DE" dirty="0">
                <a:solidFill>
                  <a:srgbClr val="C01E24"/>
                </a:solidFill>
              </a:rPr>
              <a:t> </a:t>
            </a:r>
            <a:endParaRPr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de-DE" sz="2000" dirty="0"/>
              <a:t>The </a:t>
            </a:r>
            <a:r>
              <a:rPr lang="de-DE" sz="2000" dirty="0" err="1"/>
              <a:t>next</a:t>
            </a:r>
            <a:r>
              <a:rPr lang="de-DE" sz="2000" dirty="0"/>
              <a:t> </a:t>
            </a:r>
            <a:r>
              <a:rPr lang="de-DE" sz="2000" dirty="0" err="1"/>
              <a:t>part</a:t>
            </a:r>
            <a:r>
              <a:rPr lang="de-DE" sz="2000" dirty="0"/>
              <a:t> </a:t>
            </a:r>
            <a:r>
              <a:rPr lang="de-DE" sz="2000" dirty="0" err="1"/>
              <a:t>is</a:t>
            </a:r>
            <a:r>
              <a:rPr lang="de-DE" sz="2000" dirty="0"/>
              <a:t> </a:t>
            </a:r>
            <a:r>
              <a:rPr lang="de-DE" sz="2000" dirty="0" err="1"/>
              <a:t>about</a:t>
            </a:r>
            <a:r>
              <a:rPr lang="de-DE" sz="2000" dirty="0"/>
              <a:t> </a:t>
            </a:r>
            <a:r>
              <a:rPr lang="de-DE" sz="2000" dirty="0" err="1"/>
              <a:t>getting</a:t>
            </a:r>
            <a:r>
              <a:rPr lang="de-DE" sz="2000" dirty="0"/>
              <a:t> </a:t>
            </a:r>
            <a:r>
              <a:rPr lang="de-DE" sz="2000" dirty="0" err="1"/>
              <a:t>the</a:t>
            </a:r>
            <a:r>
              <a:rPr lang="de-DE" sz="2000" dirty="0"/>
              <a:t> </a:t>
            </a:r>
            <a:r>
              <a:rPr lang="de-DE" sz="2000" dirty="0" err="1"/>
              <a:t>first</a:t>
            </a:r>
            <a:r>
              <a:rPr lang="de-DE" sz="2000" dirty="0"/>
              <a:t> </a:t>
            </a:r>
            <a:r>
              <a:rPr lang="de-DE" sz="2000" dirty="0" err="1"/>
              <a:t>insight</a:t>
            </a:r>
            <a:r>
              <a:rPr lang="de-DE" sz="2000" dirty="0"/>
              <a:t> </a:t>
            </a:r>
            <a:r>
              <a:rPr lang="de-DE" sz="2000" dirty="0" err="1"/>
              <a:t>about</a:t>
            </a:r>
            <a:r>
              <a:rPr lang="de-DE" sz="2000" dirty="0"/>
              <a:t> </a:t>
            </a:r>
            <a:r>
              <a:rPr lang="de-DE" sz="2000" dirty="0" err="1"/>
              <a:t>how</a:t>
            </a:r>
            <a:r>
              <a:rPr lang="de-DE" sz="2000" dirty="0"/>
              <a:t> </a:t>
            </a:r>
            <a:r>
              <a:rPr lang="de-DE" sz="2000" dirty="0" err="1"/>
              <a:t>to</a:t>
            </a:r>
            <a:r>
              <a:rPr lang="de-DE" sz="2000" dirty="0"/>
              <a:t> </a:t>
            </a:r>
            <a:r>
              <a:rPr lang="de-DE" sz="2000" dirty="0" err="1"/>
              <a:t>search</a:t>
            </a:r>
            <a:r>
              <a:rPr lang="de-DE" sz="2000" dirty="0"/>
              <a:t> </a:t>
            </a:r>
            <a:r>
              <a:rPr lang="de-DE" sz="2000" dirty="0" err="1"/>
              <a:t>for</a:t>
            </a:r>
            <a:r>
              <a:rPr lang="de-DE" sz="2000" dirty="0"/>
              <a:t> </a:t>
            </a:r>
            <a:r>
              <a:rPr lang="de-DE" sz="2000" dirty="0" err="1"/>
              <a:t>information</a:t>
            </a:r>
            <a:r>
              <a:rPr lang="de-DE" sz="2000" dirty="0"/>
              <a:t> on </a:t>
            </a:r>
            <a:r>
              <a:rPr lang="de-DE" sz="2000" dirty="0" err="1"/>
              <a:t>the</a:t>
            </a:r>
            <a:r>
              <a:rPr lang="de-DE" sz="2000" dirty="0"/>
              <a:t> </a:t>
            </a:r>
            <a:r>
              <a:rPr lang="de-DE" sz="2000" dirty="0" err="1"/>
              <a:t>internet</a:t>
            </a:r>
            <a:r>
              <a:rPr lang="de-DE" sz="2000" dirty="0"/>
              <a:t>.</a:t>
            </a:r>
            <a:endParaRPr sz="2000" dirty="0"/>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66" name="Google Shape;266;p17"/>
          <p:cNvPicPr preferRelativeResize="0"/>
          <p:nvPr/>
        </p:nvPicPr>
        <p:blipFill rotWithShape="1">
          <a:blip r:embed="rId5">
            <a:alphaModFix/>
          </a:blip>
          <a:srcRect/>
          <a:stretch/>
        </p:blipFill>
        <p:spPr>
          <a:xfrm>
            <a:off x="6640684" y="1715224"/>
            <a:ext cx="3789910" cy="2676624"/>
          </a:xfrm>
          <a:prstGeom prst="rect">
            <a:avLst/>
          </a:prstGeom>
          <a:noFill/>
          <a:ln>
            <a:noFill/>
          </a:ln>
        </p:spPr>
      </p:pic>
      <p:sp>
        <p:nvSpPr>
          <p:cNvPr id="13" name="Google Shape;168;p7">
            <a:extLst>
              <a:ext uri="{FF2B5EF4-FFF2-40B4-BE49-F238E27FC236}">
                <a16:creationId xmlns:a16="http://schemas.microsoft.com/office/drawing/2014/main" id="{2C517924-1E2B-8204-1075-1E556457F32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4.1.1</a:t>
            </a:r>
            <a:endParaRPr sz="2000" dirty="0">
              <a:solidFill>
                <a:schemeClr val="bg1"/>
              </a:solidFill>
            </a:endParaRPr>
          </a:p>
        </p:txBody>
      </p:sp>
      <p:sp>
        <p:nvSpPr>
          <p:cNvPr id="14" name="Google Shape;168;p7">
            <a:extLst>
              <a:ext uri="{FF2B5EF4-FFF2-40B4-BE49-F238E27FC236}">
                <a16:creationId xmlns:a16="http://schemas.microsoft.com/office/drawing/2014/main" id="{2A824C32-4C17-D3E3-B6E3-9FA750BE4812}"/>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149C17C4-01C2-1CD9-37B5-ED014177707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4.1.3</a:t>
            </a:r>
            <a:endParaRPr sz="2000" dirty="0">
              <a:solidFill>
                <a:srgbClr val="C01E24"/>
              </a:solidFill>
            </a:endParaRPr>
          </a:p>
        </p:txBody>
      </p:sp>
      <p:sp>
        <p:nvSpPr>
          <p:cNvPr id="16" name="Google Shape;168;p7">
            <a:extLst>
              <a:ext uri="{FF2B5EF4-FFF2-40B4-BE49-F238E27FC236}">
                <a16:creationId xmlns:a16="http://schemas.microsoft.com/office/drawing/2014/main" id="{425D739C-20A3-9511-78FC-39D590307445}"/>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8207DBBB-C274-9D79-38B4-8EC7CF8D37C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Introduction</a:t>
            </a:r>
            <a:endParaRPr dirty="0"/>
          </a:p>
        </p:txBody>
      </p:sp>
      <p:sp>
        <p:nvSpPr>
          <p:cNvPr id="278" name="Google Shape;278;p18"/>
          <p:cNvSpPr txBox="1">
            <a:spLocks noGrp="1"/>
          </p:cNvSpPr>
          <p:nvPr>
            <p:ph type="body" idx="1"/>
          </p:nvPr>
        </p:nvSpPr>
        <p:spPr>
          <a:xfrm>
            <a:off x="557999" y="1799999"/>
            <a:ext cx="7324360"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One activity, which is possible with all the devices, is </a:t>
            </a:r>
            <a:r>
              <a:rPr lang="en-US" b="1" dirty="0"/>
              <a:t>searching for information </a:t>
            </a:r>
            <a:r>
              <a:rPr lang="en-US" dirty="0"/>
              <a:t>on the internet. But related to the research you want to conduct, the devices are suitable in different ways. </a:t>
            </a:r>
          </a:p>
          <a:p>
            <a:pPr marL="228600" lvl="0" indent="-228600" algn="l" rtl="0">
              <a:lnSpc>
                <a:spcPct val="100000"/>
              </a:lnSpc>
              <a:spcBef>
                <a:spcPts val="1200"/>
              </a:spcBef>
              <a:spcAft>
                <a:spcPts val="0"/>
              </a:spcAft>
              <a:buSzPts val="2400"/>
              <a:buChar char="▪"/>
            </a:pPr>
            <a:r>
              <a:rPr lang="en-US" dirty="0"/>
              <a:t>Once you have decided which device you want to use, there are some different steps you should consider, during the research.</a:t>
            </a:r>
          </a:p>
          <a:p>
            <a:pPr marL="0" lvl="0" indent="0" algn="l" rtl="0">
              <a:lnSpc>
                <a:spcPct val="100000"/>
              </a:lnSpc>
              <a:spcBef>
                <a:spcPts val="1200"/>
              </a:spcBef>
              <a:spcAft>
                <a:spcPts val="0"/>
              </a:spcAft>
              <a:buSzPts val="2400"/>
              <a:buNone/>
            </a:pPr>
            <a:endParaRPr lang="en-US" i="1" dirty="0"/>
          </a:p>
          <a:p>
            <a:pPr marL="0" lvl="0" indent="0" algn="l" rtl="0">
              <a:lnSpc>
                <a:spcPct val="100000"/>
              </a:lnSpc>
              <a:spcBef>
                <a:spcPts val="1200"/>
              </a:spcBef>
              <a:spcAft>
                <a:spcPts val="0"/>
              </a:spcAft>
              <a:buSzPts val="2400"/>
              <a:buNone/>
            </a:pPr>
            <a:r>
              <a:rPr lang="en-US" i="1" dirty="0"/>
              <a:t>A description of these steps is followed in the next slides. </a:t>
            </a:r>
            <a:r>
              <a:rPr lang="en-US" i="1" dirty="0">
                <a:sym typeface="Wingdings" panose="05000000000000000000" pitchFamily="2" charset="2"/>
              </a:rPr>
              <a:t> </a:t>
            </a:r>
            <a:r>
              <a:rPr lang="en-US" i="1" dirty="0"/>
              <a:t>Please see </a:t>
            </a:r>
            <a:r>
              <a:rPr lang="en-US" i="1" dirty="0">
                <a:hlinkClick r:id="rId3" action="ppaction://hlinksldjump"/>
              </a:rPr>
              <a:t>annex 1</a:t>
            </a:r>
            <a:r>
              <a:rPr lang="en-US" i="1" dirty="0"/>
              <a:t> to find an explanation of the World Wide Web.</a:t>
            </a:r>
            <a:endParaRPr dirty="0"/>
          </a:p>
        </p:txBody>
      </p:sp>
      <p:sp>
        <p:nvSpPr>
          <p:cNvPr id="279"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pic>
        <p:nvPicPr>
          <p:cNvPr id="280" name="Google Shape;280;p18" descr="Μεγεθυντικός φακός περίγραμμα"/>
          <p:cNvPicPr preferRelativeResize="0"/>
          <p:nvPr/>
        </p:nvPicPr>
        <p:blipFill rotWithShape="1">
          <a:blip r:embed="rId4">
            <a:alphaModFix/>
          </a:blip>
          <a:srcRect/>
          <a:stretch/>
        </p:blipFill>
        <p:spPr>
          <a:xfrm>
            <a:off x="7641818" y="1603958"/>
            <a:ext cx="4072060" cy="4072060"/>
          </a:xfrm>
          <a:prstGeom prst="rect">
            <a:avLst/>
          </a:prstGeom>
          <a:noFill/>
          <a:ln>
            <a:noFill/>
          </a:ln>
        </p:spPr>
      </p:pic>
      <p:sp>
        <p:nvSpPr>
          <p:cNvPr id="281" name="Google Shape;281;p18"/>
          <p:cNvSpPr txBox="1"/>
          <p:nvPr/>
        </p:nvSpPr>
        <p:spPr>
          <a:xfrm>
            <a:off x="8374378" y="2763079"/>
            <a:ext cx="167603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Calibri"/>
              <a:buNone/>
            </a:pPr>
            <a:r>
              <a:rPr lang="de-DE" sz="5400" b="0" i="0" u="none" strike="noStrike" cap="none">
                <a:solidFill>
                  <a:srgbClr val="C01E24"/>
                </a:solidFill>
                <a:latin typeface="Calibri"/>
                <a:ea typeface="Calibri"/>
                <a:cs typeface="Calibri"/>
                <a:sym typeface="Calibri"/>
              </a:rPr>
              <a:t>www</a:t>
            </a:r>
            <a:endParaRPr sz="5400" b="0" i="0" u="none" strike="noStrike" cap="none">
              <a:solidFill>
                <a:srgbClr val="C01E24"/>
              </a:solidFill>
              <a:latin typeface="Calibri"/>
              <a:ea typeface="Calibri"/>
              <a:cs typeface="Calibri"/>
              <a:sym typeface="Calibri"/>
            </a:endParaRPr>
          </a:p>
        </p:txBody>
      </p:sp>
      <p:cxnSp>
        <p:nvCxnSpPr>
          <p:cNvPr id="3" name="Ευθεία γραμμή σύνδεσης 2">
            <a:extLst>
              <a:ext uri="{FF2B5EF4-FFF2-40B4-BE49-F238E27FC236}">
                <a16:creationId xmlns:a16="http://schemas.microsoft.com/office/drawing/2014/main" id="{A9299492-61D5-4397-A1C4-37730116D122}"/>
              </a:ext>
            </a:extLst>
          </p:cNvPr>
          <p:cNvCxnSpPr>
            <a:cxnSpLocks/>
          </p:cNvCxnSpPr>
          <p:nvPr/>
        </p:nvCxnSpPr>
        <p:spPr>
          <a:xfrm flipH="1" flipV="1">
            <a:off x="895149" y="2596910"/>
            <a:ext cx="5192697" cy="1758"/>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a:extLst>
              <a:ext uri="{FF2B5EF4-FFF2-40B4-BE49-F238E27FC236}">
                <a16:creationId xmlns:a16="http://schemas.microsoft.com/office/drawing/2014/main" id="{C2BF409E-4953-484B-8DB8-DCEDFE7C7FFB}"/>
              </a:ext>
            </a:extLst>
          </p:cNvPr>
          <p:cNvCxnSpPr>
            <a:cxnSpLocks/>
          </p:cNvCxnSpPr>
          <p:nvPr/>
        </p:nvCxnSpPr>
        <p:spPr>
          <a:xfrm flipH="1">
            <a:off x="6097471" y="2596910"/>
            <a:ext cx="1553972" cy="0"/>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A01C00A-70E1-4E7C-BD20-8231C452DE3B}"/>
              </a:ext>
            </a:extLst>
          </p:cNvPr>
          <p:cNvSpPr txBox="1"/>
          <p:nvPr/>
        </p:nvSpPr>
        <p:spPr>
          <a:xfrm>
            <a:off x="780597" y="3084550"/>
            <a:ext cx="6734366" cy="1246495"/>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marL="180000" lvl="1">
              <a:spcAft>
                <a:spcPts val="600"/>
              </a:spcAft>
              <a:buSzPts val="2640"/>
            </a:pPr>
            <a:r>
              <a:rPr lang="en-US" sz="2000" dirty="0">
                <a:latin typeface="Calibri" panose="020F0502020204030204" pitchFamily="34" charset="0"/>
                <a:cs typeface="Calibri" panose="020F0502020204030204" pitchFamily="34" charset="0"/>
              </a:rPr>
              <a:t>Well, the correct phrase is „searching information on the </a:t>
            </a:r>
            <a:r>
              <a:rPr lang="en-US" sz="2000" b="1" dirty="0">
                <a:latin typeface="Calibri" panose="020F0502020204030204" pitchFamily="34" charset="0"/>
                <a:cs typeface="Calibri" panose="020F0502020204030204" pitchFamily="34" charset="0"/>
              </a:rPr>
              <a:t>World Wide Web“</a:t>
            </a:r>
            <a:r>
              <a:rPr lang="en-US" sz="2000" dirty="0">
                <a:latin typeface="Calibri" panose="020F0502020204030204" pitchFamily="34" charset="0"/>
                <a:cs typeface="Calibri" panose="020F0502020204030204" pitchFamily="34" charset="0"/>
              </a:rPr>
              <a:t>, instead of internet. See next slide.</a:t>
            </a:r>
          </a:p>
          <a:p>
            <a:pPr marL="180000" lvl="1">
              <a:spcAft>
                <a:spcPts val="600"/>
              </a:spcAft>
              <a:buSzPts val="2640"/>
            </a:pPr>
            <a:endParaRPr lang="de-DE" sz="1800" dirty="0">
              <a:latin typeface="Calibri" panose="020F0502020204030204" pitchFamily="34" charset="0"/>
              <a:cs typeface="Calibri" panose="020F0502020204030204" pitchFamily="34" charset="0"/>
            </a:endParaRPr>
          </a:p>
        </p:txBody>
      </p:sp>
      <p:sp>
        <p:nvSpPr>
          <p:cNvPr id="15" name="pop-up">
            <a:extLst>
              <a:ext uri="{FF2B5EF4-FFF2-40B4-BE49-F238E27FC236}">
                <a16:creationId xmlns:a16="http://schemas.microsoft.com/office/drawing/2014/main" id="{F9294866-2934-48E9-BEBB-683F15204795}"/>
              </a:ext>
            </a:extLst>
          </p:cNvPr>
          <p:cNvSpPr/>
          <p:nvPr/>
        </p:nvSpPr>
        <p:spPr>
          <a:xfrm>
            <a:off x="8403253" y="1299411"/>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C00000"/>
              </a:solidFill>
            </a:endParaRPr>
          </a:p>
          <a:p>
            <a:pPr algn="ctr"/>
            <a:r>
              <a:rPr lang="en-US" b="1">
                <a:solidFill>
                  <a:schemeClr val="bg1">
                    <a:lumMod val="65000"/>
                  </a:schemeClr>
                </a:solidFill>
              </a:rPr>
              <a:t>Click here for some information !</a:t>
            </a:r>
          </a:p>
          <a:p>
            <a:pPr algn="ctr"/>
            <a:endParaRPr lang="el-GR" b="1">
              <a:solidFill>
                <a:srgbClr val="C00000"/>
              </a:solidFill>
            </a:endParaRPr>
          </a:p>
        </p:txBody>
      </p:sp>
      <p:cxnSp>
        <p:nvCxnSpPr>
          <p:cNvPr id="17" name="Ευθεία γραμμή σύνδεσης 16">
            <a:extLst>
              <a:ext uri="{FF2B5EF4-FFF2-40B4-BE49-F238E27FC236}">
                <a16:creationId xmlns:a16="http://schemas.microsoft.com/office/drawing/2014/main" id="{D509D748-2298-4841-B0AD-7AB99B3A6699}"/>
              </a:ext>
            </a:extLst>
          </p:cNvPr>
          <p:cNvCxnSpPr>
            <a:cxnSpLocks/>
          </p:cNvCxnSpPr>
          <p:nvPr/>
        </p:nvCxnSpPr>
        <p:spPr>
          <a:xfrm flipH="1">
            <a:off x="7632193" y="1791052"/>
            <a:ext cx="577691" cy="81548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Web-browsers</a:t>
            </a:r>
            <a:endParaRPr/>
          </a:p>
        </p:txBody>
      </p:sp>
      <p:sp>
        <p:nvSpPr>
          <p:cNvPr id="288" name="Google Shape;288;p19"/>
          <p:cNvSpPr txBox="1">
            <a:spLocks noGrp="1"/>
          </p:cNvSpPr>
          <p:nvPr>
            <p:ph type="body" idx="1"/>
          </p:nvPr>
        </p:nvSpPr>
        <p:spPr>
          <a:xfrm>
            <a:off x="557999" y="1799999"/>
            <a:ext cx="6232100"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For searching for information on the Web, you need to </a:t>
            </a:r>
            <a:r>
              <a:rPr lang="en-US" b="1" dirty="0"/>
              <a:t>open a web browser (step 1)</a:t>
            </a:r>
            <a:r>
              <a:rPr lang="en-US" dirty="0"/>
              <a:t>. Usually, a web browser is already available on your device.</a:t>
            </a:r>
          </a:p>
          <a:p>
            <a:pPr marL="228600" lvl="0" indent="-228600" algn="l" rtl="0">
              <a:lnSpc>
                <a:spcPct val="100000"/>
              </a:lnSpc>
              <a:spcBef>
                <a:spcPts val="1200"/>
              </a:spcBef>
              <a:spcAft>
                <a:spcPts val="0"/>
              </a:spcAft>
              <a:buSzPts val="2400"/>
              <a:buChar char="▪"/>
            </a:pPr>
            <a:r>
              <a:rPr lang="en-US" dirty="0"/>
              <a:t>Some of the most common web-browsers:</a:t>
            </a:r>
          </a:p>
          <a:p>
            <a:pPr marL="685800" lvl="1" indent="-228600" algn="l" rtl="0">
              <a:lnSpc>
                <a:spcPct val="100000"/>
              </a:lnSpc>
              <a:spcBef>
                <a:spcPts val="1200"/>
              </a:spcBef>
              <a:spcAft>
                <a:spcPts val="0"/>
              </a:spcAft>
              <a:buSzPct val="100000"/>
              <a:buFont typeface="Courier New"/>
              <a:buChar char="o"/>
            </a:pPr>
            <a:r>
              <a:rPr lang="en-US" dirty="0"/>
              <a:t>Google Chrome</a:t>
            </a:r>
          </a:p>
          <a:p>
            <a:pPr marL="685800" lvl="1" indent="-228600" algn="l" rtl="0">
              <a:lnSpc>
                <a:spcPct val="100000"/>
              </a:lnSpc>
              <a:spcBef>
                <a:spcPts val="1200"/>
              </a:spcBef>
              <a:spcAft>
                <a:spcPts val="0"/>
              </a:spcAft>
              <a:buSzPct val="100000"/>
              <a:buFont typeface="Courier New"/>
              <a:buChar char="o"/>
            </a:pPr>
            <a:r>
              <a:rPr lang="en-US" dirty="0"/>
              <a:t>Mozilla Firefox</a:t>
            </a:r>
          </a:p>
          <a:p>
            <a:pPr marL="685800" lvl="1" indent="-228600" algn="l" rtl="0">
              <a:lnSpc>
                <a:spcPct val="100000"/>
              </a:lnSpc>
              <a:spcBef>
                <a:spcPts val="1200"/>
              </a:spcBef>
              <a:spcAft>
                <a:spcPts val="0"/>
              </a:spcAft>
              <a:buSzPct val="100000"/>
              <a:buFont typeface="Courier New"/>
              <a:buChar char="o"/>
            </a:pPr>
            <a:r>
              <a:rPr lang="en-US" dirty="0"/>
              <a:t>Microsoft Edge</a:t>
            </a:r>
          </a:p>
          <a:p>
            <a:pPr marL="685800" lvl="1" indent="-228600" algn="l" rtl="0">
              <a:lnSpc>
                <a:spcPct val="100000"/>
              </a:lnSpc>
              <a:spcBef>
                <a:spcPts val="1200"/>
              </a:spcBef>
              <a:spcAft>
                <a:spcPts val="0"/>
              </a:spcAft>
              <a:buSzPct val="100000"/>
              <a:buFont typeface="Courier New"/>
              <a:buChar char="o"/>
            </a:pPr>
            <a:r>
              <a:rPr lang="en-US" dirty="0"/>
              <a:t>Apple Safari</a:t>
            </a:r>
          </a:p>
          <a:p>
            <a:pPr marL="685800" lvl="1" indent="-228600" algn="l" rtl="0">
              <a:lnSpc>
                <a:spcPct val="100000"/>
              </a:lnSpc>
              <a:spcBef>
                <a:spcPts val="1200"/>
              </a:spcBef>
              <a:spcAft>
                <a:spcPts val="0"/>
              </a:spcAft>
              <a:buSzPct val="100000"/>
              <a:buFont typeface="Courier New"/>
              <a:buChar char="o"/>
            </a:pPr>
            <a:r>
              <a:rPr lang="en-US" dirty="0"/>
              <a:t>Opera</a:t>
            </a:r>
          </a:p>
          <a:p>
            <a:pPr marL="228600" lvl="0" indent="-76200" algn="l" rtl="0">
              <a:lnSpc>
                <a:spcPct val="100000"/>
              </a:lnSpc>
              <a:spcBef>
                <a:spcPts val="1200"/>
              </a:spcBef>
              <a:spcAft>
                <a:spcPts val="0"/>
              </a:spcAft>
              <a:buSzPts val="2400"/>
              <a:buNone/>
            </a:pPr>
            <a:endParaRPr dirty="0"/>
          </a:p>
        </p:txBody>
      </p:sp>
      <p:sp>
        <p:nvSpPr>
          <p:cNvPr id="289" name="Google Shape;289;p19"/>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pic>
        <p:nvPicPr>
          <p:cNvPr id="290" name="Google Shape;290;p19"/>
          <p:cNvPicPr preferRelativeResize="0"/>
          <p:nvPr/>
        </p:nvPicPr>
        <p:blipFill rotWithShape="1">
          <a:blip r:embed="rId3">
            <a:alphaModFix/>
          </a:blip>
          <a:srcRect/>
          <a:stretch/>
        </p:blipFill>
        <p:spPr>
          <a:xfrm>
            <a:off x="10273988" y="2306993"/>
            <a:ext cx="1363603" cy="1417011"/>
          </a:xfrm>
          <a:prstGeom prst="rect">
            <a:avLst/>
          </a:prstGeom>
          <a:noFill/>
          <a:ln>
            <a:noFill/>
          </a:ln>
        </p:spPr>
      </p:pic>
      <p:pic>
        <p:nvPicPr>
          <p:cNvPr id="291" name="Google Shape;291;p19" descr="Tap to activate or exit full screen"/>
          <p:cNvPicPr preferRelativeResize="0"/>
          <p:nvPr/>
        </p:nvPicPr>
        <p:blipFill rotWithShape="1">
          <a:blip r:embed="rId4">
            <a:alphaModFix/>
          </a:blip>
          <a:srcRect/>
          <a:stretch/>
        </p:blipFill>
        <p:spPr>
          <a:xfrm>
            <a:off x="6612947" y="3498003"/>
            <a:ext cx="1670304" cy="1670304"/>
          </a:xfrm>
          <a:prstGeom prst="rect">
            <a:avLst/>
          </a:prstGeom>
          <a:noFill/>
          <a:ln>
            <a:noFill/>
          </a:ln>
        </p:spPr>
      </p:pic>
      <p:pic>
        <p:nvPicPr>
          <p:cNvPr id="292" name="Google Shape;292;p19" descr="Tap to activate or exit full screen"/>
          <p:cNvPicPr preferRelativeResize="0"/>
          <p:nvPr/>
        </p:nvPicPr>
        <p:blipFill rotWithShape="1">
          <a:blip r:embed="rId5">
            <a:alphaModFix/>
          </a:blip>
          <a:srcRect/>
          <a:stretch/>
        </p:blipFill>
        <p:spPr>
          <a:xfrm>
            <a:off x="8013641" y="1889542"/>
            <a:ext cx="1300472" cy="1305913"/>
          </a:xfrm>
          <a:prstGeom prst="rect">
            <a:avLst/>
          </a:prstGeom>
          <a:noFill/>
          <a:ln>
            <a:noFill/>
          </a:ln>
        </p:spPr>
      </p:pic>
      <p:pic>
        <p:nvPicPr>
          <p:cNvPr id="293" name="Google Shape;293;p19" descr="Image result for Apple Safari Logo Transparent"/>
          <p:cNvPicPr preferRelativeResize="0"/>
          <p:nvPr/>
        </p:nvPicPr>
        <p:blipFill rotWithShape="1">
          <a:blip r:embed="rId6">
            <a:alphaModFix/>
          </a:blip>
          <a:srcRect/>
          <a:stretch/>
        </p:blipFill>
        <p:spPr>
          <a:xfrm>
            <a:off x="8415605" y="4681497"/>
            <a:ext cx="1704975" cy="1714500"/>
          </a:xfrm>
          <a:prstGeom prst="rect">
            <a:avLst/>
          </a:prstGeom>
          <a:noFill/>
          <a:ln>
            <a:noFill/>
          </a:ln>
        </p:spPr>
      </p:pic>
      <p:pic>
        <p:nvPicPr>
          <p:cNvPr id="294" name="Google Shape;294;p19" descr="Image result for Opera Web Browser Logo"/>
          <p:cNvPicPr preferRelativeResize="0"/>
          <p:nvPr/>
        </p:nvPicPr>
        <p:blipFill rotWithShape="1">
          <a:blip r:embed="rId7">
            <a:alphaModFix/>
          </a:blip>
          <a:srcRect l="26271" r="19937"/>
          <a:stretch/>
        </p:blipFill>
        <p:spPr>
          <a:xfrm>
            <a:off x="10521696" y="4147985"/>
            <a:ext cx="1670304" cy="1743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n-US" dirty="0"/>
              <a:t>Websites (1)</a:t>
            </a:r>
            <a:endParaRPr lang="el-GR" dirty="0"/>
          </a:p>
        </p:txBody>
      </p:sp>
      <p:sp>
        <p:nvSpPr>
          <p:cNvPr id="3"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9880647" cy="4865977"/>
          </a:xfrm>
        </p:spPr>
        <p:txBody>
          <a:bodyPr>
            <a:normAutofit/>
          </a:bodyPr>
          <a:lstStyle/>
          <a:p>
            <a:pPr>
              <a:spcAft>
                <a:spcPts val="600"/>
              </a:spcAft>
            </a:pPr>
            <a:r>
              <a:rPr lang="en-US" dirty="0"/>
              <a:t>As mentioned earlier, the websites contain the information. So, the next step (</a:t>
            </a:r>
            <a:r>
              <a:rPr lang="en-US" b="1" dirty="0"/>
              <a:t>step 2</a:t>
            </a:r>
            <a:r>
              <a:rPr lang="en-US" dirty="0"/>
              <a:t>) is to connect to the proper website which contains the information you are looking for. </a:t>
            </a:r>
          </a:p>
          <a:p>
            <a:pPr>
              <a:spcAft>
                <a:spcPts val="600"/>
              </a:spcAft>
            </a:pPr>
            <a:r>
              <a:rPr lang="en-US" dirty="0"/>
              <a:t>For connecting to a website, you have to know its </a:t>
            </a:r>
            <a:r>
              <a:rPr lang="en-US" b="1" dirty="0"/>
              <a:t>domain name, </a:t>
            </a:r>
            <a:r>
              <a:rPr lang="en-US" dirty="0"/>
              <a:t>e.g., </a:t>
            </a:r>
            <a:r>
              <a:rPr lang="en-US" b="1" i="1" dirty="0"/>
              <a:t>healthcare.eu.</a:t>
            </a:r>
          </a:p>
          <a:p>
            <a:pPr>
              <a:spcAft>
                <a:spcPts val="600"/>
              </a:spcAft>
            </a:pPr>
            <a:r>
              <a:rPr lang="en-US" dirty="0"/>
              <a:t>So, the next questions are:</a:t>
            </a:r>
          </a:p>
          <a:p>
            <a:pPr lvl="1">
              <a:spcAft>
                <a:spcPts val="600"/>
              </a:spcAft>
            </a:pPr>
            <a:r>
              <a:rPr lang="en-US" i="1" dirty="0"/>
              <a:t>“Which website(s) should I visit to find the information I am looking</a:t>
            </a:r>
            <a:r>
              <a:rPr lang="el-GR" i="1" dirty="0"/>
              <a:t> </a:t>
            </a:r>
            <a:r>
              <a:rPr lang="en-US" i="1" dirty="0"/>
              <a:t>for?”, </a:t>
            </a:r>
            <a:r>
              <a:rPr lang="en-US" dirty="0"/>
              <a:t>and </a:t>
            </a:r>
          </a:p>
          <a:p>
            <a:pPr lvl="1">
              <a:spcAft>
                <a:spcPts val="600"/>
              </a:spcAft>
            </a:pPr>
            <a:r>
              <a:rPr lang="en-US" dirty="0"/>
              <a:t>“</a:t>
            </a:r>
            <a:r>
              <a:rPr lang="en-US" i="1" dirty="0"/>
              <a:t>How can I find the domain name of this/these website(s)?” </a:t>
            </a:r>
            <a:endParaRPr lang="en-US" dirty="0"/>
          </a:p>
        </p:txBody>
      </p:sp>
      <p:sp>
        <p:nvSpPr>
          <p:cNvPr id="4" name="Google Shape;345;p24">
            <a:extLst>
              <a:ext uri="{FF2B5EF4-FFF2-40B4-BE49-F238E27FC236}">
                <a16:creationId xmlns:a16="http://schemas.microsoft.com/office/drawing/2014/main" id="{A3DF5CD2-5C11-42D5-B08E-AC9D45F7CFC3}"/>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3430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2"/>
          <p:cNvGrpSpPr/>
          <p:nvPr/>
        </p:nvGrpSpPr>
        <p:grpSpPr>
          <a:xfrm>
            <a:off x="9587789" y="3777625"/>
            <a:ext cx="2245582" cy="2759937"/>
            <a:chOff x="7061107" y="2775080"/>
            <a:chExt cx="2245582" cy="2759937"/>
          </a:xfrm>
        </p:grpSpPr>
        <p:pic>
          <p:nvPicPr>
            <p:cNvPr id="77" name="Google Shape;77;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78" name="Google Shape;78;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AKADIMAIKO DIADIKTYO (GUnet)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79" name="Google Shape;7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de-DE"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80" name="Google Shape;80;p2"/>
          <p:cNvGrpSpPr/>
          <p:nvPr/>
        </p:nvGrpSpPr>
        <p:grpSpPr>
          <a:xfrm>
            <a:off x="-583724" y="2027730"/>
            <a:ext cx="6096000" cy="1677637"/>
            <a:chOff x="-1066801" y="1523553"/>
            <a:chExt cx="6096000" cy="1677637"/>
          </a:xfrm>
        </p:grpSpPr>
        <p:pic>
          <p:nvPicPr>
            <p:cNvPr id="81" name="Google Shape;81;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2" name="Google Shape;82;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de-DE" sz="1050" b="0" i="0" u="none" strike="noStrike" cap="none">
                  <a:solidFill>
                    <a:srgbClr val="203864"/>
                  </a:solidFill>
                  <a:latin typeface="Roboto"/>
                  <a:ea typeface="Roboto"/>
                  <a:cs typeface="Roboto"/>
                  <a:sym typeface="Roboto"/>
                </a:rPr>
                <a:t>WESTFALISCHE </a:t>
              </a:r>
              <a:r>
                <a:rPr lang="de-DE" sz="1000" b="0" i="0" u="none" strike="noStrike" cap="none">
                  <a:solidFill>
                    <a:srgbClr val="203864"/>
                  </a:solidFill>
                  <a:latin typeface="Roboto"/>
                  <a:ea typeface="Roboto"/>
                  <a:cs typeface="Roboto"/>
                  <a:sym typeface="Roboto"/>
                </a:rPr>
                <a:t>HOCHSCHULE</a:t>
              </a:r>
              <a:r>
                <a:rPr lang="de-DE" sz="1050" b="0" i="0" u="none" strike="noStrike" cap="none">
                  <a:solidFill>
                    <a:srgbClr val="203864"/>
                  </a:solidFill>
                  <a:latin typeface="Roboto"/>
                  <a:ea typeface="Roboto"/>
                  <a:cs typeface="Roboto"/>
                  <a:sym typeface="Roboto"/>
                </a:rPr>
                <a:t> GELSENKIRCHEN,</a:t>
              </a:r>
              <a:br>
                <a:rPr lang="de-DE" sz="1050" b="0" i="0" u="none" strike="noStrike" cap="none">
                  <a:solidFill>
                    <a:srgbClr val="203864"/>
                  </a:solidFill>
                  <a:latin typeface="Roboto"/>
                  <a:ea typeface="Roboto"/>
                  <a:cs typeface="Roboto"/>
                  <a:sym typeface="Roboto"/>
                </a:rPr>
              </a:br>
              <a:r>
                <a:rPr lang="de-DE"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pPr>
              <a:r>
                <a:rPr lang="de-DE"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pPr>
              <a:r>
                <a:rPr lang="de-DE"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3" name="Google Shape;83;p2"/>
          <p:cNvGrpSpPr/>
          <p:nvPr/>
        </p:nvGrpSpPr>
        <p:grpSpPr>
          <a:xfrm>
            <a:off x="4111945" y="4542257"/>
            <a:ext cx="6629400" cy="1738414"/>
            <a:chOff x="2579204" y="1882706"/>
            <a:chExt cx="6629400" cy="1738414"/>
          </a:xfrm>
        </p:grpSpPr>
        <p:pic>
          <p:nvPicPr>
            <p:cNvPr id="84" name="Google Shape;84;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5" name="Google Shape;85;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COORDINA ORGANIZACIÓN DE EMPRESAS Y</a:t>
              </a:r>
              <a:br>
                <a:rPr lang="de-DE" sz="1000" b="0" i="0" u="none" strike="noStrike" cap="none">
                  <a:solidFill>
                    <a:srgbClr val="203864"/>
                  </a:solidFill>
                  <a:latin typeface="Roboto"/>
                  <a:ea typeface="Roboto"/>
                  <a:cs typeface="Roboto"/>
                  <a:sym typeface="Roboto"/>
                </a:rPr>
              </a:br>
              <a:r>
                <a:rPr lang="de-DE"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86" name="Google Shape;86;p2"/>
          <p:cNvGrpSpPr/>
          <p:nvPr/>
        </p:nvGrpSpPr>
        <p:grpSpPr>
          <a:xfrm>
            <a:off x="6186067" y="2015292"/>
            <a:ext cx="6634368" cy="1584248"/>
            <a:chOff x="6639106" y="2919412"/>
            <a:chExt cx="6634368" cy="1584248"/>
          </a:xfrm>
        </p:grpSpPr>
        <p:pic>
          <p:nvPicPr>
            <p:cNvPr id="87" name="Google Shape;87;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88" name="Google Shape;88;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666666"/>
                  </a:solidFill>
                  <a:latin typeface="Roboto"/>
                  <a:ea typeface="Roboto"/>
                  <a:cs typeface="Roboto"/>
                  <a:sym typeface="Roboto"/>
                </a:rPr>
                <a:t>ATHENS, GREECE</a:t>
              </a:r>
              <a:br>
                <a:rPr lang="de-DE" sz="1000" b="0" i="0" u="none" strike="noStrike" cap="none">
                  <a:solidFill>
                    <a:srgbClr val="666666"/>
                  </a:solidFill>
                  <a:latin typeface="Roboto"/>
                  <a:ea typeface="Roboto"/>
                  <a:cs typeface="Roboto"/>
                  <a:sym typeface="Roboto"/>
                </a:rPr>
              </a:br>
              <a:r>
                <a:rPr lang="de-DE"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89" name="Google Shape;89;p2"/>
          <p:cNvGrpSpPr/>
          <p:nvPr/>
        </p:nvGrpSpPr>
        <p:grpSpPr>
          <a:xfrm>
            <a:off x="-1845822" y="4591510"/>
            <a:ext cx="6952420" cy="1601615"/>
            <a:chOff x="-1240501" y="3160643"/>
            <a:chExt cx="6952420" cy="1601615"/>
          </a:xfrm>
        </p:grpSpPr>
        <p:pic>
          <p:nvPicPr>
            <p:cNvPr id="90" name="Google Shape;90;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91" name="Google Shape;91;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2" name="Google Shape;92;p2"/>
          <p:cNvGrpSpPr/>
          <p:nvPr/>
        </p:nvGrpSpPr>
        <p:grpSpPr>
          <a:xfrm>
            <a:off x="3332429" y="4600164"/>
            <a:ext cx="2543175" cy="1592961"/>
            <a:chOff x="4517932" y="3531206"/>
            <a:chExt cx="2543175" cy="1592961"/>
          </a:xfrm>
        </p:grpSpPr>
        <p:pic>
          <p:nvPicPr>
            <p:cNvPr id="93" name="Google Shape;93;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94" name="Google Shape;94;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5" name="Google Shape;95;p2"/>
          <p:cNvGrpSpPr/>
          <p:nvPr/>
        </p:nvGrpSpPr>
        <p:grpSpPr>
          <a:xfrm>
            <a:off x="5019359" y="1427085"/>
            <a:ext cx="1973150" cy="2726448"/>
            <a:chOff x="9320178" y="2976204"/>
            <a:chExt cx="1973150" cy="2726448"/>
          </a:xfrm>
        </p:grpSpPr>
        <p:pic>
          <p:nvPicPr>
            <p:cNvPr id="96" name="Google Shape;96;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97" name="Google Shape;97;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n-US" dirty="0"/>
              <a:t>Websites (2)</a:t>
            </a:r>
            <a:endParaRPr lang="el-GR" dirty="0"/>
          </a:p>
        </p:txBody>
      </p:sp>
      <p:sp>
        <p:nvSpPr>
          <p:cNvPr id="3"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10891052" cy="4865977"/>
          </a:xfrm>
        </p:spPr>
        <p:txBody>
          <a:bodyPr>
            <a:normAutofit lnSpcReduction="10000"/>
          </a:bodyPr>
          <a:lstStyle/>
          <a:p>
            <a:pPr>
              <a:spcAft>
                <a:spcPts val="600"/>
              </a:spcAft>
            </a:pPr>
            <a:r>
              <a:rPr lang="en-US" dirty="0"/>
              <a:t>For the first time, we have been somehow informed about the domain name, e.g., </a:t>
            </a:r>
          </a:p>
          <a:p>
            <a:pPr lvl="1">
              <a:spcAft>
                <a:spcPts val="600"/>
              </a:spcAft>
              <a:buFont typeface="Courier New" panose="02070309020205020404" pitchFamily="49" charset="0"/>
              <a:buChar char="o"/>
            </a:pPr>
            <a:r>
              <a:rPr lang="en-US" dirty="0"/>
              <a:t>read it somewhere, </a:t>
            </a:r>
          </a:p>
          <a:p>
            <a:pPr lvl="1">
              <a:spcAft>
                <a:spcPts val="600"/>
              </a:spcAft>
              <a:buFont typeface="Courier New" panose="02070309020205020404" pitchFamily="49" charset="0"/>
              <a:buChar char="o"/>
            </a:pPr>
            <a:r>
              <a:rPr lang="en-US" dirty="0"/>
              <a:t>advised from someone, </a:t>
            </a:r>
          </a:p>
          <a:p>
            <a:pPr lvl="1">
              <a:spcAft>
                <a:spcPts val="600"/>
              </a:spcAft>
              <a:buFont typeface="Courier New" panose="02070309020205020404" pitchFamily="49" charset="0"/>
              <a:buChar char="o"/>
            </a:pPr>
            <a:r>
              <a:rPr lang="en-US" dirty="0"/>
              <a:t>found it in another website with related content, or </a:t>
            </a:r>
          </a:p>
          <a:p>
            <a:pPr lvl="1">
              <a:spcAft>
                <a:spcPts val="600"/>
              </a:spcAft>
              <a:buFont typeface="Courier New" panose="02070309020205020404" pitchFamily="49" charset="0"/>
              <a:buChar char="o"/>
            </a:pPr>
            <a:r>
              <a:rPr lang="en-US" dirty="0"/>
              <a:t>used a search engine to find the domain names of the website</a:t>
            </a:r>
          </a:p>
          <a:p>
            <a:pPr>
              <a:spcAft>
                <a:spcPts val="600"/>
              </a:spcAft>
            </a:pPr>
            <a:r>
              <a:rPr lang="en-US" dirty="0"/>
              <a:t>Concluding, </a:t>
            </a:r>
          </a:p>
          <a:p>
            <a:pPr lvl="1">
              <a:spcAft>
                <a:spcPts val="600"/>
              </a:spcAft>
              <a:buFont typeface="Courier New" panose="02070309020205020404" pitchFamily="49" charset="0"/>
              <a:buChar char="o"/>
            </a:pPr>
            <a:r>
              <a:rPr lang="en-US" dirty="0"/>
              <a:t>if you already know the domain name,</a:t>
            </a:r>
          </a:p>
          <a:p>
            <a:pPr lvl="2">
              <a:spcAft>
                <a:spcPts val="600"/>
              </a:spcAft>
              <a:buFont typeface="Calibri" panose="020B0604020202020204" pitchFamily="34" charset="0"/>
              <a:buChar char="•"/>
            </a:pPr>
            <a:r>
              <a:rPr lang="en-US" dirty="0"/>
              <a:t>you may enter it directly into the browser and connect to the website</a:t>
            </a:r>
          </a:p>
          <a:p>
            <a:pPr lvl="1">
              <a:spcAft>
                <a:spcPts val="600"/>
              </a:spcAft>
              <a:buFont typeface="Courier New" panose="02070309020205020404" pitchFamily="49" charset="0"/>
              <a:buChar char="o"/>
            </a:pPr>
            <a:r>
              <a:rPr lang="en-US" dirty="0"/>
              <a:t>otherwise,</a:t>
            </a:r>
          </a:p>
          <a:p>
            <a:pPr lvl="2">
              <a:spcAft>
                <a:spcPts val="600"/>
              </a:spcAft>
              <a:buFont typeface="Calibri" panose="020B0604020202020204" pitchFamily="34" charset="0"/>
              <a:buChar char="•"/>
            </a:pPr>
            <a:r>
              <a:rPr lang="en-US" dirty="0"/>
              <a:t>use a </a:t>
            </a:r>
            <a:r>
              <a:rPr lang="en-US" b="1" dirty="0"/>
              <a:t>search engine </a:t>
            </a:r>
            <a:r>
              <a:rPr lang="en-US" dirty="0"/>
              <a:t>to find it out</a:t>
            </a:r>
          </a:p>
          <a:p>
            <a:pPr lvl="1">
              <a:spcAft>
                <a:spcPts val="600"/>
              </a:spcAft>
            </a:pPr>
            <a:endParaRPr lang="en-US" dirty="0"/>
          </a:p>
        </p:txBody>
      </p:sp>
      <p:sp>
        <p:nvSpPr>
          <p:cNvPr id="4" name="TextBox 3">
            <a:extLst>
              <a:ext uri="{FF2B5EF4-FFF2-40B4-BE49-F238E27FC236}">
                <a16:creationId xmlns:a16="http://schemas.microsoft.com/office/drawing/2014/main" id="{E7042A5C-CAAA-4E63-AE6F-1A6BA4BD5A0F}"/>
              </a:ext>
            </a:extLst>
          </p:cNvPr>
          <p:cNvSpPr txBox="1"/>
          <p:nvPr/>
        </p:nvSpPr>
        <p:spPr>
          <a:xfrm>
            <a:off x="3236547" y="2056853"/>
            <a:ext cx="8538565" cy="2739211"/>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marL="180000" lvl="1">
              <a:spcAft>
                <a:spcPts val="600"/>
              </a:spcAft>
              <a:buSzPts val="2640"/>
            </a:pPr>
            <a:r>
              <a:rPr lang="el-GR" sz="2000" dirty="0">
                <a:latin typeface="Calibri" panose="020F0502020204030204" pitchFamily="34" charset="0"/>
                <a:cs typeface="Calibri" panose="020F0502020204030204" pitchFamily="34" charset="0"/>
              </a:rPr>
              <a:t>A </a:t>
            </a:r>
            <a:r>
              <a:rPr lang="en-US" sz="2000" b="1" dirty="0">
                <a:latin typeface="Calibri" panose="020F0502020204030204" pitchFamily="34" charset="0"/>
                <a:cs typeface="Calibri" panose="020F0502020204030204" pitchFamily="34" charset="0"/>
              </a:rPr>
              <a:t>search engine </a:t>
            </a:r>
            <a:r>
              <a:rPr lang="en-US" sz="2000" dirty="0">
                <a:latin typeface="Calibri" panose="020F0502020204030204" pitchFamily="34" charset="0"/>
                <a:cs typeface="Calibri" panose="020F0502020204030204" pitchFamily="34" charset="0"/>
              </a:rPr>
              <a:t>is a service for finding websites. It collects available websites on the Web and associates them with several tags, which are keywords related to the website's main information category. </a:t>
            </a: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The user connects via a browser to the search engine.</a:t>
            </a: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Enters the keywords</a:t>
            </a: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The search engine returns a list of websites related to the keywords</a:t>
            </a: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The user chooses to visit one or more websites</a:t>
            </a:r>
            <a:endParaRPr lang="en-US" sz="1800" dirty="0">
              <a:latin typeface="Calibri" panose="020F0502020204030204" pitchFamily="34" charset="0"/>
              <a:cs typeface="Calibri" panose="020F0502020204030204" pitchFamily="34" charset="0"/>
            </a:endParaRPr>
          </a:p>
        </p:txBody>
      </p:sp>
      <p:sp>
        <p:nvSpPr>
          <p:cNvPr id="5" name="pop-up">
            <a:extLst>
              <a:ext uri="{FF2B5EF4-FFF2-40B4-BE49-F238E27FC236}">
                <a16:creationId xmlns:a16="http://schemas.microsoft.com/office/drawing/2014/main" id="{FCD4C1AB-4348-4080-B353-0CBAC45242F8}"/>
              </a:ext>
            </a:extLst>
          </p:cNvPr>
          <p:cNvSpPr/>
          <p:nvPr/>
        </p:nvSpPr>
        <p:spPr>
          <a:xfrm>
            <a:off x="6096000" y="5778000"/>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C00000"/>
              </a:solidFill>
            </a:endParaRPr>
          </a:p>
          <a:p>
            <a:pPr algn="ctr"/>
            <a:r>
              <a:rPr lang="en-US" b="1">
                <a:solidFill>
                  <a:schemeClr val="bg1">
                    <a:lumMod val="65000"/>
                  </a:schemeClr>
                </a:solidFill>
              </a:rPr>
              <a:t>Click here for more information about the search engines</a:t>
            </a:r>
          </a:p>
          <a:p>
            <a:pPr algn="ctr"/>
            <a:endParaRPr lang="el-GR" b="1">
              <a:solidFill>
                <a:srgbClr val="C00000"/>
              </a:solidFill>
            </a:endParaRPr>
          </a:p>
        </p:txBody>
      </p:sp>
      <p:sp>
        <p:nvSpPr>
          <p:cNvPr id="6" name="Google Shape;345;p24">
            <a:extLst>
              <a:ext uri="{FF2B5EF4-FFF2-40B4-BE49-F238E27FC236}">
                <a16:creationId xmlns:a16="http://schemas.microsoft.com/office/drawing/2014/main" id="{2A6F32EE-4426-418D-9EF5-3E7DB70582F6}"/>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32548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Search </a:t>
            </a:r>
            <a:r>
              <a:rPr lang="de-DE" dirty="0" err="1"/>
              <a:t>engines</a:t>
            </a:r>
            <a:endParaRPr dirty="0"/>
          </a:p>
        </p:txBody>
      </p:sp>
      <p:sp>
        <p:nvSpPr>
          <p:cNvPr id="300" name="Google Shape;300;p20"/>
          <p:cNvSpPr txBox="1">
            <a:spLocks noGrp="1"/>
          </p:cNvSpPr>
          <p:nvPr>
            <p:ph type="body" idx="1"/>
          </p:nvPr>
        </p:nvSpPr>
        <p:spPr>
          <a:xfrm>
            <a:off x="557997" y="1799999"/>
            <a:ext cx="8768883"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For searching information on the internet, you have to connect, with your web browser, to one of the available </a:t>
            </a:r>
            <a:r>
              <a:rPr lang="en-US" b="1" dirty="0"/>
              <a:t>search engines</a:t>
            </a:r>
            <a:r>
              <a:rPr lang="en-US" dirty="0"/>
              <a:t>.</a:t>
            </a:r>
          </a:p>
          <a:p>
            <a:pPr marL="228600" lvl="0" indent="-228600" algn="l" rtl="0">
              <a:lnSpc>
                <a:spcPct val="100000"/>
              </a:lnSpc>
              <a:spcBef>
                <a:spcPts val="1200"/>
              </a:spcBef>
              <a:spcAft>
                <a:spcPts val="0"/>
              </a:spcAft>
              <a:buSzPts val="2400"/>
              <a:buChar char="▪"/>
            </a:pPr>
            <a:r>
              <a:rPr lang="en-US" dirty="0"/>
              <a:t>Some of the most popular search engines are the following:</a:t>
            </a:r>
          </a:p>
          <a:p>
            <a:pPr marL="800100" lvl="1" indent="-342900" algn="l" rtl="0">
              <a:lnSpc>
                <a:spcPct val="100000"/>
              </a:lnSpc>
              <a:spcBef>
                <a:spcPts val="1200"/>
              </a:spcBef>
              <a:spcAft>
                <a:spcPts val="0"/>
              </a:spcAft>
              <a:buSzPct val="100000"/>
              <a:buFont typeface="Calibri" panose="020F0502020204030204" pitchFamily="34" charset="0"/>
              <a:buChar char="̶"/>
            </a:pPr>
            <a:r>
              <a:rPr lang="en-US" b="1" dirty="0"/>
              <a:t>Google.com</a:t>
            </a:r>
            <a:r>
              <a:rPr lang="en-US" dirty="0"/>
              <a:t>: You can differentiate your research via google between information, photos or you can use it for navigation.</a:t>
            </a:r>
          </a:p>
          <a:p>
            <a:pPr marL="800100" lvl="1" indent="-342900" algn="l" rtl="0">
              <a:lnSpc>
                <a:spcPct val="100000"/>
              </a:lnSpc>
              <a:spcBef>
                <a:spcPts val="1200"/>
              </a:spcBef>
              <a:spcAft>
                <a:spcPts val="0"/>
              </a:spcAft>
              <a:buSzPct val="100000"/>
              <a:buFont typeface="Calibri" panose="020F0502020204030204" pitchFamily="34" charset="0"/>
              <a:buChar char="̶"/>
            </a:pPr>
            <a:r>
              <a:rPr lang="en-US" b="1" dirty="0"/>
              <a:t>Bing.com</a:t>
            </a:r>
            <a:r>
              <a:rPr lang="en-US" dirty="0"/>
              <a:t>: The structure and function are usually similar to Google, but the search results could be different.</a:t>
            </a:r>
          </a:p>
          <a:p>
            <a:pPr marL="800100" lvl="1" indent="-342900" algn="l" rtl="0">
              <a:lnSpc>
                <a:spcPct val="100000"/>
              </a:lnSpc>
              <a:spcBef>
                <a:spcPts val="1200"/>
              </a:spcBef>
              <a:spcAft>
                <a:spcPts val="0"/>
              </a:spcAft>
              <a:buSzPct val="100000"/>
              <a:buFont typeface="Calibri" panose="020F0502020204030204" pitchFamily="34" charset="0"/>
              <a:buChar char="̶"/>
            </a:pPr>
            <a:r>
              <a:rPr lang="en-US" b="1" dirty="0"/>
              <a:t>Yahoo.com</a:t>
            </a:r>
            <a:r>
              <a:rPr lang="en-US" dirty="0"/>
              <a:t>: Quite similar to Bing.</a:t>
            </a:r>
          </a:p>
          <a:p>
            <a:pPr marL="228600" lvl="0" indent="-76200" algn="l" rtl="0">
              <a:lnSpc>
                <a:spcPct val="100000"/>
              </a:lnSpc>
              <a:spcBef>
                <a:spcPts val="1200"/>
              </a:spcBef>
              <a:spcAft>
                <a:spcPts val="0"/>
              </a:spcAft>
              <a:buSzPts val="2400"/>
              <a:buNone/>
            </a:pPr>
            <a:endParaRPr dirty="0"/>
          </a:p>
        </p:txBody>
      </p:sp>
      <p:sp>
        <p:nvSpPr>
          <p:cNvPr id="301" name="Google Shape;301;p20"/>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303" name="Google Shape;303;p20"/>
          <p:cNvSpPr/>
          <p:nvPr/>
        </p:nvSpPr>
        <p:spPr>
          <a:xfrm>
            <a:off x="8548010" y="1508202"/>
            <a:ext cx="33656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de-DE" sz="5400" b="1" i="0" u="none" strike="noStrike" cap="none">
                <a:solidFill>
                  <a:srgbClr val="FFFFFF"/>
                </a:solidFill>
                <a:latin typeface="Calibri"/>
                <a:ea typeface="Calibri"/>
                <a:cs typeface="Calibri"/>
                <a:sym typeface="Calibri"/>
              </a:rPr>
              <a:t>yahoo.com</a:t>
            </a:r>
            <a:endParaRPr sz="5400" b="1" i="0" u="none" strike="noStrike" cap="none">
              <a:solidFill>
                <a:srgbClr val="FFFFFF"/>
              </a:solidFill>
              <a:latin typeface="Calibri"/>
              <a:ea typeface="Calibri"/>
              <a:cs typeface="Calibri"/>
              <a:sym typeface="Calibri"/>
            </a:endParaRPr>
          </a:p>
        </p:txBody>
      </p:sp>
      <p:sp>
        <p:nvSpPr>
          <p:cNvPr id="304" name="Google Shape;304;p20"/>
          <p:cNvSpPr/>
          <p:nvPr/>
        </p:nvSpPr>
        <p:spPr>
          <a:xfrm>
            <a:off x="8548010" y="4363459"/>
            <a:ext cx="350237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de-DE" sz="5400" b="1" i="0" u="none" strike="noStrike" cap="none">
                <a:solidFill>
                  <a:srgbClr val="FFFFFF"/>
                </a:solidFill>
                <a:latin typeface="Calibri"/>
                <a:ea typeface="Calibri"/>
                <a:cs typeface="Calibri"/>
                <a:sym typeface="Calibri"/>
              </a:rPr>
              <a:t>google.com</a:t>
            </a:r>
            <a:endParaRPr sz="5400" b="1" i="0" u="none" strike="noStrike" cap="none">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Activity</a:t>
            </a:r>
            <a:r>
              <a:rPr lang="de-DE">
                <a:solidFill>
                  <a:srgbClr val="C00000"/>
                </a:solidFill>
              </a:rPr>
              <a:t>: </a:t>
            </a:r>
            <a:r>
              <a:rPr lang="de-DE"/>
              <a:t>Search </a:t>
            </a:r>
            <a:r>
              <a:rPr lang="de-DE" err="1"/>
              <a:t>strings</a:t>
            </a:r>
            <a:endParaRPr/>
          </a:p>
        </p:txBody>
      </p:sp>
      <p:sp>
        <p:nvSpPr>
          <p:cNvPr id="321" name="Google Shape;321;p22"/>
          <p:cNvSpPr txBox="1">
            <a:spLocks noGrp="1"/>
          </p:cNvSpPr>
          <p:nvPr>
            <p:ph type="body" idx="1"/>
          </p:nvPr>
        </p:nvSpPr>
        <p:spPr>
          <a:xfrm>
            <a:off x="885084" y="1886609"/>
            <a:ext cx="5852132" cy="50112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SzPct val="100000"/>
              <a:buNone/>
            </a:pPr>
            <a:r>
              <a:rPr lang="en-US" i="1" dirty="0"/>
              <a:t>Example: </a:t>
            </a:r>
            <a:r>
              <a:rPr lang="en-US" dirty="0"/>
              <a:t>Where is the next doctor for dental health?</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“Dental health doctor AND Gelsenkirchen“</a:t>
            </a:r>
          </a:p>
          <a:p>
            <a:pPr marL="0" lvl="0" indent="0" algn="l" rtl="0">
              <a:lnSpc>
                <a:spcPct val="120000"/>
              </a:lnSpc>
              <a:spcBef>
                <a:spcPts val="1200"/>
              </a:spcBef>
              <a:spcAft>
                <a:spcPts val="0"/>
              </a:spcAft>
              <a:buSzPct val="100000"/>
              <a:buNone/>
            </a:pPr>
            <a:r>
              <a:rPr lang="en-US" dirty="0"/>
              <a:t>Please discuss, which of the following search strings are the best ones:</a:t>
            </a:r>
          </a:p>
          <a:p>
            <a:pPr marL="228600" lvl="0" indent="-228600" algn="l" rtl="0">
              <a:lnSpc>
                <a:spcPct val="120000"/>
              </a:lnSpc>
              <a:spcBef>
                <a:spcPts val="1200"/>
              </a:spcBef>
              <a:spcAft>
                <a:spcPts val="0"/>
              </a:spcAft>
              <a:buSzPct val="100000"/>
              <a:buChar char="▪"/>
            </a:pPr>
            <a:r>
              <a:rPr lang="en-US" b="1" dirty="0"/>
              <a:t>Information of interest: </a:t>
            </a:r>
            <a:r>
              <a:rPr lang="en-US" i="1" dirty="0"/>
              <a:t>Do I have to pay for my dental treatment myself as an asylum seeker in Germany?</a:t>
            </a:r>
            <a:endParaRPr lang="en-US" dirty="0"/>
          </a:p>
          <a:p>
            <a:pPr marL="914400" lvl="1" indent="-457199" algn="l"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Do I have to pay for my dental treatment myself?</a:t>
            </a:r>
            <a:endParaRPr lang="en-US" dirty="0"/>
          </a:p>
          <a:p>
            <a:pPr marL="914400" lvl="1" indent="-457199" algn="l"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Payment for dental treatment AND Asylum seeker AND Germany</a:t>
            </a:r>
            <a:endParaRPr lang="en-US" dirty="0"/>
          </a:p>
          <a:p>
            <a:pPr marL="914400" lvl="1" indent="-457199" algn="l"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Payment for dental treatment</a:t>
            </a:r>
            <a:endParaRPr lang="en-US" dirty="0"/>
          </a:p>
        </p:txBody>
      </p:sp>
      <p:pic>
        <p:nvPicPr>
          <p:cNvPr id="323" name="Google Shape;323;p22"/>
          <p:cNvPicPr preferRelativeResize="0"/>
          <p:nvPr/>
        </p:nvPicPr>
        <p:blipFill rotWithShape="1">
          <a:blip r:embed="rId3">
            <a:alphaModFix/>
          </a:blip>
          <a:srcRect/>
          <a:stretch/>
        </p:blipFill>
        <p:spPr>
          <a:xfrm>
            <a:off x="7409452" y="5084558"/>
            <a:ext cx="4486275" cy="1533525"/>
          </a:xfrm>
          <a:prstGeom prst="rect">
            <a:avLst/>
          </a:prstGeom>
          <a:noFill/>
          <a:ln>
            <a:noFill/>
          </a:ln>
          <a:effectLst>
            <a:outerShdw blurRad="292100" dist="139700" dir="2700000" algn="tl" rotWithShape="0">
              <a:srgbClr val="333333">
                <a:alpha val="64313"/>
              </a:srgbClr>
            </a:outerShdw>
          </a:effectLst>
        </p:spPr>
      </p:pic>
      <p:pic>
        <p:nvPicPr>
          <p:cNvPr id="324" name="Google Shape;324;p22"/>
          <p:cNvPicPr preferRelativeResize="0"/>
          <p:nvPr/>
        </p:nvPicPr>
        <p:blipFill rotWithShape="1">
          <a:blip r:embed="rId4">
            <a:alphaModFix/>
          </a:blip>
          <a:srcRect/>
          <a:stretch/>
        </p:blipFill>
        <p:spPr>
          <a:xfrm>
            <a:off x="6490924" y="1486697"/>
            <a:ext cx="5668519" cy="1138341"/>
          </a:xfrm>
          <a:prstGeom prst="rect">
            <a:avLst/>
          </a:prstGeom>
          <a:noFill/>
          <a:ln>
            <a:noFill/>
          </a:ln>
          <a:effectLst>
            <a:outerShdw blurRad="292100" dist="139700" dir="2700000" algn="tl" rotWithShape="0">
              <a:srgbClr val="333333">
                <a:alpha val="64313"/>
              </a:srgbClr>
            </a:outerShdw>
          </a:effectLst>
        </p:spPr>
      </p:pic>
      <p:pic>
        <p:nvPicPr>
          <p:cNvPr id="325" name="Google Shape;325;p22"/>
          <p:cNvPicPr preferRelativeResize="0"/>
          <p:nvPr/>
        </p:nvPicPr>
        <p:blipFill rotWithShape="1">
          <a:blip r:embed="rId5">
            <a:alphaModFix/>
          </a:blip>
          <a:srcRect/>
          <a:stretch/>
        </p:blipFill>
        <p:spPr>
          <a:xfrm>
            <a:off x="6314173" y="3743145"/>
            <a:ext cx="5668518" cy="649083"/>
          </a:xfrm>
          <a:prstGeom prst="rect">
            <a:avLst/>
          </a:prstGeom>
          <a:noFill/>
          <a:ln>
            <a:noFill/>
          </a:ln>
          <a:effectLst>
            <a:outerShdw blurRad="292100" dist="139700" dir="2700000" algn="tl" rotWithShape="0">
              <a:srgbClr val="333333">
                <a:alpha val="64313"/>
              </a:srgbClr>
            </a:outerShdw>
          </a:effectLst>
        </p:spPr>
      </p:pic>
      <p:sp>
        <p:nvSpPr>
          <p:cNvPr id="326" name="Google Shape;326;p22"/>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6">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C88F1B7C-9CF5-4FEC-8133-9000C6E9CE0A}"/>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2433744" y="1065021"/>
            <a:ext cx="8360364"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Activity</a:t>
            </a:r>
            <a:r>
              <a:rPr lang="de-DE">
                <a:solidFill>
                  <a:srgbClr val="C00000"/>
                </a:solidFill>
              </a:rPr>
              <a:t>:</a:t>
            </a:r>
            <a:r>
              <a:rPr lang="de-DE"/>
              <a:t> Search </a:t>
            </a:r>
            <a:r>
              <a:rPr lang="de-DE" err="1"/>
              <a:t>strings</a:t>
            </a:r>
            <a:endParaRPr/>
          </a:p>
        </p:txBody>
      </p:sp>
      <p:sp>
        <p:nvSpPr>
          <p:cNvPr id="333" name="Google Shape;333;p23"/>
          <p:cNvSpPr txBox="1">
            <a:spLocks noGrp="1"/>
          </p:cNvSpPr>
          <p:nvPr>
            <p:ph type="body" idx="1"/>
          </p:nvPr>
        </p:nvSpPr>
        <p:spPr>
          <a:xfrm>
            <a:off x="761794" y="1846762"/>
            <a:ext cx="5852132" cy="486597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en-US" dirty="0"/>
              <a:t>Discuss, which of the following search strings are the best ones:</a:t>
            </a:r>
          </a:p>
          <a:p>
            <a:pPr marL="228600" lvl="0" indent="-228600" algn="l" rtl="0">
              <a:lnSpc>
                <a:spcPct val="120000"/>
              </a:lnSpc>
              <a:spcBef>
                <a:spcPts val="1200"/>
              </a:spcBef>
              <a:spcAft>
                <a:spcPts val="0"/>
              </a:spcAft>
              <a:buSzPts val="2400"/>
              <a:buChar char="▪"/>
            </a:pPr>
            <a:r>
              <a:rPr lang="en-US" b="1" dirty="0"/>
              <a:t>Information of interest: </a:t>
            </a:r>
            <a:r>
              <a:rPr lang="en-US" i="1" dirty="0"/>
              <a:t>Should I get vaccinated against COVID-19?</a:t>
            </a:r>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Advantages AND Vaccination AND COVID-19</a:t>
            </a:r>
            <a:endParaRPr lang="en-US" dirty="0"/>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Should I get vaccinated against COVID-19? </a:t>
            </a:r>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Vaccination</a:t>
            </a:r>
          </a:p>
        </p:txBody>
      </p:sp>
      <p:sp>
        <p:nvSpPr>
          <p:cNvPr id="338" name="Google Shape;338;p23"/>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pic>
        <p:nvPicPr>
          <p:cNvPr id="3" name="Εικόνα 2">
            <a:extLst>
              <a:ext uri="{FF2B5EF4-FFF2-40B4-BE49-F238E27FC236}">
                <a16:creationId xmlns:a16="http://schemas.microsoft.com/office/drawing/2014/main" id="{75AA273D-7D0E-474F-95A4-3B9FE70391F0}"/>
              </a:ext>
            </a:extLst>
          </p:cNvPr>
          <p:cNvPicPr>
            <a:picLocks noChangeAspect="1"/>
          </p:cNvPicPr>
          <p:nvPr/>
        </p:nvPicPr>
        <p:blipFill>
          <a:blip r:embed="rId3"/>
          <a:stretch>
            <a:fillRect/>
          </a:stretch>
        </p:blipFill>
        <p:spPr>
          <a:xfrm>
            <a:off x="7584043" y="1419295"/>
            <a:ext cx="4119490" cy="1050740"/>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8D61F597-88F1-4C2E-A640-86EDDA151FD3}"/>
              </a:ext>
            </a:extLst>
          </p:cNvPr>
          <p:cNvPicPr>
            <a:picLocks noChangeAspect="1"/>
          </p:cNvPicPr>
          <p:nvPr/>
        </p:nvPicPr>
        <p:blipFill>
          <a:blip r:embed="rId4"/>
          <a:stretch>
            <a:fillRect/>
          </a:stretch>
        </p:blipFill>
        <p:spPr>
          <a:xfrm>
            <a:off x="5967663" y="3251776"/>
            <a:ext cx="5976191" cy="60760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918BEC6F-3EB1-4843-98C4-7F444F141E46}"/>
              </a:ext>
            </a:extLst>
          </p:cNvPr>
          <p:cNvPicPr>
            <a:picLocks noChangeAspect="1"/>
          </p:cNvPicPr>
          <p:nvPr/>
        </p:nvPicPr>
        <p:blipFill>
          <a:blip r:embed="rId5"/>
          <a:stretch>
            <a:fillRect/>
          </a:stretch>
        </p:blipFill>
        <p:spPr>
          <a:xfrm>
            <a:off x="7055194" y="4515334"/>
            <a:ext cx="4888660" cy="1772246"/>
          </a:xfrm>
          <a:prstGeom prst="rect">
            <a:avLst/>
          </a:prstGeom>
          <a:ln>
            <a:noFill/>
          </a:ln>
          <a:effectLst>
            <a:outerShdw blurRad="292100" dist="139700" dir="2700000" algn="tl" rotWithShape="0">
              <a:srgbClr val="333333">
                <a:alpha val="65000"/>
              </a:srgbClr>
            </a:outerShdw>
          </a:effectLst>
        </p:spPr>
      </p:pic>
      <p:pic>
        <p:nvPicPr>
          <p:cNvPr id="9" name="Google Shape;142;p6">
            <a:extLst>
              <a:ext uri="{FF2B5EF4-FFF2-40B4-BE49-F238E27FC236}">
                <a16:creationId xmlns:a16="http://schemas.microsoft.com/office/drawing/2014/main" id="{0855A25A-667D-424C-9117-CB6647B3ACDD}"/>
              </a:ext>
            </a:extLst>
          </p:cNvPr>
          <p:cNvPicPr preferRelativeResize="0"/>
          <p:nvPr/>
        </p:nvPicPr>
        <p:blipFill rotWithShape="1">
          <a:blip r:embed="rId6">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A475C3D2-D5D1-4B8D-ADB6-D5DF36D5D38F}"/>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1E0BAA-7867-4A10-817E-A8403B3F839B}"/>
              </a:ext>
            </a:extLst>
          </p:cNvPr>
          <p:cNvSpPr>
            <a:spLocks noGrp="1"/>
          </p:cNvSpPr>
          <p:nvPr>
            <p:ph type="title"/>
          </p:nvPr>
        </p:nvSpPr>
        <p:spPr/>
        <p:txBody>
          <a:bodyPr>
            <a:normAutofit/>
          </a:bodyPr>
          <a:lstStyle/>
          <a:p>
            <a:r>
              <a:rPr lang="en-US"/>
              <a:t>Alternative ways of searching information on Web</a:t>
            </a:r>
            <a:endParaRPr lang="el-GR"/>
          </a:p>
        </p:txBody>
      </p:sp>
      <p:sp>
        <p:nvSpPr>
          <p:cNvPr id="3" name="Θέση κειμένου 2">
            <a:extLst>
              <a:ext uri="{FF2B5EF4-FFF2-40B4-BE49-F238E27FC236}">
                <a16:creationId xmlns:a16="http://schemas.microsoft.com/office/drawing/2014/main" id="{FDFA053E-7619-4447-B1A1-64485D9D4F79}"/>
              </a:ext>
            </a:extLst>
          </p:cNvPr>
          <p:cNvSpPr>
            <a:spLocks noGrp="1"/>
          </p:cNvSpPr>
          <p:nvPr>
            <p:ph type="body" idx="1"/>
          </p:nvPr>
        </p:nvSpPr>
        <p:spPr>
          <a:xfrm>
            <a:off x="557998" y="1799999"/>
            <a:ext cx="9014627" cy="4865977"/>
          </a:xfrm>
        </p:spPr>
        <p:txBody>
          <a:bodyPr>
            <a:normAutofit fontScale="92500" lnSpcReduction="10000"/>
          </a:bodyPr>
          <a:lstStyle/>
          <a:p>
            <a:pPr>
              <a:spcAft>
                <a:spcPts val="600"/>
              </a:spcAft>
              <a:buFont typeface="Wingdings" panose="05000000000000000000" pitchFamily="2" charset="2"/>
              <a:buChar char="§"/>
            </a:pPr>
            <a:r>
              <a:rPr lang="en-US" dirty="0"/>
              <a:t>There are also alternatives in finding information about a topic:</a:t>
            </a:r>
          </a:p>
          <a:p>
            <a:pPr lvl="1">
              <a:spcAft>
                <a:spcPts val="600"/>
              </a:spcAft>
              <a:buFont typeface="Courier New" panose="02070309020205020404" pitchFamily="49" charset="0"/>
              <a:buChar char="o"/>
            </a:pPr>
            <a:r>
              <a:rPr lang="en-US" b="1" dirty="0"/>
              <a:t>Thematic web directories. </a:t>
            </a:r>
            <a:r>
              <a:rPr lang="en-US" dirty="0"/>
              <a:t>They are organized lists that contain websites, even commercial ones, which focus on a specific topic, e.g., health.</a:t>
            </a:r>
          </a:p>
          <a:p>
            <a:pPr lvl="1">
              <a:spcAft>
                <a:spcPts val="600"/>
              </a:spcAft>
              <a:buFont typeface="Courier New" panose="02070309020205020404" pitchFamily="49" charset="0"/>
              <a:buChar char="o"/>
            </a:pPr>
            <a:r>
              <a:rPr lang="en-US" b="1" dirty="0"/>
              <a:t>Forum. </a:t>
            </a:r>
            <a:r>
              <a:rPr lang="en-US" dirty="0"/>
              <a:t>A forum is another way of communication in the digital environment which allows interaction with other internet users over a specific topic. You may register and join a forum for </a:t>
            </a:r>
          </a:p>
          <a:p>
            <a:pPr lvl="2">
              <a:spcAft>
                <a:spcPts val="600"/>
              </a:spcAft>
              <a:buFont typeface="Courier New" panose="02070309020205020404" pitchFamily="49" charset="0"/>
              <a:buChar char="o"/>
            </a:pPr>
            <a:r>
              <a:rPr lang="en-US" dirty="0"/>
              <a:t>asking specific questions and receiving replies, or</a:t>
            </a:r>
          </a:p>
          <a:p>
            <a:pPr lvl="2">
              <a:spcAft>
                <a:spcPts val="600"/>
              </a:spcAft>
              <a:buFont typeface="Courier New" panose="02070309020205020404" pitchFamily="49" charset="0"/>
              <a:buChar char="o"/>
            </a:pPr>
            <a:r>
              <a:rPr lang="en-US" dirty="0"/>
              <a:t>looking for replies to similar questions like your question(s)</a:t>
            </a:r>
          </a:p>
          <a:p>
            <a:pPr lvl="2">
              <a:spcAft>
                <a:spcPts val="600"/>
              </a:spcAft>
              <a:buFont typeface="Courier New" panose="02070309020205020404" pitchFamily="49" charset="0"/>
              <a:buChar char="o"/>
            </a:pPr>
            <a:r>
              <a:rPr lang="en-US" sz="2100" dirty="0"/>
              <a:t>Example</a:t>
            </a:r>
            <a:r>
              <a:rPr lang="en-US" dirty="0"/>
              <a:t>: </a:t>
            </a:r>
            <a:r>
              <a:rPr lang="en-US" dirty="0">
                <a:hlinkClick r:id="rId2"/>
              </a:rPr>
              <a:t>https://www.healthboards.com/</a:t>
            </a:r>
            <a:r>
              <a:rPr lang="en-US" dirty="0"/>
              <a:t> </a:t>
            </a:r>
          </a:p>
          <a:p>
            <a:pPr>
              <a:spcAft>
                <a:spcPts val="600"/>
              </a:spcAft>
              <a:buFont typeface="Wingdings" panose="05000000000000000000" pitchFamily="2" charset="2"/>
              <a:buChar char="§"/>
            </a:pPr>
            <a:r>
              <a:rPr lang="en-US" dirty="0"/>
              <a:t>You may use search engines to find web directories and forums, e.g., by using the keywords</a:t>
            </a:r>
          </a:p>
          <a:p>
            <a:pPr lvl="1">
              <a:spcAft>
                <a:spcPts val="600"/>
              </a:spcAft>
              <a:buFont typeface="Courier New" panose="02070309020205020404" pitchFamily="49" charset="0"/>
              <a:buChar char="o"/>
            </a:pPr>
            <a:r>
              <a:rPr lang="en-US" sz="1900" b="1" dirty="0">
                <a:solidFill>
                  <a:srgbClr val="00B0F0"/>
                </a:solidFill>
                <a:latin typeface="Courier New"/>
                <a:cs typeface="Courier New"/>
              </a:rPr>
              <a:t>“Forum AND health”</a:t>
            </a:r>
          </a:p>
          <a:p>
            <a:pPr lvl="2">
              <a:spcAft>
                <a:spcPts val="600"/>
              </a:spcAft>
              <a:buFont typeface="Courier New" panose="02070309020205020404" pitchFamily="49" charset="0"/>
              <a:buChar char="o"/>
            </a:pPr>
            <a:endParaRPr lang="el-GR" dirty="0"/>
          </a:p>
        </p:txBody>
      </p:sp>
      <p:sp>
        <p:nvSpPr>
          <p:cNvPr id="4" name="Google Shape;345;p24">
            <a:extLst>
              <a:ext uri="{FF2B5EF4-FFF2-40B4-BE49-F238E27FC236}">
                <a16:creationId xmlns:a16="http://schemas.microsoft.com/office/drawing/2014/main" id="{FD40B7E5-771E-4732-A85E-0F4DA3BA8B0F}"/>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5" name="Ορθογώνιο 4">
            <a:extLst>
              <a:ext uri="{FF2B5EF4-FFF2-40B4-BE49-F238E27FC236}">
                <a16:creationId xmlns:a16="http://schemas.microsoft.com/office/drawing/2014/main" id="{870E144D-0DA7-4006-9278-080E9EDC6AE3}"/>
              </a:ext>
            </a:extLst>
          </p:cNvPr>
          <p:cNvSpPr/>
          <p:nvPr/>
        </p:nvSpPr>
        <p:spPr>
          <a:xfrm>
            <a:off x="9776696" y="2967335"/>
            <a:ext cx="2339103" cy="923330"/>
          </a:xfrm>
          <a:prstGeom prst="rect">
            <a:avLst/>
          </a:prstGeom>
          <a:noFill/>
        </p:spPr>
        <p:txBody>
          <a:bodyPr wrap="none" lIns="91440" tIns="45720" rIns="91440" bIns="45720">
            <a:spAutoFit/>
          </a:bodyPr>
          <a:lstStyle/>
          <a:p>
            <a:pPr algn="ctr"/>
            <a:r>
              <a:rPr lang="en-US"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Forum</a:t>
            </a:r>
            <a:endParaRPr lang="el-G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7005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Activity</a:t>
            </a:r>
            <a:r>
              <a:rPr lang="de-DE">
                <a:solidFill>
                  <a:srgbClr val="C00000"/>
                </a:solidFill>
              </a:rPr>
              <a:t>: </a:t>
            </a:r>
            <a:r>
              <a:rPr lang="de-DE"/>
              <a:t>Search a </a:t>
            </a:r>
            <a:r>
              <a:rPr lang="de-DE" err="1"/>
              <a:t>forum</a:t>
            </a:r>
            <a:r>
              <a:rPr lang="de-DE"/>
              <a:t> </a:t>
            </a:r>
            <a:r>
              <a:rPr lang="de-DE" err="1"/>
              <a:t>or</a:t>
            </a:r>
            <a:r>
              <a:rPr lang="de-DE"/>
              <a:t> Web </a:t>
            </a:r>
            <a:r>
              <a:rPr lang="de-DE" err="1"/>
              <a:t>directory</a:t>
            </a:r>
            <a:endParaRPr/>
          </a:p>
        </p:txBody>
      </p:sp>
      <p:sp>
        <p:nvSpPr>
          <p:cNvPr id="321" name="Google Shape;321;p22"/>
          <p:cNvSpPr txBox="1">
            <a:spLocks noGrp="1"/>
          </p:cNvSpPr>
          <p:nvPr>
            <p:ph type="body" idx="1"/>
          </p:nvPr>
        </p:nvSpPr>
        <p:spPr>
          <a:xfrm>
            <a:off x="761793" y="1846762"/>
            <a:ext cx="6516009" cy="50112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ct val="100000"/>
              <a:buNone/>
            </a:pPr>
            <a:r>
              <a:rPr lang="en-US" b="1" i="1" dirty="0"/>
              <a:t>Example 1: </a:t>
            </a:r>
            <a:r>
              <a:rPr lang="en-US" dirty="0"/>
              <a:t>Where can I find a forum for finding a dentist in Madrid?</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“Forum AND Dentist AND Madrid“</a:t>
            </a:r>
          </a:p>
          <a:p>
            <a:pPr marL="0" lvl="0" indent="0" algn="l" rtl="0">
              <a:lnSpc>
                <a:spcPct val="120000"/>
              </a:lnSpc>
              <a:spcBef>
                <a:spcPts val="0"/>
              </a:spcBef>
              <a:spcAft>
                <a:spcPts val="0"/>
              </a:spcAft>
              <a:buSzPct val="100000"/>
              <a:buNone/>
            </a:pPr>
            <a:r>
              <a:rPr lang="en-US" b="1" i="1" dirty="0"/>
              <a:t>Example 2: </a:t>
            </a:r>
            <a:r>
              <a:rPr lang="en-US" dirty="0"/>
              <a:t>Where can I find a Web Directory for dentists in Madrid?</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“Web AND directory AND Dentist AND Madrid“</a:t>
            </a:r>
          </a:p>
          <a:p>
            <a:pPr marL="0" lvl="0" indent="0" algn="l" rtl="0">
              <a:lnSpc>
                <a:spcPct val="120000"/>
              </a:lnSpc>
              <a:spcBef>
                <a:spcPts val="1200"/>
              </a:spcBef>
              <a:spcAft>
                <a:spcPts val="0"/>
              </a:spcAft>
              <a:buSzPct val="100000"/>
              <a:buNone/>
            </a:pPr>
            <a:r>
              <a:rPr lang="en-US" dirty="0"/>
              <a:t>Please discuss, which of the results search strings are the best ones.</a:t>
            </a:r>
          </a:p>
        </p:txBody>
      </p:sp>
      <p:sp>
        <p:nvSpPr>
          <p:cNvPr id="326" name="Google Shape;326;p22"/>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pic>
        <p:nvPicPr>
          <p:cNvPr id="3" name="Εικόνα 2">
            <a:extLst>
              <a:ext uri="{FF2B5EF4-FFF2-40B4-BE49-F238E27FC236}">
                <a16:creationId xmlns:a16="http://schemas.microsoft.com/office/drawing/2014/main" id="{04FDDA7F-CE51-42D5-BF4A-AD2CEC8A505A}"/>
              </a:ext>
            </a:extLst>
          </p:cNvPr>
          <p:cNvPicPr>
            <a:picLocks noChangeAspect="1"/>
          </p:cNvPicPr>
          <p:nvPr/>
        </p:nvPicPr>
        <p:blipFill>
          <a:blip r:embed="rId4"/>
          <a:stretch>
            <a:fillRect/>
          </a:stretch>
        </p:blipFill>
        <p:spPr>
          <a:xfrm>
            <a:off x="6943691" y="2314144"/>
            <a:ext cx="5259458" cy="541747"/>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CA576CB9-C945-42E8-AB9B-EF041B0A6ACF}"/>
              </a:ext>
            </a:extLst>
          </p:cNvPr>
          <p:cNvPicPr>
            <a:picLocks noChangeAspect="1"/>
          </p:cNvPicPr>
          <p:nvPr/>
        </p:nvPicPr>
        <p:blipFill>
          <a:blip r:embed="rId5"/>
          <a:stretch>
            <a:fillRect/>
          </a:stretch>
        </p:blipFill>
        <p:spPr>
          <a:xfrm>
            <a:off x="6943691" y="4153317"/>
            <a:ext cx="5026191" cy="536421"/>
          </a:xfrm>
          <a:prstGeom prst="rect">
            <a:avLst/>
          </a:prstGeom>
          <a:ln>
            <a:noFill/>
          </a:ln>
          <a:effectLst>
            <a:outerShdw blurRad="190500" algn="tl" rotWithShape="0">
              <a:srgbClr val="000000">
                <a:alpha val="70000"/>
              </a:srgbClr>
            </a:outerShdw>
          </a:effectLst>
        </p:spPr>
      </p:pic>
      <p:sp>
        <p:nvSpPr>
          <p:cNvPr id="13" name="Ορθογώνιο 12">
            <a:extLst>
              <a:ext uri="{FF2B5EF4-FFF2-40B4-BE49-F238E27FC236}">
                <a16:creationId xmlns:a16="http://schemas.microsoft.com/office/drawing/2014/main" id="{A3391927-C394-4FC3-B315-CCBFD2C36AC5}"/>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15758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Find information</a:t>
            </a:r>
            <a:endParaRPr/>
          </a:p>
        </p:txBody>
      </p:sp>
      <p:sp>
        <p:nvSpPr>
          <p:cNvPr id="311" name="Google Shape;311;p21"/>
          <p:cNvSpPr txBox="1">
            <a:spLocks noGrp="1"/>
          </p:cNvSpPr>
          <p:nvPr>
            <p:ph type="body" idx="1"/>
          </p:nvPr>
        </p:nvSpPr>
        <p:spPr>
          <a:xfrm>
            <a:off x="558000" y="1651462"/>
            <a:ext cx="7110285" cy="497570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i="1" dirty="0"/>
              <a:t>How can I find the information I´m interested in?</a:t>
            </a:r>
            <a:endParaRPr lang="en-US" b="1" dirty="0"/>
          </a:p>
          <a:p>
            <a:pPr marL="0" lvl="0" indent="0" algn="l" rtl="0">
              <a:lnSpc>
                <a:spcPct val="100000"/>
              </a:lnSpc>
              <a:spcBef>
                <a:spcPts val="1200"/>
              </a:spcBef>
              <a:spcAft>
                <a:spcPts val="0"/>
              </a:spcAft>
              <a:buSzPts val="2400"/>
              <a:buNone/>
            </a:pPr>
            <a:r>
              <a:rPr lang="en-US" dirty="0"/>
              <a:t>Aspects to be considered while creating a search string: </a:t>
            </a:r>
          </a:p>
          <a:p>
            <a:pPr marL="228600" lvl="0" indent="-228600" algn="l" rtl="0">
              <a:lnSpc>
                <a:spcPct val="100000"/>
              </a:lnSpc>
              <a:spcBef>
                <a:spcPts val="1200"/>
              </a:spcBef>
              <a:spcAft>
                <a:spcPts val="0"/>
              </a:spcAft>
              <a:buSzPts val="2400"/>
              <a:buChar char="▪"/>
            </a:pPr>
            <a:r>
              <a:rPr lang="en-US" dirty="0"/>
              <a:t>Focus on relevant</a:t>
            </a:r>
            <a:r>
              <a:rPr lang="en-US" b="1" dirty="0"/>
              <a:t> keywords</a:t>
            </a:r>
            <a:r>
              <a:rPr lang="en-US" dirty="0"/>
              <a:t>, especially nouns.</a:t>
            </a:r>
          </a:p>
          <a:p>
            <a:pPr marL="228600" lvl="0" indent="-228600" algn="l" rtl="0">
              <a:lnSpc>
                <a:spcPct val="100000"/>
              </a:lnSpc>
              <a:spcBef>
                <a:spcPts val="1200"/>
              </a:spcBef>
              <a:spcAft>
                <a:spcPts val="0"/>
              </a:spcAft>
              <a:buSzPts val="2400"/>
              <a:buChar char="▪"/>
            </a:pPr>
            <a:r>
              <a:rPr lang="en-US" dirty="0"/>
              <a:t>Specific use of search operators:</a:t>
            </a:r>
          </a:p>
          <a:p>
            <a:pPr marL="685800" lvl="1" indent="-228600" algn="l" rtl="0">
              <a:lnSpc>
                <a:spcPct val="100000"/>
              </a:lnSpc>
              <a:spcBef>
                <a:spcPts val="1200"/>
              </a:spcBef>
              <a:spcAft>
                <a:spcPts val="0"/>
              </a:spcAft>
              <a:buSzPts val="2200"/>
              <a:buFont typeface="Courier New"/>
              <a:buChar char="o"/>
            </a:pPr>
            <a:r>
              <a:rPr lang="en-US" b="1" dirty="0"/>
              <a:t>AND</a:t>
            </a:r>
            <a:r>
              <a:rPr lang="en-US" dirty="0"/>
              <a:t>: Linking two or more search terms.</a:t>
            </a:r>
          </a:p>
          <a:p>
            <a:pPr marL="685800" lvl="1" indent="-228600" algn="l" rtl="0">
              <a:lnSpc>
                <a:spcPct val="100000"/>
              </a:lnSpc>
              <a:spcBef>
                <a:spcPts val="1200"/>
              </a:spcBef>
              <a:spcAft>
                <a:spcPts val="0"/>
              </a:spcAft>
              <a:buSzPts val="2200"/>
              <a:buFont typeface="Courier New"/>
              <a:buChar char="o"/>
            </a:pPr>
            <a:r>
              <a:rPr lang="en-US" b="1" dirty="0"/>
              <a:t>OR</a:t>
            </a:r>
            <a:r>
              <a:rPr lang="en-US" dirty="0"/>
              <a:t>: The search results contain one or the other or all of the search terms.</a:t>
            </a:r>
          </a:p>
          <a:p>
            <a:pPr marL="685800" lvl="1" indent="-228600" algn="l" rtl="0">
              <a:lnSpc>
                <a:spcPct val="100000"/>
              </a:lnSpc>
              <a:spcBef>
                <a:spcPts val="1200"/>
              </a:spcBef>
              <a:spcAft>
                <a:spcPts val="0"/>
              </a:spcAft>
              <a:buSzPts val="2200"/>
              <a:buFont typeface="Courier New"/>
              <a:buChar char="o"/>
            </a:pPr>
            <a:r>
              <a:rPr lang="en-US" b="1" dirty="0"/>
              <a:t>Brackets</a:t>
            </a:r>
            <a:r>
              <a:rPr lang="en-US" dirty="0"/>
              <a:t>: Brackets can be used to compose requests with the above-mentioned search operators.</a:t>
            </a:r>
          </a:p>
          <a:p>
            <a:pPr marL="228600" lvl="0" indent="-76200" algn="l" rtl="0">
              <a:lnSpc>
                <a:spcPct val="100000"/>
              </a:lnSpc>
              <a:spcBef>
                <a:spcPts val="1200"/>
              </a:spcBef>
              <a:spcAft>
                <a:spcPts val="0"/>
              </a:spcAft>
              <a:buSzPts val="2400"/>
              <a:buNone/>
            </a:pPr>
            <a:endParaRPr dirty="0"/>
          </a:p>
        </p:txBody>
      </p:sp>
      <p:pic>
        <p:nvPicPr>
          <p:cNvPr id="312" name="Google Shape;312;p21"/>
          <p:cNvPicPr preferRelativeResize="0"/>
          <p:nvPr/>
        </p:nvPicPr>
        <p:blipFill rotWithShape="1">
          <a:blip r:embed="rId3">
            <a:alphaModFix/>
          </a:blip>
          <a:srcRect/>
          <a:stretch/>
        </p:blipFill>
        <p:spPr>
          <a:xfrm>
            <a:off x="7441378" y="2771683"/>
            <a:ext cx="4496427" cy="657317"/>
          </a:xfrm>
          <a:prstGeom prst="rect">
            <a:avLst/>
          </a:prstGeom>
          <a:noFill/>
          <a:ln>
            <a:noFill/>
          </a:ln>
          <a:effectLst>
            <a:outerShdw blurRad="190500" algn="tl" rotWithShape="0">
              <a:srgbClr val="000000">
                <a:alpha val="69411"/>
              </a:srgbClr>
            </a:outerShdw>
          </a:effectLst>
        </p:spPr>
      </p:pic>
      <p:sp>
        <p:nvSpPr>
          <p:cNvPr id="313" name="Google Shape;313;p21"/>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314" name="Google Shape;314;p21"/>
          <p:cNvSpPr txBox="1"/>
          <p:nvPr/>
        </p:nvSpPr>
        <p:spPr>
          <a:xfrm>
            <a:off x="725566" y="6488669"/>
            <a:ext cx="671581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a:t>
            </a:r>
            <a:r>
              <a:rPr lang="de-DE" sz="1200" b="0" i="0" u="none" strike="noStrike" cap="none" dirty="0" err="1">
                <a:solidFill>
                  <a:schemeClr val="dk1"/>
                </a:solidFill>
                <a:latin typeface="Calibri"/>
                <a:ea typeface="Calibri"/>
                <a:cs typeface="Calibri"/>
                <a:sym typeface="Calibri"/>
              </a:rPr>
              <a:t>information</a:t>
            </a:r>
            <a:r>
              <a:rPr lang="de-DE" sz="1200" b="0" i="0" u="none" strike="noStrike" cap="none" dirty="0">
                <a:solidFill>
                  <a:schemeClr val="dk1"/>
                </a:solidFill>
                <a:latin typeface="Calibri"/>
                <a:ea typeface="Calibri"/>
                <a:cs typeface="Calibri"/>
                <a:sym typeface="Calibri"/>
              </a:rPr>
              <a:t>: [2]</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203864"/>
                </a:solidFill>
                <a:latin typeface="Calibri"/>
                <a:ea typeface="Calibri"/>
                <a:cs typeface="Calibri"/>
                <a:sym typeface="Calibri"/>
              </a:rPr>
              <a:t>What operators can be used to build a search string?</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A. No specific operators</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5872162"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AND + OR</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C. AND + Brackets</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5872162" y="246722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AND + OR + Brackets</a:t>
            </a: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1655402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body" idx="1"/>
          </p:nvPr>
        </p:nvSpPr>
        <p:spPr>
          <a:xfrm>
            <a:off x="557999" y="1852551"/>
            <a:ext cx="5167683"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dirty="0"/>
              <a:t>Competencies about security and privacy refer to the ability to protect devices, content, </a:t>
            </a:r>
            <a:r>
              <a:rPr lang="en-US" b="1" dirty="0"/>
              <a:t>personal data</a:t>
            </a:r>
            <a:r>
              <a:rPr lang="en-US" dirty="0"/>
              <a:t>, and privacy in the digital environment. </a:t>
            </a:r>
          </a:p>
          <a:p>
            <a:pPr marL="457200" lvl="1" indent="0">
              <a:lnSpc>
                <a:spcPct val="120000"/>
              </a:lnSpc>
              <a:spcBef>
                <a:spcPts val="0"/>
              </a:spcBef>
              <a:buSzPts val="2400"/>
              <a:buNone/>
            </a:pPr>
            <a:endParaRPr lang="en-US" dirty="0"/>
          </a:p>
        </p:txBody>
      </p:sp>
      <p:pic>
        <p:nvPicPr>
          <p:cNvPr id="363" name="Google Shape;363;p26" descr="Social Media, Personal, Social Networks, Media, System"/>
          <p:cNvPicPr preferRelativeResize="0"/>
          <p:nvPr/>
        </p:nvPicPr>
        <p:blipFill rotWithShape="1">
          <a:blip r:embed="rId3">
            <a:alphaModFix/>
          </a:blip>
          <a:srcRect/>
          <a:stretch/>
        </p:blipFill>
        <p:spPr>
          <a:xfrm>
            <a:off x="5370291" y="1682695"/>
            <a:ext cx="4675852" cy="3117234"/>
          </a:xfrm>
          <a:prstGeom prst="rect">
            <a:avLst/>
          </a:prstGeom>
          <a:noFill/>
          <a:ln>
            <a:noFill/>
          </a:ln>
        </p:spPr>
      </p:pic>
      <p:sp>
        <p:nvSpPr>
          <p:cNvPr id="364" name="Google Shape;364;p26"/>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365" name="Google Shape;365;p26"/>
          <p:cNvSpPr txBox="1"/>
          <p:nvPr/>
        </p:nvSpPr>
        <p:spPr>
          <a:xfrm>
            <a:off x="557999" y="816523"/>
            <a:ext cx="10515600" cy="8931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2000" b="1" i="0" u="none" strike="noStrike" cap="none" dirty="0">
                <a:solidFill>
                  <a:srgbClr val="C01E24"/>
                </a:solidFill>
                <a:latin typeface="Calibri"/>
                <a:ea typeface="Calibri"/>
                <a:cs typeface="Calibri"/>
                <a:sym typeface="Calibri"/>
              </a:rPr>
              <a:t>Action 4.2.1</a:t>
            </a:r>
            <a:br>
              <a:rPr lang="en-US" sz="2800" b="1" i="0" u="none" strike="noStrike" cap="none" dirty="0">
                <a:solidFill>
                  <a:srgbClr val="203864"/>
                </a:solidFill>
                <a:latin typeface="Calibri"/>
                <a:ea typeface="Calibri"/>
                <a:cs typeface="Calibri"/>
                <a:sym typeface="Calibri"/>
              </a:rPr>
            </a:br>
            <a:r>
              <a:rPr lang="en-US" sz="2800" b="1" i="0" u="none" strike="noStrike" cap="none" dirty="0">
                <a:solidFill>
                  <a:srgbClr val="C01E24"/>
                </a:solidFill>
                <a:latin typeface="Calibri"/>
                <a:ea typeface="Calibri"/>
                <a:cs typeface="Calibri"/>
                <a:sym typeface="Calibri"/>
              </a:rPr>
              <a:t>Security and Privacy</a:t>
            </a:r>
          </a:p>
        </p:txBody>
      </p:sp>
      <p:sp>
        <p:nvSpPr>
          <p:cNvPr id="372" name="Google Shape;372;p26"/>
          <p:cNvSpPr txBox="1"/>
          <p:nvPr/>
        </p:nvSpPr>
        <p:spPr>
          <a:xfrm>
            <a:off x="725566" y="6488668"/>
            <a:ext cx="949567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100" b="0" i="0" u="none" strike="noStrike" cap="none" dirty="0">
                <a:solidFill>
                  <a:schemeClr val="dk1"/>
                </a:solidFill>
                <a:latin typeface="Calibri"/>
                <a:ea typeface="Calibri"/>
                <a:cs typeface="Calibri"/>
                <a:sym typeface="Calibri"/>
              </a:rPr>
              <a:t>More information: [2]</a:t>
            </a:r>
          </a:p>
        </p:txBody>
      </p:sp>
      <p:sp>
        <p:nvSpPr>
          <p:cNvPr id="13" name="Google Shape;168;p7">
            <a:extLst>
              <a:ext uri="{FF2B5EF4-FFF2-40B4-BE49-F238E27FC236}">
                <a16:creationId xmlns:a16="http://schemas.microsoft.com/office/drawing/2014/main" id="{D5CE05BF-7FBE-32BD-08A9-93D3BD73A93B}"/>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4.2.1</a:t>
            </a:r>
            <a:endParaRPr sz="2000" dirty="0">
              <a:solidFill>
                <a:srgbClr val="C01E24"/>
              </a:solidFill>
            </a:endParaRPr>
          </a:p>
        </p:txBody>
      </p:sp>
      <p:sp>
        <p:nvSpPr>
          <p:cNvPr id="14" name="Google Shape;168;p7">
            <a:extLst>
              <a:ext uri="{FF2B5EF4-FFF2-40B4-BE49-F238E27FC236}">
                <a16:creationId xmlns:a16="http://schemas.microsoft.com/office/drawing/2014/main" id="{BCDA5312-1267-6187-20E5-14325A0F267B}"/>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E1EBFC32-0A15-076B-E294-1E9E8665CE7F}"/>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2EFAAADC-072F-C00F-457D-0D2CCAA6249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7" name="Google Shape;168;p7">
            <a:extLst>
              <a:ext uri="{FF2B5EF4-FFF2-40B4-BE49-F238E27FC236}">
                <a16:creationId xmlns:a16="http://schemas.microsoft.com/office/drawing/2014/main" id="{22211166-9618-3C50-03CE-54082325072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7409FB-A13A-4FC2-9553-714BFFF85E72}"/>
              </a:ext>
            </a:extLst>
          </p:cNvPr>
          <p:cNvSpPr>
            <a:spLocks noGrp="1"/>
          </p:cNvSpPr>
          <p:nvPr>
            <p:ph type="title"/>
          </p:nvPr>
        </p:nvSpPr>
        <p:spPr/>
        <p:txBody>
          <a:bodyPr/>
          <a:lstStyle/>
          <a:p>
            <a:r>
              <a:rPr lang="en-US"/>
              <a:t>What is Personal Data</a:t>
            </a:r>
          </a:p>
        </p:txBody>
      </p:sp>
      <p:sp>
        <p:nvSpPr>
          <p:cNvPr id="3" name="Θέση κειμένου 2">
            <a:extLst>
              <a:ext uri="{FF2B5EF4-FFF2-40B4-BE49-F238E27FC236}">
                <a16:creationId xmlns:a16="http://schemas.microsoft.com/office/drawing/2014/main" id="{FC7E94CE-8830-4B6F-A27C-0021A39EBE02}"/>
              </a:ext>
            </a:extLst>
          </p:cNvPr>
          <p:cNvSpPr>
            <a:spLocks noGrp="1"/>
          </p:cNvSpPr>
          <p:nvPr>
            <p:ph type="body" idx="1"/>
          </p:nvPr>
        </p:nvSpPr>
        <p:spPr>
          <a:xfrm>
            <a:off x="5811795" y="1537655"/>
            <a:ext cx="5646780" cy="3120069"/>
          </a:xfrm>
        </p:spPr>
        <p:txBody>
          <a:bodyPr>
            <a:normAutofit lnSpcReduction="10000"/>
          </a:bodyPr>
          <a:lstStyle/>
          <a:p>
            <a:pPr>
              <a:lnSpc>
                <a:spcPct val="110000"/>
              </a:lnSpc>
              <a:spcAft>
                <a:spcPts val="600"/>
              </a:spcAft>
              <a:buFont typeface="Wingdings" panose="05000000000000000000" pitchFamily="2" charset="2"/>
              <a:buChar char="§"/>
            </a:pPr>
            <a:r>
              <a:rPr lang="en-US" b="1" i="0" dirty="0">
                <a:solidFill>
                  <a:srgbClr val="404040"/>
                </a:solidFill>
                <a:effectLst/>
                <a:latin typeface="Calibri" panose="020F0502020204030204" pitchFamily="34" charset="0"/>
                <a:cs typeface="Calibri" panose="020F0502020204030204" pitchFamily="34" charset="0"/>
              </a:rPr>
              <a:t>Personal data </a:t>
            </a:r>
            <a:r>
              <a:rPr lang="en-US" b="0" i="0" dirty="0">
                <a:solidFill>
                  <a:srgbClr val="404040"/>
                </a:solidFill>
                <a:effectLst/>
                <a:latin typeface="Calibri" panose="020F0502020204030204" pitchFamily="34" charset="0"/>
                <a:cs typeface="Calibri" panose="020F0502020204030204" pitchFamily="34" charset="0"/>
              </a:rPr>
              <a:t>is any information that relates to an </a:t>
            </a:r>
            <a:r>
              <a:rPr lang="en-US" b="1" i="0" dirty="0">
                <a:solidFill>
                  <a:srgbClr val="404040"/>
                </a:solidFill>
                <a:effectLst/>
                <a:latin typeface="Calibri" panose="020F0502020204030204" pitchFamily="34" charset="0"/>
                <a:cs typeface="Calibri" panose="020F0502020204030204" pitchFamily="34" charset="0"/>
              </a:rPr>
              <a:t>identified or identifiable living individual</a:t>
            </a:r>
            <a:r>
              <a:rPr lang="en-US" b="0" i="0" dirty="0">
                <a:solidFill>
                  <a:srgbClr val="404040"/>
                </a:solidFill>
                <a:effectLst/>
                <a:latin typeface="Calibri" panose="020F0502020204030204" pitchFamily="34" charset="0"/>
                <a:cs typeface="Calibri" panose="020F0502020204030204" pitchFamily="34" charset="0"/>
              </a:rPr>
              <a:t>.</a:t>
            </a:r>
          </a:p>
          <a:p>
            <a:pPr>
              <a:lnSpc>
                <a:spcPct val="110000"/>
              </a:lnSpc>
              <a:spcAft>
                <a:spcPts val="600"/>
              </a:spcAft>
              <a:buFont typeface="Wingdings" panose="05000000000000000000" pitchFamily="2" charset="2"/>
              <a:buChar char="§"/>
            </a:pPr>
            <a:r>
              <a:rPr lang="en-US" b="0" i="0" dirty="0">
                <a:solidFill>
                  <a:srgbClr val="404040"/>
                </a:solidFill>
                <a:effectLst/>
                <a:latin typeface="Calibri" panose="020F0502020204030204" pitchFamily="34" charset="0"/>
                <a:cs typeface="Calibri" panose="020F0502020204030204" pitchFamily="34" charset="0"/>
              </a:rPr>
              <a:t>Different pieces of information, which are collected together can lead to </a:t>
            </a:r>
            <a:r>
              <a:rPr lang="en-US" b="1" i="0" dirty="0">
                <a:solidFill>
                  <a:srgbClr val="404040"/>
                </a:solidFill>
                <a:effectLst/>
                <a:latin typeface="Calibri" panose="020F0502020204030204" pitchFamily="34" charset="0"/>
                <a:cs typeface="Calibri" panose="020F0502020204030204" pitchFamily="34" charset="0"/>
              </a:rPr>
              <a:t>the identification of a particular person</a:t>
            </a:r>
            <a:r>
              <a:rPr lang="en-US" b="0" i="0" dirty="0">
                <a:solidFill>
                  <a:srgbClr val="404040"/>
                </a:solidFill>
                <a:effectLst/>
                <a:latin typeface="Calibri" panose="020F0502020204030204" pitchFamily="34" charset="0"/>
                <a:cs typeface="Calibri" panose="020F0502020204030204" pitchFamily="34" charset="0"/>
              </a:rPr>
              <a:t>, also constitute personal data.</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215590-4893-4C35-8F70-D8127CCF5775}"/>
              </a:ext>
            </a:extLst>
          </p:cNvPr>
          <p:cNvSpPr txBox="1"/>
          <p:nvPr/>
        </p:nvSpPr>
        <p:spPr>
          <a:xfrm>
            <a:off x="2403261" y="6567033"/>
            <a:ext cx="1426994" cy="261610"/>
          </a:xfrm>
          <a:prstGeom prst="rect">
            <a:avLst/>
          </a:prstGeom>
          <a:noFill/>
        </p:spPr>
        <p:txBody>
          <a:bodyPr wrap="none" rtlCol="0">
            <a:spAutoFit/>
          </a:bodyPr>
          <a:lstStyle/>
          <a:p>
            <a:r>
              <a:rPr lang="en-US" sz="1100" dirty="0"/>
              <a:t>More information: [3]</a:t>
            </a:r>
          </a:p>
        </p:txBody>
      </p:sp>
      <p:pic>
        <p:nvPicPr>
          <p:cNvPr id="6" name="Picture 2" descr="Matrix, Binary, Security, Private, Privacy, Code, Law">
            <a:extLst>
              <a:ext uri="{FF2B5EF4-FFF2-40B4-BE49-F238E27FC236}">
                <a16:creationId xmlns:a16="http://schemas.microsoft.com/office/drawing/2014/main" id="{91C53776-82A8-4661-A379-00A48B3A3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185" y="1679188"/>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3B462B4-FFD3-47A6-BA45-CE5D52A501D7}"/>
              </a:ext>
            </a:extLst>
          </p:cNvPr>
          <p:cNvSpPr/>
          <p:nvPr/>
        </p:nvSpPr>
        <p:spPr>
          <a:xfrm>
            <a:off x="55800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8" name="Google Shape;227;p13">
            <a:extLst>
              <a:ext uri="{FF2B5EF4-FFF2-40B4-BE49-F238E27FC236}">
                <a16:creationId xmlns:a16="http://schemas.microsoft.com/office/drawing/2014/main" id="{4F2E22DA-2920-428D-AC4E-80FBC004AD21}"/>
              </a:ext>
            </a:extLst>
          </p:cNvPr>
          <p:cNvSpPr/>
          <p:nvPr/>
        </p:nvSpPr>
        <p:spPr>
          <a:xfrm>
            <a:off x="290669" y="4108082"/>
            <a:ext cx="5100481" cy="1787894"/>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dirty="0">
                <a:solidFill>
                  <a:schemeClr val="dk1"/>
                </a:solidFill>
                <a:latin typeface="Calibri"/>
                <a:ea typeface="Calibri"/>
                <a:cs typeface="Calibri"/>
                <a:sym typeface="Calibri"/>
              </a:rPr>
              <a:t>Can </a:t>
            </a:r>
            <a:r>
              <a:rPr lang="de-DE" sz="2400" dirty="0" err="1">
                <a:solidFill>
                  <a:schemeClr val="dk1"/>
                </a:solidFill>
                <a:latin typeface="Calibri"/>
                <a:ea typeface="Calibri"/>
                <a:cs typeface="Calibri"/>
                <a:sym typeface="Calibri"/>
              </a:rPr>
              <a:t>you</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provide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some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examples</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of</a:t>
            </a:r>
            <a:r>
              <a:rPr lang="de-DE" sz="2400" dirty="0">
                <a:solidFill>
                  <a:schemeClr val="dk1"/>
                </a:solidFill>
                <a:latin typeface="Calibri"/>
                <a:ea typeface="Calibri"/>
                <a:cs typeface="Calibri"/>
                <a:sym typeface="Calibri"/>
              </a:rPr>
              <a:t> </a:t>
            </a:r>
            <a:r>
              <a:rPr lang="de-DE" sz="2400" b="1" dirty="0">
                <a:solidFill>
                  <a:schemeClr val="dk1"/>
                </a:solidFill>
                <a:latin typeface="Calibri"/>
                <a:ea typeface="Calibri"/>
                <a:cs typeface="Calibri"/>
                <a:sym typeface="Calibri"/>
              </a:rPr>
              <a:t>Personal Data</a:t>
            </a:r>
            <a:r>
              <a:rPr lang="de-DE" sz="2400"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104E33D5-CA90-49E6-862E-26FD9ABF30C8}"/>
              </a:ext>
            </a:extLst>
          </p:cNvPr>
          <p:cNvSpPr txBox="1"/>
          <p:nvPr/>
        </p:nvSpPr>
        <p:spPr>
          <a:xfrm>
            <a:off x="590593" y="1662673"/>
            <a:ext cx="4600532" cy="4739759"/>
          </a:xfrm>
          <a:prstGeom prst="rect">
            <a:avLst/>
          </a:prstGeom>
          <a:solidFill>
            <a:schemeClr val="bg1">
              <a:lumMod val="95000"/>
            </a:schemeClr>
          </a:solidFill>
          <a:ln>
            <a:solidFill>
              <a:srgbClr val="80C141"/>
            </a:solidFill>
          </a:ln>
        </p:spPr>
        <p:txBody>
          <a:bodyPr wrap="square">
            <a:spAutoFit/>
          </a:bodyPr>
          <a:lstStyle/>
          <a:p>
            <a:pPr marL="114300" indent="0">
              <a:spcBef>
                <a:spcPts val="300"/>
              </a:spcBef>
              <a:spcAft>
                <a:spcPts val="300"/>
              </a:spcAft>
              <a:buNone/>
            </a:pPr>
            <a:r>
              <a:rPr lang="en-GB" sz="1800" b="1" dirty="0">
                <a:latin typeface="Calibri" panose="020F0502020204030204" pitchFamily="34" charset="0"/>
                <a:cs typeface="Calibri" panose="020F0502020204030204" pitchFamily="34" charset="0"/>
              </a:rPr>
              <a:t>Examples of personal data</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a name and surname</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a home address</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an email address such as</a:t>
            </a:r>
          </a:p>
          <a:p>
            <a:pPr marL="891540" lvl="1" indent="-342900">
              <a:spcBef>
                <a:spcPts val="300"/>
              </a:spcBef>
              <a:spcAft>
                <a:spcPts val="300"/>
              </a:spcAft>
              <a:buClr>
                <a:srgbClr val="C00000"/>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name.surname@company.com</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an identification card number</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location data, for example the location data function on a cell phone)</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an Internet Protocol (IP) address</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a cookie ID</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the advertising identifier of your phone</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data held by a hospital or doctor, which could be a symbol that uniquely identifies a person.</a:t>
            </a:r>
          </a:p>
        </p:txBody>
      </p:sp>
      <p:sp>
        <p:nvSpPr>
          <p:cNvPr id="10" name="pop-up">
            <a:extLst>
              <a:ext uri="{FF2B5EF4-FFF2-40B4-BE49-F238E27FC236}">
                <a16:creationId xmlns:a16="http://schemas.microsoft.com/office/drawing/2014/main" id="{2B252904-91AF-491B-AD35-D2AA3BA9DCD0}"/>
              </a:ext>
            </a:extLst>
          </p:cNvPr>
          <p:cNvSpPr/>
          <p:nvPr/>
        </p:nvSpPr>
        <p:spPr>
          <a:xfrm>
            <a:off x="6492643" y="4754487"/>
            <a:ext cx="2963501" cy="495083"/>
          </a:xfrm>
          <a:prstGeom prst="borderCallout1">
            <a:avLst>
              <a:gd name="adj1" fmla="val 18750"/>
              <a:gd name="adj2" fmla="val -8333"/>
              <a:gd name="adj3" fmla="val 50935"/>
              <a:gd name="adj4" fmla="val -33512"/>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for examples !</a:t>
            </a:r>
          </a:p>
          <a:p>
            <a:pPr algn="ctr"/>
            <a:endParaRPr lang="el-GR" b="1" dirty="0">
              <a:solidFill>
                <a:srgbClr val="E12A3C"/>
              </a:solidFill>
            </a:endParaRPr>
          </a:p>
        </p:txBody>
      </p:sp>
    </p:spTree>
    <p:extLst>
      <p:ext uri="{BB962C8B-B14F-4D97-AF65-F5344CB8AC3E}">
        <p14:creationId xmlns:p14="http://schemas.microsoft.com/office/powerpoint/2010/main" val="1412666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3" name="Google Shape;103;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dirty="0"/>
              <a:t>Modules</a:t>
            </a:r>
            <a:endParaRPr sz="5400" dirty="0"/>
          </a:p>
        </p:txBody>
      </p:sp>
      <p:pic>
        <p:nvPicPr>
          <p:cNvPr id="104" name="Google Shape;104;p4"/>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sp>
        <p:nvSpPr>
          <p:cNvPr id="105" name="Google Shape;105;p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grpSp>
        <p:nvGrpSpPr>
          <p:cNvPr id="106" name="Google Shape;106;p4"/>
          <p:cNvGrpSpPr/>
          <p:nvPr/>
        </p:nvGrpSpPr>
        <p:grpSpPr>
          <a:xfrm>
            <a:off x="5279492" y="2865455"/>
            <a:ext cx="6269380" cy="3089382"/>
            <a:chOff x="-18270" y="158831"/>
            <a:chExt cx="6269380" cy="3089382"/>
          </a:xfrm>
        </p:grpSpPr>
        <p:sp>
          <p:nvSpPr>
            <p:cNvPr id="107" name="Google Shape;107;p4"/>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4"/>
            <p:cNvSpPr txBox="1"/>
            <p:nvPr/>
          </p:nvSpPr>
          <p:spPr>
            <a:xfrm>
              <a:off x="23417" y="1822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a:solidFill>
                    <a:schemeClr val="lt1"/>
                  </a:solidFill>
                  <a:latin typeface="Calibri"/>
                  <a:ea typeface="Calibri"/>
                  <a:cs typeface="Calibri"/>
                  <a:sym typeface="Calibri"/>
                </a:rPr>
                <a:t>1. What is Digital Health Literacy and its relevance </a:t>
              </a:r>
              <a:endParaRPr sz="2000" b="0" i="0" u="none" strike="noStrike" cap="none">
                <a:solidFill>
                  <a:schemeClr val="lt1"/>
                </a:solidFill>
                <a:latin typeface="Calibri"/>
                <a:ea typeface="Calibri"/>
                <a:cs typeface="Calibri"/>
                <a:sym typeface="Calibri"/>
              </a:endParaRPr>
            </a:p>
          </p:txBody>
        </p:sp>
        <p:sp>
          <p:nvSpPr>
            <p:cNvPr id="109" name="Google Shape;109;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a:solidFill>
                    <a:schemeClr val="lt1"/>
                  </a:solidFill>
                  <a:latin typeface="Calibri"/>
                  <a:ea typeface="Calibri"/>
                  <a:cs typeface="Calibri"/>
                  <a:sym typeface="Calibri"/>
                </a:rPr>
                <a:t>2. Main health issues when landing in a new country</a:t>
              </a:r>
              <a:endParaRPr sz="2000" b="0" i="0" u="none" strike="noStrike" cap="none">
                <a:solidFill>
                  <a:schemeClr val="lt1"/>
                </a:solidFill>
                <a:latin typeface="Calibri"/>
                <a:ea typeface="Calibri"/>
                <a:cs typeface="Calibri"/>
                <a:sym typeface="Calibri"/>
              </a:endParaRPr>
            </a:p>
          </p:txBody>
        </p:sp>
        <p:sp>
          <p:nvSpPr>
            <p:cNvPr id="111" name="Google Shape;111;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a:solidFill>
                    <a:schemeClr val="lt1"/>
                  </a:solidFill>
                  <a:latin typeface="Calibri"/>
                  <a:ea typeface="Calibri"/>
                  <a:cs typeface="Calibri"/>
                  <a:sym typeface="Calibri"/>
                </a:rPr>
                <a:t>3. National Health Systems</a:t>
              </a:r>
              <a:endParaRPr sz="2000" b="0" i="0" u="none" strike="noStrike" cap="none">
                <a:solidFill>
                  <a:schemeClr val="lt1"/>
                </a:solidFill>
                <a:latin typeface="Calibri"/>
                <a:ea typeface="Calibri"/>
                <a:cs typeface="Calibri"/>
                <a:sym typeface="Calibri"/>
              </a:endParaRPr>
            </a:p>
          </p:txBody>
        </p:sp>
        <p:sp>
          <p:nvSpPr>
            <p:cNvPr id="113" name="Google Shape;113;p4"/>
            <p:cNvSpPr/>
            <p:nvPr/>
          </p:nvSpPr>
          <p:spPr>
            <a:xfrm>
              <a:off x="0" y="1702919"/>
              <a:ext cx="6251110" cy="479700"/>
            </a:xfrm>
            <a:prstGeom prst="roundRect">
              <a:avLst>
                <a:gd name="adj" fmla="val 16667"/>
              </a:avLst>
            </a:prstGeom>
            <a:solidFill>
              <a:srgbClr val="C01E24"/>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4"/>
            <p:cNvSpPr txBox="1"/>
            <p:nvPr/>
          </p:nvSpPr>
          <p:spPr>
            <a:xfrm>
              <a:off x="23417" y="1757861"/>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a:solidFill>
                    <a:schemeClr val="lt1"/>
                  </a:solidFill>
                  <a:latin typeface="Calibri"/>
                  <a:ea typeface="Calibri"/>
                  <a:cs typeface="Calibri"/>
                  <a:sym typeface="Calibri"/>
                </a:rPr>
                <a:t>4. Turning digitally literate</a:t>
              </a:r>
              <a:endParaRPr sz="2000" b="0" i="0" u="none" strike="noStrike" cap="none">
                <a:solidFill>
                  <a:schemeClr val="lt1"/>
                </a:solidFill>
                <a:latin typeface="Calibri"/>
                <a:ea typeface="Calibri"/>
                <a:cs typeface="Calibri"/>
                <a:sym typeface="Calibri"/>
              </a:endParaRPr>
            </a:p>
          </p:txBody>
        </p:sp>
        <p:sp>
          <p:nvSpPr>
            <p:cNvPr id="115" name="Google Shape;115;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a:solidFill>
                    <a:schemeClr val="lt1"/>
                  </a:solidFill>
                  <a:latin typeface="Calibri"/>
                  <a:ea typeface="Calibri"/>
                  <a:cs typeface="Calibri"/>
                  <a:sym typeface="Calibri"/>
                </a:rPr>
                <a:t>5. Navigating the National Health System through internet</a:t>
              </a:r>
              <a:endParaRPr sz="2000" b="0" i="0" u="none" strike="noStrike" cap="none">
                <a:solidFill>
                  <a:schemeClr val="lt1"/>
                </a:solidFill>
                <a:latin typeface="Calibri"/>
                <a:ea typeface="Calibri"/>
                <a:cs typeface="Calibri"/>
                <a:sym typeface="Calibri"/>
              </a:endParaRPr>
            </a:p>
          </p:txBody>
        </p:sp>
        <p:sp>
          <p:nvSpPr>
            <p:cNvPr id="117" name="Google Shape;117;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4"/>
            <p:cNvSpPr txBox="1"/>
            <p:nvPr/>
          </p:nvSpPr>
          <p:spPr>
            <a:xfrm>
              <a:off x="-1" y="2815347"/>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6. </a:t>
              </a:r>
              <a:r>
                <a:rPr lang="en-US" sz="2000" b="0" i="0" u="none" strike="noStrike" cap="none" dirty="0">
                  <a:solidFill>
                    <a:schemeClr val="lt1"/>
                  </a:solidFill>
                  <a:latin typeface="Calibri"/>
                  <a:ea typeface="Calibri"/>
                  <a:cs typeface="Calibri"/>
                  <a:sym typeface="Calibri"/>
                </a:rPr>
                <a:t>Being active in the digital health environment</a:t>
              </a:r>
            </a:p>
          </p:txBody>
        </p:sp>
      </p:grpSp>
      <p:sp>
        <p:nvSpPr>
          <p:cNvPr id="119" name="Google Shape;119;p4"/>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4">
            <a:alphaModFix/>
          </a:blip>
          <a:srcRect/>
          <a:stretch/>
        </p:blipFill>
        <p:spPr>
          <a:xfrm>
            <a:off x="10930439" y="4448556"/>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4B6FB83-2C42-4070-AECE-1343CA7B5743}"/>
              </a:ext>
            </a:extLst>
          </p:cNvPr>
          <p:cNvSpPr>
            <a:spLocks noGrp="1"/>
          </p:cNvSpPr>
          <p:nvPr>
            <p:ph type="title"/>
          </p:nvPr>
        </p:nvSpPr>
        <p:spPr/>
        <p:txBody>
          <a:bodyPr/>
          <a:lstStyle/>
          <a:p>
            <a:r>
              <a:rPr lang="en-US"/>
              <a:t>What personal data is considered sensitive?</a:t>
            </a:r>
          </a:p>
        </p:txBody>
      </p:sp>
      <p:sp>
        <p:nvSpPr>
          <p:cNvPr id="6" name="Θέση κειμένου 5">
            <a:extLst>
              <a:ext uri="{FF2B5EF4-FFF2-40B4-BE49-F238E27FC236}">
                <a16:creationId xmlns:a16="http://schemas.microsoft.com/office/drawing/2014/main" id="{A6650798-22E0-440F-AD73-C290DB9B9E08}"/>
              </a:ext>
            </a:extLst>
          </p:cNvPr>
          <p:cNvSpPr>
            <a:spLocks noGrp="1"/>
          </p:cNvSpPr>
          <p:nvPr>
            <p:ph type="body" idx="1"/>
          </p:nvPr>
        </p:nvSpPr>
        <p:spPr>
          <a:xfrm>
            <a:off x="557998" y="1799999"/>
            <a:ext cx="7566827" cy="4865977"/>
          </a:xfrm>
        </p:spPr>
        <p:txBody>
          <a:bodyPr>
            <a:normAutofit/>
          </a:bodyPr>
          <a:lstStyle/>
          <a:p>
            <a:pPr marL="114300" indent="0" algn="l">
              <a:spcAft>
                <a:spcPts val="600"/>
              </a:spcAft>
              <a:buNone/>
            </a:pPr>
            <a:r>
              <a:rPr lang="en-US" b="0" i="0" dirty="0">
                <a:solidFill>
                  <a:srgbClr val="404040"/>
                </a:solidFill>
                <a:effectLst/>
                <a:latin typeface="Calibri" panose="020F0502020204030204" pitchFamily="34" charset="0"/>
                <a:cs typeface="Calibri" panose="020F0502020204030204" pitchFamily="34" charset="0"/>
              </a:rPr>
              <a:t>The following personal data is considered ‘</a:t>
            </a:r>
            <a:r>
              <a:rPr lang="en-US" b="1" i="0" dirty="0">
                <a:solidFill>
                  <a:srgbClr val="404040"/>
                </a:solidFill>
                <a:effectLst/>
                <a:latin typeface="Calibri" panose="020F0502020204030204" pitchFamily="34" charset="0"/>
                <a:cs typeface="Calibri" panose="020F0502020204030204" pitchFamily="34" charset="0"/>
              </a:rPr>
              <a:t>sensitive</a:t>
            </a:r>
            <a:r>
              <a:rPr lang="en-US" b="0" i="0" dirty="0">
                <a:solidFill>
                  <a:srgbClr val="404040"/>
                </a:solidFill>
                <a:effectLst/>
                <a:latin typeface="Calibri" panose="020F0502020204030204" pitchFamily="34" charset="0"/>
                <a:cs typeface="Calibri" panose="020F0502020204030204" pitchFamily="34" charset="0"/>
              </a:rPr>
              <a:t>’ and is subject to specific processing conditions:</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personal data revealing racial or ethnic origin, political opinions, religious or philosophical beliefs</a:t>
            </a:r>
          </a:p>
          <a:p>
            <a:pPr>
              <a:spcAft>
                <a:spcPts val="600"/>
              </a:spcAft>
              <a:buFont typeface="Calibri" panose="020B0604020202020204" pitchFamily="34" charset="0"/>
              <a:buChar char="•"/>
            </a:pPr>
            <a:r>
              <a:rPr lang="en-US" dirty="0">
                <a:latin typeface="Calibri" panose="020F0502020204030204" pitchFamily="34" charset="0"/>
                <a:cs typeface="Calibri" panose="020F0502020204030204" pitchFamily="34" charset="0"/>
              </a:rPr>
              <a:t>photos, videos</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trade-union membership</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genetic data, biometric data processed solely to identify a human being</a:t>
            </a:r>
          </a:p>
          <a:p>
            <a:pPr algn="l">
              <a:spcAft>
                <a:spcPts val="600"/>
              </a:spcAft>
              <a:buFont typeface="Calibri" panose="020B0604020202020204" pitchFamily="34" charset="0"/>
              <a:buChar char="•"/>
            </a:pPr>
            <a:r>
              <a:rPr lang="en-US" b="1" i="0" dirty="0">
                <a:solidFill>
                  <a:srgbClr val="404040"/>
                </a:solidFill>
                <a:effectLst/>
                <a:latin typeface="Calibri" panose="020F0502020204030204" pitchFamily="34" charset="0"/>
                <a:cs typeface="Calibri" panose="020F0502020204030204" pitchFamily="34" charset="0"/>
              </a:rPr>
              <a:t>health-related data</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data concerning a person’s sex life or sexual orientation</a:t>
            </a:r>
          </a:p>
          <a:p>
            <a:pPr>
              <a:spcAft>
                <a:spcPts val="600"/>
              </a:spcAft>
            </a:pPr>
            <a:endParaRPr lang="en-US" dirty="0"/>
          </a:p>
        </p:txBody>
      </p:sp>
      <p:pic>
        <p:nvPicPr>
          <p:cNvPr id="1026" name="Picture 2" descr="Matrix, Binary, Security, Private, Privacy, Code, Law">
            <a:extLst>
              <a:ext uri="{FF2B5EF4-FFF2-40B4-BE49-F238E27FC236}">
                <a16:creationId xmlns:a16="http://schemas.microsoft.com/office/drawing/2014/main" id="{35E5F3F1-BE2E-4E38-861F-ACC9CFBA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431" y="1685096"/>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211254B-0884-493D-A6F8-EC8CFF6D4D1B}"/>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178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Is there personal data that is considered particularly sensitive?</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Yes</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No</a:t>
            </a:r>
            <a:endParaRPr lang="el-GR" dirty="0"/>
          </a:p>
        </p:txBody>
      </p:sp>
    </p:spTree>
    <p:extLst>
      <p:ext uri="{BB962C8B-B14F-4D97-AF65-F5344CB8AC3E}">
        <p14:creationId xmlns:p14="http://schemas.microsoft.com/office/powerpoint/2010/main" val="2836990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391419F0-8C43-4ABF-B09F-3DD7B2DDBDB6}"/>
              </a:ext>
            </a:extLst>
          </p:cNvPr>
          <p:cNvSpPr>
            <a:spLocks noGrp="1"/>
          </p:cNvSpPr>
          <p:nvPr>
            <p:ph type="title"/>
          </p:nvPr>
        </p:nvSpPr>
        <p:spPr/>
        <p:txBody>
          <a:bodyPr/>
          <a:lstStyle/>
          <a:p>
            <a:r>
              <a:rPr lang="en-US"/>
              <a:t>What is Security</a:t>
            </a:r>
          </a:p>
        </p:txBody>
      </p:sp>
      <p:sp>
        <p:nvSpPr>
          <p:cNvPr id="3" name="Θέση κειμένου 2">
            <a:extLst>
              <a:ext uri="{FF2B5EF4-FFF2-40B4-BE49-F238E27FC236}">
                <a16:creationId xmlns:a16="http://schemas.microsoft.com/office/drawing/2014/main" id="{9380815A-1A7E-4C7A-975F-646F5D94BA69}"/>
              </a:ext>
            </a:extLst>
          </p:cNvPr>
          <p:cNvSpPr>
            <a:spLocks noGrp="1"/>
          </p:cNvSpPr>
          <p:nvPr>
            <p:ph type="body" idx="1"/>
          </p:nvPr>
        </p:nvSpPr>
        <p:spPr>
          <a:xfrm>
            <a:off x="4623913" y="1641570"/>
            <a:ext cx="7566826" cy="4982027"/>
          </a:xfrm>
        </p:spPr>
        <p:txBody>
          <a:bodyPr>
            <a:normAutofit fontScale="92500"/>
          </a:bodyPr>
          <a:lstStyle/>
          <a:p>
            <a:pPr>
              <a:spcAft>
                <a:spcPts val="600"/>
              </a:spcAft>
            </a:pPr>
            <a:r>
              <a:rPr lang="en-US" dirty="0"/>
              <a:t>Security</a:t>
            </a:r>
            <a:r>
              <a:rPr lang="el-GR" dirty="0"/>
              <a:t> </a:t>
            </a:r>
            <a:r>
              <a:rPr lang="en-US" dirty="0"/>
              <a:t>is about </a:t>
            </a:r>
            <a:r>
              <a:rPr lang="en-US" b="1" dirty="0"/>
              <a:t>how to secure, protect your personal data</a:t>
            </a:r>
            <a:r>
              <a:rPr lang="en-US" dirty="0"/>
              <a:t> from </a:t>
            </a:r>
            <a:r>
              <a:rPr lang="en-US" b="1" dirty="0"/>
              <a:t>unauthorized access </a:t>
            </a:r>
            <a:r>
              <a:rPr lang="en-US" dirty="0"/>
              <a:t>either to your device or the remote web server or during communication over the internet.</a:t>
            </a:r>
          </a:p>
          <a:p>
            <a:pPr>
              <a:spcAft>
                <a:spcPts val="600"/>
              </a:spcAft>
            </a:pPr>
            <a:r>
              <a:rPr lang="en-US" dirty="0"/>
              <a:t>We use </a:t>
            </a:r>
            <a:r>
              <a:rPr lang="en-US" b="1" dirty="0"/>
              <a:t>security controls </a:t>
            </a:r>
            <a:r>
              <a:rPr lang="en-US" dirty="0"/>
              <a:t>at the technical level to restrict who can access the information. These controls are applied</a:t>
            </a:r>
          </a:p>
          <a:p>
            <a:pPr lvl="1">
              <a:spcAft>
                <a:spcPts val="600"/>
              </a:spcAft>
            </a:pPr>
            <a:r>
              <a:rPr lang="en-US" sz="2400" dirty="0"/>
              <a:t>to our devices (PC, tablet, mobile phone), i.e., apply updates of the operating system and software, use strong passwords</a:t>
            </a:r>
          </a:p>
          <a:p>
            <a:pPr lvl="1">
              <a:spcAft>
                <a:spcPts val="600"/>
              </a:spcAft>
            </a:pPr>
            <a:r>
              <a:rPr lang="en-US" sz="2400" dirty="0"/>
              <a:t>to the remote web server, i.e., use strong passwords</a:t>
            </a:r>
          </a:p>
          <a:p>
            <a:pPr lvl="1">
              <a:spcAft>
                <a:spcPts val="600"/>
              </a:spcAft>
            </a:pPr>
            <a:r>
              <a:rPr lang="en-US" sz="2400" dirty="0"/>
              <a:t>during data transmission over the Internet, i.e., use the secure protocol </a:t>
            </a:r>
            <a:r>
              <a:rPr lang="en-US" sz="2400" b="1" dirty="0"/>
              <a:t>https</a:t>
            </a:r>
          </a:p>
          <a:p>
            <a:pPr marL="1028700" lvl="2" indent="0">
              <a:spcAft>
                <a:spcPts val="600"/>
              </a:spcAft>
              <a:buNone/>
            </a:pPr>
            <a:endParaRPr lang="en-US" dirty="0"/>
          </a:p>
          <a:p>
            <a:pPr marL="76200" indent="0">
              <a:spcAft>
                <a:spcPts val="600"/>
              </a:spcAft>
              <a:buNone/>
            </a:pPr>
            <a:endParaRPr lang="en-US" dirty="0"/>
          </a:p>
          <a:p>
            <a:pPr>
              <a:spcAft>
                <a:spcPts val="600"/>
              </a:spcAft>
            </a:pPr>
            <a:endParaRPr lang="en-US" dirty="0"/>
          </a:p>
        </p:txBody>
      </p:sp>
      <p:sp>
        <p:nvSpPr>
          <p:cNvPr id="4"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pic>
        <p:nvPicPr>
          <p:cNvPr id="2050" name="Picture 2" descr="Security, Protection, Antivirus, Software, Cms">
            <a:extLst>
              <a:ext uri="{FF2B5EF4-FFF2-40B4-BE49-F238E27FC236}">
                <a16:creationId xmlns:a16="http://schemas.microsoft.com/office/drawing/2014/main" id="{EF81BAAF-256F-4D65-98DF-2246D68F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6" y="1799999"/>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0CEEE981-D3A4-4CE7-8CCF-3270729252BA}"/>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14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Is the website secure?</a:t>
            </a:r>
          </a:p>
        </p:txBody>
      </p:sp>
      <p:sp>
        <p:nvSpPr>
          <p:cNvPr id="344" name="Google Shape;344;p24"/>
          <p:cNvSpPr txBox="1">
            <a:spLocks noGrp="1"/>
          </p:cNvSpPr>
          <p:nvPr>
            <p:ph type="body" idx="1"/>
          </p:nvPr>
        </p:nvSpPr>
        <p:spPr>
          <a:xfrm>
            <a:off x="557997" y="1799999"/>
            <a:ext cx="7372500" cy="486597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For </a:t>
            </a:r>
            <a:r>
              <a:rPr lang="en-US" sz="2400" b="1" i="0" u="none" strike="noStrike" cap="none" dirty="0">
                <a:solidFill>
                  <a:schemeClr val="dk1"/>
                </a:solidFill>
                <a:latin typeface="Calibri"/>
                <a:ea typeface="Calibri"/>
                <a:cs typeface="Calibri"/>
                <a:sym typeface="Calibri"/>
              </a:rPr>
              <a:t>protecting personal data </a:t>
            </a:r>
            <a:r>
              <a:rPr lang="en-US" sz="2400" b="0" i="0" u="none" strike="noStrike" cap="none" dirty="0">
                <a:solidFill>
                  <a:schemeClr val="dk1"/>
                </a:solidFill>
                <a:latin typeface="Calibri"/>
                <a:ea typeface="Calibri"/>
                <a:cs typeface="Calibri"/>
                <a:sym typeface="Calibri"/>
              </a:rPr>
              <a:t>it is important to assess if the website is </a:t>
            </a:r>
            <a:r>
              <a:rPr lang="en-US" sz="2400" b="1" i="0" u="none" strike="noStrike" cap="none" dirty="0">
                <a:solidFill>
                  <a:schemeClr val="dk1"/>
                </a:solidFill>
                <a:latin typeface="Calibri"/>
                <a:ea typeface="Calibri"/>
                <a:cs typeface="Calibri"/>
                <a:sym typeface="Calibri"/>
              </a:rPr>
              <a:t>secure</a:t>
            </a:r>
            <a:r>
              <a:rPr lang="en-US" sz="2400" b="0" i="0" u="none" strike="noStrike" cap="none" dirty="0">
                <a:solidFill>
                  <a:schemeClr val="dk1"/>
                </a:solidFill>
                <a:latin typeface="Calibri"/>
                <a:ea typeface="Calibri"/>
                <a:cs typeface="Calibri"/>
                <a:sym typeface="Calibri"/>
              </a:rPr>
              <a:t>. </a:t>
            </a:r>
          </a:p>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Secure in this context means that </a:t>
            </a:r>
          </a:p>
          <a:p>
            <a:pPr marL="800100" lvl="1" indent="-342900">
              <a:spcAft>
                <a:spcPts val="600"/>
              </a:spcAft>
              <a:buClr>
                <a:srgbClr val="C00000"/>
              </a:buClr>
              <a:buSzPct val="100000"/>
              <a:buFont typeface="Wingdings" panose="05000000000000000000" pitchFamily="2" charset="2"/>
              <a:buChar char="ü"/>
            </a:pPr>
            <a:r>
              <a:rPr lang="en-US" b="0" i="0" u="none" strike="noStrike" cap="none" dirty="0">
                <a:solidFill>
                  <a:schemeClr val="dk1"/>
                </a:solidFill>
                <a:latin typeface="Calibri"/>
                <a:ea typeface="Calibri"/>
                <a:cs typeface="Calibri"/>
                <a:sym typeface="Calibri"/>
              </a:rPr>
              <a:t>all </a:t>
            </a:r>
            <a:r>
              <a:rPr lang="en-US" b="1" i="0" u="none" strike="noStrike" cap="none" dirty="0">
                <a:solidFill>
                  <a:schemeClr val="dk1"/>
                </a:solidFill>
                <a:latin typeface="Calibri"/>
                <a:ea typeface="Calibri"/>
                <a:cs typeface="Calibri"/>
                <a:sym typeface="Calibri"/>
              </a:rPr>
              <a:t>technical security criteria </a:t>
            </a:r>
            <a:r>
              <a:rPr lang="en-US" b="0" i="0" u="none" strike="noStrike" cap="none" dirty="0">
                <a:solidFill>
                  <a:schemeClr val="dk1"/>
                </a:solidFill>
                <a:latin typeface="Calibri"/>
                <a:ea typeface="Calibri"/>
                <a:cs typeface="Calibri"/>
                <a:sym typeface="Calibri"/>
              </a:rPr>
              <a:t>are </a:t>
            </a:r>
            <a:r>
              <a:rPr lang="en-US" i="0" u="none" strike="noStrike" cap="none" dirty="0">
                <a:solidFill>
                  <a:schemeClr val="dk1"/>
                </a:solidFill>
                <a:latin typeface="Calibri"/>
                <a:ea typeface="Calibri"/>
                <a:cs typeface="Calibri"/>
                <a:sym typeface="Calibri"/>
              </a:rPr>
              <a:t>met</a:t>
            </a:r>
            <a:r>
              <a:rPr lang="en-US" dirty="0"/>
              <a:t>, and</a:t>
            </a:r>
            <a:endParaRPr lang="en-US" i="0" u="none" strike="noStrike" cap="none" dirty="0">
              <a:solidFill>
                <a:schemeClr val="dk1"/>
              </a:solidFill>
              <a:latin typeface="Calibri"/>
              <a:ea typeface="Calibri"/>
              <a:cs typeface="Calibri"/>
              <a:sym typeface="Calibri"/>
            </a:endParaRPr>
          </a:p>
          <a:p>
            <a:pPr marL="800100" lvl="1" indent="-342900">
              <a:spcAft>
                <a:spcPts val="600"/>
              </a:spcAft>
              <a:buClr>
                <a:srgbClr val="C00000"/>
              </a:buClr>
              <a:buSzPct val="100000"/>
              <a:buFont typeface="Wingdings" panose="05000000000000000000" pitchFamily="2" charset="2"/>
              <a:buChar char="ü"/>
            </a:pPr>
            <a:r>
              <a:rPr lang="en-US" i="0" u="none" strike="noStrike" cap="none" dirty="0">
                <a:solidFill>
                  <a:schemeClr val="dk1"/>
                </a:solidFill>
                <a:latin typeface="Calibri"/>
                <a:ea typeface="Calibri"/>
                <a:cs typeface="Calibri"/>
                <a:sym typeface="Calibri"/>
              </a:rPr>
              <a:t>we can ensure that the website </a:t>
            </a:r>
            <a:r>
              <a:rPr lang="en-US" b="1" i="0" u="none" strike="noStrike" cap="none" dirty="0">
                <a:solidFill>
                  <a:schemeClr val="dk1"/>
                </a:solidFill>
                <a:latin typeface="Calibri"/>
                <a:ea typeface="Calibri"/>
                <a:cs typeface="Calibri"/>
                <a:sym typeface="Calibri"/>
              </a:rPr>
              <a:t>is original </a:t>
            </a:r>
            <a:r>
              <a:rPr lang="en-US" i="0" u="none" strike="noStrike" cap="none" dirty="0">
                <a:solidFill>
                  <a:schemeClr val="dk1"/>
                </a:solidFill>
                <a:latin typeface="Calibri"/>
                <a:ea typeface="Calibri"/>
                <a:cs typeface="Calibri"/>
                <a:sym typeface="Calibri"/>
              </a:rPr>
              <a:t>and not a fake one.</a:t>
            </a:r>
            <a:endParaRPr lang="en-US" dirty="0"/>
          </a:p>
          <a:p>
            <a:pPr marL="228600" lvl="0" indent="-87629" algn="l" rtl="0">
              <a:lnSpc>
                <a:spcPct val="100000"/>
              </a:lnSpc>
              <a:spcBef>
                <a:spcPts val="1200"/>
              </a:spcBef>
              <a:spcAft>
                <a:spcPts val="0"/>
              </a:spcAft>
              <a:buSzPct val="100000"/>
              <a:buNone/>
            </a:pPr>
            <a:endParaRPr lang="en-US" dirty="0"/>
          </a:p>
        </p:txBody>
      </p:sp>
      <p:sp>
        <p:nvSpPr>
          <p:cNvPr id="5" name="Google Shape;379;p27">
            <a:extLst>
              <a:ext uri="{FF2B5EF4-FFF2-40B4-BE49-F238E27FC236}">
                <a16:creationId xmlns:a16="http://schemas.microsoft.com/office/drawing/2014/main" id="{65F6248E-21B6-49ED-89A3-0394B46B088F}"/>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Security and Privacy </a:t>
            </a:r>
            <a:endParaRPr lang="en-US" sz="1500" b="0" i="0" u="none" strike="noStrike" cap="none">
              <a:solidFill>
                <a:schemeClr val="lt1"/>
              </a:solidFill>
              <a:latin typeface="Calibri"/>
              <a:ea typeface="Calibri"/>
              <a:cs typeface="Calibri"/>
              <a:sym typeface="Calibri"/>
            </a:endParaRPr>
          </a:p>
        </p:txBody>
      </p:sp>
      <p:sp>
        <p:nvSpPr>
          <p:cNvPr id="6" name="Google Shape;380;p27">
            <a:extLst>
              <a:ext uri="{FF2B5EF4-FFF2-40B4-BE49-F238E27FC236}">
                <a16:creationId xmlns:a16="http://schemas.microsoft.com/office/drawing/2014/main" id="{93A78BE9-013F-4086-8ACF-BE8EDFC5806D}"/>
              </a:ext>
            </a:extLst>
          </p:cNvPr>
          <p:cNvSpPr/>
          <p:nvPr/>
        </p:nvSpPr>
        <p:spPr>
          <a:xfrm>
            <a:off x="7468714" y="1938481"/>
            <a:ext cx="4619568" cy="20293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chemeClr val="dk1"/>
                </a:solidFill>
                <a:latin typeface="Calibri"/>
                <a:ea typeface="Calibri"/>
                <a:cs typeface="Calibri"/>
                <a:sym typeface="Calibri"/>
              </a:rPr>
              <a:t>What criteria need to be considered for deciding if a webpage is safe?</a:t>
            </a:r>
          </a:p>
        </p:txBody>
      </p:sp>
    </p:spTree>
    <p:extLst>
      <p:ext uri="{BB962C8B-B14F-4D97-AF65-F5344CB8AC3E}">
        <p14:creationId xmlns:p14="http://schemas.microsoft.com/office/powerpoint/2010/main" val="220909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Is</a:t>
            </a:r>
            <a:r>
              <a:rPr lang="de-DE" dirty="0"/>
              <a:t> </a:t>
            </a:r>
            <a:r>
              <a:rPr lang="de-DE" dirty="0" err="1"/>
              <a:t>the</a:t>
            </a:r>
            <a:r>
              <a:rPr lang="de-DE" dirty="0"/>
              <a:t> </a:t>
            </a:r>
            <a:r>
              <a:rPr lang="de-DE" dirty="0" err="1"/>
              <a:t>website</a:t>
            </a:r>
            <a:r>
              <a:rPr lang="de-DE" dirty="0"/>
              <a:t> </a:t>
            </a:r>
            <a:r>
              <a:rPr lang="de-DE" dirty="0" err="1"/>
              <a:t>secure</a:t>
            </a:r>
            <a:r>
              <a:rPr lang="de-DE" dirty="0"/>
              <a:t>?</a:t>
            </a:r>
            <a:endParaRPr dirty="0"/>
          </a:p>
        </p:txBody>
      </p:sp>
      <p:sp>
        <p:nvSpPr>
          <p:cNvPr id="397" name="Google Shape;397;p29"/>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398" name="Google Shape;398;p29"/>
          <p:cNvSpPr txBox="1"/>
          <p:nvPr/>
        </p:nvSpPr>
        <p:spPr>
          <a:xfrm>
            <a:off x="558000" y="1685096"/>
            <a:ext cx="7076689" cy="503468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a:solidFill>
                  <a:schemeClr val="dk1"/>
                </a:solidFill>
                <a:latin typeface="Calibri"/>
                <a:ea typeface="Calibri"/>
                <a:cs typeface="Calibri"/>
                <a:sym typeface="Calibri"/>
              </a:rPr>
              <a:t>Start a </a:t>
            </a:r>
            <a:r>
              <a:rPr lang="de-DE" sz="2400" b="0" i="0" u="none" strike="noStrike" cap="none" err="1">
                <a:solidFill>
                  <a:schemeClr val="dk1"/>
                </a:solidFill>
                <a:latin typeface="Calibri"/>
                <a:ea typeface="Calibri"/>
                <a:cs typeface="Calibri"/>
                <a:sym typeface="Calibri"/>
              </a:rPr>
              <a:t>list</a:t>
            </a:r>
            <a:r>
              <a:rPr lang="de-DE"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en-US" sz="2200" b="0" i="0" u="none" strike="noStrike" cap="none">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en-US" sz="220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en-US" sz="2200" b="0" i="1" u="none" strike="noStrike" cap="none">
                <a:solidFill>
                  <a:schemeClr val="dk1"/>
                </a:solidFill>
                <a:latin typeface="Calibri"/>
                <a:ea typeface="Calibri"/>
                <a:cs typeface="Calibri"/>
                <a:sym typeface="Calibri"/>
              </a:rPr>
              <a:t>……………..</a:t>
            </a:r>
            <a:endParaRPr sz="2200" b="0" i="1" u="none" strike="noStrike" cap="none">
              <a:solidFill>
                <a:srgbClr val="FF0000"/>
              </a:solidFill>
              <a:latin typeface="Calibri"/>
              <a:ea typeface="Calibri"/>
              <a:cs typeface="Calibri"/>
              <a:sym typeface="Calibri"/>
            </a:endParaRPr>
          </a:p>
          <a:p>
            <a:pPr marL="685800" lvl="6" indent="-228600">
              <a:lnSpc>
                <a:spcPct val="120000"/>
              </a:lnSpc>
              <a:spcBef>
                <a:spcPts val="1200"/>
              </a:spcBef>
              <a:buClr>
                <a:srgbClr val="C01E24"/>
              </a:buClr>
              <a:buSzPts val="2640"/>
              <a:buFont typeface="Calibri"/>
              <a:buChar char="✔"/>
            </a:pPr>
            <a:endParaRPr sz="2200" b="0" i="0" u="none" strike="noStrike" cap="none">
              <a:solidFill>
                <a:schemeClr val="dk1"/>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a:solidFill>
                <a:schemeClr val="dk1"/>
              </a:solidFill>
              <a:latin typeface="Calibri"/>
              <a:ea typeface="Calibri"/>
              <a:cs typeface="Calibri"/>
              <a:sym typeface="Calibri"/>
            </a:endParaRPr>
          </a:p>
        </p:txBody>
      </p:sp>
      <p:sp>
        <p:nvSpPr>
          <p:cNvPr id="399" name="Google Shape;399;p29"/>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Information: [4]</a:t>
            </a:r>
            <a:endParaRPr sz="1200" b="0" i="0" u="none" strike="noStrike" cap="none" dirty="0">
              <a:solidFill>
                <a:schemeClr val="dk1"/>
              </a:solidFill>
              <a:latin typeface="Calibri"/>
              <a:ea typeface="Calibri"/>
              <a:cs typeface="Calibri"/>
              <a:sym typeface="Calibri"/>
            </a:endParaRPr>
          </a:p>
        </p:txBody>
      </p:sp>
      <p:sp>
        <p:nvSpPr>
          <p:cNvPr id="400" name="Google Shape;400;p29"/>
          <p:cNvSpPr/>
          <p:nvPr/>
        </p:nvSpPr>
        <p:spPr>
          <a:xfrm>
            <a:off x="7389628" y="824819"/>
            <a:ext cx="4430310" cy="1918381"/>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dirty="0" err="1">
                <a:solidFill>
                  <a:schemeClr val="dk1"/>
                </a:solidFill>
                <a:latin typeface="Calibri"/>
                <a:ea typeface="Calibri"/>
                <a:cs typeface="Calibri"/>
                <a:sym typeface="Calibri"/>
              </a:rPr>
              <a:t>What</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criteria</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need</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to</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be</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considered</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for</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deciding</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if</a:t>
            </a:r>
            <a:r>
              <a:rPr lang="de-DE" sz="2400" b="0" i="0" u="none" strike="noStrike" cap="none" dirty="0">
                <a:solidFill>
                  <a:schemeClr val="dk1"/>
                </a:solidFill>
                <a:latin typeface="Calibri"/>
                <a:ea typeface="Calibri"/>
                <a:cs typeface="Calibri"/>
                <a:sym typeface="Calibri"/>
              </a:rPr>
              <a:t> a </a:t>
            </a:r>
            <a:r>
              <a:rPr lang="de-DE" sz="2400" b="0" i="0" u="none" strike="noStrike" cap="none" dirty="0" err="1">
                <a:solidFill>
                  <a:schemeClr val="dk1"/>
                </a:solidFill>
                <a:latin typeface="Calibri"/>
                <a:ea typeface="Calibri"/>
                <a:cs typeface="Calibri"/>
                <a:sym typeface="Calibri"/>
              </a:rPr>
              <a:t>webpage</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is</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secure</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F9DB0813-72F4-4802-9334-E1B96703D4FB}"/>
              </a:ext>
            </a:extLst>
          </p:cNvPr>
          <p:cNvSpPr txBox="1"/>
          <p:nvPr/>
        </p:nvSpPr>
        <p:spPr>
          <a:xfrm>
            <a:off x="3920060" y="3032254"/>
            <a:ext cx="4671490" cy="1892826"/>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540000" lvl="1" indent="-54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Are the technical requirements completed? e.g., “</a:t>
            </a:r>
            <a:r>
              <a:rPr lang="en-US" sz="1800" b="1" dirty="0">
                <a:solidFill>
                  <a:schemeClr val="dk1"/>
                </a:solidFill>
                <a:latin typeface="Calibri"/>
                <a:ea typeface="Calibri"/>
                <a:cs typeface="Calibri"/>
                <a:sym typeface="Calibri"/>
              </a:rPr>
              <a:t>https</a:t>
            </a:r>
            <a:r>
              <a:rPr lang="en-US" sz="1800" dirty="0">
                <a:solidFill>
                  <a:schemeClr val="dk1"/>
                </a:solidFill>
                <a:latin typeface="Calibri"/>
                <a:ea typeface="Calibri"/>
                <a:cs typeface="Calibri"/>
                <a:sym typeface="Calibri"/>
              </a:rPr>
              <a:t>” at the beginning of the link. </a:t>
            </a:r>
          </a:p>
          <a:p>
            <a:pPr marL="540000" lvl="1" indent="-54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Is the website displayed correctly in the browser and does it work in all sections? </a:t>
            </a:r>
            <a:endParaRPr lang="en-US" sz="1800" i="1" dirty="0">
              <a:solidFill>
                <a:srgbClr val="FF0000"/>
              </a:solidFill>
              <a:latin typeface="Calibri"/>
              <a:ea typeface="Calibri"/>
              <a:cs typeface="Calibri"/>
              <a:sym typeface="Calibri"/>
            </a:endParaRPr>
          </a:p>
        </p:txBody>
      </p:sp>
      <p:sp>
        <p:nvSpPr>
          <p:cNvPr id="8" name="pop-up">
            <a:extLst>
              <a:ext uri="{FF2B5EF4-FFF2-40B4-BE49-F238E27FC236}">
                <a16:creationId xmlns:a16="http://schemas.microsoft.com/office/drawing/2014/main" id="{DDBD3066-29A0-4A29-ADFB-585E543B4F1E}"/>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Click here to check your list !</a:t>
            </a:r>
          </a:p>
          <a:p>
            <a:pPr algn="ctr"/>
            <a:endParaRPr lang="el-GR" b="1">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dirty="0"/>
              <a:t>Is the website secure?</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7999" y="1799999"/>
            <a:ext cx="11059692" cy="4865977"/>
          </a:xfrm>
        </p:spPr>
        <p:txBody>
          <a:bodyPr>
            <a:normAutofit/>
          </a:bodyPr>
          <a:lstStyle/>
          <a:p>
            <a:pPr>
              <a:lnSpc>
                <a:spcPct val="120000"/>
              </a:lnSpc>
              <a:spcAft>
                <a:spcPts val="600"/>
              </a:spcAft>
              <a:buFont typeface="Wingdings" panose="05000000000000000000" pitchFamily="2" charset="2"/>
              <a:buChar char="§"/>
            </a:pPr>
            <a:r>
              <a:rPr lang="en-US" dirty="0"/>
              <a:t>A </a:t>
            </a:r>
            <a:r>
              <a:rPr lang="en-US" b="1" dirty="0"/>
              <a:t>secure website </a:t>
            </a:r>
            <a:r>
              <a:rPr lang="en-US" dirty="0"/>
              <a:t>has a link in which </a:t>
            </a:r>
          </a:p>
          <a:p>
            <a:pPr lvl="1">
              <a:lnSpc>
                <a:spcPct val="120000"/>
              </a:lnSpc>
              <a:spcAft>
                <a:spcPts val="600"/>
              </a:spcAft>
              <a:buFont typeface="Courier New" panose="02070309020205020404" pitchFamily="49" charset="0"/>
              <a:buChar char="o"/>
            </a:pPr>
            <a:r>
              <a:rPr lang="en-US" dirty="0"/>
              <a:t>the </a:t>
            </a:r>
            <a:r>
              <a:rPr lang="en-US" b="1" dirty="0"/>
              <a:t>http</a:t>
            </a:r>
            <a:r>
              <a:rPr lang="en-US" sz="2400" b="1" dirty="0">
                <a:solidFill>
                  <a:srgbClr val="C00000"/>
                </a:solidFill>
              </a:rPr>
              <a:t>s </a:t>
            </a:r>
            <a:r>
              <a:rPr lang="en-US" dirty="0"/>
              <a:t>protocol is used, </a:t>
            </a:r>
            <a:r>
              <a:rPr lang="en-US" sz="2400" b="1" dirty="0">
                <a:solidFill>
                  <a:srgbClr val="C00000"/>
                </a:solidFill>
              </a:rPr>
              <a:t>s</a:t>
            </a:r>
            <a:r>
              <a:rPr lang="en-US" dirty="0"/>
              <a:t> means secure</a:t>
            </a:r>
          </a:p>
          <a:p>
            <a:pPr>
              <a:lnSpc>
                <a:spcPct val="120000"/>
              </a:lnSpc>
              <a:spcAft>
                <a:spcPts val="600"/>
              </a:spcAft>
              <a:buFont typeface="Wingdings" panose="05000000000000000000" pitchFamily="2" charset="2"/>
              <a:buChar char="§"/>
            </a:pPr>
            <a:r>
              <a:rPr lang="en-US" dirty="0"/>
              <a:t>An </a:t>
            </a:r>
            <a:r>
              <a:rPr lang="en-US" b="1" dirty="0"/>
              <a:t>original website, </a:t>
            </a:r>
            <a:r>
              <a:rPr lang="en-US" dirty="0"/>
              <a:t>e.g., a website of a bank, has a link in which</a:t>
            </a:r>
          </a:p>
          <a:p>
            <a:pPr lvl="1">
              <a:lnSpc>
                <a:spcPct val="120000"/>
              </a:lnSpc>
              <a:spcAft>
                <a:spcPts val="600"/>
              </a:spcAft>
              <a:buFont typeface="Courier New" panose="02070309020205020404" pitchFamily="49" charset="0"/>
              <a:buChar char="o"/>
            </a:pPr>
            <a:r>
              <a:rPr lang="en-US" dirty="0"/>
              <a:t>the domain name includes its official name, or it is close to it </a:t>
            </a:r>
          </a:p>
          <a:p>
            <a:pPr lvl="1">
              <a:lnSpc>
                <a:spcPct val="120000"/>
              </a:lnSpc>
              <a:spcAft>
                <a:spcPts val="600"/>
              </a:spcAft>
              <a:buFont typeface="Courier New" panose="02070309020205020404" pitchFamily="49" charset="0"/>
              <a:buChar char="o"/>
            </a:pPr>
            <a:r>
              <a:rPr lang="en-US" dirty="0"/>
              <a:t>it is relatively short</a:t>
            </a:r>
            <a:endParaRPr lang="en-US" dirty="0">
              <a:highlight>
                <a:srgbClr val="FFFF00"/>
              </a:highlight>
            </a:endParaRPr>
          </a:p>
        </p:txBody>
      </p:sp>
      <p:sp>
        <p:nvSpPr>
          <p:cNvPr id="4" name="Google Shape;379;p27">
            <a:extLst>
              <a:ext uri="{FF2B5EF4-FFF2-40B4-BE49-F238E27FC236}">
                <a16:creationId xmlns:a16="http://schemas.microsoft.com/office/drawing/2014/main" id="{E64E19CF-12FC-483E-889B-BFDF9E669CBE}"/>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25FADD85-AA7A-449D-9A54-DB25E84B776D}"/>
              </a:ext>
            </a:extLst>
          </p:cNvPr>
          <p:cNvSpPr txBox="1"/>
          <p:nvPr/>
        </p:nvSpPr>
        <p:spPr>
          <a:xfrm>
            <a:off x="1940514" y="3648096"/>
            <a:ext cx="8538565" cy="2928750"/>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lvl="1">
              <a:lnSpc>
                <a:spcPct val="120000"/>
              </a:lnSpc>
              <a:spcAft>
                <a:spcPts val="600"/>
              </a:spcAft>
            </a:pPr>
            <a:r>
              <a:rPr lang="en-US" sz="1600" b="1" dirty="0">
                <a:latin typeface="Calibri" panose="020F0502020204030204" pitchFamily="34" charset="0"/>
                <a:cs typeface="Calibri" panose="020F0502020204030204" pitchFamily="34" charset="0"/>
              </a:rPr>
              <a:t>Hypertext Transfer Protocol Secure (HTTPS) </a:t>
            </a:r>
            <a:r>
              <a:rPr lang="en-US" sz="1600" dirty="0">
                <a:latin typeface="Calibri" panose="020F0502020204030204" pitchFamily="34" charset="0"/>
                <a:cs typeface="Calibri" panose="020F0502020204030204" pitchFamily="34" charset="0"/>
              </a:rPr>
              <a:t>is an extension of the </a:t>
            </a:r>
            <a:r>
              <a:rPr lang="en-US" sz="1600" b="1" dirty="0">
                <a:latin typeface="Calibri" panose="020F0502020204030204" pitchFamily="34" charset="0"/>
                <a:cs typeface="Calibri" panose="020F0502020204030204" pitchFamily="34" charset="0"/>
              </a:rPr>
              <a:t>Hypertext Transfer Protocol (HTTP). </a:t>
            </a:r>
            <a:r>
              <a:rPr lang="en-US" sz="1600" dirty="0">
                <a:latin typeface="Calibri" panose="020F0502020204030204" pitchFamily="34" charset="0"/>
                <a:cs typeface="Calibri" panose="020F0502020204030204" pitchFamily="34" charset="0"/>
              </a:rPr>
              <a:t>It is used for secure communication over a computer network and is widely used on the Internet.</a:t>
            </a:r>
          </a:p>
          <a:p>
            <a:pPr lvl="1">
              <a:lnSpc>
                <a:spcPct val="120000"/>
              </a:lnSpc>
              <a:spcAft>
                <a:spcPts val="600"/>
              </a:spcAft>
            </a:pPr>
            <a:r>
              <a:rPr lang="en-US" sz="1600" dirty="0">
                <a:latin typeface="Calibri" panose="020F0502020204030204" pitchFamily="34" charset="0"/>
                <a:cs typeface="Calibri" panose="020F0502020204030204" pitchFamily="34" charset="0"/>
              </a:rPr>
              <a:t>The</a:t>
            </a:r>
            <a:r>
              <a:rPr lang="en-US" sz="1600" b="1" dirty="0">
                <a:latin typeface="Calibri" panose="020F0502020204030204" pitchFamily="34" charset="0"/>
                <a:cs typeface="Calibri" panose="020F0502020204030204" pitchFamily="34" charset="0"/>
              </a:rPr>
              <a:t> https </a:t>
            </a:r>
            <a:r>
              <a:rPr lang="en-US" sz="1600" dirty="0">
                <a:latin typeface="Calibri" panose="020F0502020204030204" pitchFamily="34" charset="0"/>
                <a:cs typeface="Calibri" panose="020F0502020204030204" pitchFamily="34" charset="0"/>
              </a:rPr>
              <a:t>protocol ensures that</a:t>
            </a:r>
          </a:p>
          <a:p>
            <a:pPr marL="285750" lvl="6" indent="-285750">
              <a:lnSpc>
                <a:spcPct val="120000"/>
              </a:lnSpc>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the data are encrypted during the transmission over the Internet, and nobody can read them (encryption)</a:t>
            </a:r>
          </a:p>
          <a:p>
            <a:pPr marL="285750" lvl="4" indent="-285750">
              <a:lnSpc>
                <a:spcPct val="120000"/>
              </a:lnSpc>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the receiver is indeed the receiver and not someone who pretends (authentication) </a:t>
            </a:r>
          </a:p>
          <a:p>
            <a:pPr lvl="4">
              <a:lnSpc>
                <a:spcPct val="120000"/>
              </a:lnSpc>
              <a:spcAft>
                <a:spcPts val="600"/>
              </a:spcAft>
            </a:pPr>
            <a:r>
              <a:rPr lang="en-US" sz="1600" dirty="0">
                <a:latin typeface="Calibri" panose="020F0502020204030204" pitchFamily="34" charset="0"/>
                <a:cs typeface="Calibri" panose="020F0502020204030204" pitchFamily="34" charset="0"/>
              </a:rPr>
              <a:t>For more information visit </a:t>
            </a:r>
            <a:r>
              <a:rPr lang="en-US" sz="1600" dirty="0">
                <a:latin typeface="Calibri" panose="020F0502020204030204" pitchFamily="34" charset="0"/>
                <a:cs typeface="Calibri" panose="020F0502020204030204" pitchFamily="34" charset="0"/>
                <a:hlinkClick r:id="rId2"/>
              </a:rPr>
              <a:t>https://en.wikipedia.org/wiki/HTTPS</a:t>
            </a:r>
            <a:r>
              <a:rPr lang="en-US" sz="1600" dirty="0">
                <a:latin typeface="Calibri" panose="020F0502020204030204" pitchFamily="34" charset="0"/>
                <a:cs typeface="Calibri" panose="020F0502020204030204" pitchFamily="34" charset="0"/>
              </a:rPr>
              <a:t> </a:t>
            </a:r>
            <a:endParaRPr lang="el-GR" sz="1600" dirty="0">
              <a:latin typeface="Calibri" panose="020F0502020204030204" pitchFamily="34" charset="0"/>
              <a:cs typeface="Calibri" panose="020F0502020204030204" pitchFamily="34" charset="0"/>
            </a:endParaRPr>
          </a:p>
        </p:txBody>
      </p:sp>
      <p:sp>
        <p:nvSpPr>
          <p:cNvPr id="6" name="pop-up">
            <a:extLst>
              <a:ext uri="{FF2B5EF4-FFF2-40B4-BE49-F238E27FC236}">
                <a16:creationId xmlns:a16="http://schemas.microsoft.com/office/drawing/2014/main" id="{B1DB52AA-D7D5-4684-A204-64CA3F8F428D}"/>
              </a:ext>
            </a:extLst>
          </p:cNvPr>
          <p:cNvSpPr/>
          <p:nvPr/>
        </p:nvSpPr>
        <p:spPr>
          <a:xfrm>
            <a:off x="6694206" y="2318358"/>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C00000"/>
              </a:solidFill>
            </a:endParaRPr>
          </a:p>
          <a:p>
            <a:pPr algn="ctr"/>
            <a:r>
              <a:rPr lang="en-US" b="1">
                <a:solidFill>
                  <a:schemeClr val="bg1">
                    <a:lumMod val="65000"/>
                  </a:schemeClr>
                </a:solidFill>
              </a:rPr>
              <a:t>Click here for more information about the https protocol</a:t>
            </a:r>
          </a:p>
          <a:p>
            <a:pPr algn="ctr"/>
            <a:endParaRPr lang="el-GR" b="1">
              <a:solidFill>
                <a:srgbClr val="C00000"/>
              </a:solidFill>
            </a:endParaRPr>
          </a:p>
        </p:txBody>
      </p:sp>
    </p:spTree>
    <p:extLst>
      <p:ext uri="{BB962C8B-B14F-4D97-AF65-F5344CB8AC3E}">
        <p14:creationId xmlns:p14="http://schemas.microsoft.com/office/powerpoint/2010/main" val="2832149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15A9D-A22E-419C-92ED-5D9713162B77}"/>
              </a:ext>
            </a:extLst>
          </p:cNvPr>
          <p:cNvSpPr>
            <a:spLocks noGrp="1"/>
          </p:cNvSpPr>
          <p:nvPr>
            <p:ph type="title"/>
          </p:nvPr>
        </p:nvSpPr>
        <p:spPr/>
        <p:txBody>
          <a:bodyPr/>
          <a:lstStyle/>
          <a:p>
            <a:r>
              <a:rPr lang="en-US"/>
              <a:t>How to check if https is used</a:t>
            </a:r>
          </a:p>
        </p:txBody>
      </p:sp>
      <p:sp>
        <p:nvSpPr>
          <p:cNvPr id="3"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8" y="1799999"/>
            <a:ext cx="4672027" cy="4865977"/>
          </a:xfrm>
        </p:spPr>
        <p:txBody>
          <a:bodyPr>
            <a:normAutofit/>
          </a:bodyPr>
          <a:lstStyle/>
          <a:p>
            <a:pPr>
              <a:spcAft>
                <a:spcPts val="600"/>
              </a:spcAft>
            </a:pPr>
            <a:r>
              <a:rPr lang="en-US" dirty="0"/>
              <a:t>The </a:t>
            </a:r>
            <a:r>
              <a:rPr lang="en-US" b="1" dirty="0"/>
              <a:t>http</a:t>
            </a:r>
            <a:r>
              <a:rPr lang="en-US" b="1" dirty="0">
                <a:solidFill>
                  <a:srgbClr val="C00000"/>
                </a:solidFill>
              </a:rPr>
              <a:t>s</a:t>
            </a:r>
            <a:r>
              <a:rPr lang="en-US" dirty="0"/>
              <a:t> is included in the link.</a:t>
            </a:r>
          </a:p>
          <a:p>
            <a:pPr>
              <a:spcAft>
                <a:spcPts val="600"/>
              </a:spcAft>
            </a:pPr>
            <a:r>
              <a:rPr lang="en-US" dirty="0"/>
              <a:t>When a browser is connected to a secure website, a </a:t>
            </a:r>
            <a:r>
              <a:rPr lang="en-US" b="1" dirty="0"/>
              <a:t>lock symbol </a:t>
            </a:r>
            <a:r>
              <a:rPr lang="en-US" dirty="0"/>
              <a:t>appears next to the link.</a:t>
            </a:r>
          </a:p>
          <a:p>
            <a:pPr>
              <a:spcAft>
                <a:spcPts val="600"/>
              </a:spcAft>
            </a:pPr>
            <a:r>
              <a:rPr lang="en-US" dirty="0"/>
              <a:t>This symbol indicates that the </a:t>
            </a:r>
            <a:r>
              <a:rPr lang="en-US" b="1" dirty="0">
                <a:solidFill>
                  <a:schemeClr val="tx1"/>
                </a:solidFill>
              </a:rPr>
              <a:t>website is secure</a:t>
            </a:r>
            <a:r>
              <a:rPr lang="en-US" dirty="0"/>
              <a:t>.</a:t>
            </a:r>
          </a:p>
          <a:p>
            <a:pPr marL="76200" indent="0">
              <a:spcAft>
                <a:spcPts val="600"/>
              </a:spcAft>
              <a:buNone/>
            </a:pPr>
            <a:endParaRPr lang="en-US" dirty="0"/>
          </a:p>
          <a:p>
            <a:pPr>
              <a:spcAft>
                <a:spcPts val="600"/>
              </a:spcAft>
            </a:pPr>
            <a:endParaRPr lang="en-US" dirty="0"/>
          </a:p>
        </p:txBody>
      </p:sp>
      <p:pic>
        <p:nvPicPr>
          <p:cNvPr id="5" name="Εικόνα 4">
            <a:extLst>
              <a:ext uri="{FF2B5EF4-FFF2-40B4-BE49-F238E27FC236}">
                <a16:creationId xmlns:a16="http://schemas.microsoft.com/office/drawing/2014/main" id="{466FC003-CCB8-4BEC-8CA1-151686C59C99}"/>
              </a:ext>
            </a:extLst>
          </p:cNvPr>
          <p:cNvPicPr>
            <a:picLocks noChangeAspect="1"/>
          </p:cNvPicPr>
          <p:nvPr/>
        </p:nvPicPr>
        <p:blipFill>
          <a:blip r:embed="rId2"/>
          <a:stretch>
            <a:fillRect/>
          </a:stretch>
        </p:blipFill>
        <p:spPr>
          <a:xfrm>
            <a:off x="7833177" y="1864448"/>
            <a:ext cx="4154317" cy="85479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B098037B-9B23-4F18-80BE-E4A4F5773660}"/>
              </a:ext>
            </a:extLst>
          </p:cNvPr>
          <p:cNvPicPr>
            <a:picLocks noChangeAspect="1"/>
          </p:cNvPicPr>
          <p:nvPr/>
        </p:nvPicPr>
        <p:blipFill>
          <a:blip r:embed="rId3"/>
          <a:stretch>
            <a:fillRect/>
          </a:stretch>
        </p:blipFill>
        <p:spPr>
          <a:xfrm>
            <a:off x="7833177" y="2952797"/>
            <a:ext cx="4179006" cy="854797"/>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BCBE142-89DA-463E-B315-DBCBF59285F0}"/>
              </a:ext>
            </a:extLst>
          </p:cNvPr>
          <p:cNvPicPr>
            <a:picLocks noChangeAspect="1"/>
          </p:cNvPicPr>
          <p:nvPr/>
        </p:nvPicPr>
        <p:blipFill>
          <a:blip r:embed="rId4"/>
          <a:stretch>
            <a:fillRect/>
          </a:stretch>
        </p:blipFill>
        <p:spPr>
          <a:xfrm>
            <a:off x="7873083" y="4080039"/>
            <a:ext cx="4139101" cy="452253"/>
          </a:xfrm>
          <a:prstGeom prst="rect">
            <a:avLst/>
          </a:prstGeom>
          <a:ln>
            <a:noFill/>
          </a:ln>
          <a:effectLst>
            <a:outerShdw blurRad="292100" dist="139700" dir="2700000" algn="tl" rotWithShape="0">
              <a:srgbClr val="333333">
                <a:alpha val="65000"/>
              </a:srgbClr>
            </a:outerShdw>
          </a:effectLst>
        </p:spPr>
      </p:pic>
      <p:pic>
        <p:nvPicPr>
          <p:cNvPr id="11" name="Εικόνα 10">
            <a:extLst>
              <a:ext uri="{FF2B5EF4-FFF2-40B4-BE49-F238E27FC236}">
                <a16:creationId xmlns:a16="http://schemas.microsoft.com/office/drawing/2014/main" id="{B107339B-6262-4AE2-AB9C-F869891B12E5}"/>
              </a:ext>
            </a:extLst>
          </p:cNvPr>
          <p:cNvPicPr>
            <a:picLocks noChangeAspect="1"/>
          </p:cNvPicPr>
          <p:nvPr/>
        </p:nvPicPr>
        <p:blipFill>
          <a:blip r:embed="rId5"/>
          <a:stretch>
            <a:fillRect/>
          </a:stretch>
        </p:blipFill>
        <p:spPr>
          <a:xfrm>
            <a:off x="7873083" y="4934097"/>
            <a:ext cx="4114411" cy="628382"/>
          </a:xfrm>
          <a:prstGeom prst="rect">
            <a:avLst/>
          </a:prstGeom>
          <a:ln>
            <a:noFill/>
          </a:ln>
          <a:effectLst>
            <a:outerShdw blurRad="292100" dist="139700" dir="2700000" algn="tl" rotWithShape="0">
              <a:srgbClr val="333333">
                <a:alpha val="65000"/>
              </a:srgbClr>
            </a:outerShdw>
          </a:effectLst>
        </p:spPr>
      </p:pic>
      <p:sp>
        <p:nvSpPr>
          <p:cNvPr id="12" name="Οβάλ 11">
            <a:extLst>
              <a:ext uri="{FF2B5EF4-FFF2-40B4-BE49-F238E27FC236}">
                <a16:creationId xmlns:a16="http://schemas.microsoft.com/office/drawing/2014/main" id="{7EFAEA26-6E2D-4100-AD26-F53D92604B5A}"/>
              </a:ext>
            </a:extLst>
          </p:cNvPr>
          <p:cNvSpPr/>
          <p:nvPr/>
        </p:nvSpPr>
        <p:spPr>
          <a:xfrm>
            <a:off x="9731263" y="1984092"/>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EC000799-5D71-4246-99FB-F119241B6F72}"/>
              </a:ext>
            </a:extLst>
          </p:cNvPr>
          <p:cNvSpPr/>
          <p:nvPr/>
        </p:nvSpPr>
        <p:spPr>
          <a:xfrm>
            <a:off x="9576015" y="2948345"/>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52E9A1F4-684E-4C99-8C91-0F5B46CABC29}"/>
              </a:ext>
            </a:extLst>
          </p:cNvPr>
          <p:cNvSpPr/>
          <p:nvPr/>
        </p:nvSpPr>
        <p:spPr>
          <a:xfrm>
            <a:off x="10292438" y="4049330"/>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βάλ 14">
            <a:extLst>
              <a:ext uri="{FF2B5EF4-FFF2-40B4-BE49-F238E27FC236}">
                <a16:creationId xmlns:a16="http://schemas.microsoft.com/office/drawing/2014/main" id="{D66134F6-5013-4EB3-92B0-9FFC47D7DF79}"/>
              </a:ext>
            </a:extLst>
          </p:cNvPr>
          <p:cNvSpPr/>
          <p:nvPr/>
        </p:nvSpPr>
        <p:spPr>
          <a:xfrm>
            <a:off x="9966269" y="4962308"/>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 Only, Readonly, Locked, Lock, Closed, Protected">
            <a:extLst>
              <a:ext uri="{FF2B5EF4-FFF2-40B4-BE49-F238E27FC236}">
                <a16:creationId xmlns:a16="http://schemas.microsoft.com/office/drawing/2014/main" id="{E1F22330-8E64-486B-A709-F412AF1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603" y="1864448"/>
            <a:ext cx="2648925" cy="258082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79;p27">
            <a:extLst>
              <a:ext uri="{FF2B5EF4-FFF2-40B4-BE49-F238E27FC236}">
                <a16:creationId xmlns:a16="http://schemas.microsoft.com/office/drawing/2014/main" id="{D526F426-0084-45E3-B52A-96985FF40C71}"/>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1720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a:extLst>
              <a:ext uri="{FF2B5EF4-FFF2-40B4-BE49-F238E27FC236}">
                <a16:creationId xmlns:a16="http://schemas.microsoft.com/office/drawing/2014/main" id="{BCDAF3ED-4978-4B4E-BFD2-1D5D80F0813F}"/>
              </a:ext>
            </a:extLst>
          </p:cNvPr>
          <p:cNvPicPr>
            <a:picLocks noChangeAspect="1"/>
          </p:cNvPicPr>
          <p:nvPr/>
        </p:nvPicPr>
        <p:blipFill>
          <a:blip r:embed="rId2"/>
          <a:stretch>
            <a:fillRect/>
          </a:stretch>
        </p:blipFill>
        <p:spPr>
          <a:xfrm>
            <a:off x="8327313" y="4892373"/>
            <a:ext cx="2238375" cy="295275"/>
          </a:xfrm>
          <a:prstGeom prst="rect">
            <a:avLst/>
          </a:prstGeom>
          <a:ln>
            <a:noFill/>
          </a:ln>
          <a:effectLst>
            <a:outerShdw blurRad="190500" algn="tl" rotWithShape="0">
              <a:srgbClr val="000000">
                <a:alpha val="70000"/>
              </a:srgbClr>
            </a:outerShdw>
          </a:effectLst>
        </p:spPr>
      </p:pic>
      <p:pic>
        <p:nvPicPr>
          <p:cNvPr id="18" name="Εικόνα 17">
            <a:extLst>
              <a:ext uri="{FF2B5EF4-FFF2-40B4-BE49-F238E27FC236}">
                <a16:creationId xmlns:a16="http://schemas.microsoft.com/office/drawing/2014/main" id="{EF97F228-8030-4909-8F1B-83A814C15253}"/>
              </a:ext>
            </a:extLst>
          </p:cNvPr>
          <p:cNvPicPr>
            <a:picLocks noChangeAspect="1"/>
          </p:cNvPicPr>
          <p:nvPr/>
        </p:nvPicPr>
        <p:blipFill>
          <a:blip r:embed="rId3"/>
          <a:stretch>
            <a:fillRect/>
          </a:stretch>
        </p:blipFill>
        <p:spPr>
          <a:xfrm>
            <a:off x="8232063" y="3752922"/>
            <a:ext cx="2333625" cy="400050"/>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B50E817B-94AB-421A-AB49-A9EBBF293DC0}"/>
              </a:ext>
            </a:extLst>
          </p:cNvPr>
          <p:cNvPicPr>
            <a:picLocks noChangeAspect="1"/>
          </p:cNvPicPr>
          <p:nvPr/>
        </p:nvPicPr>
        <p:blipFill>
          <a:blip r:embed="rId4"/>
          <a:stretch>
            <a:fillRect/>
          </a:stretch>
        </p:blipFill>
        <p:spPr>
          <a:xfrm>
            <a:off x="8232063" y="1281658"/>
            <a:ext cx="2152950" cy="495369"/>
          </a:xfrm>
          <a:prstGeom prst="rect">
            <a:avLst/>
          </a:prstGeom>
          <a:ln>
            <a:noFill/>
          </a:ln>
          <a:effectLst>
            <a:outerShdw blurRad="190500" algn="tl" rotWithShape="0">
              <a:srgbClr val="000000">
                <a:alpha val="70000"/>
              </a:srgbClr>
            </a:outerShdw>
          </a:effectLst>
        </p:spPr>
      </p:pic>
      <p:pic>
        <p:nvPicPr>
          <p:cNvPr id="10" name="Εικόνα 9">
            <a:extLst>
              <a:ext uri="{FF2B5EF4-FFF2-40B4-BE49-F238E27FC236}">
                <a16:creationId xmlns:a16="http://schemas.microsoft.com/office/drawing/2014/main" id="{BDCE1E0F-2588-4599-9417-236C0FD22227}"/>
              </a:ext>
            </a:extLst>
          </p:cNvPr>
          <p:cNvPicPr>
            <a:picLocks noChangeAspect="1"/>
          </p:cNvPicPr>
          <p:nvPr/>
        </p:nvPicPr>
        <p:blipFill>
          <a:blip r:embed="rId5"/>
          <a:stretch>
            <a:fillRect/>
          </a:stretch>
        </p:blipFill>
        <p:spPr>
          <a:xfrm>
            <a:off x="7994912" y="2656361"/>
            <a:ext cx="3057952" cy="400106"/>
          </a:xfrm>
          <a:prstGeom prst="rect">
            <a:avLst/>
          </a:prstGeom>
          <a:ln>
            <a:noFill/>
          </a:ln>
          <a:effectLst>
            <a:outerShdw blurRad="190500" algn="tl" rotWithShape="0">
              <a:srgbClr val="000000">
                <a:alpha val="70000"/>
              </a:srgbClr>
            </a:outerShdw>
          </a:effectLst>
        </p:spPr>
      </p:pic>
      <p:sp>
        <p:nvSpPr>
          <p:cNvPr id="2" name="Τίτλος 1">
            <a:extLst>
              <a:ext uri="{FF2B5EF4-FFF2-40B4-BE49-F238E27FC236}">
                <a16:creationId xmlns:a16="http://schemas.microsoft.com/office/drawing/2014/main" id="{B4715A9D-A22E-419C-92ED-5D9713162B77}"/>
              </a:ext>
            </a:extLst>
          </p:cNvPr>
          <p:cNvSpPr>
            <a:spLocks noGrp="1"/>
          </p:cNvSpPr>
          <p:nvPr>
            <p:ph type="title"/>
          </p:nvPr>
        </p:nvSpPr>
        <p:spPr/>
        <p:txBody>
          <a:bodyPr/>
          <a:lstStyle/>
          <a:p>
            <a:r>
              <a:rPr lang="en-US"/>
              <a:t>Non secured websites or links</a:t>
            </a:r>
          </a:p>
        </p:txBody>
      </p:sp>
      <p:sp>
        <p:nvSpPr>
          <p:cNvPr id="3"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8" y="1777027"/>
            <a:ext cx="4962894" cy="4865977"/>
          </a:xfrm>
        </p:spPr>
        <p:txBody>
          <a:bodyPr>
            <a:normAutofit fontScale="92500"/>
          </a:bodyPr>
          <a:lstStyle/>
          <a:p>
            <a:pPr>
              <a:spcAft>
                <a:spcPts val="600"/>
              </a:spcAft>
            </a:pPr>
            <a:r>
              <a:rPr lang="en-US" dirty="0"/>
              <a:t>The </a:t>
            </a:r>
            <a:r>
              <a:rPr lang="en-US" b="1" dirty="0"/>
              <a:t>http</a:t>
            </a:r>
            <a:r>
              <a:rPr lang="en-US" dirty="0"/>
              <a:t> is included in the link.</a:t>
            </a:r>
          </a:p>
          <a:p>
            <a:pPr>
              <a:spcAft>
                <a:spcPts val="600"/>
              </a:spcAft>
            </a:pPr>
            <a:r>
              <a:rPr lang="en-US" dirty="0"/>
              <a:t>When a browser is connected to a not secure website,</a:t>
            </a:r>
          </a:p>
          <a:p>
            <a:pPr lvl="1">
              <a:spcAft>
                <a:spcPts val="600"/>
              </a:spcAft>
              <a:buFont typeface="Courier New" panose="02070309020205020404" pitchFamily="49" charset="0"/>
              <a:buChar char="o"/>
            </a:pPr>
            <a:r>
              <a:rPr lang="en-US" b="1" dirty="0"/>
              <a:t>a “lock with a red line” symbol, or </a:t>
            </a:r>
          </a:p>
          <a:p>
            <a:pPr lvl="1">
              <a:spcAft>
                <a:spcPts val="600"/>
              </a:spcAft>
              <a:buFont typeface="Courier New" panose="02070309020205020404" pitchFamily="49" charset="0"/>
              <a:buChar char="o"/>
            </a:pPr>
            <a:r>
              <a:rPr lang="en-US" b="1" dirty="0"/>
              <a:t>a triangle with the attention mark</a:t>
            </a:r>
          </a:p>
          <a:p>
            <a:pPr lvl="1">
              <a:spcAft>
                <a:spcPts val="600"/>
              </a:spcAft>
              <a:buFont typeface="Courier New" panose="02070309020205020404" pitchFamily="49" charset="0"/>
              <a:buChar char="o"/>
            </a:pPr>
            <a:r>
              <a:rPr lang="en-US" b="1" dirty="0"/>
              <a:t>“Not secure” </a:t>
            </a:r>
            <a:r>
              <a:rPr lang="en-US" dirty="0"/>
              <a:t>message</a:t>
            </a:r>
          </a:p>
          <a:p>
            <a:pPr marL="76200" indent="0">
              <a:spcAft>
                <a:spcPts val="600"/>
              </a:spcAft>
              <a:buNone/>
            </a:pPr>
            <a:r>
              <a:rPr lang="en-US" dirty="0"/>
              <a:t>      appears next to the link.</a:t>
            </a:r>
          </a:p>
          <a:p>
            <a:pPr>
              <a:spcAft>
                <a:spcPts val="600"/>
              </a:spcAft>
            </a:pPr>
            <a:r>
              <a:rPr lang="en-US" dirty="0"/>
              <a:t>These symbols and messages indicate that the </a:t>
            </a:r>
            <a:r>
              <a:rPr lang="en-US" b="1" dirty="0">
                <a:solidFill>
                  <a:schemeClr val="tx1"/>
                </a:solidFill>
              </a:rPr>
              <a:t>website or link is not secure</a:t>
            </a:r>
            <a:r>
              <a:rPr lang="en-US" dirty="0"/>
              <a:t>.</a:t>
            </a:r>
          </a:p>
          <a:p>
            <a:pPr marL="76200" indent="0">
              <a:spcAft>
                <a:spcPts val="600"/>
              </a:spcAft>
              <a:buNone/>
            </a:pPr>
            <a:endParaRPr lang="en-US" dirty="0"/>
          </a:p>
          <a:p>
            <a:pPr>
              <a:spcAft>
                <a:spcPts val="600"/>
              </a:spcAft>
            </a:pPr>
            <a:endParaRPr lang="en-US" dirty="0"/>
          </a:p>
        </p:txBody>
      </p:sp>
      <p:sp>
        <p:nvSpPr>
          <p:cNvPr id="12" name="Οβάλ 11">
            <a:extLst>
              <a:ext uri="{FF2B5EF4-FFF2-40B4-BE49-F238E27FC236}">
                <a16:creationId xmlns:a16="http://schemas.microsoft.com/office/drawing/2014/main" id="{7EFAEA26-6E2D-4100-AD26-F53D92604B5A}"/>
              </a:ext>
            </a:extLst>
          </p:cNvPr>
          <p:cNvSpPr/>
          <p:nvPr/>
        </p:nvSpPr>
        <p:spPr>
          <a:xfrm>
            <a:off x="9261989" y="1242534"/>
            <a:ext cx="1013075" cy="5083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EC000799-5D71-4246-99FB-F119241B6F72}"/>
              </a:ext>
            </a:extLst>
          </p:cNvPr>
          <p:cNvSpPr/>
          <p:nvPr/>
        </p:nvSpPr>
        <p:spPr>
          <a:xfrm>
            <a:off x="10724453" y="2642793"/>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52E9A1F4-684E-4C99-8C91-0F5B46CABC29}"/>
              </a:ext>
            </a:extLst>
          </p:cNvPr>
          <p:cNvSpPr/>
          <p:nvPr/>
        </p:nvSpPr>
        <p:spPr>
          <a:xfrm>
            <a:off x="9493566" y="3752922"/>
            <a:ext cx="1072122"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βάλ 14">
            <a:extLst>
              <a:ext uri="{FF2B5EF4-FFF2-40B4-BE49-F238E27FC236}">
                <a16:creationId xmlns:a16="http://schemas.microsoft.com/office/drawing/2014/main" id="{D66134F6-5013-4EB3-92B0-9FFC47D7DF79}"/>
              </a:ext>
            </a:extLst>
          </p:cNvPr>
          <p:cNvSpPr/>
          <p:nvPr/>
        </p:nvSpPr>
        <p:spPr>
          <a:xfrm>
            <a:off x="9488183" y="4842483"/>
            <a:ext cx="128149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ad Only, Readonly, Locked, Lock, Closed, Protected">
            <a:extLst>
              <a:ext uri="{FF2B5EF4-FFF2-40B4-BE49-F238E27FC236}">
                <a16:creationId xmlns:a16="http://schemas.microsoft.com/office/drawing/2014/main" id="{681D6FEA-46A3-45B9-95E0-6590ED017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996" y="1979694"/>
            <a:ext cx="1384225" cy="134863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Ευθεία γραμμή σύνδεσης 22">
            <a:extLst>
              <a:ext uri="{FF2B5EF4-FFF2-40B4-BE49-F238E27FC236}">
                <a16:creationId xmlns:a16="http://schemas.microsoft.com/office/drawing/2014/main" id="{A492AE61-0612-42CC-920F-261B6FBAF97B}"/>
              </a:ext>
            </a:extLst>
          </p:cNvPr>
          <p:cNvCxnSpPr>
            <a:cxnSpLocks/>
          </p:cNvCxnSpPr>
          <p:nvPr/>
        </p:nvCxnSpPr>
        <p:spPr>
          <a:xfrm>
            <a:off x="6077144" y="2097193"/>
            <a:ext cx="914919" cy="974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Ισοσκελές τρίγωνο 27">
            <a:extLst>
              <a:ext uri="{FF2B5EF4-FFF2-40B4-BE49-F238E27FC236}">
                <a16:creationId xmlns:a16="http://schemas.microsoft.com/office/drawing/2014/main" id="{7FAB9A9E-B5CD-4CD2-8648-5A2F883BD7A8}"/>
              </a:ext>
            </a:extLst>
          </p:cNvPr>
          <p:cNvSpPr/>
          <p:nvPr/>
        </p:nvSpPr>
        <p:spPr>
          <a:xfrm>
            <a:off x="6096000" y="3752922"/>
            <a:ext cx="1105993" cy="880216"/>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29" name="TextBox 28">
            <a:extLst>
              <a:ext uri="{FF2B5EF4-FFF2-40B4-BE49-F238E27FC236}">
                <a16:creationId xmlns:a16="http://schemas.microsoft.com/office/drawing/2014/main" id="{BB760AAB-8921-40E1-B66B-DD318C5D6B04}"/>
              </a:ext>
            </a:extLst>
          </p:cNvPr>
          <p:cNvSpPr txBox="1"/>
          <p:nvPr/>
        </p:nvSpPr>
        <p:spPr>
          <a:xfrm>
            <a:off x="6454071" y="3864217"/>
            <a:ext cx="389850" cy="830997"/>
          </a:xfrm>
          <a:prstGeom prst="rect">
            <a:avLst/>
          </a:prstGeom>
          <a:noFill/>
        </p:spPr>
        <p:txBody>
          <a:bodyPr wrap="none" rtlCol="0">
            <a:spAutoFit/>
          </a:bodyPr>
          <a:lstStyle/>
          <a:p>
            <a:r>
              <a:rPr lang="en-US" sz="4800" b="1">
                <a:solidFill>
                  <a:schemeClr val="bg1"/>
                </a:solidFill>
                <a:effectLst>
                  <a:outerShdw blurRad="38100" dist="38100" dir="2700000" algn="tl">
                    <a:srgbClr val="000000">
                      <a:alpha val="43137"/>
                    </a:srgbClr>
                  </a:outerShdw>
                </a:effectLst>
              </a:rPr>
              <a:t>!</a:t>
            </a:r>
          </a:p>
        </p:txBody>
      </p:sp>
      <p:sp>
        <p:nvSpPr>
          <p:cNvPr id="31" name="Google Shape;379;p27">
            <a:extLst>
              <a:ext uri="{FF2B5EF4-FFF2-40B4-BE49-F238E27FC236}">
                <a16:creationId xmlns:a16="http://schemas.microsoft.com/office/drawing/2014/main" id="{BE0483EC-697E-4394-BB34-01875FF5B61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7997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a:t>Is a link safe to visit?</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799999"/>
            <a:ext cx="7824000" cy="4865977"/>
          </a:xfrm>
        </p:spPr>
        <p:txBody>
          <a:bodyPr>
            <a:normAutofit/>
          </a:bodyPr>
          <a:lstStyle/>
          <a:p>
            <a:pPr>
              <a:lnSpc>
                <a:spcPct val="120000"/>
              </a:lnSpc>
              <a:spcAft>
                <a:spcPts val="600"/>
              </a:spcAft>
              <a:buFont typeface="Wingdings" panose="05000000000000000000" pitchFamily="2" charset="2"/>
              <a:buChar char="§"/>
            </a:pPr>
            <a:r>
              <a:rPr lang="en-US" dirty="0"/>
              <a:t>If </a:t>
            </a:r>
            <a:r>
              <a:rPr lang="en-US" b="1" dirty="0"/>
              <a:t>https </a:t>
            </a:r>
            <a:r>
              <a:rPr lang="en-US" dirty="0"/>
              <a:t>is used in a link but the domain name is not close to the official name, then</a:t>
            </a:r>
          </a:p>
          <a:p>
            <a:pPr lvl="1">
              <a:lnSpc>
                <a:spcPct val="120000"/>
              </a:lnSpc>
              <a:spcAft>
                <a:spcPts val="600"/>
              </a:spcAft>
              <a:buFont typeface="Courier New" panose="02070309020205020404" pitchFamily="49" charset="0"/>
              <a:buChar char="o"/>
            </a:pPr>
            <a:r>
              <a:rPr lang="en-US" dirty="0"/>
              <a:t>the website could be a fake clone of the original with the purpose to steal your personal data.</a:t>
            </a:r>
          </a:p>
          <a:p>
            <a:pPr marL="548640" indent="-457200">
              <a:lnSpc>
                <a:spcPct val="120000"/>
              </a:lnSpc>
              <a:spcAft>
                <a:spcPts val="600"/>
              </a:spcAft>
              <a:buFont typeface="Wingdings" panose="05000000000000000000" pitchFamily="2" charset="2"/>
              <a:buChar char="§"/>
            </a:pPr>
            <a:r>
              <a:rPr lang="en-US" dirty="0"/>
              <a:t>If </a:t>
            </a:r>
            <a:r>
              <a:rPr lang="en-US" b="1" dirty="0"/>
              <a:t>http </a:t>
            </a:r>
            <a:r>
              <a:rPr lang="en-US" dirty="0"/>
              <a:t>is used in a link, </a:t>
            </a:r>
            <a:r>
              <a:rPr lang="en-US" i="1" dirty="0"/>
              <a:t>instead of </a:t>
            </a:r>
            <a:r>
              <a:rPr lang="en-US" b="1" i="1" dirty="0"/>
              <a:t>https</a:t>
            </a:r>
            <a:r>
              <a:rPr lang="en-US" dirty="0"/>
              <a:t>, but the domain name is fine, then</a:t>
            </a:r>
          </a:p>
          <a:p>
            <a:pPr lvl="1">
              <a:lnSpc>
                <a:spcPct val="120000"/>
              </a:lnSpc>
              <a:spcAft>
                <a:spcPts val="600"/>
              </a:spcAft>
              <a:buFont typeface="Courier New" panose="02070309020205020404" pitchFamily="49" charset="0"/>
              <a:buChar char="o"/>
            </a:pPr>
            <a:r>
              <a:rPr lang="en-US" dirty="0"/>
              <a:t>the transmission of the personal data over the Internet is </a:t>
            </a:r>
            <a:r>
              <a:rPr lang="en-US" b="1" dirty="0"/>
              <a:t>not secured</a:t>
            </a:r>
            <a:r>
              <a:rPr lang="en-US" dirty="0"/>
              <a:t>, so </a:t>
            </a:r>
            <a:r>
              <a:rPr lang="en-US" i="1" dirty="0"/>
              <a:t>you should not use this website</a:t>
            </a:r>
            <a:r>
              <a:rPr lang="en-US" dirty="0"/>
              <a:t> for submitting any personal data. </a:t>
            </a:r>
          </a:p>
          <a:p>
            <a:pPr lvl="1">
              <a:lnSpc>
                <a:spcPct val="120000"/>
              </a:lnSpc>
              <a:spcAft>
                <a:spcPts val="600"/>
              </a:spcAft>
              <a:buFont typeface="Courier New" panose="02070309020205020404" pitchFamily="49" charset="0"/>
              <a:buChar char="o"/>
            </a:pPr>
            <a:endParaRPr lang="en-US" dirty="0"/>
          </a:p>
        </p:txBody>
      </p:sp>
      <p:sp>
        <p:nvSpPr>
          <p:cNvPr id="6" name="Google Shape;379;p27">
            <a:extLst>
              <a:ext uri="{FF2B5EF4-FFF2-40B4-BE49-F238E27FC236}">
                <a16:creationId xmlns:a16="http://schemas.microsoft.com/office/drawing/2014/main" id="{7EA318F3-2994-4D8E-BAE2-82E8A86F9577}"/>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pic>
        <p:nvPicPr>
          <p:cNvPr id="4098" name="Picture 2" descr="Link, Hyperlink, Chain, Linking, Strong, Weblink">
            <a:extLst>
              <a:ext uri="{FF2B5EF4-FFF2-40B4-BE49-F238E27FC236}">
                <a16:creationId xmlns:a16="http://schemas.microsoft.com/office/drawing/2014/main" id="{2738D00A-416D-4CE6-A53C-CDE8878B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713" y="1685096"/>
            <a:ext cx="3315529" cy="331552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11A8D45E-5B8D-4D8B-9EFC-4AC67AF7D052}"/>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pic>
        <p:nvPicPr>
          <p:cNvPr id="5" name="Γραφικό 4" descr="Χειρονομία διπλού πατήματος περίγραμμα">
            <a:extLst>
              <a:ext uri="{FF2B5EF4-FFF2-40B4-BE49-F238E27FC236}">
                <a16:creationId xmlns:a16="http://schemas.microsoft.com/office/drawing/2014/main" id="{805119F6-27AB-4D52-972A-5A12AF8F2B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0425" y="3723445"/>
            <a:ext cx="1882276" cy="1882276"/>
          </a:xfrm>
          <a:prstGeom prst="rect">
            <a:avLst/>
          </a:prstGeom>
        </p:spPr>
      </p:pic>
    </p:spTree>
    <p:extLst>
      <p:ext uri="{BB962C8B-B14F-4D97-AF65-F5344CB8AC3E}">
        <p14:creationId xmlns:p14="http://schemas.microsoft.com/office/powerpoint/2010/main" val="3500009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a:t>Is the link safe to visit?</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543145"/>
            <a:ext cx="11059692" cy="4865977"/>
          </a:xfrm>
        </p:spPr>
        <p:txBody>
          <a:bodyPr>
            <a:normAutofit fontScale="85000" lnSpcReduction="20000"/>
          </a:bodyPr>
          <a:lstStyle/>
          <a:p>
            <a:pPr marL="76200" indent="0">
              <a:lnSpc>
                <a:spcPct val="120000"/>
              </a:lnSpc>
              <a:spcAft>
                <a:spcPts val="600"/>
              </a:spcAft>
              <a:buNone/>
            </a:pPr>
            <a:r>
              <a:rPr lang="en-US" dirty="0"/>
              <a:t>If you receive an email, e.g., by a bank, which urges you to press a link like the following, and submit personal data, such as username, passwords, credit card details, pause and think twice!</a:t>
            </a:r>
          </a:p>
          <a:p>
            <a:pPr>
              <a:lnSpc>
                <a:spcPct val="120000"/>
              </a:lnSpc>
              <a:spcAft>
                <a:spcPts val="600"/>
              </a:spcAft>
              <a:buFont typeface="Wingdings" panose="05000000000000000000" pitchFamily="2" charset="2"/>
              <a:buChar char="Ø"/>
            </a:pPr>
            <a:r>
              <a:rPr lang="en-US" dirty="0">
                <a:solidFill>
                  <a:srgbClr val="0070C0"/>
                </a:solidFill>
              </a:rPr>
              <a:t>http://url5423.eka.de/ls/click?upn=V1OaWNMSPs2Lb0JqHpnyTLRlk2703ToIFpo2vd2MKt5gB6dYAUvw1B-2FnC6T5iVsCdbcug7l6pkTad-2FBfACSlC-2BKw-3D-3DhmuAs-OaWNMSPs2Lb0JqHpn-asDvdva</a:t>
            </a:r>
          </a:p>
          <a:p>
            <a:pPr marL="76200" indent="0">
              <a:lnSpc>
                <a:spcPct val="120000"/>
              </a:lnSpc>
              <a:spcAft>
                <a:spcPts val="600"/>
              </a:spcAft>
              <a:buNone/>
            </a:pPr>
            <a:r>
              <a:rPr lang="en-US" dirty="0"/>
              <a:t>This link is </a:t>
            </a:r>
            <a:r>
              <a:rPr lang="en-US" b="1" dirty="0"/>
              <a:t>not secure </a:t>
            </a:r>
            <a:r>
              <a:rPr lang="en-US" dirty="0"/>
              <a:t>for many reasons: </a:t>
            </a:r>
          </a:p>
          <a:p>
            <a:pPr marL="990600" lvl="1" indent="-457200">
              <a:lnSpc>
                <a:spcPct val="120000"/>
              </a:lnSpc>
              <a:spcAft>
                <a:spcPts val="600"/>
              </a:spcAft>
              <a:buFont typeface="+mj-lt"/>
              <a:buAutoNum type="alphaLcPeriod"/>
            </a:pPr>
            <a:r>
              <a:rPr lang="en-US" dirty="0"/>
              <a:t>it uses http instead of https</a:t>
            </a:r>
          </a:p>
          <a:p>
            <a:pPr marL="990600" lvl="1" indent="-457200">
              <a:lnSpc>
                <a:spcPct val="120000"/>
              </a:lnSpc>
              <a:spcAft>
                <a:spcPts val="600"/>
              </a:spcAft>
              <a:buFont typeface="+mj-lt"/>
              <a:buAutoNum type="alphaLcPeriod"/>
            </a:pPr>
            <a:r>
              <a:rPr lang="en-US" dirty="0"/>
              <a:t>the domain name is not related to the official bank name</a:t>
            </a:r>
          </a:p>
          <a:p>
            <a:pPr marL="990600" lvl="1" indent="-457200">
              <a:lnSpc>
                <a:spcPct val="120000"/>
              </a:lnSpc>
              <a:spcAft>
                <a:spcPts val="600"/>
              </a:spcAft>
              <a:buFont typeface="+mj-lt"/>
              <a:buAutoNum type="alphaLcPeriod"/>
            </a:pPr>
            <a:r>
              <a:rPr lang="en-US" dirty="0"/>
              <a:t>the link is suspicious long</a:t>
            </a:r>
          </a:p>
          <a:p>
            <a:pPr marL="990600" lvl="1" indent="-457200">
              <a:lnSpc>
                <a:spcPct val="120000"/>
              </a:lnSpc>
              <a:spcAft>
                <a:spcPts val="600"/>
              </a:spcAft>
              <a:buFont typeface="+mj-lt"/>
              <a:buAutoNum type="alphaLcPeriod"/>
            </a:pPr>
            <a:r>
              <a:rPr lang="en-US" dirty="0"/>
              <a:t>the domain name of the link is different from the domain name of the senders’ email address</a:t>
            </a:r>
          </a:p>
          <a:p>
            <a:pPr marL="990600" lvl="1" indent="-457200">
              <a:lnSpc>
                <a:spcPct val="120000"/>
              </a:lnSpc>
              <a:spcAft>
                <a:spcPts val="600"/>
              </a:spcAft>
              <a:buFont typeface="+mj-lt"/>
              <a:buAutoNum type="alphaLcPeriod"/>
            </a:pPr>
            <a:r>
              <a:rPr lang="en-US" dirty="0"/>
              <a:t>a real bank will never ask you username, passwords, credit card details</a:t>
            </a:r>
          </a:p>
          <a:p>
            <a:pPr marL="548640" lvl="1" indent="0">
              <a:lnSpc>
                <a:spcPct val="120000"/>
              </a:lnSpc>
              <a:spcAft>
                <a:spcPts val="600"/>
              </a:spcAft>
              <a:buNone/>
            </a:pPr>
            <a:r>
              <a:rPr lang="en-US" i="1" dirty="0">
                <a:sym typeface="Wingdings" panose="05000000000000000000" pitchFamily="2" charset="2"/>
              </a:rPr>
              <a:t>  </a:t>
            </a:r>
            <a:r>
              <a:rPr lang="en-US" i="1" dirty="0"/>
              <a:t>Please see </a:t>
            </a:r>
            <a:r>
              <a:rPr lang="en-US" i="1" dirty="0">
                <a:hlinkClick r:id="rId2" action="ppaction://hlinksldjump"/>
              </a:rPr>
              <a:t>annex 2</a:t>
            </a:r>
            <a:r>
              <a:rPr lang="en-US" i="1" dirty="0"/>
              <a:t> for more tips for protecting data and devices</a:t>
            </a:r>
          </a:p>
        </p:txBody>
      </p:sp>
      <p:sp>
        <p:nvSpPr>
          <p:cNvPr id="4" name="Google Shape;379;p27">
            <a:extLst>
              <a:ext uri="{FF2B5EF4-FFF2-40B4-BE49-F238E27FC236}">
                <a16:creationId xmlns:a16="http://schemas.microsoft.com/office/drawing/2014/main" id="{B4C9AA10-BC4C-454A-8617-9995E30B4B8B}"/>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8521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5"/>
          <p:cNvGrpSpPr/>
          <p:nvPr/>
        </p:nvGrpSpPr>
        <p:grpSpPr>
          <a:xfrm>
            <a:off x="173418" y="2743200"/>
            <a:ext cx="5943600" cy="2381719"/>
            <a:chOff x="2584350" y="1185766"/>
            <a:chExt cx="3930303" cy="1578507"/>
          </a:xfrm>
        </p:grpSpPr>
        <p:sp>
          <p:nvSpPr>
            <p:cNvPr id="127" name="Google Shape;127;p5"/>
            <p:cNvSpPr/>
            <p:nvPr/>
          </p:nvSpPr>
          <p:spPr>
            <a:xfrm>
              <a:off x="2584350" y="1185766"/>
              <a:ext cx="1577389" cy="157850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5"/>
            <p:cNvSpPr/>
            <p:nvPr/>
          </p:nvSpPr>
          <p:spPr>
            <a:xfrm>
              <a:off x="2894796" y="1502424"/>
              <a:ext cx="956496" cy="94519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5"/>
            <p:cNvSpPr/>
            <p:nvPr/>
          </p:nvSpPr>
          <p:spPr>
            <a:xfrm>
              <a:off x="4193661" y="1868859"/>
              <a:ext cx="2320992" cy="38272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5"/>
            <p:cNvSpPr txBox="1"/>
            <p:nvPr/>
          </p:nvSpPr>
          <p:spPr>
            <a:xfrm>
              <a:off x="4193661" y="1868859"/>
              <a:ext cx="2320992" cy="38272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400" b="0" i="0" u="none" strike="noStrike" cap="none">
                <a:solidFill>
                  <a:srgbClr val="000000"/>
                </a:solidFill>
                <a:latin typeface="Calibri"/>
                <a:ea typeface="Calibri"/>
                <a:cs typeface="Calibri"/>
                <a:sym typeface="Calibri"/>
              </a:endParaRPr>
            </a:p>
          </p:txBody>
        </p:sp>
      </p:grpSp>
      <p:sp>
        <p:nvSpPr>
          <p:cNvPr id="131" name="Google Shape;131;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err="1"/>
              <a:t>Objectives</a:t>
            </a:r>
            <a:endParaRPr lang="de-DE"/>
          </a:p>
        </p:txBody>
      </p:sp>
      <p:sp>
        <p:nvSpPr>
          <p:cNvPr id="132" name="Google Shape;132;p5"/>
          <p:cNvSpPr/>
          <p:nvPr/>
        </p:nvSpPr>
        <p:spPr>
          <a:xfrm>
            <a:off x="36957" y="348996"/>
            <a:ext cx="489461" cy="613530"/>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3" name="Google Shape;133;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Turning digitally literate </a:t>
            </a:r>
            <a:endParaRPr lang="en-US" sz="1400" b="0" i="0" u="none" strike="noStrike" cap="none" dirty="0">
              <a:solidFill>
                <a:srgbClr val="000000"/>
              </a:solidFill>
              <a:effectLst>
                <a:outerShdw blurRad="38100" dist="38100" dir="2700000" algn="tl">
                  <a:srgbClr val="000000">
                    <a:alpha val="43137"/>
                  </a:srgbClr>
                </a:outerShdw>
              </a:effectLst>
              <a:sym typeface="Calibri"/>
            </a:endParaRPr>
          </a:p>
        </p:txBody>
      </p:sp>
      <p:sp>
        <p:nvSpPr>
          <p:cNvPr id="134" name="Google Shape;134;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de-DE" sz="2200" b="1" i="0" u="none" strike="noStrike" cap="none">
                <a:solidFill>
                  <a:schemeClr val="lt1"/>
                </a:solidFill>
                <a:effectLst>
                  <a:outerShdw blurRad="38100" dist="38100" dir="2700000" algn="tl">
                    <a:srgbClr val="000000">
                      <a:alpha val="43137"/>
                    </a:srgbClr>
                  </a:outerShdw>
                </a:effectLst>
                <a:latin typeface="Gill Sans"/>
                <a:ea typeface="Gill Sans"/>
                <a:cs typeface="Gill Sans"/>
                <a:sym typeface="Gill Sans"/>
              </a:rPr>
              <a:t>4</a:t>
            </a:r>
            <a:r>
              <a:rPr lang="de-DE"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pic>
        <p:nvPicPr>
          <p:cNvPr id="135" name="Google Shape;135;p5" descr="Στόχος με συμπαγές γέμισμα"/>
          <p:cNvPicPr preferRelativeResize="0"/>
          <p:nvPr/>
        </p:nvPicPr>
        <p:blipFill rotWithShape="1">
          <a:blip r:embed="rId4">
            <a:alphaModFix/>
          </a:blip>
          <a:srcRect/>
          <a:stretch/>
        </p:blipFill>
        <p:spPr>
          <a:xfrm>
            <a:off x="8412367" y="2213810"/>
            <a:ext cx="3779633" cy="3779633"/>
          </a:xfrm>
          <a:prstGeom prst="rect">
            <a:avLst/>
          </a:prstGeom>
          <a:noFill/>
          <a:ln>
            <a:noFill/>
          </a:ln>
        </p:spPr>
      </p:pic>
      <p:sp>
        <p:nvSpPr>
          <p:cNvPr id="13" name="TextBox 12">
            <a:extLst>
              <a:ext uri="{FF2B5EF4-FFF2-40B4-BE49-F238E27FC236}">
                <a16:creationId xmlns:a16="http://schemas.microsoft.com/office/drawing/2014/main" id="{2D1888EB-6C72-4952-8DCD-2D1F300B79A3}"/>
              </a:ext>
            </a:extLst>
          </p:cNvPr>
          <p:cNvSpPr txBox="1"/>
          <p:nvPr/>
        </p:nvSpPr>
        <p:spPr>
          <a:xfrm>
            <a:off x="2607097" y="3489221"/>
            <a:ext cx="6011802" cy="830997"/>
          </a:xfrm>
          <a:prstGeom prst="rect">
            <a:avLst/>
          </a:prstGeom>
          <a:noFill/>
        </p:spPr>
        <p:txBody>
          <a:bodyPr wrap="square">
            <a:spAutoFit/>
          </a:bodyPr>
          <a:lstStyle/>
          <a:p>
            <a:pPr marL="285750" marR="0" lvl="0" indent="-285750" algn="l" rtl="0">
              <a:lnSpc>
                <a:spcPct val="100000"/>
              </a:lnSpc>
              <a:spcBef>
                <a:spcPts val="0"/>
              </a:spcBef>
              <a:spcAft>
                <a:spcPts val="0"/>
              </a:spcAft>
              <a:buClr>
                <a:schemeClr val="bg1"/>
              </a:buClr>
              <a:buSzPts val="1800"/>
              <a:buFont typeface="Wingdings" panose="05000000000000000000" pitchFamily="2" charset="2"/>
              <a:buChar char="ü"/>
            </a:pPr>
            <a:r>
              <a:rPr lang="en-US" sz="2400" b="0" i="0" u="none" strike="noStrike" cap="none">
                <a:solidFill>
                  <a:schemeClr val="lt1"/>
                </a:solidFill>
                <a:effectLst>
                  <a:outerShdw blurRad="38100" dist="38100" dir="2700000" algn="tl">
                    <a:srgbClr val="000000">
                      <a:alpha val="43137"/>
                    </a:srgbClr>
                  </a:outerShdw>
                </a:effectLst>
                <a:latin typeface="Calibri"/>
                <a:ea typeface="Calibri"/>
                <a:cs typeface="Calibri"/>
                <a:sym typeface="Calibri"/>
              </a:rPr>
              <a:t>To improve operational skills for being digital active</a:t>
            </a:r>
            <a:endParaRPr lang="en-US" sz="2400" b="0" i="0" u="none" strike="noStrike" cap="none">
              <a:solidFill>
                <a:srgbClr val="000000"/>
              </a:solidFill>
              <a:effectLst>
                <a:outerShdw blurRad="38100" dist="38100" dir="2700000" algn="tl">
                  <a:srgbClr val="000000">
                    <a:alpha val="43137"/>
                  </a:srgbClr>
                </a:outerShdw>
              </a:effectLst>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Is a website always safe to use if “https” is used in the link?</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84269" y="26032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Yes</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6032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No</a:t>
            </a:r>
            <a:endParaRPr lang="el-GR" dirty="0"/>
          </a:p>
        </p:txBody>
      </p:sp>
    </p:spTree>
    <p:extLst>
      <p:ext uri="{BB962C8B-B14F-4D97-AF65-F5344CB8AC3E}">
        <p14:creationId xmlns:p14="http://schemas.microsoft.com/office/powerpoint/2010/main" val="4148552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F6E4FB-8140-4978-9120-ED682EC24664}"/>
              </a:ext>
            </a:extLst>
          </p:cNvPr>
          <p:cNvSpPr>
            <a:spLocks noGrp="1"/>
          </p:cNvSpPr>
          <p:nvPr>
            <p:ph type="title"/>
          </p:nvPr>
        </p:nvSpPr>
        <p:spPr/>
        <p:txBody>
          <a:bodyPr/>
          <a:lstStyle/>
          <a:p>
            <a:r>
              <a:rPr lang="en-US" dirty="0"/>
              <a:t>What is Privacy?</a:t>
            </a:r>
          </a:p>
        </p:txBody>
      </p:sp>
      <p:sp>
        <p:nvSpPr>
          <p:cNvPr id="3" name="Θέση κειμένου 2">
            <a:extLst>
              <a:ext uri="{FF2B5EF4-FFF2-40B4-BE49-F238E27FC236}">
                <a16:creationId xmlns:a16="http://schemas.microsoft.com/office/drawing/2014/main" id="{CADEB431-FCED-4168-B552-A1E6C4B4F680}"/>
              </a:ext>
            </a:extLst>
          </p:cNvPr>
          <p:cNvSpPr>
            <a:spLocks noGrp="1"/>
          </p:cNvSpPr>
          <p:nvPr>
            <p:ph type="body" idx="1"/>
          </p:nvPr>
        </p:nvSpPr>
        <p:spPr>
          <a:xfrm>
            <a:off x="5168099" y="1790248"/>
            <a:ext cx="6919126" cy="3860539"/>
          </a:xfrm>
        </p:spPr>
        <p:txBody>
          <a:bodyPr>
            <a:normAutofit/>
          </a:bodyPr>
          <a:lstStyle/>
          <a:p>
            <a:pPr>
              <a:buFont typeface="Wingdings" panose="05000000000000000000" pitchFamily="2" charset="2"/>
              <a:buChar char="§"/>
            </a:pPr>
            <a:r>
              <a:rPr lang="en-US" b="1" dirty="0"/>
              <a:t>Privacy</a:t>
            </a:r>
            <a:r>
              <a:rPr lang="en-US" dirty="0"/>
              <a:t> is about </a:t>
            </a:r>
          </a:p>
          <a:p>
            <a:pPr lvl="1">
              <a:buFont typeface="Courier New" panose="02070309020205020404" pitchFamily="49" charset="0"/>
              <a:buChar char="o"/>
            </a:pPr>
            <a:r>
              <a:rPr lang="en-US" sz="2400" dirty="0"/>
              <a:t>how to </a:t>
            </a:r>
            <a:r>
              <a:rPr lang="en-US" sz="2400" b="1" dirty="0"/>
              <a:t>control our personal data </a:t>
            </a:r>
            <a:r>
              <a:rPr lang="en-US" sz="2400" dirty="0"/>
              <a:t>and</a:t>
            </a:r>
          </a:p>
          <a:p>
            <a:pPr lvl="1">
              <a:buFont typeface="Courier New" panose="02070309020205020404" pitchFamily="49" charset="0"/>
              <a:buChar char="o"/>
            </a:pPr>
            <a:r>
              <a:rPr lang="en-US" sz="2400" dirty="0"/>
              <a:t>determine </a:t>
            </a:r>
            <a:r>
              <a:rPr lang="en-US" sz="2400" b="1" dirty="0"/>
              <a:t>how they are used </a:t>
            </a:r>
            <a:r>
              <a:rPr lang="en-US" sz="2400" dirty="0"/>
              <a:t>by the remote parties who have received it, in a securely.</a:t>
            </a:r>
          </a:p>
          <a:p>
            <a:endParaRPr lang="en-US" dirty="0"/>
          </a:p>
          <a:p>
            <a:pPr>
              <a:buFont typeface="Wingdings" panose="05000000000000000000" pitchFamily="2" charset="2"/>
              <a:buChar char="§"/>
            </a:pPr>
            <a:r>
              <a:rPr lang="en-US" dirty="0"/>
              <a:t>Recall the </a:t>
            </a:r>
            <a:r>
              <a:rPr lang="en-US" b="1" dirty="0"/>
              <a:t>privacy policies </a:t>
            </a:r>
            <a:r>
              <a:rPr lang="en-US" dirty="0"/>
              <a:t>you’re asked to read and agree to when you access a website or you download a new smartphone app.</a:t>
            </a:r>
            <a:r>
              <a:rPr lang="en-US" i="1" dirty="0">
                <a:sym typeface="Wingdings" panose="05000000000000000000" pitchFamily="2" charset="2"/>
              </a:rPr>
              <a:t> </a:t>
            </a:r>
          </a:p>
          <a:p>
            <a:pPr marL="76200" indent="0">
              <a:buNone/>
            </a:pPr>
            <a:endParaRPr lang="en-US" dirty="0"/>
          </a:p>
          <a:p>
            <a:endParaRPr lang="en-US" dirty="0"/>
          </a:p>
          <a:p>
            <a:endParaRPr lang="en-US" dirty="0"/>
          </a:p>
        </p:txBody>
      </p:sp>
      <p:sp>
        <p:nvSpPr>
          <p:cNvPr id="4" name="Google Shape;379;p27">
            <a:extLst>
              <a:ext uri="{FF2B5EF4-FFF2-40B4-BE49-F238E27FC236}">
                <a16:creationId xmlns:a16="http://schemas.microsoft.com/office/drawing/2014/main" id="{84CCAFAB-DF7E-4C08-A195-986F4931BB1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pic>
        <p:nvPicPr>
          <p:cNvPr id="7170" name="Picture 2" descr="Business, Security, Cyber, Privacy, Protection">
            <a:extLst>
              <a:ext uri="{FF2B5EF4-FFF2-40B4-BE49-F238E27FC236}">
                <a16:creationId xmlns:a16="http://schemas.microsoft.com/office/drawing/2014/main" id="{23CB8E05-1EB5-4124-8CF2-E99CACA7F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7" y="1799999"/>
            <a:ext cx="4200525"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5" name="Textfeld 4"/>
          <p:cNvSpPr txBox="1"/>
          <p:nvPr/>
        </p:nvSpPr>
        <p:spPr>
          <a:xfrm>
            <a:off x="4773002" y="5997286"/>
            <a:ext cx="7212459" cy="707886"/>
          </a:xfrm>
          <a:prstGeom prst="rect">
            <a:avLst/>
          </a:prstGeom>
          <a:noFill/>
        </p:spPr>
        <p:txBody>
          <a:bodyPr wrap="square" rtlCol="0">
            <a:spAutoFit/>
          </a:bodyPr>
          <a:lstStyle/>
          <a:p>
            <a:r>
              <a:rPr lang="en-US" sz="2000" i="1" dirty="0">
                <a:sym typeface="Wingdings" panose="05000000000000000000" pitchFamily="2" charset="2"/>
              </a:rPr>
              <a:t>  </a:t>
            </a:r>
            <a:r>
              <a:rPr lang="en-US" sz="2000" i="1" dirty="0"/>
              <a:t>Please see </a:t>
            </a:r>
            <a:r>
              <a:rPr lang="en-US" sz="2000" i="1" dirty="0">
                <a:hlinkClick r:id="rId5" action="ppaction://hlinksldjump"/>
              </a:rPr>
              <a:t>annex 3</a:t>
            </a:r>
            <a:r>
              <a:rPr lang="en-US" sz="2000" i="1" dirty="0"/>
              <a:t> for a differentiation on Security and Privacy</a:t>
            </a:r>
          </a:p>
          <a:p>
            <a:endParaRPr lang="de-DE" sz="2000" dirty="0"/>
          </a:p>
        </p:txBody>
      </p:sp>
    </p:spTree>
    <p:extLst>
      <p:ext uri="{BB962C8B-B14F-4D97-AF65-F5344CB8AC3E}">
        <p14:creationId xmlns:p14="http://schemas.microsoft.com/office/powerpoint/2010/main" val="274719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EE482-3206-41BB-BAB8-6B0B1C9FAB93}"/>
              </a:ext>
            </a:extLst>
          </p:cNvPr>
          <p:cNvSpPr>
            <a:spLocks noGrp="1"/>
          </p:cNvSpPr>
          <p:nvPr>
            <p:ph type="title"/>
          </p:nvPr>
        </p:nvSpPr>
        <p:spPr/>
        <p:txBody>
          <a:bodyPr/>
          <a:lstStyle/>
          <a:p>
            <a:r>
              <a:rPr lang="en-US"/>
              <a:t>Privacy policy</a:t>
            </a:r>
          </a:p>
        </p:txBody>
      </p:sp>
      <p:sp>
        <p:nvSpPr>
          <p:cNvPr id="3" name="Θέση κειμένου 2">
            <a:extLst>
              <a:ext uri="{FF2B5EF4-FFF2-40B4-BE49-F238E27FC236}">
                <a16:creationId xmlns:a16="http://schemas.microsoft.com/office/drawing/2014/main" id="{72A14B6E-6D60-47D8-9995-8182A33B70C5}"/>
              </a:ext>
            </a:extLst>
          </p:cNvPr>
          <p:cNvSpPr>
            <a:spLocks noGrp="1"/>
          </p:cNvSpPr>
          <p:nvPr>
            <p:ph type="body" idx="1"/>
          </p:nvPr>
        </p:nvSpPr>
        <p:spPr>
          <a:xfrm>
            <a:off x="558000" y="1526035"/>
            <a:ext cx="7766850" cy="5182990"/>
          </a:xfrm>
        </p:spPr>
        <p:txBody>
          <a:bodyPr>
            <a:normAutofit fontScale="92500" lnSpcReduction="10000"/>
          </a:bodyPr>
          <a:lstStyle/>
          <a:p>
            <a:pPr>
              <a:buFont typeface="Wingdings" panose="05000000000000000000" pitchFamily="2" charset="2"/>
              <a:buChar char="§"/>
            </a:pPr>
            <a:r>
              <a:rPr lang="en-US" dirty="0"/>
              <a:t>Is there any policy that the website follows regarding our personal data, that is how the website uses our personal data? </a:t>
            </a:r>
          </a:p>
          <a:p>
            <a:pPr lvl="1">
              <a:buFont typeface="Courier New" panose="02070309020205020404" pitchFamily="49" charset="0"/>
              <a:buChar char="o"/>
            </a:pPr>
            <a:r>
              <a:rPr lang="en-US" sz="2400" dirty="0"/>
              <a:t>This policy is called the </a:t>
            </a:r>
            <a:r>
              <a:rPr lang="en-US" sz="2400" b="1" dirty="0"/>
              <a:t>privacy policy </a:t>
            </a:r>
            <a:r>
              <a:rPr lang="en-US" sz="2400" dirty="0"/>
              <a:t>and should be available and easily accessible to us on the website, so we can read it and know how our data are used.</a:t>
            </a:r>
          </a:p>
          <a:p>
            <a:pPr>
              <a:buFont typeface="Wingdings" panose="05000000000000000000" pitchFamily="2" charset="2"/>
              <a:buChar char="§"/>
            </a:pPr>
            <a:r>
              <a:rPr lang="en-US" b="1" dirty="0"/>
              <a:t>Actions:</a:t>
            </a:r>
          </a:p>
          <a:p>
            <a:pPr lvl="1">
              <a:buClr>
                <a:schemeClr val="accent6">
                  <a:lumMod val="75000"/>
                </a:schemeClr>
              </a:buClr>
              <a:buSzPct val="120000"/>
              <a:buFont typeface="Wingdings 2" panose="05020102010507070707" pitchFamily="18" charset="2"/>
              <a:buChar char="R"/>
            </a:pPr>
            <a:r>
              <a:rPr lang="en-US" dirty="0"/>
              <a:t>Check and read the Privacy Policy before submitting any personal data.</a:t>
            </a:r>
          </a:p>
          <a:p>
            <a:pPr lvl="1">
              <a:buClr>
                <a:schemeClr val="accent6">
                  <a:lumMod val="75000"/>
                </a:schemeClr>
              </a:buClr>
              <a:buSzPct val="120000"/>
              <a:buFont typeface="Wingdings 2" panose="05020102010507070707" pitchFamily="18" charset="2"/>
              <a:buChar char="R"/>
            </a:pPr>
            <a:r>
              <a:rPr lang="en-US" dirty="0"/>
              <a:t>Check who </a:t>
            </a:r>
            <a:r>
              <a:rPr lang="en-US" sz="2200" b="0" i="0" u="none" strike="noStrike" cap="none" dirty="0">
                <a:solidFill>
                  <a:schemeClr val="dk1"/>
                </a:solidFill>
                <a:latin typeface="Calibri"/>
                <a:ea typeface="Calibri"/>
                <a:cs typeface="Calibri"/>
                <a:sym typeface="Calibri"/>
              </a:rPr>
              <a:t>is </a:t>
            </a:r>
            <a:r>
              <a:rPr lang="en-US" dirty="0"/>
              <a:t>the owner of/</a:t>
            </a:r>
            <a:r>
              <a:rPr lang="en-US" sz="2200" b="0" i="0" u="none" strike="noStrike" cap="none" dirty="0">
                <a:solidFill>
                  <a:schemeClr val="dk1"/>
                </a:solidFill>
                <a:latin typeface="Calibri"/>
                <a:ea typeface="Calibri"/>
                <a:cs typeface="Calibri"/>
                <a:sym typeface="Calibri"/>
              </a:rPr>
              <a:t>responsible for the website? </a:t>
            </a:r>
            <a:r>
              <a:rPr lang="en-US" dirty="0"/>
              <a:t>Check and read the „imprint“ section.</a:t>
            </a:r>
          </a:p>
          <a:p>
            <a:pPr lvl="1">
              <a:buClr>
                <a:schemeClr val="accent6">
                  <a:lumMod val="75000"/>
                </a:schemeClr>
              </a:buClr>
              <a:buSzPct val="120000"/>
              <a:buFont typeface="Wingdings 2" panose="05020102010507070707" pitchFamily="18" charset="2"/>
              <a:buChar char="R"/>
            </a:pPr>
            <a:r>
              <a:rPr lang="en-US" dirty="0"/>
              <a:t>Check for contact details.</a:t>
            </a:r>
          </a:p>
          <a:p>
            <a:pPr lvl="1">
              <a:buClr>
                <a:schemeClr val="accent6">
                  <a:lumMod val="75000"/>
                </a:schemeClr>
              </a:buClr>
              <a:buSzPct val="120000"/>
              <a:buFont typeface="Wingdings 2" panose="05020102010507070707" pitchFamily="18" charset="2"/>
              <a:buChar char="R"/>
            </a:pPr>
            <a:r>
              <a:rPr lang="en-US" sz="2200" b="0" i="0" u="none" strike="noStrike" cap="none" dirty="0">
                <a:solidFill>
                  <a:schemeClr val="dk1"/>
                </a:solidFill>
                <a:latin typeface="Calibri"/>
                <a:ea typeface="Calibri"/>
                <a:cs typeface="Calibri"/>
                <a:sym typeface="Calibri"/>
              </a:rPr>
              <a:t>Check for the Terms of Use and Legal Notice</a:t>
            </a:r>
          </a:p>
          <a:p>
            <a:pPr lvl="1">
              <a:buClr>
                <a:schemeClr val="accent6">
                  <a:lumMod val="75000"/>
                </a:schemeClr>
              </a:buClr>
              <a:buSzPct val="120000"/>
              <a:buFont typeface="Wingdings 2" panose="05020102010507070707" pitchFamily="18" charset="2"/>
              <a:buChar char="R"/>
            </a:pPr>
            <a:r>
              <a:rPr lang="en-US" sz="2200" b="0" i="0" u="none" strike="noStrike" cap="none" dirty="0">
                <a:solidFill>
                  <a:schemeClr val="dk1"/>
                </a:solidFill>
                <a:latin typeface="Calibri"/>
                <a:ea typeface="Calibri"/>
                <a:cs typeface="Calibri"/>
                <a:sym typeface="Calibri"/>
              </a:rPr>
              <a:t>Check for request consent cookies.</a:t>
            </a:r>
            <a:endParaRPr lang="en-US" dirty="0"/>
          </a:p>
          <a:p>
            <a:pPr marL="548640" lvl="1" indent="0">
              <a:buNone/>
            </a:pPr>
            <a:endParaRPr lang="en-US" i="1" dirty="0">
              <a:sym typeface="Wingdings" panose="05000000000000000000" pitchFamily="2" charset="2"/>
            </a:endParaRPr>
          </a:p>
          <a:p>
            <a:pPr marL="548640" lvl="1" indent="0">
              <a:buNone/>
            </a:pPr>
            <a:r>
              <a:rPr lang="en-US" i="1" dirty="0">
                <a:sym typeface="Wingdings" panose="05000000000000000000" pitchFamily="2" charset="2"/>
              </a:rPr>
              <a:t>  </a:t>
            </a:r>
            <a:r>
              <a:rPr lang="en-US" i="1" dirty="0"/>
              <a:t>Please see </a:t>
            </a:r>
            <a:r>
              <a:rPr lang="en-US" i="1" dirty="0">
                <a:hlinkClick r:id="rId2" action="ppaction://hlinksldjump"/>
              </a:rPr>
              <a:t>annex 4</a:t>
            </a:r>
            <a:r>
              <a:rPr lang="en-US" i="1" dirty="0"/>
              <a:t> for more information</a:t>
            </a:r>
            <a:endParaRPr lang="en-US" dirty="0"/>
          </a:p>
          <a:p>
            <a:pPr lvl="1"/>
            <a:endParaRPr lang="en-US" dirty="0"/>
          </a:p>
          <a:p>
            <a:endParaRPr lang="en-US" dirty="0"/>
          </a:p>
          <a:p>
            <a:endParaRPr lang="en-US" dirty="0"/>
          </a:p>
        </p:txBody>
      </p:sp>
      <p:pic>
        <p:nvPicPr>
          <p:cNvPr id="6146" name="Picture 2" descr="Datenschutz, Datenschutzerklärung, Dsgvo">
            <a:extLst>
              <a:ext uri="{FF2B5EF4-FFF2-40B4-BE49-F238E27FC236}">
                <a16:creationId xmlns:a16="http://schemas.microsoft.com/office/drawing/2014/main" id="{2DEE3A58-E151-429E-AD4C-11091DFD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5" y="1700696"/>
            <a:ext cx="3604329" cy="240288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796D6C8E-65C4-40AF-AB04-88E4381BFE26}"/>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320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Is the website trustable?</a:t>
            </a:r>
          </a:p>
        </p:txBody>
      </p:sp>
      <p:sp>
        <p:nvSpPr>
          <p:cNvPr id="407" name="Google Shape;407;p30"/>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Security and Privacy </a:t>
            </a:r>
            <a:endParaRPr lang="en-US" sz="1500" b="0" i="0" u="none" strike="noStrike" cap="none">
              <a:solidFill>
                <a:schemeClr val="lt1"/>
              </a:solidFill>
              <a:latin typeface="Calibri"/>
              <a:ea typeface="Calibri"/>
              <a:cs typeface="Calibri"/>
              <a:sym typeface="Calibri"/>
            </a:endParaRPr>
          </a:p>
        </p:txBody>
      </p:sp>
      <p:sp>
        <p:nvSpPr>
          <p:cNvPr id="408" name="Google Shape;408;p30"/>
          <p:cNvSpPr/>
          <p:nvPr/>
        </p:nvSpPr>
        <p:spPr>
          <a:xfrm>
            <a:off x="7362836" y="2121650"/>
            <a:ext cx="4619568" cy="20293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What criteria need to be considered for deciding if a webpage is trustable?</a:t>
            </a:r>
          </a:p>
        </p:txBody>
      </p:sp>
      <p:sp>
        <p:nvSpPr>
          <p:cNvPr id="409" name="Google Shape;409;p30"/>
          <p:cNvSpPr txBox="1"/>
          <p:nvPr/>
        </p:nvSpPr>
        <p:spPr>
          <a:xfrm>
            <a:off x="557999" y="2121650"/>
            <a:ext cx="6804837" cy="387794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600"/>
              </a:spcBef>
              <a:spcAft>
                <a:spcPts val="600"/>
              </a:spcAft>
              <a:buClr>
                <a:srgbClr val="C00000"/>
              </a:buClr>
              <a:buSzPts val="2800"/>
              <a:buFont typeface="Calibri"/>
              <a:buChar char="▪"/>
            </a:pPr>
            <a:r>
              <a:rPr lang="en-US" sz="2400" b="0" i="0" u="none" strike="noStrike" cap="none" dirty="0">
                <a:solidFill>
                  <a:schemeClr val="dk1"/>
                </a:solidFill>
                <a:latin typeface="Calibri"/>
                <a:ea typeface="Calibri"/>
                <a:cs typeface="Calibri"/>
                <a:sym typeface="Calibri"/>
              </a:rPr>
              <a:t>For protecting personal data and privacy it is important to assess if the webpage is trustable. </a:t>
            </a:r>
          </a:p>
          <a:p>
            <a:pPr marL="342900" marR="0" lvl="0" indent="-342900" algn="l" rtl="0">
              <a:lnSpc>
                <a:spcPct val="100000"/>
              </a:lnSpc>
              <a:spcBef>
                <a:spcPts val="600"/>
              </a:spcBef>
              <a:spcAft>
                <a:spcPts val="600"/>
              </a:spcAft>
              <a:buClr>
                <a:srgbClr val="C00000"/>
              </a:buClr>
              <a:buSzPts val="2800"/>
              <a:buFont typeface="Calibri"/>
              <a:buChar char="▪"/>
            </a:pPr>
            <a:r>
              <a:rPr lang="en-US" sz="2400" b="1" i="0" u="none" strike="noStrike" cap="none" dirty="0" err="1">
                <a:solidFill>
                  <a:schemeClr val="dk1"/>
                </a:solidFill>
                <a:latin typeface="Calibri"/>
                <a:ea typeface="Calibri"/>
                <a:cs typeface="Calibri"/>
                <a:sym typeface="Calibri"/>
              </a:rPr>
              <a:t>Trustability</a:t>
            </a:r>
            <a:r>
              <a:rPr lang="en-US" sz="2400" b="1" i="0" u="none" strike="noStrike" cap="none"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in this context means that the website uses and processes our personal data according to the available privacy policy and regulations.</a:t>
            </a:r>
          </a:p>
          <a:p>
            <a:pPr marL="342900" marR="0" lvl="0" indent="-342900" algn="l" rtl="0">
              <a:lnSpc>
                <a:spcPct val="100000"/>
              </a:lnSpc>
              <a:spcBef>
                <a:spcPts val="600"/>
              </a:spcBef>
              <a:spcAft>
                <a:spcPts val="600"/>
              </a:spcAft>
              <a:buClr>
                <a:srgbClr val="C00000"/>
              </a:buClr>
              <a:buSzPts val="2800"/>
              <a:buFont typeface="Calibri"/>
              <a:buChar char="▪"/>
            </a:pPr>
            <a:r>
              <a:rPr lang="en-US" sz="2400" b="0" i="0" u="none" strike="noStrike" cap="none" dirty="0">
                <a:solidFill>
                  <a:schemeClr val="dk1"/>
                </a:solidFill>
                <a:latin typeface="Calibri"/>
                <a:ea typeface="Calibri"/>
                <a:cs typeface="Calibri"/>
                <a:sym typeface="Calibri"/>
              </a:rPr>
              <a:t>For developing a list of criteria to decide if a webpage is trustable, please start the following discussion (you can collect the results on the next slide):  </a:t>
            </a:r>
            <a:endParaRPr lang="en-US"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t>Is</a:t>
            </a:r>
            <a:r>
              <a:rPr lang="de-DE"/>
              <a:t> </a:t>
            </a:r>
            <a:r>
              <a:rPr lang="de-DE" err="1"/>
              <a:t>the</a:t>
            </a:r>
            <a:r>
              <a:rPr lang="de-DE"/>
              <a:t> website </a:t>
            </a:r>
            <a:r>
              <a:rPr lang="de-DE" err="1"/>
              <a:t>trustable</a:t>
            </a:r>
            <a:r>
              <a:rPr lang="de-DE"/>
              <a:t>?</a:t>
            </a:r>
            <a:endParaRPr/>
          </a:p>
        </p:txBody>
      </p:sp>
      <p:sp>
        <p:nvSpPr>
          <p:cNvPr id="416" name="Google Shape;416;p31"/>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417" name="Google Shape;417;p31"/>
          <p:cNvSpPr txBox="1"/>
          <p:nvPr/>
        </p:nvSpPr>
        <p:spPr>
          <a:xfrm>
            <a:off x="558000" y="2055762"/>
            <a:ext cx="7270199" cy="430007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20000"/>
              </a:lnSpc>
              <a:spcBef>
                <a:spcPts val="0"/>
              </a:spcBef>
              <a:spcAft>
                <a:spcPts val="0"/>
              </a:spcAft>
              <a:buClr>
                <a:srgbClr val="C01E24"/>
              </a:buClr>
              <a:buSzPts val="2400"/>
              <a:buFont typeface="Wingdings" panose="05000000000000000000" pitchFamily="2" charset="2"/>
              <a:buChar char="§"/>
            </a:pPr>
            <a:r>
              <a:rPr lang="de-DE" sz="2400" b="0" i="0" u="none" strike="noStrike" cap="none" dirty="0">
                <a:solidFill>
                  <a:schemeClr val="dk1"/>
                </a:solidFill>
                <a:latin typeface="Calibri"/>
                <a:ea typeface="Calibri"/>
                <a:cs typeface="Calibri"/>
                <a:sym typeface="Calibri"/>
              </a:rPr>
              <a:t>Start a </a:t>
            </a:r>
            <a:r>
              <a:rPr lang="de-DE" sz="2400" b="0" i="0" u="none" strike="noStrike" cap="none" dirty="0" err="1">
                <a:solidFill>
                  <a:schemeClr val="dk1"/>
                </a:solidFill>
                <a:latin typeface="Calibri"/>
                <a:ea typeface="Calibri"/>
                <a:cs typeface="Calibri"/>
                <a:sym typeface="Calibri"/>
              </a:rPr>
              <a:t>list</a:t>
            </a:r>
            <a:r>
              <a:rPr lang="de-DE"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dirty="0">
              <a:solidFill>
                <a:schemeClr val="dk1"/>
              </a:solidFill>
              <a:latin typeface="Calibri"/>
              <a:ea typeface="Calibri"/>
              <a:cs typeface="Calibri"/>
              <a:sym typeface="Calibri"/>
            </a:endParaRPr>
          </a:p>
        </p:txBody>
      </p:sp>
      <p:sp>
        <p:nvSpPr>
          <p:cNvPr id="418" name="Google Shape;418;p31"/>
          <p:cNvSpPr/>
          <p:nvPr/>
        </p:nvSpPr>
        <p:spPr>
          <a:xfrm>
            <a:off x="7207388" y="1450666"/>
            <a:ext cx="4619568" cy="20293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err="1">
                <a:solidFill>
                  <a:schemeClr val="dk1"/>
                </a:solidFill>
                <a:latin typeface="Calibri"/>
                <a:ea typeface="Calibri"/>
                <a:cs typeface="Calibri"/>
                <a:sym typeface="Calibri"/>
              </a:rPr>
              <a:t>What</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criteria</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need</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to</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be</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considered</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for</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deciding</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if</a:t>
            </a:r>
            <a:r>
              <a:rPr lang="de-DE" sz="2400" b="0" i="0" u="none" strike="noStrike" cap="none">
                <a:solidFill>
                  <a:schemeClr val="dk1"/>
                </a:solidFill>
                <a:latin typeface="Calibri"/>
                <a:ea typeface="Calibri"/>
                <a:cs typeface="Calibri"/>
                <a:sym typeface="Calibri"/>
              </a:rPr>
              <a:t> a website </a:t>
            </a:r>
            <a:r>
              <a:rPr lang="de-DE" sz="2400" b="0" i="0" u="none" strike="noStrike" cap="none" err="1">
                <a:solidFill>
                  <a:schemeClr val="dk1"/>
                </a:solidFill>
                <a:latin typeface="Calibri"/>
                <a:ea typeface="Calibri"/>
                <a:cs typeface="Calibri"/>
                <a:sym typeface="Calibri"/>
              </a:rPr>
              <a:t>is</a:t>
            </a:r>
            <a:r>
              <a:rPr lang="de-DE" sz="2400" b="0" i="0" u="none" strike="noStrike" cap="none">
                <a:solidFill>
                  <a:schemeClr val="dk1"/>
                </a:solidFill>
                <a:latin typeface="Calibri"/>
                <a:ea typeface="Calibri"/>
                <a:cs typeface="Calibri"/>
                <a:sym typeface="Calibri"/>
              </a:rPr>
              <a:t> </a:t>
            </a:r>
            <a:r>
              <a:rPr lang="de-DE" sz="2400" b="0" i="0" u="none" strike="noStrike" cap="none" err="1">
                <a:solidFill>
                  <a:schemeClr val="dk1"/>
                </a:solidFill>
                <a:latin typeface="Calibri"/>
                <a:ea typeface="Calibri"/>
                <a:cs typeface="Calibri"/>
                <a:sym typeface="Calibri"/>
              </a:rPr>
              <a:t>trustable</a:t>
            </a:r>
            <a:r>
              <a:rPr lang="de-DE"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53BC2DAC-BE87-4CD1-940A-A067FAA4563F}"/>
              </a:ext>
            </a:extLst>
          </p:cNvPr>
          <p:cNvSpPr txBox="1"/>
          <p:nvPr/>
        </p:nvSpPr>
        <p:spPr>
          <a:xfrm>
            <a:off x="3239345" y="3850640"/>
            <a:ext cx="6943012" cy="2800767"/>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Who is responsible for the website? Background of the website (e.g., is the site privately or publicly run?). Is available the “imprint”?</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rPr>
              <a:t>How can we contact the website? Are adequate contact details and a communication section on the website?</a:t>
            </a:r>
            <a:endParaRPr lang="en-US" sz="18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Is available the Privacy Policy, Legal Notice, Terms of Use?</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Is available any request consent cookies.</a:t>
            </a:r>
          </a:p>
          <a:p>
            <a:pPr marL="360000" lvl="1" indent="-360000">
              <a:spcBef>
                <a:spcPts val="600"/>
              </a:spcBef>
              <a:spcAft>
                <a:spcPts val="600"/>
              </a:spcAft>
              <a:buClr>
                <a:srgbClr val="C01E24"/>
              </a:buClr>
              <a:buSzPts val="2640"/>
              <a:buFont typeface="Calibri"/>
              <a:buChar char="✔"/>
            </a:pPr>
            <a:endParaRPr lang="en-US" sz="1100" dirty="0"/>
          </a:p>
        </p:txBody>
      </p:sp>
      <p:sp>
        <p:nvSpPr>
          <p:cNvPr id="8" name="pop-up">
            <a:extLst>
              <a:ext uri="{FF2B5EF4-FFF2-40B4-BE49-F238E27FC236}">
                <a16:creationId xmlns:a16="http://schemas.microsoft.com/office/drawing/2014/main" id="{85702264-3306-4A56-B266-D19D82CDD71E}"/>
              </a:ext>
            </a:extLst>
          </p:cNvPr>
          <p:cNvSpPr/>
          <p:nvPr/>
        </p:nvSpPr>
        <p:spPr>
          <a:xfrm>
            <a:off x="3239345" y="293902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Click here to check your list !</a:t>
            </a:r>
          </a:p>
          <a:p>
            <a:pPr algn="ctr"/>
            <a:endParaRPr lang="el-GR" b="1">
              <a:solidFill>
                <a:srgbClr val="E12A3C"/>
              </a:solidFill>
            </a:endParaRPr>
          </a:p>
        </p:txBody>
      </p:sp>
      <p:sp>
        <p:nvSpPr>
          <p:cNvPr id="9" name="Ορθογώνιο 8">
            <a:extLst>
              <a:ext uri="{FF2B5EF4-FFF2-40B4-BE49-F238E27FC236}">
                <a16:creationId xmlns:a16="http://schemas.microsoft.com/office/drawing/2014/main" id="{76064F7F-2BD8-0E15-8EFF-1210348CE112}"/>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Tree>
    <p:extLst>
      <p:ext uri="{BB962C8B-B14F-4D97-AF65-F5344CB8AC3E}">
        <p14:creationId xmlns:p14="http://schemas.microsoft.com/office/powerpoint/2010/main" val="747148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7E4B99-4227-418D-9575-AC63469D1B74}"/>
              </a:ext>
            </a:extLst>
          </p:cNvPr>
          <p:cNvSpPr>
            <a:spLocks noGrp="1"/>
          </p:cNvSpPr>
          <p:nvPr>
            <p:ph type="title"/>
          </p:nvPr>
        </p:nvSpPr>
        <p:spPr/>
        <p:txBody>
          <a:bodyPr/>
          <a:lstStyle/>
          <a:p>
            <a:r>
              <a:rPr lang="en-US"/>
              <a:t>Is the website reliable?</a:t>
            </a:r>
          </a:p>
        </p:txBody>
      </p:sp>
      <p:sp>
        <p:nvSpPr>
          <p:cNvPr id="3" name="Θέση κειμένου 2">
            <a:extLst>
              <a:ext uri="{FF2B5EF4-FFF2-40B4-BE49-F238E27FC236}">
                <a16:creationId xmlns:a16="http://schemas.microsoft.com/office/drawing/2014/main" id="{CBD76A25-2C3D-4AD8-88F3-2E42D89068FE}"/>
              </a:ext>
            </a:extLst>
          </p:cNvPr>
          <p:cNvSpPr>
            <a:spLocks noGrp="1"/>
          </p:cNvSpPr>
          <p:nvPr>
            <p:ph type="body" idx="1"/>
          </p:nvPr>
        </p:nvSpPr>
        <p:spPr>
          <a:xfrm>
            <a:off x="557998" y="1799999"/>
            <a:ext cx="9013291" cy="4865977"/>
          </a:xfrm>
        </p:spPr>
        <p:txBody>
          <a:bodyPr>
            <a:normAutofit/>
          </a:bodyPr>
          <a:lstStyle/>
          <a:p>
            <a:pPr marL="76200" indent="0">
              <a:spcAft>
                <a:spcPts val="600"/>
              </a:spcAft>
              <a:buNone/>
            </a:pPr>
            <a:r>
              <a:rPr lang="en-US" b="1" dirty="0"/>
              <a:t>Reliability </a:t>
            </a:r>
            <a:r>
              <a:rPr lang="en-US" dirty="0"/>
              <a:t>in</a:t>
            </a:r>
            <a:r>
              <a:rPr lang="en-US" b="1" dirty="0"/>
              <a:t> </a:t>
            </a:r>
            <a:r>
              <a:rPr lang="en-US" dirty="0"/>
              <a:t>this context means that the content and the information available on the website is valid and we can be based on it</a:t>
            </a:r>
            <a:endParaRPr lang="en-US" b="1" dirty="0"/>
          </a:p>
          <a:p>
            <a:pPr marL="76200" indent="0">
              <a:spcAft>
                <a:spcPts val="600"/>
              </a:spcAft>
              <a:buNone/>
            </a:pPr>
            <a:r>
              <a:rPr lang="en-US" b="1" dirty="0"/>
              <a:t>Questions: </a:t>
            </a:r>
          </a:p>
          <a:p>
            <a:pPr>
              <a:spcAft>
                <a:spcPts val="600"/>
              </a:spcAft>
            </a:pPr>
            <a:r>
              <a:rPr lang="en-US" i="1" dirty="0"/>
              <a:t>A website could be </a:t>
            </a:r>
            <a:r>
              <a:rPr lang="en-US" b="1" i="1" dirty="0"/>
              <a:t>secure and safe </a:t>
            </a:r>
            <a:r>
              <a:rPr lang="en-US" i="1" dirty="0"/>
              <a:t>to visit as well as </a:t>
            </a:r>
            <a:r>
              <a:rPr lang="en-US" b="1" i="1" dirty="0"/>
              <a:t>trustable</a:t>
            </a:r>
            <a:r>
              <a:rPr lang="en-US" i="1" dirty="0"/>
              <a:t> to provide personal data, but is it also </a:t>
            </a:r>
            <a:r>
              <a:rPr lang="en-US" b="1" i="1" dirty="0"/>
              <a:t>reliable </a:t>
            </a:r>
            <a:r>
              <a:rPr lang="en-US" i="1" dirty="0"/>
              <a:t>regarding the content? </a:t>
            </a:r>
          </a:p>
          <a:p>
            <a:pPr>
              <a:spcAft>
                <a:spcPts val="600"/>
              </a:spcAft>
            </a:pPr>
            <a:r>
              <a:rPr lang="en-US" i="1" dirty="0"/>
              <a:t>Can we </a:t>
            </a:r>
            <a:r>
              <a:rPr lang="en-US" b="1" i="1" dirty="0"/>
              <a:t>consider reliable the </a:t>
            </a:r>
            <a:r>
              <a:rPr lang="en-US" i="1" dirty="0"/>
              <a:t>content by default all the websites that are safe and trustable?</a:t>
            </a:r>
          </a:p>
          <a:p>
            <a:pPr>
              <a:spcAft>
                <a:spcPts val="600"/>
              </a:spcAft>
            </a:pPr>
            <a:r>
              <a:rPr lang="en-US" sz="2400" b="0" i="1" u="none" strike="noStrike" cap="none" dirty="0">
                <a:solidFill>
                  <a:schemeClr val="dk1"/>
                </a:solidFill>
                <a:latin typeface="Calibri"/>
                <a:ea typeface="Calibri"/>
                <a:cs typeface="Calibri"/>
                <a:sym typeface="Calibri"/>
              </a:rPr>
              <a:t>Is the content valid? </a:t>
            </a:r>
          </a:p>
          <a:p>
            <a:pPr>
              <a:spcAft>
                <a:spcPts val="600"/>
              </a:spcAft>
            </a:pPr>
            <a:endParaRPr lang="en-US" sz="2400" b="1" i="0" u="none" strike="noStrike" cap="none" dirty="0">
              <a:solidFill>
                <a:schemeClr val="dk1"/>
              </a:solidFill>
              <a:latin typeface="Calibri"/>
              <a:ea typeface="Calibri"/>
              <a:cs typeface="Calibri"/>
              <a:sym typeface="Calibri"/>
            </a:endParaRPr>
          </a:p>
          <a:p>
            <a:pPr marL="76200" indent="0">
              <a:spcAft>
                <a:spcPts val="600"/>
              </a:spcAft>
              <a:buNone/>
            </a:pPr>
            <a:endParaRPr lang="en-US" dirty="0"/>
          </a:p>
        </p:txBody>
      </p:sp>
      <p:sp>
        <p:nvSpPr>
          <p:cNvPr id="4" name="Google Shape;379;p27">
            <a:extLst>
              <a:ext uri="{FF2B5EF4-FFF2-40B4-BE49-F238E27FC236}">
                <a16:creationId xmlns:a16="http://schemas.microsoft.com/office/drawing/2014/main" id="{A973B3C4-96CD-414B-BE61-A0C875C6F95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Security and Privacy </a:t>
            </a:r>
            <a:endParaRPr lang="en-US"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7282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t>Is</a:t>
            </a:r>
            <a:r>
              <a:rPr lang="de-DE"/>
              <a:t> </a:t>
            </a:r>
            <a:r>
              <a:rPr lang="de-DE" err="1"/>
              <a:t>the</a:t>
            </a:r>
            <a:r>
              <a:rPr lang="de-DE"/>
              <a:t> website reliable?</a:t>
            </a:r>
            <a:endParaRPr/>
          </a:p>
        </p:txBody>
      </p:sp>
      <p:sp>
        <p:nvSpPr>
          <p:cNvPr id="425" name="Google Shape;425;p32"/>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426" name="Google Shape;426;p32"/>
          <p:cNvSpPr txBox="1"/>
          <p:nvPr/>
        </p:nvSpPr>
        <p:spPr>
          <a:xfrm>
            <a:off x="558001" y="1717661"/>
            <a:ext cx="7023900" cy="313373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a:solidFill>
                  <a:schemeClr val="dk1"/>
                </a:solidFill>
                <a:latin typeface="Calibri"/>
                <a:ea typeface="Calibri"/>
                <a:cs typeface="Calibri"/>
                <a:sym typeface="Calibri"/>
              </a:rPr>
              <a:t>Start a </a:t>
            </a:r>
            <a:r>
              <a:rPr lang="de-DE" sz="2400" b="0" i="0" u="none" strike="noStrike" cap="none" err="1">
                <a:solidFill>
                  <a:schemeClr val="dk1"/>
                </a:solidFill>
                <a:latin typeface="Calibri"/>
                <a:ea typeface="Calibri"/>
                <a:cs typeface="Calibri"/>
                <a:sym typeface="Calibri"/>
              </a:rPr>
              <a:t>list</a:t>
            </a:r>
            <a:r>
              <a:rPr lang="de-DE"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 ………………</a:t>
            </a:r>
          </a:p>
          <a:p>
            <a:pPr marL="685800" marR="0" lvl="1" indent="-228600" algn="l" rtl="0">
              <a:lnSpc>
                <a:spcPct val="120000"/>
              </a:lnSpc>
              <a:spcBef>
                <a:spcPts val="1200"/>
              </a:spcBef>
              <a:spcAft>
                <a:spcPts val="0"/>
              </a:spcAft>
              <a:buClr>
                <a:srgbClr val="C01E24"/>
              </a:buClr>
              <a:buSzPts val="2640"/>
              <a:buFont typeface="Calibri"/>
              <a:buChar char="✔"/>
            </a:pPr>
            <a:r>
              <a:rPr lang="de-DE" sz="220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de-DE" sz="2200">
                <a:solidFill>
                  <a:schemeClr val="dk1"/>
                </a:solidFill>
                <a:latin typeface="Calibri"/>
                <a:cs typeface="Calibri"/>
                <a:sym typeface="Calibri"/>
              </a:rPr>
              <a:t>………………..</a:t>
            </a:r>
            <a:endParaRPr sz="1400" b="0" i="0" u="none" strike="noStrike" cap="none">
              <a:solidFill>
                <a:srgbClr val="000000"/>
              </a:solidFill>
              <a:latin typeface="Calibri"/>
              <a:ea typeface="Calibri"/>
              <a:cs typeface="Calibri"/>
              <a:sym typeface="Calibri"/>
            </a:endParaRPr>
          </a:p>
          <a:p>
            <a:pPr marL="457200" marR="0" lvl="1" indent="0" algn="l" rtl="0">
              <a:lnSpc>
                <a:spcPct val="120000"/>
              </a:lnSpc>
              <a:spcBef>
                <a:spcPts val="1200"/>
              </a:spcBef>
              <a:spcAft>
                <a:spcPts val="0"/>
              </a:spcAft>
              <a:buClr>
                <a:srgbClr val="C01E24"/>
              </a:buClr>
              <a:buSzPts val="2640"/>
              <a:buFont typeface="Calibri"/>
              <a:buNone/>
            </a:pPr>
            <a:endParaRPr sz="2200" b="0" i="0" u="none" strike="noStrike" cap="none">
              <a:solidFill>
                <a:schemeClr val="dk1"/>
              </a:solidFill>
              <a:latin typeface="Calibri"/>
              <a:ea typeface="Calibri"/>
              <a:cs typeface="Calibri"/>
              <a:sym typeface="Calibri"/>
            </a:endParaRPr>
          </a:p>
        </p:txBody>
      </p:sp>
      <p:sp>
        <p:nvSpPr>
          <p:cNvPr id="427" name="Google Shape;427;p32"/>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dirty="0">
                <a:solidFill>
                  <a:schemeClr val="dk1"/>
                </a:solidFill>
              </a:rPr>
              <a:t>More </a:t>
            </a:r>
            <a:r>
              <a:rPr lang="de-DE" sz="1200" dirty="0" err="1">
                <a:solidFill>
                  <a:schemeClr val="dk1"/>
                </a:solidFill>
              </a:rPr>
              <a:t>information</a:t>
            </a:r>
            <a:r>
              <a:rPr lang="de-DE" sz="1200" dirty="0">
                <a:solidFill>
                  <a:schemeClr val="dk1"/>
                </a:solidFill>
              </a:rPr>
              <a:t>: [4]</a:t>
            </a:r>
            <a:endParaRPr sz="1200" b="0" i="0" u="none" strike="noStrike" cap="none" dirty="0">
              <a:solidFill>
                <a:schemeClr val="dk1"/>
              </a:solidFill>
              <a:latin typeface="Calibri"/>
              <a:ea typeface="Calibri"/>
              <a:cs typeface="Calibri"/>
              <a:sym typeface="Calibri"/>
            </a:endParaRPr>
          </a:p>
        </p:txBody>
      </p:sp>
      <p:sp>
        <p:nvSpPr>
          <p:cNvPr id="428" name="Google Shape;428;p32"/>
          <p:cNvSpPr/>
          <p:nvPr/>
        </p:nvSpPr>
        <p:spPr>
          <a:xfrm>
            <a:off x="7581901" y="927150"/>
            <a:ext cx="4184604" cy="20427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What criteria need to be considered for deciding if a website is </a:t>
            </a:r>
            <a:r>
              <a:rPr lang="en-US" sz="2400" b="1" i="0" u="none" strike="noStrike" cap="none" dirty="0">
                <a:solidFill>
                  <a:schemeClr val="dk1"/>
                </a:solidFill>
                <a:latin typeface="Calibri"/>
                <a:ea typeface="Calibri"/>
                <a:cs typeface="Calibri"/>
                <a:sym typeface="Calibri"/>
              </a:rPr>
              <a:t>reliable</a:t>
            </a:r>
            <a:r>
              <a:rPr lang="en-US" sz="2400" b="0" i="0" u="none" strike="noStrike" cap="none" dirty="0">
                <a:solidFill>
                  <a:schemeClr val="dk1"/>
                </a:solidFill>
                <a:latin typeface="Calibri"/>
                <a:ea typeface="Calibri"/>
                <a:cs typeface="Calibri"/>
                <a:sym typeface="Calibri"/>
              </a:rPr>
              <a:t>?</a:t>
            </a:r>
          </a:p>
        </p:txBody>
      </p:sp>
      <p:sp>
        <p:nvSpPr>
          <p:cNvPr id="429" name="Google Shape;429;p32"/>
          <p:cNvSpPr txBox="1"/>
          <p:nvPr/>
        </p:nvSpPr>
        <p:spPr>
          <a:xfrm>
            <a:off x="2778492" y="5296516"/>
            <a:ext cx="88392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de-DE" sz="2400" b="1" i="0" u="none" strike="noStrike" cap="none" dirty="0" err="1">
                <a:solidFill>
                  <a:schemeClr val="dk1"/>
                </a:solidFill>
                <a:latin typeface="Calibri"/>
                <a:ea typeface="Calibri"/>
                <a:cs typeface="Calibri"/>
                <a:sym typeface="Calibri"/>
              </a:rPr>
              <a:t>Tip</a:t>
            </a:r>
            <a:r>
              <a:rPr lang="de-DE" sz="2400" b="1" i="0" u="none" strike="noStrike" cap="none" dirty="0">
                <a:solidFill>
                  <a:schemeClr val="dk1"/>
                </a:solidFill>
                <a:latin typeface="Calibri"/>
                <a:ea typeface="Calibri"/>
                <a:cs typeface="Calibri"/>
                <a:sym typeface="Calibri"/>
              </a:rPr>
              <a:t>: </a:t>
            </a:r>
            <a:r>
              <a:rPr lang="de-DE" sz="2400" b="0" i="0" u="none" strike="noStrike" cap="none" dirty="0">
                <a:solidFill>
                  <a:schemeClr val="dk1"/>
                </a:solidFill>
                <a:latin typeface="Calibri"/>
                <a:ea typeface="Calibri"/>
                <a:cs typeface="Calibri"/>
                <a:sym typeface="Calibri"/>
              </a:rPr>
              <a:t>The </a:t>
            </a:r>
            <a:r>
              <a:rPr lang="de-DE" sz="2400" b="0" i="0" u="none" strike="noStrike" cap="none" dirty="0" err="1">
                <a:solidFill>
                  <a:schemeClr val="dk1"/>
                </a:solidFill>
                <a:latin typeface="Calibri"/>
                <a:ea typeface="Calibri"/>
                <a:cs typeface="Calibri"/>
                <a:sym typeface="Calibri"/>
              </a:rPr>
              <a:t>best</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way</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to</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look</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for</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information</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is</a:t>
            </a:r>
            <a:r>
              <a:rPr lang="de-DE" sz="2400" b="0" i="0" u="none" strike="noStrike" cap="none" dirty="0">
                <a:solidFill>
                  <a:schemeClr val="dk1"/>
                </a:solidFill>
                <a:latin typeface="Calibri"/>
                <a:ea typeface="Calibri"/>
                <a:cs typeface="Calibri"/>
                <a:sym typeface="Calibri"/>
              </a:rPr>
              <a:t> on </a:t>
            </a:r>
            <a:r>
              <a:rPr lang="de-DE" sz="2400" b="1" i="0" u="none" strike="noStrike" cap="none" dirty="0" err="1">
                <a:solidFill>
                  <a:schemeClr val="dk1"/>
                </a:solidFill>
                <a:latin typeface="Calibri"/>
                <a:ea typeface="Calibri"/>
                <a:cs typeface="Calibri"/>
                <a:sym typeface="Calibri"/>
              </a:rPr>
              <a:t>official</a:t>
            </a:r>
            <a:r>
              <a:rPr lang="de-DE" sz="2400" b="1" i="0" u="none" strike="noStrike" cap="none" dirty="0">
                <a:solidFill>
                  <a:schemeClr val="dk1"/>
                </a:solidFill>
                <a:latin typeface="Calibri"/>
                <a:ea typeface="Calibri"/>
                <a:cs typeface="Calibri"/>
                <a:sym typeface="Calibri"/>
              </a:rPr>
              <a:t> </a:t>
            </a:r>
            <a:r>
              <a:rPr lang="de-DE" sz="2400" b="1" i="0" u="none" strike="noStrike" cap="none" dirty="0" err="1">
                <a:solidFill>
                  <a:schemeClr val="dk1"/>
                </a:solidFill>
                <a:latin typeface="Calibri"/>
                <a:ea typeface="Calibri"/>
                <a:cs typeface="Calibri"/>
                <a:sym typeface="Calibri"/>
              </a:rPr>
              <a:t>sites</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especially</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those</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of</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government-related</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organisations</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pic>
        <p:nvPicPr>
          <p:cNvPr id="430" name="Google Shape;430;p32"/>
          <p:cNvPicPr preferRelativeResize="0"/>
          <p:nvPr/>
        </p:nvPicPr>
        <p:blipFill rotWithShape="1">
          <a:blip r:embed="rId3">
            <a:alphaModFix/>
          </a:blip>
          <a:srcRect/>
          <a:stretch/>
        </p:blipFill>
        <p:spPr>
          <a:xfrm>
            <a:off x="929080" y="5058931"/>
            <a:ext cx="1849412" cy="1314816"/>
          </a:xfrm>
          <a:prstGeom prst="rect">
            <a:avLst/>
          </a:prstGeom>
          <a:noFill/>
          <a:ln>
            <a:noFill/>
          </a:ln>
        </p:spPr>
      </p:pic>
      <p:sp>
        <p:nvSpPr>
          <p:cNvPr id="431" name="Google Shape;431;p32"/>
          <p:cNvSpPr/>
          <p:nvPr/>
        </p:nvSpPr>
        <p:spPr>
          <a:xfrm>
            <a:off x="5102203" y="6581278"/>
            <a:ext cx="705994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0A6559A3-2EA6-4963-8E05-4793101127F6}"/>
              </a:ext>
            </a:extLst>
          </p:cNvPr>
          <p:cNvSpPr txBox="1"/>
          <p:nvPr/>
        </p:nvSpPr>
        <p:spPr>
          <a:xfrm>
            <a:off x="3856052" y="2345770"/>
            <a:ext cx="6430947" cy="3924151"/>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Fulfill the criteria for a safe and trustable website.</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Are the objectives of the website available?</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Follow a professional design?</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The content is of high quality.</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No grammar and spelling mistakes</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Is the content up to date?</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Are the statements supported by reference to sources?</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Are there links to this website from other valid/reliable websites.</a:t>
            </a:r>
          </a:p>
        </p:txBody>
      </p:sp>
      <p:sp>
        <p:nvSpPr>
          <p:cNvPr id="11" name="pop-up">
            <a:extLst>
              <a:ext uri="{FF2B5EF4-FFF2-40B4-BE49-F238E27FC236}">
                <a16:creationId xmlns:a16="http://schemas.microsoft.com/office/drawing/2014/main" id="{9C892A02-9371-405C-8041-345E9492C0B2}"/>
              </a:ext>
            </a:extLst>
          </p:cNvPr>
          <p:cNvSpPr/>
          <p:nvPr/>
        </p:nvSpPr>
        <p:spPr>
          <a:xfrm>
            <a:off x="3856053" y="167513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Click here to check your list !</a:t>
            </a:r>
          </a:p>
          <a:p>
            <a:pPr algn="ctr"/>
            <a:endParaRPr lang="el-GR" b="1">
              <a:solidFill>
                <a:srgbClr val="E12A3C"/>
              </a:solidFill>
            </a:endParaRPr>
          </a:p>
        </p:txBody>
      </p:sp>
      <p:sp>
        <p:nvSpPr>
          <p:cNvPr id="12" name="Ορθογώνιο 11">
            <a:extLst>
              <a:ext uri="{FF2B5EF4-FFF2-40B4-BE49-F238E27FC236}">
                <a16:creationId xmlns:a16="http://schemas.microsoft.com/office/drawing/2014/main" id="{7782BDC5-0237-C356-7A78-95369ABB33E3}"/>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33"/>
          <p:cNvPicPr preferRelativeResize="0"/>
          <p:nvPr/>
        </p:nvPicPr>
        <p:blipFill rotWithShape="1">
          <a:blip r:embed="rId3">
            <a:alphaModFix/>
          </a:blip>
          <a:srcRect/>
          <a:stretch/>
        </p:blipFill>
        <p:spPr>
          <a:xfrm>
            <a:off x="142429" y="3834851"/>
            <a:ext cx="7758459" cy="2231680"/>
          </a:xfrm>
          <a:prstGeom prst="rect">
            <a:avLst/>
          </a:prstGeom>
          <a:noFill/>
          <a:ln>
            <a:noFill/>
          </a:ln>
        </p:spPr>
      </p:pic>
      <p:sp>
        <p:nvSpPr>
          <p:cNvPr id="438" name="Google Shape;438;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Example</a:t>
            </a:r>
            <a:r>
              <a:rPr lang="de-DE" dirty="0"/>
              <a:t>- Secure, </a:t>
            </a:r>
            <a:r>
              <a:rPr lang="de-DE" dirty="0" err="1"/>
              <a:t>trustable</a:t>
            </a:r>
            <a:r>
              <a:rPr lang="de-DE" dirty="0"/>
              <a:t>, </a:t>
            </a:r>
            <a:r>
              <a:rPr lang="de-DE" dirty="0" err="1"/>
              <a:t>and</a:t>
            </a:r>
            <a:r>
              <a:rPr lang="de-DE" dirty="0"/>
              <a:t> </a:t>
            </a:r>
            <a:r>
              <a:rPr lang="de-DE" dirty="0" err="1"/>
              <a:t>reliable</a:t>
            </a:r>
            <a:r>
              <a:rPr lang="de-DE" dirty="0"/>
              <a:t> </a:t>
            </a:r>
            <a:r>
              <a:rPr lang="de-DE" dirty="0" err="1"/>
              <a:t>website</a:t>
            </a:r>
            <a:endParaRPr dirty="0"/>
          </a:p>
        </p:txBody>
      </p:sp>
      <p:sp>
        <p:nvSpPr>
          <p:cNvPr id="439" name="Google Shape;439;p33"/>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440" name="Google Shape;440;p33"/>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Check </a:t>
            </a:r>
            <a:r>
              <a:rPr lang="de-DE" sz="2400" dirty="0" err="1">
                <a:solidFill>
                  <a:schemeClr val="dk1"/>
                </a:solidFill>
              </a:rPr>
              <a:t>the</a:t>
            </a:r>
            <a:r>
              <a:rPr lang="de-DE" sz="2400" dirty="0">
                <a:solidFill>
                  <a:schemeClr val="dk1"/>
                </a:solidFill>
              </a:rPr>
              <a:t> </a:t>
            </a:r>
            <a:r>
              <a:rPr lang="de-DE" sz="2400" dirty="0" err="1">
                <a:solidFill>
                  <a:schemeClr val="dk1"/>
                </a:solidFill>
              </a:rPr>
              <a:t>website</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https in </a:t>
            </a:r>
            <a:r>
              <a:rPr lang="de-DE" sz="2200" b="0" i="0" u="none" strike="noStrike" cap="none" dirty="0" err="1">
                <a:solidFill>
                  <a:schemeClr val="dk1"/>
                </a:solidFill>
                <a:latin typeface="Calibri"/>
                <a:ea typeface="Calibri"/>
                <a:cs typeface="Calibri"/>
                <a:sym typeface="Calibri"/>
              </a:rPr>
              <a:t>the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beginning</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of</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the</a:t>
            </a:r>
            <a:r>
              <a:rPr lang="de-DE" sz="2200" b="0" i="0" u="none" strike="noStrike" cap="none" dirty="0">
                <a:solidFill>
                  <a:schemeClr val="dk1"/>
                </a:solidFill>
                <a:latin typeface="Calibri"/>
                <a:ea typeface="Calibri"/>
                <a:cs typeface="Calibri"/>
                <a:sym typeface="Calibri"/>
              </a:rPr>
              <a:t> link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Contact</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details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are</a:t>
            </a:r>
            <a:r>
              <a:rPr lang="de-DE" sz="2200" b="0" i="0" u="none" strike="noStrike" cap="none" dirty="0">
                <a:solidFill>
                  <a:schemeClr val="dk1"/>
                </a:solidFill>
                <a:latin typeface="Calibri"/>
                <a:ea typeface="Calibri"/>
                <a:cs typeface="Calibri"/>
                <a:sym typeface="Calibri"/>
              </a:rPr>
              <a:t> easy </a:t>
            </a:r>
            <a:r>
              <a:rPr lang="de-DE" sz="2200" b="0" i="0" u="none" strike="noStrike" cap="none" dirty="0" err="1">
                <a:solidFill>
                  <a:schemeClr val="dk1"/>
                </a:solidFill>
                <a:latin typeface="Calibri"/>
                <a:ea typeface="Calibri"/>
                <a:cs typeface="Calibri"/>
                <a:sym typeface="Calibri"/>
              </a:rPr>
              <a:t>to</a:t>
            </a:r>
            <a:r>
              <a:rPr lang="de-DE" sz="2200" b="0" i="0" u="none" strike="noStrike" cap="none" dirty="0">
                <a:solidFill>
                  <a:schemeClr val="dk1"/>
                </a:solidFill>
                <a:latin typeface="Calibri"/>
                <a:ea typeface="Calibri"/>
                <a:cs typeface="Calibri"/>
                <a:sym typeface="Calibri"/>
              </a:rPr>
              <a:t> find</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It</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clearly</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recognisable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who</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responsible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for</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the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website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Data </a:t>
            </a:r>
            <a:r>
              <a:rPr lang="de-DE" sz="2200" b="0" i="0" u="none" strike="noStrike" cap="none" dirty="0" err="1">
                <a:solidFill>
                  <a:schemeClr val="dk1"/>
                </a:solidFill>
                <a:latin typeface="Calibri"/>
                <a:ea typeface="Calibri"/>
                <a:cs typeface="Calibri"/>
                <a:sym typeface="Calibri"/>
              </a:rPr>
              <a:t>Protection</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listed</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imprint</a:t>
            </a:r>
            <a:r>
              <a:rPr lang="de-DE" sz="2200" b="0" i="0" u="none" strike="noStrike" cap="none" dirty="0">
                <a:solidFill>
                  <a:schemeClr val="dk1"/>
                </a:solidFill>
                <a:latin typeface="Calibri"/>
                <a:ea typeface="Calibri"/>
                <a:cs typeface="Calibri"/>
                <a:sym typeface="Calibri"/>
              </a:rPr>
              <a:t>/legal </a:t>
            </a:r>
            <a:r>
              <a:rPr lang="de-DE" sz="2200" b="0" i="0" u="none" strike="noStrike" cap="none" dirty="0" err="1">
                <a:solidFill>
                  <a:schemeClr val="dk1"/>
                </a:solidFill>
                <a:latin typeface="Calibri"/>
                <a:ea typeface="Calibri"/>
                <a:cs typeface="Calibri"/>
                <a:sym typeface="Calibri"/>
              </a:rPr>
              <a:t>notice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existing</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Copyright </a:t>
            </a:r>
            <a:r>
              <a:rPr lang="de-DE" sz="2200" b="0" i="0" u="none" strike="noStrike" cap="none" dirty="0" err="1">
                <a:solidFill>
                  <a:schemeClr val="dk1"/>
                </a:solidFill>
                <a:latin typeface="Calibri"/>
                <a:ea typeface="Calibri"/>
                <a:cs typeface="Calibri"/>
                <a:sym typeface="Calibri"/>
              </a:rPr>
              <a:t>sign</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used</a:t>
            </a:r>
            <a:endParaRPr sz="1400" b="0" i="0" u="none" strike="noStrike" cap="none" dirty="0">
              <a:solidFill>
                <a:srgbClr val="000000"/>
              </a:solidFill>
              <a:latin typeface="Calibri"/>
              <a:ea typeface="Calibri"/>
              <a:cs typeface="Calibri"/>
              <a:sym typeface="Calibri"/>
            </a:endParaRPr>
          </a:p>
        </p:txBody>
      </p:sp>
      <p:sp>
        <p:nvSpPr>
          <p:cNvPr id="441" name="Google Shape;441;p33"/>
          <p:cNvSpPr txBox="1"/>
          <p:nvPr/>
        </p:nvSpPr>
        <p:spPr>
          <a:xfrm>
            <a:off x="558000" y="6310820"/>
            <a:ext cx="780595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dirty="0">
                <a:solidFill>
                  <a:schemeClr val="dk1"/>
                </a:solidFill>
              </a:rPr>
              <a:t>More </a:t>
            </a:r>
            <a:r>
              <a:rPr lang="de-DE" sz="1200" dirty="0" err="1">
                <a:solidFill>
                  <a:schemeClr val="dk1"/>
                </a:solidFill>
              </a:rPr>
              <a:t>information</a:t>
            </a:r>
            <a:r>
              <a:rPr lang="de-DE" sz="1200" dirty="0">
                <a:solidFill>
                  <a:schemeClr val="dk1"/>
                </a:solidFill>
              </a:rPr>
              <a:t>: [5]</a:t>
            </a:r>
            <a:endParaRPr sz="1200" b="0" i="0" u="none" strike="noStrike" cap="none" dirty="0">
              <a:solidFill>
                <a:schemeClr val="dk1"/>
              </a:solidFill>
              <a:latin typeface="Calibri"/>
              <a:ea typeface="Calibri"/>
              <a:cs typeface="Calibri"/>
              <a:sym typeface="Calibri"/>
            </a:endParaRPr>
          </a:p>
        </p:txBody>
      </p:sp>
      <p:pic>
        <p:nvPicPr>
          <p:cNvPr id="442" name="Google Shape;442;p33"/>
          <p:cNvPicPr preferRelativeResize="0"/>
          <p:nvPr/>
        </p:nvPicPr>
        <p:blipFill rotWithShape="1">
          <a:blip r:embed="rId4">
            <a:alphaModFix/>
          </a:blip>
          <a:srcRect/>
          <a:stretch/>
        </p:blipFill>
        <p:spPr>
          <a:xfrm>
            <a:off x="302864" y="2401523"/>
            <a:ext cx="7598023" cy="1521826"/>
          </a:xfrm>
          <a:prstGeom prst="rect">
            <a:avLst/>
          </a:prstGeom>
          <a:noFill/>
          <a:ln>
            <a:noFill/>
          </a:ln>
        </p:spPr>
      </p:pic>
      <p:sp>
        <p:nvSpPr>
          <p:cNvPr id="443" name="Google Shape;443;p33"/>
          <p:cNvSpPr txBox="1"/>
          <p:nvPr/>
        </p:nvSpPr>
        <p:spPr>
          <a:xfrm>
            <a:off x="1453019" y="2411460"/>
            <a:ext cx="601249" cy="36971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4" name="Google Shape;444;p33"/>
          <p:cNvSpPr txBox="1"/>
          <p:nvPr/>
        </p:nvSpPr>
        <p:spPr>
          <a:xfrm>
            <a:off x="424941" y="2781175"/>
            <a:ext cx="1028078" cy="563864"/>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5" name="Google Shape;445;p33"/>
          <p:cNvSpPr txBox="1"/>
          <p:nvPr/>
        </p:nvSpPr>
        <p:spPr>
          <a:xfrm>
            <a:off x="6992101" y="2702714"/>
            <a:ext cx="671163" cy="554221"/>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6" name="Google Shape;446;p33"/>
          <p:cNvSpPr txBox="1"/>
          <p:nvPr/>
        </p:nvSpPr>
        <p:spPr>
          <a:xfrm>
            <a:off x="5949863" y="5586608"/>
            <a:ext cx="1919696" cy="40486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7" name="Google Shape;447;p33"/>
          <p:cNvSpPr txBox="1"/>
          <p:nvPr/>
        </p:nvSpPr>
        <p:spPr>
          <a:xfrm>
            <a:off x="6033607" y="4717687"/>
            <a:ext cx="1835952" cy="56045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156EAF9C-2C26-9D35-6CFA-CED820BA1548}"/>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Tree>
    <p:extLst>
      <p:ext uri="{BB962C8B-B14F-4D97-AF65-F5344CB8AC3E}">
        <p14:creationId xmlns:p14="http://schemas.microsoft.com/office/powerpoint/2010/main" val="1882219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Example</a:t>
            </a:r>
            <a:r>
              <a:rPr lang="de-DE" dirty="0"/>
              <a:t>- Website </a:t>
            </a:r>
            <a:r>
              <a:rPr lang="de-DE" dirty="0" err="1"/>
              <a:t>is</a:t>
            </a:r>
            <a:r>
              <a:rPr lang="de-DE" dirty="0"/>
              <a:t> not </a:t>
            </a:r>
            <a:r>
              <a:rPr lang="de-DE" dirty="0" err="1"/>
              <a:t>secure</a:t>
            </a:r>
            <a:r>
              <a:rPr lang="de-DE" dirty="0"/>
              <a:t>, </a:t>
            </a:r>
            <a:r>
              <a:rPr lang="de-DE" dirty="0" err="1"/>
              <a:t>trustable</a:t>
            </a:r>
            <a:r>
              <a:rPr lang="de-DE" dirty="0"/>
              <a:t> </a:t>
            </a:r>
            <a:r>
              <a:rPr lang="de-DE" dirty="0" err="1"/>
              <a:t>or</a:t>
            </a:r>
            <a:r>
              <a:rPr lang="de-DE" dirty="0"/>
              <a:t> </a:t>
            </a:r>
            <a:r>
              <a:rPr lang="de-DE" dirty="0" err="1"/>
              <a:t>reliable</a:t>
            </a:r>
            <a:endParaRPr dirty="0"/>
          </a:p>
        </p:txBody>
      </p:sp>
      <p:sp>
        <p:nvSpPr>
          <p:cNvPr id="454" name="Google Shape;454;p34"/>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455" name="Google Shape;455;p34"/>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Check </a:t>
            </a:r>
            <a:r>
              <a:rPr lang="de-DE" sz="2400" b="0" i="0" u="none" strike="noStrike" cap="none" dirty="0" err="1">
                <a:solidFill>
                  <a:schemeClr val="dk1"/>
                </a:solidFill>
                <a:latin typeface="Calibri"/>
                <a:ea typeface="Calibri"/>
                <a:cs typeface="Calibri"/>
                <a:sym typeface="Calibri"/>
              </a:rPr>
              <a:t>the</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website</a:t>
            </a:r>
            <a:r>
              <a:rPr lang="de-DE"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No</a:t>
            </a:r>
            <a:r>
              <a:rPr lang="de-DE" sz="2200" b="0" i="0" u="none" strike="noStrike" cap="none" dirty="0">
                <a:solidFill>
                  <a:schemeClr val="dk1"/>
                </a:solidFill>
                <a:latin typeface="Calibri"/>
                <a:ea typeface="Calibri"/>
                <a:cs typeface="Calibri"/>
                <a:sym typeface="Calibri"/>
              </a:rPr>
              <a:t> https in </a:t>
            </a:r>
            <a:r>
              <a:rPr lang="de-DE" sz="2200" b="0" i="0" u="none" strike="noStrike" cap="none" dirty="0" err="1">
                <a:solidFill>
                  <a:schemeClr val="dk1"/>
                </a:solidFill>
                <a:latin typeface="Calibri"/>
                <a:ea typeface="Calibri"/>
                <a:cs typeface="Calibri"/>
                <a:sym typeface="Calibri"/>
              </a:rPr>
              <a:t>the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beginning</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of</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the</a:t>
            </a:r>
            <a:r>
              <a:rPr lang="de-DE" sz="2200" b="0" i="0" u="none" strike="noStrike" cap="none" dirty="0">
                <a:solidFill>
                  <a:schemeClr val="dk1"/>
                </a:solidFill>
                <a:latin typeface="Calibri"/>
                <a:ea typeface="Calibri"/>
                <a:cs typeface="Calibri"/>
                <a:sym typeface="Calibri"/>
              </a:rPr>
              <a:t> link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Contact</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details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are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missing</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Data </a:t>
            </a:r>
            <a:r>
              <a:rPr lang="de-DE" sz="2200" b="0" i="0" u="none" strike="noStrike" cap="none" dirty="0" err="1">
                <a:solidFill>
                  <a:schemeClr val="dk1"/>
                </a:solidFill>
                <a:latin typeface="Calibri"/>
                <a:ea typeface="Calibri"/>
                <a:cs typeface="Calibri"/>
                <a:sym typeface="Calibri"/>
              </a:rPr>
              <a:t>Protection</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missing</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imprint</a:t>
            </a:r>
            <a:r>
              <a:rPr lang="de-DE" sz="2200" b="0" i="0" u="none" strike="noStrike" cap="none" dirty="0">
                <a:solidFill>
                  <a:schemeClr val="dk1"/>
                </a:solidFill>
                <a:latin typeface="Calibri"/>
                <a:ea typeface="Calibri"/>
                <a:cs typeface="Calibri"/>
                <a:sym typeface="Calibri"/>
              </a:rPr>
              <a:t>/legal </a:t>
            </a:r>
            <a:r>
              <a:rPr lang="de-DE" sz="2200" b="0" i="0" u="none" strike="noStrike" cap="none" dirty="0" err="1">
                <a:solidFill>
                  <a:schemeClr val="dk1"/>
                </a:solidFill>
                <a:latin typeface="Calibri"/>
                <a:ea typeface="Calibri"/>
                <a:cs typeface="Calibri"/>
                <a:sym typeface="Calibri"/>
              </a:rPr>
              <a:t>notice</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is</a:t>
            </a:r>
            <a:r>
              <a:rPr lang="de-DE" sz="2200" b="0" i="0" u="none" strike="noStrike" cap="none" dirty="0">
                <a:solidFill>
                  <a:schemeClr val="dk1"/>
                </a:solidFill>
                <a:latin typeface="Calibri"/>
                <a:ea typeface="Calibri"/>
                <a:cs typeface="Calibri"/>
                <a:sym typeface="Calibri"/>
              </a:rPr>
              <a:t> </a:t>
            </a:r>
            <a:r>
              <a:rPr lang="de-DE" sz="2200" b="0" i="0" u="none" strike="noStrike" cap="none" dirty="0" err="1">
                <a:solidFill>
                  <a:schemeClr val="dk1"/>
                </a:solidFill>
                <a:latin typeface="Calibri"/>
                <a:ea typeface="Calibri"/>
                <a:cs typeface="Calibri"/>
                <a:sym typeface="Calibri"/>
              </a:rPr>
              <a:t>missing</a:t>
            </a:r>
            <a:endParaRPr sz="1400" b="0" i="0" u="none" strike="noStrike" cap="none" dirty="0">
              <a:solidFill>
                <a:srgbClr val="000000"/>
              </a:solidFill>
              <a:latin typeface="Calibri"/>
              <a:ea typeface="Calibri"/>
              <a:cs typeface="Calibri"/>
              <a:sym typeface="Calibri"/>
            </a:endParaRPr>
          </a:p>
        </p:txBody>
      </p:sp>
      <p:sp>
        <p:nvSpPr>
          <p:cNvPr id="456" name="Google Shape;456;p34"/>
          <p:cNvSpPr txBox="1"/>
          <p:nvPr/>
        </p:nvSpPr>
        <p:spPr>
          <a:xfrm>
            <a:off x="733647" y="6463976"/>
            <a:ext cx="63157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a:t>
            </a:r>
            <a:r>
              <a:rPr lang="de-DE" sz="1200" b="0" i="0" u="none" strike="noStrike" cap="none" dirty="0" err="1">
                <a:solidFill>
                  <a:schemeClr val="dk1"/>
                </a:solidFill>
                <a:latin typeface="Calibri"/>
                <a:ea typeface="Calibri"/>
                <a:cs typeface="Calibri"/>
                <a:sym typeface="Calibri"/>
              </a:rPr>
              <a:t>information</a:t>
            </a:r>
            <a:r>
              <a:rPr lang="de-DE" sz="1200" b="0" i="0" u="none" strike="noStrike" cap="none" dirty="0">
                <a:solidFill>
                  <a:schemeClr val="dk1"/>
                </a:solidFill>
                <a:latin typeface="Calibri"/>
                <a:ea typeface="Calibri"/>
                <a:cs typeface="Calibri"/>
                <a:sym typeface="Calibri"/>
              </a:rPr>
              <a:t>: [6].</a:t>
            </a:r>
            <a:endParaRPr sz="1200" b="0" i="0" u="none" strike="noStrike" cap="none" dirty="0">
              <a:solidFill>
                <a:schemeClr val="dk1"/>
              </a:solidFill>
              <a:latin typeface="Calibri"/>
              <a:ea typeface="Calibri"/>
              <a:cs typeface="Calibri"/>
              <a:sym typeface="Calibri"/>
            </a:endParaRPr>
          </a:p>
        </p:txBody>
      </p:sp>
      <p:pic>
        <p:nvPicPr>
          <p:cNvPr id="457" name="Google Shape;457;p34"/>
          <p:cNvPicPr preferRelativeResize="0"/>
          <p:nvPr/>
        </p:nvPicPr>
        <p:blipFill rotWithShape="1">
          <a:blip r:embed="rId3">
            <a:alphaModFix/>
          </a:blip>
          <a:srcRect/>
          <a:stretch/>
        </p:blipFill>
        <p:spPr>
          <a:xfrm>
            <a:off x="400834" y="1685096"/>
            <a:ext cx="7192515" cy="4448681"/>
          </a:xfrm>
          <a:prstGeom prst="rect">
            <a:avLst/>
          </a:prstGeom>
          <a:noFill/>
          <a:ln>
            <a:noFill/>
          </a:ln>
        </p:spPr>
      </p:pic>
      <p:sp>
        <p:nvSpPr>
          <p:cNvPr id="458" name="Google Shape;458;p34"/>
          <p:cNvSpPr txBox="1"/>
          <p:nvPr/>
        </p:nvSpPr>
        <p:spPr>
          <a:xfrm>
            <a:off x="733647" y="1685096"/>
            <a:ext cx="1383252" cy="330199"/>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F9FB4C01-3A6B-5D63-0D4D-B6D4A031EF47}"/>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Tree>
    <p:extLst>
      <p:ext uri="{BB962C8B-B14F-4D97-AF65-F5344CB8AC3E}">
        <p14:creationId xmlns:p14="http://schemas.microsoft.com/office/powerpoint/2010/main" val="396533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a:t>Group Dynamic Activity: Case studies- Is the website safe and the content trustable? </a:t>
            </a:r>
          </a:p>
        </p:txBody>
      </p:sp>
      <p:sp>
        <p:nvSpPr>
          <p:cNvPr id="465" name="Google Shape;465;p35"/>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4.4 Security and Privacy </a:t>
            </a:r>
            <a:endParaRPr lang="en-US" sz="1500" b="0" i="0" u="none" strike="noStrike" cap="none">
              <a:solidFill>
                <a:schemeClr val="lt1"/>
              </a:solidFill>
              <a:latin typeface="Calibri"/>
              <a:ea typeface="Calibri"/>
              <a:cs typeface="Calibri"/>
              <a:sym typeface="Calibri"/>
            </a:endParaRPr>
          </a:p>
        </p:txBody>
      </p:sp>
      <p:sp>
        <p:nvSpPr>
          <p:cNvPr id="466" name="Google Shape;466;p35"/>
          <p:cNvSpPr txBox="1"/>
          <p:nvPr/>
        </p:nvSpPr>
        <p:spPr>
          <a:xfrm>
            <a:off x="558001" y="3903345"/>
            <a:ext cx="11634000" cy="280072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hlinkClick r:id="rId3"/>
              </a:rPr>
              <a:t>https://www.who.int/emergencies/diseases/novel-coronavirus-2019/covid-19-vaccines/advice</a:t>
            </a:r>
            <a:r>
              <a:rPr lang="en-US" sz="2400" b="0" i="0" u="none" strike="noStrike" cap="none">
                <a:solidFill>
                  <a:schemeClr val="dk1"/>
                </a:solidFill>
                <a:latin typeface="Calibri"/>
                <a:ea typeface="Calibri"/>
                <a:cs typeface="Calibri"/>
                <a:sym typeface="Calibri"/>
              </a:rPr>
              <a:t> </a:t>
            </a:r>
            <a:endParaRPr lang="en-US"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hlinkClick r:id="rId4"/>
              </a:rPr>
              <a:t>https://theconversation.com/should-i-get-my-covid-vaccine-booster-yes-it-increases-protection-against-covid-including-omicron-172965</a:t>
            </a:r>
            <a:r>
              <a:rPr lang="en-US" sz="2400" b="0" i="0" u="none" strike="noStrike" cap="none">
                <a:solidFill>
                  <a:schemeClr val="dk1"/>
                </a:solidFill>
                <a:latin typeface="Calibri"/>
                <a:ea typeface="Calibri"/>
                <a:cs typeface="Calibri"/>
                <a:sym typeface="Calibri"/>
              </a:rPr>
              <a:t> </a:t>
            </a:r>
          </a:p>
          <a:p>
            <a:pPr marL="444500" marR="0" lvl="0" indent="-444500" algn="l" rtl="0">
              <a:lnSpc>
                <a:spcPct val="100000"/>
              </a:lnSpc>
              <a:spcBef>
                <a:spcPts val="0"/>
              </a:spcBef>
              <a:spcAft>
                <a:spcPts val="0"/>
              </a:spcAft>
              <a:buClr>
                <a:srgbClr val="000000"/>
              </a:buClr>
              <a:buSzPts val="2400"/>
              <a:buFont typeface="Calibri"/>
              <a:buNone/>
            </a:pPr>
            <a:r>
              <a:rPr lang="en-US" sz="2400" b="0" i="0" u="none" strike="noStrike" cap="none">
                <a:solidFill>
                  <a:schemeClr val="dk1"/>
                </a:solidFill>
                <a:latin typeface="Calibri"/>
                <a:ea typeface="Calibri"/>
                <a:cs typeface="Calibri"/>
                <a:sym typeface="Calibri"/>
              </a:rPr>
              <a:t>3.   </a:t>
            </a:r>
            <a:r>
              <a:rPr lang="en-US" sz="2400" b="0" i="0" u="none" strike="noStrike" cap="none">
                <a:solidFill>
                  <a:schemeClr val="dk1"/>
                </a:solidFill>
                <a:latin typeface="Calibri"/>
                <a:ea typeface="Calibri"/>
                <a:cs typeface="Calibri"/>
                <a:sym typeface="Calibri"/>
                <a:hlinkClick r:id="rId5"/>
              </a:rPr>
              <a:t>https://ec.europa.eu/info/live-work-travel-eu/coronavirus-response/safe-covid-19-vaccines-europeans/questions-and-answers-covid-19-vaccination-eu_en</a:t>
            </a:r>
            <a:r>
              <a:rPr lang="en-US" sz="24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400"/>
              <a:buFont typeface="Calibri"/>
              <a:buNone/>
            </a:pPr>
            <a:endParaRPr lang="en-US"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lang="en-US" sz="1800" b="0" i="0" u="none" strike="noStrike" cap="none">
              <a:solidFill>
                <a:schemeClr val="dk1"/>
              </a:solidFill>
              <a:latin typeface="Calibri"/>
              <a:ea typeface="Calibri"/>
              <a:cs typeface="Calibri"/>
              <a:sym typeface="Calibri"/>
            </a:endParaRPr>
          </a:p>
        </p:txBody>
      </p:sp>
      <p:sp>
        <p:nvSpPr>
          <p:cNvPr id="467" name="Google Shape;467;p35"/>
          <p:cNvSpPr txBox="1"/>
          <p:nvPr/>
        </p:nvSpPr>
        <p:spPr>
          <a:xfrm>
            <a:off x="629979" y="2072440"/>
            <a:ext cx="10363200" cy="156966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You can find some different kinds of websites below, all dealing with the question „Should I get vaccinated against COVID-19?“. Please decide in groups of 3-5 persons if the website is safe and trustable. You can use the list of criteria to justify your decision.</a:t>
            </a:r>
          </a:p>
        </p:txBody>
      </p:sp>
      <p:sp>
        <p:nvSpPr>
          <p:cNvPr id="6" name="Ορθογώνιο 5">
            <a:extLst>
              <a:ext uri="{FF2B5EF4-FFF2-40B4-BE49-F238E27FC236}">
                <a16:creationId xmlns:a16="http://schemas.microsoft.com/office/drawing/2014/main" id="{111A4E2A-233F-B5B3-19D5-F3526F69F72F}"/>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536509" y="2504431"/>
            <a:ext cx="7113669" cy="3632799"/>
          </a:xfrm>
          <a:prstGeom prst="rect">
            <a:avLst/>
          </a:prstGeom>
          <a:noFill/>
          <a:ln>
            <a:noFill/>
          </a:ln>
        </p:spPr>
        <p:txBody>
          <a:bodyPr spcFirstLastPara="1" wrap="square" lIns="91425" tIns="45700" rIns="91425" bIns="45700" anchor="t" anchorCtr="0">
            <a:noAutofit/>
          </a:bodyPr>
          <a:lstStyle/>
          <a:p>
            <a:pPr marL="360000" lvl="0" indent="-360000" algn="l" rtl="0">
              <a:spcAft>
                <a:spcPts val="1200"/>
              </a:spcAft>
              <a:buClr>
                <a:srgbClr val="C01E24"/>
              </a:buClr>
              <a:buSzPts val="2000"/>
              <a:buFont typeface="Calibri"/>
              <a:buChar char="✔"/>
            </a:pPr>
            <a:r>
              <a:rPr lang="en-US" sz="2200" dirty="0"/>
              <a:t>Knowledge about the differences between Computer, Smartphone and Tablet and the different use of it</a:t>
            </a:r>
          </a:p>
          <a:p>
            <a:pPr marL="360000" lvl="0" indent="-360000" algn="l" rtl="0">
              <a:spcAft>
                <a:spcPts val="1200"/>
              </a:spcAft>
              <a:buClr>
                <a:srgbClr val="C01E24"/>
              </a:buClr>
              <a:buSzPts val="2000"/>
              <a:buFont typeface="Calibri"/>
              <a:buChar char="✔"/>
            </a:pPr>
            <a:r>
              <a:rPr lang="en-US" sz="2200" dirty="0"/>
              <a:t>Ability to navigate and search information on the internet</a:t>
            </a:r>
          </a:p>
          <a:p>
            <a:pPr marL="360000" lvl="0" indent="-360000" algn="l" rtl="0">
              <a:spcAft>
                <a:spcPts val="1200"/>
              </a:spcAft>
              <a:buClr>
                <a:srgbClr val="C01E24"/>
              </a:buClr>
              <a:buSzPts val="2000"/>
              <a:buFont typeface="Calibri"/>
              <a:buChar char="✔"/>
            </a:pPr>
            <a:r>
              <a:rPr lang="en-US" sz="2200" dirty="0"/>
              <a:t>Knowledge about data protection and security on the internet</a:t>
            </a:r>
          </a:p>
          <a:p>
            <a:pPr marL="360000" lvl="0" indent="-360000" algn="l" rtl="0">
              <a:spcAft>
                <a:spcPts val="1200"/>
              </a:spcAft>
              <a:buClr>
                <a:srgbClr val="C01E24"/>
              </a:buClr>
              <a:buSzPts val="2000"/>
              <a:buFont typeface="Calibri"/>
              <a:buChar char="✔"/>
            </a:pPr>
            <a:r>
              <a:rPr lang="en-US" sz="2200" dirty="0"/>
              <a:t>Knowledge about communication channels on the internet</a:t>
            </a:r>
          </a:p>
        </p:txBody>
      </p:sp>
      <p:pic>
        <p:nvPicPr>
          <p:cNvPr id="142" name="Google Shape;142;p6"/>
          <p:cNvPicPr preferRelativeResize="0"/>
          <p:nvPr/>
        </p:nvPicPr>
        <p:blipFill rotWithShape="1">
          <a:blip r:embed="rId3">
            <a:alphaModFix/>
          </a:blip>
          <a:srcRect/>
          <a:stretch/>
        </p:blipFill>
        <p:spPr>
          <a:xfrm>
            <a:off x="7421181" y="2500643"/>
            <a:ext cx="4770819" cy="3231252"/>
          </a:xfrm>
          <a:prstGeom prst="rect">
            <a:avLst/>
          </a:prstGeom>
          <a:noFill/>
          <a:ln>
            <a:noFill/>
          </a:ln>
        </p:spPr>
      </p:pic>
      <p:sp>
        <p:nvSpPr>
          <p:cNvPr id="143" name="Google Shape;143;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44" name="Google Shape;144;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err="1"/>
              <a:t>Competences</a:t>
            </a:r>
            <a:endParaRPr/>
          </a:p>
        </p:txBody>
      </p:sp>
      <p:sp>
        <p:nvSpPr>
          <p:cNvPr id="145" name="Google Shape;145;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6" name="Google Shape;146;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de-DE" sz="2200" b="1" i="0" u="none" strike="noStrike" cap="none">
                <a:solidFill>
                  <a:schemeClr val="lt1"/>
                </a:solidFill>
                <a:latin typeface="Calibri"/>
                <a:ea typeface="Calibri"/>
                <a:cs typeface="Calibri"/>
                <a:sym typeface="Calibri"/>
              </a:rPr>
              <a:t>Turning digitally literate </a:t>
            </a:r>
            <a:endParaRPr sz="1400" b="0" i="0" u="none" strike="noStrike" cap="none">
              <a:solidFill>
                <a:srgbClr val="000000"/>
              </a:solidFill>
              <a:latin typeface="Calibri"/>
              <a:ea typeface="Calibri"/>
              <a:cs typeface="Calibri"/>
              <a:sym typeface="Calibri"/>
            </a:endParaRPr>
          </a:p>
        </p:txBody>
      </p:sp>
      <p:sp>
        <p:nvSpPr>
          <p:cNvPr id="147" name="Google Shape;147;p6"/>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de-DE" sz="2200" b="1" i="0" u="none" strike="noStrike" cap="none">
                <a:solidFill>
                  <a:schemeClr val="lt1"/>
                </a:solidFill>
                <a:latin typeface="Gill Sans"/>
                <a:ea typeface="Gill Sans"/>
                <a:cs typeface="Gill Sans"/>
                <a:sym typeface="Gill Sans"/>
              </a:rPr>
              <a:t>4 </a:t>
            </a:r>
            <a:endParaRPr sz="22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203864"/>
                </a:solidFill>
                <a:latin typeface="Calibri"/>
                <a:ea typeface="Calibri"/>
                <a:cs typeface="Calibri"/>
                <a:sym typeface="Calibri"/>
              </a:rPr>
              <a:t>What is </a:t>
            </a:r>
            <a:r>
              <a:rPr lang="en-US" sz="2000" b="1" i="0" u="sng" strike="noStrike" cap="none">
                <a:solidFill>
                  <a:srgbClr val="203864"/>
                </a:solidFill>
                <a:latin typeface="Calibri"/>
                <a:ea typeface="Calibri"/>
                <a:cs typeface="Calibri"/>
                <a:sym typeface="Calibri"/>
              </a:rPr>
              <a:t>not</a:t>
            </a:r>
            <a:r>
              <a:rPr lang="en-US" sz="2000" b="1" i="0" strike="noStrike" cap="none">
                <a:solidFill>
                  <a:srgbClr val="203864"/>
                </a:solidFill>
                <a:latin typeface="Calibri"/>
                <a:ea typeface="Calibri"/>
                <a:cs typeface="Calibri"/>
                <a:sym typeface="Calibri"/>
              </a:rPr>
              <a:t> </a:t>
            </a:r>
            <a:r>
              <a:rPr lang="en-US" sz="2000" b="1" i="0" u="none" strike="noStrike" cap="none">
                <a:solidFill>
                  <a:srgbClr val="203864"/>
                </a:solidFill>
                <a:latin typeface="Calibri"/>
                <a:ea typeface="Calibri"/>
                <a:cs typeface="Calibri"/>
                <a:sym typeface="Calibri"/>
              </a:rPr>
              <a:t>necessary to decide if a webpage is safe and trustable?</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A. Existence of an imprint</a:t>
            </a:r>
            <a:r>
              <a:rPr lang="el-GR"/>
              <a:t>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B. Compliance with legal requirements</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C. “https” in the beginning</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D. Website is available in different languages</a:t>
            </a: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a:t>Only one answer is correct!</a:t>
            </a:r>
            <a:endParaRPr lang="el-GR" sz="1400" i="1" err="1"/>
          </a:p>
        </p:txBody>
      </p:sp>
    </p:spTree>
    <p:extLst>
      <p:ext uri="{BB962C8B-B14F-4D97-AF65-F5344CB8AC3E}">
        <p14:creationId xmlns:p14="http://schemas.microsoft.com/office/powerpoint/2010/main" val="4008420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Linkage to Module 5</a:t>
            </a:r>
            <a:endParaRPr/>
          </a:p>
        </p:txBody>
      </p:sp>
      <p:sp>
        <p:nvSpPr>
          <p:cNvPr id="495" name="Google Shape;495;p36"/>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5" name="Google Shape;569;p44">
            <a:extLst>
              <a:ext uri="{FF2B5EF4-FFF2-40B4-BE49-F238E27FC236}">
                <a16:creationId xmlns:a16="http://schemas.microsoft.com/office/drawing/2014/main" id="{9402A6C4-D951-4729-A47C-2001ED8DC928}"/>
              </a:ext>
            </a:extLst>
          </p:cNvPr>
          <p:cNvSpPr/>
          <p:nvPr/>
        </p:nvSpPr>
        <p:spPr>
          <a:xfrm>
            <a:off x="2679408" y="2310932"/>
            <a:ext cx="6045200" cy="2910292"/>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1" i="0" u="none" strike="noStrike" cap="none" dirty="0">
                <a:solidFill>
                  <a:schemeClr val="tx1"/>
                </a:solidFill>
                <a:latin typeface="Calibri"/>
                <a:ea typeface="Calibri"/>
                <a:cs typeface="Calibri"/>
                <a:sym typeface="Calibri"/>
              </a:rPr>
              <a:t>The assessment of the security and trustworthiness of websites will be addressed in more detail in </a:t>
            </a:r>
            <a:r>
              <a:rPr lang="en-US" sz="3200" b="1" i="0" u="none" strike="noStrike" cap="none" dirty="0">
                <a:solidFill>
                  <a:srgbClr val="C00000"/>
                </a:solidFill>
                <a:latin typeface="Calibri"/>
                <a:ea typeface="Calibri"/>
                <a:cs typeface="Calibri"/>
                <a:sym typeface="Calibri"/>
              </a:rPr>
              <a:t>Module 5</a:t>
            </a:r>
            <a:r>
              <a:rPr lang="el-GR" sz="3200" b="1" i="0" u="none" strike="noStrike" cap="none" dirty="0">
                <a:solidFill>
                  <a:srgbClr val="C00000"/>
                </a:solidFill>
                <a:latin typeface="Calibri"/>
                <a:ea typeface="Calibri"/>
                <a:cs typeface="Calibri"/>
                <a:sym typeface="Calibri"/>
              </a:rPr>
              <a:t> – </a:t>
            </a:r>
            <a:r>
              <a:rPr lang="en-US" sz="3200" i="0" u="none" strike="noStrike" cap="none" dirty="0">
                <a:solidFill>
                  <a:srgbClr val="C00000"/>
                </a:solidFill>
                <a:latin typeface="Calibri"/>
                <a:ea typeface="Calibri"/>
                <a:cs typeface="Calibri"/>
                <a:sym typeface="Calibri"/>
              </a:rPr>
              <a:t>“</a:t>
            </a:r>
            <a:r>
              <a:rPr lang="en-US" sz="3200" dirty="0">
                <a:solidFill>
                  <a:srgbClr val="C00000"/>
                </a:solidFill>
                <a:latin typeface="Calibri"/>
                <a:cs typeface="Calibri"/>
              </a:rPr>
              <a:t>What kind of information can we find online?”</a:t>
            </a:r>
            <a:endParaRPr lang="en-US" sz="3200" dirty="0">
              <a:solidFill>
                <a:srgbClr val="C00000"/>
              </a:solidFill>
              <a:latin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lang="en-US" sz="2000" dirty="0">
                <a:solidFill>
                  <a:srgbClr val="C01E24"/>
                </a:solidFill>
              </a:rPr>
              <a:t>Action 4.2.2</a:t>
            </a:r>
            <a:br>
              <a:rPr lang="en-US" dirty="0"/>
            </a:br>
            <a:r>
              <a:rPr lang="de-DE" sz="3600" b="1" i="0" u="none" strike="noStrike" cap="none" dirty="0">
                <a:solidFill>
                  <a:srgbClr val="C01E24"/>
                </a:solidFill>
                <a:latin typeface="Calibri"/>
                <a:ea typeface="Calibri"/>
                <a:cs typeface="Calibri"/>
                <a:sym typeface="Calibri"/>
              </a:rPr>
              <a:t>Digital </a:t>
            </a:r>
            <a:r>
              <a:rPr lang="de-DE" sz="3600" b="1" i="0" u="none" strike="noStrike" cap="none" dirty="0" err="1">
                <a:solidFill>
                  <a:srgbClr val="C01E24"/>
                </a:solidFill>
                <a:latin typeface="Calibri"/>
                <a:ea typeface="Calibri"/>
                <a:cs typeface="Calibri"/>
                <a:sym typeface="Calibri"/>
              </a:rPr>
              <a:t>communication</a:t>
            </a:r>
            <a:endParaRPr lang="en-US"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264" name="Google Shape;264;p17"/>
          <p:cNvSpPr txBox="1">
            <a:spLocks noGrp="1"/>
          </p:cNvSpPr>
          <p:nvPr>
            <p:ph type="body" idx="2"/>
          </p:nvPr>
        </p:nvSpPr>
        <p:spPr>
          <a:xfrm>
            <a:off x="558000" y="2849842"/>
            <a:ext cx="4925397"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dirty="0"/>
              <a:t>There are several ways of communication in the digital environment - from informal options like WhatsApp and Social Media to more formal ones like e-mail. </a:t>
            </a:r>
          </a:p>
          <a:p>
            <a:pPr marL="342900" lvl="0" indent="-342900" algn="l" rtl="0">
              <a:lnSpc>
                <a:spcPct val="120000"/>
              </a:lnSpc>
              <a:spcBef>
                <a:spcPts val="1200"/>
              </a:spcBef>
              <a:spcAft>
                <a:spcPts val="0"/>
              </a:spcAft>
              <a:buSzPts val="2000"/>
              <a:buChar char="▪"/>
            </a:pPr>
            <a:r>
              <a:rPr lang="en-US" sz="2000" dirty="0"/>
              <a:t>The next part will focus on communicating via </a:t>
            </a:r>
            <a:r>
              <a:rPr lang="en-US" sz="2000" b="1" dirty="0"/>
              <a:t>e-mail</a:t>
            </a:r>
            <a:r>
              <a:rPr lang="en-US" sz="2000" dirty="0"/>
              <a:t> or </a:t>
            </a:r>
            <a:r>
              <a:rPr lang="en-US" sz="2000" b="1" dirty="0"/>
              <a:t>online form</a:t>
            </a:r>
            <a:r>
              <a:rPr lang="en-US" sz="2000" dirty="0"/>
              <a:t>, as these are two good options to communicate in a more formally.</a:t>
            </a:r>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pic>
        <p:nvPicPr>
          <p:cNvPr id="3" name="Εικόνα 2" descr="Εικόνα που περιέχει παιχνίδι, ανυσματικά γραφικά&#10;&#10;Περιγραφή που δημιουργήθηκε αυτόματα">
            <a:extLst>
              <a:ext uri="{FF2B5EF4-FFF2-40B4-BE49-F238E27FC236}">
                <a16:creationId xmlns:a16="http://schemas.microsoft.com/office/drawing/2014/main" id="{C0686108-C6B9-4956-B75A-EF9C72F7B3B5}"/>
              </a:ext>
            </a:extLst>
          </p:cNvPr>
          <p:cNvPicPr>
            <a:picLocks noChangeAspect="1"/>
          </p:cNvPicPr>
          <p:nvPr/>
        </p:nvPicPr>
        <p:blipFill>
          <a:blip r:embed="rId5"/>
          <a:stretch>
            <a:fillRect/>
          </a:stretch>
        </p:blipFill>
        <p:spPr>
          <a:xfrm>
            <a:off x="5682880" y="1729357"/>
            <a:ext cx="4866356" cy="3246771"/>
          </a:xfrm>
          <a:prstGeom prst="rect">
            <a:avLst/>
          </a:prstGeom>
        </p:spPr>
      </p:pic>
      <p:sp>
        <p:nvSpPr>
          <p:cNvPr id="13" name="Google Shape;168;p7">
            <a:extLst>
              <a:ext uri="{FF2B5EF4-FFF2-40B4-BE49-F238E27FC236}">
                <a16:creationId xmlns:a16="http://schemas.microsoft.com/office/drawing/2014/main" id="{FDE802CD-5B8C-AD94-70CA-E2776CA2D2A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4.2.1</a:t>
            </a:r>
            <a:endParaRPr sz="2000" dirty="0">
              <a:solidFill>
                <a:schemeClr val="bg1"/>
              </a:solidFill>
            </a:endParaRPr>
          </a:p>
        </p:txBody>
      </p:sp>
      <p:sp>
        <p:nvSpPr>
          <p:cNvPr id="14" name="Google Shape;168;p7">
            <a:extLst>
              <a:ext uri="{FF2B5EF4-FFF2-40B4-BE49-F238E27FC236}">
                <a16:creationId xmlns:a16="http://schemas.microsoft.com/office/drawing/2014/main" id="{B42BEAB6-AF0D-1EDC-265D-9BC8C1E0738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AAE54F6E-8D55-D8B3-4AC0-D477C9911F6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959E2119-8EBD-9F02-3162-CA66DE6CB34B}"/>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7" name="Google Shape;168;p7">
            <a:extLst>
              <a:ext uri="{FF2B5EF4-FFF2-40B4-BE49-F238E27FC236}">
                <a16:creationId xmlns:a16="http://schemas.microsoft.com/office/drawing/2014/main" id="{97E1CCD8-35F1-BC29-A121-25DCFBBBA8F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19456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Digital communication </a:t>
            </a:r>
            <a:endParaRPr sz="1500" b="0" i="0" u="none" strike="noStrike" cap="none">
              <a:solidFill>
                <a:schemeClr val="lt1"/>
              </a:solidFill>
              <a:latin typeface="Calibri"/>
              <a:ea typeface="Calibri"/>
              <a:cs typeface="Calibri"/>
              <a:sym typeface="Calibri"/>
            </a:endParaRPr>
          </a:p>
        </p:txBody>
      </p:sp>
      <p:sp>
        <p:nvSpPr>
          <p:cNvPr id="519" name="Google Shape;519;p3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520" name="Google Shape;520;p3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What communication tools are you using?</a:t>
            </a:r>
            <a:endParaRPr/>
          </a:p>
        </p:txBody>
      </p:sp>
      <p:sp>
        <p:nvSpPr>
          <p:cNvPr id="7" name="Google Shape;227;p13">
            <a:extLst>
              <a:ext uri="{FF2B5EF4-FFF2-40B4-BE49-F238E27FC236}">
                <a16:creationId xmlns:a16="http://schemas.microsoft.com/office/drawing/2014/main" id="{4D6287FD-1736-4F61-9582-395705D2183A}"/>
              </a:ext>
            </a:extLst>
          </p:cNvPr>
          <p:cNvSpPr/>
          <p:nvPr/>
        </p:nvSpPr>
        <p:spPr>
          <a:xfrm>
            <a:off x="1311464" y="1695108"/>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chemeClr val="dk1"/>
                </a:solidFill>
                <a:latin typeface="Calibri"/>
                <a:ea typeface="Calibri"/>
                <a:cs typeface="Calibri"/>
                <a:sym typeface="Calibri"/>
              </a:rPr>
              <a:t>1. What ways of communication are you using in the digital environment? </a:t>
            </a:r>
          </a:p>
        </p:txBody>
      </p:sp>
      <p:sp>
        <p:nvSpPr>
          <p:cNvPr id="8" name="TextBox 7">
            <a:extLst>
              <a:ext uri="{FF2B5EF4-FFF2-40B4-BE49-F238E27FC236}">
                <a16:creationId xmlns:a16="http://schemas.microsoft.com/office/drawing/2014/main" id="{9CAEE058-AA0A-449F-B5EC-DE98C49248B0}"/>
              </a:ext>
            </a:extLst>
          </p:cNvPr>
          <p:cNvSpPr txBox="1"/>
          <p:nvPr/>
        </p:nvSpPr>
        <p:spPr>
          <a:xfrm>
            <a:off x="8250621" y="1841955"/>
            <a:ext cx="2963501" cy="2339358"/>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pPr>
            <a:r>
              <a:rPr lang="de-DE" sz="1800" dirty="0"/>
              <a:t>WhatsApp</a:t>
            </a:r>
          </a:p>
          <a:p>
            <a:pPr marL="742950" lvl="1" indent="-285750">
              <a:lnSpc>
                <a:spcPct val="120000"/>
              </a:lnSpc>
              <a:spcBef>
                <a:spcPts val="1200"/>
              </a:spcBef>
              <a:buSzPts val="2640"/>
              <a:buFont typeface="Wingdings" panose="05000000000000000000" pitchFamily="2" charset="2"/>
              <a:buChar char="§"/>
            </a:pPr>
            <a:r>
              <a:rPr lang="de-DE" sz="1800" dirty="0" err="1"/>
              <a:t>E-mail</a:t>
            </a:r>
            <a:endParaRPr lang="de-DE" sz="1800" dirty="0"/>
          </a:p>
          <a:p>
            <a:pPr marL="742950" lvl="1" indent="-285750">
              <a:lnSpc>
                <a:spcPct val="120000"/>
              </a:lnSpc>
              <a:spcBef>
                <a:spcPts val="1200"/>
              </a:spcBef>
              <a:buSzPts val="2640"/>
              <a:buFont typeface="Wingdings" panose="05000000000000000000" pitchFamily="2" charset="2"/>
              <a:buChar char="§"/>
            </a:pPr>
            <a:r>
              <a:rPr lang="de-DE" sz="1800" dirty="0"/>
              <a:t>Forum</a:t>
            </a:r>
          </a:p>
          <a:p>
            <a:pPr marL="742950" lvl="1" indent="-285750">
              <a:lnSpc>
                <a:spcPct val="120000"/>
              </a:lnSpc>
              <a:spcBef>
                <a:spcPts val="1200"/>
              </a:spcBef>
              <a:buSzPts val="2640"/>
              <a:buFont typeface="Wingdings" panose="05000000000000000000" pitchFamily="2" charset="2"/>
              <a:buChar char="§"/>
            </a:pPr>
            <a:r>
              <a:rPr lang="de-DE" sz="1800" dirty="0"/>
              <a:t>Online form</a:t>
            </a:r>
          </a:p>
          <a:p>
            <a:pPr marL="742950" lvl="1" indent="-285750">
              <a:lnSpc>
                <a:spcPct val="120000"/>
              </a:lnSpc>
              <a:spcBef>
                <a:spcPts val="1200"/>
              </a:spcBef>
              <a:buSzPts val="2640"/>
              <a:buFont typeface="Wingdings" panose="05000000000000000000" pitchFamily="2" charset="2"/>
              <a:buChar char="§"/>
            </a:pPr>
            <a:r>
              <a:rPr lang="de-DE" sz="1800" dirty="0"/>
              <a:t>Other …</a:t>
            </a:r>
          </a:p>
        </p:txBody>
      </p:sp>
      <p:sp>
        <p:nvSpPr>
          <p:cNvPr id="9" name="pop-up">
            <a:extLst>
              <a:ext uri="{FF2B5EF4-FFF2-40B4-BE49-F238E27FC236}">
                <a16:creationId xmlns:a16="http://schemas.microsoft.com/office/drawing/2014/main" id="{CE8E534A-2D60-4553-B7CD-E4E9B9DEE2FE}"/>
              </a:ext>
            </a:extLst>
          </p:cNvPr>
          <p:cNvSpPr/>
          <p:nvPr/>
        </p:nvSpPr>
        <p:spPr>
          <a:xfrm>
            <a:off x="8250621" y="1187381"/>
            <a:ext cx="2963501" cy="495083"/>
          </a:xfrm>
          <a:prstGeom prst="borderCallout1">
            <a:avLst>
              <a:gd name="adj1" fmla="val 49143"/>
              <a:gd name="adj2" fmla="val -2474"/>
              <a:gd name="adj3" fmla="val 201342"/>
              <a:gd name="adj4" fmla="val -49660"/>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E12A3C"/>
                </a:solidFill>
              </a:rPr>
              <a:t>Click here to find some ways !</a:t>
            </a:r>
          </a:p>
          <a:p>
            <a:pPr algn="ctr"/>
            <a:endParaRPr lang="el-GR" b="1">
              <a:solidFill>
                <a:srgbClr val="E12A3C"/>
              </a:solidFill>
            </a:endParaRPr>
          </a:p>
        </p:txBody>
      </p:sp>
      <p:sp>
        <p:nvSpPr>
          <p:cNvPr id="12" name="Google Shape;227;p13">
            <a:extLst>
              <a:ext uri="{FF2B5EF4-FFF2-40B4-BE49-F238E27FC236}">
                <a16:creationId xmlns:a16="http://schemas.microsoft.com/office/drawing/2014/main" id="{006A2925-F9D5-4269-85F0-7EBA4A3D3FA2}"/>
              </a:ext>
            </a:extLst>
          </p:cNvPr>
          <p:cNvSpPr/>
          <p:nvPr/>
        </p:nvSpPr>
        <p:spPr>
          <a:xfrm>
            <a:off x="1591186" y="4310178"/>
            <a:ext cx="5894558" cy="2246483"/>
          </a:xfrm>
          <a:prstGeom prst="wedgeEllipseCallout">
            <a:avLst>
              <a:gd name="adj1" fmla="val -20833"/>
              <a:gd name="adj2" fmla="val 6250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chemeClr val="dk1"/>
                </a:solidFill>
                <a:latin typeface="Calibri"/>
                <a:ea typeface="Calibri"/>
                <a:cs typeface="Calibri"/>
                <a:sym typeface="Calibri"/>
              </a:rPr>
              <a:t>2. How do you decide which type of communication to use?</a:t>
            </a:r>
          </a:p>
        </p:txBody>
      </p:sp>
      <p:sp>
        <p:nvSpPr>
          <p:cNvPr id="13" name="TextBox 12">
            <a:extLst>
              <a:ext uri="{FF2B5EF4-FFF2-40B4-BE49-F238E27FC236}">
                <a16:creationId xmlns:a16="http://schemas.microsoft.com/office/drawing/2014/main" id="{412F614A-7521-40D5-A9FF-7ADEEEFF87E9}"/>
              </a:ext>
            </a:extLst>
          </p:cNvPr>
          <p:cNvSpPr txBox="1"/>
          <p:nvPr/>
        </p:nvSpPr>
        <p:spPr>
          <a:xfrm>
            <a:off x="7724776" y="5094608"/>
            <a:ext cx="4331066" cy="1366784"/>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pPr>
            <a:r>
              <a:rPr lang="en-US" sz="1800" dirty="0"/>
              <a:t>Depending on who is the receiver</a:t>
            </a:r>
          </a:p>
          <a:p>
            <a:pPr marL="742950" lvl="1" indent="-285750">
              <a:lnSpc>
                <a:spcPct val="120000"/>
              </a:lnSpc>
              <a:spcBef>
                <a:spcPts val="1200"/>
              </a:spcBef>
              <a:buSzPts val="2640"/>
              <a:buFont typeface="Wingdings" panose="05000000000000000000" pitchFamily="2" charset="2"/>
              <a:buChar char="§"/>
            </a:pPr>
            <a:r>
              <a:rPr lang="en-US" sz="1800" dirty="0"/>
              <a:t>Based on the topic</a:t>
            </a:r>
          </a:p>
          <a:p>
            <a:pPr marL="742950" lvl="1" indent="-285750">
              <a:lnSpc>
                <a:spcPct val="120000"/>
              </a:lnSpc>
              <a:spcBef>
                <a:spcPts val="1200"/>
              </a:spcBef>
              <a:buSzPts val="2640"/>
              <a:buFont typeface="Wingdings" panose="05000000000000000000" pitchFamily="2" charset="2"/>
              <a:buChar char="§"/>
            </a:pPr>
            <a:r>
              <a:rPr lang="en-US" sz="1800" dirty="0"/>
              <a:t>How to sent the information </a:t>
            </a:r>
          </a:p>
        </p:txBody>
      </p:sp>
      <p:sp>
        <p:nvSpPr>
          <p:cNvPr id="14" name="pop-up">
            <a:extLst>
              <a:ext uri="{FF2B5EF4-FFF2-40B4-BE49-F238E27FC236}">
                <a16:creationId xmlns:a16="http://schemas.microsoft.com/office/drawing/2014/main" id="{729584B9-9943-483E-8AC9-F813AFF895EE}"/>
              </a:ext>
            </a:extLst>
          </p:cNvPr>
          <p:cNvSpPr/>
          <p:nvPr/>
        </p:nvSpPr>
        <p:spPr>
          <a:xfrm>
            <a:off x="7943851" y="4346109"/>
            <a:ext cx="3673840" cy="495083"/>
          </a:xfrm>
          <a:prstGeom prst="borderCallout1">
            <a:avLst>
              <a:gd name="adj1" fmla="val 49143"/>
              <a:gd name="adj2" fmla="val -2474"/>
              <a:gd name="adj3" fmla="val 111583"/>
              <a:gd name="adj4" fmla="val -21588"/>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12A3C"/>
              </a:solidFill>
            </a:endParaRPr>
          </a:p>
          <a:p>
            <a:pPr algn="ctr"/>
            <a:r>
              <a:rPr lang="en-US" b="1">
                <a:solidFill>
                  <a:srgbClr val="FFC000"/>
                </a:solidFill>
              </a:rPr>
              <a:t>Click here to find some types !</a:t>
            </a:r>
          </a:p>
          <a:p>
            <a:pPr algn="ctr"/>
            <a:endParaRPr lang="el-GR" b="1">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8" grpId="1" animBg="1"/>
      <p:bldP spid="13" grpId="0" animBg="1"/>
      <p:bldP spid="1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lstStyle/>
          <a:p>
            <a:r>
              <a:rPr lang="en-US"/>
              <a:t>Type of communications</a:t>
            </a:r>
          </a:p>
        </p:txBody>
      </p:sp>
      <p:sp>
        <p:nvSpPr>
          <p:cNvPr id="3"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9" y="1799999"/>
            <a:ext cx="7151837" cy="4865977"/>
          </a:xfrm>
        </p:spPr>
        <p:txBody>
          <a:bodyPr/>
          <a:lstStyle/>
          <a:p>
            <a:pPr>
              <a:spcAft>
                <a:spcPts val="600"/>
              </a:spcAft>
            </a:pPr>
            <a:r>
              <a:rPr lang="en-US" dirty="0"/>
              <a:t>We can say that the communication could be:</a:t>
            </a:r>
          </a:p>
          <a:p>
            <a:pPr lvl="1">
              <a:spcAft>
                <a:spcPts val="600"/>
              </a:spcAft>
              <a:buFont typeface="Courier New" panose="02070309020205020404" pitchFamily="49" charset="0"/>
              <a:buChar char="o"/>
            </a:pPr>
            <a:r>
              <a:rPr lang="en-US" b="1" dirty="0"/>
              <a:t>informal</a:t>
            </a:r>
            <a:r>
              <a:rPr lang="en-US" dirty="0"/>
              <a:t>, like the way we communicate with people we are very close to, e.g., our family members and friends</a:t>
            </a:r>
          </a:p>
          <a:p>
            <a:pPr lvl="1">
              <a:spcAft>
                <a:spcPts val="600"/>
              </a:spcAft>
              <a:buFont typeface="Courier New" panose="02070309020205020404" pitchFamily="49" charset="0"/>
              <a:buChar char="o"/>
            </a:pPr>
            <a:r>
              <a:rPr lang="en-US" b="1" dirty="0"/>
              <a:t>formal</a:t>
            </a:r>
            <a:r>
              <a:rPr lang="en-US" dirty="0"/>
              <a:t>, which include an official way of communication with organizations and people we do not know</a:t>
            </a:r>
          </a:p>
          <a:p>
            <a:pPr lvl="1">
              <a:spcAft>
                <a:spcPts val="600"/>
              </a:spcAft>
              <a:buFont typeface="Courier New" panose="02070309020205020404" pitchFamily="49" charset="0"/>
              <a:buChar char="o"/>
            </a:pPr>
            <a:r>
              <a:rPr lang="en-US" b="1" dirty="0"/>
              <a:t>semi-formal</a:t>
            </a:r>
            <a:r>
              <a:rPr lang="en-US" dirty="0"/>
              <a:t>, that is a between informal and formal, e.g., you may consider to using this type in a forum</a:t>
            </a:r>
          </a:p>
          <a:p>
            <a:pPr marL="548640" lvl="1" indent="0">
              <a:spcAft>
                <a:spcPts val="600"/>
              </a:spcAft>
              <a:buNone/>
            </a:pPr>
            <a:endParaRPr lang="en-US" dirty="0"/>
          </a:p>
        </p:txBody>
      </p:sp>
      <p:sp>
        <p:nvSpPr>
          <p:cNvPr id="4" name="Ορθογώνιο 3">
            <a:extLst>
              <a:ext uri="{FF2B5EF4-FFF2-40B4-BE49-F238E27FC236}">
                <a16:creationId xmlns:a16="http://schemas.microsoft.com/office/drawing/2014/main" id="{3C28AC90-D28F-4BD6-8A9E-2D5B01048979}"/>
              </a:ext>
            </a:extLst>
          </p:cNvPr>
          <p:cNvSpPr/>
          <p:nvPr/>
        </p:nvSpPr>
        <p:spPr>
          <a:xfrm>
            <a:off x="7762020" y="2386327"/>
            <a:ext cx="2916183" cy="923330"/>
          </a:xfrm>
          <a:prstGeom prst="rect">
            <a:avLst/>
          </a:prstGeom>
          <a:noFill/>
        </p:spPr>
        <p:txBody>
          <a:bodyPr wrap="none" lIns="91440" tIns="45720" rIns="91440" bIns="45720">
            <a:spAutoFit/>
          </a:bodyPr>
          <a:lstStyle/>
          <a:p>
            <a:pPr algn="ctr"/>
            <a: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rPr>
              <a:t>informal</a:t>
            </a:r>
            <a:endParaRPr lang="el-GR" sz="54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Ορθογώνιο 4">
            <a:extLst>
              <a:ext uri="{FF2B5EF4-FFF2-40B4-BE49-F238E27FC236}">
                <a16:creationId xmlns:a16="http://schemas.microsoft.com/office/drawing/2014/main" id="{5F472BEE-2D4B-451E-87DC-3103BF4059FA}"/>
              </a:ext>
            </a:extLst>
          </p:cNvPr>
          <p:cNvSpPr/>
          <p:nvPr/>
        </p:nvSpPr>
        <p:spPr>
          <a:xfrm>
            <a:off x="9317062" y="3309657"/>
            <a:ext cx="2300630" cy="923330"/>
          </a:xfrm>
          <a:prstGeom prst="rect">
            <a:avLst/>
          </a:prstGeom>
          <a:noFill/>
        </p:spPr>
        <p:txBody>
          <a:bodyPr wrap="none" lIns="91440" tIns="45720" rIns="91440" bIns="45720">
            <a:spAutoFit/>
          </a:bodyPr>
          <a:lstStyle/>
          <a:p>
            <a:pPr algn="ctr"/>
            <a: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rPr>
              <a:t>formal</a:t>
            </a:r>
            <a:endParaRPr lang="el-GR" sz="54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Google Shape;518;p38">
            <a:extLst>
              <a:ext uri="{FF2B5EF4-FFF2-40B4-BE49-F238E27FC236}">
                <a16:creationId xmlns:a16="http://schemas.microsoft.com/office/drawing/2014/main" id="{FD7CEC01-ABFF-4FA3-9A68-F25D35D06318}"/>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Digital communication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47711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normAutofit/>
          </a:bodyPr>
          <a:lstStyle/>
          <a:p>
            <a:r>
              <a:rPr lang="en-US"/>
              <a:t>How to communicate with an organization or professionals</a:t>
            </a:r>
          </a:p>
        </p:txBody>
      </p:sp>
      <p:sp>
        <p:nvSpPr>
          <p:cNvPr id="3"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8" y="1685097"/>
            <a:ext cx="10809438" cy="5172904"/>
          </a:xfrm>
        </p:spPr>
        <p:txBody>
          <a:bodyPr>
            <a:normAutofit lnSpcReduction="10000"/>
          </a:bodyPr>
          <a:lstStyle/>
          <a:p>
            <a:pPr>
              <a:lnSpc>
                <a:spcPct val="110000"/>
              </a:lnSpc>
              <a:spcAft>
                <a:spcPts val="600"/>
              </a:spcAft>
            </a:pPr>
            <a:r>
              <a:rPr lang="en-US" dirty="0"/>
              <a:t>Each organization or professional has its contact data either to its website - look for the “Contact” area - or/and a business card.</a:t>
            </a:r>
          </a:p>
          <a:p>
            <a:pPr>
              <a:lnSpc>
                <a:spcPct val="110000"/>
              </a:lnSpc>
              <a:spcAft>
                <a:spcPts val="600"/>
              </a:spcAft>
            </a:pPr>
            <a:r>
              <a:rPr lang="en-US" dirty="0"/>
              <a:t>The contact data usually contain:</a:t>
            </a:r>
          </a:p>
          <a:p>
            <a:pPr lvl="1">
              <a:lnSpc>
                <a:spcPct val="110000"/>
              </a:lnSpc>
              <a:spcAft>
                <a:spcPts val="600"/>
              </a:spcAft>
              <a:buFont typeface="Courier New" panose="02070309020205020404" pitchFamily="49" charset="0"/>
              <a:buChar char="o"/>
            </a:pPr>
            <a:r>
              <a:rPr lang="en-US" b="1" dirty="0"/>
              <a:t>e-mail address</a:t>
            </a:r>
            <a:r>
              <a:rPr lang="en-US" dirty="0"/>
              <a:t>, which you may use for sending an e-mail in a </a:t>
            </a:r>
            <a:r>
              <a:rPr lang="en-US" b="1" dirty="0"/>
              <a:t>formal way</a:t>
            </a:r>
          </a:p>
          <a:p>
            <a:pPr lvl="1">
              <a:lnSpc>
                <a:spcPct val="110000"/>
              </a:lnSpc>
              <a:spcAft>
                <a:spcPts val="600"/>
              </a:spcAft>
              <a:buFont typeface="Courier New" panose="02070309020205020404" pitchFamily="49" charset="0"/>
              <a:buChar char="o"/>
            </a:pPr>
            <a:r>
              <a:rPr lang="en-US" b="1" dirty="0"/>
              <a:t>online form</a:t>
            </a:r>
            <a:r>
              <a:rPr lang="en-US" dirty="0"/>
              <a:t>, which you may use for writing a text in a </a:t>
            </a:r>
            <a:r>
              <a:rPr lang="en-US" b="1" dirty="0"/>
              <a:t>formal way </a:t>
            </a:r>
            <a:r>
              <a:rPr lang="en-US" dirty="0"/>
              <a:t>and submitting it </a:t>
            </a:r>
          </a:p>
          <a:p>
            <a:pPr lvl="1">
              <a:lnSpc>
                <a:spcPct val="110000"/>
              </a:lnSpc>
              <a:spcAft>
                <a:spcPts val="600"/>
              </a:spcAft>
              <a:buFont typeface="Courier New" panose="02070309020205020404" pitchFamily="49" charset="0"/>
              <a:buChar char="o"/>
            </a:pPr>
            <a:r>
              <a:rPr lang="en-US" b="1" dirty="0"/>
              <a:t>online form with calendar</a:t>
            </a:r>
            <a:r>
              <a:rPr lang="en-US" dirty="0"/>
              <a:t>, which you may use for scheduling, online, your appointment</a:t>
            </a:r>
          </a:p>
          <a:p>
            <a:pPr marL="548640" lvl="1" indent="0">
              <a:lnSpc>
                <a:spcPct val="110000"/>
              </a:lnSpc>
              <a:spcAft>
                <a:spcPts val="600"/>
              </a:spcAft>
              <a:buNone/>
            </a:pPr>
            <a:r>
              <a:rPr lang="en-US" b="1" i="1" dirty="0">
                <a:solidFill>
                  <a:srgbClr val="C00000"/>
                </a:solidFill>
              </a:rPr>
              <a:t>Please note that for the above you need a valid e-mail account (address)!</a:t>
            </a:r>
          </a:p>
          <a:p>
            <a:pPr lvl="1">
              <a:lnSpc>
                <a:spcPct val="110000"/>
              </a:lnSpc>
              <a:spcAft>
                <a:spcPts val="600"/>
              </a:spcAft>
              <a:buFont typeface="Courier New" panose="02070309020205020404" pitchFamily="49" charset="0"/>
              <a:buChar char="o"/>
            </a:pPr>
            <a:r>
              <a:rPr lang="en-US" dirty="0"/>
              <a:t>a </a:t>
            </a:r>
            <a:r>
              <a:rPr lang="en-US" b="1" dirty="0"/>
              <a:t>call number</a:t>
            </a:r>
            <a:r>
              <a:rPr lang="en-US" dirty="0"/>
              <a:t>, which you may use for calling via your regular or mobile phone.</a:t>
            </a:r>
          </a:p>
          <a:p>
            <a:pPr lvl="2">
              <a:lnSpc>
                <a:spcPct val="110000"/>
              </a:lnSpc>
              <a:spcAft>
                <a:spcPts val="600"/>
              </a:spcAft>
            </a:pPr>
            <a:r>
              <a:rPr lang="en-US" dirty="0"/>
              <a:t>do not send an SMS or any message via WhatsApp, Viber or other apps, unless the professionally allows it in your face to face appointment </a:t>
            </a:r>
          </a:p>
          <a:p>
            <a:pPr lvl="1">
              <a:spcAft>
                <a:spcPts val="600"/>
              </a:spcAft>
            </a:pPr>
            <a:endParaRPr lang="en-US" dirty="0"/>
          </a:p>
        </p:txBody>
      </p:sp>
      <p:sp>
        <p:nvSpPr>
          <p:cNvPr id="4" name="Google Shape;518;p38">
            <a:extLst>
              <a:ext uri="{FF2B5EF4-FFF2-40B4-BE49-F238E27FC236}">
                <a16:creationId xmlns:a16="http://schemas.microsoft.com/office/drawing/2014/main" id="{28164AFB-228A-4C9E-96C5-D8B658DD1FED}"/>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Digital communication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9324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B2FB57-2758-40D2-9463-A6C1979E9B41}"/>
              </a:ext>
            </a:extLst>
          </p:cNvPr>
          <p:cNvSpPr>
            <a:spLocks noGrp="1"/>
          </p:cNvSpPr>
          <p:nvPr>
            <p:ph type="title"/>
          </p:nvPr>
        </p:nvSpPr>
        <p:spPr/>
        <p:txBody>
          <a:bodyPr/>
          <a:lstStyle/>
          <a:p>
            <a:r>
              <a:rPr lang="en-US"/>
              <a:t>Attention</a:t>
            </a:r>
          </a:p>
        </p:txBody>
      </p:sp>
      <p:sp>
        <p:nvSpPr>
          <p:cNvPr id="3" name="Θέση κειμένου 2">
            <a:extLst>
              <a:ext uri="{FF2B5EF4-FFF2-40B4-BE49-F238E27FC236}">
                <a16:creationId xmlns:a16="http://schemas.microsoft.com/office/drawing/2014/main" id="{EDBB804F-1589-4C4E-8689-5E00681BE8CC}"/>
              </a:ext>
            </a:extLst>
          </p:cNvPr>
          <p:cNvSpPr>
            <a:spLocks noGrp="1"/>
          </p:cNvSpPr>
          <p:nvPr>
            <p:ph type="body" idx="1"/>
          </p:nvPr>
        </p:nvSpPr>
        <p:spPr>
          <a:xfrm>
            <a:off x="557999" y="2615185"/>
            <a:ext cx="10819061" cy="3162816"/>
          </a:xfrm>
        </p:spPr>
        <p:txBody>
          <a:bodyPr>
            <a:normAutofit/>
          </a:bodyPr>
          <a:lstStyle/>
          <a:p>
            <a:pPr marL="76200" indent="0" algn="ctr">
              <a:buNone/>
            </a:pPr>
            <a:r>
              <a:rPr lang="en-US" sz="2800" b="1" dirty="0">
                <a:solidFill>
                  <a:srgbClr val="C00000"/>
                </a:solidFill>
              </a:rPr>
              <a:t>Be careful!</a:t>
            </a:r>
          </a:p>
          <a:p>
            <a:pPr marL="76200" indent="0" algn="ctr">
              <a:buNone/>
            </a:pPr>
            <a:r>
              <a:rPr lang="en-US" b="1" dirty="0">
                <a:solidFill>
                  <a:srgbClr val="C00000"/>
                </a:solidFill>
              </a:rPr>
              <a:t> Do not send via e-mail or post to an online form sensitive personal data, such as health data!</a:t>
            </a:r>
          </a:p>
        </p:txBody>
      </p:sp>
      <p:sp>
        <p:nvSpPr>
          <p:cNvPr id="4" name="Google Shape;518;p38">
            <a:extLst>
              <a:ext uri="{FF2B5EF4-FFF2-40B4-BE49-F238E27FC236}">
                <a16:creationId xmlns:a16="http://schemas.microsoft.com/office/drawing/2014/main" id="{BC89C445-41E8-445F-ABE5-4C6C3ACB1AFA}"/>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4.5 Digital communication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2416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0"/>
          <p:cNvSpPr txBox="1">
            <a:spLocks noGrp="1"/>
          </p:cNvSpPr>
          <p:nvPr>
            <p:ph type="body" idx="1"/>
          </p:nvPr>
        </p:nvSpPr>
        <p:spPr>
          <a:xfrm>
            <a:off x="557999" y="1839195"/>
            <a:ext cx="10973065" cy="4727478"/>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20000"/>
              </a:lnSpc>
              <a:spcBef>
                <a:spcPts val="0"/>
              </a:spcBef>
              <a:spcAft>
                <a:spcPts val="0"/>
              </a:spcAft>
              <a:buSzPts val="2400"/>
              <a:buFont typeface="Wingdings" panose="05000000000000000000" pitchFamily="2" charset="2"/>
              <a:buChar char="§"/>
            </a:pPr>
            <a:r>
              <a:rPr lang="en-US" b="1" dirty="0"/>
              <a:t>Practical Activity 1: </a:t>
            </a:r>
            <a:r>
              <a:rPr lang="en-US" i="1" dirty="0"/>
              <a:t>Everyone creates a personal e-mail address.</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Decide where to create a personal e-mail account </a:t>
            </a:r>
          </a:p>
          <a:p>
            <a:pPr marL="1257300" lvl="2">
              <a:lnSpc>
                <a:spcPct val="120000"/>
              </a:lnSpc>
              <a:spcBef>
                <a:spcPts val="1200"/>
              </a:spcBef>
              <a:buSzPct val="100000"/>
              <a:buFont typeface="Calibri" panose="020F0502020204030204" pitchFamily="34" charset="0"/>
              <a:buChar char="̶"/>
            </a:pPr>
            <a:r>
              <a:rPr lang="en-US" dirty="0"/>
              <a:t>yahoo.de; googlemail.com; </a:t>
            </a:r>
            <a:r>
              <a:rPr lang="en-US" dirty="0" err="1"/>
              <a:t>etc</a:t>
            </a:r>
            <a:r>
              <a:rPr lang="en-US" dirty="0"/>
              <a:t> </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Use a serious name for your e-mail account </a:t>
            </a:r>
          </a:p>
          <a:p>
            <a:pPr marL="1257300" lvl="2">
              <a:lnSpc>
                <a:spcPct val="120000"/>
              </a:lnSpc>
              <a:spcBef>
                <a:spcPts val="1200"/>
              </a:spcBef>
              <a:buSzPct val="100000"/>
              <a:buFont typeface="Calibri" panose="020F0502020204030204" pitchFamily="34" charset="0"/>
              <a:buChar char="̶"/>
            </a:pPr>
            <a:r>
              <a:rPr lang="en-US" dirty="0"/>
              <a:t>e.g., first name and surname: </a:t>
            </a:r>
            <a:r>
              <a:rPr lang="en-US" u="sng" dirty="0">
                <a:solidFill>
                  <a:schemeClr val="hlink"/>
                </a:solidFill>
                <a:hlinkClick r:id="rId3"/>
              </a:rPr>
              <a:t>maxmustermann@yahoo.de</a:t>
            </a:r>
            <a:r>
              <a:rPr lang="en-US" dirty="0"/>
              <a:t>; instead of </a:t>
            </a:r>
            <a:r>
              <a:rPr lang="en-US" u="sng" dirty="0">
                <a:solidFill>
                  <a:schemeClr val="hlink"/>
                </a:solidFill>
                <a:hlinkClick r:id="rId4"/>
              </a:rPr>
              <a:t>maxiking85@yahoo.de</a:t>
            </a:r>
            <a:r>
              <a:rPr lang="en-US" dirty="0"/>
              <a:t>)</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Create a safe password</a:t>
            </a:r>
          </a:p>
          <a:p>
            <a:pPr marL="1257300" lvl="2" algn="l" rtl="0">
              <a:lnSpc>
                <a:spcPct val="120000"/>
              </a:lnSpc>
              <a:spcBef>
                <a:spcPts val="1200"/>
              </a:spcBef>
              <a:spcAft>
                <a:spcPts val="0"/>
              </a:spcAft>
              <a:buSzPts val="2000"/>
              <a:buFont typeface="Calibri" panose="020F0502020204030204" pitchFamily="34" charset="0"/>
              <a:buChar char="̶"/>
            </a:pPr>
            <a:r>
              <a:rPr lang="en-US" dirty="0"/>
              <a:t>Make </a:t>
            </a:r>
            <a:r>
              <a:rPr lang="en-US" sz="2100" dirty="0"/>
              <a:t>it long</a:t>
            </a:r>
          </a:p>
          <a:p>
            <a:pPr marL="1257300" lvl="2" algn="l" rtl="0">
              <a:lnSpc>
                <a:spcPct val="120000"/>
              </a:lnSpc>
              <a:spcBef>
                <a:spcPts val="1200"/>
              </a:spcBef>
              <a:spcAft>
                <a:spcPts val="0"/>
              </a:spcAft>
              <a:buSzPts val="2000"/>
              <a:buFont typeface="Calibri" panose="020F0502020204030204" pitchFamily="34" charset="0"/>
              <a:buChar char="̶"/>
            </a:pPr>
            <a:r>
              <a:rPr lang="en-US" sz="2100" dirty="0"/>
              <a:t>Use a mix of characters</a:t>
            </a:r>
          </a:p>
          <a:p>
            <a:pPr marL="1257300" lvl="2" algn="l" rtl="0">
              <a:lnSpc>
                <a:spcPct val="120000"/>
              </a:lnSpc>
              <a:spcBef>
                <a:spcPts val="1200"/>
              </a:spcBef>
              <a:spcAft>
                <a:spcPts val="0"/>
              </a:spcAft>
              <a:buSzPts val="2000"/>
              <a:buFont typeface="Calibri" panose="020F0502020204030204" pitchFamily="34" charset="0"/>
              <a:buChar char="̶"/>
            </a:pPr>
            <a:r>
              <a:rPr lang="en-US" sz="2100" dirty="0"/>
              <a:t>Don’t use memorable </a:t>
            </a:r>
            <a:r>
              <a:rPr lang="en-US" dirty="0"/>
              <a:t>keyboard paths (like: qwerty)</a:t>
            </a:r>
          </a:p>
        </p:txBody>
      </p:sp>
      <p:sp>
        <p:nvSpPr>
          <p:cNvPr id="539" name="Google Shape;539;p4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solidFill>
                  <a:srgbClr val="C00000"/>
                </a:solidFill>
              </a:rPr>
              <a:t>Practical Activity: </a:t>
            </a:r>
            <a:r>
              <a:rPr lang="en-US"/>
              <a:t>Set-up an e-mail account</a:t>
            </a:r>
          </a:p>
        </p:txBody>
      </p:sp>
      <p:sp>
        <p:nvSpPr>
          <p:cNvPr id="541" name="Google Shape;541;p40"/>
          <p:cNvSpPr txBox="1"/>
          <p:nvPr/>
        </p:nvSpPr>
        <p:spPr>
          <a:xfrm>
            <a:off x="733647" y="6463976"/>
            <a:ext cx="63157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chemeClr val="dk1"/>
                </a:solidFill>
                <a:latin typeface="Calibri"/>
                <a:ea typeface="Calibri"/>
                <a:cs typeface="Calibri"/>
                <a:sym typeface="Calibri"/>
              </a:rPr>
              <a:t>More information: [7]  </a:t>
            </a:r>
          </a:p>
        </p:txBody>
      </p:sp>
      <p:sp>
        <p:nvSpPr>
          <p:cNvPr id="9" name="Google Shape;518;p38">
            <a:extLst>
              <a:ext uri="{FF2B5EF4-FFF2-40B4-BE49-F238E27FC236}">
                <a16:creationId xmlns:a16="http://schemas.microsoft.com/office/drawing/2014/main" id="{0A04310F-F62C-4728-80BA-FA0E9AF6D51D}"/>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Digital communication </a:t>
            </a:r>
            <a:endParaRPr lang="en-US" sz="1500" b="0" i="0" u="none" strike="noStrike" cap="none">
              <a:solidFill>
                <a:schemeClr val="lt1"/>
              </a:solidFill>
              <a:latin typeface="Calibri"/>
              <a:ea typeface="Calibri"/>
              <a:cs typeface="Calibri"/>
              <a:sym typeface="Calibri"/>
            </a:endParaRPr>
          </a:p>
        </p:txBody>
      </p:sp>
      <p:pic>
        <p:nvPicPr>
          <p:cNvPr id="7" name="Google Shape;142;p6">
            <a:extLst>
              <a:ext uri="{FF2B5EF4-FFF2-40B4-BE49-F238E27FC236}">
                <a16:creationId xmlns:a16="http://schemas.microsoft.com/office/drawing/2014/main" id="{7B4C35C7-CFDA-4A0C-B03A-040C71546B92}"/>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
        <p:nvSpPr>
          <p:cNvPr id="8" name="Ορθογώνιο 7">
            <a:extLst>
              <a:ext uri="{FF2B5EF4-FFF2-40B4-BE49-F238E27FC236}">
                <a16:creationId xmlns:a16="http://schemas.microsoft.com/office/drawing/2014/main" id="{37D00142-F358-4714-94C9-2BCCCCB4E0B6}"/>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1"/>
          <p:cNvSpPr txBox="1">
            <a:spLocks noGrp="1"/>
          </p:cNvSpPr>
          <p:nvPr>
            <p:ph type="body" idx="1"/>
          </p:nvPr>
        </p:nvSpPr>
        <p:spPr>
          <a:xfrm>
            <a:off x="557998" y="1852551"/>
            <a:ext cx="8162489"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b="1" dirty="0"/>
              <a:t>Practical Activity 2: </a:t>
            </a:r>
            <a:r>
              <a:rPr lang="en-US" i="1" dirty="0"/>
              <a:t>Please find e-mail addresses related to the following topics:</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You want to get a vaccination against COVID-19.</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You want to know the e-mail address of your doctor or a Healthcare-related service</a:t>
            </a:r>
          </a:p>
        </p:txBody>
      </p:sp>
      <p:sp>
        <p:nvSpPr>
          <p:cNvPr id="549" name="Google Shape;549;p4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lang="en-US" sz="1200" b="0" i="0" u="none" strike="noStrike" cap="none">
              <a:solidFill>
                <a:schemeClr val="dk1"/>
              </a:solidFill>
              <a:latin typeface="Calibri"/>
              <a:ea typeface="Calibri"/>
              <a:cs typeface="Calibri"/>
              <a:sym typeface="Calibri"/>
            </a:endParaRPr>
          </a:p>
        </p:txBody>
      </p:sp>
      <p:sp>
        <p:nvSpPr>
          <p:cNvPr id="550" name="Google Shape;550;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solidFill>
                  <a:srgbClr val="C00000"/>
                </a:solidFill>
              </a:rPr>
              <a:t>Practical Activity: </a:t>
            </a:r>
            <a:r>
              <a:rPr lang="en-US"/>
              <a:t>Find e-mail addresses</a:t>
            </a:r>
          </a:p>
        </p:txBody>
      </p:sp>
      <p:sp>
        <p:nvSpPr>
          <p:cNvPr id="8" name="Google Shape;518;p38">
            <a:extLst>
              <a:ext uri="{FF2B5EF4-FFF2-40B4-BE49-F238E27FC236}">
                <a16:creationId xmlns:a16="http://schemas.microsoft.com/office/drawing/2014/main" id="{F4797E6E-C9FA-4982-BB8D-2EB2DA7E7845}"/>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Digital communication </a:t>
            </a:r>
            <a:endParaRPr lang="en-US" sz="1500" b="0" i="0" u="none" strike="noStrike" cap="none">
              <a:solidFill>
                <a:schemeClr val="lt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1"/>
          <p:cNvSpPr txBox="1">
            <a:spLocks noGrp="1"/>
          </p:cNvSpPr>
          <p:nvPr>
            <p:ph type="body" idx="1"/>
          </p:nvPr>
        </p:nvSpPr>
        <p:spPr>
          <a:xfrm>
            <a:off x="557998" y="1852551"/>
            <a:ext cx="8162489"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b="1" dirty="0"/>
              <a:t>Practical Activity 3: </a:t>
            </a:r>
            <a:r>
              <a:rPr lang="en-US" i="1" dirty="0"/>
              <a:t>Please find online forms related to the following topics:</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You want to schedule a vaccination against COVID-19.</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You want to communicate with your doctor or a Healthcare- related service via an online form.</a:t>
            </a:r>
          </a:p>
        </p:txBody>
      </p:sp>
      <p:sp>
        <p:nvSpPr>
          <p:cNvPr id="549" name="Google Shape;549;p4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lang="en-US" sz="1200" b="0" i="0" u="none" strike="noStrike" cap="none">
              <a:solidFill>
                <a:schemeClr val="dk1"/>
              </a:solidFill>
              <a:latin typeface="Calibri"/>
              <a:ea typeface="Calibri"/>
              <a:cs typeface="Calibri"/>
              <a:sym typeface="Calibri"/>
            </a:endParaRPr>
          </a:p>
        </p:txBody>
      </p:sp>
      <p:sp>
        <p:nvSpPr>
          <p:cNvPr id="550" name="Google Shape;550;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solidFill>
                  <a:srgbClr val="C00000"/>
                </a:solidFill>
              </a:rPr>
              <a:t>Practical Activity: </a:t>
            </a:r>
            <a:r>
              <a:rPr lang="en-US"/>
              <a:t>Find an online form</a:t>
            </a:r>
          </a:p>
        </p:txBody>
      </p:sp>
      <p:sp>
        <p:nvSpPr>
          <p:cNvPr id="8" name="Google Shape;518;p38">
            <a:extLst>
              <a:ext uri="{FF2B5EF4-FFF2-40B4-BE49-F238E27FC236}">
                <a16:creationId xmlns:a16="http://schemas.microsoft.com/office/drawing/2014/main" id="{F4797E6E-C9FA-4982-BB8D-2EB2DA7E7845}"/>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Digital communication </a:t>
            </a:r>
            <a:endParaRPr lang="en-US" sz="1500" b="0" i="0" u="none" strike="noStrike" cap="none">
              <a:solidFill>
                <a:schemeClr val="lt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Tree>
    <p:extLst>
      <p:ext uri="{BB962C8B-B14F-4D97-AF65-F5344CB8AC3E}">
        <p14:creationId xmlns:p14="http://schemas.microsoft.com/office/powerpoint/2010/main" val="314326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Action 4.1.1</a:t>
            </a:r>
            <a:br>
              <a:rPr lang="de-DE" dirty="0"/>
            </a:br>
            <a:r>
              <a:rPr lang="de-DE" dirty="0" err="1">
                <a:solidFill>
                  <a:srgbClr val="C01E24"/>
                </a:solidFill>
              </a:rPr>
              <a:t>Introduction</a:t>
            </a:r>
            <a:endParaRPr dirty="0">
              <a:solidFill>
                <a:srgbClr val="C01E24"/>
              </a:solidFill>
            </a:endParaRPr>
          </a:p>
        </p:txBody>
      </p:sp>
      <p:sp>
        <p:nvSpPr>
          <p:cNvPr id="154" name="Google Shape;154;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55" name="Google Shape;155;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dirty="0"/>
              <a:t>You will learn about </a:t>
            </a:r>
            <a:r>
              <a:rPr lang="en-US" sz="2000" b="1" dirty="0"/>
              <a:t>Digital Health Literacy </a:t>
            </a:r>
            <a:r>
              <a:rPr lang="en-US" sz="2000" dirty="0"/>
              <a:t>and how to be active in the digital environment, especially by considering the use of different digital devices and additional skills such as the evaluation of digital </a:t>
            </a:r>
            <a:r>
              <a:rPr lang="en-US" sz="2000" dirty="0" err="1"/>
              <a:t>informatiοn</a:t>
            </a:r>
            <a:r>
              <a:rPr lang="en-US" sz="2000" dirty="0"/>
              <a:t>.</a:t>
            </a:r>
          </a:p>
          <a:p>
            <a:pPr marL="0" lvl="0" indent="0" algn="l" rtl="0">
              <a:lnSpc>
                <a:spcPct val="120000"/>
              </a:lnSpc>
              <a:spcBef>
                <a:spcPts val="1200"/>
              </a:spcBef>
              <a:spcAft>
                <a:spcPts val="0"/>
              </a:spcAft>
              <a:buSzPts val="2000"/>
              <a:buNone/>
            </a:pPr>
            <a:endParaRPr lang="en-US" sz="2000" dirty="0"/>
          </a:p>
        </p:txBody>
      </p:sp>
      <p:pic>
        <p:nvPicPr>
          <p:cNvPr id="163" name="Google Shape;163;p7"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64" name="Google Shape;164;p7"/>
          <p:cNvSpPr txBox="1"/>
          <p:nvPr/>
        </p:nvSpPr>
        <p:spPr>
          <a:xfrm>
            <a:off x="7802811" y="2844225"/>
            <a:ext cx="24192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err="1">
                <a:solidFill>
                  <a:srgbClr val="203864"/>
                </a:solidFill>
                <a:latin typeface="Calibri"/>
                <a:ea typeface="Calibri"/>
                <a:cs typeface="Calibri"/>
                <a:sym typeface="Calibri"/>
              </a:rPr>
              <a:t>Let’s</a:t>
            </a:r>
            <a:r>
              <a:rPr lang="de-DE" sz="3200" b="0" i="0" u="none" strike="noStrike" cap="none">
                <a:solidFill>
                  <a:srgbClr val="203864"/>
                </a:solidFill>
                <a:latin typeface="Calibri"/>
                <a:ea typeface="Calibri"/>
                <a:cs typeface="Calibri"/>
                <a:sym typeface="Calibri"/>
              </a:rPr>
              <a:t> </a:t>
            </a:r>
            <a:r>
              <a:rPr lang="de-DE" sz="3200" b="0" i="0" u="none" strike="noStrike" cap="none" err="1">
                <a:solidFill>
                  <a:srgbClr val="203864"/>
                </a:solidFill>
                <a:latin typeface="Calibri"/>
                <a:ea typeface="Calibri"/>
                <a:cs typeface="Calibri"/>
                <a:sym typeface="Calibri"/>
              </a:rPr>
              <a:t>start</a:t>
            </a:r>
            <a:r>
              <a:rPr lang="de-DE" sz="3200" b="0" i="0" u="none" strike="noStrike" cap="none">
                <a:solidFill>
                  <a:srgbClr val="203864"/>
                </a:solidFill>
                <a:latin typeface="Calibri"/>
                <a:ea typeface="Calibri"/>
                <a:cs typeface="Calibri"/>
                <a:sym typeface="Calibri"/>
              </a:rPr>
              <a:t> …</a:t>
            </a:r>
            <a:endParaRPr sz="3200" b="0" i="0" u="none" strike="noStrike" cap="none">
              <a:solidFill>
                <a:srgbClr val="203864"/>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2E0D3496-C81A-810E-7F85-A0702BE8B4A7}"/>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4.1.1</a:t>
            </a:r>
            <a:endParaRPr sz="2000" dirty="0">
              <a:solidFill>
                <a:srgbClr val="C01E24"/>
              </a:solidFill>
            </a:endParaRPr>
          </a:p>
        </p:txBody>
      </p:sp>
      <p:sp>
        <p:nvSpPr>
          <p:cNvPr id="14" name="Google Shape;168;p7">
            <a:extLst>
              <a:ext uri="{FF2B5EF4-FFF2-40B4-BE49-F238E27FC236}">
                <a16:creationId xmlns:a16="http://schemas.microsoft.com/office/drawing/2014/main" id="{64B72F24-B97B-097B-C1E7-49F5489D33C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CD1B2290-7145-2596-57F9-8E9396F2109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10CD55E5-9E94-A5DD-77C6-682C5C4D2E32}"/>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0CBBD0EA-C804-A3AF-8C57-B37086F3117B}"/>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Linkage to Module 6</a:t>
            </a:r>
          </a:p>
        </p:txBody>
      </p:sp>
      <p:sp>
        <p:nvSpPr>
          <p:cNvPr id="569" name="Google Shape;569;p44"/>
          <p:cNvSpPr/>
          <p:nvPr/>
        </p:nvSpPr>
        <p:spPr>
          <a:xfrm>
            <a:off x="2788213" y="2612684"/>
            <a:ext cx="6045200" cy="2273300"/>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1" i="0" u="none" strike="noStrike" cap="none" dirty="0">
                <a:solidFill>
                  <a:srgbClr val="C00000"/>
                </a:solidFill>
                <a:latin typeface="Calibri"/>
                <a:ea typeface="Calibri"/>
                <a:cs typeface="Calibri"/>
                <a:sym typeface="Calibri"/>
              </a:rPr>
              <a:t>Module 6 </a:t>
            </a:r>
            <a:r>
              <a:rPr lang="en-US" sz="3200" i="0" u="none" strike="noStrike" cap="none" dirty="0">
                <a:solidFill>
                  <a:srgbClr val="C00000"/>
                </a:solidFill>
                <a:latin typeface="Calibri"/>
                <a:ea typeface="Calibri"/>
                <a:cs typeface="Calibri"/>
                <a:sym typeface="Calibri"/>
              </a:rPr>
              <a:t>- „Being active in the digital environment” </a:t>
            </a:r>
            <a:r>
              <a:rPr lang="en-US" sz="3200" b="1" i="0" u="none" strike="noStrike" cap="none" dirty="0">
                <a:solidFill>
                  <a:schemeClr val="tx1"/>
                </a:solidFill>
                <a:latin typeface="Calibri"/>
                <a:ea typeface="Calibri"/>
                <a:cs typeface="Calibri"/>
                <a:sym typeface="Calibri"/>
              </a:rPr>
              <a:t>deals with writing emails and forum posts</a:t>
            </a:r>
          </a:p>
        </p:txBody>
      </p:sp>
      <p:sp>
        <p:nvSpPr>
          <p:cNvPr id="6" name="Google Shape;518;p38">
            <a:extLst>
              <a:ext uri="{FF2B5EF4-FFF2-40B4-BE49-F238E27FC236}">
                <a16:creationId xmlns:a16="http://schemas.microsoft.com/office/drawing/2014/main" id="{2E322338-DDB6-44A1-80CC-E6E47AF2E53F}"/>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4.5 Digital communication </a:t>
            </a:r>
            <a:endParaRPr lang="en-US"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lang="en-US" sz="2000">
                <a:solidFill>
                  <a:srgbClr val="C01E24"/>
                </a:solidFill>
              </a:rPr>
              <a:t>Action 4.2.3</a:t>
            </a:r>
            <a:br>
              <a:rPr lang="en-US" dirty="0"/>
            </a:br>
            <a:r>
              <a:rPr lang="de-DE" sz="3600" b="1" i="0" u="none" strike="noStrike" cap="none" dirty="0" err="1">
                <a:solidFill>
                  <a:srgbClr val="C00000"/>
                </a:solidFill>
                <a:latin typeface="Calibri"/>
                <a:ea typeface="Calibri"/>
                <a:cs typeface="Calibri"/>
                <a:sym typeface="Calibri"/>
              </a:rPr>
              <a:t>Closure</a:t>
            </a:r>
            <a:endParaRPr lang="en-US"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a:t>Summary</a:t>
            </a:r>
          </a:p>
          <a:p>
            <a:pPr marL="342900" lvl="0" indent="-342900" algn="l" rtl="0">
              <a:lnSpc>
                <a:spcPct val="120000"/>
              </a:lnSpc>
              <a:spcBef>
                <a:spcPts val="1200"/>
              </a:spcBef>
              <a:spcAft>
                <a:spcPts val="0"/>
              </a:spcAft>
              <a:buSzPts val="2000"/>
              <a:buChar char="▪"/>
            </a:pPr>
            <a:r>
              <a:rPr lang="en-US" sz="2000"/>
              <a:t>Doubts and questions?</a:t>
            </a:r>
          </a:p>
          <a:p>
            <a:pPr marL="342900" lvl="0" indent="-342900" algn="l" rtl="0">
              <a:lnSpc>
                <a:spcPct val="120000"/>
              </a:lnSpc>
              <a:spcBef>
                <a:spcPts val="1200"/>
              </a:spcBef>
              <a:spcAft>
                <a:spcPts val="0"/>
              </a:spcAft>
              <a:buSzPts val="2000"/>
              <a:buChar char="▪"/>
            </a:pPr>
            <a:r>
              <a:rPr lang="en-US" sz="2000"/>
              <a:t>Explanation of the online session</a:t>
            </a:r>
          </a:p>
        </p:txBody>
      </p:sp>
      <p:pic>
        <p:nvPicPr>
          <p:cNvPr id="12" name="Google Shape;163;p7" descr="Ομιλία περίγραμμα">
            <a:extLst>
              <a:ext uri="{FF2B5EF4-FFF2-40B4-BE49-F238E27FC236}">
                <a16:creationId xmlns:a16="http://schemas.microsoft.com/office/drawing/2014/main" id="{758D1846-538E-4CD2-B607-DEA76394D199}"/>
              </a:ext>
            </a:extLst>
          </p:cNvPr>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4" name="Google Shape;164;p7">
            <a:extLst>
              <a:ext uri="{FF2B5EF4-FFF2-40B4-BE49-F238E27FC236}">
                <a16:creationId xmlns:a16="http://schemas.microsoft.com/office/drawing/2014/main" id="{6F9A35B1-13EB-4D31-B6CD-CBEDB00E274B}"/>
              </a:ext>
            </a:extLst>
          </p:cNvPr>
          <p:cNvSpPr txBox="1"/>
          <p:nvPr/>
        </p:nvSpPr>
        <p:spPr>
          <a:xfrm>
            <a:off x="7658395" y="2593053"/>
            <a:ext cx="241925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err="1">
                <a:solidFill>
                  <a:srgbClr val="203864"/>
                </a:solidFill>
                <a:latin typeface="Calibri"/>
                <a:ea typeface="Calibri"/>
                <a:cs typeface="Calibri"/>
                <a:sym typeface="Calibri"/>
              </a:rPr>
              <a:t>Let’s</a:t>
            </a:r>
            <a:r>
              <a:rPr lang="de-DE" sz="3200" b="0" i="0" u="none" strike="noStrike" cap="none">
                <a:solidFill>
                  <a:srgbClr val="203864"/>
                </a:solidFill>
                <a:latin typeface="Calibri"/>
                <a:ea typeface="Calibri"/>
                <a:cs typeface="Calibri"/>
                <a:sym typeface="Calibri"/>
              </a:rPr>
              <a:t> </a:t>
            </a:r>
            <a:r>
              <a:rPr lang="de-DE" sz="3200" b="0" i="0" u="none" strike="noStrike" cap="none" err="1">
                <a:solidFill>
                  <a:srgbClr val="203864"/>
                </a:solidFill>
                <a:latin typeface="Calibri"/>
                <a:ea typeface="Calibri"/>
                <a:cs typeface="Calibri"/>
                <a:sym typeface="Calibri"/>
              </a:rPr>
              <a:t>summarize</a:t>
            </a:r>
            <a:r>
              <a:rPr lang="de-DE" sz="3200" b="0" i="0" u="none" strike="noStrike" cap="none">
                <a:solidFill>
                  <a:srgbClr val="203864"/>
                </a:solidFill>
                <a:latin typeface="Calibri"/>
                <a:ea typeface="Calibri"/>
                <a:cs typeface="Calibri"/>
                <a:sym typeface="Calibri"/>
              </a:rPr>
              <a:t> …</a:t>
            </a:r>
            <a:endParaRPr sz="3200" b="0" i="0" u="none" strike="noStrike" cap="none">
              <a:solidFill>
                <a:srgbClr val="203864"/>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F5403D4D-7F13-C129-8969-50A01BDD8C95}"/>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4.2.1</a:t>
            </a:r>
            <a:endParaRPr sz="2000" dirty="0">
              <a:solidFill>
                <a:schemeClr val="bg1"/>
              </a:solidFill>
            </a:endParaRPr>
          </a:p>
        </p:txBody>
      </p:sp>
      <p:sp>
        <p:nvSpPr>
          <p:cNvPr id="15" name="Google Shape;168;p7">
            <a:extLst>
              <a:ext uri="{FF2B5EF4-FFF2-40B4-BE49-F238E27FC236}">
                <a16:creationId xmlns:a16="http://schemas.microsoft.com/office/drawing/2014/main" id="{BBF26318-053D-765E-2B60-8665B7B556FD}"/>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A90F111A-87B1-99DF-606A-8C5331D2FB00}"/>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3BC70D61-3EF4-0233-24B8-8C424DBC2F1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4CCA9794-38A4-5CB0-93B7-38E36E5635C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32901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47"/>
          <p:cNvSpPr txBox="1">
            <a:spLocks noGrp="1"/>
          </p:cNvSpPr>
          <p:nvPr>
            <p:ph type="body" idx="1"/>
          </p:nvPr>
        </p:nvSpPr>
        <p:spPr>
          <a:xfrm>
            <a:off x="416680" y="2057400"/>
            <a:ext cx="6007270" cy="4178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E3010E"/>
              </a:buClr>
              <a:buSzPts val="2400"/>
              <a:buNone/>
            </a:pPr>
            <a:r>
              <a:rPr lang="en-US" dirty="0"/>
              <a:t>In this module you have learned:</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What the difference between different digital devices is</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How to search on the internet</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Some concepts and basic tips on security and privacy in the digital environment</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 About some tools for formal communication in the digital environment</a:t>
            </a:r>
          </a:p>
        </p:txBody>
      </p:sp>
      <p:sp>
        <p:nvSpPr>
          <p:cNvPr id="588" name="Google Shape;588;p47"/>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a:solidFill>
                  <a:srgbClr val="203864"/>
                </a:solidFill>
                <a:latin typeface="Calibri"/>
                <a:ea typeface="Calibri"/>
                <a:cs typeface="Calibri"/>
                <a:sym typeface="Calibri"/>
              </a:rPr>
              <a:t>Summary</a:t>
            </a:r>
          </a:p>
        </p:txBody>
      </p:sp>
      <p:sp>
        <p:nvSpPr>
          <p:cNvPr id="6" name="Google Shape;577;p46">
            <a:extLst>
              <a:ext uri="{FF2B5EF4-FFF2-40B4-BE49-F238E27FC236}">
                <a16:creationId xmlns:a16="http://schemas.microsoft.com/office/drawing/2014/main" id="{0801079F-6212-4619-8ECD-AF5B95F17C37}"/>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chemeClr val="lt1"/>
                </a:solidFill>
                <a:latin typeface="Calibri"/>
                <a:ea typeface="Calibri"/>
                <a:cs typeface="Calibri"/>
                <a:sym typeface="Calibri"/>
              </a:rPr>
              <a:t>4.6 Closure </a:t>
            </a:r>
            <a:endParaRPr lang="en-US" sz="1500" b="0" i="0" u="none" strike="noStrike" cap="none">
              <a:solidFill>
                <a:schemeClr val="lt1"/>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D4C6F7E5-0C5E-45ED-90CB-B38350125B47}"/>
              </a:ext>
            </a:extLst>
          </p:cNvPr>
          <p:cNvSpPr/>
          <p:nvPr/>
        </p:nvSpPr>
        <p:spPr>
          <a:xfrm rot="20434936">
            <a:off x="6546828" y="981860"/>
            <a:ext cx="3052438" cy="584775"/>
          </a:xfrm>
          <a:prstGeom prst="rect">
            <a:avLst/>
          </a:prstGeom>
          <a:noFill/>
        </p:spPr>
        <p:txBody>
          <a:bodyPr wrap="none" lIns="91440" tIns="45720" rIns="91440" bIns="45720">
            <a:spAutoFit/>
          </a:bodyPr>
          <a:lstStyle/>
          <a:p>
            <a:pPr algn="ctr"/>
            <a:r>
              <a:rPr lang="en-US" sz="32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Digital devices</a:t>
            </a:r>
          </a:p>
        </p:txBody>
      </p:sp>
      <p:sp>
        <p:nvSpPr>
          <p:cNvPr id="8" name="Ορθογώνιο 7">
            <a:extLst>
              <a:ext uri="{FF2B5EF4-FFF2-40B4-BE49-F238E27FC236}">
                <a16:creationId xmlns:a16="http://schemas.microsoft.com/office/drawing/2014/main" id="{957D42D1-BC58-43BA-A668-D7530F61DFCA}"/>
              </a:ext>
            </a:extLst>
          </p:cNvPr>
          <p:cNvSpPr/>
          <p:nvPr/>
        </p:nvSpPr>
        <p:spPr>
          <a:xfrm rot="714423">
            <a:off x="7614034" y="2311410"/>
            <a:ext cx="4216219" cy="584775"/>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Security and Privacy</a:t>
            </a:r>
          </a:p>
        </p:txBody>
      </p:sp>
      <p:sp>
        <p:nvSpPr>
          <p:cNvPr id="9" name="Ορθογώνιο 8">
            <a:extLst>
              <a:ext uri="{FF2B5EF4-FFF2-40B4-BE49-F238E27FC236}">
                <a16:creationId xmlns:a16="http://schemas.microsoft.com/office/drawing/2014/main" id="{A7791402-C1E0-4C79-B9BF-C2FB6EFD0F2B}"/>
              </a:ext>
            </a:extLst>
          </p:cNvPr>
          <p:cNvSpPr/>
          <p:nvPr/>
        </p:nvSpPr>
        <p:spPr>
          <a:xfrm>
            <a:off x="6152574" y="3324849"/>
            <a:ext cx="5123517" cy="584775"/>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Searching on the internet</a:t>
            </a:r>
          </a:p>
        </p:txBody>
      </p:sp>
      <p:sp>
        <p:nvSpPr>
          <p:cNvPr id="10" name="Ορθογώνιο 9">
            <a:extLst>
              <a:ext uri="{FF2B5EF4-FFF2-40B4-BE49-F238E27FC236}">
                <a16:creationId xmlns:a16="http://schemas.microsoft.com/office/drawing/2014/main" id="{1A1488E7-06D8-45BA-8A18-1CEE0BF54810}"/>
              </a:ext>
            </a:extLst>
          </p:cNvPr>
          <p:cNvSpPr/>
          <p:nvPr/>
        </p:nvSpPr>
        <p:spPr>
          <a:xfrm rot="20880477">
            <a:off x="7051388" y="4504505"/>
            <a:ext cx="3212739" cy="1077218"/>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Formal </a:t>
            </a:r>
          </a:p>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communication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05" y="671652"/>
            <a:ext cx="6466390" cy="4310927"/>
          </a:xfrm>
          <a:prstGeom prst="rect">
            <a:avLst/>
          </a:prstGeom>
          <a:noFill/>
          <a:extLst>
            <a:ext uri="{909E8E84-426E-40DD-AFC4-6F175D3DCCD1}">
              <a14:hiddenFill xmlns:a14="http://schemas.microsoft.com/office/drawing/2010/main">
                <a:solidFill>
                  <a:srgbClr val="FFFFFF"/>
                </a:solidFill>
              </a14:hiddenFill>
            </a:ext>
          </a:extLst>
        </p:spPr>
      </p:pic>
      <p:sp>
        <p:nvSpPr>
          <p:cNvPr id="596" name="Google Shape;596;p48"/>
          <p:cNvSpPr txBox="1">
            <a:spLocks noGrp="1"/>
          </p:cNvSpPr>
          <p:nvPr>
            <p:ph type="body" idx="1"/>
          </p:nvPr>
        </p:nvSpPr>
        <p:spPr>
          <a:xfrm>
            <a:off x="4100162" y="4001615"/>
            <a:ext cx="4592425" cy="196192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E3010E"/>
              </a:buClr>
              <a:buSzPts val="2400"/>
              <a:buNone/>
            </a:pPr>
            <a:r>
              <a:rPr lang="de-DE" sz="2800" b="1" err="1">
                <a:solidFill>
                  <a:srgbClr val="389FE4"/>
                </a:solidFill>
              </a:rPr>
              <a:t>Now</a:t>
            </a:r>
            <a:r>
              <a:rPr lang="de-DE" sz="2800" b="1">
                <a:solidFill>
                  <a:srgbClr val="389FE4"/>
                </a:solidFill>
              </a:rPr>
              <a:t> </a:t>
            </a:r>
            <a:r>
              <a:rPr lang="de-DE" sz="2800" b="1" err="1">
                <a:solidFill>
                  <a:srgbClr val="389FE4"/>
                </a:solidFill>
              </a:rPr>
              <a:t>it´s</a:t>
            </a:r>
            <a:r>
              <a:rPr lang="de-DE" sz="2800" b="1">
                <a:solidFill>
                  <a:srgbClr val="389FE4"/>
                </a:solidFill>
              </a:rPr>
              <a:t> time </a:t>
            </a:r>
            <a:r>
              <a:rPr lang="de-DE" sz="2800" b="1" err="1">
                <a:solidFill>
                  <a:srgbClr val="389FE4"/>
                </a:solidFill>
              </a:rPr>
              <a:t>to</a:t>
            </a:r>
            <a:r>
              <a:rPr lang="de-DE" sz="2800" b="1">
                <a:solidFill>
                  <a:srgbClr val="389FE4"/>
                </a:solidFill>
              </a:rPr>
              <a:t> </a:t>
            </a:r>
            <a:r>
              <a:rPr lang="de-DE" sz="2800" b="1" err="1">
                <a:solidFill>
                  <a:srgbClr val="389FE4"/>
                </a:solidFill>
              </a:rPr>
              <a:t>discuss</a:t>
            </a:r>
            <a:r>
              <a:rPr lang="de-DE" sz="2800" b="1">
                <a:solidFill>
                  <a:srgbClr val="389FE4"/>
                </a:solidFill>
              </a:rPr>
              <a:t> </a:t>
            </a:r>
            <a:r>
              <a:rPr lang="de-DE" sz="2800" b="1" err="1">
                <a:solidFill>
                  <a:srgbClr val="389FE4"/>
                </a:solidFill>
              </a:rPr>
              <a:t>your</a:t>
            </a:r>
            <a:r>
              <a:rPr lang="de-DE" sz="2800" b="1">
                <a:solidFill>
                  <a:srgbClr val="389FE4"/>
                </a:solidFill>
              </a:rPr>
              <a:t> </a:t>
            </a:r>
            <a:r>
              <a:rPr lang="de-DE" sz="2800" b="1" err="1">
                <a:solidFill>
                  <a:srgbClr val="389FE4"/>
                </a:solidFill>
              </a:rPr>
              <a:t>questions</a:t>
            </a:r>
            <a:r>
              <a:rPr lang="de-DE" sz="2800" b="1">
                <a:solidFill>
                  <a:srgbClr val="389FE4"/>
                </a:solidFill>
              </a:rPr>
              <a:t> and </a:t>
            </a:r>
            <a:r>
              <a:rPr lang="de-DE" sz="2800" b="1" err="1">
                <a:solidFill>
                  <a:srgbClr val="389FE4"/>
                </a:solidFill>
              </a:rPr>
              <a:t>to</a:t>
            </a:r>
            <a:r>
              <a:rPr lang="de-DE" sz="2800" b="1">
                <a:solidFill>
                  <a:srgbClr val="389FE4"/>
                </a:solidFill>
              </a:rPr>
              <a:t> </a:t>
            </a:r>
            <a:r>
              <a:rPr lang="de-DE" sz="2800" b="1" err="1">
                <a:solidFill>
                  <a:srgbClr val="389FE4"/>
                </a:solidFill>
              </a:rPr>
              <a:t>clarify</a:t>
            </a:r>
            <a:r>
              <a:rPr lang="de-DE" sz="2800" b="1">
                <a:solidFill>
                  <a:srgbClr val="389FE4"/>
                </a:solidFill>
              </a:rPr>
              <a:t> </a:t>
            </a:r>
            <a:r>
              <a:rPr lang="de-DE" sz="2800" b="1" err="1">
                <a:solidFill>
                  <a:srgbClr val="389FE4"/>
                </a:solidFill>
              </a:rPr>
              <a:t>any</a:t>
            </a:r>
            <a:r>
              <a:rPr lang="de-DE" sz="2800" b="1">
                <a:solidFill>
                  <a:srgbClr val="389FE4"/>
                </a:solidFill>
              </a:rPr>
              <a:t> </a:t>
            </a:r>
            <a:r>
              <a:rPr lang="de-DE" sz="2800" b="1" err="1">
                <a:solidFill>
                  <a:srgbClr val="389FE4"/>
                </a:solidFill>
              </a:rPr>
              <a:t>doubts</a:t>
            </a:r>
            <a:r>
              <a:rPr lang="de-DE" sz="2800" b="1">
                <a:solidFill>
                  <a:srgbClr val="389FE4"/>
                </a:solidFill>
              </a:rPr>
              <a:t>!</a:t>
            </a:r>
            <a:endParaRPr sz="2800" b="1">
              <a:solidFill>
                <a:srgbClr val="389FE4"/>
              </a:solidFill>
            </a:endParaRPr>
          </a:p>
        </p:txBody>
      </p:sp>
      <p:sp>
        <p:nvSpPr>
          <p:cNvPr id="597"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de-DE" sz="2800" b="1" i="0" u="none" strike="noStrike" cap="none">
                <a:solidFill>
                  <a:srgbClr val="203864"/>
                </a:solidFill>
                <a:latin typeface="Calibri"/>
                <a:ea typeface="Calibri"/>
                <a:cs typeface="Calibri"/>
                <a:sym typeface="Calibri"/>
              </a:rPr>
              <a:t>Doubts and questions?</a:t>
            </a:r>
            <a:endParaRPr sz="2800" b="1" i="0" u="none" strike="noStrike" cap="none">
              <a:solidFill>
                <a:srgbClr val="203864"/>
              </a:solidFill>
              <a:latin typeface="Calibri"/>
              <a:ea typeface="Calibri"/>
              <a:cs typeface="Calibri"/>
              <a:sym typeface="Calibri"/>
            </a:endParaRPr>
          </a:p>
        </p:txBody>
      </p:sp>
      <p:sp>
        <p:nvSpPr>
          <p:cNvPr id="6" name="Google Shape;577;p46">
            <a:extLst>
              <a:ext uri="{FF2B5EF4-FFF2-40B4-BE49-F238E27FC236}">
                <a16:creationId xmlns:a16="http://schemas.microsoft.com/office/drawing/2014/main" id="{815CE33D-DD30-4C49-9C9A-CFD599625FBD}"/>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4.6 Closure </a:t>
            </a:r>
            <a:endParaRPr sz="1500" b="0" i="0" u="none" strike="noStrike" cap="none">
              <a:solidFill>
                <a:schemeClr val="lt1"/>
              </a:solidFill>
              <a:latin typeface="Calibri"/>
              <a:ea typeface="Calibri"/>
              <a:cs typeface="Calibri"/>
              <a:sym typeface="Calibri"/>
            </a:endParaRPr>
          </a:p>
        </p:txBody>
      </p:sp>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05" y="1080000"/>
            <a:ext cx="6466390" cy="4310927"/>
          </a:xfrm>
          <a:prstGeom prst="rect">
            <a:avLst/>
          </a:prstGeom>
          <a:noFill/>
          <a:extLst>
            <a:ext uri="{909E8E84-426E-40DD-AFC4-6F175D3DCCD1}">
              <a14:hiddenFill xmlns:a14="http://schemas.microsoft.com/office/drawing/2010/main">
                <a:solidFill>
                  <a:srgbClr val="FFFFFF"/>
                </a:solidFill>
              </a14:hiddenFill>
            </a:ext>
          </a:extLst>
        </p:spPr>
      </p:pic>
      <p:sp>
        <p:nvSpPr>
          <p:cNvPr id="597"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a:solidFill>
                  <a:srgbClr val="203864"/>
                </a:solidFill>
                <a:latin typeface="Calibri"/>
                <a:ea typeface="Calibri"/>
                <a:cs typeface="Calibri"/>
                <a:sym typeface="Calibri"/>
              </a:rPr>
              <a:t>Explanation of the online session</a:t>
            </a:r>
            <a:endParaRPr lang="de-DE" sz="2800" b="1" i="0" u="none" strike="noStrike" cap="none">
              <a:solidFill>
                <a:srgbClr val="203864"/>
              </a:solidFill>
              <a:latin typeface="Calibri"/>
              <a:ea typeface="Calibri"/>
              <a:cs typeface="Calibri"/>
              <a:sym typeface="Calibri"/>
            </a:endParaRPr>
          </a:p>
        </p:txBody>
      </p:sp>
      <p:sp>
        <p:nvSpPr>
          <p:cNvPr id="6" name="Google Shape;577;p46">
            <a:extLst>
              <a:ext uri="{FF2B5EF4-FFF2-40B4-BE49-F238E27FC236}">
                <a16:creationId xmlns:a16="http://schemas.microsoft.com/office/drawing/2014/main" id="{815CE33D-DD30-4C49-9C9A-CFD599625FBD}"/>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4.6 Closure </a:t>
            </a:r>
            <a:endParaRPr sz="1500" b="0" i="0" u="none" strike="noStrike" cap="none">
              <a:solidFill>
                <a:schemeClr val="lt1"/>
              </a:solidFill>
              <a:latin typeface="Calibri"/>
              <a:ea typeface="Calibri"/>
              <a:cs typeface="Calibri"/>
              <a:sym typeface="Calibri"/>
            </a:endParaRPr>
          </a:p>
        </p:txBody>
      </p:sp>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596" name="Google Shape;596;p48"/>
          <p:cNvSpPr txBox="1">
            <a:spLocks noGrp="1"/>
          </p:cNvSpPr>
          <p:nvPr>
            <p:ph type="body" idx="1"/>
          </p:nvPr>
        </p:nvSpPr>
        <p:spPr>
          <a:xfrm>
            <a:off x="3911110" y="4130628"/>
            <a:ext cx="4592425" cy="196192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E3010E"/>
              </a:buClr>
              <a:buSzPts val="2400"/>
              <a:buNone/>
            </a:pPr>
            <a:r>
              <a:rPr lang="de-DE" sz="2800" b="1" err="1">
                <a:solidFill>
                  <a:srgbClr val="9D27A1"/>
                </a:solidFill>
              </a:rPr>
              <a:t>Let‘s</a:t>
            </a:r>
            <a:r>
              <a:rPr lang="de-DE" sz="2800" b="1">
                <a:solidFill>
                  <a:srgbClr val="9D27A1"/>
                </a:solidFill>
              </a:rPr>
              <a:t> </a:t>
            </a:r>
            <a:r>
              <a:rPr lang="de-DE" sz="2800" b="1" err="1">
                <a:solidFill>
                  <a:srgbClr val="9D27A1"/>
                </a:solidFill>
              </a:rPr>
              <a:t>explain</a:t>
            </a:r>
            <a:r>
              <a:rPr lang="de-DE" sz="2800" b="1">
                <a:solidFill>
                  <a:srgbClr val="9D27A1"/>
                </a:solidFill>
              </a:rPr>
              <a:t> </a:t>
            </a:r>
            <a:r>
              <a:rPr lang="de-DE" sz="2800" b="1" err="1">
                <a:solidFill>
                  <a:srgbClr val="9D27A1"/>
                </a:solidFill>
              </a:rPr>
              <a:t>how</a:t>
            </a:r>
            <a:r>
              <a:rPr lang="de-DE" sz="2800" b="1">
                <a:solidFill>
                  <a:srgbClr val="9D27A1"/>
                </a:solidFill>
              </a:rPr>
              <a:t> </a:t>
            </a:r>
            <a:r>
              <a:rPr lang="de-DE" sz="2800" b="1" err="1">
                <a:solidFill>
                  <a:srgbClr val="9D27A1"/>
                </a:solidFill>
              </a:rPr>
              <a:t>to</a:t>
            </a:r>
            <a:r>
              <a:rPr lang="de-DE" sz="2800" b="1">
                <a:solidFill>
                  <a:srgbClr val="9D27A1"/>
                </a:solidFill>
              </a:rPr>
              <a:t> </a:t>
            </a:r>
            <a:r>
              <a:rPr lang="de-DE" sz="2800" b="1" err="1">
                <a:solidFill>
                  <a:srgbClr val="9D27A1"/>
                </a:solidFill>
              </a:rPr>
              <a:t>use</a:t>
            </a:r>
            <a:r>
              <a:rPr lang="de-DE" sz="2800" b="1">
                <a:solidFill>
                  <a:srgbClr val="9D27A1"/>
                </a:solidFill>
              </a:rPr>
              <a:t> </a:t>
            </a:r>
            <a:r>
              <a:rPr lang="de-DE" sz="2800" b="1" err="1">
                <a:solidFill>
                  <a:srgbClr val="9D27A1"/>
                </a:solidFill>
              </a:rPr>
              <a:t>the</a:t>
            </a:r>
            <a:r>
              <a:rPr lang="de-DE" sz="2800" b="1">
                <a:solidFill>
                  <a:srgbClr val="9D27A1"/>
                </a:solidFill>
              </a:rPr>
              <a:t> online </a:t>
            </a:r>
            <a:r>
              <a:rPr lang="de-DE" sz="2800" b="1" err="1">
                <a:solidFill>
                  <a:srgbClr val="9D27A1"/>
                </a:solidFill>
              </a:rPr>
              <a:t>training</a:t>
            </a:r>
            <a:r>
              <a:rPr lang="de-DE" sz="2800" b="1">
                <a:solidFill>
                  <a:srgbClr val="9D27A1"/>
                </a:solidFill>
              </a:rPr>
              <a:t> </a:t>
            </a:r>
            <a:r>
              <a:rPr lang="de-DE" sz="2800" b="1" err="1">
                <a:solidFill>
                  <a:srgbClr val="9D27A1"/>
                </a:solidFill>
              </a:rPr>
              <a:t>service</a:t>
            </a:r>
            <a:r>
              <a:rPr lang="de-DE" sz="2800" b="1">
                <a:solidFill>
                  <a:srgbClr val="9D27A1"/>
                </a:solidFill>
              </a:rPr>
              <a:t>!</a:t>
            </a:r>
            <a:endParaRPr sz="2800" b="1">
              <a:solidFill>
                <a:srgbClr val="389FE4"/>
              </a:solidFill>
            </a:endParaRPr>
          </a:p>
        </p:txBody>
      </p:sp>
    </p:spTree>
    <p:extLst>
      <p:ext uri="{BB962C8B-B14F-4D97-AF65-F5344CB8AC3E}">
        <p14:creationId xmlns:p14="http://schemas.microsoft.com/office/powerpoint/2010/main" val="2690304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de-DE" sz="2400"/>
              <a:t>References and further reading</a:t>
            </a:r>
            <a:endParaRPr sz="2400"/>
          </a:p>
        </p:txBody>
      </p:sp>
      <p:sp>
        <p:nvSpPr>
          <p:cNvPr id="605" name="Google Shape;605;p52"/>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p:txBody>
      </p:sp>
      <p:sp>
        <p:nvSpPr>
          <p:cNvPr id="606" name="Google Shape;606;p52"/>
          <p:cNvSpPr txBox="1"/>
          <p:nvPr/>
        </p:nvSpPr>
        <p:spPr>
          <a:xfrm>
            <a:off x="676405" y="1685096"/>
            <a:ext cx="10941287" cy="4985940"/>
          </a:xfrm>
          <a:prstGeom prst="rect">
            <a:avLst/>
          </a:prstGeom>
          <a:noFill/>
          <a:ln>
            <a:noFill/>
          </a:ln>
        </p:spPr>
        <p:txBody>
          <a:bodyPr spcFirstLastPara="1" wrap="square" lIns="91425" tIns="45700" rIns="91425" bIns="45700" anchor="t" anchorCtr="0">
            <a:spAutoFit/>
          </a:bodyPr>
          <a:lstStyle/>
          <a:p>
            <a:pPr>
              <a:spcBef>
                <a:spcPts val="600"/>
              </a:spcBef>
              <a:spcAft>
                <a:spcPts val="600"/>
              </a:spcAft>
            </a:pPr>
            <a:r>
              <a:rPr lang="en-US" sz="1600" dirty="0">
                <a:solidFill>
                  <a:schemeClr val="dk1"/>
                </a:solidFill>
              </a:rPr>
              <a:t>[1] </a:t>
            </a:r>
            <a:r>
              <a:rPr lang="en-US" sz="1600" dirty="0" err="1"/>
              <a:t>Carretero</a:t>
            </a:r>
            <a:r>
              <a:rPr lang="en-US" sz="1600" dirty="0"/>
              <a:t> Gomez, S., </a:t>
            </a:r>
            <a:r>
              <a:rPr lang="en-US" sz="1600" dirty="0" err="1"/>
              <a:t>Vuorikari</a:t>
            </a:r>
            <a:r>
              <a:rPr lang="en-US" sz="1600" dirty="0"/>
              <a:t>, R. and </a:t>
            </a:r>
            <a:r>
              <a:rPr lang="en-US" sz="1600" dirty="0" err="1"/>
              <a:t>Punie</a:t>
            </a:r>
            <a:r>
              <a:rPr lang="en-US" sz="1600" dirty="0"/>
              <a:t>, Y. (2017). </a:t>
            </a:r>
            <a:r>
              <a:rPr lang="en-US" sz="1600" i="1" dirty="0" err="1"/>
              <a:t>DigComp</a:t>
            </a:r>
            <a:r>
              <a:rPr lang="en-US" sz="1600" i="1" dirty="0"/>
              <a:t> 2.1: The Digital Competence Framework for Citizens with eight proficiency levels and examples of use</a:t>
            </a:r>
            <a:r>
              <a:rPr lang="en-US" sz="1600" dirty="0"/>
              <a:t>. Publications Office of the European Union, Luxembourg. </a:t>
            </a:r>
            <a:r>
              <a:rPr lang="en-US" sz="1600" dirty="0">
                <a:solidFill>
                  <a:schemeClr val="dk1"/>
                </a:solidFill>
                <a:hlinkClick r:id="rId3"/>
              </a:rPr>
              <a:t>https://publications.jrc.ec.europa.eu/repository/bitstream/JRC106281/web-digcomp2.1pdf_%28online%29.pdf</a:t>
            </a:r>
            <a:endParaRPr lang="en-US" sz="1600" b="0" i="0" u="none" strike="noStrike" cap="none" dirty="0">
              <a:solidFill>
                <a:schemeClr val="dk1"/>
              </a:solidFill>
              <a:sym typeface="Calibri"/>
            </a:endParaRPr>
          </a:p>
          <a:p>
            <a:pPr marL="0" marR="0" lvl="0" indent="0" algn="l" rtl="0">
              <a:lnSpc>
                <a:spcPct val="100000"/>
              </a:lnSpc>
              <a:spcBef>
                <a:spcPts val="600"/>
              </a:spcBef>
              <a:spcAft>
                <a:spcPts val="600"/>
              </a:spcAft>
              <a:buNone/>
            </a:pPr>
            <a:r>
              <a:rPr lang="en-US" sz="1600" b="0" i="0" u="none" strike="noStrike" cap="none" dirty="0">
                <a:solidFill>
                  <a:schemeClr val="dk1"/>
                </a:solidFill>
                <a:sym typeface="Calibri"/>
              </a:rPr>
              <a:t>[2] </a:t>
            </a:r>
            <a:r>
              <a:rPr lang="en-US" sz="1600" dirty="0">
                <a:solidFill>
                  <a:schemeClr val="dk1"/>
                </a:solidFill>
              </a:rPr>
              <a:t>Leibniz-</a:t>
            </a:r>
            <a:r>
              <a:rPr lang="en-US" sz="1600" dirty="0" err="1">
                <a:solidFill>
                  <a:schemeClr val="dk1"/>
                </a:solidFill>
              </a:rPr>
              <a:t>Institut</a:t>
            </a:r>
            <a:r>
              <a:rPr lang="en-US" sz="1600" dirty="0">
                <a:solidFill>
                  <a:schemeClr val="dk1"/>
                </a:solidFill>
              </a:rPr>
              <a:t> </a:t>
            </a:r>
            <a:r>
              <a:rPr lang="en-US" sz="1600" dirty="0" err="1">
                <a:solidFill>
                  <a:schemeClr val="dk1"/>
                </a:solidFill>
              </a:rPr>
              <a:t>für</a:t>
            </a:r>
            <a:r>
              <a:rPr lang="en-US" sz="1600" dirty="0">
                <a:solidFill>
                  <a:schemeClr val="dk1"/>
                </a:solidFill>
              </a:rPr>
              <a:t> </a:t>
            </a:r>
            <a:r>
              <a:rPr lang="en-US" sz="1600" dirty="0" err="1">
                <a:solidFill>
                  <a:schemeClr val="dk1"/>
                </a:solidFill>
              </a:rPr>
              <a:t>Wissensmedien</a:t>
            </a:r>
            <a:r>
              <a:rPr lang="en-US" sz="1600" b="0" i="0" u="none" strike="noStrike" cap="none" dirty="0">
                <a:solidFill>
                  <a:schemeClr val="dk1"/>
                </a:solidFill>
                <a:sym typeface="Calibri"/>
              </a:rPr>
              <a:t>. (2015, 8</a:t>
            </a:r>
            <a:r>
              <a:rPr lang="en-US" sz="1600" b="0" i="0" u="none" strike="noStrike" cap="none" baseline="30000" dirty="0">
                <a:solidFill>
                  <a:schemeClr val="dk1"/>
                </a:solidFill>
                <a:sym typeface="Calibri"/>
              </a:rPr>
              <a:t>th</a:t>
            </a:r>
            <a:r>
              <a:rPr lang="en-US" sz="1600" b="0" i="0" u="none" strike="noStrike" cap="none" dirty="0">
                <a:solidFill>
                  <a:schemeClr val="dk1"/>
                </a:solidFill>
                <a:sym typeface="Calibri"/>
              </a:rPr>
              <a:t> of July). </a:t>
            </a:r>
            <a:r>
              <a:rPr lang="en-US" sz="1600" b="0" i="1" u="none" strike="noStrike" cap="none" dirty="0">
                <a:solidFill>
                  <a:schemeClr val="dk1"/>
                </a:solidFill>
                <a:sym typeface="Calibri"/>
              </a:rPr>
              <a:t>Search operators [</a:t>
            </a:r>
            <a:r>
              <a:rPr lang="en-US" sz="1600" b="0" i="1" u="none" strike="noStrike" cap="none" dirty="0" err="1">
                <a:solidFill>
                  <a:schemeClr val="dk1"/>
                </a:solidFill>
                <a:sym typeface="Calibri"/>
              </a:rPr>
              <a:t>Suchoperatoren</a:t>
            </a:r>
            <a:r>
              <a:rPr lang="en-US" sz="1600" b="0" i="1" u="none" strike="noStrike" cap="none" dirty="0">
                <a:solidFill>
                  <a:schemeClr val="dk1"/>
                </a:solidFill>
                <a:sym typeface="Calibri"/>
              </a:rPr>
              <a:t>]</a:t>
            </a:r>
            <a:r>
              <a:rPr lang="en-US" sz="1600" b="0" i="0" u="none" strike="noStrike" cap="none" dirty="0">
                <a:solidFill>
                  <a:schemeClr val="dk1"/>
                </a:solidFill>
                <a:sym typeface="Calibri"/>
              </a:rPr>
              <a:t>. </a:t>
            </a:r>
            <a:r>
              <a:rPr lang="en-US" sz="1600" b="0" i="0" u="none" strike="noStrike" cap="none" dirty="0">
                <a:solidFill>
                  <a:schemeClr val="dk1"/>
                </a:solidFill>
                <a:sym typeface="Calibri"/>
                <a:hlinkClick r:id="rId4"/>
              </a:rPr>
              <a:t>https://www.e-teaching.org/didaktik/recherche/operatoren</a:t>
            </a:r>
            <a:r>
              <a:rPr lang="en-US" sz="1600" b="0" i="0" u="none" strike="noStrike" cap="none" dirty="0">
                <a:solidFill>
                  <a:schemeClr val="dk1"/>
                </a:solidFill>
                <a:sym typeface="Calibri"/>
              </a:rPr>
              <a:t>  </a:t>
            </a:r>
          </a:p>
          <a:p>
            <a:pPr lvl="0">
              <a:spcBef>
                <a:spcPts val="600"/>
              </a:spcBef>
              <a:spcAft>
                <a:spcPts val="600"/>
              </a:spcAft>
            </a:pPr>
            <a:r>
              <a:rPr lang="en-US" sz="1600" dirty="0">
                <a:solidFill>
                  <a:schemeClr val="dk1"/>
                </a:solidFill>
              </a:rPr>
              <a:t>[3] European Commission [2022]. </a:t>
            </a:r>
            <a:r>
              <a:rPr lang="en-US" sz="1600" i="1" dirty="0">
                <a:solidFill>
                  <a:schemeClr val="dk1"/>
                </a:solidFill>
              </a:rPr>
              <a:t>What is personal data</a:t>
            </a:r>
            <a:r>
              <a:rPr lang="en-US" sz="1600" dirty="0">
                <a:solidFill>
                  <a:schemeClr val="dk1"/>
                </a:solidFill>
              </a:rPr>
              <a:t>? https://ec.europa.eu/info/law/law-topic/data-protection/reform/what-personal-data_en </a:t>
            </a:r>
            <a:endParaRPr lang="en-US" sz="1600" b="0" u="none" strike="noStrike" cap="none" dirty="0">
              <a:solidFill>
                <a:schemeClr val="dk1"/>
              </a:solidFill>
              <a:sym typeface="Calibri"/>
            </a:endParaRPr>
          </a:p>
          <a:p>
            <a:pPr lvl="0">
              <a:spcBef>
                <a:spcPts val="600"/>
              </a:spcBef>
              <a:spcAft>
                <a:spcPts val="600"/>
              </a:spcAft>
            </a:pPr>
            <a:r>
              <a:rPr lang="en-US" sz="1600" dirty="0">
                <a:solidFill>
                  <a:schemeClr val="dk1"/>
                </a:solidFill>
              </a:rPr>
              <a:t>[4</a:t>
            </a:r>
            <a:r>
              <a:rPr lang="en-US" sz="1600" b="0" i="0" u="none" strike="noStrike" cap="none" dirty="0">
                <a:solidFill>
                  <a:schemeClr val="dk1"/>
                </a:solidFill>
                <a:sym typeface="Calibri"/>
              </a:rPr>
              <a:t>] </a:t>
            </a:r>
            <a:r>
              <a:rPr lang="en-US" sz="1600" b="0" i="0" u="none" strike="noStrike" cap="none" dirty="0" err="1">
                <a:solidFill>
                  <a:schemeClr val="dk1"/>
                </a:solidFill>
                <a:sym typeface="Calibri"/>
              </a:rPr>
              <a:t>Klicksafe</a:t>
            </a:r>
            <a:r>
              <a:rPr lang="en-US" sz="1600" b="0" i="0" u="none" strike="noStrike" cap="none" dirty="0">
                <a:solidFill>
                  <a:schemeClr val="dk1"/>
                </a:solidFill>
                <a:sym typeface="Calibri"/>
              </a:rPr>
              <a:t>. (2022). </a:t>
            </a:r>
            <a:r>
              <a:rPr lang="en-US" sz="1600" b="0" i="0" u="none" strike="noStrike" cap="none" dirty="0" err="1">
                <a:solidFill>
                  <a:schemeClr val="dk1"/>
                </a:solidFill>
                <a:sym typeface="Calibri"/>
              </a:rPr>
              <a:t>Desinformation</a:t>
            </a:r>
            <a:r>
              <a:rPr lang="en-US" sz="1600" b="0" i="0" u="none" strike="noStrike" cap="none" dirty="0">
                <a:solidFill>
                  <a:schemeClr val="dk1"/>
                </a:solidFill>
                <a:sym typeface="Calibri"/>
              </a:rPr>
              <a:t> and opinion. </a:t>
            </a:r>
            <a:r>
              <a:rPr lang="en-US" sz="1600" dirty="0">
                <a:solidFill>
                  <a:schemeClr val="dk1"/>
                </a:solidFill>
                <a:hlinkClick r:id="rId5"/>
              </a:rPr>
              <a:t>https://www.klicksafe.de/en/desinformation-und-meinung/</a:t>
            </a:r>
            <a:r>
              <a:rPr lang="en-US" sz="1600" b="0" i="0" u="none" strike="noStrike" cap="none" dirty="0">
                <a:solidFill>
                  <a:schemeClr val="dk1"/>
                </a:solidFill>
                <a:sym typeface="Calibri"/>
              </a:rPr>
              <a:t> </a:t>
            </a:r>
          </a:p>
          <a:p>
            <a:pPr marL="0" marR="0" lvl="0" indent="0" algn="l" rtl="0">
              <a:lnSpc>
                <a:spcPct val="100000"/>
              </a:lnSpc>
              <a:spcBef>
                <a:spcPts val="600"/>
              </a:spcBef>
              <a:spcAft>
                <a:spcPts val="600"/>
              </a:spcAft>
              <a:buNone/>
            </a:pPr>
            <a:r>
              <a:rPr lang="en-US" sz="1600" b="0" i="0" u="none" strike="noStrike" cap="none" dirty="0">
                <a:solidFill>
                  <a:schemeClr val="dk1"/>
                </a:solidFill>
                <a:sym typeface="Calibri"/>
              </a:rPr>
              <a:t>[5] Federal Ministry of health [</a:t>
            </a:r>
            <a:r>
              <a:rPr lang="en-US" sz="1600" b="0" i="0" u="none" strike="noStrike" cap="none" dirty="0" err="1">
                <a:solidFill>
                  <a:schemeClr val="dk1"/>
                </a:solidFill>
                <a:sym typeface="Calibri"/>
              </a:rPr>
              <a:t>Bundesministerium</a:t>
            </a:r>
            <a:r>
              <a:rPr lang="en-US" sz="1600" b="0" i="0" u="none" strike="noStrike" cap="none" dirty="0">
                <a:solidFill>
                  <a:schemeClr val="dk1"/>
                </a:solidFill>
                <a:sym typeface="Calibri"/>
              </a:rPr>
              <a:t> </a:t>
            </a:r>
            <a:r>
              <a:rPr lang="en-US" sz="1600" b="0" i="0" u="none" strike="noStrike" cap="none" dirty="0" err="1">
                <a:solidFill>
                  <a:schemeClr val="dk1"/>
                </a:solidFill>
                <a:sym typeface="Calibri"/>
              </a:rPr>
              <a:t>für</a:t>
            </a:r>
            <a:r>
              <a:rPr lang="en-US" sz="1600" b="0" i="0" u="none" strike="noStrike" cap="none" dirty="0">
                <a:solidFill>
                  <a:schemeClr val="dk1"/>
                </a:solidFill>
                <a:sym typeface="Calibri"/>
              </a:rPr>
              <a:t> Gesundheit]. (2022). </a:t>
            </a:r>
            <a:r>
              <a:rPr lang="en-US" sz="1600" b="0" i="0" u="none" strike="noStrike" cap="none" dirty="0">
                <a:solidFill>
                  <a:schemeClr val="dk1"/>
                </a:solidFill>
                <a:sym typeface="Calibri"/>
                <a:hlinkClick r:id="rId6"/>
              </a:rPr>
              <a:t>https://www.bundesgesundheitsministerium.de/index.html</a:t>
            </a:r>
            <a:r>
              <a:rPr lang="en-US" sz="1600" b="0" i="0" u="none" strike="noStrike" cap="none" dirty="0">
                <a:solidFill>
                  <a:schemeClr val="dk1"/>
                </a:solidFill>
                <a:sym typeface="Calibri"/>
              </a:rPr>
              <a:t> </a:t>
            </a:r>
            <a:endParaRPr sz="1600" b="0" i="0" u="none" strike="noStrike" cap="none" dirty="0">
              <a:solidFill>
                <a:schemeClr val="dk1"/>
              </a:solidFill>
              <a:sym typeface="Calibri"/>
            </a:endParaRPr>
          </a:p>
          <a:p>
            <a:pPr marL="0" marR="0" lvl="0" indent="0" algn="l" rtl="0">
              <a:lnSpc>
                <a:spcPct val="100000"/>
              </a:lnSpc>
              <a:spcBef>
                <a:spcPts val="600"/>
              </a:spcBef>
              <a:spcAft>
                <a:spcPts val="600"/>
              </a:spcAft>
              <a:buNone/>
            </a:pPr>
            <a:r>
              <a:rPr lang="de-DE" sz="1600" b="0" i="0" u="none" strike="noStrike" cap="none" dirty="0">
                <a:solidFill>
                  <a:schemeClr val="dk1"/>
                </a:solidFill>
                <a:sym typeface="Calibri"/>
              </a:rPr>
              <a:t>[6] </a:t>
            </a:r>
            <a:r>
              <a:rPr lang="de-DE" sz="1600" b="0" i="0" u="none" strike="noStrike" cap="none" dirty="0" err="1">
                <a:solidFill>
                  <a:schemeClr val="dk1"/>
                </a:solidFill>
                <a:sym typeface="Calibri"/>
              </a:rPr>
              <a:t>VigiAccess</a:t>
            </a:r>
            <a:r>
              <a:rPr lang="de-DE" sz="1600" b="0" i="0" u="none" strike="noStrike" cap="none" dirty="0">
                <a:solidFill>
                  <a:schemeClr val="dk1"/>
                </a:solidFill>
                <a:sym typeface="Calibri"/>
              </a:rPr>
              <a:t>. (2021). </a:t>
            </a:r>
            <a:r>
              <a:rPr lang="de-DE" sz="1600" b="0" i="0" u="none" strike="noStrike" cap="none" dirty="0">
                <a:solidFill>
                  <a:schemeClr val="dk1"/>
                </a:solidFill>
                <a:sym typeface="Calibri"/>
                <a:hlinkClick r:id="rId7"/>
              </a:rPr>
              <a:t>http://www.vigiaccess.org/</a:t>
            </a:r>
            <a:r>
              <a:rPr lang="de-DE" sz="1600" b="0" i="0" u="none" strike="noStrike" cap="none" dirty="0">
                <a:solidFill>
                  <a:schemeClr val="dk1"/>
                </a:solidFill>
                <a:sym typeface="Calibri"/>
              </a:rPr>
              <a:t> </a:t>
            </a:r>
            <a:endParaRPr sz="1600" dirty="0"/>
          </a:p>
          <a:p>
            <a:pPr marL="0" marR="0" lvl="0" indent="0" algn="l" rtl="0">
              <a:lnSpc>
                <a:spcPct val="100000"/>
              </a:lnSpc>
              <a:spcBef>
                <a:spcPts val="600"/>
              </a:spcBef>
              <a:spcAft>
                <a:spcPts val="600"/>
              </a:spcAft>
              <a:buNone/>
            </a:pPr>
            <a:r>
              <a:rPr lang="de-DE" sz="1600" b="0" i="0" u="none" strike="noStrike" cap="none" dirty="0">
                <a:solidFill>
                  <a:schemeClr val="dk1"/>
                </a:solidFill>
                <a:sym typeface="Calibri"/>
              </a:rPr>
              <a:t>[7] </a:t>
            </a:r>
            <a:r>
              <a:rPr lang="de-DE" sz="1600" b="0" i="0" u="none" strike="noStrike" cap="none" dirty="0" err="1">
                <a:solidFill>
                  <a:schemeClr val="dk1"/>
                </a:solidFill>
                <a:sym typeface="Calibri"/>
              </a:rPr>
              <a:t>Empey</a:t>
            </a:r>
            <a:r>
              <a:rPr lang="de-DE" sz="1600" b="0" i="0" u="none" strike="noStrike" cap="none" dirty="0">
                <a:solidFill>
                  <a:schemeClr val="dk1"/>
                </a:solidFill>
                <a:sym typeface="Calibri"/>
              </a:rPr>
              <a:t>, C. (2018). </a:t>
            </a:r>
            <a:r>
              <a:rPr lang="de-DE" sz="1600" b="0" i="0" u="none" strike="noStrike" cap="none" dirty="0" err="1">
                <a:solidFill>
                  <a:schemeClr val="dk1"/>
                </a:solidFill>
                <a:sym typeface="Calibri"/>
              </a:rPr>
              <a:t>How</a:t>
            </a:r>
            <a:r>
              <a:rPr lang="de-DE" sz="1600" b="0" i="0" u="none" strike="noStrike" cap="none" dirty="0">
                <a:solidFill>
                  <a:schemeClr val="dk1"/>
                </a:solidFill>
                <a:sym typeface="Calibri"/>
              </a:rPr>
              <a:t> </a:t>
            </a:r>
            <a:r>
              <a:rPr lang="de-DE" sz="1600" b="0" i="0" u="none" strike="noStrike" cap="none" dirty="0" err="1">
                <a:solidFill>
                  <a:schemeClr val="dk1"/>
                </a:solidFill>
                <a:sym typeface="Calibri"/>
              </a:rPr>
              <a:t>to</a:t>
            </a:r>
            <a:r>
              <a:rPr lang="de-DE" sz="1600" b="0" i="0" u="none" strike="noStrike" cap="none" dirty="0">
                <a:solidFill>
                  <a:schemeClr val="dk1"/>
                </a:solidFill>
                <a:sym typeface="Calibri"/>
              </a:rPr>
              <a:t> </a:t>
            </a:r>
            <a:r>
              <a:rPr lang="de-DE" sz="1600" b="0" i="0" u="none" strike="noStrike" cap="none" dirty="0" err="1">
                <a:solidFill>
                  <a:schemeClr val="dk1"/>
                </a:solidFill>
                <a:sym typeface="Calibri"/>
              </a:rPr>
              <a:t>create</a:t>
            </a:r>
            <a:r>
              <a:rPr lang="de-DE" sz="1600" b="0" i="0" u="none" strike="noStrike" cap="none" dirty="0">
                <a:solidFill>
                  <a:schemeClr val="dk1"/>
                </a:solidFill>
                <a:sym typeface="Calibri"/>
              </a:rPr>
              <a:t> a strong </a:t>
            </a:r>
            <a:r>
              <a:rPr lang="de-DE" sz="1600" b="0" i="0" u="none" strike="noStrike" cap="none" dirty="0" err="1">
                <a:solidFill>
                  <a:schemeClr val="dk1"/>
                </a:solidFill>
                <a:sym typeface="Calibri"/>
              </a:rPr>
              <a:t>passwor</a:t>
            </a:r>
            <a:r>
              <a:rPr lang="de-DE" sz="1600" dirty="0">
                <a:solidFill>
                  <a:schemeClr val="dk1"/>
                </a:solidFill>
              </a:rPr>
              <a:t>? </a:t>
            </a:r>
            <a:r>
              <a:rPr lang="de-DE" sz="1600" i="1" dirty="0" err="1">
                <a:solidFill>
                  <a:schemeClr val="dk1"/>
                </a:solidFill>
              </a:rPr>
              <a:t>Avast</a:t>
            </a:r>
            <a:r>
              <a:rPr lang="de-DE" sz="1600" dirty="0">
                <a:solidFill>
                  <a:schemeClr val="dk1"/>
                </a:solidFill>
              </a:rPr>
              <a:t>. </a:t>
            </a:r>
            <a:r>
              <a:rPr lang="de-DE" sz="1600" b="0" i="0" u="none" strike="noStrike" cap="none" dirty="0">
                <a:solidFill>
                  <a:schemeClr val="dk1"/>
                </a:solidFill>
                <a:sym typeface="Calibri"/>
                <a:hlinkClick r:id="rId8"/>
              </a:rPr>
              <a:t>https://blog.avast.com/strong-password-ideas/</a:t>
            </a:r>
            <a:r>
              <a:rPr lang="de-DE" sz="1600" b="0" i="0" u="none" strike="noStrike" cap="none" dirty="0">
                <a:solidFill>
                  <a:schemeClr val="dk1"/>
                </a:solidFill>
                <a:sym typeface="Calibri"/>
              </a:rPr>
              <a:t> </a:t>
            </a:r>
            <a:endParaRPr sz="1600" dirty="0"/>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pPr>
            <a:br>
              <a:rPr lang="en-US" dirty="0"/>
            </a:br>
            <a:r>
              <a:rPr lang="de-DE" sz="4400" b="1" i="0" u="none" strike="noStrike" cap="none" dirty="0">
                <a:solidFill>
                  <a:srgbClr val="C00000"/>
                </a:solidFill>
                <a:latin typeface="Calibri"/>
                <a:ea typeface="Calibri"/>
                <a:cs typeface="Calibri"/>
                <a:sym typeface="Calibri"/>
              </a:rPr>
              <a:t>Annex</a:t>
            </a:r>
            <a:endParaRPr lang="en-US" dirty="0">
              <a:solidFill>
                <a:srgbClr val="C01E24"/>
              </a:solidFill>
            </a:endParaRPr>
          </a:p>
        </p:txBody>
      </p:sp>
      <p:sp>
        <p:nvSpPr>
          <p:cNvPr id="264" name="Google Shape;264;p17"/>
          <p:cNvSpPr txBox="1">
            <a:spLocks noGrp="1"/>
          </p:cNvSpPr>
          <p:nvPr>
            <p:ph type="body" idx="2"/>
          </p:nvPr>
        </p:nvSpPr>
        <p:spPr>
          <a:xfrm>
            <a:off x="558000" y="2171749"/>
            <a:ext cx="9522972"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000" dirty="0"/>
              <a:t>Here you can find some additional information on the topics discussed in module 4.</a:t>
            </a:r>
          </a:p>
          <a:p>
            <a:pPr marL="0" lvl="0" indent="0" algn="l" rtl="0">
              <a:lnSpc>
                <a:spcPct val="120000"/>
              </a:lnSpc>
              <a:spcBef>
                <a:spcPts val="1200"/>
              </a:spcBef>
              <a:spcAft>
                <a:spcPts val="0"/>
              </a:spcAft>
              <a:buSzPts val="2000"/>
              <a:buNone/>
            </a:pPr>
            <a:r>
              <a:rPr lang="en-US" sz="2000" dirty="0"/>
              <a:t>Content:</a:t>
            </a:r>
          </a:p>
          <a:p>
            <a:pPr marL="342900" indent="-342900">
              <a:lnSpc>
                <a:spcPct val="120000"/>
              </a:lnSpc>
              <a:spcBef>
                <a:spcPts val="1200"/>
              </a:spcBef>
              <a:buSzPts val="2000"/>
            </a:pPr>
            <a:r>
              <a:rPr lang="en-US" sz="2000" dirty="0"/>
              <a:t>Annex 1: What is the World Wide Web?</a:t>
            </a:r>
          </a:p>
          <a:p>
            <a:pPr marL="342900" indent="-342900">
              <a:lnSpc>
                <a:spcPct val="120000"/>
              </a:lnSpc>
              <a:spcBef>
                <a:spcPts val="1200"/>
              </a:spcBef>
              <a:buSzPts val="2000"/>
            </a:pPr>
            <a:r>
              <a:rPr lang="en-US" sz="2000" dirty="0"/>
              <a:t>Annex 2: Security: Tips for protecting data and devices</a:t>
            </a:r>
          </a:p>
          <a:p>
            <a:pPr marL="342900" indent="-342900">
              <a:lnSpc>
                <a:spcPct val="120000"/>
              </a:lnSpc>
              <a:spcBef>
                <a:spcPts val="1200"/>
              </a:spcBef>
              <a:buSzPts val="2000"/>
            </a:pPr>
            <a:r>
              <a:rPr lang="en-US" sz="2000" dirty="0"/>
              <a:t>Annex 3: Summary of differences between security and privacy</a:t>
            </a:r>
          </a:p>
          <a:p>
            <a:pPr marL="342900" indent="-342900">
              <a:lnSpc>
                <a:spcPct val="120000"/>
              </a:lnSpc>
              <a:spcBef>
                <a:spcPts val="1200"/>
              </a:spcBef>
              <a:buSzPts val="2000"/>
            </a:pPr>
            <a:r>
              <a:rPr lang="en-US" sz="2000" dirty="0"/>
              <a:t>Annex 4: What is and who must comply with the GDPR?</a:t>
            </a:r>
          </a:p>
          <a:p>
            <a:pPr marL="342900" indent="-342900">
              <a:lnSpc>
                <a:spcPct val="120000"/>
              </a:lnSpc>
              <a:spcBef>
                <a:spcPts val="1200"/>
              </a:spcBef>
              <a:buSzPts val="2000"/>
            </a:pPr>
            <a:endParaRPr lang="en-US" sz="2000" dirty="0"/>
          </a:p>
          <a:p>
            <a:pPr marL="342900" indent="-342900">
              <a:lnSpc>
                <a:spcPct val="120000"/>
              </a:lnSpc>
              <a:spcBef>
                <a:spcPts val="1200"/>
              </a:spcBef>
              <a:buSzPts val="2000"/>
            </a:pPr>
            <a:endParaRPr lang="en-US" sz="2000" dirty="0"/>
          </a:p>
        </p:txBody>
      </p:sp>
    </p:spTree>
    <p:extLst>
      <p:ext uri="{BB962C8B-B14F-4D97-AF65-F5344CB8AC3E}">
        <p14:creationId xmlns:p14="http://schemas.microsoft.com/office/powerpoint/2010/main" val="3833343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a:xfrm>
            <a:off x="557999" y="1161380"/>
            <a:ext cx="11059692" cy="605096"/>
          </a:xfrm>
        </p:spPr>
        <p:txBody>
          <a:bodyPr/>
          <a:lstStyle/>
          <a:p>
            <a:r>
              <a:rPr lang="en-US" dirty="0"/>
              <a:t>What is the World Wide Web (WWW)    (1)</a:t>
            </a:r>
            <a:endParaRPr lang="el-GR" dirty="0"/>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420317" cy="4865977"/>
          </a:xfrm>
        </p:spPr>
        <p:txBody>
          <a:bodyPr>
            <a:normAutofit/>
          </a:bodyPr>
          <a:lstStyle/>
          <a:p>
            <a:pPr>
              <a:spcAft>
                <a:spcPts val="600"/>
              </a:spcAft>
            </a:pPr>
            <a:r>
              <a:rPr lang="en-US" dirty="0"/>
              <a:t>The </a:t>
            </a:r>
            <a:r>
              <a:rPr lang="en-US" b="1" dirty="0"/>
              <a:t>World Wide Web </a:t>
            </a:r>
            <a:r>
              <a:rPr lang="en-US" dirty="0"/>
              <a:t>(WWW), or simply </a:t>
            </a:r>
            <a:r>
              <a:rPr lang="en-US" b="1" dirty="0"/>
              <a:t>Web</a:t>
            </a:r>
            <a:r>
              <a:rPr lang="en-US" dirty="0"/>
              <a:t>, is an </a:t>
            </a:r>
            <a:r>
              <a:rPr lang="en-US" i="1" dirty="0"/>
              <a:t>information system </a:t>
            </a:r>
            <a:r>
              <a:rPr lang="en-US" dirty="0"/>
              <a:t>that contains </a:t>
            </a:r>
            <a:r>
              <a:rPr lang="en-US" b="1" dirty="0"/>
              <a:t>documents</a:t>
            </a:r>
            <a:r>
              <a:rPr lang="en-US" dirty="0"/>
              <a:t> and other </a:t>
            </a:r>
            <a:r>
              <a:rPr lang="en-US" b="1" dirty="0"/>
              <a:t>resources</a:t>
            </a:r>
            <a:r>
              <a:rPr lang="en-US" dirty="0"/>
              <a:t> with information. </a:t>
            </a:r>
          </a:p>
          <a:p>
            <a:pPr>
              <a:spcAft>
                <a:spcPts val="600"/>
              </a:spcAft>
            </a:pPr>
            <a:r>
              <a:rPr lang="en-US" dirty="0"/>
              <a:t>These Web documents or resources are</a:t>
            </a:r>
            <a:endParaRPr lang="el-GR" dirty="0"/>
          </a:p>
          <a:p>
            <a:pPr lvl="1">
              <a:spcAft>
                <a:spcPts val="600"/>
              </a:spcAft>
              <a:buFont typeface="Courier New" panose="02070309020205020404" pitchFamily="49" charset="0"/>
              <a:buChar char="o"/>
            </a:pPr>
            <a:r>
              <a:rPr lang="en-US" sz="2400" dirty="0"/>
              <a:t>stored in </a:t>
            </a:r>
            <a:r>
              <a:rPr lang="en-US" sz="2400" b="1" dirty="0"/>
              <a:t>Web servers </a:t>
            </a:r>
            <a:endParaRPr lang="el-GR" sz="2400" b="1" dirty="0"/>
          </a:p>
          <a:p>
            <a:pPr lvl="1">
              <a:spcAft>
                <a:spcPts val="600"/>
              </a:spcAft>
              <a:buFont typeface="Courier New" panose="02070309020205020404" pitchFamily="49" charset="0"/>
              <a:buChar char="o"/>
            </a:pPr>
            <a:r>
              <a:rPr lang="en-US" sz="2400" i="1" dirty="0"/>
              <a:t>interlinked,</a:t>
            </a:r>
            <a:r>
              <a:rPr lang="en-US" sz="2400" dirty="0"/>
              <a:t> </a:t>
            </a:r>
            <a:r>
              <a:rPr lang="en-US" sz="2400" b="1" dirty="0"/>
              <a:t>over the internet, </a:t>
            </a:r>
            <a:r>
              <a:rPr lang="en-US" sz="2400" dirty="0"/>
              <a:t>with other Web documents or resources through </a:t>
            </a:r>
            <a:r>
              <a:rPr lang="en-US" sz="2400" b="1" dirty="0"/>
              <a:t>hyperlinks</a:t>
            </a:r>
            <a:r>
              <a:rPr lang="en-US" sz="2400" dirty="0"/>
              <a:t>. </a:t>
            </a:r>
          </a:p>
        </p:txBody>
      </p:sp>
      <p:pic>
        <p:nvPicPr>
          <p:cNvPr id="4098" name="Picture 2" descr="Network, Communication, Technology, Internet, Business">
            <a:extLst>
              <a:ext uri="{FF2B5EF4-FFF2-40B4-BE49-F238E27FC236}">
                <a16:creationId xmlns:a16="http://schemas.microsoft.com/office/drawing/2014/main" id="{59AB047A-FE41-4628-B183-16AE1F93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316" y="1799999"/>
            <a:ext cx="5009147" cy="300548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CCAC87D5-D74A-4A56-B834-89A17D9BC42D}"/>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6" name="Google Shape;345;p24">
            <a:extLst>
              <a:ext uri="{FF2B5EF4-FFF2-40B4-BE49-F238E27FC236}">
                <a16:creationId xmlns:a16="http://schemas.microsoft.com/office/drawing/2014/main" id="{AB17AE35-19DA-4A94-8C0A-775C6983BD4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7" name="Google Shape;262;p17"/>
          <p:cNvSpPr txBox="1">
            <a:spLocks/>
          </p:cNvSpPr>
          <p:nvPr/>
        </p:nvSpPr>
        <p:spPr>
          <a:xfrm>
            <a:off x="557999" y="365785"/>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Annex 1</a:t>
            </a:r>
            <a:endParaRPr lang="en-US" dirty="0">
              <a:solidFill>
                <a:srgbClr val="C01E24"/>
              </a:solidFill>
            </a:endParaRPr>
          </a:p>
        </p:txBody>
      </p:sp>
    </p:spTree>
    <p:extLst>
      <p:ext uri="{BB962C8B-B14F-4D97-AF65-F5344CB8AC3E}">
        <p14:creationId xmlns:p14="http://schemas.microsoft.com/office/powerpoint/2010/main" val="1546467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p:txBody>
          <a:bodyPr/>
          <a:lstStyle/>
          <a:p>
            <a:r>
              <a:rPr lang="en-US"/>
              <a:t>What is the World Wide Web (WWW)   (2)</a:t>
            </a:r>
            <a:endParaRPr lang="el-G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503704" cy="4865977"/>
          </a:xfrm>
        </p:spPr>
        <p:txBody>
          <a:bodyPr>
            <a:normAutofit/>
          </a:bodyPr>
          <a:lstStyle/>
          <a:p>
            <a:pPr>
              <a:spcAft>
                <a:spcPts val="600"/>
              </a:spcAft>
            </a:pPr>
            <a:r>
              <a:rPr lang="en-US" dirty="0"/>
              <a:t>A </a:t>
            </a:r>
            <a:r>
              <a:rPr lang="en-US" b="1" dirty="0"/>
              <a:t>website </a:t>
            </a:r>
            <a:r>
              <a:rPr lang="en-US" dirty="0"/>
              <a:t>is a collection of related web resources including web pages, multimedia content, typically identified with a common </a:t>
            </a:r>
            <a:r>
              <a:rPr lang="en-US" b="1" dirty="0"/>
              <a:t>domain name</a:t>
            </a:r>
            <a:r>
              <a:rPr lang="en-US" dirty="0"/>
              <a:t>, e.g., google.com, and stored and published on a web server. </a:t>
            </a:r>
            <a:endParaRPr lang="el-GR" dirty="0"/>
          </a:p>
          <a:p>
            <a:pPr>
              <a:spcAft>
                <a:spcPts val="600"/>
              </a:spcAft>
            </a:pPr>
            <a:r>
              <a:rPr lang="en-US" dirty="0"/>
              <a:t>Millions of </a:t>
            </a:r>
            <a:r>
              <a:rPr lang="en-US" i="1" dirty="0"/>
              <a:t>interlinked websites </a:t>
            </a:r>
            <a:r>
              <a:rPr lang="en-US" dirty="0"/>
              <a:t>exist in all countries, forming with their hyperlinks the </a:t>
            </a:r>
            <a:r>
              <a:rPr lang="en-US" b="1" dirty="0"/>
              <a:t>World Wide Web</a:t>
            </a:r>
            <a:r>
              <a:rPr lang="en-US" dirty="0"/>
              <a:t>, like a spider web, that is why the world „web“ is used.</a:t>
            </a:r>
          </a:p>
        </p:txBody>
      </p:sp>
      <p:pic>
        <p:nvPicPr>
          <p:cNvPr id="2050" name="Picture 2" descr="Spider, Web, Spider Web, Halloween, Silhouette, Black">
            <a:extLst>
              <a:ext uri="{FF2B5EF4-FFF2-40B4-BE49-F238E27FC236}">
                <a16:creationId xmlns:a16="http://schemas.microsoft.com/office/drawing/2014/main" id="{4F68E179-D5A5-4394-9A76-7EE5A3DF9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401" y="1863373"/>
            <a:ext cx="3190158" cy="292600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6" name="Google Shape;345;p24">
            <a:extLst>
              <a:ext uri="{FF2B5EF4-FFF2-40B4-BE49-F238E27FC236}">
                <a16:creationId xmlns:a16="http://schemas.microsoft.com/office/drawing/2014/main" id="{38E319A8-B1E8-449E-9A9C-89E3C0E6E1E9}"/>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00335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Στρογγύλεμα γωνιών 13">
            <a:extLst>
              <a:ext uri="{FF2B5EF4-FFF2-40B4-BE49-F238E27FC236}">
                <a16:creationId xmlns:a16="http://schemas.microsoft.com/office/drawing/2014/main" id="{FB05BA17-1B6A-4368-82B8-12020F3E138D}"/>
              </a:ext>
            </a:extLst>
          </p:cNvPr>
          <p:cNvSpPr/>
          <p:nvPr/>
        </p:nvSpPr>
        <p:spPr>
          <a:xfrm>
            <a:off x="10311897" y="1685095"/>
            <a:ext cx="1647731" cy="2090199"/>
          </a:xfrm>
          <a:prstGeom prst="roundRect">
            <a:avLst>
              <a:gd name="adj" fmla="val 16667"/>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ύννεφο 17">
            <a:extLst>
              <a:ext uri="{FF2B5EF4-FFF2-40B4-BE49-F238E27FC236}">
                <a16:creationId xmlns:a16="http://schemas.microsoft.com/office/drawing/2014/main" id="{4B170611-60B1-4AFF-9D88-AB1A335391EE}"/>
              </a:ext>
            </a:extLst>
          </p:cNvPr>
          <p:cNvSpPr/>
          <p:nvPr/>
        </p:nvSpPr>
        <p:spPr>
          <a:xfrm>
            <a:off x="8225074" y="1922712"/>
            <a:ext cx="2082128" cy="1601724"/>
          </a:xfrm>
          <a:prstGeom prst="cloud">
            <a:avLst/>
          </a:prstGeom>
          <a:solidFill>
            <a:schemeClr val="bg1">
              <a:lumMod val="95000"/>
            </a:schemeClr>
          </a:solidFill>
          <a:ln w="3175">
            <a:solidFill>
              <a:srgbClr val="9D27A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p:txBody>
          <a:bodyPr/>
          <a:lstStyle/>
          <a:p>
            <a:r>
              <a:rPr lang="en-US"/>
              <a:t>What is the World Wide Web (WWW)   (3)</a:t>
            </a:r>
            <a:endParaRPr lang="el-G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286421" cy="4865977"/>
          </a:xfrm>
        </p:spPr>
        <p:txBody>
          <a:bodyPr>
            <a:normAutofit/>
          </a:bodyPr>
          <a:lstStyle/>
          <a:p>
            <a:pPr>
              <a:spcAft>
                <a:spcPts val="1200"/>
              </a:spcAft>
            </a:pPr>
            <a:r>
              <a:rPr lang="en-US" dirty="0"/>
              <a:t>For accessing the Web, that is reaching the information stored on the websites, a software called</a:t>
            </a:r>
            <a:r>
              <a:rPr lang="en-US" b="1" dirty="0"/>
              <a:t> web browser </a:t>
            </a:r>
            <a:r>
              <a:rPr lang="en-US" dirty="0"/>
              <a:t>shall be used. </a:t>
            </a:r>
          </a:p>
          <a:p>
            <a:pPr>
              <a:spcAft>
                <a:spcPts val="1200"/>
              </a:spcAft>
            </a:pPr>
            <a:r>
              <a:rPr lang="en-US" dirty="0"/>
              <a:t>The web browser needs the domain name of a website for accessing it and uses the </a:t>
            </a:r>
            <a:r>
              <a:rPr lang="en-US" b="1" dirty="0"/>
              <a:t>http</a:t>
            </a:r>
            <a:r>
              <a:rPr lang="en-US" dirty="0"/>
              <a:t> (or </a:t>
            </a:r>
            <a:r>
              <a:rPr lang="en-US" b="1" dirty="0"/>
              <a:t>https</a:t>
            </a:r>
            <a:r>
              <a:rPr lang="en-US" dirty="0"/>
              <a:t>) protocol for exchanging data with the webserver, who hosts the website.</a:t>
            </a:r>
          </a:p>
          <a:p>
            <a:pPr>
              <a:spcAft>
                <a:spcPts val="1200"/>
              </a:spcAft>
            </a:pPr>
            <a:endParaRPr lang="en-US" dirty="0"/>
          </a:p>
          <a:p>
            <a:pPr>
              <a:spcAft>
                <a:spcPts val="1200"/>
              </a:spcAft>
            </a:pPr>
            <a:r>
              <a:rPr lang="en-US" dirty="0"/>
              <a:t>Find more information for WWW </a:t>
            </a:r>
            <a:r>
              <a:rPr lang="en-US" dirty="0">
                <a:hlinkClick r:id="rId2"/>
              </a:rPr>
              <a:t>here</a:t>
            </a:r>
            <a:r>
              <a:rPr lang="en-US" dirty="0"/>
              <a:t>.</a:t>
            </a:r>
            <a:endParaRPr lang="el-GR" dirty="0"/>
          </a:p>
        </p:txBody>
      </p:sp>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4" name="Διάγραμμα ροής: Γραμμή σύνδεσης 3">
            <a:extLst>
              <a:ext uri="{FF2B5EF4-FFF2-40B4-BE49-F238E27FC236}">
                <a16:creationId xmlns:a16="http://schemas.microsoft.com/office/drawing/2014/main" id="{A122B44B-DD0C-4F50-8F58-A2FF44B4E064}"/>
              </a:ext>
            </a:extLst>
          </p:cNvPr>
          <p:cNvSpPr/>
          <p:nvPr/>
        </p:nvSpPr>
        <p:spPr>
          <a:xfrm>
            <a:off x="7036806" y="2263366"/>
            <a:ext cx="1188267" cy="113698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browser</a:t>
            </a:r>
            <a:endParaRPr lang="el-GR">
              <a:solidFill>
                <a:srgbClr val="C00000"/>
              </a:solidFill>
            </a:endParaRPr>
          </a:p>
        </p:txBody>
      </p:sp>
      <p:sp>
        <p:nvSpPr>
          <p:cNvPr id="6" name="Βέλος: Αριστερό-δεξιό 5">
            <a:extLst>
              <a:ext uri="{FF2B5EF4-FFF2-40B4-BE49-F238E27FC236}">
                <a16:creationId xmlns:a16="http://schemas.microsoft.com/office/drawing/2014/main" id="{65807AC8-3441-4623-A4FF-A039D46285AD}"/>
              </a:ext>
            </a:extLst>
          </p:cNvPr>
          <p:cNvSpPr/>
          <p:nvPr/>
        </p:nvSpPr>
        <p:spPr>
          <a:xfrm>
            <a:off x="8145450" y="2801809"/>
            <a:ext cx="2472164" cy="610574"/>
          </a:xfrm>
          <a:prstGeom prst="lef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ιάγραμμα ροής: Πολλαπλό έγγραφο 6">
            <a:extLst>
              <a:ext uri="{FF2B5EF4-FFF2-40B4-BE49-F238E27FC236}">
                <a16:creationId xmlns:a16="http://schemas.microsoft.com/office/drawing/2014/main" id="{1AD0BA99-E82C-43C0-BFB3-1851D0DAF8A3}"/>
              </a:ext>
            </a:extLst>
          </p:cNvPr>
          <p:cNvSpPr/>
          <p:nvPr/>
        </p:nvSpPr>
        <p:spPr>
          <a:xfrm>
            <a:off x="10406956" y="1922712"/>
            <a:ext cx="1421394" cy="76452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ιάγραμμα ροής: Μαγνητικός δίσκος 7">
            <a:extLst>
              <a:ext uri="{FF2B5EF4-FFF2-40B4-BE49-F238E27FC236}">
                <a16:creationId xmlns:a16="http://schemas.microsoft.com/office/drawing/2014/main" id="{1B4EF761-54E2-4484-B23C-407E18043855}"/>
              </a:ext>
            </a:extLst>
          </p:cNvPr>
          <p:cNvSpPr/>
          <p:nvPr/>
        </p:nvSpPr>
        <p:spPr>
          <a:xfrm>
            <a:off x="10649137" y="2708197"/>
            <a:ext cx="937032" cy="878186"/>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8314D2E0-421D-46D4-BE5A-F5AECB4100D1}"/>
              </a:ext>
            </a:extLst>
          </p:cNvPr>
          <p:cNvSpPr/>
          <p:nvPr/>
        </p:nvSpPr>
        <p:spPr>
          <a:xfrm>
            <a:off x="7880431" y="2244607"/>
            <a:ext cx="2526524" cy="416458"/>
          </a:xfrm>
          <a:prstGeom prs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C350F660-3D80-446A-8392-AD45154E558A}"/>
              </a:ext>
            </a:extLst>
          </p:cNvPr>
          <p:cNvSpPr txBox="1"/>
          <p:nvPr/>
        </p:nvSpPr>
        <p:spPr>
          <a:xfrm>
            <a:off x="10406957" y="2161566"/>
            <a:ext cx="1210736" cy="307777"/>
          </a:xfrm>
          <a:prstGeom prst="rect">
            <a:avLst/>
          </a:prstGeom>
          <a:noFill/>
        </p:spPr>
        <p:txBody>
          <a:bodyPr wrap="square">
            <a:spAutoFit/>
          </a:bodyPr>
          <a:lstStyle/>
          <a:p>
            <a:pPr algn="ctr"/>
            <a:r>
              <a:rPr lang="en-US">
                <a:solidFill>
                  <a:srgbClr val="C00000"/>
                </a:solidFill>
              </a:rPr>
              <a:t>Web site</a:t>
            </a:r>
            <a:endParaRPr lang="el-GR">
              <a:solidFill>
                <a:srgbClr val="C00000"/>
              </a:solidFill>
            </a:endParaRPr>
          </a:p>
        </p:txBody>
      </p:sp>
      <p:sp>
        <p:nvSpPr>
          <p:cNvPr id="13" name="TextBox 12">
            <a:extLst>
              <a:ext uri="{FF2B5EF4-FFF2-40B4-BE49-F238E27FC236}">
                <a16:creationId xmlns:a16="http://schemas.microsoft.com/office/drawing/2014/main" id="{0D8A965A-26AD-4A5F-B75C-09191CE7634F}"/>
              </a:ext>
            </a:extLst>
          </p:cNvPr>
          <p:cNvSpPr txBox="1"/>
          <p:nvPr/>
        </p:nvSpPr>
        <p:spPr>
          <a:xfrm>
            <a:off x="10649137" y="3001216"/>
            <a:ext cx="968555" cy="523220"/>
          </a:xfrm>
          <a:prstGeom prst="rect">
            <a:avLst/>
          </a:prstGeom>
          <a:noFill/>
        </p:spPr>
        <p:txBody>
          <a:bodyPr wrap="square">
            <a:spAutoFit/>
          </a:bodyPr>
          <a:lstStyle/>
          <a:p>
            <a:pPr algn="ctr"/>
            <a:r>
              <a:rPr lang="en-US">
                <a:solidFill>
                  <a:srgbClr val="C00000"/>
                </a:solidFill>
              </a:rPr>
              <a:t>Web </a:t>
            </a:r>
          </a:p>
          <a:p>
            <a:pPr algn="ctr"/>
            <a:r>
              <a:rPr lang="en-US">
                <a:solidFill>
                  <a:srgbClr val="C00000"/>
                </a:solidFill>
              </a:rPr>
              <a:t>server</a:t>
            </a:r>
            <a:endParaRPr lang="el-GR">
              <a:solidFill>
                <a:srgbClr val="C00000"/>
              </a:solidFill>
            </a:endParaRPr>
          </a:p>
        </p:txBody>
      </p:sp>
      <p:sp>
        <p:nvSpPr>
          <p:cNvPr id="11" name="TextBox 10">
            <a:extLst>
              <a:ext uri="{FF2B5EF4-FFF2-40B4-BE49-F238E27FC236}">
                <a16:creationId xmlns:a16="http://schemas.microsoft.com/office/drawing/2014/main" id="{628F9F97-78CB-4F43-B0B9-4EC76EB344E6}"/>
              </a:ext>
            </a:extLst>
          </p:cNvPr>
          <p:cNvSpPr txBox="1"/>
          <p:nvPr/>
        </p:nvSpPr>
        <p:spPr>
          <a:xfrm>
            <a:off x="7880429" y="2304975"/>
            <a:ext cx="1589495" cy="276999"/>
          </a:xfrm>
          <a:prstGeom prst="rect">
            <a:avLst/>
          </a:prstGeom>
          <a:noFill/>
        </p:spPr>
        <p:txBody>
          <a:bodyPr wrap="square" rtlCol="0">
            <a:spAutoFit/>
          </a:bodyPr>
          <a:lstStyle/>
          <a:p>
            <a:r>
              <a:rPr lang="en-US" sz="1200">
                <a:solidFill>
                  <a:srgbClr val="0070C0"/>
                </a:solidFill>
              </a:rPr>
              <a:t>domain name</a:t>
            </a:r>
            <a:endParaRPr lang="el-GR" sz="1200">
              <a:solidFill>
                <a:srgbClr val="0070C0"/>
              </a:solidFill>
            </a:endParaRPr>
          </a:p>
        </p:txBody>
      </p:sp>
      <p:sp>
        <p:nvSpPr>
          <p:cNvPr id="15" name="TextBox 14">
            <a:extLst>
              <a:ext uri="{FF2B5EF4-FFF2-40B4-BE49-F238E27FC236}">
                <a16:creationId xmlns:a16="http://schemas.microsoft.com/office/drawing/2014/main" id="{51708535-4830-4FF2-A556-49F9CAB90D3D}"/>
              </a:ext>
            </a:extLst>
          </p:cNvPr>
          <p:cNvSpPr txBox="1"/>
          <p:nvPr/>
        </p:nvSpPr>
        <p:spPr>
          <a:xfrm>
            <a:off x="8213349" y="2983554"/>
            <a:ext cx="2193606" cy="276999"/>
          </a:xfrm>
          <a:prstGeom prst="rect">
            <a:avLst/>
          </a:prstGeom>
          <a:noFill/>
        </p:spPr>
        <p:txBody>
          <a:bodyPr wrap="square" rtlCol="0">
            <a:spAutoFit/>
          </a:bodyPr>
          <a:lstStyle/>
          <a:p>
            <a:pPr algn="ctr"/>
            <a:r>
              <a:rPr lang="en-US" sz="1200">
                <a:solidFill>
                  <a:srgbClr val="0070C0"/>
                </a:solidFill>
              </a:rPr>
              <a:t>data exchange with http</a:t>
            </a:r>
            <a:endParaRPr lang="el-GR" sz="1200">
              <a:solidFill>
                <a:srgbClr val="0070C0"/>
              </a:solidFill>
            </a:endParaRPr>
          </a:p>
        </p:txBody>
      </p:sp>
      <p:sp>
        <p:nvSpPr>
          <p:cNvPr id="19" name="TextBox 18">
            <a:extLst>
              <a:ext uri="{FF2B5EF4-FFF2-40B4-BE49-F238E27FC236}">
                <a16:creationId xmlns:a16="http://schemas.microsoft.com/office/drawing/2014/main" id="{6A4D9535-E8AF-4D1D-BDED-712EF59EF42E}"/>
              </a:ext>
            </a:extLst>
          </p:cNvPr>
          <p:cNvSpPr txBox="1"/>
          <p:nvPr/>
        </p:nvSpPr>
        <p:spPr>
          <a:xfrm>
            <a:off x="8770561" y="2620658"/>
            <a:ext cx="790601" cy="307777"/>
          </a:xfrm>
          <a:prstGeom prst="rect">
            <a:avLst/>
          </a:prstGeom>
          <a:noFill/>
        </p:spPr>
        <p:txBody>
          <a:bodyPr wrap="none" rtlCol="0">
            <a:spAutoFit/>
          </a:bodyPr>
          <a:lstStyle/>
          <a:p>
            <a:r>
              <a:rPr lang="en-US" i="1">
                <a:solidFill>
                  <a:srgbClr val="9D27A1"/>
                </a:solidFill>
              </a:rPr>
              <a:t>Internet</a:t>
            </a:r>
            <a:endParaRPr lang="el-GR" i="1">
              <a:solidFill>
                <a:srgbClr val="9D27A1"/>
              </a:solidFill>
            </a:endParaRPr>
          </a:p>
        </p:txBody>
      </p:sp>
      <p:sp>
        <p:nvSpPr>
          <p:cNvPr id="17" name="Google Shape;345;p24">
            <a:extLst>
              <a:ext uri="{FF2B5EF4-FFF2-40B4-BE49-F238E27FC236}">
                <a16:creationId xmlns:a16="http://schemas.microsoft.com/office/drawing/2014/main" id="{FFA5437F-6793-4EE7-8ED1-00179975365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753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What</a:t>
            </a:r>
            <a:r>
              <a:rPr lang="de-DE" dirty="0"/>
              <a:t> </a:t>
            </a:r>
            <a:r>
              <a:rPr lang="de-DE" dirty="0" err="1"/>
              <a:t>is</a:t>
            </a:r>
            <a:r>
              <a:rPr lang="de-DE" dirty="0"/>
              <a:t> Digital Health </a:t>
            </a:r>
            <a:r>
              <a:rPr lang="de-DE" dirty="0" err="1"/>
              <a:t>Literacy</a:t>
            </a:r>
            <a:endParaRPr dirty="0"/>
          </a:p>
        </p:txBody>
      </p:sp>
      <p:sp>
        <p:nvSpPr>
          <p:cNvPr id="170" name="Google Shape;170;p8"/>
          <p:cNvSpPr txBox="1">
            <a:spLocks noGrp="1"/>
          </p:cNvSpPr>
          <p:nvPr>
            <p:ph type="body" idx="1"/>
          </p:nvPr>
        </p:nvSpPr>
        <p:spPr>
          <a:xfrm>
            <a:off x="657988" y="1762700"/>
            <a:ext cx="4180532" cy="505800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ct val="100000"/>
              <a:buNone/>
            </a:pPr>
            <a:r>
              <a:rPr lang="en-US" b="1" dirty="0"/>
              <a:t>Digital Health Literacy (DHL) </a:t>
            </a:r>
            <a:r>
              <a:rPr lang="en-US" dirty="0"/>
              <a:t>is defined as</a:t>
            </a:r>
          </a:p>
          <a:p>
            <a:pPr marL="228600" indent="-228600">
              <a:lnSpc>
                <a:spcPct val="110000"/>
              </a:lnSpc>
              <a:spcBef>
                <a:spcPts val="1200"/>
              </a:spcBef>
              <a:buSzPct val="119999"/>
            </a:pPr>
            <a:r>
              <a:rPr lang="en-US" dirty="0"/>
              <a:t>the ability to </a:t>
            </a:r>
            <a:r>
              <a:rPr lang="en-US" i="1" dirty="0"/>
              <a:t>seek, find, understand, and appraise </a:t>
            </a:r>
            <a:r>
              <a:rPr lang="en-US" dirty="0"/>
              <a:t>health information from electronic sources, and </a:t>
            </a:r>
          </a:p>
          <a:p>
            <a:pPr marL="228600" indent="-228600">
              <a:lnSpc>
                <a:spcPct val="110000"/>
              </a:lnSpc>
              <a:spcBef>
                <a:spcPts val="1200"/>
              </a:spcBef>
              <a:buSzPct val="119999"/>
            </a:pPr>
            <a:r>
              <a:rPr lang="en-US" dirty="0"/>
              <a:t>apply the knowledge gained to </a:t>
            </a:r>
            <a:r>
              <a:rPr lang="en-US" b="1" dirty="0"/>
              <a:t>addressing or solving a health problem </a:t>
            </a:r>
            <a:r>
              <a:rPr lang="en-US" dirty="0"/>
              <a:t>(WHO Digital Health Literacy, 2017).</a:t>
            </a:r>
          </a:p>
          <a:p>
            <a:pPr marL="228600" lvl="0" indent="-87629" algn="l" rtl="0">
              <a:lnSpc>
                <a:spcPct val="110000"/>
              </a:lnSpc>
              <a:spcBef>
                <a:spcPts val="1200"/>
              </a:spcBef>
              <a:spcAft>
                <a:spcPts val="0"/>
              </a:spcAft>
              <a:buSzPct val="100000"/>
              <a:buNone/>
            </a:pPr>
            <a:endParaRPr dirty="0"/>
          </a:p>
        </p:txBody>
      </p:sp>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4.1 Introduction </a:t>
            </a:r>
            <a:endParaRPr sz="1500" b="0" i="0" u="none" strike="noStrike" cap="none">
              <a:solidFill>
                <a:schemeClr val="lt1"/>
              </a:solidFill>
              <a:latin typeface="Calibri"/>
              <a:ea typeface="Calibri"/>
              <a:cs typeface="Calibri"/>
              <a:sym typeface="Calibri"/>
            </a:endParaRPr>
          </a:p>
        </p:txBody>
      </p:sp>
      <p:pic>
        <p:nvPicPr>
          <p:cNvPr id="7" name="Google Shape;173;p8">
            <a:extLst>
              <a:ext uri="{FF2B5EF4-FFF2-40B4-BE49-F238E27FC236}">
                <a16:creationId xmlns:a16="http://schemas.microsoft.com/office/drawing/2014/main" id="{2F18A464-822D-423C-AFD3-521AB73D7BE7}"/>
              </a:ext>
            </a:extLst>
          </p:cNvPr>
          <p:cNvPicPr preferRelativeResize="0"/>
          <p:nvPr/>
        </p:nvPicPr>
        <p:blipFill rotWithShape="1">
          <a:blip r:embed="rId3">
            <a:alphaModFix/>
          </a:blip>
          <a:srcRect b="40029"/>
          <a:stretch/>
        </p:blipFill>
        <p:spPr>
          <a:xfrm>
            <a:off x="4857253" y="2147173"/>
            <a:ext cx="7353480" cy="47108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30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The World Wide Web is an information system which contains documents and other resources with information.</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True</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False</a:t>
            </a:r>
            <a:endParaRPr lang="el-GR"/>
          </a:p>
        </p:txBody>
      </p:sp>
    </p:spTree>
    <p:extLst>
      <p:ext uri="{BB962C8B-B14F-4D97-AF65-F5344CB8AC3E}">
        <p14:creationId xmlns:p14="http://schemas.microsoft.com/office/powerpoint/2010/main" val="3008717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5"/>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475" name="Google Shape;475;p45"/>
          <p:cNvSpPr txBox="1">
            <a:spLocks noGrp="1"/>
          </p:cNvSpPr>
          <p:nvPr>
            <p:ph type="body" idx="1"/>
          </p:nvPr>
        </p:nvSpPr>
        <p:spPr>
          <a:xfrm>
            <a:off x="416670" y="1836396"/>
            <a:ext cx="7441455" cy="4639559"/>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rgbClr val="C00000"/>
              </a:buClr>
              <a:buSzPct val="120000"/>
              <a:buFont typeface="Wingdings" panose="05000000000000000000" pitchFamily="2" charset="2"/>
              <a:buChar char="§"/>
            </a:pPr>
            <a:r>
              <a:rPr lang="en-US" sz="2000" b="1" dirty="0"/>
              <a:t>Use a strong password</a:t>
            </a:r>
          </a:p>
          <a:p>
            <a:pPr marL="800100" lvl="1" indent="-342900" algn="l" rtl="0">
              <a:lnSpc>
                <a:spcPct val="120000"/>
              </a:lnSpc>
              <a:spcBef>
                <a:spcPts val="1200"/>
              </a:spcBef>
              <a:spcAft>
                <a:spcPts val="0"/>
              </a:spcAft>
              <a:buSzPct val="129729"/>
              <a:buFont typeface="Calibri" panose="020B0604020202020204" pitchFamily="34" charset="0"/>
              <a:buChar char="•"/>
            </a:pPr>
            <a:r>
              <a:rPr lang="en-US" sz="2000" dirty="0"/>
              <a:t>Long</a:t>
            </a:r>
          </a:p>
          <a:p>
            <a:pPr marL="800100" lvl="1" indent="-342900" algn="l" rtl="0">
              <a:lnSpc>
                <a:spcPct val="120000"/>
              </a:lnSpc>
              <a:spcBef>
                <a:spcPts val="1200"/>
              </a:spcBef>
              <a:spcAft>
                <a:spcPts val="0"/>
              </a:spcAft>
              <a:buSzPct val="129729"/>
              <a:buFont typeface="Calibri" panose="020B0604020202020204" pitchFamily="34" charset="0"/>
              <a:buChar char="•"/>
            </a:pPr>
            <a:r>
              <a:rPr lang="en-US" sz="2000" dirty="0"/>
              <a:t>Mix of characters</a:t>
            </a:r>
          </a:p>
          <a:p>
            <a:pPr marL="800100" lvl="1" indent="-342900" algn="l" rtl="0">
              <a:lnSpc>
                <a:spcPct val="120000"/>
              </a:lnSpc>
              <a:spcBef>
                <a:spcPts val="1200"/>
              </a:spcBef>
              <a:spcAft>
                <a:spcPts val="0"/>
              </a:spcAft>
              <a:buSzPct val="129729"/>
              <a:buFont typeface="Calibri" panose="020B0604020202020204" pitchFamily="34" charset="0"/>
              <a:buChar char="•"/>
            </a:pPr>
            <a:r>
              <a:rPr lang="en-US" sz="2000" dirty="0"/>
              <a:t>Don’t use memorable keyboard paths (like: qwerty)</a:t>
            </a:r>
          </a:p>
          <a:p>
            <a:pPr marL="342900" lvl="0" indent="-342900" algn="l" rtl="0">
              <a:lnSpc>
                <a:spcPct val="120000"/>
              </a:lnSpc>
              <a:spcBef>
                <a:spcPts val="1200"/>
              </a:spcBef>
              <a:spcAft>
                <a:spcPts val="0"/>
              </a:spcAft>
              <a:buClr>
                <a:srgbClr val="C00000"/>
              </a:buClr>
              <a:buSzPct val="120000"/>
              <a:buFont typeface="Wingdings" panose="05000000000000000000" pitchFamily="2" charset="2"/>
              <a:buChar char="§"/>
            </a:pPr>
            <a:r>
              <a:rPr lang="en-US" sz="2000" b="1" dirty="0"/>
              <a:t>Use the latest versions </a:t>
            </a:r>
            <a:r>
              <a:rPr lang="en-US" sz="2000" dirty="0"/>
              <a:t>of an operating system, install antivirus and firewall software and check for updates regularly. </a:t>
            </a:r>
          </a:p>
          <a:p>
            <a:pPr marL="342900" lvl="0" indent="-342900" algn="l" rtl="0">
              <a:lnSpc>
                <a:spcPct val="120000"/>
              </a:lnSpc>
              <a:spcBef>
                <a:spcPts val="1200"/>
              </a:spcBef>
              <a:spcAft>
                <a:spcPts val="0"/>
              </a:spcAft>
              <a:buClr>
                <a:srgbClr val="C00000"/>
              </a:buClr>
              <a:buSzPct val="120000"/>
              <a:buFont typeface="Wingdings" panose="05000000000000000000" pitchFamily="2" charset="2"/>
              <a:buChar char="§"/>
            </a:pPr>
            <a:r>
              <a:rPr lang="en-US" sz="2000" b="1" dirty="0"/>
              <a:t>Avoid downloading free software </a:t>
            </a:r>
            <a:r>
              <a:rPr lang="en-US" sz="2000" dirty="0"/>
              <a:t>from sites that are not known or trusted. Download software only from well-known and trusted companies. Many free programs (applications) may deliver adware and spyware to a computer or mobile device. </a:t>
            </a:r>
          </a:p>
        </p:txBody>
      </p:sp>
      <p:sp>
        <p:nvSpPr>
          <p:cNvPr id="476" name="Google Shape;476;p45"/>
          <p:cNvSpPr txBox="1"/>
          <p:nvPr/>
        </p:nvSpPr>
        <p:spPr>
          <a:xfrm>
            <a:off x="416670" y="12313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dirty="0">
                <a:solidFill>
                  <a:srgbClr val="203864"/>
                </a:solidFill>
                <a:latin typeface="Calibri"/>
                <a:ea typeface="Calibri"/>
                <a:cs typeface="Calibri"/>
                <a:sym typeface="Calibri"/>
              </a:rPr>
              <a:t>Security: Tips for protecting data and devices</a:t>
            </a:r>
          </a:p>
        </p:txBody>
      </p:sp>
      <p:pic>
        <p:nvPicPr>
          <p:cNvPr id="477" name="Google Shape;477;p45" descr="Κώνος κυκλοφορίας"/>
          <p:cNvPicPr preferRelativeResize="0"/>
          <p:nvPr/>
        </p:nvPicPr>
        <p:blipFill rotWithShape="1">
          <a:blip r:embed="rId3">
            <a:alphaModFix/>
          </a:blip>
          <a:srcRect/>
          <a:stretch/>
        </p:blipFill>
        <p:spPr>
          <a:xfrm>
            <a:off x="8009466" y="1836396"/>
            <a:ext cx="3276602" cy="2926476"/>
          </a:xfrm>
          <a:prstGeom prst="rect">
            <a:avLst/>
          </a:prstGeom>
          <a:noFill/>
          <a:ln>
            <a:noFill/>
          </a:ln>
        </p:spPr>
      </p:pic>
      <p:sp>
        <p:nvSpPr>
          <p:cNvPr id="478" name="Google Shape;478;p45"/>
          <p:cNvSpPr txBox="1"/>
          <p:nvPr/>
        </p:nvSpPr>
        <p:spPr>
          <a:xfrm>
            <a:off x="733647" y="6463976"/>
            <a:ext cx="6315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a:t>
            </a:r>
            <a:r>
              <a:rPr lang="de-DE" sz="1200" b="0" i="0" u="none" strike="noStrike" cap="none" dirty="0" err="1">
                <a:solidFill>
                  <a:schemeClr val="dk1"/>
                </a:solidFill>
                <a:latin typeface="Calibri"/>
                <a:ea typeface="Calibri"/>
                <a:cs typeface="Calibri"/>
                <a:sym typeface="Calibri"/>
              </a:rPr>
              <a:t>information</a:t>
            </a:r>
            <a:r>
              <a:rPr lang="de-DE" sz="1200" b="0" i="0" u="none" strike="noStrike" cap="none" dirty="0">
                <a:solidFill>
                  <a:schemeClr val="dk1"/>
                </a:solidFill>
                <a:latin typeface="Calibri"/>
                <a:ea typeface="Calibri"/>
                <a:cs typeface="Calibri"/>
                <a:sym typeface="Calibri"/>
              </a:rPr>
              <a:t>: [6]</a:t>
            </a:r>
            <a:endParaRPr sz="1200" b="0" i="0" u="none" strike="noStrike" cap="none" dirty="0">
              <a:solidFill>
                <a:schemeClr val="dk1"/>
              </a:solidFill>
              <a:latin typeface="Calibri"/>
              <a:ea typeface="Calibri"/>
              <a:cs typeface="Calibri"/>
              <a:sym typeface="Calibri"/>
            </a:endParaRPr>
          </a:p>
        </p:txBody>
      </p:sp>
      <p:sp>
        <p:nvSpPr>
          <p:cNvPr id="7" name="Google Shape;262;p17"/>
          <p:cNvSpPr txBox="1">
            <a:spLocks noGrp="1"/>
          </p:cNvSpPr>
          <p:nvPr>
            <p:ph type="title"/>
          </p:nvPr>
        </p:nvSpPr>
        <p:spPr>
          <a:xfrm>
            <a:off x="416670" y="282597"/>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pPr>
            <a:br>
              <a:rPr lang="en-US" dirty="0"/>
            </a:br>
            <a:r>
              <a:rPr lang="de-DE" sz="4400" b="1" i="0" u="none" strike="noStrike" cap="none" dirty="0">
                <a:solidFill>
                  <a:srgbClr val="C00000"/>
                </a:solidFill>
                <a:latin typeface="Calibri"/>
                <a:ea typeface="Calibri"/>
                <a:cs typeface="Calibri"/>
                <a:sym typeface="Calibri"/>
              </a:rPr>
              <a:t>Annex 2</a:t>
            </a:r>
            <a:endParaRPr lang="en-US" dirty="0">
              <a:solidFill>
                <a:srgbClr val="C01E24"/>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9;p27">
            <a:extLst>
              <a:ext uri="{FF2B5EF4-FFF2-40B4-BE49-F238E27FC236}">
                <a16:creationId xmlns:a16="http://schemas.microsoft.com/office/drawing/2014/main" id="{84CCAFAB-DF7E-4C08-A195-986F4931BB1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9" name="Τίτλος 3">
            <a:extLst>
              <a:ext uri="{FF2B5EF4-FFF2-40B4-BE49-F238E27FC236}">
                <a16:creationId xmlns:a16="http://schemas.microsoft.com/office/drawing/2014/main" id="{EE1E3632-21B8-43C6-AB8C-621F7D539641}"/>
              </a:ext>
            </a:extLst>
          </p:cNvPr>
          <p:cNvSpPr>
            <a:spLocks noGrp="1"/>
          </p:cNvSpPr>
          <p:nvPr>
            <p:ph type="title"/>
          </p:nvPr>
        </p:nvSpPr>
        <p:spPr>
          <a:xfrm>
            <a:off x="557999" y="1200812"/>
            <a:ext cx="11396576" cy="599188"/>
          </a:xfrm>
        </p:spPr>
        <p:txBody>
          <a:bodyPr/>
          <a:lstStyle/>
          <a:p>
            <a:r>
              <a:rPr lang="en-US" dirty="0"/>
              <a:t>Security and Privacy</a:t>
            </a:r>
          </a:p>
        </p:txBody>
      </p:sp>
      <p:sp>
        <p:nvSpPr>
          <p:cNvPr id="10" name="Θέση κειμένου 2">
            <a:extLst>
              <a:ext uri="{FF2B5EF4-FFF2-40B4-BE49-F238E27FC236}">
                <a16:creationId xmlns:a16="http://schemas.microsoft.com/office/drawing/2014/main" id="{974F3F40-2997-4635-8B7A-81191D7E5702}"/>
              </a:ext>
            </a:extLst>
          </p:cNvPr>
          <p:cNvSpPr>
            <a:spLocks noGrp="1"/>
          </p:cNvSpPr>
          <p:nvPr>
            <p:ph type="body" idx="1"/>
          </p:nvPr>
        </p:nvSpPr>
        <p:spPr>
          <a:xfrm>
            <a:off x="557999" y="1800000"/>
            <a:ext cx="5409663" cy="4893408"/>
          </a:xfrm>
        </p:spPr>
        <p:txBody>
          <a:bodyPr>
            <a:normAutofit fontScale="92500" lnSpcReduction="10000"/>
          </a:bodyPr>
          <a:lstStyle/>
          <a:p>
            <a:pPr>
              <a:buSzPct val="100000"/>
              <a:buFont typeface="Wingdings" panose="05000000000000000000" pitchFamily="2" charset="2"/>
              <a:buChar char="§"/>
            </a:pPr>
            <a:r>
              <a:rPr lang="en-US" dirty="0"/>
              <a:t>Security is about the </a:t>
            </a:r>
            <a:r>
              <a:rPr lang="en-US" b="1" dirty="0"/>
              <a:t>safeguarding of data</a:t>
            </a:r>
            <a:r>
              <a:rPr lang="en-US" dirty="0"/>
              <a:t>, whereas privacy is about the </a:t>
            </a:r>
            <a:r>
              <a:rPr lang="en-US" b="1" dirty="0"/>
              <a:t>safeguarding of user identity</a:t>
            </a:r>
            <a:r>
              <a:rPr lang="en-US" dirty="0"/>
              <a:t>. </a:t>
            </a:r>
          </a:p>
          <a:p>
            <a:pPr>
              <a:buSzPct val="100000"/>
              <a:buFont typeface="Wingdings" panose="05000000000000000000" pitchFamily="2" charset="2"/>
              <a:buChar char="§"/>
            </a:pPr>
            <a:r>
              <a:rPr lang="en-US" dirty="0"/>
              <a:t>For example, hospital and clinic staff use secure systems to communicate with patients about their health, instead of sending information via personal email accounts. </a:t>
            </a:r>
          </a:p>
          <a:p>
            <a:pPr lvl="1">
              <a:buFont typeface="Courier New" panose="02070309020205020404" pitchFamily="49" charset="0"/>
              <a:buChar char="o"/>
            </a:pPr>
            <a:r>
              <a:rPr lang="en-US" dirty="0"/>
              <a:t>This type of data transmission is an example of security. </a:t>
            </a:r>
          </a:p>
          <a:p>
            <a:pPr lvl="1">
              <a:buFont typeface="Courier New" panose="02070309020205020404" pitchFamily="49" charset="0"/>
              <a:buChar char="o"/>
            </a:pPr>
            <a:r>
              <a:rPr lang="en-US" dirty="0"/>
              <a:t>On the other hand, privacy provision might limit patient health record access to </a:t>
            </a:r>
            <a:r>
              <a:rPr lang="en-US" b="1" dirty="0"/>
              <a:t>specific hospital staff members</a:t>
            </a:r>
            <a:r>
              <a:rPr lang="en-US" dirty="0"/>
              <a:t>, such as doctors, nurses, and medical assistants. </a:t>
            </a:r>
          </a:p>
          <a:p>
            <a:pPr>
              <a:buFont typeface="Wingdings" panose="05000000000000000000" pitchFamily="2" charset="2"/>
              <a:buChar char="§"/>
            </a:pPr>
            <a:endParaRPr lang="en-US" b="0" i="0" dirty="0">
              <a:solidFill>
                <a:srgbClr val="2C2C2C"/>
              </a:solidFill>
              <a:effectLst/>
              <a:latin typeface="Source Sans Pro" panose="020B0503030403020204" pitchFamily="34" charset="0"/>
            </a:endParaRP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endParaRPr lang="en-US" dirty="0"/>
          </a:p>
        </p:txBody>
      </p:sp>
      <p:sp>
        <p:nvSpPr>
          <p:cNvPr id="12" name="Θέση κειμένου 4">
            <a:extLst>
              <a:ext uri="{FF2B5EF4-FFF2-40B4-BE49-F238E27FC236}">
                <a16:creationId xmlns:a16="http://schemas.microsoft.com/office/drawing/2014/main" id="{9978756F-1FAC-4062-9C9B-4F4A42529691}"/>
              </a:ext>
            </a:extLst>
          </p:cNvPr>
          <p:cNvSpPr txBox="1">
            <a:spLocks/>
          </p:cNvSpPr>
          <p:nvPr/>
        </p:nvSpPr>
        <p:spPr>
          <a:xfrm>
            <a:off x="5862415" y="1800000"/>
            <a:ext cx="6195701" cy="48934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a:lstStyle>
          <a:p>
            <a:pPr marL="457200" indent="-381000">
              <a:lnSpc>
                <a:spcPct val="90000"/>
              </a:lnSpc>
              <a:spcBef>
                <a:spcPts val="600"/>
              </a:spcBef>
              <a:buClr>
                <a:srgbClr val="C01E24"/>
              </a:buClr>
              <a:buSzPct val="100000"/>
              <a:buFont typeface="Wingdings" panose="05000000000000000000" pitchFamily="2" charset="2"/>
              <a:buChar char="§"/>
            </a:pPr>
            <a:r>
              <a:rPr lang="en-US" sz="2200" dirty="0">
                <a:solidFill>
                  <a:schemeClr val="dk1"/>
                </a:solidFill>
              </a:rPr>
              <a:t>We understand that it is </a:t>
            </a:r>
          </a:p>
          <a:p>
            <a:pPr marL="795338" indent="-342900">
              <a:lnSpc>
                <a:spcPct val="90000"/>
              </a:lnSpc>
              <a:spcBef>
                <a:spcPts val="600"/>
              </a:spcBef>
              <a:buClr>
                <a:srgbClr val="C01E24"/>
              </a:buClr>
              <a:buSzPct val="100000"/>
              <a:buFont typeface="Courier New" panose="02070309020205020404" pitchFamily="49" charset="0"/>
              <a:buChar char="o"/>
            </a:pPr>
            <a:r>
              <a:rPr lang="en-US" sz="2200" dirty="0">
                <a:solidFill>
                  <a:schemeClr val="dk1"/>
                </a:solidFill>
              </a:rPr>
              <a:t>possible to have security without privacy, </a:t>
            </a:r>
          </a:p>
          <a:p>
            <a:pPr marL="1065212" lvl="5" indent="-342900">
              <a:lnSpc>
                <a:spcPct val="90000"/>
              </a:lnSpc>
              <a:spcBef>
                <a:spcPts val="600"/>
              </a:spcBef>
              <a:buClr>
                <a:srgbClr val="C01E24"/>
              </a:buClr>
              <a:buSzPct val="100000"/>
              <a:buFont typeface="Arial" panose="020B0604020202020204" pitchFamily="34" charset="0"/>
              <a:buChar char="•"/>
            </a:pPr>
            <a:r>
              <a:rPr lang="en-US" sz="2200" dirty="0">
                <a:solidFill>
                  <a:schemeClr val="dk1"/>
                </a:solidFill>
              </a:rPr>
              <a:t>personal data may be transmitted and stored to a website securely, but the website may sell them</a:t>
            </a:r>
          </a:p>
          <a:p>
            <a:pPr marL="882650" lvl="1" indent="-342900">
              <a:lnSpc>
                <a:spcPct val="90000"/>
              </a:lnSpc>
              <a:spcBef>
                <a:spcPts val="600"/>
              </a:spcBef>
              <a:buClr>
                <a:srgbClr val="C01E24"/>
              </a:buClr>
              <a:buSzPct val="100000"/>
              <a:buFont typeface="Courier New" panose="02070309020205020404" pitchFamily="49" charset="0"/>
              <a:buChar char="o"/>
            </a:pPr>
            <a:r>
              <a:rPr lang="en-US" sz="2200" dirty="0">
                <a:solidFill>
                  <a:schemeClr val="dk1"/>
                </a:solidFill>
              </a:rPr>
              <a:t>but impossible to have privacy without security.</a:t>
            </a:r>
          </a:p>
          <a:p>
            <a:pPr marL="1150938" lvl="2" indent="-342900">
              <a:lnSpc>
                <a:spcPct val="90000"/>
              </a:lnSpc>
              <a:spcBef>
                <a:spcPts val="600"/>
              </a:spcBef>
              <a:buClr>
                <a:srgbClr val="C01E24"/>
              </a:buClr>
              <a:buSzPct val="100000"/>
              <a:buFont typeface="Arial" panose="020B0604020202020204" pitchFamily="34" charset="0"/>
              <a:buChar char="•"/>
            </a:pPr>
            <a:r>
              <a:rPr lang="en-US" sz="2200" dirty="0">
                <a:solidFill>
                  <a:schemeClr val="dk1"/>
                </a:solidFill>
              </a:rPr>
              <a:t>a hacker may have unauthorized access to your device, web server or your transmitted data and steal your personal data</a:t>
            </a:r>
          </a:p>
          <a:p>
            <a:pPr marL="1093788" indent="-285750">
              <a:buFont typeface="Arial" panose="020B0604020202020204" pitchFamily="34" charset="0"/>
              <a:buChar char="•"/>
            </a:pPr>
            <a:endParaRPr lang="en-US" dirty="0"/>
          </a:p>
        </p:txBody>
      </p:sp>
      <p:sp>
        <p:nvSpPr>
          <p:cNvPr id="13" name="Google Shape;262;p17"/>
          <p:cNvSpPr txBox="1">
            <a:spLocks/>
          </p:cNvSpPr>
          <p:nvPr/>
        </p:nvSpPr>
        <p:spPr>
          <a:xfrm>
            <a:off x="557999" y="481030"/>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Annex 3 </a:t>
            </a:r>
            <a:endParaRPr lang="en-US" dirty="0">
              <a:solidFill>
                <a:srgbClr val="C01E24"/>
              </a:solidFill>
            </a:endParaRPr>
          </a:p>
        </p:txBody>
      </p:sp>
    </p:spTree>
    <p:extLst>
      <p:ext uri="{BB962C8B-B14F-4D97-AF65-F5344CB8AC3E}">
        <p14:creationId xmlns:p14="http://schemas.microsoft.com/office/powerpoint/2010/main" val="222090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BDBD87-4277-40FF-9897-E1C6EA7D3114}"/>
              </a:ext>
            </a:extLst>
          </p:cNvPr>
          <p:cNvSpPr>
            <a:spLocks noGrp="1"/>
          </p:cNvSpPr>
          <p:nvPr>
            <p:ph type="title"/>
          </p:nvPr>
        </p:nvSpPr>
        <p:spPr>
          <a:xfrm>
            <a:off x="539092" y="1194903"/>
            <a:ext cx="11059692" cy="605096"/>
          </a:xfrm>
        </p:spPr>
        <p:txBody>
          <a:bodyPr>
            <a:normAutofit/>
          </a:bodyPr>
          <a:lstStyle/>
          <a:p>
            <a:r>
              <a:rPr lang="en-US" dirty="0"/>
              <a:t>What is and who must comply with the GDPR?</a:t>
            </a:r>
          </a:p>
        </p:txBody>
      </p:sp>
      <p:sp>
        <p:nvSpPr>
          <p:cNvPr id="3" name="Θέση κειμένου 2">
            <a:extLst>
              <a:ext uri="{FF2B5EF4-FFF2-40B4-BE49-F238E27FC236}">
                <a16:creationId xmlns:a16="http://schemas.microsoft.com/office/drawing/2014/main" id="{FDBAADF4-5C57-4BF0-BC08-7AD2977D1EFF}"/>
              </a:ext>
            </a:extLst>
          </p:cNvPr>
          <p:cNvSpPr>
            <a:spLocks noGrp="1"/>
          </p:cNvSpPr>
          <p:nvPr>
            <p:ph type="body" idx="1"/>
          </p:nvPr>
        </p:nvSpPr>
        <p:spPr>
          <a:xfrm>
            <a:off x="3962400" y="1846583"/>
            <a:ext cx="8143875" cy="5058001"/>
          </a:xfrm>
        </p:spPr>
        <p:txBody>
          <a:bodyPr>
            <a:normAutofit fontScale="92500" lnSpcReduction="10000"/>
          </a:bodyPr>
          <a:lstStyle/>
          <a:p>
            <a:pPr marL="76200" indent="0">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What is the GDPR?</a:t>
            </a:r>
          </a:p>
          <a:p>
            <a:pPr>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The </a:t>
            </a:r>
            <a:r>
              <a:rPr lang="en-US" sz="1800" b="1" i="0" dirty="0">
                <a:solidFill>
                  <a:srgbClr val="000000"/>
                </a:solidFill>
                <a:effectLst/>
                <a:latin typeface="Calibri" panose="020F0502020204030204" pitchFamily="34" charset="0"/>
                <a:cs typeface="Calibri" panose="020F0502020204030204" pitchFamily="34" charset="0"/>
              </a:rPr>
              <a:t>General Data Protection Regulation </a:t>
            </a:r>
            <a:r>
              <a:rPr lang="en-US" sz="1800" b="0" i="0" dirty="0">
                <a:solidFill>
                  <a:srgbClr val="000000"/>
                </a:solidFill>
                <a:effectLst/>
                <a:latin typeface="Calibri" panose="020F0502020204030204" pitchFamily="34" charset="0"/>
                <a:cs typeface="Calibri" panose="020F0502020204030204" pitchFamily="34" charset="0"/>
              </a:rPr>
              <a:t>is a European Union law that was implemented May 25, 2018, and requires organizations to safeguard personal data and uphold the privacy rights of anyone in EU territory. </a:t>
            </a:r>
          </a:p>
          <a:p>
            <a:pPr marL="76200" indent="0" algn="l">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Who must comply with the GDPR?</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Any organization that processes the personal data of people in the EU must comply with the GDPR. </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t>
            </a:r>
            <a:r>
              <a:rPr lang="en-US" sz="1800" b="1" i="0" dirty="0">
                <a:solidFill>
                  <a:srgbClr val="000000"/>
                </a:solidFill>
                <a:effectLst/>
                <a:latin typeface="Calibri" panose="020F0502020204030204" pitchFamily="34" charset="0"/>
                <a:cs typeface="Calibri" panose="020F0502020204030204" pitchFamily="34" charset="0"/>
              </a:rPr>
              <a:t>Processing</a:t>
            </a:r>
            <a:r>
              <a:rPr lang="en-US" sz="1800" b="0" i="0" dirty="0">
                <a:solidFill>
                  <a:srgbClr val="000000"/>
                </a:solidFill>
                <a:effectLst/>
                <a:latin typeface="Calibri" panose="020F0502020204030204" pitchFamily="34" charset="0"/>
                <a:cs typeface="Calibri" panose="020F0502020204030204" pitchFamily="34" charset="0"/>
              </a:rPr>
              <a:t>” is a broad term that covers just about anything you can do with data: collection, storage, transmission, analysis, etc. </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a:t>
            </a:r>
            <a:r>
              <a:rPr lang="en-US" sz="1800" b="1" i="0" dirty="0">
                <a:solidFill>
                  <a:srgbClr val="000000"/>
                </a:solidFill>
                <a:effectLst/>
                <a:latin typeface="Calibri" panose="020F0502020204030204" pitchFamily="34" charset="0"/>
                <a:cs typeface="Calibri" panose="020F0502020204030204" pitchFamily="34" charset="0"/>
              </a:rPr>
              <a:t>Personal data</a:t>
            </a:r>
            <a:r>
              <a:rPr lang="en-US" sz="1800" b="0" i="0" dirty="0">
                <a:solidFill>
                  <a:srgbClr val="000000"/>
                </a:solidFill>
                <a:effectLst/>
                <a:latin typeface="Calibri" panose="020F0502020204030204" pitchFamily="34" charset="0"/>
                <a:cs typeface="Calibri" panose="020F0502020204030204" pitchFamily="34" charset="0"/>
              </a:rPr>
              <a:t>” is any information that relates to a person, such as names, email addresses, IP addresses, eye color, political affiliation, and so on. </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Even if an organization is not connected to the EU itself, if it processes the personal data of people in the EU (via tracking on its website, for instance), it must comply. The GDPR is also not limited to for-profit companies.</a:t>
            </a:r>
          </a:p>
          <a:p>
            <a:pPr>
              <a:lnSpc>
                <a:spcPct val="110000"/>
              </a:lnSpc>
              <a:spcAft>
                <a:spcPts val="600"/>
              </a:spcAft>
            </a:pPr>
            <a:endParaRPr lang="en-US" sz="1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6BA8F3-369F-4675-B4C2-1650F56006FE}"/>
              </a:ext>
            </a:extLst>
          </p:cNvPr>
          <p:cNvSpPr txBox="1"/>
          <p:nvPr/>
        </p:nvSpPr>
        <p:spPr>
          <a:xfrm>
            <a:off x="6068938" y="6550223"/>
            <a:ext cx="6123062" cy="307777"/>
          </a:xfrm>
          <a:prstGeom prst="rect">
            <a:avLst/>
          </a:prstGeom>
          <a:noFill/>
        </p:spPr>
        <p:txBody>
          <a:bodyPr wrap="square">
            <a:spAutoFit/>
          </a:bodyPr>
          <a:lstStyle/>
          <a:p>
            <a:pPr algn="r"/>
            <a:r>
              <a:rPr lang="en-US" dirty="0"/>
              <a:t>Source: </a:t>
            </a:r>
            <a:r>
              <a:rPr lang="en-US" dirty="0">
                <a:hlinkClick r:id="rId2"/>
              </a:rPr>
              <a:t>https://gdpr.eu/faq/</a:t>
            </a:r>
            <a:r>
              <a:rPr lang="en-US" dirty="0"/>
              <a:t> </a:t>
            </a:r>
          </a:p>
        </p:txBody>
      </p:sp>
      <p:pic>
        <p:nvPicPr>
          <p:cNvPr id="5122" name="Picture 2" descr="Verordnung, Bipr, Daten, Schutz, Sicherheit">
            <a:extLst>
              <a:ext uri="{FF2B5EF4-FFF2-40B4-BE49-F238E27FC236}">
                <a16:creationId xmlns:a16="http://schemas.microsoft.com/office/drawing/2014/main" id="{02748D83-1421-479B-87AF-BC5976E8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1" y="2382007"/>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86265A37-2359-4C4C-9AC6-759DA9FF3D6F}"/>
              </a:ext>
            </a:extLst>
          </p:cNvPr>
          <p:cNvSpPr/>
          <p:nvPr/>
        </p:nvSpPr>
        <p:spPr>
          <a:xfrm>
            <a:off x="42465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7" name="Google Shape;262;p17"/>
          <p:cNvSpPr txBox="1">
            <a:spLocks/>
          </p:cNvSpPr>
          <p:nvPr/>
        </p:nvSpPr>
        <p:spPr>
          <a:xfrm>
            <a:off x="539092" y="457310"/>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Annex 4</a:t>
            </a:r>
            <a:endParaRPr lang="en-US" dirty="0">
              <a:solidFill>
                <a:srgbClr val="C01E24"/>
              </a:solidFill>
            </a:endParaRPr>
          </a:p>
        </p:txBody>
      </p:sp>
    </p:spTree>
    <p:extLst>
      <p:ext uri="{BB962C8B-B14F-4D97-AF65-F5344CB8AC3E}">
        <p14:creationId xmlns:p14="http://schemas.microsoft.com/office/powerpoint/2010/main" val="56915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11"/>
        <p:cNvGrpSpPr/>
        <p:nvPr/>
      </p:nvGrpSpPr>
      <p:grpSpPr>
        <a:xfrm>
          <a:off x="0" y="0"/>
          <a:ext cx="0" cy="0"/>
          <a:chOff x="0" y="0"/>
          <a:chExt cx="0" cy="0"/>
        </a:xfrm>
      </p:grpSpPr>
      <p:sp>
        <p:nvSpPr>
          <p:cNvPr id="612" name="Google Shape;61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3" name="Google Shape;61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4" name="Google Shape;61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15" name="Google Shape;61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16" name="Google Shape;61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17" name="Google Shape;61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18" name="Google Shape;61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a:solidFill>
                  <a:srgbClr val="C01E24"/>
                </a:solidFill>
                <a:latin typeface="Calibri"/>
                <a:ea typeface="Calibri"/>
                <a:cs typeface="Calibri"/>
                <a:sym typeface="Calibri"/>
              </a:rPr>
              <a:t>Congratulations!</a:t>
            </a:r>
            <a:br>
              <a:rPr lang="de-DE" sz="2800" b="0" i="0" u="none" strike="noStrike" cap="none">
                <a:solidFill>
                  <a:srgbClr val="C01E24"/>
                </a:solidFill>
                <a:latin typeface="Calibri"/>
                <a:ea typeface="Calibri"/>
                <a:cs typeface="Calibri"/>
                <a:sym typeface="Calibri"/>
              </a:rPr>
            </a:br>
            <a:r>
              <a:rPr lang="de-DE" sz="2800" b="0" i="0" u="none" strike="noStrike" cap="none">
                <a:solidFill>
                  <a:srgbClr val="C01E24"/>
                </a:solidFill>
                <a:latin typeface="Calibri"/>
                <a:ea typeface="Calibri"/>
                <a:cs typeface="Calibri"/>
                <a:sym typeface="Calibri"/>
              </a:rPr>
              <a:t>You have completed this module!</a:t>
            </a:r>
            <a:endParaRPr sz="1400" b="0" i="0" u="none" strike="noStrike" cap="none">
              <a:solidFill>
                <a:srgbClr val="000000"/>
              </a:solidFill>
              <a:latin typeface="Calibri"/>
              <a:ea typeface="Calibri"/>
              <a:cs typeface="Calibri"/>
              <a:sym typeface="Calibri"/>
            </a:endParaRPr>
          </a:p>
        </p:txBody>
      </p:sp>
      <p:sp>
        <p:nvSpPr>
          <p:cNvPr id="619" name="Google Shape;619;p53"/>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Calibri"/>
              <a:buNone/>
            </a:pPr>
            <a:r>
              <a:rPr lang="en-US" sz="900" b="0" i="0" u="none" strike="noStrike" cap="none" dirty="0">
                <a:solidFill>
                  <a:srgbClr val="DDEAF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What is Digital Health Literacy</a:t>
            </a:r>
            <a:endParaRPr/>
          </a:p>
        </p:txBody>
      </p:sp>
      <p:sp>
        <p:nvSpPr>
          <p:cNvPr id="170" name="Google Shape;170;p8"/>
          <p:cNvSpPr txBox="1">
            <a:spLocks noGrp="1"/>
          </p:cNvSpPr>
          <p:nvPr>
            <p:ph type="body" idx="1"/>
          </p:nvPr>
        </p:nvSpPr>
        <p:spPr>
          <a:xfrm>
            <a:off x="557998" y="1799999"/>
            <a:ext cx="7378994" cy="505800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1200"/>
              </a:spcBef>
              <a:spcAft>
                <a:spcPts val="0"/>
              </a:spcAft>
              <a:buSzPct val="100000"/>
              <a:buNone/>
            </a:pPr>
            <a:r>
              <a:rPr lang="en-US" b="1" dirty="0"/>
              <a:t>Digital Health Literacy </a:t>
            </a:r>
            <a:r>
              <a:rPr lang="en-US" dirty="0"/>
              <a:t>covers five different dimensions: </a:t>
            </a:r>
          </a:p>
          <a:p>
            <a:pPr marL="914400" lvl="1" indent="-457200" algn="l" rtl="0">
              <a:lnSpc>
                <a:spcPct val="110000"/>
              </a:lnSpc>
              <a:spcBef>
                <a:spcPts val="1200"/>
              </a:spcBef>
              <a:spcAft>
                <a:spcPts val="0"/>
              </a:spcAft>
              <a:buSzPct val="119999"/>
              <a:buFont typeface="Calibri"/>
              <a:buAutoNum type="arabicPeriod"/>
            </a:pPr>
            <a:r>
              <a:rPr lang="en-US" dirty="0"/>
              <a:t>Information and data literacy</a:t>
            </a:r>
          </a:p>
          <a:p>
            <a:pPr marL="914400" lvl="1" indent="-457200" algn="l" rtl="0">
              <a:lnSpc>
                <a:spcPct val="110000"/>
              </a:lnSpc>
              <a:spcBef>
                <a:spcPts val="1200"/>
              </a:spcBef>
              <a:spcAft>
                <a:spcPts val="0"/>
              </a:spcAft>
              <a:buSzPct val="119999"/>
              <a:buFont typeface="Calibri"/>
              <a:buAutoNum type="arabicPeriod"/>
            </a:pPr>
            <a:r>
              <a:rPr lang="en-US" dirty="0"/>
              <a:t>Communication and collaboration</a:t>
            </a:r>
          </a:p>
          <a:p>
            <a:pPr marL="914400" lvl="1" indent="-457200" algn="l" rtl="0">
              <a:lnSpc>
                <a:spcPct val="110000"/>
              </a:lnSpc>
              <a:spcBef>
                <a:spcPts val="1200"/>
              </a:spcBef>
              <a:spcAft>
                <a:spcPts val="0"/>
              </a:spcAft>
              <a:buSzPct val="119999"/>
              <a:buFont typeface="Calibri"/>
              <a:buAutoNum type="arabicPeriod"/>
            </a:pPr>
            <a:r>
              <a:rPr lang="en-US" dirty="0"/>
              <a:t>Digital content creation</a:t>
            </a:r>
          </a:p>
          <a:p>
            <a:pPr marL="914400" lvl="1" indent="-457200" algn="l" rtl="0">
              <a:lnSpc>
                <a:spcPct val="110000"/>
              </a:lnSpc>
              <a:spcBef>
                <a:spcPts val="1200"/>
              </a:spcBef>
              <a:spcAft>
                <a:spcPts val="0"/>
              </a:spcAft>
              <a:buSzPct val="119999"/>
              <a:buFont typeface="Calibri"/>
              <a:buAutoNum type="arabicPeriod"/>
            </a:pPr>
            <a:r>
              <a:rPr lang="en-US" dirty="0"/>
              <a:t>Safety </a:t>
            </a:r>
          </a:p>
          <a:p>
            <a:pPr marL="914400" lvl="1" indent="-457200" algn="l" rtl="0">
              <a:lnSpc>
                <a:spcPct val="110000"/>
              </a:lnSpc>
              <a:spcBef>
                <a:spcPts val="1200"/>
              </a:spcBef>
              <a:spcAft>
                <a:spcPts val="0"/>
              </a:spcAft>
              <a:buSzPct val="119999"/>
              <a:buFont typeface="Calibri"/>
              <a:buAutoNum type="arabicPeriod"/>
            </a:pPr>
            <a:r>
              <a:rPr lang="en-US" dirty="0"/>
              <a:t>Problem solving </a:t>
            </a:r>
          </a:p>
          <a:p>
            <a:pPr marL="228600" lvl="0" indent="-87629" algn="l" rtl="0">
              <a:lnSpc>
                <a:spcPct val="110000"/>
              </a:lnSpc>
              <a:spcBef>
                <a:spcPts val="1200"/>
              </a:spcBef>
              <a:spcAft>
                <a:spcPts val="0"/>
              </a:spcAft>
              <a:buSzPct val="100000"/>
              <a:buNone/>
            </a:pPr>
            <a:endParaRPr dirty="0"/>
          </a:p>
        </p:txBody>
      </p:sp>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4.1 Introduction </a:t>
            </a:r>
            <a:endParaRPr sz="1500" b="0" i="0" u="none" strike="noStrike" cap="none">
              <a:solidFill>
                <a:schemeClr val="lt1"/>
              </a:solidFill>
              <a:latin typeface="Calibri"/>
              <a:ea typeface="Calibri"/>
              <a:cs typeface="Calibri"/>
              <a:sym typeface="Calibri"/>
            </a:endParaRPr>
          </a:p>
        </p:txBody>
      </p:sp>
      <p:sp>
        <p:nvSpPr>
          <p:cNvPr id="172" name="Google Shape;172;p8"/>
          <p:cNvSpPr txBox="1"/>
          <p:nvPr/>
        </p:nvSpPr>
        <p:spPr>
          <a:xfrm>
            <a:off x="801596" y="6503403"/>
            <a:ext cx="4996500" cy="276959"/>
          </a:xfrm>
          <a:prstGeom prst="rect">
            <a:avLst/>
          </a:prstGeom>
          <a:noFill/>
          <a:ln>
            <a:noFill/>
          </a:ln>
        </p:spPr>
        <p:txBody>
          <a:bodyPr spcFirstLastPara="1" wrap="square" lIns="91425" tIns="45700" rIns="91425" bIns="45700" anchor="t" anchorCtr="0">
            <a:spAutoFit/>
          </a:bodyPr>
          <a:lstStyle/>
          <a:p>
            <a:pPr lvl="0">
              <a:buSzPts val="1200"/>
            </a:pPr>
            <a:r>
              <a:rPr lang="de-DE" sz="1200" dirty="0">
                <a:solidFill>
                  <a:schemeClr val="dk1"/>
                </a:solidFill>
              </a:rPr>
              <a:t>More </a:t>
            </a:r>
            <a:r>
              <a:rPr lang="de-DE" sz="1200" dirty="0" err="1">
                <a:solidFill>
                  <a:schemeClr val="dk1"/>
                </a:solidFill>
              </a:rPr>
              <a:t>information</a:t>
            </a:r>
            <a:r>
              <a:rPr lang="de-DE" sz="1200" dirty="0">
                <a:solidFill>
                  <a:schemeClr val="dk1"/>
                </a:solidFill>
              </a:rPr>
              <a:t>: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a:t>Operational skills for DHL</a:t>
            </a:r>
            <a:endParaRPr/>
          </a:p>
        </p:txBody>
      </p:sp>
      <p:sp>
        <p:nvSpPr>
          <p:cNvPr id="179" name="Google Shape;179;p9"/>
          <p:cNvSpPr txBox="1">
            <a:spLocks noGrp="1"/>
          </p:cNvSpPr>
          <p:nvPr>
            <p:ph type="body" idx="1"/>
          </p:nvPr>
        </p:nvSpPr>
        <p:spPr>
          <a:xfrm>
            <a:off x="557998" y="1799999"/>
            <a:ext cx="8329970"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de-DE" dirty="0"/>
              <a:t>In </a:t>
            </a:r>
            <a:r>
              <a:rPr lang="de-DE" dirty="0" err="1"/>
              <a:t>this</a:t>
            </a:r>
            <a:r>
              <a:rPr lang="de-DE" dirty="0"/>
              <a:t> </a:t>
            </a:r>
            <a:r>
              <a:rPr lang="de-DE" dirty="0" err="1"/>
              <a:t>module</a:t>
            </a:r>
            <a:r>
              <a:rPr lang="de-DE" dirty="0"/>
              <a:t>, </a:t>
            </a:r>
            <a:r>
              <a:rPr lang="de-DE" dirty="0" err="1"/>
              <a:t>we</a:t>
            </a:r>
            <a:r>
              <a:rPr lang="de-DE" dirty="0"/>
              <a:t> </a:t>
            </a:r>
            <a:r>
              <a:rPr lang="de-DE" dirty="0" err="1"/>
              <a:t>focus</a:t>
            </a:r>
            <a:r>
              <a:rPr lang="de-DE" dirty="0"/>
              <a:t> on operational </a:t>
            </a:r>
            <a:r>
              <a:rPr lang="de-DE" dirty="0" err="1"/>
              <a:t>skills</a:t>
            </a:r>
            <a:r>
              <a:rPr lang="de-DE" dirty="0"/>
              <a:t>, </a:t>
            </a:r>
            <a:r>
              <a:rPr lang="de-DE" dirty="0" err="1"/>
              <a:t>and</a:t>
            </a:r>
            <a:r>
              <a:rPr lang="de-DE" dirty="0"/>
              <a:t> </a:t>
            </a:r>
            <a:r>
              <a:rPr lang="de-DE" dirty="0" err="1"/>
              <a:t>especially</a:t>
            </a:r>
            <a:r>
              <a:rPr lang="de-DE" dirty="0"/>
              <a:t>: </a:t>
            </a:r>
            <a:endParaRPr dirty="0"/>
          </a:p>
          <a:p>
            <a:pPr marL="457200" lvl="0" indent="-457200" algn="l" rtl="0">
              <a:lnSpc>
                <a:spcPct val="100000"/>
              </a:lnSpc>
              <a:spcBef>
                <a:spcPts val="1200"/>
              </a:spcBef>
              <a:spcAft>
                <a:spcPts val="0"/>
              </a:spcAft>
              <a:buSzPts val="2400"/>
              <a:buFont typeface="Calibri"/>
              <a:buAutoNum type="arabicParenR"/>
            </a:pPr>
            <a:r>
              <a:rPr lang="de-DE" dirty="0" err="1"/>
              <a:t>how</a:t>
            </a:r>
            <a:r>
              <a:rPr lang="de-DE" dirty="0"/>
              <a:t> </a:t>
            </a:r>
            <a:r>
              <a:rPr lang="de-DE" dirty="0" err="1"/>
              <a:t>to</a:t>
            </a:r>
            <a:r>
              <a:rPr lang="de-DE" dirty="0"/>
              <a:t> </a:t>
            </a:r>
            <a:r>
              <a:rPr lang="de-DE" dirty="0" err="1"/>
              <a:t>use</a:t>
            </a:r>
            <a:r>
              <a:rPr lang="de-DE" dirty="0"/>
              <a:t> a digital </a:t>
            </a:r>
            <a:r>
              <a:rPr lang="de-DE" dirty="0" err="1"/>
              <a:t>device</a:t>
            </a:r>
            <a:r>
              <a:rPr lang="de-DE" dirty="0"/>
              <a:t>, </a:t>
            </a:r>
            <a:endParaRPr dirty="0"/>
          </a:p>
          <a:p>
            <a:pPr marL="457200" lvl="0" indent="-457200" algn="l" rtl="0">
              <a:lnSpc>
                <a:spcPct val="100000"/>
              </a:lnSpc>
              <a:spcBef>
                <a:spcPts val="1200"/>
              </a:spcBef>
              <a:spcAft>
                <a:spcPts val="0"/>
              </a:spcAft>
              <a:buSzPts val="2400"/>
              <a:buFont typeface="Calibri"/>
              <a:buAutoNum type="arabicParenR"/>
            </a:pPr>
            <a:r>
              <a:rPr lang="de-DE" dirty="0" err="1"/>
              <a:t>what</a:t>
            </a:r>
            <a:r>
              <a:rPr lang="de-DE" dirty="0"/>
              <a:t> digital </a:t>
            </a:r>
            <a:r>
              <a:rPr lang="de-DE" dirty="0" err="1"/>
              <a:t>devices</a:t>
            </a:r>
            <a:r>
              <a:rPr lang="de-DE" dirty="0"/>
              <a:t> </a:t>
            </a:r>
            <a:r>
              <a:rPr lang="de-DE" dirty="0" err="1"/>
              <a:t>are</a:t>
            </a:r>
            <a:r>
              <a:rPr lang="de-DE" dirty="0"/>
              <a:t> </a:t>
            </a:r>
            <a:r>
              <a:rPr lang="de-DE" dirty="0" err="1"/>
              <a:t>available</a:t>
            </a:r>
            <a:r>
              <a:rPr lang="de-DE" dirty="0"/>
              <a:t>, </a:t>
            </a:r>
            <a:endParaRPr dirty="0"/>
          </a:p>
          <a:p>
            <a:pPr marL="457200" lvl="0" indent="-457200" algn="l" rtl="0">
              <a:lnSpc>
                <a:spcPct val="100000"/>
              </a:lnSpc>
              <a:spcBef>
                <a:spcPts val="1200"/>
              </a:spcBef>
              <a:spcAft>
                <a:spcPts val="0"/>
              </a:spcAft>
              <a:buSzPts val="2400"/>
              <a:buFont typeface="Calibri"/>
              <a:buAutoNum type="arabicParenR"/>
            </a:pPr>
            <a:r>
              <a:rPr lang="de-DE" dirty="0" err="1"/>
              <a:t>where</a:t>
            </a:r>
            <a:r>
              <a:rPr lang="de-DE" dirty="0"/>
              <a:t> </a:t>
            </a:r>
            <a:r>
              <a:rPr lang="de-DE" dirty="0" err="1"/>
              <a:t>to</a:t>
            </a:r>
            <a:r>
              <a:rPr lang="de-DE" dirty="0"/>
              <a:t> find </a:t>
            </a:r>
            <a:r>
              <a:rPr lang="de-DE" dirty="0" err="1"/>
              <a:t>information</a:t>
            </a:r>
            <a:r>
              <a:rPr lang="de-DE" dirty="0"/>
              <a:t> on </a:t>
            </a:r>
            <a:r>
              <a:rPr lang="de-DE" dirty="0" err="1"/>
              <a:t>the</a:t>
            </a:r>
            <a:r>
              <a:rPr lang="de-DE" dirty="0"/>
              <a:t> </a:t>
            </a:r>
            <a:r>
              <a:rPr lang="de-DE" dirty="0" err="1"/>
              <a:t>internet</a:t>
            </a:r>
            <a:r>
              <a:rPr lang="de-DE" dirty="0"/>
              <a:t>, </a:t>
            </a:r>
            <a:r>
              <a:rPr lang="de-DE" dirty="0" err="1"/>
              <a:t>and</a:t>
            </a:r>
            <a:endParaRPr dirty="0"/>
          </a:p>
          <a:p>
            <a:pPr marL="457200" lvl="0" indent="-457200" algn="l" rtl="0">
              <a:lnSpc>
                <a:spcPct val="100000"/>
              </a:lnSpc>
              <a:spcBef>
                <a:spcPts val="1200"/>
              </a:spcBef>
              <a:spcAft>
                <a:spcPts val="0"/>
              </a:spcAft>
              <a:buSzPts val="2400"/>
              <a:buFont typeface="Calibri"/>
              <a:buAutoNum type="arabicParenR"/>
            </a:pPr>
            <a:r>
              <a:rPr lang="de-DE" dirty="0" err="1"/>
              <a:t>what</a:t>
            </a:r>
            <a:r>
              <a:rPr lang="de-DE" dirty="0"/>
              <a:t> </a:t>
            </a:r>
            <a:r>
              <a:rPr lang="de-DE" dirty="0" err="1"/>
              <a:t>rules</a:t>
            </a:r>
            <a:r>
              <a:rPr lang="de-DE" dirty="0"/>
              <a:t> </a:t>
            </a:r>
            <a:r>
              <a:rPr lang="de-DE" dirty="0" err="1"/>
              <a:t>needed</a:t>
            </a:r>
            <a:r>
              <a:rPr lang="de-DE" dirty="0"/>
              <a:t> </a:t>
            </a:r>
            <a:r>
              <a:rPr lang="de-DE" dirty="0" err="1"/>
              <a:t>to</a:t>
            </a:r>
            <a:r>
              <a:rPr lang="de-DE" dirty="0"/>
              <a:t> </a:t>
            </a:r>
            <a:r>
              <a:rPr lang="de-DE" dirty="0" err="1"/>
              <a:t>be</a:t>
            </a:r>
            <a:r>
              <a:rPr lang="de-DE" dirty="0"/>
              <a:t> </a:t>
            </a:r>
            <a:r>
              <a:rPr lang="de-DE" dirty="0" err="1"/>
              <a:t>considered</a:t>
            </a:r>
            <a:r>
              <a:rPr lang="de-DE" dirty="0"/>
              <a:t> </a:t>
            </a:r>
            <a:r>
              <a:rPr lang="de-DE" dirty="0" err="1"/>
              <a:t>while</a:t>
            </a:r>
            <a:r>
              <a:rPr lang="de-DE" dirty="0"/>
              <a:t> </a:t>
            </a:r>
            <a:r>
              <a:rPr lang="de-DE" dirty="0" err="1"/>
              <a:t>acting</a:t>
            </a:r>
            <a:r>
              <a:rPr lang="de-DE" dirty="0"/>
              <a:t> in </a:t>
            </a:r>
            <a:r>
              <a:rPr lang="de-DE" dirty="0" err="1"/>
              <a:t>the</a:t>
            </a:r>
            <a:r>
              <a:rPr lang="de-DE" dirty="0"/>
              <a:t> digital </a:t>
            </a:r>
            <a:r>
              <a:rPr lang="de-DE" dirty="0" err="1"/>
              <a:t>environment</a:t>
            </a:r>
            <a:r>
              <a:rPr lang="de-DE" dirty="0"/>
              <a:t>.</a:t>
            </a:r>
            <a:endParaRPr dirty="0"/>
          </a:p>
        </p:txBody>
      </p:sp>
      <p:sp>
        <p:nvSpPr>
          <p:cNvPr id="180" name="Google Shape;180;p9"/>
          <p:cNvSpPr txBox="1"/>
          <p:nvPr/>
        </p:nvSpPr>
        <p:spPr>
          <a:xfrm>
            <a:off x="1883877" y="5052283"/>
            <a:ext cx="7618937" cy="1200288"/>
          </a:xfrm>
          <a:prstGeom prst="rect">
            <a:avLst/>
          </a:prstGeom>
          <a:solidFill>
            <a:schemeClr val="lt2"/>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de-DE" sz="2400" b="0" i="0" u="none" strike="noStrike" cap="none">
                <a:solidFill>
                  <a:schemeClr val="dk1"/>
                </a:solidFill>
                <a:latin typeface="Calibri"/>
                <a:ea typeface="Calibri"/>
                <a:cs typeface="Calibri"/>
                <a:sym typeface="Calibri"/>
              </a:rPr>
              <a:t>BUT Digital Literacy is more than using digital devices: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de-DE" sz="2400" b="1" i="0" u="none" strike="noStrike" cap="none">
                <a:solidFill>
                  <a:schemeClr val="dk1"/>
                </a:solidFill>
                <a:latin typeface="Calibri"/>
                <a:ea typeface="Calibri"/>
                <a:cs typeface="Calibri"/>
                <a:sym typeface="Calibri"/>
              </a:rPr>
              <a:t>it is also important to evaluate and critically question digital information!</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1E384C-08CA-471B-B3CE-AB6AC84D8F42}">
  <ds:schemaRefs>
    <ds:schemaRef ds:uri="http://schemas.microsoft.com/sharepoint/v3/contenttype/forms"/>
  </ds:schemaRefs>
</ds:datastoreItem>
</file>

<file path=customXml/itemProps2.xml><?xml version="1.0" encoding="utf-8"?>
<ds:datastoreItem xmlns:ds="http://schemas.openxmlformats.org/officeDocument/2006/customXml" ds:itemID="{50F142FC-6262-4D5F-AD06-98EB353CC5C7}">
  <ds:schemaRefs>
    <ds:schemaRef ds:uri="f31421c9-628b-4b4d-907b-e4fb7eb634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0DE135-FD54-4929-A0E1-68D85203DCEC}">
  <ds:schemaRefs>
    <ds:schemaRef ds:uri="f31421c9-628b-4b4d-907b-e4fb7eb634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TotalTime>
  <Words>5976</Words>
  <Application>Microsoft Office PowerPoint</Application>
  <PresentationFormat>Ευρεία οθόνη</PresentationFormat>
  <Paragraphs>713</Paragraphs>
  <Slides>74</Slides>
  <Notes>47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74</vt:i4>
      </vt:variant>
    </vt:vector>
  </HeadingPairs>
  <TitlesOfParts>
    <vt:vector size="82" baseType="lpstr">
      <vt:lpstr>Calibri</vt:lpstr>
      <vt:lpstr>Gill Sans</vt:lpstr>
      <vt:lpstr>Impact</vt:lpstr>
      <vt:lpstr>Roboto</vt:lpstr>
      <vt:lpstr>Source Sans Pro</vt:lpstr>
      <vt:lpstr>Wingdings 2</vt:lpstr>
      <vt:lpstr>Θέμα του Office</vt:lpstr>
      <vt:lpstr>Θέμα του Office</vt:lpstr>
      <vt:lpstr>Παρουσίαση του PowerPoint</vt:lpstr>
      <vt:lpstr>Partners</vt:lpstr>
      <vt:lpstr>Modules</vt:lpstr>
      <vt:lpstr>Objectives</vt:lpstr>
      <vt:lpstr>Competences</vt:lpstr>
      <vt:lpstr>Action 4.1.1 Introduction</vt:lpstr>
      <vt:lpstr>What is Digital Health Literacy</vt:lpstr>
      <vt:lpstr>What is Digital Health Literacy</vt:lpstr>
      <vt:lpstr>Operational skills for DHL</vt:lpstr>
      <vt:lpstr>Action 4.1.2 Practical activity: Getting to know different digital devices </vt:lpstr>
      <vt:lpstr>Digital Devices</vt:lpstr>
      <vt:lpstr>Digital Devices</vt:lpstr>
      <vt:lpstr>Profile of digital devices (1/3)</vt:lpstr>
      <vt:lpstr>Profile of digital devices (2/3)</vt:lpstr>
      <vt:lpstr>Profile of digital devices (3/3)</vt:lpstr>
      <vt:lpstr>Action 4.1.3 Searching on the internet </vt:lpstr>
      <vt:lpstr>Introduction</vt:lpstr>
      <vt:lpstr>Web-browsers</vt:lpstr>
      <vt:lpstr>Websites (1)</vt:lpstr>
      <vt:lpstr>Websites (2)</vt:lpstr>
      <vt:lpstr>Search engines</vt:lpstr>
      <vt:lpstr>Activity: Search strings</vt:lpstr>
      <vt:lpstr>Activity: Search strings</vt:lpstr>
      <vt:lpstr>Alternative ways of searching information on Web</vt:lpstr>
      <vt:lpstr>Activity: Search a forum or Web directory</vt:lpstr>
      <vt:lpstr>Find information</vt:lpstr>
      <vt:lpstr>Παρουσίαση του PowerPoint</vt:lpstr>
      <vt:lpstr>Παρουσίαση του PowerPoint</vt:lpstr>
      <vt:lpstr>What is Personal Data</vt:lpstr>
      <vt:lpstr>What personal data is considered sensitive?</vt:lpstr>
      <vt:lpstr>Παρουσίαση του PowerPoint</vt:lpstr>
      <vt:lpstr>What is Security</vt:lpstr>
      <vt:lpstr>Is the website secure?</vt:lpstr>
      <vt:lpstr>Is the website secure?</vt:lpstr>
      <vt:lpstr>Is the website secure?</vt:lpstr>
      <vt:lpstr>How to check if https is used</vt:lpstr>
      <vt:lpstr>Non secured websites or links</vt:lpstr>
      <vt:lpstr>Is a link safe to visit?</vt:lpstr>
      <vt:lpstr>Is the link safe to visit?</vt:lpstr>
      <vt:lpstr>Παρουσίαση του PowerPoint</vt:lpstr>
      <vt:lpstr>What is Privacy?</vt:lpstr>
      <vt:lpstr>Privacy policy</vt:lpstr>
      <vt:lpstr>Is the website trustable?</vt:lpstr>
      <vt:lpstr>Is the website trustable?</vt:lpstr>
      <vt:lpstr>Is the website reliable?</vt:lpstr>
      <vt:lpstr>Is the website reliable?</vt:lpstr>
      <vt:lpstr>Example- Secure, trustable, and reliable website</vt:lpstr>
      <vt:lpstr>Example- Website is not secure, trustable or reliable</vt:lpstr>
      <vt:lpstr>Group Dynamic Activity: Case studies- Is the website safe and the content trustable? </vt:lpstr>
      <vt:lpstr>Παρουσίαση του PowerPoint</vt:lpstr>
      <vt:lpstr>Linkage to Module 5</vt:lpstr>
      <vt:lpstr>Action 4.2.2 Digital communication</vt:lpstr>
      <vt:lpstr>What communication tools are you using?</vt:lpstr>
      <vt:lpstr>Type of communications</vt:lpstr>
      <vt:lpstr>How to communicate with an organization or professionals</vt:lpstr>
      <vt:lpstr>Attention</vt:lpstr>
      <vt:lpstr>Practical Activity: Set-up an e-mail account</vt:lpstr>
      <vt:lpstr>Practical Activity: Find e-mail addresses</vt:lpstr>
      <vt:lpstr>Practical Activity: Find an online form</vt:lpstr>
      <vt:lpstr>Linkage to Module 6</vt:lpstr>
      <vt:lpstr>Action 4.2.3 Closure</vt:lpstr>
      <vt:lpstr>Παρουσίαση του PowerPoint</vt:lpstr>
      <vt:lpstr>Παρουσίαση του PowerPoint</vt:lpstr>
      <vt:lpstr>Παρουσίαση του PowerPoint</vt:lpstr>
      <vt:lpstr>References and further reading</vt:lpstr>
      <vt:lpstr> Annex</vt:lpstr>
      <vt:lpstr>What is the World Wide Web (WWW)    (1)</vt:lpstr>
      <vt:lpstr>What is the World Wide Web (WWW)   (2)</vt:lpstr>
      <vt:lpstr>What is the World Wide Web (WWW)   (3)</vt:lpstr>
      <vt:lpstr>Παρουσίαση του PowerPoint</vt:lpstr>
      <vt:lpstr> Annex 2</vt:lpstr>
      <vt:lpstr>Security and Privacy</vt:lpstr>
      <vt:lpstr>What is and who must comply with the GDPR?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bbalaouras</dc:creator>
  <cp:lastModifiedBy>pantelis balaouras</cp:lastModifiedBy>
  <cp:revision>437</cp:revision>
  <dcterms:created xsi:type="dcterms:W3CDTF">2020-06-02T13:31:56Z</dcterms:created>
  <dcterms:modified xsi:type="dcterms:W3CDTF">2022-05-22T13:48:00Z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