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5"/>
  </p:notesMasterIdLst>
  <p:sldIdLst>
    <p:sldId id="256" r:id="rId2"/>
    <p:sldId id="257" r:id="rId3"/>
    <p:sldId id="258" r:id="rId4"/>
    <p:sldId id="259" r:id="rId5"/>
    <p:sldId id="260" r:id="rId6"/>
    <p:sldId id="411" r:id="rId7"/>
    <p:sldId id="407" r:id="rId8"/>
    <p:sldId id="352" r:id="rId9"/>
    <p:sldId id="365" r:id="rId10"/>
    <p:sldId id="369" r:id="rId11"/>
    <p:sldId id="366" r:id="rId12"/>
    <p:sldId id="364" r:id="rId13"/>
    <p:sldId id="362" r:id="rId14"/>
    <p:sldId id="363" r:id="rId15"/>
    <p:sldId id="367" r:id="rId16"/>
    <p:sldId id="412" r:id="rId17"/>
    <p:sldId id="418" r:id="rId18"/>
    <p:sldId id="413" r:id="rId19"/>
    <p:sldId id="370" r:id="rId20"/>
    <p:sldId id="351" r:id="rId21"/>
    <p:sldId id="361" r:id="rId22"/>
    <p:sldId id="353" r:id="rId23"/>
    <p:sldId id="360" r:id="rId24"/>
    <p:sldId id="354" r:id="rId25"/>
    <p:sldId id="358" r:id="rId26"/>
    <p:sldId id="355" r:id="rId27"/>
    <p:sldId id="356" r:id="rId28"/>
    <p:sldId id="368" r:id="rId29"/>
    <p:sldId id="414" r:id="rId30"/>
    <p:sldId id="415" r:id="rId31"/>
    <p:sldId id="417" r:id="rId32"/>
    <p:sldId id="325" r:id="rId33"/>
    <p:sldId id="312" r:id="rId34"/>
    <p:sldId id="376" r:id="rId35"/>
    <p:sldId id="326" r:id="rId36"/>
    <p:sldId id="327" r:id="rId37"/>
    <p:sldId id="328" r:id="rId38"/>
    <p:sldId id="329" r:id="rId39"/>
    <p:sldId id="330" r:id="rId40"/>
    <p:sldId id="331" r:id="rId41"/>
    <p:sldId id="332" r:id="rId42"/>
    <p:sldId id="416" r:id="rId43"/>
    <p:sldId id="406" r:id="rId44"/>
  </p:sldIdLst>
  <p:sldSz cx="12192000" cy="6858000"/>
  <p:notesSz cx="6858000" cy="9144000"/>
  <p:embeddedFontLst>
    <p:embeddedFont>
      <p:font typeface="MS PGothic" panose="020B0600070205080204" pitchFamily="34" charset="-128"/>
      <p:regular r:id="rId46"/>
    </p:embeddedFont>
    <p:embeddedFont>
      <p:font typeface="Calibri" panose="020F0502020204030204" pitchFamily="34" charset="0"/>
      <p:regular r:id="rId47"/>
      <p:bold r:id="rId48"/>
      <p:italic r:id="rId49"/>
      <p:boldItalic r:id="rId50"/>
    </p:embeddedFont>
    <p:embeddedFont>
      <p:font typeface="Gill Sans" panose="020B0604020202020204" charset="0"/>
      <p:regular r:id="rId51"/>
      <p:bold r:id="rId52"/>
    </p:embeddedFont>
    <p:embeddedFont>
      <p:font typeface="Impact" panose="020B0806030902050204" pitchFamily="34" charset="0"/>
      <p:regular r:id="rId53"/>
    </p:embeddedFont>
    <p:embeddedFont>
      <p:font typeface="Roboto" panose="020B0604020202020204" charset="0"/>
      <p:regular r:id="rId54"/>
      <p:bold r:id="rId55"/>
      <p:italic r:id="rId56"/>
      <p:boldItalic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17" roundtripDataSignature="AMtx7mijBboLH64igjhmTy29um9uZ0PpXw=="/>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294E9B8-06DC-3204-C9E0-54FF56B797C1}" name="Jenny Wielga" initials="JW" userId="Jenny Wielga"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38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C4A8FB-527A-4D41-A3DE-217224282923}" v="123" dt="2022-05-16T12:40:09.523"/>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73" autoAdjust="0"/>
    <p:restoredTop sz="94660"/>
  </p:normalViewPr>
  <p:slideViewPr>
    <p:cSldViewPr snapToGrid="0">
      <p:cViewPr varScale="1">
        <p:scale>
          <a:sx n="63" d="100"/>
          <a:sy n="63" d="100"/>
        </p:scale>
        <p:origin x="880"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117" Type="http://customschemas.google.com/relationships/presentationmetadata" Target="meta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12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font" Target="fonts/font8.fntdata"/><Relationship Id="rId123" Type="http://schemas.microsoft.com/office/2018/10/relationships/authors" Target="authors.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3.fntdata"/><Relationship Id="rId56" Type="http://schemas.openxmlformats.org/officeDocument/2006/relationships/font" Target="fonts/font11.fntdata"/><Relationship Id="rId11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6.fntdata"/><Relationship Id="rId12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4.fntdata"/><Relationship Id="rId57" Type="http://schemas.openxmlformats.org/officeDocument/2006/relationships/font" Target="fonts/font12.fntdata"/><Relationship Id="rId119"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7.fntdata"/><Relationship Id="rId12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2297798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 name="Google Shape;6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Arial"/>
              <a:buChar char="•"/>
            </a:pPr>
            <a:r>
              <a:rPr lang="fr-FR" noProof="0" dirty="0"/>
              <a:t>Cette diapositive est à inclure dans chaque activité, tandis que les quatre suivantes ne doivent être présentes que dans l’introduction de chaque module</a:t>
            </a:r>
          </a:p>
        </p:txBody>
      </p:sp>
      <p:sp>
        <p:nvSpPr>
          <p:cNvPr id="68" name="Google Shape;6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dirty="0"/>
          </a:p>
        </p:txBody>
      </p:sp>
    </p:spTree>
    <p:extLst>
      <p:ext uri="{BB962C8B-B14F-4D97-AF65-F5344CB8AC3E}">
        <p14:creationId xmlns:p14="http://schemas.microsoft.com/office/powerpoint/2010/main" val="17074250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10</a:t>
            </a:fld>
            <a:endParaRPr lang="el-GR"/>
          </a:p>
        </p:txBody>
      </p:sp>
    </p:spTree>
    <p:extLst>
      <p:ext uri="{BB962C8B-B14F-4D97-AF65-F5344CB8AC3E}">
        <p14:creationId xmlns:p14="http://schemas.microsoft.com/office/powerpoint/2010/main" val="22471793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6" name="Google Shape;17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234233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6" name="Google Shape;17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356574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6" name="Google Shape;17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311090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6" name="Google Shape;17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266881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6" name="Google Shape;17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308665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16</a:t>
            </a:fld>
            <a:endParaRPr lang="el-GR"/>
          </a:p>
        </p:txBody>
      </p:sp>
    </p:spTree>
    <p:extLst>
      <p:ext uri="{BB962C8B-B14F-4D97-AF65-F5344CB8AC3E}">
        <p14:creationId xmlns:p14="http://schemas.microsoft.com/office/powerpoint/2010/main" val="9294963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17</a:t>
            </a:fld>
            <a:endParaRPr lang="el-GR"/>
          </a:p>
        </p:txBody>
      </p:sp>
    </p:spTree>
    <p:extLst>
      <p:ext uri="{BB962C8B-B14F-4D97-AF65-F5344CB8AC3E}">
        <p14:creationId xmlns:p14="http://schemas.microsoft.com/office/powerpoint/2010/main" val="13315033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18</a:t>
            </a:fld>
            <a:endParaRPr lang="el-GR"/>
          </a:p>
        </p:txBody>
      </p:sp>
    </p:spTree>
    <p:extLst>
      <p:ext uri="{BB962C8B-B14F-4D97-AF65-F5344CB8AC3E}">
        <p14:creationId xmlns:p14="http://schemas.microsoft.com/office/powerpoint/2010/main" val="8023926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19</a:t>
            </a:fld>
            <a:endParaRPr lang="el-GR"/>
          </a:p>
        </p:txBody>
      </p:sp>
    </p:spTree>
    <p:extLst>
      <p:ext uri="{BB962C8B-B14F-4D97-AF65-F5344CB8AC3E}">
        <p14:creationId xmlns:p14="http://schemas.microsoft.com/office/powerpoint/2010/main" val="430496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6" name="Google Shape;8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412077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20</a:t>
            </a:fld>
            <a:endParaRPr lang="el-GR"/>
          </a:p>
        </p:txBody>
      </p:sp>
    </p:spTree>
    <p:extLst>
      <p:ext uri="{BB962C8B-B14F-4D97-AF65-F5344CB8AC3E}">
        <p14:creationId xmlns:p14="http://schemas.microsoft.com/office/powerpoint/2010/main" val="37861472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6" name="Google Shape;17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747660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6" name="Google Shape;17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42993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6" name="Google Shape;17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391642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6" name="Google Shape;17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813078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6" name="Google Shape;17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45771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6" name="Google Shape;17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726819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6" name="Google Shape;17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100739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6" name="Google Shape;17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400211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29</a:t>
            </a:fld>
            <a:endParaRPr lang="el-GR"/>
          </a:p>
        </p:txBody>
      </p:sp>
    </p:spTree>
    <p:extLst>
      <p:ext uri="{BB962C8B-B14F-4D97-AF65-F5344CB8AC3E}">
        <p14:creationId xmlns:p14="http://schemas.microsoft.com/office/powerpoint/2010/main" val="2205222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2" name="Google Shape;11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286611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30</a:t>
            </a:fld>
            <a:endParaRPr lang="el-GR"/>
          </a:p>
        </p:txBody>
      </p:sp>
    </p:spTree>
    <p:extLst>
      <p:ext uri="{BB962C8B-B14F-4D97-AF65-F5344CB8AC3E}">
        <p14:creationId xmlns:p14="http://schemas.microsoft.com/office/powerpoint/2010/main" val="4632330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31</a:t>
            </a:fld>
            <a:endParaRPr lang="el-GR"/>
          </a:p>
        </p:txBody>
      </p:sp>
    </p:spTree>
    <p:extLst>
      <p:ext uri="{BB962C8B-B14F-4D97-AF65-F5344CB8AC3E}">
        <p14:creationId xmlns:p14="http://schemas.microsoft.com/office/powerpoint/2010/main" val="14188500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32</a:t>
            </a:fld>
            <a:endParaRPr lang="el-GR"/>
          </a:p>
        </p:txBody>
      </p:sp>
    </p:spTree>
    <p:extLst>
      <p:ext uri="{BB962C8B-B14F-4D97-AF65-F5344CB8AC3E}">
        <p14:creationId xmlns:p14="http://schemas.microsoft.com/office/powerpoint/2010/main" val="19495887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6" name="Google Shape;17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166994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6" name="Google Shape;17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63843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6" name="Google Shape;17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10550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6" name="Google Shape;17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155544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6" name="Google Shape;17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802961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6" name="Google Shape;17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406974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6" name="Google Shape;17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98429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6" name="Google Shape;13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dirty="0"/>
          </a:p>
        </p:txBody>
      </p:sp>
    </p:spTree>
    <p:extLst>
      <p:ext uri="{BB962C8B-B14F-4D97-AF65-F5344CB8AC3E}">
        <p14:creationId xmlns:p14="http://schemas.microsoft.com/office/powerpoint/2010/main" val="19392108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6" name="Google Shape;17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259588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6" name="Google Shape;17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25357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42</a:t>
            </a:fld>
            <a:endParaRPr lang="el-GR"/>
          </a:p>
        </p:txBody>
      </p:sp>
    </p:spTree>
    <p:extLst>
      <p:ext uri="{BB962C8B-B14F-4D97-AF65-F5344CB8AC3E}">
        <p14:creationId xmlns:p14="http://schemas.microsoft.com/office/powerpoint/2010/main" val="128842626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9" name="Google Shape;629;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30" name="Google Shape;630;p5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43</a:t>
            </a:fld>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5" name="Google Shape;155;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dirty="0"/>
          </a:p>
        </p:txBody>
      </p:sp>
    </p:spTree>
    <p:extLst>
      <p:ext uri="{BB962C8B-B14F-4D97-AF65-F5344CB8AC3E}">
        <p14:creationId xmlns:p14="http://schemas.microsoft.com/office/powerpoint/2010/main" val="3957509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6</a:t>
            </a:fld>
            <a:endParaRPr lang="el-GR"/>
          </a:p>
        </p:txBody>
      </p:sp>
    </p:spTree>
    <p:extLst>
      <p:ext uri="{BB962C8B-B14F-4D97-AF65-F5344CB8AC3E}">
        <p14:creationId xmlns:p14="http://schemas.microsoft.com/office/powerpoint/2010/main" val="41333209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7</a:t>
            </a:fld>
            <a:endParaRPr lang="el-GR"/>
          </a:p>
        </p:txBody>
      </p:sp>
    </p:spTree>
    <p:extLst>
      <p:ext uri="{BB962C8B-B14F-4D97-AF65-F5344CB8AC3E}">
        <p14:creationId xmlns:p14="http://schemas.microsoft.com/office/powerpoint/2010/main" val="14985829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6" name="Google Shape;17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744513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9</a:t>
            </a:fld>
            <a:endParaRPr lang="el-GR"/>
          </a:p>
        </p:txBody>
      </p:sp>
    </p:spTree>
    <p:extLst>
      <p:ext uri="{BB962C8B-B14F-4D97-AF65-F5344CB8AC3E}">
        <p14:creationId xmlns:p14="http://schemas.microsoft.com/office/powerpoint/2010/main" val="9185076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tarting slide">
  <p:cSld name="Starting slide">
    <p:spTree>
      <p:nvGrpSpPr>
        <p:cNvPr id="1" name="Shape 15"/>
        <p:cNvGrpSpPr/>
        <p:nvPr/>
      </p:nvGrpSpPr>
      <p:grpSpPr>
        <a:xfrm>
          <a:off x="0" y="0"/>
          <a:ext cx="0" cy="0"/>
          <a:chOff x="0" y="0"/>
          <a:chExt cx="0" cy="0"/>
        </a:xfrm>
      </p:grpSpPr>
      <p:pic>
        <p:nvPicPr>
          <p:cNvPr id="16" name="Google Shape;16;p33" descr="C:\Users\Georgia-Work\AppData\Roaming\Skype\georgia.aristidou\media_messaging\media_cache\^DD49E969C8C275A0BF0095F3F01442BBA23C6B6D6D2A977CE4^pimgpsh_fullsize_distr.jpg"/>
          <p:cNvPicPr preferRelativeResize="0"/>
          <p:nvPr/>
        </p:nvPicPr>
        <p:blipFill rotWithShape="1">
          <a:blip r:embed="rId2">
            <a:alphaModFix/>
          </a:blip>
          <a:srcRect/>
          <a:stretch/>
        </p:blipFill>
        <p:spPr>
          <a:xfrm>
            <a:off x="0" y="6371295"/>
            <a:ext cx="1684020" cy="4953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verall outline">
  <p:cSld name="Overall outline">
    <p:spTree>
      <p:nvGrpSpPr>
        <p:cNvPr id="1" name="Shape 17"/>
        <p:cNvGrpSpPr/>
        <p:nvPr/>
      </p:nvGrpSpPr>
      <p:grpSpPr>
        <a:xfrm>
          <a:off x="0" y="0"/>
          <a:ext cx="0" cy="0"/>
          <a:chOff x="0" y="0"/>
          <a:chExt cx="0" cy="0"/>
        </a:xfrm>
      </p:grpSpPr>
      <p:sp>
        <p:nvSpPr>
          <p:cNvPr id="18" name="Google Shape;18;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000"/>
              <a:buFont typeface="Gill Sans"/>
              <a:buNone/>
              <a:defRPr sz="4000" b="0">
                <a:solidFill>
                  <a:schemeClr val="dk1"/>
                </a:solidFill>
                <a:latin typeface="Gill Sans"/>
                <a:ea typeface="Gill Sans"/>
                <a:cs typeface="Gill Sans"/>
                <a:sym typeface="Gill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4"/>
          <p:cNvSpPr txBox="1"/>
          <p:nvPr/>
        </p:nvSpPr>
        <p:spPr>
          <a:xfrm>
            <a:off x="361999" y="5260932"/>
            <a:ext cx="2562438"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dirty="0">
                <a:solidFill>
                  <a:srgbClr val="FFFFFF"/>
                </a:solidFill>
                <a:latin typeface="Impact"/>
                <a:ea typeface="Impact"/>
                <a:cs typeface="Impact"/>
                <a:sym typeface="Impact"/>
              </a:rPr>
              <a:t>2. Empower</a:t>
            </a:r>
            <a:endParaRPr dirty="0"/>
          </a:p>
        </p:txBody>
      </p:sp>
      <p:sp>
        <p:nvSpPr>
          <p:cNvPr id="20" name="Google Shape;20;p34"/>
          <p:cNvSpPr txBox="1"/>
          <p:nvPr/>
        </p:nvSpPr>
        <p:spPr>
          <a:xfrm>
            <a:off x="6112132" y="5231422"/>
            <a:ext cx="2465863"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dirty="0">
                <a:solidFill>
                  <a:srgbClr val="FFFFFF"/>
                </a:solidFill>
                <a:latin typeface="Impact"/>
                <a:ea typeface="Impact"/>
                <a:cs typeface="Impact"/>
                <a:sym typeface="Impact"/>
              </a:rPr>
              <a:t>3. Participate</a:t>
            </a:r>
            <a:endParaRPr dirty="0"/>
          </a:p>
        </p:txBody>
      </p:sp>
      <p:sp>
        <p:nvSpPr>
          <p:cNvPr id="21" name="Google Shape;21;p34"/>
          <p:cNvSpPr txBox="1"/>
          <p:nvPr/>
        </p:nvSpPr>
        <p:spPr>
          <a:xfrm>
            <a:off x="381260" y="2409476"/>
            <a:ext cx="250962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dirty="0">
                <a:solidFill>
                  <a:srgbClr val="FFFFFF"/>
                </a:solidFill>
                <a:latin typeface="Impact"/>
                <a:ea typeface="Impact"/>
                <a:cs typeface="Impact"/>
                <a:sym typeface="Impact"/>
              </a:rPr>
              <a:t>1. Prevent</a:t>
            </a:r>
            <a:endParaRPr dirty="0"/>
          </a:p>
        </p:txBody>
      </p:sp>
      <p:pic>
        <p:nvPicPr>
          <p:cNvPr id="22" name="Google Shape;22;p34" descr="C:\Users\Georgia-Work\AppData\Roaming\Skype\georgia.aristidou\media_messaging\media_cache\^DD49E969C8C275A0BF0095F3F01442BBA23C6B6D6D2A977CE4^pimgpsh_fullsize_distr.jpg"/>
          <p:cNvPicPr preferRelativeResize="0"/>
          <p:nvPr/>
        </p:nvPicPr>
        <p:blipFill rotWithShape="1">
          <a:blip r:embed="rId2">
            <a:alphaModFix/>
          </a:blip>
          <a:srcRect/>
          <a:stretch/>
        </p:blipFill>
        <p:spPr>
          <a:xfrm>
            <a:off x="0" y="6371295"/>
            <a:ext cx="1684020" cy="495300"/>
          </a:xfrm>
          <a:prstGeom prst="rect">
            <a:avLst/>
          </a:prstGeom>
          <a:noFill/>
          <a:ln>
            <a:noFill/>
          </a:ln>
        </p:spPr>
      </p:pic>
      <p:pic>
        <p:nvPicPr>
          <p:cNvPr id="23" name="Google Shape;23;p34"/>
          <p:cNvPicPr preferRelativeResize="0"/>
          <p:nvPr/>
        </p:nvPicPr>
        <p:blipFill rotWithShape="1">
          <a:blip r:embed="rId3">
            <a:alphaModFix/>
          </a:blip>
          <a:srcRect/>
          <a:stretch/>
        </p:blipFill>
        <p:spPr>
          <a:xfrm>
            <a:off x="29817" y="29817"/>
            <a:ext cx="1015241" cy="101524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Unit slide single column" type="obj">
  <p:cSld name="OBJECT">
    <p:spTree>
      <p:nvGrpSpPr>
        <p:cNvPr id="1" name="Shape 24"/>
        <p:cNvGrpSpPr/>
        <p:nvPr/>
      </p:nvGrpSpPr>
      <p:grpSpPr>
        <a:xfrm>
          <a:off x="0" y="0"/>
          <a:ext cx="0" cy="0"/>
          <a:chOff x="0" y="0"/>
          <a:chExt cx="0" cy="0"/>
        </a:xfrm>
      </p:grpSpPr>
      <p:sp>
        <p:nvSpPr>
          <p:cNvPr id="25" name="Google Shape;25;p35"/>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35"/>
          <p:cNvSpPr txBox="1">
            <a:spLocks noGrp="1"/>
          </p:cNvSpPr>
          <p:nvPr>
            <p:ph type="body" idx="1"/>
          </p:nvPr>
        </p:nvSpPr>
        <p:spPr>
          <a:xfrm>
            <a:off x="557999" y="1799999"/>
            <a:ext cx="5852132" cy="4865977"/>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SzPts val="2400"/>
              <a:buChar char="▪"/>
              <a:defRPr sz="2400"/>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8" name="Google Shape;28;p35"/>
          <p:cNvPicPr preferRelativeResize="0"/>
          <p:nvPr/>
        </p:nvPicPr>
        <p:blipFill rotWithShape="1">
          <a:blip r:embed="rId2">
            <a:alphaModFix/>
          </a:blip>
          <a:srcRect/>
          <a:stretch/>
        </p:blipFill>
        <p:spPr>
          <a:xfrm>
            <a:off x="29817" y="6301390"/>
            <a:ext cx="528183" cy="528183"/>
          </a:xfrm>
          <a:prstGeom prst="rect">
            <a:avLst/>
          </a:prstGeom>
          <a:noFill/>
          <a:ln>
            <a:noFill/>
          </a:ln>
        </p:spPr>
      </p:pic>
      <p:sp>
        <p:nvSpPr>
          <p:cNvPr id="5" name="Google Shape;33;p58">
            <a:extLst>
              <a:ext uri="{FF2B5EF4-FFF2-40B4-BE49-F238E27FC236}">
                <a16:creationId xmlns:a16="http://schemas.microsoft.com/office/drawing/2014/main" id="{B3E7D1ED-B249-4FF3-9354-9BF490C1F3BA}"/>
              </a:ext>
            </a:extLst>
          </p:cNvPr>
          <p:cNvSpPr txBox="1"/>
          <p:nvPr userDrawn="1"/>
        </p:nvSpPr>
        <p:spPr>
          <a:xfrm>
            <a:off x="0" y="98623"/>
            <a:ext cx="8709225" cy="322139"/>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de-DE" sz="1800" b="1" i="0" u="none" strike="noStrike" cap="none" dirty="0">
                <a:solidFill>
                  <a:schemeClr val="lt1"/>
                </a:solidFill>
                <a:highlight>
                  <a:srgbClr val="C01E24"/>
                </a:highlight>
                <a:latin typeface="Arial"/>
                <a:ea typeface="Arial"/>
                <a:cs typeface="Arial"/>
                <a:sym typeface="Arial"/>
              </a:rPr>
              <a:t> 5 </a:t>
            </a:r>
            <a:r>
              <a:rPr lang="de-DE" sz="1800" b="0" i="0" u="none" strike="noStrike" cap="none" dirty="0">
                <a:solidFill>
                  <a:srgbClr val="7F7F7F"/>
                </a:solidFill>
                <a:latin typeface="Arial"/>
                <a:ea typeface="Arial"/>
                <a:cs typeface="Arial"/>
                <a:sym typeface="Arial"/>
              </a:rPr>
              <a:t> </a:t>
            </a:r>
            <a:r>
              <a:rPr lang="fr-FR" sz="1800" b="0" i="0" u="none" strike="noStrike" cap="none" baseline="0" dirty="0">
                <a:solidFill>
                  <a:srgbClr val="7F7F7F"/>
                </a:solidFill>
                <a:latin typeface="Arial"/>
                <a:ea typeface="Arial"/>
                <a:cs typeface="Arial"/>
                <a:sym typeface="Arial"/>
              </a:rPr>
              <a:t>Découvrir les outils de santé numérique</a:t>
            </a: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ubmodule Intro">
  <p:cSld name="Submodule Intro">
    <p:spTree>
      <p:nvGrpSpPr>
        <p:cNvPr id="1" name="Shape 29"/>
        <p:cNvGrpSpPr/>
        <p:nvPr/>
      </p:nvGrpSpPr>
      <p:grpSpPr>
        <a:xfrm>
          <a:off x="0" y="0"/>
          <a:ext cx="0" cy="0"/>
          <a:chOff x="0" y="0"/>
          <a:chExt cx="0" cy="0"/>
        </a:xfrm>
      </p:grpSpPr>
      <p:sp>
        <p:nvSpPr>
          <p:cNvPr id="30" name="Google Shape;30;p36"/>
          <p:cNvSpPr/>
          <p:nvPr/>
        </p:nvSpPr>
        <p:spPr>
          <a:xfrm>
            <a:off x="0" y="2218305"/>
            <a:ext cx="12192000" cy="3787362"/>
          </a:xfrm>
          <a:prstGeom prst="rect">
            <a:avLst/>
          </a:prstGeom>
          <a:solidFill>
            <a:srgbClr val="203864"/>
          </a:solidFill>
          <a:ln>
            <a:noFill/>
          </a:ln>
          <a:effectLst>
            <a:outerShdw blurRad="40000" dist="23000" dir="5400000" rotWithShape="0">
              <a:srgbClr val="808080">
                <a:alpha val="34901"/>
              </a:srgbClr>
            </a:outerShdw>
          </a:effectLst>
        </p:spPr>
        <p:txBody>
          <a:bodyPr spcFirstLastPara="1" wrap="square" lIns="91425" tIns="45700" rIns="91425" bIns="45700" anchor="ctr" anchorCtr="0">
            <a:noAutofit/>
          </a:bodyPr>
          <a:lstStyle/>
          <a:p>
            <a:pPr marL="285750" marR="0" lvl="0" indent="-171450" algn="ctr" rtl="0">
              <a:spcBef>
                <a:spcPts val="0"/>
              </a:spcBef>
              <a:spcAft>
                <a:spcPts val="0"/>
              </a:spcAft>
              <a:buClr>
                <a:schemeClr val="dk1"/>
              </a:buClr>
              <a:buSzPts val="1800"/>
              <a:buFont typeface="Noto Sans Symbols"/>
              <a:buNone/>
            </a:pPr>
            <a:endParaRPr sz="1800" dirty="0">
              <a:solidFill>
                <a:schemeClr val="dk1"/>
              </a:solidFill>
              <a:latin typeface="Calibri"/>
              <a:ea typeface="Calibri"/>
              <a:cs typeface="Calibri"/>
              <a:sym typeface="Calibri"/>
            </a:endParaRPr>
          </a:p>
        </p:txBody>
      </p:sp>
      <p:sp>
        <p:nvSpPr>
          <p:cNvPr id="31" name="Google Shape;31;p36"/>
          <p:cNvSpPr txBox="1">
            <a:spLocks noGrp="1"/>
          </p:cNvSpPr>
          <p:nvPr>
            <p:ph type="title"/>
          </p:nvPr>
        </p:nvSpPr>
        <p:spPr>
          <a:xfrm>
            <a:off x="558000" y="1080000"/>
            <a:ext cx="10515600" cy="61834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C01E24"/>
              </a:buClr>
              <a:buSzPts val="2200"/>
              <a:buFont typeface="Calibri"/>
              <a:buNone/>
              <a:defRPr sz="2200">
                <a:solidFill>
                  <a:srgbClr val="C01E2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36"/>
          <p:cNvSpPr txBox="1">
            <a:spLocks noGrp="1"/>
          </p:cNvSpPr>
          <p:nvPr>
            <p:ph type="body" idx="1"/>
          </p:nvPr>
        </p:nvSpPr>
        <p:spPr>
          <a:xfrm>
            <a:off x="558000" y="2218304"/>
            <a:ext cx="7872768" cy="3787361"/>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Clr>
                <a:schemeClr val="lt1"/>
              </a:buClr>
              <a:buSzPts val="2400"/>
              <a:buChar char="▪"/>
              <a:defRPr>
                <a:solidFill>
                  <a:schemeClr val="lt1"/>
                </a:solidFill>
                <a:latin typeface="Calibri"/>
                <a:ea typeface="Calibri"/>
                <a:cs typeface="Calibri"/>
                <a:sym typeface="Calibri"/>
              </a:defRPr>
            </a:lvl1pPr>
            <a:lvl2pPr marL="914400" lvl="1" indent="-396240" algn="l">
              <a:lnSpc>
                <a:spcPct val="100000"/>
              </a:lnSpc>
              <a:spcBef>
                <a:spcPts val="600"/>
              </a:spcBef>
              <a:spcAft>
                <a:spcPts val="0"/>
              </a:spcAft>
              <a:buClr>
                <a:schemeClr val="lt1"/>
              </a:buClr>
              <a:buSzPts val="2640"/>
              <a:buChar char="▪"/>
              <a:defRPr>
                <a:solidFill>
                  <a:schemeClr val="lt1"/>
                </a:solidFill>
                <a:latin typeface="Calibri"/>
                <a:ea typeface="Calibri"/>
                <a:cs typeface="Calibri"/>
                <a:sym typeface="Calibri"/>
              </a:defRPr>
            </a:lvl2pPr>
            <a:lvl3pPr marL="1371600" lvl="2" indent="-355600" algn="l">
              <a:lnSpc>
                <a:spcPct val="100000"/>
              </a:lnSpc>
              <a:spcBef>
                <a:spcPts val="600"/>
              </a:spcBef>
              <a:spcAft>
                <a:spcPts val="0"/>
              </a:spcAft>
              <a:buClr>
                <a:schemeClr val="lt1"/>
              </a:buClr>
              <a:buSzPts val="2000"/>
              <a:buChar char="▪"/>
              <a:defRPr>
                <a:solidFill>
                  <a:schemeClr val="lt1"/>
                </a:solidFill>
                <a:latin typeface="Calibri"/>
                <a:ea typeface="Calibri"/>
                <a:cs typeface="Calibri"/>
                <a:sym typeface="Calibri"/>
              </a:defRPr>
            </a:lvl3pPr>
            <a:lvl4pPr marL="1828800" lvl="3" indent="-355600" algn="l">
              <a:lnSpc>
                <a:spcPct val="100000"/>
              </a:lnSpc>
              <a:spcBef>
                <a:spcPts val="600"/>
              </a:spcBef>
              <a:spcAft>
                <a:spcPts val="0"/>
              </a:spcAft>
              <a:buClr>
                <a:schemeClr val="lt1"/>
              </a:buClr>
              <a:buSzPts val="2000"/>
              <a:buChar char="▪"/>
              <a:defRPr>
                <a:solidFill>
                  <a:schemeClr val="lt1"/>
                </a:solidFill>
                <a:latin typeface="Calibri"/>
                <a:ea typeface="Calibri"/>
                <a:cs typeface="Calibri"/>
                <a:sym typeface="Calibri"/>
              </a:defRPr>
            </a:lvl4pPr>
            <a:lvl5pPr marL="2286000" lvl="4" indent="-355600" algn="l">
              <a:lnSpc>
                <a:spcPct val="100000"/>
              </a:lnSpc>
              <a:spcBef>
                <a:spcPts val="600"/>
              </a:spcBef>
              <a:spcAft>
                <a:spcPts val="0"/>
              </a:spcAft>
              <a:buClr>
                <a:schemeClr val="lt1"/>
              </a:buClr>
              <a:buSzPts val="2000"/>
              <a:buChar char="▪"/>
              <a:defRPr>
                <a:solidFill>
                  <a:schemeClr val="lt1"/>
                </a:solidFill>
                <a:latin typeface="Calibri"/>
                <a:ea typeface="Calibri"/>
                <a:cs typeface="Calibri"/>
                <a:sym typeface="Calibri"/>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3" name="Google Shape;33;p36" descr="C:\Users\Georgia-Work\AppData\Roaming\Skype\georgia.aristidou\media_messaging\media_cache\^DD49E969C8C275A0BF0095F3F01442BBA23C6B6D6D2A977CE4^pimgpsh_fullsize_distr.jpg"/>
          <p:cNvPicPr preferRelativeResize="0"/>
          <p:nvPr/>
        </p:nvPicPr>
        <p:blipFill rotWithShape="1">
          <a:blip r:embed="rId2">
            <a:alphaModFix/>
          </a:blip>
          <a:srcRect/>
          <a:stretch/>
        </p:blipFill>
        <p:spPr>
          <a:xfrm>
            <a:off x="10507980" y="6356323"/>
            <a:ext cx="1684020" cy="495300"/>
          </a:xfrm>
          <a:prstGeom prst="rect">
            <a:avLst/>
          </a:prstGeom>
          <a:noFill/>
          <a:ln>
            <a:noFill/>
          </a:ln>
        </p:spPr>
      </p:pic>
      <p:pic>
        <p:nvPicPr>
          <p:cNvPr id="34" name="Google Shape;34;p36"/>
          <p:cNvPicPr preferRelativeResize="0"/>
          <p:nvPr/>
        </p:nvPicPr>
        <p:blipFill rotWithShape="1">
          <a:blip r:embed="rId3">
            <a:alphaModFix/>
          </a:blip>
          <a:srcRect/>
          <a:stretch/>
        </p:blipFill>
        <p:spPr>
          <a:xfrm>
            <a:off x="29817" y="6301390"/>
            <a:ext cx="528183" cy="528183"/>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Intro Unit">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2B5C26-F28B-4AA9-BD2D-9793B5ACAA02}"/>
              </a:ext>
            </a:extLst>
          </p:cNvPr>
          <p:cNvSpPr>
            <a:spLocks noGrp="1"/>
          </p:cNvSpPr>
          <p:nvPr>
            <p:ph type="title" hasCustomPrompt="1"/>
          </p:nvPr>
        </p:nvSpPr>
        <p:spPr>
          <a:xfrm>
            <a:off x="558000" y="1079999"/>
            <a:ext cx="10515600" cy="893179"/>
          </a:xfrm>
        </p:spPr>
        <p:txBody>
          <a:bodyPr>
            <a:normAutofit/>
          </a:bodyPr>
          <a:lstStyle>
            <a:lvl1pPr>
              <a:defRPr lang="el-GR" sz="3600" b="1" kern="1200" dirty="0">
                <a:solidFill>
                  <a:srgbClr val="203864"/>
                </a:solidFill>
                <a:effectLst/>
                <a:latin typeface="+mn-lt"/>
                <a:ea typeface="Adobe Gothic Std B" panose="020B0800000000000000" pitchFamily="34" charset="-128"/>
                <a:cs typeface="+mj-cs"/>
              </a:defRPr>
            </a:lvl1pPr>
          </a:lstStyle>
          <a:p>
            <a:r>
              <a:rPr lang="en-US"/>
              <a:t>Unit 1</a:t>
            </a:r>
            <a:br>
              <a:rPr lang="en-US"/>
            </a:br>
            <a:r>
              <a:rPr lang="el-GR"/>
              <a:t>Στυλ κύριου τίτλου</a:t>
            </a:r>
          </a:p>
        </p:txBody>
      </p:sp>
      <p:sp>
        <p:nvSpPr>
          <p:cNvPr id="3" name="Θέση κειμένου 2">
            <a:extLst>
              <a:ext uri="{FF2B5EF4-FFF2-40B4-BE49-F238E27FC236}">
                <a16:creationId xmlns:a16="http://schemas.microsoft.com/office/drawing/2014/main" id="{C2867843-C85E-4F95-822E-2E2E06813F6C}"/>
              </a:ext>
            </a:extLst>
          </p:cNvPr>
          <p:cNvSpPr>
            <a:spLocks noGrp="1"/>
          </p:cNvSpPr>
          <p:nvPr>
            <p:ph type="body" idx="1"/>
          </p:nvPr>
        </p:nvSpPr>
        <p:spPr>
          <a:xfrm>
            <a:off x="558000" y="2160000"/>
            <a:ext cx="5157787" cy="503020"/>
          </a:xfrm>
        </p:spPr>
        <p:txBody>
          <a:bodyPr anchor="b">
            <a:normAutofit/>
          </a:bodyPr>
          <a:lstStyle>
            <a:lvl1pPr marL="0" indent="0">
              <a:buNone/>
              <a:defRPr lang="el-GR" sz="1800" b="1" kern="1200" dirty="0" smtClean="0">
                <a:solidFill>
                  <a:srgbClr val="000000"/>
                </a:solidFill>
                <a:latin typeface="Arial" panose="020B0604020202020204" pitchFamily="34" charset="0"/>
                <a:ea typeface="MS PGothic" panose="020B0600070205080204" pitchFamily="34" charset="-128"/>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a:extLst>
              <a:ext uri="{FF2B5EF4-FFF2-40B4-BE49-F238E27FC236}">
                <a16:creationId xmlns:a16="http://schemas.microsoft.com/office/drawing/2014/main" id="{A8468A7D-D857-4528-93D4-75CB428F4675}"/>
              </a:ext>
            </a:extLst>
          </p:cNvPr>
          <p:cNvSpPr>
            <a:spLocks noGrp="1"/>
          </p:cNvSpPr>
          <p:nvPr>
            <p:ph sz="half" idx="2"/>
          </p:nvPr>
        </p:nvSpPr>
        <p:spPr>
          <a:xfrm>
            <a:off x="558000" y="2687950"/>
            <a:ext cx="10515600" cy="3684588"/>
          </a:xfrm>
        </p:spPr>
        <p:txBody>
          <a:bodyPr/>
          <a:lstStyle>
            <a:lvl1pPr>
              <a:lnSpc>
                <a:spcPct val="150000"/>
              </a:lnSpc>
              <a:buClr>
                <a:srgbClr val="C01E24"/>
              </a:buClr>
              <a:defRPr>
                <a:latin typeface="+mn-lt"/>
              </a:defRPr>
            </a:lvl1pPr>
            <a:lvl2pPr>
              <a:lnSpc>
                <a:spcPct val="150000"/>
              </a:lnSpc>
              <a:buClr>
                <a:srgbClr val="C01E24"/>
              </a:buClr>
              <a:defRPr>
                <a:latin typeface="+mn-lt"/>
              </a:defRPr>
            </a:lvl2pPr>
            <a:lvl3pPr>
              <a:lnSpc>
                <a:spcPct val="150000"/>
              </a:lnSpc>
              <a:buClr>
                <a:srgbClr val="C01E24"/>
              </a:buClr>
              <a:defRPr>
                <a:latin typeface="+mn-lt"/>
              </a:defRPr>
            </a:lvl3pPr>
            <a:lvl4pPr>
              <a:lnSpc>
                <a:spcPct val="150000"/>
              </a:lnSpc>
              <a:buClr>
                <a:srgbClr val="C01E24"/>
              </a:buClr>
              <a:defRPr>
                <a:latin typeface="+mn-lt"/>
              </a:defRPr>
            </a:lvl4pPr>
            <a:lvl5pPr>
              <a:lnSpc>
                <a:spcPct val="150000"/>
              </a:lnSpc>
              <a:buClr>
                <a:srgbClr val="C01E24"/>
              </a:buClr>
              <a:defRPr>
                <a:latin typeface="+mn-lt"/>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19" name="Picture 13" descr="C:\Users\Georgia-Work\AppData\Roaming\Skype\georgia.aristidou\media_messaging\media_cache\^DD49E969C8C275A0BF0095F3F01442BBA23C6B6D6D2A977CE4^pimgpsh_fullsize_distr.jpg">
            <a:extLst>
              <a:ext uri="{FF2B5EF4-FFF2-40B4-BE49-F238E27FC236}">
                <a16:creationId xmlns:a16="http://schemas.microsoft.com/office/drawing/2014/main" id="{B9911DEF-60F4-4A71-9614-3CF965F78B27}"/>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507980" y="6356323"/>
            <a:ext cx="1684020" cy="495300"/>
          </a:xfrm>
          <a:prstGeom prst="rect">
            <a:avLst/>
          </a:prstGeom>
          <a:noFill/>
          <a:ln>
            <a:noFill/>
          </a:ln>
        </p:spPr>
      </p:pic>
      <p:pic>
        <p:nvPicPr>
          <p:cNvPr id="7" name="Γραφικό 6">
            <a:extLst>
              <a:ext uri="{FF2B5EF4-FFF2-40B4-BE49-F238E27FC236}">
                <a16:creationId xmlns:a16="http://schemas.microsoft.com/office/drawing/2014/main" id="{6DF9BBC8-A2FD-434B-AB56-C5B11E8AF0F6}"/>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817" y="6301390"/>
            <a:ext cx="528183" cy="528183"/>
          </a:xfrm>
          <a:prstGeom prst="rect">
            <a:avLst/>
          </a:prstGeom>
        </p:spPr>
      </p:pic>
      <p:sp>
        <p:nvSpPr>
          <p:cNvPr id="8" name="Google Shape;33;p58">
            <a:extLst>
              <a:ext uri="{FF2B5EF4-FFF2-40B4-BE49-F238E27FC236}">
                <a16:creationId xmlns:a16="http://schemas.microsoft.com/office/drawing/2014/main" id="{CAB22820-435D-40C9-B1E9-2BAB0EACC16A}"/>
              </a:ext>
            </a:extLst>
          </p:cNvPr>
          <p:cNvSpPr txBox="1"/>
          <p:nvPr userDrawn="1"/>
        </p:nvSpPr>
        <p:spPr>
          <a:xfrm>
            <a:off x="0" y="98623"/>
            <a:ext cx="8709225" cy="322139"/>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de-DE" sz="1800" b="1" i="0" u="none" strike="noStrike" cap="none" dirty="0">
                <a:solidFill>
                  <a:schemeClr val="lt1"/>
                </a:solidFill>
                <a:highlight>
                  <a:srgbClr val="C01E24"/>
                </a:highlight>
                <a:latin typeface="Arial"/>
                <a:ea typeface="Arial"/>
                <a:cs typeface="Arial"/>
                <a:sym typeface="Arial"/>
              </a:rPr>
              <a:t> 5 </a:t>
            </a:r>
            <a:r>
              <a:rPr lang="de-DE" sz="1800" b="0" i="0" u="none" strike="noStrike" cap="none" dirty="0">
                <a:solidFill>
                  <a:srgbClr val="7F7F7F"/>
                </a:solidFill>
                <a:latin typeface="Arial"/>
                <a:ea typeface="Arial"/>
                <a:cs typeface="Arial"/>
                <a:sym typeface="Arial"/>
              </a:rPr>
              <a:t> </a:t>
            </a:r>
            <a:r>
              <a:rPr lang="fr-FR" sz="1800" b="0" i="0" u="none" strike="noStrike" cap="none" baseline="0" dirty="0">
                <a:solidFill>
                  <a:srgbClr val="7F7F7F"/>
                </a:solidFill>
                <a:latin typeface="Arial"/>
                <a:ea typeface="Arial"/>
                <a:cs typeface="Arial"/>
                <a:sym typeface="Arial"/>
              </a:rPr>
              <a:t>Découvrir les outils de santé numérique</a:t>
            </a:r>
            <a:endParaRPr dirty="0"/>
          </a:p>
        </p:txBody>
      </p:sp>
    </p:spTree>
    <p:extLst>
      <p:ext uri="{BB962C8B-B14F-4D97-AF65-F5344CB8AC3E}">
        <p14:creationId xmlns:p14="http://schemas.microsoft.com/office/powerpoint/2010/main" val="40692689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03864"/>
              </a:buClr>
              <a:buSzPts val="4400"/>
              <a:buFont typeface="Calibri"/>
              <a:buNone/>
              <a:defRPr sz="4400" b="1" i="0" u="none" strike="noStrike" cap="none">
                <a:solidFill>
                  <a:srgbClr val="20386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2"/>
          <p:cNvSpPr txBox="1">
            <a:spLocks noGrp="1"/>
          </p:cNvSpPr>
          <p:nvPr>
            <p:ph type="body" idx="1"/>
          </p:nvPr>
        </p:nvSpPr>
        <p:spPr>
          <a:xfrm>
            <a:off x="838200" y="1825624"/>
            <a:ext cx="10515600" cy="4530725"/>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00000"/>
              </a:lnSpc>
              <a:spcBef>
                <a:spcPts val="600"/>
              </a:spcBef>
              <a:spcAft>
                <a:spcPts val="0"/>
              </a:spcAft>
              <a:buClr>
                <a:srgbClr val="C01E24"/>
              </a:buClr>
              <a:buSzPts val="2400"/>
              <a:buFont typeface="Noto Sans Symbols"/>
              <a:buChar char="▪"/>
              <a:defRPr sz="2400" b="0" i="0" u="none" strike="noStrike" cap="none">
                <a:solidFill>
                  <a:schemeClr val="dk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C01E24"/>
              </a:buClr>
              <a:buSzPts val="2640"/>
              <a:buFont typeface="Noto Sans Symbols"/>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3" name="Google Shape;13;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4" name="Google Shape;14;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9"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pixabay.com/illustrations/polka-dots-dots-spots-pattern-875047/"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25.jpeg"/><Relationship Id="rId4" Type="http://schemas.openxmlformats.org/officeDocument/2006/relationships/hyperlink" Target="https://pixabay.com/service/license/"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pixabay.com/illustrations/social-media-personal-2457842/"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hyperlink" Target="https://pixabay.com/service/license/"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pixabay.com/photos/post-it-cork-pin-board-pin-memo-3333416/"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27.jpeg"/><Relationship Id="rId4" Type="http://schemas.openxmlformats.org/officeDocument/2006/relationships/hyperlink" Target="https://pixabay.com/service/license/"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pixabay.com/de/illustrations/fragen-nachfrage-zweifel-1922476/"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hyperlink" Target="https://pixabay.com/service/license/"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22.svg"/></Relationships>
</file>

<file path=ppt/slides/_rels/slide19.xml.rels><?xml version="1.0" encoding="UTF-8" standalone="yes"?>
<Relationships xmlns="http://schemas.openxmlformats.org/package/2006/relationships"><Relationship Id="rId3" Type="http://schemas.openxmlformats.org/officeDocument/2006/relationships/hyperlink" Target="https://cdn.pixabay.com/photo/2016/09/24/09/20/icon-1691338_960_720.png"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hyperlink" Target="https://pixabay.com/service/license/"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www.coordina-oerh.com/" TargetMode="External"/><Relationship Id="rId13"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0.jpg"/><Relationship Id="rId12" Type="http://schemas.openxmlformats.org/officeDocument/2006/relationships/hyperlink" Target="https://www.uv.es/" TargetMode="External"/><Relationship Id="rId2" Type="http://schemas.openxmlformats.org/officeDocument/2006/relationships/notesSlide" Target="../notesSlides/notesSlide2.xml"/><Relationship Id="rId16" Type="http://schemas.openxmlformats.org/officeDocument/2006/relationships/hyperlink" Target="https://www.oxfamitalia.org/" TargetMode="External"/><Relationship Id="rId1" Type="http://schemas.openxmlformats.org/officeDocument/2006/relationships/slideLayout" Target="../slideLayouts/slideLayout2.xml"/><Relationship Id="rId6" Type="http://schemas.openxmlformats.org/officeDocument/2006/relationships/hyperlink" Target="https://www.w-hs.de/" TargetMode="External"/><Relationship Id="rId11" Type="http://schemas.openxmlformats.org/officeDocument/2006/relationships/image" Target="../media/image12.jpg"/><Relationship Id="rId5" Type="http://schemas.openxmlformats.org/officeDocument/2006/relationships/image" Target="../media/image9.jpg"/><Relationship Id="rId15" Type="http://schemas.openxmlformats.org/officeDocument/2006/relationships/image" Target="../media/image14.jpg"/><Relationship Id="rId10" Type="http://schemas.openxmlformats.org/officeDocument/2006/relationships/hyperlink" Target="https://www.prolepsis.gr/" TargetMode="External"/><Relationship Id="rId4" Type="http://schemas.openxmlformats.org/officeDocument/2006/relationships/hyperlink" Target="https://www.gunet.gr/" TargetMode="External"/><Relationship Id="rId9" Type="http://schemas.openxmlformats.org/officeDocument/2006/relationships/image" Target="../media/image11.jpg"/><Relationship Id="rId14" Type="http://schemas.openxmlformats.org/officeDocument/2006/relationships/hyperlink" Target="https://www.media-k.eu/"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pixabay.com/de/photos/vergleichen-vergleich-optionen-5201278/"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image" Target="../media/image29.jpeg"/><Relationship Id="rId4" Type="http://schemas.openxmlformats.org/officeDocument/2006/relationships/hyperlink" Target="https://pixabay.com/service/license/"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pixabay.com/es/photos/hombre-pensando-duda-pregunta-5723449/"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hyperlink" Target="https://pixabay.com/service/license/"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pixabay.com/es/photos/tableta-ipad-leer-pantalla-1075790/"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31.png"/><Relationship Id="rId4" Type="http://schemas.openxmlformats.org/officeDocument/2006/relationships/hyperlink" Target="https://pixabay.com/service/license/"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pixabay.com/es/illustrations/dise%c3%b1o-web-interfaz-de-usuario-3411373/"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32.png"/><Relationship Id="rId4" Type="http://schemas.openxmlformats.org/officeDocument/2006/relationships/hyperlink" Target="https://pixabay.com/service/license/"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pixabay.com/es/vectors/sitio-web-p%c3%a1gina-modelo-internet-1624028/"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33.png"/><Relationship Id="rId4" Type="http://schemas.openxmlformats.org/officeDocument/2006/relationships/hyperlink" Target="https://pixabay.com/service/license/"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pixabay.com/de/vectors/buchhalter-z%c3%a4hlen-berechnung-1794122/"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34.png"/><Relationship Id="rId4" Type="http://schemas.openxmlformats.org/officeDocument/2006/relationships/hyperlink" Target="https://pixabay.com/service/license/"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pixabay.com/de/illustrations/netz-domain-service-webseite-3967926/"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35.png"/><Relationship Id="rId4" Type="http://schemas.openxmlformats.org/officeDocument/2006/relationships/hyperlink" Target="https://pixabay.com/service/license/"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pixabay.com/illustrations/checklist-business-workplace-3679741/"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image" Target="../media/image36.png"/><Relationship Id="rId4" Type="http://schemas.openxmlformats.org/officeDocument/2006/relationships/hyperlink" Target="https://pixabay.com/service/license/"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8.xml"/><Relationship Id="rId1" Type="http://schemas.openxmlformats.org/officeDocument/2006/relationships/slideLayout" Target="../slideLayouts/slideLayout3.xml"/><Relationship Id="rId5" Type="http://schemas.openxmlformats.org/officeDocument/2006/relationships/hyperlink" Target="https://pixabay.com/service/license/" TargetMode="External"/><Relationship Id="rId4" Type="http://schemas.openxmlformats.org/officeDocument/2006/relationships/hyperlink" Target="https://pixabay.com/de/illustrations/fragen-nachfrage-zweifel-1922476/"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5.xml"/><Relationship Id="rId4" Type="http://schemas.openxmlformats.org/officeDocument/2006/relationships/image" Target="../media/image22.svg"/></Relationships>
</file>

<file path=ppt/slides/_rels/slide32.xml.rels><?xml version="1.0" encoding="UTF-8" standalone="yes"?>
<Relationships xmlns="http://schemas.openxmlformats.org/package/2006/relationships"><Relationship Id="rId3" Type="http://schemas.openxmlformats.org/officeDocument/2006/relationships/hyperlink" Target="https://cdn.pixabay.com/photo/2016/09/24/09/20/icon-1691338_960_720.png" TargetMode="External"/><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hyperlink" Target="https://pixabay.com/service/license/"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pixabay.com/es/photos/puesta-en-marcha-cita-594090/"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 Id="rId5" Type="http://schemas.openxmlformats.org/officeDocument/2006/relationships/image" Target="../media/image38.jpeg"/><Relationship Id="rId4" Type="http://schemas.openxmlformats.org/officeDocument/2006/relationships/hyperlink" Target="https://pixabay.com/service/license/"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pixabay.com/es/vectors/jeringuilla-aguja-inyecci%c3%b3n-disparo-30012/" TargetMode="External"/><Relationship Id="rId2" Type="http://schemas.openxmlformats.org/officeDocument/2006/relationships/notesSlide" Target="../notesSlides/notesSlide34.xml"/><Relationship Id="rId1" Type="http://schemas.openxmlformats.org/officeDocument/2006/relationships/slideLayout" Target="../slideLayouts/slideLayout3.xml"/><Relationship Id="rId5" Type="http://schemas.openxmlformats.org/officeDocument/2006/relationships/image" Target="../media/image39.png"/><Relationship Id="rId4" Type="http://schemas.openxmlformats.org/officeDocument/2006/relationships/hyperlink" Target="https://pixabay.com/service/license/"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pixabay.com/es/vectors/donaci%c3%b3n-de-sangre-donando-sangre-6839096/" TargetMode="External"/><Relationship Id="rId2" Type="http://schemas.openxmlformats.org/officeDocument/2006/relationships/notesSlide" Target="../notesSlides/notesSlide35.xml"/><Relationship Id="rId1" Type="http://schemas.openxmlformats.org/officeDocument/2006/relationships/slideLayout" Target="../slideLayouts/slideLayout3.xml"/><Relationship Id="rId5" Type="http://schemas.openxmlformats.org/officeDocument/2006/relationships/image" Target="../media/image40.png"/><Relationship Id="rId4" Type="http://schemas.openxmlformats.org/officeDocument/2006/relationships/hyperlink" Target="https://pixabay.com/service/license/"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pixabay.com/es/vectors/m%c3%a9dico-enfermero-hospital-salud-5459653/" TargetMode="External"/><Relationship Id="rId2" Type="http://schemas.openxmlformats.org/officeDocument/2006/relationships/notesSlide" Target="../notesSlides/notesSlide36.xml"/><Relationship Id="rId1" Type="http://schemas.openxmlformats.org/officeDocument/2006/relationships/slideLayout" Target="../slideLayouts/slideLayout3.xml"/><Relationship Id="rId5" Type="http://schemas.openxmlformats.org/officeDocument/2006/relationships/image" Target="../media/image41.png"/><Relationship Id="rId4" Type="http://schemas.openxmlformats.org/officeDocument/2006/relationships/hyperlink" Target="https://pixabay.com/service/license/"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pixabay.com/es/vectors/hospital-salud-profesional-m%c3%a9dico-1706646/" TargetMode="External"/><Relationship Id="rId2" Type="http://schemas.openxmlformats.org/officeDocument/2006/relationships/notesSlide" Target="../notesSlides/notesSlide37.xml"/><Relationship Id="rId1" Type="http://schemas.openxmlformats.org/officeDocument/2006/relationships/slideLayout" Target="../slideLayouts/slideLayout3.xml"/><Relationship Id="rId5" Type="http://schemas.openxmlformats.org/officeDocument/2006/relationships/image" Target="../media/image42.png"/><Relationship Id="rId4" Type="http://schemas.openxmlformats.org/officeDocument/2006/relationships/hyperlink" Target="https://pixabay.com/service/license/"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8.xml"/><Relationship Id="rId1" Type="http://schemas.openxmlformats.org/officeDocument/2006/relationships/slideLayout" Target="../slideLayouts/slideLayout3.xml"/><Relationship Id="rId5" Type="http://schemas.openxmlformats.org/officeDocument/2006/relationships/hyperlink" Target="https://pixabay.com/service/license/" TargetMode="External"/><Relationship Id="rId4" Type="http://schemas.openxmlformats.org/officeDocument/2006/relationships/hyperlink" Target="https://pixabay.com/es/photos/vendaje-primeros-auxilios-m%c3%a9dico-1235337/"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pixabay.com/es/photos/ni%c3%b1a-paquete-de-hielo-5661741/" TargetMode="External"/><Relationship Id="rId2" Type="http://schemas.openxmlformats.org/officeDocument/2006/relationships/notesSlide" Target="../notesSlides/notesSlide39.xml"/><Relationship Id="rId1" Type="http://schemas.openxmlformats.org/officeDocument/2006/relationships/slideLayout" Target="../slideLayouts/slideLayout3.xml"/><Relationship Id="rId5" Type="http://schemas.openxmlformats.org/officeDocument/2006/relationships/image" Target="../media/image44.jpeg"/><Relationship Id="rId4" Type="http://schemas.openxmlformats.org/officeDocument/2006/relationships/hyperlink" Target="https://pixabay.com/service/licens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png"/></Relationships>
</file>

<file path=ppt/slides/_rels/slide40.xml.rels><?xml version="1.0" encoding="UTF-8" standalone="yes"?>
<Relationships xmlns="http://schemas.openxmlformats.org/package/2006/relationships"><Relationship Id="rId3" Type="http://schemas.openxmlformats.org/officeDocument/2006/relationships/hyperlink" Target="https://pixabay.com/es/photos/salud-mental-bienestar-psicolog%c3%ada-2019924/" TargetMode="External"/><Relationship Id="rId2" Type="http://schemas.openxmlformats.org/officeDocument/2006/relationships/notesSlide" Target="../notesSlides/notesSlide40.xml"/><Relationship Id="rId1" Type="http://schemas.openxmlformats.org/officeDocument/2006/relationships/slideLayout" Target="../slideLayouts/slideLayout3.xml"/><Relationship Id="rId5" Type="http://schemas.openxmlformats.org/officeDocument/2006/relationships/image" Target="../media/image45.jpeg"/><Relationship Id="rId4" Type="http://schemas.openxmlformats.org/officeDocument/2006/relationships/hyperlink" Target="https://pixabay.com/service/license/"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pixabay.com/es/photos/logo-farmacia-farmacia-3215049/" TargetMode="External"/><Relationship Id="rId2" Type="http://schemas.openxmlformats.org/officeDocument/2006/relationships/notesSlide" Target="../notesSlides/notesSlide41.xml"/><Relationship Id="rId1" Type="http://schemas.openxmlformats.org/officeDocument/2006/relationships/slideLayout" Target="../slideLayouts/slideLayout3.xml"/><Relationship Id="rId5" Type="http://schemas.openxmlformats.org/officeDocument/2006/relationships/image" Target="../media/image46.jpeg"/><Relationship Id="rId4" Type="http://schemas.openxmlformats.org/officeDocument/2006/relationships/hyperlink" Target="https://pixabay.com/service/license/"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3.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47.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hyperlink" Target="https://pixabay.com/service/license/" TargetMode="External"/><Relationship Id="rId4" Type="http://schemas.openxmlformats.org/officeDocument/2006/relationships/hyperlink" Target="https://pixabay.com/illustrations/teamwork-team-gear-gears-drive-2207743/"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22.svg"/></Relationships>
</file>

<file path=ppt/slides/_rels/slide7.xml.rels><?xml version="1.0" encoding="UTF-8" standalone="yes"?>
<Relationships xmlns="http://schemas.openxmlformats.org/package/2006/relationships"><Relationship Id="rId3" Type="http://schemas.openxmlformats.org/officeDocument/2006/relationships/hyperlink" Target="https://pixabay.com/es/photos/m%c3%a9dico-enfermero-estetoscopio-6163736/"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23.png"/><Relationship Id="rId4" Type="http://schemas.openxmlformats.org/officeDocument/2006/relationships/hyperlink" Target="https://pixabay.com/service/license/"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pixabay.com/illustrations/cork-wall-pin-board-stickies-note-3326177/"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24.jpeg"/><Relationship Id="rId4" Type="http://schemas.openxmlformats.org/officeDocument/2006/relationships/hyperlink" Target="https://pixabay.com/service/licens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9"/>
        <p:cNvGrpSpPr/>
        <p:nvPr/>
      </p:nvGrpSpPr>
      <p:grpSpPr>
        <a:xfrm>
          <a:off x="0" y="0"/>
          <a:ext cx="0" cy="0"/>
          <a:chOff x="0" y="0"/>
          <a:chExt cx="0" cy="0"/>
        </a:xfrm>
      </p:grpSpPr>
      <p:sp>
        <p:nvSpPr>
          <p:cNvPr id="70" name="Google Shape;70;p1"/>
          <p:cNvSpPr/>
          <p:nvPr/>
        </p:nvSpPr>
        <p:spPr>
          <a:xfrm>
            <a:off x="-1" y="0"/>
            <a:ext cx="12191696"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71" name="Google Shape;71;p1"/>
          <p:cNvSpPr txBox="1"/>
          <p:nvPr/>
        </p:nvSpPr>
        <p:spPr>
          <a:xfrm>
            <a:off x="1349530" y="4237539"/>
            <a:ext cx="7286470" cy="2015774"/>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C01E24"/>
              </a:buClr>
              <a:buSzPts val="3400"/>
              <a:buFont typeface="Calibri"/>
              <a:buNone/>
            </a:pPr>
            <a:r>
              <a:rPr lang="fr-FR" sz="3400" b="1" i="0" u="none" strike="noStrike" cap="none" dirty="0">
                <a:solidFill>
                  <a:srgbClr val="C01E24"/>
                </a:solidFill>
                <a:latin typeface="Calibri"/>
                <a:ea typeface="Calibri"/>
                <a:cs typeface="Calibri"/>
                <a:sym typeface="Calibri"/>
              </a:rPr>
              <a:t>Module 5</a:t>
            </a:r>
            <a:br>
              <a:rPr lang="fr-FR" sz="3400" b="1" i="0" u="none" strike="noStrike" cap="none" dirty="0">
                <a:solidFill>
                  <a:schemeClr val="dk1"/>
                </a:solidFill>
                <a:latin typeface="Calibri"/>
                <a:ea typeface="Calibri"/>
                <a:cs typeface="Calibri"/>
                <a:sym typeface="Calibri"/>
              </a:rPr>
            </a:br>
            <a:r>
              <a:rPr lang="fr-FR" sz="3400" b="0" i="0" u="none" strike="noStrike" cap="none" dirty="0">
                <a:solidFill>
                  <a:schemeClr val="dk1"/>
                </a:solidFill>
                <a:latin typeface="Calibri"/>
                <a:ea typeface="Calibri"/>
                <a:cs typeface="Calibri"/>
                <a:sym typeface="Calibri"/>
              </a:rPr>
              <a:t>Découvrir les outils de santé numérique</a:t>
            </a:r>
            <a:endParaRPr lang="fr-FR" dirty="0"/>
          </a:p>
        </p:txBody>
      </p:sp>
      <p:sp>
        <p:nvSpPr>
          <p:cNvPr id="72" name="Google Shape;72;p1"/>
          <p:cNvSpPr/>
          <p:nvPr/>
        </p:nvSpPr>
        <p:spPr>
          <a:xfrm>
            <a:off x="0" y="891540"/>
            <a:ext cx="722376" cy="5071110"/>
          </a:xfrm>
          <a:prstGeom prst="rect">
            <a:avLst/>
          </a:prstGeom>
          <a:solidFill>
            <a:srgbClr val="4C52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pic>
        <p:nvPicPr>
          <p:cNvPr id="73" name="Google Shape;73;p1"/>
          <p:cNvPicPr preferRelativeResize="0"/>
          <p:nvPr/>
        </p:nvPicPr>
        <p:blipFill rotWithShape="1">
          <a:blip r:embed="rId3">
            <a:alphaModFix/>
          </a:blip>
          <a:srcRect/>
          <a:stretch/>
        </p:blipFill>
        <p:spPr>
          <a:xfrm>
            <a:off x="1349531" y="1073414"/>
            <a:ext cx="10228659" cy="2706488"/>
          </a:xfrm>
          <a:prstGeom prst="rect">
            <a:avLst/>
          </a:prstGeom>
          <a:noFill/>
          <a:ln>
            <a:noFill/>
          </a:ln>
          <a:effectLst>
            <a:outerShdw blurRad="406400" dist="317500" dir="5400000" sx="89000" sy="89000" rotWithShape="0">
              <a:srgbClr val="000000">
                <a:alpha val="14901"/>
              </a:srgbClr>
            </a:outerShdw>
          </a:effectLst>
        </p:spPr>
      </p:pic>
      <p:sp>
        <p:nvSpPr>
          <p:cNvPr id="74" name="Google Shape;74;p1"/>
          <p:cNvSpPr/>
          <p:nvPr/>
        </p:nvSpPr>
        <p:spPr>
          <a:xfrm>
            <a:off x="1675900" y="6380247"/>
            <a:ext cx="6960100" cy="632422"/>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None/>
            </a:pPr>
            <a:endParaRPr lang="en-US" sz="900" b="0" i="0" u="none" strike="noStrike" cap="none" dirty="0">
              <a:solidFill>
                <a:srgbClr val="7F7F7F"/>
              </a:solidFill>
              <a:latin typeface="Calibri"/>
              <a:ea typeface="Calibri"/>
              <a:cs typeface="Calibri"/>
              <a:sym typeface="Calibri"/>
            </a:endParaRPr>
          </a:p>
        </p:txBody>
      </p:sp>
      <p:pic>
        <p:nvPicPr>
          <p:cNvPr id="75" name="Google Shape;75;p1" descr="C:\Users\Georgia-Work\AppData\Roaming\Skype\georgia.aristidou\media_messaging\media_cache\^DD49E969C8C275A0BF0095F3F01442BBA23C6B6D6D2A977CE4^pimgpsh_fullsize_distr.jpg"/>
          <p:cNvPicPr preferRelativeResize="0"/>
          <p:nvPr/>
        </p:nvPicPr>
        <p:blipFill rotWithShape="1">
          <a:blip r:embed="rId4">
            <a:alphaModFix/>
          </a:blip>
          <a:srcRect/>
          <a:stretch/>
        </p:blipFill>
        <p:spPr>
          <a:xfrm>
            <a:off x="22751" y="6332226"/>
            <a:ext cx="1684020" cy="495300"/>
          </a:xfrm>
          <a:prstGeom prst="rect">
            <a:avLst/>
          </a:prstGeom>
          <a:noFill/>
          <a:ln>
            <a:noFill/>
          </a:ln>
        </p:spPr>
      </p:pic>
      <p:sp>
        <p:nvSpPr>
          <p:cNvPr id="77" name="Google Shape;77;p1"/>
          <p:cNvSpPr/>
          <p:nvPr/>
        </p:nvSpPr>
        <p:spPr>
          <a:xfrm>
            <a:off x="-2" y="862700"/>
            <a:ext cx="722376" cy="868136"/>
          </a:xfrm>
          <a:prstGeom prst="rect">
            <a:avLst/>
          </a:prstGeom>
          <a:solidFill>
            <a:schemeClr val="accent1">
              <a:lumMod val="5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dirty="0">
                <a:solidFill>
                  <a:schemeClr val="accent1">
                    <a:lumMod val="75000"/>
                  </a:schemeClr>
                </a:solidFill>
                <a:latin typeface="Calibri"/>
                <a:ea typeface="Calibri"/>
                <a:cs typeface="Calibri"/>
                <a:sym typeface="Calibri"/>
              </a:rPr>
              <a:t>1</a:t>
            </a:r>
            <a:endParaRPr sz="2400" b="1" dirty="0">
              <a:solidFill>
                <a:schemeClr val="accent1">
                  <a:lumMod val="75000"/>
                </a:schemeClr>
              </a:solidFill>
              <a:latin typeface="Calibri"/>
              <a:ea typeface="Calibri"/>
              <a:cs typeface="Calibri"/>
              <a:sym typeface="Calibri"/>
            </a:endParaRPr>
          </a:p>
        </p:txBody>
      </p:sp>
      <p:sp>
        <p:nvSpPr>
          <p:cNvPr id="78" name="Google Shape;78;p1"/>
          <p:cNvSpPr/>
          <p:nvPr/>
        </p:nvSpPr>
        <p:spPr>
          <a:xfrm>
            <a:off x="2609" y="1698521"/>
            <a:ext cx="722376" cy="868136"/>
          </a:xfrm>
          <a:prstGeom prst="rect">
            <a:avLst/>
          </a:prstGeom>
          <a:solidFill>
            <a:srgbClr val="2038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dirty="0">
                <a:solidFill>
                  <a:srgbClr val="2F5496"/>
                </a:solidFill>
                <a:latin typeface="Calibri"/>
                <a:ea typeface="Calibri"/>
                <a:cs typeface="Calibri"/>
                <a:sym typeface="Calibri"/>
              </a:rPr>
              <a:t>2</a:t>
            </a:r>
            <a:endParaRPr sz="2400" dirty="0">
              <a:solidFill>
                <a:srgbClr val="2F5496"/>
              </a:solidFill>
              <a:latin typeface="Calibri"/>
              <a:ea typeface="Calibri"/>
              <a:cs typeface="Calibri"/>
              <a:sym typeface="Calibri"/>
            </a:endParaRPr>
          </a:p>
        </p:txBody>
      </p:sp>
      <p:sp>
        <p:nvSpPr>
          <p:cNvPr id="79" name="Google Shape;79;p1"/>
          <p:cNvSpPr/>
          <p:nvPr/>
        </p:nvSpPr>
        <p:spPr>
          <a:xfrm>
            <a:off x="-56" y="2493288"/>
            <a:ext cx="722376" cy="868136"/>
          </a:xfrm>
          <a:prstGeom prst="rect">
            <a:avLst/>
          </a:prstGeom>
          <a:solidFill>
            <a:schemeClr val="accent1">
              <a:lumMod val="5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dirty="0">
                <a:solidFill>
                  <a:schemeClr val="accent1">
                    <a:lumMod val="75000"/>
                  </a:schemeClr>
                </a:solidFill>
                <a:latin typeface="Calibri"/>
                <a:ea typeface="Calibri"/>
                <a:cs typeface="Calibri"/>
                <a:sym typeface="Calibri"/>
              </a:rPr>
              <a:t>3</a:t>
            </a:r>
            <a:endParaRPr sz="2400" dirty="0">
              <a:solidFill>
                <a:schemeClr val="accent1">
                  <a:lumMod val="75000"/>
                </a:schemeClr>
              </a:solidFill>
              <a:latin typeface="Calibri"/>
              <a:ea typeface="Calibri"/>
              <a:cs typeface="Calibri"/>
              <a:sym typeface="Calibri"/>
            </a:endParaRPr>
          </a:p>
        </p:txBody>
      </p:sp>
      <p:sp>
        <p:nvSpPr>
          <p:cNvPr id="80" name="Google Shape;80;p1"/>
          <p:cNvSpPr/>
          <p:nvPr/>
        </p:nvSpPr>
        <p:spPr>
          <a:xfrm>
            <a:off x="-2" y="3361744"/>
            <a:ext cx="722376" cy="868136"/>
          </a:xfrm>
          <a:prstGeom prst="rect">
            <a:avLst/>
          </a:prstGeom>
          <a:solidFill>
            <a:srgbClr val="2038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dirty="0">
                <a:solidFill>
                  <a:srgbClr val="2F5496"/>
                </a:solidFill>
                <a:latin typeface="Calibri"/>
                <a:ea typeface="Calibri"/>
                <a:cs typeface="Calibri"/>
                <a:sym typeface="Calibri"/>
              </a:rPr>
              <a:t>4</a:t>
            </a:r>
            <a:endParaRPr sz="2400" dirty="0">
              <a:solidFill>
                <a:srgbClr val="2F5496"/>
              </a:solidFill>
              <a:latin typeface="Calibri"/>
              <a:ea typeface="Calibri"/>
              <a:cs typeface="Calibri"/>
              <a:sym typeface="Calibri"/>
            </a:endParaRPr>
          </a:p>
        </p:txBody>
      </p:sp>
      <p:sp>
        <p:nvSpPr>
          <p:cNvPr id="81" name="Google Shape;81;p1"/>
          <p:cNvSpPr/>
          <p:nvPr/>
        </p:nvSpPr>
        <p:spPr>
          <a:xfrm>
            <a:off x="1655" y="4227707"/>
            <a:ext cx="722376" cy="868136"/>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dirty="0">
                <a:solidFill>
                  <a:schemeClr val="bg1"/>
                </a:solidFill>
                <a:latin typeface="Calibri"/>
                <a:ea typeface="Calibri"/>
                <a:cs typeface="Calibri"/>
                <a:sym typeface="Calibri"/>
              </a:rPr>
              <a:t>5</a:t>
            </a:r>
            <a:endParaRPr sz="2400" dirty="0">
              <a:solidFill>
                <a:schemeClr val="bg1"/>
              </a:solidFill>
              <a:latin typeface="Calibri"/>
              <a:ea typeface="Calibri"/>
              <a:cs typeface="Calibri"/>
              <a:sym typeface="Calibri"/>
            </a:endParaRPr>
          </a:p>
        </p:txBody>
      </p:sp>
      <p:sp>
        <p:nvSpPr>
          <p:cNvPr id="82" name="Google Shape;82;p1"/>
          <p:cNvSpPr/>
          <p:nvPr/>
        </p:nvSpPr>
        <p:spPr>
          <a:xfrm>
            <a:off x="510" y="5094514"/>
            <a:ext cx="722376" cy="868136"/>
          </a:xfrm>
          <a:prstGeom prst="rect">
            <a:avLst/>
          </a:prstGeom>
          <a:solidFill>
            <a:srgbClr val="2038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dirty="0">
                <a:solidFill>
                  <a:srgbClr val="2F5496"/>
                </a:solidFill>
                <a:latin typeface="Calibri"/>
                <a:ea typeface="Calibri"/>
                <a:cs typeface="Calibri"/>
                <a:sym typeface="Calibri"/>
              </a:rPr>
              <a:t>6</a:t>
            </a:r>
            <a:endParaRPr sz="2400" dirty="0">
              <a:solidFill>
                <a:srgbClr val="2F5496"/>
              </a:solidFill>
              <a:latin typeface="Calibri"/>
              <a:ea typeface="Calibri"/>
              <a:cs typeface="Calibri"/>
              <a:sym typeface="Calibri"/>
            </a:endParaRPr>
          </a:p>
        </p:txBody>
      </p:sp>
      <p:pic>
        <p:nvPicPr>
          <p:cNvPr id="15" name="Picture 2">
            <a:extLst>
              <a:ext uri="{FF2B5EF4-FFF2-40B4-BE49-F238E27FC236}">
                <a16:creationId xmlns:a16="http://schemas.microsoft.com/office/drawing/2014/main" id="{64D42A5A-599D-4544-B7CD-5A03F1F039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18231" y="6316337"/>
            <a:ext cx="1406013" cy="49210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au 1">
            <a:extLst>
              <a:ext uri="{FF2B5EF4-FFF2-40B4-BE49-F238E27FC236}">
                <a16:creationId xmlns:a16="http://schemas.microsoft.com/office/drawing/2014/main" id="{C3771D5F-3CB3-36B8-6636-2AE0CB43DDFE}"/>
              </a:ext>
            </a:extLst>
          </p:cNvPr>
          <p:cNvGraphicFramePr>
            <a:graphicFrameLocks noGrp="1"/>
          </p:cNvGraphicFramePr>
          <p:nvPr>
            <p:extLst>
              <p:ext uri="{D42A27DB-BD31-4B8C-83A1-F6EECF244321}">
                <p14:modId xmlns:p14="http://schemas.microsoft.com/office/powerpoint/2010/main" val="498011938"/>
              </p:ext>
            </p:extLst>
          </p:nvPr>
        </p:nvGraphicFramePr>
        <p:xfrm>
          <a:off x="1729523" y="6458448"/>
          <a:ext cx="7286469" cy="346075"/>
        </p:xfrm>
        <a:graphic>
          <a:graphicData uri="http://schemas.openxmlformats.org/drawingml/2006/table">
            <a:tbl>
              <a:tblPr firstRow="1" firstCol="1" bandRow="1">
                <a:tableStyleId>{5C22544A-7EE6-4342-B048-85BDC9FD1C3A}</a:tableStyleId>
              </a:tblPr>
              <a:tblGrid>
                <a:gridCol w="7286469">
                  <a:extLst>
                    <a:ext uri="{9D8B030D-6E8A-4147-A177-3AD203B41FA5}">
                      <a16:colId xmlns:a16="http://schemas.microsoft.com/office/drawing/2014/main" val="2366953760"/>
                    </a:ext>
                  </a:extLst>
                </a:gridCol>
              </a:tblGrid>
              <a:tr h="0">
                <a:tc>
                  <a:txBody>
                    <a:bodyPr/>
                    <a:lstStyle/>
                    <a:p>
                      <a:pPr algn="l">
                        <a:lnSpc>
                          <a:spcPct val="150000"/>
                        </a:lnSpc>
                        <a:spcAft>
                          <a:spcPts val="800"/>
                        </a:spcAft>
                      </a:pPr>
                      <a:r>
                        <a:rPr lang="fr-FR" sz="800" b="0" dirty="0">
                          <a:solidFill>
                            <a:schemeClr val="tx1">
                              <a:lumMod val="50000"/>
                              <a:lumOff val="50000"/>
                            </a:schemeClr>
                          </a:solidFill>
                          <a:effectLst/>
                        </a:rPr>
                        <a:t>Le soutien de la Commission européenne à la production de cette publication ne constitue pas une approbation de son contenu, qui n'engage que ses auteurs, et la Commission ne peut être tenue responsable de l'usage qui pourrait être fait des informations qu'elle contient.</a:t>
                      </a:r>
                      <a:endParaRPr lang="fr-FR" sz="1100" b="0" dirty="0">
                        <a:solidFill>
                          <a:schemeClr val="tx1">
                            <a:lumMod val="50000"/>
                            <a:lumOff val="50000"/>
                          </a:schemeClr>
                        </a:solidFill>
                        <a:effectLst/>
                        <a:latin typeface="Calibri" panose="020F0502020204030204" pitchFamily="34" charset="0"/>
                        <a:ea typeface="Calibri" panose="020F0502020204030204" pitchFamily="34" charset="0"/>
                      </a:endParaRPr>
                    </a:p>
                  </a:txBody>
                  <a:tcPr marL="68580" marR="68580" marT="0" marB="0">
                    <a:noFill/>
                  </a:tcPr>
                </a:tc>
                <a:extLst>
                  <a:ext uri="{0D108BD9-81ED-4DB2-BD59-A6C34878D82A}">
                    <a16:rowId xmlns:a16="http://schemas.microsoft.com/office/drawing/2014/main" val="301674126"/>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a:xfrm>
            <a:off x="555335" y="1079999"/>
            <a:ext cx="10515600" cy="893179"/>
          </a:xfrm>
        </p:spPr>
        <p:txBody>
          <a:bodyPr>
            <a:normAutofit/>
          </a:bodyPr>
          <a:lstStyle/>
          <a:p>
            <a:r>
              <a:rPr lang="fr-FR" dirty="0">
                <a:solidFill>
                  <a:srgbClr val="002060"/>
                </a:solidFill>
                <a:latin typeface="Calibri"/>
                <a:cs typeface="Calibri"/>
              </a:rPr>
              <a:t>Prendre à une décision</a:t>
            </a:r>
          </a:p>
        </p:txBody>
      </p:sp>
      <p:sp>
        <p:nvSpPr>
          <p:cNvPr id="7" name="Ορθογώνιο 1">
            <a:extLst>
              <a:ext uri="{FF2B5EF4-FFF2-40B4-BE49-F238E27FC236}">
                <a16:creationId xmlns:a16="http://schemas.microsoft.com/office/drawing/2014/main" id="{3EABFA14-CCC1-48A6-A2A5-B838C912D37A}"/>
              </a:ext>
            </a:extLst>
          </p:cNvPr>
          <p:cNvSpPr/>
          <p:nvPr/>
        </p:nvSpPr>
        <p:spPr>
          <a:xfrm>
            <a:off x="7980099" y="6453317"/>
            <a:ext cx="2411718" cy="276999"/>
          </a:xfrm>
          <a:prstGeom prst="rect">
            <a:avLst/>
          </a:prstGeom>
        </p:spPr>
        <p:txBody>
          <a:bodyPr wrap="square">
            <a:spAutoFit/>
          </a:bodyPr>
          <a:lstStyle/>
          <a:p>
            <a:pPr algn="r"/>
            <a:r>
              <a:rPr lang="en-US" sz="1200" dirty="0">
                <a:hlinkClick r:id="rId3"/>
              </a:rPr>
              <a:t>Source</a:t>
            </a:r>
            <a:r>
              <a:rPr lang="en-US" sz="1200" dirty="0"/>
              <a:t> | </a:t>
            </a:r>
            <a:r>
              <a:rPr lang="en-US" sz="1200" dirty="0">
                <a:hlinkClick r:id="rId4"/>
              </a:rPr>
              <a:t>Pixabay license</a:t>
            </a:r>
            <a:endParaRPr lang="en-US" sz="1200" dirty="0"/>
          </a:p>
        </p:txBody>
      </p:sp>
      <p:sp>
        <p:nvSpPr>
          <p:cNvPr id="1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a:xfrm>
            <a:off x="555335" y="2169993"/>
            <a:ext cx="5476975" cy="3471401"/>
          </a:xfrm>
        </p:spPr>
        <p:txBody>
          <a:bodyPr>
            <a:normAutofit fontScale="77500" lnSpcReduction="20000"/>
          </a:bodyPr>
          <a:lstStyle/>
          <a:p>
            <a:endParaRPr lang="en-GB" sz="2200" b="0" dirty="0">
              <a:sym typeface="Arial" panose="020B0604020202020204" pitchFamily="34" charset="0"/>
            </a:endParaRPr>
          </a:p>
          <a:p>
            <a:pPr marL="342900" indent="-342900">
              <a:buFont typeface="Arial" panose="020B0604020202020204" pitchFamily="34" charset="0"/>
              <a:buChar char="•"/>
            </a:pPr>
            <a:r>
              <a:rPr lang="fr-FR" sz="2400" dirty="0">
                <a:latin typeface="Calibri" panose="020F0502020204030204" pitchFamily="34" charset="0"/>
                <a:cs typeface="Calibri" panose="020F0502020204030204" pitchFamily="34" charset="0"/>
                <a:sym typeface="Arial" panose="020B0604020202020204" pitchFamily="34" charset="0"/>
              </a:rPr>
              <a:t>Étape 2 : </a:t>
            </a:r>
            <a:r>
              <a:rPr lang="fr-FR" sz="2400" b="0" dirty="0">
                <a:latin typeface="Calibri" panose="020F0502020204030204" pitchFamily="34" charset="0"/>
                <a:cs typeface="Calibri" panose="020F0502020204030204" pitchFamily="34" charset="0"/>
                <a:sym typeface="Arial" panose="020B0604020202020204" pitchFamily="34" charset="0"/>
              </a:rPr>
              <a:t>Votre formateur/formatrice distribue à chacun d’entre vous 5 gommettes autocollantes, que vous allez devoir coller sur les cartes des problèmes de santé que vous considérez comme les plus courants.</a:t>
            </a:r>
          </a:p>
          <a:p>
            <a:pPr marL="342900" indent="-342900">
              <a:buFont typeface="Arial" panose="020B0604020202020204" pitchFamily="34" charset="0"/>
              <a:buChar char="•"/>
            </a:pPr>
            <a:endParaRPr lang="fr-FR" sz="2400" b="0" dirty="0">
              <a:latin typeface="Calibri" panose="020F0502020204030204" pitchFamily="34" charset="0"/>
              <a:cs typeface="Calibri" panose="020F0502020204030204" pitchFamily="34" charset="0"/>
              <a:sym typeface="Arial" panose="020B0604020202020204" pitchFamily="34" charset="0"/>
            </a:endParaRPr>
          </a:p>
          <a:p>
            <a:pPr marL="342900" indent="-342900">
              <a:buFont typeface="Arial" panose="020B0604020202020204" pitchFamily="34" charset="0"/>
              <a:buChar char="•"/>
            </a:pPr>
            <a:r>
              <a:rPr lang="fr-FR" sz="2400" b="0" dirty="0">
                <a:latin typeface="Calibri" panose="020F0502020204030204" pitchFamily="34" charset="0"/>
                <a:cs typeface="Calibri" panose="020F0502020204030204" pitchFamily="34" charset="0"/>
                <a:sym typeface="Arial" panose="020B0604020202020204" pitchFamily="34" charset="0"/>
              </a:rPr>
              <a:t>Plus il y a de gommettes sur un problème de santé, plus il est prioritaire.</a:t>
            </a:r>
          </a:p>
          <a:p>
            <a:pPr marL="342900" indent="-342900">
              <a:buFont typeface="Arial" panose="020B0604020202020204" pitchFamily="34" charset="0"/>
              <a:buChar char="•"/>
            </a:pPr>
            <a:endParaRPr lang="fr-FR" sz="2400" b="0" dirty="0">
              <a:latin typeface="Calibri" panose="020F0502020204030204" pitchFamily="34" charset="0"/>
              <a:cs typeface="Calibri" panose="020F0502020204030204" pitchFamily="34" charset="0"/>
              <a:sym typeface="Arial" panose="020B0604020202020204" pitchFamily="34" charset="0"/>
            </a:endParaRPr>
          </a:p>
          <a:p>
            <a:pPr marL="342900" indent="-342900">
              <a:buFont typeface="Arial" panose="020B0604020202020204" pitchFamily="34" charset="0"/>
              <a:buChar char="•"/>
            </a:pPr>
            <a:r>
              <a:rPr lang="fr-FR" sz="2400" b="0" dirty="0">
                <a:latin typeface="Calibri" panose="020F0502020204030204" pitchFamily="34" charset="0"/>
                <a:cs typeface="Calibri" panose="020F0502020204030204" pitchFamily="34" charset="0"/>
                <a:sym typeface="Arial" panose="020B0604020202020204" pitchFamily="34" charset="0"/>
              </a:rPr>
              <a:t>Maintenant, regardez de plus près les 5 problèmes de santé qui ont rassemblé le plus de gommettes</a:t>
            </a:r>
            <a:r>
              <a:rPr lang="en-US" sz="2400" b="0" dirty="0">
                <a:latin typeface="Calibri" panose="020F0502020204030204" pitchFamily="34" charset="0"/>
                <a:cs typeface="Calibri" panose="020F0502020204030204" pitchFamily="34" charset="0"/>
                <a:sym typeface="Arial" panose="020B0604020202020204" pitchFamily="34" charset="0"/>
              </a:rPr>
              <a:t>.</a:t>
            </a:r>
          </a:p>
          <a:p>
            <a:pPr marL="342900" indent="-342900">
              <a:buFont typeface="Arial" panose="020B0604020202020204" pitchFamily="34" charset="0"/>
              <a:buChar char="•"/>
            </a:pPr>
            <a:endParaRPr lang="en-US" sz="2400" b="0" dirty="0">
              <a:latin typeface="Calibri" panose="020F0502020204030204" pitchFamily="34" charset="0"/>
              <a:cs typeface="Calibri" panose="020F0502020204030204" pitchFamily="34" charset="0"/>
              <a:sym typeface="Arial" panose="020B0604020202020204" pitchFamily="34" charset="0"/>
            </a:endParaRPr>
          </a:p>
        </p:txBody>
      </p:sp>
      <p:pic>
        <p:nvPicPr>
          <p:cNvPr id="1028" name="Picture 4" descr="Polka Dots, Punkte, Flecken, Must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80099" y="2286442"/>
            <a:ext cx="3238500" cy="3238501"/>
          </a:xfrm>
          <a:prstGeom prst="rect">
            <a:avLst/>
          </a:prstGeom>
          <a:noFill/>
          <a:extLst>
            <a:ext uri="{909E8E84-426E-40DD-AFC4-6F175D3DCCD1}">
              <a14:hiddenFill xmlns:a14="http://schemas.microsoft.com/office/drawing/2010/main">
                <a:solidFill>
                  <a:srgbClr val="FFFFFF"/>
                </a:solidFill>
              </a14:hiddenFill>
            </a:ext>
          </a:extLst>
        </p:spPr>
      </p:pic>
      <p:sp>
        <p:nvSpPr>
          <p:cNvPr id="6" name="Textfeld 10">
            <a:extLst>
              <a:ext uri="{FF2B5EF4-FFF2-40B4-BE49-F238E27FC236}">
                <a16:creationId xmlns:a16="http://schemas.microsoft.com/office/drawing/2014/main" id="{C9855ECE-4D85-4F20-8D47-3460EA1E4166}"/>
              </a:ext>
            </a:extLst>
          </p:cNvPr>
          <p:cNvSpPr txBox="1"/>
          <p:nvPr/>
        </p:nvSpPr>
        <p:spPr>
          <a:xfrm>
            <a:off x="8364511" y="-14991"/>
            <a:ext cx="3827489" cy="584775"/>
          </a:xfrm>
          <a:prstGeom prst="rect">
            <a:avLst/>
          </a:prstGeom>
          <a:solidFill>
            <a:schemeClr val="bg1">
              <a:lumMod val="50000"/>
            </a:schemeClr>
          </a:solidFill>
        </p:spPr>
        <p:txBody>
          <a:bodyPr wrap="square" rtlCol="0">
            <a:spAutoFit/>
          </a:bodyPr>
          <a:lstStyle/>
          <a:p>
            <a:pPr algn="r"/>
            <a:r>
              <a:rPr lang="de-DE" sz="1600" dirty="0">
                <a:solidFill>
                  <a:schemeClr val="bg1"/>
                </a:solidFill>
                <a:latin typeface="Calibri" panose="020F0502020204030204" pitchFamily="34" charset="0"/>
                <a:cs typeface="Calibri" panose="020F0502020204030204" pitchFamily="34" charset="0"/>
              </a:rPr>
              <a:t>5.1.2 </a:t>
            </a:r>
            <a:r>
              <a:rPr lang="fr-FR" sz="1600" dirty="0">
                <a:solidFill>
                  <a:schemeClr val="bg1"/>
                </a:solidFill>
                <a:latin typeface="Calibri" panose="020F0502020204030204" pitchFamily="34" charset="0"/>
                <a:cs typeface="Calibri" panose="020F0502020204030204" pitchFamily="34" charset="0"/>
              </a:rPr>
              <a:t>Comment trouver des informations de santé en ligne ?</a:t>
            </a:r>
            <a:endParaRPr lang="de-DE" sz="16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65091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83" name="Google Shape;183;p7"/>
          <p:cNvSpPr/>
          <p:nvPr/>
        </p:nvSpPr>
        <p:spPr>
          <a:xfrm>
            <a:off x="3418652" y="6566673"/>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Source</a:t>
            </a:r>
            <a:r>
              <a:rPr lang="en-US" sz="1200" dirty="0">
                <a:solidFill>
                  <a:schemeClr val="dk1"/>
                </a:solidFill>
                <a:latin typeface="Calibri"/>
                <a:ea typeface="Calibri"/>
                <a:cs typeface="Calibri"/>
                <a:sym typeface="Calibri"/>
              </a:rPr>
              <a:t> | </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Pixabay license</a:t>
            </a:r>
            <a:endParaRPr sz="1200" dirty="0">
              <a:solidFill>
                <a:schemeClr val="dk1"/>
              </a:solidFill>
              <a:latin typeface="Calibri"/>
              <a:ea typeface="Calibri"/>
              <a:cs typeface="Calibri"/>
              <a:sym typeface="Calibri"/>
            </a:endParaRPr>
          </a:p>
        </p:txBody>
      </p:sp>
      <p:sp>
        <p:nvSpPr>
          <p:cNvPr id="10" name="Google Shape;171;p6">
            <a:extLst>
              <a:ext uri="{FF2B5EF4-FFF2-40B4-BE49-F238E27FC236}">
                <a16:creationId xmlns:a16="http://schemas.microsoft.com/office/drawing/2014/main" id="{A76D4AA0-5B2D-4504-A8B5-7F5A95DA9AEB}"/>
              </a:ext>
            </a:extLst>
          </p:cNvPr>
          <p:cNvSpPr txBox="1">
            <a:spLocks/>
          </p:cNvSpPr>
          <p:nvPr/>
        </p:nvSpPr>
        <p:spPr>
          <a:xfrm>
            <a:off x="310895" y="1503337"/>
            <a:ext cx="5688052" cy="447019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81000" algn="l" rtl="0">
              <a:lnSpc>
                <a:spcPct val="150000"/>
              </a:lnSpc>
              <a:spcBef>
                <a:spcPts val="600"/>
              </a:spcBef>
              <a:spcAft>
                <a:spcPts val="0"/>
              </a:spcAft>
              <a:buClr>
                <a:srgbClr val="C01E24"/>
              </a:buClr>
              <a:buSzPts val="2400"/>
              <a:buFont typeface="Noto Sans Symbols"/>
              <a:buChar char="▪"/>
              <a:defRPr sz="2400" b="0" i="0" u="none" strike="noStrike" cap="none">
                <a:solidFill>
                  <a:schemeClr val="dk1"/>
                </a:solidFill>
                <a:latin typeface="Calibri"/>
                <a:ea typeface="Calibri"/>
                <a:cs typeface="Calibri"/>
                <a:sym typeface="Calibri"/>
              </a:defRPr>
            </a:lvl1pPr>
            <a:lvl2pPr marL="914400" marR="0" lvl="1" indent="-396240" algn="l" rtl="0">
              <a:lnSpc>
                <a:spcPct val="150000"/>
              </a:lnSpc>
              <a:spcBef>
                <a:spcPts val="600"/>
              </a:spcBef>
              <a:spcAft>
                <a:spcPts val="0"/>
              </a:spcAft>
              <a:buClr>
                <a:srgbClr val="C01E24"/>
              </a:buClr>
              <a:buSzPts val="2640"/>
              <a:buFont typeface="Noto Sans Symbols"/>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5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5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5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nSpc>
                <a:spcPct val="100000"/>
              </a:lnSpc>
              <a:spcBef>
                <a:spcPts val="0"/>
              </a:spcBef>
              <a:buSzPts val="2000"/>
              <a:buNone/>
            </a:pPr>
            <a:endParaRPr lang="fr-FR" sz="2000" dirty="0"/>
          </a:p>
          <a:p>
            <a:pPr marL="342900" indent="-342900">
              <a:lnSpc>
                <a:spcPct val="100000"/>
              </a:lnSpc>
              <a:spcBef>
                <a:spcPts val="0"/>
              </a:spcBef>
              <a:buSzPts val="2000"/>
            </a:pPr>
            <a:endParaRPr lang="fr-FR" sz="2000" dirty="0"/>
          </a:p>
          <a:p>
            <a:pPr marL="342900" indent="-342900">
              <a:lnSpc>
                <a:spcPct val="100000"/>
              </a:lnSpc>
              <a:spcBef>
                <a:spcPts val="0"/>
              </a:spcBef>
              <a:buSzPts val="2000"/>
            </a:pPr>
            <a:r>
              <a:rPr lang="fr-FR" sz="2000" dirty="0"/>
              <a:t>Vous disposez maintenant d’une liste contenant 5 des problèmes de santé les plus courants.</a:t>
            </a:r>
          </a:p>
          <a:p>
            <a:pPr marL="342900" indent="-342900">
              <a:lnSpc>
                <a:spcPct val="100000"/>
              </a:lnSpc>
              <a:spcBef>
                <a:spcPts val="0"/>
              </a:spcBef>
              <a:buSzPts val="2000"/>
            </a:pPr>
            <a:r>
              <a:rPr lang="fr-FR" sz="2000" dirty="0"/>
              <a:t>Regroupez-vous en petits groupes de 2 à 3 personnes et donnez à chaque groupe un problème de santé.</a:t>
            </a:r>
          </a:p>
          <a:p>
            <a:pPr marL="342900" indent="-342900">
              <a:lnSpc>
                <a:spcPct val="100000"/>
              </a:lnSpc>
              <a:spcBef>
                <a:spcPts val="0"/>
              </a:spcBef>
              <a:buSzPts val="2000"/>
            </a:pPr>
            <a:r>
              <a:rPr lang="fr-FR" sz="2000" dirty="0"/>
              <a:t>Chaque groupe peut se connecter à Internet et faire des recherches sur le problème de santé qui lui a été attribué.</a:t>
            </a:r>
          </a:p>
          <a:p>
            <a:pPr marL="342900" indent="-342900">
              <a:lnSpc>
                <a:spcPct val="100000"/>
              </a:lnSpc>
              <a:spcBef>
                <a:spcPts val="0"/>
              </a:spcBef>
              <a:buSzPts val="2000"/>
            </a:pPr>
            <a:r>
              <a:rPr lang="fr-FR" sz="2000" dirty="0"/>
              <a:t>Comptez le nombre de sources en ligne que vous pouvez trouver dans le laps de temps imparti, qui apportent des informations sur le problème de santé et ses traitements possibles</a:t>
            </a:r>
          </a:p>
        </p:txBody>
      </p:sp>
      <p:pic>
        <p:nvPicPr>
          <p:cNvPr id="5" name="Grafik 4"/>
          <p:cNvPicPr>
            <a:picLocks noChangeAspect="1"/>
          </p:cNvPicPr>
          <p:nvPr/>
        </p:nvPicPr>
        <p:blipFill>
          <a:blip r:embed="rId5"/>
          <a:stretch>
            <a:fillRect/>
          </a:stretch>
        </p:blipFill>
        <p:spPr>
          <a:xfrm>
            <a:off x="7192371" y="2539908"/>
            <a:ext cx="4020129" cy="2675899"/>
          </a:xfrm>
          <a:prstGeom prst="rect">
            <a:avLst/>
          </a:prstGeom>
        </p:spPr>
      </p:pic>
      <p:sp>
        <p:nvSpPr>
          <p:cNvPr id="7" name="Textfeld 10">
            <a:extLst>
              <a:ext uri="{FF2B5EF4-FFF2-40B4-BE49-F238E27FC236}">
                <a16:creationId xmlns:a16="http://schemas.microsoft.com/office/drawing/2014/main" id="{2A2FC0F2-BE54-4639-A7D3-5B968A1D4FBE}"/>
              </a:ext>
            </a:extLst>
          </p:cNvPr>
          <p:cNvSpPr txBox="1"/>
          <p:nvPr/>
        </p:nvSpPr>
        <p:spPr>
          <a:xfrm>
            <a:off x="8364511" y="-14991"/>
            <a:ext cx="3827489" cy="584775"/>
          </a:xfrm>
          <a:prstGeom prst="rect">
            <a:avLst/>
          </a:prstGeom>
          <a:solidFill>
            <a:schemeClr val="bg1">
              <a:lumMod val="50000"/>
            </a:schemeClr>
          </a:solidFill>
        </p:spPr>
        <p:txBody>
          <a:bodyPr wrap="square" rtlCol="0">
            <a:spAutoFit/>
          </a:bodyPr>
          <a:lstStyle/>
          <a:p>
            <a:pPr algn="r"/>
            <a:r>
              <a:rPr lang="de-DE" sz="1600" dirty="0">
                <a:solidFill>
                  <a:schemeClr val="bg1"/>
                </a:solidFill>
                <a:latin typeface="Calibri" panose="020F0502020204030204" pitchFamily="34" charset="0"/>
                <a:cs typeface="Calibri" panose="020F0502020204030204" pitchFamily="34" charset="0"/>
              </a:rPr>
              <a:t>5.1.2 </a:t>
            </a:r>
            <a:r>
              <a:rPr lang="fr-FR" sz="1600" dirty="0">
                <a:solidFill>
                  <a:schemeClr val="bg1"/>
                </a:solidFill>
                <a:latin typeface="Calibri" panose="020F0502020204030204" pitchFamily="34" charset="0"/>
                <a:cs typeface="Calibri" panose="020F0502020204030204" pitchFamily="34" charset="0"/>
              </a:rPr>
              <a:t>Comment trouver des informations de santé en ligne ?</a:t>
            </a:r>
            <a:endParaRPr lang="de-DE" sz="16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489448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0" name="Google Shape;171;p6">
            <a:extLst>
              <a:ext uri="{FF2B5EF4-FFF2-40B4-BE49-F238E27FC236}">
                <a16:creationId xmlns:a16="http://schemas.microsoft.com/office/drawing/2014/main" id="{A76D4AA0-5B2D-4504-A8B5-7F5A95DA9AEB}"/>
              </a:ext>
            </a:extLst>
          </p:cNvPr>
          <p:cNvSpPr txBox="1">
            <a:spLocks/>
          </p:cNvSpPr>
          <p:nvPr/>
        </p:nvSpPr>
        <p:spPr>
          <a:xfrm>
            <a:off x="330558" y="1239520"/>
            <a:ext cx="7827922" cy="499948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81000" algn="l" rtl="0">
              <a:lnSpc>
                <a:spcPct val="150000"/>
              </a:lnSpc>
              <a:spcBef>
                <a:spcPts val="600"/>
              </a:spcBef>
              <a:spcAft>
                <a:spcPts val="0"/>
              </a:spcAft>
              <a:buClr>
                <a:srgbClr val="C01E24"/>
              </a:buClr>
              <a:buSzPts val="2400"/>
              <a:buFont typeface="Noto Sans Symbols"/>
              <a:buChar char="▪"/>
              <a:defRPr sz="2400" b="0" i="0" u="none" strike="noStrike" cap="none">
                <a:solidFill>
                  <a:schemeClr val="dk1"/>
                </a:solidFill>
                <a:latin typeface="Calibri"/>
                <a:ea typeface="Calibri"/>
                <a:cs typeface="Calibri"/>
                <a:sym typeface="Calibri"/>
              </a:defRPr>
            </a:lvl1pPr>
            <a:lvl2pPr marL="914400" marR="0" lvl="1" indent="-396240" algn="l" rtl="0">
              <a:lnSpc>
                <a:spcPct val="150000"/>
              </a:lnSpc>
              <a:spcBef>
                <a:spcPts val="600"/>
              </a:spcBef>
              <a:spcAft>
                <a:spcPts val="0"/>
              </a:spcAft>
              <a:buClr>
                <a:srgbClr val="C01E24"/>
              </a:buClr>
              <a:buSzPts val="2640"/>
              <a:buFont typeface="Noto Sans Symbols"/>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5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5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5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nSpc>
                <a:spcPct val="100000"/>
              </a:lnSpc>
              <a:spcBef>
                <a:spcPts val="0"/>
              </a:spcBef>
              <a:buSzPts val="2000"/>
              <a:buNone/>
            </a:pPr>
            <a:endParaRPr lang="en-GB" sz="2000" dirty="0"/>
          </a:p>
          <a:p>
            <a:pPr marL="0" indent="0">
              <a:lnSpc>
                <a:spcPct val="100000"/>
              </a:lnSpc>
              <a:spcBef>
                <a:spcPts val="0"/>
              </a:spcBef>
              <a:buSzPts val="2000"/>
              <a:buNone/>
            </a:pPr>
            <a:r>
              <a:rPr lang="fr-FR" sz="2000" dirty="0"/>
              <a:t>Ensuite,</a:t>
            </a:r>
          </a:p>
          <a:p>
            <a:pPr marL="0" indent="0">
              <a:lnSpc>
                <a:spcPct val="100000"/>
              </a:lnSpc>
              <a:spcBef>
                <a:spcPts val="0"/>
              </a:spcBef>
              <a:buSzPts val="2000"/>
              <a:buNone/>
            </a:pPr>
            <a:endParaRPr lang="fr-FR" sz="2000" dirty="0"/>
          </a:p>
          <a:p>
            <a:pPr marL="342900" indent="-342900">
              <a:lnSpc>
                <a:spcPct val="100000"/>
              </a:lnSpc>
              <a:spcBef>
                <a:spcPts val="0"/>
              </a:spcBef>
              <a:buSzPts val="2000"/>
            </a:pPr>
            <a:r>
              <a:rPr lang="fr-FR" sz="2000" dirty="0"/>
              <a:t>Regardez bien les différences que vous pouvez constater, par ex. lorsque le traitement est un traitement de médecine conventionnelle ou lorsqu’il provient de médecines alternatives et autres thérapies naturelles</a:t>
            </a:r>
          </a:p>
          <a:p>
            <a:pPr marL="342900" indent="-342900">
              <a:lnSpc>
                <a:spcPct val="100000"/>
              </a:lnSpc>
              <a:spcBef>
                <a:spcPts val="0"/>
              </a:spcBef>
              <a:buSzPts val="2000"/>
            </a:pPr>
            <a:r>
              <a:rPr lang="fr-FR" sz="2000" dirty="0"/>
              <a:t>Vérifiez si une tendance ressort dans les informations recueillies (p. ex. plus d’informations sur un traitement naturel, ou dans le nombre de déclencheurs possibles du problème de santé, ou encore dans les informations sur les divers traitements du problème de santé, etc.)</a:t>
            </a:r>
          </a:p>
        </p:txBody>
      </p:sp>
      <p:sp>
        <p:nvSpPr>
          <p:cNvPr id="7" name="Textfeld 10">
            <a:extLst>
              <a:ext uri="{FF2B5EF4-FFF2-40B4-BE49-F238E27FC236}">
                <a16:creationId xmlns:a16="http://schemas.microsoft.com/office/drawing/2014/main" id="{4EDF2940-02C6-4C33-B9DF-6F2809B6FA19}"/>
              </a:ext>
            </a:extLst>
          </p:cNvPr>
          <p:cNvSpPr txBox="1"/>
          <p:nvPr/>
        </p:nvSpPr>
        <p:spPr>
          <a:xfrm>
            <a:off x="8364511" y="-14991"/>
            <a:ext cx="3827489" cy="584775"/>
          </a:xfrm>
          <a:prstGeom prst="rect">
            <a:avLst/>
          </a:prstGeom>
          <a:solidFill>
            <a:schemeClr val="bg1">
              <a:lumMod val="50000"/>
            </a:schemeClr>
          </a:solidFill>
        </p:spPr>
        <p:txBody>
          <a:bodyPr wrap="square" rtlCol="0">
            <a:spAutoFit/>
          </a:bodyPr>
          <a:lstStyle/>
          <a:p>
            <a:pPr algn="r"/>
            <a:r>
              <a:rPr lang="de-DE" sz="1600" dirty="0">
                <a:solidFill>
                  <a:schemeClr val="bg1"/>
                </a:solidFill>
                <a:latin typeface="Calibri" panose="020F0502020204030204" pitchFamily="34" charset="0"/>
                <a:cs typeface="Calibri" panose="020F0502020204030204" pitchFamily="34" charset="0"/>
              </a:rPr>
              <a:t>5.1.2 </a:t>
            </a:r>
            <a:r>
              <a:rPr lang="fr-FR" sz="1600" dirty="0">
                <a:solidFill>
                  <a:schemeClr val="bg1"/>
                </a:solidFill>
                <a:latin typeface="Calibri" panose="020F0502020204030204" pitchFamily="34" charset="0"/>
                <a:cs typeface="Calibri" panose="020F0502020204030204" pitchFamily="34" charset="0"/>
              </a:rPr>
              <a:t>Comment trouver des informations de santé en ligne ?</a:t>
            </a:r>
            <a:endParaRPr lang="de-DE" sz="16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23799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83" name="Google Shape;183;p7"/>
          <p:cNvSpPr/>
          <p:nvPr/>
        </p:nvSpPr>
        <p:spPr>
          <a:xfrm>
            <a:off x="3418652" y="6566673"/>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Source</a:t>
            </a:r>
            <a:r>
              <a:rPr lang="en-US" sz="1200" dirty="0">
                <a:solidFill>
                  <a:schemeClr val="dk1"/>
                </a:solidFill>
                <a:latin typeface="Calibri"/>
                <a:ea typeface="Calibri"/>
                <a:cs typeface="Calibri"/>
                <a:sym typeface="Calibri"/>
              </a:rPr>
              <a:t> | </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Pixabay license</a:t>
            </a:r>
            <a:endParaRPr sz="1200" dirty="0">
              <a:solidFill>
                <a:schemeClr val="dk1"/>
              </a:solidFill>
              <a:latin typeface="Calibri"/>
              <a:ea typeface="Calibri"/>
              <a:cs typeface="Calibri"/>
              <a:sym typeface="Calibri"/>
            </a:endParaRPr>
          </a:p>
        </p:txBody>
      </p:sp>
      <p:sp>
        <p:nvSpPr>
          <p:cNvPr id="10" name="Google Shape;171;p6">
            <a:extLst>
              <a:ext uri="{FF2B5EF4-FFF2-40B4-BE49-F238E27FC236}">
                <a16:creationId xmlns:a16="http://schemas.microsoft.com/office/drawing/2014/main" id="{A76D4AA0-5B2D-4504-A8B5-7F5A95DA9AEB}"/>
              </a:ext>
            </a:extLst>
          </p:cNvPr>
          <p:cNvSpPr txBox="1">
            <a:spLocks/>
          </p:cNvSpPr>
          <p:nvPr/>
        </p:nvSpPr>
        <p:spPr>
          <a:xfrm>
            <a:off x="330559" y="1768808"/>
            <a:ext cx="5688052" cy="447019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81000" algn="l" rtl="0">
              <a:lnSpc>
                <a:spcPct val="150000"/>
              </a:lnSpc>
              <a:spcBef>
                <a:spcPts val="600"/>
              </a:spcBef>
              <a:spcAft>
                <a:spcPts val="0"/>
              </a:spcAft>
              <a:buClr>
                <a:srgbClr val="C01E24"/>
              </a:buClr>
              <a:buSzPts val="2400"/>
              <a:buFont typeface="Noto Sans Symbols"/>
              <a:buChar char="▪"/>
              <a:defRPr sz="2400" b="0" i="0" u="none" strike="noStrike" cap="none">
                <a:solidFill>
                  <a:schemeClr val="dk1"/>
                </a:solidFill>
                <a:latin typeface="Calibri"/>
                <a:ea typeface="Calibri"/>
                <a:cs typeface="Calibri"/>
                <a:sym typeface="Calibri"/>
              </a:defRPr>
            </a:lvl1pPr>
            <a:lvl2pPr marL="914400" marR="0" lvl="1" indent="-396240" algn="l" rtl="0">
              <a:lnSpc>
                <a:spcPct val="150000"/>
              </a:lnSpc>
              <a:spcBef>
                <a:spcPts val="600"/>
              </a:spcBef>
              <a:spcAft>
                <a:spcPts val="0"/>
              </a:spcAft>
              <a:buClr>
                <a:srgbClr val="C01E24"/>
              </a:buClr>
              <a:buSzPts val="2640"/>
              <a:buFont typeface="Noto Sans Symbols"/>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5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5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5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nSpc>
                <a:spcPct val="100000"/>
              </a:lnSpc>
              <a:spcBef>
                <a:spcPts val="0"/>
              </a:spcBef>
              <a:buSzPts val="2000"/>
              <a:buNone/>
            </a:pPr>
            <a:endParaRPr lang="en-GB" sz="2000" dirty="0"/>
          </a:p>
          <a:p>
            <a:pPr marL="0" indent="0">
              <a:lnSpc>
                <a:spcPct val="100000"/>
              </a:lnSpc>
              <a:spcBef>
                <a:spcPts val="0"/>
              </a:spcBef>
              <a:buSzPts val="2000"/>
              <a:buNone/>
            </a:pPr>
            <a:r>
              <a:rPr lang="fr-FR" sz="2000" dirty="0"/>
              <a:t>Présentez les résultats obtenus à l’ensemble du groupe, en répondant aux questions suivantes :</a:t>
            </a:r>
          </a:p>
          <a:p>
            <a:pPr marL="342900" indent="-342900">
              <a:lnSpc>
                <a:spcPct val="100000"/>
              </a:lnSpc>
              <a:spcBef>
                <a:spcPts val="0"/>
              </a:spcBef>
              <a:buSzPts val="2000"/>
            </a:pPr>
            <a:endParaRPr lang="en-GB" sz="2000" dirty="0"/>
          </a:p>
          <a:p>
            <a:pPr marL="342900" indent="-342900">
              <a:lnSpc>
                <a:spcPct val="100000"/>
              </a:lnSpc>
              <a:spcBef>
                <a:spcPts val="0"/>
              </a:spcBef>
              <a:buSzPts val="2000"/>
            </a:pPr>
            <a:r>
              <a:rPr lang="fr-FR" sz="2000" dirty="0"/>
              <a:t>Y avait-il de grosses différences dans les descriptions des problèmes de santé et de leur traitement, dans les informations trouvées en ligne ?</a:t>
            </a:r>
          </a:p>
          <a:p>
            <a:pPr marL="342900" indent="-342900">
              <a:lnSpc>
                <a:spcPct val="100000"/>
              </a:lnSpc>
              <a:spcBef>
                <a:spcPts val="0"/>
              </a:spcBef>
              <a:buSzPts val="2000"/>
            </a:pPr>
            <a:r>
              <a:rPr lang="fr-FR" sz="2000" dirty="0"/>
              <a:t>Comment s’est passé le travail collaboratif au sein du groupe pendant la recherche en ligne ?</a:t>
            </a:r>
          </a:p>
          <a:p>
            <a:pPr marL="342900" indent="-342900">
              <a:lnSpc>
                <a:spcPct val="100000"/>
              </a:lnSpc>
              <a:spcBef>
                <a:spcPts val="0"/>
              </a:spcBef>
              <a:buSzPts val="2000"/>
            </a:pPr>
            <a:r>
              <a:rPr lang="fr-FR" sz="2000" dirty="0"/>
              <a:t>En cas de nationalités diverses dans le groupe, y a t-il eu des différences dans l’évaluation des traitements des problèmes de santé choisis ?</a:t>
            </a:r>
          </a:p>
          <a:p>
            <a:pPr marL="342900" indent="-342900">
              <a:lnSpc>
                <a:spcPct val="100000"/>
              </a:lnSpc>
              <a:spcBef>
                <a:spcPts val="0"/>
              </a:spcBef>
              <a:buSzPts val="2000"/>
            </a:pPr>
            <a:endParaRPr lang="en-GB" sz="2000" dirty="0"/>
          </a:p>
          <a:p>
            <a:pPr marL="342900" indent="-342900">
              <a:lnSpc>
                <a:spcPct val="100000"/>
              </a:lnSpc>
              <a:spcBef>
                <a:spcPts val="0"/>
              </a:spcBef>
              <a:buSzPts val="2000"/>
            </a:pPr>
            <a:endParaRPr lang="de-DE" sz="2000" dirty="0"/>
          </a:p>
        </p:txBody>
      </p:sp>
      <p:pic>
        <p:nvPicPr>
          <p:cNvPr id="1026" name="Picture 2" descr="Post It, Kork, Pinwand, Pin, Memo, Beschrift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55633" y="1783798"/>
            <a:ext cx="4739493" cy="3791595"/>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10">
            <a:extLst>
              <a:ext uri="{FF2B5EF4-FFF2-40B4-BE49-F238E27FC236}">
                <a16:creationId xmlns:a16="http://schemas.microsoft.com/office/drawing/2014/main" id="{DC7E0C4A-DAFB-469D-AA66-C84277085C56}"/>
              </a:ext>
            </a:extLst>
          </p:cNvPr>
          <p:cNvSpPr txBox="1"/>
          <p:nvPr/>
        </p:nvSpPr>
        <p:spPr>
          <a:xfrm>
            <a:off x="8364511" y="-14991"/>
            <a:ext cx="3827489" cy="584775"/>
          </a:xfrm>
          <a:prstGeom prst="rect">
            <a:avLst/>
          </a:prstGeom>
          <a:solidFill>
            <a:schemeClr val="bg1">
              <a:lumMod val="50000"/>
            </a:schemeClr>
          </a:solidFill>
        </p:spPr>
        <p:txBody>
          <a:bodyPr wrap="square" rtlCol="0">
            <a:spAutoFit/>
          </a:bodyPr>
          <a:lstStyle/>
          <a:p>
            <a:pPr algn="r"/>
            <a:r>
              <a:rPr lang="de-DE" sz="1600" dirty="0">
                <a:solidFill>
                  <a:schemeClr val="bg1"/>
                </a:solidFill>
                <a:latin typeface="Calibri" panose="020F0502020204030204" pitchFamily="34" charset="0"/>
                <a:cs typeface="Calibri" panose="020F0502020204030204" pitchFamily="34" charset="0"/>
              </a:rPr>
              <a:t>5.1.2 </a:t>
            </a:r>
            <a:r>
              <a:rPr lang="fr-FR" sz="1600" dirty="0">
                <a:solidFill>
                  <a:schemeClr val="bg1"/>
                </a:solidFill>
                <a:latin typeface="Calibri" panose="020F0502020204030204" pitchFamily="34" charset="0"/>
                <a:cs typeface="Calibri" panose="020F0502020204030204" pitchFamily="34" charset="0"/>
              </a:rPr>
              <a:t>Comment trouver des informations de santé en ligne ?</a:t>
            </a:r>
            <a:endParaRPr lang="de-DE" sz="16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9511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8" name="Google Shape;169;p6">
            <a:extLst>
              <a:ext uri="{FF2B5EF4-FFF2-40B4-BE49-F238E27FC236}">
                <a16:creationId xmlns:a16="http://schemas.microsoft.com/office/drawing/2014/main" id="{E0A7BC44-4FE1-4A3D-8776-19E6A8B9F329}"/>
              </a:ext>
            </a:extLst>
          </p:cNvPr>
          <p:cNvSpPr txBox="1">
            <a:spLocks noGrp="1"/>
          </p:cNvSpPr>
          <p:nvPr>
            <p:ph type="title"/>
          </p:nvPr>
        </p:nvSpPr>
        <p:spPr>
          <a:xfrm>
            <a:off x="563828" y="1109121"/>
            <a:ext cx="11059692" cy="605096"/>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03864"/>
              </a:buClr>
              <a:buSzPts val="3600"/>
              <a:buFont typeface="Calibri"/>
              <a:buNone/>
              <a:defRPr sz="36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C01E24"/>
              </a:buClr>
              <a:buSzPts val="2000"/>
            </a:pPr>
            <a:r>
              <a:rPr lang="fr-FR" dirty="0">
                <a:solidFill>
                  <a:srgbClr val="002060"/>
                </a:solidFill>
              </a:rPr>
              <a:t>Devoir maison en ligne</a:t>
            </a:r>
          </a:p>
        </p:txBody>
      </p:sp>
      <p:sp>
        <p:nvSpPr>
          <p:cNvPr id="10" name="Google Shape;171;p6">
            <a:extLst>
              <a:ext uri="{FF2B5EF4-FFF2-40B4-BE49-F238E27FC236}">
                <a16:creationId xmlns:a16="http://schemas.microsoft.com/office/drawing/2014/main" id="{A76D4AA0-5B2D-4504-A8B5-7F5A95DA9AEB}"/>
              </a:ext>
            </a:extLst>
          </p:cNvPr>
          <p:cNvSpPr txBox="1">
            <a:spLocks/>
          </p:cNvSpPr>
          <p:nvPr/>
        </p:nvSpPr>
        <p:spPr>
          <a:xfrm>
            <a:off x="330559" y="1768808"/>
            <a:ext cx="7455288" cy="447019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81000" algn="l" rtl="0">
              <a:lnSpc>
                <a:spcPct val="150000"/>
              </a:lnSpc>
              <a:spcBef>
                <a:spcPts val="600"/>
              </a:spcBef>
              <a:spcAft>
                <a:spcPts val="0"/>
              </a:spcAft>
              <a:buClr>
                <a:srgbClr val="C01E24"/>
              </a:buClr>
              <a:buSzPts val="2400"/>
              <a:buFont typeface="Noto Sans Symbols"/>
              <a:buChar char="▪"/>
              <a:defRPr sz="2400" b="0" i="0" u="none" strike="noStrike" cap="none">
                <a:solidFill>
                  <a:schemeClr val="dk1"/>
                </a:solidFill>
                <a:latin typeface="Calibri"/>
                <a:ea typeface="Calibri"/>
                <a:cs typeface="Calibri"/>
                <a:sym typeface="Calibri"/>
              </a:defRPr>
            </a:lvl1pPr>
            <a:lvl2pPr marL="914400" marR="0" lvl="1" indent="-396240" algn="l" rtl="0">
              <a:lnSpc>
                <a:spcPct val="150000"/>
              </a:lnSpc>
              <a:spcBef>
                <a:spcPts val="600"/>
              </a:spcBef>
              <a:spcAft>
                <a:spcPts val="0"/>
              </a:spcAft>
              <a:buClr>
                <a:srgbClr val="C01E24"/>
              </a:buClr>
              <a:buSzPts val="2640"/>
              <a:buFont typeface="Noto Sans Symbols"/>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5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5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5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nSpc>
                <a:spcPct val="100000"/>
              </a:lnSpc>
              <a:spcAft>
                <a:spcPts val="600"/>
              </a:spcAft>
              <a:buSzPts val="2000"/>
              <a:buNone/>
            </a:pPr>
            <a:endParaRPr lang="en-GB" sz="2000" dirty="0"/>
          </a:p>
          <a:p>
            <a:pPr marL="0" indent="0">
              <a:lnSpc>
                <a:spcPct val="100000"/>
              </a:lnSpc>
              <a:spcAft>
                <a:spcPts val="600"/>
              </a:spcAft>
              <a:buSzPts val="2000"/>
              <a:buNone/>
            </a:pPr>
            <a:r>
              <a:rPr lang="fr-FR" sz="2000" dirty="0"/>
              <a:t>Votre formateur/ formatrice récapitule la leçon et ses enseignements, et vous donne un devoir maison à effectuer en ligne.</a:t>
            </a:r>
          </a:p>
          <a:p>
            <a:pPr marL="342900" indent="-342900">
              <a:lnSpc>
                <a:spcPct val="100000"/>
              </a:lnSpc>
              <a:spcAft>
                <a:spcPts val="600"/>
              </a:spcAft>
              <a:buSzPts val="2000"/>
            </a:pPr>
            <a:r>
              <a:rPr lang="fr-FR" sz="2000" dirty="0"/>
              <a:t>Vous devez répondre au questionnaire en ligne.</a:t>
            </a:r>
          </a:p>
          <a:p>
            <a:pPr marL="342900" indent="-342900">
              <a:lnSpc>
                <a:spcPct val="100000"/>
              </a:lnSpc>
              <a:spcAft>
                <a:spcPts val="600"/>
              </a:spcAft>
              <a:buSzPts val="2000"/>
            </a:pPr>
            <a:r>
              <a:rPr lang="fr-FR" sz="2000" dirty="0"/>
              <a:t>Ce questionnaire porte sur les critères que vous avez privilégiés pour trouver les informations recherchées en ligne.</a:t>
            </a:r>
          </a:p>
          <a:p>
            <a:pPr marL="342900" indent="-342900">
              <a:lnSpc>
                <a:spcPct val="100000"/>
              </a:lnSpc>
              <a:spcAft>
                <a:spcPts val="600"/>
              </a:spcAft>
              <a:buSzPts val="2000"/>
            </a:pPr>
            <a:r>
              <a:rPr lang="fr-FR" sz="2000" dirty="0"/>
              <a:t>L’objectif de ce devoir est de comprendre comment vous avez organisé votre recherche, et si vous avez été capable d’évaluer les informations que vous avez obtenues.</a:t>
            </a:r>
          </a:p>
          <a:p>
            <a:pPr marL="0" indent="0">
              <a:lnSpc>
                <a:spcPct val="100000"/>
              </a:lnSpc>
              <a:spcAft>
                <a:spcPts val="600"/>
              </a:spcAft>
              <a:buSzPts val="2000"/>
              <a:buNone/>
            </a:pPr>
            <a:endParaRPr lang="en-GB" sz="2000" dirty="0"/>
          </a:p>
          <a:p>
            <a:pPr marL="342900" indent="-342900">
              <a:lnSpc>
                <a:spcPct val="100000"/>
              </a:lnSpc>
              <a:spcAft>
                <a:spcPts val="600"/>
              </a:spcAft>
              <a:buSzPts val="2000"/>
            </a:pPr>
            <a:endParaRPr lang="en-GB" sz="2000" dirty="0"/>
          </a:p>
          <a:p>
            <a:pPr marL="342900" indent="-342900">
              <a:lnSpc>
                <a:spcPct val="100000"/>
              </a:lnSpc>
              <a:spcAft>
                <a:spcPts val="600"/>
              </a:spcAft>
              <a:buSzPts val="2000"/>
            </a:pPr>
            <a:endParaRPr lang="en-GB" sz="2000" dirty="0"/>
          </a:p>
          <a:p>
            <a:pPr marL="342900" indent="-342900">
              <a:lnSpc>
                <a:spcPct val="100000"/>
              </a:lnSpc>
              <a:spcAft>
                <a:spcPts val="600"/>
              </a:spcAft>
              <a:buSzPts val="2000"/>
            </a:pPr>
            <a:endParaRPr lang="de-DE" sz="2000" dirty="0"/>
          </a:p>
        </p:txBody>
      </p:sp>
      <p:sp>
        <p:nvSpPr>
          <p:cNvPr id="7" name="Textfeld 10">
            <a:extLst>
              <a:ext uri="{FF2B5EF4-FFF2-40B4-BE49-F238E27FC236}">
                <a16:creationId xmlns:a16="http://schemas.microsoft.com/office/drawing/2014/main" id="{8C296746-3930-4486-AC0C-3C8874A97DA2}"/>
              </a:ext>
            </a:extLst>
          </p:cNvPr>
          <p:cNvSpPr txBox="1"/>
          <p:nvPr/>
        </p:nvSpPr>
        <p:spPr>
          <a:xfrm>
            <a:off x="8364511" y="-14991"/>
            <a:ext cx="3827489" cy="584775"/>
          </a:xfrm>
          <a:prstGeom prst="rect">
            <a:avLst/>
          </a:prstGeom>
          <a:solidFill>
            <a:schemeClr val="bg1">
              <a:lumMod val="50000"/>
            </a:schemeClr>
          </a:solidFill>
        </p:spPr>
        <p:txBody>
          <a:bodyPr wrap="square" rtlCol="0">
            <a:spAutoFit/>
          </a:bodyPr>
          <a:lstStyle/>
          <a:p>
            <a:pPr algn="r"/>
            <a:r>
              <a:rPr lang="de-DE" sz="1600" dirty="0">
                <a:solidFill>
                  <a:schemeClr val="bg1"/>
                </a:solidFill>
                <a:latin typeface="Calibri" panose="020F0502020204030204" pitchFamily="34" charset="0"/>
                <a:cs typeface="Calibri" panose="020F0502020204030204" pitchFamily="34" charset="0"/>
              </a:rPr>
              <a:t>5.1.2 </a:t>
            </a:r>
            <a:r>
              <a:rPr lang="fr-FR" sz="1600" dirty="0">
                <a:solidFill>
                  <a:schemeClr val="bg1"/>
                </a:solidFill>
                <a:latin typeface="Calibri" panose="020F0502020204030204" pitchFamily="34" charset="0"/>
                <a:cs typeface="Calibri" panose="020F0502020204030204" pitchFamily="34" charset="0"/>
              </a:rPr>
              <a:t>Comment trouver des informations de santé en ligne ?</a:t>
            </a:r>
            <a:endParaRPr lang="de-DE" sz="16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364109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83" name="Google Shape;183;p7"/>
          <p:cNvSpPr/>
          <p:nvPr/>
        </p:nvSpPr>
        <p:spPr>
          <a:xfrm>
            <a:off x="3418652" y="6581663"/>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Source</a:t>
            </a:r>
            <a:r>
              <a:rPr lang="en-US" sz="1200" dirty="0">
                <a:solidFill>
                  <a:schemeClr val="dk1"/>
                </a:solidFill>
                <a:latin typeface="Calibri"/>
                <a:ea typeface="Calibri"/>
                <a:cs typeface="Calibri"/>
                <a:sym typeface="Calibri"/>
              </a:rPr>
              <a:t> | </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Pixabay license</a:t>
            </a:r>
            <a:endParaRPr sz="1200" dirty="0">
              <a:solidFill>
                <a:schemeClr val="dk1"/>
              </a:solidFill>
              <a:latin typeface="Calibri"/>
              <a:ea typeface="Calibri"/>
              <a:cs typeface="Calibri"/>
              <a:sym typeface="Calibri"/>
            </a:endParaRPr>
          </a:p>
        </p:txBody>
      </p:sp>
      <p:sp>
        <p:nvSpPr>
          <p:cNvPr id="8" name="Google Shape;169;p6">
            <a:extLst>
              <a:ext uri="{FF2B5EF4-FFF2-40B4-BE49-F238E27FC236}">
                <a16:creationId xmlns:a16="http://schemas.microsoft.com/office/drawing/2014/main" id="{E0A7BC44-4FE1-4A3D-8776-19E6A8B9F329}"/>
              </a:ext>
            </a:extLst>
          </p:cNvPr>
          <p:cNvSpPr txBox="1">
            <a:spLocks noGrp="1"/>
          </p:cNvSpPr>
          <p:nvPr>
            <p:ph type="title"/>
          </p:nvPr>
        </p:nvSpPr>
        <p:spPr>
          <a:xfrm>
            <a:off x="563828" y="1109121"/>
            <a:ext cx="11059692" cy="605096"/>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03864"/>
              </a:buClr>
              <a:buSzPts val="3600"/>
              <a:buFont typeface="Calibri"/>
              <a:buNone/>
              <a:defRPr sz="36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C01E24"/>
              </a:buClr>
              <a:buSzPts val="2000"/>
            </a:pPr>
            <a:r>
              <a:rPr lang="fr-FR" dirty="0">
                <a:solidFill>
                  <a:srgbClr val="002060"/>
                </a:solidFill>
              </a:rPr>
              <a:t>Devoir maison en ligne</a:t>
            </a:r>
          </a:p>
        </p:txBody>
      </p:sp>
      <p:sp>
        <p:nvSpPr>
          <p:cNvPr id="10" name="Google Shape;171;p6">
            <a:extLst>
              <a:ext uri="{FF2B5EF4-FFF2-40B4-BE49-F238E27FC236}">
                <a16:creationId xmlns:a16="http://schemas.microsoft.com/office/drawing/2014/main" id="{A76D4AA0-5B2D-4504-A8B5-7F5A95DA9AEB}"/>
              </a:ext>
            </a:extLst>
          </p:cNvPr>
          <p:cNvSpPr txBox="1">
            <a:spLocks/>
          </p:cNvSpPr>
          <p:nvPr/>
        </p:nvSpPr>
        <p:spPr>
          <a:xfrm>
            <a:off x="330559" y="1768808"/>
            <a:ext cx="5688052" cy="447019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81000" algn="l" rtl="0">
              <a:lnSpc>
                <a:spcPct val="150000"/>
              </a:lnSpc>
              <a:spcBef>
                <a:spcPts val="600"/>
              </a:spcBef>
              <a:spcAft>
                <a:spcPts val="0"/>
              </a:spcAft>
              <a:buClr>
                <a:srgbClr val="C01E24"/>
              </a:buClr>
              <a:buSzPts val="2400"/>
              <a:buFont typeface="Noto Sans Symbols"/>
              <a:buChar char="▪"/>
              <a:defRPr sz="2400" b="0" i="0" u="none" strike="noStrike" cap="none">
                <a:solidFill>
                  <a:schemeClr val="dk1"/>
                </a:solidFill>
                <a:latin typeface="Calibri"/>
                <a:ea typeface="Calibri"/>
                <a:cs typeface="Calibri"/>
                <a:sym typeface="Calibri"/>
              </a:defRPr>
            </a:lvl1pPr>
            <a:lvl2pPr marL="914400" marR="0" lvl="1" indent="-396240" algn="l" rtl="0">
              <a:lnSpc>
                <a:spcPct val="150000"/>
              </a:lnSpc>
              <a:spcBef>
                <a:spcPts val="600"/>
              </a:spcBef>
              <a:spcAft>
                <a:spcPts val="0"/>
              </a:spcAft>
              <a:buClr>
                <a:srgbClr val="C01E24"/>
              </a:buClr>
              <a:buSzPts val="2640"/>
              <a:buFont typeface="Noto Sans Symbols"/>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5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5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5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nSpc>
                <a:spcPct val="100000"/>
              </a:lnSpc>
              <a:spcBef>
                <a:spcPts val="0"/>
              </a:spcBef>
              <a:buSzPts val="2000"/>
              <a:buNone/>
            </a:pPr>
            <a:endParaRPr lang="en-GB" sz="2000" dirty="0"/>
          </a:p>
          <a:p>
            <a:pPr marL="0" indent="0">
              <a:lnSpc>
                <a:spcPct val="100000"/>
              </a:lnSpc>
              <a:spcBef>
                <a:spcPts val="0"/>
              </a:spcBef>
              <a:buSzPts val="2000"/>
              <a:buNone/>
            </a:pPr>
            <a:endParaRPr lang="de-DE" sz="2000" dirty="0"/>
          </a:p>
          <a:p>
            <a:pPr marL="0" indent="0">
              <a:lnSpc>
                <a:spcPct val="100000"/>
              </a:lnSpc>
              <a:spcBef>
                <a:spcPts val="0"/>
              </a:spcBef>
              <a:buSzPts val="2000"/>
              <a:buNone/>
            </a:pPr>
            <a:endParaRPr lang="de-DE" sz="2000" dirty="0"/>
          </a:p>
          <a:p>
            <a:pPr marL="0" indent="0">
              <a:lnSpc>
                <a:spcPct val="100000"/>
              </a:lnSpc>
              <a:spcBef>
                <a:spcPts val="0"/>
              </a:spcBef>
              <a:buSzPts val="2000"/>
              <a:buNone/>
            </a:pPr>
            <a:endParaRPr lang="de-DE" sz="2000" dirty="0"/>
          </a:p>
          <a:p>
            <a:pPr marL="0" indent="0">
              <a:lnSpc>
                <a:spcPct val="100000"/>
              </a:lnSpc>
              <a:spcBef>
                <a:spcPts val="0"/>
              </a:spcBef>
              <a:buSzPts val="2000"/>
              <a:buNone/>
            </a:pPr>
            <a:endParaRPr lang="de-DE" sz="2000" dirty="0"/>
          </a:p>
          <a:p>
            <a:pPr marL="457200" lvl="1" indent="0">
              <a:lnSpc>
                <a:spcPct val="100000"/>
              </a:lnSpc>
              <a:spcBef>
                <a:spcPts val="0"/>
              </a:spcBef>
              <a:buSzPts val="2000"/>
              <a:buNone/>
            </a:pPr>
            <a:r>
              <a:rPr lang="fr-FR" sz="2000" dirty="0"/>
              <a:t>Avez-vous des questions sur le cours et/ou sur le devoir maison ?</a:t>
            </a:r>
            <a:endParaRPr lang="en-GB" sz="2000" dirty="0"/>
          </a:p>
          <a:p>
            <a:pPr marL="342900" indent="-342900">
              <a:lnSpc>
                <a:spcPct val="100000"/>
              </a:lnSpc>
              <a:spcBef>
                <a:spcPts val="0"/>
              </a:spcBef>
              <a:buSzPts val="2000"/>
            </a:pPr>
            <a:endParaRPr lang="en-GB" sz="2000" dirty="0"/>
          </a:p>
          <a:p>
            <a:pPr marL="342900" indent="-342900">
              <a:lnSpc>
                <a:spcPct val="100000"/>
              </a:lnSpc>
              <a:spcBef>
                <a:spcPts val="0"/>
              </a:spcBef>
              <a:buSzPts val="2000"/>
            </a:pPr>
            <a:endParaRPr lang="en-GB" sz="2000" dirty="0"/>
          </a:p>
          <a:p>
            <a:pPr marL="342900" indent="-342900">
              <a:lnSpc>
                <a:spcPct val="100000"/>
              </a:lnSpc>
              <a:spcBef>
                <a:spcPts val="0"/>
              </a:spcBef>
              <a:buSzPts val="2000"/>
            </a:pPr>
            <a:endParaRPr lang="de-DE" sz="2000" dirty="0"/>
          </a:p>
        </p:txBody>
      </p:sp>
      <p:pic>
        <p:nvPicPr>
          <p:cNvPr id="4" name="Grafik 3"/>
          <p:cNvPicPr>
            <a:picLocks noChangeAspect="1"/>
          </p:cNvPicPr>
          <p:nvPr/>
        </p:nvPicPr>
        <p:blipFill>
          <a:blip r:embed="rId5"/>
          <a:stretch>
            <a:fillRect/>
          </a:stretch>
        </p:blipFill>
        <p:spPr>
          <a:xfrm>
            <a:off x="6676572" y="1411669"/>
            <a:ext cx="4535104" cy="4535104"/>
          </a:xfrm>
          <a:prstGeom prst="rect">
            <a:avLst/>
          </a:prstGeom>
        </p:spPr>
      </p:pic>
      <p:sp>
        <p:nvSpPr>
          <p:cNvPr id="7" name="Textfeld 10">
            <a:extLst>
              <a:ext uri="{FF2B5EF4-FFF2-40B4-BE49-F238E27FC236}">
                <a16:creationId xmlns:a16="http://schemas.microsoft.com/office/drawing/2014/main" id="{A8F959F5-DBE8-4872-92B4-DD5A4FD94464}"/>
              </a:ext>
            </a:extLst>
          </p:cNvPr>
          <p:cNvSpPr txBox="1"/>
          <p:nvPr/>
        </p:nvSpPr>
        <p:spPr>
          <a:xfrm>
            <a:off x="8364511" y="-14991"/>
            <a:ext cx="3827489" cy="584775"/>
          </a:xfrm>
          <a:prstGeom prst="rect">
            <a:avLst/>
          </a:prstGeom>
          <a:solidFill>
            <a:schemeClr val="bg1">
              <a:lumMod val="50000"/>
            </a:schemeClr>
          </a:solidFill>
        </p:spPr>
        <p:txBody>
          <a:bodyPr wrap="square" rtlCol="0">
            <a:spAutoFit/>
          </a:bodyPr>
          <a:lstStyle/>
          <a:p>
            <a:pPr algn="r"/>
            <a:r>
              <a:rPr lang="de-DE" sz="1600" dirty="0">
                <a:solidFill>
                  <a:schemeClr val="bg1"/>
                </a:solidFill>
                <a:latin typeface="Calibri" panose="020F0502020204030204" pitchFamily="34" charset="0"/>
                <a:cs typeface="Calibri" panose="020F0502020204030204" pitchFamily="34" charset="0"/>
              </a:rPr>
              <a:t>5.1.2 </a:t>
            </a:r>
            <a:r>
              <a:rPr lang="fr-FR" sz="1600" dirty="0">
                <a:solidFill>
                  <a:schemeClr val="bg1"/>
                </a:solidFill>
                <a:latin typeface="Calibri" panose="020F0502020204030204" pitchFamily="34" charset="0"/>
                <a:cs typeface="Calibri" panose="020F0502020204030204" pitchFamily="34" charset="0"/>
              </a:rPr>
              <a:t>Comment trouver des informations de santé en ligne ?</a:t>
            </a:r>
            <a:endParaRPr lang="de-DE" sz="16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907540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a:bodyPr>
          <a:lstStyle/>
          <a:p>
            <a:r>
              <a:rPr lang="en-US" altLang="el-GR" sz="2000" dirty="0">
                <a:solidFill>
                  <a:srgbClr val="C01E24"/>
                </a:solidFill>
              </a:rPr>
              <a:t>Section 5.1.4</a:t>
            </a:r>
            <a:br>
              <a:rPr lang="en-US" altLang="el-GR" dirty="0"/>
            </a:br>
            <a:r>
              <a:rPr lang="en-GB" altLang="el-GR" dirty="0">
                <a:solidFill>
                  <a:srgbClr val="C01E24"/>
                </a:solidFill>
              </a:rPr>
              <a:t>Conclusions</a:t>
            </a:r>
            <a:endParaRPr lang="el-GR" dirty="0">
              <a:solidFill>
                <a:srgbClr val="0070C0"/>
              </a:solidFill>
            </a:endParaRPr>
          </a:p>
        </p:txBody>
      </p:sp>
      <p:sp>
        <p:nvSpPr>
          <p:cNvPr id="1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a:xfrm>
            <a:off x="555334" y="2667785"/>
            <a:ext cx="6469579" cy="3042733"/>
          </a:xfrm>
        </p:spPr>
        <p:txBody>
          <a:bodyPr>
            <a:normAutofit fontScale="92500" lnSpcReduction="20000"/>
          </a:bodyPr>
          <a:lstStyle/>
          <a:p>
            <a:pPr>
              <a:lnSpc>
                <a:spcPct val="120000"/>
              </a:lnSpc>
              <a:spcAft>
                <a:spcPts val="600"/>
              </a:spcAft>
            </a:pPr>
            <a:r>
              <a:rPr lang="fr-FR" sz="2600" dirty="0">
                <a:latin typeface="Calibri" panose="020F0502020204030204" pitchFamily="34" charset="0"/>
                <a:cs typeface="Calibri" panose="020F0502020204030204" pitchFamily="34" charset="0"/>
                <a:sym typeface="Arial" panose="020B0604020202020204" pitchFamily="34" charset="0"/>
              </a:rPr>
              <a:t>Objectifs</a:t>
            </a:r>
          </a:p>
          <a:p>
            <a:pPr>
              <a:lnSpc>
                <a:spcPct val="120000"/>
              </a:lnSpc>
              <a:spcAft>
                <a:spcPts val="600"/>
              </a:spcAft>
            </a:pPr>
            <a:r>
              <a:rPr lang="fr-FR" sz="2400" b="0" dirty="0">
                <a:latin typeface="Calibri" panose="020F0502020204030204" pitchFamily="34" charset="0"/>
                <a:ea typeface="Calibri" panose="020F0502020204030204" pitchFamily="34" charset="0"/>
              </a:rPr>
              <a:t>Les stagiaires présentent leurs résultats sur la base de leurs expériences, de leurs priorités et de leurs options</a:t>
            </a:r>
            <a:r>
              <a:rPr lang="en-GB" sz="2400" b="0" dirty="0">
                <a:latin typeface="Calibri" panose="020F0502020204030204" pitchFamily="34" charset="0"/>
                <a:ea typeface="Calibri" panose="020F0502020204030204" pitchFamily="34" charset="0"/>
              </a:rPr>
              <a:t>.</a:t>
            </a:r>
          </a:p>
          <a:p>
            <a:pPr>
              <a:lnSpc>
                <a:spcPct val="120000"/>
              </a:lnSpc>
              <a:spcAft>
                <a:spcPts val="600"/>
              </a:spcAft>
            </a:pPr>
            <a:r>
              <a:rPr lang="fr-FR" sz="2400" b="0" dirty="0">
                <a:latin typeface="Calibri" panose="020F0502020204030204" pitchFamily="34" charset="0"/>
                <a:ea typeface="Calibri" panose="020F0502020204030204" pitchFamily="34" charset="0"/>
              </a:rPr>
              <a:t>Ils donnent leur avis sur la méthodologie de la séance, p. ex. sur la valeur ajouté du travail d’équipe, sur les avantages des nationalités différentes des participants et sur comment chacun d’entre eux a vécu la séance.</a:t>
            </a:r>
          </a:p>
        </p:txBody>
      </p:sp>
      <p:sp>
        <p:nvSpPr>
          <p:cNvPr id="13" name="Ορθογώνιο 12">
            <a:extLst>
              <a:ext uri="{FF2B5EF4-FFF2-40B4-BE49-F238E27FC236}">
                <a16:creationId xmlns:a16="http://schemas.microsoft.com/office/drawing/2014/main" id="{25C4A18C-A96D-EF7B-1A47-4793B2BC5741}"/>
              </a:ext>
            </a:extLst>
          </p:cNvPr>
          <p:cNvSpPr/>
          <p:nvPr/>
        </p:nvSpPr>
        <p:spPr>
          <a:xfrm>
            <a:off x="11469624" y="1000854"/>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5.1.1</a:t>
            </a:r>
            <a:endParaRPr lang="el-GR" sz="1600" dirty="0">
              <a:solidFill>
                <a:schemeClr val="bg1"/>
              </a:solidFill>
            </a:endParaRPr>
          </a:p>
        </p:txBody>
      </p:sp>
      <p:sp>
        <p:nvSpPr>
          <p:cNvPr id="14" name="Ορθογώνιο 13">
            <a:extLst>
              <a:ext uri="{FF2B5EF4-FFF2-40B4-BE49-F238E27FC236}">
                <a16:creationId xmlns:a16="http://schemas.microsoft.com/office/drawing/2014/main" id="{D9C993AD-DC6F-DB8F-77C8-6A481AD942EA}"/>
              </a:ext>
            </a:extLst>
          </p:cNvPr>
          <p:cNvSpPr/>
          <p:nvPr/>
        </p:nvSpPr>
        <p:spPr>
          <a:xfrm>
            <a:off x="11472235" y="1836675"/>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5.1.2</a:t>
            </a:r>
            <a:endParaRPr lang="el-GR" sz="1600" dirty="0">
              <a:solidFill>
                <a:schemeClr val="bg1"/>
              </a:solidFill>
            </a:endParaRPr>
          </a:p>
        </p:txBody>
      </p:sp>
      <p:sp>
        <p:nvSpPr>
          <p:cNvPr id="16" name="Ορθογώνιο 15">
            <a:extLst>
              <a:ext uri="{FF2B5EF4-FFF2-40B4-BE49-F238E27FC236}">
                <a16:creationId xmlns:a16="http://schemas.microsoft.com/office/drawing/2014/main" id="{8A81FA2E-7EE7-CC70-8133-03DA61A1A440}"/>
              </a:ext>
            </a:extLst>
          </p:cNvPr>
          <p:cNvSpPr/>
          <p:nvPr/>
        </p:nvSpPr>
        <p:spPr>
          <a:xfrm>
            <a:off x="11469570" y="2631442"/>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5.1.3</a:t>
            </a:r>
            <a:endParaRPr lang="el-GR" sz="1600" dirty="0">
              <a:solidFill>
                <a:schemeClr val="bg1"/>
              </a:solidFill>
            </a:endParaRPr>
          </a:p>
        </p:txBody>
      </p:sp>
      <p:sp>
        <p:nvSpPr>
          <p:cNvPr id="17" name="Ορθογώνιο 16">
            <a:extLst>
              <a:ext uri="{FF2B5EF4-FFF2-40B4-BE49-F238E27FC236}">
                <a16:creationId xmlns:a16="http://schemas.microsoft.com/office/drawing/2014/main" id="{19E668B4-1C4A-884C-D0D2-3B6F3D0EBF9F}"/>
              </a:ext>
            </a:extLst>
          </p:cNvPr>
          <p:cNvSpPr/>
          <p:nvPr/>
        </p:nvSpPr>
        <p:spPr>
          <a:xfrm>
            <a:off x="11469624" y="3499898"/>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C01E24"/>
                </a:solidFill>
              </a:rPr>
              <a:t>5.1.4</a:t>
            </a:r>
            <a:endParaRPr lang="el-GR" sz="1800" dirty="0">
              <a:solidFill>
                <a:srgbClr val="C01E24"/>
              </a:solidFill>
            </a:endParaRPr>
          </a:p>
        </p:txBody>
      </p:sp>
      <p:sp>
        <p:nvSpPr>
          <p:cNvPr id="18" name="Ορθογώνιο 17">
            <a:extLst>
              <a:ext uri="{FF2B5EF4-FFF2-40B4-BE49-F238E27FC236}">
                <a16:creationId xmlns:a16="http://schemas.microsoft.com/office/drawing/2014/main" id="{B393C992-1880-F116-4772-0CEF7AA5413C}"/>
              </a:ext>
            </a:extLst>
          </p:cNvPr>
          <p:cNvSpPr/>
          <p:nvPr/>
        </p:nvSpPr>
        <p:spPr>
          <a:xfrm>
            <a:off x="10753494" y="1821496"/>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203864"/>
                </a:solidFill>
              </a:rPr>
              <a:t>5.1</a:t>
            </a:r>
            <a:endParaRPr lang="el-GR" sz="1800" dirty="0">
              <a:solidFill>
                <a:srgbClr val="203864"/>
              </a:solidFill>
            </a:endParaRPr>
          </a:p>
        </p:txBody>
      </p:sp>
      <p:sp>
        <p:nvSpPr>
          <p:cNvPr id="9" name="Ορθογώνιο 8">
            <a:extLst>
              <a:ext uri="{FF2B5EF4-FFF2-40B4-BE49-F238E27FC236}">
                <a16:creationId xmlns:a16="http://schemas.microsoft.com/office/drawing/2014/main" id="{4AA41E98-A196-0465-F697-1C8665D61A26}"/>
              </a:ext>
            </a:extLst>
          </p:cNvPr>
          <p:cNvSpPr/>
          <p:nvPr/>
        </p:nvSpPr>
        <p:spPr>
          <a:xfrm>
            <a:off x="11469619" y="4369474"/>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5.1.5</a:t>
            </a:r>
            <a:endParaRPr lang="el-GR" sz="1600" dirty="0">
              <a:solidFill>
                <a:schemeClr val="bg1"/>
              </a:solidFill>
            </a:endParaRPr>
          </a:p>
        </p:txBody>
      </p:sp>
    </p:spTree>
    <p:extLst>
      <p:ext uri="{BB962C8B-B14F-4D97-AF65-F5344CB8AC3E}">
        <p14:creationId xmlns:p14="http://schemas.microsoft.com/office/powerpoint/2010/main" val="9159883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a:bodyPr>
          <a:lstStyle/>
          <a:p>
            <a:r>
              <a:rPr lang="en-US" altLang="el-GR" sz="2000" dirty="0">
                <a:solidFill>
                  <a:srgbClr val="C01E24"/>
                </a:solidFill>
              </a:rPr>
              <a:t>Section 5.1.5</a:t>
            </a:r>
            <a:br>
              <a:rPr lang="en-US" altLang="el-GR" dirty="0">
                <a:solidFill>
                  <a:srgbClr val="C01E24"/>
                </a:solidFill>
              </a:rPr>
            </a:br>
            <a:r>
              <a:rPr lang="fr-FR" altLang="el-GR" dirty="0">
                <a:solidFill>
                  <a:srgbClr val="C01E24"/>
                </a:solidFill>
              </a:rPr>
              <a:t>Clôture - débriefing</a:t>
            </a:r>
            <a:endParaRPr lang="fr-F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a:xfrm>
            <a:off x="548239" y="2149092"/>
            <a:ext cx="6291832" cy="3958468"/>
          </a:xfrm>
        </p:spPr>
        <p:txBody>
          <a:bodyPr>
            <a:normAutofit fontScale="92500" lnSpcReduction="10000"/>
          </a:bodyPr>
          <a:lstStyle/>
          <a:p>
            <a:pPr>
              <a:lnSpc>
                <a:spcPct val="110000"/>
              </a:lnSpc>
              <a:spcAft>
                <a:spcPts val="600"/>
              </a:spcAft>
            </a:pPr>
            <a:r>
              <a:rPr lang="fr-FR" sz="2200" dirty="0">
                <a:sym typeface="Arial" panose="020B0604020202020204" pitchFamily="34" charset="0"/>
              </a:rPr>
              <a:t>Objectifs</a:t>
            </a:r>
          </a:p>
          <a:p>
            <a:pPr>
              <a:lnSpc>
                <a:spcPct val="110000"/>
              </a:lnSpc>
              <a:spcAft>
                <a:spcPts val="600"/>
              </a:spcAft>
            </a:pPr>
            <a:r>
              <a:rPr lang="fr-FR" sz="2200" dirty="0">
                <a:latin typeface="Calibri" panose="020F0502020204030204" pitchFamily="34" charset="0"/>
                <a:cs typeface="Calibri" panose="020F0502020204030204" pitchFamily="34" charset="0"/>
                <a:sym typeface="Arial" panose="020B0604020202020204" pitchFamily="34" charset="0"/>
              </a:rPr>
              <a:t>Le formateur/la formatrice </a:t>
            </a:r>
          </a:p>
          <a:p>
            <a:pPr marL="342900" indent="-342900">
              <a:lnSpc>
                <a:spcPct val="110000"/>
              </a:lnSpc>
              <a:spcAft>
                <a:spcPts val="600"/>
              </a:spcAft>
              <a:buFont typeface="Wingdings" panose="05000000000000000000" pitchFamily="2" charset="2"/>
              <a:buChar char="§"/>
            </a:pPr>
            <a:r>
              <a:rPr lang="fr-FR" sz="2200" b="0" dirty="0">
                <a:latin typeface="Calibri" panose="020F0502020204030204" pitchFamily="34" charset="0"/>
                <a:cs typeface="Calibri" panose="020F0502020204030204" pitchFamily="34" charset="0"/>
                <a:sym typeface="Arial" panose="020B0604020202020204" pitchFamily="34" charset="0"/>
              </a:rPr>
              <a:t>récapitule la séance et tente de répondre aux éventuelles questions,</a:t>
            </a:r>
          </a:p>
          <a:p>
            <a:pPr marL="342900" indent="-342900">
              <a:lnSpc>
                <a:spcPct val="110000"/>
              </a:lnSpc>
              <a:spcAft>
                <a:spcPts val="600"/>
              </a:spcAft>
              <a:buFont typeface="Wingdings" panose="05000000000000000000" pitchFamily="2" charset="2"/>
              <a:buChar char="§"/>
            </a:pPr>
            <a:r>
              <a:rPr lang="fr-FR" sz="2200" b="0" dirty="0">
                <a:latin typeface="Calibri" panose="020F0502020204030204" pitchFamily="34" charset="0"/>
                <a:cs typeface="Calibri" panose="020F0502020204030204" pitchFamily="34" charset="0"/>
                <a:sym typeface="Arial" panose="020B0604020202020204" pitchFamily="34" charset="0"/>
              </a:rPr>
              <a:t>convoque les stagiaires à la prochaine séance en présentiel en leur demandant de bien conserver toutes les informations recueillies, pour la séance en ligne</a:t>
            </a:r>
          </a:p>
          <a:p>
            <a:pPr marL="342900" indent="-342900">
              <a:lnSpc>
                <a:spcPct val="110000"/>
              </a:lnSpc>
              <a:spcAft>
                <a:spcPts val="600"/>
              </a:spcAft>
              <a:buFont typeface="Wingdings" panose="05000000000000000000" pitchFamily="2" charset="2"/>
              <a:buChar char="§"/>
            </a:pPr>
            <a:r>
              <a:rPr lang="fr-FR" sz="2200" b="0" dirty="0">
                <a:latin typeface="Calibri" panose="020F0502020204030204" pitchFamily="34" charset="0"/>
                <a:cs typeface="Calibri" panose="020F0502020204030204" pitchFamily="34" charset="0"/>
                <a:sym typeface="Arial" panose="020B0604020202020204" pitchFamily="34" charset="0"/>
              </a:rPr>
              <a:t>explique quels seront les devoirs à faire dans le cadre de la séance de formation en ligne et communique les informations concernant les délais.</a:t>
            </a:r>
          </a:p>
        </p:txBody>
      </p:sp>
      <p:sp>
        <p:nvSpPr>
          <p:cNvPr id="9" name="Ορθογώνιο 8">
            <a:extLst>
              <a:ext uri="{FF2B5EF4-FFF2-40B4-BE49-F238E27FC236}">
                <a16:creationId xmlns:a16="http://schemas.microsoft.com/office/drawing/2014/main" id="{365865E9-320A-0C99-FFF6-56A4724BE9EB}"/>
              </a:ext>
            </a:extLst>
          </p:cNvPr>
          <p:cNvSpPr/>
          <p:nvPr/>
        </p:nvSpPr>
        <p:spPr>
          <a:xfrm>
            <a:off x="11469624" y="1000854"/>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5.1.1</a:t>
            </a:r>
            <a:endParaRPr lang="el-GR" sz="1600" dirty="0">
              <a:solidFill>
                <a:schemeClr val="bg1"/>
              </a:solidFill>
            </a:endParaRPr>
          </a:p>
        </p:txBody>
      </p:sp>
      <p:sp>
        <p:nvSpPr>
          <p:cNvPr id="10" name="Ορθογώνιο 9">
            <a:extLst>
              <a:ext uri="{FF2B5EF4-FFF2-40B4-BE49-F238E27FC236}">
                <a16:creationId xmlns:a16="http://schemas.microsoft.com/office/drawing/2014/main" id="{C07FC6C1-CA8F-C23A-85C6-D7CC482C0ACA}"/>
              </a:ext>
            </a:extLst>
          </p:cNvPr>
          <p:cNvSpPr/>
          <p:nvPr/>
        </p:nvSpPr>
        <p:spPr>
          <a:xfrm>
            <a:off x="11472235" y="1836675"/>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5.1.2</a:t>
            </a:r>
            <a:endParaRPr lang="el-GR" sz="1600" dirty="0">
              <a:solidFill>
                <a:schemeClr val="bg1"/>
              </a:solidFill>
            </a:endParaRPr>
          </a:p>
        </p:txBody>
      </p:sp>
      <p:sp>
        <p:nvSpPr>
          <p:cNvPr id="11" name="Ορθογώνιο 10">
            <a:extLst>
              <a:ext uri="{FF2B5EF4-FFF2-40B4-BE49-F238E27FC236}">
                <a16:creationId xmlns:a16="http://schemas.microsoft.com/office/drawing/2014/main" id="{5398711B-CCCC-1686-C999-CE984F936BA7}"/>
              </a:ext>
            </a:extLst>
          </p:cNvPr>
          <p:cNvSpPr/>
          <p:nvPr/>
        </p:nvSpPr>
        <p:spPr>
          <a:xfrm>
            <a:off x="11469570" y="2631442"/>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5.1.3</a:t>
            </a:r>
            <a:endParaRPr lang="el-GR" sz="1600" dirty="0">
              <a:solidFill>
                <a:schemeClr val="bg1"/>
              </a:solidFill>
            </a:endParaRPr>
          </a:p>
        </p:txBody>
      </p:sp>
      <p:sp>
        <p:nvSpPr>
          <p:cNvPr id="12" name="Ορθογώνιο 11">
            <a:extLst>
              <a:ext uri="{FF2B5EF4-FFF2-40B4-BE49-F238E27FC236}">
                <a16:creationId xmlns:a16="http://schemas.microsoft.com/office/drawing/2014/main" id="{1FEB5F20-C6C6-531C-BCD5-797E7A7CB783}"/>
              </a:ext>
            </a:extLst>
          </p:cNvPr>
          <p:cNvSpPr/>
          <p:nvPr/>
        </p:nvSpPr>
        <p:spPr>
          <a:xfrm>
            <a:off x="11469624" y="3499898"/>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5.1.4</a:t>
            </a:r>
            <a:endParaRPr lang="el-GR" sz="1600" dirty="0">
              <a:solidFill>
                <a:schemeClr val="bg1"/>
              </a:solidFill>
            </a:endParaRPr>
          </a:p>
        </p:txBody>
      </p:sp>
      <p:sp>
        <p:nvSpPr>
          <p:cNvPr id="13" name="Ορθογώνιο 12">
            <a:extLst>
              <a:ext uri="{FF2B5EF4-FFF2-40B4-BE49-F238E27FC236}">
                <a16:creationId xmlns:a16="http://schemas.microsoft.com/office/drawing/2014/main" id="{ED7C3CBB-AE62-6EEB-CEBB-BE82780519DD}"/>
              </a:ext>
            </a:extLst>
          </p:cNvPr>
          <p:cNvSpPr/>
          <p:nvPr/>
        </p:nvSpPr>
        <p:spPr>
          <a:xfrm>
            <a:off x="10753494" y="1821496"/>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203864"/>
                </a:solidFill>
              </a:rPr>
              <a:t>5.1</a:t>
            </a:r>
            <a:endParaRPr lang="el-GR" sz="1800" dirty="0">
              <a:solidFill>
                <a:srgbClr val="203864"/>
              </a:solidFill>
            </a:endParaRPr>
          </a:p>
        </p:txBody>
      </p:sp>
      <p:sp>
        <p:nvSpPr>
          <p:cNvPr id="16" name="Ορθογώνιο 15">
            <a:extLst>
              <a:ext uri="{FF2B5EF4-FFF2-40B4-BE49-F238E27FC236}">
                <a16:creationId xmlns:a16="http://schemas.microsoft.com/office/drawing/2014/main" id="{8196C8EA-99FD-6693-7149-64B5D3079198}"/>
              </a:ext>
            </a:extLst>
          </p:cNvPr>
          <p:cNvSpPr/>
          <p:nvPr/>
        </p:nvSpPr>
        <p:spPr>
          <a:xfrm>
            <a:off x="11469619" y="4369474"/>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C01E24"/>
                </a:solidFill>
              </a:rPr>
              <a:t>5.1.5</a:t>
            </a:r>
            <a:endParaRPr lang="el-GR" sz="1800" dirty="0">
              <a:solidFill>
                <a:srgbClr val="C01E24"/>
              </a:solidFill>
            </a:endParaRPr>
          </a:p>
        </p:txBody>
      </p:sp>
    </p:spTree>
    <p:extLst>
      <p:ext uri="{BB962C8B-B14F-4D97-AF65-F5344CB8AC3E}">
        <p14:creationId xmlns:p14="http://schemas.microsoft.com/office/powerpoint/2010/main" val="13540483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a:bodyPr>
          <a:lstStyle/>
          <a:p>
            <a:r>
              <a:rPr lang="en-US" altLang="el-GR" sz="2000" dirty="0">
                <a:solidFill>
                  <a:srgbClr val="C01E24"/>
                </a:solidFill>
              </a:rPr>
              <a:t>Section 5.2.1</a:t>
            </a:r>
            <a:br>
              <a:rPr lang="en-US" altLang="el-GR" dirty="0">
                <a:solidFill>
                  <a:srgbClr val="C01E24"/>
                </a:solidFill>
              </a:rPr>
            </a:br>
            <a:r>
              <a:rPr lang="en-US" altLang="el-GR" dirty="0">
                <a:solidFill>
                  <a:srgbClr val="C01E24"/>
                </a:solidFill>
              </a:rPr>
              <a:t>Introduction (jour 2)</a:t>
            </a:r>
            <a:endParaRPr lang="el-G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a:xfrm>
            <a:off x="548239" y="2149092"/>
            <a:ext cx="5157787" cy="3958468"/>
          </a:xfrm>
        </p:spPr>
        <p:txBody>
          <a:bodyPr>
            <a:normAutofit fontScale="92500"/>
          </a:bodyPr>
          <a:lstStyle/>
          <a:p>
            <a:pPr>
              <a:lnSpc>
                <a:spcPct val="110000"/>
              </a:lnSpc>
              <a:spcAft>
                <a:spcPts val="600"/>
              </a:spcAft>
            </a:pPr>
            <a:r>
              <a:rPr lang="fr-FR" sz="2200" dirty="0">
                <a:sym typeface="Arial" panose="020B0604020202020204" pitchFamily="34" charset="0"/>
              </a:rPr>
              <a:t>Objectifs</a:t>
            </a:r>
          </a:p>
          <a:p>
            <a:pPr>
              <a:lnSpc>
                <a:spcPct val="110000"/>
              </a:lnSpc>
              <a:spcAft>
                <a:spcPts val="600"/>
              </a:spcAft>
            </a:pPr>
            <a:endParaRPr lang="en-US" sz="2200" dirty="0">
              <a:sym typeface="Arial" panose="020B0604020202020204" pitchFamily="34" charset="0"/>
            </a:endParaRPr>
          </a:p>
          <a:p>
            <a:pPr>
              <a:lnSpc>
                <a:spcPct val="110000"/>
              </a:lnSpc>
              <a:spcAft>
                <a:spcPts val="600"/>
              </a:spcAft>
            </a:pPr>
            <a:r>
              <a:rPr lang="fr-FR" sz="2200" b="0" dirty="0">
                <a:latin typeface="Calibri" panose="020F0502020204030204" pitchFamily="34" charset="0"/>
                <a:cs typeface="Calibri" panose="020F0502020204030204" pitchFamily="34" charset="0"/>
                <a:sym typeface="Arial" panose="020B0604020202020204" pitchFamily="34" charset="0"/>
              </a:rPr>
              <a:t>Le formateur/la formatrice présente</a:t>
            </a:r>
          </a:p>
          <a:p>
            <a:pPr marL="342900" indent="-342900">
              <a:lnSpc>
                <a:spcPct val="110000"/>
              </a:lnSpc>
              <a:spcAft>
                <a:spcPts val="600"/>
              </a:spcAft>
              <a:buFont typeface="Arial" panose="020B0604020202020204" pitchFamily="34" charset="0"/>
              <a:buChar char="•"/>
            </a:pPr>
            <a:r>
              <a:rPr lang="fr-FR" sz="2200" b="0" dirty="0">
                <a:latin typeface="Calibri" panose="020F0502020204030204" pitchFamily="34" charset="0"/>
                <a:cs typeface="Calibri" panose="020F0502020204030204" pitchFamily="34" charset="0"/>
                <a:sym typeface="Arial" panose="020B0604020202020204" pitchFamily="34" charset="0"/>
              </a:rPr>
              <a:t>la séance (finalités, activités et planning). </a:t>
            </a:r>
          </a:p>
          <a:p>
            <a:pPr>
              <a:lnSpc>
                <a:spcPct val="110000"/>
              </a:lnSpc>
              <a:spcAft>
                <a:spcPts val="600"/>
              </a:spcAft>
            </a:pPr>
            <a:r>
              <a:rPr lang="fr-FR" sz="2200" b="0" dirty="0">
                <a:latin typeface="Calibri" panose="020F0502020204030204" pitchFamily="34" charset="0"/>
                <a:cs typeface="Calibri" panose="020F0502020204030204" pitchFamily="34" charset="0"/>
                <a:sym typeface="Arial" panose="020B0604020202020204" pitchFamily="34" charset="0"/>
              </a:rPr>
              <a:t>Le but de l’introduction est de </a:t>
            </a:r>
          </a:p>
          <a:p>
            <a:pPr marL="342900" indent="-342900">
              <a:lnSpc>
                <a:spcPct val="110000"/>
              </a:lnSpc>
              <a:spcAft>
                <a:spcPts val="600"/>
              </a:spcAft>
              <a:buFont typeface="Arial" panose="020B0604020202020204" pitchFamily="34" charset="0"/>
              <a:buChar char="•"/>
            </a:pPr>
            <a:r>
              <a:rPr lang="fr-FR" sz="2200" b="0" dirty="0">
                <a:latin typeface="Calibri" panose="020F0502020204030204" pitchFamily="34" charset="0"/>
                <a:cs typeface="Calibri" panose="020F0502020204030204" pitchFamily="34" charset="0"/>
                <a:sym typeface="Arial" panose="020B0604020202020204" pitchFamily="34" charset="0"/>
              </a:rPr>
              <a:t>donner un aperçu de la séance de formation </a:t>
            </a:r>
          </a:p>
          <a:p>
            <a:pPr marL="342900" indent="-342900">
              <a:lnSpc>
                <a:spcPct val="110000"/>
              </a:lnSpc>
              <a:spcAft>
                <a:spcPts val="600"/>
              </a:spcAft>
              <a:buFont typeface="Arial" panose="020B0604020202020204" pitchFamily="34" charset="0"/>
              <a:buChar char="•"/>
            </a:pPr>
            <a:r>
              <a:rPr lang="fr-FR" sz="2200" b="0" dirty="0">
                <a:latin typeface="Calibri" panose="020F0502020204030204" pitchFamily="34" charset="0"/>
                <a:cs typeface="Calibri" panose="020F0502020204030204" pitchFamily="34" charset="0"/>
                <a:sym typeface="Arial" panose="020B0604020202020204" pitchFamily="34" charset="0"/>
              </a:rPr>
              <a:t>présenter les activités de formation dans leur ensemble.</a:t>
            </a:r>
          </a:p>
        </p:txBody>
      </p:sp>
      <p:pic>
        <p:nvPicPr>
          <p:cNvPr id="3" name="Γραφικό 2" descr="Ομιλία περίγραμμα">
            <a:extLst>
              <a:ext uri="{FF2B5EF4-FFF2-40B4-BE49-F238E27FC236}">
                <a16:creationId xmlns:a16="http://schemas.microsoft.com/office/drawing/2014/main" id="{4DB5C50E-C2A5-4D37-9EF7-55510DFB571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39789" y="1392675"/>
            <a:ext cx="3958468" cy="3958468"/>
          </a:xfrm>
          <a:prstGeom prst="rect">
            <a:avLst/>
          </a:prstGeom>
        </p:spPr>
      </p:pic>
      <p:sp>
        <p:nvSpPr>
          <p:cNvPr id="16" name="TextBox 15">
            <a:extLst>
              <a:ext uri="{FF2B5EF4-FFF2-40B4-BE49-F238E27FC236}">
                <a16:creationId xmlns:a16="http://schemas.microsoft.com/office/drawing/2014/main" id="{28254EEA-5466-488A-B331-67C451BDD49C}"/>
              </a:ext>
            </a:extLst>
          </p:cNvPr>
          <p:cNvSpPr txBox="1"/>
          <p:nvPr/>
        </p:nvSpPr>
        <p:spPr>
          <a:xfrm>
            <a:off x="7518895" y="2586133"/>
            <a:ext cx="2667718" cy="584775"/>
          </a:xfrm>
          <a:prstGeom prst="rect">
            <a:avLst/>
          </a:prstGeom>
        </p:spPr>
        <p:txBody>
          <a:bodyPr wrap="none" rtlCol="0">
            <a:spAutoFit/>
          </a:bodyPr>
          <a:lstStyle/>
          <a:p>
            <a:pPr algn="l"/>
            <a:r>
              <a:rPr lang="fr-FR" sz="3200" dirty="0">
                <a:solidFill>
                  <a:srgbClr val="203864"/>
                </a:solidFill>
              </a:rPr>
              <a:t>Et c’est parti !</a:t>
            </a:r>
          </a:p>
        </p:txBody>
      </p:sp>
      <p:sp>
        <p:nvSpPr>
          <p:cNvPr id="14" name="Ορθογώνιο 13">
            <a:extLst>
              <a:ext uri="{FF2B5EF4-FFF2-40B4-BE49-F238E27FC236}">
                <a16:creationId xmlns:a16="http://schemas.microsoft.com/office/drawing/2014/main" id="{C48DB1DC-2ECC-1303-2155-27F9BAD6AE49}"/>
              </a:ext>
            </a:extLst>
          </p:cNvPr>
          <p:cNvSpPr/>
          <p:nvPr/>
        </p:nvSpPr>
        <p:spPr>
          <a:xfrm>
            <a:off x="11469624" y="1000854"/>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C01E24"/>
                </a:solidFill>
              </a:rPr>
              <a:t>5.2.1</a:t>
            </a:r>
            <a:endParaRPr lang="el-GR" sz="1800" dirty="0">
              <a:solidFill>
                <a:srgbClr val="C01E24"/>
              </a:solidFill>
            </a:endParaRPr>
          </a:p>
        </p:txBody>
      </p:sp>
      <p:sp>
        <p:nvSpPr>
          <p:cNvPr id="15" name="Ορθογώνιο 14">
            <a:extLst>
              <a:ext uri="{FF2B5EF4-FFF2-40B4-BE49-F238E27FC236}">
                <a16:creationId xmlns:a16="http://schemas.microsoft.com/office/drawing/2014/main" id="{2FEF8B9D-A237-9676-D6E4-13A1DABF3C74}"/>
              </a:ext>
            </a:extLst>
          </p:cNvPr>
          <p:cNvSpPr/>
          <p:nvPr/>
        </p:nvSpPr>
        <p:spPr>
          <a:xfrm>
            <a:off x="11472235" y="1836675"/>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5.2.2</a:t>
            </a:r>
            <a:endParaRPr lang="el-GR" sz="1600" dirty="0">
              <a:solidFill>
                <a:schemeClr val="bg1"/>
              </a:solidFill>
            </a:endParaRPr>
          </a:p>
        </p:txBody>
      </p:sp>
      <p:sp>
        <p:nvSpPr>
          <p:cNvPr id="17" name="Ορθογώνιο 16">
            <a:extLst>
              <a:ext uri="{FF2B5EF4-FFF2-40B4-BE49-F238E27FC236}">
                <a16:creationId xmlns:a16="http://schemas.microsoft.com/office/drawing/2014/main" id="{AE2D5AAC-54ED-1C11-65EF-9883B37B1171}"/>
              </a:ext>
            </a:extLst>
          </p:cNvPr>
          <p:cNvSpPr/>
          <p:nvPr/>
        </p:nvSpPr>
        <p:spPr>
          <a:xfrm>
            <a:off x="11469570" y="2631442"/>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5.2.3</a:t>
            </a:r>
            <a:endParaRPr lang="el-GR" sz="1600" dirty="0">
              <a:solidFill>
                <a:schemeClr val="bg1"/>
              </a:solidFill>
            </a:endParaRPr>
          </a:p>
        </p:txBody>
      </p:sp>
      <p:sp>
        <p:nvSpPr>
          <p:cNvPr id="18" name="Ορθογώνιο 17">
            <a:extLst>
              <a:ext uri="{FF2B5EF4-FFF2-40B4-BE49-F238E27FC236}">
                <a16:creationId xmlns:a16="http://schemas.microsoft.com/office/drawing/2014/main" id="{AACCACF0-D958-F707-8A95-E18EFEBB36E7}"/>
              </a:ext>
            </a:extLst>
          </p:cNvPr>
          <p:cNvSpPr/>
          <p:nvPr/>
        </p:nvSpPr>
        <p:spPr>
          <a:xfrm>
            <a:off x="11469624" y="3499898"/>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5.2.4</a:t>
            </a:r>
            <a:endParaRPr lang="el-GR" sz="1600" dirty="0">
              <a:solidFill>
                <a:schemeClr val="bg1"/>
              </a:solidFill>
            </a:endParaRPr>
          </a:p>
        </p:txBody>
      </p:sp>
      <p:sp>
        <p:nvSpPr>
          <p:cNvPr id="19" name="Ορθογώνιο 18">
            <a:extLst>
              <a:ext uri="{FF2B5EF4-FFF2-40B4-BE49-F238E27FC236}">
                <a16:creationId xmlns:a16="http://schemas.microsoft.com/office/drawing/2014/main" id="{E8E6B7F8-209F-0A2D-307D-6DFAC2BCB223}"/>
              </a:ext>
            </a:extLst>
          </p:cNvPr>
          <p:cNvSpPr/>
          <p:nvPr/>
        </p:nvSpPr>
        <p:spPr>
          <a:xfrm>
            <a:off x="10753494" y="2717969"/>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203864"/>
                </a:solidFill>
              </a:rPr>
              <a:t>5.2</a:t>
            </a:r>
            <a:endParaRPr lang="el-GR" sz="1800" dirty="0">
              <a:solidFill>
                <a:srgbClr val="203864"/>
              </a:solidFill>
            </a:endParaRPr>
          </a:p>
        </p:txBody>
      </p:sp>
    </p:spTree>
    <p:extLst>
      <p:ext uri="{BB962C8B-B14F-4D97-AF65-F5344CB8AC3E}">
        <p14:creationId xmlns:p14="http://schemas.microsoft.com/office/powerpoint/2010/main" val="17856380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a:bodyPr>
          <a:lstStyle/>
          <a:p>
            <a:r>
              <a:rPr lang="en-US" altLang="el-GR" sz="2000" dirty="0">
                <a:solidFill>
                  <a:srgbClr val="C01E24"/>
                </a:solidFill>
              </a:rPr>
              <a:t>5.2.2</a:t>
            </a:r>
            <a:br>
              <a:rPr lang="en-US" altLang="el-GR" dirty="0"/>
            </a:br>
            <a:r>
              <a:rPr lang="fr-FR" altLang="el-GR" dirty="0">
                <a:solidFill>
                  <a:srgbClr val="C01E24"/>
                </a:solidFill>
              </a:rPr>
              <a:t>Évaluation de l’information</a:t>
            </a:r>
            <a:endParaRPr lang="fr-FR" dirty="0">
              <a:solidFill>
                <a:srgbClr val="C01E24"/>
              </a:solidFill>
            </a:endParaRPr>
          </a:p>
        </p:txBody>
      </p:sp>
      <p:sp>
        <p:nvSpPr>
          <p:cNvPr id="7" name="Ορθογώνιο 1">
            <a:extLst>
              <a:ext uri="{FF2B5EF4-FFF2-40B4-BE49-F238E27FC236}">
                <a16:creationId xmlns:a16="http://schemas.microsoft.com/office/drawing/2014/main" id="{3EABFA14-CCC1-48A6-A2A5-B838C912D37A}"/>
              </a:ext>
            </a:extLst>
          </p:cNvPr>
          <p:cNvSpPr/>
          <p:nvPr/>
        </p:nvSpPr>
        <p:spPr>
          <a:xfrm>
            <a:off x="7980099" y="6453317"/>
            <a:ext cx="2411718" cy="276999"/>
          </a:xfrm>
          <a:prstGeom prst="rect">
            <a:avLst/>
          </a:prstGeom>
        </p:spPr>
        <p:txBody>
          <a:bodyPr wrap="square">
            <a:spAutoFit/>
          </a:bodyPr>
          <a:lstStyle/>
          <a:p>
            <a:pPr algn="r"/>
            <a:r>
              <a:rPr lang="en-US" sz="1200" dirty="0">
                <a:hlinkClick r:id="rId3"/>
              </a:rPr>
              <a:t>Source</a:t>
            </a:r>
            <a:r>
              <a:rPr lang="en-US" sz="1200" dirty="0"/>
              <a:t> | </a:t>
            </a:r>
            <a:r>
              <a:rPr lang="en-US" sz="1200" dirty="0">
                <a:hlinkClick r:id="rId4"/>
              </a:rPr>
              <a:t>Pixabay license</a:t>
            </a:r>
            <a:endParaRPr lang="en-US" sz="1200" dirty="0"/>
          </a:p>
        </p:txBody>
      </p:sp>
      <p:pic>
        <p:nvPicPr>
          <p:cNvPr id="3" name="Γραφικό 2" descr="Ομιλία περίγραμμα">
            <a:extLst>
              <a:ext uri="{FF2B5EF4-FFF2-40B4-BE49-F238E27FC236}">
                <a16:creationId xmlns:a16="http://schemas.microsoft.com/office/drawing/2014/main" id="{4DB5C50E-C2A5-4D37-9EF7-55510DFB57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39789" y="1392675"/>
            <a:ext cx="3958468" cy="3958468"/>
          </a:xfrm>
          <a:prstGeom prst="rect">
            <a:avLst/>
          </a:prstGeom>
        </p:spPr>
      </p:pic>
      <p:sp>
        <p:nvSpPr>
          <p:cNvPr id="16" name="TextBox 15">
            <a:extLst>
              <a:ext uri="{FF2B5EF4-FFF2-40B4-BE49-F238E27FC236}">
                <a16:creationId xmlns:a16="http://schemas.microsoft.com/office/drawing/2014/main" id="{28254EEA-5466-488A-B331-67C451BDD49C}"/>
              </a:ext>
            </a:extLst>
          </p:cNvPr>
          <p:cNvSpPr txBox="1"/>
          <p:nvPr/>
        </p:nvSpPr>
        <p:spPr>
          <a:xfrm>
            <a:off x="7709073" y="2413632"/>
            <a:ext cx="1950061" cy="1323439"/>
          </a:xfrm>
          <a:prstGeom prst="rect">
            <a:avLst/>
          </a:prstGeom>
        </p:spPr>
        <p:txBody>
          <a:bodyPr wrap="square" rtlCol="0">
            <a:spAutoFit/>
          </a:bodyPr>
          <a:lstStyle/>
          <a:p>
            <a:r>
              <a:rPr lang="fr-FR" sz="2000" dirty="0">
                <a:solidFill>
                  <a:srgbClr val="203864"/>
                </a:solidFill>
              </a:rPr>
              <a:t>Revenez sur les résultats de la dernière séance !</a:t>
            </a:r>
          </a:p>
        </p:txBody>
      </p:sp>
      <p:sp>
        <p:nvSpPr>
          <p:cNvPr id="6" name="Rechteck 5"/>
          <p:cNvSpPr/>
          <p:nvPr/>
        </p:nvSpPr>
        <p:spPr>
          <a:xfrm>
            <a:off x="505129" y="2233284"/>
            <a:ext cx="6096000" cy="4093428"/>
          </a:xfrm>
          <a:prstGeom prst="rect">
            <a:avLst/>
          </a:prstGeom>
        </p:spPr>
        <p:txBody>
          <a:bodyPr>
            <a:spAutoFit/>
          </a:bodyPr>
          <a:lstStyle/>
          <a:p>
            <a:pPr marL="342900" indent="-342900">
              <a:buClr>
                <a:srgbClr val="C00000"/>
              </a:buClr>
              <a:buFont typeface="Wingdings" panose="05000000000000000000" pitchFamily="2" charset="2"/>
              <a:buChar char="§"/>
            </a:pPr>
            <a:r>
              <a:rPr lang="fr-FR" sz="2000" dirty="0">
                <a:latin typeface="Calibri" panose="020F0502020204030204" pitchFamily="34" charset="0"/>
                <a:cs typeface="Calibri" panose="020F0502020204030204" pitchFamily="34" charset="0"/>
              </a:rPr>
              <a:t>Pensez-vous que l’on puisse faire confiance aux informations sur la santé trouvées sur Internet ? Malheureusement, ce n’est pas toujours le cas. Et comme c’est votre santé ou peut-être celle de vos proches qui est en jeu, pouvoir vous y fier est primordial.</a:t>
            </a:r>
          </a:p>
          <a:p>
            <a:pPr marL="342900" indent="-342900">
              <a:buClr>
                <a:srgbClr val="C00000"/>
              </a:buClr>
              <a:buFont typeface="Wingdings" panose="05000000000000000000" pitchFamily="2" charset="2"/>
              <a:buChar char="§"/>
            </a:pPr>
            <a:endParaRPr lang="fr-FR" sz="2000" dirty="0">
              <a:latin typeface="Calibri" panose="020F0502020204030204" pitchFamily="34" charset="0"/>
              <a:cs typeface="Calibri" panose="020F0502020204030204" pitchFamily="34" charset="0"/>
            </a:endParaRPr>
          </a:p>
          <a:p>
            <a:pPr marL="342900" indent="-342900">
              <a:buClr>
                <a:srgbClr val="C00000"/>
              </a:buClr>
              <a:buFont typeface="Wingdings" panose="05000000000000000000" pitchFamily="2" charset="2"/>
              <a:buChar char="§"/>
            </a:pPr>
            <a:r>
              <a:rPr lang="fr-FR" sz="2000" dirty="0">
                <a:latin typeface="Calibri" panose="020F0502020204030204" pitchFamily="34" charset="0"/>
                <a:cs typeface="Calibri" panose="020F0502020204030204" pitchFamily="34" charset="0"/>
              </a:rPr>
              <a:t>Dans le module 4, vous avez vu combien il est important de vérifier les informations obtenues en ligne. Dans le ce cours, vous allez apprendre à vérifier la fiabilité des informations sur la santé. Pour ce faire, nous allons commencer par regarder les réponses à vos devoirs maison.</a:t>
            </a:r>
          </a:p>
        </p:txBody>
      </p:sp>
      <p:sp>
        <p:nvSpPr>
          <p:cNvPr id="14" name="Ορθογώνιο 13">
            <a:extLst>
              <a:ext uri="{FF2B5EF4-FFF2-40B4-BE49-F238E27FC236}">
                <a16:creationId xmlns:a16="http://schemas.microsoft.com/office/drawing/2014/main" id="{A30448B6-22D2-1792-808A-42208DA99BFD}"/>
              </a:ext>
            </a:extLst>
          </p:cNvPr>
          <p:cNvSpPr/>
          <p:nvPr/>
        </p:nvSpPr>
        <p:spPr>
          <a:xfrm>
            <a:off x="11469624" y="1000854"/>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5.2.1</a:t>
            </a:r>
            <a:endParaRPr lang="el-GR" sz="1600" dirty="0">
              <a:solidFill>
                <a:schemeClr val="bg1"/>
              </a:solidFill>
            </a:endParaRPr>
          </a:p>
        </p:txBody>
      </p:sp>
      <p:sp>
        <p:nvSpPr>
          <p:cNvPr id="15" name="Ορθογώνιο 14">
            <a:extLst>
              <a:ext uri="{FF2B5EF4-FFF2-40B4-BE49-F238E27FC236}">
                <a16:creationId xmlns:a16="http://schemas.microsoft.com/office/drawing/2014/main" id="{3747BA86-8FD8-4BA0-2B72-E55E1BA62F64}"/>
              </a:ext>
            </a:extLst>
          </p:cNvPr>
          <p:cNvSpPr/>
          <p:nvPr/>
        </p:nvSpPr>
        <p:spPr>
          <a:xfrm>
            <a:off x="11472235" y="1836675"/>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C01E24"/>
                </a:solidFill>
              </a:rPr>
              <a:t>5.2.2</a:t>
            </a:r>
            <a:endParaRPr lang="el-GR" sz="1800" dirty="0">
              <a:solidFill>
                <a:srgbClr val="C01E24"/>
              </a:solidFill>
            </a:endParaRPr>
          </a:p>
        </p:txBody>
      </p:sp>
      <p:sp>
        <p:nvSpPr>
          <p:cNvPr id="17" name="Ορθογώνιο 16">
            <a:extLst>
              <a:ext uri="{FF2B5EF4-FFF2-40B4-BE49-F238E27FC236}">
                <a16:creationId xmlns:a16="http://schemas.microsoft.com/office/drawing/2014/main" id="{BC559FE6-2F08-6B56-E886-2F2A3E611CE0}"/>
              </a:ext>
            </a:extLst>
          </p:cNvPr>
          <p:cNvSpPr/>
          <p:nvPr/>
        </p:nvSpPr>
        <p:spPr>
          <a:xfrm>
            <a:off x="11469570" y="2631442"/>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5.2.3</a:t>
            </a:r>
            <a:endParaRPr lang="el-GR" sz="1600" dirty="0">
              <a:solidFill>
                <a:schemeClr val="bg1"/>
              </a:solidFill>
            </a:endParaRPr>
          </a:p>
        </p:txBody>
      </p:sp>
      <p:sp>
        <p:nvSpPr>
          <p:cNvPr id="18" name="Ορθογώνιο 17">
            <a:extLst>
              <a:ext uri="{FF2B5EF4-FFF2-40B4-BE49-F238E27FC236}">
                <a16:creationId xmlns:a16="http://schemas.microsoft.com/office/drawing/2014/main" id="{55863B65-F26F-DCB2-E355-281689B569B3}"/>
              </a:ext>
            </a:extLst>
          </p:cNvPr>
          <p:cNvSpPr/>
          <p:nvPr/>
        </p:nvSpPr>
        <p:spPr>
          <a:xfrm>
            <a:off x="11469624" y="3499898"/>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5.2.4</a:t>
            </a:r>
            <a:endParaRPr lang="el-GR" sz="1600" dirty="0">
              <a:solidFill>
                <a:schemeClr val="bg1"/>
              </a:solidFill>
            </a:endParaRPr>
          </a:p>
        </p:txBody>
      </p:sp>
      <p:sp>
        <p:nvSpPr>
          <p:cNvPr id="19" name="Ορθογώνιο 18">
            <a:extLst>
              <a:ext uri="{FF2B5EF4-FFF2-40B4-BE49-F238E27FC236}">
                <a16:creationId xmlns:a16="http://schemas.microsoft.com/office/drawing/2014/main" id="{76360BF5-8BD9-A058-2CAE-2159BA42081B}"/>
              </a:ext>
            </a:extLst>
          </p:cNvPr>
          <p:cNvSpPr/>
          <p:nvPr/>
        </p:nvSpPr>
        <p:spPr>
          <a:xfrm>
            <a:off x="10753494" y="2717969"/>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203864"/>
                </a:solidFill>
              </a:rPr>
              <a:t>5.2</a:t>
            </a:r>
            <a:endParaRPr lang="el-GR" sz="1800" dirty="0">
              <a:solidFill>
                <a:srgbClr val="203864"/>
              </a:solidFill>
            </a:endParaRPr>
          </a:p>
        </p:txBody>
      </p:sp>
    </p:spTree>
    <p:extLst>
      <p:ext uri="{BB962C8B-B14F-4D97-AF65-F5344CB8AC3E}">
        <p14:creationId xmlns:p14="http://schemas.microsoft.com/office/powerpoint/2010/main" val="33222834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grpSp>
        <p:nvGrpSpPr>
          <p:cNvPr id="88" name="Google Shape;88;p2"/>
          <p:cNvGrpSpPr/>
          <p:nvPr/>
        </p:nvGrpSpPr>
        <p:grpSpPr>
          <a:xfrm>
            <a:off x="9587789" y="3777625"/>
            <a:ext cx="2245582" cy="2759937"/>
            <a:chOff x="7061107" y="2775080"/>
            <a:chExt cx="2245582" cy="2759937"/>
          </a:xfrm>
        </p:grpSpPr>
        <p:pic>
          <p:nvPicPr>
            <p:cNvPr id="89" name="Google Shape;89;p2"/>
            <p:cNvPicPr preferRelativeResize="0"/>
            <p:nvPr/>
          </p:nvPicPr>
          <p:blipFill rotWithShape="1">
            <a:blip r:embed="rId3">
              <a:alphaModFix/>
            </a:blip>
            <a:srcRect/>
            <a:stretch/>
          </p:blipFill>
          <p:spPr>
            <a:xfrm>
              <a:off x="7148063" y="2775080"/>
              <a:ext cx="1962150" cy="2162175"/>
            </a:xfrm>
            <a:prstGeom prst="rect">
              <a:avLst/>
            </a:prstGeom>
            <a:noFill/>
            <a:ln>
              <a:noFill/>
            </a:ln>
          </p:spPr>
        </p:pic>
        <p:sp>
          <p:nvSpPr>
            <p:cNvPr id="90" name="Google Shape;90;p2"/>
            <p:cNvSpPr txBox="1"/>
            <p:nvPr/>
          </p:nvSpPr>
          <p:spPr>
            <a:xfrm>
              <a:off x="7061107" y="4981019"/>
              <a:ext cx="2245582"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0" i="0" dirty="0">
                  <a:solidFill>
                    <a:srgbClr val="203864"/>
                  </a:solidFill>
                  <a:latin typeface="Roboto"/>
                  <a:ea typeface="Roboto"/>
                  <a:cs typeface="Roboto"/>
                  <a:sym typeface="Roboto"/>
                </a:rPr>
                <a:t>AKADIMAIKO DIADIKTYO (GUnet)</a:t>
              </a:r>
              <a:endParaRPr dirty="0"/>
            </a:p>
            <a:p>
              <a:pPr marL="0" marR="0" lvl="0" indent="0" algn="ctr" rtl="0">
                <a:spcBef>
                  <a:spcPts val="0"/>
                </a:spcBef>
                <a:spcAft>
                  <a:spcPts val="0"/>
                </a:spcAft>
                <a:buNone/>
              </a:pPr>
              <a:r>
                <a:rPr lang="en-US" sz="1000" b="0" i="0" dirty="0">
                  <a:solidFill>
                    <a:srgbClr val="414042"/>
                  </a:solidFill>
                  <a:latin typeface="Roboto"/>
                  <a:ea typeface="Roboto"/>
                  <a:cs typeface="Roboto"/>
                  <a:sym typeface="Roboto"/>
                </a:rPr>
                <a:t>ATHENS, GREECE</a:t>
              </a:r>
              <a:endParaRPr dirty="0"/>
            </a:p>
            <a:p>
              <a:pPr marL="0" marR="0" lvl="0" indent="0" algn="ctr" rtl="0">
                <a:spcBef>
                  <a:spcPts val="0"/>
                </a:spcBef>
                <a:spcAft>
                  <a:spcPts val="0"/>
                </a:spcAft>
                <a:buNone/>
              </a:pPr>
              <a:r>
                <a:rPr lang="en-US" sz="1000" b="0" i="0" u="sng" strike="noStrike" dirty="0">
                  <a:solidFill>
                    <a:srgbClr val="D71920"/>
                  </a:solidFill>
                  <a:latin typeface="Roboto"/>
                  <a:ea typeface="Roboto"/>
                  <a:cs typeface="Roboto"/>
                  <a:sym typeface="Roboto"/>
                  <a:hlinkClick r:id="rId4">
                    <a:extLst>
                      <a:ext uri="{A12FA001-AC4F-418D-AE19-62706E023703}">
                        <ahyp:hlinkClr xmlns:ahyp="http://schemas.microsoft.com/office/drawing/2018/hyperlinkcolor" val="tx"/>
                      </a:ext>
                    </a:extLst>
                  </a:hlinkClick>
                </a:rPr>
                <a:t>www.gunet.gr</a:t>
              </a:r>
              <a:endParaRPr sz="1000" b="0" i="0" dirty="0">
                <a:solidFill>
                  <a:srgbClr val="414042"/>
                </a:solidFill>
                <a:latin typeface="Roboto"/>
                <a:ea typeface="Roboto"/>
                <a:cs typeface="Roboto"/>
                <a:sym typeface="Roboto"/>
              </a:endParaRPr>
            </a:p>
          </p:txBody>
        </p:sp>
      </p:grpSp>
      <p:sp>
        <p:nvSpPr>
          <p:cNvPr id="91" name="Google Shape;91;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03864"/>
              </a:buClr>
              <a:buSzPts val="4800"/>
              <a:buFont typeface="Calibri"/>
              <a:buNone/>
            </a:pPr>
            <a:r>
              <a:rPr lang="fr-FR" sz="4800" b="1" dirty="0">
                <a:solidFill>
                  <a:srgbClr val="203864"/>
                </a:solidFill>
                <a:latin typeface="Calibri"/>
                <a:ea typeface="Calibri"/>
                <a:cs typeface="Calibri"/>
                <a:sym typeface="Calibri"/>
              </a:rPr>
              <a:t>Partenaires</a:t>
            </a:r>
          </a:p>
        </p:txBody>
      </p:sp>
      <p:grpSp>
        <p:nvGrpSpPr>
          <p:cNvPr id="92" name="Google Shape;92;p2"/>
          <p:cNvGrpSpPr/>
          <p:nvPr/>
        </p:nvGrpSpPr>
        <p:grpSpPr>
          <a:xfrm>
            <a:off x="-583724" y="2027730"/>
            <a:ext cx="6096000" cy="1677637"/>
            <a:chOff x="-1066801" y="1523553"/>
            <a:chExt cx="6096000" cy="1677637"/>
          </a:xfrm>
        </p:grpSpPr>
        <p:pic>
          <p:nvPicPr>
            <p:cNvPr id="93" name="Google Shape;93;p2"/>
            <p:cNvPicPr preferRelativeResize="0"/>
            <p:nvPr/>
          </p:nvPicPr>
          <p:blipFill rotWithShape="1">
            <a:blip r:embed="rId5">
              <a:alphaModFix/>
            </a:blip>
            <a:srcRect/>
            <a:stretch/>
          </p:blipFill>
          <p:spPr>
            <a:xfrm>
              <a:off x="1256678" y="1523553"/>
              <a:ext cx="1449043" cy="997191"/>
            </a:xfrm>
            <a:prstGeom prst="rect">
              <a:avLst/>
            </a:prstGeom>
            <a:noFill/>
            <a:ln>
              <a:noFill/>
            </a:ln>
          </p:spPr>
        </p:pic>
        <p:sp>
          <p:nvSpPr>
            <p:cNvPr id="94" name="Google Shape;94;p2"/>
            <p:cNvSpPr txBox="1"/>
            <p:nvPr/>
          </p:nvSpPr>
          <p:spPr>
            <a:xfrm>
              <a:off x="-1066801" y="2462526"/>
              <a:ext cx="6096000"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50" b="0" i="0" dirty="0">
                  <a:solidFill>
                    <a:srgbClr val="203864"/>
                  </a:solidFill>
                  <a:latin typeface="Roboto"/>
                  <a:ea typeface="Roboto"/>
                  <a:cs typeface="Roboto"/>
                  <a:sym typeface="Roboto"/>
                </a:rPr>
                <a:t>WESTFALISCHE </a:t>
              </a:r>
              <a:r>
                <a:rPr lang="en-US" sz="1000" b="0" i="0" dirty="0">
                  <a:solidFill>
                    <a:srgbClr val="203864"/>
                  </a:solidFill>
                  <a:latin typeface="Roboto"/>
                  <a:ea typeface="Roboto"/>
                  <a:cs typeface="Roboto"/>
                  <a:sym typeface="Roboto"/>
                </a:rPr>
                <a:t>HOCHSCHULE</a:t>
              </a:r>
              <a:r>
                <a:rPr lang="en-US" sz="1050" b="0" i="0" dirty="0">
                  <a:solidFill>
                    <a:srgbClr val="203864"/>
                  </a:solidFill>
                  <a:latin typeface="Roboto"/>
                  <a:ea typeface="Roboto"/>
                  <a:cs typeface="Roboto"/>
                  <a:sym typeface="Roboto"/>
                </a:rPr>
                <a:t> GELSENKIRCHEN,</a:t>
              </a:r>
              <a:br>
                <a:rPr lang="en-US" sz="1050" b="0" i="0" dirty="0">
                  <a:solidFill>
                    <a:srgbClr val="203864"/>
                  </a:solidFill>
                  <a:latin typeface="Roboto"/>
                  <a:ea typeface="Roboto"/>
                  <a:cs typeface="Roboto"/>
                  <a:sym typeface="Roboto"/>
                </a:rPr>
              </a:br>
              <a:r>
                <a:rPr lang="en-US" sz="1050" b="0" i="0" dirty="0">
                  <a:solidFill>
                    <a:srgbClr val="203864"/>
                  </a:solidFill>
                  <a:latin typeface="Roboto"/>
                  <a:ea typeface="Roboto"/>
                  <a:cs typeface="Roboto"/>
                  <a:sym typeface="Roboto"/>
                </a:rPr>
                <a:t>BOCHOLT, RECKLINGHAUSEN</a:t>
              </a:r>
              <a:endParaRPr dirty="0"/>
            </a:p>
            <a:p>
              <a:pPr marL="0" marR="0" lvl="0" indent="0" algn="ctr" rtl="0">
                <a:spcBef>
                  <a:spcPts val="0"/>
                </a:spcBef>
                <a:spcAft>
                  <a:spcPts val="0"/>
                </a:spcAft>
                <a:buNone/>
              </a:pPr>
              <a:r>
                <a:rPr lang="en-US" sz="1050" b="0" i="0" dirty="0">
                  <a:solidFill>
                    <a:srgbClr val="414042"/>
                  </a:solidFill>
                  <a:latin typeface="Roboto"/>
                  <a:ea typeface="Roboto"/>
                  <a:cs typeface="Roboto"/>
                  <a:sym typeface="Roboto"/>
                </a:rPr>
                <a:t>GELSENKIRCHEN, GERMANY</a:t>
              </a:r>
              <a:endParaRPr dirty="0"/>
            </a:p>
            <a:p>
              <a:pPr marL="0" marR="0" lvl="0" indent="0" algn="ctr" rtl="0">
                <a:spcBef>
                  <a:spcPts val="0"/>
                </a:spcBef>
                <a:spcAft>
                  <a:spcPts val="0"/>
                </a:spcAft>
                <a:buNone/>
              </a:pPr>
              <a:r>
                <a:rPr lang="en-US" sz="1050" b="0" i="0" u="sng" strike="noStrike" dirty="0">
                  <a:solidFill>
                    <a:srgbClr val="D71920"/>
                  </a:solidFill>
                  <a:latin typeface="Roboto"/>
                  <a:ea typeface="Roboto"/>
                  <a:cs typeface="Roboto"/>
                  <a:sym typeface="Roboto"/>
                  <a:hlinkClick r:id="rId6">
                    <a:extLst>
                      <a:ext uri="{A12FA001-AC4F-418D-AE19-62706E023703}">
                        <ahyp:hlinkClr xmlns:ahyp="http://schemas.microsoft.com/office/drawing/2018/hyperlinkcolor" val="tx"/>
                      </a:ext>
                    </a:extLst>
                  </a:hlinkClick>
                </a:rPr>
                <a:t>www.w-hs.de</a:t>
              </a:r>
              <a:endParaRPr sz="1050" b="0" i="0" dirty="0">
                <a:solidFill>
                  <a:srgbClr val="414042"/>
                </a:solidFill>
                <a:latin typeface="Roboto"/>
                <a:ea typeface="Roboto"/>
                <a:cs typeface="Roboto"/>
                <a:sym typeface="Roboto"/>
              </a:endParaRPr>
            </a:p>
          </p:txBody>
        </p:sp>
      </p:grpSp>
      <p:grpSp>
        <p:nvGrpSpPr>
          <p:cNvPr id="95" name="Google Shape;95;p2"/>
          <p:cNvGrpSpPr/>
          <p:nvPr/>
        </p:nvGrpSpPr>
        <p:grpSpPr>
          <a:xfrm>
            <a:off x="4111945" y="4542257"/>
            <a:ext cx="6629400" cy="1738414"/>
            <a:chOff x="2579204" y="1882706"/>
            <a:chExt cx="6629400" cy="1738414"/>
          </a:xfrm>
        </p:grpSpPr>
        <p:pic>
          <p:nvPicPr>
            <p:cNvPr id="96" name="Google Shape;96;p2"/>
            <p:cNvPicPr preferRelativeResize="0"/>
            <p:nvPr/>
          </p:nvPicPr>
          <p:blipFill rotWithShape="1">
            <a:blip r:embed="rId7">
              <a:alphaModFix/>
            </a:blip>
            <a:srcRect/>
            <a:stretch/>
          </p:blipFill>
          <p:spPr>
            <a:xfrm>
              <a:off x="4627079" y="1882706"/>
              <a:ext cx="2533650" cy="1047750"/>
            </a:xfrm>
            <a:prstGeom prst="rect">
              <a:avLst/>
            </a:prstGeom>
            <a:noFill/>
            <a:ln>
              <a:noFill/>
            </a:ln>
          </p:spPr>
        </p:pic>
        <p:sp>
          <p:nvSpPr>
            <p:cNvPr id="97" name="Google Shape;97;p2"/>
            <p:cNvSpPr txBox="1"/>
            <p:nvPr/>
          </p:nvSpPr>
          <p:spPr>
            <a:xfrm>
              <a:off x="2579204" y="2913234"/>
              <a:ext cx="6629400"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0" i="0" dirty="0">
                  <a:solidFill>
                    <a:srgbClr val="203864"/>
                  </a:solidFill>
                  <a:latin typeface="Roboto"/>
                  <a:ea typeface="Roboto"/>
                  <a:cs typeface="Roboto"/>
                  <a:sym typeface="Roboto"/>
                </a:rPr>
                <a:t>COORDINA ORGANIZACIÓN DE EMPRESAS Y</a:t>
              </a:r>
              <a:br>
                <a:rPr lang="en-US" sz="1000" b="0" i="0" dirty="0">
                  <a:solidFill>
                    <a:srgbClr val="203864"/>
                  </a:solidFill>
                  <a:latin typeface="Roboto"/>
                  <a:ea typeface="Roboto"/>
                  <a:cs typeface="Roboto"/>
                  <a:sym typeface="Roboto"/>
                </a:rPr>
              </a:br>
              <a:r>
                <a:rPr lang="en-US" sz="1000" b="0" i="0" dirty="0">
                  <a:solidFill>
                    <a:srgbClr val="203864"/>
                  </a:solidFill>
                  <a:latin typeface="Roboto"/>
                  <a:ea typeface="Roboto"/>
                  <a:cs typeface="Roboto"/>
                  <a:sym typeface="Roboto"/>
                </a:rPr>
                <a:t>RECURSOS HUMANOS, S.L.</a:t>
              </a:r>
              <a:endParaRPr dirty="0"/>
            </a:p>
            <a:p>
              <a:pPr marL="0" marR="0" lvl="0" indent="0" algn="ctr" rtl="0">
                <a:spcBef>
                  <a:spcPts val="0"/>
                </a:spcBef>
                <a:spcAft>
                  <a:spcPts val="0"/>
                </a:spcAft>
                <a:buNone/>
              </a:pPr>
              <a:r>
                <a:rPr lang="en-US" sz="1000" b="0" i="0" dirty="0">
                  <a:solidFill>
                    <a:srgbClr val="414042"/>
                  </a:solidFill>
                  <a:latin typeface="Roboto"/>
                  <a:ea typeface="Roboto"/>
                  <a:cs typeface="Roboto"/>
                  <a:sym typeface="Roboto"/>
                </a:rPr>
                <a:t>VALENCIA, SPAIN</a:t>
              </a:r>
              <a:endParaRPr dirty="0"/>
            </a:p>
            <a:p>
              <a:pPr marL="0" marR="0" lvl="0" indent="0" algn="ctr" rtl="0">
                <a:spcBef>
                  <a:spcPts val="0"/>
                </a:spcBef>
                <a:spcAft>
                  <a:spcPts val="0"/>
                </a:spcAft>
                <a:buNone/>
              </a:pPr>
              <a:r>
                <a:rPr lang="en-US" sz="1000" b="0" i="0" u="sng" strike="noStrike" dirty="0">
                  <a:solidFill>
                    <a:srgbClr val="D71920"/>
                  </a:solidFill>
                  <a:latin typeface="Roboto"/>
                  <a:ea typeface="Roboto"/>
                  <a:cs typeface="Roboto"/>
                  <a:sym typeface="Roboto"/>
                  <a:hlinkClick r:id="rId8">
                    <a:extLst>
                      <a:ext uri="{A12FA001-AC4F-418D-AE19-62706E023703}">
                        <ahyp:hlinkClr xmlns:ahyp="http://schemas.microsoft.com/office/drawing/2018/hyperlinkcolor" val="tx"/>
                      </a:ext>
                    </a:extLst>
                  </a:hlinkClick>
                </a:rPr>
                <a:t>coordina-oerh.com</a:t>
              </a:r>
              <a:endParaRPr sz="1000" b="0" i="0" dirty="0">
                <a:solidFill>
                  <a:srgbClr val="414042"/>
                </a:solidFill>
                <a:latin typeface="Roboto"/>
                <a:ea typeface="Roboto"/>
                <a:cs typeface="Roboto"/>
                <a:sym typeface="Roboto"/>
              </a:endParaRPr>
            </a:p>
          </p:txBody>
        </p:sp>
      </p:grpSp>
      <p:grpSp>
        <p:nvGrpSpPr>
          <p:cNvPr id="98" name="Google Shape;98;p2"/>
          <p:cNvGrpSpPr/>
          <p:nvPr/>
        </p:nvGrpSpPr>
        <p:grpSpPr>
          <a:xfrm>
            <a:off x="6186067" y="2015292"/>
            <a:ext cx="6634368" cy="1584248"/>
            <a:chOff x="6639106" y="2919412"/>
            <a:chExt cx="6634368" cy="1584248"/>
          </a:xfrm>
        </p:grpSpPr>
        <p:pic>
          <p:nvPicPr>
            <p:cNvPr id="99" name="Google Shape;99;p2"/>
            <p:cNvPicPr preferRelativeResize="0"/>
            <p:nvPr/>
          </p:nvPicPr>
          <p:blipFill rotWithShape="1">
            <a:blip r:embed="rId9">
              <a:alphaModFix/>
            </a:blip>
            <a:srcRect/>
            <a:stretch/>
          </p:blipFill>
          <p:spPr>
            <a:xfrm>
              <a:off x="8684703" y="2919412"/>
              <a:ext cx="2543175" cy="1047750"/>
            </a:xfrm>
            <a:prstGeom prst="rect">
              <a:avLst/>
            </a:prstGeom>
            <a:noFill/>
            <a:ln>
              <a:noFill/>
            </a:ln>
          </p:spPr>
        </p:pic>
        <p:sp>
          <p:nvSpPr>
            <p:cNvPr id="100" name="Google Shape;100;p2"/>
            <p:cNvSpPr txBox="1"/>
            <p:nvPr/>
          </p:nvSpPr>
          <p:spPr>
            <a:xfrm>
              <a:off x="6639106" y="3949662"/>
              <a:ext cx="6634368"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0" i="0" dirty="0">
                  <a:solidFill>
                    <a:srgbClr val="203864"/>
                  </a:solidFill>
                  <a:latin typeface="Roboto"/>
                  <a:ea typeface="Roboto"/>
                  <a:cs typeface="Roboto"/>
                  <a:sym typeface="Roboto"/>
                </a:rPr>
                <a:t>PROLIPSIS</a:t>
              </a:r>
              <a:endParaRPr dirty="0"/>
            </a:p>
            <a:p>
              <a:pPr marL="0" marR="0" lvl="0" indent="0" algn="ctr" rtl="0">
                <a:spcBef>
                  <a:spcPts val="0"/>
                </a:spcBef>
                <a:spcAft>
                  <a:spcPts val="0"/>
                </a:spcAft>
                <a:buNone/>
              </a:pPr>
              <a:r>
                <a:rPr lang="en-US" sz="1000" b="0" i="0" dirty="0">
                  <a:solidFill>
                    <a:srgbClr val="666666"/>
                  </a:solidFill>
                  <a:latin typeface="Roboto"/>
                  <a:ea typeface="Roboto"/>
                  <a:cs typeface="Roboto"/>
                  <a:sym typeface="Roboto"/>
                </a:rPr>
                <a:t>ATHENS, GREECE</a:t>
              </a:r>
              <a:br>
                <a:rPr lang="en-US" sz="1000" b="0" i="0" dirty="0">
                  <a:solidFill>
                    <a:srgbClr val="666666"/>
                  </a:solidFill>
                  <a:latin typeface="Roboto"/>
                  <a:ea typeface="Roboto"/>
                  <a:cs typeface="Roboto"/>
                  <a:sym typeface="Roboto"/>
                </a:rPr>
              </a:br>
              <a:r>
                <a:rPr lang="en-US" sz="1000" b="0" i="0" u="sng" strike="noStrike" dirty="0">
                  <a:solidFill>
                    <a:srgbClr val="D71920"/>
                  </a:solidFill>
                  <a:latin typeface="Roboto"/>
                  <a:ea typeface="Roboto"/>
                  <a:cs typeface="Roboto"/>
                  <a:sym typeface="Roboto"/>
                  <a:hlinkClick r:id="rId10">
                    <a:extLst>
                      <a:ext uri="{A12FA001-AC4F-418D-AE19-62706E023703}">
                        <ahyp:hlinkClr xmlns:ahyp="http://schemas.microsoft.com/office/drawing/2018/hyperlinkcolor" val="tx"/>
                      </a:ext>
                    </a:extLst>
                  </a:hlinkClick>
                </a:rPr>
                <a:t>www.prolepsis.gr</a:t>
              </a:r>
              <a:endParaRPr sz="1000" b="0" i="0" dirty="0">
                <a:solidFill>
                  <a:srgbClr val="666666"/>
                </a:solidFill>
                <a:latin typeface="Roboto"/>
                <a:ea typeface="Roboto"/>
                <a:cs typeface="Roboto"/>
                <a:sym typeface="Roboto"/>
              </a:endParaRPr>
            </a:p>
          </p:txBody>
        </p:sp>
      </p:grpSp>
      <p:grpSp>
        <p:nvGrpSpPr>
          <p:cNvPr id="101" name="Google Shape;101;p2"/>
          <p:cNvGrpSpPr/>
          <p:nvPr/>
        </p:nvGrpSpPr>
        <p:grpSpPr>
          <a:xfrm>
            <a:off x="-1845822" y="4591510"/>
            <a:ext cx="6952420" cy="1601615"/>
            <a:chOff x="-1240501" y="3160643"/>
            <a:chExt cx="6952420" cy="1601615"/>
          </a:xfrm>
        </p:grpSpPr>
        <p:pic>
          <p:nvPicPr>
            <p:cNvPr id="102" name="Google Shape;102;p2"/>
            <p:cNvPicPr preferRelativeResize="0"/>
            <p:nvPr/>
          </p:nvPicPr>
          <p:blipFill rotWithShape="1">
            <a:blip r:embed="rId11">
              <a:alphaModFix/>
            </a:blip>
            <a:srcRect/>
            <a:stretch/>
          </p:blipFill>
          <p:spPr>
            <a:xfrm>
              <a:off x="964123" y="3160643"/>
              <a:ext cx="2543175" cy="1038225"/>
            </a:xfrm>
            <a:prstGeom prst="rect">
              <a:avLst/>
            </a:prstGeom>
            <a:noFill/>
            <a:ln>
              <a:noFill/>
            </a:ln>
          </p:spPr>
        </p:pic>
        <p:sp>
          <p:nvSpPr>
            <p:cNvPr id="103" name="Google Shape;103;p2"/>
            <p:cNvSpPr txBox="1"/>
            <p:nvPr/>
          </p:nvSpPr>
          <p:spPr>
            <a:xfrm>
              <a:off x="-1240501" y="4208260"/>
              <a:ext cx="6952420"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0" i="0" dirty="0">
                  <a:solidFill>
                    <a:srgbClr val="203864"/>
                  </a:solidFill>
                  <a:latin typeface="Roboto"/>
                  <a:ea typeface="Roboto"/>
                  <a:cs typeface="Roboto"/>
                  <a:sym typeface="Roboto"/>
                </a:rPr>
                <a:t>UNIVERSITAT DE VALENCIA</a:t>
              </a:r>
              <a:endParaRPr dirty="0"/>
            </a:p>
            <a:p>
              <a:pPr marL="0" marR="0" lvl="0" indent="0" algn="ctr" rtl="0">
                <a:spcBef>
                  <a:spcPts val="0"/>
                </a:spcBef>
                <a:spcAft>
                  <a:spcPts val="0"/>
                </a:spcAft>
                <a:buNone/>
              </a:pPr>
              <a:r>
                <a:rPr lang="en-US" sz="1000" b="0" i="0" dirty="0">
                  <a:solidFill>
                    <a:srgbClr val="414042"/>
                  </a:solidFill>
                  <a:latin typeface="Roboto"/>
                  <a:ea typeface="Roboto"/>
                  <a:cs typeface="Roboto"/>
                  <a:sym typeface="Roboto"/>
                </a:rPr>
                <a:t>VALENCIA, SPAIN</a:t>
              </a:r>
              <a:endParaRPr dirty="0"/>
            </a:p>
            <a:p>
              <a:pPr marL="0" marR="0" lvl="0" indent="0" algn="ctr" rtl="0">
                <a:spcBef>
                  <a:spcPts val="0"/>
                </a:spcBef>
                <a:spcAft>
                  <a:spcPts val="0"/>
                </a:spcAft>
                <a:buNone/>
              </a:pPr>
              <a:r>
                <a:rPr lang="en-US" sz="1000" b="0" i="0" u="sng" strike="noStrike" dirty="0">
                  <a:solidFill>
                    <a:srgbClr val="D71920"/>
                  </a:solidFill>
                  <a:latin typeface="Roboto"/>
                  <a:ea typeface="Roboto"/>
                  <a:cs typeface="Roboto"/>
                  <a:sym typeface="Roboto"/>
                  <a:hlinkClick r:id="rId12">
                    <a:extLst>
                      <a:ext uri="{A12FA001-AC4F-418D-AE19-62706E023703}">
                        <ahyp:hlinkClr xmlns:ahyp="http://schemas.microsoft.com/office/drawing/2018/hyperlinkcolor" val="tx"/>
                      </a:ext>
                    </a:extLst>
                  </a:hlinkClick>
                </a:rPr>
                <a:t>www.uv.es</a:t>
              </a:r>
              <a:endParaRPr sz="1000" b="0" i="0" dirty="0">
                <a:solidFill>
                  <a:srgbClr val="414042"/>
                </a:solidFill>
                <a:latin typeface="Roboto"/>
                <a:ea typeface="Roboto"/>
                <a:cs typeface="Roboto"/>
                <a:sym typeface="Roboto"/>
              </a:endParaRPr>
            </a:p>
          </p:txBody>
        </p:sp>
      </p:grpSp>
      <p:grpSp>
        <p:nvGrpSpPr>
          <p:cNvPr id="104" name="Google Shape;104;p2"/>
          <p:cNvGrpSpPr/>
          <p:nvPr/>
        </p:nvGrpSpPr>
        <p:grpSpPr>
          <a:xfrm>
            <a:off x="3332429" y="4600164"/>
            <a:ext cx="2543175" cy="1592961"/>
            <a:chOff x="4517932" y="3531206"/>
            <a:chExt cx="2543175" cy="1592961"/>
          </a:xfrm>
        </p:grpSpPr>
        <p:pic>
          <p:nvPicPr>
            <p:cNvPr id="105" name="Google Shape;105;p2"/>
            <p:cNvPicPr preferRelativeResize="0"/>
            <p:nvPr/>
          </p:nvPicPr>
          <p:blipFill rotWithShape="1">
            <a:blip r:embed="rId13">
              <a:alphaModFix/>
            </a:blip>
            <a:srcRect/>
            <a:stretch/>
          </p:blipFill>
          <p:spPr>
            <a:xfrm>
              <a:off x="4517932" y="3531206"/>
              <a:ext cx="2543175" cy="1020916"/>
            </a:xfrm>
            <a:prstGeom prst="rect">
              <a:avLst/>
            </a:prstGeom>
            <a:noFill/>
            <a:ln>
              <a:noFill/>
            </a:ln>
          </p:spPr>
        </p:pic>
        <p:sp>
          <p:nvSpPr>
            <p:cNvPr id="106" name="Google Shape;106;p2"/>
            <p:cNvSpPr txBox="1"/>
            <p:nvPr/>
          </p:nvSpPr>
          <p:spPr>
            <a:xfrm>
              <a:off x="4824413" y="4570169"/>
              <a:ext cx="2037497"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0" i="0" dirty="0">
                  <a:solidFill>
                    <a:srgbClr val="203864"/>
                  </a:solidFill>
                  <a:latin typeface="Roboto"/>
                  <a:ea typeface="Roboto"/>
                  <a:cs typeface="Roboto"/>
                  <a:sym typeface="Roboto"/>
                </a:rPr>
                <a:t>media k GmbH</a:t>
              </a:r>
              <a:endParaRPr dirty="0"/>
            </a:p>
            <a:p>
              <a:pPr marL="0" marR="0" lvl="0" indent="0" algn="ctr" rtl="0">
                <a:spcBef>
                  <a:spcPts val="0"/>
                </a:spcBef>
                <a:spcAft>
                  <a:spcPts val="0"/>
                </a:spcAft>
                <a:buNone/>
              </a:pPr>
              <a:r>
                <a:rPr lang="en-US" sz="1000" b="0" i="0" dirty="0">
                  <a:solidFill>
                    <a:srgbClr val="414042"/>
                  </a:solidFill>
                  <a:latin typeface="Roboto"/>
                  <a:ea typeface="Roboto"/>
                  <a:cs typeface="Roboto"/>
                  <a:sym typeface="Roboto"/>
                </a:rPr>
                <a:t>Bad Mergentheim, GERMANY</a:t>
              </a:r>
              <a:endParaRPr dirty="0"/>
            </a:p>
            <a:p>
              <a:pPr marL="0" marR="0" lvl="0" indent="0" algn="ctr" rtl="0">
                <a:spcBef>
                  <a:spcPts val="0"/>
                </a:spcBef>
                <a:spcAft>
                  <a:spcPts val="0"/>
                </a:spcAft>
                <a:buNone/>
              </a:pPr>
              <a:r>
                <a:rPr lang="en-US" sz="1000" b="0" i="0" u="sng" strike="noStrike" dirty="0">
                  <a:solidFill>
                    <a:srgbClr val="D71920"/>
                  </a:solidFill>
                  <a:latin typeface="Roboto"/>
                  <a:ea typeface="Roboto"/>
                  <a:cs typeface="Roboto"/>
                  <a:sym typeface="Roboto"/>
                  <a:hlinkClick r:id="rId14">
                    <a:extLst>
                      <a:ext uri="{A12FA001-AC4F-418D-AE19-62706E023703}">
                        <ahyp:hlinkClr xmlns:ahyp="http://schemas.microsoft.com/office/drawing/2018/hyperlinkcolor" val="tx"/>
                      </a:ext>
                    </a:extLst>
                  </a:hlinkClick>
                </a:rPr>
                <a:t>www.media-k.eu</a:t>
              </a:r>
              <a:endParaRPr sz="1000" b="0" i="0" dirty="0">
                <a:solidFill>
                  <a:srgbClr val="414042"/>
                </a:solidFill>
                <a:latin typeface="Roboto"/>
                <a:ea typeface="Roboto"/>
                <a:cs typeface="Roboto"/>
                <a:sym typeface="Roboto"/>
              </a:endParaRPr>
            </a:p>
          </p:txBody>
        </p:sp>
      </p:grpSp>
      <p:grpSp>
        <p:nvGrpSpPr>
          <p:cNvPr id="107" name="Google Shape;107;p2"/>
          <p:cNvGrpSpPr/>
          <p:nvPr/>
        </p:nvGrpSpPr>
        <p:grpSpPr>
          <a:xfrm>
            <a:off x="5019359" y="1427085"/>
            <a:ext cx="1973150" cy="2726448"/>
            <a:chOff x="9320178" y="2976204"/>
            <a:chExt cx="1973150" cy="2726448"/>
          </a:xfrm>
        </p:grpSpPr>
        <p:pic>
          <p:nvPicPr>
            <p:cNvPr id="108" name="Google Shape;108;p2"/>
            <p:cNvPicPr preferRelativeResize="0"/>
            <p:nvPr/>
          </p:nvPicPr>
          <p:blipFill rotWithShape="1">
            <a:blip r:embed="rId15">
              <a:alphaModFix/>
            </a:blip>
            <a:srcRect/>
            <a:stretch/>
          </p:blipFill>
          <p:spPr>
            <a:xfrm>
              <a:off x="9320178" y="2976204"/>
              <a:ext cx="1962150" cy="2152650"/>
            </a:xfrm>
            <a:prstGeom prst="rect">
              <a:avLst/>
            </a:prstGeom>
            <a:noFill/>
            <a:ln>
              <a:noFill/>
            </a:ln>
          </p:spPr>
        </p:pic>
        <p:sp>
          <p:nvSpPr>
            <p:cNvPr id="109" name="Google Shape;109;p2"/>
            <p:cNvSpPr txBox="1"/>
            <p:nvPr/>
          </p:nvSpPr>
          <p:spPr>
            <a:xfrm>
              <a:off x="9331178" y="5148654"/>
              <a:ext cx="1962150"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0" i="0" dirty="0">
                  <a:solidFill>
                    <a:srgbClr val="203864"/>
                  </a:solidFill>
                  <a:latin typeface="Roboto"/>
                  <a:ea typeface="Roboto"/>
                  <a:cs typeface="Roboto"/>
                  <a:sym typeface="Roboto"/>
                </a:rPr>
                <a:t>OXFAM ITALIA INTERCULTURA</a:t>
              </a:r>
              <a:endParaRPr dirty="0"/>
            </a:p>
            <a:p>
              <a:pPr marL="0" marR="0" lvl="0" indent="0" algn="ctr" rtl="0">
                <a:spcBef>
                  <a:spcPts val="0"/>
                </a:spcBef>
                <a:spcAft>
                  <a:spcPts val="0"/>
                </a:spcAft>
                <a:buNone/>
              </a:pPr>
              <a:r>
                <a:rPr lang="en-US" sz="1000" b="0" i="0" dirty="0">
                  <a:solidFill>
                    <a:srgbClr val="414042"/>
                  </a:solidFill>
                  <a:latin typeface="Roboto"/>
                  <a:ea typeface="Roboto"/>
                  <a:cs typeface="Roboto"/>
                  <a:sym typeface="Roboto"/>
                </a:rPr>
                <a:t>AREZZO, ITALY</a:t>
              </a:r>
              <a:endParaRPr dirty="0"/>
            </a:p>
            <a:p>
              <a:pPr marL="0" marR="0" lvl="0" indent="0" algn="ctr" rtl="0">
                <a:spcBef>
                  <a:spcPts val="0"/>
                </a:spcBef>
                <a:spcAft>
                  <a:spcPts val="0"/>
                </a:spcAft>
                <a:buNone/>
              </a:pPr>
              <a:r>
                <a:rPr lang="en-US" sz="1000" b="0" i="0" u="sng" strike="noStrike" dirty="0">
                  <a:solidFill>
                    <a:srgbClr val="D71920"/>
                  </a:solidFill>
                  <a:latin typeface="Roboto"/>
                  <a:ea typeface="Roboto"/>
                  <a:cs typeface="Roboto"/>
                  <a:sym typeface="Roboto"/>
                  <a:hlinkClick r:id="rId16">
                    <a:extLst>
                      <a:ext uri="{A12FA001-AC4F-418D-AE19-62706E023703}">
                        <ahyp:hlinkClr xmlns:ahyp="http://schemas.microsoft.com/office/drawing/2018/hyperlinkcolor" val="tx"/>
                      </a:ext>
                    </a:extLst>
                  </a:hlinkClick>
                </a:rPr>
                <a:t>www.oxfamitalia.org/</a:t>
              </a:r>
              <a:endParaRPr sz="1000" b="0" i="0" dirty="0">
                <a:solidFill>
                  <a:srgbClr val="414042"/>
                </a:solidFill>
                <a:latin typeface="Roboto"/>
                <a:ea typeface="Roboto"/>
                <a:cs typeface="Roboto"/>
                <a:sym typeface="Roboto"/>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a:bodyPr>
          <a:lstStyle/>
          <a:p>
            <a:r>
              <a:rPr lang="fr-FR" dirty="0">
                <a:solidFill>
                  <a:schemeClr val="accent1">
                    <a:lumMod val="50000"/>
                  </a:schemeClr>
                </a:solidFill>
              </a:rPr>
              <a:t>Vérifier les informations de santé</a:t>
            </a:r>
          </a:p>
        </p:txBody>
      </p:sp>
      <p:sp>
        <p:nvSpPr>
          <p:cNvPr id="7" name="Ορθογώνιο 1">
            <a:extLst>
              <a:ext uri="{FF2B5EF4-FFF2-40B4-BE49-F238E27FC236}">
                <a16:creationId xmlns:a16="http://schemas.microsoft.com/office/drawing/2014/main" id="{3EABFA14-CCC1-48A6-A2A5-B838C912D37A}"/>
              </a:ext>
            </a:extLst>
          </p:cNvPr>
          <p:cNvSpPr/>
          <p:nvPr/>
        </p:nvSpPr>
        <p:spPr>
          <a:xfrm>
            <a:off x="7980099" y="6453317"/>
            <a:ext cx="2411718" cy="276999"/>
          </a:xfrm>
          <a:prstGeom prst="rect">
            <a:avLst/>
          </a:prstGeom>
        </p:spPr>
        <p:txBody>
          <a:bodyPr wrap="square">
            <a:spAutoFit/>
          </a:bodyPr>
          <a:lstStyle/>
          <a:p>
            <a:pPr algn="r"/>
            <a:r>
              <a:rPr lang="en-US" sz="1200" dirty="0">
                <a:hlinkClick r:id="rId3"/>
              </a:rPr>
              <a:t>Source</a:t>
            </a:r>
            <a:r>
              <a:rPr lang="en-US" sz="1200" dirty="0"/>
              <a:t> | </a:t>
            </a:r>
            <a:r>
              <a:rPr lang="en-US" sz="1200" dirty="0">
                <a:hlinkClick r:id="rId4"/>
              </a:rPr>
              <a:t>Pixabay license</a:t>
            </a:r>
            <a:endParaRPr lang="en-US" sz="1200" dirty="0"/>
          </a:p>
        </p:txBody>
      </p:sp>
      <p:sp>
        <p:nvSpPr>
          <p:cNvPr id="6" name="Rechteck 5"/>
          <p:cNvSpPr/>
          <p:nvPr/>
        </p:nvSpPr>
        <p:spPr>
          <a:xfrm>
            <a:off x="505129" y="2233284"/>
            <a:ext cx="6096000" cy="4247317"/>
          </a:xfrm>
          <a:prstGeom prst="rect">
            <a:avLst/>
          </a:prstGeom>
        </p:spPr>
        <p:txBody>
          <a:bodyPr>
            <a:spAutoFit/>
          </a:bodyPr>
          <a:lstStyle/>
          <a:p>
            <a:pPr marL="342900" indent="-342900">
              <a:spcBef>
                <a:spcPts val="600"/>
              </a:spcBef>
              <a:spcAft>
                <a:spcPts val="600"/>
              </a:spcAft>
              <a:buClr>
                <a:srgbClr val="C00000"/>
              </a:buClr>
              <a:buFont typeface="Wingdings" panose="05000000000000000000" pitchFamily="2" charset="2"/>
              <a:buChar char="§"/>
            </a:pPr>
            <a:r>
              <a:rPr lang="fr-FR" sz="2000" dirty="0">
                <a:solidFill>
                  <a:srgbClr val="222222"/>
                </a:solidFill>
                <a:latin typeface="Calibri" panose="020F0502020204030204" pitchFamily="34" charset="0"/>
                <a:ea typeface="Calibri" panose="020F0502020204030204" pitchFamily="34" charset="0"/>
                <a:cs typeface="Calibri" panose="020F0502020204030204" pitchFamily="34" charset="0"/>
              </a:rPr>
              <a:t>Votre formateur/formatrice présente les résultats du questionnaire rempli lors de la précédente séance en ligne.</a:t>
            </a:r>
          </a:p>
          <a:p>
            <a:pPr marL="342900" indent="-342900">
              <a:spcBef>
                <a:spcPts val="600"/>
              </a:spcBef>
              <a:spcAft>
                <a:spcPts val="600"/>
              </a:spcAft>
              <a:buClr>
                <a:srgbClr val="C00000"/>
              </a:buClr>
              <a:buFont typeface="Wingdings" panose="05000000000000000000" pitchFamily="2" charset="2"/>
              <a:buChar char="§"/>
            </a:pPr>
            <a:r>
              <a:rPr lang="fr-FR" sz="2000" dirty="0">
                <a:solidFill>
                  <a:srgbClr val="222222"/>
                </a:solidFill>
                <a:latin typeface="Calibri" panose="020F0502020204030204" pitchFamily="34" charset="0"/>
                <a:ea typeface="Calibri" panose="020F0502020204030204" pitchFamily="34" charset="0"/>
                <a:cs typeface="Calibri" panose="020F0502020204030204" pitchFamily="34" charset="0"/>
              </a:rPr>
              <a:t>Il/elle montre quels critères vous avez privilégiés en recherchant des informations sur la santé en ligne.</a:t>
            </a:r>
          </a:p>
          <a:p>
            <a:pPr marL="342900" indent="-342900">
              <a:spcBef>
                <a:spcPts val="600"/>
              </a:spcBef>
              <a:spcAft>
                <a:spcPts val="600"/>
              </a:spcAft>
              <a:buClr>
                <a:srgbClr val="C00000"/>
              </a:buClr>
              <a:buFont typeface="Wingdings" panose="05000000000000000000" pitchFamily="2" charset="2"/>
              <a:buChar char="§"/>
            </a:pPr>
            <a:r>
              <a:rPr lang="fr-FR" sz="2000" dirty="0">
                <a:solidFill>
                  <a:srgbClr val="222222"/>
                </a:solidFill>
                <a:latin typeface="Calibri" panose="020F0502020204030204" pitchFamily="34" charset="0"/>
                <a:ea typeface="Calibri" panose="020F0502020204030204" pitchFamily="34" charset="0"/>
                <a:cs typeface="Calibri" panose="020F0502020204030204" pitchFamily="34" charset="0"/>
              </a:rPr>
              <a:t>Il/elle vous demande ensuite d’expliquer comment vous évalueriez les informations obtenues en fonction de certains critères et, par conséquent, d’évaluer la fiabilité de ces informations.</a:t>
            </a:r>
          </a:p>
          <a:p>
            <a:pPr marL="342900" indent="-342900">
              <a:spcBef>
                <a:spcPts val="600"/>
              </a:spcBef>
              <a:spcAft>
                <a:spcPts val="600"/>
              </a:spcAft>
              <a:buClr>
                <a:srgbClr val="C00000"/>
              </a:buClr>
              <a:buFont typeface="Wingdings" panose="05000000000000000000" pitchFamily="2" charset="2"/>
              <a:buChar char="§"/>
            </a:pPr>
            <a:r>
              <a:rPr lang="fr-FR" sz="2000" b="1" dirty="0">
                <a:latin typeface="Calibri" panose="020F0502020204030204" pitchFamily="34" charset="0"/>
                <a:ea typeface="Calibri" panose="020F0502020204030204" pitchFamily="34" charset="0"/>
                <a:cs typeface="Calibri" panose="020F0502020204030204" pitchFamily="34" charset="0"/>
              </a:rPr>
              <a:t>Ensuite, parmi les sites web sur lesquels vous vous êtes rendu, vous devez examiné minutieusement 3 à 5 d’entre eux.</a:t>
            </a:r>
            <a:endParaRPr lang="fr-FR" sz="2000" dirty="0"/>
          </a:p>
        </p:txBody>
      </p:sp>
      <p:pic>
        <p:nvPicPr>
          <p:cNvPr id="2050" name="Picture 2" descr="Vergleichen, Vergleich, Option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9995" y="2233284"/>
            <a:ext cx="4755148" cy="3170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6345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83" name="Google Shape;183;p7"/>
          <p:cNvSpPr/>
          <p:nvPr/>
        </p:nvSpPr>
        <p:spPr>
          <a:xfrm>
            <a:off x="2816053" y="6355516"/>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Source</a:t>
            </a:r>
            <a:r>
              <a:rPr lang="en-US" sz="1200" dirty="0">
                <a:solidFill>
                  <a:schemeClr val="dk1"/>
                </a:solidFill>
                <a:latin typeface="Calibri"/>
                <a:ea typeface="Calibri"/>
                <a:cs typeface="Calibri"/>
                <a:sym typeface="Calibri"/>
              </a:rPr>
              <a:t> | </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Pixabay license</a:t>
            </a:r>
            <a:endParaRPr sz="1200" dirty="0">
              <a:solidFill>
                <a:schemeClr val="dk1"/>
              </a:solidFill>
              <a:latin typeface="Calibri"/>
              <a:ea typeface="Calibri"/>
              <a:cs typeface="Calibri"/>
              <a:sym typeface="Calibri"/>
            </a:endParaRPr>
          </a:p>
        </p:txBody>
      </p:sp>
      <p:sp>
        <p:nvSpPr>
          <p:cNvPr id="10" name="Google Shape;171;p6">
            <a:extLst>
              <a:ext uri="{FF2B5EF4-FFF2-40B4-BE49-F238E27FC236}">
                <a16:creationId xmlns:a16="http://schemas.microsoft.com/office/drawing/2014/main" id="{A76D4AA0-5B2D-4504-A8B5-7F5A95DA9AEB}"/>
              </a:ext>
            </a:extLst>
          </p:cNvPr>
          <p:cNvSpPr txBox="1">
            <a:spLocks/>
          </p:cNvSpPr>
          <p:nvPr/>
        </p:nvSpPr>
        <p:spPr>
          <a:xfrm>
            <a:off x="405622" y="1595447"/>
            <a:ext cx="5887898" cy="447019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81000" algn="l" rtl="0">
              <a:lnSpc>
                <a:spcPct val="150000"/>
              </a:lnSpc>
              <a:spcBef>
                <a:spcPts val="600"/>
              </a:spcBef>
              <a:spcAft>
                <a:spcPts val="0"/>
              </a:spcAft>
              <a:buClr>
                <a:srgbClr val="C01E24"/>
              </a:buClr>
              <a:buSzPts val="2400"/>
              <a:buFont typeface="Noto Sans Symbols"/>
              <a:buChar char="▪"/>
              <a:defRPr sz="2400" b="0" i="0" u="none" strike="noStrike" cap="none">
                <a:solidFill>
                  <a:schemeClr val="dk1"/>
                </a:solidFill>
                <a:latin typeface="Calibri"/>
                <a:ea typeface="Calibri"/>
                <a:cs typeface="Calibri"/>
                <a:sym typeface="Calibri"/>
              </a:defRPr>
            </a:lvl1pPr>
            <a:lvl2pPr marL="914400" marR="0" lvl="1" indent="-396240" algn="l" rtl="0">
              <a:lnSpc>
                <a:spcPct val="150000"/>
              </a:lnSpc>
              <a:spcBef>
                <a:spcPts val="600"/>
              </a:spcBef>
              <a:spcAft>
                <a:spcPts val="0"/>
              </a:spcAft>
              <a:buClr>
                <a:srgbClr val="C01E24"/>
              </a:buClr>
              <a:buSzPts val="2640"/>
              <a:buFont typeface="Noto Sans Symbols"/>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5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5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5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nSpc>
                <a:spcPct val="100000"/>
              </a:lnSpc>
              <a:spcAft>
                <a:spcPts val="600"/>
              </a:spcAft>
              <a:buSzPts val="2000"/>
              <a:buNone/>
            </a:pPr>
            <a:r>
              <a:rPr lang="fr-FR" sz="2000" dirty="0"/>
              <a:t>Dans le module 4 de formation, vous avez appris comment évaluer la qualité globale d’une page d’accueil. Nous allons maintenant vérifier ces connaissances en les appliquant aux sites web du domaine de la santé, sur la base des questions suivantes :</a:t>
            </a:r>
          </a:p>
          <a:p>
            <a:pPr marL="342900" indent="-342900">
              <a:lnSpc>
                <a:spcPct val="100000"/>
              </a:lnSpc>
              <a:spcAft>
                <a:spcPts val="600"/>
              </a:spcAft>
              <a:buSzPts val="2000"/>
            </a:pPr>
            <a:r>
              <a:rPr lang="fr-FR" sz="2000" b="1" dirty="0"/>
              <a:t>Qui fournit l’information </a:t>
            </a:r>
            <a:r>
              <a:rPr lang="en-GB" sz="2000" b="1" dirty="0"/>
              <a:t>? </a:t>
            </a:r>
            <a:r>
              <a:rPr lang="fr-FR" sz="2000" dirty="0"/>
              <a:t>La personne, l’organisme ou le service doit être directement en lien avec le secteur de la santé. Il peut s’agir d’une institution privée ou publique (hôpital ou autre) ou d’une personne physique (médecin ou autre)</a:t>
            </a:r>
            <a:r>
              <a:rPr lang="en-US" sz="2000" dirty="0"/>
              <a:t>.</a:t>
            </a:r>
            <a:endParaRPr lang="en-GB" sz="2000" dirty="0"/>
          </a:p>
          <a:p>
            <a:pPr marL="342900" indent="-342900">
              <a:lnSpc>
                <a:spcPct val="100000"/>
              </a:lnSpc>
              <a:spcAft>
                <a:spcPts val="600"/>
              </a:spcAft>
              <a:buSzPts val="2000"/>
            </a:pPr>
            <a:r>
              <a:rPr lang="fr-FR" sz="2000" b="1" dirty="0"/>
              <a:t>Le parcours et le niveau d’expertise de l’auteur sont-ils décrits</a:t>
            </a:r>
            <a:r>
              <a:rPr lang="fr-FR" sz="2000" dirty="0"/>
              <a:t> et associés à d’autres experts et publications dans le domaine de la santé ?</a:t>
            </a:r>
          </a:p>
          <a:p>
            <a:pPr marL="342900" indent="-342900">
              <a:lnSpc>
                <a:spcPct val="100000"/>
              </a:lnSpc>
              <a:spcAft>
                <a:spcPts val="600"/>
              </a:spcAft>
              <a:buSzPts val="2000"/>
            </a:pPr>
            <a:endParaRPr lang="de-DE" sz="2000" dirty="0"/>
          </a:p>
        </p:txBody>
      </p:sp>
      <p:pic>
        <p:nvPicPr>
          <p:cNvPr id="4" name="Grafik 3"/>
          <p:cNvPicPr>
            <a:picLocks noChangeAspect="1"/>
          </p:cNvPicPr>
          <p:nvPr/>
        </p:nvPicPr>
        <p:blipFill>
          <a:blip r:embed="rId5"/>
          <a:stretch>
            <a:fillRect/>
          </a:stretch>
        </p:blipFill>
        <p:spPr>
          <a:xfrm>
            <a:off x="6293520" y="2050712"/>
            <a:ext cx="5321515" cy="3725061"/>
          </a:xfrm>
          <a:prstGeom prst="rect">
            <a:avLst/>
          </a:prstGeom>
        </p:spPr>
      </p:pic>
      <p:sp>
        <p:nvSpPr>
          <p:cNvPr id="11" name="Textfeld 10"/>
          <p:cNvSpPr txBox="1"/>
          <p:nvPr/>
        </p:nvSpPr>
        <p:spPr>
          <a:xfrm>
            <a:off x="9187543" y="0"/>
            <a:ext cx="3004457" cy="338554"/>
          </a:xfrm>
          <a:prstGeom prst="rect">
            <a:avLst/>
          </a:prstGeom>
          <a:solidFill>
            <a:schemeClr val="bg1">
              <a:lumMod val="50000"/>
            </a:schemeClr>
          </a:solidFill>
        </p:spPr>
        <p:txBody>
          <a:bodyPr wrap="square" rtlCol="0">
            <a:spAutoFit/>
          </a:bodyPr>
          <a:lstStyle/>
          <a:p>
            <a:pPr algn="r"/>
            <a:r>
              <a:rPr lang="fr-FR" sz="1600" dirty="0">
                <a:solidFill>
                  <a:schemeClr val="bg1"/>
                </a:solidFill>
                <a:latin typeface="Calibri" panose="020F0502020204030204" pitchFamily="34" charset="0"/>
                <a:cs typeface="Calibri" panose="020F0502020204030204" pitchFamily="34" charset="0"/>
              </a:rPr>
              <a:t>5.2.2 Évaluation de l'information</a:t>
            </a:r>
            <a:endParaRPr lang="fr-FR" dirty="0">
              <a:solidFill>
                <a:schemeClr val="bg1"/>
              </a:solidFill>
            </a:endParaRPr>
          </a:p>
        </p:txBody>
      </p:sp>
    </p:spTree>
    <p:extLst>
      <p:ext uri="{BB962C8B-B14F-4D97-AF65-F5344CB8AC3E}">
        <p14:creationId xmlns:p14="http://schemas.microsoft.com/office/powerpoint/2010/main" val="8292114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83" name="Google Shape;183;p7"/>
          <p:cNvSpPr/>
          <p:nvPr/>
        </p:nvSpPr>
        <p:spPr>
          <a:xfrm>
            <a:off x="2853758" y="6581001"/>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Source</a:t>
            </a:r>
            <a:r>
              <a:rPr lang="en-US" sz="1200" dirty="0">
                <a:solidFill>
                  <a:schemeClr val="dk1"/>
                </a:solidFill>
                <a:latin typeface="Calibri"/>
                <a:ea typeface="Calibri"/>
                <a:cs typeface="Calibri"/>
                <a:sym typeface="Calibri"/>
              </a:rPr>
              <a:t> | </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Pixabay license</a:t>
            </a:r>
            <a:endParaRPr sz="1200" dirty="0">
              <a:solidFill>
                <a:schemeClr val="dk1"/>
              </a:solidFill>
              <a:latin typeface="Calibri"/>
              <a:ea typeface="Calibri"/>
              <a:cs typeface="Calibri"/>
              <a:sym typeface="Calibri"/>
            </a:endParaRPr>
          </a:p>
        </p:txBody>
      </p:sp>
      <p:sp>
        <p:nvSpPr>
          <p:cNvPr id="10" name="Google Shape;171;p6">
            <a:extLst>
              <a:ext uri="{FF2B5EF4-FFF2-40B4-BE49-F238E27FC236}">
                <a16:creationId xmlns:a16="http://schemas.microsoft.com/office/drawing/2014/main" id="{A76D4AA0-5B2D-4504-A8B5-7F5A95DA9AEB}"/>
              </a:ext>
            </a:extLst>
          </p:cNvPr>
          <p:cNvSpPr txBox="1">
            <a:spLocks/>
          </p:cNvSpPr>
          <p:nvPr/>
        </p:nvSpPr>
        <p:spPr>
          <a:xfrm>
            <a:off x="454482" y="1690706"/>
            <a:ext cx="6085921" cy="23838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81000" algn="l" rtl="0">
              <a:lnSpc>
                <a:spcPct val="150000"/>
              </a:lnSpc>
              <a:spcBef>
                <a:spcPts val="600"/>
              </a:spcBef>
              <a:spcAft>
                <a:spcPts val="0"/>
              </a:spcAft>
              <a:buClr>
                <a:srgbClr val="C01E24"/>
              </a:buClr>
              <a:buSzPts val="2400"/>
              <a:buFont typeface="Noto Sans Symbols"/>
              <a:buChar char="▪"/>
              <a:defRPr sz="2400" b="0" i="0" u="none" strike="noStrike" cap="none">
                <a:solidFill>
                  <a:schemeClr val="dk1"/>
                </a:solidFill>
                <a:latin typeface="Calibri"/>
                <a:ea typeface="Calibri"/>
                <a:cs typeface="Calibri"/>
                <a:sym typeface="Calibri"/>
              </a:defRPr>
            </a:lvl1pPr>
            <a:lvl2pPr marL="914400" marR="0" lvl="1" indent="-396240" algn="l" rtl="0">
              <a:lnSpc>
                <a:spcPct val="150000"/>
              </a:lnSpc>
              <a:spcBef>
                <a:spcPts val="600"/>
              </a:spcBef>
              <a:spcAft>
                <a:spcPts val="0"/>
              </a:spcAft>
              <a:buClr>
                <a:srgbClr val="C01E24"/>
              </a:buClr>
              <a:buSzPts val="2640"/>
              <a:buFont typeface="Noto Sans Symbols"/>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5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5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5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a:lnSpc>
                <a:spcPct val="100000"/>
              </a:lnSpc>
            </a:pPr>
            <a:endParaRPr lang="en-GB" sz="2000" b="1" dirty="0"/>
          </a:p>
          <a:p>
            <a:pPr>
              <a:lnSpc>
                <a:spcPct val="100000"/>
              </a:lnSpc>
            </a:pPr>
            <a:r>
              <a:rPr lang="fr-FR" sz="2000" b="1" dirty="0"/>
              <a:t>Le site a t-il une signature </a:t>
            </a:r>
            <a:r>
              <a:rPr lang="en-GB" sz="2000" b="1" dirty="0"/>
              <a:t>? </a:t>
            </a:r>
            <a:r>
              <a:rPr lang="fr-FR" sz="2000" dirty="0"/>
              <a:t>Méfiez-vous des sites sans signature ou comportant de vagues mentions de propriétaire du site.</a:t>
            </a:r>
            <a:endParaRPr lang="fr-FR" sz="2000" b="1" dirty="0"/>
          </a:p>
          <a:p>
            <a:pPr>
              <a:lnSpc>
                <a:spcPct val="100000"/>
              </a:lnSpc>
            </a:pPr>
            <a:r>
              <a:rPr lang="fr-FR" sz="2000" b="1" dirty="0"/>
              <a:t>Les pages du sites sont-elles à jour </a:t>
            </a:r>
            <a:r>
              <a:rPr lang="en-GB" sz="2000" b="1" dirty="0"/>
              <a:t>? </a:t>
            </a:r>
            <a:r>
              <a:rPr lang="fr-FR" sz="2000" dirty="0"/>
              <a:t>Si le site présente des informations manquantes ou des références de contenu obsolètes (p. ex. des évènements passés depuis longtemps), cela signifie que la page n’est plus tenue à jour et que les informations qu’elle contient peuvent ne plus être pertinentes ou justes. Ce qui peut être extrêmement problématique dans le secteur de la santé, car c’est un domaine en constante évolution grâce aux recherches d’amélioration des traitements.</a:t>
            </a:r>
          </a:p>
        </p:txBody>
      </p:sp>
      <p:pic>
        <p:nvPicPr>
          <p:cNvPr id="3" name="Grafik 2"/>
          <p:cNvPicPr>
            <a:picLocks noChangeAspect="1"/>
          </p:cNvPicPr>
          <p:nvPr/>
        </p:nvPicPr>
        <p:blipFill>
          <a:blip r:embed="rId5"/>
          <a:stretch>
            <a:fillRect/>
          </a:stretch>
        </p:blipFill>
        <p:spPr>
          <a:xfrm>
            <a:off x="6789583" y="2288463"/>
            <a:ext cx="4837247" cy="3224831"/>
          </a:xfrm>
          <a:prstGeom prst="rect">
            <a:avLst/>
          </a:prstGeom>
        </p:spPr>
      </p:pic>
      <p:sp>
        <p:nvSpPr>
          <p:cNvPr id="7" name="Textfeld 10">
            <a:extLst>
              <a:ext uri="{FF2B5EF4-FFF2-40B4-BE49-F238E27FC236}">
                <a16:creationId xmlns:a16="http://schemas.microsoft.com/office/drawing/2014/main" id="{CFFB134A-BA04-4952-A09E-4BB428293953}"/>
              </a:ext>
            </a:extLst>
          </p:cNvPr>
          <p:cNvSpPr txBox="1"/>
          <p:nvPr/>
        </p:nvSpPr>
        <p:spPr>
          <a:xfrm>
            <a:off x="9231086" y="0"/>
            <a:ext cx="2960914" cy="338554"/>
          </a:xfrm>
          <a:prstGeom prst="rect">
            <a:avLst/>
          </a:prstGeom>
          <a:solidFill>
            <a:schemeClr val="bg1">
              <a:lumMod val="50000"/>
            </a:schemeClr>
          </a:solidFill>
        </p:spPr>
        <p:txBody>
          <a:bodyPr wrap="square" rtlCol="0">
            <a:spAutoFit/>
          </a:bodyPr>
          <a:lstStyle/>
          <a:p>
            <a:pPr algn="r"/>
            <a:r>
              <a:rPr lang="de-DE" sz="1600" dirty="0">
                <a:solidFill>
                  <a:schemeClr val="bg1"/>
                </a:solidFill>
                <a:latin typeface="Calibri" panose="020F0502020204030204" pitchFamily="34" charset="0"/>
                <a:cs typeface="Calibri" panose="020F0502020204030204" pitchFamily="34" charset="0"/>
              </a:rPr>
              <a:t>5.2.2 Évaluation de l'information</a:t>
            </a:r>
            <a:endParaRPr lang="de-DE" dirty="0">
              <a:solidFill>
                <a:schemeClr val="bg1"/>
              </a:solidFill>
            </a:endParaRPr>
          </a:p>
        </p:txBody>
      </p:sp>
    </p:spTree>
    <p:extLst>
      <p:ext uri="{BB962C8B-B14F-4D97-AF65-F5344CB8AC3E}">
        <p14:creationId xmlns:p14="http://schemas.microsoft.com/office/powerpoint/2010/main" val="2989447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83" name="Google Shape;183;p7"/>
          <p:cNvSpPr/>
          <p:nvPr/>
        </p:nvSpPr>
        <p:spPr>
          <a:xfrm>
            <a:off x="3028689" y="6566673"/>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Source</a:t>
            </a:r>
            <a:r>
              <a:rPr lang="en-US" sz="1200" dirty="0">
                <a:solidFill>
                  <a:schemeClr val="dk1"/>
                </a:solidFill>
                <a:latin typeface="Calibri"/>
                <a:ea typeface="Calibri"/>
                <a:cs typeface="Calibri"/>
                <a:sym typeface="Calibri"/>
              </a:rPr>
              <a:t> | </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Pixabay license</a:t>
            </a:r>
            <a:endParaRPr sz="1200" dirty="0">
              <a:solidFill>
                <a:schemeClr val="dk1"/>
              </a:solidFill>
              <a:latin typeface="Calibri"/>
              <a:ea typeface="Calibri"/>
              <a:cs typeface="Calibri"/>
              <a:sym typeface="Calibri"/>
            </a:endParaRPr>
          </a:p>
        </p:txBody>
      </p:sp>
      <p:sp>
        <p:nvSpPr>
          <p:cNvPr id="10" name="Google Shape;171;p6">
            <a:extLst>
              <a:ext uri="{FF2B5EF4-FFF2-40B4-BE49-F238E27FC236}">
                <a16:creationId xmlns:a16="http://schemas.microsoft.com/office/drawing/2014/main" id="{A76D4AA0-5B2D-4504-A8B5-7F5A95DA9AEB}"/>
              </a:ext>
            </a:extLst>
          </p:cNvPr>
          <p:cNvSpPr txBox="1">
            <a:spLocks/>
          </p:cNvSpPr>
          <p:nvPr/>
        </p:nvSpPr>
        <p:spPr>
          <a:xfrm>
            <a:off x="454482" y="1471160"/>
            <a:ext cx="6265632" cy="23838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81000" algn="l" rtl="0">
              <a:lnSpc>
                <a:spcPct val="150000"/>
              </a:lnSpc>
              <a:spcBef>
                <a:spcPts val="600"/>
              </a:spcBef>
              <a:spcAft>
                <a:spcPts val="0"/>
              </a:spcAft>
              <a:buClr>
                <a:srgbClr val="C01E24"/>
              </a:buClr>
              <a:buSzPts val="2400"/>
              <a:buFont typeface="Noto Sans Symbols"/>
              <a:buChar char="▪"/>
              <a:defRPr sz="2400" b="0" i="0" u="none" strike="noStrike" cap="none">
                <a:solidFill>
                  <a:schemeClr val="dk1"/>
                </a:solidFill>
                <a:latin typeface="Calibri"/>
                <a:ea typeface="Calibri"/>
                <a:cs typeface="Calibri"/>
                <a:sym typeface="Calibri"/>
              </a:defRPr>
            </a:lvl1pPr>
            <a:lvl2pPr marL="914400" marR="0" lvl="1" indent="-396240" algn="l" rtl="0">
              <a:lnSpc>
                <a:spcPct val="150000"/>
              </a:lnSpc>
              <a:spcBef>
                <a:spcPts val="600"/>
              </a:spcBef>
              <a:spcAft>
                <a:spcPts val="0"/>
              </a:spcAft>
              <a:buClr>
                <a:srgbClr val="C01E24"/>
              </a:buClr>
              <a:buSzPts val="2640"/>
              <a:buFont typeface="Noto Sans Symbols"/>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5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5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5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a:lnSpc>
                <a:spcPct val="100000"/>
              </a:lnSpc>
            </a:pPr>
            <a:endParaRPr lang="en-GB" sz="2000" b="1" dirty="0"/>
          </a:p>
          <a:p>
            <a:pPr>
              <a:lnSpc>
                <a:spcPct val="100000"/>
              </a:lnSpc>
            </a:pPr>
            <a:r>
              <a:rPr lang="en-GB" sz="2000" b="1" dirty="0"/>
              <a:t>Le </a:t>
            </a:r>
            <a:r>
              <a:rPr lang="fr-FR" sz="2000" b="1" dirty="0"/>
              <a:t>support utilisé fournit-il des informations objectives </a:t>
            </a:r>
            <a:r>
              <a:rPr lang="en-GB" sz="2000" b="1" dirty="0"/>
              <a:t>? </a:t>
            </a:r>
            <a:r>
              <a:rPr lang="fr-FR" sz="2000" dirty="0"/>
              <a:t>Le langage utilisé doit être clair et factuel, sans hypothèse ni parti pris sur les médications ou les traitements</a:t>
            </a:r>
            <a:r>
              <a:rPr lang="en-US" sz="2000" dirty="0"/>
              <a:t>.</a:t>
            </a:r>
            <a:endParaRPr lang="de-DE" sz="2000" dirty="0"/>
          </a:p>
          <a:p>
            <a:pPr>
              <a:lnSpc>
                <a:spcPct val="100000"/>
              </a:lnSpc>
            </a:pPr>
            <a:r>
              <a:rPr lang="fr-FR" sz="2000" b="1" dirty="0"/>
              <a:t>Peut-on trouver des coordonnées </a:t>
            </a:r>
            <a:r>
              <a:rPr lang="en-GB" sz="2000" b="1" dirty="0"/>
              <a:t>? </a:t>
            </a:r>
            <a:r>
              <a:rPr lang="fr-FR" sz="2000" dirty="0"/>
              <a:t>Les coordonnées sont-elles bien visibles ? Peut-on joindre quelqu’un au numéro de téléphone indiqué ? L’adresse électronique est-elle active ? L’adresse postale indiquée existe t-elle vraiment ? Regardez sur Google Maps et essayez de trouver l’établissement de santé ou le médecin à l’adresse indiquée</a:t>
            </a:r>
            <a:r>
              <a:rPr lang="en-GB" sz="2000" dirty="0"/>
              <a:t>. </a:t>
            </a:r>
            <a:endParaRPr lang="de-DE" sz="2000" dirty="0"/>
          </a:p>
          <a:p>
            <a:pPr>
              <a:lnSpc>
                <a:spcPct val="100000"/>
              </a:lnSpc>
            </a:pPr>
            <a:r>
              <a:rPr lang="fr-FR" sz="2000" b="1" dirty="0"/>
              <a:t>Les sources du contenu sont-elles identifiées </a:t>
            </a:r>
            <a:r>
              <a:rPr lang="en-GB" sz="2000" b="1" dirty="0"/>
              <a:t>? </a:t>
            </a:r>
            <a:r>
              <a:rPr lang="fr-FR" sz="2000" dirty="0"/>
              <a:t>Un site web crédible sur la santé doit avoir des sources complètes, compréhensibles et faciles à trouver.</a:t>
            </a:r>
          </a:p>
        </p:txBody>
      </p:sp>
      <p:pic>
        <p:nvPicPr>
          <p:cNvPr id="4" name="Grafik 3"/>
          <p:cNvPicPr>
            <a:picLocks noChangeAspect="1"/>
          </p:cNvPicPr>
          <p:nvPr/>
        </p:nvPicPr>
        <p:blipFill>
          <a:blip r:embed="rId5"/>
          <a:stretch>
            <a:fillRect/>
          </a:stretch>
        </p:blipFill>
        <p:spPr>
          <a:xfrm>
            <a:off x="6823970" y="2261972"/>
            <a:ext cx="4779078" cy="3186052"/>
          </a:xfrm>
          <a:prstGeom prst="rect">
            <a:avLst/>
          </a:prstGeom>
        </p:spPr>
      </p:pic>
      <p:sp>
        <p:nvSpPr>
          <p:cNvPr id="7" name="Textfeld 10">
            <a:extLst>
              <a:ext uri="{FF2B5EF4-FFF2-40B4-BE49-F238E27FC236}">
                <a16:creationId xmlns:a16="http://schemas.microsoft.com/office/drawing/2014/main" id="{F8C89FD1-AAB9-49BD-9A6A-52EEF1526211}"/>
              </a:ext>
            </a:extLst>
          </p:cNvPr>
          <p:cNvSpPr txBox="1"/>
          <p:nvPr/>
        </p:nvSpPr>
        <p:spPr>
          <a:xfrm>
            <a:off x="9231086" y="0"/>
            <a:ext cx="2960914" cy="338554"/>
          </a:xfrm>
          <a:prstGeom prst="rect">
            <a:avLst/>
          </a:prstGeom>
          <a:solidFill>
            <a:schemeClr val="bg1">
              <a:lumMod val="50000"/>
            </a:schemeClr>
          </a:solidFill>
        </p:spPr>
        <p:txBody>
          <a:bodyPr wrap="square" rtlCol="0">
            <a:spAutoFit/>
          </a:bodyPr>
          <a:lstStyle/>
          <a:p>
            <a:pPr algn="r"/>
            <a:r>
              <a:rPr lang="de-DE" sz="1600" dirty="0">
                <a:solidFill>
                  <a:schemeClr val="bg1"/>
                </a:solidFill>
                <a:latin typeface="Calibri" panose="020F0502020204030204" pitchFamily="34" charset="0"/>
                <a:cs typeface="Calibri" panose="020F0502020204030204" pitchFamily="34" charset="0"/>
              </a:rPr>
              <a:t>5.2.2 Évaluation de l'information</a:t>
            </a:r>
            <a:endParaRPr lang="de-DE" dirty="0">
              <a:solidFill>
                <a:schemeClr val="bg1"/>
              </a:solidFill>
            </a:endParaRPr>
          </a:p>
        </p:txBody>
      </p:sp>
    </p:spTree>
    <p:extLst>
      <p:ext uri="{BB962C8B-B14F-4D97-AF65-F5344CB8AC3E}">
        <p14:creationId xmlns:p14="http://schemas.microsoft.com/office/powerpoint/2010/main" val="38669099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83" name="Google Shape;183;p7"/>
          <p:cNvSpPr/>
          <p:nvPr/>
        </p:nvSpPr>
        <p:spPr>
          <a:xfrm>
            <a:off x="2840431" y="6566673"/>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Source</a:t>
            </a:r>
            <a:r>
              <a:rPr lang="en-US" sz="1200" dirty="0">
                <a:solidFill>
                  <a:schemeClr val="dk1"/>
                </a:solidFill>
                <a:latin typeface="Calibri"/>
                <a:ea typeface="Calibri"/>
                <a:cs typeface="Calibri"/>
                <a:sym typeface="Calibri"/>
              </a:rPr>
              <a:t> | </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Pixabay license</a:t>
            </a:r>
            <a:endParaRPr sz="1200" dirty="0">
              <a:solidFill>
                <a:schemeClr val="dk1"/>
              </a:solidFill>
              <a:latin typeface="Calibri"/>
              <a:ea typeface="Calibri"/>
              <a:cs typeface="Calibri"/>
              <a:sym typeface="Calibri"/>
            </a:endParaRPr>
          </a:p>
        </p:txBody>
      </p:sp>
      <p:sp>
        <p:nvSpPr>
          <p:cNvPr id="10" name="Google Shape;171;p6">
            <a:extLst>
              <a:ext uri="{FF2B5EF4-FFF2-40B4-BE49-F238E27FC236}">
                <a16:creationId xmlns:a16="http://schemas.microsoft.com/office/drawing/2014/main" id="{A76D4AA0-5B2D-4504-A8B5-7F5A95DA9AEB}"/>
              </a:ext>
            </a:extLst>
          </p:cNvPr>
          <p:cNvSpPr txBox="1">
            <a:spLocks/>
          </p:cNvSpPr>
          <p:nvPr/>
        </p:nvSpPr>
        <p:spPr>
          <a:xfrm>
            <a:off x="566154" y="1574800"/>
            <a:ext cx="6525671" cy="305815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81000" algn="l" rtl="0">
              <a:lnSpc>
                <a:spcPct val="150000"/>
              </a:lnSpc>
              <a:spcBef>
                <a:spcPts val="600"/>
              </a:spcBef>
              <a:spcAft>
                <a:spcPts val="0"/>
              </a:spcAft>
              <a:buClr>
                <a:srgbClr val="C01E24"/>
              </a:buClr>
              <a:buSzPts val="2400"/>
              <a:buFont typeface="Noto Sans Symbols"/>
              <a:buChar char="▪"/>
              <a:defRPr sz="2400" b="0" i="0" u="none" strike="noStrike" cap="none">
                <a:solidFill>
                  <a:schemeClr val="dk1"/>
                </a:solidFill>
                <a:latin typeface="Calibri"/>
                <a:ea typeface="Calibri"/>
                <a:cs typeface="Calibri"/>
                <a:sym typeface="Calibri"/>
              </a:defRPr>
            </a:lvl1pPr>
            <a:lvl2pPr marL="914400" marR="0" lvl="1" indent="-396240" algn="l" rtl="0">
              <a:lnSpc>
                <a:spcPct val="150000"/>
              </a:lnSpc>
              <a:spcBef>
                <a:spcPts val="600"/>
              </a:spcBef>
              <a:spcAft>
                <a:spcPts val="0"/>
              </a:spcAft>
              <a:buClr>
                <a:srgbClr val="C01E24"/>
              </a:buClr>
              <a:buSzPts val="2640"/>
              <a:buFont typeface="Noto Sans Symbols"/>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5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5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5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a:lnSpc>
                <a:spcPct val="100000"/>
              </a:lnSpc>
            </a:pPr>
            <a:r>
              <a:rPr lang="fr-FR" sz="2000" b="1" dirty="0"/>
              <a:t>Le texte comporte t-il des erreurs ? </a:t>
            </a:r>
            <a:r>
              <a:rPr lang="fr-FR" sz="2000" dirty="0"/>
              <a:t>Si le texte comporte de nombreuses erreurs, des expressions peu connues ou des phrases incohérentes, on peut se poser des questions sur les intentions du site. Portez un regard critique sur les informations et vérifiez-les en comparant avec d’autres sources.</a:t>
            </a:r>
          </a:p>
          <a:p>
            <a:pPr>
              <a:lnSpc>
                <a:spcPct val="100000"/>
              </a:lnSpc>
            </a:pPr>
            <a:r>
              <a:rPr lang="fr-FR" sz="2000" b="1" dirty="0"/>
              <a:t>Y a-t-il de la publicité sur les pages ? </a:t>
            </a:r>
            <a:r>
              <a:rPr lang="fr-FR" sz="2000" dirty="0"/>
              <a:t>Les institutions fiables du secteur de la santé n’affichent pas de publicité provenant de fournisseurs tiers</a:t>
            </a:r>
            <a:r>
              <a:rPr lang="en-GB" sz="2000" dirty="0"/>
              <a:t>.</a:t>
            </a:r>
            <a:endParaRPr lang="de-DE" sz="2000" dirty="0"/>
          </a:p>
          <a:p>
            <a:pPr>
              <a:lnSpc>
                <a:spcPct val="100000"/>
              </a:lnSpc>
            </a:pPr>
            <a:r>
              <a:rPr lang="fr-FR" sz="2000" b="1" dirty="0"/>
              <a:t>La mise en page est-elle simple et l’orientation des utilisateurs est-elle évidente ? </a:t>
            </a:r>
            <a:r>
              <a:rPr lang="fr-FR" sz="2000" dirty="0"/>
              <a:t>Les sites sérieux préfèrent des mises en page claires et une navigation intuitive</a:t>
            </a:r>
            <a:r>
              <a:rPr lang="en-GB" sz="2000" dirty="0"/>
              <a:t>. </a:t>
            </a:r>
            <a:endParaRPr lang="de-DE" sz="2000" dirty="0"/>
          </a:p>
          <a:p>
            <a:pPr>
              <a:lnSpc>
                <a:spcPct val="100000"/>
              </a:lnSpc>
            </a:pPr>
            <a:endParaRPr lang="de-DE" sz="2000" dirty="0"/>
          </a:p>
        </p:txBody>
      </p:sp>
      <p:pic>
        <p:nvPicPr>
          <p:cNvPr id="4" name="Grafik 3"/>
          <p:cNvPicPr>
            <a:picLocks noChangeAspect="1"/>
          </p:cNvPicPr>
          <p:nvPr/>
        </p:nvPicPr>
        <p:blipFill>
          <a:blip r:embed="rId5"/>
          <a:stretch>
            <a:fillRect/>
          </a:stretch>
        </p:blipFill>
        <p:spPr>
          <a:xfrm>
            <a:off x="7226475" y="1783751"/>
            <a:ext cx="4441946" cy="3514507"/>
          </a:xfrm>
          <a:prstGeom prst="rect">
            <a:avLst/>
          </a:prstGeom>
        </p:spPr>
      </p:pic>
      <p:sp>
        <p:nvSpPr>
          <p:cNvPr id="7" name="Textfeld 10">
            <a:extLst>
              <a:ext uri="{FF2B5EF4-FFF2-40B4-BE49-F238E27FC236}">
                <a16:creationId xmlns:a16="http://schemas.microsoft.com/office/drawing/2014/main" id="{B34F88A0-0FD4-4AF6-A43D-B5209BAEF4A1}"/>
              </a:ext>
            </a:extLst>
          </p:cNvPr>
          <p:cNvSpPr txBox="1"/>
          <p:nvPr/>
        </p:nvSpPr>
        <p:spPr>
          <a:xfrm>
            <a:off x="9274629" y="0"/>
            <a:ext cx="2917371" cy="338554"/>
          </a:xfrm>
          <a:prstGeom prst="rect">
            <a:avLst/>
          </a:prstGeom>
          <a:solidFill>
            <a:schemeClr val="bg1">
              <a:lumMod val="50000"/>
            </a:schemeClr>
          </a:solidFill>
        </p:spPr>
        <p:txBody>
          <a:bodyPr wrap="square" rtlCol="0">
            <a:spAutoFit/>
          </a:bodyPr>
          <a:lstStyle/>
          <a:p>
            <a:pPr algn="r"/>
            <a:r>
              <a:rPr lang="de-DE" sz="1600" dirty="0">
                <a:solidFill>
                  <a:schemeClr val="bg1"/>
                </a:solidFill>
                <a:latin typeface="Calibri" panose="020F0502020204030204" pitchFamily="34" charset="0"/>
                <a:cs typeface="Calibri" panose="020F0502020204030204" pitchFamily="34" charset="0"/>
              </a:rPr>
              <a:t>5.2.2 Évaluation de l'information</a:t>
            </a:r>
            <a:endParaRPr lang="de-DE" dirty="0">
              <a:solidFill>
                <a:schemeClr val="bg1"/>
              </a:solidFill>
            </a:endParaRPr>
          </a:p>
        </p:txBody>
      </p:sp>
    </p:spTree>
    <p:extLst>
      <p:ext uri="{BB962C8B-B14F-4D97-AF65-F5344CB8AC3E}">
        <p14:creationId xmlns:p14="http://schemas.microsoft.com/office/powerpoint/2010/main" val="42823987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83" name="Google Shape;183;p7"/>
          <p:cNvSpPr/>
          <p:nvPr/>
        </p:nvSpPr>
        <p:spPr>
          <a:xfrm>
            <a:off x="3136265" y="6580120"/>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Source</a:t>
            </a:r>
            <a:r>
              <a:rPr lang="en-US" sz="1200" dirty="0">
                <a:solidFill>
                  <a:schemeClr val="dk1"/>
                </a:solidFill>
                <a:latin typeface="Calibri"/>
                <a:ea typeface="Calibri"/>
                <a:cs typeface="Calibri"/>
                <a:sym typeface="Calibri"/>
              </a:rPr>
              <a:t> | </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Pixabay license</a:t>
            </a:r>
            <a:endParaRPr sz="1200" dirty="0">
              <a:solidFill>
                <a:schemeClr val="dk1"/>
              </a:solidFill>
              <a:latin typeface="Calibri"/>
              <a:ea typeface="Calibri"/>
              <a:cs typeface="Calibri"/>
              <a:sym typeface="Calibri"/>
            </a:endParaRPr>
          </a:p>
        </p:txBody>
      </p:sp>
      <p:sp>
        <p:nvSpPr>
          <p:cNvPr id="10" name="Google Shape;171;p6">
            <a:extLst>
              <a:ext uri="{FF2B5EF4-FFF2-40B4-BE49-F238E27FC236}">
                <a16:creationId xmlns:a16="http://schemas.microsoft.com/office/drawing/2014/main" id="{A76D4AA0-5B2D-4504-A8B5-7F5A95DA9AEB}"/>
              </a:ext>
            </a:extLst>
          </p:cNvPr>
          <p:cNvSpPr txBox="1">
            <a:spLocks/>
          </p:cNvSpPr>
          <p:nvPr/>
        </p:nvSpPr>
        <p:spPr>
          <a:xfrm>
            <a:off x="566154" y="1564640"/>
            <a:ext cx="6525671" cy="306831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81000" algn="l" rtl="0">
              <a:lnSpc>
                <a:spcPct val="150000"/>
              </a:lnSpc>
              <a:spcBef>
                <a:spcPts val="600"/>
              </a:spcBef>
              <a:spcAft>
                <a:spcPts val="0"/>
              </a:spcAft>
              <a:buClr>
                <a:srgbClr val="C01E24"/>
              </a:buClr>
              <a:buSzPts val="2400"/>
              <a:buFont typeface="Noto Sans Symbols"/>
              <a:buChar char="▪"/>
              <a:defRPr sz="2400" b="0" i="0" u="none" strike="noStrike" cap="none">
                <a:solidFill>
                  <a:schemeClr val="dk1"/>
                </a:solidFill>
                <a:latin typeface="Calibri"/>
                <a:ea typeface="Calibri"/>
                <a:cs typeface="Calibri"/>
                <a:sym typeface="Calibri"/>
              </a:defRPr>
            </a:lvl1pPr>
            <a:lvl2pPr marL="914400" marR="0" lvl="1" indent="-396240" algn="l" rtl="0">
              <a:lnSpc>
                <a:spcPct val="150000"/>
              </a:lnSpc>
              <a:spcBef>
                <a:spcPts val="600"/>
              </a:spcBef>
              <a:spcAft>
                <a:spcPts val="0"/>
              </a:spcAft>
              <a:buClr>
                <a:srgbClr val="C01E24"/>
              </a:buClr>
              <a:buSzPts val="2640"/>
              <a:buFont typeface="Noto Sans Symbols"/>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5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5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5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a:lnSpc>
                <a:spcPct val="100000"/>
              </a:lnSpc>
            </a:pPr>
            <a:r>
              <a:rPr lang="fr-FR" sz="2000" b="1" dirty="0"/>
              <a:t>L’adresse du site web comporte t-elle un protocole de transfert hypertexte (http) </a:t>
            </a:r>
            <a:r>
              <a:rPr lang="en-GB" sz="2000" b="1" dirty="0"/>
              <a:t>? </a:t>
            </a:r>
            <a:r>
              <a:rPr lang="fr-FR" sz="2000" dirty="0"/>
              <a:t>Un premier signe pouvant indiquer qu’un site web est sûr et sérieux est le « s » après « http » dans son adresse. Ce « s » signifie « sécurisé ». Il certifie que les données de l’ordinateur utilisé sont transmises au serveur sous forme cryptée. Toutefois, ce n’est pas parce qu’un site de santé est crypté qu’il est forcément sérieux.</a:t>
            </a:r>
            <a:endParaRPr lang="de-DE" sz="2000" dirty="0"/>
          </a:p>
          <a:p>
            <a:pPr>
              <a:lnSpc>
                <a:spcPct val="100000"/>
              </a:lnSpc>
            </a:pPr>
            <a:r>
              <a:rPr lang="fr-FR" sz="2000" b="1" dirty="0"/>
              <a:t>Le domaine de la page est-il traçable </a:t>
            </a:r>
            <a:r>
              <a:rPr lang="en-GB" sz="2000" b="1" dirty="0"/>
              <a:t>? </a:t>
            </a:r>
            <a:r>
              <a:rPr lang="fr-FR" sz="2000" dirty="0"/>
              <a:t>Les variantes dans les noms (de marque) connus et l’utilisation de nombreux traits d’union peuvent être des signes révélateurs de la non fiabilité d’un site.</a:t>
            </a:r>
          </a:p>
        </p:txBody>
      </p:sp>
      <p:pic>
        <p:nvPicPr>
          <p:cNvPr id="4" name="Grafik 3"/>
          <p:cNvPicPr>
            <a:picLocks noChangeAspect="1"/>
          </p:cNvPicPr>
          <p:nvPr/>
        </p:nvPicPr>
        <p:blipFill>
          <a:blip r:embed="rId5"/>
          <a:stretch>
            <a:fillRect/>
          </a:stretch>
        </p:blipFill>
        <p:spPr>
          <a:xfrm>
            <a:off x="7403234" y="1788160"/>
            <a:ext cx="4481392" cy="4090126"/>
          </a:xfrm>
          <a:prstGeom prst="rect">
            <a:avLst/>
          </a:prstGeom>
        </p:spPr>
      </p:pic>
      <p:sp>
        <p:nvSpPr>
          <p:cNvPr id="7" name="Textfeld 10">
            <a:extLst>
              <a:ext uri="{FF2B5EF4-FFF2-40B4-BE49-F238E27FC236}">
                <a16:creationId xmlns:a16="http://schemas.microsoft.com/office/drawing/2014/main" id="{AFE5FDC2-3C33-4E93-AE25-CF46E4A92E07}"/>
              </a:ext>
            </a:extLst>
          </p:cNvPr>
          <p:cNvSpPr txBox="1"/>
          <p:nvPr/>
        </p:nvSpPr>
        <p:spPr>
          <a:xfrm>
            <a:off x="9231086" y="0"/>
            <a:ext cx="2960914" cy="338554"/>
          </a:xfrm>
          <a:prstGeom prst="rect">
            <a:avLst/>
          </a:prstGeom>
          <a:solidFill>
            <a:schemeClr val="bg1">
              <a:lumMod val="50000"/>
            </a:schemeClr>
          </a:solidFill>
        </p:spPr>
        <p:txBody>
          <a:bodyPr wrap="square" rtlCol="0">
            <a:spAutoFit/>
          </a:bodyPr>
          <a:lstStyle/>
          <a:p>
            <a:pPr algn="r"/>
            <a:r>
              <a:rPr lang="de-DE" sz="1600" dirty="0">
                <a:solidFill>
                  <a:schemeClr val="bg1"/>
                </a:solidFill>
                <a:latin typeface="Calibri" panose="020F0502020204030204" pitchFamily="34" charset="0"/>
                <a:cs typeface="Calibri" panose="020F0502020204030204" pitchFamily="34" charset="0"/>
              </a:rPr>
              <a:t>5.2.2 Évaluation de l'information</a:t>
            </a:r>
            <a:endParaRPr lang="de-DE" dirty="0">
              <a:solidFill>
                <a:schemeClr val="bg1"/>
              </a:solidFill>
            </a:endParaRPr>
          </a:p>
        </p:txBody>
      </p:sp>
    </p:spTree>
    <p:extLst>
      <p:ext uri="{BB962C8B-B14F-4D97-AF65-F5344CB8AC3E}">
        <p14:creationId xmlns:p14="http://schemas.microsoft.com/office/powerpoint/2010/main" val="35338840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83" name="Google Shape;183;p7"/>
          <p:cNvSpPr/>
          <p:nvPr/>
        </p:nvSpPr>
        <p:spPr>
          <a:xfrm>
            <a:off x="3418652" y="6566673"/>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Source</a:t>
            </a:r>
            <a:r>
              <a:rPr lang="en-US" sz="1200" dirty="0">
                <a:solidFill>
                  <a:schemeClr val="dk1"/>
                </a:solidFill>
                <a:latin typeface="Calibri"/>
                <a:ea typeface="Calibri"/>
                <a:cs typeface="Calibri"/>
                <a:sym typeface="Calibri"/>
              </a:rPr>
              <a:t> | </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Pixabay license</a:t>
            </a:r>
            <a:endParaRPr sz="1200" dirty="0">
              <a:solidFill>
                <a:schemeClr val="dk1"/>
              </a:solidFill>
              <a:latin typeface="Calibri"/>
              <a:ea typeface="Calibri"/>
              <a:cs typeface="Calibri"/>
              <a:sym typeface="Calibri"/>
            </a:endParaRPr>
          </a:p>
        </p:txBody>
      </p:sp>
      <p:sp>
        <p:nvSpPr>
          <p:cNvPr id="10" name="Google Shape;171;p6">
            <a:extLst>
              <a:ext uri="{FF2B5EF4-FFF2-40B4-BE49-F238E27FC236}">
                <a16:creationId xmlns:a16="http://schemas.microsoft.com/office/drawing/2014/main" id="{A76D4AA0-5B2D-4504-A8B5-7F5A95DA9AEB}"/>
              </a:ext>
            </a:extLst>
          </p:cNvPr>
          <p:cNvSpPr txBox="1">
            <a:spLocks/>
          </p:cNvSpPr>
          <p:nvPr/>
        </p:nvSpPr>
        <p:spPr>
          <a:xfrm>
            <a:off x="454483" y="1767840"/>
            <a:ext cx="6956252" cy="441459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81000" algn="l" rtl="0">
              <a:lnSpc>
                <a:spcPct val="150000"/>
              </a:lnSpc>
              <a:spcBef>
                <a:spcPts val="600"/>
              </a:spcBef>
              <a:spcAft>
                <a:spcPts val="0"/>
              </a:spcAft>
              <a:buClr>
                <a:srgbClr val="C01E24"/>
              </a:buClr>
              <a:buSzPts val="2400"/>
              <a:buFont typeface="Noto Sans Symbols"/>
              <a:buChar char="▪"/>
              <a:defRPr sz="2400" b="0" i="0" u="none" strike="noStrike" cap="none">
                <a:solidFill>
                  <a:schemeClr val="dk1"/>
                </a:solidFill>
                <a:latin typeface="Calibri"/>
                <a:ea typeface="Calibri"/>
                <a:cs typeface="Calibri"/>
                <a:sym typeface="Calibri"/>
              </a:defRPr>
            </a:lvl1pPr>
            <a:lvl2pPr marL="914400" marR="0" lvl="1" indent="-396240" algn="l" rtl="0">
              <a:lnSpc>
                <a:spcPct val="150000"/>
              </a:lnSpc>
              <a:spcBef>
                <a:spcPts val="600"/>
              </a:spcBef>
              <a:spcAft>
                <a:spcPts val="0"/>
              </a:spcAft>
              <a:buClr>
                <a:srgbClr val="C01E24"/>
              </a:buClr>
              <a:buSzPts val="2640"/>
              <a:buFont typeface="Noto Sans Symbols"/>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5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5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5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342900" indent="-342900">
              <a:spcBef>
                <a:spcPts val="0"/>
              </a:spcBef>
              <a:buSzPts val="2000"/>
            </a:pPr>
            <a:r>
              <a:rPr lang="fr-FR" sz="2000" dirty="0"/>
              <a:t>Cet exercice est à faire individuellement, en répondant aux questions.</a:t>
            </a:r>
          </a:p>
          <a:p>
            <a:pPr marL="342900" indent="-342900">
              <a:spcBef>
                <a:spcPts val="0"/>
              </a:spcBef>
              <a:buSzPts val="2000"/>
            </a:pPr>
            <a:r>
              <a:rPr lang="fr-FR" sz="2000" dirty="0"/>
              <a:t>Une fois que le délai imparti est terminé (par ex. 30 minutes), le formateur/la formatrice vous interrogera sur le résultat de vos vérifications et vous demandera si vous avez trouvé des sites qui ne sont pas fiables, et pourquoi ils ne le sont pas.</a:t>
            </a:r>
          </a:p>
          <a:p>
            <a:pPr marL="342900" indent="-342900">
              <a:spcBef>
                <a:spcPts val="0"/>
              </a:spcBef>
              <a:buSzPts val="2000"/>
            </a:pPr>
            <a:r>
              <a:rPr lang="fr-FR" sz="2000" dirty="0"/>
              <a:t>L’exercice peut être fait à l’aide d’un tableau d’affichage</a:t>
            </a:r>
            <a:r>
              <a:rPr lang="en-GB" sz="2000" dirty="0"/>
              <a:t>.</a:t>
            </a:r>
          </a:p>
        </p:txBody>
      </p:sp>
      <p:pic>
        <p:nvPicPr>
          <p:cNvPr id="5" name="Grafik 4"/>
          <p:cNvPicPr>
            <a:picLocks noChangeAspect="1"/>
          </p:cNvPicPr>
          <p:nvPr/>
        </p:nvPicPr>
        <p:blipFill>
          <a:blip r:embed="rId5"/>
          <a:stretch>
            <a:fillRect/>
          </a:stretch>
        </p:blipFill>
        <p:spPr>
          <a:xfrm>
            <a:off x="7554907" y="1950791"/>
            <a:ext cx="4505468" cy="3003645"/>
          </a:xfrm>
          <a:prstGeom prst="rect">
            <a:avLst/>
          </a:prstGeom>
        </p:spPr>
      </p:pic>
      <p:sp>
        <p:nvSpPr>
          <p:cNvPr id="7" name="Textfeld 10">
            <a:extLst>
              <a:ext uri="{FF2B5EF4-FFF2-40B4-BE49-F238E27FC236}">
                <a16:creationId xmlns:a16="http://schemas.microsoft.com/office/drawing/2014/main" id="{DFF367F8-51E7-48A6-93B4-3B2CA6032051}"/>
              </a:ext>
            </a:extLst>
          </p:cNvPr>
          <p:cNvSpPr txBox="1"/>
          <p:nvPr/>
        </p:nvSpPr>
        <p:spPr>
          <a:xfrm>
            <a:off x="9144000" y="0"/>
            <a:ext cx="3048000" cy="338554"/>
          </a:xfrm>
          <a:prstGeom prst="rect">
            <a:avLst/>
          </a:prstGeom>
          <a:solidFill>
            <a:schemeClr val="bg1">
              <a:lumMod val="50000"/>
            </a:schemeClr>
          </a:solidFill>
        </p:spPr>
        <p:txBody>
          <a:bodyPr wrap="square" rtlCol="0">
            <a:spAutoFit/>
          </a:bodyPr>
          <a:lstStyle/>
          <a:p>
            <a:pPr algn="r"/>
            <a:r>
              <a:rPr lang="de-DE" sz="1600" dirty="0">
                <a:solidFill>
                  <a:schemeClr val="bg1"/>
                </a:solidFill>
                <a:latin typeface="Calibri" panose="020F0502020204030204" pitchFamily="34" charset="0"/>
                <a:cs typeface="Calibri" panose="020F0502020204030204" pitchFamily="34" charset="0"/>
              </a:rPr>
              <a:t>5.2.2 Évaluation de l'information</a:t>
            </a:r>
            <a:endParaRPr lang="de-DE" dirty="0">
              <a:solidFill>
                <a:schemeClr val="bg1"/>
              </a:solidFill>
            </a:endParaRPr>
          </a:p>
        </p:txBody>
      </p:sp>
    </p:spTree>
    <p:extLst>
      <p:ext uri="{BB962C8B-B14F-4D97-AF65-F5344CB8AC3E}">
        <p14:creationId xmlns:p14="http://schemas.microsoft.com/office/powerpoint/2010/main" val="17613306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83" name="Google Shape;183;p7"/>
          <p:cNvSpPr/>
          <p:nvPr/>
        </p:nvSpPr>
        <p:spPr>
          <a:xfrm>
            <a:off x="3418652" y="6566673"/>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Source</a:t>
            </a:r>
            <a:r>
              <a:rPr lang="en-US" sz="1200" dirty="0">
                <a:solidFill>
                  <a:schemeClr val="dk1"/>
                </a:solidFill>
                <a:latin typeface="Calibri"/>
                <a:ea typeface="Calibri"/>
                <a:cs typeface="Calibri"/>
                <a:sym typeface="Calibri"/>
              </a:rPr>
              <a:t> | </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Pixabay license</a:t>
            </a:r>
            <a:endParaRPr sz="1200" dirty="0">
              <a:solidFill>
                <a:schemeClr val="dk1"/>
              </a:solidFill>
              <a:latin typeface="Calibri"/>
              <a:ea typeface="Calibri"/>
              <a:cs typeface="Calibri"/>
              <a:sym typeface="Calibri"/>
            </a:endParaRPr>
          </a:p>
        </p:txBody>
      </p:sp>
      <p:sp>
        <p:nvSpPr>
          <p:cNvPr id="8" name="Google Shape;169;p6">
            <a:extLst>
              <a:ext uri="{FF2B5EF4-FFF2-40B4-BE49-F238E27FC236}">
                <a16:creationId xmlns:a16="http://schemas.microsoft.com/office/drawing/2014/main" id="{E0A7BC44-4FE1-4A3D-8776-19E6A8B9F329}"/>
              </a:ext>
            </a:extLst>
          </p:cNvPr>
          <p:cNvSpPr txBox="1">
            <a:spLocks noGrp="1"/>
          </p:cNvSpPr>
          <p:nvPr>
            <p:ph type="title"/>
          </p:nvPr>
        </p:nvSpPr>
        <p:spPr>
          <a:xfrm>
            <a:off x="566154" y="1109121"/>
            <a:ext cx="11059692" cy="605096"/>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03864"/>
              </a:buClr>
              <a:buSzPts val="3600"/>
              <a:buFont typeface="Calibri"/>
              <a:buNone/>
              <a:defRPr sz="36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C01E24"/>
              </a:buClr>
              <a:buSzPts val="2000"/>
            </a:pPr>
            <a:r>
              <a:rPr lang="fr-FR" dirty="0">
                <a:solidFill>
                  <a:srgbClr val="002060"/>
                </a:solidFill>
              </a:rPr>
              <a:t>Devoir maison en ligne</a:t>
            </a:r>
          </a:p>
        </p:txBody>
      </p:sp>
      <p:sp>
        <p:nvSpPr>
          <p:cNvPr id="10" name="Google Shape;171;p6">
            <a:extLst>
              <a:ext uri="{FF2B5EF4-FFF2-40B4-BE49-F238E27FC236}">
                <a16:creationId xmlns:a16="http://schemas.microsoft.com/office/drawing/2014/main" id="{A76D4AA0-5B2D-4504-A8B5-7F5A95DA9AEB}"/>
              </a:ext>
            </a:extLst>
          </p:cNvPr>
          <p:cNvSpPr txBox="1">
            <a:spLocks/>
          </p:cNvSpPr>
          <p:nvPr/>
        </p:nvSpPr>
        <p:spPr>
          <a:xfrm>
            <a:off x="454483" y="1520108"/>
            <a:ext cx="6648952" cy="382841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81000" algn="l" rtl="0">
              <a:lnSpc>
                <a:spcPct val="150000"/>
              </a:lnSpc>
              <a:spcBef>
                <a:spcPts val="600"/>
              </a:spcBef>
              <a:spcAft>
                <a:spcPts val="0"/>
              </a:spcAft>
              <a:buClr>
                <a:srgbClr val="C01E24"/>
              </a:buClr>
              <a:buSzPts val="2400"/>
              <a:buFont typeface="Noto Sans Symbols"/>
              <a:buChar char="▪"/>
              <a:defRPr sz="2400" b="0" i="0" u="none" strike="noStrike" cap="none">
                <a:solidFill>
                  <a:schemeClr val="dk1"/>
                </a:solidFill>
                <a:latin typeface="Calibri"/>
                <a:ea typeface="Calibri"/>
                <a:cs typeface="Calibri"/>
                <a:sym typeface="Calibri"/>
              </a:defRPr>
            </a:lvl1pPr>
            <a:lvl2pPr marL="914400" marR="0" lvl="1" indent="-396240" algn="l" rtl="0">
              <a:lnSpc>
                <a:spcPct val="150000"/>
              </a:lnSpc>
              <a:spcBef>
                <a:spcPts val="600"/>
              </a:spcBef>
              <a:spcAft>
                <a:spcPts val="0"/>
              </a:spcAft>
              <a:buClr>
                <a:srgbClr val="C01E24"/>
              </a:buClr>
              <a:buSzPts val="2640"/>
              <a:buFont typeface="Noto Sans Symbols"/>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5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5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5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lang="en-US" sz="2000" dirty="0"/>
          </a:p>
          <a:p>
            <a:r>
              <a:rPr lang="fr-FR" sz="2000" dirty="0"/>
              <a:t>Consultez 2 autres sources en ligne sur la base des questions posées lors de la séance en présentiel.</a:t>
            </a:r>
          </a:p>
          <a:p>
            <a:r>
              <a:rPr lang="fr-FR" sz="2000" dirty="0"/>
              <a:t>Rentrez vos réponses dans un questionnaire en ligne et résumez-les dans un champ de texte libre. </a:t>
            </a:r>
          </a:p>
          <a:p>
            <a:r>
              <a:rPr lang="fr-FR" sz="2000" dirty="0"/>
              <a:t>Précisez :</a:t>
            </a:r>
          </a:p>
          <a:p>
            <a:pPr marL="76200" indent="0">
              <a:lnSpc>
                <a:spcPct val="100000"/>
              </a:lnSpc>
              <a:spcBef>
                <a:spcPts val="0"/>
              </a:spcBef>
              <a:buNone/>
            </a:pPr>
            <a:r>
              <a:rPr lang="fr-FR" sz="2000" dirty="0"/>
              <a:t>- les points forts et les points faibles des informations fournies</a:t>
            </a:r>
          </a:p>
          <a:p>
            <a:pPr marL="76200" indent="0">
              <a:lnSpc>
                <a:spcPct val="100000"/>
              </a:lnSpc>
              <a:spcBef>
                <a:spcPts val="0"/>
              </a:spcBef>
              <a:buNone/>
            </a:pPr>
            <a:r>
              <a:rPr lang="fr-FR" sz="2000" dirty="0"/>
              <a:t>- les informations que vous considérez comme problématiques</a:t>
            </a:r>
          </a:p>
          <a:p>
            <a:pPr marL="76200" indent="0">
              <a:lnSpc>
                <a:spcPct val="100000"/>
              </a:lnSpc>
              <a:spcBef>
                <a:spcPts val="0"/>
              </a:spcBef>
              <a:buNone/>
            </a:pPr>
            <a:r>
              <a:rPr lang="fr-FR" sz="2000" dirty="0"/>
              <a:t>- les sources que vous trouvez fiables ou non.</a:t>
            </a:r>
            <a:br>
              <a:rPr lang="en-US" sz="2000" dirty="0"/>
            </a:br>
            <a:endParaRPr lang="en-GB" sz="2000" dirty="0"/>
          </a:p>
        </p:txBody>
      </p:sp>
      <p:pic>
        <p:nvPicPr>
          <p:cNvPr id="3" name="Grafik 2"/>
          <p:cNvPicPr>
            <a:picLocks noChangeAspect="1"/>
          </p:cNvPicPr>
          <p:nvPr/>
        </p:nvPicPr>
        <p:blipFill>
          <a:blip r:embed="rId5"/>
          <a:stretch>
            <a:fillRect/>
          </a:stretch>
        </p:blipFill>
        <p:spPr>
          <a:xfrm>
            <a:off x="7103434" y="2333617"/>
            <a:ext cx="4727353" cy="3161418"/>
          </a:xfrm>
          <a:prstGeom prst="rect">
            <a:avLst/>
          </a:prstGeom>
        </p:spPr>
      </p:pic>
      <p:sp>
        <p:nvSpPr>
          <p:cNvPr id="7" name="Textfeld 10">
            <a:extLst>
              <a:ext uri="{FF2B5EF4-FFF2-40B4-BE49-F238E27FC236}">
                <a16:creationId xmlns:a16="http://schemas.microsoft.com/office/drawing/2014/main" id="{BED6CE6C-BDD3-4C1B-A2D7-3090FC2B0A51}"/>
              </a:ext>
            </a:extLst>
          </p:cNvPr>
          <p:cNvSpPr txBox="1"/>
          <p:nvPr/>
        </p:nvSpPr>
        <p:spPr>
          <a:xfrm>
            <a:off x="9144000" y="0"/>
            <a:ext cx="3048000" cy="338554"/>
          </a:xfrm>
          <a:prstGeom prst="rect">
            <a:avLst/>
          </a:prstGeom>
          <a:solidFill>
            <a:schemeClr val="bg1">
              <a:lumMod val="50000"/>
            </a:schemeClr>
          </a:solidFill>
        </p:spPr>
        <p:txBody>
          <a:bodyPr wrap="square" rtlCol="0">
            <a:spAutoFit/>
          </a:bodyPr>
          <a:lstStyle/>
          <a:p>
            <a:pPr algn="r"/>
            <a:r>
              <a:rPr lang="de-DE" sz="1600" dirty="0">
                <a:solidFill>
                  <a:schemeClr val="bg1"/>
                </a:solidFill>
                <a:latin typeface="Calibri" panose="020F0502020204030204" pitchFamily="34" charset="0"/>
                <a:cs typeface="Calibri" panose="020F0502020204030204" pitchFamily="34" charset="0"/>
              </a:rPr>
              <a:t>5.2.2 Évaluation de l'information</a:t>
            </a:r>
            <a:endParaRPr lang="de-DE" dirty="0">
              <a:solidFill>
                <a:schemeClr val="bg1"/>
              </a:solidFill>
            </a:endParaRPr>
          </a:p>
        </p:txBody>
      </p:sp>
    </p:spTree>
    <p:extLst>
      <p:ext uri="{BB962C8B-B14F-4D97-AF65-F5344CB8AC3E}">
        <p14:creationId xmlns:p14="http://schemas.microsoft.com/office/powerpoint/2010/main" val="17398507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0" name="Google Shape;171;p6">
            <a:extLst>
              <a:ext uri="{FF2B5EF4-FFF2-40B4-BE49-F238E27FC236}">
                <a16:creationId xmlns:a16="http://schemas.microsoft.com/office/drawing/2014/main" id="{A76D4AA0-5B2D-4504-A8B5-7F5A95DA9AEB}"/>
              </a:ext>
            </a:extLst>
          </p:cNvPr>
          <p:cNvSpPr txBox="1">
            <a:spLocks/>
          </p:cNvSpPr>
          <p:nvPr/>
        </p:nvSpPr>
        <p:spPr>
          <a:xfrm>
            <a:off x="454482" y="1520108"/>
            <a:ext cx="6853893" cy="382841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81000" algn="l" rtl="0">
              <a:lnSpc>
                <a:spcPct val="150000"/>
              </a:lnSpc>
              <a:spcBef>
                <a:spcPts val="600"/>
              </a:spcBef>
              <a:spcAft>
                <a:spcPts val="0"/>
              </a:spcAft>
              <a:buClr>
                <a:srgbClr val="C01E24"/>
              </a:buClr>
              <a:buSzPts val="2400"/>
              <a:buFont typeface="Noto Sans Symbols"/>
              <a:buChar char="▪"/>
              <a:defRPr sz="2400" b="0" i="0" u="none" strike="noStrike" cap="none">
                <a:solidFill>
                  <a:schemeClr val="dk1"/>
                </a:solidFill>
                <a:latin typeface="Calibri"/>
                <a:ea typeface="Calibri"/>
                <a:cs typeface="Calibri"/>
                <a:sym typeface="Calibri"/>
              </a:defRPr>
            </a:lvl1pPr>
            <a:lvl2pPr marL="914400" marR="0" lvl="1" indent="-396240" algn="l" rtl="0">
              <a:lnSpc>
                <a:spcPct val="150000"/>
              </a:lnSpc>
              <a:spcBef>
                <a:spcPts val="600"/>
              </a:spcBef>
              <a:spcAft>
                <a:spcPts val="0"/>
              </a:spcAft>
              <a:buClr>
                <a:srgbClr val="C01E24"/>
              </a:buClr>
              <a:buSzPts val="2640"/>
              <a:buFont typeface="Noto Sans Symbols"/>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5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5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5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lang="en-US" sz="2000" dirty="0"/>
          </a:p>
          <a:p>
            <a:pPr marL="76200" indent="0">
              <a:buNone/>
            </a:pPr>
            <a:endParaRPr lang="en-US" sz="2000" dirty="0"/>
          </a:p>
          <a:p>
            <a:pPr marL="76200" indent="0">
              <a:buNone/>
            </a:pPr>
            <a:r>
              <a:rPr lang="fr-FR" sz="2000" dirty="0"/>
              <a:t>Avez-vous des questions sur le contenu du cours ?</a:t>
            </a:r>
          </a:p>
        </p:txBody>
      </p:sp>
      <p:pic>
        <p:nvPicPr>
          <p:cNvPr id="1026" name="Picture 2" descr="Fragen, Nachfrage, Zweifel, Psychologi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6608" y="1520108"/>
            <a:ext cx="4669542" cy="4669543"/>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183;p7">
            <a:extLst>
              <a:ext uri="{FF2B5EF4-FFF2-40B4-BE49-F238E27FC236}">
                <a16:creationId xmlns:a16="http://schemas.microsoft.com/office/drawing/2014/main" id="{3CFB9337-264D-4D33-94A6-9155100E51B0}"/>
              </a:ext>
            </a:extLst>
          </p:cNvPr>
          <p:cNvSpPr/>
          <p:nvPr/>
        </p:nvSpPr>
        <p:spPr>
          <a:xfrm>
            <a:off x="3418652" y="6581663"/>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Source</a:t>
            </a:r>
            <a:r>
              <a:rPr lang="en-US" sz="1200" dirty="0">
                <a:solidFill>
                  <a:schemeClr val="dk1"/>
                </a:solidFill>
                <a:latin typeface="Calibri"/>
                <a:ea typeface="Calibri"/>
                <a:cs typeface="Calibri"/>
                <a:sym typeface="Calibri"/>
              </a:rPr>
              <a:t> | </a:t>
            </a:r>
            <a:r>
              <a:rPr lang="en-US" sz="1200" u="sng" dirty="0">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Pixabay license</a:t>
            </a:r>
            <a:endParaRPr sz="1200" dirty="0">
              <a:solidFill>
                <a:schemeClr val="dk1"/>
              </a:solidFill>
              <a:latin typeface="Calibri"/>
              <a:ea typeface="Calibri"/>
              <a:cs typeface="Calibri"/>
              <a:sym typeface="Calibri"/>
            </a:endParaRPr>
          </a:p>
        </p:txBody>
      </p:sp>
      <p:sp>
        <p:nvSpPr>
          <p:cNvPr id="9" name="Textfeld 10">
            <a:extLst>
              <a:ext uri="{FF2B5EF4-FFF2-40B4-BE49-F238E27FC236}">
                <a16:creationId xmlns:a16="http://schemas.microsoft.com/office/drawing/2014/main" id="{99232555-99CA-44BA-A0F1-E47D3BA31FE9}"/>
              </a:ext>
            </a:extLst>
          </p:cNvPr>
          <p:cNvSpPr txBox="1"/>
          <p:nvPr/>
        </p:nvSpPr>
        <p:spPr>
          <a:xfrm>
            <a:off x="9245600" y="0"/>
            <a:ext cx="2946400" cy="338554"/>
          </a:xfrm>
          <a:prstGeom prst="rect">
            <a:avLst/>
          </a:prstGeom>
          <a:solidFill>
            <a:schemeClr val="bg1">
              <a:lumMod val="50000"/>
            </a:schemeClr>
          </a:solidFill>
        </p:spPr>
        <p:txBody>
          <a:bodyPr wrap="square" rtlCol="0">
            <a:spAutoFit/>
          </a:bodyPr>
          <a:lstStyle/>
          <a:p>
            <a:pPr algn="r"/>
            <a:r>
              <a:rPr lang="de-DE" sz="1600" dirty="0">
                <a:solidFill>
                  <a:schemeClr val="bg1"/>
                </a:solidFill>
                <a:latin typeface="Calibri" panose="020F0502020204030204" pitchFamily="34" charset="0"/>
                <a:cs typeface="Calibri" panose="020F0502020204030204" pitchFamily="34" charset="0"/>
              </a:rPr>
              <a:t>5.2.2 Évaluation de l'information</a:t>
            </a:r>
            <a:endParaRPr lang="de-DE" dirty="0">
              <a:solidFill>
                <a:schemeClr val="bg1"/>
              </a:solidFill>
            </a:endParaRPr>
          </a:p>
        </p:txBody>
      </p:sp>
    </p:spTree>
    <p:extLst>
      <p:ext uri="{BB962C8B-B14F-4D97-AF65-F5344CB8AC3E}">
        <p14:creationId xmlns:p14="http://schemas.microsoft.com/office/powerpoint/2010/main" val="28286989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a:bodyPr>
          <a:lstStyle/>
          <a:p>
            <a:r>
              <a:rPr lang="en-US" altLang="el-GR" sz="2000" dirty="0">
                <a:solidFill>
                  <a:srgbClr val="C01E24"/>
                </a:solidFill>
              </a:rPr>
              <a:t>Section 5.2.3</a:t>
            </a:r>
            <a:br>
              <a:rPr lang="en-US" altLang="el-GR" dirty="0">
                <a:solidFill>
                  <a:srgbClr val="C01E24"/>
                </a:solidFill>
              </a:rPr>
            </a:br>
            <a:r>
              <a:rPr lang="fr-FR" altLang="el-GR" dirty="0">
                <a:solidFill>
                  <a:srgbClr val="C01E24"/>
                </a:solidFill>
              </a:rPr>
              <a:t>Résultat de l’évaluation</a:t>
            </a:r>
            <a:endParaRPr lang="fr-F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a:xfrm>
            <a:off x="548239" y="2149092"/>
            <a:ext cx="6573921" cy="3958468"/>
          </a:xfrm>
        </p:spPr>
        <p:txBody>
          <a:bodyPr>
            <a:normAutofit fontScale="85000" lnSpcReduction="10000"/>
          </a:bodyPr>
          <a:lstStyle/>
          <a:p>
            <a:pPr>
              <a:lnSpc>
                <a:spcPct val="110000"/>
              </a:lnSpc>
              <a:spcAft>
                <a:spcPts val="600"/>
              </a:spcAft>
            </a:pPr>
            <a:r>
              <a:rPr lang="fr-FR" sz="2200" dirty="0">
                <a:sym typeface="Arial" panose="020B0604020202020204" pitchFamily="34" charset="0"/>
              </a:rPr>
              <a:t>Objectifs</a:t>
            </a:r>
          </a:p>
          <a:p>
            <a:pPr>
              <a:lnSpc>
                <a:spcPct val="110000"/>
              </a:lnSpc>
              <a:spcAft>
                <a:spcPts val="600"/>
              </a:spcAft>
            </a:pPr>
            <a:r>
              <a:rPr lang="fr-FR" sz="2200" b="0" dirty="0">
                <a:latin typeface="Calibri" panose="020F0502020204030204" pitchFamily="34" charset="0"/>
                <a:cs typeface="Calibri" panose="020F0502020204030204" pitchFamily="34" charset="0"/>
                <a:sym typeface="Arial" panose="020B0604020202020204" pitchFamily="34" charset="0"/>
              </a:rPr>
              <a:t>Les </a:t>
            </a:r>
            <a:r>
              <a:rPr lang="fr-FR" sz="2200" dirty="0">
                <a:latin typeface="Calibri" panose="020F0502020204030204" pitchFamily="34" charset="0"/>
                <a:cs typeface="Calibri" panose="020F0502020204030204" pitchFamily="34" charset="0"/>
                <a:sym typeface="Arial" panose="020B0604020202020204" pitchFamily="34" charset="0"/>
              </a:rPr>
              <a:t>stagiaires</a:t>
            </a:r>
            <a:r>
              <a:rPr lang="fr-FR" sz="2200" b="0" dirty="0">
                <a:latin typeface="Calibri" panose="020F0502020204030204" pitchFamily="34" charset="0"/>
                <a:cs typeface="Calibri" panose="020F0502020204030204" pitchFamily="34" charset="0"/>
                <a:sym typeface="Arial" panose="020B0604020202020204" pitchFamily="34" charset="0"/>
              </a:rPr>
              <a:t> sont invités à présenter les résultats de leur évaluation des contenus récupérés sur divers sites et portails.</a:t>
            </a:r>
          </a:p>
          <a:p>
            <a:pPr>
              <a:lnSpc>
                <a:spcPct val="110000"/>
              </a:lnSpc>
              <a:spcAft>
                <a:spcPts val="600"/>
              </a:spcAft>
            </a:pPr>
            <a:r>
              <a:rPr lang="fr-FR" sz="2200" b="0" dirty="0">
                <a:latin typeface="Calibri" panose="020F0502020204030204" pitchFamily="34" charset="0"/>
                <a:cs typeface="Calibri" panose="020F0502020204030204" pitchFamily="34" charset="0"/>
                <a:sym typeface="Arial" panose="020B0604020202020204" pitchFamily="34" charset="0"/>
              </a:rPr>
              <a:t>Le </a:t>
            </a:r>
            <a:r>
              <a:rPr lang="fr-FR" sz="2200" dirty="0">
                <a:latin typeface="Calibri" panose="020F0502020204030204" pitchFamily="34" charset="0"/>
                <a:cs typeface="Calibri" panose="020F0502020204030204" pitchFamily="34" charset="0"/>
                <a:sym typeface="Arial" panose="020B0604020202020204" pitchFamily="34" charset="0"/>
              </a:rPr>
              <a:t>formateur</a:t>
            </a:r>
            <a:r>
              <a:rPr lang="fr-FR" sz="2200" b="0" dirty="0">
                <a:latin typeface="Calibri" panose="020F0502020204030204" pitchFamily="34" charset="0"/>
                <a:cs typeface="Calibri" panose="020F0502020204030204" pitchFamily="34" charset="0"/>
                <a:sym typeface="Arial" panose="020B0604020202020204" pitchFamily="34" charset="0"/>
              </a:rPr>
              <a:t>/la </a:t>
            </a:r>
            <a:r>
              <a:rPr lang="fr-FR" sz="2200" dirty="0">
                <a:latin typeface="Calibri" panose="020F0502020204030204" pitchFamily="34" charset="0"/>
                <a:cs typeface="Calibri" panose="020F0502020204030204" pitchFamily="34" charset="0"/>
                <a:sym typeface="Arial" panose="020B0604020202020204" pitchFamily="34" charset="0"/>
              </a:rPr>
              <a:t>formatrice</a:t>
            </a:r>
          </a:p>
          <a:p>
            <a:pPr marL="342900" indent="-342900">
              <a:lnSpc>
                <a:spcPct val="110000"/>
              </a:lnSpc>
              <a:spcAft>
                <a:spcPts val="600"/>
              </a:spcAft>
              <a:buFont typeface="Wingdings" panose="05000000000000000000" pitchFamily="2" charset="2"/>
              <a:buChar char="§"/>
            </a:pPr>
            <a:r>
              <a:rPr lang="fr-FR" sz="2200" b="0" dirty="0">
                <a:latin typeface="Calibri" panose="020F0502020204030204" pitchFamily="34" charset="0"/>
                <a:cs typeface="Calibri" panose="020F0502020204030204" pitchFamily="34" charset="0"/>
                <a:sym typeface="Arial" panose="020B0604020202020204" pitchFamily="34" charset="0"/>
              </a:rPr>
              <a:t>demande qui, parmi les stagiaires, fera encore ou ne fera plus confiance aux informations du site web choisi et pourquoi</a:t>
            </a:r>
          </a:p>
          <a:p>
            <a:pPr marL="342900" indent="-342900">
              <a:lnSpc>
                <a:spcPct val="110000"/>
              </a:lnSpc>
              <a:spcAft>
                <a:spcPts val="600"/>
              </a:spcAft>
              <a:buFont typeface="Wingdings" panose="05000000000000000000" pitchFamily="2" charset="2"/>
              <a:buChar char="§"/>
            </a:pPr>
            <a:r>
              <a:rPr lang="fr-FR" sz="2200" b="0" dirty="0">
                <a:latin typeface="Calibri" panose="020F0502020204030204" pitchFamily="34" charset="0"/>
                <a:cs typeface="Calibri" panose="020F0502020204030204" pitchFamily="34" charset="0"/>
                <a:sym typeface="Arial" panose="020B0604020202020204" pitchFamily="34" charset="0"/>
              </a:rPr>
              <a:t>récapitule la séance et tente de clarifier les doutes et répondre aux questions éventuelles</a:t>
            </a:r>
          </a:p>
          <a:p>
            <a:pPr marL="342900" indent="-342900">
              <a:lnSpc>
                <a:spcPct val="110000"/>
              </a:lnSpc>
              <a:spcAft>
                <a:spcPts val="600"/>
              </a:spcAft>
              <a:buFont typeface="Wingdings" panose="05000000000000000000" pitchFamily="2" charset="2"/>
              <a:buChar char="§"/>
            </a:pPr>
            <a:r>
              <a:rPr lang="fr-FR" sz="2200" b="0" dirty="0">
                <a:latin typeface="Calibri" panose="020F0502020204030204" pitchFamily="34" charset="0"/>
                <a:cs typeface="Calibri" panose="020F0502020204030204" pitchFamily="34" charset="0"/>
                <a:sym typeface="Arial" panose="020B0604020202020204" pitchFamily="34" charset="0"/>
              </a:rPr>
              <a:t>explique quels seront les devoirs à faire dans le cadre de la séance de formation en ligne</a:t>
            </a:r>
          </a:p>
        </p:txBody>
      </p:sp>
      <p:sp>
        <p:nvSpPr>
          <p:cNvPr id="14" name="Ορθογώνιο 13">
            <a:extLst>
              <a:ext uri="{FF2B5EF4-FFF2-40B4-BE49-F238E27FC236}">
                <a16:creationId xmlns:a16="http://schemas.microsoft.com/office/drawing/2014/main" id="{C48DB1DC-2ECC-1303-2155-27F9BAD6AE49}"/>
              </a:ext>
            </a:extLst>
          </p:cNvPr>
          <p:cNvSpPr/>
          <p:nvPr/>
        </p:nvSpPr>
        <p:spPr>
          <a:xfrm>
            <a:off x="11469624" y="1000854"/>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5.2.1</a:t>
            </a:r>
            <a:endParaRPr lang="el-GR" sz="1600" dirty="0">
              <a:solidFill>
                <a:schemeClr val="bg1"/>
              </a:solidFill>
            </a:endParaRPr>
          </a:p>
        </p:txBody>
      </p:sp>
      <p:sp>
        <p:nvSpPr>
          <p:cNvPr id="15" name="Ορθογώνιο 14">
            <a:extLst>
              <a:ext uri="{FF2B5EF4-FFF2-40B4-BE49-F238E27FC236}">
                <a16:creationId xmlns:a16="http://schemas.microsoft.com/office/drawing/2014/main" id="{2FEF8B9D-A237-9676-D6E4-13A1DABF3C74}"/>
              </a:ext>
            </a:extLst>
          </p:cNvPr>
          <p:cNvSpPr/>
          <p:nvPr/>
        </p:nvSpPr>
        <p:spPr>
          <a:xfrm>
            <a:off x="11472235" y="1836675"/>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5.2.2</a:t>
            </a:r>
            <a:endParaRPr lang="el-GR" sz="1600" dirty="0">
              <a:solidFill>
                <a:schemeClr val="bg1"/>
              </a:solidFill>
            </a:endParaRPr>
          </a:p>
        </p:txBody>
      </p:sp>
      <p:sp>
        <p:nvSpPr>
          <p:cNvPr id="17" name="Ορθογώνιο 16">
            <a:extLst>
              <a:ext uri="{FF2B5EF4-FFF2-40B4-BE49-F238E27FC236}">
                <a16:creationId xmlns:a16="http://schemas.microsoft.com/office/drawing/2014/main" id="{AE2D5AAC-54ED-1C11-65EF-9883B37B1171}"/>
              </a:ext>
            </a:extLst>
          </p:cNvPr>
          <p:cNvSpPr/>
          <p:nvPr/>
        </p:nvSpPr>
        <p:spPr>
          <a:xfrm>
            <a:off x="11469570" y="2631442"/>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C01E24"/>
                </a:solidFill>
              </a:rPr>
              <a:t>5.2.3</a:t>
            </a:r>
            <a:endParaRPr lang="el-GR" sz="1800" dirty="0">
              <a:solidFill>
                <a:srgbClr val="C01E24"/>
              </a:solidFill>
            </a:endParaRPr>
          </a:p>
        </p:txBody>
      </p:sp>
      <p:sp>
        <p:nvSpPr>
          <p:cNvPr id="18" name="Ορθογώνιο 17">
            <a:extLst>
              <a:ext uri="{FF2B5EF4-FFF2-40B4-BE49-F238E27FC236}">
                <a16:creationId xmlns:a16="http://schemas.microsoft.com/office/drawing/2014/main" id="{AACCACF0-D958-F707-8A95-E18EFEBB36E7}"/>
              </a:ext>
            </a:extLst>
          </p:cNvPr>
          <p:cNvSpPr/>
          <p:nvPr/>
        </p:nvSpPr>
        <p:spPr>
          <a:xfrm>
            <a:off x="11469624" y="3499898"/>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5.2.4</a:t>
            </a:r>
            <a:endParaRPr lang="el-GR" sz="1600" dirty="0">
              <a:solidFill>
                <a:schemeClr val="bg1"/>
              </a:solidFill>
            </a:endParaRPr>
          </a:p>
        </p:txBody>
      </p:sp>
      <p:sp>
        <p:nvSpPr>
          <p:cNvPr id="19" name="Ορθογώνιο 18">
            <a:extLst>
              <a:ext uri="{FF2B5EF4-FFF2-40B4-BE49-F238E27FC236}">
                <a16:creationId xmlns:a16="http://schemas.microsoft.com/office/drawing/2014/main" id="{E8E6B7F8-209F-0A2D-307D-6DFAC2BCB223}"/>
              </a:ext>
            </a:extLst>
          </p:cNvPr>
          <p:cNvSpPr/>
          <p:nvPr/>
        </p:nvSpPr>
        <p:spPr>
          <a:xfrm>
            <a:off x="10753494" y="2717969"/>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203864"/>
                </a:solidFill>
              </a:rPr>
              <a:t>5.2</a:t>
            </a:r>
            <a:endParaRPr lang="el-GR" sz="1800" dirty="0">
              <a:solidFill>
                <a:srgbClr val="203864"/>
              </a:solidFill>
            </a:endParaRPr>
          </a:p>
        </p:txBody>
      </p:sp>
    </p:spTree>
    <p:extLst>
      <p:ext uri="{BB962C8B-B14F-4D97-AF65-F5344CB8AC3E}">
        <p14:creationId xmlns:p14="http://schemas.microsoft.com/office/powerpoint/2010/main" val="3464736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3"/>
        <p:cNvGrpSpPr/>
        <p:nvPr/>
      </p:nvGrpSpPr>
      <p:grpSpPr>
        <a:xfrm>
          <a:off x="0" y="0"/>
          <a:ext cx="0" cy="0"/>
          <a:chOff x="0" y="0"/>
          <a:chExt cx="0" cy="0"/>
        </a:xfrm>
      </p:grpSpPr>
      <p:sp>
        <p:nvSpPr>
          <p:cNvPr id="114" name="Google Shape;114;p3"/>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dirty="0">
              <a:solidFill>
                <a:schemeClr val="lt1"/>
              </a:solidFill>
              <a:latin typeface="Calibri"/>
              <a:ea typeface="Calibri"/>
              <a:cs typeface="Calibri"/>
              <a:sym typeface="Calibri"/>
            </a:endParaRPr>
          </a:p>
        </p:txBody>
      </p:sp>
      <p:sp>
        <p:nvSpPr>
          <p:cNvPr id="115" name="Google Shape;115;p3"/>
          <p:cNvSpPr txBox="1">
            <a:spLocks noGrp="1"/>
          </p:cNvSpPr>
          <p:nvPr>
            <p:ph type="title"/>
          </p:nvPr>
        </p:nvSpPr>
        <p:spPr>
          <a:xfrm>
            <a:off x="5297762" y="329184"/>
            <a:ext cx="6251110" cy="178308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203864"/>
              </a:buClr>
              <a:buSzPts val="5400"/>
              <a:buFont typeface="Calibri"/>
              <a:buNone/>
            </a:pPr>
            <a:r>
              <a:rPr lang="en-US" sz="5400" dirty="0"/>
              <a:t>Modules</a:t>
            </a:r>
            <a:endParaRPr sz="5400" dirty="0"/>
          </a:p>
        </p:txBody>
      </p:sp>
      <p:pic>
        <p:nvPicPr>
          <p:cNvPr id="116" name="Google Shape;116;p3"/>
          <p:cNvPicPr preferRelativeResize="0">
            <a:picLocks noGrp="1"/>
          </p:cNvPicPr>
          <p:nvPr>
            <p:ph type="body" idx="1"/>
          </p:nvPr>
        </p:nvPicPr>
        <p:blipFill rotWithShape="1">
          <a:blip r:embed="rId3">
            <a:alphaModFix/>
          </a:blip>
          <a:srcRect l="15072" r="17015"/>
          <a:stretch/>
        </p:blipFill>
        <p:spPr>
          <a:xfrm>
            <a:off x="1" y="10"/>
            <a:ext cx="4657344" cy="6857990"/>
          </a:xfrm>
          <a:prstGeom prst="rect">
            <a:avLst/>
          </a:prstGeom>
          <a:noFill/>
          <a:ln>
            <a:noFill/>
          </a:ln>
        </p:spPr>
      </p:pic>
      <p:sp>
        <p:nvSpPr>
          <p:cNvPr id="117" name="Google Shape;117;p3"/>
          <p:cNvSpPr/>
          <p:nvPr/>
        </p:nvSpPr>
        <p:spPr>
          <a:xfrm>
            <a:off x="5297762" y="2374947"/>
            <a:ext cx="4243589" cy="18288"/>
          </a:xfrm>
          <a:custGeom>
            <a:avLst/>
            <a:gdLst/>
            <a:ahLst/>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grpSp>
        <p:nvGrpSpPr>
          <p:cNvPr id="118" name="Google Shape;118;p3"/>
          <p:cNvGrpSpPr/>
          <p:nvPr/>
        </p:nvGrpSpPr>
        <p:grpSpPr>
          <a:xfrm>
            <a:off x="5297761" y="2483837"/>
            <a:ext cx="6251111" cy="3547819"/>
            <a:chOff x="-1" y="143581"/>
            <a:chExt cx="6251111" cy="3181451"/>
          </a:xfrm>
        </p:grpSpPr>
        <p:sp>
          <p:nvSpPr>
            <p:cNvPr id="119" name="Google Shape;119;p3"/>
            <p:cNvSpPr/>
            <p:nvPr/>
          </p:nvSpPr>
          <p:spPr>
            <a:xfrm>
              <a:off x="0" y="158831"/>
              <a:ext cx="6251110" cy="479700"/>
            </a:xfrm>
            <a:prstGeom prst="roundRect">
              <a:avLst>
                <a:gd name="adj" fmla="val 16667"/>
              </a:avLst>
            </a:prstGeom>
            <a:solidFill>
              <a:schemeClr val="bg2"/>
            </a:solidFill>
            <a:ln w="1905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fr-FR" sz="1900" dirty="0">
                <a:effectLst>
                  <a:outerShdw blurRad="38100" dist="38100" dir="2700000" algn="tl">
                    <a:srgbClr val="000000">
                      <a:alpha val="43137"/>
                    </a:srgbClr>
                  </a:outerShdw>
                </a:effectLst>
              </a:endParaRPr>
            </a:p>
          </p:txBody>
        </p:sp>
        <p:sp>
          <p:nvSpPr>
            <p:cNvPr id="120" name="Google Shape;120;p3"/>
            <p:cNvSpPr txBox="1"/>
            <p:nvPr/>
          </p:nvSpPr>
          <p:spPr>
            <a:xfrm>
              <a:off x="-1" y="143581"/>
              <a:ext cx="6204276" cy="517524"/>
            </a:xfrm>
            <a:prstGeom prst="rect">
              <a:avLst/>
            </a:prstGeom>
            <a:no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None/>
              </a:pPr>
              <a:r>
                <a:rPr lang="fr-FR" sz="1900" dirty="0">
                  <a:solidFill>
                    <a:schemeClr val="lt1"/>
                  </a:solidFill>
                  <a:effectLst>
                    <a:outerShdw blurRad="38100" dist="38100" dir="2700000" algn="tl">
                      <a:srgbClr val="000000">
                        <a:alpha val="43137"/>
                      </a:srgbClr>
                    </a:outerShdw>
                  </a:effectLst>
                  <a:latin typeface="Calibri"/>
                  <a:ea typeface="Calibri"/>
                  <a:cs typeface="Calibri"/>
                  <a:sym typeface="Calibri"/>
                </a:rPr>
                <a:t>1. Qu’est-ce que l’éducation en matière de santé, et pourquoi est-ce important ?</a:t>
              </a:r>
            </a:p>
          </p:txBody>
        </p:sp>
        <p:sp>
          <p:nvSpPr>
            <p:cNvPr id="121" name="Google Shape;121;p3"/>
            <p:cNvSpPr/>
            <p:nvPr/>
          </p:nvSpPr>
          <p:spPr>
            <a:xfrm>
              <a:off x="0" y="696131"/>
              <a:ext cx="6251110" cy="479700"/>
            </a:xfrm>
            <a:prstGeom prst="roundRect">
              <a:avLst>
                <a:gd name="adj" fmla="val 16667"/>
              </a:avLst>
            </a:prstGeom>
            <a:solidFill>
              <a:schemeClr val="dk2"/>
            </a:solidFill>
            <a:ln w="1905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fr-FR" sz="1900" dirty="0">
                <a:effectLst>
                  <a:outerShdw blurRad="38100" dist="38100" dir="2700000" algn="tl">
                    <a:srgbClr val="000000">
                      <a:alpha val="43137"/>
                    </a:srgbClr>
                  </a:outerShdw>
                </a:effectLst>
              </a:endParaRPr>
            </a:p>
          </p:txBody>
        </p:sp>
        <p:sp>
          <p:nvSpPr>
            <p:cNvPr id="122" name="Google Shape;122;p3"/>
            <p:cNvSpPr txBox="1"/>
            <p:nvPr/>
          </p:nvSpPr>
          <p:spPr>
            <a:xfrm>
              <a:off x="23417" y="719548"/>
              <a:ext cx="6204276" cy="432866"/>
            </a:xfrm>
            <a:prstGeom prst="rect">
              <a:avLst/>
            </a:prstGeom>
            <a:no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None/>
              </a:pPr>
              <a:r>
                <a:rPr lang="fr-FR" sz="1900" dirty="0">
                  <a:solidFill>
                    <a:schemeClr val="lt1"/>
                  </a:solidFill>
                  <a:effectLst>
                    <a:outerShdw blurRad="38100" dist="38100" dir="2700000" algn="tl">
                      <a:srgbClr val="000000">
                        <a:alpha val="43137"/>
                      </a:srgbClr>
                    </a:outerShdw>
                  </a:effectLst>
                  <a:latin typeface="Calibri"/>
                  <a:ea typeface="Calibri"/>
                  <a:cs typeface="Calibri"/>
                  <a:sym typeface="Calibri"/>
                </a:rPr>
                <a:t>2. Les principaux enjeux en matière de santé à l’arrivée dans un nouveau pays</a:t>
              </a:r>
            </a:p>
          </p:txBody>
        </p:sp>
        <p:sp>
          <p:nvSpPr>
            <p:cNvPr id="123" name="Google Shape;123;p3"/>
            <p:cNvSpPr/>
            <p:nvPr/>
          </p:nvSpPr>
          <p:spPr>
            <a:xfrm>
              <a:off x="0" y="1233432"/>
              <a:ext cx="6251110" cy="479700"/>
            </a:xfrm>
            <a:prstGeom prst="roundRect">
              <a:avLst>
                <a:gd name="adj" fmla="val 16667"/>
              </a:avLst>
            </a:prstGeom>
            <a:solidFill>
              <a:schemeClr val="dk2"/>
            </a:solidFill>
            <a:ln w="1905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fr-FR" sz="1900" dirty="0">
                <a:effectLst>
                  <a:outerShdw blurRad="38100" dist="38100" dir="2700000" algn="tl">
                    <a:srgbClr val="000000">
                      <a:alpha val="43137"/>
                    </a:srgbClr>
                  </a:outerShdw>
                </a:effectLst>
              </a:endParaRPr>
            </a:p>
          </p:txBody>
        </p:sp>
        <p:sp>
          <p:nvSpPr>
            <p:cNvPr id="124" name="Google Shape;124;p3"/>
            <p:cNvSpPr txBox="1"/>
            <p:nvPr/>
          </p:nvSpPr>
          <p:spPr>
            <a:xfrm>
              <a:off x="23417" y="1256849"/>
              <a:ext cx="6204276" cy="432866"/>
            </a:xfrm>
            <a:prstGeom prst="rect">
              <a:avLst/>
            </a:prstGeom>
            <a:solidFill>
              <a:schemeClr val="bg2"/>
            </a:solid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None/>
              </a:pPr>
              <a:r>
                <a:rPr lang="fr-FR" sz="1900" dirty="0">
                  <a:solidFill>
                    <a:schemeClr val="lt1"/>
                  </a:solidFill>
                  <a:effectLst>
                    <a:outerShdw blurRad="38100" dist="38100" dir="2700000" algn="tl">
                      <a:srgbClr val="000000">
                        <a:alpha val="43137"/>
                      </a:srgbClr>
                    </a:outerShdw>
                  </a:effectLst>
                  <a:latin typeface="Calibri"/>
                  <a:ea typeface="Calibri"/>
                  <a:cs typeface="Calibri"/>
                  <a:sym typeface="Calibri"/>
                </a:rPr>
                <a:t>3. Les services de santé</a:t>
              </a:r>
            </a:p>
          </p:txBody>
        </p:sp>
        <p:sp>
          <p:nvSpPr>
            <p:cNvPr id="125" name="Google Shape;125;p3"/>
            <p:cNvSpPr/>
            <p:nvPr/>
          </p:nvSpPr>
          <p:spPr>
            <a:xfrm>
              <a:off x="0" y="1770732"/>
              <a:ext cx="6251110" cy="479700"/>
            </a:xfrm>
            <a:prstGeom prst="roundRect">
              <a:avLst>
                <a:gd name="adj" fmla="val 16667"/>
              </a:avLst>
            </a:prstGeom>
            <a:solidFill>
              <a:schemeClr val="dk2"/>
            </a:solidFill>
            <a:ln w="1905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fr-FR" sz="1900" dirty="0">
                <a:effectLst>
                  <a:outerShdw blurRad="38100" dist="38100" dir="2700000" algn="tl">
                    <a:srgbClr val="000000">
                      <a:alpha val="43137"/>
                    </a:srgbClr>
                  </a:outerShdw>
                </a:effectLst>
              </a:endParaRPr>
            </a:p>
          </p:txBody>
        </p:sp>
        <p:sp>
          <p:nvSpPr>
            <p:cNvPr id="126" name="Google Shape;126;p3"/>
            <p:cNvSpPr txBox="1"/>
            <p:nvPr/>
          </p:nvSpPr>
          <p:spPr>
            <a:xfrm>
              <a:off x="23417" y="1794149"/>
              <a:ext cx="6204276" cy="432866"/>
            </a:xfrm>
            <a:prstGeom prst="rect">
              <a:avLst/>
            </a:prstGeom>
            <a:no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None/>
              </a:pPr>
              <a:r>
                <a:rPr lang="fr-FR" sz="1900" dirty="0">
                  <a:solidFill>
                    <a:schemeClr val="lt1"/>
                  </a:solidFill>
                  <a:effectLst>
                    <a:outerShdw blurRad="38100" dist="38100" dir="2700000" algn="tl">
                      <a:srgbClr val="000000">
                        <a:alpha val="43137"/>
                      </a:srgbClr>
                    </a:outerShdw>
                  </a:effectLst>
                  <a:latin typeface="Calibri"/>
                  <a:ea typeface="Calibri"/>
                  <a:cs typeface="Calibri"/>
                  <a:sym typeface="Calibri"/>
                </a:rPr>
                <a:t>4. Développer ses connaissances numériques</a:t>
              </a:r>
            </a:p>
          </p:txBody>
        </p:sp>
        <p:sp>
          <p:nvSpPr>
            <p:cNvPr id="127" name="Google Shape;127;p3"/>
            <p:cNvSpPr/>
            <p:nvPr/>
          </p:nvSpPr>
          <p:spPr>
            <a:xfrm>
              <a:off x="0" y="2308032"/>
              <a:ext cx="6251110" cy="479700"/>
            </a:xfrm>
            <a:prstGeom prst="roundRect">
              <a:avLst>
                <a:gd name="adj" fmla="val 16667"/>
              </a:avLst>
            </a:prstGeom>
            <a:solidFill>
              <a:srgbClr val="C00000"/>
            </a:solidFill>
            <a:ln w="1905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fr-FR" sz="1900" dirty="0">
                <a:effectLst>
                  <a:outerShdw blurRad="38100" dist="38100" dir="2700000" algn="tl">
                    <a:srgbClr val="000000">
                      <a:alpha val="43137"/>
                    </a:srgbClr>
                  </a:outerShdw>
                </a:effectLst>
              </a:endParaRPr>
            </a:p>
          </p:txBody>
        </p:sp>
        <p:sp>
          <p:nvSpPr>
            <p:cNvPr id="128" name="Google Shape;128;p3"/>
            <p:cNvSpPr txBox="1"/>
            <p:nvPr/>
          </p:nvSpPr>
          <p:spPr>
            <a:xfrm>
              <a:off x="23248" y="2341030"/>
              <a:ext cx="6204276" cy="432866"/>
            </a:xfrm>
            <a:prstGeom prst="rect">
              <a:avLst/>
            </a:prstGeom>
            <a:no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None/>
              </a:pPr>
              <a:r>
                <a:rPr lang="fr-FR" sz="1900" b="0" i="0" u="none" dirty="0">
                  <a:solidFill>
                    <a:schemeClr val="lt1"/>
                  </a:solidFill>
                  <a:effectLst>
                    <a:outerShdw blurRad="38100" dist="38100" dir="2700000" algn="tl">
                      <a:srgbClr val="000000">
                        <a:alpha val="43137"/>
                      </a:srgbClr>
                    </a:outerShdw>
                  </a:effectLst>
                  <a:latin typeface="Calibri"/>
                  <a:ea typeface="Calibri"/>
                  <a:cs typeface="Calibri"/>
                  <a:sym typeface="Calibri"/>
                </a:rPr>
                <a:t>5. Découvrir les outils de santé numérique</a:t>
              </a:r>
              <a:endParaRPr lang="fr-FR" sz="1900" dirty="0">
                <a:solidFill>
                  <a:schemeClr val="lt1"/>
                </a:solidFill>
                <a:effectLst>
                  <a:outerShdw blurRad="38100" dist="38100" dir="2700000" algn="tl">
                    <a:srgbClr val="000000">
                      <a:alpha val="43137"/>
                    </a:srgbClr>
                  </a:outerShdw>
                </a:effectLst>
                <a:latin typeface="Calibri"/>
                <a:ea typeface="Calibri"/>
                <a:cs typeface="Calibri"/>
                <a:sym typeface="Calibri"/>
              </a:endParaRPr>
            </a:p>
          </p:txBody>
        </p:sp>
        <p:sp>
          <p:nvSpPr>
            <p:cNvPr id="129" name="Google Shape;129;p3"/>
            <p:cNvSpPr/>
            <p:nvPr/>
          </p:nvSpPr>
          <p:spPr>
            <a:xfrm>
              <a:off x="0" y="2845332"/>
              <a:ext cx="6251110" cy="479700"/>
            </a:xfrm>
            <a:prstGeom prst="roundRect">
              <a:avLst>
                <a:gd name="adj" fmla="val 16667"/>
              </a:avLst>
            </a:prstGeom>
            <a:solidFill>
              <a:schemeClr val="dk2"/>
            </a:solidFill>
            <a:ln w="1905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fr-FR" sz="1900" dirty="0">
                <a:effectLst>
                  <a:outerShdw blurRad="38100" dist="38100" dir="2700000" algn="tl">
                    <a:srgbClr val="000000">
                      <a:alpha val="43137"/>
                    </a:srgbClr>
                  </a:outerShdw>
                </a:effectLst>
              </a:endParaRPr>
            </a:p>
          </p:txBody>
        </p:sp>
        <p:sp>
          <p:nvSpPr>
            <p:cNvPr id="130" name="Google Shape;130;p3"/>
            <p:cNvSpPr txBox="1"/>
            <p:nvPr/>
          </p:nvSpPr>
          <p:spPr>
            <a:xfrm>
              <a:off x="23417" y="2868749"/>
              <a:ext cx="6204276" cy="432866"/>
            </a:xfrm>
            <a:prstGeom prst="rect">
              <a:avLst/>
            </a:prstGeom>
            <a:no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None/>
              </a:pPr>
              <a:r>
                <a:rPr lang="fr-FR" sz="1900" dirty="0">
                  <a:solidFill>
                    <a:schemeClr val="lt1"/>
                  </a:solidFill>
                  <a:effectLst>
                    <a:outerShdw blurRad="38100" dist="38100" dir="2700000" algn="tl">
                      <a:srgbClr val="000000">
                        <a:alpha val="43137"/>
                      </a:srgbClr>
                    </a:outerShdw>
                  </a:effectLst>
                  <a:latin typeface="Calibri"/>
                  <a:ea typeface="Calibri"/>
                  <a:cs typeface="Calibri"/>
                  <a:sym typeface="Calibri"/>
                </a:rPr>
                <a:t>6. Être actif dans l’environnement de la santé numérique</a:t>
              </a:r>
            </a:p>
          </p:txBody>
        </p:sp>
      </p:grpSp>
      <p:sp>
        <p:nvSpPr>
          <p:cNvPr id="131" name="Google Shape;131;p3"/>
          <p:cNvSpPr/>
          <p:nvPr/>
        </p:nvSpPr>
        <p:spPr>
          <a:xfrm>
            <a:off x="5202937" y="2092476"/>
            <a:ext cx="4657344" cy="35456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132" name="Google Shape;132;p3"/>
          <p:cNvPicPr preferRelativeResize="0"/>
          <p:nvPr/>
        </p:nvPicPr>
        <p:blipFill rotWithShape="1">
          <a:blip r:embed="rId4">
            <a:alphaModFix/>
          </a:blip>
          <a:srcRect/>
          <a:stretch/>
        </p:blipFill>
        <p:spPr>
          <a:xfrm>
            <a:off x="10942232" y="4994288"/>
            <a:ext cx="412289" cy="36281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a:bodyPr>
          <a:lstStyle/>
          <a:p>
            <a:r>
              <a:rPr lang="en-US" altLang="el-GR" sz="2000" dirty="0">
                <a:solidFill>
                  <a:srgbClr val="C01E24"/>
                </a:solidFill>
              </a:rPr>
              <a:t>Section 5.2.4</a:t>
            </a:r>
            <a:br>
              <a:rPr lang="en-US" altLang="el-GR" dirty="0">
                <a:solidFill>
                  <a:srgbClr val="C01E24"/>
                </a:solidFill>
              </a:rPr>
            </a:br>
            <a:r>
              <a:rPr lang="fr-FR" altLang="el-GR" dirty="0">
                <a:solidFill>
                  <a:srgbClr val="C01E24"/>
                </a:solidFill>
              </a:rPr>
              <a:t>Clôture - débriefing </a:t>
            </a:r>
            <a:endParaRPr lang="fr-F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a:xfrm>
            <a:off x="558000" y="2388800"/>
            <a:ext cx="6291832" cy="3958468"/>
          </a:xfrm>
        </p:spPr>
        <p:txBody>
          <a:bodyPr>
            <a:normAutofit fontScale="92500" lnSpcReduction="10000"/>
          </a:bodyPr>
          <a:lstStyle/>
          <a:p>
            <a:pPr>
              <a:lnSpc>
                <a:spcPct val="110000"/>
              </a:lnSpc>
              <a:spcAft>
                <a:spcPts val="600"/>
              </a:spcAft>
            </a:pPr>
            <a:r>
              <a:rPr lang="fr-FR" sz="2200" dirty="0">
                <a:sym typeface="Arial" panose="020B0604020202020204" pitchFamily="34" charset="0"/>
              </a:rPr>
              <a:t>Objectifs</a:t>
            </a:r>
          </a:p>
          <a:p>
            <a:pPr>
              <a:lnSpc>
                <a:spcPct val="110000"/>
              </a:lnSpc>
              <a:spcAft>
                <a:spcPts val="600"/>
              </a:spcAft>
            </a:pPr>
            <a:r>
              <a:rPr lang="fr-FR" sz="2200" b="0" dirty="0">
                <a:latin typeface="Calibri" panose="020F0502020204030204" pitchFamily="34" charset="0"/>
                <a:cs typeface="Calibri" panose="020F0502020204030204" pitchFamily="34" charset="0"/>
                <a:sym typeface="Arial" panose="020B0604020202020204" pitchFamily="34" charset="0"/>
              </a:rPr>
              <a:t>Le </a:t>
            </a:r>
            <a:r>
              <a:rPr lang="fr-FR" sz="2200" dirty="0">
                <a:latin typeface="Calibri" panose="020F0502020204030204" pitchFamily="34" charset="0"/>
                <a:cs typeface="Calibri" panose="020F0502020204030204" pitchFamily="34" charset="0"/>
                <a:sym typeface="Arial" panose="020B0604020202020204" pitchFamily="34" charset="0"/>
              </a:rPr>
              <a:t>formateur</a:t>
            </a:r>
            <a:r>
              <a:rPr lang="fr-FR" sz="2200" b="0" dirty="0">
                <a:latin typeface="Calibri" panose="020F0502020204030204" pitchFamily="34" charset="0"/>
                <a:cs typeface="Calibri" panose="020F0502020204030204" pitchFamily="34" charset="0"/>
                <a:sym typeface="Arial" panose="020B0604020202020204" pitchFamily="34" charset="0"/>
              </a:rPr>
              <a:t>/la </a:t>
            </a:r>
            <a:r>
              <a:rPr lang="fr-FR" sz="2200" dirty="0">
                <a:latin typeface="Calibri" panose="020F0502020204030204" pitchFamily="34" charset="0"/>
                <a:cs typeface="Calibri" panose="020F0502020204030204" pitchFamily="34" charset="0"/>
                <a:sym typeface="Arial" panose="020B0604020202020204" pitchFamily="34" charset="0"/>
              </a:rPr>
              <a:t>formatrice</a:t>
            </a:r>
          </a:p>
          <a:p>
            <a:pPr marL="342900" indent="-342900">
              <a:lnSpc>
                <a:spcPct val="110000"/>
              </a:lnSpc>
              <a:spcAft>
                <a:spcPts val="600"/>
              </a:spcAft>
              <a:buFont typeface="Wingdings" panose="05000000000000000000" pitchFamily="2" charset="2"/>
              <a:buChar char="§"/>
            </a:pPr>
            <a:r>
              <a:rPr lang="fr-FR" sz="2200" b="0" dirty="0">
                <a:latin typeface="Calibri" panose="020F0502020204030204" pitchFamily="34" charset="0"/>
                <a:cs typeface="Calibri" panose="020F0502020204030204" pitchFamily="34" charset="0"/>
                <a:sym typeface="Arial" panose="020B0604020202020204" pitchFamily="34" charset="0"/>
              </a:rPr>
              <a:t>récapitule la séance, et tente de clarifier les doutes et de répondre aux questions éventuelles,</a:t>
            </a:r>
          </a:p>
          <a:p>
            <a:pPr marL="342900" indent="-342900">
              <a:lnSpc>
                <a:spcPct val="110000"/>
              </a:lnSpc>
              <a:spcAft>
                <a:spcPts val="600"/>
              </a:spcAft>
              <a:buFont typeface="Wingdings" panose="05000000000000000000" pitchFamily="2" charset="2"/>
              <a:buChar char="§"/>
            </a:pPr>
            <a:r>
              <a:rPr lang="fr-FR" sz="2200" b="0" dirty="0">
                <a:latin typeface="Calibri" panose="020F0502020204030204" pitchFamily="34" charset="0"/>
                <a:cs typeface="Calibri" panose="020F0502020204030204" pitchFamily="34" charset="0"/>
                <a:sym typeface="Arial" panose="020B0604020202020204" pitchFamily="34" charset="0"/>
              </a:rPr>
              <a:t>convoque les stagiaires à la prochaine séance en présentiel en leur demandant de bien conserver toutes les informations recueillies, pour la séance en ligne</a:t>
            </a:r>
          </a:p>
          <a:p>
            <a:pPr marL="342900" indent="-342900">
              <a:lnSpc>
                <a:spcPct val="110000"/>
              </a:lnSpc>
              <a:spcAft>
                <a:spcPts val="600"/>
              </a:spcAft>
              <a:buFont typeface="Wingdings" panose="05000000000000000000" pitchFamily="2" charset="2"/>
              <a:buChar char="§"/>
            </a:pPr>
            <a:r>
              <a:rPr lang="fr-FR" sz="2200" b="0" dirty="0">
                <a:latin typeface="Calibri" panose="020F0502020204030204" pitchFamily="34" charset="0"/>
                <a:cs typeface="Calibri" panose="020F0502020204030204" pitchFamily="34" charset="0"/>
                <a:sym typeface="Arial" panose="020B0604020202020204" pitchFamily="34" charset="0"/>
              </a:rPr>
              <a:t>explique quels seront les devoirs à faire dans le cadre de la séance de formation en ligne et communique les informations concernant les délais.</a:t>
            </a:r>
          </a:p>
          <a:p>
            <a:pPr>
              <a:lnSpc>
                <a:spcPct val="110000"/>
              </a:lnSpc>
              <a:spcAft>
                <a:spcPts val="600"/>
              </a:spcAft>
            </a:pPr>
            <a:endParaRPr lang="en-US" sz="2200" b="0" dirty="0">
              <a:latin typeface="Calibri" panose="020F0502020204030204" pitchFamily="34" charset="0"/>
              <a:cs typeface="Calibri" panose="020F0502020204030204" pitchFamily="34" charset="0"/>
              <a:sym typeface="Arial" panose="020B0604020202020204" pitchFamily="34" charset="0"/>
            </a:endParaRPr>
          </a:p>
        </p:txBody>
      </p:sp>
      <p:sp>
        <p:nvSpPr>
          <p:cNvPr id="14" name="Ορθογώνιο 13">
            <a:extLst>
              <a:ext uri="{FF2B5EF4-FFF2-40B4-BE49-F238E27FC236}">
                <a16:creationId xmlns:a16="http://schemas.microsoft.com/office/drawing/2014/main" id="{C48DB1DC-2ECC-1303-2155-27F9BAD6AE49}"/>
              </a:ext>
            </a:extLst>
          </p:cNvPr>
          <p:cNvSpPr/>
          <p:nvPr/>
        </p:nvSpPr>
        <p:spPr>
          <a:xfrm>
            <a:off x="11469624" y="1000854"/>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5.2.1</a:t>
            </a:r>
            <a:endParaRPr lang="el-GR" sz="1600" dirty="0">
              <a:solidFill>
                <a:schemeClr val="bg1"/>
              </a:solidFill>
            </a:endParaRPr>
          </a:p>
        </p:txBody>
      </p:sp>
      <p:sp>
        <p:nvSpPr>
          <p:cNvPr id="15" name="Ορθογώνιο 14">
            <a:extLst>
              <a:ext uri="{FF2B5EF4-FFF2-40B4-BE49-F238E27FC236}">
                <a16:creationId xmlns:a16="http://schemas.microsoft.com/office/drawing/2014/main" id="{2FEF8B9D-A237-9676-D6E4-13A1DABF3C74}"/>
              </a:ext>
            </a:extLst>
          </p:cNvPr>
          <p:cNvSpPr/>
          <p:nvPr/>
        </p:nvSpPr>
        <p:spPr>
          <a:xfrm>
            <a:off x="11472235" y="1836675"/>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5.2.2</a:t>
            </a:r>
            <a:endParaRPr lang="el-GR" sz="1600" dirty="0">
              <a:solidFill>
                <a:schemeClr val="bg1"/>
              </a:solidFill>
            </a:endParaRPr>
          </a:p>
        </p:txBody>
      </p:sp>
      <p:sp>
        <p:nvSpPr>
          <p:cNvPr id="17" name="Ορθογώνιο 16">
            <a:extLst>
              <a:ext uri="{FF2B5EF4-FFF2-40B4-BE49-F238E27FC236}">
                <a16:creationId xmlns:a16="http://schemas.microsoft.com/office/drawing/2014/main" id="{AE2D5AAC-54ED-1C11-65EF-9883B37B1171}"/>
              </a:ext>
            </a:extLst>
          </p:cNvPr>
          <p:cNvSpPr/>
          <p:nvPr/>
        </p:nvSpPr>
        <p:spPr>
          <a:xfrm>
            <a:off x="11469570" y="2631442"/>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5.2.3</a:t>
            </a:r>
            <a:endParaRPr lang="el-GR" sz="1600" dirty="0">
              <a:solidFill>
                <a:schemeClr val="bg1"/>
              </a:solidFill>
            </a:endParaRPr>
          </a:p>
        </p:txBody>
      </p:sp>
      <p:sp>
        <p:nvSpPr>
          <p:cNvPr id="18" name="Ορθογώνιο 17">
            <a:extLst>
              <a:ext uri="{FF2B5EF4-FFF2-40B4-BE49-F238E27FC236}">
                <a16:creationId xmlns:a16="http://schemas.microsoft.com/office/drawing/2014/main" id="{AACCACF0-D958-F707-8A95-E18EFEBB36E7}"/>
              </a:ext>
            </a:extLst>
          </p:cNvPr>
          <p:cNvSpPr/>
          <p:nvPr/>
        </p:nvSpPr>
        <p:spPr>
          <a:xfrm>
            <a:off x="11469624" y="3499898"/>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C01E24"/>
                </a:solidFill>
              </a:rPr>
              <a:t>5.2.4</a:t>
            </a:r>
            <a:endParaRPr lang="el-GR" sz="1800" dirty="0">
              <a:solidFill>
                <a:srgbClr val="C01E24"/>
              </a:solidFill>
            </a:endParaRPr>
          </a:p>
        </p:txBody>
      </p:sp>
      <p:sp>
        <p:nvSpPr>
          <p:cNvPr id="19" name="Ορθογώνιο 18">
            <a:extLst>
              <a:ext uri="{FF2B5EF4-FFF2-40B4-BE49-F238E27FC236}">
                <a16:creationId xmlns:a16="http://schemas.microsoft.com/office/drawing/2014/main" id="{E8E6B7F8-209F-0A2D-307D-6DFAC2BCB223}"/>
              </a:ext>
            </a:extLst>
          </p:cNvPr>
          <p:cNvSpPr/>
          <p:nvPr/>
        </p:nvSpPr>
        <p:spPr>
          <a:xfrm>
            <a:off x="10753494" y="2717969"/>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203864"/>
                </a:solidFill>
              </a:rPr>
              <a:t>5.2</a:t>
            </a:r>
            <a:endParaRPr lang="el-GR" sz="1800" dirty="0">
              <a:solidFill>
                <a:srgbClr val="203864"/>
              </a:solidFill>
            </a:endParaRPr>
          </a:p>
        </p:txBody>
      </p:sp>
    </p:spTree>
    <p:extLst>
      <p:ext uri="{BB962C8B-B14F-4D97-AF65-F5344CB8AC3E}">
        <p14:creationId xmlns:p14="http://schemas.microsoft.com/office/powerpoint/2010/main" val="437195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a:bodyPr>
          <a:lstStyle/>
          <a:p>
            <a:r>
              <a:rPr lang="en-US" altLang="el-GR" sz="2000" dirty="0">
                <a:solidFill>
                  <a:srgbClr val="C01E24"/>
                </a:solidFill>
              </a:rPr>
              <a:t>Section 5.3.1</a:t>
            </a:r>
            <a:br>
              <a:rPr lang="en-US" altLang="el-GR" dirty="0">
                <a:solidFill>
                  <a:srgbClr val="C01E24"/>
                </a:solidFill>
              </a:rPr>
            </a:br>
            <a:r>
              <a:rPr lang="en-US" altLang="el-GR" dirty="0">
                <a:solidFill>
                  <a:srgbClr val="C01E24"/>
                </a:solidFill>
              </a:rPr>
              <a:t>Introduction (jour 3)</a:t>
            </a:r>
            <a:endParaRPr lang="el-G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a:xfrm>
            <a:off x="548239" y="2149092"/>
            <a:ext cx="5157787" cy="3958468"/>
          </a:xfrm>
        </p:spPr>
        <p:txBody>
          <a:bodyPr>
            <a:normAutofit fontScale="92500" lnSpcReduction="10000"/>
          </a:bodyPr>
          <a:lstStyle/>
          <a:p>
            <a:pPr>
              <a:lnSpc>
                <a:spcPct val="110000"/>
              </a:lnSpc>
              <a:spcAft>
                <a:spcPts val="600"/>
              </a:spcAft>
            </a:pPr>
            <a:r>
              <a:rPr lang="fr-FR" sz="2200" dirty="0">
                <a:sym typeface="Arial" panose="020B0604020202020204" pitchFamily="34" charset="0"/>
              </a:rPr>
              <a:t>Objectifs</a:t>
            </a:r>
          </a:p>
          <a:p>
            <a:pPr>
              <a:lnSpc>
                <a:spcPct val="110000"/>
              </a:lnSpc>
              <a:spcAft>
                <a:spcPts val="600"/>
              </a:spcAft>
            </a:pPr>
            <a:endParaRPr lang="en-US" sz="2200" dirty="0">
              <a:sym typeface="Arial" panose="020B0604020202020204" pitchFamily="34" charset="0"/>
            </a:endParaRPr>
          </a:p>
          <a:p>
            <a:pPr>
              <a:lnSpc>
                <a:spcPct val="110000"/>
              </a:lnSpc>
              <a:spcAft>
                <a:spcPts val="600"/>
              </a:spcAft>
            </a:pPr>
            <a:r>
              <a:rPr lang="fr-FR" sz="2200" b="0" dirty="0">
                <a:latin typeface="Calibri" panose="020F0502020204030204" pitchFamily="34" charset="0"/>
                <a:cs typeface="Calibri" panose="020F0502020204030204" pitchFamily="34" charset="0"/>
                <a:sym typeface="Arial" panose="020B0604020202020204" pitchFamily="34" charset="0"/>
              </a:rPr>
              <a:t>Le formateur/la formatrice présente</a:t>
            </a:r>
          </a:p>
          <a:p>
            <a:pPr marL="342900" indent="-342900">
              <a:lnSpc>
                <a:spcPct val="110000"/>
              </a:lnSpc>
              <a:spcAft>
                <a:spcPts val="600"/>
              </a:spcAft>
              <a:buFont typeface="Arial" panose="020B0604020202020204" pitchFamily="34" charset="0"/>
              <a:buChar char="•"/>
            </a:pPr>
            <a:r>
              <a:rPr lang="fr-FR" sz="2200" b="0" dirty="0">
                <a:latin typeface="Calibri" panose="020F0502020204030204" pitchFamily="34" charset="0"/>
                <a:cs typeface="Calibri" panose="020F0502020204030204" pitchFamily="34" charset="0"/>
                <a:sym typeface="Arial" panose="020B0604020202020204" pitchFamily="34" charset="0"/>
              </a:rPr>
              <a:t>la séance, et notamment les objectifs, les activités et le planning de celle-ci.</a:t>
            </a:r>
          </a:p>
          <a:p>
            <a:pPr>
              <a:lnSpc>
                <a:spcPct val="110000"/>
              </a:lnSpc>
              <a:spcAft>
                <a:spcPts val="600"/>
              </a:spcAft>
            </a:pPr>
            <a:r>
              <a:rPr lang="fr-FR" sz="2200" b="0" dirty="0">
                <a:latin typeface="Calibri" panose="020F0502020204030204" pitchFamily="34" charset="0"/>
                <a:cs typeface="Calibri" panose="020F0502020204030204" pitchFamily="34" charset="0"/>
                <a:sym typeface="Arial" panose="020B0604020202020204" pitchFamily="34" charset="0"/>
              </a:rPr>
              <a:t>Le but de cette introduction est de</a:t>
            </a:r>
          </a:p>
          <a:p>
            <a:pPr marL="342900" indent="-342900">
              <a:lnSpc>
                <a:spcPct val="110000"/>
              </a:lnSpc>
              <a:spcAft>
                <a:spcPts val="600"/>
              </a:spcAft>
              <a:buFont typeface="Arial" panose="020B0604020202020204" pitchFamily="34" charset="0"/>
              <a:buChar char="•"/>
            </a:pPr>
            <a:r>
              <a:rPr lang="fr-FR" sz="2200" b="0" dirty="0">
                <a:latin typeface="Calibri" panose="020F0502020204030204" pitchFamily="34" charset="0"/>
                <a:cs typeface="Calibri" panose="020F0502020204030204" pitchFamily="34" charset="0"/>
                <a:sym typeface="Arial" panose="020B0604020202020204" pitchFamily="34" charset="0"/>
              </a:rPr>
              <a:t>donner un aperçu de la séance de formation</a:t>
            </a:r>
          </a:p>
          <a:p>
            <a:pPr marL="342900" indent="-342900">
              <a:lnSpc>
                <a:spcPct val="110000"/>
              </a:lnSpc>
              <a:spcAft>
                <a:spcPts val="600"/>
              </a:spcAft>
              <a:buFont typeface="Arial" panose="020B0604020202020204" pitchFamily="34" charset="0"/>
              <a:buChar char="•"/>
            </a:pPr>
            <a:r>
              <a:rPr lang="fr-FR" sz="2200" b="0" dirty="0">
                <a:latin typeface="Calibri" panose="020F0502020204030204" pitchFamily="34" charset="0"/>
                <a:cs typeface="Calibri" panose="020F0502020204030204" pitchFamily="34" charset="0"/>
                <a:sym typeface="Arial" panose="020B0604020202020204" pitchFamily="34" charset="0"/>
              </a:rPr>
              <a:t>présenter les activités de formation dans leur ensemble.</a:t>
            </a:r>
          </a:p>
        </p:txBody>
      </p:sp>
      <p:pic>
        <p:nvPicPr>
          <p:cNvPr id="3" name="Γραφικό 2" descr="Ομιλία περίγραμμα">
            <a:extLst>
              <a:ext uri="{FF2B5EF4-FFF2-40B4-BE49-F238E27FC236}">
                <a16:creationId xmlns:a16="http://schemas.microsoft.com/office/drawing/2014/main" id="{4DB5C50E-C2A5-4D37-9EF7-55510DFB571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39789" y="1392675"/>
            <a:ext cx="3958468" cy="3958468"/>
          </a:xfrm>
          <a:prstGeom prst="rect">
            <a:avLst/>
          </a:prstGeom>
        </p:spPr>
      </p:pic>
      <p:sp>
        <p:nvSpPr>
          <p:cNvPr id="16" name="TextBox 15">
            <a:extLst>
              <a:ext uri="{FF2B5EF4-FFF2-40B4-BE49-F238E27FC236}">
                <a16:creationId xmlns:a16="http://schemas.microsoft.com/office/drawing/2014/main" id="{28254EEA-5466-488A-B331-67C451BDD49C}"/>
              </a:ext>
            </a:extLst>
          </p:cNvPr>
          <p:cNvSpPr txBox="1"/>
          <p:nvPr/>
        </p:nvSpPr>
        <p:spPr>
          <a:xfrm>
            <a:off x="7485164" y="2496299"/>
            <a:ext cx="2667718" cy="584775"/>
          </a:xfrm>
          <a:prstGeom prst="rect">
            <a:avLst/>
          </a:prstGeom>
        </p:spPr>
        <p:txBody>
          <a:bodyPr wrap="none" rtlCol="0">
            <a:spAutoFit/>
          </a:bodyPr>
          <a:lstStyle/>
          <a:p>
            <a:pPr algn="l"/>
            <a:r>
              <a:rPr lang="fr-FR" sz="3200" dirty="0">
                <a:solidFill>
                  <a:srgbClr val="203864"/>
                </a:solidFill>
              </a:rPr>
              <a:t>Et c’est parti !</a:t>
            </a:r>
          </a:p>
        </p:txBody>
      </p:sp>
      <p:sp>
        <p:nvSpPr>
          <p:cNvPr id="11" name="Ορθογώνιο 10">
            <a:extLst>
              <a:ext uri="{FF2B5EF4-FFF2-40B4-BE49-F238E27FC236}">
                <a16:creationId xmlns:a16="http://schemas.microsoft.com/office/drawing/2014/main" id="{F13D0E50-6B02-E3AB-A21E-84824E083C37}"/>
              </a:ext>
            </a:extLst>
          </p:cNvPr>
          <p:cNvSpPr/>
          <p:nvPr/>
        </p:nvSpPr>
        <p:spPr>
          <a:xfrm>
            <a:off x="11469624" y="1000854"/>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C01E24"/>
                </a:solidFill>
              </a:rPr>
              <a:t>5.3.1</a:t>
            </a:r>
            <a:endParaRPr lang="el-GR" sz="1800" dirty="0">
              <a:solidFill>
                <a:srgbClr val="C01E24"/>
              </a:solidFill>
            </a:endParaRPr>
          </a:p>
        </p:txBody>
      </p:sp>
      <p:sp>
        <p:nvSpPr>
          <p:cNvPr id="12" name="Ορθογώνιο 11">
            <a:extLst>
              <a:ext uri="{FF2B5EF4-FFF2-40B4-BE49-F238E27FC236}">
                <a16:creationId xmlns:a16="http://schemas.microsoft.com/office/drawing/2014/main" id="{2F8D3C81-D6BA-E9D3-EA80-25ED1793D0E5}"/>
              </a:ext>
            </a:extLst>
          </p:cNvPr>
          <p:cNvSpPr/>
          <p:nvPr/>
        </p:nvSpPr>
        <p:spPr>
          <a:xfrm>
            <a:off x="11472235" y="1836675"/>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5.3.2</a:t>
            </a:r>
            <a:endParaRPr lang="el-GR" sz="1600" dirty="0">
              <a:solidFill>
                <a:schemeClr val="bg1"/>
              </a:solidFill>
            </a:endParaRPr>
          </a:p>
        </p:txBody>
      </p:sp>
      <p:sp>
        <p:nvSpPr>
          <p:cNvPr id="13" name="Ορθογώνιο 12">
            <a:extLst>
              <a:ext uri="{FF2B5EF4-FFF2-40B4-BE49-F238E27FC236}">
                <a16:creationId xmlns:a16="http://schemas.microsoft.com/office/drawing/2014/main" id="{584EAFE5-B26B-C64A-CD2F-0731554AACCA}"/>
              </a:ext>
            </a:extLst>
          </p:cNvPr>
          <p:cNvSpPr/>
          <p:nvPr/>
        </p:nvSpPr>
        <p:spPr>
          <a:xfrm>
            <a:off x="11469570" y="2631442"/>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5.3.3</a:t>
            </a:r>
            <a:endParaRPr lang="el-GR" sz="1600" dirty="0">
              <a:solidFill>
                <a:schemeClr val="bg1"/>
              </a:solidFill>
            </a:endParaRPr>
          </a:p>
        </p:txBody>
      </p:sp>
      <p:sp>
        <p:nvSpPr>
          <p:cNvPr id="20" name="Ορθογώνιο 19">
            <a:extLst>
              <a:ext uri="{FF2B5EF4-FFF2-40B4-BE49-F238E27FC236}">
                <a16:creationId xmlns:a16="http://schemas.microsoft.com/office/drawing/2014/main" id="{311C612F-4A6A-4AE8-7A2A-0EE5A3B9891C}"/>
              </a:ext>
            </a:extLst>
          </p:cNvPr>
          <p:cNvSpPr/>
          <p:nvPr/>
        </p:nvSpPr>
        <p:spPr>
          <a:xfrm>
            <a:off x="11469624" y="3499898"/>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5.3.4</a:t>
            </a:r>
            <a:endParaRPr lang="el-GR" sz="1600" dirty="0">
              <a:solidFill>
                <a:schemeClr val="bg1"/>
              </a:solidFill>
            </a:endParaRPr>
          </a:p>
        </p:txBody>
      </p:sp>
      <p:sp>
        <p:nvSpPr>
          <p:cNvPr id="21" name="Ορθογώνιο 20">
            <a:extLst>
              <a:ext uri="{FF2B5EF4-FFF2-40B4-BE49-F238E27FC236}">
                <a16:creationId xmlns:a16="http://schemas.microsoft.com/office/drawing/2014/main" id="{4E8CB183-F13D-92B8-B268-0AD02B02567F}"/>
              </a:ext>
            </a:extLst>
          </p:cNvPr>
          <p:cNvSpPr/>
          <p:nvPr/>
        </p:nvSpPr>
        <p:spPr>
          <a:xfrm>
            <a:off x="10739307" y="3498189"/>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203864"/>
                </a:solidFill>
              </a:rPr>
              <a:t>5.3</a:t>
            </a:r>
            <a:endParaRPr lang="el-GR" sz="1800" dirty="0">
              <a:solidFill>
                <a:srgbClr val="203864"/>
              </a:solidFill>
            </a:endParaRPr>
          </a:p>
        </p:txBody>
      </p:sp>
    </p:spTree>
    <p:extLst>
      <p:ext uri="{BB962C8B-B14F-4D97-AF65-F5344CB8AC3E}">
        <p14:creationId xmlns:p14="http://schemas.microsoft.com/office/powerpoint/2010/main" val="34864467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a:bodyPr>
          <a:lstStyle/>
          <a:p>
            <a:r>
              <a:rPr lang="en-US" altLang="el-GR" sz="2000" dirty="0">
                <a:solidFill>
                  <a:srgbClr val="C01E24"/>
                </a:solidFill>
              </a:rPr>
              <a:t>5.3.2 et 5.3.3</a:t>
            </a:r>
            <a:br>
              <a:rPr lang="en-US" altLang="el-GR" dirty="0"/>
            </a:br>
            <a:r>
              <a:rPr lang="fr-FR" altLang="el-GR" dirty="0">
                <a:solidFill>
                  <a:srgbClr val="C01E24"/>
                </a:solidFill>
              </a:rPr>
              <a:t>Exercices</a:t>
            </a:r>
            <a:r>
              <a:rPr lang="en-GB" altLang="el-GR" dirty="0">
                <a:solidFill>
                  <a:srgbClr val="C01E24"/>
                </a:solidFill>
              </a:rPr>
              <a:t> pratiques</a:t>
            </a:r>
            <a:endParaRPr lang="el-GR" dirty="0">
              <a:solidFill>
                <a:srgbClr val="C01E24"/>
              </a:solidFill>
            </a:endParaRPr>
          </a:p>
        </p:txBody>
      </p:sp>
      <p:sp>
        <p:nvSpPr>
          <p:cNvPr id="7" name="Ορθογώνιο 1">
            <a:extLst>
              <a:ext uri="{FF2B5EF4-FFF2-40B4-BE49-F238E27FC236}">
                <a16:creationId xmlns:a16="http://schemas.microsoft.com/office/drawing/2014/main" id="{3EABFA14-CCC1-48A6-A2A5-B838C912D37A}"/>
              </a:ext>
            </a:extLst>
          </p:cNvPr>
          <p:cNvSpPr/>
          <p:nvPr/>
        </p:nvSpPr>
        <p:spPr>
          <a:xfrm>
            <a:off x="7980099" y="6453317"/>
            <a:ext cx="2411718" cy="276999"/>
          </a:xfrm>
          <a:prstGeom prst="rect">
            <a:avLst/>
          </a:prstGeom>
        </p:spPr>
        <p:txBody>
          <a:bodyPr wrap="square">
            <a:spAutoFit/>
          </a:bodyPr>
          <a:lstStyle/>
          <a:p>
            <a:pPr algn="r"/>
            <a:r>
              <a:rPr lang="en-US" sz="1200" dirty="0">
                <a:hlinkClick r:id="rId3"/>
              </a:rPr>
              <a:t>Source</a:t>
            </a:r>
            <a:r>
              <a:rPr lang="en-US" sz="1200" dirty="0"/>
              <a:t> | </a:t>
            </a:r>
            <a:r>
              <a:rPr lang="en-US" sz="1200" dirty="0">
                <a:hlinkClick r:id="rId4"/>
              </a:rPr>
              <a:t>Pixabay license</a:t>
            </a:r>
            <a:endParaRPr lang="en-US" sz="1200" dirty="0"/>
          </a:p>
        </p:txBody>
      </p:sp>
      <p:pic>
        <p:nvPicPr>
          <p:cNvPr id="3" name="Γραφικό 2" descr="Ομιλία περίγραμμα">
            <a:extLst>
              <a:ext uri="{FF2B5EF4-FFF2-40B4-BE49-F238E27FC236}">
                <a16:creationId xmlns:a16="http://schemas.microsoft.com/office/drawing/2014/main" id="{4DB5C50E-C2A5-4D37-9EF7-55510DFB57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39789" y="1392675"/>
            <a:ext cx="3958468" cy="3958468"/>
          </a:xfrm>
          <a:prstGeom prst="rect">
            <a:avLst/>
          </a:prstGeom>
        </p:spPr>
      </p:pic>
      <p:sp>
        <p:nvSpPr>
          <p:cNvPr id="15" name="TextBox 14">
            <a:extLst>
              <a:ext uri="{FF2B5EF4-FFF2-40B4-BE49-F238E27FC236}">
                <a16:creationId xmlns:a16="http://schemas.microsoft.com/office/drawing/2014/main" id="{699C929B-C3CB-4098-AFB0-B855155E2B34}"/>
              </a:ext>
            </a:extLst>
          </p:cNvPr>
          <p:cNvSpPr txBox="1"/>
          <p:nvPr/>
        </p:nvSpPr>
        <p:spPr>
          <a:xfrm>
            <a:off x="647272" y="3382183"/>
            <a:ext cx="6441897" cy="830997"/>
          </a:xfrm>
          <a:prstGeom prst="rect">
            <a:avLst/>
          </a:prstGeom>
          <a:noFill/>
        </p:spPr>
        <p:txBody>
          <a:bodyPr wrap="square" rtlCol="0">
            <a:spAutoFit/>
          </a:bodyPr>
          <a:lstStyle/>
          <a:p>
            <a:pPr algn="ctr"/>
            <a:r>
              <a:rPr lang="fr-FR" sz="2400" b="1" dirty="0"/>
              <a:t>L’heure est venue de mettre en pratique tout ce que vous avez appris jusqu’ici !</a:t>
            </a:r>
          </a:p>
        </p:txBody>
      </p:sp>
      <p:sp>
        <p:nvSpPr>
          <p:cNvPr id="13" name="Ορθογώνιο 12">
            <a:extLst>
              <a:ext uri="{FF2B5EF4-FFF2-40B4-BE49-F238E27FC236}">
                <a16:creationId xmlns:a16="http://schemas.microsoft.com/office/drawing/2014/main" id="{949B7829-12E9-73E7-1FC3-15847CAFC83C}"/>
              </a:ext>
            </a:extLst>
          </p:cNvPr>
          <p:cNvSpPr/>
          <p:nvPr/>
        </p:nvSpPr>
        <p:spPr>
          <a:xfrm>
            <a:off x="11469624" y="1000854"/>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5.3.1</a:t>
            </a:r>
            <a:endParaRPr lang="el-GR" sz="1600" dirty="0">
              <a:solidFill>
                <a:schemeClr val="bg1"/>
              </a:solidFill>
            </a:endParaRPr>
          </a:p>
        </p:txBody>
      </p:sp>
      <p:sp>
        <p:nvSpPr>
          <p:cNvPr id="14" name="Ορθογώνιο 13">
            <a:extLst>
              <a:ext uri="{FF2B5EF4-FFF2-40B4-BE49-F238E27FC236}">
                <a16:creationId xmlns:a16="http://schemas.microsoft.com/office/drawing/2014/main" id="{58828168-D141-93FD-1868-CB005A387898}"/>
              </a:ext>
            </a:extLst>
          </p:cNvPr>
          <p:cNvSpPr/>
          <p:nvPr/>
        </p:nvSpPr>
        <p:spPr>
          <a:xfrm>
            <a:off x="11472235" y="1836675"/>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C01E24"/>
                </a:solidFill>
              </a:rPr>
              <a:t>5.3.2</a:t>
            </a:r>
            <a:endParaRPr lang="el-GR" sz="1800" dirty="0">
              <a:solidFill>
                <a:srgbClr val="C01E24"/>
              </a:solidFill>
            </a:endParaRPr>
          </a:p>
        </p:txBody>
      </p:sp>
      <p:sp>
        <p:nvSpPr>
          <p:cNvPr id="17" name="Ορθογώνιο 16">
            <a:extLst>
              <a:ext uri="{FF2B5EF4-FFF2-40B4-BE49-F238E27FC236}">
                <a16:creationId xmlns:a16="http://schemas.microsoft.com/office/drawing/2014/main" id="{CBAF6311-84B5-1F99-841F-45A1B353DA3D}"/>
              </a:ext>
            </a:extLst>
          </p:cNvPr>
          <p:cNvSpPr/>
          <p:nvPr/>
        </p:nvSpPr>
        <p:spPr>
          <a:xfrm>
            <a:off x="11469570" y="2631442"/>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C01E24"/>
                </a:solidFill>
              </a:rPr>
              <a:t>5.3.3</a:t>
            </a:r>
            <a:endParaRPr lang="el-GR" sz="1800" dirty="0">
              <a:solidFill>
                <a:srgbClr val="C01E24"/>
              </a:solidFill>
            </a:endParaRPr>
          </a:p>
        </p:txBody>
      </p:sp>
      <p:sp>
        <p:nvSpPr>
          <p:cNvPr id="18" name="Ορθογώνιο 17">
            <a:extLst>
              <a:ext uri="{FF2B5EF4-FFF2-40B4-BE49-F238E27FC236}">
                <a16:creationId xmlns:a16="http://schemas.microsoft.com/office/drawing/2014/main" id="{F398B405-1AC3-0EAB-5B58-9328F6FB3067}"/>
              </a:ext>
            </a:extLst>
          </p:cNvPr>
          <p:cNvSpPr/>
          <p:nvPr/>
        </p:nvSpPr>
        <p:spPr>
          <a:xfrm>
            <a:off x="11469624" y="3499898"/>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5.3.4</a:t>
            </a:r>
            <a:endParaRPr lang="el-GR" sz="1600" dirty="0">
              <a:solidFill>
                <a:schemeClr val="bg1"/>
              </a:solidFill>
            </a:endParaRPr>
          </a:p>
        </p:txBody>
      </p:sp>
      <p:sp>
        <p:nvSpPr>
          <p:cNvPr id="19" name="Ορθογώνιο 18">
            <a:extLst>
              <a:ext uri="{FF2B5EF4-FFF2-40B4-BE49-F238E27FC236}">
                <a16:creationId xmlns:a16="http://schemas.microsoft.com/office/drawing/2014/main" id="{430E0DE7-A4CE-635B-55D6-31209289C58F}"/>
              </a:ext>
            </a:extLst>
          </p:cNvPr>
          <p:cNvSpPr/>
          <p:nvPr/>
        </p:nvSpPr>
        <p:spPr>
          <a:xfrm>
            <a:off x="10739307" y="3498189"/>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203864"/>
                </a:solidFill>
              </a:rPr>
              <a:t>5.3</a:t>
            </a:r>
            <a:endParaRPr lang="el-GR" sz="1800" dirty="0">
              <a:solidFill>
                <a:srgbClr val="203864"/>
              </a:solidFill>
            </a:endParaRPr>
          </a:p>
        </p:txBody>
      </p:sp>
      <p:sp>
        <p:nvSpPr>
          <p:cNvPr id="2" name="TextBox 15">
            <a:extLst>
              <a:ext uri="{FF2B5EF4-FFF2-40B4-BE49-F238E27FC236}">
                <a16:creationId xmlns:a16="http://schemas.microsoft.com/office/drawing/2014/main" id="{E004F59E-053A-DBF9-BB70-527C0E83AE8B}"/>
              </a:ext>
            </a:extLst>
          </p:cNvPr>
          <p:cNvSpPr txBox="1"/>
          <p:nvPr/>
        </p:nvSpPr>
        <p:spPr>
          <a:xfrm>
            <a:off x="7485164" y="2496299"/>
            <a:ext cx="2667718" cy="584775"/>
          </a:xfrm>
          <a:prstGeom prst="rect">
            <a:avLst/>
          </a:prstGeom>
        </p:spPr>
        <p:txBody>
          <a:bodyPr wrap="none" rtlCol="0">
            <a:spAutoFit/>
          </a:bodyPr>
          <a:lstStyle/>
          <a:p>
            <a:pPr algn="l"/>
            <a:r>
              <a:rPr lang="fr-FR" sz="3200" dirty="0">
                <a:solidFill>
                  <a:srgbClr val="203864"/>
                </a:solidFill>
              </a:rPr>
              <a:t>Et c’est parti !</a:t>
            </a:r>
          </a:p>
        </p:txBody>
      </p:sp>
    </p:spTree>
    <p:extLst>
      <p:ext uri="{BB962C8B-B14F-4D97-AF65-F5344CB8AC3E}">
        <p14:creationId xmlns:p14="http://schemas.microsoft.com/office/powerpoint/2010/main" val="18736230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82" name="Google Shape;182;p7"/>
          <p:cNvSpPr/>
          <p:nvPr/>
        </p:nvSpPr>
        <p:spPr>
          <a:xfrm>
            <a:off x="10006149" y="-3932"/>
            <a:ext cx="2184592" cy="350774"/>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None/>
            </a:pPr>
            <a:r>
              <a:rPr lang="en-US" sz="1530" dirty="0">
                <a:solidFill>
                  <a:schemeClr val="lt1"/>
                </a:solidFill>
                <a:latin typeface="Arial"/>
                <a:ea typeface="Arial"/>
                <a:cs typeface="Arial"/>
                <a:sym typeface="Arial"/>
              </a:rPr>
              <a:t>5.3.3 </a:t>
            </a:r>
            <a:r>
              <a:rPr lang="en-US" sz="1530" dirty="0" err="1">
                <a:solidFill>
                  <a:schemeClr val="lt1"/>
                </a:solidFill>
                <a:latin typeface="Arial"/>
                <a:ea typeface="Arial"/>
                <a:cs typeface="Arial"/>
                <a:sym typeface="Arial"/>
              </a:rPr>
              <a:t>Exercice</a:t>
            </a:r>
            <a:r>
              <a:rPr lang="en-US" sz="1530" dirty="0">
                <a:solidFill>
                  <a:schemeClr val="lt1"/>
                </a:solidFill>
                <a:latin typeface="Arial"/>
                <a:ea typeface="Arial"/>
                <a:cs typeface="Arial"/>
                <a:sym typeface="Arial"/>
              </a:rPr>
              <a:t> pratique</a:t>
            </a:r>
            <a:endParaRPr sz="1275" dirty="0">
              <a:solidFill>
                <a:schemeClr val="lt1"/>
              </a:solidFill>
              <a:latin typeface="Arial"/>
              <a:ea typeface="Arial"/>
              <a:cs typeface="Arial"/>
              <a:sym typeface="Arial"/>
            </a:endParaRPr>
          </a:p>
        </p:txBody>
      </p:sp>
      <p:sp>
        <p:nvSpPr>
          <p:cNvPr id="183" name="Google Shape;183;p7"/>
          <p:cNvSpPr/>
          <p:nvPr/>
        </p:nvSpPr>
        <p:spPr>
          <a:xfrm>
            <a:off x="3418652" y="6566673"/>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Source</a:t>
            </a:r>
            <a:r>
              <a:rPr lang="en-US" sz="1200" dirty="0">
                <a:solidFill>
                  <a:schemeClr val="dk1"/>
                </a:solidFill>
                <a:latin typeface="Calibri"/>
                <a:ea typeface="Calibri"/>
                <a:cs typeface="Calibri"/>
                <a:sym typeface="Calibri"/>
              </a:rPr>
              <a:t> | </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Pixabay license</a:t>
            </a:r>
            <a:endParaRPr sz="1200" dirty="0">
              <a:solidFill>
                <a:schemeClr val="dk1"/>
              </a:solidFill>
              <a:latin typeface="Calibri"/>
              <a:ea typeface="Calibri"/>
              <a:cs typeface="Calibri"/>
              <a:sym typeface="Calibri"/>
            </a:endParaRPr>
          </a:p>
        </p:txBody>
      </p:sp>
      <p:sp>
        <p:nvSpPr>
          <p:cNvPr id="8" name="Google Shape;169;p6">
            <a:extLst>
              <a:ext uri="{FF2B5EF4-FFF2-40B4-BE49-F238E27FC236}">
                <a16:creationId xmlns:a16="http://schemas.microsoft.com/office/drawing/2014/main" id="{E0A7BC44-4FE1-4A3D-8776-19E6A8B9F329}"/>
              </a:ext>
            </a:extLst>
          </p:cNvPr>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03864"/>
              </a:buClr>
              <a:buSzPts val="3600"/>
              <a:buFont typeface="Calibri"/>
              <a:buNone/>
              <a:defRPr sz="36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C01E24"/>
              </a:buClr>
              <a:buSzPts val="2000"/>
            </a:pPr>
            <a:r>
              <a:rPr lang="en-GB" dirty="0">
                <a:solidFill>
                  <a:srgbClr val="002060"/>
                </a:solidFill>
              </a:rPr>
              <a:t>ÉTAPES DE L’ACTIVITÉ</a:t>
            </a:r>
          </a:p>
        </p:txBody>
      </p:sp>
      <p:sp>
        <p:nvSpPr>
          <p:cNvPr id="10" name="Google Shape;171;p6">
            <a:extLst>
              <a:ext uri="{FF2B5EF4-FFF2-40B4-BE49-F238E27FC236}">
                <a16:creationId xmlns:a16="http://schemas.microsoft.com/office/drawing/2014/main" id="{A76D4AA0-5B2D-4504-A8B5-7F5A95DA9AEB}"/>
              </a:ext>
            </a:extLst>
          </p:cNvPr>
          <p:cNvSpPr txBox="1">
            <a:spLocks/>
          </p:cNvSpPr>
          <p:nvPr/>
        </p:nvSpPr>
        <p:spPr>
          <a:xfrm>
            <a:off x="403110" y="2350334"/>
            <a:ext cx="6090157" cy="3427666"/>
          </a:xfrm>
          <a:prstGeom prst="rect">
            <a:avLst/>
          </a:prstGeom>
          <a:noFill/>
          <a:ln>
            <a:noFill/>
          </a:ln>
        </p:spPr>
        <p:txBody>
          <a:bodyPr spcFirstLastPara="1" wrap="square" lIns="91425" tIns="45700" rIns="91425" bIns="45700" anchor="t" anchorCtr="0">
            <a:normAutofit fontScale="70000" lnSpcReduction="20000"/>
          </a:bodyPr>
          <a:lstStyle>
            <a:defPPr marR="0" lvl="0" algn="l" rtl="0">
              <a:lnSpc>
                <a:spcPct val="100000"/>
              </a:lnSpc>
              <a:spcBef>
                <a:spcPts val="0"/>
              </a:spcBef>
              <a:spcAft>
                <a:spcPts val="0"/>
              </a:spcAft>
            </a:defPPr>
            <a:lvl1pPr marL="457200" marR="0" lvl="0" indent="-381000" algn="l" rtl="0">
              <a:lnSpc>
                <a:spcPct val="150000"/>
              </a:lnSpc>
              <a:spcBef>
                <a:spcPts val="600"/>
              </a:spcBef>
              <a:spcAft>
                <a:spcPts val="0"/>
              </a:spcAft>
              <a:buClr>
                <a:srgbClr val="C01E24"/>
              </a:buClr>
              <a:buSzPts val="2400"/>
              <a:buFont typeface="Noto Sans Symbols"/>
              <a:buChar char="▪"/>
              <a:defRPr sz="2400" b="0" i="0" u="none" strike="noStrike" cap="none">
                <a:solidFill>
                  <a:schemeClr val="dk1"/>
                </a:solidFill>
                <a:latin typeface="Calibri"/>
                <a:ea typeface="Calibri"/>
                <a:cs typeface="Calibri"/>
                <a:sym typeface="Calibri"/>
              </a:defRPr>
            </a:lvl1pPr>
            <a:lvl2pPr marL="914400" marR="0" lvl="1" indent="-396240" algn="l" rtl="0">
              <a:lnSpc>
                <a:spcPct val="150000"/>
              </a:lnSpc>
              <a:spcBef>
                <a:spcPts val="600"/>
              </a:spcBef>
              <a:spcAft>
                <a:spcPts val="0"/>
              </a:spcAft>
              <a:buClr>
                <a:srgbClr val="C01E24"/>
              </a:buClr>
              <a:buSzPts val="2640"/>
              <a:buFont typeface="Noto Sans Symbols"/>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5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5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5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228600" indent="-228600" algn="just">
              <a:spcBef>
                <a:spcPts val="0"/>
              </a:spcBef>
              <a:buSzPts val="2000"/>
            </a:pPr>
            <a:r>
              <a:rPr lang="fr-FR" sz="3000" dirty="0"/>
              <a:t>Formez des groupes de 2</a:t>
            </a:r>
          </a:p>
          <a:p>
            <a:pPr marL="228600" indent="-228600" algn="just">
              <a:spcBef>
                <a:spcPts val="0"/>
              </a:spcBef>
              <a:buSzPts val="2000"/>
            </a:pPr>
            <a:r>
              <a:rPr lang="fr-FR" sz="3000" dirty="0"/>
              <a:t>Prenez une carte présentant le scénario proposé, discutez avec votre binôme.</a:t>
            </a:r>
          </a:p>
          <a:p>
            <a:pPr marL="228600" indent="-228600" algn="just">
              <a:spcBef>
                <a:spcPts val="0"/>
              </a:spcBef>
              <a:buSzPts val="2000"/>
            </a:pPr>
            <a:r>
              <a:rPr lang="fr-FR" sz="3000" dirty="0"/>
              <a:t>Résolvez le cas pratique en utilisant l’outil numérique mis à disposition.</a:t>
            </a:r>
          </a:p>
          <a:p>
            <a:pPr marL="228600" indent="-228600" algn="just">
              <a:spcBef>
                <a:spcPts val="0"/>
              </a:spcBef>
              <a:buSzPts val="2000"/>
            </a:pPr>
            <a:r>
              <a:rPr lang="fr-FR" sz="3000" dirty="0"/>
              <a:t>Prenez un temps pour débattre sur la solution avec le reste de la classe et le formateur/la formatrice.</a:t>
            </a:r>
          </a:p>
          <a:p>
            <a:pPr marL="228600" indent="-228600" algn="just">
              <a:spcBef>
                <a:spcPts val="0"/>
              </a:spcBef>
              <a:buSzPts val="2000"/>
            </a:pPr>
            <a:endParaRPr lang="en-GB" sz="3000" dirty="0"/>
          </a:p>
        </p:txBody>
      </p:sp>
      <p:pic>
        <p:nvPicPr>
          <p:cNvPr id="2" name="Picture 2" descr="Puesta En Marcha, Cita, Lluvia De Ideas, Negocio">
            <a:extLst>
              <a:ext uri="{FF2B5EF4-FFF2-40B4-BE49-F238E27FC236}">
                <a16:creationId xmlns:a16="http://schemas.microsoft.com/office/drawing/2014/main" id="{C3A56311-653B-4074-8C71-204193A823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43051" y="2473769"/>
            <a:ext cx="3874641" cy="2583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61906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83" name="Google Shape;183;p7"/>
          <p:cNvSpPr/>
          <p:nvPr/>
        </p:nvSpPr>
        <p:spPr>
          <a:xfrm>
            <a:off x="3418652" y="6566673"/>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Source</a:t>
            </a:r>
            <a:r>
              <a:rPr lang="en-US" sz="1200" dirty="0">
                <a:solidFill>
                  <a:schemeClr val="dk1"/>
                </a:solidFill>
                <a:latin typeface="Calibri"/>
                <a:ea typeface="Calibri"/>
                <a:cs typeface="Calibri"/>
                <a:sym typeface="Calibri"/>
              </a:rPr>
              <a:t> | </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Pixabay license</a:t>
            </a:r>
            <a:endParaRPr sz="1200" dirty="0">
              <a:solidFill>
                <a:schemeClr val="dk1"/>
              </a:solidFill>
              <a:latin typeface="Calibri"/>
              <a:ea typeface="Calibri"/>
              <a:cs typeface="Calibri"/>
              <a:sym typeface="Calibri"/>
            </a:endParaRPr>
          </a:p>
        </p:txBody>
      </p:sp>
      <p:sp>
        <p:nvSpPr>
          <p:cNvPr id="8" name="Google Shape;169;p6">
            <a:extLst>
              <a:ext uri="{FF2B5EF4-FFF2-40B4-BE49-F238E27FC236}">
                <a16:creationId xmlns:a16="http://schemas.microsoft.com/office/drawing/2014/main" id="{E0A7BC44-4FE1-4A3D-8776-19E6A8B9F329}"/>
              </a:ext>
            </a:extLst>
          </p:cNvPr>
          <p:cNvSpPr txBox="1">
            <a:spLocks noGrp="1"/>
          </p:cNvSpPr>
          <p:nvPr>
            <p:ph type="title"/>
          </p:nvPr>
        </p:nvSpPr>
        <p:spPr>
          <a:xfrm>
            <a:off x="566154" y="1003361"/>
            <a:ext cx="11059692" cy="605096"/>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03864"/>
              </a:buClr>
              <a:buSzPts val="3600"/>
              <a:buFont typeface="Calibri"/>
              <a:buNone/>
              <a:defRPr sz="36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C01E24"/>
              </a:buClr>
              <a:buSzPts val="2000"/>
            </a:pPr>
            <a:r>
              <a:rPr lang="en-GB" dirty="0">
                <a:solidFill>
                  <a:srgbClr val="002060"/>
                </a:solidFill>
              </a:rPr>
              <a:t>Activité 1</a:t>
            </a:r>
          </a:p>
        </p:txBody>
      </p:sp>
      <p:sp>
        <p:nvSpPr>
          <p:cNvPr id="10" name="Google Shape;171;p6">
            <a:extLst>
              <a:ext uri="{FF2B5EF4-FFF2-40B4-BE49-F238E27FC236}">
                <a16:creationId xmlns:a16="http://schemas.microsoft.com/office/drawing/2014/main" id="{A76D4AA0-5B2D-4504-A8B5-7F5A95DA9AEB}"/>
              </a:ext>
            </a:extLst>
          </p:cNvPr>
          <p:cNvSpPr txBox="1">
            <a:spLocks/>
          </p:cNvSpPr>
          <p:nvPr/>
        </p:nvSpPr>
        <p:spPr>
          <a:xfrm>
            <a:off x="403111" y="2350334"/>
            <a:ext cx="7343164" cy="3427666"/>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81000" algn="l" rtl="0">
              <a:lnSpc>
                <a:spcPct val="150000"/>
              </a:lnSpc>
              <a:spcBef>
                <a:spcPts val="600"/>
              </a:spcBef>
              <a:spcAft>
                <a:spcPts val="0"/>
              </a:spcAft>
              <a:buClr>
                <a:srgbClr val="C01E24"/>
              </a:buClr>
              <a:buSzPts val="2400"/>
              <a:buFont typeface="Noto Sans Symbols"/>
              <a:buChar char="▪"/>
              <a:defRPr sz="2400" b="0" i="0" u="none" strike="noStrike" cap="none">
                <a:solidFill>
                  <a:schemeClr val="dk1"/>
                </a:solidFill>
                <a:latin typeface="Calibri"/>
                <a:ea typeface="Calibri"/>
                <a:cs typeface="Calibri"/>
                <a:sym typeface="Calibri"/>
              </a:defRPr>
            </a:lvl1pPr>
            <a:lvl2pPr marL="914400" marR="0" lvl="1" indent="-396240" algn="l" rtl="0">
              <a:lnSpc>
                <a:spcPct val="150000"/>
              </a:lnSpc>
              <a:spcBef>
                <a:spcPts val="600"/>
              </a:spcBef>
              <a:spcAft>
                <a:spcPts val="0"/>
              </a:spcAft>
              <a:buClr>
                <a:srgbClr val="C01E24"/>
              </a:buClr>
              <a:buSzPts val="2640"/>
              <a:buFont typeface="Noto Sans Symbols"/>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5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5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5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228600" indent="-228600">
              <a:spcBef>
                <a:spcPts val="0"/>
              </a:spcBef>
              <a:buSzPts val="2000"/>
            </a:pPr>
            <a:r>
              <a:rPr lang="fr-FR" sz="3000" i="1" dirty="0"/>
              <a:t>J’aimerais trouver des informations en ligne au sujet des recommandations vaccinales contre la grippe dans le contexte actuel de pandémie. Où puis-je me renseigner ?</a:t>
            </a:r>
          </a:p>
        </p:txBody>
      </p:sp>
      <p:pic>
        <p:nvPicPr>
          <p:cNvPr id="1026" name="Picture 2" descr="Jeringuilla, Aguja, Inyección, Disparo, Medicamento">
            <a:extLst>
              <a:ext uri="{FF2B5EF4-FFF2-40B4-BE49-F238E27FC236}">
                <a16:creationId xmlns:a16="http://schemas.microsoft.com/office/drawing/2014/main" id="{5116CCE5-AD8C-44F2-A517-DACFC0DC13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9085352" y="2705510"/>
            <a:ext cx="2013093" cy="2542854"/>
          </a:xfrm>
          <a:prstGeom prst="rect">
            <a:avLst/>
          </a:prstGeom>
          <a:noFill/>
          <a:extLst>
            <a:ext uri="{909E8E84-426E-40DD-AFC4-6F175D3DCCD1}">
              <a14:hiddenFill xmlns:a14="http://schemas.microsoft.com/office/drawing/2010/main">
                <a:solidFill>
                  <a:srgbClr val="FFFFFF"/>
                </a:solidFill>
              </a14:hiddenFill>
            </a:ext>
          </a:extLst>
        </p:spPr>
      </p:pic>
      <p:sp>
        <p:nvSpPr>
          <p:cNvPr id="9" name="Google Shape;182;p7"/>
          <p:cNvSpPr/>
          <p:nvPr/>
        </p:nvSpPr>
        <p:spPr>
          <a:xfrm>
            <a:off x="10006149" y="-3932"/>
            <a:ext cx="2184592" cy="350774"/>
          </a:xfrm>
          <a:prstGeom prst="rect">
            <a:avLst/>
          </a:prstGeom>
          <a:solidFill>
            <a:srgbClr val="7F7F7F"/>
          </a:solidFill>
          <a:ln>
            <a:noFill/>
          </a:ln>
        </p:spPr>
        <p:txBody>
          <a:bodyPr spcFirstLastPara="1" wrap="square" lIns="91425" tIns="45700" rIns="91425" bIns="45700" anchor="ctr" anchorCtr="0">
            <a:normAutofit fontScale="92500"/>
          </a:bodyPr>
          <a:lstStyle/>
          <a:p>
            <a:pPr marL="0" marR="0" lvl="0" indent="0" algn="r" rtl="0">
              <a:lnSpc>
                <a:spcPct val="80000"/>
              </a:lnSpc>
              <a:spcBef>
                <a:spcPts val="0"/>
              </a:spcBef>
              <a:spcAft>
                <a:spcPts val="0"/>
              </a:spcAft>
              <a:buNone/>
            </a:pPr>
            <a:r>
              <a:rPr lang="en-US" sz="1530" dirty="0">
                <a:solidFill>
                  <a:schemeClr val="lt1"/>
                </a:solidFill>
                <a:latin typeface="Arial"/>
                <a:ea typeface="Arial"/>
                <a:cs typeface="Arial"/>
                <a:sym typeface="Arial"/>
              </a:rPr>
              <a:t>5.3.3 Practical Exercise</a:t>
            </a:r>
            <a:endParaRPr sz="1275"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15904663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83" name="Google Shape;183;p7"/>
          <p:cNvSpPr/>
          <p:nvPr/>
        </p:nvSpPr>
        <p:spPr>
          <a:xfrm>
            <a:off x="2889967" y="6640448"/>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Source</a:t>
            </a:r>
            <a:r>
              <a:rPr lang="en-US" sz="1200" dirty="0">
                <a:solidFill>
                  <a:schemeClr val="dk1"/>
                </a:solidFill>
                <a:latin typeface="Calibri"/>
                <a:ea typeface="Calibri"/>
                <a:cs typeface="Calibri"/>
                <a:sym typeface="Calibri"/>
              </a:rPr>
              <a:t> | </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Pixabay license</a:t>
            </a:r>
            <a:endParaRPr sz="1200" dirty="0">
              <a:solidFill>
                <a:schemeClr val="dk1"/>
              </a:solidFill>
              <a:latin typeface="Calibri"/>
              <a:ea typeface="Calibri"/>
              <a:cs typeface="Calibri"/>
              <a:sym typeface="Calibri"/>
            </a:endParaRPr>
          </a:p>
        </p:txBody>
      </p:sp>
      <p:sp>
        <p:nvSpPr>
          <p:cNvPr id="8" name="Google Shape;169;p6">
            <a:extLst>
              <a:ext uri="{FF2B5EF4-FFF2-40B4-BE49-F238E27FC236}">
                <a16:creationId xmlns:a16="http://schemas.microsoft.com/office/drawing/2014/main" id="{E0A7BC44-4FE1-4A3D-8776-19E6A8B9F329}"/>
              </a:ext>
            </a:extLst>
          </p:cNvPr>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03864"/>
              </a:buClr>
              <a:buSzPts val="3600"/>
              <a:buFont typeface="Calibri"/>
              <a:buNone/>
              <a:defRPr sz="36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C01E24"/>
              </a:buClr>
              <a:buSzPts val="2000"/>
            </a:pPr>
            <a:r>
              <a:rPr lang="en-GB" dirty="0">
                <a:solidFill>
                  <a:srgbClr val="002060"/>
                </a:solidFill>
              </a:rPr>
              <a:t>Activité 2</a:t>
            </a:r>
          </a:p>
        </p:txBody>
      </p:sp>
      <p:sp>
        <p:nvSpPr>
          <p:cNvPr id="10" name="Google Shape;171;p6">
            <a:extLst>
              <a:ext uri="{FF2B5EF4-FFF2-40B4-BE49-F238E27FC236}">
                <a16:creationId xmlns:a16="http://schemas.microsoft.com/office/drawing/2014/main" id="{A76D4AA0-5B2D-4504-A8B5-7F5A95DA9AEB}"/>
              </a:ext>
            </a:extLst>
          </p:cNvPr>
          <p:cNvSpPr txBox="1">
            <a:spLocks/>
          </p:cNvSpPr>
          <p:nvPr/>
        </p:nvSpPr>
        <p:spPr>
          <a:xfrm>
            <a:off x="403110" y="2350334"/>
            <a:ext cx="6872901" cy="3427666"/>
          </a:xfrm>
          <a:prstGeom prst="rect">
            <a:avLst/>
          </a:prstGeom>
          <a:noFill/>
          <a:ln>
            <a:noFill/>
          </a:ln>
        </p:spPr>
        <p:txBody>
          <a:bodyPr spcFirstLastPara="1" wrap="square" lIns="91425" tIns="45700" rIns="91425" bIns="45700" anchor="t" anchorCtr="0">
            <a:normAutofit lnSpcReduction="10000"/>
          </a:bodyPr>
          <a:lstStyle>
            <a:defPPr marR="0" lvl="0" algn="l" rtl="0">
              <a:lnSpc>
                <a:spcPct val="100000"/>
              </a:lnSpc>
              <a:spcBef>
                <a:spcPts val="0"/>
              </a:spcBef>
              <a:spcAft>
                <a:spcPts val="0"/>
              </a:spcAft>
            </a:defPPr>
            <a:lvl1pPr marL="457200" marR="0" lvl="0" indent="-381000" algn="l" rtl="0">
              <a:lnSpc>
                <a:spcPct val="150000"/>
              </a:lnSpc>
              <a:spcBef>
                <a:spcPts val="600"/>
              </a:spcBef>
              <a:spcAft>
                <a:spcPts val="0"/>
              </a:spcAft>
              <a:buClr>
                <a:srgbClr val="C01E24"/>
              </a:buClr>
              <a:buSzPts val="2400"/>
              <a:buFont typeface="Noto Sans Symbols"/>
              <a:buChar char="▪"/>
              <a:defRPr sz="2400" b="0" i="0" u="none" strike="noStrike" cap="none">
                <a:solidFill>
                  <a:schemeClr val="dk1"/>
                </a:solidFill>
                <a:latin typeface="Calibri"/>
                <a:ea typeface="Calibri"/>
                <a:cs typeface="Calibri"/>
                <a:sym typeface="Calibri"/>
              </a:defRPr>
            </a:lvl1pPr>
            <a:lvl2pPr marL="914400" marR="0" lvl="1" indent="-396240" algn="l" rtl="0">
              <a:lnSpc>
                <a:spcPct val="150000"/>
              </a:lnSpc>
              <a:spcBef>
                <a:spcPts val="600"/>
              </a:spcBef>
              <a:spcAft>
                <a:spcPts val="0"/>
              </a:spcAft>
              <a:buClr>
                <a:srgbClr val="C01E24"/>
              </a:buClr>
              <a:buSzPts val="2640"/>
              <a:buFont typeface="Noto Sans Symbols"/>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5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5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5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228600" indent="-228600">
              <a:spcBef>
                <a:spcPts val="0"/>
              </a:spcBef>
              <a:buSzPts val="2000"/>
            </a:pPr>
            <a:r>
              <a:rPr lang="fr-FR" sz="3000" i="1" dirty="0"/>
              <a:t>J’aimerais donner mon sang, où puis-je trouver des informations à ce sujet ? Quelles sont les conditions requises pour le don du sang ? Où est-ce que je peux le faire ?</a:t>
            </a:r>
          </a:p>
        </p:txBody>
      </p:sp>
      <p:pic>
        <p:nvPicPr>
          <p:cNvPr id="2052" name="Picture 4" descr="Donación De Sangre, Donando Sangre">
            <a:extLst>
              <a:ext uri="{FF2B5EF4-FFF2-40B4-BE49-F238E27FC236}">
                <a16:creationId xmlns:a16="http://schemas.microsoft.com/office/drawing/2014/main" id="{2340837E-B970-4270-9E07-5DE1539AC2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54025" y="2473769"/>
            <a:ext cx="3163668" cy="3796402"/>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182;p7"/>
          <p:cNvSpPr/>
          <p:nvPr/>
        </p:nvSpPr>
        <p:spPr>
          <a:xfrm>
            <a:off x="10006149" y="-3932"/>
            <a:ext cx="2184592" cy="350774"/>
          </a:xfrm>
          <a:prstGeom prst="rect">
            <a:avLst/>
          </a:prstGeom>
          <a:solidFill>
            <a:srgbClr val="7F7F7F"/>
          </a:solidFill>
          <a:ln>
            <a:noFill/>
          </a:ln>
        </p:spPr>
        <p:txBody>
          <a:bodyPr spcFirstLastPara="1" wrap="square" lIns="91425" tIns="45700" rIns="91425" bIns="45700" anchor="ctr" anchorCtr="0">
            <a:normAutofit fontScale="92500"/>
          </a:bodyPr>
          <a:lstStyle/>
          <a:p>
            <a:pPr marL="0" marR="0" lvl="0" indent="0" algn="r" rtl="0">
              <a:lnSpc>
                <a:spcPct val="80000"/>
              </a:lnSpc>
              <a:spcBef>
                <a:spcPts val="0"/>
              </a:spcBef>
              <a:spcAft>
                <a:spcPts val="0"/>
              </a:spcAft>
              <a:buNone/>
            </a:pPr>
            <a:r>
              <a:rPr lang="en-US" sz="1530" dirty="0">
                <a:solidFill>
                  <a:schemeClr val="lt1"/>
                </a:solidFill>
                <a:latin typeface="Arial"/>
                <a:ea typeface="Arial"/>
                <a:cs typeface="Arial"/>
                <a:sym typeface="Arial"/>
              </a:rPr>
              <a:t>5.3.3 Practical Exercise</a:t>
            </a:r>
            <a:endParaRPr sz="1275"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19743313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83" name="Google Shape;183;p7"/>
          <p:cNvSpPr/>
          <p:nvPr/>
        </p:nvSpPr>
        <p:spPr>
          <a:xfrm>
            <a:off x="3418652" y="6566673"/>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Source</a:t>
            </a:r>
            <a:r>
              <a:rPr lang="en-US" sz="1200" dirty="0">
                <a:solidFill>
                  <a:schemeClr val="dk1"/>
                </a:solidFill>
                <a:latin typeface="Calibri"/>
                <a:ea typeface="Calibri"/>
                <a:cs typeface="Calibri"/>
                <a:sym typeface="Calibri"/>
              </a:rPr>
              <a:t> | </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Pixabay license</a:t>
            </a:r>
            <a:endParaRPr sz="1200" dirty="0">
              <a:solidFill>
                <a:schemeClr val="dk1"/>
              </a:solidFill>
              <a:latin typeface="Calibri"/>
              <a:ea typeface="Calibri"/>
              <a:cs typeface="Calibri"/>
              <a:sym typeface="Calibri"/>
            </a:endParaRPr>
          </a:p>
        </p:txBody>
      </p:sp>
      <p:sp>
        <p:nvSpPr>
          <p:cNvPr id="8" name="Google Shape;169;p6">
            <a:extLst>
              <a:ext uri="{FF2B5EF4-FFF2-40B4-BE49-F238E27FC236}">
                <a16:creationId xmlns:a16="http://schemas.microsoft.com/office/drawing/2014/main" id="{E0A7BC44-4FE1-4A3D-8776-19E6A8B9F329}"/>
              </a:ext>
            </a:extLst>
          </p:cNvPr>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03864"/>
              </a:buClr>
              <a:buSzPts val="3600"/>
              <a:buFont typeface="Calibri"/>
              <a:buNone/>
              <a:defRPr sz="36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C01E24"/>
              </a:buClr>
              <a:buSzPts val="2000"/>
            </a:pPr>
            <a:r>
              <a:rPr lang="en-GB" dirty="0">
                <a:solidFill>
                  <a:srgbClr val="002060"/>
                </a:solidFill>
              </a:rPr>
              <a:t>Activité 3</a:t>
            </a:r>
          </a:p>
        </p:txBody>
      </p:sp>
      <p:sp>
        <p:nvSpPr>
          <p:cNvPr id="10" name="Google Shape;171;p6">
            <a:extLst>
              <a:ext uri="{FF2B5EF4-FFF2-40B4-BE49-F238E27FC236}">
                <a16:creationId xmlns:a16="http://schemas.microsoft.com/office/drawing/2014/main" id="{A76D4AA0-5B2D-4504-A8B5-7F5A95DA9AEB}"/>
              </a:ext>
            </a:extLst>
          </p:cNvPr>
          <p:cNvSpPr txBox="1">
            <a:spLocks/>
          </p:cNvSpPr>
          <p:nvPr/>
        </p:nvSpPr>
        <p:spPr>
          <a:xfrm>
            <a:off x="403110" y="2350334"/>
            <a:ext cx="7942237" cy="3427666"/>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81000" algn="l" rtl="0">
              <a:lnSpc>
                <a:spcPct val="150000"/>
              </a:lnSpc>
              <a:spcBef>
                <a:spcPts val="600"/>
              </a:spcBef>
              <a:spcAft>
                <a:spcPts val="0"/>
              </a:spcAft>
              <a:buClr>
                <a:srgbClr val="C01E24"/>
              </a:buClr>
              <a:buSzPts val="2400"/>
              <a:buFont typeface="Noto Sans Symbols"/>
              <a:buChar char="▪"/>
              <a:defRPr sz="2400" b="0" i="0" u="none" strike="noStrike" cap="none">
                <a:solidFill>
                  <a:schemeClr val="dk1"/>
                </a:solidFill>
                <a:latin typeface="Calibri"/>
                <a:ea typeface="Calibri"/>
                <a:cs typeface="Calibri"/>
                <a:sym typeface="Calibri"/>
              </a:defRPr>
            </a:lvl1pPr>
            <a:lvl2pPr marL="914400" marR="0" lvl="1" indent="-396240" algn="l" rtl="0">
              <a:lnSpc>
                <a:spcPct val="150000"/>
              </a:lnSpc>
              <a:spcBef>
                <a:spcPts val="600"/>
              </a:spcBef>
              <a:spcAft>
                <a:spcPts val="0"/>
              </a:spcAft>
              <a:buClr>
                <a:srgbClr val="C01E24"/>
              </a:buClr>
              <a:buSzPts val="2640"/>
              <a:buFont typeface="Noto Sans Symbols"/>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5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5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5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228600" indent="-228600">
              <a:spcBef>
                <a:spcPts val="0"/>
              </a:spcBef>
              <a:buSzPts val="2000"/>
            </a:pPr>
            <a:r>
              <a:rPr lang="fr-FR" sz="3000" i="1" dirty="0"/>
              <a:t>Comment trouver un hôpital en cas d’urgence ?</a:t>
            </a:r>
          </a:p>
          <a:p>
            <a:pPr marL="228600" indent="-228600">
              <a:spcBef>
                <a:spcPts val="0"/>
              </a:spcBef>
              <a:buSzPts val="2000"/>
            </a:pPr>
            <a:r>
              <a:rPr lang="fr-FR" sz="3000" i="1" dirty="0"/>
              <a:t>Si quelque chose m’arrive quand je suis chez moi, à quel hôpital dois-je me rendre ?</a:t>
            </a:r>
          </a:p>
        </p:txBody>
      </p:sp>
      <p:pic>
        <p:nvPicPr>
          <p:cNvPr id="3074" name="Picture 2" descr="Médico, Enfermero, Hospital, Salud, Healthcare, Cirugía">
            <a:extLst>
              <a:ext uri="{FF2B5EF4-FFF2-40B4-BE49-F238E27FC236}">
                <a16:creationId xmlns:a16="http://schemas.microsoft.com/office/drawing/2014/main" id="{3FFBC158-8660-4EA5-AB58-9D86AE4538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02835" y="2606716"/>
            <a:ext cx="2714857" cy="2714857"/>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182;p7"/>
          <p:cNvSpPr/>
          <p:nvPr/>
        </p:nvSpPr>
        <p:spPr>
          <a:xfrm>
            <a:off x="10006149" y="-3932"/>
            <a:ext cx="2184592" cy="350774"/>
          </a:xfrm>
          <a:prstGeom prst="rect">
            <a:avLst/>
          </a:prstGeom>
          <a:solidFill>
            <a:srgbClr val="7F7F7F"/>
          </a:solidFill>
          <a:ln>
            <a:noFill/>
          </a:ln>
        </p:spPr>
        <p:txBody>
          <a:bodyPr spcFirstLastPara="1" wrap="square" lIns="91425" tIns="45700" rIns="91425" bIns="45700" anchor="ctr" anchorCtr="0">
            <a:normAutofit fontScale="92500"/>
          </a:bodyPr>
          <a:lstStyle/>
          <a:p>
            <a:pPr marL="0" marR="0" lvl="0" indent="0" algn="r" rtl="0">
              <a:lnSpc>
                <a:spcPct val="80000"/>
              </a:lnSpc>
              <a:spcBef>
                <a:spcPts val="0"/>
              </a:spcBef>
              <a:spcAft>
                <a:spcPts val="0"/>
              </a:spcAft>
              <a:buNone/>
            </a:pPr>
            <a:r>
              <a:rPr lang="en-US" sz="1530" dirty="0">
                <a:solidFill>
                  <a:schemeClr val="lt1"/>
                </a:solidFill>
                <a:latin typeface="Arial"/>
                <a:ea typeface="Arial"/>
                <a:cs typeface="Arial"/>
                <a:sym typeface="Arial"/>
              </a:rPr>
              <a:t>5.3.3 Practical Exercise</a:t>
            </a:r>
            <a:endParaRPr sz="1275"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10505925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83" name="Google Shape;183;p7"/>
          <p:cNvSpPr/>
          <p:nvPr/>
        </p:nvSpPr>
        <p:spPr>
          <a:xfrm>
            <a:off x="2029300" y="6581001"/>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Source</a:t>
            </a:r>
            <a:r>
              <a:rPr lang="en-US" sz="1200" dirty="0">
                <a:solidFill>
                  <a:schemeClr val="dk1"/>
                </a:solidFill>
                <a:latin typeface="Calibri"/>
                <a:ea typeface="Calibri"/>
                <a:cs typeface="Calibri"/>
                <a:sym typeface="Calibri"/>
              </a:rPr>
              <a:t> | </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Pixabay license</a:t>
            </a:r>
            <a:endParaRPr sz="1200" dirty="0">
              <a:solidFill>
                <a:schemeClr val="dk1"/>
              </a:solidFill>
              <a:latin typeface="Calibri"/>
              <a:ea typeface="Calibri"/>
              <a:cs typeface="Calibri"/>
              <a:sym typeface="Calibri"/>
            </a:endParaRPr>
          </a:p>
        </p:txBody>
      </p:sp>
      <p:sp>
        <p:nvSpPr>
          <p:cNvPr id="8" name="Google Shape;169;p6">
            <a:extLst>
              <a:ext uri="{FF2B5EF4-FFF2-40B4-BE49-F238E27FC236}">
                <a16:creationId xmlns:a16="http://schemas.microsoft.com/office/drawing/2014/main" id="{E0A7BC44-4FE1-4A3D-8776-19E6A8B9F329}"/>
              </a:ext>
            </a:extLst>
          </p:cNvPr>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03864"/>
              </a:buClr>
              <a:buSzPts val="3600"/>
              <a:buFont typeface="Calibri"/>
              <a:buNone/>
              <a:defRPr sz="36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C01E24"/>
              </a:buClr>
              <a:buSzPts val="2000"/>
            </a:pPr>
            <a:r>
              <a:rPr lang="en-GB" dirty="0">
                <a:solidFill>
                  <a:srgbClr val="002060"/>
                </a:solidFill>
              </a:rPr>
              <a:t>Activité 4</a:t>
            </a:r>
          </a:p>
        </p:txBody>
      </p:sp>
      <p:sp>
        <p:nvSpPr>
          <p:cNvPr id="10" name="Google Shape;171;p6">
            <a:extLst>
              <a:ext uri="{FF2B5EF4-FFF2-40B4-BE49-F238E27FC236}">
                <a16:creationId xmlns:a16="http://schemas.microsoft.com/office/drawing/2014/main" id="{A76D4AA0-5B2D-4504-A8B5-7F5A95DA9AEB}"/>
              </a:ext>
            </a:extLst>
          </p:cNvPr>
          <p:cNvSpPr txBox="1">
            <a:spLocks/>
          </p:cNvSpPr>
          <p:nvPr/>
        </p:nvSpPr>
        <p:spPr>
          <a:xfrm>
            <a:off x="403110" y="2350334"/>
            <a:ext cx="6311199" cy="3427666"/>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81000" algn="l" rtl="0">
              <a:lnSpc>
                <a:spcPct val="150000"/>
              </a:lnSpc>
              <a:spcBef>
                <a:spcPts val="600"/>
              </a:spcBef>
              <a:spcAft>
                <a:spcPts val="0"/>
              </a:spcAft>
              <a:buClr>
                <a:srgbClr val="C01E24"/>
              </a:buClr>
              <a:buSzPts val="2400"/>
              <a:buFont typeface="Noto Sans Symbols"/>
              <a:buChar char="▪"/>
              <a:defRPr sz="2400" b="0" i="0" u="none" strike="noStrike" cap="none">
                <a:solidFill>
                  <a:schemeClr val="dk1"/>
                </a:solidFill>
                <a:latin typeface="Calibri"/>
                <a:ea typeface="Calibri"/>
                <a:cs typeface="Calibri"/>
                <a:sym typeface="Calibri"/>
              </a:defRPr>
            </a:lvl1pPr>
            <a:lvl2pPr marL="914400" marR="0" lvl="1" indent="-396240" algn="l" rtl="0">
              <a:lnSpc>
                <a:spcPct val="150000"/>
              </a:lnSpc>
              <a:spcBef>
                <a:spcPts val="600"/>
              </a:spcBef>
              <a:spcAft>
                <a:spcPts val="0"/>
              </a:spcAft>
              <a:buClr>
                <a:srgbClr val="C01E24"/>
              </a:buClr>
              <a:buSzPts val="2640"/>
              <a:buFont typeface="Noto Sans Symbols"/>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5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5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5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228600" indent="-228600">
              <a:spcBef>
                <a:spcPts val="0"/>
              </a:spcBef>
              <a:buSzPts val="2000"/>
            </a:pPr>
            <a:r>
              <a:rPr lang="fr-FR" sz="3000" i="1" dirty="0"/>
              <a:t>Comment obtenir un rendez-vous chez le médecin ?</a:t>
            </a:r>
          </a:p>
        </p:txBody>
      </p:sp>
      <p:pic>
        <p:nvPicPr>
          <p:cNvPr id="4098" name="Picture 2" descr="Hospital, Salud, Profesional, Médico, Diagnóstico">
            <a:extLst>
              <a:ext uri="{FF2B5EF4-FFF2-40B4-BE49-F238E27FC236}">
                <a16:creationId xmlns:a16="http://schemas.microsoft.com/office/drawing/2014/main" id="{82802E52-4B59-43B3-8DAE-8B59BA7D82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10102" y="2350334"/>
            <a:ext cx="2309332" cy="3940094"/>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182;p7"/>
          <p:cNvSpPr/>
          <p:nvPr/>
        </p:nvSpPr>
        <p:spPr>
          <a:xfrm>
            <a:off x="10006149" y="-3932"/>
            <a:ext cx="2184592" cy="350774"/>
          </a:xfrm>
          <a:prstGeom prst="rect">
            <a:avLst/>
          </a:prstGeom>
          <a:solidFill>
            <a:srgbClr val="7F7F7F"/>
          </a:solidFill>
          <a:ln>
            <a:noFill/>
          </a:ln>
        </p:spPr>
        <p:txBody>
          <a:bodyPr spcFirstLastPara="1" wrap="square" lIns="91425" tIns="45700" rIns="91425" bIns="45700" anchor="ctr" anchorCtr="0">
            <a:normAutofit fontScale="92500"/>
          </a:bodyPr>
          <a:lstStyle/>
          <a:p>
            <a:pPr marL="0" marR="0" lvl="0" indent="0" algn="r" rtl="0">
              <a:lnSpc>
                <a:spcPct val="80000"/>
              </a:lnSpc>
              <a:spcBef>
                <a:spcPts val="0"/>
              </a:spcBef>
              <a:spcAft>
                <a:spcPts val="0"/>
              </a:spcAft>
              <a:buNone/>
            </a:pPr>
            <a:r>
              <a:rPr lang="en-US" sz="1530" dirty="0">
                <a:solidFill>
                  <a:schemeClr val="lt1"/>
                </a:solidFill>
                <a:latin typeface="Arial"/>
                <a:ea typeface="Arial"/>
                <a:cs typeface="Arial"/>
                <a:sym typeface="Arial"/>
              </a:rPr>
              <a:t>5.3.3 Practical Exercise</a:t>
            </a:r>
            <a:endParaRPr sz="1275"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62101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pic>
        <p:nvPicPr>
          <p:cNvPr id="5122" name="Picture 2" descr="Vendaje, Primeros Auxilios, Médico, Lastimar, Dolor">
            <a:extLst>
              <a:ext uri="{FF2B5EF4-FFF2-40B4-BE49-F238E27FC236}">
                <a16:creationId xmlns:a16="http://schemas.microsoft.com/office/drawing/2014/main" id="{AA3B0B31-4BCA-4521-BC30-AC9AF2CE92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5261" y="2077439"/>
            <a:ext cx="5181983" cy="3427666"/>
          </a:xfrm>
          <a:prstGeom prst="rect">
            <a:avLst/>
          </a:prstGeom>
          <a:noFill/>
          <a:extLst>
            <a:ext uri="{909E8E84-426E-40DD-AFC4-6F175D3DCCD1}">
              <a14:hiddenFill xmlns:a14="http://schemas.microsoft.com/office/drawing/2010/main">
                <a:solidFill>
                  <a:srgbClr val="FFFFFF"/>
                </a:solidFill>
              </a14:hiddenFill>
            </a:ext>
          </a:extLst>
        </p:spPr>
      </p:pic>
      <p:sp>
        <p:nvSpPr>
          <p:cNvPr id="183" name="Google Shape;183;p7"/>
          <p:cNvSpPr/>
          <p:nvPr/>
        </p:nvSpPr>
        <p:spPr>
          <a:xfrm>
            <a:off x="3418652" y="6566673"/>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Source</a:t>
            </a:r>
            <a:r>
              <a:rPr lang="en-US" sz="1200" dirty="0">
                <a:solidFill>
                  <a:schemeClr val="dk1"/>
                </a:solidFill>
                <a:latin typeface="Calibri"/>
                <a:ea typeface="Calibri"/>
                <a:cs typeface="Calibri"/>
                <a:sym typeface="Calibri"/>
              </a:rPr>
              <a:t> | </a:t>
            </a:r>
            <a:r>
              <a:rPr lang="en-US" sz="1200" u="sng" dirty="0">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Pixabay license</a:t>
            </a:r>
            <a:endParaRPr sz="1200" dirty="0">
              <a:solidFill>
                <a:schemeClr val="dk1"/>
              </a:solidFill>
              <a:latin typeface="Calibri"/>
              <a:ea typeface="Calibri"/>
              <a:cs typeface="Calibri"/>
              <a:sym typeface="Calibri"/>
            </a:endParaRPr>
          </a:p>
        </p:txBody>
      </p:sp>
      <p:sp>
        <p:nvSpPr>
          <p:cNvPr id="8" name="Google Shape;169;p6">
            <a:extLst>
              <a:ext uri="{FF2B5EF4-FFF2-40B4-BE49-F238E27FC236}">
                <a16:creationId xmlns:a16="http://schemas.microsoft.com/office/drawing/2014/main" id="{E0A7BC44-4FE1-4A3D-8776-19E6A8B9F329}"/>
              </a:ext>
            </a:extLst>
          </p:cNvPr>
          <p:cNvSpPr txBox="1">
            <a:spLocks noGrp="1"/>
          </p:cNvSpPr>
          <p:nvPr>
            <p:ph type="title"/>
          </p:nvPr>
        </p:nvSpPr>
        <p:spPr>
          <a:xfrm>
            <a:off x="558000" y="1066937"/>
            <a:ext cx="11059692" cy="605096"/>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03864"/>
              </a:buClr>
              <a:buSzPts val="3600"/>
              <a:buFont typeface="Calibri"/>
              <a:buNone/>
              <a:defRPr sz="36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C01E24"/>
              </a:buClr>
              <a:buSzPts val="2000"/>
            </a:pPr>
            <a:r>
              <a:rPr lang="en-GB" dirty="0">
                <a:solidFill>
                  <a:srgbClr val="002060"/>
                </a:solidFill>
              </a:rPr>
              <a:t>Activité 5</a:t>
            </a:r>
          </a:p>
        </p:txBody>
      </p:sp>
      <p:sp>
        <p:nvSpPr>
          <p:cNvPr id="10" name="Google Shape;171;p6">
            <a:extLst>
              <a:ext uri="{FF2B5EF4-FFF2-40B4-BE49-F238E27FC236}">
                <a16:creationId xmlns:a16="http://schemas.microsoft.com/office/drawing/2014/main" id="{A76D4AA0-5B2D-4504-A8B5-7F5A95DA9AEB}"/>
              </a:ext>
            </a:extLst>
          </p:cNvPr>
          <p:cNvSpPr txBox="1">
            <a:spLocks/>
          </p:cNvSpPr>
          <p:nvPr/>
        </p:nvSpPr>
        <p:spPr>
          <a:xfrm>
            <a:off x="403110" y="2350334"/>
            <a:ext cx="7787301" cy="3427666"/>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81000" algn="l" rtl="0">
              <a:lnSpc>
                <a:spcPct val="150000"/>
              </a:lnSpc>
              <a:spcBef>
                <a:spcPts val="600"/>
              </a:spcBef>
              <a:spcAft>
                <a:spcPts val="0"/>
              </a:spcAft>
              <a:buClr>
                <a:srgbClr val="C01E24"/>
              </a:buClr>
              <a:buSzPts val="2400"/>
              <a:buFont typeface="Noto Sans Symbols"/>
              <a:buChar char="▪"/>
              <a:defRPr sz="2400" b="0" i="0" u="none" strike="noStrike" cap="none">
                <a:solidFill>
                  <a:schemeClr val="dk1"/>
                </a:solidFill>
                <a:latin typeface="Calibri"/>
                <a:ea typeface="Calibri"/>
                <a:cs typeface="Calibri"/>
                <a:sym typeface="Calibri"/>
              </a:defRPr>
            </a:lvl1pPr>
            <a:lvl2pPr marL="914400" marR="0" lvl="1" indent="-396240" algn="l" rtl="0">
              <a:lnSpc>
                <a:spcPct val="150000"/>
              </a:lnSpc>
              <a:spcBef>
                <a:spcPts val="600"/>
              </a:spcBef>
              <a:spcAft>
                <a:spcPts val="0"/>
              </a:spcAft>
              <a:buClr>
                <a:srgbClr val="C01E24"/>
              </a:buClr>
              <a:buSzPts val="2640"/>
              <a:buFont typeface="Noto Sans Symbols"/>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5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5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5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228600" indent="-228600">
              <a:spcBef>
                <a:spcPts val="0"/>
              </a:spcBef>
              <a:buSzPts val="2000"/>
            </a:pPr>
            <a:r>
              <a:rPr lang="fr-FR" sz="3000" i="1" dirty="0">
                <a:effectLst/>
                <a:latin typeface="Calibri" panose="020F0502020204030204" pitchFamily="34" charset="0"/>
                <a:ea typeface="Calibri" panose="020F0502020204030204" pitchFamily="34" charset="0"/>
              </a:rPr>
              <a:t>J’ai l’impression de m’être fait une entorse, qui dois-je aller voir ? Et comment prendre rendez-vous ?</a:t>
            </a:r>
            <a:endParaRPr lang="en-GB" sz="3000" i="1" dirty="0"/>
          </a:p>
        </p:txBody>
      </p:sp>
      <p:sp>
        <p:nvSpPr>
          <p:cNvPr id="7" name="Google Shape;182;p7"/>
          <p:cNvSpPr/>
          <p:nvPr/>
        </p:nvSpPr>
        <p:spPr>
          <a:xfrm>
            <a:off x="10006149" y="-3932"/>
            <a:ext cx="2184592" cy="350774"/>
          </a:xfrm>
          <a:prstGeom prst="rect">
            <a:avLst/>
          </a:prstGeom>
          <a:solidFill>
            <a:srgbClr val="7F7F7F"/>
          </a:solidFill>
          <a:ln>
            <a:noFill/>
          </a:ln>
        </p:spPr>
        <p:txBody>
          <a:bodyPr spcFirstLastPara="1" wrap="square" lIns="91425" tIns="45700" rIns="91425" bIns="45700" anchor="ctr" anchorCtr="0">
            <a:normAutofit fontScale="92500"/>
          </a:bodyPr>
          <a:lstStyle/>
          <a:p>
            <a:pPr marL="0" marR="0" lvl="0" indent="0" algn="r" rtl="0">
              <a:lnSpc>
                <a:spcPct val="80000"/>
              </a:lnSpc>
              <a:spcBef>
                <a:spcPts val="0"/>
              </a:spcBef>
              <a:spcAft>
                <a:spcPts val="0"/>
              </a:spcAft>
              <a:buNone/>
            </a:pPr>
            <a:r>
              <a:rPr lang="en-US" sz="1530" dirty="0">
                <a:solidFill>
                  <a:schemeClr val="lt1"/>
                </a:solidFill>
                <a:latin typeface="Arial"/>
                <a:ea typeface="Arial"/>
                <a:cs typeface="Arial"/>
                <a:sym typeface="Arial"/>
              </a:rPr>
              <a:t>5.3.3 Practical Exercise</a:t>
            </a:r>
            <a:endParaRPr sz="1275"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12341289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83" name="Google Shape;183;p7"/>
          <p:cNvSpPr/>
          <p:nvPr/>
        </p:nvSpPr>
        <p:spPr>
          <a:xfrm>
            <a:off x="3128596" y="6581001"/>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Source</a:t>
            </a:r>
            <a:r>
              <a:rPr lang="en-US" sz="1200" dirty="0">
                <a:solidFill>
                  <a:schemeClr val="dk1"/>
                </a:solidFill>
                <a:latin typeface="Calibri"/>
                <a:ea typeface="Calibri"/>
                <a:cs typeface="Calibri"/>
                <a:sym typeface="Calibri"/>
              </a:rPr>
              <a:t> | </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Pixabay license</a:t>
            </a:r>
            <a:endParaRPr sz="1200" dirty="0">
              <a:solidFill>
                <a:schemeClr val="dk1"/>
              </a:solidFill>
              <a:latin typeface="Calibri"/>
              <a:ea typeface="Calibri"/>
              <a:cs typeface="Calibri"/>
              <a:sym typeface="Calibri"/>
            </a:endParaRPr>
          </a:p>
        </p:txBody>
      </p:sp>
      <p:sp>
        <p:nvSpPr>
          <p:cNvPr id="8" name="Google Shape;169;p6">
            <a:extLst>
              <a:ext uri="{FF2B5EF4-FFF2-40B4-BE49-F238E27FC236}">
                <a16:creationId xmlns:a16="http://schemas.microsoft.com/office/drawing/2014/main" id="{E0A7BC44-4FE1-4A3D-8776-19E6A8B9F329}"/>
              </a:ext>
            </a:extLst>
          </p:cNvPr>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03864"/>
              </a:buClr>
              <a:buSzPts val="3600"/>
              <a:buFont typeface="Calibri"/>
              <a:buNone/>
              <a:defRPr sz="36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C01E24"/>
              </a:buClr>
              <a:buSzPts val="2000"/>
            </a:pPr>
            <a:r>
              <a:rPr lang="en-GB" dirty="0">
                <a:solidFill>
                  <a:srgbClr val="002060"/>
                </a:solidFill>
              </a:rPr>
              <a:t>Activité 6</a:t>
            </a:r>
          </a:p>
        </p:txBody>
      </p:sp>
      <p:sp>
        <p:nvSpPr>
          <p:cNvPr id="10" name="Google Shape;171;p6">
            <a:extLst>
              <a:ext uri="{FF2B5EF4-FFF2-40B4-BE49-F238E27FC236}">
                <a16:creationId xmlns:a16="http://schemas.microsoft.com/office/drawing/2014/main" id="{A76D4AA0-5B2D-4504-A8B5-7F5A95DA9AEB}"/>
              </a:ext>
            </a:extLst>
          </p:cNvPr>
          <p:cNvSpPr txBox="1">
            <a:spLocks/>
          </p:cNvSpPr>
          <p:nvPr/>
        </p:nvSpPr>
        <p:spPr>
          <a:xfrm>
            <a:off x="403110" y="2350334"/>
            <a:ext cx="6311199" cy="3427666"/>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81000" algn="l" rtl="0">
              <a:lnSpc>
                <a:spcPct val="150000"/>
              </a:lnSpc>
              <a:spcBef>
                <a:spcPts val="600"/>
              </a:spcBef>
              <a:spcAft>
                <a:spcPts val="0"/>
              </a:spcAft>
              <a:buClr>
                <a:srgbClr val="C01E24"/>
              </a:buClr>
              <a:buSzPts val="2400"/>
              <a:buFont typeface="Noto Sans Symbols"/>
              <a:buChar char="▪"/>
              <a:defRPr sz="2400" b="0" i="0" u="none" strike="noStrike" cap="none">
                <a:solidFill>
                  <a:schemeClr val="dk1"/>
                </a:solidFill>
                <a:latin typeface="Calibri"/>
                <a:ea typeface="Calibri"/>
                <a:cs typeface="Calibri"/>
                <a:sym typeface="Calibri"/>
              </a:defRPr>
            </a:lvl1pPr>
            <a:lvl2pPr marL="914400" marR="0" lvl="1" indent="-396240" algn="l" rtl="0">
              <a:lnSpc>
                <a:spcPct val="150000"/>
              </a:lnSpc>
              <a:spcBef>
                <a:spcPts val="600"/>
              </a:spcBef>
              <a:spcAft>
                <a:spcPts val="0"/>
              </a:spcAft>
              <a:buClr>
                <a:srgbClr val="C01E24"/>
              </a:buClr>
              <a:buSzPts val="2640"/>
              <a:buFont typeface="Noto Sans Symbols"/>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5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5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5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228600" indent="-228600">
              <a:spcBef>
                <a:spcPts val="0"/>
              </a:spcBef>
              <a:buSzPts val="2000"/>
            </a:pPr>
            <a:r>
              <a:rPr lang="fr-FR" sz="3000" i="1" dirty="0">
                <a:effectLst/>
                <a:latin typeface="Calibri" panose="020F0502020204030204" pitchFamily="34" charset="0"/>
                <a:ea typeface="Calibri" panose="020F0502020204030204" pitchFamily="34" charset="0"/>
              </a:rPr>
              <a:t>J’ai mal aux dents, comment avoir un rendez-vous avec un dentiste conventionné ?</a:t>
            </a:r>
            <a:endParaRPr lang="en-GB" sz="3000" i="1" dirty="0"/>
          </a:p>
        </p:txBody>
      </p:sp>
      <p:pic>
        <p:nvPicPr>
          <p:cNvPr id="6148" name="Picture 4" descr="Niña, Paquete De Hielo, Dolor De Muelas, Dental, Mujer">
            <a:extLst>
              <a:ext uri="{FF2B5EF4-FFF2-40B4-BE49-F238E27FC236}">
                <a16:creationId xmlns:a16="http://schemas.microsoft.com/office/drawing/2014/main" id="{FFD5D5EE-2A09-43BD-8F18-0ACEAC9C9D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5957" y="2548588"/>
            <a:ext cx="4814727" cy="3209818"/>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182;p7"/>
          <p:cNvSpPr/>
          <p:nvPr/>
        </p:nvSpPr>
        <p:spPr>
          <a:xfrm>
            <a:off x="10006149" y="-3932"/>
            <a:ext cx="2184592" cy="350774"/>
          </a:xfrm>
          <a:prstGeom prst="rect">
            <a:avLst/>
          </a:prstGeom>
          <a:solidFill>
            <a:srgbClr val="7F7F7F"/>
          </a:solidFill>
          <a:ln>
            <a:noFill/>
          </a:ln>
        </p:spPr>
        <p:txBody>
          <a:bodyPr spcFirstLastPara="1" wrap="square" lIns="91425" tIns="45700" rIns="91425" bIns="45700" anchor="ctr" anchorCtr="0">
            <a:normAutofit fontScale="92500"/>
          </a:bodyPr>
          <a:lstStyle/>
          <a:p>
            <a:pPr marL="0" marR="0" lvl="0" indent="0" algn="r" rtl="0">
              <a:lnSpc>
                <a:spcPct val="80000"/>
              </a:lnSpc>
              <a:spcBef>
                <a:spcPts val="0"/>
              </a:spcBef>
              <a:spcAft>
                <a:spcPts val="0"/>
              </a:spcAft>
              <a:buNone/>
            </a:pPr>
            <a:r>
              <a:rPr lang="en-US" sz="1530" dirty="0">
                <a:solidFill>
                  <a:schemeClr val="lt1"/>
                </a:solidFill>
                <a:latin typeface="Arial"/>
                <a:ea typeface="Arial"/>
                <a:cs typeface="Arial"/>
                <a:sym typeface="Arial"/>
              </a:rPr>
              <a:t>5.3.3 Practical Exercise</a:t>
            </a:r>
            <a:endParaRPr sz="1275"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42705569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grpSp>
        <p:nvGrpSpPr>
          <p:cNvPr id="138" name="Google Shape;138;p4"/>
          <p:cNvGrpSpPr/>
          <p:nvPr/>
        </p:nvGrpSpPr>
        <p:grpSpPr>
          <a:xfrm>
            <a:off x="769743" y="3241942"/>
            <a:ext cx="7642622" cy="1556803"/>
            <a:chOff x="199712" y="1198537"/>
            <a:chExt cx="7642622" cy="1556803"/>
          </a:xfrm>
        </p:grpSpPr>
        <p:sp>
          <p:nvSpPr>
            <p:cNvPr id="139" name="Google Shape;139;p4"/>
            <p:cNvSpPr/>
            <p:nvPr/>
          </p:nvSpPr>
          <p:spPr>
            <a:xfrm>
              <a:off x="199712" y="1198537"/>
              <a:ext cx="1546028" cy="1552964"/>
            </a:xfrm>
            <a:prstGeom prst="ellipse">
              <a:avLst/>
            </a:prstGeom>
            <a:solidFill>
              <a:srgbClr val="CCD3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40;p4"/>
            <p:cNvSpPr/>
            <p:nvPr/>
          </p:nvSpPr>
          <p:spPr>
            <a:xfrm>
              <a:off x="503986" y="1510072"/>
              <a:ext cx="937480" cy="929895"/>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41;p4"/>
            <p:cNvSpPr/>
            <p:nvPr/>
          </p:nvSpPr>
          <p:spPr>
            <a:xfrm>
              <a:off x="1785477" y="1489781"/>
              <a:ext cx="2128788" cy="90312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142;p4"/>
            <p:cNvSpPr txBox="1"/>
            <p:nvPr/>
          </p:nvSpPr>
          <p:spPr>
            <a:xfrm>
              <a:off x="1785477" y="1489781"/>
              <a:ext cx="2128788" cy="903122"/>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fr-FR" sz="1800" dirty="0">
                  <a:solidFill>
                    <a:schemeClr val="lt1"/>
                  </a:solidFill>
                  <a:latin typeface="Calibri"/>
                  <a:ea typeface="Calibri"/>
                  <a:cs typeface="Calibri"/>
                  <a:sym typeface="Calibri"/>
                </a:rPr>
                <a:t>Savoir ce qui peut nous attendre lorsqu’on fait des recherches en ligne</a:t>
              </a:r>
            </a:p>
            <a:p>
              <a:pPr marL="0" marR="0" lvl="0" indent="0" algn="l" rtl="0">
                <a:lnSpc>
                  <a:spcPct val="100000"/>
                </a:lnSpc>
                <a:spcBef>
                  <a:spcPts val="0"/>
                </a:spcBef>
                <a:spcAft>
                  <a:spcPts val="0"/>
                </a:spcAft>
                <a:buNone/>
              </a:pPr>
              <a:endParaRPr lang="fr-FR" sz="1800"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None/>
              </a:pPr>
              <a:r>
                <a:rPr lang="fr-FR" sz="1800" dirty="0">
                  <a:solidFill>
                    <a:schemeClr val="lt1"/>
                  </a:solidFill>
                  <a:latin typeface="Calibri"/>
                  <a:ea typeface="Calibri"/>
                  <a:cs typeface="Calibri"/>
                  <a:sym typeface="Calibri"/>
                </a:rPr>
                <a:t>Identifier les informations utiles sur la santé que l’on trouve en ligne</a:t>
              </a:r>
            </a:p>
          </p:txBody>
        </p:sp>
        <p:sp>
          <p:nvSpPr>
            <p:cNvPr id="143" name="Google Shape;143;p4"/>
            <p:cNvSpPr/>
            <p:nvPr/>
          </p:nvSpPr>
          <p:spPr>
            <a:xfrm>
              <a:off x="4117528" y="1232671"/>
              <a:ext cx="1502434" cy="1484697"/>
            </a:xfrm>
            <a:prstGeom prst="ellipse">
              <a:avLst/>
            </a:prstGeom>
            <a:solidFill>
              <a:srgbClr val="CCD3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144;p4"/>
            <p:cNvSpPr/>
            <p:nvPr/>
          </p:nvSpPr>
          <p:spPr>
            <a:xfrm>
              <a:off x="4433039" y="1544457"/>
              <a:ext cx="871412" cy="861124"/>
            </a:xfrm>
            <a:prstGeom prst="rect">
              <a:avLst/>
            </a:prstGeom>
            <a:blipFill rotWithShape="1">
              <a:blip r:embed="rId4">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145;p4"/>
            <p:cNvSpPr/>
            <p:nvPr/>
          </p:nvSpPr>
          <p:spPr>
            <a:xfrm>
              <a:off x="5713546" y="1524695"/>
              <a:ext cx="2128788" cy="90312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146;p4"/>
            <p:cNvSpPr txBox="1"/>
            <p:nvPr/>
          </p:nvSpPr>
          <p:spPr>
            <a:xfrm>
              <a:off x="5713544" y="1852218"/>
              <a:ext cx="2128788" cy="903122"/>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fr-FR" sz="1800" dirty="0">
                  <a:solidFill>
                    <a:schemeClr val="lt1"/>
                  </a:solidFill>
                  <a:latin typeface="Calibri"/>
                  <a:ea typeface="Calibri"/>
                  <a:cs typeface="Calibri"/>
                  <a:sym typeface="Calibri"/>
                </a:rPr>
                <a:t>• Être au courant des risques d’un auto-traitement</a:t>
              </a:r>
            </a:p>
            <a:p>
              <a:pPr marL="0" marR="0" lvl="0" indent="0" algn="l" rtl="0">
                <a:lnSpc>
                  <a:spcPct val="100000"/>
                </a:lnSpc>
                <a:spcBef>
                  <a:spcPts val="0"/>
                </a:spcBef>
                <a:spcAft>
                  <a:spcPts val="0"/>
                </a:spcAft>
                <a:buNone/>
              </a:pPr>
              <a:r>
                <a:rPr lang="fr-FR" sz="1800" dirty="0">
                  <a:solidFill>
                    <a:schemeClr val="lt1"/>
                  </a:solidFill>
                  <a:latin typeface="Calibri"/>
                  <a:ea typeface="Calibri"/>
                  <a:cs typeface="Calibri"/>
                  <a:sym typeface="Calibri"/>
                </a:rPr>
                <a:t>• Comprendre les avantages d’avoir des connaissances en matière de santé et comment en tirer le meilleur parti</a:t>
              </a:r>
            </a:p>
            <a:p>
              <a:r>
                <a:rPr lang="fr-FR" sz="1800" dirty="0">
                  <a:solidFill>
                    <a:schemeClr val="lt1"/>
                  </a:solidFill>
                  <a:latin typeface="Calibri"/>
                  <a:ea typeface="Calibri"/>
                  <a:cs typeface="Calibri"/>
                  <a:sym typeface="Calibri"/>
                </a:rPr>
                <a:t>• Identifier les sources d’information fiables sur la santé</a:t>
              </a:r>
              <a:endParaRPr lang="fr-FR" sz="1800" dirty="0"/>
            </a:p>
            <a:p>
              <a:pPr marL="0" marR="0" lvl="0" indent="0" algn="l" rtl="0">
                <a:lnSpc>
                  <a:spcPct val="100000"/>
                </a:lnSpc>
                <a:spcBef>
                  <a:spcPts val="0"/>
                </a:spcBef>
                <a:spcAft>
                  <a:spcPts val="0"/>
                </a:spcAft>
                <a:buNone/>
              </a:pPr>
              <a:endParaRPr lang="fr-FR" sz="1800"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None/>
              </a:pPr>
              <a:endParaRPr lang="fr-FR" dirty="0"/>
            </a:p>
          </p:txBody>
        </p:sp>
      </p:grpSp>
      <p:sp>
        <p:nvSpPr>
          <p:cNvPr id="147" name="Google Shape;147;p4"/>
          <p:cNvSpPr txBox="1">
            <a:spLocks noGrp="1"/>
          </p:cNvSpPr>
          <p:nvPr>
            <p:ph type="title"/>
          </p:nvPr>
        </p:nvSpPr>
        <p:spPr>
          <a:xfrm>
            <a:off x="570032" y="1352412"/>
            <a:ext cx="10515600" cy="61834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C01E24"/>
              </a:buClr>
              <a:buSzPts val="2200"/>
              <a:buFont typeface="Calibri"/>
              <a:buNone/>
            </a:pPr>
            <a:r>
              <a:rPr lang="fr-FR" sz="2200" b="1" dirty="0"/>
              <a:t>Objectifs</a:t>
            </a:r>
            <a:endParaRPr lang="fr-FR" dirty="0"/>
          </a:p>
        </p:txBody>
      </p:sp>
      <p:sp>
        <p:nvSpPr>
          <p:cNvPr id="148" name="Google Shape;148;p4"/>
          <p:cNvSpPr/>
          <p:nvPr/>
        </p:nvSpPr>
        <p:spPr>
          <a:xfrm>
            <a:off x="36957" y="348995"/>
            <a:ext cx="489461" cy="615675"/>
          </a:xfrm>
          <a:prstGeom prst="rect">
            <a:avLst/>
          </a:prstGeom>
          <a:solidFill>
            <a:srgbClr val="C01E2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49" name="Google Shape;149;p4"/>
          <p:cNvSpPr txBox="1"/>
          <p:nvPr/>
        </p:nvSpPr>
        <p:spPr>
          <a:xfrm>
            <a:off x="526419" y="348996"/>
            <a:ext cx="8471838" cy="613530"/>
          </a:xfrm>
          <a:prstGeom prst="rect">
            <a:avLst/>
          </a:prstGeom>
          <a:solidFill>
            <a:srgbClr val="203864"/>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2200"/>
              <a:buFont typeface="Calibri"/>
              <a:buNone/>
            </a:pPr>
            <a:r>
              <a:rPr lang="fr-FR" sz="2200" b="1" dirty="0">
                <a:solidFill>
                  <a:schemeClr val="lt1"/>
                </a:solidFill>
                <a:latin typeface="Calibri"/>
                <a:ea typeface="Calibri"/>
                <a:cs typeface="Calibri"/>
                <a:sym typeface="Calibri"/>
              </a:rPr>
              <a:t>Découvrir les outils de santé numérique</a:t>
            </a:r>
            <a:endParaRPr lang="fr-FR" dirty="0"/>
          </a:p>
        </p:txBody>
      </p:sp>
      <p:sp>
        <p:nvSpPr>
          <p:cNvPr id="150" name="Google Shape;150;p4"/>
          <p:cNvSpPr/>
          <p:nvPr/>
        </p:nvSpPr>
        <p:spPr>
          <a:xfrm>
            <a:off x="117332" y="438863"/>
            <a:ext cx="409086"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dirty="0">
                <a:solidFill>
                  <a:schemeClr val="lt1"/>
                </a:solidFill>
                <a:latin typeface="Calibri"/>
                <a:ea typeface="Gill Sans"/>
                <a:cs typeface="Calibri"/>
                <a:sym typeface="Calibri"/>
              </a:rPr>
              <a:t>5</a:t>
            </a:r>
            <a:r>
              <a:rPr lang="en-US" sz="2200" b="1" dirty="0">
                <a:solidFill>
                  <a:schemeClr val="lt1"/>
                </a:solidFill>
                <a:latin typeface="Gill Sans"/>
                <a:ea typeface="Gill Sans"/>
                <a:cs typeface="Gill Sans"/>
                <a:sym typeface="Gill Sans"/>
              </a:rPr>
              <a:t> </a:t>
            </a:r>
            <a:endParaRPr sz="2200" b="1" dirty="0">
              <a:solidFill>
                <a:schemeClr val="lt1"/>
              </a:solidFill>
              <a:latin typeface="Gill Sans"/>
              <a:ea typeface="Gill Sans"/>
              <a:cs typeface="Gill Sans"/>
              <a:sym typeface="Gill Sans"/>
            </a:endParaRPr>
          </a:p>
        </p:txBody>
      </p:sp>
      <p:pic>
        <p:nvPicPr>
          <p:cNvPr id="151" name="Google Shape;151;p4" descr="Στόχος με συμπαγές γέμισμα"/>
          <p:cNvPicPr preferRelativeResize="0"/>
          <p:nvPr/>
        </p:nvPicPr>
        <p:blipFill rotWithShape="1">
          <a:blip r:embed="rId5">
            <a:alphaModFix/>
          </a:blip>
          <a:srcRect/>
          <a:stretch/>
        </p:blipFill>
        <p:spPr>
          <a:xfrm>
            <a:off x="8412367" y="2213810"/>
            <a:ext cx="3779633" cy="3779633"/>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83" name="Google Shape;183;p7"/>
          <p:cNvSpPr/>
          <p:nvPr/>
        </p:nvSpPr>
        <p:spPr>
          <a:xfrm>
            <a:off x="3418652" y="6566673"/>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Source</a:t>
            </a:r>
            <a:r>
              <a:rPr lang="en-US" sz="1200" dirty="0">
                <a:solidFill>
                  <a:schemeClr val="dk1"/>
                </a:solidFill>
                <a:latin typeface="Calibri"/>
                <a:ea typeface="Calibri"/>
                <a:cs typeface="Calibri"/>
                <a:sym typeface="Calibri"/>
              </a:rPr>
              <a:t> | </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Pixabay license</a:t>
            </a:r>
            <a:endParaRPr sz="1200" dirty="0">
              <a:solidFill>
                <a:schemeClr val="dk1"/>
              </a:solidFill>
              <a:latin typeface="Calibri"/>
              <a:ea typeface="Calibri"/>
              <a:cs typeface="Calibri"/>
              <a:sym typeface="Calibri"/>
            </a:endParaRPr>
          </a:p>
        </p:txBody>
      </p:sp>
      <p:sp>
        <p:nvSpPr>
          <p:cNvPr id="8" name="Google Shape;169;p6">
            <a:extLst>
              <a:ext uri="{FF2B5EF4-FFF2-40B4-BE49-F238E27FC236}">
                <a16:creationId xmlns:a16="http://schemas.microsoft.com/office/drawing/2014/main" id="{E0A7BC44-4FE1-4A3D-8776-19E6A8B9F329}"/>
              </a:ext>
            </a:extLst>
          </p:cNvPr>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03864"/>
              </a:buClr>
              <a:buSzPts val="3600"/>
              <a:buFont typeface="Calibri"/>
              <a:buNone/>
              <a:defRPr sz="36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C01E24"/>
              </a:buClr>
              <a:buSzPts val="2000"/>
            </a:pPr>
            <a:r>
              <a:rPr lang="en-GB" dirty="0">
                <a:solidFill>
                  <a:srgbClr val="002060"/>
                </a:solidFill>
              </a:rPr>
              <a:t>Activité 7</a:t>
            </a:r>
          </a:p>
        </p:txBody>
      </p:sp>
      <p:sp>
        <p:nvSpPr>
          <p:cNvPr id="10" name="Google Shape;171;p6">
            <a:extLst>
              <a:ext uri="{FF2B5EF4-FFF2-40B4-BE49-F238E27FC236}">
                <a16:creationId xmlns:a16="http://schemas.microsoft.com/office/drawing/2014/main" id="{A76D4AA0-5B2D-4504-A8B5-7F5A95DA9AEB}"/>
              </a:ext>
            </a:extLst>
          </p:cNvPr>
          <p:cNvSpPr txBox="1">
            <a:spLocks/>
          </p:cNvSpPr>
          <p:nvPr/>
        </p:nvSpPr>
        <p:spPr>
          <a:xfrm>
            <a:off x="403111" y="2350334"/>
            <a:ext cx="6298136" cy="3427666"/>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81000" algn="l" rtl="0">
              <a:lnSpc>
                <a:spcPct val="150000"/>
              </a:lnSpc>
              <a:spcBef>
                <a:spcPts val="600"/>
              </a:spcBef>
              <a:spcAft>
                <a:spcPts val="0"/>
              </a:spcAft>
              <a:buClr>
                <a:srgbClr val="C01E24"/>
              </a:buClr>
              <a:buSzPts val="2400"/>
              <a:buFont typeface="Noto Sans Symbols"/>
              <a:buChar char="▪"/>
              <a:defRPr sz="2400" b="0" i="0" u="none" strike="noStrike" cap="none">
                <a:solidFill>
                  <a:schemeClr val="dk1"/>
                </a:solidFill>
                <a:latin typeface="Calibri"/>
                <a:ea typeface="Calibri"/>
                <a:cs typeface="Calibri"/>
                <a:sym typeface="Calibri"/>
              </a:defRPr>
            </a:lvl1pPr>
            <a:lvl2pPr marL="914400" marR="0" lvl="1" indent="-396240" algn="l" rtl="0">
              <a:lnSpc>
                <a:spcPct val="150000"/>
              </a:lnSpc>
              <a:spcBef>
                <a:spcPts val="600"/>
              </a:spcBef>
              <a:spcAft>
                <a:spcPts val="0"/>
              </a:spcAft>
              <a:buClr>
                <a:srgbClr val="C01E24"/>
              </a:buClr>
              <a:buSzPts val="2640"/>
              <a:buFont typeface="Noto Sans Symbols"/>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5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5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5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228600" indent="-228600">
              <a:spcBef>
                <a:spcPts val="0"/>
              </a:spcBef>
              <a:buSzPts val="2000"/>
            </a:pPr>
            <a:r>
              <a:rPr lang="fr-FR" sz="3000" i="1" dirty="0"/>
              <a:t>Comment obtenir un rendez-vous chez un psychiatre ?</a:t>
            </a:r>
          </a:p>
        </p:txBody>
      </p:sp>
      <p:pic>
        <p:nvPicPr>
          <p:cNvPr id="7170" name="Picture 2" descr="Salud Mental, Bienestar, Psicología, Mente, Psicológico">
            <a:extLst>
              <a:ext uri="{FF2B5EF4-FFF2-40B4-BE49-F238E27FC236}">
                <a16:creationId xmlns:a16="http://schemas.microsoft.com/office/drawing/2014/main" id="{9FC628FC-3397-4072-A86F-5156D039105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66502" y="2418254"/>
            <a:ext cx="4551190" cy="3029386"/>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182;p7"/>
          <p:cNvSpPr/>
          <p:nvPr/>
        </p:nvSpPr>
        <p:spPr>
          <a:xfrm>
            <a:off x="10006149" y="-3932"/>
            <a:ext cx="2184592" cy="350774"/>
          </a:xfrm>
          <a:prstGeom prst="rect">
            <a:avLst/>
          </a:prstGeom>
          <a:solidFill>
            <a:srgbClr val="7F7F7F"/>
          </a:solidFill>
          <a:ln>
            <a:noFill/>
          </a:ln>
        </p:spPr>
        <p:txBody>
          <a:bodyPr spcFirstLastPara="1" wrap="square" lIns="91425" tIns="45700" rIns="91425" bIns="45700" anchor="ctr" anchorCtr="0">
            <a:normAutofit fontScale="92500"/>
          </a:bodyPr>
          <a:lstStyle/>
          <a:p>
            <a:pPr marL="0" marR="0" lvl="0" indent="0" algn="r" rtl="0">
              <a:lnSpc>
                <a:spcPct val="80000"/>
              </a:lnSpc>
              <a:spcBef>
                <a:spcPts val="0"/>
              </a:spcBef>
              <a:spcAft>
                <a:spcPts val="0"/>
              </a:spcAft>
              <a:buNone/>
            </a:pPr>
            <a:r>
              <a:rPr lang="en-US" sz="1530" dirty="0">
                <a:solidFill>
                  <a:schemeClr val="lt1"/>
                </a:solidFill>
                <a:latin typeface="Arial"/>
                <a:ea typeface="Arial"/>
                <a:cs typeface="Arial"/>
                <a:sym typeface="Arial"/>
              </a:rPr>
              <a:t>5.3.3 Practical Exercise</a:t>
            </a:r>
            <a:endParaRPr sz="1275"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40516441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83" name="Google Shape;183;p7"/>
          <p:cNvSpPr/>
          <p:nvPr/>
        </p:nvSpPr>
        <p:spPr>
          <a:xfrm>
            <a:off x="3418652" y="6566673"/>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Source</a:t>
            </a:r>
            <a:r>
              <a:rPr lang="en-US" sz="1200" dirty="0">
                <a:solidFill>
                  <a:schemeClr val="dk1"/>
                </a:solidFill>
                <a:latin typeface="Calibri"/>
                <a:ea typeface="Calibri"/>
                <a:cs typeface="Calibri"/>
                <a:sym typeface="Calibri"/>
              </a:rPr>
              <a:t> | </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Pixabay license</a:t>
            </a:r>
            <a:endParaRPr sz="1200" dirty="0">
              <a:solidFill>
                <a:schemeClr val="dk1"/>
              </a:solidFill>
              <a:latin typeface="Calibri"/>
              <a:ea typeface="Calibri"/>
              <a:cs typeface="Calibri"/>
              <a:sym typeface="Calibri"/>
            </a:endParaRPr>
          </a:p>
        </p:txBody>
      </p:sp>
      <p:sp>
        <p:nvSpPr>
          <p:cNvPr id="8" name="Google Shape;169;p6">
            <a:extLst>
              <a:ext uri="{FF2B5EF4-FFF2-40B4-BE49-F238E27FC236}">
                <a16:creationId xmlns:a16="http://schemas.microsoft.com/office/drawing/2014/main" id="{E0A7BC44-4FE1-4A3D-8776-19E6A8B9F329}"/>
              </a:ext>
            </a:extLst>
          </p:cNvPr>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03864"/>
              </a:buClr>
              <a:buSzPts val="3600"/>
              <a:buFont typeface="Calibri"/>
              <a:buNone/>
              <a:defRPr sz="36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C01E24"/>
              </a:buClr>
              <a:buSzPts val="2000"/>
            </a:pPr>
            <a:r>
              <a:rPr lang="en-GB" dirty="0">
                <a:solidFill>
                  <a:srgbClr val="002060"/>
                </a:solidFill>
              </a:rPr>
              <a:t>Activité 8</a:t>
            </a:r>
          </a:p>
        </p:txBody>
      </p:sp>
      <p:sp>
        <p:nvSpPr>
          <p:cNvPr id="10" name="Google Shape;171;p6">
            <a:extLst>
              <a:ext uri="{FF2B5EF4-FFF2-40B4-BE49-F238E27FC236}">
                <a16:creationId xmlns:a16="http://schemas.microsoft.com/office/drawing/2014/main" id="{A76D4AA0-5B2D-4504-A8B5-7F5A95DA9AEB}"/>
              </a:ext>
            </a:extLst>
          </p:cNvPr>
          <p:cNvSpPr txBox="1">
            <a:spLocks/>
          </p:cNvSpPr>
          <p:nvPr/>
        </p:nvSpPr>
        <p:spPr>
          <a:xfrm>
            <a:off x="403111" y="2350334"/>
            <a:ext cx="6437472" cy="3427666"/>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81000" algn="l" rtl="0">
              <a:lnSpc>
                <a:spcPct val="150000"/>
              </a:lnSpc>
              <a:spcBef>
                <a:spcPts val="600"/>
              </a:spcBef>
              <a:spcAft>
                <a:spcPts val="0"/>
              </a:spcAft>
              <a:buClr>
                <a:srgbClr val="C01E24"/>
              </a:buClr>
              <a:buSzPts val="2400"/>
              <a:buFont typeface="Noto Sans Symbols"/>
              <a:buChar char="▪"/>
              <a:defRPr sz="2400" b="0" i="0" u="none" strike="noStrike" cap="none">
                <a:solidFill>
                  <a:schemeClr val="dk1"/>
                </a:solidFill>
                <a:latin typeface="Calibri"/>
                <a:ea typeface="Calibri"/>
                <a:cs typeface="Calibri"/>
                <a:sym typeface="Calibri"/>
              </a:defRPr>
            </a:lvl1pPr>
            <a:lvl2pPr marL="914400" marR="0" lvl="1" indent="-396240" algn="l" rtl="0">
              <a:lnSpc>
                <a:spcPct val="150000"/>
              </a:lnSpc>
              <a:spcBef>
                <a:spcPts val="600"/>
              </a:spcBef>
              <a:spcAft>
                <a:spcPts val="0"/>
              </a:spcAft>
              <a:buClr>
                <a:srgbClr val="C01E24"/>
              </a:buClr>
              <a:buSzPts val="2640"/>
              <a:buFont typeface="Noto Sans Symbols"/>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5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5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5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228600" indent="-228600">
              <a:spcBef>
                <a:spcPts val="0"/>
              </a:spcBef>
              <a:buSzPts val="2000"/>
            </a:pPr>
            <a:r>
              <a:rPr lang="fr-FR" sz="3000" i="1" dirty="0">
                <a:effectLst/>
                <a:latin typeface="Calibri" panose="020F0502020204030204" pitchFamily="34" charset="0"/>
                <a:ea typeface="Calibri" panose="020F0502020204030204" pitchFamily="34" charset="0"/>
              </a:rPr>
              <a:t>Comment connaître les pharmacies près de chez moi ?</a:t>
            </a:r>
          </a:p>
          <a:p>
            <a:pPr marL="228600" indent="-228600">
              <a:spcBef>
                <a:spcPts val="0"/>
              </a:spcBef>
              <a:buSzPts val="2000"/>
            </a:pPr>
            <a:r>
              <a:rPr lang="fr-FR" sz="3000" i="1" dirty="0">
                <a:effectLst/>
                <a:latin typeface="Calibri" panose="020F0502020204030204" pitchFamily="34" charset="0"/>
                <a:ea typeface="Calibri" panose="020F0502020204030204" pitchFamily="34" charset="0"/>
              </a:rPr>
              <a:t>Que puis-je trouver dans une pharmacie ?</a:t>
            </a:r>
            <a:endParaRPr lang="en-GB" sz="3000" i="1" dirty="0"/>
          </a:p>
        </p:txBody>
      </p:sp>
      <p:pic>
        <p:nvPicPr>
          <p:cNvPr id="8194" name="Picture 2" descr="Logo Farmacia, Farmacia, Banner De Farmacia">
            <a:extLst>
              <a:ext uri="{FF2B5EF4-FFF2-40B4-BE49-F238E27FC236}">
                <a16:creationId xmlns:a16="http://schemas.microsoft.com/office/drawing/2014/main" id="{BA6FCDC6-8BC1-4CD2-94D9-72E43F8C54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0582" y="2642381"/>
            <a:ext cx="4572001" cy="2586038"/>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182;p7"/>
          <p:cNvSpPr/>
          <p:nvPr/>
        </p:nvSpPr>
        <p:spPr>
          <a:xfrm>
            <a:off x="10006149" y="-3932"/>
            <a:ext cx="2184592" cy="350774"/>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None/>
            </a:pPr>
            <a:r>
              <a:rPr lang="fr-FR" sz="1530" dirty="0">
                <a:solidFill>
                  <a:schemeClr val="lt1"/>
                </a:solidFill>
                <a:latin typeface="Arial"/>
                <a:ea typeface="Arial"/>
                <a:cs typeface="Arial"/>
                <a:sym typeface="Arial"/>
              </a:rPr>
              <a:t>5.3.3 Exercice pratique</a:t>
            </a:r>
            <a:endParaRPr lang="fr-FR" sz="1275"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41551546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a:bodyPr>
          <a:lstStyle/>
          <a:p>
            <a:r>
              <a:rPr lang="fr-FR" altLang="el-GR" sz="2000" dirty="0">
                <a:solidFill>
                  <a:srgbClr val="C01E24"/>
                </a:solidFill>
              </a:rPr>
              <a:t>Section 5.4.4</a:t>
            </a:r>
            <a:br>
              <a:rPr lang="fr-FR" altLang="el-GR" dirty="0">
                <a:solidFill>
                  <a:srgbClr val="C01E24"/>
                </a:solidFill>
              </a:rPr>
            </a:br>
            <a:r>
              <a:rPr lang="fr-FR" altLang="el-GR" dirty="0">
                <a:solidFill>
                  <a:srgbClr val="C01E24"/>
                </a:solidFill>
              </a:rPr>
              <a:t>Clôture - débriefing </a:t>
            </a:r>
            <a:endParaRPr lang="fr-F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a:xfrm>
            <a:off x="548239" y="2149092"/>
            <a:ext cx="6291832" cy="3958468"/>
          </a:xfrm>
        </p:spPr>
        <p:txBody>
          <a:bodyPr>
            <a:normAutofit fontScale="92500" lnSpcReduction="10000"/>
          </a:bodyPr>
          <a:lstStyle/>
          <a:p>
            <a:pPr>
              <a:lnSpc>
                <a:spcPct val="110000"/>
              </a:lnSpc>
              <a:spcAft>
                <a:spcPts val="600"/>
              </a:spcAft>
            </a:pPr>
            <a:r>
              <a:rPr lang="fr-FR" sz="2200" dirty="0">
                <a:sym typeface="Arial" panose="020B0604020202020204" pitchFamily="34" charset="0"/>
              </a:rPr>
              <a:t>Objectifs</a:t>
            </a:r>
          </a:p>
          <a:p>
            <a:pPr>
              <a:lnSpc>
                <a:spcPct val="110000"/>
              </a:lnSpc>
              <a:spcAft>
                <a:spcPts val="600"/>
              </a:spcAft>
            </a:pPr>
            <a:r>
              <a:rPr lang="fr-FR" sz="2200" dirty="0">
                <a:latin typeface="Calibri" panose="020F0502020204030204" pitchFamily="34" charset="0"/>
                <a:cs typeface="Calibri" panose="020F0502020204030204" pitchFamily="34" charset="0"/>
                <a:sym typeface="Arial" panose="020B0604020202020204" pitchFamily="34" charset="0"/>
              </a:rPr>
              <a:t>Le formateur/la formatrice </a:t>
            </a:r>
          </a:p>
          <a:p>
            <a:pPr marL="342900" indent="-342900">
              <a:lnSpc>
                <a:spcPct val="110000"/>
              </a:lnSpc>
              <a:spcAft>
                <a:spcPts val="600"/>
              </a:spcAft>
              <a:buFont typeface="Wingdings" panose="05000000000000000000" pitchFamily="2" charset="2"/>
              <a:buChar char="§"/>
            </a:pPr>
            <a:r>
              <a:rPr lang="fr-FR" sz="2200" b="0" dirty="0">
                <a:latin typeface="Calibri" panose="020F0502020204030204" pitchFamily="34" charset="0"/>
                <a:cs typeface="Calibri" panose="020F0502020204030204" pitchFamily="34" charset="0"/>
                <a:sym typeface="Arial" panose="020B0604020202020204" pitchFamily="34" charset="0"/>
              </a:rPr>
              <a:t>récapitule la séance et tente de répondre aux questions éventuelles,</a:t>
            </a:r>
          </a:p>
          <a:p>
            <a:pPr marL="342900" indent="-342900">
              <a:lnSpc>
                <a:spcPct val="110000"/>
              </a:lnSpc>
              <a:spcAft>
                <a:spcPts val="600"/>
              </a:spcAft>
              <a:buFont typeface="Wingdings" panose="05000000000000000000" pitchFamily="2" charset="2"/>
              <a:buChar char="§"/>
            </a:pPr>
            <a:r>
              <a:rPr lang="fr-FR" sz="2200" b="0" dirty="0">
                <a:latin typeface="Calibri" panose="020F0502020204030204" pitchFamily="34" charset="0"/>
                <a:cs typeface="Calibri" panose="020F0502020204030204" pitchFamily="34" charset="0"/>
                <a:sym typeface="Arial" panose="020B0604020202020204" pitchFamily="34" charset="0"/>
              </a:rPr>
              <a:t>convoque les stagiaires à la prochaine séance en présentiel en leur demandant de bien conserver toutes les informations recueillies, pour la séance en ligne</a:t>
            </a:r>
          </a:p>
          <a:p>
            <a:pPr marL="342900" indent="-342900">
              <a:lnSpc>
                <a:spcPct val="110000"/>
              </a:lnSpc>
              <a:spcAft>
                <a:spcPts val="600"/>
              </a:spcAft>
              <a:buFont typeface="Wingdings" panose="05000000000000000000" pitchFamily="2" charset="2"/>
              <a:buChar char="§"/>
            </a:pPr>
            <a:r>
              <a:rPr lang="fr-FR" sz="2200" b="0" dirty="0">
                <a:latin typeface="Calibri" panose="020F0502020204030204" pitchFamily="34" charset="0"/>
                <a:cs typeface="Calibri" panose="020F0502020204030204" pitchFamily="34" charset="0"/>
                <a:sym typeface="Arial" panose="020B0604020202020204" pitchFamily="34" charset="0"/>
              </a:rPr>
              <a:t>explique quels seront les devoirs à faire dans le cadre de la séance de formation en ligne et communique les informations concernant les délais.</a:t>
            </a:r>
          </a:p>
        </p:txBody>
      </p:sp>
      <p:sp>
        <p:nvSpPr>
          <p:cNvPr id="14" name="Ορθογώνιο 13">
            <a:extLst>
              <a:ext uri="{FF2B5EF4-FFF2-40B4-BE49-F238E27FC236}">
                <a16:creationId xmlns:a16="http://schemas.microsoft.com/office/drawing/2014/main" id="{C48DB1DC-2ECC-1303-2155-27F9BAD6AE49}"/>
              </a:ext>
            </a:extLst>
          </p:cNvPr>
          <p:cNvSpPr/>
          <p:nvPr/>
        </p:nvSpPr>
        <p:spPr>
          <a:xfrm>
            <a:off x="11469624" y="1000854"/>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5.3.1</a:t>
            </a:r>
            <a:endParaRPr lang="el-GR" sz="1600" dirty="0">
              <a:solidFill>
                <a:schemeClr val="bg1"/>
              </a:solidFill>
            </a:endParaRPr>
          </a:p>
        </p:txBody>
      </p:sp>
      <p:sp>
        <p:nvSpPr>
          <p:cNvPr id="15" name="Ορθογώνιο 14">
            <a:extLst>
              <a:ext uri="{FF2B5EF4-FFF2-40B4-BE49-F238E27FC236}">
                <a16:creationId xmlns:a16="http://schemas.microsoft.com/office/drawing/2014/main" id="{2FEF8B9D-A237-9676-D6E4-13A1DABF3C74}"/>
              </a:ext>
            </a:extLst>
          </p:cNvPr>
          <p:cNvSpPr/>
          <p:nvPr/>
        </p:nvSpPr>
        <p:spPr>
          <a:xfrm>
            <a:off x="11472235" y="1836675"/>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5.3.2</a:t>
            </a:r>
            <a:endParaRPr lang="el-GR" sz="1600" dirty="0">
              <a:solidFill>
                <a:schemeClr val="bg1"/>
              </a:solidFill>
            </a:endParaRPr>
          </a:p>
        </p:txBody>
      </p:sp>
      <p:sp>
        <p:nvSpPr>
          <p:cNvPr id="17" name="Ορθογώνιο 16">
            <a:extLst>
              <a:ext uri="{FF2B5EF4-FFF2-40B4-BE49-F238E27FC236}">
                <a16:creationId xmlns:a16="http://schemas.microsoft.com/office/drawing/2014/main" id="{AE2D5AAC-54ED-1C11-65EF-9883B37B1171}"/>
              </a:ext>
            </a:extLst>
          </p:cNvPr>
          <p:cNvSpPr/>
          <p:nvPr/>
        </p:nvSpPr>
        <p:spPr>
          <a:xfrm>
            <a:off x="11469570" y="2631442"/>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5.3.3</a:t>
            </a:r>
            <a:endParaRPr lang="el-GR" sz="1600" dirty="0">
              <a:solidFill>
                <a:schemeClr val="bg1"/>
              </a:solidFill>
            </a:endParaRPr>
          </a:p>
        </p:txBody>
      </p:sp>
      <p:sp>
        <p:nvSpPr>
          <p:cNvPr id="18" name="Ορθογώνιο 17">
            <a:extLst>
              <a:ext uri="{FF2B5EF4-FFF2-40B4-BE49-F238E27FC236}">
                <a16:creationId xmlns:a16="http://schemas.microsoft.com/office/drawing/2014/main" id="{AACCACF0-D958-F707-8A95-E18EFEBB36E7}"/>
              </a:ext>
            </a:extLst>
          </p:cNvPr>
          <p:cNvSpPr/>
          <p:nvPr/>
        </p:nvSpPr>
        <p:spPr>
          <a:xfrm>
            <a:off x="11469624" y="3499898"/>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C01E24"/>
                </a:solidFill>
              </a:rPr>
              <a:t>5.3.4</a:t>
            </a:r>
            <a:endParaRPr lang="el-GR" sz="1800" dirty="0">
              <a:solidFill>
                <a:srgbClr val="C01E24"/>
              </a:solidFill>
            </a:endParaRPr>
          </a:p>
        </p:txBody>
      </p:sp>
      <p:sp>
        <p:nvSpPr>
          <p:cNvPr id="19" name="Ορθογώνιο 18">
            <a:extLst>
              <a:ext uri="{FF2B5EF4-FFF2-40B4-BE49-F238E27FC236}">
                <a16:creationId xmlns:a16="http://schemas.microsoft.com/office/drawing/2014/main" id="{E8E6B7F8-209F-0A2D-307D-6DFAC2BCB223}"/>
              </a:ext>
            </a:extLst>
          </p:cNvPr>
          <p:cNvSpPr/>
          <p:nvPr/>
        </p:nvSpPr>
        <p:spPr>
          <a:xfrm>
            <a:off x="10739307" y="3498189"/>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203864"/>
                </a:solidFill>
              </a:rPr>
              <a:t>5.3</a:t>
            </a:r>
            <a:endParaRPr lang="el-GR" sz="1800" dirty="0">
              <a:solidFill>
                <a:srgbClr val="203864"/>
              </a:solidFill>
            </a:endParaRPr>
          </a:p>
        </p:txBody>
      </p:sp>
    </p:spTree>
    <p:extLst>
      <p:ext uri="{BB962C8B-B14F-4D97-AF65-F5344CB8AC3E}">
        <p14:creationId xmlns:p14="http://schemas.microsoft.com/office/powerpoint/2010/main" val="1465433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2" name="Rectangle 1">
            <a:extLst>
              <a:ext uri="{FF2B5EF4-FFF2-40B4-BE49-F238E27FC236}">
                <a16:creationId xmlns:a16="http://schemas.microsoft.com/office/drawing/2014/main" id="{50BAF01D-4A22-4373-B1E7-0070E9E260E6}"/>
              </a:ext>
            </a:extLst>
          </p:cNvPr>
          <p:cNvSpPr/>
          <p:nvPr/>
        </p:nvSpPr>
        <p:spPr>
          <a:xfrm>
            <a:off x="2390503" y="0"/>
            <a:ext cx="9801497" cy="6960488"/>
          </a:xfrm>
          <a:prstGeom prst="rect">
            <a:avLst/>
          </a:prstGeom>
          <a:solidFill>
            <a:srgbClr val="2038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32" name="Google Shape;632;p53"/>
          <p:cNvSpPr/>
          <p:nvPr/>
        </p:nvSpPr>
        <p:spPr>
          <a:xfrm flipH="1">
            <a:off x="0" y="0"/>
            <a:ext cx="6172782" cy="6858000"/>
          </a:xfrm>
          <a:custGeom>
            <a:avLst/>
            <a:gdLst/>
            <a:ahLst/>
            <a:cxnLst/>
            <a:rect l="l" t="t" r="r" b="b"/>
            <a:pathLst>
              <a:path w="6172782" h="6858000" extrusionOk="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633" name="Google Shape;633;p53"/>
          <p:cNvSpPr/>
          <p:nvPr/>
        </p:nvSpPr>
        <p:spPr>
          <a:xfrm flipH="1">
            <a:off x="0" y="0"/>
            <a:ext cx="6024154" cy="6858000"/>
          </a:xfrm>
          <a:custGeom>
            <a:avLst/>
            <a:gdLst/>
            <a:ahLst/>
            <a:cxnLst/>
            <a:rect l="l" t="t" r="r" b="b"/>
            <a:pathLst>
              <a:path w="6024154" h="6858000" extrusionOk="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pic>
        <p:nvPicPr>
          <p:cNvPr id="634" name="Google Shape;634;p53"/>
          <p:cNvPicPr preferRelativeResize="0"/>
          <p:nvPr/>
        </p:nvPicPr>
        <p:blipFill rotWithShape="1">
          <a:blip r:embed="rId3">
            <a:alphaModFix/>
          </a:blip>
          <a:srcRect/>
          <a:stretch/>
        </p:blipFill>
        <p:spPr>
          <a:xfrm>
            <a:off x="429767" y="1143058"/>
            <a:ext cx="4856199" cy="1284943"/>
          </a:xfrm>
          <a:prstGeom prst="rect">
            <a:avLst/>
          </a:prstGeom>
          <a:noFill/>
          <a:ln>
            <a:noFill/>
          </a:ln>
        </p:spPr>
      </p:pic>
      <p:pic>
        <p:nvPicPr>
          <p:cNvPr id="635" name="Google Shape;635;p53"/>
          <p:cNvPicPr preferRelativeResize="0"/>
          <p:nvPr/>
        </p:nvPicPr>
        <p:blipFill rotWithShape="1">
          <a:blip r:embed="rId4">
            <a:alphaModFix/>
          </a:blip>
          <a:srcRect/>
          <a:stretch/>
        </p:blipFill>
        <p:spPr>
          <a:xfrm>
            <a:off x="429768" y="3471531"/>
            <a:ext cx="2323213" cy="2323213"/>
          </a:xfrm>
          <a:prstGeom prst="rect">
            <a:avLst/>
          </a:prstGeom>
          <a:noFill/>
          <a:ln>
            <a:noFill/>
          </a:ln>
        </p:spPr>
      </p:pic>
      <p:pic>
        <p:nvPicPr>
          <p:cNvPr id="636" name="Google Shape;636;p53" descr="C:\Users\Georgia-Work\AppData\Roaming\Skype\georgia.aristidou\media_messaging\media_cache\^DD49E969C8C275A0BF0095F3F01442BBA23C6B6D6D2A977CE4^pimgpsh_fullsize_distr.jpg"/>
          <p:cNvPicPr preferRelativeResize="0"/>
          <p:nvPr/>
        </p:nvPicPr>
        <p:blipFill rotWithShape="1">
          <a:blip r:embed="rId5">
            <a:alphaModFix/>
          </a:blip>
          <a:srcRect/>
          <a:stretch/>
        </p:blipFill>
        <p:spPr>
          <a:xfrm>
            <a:off x="0" y="6344254"/>
            <a:ext cx="1684020" cy="495300"/>
          </a:xfrm>
          <a:prstGeom prst="rect">
            <a:avLst/>
          </a:prstGeom>
          <a:noFill/>
          <a:ln>
            <a:noFill/>
          </a:ln>
        </p:spPr>
      </p:pic>
      <p:pic>
        <p:nvPicPr>
          <p:cNvPr id="637" name="Google Shape;637;p53"/>
          <p:cNvPicPr preferRelativeResize="0"/>
          <p:nvPr/>
        </p:nvPicPr>
        <p:blipFill rotWithShape="1">
          <a:blip r:embed="rId4">
            <a:alphaModFix/>
          </a:blip>
          <a:srcRect/>
          <a:stretch/>
        </p:blipFill>
        <p:spPr>
          <a:xfrm>
            <a:off x="7476818" y="1708146"/>
            <a:ext cx="3265071" cy="3265071"/>
          </a:xfrm>
          <a:prstGeom prst="rect">
            <a:avLst/>
          </a:prstGeom>
          <a:solidFill>
            <a:srgbClr val="203864"/>
          </a:solidFill>
          <a:ln>
            <a:noFill/>
          </a:ln>
        </p:spPr>
      </p:pic>
      <p:sp>
        <p:nvSpPr>
          <p:cNvPr id="638" name="Google Shape;638;p53"/>
          <p:cNvSpPr txBox="1"/>
          <p:nvPr/>
        </p:nvSpPr>
        <p:spPr>
          <a:xfrm>
            <a:off x="340474" y="2922021"/>
            <a:ext cx="5034783"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C01E24"/>
              </a:buClr>
              <a:buSzPts val="2800"/>
              <a:buFont typeface="Calibri"/>
              <a:buNone/>
            </a:pPr>
            <a:r>
              <a:rPr lang="fr-FR" sz="2800" dirty="0">
                <a:solidFill>
                  <a:srgbClr val="C01E24"/>
                </a:solidFill>
                <a:latin typeface="Calibri"/>
                <a:ea typeface="Calibri"/>
                <a:cs typeface="Calibri"/>
                <a:sym typeface="Calibri"/>
              </a:rPr>
              <a:t>Félicitations !</a:t>
            </a:r>
            <a:br>
              <a:rPr lang="fr-FR" sz="2800" dirty="0">
                <a:solidFill>
                  <a:srgbClr val="C01E24"/>
                </a:solidFill>
                <a:latin typeface="Calibri"/>
                <a:ea typeface="Calibri"/>
                <a:cs typeface="Calibri"/>
                <a:sym typeface="Calibri"/>
              </a:rPr>
            </a:br>
            <a:r>
              <a:rPr lang="fr-FR" sz="2400" dirty="0">
                <a:solidFill>
                  <a:srgbClr val="C01E24"/>
                </a:solidFill>
                <a:latin typeface="Calibri"/>
                <a:ea typeface="Calibri"/>
                <a:cs typeface="Calibri"/>
                <a:sym typeface="Calibri"/>
              </a:rPr>
              <a:t>Vous avez terminé ce module !</a:t>
            </a:r>
            <a:endParaRPr lang="fr-FR" dirty="0"/>
          </a:p>
        </p:txBody>
      </p:sp>
      <p:sp>
        <p:nvSpPr>
          <p:cNvPr id="639" name="Google Shape;639;p53"/>
          <p:cNvSpPr/>
          <p:nvPr/>
        </p:nvSpPr>
        <p:spPr>
          <a:xfrm>
            <a:off x="7324530" y="6328066"/>
            <a:ext cx="4863381" cy="632422"/>
          </a:xfrm>
          <a:prstGeom prst="rect">
            <a:avLst/>
          </a:prstGeom>
          <a:noFill/>
          <a:ln>
            <a:noFill/>
          </a:ln>
        </p:spPr>
        <p:txBody>
          <a:bodyPr spcFirstLastPara="1" wrap="square" lIns="91425" tIns="45700" rIns="91425" bIns="45700" anchor="ctr" anchorCtr="0">
            <a:noAutofit/>
          </a:bodyPr>
          <a:lstStyle/>
          <a:p>
            <a:pPr algn="l">
              <a:lnSpc>
                <a:spcPct val="150000"/>
              </a:lnSpc>
              <a:spcAft>
                <a:spcPts val="800"/>
              </a:spcAft>
            </a:pPr>
            <a:r>
              <a:rPr lang="fr-FR" sz="900" b="0" dirty="0">
                <a:solidFill>
                  <a:schemeClr val="bg1"/>
                </a:solidFill>
                <a:effectLst/>
                <a:latin typeface="Calibri" panose="020F0502020204030204" pitchFamily="34" charset="0"/>
                <a:cs typeface="Calibri" panose="020F0502020204030204" pitchFamily="34" charset="0"/>
              </a:rPr>
              <a:t>Le soutien de la Commission européenne à la production de cette publication ne constitue pas une approbation de son contenu, qui n'engage que ses auteurs, et la Commission européenne ne peut être tenue responsable de l'usage qui pourrait être fait des informations qu'elle contient.</a:t>
            </a:r>
            <a:endParaRPr lang="fr-FR" sz="9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5"/>
          <p:cNvSpPr txBox="1">
            <a:spLocks noGrp="1"/>
          </p:cNvSpPr>
          <p:nvPr>
            <p:ph type="body" idx="1"/>
          </p:nvPr>
        </p:nvSpPr>
        <p:spPr>
          <a:xfrm>
            <a:off x="536509" y="1989611"/>
            <a:ext cx="6390605" cy="3280049"/>
          </a:xfrm>
          <a:prstGeom prst="rect">
            <a:avLst/>
          </a:prstGeom>
          <a:noFill/>
          <a:ln>
            <a:noFill/>
          </a:ln>
        </p:spPr>
        <p:txBody>
          <a:bodyPr spcFirstLastPara="1" wrap="square" lIns="91425" tIns="45700" rIns="91425" bIns="45700" anchor="t" anchorCtr="0">
            <a:noAutofit/>
          </a:bodyPr>
          <a:lstStyle/>
          <a:p>
            <a:pPr algn="l"/>
            <a:endParaRPr lang="fr-FR" sz="2000" b="0" i="0" u="none" strike="noStrike" baseline="0" dirty="0">
              <a:solidFill>
                <a:schemeClr val="bg1"/>
              </a:solidFill>
              <a:latin typeface="Calibri" panose="020F0502020204030204" pitchFamily="34" charset="0"/>
            </a:endParaRPr>
          </a:p>
          <a:p>
            <a:r>
              <a:rPr lang="fr-FR" sz="2000" b="1" i="0" u="none" strike="noStrike" baseline="0" dirty="0">
                <a:solidFill>
                  <a:schemeClr val="bg1"/>
                </a:solidFill>
                <a:latin typeface="Calibri" panose="020F0502020204030204" pitchFamily="34" charset="0"/>
              </a:rPr>
              <a:t>Rechercher-trouver </a:t>
            </a:r>
            <a:r>
              <a:rPr lang="fr-FR" sz="2000" b="0" i="0" u="none" strike="noStrike" baseline="0" dirty="0">
                <a:solidFill>
                  <a:schemeClr val="bg1"/>
                </a:solidFill>
                <a:latin typeface="Calibri" panose="020F0502020204030204" pitchFamily="34" charset="0"/>
              </a:rPr>
              <a:t>: capacité de l’apprenant à rechercher des informations en ligne sur la santé numérique</a:t>
            </a:r>
          </a:p>
          <a:p>
            <a:r>
              <a:rPr lang="fr-FR" sz="2000" b="1" i="0" u="none" strike="noStrike" baseline="0" dirty="0">
                <a:solidFill>
                  <a:schemeClr val="bg1"/>
                </a:solidFill>
                <a:latin typeface="Calibri" panose="020F0502020204030204" pitchFamily="34" charset="0"/>
              </a:rPr>
              <a:t>Comprendre </a:t>
            </a:r>
            <a:r>
              <a:rPr lang="fr-FR" sz="2000" b="0" i="0" u="none" strike="noStrike" baseline="0" dirty="0">
                <a:solidFill>
                  <a:schemeClr val="bg1"/>
                </a:solidFill>
                <a:latin typeface="Calibri" panose="020F0502020204030204" pitchFamily="34" charset="0"/>
              </a:rPr>
              <a:t>: capacité de l’apprenant à comprendre et à appréhender les informations de santé sur lesquelles il peut tomber en ligne et à en saisir le sens. </a:t>
            </a:r>
          </a:p>
          <a:p>
            <a:r>
              <a:rPr lang="fr-FR" sz="2000" b="1" i="0" u="none" strike="noStrike" baseline="0" dirty="0">
                <a:solidFill>
                  <a:schemeClr val="bg1"/>
                </a:solidFill>
                <a:latin typeface="Calibri" panose="020F0502020204030204" pitchFamily="34" charset="0"/>
              </a:rPr>
              <a:t>Évaluer </a:t>
            </a:r>
            <a:r>
              <a:rPr lang="fr-FR" sz="2000" b="0" i="0" u="none" strike="noStrike" baseline="0" dirty="0">
                <a:solidFill>
                  <a:schemeClr val="bg1"/>
                </a:solidFill>
                <a:latin typeface="Calibri" panose="020F0502020204030204" pitchFamily="34" charset="0"/>
              </a:rPr>
              <a:t>: capacité de l’apprenant à examiner et juger de manière critique la pertinence et la fiabilité des informations de santé trouvées via différentes sources en ligne. </a:t>
            </a:r>
          </a:p>
          <a:p>
            <a:pPr marL="228600" lvl="0" indent="-228600" algn="l" rtl="0">
              <a:lnSpc>
                <a:spcPct val="150000"/>
              </a:lnSpc>
              <a:spcBef>
                <a:spcPts val="0"/>
              </a:spcBef>
              <a:spcAft>
                <a:spcPts val="0"/>
              </a:spcAft>
              <a:buClr>
                <a:srgbClr val="C01E24"/>
              </a:buClr>
              <a:buSzPts val="2000"/>
              <a:buFont typeface="Noto Sans Symbols"/>
              <a:buChar char="✔"/>
            </a:pPr>
            <a:endParaRPr lang="fr-FR" dirty="0"/>
          </a:p>
        </p:txBody>
      </p:sp>
      <p:pic>
        <p:nvPicPr>
          <p:cNvPr id="158" name="Google Shape;158;p5"/>
          <p:cNvPicPr preferRelativeResize="0"/>
          <p:nvPr/>
        </p:nvPicPr>
        <p:blipFill rotWithShape="1">
          <a:blip r:embed="rId3">
            <a:alphaModFix/>
          </a:blip>
          <a:srcRect/>
          <a:stretch/>
        </p:blipFill>
        <p:spPr>
          <a:xfrm>
            <a:off x="6872063" y="2274336"/>
            <a:ext cx="5087207" cy="3389345"/>
          </a:xfrm>
          <a:prstGeom prst="rect">
            <a:avLst/>
          </a:prstGeom>
          <a:noFill/>
          <a:ln>
            <a:noFill/>
          </a:ln>
        </p:spPr>
      </p:pic>
      <p:sp>
        <p:nvSpPr>
          <p:cNvPr id="159" name="Google Shape;159;p5"/>
          <p:cNvSpPr/>
          <p:nvPr/>
        </p:nvSpPr>
        <p:spPr>
          <a:xfrm>
            <a:off x="3419912" y="5998731"/>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Source</a:t>
            </a:r>
            <a:r>
              <a:rPr lang="en-US" sz="1200" dirty="0">
                <a:solidFill>
                  <a:schemeClr val="dk1"/>
                </a:solidFill>
                <a:latin typeface="Calibri"/>
                <a:ea typeface="Calibri"/>
                <a:cs typeface="Calibri"/>
                <a:sym typeface="Calibri"/>
              </a:rPr>
              <a:t> | </a:t>
            </a:r>
            <a:r>
              <a:rPr lang="en-US" sz="1200" u="sng" dirty="0">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Pixabay license</a:t>
            </a:r>
            <a:endParaRPr sz="1200" dirty="0">
              <a:solidFill>
                <a:schemeClr val="dk1"/>
              </a:solidFill>
              <a:latin typeface="Calibri"/>
              <a:ea typeface="Calibri"/>
              <a:cs typeface="Calibri"/>
              <a:sym typeface="Calibri"/>
            </a:endParaRPr>
          </a:p>
        </p:txBody>
      </p:sp>
      <p:sp>
        <p:nvSpPr>
          <p:cNvPr id="160" name="Google Shape;160;p5"/>
          <p:cNvSpPr txBox="1">
            <a:spLocks noGrp="1"/>
          </p:cNvSpPr>
          <p:nvPr>
            <p:ph type="title"/>
          </p:nvPr>
        </p:nvSpPr>
        <p:spPr>
          <a:xfrm>
            <a:off x="536509" y="1371265"/>
            <a:ext cx="10515600" cy="61834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C01E24"/>
              </a:buClr>
              <a:buSzPts val="2200"/>
              <a:buFont typeface="Calibri"/>
              <a:buNone/>
            </a:pPr>
            <a:r>
              <a:rPr lang="fr-FR" sz="2200" b="1" dirty="0"/>
              <a:t>Compétences</a:t>
            </a:r>
            <a:endParaRPr lang="fr-FR" dirty="0"/>
          </a:p>
        </p:txBody>
      </p:sp>
      <p:sp>
        <p:nvSpPr>
          <p:cNvPr id="16" name="Google Shape;148;p4">
            <a:extLst>
              <a:ext uri="{FF2B5EF4-FFF2-40B4-BE49-F238E27FC236}">
                <a16:creationId xmlns:a16="http://schemas.microsoft.com/office/drawing/2014/main" id="{1E8FF793-EA75-412A-8792-F7196687B6EF}"/>
              </a:ext>
            </a:extLst>
          </p:cNvPr>
          <p:cNvSpPr/>
          <p:nvPr/>
        </p:nvSpPr>
        <p:spPr>
          <a:xfrm>
            <a:off x="36957" y="348995"/>
            <a:ext cx="489461" cy="615675"/>
          </a:xfrm>
          <a:prstGeom prst="rect">
            <a:avLst/>
          </a:prstGeom>
          <a:solidFill>
            <a:srgbClr val="C01E2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7" name="Google Shape;149;p4">
            <a:extLst>
              <a:ext uri="{FF2B5EF4-FFF2-40B4-BE49-F238E27FC236}">
                <a16:creationId xmlns:a16="http://schemas.microsoft.com/office/drawing/2014/main" id="{C0A56E2F-21B4-4E32-B629-E7441DC6A556}"/>
              </a:ext>
            </a:extLst>
          </p:cNvPr>
          <p:cNvSpPr txBox="1"/>
          <p:nvPr/>
        </p:nvSpPr>
        <p:spPr>
          <a:xfrm>
            <a:off x="526419" y="348996"/>
            <a:ext cx="8471838" cy="613530"/>
          </a:xfrm>
          <a:prstGeom prst="rect">
            <a:avLst/>
          </a:prstGeom>
          <a:solidFill>
            <a:srgbClr val="203864"/>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2200"/>
              <a:buFont typeface="Calibri"/>
              <a:buNone/>
            </a:pPr>
            <a:r>
              <a:rPr lang="fr-FR" sz="2200" b="1" dirty="0">
                <a:solidFill>
                  <a:schemeClr val="lt1"/>
                </a:solidFill>
                <a:latin typeface="Calibri"/>
                <a:ea typeface="Calibri"/>
                <a:cs typeface="Calibri"/>
                <a:sym typeface="Calibri"/>
              </a:rPr>
              <a:t>Découvrir les outils de santé numérique</a:t>
            </a:r>
            <a:endParaRPr lang="fr-FR" sz="2400" dirty="0"/>
          </a:p>
        </p:txBody>
      </p:sp>
      <p:sp>
        <p:nvSpPr>
          <p:cNvPr id="18" name="Google Shape;150;p4">
            <a:extLst>
              <a:ext uri="{FF2B5EF4-FFF2-40B4-BE49-F238E27FC236}">
                <a16:creationId xmlns:a16="http://schemas.microsoft.com/office/drawing/2014/main" id="{54776C7A-3455-4936-B691-56FB18C339F8}"/>
              </a:ext>
            </a:extLst>
          </p:cNvPr>
          <p:cNvSpPr/>
          <p:nvPr/>
        </p:nvSpPr>
        <p:spPr>
          <a:xfrm>
            <a:off x="117332" y="438863"/>
            <a:ext cx="409086"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dirty="0">
                <a:solidFill>
                  <a:schemeClr val="lt1"/>
                </a:solidFill>
                <a:latin typeface="Calibri"/>
                <a:ea typeface="Gill Sans"/>
                <a:cs typeface="Calibri"/>
                <a:sym typeface="Calibri"/>
              </a:rPr>
              <a:t>5</a:t>
            </a:r>
            <a:r>
              <a:rPr lang="en-US" sz="2200" b="1" dirty="0">
                <a:solidFill>
                  <a:schemeClr val="lt1"/>
                </a:solidFill>
                <a:latin typeface="Gill Sans"/>
                <a:ea typeface="Gill Sans"/>
                <a:cs typeface="Gill Sans"/>
                <a:sym typeface="Gill Sans"/>
              </a:rPr>
              <a:t> </a:t>
            </a:r>
            <a:endParaRPr sz="2200" b="1" dirty="0">
              <a:solidFill>
                <a:schemeClr val="lt1"/>
              </a:solidFill>
              <a:latin typeface="Gill Sans"/>
              <a:ea typeface="Gill Sans"/>
              <a:cs typeface="Gill Sans"/>
              <a:sym typeface="Gill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a:bodyPr>
          <a:lstStyle/>
          <a:p>
            <a:r>
              <a:rPr lang="en-US" altLang="el-GR" sz="2000" dirty="0">
                <a:solidFill>
                  <a:srgbClr val="C01E24"/>
                </a:solidFill>
              </a:rPr>
              <a:t>Section 5.1.1</a:t>
            </a:r>
            <a:br>
              <a:rPr lang="en-US" altLang="el-GR" dirty="0">
                <a:solidFill>
                  <a:srgbClr val="C01E24"/>
                </a:solidFill>
              </a:rPr>
            </a:br>
            <a:r>
              <a:rPr lang="en-US" altLang="el-GR" dirty="0">
                <a:solidFill>
                  <a:srgbClr val="C01E24"/>
                </a:solidFill>
              </a:rPr>
              <a:t>Introduction</a:t>
            </a:r>
            <a:endParaRPr lang="el-G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a:xfrm>
            <a:off x="548239" y="2149092"/>
            <a:ext cx="5837813" cy="3958468"/>
          </a:xfrm>
        </p:spPr>
        <p:txBody>
          <a:bodyPr>
            <a:normAutofit fontScale="77500" lnSpcReduction="20000"/>
          </a:bodyPr>
          <a:lstStyle/>
          <a:p>
            <a:pPr>
              <a:lnSpc>
                <a:spcPct val="110000"/>
              </a:lnSpc>
              <a:spcAft>
                <a:spcPts val="600"/>
              </a:spcAft>
            </a:pPr>
            <a:r>
              <a:rPr lang="fr-FR" sz="2200" dirty="0">
                <a:sym typeface="Arial" panose="020B0604020202020204" pitchFamily="34" charset="0"/>
              </a:rPr>
              <a:t>Objectifs</a:t>
            </a:r>
          </a:p>
          <a:p>
            <a:pPr>
              <a:lnSpc>
                <a:spcPct val="110000"/>
              </a:lnSpc>
              <a:spcAft>
                <a:spcPts val="600"/>
              </a:spcAft>
            </a:pPr>
            <a:endParaRPr lang="fr-FR" sz="2200" dirty="0">
              <a:sym typeface="Arial" panose="020B0604020202020204" pitchFamily="34" charset="0"/>
            </a:endParaRPr>
          </a:p>
          <a:p>
            <a:pPr>
              <a:lnSpc>
                <a:spcPct val="110000"/>
              </a:lnSpc>
              <a:spcAft>
                <a:spcPts val="600"/>
              </a:spcAft>
            </a:pPr>
            <a:r>
              <a:rPr lang="fr-FR" sz="2200" b="0" dirty="0">
                <a:latin typeface="Calibri" panose="020F0502020204030204" pitchFamily="34" charset="0"/>
                <a:cs typeface="Calibri" panose="020F0502020204030204" pitchFamily="34" charset="0"/>
                <a:sym typeface="Arial" panose="020B0604020202020204" pitchFamily="34" charset="0"/>
              </a:rPr>
              <a:t>Le formateur/la formatrice présente</a:t>
            </a:r>
          </a:p>
          <a:p>
            <a:pPr marL="342900" indent="-342900">
              <a:lnSpc>
                <a:spcPct val="110000"/>
              </a:lnSpc>
              <a:spcAft>
                <a:spcPts val="600"/>
              </a:spcAft>
              <a:buFont typeface="Arial" panose="020B0604020202020204" pitchFamily="34" charset="0"/>
              <a:buChar char="•"/>
            </a:pPr>
            <a:r>
              <a:rPr lang="fr-FR" sz="2200" b="0" dirty="0">
                <a:latin typeface="Calibri" panose="020F0502020204030204" pitchFamily="34" charset="0"/>
                <a:cs typeface="Calibri" panose="020F0502020204030204" pitchFamily="34" charset="0"/>
                <a:sym typeface="Arial" panose="020B0604020202020204" pitchFamily="34" charset="0"/>
              </a:rPr>
              <a:t>la séance, et notamment les objectifs, les activités et le planning de celle-ci, et </a:t>
            </a:r>
          </a:p>
          <a:p>
            <a:pPr marL="342900" indent="-342900">
              <a:lnSpc>
                <a:spcPct val="110000"/>
              </a:lnSpc>
              <a:spcAft>
                <a:spcPts val="600"/>
              </a:spcAft>
              <a:buFont typeface="Arial" panose="020B0604020202020204" pitchFamily="34" charset="0"/>
              <a:buChar char="•"/>
            </a:pPr>
            <a:r>
              <a:rPr lang="fr-FR" sz="2200" b="0" dirty="0">
                <a:latin typeface="Calibri" panose="020F0502020204030204" pitchFamily="34" charset="0"/>
                <a:cs typeface="Calibri" panose="020F0502020204030204" pitchFamily="34" charset="0"/>
                <a:sym typeface="Arial" panose="020B0604020202020204" pitchFamily="34" charset="0"/>
              </a:rPr>
              <a:t>les pairs migrants et médecins présents en expliquant leur rôle.</a:t>
            </a:r>
          </a:p>
          <a:p>
            <a:pPr>
              <a:lnSpc>
                <a:spcPct val="110000"/>
              </a:lnSpc>
              <a:spcAft>
                <a:spcPts val="600"/>
              </a:spcAft>
            </a:pPr>
            <a:r>
              <a:rPr lang="fr-FR" sz="2200" b="0" dirty="0">
                <a:latin typeface="Calibri" panose="020F0502020204030204" pitchFamily="34" charset="0"/>
                <a:cs typeface="Calibri" panose="020F0502020204030204" pitchFamily="34" charset="0"/>
                <a:sym typeface="Arial" panose="020B0604020202020204" pitchFamily="34" charset="0"/>
              </a:rPr>
              <a:t>Le but de cette introduction est de</a:t>
            </a:r>
          </a:p>
          <a:p>
            <a:pPr marL="342900" indent="-342900">
              <a:lnSpc>
                <a:spcPct val="110000"/>
              </a:lnSpc>
              <a:spcAft>
                <a:spcPts val="600"/>
              </a:spcAft>
              <a:buFont typeface="Arial" panose="020B0604020202020204" pitchFamily="34" charset="0"/>
              <a:buChar char="•"/>
            </a:pPr>
            <a:r>
              <a:rPr lang="fr-FR" sz="2200" b="0" dirty="0">
                <a:latin typeface="Calibri" panose="020F0502020204030204" pitchFamily="34" charset="0"/>
                <a:cs typeface="Calibri" panose="020F0502020204030204" pitchFamily="34" charset="0"/>
                <a:sym typeface="Arial" panose="020B0604020202020204" pitchFamily="34" charset="0"/>
              </a:rPr>
              <a:t>donner un aperçu de la séance de formation</a:t>
            </a:r>
          </a:p>
          <a:p>
            <a:pPr marL="342900" indent="-342900">
              <a:lnSpc>
                <a:spcPct val="110000"/>
              </a:lnSpc>
              <a:spcAft>
                <a:spcPts val="600"/>
              </a:spcAft>
              <a:buFont typeface="Arial" panose="020B0604020202020204" pitchFamily="34" charset="0"/>
              <a:buChar char="•"/>
            </a:pPr>
            <a:r>
              <a:rPr lang="fr-FR" sz="2200" b="0" dirty="0">
                <a:latin typeface="Calibri" panose="020F0502020204030204" pitchFamily="34" charset="0"/>
                <a:cs typeface="Calibri" panose="020F0502020204030204" pitchFamily="34" charset="0"/>
                <a:sym typeface="Arial" panose="020B0604020202020204" pitchFamily="34" charset="0"/>
              </a:rPr>
              <a:t>présenter les activités de formation dans leur ensemble</a:t>
            </a:r>
          </a:p>
        </p:txBody>
      </p:sp>
      <p:sp>
        <p:nvSpPr>
          <p:cNvPr id="9" name="Ορθογώνιο 8">
            <a:extLst>
              <a:ext uri="{FF2B5EF4-FFF2-40B4-BE49-F238E27FC236}">
                <a16:creationId xmlns:a16="http://schemas.microsoft.com/office/drawing/2014/main" id="{7F48D75A-F668-48C2-A034-ACE1B4986E36}"/>
              </a:ext>
            </a:extLst>
          </p:cNvPr>
          <p:cNvSpPr/>
          <p:nvPr/>
        </p:nvSpPr>
        <p:spPr>
          <a:xfrm>
            <a:off x="11469624" y="1000854"/>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C01E24"/>
                </a:solidFill>
              </a:rPr>
              <a:t>5.1.1</a:t>
            </a:r>
            <a:endParaRPr lang="el-GR" sz="1800" dirty="0">
              <a:solidFill>
                <a:srgbClr val="C01E24"/>
              </a:solidFill>
            </a:endParaRPr>
          </a:p>
        </p:txBody>
      </p:sp>
      <p:sp>
        <p:nvSpPr>
          <p:cNvPr id="10" name="Ορθογώνιο 9">
            <a:extLst>
              <a:ext uri="{FF2B5EF4-FFF2-40B4-BE49-F238E27FC236}">
                <a16:creationId xmlns:a16="http://schemas.microsoft.com/office/drawing/2014/main" id="{6ED39337-3E0B-4330-9666-8D353C4D4FBE}"/>
              </a:ext>
            </a:extLst>
          </p:cNvPr>
          <p:cNvSpPr/>
          <p:nvPr/>
        </p:nvSpPr>
        <p:spPr>
          <a:xfrm>
            <a:off x="11472235" y="1836675"/>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5.1.2</a:t>
            </a:r>
            <a:endParaRPr lang="el-GR" sz="1600" dirty="0">
              <a:solidFill>
                <a:schemeClr val="bg1"/>
              </a:solidFill>
            </a:endParaRPr>
          </a:p>
        </p:txBody>
      </p:sp>
      <p:sp>
        <p:nvSpPr>
          <p:cNvPr id="11" name="Ορθογώνιο 10">
            <a:extLst>
              <a:ext uri="{FF2B5EF4-FFF2-40B4-BE49-F238E27FC236}">
                <a16:creationId xmlns:a16="http://schemas.microsoft.com/office/drawing/2014/main" id="{1A1F82FC-D5E2-4953-A4C7-E66694AFD878}"/>
              </a:ext>
            </a:extLst>
          </p:cNvPr>
          <p:cNvSpPr/>
          <p:nvPr/>
        </p:nvSpPr>
        <p:spPr>
          <a:xfrm>
            <a:off x="11469570" y="2631442"/>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5.1.3</a:t>
            </a:r>
            <a:endParaRPr lang="el-GR" sz="1600" dirty="0">
              <a:solidFill>
                <a:schemeClr val="bg1"/>
              </a:solidFill>
            </a:endParaRPr>
          </a:p>
        </p:txBody>
      </p:sp>
      <p:sp>
        <p:nvSpPr>
          <p:cNvPr id="12" name="Ορθογώνιο 11">
            <a:extLst>
              <a:ext uri="{FF2B5EF4-FFF2-40B4-BE49-F238E27FC236}">
                <a16:creationId xmlns:a16="http://schemas.microsoft.com/office/drawing/2014/main" id="{5534BC34-AB13-4918-A99B-55035905F6E0}"/>
              </a:ext>
            </a:extLst>
          </p:cNvPr>
          <p:cNvSpPr/>
          <p:nvPr/>
        </p:nvSpPr>
        <p:spPr>
          <a:xfrm>
            <a:off x="11469624" y="3499898"/>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5.1.4</a:t>
            </a:r>
            <a:endParaRPr lang="el-GR" sz="1600" dirty="0">
              <a:solidFill>
                <a:schemeClr val="bg1"/>
              </a:solidFill>
            </a:endParaRPr>
          </a:p>
        </p:txBody>
      </p:sp>
      <p:pic>
        <p:nvPicPr>
          <p:cNvPr id="3" name="Γραφικό 2" descr="Ομιλία περίγραμμα">
            <a:extLst>
              <a:ext uri="{FF2B5EF4-FFF2-40B4-BE49-F238E27FC236}">
                <a16:creationId xmlns:a16="http://schemas.microsoft.com/office/drawing/2014/main" id="{4DB5C50E-C2A5-4D37-9EF7-55510DFB571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39789" y="1392675"/>
            <a:ext cx="3958468" cy="3958468"/>
          </a:xfrm>
          <a:prstGeom prst="rect">
            <a:avLst/>
          </a:prstGeom>
        </p:spPr>
      </p:pic>
      <p:sp>
        <p:nvSpPr>
          <p:cNvPr id="16" name="TextBox 15">
            <a:extLst>
              <a:ext uri="{FF2B5EF4-FFF2-40B4-BE49-F238E27FC236}">
                <a16:creationId xmlns:a16="http://schemas.microsoft.com/office/drawing/2014/main" id="{28254EEA-5466-488A-B331-67C451BDD49C}"/>
              </a:ext>
            </a:extLst>
          </p:cNvPr>
          <p:cNvSpPr txBox="1"/>
          <p:nvPr/>
        </p:nvSpPr>
        <p:spPr>
          <a:xfrm>
            <a:off x="7485164" y="2631442"/>
            <a:ext cx="2667718" cy="584775"/>
          </a:xfrm>
          <a:prstGeom prst="rect">
            <a:avLst/>
          </a:prstGeom>
        </p:spPr>
        <p:txBody>
          <a:bodyPr wrap="none" rtlCol="0">
            <a:spAutoFit/>
          </a:bodyPr>
          <a:lstStyle/>
          <a:p>
            <a:pPr algn="l"/>
            <a:r>
              <a:rPr lang="fr-FR" sz="3200" dirty="0">
                <a:solidFill>
                  <a:srgbClr val="203864"/>
                </a:solidFill>
              </a:rPr>
              <a:t>Et c’est parti !</a:t>
            </a:r>
          </a:p>
        </p:txBody>
      </p:sp>
      <p:sp>
        <p:nvSpPr>
          <p:cNvPr id="13" name="Ορθογώνιο 12">
            <a:extLst>
              <a:ext uri="{FF2B5EF4-FFF2-40B4-BE49-F238E27FC236}">
                <a16:creationId xmlns:a16="http://schemas.microsoft.com/office/drawing/2014/main" id="{D395C5B2-66D9-D9B4-3364-5A2AFE203584}"/>
              </a:ext>
            </a:extLst>
          </p:cNvPr>
          <p:cNvSpPr/>
          <p:nvPr/>
        </p:nvSpPr>
        <p:spPr>
          <a:xfrm>
            <a:off x="10753494" y="1821496"/>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203864"/>
                </a:solidFill>
              </a:rPr>
              <a:t>5.1</a:t>
            </a:r>
            <a:endParaRPr lang="el-GR" sz="1800" dirty="0">
              <a:solidFill>
                <a:srgbClr val="203864"/>
              </a:solidFill>
            </a:endParaRPr>
          </a:p>
        </p:txBody>
      </p:sp>
      <p:sp>
        <p:nvSpPr>
          <p:cNvPr id="14" name="Ορθογώνιο 13">
            <a:extLst>
              <a:ext uri="{FF2B5EF4-FFF2-40B4-BE49-F238E27FC236}">
                <a16:creationId xmlns:a16="http://schemas.microsoft.com/office/drawing/2014/main" id="{BEE6B89D-266E-856D-CD74-45B7F04B7D3D}"/>
              </a:ext>
            </a:extLst>
          </p:cNvPr>
          <p:cNvSpPr/>
          <p:nvPr/>
        </p:nvSpPr>
        <p:spPr>
          <a:xfrm>
            <a:off x="11469619" y="4369474"/>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5.1.5</a:t>
            </a:r>
            <a:endParaRPr lang="el-GR" sz="1600" dirty="0">
              <a:solidFill>
                <a:schemeClr val="bg1"/>
              </a:solidFill>
            </a:endParaRPr>
          </a:p>
        </p:txBody>
      </p:sp>
    </p:spTree>
    <p:extLst>
      <p:ext uri="{BB962C8B-B14F-4D97-AF65-F5344CB8AC3E}">
        <p14:creationId xmlns:p14="http://schemas.microsoft.com/office/powerpoint/2010/main" val="3097272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a:xfrm>
            <a:off x="557999" y="1079999"/>
            <a:ext cx="10909013" cy="893179"/>
          </a:xfrm>
        </p:spPr>
        <p:txBody>
          <a:bodyPr>
            <a:normAutofit fontScale="90000"/>
          </a:bodyPr>
          <a:lstStyle/>
          <a:p>
            <a:r>
              <a:rPr lang="en-US" altLang="el-GR" sz="2000" dirty="0">
                <a:solidFill>
                  <a:srgbClr val="C01E24"/>
                </a:solidFill>
              </a:rPr>
              <a:t>Sections 5.1.2, 5.1.3</a:t>
            </a:r>
            <a:br>
              <a:rPr lang="en-US" altLang="el-GR" dirty="0"/>
            </a:br>
            <a:r>
              <a:rPr lang="fr-FR" altLang="el-GR" dirty="0">
                <a:solidFill>
                  <a:srgbClr val="C01E24"/>
                </a:solidFill>
              </a:rPr>
              <a:t>Comment trouver des informations de santé en ligne ?</a:t>
            </a:r>
            <a:endParaRPr lang="fr-FR" dirty="0">
              <a:solidFill>
                <a:srgbClr val="0070C0"/>
              </a:solidFill>
            </a:endParaRPr>
          </a:p>
        </p:txBody>
      </p:sp>
      <p:sp>
        <p:nvSpPr>
          <p:cNvPr id="7" name="Ορθογώνιο 1">
            <a:extLst>
              <a:ext uri="{FF2B5EF4-FFF2-40B4-BE49-F238E27FC236}">
                <a16:creationId xmlns:a16="http://schemas.microsoft.com/office/drawing/2014/main" id="{3EABFA14-CCC1-48A6-A2A5-B838C912D37A}"/>
              </a:ext>
            </a:extLst>
          </p:cNvPr>
          <p:cNvSpPr/>
          <p:nvPr/>
        </p:nvSpPr>
        <p:spPr>
          <a:xfrm>
            <a:off x="7980099" y="6453317"/>
            <a:ext cx="2411718" cy="276999"/>
          </a:xfrm>
          <a:prstGeom prst="rect">
            <a:avLst/>
          </a:prstGeom>
        </p:spPr>
        <p:txBody>
          <a:bodyPr wrap="square">
            <a:spAutoFit/>
          </a:bodyPr>
          <a:lstStyle/>
          <a:p>
            <a:pPr algn="r"/>
            <a:r>
              <a:rPr lang="en-US" sz="1200" dirty="0">
                <a:hlinkClick r:id="rId3"/>
              </a:rPr>
              <a:t>Source</a:t>
            </a:r>
            <a:r>
              <a:rPr lang="en-US" sz="1200" dirty="0"/>
              <a:t> | </a:t>
            </a:r>
            <a:r>
              <a:rPr lang="en-US" sz="1200" dirty="0">
                <a:hlinkClick r:id="rId4"/>
              </a:rPr>
              <a:t>Pixabay license</a:t>
            </a:r>
            <a:endParaRPr lang="en-US" sz="1200" dirty="0"/>
          </a:p>
        </p:txBody>
      </p:sp>
      <p:sp>
        <p:nvSpPr>
          <p:cNvPr id="1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a:xfrm>
            <a:off x="555334" y="2169993"/>
            <a:ext cx="6620097" cy="4283324"/>
          </a:xfrm>
        </p:spPr>
        <p:txBody>
          <a:bodyPr>
            <a:normAutofit fontScale="70000" lnSpcReduction="20000"/>
          </a:bodyPr>
          <a:lstStyle/>
          <a:p>
            <a:pPr>
              <a:lnSpc>
                <a:spcPct val="120000"/>
              </a:lnSpc>
              <a:spcAft>
                <a:spcPts val="600"/>
              </a:spcAft>
            </a:pPr>
            <a:r>
              <a:rPr lang="fr-FR" sz="2600" b="0" dirty="0">
                <a:latin typeface="Calibri" panose="020F0502020204030204" pitchFamily="34" charset="0"/>
                <a:cs typeface="Calibri" panose="020F0502020204030204" pitchFamily="34" charset="0"/>
                <a:sym typeface="Arial" panose="020B0604020202020204" pitchFamily="34" charset="0"/>
              </a:rPr>
              <a:t>On pourrait penser, que trouver des informations en ligne relatives à la santé est facile : vous avez un problème de santé, vous faites une recherche à ce propos sur Internet, et vous savez déjà quelle maladie vous avez et comment vous soigner au mieux. N’est-ce pas ?</a:t>
            </a:r>
          </a:p>
          <a:p>
            <a:pPr>
              <a:lnSpc>
                <a:spcPct val="120000"/>
              </a:lnSpc>
              <a:spcAft>
                <a:spcPts val="600"/>
              </a:spcAft>
            </a:pPr>
            <a:r>
              <a:rPr lang="fr-FR" sz="2600" b="0" dirty="0">
                <a:latin typeface="Calibri" panose="020F0502020204030204" pitchFamily="34" charset="0"/>
                <a:cs typeface="Calibri" panose="020F0502020204030204" pitchFamily="34" charset="0"/>
                <a:sym typeface="Arial" panose="020B0604020202020204" pitchFamily="34" charset="0"/>
              </a:rPr>
              <a:t>Malheureusement, déduire une maladie à partir de symptômes n’a absolument rien d’évident. De la même façon, obtenir des suggestions pour établir un diagnostique rapide ou pour vite soulager un problème de santé est très compliqué. N’oubliez jamais qu’Internet n’est ni un médecin, ni un centre de santé, et encore moins une source fiable pour les traitements. Certaines sources en ligne peuvent cependant apporter une aide précieuse pour trouver un médecin, un centre de santé et des traitements adéquats (y compris des traitements en ligne). Mais Internet ne remplacera jamais le médecin.</a:t>
            </a:r>
            <a:endParaRPr lang="en-US" sz="2400" b="0" dirty="0">
              <a:latin typeface="Calibri" panose="020F0502020204030204" pitchFamily="34" charset="0"/>
              <a:cs typeface="Calibri" panose="020F0502020204030204" pitchFamily="34" charset="0"/>
              <a:sym typeface="Arial" panose="020B0604020202020204" pitchFamily="34" charset="0"/>
            </a:endParaRPr>
          </a:p>
        </p:txBody>
      </p:sp>
      <p:pic>
        <p:nvPicPr>
          <p:cNvPr id="6" name="Grafik 5"/>
          <p:cNvPicPr>
            <a:picLocks noChangeAspect="1"/>
          </p:cNvPicPr>
          <p:nvPr/>
        </p:nvPicPr>
        <p:blipFill>
          <a:blip r:embed="rId5"/>
          <a:stretch>
            <a:fillRect/>
          </a:stretch>
        </p:blipFill>
        <p:spPr>
          <a:xfrm>
            <a:off x="7178096" y="2750360"/>
            <a:ext cx="3898487" cy="2310666"/>
          </a:xfrm>
          <a:prstGeom prst="rect">
            <a:avLst/>
          </a:prstGeom>
        </p:spPr>
      </p:pic>
      <p:sp>
        <p:nvSpPr>
          <p:cNvPr id="13" name="Ορθογώνιο 12">
            <a:extLst>
              <a:ext uri="{FF2B5EF4-FFF2-40B4-BE49-F238E27FC236}">
                <a16:creationId xmlns:a16="http://schemas.microsoft.com/office/drawing/2014/main" id="{89039E5D-33D8-5389-6AD3-F328BDBAFE66}"/>
              </a:ext>
            </a:extLst>
          </p:cNvPr>
          <p:cNvSpPr/>
          <p:nvPr/>
        </p:nvSpPr>
        <p:spPr>
          <a:xfrm>
            <a:off x="11469624" y="1000854"/>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5.1.1</a:t>
            </a:r>
            <a:endParaRPr lang="el-GR" sz="1600" dirty="0">
              <a:solidFill>
                <a:schemeClr val="bg1"/>
              </a:solidFill>
            </a:endParaRPr>
          </a:p>
        </p:txBody>
      </p:sp>
      <p:sp>
        <p:nvSpPr>
          <p:cNvPr id="14" name="Ορθογώνιο 13">
            <a:extLst>
              <a:ext uri="{FF2B5EF4-FFF2-40B4-BE49-F238E27FC236}">
                <a16:creationId xmlns:a16="http://schemas.microsoft.com/office/drawing/2014/main" id="{BC62F997-E3B0-0B2E-8505-F69703064DEA}"/>
              </a:ext>
            </a:extLst>
          </p:cNvPr>
          <p:cNvSpPr/>
          <p:nvPr/>
        </p:nvSpPr>
        <p:spPr>
          <a:xfrm>
            <a:off x="11472235" y="1836675"/>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C01E24"/>
                </a:solidFill>
              </a:rPr>
              <a:t>5.1.2</a:t>
            </a:r>
            <a:endParaRPr lang="el-GR" sz="1800" dirty="0">
              <a:solidFill>
                <a:srgbClr val="C01E24"/>
              </a:solidFill>
            </a:endParaRPr>
          </a:p>
        </p:txBody>
      </p:sp>
      <p:sp>
        <p:nvSpPr>
          <p:cNvPr id="16" name="Ορθογώνιο 15">
            <a:extLst>
              <a:ext uri="{FF2B5EF4-FFF2-40B4-BE49-F238E27FC236}">
                <a16:creationId xmlns:a16="http://schemas.microsoft.com/office/drawing/2014/main" id="{053A4DD3-F467-AE76-2FEA-50894FE54960}"/>
              </a:ext>
            </a:extLst>
          </p:cNvPr>
          <p:cNvSpPr/>
          <p:nvPr/>
        </p:nvSpPr>
        <p:spPr>
          <a:xfrm>
            <a:off x="11469570" y="2631442"/>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C01E24"/>
                </a:solidFill>
              </a:rPr>
              <a:t>5.1.3</a:t>
            </a:r>
            <a:endParaRPr lang="el-GR" sz="1800" dirty="0">
              <a:solidFill>
                <a:srgbClr val="C01E24"/>
              </a:solidFill>
            </a:endParaRPr>
          </a:p>
        </p:txBody>
      </p:sp>
      <p:sp>
        <p:nvSpPr>
          <p:cNvPr id="17" name="Ορθογώνιο 16">
            <a:extLst>
              <a:ext uri="{FF2B5EF4-FFF2-40B4-BE49-F238E27FC236}">
                <a16:creationId xmlns:a16="http://schemas.microsoft.com/office/drawing/2014/main" id="{212DC06B-D05D-7B7A-1C4B-40FA8EAE4A6C}"/>
              </a:ext>
            </a:extLst>
          </p:cNvPr>
          <p:cNvSpPr/>
          <p:nvPr/>
        </p:nvSpPr>
        <p:spPr>
          <a:xfrm>
            <a:off x="11469624" y="3499898"/>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5.1.4</a:t>
            </a:r>
            <a:endParaRPr lang="el-GR" sz="1600" dirty="0">
              <a:solidFill>
                <a:schemeClr val="bg1"/>
              </a:solidFill>
            </a:endParaRPr>
          </a:p>
        </p:txBody>
      </p:sp>
      <p:sp>
        <p:nvSpPr>
          <p:cNvPr id="18" name="Ορθογώνιο 17">
            <a:extLst>
              <a:ext uri="{FF2B5EF4-FFF2-40B4-BE49-F238E27FC236}">
                <a16:creationId xmlns:a16="http://schemas.microsoft.com/office/drawing/2014/main" id="{87D99E06-2BC2-24C3-7448-1AD51ACC7CAD}"/>
              </a:ext>
            </a:extLst>
          </p:cNvPr>
          <p:cNvSpPr/>
          <p:nvPr/>
        </p:nvSpPr>
        <p:spPr>
          <a:xfrm>
            <a:off x="10753494" y="1821496"/>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203864"/>
                </a:solidFill>
              </a:rPr>
              <a:t>5.1</a:t>
            </a:r>
            <a:endParaRPr lang="el-GR" sz="1800" dirty="0">
              <a:solidFill>
                <a:srgbClr val="203864"/>
              </a:solidFill>
            </a:endParaRPr>
          </a:p>
        </p:txBody>
      </p:sp>
      <p:sp>
        <p:nvSpPr>
          <p:cNvPr id="11" name="Ορθογώνιο 10">
            <a:extLst>
              <a:ext uri="{FF2B5EF4-FFF2-40B4-BE49-F238E27FC236}">
                <a16:creationId xmlns:a16="http://schemas.microsoft.com/office/drawing/2014/main" id="{4018DC6C-75D1-CC60-1BDA-AA18E249C58E}"/>
              </a:ext>
            </a:extLst>
          </p:cNvPr>
          <p:cNvSpPr/>
          <p:nvPr/>
        </p:nvSpPr>
        <p:spPr>
          <a:xfrm>
            <a:off x="11469619" y="4369474"/>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5.1.5</a:t>
            </a:r>
            <a:endParaRPr lang="el-GR" sz="1600" dirty="0">
              <a:solidFill>
                <a:schemeClr val="bg1"/>
              </a:solidFill>
            </a:endParaRPr>
          </a:p>
        </p:txBody>
      </p:sp>
    </p:spTree>
    <p:extLst>
      <p:ext uri="{BB962C8B-B14F-4D97-AF65-F5344CB8AC3E}">
        <p14:creationId xmlns:p14="http://schemas.microsoft.com/office/powerpoint/2010/main" val="151785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0" name="Google Shape;171;p6">
            <a:extLst>
              <a:ext uri="{FF2B5EF4-FFF2-40B4-BE49-F238E27FC236}">
                <a16:creationId xmlns:a16="http://schemas.microsoft.com/office/drawing/2014/main" id="{A76D4AA0-5B2D-4504-A8B5-7F5A95DA9AEB}"/>
              </a:ext>
            </a:extLst>
          </p:cNvPr>
          <p:cNvSpPr txBox="1">
            <a:spLocks/>
          </p:cNvSpPr>
          <p:nvPr/>
        </p:nvSpPr>
        <p:spPr>
          <a:xfrm>
            <a:off x="282791" y="1796103"/>
            <a:ext cx="8081719" cy="447019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81000" algn="l" rtl="0">
              <a:lnSpc>
                <a:spcPct val="150000"/>
              </a:lnSpc>
              <a:spcBef>
                <a:spcPts val="600"/>
              </a:spcBef>
              <a:spcAft>
                <a:spcPts val="0"/>
              </a:spcAft>
              <a:buClr>
                <a:srgbClr val="C01E24"/>
              </a:buClr>
              <a:buSzPts val="2400"/>
              <a:buFont typeface="Noto Sans Symbols"/>
              <a:buChar char="▪"/>
              <a:defRPr sz="2400" b="0" i="0" u="none" strike="noStrike" cap="none">
                <a:solidFill>
                  <a:schemeClr val="dk1"/>
                </a:solidFill>
                <a:latin typeface="Calibri"/>
                <a:ea typeface="Calibri"/>
                <a:cs typeface="Calibri"/>
                <a:sym typeface="Calibri"/>
              </a:defRPr>
            </a:lvl1pPr>
            <a:lvl2pPr marL="914400" marR="0" lvl="1" indent="-396240" algn="l" rtl="0">
              <a:lnSpc>
                <a:spcPct val="150000"/>
              </a:lnSpc>
              <a:spcBef>
                <a:spcPts val="600"/>
              </a:spcBef>
              <a:spcAft>
                <a:spcPts val="0"/>
              </a:spcAft>
              <a:buClr>
                <a:srgbClr val="C01E24"/>
              </a:buClr>
              <a:buSzPts val="2640"/>
              <a:buFont typeface="Noto Sans Symbols"/>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5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5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5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nSpc>
                <a:spcPct val="100000"/>
              </a:lnSpc>
              <a:spcBef>
                <a:spcPts val="0"/>
              </a:spcBef>
              <a:buSzPts val="2000"/>
              <a:buNone/>
            </a:pPr>
            <a:endParaRPr lang="en-GB" sz="2000" dirty="0"/>
          </a:p>
          <a:p>
            <a:pPr marL="342900" indent="-342900">
              <a:lnSpc>
                <a:spcPct val="100000"/>
              </a:lnSpc>
              <a:spcBef>
                <a:spcPts val="0"/>
              </a:spcBef>
              <a:buSzPts val="2000"/>
            </a:pPr>
            <a:endParaRPr lang="en-GB" sz="2000" dirty="0"/>
          </a:p>
          <a:p>
            <a:pPr marL="342900" indent="-342900">
              <a:lnSpc>
                <a:spcPct val="100000"/>
              </a:lnSpc>
              <a:spcBef>
                <a:spcPts val="0"/>
              </a:spcBef>
              <a:buSzPts val="2000"/>
            </a:pPr>
            <a:r>
              <a:rPr lang="fr-FR" sz="2000" dirty="0"/>
              <a:t>Dans le module de formation 2, vous avez déjà pu voir que certains problème de santé étaient particulièrement fréquents chez les réfugiés et les migrants. Vous en avez peut-être vous-même fait l’expérience.</a:t>
            </a:r>
          </a:p>
          <a:p>
            <a:pPr marL="342900" indent="-342900">
              <a:lnSpc>
                <a:spcPct val="100000"/>
              </a:lnSpc>
              <a:spcBef>
                <a:spcPts val="0"/>
              </a:spcBef>
              <a:buSzPts val="2000"/>
            </a:pPr>
            <a:endParaRPr lang="en-US" sz="2000" dirty="0"/>
          </a:p>
          <a:p>
            <a:pPr marL="342900" indent="-342900">
              <a:lnSpc>
                <a:spcPct val="100000"/>
              </a:lnSpc>
              <a:spcBef>
                <a:spcPts val="0"/>
              </a:spcBef>
              <a:buSzPts val="2000"/>
            </a:pPr>
            <a:r>
              <a:rPr lang="fr-FR" sz="2000" dirty="0"/>
              <a:t>Au cours de cette séance de formation, vous allez apprendre à utiliser au mieux les outils de santé numérique pour trouver les informations qui vous intéressent et qui répondent dans le même temps à des normes de qualité sanitaires fiables pour vous et votre famille.</a:t>
            </a:r>
          </a:p>
        </p:txBody>
      </p:sp>
      <p:sp>
        <p:nvSpPr>
          <p:cNvPr id="11" name="Textfeld 10"/>
          <p:cNvSpPr txBox="1"/>
          <p:nvPr/>
        </p:nvSpPr>
        <p:spPr>
          <a:xfrm>
            <a:off x="8364511" y="-14991"/>
            <a:ext cx="3827489" cy="584775"/>
          </a:xfrm>
          <a:prstGeom prst="rect">
            <a:avLst/>
          </a:prstGeom>
          <a:solidFill>
            <a:schemeClr val="bg1">
              <a:lumMod val="50000"/>
            </a:schemeClr>
          </a:solidFill>
        </p:spPr>
        <p:txBody>
          <a:bodyPr wrap="square" rtlCol="0">
            <a:spAutoFit/>
          </a:bodyPr>
          <a:lstStyle/>
          <a:p>
            <a:pPr algn="r"/>
            <a:r>
              <a:rPr lang="fr-FR" sz="1600" dirty="0">
                <a:solidFill>
                  <a:schemeClr val="bg1"/>
                </a:solidFill>
                <a:latin typeface="Calibri" panose="020F0502020204030204" pitchFamily="34" charset="0"/>
                <a:cs typeface="Calibri" panose="020F0502020204030204" pitchFamily="34" charset="0"/>
              </a:rPr>
              <a:t>5.1.2 Comment trouver des informations de santé en ligne ?</a:t>
            </a:r>
          </a:p>
        </p:txBody>
      </p:sp>
    </p:spTree>
    <p:extLst>
      <p:ext uri="{BB962C8B-B14F-4D97-AF65-F5344CB8AC3E}">
        <p14:creationId xmlns:p14="http://schemas.microsoft.com/office/powerpoint/2010/main" val="35935553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a:xfrm>
            <a:off x="555335" y="1103900"/>
            <a:ext cx="10515600" cy="893179"/>
          </a:xfrm>
        </p:spPr>
        <p:txBody>
          <a:bodyPr>
            <a:normAutofit/>
          </a:bodyPr>
          <a:lstStyle/>
          <a:p>
            <a:r>
              <a:rPr lang="fr-FR" dirty="0">
                <a:solidFill>
                  <a:srgbClr val="002060"/>
                </a:solidFill>
                <a:latin typeface="Calibri"/>
                <a:cs typeface="Calibri"/>
              </a:rPr>
              <a:t>Lancer une discussion</a:t>
            </a:r>
          </a:p>
        </p:txBody>
      </p:sp>
      <p:sp>
        <p:nvSpPr>
          <p:cNvPr id="7" name="Ορθογώνιο 1">
            <a:extLst>
              <a:ext uri="{FF2B5EF4-FFF2-40B4-BE49-F238E27FC236}">
                <a16:creationId xmlns:a16="http://schemas.microsoft.com/office/drawing/2014/main" id="{3EABFA14-CCC1-48A6-A2A5-B838C912D37A}"/>
              </a:ext>
            </a:extLst>
          </p:cNvPr>
          <p:cNvSpPr/>
          <p:nvPr/>
        </p:nvSpPr>
        <p:spPr>
          <a:xfrm>
            <a:off x="7980099" y="6453317"/>
            <a:ext cx="2411718" cy="276999"/>
          </a:xfrm>
          <a:prstGeom prst="rect">
            <a:avLst/>
          </a:prstGeom>
        </p:spPr>
        <p:txBody>
          <a:bodyPr wrap="square">
            <a:spAutoFit/>
          </a:bodyPr>
          <a:lstStyle/>
          <a:p>
            <a:pPr algn="r"/>
            <a:r>
              <a:rPr lang="en-US" sz="1200" dirty="0">
                <a:hlinkClick r:id="rId3"/>
              </a:rPr>
              <a:t>Source</a:t>
            </a:r>
            <a:r>
              <a:rPr lang="en-US" sz="1200" dirty="0"/>
              <a:t> | </a:t>
            </a:r>
            <a:r>
              <a:rPr lang="en-US" sz="1200" dirty="0">
                <a:hlinkClick r:id="rId4"/>
              </a:rPr>
              <a:t>Pixabay license</a:t>
            </a:r>
            <a:endParaRPr lang="en-US" sz="1200" dirty="0"/>
          </a:p>
        </p:txBody>
      </p:sp>
      <p:sp>
        <p:nvSpPr>
          <p:cNvPr id="1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a:xfrm>
            <a:off x="555335" y="2169993"/>
            <a:ext cx="5476975" cy="3471401"/>
          </a:xfrm>
        </p:spPr>
        <p:txBody>
          <a:bodyPr>
            <a:normAutofit fontScale="92500" lnSpcReduction="10000"/>
          </a:bodyPr>
          <a:lstStyle/>
          <a:p>
            <a:endParaRPr lang="en-GB" sz="2200" b="0" dirty="0">
              <a:sym typeface="Arial" panose="020B0604020202020204" pitchFamily="34" charset="0"/>
            </a:endParaRPr>
          </a:p>
          <a:p>
            <a:pPr marL="342900" indent="-342900">
              <a:buFont typeface="Arial" panose="020B0604020202020204" pitchFamily="34" charset="0"/>
              <a:buChar char="•"/>
            </a:pPr>
            <a:r>
              <a:rPr lang="fr-FR" sz="2400" dirty="0">
                <a:latin typeface="Calibri" panose="020F0502020204030204" pitchFamily="34" charset="0"/>
                <a:cs typeface="Calibri" panose="020F0502020204030204" pitchFamily="34" charset="0"/>
                <a:sym typeface="Arial" panose="020B0604020202020204" pitchFamily="34" charset="0"/>
              </a:rPr>
              <a:t>Étape 1 : </a:t>
            </a:r>
            <a:r>
              <a:rPr lang="fr-FR" sz="2400" b="0" dirty="0">
                <a:latin typeface="Calibri" panose="020F0502020204030204" pitchFamily="34" charset="0"/>
                <a:cs typeface="Calibri" panose="020F0502020204030204" pitchFamily="34" charset="0"/>
                <a:sym typeface="Arial" panose="020B0604020202020204" pitchFamily="34" charset="0"/>
              </a:rPr>
              <a:t>Veuillez choisir des problèmes de santé que vous considérez comme les plus courants (grippe, migraine, hématomes…) en fonction de votre pays d’origine et de vos expériences personnelles.</a:t>
            </a:r>
          </a:p>
          <a:p>
            <a:pPr marL="342900" indent="-342900">
              <a:buFont typeface="Arial" panose="020B0604020202020204" pitchFamily="34" charset="0"/>
              <a:buChar char="•"/>
            </a:pPr>
            <a:r>
              <a:rPr lang="fr-FR" sz="2400" b="0" dirty="0">
                <a:latin typeface="Calibri" panose="020F0502020204030204" pitchFamily="34" charset="0"/>
                <a:cs typeface="Calibri" panose="020F0502020204030204" pitchFamily="34" charset="0"/>
                <a:sym typeface="Arial" panose="020B0604020202020204" pitchFamily="34" charset="0"/>
              </a:rPr>
              <a:t>Notez chaque problème de santé sur des cartes de couleur différente (une couleur par maladie)</a:t>
            </a:r>
          </a:p>
          <a:p>
            <a:pPr marL="342900" indent="-342900">
              <a:buFont typeface="Arial" panose="020B0604020202020204" pitchFamily="34" charset="0"/>
              <a:buChar char="•"/>
            </a:pPr>
            <a:r>
              <a:rPr lang="fr-FR" sz="2400" b="0" dirty="0">
                <a:latin typeface="Calibri" panose="020F0502020204030204" pitchFamily="34" charset="0"/>
                <a:cs typeface="Calibri" panose="020F0502020204030204" pitchFamily="34" charset="0"/>
                <a:sym typeface="Arial" panose="020B0604020202020204" pitchFamily="34" charset="0"/>
              </a:rPr>
              <a:t>Épinglez les cartes sur le tableau</a:t>
            </a:r>
          </a:p>
          <a:p>
            <a:pPr marL="342900" indent="-342900">
              <a:buFont typeface="Arial" panose="020B0604020202020204" pitchFamily="34" charset="0"/>
              <a:buChar char="•"/>
            </a:pPr>
            <a:endParaRPr lang="en-US" sz="2400" b="0" dirty="0">
              <a:latin typeface="Calibri" panose="020F0502020204030204" pitchFamily="34" charset="0"/>
              <a:cs typeface="Calibri" panose="020F0502020204030204" pitchFamily="34" charset="0"/>
              <a:sym typeface="Arial" panose="020B0604020202020204" pitchFamily="34" charset="0"/>
            </a:endParaRPr>
          </a:p>
        </p:txBody>
      </p:sp>
      <p:pic>
        <p:nvPicPr>
          <p:cNvPr id="2050" name="Picture 2" descr="Korkwand, Pinwand, Notizzettel, Zettel, Papier, Kor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4077" y="2538484"/>
            <a:ext cx="4503761" cy="3603009"/>
          </a:xfrm>
          <a:prstGeom prst="rect">
            <a:avLst/>
          </a:prstGeom>
          <a:noFill/>
          <a:extLst>
            <a:ext uri="{909E8E84-426E-40DD-AFC4-6F175D3DCCD1}">
              <a14:hiddenFill xmlns:a14="http://schemas.microsoft.com/office/drawing/2010/main">
                <a:solidFill>
                  <a:srgbClr val="FFFFFF"/>
                </a:solidFill>
              </a14:hiddenFill>
            </a:ext>
          </a:extLst>
        </p:spPr>
      </p:pic>
      <p:sp>
        <p:nvSpPr>
          <p:cNvPr id="6" name="Textfeld 10">
            <a:extLst>
              <a:ext uri="{FF2B5EF4-FFF2-40B4-BE49-F238E27FC236}">
                <a16:creationId xmlns:a16="http://schemas.microsoft.com/office/drawing/2014/main" id="{5ED1FA97-0C09-42E7-968D-251073E1DAA9}"/>
              </a:ext>
            </a:extLst>
          </p:cNvPr>
          <p:cNvSpPr txBox="1"/>
          <p:nvPr/>
        </p:nvSpPr>
        <p:spPr>
          <a:xfrm>
            <a:off x="8364511" y="-14991"/>
            <a:ext cx="3827489" cy="584775"/>
          </a:xfrm>
          <a:prstGeom prst="rect">
            <a:avLst/>
          </a:prstGeom>
          <a:solidFill>
            <a:schemeClr val="bg1">
              <a:lumMod val="50000"/>
            </a:schemeClr>
          </a:solidFill>
        </p:spPr>
        <p:txBody>
          <a:bodyPr wrap="square" rtlCol="0">
            <a:spAutoFit/>
          </a:bodyPr>
          <a:lstStyle/>
          <a:p>
            <a:pPr algn="r"/>
            <a:r>
              <a:rPr lang="fr-FR" sz="1600" dirty="0">
                <a:solidFill>
                  <a:schemeClr val="bg1"/>
                </a:solidFill>
                <a:latin typeface="Calibri" panose="020F0502020204030204" pitchFamily="34" charset="0"/>
                <a:cs typeface="Calibri" panose="020F0502020204030204" pitchFamily="34" charset="0"/>
              </a:rPr>
              <a:t>5.1.2 Comment trouver des informations de santé en ligne ?</a:t>
            </a:r>
            <a:endParaRPr lang="de-DE" sz="16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62029356"/>
      </p:ext>
    </p:extLst>
  </p:cSld>
  <p:clrMapOvr>
    <a:masterClrMapping/>
  </p:clrMapOvr>
</p:sld>
</file>

<file path=ppt/theme/theme1.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773</TotalTime>
  <Words>3218</Words>
  <Application>Microsoft Office PowerPoint</Application>
  <PresentationFormat>Widescreen</PresentationFormat>
  <Paragraphs>359</Paragraphs>
  <Slides>43</Slides>
  <Notes>43</Notes>
  <HiddenSlides>0</HiddenSlides>
  <MMClips>0</MMClips>
  <ScaleCrop>false</ScaleCrop>
  <HeadingPairs>
    <vt:vector size="6" baseType="variant">
      <vt:variant>
        <vt:lpstr>Caratteri utilizzati</vt:lpstr>
      </vt:variant>
      <vt:variant>
        <vt:i4>9</vt:i4>
      </vt:variant>
      <vt:variant>
        <vt:lpstr>Tema</vt:lpstr>
      </vt:variant>
      <vt:variant>
        <vt:i4>1</vt:i4>
      </vt:variant>
      <vt:variant>
        <vt:lpstr>Titoli diapositive</vt:lpstr>
      </vt:variant>
      <vt:variant>
        <vt:i4>43</vt:i4>
      </vt:variant>
    </vt:vector>
  </HeadingPairs>
  <TitlesOfParts>
    <vt:vector size="53" baseType="lpstr">
      <vt:lpstr>Calibri</vt:lpstr>
      <vt:lpstr>Arial</vt:lpstr>
      <vt:lpstr>MS PGothic</vt:lpstr>
      <vt:lpstr>Impact</vt:lpstr>
      <vt:lpstr>Roboto</vt:lpstr>
      <vt:lpstr>Noto Sans Symbols</vt:lpstr>
      <vt:lpstr>Gill Sans</vt:lpstr>
      <vt:lpstr>Wingdings</vt:lpstr>
      <vt:lpstr>Adobe Gothic Std B</vt:lpstr>
      <vt:lpstr>Θέμα του Office</vt:lpstr>
      <vt:lpstr>Presentazione standard di PowerPoint</vt:lpstr>
      <vt:lpstr>Partenaires</vt:lpstr>
      <vt:lpstr>Modules</vt:lpstr>
      <vt:lpstr>Objectifs</vt:lpstr>
      <vt:lpstr>Compétences</vt:lpstr>
      <vt:lpstr>Section 5.1.1 Introduction</vt:lpstr>
      <vt:lpstr>Sections 5.1.2, 5.1.3 Comment trouver des informations de santé en ligne ?</vt:lpstr>
      <vt:lpstr>Presentazione standard di PowerPoint</vt:lpstr>
      <vt:lpstr>Lancer une discussion</vt:lpstr>
      <vt:lpstr>Prendre à une décision</vt:lpstr>
      <vt:lpstr>Presentazione standard di PowerPoint</vt:lpstr>
      <vt:lpstr>Presentazione standard di PowerPoint</vt:lpstr>
      <vt:lpstr>Presentazione standard di PowerPoint</vt:lpstr>
      <vt:lpstr>Devoir maison en ligne</vt:lpstr>
      <vt:lpstr>Devoir maison en ligne</vt:lpstr>
      <vt:lpstr>Section 5.1.4 Conclusions</vt:lpstr>
      <vt:lpstr>Section 5.1.5 Clôture - débriefing</vt:lpstr>
      <vt:lpstr>Section 5.2.1 Introduction (jour 2)</vt:lpstr>
      <vt:lpstr>5.2.2 Évaluation de l’information</vt:lpstr>
      <vt:lpstr>Vérifier les informations de santé</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Devoir maison en ligne</vt:lpstr>
      <vt:lpstr>Presentazione standard di PowerPoint</vt:lpstr>
      <vt:lpstr>Section 5.2.3 Résultat de l’évaluation</vt:lpstr>
      <vt:lpstr>Section 5.2.4 Clôture - débriefing </vt:lpstr>
      <vt:lpstr>Section 5.3.1 Introduction (jour 3)</vt:lpstr>
      <vt:lpstr>5.3.2 et 5.3.3 Exercices pratiques</vt:lpstr>
      <vt:lpstr>ÉTAPES DE L’ACTIVITÉ</vt:lpstr>
      <vt:lpstr>Activité 1</vt:lpstr>
      <vt:lpstr>Activité 2</vt:lpstr>
      <vt:lpstr>Activité 3</vt:lpstr>
      <vt:lpstr>Activité 4</vt:lpstr>
      <vt:lpstr>Activité 5</vt:lpstr>
      <vt:lpstr>Activité 6</vt:lpstr>
      <vt:lpstr>Activité 7</vt:lpstr>
      <vt:lpstr>Activité 8</vt:lpstr>
      <vt:lpstr>Section 5.4.4 Clôture - débriefing </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pantelis bbalaouras</dc:creator>
  <cp:lastModifiedBy>Josemar Alejandro Jimenez</cp:lastModifiedBy>
  <cp:revision>146</cp:revision>
  <dcterms:created xsi:type="dcterms:W3CDTF">2020-06-02T13:31:56Z</dcterms:created>
  <dcterms:modified xsi:type="dcterms:W3CDTF">2022-11-10T10:20:46Z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0x010100FEF3466DE4BB014F91F3181A8421C90C</vt:lpwstr>
  </property>
</Properties>
</file>