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Lst>
  <p:notesMasterIdLst>
    <p:notesMasterId r:id="rId80"/>
  </p:notesMasterIdLst>
  <p:handoutMasterIdLst>
    <p:handoutMasterId r:id="rId81"/>
  </p:handoutMasterIdLst>
  <p:sldIdLst>
    <p:sldId id="256" r:id="rId6"/>
    <p:sldId id="257" r:id="rId7"/>
    <p:sldId id="431" r:id="rId8"/>
    <p:sldId id="259" r:id="rId9"/>
    <p:sldId id="260" r:id="rId10"/>
    <p:sldId id="261" r:id="rId11"/>
    <p:sldId id="345" r:id="rId12"/>
    <p:sldId id="262" r:id="rId13"/>
    <p:sldId id="263" r:id="rId14"/>
    <p:sldId id="264" r:id="rId15"/>
    <p:sldId id="265" r:id="rId16"/>
    <p:sldId id="266" r:id="rId17"/>
    <p:sldId id="268" r:id="rId18"/>
    <p:sldId id="269" r:id="rId19"/>
    <p:sldId id="270" r:id="rId20"/>
    <p:sldId id="271" r:id="rId21"/>
    <p:sldId id="272" r:id="rId22"/>
    <p:sldId id="273" r:id="rId23"/>
    <p:sldId id="312" r:id="rId24"/>
    <p:sldId id="315" r:id="rId25"/>
    <p:sldId id="274" r:id="rId26"/>
    <p:sldId id="276" r:id="rId27"/>
    <p:sldId id="277" r:id="rId28"/>
    <p:sldId id="313" r:id="rId29"/>
    <p:sldId id="317" r:id="rId30"/>
    <p:sldId id="275" r:id="rId31"/>
    <p:sldId id="425" r:id="rId32"/>
    <p:sldId id="280" r:id="rId33"/>
    <p:sldId id="342" r:id="rId34"/>
    <p:sldId id="344" r:id="rId35"/>
    <p:sldId id="427" r:id="rId36"/>
    <p:sldId id="322" r:id="rId37"/>
    <p:sldId id="306" r:id="rId38"/>
    <p:sldId id="283" r:id="rId39"/>
    <p:sldId id="330" r:id="rId40"/>
    <p:sldId id="329" r:id="rId41"/>
    <p:sldId id="334" r:id="rId42"/>
    <p:sldId id="331" r:id="rId43"/>
    <p:sldId id="333" r:id="rId44"/>
    <p:sldId id="428" r:id="rId45"/>
    <p:sldId id="325" r:id="rId46"/>
    <p:sldId id="337" r:id="rId47"/>
    <p:sldId id="284" r:id="rId48"/>
    <p:sldId id="347" r:id="rId49"/>
    <p:sldId id="336" r:id="rId50"/>
    <p:sldId id="286" r:id="rId51"/>
    <p:sldId id="287" r:id="rId52"/>
    <p:sldId id="288" r:id="rId53"/>
    <p:sldId id="289" r:id="rId54"/>
    <p:sldId id="424" r:id="rId55"/>
    <p:sldId id="292" r:id="rId56"/>
    <p:sldId id="307" r:id="rId57"/>
    <p:sldId id="294" r:id="rId58"/>
    <p:sldId id="318" r:id="rId59"/>
    <p:sldId id="319" r:id="rId60"/>
    <p:sldId id="321" r:id="rId61"/>
    <p:sldId id="296" r:id="rId62"/>
    <p:sldId id="297" r:id="rId63"/>
    <p:sldId id="320" r:id="rId64"/>
    <p:sldId id="299" r:id="rId65"/>
    <p:sldId id="308" r:id="rId66"/>
    <p:sldId id="301" r:id="rId67"/>
    <p:sldId id="302" r:id="rId68"/>
    <p:sldId id="309" r:id="rId69"/>
    <p:sldId id="303" r:id="rId70"/>
    <p:sldId id="430" r:id="rId71"/>
    <p:sldId id="311" r:id="rId72"/>
    <p:sldId id="310" r:id="rId73"/>
    <p:sldId id="314" r:id="rId74"/>
    <p:sldId id="426" r:id="rId75"/>
    <p:sldId id="290" r:id="rId76"/>
    <p:sldId id="429" r:id="rId77"/>
    <p:sldId id="338" r:id="rId78"/>
    <p:sldId id="304" r:id="rId79"/>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Gill Sans" panose="020B0604020202020204" charset="0"/>
      <p:regular r:id="rId86"/>
      <p:bold r:id="rId87"/>
    </p:embeddedFont>
    <p:embeddedFont>
      <p:font typeface="Impact" panose="020B0806030902050204" pitchFamily="34" charset="0"/>
      <p:regular r:id="rId88"/>
    </p:embeddedFont>
    <p:embeddedFont>
      <p:font typeface="Roboto" panose="02000000000000000000" pitchFamily="2" charset="0"/>
      <p:regular r:id="rId89"/>
      <p:bold r:id="rId90"/>
      <p:italic r:id="rId91"/>
      <p:boldItalic r:id="rId92"/>
    </p:embeddedFont>
    <p:embeddedFont>
      <p:font typeface="Source Sans Pro" panose="020B0503030403020204" pitchFamily="34" charset="0"/>
      <p:regular r:id="rId93"/>
      <p:bold r:id="rId94"/>
      <p:italic r:id="rId95"/>
      <p:boldItalic r:id="rId96"/>
    </p:embeddedFont>
    <p:embeddedFont>
      <p:font typeface="Wingdings 2" panose="05020102010507070707" pitchFamily="18" charset="2"/>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isEVDVZQE91Q9bgBdqXUD7z47V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7A1"/>
    <a:srgbClr val="389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A7175-E959-4730-9BAD-1036E66ACF3B}" v="1" dt="2022-07-29T11:03:31.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74" autoAdjust="0"/>
  </p:normalViewPr>
  <p:slideViewPr>
    <p:cSldViewPr snapToGrid="0">
      <p:cViewPr varScale="1">
        <p:scale>
          <a:sx n="100" d="100"/>
          <a:sy n="100" d="100"/>
        </p:scale>
        <p:origin x="138" y="78"/>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microsoft.com/office/2016/11/relationships/changesInfo" Target="changesInfos/changesInfo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6.fntdata"/><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6.fntdata"/><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7357B29D-10BF-4566-AF44-E2B3D0FFDF48}"/>
    <pc:docChg chg="modSld">
      <pc:chgData name="pantelis balaouras" userId="25e8755020fc1734" providerId="LiveId" clId="{7357B29D-10BF-4566-AF44-E2B3D0FFDF48}" dt="2022-03-24T10:45:59.113" v="4" actId="1076"/>
      <pc:docMkLst>
        <pc:docMk/>
      </pc:docMkLst>
      <pc:sldChg chg="modSp mod">
        <pc:chgData name="pantelis balaouras" userId="25e8755020fc1734" providerId="LiveId" clId="{7357B29D-10BF-4566-AF44-E2B3D0FFDF48}" dt="2022-03-24T10:45:59.113" v="4" actId="1076"/>
        <pc:sldMkLst>
          <pc:docMk/>
          <pc:sldMk cId="2832149923" sldId="330"/>
        </pc:sldMkLst>
        <pc:spChg chg="mod">
          <ac:chgData name="pantelis balaouras" userId="25e8755020fc1734" providerId="LiveId" clId="{7357B29D-10BF-4566-AF44-E2B3D0FFDF48}" dt="2022-03-24T10:45:47.784" v="3" actId="20577"/>
          <ac:spMkLst>
            <pc:docMk/>
            <pc:sldMk cId="2832149923" sldId="330"/>
            <ac:spMk id="3" creationId="{B79D7D81-9BDB-4F39-BF87-E4BD9806A186}"/>
          </ac:spMkLst>
        </pc:spChg>
        <pc:spChg chg="mod">
          <ac:chgData name="pantelis balaouras" userId="25e8755020fc1734" providerId="LiveId" clId="{7357B29D-10BF-4566-AF44-E2B3D0FFDF48}" dt="2022-03-24T10:45:59.113" v="4" actId="1076"/>
          <ac:spMkLst>
            <pc:docMk/>
            <pc:sldMk cId="2832149923" sldId="330"/>
            <ac:spMk id="5" creationId="{25FADD85-AA7A-449D-9A54-DB25E84B776D}"/>
          </ac:spMkLst>
        </pc:spChg>
      </pc:sldChg>
    </pc:docChg>
  </pc:docChgLst>
  <pc:docChgLst>
    <pc:chgData name="pantelis balaouras" userId="25e8755020fc1734" providerId="LiveId" clId="{2F8A7175-E959-4730-9BAD-1036E66ACF3B}"/>
    <pc:docChg chg="addSld delSld modSld">
      <pc:chgData name="pantelis balaouras" userId="25e8755020fc1734" providerId="LiveId" clId="{2F8A7175-E959-4730-9BAD-1036E66ACF3B}" dt="2022-07-29T11:03:34.519" v="4" actId="47"/>
      <pc:docMkLst>
        <pc:docMk/>
      </pc:docMkLst>
      <pc:sldChg chg="del">
        <pc:chgData name="pantelis balaouras" userId="25e8755020fc1734" providerId="LiveId" clId="{2F8A7175-E959-4730-9BAD-1036E66ACF3B}" dt="2022-07-29T11:03:34.519" v="4" actId="47"/>
        <pc:sldMkLst>
          <pc:docMk/>
          <pc:sldMk cId="0" sldId="258"/>
        </pc:sldMkLst>
      </pc:sldChg>
      <pc:sldChg chg="modSp mod">
        <pc:chgData name="pantelis balaouras" userId="25e8755020fc1734" providerId="LiveId" clId="{2F8A7175-E959-4730-9BAD-1036E66ACF3B}" dt="2022-07-27T13:06:45.723" v="1" actId="404"/>
        <pc:sldMkLst>
          <pc:docMk/>
          <pc:sldMk cId="0" sldId="260"/>
        </pc:sldMkLst>
        <pc:spChg chg="mod">
          <ac:chgData name="pantelis balaouras" userId="25e8755020fc1734" providerId="LiveId" clId="{2F8A7175-E959-4730-9BAD-1036E66ACF3B}" dt="2022-07-27T13:06:45.723" v="1" actId="404"/>
          <ac:spMkLst>
            <pc:docMk/>
            <pc:sldMk cId="0" sldId="260"/>
            <ac:spMk id="11" creationId="{00000000-0000-0000-0000-000000000000}"/>
          </ac:spMkLst>
        </pc:spChg>
      </pc:sldChg>
      <pc:sldChg chg="modSp mod">
        <pc:chgData name="pantelis balaouras" userId="25e8755020fc1734" providerId="LiveId" clId="{2F8A7175-E959-4730-9BAD-1036E66ACF3B}" dt="2022-07-27T13:07:11.604" v="2" actId="20577"/>
        <pc:sldMkLst>
          <pc:docMk/>
          <pc:sldMk cId="3300335900" sldId="310"/>
        </pc:sldMkLst>
        <pc:spChg chg="mod">
          <ac:chgData name="pantelis balaouras" userId="25e8755020fc1734" providerId="LiveId" clId="{2F8A7175-E959-4730-9BAD-1036E66ACF3B}" dt="2022-07-27T13:07:11.604" v="2" actId="20577"/>
          <ac:spMkLst>
            <pc:docMk/>
            <pc:sldMk cId="3300335900" sldId="310"/>
            <ac:spMk id="10" creationId="{0BF84940-5A48-4A86-A711-5F23C8CAE348}"/>
          </ac:spMkLst>
        </pc:spChg>
      </pc:sldChg>
      <pc:sldChg chg="add setBg">
        <pc:chgData name="pantelis balaouras" userId="25e8755020fc1734" providerId="LiveId" clId="{2F8A7175-E959-4730-9BAD-1036E66ACF3B}" dt="2022-07-29T11:03:31.944" v="3"/>
        <pc:sldMkLst>
          <pc:docMk/>
          <pc:sldMk cId="0" sldId="4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3833F5B4-88BA-4B82-8495-76069CF574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46D6ECA0-6A64-4428-AEF6-D161A5AEB7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2DBD3-A5BB-4468-A705-BE9094DC3F20}" type="datetimeFigureOut">
              <a:rPr lang="en-US" smtClean="0"/>
              <a:t>7/29/2022</a:t>
            </a:fld>
            <a:endParaRPr lang="en-US"/>
          </a:p>
        </p:txBody>
      </p:sp>
      <p:sp>
        <p:nvSpPr>
          <p:cNvPr id="4" name="Θέση υποσέλιδου 3">
            <a:extLst>
              <a:ext uri="{FF2B5EF4-FFF2-40B4-BE49-F238E27FC236}">
                <a16:creationId xmlns:a16="http://schemas.microsoft.com/office/drawing/2014/main" id="{8C6BF066-06D4-44C0-B36F-AA6FA541D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A864A43B-39BB-459C-9085-3388049252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0BB70-99CF-42D9-A86D-E5F1E7A5988B}" type="slidenum">
              <a:rPr lang="en-US" smtClean="0"/>
              <a:t>‹#›</a:t>
            </a:fld>
            <a:endParaRPr lang="en-US"/>
          </a:p>
        </p:txBody>
      </p:sp>
    </p:spTree>
    <p:extLst>
      <p:ext uri="{BB962C8B-B14F-4D97-AF65-F5344CB8AC3E}">
        <p14:creationId xmlns:p14="http://schemas.microsoft.com/office/powerpoint/2010/main" val="1770043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a:p>
        </p:txBody>
      </p:sp>
    </p:spTree>
    <p:extLst>
      <p:ext uri="{BB962C8B-B14F-4D97-AF65-F5344CB8AC3E}">
        <p14:creationId xmlns:p14="http://schemas.microsoft.com/office/powerpoint/2010/main" val="289441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45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34</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404" name="Google Shape;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a:p>
        </p:txBody>
      </p:sp>
    </p:spTree>
    <p:extLst>
      <p:ext uri="{BB962C8B-B14F-4D97-AF65-F5344CB8AC3E}">
        <p14:creationId xmlns:p14="http://schemas.microsoft.com/office/powerpoint/2010/main" val="418764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47</a:t>
            </a:fld>
            <a:endParaRPr/>
          </a:p>
        </p:txBody>
      </p:sp>
    </p:spTree>
    <p:extLst>
      <p:ext uri="{BB962C8B-B14F-4D97-AF65-F5344CB8AC3E}">
        <p14:creationId xmlns:p14="http://schemas.microsoft.com/office/powerpoint/2010/main" val="141175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48</a:t>
            </a:fld>
            <a:endParaRPr/>
          </a:p>
        </p:txBody>
      </p:sp>
    </p:spTree>
    <p:extLst>
      <p:ext uri="{BB962C8B-B14F-4D97-AF65-F5344CB8AC3E}">
        <p14:creationId xmlns:p14="http://schemas.microsoft.com/office/powerpoint/2010/main" val="256902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62" name="Google Shape;4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52</a:t>
            </a:fld>
            <a:endParaRPr/>
          </a:p>
        </p:txBody>
      </p:sp>
    </p:spTree>
    <p:extLst>
      <p:ext uri="{BB962C8B-B14F-4D97-AF65-F5344CB8AC3E}">
        <p14:creationId xmlns:p14="http://schemas.microsoft.com/office/powerpoint/2010/main" val="426864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a:p>
        </p:txBody>
      </p:sp>
    </p:spTree>
    <p:extLst>
      <p:ext uri="{BB962C8B-B14F-4D97-AF65-F5344CB8AC3E}">
        <p14:creationId xmlns:p14="http://schemas.microsoft.com/office/powerpoint/2010/main" val="1609536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565" name="Google Shape;56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61</a:t>
            </a:fld>
            <a:endParaRPr/>
          </a:p>
        </p:txBody>
      </p:sp>
    </p:spTree>
    <p:extLst>
      <p:ext uri="{BB962C8B-B14F-4D97-AF65-F5344CB8AC3E}">
        <p14:creationId xmlns:p14="http://schemas.microsoft.com/office/powerpoint/2010/main" val="1483463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64</a:t>
            </a:fld>
            <a:endParaRPr/>
          </a:p>
        </p:txBody>
      </p:sp>
    </p:spTree>
    <p:extLst>
      <p:ext uri="{BB962C8B-B14F-4D97-AF65-F5344CB8AC3E}">
        <p14:creationId xmlns:p14="http://schemas.microsoft.com/office/powerpoint/2010/main" val="3199896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66</a:t>
            </a:fld>
            <a:endParaRPr/>
          </a:p>
        </p:txBody>
      </p:sp>
    </p:spTree>
    <p:extLst>
      <p:ext uri="{BB962C8B-B14F-4D97-AF65-F5344CB8AC3E}">
        <p14:creationId xmlns:p14="http://schemas.microsoft.com/office/powerpoint/2010/main" val="1557470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9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de-DE"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sp>
        <p:nvSpPr>
          <p:cNvPr id="27" name="Google Shape;27;p5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4 </a:t>
            </a:r>
            <a:r>
              <a:rPr lang="de-DE" sz="1800" b="0" i="0" u="none" strike="noStrike" cap="none" dirty="0">
                <a:solidFill>
                  <a:srgbClr val="7F7F7F"/>
                </a:solidFill>
                <a:latin typeface="Calibri"/>
                <a:ea typeface="Calibri"/>
                <a:cs typeface="Calibri"/>
                <a:sym typeface="Calibri"/>
              </a:rPr>
              <a:t> Digitale Kompetenzen erlangen</a:t>
            </a:r>
            <a:endParaRPr sz="1400" b="0" i="0" u="none" strike="noStrike" cap="none" dirty="0">
              <a:solidFill>
                <a:srgbClr val="000000"/>
              </a:solidFill>
              <a:latin typeface="Calibri"/>
              <a:ea typeface="Calibri"/>
              <a:cs typeface="Calibri"/>
              <a:sym typeface="Calibri"/>
            </a:endParaRPr>
          </a:p>
        </p:txBody>
      </p:sp>
      <p:pic>
        <p:nvPicPr>
          <p:cNvPr id="28" name="Google Shape;28;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pic>
        <p:nvPicPr>
          <p:cNvPr id="39" name="Google Shape;39;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sp>
        <p:nvSpPr>
          <p:cNvPr id="44" name="Google Shape;44;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noProof="0" dirty="0"/>
          </a:p>
        </p:txBody>
      </p:sp>
      <p:pic>
        <p:nvPicPr>
          <p:cNvPr id="45" name="Google Shape;45;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46" name="Google Shape;46;p6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4 </a:t>
            </a:r>
            <a:r>
              <a:rPr lang="de-DE" sz="1800" b="0" i="0" u="none" strike="noStrike" cap="none" dirty="0">
                <a:solidFill>
                  <a:srgbClr val="7F7F7F"/>
                </a:solidFill>
                <a:latin typeface="Calibri"/>
                <a:ea typeface="Calibri"/>
                <a:cs typeface="Calibri"/>
                <a:sym typeface="Calibri"/>
              </a:rPr>
              <a:t> Digitale</a:t>
            </a:r>
            <a:r>
              <a:rPr lang="de-DE" sz="1800" b="0" i="0" u="none" strike="noStrike" cap="none" baseline="0" dirty="0">
                <a:solidFill>
                  <a:srgbClr val="7F7F7F"/>
                </a:solidFill>
                <a:latin typeface="Calibri"/>
                <a:ea typeface="Calibri"/>
                <a:cs typeface="Calibri"/>
                <a:sym typeface="Calibri"/>
              </a:rPr>
              <a:t> Kompetenzen erlangen</a:t>
            </a:r>
            <a:r>
              <a:rPr lang="de-DE" sz="1800" b="0" i="0" u="none" strike="noStrike" cap="none" dirty="0">
                <a:solidFill>
                  <a:srgbClr val="7F7F7F"/>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70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3"/>
        <p:cNvGrpSpPr/>
        <p:nvPr/>
      </p:nvGrpSpPr>
      <p:grpSpPr>
        <a:xfrm>
          <a:off x="0" y="0"/>
          <a:ext cx="0" cy="0"/>
          <a:chOff x="0" y="0"/>
          <a:chExt cx="0" cy="0"/>
        </a:xfrm>
      </p:grpSpPr>
      <p:pic>
        <p:nvPicPr>
          <p:cNvPr id="54" name="Google Shape;54;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lang="en-US" noProof="0" dirty="0"/>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9" name="Google Shape;49;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29/13/20/mobile-devices-2017978_960_720.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6/03/27/07/12/apple-128224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16/11/29/09/27/electronics-1868708_960_720.jp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15/03/01/11/29/mockup-654585_960_720.jp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14/10/12/12/38/google-485611_960_720.jp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boards.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dn.pixabay.com/photo/2014/02/13/07/28/security-265130_960_720.jpg" TargetMode="Externa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22/01/11/21/48/link-6931554_960_720.png" TargetMode="Externa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dn.pixabay.com/photo/2019/04/06/15/14/business-4107604_960_720.jpg" TargetMode="External"/><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slide" Target="slide72.xml"/><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dn.pixabay.com/photo/2020/05/31/16/48/privacy-policy-5243225_960_720.jpg" TargetMode="External"/><Relationship Id="rId2" Type="http://schemas.openxmlformats.org/officeDocument/2006/relationships/image" Target="../media/image58.jpeg"/><Relationship Id="rId1" Type="http://schemas.openxmlformats.org/officeDocument/2006/relationships/slideLayout" Target="../slideLayouts/slideLayout3.xml"/><Relationship Id="rId5" Type="http://schemas.openxmlformats.org/officeDocument/2006/relationships/slide" Target="slide73.xml"/><Relationship Id="rId4" Type="http://schemas.openxmlformats.org/officeDocument/2006/relationships/hyperlink" Target="https://pixabay.com/service/licens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3/07/12/14/48/dialog-148815_960_720.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cdn.pixabay.com/photo/2020/05/18/16/17/social-media-5187243_960_720.pn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blog.avast.com/strong-password-ideas/" TargetMode="External"/><Relationship Id="rId3" Type="http://schemas.openxmlformats.org/officeDocument/2006/relationships/hyperlink" Target="https://publications.jrc.ec.europa.eu/repository/bitstream/JRC106281/web-digcomp2.1pdf_%28online%29.pdf" TargetMode="External"/><Relationship Id="rId7" Type="http://schemas.openxmlformats.org/officeDocument/2006/relationships/hyperlink" Target="http://www.vigiaccess.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bundesgesundheitsministerium.de/index.html" TargetMode="External"/><Relationship Id="rId5" Type="http://schemas.openxmlformats.org/officeDocument/2006/relationships/hyperlink" Target="https://www.klicksafe.de/themen/suchen-recherchieren/suchmaschinen/quellenkritik-und-bewertungskompetenz/" TargetMode="External"/><Relationship Id="rId4" Type="http://schemas.openxmlformats.org/officeDocument/2006/relationships/hyperlink" Target="https://www.e-teaching.org/didaktik/recherche/operatoren"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cdn.pixabay.com/photo/2019/07/19/11/57/network-4348644_960_720.png" TargetMode="External"/><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16/10/28/10/46/spider-1777668_960_720.png" TargetMode="External"/><Relationship Id="rId1" Type="http://schemas.openxmlformats.org/officeDocument/2006/relationships/slideLayout" Target="../slideLayouts/slideLayout3.xml"/><Relationship Id="rId4" Type="http://schemas.openxmlformats.org/officeDocument/2006/relationships/hyperlink" Target="https://en.wikipedia.org/wiki/World_Wide_We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cdn.pixabay.com/photo/2019/04/06/15/14/business-4107604_960_720.jpg"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gdpr.eu/faq/" TargetMode="Externa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21/15/04/regulation-3246979_960_720.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0" name="Google Shape;60;p1"/>
          <p:cNvSpPr txBox="1"/>
          <p:nvPr/>
        </p:nvSpPr>
        <p:spPr>
          <a:xfrm>
            <a:off x="1349531" y="4227707"/>
            <a:ext cx="6191300"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dirty="0">
                <a:solidFill>
                  <a:srgbClr val="C01E24"/>
                </a:solidFill>
                <a:latin typeface="Calibri"/>
                <a:ea typeface="Calibri"/>
                <a:cs typeface="Calibri"/>
                <a:sym typeface="Calibri"/>
              </a:rPr>
              <a:t>Modul 4</a:t>
            </a:r>
            <a:br>
              <a:rPr lang="de-DE" sz="3400" b="1" i="0" u="none" strike="noStrike" cap="none" dirty="0">
                <a:solidFill>
                  <a:schemeClr val="dk1"/>
                </a:solidFill>
                <a:latin typeface="Calibri"/>
                <a:ea typeface="Calibri"/>
                <a:cs typeface="Calibri"/>
                <a:sym typeface="Calibri"/>
              </a:rPr>
            </a:br>
            <a:r>
              <a:rPr lang="de-DE" sz="3400" b="0" i="0" u="none" strike="noStrike" cap="none" dirty="0">
                <a:solidFill>
                  <a:schemeClr val="dk1"/>
                </a:solidFill>
                <a:latin typeface="Calibri"/>
                <a:ea typeface="Calibri"/>
                <a:cs typeface="Calibri"/>
                <a:sym typeface="Calibri"/>
              </a:rPr>
              <a:t>Digitale Kompetenzen entwickeln</a:t>
            </a:r>
            <a:endParaRPr sz="3400" b="0" i="0" u="none" strike="noStrike" cap="none" dirty="0">
              <a:solidFill>
                <a:schemeClr val="dk1"/>
              </a:solidFill>
              <a:latin typeface="Calibri"/>
              <a:ea typeface="Calibri"/>
              <a:cs typeface="Calibri"/>
              <a:sym typeface="Calibri"/>
            </a:endParaRPr>
          </a:p>
        </p:txBody>
      </p:sp>
      <p:sp>
        <p:nvSpPr>
          <p:cNvPr id="61" name="Google Shape;61;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pic>
        <p:nvPicPr>
          <p:cNvPr id="64" name="Google Shape;64;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5" name="Google Shape;65;p1"/>
          <p:cNvSpPr/>
          <p:nvPr/>
        </p:nvSpPr>
        <p:spPr>
          <a:xfrm>
            <a:off x="-2" y="862700"/>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1</a:t>
            </a:r>
            <a:endParaRPr sz="2400" b="0" i="0" u="none" strike="noStrike" cap="none">
              <a:solidFill>
                <a:srgbClr val="2F5496"/>
              </a:solidFill>
              <a:latin typeface="Calibri"/>
              <a:ea typeface="Calibri"/>
              <a:cs typeface="Calibri"/>
              <a:sym typeface="Calibri"/>
            </a:endParaRPr>
          </a:p>
        </p:txBody>
      </p:sp>
      <p:sp>
        <p:nvSpPr>
          <p:cNvPr id="66" name="Google Shape;66;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67" name="Google Shape;67;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68" name="Google Shape;68;p1"/>
          <p:cNvSpPr/>
          <p:nvPr/>
        </p:nvSpPr>
        <p:spPr>
          <a:xfrm>
            <a:off x="-2" y="3361744"/>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800" b="0" i="0" u="none" strike="noStrike" cap="none" dirty="0">
                <a:solidFill>
                  <a:schemeClr val="lt1"/>
                </a:solidFill>
                <a:latin typeface="Calibri"/>
                <a:ea typeface="Calibri"/>
                <a:cs typeface="Calibri"/>
                <a:sym typeface="Calibri"/>
              </a:rPr>
              <a:t>4</a:t>
            </a:r>
            <a:endParaRPr sz="2800" b="0" i="0" u="none" strike="noStrike" cap="none" dirty="0">
              <a:solidFill>
                <a:schemeClr val="lt1"/>
              </a:solidFill>
              <a:latin typeface="Calibri"/>
              <a:ea typeface="Calibri"/>
              <a:cs typeface="Calibri"/>
              <a:sym typeface="Calibri"/>
            </a:endParaRPr>
          </a:p>
        </p:txBody>
      </p:sp>
      <p:sp>
        <p:nvSpPr>
          <p:cNvPr id="69" name="Google Shape;69;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5</a:t>
            </a:r>
            <a:endParaRPr sz="2400" b="0" i="0" u="none" strike="noStrike" cap="none">
              <a:solidFill>
                <a:srgbClr val="2F5496"/>
              </a:solidFill>
              <a:latin typeface="Calibri"/>
              <a:ea typeface="Calibri"/>
              <a:cs typeface="Calibri"/>
              <a:sym typeface="Calibri"/>
            </a:endParaRPr>
          </a:p>
        </p:txBody>
      </p:sp>
      <p:sp>
        <p:nvSpPr>
          <p:cNvPr id="70" name="Google Shape;70;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0DF51BE8-74C4-4993-BDAB-4029D29BB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63;p1"/>
          <p:cNvSpPr/>
          <p:nvPr/>
        </p:nvSpPr>
        <p:spPr>
          <a:xfrm>
            <a:off x="1732187" y="6311153"/>
            <a:ext cx="6672453" cy="632422"/>
          </a:xfrm>
          <a:prstGeom prst="rect">
            <a:avLst/>
          </a:prstGeom>
          <a:noFill/>
          <a:ln>
            <a:noFill/>
          </a:ln>
        </p:spPr>
        <p:txBody>
          <a:bodyPr spcFirstLastPara="1" wrap="square" lIns="91425" tIns="45700" rIns="91425" bIns="45700" anchor="ctr" anchorCtr="0">
            <a:normAutofit/>
          </a:bodyPr>
          <a:lstStyle/>
          <a:p>
            <a:pPr lvl="0" algn="just">
              <a:lnSpc>
                <a:spcPct val="90000"/>
              </a:lnSpc>
              <a:buSzPts val="900"/>
            </a:pPr>
            <a:r>
              <a:rPr lang="de-DE" sz="900" dirty="0">
                <a:solidFill>
                  <a:srgbClr val="7F7F7F"/>
                </a:solidFill>
              </a:rPr>
              <a:t>Dieses Projekt wurde mit Unterstützung der Europäischen Kommission finanziert. Die Verantwortung für den Inhalt dieser </a:t>
            </a:r>
            <a:r>
              <a:rPr lang="de-DE" sz="900" dirty="0" err="1">
                <a:solidFill>
                  <a:srgbClr val="7F7F7F"/>
                </a:solidFill>
              </a:rPr>
              <a:t>Veröf-fentlichung</a:t>
            </a:r>
            <a:r>
              <a:rPr lang="de-DE" sz="900" dirty="0">
                <a:solidFill>
                  <a:srgbClr val="7F7F7F"/>
                </a:solidFill>
              </a:rPr>
              <a:t> (Mitteilung) trägt allein der Verfasser; die Kommission haftet nicht für die weitere Verwendung der darin enthaltenen Angaben.</a:t>
            </a:r>
            <a:endParaRPr lang="en-US" sz="900" b="0" i="0" u="none" strike="noStrike" cap="none" dirty="0">
              <a:solidFill>
                <a:srgbClr val="7F7F7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0"/>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190" name="Google Shape;190;p10" descr="Icon, Blood Pressure, Pulse, Frequency, Heartbeat"/>
          <p:cNvPicPr preferRelativeResize="0"/>
          <p:nvPr/>
        </p:nvPicPr>
        <p:blipFill rotWithShape="1">
          <a:blip r:embed="rId5">
            <a:alphaModFix/>
          </a:blip>
          <a:srcRect/>
          <a:stretch/>
        </p:blipFill>
        <p:spPr>
          <a:xfrm>
            <a:off x="6829820" y="2050670"/>
            <a:ext cx="3523053" cy="3523053"/>
          </a:xfrm>
          <a:prstGeom prst="rect">
            <a:avLst/>
          </a:prstGeom>
          <a:noFill/>
          <a:ln>
            <a:noFill/>
          </a:ln>
        </p:spPr>
      </p:pic>
      <p:sp>
        <p:nvSpPr>
          <p:cNvPr id="14" name="Google Shape;186;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lvl="0">
              <a:buClr>
                <a:srgbClr val="C01E24"/>
              </a:buClr>
              <a:buSzPts val="2000"/>
            </a:pPr>
            <a:r>
              <a:rPr lang="de-DE" sz="2000" dirty="0">
                <a:solidFill>
                  <a:srgbClr val="C01E24"/>
                </a:solidFill>
              </a:rPr>
              <a:t>Aktivität 4.1.2 Praktische Übung:</a:t>
            </a:r>
            <a:br>
              <a:rPr lang="de-DE" dirty="0"/>
            </a:br>
            <a:r>
              <a:rPr lang="de-DE" dirty="0">
                <a:solidFill>
                  <a:srgbClr val="C00000"/>
                </a:solidFill>
              </a:rPr>
              <a:t>Verschiedene digitale Geräte kennenlernen </a:t>
            </a:r>
            <a:endParaRPr dirty="0">
              <a:solidFill>
                <a:srgbClr val="C00000"/>
              </a:solidFill>
            </a:endParaRPr>
          </a:p>
        </p:txBody>
      </p:sp>
      <p:sp>
        <p:nvSpPr>
          <p:cNvPr id="16" name="Google Shape;187;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8" name="Google Shape;188;p10"/>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nSpc>
                <a:spcPct val="120000"/>
              </a:lnSpc>
              <a:spcBef>
                <a:spcPts val="1200"/>
              </a:spcBef>
              <a:buSzPts val="2000"/>
            </a:pPr>
            <a:r>
              <a:rPr lang="en-US" sz="2200" dirty="0" err="1"/>
              <a:t>Im</a:t>
            </a:r>
            <a:r>
              <a:rPr lang="en-US" sz="2200" dirty="0"/>
              <a:t> </a:t>
            </a:r>
            <a:r>
              <a:rPr lang="en-US" sz="2200" dirty="0" err="1"/>
              <a:t>weiteren</a:t>
            </a:r>
            <a:r>
              <a:rPr lang="en-US" sz="2200" dirty="0"/>
              <a:t> </a:t>
            </a:r>
            <a:r>
              <a:rPr lang="en-US" sz="2200" dirty="0" err="1"/>
              <a:t>Verlauf</a:t>
            </a:r>
            <a:r>
              <a:rPr lang="en-US" sz="2200" dirty="0"/>
              <a:t> </a:t>
            </a:r>
            <a:r>
              <a:rPr lang="en-US" sz="2200" dirty="0" err="1"/>
              <a:t>werden</a:t>
            </a:r>
            <a:r>
              <a:rPr lang="en-US" sz="2200" dirty="0"/>
              <a:t> </a:t>
            </a:r>
            <a:r>
              <a:rPr lang="en-US" sz="2200" dirty="0" err="1"/>
              <a:t>verschiedene</a:t>
            </a:r>
            <a:r>
              <a:rPr lang="en-US" sz="2200" dirty="0"/>
              <a:t> </a:t>
            </a:r>
            <a:r>
              <a:rPr lang="en-US" sz="2200" dirty="0" err="1"/>
              <a:t>digitale</a:t>
            </a:r>
            <a:r>
              <a:rPr lang="en-US" sz="2200" dirty="0"/>
              <a:t> </a:t>
            </a:r>
            <a:r>
              <a:rPr lang="en-US" sz="2200" dirty="0" err="1"/>
              <a:t>Geräte</a:t>
            </a:r>
            <a:r>
              <a:rPr lang="en-US" sz="2200" dirty="0"/>
              <a:t> </a:t>
            </a:r>
            <a:r>
              <a:rPr lang="en-US" sz="2200" dirty="0" err="1"/>
              <a:t>vorgestellt</a:t>
            </a:r>
            <a:r>
              <a:rPr lang="en-US" sz="2200" dirty="0"/>
              <a:t>, die </a:t>
            </a:r>
            <a:r>
              <a:rPr lang="en-US" sz="2200" dirty="0" err="1"/>
              <a:t>für</a:t>
            </a:r>
            <a:r>
              <a:rPr lang="en-US" sz="2200" dirty="0"/>
              <a:t> die </a:t>
            </a:r>
            <a:r>
              <a:rPr lang="en-US" sz="2200" dirty="0" err="1"/>
              <a:t>Suche</a:t>
            </a:r>
            <a:r>
              <a:rPr lang="en-US" sz="2200" dirty="0"/>
              <a:t> nach Informationen im Internet </a:t>
            </a:r>
            <a:r>
              <a:rPr lang="en-US" sz="2200" dirty="0" err="1"/>
              <a:t>verwendet</a:t>
            </a:r>
            <a:r>
              <a:rPr lang="en-US" sz="2200" dirty="0"/>
              <a:t> </a:t>
            </a:r>
            <a:r>
              <a:rPr lang="en-US" sz="2200" dirty="0" err="1"/>
              <a:t>werden</a:t>
            </a:r>
            <a:r>
              <a:rPr lang="en-US" sz="2200" dirty="0"/>
              <a:t> können.</a:t>
            </a:r>
          </a:p>
          <a:p>
            <a:pPr marL="0" lvl="0" indent="0" algn="l" rtl="0">
              <a:lnSpc>
                <a:spcPct val="120000"/>
              </a:lnSpc>
              <a:spcBef>
                <a:spcPts val="1200"/>
              </a:spcBef>
              <a:spcAft>
                <a:spcPts val="0"/>
              </a:spcAft>
              <a:buSzPts val="2000"/>
              <a:buNone/>
            </a:pPr>
            <a:endParaRPr sz="2200" dirty="0"/>
          </a:p>
        </p:txBody>
      </p:sp>
      <p:sp>
        <p:nvSpPr>
          <p:cNvPr id="21" name="Google Shape;168;p7">
            <a:extLst>
              <a:ext uri="{FF2B5EF4-FFF2-40B4-BE49-F238E27FC236}">
                <a16:creationId xmlns:a16="http://schemas.microsoft.com/office/drawing/2014/main" id="{5B1830E0-B5AB-C8A4-7470-FEFB5092213E}"/>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4.1.1</a:t>
            </a:r>
            <a:endParaRPr sz="1800" dirty="0">
              <a:solidFill>
                <a:schemeClr val="lt1"/>
              </a:solidFill>
            </a:endParaRPr>
          </a:p>
        </p:txBody>
      </p:sp>
      <p:sp>
        <p:nvSpPr>
          <p:cNvPr id="22" name="Google Shape;168;p7">
            <a:extLst>
              <a:ext uri="{FF2B5EF4-FFF2-40B4-BE49-F238E27FC236}">
                <a16:creationId xmlns:a16="http://schemas.microsoft.com/office/drawing/2014/main" id="{70B67C1B-7A5F-AFE4-AF85-7D31A533D3F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4.1.2</a:t>
            </a:r>
            <a:endParaRPr sz="2000" dirty="0">
              <a:solidFill>
                <a:srgbClr val="C01E24"/>
              </a:solidFill>
            </a:endParaRPr>
          </a:p>
        </p:txBody>
      </p:sp>
      <p:sp>
        <p:nvSpPr>
          <p:cNvPr id="23" name="Google Shape;168;p7">
            <a:extLst>
              <a:ext uri="{FF2B5EF4-FFF2-40B4-BE49-F238E27FC236}">
                <a16:creationId xmlns:a16="http://schemas.microsoft.com/office/drawing/2014/main" id="{20B330A9-FAF0-8613-8797-460EBD28471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4F795D96-9AE9-FA34-9A8C-CA8EC25CD87B}"/>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25" name="Google Shape;168;p7">
            <a:extLst>
              <a:ext uri="{FF2B5EF4-FFF2-40B4-BE49-F238E27FC236}">
                <a16:creationId xmlns:a16="http://schemas.microsoft.com/office/drawing/2014/main" id="{B60E47F0-A098-D2F4-1D77-88945D4201B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4" name="Google Shape;204;p11" descr="Εικόνα που περιέχει στιγμιότυπο οθόνης&#10;&#10;Η περιγραφή δημιουργήθηκε με πολύ υψηλή αξιοπιστία"/>
          <p:cNvPicPr preferRelativeResize="0"/>
          <p:nvPr/>
        </p:nvPicPr>
        <p:blipFill rotWithShape="1">
          <a:blip r:embed="rId3">
            <a:alphaModFix/>
          </a:blip>
          <a:srcRect/>
          <a:stretch/>
        </p:blipFill>
        <p:spPr>
          <a:xfrm>
            <a:off x="7457573" y="1799998"/>
            <a:ext cx="4519874" cy="2259937"/>
          </a:xfrm>
          <a:prstGeom prst="rect">
            <a:avLst/>
          </a:prstGeom>
          <a:noFill/>
          <a:ln>
            <a:noFill/>
          </a:ln>
        </p:spPr>
      </p:pic>
      <p:sp>
        <p:nvSpPr>
          <p:cNvPr id="205" name="Google Shape;205;p11"/>
          <p:cNvSpPr/>
          <p:nvPr/>
        </p:nvSpPr>
        <p:spPr>
          <a:xfrm>
            <a:off x="9717510"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8" name="Google Shape;202;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Digitale Geräte</a:t>
            </a:r>
            <a:endParaRPr dirty="0"/>
          </a:p>
        </p:txBody>
      </p:sp>
      <p:sp>
        <p:nvSpPr>
          <p:cNvPr id="10" name="Google Shape;203;p11"/>
          <p:cNvSpPr txBox="1">
            <a:spLocks noGrp="1"/>
          </p:cNvSpPr>
          <p:nvPr>
            <p:ph type="body" idx="1"/>
          </p:nvPr>
        </p:nvSpPr>
        <p:spPr>
          <a:xfrm>
            <a:off x="558000" y="1742903"/>
            <a:ext cx="6528601"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lang="en-US" dirty="0"/>
              <a:t>Um in der digitalen Umgebung aktiv zu sein, ist </a:t>
            </a:r>
            <a:r>
              <a:rPr lang="en-US" b="1" dirty="0"/>
              <a:t>ein digitales </a:t>
            </a:r>
            <a:r>
              <a:rPr lang="en-US" b="1" dirty="0" err="1"/>
              <a:t>Gerät</a:t>
            </a:r>
            <a:r>
              <a:rPr lang="en-US" b="1" dirty="0"/>
              <a:t> </a:t>
            </a:r>
            <a:r>
              <a:rPr lang="en-US" dirty="0" err="1"/>
              <a:t>erforderlich</a:t>
            </a:r>
            <a:r>
              <a:rPr lang="en-US" dirty="0"/>
              <a:t>, </a:t>
            </a:r>
            <a:r>
              <a:rPr lang="en-US" dirty="0" err="1"/>
              <a:t>wobei</a:t>
            </a:r>
            <a:r>
              <a:rPr lang="en-US" dirty="0"/>
              <a:t> </a:t>
            </a:r>
            <a:r>
              <a:rPr lang="en-US" dirty="0" err="1"/>
              <a:t>es</a:t>
            </a:r>
            <a:endParaRPr lang="en-US" dirty="0"/>
          </a:p>
          <a:p>
            <a:pPr marL="228600" lvl="0" indent="-228600" algn="l" rtl="0">
              <a:lnSpc>
                <a:spcPct val="100000"/>
              </a:lnSpc>
              <a:spcAft>
                <a:spcPts val="600"/>
              </a:spcAft>
              <a:buSzPts val="2400"/>
              <a:buChar char="▪"/>
            </a:pPr>
            <a:r>
              <a:rPr lang="en-US" dirty="0" err="1"/>
              <a:t>verschiedene</a:t>
            </a:r>
            <a:r>
              <a:rPr lang="en-US" dirty="0"/>
              <a:t> </a:t>
            </a:r>
            <a:r>
              <a:rPr lang="en-US" dirty="0" err="1"/>
              <a:t>digitale</a:t>
            </a:r>
            <a:r>
              <a:rPr lang="en-US" dirty="0"/>
              <a:t> </a:t>
            </a:r>
            <a:r>
              <a:rPr lang="en-US" dirty="0" err="1"/>
              <a:t>Geräte</a:t>
            </a:r>
            <a:r>
              <a:rPr lang="en-US" dirty="0"/>
              <a:t> </a:t>
            </a:r>
            <a:r>
              <a:rPr lang="en-US" dirty="0" err="1"/>
              <a:t>gibt</a:t>
            </a:r>
            <a:r>
              <a:rPr lang="en-US" dirty="0"/>
              <a:t> </a:t>
            </a:r>
          </a:p>
          <a:p>
            <a:pPr marL="228600" lvl="0" indent="-228600" algn="l" rtl="0">
              <a:lnSpc>
                <a:spcPct val="100000"/>
              </a:lnSpc>
              <a:spcAft>
                <a:spcPts val="600"/>
              </a:spcAft>
              <a:buSzPts val="2400"/>
              <a:buChar char="▪"/>
            </a:pPr>
            <a:r>
              <a:rPr lang="en-US" dirty="0"/>
              <a:t>und </a:t>
            </a:r>
            <a:r>
              <a:rPr lang="en-US" dirty="0" err="1"/>
              <a:t>jedes</a:t>
            </a:r>
            <a:r>
              <a:rPr lang="en-US" dirty="0"/>
              <a:t> </a:t>
            </a:r>
            <a:r>
              <a:rPr lang="en-US" dirty="0" err="1"/>
              <a:t>Gerät</a:t>
            </a:r>
            <a:r>
              <a:rPr lang="en-US" dirty="0"/>
              <a:t> seine Vor- und </a:t>
            </a:r>
            <a:r>
              <a:rPr lang="en-US" dirty="0" err="1"/>
              <a:t>Nachteile</a:t>
            </a:r>
            <a:r>
              <a:rPr lang="en-US" dirty="0"/>
              <a:t> hat. </a:t>
            </a:r>
          </a:p>
          <a:p>
            <a:pPr marL="0" lvl="0" indent="0" algn="l" rtl="0">
              <a:lnSpc>
                <a:spcPct val="100000"/>
              </a:lnSpc>
              <a:spcAft>
                <a:spcPts val="600"/>
              </a:spcAft>
              <a:buSzPts val="2400"/>
              <a:buNone/>
            </a:pPr>
            <a:r>
              <a:rPr lang="en-US" dirty="0" err="1"/>
              <a:t>Deshalb</a:t>
            </a:r>
            <a:r>
              <a:rPr lang="en-US" dirty="0"/>
              <a:t> </a:t>
            </a:r>
            <a:r>
              <a:rPr lang="en-US" dirty="0" err="1"/>
              <a:t>wird</a:t>
            </a:r>
            <a:r>
              <a:rPr lang="en-US" dirty="0"/>
              <a:t> </a:t>
            </a:r>
            <a:r>
              <a:rPr lang="en-US" dirty="0" err="1"/>
              <a:t>im</a:t>
            </a:r>
            <a:r>
              <a:rPr lang="en-US" dirty="0"/>
              <a:t> </a:t>
            </a:r>
            <a:r>
              <a:rPr lang="en-US" dirty="0" err="1"/>
              <a:t>weiteren</a:t>
            </a:r>
            <a:r>
              <a:rPr lang="en-US" dirty="0"/>
              <a:t> </a:t>
            </a:r>
            <a:r>
              <a:rPr lang="en-US" dirty="0" err="1"/>
              <a:t>Verlauf</a:t>
            </a:r>
            <a:r>
              <a:rPr lang="en-US" dirty="0"/>
              <a:t> </a:t>
            </a:r>
            <a:r>
              <a:rPr lang="en-US" dirty="0" err="1"/>
              <a:t>darauf</a:t>
            </a:r>
            <a:r>
              <a:rPr lang="en-US" dirty="0"/>
              <a:t> </a:t>
            </a:r>
            <a:r>
              <a:rPr lang="en-US" dirty="0" err="1"/>
              <a:t>eingegangen</a:t>
            </a:r>
            <a:r>
              <a:rPr lang="en-US" dirty="0"/>
              <a:t>, welches </a:t>
            </a:r>
            <a:r>
              <a:rPr lang="en-US" dirty="0" err="1"/>
              <a:t>Gerät</a:t>
            </a:r>
            <a:r>
              <a:rPr lang="en-US" dirty="0"/>
              <a:t> </a:t>
            </a:r>
            <a:r>
              <a:rPr lang="en-US" dirty="0" err="1"/>
              <a:t>sich</a:t>
            </a:r>
            <a:r>
              <a:rPr lang="en-US" dirty="0"/>
              <a:t> </a:t>
            </a:r>
            <a:r>
              <a:rPr lang="en-US" dirty="0" err="1"/>
              <a:t>für</a:t>
            </a:r>
            <a:r>
              <a:rPr lang="en-US" dirty="0"/>
              <a:t> </a:t>
            </a:r>
            <a:r>
              <a:rPr lang="en-US" dirty="0" err="1"/>
              <a:t>welche</a:t>
            </a:r>
            <a:r>
              <a:rPr lang="en-US" dirty="0"/>
              <a:t> </a:t>
            </a:r>
            <a:r>
              <a:rPr lang="en-US" dirty="0" err="1"/>
              <a:t>Handlungen</a:t>
            </a:r>
            <a:r>
              <a:rPr lang="en-US" dirty="0"/>
              <a:t> </a:t>
            </a:r>
            <a:r>
              <a:rPr lang="en-US" dirty="0" err="1"/>
              <a:t>eignet</a:t>
            </a:r>
            <a:r>
              <a:rPr lang="en-US" dirty="0"/>
              <a:t>.</a:t>
            </a:r>
          </a:p>
        </p:txBody>
      </p:sp>
      <p:sp>
        <p:nvSpPr>
          <p:cNvPr id="11" name="Google Shape;206;p11"/>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dirty="0">
                <a:solidFill>
                  <a:schemeClr val="lt1"/>
                </a:solidFill>
                <a:latin typeface="Calibri"/>
                <a:ea typeface="Calibri"/>
                <a:cs typeface="Calibri"/>
                <a:sym typeface="Calibri"/>
              </a:rPr>
              <a:t>4.2 Kennenlernen verschiedener digitaler Geräte </a:t>
            </a:r>
            <a:endParaRPr sz="1162"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6" name="Google Shape;216;p12"/>
          <p:cNvSpPr txBox="1"/>
          <p:nvPr/>
        </p:nvSpPr>
        <p:spPr>
          <a:xfrm>
            <a:off x="5406096" y="3880757"/>
            <a:ext cx="2440261" cy="2422621"/>
          </a:xfrm>
          <a:prstGeom prst="rect">
            <a:avLst/>
          </a:prstGeom>
          <a:solidFill>
            <a:schemeClr val="bg1">
              <a:lumMod val="95000"/>
            </a:schemeClr>
          </a:solid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Beginnen Sie eine Liste: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217" name="Google Shape;217;p12"/>
          <p:cNvSpPr/>
          <p:nvPr/>
        </p:nvSpPr>
        <p:spPr>
          <a:xfrm>
            <a:off x="5899150" y="943679"/>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de-DE" sz="2400" dirty="0">
                <a:solidFill>
                  <a:schemeClr val="dk1"/>
                </a:solidFill>
              </a:rPr>
              <a:t>Welche verschiedenen digitalen Geräte kennen Sie und welche benutzen Sie?</a:t>
            </a:r>
          </a:p>
        </p:txBody>
      </p:sp>
      <p:sp>
        <p:nvSpPr>
          <p:cNvPr id="7" name="TextBox 6">
            <a:extLst>
              <a:ext uri="{FF2B5EF4-FFF2-40B4-BE49-F238E27FC236}">
                <a16:creationId xmlns:a16="http://schemas.microsoft.com/office/drawing/2014/main" id="{7BEACE40-4BA4-46BD-A271-984246C79369}"/>
              </a:ext>
            </a:extLst>
          </p:cNvPr>
          <p:cNvSpPr txBox="1"/>
          <p:nvPr/>
        </p:nvSpPr>
        <p:spPr>
          <a:xfrm>
            <a:off x="9017038" y="4043255"/>
            <a:ext cx="2963501" cy="2462213"/>
          </a:xfrm>
          <a:prstGeom prst="rect">
            <a:avLst/>
          </a:prstGeom>
          <a:solidFill>
            <a:schemeClr val="bg1">
              <a:lumMod val="95000"/>
            </a:schemeClr>
          </a:solidFill>
          <a:ln>
            <a:solidFill>
              <a:srgbClr val="80C141"/>
            </a:solidFill>
          </a:ln>
        </p:spPr>
        <p:txBody>
          <a:bodyPr wrap="square">
            <a:spAutoFit/>
          </a:bodyPr>
          <a:lstStyle/>
          <a:p>
            <a:pPr lvl="0">
              <a:lnSpc>
                <a:spcPct val="90000"/>
              </a:lnSpc>
              <a:buClr>
                <a:srgbClr val="C00000"/>
              </a:buClr>
              <a:buSzPts val="2800"/>
            </a:pPr>
            <a:r>
              <a:rPr lang="de-DE" sz="2000" b="1" dirty="0">
                <a:solidFill>
                  <a:schemeClr val="tx1"/>
                </a:solidFill>
                <a:latin typeface="Calibri" panose="020F0502020204030204" pitchFamily="34" charset="0"/>
                <a:ea typeface="Calibri"/>
                <a:cs typeface="Calibri" panose="020F0502020204030204" pitchFamily="34" charset="0"/>
                <a:sym typeface="Calibri"/>
              </a:rPr>
              <a:t>Liste </a:t>
            </a:r>
            <a:r>
              <a:rPr lang="de-DE" sz="2000" b="1" dirty="0" err="1">
                <a:solidFill>
                  <a:schemeClr val="tx1"/>
                </a:solidFill>
                <a:latin typeface="Calibri" panose="020F0502020204030204" pitchFamily="34" charset="0"/>
                <a:ea typeface="Calibri"/>
                <a:cs typeface="Calibri" panose="020F0502020204030204" pitchFamily="34" charset="0"/>
                <a:sym typeface="Calibri"/>
              </a:rPr>
              <a:t>digtaler</a:t>
            </a:r>
            <a:r>
              <a:rPr lang="de-DE" sz="2000" b="1" dirty="0">
                <a:solidFill>
                  <a:schemeClr val="tx1"/>
                </a:solidFill>
                <a:latin typeface="Calibri" panose="020F0502020204030204" pitchFamily="34" charset="0"/>
                <a:ea typeface="Calibri"/>
                <a:cs typeface="Calibri" panose="020F0502020204030204" pitchFamily="34" charset="0"/>
                <a:sym typeface="Calibri"/>
              </a:rPr>
              <a:t> Geräte</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Computer</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Laptop</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Tablet</a:t>
            </a:r>
          </a:p>
          <a:p>
            <a:pPr marL="685800" lvl="1" indent="-228600">
              <a:lnSpc>
                <a:spcPct val="120000"/>
              </a:lnSpc>
              <a:spcBef>
                <a:spcPts val="1200"/>
              </a:spcBef>
              <a:buSzPts val="2640"/>
              <a:buFont typeface="Calibri"/>
              <a:buChar char="✔"/>
            </a:pPr>
            <a:r>
              <a:rPr lang="de-DE" sz="2000" dirty="0">
                <a:latin typeface="Calibri" panose="020F0502020204030204" pitchFamily="34" charset="0"/>
                <a:cs typeface="Calibri" panose="020F0502020204030204" pitchFamily="34" charset="0"/>
              </a:rPr>
              <a:t>Smartphone</a:t>
            </a:r>
          </a:p>
        </p:txBody>
      </p:sp>
      <p:sp>
        <p:nvSpPr>
          <p:cNvPr id="8" name="pop-up">
            <a:extLst>
              <a:ext uri="{FF2B5EF4-FFF2-40B4-BE49-F238E27FC236}">
                <a16:creationId xmlns:a16="http://schemas.microsoft.com/office/drawing/2014/main" id="{35391083-82A9-45BA-BFE8-6D2C546CB667}"/>
              </a:ext>
            </a:extLst>
          </p:cNvPr>
          <p:cNvSpPr/>
          <p:nvPr/>
        </p:nvSpPr>
        <p:spPr>
          <a:xfrm>
            <a:off x="9017038" y="332648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Klicken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a:t>
            </a:r>
            <a:r>
              <a:rPr lang="en-US" b="1" dirty="0" err="1">
                <a:solidFill>
                  <a:srgbClr val="E12A3C"/>
                </a:solidFill>
              </a:rPr>
              <a:t>zur</a:t>
            </a:r>
            <a:r>
              <a:rPr lang="en-US" b="1" dirty="0">
                <a:solidFill>
                  <a:srgbClr val="E12A3C"/>
                </a:solidFill>
              </a:rPr>
              <a:t> </a:t>
            </a:r>
            <a:r>
              <a:rPr lang="en-US" b="1" dirty="0" err="1">
                <a:solidFill>
                  <a:srgbClr val="E12A3C"/>
                </a:solidFill>
              </a:rPr>
              <a:t>Überprüfung</a:t>
            </a:r>
            <a:r>
              <a:rPr lang="en-US" b="1" dirty="0">
                <a:solidFill>
                  <a:srgbClr val="E12A3C"/>
                </a:solidFill>
              </a:rPr>
              <a:t> der </a:t>
            </a:r>
            <a:r>
              <a:rPr lang="en-US" b="1" dirty="0" err="1">
                <a:solidFill>
                  <a:srgbClr val="E12A3C"/>
                </a:solidFill>
              </a:rPr>
              <a:t>Liste</a:t>
            </a:r>
            <a:endParaRPr lang="en-US" b="1" dirty="0">
              <a:solidFill>
                <a:srgbClr val="E12A3C"/>
              </a:solidFill>
            </a:endParaRPr>
          </a:p>
          <a:p>
            <a:pPr algn="ctr"/>
            <a:endParaRPr lang="el-GR" b="1" dirty="0">
              <a:solidFill>
                <a:srgbClr val="E12A3C"/>
              </a:solidFill>
            </a:endParaRPr>
          </a:p>
        </p:txBody>
      </p:sp>
      <p:sp>
        <p:nvSpPr>
          <p:cNvPr id="9" name="Google Shape;215;p12"/>
          <p:cNvSpPr/>
          <p:nvPr/>
        </p:nvSpPr>
        <p:spPr>
          <a:xfrm>
            <a:off x="8251881" y="0"/>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Kennenlernen verschiedener digitaler Geräte </a:t>
            </a:r>
            <a:endParaRPr sz="1162" b="0" i="0" u="none" strike="noStrike" cap="none">
              <a:solidFill>
                <a:schemeClr val="lt1"/>
              </a:solidFill>
              <a:latin typeface="Calibri"/>
              <a:ea typeface="Calibri"/>
              <a:cs typeface="Calibri"/>
              <a:sym typeface="Calibri"/>
            </a:endParaRPr>
          </a:p>
        </p:txBody>
      </p:sp>
      <p:sp>
        <p:nvSpPr>
          <p:cNvPr id="12" name="Google Shape;21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Digitale Geräte</a:t>
            </a:r>
            <a:endParaRPr dirty="0"/>
          </a:p>
        </p:txBody>
      </p:sp>
      <p:sp>
        <p:nvSpPr>
          <p:cNvPr id="14" name="Google Shape;213;p12"/>
          <p:cNvSpPr txBox="1">
            <a:spLocks noGrp="1"/>
          </p:cNvSpPr>
          <p:nvPr>
            <p:ph type="body" idx="1"/>
          </p:nvPr>
        </p:nvSpPr>
        <p:spPr>
          <a:xfrm>
            <a:off x="557999" y="1799999"/>
            <a:ext cx="4569478"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a:t>Zunächst wollen wir einmal darüber sprechen, </a:t>
            </a:r>
            <a:r>
              <a:rPr lang="en-US" dirty="0" err="1"/>
              <a:t>welche</a:t>
            </a:r>
            <a:r>
              <a:rPr lang="en-US" dirty="0"/>
              <a:t> digitalen Geräte Sie kennen und benutzen. </a:t>
            </a:r>
          </a:p>
          <a:p>
            <a:pPr marL="0" lvl="0" indent="0" algn="l" rtl="0">
              <a:lnSpc>
                <a:spcPct val="100000"/>
              </a:lnSpc>
              <a:spcAft>
                <a:spcPts val="600"/>
              </a:spcAft>
              <a:buSzPts val="2400"/>
              <a:buNone/>
            </a:pPr>
            <a:r>
              <a:rPr lang="en-US" dirty="0"/>
              <a:t>Im nächsten </a:t>
            </a:r>
            <a:r>
              <a:rPr lang="en-US" dirty="0" err="1"/>
              <a:t>Schritt</a:t>
            </a:r>
            <a:r>
              <a:rPr lang="en-US" dirty="0"/>
              <a:t> </a:t>
            </a:r>
            <a:r>
              <a:rPr lang="en-US" dirty="0" err="1"/>
              <a:t>werden</a:t>
            </a:r>
            <a:r>
              <a:rPr lang="en-US" dirty="0"/>
              <a:t> </a:t>
            </a:r>
            <a:r>
              <a:rPr lang="en-US" dirty="0" err="1"/>
              <a:t>wir</a:t>
            </a:r>
            <a:r>
              <a:rPr lang="en-US" dirty="0"/>
              <a:t> für jedes </a:t>
            </a:r>
            <a:r>
              <a:rPr lang="en-US" dirty="0" err="1"/>
              <a:t>Gerät</a:t>
            </a:r>
            <a:r>
              <a:rPr lang="en-US" dirty="0"/>
              <a:t> </a:t>
            </a:r>
            <a:r>
              <a:rPr lang="en-US" dirty="0" err="1"/>
              <a:t>ein</a:t>
            </a:r>
            <a:r>
              <a:rPr lang="en-US" dirty="0"/>
              <a:t> </a:t>
            </a:r>
            <a:r>
              <a:rPr lang="en-US" dirty="0" err="1"/>
              <a:t>Profil</a:t>
            </a:r>
            <a:r>
              <a:rPr lang="en-US" dirty="0"/>
              <a:t> erstellen, um zu klären, für welche </a:t>
            </a:r>
            <a:r>
              <a:rPr lang="en-US" dirty="0" err="1"/>
              <a:t>Aktivitäten</a:t>
            </a:r>
            <a:r>
              <a:rPr lang="en-US" dirty="0"/>
              <a:t> die </a:t>
            </a:r>
            <a:r>
              <a:rPr lang="en-US" dirty="0" err="1"/>
              <a:t>einzelnen</a:t>
            </a:r>
            <a:r>
              <a:rPr lang="en-US" dirty="0"/>
              <a:t> </a:t>
            </a:r>
            <a:r>
              <a:rPr lang="en-US" dirty="0" err="1"/>
              <a:t>Geräte</a:t>
            </a:r>
            <a:r>
              <a:rPr lang="en-US" dirty="0"/>
              <a:t> </a:t>
            </a:r>
            <a:r>
              <a:rPr lang="en-US" dirty="0" err="1"/>
              <a:t>nützlich</a:t>
            </a:r>
            <a:r>
              <a:rPr lang="en-US" dirty="0"/>
              <a:t> </a:t>
            </a:r>
            <a:r>
              <a:rPr lang="en-US" dirty="0" err="1"/>
              <a:t>sind</a:t>
            </a:r>
            <a:r>
              <a:rPr lang="en-US"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Profile digitaler Geräte (1/3)</a:t>
            </a:r>
            <a:endParaRPr dirty="0"/>
          </a:p>
        </p:txBody>
      </p:sp>
      <p:sp>
        <p:nvSpPr>
          <p:cNvPr id="235" name="Google Shape;235;p1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36" name="Google Shape;236;p14" descr="Μήλο, Smartphone, Γραφείο, Φορητος Υπολογιστης"/>
          <p:cNvPicPr preferRelativeResize="0"/>
          <p:nvPr/>
        </p:nvPicPr>
        <p:blipFill rotWithShape="1">
          <a:blip r:embed="rId5">
            <a:alphaModFix/>
          </a:blip>
          <a:srcRect/>
          <a:stretch/>
        </p:blipFill>
        <p:spPr>
          <a:xfrm>
            <a:off x="7383117" y="2281523"/>
            <a:ext cx="4467639" cy="2978426"/>
          </a:xfrm>
          <a:prstGeom prst="rect">
            <a:avLst/>
          </a:prstGeom>
          <a:noFill/>
          <a:ln>
            <a:noFill/>
          </a:ln>
        </p:spPr>
      </p:pic>
      <p:sp>
        <p:nvSpPr>
          <p:cNvPr id="7" name="Google Shape;234;p14"/>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dirty="0">
                <a:solidFill>
                  <a:schemeClr val="lt1"/>
                </a:solidFill>
                <a:latin typeface="Calibri"/>
                <a:ea typeface="Calibri"/>
                <a:cs typeface="Calibri"/>
                <a:sym typeface="Calibri"/>
              </a:rPr>
              <a:t>4.2 Kennenlernen verschiedener digitaler Geräte </a:t>
            </a:r>
            <a:endParaRPr sz="1162" b="0" i="0" u="none" strike="noStrike" cap="none" dirty="0">
              <a:solidFill>
                <a:schemeClr val="lt1"/>
              </a:solidFill>
              <a:latin typeface="Calibri"/>
              <a:ea typeface="Calibri"/>
              <a:cs typeface="Calibri"/>
              <a:sym typeface="Calibri"/>
            </a:endParaRPr>
          </a:p>
        </p:txBody>
      </p:sp>
      <p:sp>
        <p:nvSpPr>
          <p:cNvPr id="9" name="Google Shape;233;p14"/>
          <p:cNvSpPr txBox="1">
            <a:spLocks noGrp="1"/>
          </p:cNvSpPr>
          <p:nvPr>
            <p:ph type="body" idx="1"/>
          </p:nvPr>
        </p:nvSpPr>
        <p:spPr>
          <a:xfrm>
            <a:off x="557998" y="1799999"/>
            <a:ext cx="6235993" cy="48659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400"/>
              <a:buNone/>
            </a:pPr>
            <a:r>
              <a:rPr lang="de-DE" b="1" dirty="0">
                <a:solidFill>
                  <a:srgbClr val="C01E24"/>
                </a:solidFill>
              </a:rPr>
              <a:t>1. Computer/Laptop</a:t>
            </a:r>
            <a:endParaRPr dirty="0"/>
          </a:p>
          <a:p>
            <a:pPr marL="685800" lvl="1" indent="-228600" algn="l" rtl="0">
              <a:lnSpc>
                <a:spcPct val="120000"/>
              </a:lnSpc>
              <a:spcBef>
                <a:spcPts val="1200"/>
              </a:spcBef>
              <a:spcAft>
                <a:spcPts val="0"/>
              </a:spcAft>
              <a:buSzPts val="2640"/>
              <a:buChar char="▪"/>
            </a:pPr>
            <a:r>
              <a:rPr lang="en-US" b="1" dirty="0"/>
              <a:t>Beschreibung: </a:t>
            </a:r>
            <a:r>
              <a:rPr lang="en-US" dirty="0"/>
              <a:t>Ein Computer ist ein elektronisches Gerät, das für eine Vielzahl von Zwecken verwendet wird, z. B. zum Surfen im Internet, zum Schreiben von Dokumenten, zum Spielen von Videospielen usw. </a:t>
            </a:r>
          </a:p>
          <a:p>
            <a:pPr marL="685800" lvl="1" indent="-228600" algn="l" rtl="0">
              <a:lnSpc>
                <a:spcPct val="120000"/>
              </a:lnSpc>
              <a:spcBef>
                <a:spcPts val="1200"/>
              </a:spcBef>
              <a:spcAft>
                <a:spcPts val="0"/>
              </a:spcAft>
              <a:buSzPts val="2640"/>
              <a:buChar char="▪"/>
            </a:pPr>
            <a:r>
              <a:rPr lang="en-US" b="1" dirty="0"/>
              <a:t>Nützlich für: </a:t>
            </a:r>
            <a:r>
              <a:rPr lang="en-US" dirty="0"/>
              <a:t>Komplexe Internetrecherchen, Verfassen langer Texte, Schreiben von E-Mails.</a:t>
            </a:r>
          </a:p>
          <a:p>
            <a:pPr marL="685800" lvl="1" indent="-228600" algn="l" rtl="0">
              <a:lnSpc>
                <a:spcPct val="120000"/>
              </a:lnSpc>
              <a:spcBef>
                <a:spcPts val="1200"/>
              </a:spcBef>
              <a:spcAft>
                <a:spcPts val="0"/>
              </a:spcAft>
              <a:buSzPts val="2640"/>
              <a:buChar char="▪"/>
            </a:pPr>
            <a:r>
              <a:rPr lang="en-US" b="1" dirty="0"/>
              <a:t>Nicht nützlich für: </a:t>
            </a:r>
            <a:r>
              <a:rPr lang="en-US" dirty="0"/>
              <a:t>Für Internet-Recherchen oder das </a:t>
            </a:r>
            <a:r>
              <a:rPr lang="en-US" dirty="0" err="1"/>
              <a:t>Schreiben</a:t>
            </a:r>
            <a:r>
              <a:rPr lang="en-US" dirty="0"/>
              <a:t> </a:t>
            </a:r>
            <a:r>
              <a:rPr lang="en-US" dirty="0" err="1"/>
              <a:t>kleinerer</a:t>
            </a:r>
            <a:r>
              <a:rPr lang="en-US" dirty="0"/>
              <a:t> </a:t>
            </a:r>
            <a:r>
              <a:rPr lang="en-US" dirty="0" err="1"/>
              <a:t>Texte</a:t>
            </a:r>
            <a:r>
              <a:rPr lang="en-US" dirty="0"/>
              <a:t> von </a:t>
            </a:r>
            <a:r>
              <a:rPr lang="en-US" dirty="0" err="1"/>
              <a:t>unterwegs</a:t>
            </a:r>
            <a:r>
              <a:rPr lang="en-US" dirty="0"/>
              <a:t>.</a:t>
            </a:r>
          </a:p>
          <a:p>
            <a:pPr marL="228600" lvl="0" indent="-76200" algn="l" rtl="0">
              <a:lnSpc>
                <a:spcPct val="100000"/>
              </a:lnSpc>
              <a:spcBef>
                <a:spcPts val="1200"/>
              </a:spcBef>
              <a:spcAft>
                <a:spcPts val="0"/>
              </a:spcAft>
              <a:buSzPts val="2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Profile digitaler Geräte (2/3)</a:t>
            </a:r>
            <a:endParaRPr dirty="0"/>
          </a:p>
        </p:txBody>
      </p:sp>
      <p:sp>
        <p:nvSpPr>
          <p:cNvPr id="244" name="Google Shape;244;p1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Getting to know different digital devices </a:t>
            </a:r>
            <a:endParaRPr sz="1162" b="0" i="0" u="none" strike="noStrike" cap="none">
              <a:solidFill>
                <a:schemeClr val="lt1"/>
              </a:solidFill>
              <a:latin typeface="Calibri"/>
              <a:ea typeface="Calibri"/>
              <a:cs typeface="Calibri"/>
              <a:sym typeface="Calibri"/>
            </a:endParaRPr>
          </a:p>
        </p:txBody>
      </p:sp>
      <p:sp>
        <p:nvSpPr>
          <p:cNvPr id="245" name="Google Shape;245;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46" name="Google Shape;246;p15" descr="Electronics, Mobile Phone, Screen, Smartphone, Google"/>
          <p:cNvPicPr preferRelativeResize="0"/>
          <p:nvPr/>
        </p:nvPicPr>
        <p:blipFill rotWithShape="1">
          <a:blip r:embed="rId5">
            <a:alphaModFix/>
          </a:blip>
          <a:srcRect/>
          <a:stretch/>
        </p:blipFill>
        <p:spPr>
          <a:xfrm>
            <a:off x="6675119" y="2319944"/>
            <a:ext cx="5417820" cy="3611880"/>
          </a:xfrm>
          <a:prstGeom prst="rect">
            <a:avLst/>
          </a:prstGeom>
          <a:noFill/>
          <a:ln>
            <a:noFill/>
          </a:ln>
        </p:spPr>
      </p:pic>
      <p:sp>
        <p:nvSpPr>
          <p:cNvPr id="8" name="Google Shape;243;p15"/>
          <p:cNvSpPr txBox="1">
            <a:spLocks noGrp="1"/>
          </p:cNvSpPr>
          <p:nvPr>
            <p:ph type="body" idx="1"/>
          </p:nvPr>
        </p:nvSpPr>
        <p:spPr>
          <a:xfrm>
            <a:off x="557998" y="1799999"/>
            <a:ext cx="6117121" cy="486597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SzPct val="100000"/>
              <a:buNone/>
            </a:pPr>
            <a:r>
              <a:rPr lang="de-DE" b="1" dirty="0">
                <a:solidFill>
                  <a:srgbClr val="C01E24"/>
                </a:solidFill>
              </a:rPr>
              <a:t>2. Smartphone </a:t>
            </a:r>
            <a:endParaRPr dirty="0"/>
          </a:p>
          <a:p>
            <a:pPr marL="685800" lvl="1" indent="-228600" algn="l" rtl="0">
              <a:lnSpc>
                <a:spcPct val="120000"/>
              </a:lnSpc>
              <a:spcBef>
                <a:spcPts val="1200"/>
              </a:spcBef>
              <a:spcAft>
                <a:spcPts val="0"/>
              </a:spcAft>
              <a:buSzPct val="119999"/>
              <a:buChar char="▪"/>
            </a:pPr>
            <a:r>
              <a:rPr lang="en-US" b="1" dirty="0"/>
              <a:t>Beschreibung: </a:t>
            </a:r>
            <a:r>
              <a:rPr lang="en-US" dirty="0"/>
              <a:t>Ein Smartphone ist ein Mobiltelefon, mit dem man viel mehr tun kann, als nur zu telefonieren. Zum Beispiel können Smartphones mit dem Internet verbunden werden und Fotos oder Videos aufnehmen. Daher kann man es auch als einen kleinen Computer betrachten. Der Bildschirm eines Smartphones ist ein Touchscreen. </a:t>
            </a:r>
          </a:p>
          <a:p>
            <a:pPr marL="685800" lvl="1" indent="-228600" algn="l" rtl="0">
              <a:lnSpc>
                <a:spcPct val="120000"/>
              </a:lnSpc>
              <a:spcBef>
                <a:spcPts val="1200"/>
              </a:spcBef>
              <a:spcAft>
                <a:spcPts val="0"/>
              </a:spcAft>
              <a:buSzPct val="119999"/>
              <a:buChar char="▪"/>
            </a:pPr>
            <a:r>
              <a:rPr lang="en-US" b="1" dirty="0"/>
              <a:t>Nützlich für: </a:t>
            </a:r>
            <a:r>
              <a:rPr lang="en-US" dirty="0"/>
              <a:t>Schreiben von Kurznachrichten, kleine Internetrecherchen, Nutzung sozialer Medien wie WhatsApp, Instagram usw.</a:t>
            </a:r>
          </a:p>
          <a:p>
            <a:pPr marL="685800" lvl="1" indent="-228600" algn="l" rtl="0">
              <a:lnSpc>
                <a:spcPct val="120000"/>
              </a:lnSpc>
              <a:spcBef>
                <a:spcPts val="1200"/>
              </a:spcBef>
              <a:spcAft>
                <a:spcPts val="0"/>
              </a:spcAft>
              <a:buSzPct val="119999"/>
              <a:buChar char="▪"/>
            </a:pPr>
            <a:r>
              <a:rPr lang="en-US" b="1" dirty="0"/>
              <a:t>Nicht geeignet für: </a:t>
            </a:r>
            <a:r>
              <a:rPr lang="en-US" dirty="0"/>
              <a:t>Lange Texte schreiben oder lange </a:t>
            </a:r>
            <a:r>
              <a:rPr lang="en-US" dirty="0" err="1"/>
              <a:t>Internetrecherchen</a:t>
            </a:r>
            <a:r>
              <a:rPr lang="en-US" dirty="0"/>
              <a:t> </a:t>
            </a:r>
            <a:r>
              <a:rPr lang="en-US" dirty="0" err="1"/>
              <a:t>durchzuführen</a:t>
            </a:r>
            <a:r>
              <a:rPr lang="en-US" dirty="0"/>
              <a:t>.</a:t>
            </a:r>
          </a:p>
          <a:p>
            <a:pPr marL="228600" lvl="0" indent="-87629" algn="l" rtl="0">
              <a:lnSpc>
                <a:spcPct val="100000"/>
              </a:lnSpc>
              <a:spcBef>
                <a:spcPts val="1200"/>
              </a:spcBef>
              <a:spcAft>
                <a:spcPts val="0"/>
              </a:spcAft>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56" name="Google Shape;256;p16" descr="Mockup, Psd, Ipad, Iphone, Λευκό, Κινητό"/>
          <p:cNvPicPr preferRelativeResize="0"/>
          <p:nvPr/>
        </p:nvPicPr>
        <p:blipFill rotWithShape="1">
          <a:blip r:embed="rId5">
            <a:alphaModFix/>
          </a:blip>
          <a:srcRect/>
          <a:stretch/>
        </p:blipFill>
        <p:spPr>
          <a:xfrm>
            <a:off x="6590143" y="1946303"/>
            <a:ext cx="5447828" cy="3614861"/>
          </a:xfrm>
          <a:prstGeom prst="rect">
            <a:avLst/>
          </a:prstGeom>
          <a:noFill/>
          <a:ln>
            <a:noFill/>
          </a:ln>
        </p:spPr>
      </p:pic>
      <p:sp>
        <p:nvSpPr>
          <p:cNvPr id="8" name="Google Shape;232;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Profile digitaler Geräte (3/3)</a:t>
            </a:r>
            <a:endParaRPr dirty="0"/>
          </a:p>
        </p:txBody>
      </p:sp>
      <p:sp>
        <p:nvSpPr>
          <p:cNvPr id="9" name="Google Shape;244;p1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pPr>
            <a:r>
              <a:rPr lang="de-DE" sz="1395" b="0" i="0" u="none" strike="noStrike" cap="none">
                <a:solidFill>
                  <a:schemeClr val="lt1"/>
                </a:solidFill>
                <a:latin typeface="Calibri"/>
                <a:ea typeface="Calibri"/>
                <a:cs typeface="Calibri"/>
                <a:sym typeface="Calibri"/>
              </a:rPr>
              <a:t>4.2 Kennenlernen verschiedener digitaler Geräte </a:t>
            </a:r>
            <a:endParaRPr sz="1162" b="0" i="0" u="none" strike="noStrike" cap="none">
              <a:solidFill>
                <a:schemeClr val="lt1"/>
              </a:solidFill>
              <a:latin typeface="Calibri"/>
              <a:ea typeface="Calibri"/>
              <a:cs typeface="Calibri"/>
              <a:sym typeface="Calibri"/>
            </a:endParaRPr>
          </a:p>
        </p:txBody>
      </p:sp>
      <p:sp>
        <p:nvSpPr>
          <p:cNvPr id="15" name="Google Shape;253;p16"/>
          <p:cNvSpPr txBox="1">
            <a:spLocks noGrp="1"/>
          </p:cNvSpPr>
          <p:nvPr>
            <p:ph type="body" idx="1"/>
          </p:nvPr>
        </p:nvSpPr>
        <p:spPr>
          <a:xfrm>
            <a:off x="557998" y="1799999"/>
            <a:ext cx="6222812" cy="504367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400"/>
              <a:buNone/>
            </a:pPr>
            <a:r>
              <a:rPr lang="de-DE" b="1" dirty="0">
                <a:solidFill>
                  <a:srgbClr val="C01E24"/>
                </a:solidFill>
              </a:rPr>
              <a:t>3. Tablet</a:t>
            </a:r>
            <a:endParaRPr dirty="0"/>
          </a:p>
          <a:p>
            <a:pPr marL="685800" lvl="1" indent="-228600" algn="l" rtl="0">
              <a:lnSpc>
                <a:spcPct val="120000"/>
              </a:lnSpc>
              <a:spcBef>
                <a:spcPts val="1200"/>
              </a:spcBef>
              <a:spcAft>
                <a:spcPts val="0"/>
              </a:spcAft>
              <a:buSzPts val="2640"/>
              <a:buChar char="▪"/>
            </a:pPr>
            <a:r>
              <a:rPr lang="de-DE" b="1" dirty="0"/>
              <a:t>Beschreibung: </a:t>
            </a:r>
            <a:r>
              <a:rPr lang="de-DE" dirty="0"/>
              <a:t>Ein </a:t>
            </a:r>
            <a:r>
              <a:rPr lang="de-DE" dirty="0" err="1"/>
              <a:t>Tablet ist kleiner als </a:t>
            </a:r>
            <a:r>
              <a:rPr lang="de-DE" dirty="0"/>
              <a:t>ein </a:t>
            </a:r>
            <a:r>
              <a:rPr lang="de-DE" dirty="0" err="1"/>
              <a:t>Computer oder Laptop</a:t>
            </a:r>
            <a:r>
              <a:rPr lang="de-DE" dirty="0"/>
              <a:t>, aber </a:t>
            </a:r>
            <a:r>
              <a:rPr lang="de-DE" dirty="0" err="1"/>
              <a:t>größer als </a:t>
            </a:r>
            <a:r>
              <a:rPr lang="de-DE" dirty="0"/>
              <a:t>ein </a:t>
            </a:r>
            <a:r>
              <a:rPr lang="de-DE" dirty="0" err="1"/>
              <a:t>Smartphone</a:t>
            </a:r>
            <a:r>
              <a:rPr lang="de-DE" dirty="0"/>
              <a:t>. </a:t>
            </a:r>
            <a:r>
              <a:rPr lang="de-DE" dirty="0" err="1"/>
              <a:t>Es hat </a:t>
            </a:r>
            <a:r>
              <a:rPr lang="de-DE" dirty="0"/>
              <a:t>einen </a:t>
            </a:r>
            <a:r>
              <a:rPr lang="de-DE" dirty="0" err="1"/>
              <a:t>Touchscreen</a:t>
            </a:r>
            <a:r>
              <a:rPr lang="de-DE" dirty="0"/>
              <a:t>, aber, anders </a:t>
            </a:r>
            <a:r>
              <a:rPr lang="de-DE" dirty="0" err="1"/>
              <a:t>als </a:t>
            </a:r>
            <a:r>
              <a:rPr lang="de-DE" dirty="0"/>
              <a:t>ein </a:t>
            </a:r>
            <a:r>
              <a:rPr lang="de-DE" dirty="0" err="1"/>
              <a:t>Laptop</a:t>
            </a:r>
            <a:r>
              <a:rPr lang="de-DE" dirty="0"/>
              <a:t>, </a:t>
            </a:r>
            <a:r>
              <a:rPr lang="de-DE" dirty="0" err="1"/>
              <a:t>keine Tastatur</a:t>
            </a:r>
            <a:r>
              <a:rPr lang="de-DE" dirty="0"/>
              <a:t>.</a:t>
            </a:r>
            <a:endParaRPr dirty="0"/>
          </a:p>
          <a:p>
            <a:pPr marL="685800" lvl="1" indent="-228600" algn="l" rtl="0">
              <a:lnSpc>
                <a:spcPct val="120000"/>
              </a:lnSpc>
              <a:spcBef>
                <a:spcPts val="1200"/>
              </a:spcBef>
              <a:spcAft>
                <a:spcPts val="0"/>
              </a:spcAft>
              <a:buSzPts val="2640"/>
              <a:buChar char="▪"/>
            </a:pPr>
            <a:r>
              <a:rPr lang="de-DE" b="1" dirty="0" err="1"/>
              <a:t>Nützlich für</a:t>
            </a:r>
            <a:r>
              <a:rPr lang="de-DE" b="1" dirty="0"/>
              <a:t>: </a:t>
            </a:r>
            <a:r>
              <a:rPr lang="de-DE" dirty="0"/>
              <a:t>Kleine </a:t>
            </a:r>
            <a:r>
              <a:rPr lang="de-DE" dirty="0" err="1"/>
              <a:t>Recherchetätigkeiten</a:t>
            </a:r>
            <a:r>
              <a:rPr lang="de-DE" dirty="0"/>
              <a:t>, </a:t>
            </a:r>
            <a:r>
              <a:rPr lang="de-DE" dirty="0" err="1"/>
              <a:t>Herunterladen und Lesen von Büchern</a:t>
            </a:r>
            <a:r>
              <a:rPr lang="de-DE" dirty="0"/>
              <a:t>, </a:t>
            </a:r>
            <a:r>
              <a:rPr lang="de-DE" dirty="0" err="1"/>
              <a:t>Spielen</a:t>
            </a:r>
            <a:r>
              <a:rPr lang="de-DE" dirty="0"/>
              <a:t>, </a:t>
            </a:r>
            <a:r>
              <a:rPr lang="de-DE" dirty="0" err="1"/>
              <a:t>Anschauen von Videos</a:t>
            </a:r>
            <a:r>
              <a:rPr lang="de-DE" dirty="0"/>
              <a:t>, </a:t>
            </a:r>
            <a:r>
              <a:rPr lang="de-DE" dirty="0" err="1"/>
              <a:t>Abrufen von Mails</a:t>
            </a:r>
            <a:endParaRPr dirty="0"/>
          </a:p>
          <a:p>
            <a:pPr marL="685800" lvl="1" indent="-228600" algn="l" rtl="0">
              <a:lnSpc>
                <a:spcPct val="120000"/>
              </a:lnSpc>
              <a:spcBef>
                <a:spcPts val="1200"/>
              </a:spcBef>
              <a:spcAft>
                <a:spcPts val="0"/>
              </a:spcAft>
              <a:buSzPts val="2640"/>
              <a:buChar char="▪"/>
            </a:pPr>
            <a:r>
              <a:rPr lang="de-DE" b="1" dirty="0"/>
              <a:t>Nicht geeignet für: </a:t>
            </a:r>
            <a:r>
              <a:rPr lang="de-DE" dirty="0"/>
              <a:t>Schreiben langer E-Mails oder anderer längerer Texte, lange Recherchearbeiten.</a:t>
            </a:r>
            <a:endParaRPr dirty="0"/>
          </a:p>
          <a:p>
            <a:pPr marL="0" lvl="0" indent="0" algn="l" rtl="0">
              <a:lnSpc>
                <a:spcPct val="100000"/>
              </a:lnSpc>
              <a:spcBef>
                <a:spcPts val="1200"/>
              </a:spcBef>
              <a:spcAft>
                <a:spcPts val="0"/>
              </a:spcAft>
              <a:buSzPts val="24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pic>
        <p:nvPicPr>
          <p:cNvPr id="266" name="Google Shape;266;p17"/>
          <p:cNvPicPr preferRelativeResize="0"/>
          <p:nvPr/>
        </p:nvPicPr>
        <p:blipFill rotWithShape="1">
          <a:blip r:embed="rId5">
            <a:alphaModFix/>
          </a:blip>
          <a:srcRect/>
          <a:stretch/>
        </p:blipFill>
        <p:spPr>
          <a:xfrm>
            <a:off x="6601907" y="2061136"/>
            <a:ext cx="3789910" cy="2676624"/>
          </a:xfrm>
          <a:prstGeom prst="rect">
            <a:avLst/>
          </a:prstGeom>
          <a:noFill/>
          <a:ln>
            <a:noFill/>
          </a:ln>
        </p:spPr>
      </p:pic>
      <p:sp>
        <p:nvSpPr>
          <p:cNvPr id="14"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Aktivität 4.1.3</a:t>
            </a:r>
            <a:br>
              <a:rPr lang="de-DE" dirty="0"/>
            </a:br>
            <a:r>
              <a:rPr lang="de-DE" dirty="0">
                <a:solidFill>
                  <a:srgbClr val="C01E24"/>
                </a:solidFill>
              </a:rPr>
              <a:t>Informationssuche im Internet</a:t>
            </a:r>
            <a:endParaRPr dirty="0">
              <a:solidFill>
                <a:srgbClr val="C01E24"/>
              </a:solidFill>
            </a:endParaRPr>
          </a:p>
        </p:txBody>
      </p:sp>
      <p:sp>
        <p:nvSpPr>
          <p:cNvPr id="16"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de-DE" sz="2000" dirty="0"/>
              <a:t>Im nächsten Teil des Moduls geht es darum, einen ersten Einblick zu bekommen, wie man im Internet nach Informationen sucht.</a:t>
            </a:r>
            <a:endParaRPr sz="2000" dirty="0"/>
          </a:p>
        </p:txBody>
      </p:sp>
      <p:sp>
        <p:nvSpPr>
          <p:cNvPr id="13" name="Google Shape;168;p7">
            <a:extLst>
              <a:ext uri="{FF2B5EF4-FFF2-40B4-BE49-F238E27FC236}">
                <a16:creationId xmlns:a16="http://schemas.microsoft.com/office/drawing/2014/main" id="{2C517924-1E2B-8204-1075-1E556457F32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4.1.1</a:t>
            </a:r>
            <a:endParaRPr sz="2000" dirty="0">
              <a:solidFill>
                <a:schemeClr val="bg1"/>
              </a:solidFill>
            </a:endParaRPr>
          </a:p>
        </p:txBody>
      </p:sp>
      <p:sp>
        <p:nvSpPr>
          <p:cNvPr id="15" name="Google Shape;168;p7">
            <a:extLst>
              <a:ext uri="{FF2B5EF4-FFF2-40B4-BE49-F238E27FC236}">
                <a16:creationId xmlns:a16="http://schemas.microsoft.com/office/drawing/2014/main" id="{2A824C32-4C17-D3E3-B6E3-9FA750BE4812}"/>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149C17C4-01C2-1CD9-37B5-ED014177707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4.1.3</a:t>
            </a:r>
            <a:endParaRPr sz="2000" dirty="0">
              <a:solidFill>
                <a:srgbClr val="C01E24"/>
              </a:solidFill>
            </a:endParaRPr>
          </a:p>
        </p:txBody>
      </p:sp>
      <p:sp>
        <p:nvSpPr>
          <p:cNvPr id="18" name="Google Shape;168;p7">
            <a:extLst>
              <a:ext uri="{FF2B5EF4-FFF2-40B4-BE49-F238E27FC236}">
                <a16:creationId xmlns:a16="http://schemas.microsoft.com/office/drawing/2014/main" id="{425D739C-20A3-9511-78FC-39D590307445}"/>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9" name="Google Shape;168;p7">
            <a:extLst>
              <a:ext uri="{FF2B5EF4-FFF2-40B4-BE49-F238E27FC236}">
                <a16:creationId xmlns:a16="http://schemas.microsoft.com/office/drawing/2014/main" id="{8207DBBB-C274-9D79-38B4-8EC7CF8D37C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18" name="Google Shape;278;p18"/>
          <p:cNvSpPr txBox="1">
            <a:spLocks noGrp="1"/>
          </p:cNvSpPr>
          <p:nvPr>
            <p:ph type="body" idx="1"/>
          </p:nvPr>
        </p:nvSpPr>
        <p:spPr>
          <a:xfrm>
            <a:off x="557999" y="1799999"/>
            <a:ext cx="732436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Eine Tätigkeit, die mit allen Geräten möglich ist, ist die </a:t>
            </a:r>
            <a:r>
              <a:rPr lang="en-US" b="1" dirty="0"/>
              <a:t>Suche nach Informationen </a:t>
            </a:r>
            <a:r>
              <a:rPr lang="en-US" dirty="0"/>
              <a:t>im Internet. </a:t>
            </a:r>
          </a:p>
          <a:p>
            <a:pPr marL="228600" lvl="0" indent="-228600" algn="l" rtl="0">
              <a:lnSpc>
                <a:spcPct val="100000"/>
              </a:lnSpc>
              <a:spcBef>
                <a:spcPts val="0"/>
              </a:spcBef>
              <a:spcAft>
                <a:spcPts val="0"/>
              </a:spcAft>
              <a:buSzPts val="2400"/>
              <a:buChar char="▪"/>
            </a:pPr>
            <a:r>
              <a:rPr lang="en-US" dirty="0" err="1"/>
              <a:t>Wenn</a:t>
            </a:r>
            <a:r>
              <a:rPr lang="en-US" dirty="0"/>
              <a:t> Sie sich entschieden haben, welches Gerät Sie verwenden möchten, sollten Sie bei der Recherche einige Schritte beachten.</a:t>
            </a:r>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endParaRPr lang="en-US" i="1" dirty="0"/>
          </a:p>
          <a:p>
            <a:pPr marL="0" lvl="0" indent="0" algn="l" rtl="0">
              <a:lnSpc>
                <a:spcPct val="100000"/>
              </a:lnSpc>
              <a:spcBef>
                <a:spcPts val="1200"/>
              </a:spcBef>
              <a:spcAft>
                <a:spcPts val="0"/>
              </a:spcAft>
              <a:buSzPts val="2400"/>
              <a:buNone/>
            </a:pPr>
            <a:r>
              <a:rPr lang="en-US" sz="2000" i="1" dirty="0"/>
              <a:t>Eine Beschreibung dieser Schritte folgt auf den nächsten Folien. In </a:t>
            </a:r>
            <a:r>
              <a:rPr lang="en-US" sz="2000" i="1" dirty="0">
                <a:hlinkClick r:id="rId3" action="ppaction://hlinksldjump"/>
              </a:rPr>
              <a:t>Anhang 1 finden Sie </a:t>
            </a:r>
            <a:r>
              <a:rPr lang="en-US" sz="2000" i="1" dirty="0"/>
              <a:t>eine Erklärung des World Wide Web.</a:t>
            </a:r>
            <a:endParaRPr sz="2000" dirty="0"/>
          </a:p>
        </p:txBody>
      </p:sp>
      <p:pic>
        <p:nvPicPr>
          <p:cNvPr id="280" name="Google Shape;280;p18" descr="Μεγεθυντικός φακός περίγραμμα"/>
          <p:cNvPicPr preferRelativeResize="0"/>
          <p:nvPr/>
        </p:nvPicPr>
        <p:blipFill rotWithShape="1">
          <a:blip r:embed="rId4">
            <a:alphaModFix/>
          </a:blip>
          <a:srcRect/>
          <a:stretch/>
        </p:blipFill>
        <p:spPr>
          <a:xfrm>
            <a:off x="7641818" y="1603958"/>
            <a:ext cx="4072060" cy="4072060"/>
          </a:xfrm>
          <a:prstGeom prst="rect">
            <a:avLst/>
          </a:prstGeom>
          <a:noFill/>
          <a:ln>
            <a:noFill/>
          </a:ln>
        </p:spPr>
      </p:pic>
      <p:sp>
        <p:nvSpPr>
          <p:cNvPr id="281" name="Google Shape;281;p18"/>
          <p:cNvSpPr txBox="1"/>
          <p:nvPr/>
        </p:nvSpPr>
        <p:spPr>
          <a:xfrm>
            <a:off x="8374378" y="2763079"/>
            <a:ext cx="167603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Calibri"/>
              <a:buNone/>
            </a:pPr>
            <a:r>
              <a:rPr lang="de-DE" sz="5400" b="0" i="0" u="none" strike="noStrike" cap="none">
                <a:solidFill>
                  <a:srgbClr val="C01E24"/>
                </a:solidFill>
                <a:latin typeface="Calibri"/>
                <a:ea typeface="Calibri"/>
                <a:cs typeface="Calibri"/>
                <a:sym typeface="Calibri"/>
              </a:rPr>
              <a:t>www</a:t>
            </a:r>
            <a:endParaRPr sz="5400" b="0" i="0" u="none" strike="noStrike" cap="none">
              <a:solidFill>
                <a:srgbClr val="C01E24"/>
              </a:solidFill>
              <a:latin typeface="Calibri"/>
              <a:ea typeface="Calibri"/>
              <a:cs typeface="Calibri"/>
              <a:sym typeface="Calibri"/>
            </a:endParaRPr>
          </a:p>
        </p:txBody>
      </p:sp>
      <p:cxnSp>
        <p:nvCxnSpPr>
          <p:cNvPr id="3" name="Ευθεία γραμμή σύνδεσης 2">
            <a:extLst>
              <a:ext uri="{FF2B5EF4-FFF2-40B4-BE49-F238E27FC236}">
                <a16:creationId xmlns:a16="http://schemas.microsoft.com/office/drawing/2014/main" id="{A9299492-61D5-4397-A1C4-37730116D122}"/>
              </a:ext>
            </a:extLst>
          </p:cNvPr>
          <p:cNvCxnSpPr>
            <a:cxnSpLocks/>
          </p:cNvCxnSpPr>
          <p:nvPr/>
        </p:nvCxnSpPr>
        <p:spPr>
          <a:xfrm flipH="1" flipV="1">
            <a:off x="895149" y="2596910"/>
            <a:ext cx="5192697" cy="1758"/>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a:extLst>
              <a:ext uri="{FF2B5EF4-FFF2-40B4-BE49-F238E27FC236}">
                <a16:creationId xmlns:a16="http://schemas.microsoft.com/office/drawing/2014/main" id="{C2BF409E-4953-484B-8DB8-DCEDFE7C7FFB}"/>
              </a:ext>
            </a:extLst>
          </p:cNvPr>
          <p:cNvCxnSpPr>
            <a:cxnSpLocks/>
          </p:cNvCxnSpPr>
          <p:nvPr/>
        </p:nvCxnSpPr>
        <p:spPr>
          <a:xfrm flipH="1">
            <a:off x="6097471" y="2596910"/>
            <a:ext cx="1553972" cy="0"/>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A01C00A-70E1-4E7C-BD20-8231C452DE3B}"/>
              </a:ext>
            </a:extLst>
          </p:cNvPr>
          <p:cNvSpPr txBox="1"/>
          <p:nvPr/>
        </p:nvSpPr>
        <p:spPr>
          <a:xfrm>
            <a:off x="5328846" y="4288747"/>
            <a:ext cx="6734366" cy="1200329"/>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n-US" sz="2000" dirty="0">
                <a:latin typeface="Calibri" panose="020F0502020204030204" pitchFamily="34" charset="0"/>
                <a:cs typeface="Calibri" panose="020F0502020204030204" pitchFamily="34" charset="0"/>
              </a:rPr>
              <a:t>Der </a:t>
            </a:r>
            <a:r>
              <a:rPr lang="en-US" sz="2000" dirty="0" err="1">
                <a:latin typeface="Calibri" panose="020F0502020204030204" pitchFamily="34" charset="0"/>
                <a:cs typeface="Calibri" panose="020F0502020204030204" pitchFamily="34" charset="0"/>
              </a:rPr>
              <a:t>richtig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Ausdruck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Informationen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im</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World Wide Web </a:t>
            </a:r>
            <a:r>
              <a:rPr lang="en-US" sz="2000" dirty="0" err="1">
                <a:latin typeface="Calibri" panose="020F0502020204030204" pitchFamily="34" charset="0"/>
                <a:cs typeface="Calibri" panose="020F0502020204030204" pitchFamily="34" charset="0"/>
              </a:rPr>
              <a:t>suchen</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statt</a:t>
            </a:r>
            <a:r>
              <a:rPr lang="en-US" sz="2000" dirty="0">
                <a:latin typeface="Calibri" panose="020F0502020204030204" pitchFamily="34" charset="0"/>
                <a:cs typeface="Calibri" panose="020F0502020204030204" pitchFamily="34" charset="0"/>
              </a:rPr>
              <a:t> Internet. </a:t>
            </a:r>
            <a:r>
              <a:rPr lang="en-US" sz="2000" dirty="0" err="1">
                <a:latin typeface="Calibri" panose="020F0502020204030204" pitchFamily="34" charset="0"/>
                <a:cs typeface="Calibri" panose="020F0502020204030204" pitchFamily="34" charset="0"/>
              </a:rPr>
              <a:t>Mehr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Informationen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über</a:t>
            </a:r>
            <a:r>
              <a:rPr lang="en-US" sz="2000" dirty="0">
                <a:latin typeface="Calibri" panose="020F0502020204030204" pitchFamily="34" charset="0"/>
                <a:cs typeface="Calibri" panose="020F0502020204030204" pitchFamily="34" charset="0"/>
              </a:rPr>
              <a:t> das “World Wide Web” </a:t>
            </a:r>
            <a:r>
              <a:rPr lang="en-US" sz="2000" dirty="0" err="1">
                <a:latin typeface="Calibri" panose="020F0502020204030204" pitchFamily="34" charset="0"/>
                <a:cs typeface="Calibri" panose="020F0502020204030204" pitchFamily="34" charset="0"/>
              </a:rPr>
              <a:t>finden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Sie</a:t>
            </a:r>
            <a:r>
              <a:rPr lang="en-US" sz="2000" dirty="0">
                <a:latin typeface="Calibri" panose="020F0502020204030204" pitchFamily="34" charset="0"/>
                <a:cs typeface="Calibri" panose="020F0502020204030204" pitchFamily="34" charset="0"/>
              </a:rPr>
              <a:t> in </a:t>
            </a:r>
            <a:r>
              <a:rPr lang="en-US" sz="2000" dirty="0" err="1">
                <a:latin typeface="Calibri" panose="020F0502020204030204" pitchFamily="34" charset="0"/>
                <a:cs typeface="Calibri" panose="020F0502020204030204" pitchFamily="34" charset="0"/>
              </a:rPr>
              <a:t>Anhang</a:t>
            </a:r>
            <a:r>
              <a:rPr lang="en-US" sz="2000" dirty="0">
                <a:latin typeface="Calibri" panose="020F0502020204030204" pitchFamily="34" charset="0"/>
                <a:cs typeface="Calibri" panose="020F0502020204030204" pitchFamily="34" charset="0"/>
              </a:rPr>
              <a:t> 1. </a:t>
            </a:r>
            <a:endParaRPr lang="de-DE" sz="1800" dirty="0">
              <a:latin typeface="Calibri" panose="020F0502020204030204" pitchFamily="34" charset="0"/>
              <a:cs typeface="Calibri" panose="020F0502020204030204" pitchFamily="34" charset="0"/>
            </a:endParaRPr>
          </a:p>
        </p:txBody>
      </p:sp>
      <p:sp>
        <p:nvSpPr>
          <p:cNvPr id="15" name="pop-up">
            <a:extLst>
              <a:ext uri="{FF2B5EF4-FFF2-40B4-BE49-F238E27FC236}">
                <a16:creationId xmlns:a16="http://schemas.microsoft.com/office/drawing/2014/main" id="{F9294866-2934-48E9-BEBB-683F15204795}"/>
              </a:ext>
            </a:extLst>
          </p:cNvPr>
          <p:cNvSpPr/>
          <p:nvPr/>
        </p:nvSpPr>
        <p:spPr>
          <a:xfrm>
            <a:off x="8403253" y="1080000"/>
            <a:ext cx="3139564" cy="701427"/>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err="1">
                <a:solidFill>
                  <a:schemeClr val="bg1">
                    <a:lumMod val="65000"/>
                  </a:schemeClr>
                </a:solidFill>
              </a:rPr>
              <a:t>Klicken</a:t>
            </a:r>
            <a:r>
              <a:rPr lang="en-US" b="1" dirty="0">
                <a:solidFill>
                  <a:schemeClr val="bg1">
                    <a:lumMod val="65000"/>
                  </a:schemeClr>
                </a:solidFill>
              </a:rPr>
              <a:t> </a:t>
            </a:r>
            <a:r>
              <a:rPr lang="en-US" b="1" dirty="0" err="1">
                <a:solidFill>
                  <a:schemeClr val="bg1">
                    <a:lumMod val="65000"/>
                  </a:schemeClr>
                </a:solidFill>
              </a:rPr>
              <a:t>Sie</a:t>
            </a:r>
            <a:r>
              <a:rPr lang="en-US" b="1" dirty="0">
                <a:solidFill>
                  <a:schemeClr val="bg1">
                    <a:lumMod val="65000"/>
                  </a:schemeClr>
                </a:solidFill>
              </a:rPr>
              <a:t> </a:t>
            </a:r>
            <a:r>
              <a:rPr lang="en-US" b="1" dirty="0" err="1">
                <a:solidFill>
                  <a:schemeClr val="bg1">
                    <a:lumMod val="65000"/>
                  </a:schemeClr>
                </a:solidFill>
              </a:rPr>
              <a:t>hier</a:t>
            </a:r>
            <a:r>
              <a:rPr lang="en-US" b="1" dirty="0">
                <a:solidFill>
                  <a:schemeClr val="bg1">
                    <a:lumMod val="65000"/>
                  </a:schemeClr>
                </a:solidFill>
              </a:rPr>
              <a:t> </a:t>
            </a:r>
            <a:r>
              <a:rPr lang="en-US" b="1" dirty="0" err="1">
                <a:solidFill>
                  <a:schemeClr val="bg1">
                    <a:lumMod val="65000"/>
                  </a:schemeClr>
                </a:solidFill>
              </a:rPr>
              <a:t>für</a:t>
            </a:r>
            <a:r>
              <a:rPr lang="en-US" b="1" dirty="0">
                <a:solidFill>
                  <a:schemeClr val="bg1">
                    <a:lumMod val="65000"/>
                  </a:schemeClr>
                </a:solidFill>
              </a:rPr>
              <a:t> </a:t>
            </a:r>
            <a:r>
              <a:rPr lang="en-US" b="1" dirty="0" err="1">
                <a:solidFill>
                  <a:schemeClr val="bg1">
                    <a:lumMod val="65000"/>
                  </a:schemeClr>
                </a:solidFill>
              </a:rPr>
              <a:t>einige</a:t>
            </a:r>
            <a:r>
              <a:rPr lang="en-US" b="1" dirty="0">
                <a:solidFill>
                  <a:schemeClr val="bg1">
                    <a:lumMod val="65000"/>
                  </a:schemeClr>
                </a:solidFill>
              </a:rPr>
              <a:t> </a:t>
            </a:r>
            <a:r>
              <a:rPr lang="en-US" b="1" dirty="0" err="1">
                <a:solidFill>
                  <a:schemeClr val="bg1">
                    <a:lumMod val="65000"/>
                  </a:schemeClr>
                </a:solidFill>
              </a:rPr>
              <a:t>Informationen</a:t>
            </a:r>
            <a:r>
              <a:rPr lang="en-US" b="1" dirty="0">
                <a:solidFill>
                  <a:schemeClr val="bg1">
                    <a:lumMod val="65000"/>
                  </a:schemeClr>
                </a:solidFill>
              </a:rPr>
              <a:t>!</a:t>
            </a:r>
          </a:p>
          <a:p>
            <a:pPr algn="ctr"/>
            <a:endParaRPr lang="el-GR" b="1" dirty="0">
              <a:solidFill>
                <a:srgbClr val="C00000"/>
              </a:solidFill>
            </a:endParaRPr>
          </a:p>
        </p:txBody>
      </p:sp>
      <p:cxnSp>
        <p:nvCxnSpPr>
          <p:cNvPr id="17" name="Ευθεία γραμμή σύνδεσης 16">
            <a:extLst>
              <a:ext uri="{FF2B5EF4-FFF2-40B4-BE49-F238E27FC236}">
                <a16:creationId xmlns:a16="http://schemas.microsoft.com/office/drawing/2014/main" id="{D509D748-2298-4841-B0AD-7AB99B3A6699}"/>
              </a:ext>
            </a:extLst>
          </p:cNvPr>
          <p:cNvCxnSpPr>
            <a:cxnSpLocks/>
          </p:cNvCxnSpPr>
          <p:nvPr/>
        </p:nvCxnSpPr>
        <p:spPr>
          <a:xfrm flipH="1">
            <a:off x="7632193" y="1791052"/>
            <a:ext cx="577691" cy="81548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13"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16" name="Google Shape;277;p18"/>
          <p:cNvSpPr txBox="1">
            <a:spLocks noGrp="1"/>
          </p:cNvSpPr>
          <p:nvPr>
            <p:ph type="title"/>
          </p:nvPr>
        </p:nvSpPr>
        <p:spPr>
          <a:xfrm>
            <a:off x="558000" y="1080000"/>
            <a:ext cx="5878426"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Einführung</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Web-Browser</a:t>
            </a:r>
            <a:endParaRPr dirty="0"/>
          </a:p>
        </p:txBody>
      </p:sp>
      <p:pic>
        <p:nvPicPr>
          <p:cNvPr id="290" name="Google Shape;290;p19"/>
          <p:cNvPicPr preferRelativeResize="0"/>
          <p:nvPr/>
        </p:nvPicPr>
        <p:blipFill rotWithShape="1">
          <a:blip r:embed="rId3">
            <a:alphaModFix/>
          </a:blip>
          <a:srcRect/>
          <a:stretch/>
        </p:blipFill>
        <p:spPr>
          <a:xfrm>
            <a:off x="10273988" y="2306993"/>
            <a:ext cx="1363603" cy="1417011"/>
          </a:xfrm>
          <a:prstGeom prst="rect">
            <a:avLst/>
          </a:prstGeom>
          <a:noFill/>
          <a:ln>
            <a:noFill/>
          </a:ln>
        </p:spPr>
      </p:pic>
      <p:pic>
        <p:nvPicPr>
          <p:cNvPr id="291" name="Google Shape;291;p19" descr="Tap to activate or exit full screen"/>
          <p:cNvPicPr preferRelativeResize="0"/>
          <p:nvPr/>
        </p:nvPicPr>
        <p:blipFill rotWithShape="1">
          <a:blip r:embed="rId4">
            <a:alphaModFix/>
          </a:blip>
          <a:srcRect/>
          <a:stretch/>
        </p:blipFill>
        <p:spPr>
          <a:xfrm>
            <a:off x="6612947" y="3498003"/>
            <a:ext cx="1670304" cy="1670304"/>
          </a:xfrm>
          <a:prstGeom prst="rect">
            <a:avLst/>
          </a:prstGeom>
          <a:noFill/>
          <a:ln>
            <a:noFill/>
          </a:ln>
        </p:spPr>
      </p:pic>
      <p:pic>
        <p:nvPicPr>
          <p:cNvPr id="292" name="Google Shape;292;p19" descr="Tap to activate or exit full screen"/>
          <p:cNvPicPr preferRelativeResize="0"/>
          <p:nvPr/>
        </p:nvPicPr>
        <p:blipFill rotWithShape="1">
          <a:blip r:embed="rId5">
            <a:alphaModFix/>
          </a:blip>
          <a:srcRect/>
          <a:stretch/>
        </p:blipFill>
        <p:spPr>
          <a:xfrm>
            <a:off x="8013641" y="1889542"/>
            <a:ext cx="1300472" cy="1305913"/>
          </a:xfrm>
          <a:prstGeom prst="rect">
            <a:avLst/>
          </a:prstGeom>
          <a:noFill/>
          <a:ln>
            <a:noFill/>
          </a:ln>
        </p:spPr>
      </p:pic>
      <p:pic>
        <p:nvPicPr>
          <p:cNvPr id="293" name="Google Shape;293;p19" descr="Image result for Apple Safari Logo Transparent"/>
          <p:cNvPicPr preferRelativeResize="0"/>
          <p:nvPr/>
        </p:nvPicPr>
        <p:blipFill rotWithShape="1">
          <a:blip r:embed="rId6">
            <a:alphaModFix/>
          </a:blip>
          <a:srcRect/>
          <a:stretch/>
        </p:blipFill>
        <p:spPr>
          <a:xfrm>
            <a:off x="8415605" y="4681497"/>
            <a:ext cx="1704975" cy="1714500"/>
          </a:xfrm>
          <a:prstGeom prst="rect">
            <a:avLst/>
          </a:prstGeom>
          <a:noFill/>
          <a:ln>
            <a:noFill/>
          </a:ln>
        </p:spPr>
      </p:pic>
      <p:pic>
        <p:nvPicPr>
          <p:cNvPr id="294" name="Google Shape;294;p19" descr="Image result for Opera Web Browser Logo"/>
          <p:cNvPicPr preferRelativeResize="0"/>
          <p:nvPr/>
        </p:nvPicPr>
        <p:blipFill rotWithShape="1">
          <a:blip r:embed="rId7">
            <a:alphaModFix/>
          </a:blip>
          <a:srcRect l="26271" r="19937"/>
          <a:stretch/>
        </p:blipFill>
        <p:spPr>
          <a:xfrm>
            <a:off x="10521696" y="4147985"/>
            <a:ext cx="1670304" cy="1743075"/>
          </a:xfrm>
          <a:prstGeom prst="rect">
            <a:avLst/>
          </a:prstGeom>
          <a:noFill/>
          <a:ln>
            <a:noFill/>
          </a:ln>
        </p:spPr>
      </p:pic>
      <p:sp>
        <p:nvSpPr>
          <p:cNvPr id="12" name="Google Shape;288;p19"/>
          <p:cNvSpPr txBox="1">
            <a:spLocks noGrp="1"/>
          </p:cNvSpPr>
          <p:nvPr>
            <p:ph type="body" idx="1"/>
          </p:nvPr>
        </p:nvSpPr>
        <p:spPr>
          <a:xfrm>
            <a:off x="557999" y="1799999"/>
            <a:ext cx="6232100"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Um im Internet nach Informationen zu suchen, müssen Sie </a:t>
            </a:r>
            <a:r>
              <a:rPr lang="en-US" b="1" dirty="0"/>
              <a:t>einen Webbrowser öffnen (Schritt 1)</a:t>
            </a:r>
            <a:r>
              <a:rPr lang="en-US" dirty="0"/>
              <a:t>. In der Regel ist ein Webbrowser bereits auf Ihrem Gerät vorhanden.</a:t>
            </a:r>
          </a:p>
          <a:p>
            <a:pPr marL="228600" lvl="0" indent="-228600" algn="l" rtl="0">
              <a:lnSpc>
                <a:spcPct val="100000"/>
              </a:lnSpc>
              <a:spcBef>
                <a:spcPts val="1200"/>
              </a:spcBef>
              <a:spcAft>
                <a:spcPts val="0"/>
              </a:spcAft>
              <a:buSzPts val="2400"/>
              <a:buChar char="▪"/>
            </a:pPr>
            <a:r>
              <a:rPr lang="en-US" dirty="0"/>
              <a:t>Einige der gängigsten Webbrowser:</a:t>
            </a:r>
          </a:p>
          <a:p>
            <a:pPr marL="685800" lvl="1" indent="-228600" algn="l" rtl="0">
              <a:lnSpc>
                <a:spcPct val="100000"/>
              </a:lnSpc>
              <a:spcBef>
                <a:spcPts val="1200"/>
              </a:spcBef>
              <a:spcAft>
                <a:spcPts val="0"/>
              </a:spcAft>
              <a:buSzPct val="100000"/>
              <a:buFont typeface="Courier New"/>
              <a:buChar char="o"/>
            </a:pPr>
            <a:r>
              <a:rPr lang="en-US" dirty="0"/>
              <a:t>Google Chrome</a:t>
            </a:r>
          </a:p>
          <a:p>
            <a:pPr marL="685800" lvl="1" indent="-228600" algn="l" rtl="0">
              <a:lnSpc>
                <a:spcPct val="100000"/>
              </a:lnSpc>
              <a:spcBef>
                <a:spcPts val="1200"/>
              </a:spcBef>
              <a:spcAft>
                <a:spcPts val="0"/>
              </a:spcAft>
              <a:buSzPct val="100000"/>
              <a:buFont typeface="Courier New"/>
              <a:buChar char="o"/>
            </a:pPr>
            <a:r>
              <a:rPr lang="en-US" dirty="0"/>
              <a:t>Mozilla Firefox</a:t>
            </a:r>
          </a:p>
          <a:p>
            <a:pPr marL="685800" lvl="1" indent="-228600" algn="l" rtl="0">
              <a:lnSpc>
                <a:spcPct val="100000"/>
              </a:lnSpc>
              <a:spcBef>
                <a:spcPts val="1200"/>
              </a:spcBef>
              <a:spcAft>
                <a:spcPts val="0"/>
              </a:spcAft>
              <a:buSzPct val="100000"/>
              <a:buFont typeface="Courier New"/>
              <a:buChar char="o"/>
            </a:pPr>
            <a:r>
              <a:rPr lang="en-US" dirty="0"/>
              <a:t>Microsoft Edge</a:t>
            </a:r>
          </a:p>
          <a:p>
            <a:pPr marL="685800" lvl="1" indent="-228600" algn="l" rtl="0">
              <a:lnSpc>
                <a:spcPct val="100000"/>
              </a:lnSpc>
              <a:spcBef>
                <a:spcPts val="1200"/>
              </a:spcBef>
              <a:spcAft>
                <a:spcPts val="0"/>
              </a:spcAft>
              <a:buSzPct val="100000"/>
              <a:buFont typeface="Courier New"/>
              <a:buChar char="o"/>
            </a:pPr>
            <a:r>
              <a:rPr lang="en-US" dirty="0"/>
              <a:t>Apple Safari</a:t>
            </a:r>
          </a:p>
          <a:p>
            <a:pPr marL="685800" lvl="1" indent="-228600" algn="l" rtl="0">
              <a:lnSpc>
                <a:spcPct val="100000"/>
              </a:lnSpc>
              <a:spcBef>
                <a:spcPts val="1200"/>
              </a:spcBef>
              <a:spcAft>
                <a:spcPts val="0"/>
              </a:spcAft>
              <a:buSzPct val="100000"/>
              <a:buFont typeface="Courier New"/>
              <a:buChar char="o"/>
            </a:pPr>
            <a:r>
              <a:rPr lang="en-US" dirty="0"/>
              <a:t>Oper</a:t>
            </a:r>
          </a:p>
          <a:p>
            <a:pPr marL="228600" lvl="0" indent="-76200" algn="l" rtl="0">
              <a:lnSpc>
                <a:spcPct val="100000"/>
              </a:lnSpc>
              <a:spcBef>
                <a:spcPts val="1200"/>
              </a:spcBef>
              <a:spcAft>
                <a:spcPts val="0"/>
              </a:spcAft>
              <a:buSzPts val="2400"/>
              <a:buNone/>
            </a:pPr>
            <a:endParaRPr dirty="0"/>
          </a:p>
        </p:txBody>
      </p:sp>
      <p:sp>
        <p:nvSpPr>
          <p:cNvPr id="13"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Websites (1)</a:t>
            </a:r>
            <a:endParaRPr lang="el-GR" dirty="0"/>
          </a:p>
        </p:txBody>
      </p:sp>
      <p:sp>
        <p:nvSpPr>
          <p:cNvPr id="6"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9880647" cy="4865977"/>
          </a:xfrm>
        </p:spPr>
        <p:txBody>
          <a:bodyPr>
            <a:normAutofit/>
          </a:bodyPr>
          <a:lstStyle/>
          <a:p>
            <a:pPr>
              <a:spcAft>
                <a:spcPts val="600"/>
              </a:spcAft>
            </a:pPr>
            <a:r>
              <a:rPr lang="en-US" dirty="0"/>
              <a:t>Websites </a:t>
            </a:r>
            <a:r>
              <a:rPr lang="en-US" dirty="0" err="1"/>
              <a:t>enthalten</a:t>
            </a:r>
            <a:r>
              <a:rPr lang="en-US" dirty="0"/>
              <a:t> die Informationen. Der nächste Schritt (</a:t>
            </a:r>
            <a:r>
              <a:rPr lang="en-US" b="1" dirty="0"/>
              <a:t>Schritt 2</a:t>
            </a:r>
            <a:r>
              <a:rPr lang="en-US" dirty="0"/>
              <a:t>) </a:t>
            </a:r>
            <a:r>
              <a:rPr lang="en-US" dirty="0" err="1"/>
              <a:t>besteht</a:t>
            </a:r>
            <a:r>
              <a:rPr lang="en-US" dirty="0"/>
              <a:t> </a:t>
            </a:r>
            <a:r>
              <a:rPr lang="en-US" dirty="0" err="1"/>
              <a:t>darin</a:t>
            </a:r>
            <a:r>
              <a:rPr lang="en-US" dirty="0"/>
              <a:t>, </a:t>
            </a:r>
            <a:r>
              <a:rPr lang="en-US" dirty="0" err="1"/>
              <a:t>eine</a:t>
            </a:r>
            <a:r>
              <a:rPr lang="en-US" dirty="0"/>
              <a:t> Website </a:t>
            </a:r>
            <a:r>
              <a:rPr lang="en-US" dirty="0" err="1"/>
              <a:t>zu</a:t>
            </a:r>
            <a:r>
              <a:rPr lang="en-US" dirty="0"/>
              <a:t> </a:t>
            </a:r>
            <a:r>
              <a:rPr lang="en-US" dirty="0" err="1"/>
              <a:t>öffnen</a:t>
            </a:r>
            <a:r>
              <a:rPr lang="en-US" dirty="0"/>
              <a:t>, die die gesuchten Informationen enthält. </a:t>
            </a:r>
          </a:p>
          <a:p>
            <a:pPr>
              <a:spcAft>
                <a:spcPts val="600"/>
              </a:spcAft>
            </a:pPr>
            <a:r>
              <a:rPr lang="en-US" dirty="0"/>
              <a:t>Um eine Verbindung zu einer Website herzustellen, müssen Sie </a:t>
            </a:r>
            <a:r>
              <a:rPr lang="en-US" dirty="0" err="1"/>
              <a:t>deren</a:t>
            </a:r>
            <a:r>
              <a:rPr lang="en-US" dirty="0"/>
              <a:t> </a:t>
            </a:r>
            <a:r>
              <a:rPr lang="en-US" b="1" dirty="0" err="1"/>
              <a:t>Domainnnamen</a:t>
            </a:r>
            <a:r>
              <a:rPr lang="en-US" b="1" dirty="0"/>
              <a:t> </a:t>
            </a:r>
            <a:r>
              <a:rPr lang="en-US" dirty="0"/>
              <a:t>kennen, z. B. </a:t>
            </a:r>
            <a:r>
              <a:rPr lang="en-US" b="1" i="1" dirty="0"/>
              <a:t>healthcare.eu.</a:t>
            </a:r>
          </a:p>
          <a:p>
            <a:pPr>
              <a:spcAft>
                <a:spcPts val="600"/>
              </a:spcAft>
            </a:pPr>
            <a:r>
              <a:rPr lang="en-US" dirty="0"/>
              <a:t>Die nächsten Fragen lauten also:</a:t>
            </a:r>
          </a:p>
          <a:p>
            <a:pPr lvl="1">
              <a:spcAft>
                <a:spcPts val="600"/>
              </a:spcAft>
            </a:pPr>
            <a:r>
              <a:rPr lang="en-US" i="1" dirty="0"/>
              <a:t>"Welche Website(s) sollte(n) ich besuchen, um die gesuchten Informationen zu finden? </a:t>
            </a:r>
          </a:p>
          <a:p>
            <a:pPr lvl="1">
              <a:spcAft>
                <a:spcPts val="600"/>
              </a:spcAft>
            </a:pPr>
            <a:r>
              <a:rPr lang="en-US" dirty="0"/>
              <a:t>"</a:t>
            </a:r>
            <a:r>
              <a:rPr lang="en-US" i="1" dirty="0"/>
              <a:t>Wie kann ich den </a:t>
            </a:r>
            <a:r>
              <a:rPr lang="en-US" i="1" dirty="0" err="1"/>
              <a:t>Domainnamen</a:t>
            </a:r>
            <a:r>
              <a:rPr lang="en-US" i="1" dirty="0"/>
              <a:t> dieser Website(n) finden?" </a:t>
            </a:r>
            <a:endParaRPr lang="en-US" dirty="0"/>
          </a:p>
        </p:txBody>
      </p:sp>
      <p:sp>
        <p:nvSpPr>
          <p:cNvPr id="7"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3430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2"/>
          <p:cNvGrpSpPr/>
          <p:nvPr/>
        </p:nvGrpSpPr>
        <p:grpSpPr>
          <a:xfrm>
            <a:off x="9587789" y="3777625"/>
            <a:ext cx="2245582" cy="2759937"/>
            <a:chOff x="7061107" y="2775080"/>
            <a:chExt cx="2245582" cy="2759937"/>
          </a:xfrm>
        </p:grpSpPr>
        <p:pic>
          <p:nvPicPr>
            <p:cNvPr id="77" name="Google Shape;77;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78" name="Google Shape;78;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AKADIMAIKO DIADIKTYO (GUnet)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79" name="Google Shape;7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dirty="0">
                <a:solidFill>
                  <a:srgbClr val="203864"/>
                </a:solidFill>
                <a:latin typeface="Calibri"/>
                <a:ea typeface="Calibri"/>
                <a:cs typeface="Calibri"/>
                <a:sym typeface="Calibri"/>
              </a:rPr>
              <a:t>Partner</a:t>
            </a:r>
            <a:endParaRPr sz="4800" b="1" dirty="0">
              <a:solidFill>
                <a:srgbClr val="203864"/>
              </a:solidFill>
              <a:latin typeface="Calibri"/>
              <a:ea typeface="Calibri"/>
              <a:cs typeface="Calibri"/>
              <a:sym typeface="Calibri"/>
            </a:endParaRPr>
          </a:p>
        </p:txBody>
      </p:sp>
      <p:grpSp>
        <p:nvGrpSpPr>
          <p:cNvPr id="80" name="Google Shape;80;p2"/>
          <p:cNvGrpSpPr/>
          <p:nvPr/>
        </p:nvGrpSpPr>
        <p:grpSpPr>
          <a:xfrm>
            <a:off x="-583724" y="2027730"/>
            <a:ext cx="6096000" cy="1677637"/>
            <a:chOff x="-1066801" y="1523553"/>
            <a:chExt cx="6096000" cy="1677637"/>
          </a:xfrm>
        </p:grpSpPr>
        <p:pic>
          <p:nvPicPr>
            <p:cNvPr id="81" name="Google Shape;81;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2" name="Google Shape;82;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a:t>
              </a:r>
              <a:r>
                <a:rPr lang="de-DE" sz="1050" b="0" i="0" u="none" strike="noStrike" cap="none">
                  <a:solidFill>
                    <a:srgbClr val="203864"/>
                  </a:solidFill>
                  <a:latin typeface="Roboto"/>
                  <a:ea typeface="Roboto"/>
                  <a:cs typeface="Roboto"/>
                  <a:sym typeface="Roboto"/>
                </a:rPr>
                <a:t> 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3" name="Google Shape;83;p2"/>
          <p:cNvGrpSpPr/>
          <p:nvPr/>
        </p:nvGrpSpPr>
        <p:grpSpPr>
          <a:xfrm>
            <a:off x="4111945" y="4542257"/>
            <a:ext cx="6629400" cy="1738414"/>
            <a:chOff x="2579204" y="1882706"/>
            <a:chExt cx="6629400" cy="1738414"/>
          </a:xfrm>
        </p:grpSpPr>
        <p:pic>
          <p:nvPicPr>
            <p:cNvPr id="84" name="Google Shape;84;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5" name="Google Shape;85;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86" name="Google Shape;86;p2"/>
          <p:cNvGrpSpPr/>
          <p:nvPr/>
        </p:nvGrpSpPr>
        <p:grpSpPr>
          <a:xfrm>
            <a:off x="6186067" y="2015292"/>
            <a:ext cx="6634368" cy="1584248"/>
            <a:chOff x="6639106" y="2919412"/>
            <a:chExt cx="6634368" cy="1584248"/>
          </a:xfrm>
        </p:grpSpPr>
        <p:pic>
          <p:nvPicPr>
            <p:cNvPr id="87" name="Google Shape;87;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88" name="Google Shape;88;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666666"/>
                  </a:solidFill>
                  <a:latin typeface="Roboto"/>
                  <a:ea typeface="Roboto"/>
                  <a:cs typeface="Roboto"/>
                  <a:sym typeface="Roboto"/>
                </a:rPr>
                <a:t>ATHENS, GREECE</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89" name="Google Shape;89;p2"/>
          <p:cNvGrpSpPr/>
          <p:nvPr/>
        </p:nvGrpSpPr>
        <p:grpSpPr>
          <a:xfrm>
            <a:off x="-1845822" y="4591510"/>
            <a:ext cx="6952420" cy="1601615"/>
            <a:chOff x="-1240501" y="3160643"/>
            <a:chExt cx="6952420" cy="1601615"/>
          </a:xfrm>
        </p:grpSpPr>
        <p:pic>
          <p:nvPicPr>
            <p:cNvPr id="90" name="Google Shape;90;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91" name="Google Shape;91;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2" name="Google Shape;92;p2"/>
          <p:cNvGrpSpPr/>
          <p:nvPr/>
        </p:nvGrpSpPr>
        <p:grpSpPr>
          <a:xfrm>
            <a:off x="3332429" y="4600164"/>
            <a:ext cx="2543175" cy="1592961"/>
            <a:chOff x="4517932" y="3531206"/>
            <a:chExt cx="2543175" cy="1592961"/>
          </a:xfrm>
        </p:grpSpPr>
        <p:pic>
          <p:nvPicPr>
            <p:cNvPr id="93" name="Google Shape;93;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94" name="Google Shape;94;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5" name="Google Shape;95;p2"/>
          <p:cNvGrpSpPr/>
          <p:nvPr/>
        </p:nvGrpSpPr>
        <p:grpSpPr>
          <a:xfrm>
            <a:off x="5019359" y="1427085"/>
            <a:ext cx="1973150" cy="2726448"/>
            <a:chOff x="9320178" y="2976204"/>
            <a:chExt cx="1973150" cy="2726448"/>
          </a:xfrm>
        </p:grpSpPr>
        <p:pic>
          <p:nvPicPr>
            <p:cNvPr id="96" name="Google Shape;96;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97" name="Google Shape;97;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pPr>
              <a:r>
                <a:rPr lang="de-DE"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10891052" cy="4865977"/>
          </a:xfrm>
        </p:spPr>
        <p:txBody>
          <a:bodyPr>
            <a:normAutofit/>
          </a:bodyPr>
          <a:lstStyle/>
          <a:p>
            <a:pPr>
              <a:spcAft>
                <a:spcPts val="600"/>
              </a:spcAft>
            </a:pPr>
            <a:r>
              <a:rPr lang="en-US" dirty="0"/>
              <a:t>Um die </a:t>
            </a:r>
            <a:r>
              <a:rPr lang="en-US" dirty="0" err="1"/>
              <a:t>richtige</a:t>
            </a:r>
            <a:r>
              <a:rPr lang="en-US" dirty="0"/>
              <a:t> Website </a:t>
            </a:r>
            <a:r>
              <a:rPr lang="en-US" dirty="0" err="1"/>
              <a:t>zu</a:t>
            </a:r>
            <a:r>
              <a:rPr lang="en-US" dirty="0"/>
              <a:t> </a:t>
            </a:r>
            <a:r>
              <a:rPr lang="en-US" dirty="0" err="1"/>
              <a:t>finden</a:t>
            </a:r>
            <a:r>
              <a:rPr lang="en-US" dirty="0"/>
              <a:t>, </a:t>
            </a:r>
            <a:r>
              <a:rPr lang="en-US" dirty="0" err="1"/>
              <a:t>gibt</a:t>
            </a:r>
            <a:r>
              <a:rPr lang="en-US" dirty="0"/>
              <a:t> </a:t>
            </a:r>
            <a:r>
              <a:rPr lang="en-US" dirty="0" err="1"/>
              <a:t>es</a:t>
            </a:r>
            <a:r>
              <a:rPr lang="en-US" dirty="0"/>
              <a:t> </a:t>
            </a:r>
            <a:r>
              <a:rPr lang="en-US" dirty="0" err="1"/>
              <a:t>zwei</a:t>
            </a:r>
            <a:r>
              <a:rPr lang="en-US" dirty="0"/>
              <a:t> </a:t>
            </a:r>
            <a:r>
              <a:rPr lang="en-US" dirty="0" err="1"/>
              <a:t>Möglichkeiten</a:t>
            </a:r>
            <a:r>
              <a:rPr lang="en-US" dirty="0"/>
              <a:t>:</a:t>
            </a:r>
          </a:p>
          <a:p>
            <a:pPr marL="548640" lvl="1" indent="0">
              <a:spcAft>
                <a:spcPts val="600"/>
              </a:spcAft>
              <a:buNone/>
            </a:pPr>
            <a:r>
              <a:rPr lang="en-US" dirty="0"/>
              <a:t>1. Man </a:t>
            </a:r>
            <a:r>
              <a:rPr lang="en-US" dirty="0" err="1"/>
              <a:t>kennt</a:t>
            </a:r>
            <a:r>
              <a:rPr lang="en-US" dirty="0"/>
              <a:t> den </a:t>
            </a:r>
            <a:r>
              <a:rPr lang="en-US" dirty="0" err="1"/>
              <a:t>Namen</a:t>
            </a:r>
            <a:r>
              <a:rPr lang="en-US" dirty="0"/>
              <a:t> der Website, da </a:t>
            </a:r>
          </a:p>
          <a:p>
            <a:pPr lvl="2">
              <a:spcAft>
                <a:spcPts val="600"/>
              </a:spcAft>
              <a:buFont typeface="Courier New" panose="02070309020205020404" pitchFamily="49" charset="0"/>
              <a:buChar char="o"/>
            </a:pPr>
            <a:r>
              <a:rPr lang="en-US" dirty="0"/>
              <a:t>man </a:t>
            </a:r>
            <a:r>
              <a:rPr lang="en-US" dirty="0" err="1"/>
              <a:t>diesen</a:t>
            </a:r>
            <a:r>
              <a:rPr lang="en-US" dirty="0"/>
              <a:t> </a:t>
            </a:r>
            <a:r>
              <a:rPr lang="en-US" dirty="0" err="1"/>
              <a:t>irgendwo</a:t>
            </a:r>
            <a:r>
              <a:rPr lang="en-US" dirty="0"/>
              <a:t> </a:t>
            </a:r>
            <a:r>
              <a:rPr lang="en-US" dirty="0" err="1"/>
              <a:t>gelesen</a:t>
            </a:r>
            <a:r>
              <a:rPr lang="en-US" dirty="0"/>
              <a:t> hat,</a:t>
            </a:r>
          </a:p>
          <a:p>
            <a:pPr lvl="2">
              <a:spcAft>
                <a:spcPts val="600"/>
              </a:spcAft>
              <a:buFont typeface="Courier New" panose="02070309020205020404" pitchFamily="49" charset="0"/>
              <a:buChar char="o"/>
            </a:pPr>
            <a:r>
              <a:rPr lang="en-US" dirty="0"/>
              <a:t>man </a:t>
            </a:r>
            <a:r>
              <a:rPr lang="en-US" dirty="0" err="1"/>
              <a:t>beraten</a:t>
            </a:r>
            <a:r>
              <a:rPr lang="en-US" dirty="0"/>
              <a:t> </a:t>
            </a:r>
            <a:r>
              <a:rPr lang="en-US" dirty="0" err="1"/>
              <a:t>wurde</a:t>
            </a:r>
            <a:r>
              <a:rPr lang="en-US" dirty="0"/>
              <a:t>,</a:t>
            </a:r>
          </a:p>
          <a:p>
            <a:pPr lvl="2">
              <a:spcAft>
                <a:spcPts val="600"/>
              </a:spcAft>
              <a:buFont typeface="Courier New" panose="02070309020205020404" pitchFamily="49" charset="0"/>
              <a:buChar char="o"/>
            </a:pPr>
            <a:r>
              <a:rPr lang="en-US" dirty="0"/>
              <a:t>den </a:t>
            </a:r>
            <a:r>
              <a:rPr lang="en-US" dirty="0" err="1"/>
              <a:t>Namen</a:t>
            </a:r>
            <a:r>
              <a:rPr lang="en-US" dirty="0"/>
              <a:t> auf einer anderen Website mit verwandtem Inhalt gefunden haben, oder </a:t>
            </a:r>
          </a:p>
          <a:p>
            <a:pPr marL="534988" lvl="1" indent="0">
              <a:spcAft>
                <a:spcPts val="600"/>
              </a:spcAft>
              <a:buNone/>
            </a:pPr>
            <a:r>
              <a:rPr lang="en-US" dirty="0"/>
              <a:t>2. Man </a:t>
            </a:r>
            <a:r>
              <a:rPr lang="en-US" dirty="0" err="1"/>
              <a:t>sucht</a:t>
            </a:r>
            <a:r>
              <a:rPr lang="en-US" dirty="0"/>
              <a:t> den </a:t>
            </a:r>
            <a:r>
              <a:rPr lang="en-US" dirty="0" err="1"/>
              <a:t>Namen</a:t>
            </a:r>
            <a:r>
              <a:rPr lang="en-US" dirty="0"/>
              <a:t> der Website in der </a:t>
            </a:r>
            <a:r>
              <a:rPr lang="en-US" dirty="0" err="1"/>
              <a:t>Suchmaschine</a:t>
            </a:r>
            <a:endParaRPr lang="en-US" dirty="0"/>
          </a:p>
          <a:p>
            <a:pPr lvl="1">
              <a:spcAft>
                <a:spcPts val="600"/>
              </a:spcAft>
            </a:pPr>
            <a:endParaRPr lang="en-US" dirty="0"/>
          </a:p>
        </p:txBody>
      </p:sp>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n-US" dirty="0"/>
              <a:t>Websites (2)</a:t>
            </a:r>
            <a:endParaRPr lang="el-GR" dirty="0"/>
          </a:p>
        </p:txBody>
      </p:sp>
      <p:sp>
        <p:nvSpPr>
          <p:cNvPr id="5" name="pop-up">
            <a:extLst>
              <a:ext uri="{FF2B5EF4-FFF2-40B4-BE49-F238E27FC236}">
                <a16:creationId xmlns:a16="http://schemas.microsoft.com/office/drawing/2014/main" id="{FCD4C1AB-4348-4080-B353-0CBAC45242F8}"/>
              </a:ext>
            </a:extLst>
          </p:cNvPr>
          <p:cNvSpPr/>
          <p:nvPr/>
        </p:nvSpPr>
        <p:spPr>
          <a:xfrm>
            <a:off x="8102930" y="4090495"/>
            <a:ext cx="3157728"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err="1">
                <a:solidFill>
                  <a:schemeClr val="bg1">
                    <a:lumMod val="65000"/>
                  </a:schemeClr>
                </a:solidFill>
              </a:rPr>
              <a:t>Klicken</a:t>
            </a:r>
            <a:r>
              <a:rPr lang="en-US" b="1" dirty="0">
                <a:solidFill>
                  <a:schemeClr val="bg1">
                    <a:lumMod val="65000"/>
                  </a:schemeClr>
                </a:solidFill>
              </a:rPr>
              <a:t> </a:t>
            </a:r>
            <a:r>
              <a:rPr lang="en-US" b="1" dirty="0" err="1">
                <a:solidFill>
                  <a:schemeClr val="bg1">
                    <a:lumMod val="65000"/>
                  </a:schemeClr>
                </a:solidFill>
              </a:rPr>
              <a:t>Sie</a:t>
            </a:r>
            <a:r>
              <a:rPr lang="en-US" b="1" dirty="0">
                <a:solidFill>
                  <a:schemeClr val="bg1">
                    <a:lumMod val="65000"/>
                  </a:schemeClr>
                </a:solidFill>
              </a:rPr>
              <a:t> </a:t>
            </a:r>
            <a:r>
              <a:rPr lang="en-US" b="1" dirty="0" err="1">
                <a:solidFill>
                  <a:schemeClr val="bg1">
                    <a:lumMod val="65000"/>
                  </a:schemeClr>
                </a:solidFill>
              </a:rPr>
              <a:t>hier</a:t>
            </a:r>
            <a:r>
              <a:rPr lang="en-US" b="1" dirty="0">
                <a:solidFill>
                  <a:schemeClr val="bg1">
                    <a:lumMod val="65000"/>
                  </a:schemeClr>
                </a:solidFill>
              </a:rPr>
              <a:t> </a:t>
            </a:r>
            <a:r>
              <a:rPr lang="en-US" b="1" dirty="0" err="1">
                <a:solidFill>
                  <a:schemeClr val="bg1">
                    <a:lumMod val="65000"/>
                  </a:schemeClr>
                </a:solidFill>
              </a:rPr>
              <a:t>für</a:t>
            </a:r>
            <a:r>
              <a:rPr lang="en-US" b="1" dirty="0">
                <a:solidFill>
                  <a:schemeClr val="bg1">
                    <a:lumMod val="65000"/>
                  </a:schemeClr>
                </a:solidFill>
              </a:rPr>
              <a:t> </a:t>
            </a:r>
            <a:r>
              <a:rPr lang="en-US" b="1" dirty="0" err="1">
                <a:solidFill>
                  <a:schemeClr val="bg1">
                    <a:lumMod val="65000"/>
                  </a:schemeClr>
                </a:solidFill>
              </a:rPr>
              <a:t>weitere</a:t>
            </a:r>
            <a:r>
              <a:rPr lang="en-US" b="1" dirty="0">
                <a:solidFill>
                  <a:schemeClr val="bg1">
                    <a:lumMod val="65000"/>
                  </a:schemeClr>
                </a:solidFill>
              </a:rPr>
              <a:t> </a:t>
            </a:r>
            <a:r>
              <a:rPr lang="en-US" b="1" dirty="0" err="1">
                <a:solidFill>
                  <a:schemeClr val="bg1">
                    <a:lumMod val="65000"/>
                  </a:schemeClr>
                </a:solidFill>
              </a:rPr>
              <a:t>Informationen</a:t>
            </a:r>
            <a:r>
              <a:rPr lang="en-US" b="1" dirty="0">
                <a:solidFill>
                  <a:schemeClr val="bg1">
                    <a:lumMod val="65000"/>
                  </a:schemeClr>
                </a:solidFill>
              </a:rPr>
              <a:t> </a:t>
            </a:r>
            <a:r>
              <a:rPr lang="en-US" b="1" dirty="0" err="1">
                <a:solidFill>
                  <a:schemeClr val="bg1">
                    <a:lumMod val="65000"/>
                  </a:schemeClr>
                </a:solidFill>
              </a:rPr>
              <a:t>über</a:t>
            </a:r>
            <a:r>
              <a:rPr lang="en-US" b="1" dirty="0">
                <a:solidFill>
                  <a:schemeClr val="bg1">
                    <a:lumMod val="65000"/>
                  </a:schemeClr>
                </a:solidFill>
              </a:rPr>
              <a:t> die </a:t>
            </a:r>
            <a:r>
              <a:rPr lang="en-US" b="1" dirty="0" err="1">
                <a:solidFill>
                  <a:schemeClr val="bg1">
                    <a:lumMod val="65000"/>
                  </a:schemeClr>
                </a:solidFill>
              </a:rPr>
              <a:t>Suchmaschinen</a:t>
            </a:r>
            <a:endParaRPr lang="en-US" b="1" dirty="0">
              <a:solidFill>
                <a:schemeClr val="bg1">
                  <a:lumMod val="65000"/>
                </a:schemeClr>
              </a:solidFill>
            </a:endParaRPr>
          </a:p>
          <a:p>
            <a:pPr algn="ctr"/>
            <a:endParaRPr lang="el-GR" b="1" dirty="0">
              <a:solidFill>
                <a:srgbClr val="C00000"/>
              </a:solidFill>
            </a:endParaRPr>
          </a:p>
        </p:txBody>
      </p:sp>
      <p:sp>
        <p:nvSpPr>
          <p:cNvPr id="7"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E7042A5C-CAAA-4E63-AE6F-1A6BA4BD5A0F}"/>
              </a:ext>
            </a:extLst>
          </p:cNvPr>
          <p:cNvSpPr txBox="1"/>
          <p:nvPr/>
        </p:nvSpPr>
        <p:spPr>
          <a:xfrm>
            <a:off x="3414676" y="2799683"/>
            <a:ext cx="8538565" cy="3354765"/>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marL="180000" lvl="1">
              <a:spcAft>
                <a:spcPts val="600"/>
              </a:spcAft>
              <a:buSzPts val="2640"/>
            </a:pPr>
            <a:r>
              <a:rPr lang="el-GR" sz="2000" dirty="0">
                <a:latin typeface="Calibri" panose="020F0502020204030204" pitchFamily="34" charset="0"/>
                <a:cs typeface="Calibri" panose="020F0502020204030204" pitchFamily="34" charset="0"/>
              </a:rPr>
              <a:t>Eine </a:t>
            </a:r>
            <a:r>
              <a:rPr lang="en-US" sz="2000" b="1" dirty="0" err="1">
                <a:latin typeface="Calibri" panose="020F0502020204030204" pitchFamily="34" charset="0"/>
                <a:cs typeface="Calibri" panose="020F0502020204030204" pitchFamily="34" charset="0"/>
              </a:rPr>
              <a:t>Suchmaschine</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Dienst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zum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Auffinden</a:t>
            </a:r>
            <a:r>
              <a:rPr lang="en-US" sz="2000" dirty="0">
                <a:latin typeface="Calibri" panose="020F0502020204030204" pitchFamily="34" charset="0"/>
                <a:cs typeface="Calibri" panose="020F0502020204030204" pitchFamily="34" charset="0"/>
              </a:rPr>
              <a:t> von Websites. </a:t>
            </a:r>
            <a:r>
              <a:rPr lang="en-US" sz="2000" dirty="0" err="1">
                <a:latin typeface="Calibri" panose="020F0502020204030204" pitchFamily="34" charset="0"/>
                <a:cs typeface="Calibri" panose="020F0502020204030204" pitchFamily="34" charset="0"/>
              </a:rPr>
              <a:t>Sie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sammelt</a:t>
            </a:r>
            <a:r>
              <a:rPr lang="en-US" sz="2000" dirty="0">
                <a:latin typeface="Calibri" panose="020F0502020204030204" pitchFamily="34" charset="0"/>
                <a:cs typeface="Calibri" panose="020F0502020204030204" pitchFamily="34" charset="0"/>
              </a:rPr>
              <a:t> die </a:t>
            </a:r>
            <a:r>
              <a:rPr lang="en-US" sz="2000" dirty="0" err="1">
                <a:latin typeface="Calibri" panose="020F0502020204030204" pitchFamily="34" charset="0"/>
                <a:cs typeface="Calibri" panose="020F0502020204030204" pitchFamily="34" charset="0"/>
              </a:rPr>
              <a:t>im</a:t>
            </a:r>
            <a:r>
              <a:rPr lang="en-US" sz="2000" dirty="0">
                <a:latin typeface="Calibri" panose="020F0502020204030204" pitchFamily="34" charset="0"/>
                <a:cs typeface="Calibri" panose="020F0502020204030204" pitchFamily="34" charset="0"/>
              </a:rPr>
              <a:t> Web </a:t>
            </a:r>
            <a:r>
              <a:rPr lang="en-US" sz="2000" dirty="0" err="1">
                <a:latin typeface="Calibri" panose="020F0502020204030204" pitchFamily="34" charset="0"/>
                <a:cs typeface="Calibri" panose="020F0502020204030204" pitchFamily="34" charset="0"/>
              </a:rPr>
              <a:t>verfügbaren</a:t>
            </a:r>
            <a:r>
              <a:rPr lang="en-US" sz="2000" dirty="0">
                <a:latin typeface="Calibri" panose="020F0502020204030204" pitchFamily="34" charset="0"/>
                <a:cs typeface="Calibri" panose="020F0502020204030204" pitchFamily="34" charset="0"/>
              </a:rPr>
              <a:t> Websites und </a:t>
            </a:r>
            <a:r>
              <a:rPr lang="en-US" sz="2000" dirty="0" err="1">
                <a:latin typeface="Calibri" panose="020F0502020204030204" pitchFamily="34" charset="0"/>
                <a:cs typeface="Calibri" panose="020F0502020204030204" pitchFamily="34" charset="0"/>
              </a:rPr>
              <a:t>ordnet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verschiedenen</a:t>
            </a:r>
            <a:r>
              <a:rPr lang="en-US" sz="2000" dirty="0">
                <a:latin typeface="Calibri" panose="020F0502020204030204" pitchFamily="34" charset="0"/>
                <a:cs typeface="Calibri" panose="020F0502020204030204" pitchFamily="34" charset="0"/>
              </a:rPr>
              <a:t> Tags </a:t>
            </a:r>
            <a:r>
              <a:rPr lang="en-US" sz="2000" dirty="0" err="1">
                <a:latin typeface="Calibri" panose="020F0502020204030204" pitchFamily="34" charset="0"/>
                <a:cs typeface="Calibri" panose="020F0502020204030204" pitchFamily="34" charset="0"/>
              </a:rPr>
              <a:t>zu</a:t>
            </a:r>
            <a:r>
              <a:rPr lang="en-US" sz="2000" dirty="0">
                <a:latin typeface="Calibri" panose="020F0502020204030204" pitchFamily="34" charset="0"/>
                <a:cs typeface="Calibri" panose="020F0502020204030204" pitchFamily="34" charset="0"/>
              </a:rPr>
              <a:t>, d. h. </a:t>
            </a:r>
            <a:r>
              <a:rPr lang="en-US" sz="2000" dirty="0" err="1">
                <a:latin typeface="Calibri" panose="020F0502020204030204" pitchFamily="34" charset="0"/>
                <a:cs typeface="Calibri" panose="020F0502020204030204" pitchFamily="34" charset="0"/>
              </a:rPr>
              <a:t>Schlüsselwörtern</a:t>
            </a:r>
            <a:r>
              <a:rPr lang="en-US" sz="2000" dirty="0">
                <a:latin typeface="Calibri" panose="020F0502020204030204" pitchFamily="34" charset="0"/>
                <a:cs typeface="Calibri" panose="020F0502020204030204" pitchFamily="34" charset="0"/>
              </a:rPr>
              <a:t>, die </a:t>
            </a:r>
            <a:r>
              <a:rPr lang="en-US" sz="2000" dirty="0" err="1">
                <a:latin typeface="Calibri" panose="020F0502020204030204" pitchFamily="34" charset="0"/>
                <a:cs typeface="Calibri" panose="020F0502020204030204" pitchFamily="34" charset="0"/>
              </a:rPr>
              <a:t>sich</a:t>
            </a:r>
            <a:r>
              <a:rPr lang="en-US" sz="2000" dirty="0">
                <a:latin typeface="Calibri" panose="020F0502020204030204" pitchFamily="34" charset="0"/>
                <a:cs typeface="Calibri" panose="020F0502020204030204" pitchFamily="34" charset="0"/>
              </a:rPr>
              <a:t> auf die </a:t>
            </a:r>
            <a:r>
              <a:rPr lang="en-US" sz="2000" dirty="0" err="1">
                <a:latin typeface="Calibri" panose="020F0502020204030204" pitchFamily="34" charset="0"/>
                <a:cs typeface="Calibri" panose="020F0502020204030204" pitchFamily="34" charset="0"/>
              </a:rPr>
              <a:t>Hauptinformationskategorie</a:t>
            </a:r>
            <a:r>
              <a:rPr lang="en-US" sz="2000" dirty="0">
                <a:latin typeface="Calibri" panose="020F0502020204030204" pitchFamily="34" charset="0"/>
                <a:cs typeface="Calibri" panose="020F0502020204030204" pitchFamily="34" charset="0"/>
              </a:rPr>
              <a:t> der Website </a:t>
            </a:r>
            <a:r>
              <a:rPr lang="en-US" sz="2000" dirty="0" err="1">
                <a:latin typeface="Calibri" panose="020F0502020204030204" pitchFamily="34" charset="0"/>
                <a:cs typeface="Calibri" panose="020F0502020204030204" pitchFamily="34" charset="0"/>
              </a:rPr>
              <a:t>beziehen</a:t>
            </a:r>
            <a:r>
              <a:rPr lang="en-US" sz="2000" dirty="0">
                <a:latin typeface="Calibri" panose="020F0502020204030204" pitchFamily="34" charset="0"/>
                <a:cs typeface="Calibri" panose="020F0502020204030204" pitchFamily="34" charset="0"/>
              </a:rPr>
              <a:t>. </a:t>
            </a: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Der </a:t>
            </a:r>
            <a:r>
              <a:rPr lang="en-US" sz="2000" dirty="0" err="1">
                <a:latin typeface="Calibri" panose="020F0502020204030204" pitchFamily="34" charset="0"/>
                <a:cs typeface="Calibri" panose="020F0502020204030204" pitchFamily="34" charset="0"/>
              </a:rPr>
              <a:t>Nutzer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verbindet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über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einen</a:t>
            </a:r>
            <a:r>
              <a:rPr lang="en-US" sz="2000" dirty="0">
                <a:latin typeface="Calibri" panose="020F0502020204030204" pitchFamily="34" charset="0"/>
                <a:cs typeface="Calibri" panose="020F0502020204030204" pitchFamily="34" charset="0"/>
              </a:rPr>
              <a:t> Browser </a:t>
            </a:r>
            <a:r>
              <a:rPr lang="en-US" sz="2000" dirty="0" err="1">
                <a:latin typeface="Calibri" panose="020F0502020204030204" pitchFamily="34" charset="0"/>
                <a:cs typeface="Calibri" panose="020F0502020204030204" pitchFamily="34" charset="0"/>
              </a:rPr>
              <a:t>mit</a:t>
            </a:r>
            <a:r>
              <a:rPr lang="en-US" sz="2000" dirty="0">
                <a:latin typeface="Calibri" panose="020F0502020204030204" pitchFamily="34" charset="0"/>
                <a:cs typeface="Calibri" panose="020F0502020204030204" pitchFamily="34" charset="0"/>
              </a:rPr>
              <a:t> der </a:t>
            </a:r>
            <a:r>
              <a:rPr lang="en-US" sz="2000" dirty="0" err="1">
                <a:latin typeface="Calibri" panose="020F0502020204030204" pitchFamily="34" charset="0"/>
                <a:cs typeface="Calibri" panose="020F0502020204030204" pitchFamily="34" charset="0"/>
              </a:rPr>
              <a:t>Suchmaschine</a:t>
            </a:r>
            <a:r>
              <a:rPr lang="en-US" sz="2000" dirty="0">
                <a:latin typeface="Calibri" panose="020F0502020204030204" pitchFamily="34" charset="0"/>
                <a:cs typeface="Calibri" panose="020F0502020204030204" pitchFamily="34" charset="0"/>
              </a:rPr>
              <a:t>.</a:t>
            </a:r>
          </a:p>
          <a:p>
            <a:pPr marL="637200" lvl="1" indent="-457200">
              <a:spcAft>
                <a:spcPts val="600"/>
              </a:spcAft>
              <a:buClr>
                <a:srgbClr val="389FE4"/>
              </a:buClr>
              <a:buSzPct val="100000"/>
              <a:buFont typeface="+mj-lt"/>
              <a:buAutoNum type="arabicPeriod"/>
            </a:pPr>
            <a:r>
              <a:rPr lang="en-US" sz="2000" dirty="0" err="1">
                <a:latin typeface="Calibri" panose="020F0502020204030204" pitchFamily="34" charset="0"/>
                <a:cs typeface="Calibri" panose="020F0502020204030204" pitchFamily="34" charset="0"/>
              </a:rPr>
              <a:t>Gibt</a:t>
            </a:r>
            <a:r>
              <a:rPr lang="en-US" sz="2000" dirty="0">
                <a:latin typeface="Calibri" panose="020F0502020204030204" pitchFamily="34" charset="0"/>
                <a:cs typeface="Calibri" panose="020F0502020204030204" pitchFamily="34" charset="0"/>
              </a:rPr>
              <a:t> die </a:t>
            </a:r>
            <a:r>
              <a:rPr lang="en-US" sz="2000" dirty="0" err="1">
                <a:latin typeface="Calibri" panose="020F0502020204030204" pitchFamily="34" charset="0"/>
                <a:cs typeface="Calibri" panose="020F0502020204030204" pitchFamily="34" charset="0"/>
              </a:rPr>
              <a:t>Schlüsselwörter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a:t>
            </a:r>
            <a:endParaRPr lang="en-US" sz="2000" dirty="0">
              <a:latin typeface="Calibri" panose="020F0502020204030204" pitchFamily="34" charset="0"/>
              <a:cs typeface="Calibri" panose="020F0502020204030204" pitchFamily="34" charset="0"/>
            </a:endParaRP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Die </a:t>
            </a:r>
            <a:r>
              <a:rPr lang="en-US" sz="2000" dirty="0" err="1">
                <a:latin typeface="Calibri" panose="020F0502020204030204" pitchFamily="34" charset="0"/>
                <a:cs typeface="Calibri" panose="020F0502020204030204" pitchFamily="34" charset="0"/>
              </a:rPr>
              <a:t>Suchmaschine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liefert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Liste</a:t>
            </a:r>
            <a:r>
              <a:rPr lang="en-US" sz="2000" dirty="0">
                <a:latin typeface="Calibri" panose="020F0502020204030204" pitchFamily="34" charset="0"/>
                <a:cs typeface="Calibri" panose="020F0502020204030204" pitchFamily="34" charset="0"/>
              </a:rPr>
              <a:t> von Websites, die </a:t>
            </a:r>
            <a:r>
              <a:rPr lang="en-US" sz="2000" dirty="0" err="1">
                <a:latin typeface="Calibri" panose="020F0502020204030204" pitchFamily="34" charset="0"/>
                <a:cs typeface="Calibri" panose="020F0502020204030204" pitchFamily="34" charset="0"/>
              </a:rPr>
              <a:t>mit</a:t>
            </a:r>
            <a:r>
              <a:rPr lang="en-US" sz="2000" dirty="0">
                <a:latin typeface="Calibri" panose="020F0502020204030204" pitchFamily="34" charset="0"/>
                <a:cs typeface="Calibri" panose="020F0502020204030204" pitchFamily="34" charset="0"/>
              </a:rPr>
              <a:t> den </a:t>
            </a:r>
            <a:r>
              <a:rPr lang="en-US" sz="2000" dirty="0" err="1">
                <a:latin typeface="Calibri" panose="020F0502020204030204" pitchFamily="34" charset="0"/>
                <a:cs typeface="Calibri" panose="020F0502020204030204" pitchFamily="34" charset="0"/>
              </a:rPr>
              <a:t>Schlüsselwörtern</a:t>
            </a:r>
            <a:endParaRPr lang="en-US" sz="2000" dirty="0">
              <a:latin typeface="Calibri" panose="020F0502020204030204" pitchFamily="34" charset="0"/>
              <a:cs typeface="Calibri" panose="020F0502020204030204" pitchFamily="34" charset="0"/>
            </a:endParaRPr>
          </a:p>
          <a:p>
            <a:pPr marL="637200" lvl="1" indent="-457200">
              <a:spcAft>
                <a:spcPts val="600"/>
              </a:spcAft>
              <a:buClr>
                <a:srgbClr val="389FE4"/>
              </a:buClr>
              <a:buSzPct val="100000"/>
              <a:buFont typeface="+mj-lt"/>
              <a:buAutoNum type="arabicPeriod"/>
            </a:pPr>
            <a:r>
              <a:rPr lang="en-US" sz="2000" dirty="0">
                <a:latin typeface="Calibri" panose="020F0502020204030204" pitchFamily="34" charset="0"/>
                <a:cs typeface="Calibri" panose="020F0502020204030204" pitchFamily="34" charset="0"/>
              </a:rPr>
              <a:t>Der </a:t>
            </a:r>
            <a:r>
              <a:rPr lang="en-US" sz="2000" dirty="0" err="1">
                <a:latin typeface="Calibri" panose="020F0502020204030204" pitchFamily="34" charset="0"/>
                <a:cs typeface="Calibri" panose="020F0502020204030204" pitchFamily="34" charset="0"/>
              </a:rPr>
              <a:t>Nutzer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entscheidet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für</a:t>
            </a:r>
            <a:r>
              <a:rPr lang="en-US" sz="2000" dirty="0">
                <a:latin typeface="Calibri" panose="020F0502020204030204" pitchFamily="34" charset="0"/>
                <a:cs typeface="Calibri" panose="020F0502020204030204" pitchFamily="34" charset="0"/>
              </a:rPr>
              <a:t> den </a:t>
            </a:r>
            <a:r>
              <a:rPr lang="en-US" sz="2000" dirty="0" err="1">
                <a:latin typeface="Calibri" panose="020F0502020204030204" pitchFamily="34" charset="0"/>
                <a:cs typeface="Calibri" panose="020F0502020204030204" pitchFamily="34" charset="0"/>
              </a:rPr>
              <a:t>Besuch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oder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mehrerer</a:t>
            </a:r>
            <a:r>
              <a:rPr lang="en-US" sz="2000" dirty="0">
                <a:latin typeface="Calibri" panose="020F0502020204030204" pitchFamily="34" charset="0"/>
                <a:cs typeface="Calibri" panose="020F0502020204030204" pitchFamily="34" charset="0"/>
              </a:rPr>
              <a:t> Websites</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548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3" name="Google Shape;303;p20"/>
          <p:cNvSpPr/>
          <p:nvPr/>
        </p:nvSpPr>
        <p:spPr>
          <a:xfrm>
            <a:off x="8548010" y="1508202"/>
            <a:ext cx="33656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a:solidFill>
                  <a:srgbClr val="FFFFFF"/>
                </a:solidFill>
                <a:latin typeface="Calibri"/>
                <a:ea typeface="Calibri"/>
                <a:cs typeface="Calibri"/>
                <a:sym typeface="Calibri"/>
              </a:rPr>
              <a:t>yahoo.com</a:t>
            </a:r>
            <a:endParaRPr sz="5400" b="1" i="0" u="none" strike="noStrike" cap="none">
              <a:solidFill>
                <a:srgbClr val="FFFFFF"/>
              </a:solidFill>
              <a:latin typeface="Calibri"/>
              <a:ea typeface="Calibri"/>
              <a:cs typeface="Calibri"/>
              <a:sym typeface="Calibri"/>
            </a:endParaRPr>
          </a:p>
        </p:txBody>
      </p:sp>
      <p:sp>
        <p:nvSpPr>
          <p:cNvPr id="304" name="Google Shape;304;p20"/>
          <p:cNvSpPr/>
          <p:nvPr/>
        </p:nvSpPr>
        <p:spPr>
          <a:xfrm>
            <a:off x="8548010" y="4363459"/>
            <a:ext cx="350237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Calibri"/>
              <a:buNone/>
            </a:pPr>
            <a:r>
              <a:rPr lang="de-DE" sz="5400" b="1" i="0" u="none" strike="noStrike" cap="none">
                <a:solidFill>
                  <a:srgbClr val="FFFFFF"/>
                </a:solidFill>
                <a:latin typeface="Calibri"/>
                <a:ea typeface="Calibri"/>
                <a:cs typeface="Calibri"/>
                <a:sym typeface="Calibri"/>
              </a:rPr>
              <a:t>google.com</a:t>
            </a:r>
            <a:endParaRPr sz="5400" b="1" i="0" u="none" strike="noStrike" cap="none">
              <a:solidFill>
                <a:srgbClr val="FFFFFF"/>
              </a:solidFill>
              <a:latin typeface="Calibri"/>
              <a:ea typeface="Calibri"/>
              <a:cs typeface="Calibri"/>
              <a:sym typeface="Calibri"/>
            </a:endParaRPr>
          </a:p>
        </p:txBody>
      </p:sp>
      <p:sp>
        <p:nvSpPr>
          <p:cNvPr id="7"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9" name="Google Shape;299;p2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Suchmaschinen</a:t>
            </a:r>
            <a:endParaRPr dirty="0"/>
          </a:p>
        </p:txBody>
      </p:sp>
      <p:sp>
        <p:nvSpPr>
          <p:cNvPr id="11" name="Google Shape;300;p20"/>
          <p:cNvSpPr txBox="1">
            <a:spLocks noGrp="1"/>
          </p:cNvSpPr>
          <p:nvPr>
            <p:ph type="body" idx="1"/>
          </p:nvPr>
        </p:nvSpPr>
        <p:spPr>
          <a:xfrm>
            <a:off x="557997" y="1799999"/>
            <a:ext cx="876888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Um Informationen im Internet zu suchen, müssen Sie mit Ihrem Webbrowser eine Verbindung zu einer der verfügbaren </a:t>
            </a:r>
            <a:r>
              <a:rPr lang="en-US" b="1" dirty="0"/>
              <a:t>Suchmaschinen </a:t>
            </a:r>
            <a:r>
              <a:rPr lang="en-US" dirty="0"/>
              <a:t>herstellen.</a:t>
            </a:r>
          </a:p>
          <a:p>
            <a:pPr marL="228600" lvl="0" indent="-228600" algn="l" rtl="0">
              <a:lnSpc>
                <a:spcPct val="100000"/>
              </a:lnSpc>
              <a:spcBef>
                <a:spcPts val="1200"/>
              </a:spcBef>
              <a:spcAft>
                <a:spcPts val="0"/>
              </a:spcAft>
              <a:buSzPts val="2400"/>
              <a:buChar char="▪"/>
            </a:pPr>
            <a:r>
              <a:rPr lang="en-US" dirty="0"/>
              <a:t>Einige der beliebtesten Suchmaschinen sind die folgenden:</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Google.com</a:t>
            </a:r>
            <a:r>
              <a:rPr lang="en-US" dirty="0"/>
              <a:t>: Sie können bei Ihrer Recherche über Google zwischen Informationen und Fotos </a:t>
            </a:r>
            <a:r>
              <a:rPr lang="en-US" dirty="0" err="1"/>
              <a:t>unterscheiden</a:t>
            </a:r>
            <a:r>
              <a:rPr lang="en-US" dirty="0"/>
              <a:t> </a:t>
            </a:r>
            <a:r>
              <a:rPr lang="en-US" dirty="0" err="1"/>
              <a:t>sowie</a:t>
            </a:r>
            <a:r>
              <a:rPr lang="en-US" dirty="0"/>
              <a:t> die </a:t>
            </a:r>
            <a:r>
              <a:rPr lang="en-US" dirty="0" err="1"/>
              <a:t>Suchmaschine</a:t>
            </a:r>
            <a:r>
              <a:rPr lang="en-US" dirty="0"/>
              <a:t> </a:t>
            </a:r>
            <a:r>
              <a:rPr lang="en-US" dirty="0" err="1"/>
              <a:t>zur</a:t>
            </a:r>
            <a:r>
              <a:rPr lang="en-US" dirty="0"/>
              <a:t> Navigation nutzen.</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Bing.com</a:t>
            </a:r>
            <a:r>
              <a:rPr lang="en-US" dirty="0"/>
              <a:t>: Der Aufbau und die Funktion sind in der Regel ähnlich wie bei Google, aber die Suchergebnisse können unterschiedlich sein.</a:t>
            </a:r>
          </a:p>
          <a:p>
            <a:pPr marL="800100" lvl="1" indent="-342900" algn="l" rtl="0">
              <a:lnSpc>
                <a:spcPct val="100000"/>
              </a:lnSpc>
              <a:spcBef>
                <a:spcPts val="1200"/>
              </a:spcBef>
              <a:spcAft>
                <a:spcPts val="0"/>
              </a:spcAft>
              <a:buSzPct val="100000"/>
              <a:buFont typeface="Calibri" panose="020F0502020204030204" pitchFamily="34" charset="0"/>
              <a:buChar char="̶"/>
            </a:pPr>
            <a:r>
              <a:rPr lang="en-US" b="1" dirty="0"/>
              <a:t>Yahoo.com</a:t>
            </a:r>
            <a:r>
              <a:rPr lang="en-US" dirty="0"/>
              <a:t>: Ziemlich ähnlich wie Bing.</a:t>
            </a:r>
          </a:p>
          <a:p>
            <a:pPr marL="228600" lvl="0" indent="-76200" algn="l" rtl="0">
              <a:lnSpc>
                <a:spcPct val="100000"/>
              </a:lnSpc>
              <a:spcBef>
                <a:spcPts val="1200"/>
              </a:spcBef>
              <a:spcAft>
                <a:spcPts val="0"/>
              </a:spcAft>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3" name="Google Shape;323;p22"/>
          <p:cNvPicPr preferRelativeResize="0"/>
          <p:nvPr/>
        </p:nvPicPr>
        <p:blipFill rotWithShape="1">
          <a:blip r:embed="rId3">
            <a:alphaModFix/>
          </a:blip>
          <a:srcRect/>
          <a:stretch/>
        </p:blipFill>
        <p:spPr>
          <a:xfrm>
            <a:off x="7409452" y="5084558"/>
            <a:ext cx="4486275" cy="1533525"/>
          </a:xfrm>
          <a:prstGeom prst="rect">
            <a:avLst/>
          </a:prstGeom>
          <a:noFill/>
          <a:ln>
            <a:noFill/>
          </a:ln>
          <a:effectLst>
            <a:outerShdw blurRad="292100" dist="139700" dir="2700000" algn="tl" rotWithShape="0">
              <a:srgbClr val="333333">
                <a:alpha val="64313"/>
              </a:srgbClr>
            </a:outerShdw>
          </a:effectLst>
        </p:spPr>
      </p:pic>
      <p:pic>
        <p:nvPicPr>
          <p:cNvPr id="324" name="Google Shape;324;p22"/>
          <p:cNvPicPr preferRelativeResize="0"/>
          <p:nvPr/>
        </p:nvPicPr>
        <p:blipFill rotWithShape="1">
          <a:blip r:embed="rId4">
            <a:alphaModFix/>
          </a:blip>
          <a:srcRect/>
          <a:stretch/>
        </p:blipFill>
        <p:spPr>
          <a:xfrm>
            <a:off x="6490924" y="1486697"/>
            <a:ext cx="5668519" cy="1138341"/>
          </a:xfrm>
          <a:prstGeom prst="rect">
            <a:avLst/>
          </a:prstGeom>
          <a:noFill/>
          <a:ln>
            <a:noFill/>
          </a:ln>
          <a:effectLst>
            <a:outerShdw blurRad="292100" dist="139700" dir="2700000" algn="tl" rotWithShape="0">
              <a:srgbClr val="333333">
                <a:alpha val="64313"/>
              </a:srgbClr>
            </a:outerShdw>
          </a:effectLst>
        </p:spPr>
      </p:pic>
      <p:pic>
        <p:nvPicPr>
          <p:cNvPr id="325" name="Google Shape;325;p22"/>
          <p:cNvPicPr preferRelativeResize="0"/>
          <p:nvPr/>
        </p:nvPicPr>
        <p:blipFill rotWithShape="1">
          <a:blip r:embed="rId5">
            <a:alphaModFix/>
          </a:blip>
          <a:srcRect/>
          <a:stretch/>
        </p:blipFill>
        <p:spPr>
          <a:xfrm>
            <a:off x="6314173" y="3743145"/>
            <a:ext cx="5668518" cy="649083"/>
          </a:xfrm>
          <a:prstGeom prst="rect">
            <a:avLst/>
          </a:prstGeom>
          <a:noFill/>
          <a:ln>
            <a:noFill/>
          </a:ln>
          <a:effectLst>
            <a:outerShdw blurRad="292100" dist="139700" dir="2700000" algn="tl" rotWithShape="0">
              <a:srgbClr val="333333">
                <a:alpha val="64313"/>
              </a:srgbClr>
            </a:outerShdw>
          </a:effectLst>
        </p:spPr>
      </p:pic>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6">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C88F1B7C-9CF5-4FEC-8133-9000C6E9CE0A}"/>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12"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err="1">
                <a:solidFill>
                  <a:srgbClr val="C00000"/>
                </a:solidFill>
              </a:rPr>
              <a:t>Aktivität</a:t>
            </a:r>
            <a:r>
              <a:rPr lang="de-DE">
                <a:solidFill>
                  <a:srgbClr val="C00000"/>
                </a:solidFill>
              </a:rPr>
              <a:t>: </a:t>
            </a:r>
            <a:r>
              <a:rPr lang="de-DE" err="1"/>
              <a:t>Suchstrings</a:t>
            </a:r>
            <a:endParaRPr/>
          </a:p>
        </p:txBody>
      </p:sp>
      <p:sp>
        <p:nvSpPr>
          <p:cNvPr id="14" name="Google Shape;321;p22"/>
          <p:cNvSpPr txBox="1">
            <a:spLocks noGrp="1"/>
          </p:cNvSpPr>
          <p:nvPr>
            <p:ph type="body" idx="1"/>
          </p:nvPr>
        </p:nvSpPr>
        <p:spPr>
          <a:xfrm>
            <a:off x="885084" y="1886609"/>
            <a:ext cx="5852132" cy="50112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SzPct val="100000"/>
              <a:buNone/>
            </a:pPr>
            <a:r>
              <a:rPr lang="en-US" i="1" dirty="0"/>
              <a:t>Beispiel: </a:t>
            </a:r>
            <a:r>
              <a:rPr lang="en-US" dirty="0"/>
              <a:t>Wo ist der nächste Arzt für Zahngesundheit?</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"Zahnärztin UND Gelsenkirchen"</a:t>
            </a:r>
          </a:p>
          <a:p>
            <a:pPr marL="0" lvl="0" indent="0" algn="l" rtl="0">
              <a:lnSpc>
                <a:spcPct val="120000"/>
              </a:lnSpc>
              <a:spcBef>
                <a:spcPts val="1200"/>
              </a:spcBef>
              <a:spcAft>
                <a:spcPts val="0"/>
              </a:spcAft>
              <a:buSzPct val="100000"/>
              <a:buNone/>
            </a:pPr>
            <a:r>
              <a:rPr lang="en-US" dirty="0"/>
              <a:t>Bitte diskutieren Sie, welche der </a:t>
            </a:r>
            <a:r>
              <a:rPr lang="en-US" dirty="0" err="1"/>
              <a:t>folgenden</a:t>
            </a:r>
            <a:r>
              <a:rPr lang="en-US" dirty="0"/>
              <a:t> </a:t>
            </a:r>
            <a:r>
              <a:rPr lang="en-US" dirty="0" err="1"/>
              <a:t>Suchstrings</a:t>
            </a:r>
            <a:r>
              <a:rPr lang="en-US" dirty="0"/>
              <a:t> die besten sind:</a:t>
            </a:r>
          </a:p>
          <a:p>
            <a:pPr marL="228600" lvl="0" indent="-228600" algn="l" rtl="0">
              <a:lnSpc>
                <a:spcPct val="120000"/>
              </a:lnSpc>
              <a:spcBef>
                <a:spcPts val="1200"/>
              </a:spcBef>
              <a:spcAft>
                <a:spcPts val="0"/>
              </a:spcAft>
              <a:buSzPct val="100000"/>
              <a:buChar char="▪"/>
            </a:pPr>
            <a:r>
              <a:rPr lang="en-US" b="1" dirty="0"/>
              <a:t>Information, die </a:t>
            </a:r>
            <a:r>
              <a:rPr lang="en-US" b="1" dirty="0" err="1"/>
              <a:t>gesucht</a:t>
            </a:r>
            <a:r>
              <a:rPr lang="en-US" b="1" dirty="0"/>
              <a:t> </a:t>
            </a:r>
            <a:r>
              <a:rPr lang="en-US" b="1" dirty="0" err="1"/>
              <a:t>wird</a:t>
            </a:r>
            <a:r>
              <a:rPr lang="en-US" b="1" dirty="0"/>
              <a:t>: </a:t>
            </a:r>
            <a:r>
              <a:rPr lang="en-US" i="1" dirty="0"/>
              <a:t>Muss ich </a:t>
            </a:r>
            <a:r>
              <a:rPr lang="en-US" i="1" dirty="0" err="1"/>
              <a:t>als</a:t>
            </a:r>
            <a:r>
              <a:rPr lang="en-US" i="1" dirty="0"/>
              <a:t> </a:t>
            </a:r>
            <a:r>
              <a:rPr lang="en-US" i="1" dirty="0" err="1"/>
              <a:t>Asylbewerber</a:t>
            </a:r>
            <a:r>
              <a:rPr lang="en-US" i="1" dirty="0"/>
              <a:t>*in in Deutschland meine Zahnbehandlung selbst bezahlen?</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Muss ich meine Zahnbehandlung selbst bezahlen?</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Kostenübernahme für zahnärztliche Behandlung UND Asylbewerber UND Deutschland</a:t>
            </a:r>
            <a:endParaRPr lang="en-US" dirty="0"/>
          </a:p>
          <a:p>
            <a:pPr marL="914400" lvl="1" indent="-457199" algn="l" rtl="0">
              <a:lnSpc>
                <a:spcPct val="120000"/>
              </a:lnSpc>
              <a:spcBef>
                <a:spcPts val="1200"/>
              </a:spcBef>
              <a:spcAft>
                <a:spcPts val="0"/>
              </a:spcAft>
              <a:buSzPct val="119999"/>
              <a:buFont typeface="Calibri"/>
              <a:buAutoNum type="arabicPeriod"/>
            </a:pPr>
            <a:r>
              <a:rPr lang="en-US" dirty="0">
                <a:solidFill>
                  <a:srgbClr val="00B0F0"/>
                </a:solidFill>
                <a:latin typeface="Courier New"/>
                <a:ea typeface="Courier New"/>
                <a:cs typeface="Courier New"/>
                <a:sym typeface="Courier New"/>
              </a:rPr>
              <a:t>Bezahlung der zahnärztlichen Behandlung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 name="Εικόνα 2">
            <a:extLst>
              <a:ext uri="{FF2B5EF4-FFF2-40B4-BE49-F238E27FC236}">
                <a16:creationId xmlns:a16="http://schemas.microsoft.com/office/drawing/2014/main" id="{75AA273D-7D0E-474F-95A4-3B9FE70391F0}"/>
              </a:ext>
            </a:extLst>
          </p:cNvPr>
          <p:cNvPicPr>
            <a:picLocks noChangeAspect="1"/>
          </p:cNvPicPr>
          <p:nvPr/>
        </p:nvPicPr>
        <p:blipFill>
          <a:blip r:embed="rId3"/>
          <a:stretch>
            <a:fillRect/>
          </a:stretch>
        </p:blipFill>
        <p:spPr>
          <a:xfrm>
            <a:off x="7584043" y="1419295"/>
            <a:ext cx="4119490" cy="1050740"/>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8D61F597-88F1-4C2E-A640-86EDDA151FD3}"/>
              </a:ext>
            </a:extLst>
          </p:cNvPr>
          <p:cNvPicPr>
            <a:picLocks noChangeAspect="1"/>
          </p:cNvPicPr>
          <p:nvPr/>
        </p:nvPicPr>
        <p:blipFill>
          <a:blip r:embed="rId4"/>
          <a:stretch>
            <a:fillRect/>
          </a:stretch>
        </p:blipFill>
        <p:spPr>
          <a:xfrm>
            <a:off x="5967663" y="3251776"/>
            <a:ext cx="5976191" cy="60760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918BEC6F-3EB1-4843-98C4-7F444F141E46}"/>
              </a:ext>
            </a:extLst>
          </p:cNvPr>
          <p:cNvPicPr>
            <a:picLocks noChangeAspect="1"/>
          </p:cNvPicPr>
          <p:nvPr/>
        </p:nvPicPr>
        <p:blipFill>
          <a:blip r:embed="rId5"/>
          <a:stretch>
            <a:fillRect/>
          </a:stretch>
        </p:blipFill>
        <p:spPr>
          <a:xfrm>
            <a:off x="7055194" y="4515334"/>
            <a:ext cx="4888660" cy="1772246"/>
          </a:xfrm>
          <a:prstGeom prst="rect">
            <a:avLst/>
          </a:prstGeom>
          <a:ln>
            <a:noFill/>
          </a:ln>
          <a:effectLst>
            <a:outerShdw blurRad="292100" dist="139700" dir="2700000" algn="tl" rotWithShape="0">
              <a:srgbClr val="333333">
                <a:alpha val="65000"/>
              </a:srgbClr>
            </a:outerShdw>
          </a:effectLst>
        </p:spPr>
      </p:pic>
      <p:pic>
        <p:nvPicPr>
          <p:cNvPr id="9" name="Google Shape;142;p6">
            <a:extLst>
              <a:ext uri="{FF2B5EF4-FFF2-40B4-BE49-F238E27FC236}">
                <a16:creationId xmlns:a16="http://schemas.microsoft.com/office/drawing/2014/main" id="{0855A25A-667D-424C-9117-CB6647B3ACDD}"/>
              </a:ext>
            </a:extLst>
          </p:cNvPr>
          <p:cNvPicPr preferRelativeResize="0"/>
          <p:nvPr/>
        </p:nvPicPr>
        <p:blipFill rotWithShape="1">
          <a:blip r:embed="rId6">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A475C3D2-D5D1-4B8D-ADB6-D5DF36D5D38F}"/>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12"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solidFill>
                  <a:srgbClr val="C00000"/>
                </a:solidFill>
              </a:rPr>
              <a:t>Aktivität: </a:t>
            </a:r>
            <a:r>
              <a:rPr lang="de-DE" dirty="0"/>
              <a:t>Suchstrings</a:t>
            </a:r>
            <a:endParaRPr dirty="0"/>
          </a:p>
        </p:txBody>
      </p:sp>
      <p:sp>
        <p:nvSpPr>
          <p:cNvPr id="16" name="Google Shape;333;p23"/>
          <p:cNvSpPr txBox="1">
            <a:spLocks noGrp="1"/>
          </p:cNvSpPr>
          <p:nvPr>
            <p:ph type="body" idx="1"/>
          </p:nvPr>
        </p:nvSpPr>
        <p:spPr>
          <a:xfrm>
            <a:off x="761794" y="1846762"/>
            <a:ext cx="5852132" cy="486597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en-US" dirty="0"/>
              <a:t>Diskutieren Sie, welche der </a:t>
            </a:r>
            <a:r>
              <a:rPr lang="en-US" dirty="0" err="1"/>
              <a:t>folgenden</a:t>
            </a:r>
            <a:r>
              <a:rPr lang="en-US" dirty="0"/>
              <a:t> </a:t>
            </a:r>
            <a:r>
              <a:rPr lang="en-US" dirty="0" err="1"/>
              <a:t>Suchstrings</a:t>
            </a:r>
            <a:r>
              <a:rPr lang="en-US" dirty="0"/>
              <a:t> die besten sind:</a:t>
            </a:r>
          </a:p>
          <a:p>
            <a:pPr marL="228600" lvl="0" indent="-228600" algn="l" rtl="0">
              <a:lnSpc>
                <a:spcPct val="120000"/>
              </a:lnSpc>
              <a:spcBef>
                <a:spcPts val="1200"/>
              </a:spcBef>
              <a:spcAft>
                <a:spcPts val="0"/>
              </a:spcAft>
              <a:buSzPts val="2400"/>
              <a:buChar char="▪"/>
            </a:pPr>
            <a:r>
              <a:rPr lang="en-US" b="1" dirty="0"/>
              <a:t>Informationen von Interesse: </a:t>
            </a:r>
            <a:r>
              <a:rPr lang="en-US" i="1" dirty="0"/>
              <a:t>Sollte ich mich gegen COVID-19 impfen lassen?</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Vorteile UND Impfung UND COVID-19</a:t>
            </a:r>
            <a:endParaRPr lang="en-US" dirty="0"/>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Sollte ich mich gegen COVID-19 impfen lassen? </a:t>
            </a:r>
          </a:p>
          <a:p>
            <a:pPr marL="914400" lvl="1" indent="-457200" algn="l" rtl="0">
              <a:lnSpc>
                <a:spcPct val="120000"/>
              </a:lnSpc>
              <a:spcBef>
                <a:spcPts val="1200"/>
              </a:spcBef>
              <a:spcAft>
                <a:spcPts val="0"/>
              </a:spcAft>
              <a:buSzPts val="2640"/>
              <a:buFont typeface="Calibri"/>
              <a:buAutoNum type="arabicPeriod"/>
            </a:pPr>
            <a:r>
              <a:rPr lang="en-US" dirty="0">
                <a:solidFill>
                  <a:srgbClr val="00B0F0"/>
                </a:solidFill>
                <a:latin typeface="Courier New"/>
                <a:ea typeface="Courier New"/>
                <a:cs typeface="Courier New"/>
                <a:sym typeface="Courier New"/>
              </a:rPr>
              <a:t>Impfung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870E144D-0DA7-4006-9278-080E9EDC6AE3}"/>
              </a:ext>
            </a:extLst>
          </p:cNvPr>
          <p:cNvSpPr/>
          <p:nvPr/>
        </p:nvSpPr>
        <p:spPr>
          <a:xfrm>
            <a:off x="9776696" y="2967335"/>
            <a:ext cx="2339103" cy="923330"/>
          </a:xfrm>
          <a:prstGeom prst="rect">
            <a:avLst/>
          </a:prstGeom>
          <a:noFill/>
        </p:spPr>
        <p:txBody>
          <a:bodyPr wrap="none" lIns="91440" tIns="45720" rIns="91440" bIns="45720">
            <a:spAutoFit/>
          </a:bodyPr>
          <a:lstStyle/>
          <a:p>
            <a:pPr algn="ctr"/>
            <a:r>
              <a:rPr 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Forum</a:t>
            </a:r>
            <a:endParaRPr lang="el-G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9" name="Τίτλος 1">
            <a:extLst>
              <a:ext uri="{FF2B5EF4-FFF2-40B4-BE49-F238E27FC236}">
                <a16:creationId xmlns:a16="http://schemas.microsoft.com/office/drawing/2014/main" id="{E81E0BAA-7867-4A10-817E-A8403B3F839B}"/>
              </a:ext>
            </a:extLst>
          </p:cNvPr>
          <p:cNvSpPr>
            <a:spLocks noGrp="1"/>
          </p:cNvSpPr>
          <p:nvPr>
            <p:ph type="title"/>
          </p:nvPr>
        </p:nvSpPr>
        <p:spPr>
          <a:xfrm>
            <a:off x="558000" y="1080000"/>
            <a:ext cx="11059692" cy="605096"/>
          </a:xfrm>
        </p:spPr>
        <p:txBody>
          <a:bodyPr>
            <a:normAutofit/>
          </a:bodyPr>
          <a:lstStyle/>
          <a:p>
            <a:r>
              <a:rPr lang="en-US" dirty="0" err="1"/>
              <a:t>Weitere</a:t>
            </a:r>
            <a:r>
              <a:rPr lang="en-US" dirty="0"/>
              <a:t> </a:t>
            </a:r>
            <a:r>
              <a:rPr lang="en-US" dirty="0" err="1"/>
              <a:t>Möglichkeiten</a:t>
            </a:r>
            <a:r>
              <a:rPr lang="en-US" dirty="0"/>
              <a:t> der </a:t>
            </a:r>
            <a:r>
              <a:rPr lang="en-US" dirty="0" err="1"/>
              <a:t>Informationssuche</a:t>
            </a:r>
            <a:r>
              <a:rPr lang="en-US" dirty="0"/>
              <a:t> </a:t>
            </a:r>
            <a:r>
              <a:rPr lang="en-US" dirty="0" err="1"/>
              <a:t>im</a:t>
            </a:r>
            <a:r>
              <a:rPr lang="en-US" dirty="0"/>
              <a:t> Web</a:t>
            </a:r>
            <a:endParaRPr lang="el-GR" dirty="0"/>
          </a:p>
        </p:txBody>
      </p:sp>
      <p:sp>
        <p:nvSpPr>
          <p:cNvPr id="11" name="Θέση κειμένου 2">
            <a:extLst>
              <a:ext uri="{FF2B5EF4-FFF2-40B4-BE49-F238E27FC236}">
                <a16:creationId xmlns:a16="http://schemas.microsoft.com/office/drawing/2014/main" id="{FDFA053E-7619-4447-B1A1-64485D9D4F79}"/>
              </a:ext>
            </a:extLst>
          </p:cNvPr>
          <p:cNvSpPr>
            <a:spLocks noGrp="1"/>
          </p:cNvSpPr>
          <p:nvPr>
            <p:ph type="body" idx="1"/>
          </p:nvPr>
        </p:nvSpPr>
        <p:spPr>
          <a:xfrm>
            <a:off x="558000" y="1568431"/>
            <a:ext cx="9536028" cy="5289569"/>
          </a:xfrm>
        </p:spPr>
        <p:txBody>
          <a:bodyPr>
            <a:normAutofit fontScale="92500"/>
          </a:bodyPr>
          <a:lstStyle/>
          <a:p>
            <a:pPr>
              <a:spcAft>
                <a:spcPts val="600"/>
              </a:spcAft>
              <a:buFont typeface="Wingdings" panose="05000000000000000000" pitchFamily="2" charset="2"/>
              <a:buChar char="§"/>
            </a:pPr>
            <a:r>
              <a:rPr lang="en-US" dirty="0" err="1"/>
              <a:t>Weitere</a:t>
            </a:r>
            <a:r>
              <a:rPr lang="en-US" dirty="0"/>
              <a:t> </a:t>
            </a:r>
            <a:r>
              <a:rPr lang="en-US" dirty="0" err="1"/>
              <a:t>Möglichkeiten</a:t>
            </a:r>
            <a:r>
              <a:rPr lang="en-US" dirty="0"/>
              <a:t>, um Informationen zu einem Thema </a:t>
            </a:r>
            <a:r>
              <a:rPr lang="en-US" dirty="0" err="1"/>
              <a:t>zu</a:t>
            </a:r>
            <a:r>
              <a:rPr lang="en-US" dirty="0"/>
              <a:t> </a:t>
            </a:r>
            <a:r>
              <a:rPr lang="en-US" dirty="0" err="1"/>
              <a:t>finden</a:t>
            </a:r>
            <a:r>
              <a:rPr lang="en-US" dirty="0"/>
              <a:t>, </a:t>
            </a:r>
            <a:r>
              <a:rPr lang="en-US" dirty="0" err="1"/>
              <a:t>sind</a:t>
            </a:r>
            <a:r>
              <a:rPr lang="en-US" dirty="0"/>
              <a:t>:</a:t>
            </a:r>
          </a:p>
          <a:p>
            <a:pPr lvl="1">
              <a:spcAft>
                <a:spcPts val="600"/>
              </a:spcAft>
              <a:buFont typeface="Courier New" panose="02070309020205020404" pitchFamily="49" charset="0"/>
              <a:buChar char="o"/>
            </a:pPr>
            <a:r>
              <a:rPr lang="en-US" b="1" dirty="0" err="1"/>
              <a:t>Thematische</a:t>
            </a:r>
            <a:r>
              <a:rPr lang="en-US" b="1" dirty="0"/>
              <a:t> </a:t>
            </a:r>
            <a:r>
              <a:rPr lang="en-US" b="1" dirty="0" err="1"/>
              <a:t>Webverzeichnisse</a:t>
            </a:r>
            <a:r>
              <a:rPr lang="en-US" b="1" dirty="0"/>
              <a:t>: </a:t>
            </a:r>
            <a:r>
              <a:rPr lang="en-US" dirty="0"/>
              <a:t>Es handelt sich dabei um organisierte Listen, die Websites - auch kommerzielle - enthalten, die sich auf ein bestimmtes Thema, z. B. Gesundheit, konzentrieren.</a:t>
            </a:r>
          </a:p>
          <a:p>
            <a:pPr lvl="1">
              <a:spcAft>
                <a:spcPts val="600"/>
              </a:spcAft>
              <a:buFont typeface="Courier New" panose="02070309020205020404" pitchFamily="49" charset="0"/>
              <a:buChar char="o"/>
            </a:pPr>
            <a:r>
              <a:rPr lang="en-US" b="1" dirty="0" err="1"/>
              <a:t>Foren</a:t>
            </a:r>
            <a:r>
              <a:rPr lang="en-US" b="1" dirty="0"/>
              <a:t>: </a:t>
            </a:r>
            <a:r>
              <a:rPr lang="en-US" dirty="0"/>
              <a:t>Ein Forum ist </a:t>
            </a:r>
            <a:r>
              <a:rPr lang="en-US" dirty="0" err="1"/>
              <a:t>eine</a:t>
            </a:r>
            <a:r>
              <a:rPr lang="en-US" dirty="0"/>
              <a:t> Form der Kommunikation im digitalen Umfeld, die den Austausch mit </a:t>
            </a:r>
            <a:r>
              <a:rPr lang="en-US" dirty="0" err="1"/>
              <a:t>anderen</a:t>
            </a:r>
            <a:r>
              <a:rPr lang="en-US" dirty="0"/>
              <a:t> </a:t>
            </a:r>
            <a:r>
              <a:rPr lang="en-US" dirty="0" err="1"/>
              <a:t>Internetnutzenden</a:t>
            </a:r>
            <a:r>
              <a:rPr lang="en-US" dirty="0"/>
              <a:t> zu einem bestimmten Thema ermöglicht. Sie können sich registrieren und einem Forum </a:t>
            </a:r>
            <a:r>
              <a:rPr lang="en-US" dirty="0" err="1"/>
              <a:t>beitreten</a:t>
            </a:r>
            <a:r>
              <a:rPr lang="en-US" dirty="0"/>
              <a:t> um</a:t>
            </a:r>
          </a:p>
          <a:p>
            <a:pPr lvl="2">
              <a:spcAft>
                <a:spcPts val="600"/>
              </a:spcAft>
              <a:buFont typeface="Courier New" panose="02070309020205020404" pitchFamily="49" charset="0"/>
              <a:buChar char="o"/>
            </a:pPr>
            <a:r>
              <a:rPr lang="en-US" dirty="0"/>
              <a:t>spezifische Fragen zu stellen und Antworten zu erhalten, oder</a:t>
            </a:r>
          </a:p>
          <a:p>
            <a:pPr lvl="2">
              <a:spcAft>
                <a:spcPts val="600"/>
              </a:spcAft>
              <a:buFont typeface="Courier New" panose="02070309020205020404" pitchFamily="49" charset="0"/>
              <a:buChar char="o"/>
            </a:pPr>
            <a:r>
              <a:rPr lang="en-US" dirty="0"/>
              <a:t>Suche nach Antworten auf ähnliche Fragen wie Ihre Frage(n)</a:t>
            </a:r>
          </a:p>
          <a:p>
            <a:pPr lvl="2">
              <a:spcAft>
                <a:spcPts val="600"/>
              </a:spcAft>
              <a:buFont typeface="Courier New" panose="02070309020205020404" pitchFamily="49" charset="0"/>
              <a:buChar char="o"/>
            </a:pPr>
            <a:r>
              <a:rPr lang="en-US" sz="2100" dirty="0"/>
              <a:t>Beispiel: </a:t>
            </a:r>
            <a:r>
              <a:rPr lang="en-US" dirty="0">
                <a:hlinkClick r:id="rId2"/>
              </a:rPr>
              <a:t>https:</a:t>
            </a:r>
            <a:r>
              <a:rPr lang="en-US" dirty="0"/>
              <a:t>//www.healthboards.com/ </a:t>
            </a:r>
          </a:p>
          <a:p>
            <a:pPr>
              <a:spcAft>
                <a:spcPts val="600"/>
              </a:spcAft>
              <a:buFont typeface="Wingdings" panose="05000000000000000000" pitchFamily="2" charset="2"/>
              <a:buChar char="§"/>
            </a:pPr>
            <a:r>
              <a:rPr lang="en-US" dirty="0"/>
              <a:t>Sie können Suchmaschinen verwenden, um Webverzeichnisse und Foren zu finden, z. B. mit den Stichworten</a:t>
            </a:r>
          </a:p>
          <a:p>
            <a:pPr lvl="1">
              <a:spcAft>
                <a:spcPts val="600"/>
              </a:spcAft>
              <a:buFont typeface="Courier New" panose="02070309020205020404" pitchFamily="49" charset="0"/>
              <a:buChar char="o"/>
            </a:pPr>
            <a:r>
              <a:rPr lang="en-US" sz="1900" b="1" dirty="0">
                <a:solidFill>
                  <a:srgbClr val="00B0F0"/>
                </a:solidFill>
                <a:latin typeface="Courier New"/>
                <a:cs typeface="Courier New"/>
              </a:rPr>
              <a:t>"Forum UND Gesundheit”</a:t>
            </a:r>
          </a:p>
        </p:txBody>
      </p:sp>
    </p:spTree>
    <p:extLst>
      <p:ext uri="{BB962C8B-B14F-4D97-AF65-F5344CB8AC3E}">
        <p14:creationId xmlns:p14="http://schemas.microsoft.com/office/powerpoint/2010/main" val="47005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pic>
        <p:nvPicPr>
          <p:cNvPr id="3" name="Εικόνα 2">
            <a:extLst>
              <a:ext uri="{FF2B5EF4-FFF2-40B4-BE49-F238E27FC236}">
                <a16:creationId xmlns:a16="http://schemas.microsoft.com/office/drawing/2014/main" id="{04FDDA7F-CE51-42D5-BF4A-AD2CEC8A505A}"/>
              </a:ext>
            </a:extLst>
          </p:cNvPr>
          <p:cNvPicPr>
            <a:picLocks noChangeAspect="1"/>
          </p:cNvPicPr>
          <p:nvPr/>
        </p:nvPicPr>
        <p:blipFill>
          <a:blip r:embed="rId4"/>
          <a:stretch>
            <a:fillRect/>
          </a:stretch>
        </p:blipFill>
        <p:spPr>
          <a:xfrm>
            <a:off x="6943691" y="2314144"/>
            <a:ext cx="5259458" cy="54174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CA576CB9-C945-42E8-AB9B-EF041B0A6ACF}"/>
              </a:ext>
            </a:extLst>
          </p:cNvPr>
          <p:cNvPicPr>
            <a:picLocks noChangeAspect="1"/>
          </p:cNvPicPr>
          <p:nvPr/>
        </p:nvPicPr>
        <p:blipFill>
          <a:blip r:embed="rId5"/>
          <a:stretch>
            <a:fillRect/>
          </a:stretch>
        </p:blipFill>
        <p:spPr>
          <a:xfrm>
            <a:off x="6943691" y="4153317"/>
            <a:ext cx="5026191" cy="536421"/>
          </a:xfrm>
          <a:prstGeom prst="rect">
            <a:avLst/>
          </a:prstGeom>
          <a:ln>
            <a:noFill/>
          </a:ln>
          <a:effectLst>
            <a:outerShdw blurRad="190500" algn="tl" rotWithShape="0">
              <a:srgbClr val="000000">
                <a:alpha val="70000"/>
              </a:srgbClr>
            </a:outerShdw>
          </a:effectLst>
        </p:spPr>
      </p:pic>
      <p:sp>
        <p:nvSpPr>
          <p:cNvPr id="13" name="Ορθογώνιο 12">
            <a:extLst>
              <a:ext uri="{FF2B5EF4-FFF2-40B4-BE49-F238E27FC236}">
                <a16:creationId xmlns:a16="http://schemas.microsoft.com/office/drawing/2014/main" id="{A3391927-C394-4FC3-B315-CCBFD2C36AC5}"/>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0"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11"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solidFill>
                  <a:srgbClr val="C00000"/>
                </a:solidFill>
              </a:rPr>
              <a:t>Aktivität: </a:t>
            </a:r>
            <a:r>
              <a:rPr lang="de-DE" dirty="0"/>
              <a:t>Suche nach einem Forum oder Webverzeichnis</a:t>
            </a:r>
            <a:endParaRPr dirty="0"/>
          </a:p>
        </p:txBody>
      </p:sp>
      <p:sp>
        <p:nvSpPr>
          <p:cNvPr id="14" name="Google Shape;321;p22"/>
          <p:cNvSpPr txBox="1">
            <a:spLocks noGrp="1"/>
          </p:cNvSpPr>
          <p:nvPr>
            <p:ph type="body" idx="1"/>
          </p:nvPr>
        </p:nvSpPr>
        <p:spPr>
          <a:xfrm>
            <a:off x="761793" y="1846762"/>
            <a:ext cx="6516009" cy="50112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ct val="100000"/>
              <a:buNone/>
            </a:pPr>
            <a:r>
              <a:rPr lang="en-US" b="1" i="1" dirty="0"/>
              <a:t>Beispiel 1: </a:t>
            </a:r>
            <a:r>
              <a:rPr lang="en-US" dirty="0"/>
              <a:t>In </a:t>
            </a:r>
            <a:r>
              <a:rPr lang="en-US" dirty="0" err="1"/>
              <a:t>welchem</a:t>
            </a:r>
            <a:r>
              <a:rPr lang="en-US" dirty="0"/>
              <a:t> Forum </a:t>
            </a:r>
            <a:r>
              <a:rPr lang="en-US" dirty="0" err="1"/>
              <a:t>finde</a:t>
            </a:r>
            <a:r>
              <a:rPr lang="en-US" dirty="0"/>
              <a:t> </a:t>
            </a:r>
            <a:r>
              <a:rPr lang="en-US" dirty="0" err="1"/>
              <a:t>ich</a:t>
            </a:r>
            <a:r>
              <a:rPr lang="en-US" dirty="0"/>
              <a:t> </a:t>
            </a:r>
            <a:r>
              <a:rPr lang="en-US" dirty="0" err="1"/>
              <a:t>Informationen</a:t>
            </a:r>
            <a:r>
              <a:rPr lang="en-US" dirty="0"/>
              <a:t> </a:t>
            </a:r>
            <a:r>
              <a:rPr lang="en-US" dirty="0" err="1"/>
              <a:t>über</a:t>
            </a:r>
            <a:r>
              <a:rPr lang="en-US" dirty="0"/>
              <a:t> </a:t>
            </a:r>
            <a:r>
              <a:rPr lang="en-US" dirty="0" err="1"/>
              <a:t>Zahnärzte</a:t>
            </a:r>
            <a:r>
              <a:rPr lang="en-US" dirty="0"/>
              <a:t> in Dortmund?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"Forum UND Zahnarzt UND Dortmund"</a:t>
            </a:r>
          </a:p>
          <a:p>
            <a:pPr marL="0" lvl="0" indent="0" algn="l" rtl="0">
              <a:lnSpc>
                <a:spcPct val="120000"/>
              </a:lnSpc>
              <a:spcBef>
                <a:spcPts val="0"/>
              </a:spcBef>
              <a:spcAft>
                <a:spcPts val="0"/>
              </a:spcAft>
              <a:buSzPct val="100000"/>
              <a:buNone/>
            </a:pPr>
            <a:r>
              <a:rPr lang="en-US" b="1" i="1" dirty="0"/>
              <a:t>Beispiel 2: </a:t>
            </a:r>
            <a:r>
              <a:rPr lang="en-US" dirty="0" err="1"/>
              <a:t>Gibt</a:t>
            </a:r>
            <a:r>
              <a:rPr lang="en-US" dirty="0"/>
              <a:t> </a:t>
            </a:r>
            <a:r>
              <a:rPr lang="en-US" dirty="0" err="1"/>
              <a:t>es</a:t>
            </a:r>
            <a:r>
              <a:rPr lang="en-US" dirty="0"/>
              <a:t> </a:t>
            </a:r>
            <a:r>
              <a:rPr lang="en-US" dirty="0" err="1"/>
              <a:t>ein</a:t>
            </a:r>
            <a:r>
              <a:rPr lang="en-US" dirty="0"/>
              <a:t> Webverzeichnis für </a:t>
            </a:r>
            <a:r>
              <a:rPr lang="en-US" dirty="0" err="1"/>
              <a:t>Zahnärzte</a:t>
            </a:r>
            <a:r>
              <a:rPr lang="en-US" dirty="0"/>
              <a:t> in Dortmund?</a:t>
            </a:r>
          </a:p>
          <a:p>
            <a:pPr marL="800100" lvl="1" indent="-342900">
              <a:lnSpc>
                <a:spcPct val="120000"/>
              </a:lnSpc>
              <a:spcBef>
                <a:spcPts val="0"/>
              </a:spcBef>
              <a:buSzPct val="100000"/>
              <a:buFont typeface="Wingdings" panose="05000000000000000000" pitchFamily="2" charset="2"/>
              <a:buChar char="Ø"/>
            </a:pPr>
            <a:r>
              <a:rPr lang="en-US" b="1" dirty="0">
                <a:solidFill>
                  <a:srgbClr val="00B0F0"/>
                </a:solidFill>
                <a:latin typeface="Courier New"/>
                <a:ea typeface="Courier New"/>
                <a:cs typeface="Courier New"/>
                <a:sym typeface="Courier New"/>
              </a:rPr>
              <a:t>"Web UND </a:t>
            </a:r>
            <a:r>
              <a:rPr lang="en-US" b="1" dirty="0" err="1">
                <a:solidFill>
                  <a:srgbClr val="00B0F0"/>
                </a:solidFill>
                <a:latin typeface="Courier New"/>
                <a:ea typeface="Courier New"/>
                <a:cs typeface="Courier New"/>
                <a:sym typeface="Courier New"/>
              </a:rPr>
              <a:t>Verzeichnis</a:t>
            </a:r>
            <a:r>
              <a:rPr lang="en-US" b="1" dirty="0">
                <a:solidFill>
                  <a:srgbClr val="00B0F0"/>
                </a:solidFill>
                <a:latin typeface="Courier New"/>
                <a:ea typeface="Courier New"/>
                <a:cs typeface="Courier New"/>
                <a:sym typeface="Courier New"/>
              </a:rPr>
              <a:t> UND </a:t>
            </a:r>
            <a:r>
              <a:rPr lang="en-US" b="1" dirty="0" err="1">
                <a:solidFill>
                  <a:srgbClr val="00B0F0"/>
                </a:solidFill>
                <a:latin typeface="Courier New"/>
                <a:ea typeface="Courier New"/>
                <a:cs typeface="Courier New"/>
                <a:sym typeface="Courier New"/>
              </a:rPr>
              <a:t>Zahnarzt</a:t>
            </a:r>
            <a:r>
              <a:rPr lang="en-US" b="1" dirty="0">
                <a:solidFill>
                  <a:srgbClr val="00B0F0"/>
                </a:solidFill>
                <a:latin typeface="Courier New"/>
                <a:ea typeface="Courier New"/>
                <a:cs typeface="Courier New"/>
                <a:sym typeface="Courier New"/>
              </a:rPr>
              <a:t> UND Dortmund"</a:t>
            </a:r>
          </a:p>
          <a:p>
            <a:pPr marL="0" lvl="0" indent="0" algn="l" rtl="0">
              <a:lnSpc>
                <a:spcPct val="120000"/>
              </a:lnSpc>
              <a:spcBef>
                <a:spcPts val="1200"/>
              </a:spcBef>
              <a:spcAft>
                <a:spcPts val="0"/>
              </a:spcAft>
              <a:buSzPct val="100000"/>
              <a:buNone/>
            </a:pPr>
            <a:r>
              <a:rPr lang="en-US" dirty="0"/>
              <a:t>Bitte erörtern Sie, welche der </a:t>
            </a:r>
            <a:r>
              <a:rPr lang="en-US" dirty="0" err="1"/>
              <a:t>Suchergebnisse</a:t>
            </a:r>
            <a:r>
              <a:rPr lang="en-US" dirty="0"/>
              <a:t> die besten sind.</a:t>
            </a:r>
          </a:p>
        </p:txBody>
      </p:sp>
    </p:spTree>
    <p:extLst>
      <p:ext uri="{BB962C8B-B14F-4D97-AF65-F5344CB8AC3E}">
        <p14:creationId xmlns:p14="http://schemas.microsoft.com/office/powerpoint/2010/main" val="115758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2" name="Google Shape;312;p21"/>
          <p:cNvPicPr preferRelativeResize="0"/>
          <p:nvPr/>
        </p:nvPicPr>
        <p:blipFill rotWithShape="1">
          <a:blip r:embed="rId3">
            <a:alphaModFix/>
          </a:blip>
          <a:srcRect/>
          <a:stretch/>
        </p:blipFill>
        <p:spPr>
          <a:xfrm>
            <a:off x="7441378" y="2771683"/>
            <a:ext cx="4496427" cy="657317"/>
          </a:xfrm>
          <a:prstGeom prst="rect">
            <a:avLst/>
          </a:prstGeom>
          <a:noFill/>
          <a:ln>
            <a:noFill/>
          </a:ln>
          <a:effectLst>
            <a:outerShdw blurRad="190500" algn="tl" rotWithShape="0">
              <a:srgbClr val="000000">
                <a:alpha val="69411"/>
              </a:srgbClr>
            </a:outerShdw>
          </a:effectLst>
        </p:spPr>
      </p:pic>
      <p:sp>
        <p:nvSpPr>
          <p:cNvPr id="314" name="Google Shape;314;p21"/>
          <p:cNvSpPr txBox="1"/>
          <p:nvPr/>
        </p:nvSpPr>
        <p:spPr>
          <a:xfrm>
            <a:off x="725566" y="6488669"/>
            <a:ext cx="671581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a:t>
            </a:r>
            <a:r>
              <a:rPr lang="de-DE" sz="1200" b="0" i="0" u="none" strike="noStrike" cap="none" dirty="0" err="1">
                <a:solidFill>
                  <a:schemeClr val="dk1"/>
                </a:solidFill>
                <a:latin typeface="Calibri"/>
                <a:ea typeface="Calibri"/>
                <a:cs typeface="Calibri"/>
                <a:sym typeface="Calibri"/>
              </a:rPr>
              <a:t>information</a:t>
            </a:r>
            <a:r>
              <a:rPr lang="de-DE" sz="1200" b="0" i="0" u="none" strike="noStrike" cap="none" dirty="0">
                <a:solidFill>
                  <a:schemeClr val="dk1"/>
                </a:solidFill>
                <a:latin typeface="Calibri"/>
                <a:ea typeface="Calibri"/>
                <a:cs typeface="Calibri"/>
                <a:sym typeface="Calibri"/>
              </a:rPr>
              <a:t>: [2]</a:t>
            </a:r>
            <a:endParaRPr sz="1200" b="0" i="0" u="none" strike="noStrike" cap="none" dirty="0">
              <a:solidFill>
                <a:schemeClr val="dk1"/>
              </a:solidFill>
              <a:latin typeface="Calibri"/>
              <a:ea typeface="Calibri"/>
              <a:cs typeface="Calibri"/>
              <a:sym typeface="Calibri"/>
            </a:endParaRPr>
          </a:p>
        </p:txBody>
      </p:sp>
      <p:sp>
        <p:nvSpPr>
          <p:cNvPr id="7" name="Google Shape;279;p18"/>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dirty="0">
                <a:solidFill>
                  <a:schemeClr val="lt1"/>
                </a:solidFill>
                <a:latin typeface="Calibri"/>
                <a:ea typeface="Calibri"/>
                <a:cs typeface="Calibri"/>
                <a:sym typeface="Calibri"/>
              </a:rPr>
              <a:t>4.3 Informationssuche im Internet </a:t>
            </a:r>
            <a:endParaRPr sz="1275" b="0" i="0" u="none" strike="noStrike" cap="none" dirty="0">
              <a:solidFill>
                <a:schemeClr val="lt1"/>
              </a:solidFill>
              <a:latin typeface="Calibri"/>
              <a:ea typeface="Calibri"/>
              <a:cs typeface="Calibri"/>
              <a:sym typeface="Calibri"/>
            </a:endParaRPr>
          </a:p>
        </p:txBody>
      </p:sp>
      <p:sp>
        <p:nvSpPr>
          <p:cNvPr id="9" name="Google Shape;310;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Informationen finden</a:t>
            </a:r>
            <a:endParaRPr dirty="0"/>
          </a:p>
        </p:txBody>
      </p:sp>
      <p:sp>
        <p:nvSpPr>
          <p:cNvPr id="12" name="Google Shape;311;p21"/>
          <p:cNvSpPr txBox="1">
            <a:spLocks noGrp="1"/>
          </p:cNvSpPr>
          <p:nvPr>
            <p:ph type="body" idx="1"/>
          </p:nvPr>
        </p:nvSpPr>
        <p:spPr>
          <a:xfrm>
            <a:off x="558000" y="1651462"/>
            <a:ext cx="7110285" cy="497570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ts val="2400"/>
              <a:buNone/>
            </a:pPr>
            <a:r>
              <a:rPr lang="en-US" b="1" i="1" dirty="0"/>
              <a:t>Wie kann ich die Informationen finden, die mich interessieren?</a:t>
            </a:r>
            <a:endParaRPr lang="en-US" b="1" dirty="0"/>
          </a:p>
          <a:p>
            <a:pPr marL="0" lvl="0" indent="0" algn="l" rtl="0">
              <a:lnSpc>
                <a:spcPct val="100000"/>
              </a:lnSpc>
              <a:spcBef>
                <a:spcPts val="1200"/>
              </a:spcBef>
              <a:spcAft>
                <a:spcPts val="0"/>
              </a:spcAft>
              <a:buSzPts val="2400"/>
              <a:buNone/>
            </a:pPr>
            <a:r>
              <a:rPr lang="en-US" dirty="0"/>
              <a:t>Aspekte, die bei der Erstellung </a:t>
            </a:r>
            <a:r>
              <a:rPr lang="en-US" dirty="0" err="1"/>
              <a:t>eines</a:t>
            </a:r>
            <a:r>
              <a:rPr lang="en-US" dirty="0"/>
              <a:t> </a:t>
            </a:r>
            <a:r>
              <a:rPr lang="en-US" dirty="0" err="1"/>
              <a:t>Suchstrings</a:t>
            </a:r>
            <a:r>
              <a:rPr lang="en-US" dirty="0"/>
              <a:t> zu berücksichtigen sind: </a:t>
            </a:r>
          </a:p>
          <a:p>
            <a:pPr marL="228600" lvl="0" indent="-228600" algn="l" rtl="0">
              <a:lnSpc>
                <a:spcPct val="100000"/>
              </a:lnSpc>
              <a:spcBef>
                <a:spcPts val="1200"/>
              </a:spcBef>
              <a:spcAft>
                <a:spcPts val="0"/>
              </a:spcAft>
              <a:buSzPts val="2400"/>
              <a:buChar char="▪"/>
            </a:pPr>
            <a:r>
              <a:rPr lang="en-US" dirty="0"/>
              <a:t>Konzentrieren Sie sich auf relevante </a:t>
            </a:r>
            <a:r>
              <a:rPr lang="en-US" b="1" dirty="0"/>
              <a:t>Schlüsselwörter</a:t>
            </a:r>
            <a:r>
              <a:rPr lang="en-US" dirty="0"/>
              <a:t>, </a:t>
            </a:r>
            <a:r>
              <a:rPr lang="en-US" dirty="0" err="1"/>
              <a:t>insbesondere</a:t>
            </a:r>
            <a:r>
              <a:rPr lang="en-US" dirty="0"/>
              <a:t> </a:t>
            </a:r>
            <a:r>
              <a:rPr lang="en-US" dirty="0" err="1"/>
              <a:t>Nomen</a:t>
            </a:r>
            <a:r>
              <a:rPr lang="en-US" dirty="0"/>
              <a:t>.</a:t>
            </a:r>
          </a:p>
          <a:p>
            <a:pPr marL="228600" lvl="0" indent="-228600" algn="l" rtl="0">
              <a:lnSpc>
                <a:spcPct val="100000"/>
              </a:lnSpc>
              <a:spcBef>
                <a:spcPts val="1200"/>
              </a:spcBef>
              <a:spcAft>
                <a:spcPts val="0"/>
              </a:spcAft>
              <a:buSzPts val="2400"/>
              <a:buChar char="▪"/>
            </a:pPr>
            <a:r>
              <a:rPr lang="en-US" dirty="0"/>
              <a:t>Spezifische Verwendung von Suchoperatoren:</a:t>
            </a:r>
          </a:p>
          <a:p>
            <a:pPr marL="685800" lvl="1" indent="-228600" algn="l" rtl="0">
              <a:lnSpc>
                <a:spcPct val="100000"/>
              </a:lnSpc>
              <a:spcBef>
                <a:spcPts val="1200"/>
              </a:spcBef>
              <a:spcAft>
                <a:spcPts val="0"/>
              </a:spcAft>
              <a:buSzPts val="2200"/>
              <a:buFont typeface="Courier New"/>
              <a:buChar char="o"/>
            </a:pPr>
            <a:r>
              <a:rPr lang="en-US" b="1" dirty="0"/>
              <a:t>UND</a:t>
            </a:r>
            <a:r>
              <a:rPr lang="en-US" dirty="0"/>
              <a:t>: Verknüpfung von zwei oder mehr Suchbegriffen.</a:t>
            </a:r>
          </a:p>
          <a:p>
            <a:pPr marL="685800" lvl="1" indent="-228600" algn="l" rtl="0">
              <a:lnSpc>
                <a:spcPct val="100000"/>
              </a:lnSpc>
              <a:spcBef>
                <a:spcPts val="1200"/>
              </a:spcBef>
              <a:spcAft>
                <a:spcPts val="0"/>
              </a:spcAft>
              <a:buSzPts val="2200"/>
              <a:buFont typeface="Courier New"/>
              <a:buChar char="o"/>
            </a:pPr>
            <a:r>
              <a:rPr lang="en-US" b="1" dirty="0"/>
              <a:t>ODER</a:t>
            </a:r>
            <a:r>
              <a:rPr lang="en-US" dirty="0"/>
              <a:t>: Die Suchergebnisse enthalten den einen oder den </a:t>
            </a:r>
            <a:r>
              <a:rPr lang="en-US" dirty="0" err="1"/>
              <a:t>anderen</a:t>
            </a:r>
            <a:r>
              <a:rPr lang="en-US" dirty="0"/>
              <a:t> der </a:t>
            </a:r>
            <a:r>
              <a:rPr lang="en-US" dirty="0" err="1"/>
              <a:t>Suchbegriffe</a:t>
            </a:r>
            <a:r>
              <a:rPr lang="en-US" dirty="0"/>
              <a:t>.</a:t>
            </a:r>
          </a:p>
          <a:p>
            <a:pPr marL="685800" lvl="1" indent="-228600" algn="l" rtl="0">
              <a:lnSpc>
                <a:spcPct val="100000"/>
              </a:lnSpc>
              <a:spcBef>
                <a:spcPts val="1200"/>
              </a:spcBef>
              <a:spcAft>
                <a:spcPts val="0"/>
              </a:spcAft>
              <a:buSzPts val="2200"/>
              <a:buFont typeface="Courier New"/>
              <a:buChar char="o"/>
            </a:pPr>
            <a:r>
              <a:rPr lang="en-US" b="1" dirty="0"/>
              <a:t>Klammern</a:t>
            </a:r>
            <a:r>
              <a:rPr lang="en-US" dirty="0"/>
              <a:t>: Klammern können verwendet werden, um Anfragen mit den oben erwähnten Suchoperatoren zusammenzustellen.</a:t>
            </a:r>
          </a:p>
          <a:p>
            <a:pPr marL="228600" lvl="0" indent="-76200" algn="l" rtl="0">
              <a:lnSpc>
                <a:spcPct val="100000"/>
              </a:lnSpc>
              <a:spcBef>
                <a:spcPts val="1200"/>
              </a:spcBef>
              <a:spcAft>
                <a:spcPts val="0"/>
              </a:spcAft>
              <a:buSzPts val="24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lvl="0" algn="ctr">
              <a:buSzPts val="2000"/>
            </a:pPr>
            <a:r>
              <a:rPr lang="en-US" sz="2000" b="1" dirty="0" err="1">
                <a:solidFill>
                  <a:srgbClr val="203864"/>
                </a:solidFill>
                <a:ea typeface="Calibri"/>
                <a:cs typeface="Calibri"/>
              </a:rPr>
              <a:t>Welche</a:t>
            </a:r>
            <a:r>
              <a:rPr lang="en-US" sz="2000" b="1" dirty="0">
                <a:solidFill>
                  <a:srgbClr val="203864"/>
                </a:solidFill>
                <a:ea typeface="Calibri"/>
                <a:cs typeface="Calibri"/>
              </a:rPr>
              <a:t> </a:t>
            </a:r>
            <a:r>
              <a:rPr lang="en-US" sz="2000" b="1" dirty="0" err="1">
                <a:solidFill>
                  <a:srgbClr val="203864"/>
                </a:solidFill>
                <a:ea typeface="Calibri"/>
                <a:cs typeface="Calibri"/>
              </a:rPr>
              <a:t>Operatoren</a:t>
            </a:r>
            <a:r>
              <a:rPr lang="en-US" sz="2000" b="1" dirty="0">
                <a:solidFill>
                  <a:srgbClr val="203864"/>
                </a:solidFill>
                <a:ea typeface="Calibri"/>
                <a:cs typeface="Calibri"/>
              </a:rPr>
              <a:t> </a:t>
            </a:r>
            <a:r>
              <a:rPr lang="en-US" sz="2000" b="1" dirty="0" err="1">
                <a:solidFill>
                  <a:srgbClr val="203864"/>
                </a:solidFill>
                <a:ea typeface="Calibri"/>
                <a:cs typeface="Calibri"/>
              </a:rPr>
              <a:t>können</a:t>
            </a:r>
            <a:r>
              <a:rPr lang="en-US" sz="2000" b="1" dirty="0">
                <a:solidFill>
                  <a:srgbClr val="203864"/>
                </a:solidFill>
                <a:ea typeface="Calibri"/>
                <a:cs typeface="Calibri"/>
              </a:rPr>
              <a:t> </a:t>
            </a:r>
            <a:r>
              <a:rPr lang="en-US" sz="2000" b="1" dirty="0" err="1">
                <a:solidFill>
                  <a:srgbClr val="203864"/>
                </a:solidFill>
                <a:ea typeface="Calibri"/>
                <a:cs typeface="Calibri"/>
              </a:rPr>
              <a:t>zum</a:t>
            </a:r>
            <a:r>
              <a:rPr lang="en-US" sz="2000" b="1" dirty="0">
                <a:solidFill>
                  <a:srgbClr val="203864"/>
                </a:solidFill>
                <a:ea typeface="Calibri"/>
                <a:cs typeface="Calibri"/>
              </a:rPr>
              <a:t> </a:t>
            </a:r>
            <a:r>
              <a:rPr lang="en-US" sz="2000" b="1" dirty="0" err="1">
                <a:solidFill>
                  <a:srgbClr val="203864"/>
                </a:solidFill>
                <a:ea typeface="Calibri"/>
                <a:cs typeface="Calibri"/>
              </a:rPr>
              <a:t>Aufbau</a:t>
            </a:r>
            <a:r>
              <a:rPr lang="en-US" sz="2000" b="1" dirty="0">
                <a:solidFill>
                  <a:srgbClr val="203864"/>
                </a:solidFill>
                <a:ea typeface="Calibri"/>
                <a:cs typeface="Calibri"/>
              </a:rPr>
              <a:t> </a:t>
            </a:r>
            <a:r>
              <a:rPr lang="en-US" sz="2000" b="1" dirty="0" err="1">
                <a:solidFill>
                  <a:srgbClr val="203864"/>
                </a:solidFill>
                <a:ea typeface="Calibri"/>
                <a:cs typeface="Calibri"/>
              </a:rPr>
              <a:t>eines</a:t>
            </a:r>
            <a:r>
              <a:rPr lang="en-US" sz="2000" b="1" dirty="0">
                <a:solidFill>
                  <a:srgbClr val="203864"/>
                </a:solidFill>
                <a:ea typeface="Calibri"/>
                <a:cs typeface="Calibri"/>
              </a:rPr>
              <a:t> </a:t>
            </a:r>
            <a:r>
              <a:rPr lang="en-US" sz="2000" b="1" dirty="0" err="1">
                <a:solidFill>
                  <a:srgbClr val="203864"/>
                </a:solidFill>
                <a:ea typeface="Calibri"/>
                <a:cs typeface="Calibri"/>
              </a:rPr>
              <a:t>Suchstrings</a:t>
            </a:r>
            <a:r>
              <a:rPr lang="en-US" sz="2000" b="1" dirty="0">
                <a:solidFill>
                  <a:srgbClr val="203864"/>
                </a:solidFill>
                <a:ea typeface="Calibri"/>
                <a:cs typeface="Calibri"/>
              </a:rPr>
              <a:t> </a:t>
            </a:r>
            <a:r>
              <a:rPr lang="en-US" sz="2000" b="1" dirty="0" err="1">
                <a:solidFill>
                  <a:srgbClr val="203864"/>
                </a:solidFill>
                <a:ea typeface="Calibri"/>
                <a:cs typeface="Calibri"/>
              </a:rPr>
              <a:t>verwendet</a:t>
            </a:r>
            <a:r>
              <a:rPr lang="en-US" sz="2000" b="1" dirty="0">
                <a:solidFill>
                  <a:srgbClr val="203864"/>
                </a:solidFill>
                <a:ea typeface="Calibri"/>
                <a:cs typeface="Calibri"/>
              </a:rPr>
              <a:t> </a:t>
            </a:r>
            <a:r>
              <a:rPr lang="en-US" sz="2000" b="1" dirty="0" err="1">
                <a:solidFill>
                  <a:srgbClr val="203864"/>
                </a:solidFill>
                <a:ea typeface="Calibri"/>
                <a:cs typeface="Calibri"/>
              </a:rPr>
              <a:t>werden</a:t>
            </a:r>
            <a:r>
              <a:rPr lang="en-US" sz="2000" b="1" dirty="0">
                <a:solidFill>
                  <a:srgbClr val="203864"/>
                </a:solidFill>
                <a:ea typeface="Calibri"/>
                <a:cs typeface="Calibri"/>
              </a:rPr>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t>Es</a:t>
            </a:r>
            <a:r>
              <a:rPr lang="en-US" dirty="0"/>
              <a:t> </a:t>
            </a:r>
            <a:r>
              <a:rPr lang="en-US" dirty="0" err="1"/>
              <a:t>gibt</a:t>
            </a:r>
            <a:r>
              <a:rPr lang="en-US" dirty="0"/>
              <a:t> </a:t>
            </a:r>
            <a:r>
              <a:rPr lang="en-US" dirty="0" err="1"/>
              <a:t>keine</a:t>
            </a:r>
            <a:r>
              <a:rPr lang="en-US" dirty="0"/>
              <a:t> </a:t>
            </a:r>
            <a:r>
              <a:rPr lang="en-US" dirty="0" err="1"/>
              <a:t>spezifischen</a:t>
            </a:r>
            <a:r>
              <a:rPr lang="en-US" dirty="0"/>
              <a:t> </a:t>
            </a:r>
            <a:r>
              <a:rPr lang="en-US" dirty="0" err="1"/>
              <a:t>Operatoren</a:t>
            </a:r>
            <a:endParaRPr lang="en-US"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5872162"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UND + ODER</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UND + </a:t>
            </a:r>
            <a:r>
              <a:rPr lang="en-US" dirty="0" err="1"/>
              <a:t>Klammern</a:t>
            </a:r>
            <a:endParaRPr lang="en-US"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5872162" y="24672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UND + ODER + </a:t>
            </a:r>
            <a:r>
              <a:rPr lang="en-US" dirty="0" err="1"/>
              <a:t>Klammern</a:t>
            </a:r>
            <a:endParaRPr lang="en-US" dirty="0"/>
          </a:p>
        </p:txBody>
      </p:sp>
      <p:sp>
        <p:nvSpPr>
          <p:cNvPr id="8"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dirty="0" err="1"/>
              <a:t>Nur</a:t>
            </a:r>
            <a:r>
              <a:rPr lang="en-US" sz="1400" i="1" dirty="0"/>
              <a:t> </a:t>
            </a:r>
            <a:r>
              <a:rPr lang="en-US" sz="1400" i="1" dirty="0" err="1"/>
              <a:t>eine</a:t>
            </a:r>
            <a:r>
              <a:rPr lang="en-US" sz="1400" i="1" dirty="0"/>
              <a:t> </a:t>
            </a:r>
            <a:r>
              <a:rPr lang="en-US" sz="1400" i="1" dirty="0" err="1"/>
              <a:t>Antwort</a:t>
            </a:r>
            <a:r>
              <a:rPr lang="en-US" sz="1400" i="1" dirty="0"/>
              <a:t> </a:t>
            </a:r>
            <a:r>
              <a:rPr lang="en-US" sz="1400" i="1" dirty="0" err="1"/>
              <a:t>ist</a:t>
            </a:r>
            <a:r>
              <a:rPr lang="en-US" sz="1400" i="1" dirty="0"/>
              <a:t> </a:t>
            </a:r>
            <a:r>
              <a:rPr lang="en-US" sz="1400" i="1" dirty="0" err="1"/>
              <a:t>richtig</a:t>
            </a:r>
            <a:r>
              <a:rPr lang="en-US" sz="1400" i="1" dirty="0"/>
              <a:t>!</a:t>
            </a:r>
            <a:endParaRPr lang="el-GR" sz="1400" i="1" dirty="0"/>
          </a:p>
        </p:txBody>
      </p:sp>
    </p:spTree>
    <p:extLst>
      <p:ext uri="{BB962C8B-B14F-4D97-AF65-F5344CB8AC3E}">
        <p14:creationId xmlns:p14="http://schemas.microsoft.com/office/powerpoint/2010/main" val="1655402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3" name="Google Shape;363;p26" descr="Social Media, Personal, Social Networks, Media, System"/>
          <p:cNvPicPr preferRelativeResize="0"/>
          <p:nvPr/>
        </p:nvPicPr>
        <p:blipFill rotWithShape="1">
          <a:blip r:embed="rId3">
            <a:alphaModFix/>
          </a:blip>
          <a:srcRect/>
          <a:stretch/>
        </p:blipFill>
        <p:spPr>
          <a:xfrm>
            <a:off x="5897804" y="1729357"/>
            <a:ext cx="4675852" cy="3117234"/>
          </a:xfrm>
          <a:prstGeom prst="rect">
            <a:avLst/>
          </a:prstGeom>
          <a:noFill/>
          <a:ln>
            <a:noFill/>
          </a:ln>
        </p:spPr>
      </p:pic>
      <p:sp>
        <p:nvSpPr>
          <p:cNvPr id="364" name="Google Shape;364;p26"/>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13" name="Google Shape;365;p26"/>
          <p:cNvSpPr txBox="1"/>
          <p:nvPr/>
        </p:nvSpPr>
        <p:spPr>
          <a:xfrm>
            <a:off x="557999" y="816523"/>
            <a:ext cx="10515600" cy="8931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000"/>
              <a:buFont typeface="Calibri"/>
              <a:buNone/>
            </a:pPr>
            <a:r>
              <a:rPr lang="en-US" sz="2000" b="1" i="0" u="none" strike="noStrike" cap="none" dirty="0" err="1">
                <a:solidFill>
                  <a:srgbClr val="C01E24"/>
                </a:solidFill>
                <a:latin typeface="Calibri"/>
                <a:ea typeface="Calibri"/>
                <a:cs typeface="Calibri"/>
                <a:sym typeface="Calibri"/>
              </a:rPr>
              <a:t>Aktivität</a:t>
            </a:r>
            <a:r>
              <a:rPr lang="en-US" sz="2000" b="1" i="0" u="none" strike="noStrike" cap="none" dirty="0">
                <a:solidFill>
                  <a:srgbClr val="C01E24"/>
                </a:solidFill>
                <a:latin typeface="Calibri"/>
                <a:ea typeface="Calibri"/>
                <a:cs typeface="Calibri"/>
                <a:sym typeface="Calibri"/>
              </a:rPr>
              <a:t> 4.2.1</a:t>
            </a:r>
            <a:br>
              <a:rPr lang="en-US" sz="2800" b="1" i="0" u="none" strike="noStrike" cap="none" dirty="0">
                <a:solidFill>
                  <a:srgbClr val="203864"/>
                </a:solidFill>
                <a:latin typeface="Calibri"/>
                <a:ea typeface="Calibri"/>
                <a:cs typeface="Calibri"/>
                <a:sym typeface="Calibri"/>
              </a:rPr>
            </a:br>
            <a:r>
              <a:rPr lang="en-US" sz="2800" b="1" i="0" u="none" strike="noStrike" cap="none" dirty="0" err="1">
                <a:solidFill>
                  <a:srgbClr val="C01E24"/>
                </a:solidFill>
                <a:latin typeface="Calibri"/>
                <a:ea typeface="Calibri"/>
                <a:cs typeface="Calibri"/>
                <a:sym typeface="Calibri"/>
              </a:rPr>
              <a:t>Sicherheit</a:t>
            </a:r>
            <a:r>
              <a:rPr lang="en-US" sz="2800" b="1" i="0" u="none" strike="noStrike" cap="none" dirty="0">
                <a:solidFill>
                  <a:srgbClr val="C01E24"/>
                </a:solidFill>
                <a:latin typeface="Calibri"/>
                <a:ea typeface="Calibri"/>
                <a:cs typeface="Calibri"/>
                <a:sym typeface="Calibri"/>
              </a:rPr>
              <a:t> und Datenschutz</a:t>
            </a:r>
          </a:p>
        </p:txBody>
      </p:sp>
      <p:sp>
        <p:nvSpPr>
          <p:cNvPr id="15" name="Google Shape;362;p26"/>
          <p:cNvSpPr txBox="1">
            <a:spLocks noGrp="1"/>
          </p:cNvSpPr>
          <p:nvPr>
            <p:ph type="body" idx="1"/>
          </p:nvPr>
        </p:nvSpPr>
        <p:spPr>
          <a:xfrm>
            <a:off x="557999" y="1852552"/>
            <a:ext cx="5167683" cy="438199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dirty="0"/>
              <a:t>Die Kompetenzen im Bereich Sicherheit und Datenschutz beziehen sich auf die </a:t>
            </a:r>
            <a:r>
              <a:rPr lang="en-US" dirty="0" err="1"/>
              <a:t>Fähigkeit</a:t>
            </a:r>
            <a:r>
              <a:rPr lang="en-US" dirty="0"/>
              <a:t>, Geräte, Inhalte, </a:t>
            </a:r>
            <a:r>
              <a:rPr lang="en-US" b="1" dirty="0"/>
              <a:t>persönliche Daten </a:t>
            </a:r>
            <a:r>
              <a:rPr lang="en-US" dirty="0"/>
              <a:t>und die Privatsphäre in der digitalen Umgebung zu schützen. </a:t>
            </a:r>
          </a:p>
          <a:p>
            <a:pPr marL="457200" lvl="1" indent="0">
              <a:lnSpc>
                <a:spcPct val="120000"/>
              </a:lnSpc>
              <a:spcBef>
                <a:spcPts val="0"/>
              </a:spcBef>
              <a:buSzPts val="2400"/>
              <a:buNone/>
            </a:pPr>
            <a:endParaRPr lang="en-US" dirty="0"/>
          </a:p>
        </p:txBody>
      </p:sp>
      <p:sp>
        <p:nvSpPr>
          <p:cNvPr id="16" name="Google Shape;372;p26"/>
          <p:cNvSpPr txBox="1"/>
          <p:nvPr/>
        </p:nvSpPr>
        <p:spPr>
          <a:xfrm>
            <a:off x="725566" y="6488668"/>
            <a:ext cx="949567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100" b="0" i="0" u="none" strike="noStrike" cap="none" dirty="0">
                <a:solidFill>
                  <a:schemeClr val="dk1"/>
                </a:solidFill>
                <a:latin typeface="Calibri"/>
                <a:ea typeface="Calibri"/>
                <a:cs typeface="Calibri"/>
                <a:sym typeface="Calibri"/>
              </a:rPr>
              <a:t>Weitere Informationen: [2]</a:t>
            </a:r>
          </a:p>
        </p:txBody>
      </p:sp>
      <p:sp>
        <p:nvSpPr>
          <p:cNvPr id="14" name="Google Shape;168;p7">
            <a:extLst>
              <a:ext uri="{FF2B5EF4-FFF2-40B4-BE49-F238E27FC236}">
                <a16:creationId xmlns:a16="http://schemas.microsoft.com/office/drawing/2014/main" id="{D5CE05BF-7FBE-32BD-08A9-93D3BD73A93B}"/>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4.2.1</a:t>
            </a:r>
            <a:endParaRPr sz="2000" dirty="0">
              <a:solidFill>
                <a:srgbClr val="C01E24"/>
              </a:solidFill>
            </a:endParaRPr>
          </a:p>
        </p:txBody>
      </p:sp>
      <p:sp>
        <p:nvSpPr>
          <p:cNvPr id="17" name="Google Shape;168;p7">
            <a:extLst>
              <a:ext uri="{FF2B5EF4-FFF2-40B4-BE49-F238E27FC236}">
                <a16:creationId xmlns:a16="http://schemas.microsoft.com/office/drawing/2014/main" id="{BCDA5312-1267-6187-20E5-14325A0F267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E1EBFC32-0A15-076B-E294-1E9E8665CE7F}"/>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2EFAAADC-072F-C00F-457D-0D2CCAA6249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20" name="Google Shape;168;p7">
            <a:extLst>
              <a:ext uri="{FF2B5EF4-FFF2-40B4-BE49-F238E27FC236}">
                <a16:creationId xmlns:a16="http://schemas.microsoft.com/office/drawing/2014/main" id="{22211166-9618-3C50-03CE-54082325072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7409FB-A13A-4FC2-9553-714BFFF85E72}"/>
              </a:ext>
            </a:extLst>
          </p:cNvPr>
          <p:cNvSpPr>
            <a:spLocks noGrp="1"/>
          </p:cNvSpPr>
          <p:nvPr>
            <p:ph type="title"/>
          </p:nvPr>
        </p:nvSpPr>
        <p:spPr/>
        <p:txBody>
          <a:bodyPr/>
          <a:lstStyle/>
          <a:p>
            <a:r>
              <a:rPr lang="en-US" dirty="0"/>
              <a:t>What is Personal Data</a:t>
            </a:r>
          </a:p>
        </p:txBody>
      </p:sp>
      <p:sp>
        <p:nvSpPr>
          <p:cNvPr id="5" name="TextBox 4">
            <a:extLst>
              <a:ext uri="{FF2B5EF4-FFF2-40B4-BE49-F238E27FC236}">
                <a16:creationId xmlns:a16="http://schemas.microsoft.com/office/drawing/2014/main" id="{18215590-4893-4C35-8F70-D8127CCF5775}"/>
              </a:ext>
            </a:extLst>
          </p:cNvPr>
          <p:cNvSpPr txBox="1"/>
          <p:nvPr/>
        </p:nvSpPr>
        <p:spPr>
          <a:xfrm>
            <a:off x="2403261" y="6567033"/>
            <a:ext cx="1736373" cy="261610"/>
          </a:xfrm>
          <a:prstGeom prst="rect">
            <a:avLst/>
          </a:prstGeom>
          <a:noFill/>
        </p:spPr>
        <p:txBody>
          <a:bodyPr wrap="none" rtlCol="0">
            <a:spAutoFit/>
          </a:bodyPr>
          <a:lstStyle/>
          <a:p>
            <a:r>
              <a:rPr lang="en-US" sz="1100" dirty="0" err="1"/>
              <a:t>Weitere</a:t>
            </a:r>
            <a:r>
              <a:rPr lang="en-US" sz="1100" dirty="0"/>
              <a:t> </a:t>
            </a:r>
            <a:r>
              <a:rPr lang="en-US" sz="1100" dirty="0" err="1"/>
              <a:t>Informationen</a:t>
            </a:r>
            <a:r>
              <a:rPr lang="en-US" sz="1100" dirty="0"/>
              <a:t>: [3]</a:t>
            </a:r>
          </a:p>
        </p:txBody>
      </p:sp>
      <p:pic>
        <p:nvPicPr>
          <p:cNvPr id="6" name="Picture 2" descr="Matrix, Binary, Security, Private, Privacy, Code, Law">
            <a:extLst>
              <a:ext uri="{FF2B5EF4-FFF2-40B4-BE49-F238E27FC236}">
                <a16:creationId xmlns:a16="http://schemas.microsoft.com/office/drawing/2014/main" id="{91C53776-82A8-4661-A379-00A48B3A3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85" y="1679188"/>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3B462B4-FFD3-47A6-BA45-CE5D52A501D7}"/>
              </a:ext>
            </a:extLst>
          </p:cNvPr>
          <p:cNvSpPr/>
          <p:nvPr/>
        </p:nvSpPr>
        <p:spPr>
          <a:xfrm>
            <a:off x="55800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227;p13">
            <a:extLst>
              <a:ext uri="{FF2B5EF4-FFF2-40B4-BE49-F238E27FC236}">
                <a16:creationId xmlns:a16="http://schemas.microsoft.com/office/drawing/2014/main" id="{4F2E22DA-2920-428D-AC4E-80FBC004AD21}"/>
              </a:ext>
            </a:extLst>
          </p:cNvPr>
          <p:cNvSpPr/>
          <p:nvPr/>
        </p:nvSpPr>
        <p:spPr>
          <a:xfrm>
            <a:off x="290669" y="4108082"/>
            <a:ext cx="5100481" cy="1787894"/>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de-DE" sz="2400" dirty="0">
                <a:solidFill>
                  <a:schemeClr val="dk1"/>
                </a:solidFill>
              </a:rPr>
              <a:t>Können Sie einige Beispiele für </a:t>
            </a:r>
            <a:r>
              <a:rPr lang="de-DE" sz="2400" b="1" dirty="0">
                <a:solidFill>
                  <a:schemeClr val="dk1"/>
                </a:solidFill>
              </a:rPr>
              <a:t>personenbezogene Daten </a:t>
            </a:r>
            <a:r>
              <a:rPr lang="de-DE" sz="2400" dirty="0">
                <a:solidFill>
                  <a:schemeClr val="dk1"/>
                </a:solidFill>
              </a:rPr>
              <a:t>nennen? </a:t>
            </a:r>
          </a:p>
        </p:txBody>
      </p:sp>
      <p:sp>
        <p:nvSpPr>
          <p:cNvPr id="10" name="pop-up">
            <a:extLst>
              <a:ext uri="{FF2B5EF4-FFF2-40B4-BE49-F238E27FC236}">
                <a16:creationId xmlns:a16="http://schemas.microsoft.com/office/drawing/2014/main" id="{2B252904-91AF-491B-AD35-D2AA3BA9DCD0}"/>
              </a:ext>
            </a:extLst>
          </p:cNvPr>
          <p:cNvSpPr/>
          <p:nvPr/>
        </p:nvSpPr>
        <p:spPr>
          <a:xfrm>
            <a:off x="6492643" y="4829498"/>
            <a:ext cx="2963501" cy="345061"/>
          </a:xfrm>
          <a:prstGeom prst="borderCallout1">
            <a:avLst>
              <a:gd name="adj1" fmla="val 18750"/>
              <a:gd name="adj2" fmla="val -8333"/>
              <a:gd name="adj3" fmla="val 50935"/>
              <a:gd name="adj4" fmla="val -33512"/>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12A3C"/>
                </a:solidFill>
              </a:rPr>
              <a:t>Klicken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a:t>
            </a:r>
            <a:r>
              <a:rPr lang="en-US" b="1" dirty="0" err="1">
                <a:solidFill>
                  <a:srgbClr val="E12A3C"/>
                </a:solidFill>
              </a:rPr>
              <a:t>für</a:t>
            </a:r>
            <a:r>
              <a:rPr lang="en-US" b="1" dirty="0">
                <a:solidFill>
                  <a:srgbClr val="E12A3C"/>
                </a:solidFill>
              </a:rPr>
              <a:t> </a:t>
            </a:r>
            <a:r>
              <a:rPr lang="en-US" b="1" dirty="0" err="1">
                <a:solidFill>
                  <a:srgbClr val="E12A3C"/>
                </a:solidFill>
              </a:rPr>
              <a:t>Beispiele</a:t>
            </a:r>
            <a:endParaRPr lang="en-US" b="1" dirty="0">
              <a:solidFill>
                <a:srgbClr val="E12A3C"/>
              </a:solidFill>
            </a:endParaRPr>
          </a:p>
        </p:txBody>
      </p:sp>
      <p:sp>
        <p:nvSpPr>
          <p:cNvPr id="11"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2" name="Θέση κειμένου 2">
            <a:extLst>
              <a:ext uri="{FF2B5EF4-FFF2-40B4-BE49-F238E27FC236}">
                <a16:creationId xmlns:a16="http://schemas.microsoft.com/office/drawing/2014/main" id="{FC7E94CE-8830-4B6F-A27C-0021A39EBE02}"/>
              </a:ext>
            </a:extLst>
          </p:cNvPr>
          <p:cNvSpPr>
            <a:spLocks noGrp="1"/>
          </p:cNvSpPr>
          <p:nvPr>
            <p:ph type="body" idx="1"/>
          </p:nvPr>
        </p:nvSpPr>
        <p:spPr>
          <a:xfrm>
            <a:off x="5811795" y="1537655"/>
            <a:ext cx="5646780" cy="3120069"/>
          </a:xfrm>
        </p:spPr>
        <p:txBody>
          <a:bodyPr>
            <a:normAutofit fontScale="92500" lnSpcReduction="20000"/>
          </a:bodyPr>
          <a:lstStyle/>
          <a:p>
            <a:pPr>
              <a:lnSpc>
                <a:spcPct val="110000"/>
              </a:lnSpc>
              <a:spcAft>
                <a:spcPts val="600"/>
              </a:spcAft>
              <a:buFont typeface="Wingdings" panose="05000000000000000000" pitchFamily="2" charset="2"/>
              <a:buChar char="§"/>
            </a:pPr>
            <a:r>
              <a:rPr lang="en-US" b="1" i="0" dirty="0">
                <a:solidFill>
                  <a:srgbClr val="404040"/>
                </a:solidFill>
                <a:effectLst/>
                <a:latin typeface="Calibri" panose="020F0502020204030204" pitchFamily="34" charset="0"/>
                <a:cs typeface="Calibri" panose="020F0502020204030204" pitchFamily="34" charset="0"/>
              </a:rPr>
              <a:t>Personenbezogene Daten </a:t>
            </a:r>
            <a:r>
              <a:rPr lang="en-US" b="0" i="0" dirty="0">
                <a:solidFill>
                  <a:srgbClr val="404040"/>
                </a:solidFill>
                <a:effectLst/>
                <a:latin typeface="Calibri" panose="020F0502020204030204" pitchFamily="34" charset="0"/>
                <a:cs typeface="Calibri" panose="020F0502020204030204" pitchFamily="34" charset="0"/>
              </a:rPr>
              <a:t>sind alle Informationen, die sich auf eine </a:t>
            </a:r>
            <a:r>
              <a:rPr lang="en-US" b="1" i="0" dirty="0">
                <a:solidFill>
                  <a:srgbClr val="404040"/>
                </a:solidFill>
                <a:effectLst/>
                <a:latin typeface="Calibri" panose="020F0502020204030204" pitchFamily="34" charset="0"/>
                <a:cs typeface="Calibri" panose="020F0502020204030204" pitchFamily="34" charset="0"/>
              </a:rPr>
              <a:t>identifizierte oder identifizierbare lebende Person </a:t>
            </a:r>
            <a:r>
              <a:rPr lang="en-US" b="0" i="0" dirty="0">
                <a:solidFill>
                  <a:srgbClr val="404040"/>
                </a:solidFill>
                <a:effectLst/>
                <a:latin typeface="Calibri" panose="020F0502020204030204" pitchFamily="34" charset="0"/>
                <a:cs typeface="Calibri" panose="020F0502020204030204" pitchFamily="34" charset="0"/>
              </a:rPr>
              <a:t>beziehen.</a:t>
            </a:r>
          </a:p>
          <a:p>
            <a:pPr>
              <a:lnSpc>
                <a:spcPct val="110000"/>
              </a:lnSpc>
              <a:spcAft>
                <a:spcPts val="600"/>
              </a:spcAft>
              <a:buFont typeface="Wingdings" panose="05000000000000000000" pitchFamily="2" charset="2"/>
              <a:buChar char="§"/>
            </a:pPr>
            <a:r>
              <a:rPr lang="en-US" b="0" i="0" dirty="0">
                <a:solidFill>
                  <a:srgbClr val="404040"/>
                </a:solidFill>
                <a:effectLst/>
                <a:latin typeface="Calibri" panose="020F0502020204030204" pitchFamily="34" charset="0"/>
                <a:cs typeface="Calibri" panose="020F0502020204030204" pitchFamily="34" charset="0"/>
              </a:rPr>
              <a:t>Verschiedene Informationen, die zusammengenommen zur </a:t>
            </a:r>
            <a:r>
              <a:rPr lang="en-US" b="1" i="0" dirty="0">
                <a:solidFill>
                  <a:srgbClr val="404040"/>
                </a:solidFill>
                <a:effectLst/>
                <a:latin typeface="Calibri" panose="020F0502020204030204" pitchFamily="34" charset="0"/>
                <a:cs typeface="Calibri" panose="020F0502020204030204" pitchFamily="34" charset="0"/>
              </a:rPr>
              <a:t>Identifizierung einer bestimmten Person </a:t>
            </a:r>
            <a:r>
              <a:rPr lang="en-US" b="0" i="0" dirty="0">
                <a:solidFill>
                  <a:srgbClr val="404040"/>
                </a:solidFill>
                <a:effectLst/>
                <a:latin typeface="Calibri" panose="020F0502020204030204" pitchFamily="34" charset="0"/>
                <a:cs typeface="Calibri" panose="020F0502020204030204" pitchFamily="34" charset="0"/>
              </a:rPr>
              <a:t>führen können, stellen ebenfalls personenbezogene Daten dar.</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4E33D5-CA90-49E6-862E-26FD9ABF30C8}"/>
              </a:ext>
            </a:extLst>
          </p:cNvPr>
          <p:cNvSpPr txBox="1"/>
          <p:nvPr/>
        </p:nvSpPr>
        <p:spPr>
          <a:xfrm>
            <a:off x="3270455" y="2363892"/>
            <a:ext cx="4600532" cy="3831818"/>
          </a:xfrm>
          <a:prstGeom prst="rect">
            <a:avLst/>
          </a:prstGeom>
          <a:solidFill>
            <a:schemeClr val="bg1">
              <a:lumMod val="95000"/>
            </a:schemeClr>
          </a:solidFill>
          <a:ln>
            <a:solidFill>
              <a:srgbClr val="80C141"/>
            </a:solidFill>
          </a:ln>
        </p:spPr>
        <p:txBody>
          <a:bodyPr wrap="square">
            <a:spAutoFit/>
          </a:bodyPr>
          <a:lstStyle/>
          <a:p>
            <a:pPr marL="114300" indent="0">
              <a:spcBef>
                <a:spcPts val="300"/>
              </a:spcBef>
              <a:spcAft>
                <a:spcPts val="300"/>
              </a:spcAft>
              <a:buNone/>
            </a:pPr>
            <a:r>
              <a:rPr lang="en-GB" sz="1800" b="1" dirty="0" err="1">
                <a:latin typeface="Calibri" panose="020F0502020204030204" pitchFamily="34" charset="0"/>
                <a:cs typeface="Calibri" panose="020F0502020204030204" pitchFamily="34" charset="0"/>
              </a:rPr>
              <a:t>Beispiele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für</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personenbezogene</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Daten</a:t>
            </a:r>
            <a:endParaRPr lang="en-GB" sz="1800" b="1" dirty="0">
              <a:latin typeface="Calibri" panose="020F0502020204030204" pitchFamily="34" charset="0"/>
              <a:cs typeface="Calibri" panose="020F0502020204030204" pitchFamily="34" charset="0"/>
            </a:endParaRPr>
          </a:p>
          <a:p>
            <a:pPr marL="285750" indent="-285750">
              <a:spcBef>
                <a:spcPts val="300"/>
              </a:spcBef>
              <a:spcAft>
                <a:spcPts val="300"/>
              </a:spcAft>
              <a:buClr>
                <a:srgbClr val="C00000"/>
              </a:buClr>
              <a:buFont typeface="Wingdings" panose="05000000000000000000" pitchFamily="2" charset="2"/>
              <a:buChar char="ü"/>
            </a:pPr>
            <a:r>
              <a:rPr lang="en-US" sz="1800" dirty="0" err="1">
                <a:latin typeface="Calibri" panose="020F0502020204030204" pitchFamily="34" charset="0"/>
                <a:cs typeface="Calibri" panose="020F0502020204030204" pitchFamily="34" charset="0"/>
              </a:rPr>
              <a:t>Vornamen</a:t>
            </a:r>
            <a:r>
              <a:rPr lang="en-US" sz="1800" dirty="0">
                <a:latin typeface="Calibri" panose="020F0502020204030204" pitchFamily="34" charset="0"/>
                <a:cs typeface="Calibri" panose="020F0502020204030204" pitchFamily="34" charset="0"/>
              </a:rPr>
              <a:t> und </a:t>
            </a:r>
            <a:r>
              <a:rPr lang="en-US" sz="1800" dirty="0" err="1">
                <a:latin typeface="Calibri" panose="020F0502020204030204" pitchFamily="34" charset="0"/>
                <a:cs typeface="Calibri" panose="020F0502020204030204" pitchFamily="34" charset="0"/>
              </a:rPr>
              <a:t>Nachnamen</a:t>
            </a:r>
            <a:endParaRPr lang="en-US" sz="1800" dirty="0">
              <a:latin typeface="Calibri" panose="020F0502020204030204" pitchFamily="34" charset="0"/>
              <a:cs typeface="Calibri" panose="020F0502020204030204" pitchFamily="34" charset="0"/>
            </a:endParaRPr>
          </a:p>
          <a:p>
            <a:pPr marL="285750" indent="-285750">
              <a:spcBef>
                <a:spcPts val="300"/>
              </a:spcBef>
              <a:spcAft>
                <a:spcPts val="300"/>
              </a:spcAft>
              <a:buClr>
                <a:srgbClr val="C00000"/>
              </a:buClr>
              <a:buFont typeface="Wingdings" panose="05000000000000000000" pitchFamily="2" charset="2"/>
              <a:buChar char="ü"/>
            </a:pPr>
            <a:r>
              <a:rPr lang="en-US" sz="1800" dirty="0" err="1">
                <a:latin typeface="Calibri" panose="020F0502020204030204" pitchFamily="34" charset="0"/>
                <a:cs typeface="Calibri" panose="020F0502020204030204" pitchFamily="34" charset="0"/>
              </a:rPr>
              <a:t>Wohnadressen</a:t>
            </a:r>
            <a:endParaRPr lang="en-US" sz="1800" dirty="0">
              <a:latin typeface="Calibri" panose="020F0502020204030204" pitchFamily="34" charset="0"/>
              <a:cs typeface="Calibri" panose="020F0502020204030204" pitchFamily="34" charset="0"/>
            </a:endParaRP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E-Mail-</a:t>
            </a:r>
            <a:r>
              <a:rPr lang="en-US" sz="1800" dirty="0" err="1">
                <a:latin typeface="Calibri" panose="020F0502020204030204" pitchFamily="34" charset="0"/>
                <a:cs typeface="Calibri" panose="020F0502020204030204" pitchFamily="34" charset="0"/>
              </a:rPr>
              <a:t>Adressen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wie</a:t>
            </a:r>
            <a:endParaRPr lang="en-US" sz="1800" dirty="0">
              <a:latin typeface="Calibri" panose="020F0502020204030204" pitchFamily="34" charset="0"/>
              <a:cs typeface="Calibri" panose="020F0502020204030204" pitchFamily="34" charset="0"/>
            </a:endParaRPr>
          </a:p>
          <a:p>
            <a:pPr marL="891540" lvl="1" indent="-342900">
              <a:spcBef>
                <a:spcPts val="300"/>
              </a:spcBef>
              <a:spcAft>
                <a:spcPts val="300"/>
              </a:spcAft>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name.surname@company.com</a:t>
            </a:r>
          </a:p>
          <a:p>
            <a:pPr marL="285750" indent="-285750">
              <a:spcBef>
                <a:spcPts val="300"/>
              </a:spcBef>
              <a:spcAft>
                <a:spcPts val="300"/>
              </a:spcAft>
              <a:buClr>
                <a:srgbClr val="C00000"/>
              </a:buClr>
              <a:buFont typeface="Wingdings" panose="05000000000000000000" pitchFamily="2" charset="2"/>
              <a:buChar char="ü"/>
            </a:pPr>
            <a:r>
              <a:rPr lang="en-US" sz="1800" dirty="0" err="1">
                <a:latin typeface="Calibri" panose="020F0502020204030204" pitchFamily="34" charset="0"/>
                <a:cs typeface="Calibri" panose="020F0502020204030204" pitchFamily="34" charset="0"/>
              </a:rPr>
              <a:t>Personalausweisnummer</a:t>
            </a:r>
            <a:endParaRPr lang="en-US" sz="1800" dirty="0">
              <a:latin typeface="Calibri" panose="020F0502020204030204" pitchFamily="34" charset="0"/>
              <a:cs typeface="Calibri" panose="020F0502020204030204" pitchFamily="34" charset="0"/>
            </a:endParaRPr>
          </a:p>
          <a:p>
            <a:pPr marL="285750" indent="-285750">
              <a:spcBef>
                <a:spcPts val="300"/>
              </a:spcBef>
              <a:spcAft>
                <a:spcPts val="300"/>
              </a:spcAft>
              <a:buClr>
                <a:srgbClr val="C00000"/>
              </a:buClr>
              <a:buFont typeface="Wingdings" panose="05000000000000000000" pitchFamily="2" charset="2"/>
              <a:buChar char="ü"/>
            </a:pPr>
            <a:r>
              <a:rPr lang="en-US" sz="1800" dirty="0" err="1">
                <a:latin typeface="Calibri" panose="020F0502020204030204" pitchFamily="34" charset="0"/>
                <a:cs typeface="Calibri" panose="020F0502020204030204" pitchFamily="34" charset="0"/>
              </a:rPr>
              <a:t>Standortdaten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zum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Beispiel</a:t>
            </a:r>
            <a:r>
              <a:rPr lang="en-US" sz="1800" dirty="0">
                <a:latin typeface="Calibri" panose="020F0502020204030204" pitchFamily="34" charset="0"/>
                <a:cs typeface="Calibri" panose="020F0502020204030204" pitchFamily="34" charset="0"/>
              </a:rPr>
              <a:t> die </a:t>
            </a:r>
            <a:r>
              <a:rPr lang="en-US" sz="1800" dirty="0" err="1">
                <a:latin typeface="Calibri" panose="020F0502020204030204" pitchFamily="34" charset="0"/>
                <a:cs typeface="Calibri" panose="020F0502020204030204" pitchFamily="34" charset="0"/>
              </a:rPr>
              <a:t>Standortdatenfunktion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eines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Mobiltelefons</a:t>
            </a:r>
            <a:r>
              <a:rPr lang="en-US" sz="1800" dirty="0">
                <a:latin typeface="Calibri" panose="020F0502020204030204" pitchFamily="34" charset="0"/>
                <a:cs typeface="Calibri" panose="020F0502020204030204" pitchFamily="34" charset="0"/>
              </a:rPr>
              <a:t>)</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Internet-</a:t>
            </a:r>
            <a:r>
              <a:rPr lang="en-US" sz="1800" dirty="0" err="1">
                <a:latin typeface="Calibri" panose="020F0502020204030204" pitchFamily="34" charset="0"/>
                <a:cs typeface="Calibri" panose="020F0502020204030204" pitchFamily="34" charset="0"/>
              </a:rPr>
              <a:t>Protokoll</a:t>
            </a:r>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Adresse</a:t>
            </a:r>
            <a:r>
              <a:rPr lang="en-US" sz="1800" dirty="0">
                <a:latin typeface="Calibri" panose="020F0502020204030204" pitchFamily="34" charset="0"/>
                <a:cs typeface="Calibri" panose="020F0502020204030204" pitchFamily="34" charset="0"/>
              </a:rPr>
              <a:t> (IP)</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Cookie-ID</a:t>
            </a:r>
          </a:p>
          <a:p>
            <a:pPr marL="285750" indent="-285750">
              <a:spcBef>
                <a:spcPts val="300"/>
              </a:spcBef>
              <a:spcAft>
                <a:spcPts val="300"/>
              </a:spcAft>
              <a:buClr>
                <a:srgbClr val="C00000"/>
              </a:buClr>
              <a:buFont typeface="Wingdings" panose="05000000000000000000" pitchFamily="2" charset="2"/>
              <a:buChar char="ü"/>
            </a:pPr>
            <a:r>
              <a:rPr lang="en-US" sz="1800" dirty="0">
                <a:latin typeface="Calibri" panose="020F0502020204030204" pitchFamily="34" charset="0"/>
                <a:cs typeface="Calibri" panose="020F0502020204030204" pitchFamily="34" charset="0"/>
              </a:rPr>
              <a:t>die </a:t>
            </a:r>
            <a:r>
              <a:rPr lang="en-US" sz="1800" dirty="0" err="1">
                <a:latin typeface="Calibri" panose="020F0502020204030204" pitchFamily="34" charset="0"/>
                <a:cs typeface="Calibri" panose="020F0502020204030204" pitchFamily="34" charset="0"/>
              </a:rPr>
              <a:t>Werbekennung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Ihres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Telefons</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66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0" y="-2484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3" name="Google Shape;103;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dirty="0"/>
              <a:t>Module</a:t>
            </a:r>
            <a:endParaRPr sz="5400" dirty="0"/>
          </a:p>
        </p:txBody>
      </p:sp>
      <p:pic>
        <p:nvPicPr>
          <p:cNvPr id="104" name="Google Shape;104;p4"/>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0930439" y="4448556"/>
            <a:ext cx="412289" cy="362815"/>
          </a:xfrm>
          <a:prstGeom prst="rect">
            <a:avLst/>
          </a:prstGeom>
          <a:noFill/>
          <a:ln>
            <a:noFill/>
          </a:ln>
        </p:spPr>
      </p:pic>
      <p:grpSp>
        <p:nvGrpSpPr>
          <p:cNvPr id="21" name="Google Shape;106;p4"/>
          <p:cNvGrpSpPr/>
          <p:nvPr/>
        </p:nvGrpSpPr>
        <p:grpSpPr>
          <a:xfrm>
            <a:off x="5230918" y="2453724"/>
            <a:ext cx="6536930" cy="3911449"/>
            <a:chOff x="-18270" y="158831"/>
            <a:chExt cx="6393896" cy="3089382"/>
          </a:xfrm>
        </p:grpSpPr>
        <p:sp>
          <p:nvSpPr>
            <p:cNvPr id="22" name="Google Shape;107;p4"/>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 name="Google Shape;108;p4"/>
            <p:cNvSpPr txBox="1"/>
            <p:nvPr/>
          </p:nvSpPr>
          <p:spPr>
            <a:xfrm>
              <a:off x="47111" y="217745"/>
              <a:ext cx="6328515" cy="318924"/>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pPr>
              <a:r>
                <a:rPr lang="de-DE" sz="2000" b="0" i="0" u="none" strike="noStrike" cap="none" dirty="0">
                  <a:solidFill>
                    <a:schemeClr val="lt1"/>
                  </a:solidFill>
                  <a:latin typeface="Calibri"/>
                  <a:ea typeface="Calibri"/>
                  <a:cs typeface="Calibri"/>
                  <a:sym typeface="Calibri"/>
                </a:rPr>
                <a:t>1</a:t>
              </a:r>
              <a:r>
                <a:rPr lang="de-DE" sz="2000" dirty="0">
                  <a:solidFill>
                    <a:schemeClr val="lt1"/>
                  </a:solidFill>
                </a:rPr>
                <a:t>. Was ist digitale Gesundheitskompetenz und ihre   Bedeutung? </a:t>
              </a:r>
              <a:endParaRPr sz="2000" b="0" i="0" u="none" strike="noStrike" cap="none" dirty="0">
                <a:solidFill>
                  <a:schemeClr val="lt1"/>
                </a:solidFill>
                <a:latin typeface="Calibri"/>
                <a:ea typeface="Calibri"/>
                <a:cs typeface="Calibri"/>
                <a:sym typeface="Calibri"/>
              </a:endParaRPr>
            </a:p>
          </p:txBody>
        </p:sp>
        <p:sp>
          <p:nvSpPr>
            <p:cNvPr id="24"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273050" lvl="0" indent="-273050">
                <a:lnSpc>
                  <a:spcPct val="90000"/>
                </a:lnSpc>
                <a:buSzPts val="2000"/>
                <a:tabLst>
                  <a:tab pos="273050" algn="l"/>
                </a:tabLst>
              </a:pPr>
              <a:r>
                <a:rPr lang="de-DE" sz="2000" b="0" i="0" u="none" strike="noStrike" cap="none" dirty="0">
                  <a:solidFill>
                    <a:schemeClr val="lt1"/>
                  </a:solidFill>
                  <a:latin typeface="Calibri"/>
                  <a:ea typeface="Calibri"/>
                  <a:cs typeface="Calibri"/>
                  <a:sym typeface="Calibri"/>
                </a:rPr>
                <a:t>2. </a:t>
              </a:r>
              <a:r>
                <a:rPr lang="de-DE" sz="2000" dirty="0">
                  <a:solidFill>
                    <a:schemeClr val="lt1"/>
                  </a:solidFill>
                </a:rPr>
                <a:t>Die wichtigsten Gesundheitsfragen bei der Ankunft in einem neuen Land</a:t>
              </a:r>
              <a:endParaRPr sz="2000" b="0" i="0" u="none" strike="noStrike" cap="none" dirty="0">
                <a:solidFill>
                  <a:schemeClr val="lt1"/>
                </a:solidFill>
                <a:latin typeface="Calibri"/>
                <a:ea typeface="Calibri"/>
                <a:cs typeface="Calibri"/>
                <a:sym typeface="Calibri"/>
              </a:endParaRPr>
            </a:p>
          </p:txBody>
        </p:sp>
        <p:sp>
          <p:nvSpPr>
            <p:cNvPr id="26"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3. Dienstleistungen im Gesundheitswesen</a:t>
              </a:r>
              <a:endParaRPr sz="2000" b="0" i="0" u="none" strike="noStrike" cap="none" dirty="0">
                <a:solidFill>
                  <a:schemeClr val="lt1"/>
                </a:solidFill>
                <a:latin typeface="Calibri"/>
                <a:ea typeface="Calibri"/>
                <a:cs typeface="Calibri"/>
                <a:sym typeface="Calibri"/>
              </a:endParaRPr>
            </a:p>
          </p:txBody>
        </p:sp>
        <p:sp>
          <p:nvSpPr>
            <p:cNvPr id="28" name="Google Shape;113;p4"/>
            <p:cNvSpPr/>
            <p:nvPr/>
          </p:nvSpPr>
          <p:spPr>
            <a:xfrm>
              <a:off x="0" y="1702919"/>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 name="Google Shape;114;p4"/>
            <p:cNvSpPr txBox="1"/>
            <p:nvPr/>
          </p:nvSpPr>
          <p:spPr>
            <a:xfrm>
              <a:off x="-1" y="1748765"/>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4. Digitale Kompetenzen entwickeln</a:t>
              </a:r>
              <a:endParaRPr sz="2000" b="0" i="0" u="none" strike="noStrike" cap="none" dirty="0">
                <a:solidFill>
                  <a:schemeClr val="lt1"/>
                </a:solidFill>
                <a:latin typeface="Calibri"/>
                <a:ea typeface="Calibri"/>
                <a:cs typeface="Calibri"/>
                <a:sym typeface="Calibri"/>
              </a:endParaRPr>
            </a:p>
          </p:txBody>
        </p:sp>
        <p:sp>
          <p:nvSpPr>
            <p:cNvPr id="30"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5. Erkundung digitaler Gesundheitstools</a:t>
              </a:r>
              <a:endParaRPr sz="2000" b="0" i="0" u="none" strike="noStrike" cap="none" dirty="0">
                <a:solidFill>
                  <a:schemeClr val="lt1"/>
                </a:solidFill>
                <a:latin typeface="Calibri"/>
                <a:ea typeface="Calibri"/>
                <a:cs typeface="Calibri"/>
                <a:sym typeface="Calibri"/>
              </a:endParaRPr>
            </a:p>
          </p:txBody>
        </p:sp>
        <p:sp>
          <p:nvSpPr>
            <p:cNvPr id="32"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 name="Google Shape;118;p4"/>
            <p:cNvSpPr txBox="1"/>
            <p:nvPr/>
          </p:nvSpPr>
          <p:spPr>
            <a:xfrm>
              <a:off x="23248" y="2815347"/>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pPr>
              <a:r>
                <a:rPr lang="de-DE" sz="2000" b="0" i="0" u="none" strike="noStrike" cap="none" dirty="0">
                  <a:solidFill>
                    <a:schemeClr val="lt1"/>
                  </a:solidFill>
                  <a:latin typeface="Calibri"/>
                  <a:ea typeface="Calibri"/>
                  <a:cs typeface="Calibri"/>
                  <a:sym typeface="Calibri"/>
                </a:rPr>
                <a:t>6. </a:t>
              </a:r>
              <a:r>
                <a:rPr lang="de-DE" sz="2000" dirty="0">
                  <a:solidFill>
                    <a:schemeClr val="lt1"/>
                  </a:solidFill>
                </a:rPr>
                <a:t>Aktiv sein im digitalen Gesundheitsumfeld</a:t>
              </a:r>
              <a:r>
                <a:rPr lang="en-US" sz="2000" b="0" i="0" u="none" strike="noStrike" cap="none" dirty="0">
                  <a:solidFill>
                    <a:schemeClr val="lt1"/>
                  </a:solidFill>
                  <a:latin typeface="Calibri"/>
                  <a:ea typeface="Calibri"/>
                  <a:cs typeface="Calibri"/>
                  <a:sym typeface="Calibri"/>
                </a:rPr>
                <a:t> </a:t>
              </a:r>
            </a:p>
          </p:txBody>
        </p:sp>
      </p:grpSp>
      <p:pic>
        <p:nvPicPr>
          <p:cNvPr id="34" name="Google Shape;120;p4"/>
          <p:cNvPicPr preferRelativeResize="0"/>
          <p:nvPr/>
        </p:nvPicPr>
        <p:blipFill rotWithShape="1">
          <a:blip r:embed="rId4">
            <a:alphaModFix/>
          </a:blip>
          <a:srcRect/>
          <a:stretch/>
        </p:blipFill>
        <p:spPr>
          <a:xfrm>
            <a:off x="10835436" y="4530949"/>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x, Binary, Security, Private, Privacy, Code, Law">
            <a:extLst>
              <a:ext uri="{FF2B5EF4-FFF2-40B4-BE49-F238E27FC236}">
                <a16:creationId xmlns:a16="http://schemas.microsoft.com/office/drawing/2014/main" id="{35E5F3F1-BE2E-4E38-861F-ACC9CFBA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431" y="1685096"/>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211254B-0884-493D-A6F8-EC8CFF6D4D1B}"/>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9" name="Τίτλος 4">
            <a:extLst>
              <a:ext uri="{FF2B5EF4-FFF2-40B4-BE49-F238E27FC236}">
                <a16:creationId xmlns:a16="http://schemas.microsoft.com/office/drawing/2014/main" id="{B4B6FB83-2C42-4070-AECE-1343CA7B5743}"/>
              </a:ext>
            </a:extLst>
          </p:cNvPr>
          <p:cNvSpPr>
            <a:spLocks noGrp="1"/>
          </p:cNvSpPr>
          <p:nvPr>
            <p:ph type="title"/>
          </p:nvPr>
        </p:nvSpPr>
        <p:spPr>
          <a:xfrm>
            <a:off x="557998" y="1095059"/>
            <a:ext cx="11059692" cy="605096"/>
          </a:xfrm>
        </p:spPr>
        <p:txBody>
          <a:bodyPr/>
          <a:lstStyle/>
          <a:p>
            <a:r>
              <a:rPr lang="en-US"/>
              <a:t>Welche personenbezogenen Daten gelten als sensibel?</a:t>
            </a:r>
          </a:p>
        </p:txBody>
      </p:sp>
      <p:sp>
        <p:nvSpPr>
          <p:cNvPr id="10" name="Θέση κειμένου 5">
            <a:extLst>
              <a:ext uri="{FF2B5EF4-FFF2-40B4-BE49-F238E27FC236}">
                <a16:creationId xmlns:a16="http://schemas.microsoft.com/office/drawing/2014/main" id="{A6650798-22E0-440F-AD73-C290DB9B9E08}"/>
              </a:ext>
            </a:extLst>
          </p:cNvPr>
          <p:cNvSpPr>
            <a:spLocks noGrp="1"/>
          </p:cNvSpPr>
          <p:nvPr>
            <p:ph type="body" idx="1"/>
          </p:nvPr>
        </p:nvSpPr>
        <p:spPr>
          <a:xfrm>
            <a:off x="557998" y="1799999"/>
            <a:ext cx="7566827" cy="4865977"/>
          </a:xfrm>
        </p:spPr>
        <p:txBody>
          <a:bodyPr>
            <a:normAutofit fontScale="92500" lnSpcReduction="10000"/>
          </a:bodyPr>
          <a:lstStyle/>
          <a:p>
            <a:pPr marL="114300" indent="0" algn="l">
              <a:spcAft>
                <a:spcPts val="600"/>
              </a:spcAft>
              <a:buNone/>
            </a:pPr>
            <a:r>
              <a:rPr lang="en-US" b="0" i="0" dirty="0">
                <a:solidFill>
                  <a:srgbClr val="404040"/>
                </a:solidFill>
                <a:effectLst/>
                <a:latin typeface="Calibri" panose="020F0502020204030204" pitchFamily="34" charset="0"/>
                <a:cs typeface="Calibri" panose="020F0502020204030204" pitchFamily="34" charset="0"/>
              </a:rPr>
              <a:t>Die folgenden personenbezogenen Daten gelten als "</a:t>
            </a:r>
            <a:r>
              <a:rPr lang="en-US" b="1" i="0" dirty="0">
                <a:solidFill>
                  <a:srgbClr val="404040"/>
                </a:solidFill>
                <a:effectLst/>
                <a:latin typeface="Calibri" panose="020F0502020204030204" pitchFamily="34" charset="0"/>
                <a:cs typeface="Calibri" panose="020F0502020204030204" pitchFamily="34" charset="0"/>
              </a:rPr>
              <a:t>sensibel</a:t>
            </a:r>
            <a:r>
              <a:rPr lang="en-US" b="0" i="0" dirty="0">
                <a:solidFill>
                  <a:srgbClr val="404040"/>
                </a:solidFill>
                <a:effectLst/>
                <a:latin typeface="Calibri" panose="020F0502020204030204" pitchFamily="34" charset="0"/>
                <a:cs typeface="Calibri" panose="020F0502020204030204" pitchFamily="34" charset="0"/>
              </a:rPr>
              <a:t>" und unterliegen besonderen Verarbeitungsbedingungen:</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personenbezogene Daten, aus denen die rassische oder ethnische Herkunft, politische Meinungen, religiöse oder philosophische Überzeugungen hervorgehen</a:t>
            </a:r>
          </a:p>
          <a:p>
            <a:pPr>
              <a:spcAft>
                <a:spcPts val="600"/>
              </a:spcAft>
              <a:buFont typeface="Calibri" panose="020B0604020202020204" pitchFamily="34" charset="0"/>
              <a:buChar char="•"/>
            </a:pPr>
            <a:r>
              <a:rPr lang="en-US" dirty="0">
                <a:latin typeface="Calibri" panose="020F0502020204030204" pitchFamily="34" charset="0"/>
                <a:cs typeface="Calibri" panose="020F0502020204030204" pitchFamily="34" charset="0"/>
              </a:rPr>
              <a:t>Fotos, Videos</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Mitgliedschaft in einer Gewerkschaft</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genetische Daten, biometrische Daten, die ausschließlich zur Identifizierung eines Menschen verarbeitet werden</a:t>
            </a:r>
          </a:p>
          <a:p>
            <a:pPr algn="l">
              <a:spcAft>
                <a:spcPts val="600"/>
              </a:spcAft>
              <a:buFont typeface="Calibri" panose="020B0604020202020204" pitchFamily="34" charset="0"/>
              <a:buChar char="•"/>
            </a:pPr>
            <a:r>
              <a:rPr lang="en-US" b="1" i="0" dirty="0">
                <a:solidFill>
                  <a:srgbClr val="404040"/>
                </a:solidFill>
                <a:effectLst/>
                <a:latin typeface="Calibri" panose="020F0502020204030204" pitchFamily="34" charset="0"/>
                <a:cs typeface="Calibri" panose="020F0502020204030204" pitchFamily="34" charset="0"/>
              </a:rPr>
              <a:t>gesundheitsbezogene Daten</a:t>
            </a:r>
          </a:p>
          <a:p>
            <a:pPr algn="l">
              <a:spcAft>
                <a:spcPts val="600"/>
              </a:spcAft>
              <a:buFont typeface="Calibri" panose="020B0604020202020204" pitchFamily="34" charset="0"/>
              <a:buChar char="•"/>
            </a:pPr>
            <a:r>
              <a:rPr lang="en-US" b="0" i="0" dirty="0">
                <a:solidFill>
                  <a:srgbClr val="404040"/>
                </a:solidFill>
                <a:effectLst/>
                <a:latin typeface="Calibri" panose="020F0502020204030204" pitchFamily="34" charset="0"/>
                <a:cs typeface="Calibri" panose="020F0502020204030204" pitchFamily="34" charset="0"/>
              </a:rPr>
              <a:t>Daten über das Sexualleben oder die sexuelle Ausrichtung einer Person</a:t>
            </a:r>
          </a:p>
          <a:p>
            <a:pPr>
              <a:spcAft>
                <a:spcPts val="600"/>
              </a:spcAft>
            </a:pPr>
            <a:endParaRPr lang="en-US" dirty="0"/>
          </a:p>
        </p:txBody>
      </p:sp>
    </p:spTree>
    <p:extLst>
      <p:ext uri="{BB962C8B-B14F-4D97-AF65-F5344CB8AC3E}">
        <p14:creationId xmlns:p14="http://schemas.microsoft.com/office/powerpoint/2010/main" val="26517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a:solidFill>
                  <a:srgbClr val="203864"/>
                </a:solidFill>
              </a:rPr>
              <a:t>Gibt</a:t>
            </a:r>
            <a:r>
              <a:rPr lang="en-US" sz="2000" b="1" dirty="0">
                <a:solidFill>
                  <a:srgbClr val="203864"/>
                </a:solidFill>
              </a:rPr>
              <a:t> </a:t>
            </a:r>
            <a:r>
              <a:rPr lang="en-US" sz="2000" b="1" dirty="0" err="1">
                <a:solidFill>
                  <a:srgbClr val="203864"/>
                </a:solidFill>
              </a:rPr>
              <a:t>es</a:t>
            </a:r>
            <a:r>
              <a:rPr lang="en-US" sz="2000" b="1" dirty="0">
                <a:solidFill>
                  <a:srgbClr val="203864"/>
                </a:solidFill>
              </a:rPr>
              <a:t> </a:t>
            </a:r>
            <a:r>
              <a:rPr lang="en-US" sz="2000" b="1" dirty="0" err="1">
                <a:solidFill>
                  <a:srgbClr val="203864"/>
                </a:solidFill>
              </a:rPr>
              <a:t>personenbezogene</a:t>
            </a:r>
            <a:r>
              <a:rPr lang="en-US" sz="2000" b="1" dirty="0">
                <a:solidFill>
                  <a:srgbClr val="203864"/>
                </a:solidFill>
              </a:rPr>
              <a:t> </a:t>
            </a:r>
            <a:r>
              <a:rPr lang="en-US" sz="2000" b="1" dirty="0" err="1">
                <a:solidFill>
                  <a:srgbClr val="203864"/>
                </a:solidFill>
              </a:rPr>
              <a:t>Daten</a:t>
            </a:r>
            <a:r>
              <a:rPr lang="en-US" sz="2000" b="1" dirty="0">
                <a:solidFill>
                  <a:srgbClr val="203864"/>
                </a:solidFill>
              </a:rPr>
              <a:t>, die </a:t>
            </a:r>
            <a:r>
              <a:rPr lang="en-US" sz="2000" b="1" dirty="0" err="1">
                <a:solidFill>
                  <a:srgbClr val="203864"/>
                </a:solidFill>
              </a:rPr>
              <a:t>als</a:t>
            </a:r>
            <a:r>
              <a:rPr lang="en-US" sz="2000" b="1" dirty="0">
                <a:solidFill>
                  <a:srgbClr val="203864"/>
                </a:solidFill>
              </a:rPr>
              <a:t> </a:t>
            </a:r>
            <a:r>
              <a:rPr lang="en-US" sz="2000" b="1" dirty="0" err="1">
                <a:solidFill>
                  <a:srgbClr val="203864"/>
                </a:solidFill>
              </a:rPr>
              <a:t>besonders</a:t>
            </a:r>
            <a:r>
              <a:rPr lang="en-US" sz="2000" b="1" dirty="0">
                <a:solidFill>
                  <a:srgbClr val="203864"/>
                </a:solidFill>
              </a:rPr>
              <a:t> </a:t>
            </a:r>
            <a:r>
              <a:rPr lang="en-US" sz="2000" b="1" dirty="0" err="1">
                <a:solidFill>
                  <a:srgbClr val="203864"/>
                </a:solidFill>
              </a:rPr>
              <a:t>sensibel</a:t>
            </a:r>
            <a:r>
              <a:rPr lang="en-US" sz="2000" b="1" dirty="0">
                <a:solidFill>
                  <a:srgbClr val="203864"/>
                </a:solidFill>
              </a:rPr>
              <a:t> </a:t>
            </a:r>
            <a:r>
              <a:rPr lang="en-US" sz="2000" b="1" dirty="0" err="1">
                <a:solidFill>
                  <a:srgbClr val="203864"/>
                </a:solidFill>
              </a:rPr>
              <a:t>gelten</a:t>
            </a:r>
            <a:r>
              <a:rPr lang="en-US"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Ja</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Nein</a:t>
            </a:r>
            <a:endParaRPr lang="el-GR" dirty="0"/>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36990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curity, Protection, Antivirus, Software, Cms">
            <a:extLst>
              <a:ext uri="{FF2B5EF4-FFF2-40B4-BE49-F238E27FC236}">
                <a16:creationId xmlns:a16="http://schemas.microsoft.com/office/drawing/2014/main" id="{EF81BAAF-256F-4D65-98DF-2246D68F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6" y="1799999"/>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0CEEE981-D3A4-4CE7-8CCF-3270729252BA}"/>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9" name="Τίτλος 6">
            <a:extLst>
              <a:ext uri="{FF2B5EF4-FFF2-40B4-BE49-F238E27FC236}">
                <a16:creationId xmlns:a16="http://schemas.microsoft.com/office/drawing/2014/main" id="{391419F0-8C43-4ABF-B09F-3DD7B2DDBDB6}"/>
              </a:ext>
            </a:extLst>
          </p:cNvPr>
          <p:cNvSpPr>
            <a:spLocks noGrp="1"/>
          </p:cNvSpPr>
          <p:nvPr>
            <p:ph type="title"/>
          </p:nvPr>
        </p:nvSpPr>
        <p:spPr>
          <a:xfrm>
            <a:off x="558000" y="1080000"/>
            <a:ext cx="11059692" cy="605096"/>
          </a:xfrm>
        </p:spPr>
        <p:txBody>
          <a:bodyPr/>
          <a:lstStyle/>
          <a:p>
            <a:r>
              <a:rPr lang="en-US" dirty="0"/>
              <a:t>Was </a:t>
            </a:r>
            <a:r>
              <a:rPr lang="en-US" dirty="0" err="1"/>
              <a:t>bedeutet</a:t>
            </a:r>
            <a:r>
              <a:rPr lang="en-US" dirty="0"/>
              <a:t> </a:t>
            </a:r>
            <a:r>
              <a:rPr lang="en-US" dirty="0" err="1"/>
              <a:t>Sicherheit</a:t>
            </a:r>
            <a:r>
              <a:rPr lang="en-US" dirty="0"/>
              <a:t> in </a:t>
            </a:r>
            <a:r>
              <a:rPr lang="en-US" dirty="0" err="1"/>
              <a:t>diesem</a:t>
            </a:r>
            <a:r>
              <a:rPr lang="en-US" dirty="0"/>
              <a:t> </a:t>
            </a:r>
            <a:r>
              <a:rPr lang="en-US" dirty="0" err="1"/>
              <a:t>Kontext</a:t>
            </a:r>
            <a:r>
              <a:rPr lang="en-US" dirty="0"/>
              <a:t>?</a:t>
            </a:r>
          </a:p>
        </p:txBody>
      </p:sp>
      <p:sp>
        <p:nvSpPr>
          <p:cNvPr id="11" name="Θέση κειμένου 2">
            <a:extLst>
              <a:ext uri="{FF2B5EF4-FFF2-40B4-BE49-F238E27FC236}">
                <a16:creationId xmlns:a16="http://schemas.microsoft.com/office/drawing/2014/main" id="{9380815A-1A7E-4C7A-975F-646F5D94BA69}"/>
              </a:ext>
            </a:extLst>
          </p:cNvPr>
          <p:cNvSpPr>
            <a:spLocks noGrp="1"/>
          </p:cNvSpPr>
          <p:nvPr>
            <p:ph type="body" idx="1"/>
          </p:nvPr>
        </p:nvSpPr>
        <p:spPr>
          <a:xfrm>
            <a:off x="4623913" y="1641570"/>
            <a:ext cx="7566826" cy="4982027"/>
          </a:xfrm>
        </p:spPr>
        <p:txBody>
          <a:bodyPr>
            <a:normAutofit/>
          </a:bodyPr>
          <a:lstStyle/>
          <a:p>
            <a:pPr>
              <a:spcAft>
                <a:spcPts val="600"/>
              </a:spcAft>
            </a:pPr>
            <a:r>
              <a:rPr lang="en-US" dirty="0"/>
              <a:t>Bei der Sicherheit geht es darum, </a:t>
            </a:r>
            <a:r>
              <a:rPr lang="en-US" b="1" dirty="0"/>
              <a:t>wie Sie Ihre persönlichen Daten </a:t>
            </a:r>
            <a:r>
              <a:rPr lang="en-US" dirty="0"/>
              <a:t>vor </a:t>
            </a:r>
            <a:r>
              <a:rPr lang="en-US" b="1" dirty="0" err="1"/>
              <a:t>unbefugtem</a:t>
            </a:r>
            <a:r>
              <a:rPr lang="en-US" b="1" dirty="0"/>
              <a:t> </a:t>
            </a:r>
            <a:r>
              <a:rPr lang="en-US" b="1" dirty="0" err="1"/>
              <a:t>Zugriff</a:t>
            </a:r>
            <a:r>
              <a:rPr lang="en-US" b="1" dirty="0"/>
              <a:t> </a:t>
            </a:r>
            <a:r>
              <a:rPr lang="en-US" dirty="0" err="1"/>
              <a:t>im</a:t>
            </a:r>
            <a:r>
              <a:rPr lang="en-US" b="1" dirty="0"/>
              <a:t> </a:t>
            </a:r>
            <a:r>
              <a:rPr lang="en-US" dirty="0"/>
              <a:t>Internet </a:t>
            </a:r>
            <a:r>
              <a:rPr lang="en-US" b="1" dirty="0"/>
              <a:t>schützen können</a:t>
            </a:r>
            <a:r>
              <a:rPr lang="en-US" dirty="0"/>
              <a:t>.</a:t>
            </a:r>
          </a:p>
          <a:p>
            <a:pPr>
              <a:spcAft>
                <a:spcPts val="600"/>
              </a:spcAft>
            </a:pPr>
            <a:r>
              <a:rPr lang="en-US" dirty="0" err="1"/>
              <a:t>Es</a:t>
            </a:r>
            <a:r>
              <a:rPr lang="en-US" dirty="0"/>
              <a:t> </a:t>
            </a:r>
            <a:r>
              <a:rPr lang="en-US" dirty="0" err="1"/>
              <a:t>gibt</a:t>
            </a:r>
            <a:r>
              <a:rPr lang="en-US" dirty="0"/>
              <a:t> </a:t>
            </a:r>
            <a:r>
              <a:rPr lang="en-US" dirty="0" err="1"/>
              <a:t>verschiedene</a:t>
            </a:r>
            <a:r>
              <a:rPr lang="en-US" dirty="0"/>
              <a:t> </a:t>
            </a:r>
            <a:r>
              <a:rPr lang="en-US" dirty="0" err="1"/>
              <a:t>Sicherheitsmaßnahmen</a:t>
            </a:r>
            <a:r>
              <a:rPr lang="en-US" dirty="0"/>
              <a:t>, um den Zugriff auf die Informationen zu </a:t>
            </a:r>
            <a:r>
              <a:rPr lang="en-US" dirty="0" err="1"/>
              <a:t>beschränken</a:t>
            </a:r>
            <a:r>
              <a:rPr lang="en-US" dirty="0"/>
              <a:t>. </a:t>
            </a:r>
            <a:r>
              <a:rPr lang="en-US" dirty="0" err="1"/>
              <a:t>Zu</a:t>
            </a:r>
            <a:r>
              <a:rPr lang="en-US" dirty="0"/>
              <a:t> den </a:t>
            </a:r>
            <a:r>
              <a:rPr lang="en-US" dirty="0" err="1"/>
              <a:t>Sicherheitsmaßnahmen</a:t>
            </a:r>
            <a:r>
              <a:rPr lang="en-US" dirty="0"/>
              <a:t> </a:t>
            </a:r>
            <a:r>
              <a:rPr lang="en-US" dirty="0" err="1"/>
              <a:t>zählt</a:t>
            </a:r>
            <a:r>
              <a:rPr lang="en-US" dirty="0"/>
              <a:t>:</a:t>
            </a:r>
          </a:p>
          <a:p>
            <a:pPr lvl="1">
              <a:spcAft>
                <a:spcPts val="600"/>
              </a:spcAft>
            </a:pPr>
            <a:r>
              <a:rPr lang="en-US" sz="2400" dirty="0"/>
              <a:t>die Aktualisierung des Betriebssystems und der Software von </a:t>
            </a:r>
            <a:r>
              <a:rPr lang="en-US" sz="2400" dirty="0" err="1"/>
              <a:t>digitalen</a:t>
            </a:r>
            <a:r>
              <a:rPr lang="en-US" sz="2400" dirty="0"/>
              <a:t> </a:t>
            </a:r>
            <a:r>
              <a:rPr lang="en-US" sz="2400" dirty="0" err="1"/>
              <a:t>Geräten</a:t>
            </a:r>
            <a:r>
              <a:rPr lang="en-US" sz="2400" dirty="0"/>
              <a:t>,</a:t>
            </a:r>
          </a:p>
          <a:p>
            <a:pPr lvl="1">
              <a:spcAft>
                <a:spcPts val="600"/>
              </a:spcAft>
            </a:pPr>
            <a:r>
              <a:rPr lang="en-US" sz="2400" dirty="0"/>
              <a:t>Die </a:t>
            </a:r>
            <a:r>
              <a:rPr lang="en-US" sz="2400" dirty="0" err="1"/>
              <a:t>Verwendung</a:t>
            </a:r>
            <a:r>
              <a:rPr lang="en-US" sz="2400" dirty="0"/>
              <a:t> </a:t>
            </a:r>
            <a:r>
              <a:rPr lang="en-US" sz="2400" dirty="0" err="1"/>
              <a:t>sicherer</a:t>
            </a:r>
            <a:r>
              <a:rPr lang="en-US" sz="2400" dirty="0"/>
              <a:t> </a:t>
            </a:r>
            <a:r>
              <a:rPr lang="en-US" sz="2400" dirty="0" err="1"/>
              <a:t>Passwörter</a:t>
            </a:r>
            <a:r>
              <a:rPr lang="en-US" sz="2400" dirty="0"/>
              <a:t>,</a:t>
            </a:r>
          </a:p>
          <a:p>
            <a:pPr lvl="1">
              <a:spcAft>
                <a:spcPts val="600"/>
              </a:spcAft>
            </a:pPr>
            <a:r>
              <a:rPr lang="en-US" sz="2400" dirty="0" err="1"/>
              <a:t>bei</a:t>
            </a:r>
            <a:r>
              <a:rPr lang="en-US" sz="2400" dirty="0"/>
              <a:t> der Datenübertragung über das Internet </a:t>
            </a:r>
            <a:r>
              <a:rPr lang="en-US" sz="2400" dirty="0" err="1"/>
              <a:t>darauf</a:t>
            </a:r>
            <a:r>
              <a:rPr lang="en-US" sz="2400" dirty="0"/>
              <a:t> </a:t>
            </a:r>
            <a:r>
              <a:rPr lang="en-US" sz="2400" dirty="0" err="1"/>
              <a:t>achten</a:t>
            </a:r>
            <a:r>
              <a:rPr lang="en-US" sz="2400" dirty="0"/>
              <a:t>, </a:t>
            </a:r>
            <a:r>
              <a:rPr lang="en-US" sz="2400" dirty="0" err="1"/>
              <a:t>dass</a:t>
            </a:r>
            <a:r>
              <a:rPr lang="en-US" sz="2400" dirty="0"/>
              <a:t> der Link </a:t>
            </a:r>
            <a:r>
              <a:rPr lang="en-US" sz="2400" b="1" dirty="0"/>
              <a:t>https </a:t>
            </a:r>
            <a:r>
              <a:rPr lang="en-US" sz="2400" dirty="0" err="1"/>
              <a:t>beginnt</a:t>
            </a:r>
            <a:r>
              <a:rPr lang="en-US" sz="2400" dirty="0"/>
              <a:t>.</a:t>
            </a:r>
          </a:p>
          <a:p>
            <a:pPr marL="1028700" lvl="2" indent="0">
              <a:spcAft>
                <a:spcPts val="600"/>
              </a:spcAft>
              <a:buNone/>
            </a:pPr>
            <a:endParaRPr lang="en-US" dirty="0"/>
          </a:p>
          <a:p>
            <a:pPr marL="76200" indent="0">
              <a:spcAft>
                <a:spcPts val="600"/>
              </a:spcAft>
              <a:buNone/>
            </a:pPr>
            <a:endParaRPr lang="en-US" dirty="0"/>
          </a:p>
          <a:p>
            <a:pPr>
              <a:spcAft>
                <a:spcPts val="600"/>
              </a:spcAft>
            </a:pPr>
            <a:endParaRPr lang="en-US" dirty="0"/>
          </a:p>
        </p:txBody>
      </p:sp>
    </p:spTree>
    <p:extLst>
      <p:ext uri="{BB962C8B-B14F-4D97-AF65-F5344CB8AC3E}">
        <p14:creationId xmlns:p14="http://schemas.microsoft.com/office/powerpoint/2010/main" val="182914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Google Shape;380;p27">
            <a:extLst>
              <a:ext uri="{FF2B5EF4-FFF2-40B4-BE49-F238E27FC236}">
                <a16:creationId xmlns:a16="http://schemas.microsoft.com/office/drawing/2014/main" id="{93A78BE9-013F-4086-8ACF-BE8EDFC5806D}"/>
              </a:ext>
            </a:extLst>
          </p:cNvPr>
          <p:cNvSpPr/>
          <p:nvPr/>
        </p:nvSpPr>
        <p:spPr>
          <a:xfrm>
            <a:off x="7468714" y="1938480"/>
            <a:ext cx="4619568" cy="2384137"/>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en-US" sz="2400" dirty="0" err="1">
                <a:solidFill>
                  <a:schemeClr val="dk1"/>
                </a:solidFill>
              </a:rPr>
              <a:t>Welche</a:t>
            </a:r>
            <a:r>
              <a:rPr lang="en-US" sz="2400" dirty="0">
                <a:solidFill>
                  <a:schemeClr val="dk1"/>
                </a:solidFill>
              </a:rPr>
              <a:t> </a:t>
            </a:r>
            <a:r>
              <a:rPr lang="en-US" sz="2400" dirty="0" err="1">
                <a:solidFill>
                  <a:schemeClr val="dk1"/>
                </a:solidFill>
              </a:rPr>
              <a:t>Kriterien</a:t>
            </a:r>
            <a:r>
              <a:rPr lang="en-US" sz="2400" dirty="0">
                <a:solidFill>
                  <a:schemeClr val="dk1"/>
                </a:solidFill>
              </a:rPr>
              <a:t> </a:t>
            </a:r>
            <a:r>
              <a:rPr lang="en-US" sz="2400" dirty="0" err="1">
                <a:solidFill>
                  <a:schemeClr val="dk1"/>
                </a:solidFill>
              </a:rPr>
              <a:t>müssen</a:t>
            </a:r>
            <a:r>
              <a:rPr lang="en-US" sz="2400" dirty="0">
                <a:solidFill>
                  <a:schemeClr val="dk1"/>
                </a:solidFill>
              </a:rPr>
              <a:t> </a:t>
            </a:r>
            <a:r>
              <a:rPr lang="en-US" sz="2400" dirty="0" err="1">
                <a:solidFill>
                  <a:schemeClr val="dk1"/>
                </a:solidFill>
              </a:rPr>
              <a:t>berücksichtigt</a:t>
            </a:r>
            <a:r>
              <a:rPr lang="en-US" sz="2400" dirty="0">
                <a:solidFill>
                  <a:schemeClr val="dk1"/>
                </a:solidFill>
              </a:rPr>
              <a:t> </a:t>
            </a:r>
            <a:r>
              <a:rPr lang="en-US" sz="2400" dirty="0" err="1">
                <a:solidFill>
                  <a:schemeClr val="dk1"/>
                </a:solidFill>
              </a:rPr>
              <a:t>werden</a:t>
            </a:r>
            <a:r>
              <a:rPr lang="en-US" sz="2400" dirty="0">
                <a:solidFill>
                  <a:schemeClr val="dk1"/>
                </a:solidFill>
              </a:rPr>
              <a:t>, um </a:t>
            </a:r>
            <a:r>
              <a:rPr lang="en-US" sz="2400" dirty="0" err="1">
                <a:solidFill>
                  <a:schemeClr val="dk1"/>
                </a:solidFill>
              </a:rPr>
              <a:t>zu</a:t>
            </a:r>
            <a:r>
              <a:rPr lang="en-US" sz="2400" dirty="0">
                <a:solidFill>
                  <a:schemeClr val="dk1"/>
                </a:solidFill>
              </a:rPr>
              <a:t> </a:t>
            </a:r>
            <a:r>
              <a:rPr lang="en-US" sz="2400" dirty="0" err="1">
                <a:solidFill>
                  <a:schemeClr val="dk1"/>
                </a:solidFill>
              </a:rPr>
              <a:t>entscheiden</a:t>
            </a:r>
            <a:r>
              <a:rPr lang="en-US" sz="2400" dirty="0">
                <a:solidFill>
                  <a:schemeClr val="dk1"/>
                </a:solidFill>
              </a:rPr>
              <a:t>, </a:t>
            </a:r>
            <a:r>
              <a:rPr lang="en-US" sz="2400" dirty="0" err="1">
                <a:solidFill>
                  <a:schemeClr val="dk1"/>
                </a:solidFill>
              </a:rPr>
              <a:t>ob</a:t>
            </a:r>
            <a:r>
              <a:rPr lang="en-US" sz="2400" dirty="0">
                <a:solidFill>
                  <a:schemeClr val="dk1"/>
                </a:solidFill>
              </a:rPr>
              <a:t> </a:t>
            </a:r>
            <a:r>
              <a:rPr lang="en-US" sz="2400" dirty="0" err="1">
                <a:solidFill>
                  <a:schemeClr val="dk1"/>
                </a:solidFill>
              </a:rPr>
              <a:t>eine</a:t>
            </a:r>
            <a:r>
              <a:rPr lang="en-US" sz="2400" dirty="0">
                <a:solidFill>
                  <a:schemeClr val="dk1"/>
                </a:solidFill>
              </a:rPr>
              <a:t> Website </a:t>
            </a:r>
            <a:r>
              <a:rPr lang="en-US" sz="2400" dirty="0" err="1">
                <a:solidFill>
                  <a:schemeClr val="dk1"/>
                </a:solidFill>
              </a:rPr>
              <a:t>sicher</a:t>
            </a:r>
            <a:r>
              <a:rPr lang="en-US" sz="2400" dirty="0">
                <a:solidFill>
                  <a:schemeClr val="dk1"/>
                </a:solidFill>
              </a:rPr>
              <a:t> </a:t>
            </a:r>
            <a:r>
              <a:rPr lang="en-US" sz="2400" dirty="0" err="1">
                <a:solidFill>
                  <a:schemeClr val="dk1"/>
                </a:solidFill>
              </a:rPr>
              <a:t>ist</a:t>
            </a:r>
            <a:r>
              <a:rPr lang="en-US" sz="2400" dirty="0">
                <a:solidFill>
                  <a:schemeClr val="dk1"/>
                </a:solidFill>
              </a:rPr>
              <a:t>?</a:t>
            </a:r>
          </a:p>
        </p:txBody>
      </p:sp>
      <p:sp>
        <p:nvSpPr>
          <p:cNvPr id="7"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8" name="Google Shape;343;p2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Ist die Website sicher?</a:t>
            </a:r>
          </a:p>
        </p:txBody>
      </p:sp>
      <p:sp>
        <p:nvSpPr>
          <p:cNvPr id="10" name="Google Shape;344;p24"/>
          <p:cNvSpPr txBox="1">
            <a:spLocks noGrp="1"/>
          </p:cNvSpPr>
          <p:nvPr>
            <p:ph type="body" idx="1"/>
          </p:nvPr>
        </p:nvSpPr>
        <p:spPr>
          <a:xfrm>
            <a:off x="557997" y="1799999"/>
            <a:ext cx="7372500" cy="486597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Zum </a:t>
            </a:r>
            <a:r>
              <a:rPr lang="en-US" sz="2400" b="1" i="0" u="none" strike="noStrike" cap="none" dirty="0">
                <a:solidFill>
                  <a:schemeClr val="dk1"/>
                </a:solidFill>
                <a:latin typeface="Calibri"/>
                <a:ea typeface="Calibri"/>
                <a:cs typeface="Calibri"/>
                <a:sym typeface="Calibri"/>
              </a:rPr>
              <a:t>Schutz personenbezogener Daten </a:t>
            </a:r>
            <a:r>
              <a:rPr lang="en-US" sz="2400" b="0" i="0" u="none" strike="noStrike" cap="none" dirty="0">
                <a:solidFill>
                  <a:schemeClr val="dk1"/>
                </a:solidFill>
                <a:latin typeface="Calibri"/>
                <a:ea typeface="Calibri"/>
                <a:cs typeface="Calibri"/>
                <a:sym typeface="Calibri"/>
              </a:rPr>
              <a:t>ist es wichtig zu prüfen, ob die Website </a:t>
            </a:r>
            <a:r>
              <a:rPr lang="en-US" sz="2400" b="1" i="0" u="none" strike="noStrike" cap="none" dirty="0">
                <a:solidFill>
                  <a:schemeClr val="dk1"/>
                </a:solidFill>
                <a:latin typeface="Calibri"/>
                <a:ea typeface="Calibri"/>
                <a:cs typeface="Calibri"/>
                <a:sym typeface="Calibri"/>
              </a:rPr>
              <a:t>sicher </a:t>
            </a:r>
            <a:r>
              <a:rPr lang="en-US" sz="2400" b="0" i="0" u="none" strike="noStrike" cap="none" dirty="0">
                <a:solidFill>
                  <a:schemeClr val="dk1"/>
                </a:solidFill>
                <a:latin typeface="Calibri"/>
                <a:ea typeface="Calibri"/>
                <a:cs typeface="Calibri"/>
                <a:sym typeface="Calibri"/>
              </a:rPr>
              <a:t>ist. </a:t>
            </a:r>
          </a:p>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Sicher bedeutet in diesem Zusammenhang, dass </a:t>
            </a:r>
          </a:p>
          <a:p>
            <a:pPr marL="800100" lvl="1" indent="-342900">
              <a:spcAft>
                <a:spcPts val="600"/>
              </a:spcAft>
              <a:buClr>
                <a:srgbClr val="C00000"/>
              </a:buClr>
              <a:buSzPct val="100000"/>
              <a:buFont typeface="Wingdings" panose="05000000000000000000" pitchFamily="2" charset="2"/>
              <a:buChar char="ü"/>
            </a:pPr>
            <a:r>
              <a:rPr lang="en-US" b="0" i="0" u="none" strike="noStrike" cap="none" dirty="0">
                <a:solidFill>
                  <a:schemeClr val="dk1"/>
                </a:solidFill>
                <a:latin typeface="Calibri"/>
                <a:ea typeface="Calibri"/>
                <a:cs typeface="Calibri"/>
                <a:sym typeface="Calibri"/>
              </a:rPr>
              <a:t>alle </a:t>
            </a:r>
            <a:r>
              <a:rPr lang="en-US" b="1" i="0" u="none" strike="noStrike" cap="none" dirty="0">
                <a:solidFill>
                  <a:schemeClr val="dk1"/>
                </a:solidFill>
                <a:latin typeface="Calibri"/>
                <a:ea typeface="Calibri"/>
                <a:cs typeface="Calibri"/>
                <a:sym typeface="Calibri"/>
              </a:rPr>
              <a:t>technischen Sicherheitskriterien </a:t>
            </a:r>
            <a:r>
              <a:rPr lang="en-US" i="0" u="none" strike="noStrike" cap="none" dirty="0">
                <a:solidFill>
                  <a:schemeClr val="dk1"/>
                </a:solidFill>
                <a:latin typeface="Calibri"/>
                <a:ea typeface="Calibri"/>
                <a:cs typeface="Calibri"/>
                <a:sym typeface="Calibri"/>
              </a:rPr>
              <a:t>erfüllt </a:t>
            </a:r>
            <a:r>
              <a:rPr lang="en-US" b="0" i="0" u="none" strike="noStrike" cap="none" dirty="0">
                <a:solidFill>
                  <a:schemeClr val="dk1"/>
                </a:solidFill>
                <a:latin typeface="Calibri"/>
                <a:ea typeface="Calibri"/>
                <a:cs typeface="Calibri"/>
                <a:sym typeface="Calibri"/>
              </a:rPr>
              <a:t>sind</a:t>
            </a:r>
            <a:r>
              <a:rPr lang="en-US" dirty="0"/>
              <a:t>, und</a:t>
            </a:r>
            <a:endParaRPr lang="en-US" i="0" u="none" strike="noStrike" cap="none" dirty="0">
              <a:solidFill>
                <a:schemeClr val="dk1"/>
              </a:solidFill>
              <a:latin typeface="Calibri"/>
              <a:ea typeface="Calibri"/>
              <a:cs typeface="Calibri"/>
              <a:sym typeface="Calibri"/>
            </a:endParaRPr>
          </a:p>
          <a:p>
            <a:pPr marL="800100" lvl="1" indent="-342900">
              <a:spcAft>
                <a:spcPts val="600"/>
              </a:spcAft>
              <a:buClr>
                <a:srgbClr val="C00000"/>
              </a:buClr>
              <a:buSzPct val="100000"/>
              <a:buFont typeface="Wingdings" panose="05000000000000000000" pitchFamily="2" charset="2"/>
              <a:buChar char="ü"/>
            </a:pPr>
            <a:r>
              <a:rPr lang="en-US" i="0" u="none" strike="noStrike" cap="none" dirty="0" err="1">
                <a:solidFill>
                  <a:schemeClr val="dk1"/>
                </a:solidFill>
                <a:latin typeface="Calibri"/>
                <a:ea typeface="Calibri"/>
                <a:cs typeface="Calibri"/>
                <a:sym typeface="Calibri"/>
              </a:rPr>
              <a:t>es</a:t>
            </a:r>
            <a:r>
              <a:rPr lang="en-US" i="0" u="none" strike="noStrike" cap="none" dirty="0">
                <a:solidFill>
                  <a:schemeClr val="dk1"/>
                </a:solidFill>
                <a:latin typeface="Calibri"/>
                <a:ea typeface="Calibri"/>
                <a:cs typeface="Calibri"/>
                <a:sym typeface="Calibri"/>
              </a:rPr>
              <a:t> </a:t>
            </a:r>
            <a:r>
              <a:rPr lang="en-US" i="0" u="none" strike="noStrike" cap="none" dirty="0" err="1">
                <a:solidFill>
                  <a:schemeClr val="dk1"/>
                </a:solidFill>
                <a:latin typeface="Calibri"/>
                <a:ea typeface="Calibri"/>
                <a:cs typeface="Calibri"/>
                <a:sym typeface="Calibri"/>
              </a:rPr>
              <a:t>ist</a:t>
            </a:r>
            <a:r>
              <a:rPr lang="en-US" i="0" u="none" strike="noStrike" cap="none" dirty="0">
                <a:solidFill>
                  <a:schemeClr val="dk1"/>
                </a:solidFill>
                <a:latin typeface="Calibri"/>
                <a:ea typeface="Calibri"/>
                <a:cs typeface="Calibri"/>
                <a:sym typeface="Calibri"/>
              </a:rPr>
              <a:t> </a:t>
            </a:r>
            <a:r>
              <a:rPr lang="en-US" i="0" u="none" strike="noStrike" cap="none" dirty="0" err="1">
                <a:solidFill>
                  <a:schemeClr val="dk1"/>
                </a:solidFill>
                <a:latin typeface="Calibri"/>
                <a:ea typeface="Calibri"/>
                <a:cs typeface="Calibri"/>
                <a:sym typeface="Calibri"/>
              </a:rPr>
              <a:t>sichergestellt</a:t>
            </a:r>
            <a:r>
              <a:rPr lang="en-US" i="0" u="none" strike="noStrike" cap="none" dirty="0">
                <a:solidFill>
                  <a:schemeClr val="dk1"/>
                </a:solidFill>
                <a:latin typeface="Calibri"/>
                <a:ea typeface="Calibri"/>
                <a:cs typeface="Calibri"/>
                <a:sym typeface="Calibri"/>
              </a:rPr>
              <a:t>, dass </a:t>
            </a:r>
            <a:r>
              <a:rPr lang="en-US" b="1" i="0" u="none" strike="noStrike" cap="none" dirty="0">
                <a:solidFill>
                  <a:schemeClr val="dk1"/>
                </a:solidFill>
                <a:latin typeface="Calibri"/>
                <a:ea typeface="Calibri"/>
                <a:cs typeface="Calibri"/>
                <a:sym typeface="Calibri"/>
              </a:rPr>
              <a:t>es </a:t>
            </a:r>
            <a:r>
              <a:rPr lang="en-US" i="0" u="none" strike="noStrike" cap="none" dirty="0">
                <a:solidFill>
                  <a:schemeClr val="dk1"/>
                </a:solidFill>
                <a:latin typeface="Calibri"/>
                <a:ea typeface="Calibri"/>
                <a:cs typeface="Calibri"/>
                <a:sym typeface="Calibri"/>
              </a:rPr>
              <a:t>sich um </a:t>
            </a:r>
            <a:r>
              <a:rPr lang="en-US" b="1" i="0" u="none" strike="noStrike" cap="none" dirty="0">
                <a:solidFill>
                  <a:schemeClr val="dk1"/>
                </a:solidFill>
                <a:latin typeface="Calibri"/>
                <a:ea typeface="Calibri"/>
                <a:cs typeface="Calibri"/>
                <a:sym typeface="Calibri"/>
              </a:rPr>
              <a:t>eine originale </a:t>
            </a:r>
            <a:r>
              <a:rPr lang="en-US" i="0" u="none" strike="noStrike" cap="none" dirty="0">
                <a:solidFill>
                  <a:schemeClr val="dk1"/>
                </a:solidFill>
                <a:latin typeface="Calibri"/>
                <a:ea typeface="Calibri"/>
                <a:cs typeface="Calibri"/>
                <a:sym typeface="Calibri"/>
              </a:rPr>
              <a:t>und nicht um eine gefälschte Website handelt.</a:t>
            </a:r>
            <a:endParaRPr lang="en-US" dirty="0"/>
          </a:p>
          <a:p>
            <a:pPr marL="228600" lvl="0" indent="-87629" algn="l" rtl="0">
              <a:lnSpc>
                <a:spcPct val="100000"/>
              </a:lnSpc>
              <a:spcBef>
                <a:spcPts val="1200"/>
              </a:spcBef>
              <a:spcAft>
                <a:spcPts val="0"/>
              </a:spcAft>
              <a:buSzPct val="100000"/>
              <a:buNone/>
            </a:pPr>
            <a:endParaRPr lang="en-US" dirty="0"/>
          </a:p>
        </p:txBody>
      </p:sp>
    </p:spTree>
    <p:extLst>
      <p:ext uri="{BB962C8B-B14F-4D97-AF65-F5344CB8AC3E}">
        <p14:creationId xmlns:p14="http://schemas.microsoft.com/office/powerpoint/2010/main" val="220909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8" name="Google Shape;398;p29"/>
          <p:cNvSpPr txBox="1"/>
          <p:nvPr/>
        </p:nvSpPr>
        <p:spPr>
          <a:xfrm>
            <a:off x="558000" y="1685096"/>
            <a:ext cx="7076689" cy="503468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dirty="0">
                <a:solidFill>
                  <a:schemeClr val="dk1"/>
                </a:solidFill>
              </a:rPr>
              <a:t>Beginnen Sie eine Liste: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en-US" sz="2200" b="0" i="0" u="none" strike="noStrike" cap="none" dirty="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dirty="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en-US" sz="2200" b="0" i="1" u="none" strike="noStrike" cap="none" dirty="0">
                <a:solidFill>
                  <a:schemeClr val="dk1"/>
                </a:solidFill>
                <a:latin typeface="Calibri"/>
                <a:ea typeface="Calibri"/>
                <a:cs typeface="Calibri"/>
                <a:sym typeface="Calibri"/>
              </a:rPr>
              <a:t>……………..</a:t>
            </a:r>
            <a:endParaRPr sz="2200" b="0" i="1" u="none" strike="noStrike" cap="none" dirty="0">
              <a:solidFill>
                <a:srgbClr val="FF0000"/>
              </a:solidFill>
              <a:latin typeface="Calibri"/>
              <a:ea typeface="Calibri"/>
              <a:cs typeface="Calibri"/>
              <a:sym typeface="Calibri"/>
            </a:endParaRPr>
          </a:p>
          <a:p>
            <a:pPr marL="685800" lvl="6" indent="-228600">
              <a:lnSpc>
                <a:spcPct val="120000"/>
              </a:lnSpc>
              <a:spcBef>
                <a:spcPts val="1200"/>
              </a:spcBef>
              <a:buClr>
                <a:srgbClr val="C01E24"/>
              </a:buClr>
              <a:buSzPts val="2640"/>
              <a:buFont typeface="Calibri"/>
              <a:buChar char="✔"/>
            </a:pPr>
            <a:endParaRPr sz="2200" b="0" i="0" u="none" strike="noStrike" cap="none" dirty="0">
              <a:solidFill>
                <a:schemeClr val="dk1"/>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399" name="Google Shape;399;p29"/>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Information: [4]</a:t>
            </a:r>
            <a:endParaRPr sz="1200" b="0" i="0" u="none" strike="noStrike" cap="none" dirty="0">
              <a:solidFill>
                <a:schemeClr val="dk1"/>
              </a:solidFill>
              <a:latin typeface="Calibri"/>
              <a:ea typeface="Calibri"/>
              <a:cs typeface="Calibri"/>
              <a:sym typeface="Calibri"/>
            </a:endParaRPr>
          </a:p>
        </p:txBody>
      </p:sp>
      <p:sp>
        <p:nvSpPr>
          <p:cNvPr id="400" name="Google Shape;400;p29"/>
          <p:cNvSpPr/>
          <p:nvPr/>
        </p:nvSpPr>
        <p:spPr>
          <a:xfrm>
            <a:off x="7389628" y="824819"/>
            <a:ext cx="4563982" cy="2207435"/>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de-DE" sz="2400" dirty="0">
                <a:solidFill>
                  <a:schemeClr val="dk1"/>
                </a:solidFill>
              </a:rPr>
              <a:t>Welche Kriterien müssen berücksichtigt werden, um zu entscheiden, ob eine Website sicher ist?</a:t>
            </a:r>
          </a:p>
        </p:txBody>
      </p:sp>
      <p:sp>
        <p:nvSpPr>
          <p:cNvPr id="7" name="TextBox 6">
            <a:extLst>
              <a:ext uri="{FF2B5EF4-FFF2-40B4-BE49-F238E27FC236}">
                <a16:creationId xmlns:a16="http://schemas.microsoft.com/office/drawing/2014/main" id="{F9DB0813-72F4-4802-9334-E1B96703D4FB}"/>
              </a:ext>
            </a:extLst>
          </p:cNvPr>
          <p:cNvSpPr txBox="1"/>
          <p:nvPr/>
        </p:nvSpPr>
        <p:spPr>
          <a:xfrm>
            <a:off x="3920060" y="3032254"/>
            <a:ext cx="4671490"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540000" lvl="1" indent="-540000">
              <a:spcBef>
                <a:spcPts val="600"/>
              </a:spcBef>
              <a:spcAft>
                <a:spcPts val="600"/>
              </a:spcAft>
              <a:buClr>
                <a:srgbClr val="C01E24"/>
              </a:buClr>
              <a:buSzPts val="2640"/>
              <a:buFont typeface="Calibri"/>
              <a:buChar char="✔"/>
            </a:pPr>
            <a:r>
              <a:rPr lang="en-US" sz="1800" dirty="0">
                <a:solidFill>
                  <a:schemeClr val="dk1"/>
                </a:solidFill>
              </a:rPr>
              <a:t>Sind die </a:t>
            </a:r>
            <a:r>
              <a:rPr lang="en-US" sz="1800" dirty="0" err="1">
                <a:solidFill>
                  <a:schemeClr val="dk1"/>
                </a:solidFill>
              </a:rPr>
              <a:t>technischen</a:t>
            </a:r>
            <a:r>
              <a:rPr lang="en-US" sz="1800" dirty="0">
                <a:solidFill>
                  <a:schemeClr val="dk1"/>
                </a:solidFill>
              </a:rPr>
              <a:t> </a:t>
            </a:r>
            <a:r>
              <a:rPr lang="en-US" sz="1800" dirty="0" err="1">
                <a:solidFill>
                  <a:schemeClr val="dk1"/>
                </a:solidFill>
              </a:rPr>
              <a:t>Anforderungen</a:t>
            </a:r>
            <a:r>
              <a:rPr lang="en-US" sz="1800" dirty="0">
                <a:solidFill>
                  <a:schemeClr val="dk1"/>
                </a:solidFill>
              </a:rPr>
              <a:t> </a:t>
            </a:r>
            <a:r>
              <a:rPr lang="en-US" sz="1800" dirty="0" err="1">
                <a:solidFill>
                  <a:schemeClr val="dk1"/>
                </a:solidFill>
              </a:rPr>
              <a:t>erfüllt</a:t>
            </a:r>
            <a:r>
              <a:rPr lang="en-US" sz="1800" dirty="0">
                <a:solidFill>
                  <a:schemeClr val="dk1"/>
                </a:solidFill>
              </a:rPr>
              <a:t>? </a:t>
            </a:r>
            <a:r>
              <a:rPr lang="en-US" sz="1800" dirty="0" err="1">
                <a:solidFill>
                  <a:schemeClr val="dk1"/>
                </a:solidFill>
              </a:rPr>
              <a:t>z.B</a:t>
            </a:r>
            <a:r>
              <a:rPr lang="en-US" sz="1800" dirty="0">
                <a:solidFill>
                  <a:schemeClr val="dk1"/>
                </a:solidFill>
              </a:rPr>
              <a:t>. "</a:t>
            </a:r>
            <a:r>
              <a:rPr lang="en-US" sz="1800" b="1" dirty="0">
                <a:solidFill>
                  <a:schemeClr val="dk1"/>
                </a:solidFill>
              </a:rPr>
              <a:t>https</a:t>
            </a:r>
            <a:r>
              <a:rPr lang="en-US" sz="1800" dirty="0">
                <a:solidFill>
                  <a:schemeClr val="dk1"/>
                </a:solidFill>
              </a:rPr>
              <a:t>" am </a:t>
            </a:r>
            <a:r>
              <a:rPr lang="en-US" sz="1800" dirty="0" err="1">
                <a:solidFill>
                  <a:schemeClr val="dk1"/>
                </a:solidFill>
              </a:rPr>
              <a:t>Anfang</a:t>
            </a:r>
            <a:r>
              <a:rPr lang="en-US" sz="1800" dirty="0">
                <a:solidFill>
                  <a:schemeClr val="dk1"/>
                </a:solidFill>
              </a:rPr>
              <a:t> des Links. </a:t>
            </a:r>
          </a:p>
          <a:p>
            <a:pPr marL="540000" lvl="1" indent="-540000">
              <a:spcBef>
                <a:spcPts val="600"/>
              </a:spcBef>
              <a:spcAft>
                <a:spcPts val="600"/>
              </a:spcAft>
              <a:buClr>
                <a:srgbClr val="C01E24"/>
              </a:buClr>
              <a:buSzPts val="2640"/>
              <a:buFont typeface="Calibri"/>
              <a:buChar char="✔"/>
            </a:pPr>
            <a:r>
              <a:rPr lang="en-US" sz="1800" dirty="0" err="1">
                <a:solidFill>
                  <a:schemeClr val="dk1"/>
                </a:solidFill>
              </a:rPr>
              <a:t>Wird</a:t>
            </a:r>
            <a:r>
              <a:rPr lang="en-US" sz="1800" dirty="0">
                <a:solidFill>
                  <a:schemeClr val="dk1"/>
                </a:solidFill>
              </a:rPr>
              <a:t> die Website </a:t>
            </a:r>
            <a:r>
              <a:rPr lang="en-US" sz="1800" dirty="0" err="1">
                <a:solidFill>
                  <a:schemeClr val="dk1"/>
                </a:solidFill>
              </a:rPr>
              <a:t>im</a:t>
            </a:r>
            <a:r>
              <a:rPr lang="en-US" sz="1800" dirty="0">
                <a:solidFill>
                  <a:schemeClr val="dk1"/>
                </a:solidFill>
              </a:rPr>
              <a:t> Browser </a:t>
            </a:r>
            <a:r>
              <a:rPr lang="en-US" sz="1800" dirty="0" err="1">
                <a:solidFill>
                  <a:schemeClr val="dk1"/>
                </a:solidFill>
              </a:rPr>
              <a:t>korrekt</a:t>
            </a:r>
            <a:r>
              <a:rPr lang="en-US" sz="1800" dirty="0">
                <a:solidFill>
                  <a:schemeClr val="dk1"/>
                </a:solidFill>
              </a:rPr>
              <a:t> </a:t>
            </a:r>
            <a:r>
              <a:rPr lang="en-US" sz="1800" dirty="0" err="1">
                <a:solidFill>
                  <a:schemeClr val="dk1"/>
                </a:solidFill>
              </a:rPr>
              <a:t>angezeigt</a:t>
            </a:r>
            <a:r>
              <a:rPr lang="en-US" sz="1800" dirty="0">
                <a:solidFill>
                  <a:schemeClr val="dk1"/>
                </a:solidFill>
              </a:rPr>
              <a:t> und </a:t>
            </a:r>
            <a:r>
              <a:rPr lang="en-US" sz="1800" dirty="0" err="1">
                <a:solidFill>
                  <a:schemeClr val="dk1"/>
                </a:solidFill>
              </a:rPr>
              <a:t>funktioniert</a:t>
            </a:r>
            <a:r>
              <a:rPr lang="en-US" sz="1800" dirty="0">
                <a:solidFill>
                  <a:schemeClr val="dk1"/>
                </a:solidFill>
              </a:rPr>
              <a:t> </a:t>
            </a:r>
            <a:r>
              <a:rPr lang="en-US" sz="1800" dirty="0" err="1">
                <a:solidFill>
                  <a:schemeClr val="dk1"/>
                </a:solidFill>
              </a:rPr>
              <a:t>sie</a:t>
            </a:r>
            <a:r>
              <a:rPr lang="en-US" sz="1800" dirty="0">
                <a:solidFill>
                  <a:schemeClr val="dk1"/>
                </a:solidFill>
              </a:rPr>
              <a:t> in </a:t>
            </a:r>
            <a:r>
              <a:rPr lang="en-US" sz="1800" dirty="0" err="1">
                <a:solidFill>
                  <a:schemeClr val="dk1"/>
                </a:solidFill>
              </a:rPr>
              <a:t>allen</a:t>
            </a:r>
            <a:r>
              <a:rPr lang="en-US" sz="1800" dirty="0">
                <a:solidFill>
                  <a:schemeClr val="dk1"/>
                </a:solidFill>
              </a:rPr>
              <a:t> </a:t>
            </a:r>
            <a:r>
              <a:rPr lang="en-US" sz="1800" dirty="0" err="1">
                <a:solidFill>
                  <a:schemeClr val="dk1"/>
                </a:solidFill>
              </a:rPr>
              <a:t>Bereichen</a:t>
            </a:r>
            <a:r>
              <a:rPr lang="en-US" sz="1800" dirty="0">
                <a:solidFill>
                  <a:schemeClr val="dk1"/>
                </a:solidFill>
              </a:rPr>
              <a:t>? </a:t>
            </a:r>
            <a:endParaRPr lang="en-US" sz="1800" i="1" dirty="0">
              <a:solidFill>
                <a:srgbClr val="FF0000"/>
              </a:solidFill>
            </a:endParaRPr>
          </a:p>
        </p:txBody>
      </p:sp>
      <p:sp>
        <p:nvSpPr>
          <p:cNvPr id="8" name="pop-up">
            <a:extLst>
              <a:ext uri="{FF2B5EF4-FFF2-40B4-BE49-F238E27FC236}">
                <a16:creationId xmlns:a16="http://schemas.microsoft.com/office/drawing/2014/main" id="{DDBD3066-29A0-4A29-ADFB-585E543B4F1E}"/>
              </a:ext>
            </a:extLst>
          </p:cNvPr>
          <p:cNvSpPr/>
          <p:nvPr/>
        </p:nvSpPr>
        <p:spPr>
          <a:xfrm>
            <a:off x="3920060" y="2111133"/>
            <a:ext cx="2963501" cy="632067"/>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12A3C"/>
                </a:solidFill>
              </a:rPr>
              <a:t>Klikcen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a:t>
            </a:r>
            <a:r>
              <a:rPr lang="en-US" b="1" dirty="0" err="1">
                <a:solidFill>
                  <a:srgbClr val="E12A3C"/>
                </a:solidFill>
              </a:rPr>
              <a:t>zur</a:t>
            </a:r>
            <a:r>
              <a:rPr lang="en-US" b="1" dirty="0">
                <a:solidFill>
                  <a:srgbClr val="E12A3C"/>
                </a:solidFill>
              </a:rPr>
              <a:t> </a:t>
            </a:r>
            <a:r>
              <a:rPr lang="en-US" b="1" dirty="0" err="1">
                <a:solidFill>
                  <a:srgbClr val="E12A3C"/>
                </a:solidFill>
              </a:rPr>
              <a:t>Überprüfung</a:t>
            </a:r>
            <a:r>
              <a:rPr lang="en-US" b="1" dirty="0">
                <a:solidFill>
                  <a:srgbClr val="E12A3C"/>
                </a:solidFill>
              </a:rPr>
              <a:t> der </a:t>
            </a:r>
            <a:r>
              <a:rPr lang="en-US" b="1" dirty="0" err="1">
                <a:solidFill>
                  <a:srgbClr val="E12A3C"/>
                </a:solidFill>
              </a:rPr>
              <a:t>Liste</a:t>
            </a:r>
            <a:endParaRPr lang="el-GR" b="1" dirty="0">
              <a:solidFill>
                <a:srgbClr val="E12A3C"/>
              </a:solidFill>
            </a:endParaRPr>
          </a:p>
        </p:txBody>
      </p:sp>
      <p:sp>
        <p:nvSpPr>
          <p:cNvPr id="9"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1"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Ist die Website sicher</a:t>
            </a:r>
            <a:r>
              <a:rPr lang="de-DE" dirty="0"/>
              <a:t>?</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7999" y="1799999"/>
            <a:ext cx="11059692" cy="4865977"/>
          </a:xfrm>
        </p:spPr>
        <p:txBody>
          <a:bodyPr>
            <a:normAutofit/>
          </a:bodyPr>
          <a:lstStyle/>
          <a:p>
            <a:pPr>
              <a:lnSpc>
                <a:spcPct val="120000"/>
              </a:lnSpc>
              <a:spcAft>
                <a:spcPts val="600"/>
              </a:spcAft>
              <a:buFont typeface="Wingdings" panose="05000000000000000000" pitchFamily="2" charset="2"/>
              <a:buChar char="§"/>
            </a:pPr>
            <a:r>
              <a:rPr lang="en-US" dirty="0"/>
              <a:t>Eine </a:t>
            </a:r>
            <a:r>
              <a:rPr lang="en-US" b="1" dirty="0"/>
              <a:t>sichere Website </a:t>
            </a:r>
            <a:r>
              <a:rPr lang="en-US" dirty="0"/>
              <a:t>hat einen Link, in dem </a:t>
            </a:r>
          </a:p>
          <a:p>
            <a:pPr lvl="1">
              <a:lnSpc>
                <a:spcPct val="120000"/>
              </a:lnSpc>
              <a:spcAft>
                <a:spcPts val="600"/>
              </a:spcAft>
              <a:buFont typeface="Courier New" panose="02070309020205020404" pitchFamily="49" charset="0"/>
              <a:buChar char="o"/>
            </a:pPr>
            <a:r>
              <a:rPr lang="en-US" dirty="0"/>
              <a:t>das </a:t>
            </a:r>
            <a:r>
              <a:rPr lang="en-US" b="1" dirty="0"/>
              <a:t>http</a:t>
            </a:r>
            <a:r>
              <a:rPr lang="en-US" b="1" dirty="0">
                <a:solidFill>
                  <a:srgbClr val="C00000"/>
                </a:solidFill>
              </a:rPr>
              <a:t>s</a:t>
            </a:r>
            <a:r>
              <a:rPr lang="en-US" dirty="0"/>
              <a:t>-Protokoll wird verwendet, </a:t>
            </a:r>
            <a:r>
              <a:rPr lang="en-US" sz="2400" b="1" dirty="0">
                <a:solidFill>
                  <a:srgbClr val="C00000"/>
                </a:solidFill>
              </a:rPr>
              <a:t>s </a:t>
            </a:r>
            <a:r>
              <a:rPr lang="en-US" dirty="0"/>
              <a:t>bedeutet sicher</a:t>
            </a:r>
          </a:p>
          <a:p>
            <a:pPr>
              <a:lnSpc>
                <a:spcPct val="120000"/>
              </a:lnSpc>
              <a:spcAft>
                <a:spcPts val="600"/>
              </a:spcAft>
              <a:buFont typeface="Wingdings" panose="05000000000000000000" pitchFamily="2" charset="2"/>
              <a:buChar char="§"/>
            </a:pPr>
            <a:r>
              <a:rPr lang="en-US" dirty="0" err="1"/>
              <a:t>Eine</a:t>
            </a:r>
            <a:r>
              <a:rPr lang="en-US" dirty="0"/>
              <a:t> </a:t>
            </a:r>
            <a:r>
              <a:rPr lang="en-US" b="1" dirty="0" err="1"/>
              <a:t>originale</a:t>
            </a:r>
            <a:r>
              <a:rPr lang="en-US" b="1" dirty="0"/>
              <a:t> Website, </a:t>
            </a:r>
            <a:r>
              <a:rPr lang="en-US" dirty="0"/>
              <a:t>z. B. die Website einer Bank, enthält einen Link, in dem</a:t>
            </a:r>
          </a:p>
          <a:p>
            <a:pPr lvl="1">
              <a:lnSpc>
                <a:spcPct val="120000"/>
              </a:lnSpc>
              <a:spcAft>
                <a:spcPts val="600"/>
              </a:spcAft>
              <a:buFont typeface="Courier New" panose="02070309020205020404" pitchFamily="49" charset="0"/>
              <a:buChar char="o"/>
            </a:pPr>
            <a:r>
              <a:rPr lang="en-US" dirty="0"/>
              <a:t>der </a:t>
            </a:r>
            <a:r>
              <a:rPr lang="en-US" dirty="0" err="1"/>
              <a:t>Domainename</a:t>
            </a:r>
            <a:r>
              <a:rPr lang="en-US" dirty="0"/>
              <a:t> </a:t>
            </a:r>
            <a:r>
              <a:rPr lang="en-US" dirty="0" err="1"/>
              <a:t>enthält</a:t>
            </a:r>
            <a:r>
              <a:rPr lang="en-US" dirty="0"/>
              <a:t> den </a:t>
            </a:r>
            <a:r>
              <a:rPr lang="en-US" dirty="0" err="1"/>
              <a:t>offiziellen</a:t>
            </a:r>
            <a:r>
              <a:rPr lang="en-US" dirty="0"/>
              <a:t> </a:t>
            </a:r>
            <a:r>
              <a:rPr lang="en-US" dirty="0" err="1"/>
              <a:t>Namen</a:t>
            </a:r>
            <a:r>
              <a:rPr lang="en-US" dirty="0"/>
              <a:t> der Institution </a:t>
            </a:r>
            <a:r>
              <a:rPr lang="en-US" dirty="0" err="1"/>
              <a:t>oder</a:t>
            </a:r>
            <a:r>
              <a:rPr lang="en-US" dirty="0"/>
              <a:t> der </a:t>
            </a:r>
            <a:r>
              <a:rPr lang="en-US" dirty="0" err="1"/>
              <a:t>ist</a:t>
            </a:r>
            <a:r>
              <a:rPr lang="en-US" dirty="0"/>
              <a:t> </a:t>
            </a:r>
            <a:r>
              <a:rPr lang="en-US" dirty="0" err="1"/>
              <a:t>sehr</a:t>
            </a:r>
            <a:r>
              <a:rPr lang="en-US" dirty="0"/>
              <a:t> </a:t>
            </a:r>
            <a:r>
              <a:rPr lang="en-US" dirty="0" err="1"/>
              <a:t>ähnlich</a:t>
            </a:r>
            <a:r>
              <a:rPr lang="en-US" dirty="0"/>
              <a:t> </a:t>
            </a:r>
          </a:p>
          <a:p>
            <a:pPr lvl="1">
              <a:lnSpc>
                <a:spcPct val="120000"/>
              </a:lnSpc>
              <a:spcAft>
                <a:spcPts val="600"/>
              </a:spcAft>
              <a:buFont typeface="Courier New" panose="02070309020205020404" pitchFamily="49" charset="0"/>
              <a:buChar char="o"/>
            </a:pPr>
            <a:r>
              <a:rPr lang="en-US" dirty="0"/>
              <a:t>der </a:t>
            </a:r>
            <a:r>
              <a:rPr lang="en-US" dirty="0" err="1"/>
              <a:t>Domainename</a:t>
            </a:r>
            <a:r>
              <a:rPr lang="en-US" dirty="0"/>
              <a:t> ist relativ kurz</a:t>
            </a:r>
            <a:endParaRPr lang="en-US" dirty="0">
              <a:highlight>
                <a:srgbClr val="FFFF00"/>
              </a:highlight>
            </a:endParaRPr>
          </a:p>
        </p:txBody>
      </p:sp>
      <p:sp>
        <p:nvSpPr>
          <p:cNvPr id="5" name="TextBox 4">
            <a:extLst>
              <a:ext uri="{FF2B5EF4-FFF2-40B4-BE49-F238E27FC236}">
                <a16:creationId xmlns:a16="http://schemas.microsoft.com/office/drawing/2014/main" id="{25FADD85-AA7A-449D-9A54-DB25E84B776D}"/>
              </a:ext>
            </a:extLst>
          </p:cNvPr>
          <p:cNvSpPr txBox="1"/>
          <p:nvPr/>
        </p:nvSpPr>
        <p:spPr>
          <a:xfrm>
            <a:off x="2183669" y="3485409"/>
            <a:ext cx="8538565" cy="3224216"/>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lang="de-DE" sz="1000" dirty="0"/>
          </a:p>
          <a:p>
            <a:pPr lvl="1">
              <a:lnSpc>
                <a:spcPct val="120000"/>
              </a:lnSpc>
              <a:spcAft>
                <a:spcPts val="600"/>
              </a:spcAft>
            </a:pPr>
            <a:r>
              <a:rPr lang="en-US" sz="1600" b="1" dirty="0">
                <a:latin typeface="Calibri" panose="020F0502020204030204" pitchFamily="34" charset="0"/>
                <a:cs typeface="Calibri" panose="020F0502020204030204" pitchFamily="34" charset="0"/>
              </a:rPr>
              <a:t>Hypertext Transfer Protocol Secure (HTTPS) </a:t>
            </a:r>
            <a:r>
              <a:rPr lang="en-US" sz="1600" b="1" dirty="0" err="1">
                <a:latin typeface="Calibri" panose="020F0502020204030204" pitchFamily="34" charset="0"/>
                <a:cs typeface="Calibri" panose="020F0502020204030204" pitchFamily="34" charset="0"/>
              </a:rPr>
              <a:t>ist</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eine</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Erweiterung</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des </a:t>
            </a:r>
            <a:r>
              <a:rPr lang="en-US" sz="1600" b="1" dirty="0">
                <a:latin typeface="Calibri" panose="020F0502020204030204" pitchFamily="34" charset="0"/>
                <a:cs typeface="Calibri" panose="020F0502020204030204" pitchFamily="34" charset="0"/>
              </a:rPr>
              <a:t>Hypertext Transfer Protocol (HTTP). </a:t>
            </a:r>
            <a:r>
              <a:rPr lang="en-US" sz="1600" dirty="0" err="1">
                <a:latin typeface="Calibri" panose="020F0502020204030204" pitchFamily="34" charset="0"/>
                <a:cs typeface="Calibri" panose="020F0502020204030204" pitchFamily="34" charset="0"/>
              </a:rPr>
              <a:t>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wird</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für</a:t>
            </a:r>
            <a:r>
              <a:rPr lang="en-US" sz="1600" dirty="0">
                <a:latin typeface="Calibri" panose="020F0502020204030204" pitchFamily="34" charset="0"/>
                <a:cs typeface="Calibri" panose="020F0502020204030204" pitchFamily="34" charset="0"/>
              </a:rPr>
              <a:t> die </a:t>
            </a:r>
            <a:r>
              <a:rPr lang="en-US" sz="1600" dirty="0" err="1">
                <a:latin typeface="Calibri" panose="020F0502020204030204" pitchFamily="34" charset="0"/>
                <a:cs typeface="Calibri" panose="020F0502020204030204" pitchFamily="34" charset="0"/>
              </a:rPr>
              <a:t>sichere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Kommunikation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über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ein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Computernetz</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verwendet</a:t>
            </a:r>
            <a:r>
              <a:rPr lang="en-US" sz="1600" dirty="0">
                <a:latin typeface="Calibri" panose="020F0502020204030204" pitchFamily="34" charset="0"/>
                <a:cs typeface="Calibri" panose="020F0502020204030204" pitchFamily="34" charset="0"/>
              </a:rPr>
              <a:t> und </a:t>
            </a:r>
            <a:r>
              <a:rPr lang="en-US" sz="1600" dirty="0" err="1">
                <a:latin typeface="Calibri" panose="020F0502020204030204" pitchFamily="34" charset="0"/>
                <a:cs typeface="Calibri" panose="020F0502020204030204" pitchFamily="34" charset="0"/>
              </a:rPr>
              <a:t>ist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im</a:t>
            </a:r>
            <a:r>
              <a:rPr lang="en-US" sz="1600" dirty="0">
                <a:latin typeface="Calibri" panose="020F0502020204030204" pitchFamily="34" charset="0"/>
                <a:cs typeface="Calibri" panose="020F0502020204030204" pitchFamily="34" charset="0"/>
              </a:rPr>
              <a:t> Internet </a:t>
            </a:r>
            <a:r>
              <a:rPr lang="en-US" sz="1600" dirty="0" err="1">
                <a:latin typeface="Calibri" panose="020F0502020204030204" pitchFamily="34" charset="0"/>
                <a:cs typeface="Calibri" panose="020F0502020204030204" pitchFamily="34" charset="0"/>
              </a:rPr>
              <a:t>weit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verbreitet</a:t>
            </a:r>
            <a:r>
              <a:rPr lang="en-US" sz="1600" dirty="0">
                <a:latin typeface="Calibri" panose="020F0502020204030204" pitchFamily="34" charset="0"/>
                <a:cs typeface="Calibri" panose="020F0502020204030204" pitchFamily="34" charset="0"/>
              </a:rPr>
              <a:t>.</a:t>
            </a:r>
          </a:p>
          <a:p>
            <a:pPr lvl="1">
              <a:lnSpc>
                <a:spcPct val="120000"/>
              </a:lnSpc>
              <a:spcAft>
                <a:spcPts val="600"/>
              </a:spcAft>
            </a:pPr>
            <a:r>
              <a:rPr lang="en-US" sz="1600" dirty="0">
                <a:latin typeface="Calibri" panose="020F0502020204030204" pitchFamily="34" charset="0"/>
                <a:cs typeface="Calibri" panose="020F0502020204030204" pitchFamily="34" charset="0"/>
              </a:rPr>
              <a:t>Das https-</a:t>
            </a:r>
            <a:r>
              <a:rPr lang="en-US" sz="1600" dirty="0" err="1">
                <a:latin typeface="Calibri" panose="020F0502020204030204" pitchFamily="34" charset="0"/>
                <a:cs typeface="Calibri" panose="020F0502020204030204" pitchFamily="34" charset="0"/>
              </a:rPr>
              <a:t>Protokoll</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gewährleistet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dass</a:t>
            </a:r>
            <a:endParaRPr lang="en-US" sz="1600" dirty="0">
              <a:latin typeface="Calibri" panose="020F0502020204030204" pitchFamily="34" charset="0"/>
              <a:cs typeface="Calibri" panose="020F0502020204030204" pitchFamily="34" charset="0"/>
            </a:endParaRPr>
          </a:p>
          <a:p>
            <a:pPr marL="285750" lvl="6" indent="-285750">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die </a:t>
            </a:r>
            <a:r>
              <a:rPr lang="en-US" sz="1600" dirty="0" err="1">
                <a:latin typeface="Calibri" panose="020F0502020204030204" pitchFamily="34" charset="0"/>
                <a:cs typeface="Calibri" panose="020F0502020204030204" pitchFamily="34" charset="0"/>
              </a:rPr>
              <a:t>Daten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werden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bei</a:t>
            </a:r>
            <a:r>
              <a:rPr lang="en-US" sz="1600" dirty="0">
                <a:latin typeface="Calibri" panose="020F0502020204030204" pitchFamily="34" charset="0"/>
                <a:cs typeface="Calibri" panose="020F0502020204030204" pitchFamily="34" charset="0"/>
              </a:rPr>
              <a:t> der </a:t>
            </a:r>
            <a:r>
              <a:rPr lang="en-US" sz="1600" dirty="0" err="1">
                <a:latin typeface="Calibri" panose="020F0502020204030204" pitchFamily="34" charset="0"/>
                <a:cs typeface="Calibri" panose="020F0502020204030204" pitchFamily="34" charset="0"/>
              </a:rPr>
              <a:t>Übertragung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über</a:t>
            </a:r>
            <a:r>
              <a:rPr lang="en-US" sz="1600" dirty="0">
                <a:latin typeface="Calibri" panose="020F0502020204030204" pitchFamily="34" charset="0"/>
                <a:cs typeface="Calibri" panose="020F0502020204030204" pitchFamily="34" charset="0"/>
              </a:rPr>
              <a:t> das Internet </a:t>
            </a:r>
            <a:r>
              <a:rPr lang="en-US" sz="1600" dirty="0" err="1">
                <a:latin typeface="Calibri" panose="020F0502020204030204" pitchFamily="34" charset="0"/>
                <a:cs typeface="Calibri" panose="020F0502020204030204" pitchFamily="34" charset="0"/>
              </a:rPr>
              <a:t>verschlüsselt</a:t>
            </a:r>
            <a:r>
              <a:rPr lang="en-US" sz="1600" dirty="0">
                <a:latin typeface="Calibri" panose="020F0502020204030204" pitchFamily="34" charset="0"/>
                <a:cs typeface="Calibri" panose="020F0502020204030204" pitchFamily="34" charset="0"/>
              </a:rPr>
              <a:t>, und </a:t>
            </a:r>
            <a:r>
              <a:rPr lang="en-US" sz="1600" dirty="0" err="1">
                <a:latin typeface="Calibri" panose="020F0502020204030204" pitchFamily="34" charset="0"/>
                <a:cs typeface="Calibri" panose="020F0502020204030204" pitchFamily="34" charset="0"/>
              </a:rPr>
              <a:t>niemand</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kann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lesen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Verschlüsselung</a:t>
            </a:r>
            <a:r>
              <a:rPr lang="en-US" sz="1600" dirty="0">
                <a:latin typeface="Calibri" panose="020F0502020204030204" pitchFamily="34" charset="0"/>
                <a:cs typeface="Calibri" panose="020F0502020204030204" pitchFamily="34" charset="0"/>
              </a:rPr>
              <a:t>)</a:t>
            </a:r>
          </a:p>
          <a:p>
            <a:pPr marL="285750" lvl="4" indent="-285750">
              <a:lnSpc>
                <a:spcPct val="120000"/>
              </a:lnSpc>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der </a:t>
            </a:r>
            <a:r>
              <a:rPr lang="en-US" sz="1600" dirty="0" err="1">
                <a:latin typeface="Calibri" panose="020F0502020204030204" pitchFamily="34" charset="0"/>
                <a:cs typeface="Calibri" panose="020F0502020204030204" pitchFamily="34" charset="0"/>
              </a:rPr>
              <a:t>Empfänger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tatsächlich</a:t>
            </a:r>
            <a:r>
              <a:rPr lang="en-US" sz="1600" dirty="0">
                <a:latin typeface="Calibri" panose="020F0502020204030204" pitchFamily="34" charset="0"/>
                <a:cs typeface="Calibri" panose="020F0502020204030204" pitchFamily="34" charset="0"/>
              </a:rPr>
              <a:t> der </a:t>
            </a:r>
            <a:r>
              <a:rPr lang="en-US" sz="1600" dirty="0" err="1">
                <a:latin typeface="Calibri" panose="020F0502020204030204" pitchFamily="34" charset="0"/>
                <a:cs typeface="Calibri" panose="020F0502020204030204" pitchFamily="34" charset="0"/>
              </a:rPr>
              <a:t>Empfänger</a:t>
            </a:r>
            <a:r>
              <a:rPr lang="en-US" sz="1600" dirty="0">
                <a:latin typeface="Calibri" panose="020F0502020204030204" pitchFamily="34" charset="0"/>
                <a:cs typeface="Calibri" panose="020F0502020204030204" pitchFamily="34" charset="0"/>
              </a:rPr>
              <a:t> und </a:t>
            </a:r>
            <a:r>
              <a:rPr lang="en-US" sz="1600" dirty="0" err="1">
                <a:latin typeface="Calibri" panose="020F0502020204030204" pitchFamily="34" charset="0"/>
                <a:cs typeface="Calibri" panose="020F0502020204030204" pitchFamily="34" charset="0"/>
              </a:rPr>
              <a:t>nicht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jemand</a:t>
            </a:r>
            <a:r>
              <a:rPr lang="en-US" sz="1600" dirty="0">
                <a:latin typeface="Calibri" panose="020F0502020204030204" pitchFamily="34" charset="0"/>
                <a:cs typeface="Calibri" panose="020F0502020204030204" pitchFamily="34" charset="0"/>
              </a:rPr>
              <a:t>, der </a:t>
            </a:r>
            <a:r>
              <a:rPr lang="en-US" sz="1600" dirty="0" err="1">
                <a:latin typeface="Calibri" panose="020F0502020204030204" pitchFamily="34" charset="0"/>
                <a:cs typeface="Calibri" panose="020F0502020204030204" pitchFamily="34" charset="0"/>
              </a:rPr>
              <a:t>sich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verstellt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Authentifizierung</a:t>
            </a:r>
            <a:r>
              <a:rPr lang="en-US" sz="1600" dirty="0">
                <a:latin typeface="Calibri" panose="020F0502020204030204" pitchFamily="34" charset="0"/>
                <a:cs typeface="Calibri" panose="020F0502020204030204" pitchFamily="34" charset="0"/>
              </a:rPr>
              <a:t>) </a:t>
            </a:r>
          </a:p>
          <a:p>
            <a:pPr lvl="4">
              <a:lnSpc>
                <a:spcPct val="120000"/>
              </a:lnSpc>
              <a:spcAft>
                <a:spcPts val="600"/>
              </a:spcAft>
            </a:pPr>
            <a:r>
              <a:rPr lang="en-US" sz="1600" dirty="0" err="1">
                <a:latin typeface="Calibri" panose="020F0502020204030204" pitchFamily="34" charset="0"/>
                <a:cs typeface="Calibri" panose="020F0502020204030204" pitchFamily="34" charset="0"/>
              </a:rPr>
              <a:t>Weitere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Informationen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finden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unter</a:t>
            </a:r>
            <a:r>
              <a:rPr lang="en-US" sz="1600" dirty="0">
                <a:latin typeface="Calibri" panose="020F0502020204030204" pitchFamily="34" charset="0"/>
                <a:cs typeface="Calibri" panose="020F0502020204030204" pitchFamily="34" charset="0"/>
              </a:rPr>
              <a:t> https://en.wikipedia.org/wiki/HTTPS. </a:t>
            </a:r>
            <a:endParaRPr lang="el-GR" sz="1600" dirty="0">
              <a:latin typeface="Calibri" panose="020F0502020204030204" pitchFamily="34" charset="0"/>
              <a:cs typeface="Calibri" panose="020F0502020204030204" pitchFamily="34" charset="0"/>
            </a:endParaRPr>
          </a:p>
        </p:txBody>
      </p:sp>
      <p:sp>
        <p:nvSpPr>
          <p:cNvPr id="6" name="pop-up">
            <a:extLst>
              <a:ext uri="{FF2B5EF4-FFF2-40B4-BE49-F238E27FC236}">
                <a16:creationId xmlns:a16="http://schemas.microsoft.com/office/drawing/2014/main" id="{B1DB52AA-D7D5-4684-A204-64CA3F8F428D}"/>
              </a:ext>
            </a:extLst>
          </p:cNvPr>
          <p:cNvSpPr/>
          <p:nvPr/>
        </p:nvSpPr>
        <p:spPr>
          <a:xfrm>
            <a:off x="6884212" y="1843648"/>
            <a:ext cx="2963501" cy="729445"/>
          </a:xfrm>
          <a:prstGeom prst="borderCallout1">
            <a:avLst>
              <a:gd name="adj1" fmla="val 44024"/>
              <a:gd name="adj2" fmla="val -214"/>
              <a:gd name="adj3" fmla="val 122672"/>
              <a:gd name="adj4" fmla="val -15061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a:p>
            <a:pPr algn="ctr"/>
            <a:r>
              <a:rPr lang="en-US" b="1" dirty="0" err="1">
                <a:solidFill>
                  <a:schemeClr val="bg1">
                    <a:lumMod val="65000"/>
                  </a:schemeClr>
                </a:solidFill>
              </a:rPr>
              <a:t>Klicken</a:t>
            </a:r>
            <a:r>
              <a:rPr lang="en-US" b="1" dirty="0">
                <a:solidFill>
                  <a:schemeClr val="bg1">
                    <a:lumMod val="65000"/>
                  </a:schemeClr>
                </a:solidFill>
              </a:rPr>
              <a:t> </a:t>
            </a:r>
            <a:r>
              <a:rPr lang="en-US" b="1" dirty="0" err="1">
                <a:solidFill>
                  <a:schemeClr val="bg1">
                    <a:lumMod val="65000"/>
                  </a:schemeClr>
                </a:solidFill>
              </a:rPr>
              <a:t>Sie</a:t>
            </a:r>
            <a:r>
              <a:rPr lang="en-US" b="1" dirty="0">
                <a:solidFill>
                  <a:schemeClr val="bg1">
                    <a:lumMod val="65000"/>
                  </a:schemeClr>
                </a:solidFill>
              </a:rPr>
              <a:t> </a:t>
            </a:r>
            <a:r>
              <a:rPr lang="en-US" b="1" dirty="0" err="1">
                <a:solidFill>
                  <a:schemeClr val="bg1">
                    <a:lumMod val="65000"/>
                  </a:schemeClr>
                </a:solidFill>
              </a:rPr>
              <a:t>hier</a:t>
            </a:r>
            <a:r>
              <a:rPr lang="en-US" b="1" dirty="0">
                <a:solidFill>
                  <a:schemeClr val="bg1">
                    <a:lumMod val="65000"/>
                  </a:schemeClr>
                </a:solidFill>
              </a:rPr>
              <a:t> </a:t>
            </a:r>
            <a:r>
              <a:rPr lang="en-US" b="1" dirty="0" err="1">
                <a:solidFill>
                  <a:schemeClr val="bg1">
                    <a:lumMod val="65000"/>
                  </a:schemeClr>
                </a:solidFill>
              </a:rPr>
              <a:t>für</a:t>
            </a:r>
            <a:r>
              <a:rPr lang="en-US" b="1" dirty="0">
                <a:solidFill>
                  <a:schemeClr val="bg1">
                    <a:lumMod val="65000"/>
                  </a:schemeClr>
                </a:solidFill>
              </a:rPr>
              <a:t> </a:t>
            </a:r>
            <a:r>
              <a:rPr lang="en-US" b="1" dirty="0" err="1">
                <a:solidFill>
                  <a:schemeClr val="bg1">
                    <a:lumMod val="65000"/>
                  </a:schemeClr>
                </a:solidFill>
              </a:rPr>
              <a:t>weitere</a:t>
            </a:r>
            <a:r>
              <a:rPr lang="en-US" b="1" dirty="0">
                <a:solidFill>
                  <a:schemeClr val="bg1">
                    <a:lumMod val="65000"/>
                  </a:schemeClr>
                </a:solidFill>
              </a:rPr>
              <a:t> </a:t>
            </a:r>
            <a:r>
              <a:rPr lang="en-US" b="1" dirty="0" err="1">
                <a:solidFill>
                  <a:schemeClr val="bg1">
                    <a:lumMod val="65000"/>
                  </a:schemeClr>
                </a:solidFill>
              </a:rPr>
              <a:t>Informationen</a:t>
            </a:r>
            <a:r>
              <a:rPr lang="en-US" b="1" dirty="0">
                <a:solidFill>
                  <a:schemeClr val="bg1">
                    <a:lumMod val="65000"/>
                  </a:schemeClr>
                </a:solidFill>
              </a:rPr>
              <a:t> </a:t>
            </a:r>
            <a:r>
              <a:rPr lang="en-US" b="1" dirty="0" err="1">
                <a:solidFill>
                  <a:schemeClr val="bg1">
                    <a:lumMod val="65000"/>
                  </a:schemeClr>
                </a:solidFill>
              </a:rPr>
              <a:t>über</a:t>
            </a:r>
            <a:r>
              <a:rPr lang="en-US" b="1" dirty="0">
                <a:solidFill>
                  <a:schemeClr val="bg1">
                    <a:lumMod val="65000"/>
                  </a:schemeClr>
                </a:solidFill>
              </a:rPr>
              <a:t> das https-</a:t>
            </a:r>
            <a:r>
              <a:rPr lang="en-US" b="1" dirty="0" err="1">
                <a:solidFill>
                  <a:schemeClr val="bg1">
                    <a:lumMod val="65000"/>
                  </a:schemeClr>
                </a:solidFill>
              </a:rPr>
              <a:t>Protokoll</a:t>
            </a:r>
            <a:endParaRPr lang="en-US" b="1" dirty="0">
              <a:solidFill>
                <a:schemeClr val="bg1">
                  <a:lumMod val="65000"/>
                </a:schemeClr>
              </a:solidFill>
            </a:endParaRPr>
          </a:p>
          <a:p>
            <a:pPr algn="ctr"/>
            <a:endParaRPr lang="el-GR" b="1" dirty="0">
              <a:solidFill>
                <a:srgbClr val="C00000"/>
              </a:solidFill>
            </a:endParaRPr>
          </a:p>
        </p:txBody>
      </p:sp>
      <p:sp>
        <p:nvSpPr>
          <p:cNvPr id="7"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9"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Ist die Website sicher</a:t>
            </a:r>
            <a:r>
              <a:rPr lang="de-DE" dirty="0"/>
              <a:t>?</a:t>
            </a:r>
            <a:endParaRPr dirty="0"/>
          </a:p>
        </p:txBody>
      </p:sp>
    </p:spTree>
    <p:extLst>
      <p:ext uri="{BB962C8B-B14F-4D97-AF65-F5344CB8AC3E}">
        <p14:creationId xmlns:p14="http://schemas.microsoft.com/office/powerpoint/2010/main" val="2832149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66FC003-CCB8-4BEC-8CA1-151686C59C99}"/>
              </a:ext>
            </a:extLst>
          </p:cNvPr>
          <p:cNvPicPr>
            <a:picLocks noChangeAspect="1"/>
          </p:cNvPicPr>
          <p:nvPr/>
        </p:nvPicPr>
        <p:blipFill>
          <a:blip r:embed="rId2"/>
          <a:stretch>
            <a:fillRect/>
          </a:stretch>
        </p:blipFill>
        <p:spPr>
          <a:xfrm>
            <a:off x="7833177" y="1864448"/>
            <a:ext cx="4154317" cy="85479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098037B-9B23-4F18-80BE-E4A4F5773660}"/>
              </a:ext>
            </a:extLst>
          </p:cNvPr>
          <p:cNvPicPr>
            <a:picLocks noChangeAspect="1"/>
          </p:cNvPicPr>
          <p:nvPr/>
        </p:nvPicPr>
        <p:blipFill>
          <a:blip r:embed="rId3"/>
          <a:stretch>
            <a:fillRect/>
          </a:stretch>
        </p:blipFill>
        <p:spPr>
          <a:xfrm>
            <a:off x="7833177" y="2952797"/>
            <a:ext cx="4179006" cy="854797"/>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BCBE142-89DA-463E-B315-DBCBF59285F0}"/>
              </a:ext>
            </a:extLst>
          </p:cNvPr>
          <p:cNvPicPr>
            <a:picLocks noChangeAspect="1"/>
          </p:cNvPicPr>
          <p:nvPr/>
        </p:nvPicPr>
        <p:blipFill>
          <a:blip r:embed="rId4"/>
          <a:stretch>
            <a:fillRect/>
          </a:stretch>
        </p:blipFill>
        <p:spPr>
          <a:xfrm>
            <a:off x="7873083" y="4080039"/>
            <a:ext cx="4139101" cy="452253"/>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B107339B-6262-4AE2-AB9C-F869891B12E5}"/>
              </a:ext>
            </a:extLst>
          </p:cNvPr>
          <p:cNvPicPr>
            <a:picLocks noChangeAspect="1"/>
          </p:cNvPicPr>
          <p:nvPr/>
        </p:nvPicPr>
        <p:blipFill>
          <a:blip r:embed="rId5"/>
          <a:stretch>
            <a:fillRect/>
          </a:stretch>
        </p:blipFill>
        <p:spPr>
          <a:xfrm>
            <a:off x="7873083" y="4934097"/>
            <a:ext cx="4114411" cy="628382"/>
          </a:xfrm>
          <a:prstGeom prst="rect">
            <a:avLst/>
          </a:prstGeom>
          <a:ln>
            <a:noFill/>
          </a:ln>
          <a:effectLst>
            <a:outerShdw blurRad="292100" dist="139700" dir="2700000" algn="tl" rotWithShape="0">
              <a:srgbClr val="333333">
                <a:alpha val="65000"/>
              </a:srgbClr>
            </a:outerShdw>
          </a:effectLst>
        </p:spPr>
      </p:pic>
      <p:sp>
        <p:nvSpPr>
          <p:cNvPr id="12" name="Οβάλ 11">
            <a:extLst>
              <a:ext uri="{FF2B5EF4-FFF2-40B4-BE49-F238E27FC236}">
                <a16:creationId xmlns:a16="http://schemas.microsoft.com/office/drawing/2014/main" id="{7EFAEA26-6E2D-4100-AD26-F53D92604B5A}"/>
              </a:ext>
            </a:extLst>
          </p:cNvPr>
          <p:cNvSpPr/>
          <p:nvPr/>
        </p:nvSpPr>
        <p:spPr>
          <a:xfrm>
            <a:off x="9731263" y="1984092"/>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9576015" y="2948345"/>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10292438" y="4049330"/>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966269" y="4962308"/>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 Only, Readonly, Locked, Lock, Closed, Protected">
            <a:extLst>
              <a:ext uri="{FF2B5EF4-FFF2-40B4-BE49-F238E27FC236}">
                <a16:creationId xmlns:a16="http://schemas.microsoft.com/office/drawing/2014/main" id="{E1F22330-8E64-486B-A709-F412AF1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603" y="1864448"/>
            <a:ext cx="2648925" cy="258082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7" name="Τίτλος 1">
            <a:extLst>
              <a:ext uri="{FF2B5EF4-FFF2-40B4-BE49-F238E27FC236}">
                <a16:creationId xmlns:a16="http://schemas.microsoft.com/office/drawing/2014/main" id="{B4715A9D-A22E-419C-92ED-5D9713162B77}"/>
              </a:ext>
            </a:extLst>
          </p:cNvPr>
          <p:cNvSpPr>
            <a:spLocks noGrp="1"/>
          </p:cNvSpPr>
          <p:nvPr>
            <p:ph type="title"/>
          </p:nvPr>
        </p:nvSpPr>
        <p:spPr>
          <a:xfrm>
            <a:off x="558000" y="1080000"/>
            <a:ext cx="11059692" cy="605096"/>
          </a:xfrm>
        </p:spPr>
        <p:txBody>
          <a:bodyPr/>
          <a:lstStyle/>
          <a:p>
            <a:r>
              <a:rPr lang="en-US" dirty="0"/>
              <a:t>So </a:t>
            </a:r>
            <a:r>
              <a:rPr lang="en-US" dirty="0" err="1"/>
              <a:t>prüfen</a:t>
            </a:r>
            <a:r>
              <a:rPr lang="en-US" dirty="0"/>
              <a:t> </a:t>
            </a:r>
            <a:r>
              <a:rPr lang="en-US" dirty="0" err="1"/>
              <a:t>Sie</a:t>
            </a:r>
            <a:r>
              <a:rPr lang="en-US" dirty="0"/>
              <a:t>, </a:t>
            </a:r>
            <a:r>
              <a:rPr lang="en-US" dirty="0" err="1"/>
              <a:t>ob</a:t>
            </a:r>
            <a:r>
              <a:rPr lang="en-US" dirty="0"/>
              <a:t> https </a:t>
            </a:r>
            <a:r>
              <a:rPr lang="en-US" dirty="0" err="1"/>
              <a:t>verwendet</a:t>
            </a:r>
            <a:r>
              <a:rPr lang="en-US" dirty="0"/>
              <a:t> </a:t>
            </a:r>
            <a:r>
              <a:rPr lang="en-US" dirty="0" err="1"/>
              <a:t>wird</a:t>
            </a:r>
            <a:endParaRPr lang="en-US" dirty="0"/>
          </a:p>
        </p:txBody>
      </p:sp>
      <p:sp>
        <p:nvSpPr>
          <p:cNvPr id="19"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8000" y="1914082"/>
            <a:ext cx="4672027" cy="4865977"/>
          </a:xfrm>
        </p:spPr>
        <p:txBody>
          <a:bodyPr>
            <a:normAutofit/>
          </a:bodyPr>
          <a:lstStyle/>
          <a:p>
            <a:pPr>
              <a:spcAft>
                <a:spcPts val="600"/>
              </a:spcAft>
            </a:pPr>
            <a:r>
              <a:rPr lang="en-US" b="1" dirty="0"/>
              <a:t>https </a:t>
            </a:r>
            <a:r>
              <a:rPr lang="en-US" dirty="0"/>
              <a:t>ist im Link enthalten.</a:t>
            </a:r>
          </a:p>
          <a:p>
            <a:pPr>
              <a:spcAft>
                <a:spcPts val="600"/>
              </a:spcAft>
            </a:pPr>
            <a:r>
              <a:rPr lang="en-US" dirty="0"/>
              <a:t>Wenn ein Browser mit einer sicheren Website verbunden ist, erscheint ein </a:t>
            </a:r>
            <a:r>
              <a:rPr lang="en-US" b="1" dirty="0"/>
              <a:t>Schloss-Symbol </a:t>
            </a:r>
            <a:r>
              <a:rPr lang="en-US" dirty="0"/>
              <a:t>neben </a:t>
            </a:r>
            <a:r>
              <a:rPr lang="en-US" dirty="0" err="1"/>
              <a:t>dem</a:t>
            </a:r>
            <a:r>
              <a:rPr lang="en-US" dirty="0"/>
              <a:t> Link</a:t>
            </a:r>
          </a:p>
        </p:txBody>
      </p:sp>
    </p:spTree>
    <p:extLst>
      <p:ext uri="{BB962C8B-B14F-4D97-AF65-F5344CB8AC3E}">
        <p14:creationId xmlns:p14="http://schemas.microsoft.com/office/powerpoint/2010/main" val="341720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BCDAF3ED-4978-4B4E-BFD2-1D5D80F0813F}"/>
              </a:ext>
            </a:extLst>
          </p:cNvPr>
          <p:cNvPicPr>
            <a:picLocks noChangeAspect="1"/>
          </p:cNvPicPr>
          <p:nvPr/>
        </p:nvPicPr>
        <p:blipFill>
          <a:blip r:embed="rId2"/>
          <a:stretch>
            <a:fillRect/>
          </a:stretch>
        </p:blipFill>
        <p:spPr>
          <a:xfrm>
            <a:off x="8327313" y="4892373"/>
            <a:ext cx="2238375" cy="295275"/>
          </a:xfrm>
          <a:prstGeom prst="rect">
            <a:avLst/>
          </a:prstGeom>
          <a:ln>
            <a:noFill/>
          </a:ln>
          <a:effectLst>
            <a:outerShdw blurRad="190500" algn="tl" rotWithShape="0">
              <a:srgbClr val="000000">
                <a:alpha val="70000"/>
              </a:srgbClr>
            </a:outerShdw>
          </a:effectLst>
        </p:spPr>
      </p:pic>
      <p:pic>
        <p:nvPicPr>
          <p:cNvPr id="18" name="Εικόνα 17">
            <a:extLst>
              <a:ext uri="{FF2B5EF4-FFF2-40B4-BE49-F238E27FC236}">
                <a16:creationId xmlns:a16="http://schemas.microsoft.com/office/drawing/2014/main" id="{EF97F228-8030-4909-8F1B-83A814C15253}"/>
              </a:ext>
            </a:extLst>
          </p:cNvPr>
          <p:cNvPicPr>
            <a:picLocks noChangeAspect="1"/>
          </p:cNvPicPr>
          <p:nvPr/>
        </p:nvPicPr>
        <p:blipFill>
          <a:blip r:embed="rId3"/>
          <a:stretch>
            <a:fillRect/>
          </a:stretch>
        </p:blipFill>
        <p:spPr>
          <a:xfrm>
            <a:off x="8232063" y="3752922"/>
            <a:ext cx="2333625" cy="400050"/>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B50E817B-94AB-421A-AB49-A9EBBF293DC0}"/>
              </a:ext>
            </a:extLst>
          </p:cNvPr>
          <p:cNvPicPr>
            <a:picLocks noChangeAspect="1"/>
          </p:cNvPicPr>
          <p:nvPr/>
        </p:nvPicPr>
        <p:blipFill>
          <a:blip r:embed="rId4"/>
          <a:stretch>
            <a:fillRect/>
          </a:stretch>
        </p:blipFill>
        <p:spPr>
          <a:xfrm>
            <a:off x="8232063" y="1281658"/>
            <a:ext cx="2152950" cy="495369"/>
          </a:xfrm>
          <a:prstGeom prst="rect">
            <a:avLst/>
          </a:prstGeom>
          <a:ln>
            <a:noFill/>
          </a:ln>
          <a:effectLst>
            <a:outerShdw blurRad="190500" algn="tl" rotWithShape="0">
              <a:srgbClr val="000000">
                <a:alpha val="70000"/>
              </a:srgbClr>
            </a:outerShdw>
          </a:effectLst>
        </p:spPr>
      </p:pic>
      <p:pic>
        <p:nvPicPr>
          <p:cNvPr id="10" name="Εικόνα 9">
            <a:extLst>
              <a:ext uri="{FF2B5EF4-FFF2-40B4-BE49-F238E27FC236}">
                <a16:creationId xmlns:a16="http://schemas.microsoft.com/office/drawing/2014/main" id="{BDCE1E0F-2588-4599-9417-236C0FD22227}"/>
              </a:ext>
            </a:extLst>
          </p:cNvPr>
          <p:cNvPicPr>
            <a:picLocks noChangeAspect="1"/>
          </p:cNvPicPr>
          <p:nvPr/>
        </p:nvPicPr>
        <p:blipFill>
          <a:blip r:embed="rId5"/>
          <a:stretch>
            <a:fillRect/>
          </a:stretch>
        </p:blipFill>
        <p:spPr>
          <a:xfrm>
            <a:off x="7994912" y="2656361"/>
            <a:ext cx="3057952" cy="400106"/>
          </a:xfrm>
          <a:prstGeom prst="rect">
            <a:avLst/>
          </a:prstGeom>
          <a:ln>
            <a:noFill/>
          </a:ln>
          <a:effectLst>
            <a:outerShdw blurRad="190500" algn="tl" rotWithShape="0">
              <a:srgbClr val="000000">
                <a:alpha val="70000"/>
              </a:srgbClr>
            </a:outerShdw>
          </a:effectLst>
        </p:spPr>
      </p:pic>
      <p:sp>
        <p:nvSpPr>
          <p:cNvPr id="12" name="Οβάλ 11">
            <a:extLst>
              <a:ext uri="{FF2B5EF4-FFF2-40B4-BE49-F238E27FC236}">
                <a16:creationId xmlns:a16="http://schemas.microsoft.com/office/drawing/2014/main" id="{7EFAEA26-6E2D-4100-AD26-F53D92604B5A}"/>
              </a:ext>
            </a:extLst>
          </p:cNvPr>
          <p:cNvSpPr/>
          <p:nvPr/>
        </p:nvSpPr>
        <p:spPr>
          <a:xfrm>
            <a:off x="9261989" y="1242534"/>
            <a:ext cx="1013075" cy="5083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βάλ 12">
            <a:extLst>
              <a:ext uri="{FF2B5EF4-FFF2-40B4-BE49-F238E27FC236}">
                <a16:creationId xmlns:a16="http://schemas.microsoft.com/office/drawing/2014/main" id="{EC000799-5D71-4246-99FB-F119241B6F72}"/>
              </a:ext>
            </a:extLst>
          </p:cNvPr>
          <p:cNvSpPr/>
          <p:nvPr/>
        </p:nvSpPr>
        <p:spPr>
          <a:xfrm>
            <a:off x="10724453" y="2642793"/>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52E9A1F4-684E-4C99-8C91-0F5B46CABC29}"/>
              </a:ext>
            </a:extLst>
          </p:cNvPr>
          <p:cNvSpPr/>
          <p:nvPr/>
        </p:nvSpPr>
        <p:spPr>
          <a:xfrm>
            <a:off x="9493566" y="3752922"/>
            <a:ext cx="1072122"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βάλ 14">
            <a:extLst>
              <a:ext uri="{FF2B5EF4-FFF2-40B4-BE49-F238E27FC236}">
                <a16:creationId xmlns:a16="http://schemas.microsoft.com/office/drawing/2014/main" id="{D66134F6-5013-4EB3-92B0-9FFC47D7DF79}"/>
              </a:ext>
            </a:extLst>
          </p:cNvPr>
          <p:cNvSpPr/>
          <p:nvPr/>
        </p:nvSpPr>
        <p:spPr>
          <a:xfrm>
            <a:off x="9488183" y="4842483"/>
            <a:ext cx="128149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ad Only, Readonly, Locked, Lock, Closed, Protected">
            <a:extLst>
              <a:ext uri="{FF2B5EF4-FFF2-40B4-BE49-F238E27FC236}">
                <a16:creationId xmlns:a16="http://schemas.microsoft.com/office/drawing/2014/main" id="{681D6FEA-46A3-45B9-95E0-6590ED017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996" y="1979694"/>
            <a:ext cx="1384225" cy="134863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Ευθεία γραμμή σύνδεσης 22">
            <a:extLst>
              <a:ext uri="{FF2B5EF4-FFF2-40B4-BE49-F238E27FC236}">
                <a16:creationId xmlns:a16="http://schemas.microsoft.com/office/drawing/2014/main" id="{A492AE61-0612-42CC-920F-261B6FBAF97B}"/>
              </a:ext>
            </a:extLst>
          </p:cNvPr>
          <p:cNvCxnSpPr>
            <a:cxnSpLocks/>
          </p:cNvCxnSpPr>
          <p:nvPr/>
        </p:nvCxnSpPr>
        <p:spPr>
          <a:xfrm>
            <a:off x="6077144" y="2097193"/>
            <a:ext cx="914919" cy="974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Ισοσκελές τρίγωνο 27">
            <a:extLst>
              <a:ext uri="{FF2B5EF4-FFF2-40B4-BE49-F238E27FC236}">
                <a16:creationId xmlns:a16="http://schemas.microsoft.com/office/drawing/2014/main" id="{7FAB9A9E-B5CD-4CD2-8648-5A2F883BD7A8}"/>
              </a:ext>
            </a:extLst>
          </p:cNvPr>
          <p:cNvSpPr/>
          <p:nvPr/>
        </p:nvSpPr>
        <p:spPr>
          <a:xfrm>
            <a:off x="6096000" y="3752922"/>
            <a:ext cx="1105993" cy="88021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9" name="TextBox 28">
            <a:extLst>
              <a:ext uri="{FF2B5EF4-FFF2-40B4-BE49-F238E27FC236}">
                <a16:creationId xmlns:a16="http://schemas.microsoft.com/office/drawing/2014/main" id="{BB760AAB-8921-40E1-B66B-DD318C5D6B04}"/>
              </a:ext>
            </a:extLst>
          </p:cNvPr>
          <p:cNvSpPr txBox="1"/>
          <p:nvPr/>
        </p:nvSpPr>
        <p:spPr>
          <a:xfrm>
            <a:off x="6454071" y="3864217"/>
            <a:ext cx="389850" cy="830997"/>
          </a:xfrm>
          <a:prstGeom prst="rect">
            <a:avLst/>
          </a:prstGeom>
          <a:noFill/>
        </p:spPr>
        <p:txBody>
          <a:bodyPr wrap="none" rtlCol="0">
            <a:spAutoFit/>
          </a:bodyPr>
          <a:lstStyle/>
          <a:p>
            <a:r>
              <a:rPr lang="en-US" sz="4800" b="1">
                <a:solidFill>
                  <a:schemeClr val="bg1"/>
                </a:solidFill>
                <a:effectLst>
                  <a:outerShdw blurRad="38100" dist="38100" dir="2700000" algn="tl">
                    <a:srgbClr val="000000">
                      <a:alpha val="43137"/>
                    </a:srgbClr>
                  </a:outerShdw>
                </a:effectLst>
              </a:rPr>
              <a:t>!</a:t>
            </a:r>
          </a:p>
        </p:txBody>
      </p:sp>
      <p:sp>
        <p:nvSpPr>
          <p:cNvPr id="17"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9" name="Τίτλος 1">
            <a:extLst>
              <a:ext uri="{FF2B5EF4-FFF2-40B4-BE49-F238E27FC236}">
                <a16:creationId xmlns:a16="http://schemas.microsoft.com/office/drawing/2014/main" id="{B4715A9D-A22E-419C-92ED-5D9713162B77}"/>
              </a:ext>
            </a:extLst>
          </p:cNvPr>
          <p:cNvSpPr>
            <a:spLocks noGrp="1"/>
          </p:cNvSpPr>
          <p:nvPr>
            <p:ph type="title"/>
          </p:nvPr>
        </p:nvSpPr>
        <p:spPr>
          <a:xfrm>
            <a:off x="558000" y="1080000"/>
            <a:ext cx="11059692" cy="605096"/>
          </a:xfrm>
        </p:spPr>
        <p:txBody>
          <a:bodyPr/>
          <a:lstStyle/>
          <a:p>
            <a:r>
              <a:rPr lang="en-US" dirty="0" err="1"/>
              <a:t>Unsichere</a:t>
            </a:r>
            <a:r>
              <a:rPr lang="en-US" dirty="0"/>
              <a:t> Websites </a:t>
            </a:r>
            <a:r>
              <a:rPr lang="en-US" dirty="0" err="1"/>
              <a:t>oder</a:t>
            </a:r>
            <a:r>
              <a:rPr lang="en-US" dirty="0"/>
              <a:t> Links</a:t>
            </a:r>
          </a:p>
        </p:txBody>
      </p:sp>
      <p:sp>
        <p:nvSpPr>
          <p:cNvPr id="21"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8" y="1777027"/>
            <a:ext cx="4962894" cy="4865977"/>
          </a:xfrm>
        </p:spPr>
        <p:txBody>
          <a:bodyPr>
            <a:normAutofit fontScale="92500" lnSpcReduction="20000"/>
          </a:bodyPr>
          <a:lstStyle/>
          <a:p>
            <a:pPr>
              <a:spcAft>
                <a:spcPts val="600"/>
              </a:spcAft>
            </a:pPr>
            <a:r>
              <a:rPr lang="en-US" dirty="0"/>
              <a:t>Das </a:t>
            </a:r>
            <a:r>
              <a:rPr lang="en-US" b="1" dirty="0"/>
              <a:t>http </a:t>
            </a:r>
            <a:r>
              <a:rPr lang="en-US" dirty="0" err="1"/>
              <a:t>ist</a:t>
            </a:r>
            <a:r>
              <a:rPr lang="en-US" dirty="0"/>
              <a:t> </a:t>
            </a:r>
            <a:r>
              <a:rPr lang="en-US" dirty="0" err="1"/>
              <a:t>nicht</a:t>
            </a:r>
            <a:r>
              <a:rPr lang="en-US" dirty="0"/>
              <a:t> in dem Link enthalten.</a:t>
            </a:r>
          </a:p>
          <a:p>
            <a:pPr>
              <a:spcAft>
                <a:spcPts val="600"/>
              </a:spcAft>
            </a:pPr>
            <a:r>
              <a:rPr lang="en-US" dirty="0"/>
              <a:t>Wenn ein Browser mit einer nicht sicheren Website verbunden ist,</a:t>
            </a:r>
          </a:p>
          <a:p>
            <a:pPr lvl="1">
              <a:spcAft>
                <a:spcPts val="600"/>
              </a:spcAft>
              <a:buFont typeface="Courier New" panose="02070309020205020404" pitchFamily="49" charset="0"/>
              <a:buChar char="o"/>
            </a:pPr>
            <a:r>
              <a:rPr lang="en-US" b="1" dirty="0"/>
              <a:t>das Symbol "Schloss mit roter Linie", oder </a:t>
            </a:r>
          </a:p>
          <a:p>
            <a:pPr lvl="1">
              <a:spcAft>
                <a:spcPts val="600"/>
              </a:spcAft>
              <a:buFont typeface="Courier New" panose="02070309020205020404" pitchFamily="49" charset="0"/>
              <a:buChar char="o"/>
            </a:pPr>
            <a:r>
              <a:rPr lang="en-US" b="1" dirty="0"/>
              <a:t>ein Dreieck mit der </a:t>
            </a:r>
            <a:r>
              <a:rPr lang="en-US" b="1" dirty="0" err="1"/>
              <a:t>Aufmerksamkeitsmarke</a:t>
            </a:r>
            <a:r>
              <a:rPr lang="en-US" b="1" dirty="0"/>
              <a:t>, </a:t>
            </a:r>
            <a:r>
              <a:rPr lang="en-US" b="1" dirty="0" err="1"/>
              <a:t>oder</a:t>
            </a:r>
            <a:endParaRPr lang="en-US" b="1" dirty="0"/>
          </a:p>
          <a:p>
            <a:pPr lvl="1">
              <a:spcAft>
                <a:spcPts val="600"/>
              </a:spcAft>
              <a:buFont typeface="Courier New" panose="02070309020205020404" pitchFamily="49" charset="0"/>
              <a:buChar char="o"/>
            </a:pPr>
            <a:r>
              <a:rPr lang="en-US" dirty="0"/>
              <a:t>Die </a:t>
            </a:r>
            <a:r>
              <a:rPr lang="en-US" dirty="0" err="1"/>
              <a:t>Meldung</a:t>
            </a:r>
            <a:r>
              <a:rPr lang="en-US" dirty="0"/>
              <a:t> </a:t>
            </a:r>
            <a:r>
              <a:rPr lang="en-US" b="1" dirty="0"/>
              <a:t>"Nicht sicher"</a:t>
            </a:r>
          </a:p>
          <a:p>
            <a:pPr marL="76200" indent="0">
              <a:spcAft>
                <a:spcPts val="600"/>
              </a:spcAft>
              <a:buNone/>
            </a:pPr>
            <a:r>
              <a:rPr lang="en-US" dirty="0"/>
              <a:t>      erscheint neben dem Link.</a:t>
            </a:r>
          </a:p>
          <a:p>
            <a:pPr>
              <a:spcAft>
                <a:spcPts val="600"/>
              </a:spcAft>
            </a:pPr>
            <a:r>
              <a:rPr lang="en-US" dirty="0"/>
              <a:t>Diese Symbole und Meldungen weisen darauf hin, dass die </a:t>
            </a:r>
            <a:r>
              <a:rPr lang="en-US" b="1" dirty="0">
                <a:solidFill>
                  <a:schemeClr val="tx1"/>
                </a:solidFill>
              </a:rPr>
              <a:t>Website oder der Link nicht sicher ist</a:t>
            </a:r>
            <a:r>
              <a:rPr lang="en-US" dirty="0"/>
              <a:t>.</a:t>
            </a:r>
          </a:p>
          <a:p>
            <a:pPr marL="76200" indent="0">
              <a:spcAft>
                <a:spcPts val="600"/>
              </a:spcAft>
              <a:buNone/>
            </a:pPr>
            <a:endParaRPr lang="en-US" dirty="0"/>
          </a:p>
          <a:p>
            <a:pPr>
              <a:spcAft>
                <a:spcPts val="600"/>
              </a:spcAft>
            </a:pPr>
            <a:endParaRPr lang="en-US" dirty="0"/>
          </a:p>
        </p:txBody>
      </p:sp>
    </p:spTree>
    <p:extLst>
      <p:ext uri="{BB962C8B-B14F-4D97-AF65-F5344CB8AC3E}">
        <p14:creationId xmlns:p14="http://schemas.microsoft.com/office/powerpoint/2010/main" val="177997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nk, Hyperlink, Chain, Linking, Strong, Weblink">
            <a:extLst>
              <a:ext uri="{FF2B5EF4-FFF2-40B4-BE49-F238E27FC236}">
                <a16:creationId xmlns:a16="http://schemas.microsoft.com/office/drawing/2014/main" id="{2738D00A-416D-4CE6-A53C-CDE8878B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713" y="1685096"/>
            <a:ext cx="3315529" cy="331552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11A8D45E-5B8D-4D8B-9EFC-4AC67AF7D052}"/>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pic>
        <p:nvPicPr>
          <p:cNvPr id="5" name="Γραφικό 4" descr="Χειρονομία διπλού πατήματος περίγραμμα">
            <a:extLst>
              <a:ext uri="{FF2B5EF4-FFF2-40B4-BE49-F238E27FC236}">
                <a16:creationId xmlns:a16="http://schemas.microsoft.com/office/drawing/2014/main" id="{805119F6-27AB-4D52-972A-5A12AF8F2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0425" y="3723445"/>
            <a:ext cx="1882276" cy="1882276"/>
          </a:xfrm>
          <a:prstGeom prst="rect">
            <a:avLst/>
          </a:prstGeom>
        </p:spPr>
      </p:pic>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1" name="Τίτλος 1">
            <a:extLst>
              <a:ext uri="{FF2B5EF4-FFF2-40B4-BE49-F238E27FC236}">
                <a16:creationId xmlns:a16="http://schemas.microsoft.com/office/drawing/2014/main" id="{2AC72BC2-249C-4EA6-A175-88F5CF3AED33}"/>
              </a:ext>
            </a:extLst>
          </p:cNvPr>
          <p:cNvSpPr>
            <a:spLocks noGrp="1"/>
          </p:cNvSpPr>
          <p:nvPr>
            <p:ph type="title"/>
          </p:nvPr>
        </p:nvSpPr>
        <p:spPr>
          <a:xfrm>
            <a:off x="558000" y="1080000"/>
            <a:ext cx="11059692" cy="605096"/>
          </a:xfrm>
        </p:spPr>
        <p:txBody>
          <a:bodyPr/>
          <a:lstStyle/>
          <a:p>
            <a:r>
              <a:rPr lang="en-US" dirty="0" err="1"/>
              <a:t>Ist</a:t>
            </a:r>
            <a:r>
              <a:rPr lang="en-US" dirty="0"/>
              <a:t> der Link </a:t>
            </a:r>
            <a:r>
              <a:rPr lang="en-US" dirty="0" err="1"/>
              <a:t>sicher</a:t>
            </a:r>
            <a:r>
              <a:rPr lang="en-US" dirty="0"/>
              <a:t>?</a:t>
            </a:r>
          </a:p>
        </p:txBody>
      </p:sp>
      <p:sp>
        <p:nvSpPr>
          <p:cNvPr id="1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799999"/>
            <a:ext cx="7824000" cy="4865977"/>
          </a:xfrm>
        </p:spPr>
        <p:txBody>
          <a:bodyPr>
            <a:normAutofit fontScale="92500"/>
          </a:bodyPr>
          <a:lstStyle/>
          <a:p>
            <a:pPr>
              <a:lnSpc>
                <a:spcPct val="120000"/>
              </a:lnSpc>
              <a:spcAft>
                <a:spcPts val="600"/>
              </a:spcAft>
              <a:buFont typeface="Wingdings" panose="05000000000000000000" pitchFamily="2" charset="2"/>
              <a:buChar char="§"/>
            </a:pPr>
            <a:r>
              <a:rPr lang="en-US" dirty="0"/>
              <a:t>Wenn </a:t>
            </a:r>
            <a:r>
              <a:rPr lang="en-US" b="1" dirty="0"/>
              <a:t>https </a:t>
            </a:r>
            <a:r>
              <a:rPr lang="en-US" dirty="0"/>
              <a:t>in einem Link verwendet wird, aber der </a:t>
            </a:r>
            <a:r>
              <a:rPr lang="en-US" dirty="0" err="1"/>
              <a:t>Domainname</a:t>
            </a:r>
            <a:r>
              <a:rPr lang="en-US" dirty="0"/>
              <a:t> nicht dem offiziellen Namen entspricht, dann</a:t>
            </a:r>
          </a:p>
          <a:p>
            <a:pPr lvl="1">
              <a:lnSpc>
                <a:spcPct val="120000"/>
              </a:lnSpc>
              <a:spcAft>
                <a:spcPts val="600"/>
              </a:spcAft>
              <a:buFont typeface="Courier New" panose="02070309020205020404" pitchFamily="49" charset="0"/>
              <a:buChar char="o"/>
            </a:pPr>
            <a:r>
              <a:rPr lang="en-US" dirty="0" err="1"/>
              <a:t>Könnte</a:t>
            </a:r>
            <a:r>
              <a:rPr lang="en-US" dirty="0"/>
              <a:t> die Website </a:t>
            </a:r>
            <a:r>
              <a:rPr lang="en-US" dirty="0" err="1"/>
              <a:t>eine</a:t>
            </a:r>
            <a:r>
              <a:rPr lang="en-US" dirty="0"/>
              <a:t> </a:t>
            </a:r>
            <a:r>
              <a:rPr lang="en-US" dirty="0" err="1"/>
              <a:t>Kopie</a:t>
            </a:r>
            <a:r>
              <a:rPr lang="en-US" dirty="0"/>
              <a:t> des Originals sein, um Ihre persönlichen Daten zu stehlen.</a:t>
            </a:r>
          </a:p>
          <a:p>
            <a:pPr marL="548640" indent="-457200">
              <a:lnSpc>
                <a:spcPct val="120000"/>
              </a:lnSpc>
              <a:spcAft>
                <a:spcPts val="600"/>
              </a:spcAft>
              <a:buFont typeface="Wingdings" panose="05000000000000000000" pitchFamily="2" charset="2"/>
              <a:buChar char="§"/>
            </a:pPr>
            <a:r>
              <a:rPr lang="en-US" dirty="0"/>
              <a:t>Wenn in einem Link </a:t>
            </a:r>
            <a:r>
              <a:rPr lang="en-US" b="1" dirty="0"/>
              <a:t>http </a:t>
            </a:r>
            <a:r>
              <a:rPr lang="en-US" i="1" dirty="0"/>
              <a:t>anstelle von </a:t>
            </a:r>
            <a:r>
              <a:rPr lang="en-US" b="1" i="1" dirty="0"/>
              <a:t>https </a:t>
            </a:r>
            <a:r>
              <a:rPr lang="en-US" dirty="0"/>
              <a:t>verwendet wird, der </a:t>
            </a:r>
            <a:r>
              <a:rPr lang="en-US" dirty="0" err="1"/>
              <a:t>Domainnname</a:t>
            </a:r>
            <a:r>
              <a:rPr lang="en-US" dirty="0"/>
              <a:t> aber in Ordnung ist, dann</a:t>
            </a:r>
          </a:p>
          <a:p>
            <a:pPr lvl="1">
              <a:lnSpc>
                <a:spcPct val="120000"/>
              </a:lnSpc>
              <a:spcAft>
                <a:spcPts val="600"/>
              </a:spcAft>
              <a:buFont typeface="Courier New" panose="02070309020205020404" pitchFamily="49" charset="0"/>
              <a:buChar char="o"/>
            </a:pPr>
            <a:r>
              <a:rPr lang="en-US" dirty="0" err="1"/>
              <a:t>Ist</a:t>
            </a:r>
            <a:r>
              <a:rPr lang="en-US" dirty="0"/>
              <a:t> die Übermittlung personenbezogener Daten über das Internet </a:t>
            </a:r>
            <a:r>
              <a:rPr lang="en-US" b="1" dirty="0"/>
              <a:t>nicht gesichert</a:t>
            </a:r>
            <a:r>
              <a:rPr lang="en-US" dirty="0"/>
              <a:t>, so dass Sie diese Website nicht zur Übermittlung personenbezogener Daten nutzen sollten. </a:t>
            </a:r>
          </a:p>
          <a:p>
            <a:pPr lvl="1">
              <a:lnSpc>
                <a:spcPct val="120000"/>
              </a:lnSpc>
              <a:spcAft>
                <a:spcPts val="60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350000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rPr lang="en-US" dirty="0" err="1"/>
              <a:t>Ist</a:t>
            </a:r>
            <a:r>
              <a:rPr lang="en-US" dirty="0"/>
              <a:t> der Link </a:t>
            </a:r>
            <a:r>
              <a:rPr lang="en-US" dirty="0" err="1"/>
              <a:t>sicher</a:t>
            </a:r>
            <a:r>
              <a:rPr lang="en-US" dirty="0"/>
              <a:t>?</a:t>
            </a:r>
          </a:p>
        </p:txBody>
      </p:sp>
      <p:sp>
        <p:nvSpPr>
          <p:cNvPr id="5"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7"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543145"/>
            <a:ext cx="11059692" cy="4865977"/>
          </a:xfrm>
        </p:spPr>
        <p:txBody>
          <a:bodyPr>
            <a:normAutofit fontScale="70000" lnSpcReduction="20000"/>
          </a:bodyPr>
          <a:lstStyle/>
          <a:p>
            <a:pPr marL="76200" indent="0">
              <a:lnSpc>
                <a:spcPct val="120000"/>
              </a:lnSpc>
              <a:spcAft>
                <a:spcPts val="600"/>
              </a:spcAft>
              <a:buNone/>
            </a:pPr>
            <a:r>
              <a:rPr lang="en-US" dirty="0"/>
              <a:t>Wenn Sie eine E-Mail, z. B. von einer Bank, erhalten, in der Sie aufgefordert werden, auf einen Link wie den folgenden zu klicken und persönliche Daten wie Benutzernamen, Passwörter oder Kreditkartendaten zu übermitteln, sollten Sie innehalten und zweimal nachdenken!</a:t>
            </a:r>
          </a:p>
          <a:p>
            <a:pPr>
              <a:lnSpc>
                <a:spcPct val="120000"/>
              </a:lnSpc>
              <a:spcAft>
                <a:spcPts val="600"/>
              </a:spcAft>
              <a:buFont typeface="Wingdings" panose="05000000000000000000" pitchFamily="2" charset="2"/>
              <a:buChar char="Ø"/>
            </a:pPr>
            <a:r>
              <a:rPr lang="en-US" dirty="0">
                <a:solidFill>
                  <a:srgbClr val="0070C0"/>
                </a:solidFill>
              </a:rPr>
              <a:t>http://url5423.eka.de/ls/click?upn=V1OaWNMSPs2Lb0JqHpnyTLRlk2703ToIFpo2vd2MKt5gB6dYAUvw1B-2FnC6T5iVsCdbcug7l6pkTad-2FBfACSlC-2BKw-3D-3DhmuAs-OaWNMSPs2Lb0JqHpn-asDvdva</a:t>
            </a:r>
          </a:p>
          <a:p>
            <a:pPr marL="76200" indent="0">
              <a:lnSpc>
                <a:spcPct val="120000"/>
              </a:lnSpc>
              <a:spcAft>
                <a:spcPts val="600"/>
              </a:spcAft>
              <a:buNone/>
            </a:pPr>
            <a:r>
              <a:rPr lang="en-US" dirty="0"/>
              <a:t>Dieser Link ist aus vielen Gründen </a:t>
            </a:r>
            <a:r>
              <a:rPr lang="en-US" b="1" dirty="0"/>
              <a:t>nicht sicher: </a:t>
            </a:r>
          </a:p>
          <a:p>
            <a:pPr marL="990600" lvl="1" indent="-457200">
              <a:lnSpc>
                <a:spcPct val="120000"/>
              </a:lnSpc>
              <a:spcAft>
                <a:spcPts val="600"/>
              </a:spcAft>
              <a:buFont typeface="+mj-lt"/>
              <a:buAutoNum type="alphaLcPeriod"/>
            </a:pPr>
            <a:r>
              <a:rPr lang="en-US" dirty="0" err="1"/>
              <a:t>Es</a:t>
            </a:r>
            <a:r>
              <a:rPr lang="en-US" dirty="0"/>
              <a:t> </a:t>
            </a:r>
            <a:r>
              <a:rPr lang="en-US" dirty="0" err="1"/>
              <a:t>wird</a:t>
            </a:r>
            <a:r>
              <a:rPr lang="en-US" dirty="0"/>
              <a:t> http </a:t>
            </a:r>
            <a:r>
              <a:rPr lang="en-US" dirty="0" err="1"/>
              <a:t>anstatt</a:t>
            </a:r>
            <a:r>
              <a:rPr lang="en-US" dirty="0"/>
              <a:t> https </a:t>
            </a:r>
            <a:r>
              <a:rPr lang="en-US" dirty="0" err="1"/>
              <a:t>verwendets</a:t>
            </a:r>
            <a:endParaRPr lang="en-US" dirty="0"/>
          </a:p>
          <a:p>
            <a:pPr marL="990600" lvl="1" indent="-457200">
              <a:lnSpc>
                <a:spcPct val="120000"/>
              </a:lnSpc>
              <a:spcAft>
                <a:spcPts val="600"/>
              </a:spcAft>
              <a:buFont typeface="+mj-lt"/>
              <a:buAutoNum type="alphaLcPeriod"/>
            </a:pPr>
            <a:r>
              <a:rPr lang="en-US" dirty="0"/>
              <a:t>der </a:t>
            </a:r>
            <a:r>
              <a:rPr lang="en-US" dirty="0" err="1"/>
              <a:t>Domänenname</a:t>
            </a:r>
            <a:r>
              <a:rPr lang="en-US" dirty="0"/>
              <a:t> </a:t>
            </a:r>
            <a:r>
              <a:rPr lang="en-US" dirty="0" err="1"/>
              <a:t>ähnelt</a:t>
            </a:r>
            <a:r>
              <a:rPr lang="en-US" dirty="0"/>
              <a:t> </a:t>
            </a:r>
            <a:r>
              <a:rPr lang="en-US" dirty="0" err="1"/>
              <a:t>nicht</a:t>
            </a:r>
            <a:r>
              <a:rPr lang="en-US" dirty="0"/>
              <a:t> mit dem offiziellen Namen der Bank </a:t>
            </a:r>
          </a:p>
          <a:p>
            <a:pPr marL="990600" lvl="1" indent="-457200">
              <a:lnSpc>
                <a:spcPct val="120000"/>
              </a:lnSpc>
              <a:spcAft>
                <a:spcPts val="600"/>
              </a:spcAft>
              <a:buFont typeface="+mj-lt"/>
              <a:buAutoNum type="alphaLcPeriod"/>
            </a:pPr>
            <a:r>
              <a:rPr lang="en-US" dirty="0"/>
              <a:t>der Link </a:t>
            </a:r>
            <a:r>
              <a:rPr lang="en-US" dirty="0" err="1"/>
              <a:t>ist</a:t>
            </a:r>
            <a:r>
              <a:rPr lang="en-US" dirty="0"/>
              <a:t> </a:t>
            </a:r>
            <a:r>
              <a:rPr lang="en-US" dirty="0" err="1"/>
              <a:t>sehr</a:t>
            </a:r>
            <a:r>
              <a:rPr lang="en-US" dirty="0"/>
              <a:t> </a:t>
            </a:r>
            <a:r>
              <a:rPr lang="en-US" dirty="0" err="1"/>
              <a:t>lang</a:t>
            </a:r>
            <a:endParaRPr lang="en-US" dirty="0"/>
          </a:p>
          <a:p>
            <a:pPr marL="990600" lvl="1" indent="-457200">
              <a:lnSpc>
                <a:spcPct val="120000"/>
              </a:lnSpc>
              <a:spcAft>
                <a:spcPts val="600"/>
              </a:spcAft>
              <a:buFont typeface="+mj-lt"/>
              <a:buAutoNum type="alphaLcPeriod"/>
            </a:pPr>
            <a:r>
              <a:rPr lang="en-US" dirty="0"/>
              <a:t>der Domainname des Links unterscheidet sich vom Domainnamen der E-Mail-Adresse des Absenders</a:t>
            </a:r>
          </a:p>
          <a:p>
            <a:pPr marL="990600" lvl="1" indent="-457200">
              <a:lnSpc>
                <a:spcPct val="120000"/>
              </a:lnSpc>
              <a:spcAft>
                <a:spcPts val="600"/>
              </a:spcAft>
              <a:buFont typeface="+mj-lt"/>
              <a:buAutoNum type="alphaLcPeriod"/>
            </a:pPr>
            <a:r>
              <a:rPr lang="en-US" dirty="0"/>
              <a:t>eine echte Bank wird Sie niemals nach Ihrem Benutzernamen, Ihren Passwörtern und Ihren Kreditkartendaten fragen</a:t>
            </a:r>
          </a:p>
          <a:p>
            <a:pPr marL="548640" lvl="1" indent="0">
              <a:lnSpc>
                <a:spcPct val="120000"/>
              </a:lnSpc>
              <a:spcAft>
                <a:spcPts val="600"/>
              </a:spcAft>
              <a:buNone/>
            </a:pPr>
            <a:r>
              <a:rPr lang="en-US" i="1" dirty="0"/>
              <a:t>In </a:t>
            </a:r>
            <a:r>
              <a:rPr lang="en-US" i="1" dirty="0">
                <a:hlinkClick r:id="rId2" action="ppaction://hlinksldjump"/>
              </a:rPr>
              <a:t>Anhang 2 </a:t>
            </a:r>
            <a:r>
              <a:rPr lang="en-US" i="1" dirty="0"/>
              <a:t>finden Sie weitere Tipps zum Schutz von Daten und Geräten.</a:t>
            </a:r>
          </a:p>
        </p:txBody>
      </p:sp>
    </p:spTree>
    <p:extLst>
      <p:ext uri="{BB962C8B-B14F-4D97-AF65-F5344CB8AC3E}">
        <p14:creationId xmlns:p14="http://schemas.microsoft.com/office/powerpoint/2010/main" val="68521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5"/>
          <p:cNvGrpSpPr/>
          <p:nvPr/>
        </p:nvGrpSpPr>
        <p:grpSpPr>
          <a:xfrm>
            <a:off x="173418" y="2743200"/>
            <a:ext cx="5943600" cy="2381719"/>
            <a:chOff x="2584350" y="1185766"/>
            <a:chExt cx="3930303" cy="1578507"/>
          </a:xfrm>
        </p:grpSpPr>
        <p:sp>
          <p:nvSpPr>
            <p:cNvPr id="127" name="Google Shape;127;p5"/>
            <p:cNvSpPr/>
            <p:nvPr/>
          </p:nvSpPr>
          <p:spPr>
            <a:xfrm>
              <a:off x="2584350" y="1185766"/>
              <a:ext cx="1577389" cy="157850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5"/>
            <p:cNvSpPr/>
            <p:nvPr/>
          </p:nvSpPr>
          <p:spPr>
            <a:xfrm>
              <a:off x="2894796" y="1502424"/>
              <a:ext cx="956496" cy="94519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5"/>
            <p:cNvSpPr/>
            <p:nvPr/>
          </p:nvSpPr>
          <p:spPr>
            <a:xfrm>
              <a:off x="4193661" y="1868859"/>
              <a:ext cx="2320992" cy="38272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5"/>
            <p:cNvSpPr txBox="1"/>
            <p:nvPr/>
          </p:nvSpPr>
          <p:spPr>
            <a:xfrm>
              <a:off x="4193661" y="1868859"/>
              <a:ext cx="2320992" cy="38272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400" b="0" i="0" u="none" strike="noStrike" cap="none">
                <a:solidFill>
                  <a:srgbClr val="000000"/>
                </a:solidFill>
                <a:latin typeface="Calibri"/>
                <a:ea typeface="Calibri"/>
                <a:cs typeface="Calibri"/>
                <a:sym typeface="Calibri"/>
              </a:endParaRPr>
            </a:p>
          </p:txBody>
        </p:sp>
      </p:grpSp>
      <p:sp>
        <p:nvSpPr>
          <p:cNvPr id="131" name="Google Shape;131;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dirty="0"/>
              <a:t>Ziele</a:t>
            </a:r>
            <a:endParaRPr lang="de-DE" dirty="0"/>
          </a:p>
        </p:txBody>
      </p:sp>
      <p:sp>
        <p:nvSpPr>
          <p:cNvPr id="132" name="Google Shape;132;p5"/>
          <p:cNvSpPr/>
          <p:nvPr/>
        </p:nvSpPr>
        <p:spPr>
          <a:xfrm>
            <a:off x="36957" y="348996"/>
            <a:ext cx="489461" cy="613530"/>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 name="Google Shape;133;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err="1">
                <a:solidFill>
                  <a:schemeClr val="lt1"/>
                </a:solidFill>
                <a:effectLst>
                  <a:outerShdw blurRad="38100" dist="38100" dir="2700000" algn="tl">
                    <a:srgbClr val="000000">
                      <a:alpha val="43137"/>
                    </a:srgbClr>
                  </a:outerShdw>
                </a:effectLst>
              </a:rPr>
              <a:t>Digitale</a:t>
            </a:r>
            <a:r>
              <a:rPr lang="en-US" sz="2200" b="1" dirty="0">
                <a:solidFill>
                  <a:schemeClr val="lt1"/>
                </a:solidFill>
                <a:effectLst>
                  <a:outerShdw blurRad="38100" dist="38100" dir="2700000" algn="tl">
                    <a:srgbClr val="000000">
                      <a:alpha val="43137"/>
                    </a:srgbClr>
                  </a:outerShdw>
                </a:effectLst>
              </a:rPr>
              <a:t> </a:t>
            </a:r>
            <a:r>
              <a:rPr lang="en-US" sz="2200" b="1" dirty="0" err="1">
                <a:solidFill>
                  <a:schemeClr val="lt1"/>
                </a:solidFill>
                <a:effectLst>
                  <a:outerShdw blurRad="38100" dist="38100" dir="2700000" algn="tl">
                    <a:srgbClr val="000000">
                      <a:alpha val="43137"/>
                    </a:srgbClr>
                  </a:outerShdw>
                </a:effectLst>
              </a:rPr>
              <a:t>Kompetenzen</a:t>
            </a:r>
            <a:r>
              <a:rPr lang="en-US" sz="2200" b="1" dirty="0">
                <a:solidFill>
                  <a:schemeClr val="lt1"/>
                </a:solidFill>
                <a:effectLst>
                  <a:outerShdw blurRad="38100" dist="38100" dir="2700000" algn="tl">
                    <a:srgbClr val="000000">
                      <a:alpha val="43137"/>
                    </a:srgbClr>
                  </a:outerShdw>
                </a:effectLst>
              </a:rPr>
              <a:t> </a:t>
            </a:r>
            <a:r>
              <a:rPr lang="en-US" sz="2200" b="1" dirty="0" err="1">
                <a:solidFill>
                  <a:schemeClr val="lt1"/>
                </a:solidFill>
                <a:effectLst>
                  <a:outerShdw blurRad="38100" dist="38100" dir="2700000" algn="tl">
                    <a:srgbClr val="000000">
                      <a:alpha val="43137"/>
                    </a:srgbClr>
                  </a:outerShdw>
                </a:effectLst>
              </a:rPr>
              <a:t>entwickeln</a:t>
            </a:r>
            <a:endParaRPr lang="en-US" dirty="0">
              <a:effectLst>
                <a:outerShdw blurRad="38100" dist="38100" dir="2700000" algn="tl">
                  <a:srgbClr val="000000">
                    <a:alpha val="43137"/>
                  </a:srgbClr>
                </a:outerShdw>
              </a:effectLst>
            </a:endParaRPr>
          </a:p>
        </p:txBody>
      </p:sp>
      <p:sp>
        <p:nvSpPr>
          <p:cNvPr id="134" name="Google Shape;134;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a:solidFill>
                  <a:schemeClr val="lt1"/>
                </a:solidFill>
                <a:effectLst>
                  <a:outerShdw blurRad="38100" dist="38100" dir="2700000" algn="tl">
                    <a:srgbClr val="000000">
                      <a:alpha val="43137"/>
                    </a:srgbClr>
                  </a:outerShdw>
                </a:effectLst>
                <a:latin typeface="Gill Sans"/>
                <a:ea typeface="Gill Sans"/>
                <a:cs typeface="Gill Sans"/>
                <a:sym typeface="Gill Sans"/>
              </a:rPr>
              <a:t>4</a:t>
            </a:r>
            <a:r>
              <a:rPr lang="de-DE" sz="2200" b="1" i="0" u="none" strike="noStrike" cap="none">
                <a:solidFill>
                  <a:schemeClr val="lt1"/>
                </a:solidFill>
                <a:latin typeface="Gill Sans"/>
                <a:ea typeface="Gill Sans"/>
                <a:cs typeface="Gill Sans"/>
                <a:sym typeface="Gill Sans"/>
              </a:rPr>
              <a:t> </a:t>
            </a:r>
            <a:endParaRPr sz="2200" b="1" i="0" u="none" strike="noStrike" cap="none">
              <a:solidFill>
                <a:schemeClr val="lt1"/>
              </a:solidFill>
              <a:latin typeface="Gill Sans"/>
              <a:ea typeface="Gill Sans"/>
              <a:cs typeface="Gill Sans"/>
              <a:sym typeface="Gill Sans"/>
            </a:endParaRPr>
          </a:p>
        </p:txBody>
      </p:sp>
      <p:pic>
        <p:nvPicPr>
          <p:cNvPr id="135" name="Google Shape;135;p5" descr="Στόχος με συμπαγές γέμισμα"/>
          <p:cNvPicPr preferRelativeResize="0"/>
          <p:nvPr/>
        </p:nvPicPr>
        <p:blipFill rotWithShape="1">
          <a:blip r:embed="rId4">
            <a:alphaModFix/>
          </a:blip>
          <a:srcRect/>
          <a:stretch/>
        </p:blipFill>
        <p:spPr>
          <a:xfrm>
            <a:off x="8412367" y="2213810"/>
            <a:ext cx="3779633" cy="3779633"/>
          </a:xfrm>
          <a:prstGeom prst="rect">
            <a:avLst/>
          </a:prstGeom>
          <a:noFill/>
          <a:ln>
            <a:noFill/>
          </a:ln>
        </p:spPr>
      </p:pic>
      <p:sp>
        <p:nvSpPr>
          <p:cNvPr id="13" name="TextBox 12">
            <a:extLst>
              <a:ext uri="{FF2B5EF4-FFF2-40B4-BE49-F238E27FC236}">
                <a16:creationId xmlns:a16="http://schemas.microsoft.com/office/drawing/2014/main" id="{2D1888EB-6C72-4952-8DCD-2D1F300B79A3}"/>
              </a:ext>
            </a:extLst>
          </p:cNvPr>
          <p:cNvSpPr txBox="1"/>
          <p:nvPr/>
        </p:nvSpPr>
        <p:spPr>
          <a:xfrm>
            <a:off x="2607097" y="3489221"/>
            <a:ext cx="6011802" cy="830997"/>
          </a:xfrm>
          <a:prstGeom prst="rect">
            <a:avLst/>
          </a:prstGeom>
          <a:noFill/>
        </p:spPr>
        <p:txBody>
          <a:bodyPr wrap="square">
            <a:spAutoFit/>
          </a:bodyPr>
          <a:lstStyle/>
          <a:p>
            <a:pPr marL="285750" lvl="0" indent="-285750">
              <a:buClr>
                <a:schemeClr val="bg1"/>
              </a:buClr>
              <a:buSzPts val="1800"/>
              <a:buFont typeface="Wingdings" panose="05000000000000000000" pitchFamily="2" charset="2"/>
              <a:buChar char="ü"/>
            </a:pPr>
            <a:r>
              <a:rPr lang="de-DE" sz="2400" dirty="0">
                <a:solidFill>
                  <a:schemeClr val="lt1"/>
                </a:solidFill>
                <a:effectLst>
                  <a:outerShdw blurRad="38100" dist="38100" dir="2700000" algn="tl">
                    <a:srgbClr val="000000">
                      <a:alpha val="43137"/>
                    </a:srgbClr>
                  </a:outerShdw>
                </a:effectLst>
              </a:rPr>
              <a:t>Verbesserung der operativen Fähigkeiten, um digital aktiv zu sein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a:solidFill>
                  <a:srgbClr val="203864"/>
                </a:solidFill>
              </a:rPr>
              <a:t>Ist</a:t>
            </a:r>
            <a:r>
              <a:rPr lang="en-US" sz="2000" b="1" dirty="0">
                <a:solidFill>
                  <a:srgbClr val="203864"/>
                </a:solidFill>
              </a:rPr>
              <a:t> die </a:t>
            </a:r>
            <a:r>
              <a:rPr lang="en-US" sz="2000" b="1" dirty="0" err="1">
                <a:solidFill>
                  <a:srgbClr val="203864"/>
                </a:solidFill>
              </a:rPr>
              <a:t>Nutzung</a:t>
            </a:r>
            <a:r>
              <a:rPr lang="en-US" sz="2000" b="1" dirty="0">
                <a:solidFill>
                  <a:srgbClr val="203864"/>
                </a:solidFill>
              </a:rPr>
              <a:t> </a:t>
            </a:r>
            <a:r>
              <a:rPr lang="en-US" sz="2000" b="1" dirty="0" err="1">
                <a:solidFill>
                  <a:srgbClr val="203864"/>
                </a:solidFill>
              </a:rPr>
              <a:t>einer</a:t>
            </a:r>
            <a:r>
              <a:rPr lang="en-US" sz="2000" b="1" dirty="0">
                <a:solidFill>
                  <a:srgbClr val="203864"/>
                </a:solidFill>
              </a:rPr>
              <a:t> Website </a:t>
            </a:r>
            <a:r>
              <a:rPr lang="en-US" sz="2000" b="1" dirty="0" err="1">
                <a:solidFill>
                  <a:srgbClr val="203864"/>
                </a:solidFill>
              </a:rPr>
              <a:t>immer</a:t>
            </a:r>
            <a:r>
              <a:rPr lang="en-US" sz="2000" b="1" dirty="0">
                <a:solidFill>
                  <a:srgbClr val="203864"/>
                </a:solidFill>
              </a:rPr>
              <a:t> </a:t>
            </a:r>
            <a:r>
              <a:rPr lang="en-US" sz="2000" b="1" dirty="0" err="1">
                <a:solidFill>
                  <a:srgbClr val="203864"/>
                </a:solidFill>
              </a:rPr>
              <a:t>sicher</a:t>
            </a:r>
            <a:r>
              <a:rPr lang="en-US" sz="2000" b="1" dirty="0">
                <a:solidFill>
                  <a:srgbClr val="203864"/>
                </a:solidFill>
              </a:rPr>
              <a:t>, </a:t>
            </a:r>
            <a:r>
              <a:rPr lang="en-US" sz="2000" b="1" dirty="0" err="1">
                <a:solidFill>
                  <a:srgbClr val="203864"/>
                </a:solidFill>
              </a:rPr>
              <a:t>wenn</a:t>
            </a:r>
            <a:r>
              <a:rPr lang="en-US" sz="2000" b="1" dirty="0">
                <a:solidFill>
                  <a:srgbClr val="203864"/>
                </a:solidFill>
              </a:rPr>
              <a:t> </a:t>
            </a:r>
            <a:r>
              <a:rPr lang="en-US" sz="2000" b="1" dirty="0" err="1">
                <a:solidFill>
                  <a:srgbClr val="203864"/>
                </a:solidFill>
              </a:rPr>
              <a:t>im</a:t>
            </a:r>
            <a:r>
              <a:rPr lang="en-US" sz="2000" b="1" dirty="0">
                <a:solidFill>
                  <a:srgbClr val="203864"/>
                </a:solidFill>
              </a:rPr>
              <a:t> Link "https" </a:t>
            </a:r>
            <a:r>
              <a:rPr lang="en-US" sz="2000" b="1" dirty="0" err="1">
                <a:solidFill>
                  <a:srgbClr val="203864"/>
                </a:solidFill>
              </a:rPr>
              <a:t>angegeben</a:t>
            </a:r>
            <a:r>
              <a:rPr lang="en-US" sz="2000" b="1" dirty="0">
                <a:solidFill>
                  <a:srgbClr val="203864"/>
                </a:solidFill>
              </a:rPr>
              <a:t> </a:t>
            </a:r>
            <a:r>
              <a:rPr lang="en-US" sz="2000" b="1" dirty="0" err="1">
                <a:solidFill>
                  <a:srgbClr val="203864"/>
                </a:solidFill>
              </a:rPr>
              <a:t>ist</a:t>
            </a:r>
            <a:r>
              <a:rPr lang="en-US"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84269"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Ja</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6032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Nein</a:t>
            </a:r>
            <a:endParaRPr lang="el-GR" dirty="0"/>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4855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siness, Security, Cyber, Privacy, Protection">
            <a:extLst>
              <a:ext uri="{FF2B5EF4-FFF2-40B4-BE49-F238E27FC236}">
                <a16:creationId xmlns:a16="http://schemas.microsoft.com/office/drawing/2014/main" id="{23CB8E05-1EB5-4124-8CF2-E99CACA7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7" y="1799999"/>
            <a:ext cx="4200525"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0" name="Τίτλος 1">
            <a:extLst>
              <a:ext uri="{FF2B5EF4-FFF2-40B4-BE49-F238E27FC236}">
                <a16:creationId xmlns:a16="http://schemas.microsoft.com/office/drawing/2014/main" id="{E8F6E4FB-8140-4978-9120-ED682EC24664}"/>
              </a:ext>
            </a:extLst>
          </p:cNvPr>
          <p:cNvSpPr>
            <a:spLocks noGrp="1"/>
          </p:cNvSpPr>
          <p:nvPr>
            <p:ph type="title"/>
          </p:nvPr>
        </p:nvSpPr>
        <p:spPr>
          <a:xfrm>
            <a:off x="558000" y="1080000"/>
            <a:ext cx="11059692" cy="605096"/>
          </a:xfrm>
        </p:spPr>
        <p:txBody>
          <a:bodyPr/>
          <a:lstStyle/>
          <a:p>
            <a:r>
              <a:rPr lang="en-US" dirty="0"/>
              <a:t>Was </a:t>
            </a:r>
            <a:r>
              <a:rPr lang="en-US" dirty="0" err="1"/>
              <a:t>bedeutet</a:t>
            </a:r>
            <a:r>
              <a:rPr lang="en-US" dirty="0"/>
              <a:t> Datenschutz?</a:t>
            </a:r>
          </a:p>
        </p:txBody>
      </p:sp>
      <p:sp>
        <p:nvSpPr>
          <p:cNvPr id="12" name="Θέση κειμένου 2">
            <a:extLst>
              <a:ext uri="{FF2B5EF4-FFF2-40B4-BE49-F238E27FC236}">
                <a16:creationId xmlns:a16="http://schemas.microsoft.com/office/drawing/2014/main" id="{CADEB431-FCED-4168-B552-A1E6C4B4F680}"/>
              </a:ext>
            </a:extLst>
          </p:cNvPr>
          <p:cNvSpPr>
            <a:spLocks noGrp="1"/>
          </p:cNvSpPr>
          <p:nvPr>
            <p:ph type="body" idx="1"/>
          </p:nvPr>
        </p:nvSpPr>
        <p:spPr>
          <a:xfrm>
            <a:off x="5168099" y="1790248"/>
            <a:ext cx="6919126" cy="3860539"/>
          </a:xfrm>
        </p:spPr>
        <p:txBody>
          <a:bodyPr>
            <a:normAutofit/>
          </a:bodyPr>
          <a:lstStyle/>
          <a:p>
            <a:pPr>
              <a:buFont typeface="Wingdings" panose="05000000000000000000" pitchFamily="2" charset="2"/>
              <a:buChar char="§"/>
            </a:pPr>
            <a:r>
              <a:rPr lang="en-US" b="1" dirty="0"/>
              <a:t>Datenschutz </a:t>
            </a:r>
            <a:r>
              <a:rPr lang="en-US" b="1" dirty="0" err="1"/>
              <a:t>beschäftigt</a:t>
            </a:r>
            <a:r>
              <a:rPr lang="en-US" b="1" dirty="0"/>
              <a:t> </a:t>
            </a:r>
            <a:r>
              <a:rPr lang="en-US" b="1" dirty="0" err="1"/>
              <a:t>sich</a:t>
            </a:r>
            <a:r>
              <a:rPr lang="en-US" b="1" dirty="0"/>
              <a:t> </a:t>
            </a:r>
            <a:r>
              <a:rPr lang="en-US" b="1" dirty="0" err="1"/>
              <a:t>mit</a:t>
            </a:r>
            <a:r>
              <a:rPr lang="en-US" b="1" dirty="0"/>
              <a:t> </a:t>
            </a:r>
            <a:r>
              <a:rPr lang="en-US" b="1" dirty="0" err="1"/>
              <a:t>dem</a:t>
            </a:r>
            <a:r>
              <a:rPr lang="en-US" b="1" dirty="0"/>
              <a:t> </a:t>
            </a:r>
            <a:r>
              <a:rPr lang="en-US" b="1" dirty="0" err="1"/>
              <a:t>Schutz</a:t>
            </a:r>
            <a:r>
              <a:rPr lang="en-US" b="1" dirty="0"/>
              <a:t> </a:t>
            </a:r>
            <a:r>
              <a:rPr lang="en-US" b="1" dirty="0" err="1"/>
              <a:t>personenbezogener</a:t>
            </a:r>
            <a:r>
              <a:rPr lang="en-US" b="1" dirty="0"/>
              <a:t> </a:t>
            </a:r>
            <a:r>
              <a:rPr lang="en-US" b="1" dirty="0" err="1"/>
              <a:t>Daten</a:t>
            </a:r>
            <a:endParaRPr lang="en-US" sz="2400" dirty="0"/>
          </a:p>
          <a:p>
            <a:pPr>
              <a:buFont typeface="Wingdings" panose="05000000000000000000" pitchFamily="2" charset="2"/>
              <a:buChar char="§"/>
            </a:pPr>
            <a:endParaRPr lang="en-US" dirty="0"/>
          </a:p>
          <a:p>
            <a:pPr>
              <a:buFont typeface="Wingdings" panose="05000000000000000000" pitchFamily="2" charset="2"/>
              <a:buChar char="§"/>
            </a:pPr>
            <a:r>
              <a:rPr lang="en-US" dirty="0" err="1"/>
              <a:t>Denken</a:t>
            </a:r>
            <a:r>
              <a:rPr lang="en-US" dirty="0"/>
              <a:t> </a:t>
            </a:r>
            <a:r>
              <a:rPr lang="en-US" dirty="0" err="1"/>
              <a:t>Sie</a:t>
            </a:r>
            <a:r>
              <a:rPr lang="en-US" dirty="0"/>
              <a:t> an die </a:t>
            </a:r>
            <a:r>
              <a:rPr lang="en-US" b="1" dirty="0"/>
              <a:t>Datenschutzbestimmungen, die </a:t>
            </a:r>
            <a:r>
              <a:rPr lang="en-US" b="1" dirty="0" err="1"/>
              <a:t>ihnen</a:t>
            </a:r>
            <a:r>
              <a:rPr lang="en-US" b="1" dirty="0"/>
              <a:t> </a:t>
            </a:r>
            <a:r>
              <a:rPr lang="en-US" b="1" dirty="0" err="1"/>
              <a:t>angezeigt</a:t>
            </a:r>
            <a:r>
              <a:rPr lang="en-US" b="1" dirty="0"/>
              <a:t> </a:t>
            </a:r>
            <a:r>
              <a:rPr lang="en-US" b="1" dirty="0" err="1"/>
              <a:t>werden</a:t>
            </a:r>
            <a:r>
              <a:rPr lang="en-US" b="1" dirty="0"/>
              <a:t>, </a:t>
            </a:r>
            <a:r>
              <a:rPr lang="en-US" dirty="0" err="1"/>
              <a:t>wenn</a:t>
            </a:r>
            <a:r>
              <a:rPr lang="en-US" dirty="0"/>
              <a:t> Sie eine Website aufrufen oder eine neue Smartphone-App herunterladen</a:t>
            </a:r>
            <a:r>
              <a:rPr lang="en-US" i="1" dirty="0">
                <a:sym typeface="Wingdings" panose="05000000000000000000" pitchFamily="2" charset="2"/>
              </a:rPr>
              <a:t>. </a:t>
            </a:r>
          </a:p>
          <a:p>
            <a:pPr marL="76200" indent="0">
              <a:buNone/>
            </a:pPr>
            <a:endParaRPr lang="en-US" dirty="0"/>
          </a:p>
          <a:p>
            <a:endParaRPr lang="en-US" dirty="0"/>
          </a:p>
          <a:p>
            <a:endParaRPr lang="en-US" dirty="0"/>
          </a:p>
        </p:txBody>
      </p:sp>
      <p:sp>
        <p:nvSpPr>
          <p:cNvPr id="13" name="Textfeld 12"/>
          <p:cNvSpPr txBox="1"/>
          <p:nvPr/>
        </p:nvSpPr>
        <p:spPr>
          <a:xfrm>
            <a:off x="4773002" y="5997286"/>
            <a:ext cx="7212459" cy="707886"/>
          </a:xfrm>
          <a:prstGeom prst="rect">
            <a:avLst/>
          </a:prstGeom>
          <a:noFill/>
        </p:spPr>
        <p:txBody>
          <a:bodyPr wrap="square" rtlCol="0">
            <a:spAutoFit/>
          </a:bodyPr>
          <a:lstStyle/>
          <a:p>
            <a:r>
              <a:rPr lang="en-US" sz="2000" i="1" dirty="0"/>
              <a:t>Siehe </a:t>
            </a:r>
            <a:r>
              <a:rPr lang="en-US" sz="2000" i="1" dirty="0">
                <a:hlinkClick r:id="rId5" action="ppaction://hlinksldjump"/>
              </a:rPr>
              <a:t>Anhang 3 </a:t>
            </a:r>
            <a:r>
              <a:rPr lang="en-US" sz="2000" i="1" dirty="0"/>
              <a:t>für eine Differenzierung zu Sicherheit und Datenschutz</a:t>
            </a:r>
          </a:p>
          <a:p>
            <a:endParaRPr lang="de-DE" sz="2000" dirty="0"/>
          </a:p>
        </p:txBody>
      </p:sp>
    </p:spTree>
    <p:extLst>
      <p:ext uri="{BB962C8B-B14F-4D97-AF65-F5344CB8AC3E}">
        <p14:creationId xmlns:p14="http://schemas.microsoft.com/office/powerpoint/2010/main" val="27471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tenschutz, Datenschutzerklärung, Dsgvo">
            <a:extLst>
              <a:ext uri="{FF2B5EF4-FFF2-40B4-BE49-F238E27FC236}">
                <a16:creationId xmlns:a16="http://schemas.microsoft.com/office/drawing/2014/main" id="{2DEE3A58-E151-429E-AD4C-11091DFD7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775" y="1700696"/>
            <a:ext cx="3604329" cy="240288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796D6C8E-65C4-40AF-AB04-88E4381BFE26}"/>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9" name="Τίτλος 1">
            <a:extLst>
              <a:ext uri="{FF2B5EF4-FFF2-40B4-BE49-F238E27FC236}">
                <a16:creationId xmlns:a16="http://schemas.microsoft.com/office/drawing/2014/main" id="{C5FEE482-3206-41BB-BAB8-6B0B1C9FAB93}"/>
              </a:ext>
            </a:extLst>
          </p:cNvPr>
          <p:cNvSpPr>
            <a:spLocks noGrp="1"/>
          </p:cNvSpPr>
          <p:nvPr>
            <p:ph type="title"/>
          </p:nvPr>
        </p:nvSpPr>
        <p:spPr>
          <a:xfrm>
            <a:off x="558000" y="1080000"/>
            <a:ext cx="11059692" cy="605096"/>
          </a:xfrm>
        </p:spPr>
        <p:txBody>
          <a:bodyPr/>
          <a:lstStyle/>
          <a:p>
            <a:r>
              <a:rPr lang="en-US" dirty="0" err="1"/>
              <a:t>Datenschutzbestimmungen</a:t>
            </a:r>
            <a:endParaRPr lang="en-US" dirty="0"/>
          </a:p>
        </p:txBody>
      </p:sp>
      <p:sp>
        <p:nvSpPr>
          <p:cNvPr id="11" name="Θέση κειμένου 2">
            <a:extLst>
              <a:ext uri="{FF2B5EF4-FFF2-40B4-BE49-F238E27FC236}">
                <a16:creationId xmlns:a16="http://schemas.microsoft.com/office/drawing/2014/main" id="{72A14B6E-6D60-47D8-9995-8182A33B70C5}"/>
              </a:ext>
            </a:extLst>
          </p:cNvPr>
          <p:cNvSpPr>
            <a:spLocks noGrp="1"/>
          </p:cNvSpPr>
          <p:nvPr>
            <p:ph type="body" idx="1"/>
          </p:nvPr>
        </p:nvSpPr>
        <p:spPr>
          <a:xfrm>
            <a:off x="558000" y="1526035"/>
            <a:ext cx="7766850" cy="5182990"/>
          </a:xfrm>
        </p:spPr>
        <p:txBody>
          <a:bodyPr>
            <a:normAutofit fontScale="85000" lnSpcReduction="20000"/>
          </a:bodyPr>
          <a:lstStyle/>
          <a:p>
            <a:pPr>
              <a:buFont typeface="Wingdings" panose="05000000000000000000" pitchFamily="2" charset="2"/>
              <a:buChar char="§"/>
            </a:pPr>
            <a:r>
              <a:rPr lang="en-US" dirty="0"/>
              <a:t>Gibt </a:t>
            </a:r>
            <a:r>
              <a:rPr lang="en-US" dirty="0" err="1"/>
              <a:t>es</a:t>
            </a:r>
            <a:r>
              <a:rPr lang="en-US" dirty="0"/>
              <a:t> </a:t>
            </a:r>
            <a:r>
              <a:rPr lang="en-US" dirty="0" err="1"/>
              <a:t>Richtlinien</a:t>
            </a:r>
            <a:r>
              <a:rPr lang="en-US" dirty="0"/>
              <a:t>, die Websites in Bezug auf unsere persönlichen </a:t>
            </a:r>
            <a:r>
              <a:rPr lang="en-US" dirty="0" err="1"/>
              <a:t>Daten</a:t>
            </a:r>
            <a:r>
              <a:rPr lang="en-US" dirty="0"/>
              <a:t> </a:t>
            </a:r>
            <a:r>
              <a:rPr lang="en-US" dirty="0" err="1"/>
              <a:t>verfolgen</a:t>
            </a:r>
            <a:r>
              <a:rPr lang="en-US" dirty="0"/>
              <a:t> muss, d.h. wie die Website unsere persönlichen Daten verwendet? </a:t>
            </a:r>
          </a:p>
          <a:p>
            <a:pPr lvl="1">
              <a:buFont typeface="Courier New" panose="02070309020205020404" pitchFamily="49" charset="0"/>
              <a:buChar char="o"/>
            </a:pPr>
            <a:r>
              <a:rPr lang="en-US" sz="2400" dirty="0" err="1"/>
              <a:t>Diese</a:t>
            </a:r>
            <a:r>
              <a:rPr lang="en-US" sz="2400" dirty="0"/>
              <a:t> </a:t>
            </a:r>
            <a:r>
              <a:rPr lang="en-US" sz="2400" dirty="0" err="1"/>
              <a:t>Richtlinien</a:t>
            </a:r>
            <a:r>
              <a:rPr lang="en-US" sz="2400" dirty="0"/>
              <a:t> </a:t>
            </a:r>
            <a:r>
              <a:rPr lang="en-US" sz="2400" dirty="0" err="1"/>
              <a:t>finden</a:t>
            </a:r>
            <a:r>
              <a:rPr lang="en-US" sz="2400" dirty="0"/>
              <a:t> </a:t>
            </a:r>
            <a:r>
              <a:rPr lang="en-US" sz="2400" dirty="0" err="1"/>
              <a:t>sich</a:t>
            </a:r>
            <a:r>
              <a:rPr lang="en-US" sz="2400" dirty="0"/>
              <a:t> auf </a:t>
            </a:r>
            <a:r>
              <a:rPr lang="en-US" sz="2400" dirty="0" err="1"/>
              <a:t>Websiten</a:t>
            </a:r>
            <a:r>
              <a:rPr lang="en-US" sz="2400" dirty="0"/>
              <a:t> </a:t>
            </a:r>
            <a:r>
              <a:rPr lang="en-US" sz="2400" dirty="0" err="1"/>
              <a:t>unter</a:t>
            </a:r>
            <a:r>
              <a:rPr lang="en-US" sz="2400" dirty="0"/>
              <a:t> </a:t>
            </a:r>
            <a:r>
              <a:rPr lang="en-US" sz="2400" dirty="0" err="1"/>
              <a:t>dem</a:t>
            </a:r>
            <a:r>
              <a:rPr lang="en-US" sz="2400" dirty="0"/>
              <a:t> </a:t>
            </a:r>
            <a:r>
              <a:rPr lang="en-US" sz="2400" dirty="0" err="1"/>
              <a:t>Begriff</a:t>
            </a:r>
            <a:r>
              <a:rPr lang="en-US" sz="2400" dirty="0"/>
              <a:t> “Datenschutz” und </a:t>
            </a:r>
            <a:r>
              <a:rPr lang="en-US" sz="2400" dirty="0" err="1"/>
              <a:t>sollten</a:t>
            </a:r>
            <a:r>
              <a:rPr lang="en-US" sz="2400" dirty="0"/>
              <a:t> auf </a:t>
            </a:r>
            <a:r>
              <a:rPr lang="en-US" sz="2400" dirty="0" err="1"/>
              <a:t>jeder</a:t>
            </a:r>
            <a:r>
              <a:rPr lang="en-US" sz="2400" dirty="0"/>
              <a:t> Website </a:t>
            </a:r>
            <a:r>
              <a:rPr lang="en-US" sz="2400" dirty="0" err="1"/>
              <a:t>verfügbar</a:t>
            </a:r>
            <a:r>
              <a:rPr lang="en-US" sz="2400" dirty="0"/>
              <a:t> </a:t>
            </a:r>
            <a:r>
              <a:rPr lang="en-US" sz="2400" dirty="0" err="1"/>
              <a:t>sowie</a:t>
            </a:r>
            <a:r>
              <a:rPr lang="en-US" sz="2400" dirty="0"/>
              <a:t> </a:t>
            </a:r>
            <a:r>
              <a:rPr lang="en-US" sz="2400" dirty="0" err="1"/>
              <a:t>für</a:t>
            </a:r>
            <a:r>
              <a:rPr lang="en-US" sz="2400" dirty="0"/>
              <a:t> </a:t>
            </a:r>
            <a:r>
              <a:rPr lang="en-US" sz="2400" dirty="0" err="1"/>
              <a:t>leicht</a:t>
            </a:r>
            <a:r>
              <a:rPr lang="en-US" sz="2400" dirty="0"/>
              <a:t> zugänglich sein, damit wir sie lesen können und wissen, wie unsere Daten verwendet werden.</a:t>
            </a:r>
          </a:p>
          <a:p>
            <a:pPr>
              <a:buFont typeface="Wingdings" panose="05000000000000000000" pitchFamily="2" charset="2"/>
              <a:buChar char="§"/>
            </a:pPr>
            <a:r>
              <a:rPr lang="en-US" b="1" dirty="0"/>
              <a:t>Handlungen:</a:t>
            </a:r>
          </a:p>
          <a:p>
            <a:pPr lvl="1">
              <a:buClr>
                <a:schemeClr val="accent6">
                  <a:lumMod val="75000"/>
                </a:schemeClr>
              </a:buClr>
              <a:buSzPct val="120000"/>
              <a:buFont typeface="Wingdings 2" panose="05020102010507070707" pitchFamily="18" charset="2"/>
              <a:buChar char="R"/>
            </a:pPr>
            <a:r>
              <a:rPr lang="en-US" dirty="0"/>
              <a:t>Prüfen und lesen Sie die Datenschutzerklärung, bevor Sie personenbezogene Daten übermitteln.</a:t>
            </a:r>
          </a:p>
          <a:p>
            <a:pPr lvl="1">
              <a:buClr>
                <a:schemeClr val="accent6">
                  <a:lumMod val="75000"/>
                </a:schemeClr>
              </a:buClr>
              <a:buSzPct val="120000"/>
              <a:buFont typeface="Wingdings 2" panose="05020102010507070707" pitchFamily="18" charset="2"/>
              <a:buChar char="R"/>
            </a:pPr>
            <a:r>
              <a:rPr lang="en-US" dirty="0"/>
              <a:t>Prüfen Sie, wer der Inhaber/Verantwortliche </a:t>
            </a:r>
            <a:r>
              <a:rPr lang="en-US" sz="2200" b="0" i="0" u="none" strike="noStrike" cap="none" dirty="0">
                <a:solidFill>
                  <a:schemeClr val="dk1"/>
                </a:solidFill>
                <a:latin typeface="Calibri"/>
                <a:ea typeface="Calibri"/>
                <a:cs typeface="Calibri"/>
                <a:sym typeface="Calibri"/>
              </a:rPr>
              <a:t>für die Website ist? </a:t>
            </a:r>
            <a:r>
              <a:rPr lang="en-US" dirty="0"/>
              <a:t>Prüfen und lesen Sie den Abschnitt "Impressum".</a:t>
            </a:r>
          </a:p>
          <a:p>
            <a:pPr lvl="1">
              <a:buClr>
                <a:schemeClr val="accent6">
                  <a:lumMod val="75000"/>
                </a:schemeClr>
              </a:buClr>
              <a:buSzPct val="120000"/>
              <a:buFont typeface="Wingdings 2" panose="05020102010507070707" pitchFamily="18" charset="2"/>
              <a:buChar char="R"/>
            </a:pPr>
            <a:r>
              <a:rPr lang="en-US" dirty="0"/>
              <a:t>Prüfen Sie die Kontaktangaben.</a:t>
            </a:r>
          </a:p>
          <a:p>
            <a:pPr lvl="1">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Prüfen Sie die Nutzungsbedingungen und den rechtlichen Hinweis</a:t>
            </a:r>
          </a:p>
          <a:p>
            <a:pPr lvl="1">
              <a:buClr>
                <a:schemeClr val="accent6">
                  <a:lumMod val="75000"/>
                </a:schemeClr>
              </a:buClr>
              <a:buSzPct val="120000"/>
              <a:buFont typeface="Wingdings 2" panose="05020102010507070707" pitchFamily="18" charset="2"/>
              <a:buChar char="R"/>
            </a:pPr>
            <a:r>
              <a:rPr lang="en-US" sz="2200" b="0" i="0" u="none" strike="noStrike" cap="none" dirty="0">
                <a:solidFill>
                  <a:schemeClr val="dk1"/>
                </a:solidFill>
                <a:latin typeface="Calibri"/>
                <a:ea typeface="Calibri"/>
                <a:cs typeface="Calibri"/>
                <a:sym typeface="Calibri"/>
              </a:rPr>
              <a:t>Prüfen Sie, ob Cookies für die Zustimmung zur Anfrage vorhanden sind.</a:t>
            </a:r>
            <a:endParaRPr lang="en-US" dirty="0"/>
          </a:p>
          <a:p>
            <a:pPr marL="548640" lvl="1" indent="0">
              <a:buNone/>
            </a:pPr>
            <a:endParaRPr lang="en-US" i="1" dirty="0">
              <a:sym typeface="Wingdings" panose="05000000000000000000" pitchFamily="2" charset="2"/>
            </a:endParaRPr>
          </a:p>
          <a:p>
            <a:pPr marL="548640" lvl="1" indent="0">
              <a:buNone/>
            </a:pPr>
            <a:r>
              <a:rPr lang="en-US" i="1" dirty="0"/>
              <a:t>Für weitere Informationen siehe </a:t>
            </a:r>
            <a:r>
              <a:rPr lang="en-US" i="1" dirty="0">
                <a:hlinkClick r:id="rId5" action="ppaction://hlinksldjump"/>
              </a:rPr>
              <a:t>Anhang 4</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96320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8" name="Google Shape;408;p30"/>
          <p:cNvSpPr/>
          <p:nvPr/>
        </p:nvSpPr>
        <p:spPr>
          <a:xfrm>
            <a:off x="7220332" y="2086023"/>
            <a:ext cx="4827904" cy="254535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en-US" sz="2400" dirty="0" err="1">
                <a:solidFill>
                  <a:schemeClr val="dk1"/>
                </a:solidFill>
              </a:rPr>
              <a:t>Welche</a:t>
            </a:r>
            <a:r>
              <a:rPr lang="en-US" sz="2400" dirty="0">
                <a:solidFill>
                  <a:schemeClr val="dk1"/>
                </a:solidFill>
              </a:rPr>
              <a:t> </a:t>
            </a:r>
            <a:r>
              <a:rPr lang="en-US" sz="2400" dirty="0" err="1">
                <a:solidFill>
                  <a:schemeClr val="dk1"/>
                </a:solidFill>
              </a:rPr>
              <a:t>Kriterien</a:t>
            </a:r>
            <a:r>
              <a:rPr lang="en-US" sz="2400" dirty="0">
                <a:solidFill>
                  <a:schemeClr val="dk1"/>
                </a:solidFill>
              </a:rPr>
              <a:t> </a:t>
            </a:r>
            <a:r>
              <a:rPr lang="en-US" sz="2400" dirty="0" err="1">
                <a:solidFill>
                  <a:schemeClr val="dk1"/>
                </a:solidFill>
              </a:rPr>
              <a:t>müssen</a:t>
            </a:r>
            <a:r>
              <a:rPr lang="en-US" sz="2400" dirty="0">
                <a:solidFill>
                  <a:schemeClr val="dk1"/>
                </a:solidFill>
              </a:rPr>
              <a:t> </a:t>
            </a:r>
            <a:r>
              <a:rPr lang="en-US" sz="2400" dirty="0" err="1">
                <a:solidFill>
                  <a:schemeClr val="dk1"/>
                </a:solidFill>
              </a:rPr>
              <a:t>berücksichtigt</a:t>
            </a:r>
            <a:r>
              <a:rPr lang="en-US" sz="2400" dirty="0">
                <a:solidFill>
                  <a:schemeClr val="dk1"/>
                </a:solidFill>
              </a:rPr>
              <a:t> </a:t>
            </a:r>
            <a:r>
              <a:rPr lang="en-US" sz="2400" dirty="0" err="1">
                <a:solidFill>
                  <a:schemeClr val="dk1"/>
                </a:solidFill>
              </a:rPr>
              <a:t>werden</a:t>
            </a:r>
            <a:r>
              <a:rPr lang="en-US" sz="2400" dirty="0">
                <a:solidFill>
                  <a:schemeClr val="dk1"/>
                </a:solidFill>
              </a:rPr>
              <a:t>, um </a:t>
            </a:r>
            <a:r>
              <a:rPr lang="en-US" sz="2400" dirty="0" err="1">
                <a:solidFill>
                  <a:schemeClr val="dk1"/>
                </a:solidFill>
              </a:rPr>
              <a:t>zu</a:t>
            </a:r>
            <a:r>
              <a:rPr lang="en-US" sz="2400" dirty="0">
                <a:solidFill>
                  <a:schemeClr val="dk1"/>
                </a:solidFill>
              </a:rPr>
              <a:t> </a:t>
            </a:r>
            <a:r>
              <a:rPr lang="en-US" sz="2400" dirty="0" err="1">
                <a:solidFill>
                  <a:schemeClr val="dk1"/>
                </a:solidFill>
              </a:rPr>
              <a:t>entscheiden</a:t>
            </a:r>
            <a:r>
              <a:rPr lang="en-US" sz="2400" dirty="0">
                <a:solidFill>
                  <a:schemeClr val="dk1"/>
                </a:solidFill>
              </a:rPr>
              <a:t>, </a:t>
            </a:r>
            <a:r>
              <a:rPr lang="en-US" sz="2400" dirty="0" err="1">
                <a:solidFill>
                  <a:schemeClr val="dk1"/>
                </a:solidFill>
              </a:rPr>
              <a:t>ob</a:t>
            </a:r>
            <a:r>
              <a:rPr lang="en-US" sz="2400" dirty="0">
                <a:solidFill>
                  <a:schemeClr val="dk1"/>
                </a:solidFill>
              </a:rPr>
              <a:t> </a:t>
            </a:r>
            <a:r>
              <a:rPr lang="en-US" sz="2400" dirty="0" err="1">
                <a:solidFill>
                  <a:schemeClr val="dk1"/>
                </a:solidFill>
              </a:rPr>
              <a:t>eine</a:t>
            </a:r>
            <a:r>
              <a:rPr lang="en-US" sz="2400" dirty="0">
                <a:solidFill>
                  <a:schemeClr val="dk1"/>
                </a:solidFill>
              </a:rPr>
              <a:t> Website </a:t>
            </a:r>
            <a:r>
              <a:rPr lang="en-US" sz="2400" dirty="0" err="1">
                <a:solidFill>
                  <a:schemeClr val="dk1"/>
                </a:solidFill>
              </a:rPr>
              <a:t>vertrauenswürdig</a:t>
            </a:r>
            <a:r>
              <a:rPr lang="en-US" sz="2400" dirty="0">
                <a:solidFill>
                  <a:schemeClr val="dk1"/>
                </a:solidFill>
              </a:rPr>
              <a:t> </a:t>
            </a:r>
            <a:r>
              <a:rPr lang="en-US" sz="2400" dirty="0" err="1">
                <a:solidFill>
                  <a:schemeClr val="dk1"/>
                </a:solidFill>
              </a:rPr>
              <a:t>ist</a:t>
            </a:r>
            <a:r>
              <a:rPr lang="en-US" sz="2400" dirty="0">
                <a:solidFill>
                  <a:schemeClr val="dk1"/>
                </a:solidFill>
              </a:rPr>
              <a:t>?</a:t>
            </a:r>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8" name="Google Shape;406;p3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err="1"/>
              <a:t>Ist</a:t>
            </a:r>
            <a:r>
              <a:rPr lang="en-US" dirty="0"/>
              <a:t> die Website </a:t>
            </a:r>
            <a:r>
              <a:rPr lang="en-US" dirty="0" err="1"/>
              <a:t>vertrauenswürdig</a:t>
            </a:r>
            <a:r>
              <a:rPr lang="en-US" dirty="0"/>
              <a:t>?</a:t>
            </a:r>
          </a:p>
        </p:txBody>
      </p:sp>
      <p:sp>
        <p:nvSpPr>
          <p:cNvPr id="9" name="Google Shape;409;p30"/>
          <p:cNvSpPr txBox="1"/>
          <p:nvPr/>
        </p:nvSpPr>
        <p:spPr>
          <a:xfrm>
            <a:off x="558000" y="1685096"/>
            <a:ext cx="6804837" cy="3939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600"/>
              </a:spcBef>
              <a:spcAft>
                <a:spcPts val="600"/>
              </a:spcAft>
              <a:buClr>
                <a:srgbClr val="C00000"/>
              </a:buClr>
              <a:buSzPts val="2800"/>
              <a:buFont typeface="Calibri"/>
              <a:buChar char="▪"/>
            </a:pPr>
            <a:r>
              <a:rPr lang="en-US" sz="2000" b="0" i="0" u="none" strike="noStrike" cap="none" dirty="0">
                <a:solidFill>
                  <a:schemeClr val="dk1"/>
                </a:solidFill>
                <a:latin typeface="Calibri"/>
                <a:ea typeface="Calibri"/>
                <a:cs typeface="Calibri"/>
                <a:sym typeface="Calibri"/>
              </a:rPr>
              <a:t>Zum Schutz der persönlichen Daten und der Privatsphäre ist es wichtig zu prüfen, ob die Webseite vertrauenswürdig ist. </a:t>
            </a:r>
          </a:p>
          <a:p>
            <a:pPr marL="342900" marR="0" lvl="0" indent="-342900" algn="l" rtl="0">
              <a:lnSpc>
                <a:spcPct val="100000"/>
              </a:lnSpc>
              <a:spcBef>
                <a:spcPts val="600"/>
              </a:spcBef>
              <a:spcAft>
                <a:spcPts val="600"/>
              </a:spcAft>
              <a:buClr>
                <a:srgbClr val="C00000"/>
              </a:buClr>
              <a:buSzPts val="2800"/>
              <a:buFont typeface="Calibri"/>
              <a:buChar char="▪"/>
            </a:pPr>
            <a:r>
              <a:rPr lang="en-US" sz="2000" b="1" i="0" u="none" strike="noStrike" cap="none" dirty="0" err="1">
                <a:solidFill>
                  <a:schemeClr val="dk1"/>
                </a:solidFill>
                <a:latin typeface="Calibri"/>
                <a:ea typeface="Calibri"/>
                <a:cs typeface="Calibri"/>
                <a:sym typeface="Calibri"/>
              </a:rPr>
              <a:t>Vertrauenswürdigkeit </a:t>
            </a:r>
            <a:r>
              <a:rPr lang="en-US" sz="2000" b="0" i="0" u="none" strike="noStrike" cap="none" dirty="0">
                <a:solidFill>
                  <a:schemeClr val="dk1"/>
                </a:solidFill>
                <a:latin typeface="Calibri"/>
                <a:ea typeface="Calibri"/>
                <a:cs typeface="Calibri"/>
                <a:sym typeface="Calibri"/>
              </a:rPr>
              <a:t>bedeutet in diesem Zusammenhang, dass die Website unsere persönlichen Daten im Einklang mit den verfügbaren Datenschutzrichtlinien und -vorschriften verwendet und verarbeitet.</a:t>
            </a:r>
          </a:p>
          <a:p>
            <a:pPr marL="342900" marR="0" lvl="0" indent="-342900" algn="l" rtl="0">
              <a:lnSpc>
                <a:spcPct val="100000"/>
              </a:lnSpc>
              <a:spcBef>
                <a:spcPts val="600"/>
              </a:spcBef>
              <a:spcAft>
                <a:spcPts val="600"/>
              </a:spcAft>
              <a:buClr>
                <a:srgbClr val="C00000"/>
              </a:buClr>
              <a:buSzPts val="2800"/>
              <a:buFont typeface="Calibri"/>
              <a:buChar char="▪"/>
            </a:pPr>
            <a:r>
              <a:rPr lang="en-US" sz="2000" b="0" i="0" u="none" strike="noStrike" cap="none" dirty="0">
                <a:solidFill>
                  <a:schemeClr val="dk1"/>
                </a:solidFill>
                <a:latin typeface="Calibri"/>
                <a:ea typeface="Calibri"/>
                <a:cs typeface="Calibri"/>
                <a:sym typeface="Calibri"/>
              </a:rPr>
              <a:t>Um eine Liste von Kriterien zu entwickeln, anhand derer entschieden werden kann, ob eine Webseite vertrauenswürdig ist, starten Sie bitte die folgende Diskussion (Sie können die Ergebnisse auf der nächsten Folie sammeln):  </a:t>
            </a:r>
            <a:endParaRPr lang="en-US" sz="11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11" name="Google Shape;417;p31"/>
          <p:cNvSpPr txBox="1"/>
          <p:nvPr/>
        </p:nvSpPr>
        <p:spPr>
          <a:xfrm>
            <a:off x="558000" y="2055762"/>
            <a:ext cx="7270199" cy="430007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rgbClr val="C01E24"/>
              </a:buClr>
              <a:buSzPts val="2400"/>
              <a:buFont typeface="Wingdings" panose="05000000000000000000" pitchFamily="2" charset="2"/>
              <a:buChar char="§"/>
            </a:pPr>
            <a:r>
              <a:rPr lang="de-DE" sz="2400" b="0" i="0" u="none" strike="noStrike" cap="none" dirty="0">
                <a:solidFill>
                  <a:schemeClr val="dk1"/>
                </a:solidFill>
                <a:latin typeface="Calibri"/>
                <a:ea typeface="Calibri"/>
                <a:cs typeface="Calibri"/>
                <a:sym typeface="Calibri"/>
              </a:rPr>
              <a:t>Sammeln Sie die Kriterien in einer Liste: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418" name="Google Shape;418;p31"/>
          <p:cNvSpPr/>
          <p:nvPr/>
        </p:nvSpPr>
        <p:spPr>
          <a:xfrm>
            <a:off x="7148945" y="1080000"/>
            <a:ext cx="4678011" cy="2399974"/>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de-DE" sz="2400" dirty="0">
                <a:solidFill>
                  <a:schemeClr val="dk1"/>
                </a:solidFill>
              </a:rPr>
              <a:t>Welche Kriterien müssen berücksichtigt werden, um zu entscheiden, ob eine Website vertrauenswürdig ist?</a:t>
            </a:r>
          </a:p>
        </p:txBody>
      </p:sp>
      <p:sp>
        <p:nvSpPr>
          <p:cNvPr id="7" name="TextBox 6">
            <a:extLst>
              <a:ext uri="{FF2B5EF4-FFF2-40B4-BE49-F238E27FC236}">
                <a16:creationId xmlns:a16="http://schemas.microsoft.com/office/drawing/2014/main" id="{53BC2DAC-BE87-4CD1-940A-A067FAA4563F}"/>
              </a:ext>
            </a:extLst>
          </p:cNvPr>
          <p:cNvSpPr txBox="1"/>
          <p:nvPr/>
        </p:nvSpPr>
        <p:spPr>
          <a:xfrm>
            <a:off x="3239345" y="3701451"/>
            <a:ext cx="7329694" cy="3016210"/>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r>
              <a:rPr lang="de-DE" sz="2000" dirty="0">
                <a:solidFill>
                  <a:schemeClr val="dk1"/>
                </a:solidFill>
              </a:rPr>
              <a:t>Wer ist für die Website verantwortlich? Hintergrund der Website (z. B. ist die Website privat oder öffentlich betrieben?). Ist ein Impressum vorhanden?</a:t>
            </a:r>
          </a:p>
          <a:p>
            <a:pPr marL="360000" lvl="1" indent="-360000">
              <a:spcBef>
                <a:spcPts val="600"/>
              </a:spcBef>
              <a:spcAft>
                <a:spcPts val="600"/>
              </a:spcAft>
              <a:buClr>
                <a:srgbClr val="C01E24"/>
              </a:buClr>
              <a:buSzPts val="2640"/>
              <a:buFont typeface="Calibri"/>
              <a:buChar char="✔"/>
            </a:pPr>
            <a:r>
              <a:rPr lang="de-DE" sz="2000" dirty="0">
                <a:solidFill>
                  <a:schemeClr val="dk1"/>
                </a:solidFill>
              </a:rPr>
              <a:t>Gibt es auf der Website Kontaktinformationen der Verantwortlichen der Website?</a:t>
            </a:r>
          </a:p>
          <a:p>
            <a:pPr marL="360000" lvl="1" indent="-360000">
              <a:spcBef>
                <a:spcPts val="600"/>
              </a:spcBef>
              <a:spcAft>
                <a:spcPts val="600"/>
              </a:spcAft>
              <a:buClr>
                <a:srgbClr val="C01E24"/>
              </a:buClr>
              <a:buSzPts val="2640"/>
              <a:buFont typeface="Calibri"/>
              <a:buChar char="✔"/>
            </a:pPr>
            <a:r>
              <a:rPr lang="de-DE" sz="2000" dirty="0">
                <a:solidFill>
                  <a:schemeClr val="dk1"/>
                </a:solidFill>
              </a:rPr>
              <a:t>Sind die Datenschutzrichtlinie, das Impressum und die Nutzungsbedingungen verfügbar?</a:t>
            </a:r>
          </a:p>
          <a:p>
            <a:pPr marL="360000" lvl="1" indent="-360000">
              <a:spcBef>
                <a:spcPts val="600"/>
              </a:spcBef>
              <a:spcAft>
                <a:spcPts val="600"/>
              </a:spcAft>
              <a:buClr>
                <a:srgbClr val="C01E24"/>
              </a:buClr>
              <a:buSzPts val="2640"/>
              <a:buFont typeface="Calibri"/>
              <a:buChar char="✔"/>
            </a:pPr>
            <a:r>
              <a:rPr lang="de-DE" sz="2000" dirty="0">
                <a:solidFill>
                  <a:schemeClr val="dk1"/>
                </a:solidFill>
              </a:rPr>
              <a:t>Wird die Zustimmung zu Cookies abgefragt?</a:t>
            </a:r>
          </a:p>
        </p:txBody>
      </p:sp>
      <p:sp>
        <p:nvSpPr>
          <p:cNvPr id="8" name="pop-up">
            <a:extLst>
              <a:ext uri="{FF2B5EF4-FFF2-40B4-BE49-F238E27FC236}">
                <a16:creationId xmlns:a16="http://schemas.microsoft.com/office/drawing/2014/main" id="{85702264-3306-4A56-B266-D19D82CDD71E}"/>
              </a:ext>
            </a:extLst>
          </p:cNvPr>
          <p:cNvSpPr/>
          <p:nvPr/>
        </p:nvSpPr>
        <p:spPr>
          <a:xfrm>
            <a:off x="3239345" y="293902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12A3C"/>
                </a:solidFill>
              </a:rPr>
              <a:t>Klicken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um </a:t>
            </a:r>
            <a:r>
              <a:rPr lang="en-US" b="1" dirty="0" err="1">
                <a:solidFill>
                  <a:srgbClr val="E12A3C"/>
                </a:solidFill>
              </a:rPr>
              <a:t>Ihre</a:t>
            </a:r>
            <a:r>
              <a:rPr lang="en-US" b="1" dirty="0">
                <a:solidFill>
                  <a:srgbClr val="E12A3C"/>
                </a:solidFill>
              </a:rPr>
              <a:t> </a:t>
            </a:r>
            <a:r>
              <a:rPr lang="en-US" b="1" dirty="0" err="1">
                <a:solidFill>
                  <a:srgbClr val="E12A3C"/>
                </a:solidFill>
              </a:rPr>
              <a:t>Liste</a:t>
            </a:r>
            <a:r>
              <a:rPr lang="en-US" b="1" dirty="0">
                <a:solidFill>
                  <a:srgbClr val="E12A3C"/>
                </a:solidFill>
              </a:rPr>
              <a:t> </a:t>
            </a:r>
            <a:r>
              <a:rPr lang="en-US" b="1" dirty="0" err="1">
                <a:solidFill>
                  <a:srgbClr val="E12A3C"/>
                </a:solidFill>
              </a:rPr>
              <a:t>zu</a:t>
            </a:r>
            <a:r>
              <a:rPr lang="en-US" b="1" dirty="0">
                <a:solidFill>
                  <a:srgbClr val="E12A3C"/>
                </a:solidFill>
              </a:rPr>
              <a:t> </a:t>
            </a:r>
            <a:r>
              <a:rPr lang="en-US" b="1" dirty="0" err="1">
                <a:solidFill>
                  <a:srgbClr val="E12A3C"/>
                </a:solidFill>
              </a:rPr>
              <a:t>überprüfen</a:t>
            </a:r>
            <a:endParaRPr lang="en-US" b="1" dirty="0">
              <a:solidFill>
                <a:srgbClr val="E12A3C"/>
              </a:solidFill>
            </a:endParaRPr>
          </a:p>
        </p:txBody>
      </p:sp>
      <p:sp>
        <p:nvSpPr>
          <p:cNvPr id="9"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0" name="Google Shape;406;p3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err="1"/>
              <a:t>Ist</a:t>
            </a:r>
            <a:r>
              <a:rPr lang="en-US" dirty="0"/>
              <a:t> die Website </a:t>
            </a:r>
            <a:r>
              <a:rPr lang="en-US" dirty="0" err="1"/>
              <a:t>vertrauenswürdig</a:t>
            </a:r>
            <a:r>
              <a:rPr lang="en-US" dirty="0"/>
              <a:t>?</a:t>
            </a:r>
          </a:p>
        </p:txBody>
      </p:sp>
    </p:spTree>
    <p:extLst>
      <p:ext uri="{BB962C8B-B14F-4D97-AF65-F5344CB8AC3E}">
        <p14:creationId xmlns:p14="http://schemas.microsoft.com/office/powerpoint/2010/main" val="747148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7" name="Τίτλος 1">
            <a:extLst>
              <a:ext uri="{FF2B5EF4-FFF2-40B4-BE49-F238E27FC236}">
                <a16:creationId xmlns:a16="http://schemas.microsoft.com/office/drawing/2014/main" id="{3E7E4B99-4227-418D-9575-AC63469D1B74}"/>
              </a:ext>
            </a:extLst>
          </p:cNvPr>
          <p:cNvSpPr>
            <a:spLocks noGrp="1"/>
          </p:cNvSpPr>
          <p:nvPr>
            <p:ph type="title"/>
          </p:nvPr>
        </p:nvSpPr>
        <p:spPr>
          <a:xfrm>
            <a:off x="558000" y="1080000"/>
            <a:ext cx="11059692" cy="605096"/>
          </a:xfrm>
        </p:spPr>
        <p:txBody>
          <a:bodyPr/>
          <a:lstStyle/>
          <a:p>
            <a:r>
              <a:rPr lang="en-US" dirty="0" err="1"/>
              <a:t>Ist</a:t>
            </a:r>
            <a:r>
              <a:rPr lang="en-US" dirty="0"/>
              <a:t> die Website </a:t>
            </a:r>
            <a:r>
              <a:rPr lang="en-US" dirty="0" err="1"/>
              <a:t>zuverlässig</a:t>
            </a:r>
            <a:r>
              <a:rPr lang="en-US" dirty="0"/>
              <a:t>?</a:t>
            </a:r>
          </a:p>
        </p:txBody>
      </p:sp>
      <p:sp>
        <p:nvSpPr>
          <p:cNvPr id="9" name="Θέση κειμένου 2">
            <a:extLst>
              <a:ext uri="{FF2B5EF4-FFF2-40B4-BE49-F238E27FC236}">
                <a16:creationId xmlns:a16="http://schemas.microsoft.com/office/drawing/2014/main" id="{CBD76A25-2C3D-4AD8-88F3-2E42D89068FE}"/>
              </a:ext>
            </a:extLst>
          </p:cNvPr>
          <p:cNvSpPr>
            <a:spLocks noGrp="1"/>
          </p:cNvSpPr>
          <p:nvPr>
            <p:ph type="body" idx="1"/>
          </p:nvPr>
        </p:nvSpPr>
        <p:spPr>
          <a:xfrm>
            <a:off x="557998" y="1799999"/>
            <a:ext cx="9013291" cy="4865977"/>
          </a:xfrm>
        </p:spPr>
        <p:txBody>
          <a:bodyPr>
            <a:normAutofit/>
          </a:bodyPr>
          <a:lstStyle/>
          <a:p>
            <a:pPr marL="76200" indent="0">
              <a:spcAft>
                <a:spcPts val="600"/>
              </a:spcAft>
              <a:buNone/>
            </a:pPr>
            <a:r>
              <a:rPr lang="en-US" b="1" dirty="0"/>
              <a:t>Zuverlässigkeit </a:t>
            </a:r>
            <a:r>
              <a:rPr lang="en-US" dirty="0"/>
              <a:t>bedeutet in diesem Zusammenhang, dass der Inhalt und die </a:t>
            </a:r>
            <a:r>
              <a:rPr lang="en-US" dirty="0" err="1"/>
              <a:t>Informationen</a:t>
            </a:r>
            <a:r>
              <a:rPr lang="en-US" dirty="0"/>
              <a:t> der Website </a:t>
            </a:r>
            <a:r>
              <a:rPr lang="en-US" dirty="0" err="1"/>
              <a:t>aktuell</a:t>
            </a:r>
            <a:r>
              <a:rPr lang="en-US" dirty="0"/>
              <a:t> und </a:t>
            </a:r>
            <a:r>
              <a:rPr lang="en-US" dirty="0" err="1"/>
              <a:t>verlässlich</a:t>
            </a:r>
            <a:r>
              <a:rPr lang="en-US" dirty="0"/>
              <a:t> </a:t>
            </a:r>
            <a:r>
              <a:rPr lang="en-US" dirty="0" err="1"/>
              <a:t>sind</a:t>
            </a:r>
            <a:endParaRPr lang="en-US" b="1" dirty="0"/>
          </a:p>
          <a:p>
            <a:pPr marL="76200" indent="0">
              <a:spcAft>
                <a:spcPts val="600"/>
              </a:spcAft>
              <a:buNone/>
            </a:pPr>
            <a:r>
              <a:rPr lang="en-US" b="1" dirty="0"/>
              <a:t>Fragen: </a:t>
            </a:r>
          </a:p>
          <a:p>
            <a:pPr>
              <a:spcAft>
                <a:spcPts val="600"/>
              </a:spcAft>
            </a:pPr>
            <a:r>
              <a:rPr lang="en-US" i="1" dirty="0"/>
              <a:t>Eine Website kann </a:t>
            </a:r>
            <a:r>
              <a:rPr lang="en-US" b="1" i="1" dirty="0"/>
              <a:t>sicher sein, </a:t>
            </a:r>
            <a:r>
              <a:rPr lang="en-US" i="1" dirty="0"/>
              <a:t>um sie zu besuchen, und </a:t>
            </a:r>
            <a:r>
              <a:rPr lang="en-US" b="1" i="1" dirty="0"/>
              <a:t>vertrauenswürdig</a:t>
            </a:r>
            <a:r>
              <a:rPr lang="en-US" i="1" dirty="0"/>
              <a:t>, um persönliche Daten zu übermitteln, aber ist sie auch </a:t>
            </a:r>
            <a:r>
              <a:rPr lang="en-US" b="1" i="1" dirty="0"/>
              <a:t>zuverlässig</a:t>
            </a:r>
            <a:r>
              <a:rPr lang="en-US" i="1" dirty="0"/>
              <a:t>, was den Inhalt betrifft? </a:t>
            </a:r>
          </a:p>
          <a:p>
            <a:pPr>
              <a:spcAft>
                <a:spcPts val="600"/>
              </a:spcAft>
            </a:pPr>
            <a:r>
              <a:rPr lang="en-US" i="1" dirty="0"/>
              <a:t>Können wir alle Websites, die sicher und vertrauenswürdig sind, standardmäßig </a:t>
            </a:r>
            <a:r>
              <a:rPr lang="en-US" b="1" i="1" dirty="0"/>
              <a:t>als zuverlässige </a:t>
            </a:r>
            <a:r>
              <a:rPr lang="en-US" i="1" dirty="0"/>
              <a:t>Inhalte </a:t>
            </a:r>
            <a:r>
              <a:rPr lang="en-US" b="1" i="1" dirty="0"/>
              <a:t>betrachten</a:t>
            </a:r>
            <a:r>
              <a:rPr lang="en-US" i="1" dirty="0"/>
              <a:t>?</a:t>
            </a:r>
          </a:p>
          <a:p>
            <a:pPr>
              <a:spcAft>
                <a:spcPts val="600"/>
              </a:spcAft>
            </a:pPr>
            <a:r>
              <a:rPr lang="en-US" sz="2400" b="0" i="1" u="none" strike="noStrike" cap="none" dirty="0">
                <a:solidFill>
                  <a:schemeClr val="dk1"/>
                </a:solidFill>
                <a:latin typeface="Calibri"/>
                <a:ea typeface="Calibri"/>
                <a:cs typeface="Calibri"/>
                <a:sym typeface="Calibri"/>
              </a:rPr>
              <a:t>Ist der Inhalt gültig? </a:t>
            </a:r>
          </a:p>
          <a:p>
            <a:pPr>
              <a:spcAft>
                <a:spcPts val="600"/>
              </a:spcAft>
            </a:pPr>
            <a:endParaRPr lang="en-US" sz="2400" b="1" i="0" u="none" strike="noStrike" cap="none" dirty="0">
              <a:solidFill>
                <a:schemeClr val="dk1"/>
              </a:solidFill>
              <a:latin typeface="Calibri"/>
              <a:ea typeface="Calibri"/>
              <a:cs typeface="Calibri"/>
              <a:sym typeface="Calibri"/>
            </a:endParaRPr>
          </a:p>
          <a:p>
            <a:pPr marL="76200" indent="0">
              <a:spcAft>
                <a:spcPts val="600"/>
              </a:spcAft>
              <a:buNone/>
            </a:pPr>
            <a:endParaRPr lang="en-US" dirty="0"/>
          </a:p>
        </p:txBody>
      </p:sp>
    </p:spTree>
    <p:extLst>
      <p:ext uri="{BB962C8B-B14F-4D97-AF65-F5344CB8AC3E}">
        <p14:creationId xmlns:p14="http://schemas.microsoft.com/office/powerpoint/2010/main" val="287282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14" name="Google Shape;426;p32"/>
          <p:cNvSpPr txBox="1"/>
          <p:nvPr/>
        </p:nvSpPr>
        <p:spPr>
          <a:xfrm>
            <a:off x="558001" y="1717661"/>
            <a:ext cx="7023900" cy="313373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Erstellen Sie eine Liste: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 ..................</a:t>
            </a:r>
          </a:p>
          <a:p>
            <a:pPr marL="685800" marR="0" lvl="1" indent="-228600" algn="l" rtl="0">
              <a:lnSpc>
                <a:spcPct val="120000"/>
              </a:lnSpc>
              <a:spcBef>
                <a:spcPts val="1200"/>
              </a:spcBef>
              <a:spcAft>
                <a:spcPts val="0"/>
              </a:spcAft>
              <a:buClr>
                <a:srgbClr val="C01E24"/>
              </a:buClr>
              <a:buSzPts val="2640"/>
              <a:buFont typeface="Calibri"/>
              <a:buChar char="✔"/>
            </a:pPr>
            <a:r>
              <a:rPr lang="de-DE" sz="2200" dirty="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a:t>
            </a:r>
          </a:p>
          <a:p>
            <a:pPr marL="685800" marR="0" lvl="1" indent="-228600" algn="l" rtl="0">
              <a:lnSpc>
                <a:spcPct val="120000"/>
              </a:lnSpc>
              <a:spcBef>
                <a:spcPts val="1200"/>
              </a:spcBef>
              <a:spcAft>
                <a:spcPts val="0"/>
              </a:spcAft>
              <a:buClr>
                <a:srgbClr val="C01E24"/>
              </a:buClr>
              <a:buSzPts val="2640"/>
              <a:buFont typeface="Calibri"/>
              <a:buChar char="✔"/>
            </a:pPr>
            <a:r>
              <a:rPr lang="de-DE" sz="2200" dirty="0">
                <a:solidFill>
                  <a:schemeClr val="dk1"/>
                </a:solidFill>
                <a:latin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1" indent="0"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427" name="Google Shape;427;p32"/>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More </a:t>
            </a:r>
            <a:r>
              <a:rPr lang="de-DE" sz="1200" dirty="0" err="1">
                <a:solidFill>
                  <a:schemeClr val="dk1"/>
                </a:solidFill>
              </a:rPr>
              <a:t>information</a:t>
            </a:r>
            <a:r>
              <a:rPr lang="de-DE" sz="1200" dirty="0">
                <a:solidFill>
                  <a:schemeClr val="dk1"/>
                </a:solidFill>
              </a:rPr>
              <a:t>: [4]</a:t>
            </a:r>
            <a:endParaRPr sz="1200" b="0" i="0" u="none" strike="noStrike" cap="none" dirty="0">
              <a:solidFill>
                <a:schemeClr val="dk1"/>
              </a:solidFill>
              <a:latin typeface="Calibri"/>
              <a:ea typeface="Calibri"/>
              <a:cs typeface="Calibri"/>
              <a:sym typeface="Calibri"/>
            </a:endParaRPr>
          </a:p>
        </p:txBody>
      </p:sp>
      <p:sp>
        <p:nvSpPr>
          <p:cNvPr id="428" name="Google Shape;428;p32"/>
          <p:cNvSpPr/>
          <p:nvPr/>
        </p:nvSpPr>
        <p:spPr>
          <a:xfrm>
            <a:off x="7581901" y="927150"/>
            <a:ext cx="4186546" cy="240196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en-US" sz="2400" dirty="0" err="1">
                <a:solidFill>
                  <a:schemeClr val="dk1"/>
                </a:solidFill>
              </a:rPr>
              <a:t>Welche</a:t>
            </a:r>
            <a:r>
              <a:rPr lang="en-US" sz="2400" dirty="0">
                <a:solidFill>
                  <a:schemeClr val="dk1"/>
                </a:solidFill>
              </a:rPr>
              <a:t> </a:t>
            </a:r>
            <a:r>
              <a:rPr lang="en-US" sz="2400" dirty="0" err="1">
                <a:solidFill>
                  <a:schemeClr val="dk1"/>
                </a:solidFill>
              </a:rPr>
              <a:t>Kriterien</a:t>
            </a:r>
            <a:r>
              <a:rPr lang="en-US" sz="2400" dirty="0">
                <a:solidFill>
                  <a:schemeClr val="dk1"/>
                </a:solidFill>
              </a:rPr>
              <a:t> </a:t>
            </a:r>
            <a:r>
              <a:rPr lang="en-US" sz="2400" dirty="0" err="1">
                <a:solidFill>
                  <a:schemeClr val="dk1"/>
                </a:solidFill>
              </a:rPr>
              <a:t>müssen</a:t>
            </a:r>
            <a:r>
              <a:rPr lang="en-US" sz="2400" dirty="0">
                <a:solidFill>
                  <a:schemeClr val="dk1"/>
                </a:solidFill>
              </a:rPr>
              <a:t> </a:t>
            </a:r>
            <a:r>
              <a:rPr lang="en-US" sz="2400" dirty="0" err="1">
                <a:solidFill>
                  <a:schemeClr val="dk1"/>
                </a:solidFill>
              </a:rPr>
              <a:t>berücksichtigt</a:t>
            </a:r>
            <a:r>
              <a:rPr lang="en-US" sz="2400" dirty="0">
                <a:solidFill>
                  <a:schemeClr val="dk1"/>
                </a:solidFill>
              </a:rPr>
              <a:t> </a:t>
            </a:r>
            <a:r>
              <a:rPr lang="en-US" sz="2400" dirty="0" err="1">
                <a:solidFill>
                  <a:schemeClr val="dk1"/>
                </a:solidFill>
              </a:rPr>
              <a:t>werden</a:t>
            </a:r>
            <a:r>
              <a:rPr lang="en-US" sz="2400" dirty="0">
                <a:solidFill>
                  <a:schemeClr val="dk1"/>
                </a:solidFill>
              </a:rPr>
              <a:t>, um </a:t>
            </a:r>
            <a:r>
              <a:rPr lang="en-US" sz="2400" dirty="0" err="1">
                <a:solidFill>
                  <a:schemeClr val="dk1"/>
                </a:solidFill>
              </a:rPr>
              <a:t>zu</a:t>
            </a:r>
            <a:r>
              <a:rPr lang="en-US" sz="2400" dirty="0">
                <a:solidFill>
                  <a:schemeClr val="dk1"/>
                </a:solidFill>
              </a:rPr>
              <a:t> </a:t>
            </a:r>
            <a:r>
              <a:rPr lang="en-US" sz="2400" dirty="0" err="1">
                <a:solidFill>
                  <a:schemeClr val="dk1"/>
                </a:solidFill>
              </a:rPr>
              <a:t>entscheiden</a:t>
            </a:r>
            <a:r>
              <a:rPr lang="en-US" sz="2400" dirty="0">
                <a:solidFill>
                  <a:schemeClr val="dk1"/>
                </a:solidFill>
              </a:rPr>
              <a:t>, </a:t>
            </a:r>
            <a:r>
              <a:rPr lang="en-US" sz="2400" dirty="0" err="1">
                <a:solidFill>
                  <a:schemeClr val="dk1"/>
                </a:solidFill>
              </a:rPr>
              <a:t>ob</a:t>
            </a:r>
            <a:r>
              <a:rPr lang="en-US" sz="2400" dirty="0">
                <a:solidFill>
                  <a:schemeClr val="dk1"/>
                </a:solidFill>
              </a:rPr>
              <a:t> </a:t>
            </a:r>
            <a:r>
              <a:rPr lang="en-US" sz="2400" dirty="0" err="1">
                <a:solidFill>
                  <a:schemeClr val="dk1"/>
                </a:solidFill>
              </a:rPr>
              <a:t>eine</a:t>
            </a:r>
            <a:r>
              <a:rPr lang="en-US" sz="2400" dirty="0">
                <a:solidFill>
                  <a:schemeClr val="dk1"/>
                </a:solidFill>
              </a:rPr>
              <a:t> Website </a:t>
            </a:r>
            <a:r>
              <a:rPr lang="en-US" sz="2400" b="1" dirty="0" err="1">
                <a:solidFill>
                  <a:schemeClr val="dk1"/>
                </a:solidFill>
              </a:rPr>
              <a:t>zuverlässig</a:t>
            </a:r>
            <a:endParaRPr lang="en-US" sz="2400" b="0" i="0" u="none" strike="noStrike" cap="none" dirty="0">
              <a:solidFill>
                <a:schemeClr val="dk1"/>
              </a:solidFill>
              <a:latin typeface="Calibri"/>
              <a:ea typeface="Calibri"/>
              <a:cs typeface="Calibri"/>
              <a:sym typeface="Calibri"/>
            </a:endParaRPr>
          </a:p>
        </p:txBody>
      </p:sp>
      <p:pic>
        <p:nvPicPr>
          <p:cNvPr id="430" name="Google Shape;430;p32"/>
          <p:cNvPicPr preferRelativeResize="0"/>
          <p:nvPr/>
        </p:nvPicPr>
        <p:blipFill rotWithShape="1">
          <a:blip r:embed="rId3">
            <a:alphaModFix/>
          </a:blip>
          <a:srcRect/>
          <a:stretch/>
        </p:blipFill>
        <p:spPr>
          <a:xfrm>
            <a:off x="929080" y="5058931"/>
            <a:ext cx="1849412" cy="1314816"/>
          </a:xfrm>
          <a:prstGeom prst="rect">
            <a:avLst/>
          </a:prstGeom>
          <a:noFill/>
          <a:ln>
            <a:noFill/>
          </a:ln>
        </p:spPr>
      </p:pic>
      <p:sp>
        <p:nvSpPr>
          <p:cNvPr id="431" name="Google Shape;431;p32"/>
          <p:cNvSpPr/>
          <p:nvPr/>
        </p:nvSpPr>
        <p:spPr>
          <a:xfrm>
            <a:off x="5102203" y="6581278"/>
            <a:ext cx="705994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11" name="pop-up">
            <a:extLst>
              <a:ext uri="{FF2B5EF4-FFF2-40B4-BE49-F238E27FC236}">
                <a16:creationId xmlns:a16="http://schemas.microsoft.com/office/drawing/2014/main" id="{9C892A02-9371-405C-8041-345E9492C0B2}"/>
              </a:ext>
            </a:extLst>
          </p:cNvPr>
          <p:cNvSpPr/>
          <p:nvPr/>
        </p:nvSpPr>
        <p:spPr>
          <a:xfrm>
            <a:off x="3856053" y="167513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E12A3C"/>
                </a:solidFill>
              </a:rPr>
              <a:t>Klicken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um die </a:t>
            </a:r>
            <a:r>
              <a:rPr lang="en-US" b="1" dirty="0" err="1">
                <a:solidFill>
                  <a:srgbClr val="E12A3C"/>
                </a:solidFill>
              </a:rPr>
              <a:t>Liste</a:t>
            </a:r>
            <a:r>
              <a:rPr lang="en-US" b="1" dirty="0">
                <a:solidFill>
                  <a:srgbClr val="E12A3C"/>
                </a:solidFill>
              </a:rPr>
              <a:t> </a:t>
            </a:r>
            <a:r>
              <a:rPr lang="en-US" b="1" dirty="0" err="1">
                <a:solidFill>
                  <a:srgbClr val="E12A3C"/>
                </a:solidFill>
              </a:rPr>
              <a:t>zu</a:t>
            </a:r>
            <a:r>
              <a:rPr lang="en-US" b="1" dirty="0">
                <a:solidFill>
                  <a:srgbClr val="E12A3C"/>
                </a:solidFill>
              </a:rPr>
              <a:t> </a:t>
            </a:r>
            <a:r>
              <a:rPr lang="en-US" b="1" dirty="0" err="1">
                <a:solidFill>
                  <a:srgbClr val="E12A3C"/>
                </a:solidFill>
              </a:rPr>
              <a:t>überprüfen</a:t>
            </a:r>
            <a:r>
              <a:rPr lang="en-US" b="1" dirty="0">
                <a:solidFill>
                  <a:srgbClr val="E12A3C"/>
                </a:solidFill>
              </a:rPr>
              <a:t>!</a:t>
            </a:r>
          </a:p>
          <a:p>
            <a:pPr algn="ctr"/>
            <a:endParaRPr lang="el-GR" b="1" dirty="0">
              <a:solidFill>
                <a:srgbClr val="E12A3C"/>
              </a:solidFill>
            </a:endParaRPr>
          </a:p>
        </p:txBody>
      </p:sp>
      <p:sp>
        <p:nvSpPr>
          <p:cNvPr id="12"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3" name="Τίτλος 1">
            <a:extLst>
              <a:ext uri="{FF2B5EF4-FFF2-40B4-BE49-F238E27FC236}">
                <a16:creationId xmlns:a16="http://schemas.microsoft.com/office/drawing/2014/main" id="{3E7E4B99-4227-418D-9575-AC63469D1B74}"/>
              </a:ext>
            </a:extLst>
          </p:cNvPr>
          <p:cNvSpPr>
            <a:spLocks noGrp="1"/>
          </p:cNvSpPr>
          <p:nvPr>
            <p:ph type="title"/>
          </p:nvPr>
        </p:nvSpPr>
        <p:spPr>
          <a:xfrm>
            <a:off x="557213" y="1079500"/>
            <a:ext cx="5404200" cy="604838"/>
          </a:xfrm>
        </p:spPr>
        <p:txBody>
          <a:bodyPr/>
          <a:lstStyle/>
          <a:p>
            <a:r>
              <a:rPr lang="en-US" dirty="0" err="1"/>
              <a:t>Ist</a:t>
            </a:r>
            <a:r>
              <a:rPr lang="en-US" dirty="0"/>
              <a:t> die Website </a:t>
            </a:r>
            <a:r>
              <a:rPr lang="en-US" dirty="0" err="1"/>
              <a:t>zuverlässig</a:t>
            </a:r>
            <a:r>
              <a:rPr lang="en-US" dirty="0"/>
              <a:t>?</a:t>
            </a:r>
          </a:p>
        </p:txBody>
      </p:sp>
      <p:sp>
        <p:nvSpPr>
          <p:cNvPr id="15" name="Google Shape;429;p32"/>
          <p:cNvSpPr txBox="1"/>
          <p:nvPr/>
        </p:nvSpPr>
        <p:spPr>
          <a:xfrm>
            <a:off x="2778492" y="5296516"/>
            <a:ext cx="88392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de-DE" sz="2400" b="1" i="0" u="none" strike="noStrike" cap="none" dirty="0" err="1">
                <a:solidFill>
                  <a:schemeClr val="dk1"/>
                </a:solidFill>
                <a:latin typeface="Calibri"/>
                <a:ea typeface="Calibri"/>
                <a:cs typeface="Calibri"/>
                <a:sym typeface="Calibri"/>
              </a:rPr>
              <a:t>Tipp</a:t>
            </a:r>
            <a:r>
              <a:rPr lang="de-DE" sz="2400" b="1"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Am besten informieren Sie sich </a:t>
            </a:r>
            <a:r>
              <a:rPr lang="de-DE" sz="2400" b="0" i="0" u="none" strike="noStrike" cap="none" dirty="0">
                <a:solidFill>
                  <a:schemeClr val="dk1"/>
                </a:solidFill>
                <a:latin typeface="Calibri"/>
                <a:ea typeface="Calibri"/>
                <a:cs typeface="Calibri"/>
                <a:sym typeface="Calibri"/>
              </a:rPr>
              <a:t>auf </a:t>
            </a:r>
            <a:r>
              <a:rPr lang="de-DE" sz="2400" b="1" i="0" u="none" strike="noStrike" cap="none" dirty="0" err="1">
                <a:solidFill>
                  <a:schemeClr val="dk1"/>
                </a:solidFill>
                <a:latin typeface="Calibri"/>
                <a:ea typeface="Calibri"/>
                <a:cs typeface="Calibri"/>
                <a:sym typeface="Calibri"/>
              </a:rPr>
              <a:t>offiziellen Websites</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insbesondere auf denen von Regierungsorganisationen</a:t>
            </a:r>
            <a:r>
              <a:rPr lang="de-DE"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0A6559A3-2EA6-4963-8E05-4793101127F6}"/>
              </a:ext>
            </a:extLst>
          </p:cNvPr>
          <p:cNvSpPr txBox="1"/>
          <p:nvPr/>
        </p:nvSpPr>
        <p:spPr>
          <a:xfrm>
            <a:off x="3856052" y="2345770"/>
            <a:ext cx="6430947" cy="3924151"/>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pPr>
            <a:r>
              <a:rPr lang="en-US" sz="1800" dirty="0">
                <a:solidFill>
                  <a:schemeClr val="dk1"/>
                </a:solidFill>
              </a:rPr>
              <a:t>Sind die </a:t>
            </a:r>
            <a:r>
              <a:rPr lang="en-US" sz="1800" dirty="0" err="1">
                <a:solidFill>
                  <a:schemeClr val="dk1"/>
                </a:solidFill>
              </a:rPr>
              <a:t>Kriterien</a:t>
            </a:r>
            <a:r>
              <a:rPr lang="en-US" sz="1800" dirty="0">
                <a:solidFill>
                  <a:schemeClr val="dk1"/>
                </a:solidFill>
              </a:rPr>
              <a:t> </a:t>
            </a:r>
            <a:r>
              <a:rPr lang="en-US" sz="1800" dirty="0" err="1">
                <a:solidFill>
                  <a:schemeClr val="dk1"/>
                </a:solidFill>
              </a:rPr>
              <a:t>für</a:t>
            </a:r>
            <a:r>
              <a:rPr lang="en-US" sz="1800" dirty="0">
                <a:solidFill>
                  <a:schemeClr val="dk1"/>
                </a:solidFill>
              </a:rPr>
              <a:t> </a:t>
            </a:r>
            <a:r>
              <a:rPr lang="en-US" sz="1800" dirty="0" err="1">
                <a:solidFill>
                  <a:schemeClr val="dk1"/>
                </a:solidFill>
              </a:rPr>
              <a:t>eine</a:t>
            </a:r>
            <a:r>
              <a:rPr lang="en-US" sz="1800" dirty="0">
                <a:solidFill>
                  <a:schemeClr val="dk1"/>
                </a:solidFill>
              </a:rPr>
              <a:t> </a:t>
            </a:r>
            <a:r>
              <a:rPr lang="en-US" sz="1800" dirty="0" err="1">
                <a:solidFill>
                  <a:schemeClr val="dk1"/>
                </a:solidFill>
              </a:rPr>
              <a:t>sichere</a:t>
            </a:r>
            <a:r>
              <a:rPr lang="en-US" sz="1800" dirty="0">
                <a:solidFill>
                  <a:schemeClr val="dk1"/>
                </a:solidFill>
              </a:rPr>
              <a:t> und </a:t>
            </a:r>
            <a:r>
              <a:rPr lang="en-US" sz="1800" dirty="0" err="1">
                <a:solidFill>
                  <a:schemeClr val="dk1"/>
                </a:solidFill>
              </a:rPr>
              <a:t>vertrauenswürdige</a:t>
            </a:r>
            <a:r>
              <a:rPr lang="en-US" sz="1800" dirty="0">
                <a:solidFill>
                  <a:schemeClr val="dk1"/>
                </a:solidFill>
              </a:rPr>
              <a:t> Website </a:t>
            </a:r>
            <a:r>
              <a:rPr lang="en-US" sz="1800" dirty="0" err="1">
                <a:solidFill>
                  <a:schemeClr val="dk1"/>
                </a:solidFill>
              </a:rPr>
              <a:t>erfüllt</a:t>
            </a:r>
            <a:r>
              <a:rPr lang="en-US" sz="1800" dirty="0">
                <a:solidFill>
                  <a:schemeClr val="dk1"/>
                </a:solidFill>
              </a:rPr>
              <a:t>?</a:t>
            </a:r>
          </a:p>
          <a:p>
            <a:pPr marL="360000" lvl="1" indent="-360000">
              <a:spcBef>
                <a:spcPts val="600"/>
              </a:spcBef>
              <a:spcAft>
                <a:spcPts val="600"/>
              </a:spcAft>
              <a:buClr>
                <a:srgbClr val="C01E24"/>
              </a:buClr>
              <a:buSzPts val="2640"/>
              <a:buFont typeface="Calibri"/>
              <a:buChar char="✔"/>
            </a:pPr>
            <a:r>
              <a:rPr lang="en-US" sz="1800" dirty="0" err="1">
                <a:solidFill>
                  <a:schemeClr val="dk1"/>
                </a:solidFill>
              </a:rPr>
              <a:t>Ist</a:t>
            </a:r>
            <a:r>
              <a:rPr lang="en-US" sz="1800" dirty="0">
                <a:solidFill>
                  <a:schemeClr val="dk1"/>
                </a:solidFill>
              </a:rPr>
              <a:t> die Website in </a:t>
            </a:r>
            <a:r>
              <a:rPr lang="en-US" sz="1800" dirty="0" err="1">
                <a:solidFill>
                  <a:schemeClr val="dk1"/>
                </a:solidFill>
              </a:rPr>
              <a:t>einem</a:t>
            </a:r>
            <a:r>
              <a:rPr lang="en-US" sz="1800" dirty="0">
                <a:solidFill>
                  <a:schemeClr val="dk1"/>
                </a:solidFill>
              </a:rPr>
              <a:t> </a:t>
            </a:r>
            <a:r>
              <a:rPr lang="en-US" sz="1800" dirty="0" err="1">
                <a:solidFill>
                  <a:schemeClr val="dk1"/>
                </a:solidFill>
              </a:rPr>
              <a:t>professionellen</a:t>
            </a:r>
            <a:r>
              <a:rPr lang="en-US" sz="1800" dirty="0">
                <a:solidFill>
                  <a:schemeClr val="dk1"/>
                </a:solidFill>
              </a:rPr>
              <a:t> Design?</a:t>
            </a:r>
          </a:p>
          <a:p>
            <a:pPr marL="360000" lvl="1" indent="-360000">
              <a:spcBef>
                <a:spcPts val="600"/>
              </a:spcBef>
              <a:spcAft>
                <a:spcPts val="600"/>
              </a:spcAft>
              <a:buClr>
                <a:srgbClr val="C01E24"/>
              </a:buClr>
              <a:buSzPts val="2640"/>
              <a:buFont typeface="Calibri"/>
              <a:buChar char="✔"/>
            </a:pPr>
            <a:r>
              <a:rPr lang="en-US" sz="1800" dirty="0" err="1">
                <a:solidFill>
                  <a:schemeClr val="dk1"/>
                </a:solidFill>
              </a:rPr>
              <a:t>Ist</a:t>
            </a:r>
            <a:r>
              <a:rPr lang="en-US" sz="1800" dirty="0">
                <a:solidFill>
                  <a:schemeClr val="dk1"/>
                </a:solidFill>
              </a:rPr>
              <a:t> der </a:t>
            </a:r>
            <a:r>
              <a:rPr lang="en-US" sz="1800" dirty="0" err="1">
                <a:solidFill>
                  <a:schemeClr val="dk1"/>
                </a:solidFill>
              </a:rPr>
              <a:t>Inhalt</a:t>
            </a:r>
            <a:r>
              <a:rPr lang="en-US" sz="1800" dirty="0">
                <a:solidFill>
                  <a:schemeClr val="dk1"/>
                </a:solidFill>
              </a:rPr>
              <a:t> von gutter </a:t>
            </a:r>
            <a:r>
              <a:rPr lang="en-US" sz="1800" dirty="0" err="1">
                <a:solidFill>
                  <a:schemeClr val="dk1"/>
                </a:solidFill>
              </a:rPr>
              <a:t>Qualität</a:t>
            </a:r>
            <a:r>
              <a:rPr lang="en-US" sz="1800" dirty="0">
                <a:solidFill>
                  <a:schemeClr val="dk1"/>
                </a:solidFill>
              </a:rPr>
              <a:t> (</a:t>
            </a:r>
            <a:r>
              <a:rPr lang="en-US" sz="1800" dirty="0" err="1">
                <a:solidFill>
                  <a:schemeClr val="dk1"/>
                </a:solidFill>
              </a:rPr>
              <a:t>keine</a:t>
            </a:r>
            <a:r>
              <a:rPr lang="en-US" sz="1800" dirty="0">
                <a:solidFill>
                  <a:schemeClr val="dk1"/>
                </a:solidFill>
              </a:rPr>
              <a:t> Grammatik- und </a:t>
            </a:r>
            <a:r>
              <a:rPr lang="en-US" sz="1800" dirty="0" err="1">
                <a:solidFill>
                  <a:schemeClr val="dk1"/>
                </a:solidFill>
              </a:rPr>
              <a:t>Rechtschreibfehler</a:t>
            </a:r>
            <a:r>
              <a:rPr lang="en-US" sz="1800" dirty="0">
                <a:solidFill>
                  <a:schemeClr val="dk1"/>
                </a:solidFill>
              </a:rPr>
              <a:t>, </a:t>
            </a:r>
            <a:r>
              <a:rPr lang="en-US" sz="1800" dirty="0" err="1">
                <a:solidFill>
                  <a:schemeClr val="dk1"/>
                </a:solidFill>
              </a:rPr>
              <a:t>o.Ä</a:t>
            </a:r>
            <a:r>
              <a:rPr lang="en-US" sz="1800" dirty="0">
                <a:solidFill>
                  <a:schemeClr val="dk1"/>
                </a:solidFill>
              </a:rPr>
              <a:t>.)?</a:t>
            </a:r>
          </a:p>
          <a:p>
            <a:pPr marL="360000" lvl="1" indent="-360000">
              <a:spcBef>
                <a:spcPts val="600"/>
              </a:spcBef>
              <a:spcAft>
                <a:spcPts val="600"/>
              </a:spcAft>
              <a:buClr>
                <a:srgbClr val="C01E24"/>
              </a:buClr>
              <a:buSzPts val="2640"/>
              <a:buFont typeface="Calibri"/>
              <a:buChar char="✔"/>
            </a:pPr>
            <a:r>
              <a:rPr lang="en-US" sz="1800" dirty="0" err="1">
                <a:solidFill>
                  <a:schemeClr val="dk1"/>
                </a:solidFill>
              </a:rPr>
              <a:t>Ist</a:t>
            </a:r>
            <a:r>
              <a:rPr lang="en-US" sz="1800" dirty="0">
                <a:solidFill>
                  <a:schemeClr val="dk1"/>
                </a:solidFill>
              </a:rPr>
              <a:t> der </a:t>
            </a:r>
            <a:r>
              <a:rPr lang="en-US" sz="1800" dirty="0" err="1">
                <a:solidFill>
                  <a:schemeClr val="dk1"/>
                </a:solidFill>
              </a:rPr>
              <a:t>Inhalt</a:t>
            </a:r>
            <a:r>
              <a:rPr lang="en-US" sz="1800" dirty="0">
                <a:solidFill>
                  <a:schemeClr val="dk1"/>
                </a:solidFill>
              </a:rPr>
              <a:t> auf </a:t>
            </a:r>
            <a:r>
              <a:rPr lang="en-US" sz="1800" dirty="0" err="1">
                <a:solidFill>
                  <a:schemeClr val="dk1"/>
                </a:solidFill>
              </a:rPr>
              <a:t>dem</a:t>
            </a:r>
            <a:r>
              <a:rPr lang="en-US" sz="1800" dirty="0">
                <a:solidFill>
                  <a:schemeClr val="dk1"/>
                </a:solidFill>
              </a:rPr>
              <a:t> </a:t>
            </a:r>
            <a:r>
              <a:rPr lang="en-US" sz="1800" dirty="0" err="1">
                <a:solidFill>
                  <a:schemeClr val="dk1"/>
                </a:solidFill>
              </a:rPr>
              <a:t>neuesten</a:t>
            </a:r>
            <a:r>
              <a:rPr lang="en-US" sz="1800" dirty="0">
                <a:solidFill>
                  <a:schemeClr val="dk1"/>
                </a:solidFill>
              </a:rPr>
              <a:t> Stand (</a:t>
            </a:r>
            <a:r>
              <a:rPr lang="en-US" sz="1800" dirty="0" err="1">
                <a:solidFill>
                  <a:schemeClr val="dk1"/>
                </a:solidFill>
              </a:rPr>
              <a:t>s.h</a:t>
            </a:r>
            <a:r>
              <a:rPr lang="en-US" sz="1800" dirty="0">
                <a:solidFill>
                  <a:schemeClr val="dk1"/>
                </a:solidFill>
              </a:rPr>
              <a:t>. </a:t>
            </a:r>
            <a:r>
              <a:rPr lang="en-US" sz="1800" dirty="0" err="1">
                <a:solidFill>
                  <a:schemeClr val="dk1"/>
                </a:solidFill>
              </a:rPr>
              <a:t>z.B</a:t>
            </a:r>
            <a:r>
              <a:rPr lang="en-US" sz="1800" dirty="0">
                <a:solidFill>
                  <a:schemeClr val="dk1"/>
                </a:solidFill>
              </a:rPr>
              <a:t>. Datum der </a:t>
            </a:r>
            <a:r>
              <a:rPr lang="en-US" sz="1800" dirty="0" err="1">
                <a:solidFill>
                  <a:schemeClr val="dk1"/>
                </a:solidFill>
              </a:rPr>
              <a:t>letzten</a:t>
            </a:r>
            <a:r>
              <a:rPr lang="en-US" sz="1800" dirty="0">
                <a:solidFill>
                  <a:schemeClr val="dk1"/>
                </a:solidFill>
              </a:rPr>
              <a:t> </a:t>
            </a:r>
            <a:r>
              <a:rPr lang="en-US" sz="1800" dirty="0" err="1">
                <a:solidFill>
                  <a:schemeClr val="dk1"/>
                </a:solidFill>
              </a:rPr>
              <a:t>Aktualisierung</a:t>
            </a:r>
            <a:r>
              <a:rPr lang="en-US" sz="1800" dirty="0">
                <a:solidFill>
                  <a:schemeClr val="dk1"/>
                </a:solidFill>
              </a:rPr>
              <a:t>)?</a:t>
            </a:r>
          </a:p>
          <a:p>
            <a:pPr marL="360000" lvl="1" indent="-360000">
              <a:spcBef>
                <a:spcPts val="600"/>
              </a:spcBef>
              <a:spcAft>
                <a:spcPts val="600"/>
              </a:spcAft>
              <a:buClr>
                <a:srgbClr val="C01E24"/>
              </a:buClr>
              <a:buSzPts val="2640"/>
              <a:buFont typeface="Calibri"/>
              <a:buChar char="✔"/>
            </a:pPr>
            <a:r>
              <a:rPr lang="en-US" sz="1800" dirty="0" err="1">
                <a:solidFill>
                  <a:schemeClr val="dk1"/>
                </a:solidFill>
              </a:rPr>
              <a:t>Werden</a:t>
            </a:r>
            <a:r>
              <a:rPr lang="en-US" sz="1800" dirty="0">
                <a:solidFill>
                  <a:schemeClr val="dk1"/>
                </a:solidFill>
              </a:rPr>
              <a:t> die </a:t>
            </a:r>
            <a:r>
              <a:rPr lang="en-US" sz="1800" dirty="0" err="1">
                <a:solidFill>
                  <a:schemeClr val="dk1"/>
                </a:solidFill>
              </a:rPr>
              <a:t>Aussagen</a:t>
            </a:r>
            <a:r>
              <a:rPr lang="en-US" sz="1800" dirty="0">
                <a:solidFill>
                  <a:schemeClr val="dk1"/>
                </a:solidFill>
              </a:rPr>
              <a:t> </a:t>
            </a:r>
            <a:r>
              <a:rPr lang="en-US" sz="1800" dirty="0" err="1">
                <a:solidFill>
                  <a:schemeClr val="dk1"/>
                </a:solidFill>
              </a:rPr>
              <a:t>durch</a:t>
            </a:r>
            <a:r>
              <a:rPr lang="en-US" sz="1800" dirty="0">
                <a:solidFill>
                  <a:schemeClr val="dk1"/>
                </a:solidFill>
              </a:rPr>
              <a:t> </a:t>
            </a:r>
            <a:r>
              <a:rPr lang="en-US" sz="1800" dirty="0" err="1">
                <a:solidFill>
                  <a:schemeClr val="dk1"/>
                </a:solidFill>
              </a:rPr>
              <a:t>Quellen</a:t>
            </a:r>
            <a:r>
              <a:rPr lang="en-US" sz="1800" dirty="0">
                <a:solidFill>
                  <a:schemeClr val="dk1"/>
                </a:solidFill>
              </a:rPr>
              <a:t> </a:t>
            </a:r>
            <a:r>
              <a:rPr lang="en-US" sz="1800" dirty="0" err="1">
                <a:solidFill>
                  <a:schemeClr val="dk1"/>
                </a:solidFill>
              </a:rPr>
              <a:t>belegt</a:t>
            </a:r>
            <a:r>
              <a:rPr lang="en-US" sz="1800" dirty="0">
                <a:solidFill>
                  <a:schemeClr val="dk1"/>
                </a:solidFill>
              </a:rPr>
              <a:t>?</a:t>
            </a:r>
          </a:p>
          <a:p>
            <a:pPr marL="360000" lvl="1" indent="-360000">
              <a:spcBef>
                <a:spcPts val="600"/>
              </a:spcBef>
              <a:spcAft>
                <a:spcPts val="600"/>
              </a:spcAft>
              <a:buClr>
                <a:srgbClr val="C01E24"/>
              </a:buClr>
              <a:buSzPts val="2640"/>
              <a:buFont typeface="Calibri"/>
              <a:buChar char="✔"/>
            </a:pPr>
            <a:r>
              <a:rPr lang="en-US" sz="1800" dirty="0" err="1">
                <a:solidFill>
                  <a:schemeClr val="dk1"/>
                </a:solidFill>
              </a:rPr>
              <a:t>Gibt</a:t>
            </a:r>
            <a:r>
              <a:rPr lang="en-US" sz="1800" dirty="0">
                <a:solidFill>
                  <a:schemeClr val="dk1"/>
                </a:solidFill>
              </a:rPr>
              <a:t> </a:t>
            </a:r>
            <a:r>
              <a:rPr lang="en-US" sz="1800" dirty="0" err="1">
                <a:solidFill>
                  <a:schemeClr val="dk1"/>
                </a:solidFill>
              </a:rPr>
              <a:t>es</a:t>
            </a:r>
            <a:r>
              <a:rPr lang="en-US" sz="1800" dirty="0">
                <a:solidFill>
                  <a:schemeClr val="dk1"/>
                </a:solidFill>
              </a:rPr>
              <a:t> Links </a:t>
            </a:r>
            <a:r>
              <a:rPr lang="en-US" sz="1800" dirty="0" err="1">
                <a:solidFill>
                  <a:schemeClr val="dk1"/>
                </a:solidFill>
              </a:rPr>
              <a:t>zu</a:t>
            </a:r>
            <a:r>
              <a:rPr lang="en-US" sz="1800" dirty="0">
                <a:solidFill>
                  <a:schemeClr val="dk1"/>
                </a:solidFill>
              </a:rPr>
              <a:t> </a:t>
            </a:r>
            <a:r>
              <a:rPr lang="en-US" sz="1800" dirty="0" err="1">
                <a:solidFill>
                  <a:schemeClr val="dk1"/>
                </a:solidFill>
              </a:rPr>
              <a:t>dieser</a:t>
            </a:r>
            <a:r>
              <a:rPr lang="en-US" sz="1800" dirty="0">
                <a:solidFill>
                  <a:schemeClr val="dk1"/>
                </a:solidFill>
              </a:rPr>
              <a:t> Website von </a:t>
            </a:r>
            <a:r>
              <a:rPr lang="en-US" sz="1800" dirty="0" err="1">
                <a:solidFill>
                  <a:schemeClr val="dk1"/>
                </a:solidFill>
              </a:rPr>
              <a:t>anderen</a:t>
            </a:r>
            <a:r>
              <a:rPr lang="en-US" sz="1800" dirty="0">
                <a:solidFill>
                  <a:schemeClr val="dk1"/>
                </a:solidFill>
              </a:rPr>
              <a:t> </a:t>
            </a:r>
            <a:r>
              <a:rPr lang="en-US" sz="1800" dirty="0" err="1">
                <a:solidFill>
                  <a:schemeClr val="dk1"/>
                </a:solidFill>
              </a:rPr>
              <a:t>gültigen</a:t>
            </a:r>
            <a:r>
              <a:rPr lang="en-US" sz="1800" dirty="0">
                <a:solidFill>
                  <a:schemeClr val="dk1"/>
                </a:solidFill>
              </a:rPr>
              <a:t>/</a:t>
            </a:r>
            <a:r>
              <a:rPr lang="en-US" sz="1800" dirty="0" err="1">
                <a:solidFill>
                  <a:schemeClr val="dk1"/>
                </a:solidFill>
              </a:rPr>
              <a:t>zuverlässigen</a:t>
            </a:r>
            <a:r>
              <a:rPr lang="en-US" sz="1800" dirty="0">
                <a:solidFill>
                  <a:schemeClr val="dk1"/>
                </a:solidFill>
              </a:rPr>
              <a:t> Websites.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3"/>
          <p:cNvPicPr preferRelativeResize="0"/>
          <p:nvPr/>
        </p:nvPicPr>
        <p:blipFill rotWithShape="1">
          <a:blip r:embed="rId3">
            <a:alphaModFix/>
          </a:blip>
          <a:srcRect/>
          <a:stretch/>
        </p:blipFill>
        <p:spPr>
          <a:xfrm>
            <a:off x="142429" y="3834851"/>
            <a:ext cx="7758459" cy="2231680"/>
          </a:xfrm>
          <a:prstGeom prst="rect">
            <a:avLst/>
          </a:prstGeom>
          <a:noFill/>
          <a:ln>
            <a:noFill/>
          </a:ln>
        </p:spPr>
      </p:pic>
      <p:sp>
        <p:nvSpPr>
          <p:cNvPr id="441" name="Google Shape;441;p33"/>
          <p:cNvSpPr txBox="1"/>
          <p:nvPr/>
        </p:nvSpPr>
        <p:spPr>
          <a:xfrm>
            <a:off x="558000" y="6310820"/>
            <a:ext cx="780595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dirty="0">
                <a:solidFill>
                  <a:schemeClr val="dk1"/>
                </a:solidFill>
              </a:rPr>
              <a:t>More </a:t>
            </a:r>
            <a:r>
              <a:rPr lang="de-DE" sz="1200" dirty="0" err="1">
                <a:solidFill>
                  <a:schemeClr val="dk1"/>
                </a:solidFill>
              </a:rPr>
              <a:t>information</a:t>
            </a:r>
            <a:r>
              <a:rPr lang="de-DE" sz="1200" dirty="0">
                <a:solidFill>
                  <a:schemeClr val="dk1"/>
                </a:solidFill>
              </a:rPr>
              <a:t>: [5]</a:t>
            </a:r>
            <a:endParaRPr sz="1200" b="0" i="0" u="none" strike="noStrike" cap="none" dirty="0">
              <a:solidFill>
                <a:schemeClr val="dk1"/>
              </a:solidFill>
              <a:latin typeface="Calibri"/>
              <a:ea typeface="Calibri"/>
              <a:cs typeface="Calibri"/>
              <a:sym typeface="Calibri"/>
            </a:endParaRPr>
          </a:p>
        </p:txBody>
      </p:sp>
      <p:pic>
        <p:nvPicPr>
          <p:cNvPr id="442" name="Google Shape;442;p33"/>
          <p:cNvPicPr preferRelativeResize="0"/>
          <p:nvPr/>
        </p:nvPicPr>
        <p:blipFill rotWithShape="1">
          <a:blip r:embed="rId4">
            <a:alphaModFix/>
          </a:blip>
          <a:srcRect/>
          <a:stretch/>
        </p:blipFill>
        <p:spPr>
          <a:xfrm>
            <a:off x="302864" y="2401523"/>
            <a:ext cx="7598023" cy="1521826"/>
          </a:xfrm>
          <a:prstGeom prst="rect">
            <a:avLst/>
          </a:prstGeom>
          <a:noFill/>
          <a:ln>
            <a:noFill/>
          </a:ln>
        </p:spPr>
      </p:pic>
      <p:sp>
        <p:nvSpPr>
          <p:cNvPr id="443" name="Google Shape;443;p33"/>
          <p:cNvSpPr txBox="1"/>
          <p:nvPr/>
        </p:nvSpPr>
        <p:spPr>
          <a:xfrm>
            <a:off x="1453019" y="2411460"/>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4" name="Google Shape;444;p33"/>
          <p:cNvSpPr txBox="1"/>
          <p:nvPr/>
        </p:nvSpPr>
        <p:spPr>
          <a:xfrm>
            <a:off x="424941" y="2781175"/>
            <a:ext cx="1028078" cy="563864"/>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5" name="Google Shape;445;p33"/>
          <p:cNvSpPr txBox="1"/>
          <p:nvPr/>
        </p:nvSpPr>
        <p:spPr>
          <a:xfrm>
            <a:off x="6992101" y="2702714"/>
            <a:ext cx="671163" cy="554221"/>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6" name="Google Shape;446;p33"/>
          <p:cNvSpPr txBox="1"/>
          <p:nvPr/>
        </p:nvSpPr>
        <p:spPr>
          <a:xfrm>
            <a:off x="5949863" y="5586608"/>
            <a:ext cx="1919696" cy="40486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7" name="Google Shape;447;p33"/>
          <p:cNvSpPr txBox="1"/>
          <p:nvPr/>
        </p:nvSpPr>
        <p:spPr>
          <a:xfrm>
            <a:off x="6033607" y="4717687"/>
            <a:ext cx="1835952" cy="56045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3"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5" name="Google Shape;438;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Beispiel - </a:t>
            </a:r>
            <a:r>
              <a:rPr lang="de-DE" dirty="0"/>
              <a:t>Sichere, </a:t>
            </a:r>
            <a:r>
              <a:rPr lang="de-DE" dirty="0" err="1"/>
              <a:t>vertrauenswürdige und zuverlässige Website</a:t>
            </a:r>
            <a:endParaRPr dirty="0"/>
          </a:p>
        </p:txBody>
      </p:sp>
      <p:sp>
        <p:nvSpPr>
          <p:cNvPr id="16" name="Google Shape;440;p33"/>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Überprüfung der</a:t>
            </a:r>
            <a:r>
              <a:rPr lang="de-DE" sz="2400" dirty="0">
                <a:solidFill>
                  <a:schemeClr val="dk1"/>
                </a:solidFill>
              </a:rPr>
              <a:t> Website</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a:solidFill>
                  <a:schemeClr val="dk1"/>
                </a:solidFill>
                <a:latin typeface="Calibri"/>
                <a:ea typeface="Calibri"/>
                <a:cs typeface="Calibri"/>
                <a:sym typeface="Calibri"/>
              </a:rPr>
              <a:t>https </a:t>
            </a:r>
            <a:r>
              <a:rPr lang="de-DE" sz="2200" b="0" i="0" u="none" strike="noStrike" cap="none" dirty="0" err="1">
                <a:solidFill>
                  <a:schemeClr val="dk1"/>
                </a:solidFill>
                <a:latin typeface="Calibri"/>
                <a:ea typeface="Calibri"/>
                <a:cs typeface="Calibri"/>
                <a:sym typeface="Calibri"/>
              </a:rPr>
              <a:t>am Anfang des </a:t>
            </a:r>
            <a:r>
              <a:rPr lang="de-DE" sz="2200" b="0" i="0" u="none" strike="noStrike" cap="none" dirty="0">
                <a:solidFill>
                  <a:schemeClr val="dk1"/>
                </a:solidFill>
                <a:latin typeface="Calibri"/>
                <a:ea typeface="Calibri"/>
                <a:cs typeface="Calibri"/>
                <a:sym typeface="Calibri"/>
              </a:rPr>
              <a:t>Links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Kontaktinformationen sind </a:t>
            </a:r>
            <a:r>
              <a:rPr lang="de-DE" sz="2200" b="0" i="0" u="none" strike="noStrike" cap="none" dirty="0">
                <a:solidFill>
                  <a:schemeClr val="dk1"/>
                </a:solidFill>
                <a:latin typeface="Calibri"/>
                <a:ea typeface="Calibri"/>
                <a:cs typeface="Calibri"/>
                <a:sym typeface="Calibri"/>
              </a:rPr>
              <a:t>leicht </a:t>
            </a:r>
            <a:r>
              <a:rPr lang="de-DE" sz="2200" b="0" i="0" u="none" strike="noStrike" cap="none" dirty="0" err="1">
                <a:solidFill>
                  <a:schemeClr val="dk1"/>
                </a:solidFill>
                <a:latin typeface="Calibri"/>
                <a:ea typeface="Calibri"/>
                <a:cs typeface="Calibri"/>
                <a:sym typeface="Calibri"/>
              </a:rPr>
              <a:t>zu </a:t>
            </a:r>
            <a:r>
              <a:rPr lang="de-DE" sz="2200" b="0" i="0" u="none" strike="noStrike" cap="none" dirty="0">
                <a:solidFill>
                  <a:schemeClr val="dk1"/>
                </a:solidFill>
                <a:latin typeface="Calibri"/>
                <a:ea typeface="Calibri"/>
                <a:cs typeface="Calibri"/>
                <a:sym typeface="Calibri"/>
              </a:rPr>
              <a:t>finden</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Es ist klar erkennbar, wer für die Website verantwortlich ist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Datenschutz ist aufgeführt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Impressum/Rechtshinweis ist vorhanden</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Copyright-Zeichen wird verwendet</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2219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6" name="Google Shape;456;p34"/>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More </a:t>
            </a:r>
            <a:r>
              <a:rPr lang="de-DE" sz="1200" b="0" i="0" u="none" strike="noStrike" cap="none" dirty="0" err="1">
                <a:solidFill>
                  <a:schemeClr val="dk1"/>
                </a:solidFill>
                <a:latin typeface="Calibri"/>
                <a:ea typeface="Calibri"/>
                <a:cs typeface="Calibri"/>
                <a:sym typeface="Calibri"/>
              </a:rPr>
              <a:t>information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pic>
        <p:nvPicPr>
          <p:cNvPr id="457" name="Google Shape;457;p34"/>
          <p:cNvPicPr preferRelativeResize="0"/>
          <p:nvPr/>
        </p:nvPicPr>
        <p:blipFill rotWithShape="1">
          <a:blip r:embed="rId3">
            <a:alphaModFix/>
          </a:blip>
          <a:srcRect/>
          <a:stretch/>
        </p:blipFill>
        <p:spPr>
          <a:xfrm>
            <a:off x="400834" y="1685096"/>
            <a:ext cx="7192515" cy="4448681"/>
          </a:xfrm>
          <a:prstGeom prst="rect">
            <a:avLst/>
          </a:prstGeom>
          <a:noFill/>
          <a:ln>
            <a:noFill/>
          </a:ln>
        </p:spPr>
      </p:pic>
      <p:sp>
        <p:nvSpPr>
          <p:cNvPr id="458" name="Google Shape;458;p34"/>
          <p:cNvSpPr txBox="1"/>
          <p:nvPr/>
        </p:nvSpPr>
        <p:spPr>
          <a:xfrm>
            <a:off x="733647" y="1685096"/>
            <a:ext cx="1383252" cy="330199"/>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10" name="Google Shape;45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err="1"/>
              <a:t>Beispiel - </a:t>
            </a:r>
            <a:r>
              <a:rPr lang="de-DE" dirty="0"/>
              <a:t>Website </a:t>
            </a:r>
            <a:r>
              <a:rPr lang="de-DE" dirty="0" err="1"/>
              <a:t>ist </a:t>
            </a:r>
            <a:r>
              <a:rPr lang="de-DE" dirty="0"/>
              <a:t>nicht </a:t>
            </a:r>
            <a:r>
              <a:rPr lang="de-DE" dirty="0" err="1"/>
              <a:t>sicher</a:t>
            </a:r>
            <a:r>
              <a:rPr lang="de-DE" dirty="0"/>
              <a:t>, </a:t>
            </a:r>
            <a:r>
              <a:rPr lang="de-DE" dirty="0" err="1"/>
              <a:t>vertrauenswürdig oder zuverlässig</a:t>
            </a:r>
            <a:endParaRPr dirty="0"/>
          </a:p>
        </p:txBody>
      </p:sp>
      <p:sp>
        <p:nvSpPr>
          <p:cNvPr id="11" name="Google Shape;455;p34"/>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pPr>
            <a:r>
              <a:rPr lang="de-DE" sz="2400" b="0" i="0" u="none" strike="noStrike" cap="none" dirty="0">
                <a:solidFill>
                  <a:schemeClr val="dk1"/>
                </a:solidFill>
                <a:latin typeface="Calibri"/>
                <a:ea typeface="Calibri"/>
                <a:cs typeface="Calibri"/>
                <a:sym typeface="Calibri"/>
              </a:rPr>
              <a:t>Überprüfung der Website </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Kein </a:t>
            </a:r>
            <a:r>
              <a:rPr lang="de-DE" sz="2200" b="0" i="0" u="none" strike="noStrike" cap="none" dirty="0">
                <a:solidFill>
                  <a:schemeClr val="dk1"/>
                </a:solidFill>
                <a:latin typeface="Calibri"/>
                <a:ea typeface="Calibri"/>
                <a:cs typeface="Calibri"/>
                <a:sym typeface="Calibri"/>
              </a:rPr>
              <a:t>https </a:t>
            </a:r>
            <a:r>
              <a:rPr lang="de-DE" sz="2200" b="0" i="0" u="none" strike="noStrike" cap="none" dirty="0" err="1">
                <a:solidFill>
                  <a:schemeClr val="dk1"/>
                </a:solidFill>
                <a:latin typeface="Calibri"/>
                <a:ea typeface="Calibri"/>
                <a:cs typeface="Calibri"/>
                <a:sym typeface="Calibri"/>
              </a:rPr>
              <a:t>am Anfang des </a:t>
            </a:r>
            <a:r>
              <a:rPr lang="de-DE" sz="2200" b="0" i="0" u="none" strike="noStrike" cap="none" dirty="0">
                <a:solidFill>
                  <a:schemeClr val="dk1"/>
                </a:solidFill>
                <a:latin typeface="Calibri"/>
                <a:ea typeface="Calibri"/>
                <a:cs typeface="Calibri"/>
                <a:sym typeface="Calibri"/>
              </a:rPr>
              <a:t>Links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Kontaktinformationen fehlen</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Es fehlt der Datenschutz</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pPr>
            <a:r>
              <a:rPr lang="de-DE" sz="2200" b="0" i="0" u="none" strike="noStrike" cap="none" dirty="0" err="1">
                <a:solidFill>
                  <a:schemeClr val="dk1"/>
                </a:solidFill>
                <a:latin typeface="Calibri"/>
                <a:ea typeface="Calibri"/>
                <a:cs typeface="Calibri"/>
                <a:sym typeface="Calibri"/>
              </a:rPr>
              <a:t>Impressum/rechtlicher Hinweis fehlt</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533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7" name="Google Shape;467;p35"/>
          <p:cNvSpPr txBox="1"/>
          <p:nvPr/>
        </p:nvSpPr>
        <p:spPr>
          <a:xfrm>
            <a:off x="629979" y="2072440"/>
            <a:ext cx="10363200" cy="193895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buSzPts val="2400"/>
            </a:pPr>
            <a:r>
              <a:rPr lang="en-US" sz="2400" dirty="0" err="1">
                <a:solidFill>
                  <a:schemeClr val="dk1"/>
                </a:solidFill>
              </a:rPr>
              <a:t>Im</a:t>
            </a:r>
            <a:r>
              <a:rPr lang="en-US" sz="2400" dirty="0">
                <a:solidFill>
                  <a:schemeClr val="dk1"/>
                </a:solidFill>
              </a:rPr>
              <a:t> </a:t>
            </a:r>
            <a:r>
              <a:rPr lang="en-US" sz="2400" dirty="0" err="1">
                <a:solidFill>
                  <a:schemeClr val="dk1"/>
                </a:solidFill>
              </a:rPr>
              <a:t>Folgenden</a:t>
            </a:r>
            <a:r>
              <a:rPr lang="en-US" sz="2400" dirty="0">
                <a:solidFill>
                  <a:schemeClr val="dk1"/>
                </a:solidFill>
              </a:rPr>
              <a:t> </a:t>
            </a:r>
            <a:r>
              <a:rPr lang="en-US" sz="2400" dirty="0" err="1">
                <a:solidFill>
                  <a:schemeClr val="dk1"/>
                </a:solidFill>
              </a:rPr>
              <a:t>finden</a:t>
            </a:r>
            <a:r>
              <a:rPr lang="en-US" sz="2400" dirty="0">
                <a:solidFill>
                  <a:schemeClr val="dk1"/>
                </a:solidFill>
              </a:rPr>
              <a:t> </a:t>
            </a:r>
            <a:r>
              <a:rPr lang="en-US" sz="2400" dirty="0" err="1">
                <a:solidFill>
                  <a:schemeClr val="dk1"/>
                </a:solidFill>
              </a:rPr>
              <a:t>Sie</a:t>
            </a:r>
            <a:r>
              <a:rPr lang="en-US" sz="2400" dirty="0">
                <a:solidFill>
                  <a:schemeClr val="dk1"/>
                </a:solidFill>
              </a:rPr>
              <a:t> </a:t>
            </a:r>
            <a:r>
              <a:rPr lang="en-US" sz="2400" dirty="0" err="1">
                <a:solidFill>
                  <a:schemeClr val="dk1"/>
                </a:solidFill>
              </a:rPr>
              <a:t>verschiedene</a:t>
            </a:r>
            <a:r>
              <a:rPr lang="en-US" sz="2400" dirty="0">
                <a:solidFill>
                  <a:schemeClr val="dk1"/>
                </a:solidFill>
              </a:rPr>
              <a:t> Websites, die </a:t>
            </a:r>
            <a:r>
              <a:rPr lang="en-US" sz="2400" dirty="0" err="1">
                <a:solidFill>
                  <a:schemeClr val="dk1"/>
                </a:solidFill>
              </a:rPr>
              <a:t>sich</a:t>
            </a:r>
            <a:r>
              <a:rPr lang="en-US" sz="2400" dirty="0">
                <a:solidFill>
                  <a:schemeClr val="dk1"/>
                </a:solidFill>
              </a:rPr>
              <a:t> </a:t>
            </a:r>
            <a:r>
              <a:rPr lang="en-US" sz="2400" dirty="0" err="1">
                <a:solidFill>
                  <a:schemeClr val="dk1"/>
                </a:solidFill>
              </a:rPr>
              <a:t>alle</a:t>
            </a:r>
            <a:r>
              <a:rPr lang="en-US" sz="2400" dirty="0">
                <a:solidFill>
                  <a:schemeClr val="dk1"/>
                </a:solidFill>
              </a:rPr>
              <a:t> </a:t>
            </a:r>
            <a:r>
              <a:rPr lang="en-US" sz="2400" dirty="0" err="1">
                <a:solidFill>
                  <a:schemeClr val="dk1"/>
                </a:solidFill>
              </a:rPr>
              <a:t>mit</a:t>
            </a:r>
            <a:r>
              <a:rPr lang="en-US" sz="2400" dirty="0">
                <a:solidFill>
                  <a:schemeClr val="dk1"/>
                </a:solidFill>
              </a:rPr>
              <a:t> der </a:t>
            </a:r>
            <a:r>
              <a:rPr lang="en-US" sz="2400" dirty="0" err="1">
                <a:solidFill>
                  <a:schemeClr val="dk1"/>
                </a:solidFill>
              </a:rPr>
              <a:t>Frage</a:t>
            </a:r>
            <a:r>
              <a:rPr lang="en-US" sz="2400" dirty="0">
                <a:solidFill>
                  <a:schemeClr val="dk1"/>
                </a:solidFill>
              </a:rPr>
              <a:t> "</a:t>
            </a:r>
            <a:r>
              <a:rPr lang="en-US" sz="2400" dirty="0" err="1">
                <a:solidFill>
                  <a:schemeClr val="dk1"/>
                </a:solidFill>
              </a:rPr>
              <a:t>Soll</a:t>
            </a:r>
            <a:r>
              <a:rPr lang="en-US" sz="2400" dirty="0">
                <a:solidFill>
                  <a:schemeClr val="dk1"/>
                </a:solidFill>
              </a:rPr>
              <a:t> </a:t>
            </a:r>
            <a:r>
              <a:rPr lang="en-US" sz="2400" dirty="0" err="1">
                <a:solidFill>
                  <a:schemeClr val="dk1"/>
                </a:solidFill>
              </a:rPr>
              <a:t>ich</a:t>
            </a:r>
            <a:r>
              <a:rPr lang="en-US" sz="2400" dirty="0">
                <a:solidFill>
                  <a:schemeClr val="dk1"/>
                </a:solidFill>
              </a:rPr>
              <a:t> </a:t>
            </a:r>
            <a:r>
              <a:rPr lang="en-US" sz="2400" dirty="0" err="1">
                <a:solidFill>
                  <a:schemeClr val="dk1"/>
                </a:solidFill>
              </a:rPr>
              <a:t>mich</a:t>
            </a:r>
            <a:r>
              <a:rPr lang="en-US" sz="2400" dirty="0">
                <a:solidFill>
                  <a:schemeClr val="dk1"/>
                </a:solidFill>
              </a:rPr>
              <a:t> </a:t>
            </a:r>
            <a:r>
              <a:rPr lang="en-US" sz="2400" dirty="0" err="1">
                <a:solidFill>
                  <a:schemeClr val="dk1"/>
                </a:solidFill>
              </a:rPr>
              <a:t>gegen</a:t>
            </a:r>
            <a:r>
              <a:rPr lang="en-US" sz="2400" dirty="0">
                <a:solidFill>
                  <a:schemeClr val="dk1"/>
                </a:solidFill>
              </a:rPr>
              <a:t> COVID-19 </a:t>
            </a:r>
            <a:r>
              <a:rPr lang="en-US" sz="2400" dirty="0" err="1">
                <a:solidFill>
                  <a:schemeClr val="dk1"/>
                </a:solidFill>
              </a:rPr>
              <a:t>impfen</a:t>
            </a:r>
            <a:r>
              <a:rPr lang="en-US" sz="2400" dirty="0">
                <a:solidFill>
                  <a:schemeClr val="dk1"/>
                </a:solidFill>
              </a:rPr>
              <a:t> </a:t>
            </a:r>
            <a:r>
              <a:rPr lang="en-US" sz="2400" dirty="0" err="1">
                <a:solidFill>
                  <a:schemeClr val="dk1"/>
                </a:solidFill>
              </a:rPr>
              <a:t>lassen</a:t>
            </a:r>
            <a:r>
              <a:rPr lang="en-US" sz="2400" dirty="0">
                <a:solidFill>
                  <a:schemeClr val="dk1"/>
                </a:solidFill>
              </a:rPr>
              <a:t>?” </a:t>
            </a:r>
            <a:r>
              <a:rPr lang="en-US" sz="2400" dirty="0" err="1">
                <a:solidFill>
                  <a:schemeClr val="dk1"/>
                </a:solidFill>
              </a:rPr>
              <a:t>beschäftige</a:t>
            </a:r>
            <a:r>
              <a:rPr lang="en-US" sz="2400" dirty="0">
                <a:solidFill>
                  <a:schemeClr val="dk1"/>
                </a:solidFill>
              </a:rPr>
              <a:t>. </a:t>
            </a:r>
            <a:r>
              <a:rPr lang="en-US" sz="2400" dirty="0" err="1">
                <a:solidFill>
                  <a:schemeClr val="dk1"/>
                </a:solidFill>
              </a:rPr>
              <a:t>Bitte</a:t>
            </a:r>
            <a:r>
              <a:rPr lang="en-US" sz="2400" dirty="0">
                <a:solidFill>
                  <a:schemeClr val="dk1"/>
                </a:solidFill>
              </a:rPr>
              <a:t> </a:t>
            </a:r>
            <a:r>
              <a:rPr lang="en-US" sz="2400" dirty="0" err="1">
                <a:solidFill>
                  <a:schemeClr val="dk1"/>
                </a:solidFill>
              </a:rPr>
              <a:t>entscheiden</a:t>
            </a:r>
            <a:r>
              <a:rPr lang="en-US" sz="2400" dirty="0">
                <a:solidFill>
                  <a:schemeClr val="dk1"/>
                </a:solidFill>
              </a:rPr>
              <a:t> </a:t>
            </a:r>
            <a:r>
              <a:rPr lang="en-US" sz="2400" dirty="0" err="1">
                <a:solidFill>
                  <a:schemeClr val="dk1"/>
                </a:solidFill>
              </a:rPr>
              <a:t>Sie</a:t>
            </a:r>
            <a:r>
              <a:rPr lang="en-US" sz="2400" dirty="0">
                <a:solidFill>
                  <a:schemeClr val="dk1"/>
                </a:solidFill>
              </a:rPr>
              <a:t> in </a:t>
            </a:r>
            <a:r>
              <a:rPr lang="en-US" sz="2400" dirty="0" err="1">
                <a:solidFill>
                  <a:schemeClr val="dk1"/>
                </a:solidFill>
              </a:rPr>
              <a:t>Gruppen</a:t>
            </a:r>
            <a:r>
              <a:rPr lang="en-US" sz="2400" dirty="0">
                <a:solidFill>
                  <a:schemeClr val="dk1"/>
                </a:solidFill>
              </a:rPr>
              <a:t> von 3-5 </a:t>
            </a:r>
            <a:r>
              <a:rPr lang="en-US" sz="2400" dirty="0" err="1">
                <a:solidFill>
                  <a:schemeClr val="dk1"/>
                </a:solidFill>
              </a:rPr>
              <a:t>Personen</a:t>
            </a:r>
            <a:r>
              <a:rPr lang="en-US" sz="2400" dirty="0">
                <a:solidFill>
                  <a:schemeClr val="dk1"/>
                </a:solidFill>
              </a:rPr>
              <a:t>, </a:t>
            </a:r>
            <a:r>
              <a:rPr lang="en-US" sz="2400" dirty="0" err="1">
                <a:solidFill>
                  <a:schemeClr val="dk1"/>
                </a:solidFill>
              </a:rPr>
              <a:t>ob</a:t>
            </a:r>
            <a:r>
              <a:rPr lang="en-US" sz="2400" dirty="0">
                <a:solidFill>
                  <a:schemeClr val="dk1"/>
                </a:solidFill>
              </a:rPr>
              <a:t> die Website </a:t>
            </a:r>
            <a:r>
              <a:rPr lang="en-US" sz="2400" dirty="0" err="1">
                <a:solidFill>
                  <a:schemeClr val="dk1"/>
                </a:solidFill>
              </a:rPr>
              <a:t>sicher</a:t>
            </a:r>
            <a:r>
              <a:rPr lang="en-US" sz="2400" dirty="0">
                <a:solidFill>
                  <a:schemeClr val="dk1"/>
                </a:solidFill>
              </a:rPr>
              <a:t>, </a:t>
            </a:r>
            <a:r>
              <a:rPr lang="en-US" sz="2400" dirty="0" err="1">
                <a:solidFill>
                  <a:schemeClr val="dk1"/>
                </a:solidFill>
              </a:rPr>
              <a:t>zuverlässig</a:t>
            </a:r>
            <a:r>
              <a:rPr lang="en-US" sz="2400" dirty="0">
                <a:solidFill>
                  <a:schemeClr val="dk1"/>
                </a:solidFill>
              </a:rPr>
              <a:t> und </a:t>
            </a:r>
            <a:r>
              <a:rPr lang="en-US" sz="2400" dirty="0" err="1">
                <a:solidFill>
                  <a:schemeClr val="dk1"/>
                </a:solidFill>
              </a:rPr>
              <a:t>vertrauenswürdig</a:t>
            </a:r>
            <a:r>
              <a:rPr lang="en-US" sz="2400" dirty="0">
                <a:solidFill>
                  <a:schemeClr val="dk1"/>
                </a:solidFill>
              </a:rPr>
              <a:t> </a:t>
            </a:r>
            <a:r>
              <a:rPr lang="en-US" sz="2400" dirty="0" err="1">
                <a:solidFill>
                  <a:schemeClr val="dk1"/>
                </a:solidFill>
              </a:rPr>
              <a:t>ist</a:t>
            </a:r>
            <a:r>
              <a:rPr lang="en-US" sz="2400" dirty="0">
                <a:solidFill>
                  <a:schemeClr val="dk1"/>
                </a:solidFill>
              </a:rPr>
              <a:t>. </a:t>
            </a:r>
            <a:r>
              <a:rPr lang="en-US" sz="2400" dirty="0" err="1">
                <a:solidFill>
                  <a:schemeClr val="dk1"/>
                </a:solidFill>
              </a:rPr>
              <a:t>Sie</a:t>
            </a:r>
            <a:r>
              <a:rPr lang="en-US" sz="2400" dirty="0">
                <a:solidFill>
                  <a:schemeClr val="dk1"/>
                </a:solidFill>
              </a:rPr>
              <a:t> </a:t>
            </a:r>
            <a:r>
              <a:rPr lang="en-US" sz="2400" dirty="0" err="1">
                <a:solidFill>
                  <a:schemeClr val="dk1"/>
                </a:solidFill>
              </a:rPr>
              <a:t>können</a:t>
            </a:r>
            <a:r>
              <a:rPr lang="en-US" sz="2400" dirty="0">
                <a:solidFill>
                  <a:schemeClr val="dk1"/>
                </a:solidFill>
              </a:rPr>
              <a:t> die </a:t>
            </a:r>
            <a:r>
              <a:rPr lang="en-US" sz="2400" dirty="0" err="1">
                <a:solidFill>
                  <a:schemeClr val="dk1"/>
                </a:solidFill>
              </a:rPr>
              <a:t>Liste</a:t>
            </a:r>
            <a:r>
              <a:rPr lang="en-US" sz="2400" dirty="0">
                <a:solidFill>
                  <a:schemeClr val="dk1"/>
                </a:solidFill>
              </a:rPr>
              <a:t> der </a:t>
            </a:r>
            <a:r>
              <a:rPr lang="en-US" sz="2400" dirty="0" err="1">
                <a:solidFill>
                  <a:schemeClr val="dk1"/>
                </a:solidFill>
              </a:rPr>
              <a:t>Kriterien</a:t>
            </a:r>
            <a:r>
              <a:rPr lang="en-US" sz="2400" dirty="0">
                <a:solidFill>
                  <a:schemeClr val="dk1"/>
                </a:solidFill>
              </a:rPr>
              <a:t> </a:t>
            </a:r>
            <a:r>
              <a:rPr lang="en-US" sz="2400" dirty="0" err="1">
                <a:solidFill>
                  <a:schemeClr val="dk1"/>
                </a:solidFill>
              </a:rPr>
              <a:t>verwenden</a:t>
            </a:r>
            <a:r>
              <a:rPr lang="en-US" sz="2400" dirty="0">
                <a:solidFill>
                  <a:schemeClr val="dk1"/>
                </a:solidFill>
              </a:rPr>
              <a:t>, um </a:t>
            </a:r>
            <a:r>
              <a:rPr lang="en-US" sz="2400" dirty="0" err="1">
                <a:solidFill>
                  <a:schemeClr val="dk1"/>
                </a:solidFill>
              </a:rPr>
              <a:t>Ihre</a:t>
            </a:r>
            <a:r>
              <a:rPr lang="en-US" sz="2400" dirty="0">
                <a:solidFill>
                  <a:schemeClr val="dk1"/>
                </a:solidFill>
              </a:rPr>
              <a:t> </a:t>
            </a:r>
            <a:r>
              <a:rPr lang="en-US" sz="2400" dirty="0" err="1">
                <a:solidFill>
                  <a:schemeClr val="dk1"/>
                </a:solidFill>
              </a:rPr>
              <a:t>Entscheidung</a:t>
            </a:r>
            <a:r>
              <a:rPr lang="en-US" sz="2400" dirty="0">
                <a:solidFill>
                  <a:schemeClr val="dk1"/>
                </a:solidFill>
              </a:rPr>
              <a:t> </a:t>
            </a:r>
            <a:r>
              <a:rPr lang="en-US" sz="2400" dirty="0" err="1">
                <a:solidFill>
                  <a:schemeClr val="dk1"/>
                </a:solidFill>
              </a:rPr>
              <a:t>zu</a:t>
            </a:r>
            <a:r>
              <a:rPr lang="en-US" sz="2400" dirty="0">
                <a:solidFill>
                  <a:schemeClr val="dk1"/>
                </a:solidFill>
              </a:rPr>
              <a:t> </a:t>
            </a:r>
            <a:r>
              <a:rPr lang="en-US" sz="2400" dirty="0" err="1">
                <a:solidFill>
                  <a:schemeClr val="dk1"/>
                </a:solidFill>
              </a:rPr>
              <a:t>begründen</a:t>
            </a:r>
            <a:r>
              <a:rPr lang="en-US" sz="2400" dirty="0">
                <a:solidFill>
                  <a:schemeClr val="dk1"/>
                </a:solidFill>
              </a:rPr>
              <a:t>.</a:t>
            </a:r>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8" name="Google Shape;464;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dirty="0" err="1"/>
              <a:t>Gruppenaktivität</a:t>
            </a:r>
            <a:r>
              <a:rPr lang="en-US" dirty="0"/>
              <a:t>: </a:t>
            </a:r>
            <a:r>
              <a:rPr lang="en-US" dirty="0" err="1"/>
              <a:t>Fallstudien</a:t>
            </a:r>
            <a:r>
              <a:rPr lang="en-US" dirty="0"/>
              <a:t> - </a:t>
            </a:r>
            <a:r>
              <a:rPr lang="en-US" dirty="0" err="1"/>
              <a:t>Ist</a:t>
            </a:r>
            <a:r>
              <a:rPr lang="en-US" dirty="0"/>
              <a:t> die Website </a:t>
            </a:r>
            <a:r>
              <a:rPr lang="en-US" dirty="0" err="1"/>
              <a:t>sicher</a:t>
            </a:r>
            <a:r>
              <a:rPr lang="en-US" dirty="0"/>
              <a:t> und der </a:t>
            </a:r>
            <a:r>
              <a:rPr lang="en-US" dirty="0" err="1"/>
              <a:t>Inhalt</a:t>
            </a:r>
            <a:r>
              <a:rPr lang="en-US" dirty="0"/>
              <a:t> </a:t>
            </a:r>
            <a:r>
              <a:rPr lang="en-US" dirty="0" err="1"/>
              <a:t>vertrauenswürdig</a:t>
            </a:r>
            <a:r>
              <a:rPr lang="en-US" dirty="0"/>
              <a:t>? </a:t>
            </a:r>
          </a:p>
        </p:txBody>
      </p:sp>
      <p:sp>
        <p:nvSpPr>
          <p:cNvPr id="9" name="Google Shape;466;p35"/>
          <p:cNvSpPr txBox="1"/>
          <p:nvPr/>
        </p:nvSpPr>
        <p:spPr>
          <a:xfrm>
            <a:off x="558001" y="3903345"/>
            <a:ext cx="11634000" cy="2215951"/>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400"/>
              <a:buFont typeface="Calibri"/>
              <a:buAutoNum type="arabicPeriod"/>
            </a:pPr>
            <a:r>
              <a:rPr lang="en-US" sz="2400" dirty="0">
                <a:solidFill>
                  <a:schemeClr val="dk1"/>
                </a:solidFill>
              </a:rPr>
              <a:t>httpsim://www.rki.de/SharedDocs/FAQ/COVID-Impfen/gesamt.html</a:t>
            </a:r>
          </a:p>
          <a:p>
            <a:pPr marL="457200" lvl="0" indent="-457200">
              <a:buClr>
                <a:schemeClr val="dk1"/>
              </a:buClr>
              <a:buSzPts val="2400"/>
              <a:buFont typeface="Calibri"/>
              <a:buAutoNum type="arabicPeriod"/>
            </a:pPr>
            <a:r>
              <a:rPr lang="en-US" sz="2400" dirty="0">
                <a:solidFill>
                  <a:schemeClr val="dk1"/>
                </a:solidFill>
              </a:rPr>
              <a:t>https://www.prosieben.de/tv/newstime/coronavirus-covid-19/corona-impfung-ja-oder-nein-deshalb-sollten-sie-sich-jetzt-impfen-lassen</a:t>
            </a:r>
          </a:p>
          <a:p>
            <a:pPr marL="457200" lvl="0" indent="-457200">
              <a:buClr>
                <a:schemeClr val="dk1"/>
              </a:buClr>
              <a:buSzPts val="2400"/>
              <a:buFont typeface="Calibri"/>
              <a:buAutoNum type="arabicPeriod"/>
            </a:pPr>
            <a:r>
              <a:rPr lang="en-US" sz="2400" dirty="0">
                <a:solidFill>
                  <a:schemeClr val="dk1"/>
                </a:solidFill>
              </a:rPr>
              <a:t>https://ec.europa.eu/info/live-work-travel-eu/coronavirus-response/safe-covid-19-vaccines-europeans/questions-and-answers-covid-19-vaccination-eu_de</a:t>
            </a:r>
            <a:endParaRPr lang="en-US"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lang="en-US"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2" name="Google Shape;142;p6"/>
          <p:cNvPicPr preferRelativeResize="0"/>
          <p:nvPr/>
        </p:nvPicPr>
        <p:blipFill rotWithShape="1">
          <a:blip r:embed="rId3">
            <a:alphaModFix/>
          </a:blip>
          <a:srcRect/>
          <a:stretch/>
        </p:blipFill>
        <p:spPr>
          <a:xfrm>
            <a:off x="7421181" y="2500643"/>
            <a:ext cx="4770819" cy="3231252"/>
          </a:xfrm>
          <a:prstGeom prst="rect">
            <a:avLst/>
          </a:prstGeom>
          <a:noFill/>
          <a:ln>
            <a:noFill/>
          </a:ln>
        </p:spPr>
      </p:pic>
      <p:sp>
        <p:nvSpPr>
          <p:cNvPr id="143" name="Google Shape;143;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144" name="Google Shape;144;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dirty="0"/>
              <a:t>Kompetenzen</a:t>
            </a:r>
            <a:endParaRPr dirty="0"/>
          </a:p>
        </p:txBody>
      </p:sp>
      <p:sp>
        <p:nvSpPr>
          <p:cNvPr id="145" name="Google Shape;145;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6" name="Google Shape;146;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err="1">
                <a:solidFill>
                  <a:schemeClr val="lt1"/>
                </a:solidFill>
                <a:effectLst>
                  <a:outerShdw blurRad="38100" dist="38100" dir="2700000" algn="tl">
                    <a:srgbClr val="000000">
                      <a:alpha val="43137"/>
                    </a:srgbClr>
                  </a:outerShdw>
                </a:effectLst>
              </a:rPr>
              <a:t>Digitale</a:t>
            </a:r>
            <a:r>
              <a:rPr lang="en-US" sz="2200" b="1" dirty="0">
                <a:solidFill>
                  <a:schemeClr val="lt1"/>
                </a:solidFill>
                <a:effectLst>
                  <a:outerShdw blurRad="38100" dist="38100" dir="2700000" algn="tl">
                    <a:srgbClr val="000000">
                      <a:alpha val="43137"/>
                    </a:srgbClr>
                  </a:outerShdw>
                </a:effectLst>
              </a:rPr>
              <a:t> </a:t>
            </a:r>
            <a:r>
              <a:rPr lang="en-US" sz="2200" b="1" dirty="0" err="1">
                <a:solidFill>
                  <a:schemeClr val="lt1"/>
                </a:solidFill>
                <a:effectLst>
                  <a:outerShdw blurRad="38100" dist="38100" dir="2700000" algn="tl">
                    <a:srgbClr val="000000">
                      <a:alpha val="43137"/>
                    </a:srgbClr>
                  </a:outerShdw>
                </a:effectLst>
              </a:rPr>
              <a:t>Kompetenzen</a:t>
            </a:r>
            <a:r>
              <a:rPr lang="en-US" sz="2200" b="1" dirty="0">
                <a:solidFill>
                  <a:schemeClr val="lt1"/>
                </a:solidFill>
                <a:effectLst>
                  <a:outerShdw blurRad="38100" dist="38100" dir="2700000" algn="tl">
                    <a:srgbClr val="000000">
                      <a:alpha val="43137"/>
                    </a:srgbClr>
                  </a:outerShdw>
                </a:effectLst>
              </a:rPr>
              <a:t> </a:t>
            </a:r>
            <a:r>
              <a:rPr lang="en-US" sz="2200" b="1" dirty="0" err="1">
                <a:solidFill>
                  <a:schemeClr val="lt1"/>
                </a:solidFill>
                <a:effectLst>
                  <a:outerShdw blurRad="38100" dist="38100" dir="2700000" algn="tl">
                    <a:srgbClr val="000000">
                      <a:alpha val="43137"/>
                    </a:srgbClr>
                  </a:outerShdw>
                </a:effectLst>
              </a:rPr>
              <a:t>entwickeln</a:t>
            </a:r>
            <a:endParaRPr lang="en-US" sz="2400" dirty="0">
              <a:effectLst>
                <a:outerShdw blurRad="38100" dist="38100" dir="2700000" algn="tl">
                  <a:srgbClr val="000000">
                    <a:alpha val="43137"/>
                  </a:srgbClr>
                </a:outerShdw>
              </a:effectLst>
            </a:endParaRPr>
          </a:p>
        </p:txBody>
      </p:sp>
      <p:sp>
        <p:nvSpPr>
          <p:cNvPr id="147" name="Google Shape;147;p6"/>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pPr>
            <a:r>
              <a:rPr lang="de-DE" sz="2200" b="1" i="0" u="none" strike="noStrike" cap="none">
                <a:solidFill>
                  <a:schemeClr val="lt1"/>
                </a:solidFill>
                <a:latin typeface="Gill Sans"/>
                <a:ea typeface="Gill Sans"/>
                <a:cs typeface="Gill Sans"/>
                <a:sym typeface="Gill Sans"/>
              </a:rPr>
              <a:t>4 </a:t>
            </a:r>
            <a:endParaRPr sz="2200" b="1" i="0" u="none" strike="noStrike" cap="none">
              <a:solidFill>
                <a:schemeClr val="lt1"/>
              </a:solidFill>
              <a:latin typeface="Gill Sans"/>
              <a:ea typeface="Gill Sans"/>
              <a:cs typeface="Gill Sans"/>
              <a:sym typeface="Gill Sans"/>
            </a:endParaRPr>
          </a:p>
        </p:txBody>
      </p:sp>
      <p:sp>
        <p:nvSpPr>
          <p:cNvPr id="11" name="Google Shape;141;p6"/>
          <p:cNvSpPr txBox="1">
            <a:spLocks noGrp="1"/>
          </p:cNvSpPr>
          <p:nvPr>
            <p:ph type="body" idx="1"/>
          </p:nvPr>
        </p:nvSpPr>
        <p:spPr>
          <a:xfrm>
            <a:off x="526418" y="2360644"/>
            <a:ext cx="7045957" cy="3632799"/>
          </a:xfrm>
          <a:prstGeom prst="rect">
            <a:avLst/>
          </a:prstGeom>
          <a:noFill/>
          <a:ln>
            <a:noFill/>
          </a:ln>
        </p:spPr>
        <p:txBody>
          <a:bodyPr spcFirstLastPara="1" wrap="square" lIns="91425" tIns="45700" rIns="91425" bIns="45700" anchor="t" anchorCtr="0">
            <a:noAutofit/>
          </a:bodyPr>
          <a:lstStyle/>
          <a:p>
            <a:pPr marL="360000" lvl="0" indent="-360000">
              <a:spcAft>
                <a:spcPts val="1200"/>
              </a:spcAft>
              <a:buClr>
                <a:srgbClr val="C01E24"/>
              </a:buClr>
              <a:buSzPts val="2000"/>
              <a:buFont typeface="Calibri"/>
              <a:buChar char="✔"/>
            </a:pPr>
            <a:r>
              <a:rPr lang="de-DE" sz="2000" dirty="0"/>
              <a:t>Vermittlung von Kenntnissen über die Unterschiede zwischen Computer, Smartphone und Tablet und die unterschiedliche Nutzung der Geräte</a:t>
            </a:r>
          </a:p>
          <a:p>
            <a:pPr marL="360000" lvl="0" indent="-360000">
              <a:spcAft>
                <a:spcPts val="1200"/>
              </a:spcAft>
              <a:buClr>
                <a:srgbClr val="C01E24"/>
              </a:buClr>
              <a:buSzPts val="2000"/>
              <a:buFont typeface="Calibri"/>
              <a:buChar char="✔"/>
            </a:pPr>
            <a:r>
              <a:rPr lang="de-DE" sz="2000" dirty="0"/>
              <a:t>Fähigkeit des Navigierens und der Informationssuche im Internet </a:t>
            </a:r>
          </a:p>
          <a:p>
            <a:pPr marL="360000" lvl="0" indent="-360000">
              <a:spcAft>
                <a:spcPts val="1200"/>
              </a:spcAft>
              <a:buClr>
                <a:srgbClr val="C01E24"/>
              </a:buClr>
              <a:buSzPts val="2000"/>
              <a:buFont typeface="Calibri"/>
              <a:buChar char="✔"/>
            </a:pPr>
            <a:r>
              <a:rPr lang="de-DE" sz="2000" dirty="0"/>
              <a:t>Vermittlung von Kenntnissen über Datenschutz und Sicherheit im Internet</a:t>
            </a:r>
          </a:p>
          <a:p>
            <a:pPr marL="360000" lvl="0" indent="-360000">
              <a:spcAft>
                <a:spcPts val="1200"/>
              </a:spcAft>
              <a:buClr>
                <a:srgbClr val="C01E24"/>
              </a:buClr>
              <a:buSzPts val="2000"/>
              <a:buFont typeface="Calibri"/>
              <a:buChar char="✔"/>
            </a:pPr>
            <a:r>
              <a:rPr lang="de-DE" sz="2000" dirty="0"/>
              <a:t>Vermittlung von Kenntnissen über die Kommunikationskanäle im Internet</a:t>
            </a:r>
            <a:endParaRPr 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lvl="0" algn="ctr">
              <a:buSzPts val="2000"/>
            </a:pPr>
            <a:r>
              <a:rPr lang="en-US" sz="2000" b="1" dirty="0">
                <a:solidFill>
                  <a:srgbClr val="203864"/>
                </a:solidFill>
                <a:ea typeface="Calibri"/>
                <a:cs typeface="Calibri"/>
              </a:rPr>
              <a:t>Was </a:t>
            </a:r>
            <a:r>
              <a:rPr lang="en-US" sz="2000" b="1" dirty="0" err="1">
                <a:solidFill>
                  <a:srgbClr val="203864"/>
                </a:solidFill>
                <a:ea typeface="Calibri"/>
                <a:cs typeface="Calibri"/>
              </a:rPr>
              <a:t>ist</a:t>
            </a:r>
            <a:r>
              <a:rPr lang="en-US" sz="2000" b="1" dirty="0">
                <a:solidFill>
                  <a:srgbClr val="203864"/>
                </a:solidFill>
                <a:ea typeface="Calibri"/>
                <a:cs typeface="Calibri"/>
              </a:rPr>
              <a:t> </a:t>
            </a:r>
            <a:r>
              <a:rPr lang="en-US" sz="2000" b="1" u="sng" dirty="0" err="1">
                <a:solidFill>
                  <a:srgbClr val="203864"/>
                </a:solidFill>
                <a:ea typeface="Calibri"/>
                <a:cs typeface="Calibri"/>
              </a:rPr>
              <a:t>nicht</a:t>
            </a:r>
            <a:r>
              <a:rPr lang="en-US" sz="2000" b="1" u="sng" dirty="0">
                <a:solidFill>
                  <a:srgbClr val="203864"/>
                </a:solidFill>
                <a:ea typeface="Calibri"/>
                <a:cs typeface="Calibri"/>
              </a:rPr>
              <a:t> </a:t>
            </a:r>
            <a:r>
              <a:rPr lang="en-US" sz="2000" b="1" dirty="0" err="1">
                <a:solidFill>
                  <a:srgbClr val="203864"/>
                </a:solidFill>
                <a:ea typeface="Calibri"/>
                <a:cs typeface="Calibri"/>
              </a:rPr>
              <a:t>notwendig</a:t>
            </a:r>
            <a:r>
              <a:rPr lang="en-US" sz="2000" b="1" dirty="0">
                <a:solidFill>
                  <a:srgbClr val="203864"/>
                </a:solidFill>
                <a:ea typeface="Calibri"/>
                <a:cs typeface="Calibri"/>
              </a:rPr>
              <a:t>, um </a:t>
            </a:r>
            <a:r>
              <a:rPr lang="en-US" sz="2000" b="1" dirty="0" err="1">
                <a:solidFill>
                  <a:srgbClr val="203864"/>
                </a:solidFill>
                <a:ea typeface="Calibri"/>
                <a:cs typeface="Calibri"/>
              </a:rPr>
              <a:t>zu</a:t>
            </a:r>
            <a:r>
              <a:rPr lang="en-US" sz="2000" b="1" dirty="0">
                <a:solidFill>
                  <a:srgbClr val="203864"/>
                </a:solidFill>
                <a:ea typeface="Calibri"/>
                <a:cs typeface="Calibri"/>
              </a:rPr>
              <a:t> </a:t>
            </a:r>
            <a:r>
              <a:rPr lang="en-US" sz="2000" b="1" dirty="0" err="1">
                <a:solidFill>
                  <a:srgbClr val="203864"/>
                </a:solidFill>
                <a:ea typeface="Calibri"/>
                <a:cs typeface="Calibri"/>
              </a:rPr>
              <a:t>entscheiden</a:t>
            </a:r>
            <a:r>
              <a:rPr lang="en-US" sz="2000" b="1" dirty="0">
                <a:solidFill>
                  <a:srgbClr val="203864"/>
                </a:solidFill>
                <a:ea typeface="Calibri"/>
                <a:cs typeface="Calibri"/>
              </a:rPr>
              <a:t>, </a:t>
            </a:r>
            <a:r>
              <a:rPr lang="en-US" sz="2000" b="1" dirty="0" err="1">
                <a:solidFill>
                  <a:srgbClr val="203864"/>
                </a:solidFill>
                <a:ea typeface="Calibri"/>
                <a:cs typeface="Calibri"/>
              </a:rPr>
              <a:t>ob</a:t>
            </a:r>
            <a:r>
              <a:rPr lang="en-US" sz="2000" b="1" dirty="0">
                <a:solidFill>
                  <a:srgbClr val="203864"/>
                </a:solidFill>
                <a:ea typeface="Calibri"/>
                <a:cs typeface="Calibri"/>
              </a:rPr>
              <a:t> </a:t>
            </a:r>
            <a:r>
              <a:rPr lang="en-US" sz="2000" b="1" dirty="0" err="1">
                <a:solidFill>
                  <a:srgbClr val="203864"/>
                </a:solidFill>
                <a:ea typeface="Calibri"/>
                <a:cs typeface="Calibri"/>
              </a:rPr>
              <a:t>eine</a:t>
            </a:r>
            <a:r>
              <a:rPr lang="en-US" sz="2000" b="1" dirty="0">
                <a:solidFill>
                  <a:srgbClr val="203864"/>
                </a:solidFill>
                <a:ea typeface="Calibri"/>
                <a:cs typeface="Calibri"/>
              </a:rPr>
              <a:t> </a:t>
            </a:r>
            <a:r>
              <a:rPr lang="en-US" sz="2000" b="1" dirty="0" err="1">
                <a:solidFill>
                  <a:srgbClr val="203864"/>
                </a:solidFill>
                <a:ea typeface="Calibri"/>
                <a:cs typeface="Calibri"/>
              </a:rPr>
              <a:t>Webseite</a:t>
            </a:r>
            <a:r>
              <a:rPr lang="en-US" sz="2000" b="1" dirty="0">
                <a:solidFill>
                  <a:srgbClr val="203864"/>
                </a:solidFill>
                <a:ea typeface="Calibri"/>
                <a:cs typeface="Calibri"/>
              </a:rPr>
              <a:t> </a:t>
            </a:r>
            <a:r>
              <a:rPr lang="en-US" sz="2000" b="1" dirty="0" err="1">
                <a:solidFill>
                  <a:srgbClr val="203864"/>
                </a:solidFill>
                <a:ea typeface="Calibri"/>
                <a:cs typeface="Calibri"/>
              </a:rPr>
              <a:t>sicher</a:t>
            </a:r>
            <a:r>
              <a:rPr lang="en-US" sz="2000" b="1" dirty="0">
                <a:solidFill>
                  <a:srgbClr val="203864"/>
                </a:solidFill>
                <a:ea typeface="Calibri"/>
                <a:cs typeface="Calibri"/>
              </a:rPr>
              <a:t> und </a:t>
            </a:r>
            <a:r>
              <a:rPr lang="en-US" sz="2000" b="1" dirty="0" err="1">
                <a:solidFill>
                  <a:srgbClr val="203864"/>
                </a:solidFill>
                <a:ea typeface="Calibri"/>
                <a:cs typeface="Calibri"/>
              </a:rPr>
              <a:t>vertrauenswürdig</a:t>
            </a:r>
            <a:r>
              <a:rPr lang="en-US" sz="2000" b="1" dirty="0">
                <a:solidFill>
                  <a:srgbClr val="203864"/>
                </a:solidFill>
                <a:ea typeface="Calibri"/>
                <a:cs typeface="Calibri"/>
              </a:rPr>
              <a:t> </a:t>
            </a:r>
            <a:r>
              <a:rPr lang="en-US" sz="2000" b="1" dirty="0" err="1">
                <a:solidFill>
                  <a:srgbClr val="203864"/>
                </a:solidFill>
                <a:ea typeface="Calibri"/>
                <a:cs typeface="Calibri"/>
              </a:rPr>
              <a:t>ist</a:t>
            </a:r>
            <a:r>
              <a:rPr lang="en-US" sz="2000" b="1" dirty="0">
                <a:solidFill>
                  <a:srgbClr val="203864"/>
                </a:solidFill>
                <a:ea typeface="Calibri"/>
                <a:cs typeface="Calibri"/>
              </a:rPr>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t>Vorhandensein</a:t>
            </a:r>
            <a:r>
              <a:rPr lang="en-US" dirty="0"/>
              <a:t> </a:t>
            </a:r>
            <a:r>
              <a:rPr lang="en-US" dirty="0" err="1"/>
              <a:t>eines</a:t>
            </a:r>
            <a:r>
              <a:rPr lang="en-US" dirty="0"/>
              <a:t> </a:t>
            </a:r>
            <a:r>
              <a:rPr lang="el-GR" dirty="0"/>
              <a:t>Impressums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dirty="0" err="1"/>
              <a:t>Einhaltung</a:t>
            </a:r>
            <a:r>
              <a:rPr lang="en-US" dirty="0"/>
              <a:t> der </a:t>
            </a:r>
            <a:r>
              <a:rPr lang="en-US" dirty="0" err="1"/>
              <a:t>gesetzlichen</a:t>
            </a:r>
            <a:r>
              <a:rPr lang="en-US" dirty="0"/>
              <a:t> </a:t>
            </a:r>
            <a:r>
              <a:rPr lang="en-US" dirty="0" err="1"/>
              <a:t>Vorschriften</a:t>
            </a:r>
            <a:endParaRPr lang="en-US"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"https" am </a:t>
            </a:r>
            <a:r>
              <a:rPr lang="en-US" dirty="0" err="1"/>
              <a:t>Anfang</a:t>
            </a:r>
            <a:endParaRPr lang="en-US"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Die Website </a:t>
            </a:r>
            <a:r>
              <a:rPr lang="en-US" dirty="0" err="1"/>
              <a:t>ist</a:t>
            </a:r>
            <a:r>
              <a:rPr lang="en-US" dirty="0"/>
              <a:t> in </a:t>
            </a:r>
            <a:r>
              <a:rPr lang="en-US" dirty="0" err="1"/>
              <a:t>verschiedenen</a:t>
            </a:r>
            <a:r>
              <a:rPr lang="en-US" dirty="0"/>
              <a:t> </a:t>
            </a:r>
            <a:r>
              <a:rPr lang="en-US" dirty="0" err="1"/>
              <a:t>Sprachen</a:t>
            </a:r>
            <a:r>
              <a:rPr lang="en-US" dirty="0"/>
              <a:t> </a:t>
            </a:r>
            <a:r>
              <a:rPr lang="en-US" dirty="0" err="1"/>
              <a:t>verfügbar</a:t>
            </a:r>
            <a:endParaRPr lang="en-US" dirty="0"/>
          </a:p>
          <a:p>
            <a:pPr algn="ctr"/>
            <a:endParaRPr lang="en-US" dirty="0"/>
          </a:p>
        </p:txBody>
      </p:sp>
      <p:sp>
        <p:nvSpPr>
          <p:cNvPr id="8"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9"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dirty="0" err="1"/>
              <a:t>Nur</a:t>
            </a:r>
            <a:r>
              <a:rPr lang="en-US" sz="1400" i="1" dirty="0"/>
              <a:t> </a:t>
            </a:r>
            <a:r>
              <a:rPr lang="en-US" sz="1400" i="1" dirty="0" err="1"/>
              <a:t>eine</a:t>
            </a:r>
            <a:r>
              <a:rPr lang="en-US" sz="1400" i="1" dirty="0"/>
              <a:t> </a:t>
            </a:r>
            <a:r>
              <a:rPr lang="en-US" sz="1400" i="1" dirty="0" err="1"/>
              <a:t>Antwort</a:t>
            </a:r>
            <a:r>
              <a:rPr lang="en-US" sz="1400" i="1" dirty="0"/>
              <a:t> </a:t>
            </a:r>
            <a:r>
              <a:rPr lang="en-US" sz="1400" i="1" dirty="0" err="1"/>
              <a:t>ist</a:t>
            </a:r>
            <a:r>
              <a:rPr lang="en-US" sz="1400" i="1" dirty="0"/>
              <a:t> </a:t>
            </a:r>
            <a:r>
              <a:rPr lang="en-US" sz="1400" i="1" dirty="0" err="1"/>
              <a:t>richtig</a:t>
            </a:r>
            <a:r>
              <a:rPr lang="en-US" sz="1400" i="1" dirty="0"/>
              <a:t>!</a:t>
            </a:r>
            <a:endParaRPr lang="el-GR" sz="1400" i="1" dirty="0"/>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5" name="Google Shape;569;p44">
            <a:extLst>
              <a:ext uri="{FF2B5EF4-FFF2-40B4-BE49-F238E27FC236}">
                <a16:creationId xmlns:a16="http://schemas.microsoft.com/office/drawing/2014/main" id="{9402A6C4-D951-4729-A47C-2001ED8DC928}"/>
              </a:ext>
            </a:extLst>
          </p:cNvPr>
          <p:cNvSpPr/>
          <p:nvPr/>
        </p:nvSpPr>
        <p:spPr>
          <a:xfrm>
            <a:off x="2679408" y="2310932"/>
            <a:ext cx="6045200" cy="2910292"/>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3200"/>
            </a:pPr>
            <a:r>
              <a:rPr lang="en-US" sz="3200" b="1" dirty="0">
                <a:solidFill>
                  <a:schemeClr val="tx1"/>
                </a:solidFill>
              </a:rPr>
              <a:t>Die </a:t>
            </a:r>
            <a:r>
              <a:rPr lang="en-US" sz="3200" b="1" dirty="0" err="1">
                <a:solidFill>
                  <a:schemeClr val="tx1"/>
                </a:solidFill>
              </a:rPr>
              <a:t>Bewertung</a:t>
            </a:r>
            <a:r>
              <a:rPr lang="en-US" sz="3200" b="1" dirty="0">
                <a:solidFill>
                  <a:schemeClr val="tx1"/>
                </a:solidFill>
              </a:rPr>
              <a:t> der </a:t>
            </a:r>
            <a:r>
              <a:rPr lang="en-US" sz="3200" b="1" dirty="0" err="1">
                <a:solidFill>
                  <a:schemeClr val="tx1"/>
                </a:solidFill>
              </a:rPr>
              <a:t>Sicherheit</a:t>
            </a:r>
            <a:r>
              <a:rPr lang="en-US" sz="3200" b="1" dirty="0">
                <a:solidFill>
                  <a:schemeClr val="tx1"/>
                </a:solidFill>
              </a:rPr>
              <a:t> und </a:t>
            </a:r>
            <a:r>
              <a:rPr lang="en-US" sz="3200" b="1" dirty="0" err="1">
                <a:solidFill>
                  <a:schemeClr val="tx1"/>
                </a:solidFill>
              </a:rPr>
              <a:t>Vertrauenswürdigkeit</a:t>
            </a:r>
            <a:r>
              <a:rPr lang="en-US" sz="3200" b="1" dirty="0">
                <a:solidFill>
                  <a:schemeClr val="tx1"/>
                </a:solidFill>
              </a:rPr>
              <a:t> von Websites </a:t>
            </a:r>
            <a:r>
              <a:rPr lang="en-US" sz="3200" b="1" dirty="0" err="1">
                <a:solidFill>
                  <a:schemeClr val="tx1"/>
                </a:solidFill>
              </a:rPr>
              <a:t>wird</a:t>
            </a:r>
            <a:r>
              <a:rPr lang="en-US" sz="3200" b="1" dirty="0">
                <a:solidFill>
                  <a:schemeClr val="tx1"/>
                </a:solidFill>
              </a:rPr>
              <a:t> in </a:t>
            </a:r>
            <a:r>
              <a:rPr lang="en-US" sz="3200" b="1" dirty="0" err="1">
                <a:solidFill>
                  <a:srgbClr val="C00000"/>
                </a:solidFill>
              </a:rPr>
              <a:t>Modul</a:t>
            </a:r>
            <a:r>
              <a:rPr lang="en-US" sz="3200" b="1" dirty="0">
                <a:solidFill>
                  <a:srgbClr val="C00000"/>
                </a:solidFill>
              </a:rPr>
              <a:t> 5 </a:t>
            </a:r>
            <a:r>
              <a:rPr lang="el-GR" sz="3200" b="1" dirty="0">
                <a:solidFill>
                  <a:srgbClr val="C00000"/>
                </a:solidFill>
              </a:rPr>
              <a:t>- </a:t>
            </a:r>
            <a:r>
              <a:rPr lang="en-US" sz="3200" dirty="0">
                <a:solidFill>
                  <a:srgbClr val="C00000"/>
                </a:solidFill>
              </a:rPr>
              <a:t>"</a:t>
            </a:r>
            <a:r>
              <a:rPr lang="en-US" sz="3200" dirty="0" err="1">
                <a:solidFill>
                  <a:srgbClr val="C00000"/>
                </a:solidFill>
              </a:rPr>
              <a:t>Welche</a:t>
            </a:r>
            <a:r>
              <a:rPr lang="en-US" sz="3200" dirty="0">
                <a:solidFill>
                  <a:srgbClr val="C00000"/>
                </a:solidFill>
              </a:rPr>
              <a:t> Art von </a:t>
            </a:r>
            <a:r>
              <a:rPr lang="en-US" sz="3200" dirty="0" err="1">
                <a:solidFill>
                  <a:srgbClr val="C00000"/>
                </a:solidFill>
              </a:rPr>
              <a:t>Informationen</a:t>
            </a:r>
            <a:r>
              <a:rPr lang="en-US" sz="3200" dirty="0">
                <a:solidFill>
                  <a:srgbClr val="C00000"/>
                </a:solidFill>
              </a:rPr>
              <a:t> </a:t>
            </a:r>
            <a:r>
              <a:rPr lang="en-US" sz="3200" dirty="0" err="1">
                <a:solidFill>
                  <a:srgbClr val="C00000"/>
                </a:solidFill>
              </a:rPr>
              <a:t>können</a:t>
            </a:r>
            <a:r>
              <a:rPr lang="en-US" sz="3200" dirty="0">
                <a:solidFill>
                  <a:srgbClr val="C00000"/>
                </a:solidFill>
              </a:rPr>
              <a:t> </a:t>
            </a:r>
            <a:r>
              <a:rPr lang="en-US" sz="3200" dirty="0" err="1">
                <a:solidFill>
                  <a:srgbClr val="C00000"/>
                </a:solidFill>
              </a:rPr>
              <a:t>wir</a:t>
            </a:r>
            <a:r>
              <a:rPr lang="en-US" sz="3200" dirty="0">
                <a:solidFill>
                  <a:srgbClr val="C00000"/>
                </a:solidFill>
              </a:rPr>
              <a:t> online </a:t>
            </a:r>
            <a:r>
              <a:rPr lang="en-US" sz="3200" dirty="0" err="1">
                <a:solidFill>
                  <a:srgbClr val="C00000"/>
                </a:solidFill>
              </a:rPr>
              <a:t>finden</a:t>
            </a:r>
            <a:r>
              <a:rPr lang="en-US" sz="3200" dirty="0">
                <a:solidFill>
                  <a:srgbClr val="C00000"/>
                </a:solidFill>
              </a:rPr>
              <a:t>?" - </a:t>
            </a:r>
            <a:r>
              <a:rPr lang="en-US" sz="3200" b="1" dirty="0" err="1">
                <a:solidFill>
                  <a:schemeClr val="tx1"/>
                </a:solidFill>
              </a:rPr>
              <a:t>ausführlicher</a:t>
            </a:r>
            <a:r>
              <a:rPr lang="en-US" sz="3200" b="1" dirty="0">
                <a:solidFill>
                  <a:schemeClr val="tx1"/>
                </a:solidFill>
              </a:rPr>
              <a:t> </a:t>
            </a:r>
            <a:r>
              <a:rPr lang="en-US" sz="3200" b="1" dirty="0" err="1">
                <a:solidFill>
                  <a:schemeClr val="tx1"/>
                </a:solidFill>
              </a:rPr>
              <a:t>behandelt</a:t>
            </a:r>
            <a:r>
              <a:rPr lang="en-US" sz="3200" b="1" dirty="0">
                <a:solidFill>
                  <a:schemeClr val="tx1"/>
                </a:solidFill>
              </a:rPr>
              <a:t>.</a:t>
            </a:r>
            <a:endParaRPr lang="en-US" sz="3200" dirty="0">
              <a:solidFill>
                <a:srgbClr val="C00000"/>
              </a:solidFill>
            </a:endParaRPr>
          </a:p>
        </p:txBody>
      </p:sp>
      <p:sp>
        <p:nvSpPr>
          <p:cNvPr id="6" name="Google Shape;379;p27">
            <a:extLst>
              <a:ext uri="{FF2B5EF4-FFF2-40B4-BE49-F238E27FC236}">
                <a16:creationId xmlns:a16="http://schemas.microsoft.com/office/drawing/2014/main" id="{B1E17492-A78B-4834-B61D-0B9A5B202BC5}"/>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Sicherheit und Datenschutz </a:t>
            </a:r>
            <a:endParaRPr sz="1500" b="0" i="0" u="none" strike="noStrike" cap="none">
              <a:solidFill>
                <a:schemeClr val="lt1"/>
              </a:solidFill>
              <a:latin typeface="Calibri"/>
              <a:ea typeface="Calibri"/>
              <a:cs typeface="Calibri"/>
              <a:sym typeface="Calibri"/>
            </a:endParaRPr>
          </a:p>
        </p:txBody>
      </p:sp>
      <p:sp>
        <p:nvSpPr>
          <p:cNvPr id="7" name="Google Shape;494;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Verknüpfung mit Modul 5</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Inhalte</a:t>
            </a:r>
            <a:endParaRPr dirty="0"/>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pic>
        <p:nvPicPr>
          <p:cNvPr id="3" name="Εικόνα 2" descr="Εικόνα που περιέχει παιχνίδι, ανυσματικά γραφικά&#10;&#10;Περιγραφή που δημιουργήθηκε αυτόματα">
            <a:extLst>
              <a:ext uri="{FF2B5EF4-FFF2-40B4-BE49-F238E27FC236}">
                <a16:creationId xmlns:a16="http://schemas.microsoft.com/office/drawing/2014/main" id="{C0686108-C6B9-4956-B75A-EF9C72F7B3B5}"/>
              </a:ext>
            </a:extLst>
          </p:cNvPr>
          <p:cNvPicPr>
            <a:picLocks noChangeAspect="1"/>
          </p:cNvPicPr>
          <p:nvPr/>
        </p:nvPicPr>
        <p:blipFill>
          <a:blip r:embed="rId5"/>
          <a:stretch>
            <a:fillRect/>
          </a:stretch>
        </p:blipFill>
        <p:spPr>
          <a:xfrm>
            <a:off x="5761726" y="1787425"/>
            <a:ext cx="4866356" cy="3246771"/>
          </a:xfrm>
          <a:prstGeom prst="rect">
            <a:avLst/>
          </a:prstGeom>
        </p:spPr>
      </p:pic>
      <p:sp>
        <p:nvSpPr>
          <p:cNvPr id="14"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dirty="0" err="1">
                <a:solidFill>
                  <a:srgbClr val="C01E24"/>
                </a:solidFill>
              </a:rPr>
              <a:t>Aktivität</a:t>
            </a:r>
            <a:r>
              <a:rPr lang="en-US" sz="2000" dirty="0">
                <a:solidFill>
                  <a:srgbClr val="C01E24"/>
                </a:solidFill>
              </a:rPr>
              <a:t> 4.2.2</a:t>
            </a:r>
            <a:br>
              <a:rPr lang="en-US" dirty="0"/>
            </a:br>
            <a:r>
              <a:rPr lang="de-DE" sz="3600" b="1" i="0" u="none" strike="noStrike" cap="none" dirty="0">
                <a:solidFill>
                  <a:srgbClr val="C01E24"/>
                </a:solidFill>
                <a:latin typeface="Calibri"/>
                <a:ea typeface="Calibri"/>
                <a:cs typeface="Calibri"/>
                <a:sym typeface="Calibri"/>
              </a:rPr>
              <a:t>Digitale Kommunikation</a:t>
            </a:r>
            <a:endParaRPr lang="en-US" dirty="0">
              <a:solidFill>
                <a:srgbClr val="C01E24"/>
              </a:solidFill>
            </a:endParaRPr>
          </a:p>
        </p:txBody>
      </p:sp>
      <p:sp>
        <p:nvSpPr>
          <p:cNvPr id="17" name="Google Shape;264;p17"/>
          <p:cNvSpPr txBox="1">
            <a:spLocks noGrp="1"/>
          </p:cNvSpPr>
          <p:nvPr>
            <p:ph type="body" idx="2"/>
          </p:nvPr>
        </p:nvSpPr>
        <p:spPr>
          <a:xfrm>
            <a:off x="558000" y="2849842"/>
            <a:ext cx="5806936"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a:t>In der digitalen Welt gibt es verschiedene Kommunikationswege - von informellen Optionen wie WhatsApp und Social Media bis hin zu formelleren wie E-Mail. </a:t>
            </a:r>
          </a:p>
          <a:p>
            <a:pPr marL="342900" lvl="0" indent="-342900" algn="l" rtl="0">
              <a:lnSpc>
                <a:spcPct val="120000"/>
              </a:lnSpc>
              <a:spcBef>
                <a:spcPts val="1200"/>
              </a:spcBef>
              <a:spcAft>
                <a:spcPts val="0"/>
              </a:spcAft>
              <a:buSzPts val="2000"/>
              <a:buChar char="▪"/>
            </a:pPr>
            <a:r>
              <a:rPr lang="en-US" sz="2000" dirty="0"/>
              <a:t>Der nächste Teil wird sich auf die Kommunikation per </a:t>
            </a:r>
            <a:r>
              <a:rPr lang="en-US" sz="2000" b="1" dirty="0"/>
              <a:t>E-Mail </a:t>
            </a:r>
            <a:r>
              <a:rPr lang="en-US" sz="2000" dirty="0" err="1"/>
              <a:t>oder</a:t>
            </a:r>
            <a:r>
              <a:rPr lang="en-US" sz="2000" dirty="0"/>
              <a:t> </a:t>
            </a:r>
            <a:r>
              <a:rPr lang="en-US" sz="2000" b="1" dirty="0"/>
              <a:t>Online-</a:t>
            </a:r>
            <a:r>
              <a:rPr lang="en-US" sz="2000" b="1" dirty="0" err="1"/>
              <a:t>Formulare</a:t>
            </a:r>
            <a:r>
              <a:rPr lang="en-US" sz="2000" b="1" dirty="0"/>
              <a:t> </a:t>
            </a:r>
            <a:r>
              <a:rPr lang="en-US" sz="2000" dirty="0" err="1"/>
              <a:t>konzentrieren</a:t>
            </a:r>
            <a:r>
              <a:rPr lang="en-US" sz="2000" dirty="0"/>
              <a:t>.</a:t>
            </a:r>
          </a:p>
        </p:txBody>
      </p:sp>
      <p:sp>
        <p:nvSpPr>
          <p:cNvPr id="13" name="Google Shape;168;p7">
            <a:extLst>
              <a:ext uri="{FF2B5EF4-FFF2-40B4-BE49-F238E27FC236}">
                <a16:creationId xmlns:a16="http://schemas.microsoft.com/office/drawing/2014/main" id="{FDE802CD-5B8C-AD94-70CA-E2776CA2D2A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5" name="Google Shape;168;p7">
            <a:extLst>
              <a:ext uri="{FF2B5EF4-FFF2-40B4-BE49-F238E27FC236}">
                <a16:creationId xmlns:a16="http://schemas.microsoft.com/office/drawing/2014/main" id="{B42BEAB6-AF0D-1EDC-265D-9BC8C1E0738C}"/>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AAE54F6E-8D55-D8B3-4AC0-D477C9911F6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959E2119-8EBD-9F02-3162-CA66DE6CB34B}"/>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9" name="Google Shape;168;p7">
            <a:extLst>
              <a:ext uri="{FF2B5EF4-FFF2-40B4-BE49-F238E27FC236}">
                <a16:creationId xmlns:a16="http://schemas.microsoft.com/office/drawing/2014/main" id="{97E1CCD8-35F1-BC29-A121-25DCFBBBA8F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19456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9" name="Google Shape;519;p3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sz="1200" b="0" i="0" u="none" strike="noStrike" cap="none">
              <a:solidFill>
                <a:schemeClr val="dk1"/>
              </a:solidFill>
              <a:latin typeface="Calibri"/>
              <a:ea typeface="Calibri"/>
              <a:cs typeface="Calibri"/>
              <a:sym typeface="Calibri"/>
            </a:endParaRPr>
          </a:p>
        </p:txBody>
      </p:sp>
      <p:sp>
        <p:nvSpPr>
          <p:cNvPr id="7" name="Google Shape;227;p13">
            <a:extLst>
              <a:ext uri="{FF2B5EF4-FFF2-40B4-BE49-F238E27FC236}">
                <a16:creationId xmlns:a16="http://schemas.microsoft.com/office/drawing/2014/main" id="{4D6287FD-1736-4F61-9582-395705D2183A}"/>
              </a:ext>
            </a:extLst>
          </p:cNvPr>
          <p:cNvSpPr/>
          <p:nvPr/>
        </p:nvSpPr>
        <p:spPr>
          <a:xfrm>
            <a:off x="1311464" y="1695108"/>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en-US" sz="2400" dirty="0">
                <a:solidFill>
                  <a:schemeClr val="dk1"/>
                </a:solidFill>
              </a:rPr>
              <a:t>1. </a:t>
            </a:r>
            <a:r>
              <a:rPr lang="en-US" sz="2400" dirty="0" err="1">
                <a:solidFill>
                  <a:schemeClr val="dk1"/>
                </a:solidFill>
              </a:rPr>
              <a:t>Welche</a:t>
            </a:r>
            <a:r>
              <a:rPr lang="en-US" sz="2400" dirty="0">
                <a:solidFill>
                  <a:schemeClr val="dk1"/>
                </a:solidFill>
              </a:rPr>
              <a:t> </a:t>
            </a:r>
            <a:r>
              <a:rPr lang="en-US" sz="2400" dirty="0" err="1">
                <a:solidFill>
                  <a:schemeClr val="dk1"/>
                </a:solidFill>
              </a:rPr>
              <a:t>Kommunikationsmittel</a:t>
            </a:r>
            <a:r>
              <a:rPr lang="en-US" sz="2400" dirty="0">
                <a:solidFill>
                  <a:schemeClr val="dk1"/>
                </a:solidFill>
              </a:rPr>
              <a:t> </a:t>
            </a:r>
            <a:r>
              <a:rPr lang="en-US" sz="2400" dirty="0" err="1">
                <a:solidFill>
                  <a:schemeClr val="dk1"/>
                </a:solidFill>
              </a:rPr>
              <a:t>nutzen</a:t>
            </a:r>
            <a:r>
              <a:rPr lang="en-US" sz="2400" dirty="0">
                <a:solidFill>
                  <a:schemeClr val="dk1"/>
                </a:solidFill>
              </a:rPr>
              <a:t> </a:t>
            </a:r>
            <a:r>
              <a:rPr lang="en-US" sz="2400" dirty="0" err="1">
                <a:solidFill>
                  <a:schemeClr val="dk1"/>
                </a:solidFill>
              </a:rPr>
              <a:t>Sie</a:t>
            </a:r>
            <a:r>
              <a:rPr lang="en-US" sz="2400" dirty="0">
                <a:solidFill>
                  <a:schemeClr val="dk1"/>
                </a:solidFill>
              </a:rPr>
              <a:t> </a:t>
            </a:r>
            <a:r>
              <a:rPr lang="en-US" sz="2400" dirty="0" err="1">
                <a:solidFill>
                  <a:schemeClr val="dk1"/>
                </a:solidFill>
              </a:rPr>
              <a:t>im</a:t>
            </a:r>
            <a:r>
              <a:rPr lang="en-US" sz="2400" dirty="0">
                <a:solidFill>
                  <a:schemeClr val="dk1"/>
                </a:solidFill>
              </a:rPr>
              <a:t> </a:t>
            </a:r>
            <a:r>
              <a:rPr lang="en-US" sz="2400" dirty="0" err="1">
                <a:solidFill>
                  <a:schemeClr val="dk1"/>
                </a:solidFill>
              </a:rPr>
              <a:t>digitalen</a:t>
            </a:r>
            <a:r>
              <a:rPr lang="en-US" sz="2400" dirty="0">
                <a:solidFill>
                  <a:schemeClr val="dk1"/>
                </a:solidFill>
              </a:rPr>
              <a:t> </a:t>
            </a:r>
            <a:r>
              <a:rPr lang="en-US" sz="2400" dirty="0" err="1">
                <a:solidFill>
                  <a:schemeClr val="dk1"/>
                </a:solidFill>
              </a:rPr>
              <a:t>Umfeld</a:t>
            </a:r>
            <a:endParaRPr lang="en-US" sz="2400" b="0" i="0" u="none" strike="noStrike" cap="none" dirty="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9CAEE058-AA0A-449F-B5EC-DE98C49248B0}"/>
              </a:ext>
            </a:extLst>
          </p:cNvPr>
          <p:cNvSpPr txBox="1"/>
          <p:nvPr/>
        </p:nvSpPr>
        <p:spPr>
          <a:xfrm>
            <a:off x="8250621" y="1841955"/>
            <a:ext cx="2963501" cy="2339358"/>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de-DE" sz="1800" dirty="0"/>
              <a:t>WhatsApp</a:t>
            </a:r>
          </a:p>
          <a:p>
            <a:pPr marL="742950" lvl="1" indent="-285750">
              <a:lnSpc>
                <a:spcPct val="120000"/>
              </a:lnSpc>
              <a:spcBef>
                <a:spcPts val="1200"/>
              </a:spcBef>
              <a:buSzPts val="2640"/>
              <a:buFont typeface="Wingdings" panose="05000000000000000000" pitchFamily="2" charset="2"/>
              <a:buChar char="§"/>
            </a:pPr>
            <a:r>
              <a:rPr lang="de-DE" sz="1800" dirty="0" err="1"/>
              <a:t>E-mail</a:t>
            </a:r>
            <a:endParaRPr lang="de-DE" sz="1800" dirty="0"/>
          </a:p>
          <a:p>
            <a:pPr marL="742950" lvl="1" indent="-285750">
              <a:lnSpc>
                <a:spcPct val="120000"/>
              </a:lnSpc>
              <a:spcBef>
                <a:spcPts val="1200"/>
              </a:spcBef>
              <a:buSzPts val="2640"/>
              <a:buFont typeface="Wingdings" panose="05000000000000000000" pitchFamily="2" charset="2"/>
              <a:buChar char="§"/>
            </a:pPr>
            <a:r>
              <a:rPr lang="de-DE" sz="1800" dirty="0"/>
              <a:t>Forum</a:t>
            </a:r>
          </a:p>
          <a:p>
            <a:pPr marL="742950" lvl="1" indent="-285750">
              <a:lnSpc>
                <a:spcPct val="120000"/>
              </a:lnSpc>
              <a:spcBef>
                <a:spcPts val="1200"/>
              </a:spcBef>
              <a:buSzPts val="2640"/>
              <a:buFont typeface="Wingdings" panose="05000000000000000000" pitchFamily="2" charset="2"/>
              <a:buChar char="§"/>
            </a:pPr>
            <a:r>
              <a:rPr lang="de-DE" sz="1800" dirty="0"/>
              <a:t>Online form</a:t>
            </a:r>
          </a:p>
          <a:p>
            <a:pPr marL="742950" lvl="1" indent="-285750">
              <a:lnSpc>
                <a:spcPct val="120000"/>
              </a:lnSpc>
              <a:spcBef>
                <a:spcPts val="1200"/>
              </a:spcBef>
              <a:buSzPts val="2640"/>
              <a:buFont typeface="Wingdings" panose="05000000000000000000" pitchFamily="2" charset="2"/>
              <a:buChar char="§"/>
            </a:pPr>
            <a:r>
              <a:rPr lang="de-DE" sz="1800" dirty="0"/>
              <a:t>Other …</a:t>
            </a:r>
          </a:p>
        </p:txBody>
      </p:sp>
      <p:sp>
        <p:nvSpPr>
          <p:cNvPr id="9" name="pop-up">
            <a:extLst>
              <a:ext uri="{FF2B5EF4-FFF2-40B4-BE49-F238E27FC236}">
                <a16:creationId xmlns:a16="http://schemas.microsoft.com/office/drawing/2014/main" id="{CE8E534A-2D60-4553-B7CD-E4E9B9DEE2FE}"/>
              </a:ext>
            </a:extLst>
          </p:cNvPr>
          <p:cNvSpPr/>
          <p:nvPr/>
        </p:nvSpPr>
        <p:spPr>
          <a:xfrm>
            <a:off x="8250621" y="1187381"/>
            <a:ext cx="2963501" cy="495083"/>
          </a:xfrm>
          <a:prstGeom prst="borderCallout1">
            <a:avLst>
              <a:gd name="adj1" fmla="val 49143"/>
              <a:gd name="adj2" fmla="val -2474"/>
              <a:gd name="adj3" fmla="val 201342"/>
              <a:gd name="adj4" fmla="val -49660"/>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E12A3C"/>
                </a:solidFill>
              </a:rPr>
              <a:t>Klicken</a:t>
            </a:r>
            <a:r>
              <a:rPr lang="en-US" b="1" dirty="0">
                <a:solidFill>
                  <a:srgbClr val="E12A3C"/>
                </a:solidFill>
              </a:rPr>
              <a:t> </a:t>
            </a:r>
            <a:r>
              <a:rPr lang="en-US" b="1" dirty="0" err="1">
                <a:solidFill>
                  <a:srgbClr val="E12A3C"/>
                </a:solidFill>
              </a:rPr>
              <a:t>Sie</a:t>
            </a:r>
            <a:r>
              <a:rPr lang="en-US" b="1" dirty="0">
                <a:solidFill>
                  <a:srgbClr val="E12A3C"/>
                </a:solidFill>
              </a:rPr>
              <a:t> </a:t>
            </a:r>
            <a:r>
              <a:rPr lang="en-US" b="1" dirty="0" err="1">
                <a:solidFill>
                  <a:srgbClr val="E12A3C"/>
                </a:solidFill>
              </a:rPr>
              <a:t>hier</a:t>
            </a:r>
            <a:r>
              <a:rPr lang="en-US" b="1" dirty="0">
                <a:solidFill>
                  <a:srgbClr val="E12A3C"/>
                </a:solidFill>
              </a:rPr>
              <a:t> </a:t>
            </a:r>
            <a:r>
              <a:rPr lang="en-US" b="1" dirty="0" err="1">
                <a:solidFill>
                  <a:srgbClr val="E12A3C"/>
                </a:solidFill>
              </a:rPr>
              <a:t>für</a:t>
            </a:r>
            <a:r>
              <a:rPr lang="en-US" b="1" dirty="0">
                <a:solidFill>
                  <a:srgbClr val="E12A3C"/>
                </a:solidFill>
              </a:rPr>
              <a:t> </a:t>
            </a:r>
            <a:r>
              <a:rPr lang="en-US" b="1" dirty="0" err="1">
                <a:solidFill>
                  <a:srgbClr val="E12A3C"/>
                </a:solidFill>
              </a:rPr>
              <a:t>Antworten</a:t>
            </a:r>
            <a:endParaRPr lang="en-US" b="1" dirty="0">
              <a:solidFill>
                <a:srgbClr val="E12A3C"/>
              </a:solidFill>
            </a:endParaRPr>
          </a:p>
        </p:txBody>
      </p:sp>
      <p:sp>
        <p:nvSpPr>
          <p:cNvPr id="12" name="Google Shape;227;p13">
            <a:extLst>
              <a:ext uri="{FF2B5EF4-FFF2-40B4-BE49-F238E27FC236}">
                <a16:creationId xmlns:a16="http://schemas.microsoft.com/office/drawing/2014/main" id="{006A2925-F9D5-4269-85F0-7EBA4A3D3FA2}"/>
              </a:ext>
            </a:extLst>
          </p:cNvPr>
          <p:cNvSpPr/>
          <p:nvPr/>
        </p:nvSpPr>
        <p:spPr>
          <a:xfrm>
            <a:off x="1591186" y="4310178"/>
            <a:ext cx="5894558" cy="2246483"/>
          </a:xfrm>
          <a:prstGeom prst="wedgeEllipseCallout">
            <a:avLst>
              <a:gd name="adj1" fmla="val -20833"/>
              <a:gd name="adj2" fmla="val 625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400"/>
            </a:pPr>
            <a:r>
              <a:rPr lang="en-US" sz="2400" dirty="0">
                <a:solidFill>
                  <a:schemeClr val="dk1"/>
                </a:solidFill>
              </a:rPr>
              <a:t>2. </a:t>
            </a:r>
            <a:r>
              <a:rPr lang="en-US" sz="2400" dirty="0" err="1">
                <a:solidFill>
                  <a:schemeClr val="dk1"/>
                </a:solidFill>
              </a:rPr>
              <a:t>Wie</a:t>
            </a:r>
            <a:r>
              <a:rPr lang="en-US" sz="2400" dirty="0">
                <a:solidFill>
                  <a:schemeClr val="dk1"/>
                </a:solidFill>
              </a:rPr>
              <a:t> </a:t>
            </a:r>
            <a:r>
              <a:rPr lang="en-US" sz="2400" dirty="0" err="1">
                <a:solidFill>
                  <a:schemeClr val="dk1"/>
                </a:solidFill>
              </a:rPr>
              <a:t>entscheiden</a:t>
            </a:r>
            <a:r>
              <a:rPr lang="en-US" sz="2400" dirty="0">
                <a:solidFill>
                  <a:schemeClr val="dk1"/>
                </a:solidFill>
              </a:rPr>
              <a:t> </a:t>
            </a:r>
            <a:r>
              <a:rPr lang="en-US" sz="2400" dirty="0" err="1">
                <a:solidFill>
                  <a:schemeClr val="dk1"/>
                </a:solidFill>
              </a:rPr>
              <a:t>Sie</a:t>
            </a:r>
            <a:r>
              <a:rPr lang="en-US" sz="2400" dirty="0">
                <a:solidFill>
                  <a:schemeClr val="dk1"/>
                </a:solidFill>
              </a:rPr>
              <a:t>, </a:t>
            </a:r>
            <a:r>
              <a:rPr lang="en-US" sz="2400" dirty="0" err="1">
                <a:solidFill>
                  <a:schemeClr val="dk1"/>
                </a:solidFill>
              </a:rPr>
              <a:t>welche</a:t>
            </a:r>
            <a:r>
              <a:rPr lang="en-US" sz="2400" dirty="0">
                <a:solidFill>
                  <a:schemeClr val="dk1"/>
                </a:solidFill>
              </a:rPr>
              <a:t> Art der </a:t>
            </a:r>
            <a:r>
              <a:rPr lang="en-US" sz="2400" dirty="0" err="1">
                <a:solidFill>
                  <a:schemeClr val="dk1"/>
                </a:solidFill>
              </a:rPr>
              <a:t>Kommunikation</a:t>
            </a:r>
            <a:r>
              <a:rPr lang="en-US" sz="2400" dirty="0">
                <a:solidFill>
                  <a:schemeClr val="dk1"/>
                </a:solidFill>
              </a:rPr>
              <a:t> </a:t>
            </a:r>
            <a:r>
              <a:rPr lang="en-US" sz="2400" dirty="0" err="1">
                <a:solidFill>
                  <a:schemeClr val="dk1"/>
                </a:solidFill>
              </a:rPr>
              <a:t>Sie</a:t>
            </a:r>
            <a:r>
              <a:rPr lang="en-US" sz="2400" dirty="0">
                <a:solidFill>
                  <a:schemeClr val="dk1"/>
                </a:solidFill>
              </a:rPr>
              <a:t> </a:t>
            </a:r>
            <a:r>
              <a:rPr lang="en-US" sz="2400" dirty="0" err="1">
                <a:solidFill>
                  <a:schemeClr val="dk1"/>
                </a:solidFill>
              </a:rPr>
              <a:t>verwenden</a:t>
            </a:r>
            <a:r>
              <a:rPr lang="en-US" sz="2400" dirty="0">
                <a:solidFill>
                  <a:schemeClr val="dk1"/>
                </a:solidFill>
              </a:rPr>
              <a:t>?</a:t>
            </a:r>
          </a:p>
        </p:txBody>
      </p:sp>
      <p:sp>
        <p:nvSpPr>
          <p:cNvPr id="13" name="TextBox 12">
            <a:extLst>
              <a:ext uri="{FF2B5EF4-FFF2-40B4-BE49-F238E27FC236}">
                <a16:creationId xmlns:a16="http://schemas.microsoft.com/office/drawing/2014/main" id="{412F614A-7521-40D5-A9FF-7ADEEEFF87E9}"/>
              </a:ext>
            </a:extLst>
          </p:cNvPr>
          <p:cNvSpPr txBox="1"/>
          <p:nvPr/>
        </p:nvSpPr>
        <p:spPr>
          <a:xfrm>
            <a:off x="7724776" y="5094608"/>
            <a:ext cx="4331066" cy="1707519"/>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pPr>
            <a:r>
              <a:rPr lang="en-US" sz="1800" dirty="0"/>
              <a:t>Je </a:t>
            </a:r>
            <a:r>
              <a:rPr lang="en-US" sz="1800" dirty="0" err="1"/>
              <a:t>nachdem</a:t>
            </a:r>
            <a:r>
              <a:rPr lang="en-US" sz="1800" dirty="0"/>
              <a:t>, </a:t>
            </a:r>
            <a:r>
              <a:rPr lang="en-US" sz="1800" dirty="0" err="1"/>
              <a:t>wer</a:t>
            </a:r>
            <a:r>
              <a:rPr lang="en-US" sz="1800" dirty="0"/>
              <a:t> der </a:t>
            </a:r>
            <a:r>
              <a:rPr lang="en-US" sz="1800" dirty="0" err="1"/>
              <a:t>Empfänger</a:t>
            </a:r>
            <a:r>
              <a:rPr lang="en-US" sz="1800" dirty="0"/>
              <a:t> </a:t>
            </a:r>
            <a:r>
              <a:rPr lang="en-US" sz="1800" dirty="0" err="1"/>
              <a:t>ist</a:t>
            </a:r>
            <a:endParaRPr lang="en-US" sz="1800" dirty="0"/>
          </a:p>
          <a:p>
            <a:pPr marL="742950" lvl="1" indent="-285750">
              <a:lnSpc>
                <a:spcPct val="120000"/>
              </a:lnSpc>
              <a:spcBef>
                <a:spcPts val="1200"/>
              </a:spcBef>
              <a:buSzPts val="2640"/>
              <a:buFont typeface="Wingdings" panose="05000000000000000000" pitchFamily="2" charset="2"/>
              <a:buChar char="§"/>
            </a:pPr>
            <a:r>
              <a:rPr lang="en-US" sz="1800" dirty="0" err="1"/>
              <a:t>Basierend</a:t>
            </a:r>
            <a:r>
              <a:rPr lang="en-US" sz="1800" dirty="0"/>
              <a:t> auf </a:t>
            </a:r>
            <a:r>
              <a:rPr lang="en-US" sz="1800" dirty="0" err="1"/>
              <a:t>dem</a:t>
            </a:r>
            <a:r>
              <a:rPr lang="en-US" sz="1800" dirty="0"/>
              <a:t> </a:t>
            </a:r>
            <a:r>
              <a:rPr lang="en-US" sz="1800" dirty="0" err="1"/>
              <a:t>Thema</a:t>
            </a:r>
            <a:endParaRPr lang="en-US" sz="1800" dirty="0"/>
          </a:p>
          <a:p>
            <a:pPr marL="742950" lvl="1" indent="-285750">
              <a:lnSpc>
                <a:spcPct val="120000"/>
              </a:lnSpc>
              <a:spcBef>
                <a:spcPts val="1200"/>
              </a:spcBef>
              <a:buSzPts val="2640"/>
              <a:buFont typeface="Wingdings" panose="05000000000000000000" pitchFamily="2" charset="2"/>
              <a:buChar char="§"/>
            </a:pPr>
            <a:r>
              <a:rPr lang="en-US" sz="1800" dirty="0" err="1"/>
              <a:t>Wie</a:t>
            </a:r>
            <a:r>
              <a:rPr lang="en-US" sz="1800" dirty="0"/>
              <a:t> </a:t>
            </a:r>
            <a:r>
              <a:rPr lang="en-US" sz="1800" dirty="0" err="1"/>
              <a:t>werden</a:t>
            </a:r>
            <a:r>
              <a:rPr lang="en-US" sz="1800" dirty="0"/>
              <a:t> die </a:t>
            </a:r>
            <a:r>
              <a:rPr lang="en-US" sz="1800" dirty="0" err="1"/>
              <a:t>Informationen</a:t>
            </a:r>
            <a:r>
              <a:rPr lang="en-US" sz="1800" dirty="0"/>
              <a:t> </a:t>
            </a:r>
            <a:r>
              <a:rPr lang="en-US" sz="1800" dirty="0" err="1"/>
              <a:t>übermittelt</a:t>
            </a:r>
            <a:r>
              <a:rPr lang="en-US" sz="1800" dirty="0"/>
              <a:t>? </a:t>
            </a:r>
          </a:p>
        </p:txBody>
      </p:sp>
      <p:sp>
        <p:nvSpPr>
          <p:cNvPr id="14" name="pop-up">
            <a:extLst>
              <a:ext uri="{FF2B5EF4-FFF2-40B4-BE49-F238E27FC236}">
                <a16:creationId xmlns:a16="http://schemas.microsoft.com/office/drawing/2014/main" id="{729584B9-9943-483E-8AC9-F813AFF895EE}"/>
              </a:ext>
            </a:extLst>
          </p:cNvPr>
          <p:cNvSpPr/>
          <p:nvPr/>
        </p:nvSpPr>
        <p:spPr>
          <a:xfrm>
            <a:off x="7943851" y="4346109"/>
            <a:ext cx="3673840" cy="495083"/>
          </a:xfrm>
          <a:prstGeom prst="borderCallout1">
            <a:avLst>
              <a:gd name="adj1" fmla="val 49143"/>
              <a:gd name="adj2" fmla="val -2474"/>
              <a:gd name="adj3" fmla="val 111583"/>
              <a:gd name="adj4" fmla="val -2158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err="1">
                <a:solidFill>
                  <a:srgbClr val="FFC000"/>
                </a:solidFill>
              </a:rPr>
              <a:t>Klicken</a:t>
            </a:r>
            <a:r>
              <a:rPr lang="en-US" b="1" dirty="0">
                <a:solidFill>
                  <a:srgbClr val="FFC000"/>
                </a:solidFill>
              </a:rPr>
              <a:t> </a:t>
            </a:r>
            <a:r>
              <a:rPr lang="en-US" b="1" dirty="0" err="1">
                <a:solidFill>
                  <a:srgbClr val="FFC000"/>
                </a:solidFill>
              </a:rPr>
              <a:t>Sie</a:t>
            </a:r>
            <a:r>
              <a:rPr lang="en-US" b="1" dirty="0">
                <a:solidFill>
                  <a:srgbClr val="FFC000"/>
                </a:solidFill>
              </a:rPr>
              <a:t> </a:t>
            </a:r>
            <a:r>
              <a:rPr lang="en-US" b="1" dirty="0" err="1">
                <a:solidFill>
                  <a:srgbClr val="FFC000"/>
                </a:solidFill>
              </a:rPr>
              <a:t>hier</a:t>
            </a:r>
            <a:r>
              <a:rPr lang="en-US" b="1" dirty="0">
                <a:solidFill>
                  <a:srgbClr val="FFC000"/>
                </a:solidFill>
              </a:rPr>
              <a:t> </a:t>
            </a:r>
            <a:r>
              <a:rPr lang="en-US" b="1" dirty="0" err="1">
                <a:solidFill>
                  <a:srgbClr val="FFC000"/>
                </a:solidFill>
              </a:rPr>
              <a:t>für</a:t>
            </a:r>
            <a:r>
              <a:rPr lang="en-US" b="1" dirty="0">
                <a:solidFill>
                  <a:srgbClr val="FFC000"/>
                </a:solidFill>
              </a:rPr>
              <a:t> </a:t>
            </a:r>
            <a:r>
              <a:rPr lang="en-US" b="1" dirty="0" err="1">
                <a:solidFill>
                  <a:srgbClr val="FFC000"/>
                </a:solidFill>
              </a:rPr>
              <a:t>Antworten</a:t>
            </a:r>
            <a:endParaRPr lang="en-US" b="1" dirty="0">
              <a:solidFill>
                <a:srgbClr val="FFC000"/>
              </a:solidFill>
            </a:endParaRPr>
          </a:p>
          <a:p>
            <a:pPr algn="ctr"/>
            <a:endParaRPr lang="el-GR" b="1" dirty="0">
              <a:solidFill>
                <a:srgbClr val="E12A3C"/>
              </a:solidFill>
            </a:endParaRPr>
          </a:p>
        </p:txBody>
      </p:sp>
      <p:sp>
        <p:nvSpPr>
          <p:cNvPr id="15" name="Google Shape;520;p38"/>
          <p:cNvSpPr txBox="1">
            <a:spLocks noGrp="1"/>
          </p:cNvSpPr>
          <p:nvPr>
            <p:ph type="title"/>
          </p:nvPr>
        </p:nvSpPr>
        <p:spPr>
          <a:xfrm>
            <a:off x="558000" y="1080000"/>
            <a:ext cx="7385851"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Welche Kommunikationsmittel verwenden Sie?</a:t>
            </a:r>
            <a:endParaRPr dirty="0"/>
          </a:p>
        </p:txBody>
      </p:sp>
      <p:sp>
        <p:nvSpPr>
          <p:cNvPr id="16"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8" grpId="1" animBg="1"/>
      <p:bldP spid="13" grpId="0" animBg="1"/>
      <p:bldP spid="1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3C28AC90-D28F-4BD6-8A9E-2D5B01048979}"/>
              </a:ext>
            </a:extLst>
          </p:cNvPr>
          <p:cNvSpPr/>
          <p:nvPr/>
        </p:nvSpPr>
        <p:spPr>
          <a:xfrm>
            <a:off x="7762020" y="2386327"/>
            <a:ext cx="2916183"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informal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Ορθογώνιο 4">
            <a:extLst>
              <a:ext uri="{FF2B5EF4-FFF2-40B4-BE49-F238E27FC236}">
                <a16:creationId xmlns:a16="http://schemas.microsoft.com/office/drawing/2014/main" id="{5F472BEE-2D4B-451E-87DC-3103BF4059FA}"/>
              </a:ext>
            </a:extLst>
          </p:cNvPr>
          <p:cNvSpPr/>
          <p:nvPr/>
        </p:nvSpPr>
        <p:spPr>
          <a:xfrm>
            <a:off x="9317062" y="3309657"/>
            <a:ext cx="2300630" cy="923330"/>
          </a:xfrm>
          <a:prstGeom prst="rect">
            <a:avLst/>
          </a:prstGeom>
          <a:noFill/>
        </p:spPr>
        <p:txBody>
          <a:bodyPr wrap="none" lIns="91440" tIns="45720" rIns="91440" bIns="45720">
            <a:spAutoFit/>
          </a:bodyPr>
          <a:lstStyle/>
          <a:p>
            <a:pPr algn="ctr"/>
            <a:r>
              <a:rPr lang="en-US" sz="5400" b="1" i="1">
                <a:ln w="10160">
                  <a:solidFill>
                    <a:schemeClr val="accent5"/>
                  </a:solidFill>
                  <a:prstDash val="solid"/>
                </a:ln>
                <a:solidFill>
                  <a:srgbClr val="FFFFFF"/>
                </a:solidFill>
                <a:effectLst>
                  <a:outerShdw blurRad="38100" dist="22860" dir="5400000" algn="tl" rotWithShape="0">
                    <a:srgbClr val="000000">
                      <a:alpha val="30000"/>
                    </a:srgbClr>
                  </a:outerShdw>
                </a:effectLst>
              </a:rPr>
              <a:t>formal</a:t>
            </a:r>
            <a:endParaRPr lang="el-GR" sz="54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10" name="Τίτλος 1">
            <a:extLst>
              <a:ext uri="{FF2B5EF4-FFF2-40B4-BE49-F238E27FC236}">
                <a16:creationId xmlns:a16="http://schemas.microsoft.com/office/drawing/2014/main" id="{1F972FC6-A945-47D9-84FA-95C30A91D6AC}"/>
              </a:ext>
            </a:extLst>
          </p:cNvPr>
          <p:cNvSpPr>
            <a:spLocks noGrp="1"/>
          </p:cNvSpPr>
          <p:nvPr>
            <p:ph type="title"/>
          </p:nvPr>
        </p:nvSpPr>
        <p:spPr>
          <a:xfrm>
            <a:off x="558000" y="1080000"/>
            <a:ext cx="11059692" cy="605096"/>
          </a:xfrm>
        </p:spPr>
        <p:txBody>
          <a:bodyPr/>
          <a:lstStyle/>
          <a:p>
            <a:r>
              <a:rPr lang="en-US" dirty="0"/>
              <a:t>Art der </a:t>
            </a:r>
            <a:r>
              <a:rPr lang="en-US" dirty="0" err="1"/>
              <a:t>Kommunikation</a:t>
            </a:r>
            <a:endParaRPr lang="en-US" dirty="0"/>
          </a:p>
        </p:txBody>
      </p:sp>
      <p:sp>
        <p:nvSpPr>
          <p:cNvPr id="12"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9" y="1799999"/>
            <a:ext cx="7151837" cy="4865977"/>
          </a:xfrm>
        </p:spPr>
        <p:txBody>
          <a:bodyPr/>
          <a:lstStyle/>
          <a:p>
            <a:pPr>
              <a:spcAft>
                <a:spcPts val="600"/>
              </a:spcAft>
            </a:pPr>
            <a:r>
              <a:rPr lang="en-US" dirty="0" err="1"/>
              <a:t>Kommunikation</a:t>
            </a:r>
            <a:r>
              <a:rPr lang="en-US" dirty="0"/>
              <a:t> </a:t>
            </a:r>
            <a:r>
              <a:rPr lang="en-US" dirty="0" err="1"/>
              <a:t>kann</a:t>
            </a:r>
            <a:endParaRPr lang="en-US" dirty="0"/>
          </a:p>
          <a:p>
            <a:pPr lvl="1">
              <a:spcAft>
                <a:spcPts val="600"/>
              </a:spcAft>
              <a:buFont typeface="Courier New" panose="02070309020205020404" pitchFamily="49" charset="0"/>
              <a:buChar char="o"/>
            </a:pPr>
            <a:r>
              <a:rPr lang="en-US" b="1" dirty="0" err="1"/>
              <a:t>Informell</a:t>
            </a:r>
            <a:r>
              <a:rPr lang="en-US" b="1" dirty="0"/>
              <a:t> sein</a:t>
            </a:r>
            <a:r>
              <a:rPr lang="en-US" dirty="0"/>
              <a:t>, wie die Art und Weise, wie wir mit Menschen kommunizieren, die uns sehr nahe stehen, z. B. mit unseren Familienmitgliedern und Freunden</a:t>
            </a:r>
          </a:p>
          <a:p>
            <a:pPr lvl="1">
              <a:spcAft>
                <a:spcPts val="600"/>
              </a:spcAft>
              <a:buFont typeface="Courier New" panose="02070309020205020404" pitchFamily="49" charset="0"/>
              <a:buChar char="o"/>
            </a:pPr>
            <a:r>
              <a:rPr lang="en-US" b="1" dirty="0" err="1"/>
              <a:t>Formell</a:t>
            </a:r>
            <a:r>
              <a:rPr lang="en-US" b="1" dirty="0"/>
              <a:t> sein</a:t>
            </a:r>
            <a:r>
              <a:rPr lang="en-US" dirty="0"/>
              <a:t>, also eine offizielle Art der Kommunikation mit Organisationen und Personen, die wir nicht kennen</a:t>
            </a:r>
          </a:p>
          <a:p>
            <a:pPr lvl="1">
              <a:spcAft>
                <a:spcPts val="600"/>
              </a:spcAft>
              <a:buFont typeface="Courier New" panose="02070309020205020404" pitchFamily="49" charset="0"/>
              <a:buChar char="o"/>
            </a:pPr>
            <a:r>
              <a:rPr lang="en-US" b="1" dirty="0" err="1"/>
              <a:t>halb-formell</a:t>
            </a:r>
            <a:r>
              <a:rPr lang="en-US" dirty="0"/>
              <a:t>, d.h. zwischen informell und formell, z.B. können Sie diesen Typ in einem Forum verwenden</a:t>
            </a:r>
          </a:p>
          <a:p>
            <a:pPr marL="548640" lvl="1" indent="0">
              <a:spcAft>
                <a:spcPts val="600"/>
              </a:spcAft>
              <a:buNone/>
            </a:pPr>
            <a:endParaRPr lang="en-US" dirty="0"/>
          </a:p>
        </p:txBody>
      </p:sp>
    </p:spTree>
    <p:extLst>
      <p:ext uri="{BB962C8B-B14F-4D97-AF65-F5344CB8AC3E}">
        <p14:creationId xmlns:p14="http://schemas.microsoft.com/office/powerpoint/2010/main" val="174771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normAutofit fontScale="90000"/>
          </a:bodyPr>
          <a:lstStyle/>
          <a:p>
            <a:r>
              <a:rPr lang="en-US" dirty="0"/>
              <a:t>Wo </a:t>
            </a:r>
            <a:r>
              <a:rPr lang="en-US" dirty="0" err="1"/>
              <a:t>findet</a:t>
            </a:r>
            <a:r>
              <a:rPr lang="en-US" dirty="0"/>
              <a:t> man </a:t>
            </a:r>
            <a:r>
              <a:rPr lang="en-US" dirty="0" err="1"/>
              <a:t>Kontaktinformationen</a:t>
            </a:r>
            <a:r>
              <a:rPr lang="en-US" dirty="0"/>
              <a:t> von </a:t>
            </a:r>
            <a:r>
              <a:rPr lang="en-US" dirty="0" err="1"/>
              <a:t>Organisationen</a:t>
            </a:r>
            <a:r>
              <a:rPr lang="en-US" dirty="0"/>
              <a:t> </a:t>
            </a:r>
            <a:r>
              <a:rPr lang="en-US" dirty="0" err="1"/>
              <a:t>oder</a:t>
            </a:r>
            <a:r>
              <a:rPr lang="en-US" dirty="0"/>
              <a:t> </a:t>
            </a:r>
            <a:r>
              <a:rPr lang="en-US" dirty="0" err="1"/>
              <a:t>Fachpersonen</a:t>
            </a:r>
            <a:r>
              <a:rPr lang="en-US" dirty="0"/>
              <a:t>?</a:t>
            </a:r>
          </a:p>
        </p:txBody>
      </p:sp>
      <p:sp>
        <p:nvSpPr>
          <p:cNvPr id="5"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8"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8" y="1685097"/>
            <a:ext cx="10809438" cy="5172904"/>
          </a:xfrm>
        </p:spPr>
        <p:txBody>
          <a:bodyPr>
            <a:normAutofit/>
          </a:bodyPr>
          <a:lstStyle/>
          <a:p>
            <a:pPr>
              <a:lnSpc>
                <a:spcPct val="110000"/>
              </a:lnSpc>
              <a:spcAft>
                <a:spcPts val="600"/>
              </a:spcAft>
            </a:pPr>
            <a:r>
              <a:rPr lang="en-US" dirty="0" err="1"/>
              <a:t>Kontaktdaten</a:t>
            </a:r>
            <a:r>
              <a:rPr lang="en-US" dirty="0"/>
              <a:t> von </a:t>
            </a:r>
            <a:r>
              <a:rPr lang="en-US" dirty="0" err="1"/>
              <a:t>Organisationen</a:t>
            </a:r>
            <a:r>
              <a:rPr lang="en-US" dirty="0"/>
              <a:t> </a:t>
            </a:r>
            <a:r>
              <a:rPr lang="en-US" dirty="0" err="1"/>
              <a:t>oder</a:t>
            </a:r>
            <a:r>
              <a:rPr lang="en-US" dirty="0"/>
              <a:t> </a:t>
            </a:r>
            <a:r>
              <a:rPr lang="en-US" dirty="0" err="1"/>
              <a:t>professionellen</a:t>
            </a:r>
            <a:r>
              <a:rPr lang="en-US" dirty="0"/>
              <a:t> </a:t>
            </a:r>
            <a:r>
              <a:rPr lang="en-US" dirty="0" err="1"/>
              <a:t>Einrichtungen</a:t>
            </a:r>
            <a:r>
              <a:rPr lang="en-US" dirty="0"/>
              <a:t> (</a:t>
            </a:r>
            <a:r>
              <a:rPr lang="en-US" dirty="0" err="1"/>
              <a:t>z.B</a:t>
            </a:r>
            <a:r>
              <a:rPr lang="en-US" dirty="0"/>
              <a:t>. </a:t>
            </a:r>
            <a:r>
              <a:rPr lang="en-US" dirty="0" err="1"/>
              <a:t>Arztpraxen</a:t>
            </a:r>
            <a:r>
              <a:rPr lang="en-US" dirty="0"/>
              <a:t>) </a:t>
            </a:r>
            <a:r>
              <a:rPr lang="en-US" dirty="0" err="1"/>
              <a:t>finden</a:t>
            </a:r>
            <a:r>
              <a:rPr lang="en-US" dirty="0"/>
              <a:t> </a:t>
            </a:r>
            <a:r>
              <a:rPr lang="en-US" dirty="0" err="1"/>
              <a:t>sich</a:t>
            </a:r>
            <a:r>
              <a:rPr lang="en-US" dirty="0"/>
              <a:t> auf der </a:t>
            </a:r>
            <a:r>
              <a:rPr lang="en-US" dirty="0" err="1"/>
              <a:t>jew</a:t>
            </a:r>
            <a:r>
              <a:rPr lang="en-US" dirty="0"/>
              <a:t>. Website Die Kontaktdaten enthalten in der Regel:</a:t>
            </a:r>
          </a:p>
          <a:p>
            <a:pPr lvl="1">
              <a:lnSpc>
                <a:spcPct val="110000"/>
              </a:lnSpc>
              <a:spcAft>
                <a:spcPts val="600"/>
              </a:spcAft>
              <a:buFont typeface="Courier New" panose="02070309020205020404" pitchFamily="49" charset="0"/>
              <a:buChar char="o"/>
            </a:pPr>
            <a:r>
              <a:rPr lang="en-US" b="1" dirty="0"/>
              <a:t>E-Mail-Adresse</a:t>
            </a:r>
            <a:r>
              <a:rPr lang="en-US" dirty="0"/>
              <a:t>, die Sie für den </a:t>
            </a:r>
            <a:r>
              <a:rPr lang="en-US" b="1" dirty="0"/>
              <a:t>formellen </a:t>
            </a:r>
            <a:r>
              <a:rPr lang="en-US" dirty="0"/>
              <a:t>Versand einer E-Mail verwenden können</a:t>
            </a:r>
          </a:p>
          <a:p>
            <a:pPr lvl="1">
              <a:lnSpc>
                <a:spcPct val="110000"/>
              </a:lnSpc>
              <a:spcAft>
                <a:spcPts val="600"/>
              </a:spcAft>
              <a:buFont typeface="Courier New" panose="02070309020205020404" pitchFamily="49" charset="0"/>
              <a:buChar char="o"/>
            </a:pPr>
            <a:r>
              <a:rPr lang="en-US" b="1" dirty="0"/>
              <a:t>Online-Formular</a:t>
            </a:r>
            <a:r>
              <a:rPr lang="en-US" dirty="0"/>
              <a:t>, mit dem Sie einen Text </a:t>
            </a:r>
            <a:r>
              <a:rPr lang="en-US" b="1" dirty="0"/>
              <a:t>formell </a:t>
            </a:r>
            <a:r>
              <a:rPr lang="en-US" dirty="0"/>
              <a:t>verfassen und einreichen </a:t>
            </a:r>
            <a:r>
              <a:rPr lang="en-US" dirty="0" err="1"/>
              <a:t>können</a:t>
            </a:r>
            <a:r>
              <a:rPr lang="en-US" dirty="0"/>
              <a:t> </a:t>
            </a:r>
            <a:endParaRPr lang="en-US" b="1" i="1" dirty="0">
              <a:solidFill>
                <a:srgbClr val="C00000"/>
              </a:solidFill>
            </a:endParaRPr>
          </a:p>
          <a:p>
            <a:pPr marL="548640" lvl="1" indent="0">
              <a:lnSpc>
                <a:spcPct val="110000"/>
              </a:lnSpc>
              <a:spcAft>
                <a:spcPts val="600"/>
              </a:spcAft>
              <a:buNone/>
            </a:pPr>
            <a:r>
              <a:rPr lang="en-US" b="1" i="1" dirty="0" err="1">
                <a:solidFill>
                  <a:srgbClr val="C00000"/>
                </a:solidFill>
              </a:rPr>
              <a:t>Bitte</a:t>
            </a:r>
            <a:r>
              <a:rPr lang="en-US" b="1" i="1" dirty="0">
                <a:solidFill>
                  <a:srgbClr val="C00000"/>
                </a:solidFill>
              </a:rPr>
              <a:t> beachten Sie, dass Sie für die obigen Angaben ein gültiges E-Mail-Konto (Adresse) benötigen!</a:t>
            </a:r>
          </a:p>
          <a:p>
            <a:pPr lvl="1">
              <a:lnSpc>
                <a:spcPct val="110000"/>
              </a:lnSpc>
              <a:spcAft>
                <a:spcPts val="600"/>
              </a:spcAft>
              <a:buFont typeface="Courier New" panose="02070309020205020404" pitchFamily="49" charset="0"/>
              <a:buChar char="o"/>
            </a:pPr>
            <a:r>
              <a:rPr lang="en-US" dirty="0"/>
              <a:t>eine </a:t>
            </a:r>
            <a:r>
              <a:rPr lang="en-US" b="1" dirty="0"/>
              <a:t>Rufnummer</a:t>
            </a:r>
            <a:r>
              <a:rPr lang="en-US" dirty="0"/>
              <a:t>, die Sie für Anrufe über Ihr Festnetz- oder Mobiltelefon verwenden können.</a:t>
            </a:r>
          </a:p>
          <a:p>
            <a:pPr lvl="2">
              <a:lnSpc>
                <a:spcPct val="110000"/>
              </a:lnSpc>
              <a:spcAft>
                <a:spcPts val="600"/>
              </a:spcAft>
            </a:pPr>
            <a:r>
              <a:rPr lang="en-US" dirty="0"/>
              <a:t>Senden Sie keine SMS oder andere Nachrichten über WhatsApp, Viber oder </a:t>
            </a:r>
            <a:r>
              <a:rPr lang="en-US" dirty="0" err="1"/>
              <a:t>andere</a:t>
            </a:r>
            <a:r>
              <a:rPr lang="en-US" dirty="0"/>
              <a:t> Apps</a:t>
            </a:r>
          </a:p>
          <a:p>
            <a:pPr lvl="1">
              <a:spcAft>
                <a:spcPts val="600"/>
              </a:spcAft>
            </a:pPr>
            <a:endParaRPr lang="en-US" dirty="0"/>
          </a:p>
        </p:txBody>
      </p:sp>
    </p:spTree>
    <p:extLst>
      <p:ext uri="{BB962C8B-B14F-4D97-AF65-F5344CB8AC3E}">
        <p14:creationId xmlns:p14="http://schemas.microsoft.com/office/powerpoint/2010/main" val="49324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7" name="Τίτλος 1">
            <a:extLst>
              <a:ext uri="{FF2B5EF4-FFF2-40B4-BE49-F238E27FC236}">
                <a16:creationId xmlns:a16="http://schemas.microsoft.com/office/drawing/2014/main" id="{6CB2FB57-2758-40D2-9463-A6C1979E9B41}"/>
              </a:ext>
            </a:extLst>
          </p:cNvPr>
          <p:cNvSpPr>
            <a:spLocks noGrp="1"/>
          </p:cNvSpPr>
          <p:nvPr>
            <p:ph type="title"/>
          </p:nvPr>
        </p:nvSpPr>
        <p:spPr>
          <a:xfrm>
            <a:off x="558000" y="1080000"/>
            <a:ext cx="11059692" cy="605096"/>
          </a:xfrm>
        </p:spPr>
        <p:txBody>
          <a:bodyPr/>
          <a:lstStyle/>
          <a:p>
            <a:r>
              <a:rPr lang="en-US"/>
              <a:t>Achtung</a:t>
            </a:r>
          </a:p>
        </p:txBody>
      </p:sp>
      <p:sp>
        <p:nvSpPr>
          <p:cNvPr id="9" name="Θέση κειμένου 2">
            <a:extLst>
              <a:ext uri="{FF2B5EF4-FFF2-40B4-BE49-F238E27FC236}">
                <a16:creationId xmlns:a16="http://schemas.microsoft.com/office/drawing/2014/main" id="{EDBB804F-1589-4C4E-8689-5E00681BE8CC}"/>
              </a:ext>
            </a:extLst>
          </p:cNvPr>
          <p:cNvSpPr>
            <a:spLocks noGrp="1"/>
          </p:cNvSpPr>
          <p:nvPr>
            <p:ph type="body" idx="1"/>
          </p:nvPr>
        </p:nvSpPr>
        <p:spPr>
          <a:xfrm>
            <a:off x="557999" y="2615185"/>
            <a:ext cx="10819061" cy="3162816"/>
          </a:xfrm>
        </p:spPr>
        <p:txBody>
          <a:bodyPr>
            <a:normAutofit/>
          </a:bodyPr>
          <a:lstStyle/>
          <a:p>
            <a:pPr marL="76200" indent="0" algn="ctr">
              <a:buNone/>
            </a:pPr>
            <a:r>
              <a:rPr lang="en-US" sz="2800" b="1" dirty="0">
                <a:solidFill>
                  <a:srgbClr val="C00000"/>
                </a:solidFill>
              </a:rPr>
              <a:t>Seien Sie vorsichtig!</a:t>
            </a:r>
          </a:p>
          <a:p>
            <a:pPr marL="76200" indent="0" algn="ctr">
              <a:buNone/>
            </a:pPr>
            <a:r>
              <a:rPr lang="en-US" b="1" dirty="0">
                <a:solidFill>
                  <a:srgbClr val="C00000"/>
                </a:solidFill>
              </a:rPr>
              <a:t> Senden Sie keine sensiblen persönlichen Daten, wie z. B. Gesundheitsdaten, per E-Mail oder über ein Online-Formular!</a:t>
            </a:r>
          </a:p>
        </p:txBody>
      </p:sp>
    </p:spTree>
    <p:extLst>
      <p:ext uri="{BB962C8B-B14F-4D97-AF65-F5344CB8AC3E}">
        <p14:creationId xmlns:p14="http://schemas.microsoft.com/office/powerpoint/2010/main" val="862416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1" name="Google Shape;541;p40"/>
          <p:cNvSpPr txBox="1"/>
          <p:nvPr/>
        </p:nvSpPr>
        <p:spPr>
          <a:xfrm>
            <a:off x="733647" y="6463976"/>
            <a:ext cx="63157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err="1">
                <a:solidFill>
                  <a:schemeClr val="dk1"/>
                </a:solidFill>
                <a:latin typeface="Calibri"/>
                <a:ea typeface="Calibri"/>
                <a:cs typeface="Calibri"/>
                <a:sym typeface="Calibri"/>
              </a:rPr>
              <a:t>Weitere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Informationen</a:t>
            </a:r>
            <a:r>
              <a:rPr lang="en-US" sz="1200" b="0" i="0" u="none" strike="noStrike" cap="none" dirty="0">
                <a:solidFill>
                  <a:schemeClr val="dk1"/>
                </a:solidFill>
                <a:latin typeface="Calibri"/>
                <a:ea typeface="Calibri"/>
                <a:cs typeface="Calibri"/>
                <a:sym typeface="Calibri"/>
              </a:rPr>
              <a:t>: [7]  </a:t>
            </a:r>
          </a:p>
        </p:txBody>
      </p:sp>
      <p:pic>
        <p:nvPicPr>
          <p:cNvPr id="7" name="Google Shape;142;p6">
            <a:extLst>
              <a:ext uri="{FF2B5EF4-FFF2-40B4-BE49-F238E27FC236}">
                <a16:creationId xmlns:a16="http://schemas.microsoft.com/office/drawing/2014/main" id="{7B4C35C7-CFDA-4A0C-B03A-040C71546B92}"/>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8" name="Ορθογώνιο 7">
            <a:extLst>
              <a:ext uri="{FF2B5EF4-FFF2-40B4-BE49-F238E27FC236}">
                <a16:creationId xmlns:a16="http://schemas.microsoft.com/office/drawing/2014/main" id="{37D00142-F358-4714-94C9-2BCCCCB4E0B6}"/>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sp>
        <p:nvSpPr>
          <p:cNvPr id="10"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12" name="Google Shape;539;p4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Praktische</a:t>
            </a:r>
            <a:r>
              <a:rPr lang="en-US" dirty="0">
                <a:solidFill>
                  <a:srgbClr val="C00000"/>
                </a:solidFill>
              </a:rPr>
              <a:t> </a:t>
            </a:r>
            <a:r>
              <a:rPr lang="en-US" dirty="0" err="1">
                <a:solidFill>
                  <a:srgbClr val="C00000"/>
                </a:solidFill>
              </a:rPr>
              <a:t>Übung</a:t>
            </a:r>
            <a:r>
              <a:rPr lang="en-US" dirty="0">
                <a:solidFill>
                  <a:srgbClr val="C00000"/>
                </a:solidFill>
              </a:rPr>
              <a:t>: </a:t>
            </a:r>
            <a:r>
              <a:rPr lang="en-US" dirty="0" err="1"/>
              <a:t>Einrichten</a:t>
            </a:r>
            <a:r>
              <a:rPr lang="en-US" dirty="0"/>
              <a:t> </a:t>
            </a:r>
            <a:r>
              <a:rPr lang="en-US" dirty="0" err="1"/>
              <a:t>eines</a:t>
            </a:r>
            <a:r>
              <a:rPr lang="en-US" dirty="0"/>
              <a:t> E-Mail-</a:t>
            </a:r>
            <a:r>
              <a:rPr lang="en-US" dirty="0" err="1"/>
              <a:t>Kontos</a:t>
            </a:r>
            <a:endParaRPr lang="en-US" dirty="0"/>
          </a:p>
        </p:txBody>
      </p:sp>
      <p:sp>
        <p:nvSpPr>
          <p:cNvPr id="14" name="Google Shape;536;p40"/>
          <p:cNvSpPr txBox="1">
            <a:spLocks noGrp="1"/>
          </p:cNvSpPr>
          <p:nvPr>
            <p:ph type="body" idx="1"/>
          </p:nvPr>
        </p:nvSpPr>
        <p:spPr>
          <a:xfrm>
            <a:off x="557999" y="1839195"/>
            <a:ext cx="10973065" cy="4727478"/>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20000"/>
              </a:lnSpc>
              <a:spcBef>
                <a:spcPts val="0"/>
              </a:spcBef>
              <a:spcAft>
                <a:spcPts val="0"/>
              </a:spcAft>
              <a:buSzPts val="2400"/>
              <a:buFont typeface="Wingdings" panose="05000000000000000000" pitchFamily="2" charset="2"/>
              <a:buChar char="§"/>
            </a:pPr>
            <a:r>
              <a:rPr lang="en-US" b="1" dirty="0"/>
              <a:t>Praktische Übung 1: </a:t>
            </a:r>
            <a:r>
              <a:rPr lang="en-US" i="1" dirty="0"/>
              <a:t>Jeder erstellt eine persönliche E-Mail-Adresse.</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Entscheiden Sie, wo Sie ein persönliches E-Mail-Konto einrichten möchten </a:t>
            </a:r>
          </a:p>
          <a:p>
            <a:pPr marL="1257300" lvl="2">
              <a:lnSpc>
                <a:spcPct val="120000"/>
              </a:lnSpc>
              <a:spcBef>
                <a:spcPts val="1200"/>
              </a:spcBef>
              <a:buSzPct val="100000"/>
              <a:buFont typeface="Calibri" panose="020F0502020204030204" pitchFamily="34" charset="0"/>
              <a:buChar char="̶"/>
            </a:pPr>
            <a:r>
              <a:rPr lang="en-US" dirty="0"/>
              <a:t>yahoo.de; googlemail.com; etc </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Verwenden Sie einen seriösen Namen für Ihr E-Mail-Konto </a:t>
            </a:r>
          </a:p>
          <a:p>
            <a:pPr marL="1257300" lvl="2">
              <a:lnSpc>
                <a:spcPct val="120000"/>
              </a:lnSpc>
              <a:spcBef>
                <a:spcPts val="1200"/>
              </a:spcBef>
              <a:buSzPct val="100000"/>
              <a:buFont typeface="Calibri" panose="020F0502020204030204" pitchFamily="34" charset="0"/>
              <a:buChar char="̶"/>
            </a:pPr>
            <a:r>
              <a:rPr lang="en-US" dirty="0"/>
              <a:t>z. B. Vor- und Nachname: maxmustermann@yahoo.de; statt maxiking85@yahoo.de)</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Erstellen Sie ein sicheres Passwort</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Das </a:t>
            </a:r>
            <a:r>
              <a:rPr lang="en-US" sz="2100" dirty="0" err="1"/>
              <a:t>Passwort</a:t>
            </a:r>
            <a:r>
              <a:rPr lang="en-US" sz="2100" dirty="0"/>
              <a:t> </a:t>
            </a:r>
            <a:r>
              <a:rPr lang="en-US" sz="2100" dirty="0" err="1"/>
              <a:t>sollte</a:t>
            </a:r>
            <a:r>
              <a:rPr lang="en-US" sz="2100" dirty="0"/>
              <a:t> </a:t>
            </a:r>
            <a:r>
              <a:rPr lang="en-US" sz="2100" dirty="0" err="1"/>
              <a:t>lang</a:t>
            </a:r>
            <a:r>
              <a:rPr lang="en-US" sz="2100" dirty="0"/>
              <a:t> sein</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Verwenden Sie eine Mischung von Zeichen</a:t>
            </a:r>
          </a:p>
          <a:p>
            <a:pPr marL="1257300" lvl="2" algn="l" rtl="0">
              <a:lnSpc>
                <a:spcPct val="120000"/>
              </a:lnSpc>
              <a:spcBef>
                <a:spcPts val="1200"/>
              </a:spcBef>
              <a:spcAft>
                <a:spcPts val="0"/>
              </a:spcAft>
              <a:buSzPts val="2000"/>
              <a:buFont typeface="Calibri" panose="020F0502020204030204" pitchFamily="34" charset="0"/>
              <a:buChar char="̶"/>
            </a:pPr>
            <a:r>
              <a:rPr lang="en-US" sz="2100" dirty="0"/>
              <a:t>Verwenden Sie keine einprägsamen </a:t>
            </a:r>
            <a:r>
              <a:rPr lang="en-US" dirty="0"/>
              <a:t>Tastaturpfade (wie: qwerty)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lang="en-US" sz="1200" b="0" i="0" u="none" strike="noStrike" cap="none">
              <a:solidFill>
                <a:schemeClr val="dk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
        <p:nvSpPr>
          <p:cNvPr id="11"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12"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Praktische</a:t>
            </a:r>
            <a:r>
              <a:rPr lang="en-US" dirty="0">
                <a:solidFill>
                  <a:srgbClr val="C00000"/>
                </a:solidFill>
              </a:rPr>
              <a:t> </a:t>
            </a:r>
            <a:r>
              <a:rPr lang="en-US" dirty="0" err="1">
                <a:solidFill>
                  <a:srgbClr val="C00000"/>
                </a:solidFill>
              </a:rPr>
              <a:t>Übung</a:t>
            </a:r>
            <a:r>
              <a:rPr lang="en-US" dirty="0">
                <a:solidFill>
                  <a:srgbClr val="C00000"/>
                </a:solidFill>
              </a:rPr>
              <a:t>: </a:t>
            </a:r>
            <a:r>
              <a:rPr lang="en-US" dirty="0"/>
              <a:t>E-Mail-</a:t>
            </a:r>
            <a:r>
              <a:rPr lang="en-US" dirty="0" err="1"/>
              <a:t>Adressen</a:t>
            </a:r>
            <a:r>
              <a:rPr lang="en-US" dirty="0"/>
              <a:t> </a:t>
            </a:r>
            <a:r>
              <a:rPr lang="en-US" dirty="0" err="1"/>
              <a:t>finden</a:t>
            </a:r>
            <a:endParaRPr lang="en-US" dirty="0"/>
          </a:p>
        </p:txBody>
      </p:sp>
      <p:sp>
        <p:nvSpPr>
          <p:cNvPr id="13" name="Google Shape;547;p41"/>
          <p:cNvSpPr txBox="1">
            <a:spLocks noGrp="1"/>
          </p:cNvSpPr>
          <p:nvPr>
            <p:ph type="body" idx="1"/>
          </p:nvPr>
        </p:nvSpPr>
        <p:spPr>
          <a:xfrm>
            <a:off x="557999" y="2425996"/>
            <a:ext cx="9818036" cy="315540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b="1" dirty="0"/>
              <a:t>Praktische Übung 2: </a:t>
            </a:r>
            <a:r>
              <a:rPr lang="en-US" i="1" dirty="0"/>
              <a:t>Suchen Sie E-Mail-Adressen zu den folgenden Themen:</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a:t>Sie möchten sich gegen COVID-19 impfen lassen.</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err="1"/>
              <a:t>Sie</a:t>
            </a:r>
            <a:r>
              <a:rPr lang="en-US" dirty="0"/>
              <a:t> </a:t>
            </a:r>
            <a:r>
              <a:rPr lang="en-US" dirty="0" err="1"/>
              <a:t>wollen</a:t>
            </a:r>
            <a:r>
              <a:rPr lang="en-US" dirty="0"/>
              <a:t> </a:t>
            </a:r>
            <a:r>
              <a:rPr lang="en-US" dirty="0" err="1"/>
              <a:t>Ihren</a:t>
            </a:r>
            <a:r>
              <a:rPr lang="en-US" dirty="0"/>
              <a:t> </a:t>
            </a:r>
            <a:r>
              <a:rPr lang="en-US" dirty="0" err="1"/>
              <a:t>Hausarzt</a:t>
            </a:r>
            <a:r>
              <a:rPr lang="en-US" dirty="0"/>
              <a:t> per E-Mail </a:t>
            </a:r>
            <a:r>
              <a:rPr lang="en-US" dirty="0" err="1"/>
              <a:t>kontaktieren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4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b="0" i="0" u="none" strike="noStrike" cap="none">
                <a:solidFill>
                  <a:schemeClr val="dk1"/>
                </a:solidFill>
                <a:latin typeface="Calibri"/>
                <a:ea typeface="Calibri"/>
                <a:cs typeface="Calibri"/>
                <a:sym typeface="Calibri"/>
              </a:rPr>
              <a:t> |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 license</a:t>
            </a:r>
            <a:endParaRPr lang="en-US" sz="1200" b="0" i="0" u="none" strike="noStrike" cap="none">
              <a:solidFill>
                <a:schemeClr val="dk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5">
            <a:alphaModFix/>
          </a:blip>
          <a:srcRect/>
          <a:stretch/>
        </p:blipFill>
        <p:spPr>
          <a:xfrm>
            <a:off x="557999" y="566000"/>
            <a:ext cx="1729212" cy="1196146"/>
          </a:xfrm>
          <a:prstGeom prst="rect">
            <a:avLst/>
          </a:prstGeom>
          <a:noFill/>
          <a:ln>
            <a:noFill/>
          </a:ln>
        </p:spPr>
      </p:pic>
      <p:sp>
        <p:nvSpPr>
          <p:cNvPr id="11"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12"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dirty="0" err="1">
                <a:solidFill>
                  <a:srgbClr val="C00000"/>
                </a:solidFill>
              </a:rPr>
              <a:t>Praktische</a:t>
            </a:r>
            <a:r>
              <a:rPr lang="en-US" dirty="0">
                <a:solidFill>
                  <a:srgbClr val="C00000"/>
                </a:solidFill>
              </a:rPr>
              <a:t> </a:t>
            </a:r>
            <a:r>
              <a:rPr lang="en-US" dirty="0" err="1">
                <a:solidFill>
                  <a:srgbClr val="C00000"/>
                </a:solidFill>
              </a:rPr>
              <a:t>Übung</a:t>
            </a:r>
            <a:r>
              <a:rPr lang="en-US" dirty="0">
                <a:solidFill>
                  <a:srgbClr val="C00000"/>
                </a:solidFill>
              </a:rPr>
              <a:t>: </a:t>
            </a:r>
            <a:r>
              <a:rPr lang="en-US" dirty="0"/>
              <a:t>Online-</a:t>
            </a:r>
            <a:r>
              <a:rPr lang="en-US" dirty="0" err="1"/>
              <a:t>Formular</a:t>
            </a:r>
            <a:r>
              <a:rPr lang="en-US" dirty="0"/>
              <a:t> </a:t>
            </a:r>
            <a:r>
              <a:rPr lang="en-US" dirty="0" err="1"/>
              <a:t>finden</a:t>
            </a:r>
            <a:endParaRPr lang="en-US" dirty="0"/>
          </a:p>
        </p:txBody>
      </p:sp>
      <p:sp>
        <p:nvSpPr>
          <p:cNvPr id="13" name="Google Shape;547;p41"/>
          <p:cNvSpPr txBox="1">
            <a:spLocks noGrp="1"/>
          </p:cNvSpPr>
          <p:nvPr>
            <p:ph type="body" idx="1"/>
          </p:nvPr>
        </p:nvSpPr>
        <p:spPr>
          <a:xfrm>
            <a:off x="557998" y="1852551"/>
            <a:ext cx="10414802"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b="1" dirty="0" err="1"/>
              <a:t>Praktische</a:t>
            </a:r>
            <a:r>
              <a:rPr lang="en-US" b="1" dirty="0"/>
              <a:t> </a:t>
            </a:r>
            <a:r>
              <a:rPr lang="en-US" b="1" dirty="0" err="1"/>
              <a:t>Übung</a:t>
            </a:r>
            <a:r>
              <a:rPr lang="en-US" b="1" dirty="0"/>
              <a:t> 3: </a:t>
            </a:r>
            <a:r>
              <a:rPr lang="en-US" i="1" dirty="0" err="1"/>
              <a:t>Bitte</a:t>
            </a:r>
            <a:r>
              <a:rPr lang="en-US" i="1" dirty="0"/>
              <a:t> </a:t>
            </a:r>
            <a:r>
              <a:rPr lang="en-US" i="1" dirty="0" err="1"/>
              <a:t>suchen</a:t>
            </a:r>
            <a:r>
              <a:rPr lang="en-US" i="1" dirty="0"/>
              <a:t> </a:t>
            </a:r>
            <a:r>
              <a:rPr lang="en-US" i="1" dirty="0" err="1"/>
              <a:t>Sie</a:t>
            </a:r>
            <a:r>
              <a:rPr lang="en-US" i="1" dirty="0"/>
              <a:t> Online-Formulare zu den folgenden Themen:</a:t>
            </a:r>
          </a:p>
          <a:p>
            <a:pPr marL="800100" lvl="1" indent="-342900" algn="l" rtl="0">
              <a:lnSpc>
                <a:spcPct val="120000"/>
              </a:lnSpc>
              <a:spcBef>
                <a:spcPts val="1200"/>
              </a:spcBef>
              <a:spcAft>
                <a:spcPts val="0"/>
              </a:spcAft>
              <a:buSzPts val="2640"/>
              <a:buFont typeface="Calibri" panose="020B0604020202020204" pitchFamily="34" charset="0"/>
              <a:buChar char="•"/>
            </a:pPr>
            <a:r>
              <a:rPr lang="en-US" dirty="0" err="1"/>
              <a:t>Zur</a:t>
            </a:r>
            <a:r>
              <a:rPr lang="en-US" dirty="0"/>
              <a:t> </a:t>
            </a:r>
            <a:r>
              <a:rPr lang="en-US" dirty="0" err="1"/>
              <a:t>Planung</a:t>
            </a:r>
            <a:r>
              <a:rPr lang="en-US" dirty="0"/>
              <a:t> </a:t>
            </a:r>
            <a:r>
              <a:rPr lang="en-US" dirty="0" err="1"/>
              <a:t>einer</a:t>
            </a:r>
            <a:r>
              <a:rPr lang="en-US" dirty="0"/>
              <a:t> COVID-19 </a:t>
            </a:r>
            <a:r>
              <a:rPr lang="en-US" dirty="0" err="1"/>
              <a:t>Impfung</a:t>
            </a:r>
            <a:endParaRPr lang="en-US" dirty="0"/>
          </a:p>
          <a:p>
            <a:pPr marL="800100" lvl="1" indent="-342900" algn="l" rtl="0">
              <a:lnSpc>
                <a:spcPct val="120000"/>
              </a:lnSpc>
              <a:spcBef>
                <a:spcPts val="1200"/>
              </a:spcBef>
              <a:spcAft>
                <a:spcPts val="0"/>
              </a:spcAft>
              <a:buSzPts val="2640"/>
              <a:buFont typeface="Calibri" panose="020B0604020202020204" pitchFamily="34" charset="0"/>
              <a:buChar char="•"/>
            </a:pPr>
            <a:r>
              <a:rPr lang="en-US" dirty="0" err="1"/>
              <a:t>Zur</a:t>
            </a:r>
            <a:r>
              <a:rPr lang="en-US" dirty="0"/>
              <a:t> </a:t>
            </a:r>
            <a:r>
              <a:rPr lang="en-US" dirty="0" err="1"/>
              <a:t>Kommunikation</a:t>
            </a:r>
            <a:r>
              <a:rPr lang="en-US" dirty="0"/>
              <a:t> </a:t>
            </a:r>
            <a:r>
              <a:rPr lang="en-US" dirty="0" err="1"/>
              <a:t>mit</a:t>
            </a:r>
            <a:r>
              <a:rPr lang="en-US" dirty="0"/>
              <a:t> </a:t>
            </a:r>
            <a:r>
              <a:rPr lang="en-US" dirty="0" err="1"/>
              <a:t>einem</a:t>
            </a:r>
            <a:r>
              <a:rPr lang="en-US" dirty="0"/>
              <a:t> </a:t>
            </a:r>
            <a:r>
              <a:rPr lang="en-US" dirty="0" err="1"/>
              <a:t>Arzt</a:t>
            </a:r>
            <a:endParaRPr lang="en-US" dirty="0"/>
          </a:p>
        </p:txBody>
      </p:sp>
    </p:spTree>
    <p:extLst>
      <p:ext uri="{BB962C8B-B14F-4D97-AF65-F5344CB8AC3E}">
        <p14:creationId xmlns:p14="http://schemas.microsoft.com/office/powerpoint/2010/main" val="314326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sz="2000" dirty="0">
                <a:solidFill>
                  <a:srgbClr val="C01E24"/>
                </a:solidFill>
              </a:rPr>
              <a:t>Aktivität 4.1.1</a:t>
            </a:r>
            <a:br>
              <a:rPr lang="de-DE" dirty="0"/>
            </a:br>
            <a:r>
              <a:rPr lang="de-DE" dirty="0">
                <a:solidFill>
                  <a:srgbClr val="C01E24"/>
                </a:solidFill>
              </a:rPr>
              <a:t>Einführung</a:t>
            </a:r>
            <a:endParaRPr dirty="0">
              <a:solidFill>
                <a:srgbClr val="C01E24"/>
              </a:solidFill>
            </a:endParaRPr>
          </a:p>
        </p:txBody>
      </p:sp>
      <p:sp>
        <p:nvSpPr>
          <p:cNvPr id="154" name="Google Shape;15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pic>
        <p:nvPicPr>
          <p:cNvPr id="163" name="Google Shape;163;p7"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64" name="Google Shape;164;p7"/>
          <p:cNvSpPr txBox="1"/>
          <p:nvPr/>
        </p:nvSpPr>
        <p:spPr>
          <a:xfrm>
            <a:off x="7802811" y="2844225"/>
            <a:ext cx="24192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dirty="0" err="1">
                <a:solidFill>
                  <a:srgbClr val="203864"/>
                </a:solidFill>
                <a:latin typeface="Calibri"/>
                <a:ea typeface="Calibri"/>
                <a:cs typeface="Calibri"/>
                <a:sym typeface="Calibri"/>
              </a:rPr>
              <a:t>Let’s</a:t>
            </a:r>
            <a:r>
              <a:rPr lang="de-DE" sz="3200" b="0" i="0" u="none" strike="noStrike" cap="none" dirty="0">
                <a:solidFill>
                  <a:srgbClr val="203864"/>
                </a:solidFill>
                <a:latin typeface="Calibri"/>
                <a:ea typeface="Calibri"/>
                <a:cs typeface="Calibri"/>
                <a:sym typeface="Calibri"/>
              </a:rPr>
              <a:t> </a:t>
            </a:r>
            <a:r>
              <a:rPr lang="de-DE" sz="3200" b="0" i="0" u="none" strike="noStrike" cap="none" dirty="0" err="1">
                <a:solidFill>
                  <a:srgbClr val="203864"/>
                </a:solidFill>
                <a:latin typeface="Calibri"/>
                <a:ea typeface="Calibri"/>
                <a:cs typeface="Calibri"/>
                <a:sym typeface="Calibri"/>
              </a:rPr>
              <a:t>start</a:t>
            </a:r>
            <a:r>
              <a:rPr lang="de-DE" sz="3200" b="0" i="0" u="none" strike="noStrike" cap="none" dirty="0">
                <a:solidFill>
                  <a:srgbClr val="203864"/>
                </a:solidFill>
                <a:latin typeface="Calibri"/>
                <a:ea typeface="Calibri"/>
                <a:cs typeface="Calibri"/>
                <a:sym typeface="Calibri"/>
              </a:rPr>
              <a:t> …</a:t>
            </a:r>
            <a:endParaRPr sz="3200" b="0" i="0" u="none" strike="noStrike" cap="none" dirty="0">
              <a:solidFill>
                <a:srgbClr val="203864"/>
              </a:solidFill>
              <a:latin typeface="Calibri"/>
              <a:ea typeface="Calibri"/>
              <a:cs typeface="Calibri"/>
              <a:sym typeface="Calibri"/>
            </a:endParaRPr>
          </a:p>
        </p:txBody>
      </p:sp>
      <p:sp>
        <p:nvSpPr>
          <p:cNvPr id="15" name="Google Shape;155;p7"/>
          <p:cNvSpPr txBox="1">
            <a:spLocks noGrp="1"/>
          </p:cNvSpPr>
          <p:nvPr>
            <p:ph type="body" idx="2"/>
          </p:nvPr>
        </p:nvSpPr>
        <p:spPr>
          <a:xfrm>
            <a:off x="617621" y="2849843"/>
            <a:ext cx="5937120" cy="238282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20000"/>
              </a:lnSpc>
              <a:spcBef>
                <a:spcPts val="1200"/>
              </a:spcBef>
              <a:spcAft>
                <a:spcPts val="0"/>
              </a:spcAft>
              <a:buSzPts val="2000"/>
              <a:buChar char="▪"/>
            </a:pPr>
            <a:r>
              <a:rPr lang="en-US" sz="2000" dirty="0" err="1"/>
              <a:t>Im</a:t>
            </a:r>
            <a:r>
              <a:rPr lang="en-US" sz="2000" dirty="0"/>
              <a:t> </a:t>
            </a:r>
            <a:r>
              <a:rPr lang="en-US" sz="2000" dirty="0" err="1"/>
              <a:t>folgenden</a:t>
            </a:r>
            <a:r>
              <a:rPr lang="en-US" sz="2000" dirty="0"/>
              <a:t> </a:t>
            </a:r>
            <a:r>
              <a:rPr lang="en-US" sz="2000" dirty="0" err="1"/>
              <a:t>Modul</a:t>
            </a:r>
            <a:r>
              <a:rPr lang="en-US" sz="2000" dirty="0"/>
              <a:t> </a:t>
            </a:r>
            <a:r>
              <a:rPr lang="en-US" sz="2000" dirty="0" err="1"/>
              <a:t>werden</a:t>
            </a:r>
            <a:r>
              <a:rPr lang="en-US" sz="2000" dirty="0"/>
              <a:t> </a:t>
            </a:r>
            <a:r>
              <a:rPr lang="en-US" sz="2000" dirty="0" err="1"/>
              <a:t>Sie</a:t>
            </a:r>
            <a:r>
              <a:rPr lang="en-US" sz="2000" dirty="0"/>
              <a:t> </a:t>
            </a:r>
            <a:r>
              <a:rPr lang="en-US" sz="2000" dirty="0" err="1"/>
              <a:t>etwas</a:t>
            </a:r>
            <a:r>
              <a:rPr lang="en-US" sz="2000" dirty="0"/>
              <a:t> </a:t>
            </a:r>
            <a:r>
              <a:rPr lang="en-US" sz="2000" dirty="0" err="1"/>
              <a:t>über</a:t>
            </a:r>
            <a:r>
              <a:rPr lang="en-US" sz="2000" dirty="0"/>
              <a:t> die </a:t>
            </a:r>
            <a:r>
              <a:rPr lang="en-US" sz="2000" dirty="0" err="1"/>
              <a:t>digitale</a:t>
            </a:r>
            <a:r>
              <a:rPr lang="en-US" sz="2000" dirty="0"/>
              <a:t> </a:t>
            </a:r>
            <a:r>
              <a:rPr lang="en-US" sz="2000" dirty="0" err="1"/>
              <a:t>Gesundheitskompetenz</a:t>
            </a:r>
            <a:r>
              <a:rPr lang="en-US" sz="2000" dirty="0"/>
              <a:t> </a:t>
            </a:r>
            <a:r>
              <a:rPr lang="en-US" sz="2000" dirty="0" err="1"/>
              <a:t>im</a:t>
            </a:r>
            <a:r>
              <a:rPr lang="en-US" sz="2000" dirty="0"/>
              <a:t> </a:t>
            </a:r>
            <a:r>
              <a:rPr lang="en-US" sz="2000" dirty="0" err="1"/>
              <a:t>Allgemeinen</a:t>
            </a:r>
            <a:r>
              <a:rPr lang="en-US" sz="2000" dirty="0"/>
              <a:t> </a:t>
            </a:r>
            <a:r>
              <a:rPr lang="en-US" sz="2000" dirty="0" err="1"/>
              <a:t>lernen</a:t>
            </a:r>
            <a:r>
              <a:rPr lang="en-US" sz="2000" dirty="0"/>
              <a:t>, </a:t>
            </a:r>
            <a:r>
              <a:rPr lang="en-US" sz="2000" dirty="0" err="1"/>
              <a:t>sowie</a:t>
            </a:r>
            <a:r>
              <a:rPr lang="en-US" sz="2000" dirty="0"/>
              <a:t> </a:t>
            </a:r>
            <a:r>
              <a:rPr lang="en-US" sz="2000" dirty="0" err="1"/>
              <a:t>Tipss</a:t>
            </a:r>
            <a:r>
              <a:rPr lang="en-US" sz="2000" dirty="0"/>
              <a:t> und Tricks </a:t>
            </a:r>
            <a:r>
              <a:rPr lang="en-US" sz="2000" dirty="0" err="1"/>
              <a:t>zu</a:t>
            </a:r>
            <a:r>
              <a:rPr lang="en-US" sz="2000" dirty="0"/>
              <a:t> </a:t>
            </a:r>
            <a:r>
              <a:rPr lang="en-US" sz="2000" dirty="0" err="1"/>
              <a:t>Aktivitäten</a:t>
            </a:r>
            <a:r>
              <a:rPr lang="en-US" sz="2000" dirty="0"/>
              <a:t> </a:t>
            </a:r>
            <a:r>
              <a:rPr lang="en-US" sz="2000" dirty="0" err="1"/>
              <a:t>im</a:t>
            </a:r>
            <a:r>
              <a:rPr lang="en-US" sz="2000" dirty="0"/>
              <a:t> </a:t>
            </a:r>
            <a:r>
              <a:rPr lang="en-US" sz="2000" dirty="0" err="1"/>
              <a:t>digitalen</a:t>
            </a:r>
            <a:r>
              <a:rPr lang="en-US" sz="2000" dirty="0"/>
              <a:t> </a:t>
            </a:r>
            <a:r>
              <a:rPr lang="en-US" sz="2000" dirty="0" err="1"/>
              <a:t>Umfeld</a:t>
            </a:r>
            <a:r>
              <a:rPr lang="en-US" sz="2000" dirty="0"/>
              <a:t> </a:t>
            </a:r>
            <a:r>
              <a:rPr lang="en-US" sz="2000" dirty="0" err="1"/>
              <a:t>erlangen</a:t>
            </a:r>
            <a:r>
              <a:rPr lang="en-US" sz="2000" dirty="0"/>
              <a:t>. </a:t>
            </a:r>
            <a:r>
              <a:rPr lang="en-US" sz="2000" dirty="0" err="1"/>
              <a:t>Dabei</a:t>
            </a:r>
            <a:r>
              <a:rPr lang="en-US" sz="2000" dirty="0"/>
              <a:t> </a:t>
            </a:r>
            <a:r>
              <a:rPr lang="en-US" sz="2000" dirty="0" err="1"/>
              <a:t>steht</a:t>
            </a:r>
            <a:r>
              <a:rPr lang="en-US" sz="2000" dirty="0"/>
              <a:t> die </a:t>
            </a:r>
            <a:r>
              <a:rPr lang="en-US" sz="2000" dirty="0" err="1"/>
              <a:t>Nutzung</a:t>
            </a:r>
            <a:r>
              <a:rPr lang="en-US" sz="2000" dirty="0"/>
              <a:t> </a:t>
            </a:r>
            <a:r>
              <a:rPr lang="en-US" sz="2000" dirty="0" err="1"/>
              <a:t>verschiedener</a:t>
            </a:r>
            <a:r>
              <a:rPr lang="en-US" sz="2000" dirty="0"/>
              <a:t> </a:t>
            </a:r>
            <a:r>
              <a:rPr lang="en-US" sz="2000" dirty="0" err="1"/>
              <a:t>digitaler</a:t>
            </a:r>
            <a:r>
              <a:rPr lang="en-US" sz="2000" dirty="0"/>
              <a:t> </a:t>
            </a:r>
            <a:r>
              <a:rPr lang="en-US" sz="2000" dirty="0" err="1"/>
              <a:t>Geräte</a:t>
            </a:r>
            <a:r>
              <a:rPr lang="en-US" sz="2000" dirty="0"/>
              <a:t> </a:t>
            </a:r>
            <a:r>
              <a:rPr lang="en-US" sz="2000" dirty="0" err="1"/>
              <a:t>sowie</a:t>
            </a:r>
            <a:r>
              <a:rPr lang="en-US" sz="2000" dirty="0"/>
              <a:t> die </a:t>
            </a:r>
            <a:r>
              <a:rPr lang="en-US" sz="2000" dirty="0" err="1"/>
              <a:t>Bewertung</a:t>
            </a:r>
            <a:r>
              <a:rPr lang="en-US" sz="2000" dirty="0"/>
              <a:t> </a:t>
            </a:r>
            <a:r>
              <a:rPr lang="en-US" sz="2000" dirty="0" err="1"/>
              <a:t>digitaler</a:t>
            </a:r>
            <a:r>
              <a:rPr lang="en-US" sz="2000" dirty="0"/>
              <a:t> </a:t>
            </a:r>
            <a:r>
              <a:rPr lang="en-US" sz="2000" dirty="0" err="1"/>
              <a:t>Informationen</a:t>
            </a:r>
            <a:r>
              <a:rPr lang="en-US" sz="2000" dirty="0"/>
              <a:t> </a:t>
            </a:r>
            <a:r>
              <a:rPr lang="en-US" sz="2000" dirty="0" err="1"/>
              <a:t>im</a:t>
            </a:r>
            <a:r>
              <a:rPr lang="en-US" sz="2000" dirty="0"/>
              <a:t> </a:t>
            </a:r>
            <a:r>
              <a:rPr lang="en-US" sz="2000" dirty="0" err="1"/>
              <a:t>Mittelpunkt</a:t>
            </a:r>
            <a:r>
              <a:rPr lang="en-US" sz="2000" dirty="0"/>
              <a:t>.</a:t>
            </a:r>
          </a:p>
          <a:p>
            <a:pPr marL="0" lvl="0" indent="0" algn="l" rtl="0">
              <a:lnSpc>
                <a:spcPct val="120000"/>
              </a:lnSpc>
              <a:spcBef>
                <a:spcPts val="1200"/>
              </a:spcBef>
              <a:spcAft>
                <a:spcPts val="0"/>
              </a:spcAft>
              <a:buSzPts val="2000"/>
              <a:buNone/>
            </a:pPr>
            <a:endParaRPr lang="en-US" sz="2000" dirty="0"/>
          </a:p>
        </p:txBody>
      </p:sp>
      <p:sp>
        <p:nvSpPr>
          <p:cNvPr id="13" name="Google Shape;168;p7">
            <a:extLst>
              <a:ext uri="{FF2B5EF4-FFF2-40B4-BE49-F238E27FC236}">
                <a16:creationId xmlns:a16="http://schemas.microsoft.com/office/drawing/2014/main" id="{2E0D3496-C81A-810E-7F85-A0702BE8B4A7}"/>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4.1.1</a:t>
            </a:r>
            <a:endParaRPr sz="2000" dirty="0">
              <a:solidFill>
                <a:srgbClr val="C01E24"/>
              </a:solidFill>
            </a:endParaRPr>
          </a:p>
        </p:txBody>
      </p:sp>
      <p:sp>
        <p:nvSpPr>
          <p:cNvPr id="14" name="Google Shape;168;p7">
            <a:extLst>
              <a:ext uri="{FF2B5EF4-FFF2-40B4-BE49-F238E27FC236}">
                <a16:creationId xmlns:a16="http://schemas.microsoft.com/office/drawing/2014/main" id="{64B72F24-B97B-097B-C1E7-49F5489D33C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CD1B2290-7145-2596-57F9-8E9396F2109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10CD55E5-9E94-A5DD-77C6-682C5C4D2E32}"/>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0CBBD0EA-C804-A3AF-8C57-B37086F3117B}"/>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4.5 Digitale Kommunikation </a:t>
            </a:r>
            <a:endParaRPr sz="1500" b="0" i="0" u="none" strike="noStrike" cap="none" dirty="0">
              <a:solidFill>
                <a:schemeClr val="lt1"/>
              </a:solidFill>
              <a:latin typeface="Calibri"/>
              <a:ea typeface="Calibri"/>
              <a:cs typeface="Calibri"/>
              <a:sym typeface="Calibri"/>
            </a:endParaRPr>
          </a:p>
        </p:txBody>
      </p:sp>
      <p:sp>
        <p:nvSpPr>
          <p:cNvPr id="7" name="Google Shape;567;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err="1"/>
              <a:t>Verknüpfung</a:t>
            </a:r>
            <a:r>
              <a:rPr lang="en-US" dirty="0"/>
              <a:t> </a:t>
            </a:r>
            <a:r>
              <a:rPr lang="en-US" dirty="0" err="1"/>
              <a:t>mit</a:t>
            </a:r>
            <a:r>
              <a:rPr lang="en-US" dirty="0"/>
              <a:t> </a:t>
            </a:r>
            <a:r>
              <a:rPr lang="en-US" dirty="0" err="1"/>
              <a:t>Modul</a:t>
            </a:r>
            <a:r>
              <a:rPr lang="en-US" dirty="0"/>
              <a:t> 6</a:t>
            </a:r>
          </a:p>
        </p:txBody>
      </p:sp>
      <p:sp>
        <p:nvSpPr>
          <p:cNvPr id="8" name="Google Shape;569;p44"/>
          <p:cNvSpPr/>
          <p:nvPr/>
        </p:nvSpPr>
        <p:spPr>
          <a:xfrm>
            <a:off x="2788213" y="2612684"/>
            <a:ext cx="6045200" cy="2273300"/>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3200"/>
            </a:pPr>
            <a:r>
              <a:rPr lang="en-US" sz="3200" b="1" i="0" u="none" strike="noStrike" cap="none" dirty="0">
                <a:solidFill>
                  <a:srgbClr val="C00000"/>
                </a:solidFill>
                <a:latin typeface="Calibri"/>
                <a:ea typeface="Calibri"/>
                <a:cs typeface="Calibri"/>
                <a:sym typeface="Calibri"/>
              </a:rPr>
              <a:t>Modul 6 </a:t>
            </a:r>
            <a:r>
              <a:rPr lang="en-US" sz="3200" i="0" u="none" strike="noStrike" cap="none" dirty="0">
                <a:solidFill>
                  <a:srgbClr val="C00000"/>
                </a:solidFill>
                <a:latin typeface="Calibri"/>
                <a:ea typeface="Calibri"/>
                <a:cs typeface="Calibri"/>
                <a:sym typeface="Calibri"/>
              </a:rPr>
              <a:t>- </a:t>
            </a:r>
            <a:r>
              <a:rPr lang="en-US" sz="3200" dirty="0">
                <a:solidFill>
                  <a:srgbClr val="C00000"/>
                </a:solidFill>
              </a:rPr>
              <a:t>"</a:t>
            </a:r>
            <a:r>
              <a:rPr lang="en-US" sz="3200" dirty="0" err="1">
                <a:solidFill>
                  <a:srgbClr val="C00000"/>
                </a:solidFill>
              </a:rPr>
              <a:t>Digitale</a:t>
            </a:r>
            <a:r>
              <a:rPr lang="en-US" sz="3200" dirty="0">
                <a:solidFill>
                  <a:srgbClr val="C00000"/>
                </a:solidFill>
              </a:rPr>
              <a:t> </a:t>
            </a:r>
            <a:r>
              <a:rPr lang="en-US" sz="3200" dirty="0" err="1">
                <a:solidFill>
                  <a:srgbClr val="C00000"/>
                </a:solidFill>
              </a:rPr>
              <a:t>Aktivitäten</a:t>
            </a:r>
            <a:r>
              <a:rPr lang="en-US" sz="3200" dirty="0">
                <a:solidFill>
                  <a:srgbClr val="C00000"/>
                </a:solidFill>
              </a:rPr>
              <a:t> </a:t>
            </a:r>
            <a:r>
              <a:rPr lang="en-US" sz="3200" dirty="0" err="1">
                <a:solidFill>
                  <a:srgbClr val="C00000"/>
                </a:solidFill>
              </a:rPr>
              <a:t>zu</a:t>
            </a:r>
            <a:r>
              <a:rPr lang="en-US" sz="3200" dirty="0">
                <a:solidFill>
                  <a:srgbClr val="C00000"/>
                </a:solidFill>
              </a:rPr>
              <a:t> </a:t>
            </a:r>
            <a:r>
              <a:rPr lang="en-US" sz="3200" dirty="0" err="1">
                <a:solidFill>
                  <a:srgbClr val="C00000"/>
                </a:solidFill>
              </a:rPr>
              <a:t>Gesundheitsthemen</a:t>
            </a:r>
            <a:r>
              <a:rPr lang="en-US" sz="3200">
                <a:solidFill>
                  <a:srgbClr val="C00000"/>
                </a:solidFill>
              </a:rPr>
              <a:t> " </a:t>
            </a:r>
            <a:r>
              <a:rPr lang="en-US" sz="3200" b="1" i="0" u="none" strike="noStrike" cap="none" dirty="0">
                <a:solidFill>
                  <a:schemeClr val="tx1"/>
                </a:solidFill>
                <a:latin typeface="Calibri"/>
                <a:ea typeface="Calibri"/>
                <a:cs typeface="Calibri"/>
                <a:sym typeface="Calibri"/>
              </a:rPr>
              <a:t>behandelt das Schreiben von E-Mails und Forenbeiträgen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2" name="Google Shape;163;p7" descr="Ομιλία περίγραμμα">
            <a:extLst>
              <a:ext uri="{FF2B5EF4-FFF2-40B4-BE49-F238E27FC236}">
                <a16:creationId xmlns:a16="http://schemas.microsoft.com/office/drawing/2014/main" id="{758D1846-538E-4CD2-B607-DEA76394D199}"/>
              </a:ext>
            </a:extLst>
          </p:cNvPr>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4" name="Google Shape;164;p7">
            <a:extLst>
              <a:ext uri="{FF2B5EF4-FFF2-40B4-BE49-F238E27FC236}">
                <a16:creationId xmlns:a16="http://schemas.microsoft.com/office/drawing/2014/main" id="{6F9A35B1-13EB-4D31-B6CD-CBEDB00E274B}"/>
              </a:ext>
            </a:extLst>
          </p:cNvPr>
          <p:cNvSpPr txBox="1"/>
          <p:nvPr/>
        </p:nvSpPr>
        <p:spPr>
          <a:xfrm>
            <a:off x="7658395" y="2593053"/>
            <a:ext cx="241925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de-DE" sz="3200" b="0" i="0" u="none" strike="noStrike" cap="none" err="1">
                <a:solidFill>
                  <a:srgbClr val="203864"/>
                </a:solidFill>
                <a:latin typeface="Calibri"/>
                <a:ea typeface="Calibri"/>
                <a:cs typeface="Calibri"/>
                <a:sym typeface="Calibri"/>
              </a:rPr>
              <a:t>Let’s</a:t>
            </a:r>
            <a:r>
              <a:rPr lang="de-DE" sz="3200" b="0" i="0" u="none" strike="noStrike" cap="none">
                <a:solidFill>
                  <a:srgbClr val="203864"/>
                </a:solidFill>
                <a:latin typeface="Calibri"/>
                <a:ea typeface="Calibri"/>
                <a:cs typeface="Calibri"/>
                <a:sym typeface="Calibri"/>
              </a:rPr>
              <a:t> </a:t>
            </a:r>
            <a:r>
              <a:rPr lang="de-DE" sz="3200" b="0" i="0" u="none" strike="noStrike" cap="none" err="1">
                <a:solidFill>
                  <a:srgbClr val="203864"/>
                </a:solidFill>
                <a:latin typeface="Calibri"/>
                <a:ea typeface="Calibri"/>
                <a:cs typeface="Calibri"/>
                <a:sym typeface="Calibri"/>
              </a:rPr>
              <a:t>summarize</a:t>
            </a:r>
            <a:r>
              <a:rPr lang="de-DE" sz="3200" b="0" i="0" u="none" strike="noStrike" cap="none">
                <a:solidFill>
                  <a:srgbClr val="203864"/>
                </a:solidFill>
                <a:latin typeface="Calibri"/>
                <a:ea typeface="Calibri"/>
                <a:cs typeface="Calibri"/>
                <a:sym typeface="Calibri"/>
              </a:rPr>
              <a:t> …</a:t>
            </a:r>
            <a:endParaRPr sz="3200" b="0" i="0" u="none" strike="noStrike" cap="none">
              <a:solidFill>
                <a:srgbClr val="203864"/>
              </a:solidFill>
              <a:latin typeface="Calibri"/>
              <a:ea typeface="Calibri"/>
              <a:cs typeface="Calibri"/>
              <a:sym typeface="Calibri"/>
            </a:endParaRPr>
          </a:p>
        </p:txBody>
      </p:sp>
      <p:sp>
        <p:nvSpPr>
          <p:cNvPr id="15"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lang="en-US" sz="2000" dirty="0" err="1">
                <a:solidFill>
                  <a:srgbClr val="C01E24"/>
                </a:solidFill>
              </a:rPr>
              <a:t>Aktivität</a:t>
            </a:r>
            <a:r>
              <a:rPr lang="en-US" sz="2000" dirty="0">
                <a:solidFill>
                  <a:srgbClr val="C01E24"/>
                </a:solidFill>
              </a:rPr>
              <a:t> 4.2.3</a:t>
            </a:r>
            <a:br>
              <a:rPr lang="en-US" dirty="0"/>
            </a:br>
            <a:r>
              <a:rPr lang="de-DE" sz="3600" b="1" i="0" u="none" strike="noStrike" cap="none" dirty="0">
                <a:solidFill>
                  <a:srgbClr val="C00000"/>
                </a:solidFill>
                <a:latin typeface="Calibri"/>
                <a:ea typeface="Calibri"/>
                <a:cs typeface="Calibri"/>
                <a:sym typeface="Calibri"/>
              </a:rPr>
              <a:t>Abschluss</a:t>
            </a:r>
            <a:endParaRPr lang="en-US" dirty="0">
              <a:solidFill>
                <a:srgbClr val="C01E24"/>
              </a:solidFill>
            </a:endParaRPr>
          </a:p>
        </p:txBody>
      </p:sp>
      <p:sp>
        <p:nvSpPr>
          <p:cNvPr id="16" name="Google Shape;263;p17"/>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dirty="0"/>
              <a:t>Inhalt</a:t>
            </a:r>
            <a:endParaRPr dirty="0"/>
          </a:p>
        </p:txBody>
      </p:sp>
      <p:sp>
        <p:nvSpPr>
          <p:cNvPr id="18"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pPr>
            <a:r>
              <a:rPr lang="en-US" sz="2000" dirty="0" err="1"/>
              <a:t>Zusammenfassung</a:t>
            </a:r>
            <a:endParaRPr lang="en-US" sz="2000" dirty="0"/>
          </a:p>
          <a:p>
            <a:pPr marL="342900" lvl="0" indent="-342900" algn="l" rtl="0">
              <a:lnSpc>
                <a:spcPct val="120000"/>
              </a:lnSpc>
              <a:spcBef>
                <a:spcPts val="1200"/>
              </a:spcBef>
              <a:spcAft>
                <a:spcPts val="0"/>
              </a:spcAft>
              <a:buSzPts val="2000"/>
              <a:buChar char="▪"/>
            </a:pPr>
            <a:r>
              <a:rPr lang="en-US" sz="2000" dirty="0" err="1"/>
              <a:t>Noch</a:t>
            </a:r>
            <a:r>
              <a:rPr lang="en-US" sz="2000" dirty="0"/>
              <a:t> </a:t>
            </a:r>
            <a:r>
              <a:rPr lang="en-US" sz="2000" dirty="0" err="1"/>
              <a:t>Fragen</a:t>
            </a:r>
            <a:r>
              <a:rPr lang="en-US" sz="2000" dirty="0"/>
              <a:t>?</a:t>
            </a:r>
          </a:p>
          <a:p>
            <a:pPr marL="342900" lvl="0" indent="-342900" algn="l" rtl="0">
              <a:lnSpc>
                <a:spcPct val="120000"/>
              </a:lnSpc>
              <a:spcBef>
                <a:spcPts val="1200"/>
              </a:spcBef>
              <a:spcAft>
                <a:spcPts val="0"/>
              </a:spcAft>
              <a:buSzPts val="2000"/>
              <a:buChar char="▪"/>
            </a:pPr>
            <a:r>
              <a:rPr lang="en-US" sz="2000" dirty="0" err="1"/>
              <a:t>Erklärung</a:t>
            </a:r>
            <a:r>
              <a:rPr lang="en-US" sz="2000" dirty="0"/>
              <a:t> der Online-Session</a:t>
            </a:r>
          </a:p>
        </p:txBody>
      </p:sp>
      <p:sp>
        <p:nvSpPr>
          <p:cNvPr id="13" name="Google Shape;168;p7">
            <a:extLst>
              <a:ext uri="{FF2B5EF4-FFF2-40B4-BE49-F238E27FC236}">
                <a16:creationId xmlns:a16="http://schemas.microsoft.com/office/drawing/2014/main" id="{F5403D4D-7F13-C129-8969-50A01BDD8C95}"/>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7" name="Google Shape;168;p7">
            <a:extLst>
              <a:ext uri="{FF2B5EF4-FFF2-40B4-BE49-F238E27FC236}">
                <a16:creationId xmlns:a16="http://schemas.microsoft.com/office/drawing/2014/main" id="{BBF26318-053D-765E-2B60-8665B7B556FD}"/>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A90F111A-87B1-99DF-606A-8C5331D2FB00}"/>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20" name="Google Shape;168;p7">
            <a:extLst>
              <a:ext uri="{FF2B5EF4-FFF2-40B4-BE49-F238E27FC236}">
                <a16:creationId xmlns:a16="http://schemas.microsoft.com/office/drawing/2014/main" id="{3BC70D61-3EF4-0233-24B8-8C424DBC2F1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21" name="Google Shape;168;p7">
            <a:extLst>
              <a:ext uri="{FF2B5EF4-FFF2-40B4-BE49-F238E27FC236}">
                <a16:creationId xmlns:a16="http://schemas.microsoft.com/office/drawing/2014/main" id="{4CCA9794-38A4-5CB0-93B7-38E36E5635C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3290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8" name="Google Shape;588;p47"/>
          <p:cNvSpPr txBox="1"/>
          <p:nvPr/>
        </p:nvSpPr>
        <p:spPr>
          <a:xfrm>
            <a:off x="416680" y="1097237"/>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dirty="0" err="1">
                <a:solidFill>
                  <a:srgbClr val="203864"/>
                </a:solidFill>
                <a:latin typeface="Calibri"/>
                <a:ea typeface="Calibri"/>
                <a:cs typeface="Calibri"/>
                <a:sym typeface="Calibri"/>
              </a:rPr>
              <a:t>Zusammenfassung</a:t>
            </a:r>
            <a:endParaRPr lang="en-US" sz="2800" b="1" i="0" u="none" strike="noStrike" cap="none" dirty="0">
              <a:solidFill>
                <a:srgbClr val="203864"/>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D4C6F7E5-0C5E-45ED-90CB-B38350125B47}"/>
              </a:ext>
            </a:extLst>
          </p:cNvPr>
          <p:cNvSpPr/>
          <p:nvPr/>
        </p:nvSpPr>
        <p:spPr>
          <a:xfrm rot="20434936">
            <a:off x="6546828" y="981860"/>
            <a:ext cx="3052438" cy="584775"/>
          </a:xfrm>
          <a:prstGeom prst="rect">
            <a:avLst/>
          </a:prstGeom>
          <a:noFill/>
        </p:spPr>
        <p:txBody>
          <a:bodyPr wrap="none" lIns="91440" tIns="45720" rIns="91440" bIns="45720">
            <a:spAutoFit/>
          </a:bodyPr>
          <a:lstStyle/>
          <a:p>
            <a:pPr algn="ctr"/>
            <a:r>
              <a:rPr lang="en-US" sz="3200" b="1" i="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Digital devices</a:t>
            </a:r>
          </a:p>
        </p:txBody>
      </p:sp>
      <p:sp>
        <p:nvSpPr>
          <p:cNvPr id="8" name="Ορθογώνιο 7">
            <a:extLst>
              <a:ext uri="{FF2B5EF4-FFF2-40B4-BE49-F238E27FC236}">
                <a16:creationId xmlns:a16="http://schemas.microsoft.com/office/drawing/2014/main" id="{957D42D1-BC58-43BA-A668-D7530F61DFCA}"/>
              </a:ext>
            </a:extLst>
          </p:cNvPr>
          <p:cNvSpPr/>
          <p:nvPr/>
        </p:nvSpPr>
        <p:spPr>
          <a:xfrm rot="714423">
            <a:off x="7614034" y="2311410"/>
            <a:ext cx="4216219"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Security and Privacy</a:t>
            </a:r>
          </a:p>
        </p:txBody>
      </p:sp>
      <p:sp>
        <p:nvSpPr>
          <p:cNvPr id="9" name="Ορθογώνιο 8">
            <a:extLst>
              <a:ext uri="{FF2B5EF4-FFF2-40B4-BE49-F238E27FC236}">
                <a16:creationId xmlns:a16="http://schemas.microsoft.com/office/drawing/2014/main" id="{A7791402-C1E0-4C79-B9BF-C2FB6EFD0F2B}"/>
              </a:ext>
            </a:extLst>
          </p:cNvPr>
          <p:cNvSpPr/>
          <p:nvPr/>
        </p:nvSpPr>
        <p:spPr>
          <a:xfrm>
            <a:off x="6152574" y="3324849"/>
            <a:ext cx="5123517" cy="584775"/>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Searching on the internet</a:t>
            </a:r>
          </a:p>
        </p:txBody>
      </p:sp>
      <p:sp>
        <p:nvSpPr>
          <p:cNvPr id="10" name="Ορθογώνιο 9">
            <a:extLst>
              <a:ext uri="{FF2B5EF4-FFF2-40B4-BE49-F238E27FC236}">
                <a16:creationId xmlns:a16="http://schemas.microsoft.com/office/drawing/2014/main" id="{1A1488E7-06D8-45BA-8A18-1CEE0BF54810}"/>
              </a:ext>
            </a:extLst>
          </p:cNvPr>
          <p:cNvSpPr/>
          <p:nvPr/>
        </p:nvSpPr>
        <p:spPr>
          <a:xfrm rot="20880477">
            <a:off x="7051388" y="4504505"/>
            <a:ext cx="3212739" cy="1077218"/>
          </a:xfrm>
          <a:prstGeom prst="rect">
            <a:avLst/>
          </a:prstGeom>
          <a:noFill/>
        </p:spPr>
        <p:txBody>
          <a:bodyPr wrap="none" lIns="91440" tIns="45720" rIns="91440" bIns="45720">
            <a:spAutoFit/>
          </a:bodyPr>
          <a:lstStyle/>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Formal </a:t>
            </a:r>
          </a:p>
          <a:p>
            <a:pPr algn="ctr"/>
            <a:r>
              <a:rPr lang="en-US" sz="3200" b="1" i="1">
                <a:ln w="10160">
                  <a:solidFill>
                    <a:schemeClr val="accent5"/>
                  </a:solidFill>
                  <a:prstDash val="solid"/>
                </a:ln>
                <a:solidFill>
                  <a:srgbClr val="FFFFFF"/>
                </a:solidFill>
                <a:effectLst>
                  <a:outerShdw blurRad="38100" dist="22860" dir="5400000" algn="tl" rotWithShape="0">
                    <a:srgbClr val="000000">
                      <a:alpha val="30000"/>
                    </a:srgbClr>
                  </a:outerShdw>
                </a:effectLst>
              </a:rPr>
              <a:t>communication</a:t>
            </a:r>
          </a:p>
        </p:txBody>
      </p:sp>
      <p:sp>
        <p:nvSpPr>
          <p:cNvPr id="12"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chemeClr val="lt1"/>
                </a:solidFill>
                <a:latin typeface="Calibri"/>
                <a:ea typeface="Calibri"/>
                <a:cs typeface="Calibri"/>
                <a:sym typeface="Calibri"/>
              </a:rPr>
              <a:t>4.6 </a:t>
            </a:r>
            <a:r>
              <a:rPr lang="en-US" sz="1800" b="0" i="0" u="none" strike="noStrike" cap="none" dirty="0" err="1">
                <a:solidFill>
                  <a:schemeClr val="lt1"/>
                </a:solidFill>
                <a:latin typeface="Calibri"/>
                <a:ea typeface="Calibri"/>
                <a:cs typeface="Calibri"/>
                <a:sym typeface="Calibri"/>
              </a:rPr>
              <a:t>Abschluss</a:t>
            </a:r>
            <a:r>
              <a:rPr lang="en-US" sz="1800" b="0" i="0" u="none" strike="noStrike" cap="none" dirty="0">
                <a:solidFill>
                  <a:schemeClr val="lt1"/>
                </a:solidFill>
                <a:latin typeface="Calibri"/>
                <a:ea typeface="Calibri"/>
                <a:cs typeface="Calibri"/>
                <a:sym typeface="Calibri"/>
              </a:rPr>
              <a:t> </a:t>
            </a:r>
            <a:endParaRPr lang="en-US" sz="1500" b="0" i="0" u="none" strike="noStrike" cap="none" dirty="0">
              <a:solidFill>
                <a:schemeClr val="lt1"/>
              </a:solidFill>
              <a:latin typeface="Calibri"/>
              <a:ea typeface="Calibri"/>
              <a:cs typeface="Calibri"/>
              <a:sym typeface="Calibri"/>
            </a:endParaRPr>
          </a:p>
        </p:txBody>
      </p:sp>
      <p:sp>
        <p:nvSpPr>
          <p:cNvPr id="13" name="Google Shape;587;p47"/>
          <p:cNvSpPr txBox="1">
            <a:spLocks noGrp="1"/>
          </p:cNvSpPr>
          <p:nvPr>
            <p:ph type="body" idx="1"/>
          </p:nvPr>
        </p:nvSpPr>
        <p:spPr>
          <a:xfrm>
            <a:off x="416680" y="2057400"/>
            <a:ext cx="6007270" cy="4178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rgbClr val="E3010E"/>
              </a:buClr>
              <a:buSzPts val="2400"/>
              <a:buNone/>
            </a:pPr>
            <a:r>
              <a:rPr lang="en-US" dirty="0"/>
              <a:t>In diesem Modul haben Sie gelernt: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Was der Unterschied zwischen verschiedenen digitalen Geräten ist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Die </a:t>
            </a:r>
            <a:r>
              <a:rPr lang="en-US" dirty="0" err="1"/>
              <a:t>Suche</a:t>
            </a:r>
            <a:r>
              <a:rPr lang="en-US" dirty="0"/>
              <a:t> von </a:t>
            </a:r>
            <a:r>
              <a:rPr lang="en-US" dirty="0" err="1"/>
              <a:t>Informationen</a:t>
            </a:r>
            <a:r>
              <a:rPr lang="en-US" dirty="0"/>
              <a:t> </a:t>
            </a:r>
            <a:r>
              <a:rPr lang="en-US" dirty="0" err="1"/>
              <a:t>im</a:t>
            </a:r>
            <a:r>
              <a:rPr lang="en-US" dirty="0"/>
              <a:t> Internet</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err="1"/>
              <a:t>Einige</a:t>
            </a:r>
            <a:r>
              <a:rPr lang="en-US" dirty="0"/>
              <a:t> Konzepte und grundlegende Tipps zu Sicherheit und Datenschutz im digitalen Umfeld</a:t>
            </a:r>
          </a:p>
          <a:p>
            <a:pPr marL="540000" lvl="0" indent="-540000" algn="l" rtl="0">
              <a:lnSpc>
                <a:spcPct val="110000"/>
              </a:lnSpc>
              <a:spcAft>
                <a:spcPts val="600"/>
              </a:spcAft>
              <a:buClr>
                <a:srgbClr val="C00000"/>
              </a:buClr>
              <a:buSzPct val="120000"/>
              <a:buFont typeface="Wingdings 2" panose="05020102010507070707" pitchFamily="18" charset="2"/>
              <a:buChar char="R"/>
            </a:pPr>
            <a:r>
              <a:rPr lang="en-US" dirty="0"/>
              <a:t>Tools für die formelle Kommunikation im digitalen Umfeld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671652"/>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7"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chemeClr val="lt1"/>
                </a:solidFill>
                <a:latin typeface="Calibri"/>
                <a:ea typeface="Calibri"/>
                <a:cs typeface="Calibri"/>
                <a:sym typeface="Calibri"/>
              </a:rPr>
              <a:t>4.6 </a:t>
            </a:r>
            <a:r>
              <a:rPr lang="en-US" sz="1800" b="0" i="0" u="none" strike="noStrike" cap="none" dirty="0" err="1">
                <a:solidFill>
                  <a:schemeClr val="lt1"/>
                </a:solidFill>
                <a:latin typeface="Calibri"/>
                <a:ea typeface="Calibri"/>
                <a:cs typeface="Calibri"/>
                <a:sym typeface="Calibri"/>
              </a:rPr>
              <a:t>Abschluss</a:t>
            </a:r>
            <a:r>
              <a:rPr lang="en-US" sz="1800" b="0" i="0" u="none" strike="noStrike" cap="none" dirty="0">
                <a:solidFill>
                  <a:schemeClr val="lt1"/>
                </a:solidFill>
                <a:latin typeface="Calibri"/>
                <a:ea typeface="Calibri"/>
                <a:cs typeface="Calibri"/>
                <a:sym typeface="Calibri"/>
              </a:rPr>
              <a:t> </a:t>
            </a:r>
            <a:endParaRPr lang="en-US" sz="1500" b="0" i="0" u="none" strike="noStrike" cap="none" dirty="0">
              <a:solidFill>
                <a:schemeClr val="lt1"/>
              </a:solidFill>
              <a:latin typeface="Calibri"/>
              <a:ea typeface="Calibri"/>
              <a:cs typeface="Calibri"/>
              <a:sym typeface="Calibri"/>
            </a:endParaRPr>
          </a:p>
        </p:txBody>
      </p:sp>
      <p:sp>
        <p:nvSpPr>
          <p:cNvPr id="9"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de-DE" sz="2800" b="1" i="0" u="none" strike="noStrike" cap="none" dirty="0">
                <a:solidFill>
                  <a:srgbClr val="203864"/>
                </a:solidFill>
                <a:latin typeface="Calibri"/>
                <a:ea typeface="Calibri"/>
                <a:cs typeface="Calibri"/>
                <a:sym typeface="Calibri"/>
              </a:rPr>
              <a:t>Haben Sie </a:t>
            </a:r>
            <a:r>
              <a:rPr lang="de-DE" sz="2800" b="1" dirty="0">
                <a:solidFill>
                  <a:srgbClr val="203864"/>
                </a:solidFill>
              </a:rPr>
              <a:t>noch </a:t>
            </a:r>
            <a:r>
              <a:rPr lang="de-DE" sz="2800" b="1" i="0" u="none" strike="noStrike" cap="none" dirty="0">
                <a:solidFill>
                  <a:srgbClr val="203864"/>
                </a:solidFill>
                <a:latin typeface="Calibri"/>
                <a:ea typeface="Calibri"/>
                <a:cs typeface="Calibri"/>
                <a:sym typeface="Calibri"/>
              </a:rPr>
              <a:t> Fragen?</a:t>
            </a:r>
            <a:endParaRPr sz="2800" b="1" i="0" u="none" strike="noStrike" cap="none" dirty="0">
              <a:solidFill>
                <a:srgbClr val="203864"/>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05" y="1080000"/>
            <a:ext cx="6466390" cy="431092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7"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chemeClr val="lt1"/>
                </a:solidFill>
                <a:latin typeface="Calibri"/>
                <a:ea typeface="Calibri"/>
                <a:cs typeface="Calibri"/>
                <a:sym typeface="Calibri"/>
              </a:rPr>
              <a:t>4.6 </a:t>
            </a:r>
            <a:r>
              <a:rPr lang="en-US" sz="1800" b="0" i="0" u="none" strike="noStrike" cap="none" dirty="0" err="1">
                <a:solidFill>
                  <a:schemeClr val="lt1"/>
                </a:solidFill>
                <a:latin typeface="Calibri"/>
                <a:ea typeface="Calibri"/>
                <a:cs typeface="Calibri"/>
                <a:sym typeface="Calibri"/>
              </a:rPr>
              <a:t>Abschluss</a:t>
            </a:r>
            <a:r>
              <a:rPr lang="en-US" sz="1800" b="0" i="0" u="none" strike="noStrike" cap="none" dirty="0">
                <a:solidFill>
                  <a:schemeClr val="lt1"/>
                </a:solidFill>
                <a:latin typeface="Calibri"/>
                <a:ea typeface="Calibri"/>
                <a:cs typeface="Calibri"/>
                <a:sym typeface="Calibri"/>
              </a:rPr>
              <a:t> </a:t>
            </a:r>
            <a:endParaRPr lang="en-US" sz="1500" b="0" i="0" u="none" strike="noStrike" cap="none" dirty="0">
              <a:solidFill>
                <a:schemeClr val="lt1"/>
              </a:solidFill>
              <a:latin typeface="Calibri"/>
              <a:ea typeface="Calibri"/>
              <a:cs typeface="Calibri"/>
              <a:sym typeface="Calibri"/>
            </a:endParaRPr>
          </a:p>
        </p:txBody>
      </p:sp>
      <p:sp>
        <p:nvSpPr>
          <p:cNvPr id="9"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dirty="0" err="1">
                <a:solidFill>
                  <a:srgbClr val="203864"/>
                </a:solidFill>
                <a:latin typeface="Calibri"/>
                <a:ea typeface="Calibri"/>
                <a:cs typeface="Calibri"/>
                <a:sym typeface="Calibri"/>
              </a:rPr>
              <a:t>Erklärung</a:t>
            </a:r>
            <a:r>
              <a:rPr lang="en-US" sz="2800" b="1" i="0" u="none" strike="noStrike" cap="none" dirty="0">
                <a:solidFill>
                  <a:srgbClr val="203864"/>
                </a:solidFill>
                <a:latin typeface="Calibri"/>
                <a:ea typeface="Calibri"/>
                <a:cs typeface="Calibri"/>
                <a:sym typeface="Calibri"/>
              </a:rPr>
              <a:t> der Online-Session</a:t>
            </a:r>
            <a:endParaRPr lang="de-DE" sz="2800" b="1" i="0" u="none" strike="noStrike" cap="none" dirty="0">
              <a:solidFill>
                <a:srgbClr val="203864"/>
              </a:solidFill>
              <a:latin typeface="Calibri"/>
              <a:ea typeface="Calibri"/>
              <a:cs typeface="Calibri"/>
              <a:sym typeface="Calibri"/>
            </a:endParaRPr>
          </a:p>
        </p:txBody>
      </p:sp>
    </p:spTree>
    <p:extLst>
      <p:ext uri="{BB962C8B-B14F-4D97-AF65-F5344CB8AC3E}">
        <p14:creationId xmlns:p14="http://schemas.microsoft.com/office/powerpoint/2010/main" val="2690304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de-DE" sz="2400" dirty="0"/>
              <a:t>Referenzen und weiterführende Literatur</a:t>
            </a:r>
            <a:endParaRPr sz="2400" dirty="0"/>
          </a:p>
        </p:txBody>
      </p:sp>
      <p:sp>
        <p:nvSpPr>
          <p:cNvPr id="605" name="Google Shape;605;p52"/>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606" name="Google Shape;606;p52"/>
          <p:cNvSpPr txBox="1"/>
          <p:nvPr/>
        </p:nvSpPr>
        <p:spPr>
          <a:xfrm>
            <a:off x="676405" y="1685096"/>
            <a:ext cx="10941287" cy="4985940"/>
          </a:xfrm>
          <a:prstGeom prst="rect">
            <a:avLst/>
          </a:prstGeom>
          <a:noFill/>
          <a:ln>
            <a:noFill/>
          </a:ln>
        </p:spPr>
        <p:txBody>
          <a:bodyPr spcFirstLastPara="1" wrap="square" lIns="91425" tIns="45700" rIns="91425" bIns="45700" anchor="t" anchorCtr="0">
            <a:spAutoFit/>
          </a:bodyPr>
          <a:lstStyle/>
          <a:p>
            <a:pPr>
              <a:spcBef>
                <a:spcPts val="600"/>
              </a:spcBef>
              <a:spcAft>
                <a:spcPts val="600"/>
              </a:spcAft>
            </a:pPr>
            <a:r>
              <a:rPr lang="en-US" sz="1600" dirty="0">
                <a:solidFill>
                  <a:schemeClr val="dk1"/>
                </a:solidFill>
              </a:rPr>
              <a:t>[1] </a:t>
            </a:r>
            <a:r>
              <a:rPr lang="en-US" sz="1600" dirty="0" err="1"/>
              <a:t>Carretero</a:t>
            </a:r>
            <a:r>
              <a:rPr lang="en-US" sz="1600" dirty="0"/>
              <a:t> Gomez, S., </a:t>
            </a:r>
            <a:r>
              <a:rPr lang="en-US" sz="1600" dirty="0" err="1"/>
              <a:t>Vuorikari</a:t>
            </a:r>
            <a:r>
              <a:rPr lang="en-US" sz="1600" dirty="0"/>
              <a:t>, R. and </a:t>
            </a:r>
            <a:r>
              <a:rPr lang="en-US" sz="1600" dirty="0" err="1"/>
              <a:t>Punie</a:t>
            </a:r>
            <a:r>
              <a:rPr lang="en-US" sz="1600" dirty="0"/>
              <a:t>, Y. (2017). </a:t>
            </a:r>
            <a:r>
              <a:rPr lang="en-US" sz="1600" i="1" dirty="0" err="1"/>
              <a:t>DigComp</a:t>
            </a:r>
            <a:r>
              <a:rPr lang="en-US" sz="1600" i="1" dirty="0"/>
              <a:t> 2.1: The Digital Competence Framework for Citizens with eight proficiency levels and examples of use</a:t>
            </a:r>
            <a:r>
              <a:rPr lang="en-US" sz="1600" dirty="0"/>
              <a:t>. Publications Office of the European Union, Luxembourg. </a:t>
            </a:r>
            <a:r>
              <a:rPr lang="en-US" sz="1600" dirty="0">
                <a:solidFill>
                  <a:schemeClr val="dk1"/>
                </a:solidFill>
                <a:hlinkClick r:id="rId3"/>
              </a:rPr>
              <a:t>https://publications.jrc.ec.europa.eu/repository/bitstream/JRC106281/web-digcomp2.1pdf_%28online%29.pdf</a:t>
            </a:r>
            <a:endParaRPr lang="en-US"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[2] </a:t>
            </a:r>
            <a:r>
              <a:rPr lang="en-US" sz="1600" dirty="0">
                <a:solidFill>
                  <a:schemeClr val="dk1"/>
                </a:solidFill>
              </a:rPr>
              <a:t>Leibniz-</a:t>
            </a:r>
            <a:r>
              <a:rPr lang="en-US" sz="1600" dirty="0" err="1">
                <a:solidFill>
                  <a:schemeClr val="dk1"/>
                </a:solidFill>
              </a:rPr>
              <a:t>Institut</a:t>
            </a:r>
            <a:r>
              <a:rPr lang="en-US" sz="1600" dirty="0">
                <a:solidFill>
                  <a:schemeClr val="dk1"/>
                </a:solidFill>
              </a:rPr>
              <a:t> </a:t>
            </a:r>
            <a:r>
              <a:rPr lang="en-US" sz="1600" dirty="0" err="1">
                <a:solidFill>
                  <a:schemeClr val="dk1"/>
                </a:solidFill>
              </a:rPr>
              <a:t>für</a:t>
            </a:r>
            <a:r>
              <a:rPr lang="en-US" sz="1600" dirty="0">
                <a:solidFill>
                  <a:schemeClr val="dk1"/>
                </a:solidFill>
              </a:rPr>
              <a:t> </a:t>
            </a:r>
            <a:r>
              <a:rPr lang="en-US" sz="1600" dirty="0" err="1">
                <a:solidFill>
                  <a:schemeClr val="dk1"/>
                </a:solidFill>
              </a:rPr>
              <a:t>Wissensmedien</a:t>
            </a:r>
            <a:r>
              <a:rPr lang="en-US" sz="1600" b="0" i="0" u="none" strike="noStrike" cap="none" dirty="0">
                <a:solidFill>
                  <a:schemeClr val="dk1"/>
                </a:solidFill>
                <a:sym typeface="Calibri"/>
              </a:rPr>
              <a:t>. (2015, 8</a:t>
            </a:r>
            <a:r>
              <a:rPr lang="en-US" sz="1600" b="0" i="0" u="none" strike="noStrike" cap="none" baseline="30000" dirty="0">
                <a:solidFill>
                  <a:schemeClr val="dk1"/>
                </a:solidFill>
                <a:sym typeface="Calibri"/>
              </a:rPr>
              <a:t>th</a:t>
            </a:r>
            <a:r>
              <a:rPr lang="en-US" sz="1600" b="0" i="0" u="none" strike="noStrike" cap="none" dirty="0">
                <a:solidFill>
                  <a:schemeClr val="dk1"/>
                </a:solidFill>
                <a:sym typeface="Calibri"/>
              </a:rPr>
              <a:t> of July). </a:t>
            </a:r>
            <a:r>
              <a:rPr lang="en-US" sz="1600" b="0" i="1" u="none" strike="noStrike" cap="none" dirty="0">
                <a:solidFill>
                  <a:schemeClr val="dk1"/>
                </a:solidFill>
                <a:sym typeface="Calibri"/>
              </a:rPr>
              <a:t>Search operators [</a:t>
            </a:r>
            <a:r>
              <a:rPr lang="en-US" sz="1600" b="0" i="1" u="none" strike="noStrike" cap="none" dirty="0" err="1">
                <a:solidFill>
                  <a:schemeClr val="dk1"/>
                </a:solidFill>
                <a:sym typeface="Calibri"/>
              </a:rPr>
              <a:t>Suchoperatoren</a:t>
            </a:r>
            <a:r>
              <a:rPr lang="en-US" sz="1600" b="0" i="1" u="none" strike="noStrike" cap="none" dirty="0">
                <a:solidFill>
                  <a:schemeClr val="dk1"/>
                </a:solidFill>
                <a:sym typeface="Calibri"/>
              </a:rPr>
              <a:t>]</a:t>
            </a:r>
            <a:r>
              <a:rPr lang="en-US" sz="1600" b="0" i="0" u="none" strike="noStrike" cap="none" dirty="0">
                <a:solidFill>
                  <a:schemeClr val="dk1"/>
                </a:solidFill>
                <a:sym typeface="Calibri"/>
              </a:rPr>
              <a:t>. </a:t>
            </a:r>
            <a:r>
              <a:rPr lang="en-US" sz="1600" b="0" i="0" u="none" strike="noStrike" cap="none" dirty="0">
                <a:solidFill>
                  <a:schemeClr val="dk1"/>
                </a:solidFill>
                <a:sym typeface="Calibri"/>
                <a:hlinkClick r:id="rId4"/>
              </a:rPr>
              <a:t>https://www.e-teaching.org/didaktik/recherche/operatoren</a:t>
            </a:r>
            <a:r>
              <a:rPr lang="en-US" sz="1600" b="0" i="0" u="none" strike="noStrike" cap="none" dirty="0">
                <a:solidFill>
                  <a:schemeClr val="dk1"/>
                </a:solidFill>
                <a:sym typeface="Calibri"/>
              </a:rPr>
              <a:t>  </a:t>
            </a:r>
          </a:p>
          <a:p>
            <a:pPr lvl="0">
              <a:spcBef>
                <a:spcPts val="600"/>
              </a:spcBef>
              <a:spcAft>
                <a:spcPts val="600"/>
              </a:spcAft>
            </a:pPr>
            <a:r>
              <a:rPr lang="en-US" sz="1600" dirty="0">
                <a:solidFill>
                  <a:schemeClr val="dk1"/>
                </a:solidFill>
              </a:rPr>
              <a:t>[3] European Commission [2022]. </a:t>
            </a:r>
            <a:r>
              <a:rPr lang="en-US" sz="1600" i="1" dirty="0">
                <a:solidFill>
                  <a:schemeClr val="dk1"/>
                </a:solidFill>
              </a:rPr>
              <a:t>What is personal data</a:t>
            </a:r>
            <a:r>
              <a:rPr lang="en-US" sz="1600" dirty="0">
                <a:solidFill>
                  <a:schemeClr val="dk1"/>
                </a:solidFill>
              </a:rPr>
              <a:t>? https://ec.europa.eu/info/law/law-topic/data-protection/reform/what-personal-data_en </a:t>
            </a:r>
            <a:endParaRPr lang="en-US" sz="1600" b="0" u="none" strike="noStrike" cap="none" dirty="0">
              <a:solidFill>
                <a:schemeClr val="dk1"/>
              </a:solidFill>
              <a:sym typeface="Calibri"/>
            </a:endParaRPr>
          </a:p>
          <a:p>
            <a:pPr lvl="0">
              <a:spcBef>
                <a:spcPts val="600"/>
              </a:spcBef>
              <a:spcAft>
                <a:spcPts val="600"/>
              </a:spcAft>
            </a:pPr>
            <a:r>
              <a:rPr lang="en-US" sz="1600" dirty="0">
                <a:solidFill>
                  <a:schemeClr val="dk1"/>
                </a:solidFill>
              </a:rPr>
              <a:t>[4</a:t>
            </a:r>
            <a:r>
              <a:rPr lang="en-US" sz="1600" b="0" i="0" u="none" strike="noStrike" cap="none" dirty="0">
                <a:solidFill>
                  <a:schemeClr val="dk1"/>
                </a:solidFill>
                <a:sym typeface="Calibri"/>
              </a:rPr>
              <a:t>] </a:t>
            </a:r>
            <a:r>
              <a:rPr lang="en-US" sz="1600" b="0" i="0" u="none" strike="noStrike" cap="none" dirty="0" err="1">
                <a:solidFill>
                  <a:schemeClr val="dk1"/>
                </a:solidFill>
                <a:sym typeface="Calibri"/>
              </a:rPr>
              <a:t>Klicksafe</a:t>
            </a:r>
            <a:r>
              <a:rPr lang="en-US" sz="1600" b="0" i="0" u="none" strike="noStrike" cap="none" dirty="0">
                <a:solidFill>
                  <a:schemeClr val="dk1"/>
                </a:solidFill>
                <a:sym typeface="Calibri"/>
              </a:rPr>
              <a:t>. (2022). </a:t>
            </a:r>
            <a:r>
              <a:rPr lang="en-US" sz="1600" b="0" i="0" u="none" strike="noStrike" cap="none" dirty="0" err="1">
                <a:solidFill>
                  <a:schemeClr val="dk1"/>
                </a:solidFill>
                <a:sym typeface="Calibri"/>
              </a:rPr>
              <a:t>Desinformation</a:t>
            </a:r>
            <a:r>
              <a:rPr lang="en-US" sz="1600" b="0" i="0" u="none" strike="noStrike" cap="none" dirty="0">
                <a:solidFill>
                  <a:schemeClr val="dk1"/>
                </a:solidFill>
                <a:sym typeface="Calibri"/>
              </a:rPr>
              <a:t> and opinion. </a:t>
            </a:r>
            <a:r>
              <a:rPr lang="en-US" sz="1600" dirty="0">
                <a:solidFill>
                  <a:schemeClr val="dk1"/>
                </a:solidFill>
                <a:hlinkClick r:id="rId5"/>
              </a:rPr>
              <a:t>https://www.klicksafe.de/en/desinformation-und-meinung/</a:t>
            </a:r>
            <a:r>
              <a:rPr lang="en-US" sz="1600" b="0" i="0" u="none" strike="noStrike" cap="none" dirty="0">
                <a:solidFill>
                  <a:schemeClr val="dk1"/>
                </a:solidFill>
                <a:sym typeface="Calibri"/>
              </a:rPr>
              <a:t> </a:t>
            </a:r>
          </a:p>
          <a:p>
            <a:pPr marL="0" marR="0" lvl="0" indent="0" algn="l" rtl="0">
              <a:lnSpc>
                <a:spcPct val="100000"/>
              </a:lnSpc>
              <a:spcBef>
                <a:spcPts val="600"/>
              </a:spcBef>
              <a:spcAft>
                <a:spcPts val="600"/>
              </a:spcAft>
              <a:buNone/>
            </a:pPr>
            <a:r>
              <a:rPr lang="en-US" sz="1600" b="0" i="0" u="none" strike="noStrike" cap="none" dirty="0">
                <a:solidFill>
                  <a:schemeClr val="dk1"/>
                </a:solidFill>
                <a:sym typeface="Calibri"/>
              </a:rPr>
              <a:t>[5] Federal Ministry of health [</a:t>
            </a:r>
            <a:r>
              <a:rPr lang="en-US" sz="1600" b="0" i="0" u="none" strike="noStrike" cap="none" dirty="0" err="1">
                <a:solidFill>
                  <a:schemeClr val="dk1"/>
                </a:solidFill>
                <a:sym typeface="Calibri"/>
              </a:rPr>
              <a:t>Bundesministerium</a:t>
            </a:r>
            <a:r>
              <a:rPr lang="en-US" sz="1600" b="0" i="0" u="none" strike="noStrike" cap="none" dirty="0">
                <a:solidFill>
                  <a:schemeClr val="dk1"/>
                </a:solidFill>
                <a:sym typeface="Calibri"/>
              </a:rPr>
              <a:t> </a:t>
            </a:r>
            <a:r>
              <a:rPr lang="en-US" sz="1600" b="0" i="0" u="none" strike="noStrike" cap="none" dirty="0" err="1">
                <a:solidFill>
                  <a:schemeClr val="dk1"/>
                </a:solidFill>
                <a:sym typeface="Calibri"/>
              </a:rPr>
              <a:t>für</a:t>
            </a:r>
            <a:r>
              <a:rPr lang="en-US" sz="1600" b="0" i="0" u="none" strike="noStrike" cap="none" dirty="0">
                <a:solidFill>
                  <a:schemeClr val="dk1"/>
                </a:solidFill>
                <a:sym typeface="Calibri"/>
              </a:rPr>
              <a:t> Gesundheit]. (2022). </a:t>
            </a:r>
            <a:r>
              <a:rPr lang="en-US" sz="1600" b="0" i="0" u="none" strike="noStrike" cap="none" dirty="0">
                <a:solidFill>
                  <a:schemeClr val="dk1"/>
                </a:solidFill>
                <a:sym typeface="Calibri"/>
                <a:hlinkClick r:id="rId6"/>
              </a:rPr>
              <a:t>https://www.bundesgesundheitsministerium.de/index.html</a:t>
            </a:r>
            <a:r>
              <a:rPr lang="en-US" sz="1600" b="0" i="0" u="none" strike="noStrike" cap="none" dirty="0">
                <a:solidFill>
                  <a:schemeClr val="dk1"/>
                </a:solidFill>
                <a:sym typeface="Calibri"/>
              </a:rPr>
              <a:t> </a:t>
            </a:r>
            <a:endParaRPr sz="1600" b="0" i="0" u="none" strike="noStrike" cap="none" dirty="0">
              <a:solidFill>
                <a:schemeClr val="dk1"/>
              </a:solidFill>
              <a:sym typeface="Calibri"/>
            </a:endParaRPr>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[6] </a:t>
            </a:r>
            <a:r>
              <a:rPr lang="de-DE" sz="1600" b="0" i="0" u="none" strike="noStrike" cap="none" dirty="0" err="1">
                <a:solidFill>
                  <a:schemeClr val="dk1"/>
                </a:solidFill>
                <a:sym typeface="Calibri"/>
              </a:rPr>
              <a:t>VigiAccess</a:t>
            </a:r>
            <a:r>
              <a:rPr lang="de-DE" sz="1600" b="0" i="0" u="none" strike="noStrike" cap="none" dirty="0">
                <a:solidFill>
                  <a:schemeClr val="dk1"/>
                </a:solidFill>
                <a:sym typeface="Calibri"/>
              </a:rPr>
              <a:t>. (2021). </a:t>
            </a:r>
            <a:r>
              <a:rPr lang="de-DE" sz="1600" b="0" i="0" u="none" strike="noStrike" cap="none" dirty="0">
                <a:solidFill>
                  <a:schemeClr val="dk1"/>
                </a:solidFill>
                <a:sym typeface="Calibri"/>
                <a:hlinkClick r:id="rId7"/>
              </a:rPr>
              <a:t>http://www.vigiaccess.org/</a:t>
            </a:r>
            <a:r>
              <a:rPr lang="de-DE" sz="1600" b="0" i="0" u="none" strike="noStrike" cap="none" dirty="0">
                <a:solidFill>
                  <a:schemeClr val="dk1"/>
                </a:solidFill>
                <a:sym typeface="Calibri"/>
              </a:rPr>
              <a:t> </a:t>
            </a:r>
            <a:endParaRPr sz="1600" dirty="0"/>
          </a:p>
          <a:p>
            <a:pPr marL="0" marR="0" lvl="0" indent="0" algn="l" rtl="0">
              <a:lnSpc>
                <a:spcPct val="100000"/>
              </a:lnSpc>
              <a:spcBef>
                <a:spcPts val="600"/>
              </a:spcBef>
              <a:spcAft>
                <a:spcPts val="600"/>
              </a:spcAft>
              <a:buNone/>
            </a:pPr>
            <a:r>
              <a:rPr lang="de-DE" sz="1600" b="0" i="0" u="none" strike="noStrike" cap="none" dirty="0">
                <a:solidFill>
                  <a:schemeClr val="dk1"/>
                </a:solidFill>
                <a:sym typeface="Calibri"/>
              </a:rPr>
              <a:t>[7] </a:t>
            </a:r>
            <a:r>
              <a:rPr lang="de-DE" sz="1600" b="0" i="0" u="none" strike="noStrike" cap="none" dirty="0" err="1">
                <a:solidFill>
                  <a:schemeClr val="dk1"/>
                </a:solidFill>
                <a:sym typeface="Calibri"/>
              </a:rPr>
              <a:t>Empey</a:t>
            </a:r>
            <a:r>
              <a:rPr lang="de-DE" sz="1600" b="0" i="0" u="none" strike="noStrike" cap="none" dirty="0">
                <a:solidFill>
                  <a:schemeClr val="dk1"/>
                </a:solidFill>
                <a:sym typeface="Calibri"/>
              </a:rPr>
              <a:t>, C. (2018). </a:t>
            </a:r>
            <a:r>
              <a:rPr lang="de-DE" sz="1600" b="0" i="0" u="none" strike="noStrike" cap="none" dirty="0" err="1">
                <a:solidFill>
                  <a:schemeClr val="dk1"/>
                </a:solidFill>
                <a:sym typeface="Calibri"/>
              </a:rPr>
              <a:t>How</a:t>
            </a:r>
            <a:r>
              <a:rPr lang="de-DE" sz="1600" b="0" i="0" u="none" strike="noStrike" cap="none" dirty="0">
                <a:solidFill>
                  <a:schemeClr val="dk1"/>
                </a:solidFill>
                <a:sym typeface="Calibri"/>
              </a:rPr>
              <a:t> </a:t>
            </a:r>
            <a:r>
              <a:rPr lang="de-DE" sz="1600" b="0" i="0" u="none" strike="noStrike" cap="none" dirty="0" err="1">
                <a:solidFill>
                  <a:schemeClr val="dk1"/>
                </a:solidFill>
                <a:sym typeface="Calibri"/>
              </a:rPr>
              <a:t>to</a:t>
            </a:r>
            <a:r>
              <a:rPr lang="de-DE" sz="1600" b="0" i="0" u="none" strike="noStrike" cap="none" dirty="0">
                <a:solidFill>
                  <a:schemeClr val="dk1"/>
                </a:solidFill>
                <a:sym typeface="Calibri"/>
              </a:rPr>
              <a:t> </a:t>
            </a:r>
            <a:r>
              <a:rPr lang="de-DE" sz="1600" b="0" i="0" u="none" strike="noStrike" cap="none" dirty="0" err="1">
                <a:solidFill>
                  <a:schemeClr val="dk1"/>
                </a:solidFill>
                <a:sym typeface="Calibri"/>
              </a:rPr>
              <a:t>create</a:t>
            </a:r>
            <a:r>
              <a:rPr lang="de-DE" sz="1600" b="0" i="0" u="none" strike="noStrike" cap="none" dirty="0">
                <a:solidFill>
                  <a:schemeClr val="dk1"/>
                </a:solidFill>
                <a:sym typeface="Calibri"/>
              </a:rPr>
              <a:t> a strong </a:t>
            </a:r>
            <a:r>
              <a:rPr lang="de-DE" sz="1600" b="0" i="0" u="none" strike="noStrike" cap="none" dirty="0" err="1">
                <a:solidFill>
                  <a:schemeClr val="dk1"/>
                </a:solidFill>
                <a:sym typeface="Calibri"/>
              </a:rPr>
              <a:t>passwor</a:t>
            </a:r>
            <a:r>
              <a:rPr lang="de-DE" sz="1600" dirty="0">
                <a:solidFill>
                  <a:schemeClr val="dk1"/>
                </a:solidFill>
              </a:rPr>
              <a:t>? </a:t>
            </a:r>
            <a:r>
              <a:rPr lang="de-DE" sz="1600" i="1" dirty="0" err="1">
                <a:solidFill>
                  <a:schemeClr val="dk1"/>
                </a:solidFill>
              </a:rPr>
              <a:t>Avast</a:t>
            </a:r>
            <a:r>
              <a:rPr lang="de-DE" sz="1600" dirty="0">
                <a:solidFill>
                  <a:schemeClr val="dk1"/>
                </a:solidFill>
              </a:rPr>
              <a:t>. </a:t>
            </a:r>
            <a:r>
              <a:rPr lang="de-DE" sz="1600" b="0" i="0" u="none" strike="noStrike" cap="none" dirty="0">
                <a:solidFill>
                  <a:schemeClr val="dk1"/>
                </a:solidFill>
                <a:sym typeface="Calibri"/>
                <a:hlinkClick r:id="rId8"/>
              </a:rPr>
              <a:t>https://blog.avast.com/strong-password-ideas/</a:t>
            </a:r>
            <a:r>
              <a:rPr lang="de-DE" sz="1600" b="0" i="0" u="none" strike="noStrike" cap="none" dirty="0">
                <a:solidFill>
                  <a:schemeClr val="dk1"/>
                </a:solidFill>
                <a:sym typeface="Calibri"/>
              </a:rPr>
              <a:t> </a:t>
            </a:r>
            <a:endParaRPr sz="1600" dirty="0"/>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Anhang</a:t>
            </a:r>
            <a:endParaRPr lang="en-US" dirty="0">
              <a:solidFill>
                <a:srgbClr val="C01E24"/>
              </a:solidFill>
            </a:endParaRPr>
          </a:p>
        </p:txBody>
      </p:sp>
      <p:sp>
        <p:nvSpPr>
          <p:cNvPr id="5" name="Google Shape;264;p17"/>
          <p:cNvSpPr txBox="1">
            <a:spLocks noGrp="1"/>
          </p:cNvSpPr>
          <p:nvPr>
            <p:ph type="body" idx="2"/>
          </p:nvPr>
        </p:nvSpPr>
        <p:spPr>
          <a:xfrm>
            <a:off x="558000" y="2171749"/>
            <a:ext cx="9522972"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000" dirty="0"/>
              <a:t>Hier finden Sie einige zusätzliche Informationen zu den in Modul 4 behandelten Themen.</a:t>
            </a:r>
          </a:p>
          <a:p>
            <a:pPr marL="0" lvl="0" indent="0" algn="l" rtl="0">
              <a:lnSpc>
                <a:spcPct val="120000"/>
              </a:lnSpc>
              <a:spcBef>
                <a:spcPts val="1200"/>
              </a:spcBef>
              <a:spcAft>
                <a:spcPts val="0"/>
              </a:spcAft>
              <a:buSzPts val="2000"/>
              <a:buNone/>
            </a:pPr>
            <a:r>
              <a:rPr lang="en-US" sz="2000" dirty="0"/>
              <a:t>Inhalt:</a:t>
            </a:r>
          </a:p>
          <a:p>
            <a:pPr marL="342900" indent="-342900">
              <a:lnSpc>
                <a:spcPct val="120000"/>
              </a:lnSpc>
              <a:spcBef>
                <a:spcPts val="1200"/>
              </a:spcBef>
              <a:buSzPts val="2000"/>
            </a:pPr>
            <a:r>
              <a:rPr lang="en-US" sz="2000" dirty="0"/>
              <a:t>Anhang 1: Was ist das World Wide Web?</a:t>
            </a:r>
          </a:p>
          <a:p>
            <a:pPr marL="342900" indent="-342900">
              <a:lnSpc>
                <a:spcPct val="120000"/>
              </a:lnSpc>
              <a:spcBef>
                <a:spcPts val="1200"/>
              </a:spcBef>
              <a:buSzPts val="2000"/>
            </a:pPr>
            <a:r>
              <a:rPr lang="en-US" sz="2000" dirty="0"/>
              <a:t>Anhang 2: Sicherheit: Tipps zum Schutz von Daten und Geräten</a:t>
            </a:r>
          </a:p>
          <a:p>
            <a:pPr marL="342900" indent="-342900">
              <a:lnSpc>
                <a:spcPct val="120000"/>
              </a:lnSpc>
              <a:spcBef>
                <a:spcPts val="1200"/>
              </a:spcBef>
              <a:buSzPts val="2000"/>
            </a:pPr>
            <a:r>
              <a:rPr lang="en-US" sz="2000" dirty="0"/>
              <a:t>Anhang 3: Zusammenfassung der Unterschiede zwischen Sicherheit und Datenschutz</a:t>
            </a:r>
          </a:p>
          <a:p>
            <a:pPr marL="342900" indent="-342900">
              <a:lnSpc>
                <a:spcPct val="120000"/>
              </a:lnSpc>
              <a:spcBef>
                <a:spcPts val="1200"/>
              </a:spcBef>
              <a:buSzPts val="2000"/>
            </a:pPr>
            <a:r>
              <a:rPr lang="en-US" sz="2000" dirty="0"/>
              <a:t>Anhang 4: Was ist die Datenschutz-Grundverordnung und wer muss sie einhalten?</a:t>
            </a:r>
          </a:p>
          <a:p>
            <a:pPr marL="342900" indent="-342900">
              <a:lnSpc>
                <a:spcPct val="120000"/>
              </a:lnSpc>
              <a:spcBef>
                <a:spcPts val="1200"/>
              </a:spcBef>
              <a:buSzPts val="2000"/>
            </a:pPr>
            <a:endParaRPr lang="en-US" sz="2000" dirty="0"/>
          </a:p>
          <a:p>
            <a:pPr marL="342900" indent="-342900">
              <a:lnSpc>
                <a:spcPct val="120000"/>
              </a:lnSpc>
              <a:spcBef>
                <a:spcPts val="1200"/>
              </a:spcBef>
              <a:buSzPts val="2000"/>
            </a:pPr>
            <a:endParaRPr lang="en-US" sz="2000" dirty="0"/>
          </a:p>
        </p:txBody>
      </p:sp>
    </p:spTree>
    <p:extLst>
      <p:ext uri="{BB962C8B-B14F-4D97-AF65-F5344CB8AC3E}">
        <p14:creationId xmlns:p14="http://schemas.microsoft.com/office/powerpoint/2010/main" val="3833343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twork, Communication, Technology, Internet, Business">
            <a:extLst>
              <a:ext uri="{FF2B5EF4-FFF2-40B4-BE49-F238E27FC236}">
                <a16:creationId xmlns:a16="http://schemas.microsoft.com/office/drawing/2014/main" id="{59AB047A-FE41-4628-B183-16AE1F93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316" y="1799999"/>
            <a:ext cx="5009147" cy="300548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CCAC87D5-D74A-4A56-B834-89A17D9BC42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AB17AE35-19DA-4A94-8C0A-775C6983BD4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8" name="Google Shape;262;p17"/>
          <p:cNvSpPr txBox="1">
            <a:spLocks/>
          </p:cNvSpPr>
          <p:nvPr/>
        </p:nvSpPr>
        <p:spPr>
          <a:xfrm>
            <a:off x="557999" y="365785"/>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Anhang 1</a:t>
            </a:r>
            <a:endParaRPr lang="en-US" dirty="0">
              <a:solidFill>
                <a:srgbClr val="C01E24"/>
              </a:solidFill>
            </a:endParaRPr>
          </a:p>
        </p:txBody>
      </p:sp>
      <p:sp>
        <p:nvSpPr>
          <p:cNvPr id="10" name="Τίτλος 1">
            <a:extLst>
              <a:ext uri="{FF2B5EF4-FFF2-40B4-BE49-F238E27FC236}">
                <a16:creationId xmlns:a16="http://schemas.microsoft.com/office/drawing/2014/main" id="{7B930CC3-336D-476E-9FA9-5BC6DEEBE309}"/>
              </a:ext>
            </a:extLst>
          </p:cNvPr>
          <p:cNvSpPr>
            <a:spLocks noGrp="1"/>
          </p:cNvSpPr>
          <p:nvPr>
            <p:ph type="title"/>
          </p:nvPr>
        </p:nvSpPr>
        <p:spPr>
          <a:xfrm>
            <a:off x="557999" y="1161380"/>
            <a:ext cx="11059692" cy="605096"/>
          </a:xfrm>
        </p:spPr>
        <p:txBody>
          <a:bodyPr/>
          <a:lstStyle/>
          <a:p>
            <a:r>
              <a:rPr lang="en-US" dirty="0"/>
              <a:t>Was ist das World Wide Web (WWW) (1)</a:t>
            </a:r>
            <a:endParaRPr lang="el-GR" dirty="0"/>
          </a:p>
        </p:txBody>
      </p:sp>
      <p:sp>
        <p:nvSpPr>
          <p:cNvPr id="12"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420317" cy="4865977"/>
          </a:xfrm>
        </p:spPr>
        <p:txBody>
          <a:bodyPr>
            <a:normAutofit/>
          </a:bodyPr>
          <a:lstStyle/>
          <a:p>
            <a:pPr>
              <a:spcAft>
                <a:spcPts val="600"/>
              </a:spcAft>
            </a:pPr>
            <a:r>
              <a:rPr lang="en-US" dirty="0"/>
              <a:t>Das </a:t>
            </a:r>
            <a:r>
              <a:rPr lang="en-US" b="1" dirty="0"/>
              <a:t>World Wide Web </a:t>
            </a:r>
            <a:r>
              <a:rPr lang="en-US" dirty="0"/>
              <a:t>(WWW), oder einfach </a:t>
            </a:r>
            <a:r>
              <a:rPr lang="en-US" b="1" dirty="0"/>
              <a:t>Web</a:t>
            </a:r>
            <a:r>
              <a:rPr lang="en-US" dirty="0"/>
              <a:t>, ist ein </a:t>
            </a:r>
            <a:r>
              <a:rPr lang="en-US" i="1" dirty="0"/>
              <a:t>Informationssystem</a:t>
            </a:r>
            <a:r>
              <a:rPr lang="en-US" dirty="0"/>
              <a:t>, das </a:t>
            </a:r>
            <a:r>
              <a:rPr lang="en-US" b="1" dirty="0"/>
              <a:t>Dokumente </a:t>
            </a:r>
            <a:r>
              <a:rPr lang="en-US" dirty="0"/>
              <a:t>und andere </a:t>
            </a:r>
            <a:r>
              <a:rPr lang="en-US" b="1" dirty="0"/>
              <a:t>Ressourcen </a:t>
            </a:r>
            <a:r>
              <a:rPr lang="en-US" dirty="0"/>
              <a:t>mit Informationen enthält. </a:t>
            </a:r>
          </a:p>
          <a:p>
            <a:pPr>
              <a:spcAft>
                <a:spcPts val="600"/>
              </a:spcAft>
            </a:pPr>
            <a:r>
              <a:rPr lang="en-US" dirty="0"/>
              <a:t>Diese Webdokumente oder Ressourcen sind</a:t>
            </a:r>
            <a:endParaRPr lang="el-GR" dirty="0"/>
          </a:p>
          <a:p>
            <a:pPr lvl="1">
              <a:spcAft>
                <a:spcPts val="600"/>
              </a:spcAft>
              <a:buFont typeface="Courier New" panose="02070309020205020404" pitchFamily="49" charset="0"/>
              <a:buChar char="o"/>
            </a:pPr>
            <a:r>
              <a:rPr lang="en-US" sz="2400" dirty="0"/>
              <a:t>auf </a:t>
            </a:r>
            <a:r>
              <a:rPr lang="en-US" sz="2400" b="1" dirty="0"/>
              <a:t>Webservern </a:t>
            </a:r>
            <a:r>
              <a:rPr lang="en-US" sz="2400" dirty="0"/>
              <a:t>gespeichert </a:t>
            </a:r>
            <a:endParaRPr lang="el-GR" sz="2400" b="1" dirty="0"/>
          </a:p>
          <a:p>
            <a:pPr lvl="1">
              <a:spcAft>
                <a:spcPts val="600"/>
              </a:spcAft>
              <a:buFont typeface="Courier New" panose="02070309020205020404" pitchFamily="49" charset="0"/>
              <a:buChar char="o"/>
            </a:pPr>
            <a:r>
              <a:rPr lang="en-US" sz="2400" b="1" dirty="0"/>
              <a:t>über das Internet </a:t>
            </a:r>
            <a:r>
              <a:rPr lang="en-US" sz="2400" dirty="0"/>
              <a:t>mit anderen Webdokumenten oder -ressourcen durch </a:t>
            </a:r>
            <a:r>
              <a:rPr lang="en-US" sz="2400" b="1" dirty="0"/>
              <a:t>Hyperlinks </a:t>
            </a:r>
            <a:r>
              <a:rPr lang="en-US" sz="2400" i="1" dirty="0"/>
              <a:t>verknüpft werden</a:t>
            </a:r>
            <a:r>
              <a:rPr lang="en-US" sz="2400" dirty="0"/>
              <a:t>. </a:t>
            </a:r>
          </a:p>
        </p:txBody>
      </p:sp>
    </p:spTree>
    <p:extLst>
      <p:ext uri="{BB962C8B-B14F-4D97-AF65-F5344CB8AC3E}">
        <p14:creationId xmlns:p14="http://schemas.microsoft.com/office/powerpoint/2010/main" val="1546467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ider, Web, Spider Web, Halloween, Silhouette, Black">
            <a:extLst>
              <a:ext uri="{FF2B5EF4-FFF2-40B4-BE49-F238E27FC236}">
                <a16:creationId xmlns:a16="http://schemas.microsoft.com/office/drawing/2014/main" id="{4F68E179-D5A5-4394-9A76-7EE5A3DF9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401" y="1863373"/>
            <a:ext cx="3190158" cy="292600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6" name="Google Shape;345;p24">
            <a:extLst>
              <a:ext uri="{FF2B5EF4-FFF2-40B4-BE49-F238E27FC236}">
                <a16:creationId xmlns:a16="http://schemas.microsoft.com/office/drawing/2014/main" id="{38E319A8-B1E8-449E-9A9C-89E3C0E6E1E9}"/>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8" name="Τίτλος 1">
            <a:extLst>
              <a:ext uri="{FF2B5EF4-FFF2-40B4-BE49-F238E27FC236}">
                <a16:creationId xmlns:a16="http://schemas.microsoft.com/office/drawing/2014/main" id="{7B930CC3-336D-476E-9FA9-5BC6DEEBE309}"/>
              </a:ext>
            </a:extLst>
          </p:cNvPr>
          <p:cNvSpPr>
            <a:spLocks noGrp="1"/>
          </p:cNvSpPr>
          <p:nvPr>
            <p:ph type="title"/>
          </p:nvPr>
        </p:nvSpPr>
        <p:spPr>
          <a:xfrm>
            <a:off x="558000" y="1080000"/>
            <a:ext cx="11059692" cy="605096"/>
          </a:xfrm>
        </p:spPr>
        <p:txBody>
          <a:bodyPr/>
          <a:lstStyle/>
          <a:p>
            <a:r>
              <a:rPr lang="en-US" dirty="0"/>
              <a:t>Was </a:t>
            </a:r>
            <a:r>
              <a:rPr lang="en-US" dirty="0" err="1"/>
              <a:t>ist</a:t>
            </a:r>
            <a:r>
              <a:rPr lang="en-US" dirty="0"/>
              <a:t> das World Wide Web (WWW) (2)</a:t>
            </a:r>
            <a:endParaRPr lang="el-GR" dirty="0"/>
          </a:p>
        </p:txBody>
      </p:sp>
      <p:sp>
        <p:nvSpPr>
          <p:cNvPr id="10"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503704" cy="4865977"/>
          </a:xfrm>
        </p:spPr>
        <p:txBody>
          <a:bodyPr>
            <a:normAutofit lnSpcReduction="10000"/>
          </a:bodyPr>
          <a:lstStyle/>
          <a:p>
            <a:pPr>
              <a:spcAft>
                <a:spcPts val="600"/>
              </a:spcAft>
            </a:pPr>
            <a:r>
              <a:rPr lang="en-US" dirty="0"/>
              <a:t>Eine </a:t>
            </a:r>
            <a:r>
              <a:rPr lang="en-US" b="1" dirty="0"/>
              <a:t>Website </a:t>
            </a:r>
            <a:r>
              <a:rPr lang="en-US" dirty="0"/>
              <a:t>ist eine Sammlung zusammenhängender Webressourcen, einschließlich Webseiten und Multimedia-Inhalten, die in der Regel mit einem </a:t>
            </a:r>
            <a:r>
              <a:rPr lang="en-US" dirty="0" err="1"/>
              <a:t>gemeinsamen</a:t>
            </a:r>
            <a:r>
              <a:rPr lang="en-US" dirty="0"/>
              <a:t> </a:t>
            </a:r>
            <a:r>
              <a:rPr lang="en-US" b="1" dirty="0" err="1"/>
              <a:t>Domainnamen</a:t>
            </a:r>
            <a:r>
              <a:rPr lang="en-US" dirty="0"/>
              <a:t>, z. B. google.com, gekennzeichnet und auf einem Webserver gespeichert und veröffentlicht werden. </a:t>
            </a:r>
            <a:endParaRPr lang="el-GR" dirty="0"/>
          </a:p>
          <a:p>
            <a:pPr>
              <a:spcAft>
                <a:spcPts val="600"/>
              </a:spcAft>
            </a:pPr>
            <a:r>
              <a:rPr lang="en-US" dirty="0"/>
              <a:t>In allen Ländern gibt es Millionen von </a:t>
            </a:r>
            <a:r>
              <a:rPr lang="en-US" i="1" dirty="0"/>
              <a:t>miteinander verknüpften Websites</a:t>
            </a:r>
            <a:r>
              <a:rPr lang="en-US" dirty="0"/>
              <a:t>, die mit ihren Hyperlinks das </a:t>
            </a:r>
            <a:r>
              <a:rPr lang="en-US" b="1" dirty="0"/>
              <a:t>World Wide Web </a:t>
            </a:r>
            <a:r>
              <a:rPr lang="en-US" dirty="0"/>
              <a:t>bilden, wie ein Spinnennetz, weshalb auch der Begriff "Web" verwendet </a:t>
            </a:r>
            <a:r>
              <a:rPr lang="en-US" dirty="0" err="1"/>
              <a:t>wird</a:t>
            </a:r>
            <a:r>
              <a:rPr lang="en-US"/>
              <a:t>. </a:t>
            </a:r>
            <a:endParaRPr lang="en-US" dirty="0"/>
          </a:p>
        </p:txBody>
      </p:sp>
    </p:spTree>
    <p:extLst>
      <p:ext uri="{BB962C8B-B14F-4D97-AF65-F5344CB8AC3E}">
        <p14:creationId xmlns:p14="http://schemas.microsoft.com/office/powerpoint/2010/main" val="330033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Στρογγύλεμα γωνιών 13">
            <a:extLst>
              <a:ext uri="{FF2B5EF4-FFF2-40B4-BE49-F238E27FC236}">
                <a16:creationId xmlns:a16="http://schemas.microsoft.com/office/drawing/2014/main" id="{FB05BA17-1B6A-4368-82B8-12020F3E138D}"/>
              </a:ext>
            </a:extLst>
          </p:cNvPr>
          <p:cNvSpPr/>
          <p:nvPr/>
        </p:nvSpPr>
        <p:spPr>
          <a:xfrm>
            <a:off x="10311897" y="1685095"/>
            <a:ext cx="1647731" cy="2090199"/>
          </a:xfrm>
          <a:prstGeom prst="roundRect">
            <a:avLst>
              <a:gd name="adj" fmla="val 16667"/>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Σύννεφο 17">
            <a:extLst>
              <a:ext uri="{FF2B5EF4-FFF2-40B4-BE49-F238E27FC236}">
                <a16:creationId xmlns:a16="http://schemas.microsoft.com/office/drawing/2014/main" id="{4B170611-60B1-4AFF-9D88-AB1A335391EE}"/>
              </a:ext>
            </a:extLst>
          </p:cNvPr>
          <p:cNvSpPr/>
          <p:nvPr/>
        </p:nvSpPr>
        <p:spPr>
          <a:xfrm>
            <a:off x="8225074" y="1922712"/>
            <a:ext cx="2082128" cy="1601724"/>
          </a:xfrm>
          <a:prstGeom prst="cloud">
            <a:avLst/>
          </a:prstGeom>
          <a:solidFill>
            <a:schemeClr val="bg1">
              <a:lumMod val="95000"/>
            </a:schemeClr>
          </a:solidFill>
          <a:ln w="3175">
            <a:solidFill>
              <a:srgbClr val="9D27A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de-DE" sz="1200" b="0" i="0" u="sng" strike="noStrike" cap="none">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de-DE" sz="1200" b="0" i="0" u="none" strike="noStrike" cap="none">
                <a:solidFill>
                  <a:schemeClr val="dk1"/>
                </a:solidFill>
                <a:latin typeface="Calibri"/>
                <a:ea typeface="Calibri"/>
                <a:cs typeface="Calibri"/>
                <a:sym typeface="Calibri"/>
              </a:rPr>
              <a:t> | </a:t>
            </a:r>
            <a:r>
              <a:rPr lang="de-DE" sz="1200" b="0" i="0" u="sng" strike="noStrike" cap="none"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de-DE" sz="1200" b="0" i="0" u="sng" strike="noStrike" cap="none"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license</a:t>
            </a:r>
            <a:endParaRPr sz="1200" b="0" i="0" u="none" strike="noStrike" cap="none">
              <a:solidFill>
                <a:schemeClr val="dk1"/>
              </a:solidFill>
              <a:latin typeface="Calibri"/>
              <a:ea typeface="Calibri"/>
              <a:cs typeface="Calibri"/>
              <a:sym typeface="Calibri"/>
            </a:endParaRPr>
          </a:p>
        </p:txBody>
      </p:sp>
      <p:sp>
        <p:nvSpPr>
          <p:cNvPr id="4" name="Διάγραμμα ροής: Γραμμή σύνδεσης 3">
            <a:extLst>
              <a:ext uri="{FF2B5EF4-FFF2-40B4-BE49-F238E27FC236}">
                <a16:creationId xmlns:a16="http://schemas.microsoft.com/office/drawing/2014/main" id="{A122B44B-DD0C-4F50-8F58-A2FF44B4E064}"/>
              </a:ext>
            </a:extLst>
          </p:cNvPr>
          <p:cNvSpPr/>
          <p:nvPr/>
        </p:nvSpPr>
        <p:spPr>
          <a:xfrm>
            <a:off x="7036806" y="2263366"/>
            <a:ext cx="1188267" cy="113698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browser</a:t>
            </a:r>
            <a:endParaRPr lang="el-GR">
              <a:solidFill>
                <a:srgbClr val="C00000"/>
              </a:solidFill>
            </a:endParaRPr>
          </a:p>
        </p:txBody>
      </p:sp>
      <p:sp>
        <p:nvSpPr>
          <p:cNvPr id="6" name="Βέλος: Αριστερό-δεξιό 5">
            <a:extLst>
              <a:ext uri="{FF2B5EF4-FFF2-40B4-BE49-F238E27FC236}">
                <a16:creationId xmlns:a16="http://schemas.microsoft.com/office/drawing/2014/main" id="{65807AC8-3441-4623-A4FF-A039D46285AD}"/>
              </a:ext>
            </a:extLst>
          </p:cNvPr>
          <p:cNvSpPr/>
          <p:nvPr/>
        </p:nvSpPr>
        <p:spPr>
          <a:xfrm>
            <a:off x="8145450" y="2801809"/>
            <a:ext cx="2472164" cy="610574"/>
          </a:xfrm>
          <a:prstGeom prst="lef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ιάγραμμα ροής: Πολλαπλό έγγραφο 6">
            <a:extLst>
              <a:ext uri="{FF2B5EF4-FFF2-40B4-BE49-F238E27FC236}">
                <a16:creationId xmlns:a16="http://schemas.microsoft.com/office/drawing/2014/main" id="{1AD0BA99-E82C-43C0-BFB3-1851D0DAF8A3}"/>
              </a:ext>
            </a:extLst>
          </p:cNvPr>
          <p:cNvSpPr/>
          <p:nvPr/>
        </p:nvSpPr>
        <p:spPr>
          <a:xfrm>
            <a:off x="10406956" y="1922712"/>
            <a:ext cx="1421394" cy="76452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ιάγραμμα ροής: Μαγνητικός δίσκος 7">
            <a:extLst>
              <a:ext uri="{FF2B5EF4-FFF2-40B4-BE49-F238E27FC236}">
                <a16:creationId xmlns:a16="http://schemas.microsoft.com/office/drawing/2014/main" id="{1B4EF761-54E2-4484-B23C-407E18043855}"/>
              </a:ext>
            </a:extLst>
          </p:cNvPr>
          <p:cNvSpPr/>
          <p:nvPr/>
        </p:nvSpPr>
        <p:spPr>
          <a:xfrm>
            <a:off x="10649137" y="2708197"/>
            <a:ext cx="937032" cy="878186"/>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8314D2E0-421D-46D4-BE5A-F5AECB4100D1}"/>
              </a:ext>
            </a:extLst>
          </p:cNvPr>
          <p:cNvSpPr/>
          <p:nvPr/>
        </p:nvSpPr>
        <p:spPr>
          <a:xfrm>
            <a:off x="7880431" y="2244607"/>
            <a:ext cx="2526524" cy="416458"/>
          </a:xfrm>
          <a:prstGeom prs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C350F660-3D80-446A-8392-AD45154E558A}"/>
              </a:ext>
            </a:extLst>
          </p:cNvPr>
          <p:cNvSpPr txBox="1"/>
          <p:nvPr/>
        </p:nvSpPr>
        <p:spPr>
          <a:xfrm>
            <a:off x="10406957" y="2161566"/>
            <a:ext cx="1210736" cy="307777"/>
          </a:xfrm>
          <a:prstGeom prst="rect">
            <a:avLst/>
          </a:prstGeom>
          <a:noFill/>
        </p:spPr>
        <p:txBody>
          <a:bodyPr wrap="square">
            <a:spAutoFit/>
          </a:bodyPr>
          <a:lstStyle/>
          <a:p>
            <a:pPr algn="ctr"/>
            <a:r>
              <a:rPr lang="en-US">
                <a:solidFill>
                  <a:srgbClr val="C00000"/>
                </a:solidFill>
              </a:rPr>
              <a:t>Web site</a:t>
            </a:r>
            <a:endParaRPr lang="el-GR">
              <a:solidFill>
                <a:srgbClr val="C00000"/>
              </a:solidFill>
            </a:endParaRPr>
          </a:p>
        </p:txBody>
      </p:sp>
      <p:sp>
        <p:nvSpPr>
          <p:cNvPr id="13" name="TextBox 12">
            <a:extLst>
              <a:ext uri="{FF2B5EF4-FFF2-40B4-BE49-F238E27FC236}">
                <a16:creationId xmlns:a16="http://schemas.microsoft.com/office/drawing/2014/main" id="{0D8A965A-26AD-4A5F-B75C-09191CE7634F}"/>
              </a:ext>
            </a:extLst>
          </p:cNvPr>
          <p:cNvSpPr txBox="1"/>
          <p:nvPr/>
        </p:nvSpPr>
        <p:spPr>
          <a:xfrm>
            <a:off x="10649137" y="3001216"/>
            <a:ext cx="968555" cy="523220"/>
          </a:xfrm>
          <a:prstGeom prst="rect">
            <a:avLst/>
          </a:prstGeom>
          <a:noFill/>
        </p:spPr>
        <p:txBody>
          <a:bodyPr wrap="square">
            <a:spAutoFit/>
          </a:bodyPr>
          <a:lstStyle/>
          <a:p>
            <a:pPr algn="ctr"/>
            <a:r>
              <a:rPr lang="en-US">
                <a:solidFill>
                  <a:srgbClr val="C00000"/>
                </a:solidFill>
              </a:rPr>
              <a:t>Web </a:t>
            </a:r>
          </a:p>
          <a:p>
            <a:pPr algn="ctr"/>
            <a:r>
              <a:rPr lang="en-US">
                <a:solidFill>
                  <a:srgbClr val="C00000"/>
                </a:solidFill>
              </a:rPr>
              <a:t>server</a:t>
            </a:r>
            <a:endParaRPr lang="el-GR">
              <a:solidFill>
                <a:srgbClr val="C00000"/>
              </a:solidFill>
            </a:endParaRPr>
          </a:p>
        </p:txBody>
      </p:sp>
      <p:sp>
        <p:nvSpPr>
          <p:cNvPr id="11" name="TextBox 10">
            <a:extLst>
              <a:ext uri="{FF2B5EF4-FFF2-40B4-BE49-F238E27FC236}">
                <a16:creationId xmlns:a16="http://schemas.microsoft.com/office/drawing/2014/main" id="{628F9F97-78CB-4F43-B0B9-4EC76EB344E6}"/>
              </a:ext>
            </a:extLst>
          </p:cNvPr>
          <p:cNvSpPr txBox="1"/>
          <p:nvPr/>
        </p:nvSpPr>
        <p:spPr>
          <a:xfrm>
            <a:off x="7880429" y="2304975"/>
            <a:ext cx="1589495" cy="276999"/>
          </a:xfrm>
          <a:prstGeom prst="rect">
            <a:avLst/>
          </a:prstGeom>
          <a:noFill/>
        </p:spPr>
        <p:txBody>
          <a:bodyPr wrap="square" rtlCol="0">
            <a:spAutoFit/>
          </a:bodyPr>
          <a:lstStyle/>
          <a:p>
            <a:r>
              <a:rPr lang="en-US" sz="1200">
                <a:solidFill>
                  <a:srgbClr val="0070C0"/>
                </a:solidFill>
              </a:rPr>
              <a:t>domain name</a:t>
            </a:r>
            <a:endParaRPr lang="el-GR" sz="1200">
              <a:solidFill>
                <a:srgbClr val="0070C0"/>
              </a:solidFill>
            </a:endParaRPr>
          </a:p>
        </p:txBody>
      </p:sp>
      <p:sp>
        <p:nvSpPr>
          <p:cNvPr id="15" name="TextBox 14">
            <a:extLst>
              <a:ext uri="{FF2B5EF4-FFF2-40B4-BE49-F238E27FC236}">
                <a16:creationId xmlns:a16="http://schemas.microsoft.com/office/drawing/2014/main" id="{51708535-4830-4FF2-A556-49F9CAB90D3D}"/>
              </a:ext>
            </a:extLst>
          </p:cNvPr>
          <p:cNvSpPr txBox="1"/>
          <p:nvPr/>
        </p:nvSpPr>
        <p:spPr>
          <a:xfrm>
            <a:off x="8213349" y="2983554"/>
            <a:ext cx="2193606" cy="276999"/>
          </a:xfrm>
          <a:prstGeom prst="rect">
            <a:avLst/>
          </a:prstGeom>
          <a:noFill/>
        </p:spPr>
        <p:txBody>
          <a:bodyPr wrap="square" rtlCol="0">
            <a:spAutoFit/>
          </a:bodyPr>
          <a:lstStyle/>
          <a:p>
            <a:pPr algn="ctr"/>
            <a:r>
              <a:rPr lang="en-US" sz="1200">
                <a:solidFill>
                  <a:srgbClr val="0070C0"/>
                </a:solidFill>
              </a:rPr>
              <a:t>data exchange with http</a:t>
            </a:r>
            <a:endParaRPr lang="el-GR" sz="1200">
              <a:solidFill>
                <a:srgbClr val="0070C0"/>
              </a:solidFill>
            </a:endParaRPr>
          </a:p>
        </p:txBody>
      </p:sp>
      <p:sp>
        <p:nvSpPr>
          <p:cNvPr id="19" name="TextBox 18">
            <a:extLst>
              <a:ext uri="{FF2B5EF4-FFF2-40B4-BE49-F238E27FC236}">
                <a16:creationId xmlns:a16="http://schemas.microsoft.com/office/drawing/2014/main" id="{6A4D9535-E8AF-4D1D-BDED-712EF59EF42E}"/>
              </a:ext>
            </a:extLst>
          </p:cNvPr>
          <p:cNvSpPr txBox="1"/>
          <p:nvPr/>
        </p:nvSpPr>
        <p:spPr>
          <a:xfrm>
            <a:off x="8770561" y="2620658"/>
            <a:ext cx="790601" cy="307777"/>
          </a:xfrm>
          <a:prstGeom prst="rect">
            <a:avLst/>
          </a:prstGeom>
          <a:noFill/>
        </p:spPr>
        <p:txBody>
          <a:bodyPr wrap="none" rtlCol="0">
            <a:spAutoFit/>
          </a:bodyPr>
          <a:lstStyle/>
          <a:p>
            <a:r>
              <a:rPr lang="en-US" i="1">
                <a:solidFill>
                  <a:srgbClr val="9D27A1"/>
                </a:solidFill>
              </a:rPr>
              <a:t>Internet</a:t>
            </a:r>
            <a:endParaRPr lang="el-GR" i="1">
              <a:solidFill>
                <a:srgbClr val="9D27A1"/>
              </a:solidFill>
            </a:endParaRPr>
          </a:p>
        </p:txBody>
      </p:sp>
      <p:sp>
        <p:nvSpPr>
          <p:cNvPr id="17" name="Google Shape;345;p24">
            <a:extLst>
              <a:ext uri="{FF2B5EF4-FFF2-40B4-BE49-F238E27FC236}">
                <a16:creationId xmlns:a16="http://schemas.microsoft.com/office/drawing/2014/main" id="{FFA5437F-6793-4EE7-8ED1-001799753658}"/>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pPr>
            <a:r>
              <a:rPr lang="de-DE" sz="1530" b="0" i="0" u="none" strike="noStrike" cap="none">
                <a:solidFill>
                  <a:schemeClr val="lt1"/>
                </a:solidFill>
                <a:latin typeface="Calibri"/>
                <a:ea typeface="Calibri"/>
                <a:cs typeface="Calibri"/>
                <a:sym typeface="Calibri"/>
              </a:rPr>
              <a:t>4.3 Searching on the internet </a:t>
            </a:r>
            <a:endParaRPr sz="1275" b="0" i="0" u="none" strike="noStrike" cap="none">
              <a:solidFill>
                <a:schemeClr val="lt1"/>
              </a:solidFill>
              <a:latin typeface="Calibri"/>
              <a:ea typeface="Calibri"/>
              <a:cs typeface="Calibri"/>
              <a:sym typeface="Calibri"/>
            </a:endParaRPr>
          </a:p>
        </p:txBody>
      </p:sp>
      <p:sp>
        <p:nvSpPr>
          <p:cNvPr id="20" name="Τίτλος 1">
            <a:extLst>
              <a:ext uri="{FF2B5EF4-FFF2-40B4-BE49-F238E27FC236}">
                <a16:creationId xmlns:a16="http://schemas.microsoft.com/office/drawing/2014/main" id="{7B930CC3-336D-476E-9FA9-5BC6DEEBE309}"/>
              </a:ext>
            </a:extLst>
          </p:cNvPr>
          <p:cNvSpPr>
            <a:spLocks noGrp="1"/>
          </p:cNvSpPr>
          <p:nvPr>
            <p:ph type="title"/>
          </p:nvPr>
        </p:nvSpPr>
        <p:spPr>
          <a:xfrm>
            <a:off x="558000" y="1080000"/>
            <a:ext cx="11059692" cy="605096"/>
          </a:xfrm>
        </p:spPr>
        <p:txBody>
          <a:bodyPr/>
          <a:lstStyle/>
          <a:p>
            <a:r>
              <a:rPr lang="en-US" dirty="0"/>
              <a:t>Was </a:t>
            </a:r>
            <a:r>
              <a:rPr lang="en-US" dirty="0" err="1"/>
              <a:t>ist</a:t>
            </a:r>
            <a:r>
              <a:rPr lang="en-US" dirty="0"/>
              <a:t> das World Wide Web (WWW) (3)</a:t>
            </a:r>
            <a:endParaRPr lang="el-GR" dirty="0"/>
          </a:p>
        </p:txBody>
      </p:sp>
      <p:sp>
        <p:nvSpPr>
          <p:cNvPr id="22"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286421" cy="4865977"/>
          </a:xfrm>
        </p:spPr>
        <p:txBody>
          <a:bodyPr>
            <a:normAutofit fontScale="92500" lnSpcReduction="10000"/>
          </a:bodyPr>
          <a:lstStyle/>
          <a:p>
            <a:pPr>
              <a:spcAft>
                <a:spcPts val="1200"/>
              </a:spcAft>
            </a:pPr>
            <a:r>
              <a:rPr lang="en-US" dirty="0"/>
              <a:t>Für den Zugriff auf das Web, d. h. das Erreichen der auf den Websites gespeicherten Informationen, ist eine Software namens </a:t>
            </a:r>
            <a:r>
              <a:rPr lang="en-US" b="1" dirty="0"/>
              <a:t>Webbrowser zu </a:t>
            </a:r>
            <a:r>
              <a:rPr lang="en-US" dirty="0"/>
              <a:t>verwenden. </a:t>
            </a:r>
          </a:p>
          <a:p>
            <a:pPr>
              <a:spcAft>
                <a:spcPts val="1200"/>
              </a:spcAft>
            </a:pPr>
            <a:r>
              <a:rPr lang="en-US" dirty="0"/>
              <a:t>Der Webbrowser benötigt den </a:t>
            </a:r>
            <a:r>
              <a:rPr lang="en-US" dirty="0" err="1"/>
              <a:t>Domainnamen</a:t>
            </a:r>
            <a:r>
              <a:rPr lang="en-US" dirty="0"/>
              <a:t> einer Website, um auf sie zuzugreifen, und verwendet das </a:t>
            </a:r>
            <a:r>
              <a:rPr lang="en-US" b="1" dirty="0"/>
              <a:t>http- </a:t>
            </a:r>
            <a:r>
              <a:rPr lang="en-US" dirty="0"/>
              <a:t>(oder </a:t>
            </a:r>
            <a:r>
              <a:rPr lang="en-US" b="1" dirty="0"/>
              <a:t>https-</a:t>
            </a:r>
            <a:r>
              <a:rPr lang="en-US" dirty="0"/>
              <a:t>) Protokoll für den Datenaustausch mit dem Webserver, der die Website hostet.</a:t>
            </a:r>
          </a:p>
          <a:p>
            <a:pPr>
              <a:spcAft>
                <a:spcPts val="1200"/>
              </a:spcAft>
            </a:pPr>
            <a:endParaRPr lang="en-US" dirty="0"/>
          </a:p>
          <a:p>
            <a:pPr>
              <a:spcAft>
                <a:spcPts val="1200"/>
              </a:spcAft>
            </a:pPr>
            <a:r>
              <a:rPr lang="en-US" dirty="0"/>
              <a:t>Weitere </a:t>
            </a:r>
            <a:r>
              <a:rPr lang="en-US" dirty="0" err="1"/>
              <a:t>Informationen</a:t>
            </a:r>
            <a:r>
              <a:rPr lang="en-US" dirty="0"/>
              <a:t> </a:t>
            </a:r>
            <a:r>
              <a:rPr lang="en-US" dirty="0" err="1"/>
              <a:t>über</a:t>
            </a:r>
            <a:r>
              <a:rPr lang="en-US" dirty="0"/>
              <a:t> WWW finden Sie </a:t>
            </a:r>
            <a:r>
              <a:rPr lang="en-US" dirty="0">
                <a:hlinkClick r:id="rId4"/>
              </a:rPr>
              <a:t>hier</a:t>
            </a:r>
            <a:r>
              <a:rPr lang="en-US" dirty="0"/>
              <a:t>.</a:t>
            </a:r>
            <a:endParaRPr lang="el-GR" dirty="0"/>
          </a:p>
        </p:txBody>
      </p:sp>
    </p:spTree>
    <p:extLst>
      <p:ext uri="{BB962C8B-B14F-4D97-AF65-F5344CB8AC3E}">
        <p14:creationId xmlns:p14="http://schemas.microsoft.com/office/powerpoint/2010/main" val="34753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4.1 </a:t>
            </a:r>
            <a:r>
              <a:rPr lang="de-DE" sz="1800" dirty="0">
                <a:solidFill>
                  <a:schemeClr val="lt1"/>
                </a:solidFill>
              </a:rPr>
              <a:t>Einführung</a:t>
            </a:r>
            <a:endParaRPr sz="1500" b="0" i="0" u="none" strike="noStrike" cap="none" dirty="0">
              <a:solidFill>
                <a:schemeClr val="lt1"/>
              </a:solidFill>
              <a:latin typeface="Calibri"/>
              <a:ea typeface="Calibri"/>
              <a:cs typeface="Calibri"/>
              <a:sym typeface="Calibri"/>
            </a:endParaRPr>
          </a:p>
        </p:txBody>
      </p:sp>
      <p:pic>
        <p:nvPicPr>
          <p:cNvPr id="7" name="Google Shape;173;p8">
            <a:extLst>
              <a:ext uri="{FF2B5EF4-FFF2-40B4-BE49-F238E27FC236}">
                <a16:creationId xmlns:a16="http://schemas.microsoft.com/office/drawing/2014/main" id="{2F18A464-822D-423C-AFD3-521AB73D7BE7}"/>
              </a:ext>
            </a:extLst>
          </p:cNvPr>
          <p:cNvPicPr preferRelativeResize="0"/>
          <p:nvPr/>
        </p:nvPicPr>
        <p:blipFill rotWithShape="1">
          <a:blip r:embed="rId3">
            <a:alphaModFix/>
          </a:blip>
          <a:srcRect b="40029"/>
          <a:stretch/>
        </p:blipFill>
        <p:spPr>
          <a:xfrm>
            <a:off x="4857253" y="2147173"/>
            <a:ext cx="7353480" cy="4710827"/>
          </a:xfrm>
          <a:prstGeom prst="rect">
            <a:avLst/>
          </a:prstGeom>
          <a:ln>
            <a:noFill/>
          </a:ln>
          <a:effectLst>
            <a:outerShdw blurRad="190500" algn="tl" rotWithShape="0">
              <a:srgbClr val="000000">
                <a:alpha val="70000"/>
              </a:srgbClr>
            </a:outerShdw>
          </a:effectLst>
        </p:spPr>
      </p:pic>
      <p:sp>
        <p:nvSpPr>
          <p:cNvPr id="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Was ist digitale Gesundheitskompetenz?</a:t>
            </a:r>
            <a:endParaRPr dirty="0"/>
          </a:p>
        </p:txBody>
      </p:sp>
      <p:sp>
        <p:nvSpPr>
          <p:cNvPr id="10" name="Google Shape;170;p8"/>
          <p:cNvSpPr txBox="1">
            <a:spLocks noGrp="1"/>
          </p:cNvSpPr>
          <p:nvPr>
            <p:ph type="body" idx="1"/>
          </p:nvPr>
        </p:nvSpPr>
        <p:spPr>
          <a:xfrm>
            <a:off x="657987" y="1762700"/>
            <a:ext cx="4424651" cy="50580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SzPct val="100000"/>
              <a:buNone/>
            </a:pPr>
            <a:r>
              <a:rPr lang="en-US" b="1" dirty="0" err="1"/>
              <a:t>Digitale</a:t>
            </a:r>
            <a:r>
              <a:rPr lang="en-US" b="1" dirty="0"/>
              <a:t> </a:t>
            </a:r>
            <a:r>
              <a:rPr lang="en-US" b="1" dirty="0" err="1"/>
              <a:t>Gesundheitskompetenz</a:t>
            </a:r>
            <a:r>
              <a:rPr lang="en-US" b="1" dirty="0"/>
              <a:t> (DHL) </a:t>
            </a:r>
            <a:r>
              <a:rPr lang="en-US" dirty="0" err="1"/>
              <a:t>ist</a:t>
            </a:r>
            <a:r>
              <a:rPr lang="en-US" dirty="0"/>
              <a:t> </a:t>
            </a:r>
            <a:r>
              <a:rPr lang="en-US" dirty="0" err="1"/>
              <a:t>definiert</a:t>
            </a:r>
            <a:r>
              <a:rPr lang="en-US" dirty="0"/>
              <a:t> </a:t>
            </a:r>
            <a:r>
              <a:rPr lang="en-US" dirty="0" err="1"/>
              <a:t>als</a:t>
            </a:r>
            <a:endParaRPr lang="en-US" dirty="0"/>
          </a:p>
          <a:p>
            <a:pPr marL="228600" indent="-228600">
              <a:lnSpc>
                <a:spcPct val="110000"/>
              </a:lnSpc>
              <a:spcBef>
                <a:spcPts val="1200"/>
              </a:spcBef>
              <a:buSzPct val="119999"/>
            </a:pPr>
            <a:r>
              <a:rPr lang="de-DE" dirty="0"/>
              <a:t>die </a:t>
            </a:r>
            <a:r>
              <a:rPr lang="de-DE" b="1" dirty="0"/>
              <a:t>Fähigkeit, Gesundheitsinformationen </a:t>
            </a:r>
            <a:r>
              <a:rPr lang="de-DE" dirty="0"/>
              <a:t>in digitalen Quellen </a:t>
            </a:r>
            <a:r>
              <a:rPr lang="de-DE" b="1" dirty="0"/>
              <a:t>zu suchen, zu finden, zu verstehen und zu bewerten</a:t>
            </a:r>
            <a:r>
              <a:rPr lang="de-DE" dirty="0"/>
              <a:t>, und </a:t>
            </a:r>
          </a:p>
          <a:p>
            <a:pPr marL="228600" indent="-228600">
              <a:lnSpc>
                <a:spcPct val="110000"/>
              </a:lnSpc>
              <a:spcBef>
                <a:spcPts val="1200"/>
              </a:spcBef>
              <a:buSzPct val="119999"/>
            </a:pPr>
            <a:r>
              <a:rPr lang="de-DE" dirty="0"/>
              <a:t>das erworbene Wissen zur </a:t>
            </a:r>
            <a:r>
              <a:rPr lang="de-DE" b="1" dirty="0"/>
              <a:t>Lösung eines Gesundheitsproblems anzuwenden</a:t>
            </a:r>
            <a:r>
              <a:rPr lang="en-US" b="1" dirty="0"/>
              <a:t> </a:t>
            </a:r>
            <a:r>
              <a:rPr lang="en-US" dirty="0"/>
              <a:t>(WHO Digital Health Literacy, 2017).</a:t>
            </a:r>
          </a:p>
          <a:p>
            <a:pPr marL="228600" lvl="0" indent="-87629" algn="l" rtl="0">
              <a:lnSpc>
                <a:spcPct val="110000"/>
              </a:lnSpc>
              <a:spcBef>
                <a:spcPts val="1200"/>
              </a:spcBef>
              <a:spcAft>
                <a:spcPts val="0"/>
              </a:spcAft>
              <a:buSzPct val="100000"/>
              <a:buNone/>
            </a:pPr>
            <a:endParaRPr dirty="0"/>
          </a:p>
        </p:txBody>
      </p:sp>
    </p:spTree>
    <p:extLst>
      <p:ext uri="{BB962C8B-B14F-4D97-AF65-F5344CB8AC3E}">
        <p14:creationId xmlns:p14="http://schemas.microsoft.com/office/powerpoint/2010/main" val="38230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Das World Wide Web </a:t>
            </a:r>
            <a:r>
              <a:rPr lang="en-US" sz="2000" b="1" dirty="0" err="1">
                <a:solidFill>
                  <a:srgbClr val="203864"/>
                </a:solidFill>
              </a:rPr>
              <a:t>ist</a:t>
            </a:r>
            <a:r>
              <a:rPr lang="en-US" sz="2000" b="1" dirty="0">
                <a:solidFill>
                  <a:srgbClr val="203864"/>
                </a:solidFill>
              </a:rPr>
              <a:t> </a:t>
            </a:r>
            <a:r>
              <a:rPr lang="en-US" sz="2000" b="1" dirty="0" err="1">
                <a:solidFill>
                  <a:srgbClr val="203864"/>
                </a:solidFill>
              </a:rPr>
              <a:t>ein</a:t>
            </a:r>
            <a:r>
              <a:rPr lang="en-US" sz="2000" b="1" dirty="0">
                <a:solidFill>
                  <a:srgbClr val="203864"/>
                </a:solidFill>
              </a:rPr>
              <a:t> </a:t>
            </a:r>
            <a:r>
              <a:rPr lang="en-US" sz="2000" b="1" dirty="0" err="1">
                <a:solidFill>
                  <a:srgbClr val="203864"/>
                </a:solidFill>
              </a:rPr>
              <a:t>Informationssystem</a:t>
            </a:r>
            <a:r>
              <a:rPr lang="en-US" sz="2000" b="1" dirty="0">
                <a:solidFill>
                  <a:srgbClr val="203864"/>
                </a:solidFill>
              </a:rPr>
              <a:t>, das </a:t>
            </a:r>
            <a:r>
              <a:rPr lang="en-US" sz="2000" b="1" dirty="0" err="1">
                <a:solidFill>
                  <a:srgbClr val="203864"/>
                </a:solidFill>
              </a:rPr>
              <a:t>Dokumente</a:t>
            </a:r>
            <a:r>
              <a:rPr lang="en-US" sz="2000" b="1" dirty="0">
                <a:solidFill>
                  <a:srgbClr val="203864"/>
                </a:solidFill>
              </a:rPr>
              <a:t> und </a:t>
            </a:r>
            <a:r>
              <a:rPr lang="en-US" sz="2000" b="1" dirty="0" err="1">
                <a:solidFill>
                  <a:srgbClr val="203864"/>
                </a:solidFill>
              </a:rPr>
              <a:t>andere</a:t>
            </a:r>
            <a:r>
              <a:rPr lang="en-US" sz="2000" b="1" dirty="0">
                <a:solidFill>
                  <a:srgbClr val="203864"/>
                </a:solidFill>
              </a:rPr>
              <a:t> </a:t>
            </a:r>
            <a:r>
              <a:rPr lang="en-US" sz="2000" b="1" dirty="0" err="1">
                <a:solidFill>
                  <a:srgbClr val="203864"/>
                </a:solidFill>
              </a:rPr>
              <a:t>Ressourcen</a:t>
            </a:r>
            <a:r>
              <a:rPr lang="en-US" sz="2000" b="1" dirty="0">
                <a:solidFill>
                  <a:srgbClr val="203864"/>
                </a:solidFill>
              </a:rPr>
              <a:t> </a:t>
            </a:r>
            <a:r>
              <a:rPr lang="en-US" sz="2000" b="1" dirty="0" err="1">
                <a:solidFill>
                  <a:srgbClr val="203864"/>
                </a:solidFill>
              </a:rPr>
              <a:t>mit</a:t>
            </a:r>
            <a:r>
              <a:rPr lang="en-US" sz="2000" b="1" dirty="0">
                <a:solidFill>
                  <a:srgbClr val="203864"/>
                </a:solidFill>
              </a:rPr>
              <a:t> </a:t>
            </a:r>
            <a:r>
              <a:rPr lang="en-US" sz="2000" b="1" dirty="0" err="1">
                <a:solidFill>
                  <a:srgbClr val="203864"/>
                </a:solidFill>
              </a:rPr>
              <a:t>Informationen</a:t>
            </a:r>
            <a:r>
              <a:rPr lang="en-US" sz="2000" b="1" dirty="0">
                <a:solidFill>
                  <a:srgbClr val="203864"/>
                </a:solidFill>
              </a:rPr>
              <a:t> </a:t>
            </a:r>
            <a:r>
              <a:rPr lang="en-US" sz="2000" b="1" dirty="0" err="1">
                <a:solidFill>
                  <a:srgbClr val="203864"/>
                </a:solidFill>
              </a:rPr>
              <a:t>enthält</a:t>
            </a:r>
            <a:r>
              <a:rPr lang="en-US" sz="2000" b="1" dirty="0">
                <a:solidFill>
                  <a:srgbClr val="203864"/>
                </a:solidFill>
              </a:rPr>
              <a:t>.</a:t>
            </a:r>
            <a:endParaRPr lang="el-GR" sz="2000" b="1" dirty="0">
              <a:solidFill>
                <a:srgbClr val="203864"/>
              </a:solidFill>
            </a:endParaRPr>
          </a:p>
          <a:p>
            <a:pPr algn="ct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Wahr</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Falsch</a:t>
            </a:r>
            <a:endParaRPr lang="el-GR" dirty="0"/>
          </a:p>
        </p:txBody>
      </p:sp>
    </p:spTree>
    <p:extLst>
      <p:ext uri="{BB962C8B-B14F-4D97-AF65-F5344CB8AC3E}">
        <p14:creationId xmlns:p14="http://schemas.microsoft.com/office/powerpoint/2010/main" val="3008717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5"/>
          <p:cNvSpPr/>
          <p:nvPr/>
        </p:nvSpPr>
        <p:spPr>
          <a:xfrm>
            <a:off x="8250621" y="-3933"/>
            <a:ext cx="3940119"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pic>
        <p:nvPicPr>
          <p:cNvPr id="477" name="Google Shape;477;p45" descr="Κώνος κυκλοφορίας"/>
          <p:cNvPicPr preferRelativeResize="0"/>
          <p:nvPr/>
        </p:nvPicPr>
        <p:blipFill rotWithShape="1">
          <a:blip r:embed="rId3">
            <a:alphaModFix/>
          </a:blip>
          <a:srcRect/>
          <a:stretch/>
        </p:blipFill>
        <p:spPr>
          <a:xfrm>
            <a:off x="8009466" y="1836396"/>
            <a:ext cx="3276602" cy="2926476"/>
          </a:xfrm>
          <a:prstGeom prst="rect">
            <a:avLst/>
          </a:prstGeom>
          <a:noFill/>
          <a:ln>
            <a:noFill/>
          </a:ln>
        </p:spPr>
      </p:pic>
      <p:sp>
        <p:nvSpPr>
          <p:cNvPr id="9" name="Google Shape;262;p17"/>
          <p:cNvSpPr txBox="1">
            <a:spLocks noGrp="1"/>
          </p:cNvSpPr>
          <p:nvPr>
            <p:ph type="title"/>
          </p:nvPr>
        </p:nvSpPr>
        <p:spPr>
          <a:xfrm>
            <a:off x="416670" y="282597"/>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pPr>
            <a:br>
              <a:rPr lang="en-US" dirty="0"/>
            </a:br>
            <a:r>
              <a:rPr lang="de-DE" sz="4400" b="1" i="0" u="none" strike="noStrike" cap="none" dirty="0">
                <a:solidFill>
                  <a:srgbClr val="C00000"/>
                </a:solidFill>
                <a:latin typeface="Calibri"/>
                <a:ea typeface="Calibri"/>
                <a:cs typeface="Calibri"/>
                <a:sym typeface="Calibri"/>
              </a:rPr>
              <a:t>Anhang 2</a:t>
            </a:r>
            <a:endParaRPr lang="en-US" dirty="0">
              <a:solidFill>
                <a:srgbClr val="C01E24"/>
              </a:solidFill>
            </a:endParaRPr>
          </a:p>
        </p:txBody>
      </p:sp>
      <p:sp>
        <p:nvSpPr>
          <p:cNvPr id="10" name="Google Shape;476;p45"/>
          <p:cNvSpPr txBox="1"/>
          <p:nvPr/>
        </p:nvSpPr>
        <p:spPr>
          <a:xfrm>
            <a:off x="416670" y="12313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pPr>
            <a:r>
              <a:rPr lang="en-US" sz="2800" b="1" i="0" u="none" strike="noStrike" cap="none" dirty="0">
                <a:solidFill>
                  <a:srgbClr val="203864"/>
                </a:solidFill>
                <a:latin typeface="Calibri"/>
                <a:ea typeface="Calibri"/>
                <a:cs typeface="Calibri"/>
                <a:sym typeface="Calibri"/>
              </a:rPr>
              <a:t>Sicherheit: Tipps zum Schutz von Daten und Geräten</a:t>
            </a:r>
          </a:p>
        </p:txBody>
      </p:sp>
      <p:sp>
        <p:nvSpPr>
          <p:cNvPr id="12" name="Google Shape;475;p45"/>
          <p:cNvSpPr txBox="1">
            <a:spLocks noGrp="1"/>
          </p:cNvSpPr>
          <p:nvPr>
            <p:ph type="body" idx="1"/>
          </p:nvPr>
        </p:nvSpPr>
        <p:spPr>
          <a:xfrm>
            <a:off x="416670" y="1711267"/>
            <a:ext cx="8958336" cy="4639559"/>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rgbClr val="C00000"/>
              </a:buClr>
              <a:buSzPct val="120000"/>
              <a:buFont typeface="Wingdings" panose="05000000000000000000" pitchFamily="2" charset="2"/>
              <a:buChar char="§"/>
            </a:pPr>
            <a:r>
              <a:rPr lang="en-US" sz="2000" b="1" dirty="0"/>
              <a:t>Verwenden Sie ein sicheres Passwort</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Lang</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Mischung von Zeichen</a:t>
            </a:r>
          </a:p>
          <a:p>
            <a:pPr marL="800100" lvl="1" indent="-342900" algn="l" rtl="0">
              <a:lnSpc>
                <a:spcPct val="120000"/>
              </a:lnSpc>
              <a:spcBef>
                <a:spcPts val="1200"/>
              </a:spcBef>
              <a:spcAft>
                <a:spcPts val="0"/>
              </a:spcAft>
              <a:buSzPct val="129729"/>
              <a:buFont typeface="Calibri" panose="020B0604020202020204" pitchFamily="34" charset="0"/>
              <a:buChar char="•"/>
            </a:pPr>
            <a:r>
              <a:rPr lang="en-US" sz="2000" dirty="0"/>
              <a:t>Verwenden Sie </a:t>
            </a:r>
            <a:r>
              <a:rPr lang="en-US" sz="2000" dirty="0" err="1"/>
              <a:t>keine</a:t>
            </a:r>
            <a:r>
              <a:rPr lang="en-US" sz="2000" dirty="0"/>
              <a:t> </a:t>
            </a:r>
            <a:r>
              <a:rPr lang="en-US" sz="2000" dirty="0" err="1"/>
              <a:t>Tastaturpfade</a:t>
            </a:r>
            <a:r>
              <a:rPr lang="en-US" sz="2000" dirty="0"/>
              <a:t> (wie: qwerty)</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Verwenden Sie die neuesten Versionen eines Betriebssystems</a:t>
            </a:r>
            <a:r>
              <a:rPr lang="en-US" sz="2000" dirty="0"/>
              <a:t>, installieren Sie Antiviren- und Firewall-Software und prüfen Sie regelmäßig auf Aktualisierungen. </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pPr>
            <a:r>
              <a:rPr lang="en-US" sz="2000" b="1" dirty="0"/>
              <a:t>Vermeiden Sie das Herunterladen von kostenloser Software </a:t>
            </a:r>
            <a:r>
              <a:rPr lang="en-US" sz="2000" dirty="0"/>
              <a:t>von unbekannten oder nicht vertrauenswürdigen Websites. Laden Sie Software nur von bekannten und vertrauenswürdigen Unternehmen herunter. Viele kostenlose Programme (Anwendungen) können Adware und Spyware auf einen Computer oder ein Mobilgerät übertragen. </a:t>
            </a:r>
          </a:p>
        </p:txBody>
      </p:sp>
      <p:sp>
        <p:nvSpPr>
          <p:cNvPr id="13" name="Google Shape;478;p45"/>
          <p:cNvSpPr txBox="1"/>
          <p:nvPr/>
        </p:nvSpPr>
        <p:spPr>
          <a:xfrm>
            <a:off x="733647" y="6463976"/>
            <a:ext cx="6315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de-DE" sz="1200" b="0" i="0" u="none" strike="noStrike" cap="none" dirty="0">
                <a:solidFill>
                  <a:schemeClr val="dk1"/>
                </a:solidFill>
                <a:latin typeface="Calibri"/>
                <a:ea typeface="Calibri"/>
                <a:cs typeface="Calibri"/>
                <a:sym typeface="Calibri"/>
              </a:rPr>
              <a:t>Weitere </a:t>
            </a:r>
            <a:r>
              <a:rPr lang="de-DE" sz="1200" b="0" i="0" u="none" strike="noStrike" cap="none" dirty="0" err="1">
                <a:solidFill>
                  <a:schemeClr val="dk1"/>
                </a:solidFill>
                <a:latin typeface="Calibri"/>
                <a:ea typeface="Calibri"/>
                <a:cs typeface="Calibri"/>
                <a:sym typeface="Calibri"/>
              </a:rPr>
              <a:t>Informationen</a:t>
            </a:r>
            <a:r>
              <a:rPr lang="de-DE" sz="1200" b="0" i="0" u="none" strike="noStrike" cap="none" dirty="0">
                <a:solidFill>
                  <a:schemeClr val="dk1"/>
                </a:solidFill>
                <a:latin typeface="Calibri"/>
                <a:ea typeface="Calibri"/>
                <a:cs typeface="Calibri"/>
                <a:sym typeface="Calibri"/>
              </a:rPr>
              <a:t>: [6]</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9;p27">
            <a:extLst>
              <a:ext uri="{FF2B5EF4-FFF2-40B4-BE49-F238E27FC236}">
                <a16:creationId xmlns:a16="http://schemas.microsoft.com/office/drawing/2014/main" id="{84CCAFAB-DF7E-4C08-A195-986F4931BB1C}"/>
              </a:ext>
            </a:extLst>
          </p:cNvPr>
          <p:cNvSpPr/>
          <p:nvPr/>
        </p:nvSpPr>
        <p:spPr>
          <a:xfrm>
            <a:off x="9253728" y="-3933"/>
            <a:ext cx="2937012"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a:solidFill>
                  <a:schemeClr val="lt1"/>
                </a:solidFill>
                <a:latin typeface="Calibri"/>
                <a:ea typeface="Calibri"/>
                <a:cs typeface="Calibri"/>
                <a:sym typeface="Calibri"/>
              </a:rPr>
              <a:t>4.4 Security and Privacy </a:t>
            </a:r>
            <a:endParaRPr sz="1500" b="0" i="0" u="none" strike="noStrike" cap="none">
              <a:solidFill>
                <a:schemeClr val="lt1"/>
              </a:solidFill>
              <a:latin typeface="Calibri"/>
              <a:ea typeface="Calibri"/>
              <a:cs typeface="Calibri"/>
              <a:sym typeface="Calibri"/>
            </a:endParaRPr>
          </a:p>
        </p:txBody>
      </p:sp>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8" name="Google Shape;262;p17"/>
          <p:cNvSpPr txBox="1">
            <a:spLocks/>
          </p:cNvSpPr>
          <p:nvPr/>
        </p:nvSpPr>
        <p:spPr>
          <a:xfrm>
            <a:off x="557999" y="48103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Anhang 3 </a:t>
            </a:r>
            <a:endParaRPr lang="en-US" dirty="0">
              <a:solidFill>
                <a:srgbClr val="C01E24"/>
              </a:solidFill>
            </a:endParaRPr>
          </a:p>
        </p:txBody>
      </p:sp>
      <p:sp>
        <p:nvSpPr>
          <p:cNvPr id="11" name="Τίτλος 3">
            <a:extLst>
              <a:ext uri="{FF2B5EF4-FFF2-40B4-BE49-F238E27FC236}">
                <a16:creationId xmlns:a16="http://schemas.microsoft.com/office/drawing/2014/main" id="{EE1E3632-21B8-43C6-AB8C-621F7D539641}"/>
              </a:ext>
            </a:extLst>
          </p:cNvPr>
          <p:cNvSpPr>
            <a:spLocks noGrp="1"/>
          </p:cNvSpPr>
          <p:nvPr>
            <p:ph type="title"/>
          </p:nvPr>
        </p:nvSpPr>
        <p:spPr>
          <a:xfrm>
            <a:off x="557999" y="1200812"/>
            <a:ext cx="11396576" cy="599188"/>
          </a:xfrm>
        </p:spPr>
        <p:txBody>
          <a:bodyPr/>
          <a:lstStyle/>
          <a:p>
            <a:r>
              <a:rPr lang="en-US" dirty="0"/>
              <a:t>Sicherheit und Datenschutz</a:t>
            </a:r>
          </a:p>
        </p:txBody>
      </p:sp>
      <p:sp>
        <p:nvSpPr>
          <p:cNvPr id="15" name="Θέση κειμένου 2">
            <a:extLst>
              <a:ext uri="{FF2B5EF4-FFF2-40B4-BE49-F238E27FC236}">
                <a16:creationId xmlns:a16="http://schemas.microsoft.com/office/drawing/2014/main" id="{974F3F40-2997-4635-8B7A-81191D7E5702}"/>
              </a:ext>
            </a:extLst>
          </p:cNvPr>
          <p:cNvSpPr>
            <a:spLocks noGrp="1"/>
          </p:cNvSpPr>
          <p:nvPr>
            <p:ph type="body" idx="1"/>
          </p:nvPr>
        </p:nvSpPr>
        <p:spPr>
          <a:xfrm>
            <a:off x="557999" y="1800000"/>
            <a:ext cx="5409663" cy="4893408"/>
          </a:xfrm>
        </p:spPr>
        <p:txBody>
          <a:bodyPr>
            <a:normAutofit fontScale="92500" lnSpcReduction="20000"/>
          </a:bodyPr>
          <a:lstStyle/>
          <a:p>
            <a:pPr>
              <a:buSzPct val="100000"/>
              <a:buFont typeface="Wingdings" panose="05000000000000000000" pitchFamily="2" charset="2"/>
              <a:buChar char="§"/>
            </a:pPr>
            <a:r>
              <a:rPr lang="en-US" dirty="0"/>
              <a:t>Bei der Sicherheit geht es um den </a:t>
            </a:r>
            <a:r>
              <a:rPr lang="en-US" b="1" dirty="0"/>
              <a:t>Schutz von Daten</a:t>
            </a:r>
            <a:r>
              <a:rPr lang="en-US" dirty="0"/>
              <a:t>, beim Datenschutz um den </a:t>
            </a:r>
            <a:r>
              <a:rPr lang="en-US" b="1" dirty="0"/>
              <a:t>Schutz der Benutzeridentität</a:t>
            </a:r>
            <a:r>
              <a:rPr lang="en-US" dirty="0"/>
              <a:t>. </a:t>
            </a:r>
          </a:p>
          <a:p>
            <a:pPr>
              <a:buSzPct val="100000"/>
              <a:buFont typeface="Wingdings" panose="05000000000000000000" pitchFamily="2" charset="2"/>
              <a:buChar char="§"/>
            </a:pPr>
            <a:r>
              <a:rPr lang="en-US" dirty="0"/>
              <a:t>So nutzt beispielsweise das Krankenhaus- und Klinikpersonal sichere Systeme, um mit den Patienten über ihre Gesundheit zu kommunizieren, anstatt Informationen über persönliche E-Mail-Konten zu versenden. </a:t>
            </a:r>
          </a:p>
          <a:p>
            <a:pPr lvl="1">
              <a:buFont typeface="Courier New" panose="02070309020205020404" pitchFamily="49" charset="0"/>
              <a:buChar char="o"/>
            </a:pPr>
            <a:r>
              <a:rPr lang="en-US" dirty="0"/>
              <a:t>Diese Art der Datenübertragung ist ein Beispiel für die Sicherheit. </a:t>
            </a:r>
          </a:p>
          <a:p>
            <a:pPr lvl="1">
              <a:buFont typeface="Courier New" panose="02070309020205020404" pitchFamily="49" charset="0"/>
              <a:buChar char="o"/>
            </a:pPr>
            <a:r>
              <a:rPr lang="en-US" dirty="0"/>
              <a:t>Andererseits können Datenschutzbestimmungen den Zugang zu den Patientenakten auf </a:t>
            </a:r>
            <a:r>
              <a:rPr lang="en-US" b="1" dirty="0"/>
              <a:t>bestimmte Mitarbeiter des Krankenhauses </a:t>
            </a:r>
            <a:r>
              <a:rPr lang="en-US" dirty="0"/>
              <a:t>wie Ärzte, Krankenschwestern und medizinische Assistenten beschränken. </a:t>
            </a:r>
          </a:p>
          <a:p>
            <a:pPr>
              <a:buFont typeface="Wingdings" panose="05000000000000000000" pitchFamily="2" charset="2"/>
              <a:buChar char="§"/>
            </a:pPr>
            <a:endParaRPr lang="en-US" b="0" i="0" dirty="0">
              <a:solidFill>
                <a:srgbClr val="2C2C2C"/>
              </a:solidFill>
              <a:effectLst/>
              <a:latin typeface="Source Sans Pro" panose="020B0503030403020204" pitchFamily="34" charset="0"/>
            </a:endParaRPr>
          </a:p>
          <a:p>
            <a:pPr>
              <a:buFont typeface="Wingdings" panose="05000000000000000000" pitchFamily="2" charset="2"/>
              <a:buChar char="§"/>
            </a:pPr>
            <a:endParaRPr lang="en-US" dirty="0">
              <a:highlight>
                <a:srgbClr val="FFFF00"/>
              </a:highlight>
            </a:endParaRPr>
          </a:p>
          <a:p>
            <a:pPr>
              <a:buFont typeface="Wingdings" panose="05000000000000000000" pitchFamily="2" charset="2"/>
              <a:buChar char="§"/>
            </a:pPr>
            <a:endParaRPr lang="en-US" dirty="0"/>
          </a:p>
        </p:txBody>
      </p:sp>
      <p:sp>
        <p:nvSpPr>
          <p:cNvPr id="16" name="Θέση κειμένου 4">
            <a:extLst>
              <a:ext uri="{FF2B5EF4-FFF2-40B4-BE49-F238E27FC236}">
                <a16:creationId xmlns:a16="http://schemas.microsoft.com/office/drawing/2014/main" id="{9978756F-1FAC-4062-9C9B-4F4A42529691}"/>
              </a:ext>
            </a:extLst>
          </p:cNvPr>
          <p:cNvSpPr txBox="1">
            <a:spLocks/>
          </p:cNvSpPr>
          <p:nvPr/>
        </p:nvSpPr>
        <p:spPr>
          <a:xfrm>
            <a:off x="5862415" y="1800000"/>
            <a:ext cx="6195701" cy="48934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a:lstStyle>
          <a:p>
            <a:pPr marL="457200" indent="-381000">
              <a:lnSpc>
                <a:spcPct val="90000"/>
              </a:lnSpc>
              <a:spcBef>
                <a:spcPts val="600"/>
              </a:spcBef>
              <a:buClr>
                <a:srgbClr val="C01E24"/>
              </a:buClr>
              <a:buSzPct val="100000"/>
              <a:buFont typeface="Wingdings" panose="05000000000000000000" pitchFamily="2" charset="2"/>
              <a:buChar char="§"/>
            </a:pPr>
            <a:r>
              <a:rPr lang="en-US" sz="2200" dirty="0">
                <a:solidFill>
                  <a:schemeClr val="dk1"/>
                </a:solidFill>
              </a:rPr>
              <a:t>Wir verstehen, dass es </a:t>
            </a:r>
          </a:p>
          <a:p>
            <a:pPr marL="795338" indent="-342900">
              <a:lnSpc>
                <a:spcPct val="90000"/>
              </a:lnSpc>
              <a:spcBef>
                <a:spcPts val="600"/>
              </a:spcBef>
              <a:buClr>
                <a:srgbClr val="C01E24"/>
              </a:buClr>
              <a:buSzPct val="100000"/>
              <a:buFont typeface="Courier New" panose="02070309020205020404" pitchFamily="49" charset="0"/>
              <a:buChar char="o"/>
            </a:pPr>
            <a:r>
              <a:rPr lang="en-US" sz="2200" dirty="0" err="1">
                <a:solidFill>
                  <a:schemeClr val="dk1"/>
                </a:solidFill>
              </a:rPr>
              <a:t>Möglich</a:t>
            </a:r>
            <a:r>
              <a:rPr lang="en-US" sz="2200" dirty="0">
                <a:solidFill>
                  <a:schemeClr val="dk1"/>
                </a:solidFill>
              </a:rPr>
              <a:t> </a:t>
            </a:r>
            <a:r>
              <a:rPr lang="en-US" sz="2200" dirty="0" err="1">
                <a:solidFill>
                  <a:schemeClr val="dk1"/>
                </a:solidFill>
              </a:rPr>
              <a:t>ist</a:t>
            </a:r>
            <a:r>
              <a:rPr lang="en-US" sz="2200" dirty="0">
                <a:solidFill>
                  <a:schemeClr val="dk1"/>
                </a:solidFill>
              </a:rPr>
              <a:t>, Sicherheit ohne Privatsphäre zu haben, </a:t>
            </a:r>
          </a:p>
          <a:p>
            <a:pPr marL="1065212" lvl="5" indent="-342900">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personenbezogene Daten können sicher an eine Website übermittelt und dort gespeichert werden, aber die Website kann sie verkaufen</a:t>
            </a:r>
          </a:p>
          <a:p>
            <a:pPr marL="882650" lvl="1" indent="-342900">
              <a:lnSpc>
                <a:spcPct val="90000"/>
              </a:lnSpc>
              <a:spcBef>
                <a:spcPts val="600"/>
              </a:spcBef>
              <a:buClr>
                <a:srgbClr val="C01E24"/>
              </a:buClr>
              <a:buSzPct val="100000"/>
              <a:buFont typeface="Courier New" panose="02070309020205020404" pitchFamily="49" charset="0"/>
              <a:buChar char="o"/>
            </a:pPr>
            <a:r>
              <a:rPr lang="en-US" sz="2200" dirty="0">
                <a:solidFill>
                  <a:schemeClr val="dk1"/>
                </a:solidFill>
              </a:rPr>
              <a:t>aber es ist unmöglich, Privatsphäre ohne Sicherheit zu haben.</a:t>
            </a:r>
          </a:p>
          <a:p>
            <a:pPr marL="1150938" lvl="2" indent="-342900">
              <a:lnSpc>
                <a:spcPct val="90000"/>
              </a:lnSpc>
              <a:spcBef>
                <a:spcPts val="600"/>
              </a:spcBef>
              <a:buClr>
                <a:srgbClr val="C01E24"/>
              </a:buClr>
              <a:buSzPct val="100000"/>
              <a:buFont typeface="Arial" panose="020B0604020202020204" pitchFamily="34" charset="0"/>
              <a:buChar char="•"/>
            </a:pPr>
            <a:r>
              <a:rPr lang="en-US" sz="2200" dirty="0">
                <a:solidFill>
                  <a:schemeClr val="dk1"/>
                </a:solidFill>
              </a:rPr>
              <a:t>ein Hacker kann unbefugten Zugriff auf Ihr Gerät, Ihren Webserver oder Ihre übermittelten Daten erhalten und Ihre persönlichen Daten stehlen</a:t>
            </a:r>
          </a:p>
          <a:p>
            <a:pPr marL="1093788"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090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6BA8F3-369F-4675-B4C2-1650F56006FE}"/>
              </a:ext>
            </a:extLst>
          </p:cNvPr>
          <p:cNvSpPr txBox="1"/>
          <p:nvPr/>
        </p:nvSpPr>
        <p:spPr>
          <a:xfrm>
            <a:off x="6068938" y="6550223"/>
            <a:ext cx="6123062" cy="307777"/>
          </a:xfrm>
          <a:prstGeom prst="rect">
            <a:avLst/>
          </a:prstGeom>
          <a:noFill/>
        </p:spPr>
        <p:txBody>
          <a:bodyPr wrap="square">
            <a:spAutoFit/>
          </a:bodyPr>
          <a:lstStyle/>
          <a:p>
            <a:pPr algn="r"/>
            <a:r>
              <a:rPr lang="en-US" dirty="0" err="1"/>
              <a:t>Quellee</a:t>
            </a:r>
            <a:r>
              <a:rPr lang="en-US" dirty="0"/>
              <a:t>: </a:t>
            </a:r>
            <a:r>
              <a:rPr lang="en-US" dirty="0">
                <a:hlinkClick r:id="rId2"/>
              </a:rPr>
              <a:t>https://gdpr.eu/faq/</a:t>
            </a:r>
            <a:r>
              <a:rPr lang="en-US" dirty="0"/>
              <a:t> </a:t>
            </a:r>
          </a:p>
        </p:txBody>
      </p:sp>
      <p:pic>
        <p:nvPicPr>
          <p:cNvPr id="5122" name="Picture 2" descr="Verordnung, Bipr, Daten, Schutz, Sicherheit">
            <a:extLst>
              <a:ext uri="{FF2B5EF4-FFF2-40B4-BE49-F238E27FC236}">
                <a16:creationId xmlns:a16="http://schemas.microsoft.com/office/drawing/2014/main" id="{02748D83-1421-479B-87AF-BC5976E8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2382007"/>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86265A37-2359-4C4C-9AC6-759DA9FF3D6F}"/>
              </a:ext>
            </a:extLst>
          </p:cNvPr>
          <p:cNvSpPr/>
          <p:nvPr/>
        </p:nvSpPr>
        <p:spPr>
          <a:xfrm>
            <a:off x="42465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7" name="Google Shape;262;p17"/>
          <p:cNvSpPr txBox="1">
            <a:spLocks/>
          </p:cNvSpPr>
          <p:nvPr/>
        </p:nvSpPr>
        <p:spPr>
          <a:xfrm>
            <a:off x="539092" y="457310"/>
            <a:ext cx="10515600" cy="893179"/>
          </a:xfrm>
          <a:prstGeom prst="rect">
            <a:avLst/>
          </a:prstGeom>
          <a:no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pPr>
            <a:br>
              <a:rPr lang="en-US" dirty="0"/>
            </a:br>
            <a:r>
              <a:rPr lang="de-DE" sz="4400" dirty="0">
                <a:solidFill>
                  <a:srgbClr val="C00000"/>
                </a:solidFill>
              </a:rPr>
              <a:t>Annex 4</a:t>
            </a:r>
            <a:endParaRPr lang="en-US" dirty="0">
              <a:solidFill>
                <a:srgbClr val="C01E24"/>
              </a:solidFill>
            </a:endParaRPr>
          </a:p>
        </p:txBody>
      </p:sp>
      <p:sp>
        <p:nvSpPr>
          <p:cNvPr id="9" name="Τίτλος 1">
            <a:extLst>
              <a:ext uri="{FF2B5EF4-FFF2-40B4-BE49-F238E27FC236}">
                <a16:creationId xmlns:a16="http://schemas.microsoft.com/office/drawing/2014/main" id="{E5BDBD87-4277-40FF-9897-E1C6EA7D3114}"/>
              </a:ext>
            </a:extLst>
          </p:cNvPr>
          <p:cNvSpPr>
            <a:spLocks noGrp="1"/>
          </p:cNvSpPr>
          <p:nvPr>
            <p:ph type="title"/>
          </p:nvPr>
        </p:nvSpPr>
        <p:spPr>
          <a:xfrm>
            <a:off x="539092" y="1194903"/>
            <a:ext cx="11059692" cy="605096"/>
          </a:xfrm>
        </p:spPr>
        <p:txBody>
          <a:bodyPr>
            <a:normAutofit/>
          </a:bodyPr>
          <a:lstStyle/>
          <a:p>
            <a:r>
              <a:rPr lang="en-US" dirty="0"/>
              <a:t>Was ist die Datenschutz-Grundverordnung und wer muss sie einhalten?</a:t>
            </a:r>
          </a:p>
        </p:txBody>
      </p:sp>
      <p:sp>
        <p:nvSpPr>
          <p:cNvPr id="11" name="Θέση κειμένου 2">
            <a:extLst>
              <a:ext uri="{FF2B5EF4-FFF2-40B4-BE49-F238E27FC236}">
                <a16:creationId xmlns:a16="http://schemas.microsoft.com/office/drawing/2014/main" id="{FDBAADF4-5C57-4BF0-BC08-7AD2977D1EFF}"/>
              </a:ext>
            </a:extLst>
          </p:cNvPr>
          <p:cNvSpPr>
            <a:spLocks noGrp="1"/>
          </p:cNvSpPr>
          <p:nvPr>
            <p:ph type="body" idx="1"/>
          </p:nvPr>
        </p:nvSpPr>
        <p:spPr>
          <a:xfrm>
            <a:off x="3962400" y="1846583"/>
            <a:ext cx="8143875" cy="4734418"/>
          </a:xfrm>
        </p:spPr>
        <p:txBody>
          <a:bodyPr>
            <a:normAutofit fontScale="85000" lnSpcReduction="10000"/>
          </a:bodyPr>
          <a:lstStyle/>
          <a:p>
            <a:pPr marL="76200" indent="0">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Was ist die Datenschutz-Grundverordnung?</a:t>
            </a:r>
          </a:p>
          <a:p>
            <a:pPr>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Die </a:t>
            </a:r>
            <a:r>
              <a:rPr lang="en-US" sz="1800" b="1" i="0" dirty="0">
                <a:solidFill>
                  <a:srgbClr val="000000"/>
                </a:solidFill>
                <a:effectLst/>
                <a:latin typeface="Calibri" panose="020F0502020204030204" pitchFamily="34" charset="0"/>
                <a:cs typeface="Calibri" panose="020F0502020204030204" pitchFamily="34" charset="0"/>
              </a:rPr>
              <a:t>Allgemeine Datenschutzverordnung </a:t>
            </a:r>
            <a:r>
              <a:rPr lang="en-US" sz="1800" b="0" i="0" dirty="0">
                <a:solidFill>
                  <a:srgbClr val="000000"/>
                </a:solidFill>
                <a:effectLst/>
                <a:latin typeface="Calibri" panose="020F0502020204030204" pitchFamily="34" charset="0"/>
                <a:cs typeface="Calibri" panose="020F0502020204030204" pitchFamily="34" charset="0"/>
              </a:rPr>
              <a:t>ist ein Gesetz der Europäischen Union, das am 25. Mai 2018 in Kraft getreten ist und Organisationen dazu verpflichtet, personenbezogene Daten zu schützen und die Datenschutzrechte aller Personen im EU-Gebiet zu wahren. </a:t>
            </a:r>
          </a:p>
          <a:p>
            <a:pPr marL="76200" indent="0" algn="l">
              <a:lnSpc>
                <a:spcPct val="110000"/>
              </a:lnSpc>
              <a:spcAft>
                <a:spcPts val="600"/>
              </a:spcAft>
              <a:buNone/>
            </a:pPr>
            <a:r>
              <a:rPr lang="en-US" sz="1800" b="1" i="0" dirty="0">
                <a:solidFill>
                  <a:srgbClr val="000000"/>
                </a:solidFill>
                <a:effectLst/>
                <a:latin typeface="Calibri" panose="020F0502020204030204" pitchFamily="34" charset="0"/>
                <a:cs typeface="Calibri" panose="020F0502020204030204" pitchFamily="34" charset="0"/>
              </a:rPr>
              <a:t>Wer muss die Datenschutzgrundverordnung einhalten?</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Jede Organisation, die personenbezogene Daten von Personen in der EU verarbeitet, muss die Datenschutzgrundverordnung einhalten. </a:t>
            </a:r>
          </a:p>
          <a:p>
            <a:pPr algn="l">
              <a:lnSpc>
                <a:spcPct val="110000"/>
              </a:lnSpc>
              <a:spcAft>
                <a:spcPts val="600"/>
              </a:spcAft>
              <a:buFont typeface="Wingdings" panose="05000000000000000000" pitchFamily="2" charset="2"/>
              <a:buChar char="§"/>
            </a:pPr>
            <a:r>
              <a:rPr lang="en-US" sz="1800" b="1" i="0" dirty="0">
                <a:solidFill>
                  <a:srgbClr val="000000"/>
                </a:solidFill>
                <a:effectLst/>
                <a:latin typeface="Calibri" panose="020F0502020204030204" pitchFamily="34" charset="0"/>
                <a:cs typeface="Calibri" panose="020F0502020204030204" pitchFamily="34" charset="0"/>
              </a:rPr>
              <a:t>"Verarbeitung</a:t>
            </a:r>
            <a:r>
              <a:rPr lang="en-US" sz="1800" b="0" i="0" dirty="0">
                <a:solidFill>
                  <a:srgbClr val="000000"/>
                </a:solidFill>
                <a:effectLst/>
                <a:latin typeface="Calibri" panose="020F0502020204030204" pitchFamily="34" charset="0"/>
                <a:cs typeface="Calibri" panose="020F0502020204030204" pitchFamily="34" charset="0"/>
              </a:rPr>
              <a:t>" ist ein weit gefasster Begriff, der so ziemlich alles umfasst, was man mit Daten machen kann: Erfassen, Speichern, Übertragen, Analysieren usw. </a:t>
            </a:r>
          </a:p>
          <a:p>
            <a:pPr algn="l">
              <a:lnSpc>
                <a:spcPct val="110000"/>
              </a:lnSpc>
              <a:spcAft>
                <a:spcPts val="600"/>
              </a:spcAft>
              <a:buFont typeface="Wingdings" panose="05000000000000000000" pitchFamily="2" charset="2"/>
              <a:buChar char="§"/>
            </a:pPr>
            <a:r>
              <a:rPr lang="en-US" sz="1800" b="1" i="0" dirty="0">
                <a:solidFill>
                  <a:srgbClr val="000000"/>
                </a:solidFill>
                <a:effectLst/>
                <a:latin typeface="Calibri" panose="020F0502020204030204" pitchFamily="34" charset="0"/>
                <a:cs typeface="Calibri" panose="020F0502020204030204" pitchFamily="34" charset="0"/>
              </a:rPr>
              <a:t>"Personenbezogene Daten</a:t>
            </a:r>
            <a:r>
              <a:rPr lang="en-US" sz="1800" b="0" i="0" dirty="0">
                <a:solidFill>
                  <a:srgbClr val="000000"/>
                </a:solidFill>
                <a:effectLst/>
                <a:latin typeface="Calibri" panose="020F0502020204030204" pitchFamily="34" charset="0"/>
                <a:cs typeface="Calibri" panose="020F0502020204030204" pitchFamily="34" charset="0"/>
              </a:rPr>
              <a:t>" sind alle Informationen, die sich auf eine Person beziehen, z. B. Namen, E-Mail-Adressen, IP-Adressen, Augenfarbe, politische Zugehörigkeit und so weiter. </a:t>
            </a:r>
          </a:p>
          <a:p>
            <a:pPr algn="l">
              <a:lnSpc>
                <a:spcPct val="110000"/>
              </a:lnSpc>
              <a:spcAft>
                <a:spcPts val="600"/>
              </a:spcAft>
              <a:buFont typeface="Wingdings" panose="05000000000000000000" pitchFamily="2" charset="2"/>
              <a:buChar char="§"/>
            </a:pPr>
            <a:r>
              <a:rPr lang="en-US" sz="1800" b="0" i="0" dirty="0">
                <a:solidFill>
                  <a:srgbClr val="000000"/>
                </a:solidFill>
                <a:effectLst/>
                <a:latin typeface="Calibri" panose="020F0502020204030204" pitchFamily="34" charset="0"/>
                <a:cs typeface="Calibri" panose="020F0502020204030204" pitchFamily="34" charset="0"/>
              </a:rPr>
              <a:t>Selbst wenn eine Organisation nicht mit der EU verbunden ist, muss sie die Vorschriften einhalten, wenn sie personenbezogene Daten von Personen in der EU verarbeitet (z. B. durch Tracking auf ihrer Website). Die Datenschutz-Grundverordnung ist auch nicht auf gewinnorientierte </a:t>
            </a:r>
            <a:r>
              <a:rPr lang="en-US" sz="1800" b="0" i="0" dirty="0" err="1">
                <a:solidFill>
                  <a:srgbClr val="000000"/>
                </a:solidFill>
                <a:effectLst/>
                <a:latin typeface="Calibri" panose="020F0502020204030204" pitchFamily="34" charset="0"/>
                <a:cs typeface="Calibri" panose="020F0502020204030204" pitchFamily="34" charset="0"/>
              </a:rPr>
              <a:t>Unternehmen</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0" dirty="0" err="1">
                <a:solidFill>
                  <a:srgbClr val="000000"/>
                </a:solidFill>
                <a:effectLst/>
                <a:latin typeface="Calibri" panose="020F0502020204030204" pitchFamily="34" charset="0"/>
                <a:cs typeface="Calibri" panose="020F0502020204030204" pitchFamily="34" charset="0"/>
              </a:rPr>
              <a:t>beschränkt</a:t>
            </a:r>
            <a:endParaRPr lang="en-US" sz="18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915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11"/>
        <p:cNvGrpSpPr/>
        <p:nvPr/>
      </p:nvGrpSpPr>
      <p:grpSpPr>
        <a:xfrm>
          <a:off x="0" y="0"/>
          <a:ext cx="0" cy="0"/>
          <a:chOff x="0" y="0"/>
          <a:chExt cx="0" cy="0"/>
        </a:xfrm>
      </p:grpSpPr>
      <p:sp>
        <p:nvSpPr>
          <p:cNvPr id="612" name="Google Shape;61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3" name="Google Shape;61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4" name="Google Shape;61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15" name="Google Shape;61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16" name="Google Shape;61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17" name="Google Shape;61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10" name="Google Shape;61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Herzlichen Glückwunsch!</a:t>
            </a:r>
            <a:br>
              <a:rPr lang="de-DE" sz="2800" b="0" i="0" u="none" strike="noStrike" cap="none" dirty="0">
                <a:solidFill>
                  <a:srgbClr val="C01E24"/>
                </a:solidFill>
                <a:latin typeface="Calibri"/>
                <a:ea typeface="Calibri"/>
                <a:cs typeface="Calibri"/>
                <a:sym typeface="Calibri"/>
              </a:rPr>
            </a:br>
            <a:r>
              <a:rPr lang="de-DE" sz="2800" b="0" i="0" u="none" strike="noStrike" cap="none" dirty="0">
                <a:solidFill>
                  <a:srgbClr val="C01E24"/>
                </a:solidFill>
                <a:latin typeface="Calibri"/>
                <a:ea typeface="Calibri"/>
                <a:cs typeface="Calibri"/>
                <a:sym typeface="Calibri"/>
              </a:rPr>
              <a:t>Sie haben dieses Modul abgeschlossen!</a:t>
            </a:r>
            <a:endParaRPr sz="1400" b="0" i="0" u="none" strike="noStrike" cap="none" dirty="0">
              <a:solidFill>
                <a:srgbClr val="000000"/>
              </a:solidFill>
              <a:latin typeface="Calibri"/>
              <a:ea typeface="Calibri"/>
              <a:cs typeface="Calibri"/>
              <a:sym typeface="Calibri"/>
            </a:endParaRPr>
          </a:p>
        </p:txBody>
      </p:sp>
      <p:sp>
        <p:nvSpPr>
          <p:cNvPr id="12" name="Google Shape;619;p53"/>
          <p:cNvSpPr/>
          <p:nvPr/>
        </p:nvSpPr>
        <p:spPr>
          <a:xfrm>
            <a:off x="7328619" y="6207132"/>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Calibri"/>
              <a:buNone/>
            </a:pPr>
            <a:r>
              <a:rPr lang="en-US" sz="900" b="0" i="0" u="none" strike="noStrike" cap="none" dirty="0">
                <a:solidFill>
                  <a:srgbClr val="DDEAF6"/>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1" name="Google Shape;171;p8"/>
          <p:cNvSpPr/>
          <p:nvPr/>
        </p:nvSpPr>
        <p:spPr>
          <a:xfrm>
            <a:off x="10384221" y="-39559"/>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4.1 Einführung </a:t>
            </a:r>
            <a:endParaRPr sz="1500" b="0" i="0" u="none" strike="noStrike" cap="none" dirty="0">
              <a:solidFill>
                <a:schemeClr val="lt1"/>
              </a:solidFill>
              <a:latin typeface="Calibri"/>
              <a:ea typeface="Calibri"/>
              <a:cs typeface="Calibri"/>
              <a:sym typeface="Calibri"/>
            </a:endParaRPr>
          </a:p>
        </p:txBody>
      </p:sp>
      <p:sp>
        <p:nvSpPr>
          <p:cNvPr id="172" name="Google Shape;172;p8"/>
          <p:cNvSpPr txBox="1"/>
          <p:nvPr/>
        </p:nvSpPr>
        <p:spPr>
          <a:xfrm>
            <a:off x="801596" y="6503403"/>
            <a:ext cx="4996500" cy="276959"/>
          </a:xfrm>
          <a:prstGeom prst="rect">
            <a:avLst/>
          </a:prstGeom>
          <a:noFill/>
          <a:ln>
            <a:noFill/>
          </a:ln>
        </p:spPr>
        <p:txBody>
          <a:bodyPr spcFirstLastPara="1" wrap="square" lIns="91425" tIns="45700" rIns="91425" bIns="45700" anchor="t" anchorCtr="0">
            <a:spAutoFit/>
          </a:bodyPr>
          <a:lstStyle/>
          <a:p>
            <a:pPr lvl="0">
              <a:buSzPts val="1200"/>
            </a:pPr>
            <a:r>
              <a:rPr lang="de-DE" sz="1200" dirty="0">
                <a:solidFill>
                  <a:schemeClr val="dk1"/>
                </a:solidFill>
              </a:rPr>
              <a:t>Weitere Informationen: [1]</a:t>
            </a:r>
          </a:p>
        </p:txBody>
      </p:sp>
      <p:sp>
        <p:nvSpPr>
          <p:cNvPr id="8"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Was ist digitale Gesundheitskompetenz?</a:t>
            </a:r>
            <a:endParaRPr dirty="0"/>
          </a:p>
        </p:txBody>
      </p:sp>
      <p:sp>
        <p:nvSpPr>
          <p:cNvPr id="11" name="Google Shape;170;p8"/>
          <p:cNvSpPr txBox="1">
            <a:spLocks noGrp="1"/>
          </p:cNvSpPr>
          <p:nvPr>
            <p:ph type="body" idx="1"/>
          </p:nvPr>
        </p:nvSpPr>
        <p:spPr>
          <a:xfrm>
            <a:off x="557998" y="1799999"/>
            <a:ext cx="7378994" cy="505800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200"/>
              </a:spcBef>
              <a:spcAft>
                <a:spcPts val="0"/>
              </a:spcAft>
              <a:buSzPct val="100000"/>
              <a:buNone/>
            </a:pPr>
            <a:r>
              <a:rPr lang="en-US" b="1" dirty="0"/>
              <a:t>Die digitale Gesundheitskompetenz </a:t>
            </a:r>
            <a:r>
              <a:rPr lang="en-US" dirty="0"/>
              <a:t>umfasst fünf verschiedene Dimensionen: </a:t>
            </a:r>
          </a:p>
          <a:p>
            <a:pPr marL="914400" lvl="1" indent="-457200" algn="l" rtl="0">
              <a:lnSpc>
                <a:spcPct val="110000"/>
              </a:lnSpc>
              <a:spcBef>
                <a:spcPts val="1200"/>
              </a:spcBef>
              <a:spcAft>
                <a:spcPts val="0"/>
              </a:spcAft>
              <a:buSzPct val="119999"/>
              <a:buFont typeface="Calibri"/>
              <a:buAutoNum type="arabicPeriod"/>
            </a:pPr>
            <a:r>
              <a:rPr lang="en-US" dirty="0"/>
              <a:t>Informations- und Datenkompetenz</a:t>
            </a:r>
          </a:p>
          <a:p>
            <a:pPr marL="914400" lvl="1" indent="-457200" algn="l" rtl="0">
              <a:lnSpc>
                <a:spcPct val="110000"/>
              </a:lnSpc>
              <a:spcBef>
                <a:spcPts val="1200"/>
              </a:spcBef>
              <a:spcAft>
                <a:spcPts val="0"/>
              </a:spcAft>
              <a:buSzPct val="119999"/>
              <a:buFont typeface="Calibri"/>
              <a:buAutoNum type="arabicPeriod"/>
            </a:pPr>
            <a:r>
              <a:rPr lang="en-US" dirty="0" err="1"/>
              <a:t>Kommunikation</a:t>
            </a:r>
            <a:endParaRPr lang="en-US" dirty="0"/>
          </a:p>
          <a:p>
            <a:pPr marL="914400" lvl="1" indent="-457200" algn="l" rtl="0">
              <a:lnSpc>
                <a:spcPct val="110000"/>
              </a:lnSpc>
              <a:spcBef>
                <a:spcPts val="1200"/>
              </a:spcBef>
              <a:spcAft>
                <a:spcPts val="0"/>
              </a:spcAft>
              <a:buSzPct val="119999"/>
              <a:buFont typeface="Calibri"/>
              <a:buAutoNum type="arabicPeriod"/>
            </a:pPr>
            <a:r>
              <a:rPr lang="en-US" dirty="0"/>
              <a:t>Erstellung digitaler Inhalte</a:t>
            </a:r>
          </a:p>
          <a:p>
            <a:pPr marL="914400" lvl="1" indent="-457200" algn="l" rtl="0">
              <a:lnSpc>
                <a:spcPct val="110000"/>
              </a:lnSpc>
              <a:spcBef>
                <a:spcPts val="1200"/>
              </a:spcBef>
              <a:spcAft>
                <a:spcPts val="0"/>
              </a:spcAft>
              <a:buSzPct val="119999"/>
              <a:buFont typeface="Calibri"/>
              <a:buAutoNum type="arabicPeriod"/>
            </a:pPr>
            <a:r>
              <a:rPr lang="en-US" dirty="0"/>
              <a:t>Sicherheit </a:t>
            </a:r>
          </a:p>
          <a:p>
            <a:pPr marL="914400" lvl="1" indent="-457200" algn="l" rtl="0">
              <a:lnSpc>
                <a:spcPct val="110000"/>
              </a:lnSpc>
              <a:spcBef>
                <a:spcPts val="1200"/>
              </a:spcBef>
              <a:spcAft>
                <a:spcPts val="0"/>
              </a:spcAft>
              <a:buSzPct val="119999"/>
              <a:buFont typeface="Calibri"/>
              <a:buAutoNum type="arabicPeriod"/>
            </a:pPr>
            <a:r>
              <a:rPr lang="en-US" dirty="0"/>
              <a:t>Lösung von Problemen </a:t>
            </a:r>
          </a:p>
          <a:p>
            <a:pPr marL="228600" lvl="0" indent="-87629" algn="l" rtl="0">
              <a:lnSpc>
                <a:spcPct val="110000"/>
              </a:lnSpc>
              <a:spcBef>
                <a:spcPts val="1200"/>
              </a:spcBef>
              <a:spcAft>
                <a:spcPts val="0"/>
              </a:spcAft>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71;p8"/>
          <p:cNvSpPr/>
          <p:nvPr/>
        </p:nvSpPr>
        <p:spPr>
          <a:xfrm>
            <a:off x="10384221" y="-39559"/>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de-DE" sz="1800" b="0" i="0" u="none" strike="noStrike" cap="none" dirty="0">
                <a:solidFill>
                  <a:schemeClr val="lt1"/>
                </a:solidFill>
                <a:latin typeface="Calibri"/>
                <a:ea typeface="Calibri"/>
                <a:cs typeface="Calibri"/>
                <a:sym typeface="Calibri"/>
              </a:rPr>
              <a:t>4.1 Einführung </a:t>
            </a:r>
            <a:endParaRPr sz="1500" b="0" i="0" u="none" strike="noStrike" cap="none" dirty="0">
              <a:solidFill>
                <a:schemeClr val="lt1"/>
              </a:solidFill>
              <a:latin typeface="Calibri"/>
              <a:ea typeface="Calibri"/>
              <a:cs typeface="Calibri"/>
              <a:sym typeface="Calibri"/>
            </a:endParaRPr>
          </a:p>
        </p:txBody>
      </p:sp>
      <p:sp>
        <p:nvSpPr>
          <p:cNvPr id="7" name="Google Shape;178;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de-DE" dirty="0"/>
              <a:t>Operative Fähigkeiten der digitalen Gesundheitskompetenz</a:t>
            </a:r>
            <a:endParaRPr dirty="0"/>
          </a:p>
        </p:txBody>
      </p:sp>
      <p:sp>
        <p:nvSpPr>
          <p:cNvPr id="9" name="Google Shape;179;p9"/>
          <p:cNvSpPr txBox="1">
            <a:spLocks noGrp="1"/>
          </p:cNvSpPr>
          <p:nvPr>
            <p:ph type="body" idx="1"/>
          </p:nvPr>
        </p:nvSpPr>
        <p:spPr>
          <a:xfrm>
            <a:off x="557998" y="1799999"/>
            <a:ext cx="8329970"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de-DE" dirty="0"/>
              <a:t>Der Fokus in diesem Modul liegt auf operationalen Fähigkeiten der digitalen </a:t>
            </a:r>
            <a:r>
              <a:rPr lang="de-DE" dirty="0" err="1"/>
              <a:t>Gesundheitskompetez</a:t>
            </a:r>
            <a:r>
              <a:rPr lang="de-DE" dirty="0"/>
              <a:t>, wie:</a:t>
            </a:r>
            <a:endParaRPr dirty="0"/>
          </a:p>
          <a:p>
            <a:pPr marL="457200" lvl="0" indent="-457200" algn="l" rtl="0">
              <a:lnSpc>
                <a:spcPct val="100000"/>
              </a:lnSpc>
              <a:spcBef>
                <a:spcPts val="1200"/>
              </a:spcBef>
              <a:spcAft>
                <a:spcPts val="0"/>
              </a:spcAft>
              <a:buSzPts val="2400"/>
              <a:buFont typeface="Calibri"/>
              <a:buAutoNum type="arabicParenR"/>
            </a:pPr>
            <a:r>
              <a:rPr lang="de-DE" dirty="0"/>
              <a:t>Die Nutzung unterschiedlicher digitaler Geräte</a:t>
            </a:r>
            <a:endParaRPr dirty="0"/>
          </a:p>
          <a:p>
            <a:pPr marL="457200" lvl="0" indent="-457200" algn="l" rtl="0">
              <a:lnSpc>
                <a:spcPct val="100000"/>
              </a:lnSpc>
              <a:spcBef>
                <a:spcPts val="1200"/>
              </a:spcBef>
              <a:spcAft>
                <a:spcPts val="0"/>
              </a:spcAft>
              <a:buSzPts val="2400"/>
              <a:buFont typeface="Calibri"/>
              <a:buAutoNum type="arabicParenR"/>
            </a:pPr>
            <a:r>
              <a:rPr lang="de-DE" dirty="0"/>
              <a:t>Die Suche von Informationen im Internet</a:t>
            </a:r>
          </a:p>
          <a:p>
            <a:pPr marL="457200" lvl="0" indent="-457200" algn="l" rtl="0">
              <a:lnSpc>
                <a:spcPct val="100000"/>
              </a:lnSpc>
              <a:spcBef>
                <a:spcPts val="1200"/>
              </a:spcBef>
              <a:spcAft>
                <a:spcPts val="0"/>
              </a:spcAft>
              <a:buSzPts val="2400"/>
              <a:buFont typeface="Calibri"/>
              <a:buAutoNum type="arabicParenR"/>
            </a:pPr>
            <a:r>
              <a:rPr lang="de-DE" dirty="0"/>
              <a:t>Allgemeine Regeln beim Handeln im digitalen Umfeld</a:t>
            </a:r>
            <a:endParaRPr dirty="0"/>
          </a:p>
        </p:txBody>
      </p:sp>
      <p:sp>
        <p:nvSpPr>
          <p:cNvPr id="10" name="Google Shape;180;p9"/>
          <p:cNvSpPr txBox="1"/>
          <p:nvPr/>
        </p:nvSpPr>
        <p:spPr>
          <a:xfrm>
            <a:off x="2259262" y="4407391"/>
            <a:ext cx="7808763" cy="1569620"/>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de-DE" sz="2400" b="0" i="0" u="none" strike="noStrike" cap="none">
                <a:solidFill>
                  <a:schemeClr val="dk1"/>
                </a:solidFill>
                <a:latin typeface="Calibri"/>
                <a:ea typeface="Calibri"/>
                <a:cs typeface="Calibri"/>
                <a:sym typeface="Calibri"/>
              </a:rPr>
              <a:t>ABER digitale Kompetenz ist mehr als die Nutzung digitaler Geräte:</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de-DE" sz="2400" b="1" i="0" u="none" strike="noStrike" cap="none">
                <a:solidFill>
                  <a:schemeClr val="dk1"/>
                </a:solidFill>
                <a:latin typeface="Calibri"/>
                <a:ea typeface="Calibri"/>
                <a:cs typeface="Calibri"/>
                <a:sym typeface="Calibri"/>
              </a:rPr>
              <a:t>es ist auch wichtig, digitale Informationen zu bewerten und kritisch zu hinterfragen!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E384C-08CA-471B-B3CE-AB6AC84D8F42}">
  <ds:schemaRefs>
    <ds:schemaRef ds:uri="http://schemas.microsoft.com/sharepoint/v3/contenttype/forms"/>
  </ds:schemaRefs>
</ds:datastoreItem>
</file>

<file path=customXml/itemProps2.xml><?xml version="1.0" encoding="utf-8"?>
<ds:datastoreItem xmlns:ds="http://schemas.openxmlformats.org/officeDocument/2006/customXml" ds:itemID="{780DE135-FD54-4929-A0E1-68D85203DCEC}">
  <ds:schemaRefs>
    <ds:schemaRef ds:uri="f31421c9-628b-4b4d-907b-e4fb7eb6347f"/>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50F142FC-6262-4D5F-AD06-98EB353CC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5650</Words>
  <Application>Microsoft Office PowerPoint</Application>
  <PresentationFormat>Ευρεία οθόνη</PresentationFormat>
  <Paragraphs>697</Paragraphs>
  <Slides>74</Slides>
  <Notes>47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74</vt:i4>
      </vt:variant>
    </vt:vector>
  </HeadingPairs>
  <TitlesOfParts>
    <vt:vector size="85" baseType="lpstr">
      <vt:lpstr>Roboto</vt:lpstr>
      <vt:lpstr>Arial</vt:lpstr>
      <vt:lpstr>Calibri</vt:lpstr>
      <vt:lpstr>Impact</vt:lpstr>
      <vt:lpstr>Gill Sans</vt:lpstr>
      <vt:lpstr>Courier New</vt:lpstr>
      <vt:lpstr>Wingdings</vt:lpstr>
      <vt:lpstr>Source Sans Pro</vt:lpstr>
      <vt:lpstr>Wingdings 2</vt:lpstr>
      <vt:lpstr>Θέμα του Office</vt:lpstr>
      <vt:lpstr>Θέμα του Office</vt:lpstr>
      <vt:lpstr>Παρουσίαση του PowerPoint</vt:lpstr>
      <vt:lpstr>Partner</vt:lpstr>
      <vt:lpstr>Module</vt:lpstr>
      <vt:lpstr>Ziele</vt:lpstr>
      <vt:lpstr>Kompetenzen</vt:lpstr>
      <vt:lpstr>Aktivität 4.1.1 Einführung</vt:lpstr>
      <vt:lpstr>Was ist digitale Gesundheitskompetenz?</vt:lpstr>
      <vt:lpstr>Was ist digitale Gesundheitskompetenz?</vt:lpstr>
      <vt:lpstr>Operative Fähigkeiten der digitalen Gesundheitskompetenz</vt:lpstr>
      <vt:lpstr>Aktivität 4.1.2 Praktische Übung: Verschiedene digitale Geräte kennenlernen </vt:lpstr>
      <vt:lpstr>Digitale Geräte</vt:lpstr>
      <vt:lpstr>Digitale Geräte</vt:lpstr>
      <vt:lpstr>Profile digitaler Geräte (1/3)</vt:lpstr>
      <vt:lpstr>Profile digitaler Geräte (2/3)</vt:lpstr>
      <vt:lpstr>Profile digitaler Geräte (3/3)</vt:lpstr>
      <vt:lpstr>Aktivität 4.1.3 Informationssuche im Internet</vt:lpstr>
      <vt:lpstr>Einführung</vt:lpstr>
      <vt:lpstr>Web-Browser</vt:lpstr>
      <vt:lpstr>Websites (1)</vt:lpstr>
      <vt:lpstr>Websites (2)</vt:lpstr>
      <vt:lpstr>Suchmaschinen</vt:lpstr>
      <vt:lpstr>Aktivität: Suchstrings</vt:lpstr>
      <vt:lpstr>Aktivität: Suchstrings</vt:lpstr>
      <vt:lpstr>Weitere Möglichkeiten der Informationssuche im Web</vt:lpstr>
      <vt:lpstr>Aktivität: Suche nach einem Forum oder Webverzeichnis</vt:lpstr>
      <vt:lpstr>Informationen finden</vt:lpstr>
      <vt:lpstr>Παρουσίαση του PowerPoint</vt:lpstr>
      <vt:lpstr>Παρουσίαση του PowerPoint</vt:lpstr>
      <vt:lpstr>What is Personal Data</vt:lpstr>
      <vt:lpstr>Welche personenbezogenen Daten gelten als sensibel?</vt:lpstr>
      <vt:lpstr>Παρουσίαση του PowerPoint</vt:lpstr>
      <vt:lpstr>Was bedeutet Sicherheit in diesem Kontext?</vt:lpstr>
      <vt:lpstr>Ist die Website sicher?</vt:lpstr>
      <vt:lpstr>Ist die Website sicher?</vt:lpstr>
      <vt:lpstr>Ist die Website sicher?</vt:lpstr>
      <vt:lpstr>So prüfen Sie, ob https verwendet wird</vt:lpstr>
      <vt:lpstr>Unsichere Websites oder Links</vt:lpstr>
      <vt:lpstr>Ist der Link sicher?</vt:lpstr>
      <vt:lpstr>Ist der Link sicher?</vt:lpstr>
      <vt:lpstr>Παρουσίαση του PowerPoint</vt:lpstr>
      <vt:lpstr>Was bedeutet Datenschutz?</vt:lpstr>
      <vt:lpstr>Datenschutzbestimmungen</vt:lpstr>
      <vt:lpstr>Ist die Website vertrauenswürdig?</vt:lpstr>
      <vt:lpstr>Ist die Website vertrauenswürdig?</vt:lpstr>
      <vt:lpstr>Ist die Website zuverlässig?</vt:lpstr>
      <vt:lpstr>Ist die Website zuverlässig?</vt:lpstr>
      <vt:lpstr>Beispiel - Sichere, vertrauenswürdige und zuverlässige Website</vt:lpstr>
      <vt:lpstr>Beispiel - Website ist nicht sicher, vertrauenswürdig oder zuverlässig</vt:lpstr>
      <vt:lpstr>Gruppenaktivität: Fallstudien - Ist die Website sicher und der Inhalt vertrauenswürdig? </vt:lpstr>
      <vt:lpstr>Παρουσίαση του PowerPoint</vt:lpstr>
      <vt:lpstr>Verknüpfung mit Modul 5</vt:lpstr>
      <vt:lpstr>Aktivität 4.2.2 Digitale Kommunikation</vt:lpstr>
      <vt:lpstr>Welche Kommunikationsmittel verwenden Sie?</vt:lpstr>
      <vt:lpstr>Art der Kommunikation</vt:lpstr>
      <vt:lpstr>Wo findet man Kontaktinformationen von Organisationen oder Fachpersonen?</vt:lpstr>
      <vt:lpstr>Achtung</vt:lpstr>
      <vt:lpstr>Praktische Übung: Einrichten eines E-Mail-Kontos</vt:lpstr>
      <vt:lpstr>Praktische Übung: E-Mail-Adressen finden</vt:lpstr>
      <vt:lpstr>Praktische Übung: Online-Formular finden</vt:lpstr>
      <vt:lpstr>Verknüpfung mit Modul 6</vt:lpstr>
      <vt:lpstr>Aktivität 4.2.3 Abschluss</vt:lpstr>
      <vt:lpstr>Παρουσίαση του PowerPoint</vt:lpstr>
      <vt:lpstr>Παρουσίαση του PowerPoint</vt:lpstr>
      <vt:lpstr>Παρουσίαση του PowerPoint</vt:lpstr>
      <vt:lpstr>Referenzen und weiterführende Literatur</vt:lpstr>
      <vt:lpstr> Anhang</vt:lpstr>
      <vt:lpstr>Was ist das World Wide Web (WWW) (1)</vt:lpstr>
      <vt:lpstr>Was ist das World Wide Web (WWW) (2)</vt:lpstr>
      <vt:lpstr>Was ist das World Wide Web (WWW) (3)</vt:lpstr>
      <vt:lpstr>Παρουσίαση του PowerPoint</vt:lpstr>
      <vt:lpstr> Anhang 2</vt:lpstr>
      <vt:lpstr>Sicherheit und Datenschutz</vt:lpstr>
      <vt:lpstr>Was ist die Datenschutz-Grundverordnung und wer muss sie einhalten?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bbalaouras</dc:creator>
  <cp:lastModifiedBy>pantelis balaouras</cp:lastModifiedBy>
  <cp:revision>458</cp:revision>
  <dcterms:created xsi:type="dcterms:W3CDTF">2020-06-02T13:31:56Z</dcterms:created>
  <dcterms:modified xsi:type="dcterms:W3CDTF">2022-07-29T11:03:37Z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