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52"/>
  </p:notesMasterIdLst>
  <p:sldIdLst>
    <p:sldId id="416" r:id="rId5"/>
    <p:sldId id="417" r:id="rId6"/>
    <p:sldId id="418" r:id="rId7"/>
    <p:sldId id="420" r:id="rId8"/>
    <p:sldId id="599" r:id="rId9"/>
    <p:sldId id="600" r:id="rId10"/>
    <p:sldId id="601" r:id="rId11"/>
    <p:sldId id="602" r:id="rId12"/>
    <p:sldId id="603" r:id="rId13"/>
    <p:sldId id="604" r:id="rId14"/>
    <p:sldId id="605" r:id="rId15"/>
    <p:sldId id="606" r:id="rId16"/>
    <p:sldId id="607" r:id="rId17"/>
    <p:sldId id="608" r:id="rId18"/>
    <p:sldId id="609" r:id="rId19"/>
    <p:sldId id="610" r:id="rId20"/>
    <p:sldId id="611" r:id="rId21"/>
    <p:sldId id="612" r:id="rId22"/>
    <p:sldId id="613" r:id="rId23"/>
    <p:sldId id="614" r:id="rId24"/>
    <p:sldId id="615" r:id="rId25"/>
    <p:sldId id="616" r:id="rId26"/>
    <p:sldId id="617" r:id="rId27"/>
    <p:sldId id="618" r:id="rId28"/>
    <p:sldId id="619" r:id="rId29"/>
    <p:sldId id="620" r:id="rId30"/>
    <p:sldId id="621" r:id="rId31"/>
    <p:sldId id="622" r:id="rId32"/>
    <p:sldId id="623" r:id="rId33"/>
    <p:sldId id="661" r:id="rId34"/>
    <p:sldId id="624" r:id="rId35"/>
    <p:sldId id="625" r:id="rId36"/>
    <p:sldId id="626" r:id="rId37"/>
    <p:sldId id="627" r:id="rId38"/>
    <p:sldId id="628" r:id="rId39"/>
    <p:sldId id="629" r:id="rId40"/>
    <p:sldId id="630" r:id="rId41"/>
    <p:sldId id="631" r:id="rId42"/>
    <p:sldId id="632" r:id="rId43"/>
    <p:sldId id="633" r:id="rId44"/>
    <p:sldId id="634" r:id="rId45"/>
    <p:sldId id="635" r:id="rId46"/>
    <p:sldId id="636" r:id="rId47"/>
    <p:sldId id="637" r:id="rId48"/>
    <p:sldId id="638" r:id="rId49"/>
    <p:sldId id="639" r:id="rId50"/>
    <p:sldId id="662" r:id="rId51"/>
  </p:sldIdLst>
  <p:sldSz cx="12192000" cy="6858000"/>
  <p:notesSz cx="6858000" cy="9144000"/>
  <p:embeddedFontLst>
    <p:embeddedFont>
      <p:font typeface="Abadi Extra Light" panose="020B0204020104020204" pitchFamily="34" charset="0"/>
      <p:regular r:id="rId53"/>
    </p:embeddedFont>
    <p:embeddedFont>
      <p:font typeface="Calibri" panose="020F0502020204030204" pitchFamily="34" charset="0"/>
      <p:regular r:id="rId54"/>
      <p:bold r:id="rId55"/>
      <p:italic r:id="rId56"/>
      <p:boldItalic r:id="rId57"/>
    </p:embeddedFont>
    <p:embeddedFont>
      <p:font typeface="Gill Sans" panose="020B0604020202020204" charset="0"/>
      <p:regular r:id="rId58"/>
      <p:bold r:id="rId59"/>
    </p:embeddedFont>
    <p:embeddedFont>
      <p:font typeface="Gill Sans Nova" panose="020B0602020104020203" pitchFamily="34" charset="0"/>
      <p:regular r:id="rId60"/>
      <p:bold r:id="rId61"/>
      <p:italic r:id="rId62"/>
      <p:boldItalic r:id="rId63"/>
    </p:embeddedFont>
    <p:embeddedFont>
      <p:font typeface="Impact" panose="020B0806030902050204" pitchFamily="34" charset="0"/>
      <p:regular r:id="rId64"/>
    </p:embeddedFont>
    <p:embeddedFont>
      <p:font typeface="Roboto" panose="02000000000000000000"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2" roundtripDataSignature="AMtx7miIr0Rh4C+wLfKjiE2OqssR48Vl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Wielga"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08"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 Type="http://schemas.openxmlformats.org/officeDocument/2006/relationships/slide" Target="slides/slide3.xml"/><Relationship Id="rId412" Type="http://customschemas.google.com/relationships/presentationmetadata" Target="metadata"/><Relationship Id="rId4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61" Type="http://schemas.openxmlformats.org/officeDocument/2006/relationships/font" Target="fonts/font9.fntdata"/><Relationship Id="rId415"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font" Target="fonts/font12.fntdata"/><Relationship Id="rId41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413" Type="http://schemas.openxmlformats.org/officeDocument/2006/relationships/commentAuthors" Target="commentAuthors.xml"/><Relationship Id="rId418"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 Id="rId4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964E1843-52EC-4143-BEDC-253ADA0A2BBD}"/>
    <pc:docChg chg="delSld modSld">
      <pc:chgData name="pantelis balaouras" userId="25e8755020fc1734" providerId="LiveId" clId="{964E1843-52EC-4143-BEDC-253ADA0A2BBD}" dt="2022-07-27T10:47:38.943" v="2" actId="20577"/>
      <pc:docMkLst>
        <pc:docMk/>
      </pc:docMkLst>
      <pc:sldChg chg="modSp mod">
        <pc:chgData name="pantelis balaouras" userId="25e8755020fc1734" providerId="LiveId" clId="{964E1843-52EC-4143-BEDC-253ADA0A2BBD}" dt="2022-07-27T10:47:38.943" v="2" actId="20577"/>
        <pc:sldMkLst>
          <pc:docMk/>
          <pc:sldMk cId="4229006710" sldId="416"/>
        </pc:sldMkLst>
        <pc:spChg chg="mod">
          <ac:chgData name="pantelis balaouras" userId="25e8755020fc1734" providerId="LiveId" clId="{964E1843-52EC-4143-BEDC-253ADA0A2BBD}" dt="2022-07-27T10:47:38.943" v="2" actId="20577"/>
          <ac:spMkLst>
            <pc:docMk/>
            <pc:sldMk cId="4229006710" sldId="416"/>
            <ac:spMk id="5" creationId="{3811DAED-7483-42F0-A933-7484F0EF6AE2}"/>
          </ac:spMkLst>
        </pc:spChg>
      </pc:sldChg>
      <pc:sldChg chg="del">
        <pc:chgData name="pantelis balaouras" userId="25e8755020fc1734" providerId="LiveId" clId="{964E1843-52EC-4143-BEDC-253ADA0A2BBD}" dt="2022-07-27T10:46:37.800" v="0" actId="47"/>
        <pc:sldMkLst>
          <pc:docMk/>
          <pc:sldMk cId="0" sldId="486"/>
        </pc:sldMkLst>
      </pc:sldChg>
      <pc:sldChg chg="del">
        <pc:chgData name="pantelis balaouras" userId="25e8755020fc1734" providerId="LiveId" clId="{964E1843-52EC-4143-BEDC-253ADA0A2BBD}" dt="2022-07-27T10:46:37.800" v="0" actId="47"/>
        <pc:sldMkLst>
          <pc:docMk/>
          <pc:sldMk cId="1698713651" sldId="641"/>
        </pc:sldMkLst>
      </pc:sldChg>
      <pc:sldChg chg="del">
        <pc:chgData name="pantelis balaouras" userId="25e8755020fc1734" providerId="LiveId" clId="{964E1843-52EC-4143-BEDC-253ADA0A2BBD}" dt="2022-07-27T10:46:37.800" v="0" actId="47"/>
        <pc:sldMkLst>
          <pc:docMk/>
          <pc:sldMk cId="3401436582" sldId="642"/>
        </pc:sldMkLst>
      </pc:sldChg>
      <pc:sldChg chg="del">
        <pc:chgData name="pantelis balaouras" userId="25e8755020fc1734" providerId="LiveId" clId="{964E1843-52EC-4143-BEDC-253ADA0A2BBD}" dt="2022-07-27T10:46:37.800" v="0" actId="47"/>
        <pc:sldMkLst>
          <pc:docMk/>
          <pc:sldMk cId="2312639487" sldId="644"/>
        </pc:sldMkLst>
      </pc:sldChg>
      <pc:sldChg chg="del">
        <pc:chgData name="pantelis balaouras" userId="25e8755020fc1734" providerId="LiveId" clId="{964E1843-52EC-4143-BEDC-253ADA0A2BBD}" dt="2022-07-27T10:46:37.800" v="0" actId="47"/>
        <pc:sldMkLst>
          <pc:docMk/>
          <pc:sldMk cId="148795871" sldId="645"/>
        </pc:sldMkLst>
      </pc:sldChg>
      <pc:sldChg chg="del">
        <pc:chgData name="pantelis balaouras" userId="25e8755020fc1734" providerId="LiveId" clId="{964E1843-52EC-4143-BEDC-253ADA0A2BBD}" dt="2022-07-27T10:46:37.800" v="0" actId="47"/>
        <pc:sldMkLst>
          <pc:docMk/>
          <pc:sldMk cId="1263027653" sldId="646"/>
        </pc:sldMkLst>
      </pc:sldChg>
      <pc:sldChg chg="del">
        <pc:chgData name="pantelis balaouras" userId="25e8755020fc1734" providerId="LiveId" clId="{964E1843-52EC-4143-BEDC-253ADA0A2BBD}" dt="2022-07-27T10:46:37.800" v="0" actId="47"/>
        <pc:sldMkLst>
          <pc:docMk/>
          <pc:sldMk cId="310092348" sldId="647"/>
        </pc:sldMkLst>
      </pc:sldChg>
      <pc:sldChg chg="del">
        <pc:chgData name="pantelis balaouras" userId="25e8755020fc1734" providerId="LiveId" clId="{964E1843-52EC-4143-BEDC-253ADA0A2BBD}" dt="2022-07-27T10:46:37.800" v="0" actId="47"/>
        <pc:sldMkLst>
          <pc:docMk/>
          <pc:sldMk cId="1194241424" sldId="648"/>
        </pc:sldMkLst>
      </pc:sldChg>
      <pc:sldChg chg="del">
        <pc:chgData name="pantelis balaouras" userId="25e8755020fc1734" providerId="LiveId" clId="{964E1843-52EC-4143-BEDC-253ADA0A2BBD}" dt="2022-07-27T10:46:37.800" v="0" actId="47"/>
        <pc:sldMkLst>
          <pc:docMk/>
          <pc:sldMk cId="987424244" sldId="649"/>
        </pc:sldMkLst>
      </pc:sldChg>
      <pc:sldChg chg="del">
        <pc:chgData name="pantelis balaouras" userId="25e8755020fc1734" providerId="LiveId" clId="{964E1843-52EC-4143-BEDC-253ADA0A2BBD}" dt="2022-07-27T10:46:37.800" v="0" actId="47"/>
        <pc:sldMkLst>
          <pc:docMk/>
          <pc:sldMk cId="350854500" sldId="650"/>
        </pc:sldMkLst>
      </pc:sldChg>
      <pc:sldChg chg="del">
        <pc:chgData name="pantelis balaouras" userId="25e8755020fc1734" providerId="LiveId" clId="{964E1843-52EC-4143-BEDC-253ADA0A2BBD}" dt="2022-07-27T10:46:37.800" v="0" actId="47"/>
        <pc:sldMkLst>
          <pc:docMk/>
          <pc:sldMk cId="53923245" sldId="651"/>
        </pc:sldMkLst>
      </pc:sldChg>
      <pc:sldChg chg="del">
        <pc:chgData name="pantelis balaouras" userId="25e8755020fc1734" providerId="LiveId" clId="{964E1843-52EC-4143-BEDC-253ADA0A2BBD}" dt="2022-07-27T10:46:37.800" v="0" actId="47"/>
        <pc:sldMkLst>
          <pc:docMk/>
          <pc:sldMk cId="26377421" sldId="652"/>
        </pc:sldMkLst>
      </pc:sldChg>
      <pc:sldChg chg="del">
        <pc:chgData name="pantelis balaouras" userId="25e8755020fc1734" providerId="LiveId" clId="{964E1843-52EC-4143-BEDC-253ADA0A2BBD}" dt="2022-07-27T10:46:37.800" v="0" actId="47"/>
        <pc:sldMkLst>
          <pc:docMk/>
          <pc:sldMk cId="4102937446" sldId="653"/>
        </pc:sldMkLst>
      </pc:sldChg>
      <pc:sldMasterChg chg="delSldLayout">
        <pc:chgData name="pantelis balaouras" userId="25e8755020fc1734" providerId="LiveId" clId="{964E1843-52EC-4143-BEDC-253ADA0A2BBD}" dt="2022-07-27T10:46:37.800" v="0" actId="47"/>
        <pc:sldMasterMkLst>
          <pc:docMk/>
          <pc:sldMasterMk cId="3909040936" sldId="2147483672"/>
        </pc:sldMasterMkLst>
        <pc:sldLayoutChg chg="del">
          <pc:chgData name="pantelis balaouras" userId="25e8755020fc1734" providerId="LiveId" clId="{964E1843-52EC-4143-BEDC-253ADA0A2BBD}" dt="2022-07-27T10:46:37.800" v="0" actId="47"/>
          <pc:sldLayoutMkLst>
            <pc:docMk/>
            <pc:sldMasterMk cId="3909040936" sldId="2147483672"/>
            <pc:sldLayoutMk cId="1862683588" sldId="2147483678"/>
          </pc:sldLayoutMkLst>
        </pc:sldLayoutChg>
      </pc:sldMaster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l-GR"/>
        </a:p>
      </dgm:t>
    </dgm:pt>
    <dgm:pt modelId="{EC327B3B-64E2-4867-8E05-4626CF7AA557}">
      <dgm:prSet phldrT="[Κείμενο]" custT="1"/>
      <dgm:spPr/>
      <dgm:t>
        <a:bodyPr/>
        <a:lstStyle/>
        <a:p>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es la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alfabetización</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sanitaria digital y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relevancia</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DF29B433-28C4-4212-B73F-BBA2E55D71FD}" type="parTrans" cxnId="{013F4C26-68C0-4526-9DB3-5EB519553F3C}">
      <dgm:prSet/>
      <dgm:spPr/>
      <dgm:t>
        <a:bodyPr/>
        <a:lstStyle/>
        <a:p>
          <a:endParaRPr lang="el-GR" sz="1600">
            <a:effectLst>
              <a:outerShdw blurRad="38100" dist="38100" dir="2700000" algn="tl">
                <a:srgbClr val="000000">
                  <a:alpha val="43137"/>
                </a:srgbClr>
              </a:outerShdw>
            </a:effectLst>
          </a:endParaRPr>
        </a:p>
      </dgm:t>
    </dgm:pt>
    <dgm:pt modelId="{E3EA5345-B843-40CC-AF3F-48429EEC6F62}" type="sibTrans" cxnId="{013F4C26-68C0-4526-9DB3-5EB519553F3C}">
      <dgm:prSet/>
      <dgm:spPr/>
      <dgm:t>
        <a:bodyPr/>
        <a:lstStyle/>
        <a:p>
          <a:endParaRPr lang="el-GR">
            <a:effectLst>
              <a:outerShdw blurRad="38100" dist="38100" dir="2700000" algn="tl">
                <a:srgbClr val="000000">
                  <a:alpha val="43137"/>
                </a:srgbClr>
              </a:outerShdw>
            </a:effectLst>
          </a:endParaRPr>
        </a:p>
      </dgm:t>
    </dgm:pt>
    <dgm:pt modelId="{4E244519-B7AC-4B3B-BE5F-12059590F0D2}">
      <dgm:prSet phldrT="[Κείμενο]" custT="1"/>
      <dgm:spPr/>
      <dgm:t>
        <a:bodyPr/>
        <a:lstStyle/>
        <a:p>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Principales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cuestiones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sanitarias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aterrizar</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 nuevo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país</a:t>
          </a:r>
          <a:endPar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E30B4CE4-28F5-41D5-BDD7-379CEE7BFAA6}" type="parTrans" cxnId="{63EE376A-9BE3-42F8-986B-13F24A6B6A52}">
      <dgm:prSet/>
      <dgm:spPr/>
      <dgm:t>
        <a:bodyPr/>
        <a:lstStyle/>
        <a:p>
          <a:endParaRPr lang="el-GR" sz="1600">
            <a:effectLst>
              <a:outerShdw blurRad="38100" dist="38100" dir="2700000" algn="tl">
                <a:srgbClr val="000000">
                  <a:alpha val="43137"/>
                </a:srgbClr>
              </a:outerShdw>
            </a:effectLst>
          </a:endParaRPr>
        </a:p>
      </dgm:t>
    </dgm:pt>
    <dgm:pt modelId="{67FEA77F-9792-4206-8836-885C74441292}" type="sibTrans" cxnId="{63EE376A-9BE3-42F8-986B-13F24A6B6A52}">
      <dgm:prSet/>
      <dgm:spPr/>
      <dgm:t>
        <a:bodyPr/>
        <a:lstStyle/>
        <a:p>
          <a:endParaRPr lang="el-GR">
            <a:effectLst>
              <a:outerShdw blurRad="38100" dist="38100" dir="2700000" algn="tl">
                <a:srgbClr val="000000">
                  <a:alpha val="43137"/>
                </a:srgbClr>
              </a:outerShdw>
            </a:effectLst>
          </a:endParaRPr>
        </a:p>
      </dgm:t>
    </dgm:pt>
    <dgm:pt modelId="{B4C523CA-CB9B-45E6-9B42-ACDDF1BF7D65}">
      <dgm:prSet phldrT="[Κείμενο]" custT="1"/>
      <dgm:spPr/>
      <dgm:t>
        <a:bodyPr/>
        <a:lstStyle/>
        <a:p>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Servicios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salud</a:t>
          </a:r>
          <a:endPar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0B61FFA1-954D-4769-9935-DC27A03FE46F}" type="parTrans" cxnId="{AB3B445A-D322-425F-BF83-71C16EDBCF6A}">
      <dgm:prSet/>
      <dgm:spPr/>
      <dgm:t>
        <a:bodyPr/>
        <a:lstStyle/>
        <a:p>
          <a:endParaRPr lang="el-GR" sz="1600">
            <a:effectLst>
              <a:outerShdw blurRad="38100" dist="38100" dir="2700000" algn="tl">
                <a:srgbClr val="000000">
                  <a:alpha val="43137"/>
                </a:srgbClr>
              </a:outerShdw>
            </a:effectLst>
          </a:endParaRPr>
        </a:p>
      </dgm:t>
    </dgm:pt>
    <dgm:pt modelId="{2A74883B-AB36-4DBE-A90D-C134F37AC8DE}" type="sibTrans" cxnId="{AB3B445A-D322-425F-BF83-71C16EDBCF6A}">
      <dgm:prSet/>
      <dgm:spPr/>
      <dgm:t>
        <a:bodyPr/>
        <a:lstStyle/>
        <a:p>
          <a:endParaRPr lang="el-GR">
            <a:effectLst>
              <a:outerShdw blurRad="38100" dist="38100" dir="2700000" algn="tl">
                <a:srgbClr val="000000">
                  <a:alpha val="43137"/>
                </a:srgbClr>
              </a:outerShdw>
            </a:effectLst>
          </a:endParaRPr>
        </a:p>
      </dgm:t>
    </dgm:pt>
    <dgm:pt modelId="{75B07F44-C333-48E7-8178-CFF0BF83A03B}">
      <dgm:prSet phldrT="[Κείμενο]" custT="1"/>
      <dgm:spPr/>
      <dgm:t>
        <a:bodyPr/>
        <a:lstStyle/>
        <a:p>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Convertirse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una</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persona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digitalmente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alfabetizada</a:t>
          </a:r>
          <a:endPar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A8A3EEA3-0713-42CA-AC7B-46A3B360B864}" type="parTrans" cxnId="{33ECC743-17BC-4F5C-B52C-8BADA6F55FA7}">
      <dgm:prSet/>
      <dgm:spPr/>
      <dgm:t>
        <a:bodyPr/>
        <a:lstStyle/>
        <a:p>
          <a:endParaRPr lang="el-GR" sz="1600">
            <a:effectLst>
              <a:outerShdw blurRad="38100" dist="38100" dir="2700000" algn="tl">
                <a:srgbClr val="000000">
                  <a:alpha val="43137"/>
                </a:srgbClr>
              </a:outerShdw>
            </a:effectLst>
          </a:endParaRPr>
        </a:p>
      </dgm:t>
    </dgm:pt>
    <dgm:pt modelId="{6985D3C9-1F91-4A64-BD11-2BDAF4408EF5}" type="sibTrans" cxnId="{33ECC743-17BC-4F5C-B52C-8BADA6F55FA7}">
      <dgm:prSet/>
      <dgm:spPr/>
      <dgm:t>
        <a:bodyPr/>
        <a:lstStyle/>
        <a:p>
          <a:endParaRPr lang="el-GR">
            <a:effectLst>
              <a:outerShdw blurRad="38100" dist="38100" dir="2700000" algn="tl">
                <a:srgbClr val="000000">
                  <a:alpha val="43137"/>
                </a:srgbClr>
              </a:outerShdw>
            </a:effectLst>
          </a:endParaRPr>
        </a:p>
      </dgm:t>
    </dgm:pt>
    <dgm:pt modelId="{DB9557A1-A575-43D0-9B11-FD36CF648E34}">
      <dgm:prSet phldrT="[Κείμενο]" custT="1"/>
      <dgm:spPr/>
      <dgm:t>
        <a:bodyPr/>
        <a:lstStyle/>
        <a:p>
          <a:r>
            <a:rPr lang="en-US" sz="1800" b="0" i="0" u="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1800" b="0" i="0" u="none"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Exploración</a:t>
          </a:r>
          <a:r>
            <a:rPr lang="en-US" sz="1800" b="0" i="0" u="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las </a:t>
          </a:r>
          <a:r>
            <a:rPr lang="en-US" sz="1800" b="0" i="0" u="none"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herramientas</a:t>
          </a:r>
          <a:r>
            <a:rPr lang="en-US" sz="1800" b="0" i="0" u="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US" sz="1800" b="0" i="0" u="none"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salud</a:t>
          </a:r>
          <a:r>
            <a:rPr lang="en-US" sz="1800" b="0" i="0" u="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digital</a:t>
          </a:r>
          <a:endPar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4E615637-DD68-4F30-82E9-C6440A41C969}" type="parTrans" cxnId="{7C728D01-468E-43AD-953A-5C9AE38035E0}">
      <dgm:prSet/>
      <dgm:spPr/>
      <dgm:t>
        <a:bodyPr/>
        <a:lstStyle/>
        <a:p>
          <a:endParaRPr lang="el-GR">
            <a:effectLst>
              <a:outerShdw blurRad="38100" dist="38100" dir="2700000" algn="tl">
                <a:srgbClr val="000000">
                  <a:alpha val="43137"/>
                </a:srgbClr>
              </a:outerShdw>
            </a:effectLst>
          </a:endParaRPr>
        </a:p>
      </dgm:t>
    </dgm:pt>
    <dgm:pt modelId="{4E5C756B-1EC2-496A-BD3A-0C91F6661E24}" type="sibTrans" cxnId="{7C728D01-468E-43AD-953A-5C9AE38035E0}">
      <dgm:prSet/>
      <dgm:spPr/>
      <dgm:t>
        <a:bodyPr/>
        <a:lstStyle/>
        <a:p>
          <a:endParaRPr lang="el-GR">
            <a:effectLst>
              <a:outerShdw blurRad="38100" dist="38100" dir="2700000" algn="tl">
                <a:srgbClr val="000000">
                  <a:alpha val="43137"/>
                </a:srgbClr>
              </a:outerShdw>
            </a:effectLst>
          </a:endParaRPr>
        </a:p>
      </dgm:t>
    </dgm:pt>
    <dgm:pt modelId="{A7E3841F-E8D5-4E22-8847-FCDF07DD6583}">
      <dgm:prSet custT="1"/>
      <dgm:spPr>
        <a:solidFill>
          <a:srgbClr val="C00000"/>
        </a:solidFill>
      </dgm:spPr>
      <dgm:t>
        <a:bodyPr/>
        <a:lstStyle/>
        <a:p>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Ser activo en el entorno de la salud digital</a:t>
          </a:r>
          <a:endPar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F852C8EC-2BDE-4242-AC44-C63CE8412F03}" type="parTrans" cxnId="{6B0A63B4-9E90-433D-8953-440F6F33B469}">
      <dgm:prSet/>
      <dgm:spPr/>
      <dgm:t>
        <a:bodyPr/>
        <a:lstStyle/>
        <a:p>
          <a:endParaRPr lang="el-GR">
            <a:effectLst>
              <a:outerShdw blurRad="38100" dist="38100" dir="2700000" algn="tl">
                <a:srgbClr val="000000">
                  <a:alpha val="43137"/>
                </a:srgbClr>
              </a:outerShdw>
            </a:effectLst>
          </a:endParaRPr>
        </a:p>
      </dgm:t>
    </dgm:pt>
    <dgm:pt modelId="{DC7664FC-78D4-4C48-A08A-C226B6FF6A6E}" type="sibTrans" cxnId="{6B0A63B4-9E90-433D-8953-440F6F33B469}">
      <dgm:prSet/>
      <dgm:spPr/>
      <dgm:t>
        <a:bodyPr/>
        <a:lstStyle/>
        <a:p>
          <a:endParaRPr lang="el-GR">
            <a:effectLst>
              <a:outerShdw blurRad="38100" dist="38100" dir="2700000" algn="tl">
                <a:srgbClr val="000000">
                  <a:alpha val="43137"/>
                </a:srgbClr>
              </a:outerShdw>
            </a:effectLst>
          </a:endParaRPr>
        </a:p>
      </dgm:t>
    </dgm:pt>
    <dgm:pt modelId="{1E395D00-6435-47AF-BDD1-99EEEBD551EE}" type="pres">
      <dgm:prSet presAssocID="{C4D5358F-2C12-40D3-A142-40CC932D99A4}" presName="linear" presStyleCnt="0">
        <dgm:presLayoutVars>
          <dgm:animLvl val="lvl"/>
          <dgm:resizeHandles val="exact"/>
        </dgm:presLayoutVars>
      </dgm:prSet>
      <dgm:spPr/>
    </dgm:pt>
    <dgm:pt modelId="{470C7429-9401-4802-AB33-313A76532508}" type="pres">
      <dgm:prSet presAssocID="{EC327B3B-64E2-4867-8E05-4626CF7AA557}" presName="parentText" presStyleLbl="node1" presStyleIdx="0" presStyleCnt="6">
        <dgm:presLayoutVars>
          <dgm:chMax val="0"/>
          <dgm:bulletEnabled val="1"/>
        </dgm:presLayoutVars>
      </dgm:prSet>
      <dgm:spPr/>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6">
        <dgm:presLayoutVars>
          <dgm:chMax val="0"/>
          <dgm:bulletEnabled val="1"/>
        </dgm:presLayoutVars>
      </dgm:prSet>
      <dgm:spPr/>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6">
        <dgm:presLayoutVars>
          <dgm:chMax val="0"/>
          <dgm:bulletEnabled val="1"/>
        </dgm:presLayoutVars>
      </dgm:prSet>
      <dgm:spPr/>
    </dgm:pt>
    <dgm:pt modelId="{B1E5A2DC-B9EA-495F-ACC6-ADF21FC1B8B1}" type="pres">
      <dgm:prSet presAssocID="{2A74883B-AB36-4DBE-A90D-C134F37AC8DE}" presName="spacer" presStyleCnt="0"/>
      <dgm:spPr/>
    </dgm:pt>
    <dgm:pt modelId="{31969173-98AF-468F-AECC-B3BDDB4E4699}" type="pres">
      <dgm:prSet presAssocID="{75B07F44-C333-48E7-8178-CFF0BF83A03B}" presName="parentText" presStyleLbl="node1" presStyleIdx="3" presStyleCnt="6" custLinFactNeighborY="21392">
        <dgm:presLayoutVars>
          <dgm:chMax val="0"/>
          <dgm:bulletEnabled val="1"/>
        </dgm:presLayoutVars>
      </dgm:prSet>
      <dgm:spPr/>
    </dgm:pt>
    <dgm:pt modelId="{E08BB82A-24A0-4B54-80B3-A5CB9C2E8860}" type="pres">
      <dgm:prSet presAssocID="{6985D3C9-1F91-4A64-BD11-2BDAF4408EF5}" presName="spacer" presStyleCnt="0"/>
      <dgm:spPr/>
    </dgm:pt>
    <dgm:pt modelId="{9051EEB7-EB29-4D86-A30C-F78D5B77F965}" type="pres">
      <dgm:prSet presAssocID="{DB9557A1-A575-43D0-9B11-FD36CF648E34}" presName="parentText" presStyleLbl="node1" presStyleIdx="4" presStyleCnt="6">
        <dgm:presLayoutVars>
          <dgm:chMax val="0"/>
          <dgm:bulletEnabled val="1"/>
        </dgm:presLayoutVars>
      </dgm:prSet>
      <dgm:spPr/>
    </dgm:pt>
    <dgm:pt modelId="{D74F87D3-019A-4F38-BA70-696870C243A0}" type="pres">
      <dgm:prSet presAssocID="{4E5C756B-1EC2-496A-BD3A-0C91F6661E24}" presName="spacer" presStyleCnt="0"/>
      <dgm:spPr/>
    </dgm:pt>
    <dgm:pt modelId="{9E3E0E99-47DC-4292-9A9A-6EA2C988B0B7}" type="pres">
      <dgm:prSet presAssocID="{A7E3841F-E8D5-4E22-8847-FCDF07DD6583}" presName="parentText" presStyleLbl="node1" presStyleIdx="5" presStyleCnt="6">
        <dgm:presLayoutVars>
          <dgm:chMax val="0"/>
          <dgm:bulletEnabled val="1"/>
        </dgm:presLayoutVars>
      </dgm:prSet>
      <dgm:spPr/>
    </dgm:pt>
  </dgm:ptLst>
  <dgm:cxnLst>
    <dgm:cxn modelId="{7C728D01-468E-43AD-953A-5C9AE38035E0}" srcId="{C4D5358F-2C12-40D3-A142-40CC932D99A4}" destId="{DB9557A1-A575-43D0-9B11-FD36CF648E34}" srcOrd="4" destOrd="0" parTransId="{4E615637-DD68-4F30-82E9-C6440A41C969}" sibTransId="{4E5C756B-1EC2-496A-BD3A-0C91F6661E24}"/>
    <dgm:cxn modelId="{013F4C26-68C0-4526-9DB3-5EB519553F3C}" srcId="{C4D5358F-2C12-40D3-A142-40CC932D99A4}" destId="{EC327B3B-64E2-4867-8E05-4626CF7AA557}" srcOrd="0" destOrd="0" parTransId="{DF29B433-28C4-4212-B73F-BBA2E55D71FD}" sibTransId="{E3EA5345-B843-40CC-AF3F-48429EEC6F62}"/>
    <dgm:cxn modelId="{7533573D-AE90-413F-8D5E-92E484CC53EE}" type="presOf" srcId="{C4D5358F-2C12-40D3-A142-40CC932D99A4}" destId="{1E395D00-6435-47AF-BDD1-99EEEBD551EE}" srcOrd="0" destOrd="0" presId="urn:microsoft.com/office/officeart/2005/8/layout/vList2"/>
    <dgm:cxn modelId="{33ECC743-17BC-4F5C-B52C-8BADA6F55FA7}" srcId="{C4D5358F-2C12-40D3-A142-40CC932D99A4}" destId="{75B07F44-C333-48E7-8178-CFF0BF83A03B}" srcOrd="3" destOrd="0" parTransId="{A8A3EEA3-0713-42CA-AC7B-46A3B360B864}" sibTransId="{6985D3C9-1F91-4A64-BD11-2BDAF4408EF5}"/>
    <dgm:cxn modelId="{CB328945-6C53-4E86-9563-99AA511DA908}" type="presOf" srcId="{DB9557A1-A575-43D0-9B11-FD36CF648E34}" destId="{9051EEB7-EB29-4D86-A30C-F78D5B77F965}" srcOrd="0" destOrd="0" presId="urn:microsoft.com/office/officeart/2005/8/layout/vList2"/>
    <dgm:cxn modelId="{71170B66-801D-42B1-BD88-3067EF1E3D30}" type="presOf" srcId="{EC327B3B-64E2-4867-8E05-4626CF7AA557}" destId="{470C7429-9401-4802-AB33-313A76532508}" srcOrd="0" destOrd="0" presId="urn:microsoft.com/office/officeart/2005/8/layout/vList2"/>
    <dgm:cxn modelId="{FF85BB66-403F-4EF4-BBEF-DA8EB1AF3AE5}" type="presOf" srcId="{75B07F44-C333-48E7-8178-CFF0BF83A03B}" destId="{31969173-98AF-468F-AECC-B3BDDB4E4699}"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AB3B445A-D322-425F-BF83-71C16EDBCF6A}" srcId="{C4D5358F-2C12-40D3-A142-40CC932D99A4}" destId="{B4C523CA-CB9B-45E6-9B42-ACDDF1BF7D65}" srcOrd="2" destOrd="0" parTransId="{0B61FFA1-954D-4769-9935-DC27A03FE46F}" sibTransId="{2A74883B-AB36-4DBE-A90D-C134F37AC8DE}"/>
    <dgm:cxn modelId="{E7D99F90-BD21-488E-8965-4FA3E6649457}" type="presOf" srcId="{4E244519-B7AC-4B3B-BE5F-12059590F0D2}" destId="{288E5028-B57D-41A4-A329-2A81DBAE6A20}" srcOrd="0" destOrd="0" presId="urn:microsoft.com/office/officeart/2005/8/layout/vList2"/>
    <dgm:cxn modelId="{6B0A63B4-9E90-433D-8953-440F6F33B469}" srcId="{C4D5358F-2C12-40D3-A142-40CC932D99A4}" destId="{A7E3841F-E8D5-4E22-8847-FCDF07DD6583}" srcOrd="5" destOrd="0" parTransId="{F852C8EC-2BDE-4242-AC44-C63CE8412F03}" sibTransId="{DC7664FC-78D4-4C48-A08A-C226B6FF6A6E}"/>
    <dgm:cxn modelId="{F8382DE5-C8BA-4A2B-BB85-0574693AA1A1}" type="presOf" srcId="{A7E3841F-E8D5-4E22-8847-FCDF07DD6583}" destId="{9E3E0E99-47DC-4292-9A9A-6EA2C988B0B7}"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ABD3DE51-3743-4AE5-8CE3-3B9CE1CDD428}" type="presParOf" srcId="{1E395D00-6435-47AF-BDD1-99EEEBD551EE}" destId="{B1E5A2DC-B9EA-495F-ACC6-ADF21FC1B8B1}" srcOrd="5" destOrd="0" presId="urn:microsoft.com/office/officeart/2005/8/layout/vList2"/>
    <dgm:cxn modelId="{5D9568E3-C1D1-4DF3-A3CA-310FD0F9BDCC}" type="presParOf" srcId="{1E395D00-6435-47AF-BDD1-99EEEBD551EE}" destId="{31969173-98AF-468F-AECC-B3BDDB4E4699}" srcOrd="6" destOrd="0" presId="urn:microsoft.com/office/officeart/2005/8/layout/vList2"/>
    <dgm:cxn modelId="{B447F35B-3033-4451-92CE-527C8BEC5C20}" type="presParOf" srcId="{1E395D00-6435-47AF-BDD1-99EEEBD551EE}" destId="{E08BB82A-24A0-4B54-80B3-A5CB9C2E8860}" srcOrd="7" destOrd="0" presId="urn:microsoft.com/office/officeart/2005/8/layout/vList2"/>
    <dgm:cxn modelId="{6F131121-DF3C-444E-A92D-D7F2F4384D69}" type="presParOf" srcId="{1E395D00-6435-47AF-BDD1-99EEEBD551EE}" destId="{9051EEB7-EB29-4D86-A30C-F78D5B77F965}" srcOrd="8" destOrd="0" presId="urn:microsoft.com/office/officeart/2005/8/layout/vList2"/>
    <dgm:cxn modelId="{8C5B5F3A-1D8A-42D4-AD15-21FD4418D4E2}" type="presParOf" srcId="{1E395D00-6435-47AF-BDD1-99EEEBD551EE}" destId="{D74F87D3-019A-4F38-BA70-696870C243A0}" srcOrd="9" destOrd="0" presId="urn:microsoft.com/office/officeart/2005/8/layout/vList2"/>
    <dgm:cxn modelId="{83284277-4746-4C07-A5CB-BA12AE03C6C8}" type="presParOf" srcId="{1E395D00-6435-47AF-BDD1-99EEEBD551EE}" destId="{9E3E0E99-47DC-4292-9A9A-6EA2C988B0B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6FD8E-8F94-4AFE-9189-61165DC2F11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59F8165-C096-4D8E-9DA1-46B5FB187099}">
      <dgm:prSet custT="1"/>
      <dgm:spPr/>
      <dgm:t>
        <a:bodyPr/>
        <a:lstStyle/>
        <a:p>
          <a:pPr algn="ctr">
            <a:lnSpc>
              <a:spcPct val="100000"/>
            </a:lnSpc>
          </a:pPr>
          <a:r>
            <a:rPr lang="en-US" sz="1800" b="1" dirty="0">
              <a:solidFill>
                <a:schemeClr val="bg1"/>
              </a:solidFill>
            </a:rPr>
            <a:t>Capacidad para interactuar y reaccionar sobre temas relacionados con la salud en el entorno digital</a:t>
          </a:r>
        </a:p>
      </dgm:t>
    </dgm:pt>
    <dgm:pt modelId="{04EF158D-804A-4DC7-A145-07326A7686F1}" type="parTrans" cxnId="{6E3D7E75-66D6-4980-861F-E9635F6D1304}">
      <dgm:prSet/>
      <dgm:spPr/>
      <dgm:t>
        <a:bodyPr/>
        <a:lstStyle/>
        <a:p>
          <a:endParaRPr lang="en-US" sz="2400">
            <a:solidFill>
              <a:schemeClr val="bg1"/>
            </a:solidFill>
          </a:endParaRPr>
        </a:p>
      </dgm:t>
    </dgm:pt>
    <dgm:pt modelId="{E666D6EE-D64D-46F3-B89A-F27D6DE86E8B}" type="sibTrans" cxnId="{6E3D7E75-66D6-4980-861F-E9635F6D1304}">
      <dgm:prSet/>
      <dgm:spPr/>
      <dgm:t>
        <a:bodyPr/>
        <a:lstStyle/>
        <a:p>
          <a:pPr>
            <a:lnSpc>
              <a:spcPct val="100000"/>
            </a:lnSpc>
          </a:pPr>
          <a:endParaRPr lang="en-US" sz="2400">
            <a:solidFill>
              <a:schemeClr val="bg1"/>
            </a:solidFill>
          </a:endParaRPr>
        </a:p>
      </dgm:t>
    </dgm:pt>
    <dgm:pt modelId="{F4E4D9D5-12BC-4552-B8D6-7C56F3EE6125}" type="pres">
      <dgm:prSet presAssocID="{3626FD8E-8F94-4AFE-9189-61165DC2F119}" presName="root" presStyleCnt="0">
        <dgm:presLayoutVars>
          <dgm:dir/>
          <dgm:resizeHandles val="exact"/>
        </dgm:presLayoutVars>
      </dgm:prSet>
      <dgm:spPr/>
    </dgm:pt>
    <dgm:pt modelId="{1153B540-697C-4195-8413-615784924FD7}" type="pres">
      <dgm:prSet presAssocID="{3626FD8E-8F94-4AFE-9189-61165DC2F119}" presName="container" presStyleCnt="0">
        <dgm:presLayoutVars>
          <dgm:dir/>
          <dgm:resizeHandles val="exact"/>
        </dgm:presLayoutVars>
      </dgm:prSet>
      <dgm:spPr/>
    </dgm:pt>
    <dgm:pt modelId="{E03CC95A-8624-41EF-AC9A-3D5E2C42A4D3}" type="pres">
      <dgm:prSet presAssocID="{A59F8165-C096-4D8E-9DA1-46B5FB187099}" presName="compNode" presStyleCnt="0"/>
      <dgm:spPr/>
    </dgm:pt>
    <dgm:pt modelId="{E750F53A-87D5-4364-BEA2-7763F940B1F6}" type="pres">
      <dgm:prSet presAssocID="{A59F8165-C096-4D8E-9DA1-46B5FB187099}" presName="iconBgRect" presStyleLbl="bgShp" presStyleIdx="0" presStyleCnt="1" custScaleX="171187" custScaleY="171955"/>
      <dgm:spPr/>
    </dgm:pt>
    <dgm:pt modelId="{6C4DB406-3FBE-4333-BCA4-AF48EE0C11B5}" type="pres">
      <dgm:prSet presAssocID="{A59F8165-C096-4D8E-9DA1-46B5FB187099}" presName="iconRect" presStyleLbl="node1" presStyleIdx="0" presStyleCnt="1" custScaleX="178973" custScaleY="17752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Δάσκαλος"/>
        </a:ext>
      </dgm:extLst>
    </dgm:pt>
    <dgm:pt modelId="{A0506641-0F35-4C31-90D1-0FB3DE59C385}" type="pres">
      <dgm:prSet presAssocID="{A59F8165-C096-4D8E-9DA1-46B5FB187099}" presName="spaceRect" presStyleCnt="0"/>
      <dgm:spPr/>
    </dgm:pt>
    <dgm:pt modelId="{623EE94E-CEE3-4786-866D-2893977787C2}" type="pres">
      <dgm:prSet presAssocID="{A59F8165-C096-4D8E-9DA1-46B5FB187099}" presName="textRect" presStyleLbl="revTx" presStyleIdx="0" presStyleCnt="1" custScaleX="113827" custScaleY="130049" custLinFactNeighborX="70100" custLinFactNeighborY="9434">
        <dgm:presLayoutVars>
          <dgm:chMax val="1"/>
          <dgm:chPref val="1"/>
        </dgm:presLayoutVars>
      </dgm:prSet>
      <dgm:spPr/>
    </dgm:pt>
  </dgm:ptLst>
  <dgm:cxnLst>
    <dgm:cxn modelId="{6E3D7E75-66D6-4980-861F-E9635F6D1304}" srcId="{3626FD8E-8F94-4AFE-9189-61165DC2F119}" destId="{A59F8165-C096-4D8E-9DA1-46B5FB187099}" srcOrd="0" destOrd="0" parTransId="{04EF158D-804A-4DC7-A145-07326A7686F1}" sibTransId="{E666D6EE-D64D-46F3-B89A-F27D6DE86E8B}"/>
    <dgm:cxn modelId="{DB68387C-9DB5-493C-9712-1CF74028FAFB}" type="presOf" srcId="{A59F8165-C096-4D8E-9DA1-46B5FB187099}" destId="{623EE94E-CEE3-4786-866D-2893977787C2}" srcOrd="0" destOrd="0" presId="urn:microsoft.com/office/officeart/2018/2/layout/IconCircleList"/>
    <dgm:cxn modelId="{1D11F0A3-EBAE-4E42-9390-B5E01FEF04EF}" type="presOf" srcId="{3626FD8E-8F94-4AFE-9189-61165DC2F119}" destId="{F4E4D9D5-12BC-4552-B8D6-7C56F3EE6125}" srcOrd="0" destOrd="0" presId="urn:microsoft.com/office/officeart/2018/2/layout/IconCircleList"/>
    <dgm:cxn modelId="{E0E9FFBA-EC7C-430A-8178-A9F4716F2777}" type="presParOf" srcId="{F4E4D9D5-12BC-4552-B8D6-7C56F3EE6125}" destId="{1153B540-697C-4195-8413-615784924FD7}" srcOrd="0" destOrd="0" presId="urn:microsoft.com/office/officeart/2018/2/layout/IconCircleList"/>
    <dgm:cxn modelId="{B2D3B166-F0D7-410D-BF0D-1D1C5266945A}" type="presParOf" srcId="{1153B540-697C-4195-8413-615784924FD7}" destId="{E03CC95A-8624-41EF-AC9A-3D5E2C42A4D3}" srcOrd="0" destOrd="0" presId="urn:microsoft.com/office/officeart/2018/2/layout/IconCircleList"/>
    <dgm:cxn modelId="{BA9799CF-BCB7-47FF-8758-ED356716C477}" type="presParOf" srcId="{E03CC95A-8624-41EF-AC9A-3D5E2C42A4D3}" destId="{E750F53A-87D5-4364-BEA2-7763F940B1F6}" srcOrd="0" destOrd="0" presId="urn:microsoft.com/office/officeart/2018/2/layout/IconCircleList"/>
    <dgm:cxn modelId="{6BF178C3-4318-4593-9E31-ABCF648E0C7B}" type="presParOf" srcId="{E03CC95A-8624-41EF-AC9A-3D5E2C42A4D3}" destId="{6C4DB406-3FBE-4333-BCA4-AF48EE0C11B5}" srcOrd="1" destOrd="0" presId="urn:microsoft.com/office/officeart/2018/2/layout/IconCircleList"/>
    <dgm:cxn modelId="{FBC87019-1963-452F-83D8-13BDB7F2A8B3}" type="presParOf" srcId="{E03CC95A-8624-41EF-AC9A-3D5E2C42A4D3}" destId="{A0506641-0F35-4C31-90D1-0FB3DE59C385}" srcOrd="2" destOrd="0" presId="urn:microsoft.com/office/officeart/2018/2/layout/IconCircleList"/>
    <dgm:cxn modelId="{61A9F070-B25E-4ED5-A43D-81D707DA1976}" type="presParOf" srcId="{E03CC95A-8624-41EF-AC9A-3D5E2C42A4D3}" destId="{623EE94E-CEE3-4786-866D-2893977787C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31211"/>
          <a:ext cx="6251110" cy="505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es la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alfabetización</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sanitaria digital y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relevancia</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l-GR"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24674" y="55885"/>
        <a:ext cx="6201762" cy="456092"/>
      </dsp:txXfrm>
    </dsp:sp>
    <dsp:sp modelId="{288E5028-B57D-41A4-A329-2A81DBAE6A20}">
      <dsp:nvSpPr>
        <dsp:cNvPr id="0" name=""/>
        <dsp:cNvSpPr/>
      </dsp:nvSpPr>
      <dsp:spPr>
        <a:xfrm>
          <a:off x="0" y="614411"/>
          <a:ext cx="6251110" cy="505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Principales</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cuestiones</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sanitarias</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aterrizar</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 nuevo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país</a:t>
          </a:r>
          <a:endParaRPr lang="el-GR"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24674" y="639085"/>
        <a:ext cx="6201762" cy="456092"/>
      </dsp:txXfrm>
    </dsp:sp>
    <dsp:sp modelId="{8CDB7BC7-8DB4-48B4-844D-150D6BC9A281}">
      <dsp:nvSpPr>
        <dsp:cNvPr id="0" name=""/>
        <dsp:cNvSpPr/>
      </dsp:nvSpPr>
      <dsp:spPr>
        <a:xfrm>
          <a:off x="0" y="1197611"/>
          <a:ext cx="6251110" cy="505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Servicios</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salud</a:t>
          </a:r>
          <a:endParaRPr lang="el-GR"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24674" y="1222285"/>
        <a:ext cx="6201762" cy="456092"/>
      </dsp:txXfrm>
    </dsp:sp>
    <dsp:sp modelId="{31969173-98AF-468F-AECC-B3BDDB4E4699}">
      <dsp:nvSpPr>
        <dsp:cNvPr id="0" name=""/>
        <dsp:cNvSpPr/>
      </dsp:nvSpPr>
      <dsp:spPr>
        <a:xfrm>
          <a:off x="0" y="1797446"/>
          <a:ext cx="6251110" cy="505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Convertirse</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una</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persona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digitalmente</a:t>
          </a: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alfabetizada</a:t>
          </a:r>
          <a:endParaRPr lang="el-GR"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24674" y="1822120"/>
        <a:ext cx="6201762" cy="456092"/>
      </dsp:txXfrm>
    </dsp:sp>
    <dsp:sp modelId="{9051EEB7-EB29-4D86-A30C-F78D5B77F965}">
      <dsp:nvSpPr>
        <dsp:cNvPr id="0" name=""/>
        <dsp:cNvSpPr/>
      </dsp:nvSpPr>
      <dsp:spPr>
        <a:xfrm>
          <a:off x="0" y="2364012"/>
          <a:ext cx="6251110" cy="505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u="none"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1800" b="0" i="0" u="none"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Exploración</a:t>
          </a:r>
          <a:r>
            <a:rPr lang="en-US" sz="1800" b="0" i="0" u="none"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las </a:t>
          </a:r>
          <a:r>
            <a:rPr lang="en-US" sz="1800" b="0" i="0" u="none"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herramientas</a:t>
          </a:r>
          <a:r>
            <a:rPr lang="en-US" sz="1800" b="0" i="0" u="none"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US" sz="1800" b="0" i="0" u="none"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salud</a:t>
          </a:r>
          <a:r>
            <a:rPr lang="en-US" sz="1800" b="0" i="0" u="none"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digital</a:t>
          </a:r>
          <a:endParaRPr lang="el-GR"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24674" y="2388686"/>
        <a:ext cx="6201762" cy="456092"/>
      </dsp:txXfrm>
    </dsp:sp>
    <dsp:sp modelId="{9E3E0E99-47DC-4292-9A9A-6EA2C988B0B7}">
      <dsp:nvSpPr>
        <dsp:cNvPr id="0" name=""/>
        <dsp:cNvSpPr/>
      </dsp:nvSpPr>
      <dsp:spPr>
        <a:xfrm>
          <a:off x="0" y="2947212"/>
          <a:ext cx="6251110" cy="505440"/>
        </a:xfrm>
        <a:prstGeom prst="roundRect">
          <a:avLst/>
        </a:prstGeom>
        <a:solidFill>
          <a:srgbClr val="C0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Ser activo en el entorno de la salud digital</a:t>
          </a:r>
          <a:endParaRPr lang="el-GR" sz="18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24674" y="2971886"/>
        <a:ext cx="6201762" cy="456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0F53A-87D5-4364-BEA2-7763F940B1F6}">
      <dsp:nvSpPr>
        <dsp:cNvPr id="0" name=""/>
        <dsp:cNvSpPr/>
      </dsp:nvSpPr>
      <dsp:spPr>
        <a:xfrm>
          <a:off x="2074101" y="1198371"/>
          <a:ext cx="1546020" cy="15529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DB406-3FBE-4333-BCA4-AF48EE0C11B5}">
      <dsp:nvSpPr>
        <dsp:cNvPr id="0" name=""/>
        <dsp:cNvSpPr/>
      </dsp:nvSpPr>
      <dsp:spPr>
        <a:xfrm>
          <a:off x="2378374" y="1509904"/>
          <a:ext cx="937475" cy="9298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EE94E-CEE3-4786-866D-2893977787C2}">
      <dsp:nvSpPr>
        <dsp:cNvPr id="0" name=""/>
        <dsp:cNvSpPr/>
      </dsp:nvSpPr>
      <dsp:spPr>
        <a:xfrm>
          <a:off x="4837297" y="1472802"/>
          <a:ext cx="2423124" cy="117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100000"/>
            </a:lnSpc>
            <a:spcBef>
              <a:spcPct val="0"/>
            </a:spcBef>
            <a:spcAft>
              <a:spcPct val="35000"/>
            </a:spcAft>
            <a:buNone/>
          </a:pPr>
          <a:r>
            <a:rPr lang="en-US" sz="1800" b="1" kern="1200" dirty="0">
              <a:solidFill>
                <a:schemeClr val="bg1"/>
              </a:solidFill>
            </a:rPr>
            <a:t>Capacidad para interactuar y reaccionar sobre temas relacionados con la salud en el entorno digital</a:t>
          </a:r>
        </a:p>
      </dsp:txBody>
      <dsp:txXfrm>
        <a:off x="4837297" y="1472802"/>
        <a:ext cx="2423124" cy="11744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53187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77675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79058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725791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028393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08321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11433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660547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58746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4159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11739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a:t>
            </a:r>
            <a:r>
              <a:rPr lang="de-DE" dirty="0" err="1"/>
              <a:t>photo</a:t>
            </a:r>
            <a:r>
              <a:rPr lang="de-DE" dirty="0"/>
              <a:t>: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35813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89787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221799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2639314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1644425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1675567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4126892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49158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279324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034082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3122929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786463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1070721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endParaRPr dirty="0"/>
          </a:p>
        </p:txBody>
      </p:sp>
      <p:sp>
        <p:nvSpPr>
          <p:cNvPr id="418" name="Google Shape;41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47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5748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78058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2240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83172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98060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88137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08602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369675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3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3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34"/>
          <p:cNvPicPr preferRelativeResize="0"/>
          <p:nvPr/>
        </p:nvPicPr>
        <p:blipFill rotWithShape="1">
          <a:blip r:embed="rId3">
            <a:alphaModFix/>
          </a:blip>
          <a:srcRect/>
          <a:stretch/>
        </p:blipFill>
        <p:spPr>
          <a:xfrm>
            <a:off x="29817" y="29817"/>
            <a:ext cx="1015241" cy="1015241"/>
          </a:xfrm>
          <a:prstGeom prst="rect">
            <a:avLst/>
          </a:prstGeom>
          <a:noFill/>
          <a:ln>
            <a:noFill/>
          </a:ln>
        </p:spPr>
      </p:pic>
    </p:spTree>
    <p:extLst>
      <p:ext uri="{BB962C8B-B14F-4D97-AF65-F5344CB8AC3E}">
        <p14:creationId xmlns:p14="http://schemas.microsoft.com/office/powerpoint/2010/main" val="220032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Unit slide single column">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35"/>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6" name="Google Shape;27;p58">
            <a:extLst>
              <a:ext uri="{FF2B5EF4-FFF2-40B4-BE49-F238E27FC236}">
                <a16:creationId xmlns:a16="http://schemas.microsoft.com/office/drawing/2014/main" id="{82BE0059-88BE-460C-884B-5880E6CA9969}"/>
              </a:ext>
            </a:extLst>
          </p:cNvPr>
          <p:cNvSpPr txBox="1"/>
          <p:nvPr userDrawn="1"/>
        </p:nvSpPr>
        <p:spPr>
          <a:xfrm>
            <a:off x="1" y="98623"/>
            <a:ext cx="52197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dirty="0">
                <a:solidFill>
                  <a:schemeClr val="lt1"/>
                </a:solidFill>
                <a:highlight>
                  <a:srgbClr val="C01E24"/>
                </a:highlight>
                <a:latin typeface="Calibri"/>
                <a:ea typeface="Calibri"/>
                <a:cs typeface="Calibri"/>
                <a:sym typeface="Calibri"/>
              </a:rPr>
              <a:t> 6 </a:t>
            </a:r>
            <a:r>
              <a:rPr lang="de-DE" sz="1800" b="0" i="0" u="none" strike="noStrike" cap="none" dirty="0">
                <a:solidFill>
                  <a:srgbClr val="7F7F7F"/>
                </a:solidFill>
                <a:latin typeface="Calibri"/>
                <a:ea typeface="Calibri"/>
                <a:cs typeface="Calibri"/>
                <a:sym typeface="Calibri"/>
              </a:rPr>
              <a:t> </a:t>
            </a:r>
            <a:r>
              <a:rPr lang="es-ES" sz="1800" b="0" i="0" u="none" strike="noStrike" cap="none" dirty="0">
                <a:solidFill>
                  <a:srgbClr val="7F7F7F"/>
                </a:solidFill>
                <a:latin typeface="Calibri"/>
                <a:ea typeface="Calibri"/>
                <a:cs typeface="Calibri"/>
                <a:sym typeface="Calibri"/>
              </a:rPr>
              <a:t>Ser activo en el entorno de la salud digital</a:t>
            </a:r>
          </a:p>
        </p:txBody>
      </p:sp>
    </p:spTree>
    <p:extLst>
      <p:ext uri="{BB962C8B-B14F-4D97-AF65-F5344CB8AC3E}">
        <p14:creationId xmlns:p14="http://schemas.microsoft.com/office/powerpoint/2010/main" val="74235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67615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36"/>
          <p:cNvSpPr/>
          <p:nvPr/>
        </p:nvSpPr>
        <p:spPr>
          <a:xfrm>
            <a:off x="0" y="2218305"/>
            <a:ext cx="12192000" cy="3787362"/>
          </a:xfrm>
          <a:prstGeom prst="rect">
            <a:avLst/>
          </a:prstGeom>
          <a:solidFill>
            <a:srgbClr val="203864"/>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31;p3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36"/>
          <p:cNvPicPr preferRelativeResize="0"/>
          <p:nvPr/>
        </p:nvPicPr>
        <p:blipFill rotWithShape="1">
          <a:blip r:embed="rId3">
            <a:alphaModFix/>
          </a:blip>
          <a:srcRect/>
          <a:stretch/>
        </p:blipFill>
        <p:spPr>
          <a:xfrm>
            <a:off x="29817" y="6301390"/>
            <a:ext cx="528183" cy="528183"/>
          </a:xfrm>
          <a:prstGeom prst="rect">
            <a:avLst/>
          </a:prstGeom>
          <a:noFill/>
          <a:ln>
            <a:noFill/>
          </a:ln>
        </p:spPr>
      </p:pic>
    </p:spTree>
    <p:extLst>
      <p:ext uri="{BB962C8B-B14F-4D97-AF65-F5344CB8AC3E}">
        <p14:creationId xmlns:p14="http://schemas.microsoft.com/office/powerpoint/2010/main" val="1912795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904093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de/photos/magnet-blank-reminder-message-487263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de/photos/sicherheit-alarm-monitor-cyber-504336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https://www.media-k.eu/" TargetMode="External"/><Relationship Id="rId3" Type="http://schemas.openxmlformats.org/officeDocument/2006/relationships/hyperlink" Target="https://www.gunet.gr/" TargetMode="External"/><Relationship Id="rId7" Type="http://schemas.openxmlformats.org/officeDocument/2006/relationships/hyperlink" Target="http://www.coordina-oerh.com/" TargetMode="External"/><Relationship Id="rId12"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hyperlink" Target="https://www.uv.es/" TargetMode="External"/><Relationship Id="rId5" Type="http://schemas.openxmlformats.org/officeDocument/2006/relationships/hyperlink" Target="https://www.w-hs.de/" TargetMode="External"/><Relationship Id="rId15" Type="http://schemas.openxmlformats.org/officeDocument/2006/relationships/hyperlink" Target="https://www.oxfamitalia.org/" TargetMode="Externa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s://www.prolepsis.gr/" TargetMode="External"/><Relationship Id="rId14"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s://pixabay.com/service/license/" TargetMode="External"/><Relationship Id="rId4" Type="http://schemas.openxmlformats.org/officeDocument/2006/relationships/hyperlink" Target="https://pixabay.com/de/photos/problem-l%c3%b6sung-hilfe-support-330340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de/vectors/gruppe-diskussion-menschen-personen-1962592/"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hyperlink" Target="https://pixabay.com/service/licens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mailto:Benjaminsmith@yahoo.de" TargetMode="External"/><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s://pixabay.com/service/license/" TargetMode="External"/><Relationship Id="rId4" Type="http://schemas.openxmlformats.org/officeDocument/2006/relationships/hyperlink" Target="https://pixabay.com/de/vectors/gruppe-diskussion-menschen-personen-196259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2.sv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7.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pixabay.com/service/licens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7/07/04/08/11/done-2470294_640.pn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verbraucherzentrale.de/wissen/digitale-welt/phishingradar/spam-emailmuell-im-internet-10757" TargetMode="External"/><Relationship Id="rId2" Type="http://schemas.openxmlformats.org/officeDocument/2006/relationships/hyperlink" Target="https://www.oecd-ilibrary.org/docserver/5jlwt49ccklt-en.pdf?expires=1641552294&amp;id=id&amp;accname=guest&amp;checksum=A4D2A97E7E17AA766F51E23F3666B72C" TargetMode="External"/><Relationship Id="rId1" Type="http://schemas.openxmlformats.org/officeDocument/2006/relationships/slideLayout" Target="../slideLayouts/slideLayout3.xml"/><Relationship Id="rId5" Type="http://schemas.openxmlformats.org/officeDocument/2006/relationships/hyperlink" Target="https://blog.usecure.io/the-most-common-examples-of-a-phishing-email" TargetMode="External"/><Relationship Id="rId4" Type="http://schemas.openxmlformats.org/officeDocument/2006/relationships/hyperlink" Target="https://terranovasecurity.com/top-examples-of-phishing-email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pixabay.com/service/licens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s://pixabay.com/service/licen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de/photos/magnet-blank-reminder-message-487263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1349530" y="4227707"/>
            <a:ext cx="7286469"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err="1">
                <a:solidFill>
                  <a:srgbClr val="C01E24"/>
                </a:solidFill>
                <a:effectLst/>
                <a:latin typeface="+mj-lt"/>
                <a:ea typeface="+mj-ea"/>
                <a:cs typeface="+mj-cs"/>
              </a:rPr>
              <a:t>Módulo</a:t>
            </a:r>
            <a:r>
              <a:rPr lang="en-US" sz="3400" b="1" kern="1200">
                <a:solidFill>
                  <a:srgbClr val="C01E24"/>
                </a:solidFill>
                <a:effectLst/>
                <a:latin typeface="+mj-lt"/>
                <a:ea typeface="+mj-ea"/>
                <a:cs typeface="+mj-cs"/>
              </a:rPr>
              <a:t> 6.1</a:t>
            </a:r>
            <a:br>
              <a:rPr lang="en-US" sz="3400" b="1" kern="1200" dirty="0">
                <a:solidFill>
                  <a:schemeClr val="tx1"/>
                </a:solidFill>
                <a:latin typeface="+mj-lt"/>
                <a:ea typeface="+mj-ea"/>
                <a:cs typeface="+mj-cs"/>
              </a:rPr>
            </a:br>
            <a:r>
              <a:rPr lang="en-US" sz="3400" dirty="0">
                <a:solidFill>
                  <a:schemeClr val="tx1"/>
                </a:solidFill>
                <a:effectLst/>
                <a:latin typeface="+mj-lt"/>
              </a:rPr>
              <a:t>Ser activo en el </a:t>
            </a:r>
            <a:r>
              <a:rPr lang="en-US" sz="3400" dirty="0" err="1">
                <a:solidFill>
                  <a:schemeClr val="tx1"/>
                </a:solidFill>
                <a:effectLst/>
                <a:latin typeface="+mj-lt"/>
              </a:rPr>
              <a:t>entorno</a:t>
            </a:r>
            <a:r>
              <a:rPr lang="en-US" sz="3400" dirty="0">
                <a:solidFill>
                  <a:schemeClr val="tx1"/>
                </a:solidFill>
                <a:effectLst/>
                <a:latin typeface="+mj-lt"/>
              </a:rPr>
              <a:t> de la </a:t>
            </a:r>
            <a:r>
              <a:rPr lang="en-US" sz="3400" dirty="0" err="1">
                <a:solidFill>
                  <a:schemeClr val="tx1"/>
                </a:solidFill>
                <a:effectLst/>
                <a:latin typeface="+mj-lt"/>
              </a:rPr>
              <a:t>salud</a:t>
            </a:r>
            <a:r>
              <a:rPr lang="en-US" sz="3400" dirty="0">
                <a:solidFill>
                  <a:schemeClr val="tx1"/>
                </a:solidFill>
                <a:effectLst/>
                <a:latin typeface="+mj-lt"/>
              </a:rPr>
              <a:t> digital</a:t>
            </a:r>
            <a:endParaRPr lang="en-US" sz="3400" kern="1200" dirty="0">
              <a:solidFill>
                <a:schemeClr val="tx1"/>
              </a:solidFill>
              <a:effectLst/>
              <a:latin typeface="+mj-lt"/>
              <a:ea typeface="+mj-ea"/>
              <a:cs typeface="+mj-cs"/>
            </a:endParaRPr>
          </a:p>
        </p:txBody>
      </p:sp>
      <p:pic>
        <p:nvPicPr>
          <p:cNvPr id="14" name="Γραφικό 13">
            <a:extLst>
              <a:ext uri="{FF2B5EF4-FFF2-40B4-BE49-F238E27FC236}">
                <a16:creationId xmlns:a16="http://schemas.microsoft.com/office/drawing/2014/main" id="{01860426-9855-423C-9081-4BEAFC9694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9531" y="1073414"/>
            <a:ext cx="10228659" cy="2706488"/>
          </a:xfrm>
          <a:prstGeom prst="rect">
            <a:avLst/>
          </a:prstGeom>
          <a:effectLst>
            <a:outerShdw blurRad="406400" dist="317500" dir="5400000" sx="89000" sy="89000" rotWithShape="0">
              <a:prstClr val="black">
                <a:alpha val="15000"/>
              </a:prstClr>
            </a:outerShdw>
          </a:effectLst>
        </p:spPr>
      </p:pic>
      <p:sp>
        <p:nvSpPr>
          <p:cNvPr id="6" name="Ορθογώνιο 5">
            <a:extLst>
              <a:ext uri="{FF2B5EF4-FFF2-40B4-BE49-F238E27FC236}">
                <a16:creationId xmlns:a16="http://schemas.microsoft.com/office/drawing/2014/main" id="{99B5BB9B-7AC6-4C0F-B87E-6D639D93ACC1}"/>
              </a:ext>
            </a:extLst>
          </p:cNvPr>
          <p:cNvSpPr/>
          <p:nvPr/>
        </p:nvSpPr>
        <p:spPr>
          <a:xfrm>
            <a:off x="1675900" y="6380247"/>
            <a:ext cx="6960100" cy="632422"/>
          </a:xfrm>
          <a:prstGeom prst="rect">
            <a:avLst/>
          </a:prstGeom>
        </p:spPr>
        <p:txBody>
          <a:bodyPr vert="horz" lIns="91440" tIns="45720" rIns="91440" bIns="45720" rtlCol="0" anchor="ctr">
            <a:normAutofit/>
          </a:bodyPr>
          <a:lstStyle/>
          <a:p>
            <a:pPr>
              <a:lnSpc>
                <a:spcPct val="90000"/>
              </a:lnSpc>
              <a:spcAft>
                <a:spcPts val="600"/>
              </a:spcAft>
            </a:pPr>
            <a:r>
              <a:rPr lang="en-US" sz="900" b="0" i="0" dirty="0">
                <a:solidFill>
                  <a:schemeClr val="bg1">
                    <a:lumMod val="50000"/>
                  </a:schemeClr>
                </a:solidFill>
                <a:effectLst/>
                <a:latin typeface="+mj-lt"/>
              </a:rPr>
              <a:t>El apoyo de la Comisión Europea a la elaboración de esta publicación no constituye una aprobación de su contenido, que refleja únicamente las opiniones de los autores, y la Comisión no se hace responsable del uso que pueda hacerse de la información contenida en ella.</a:t>
            </a:r>
            <a:endParaRPr lang="en-US" sz="900" dirty="0">
              <a:solidFill>
                <a:schemeClr val="bg1">
                  <a:lumMod val="50000"/>
                </a:schemeClr>
              </a:solidFill>
              <a:latin typeface="+mj-lt"/>
            </a:endParaRPr>
          </a:p>
        </p:txBody>
      </p:sp>
      <p:sp>
        <p:nvSpPr>
          <p:cNvPr id="17" name="Ορθογώνιο 16">
            <a:extLst>
              <a:ext uri="{FF2B5EF4-FFF2-40B4-BE49-F238E27FC236}">
                <a16:creationId xmlns:a16="http://schemas.microsoft.com/office/drawing/2014/main" id="{5B0ACE87-3C3B-4DE3-A09F-C67F43B8FC91}"/>
              </a:ext>
            </a:extLst>
          </p:cNvPr>
          <p:cNvSpPr/>
          <p:nvPr/>
        </p:nvSpPr>
        <p:spPr>
          <a:xfrm>
            <a:off x="-2" y="862700"/>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1</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0" name="Ορθογώνιο 9">
            <a:extLst>
              <a:ext uri="{FF2B5EF4-FFF2-40B4-BE49-F238E27FC236}">
                <a16:creationId xmlns:a16="http://schemas.microsoft.com/office/drawing/2014/main" id="{2B7A8035-44B9-450E-804B-045911325D8D}"/>
              </a:ext>
            </a:extLst>
          </p:cNvPr>
          <p:cNvSpPr/>
          <p:nvPr/>
        </p:nvSpPr>
        <p:spPr>
          <a:xfrm>
            <a:off x="2609" y="1698521"/>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2</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1" name="Ορθογώνιο 10">
            <a:extLst>
              <a:ext uri="{FF2B5EF4-FFF2-40B4-BE49-F238E27FC236}">
                <a16:creationId xmlns:a16="http://schemas.microsoft.com/office/drawing/2014/main" id="{DE606453-C478-445F-A60D-D8FB13E74A0A}"/>
              </a:ext>
            </a:extLst>
          </p:cNvPr>
          <p:cNvSpPr/>
          <p:nvPr/>
        </p:nvSpPr>
        <p:spPr>
          <a:xfrm>
            <a:off x="-56" y="2493288"/>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3</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2" name="Ορθογώνιο 11">
            <a:extLst>
              <a:ext uri="{FF2B5EF4-FFF2-40B4-BE49-F238E27FC236}">
                <a16:creationId xmlns:a16="http://schemas.microsoft.com/office/drawing/2014/main" id="{AABEBCD1-5391-4D90-80D4-6C753BD63546}"/>
              </a:ext>
            </a:extLst>
          </p:cNvPr>
          <p:cNvSpPr/>
          <p:nvPr/>
        </p:nvSpPr>
        <p:spPr>
          <a:xfrm>
            <a:off x="-2" y="3361744"/>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4</a:t>
            </a:r>
            <a:endParaRPr lang="el-GR" sz="2400" dirty="0">
              <a:solidFill>
                <a:schemeClr val="accent1">
                  <a:lumMod val="75000"/>
                </a:schemeClr>
              </a:solidFill>
            </a:endParaRPr>
          </a:p>
        </p:txBody>
      </p:sp>
      <p:sp>
        <p:nvSpPr>
          <p:cNvPr id="13" name="Ορθογώνιο 12">
            <a:extLst>
              <a:ext uri="{FF2B5EF4-FFF2-40B4-BE49-F238E27FC236}">
                <a16:creationId xmlns:a16="http://schemas.microsoft.com/office/drawing/2014/main" id="{42526224-F34D-4B03-AAB1-B61D229A9E88}"/>
              </a:ext>
            </a:extLst>
          </p:cNvPr>
          <p:cNvSpPr/>
          <p:nvPr/>
        </p:nvSpPr>
        <p:spPr>
          <a:xfrm>
            <a:off x="1655" y="4227707"/>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5</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5" name="Ορθογώνιο 14">
            <a:extLst>
              <a:ext uri="{FF2B5EF4-FFF2-40B4-BE49-F238E27FC236}">
                <a16:creationId xmlns:a16="http://schemas.microsoft.com/office/drawing/2014/main" id="{877DC331-5970-4405-BDC6-4FF87B574BAF}"/>
              </a:ext>
            </a:extLst>
          </p:cNvPr>
          <p:cNvSpPr/>
          <p:nvPr/>
        </p:nvSpPr>
        <p:spPr>
          <a:xfrm>
            <a:off x="510" y="5094514"/>
            <a:ext cx="722376" cy="868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6</a:t>
            </a:r>
            <a:endParaRPr lang="el-GR" sz="2400" dirty="0">
              <a:solidFill>
                <a:schemeClr val="bg1"/>
              </a:solidFill>
            </a:endParaRPr>
          </a:p>
        </p:txBody>
      </p:sp>
      <p:pic>
        <p:nvPicPr>
          <p:cNvPr id="20" name="Picture 2">
            <a:extLst>
              <a:ext uri="{FF2B5EF4-FFF2-40B4-BE49-F238E27FC236}">
                <a16:creationId xmlns:a16="http://schemas.microsoft.com/office/drawing/2014/main" id="{6FA3D9BA-D9C2-4B14-B688-6DE4E8492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0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66154" y="922389"/>
            <a:ext cx="11059692" cy="605096"/>
          </a:xfrm>
        </p:spPr>
        <p:txBody>
          <a:bodyPr/>
          <a:lstStyle/>
          <a:p>
            <a:r>
              <a:rPr lang="en-US" dirty="0"/>
              <a:t>Ahora es el momento de hablar de la protección de la privacidad....</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Protección de la intimidad y de los datos personales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Ovale Legende 1">
            <a:extLst>
              <a:ext uri="{FF2B5EF4-FFF2-40B4-BE49-F238E27FC236}">
                <a16:creationId xmlns:a16="http://schemas.microsoft.com/office/drawing/2014/main" id="{F36B7C33-47CA-4512-87B5-194D3C585BF4}"/>
              </a:ext>
            </a:extLst>
          </p:cNvPr>
          <p:cNvSpPr/>
          <p:nvPr/>
        </p:nvSpPr>
        <p:spPr>
          <a:xfrm>
            <a:off x="7397039" y="1579636"/>
            <a:ext cx="4738254" cy="2438653"/>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¿Qué factores de riesgo para la privacidad existen al utilizar dispositivos digitales y navegar por Internet? </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Empieza una lista:</a:t>
            </a:r>
          </a:p>
          <a:p>
            <a:pPr lvl="1">
              <a:lnSpc>
                <a:spcPct val="120000"/>
              </a:lnSpc>
              <a:buFont typeface="Wingdings" panose="05000000000000000000" pitchFamily="2" charset="2"/>
              <a:buChar char="ü"/>
            </a:pPr>
            <a:r>
              <a:rPr lang="el-GR" dirty="0"/>
              <a:t>...............</a:t>
            </a:r>
            <a:endParaRPr lang="en-US" dirty="0"/>
          </a:p>
          <a:p>
            <a:pPr lvl="1">
              <a:lnSpc>
                <a:spcPct val="120000"/>
              </a:lnSpc>
              <a:buFont typeface="Wingdings" panose="05000000000000000000" pitchFamily="2" charset="2"/>
              <a:buChar char="ü"/>
            </a:pPr>
            <a:r>
              <a:rPr lang="el-GR" dirty="0"/>
              <a:t>................</a:t>
            </a:r>
            <a:endParaRPr lang="en-US" dirty="0"/>
          </a:p>
          <a:p>
            <a:pPr lvl="1">
              <a:lnSpc>
                <a:spcPct val="120000"/>
              </a:lnSpc>
              <a:buFont typeface="Wingdings" panose="05000000000000000000" pitchFamily="2" charset="2"/>
              <a:buChar char="ü"/>
            </a:pPr>
            <a:r>
              <a:rPr lang="el-GR" dirty="0"/>
              <a:t>...............</a:t>
            </a:r>
            <a:endParaRPr lang="en-US" dirty="0"/>
          </a:p>
          <a:p>
            <a:pPr lvl="2">
              <a:lnSpc>
                <a:spcPct val="120000"/>
              </a:lnSpc>
              <a:buFont typeface="Symbol" panose="05050102010706020507" pitchFamily="18" charset="2"/>
              <a:buChar char="-"/>
            </a:pPr>
            <a:endParaRPr lang="en-US" dirty="0"/>
          </a:p>
        </p:txBody>
      </p:sp>
      <p:sp>
        <p:nvSpPr>
          <p:cNvPr id="3" name="Textfeld 2"/>
          <p:cNvSpPr txBox="1"/>
          <p:nvPr/>
        </p:nvSpPr>
        <p:spPr>
          <a:xfrm>
            <a:off x="810912" y="6596390"/>
            <a:ext cx="11034247" cy="261610"/>
          </a:xfrm>
          <a:prstGeom prst="rect">
            <a:avLst/>
          </a:prstGeom>
        </p:spPr>
        <p:txBody>
          <a:bodyPr wrap="square" rtlCol="0">
            <a:spAutoFit/>
          </a:bodyPr>
          <a:lstStyle/>
          <a:p>
            <a:r>
              <a:rPr lang="de-DE" sz="1100" dirty="0"/>
              <a:t>Más </a:t>
            </a:r>
            <a:r>
              <a:rPr lang="de-DE" sz="1100" dirty="0" err="1"/>
              <a:t>información</a:t>
            </a:r>
            <a:r>
              <a:rPr lang="de-DE" sz="1100" dirty="0"/>
              <a:t>: [1]</a:t>
            </a:r>
          </a:p>
        </p:txBody>
      </p:sp>
      <p:sp>
        <p:nvSpPr>
          <p:cNvPr id="9" name="TextBox 8">
            <a:extLst>
              <a:ext uri="{FF2B5EF4-FFF2-40B4-BE49-F238E27FC236}">
                <a16:creationId xmlns:a16="http://schemas.microsoft.com/office/drawing/2014/main" id="{74D09A49-F361-4040-BA6B-9BD3D5249F9E}"/>
              </a:ext>
            </a:extLst>
          </p:cNvPr>
          <p:cNvSpPr txBox="1"/>
          <p:nvPr/>
        </p:nvSpPr>
        <p:spPr>
          <a:xfrm>
            <a:off x="3831858" y="3133016"/>
            <a:ext cx="4351879" cy="2954655"/>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rgbClr val="C00000"/>
              </a:buClr>
              <a:buFont typeface="Wingdings" panose="05000000000000000000" pitchFamily="2" charset="2"/>
              <a:buChar char="ü"/>
            </a:pPr>
            <a:r>
              <a:rPr lang="en-US" dirty="0"/>
              <a:t>Virus informáticos</a:t>
            </a:r>
          </a:p>
          <a:p>
            <a:pPr marL="180000" lvl="1" indent="-180000">
              <a:spcBef>
                <a:spcPts val="600"/>
              </a:spcBef>
              <a:spcAft>
                <a:spcPts val="600"/>
              </a:spcAft>
              <a:buClr>
                <a:srgbClr val="C00000"/>
              </a:buClr>
              <a:buFont typeface="Wingdings" panose="05000000000000000000" pitchFamily="2" charset="2"/>
              <a:buChar char="ü"/>
            </a:pPr>
            <a:r>
              <a:rPr lang="en-US" dirty="0"/>
              <a:t>Hacking</a:t>
            </a:r>
          </a:p>
          <a:p>
            <a:pPr marL="180000" lvl="1" indent="-180000">
              <a:spcBef>
                <a:spcPts val="600"/>
              </a:spcBef>
              <a:spcAft>
                <a:spcPts val="600"/>
              </a:spcAft>
              <a:buClr>
                <a:srgbClr val="C00000"/>
              </a:buClr>
              <a:buFont typeface="Wingdings" panose="05000000000000000000" pitchFamily="2" charset="2"/>
              <a:buChar char="ü"/>
            </a:pPr>
            <a:r>
              <a:rPr lang="en-US" dirty="0"/>
              <a:t>Robo de datos: </a:t>
            </a:r>
          </a:p>
          <a:p>
            <a:pPr marL="742950" lvl="3" indent="-285750">
              <a:spcBef>
                <a:spcPts val="600"/>
              </a:spcBef>
              <a:spcAft>
                <a:spcPts val="600"/>
              </a:spcAft>
              <a:buClr>
                <a:srgbClr val="C00000"/>
              </a:buClr>
              <a:buFont typeface="Courier New" panose="02070309020205020404" pitchFamily="49" charset="0"/>
              <a:buChar char="o"/>
            </a:pPr>
            <a:r>
              <a:rPr lang="en-US" dirty="0"/>
              <a:t>Robo de identidad asociado</a:t>
            </a:r>
          </a:p>
          <a:p>
            <a:pPr marL="742950" lvl="3" indent="-285750">
              <a:spcBef>
                <a:spcPts val="600"/>
              </a:spcBef>
              <a:spcAft>
                <a:spcPts val="600"/>
              </a:spcAft>
              <a:buClr>
                <a:srgbClr val="C00000"/>
              </a:buClr>
              <a:buFont typeface="Courier New" panose="02070309020205020404" pitchFamily="49" charset="0"/>
              <a:buChar char="o"/>
            </a:pPr>
            <a:r>
              <a:rPr lang="en-US" dirty="0"/>
              <a:t>Información de la cuenta de la tarjeta de crédito</a:t>
            </a:r>
          </a:p>
          <a:p>
            <a:pPr marL="742950" lvl="3" indent="-285750">
              <a:spcBef>
                <a:spcPts val="600"/>
              </a:spcBef>
              <a:spcAft>
                <a:spcPts val="600"/>
              </a:spcAft>
              <a:buClr>
                <a:srgbClr val="C00000"/>
              </a:buClr>
              <a:buFont typeface="Courier New" panose="02070309020205020404" pitchFamily="49" charset="0"/>
              <a:buChar char="o"/>
            </a:pPr>
            <a:r>
              <a:rPr lang="en-US" dirty="0"/>
              <a:t>Credenciales de los clientes</a:t>
            </a:r>
          </a:p>
          <a:p>
            <a:pPr marL="180000" lvl="1" indent="-180000">
              <a:spcBef>
                <a:spcPts val="600"/>
              </a:spcBef>
              <a:spcAft>
                <a:spcPts val="600"/>
              </a:spcAft>
              <a:buClr>
                <a:srgbClr val="C00000"/>
              </a:buClr>
              <a:buFont typeface="Wingdings" panose="05000000000000000000" pitchFamily="2" charset="2"/>
              <a:buChar char="ü"/>
            </a:pPr>
            <a:r>
              <a:rPr lang="en-US" dirty="0"/>
              <a:t>Correos basura</a:t>
            </a:r>
          </a:p>
        </p:txBody>
      </p:sp>
      <p:sp>
        <p:nvSpPr>
          <p:cNvPr id="10" name="pop-up">
            <a:extLst>
              <a:ext uri="{FF2B5EF4-FFF2-40B4-BE49-F238E27FC236}">
                <a16:creationId xmlns:a16="http://schemas.microsoft.com/office/drawing/2014/main" id="{BB1BD6B0-4746-4946-B88D-025239B6EBF4}"/>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Haga clic aquí para comprobar su lista.</a:t>
            </a:r>
          </a:p>
          <a:p>
            <a:pPr algn="ctr"/>
            <a:endParaRPr lang="el-GR" b="1" dirty="0">
              <a:solidFill>
                <a:srgbClr val="E12A3C"/>
              </a:solidFill>
            </a:endParaRPr>
          </a:p>
        </p:txBody>
      </p:sp>
    </p:spTree>
    <p:extLst>
      <p:ext uri="{BB962C8B-B14F-4D97-AF65-F5344CB8AC3E}">
        <p14:creationId xmlns:p14="http://schemas.microsoft.com/office/powerpoint/2010/main" val="3849077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¿Cómo decidir si el sitio web es seguro?</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Protección de la intimidad y de los datos personales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803" y="2386724"/>
            <a:ext cx="3119933" cy="3106329"/>
          </a:xfrm>
          <a:prstGeom prst="rect">
            <a:avLst/>
          </a:prstGeom>
          <a:ln>
            <a:noFill/>
          </a:ln>
          <a:effectLst>
            <a:outerShdw blurRad="292100" dist="139700" dir="2700000" algn="tl" rotWithShape="0">
              <a:srgbClr val="333333">
                <a:alpha val="65000"/>
              </a:srgbClr>
            </a:outerShdw>
          </a:effectLst>
        </p:spPr>
      </p:pic>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076689" cy="50346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Lista:</a:t>
            </a:r>
          </a:p>
          <a:p>
            <a:pPr lvl="1">
              <a:lnSpc>
                <a:spcPct val="120000"/>
              </a:lnSpc>
              <a:buFont typeface="Wingdings" panose="05000000000000000000" pitchFamily="2" charset="2"/>
              <a:buChar char="ü"/>
            </a:pPr>
            <a:r>
              <a:rPr lang="el-GR" dirty="0"/>
              <a:t>...............</a:t>
            </a:r>
          </a:p>
          <a:p>
            <a:pPr lvl="1">
              <a:lnSpc>
                <a:spcPct val="120000"/>
              </a:lnSpc>
              <a:buFont typeface="Wingdings" panose="05000000000000000000" pitchFamily="2" charset="2"/>
              <a:buChar char="ü"/>
            </a:pPr>
            <a:r>
              <a:rPr lang="el-GR" dirty="0"/>
              <a:t>...............</a:t>
            </a:r>
            <a:endParaRPr lang="en-US" dirty="0"/>
          </a:p>
          <a:p>
            <a:pPr lvl="1">
              <a:lnSpc>
                <a:spcPct val="120000"/>
              </a:lnSpc>
            </a:pPr>
            <a:endParaRPr lang="en-US" dirty="0"/>
          </a:p>
        </p:txBody>
      </p:sp>
      <p:sp>
        <p:nvSpPr>
          <p:cNvPr id="9" name="Ορθογώνιο 1">
            <a:extLst>
              <a:ext uri="{FF2B5EF4-FFF2-40B4-BE49-F238E27FC236}">
                <a16:creationId xmlns:a16="http://schemas.microsoft.com/office/drawing/2014/main" id="{BE2F5931-E0C3-400C-BD21-B3C6440ADF15}"/>
              </a:ext>
            </a:extLst>
          </p:cNvPr>
          <p:cNvSpPr/>
          <p:nvPr/>
        </p:nvSpPr>
        <p:spPr>
          <a:xfrm>
            <a:off x="9384694" y="6581001"/>
            <a:ext cx="2411718" cy="276999"/>
          </a:xfrm>
          <a:prstGeom prst="rect">
            <a:avLst/>
          </a:prstGeom>
        </p:spPr>
        <p:txBody>
          <a:bodyPr wrap="square">
            <a:spAutoFit/>
          </a:bodyPr>
          <a:lstStyle/>
          <a:p>
            <a:pPr algn="r"/>
            <a:r>
              <a:rPr lang="en-US" sz="1200" dirty="0">
                <a:hlinkClick r:id="rId4"/>
              </a:rPr>
              <a:t>Fuente</a:t>
            </a:r>
            <a:r>
              <a:rPr lang="en-US" sz="1200" dirty="0"/>
              <a:t> | </a:t>
            </a:r>
            <a:r>
              <a:rPr lang="en-US" sz="1200" dirty="0">
                <a:hlinkClick r:id="rId5"/>
              </a:rPr>
              <a:t>Licencia </a:t>
            </a:r>
            <a:r>
              <a:rPr lang="en-US" sz="1200" dirty="0" err="1">
                <a:hlinkClick r:id="rId5"/>
              </a:rPr>
              <a:t>Pixabay</a:t>
            </a:r>
            <a:endParaRPr lang="en-US" sz="1200" dirty="0"/>
          </a:p>
        </p:txBody>
      </p:sp>
      <p:sp>
        <p:nvSpPr>
          <p:cNvPr id="10" name="TextBox 9">
            <a:extLst>
              <a:ext uri="{FF2B5EF4-FFF2-40B4-BE49-F238E27FC236}">
                <a16:creationId xmlns:a16="http://schemas.microsoft.com/office/drawing/2014/main" id="{66A7E32E-2816-41ED-8D6B-099EF5E0016E}"/>
              </a:ext>
            </a:extLst>
          </p:cNvPr>
          <p:cNvSpPr txBox="1"/>
          <p:nvPr/>
        </p:nvSpPr>
        <p:spPr>
          <a:xfrm>
            <a:off x="3920060" y="3032254"/>
            <a:ext cx="4351879" cy="1908215"/>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¿Se han cumplido los requisitos técnicos? Por ejemplo, "</a:t>
            </a:r>
            <a:r>
              <a:rPr lang="en-US" sz="1800" b="1" dirty="0">
                <a:solidFill>
                  <a:schemeClr val="dk1"/>
                </a:solidFill>
                <a:latin typeface="Calibri"/>
                <a:ea typeface="Calibri"/>
                <a:cs typeface="Calibri"/>
                <a:sym typeface="Calibri"/>
              </a:rPr>
              <a:t>https" </a:t>
            </a:r>
            <a:r>
              <a:rPr lang="en-US" sz="1800" dirty="0">
                <a:solidFill>
                  <a:schemeClr val="dk1"/>
                </a:solidFill>
                <a:latin typeface="Calibri"/>
                <a:ea typeface="Calibri"/>
                <a:cs typeface="Calibri"/>
                <a:sym typeface="Calibri"/>
              </a:rPr>
              <a:t>al principio del enlace, </a:t>
            </a:r>
          </a:p>
          <a:p>
            <a:pPr marL="360000" lvl="1" indent="-360000">
              <a:spcBef>
                <a:spcPts val="600"/>
              </a:spcBef>
              <a:spcAft>
                <a:spcPts val="600"/>
              </a:spcAft>
              <a:buClr>
                <a:srgbClr val="C01E24"/>
              </a:buClr>
              <a:buSzPts val="2640"/>
              <a:buFont typeface="Calibri"/>
              <a:buChar char="✔"/>
            </a:pPr>
            <a:r>
              <a:rPr lang="en-US" sz="1800" dirty="0">
                <a:solidFill>
                  <a:schemeClr val="dk1"/>
                </a:solidFill>
                <a:latin typeface="Calibri"/>
                <a:ea typeface="Calibri"/>
                <a:cs typeface="Calibri"/>
                <a:sym typeface="Calibri"/>
              </a:rPr>
              <a:t>¿Se visualiza correctamente el sitio web en el navegador y funciona en todas las secciones? </a:t>
            </a:r>
          </a:p>
        </p:txBody>
      </p:sp>
      <p:sp>
        <p:nvSpPr>
          <p:cNvPr id="11" name="pop-up">
            <a:extLst>
              <a:ext uri="{FF2B5EF4-FFF2-40B4-BE49-F238E27FC236}">
                <a16:creationId xmlns:a16="http://schemas.microsoft.com/office/drawing/2014/main" id="{81F35091-483C-4FF2-AFD1-F4F4172D6D03}"/>
              </a:ext>
            </a:extLst>
          </p:cNvPr>
          <p:cNvSpPr/>
          <p:nvPr/>
        </p:nvSpPr>
        <p:spPr>
          <a:xfrm>
            <a:off x="3920061" y="2217779"/>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Haga clic aquí para comprobar su lista.</a:t>
            </a:r>
          </a:p>
          <a:p>
            <a:pPr algn="ctr"/>
            <a:endParaRPr lang="el-GR" b="1" dirty="0">
              <a:solidFill>
                <a:srgbClr val="E12A3C"/>
              </a:solidFill>
            </a:endParaRPr>
          </a:p>
        </p:txBody>
      </p:sp>
    </p:spTree>
    <p:extLst>
      <p:ext uri="{BB962C8B-B14F-4D97-AF65-F5344CB8AC3E}">
        <p14:creationId xmlns:p14="http://schemas.microsoft.com/office/powerpoint/2010/main" val="5237367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Factor de riesgo: correos basura (1)</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Protección de la intimidad y de los datos personales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833434" cy="449498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lvl="1" indent="-273050" algn="just">
              <a:lnSpc>
                <a:spcPct val="120000"/>
              </a:lnSpc>
            </a:pPr>
            <a:r>
              <a:rPr lang="en-US" sz="2400" dirty="0"/>
              <a:t>A veces se reciben </a:t>
            </a:r>
            <a:r>
              <a:rPr lang="en-US" sz="2400" b="1" dirty="0"/>
              <a:t>mensajes de correo electrónico no deseados</a:t>
            </a:r>
            <a:r>
              <a:rPr lang="en-US" sz="2400" dirty="0"/>
              <a:t>. Por un lado, esto lleva mucho tiempo porque hay que clasificar los mensajes no deseados, pero por otro lado, los denominados mensajes de spam también pueden contener peligros como virus o programas dañinos que se instalan en el ordenador cuando se abre el mensaje y pueden, por ejemplo, espiar los datos de acceso. El </a:t>
            </a:r>
            <a:r>
              <a:rPr lang="en-US" sz="2400" b="1" dirty="0"/>
              <a:t>phishing</a:t>
            </a:r>
            <a:r>
              <a:rPr lang="en-US" sz="2400" dirty="0"/>
              <a:t> es también un tipo común de estafa en línea en la que los delincuentes envían correos electrónicos con apariencia oficial para intentar que el usuario revele detalles que pueden ser utilizados para el robo de identidad. </a:t>
            </a:r>
            <a:endParaRPr lang="en-US" dirty="0"/>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9250" y="2305207"/>
            <a:ext cx="2285771" cy="2285771"/>
          </a:xfrm>
          <a:prstGeom prst="rect">
            <a:avLst/>
          </a:prstGeom>
        </p:spPr>
      </p:pic>
      <p:sp>
        <p:nvSpPr>
          <p:cNvPr id="3" name="Textfeld 2"/>
          <p:cNvSpPr txBox="1"/>
          <p:nvPr/>
        </p:nvSpPr>
        <p:spPr>
          <a:xfrm>
            <a:off x="558000" y="6581002"/>
            <a:ext cx="8974883" cy="276999"/>
          </a:xfrm>
          <a:prstGeom prst="rect">
            <a:avLst/>
          </a:prstGeom>
        </p:spPr>
        <p:txBody>
          <a:bodyPr wrap="square" rtlCol="0">
            <a:spAutoFit/>
          </a:bodyPr>
          <a:lstStyle/>
          <a:p>
            <a:r>
              <a:rPr lang="de-DE" sz="1200" dirty="0">
                <a:solidFill>
                  <a:srgbClr val="002060"/>
                </a:solidFill>
              </a:rPr>
              <a:t>Más </a:t>
            </a:r>
            <a:r>
              <a:rPr lang="de-DE" sz="1200" dirty="0" err="1">
                <a:solidFill>
                  <a:srgbClr val="002060"/>
                </a:solidFill>
              </a:rPr>
              <a:t>información</a:t>
            </a:r>
            <a:r>
              <a:rPr lang="de-DE" sz="1200" dirty="0">
                <a:solidFill>
                  <a:srgbClr val="002060"/>
                </a:solidFill>
              </a:rPr>
              <a:t>: [2]</a:t>
            </a:r>
          </a:p>
        </p:txBody>
      </p:sp>
    </p:spTree>
    <p:extLst>
      <p:ext uri="{BB962C8B-B14F-4D97-AF65-F5344CB8AC3E}">
        <p14:creationId xmlns:p14="http://schemas.microsoft.com/office/powerpoint/2010/main" val="10751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Factor de riesgo: correos basura (2)</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Protección de la intimidad y de los datos personales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833434" cy="50346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buNone/>
            </a:pPr>
            <a:r>
              <a:rPr lang="en-US" sz="2400" dirty="0">
                <a:solidFill>
                  <a:srgbClr val="002060"/>
                </a:solidFill>
              </a:rPr>
              <a:t> </a:t>
            </a:r>
          </a:p>
          <a:p>
            <a:pPr marL="342900" lvl="1" indent="-342900" algn="just">
              <a:lnSpc>
                <a:spcPct val="120000"/>
              </a:lnSpc>
              <a:buFont typeface="Wingdings" panose="05000000000000000000" pitchFamily="2" charset="2"/>
              <a:buChar char="à"/>
            </a:pPr>
            <a:r>
              <a:rPr lang="en-US" sz="2400" dirty="0">
                <a:sym typeface="Wingdings" panose="05000000000000000000" pitchFamily="2" charset="2"/>
              </a:rPr>
              <a:t>Por lo tanto:</a:t>
            </a:r>
          </a:p>
          <a:p>
            <a:pPr marL="800100" lvl="2" indent="-342900" algn="just">
              <a:lnSpc>
                <a:spcPct val="120000"/>
              </a:lnSpc>
              <a:buFont typeface="Wingdings" panose="05000000000000000000" pitchFamily="2" charset="2"/>
              <a:buChar char="ü"/>
            </a:pPr>
            <a:r>
              <a:rPr lang="en-US" sz="2200" dirty="0"/>
              <a:t>Evite abrir los archivos adjuntos a menos que hayan pasado por un programa antivirus,</a:t>
            </a:r>
          </a:p>
          <a:p>
            <a:pPr marL="800100" lvl="2" indent="-342900" algn="just">
              <a:lnSpc>
                <a:spcPct val="120000"/>
              </a:lnSpc>
              <a:buFont typeface="Wingdings" panose="05000000000000000000" pitchFamily="2" charset="2"/>
              <a:buChar char="ü"/>
            </a:pPr>
            <a:r>
              <a:rPr lang="en-US" sz="2200" dirty="0"/>
              <a:t>Acuérdate de cerrar la sesión, sobre todo si utilizas un ordenador público compartido,</a:t>
            </a:r>
          </a:p>
          <a:p>
            <a:pPr marL="800100" lvl="2" indent="-342900" algn="just">
              <a:lnSpc>
                <a:spcPct val="120000"/>
              </a:lnSpc>
              <a:buFont typeface="Wingdings" panose="05000000000000000000" pitchFamily="2" charset="2"/>
              <a:buChar char="ü"/>
            </a:pPr>
            <a:r>
              <a:rPr lang="en-US" sz="2200" dirty="0" err="1"/>
              <a:t>Elimina</a:t>
            </a:r>
            <a:r>
              <a:rPr lang="en-US" sz="2200" dirty="0"/>
              <a:t> todos los correos electrónicos de personas desconocidas, </a:t>
            </a:r>
          </a:p>
          <a:p>
            <a:pPr marL="800100" lvl="2" indent="-342900" algn="just">
              <a:lnSpc>
                <a:spcPct val="120000"/>
              </a:lnSpc>
              <a:buFont typeface="Wingdings" panose="05000000000000000000" pitchFamily="2" charset="2"/>
              <a:buChar char="ü"/>
            </a:pPr>
            <a:r>
              <a:rPr lang="en-US" sz="2200" dirty="0" err="1"/>
              <a:t>Nunca</a:t>
            </a:r>
            <a:r>
              <a:rPr lang="en-US" sz="2200" dirty="0"/>
              <a:t> respondas al spam.</a:t>
            </a:r>
          </a:p>
          <a:p>
            <a:pPr lvl="1">
              <a:lnSpc>
                <a:spcPct val="120000"/>
              </a:lnSpc>
              <a:buFont typeface="Wingdings" panose="05000000000000000000" pitchFamily="2" charset="2"/>
              <a:buChar char="ü"/>
            </a:pPr>
            <a:endParaRPr lang="en-US" sz="2400" dirty="0">
              <a:solidFill>
                <a:srgbClr val="002060"/>
              </a:solidFill>
            </a:endParaRPr>
          </a:p>
          <a:p>
            <a:pPr lvl="1">
              <a:lnSpc>
                <a:spcPct val="120000"/>
              </a:lnSpc>
            </a:pPr>
            <a:endParaRPr lang="en-US" dirty="0"/>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9250" y="2334083"/>
            <a:ext cx="2285771" cy="2285771"/>
          </a:xfrm>
          <a:prstGeom prst="rect">
            <a:avLst/>
          </a:prstGeom>
        </p:spPr>
      </p:pic>
    </p:spTree>
    <p:extLst>
      <p:ext uri="{BB962C8B-B14F-4D97-AF65-F5344CB8AC3E}">
        <p14:creationId xmlns:p14="http://schemas.microsoft.com/office/powerpoint/2010/main" val="428468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Factor de riesgo: correos basura - ejemplo 1</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Protección de la intimidad y de los datos personales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Más </a:t>
            </a:r>
            <a:r>
              <a:rPr lang="de-DE" sz="1200" dirty="0" err="1">
                <a:solidFill>
                  <a:srgbClr val="002060"/>
                </a:solidFill>
              </a:rPr>
              <a:t>información</a:t>
            </a:r>
            <a:r>
              <a:rPr lang="de-DE" sz="1200" dirty="0">
                <a:solidFill>
                  <a:srgbClr val="002060"/>
                </a:solidFill>
              </a:rPr>
              <a:t>: [3]</a:t>
            </a:r>
          </a:p>
        </p:txBody>
      </p:sp>
      <p:pic>
        <p:nvPicPr>
          <p:cNvPr id="3" name="Grafik 2"/>
          <p:cNvPicPr>
            <a:picLocks noChangeAspect="1"/>
          </p:cNvPicPr>
          <p:nvPr/>
        </p:nvPicPr>
        <p:blipFill>
          <a:blip r:embed="rId3"/>
          <a:stretch>
            <a:fillRect/>
          </a:stretch>
        </p:blipFill>
        <p:spPr>
          <a:xfrm>
            <a:off x="607629" y="1731350"/>
            <a:ext cx="5490341" cy="4782376"/>
          </a:xfrm>
          <a:prstGeom prst="rect">
            <a:avLst/>
          </a:prstGeom>
        </p:spPr>
      </p:pic>
      <p:sp>
        <p:nvSpPr>
          <p:cNvPr id="8" name="Textfeld 7"/>
          <p:cNvSpPr txBox="1"/>
          <p:nvPr/>
        </p:nvSpPr>
        <p:spPr>
          <a:xfrm>
            <a:off x="6442840" y="2069685"/>
            <a:ext cx="4487917" cy="1446550"/>
          </a:xfrm>
          <a:prstGeom prst="rect">
            <a:avLst/>
          </a:prstGeom>
        </p:spPr>
        <p:txBody>
          <a:bodyPr wrap="square" rtlCol="0">
            <a:spAutoFit/>
          </a:bodyPr>
          <a:lstStyle/>
          <a:p>
            <a:pPr marL="536575" indent="-536575"/>
            <a:r>
              <a:rPr lang="en-US" sz="2800" dirty="0">
                <a:solidFill>
                  <a:srgbClr val="002060"/>
                </a:solidFill>
              </a:rPr>
              <a:t>¿Qué señales indican que se trata de un correo basura? (Véase la solución en la siguiente diapositiva)</a:t>
            </a:r>
            <a:endParaRPr lang="de-DE" sz="3200" dirty="0">
              <a:solidFill>
                <a:srgbClr val="002060"/>
              </a:solidFill>
            </a:endParaRPr>
          </a:p>
        </p:txBody>
      </p:sp>
    </p:spTree>
    <p:extLst>
      <p:ext uri="{BB962C8B-B14F-4D97-AF65-F5344CB8AC3E}">
        <p14:creationId xmlns:p14="http://schemas.microsoft.com/office/powerpoint/2010/main" val="138615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Factor de riesgo: correos basura - ejemplos</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Protección de la intimidad y de los datos personales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Más </a:t>
            </a:r>
            <a:r>
              <a:rPr lang="de-DE" sz="1200" dirty="0" err="1">
                <a:solidFill>
                  <a:srgbClr val="002060"/>
                </a:solidFill>
              </a:rPr>
              <a:t>información</a:t>
            </a:r>
            <a:r>
              <a:rPr lang="de-DE" sz="1200" dirty="0">
                <a:solidFill>
                  <a:srgbClr val="002060"/>
                </a:solidFill>
              </a:rPr>
              <a:t>: [3]</a:t>
            </a:r>
          </a:p>
        </p:txBody>
      </p:sp>
      <p:pic>
        <p:nvPicPr>
          <p:cNvPr id="3" name="Grafik 2"/>
          <p:cNvPicPr>
            <a:picLocks noChangeAspect="1"/>
          </p:cNvPicPr>
          <p:nvPr/>
        </p:nvPicPr>
        <p:blipFill>
          <a:blip r:embed="rId3"/>
          <a:stretch>
            <a:fillRect/>
          </a:stretch>
        </p:blipFill>
        <p:spPr>
          <a:xfrm>
            <a:off x="607629" y="1731350"/>
            <a:ext cx="5490341" cy="4782376"/>
          </a:xfrm>
          <a:prstGeom prst="rect">
            <a:avLst/>
          </a:prstGeom>
        </p:spPr>
      </p:pic>
      <p:sp>
        <p:nvSpPr>
          <p:cNvPr id="7" name="Textfeld 6"/>
          <p:cNvSpPr txBox="1"/>
          <p:nvPr/>
        </p:nvSpPr>
        <p:spPr>
          <a:xfrm>
            <a:off x="730470" y="1954925"/>
            <a:ext cx="2144110" cy="315310"/>
          </a:xfrm>
          <a:prstGeom prst="rect">
            <a:avLst/>
          </a:prstGeom>
          <a:ln w="38100">
            <a:solidFill>
              <a:srgbClr val="FF0000"/>
            </a:solidFill>
          </a:ln>
        </p:spPr>
        <p:txBody>
          <a:bodyPr wrap="square" rtlCol="0">
            <a:spAutoFit/>
          </a:bodyPr>
          <a:lstStyle/>
          <a:p>
            <a:pPr algn="l"/>
            <a:endParaRPr lang="de-DE" dirty="0" err="1"/>
          </a:p>
        </p:txBody>
      </p:sp>
      <p:sp>
        <p:nvSpPr>
          <p:cNvPr id="10" name="Textfeld 9"/>
          <p:cNvSpPr txBox="1"/>
          <p:nvPr/>
        </p:nvSpPr>
        <p:spPr>
          <a:xfrm>
            <a:off x="730470" y="2421111"/>
            <a:ext cx="2622330" cy="364129"/>
          </a:xfrm>
          <a:prstGeom prst="rect">
            <a:avLst/>
          </a:prstGeom>
          <a:ln w="38100">
            <a:solidFill>
              <a:srgbClr val="FF0000"/>
            </a:solidFill>
          </a:ln>
        </p:spPr>
        <p:txBody>
          <a:bodyPr wrap="square" rtlCol="0">
            <a:spAutoFit/>
          </a:bodyPr>
          <a:lstStyle/>
          <a:p>
            <a:pPr algn="l"/>
            <a:endParaRPr lang="de-DE" dirty="0" err="1"/>
          </a:p>
        </p:txBody>
      </p:sp>
      <p:sp>
        <p:nvSpPr>
          <p:cNvPr id="8" name="Textfeld 7"/>
          <p:cNvSpPr txBox="1"/>
          <p:nvPr/>
        </p:nvSpPr>
        <p:spPr>
          <a:xfrm>
            <a:off x="6516413" y="3614706"/>
            <a:ext cx="4487917" cy="1015663"/>
          </a:xfrm>
          <a:prstGeom prst="rect">
            <a:avLst/>
          </a:prstGeom>
        </p:spPr>
        <p:txBody>
          <a:bodyPr wrap="square" rtlCol="0">
            <a:spAutoFit/>
          </a:bodyPr>
          <a:lstStyle/>
          <a:p>
            <a:pPr marL="536575" indent="-536575"/>
            <a:r>
              <a:rPr lang="en-US" sz="2800" dirty="0">
                <a:solidFill>
                  <a:srgbClr val="002060"/>
                </a:solidFill>
              </a:rPr>
              <a:t>El remitente y el asunto indican un correo de </a:t>
            </a:r>
            <a:r>
              <a:rPr lang="en-US" sz="2800" dirty="0" err="1">
                <a:solidFill>
                  <a:srgbClr val="002060"/>
                </a:solidFill>
              </a:rPr>
              <a:t>pishing</a:t>
            </a:r>
            <a:endParaRPr lang="de-DE" sz="3200" dirty="0">
              <a:solidFill>
                <a:srgbClr val="002060"/>
              </a:solidFill>
            </a:endParaRPr>
          </a:p>
        </p:txBody>
      </p:sp>
    </p:spTree>
    <p:extLst>
      <p:ext uri="{BB962C8B-B14F-4D97-AF65-F5344CB8AC3E}">
        <p14:creationId xmlns:p14="http://schemas.microsoft.com/office/powerpoint/2010/main" val="352238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67283" y="2040438"/>
            <a:ext cx="8092014" cy="35555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Factor de riesgo: correos basura - ejemplos </a:t>
            </a:r>
            <a:r>
              <a:rPr lang="de-DE" dirty="0"/>
              <a:t>2</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Protección de la intimidad y de los datos personales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Más </a:t>
            </a:r>
            <a:r>
              <a:rPr lang="de-DE" sz="1200" dirty="0" err="1">
                <a:solidFill>
                  <a:srgbClr val="002060"/>
                </a:solidFill>
              </a:rPr>
              <a:t>información</a:t>
            </a:r>
            <a:r>
              <a:rPr lang="de-DE" sz="1200" dirty="0">
                <a:solidFill>
                  <a:srgbClr val="002060"/>
                </a:solidFill>
              </a:rPr>
              <a:t>: [4]</a:t>
            </a:r>
          </a:p>
        </p:txBody>
      </p:sp>
      <p:sp>
        <p:nvSpPr>
          <p:cNvPr id="10" name="Textfeld 9"/>
          <p:cNvSpPr txBox="1"/>
          <p:nvPr/>
        </p:nvSpPr>
        <p:spPr>
          <a:xfrm>
            <a:off x="8343955" y="3001318"/>
            <a:ext cx="3846786" cy="1877437"/>
          </a:xfrm>
          <a:prstGeom prst="rect">
            <a:avLst/>
          </a:prstGeom>
        </p:spPr>
        <p:txBody>
          <a:bodyPr wrap="square" rtlCol="0">
            <a:spAutoFit/>
          </a:bodyPr>
          <a:lstStyle/>
          <a:p>
            <a:pPr marL="536575" indent="-536575"/>
            <a:r>
              <a:rPr lang="en-US" sz="2800" dirty="0">
                <a:solidFill>
                  <a:srgbClr val="002060"/>
                </a:solidFill>
              </a:rPr>
              <a:t>¿Qué señales indican que se trata de un correo basura? (Véase la solución en la siguiente diapositiva)</a:t>
            </a:r>
            <a:endParaRPr lang="de-DE" sz="3200" dirty="0">
              <a:solidFill>
                <a:srgbClr val="002060"/>
              </a:solidFill>
            </a:endParaRPr>
          </a:p>
        </p:txBody>
      </p:sp>
    </p:spTree>
    <p:extLst>
      <p:ext uri="{BB962C8B-B14F-4D97-AF65-F5344CB8AC3E}">
        <p14:creationId xmlns:p14="http://schemas.microsoft.com/office/powerpoint/2010/main" val="313485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67283" y="2040438"/>
            <a:ext cx="8092014" cy="35555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Factor de riesgo: correos basura - ejemplos</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Protección de la intimidad y de los datos personales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Más </a:t>
            </a:r>
            <a:r>
              <a:rPr lang="de-DE" sz="1200" dirty="0" err="1">
                <a:solidFill>
                  <a:srgbClr val="002060"/>
                </a:solidFill>
              </a:rPr>
              <a:t>información</a:t>
            </a:r>
            <a:r>
              <a:rPr lang="de-DE" sz="1200" dirty="0">
                <a:solidFill>
                  <a:srgbClr val="002060"/>
                </a:solidFill>
              </a:rPr>
              <a:t>: [4]</a:t>
            </a:r>
          </a:p>
        </p:txBody>
      </p:sp>
      <p:sp>
        <p:nvSpPr>
          <p:cNvPr id="8" name="Textfeld 7"/>
          <p:cNvSpPr txBox="1"/>
          <p:nvPr/>
        </p:nvSpPr>
        <p:spPr>
          <a:xfrm>
            <a:off x="8359297" y="3001318"/>
            <a:ext cx="3804746" cy="1446550"/>
          </a:xfrm>
          <a:prstGeom prst="rect">
            <a:avLst/>
          </a:prstGeom>
        </p:spPr>
        <p:txBody>
          <a:bodyPr wrap="square" rtlCol="0">
            <a:spAutoFit/>
          </a:bodyPr>
          <a:lstStyle/>
          <a:p>
            <a:pPr marL="536575" indent="-536575"/>
            <a:r>
              <a:rPr lang="en-US" sz="2800" dirty="0">
                <a:solidFill>
                  <a:srgbClr val="002060"/>
                </a:solidFill>
              </a:rPr>
              <a:t>El remitente, el asunto y el contenido indican un correo de </a:t>
            </a:r>
            <a:r>
              <a:rPr lang="en-US" sz="2800" dirty="0" err="1">
                <a:solidFill>
                  <a:srgbClr val="002060"/>
                </a:solidFill>
              </a:rPr>
              <a:t>pishing</a:t>
            </a:r>
            <a:endParaRPr lang="de-DE" sz="3200" dirty="0">
              <a:solidFill>
                <a:srgbClr val="002060"/>
              </a:solidFill>
            </a:endParaRPr>
          </a:p>
        </p:txBody>
      </p:sp>
      <p:sp>
        <p:nvSpPr>
          <p:cNvPr id="11" name="Textfeld 10"/>
          <p:cNvSpPr txBox="1"/>
          <p:nvPr/>
        </p:nvSpPr>
        <p:spPr>
          <a:xfrm>
            <a:off x="677919" y="2670077"/>
            <a:ext cx="2569778" cy="146695"/>
          </a:xfrm>
          <a:prstGeom prst="rect">
            <a:avLst/>
          </a:prstGeom>
          <a:ln w="38100">
            <a:solidFill>
              <a:srgbClr val="FF0000"/>
            </a:solidFill>
          </a:ln>
        </p:spPr>
        <p:txBody>
          <a:bodyPr wrap="square" rtlCol="0">
            <a:spAutoFit/>
          </a:bodyPr>
          <a:lstStyle/>
          <a:p>
            <a:pPr algn="l"/>
            <a:endParaRPr lang="de-DE" dirty="0" err="1"/>
          </a:p>
        </p:txBody>
      </p:sp>
      <p:sp>
        <p:nvSpPr>
          <p:cNvPr id="13" name="Textfeld 12"/>
          <p:cNvSpPr txBox="1"/>
          <p:nvPr/>
        </p:nvSpPr>
        <p:spPr>
          <a:xfrm>
            <a:off x="677919" y="2207172"/>
            <a:ext cx="3275653" cy="179552"/>
          </a:xfrm>
          <a:prstGeom prst="rect">
            <a:avLst/>
          </a:prstGeom>
          <a:ln w="38100">
            <a:solidFill>
              <a:srgbClr val="FF0000"/>
            </a:solidFill>
          </a:ln>
        </p:spPr>
        <p:txBody>
          <a:bodyPr wrap="square" rtlCol="0">
            <a:spAutoFit/>
          </a:bodyPr>
          <a:lstStyle/>
          <a:p>
            <a:pPr algn="l"/>
            <a:endParaRPr lang="de-DE" dirty="0" err="1"/>
          </a:p>
        </p:txBody>
      </p:sp>
      <p:sp>
        <p:nvSpPr>
          <p:cNvPr id="14" name="Textfeld 13"/>
          <p:cNvSpPr txBox="1"/>
          <p:nvPr/>
        </p:nvSpPr>
        <p:spPr>
          <a:xfrm>
            <a:off x="571132" y="3001318"/>
            <a:ext cx="7185502" cy="2211813"/>
          </a:xfrm>
          <a:prstGeom prst="rect">
            <a:avLst/>
          </a:prstGeom>
          <a:ln w="38100">
            <a:solidFill>
              <a:srgbClr val="FF0000"/>
            </a:solidFill>
          </a:ln>
        </p:spPr>
        <p:txBody>
          <a:bodyPr wrap="square" rtlCol="0">
            <a:spAutoFit/>
          </a:bodyPr>
          <a:lstStyle/>
          <a:p>
            <a:pPr algn="l"/>
            <a:endParaRPr lang="de-DE" dirty="0" err="1"/>
          </a:p>
        </p:txBody>
      </p:sp>
    </p:spTree>
    <p:extLst>
      <p:ext uri="{BB962C8B-B14F-4D97-AF65-F5344CB8AC3E}">
        <p14:creationId xmlns:p14="http://schemas.microsoft.com/office/powerpoint/2010/main" val="367624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Factor de riesgo: correos basura - ¿Cómo identificar los correos basura?</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Protección de la intimidad y de los datos personales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6"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6807331" cy="50346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lnSpc>
                <a:spcPct val="120000"/>
              </a:lnSpc>
            </a:pPr>
            <a:r>
              <a:rPr lang="en-US" dirty="0"/>
              <a:t>Errores gramaticales y ortográficos</a:t>
            </a:r>
          </a:p>
          <a:p>
            <a:pPr marL="342900" lvl="1" indent="-342900" algn="just">
              <a:lnSpc>
                <a:spcPct val="120000"/>
              </a:lnSpc>
            </a:pPr>
            <a:r>
              <a:rPr lang="en-US" dirty="0"/>
              <a:t>Correos en un idioma extranjero</a:t>
            </a:r>
          </a:p>
          <a:p>
            <a:pPr marL="342900" lvl="1" indent="-342900" algn="just">
              <a:lnSpc>
                <a:spcPct val="120000"/>
              </a:lnSpc>
            </a:pPr>
            <a:r>
              <a:rPr lang="en-US" dirty="0"/>
              <a:t>Falta el nombre</a:t>
            </a:r>
          </a:p>
          <a:p>
            <a:pPr marL="342900" lvl="1" indent="-342900" algn="just">
              <a:lnSpc>
                <a:spcPct val="120000"/>
              </a:lnSpc>
            </a:pPr>
            <a:r>
              <a:rPr lang="en-US" dirty="0"/>
              <a:t>Necesidad urgente de actuar, especialmente en combinación con una amenaza</a:t>
            </a:r>
          </a:p>
          <a:p>
            <a:pPr marL="342900" lvl="1" indent="-342900" algn="just">
              <a:lnSpc>
                <a:spcPct val="120000"/>
              </a:lnSpc>
            </a:pPr>
            <a:r>
              <a:rPr lang="en-US" dirty="0"/>
              <a:t> Solicitud de introducción de datos personales (por ejemplo, PIN o TAN)</a:t>
            </a:r>
          </a:p>
          <a:p>
            <a:pPr marL="342900" lvl="1" indent="-342900" algn="just">
              <a:lnSpc>
                <a:spcPct val="120000"/>
              </a:lnSpc>
            </a:pPr>
            <a:r>
              <a:rPr lang="en-US" dirty="0"/>
              <a:t>Solicitud de apertura de un expediente</a:t>
            </a:r>
          </a:p>
          <a:p>
            <a:pPr marL="342900" lvl="1" indent="-342900" algn="just">
              <a:lnSpc>
                <a:spcPct val="120000"/>
              </a:lnSpc>
            </a:pPr>
            <a:r>
              <a:rPr lang="en-US" dirty="0"/>
              <a:t>Nunca he recibido ningún correo electrónico del banco o no soy cliente hasta ahora</a:t>
            </a:r>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95795" y="2680137"/>
            <a:ext cx="4293966" cy="2554015"/>
          </a:xfrm>
          <a:prstGeom prst="ellipse">
            <a:avLst/>
          </a:prstGeom>
          <a:ln>
            <a:noFill/>
          </a:ln>
          <a:effectLst>
            <a:softEdge rad="112500"/>
          </a:effectLst>
        </p:spPr>
      </p:pic>
      <p:sp>
        <p:nvSpPr>
          <p:cNvPr id="9" name="Textfeld 8"/>
          <p:cNvSpPr txBox="1"/>
          <p:nvPr/>
        </p:nvSpPr>
        <p:spPr>
          <a:xfrm>
            <a:off x="571132" y="6581001"/>
            <a:ext cx="9371654" cy="276999"/>
          </a:xfrm>
          <a:prstGeom prst="rect">
            <a:avLst/>
          </a:prstGeom>
        </p:spPr>
        <p:txBody>
          <a:bodyPr wrap="square" rtlCol="0">
            <a:spAutoFit/>
          </a:bodyPr>
          <a:lstStyle/>
          <a:p>
            <a:r>
              <a:rPr lang="de-DE" sz="1200" dirty="0">
                <a:solidFill>
                  <a:srgbClr val="002060"/>
                </a:solidFill>
              </a:rPr>
              <a:t>Más </a:t>
            </a:r>
            <a:r>
              <a:rPr lang="de-DE" sz="1200" dirty="0" err="1">
                <a:solidFill>
                  <a:srgbClr val="002060"/>
                </a:solidFill>
              </a:rPr>
              <a:t>información</a:t>
            </a:r>
            <a:r>
              <a:rPr lang="de-DE" sz="1200" dirty="0">
                <a:solidFill>
                  <a:srgbClr val="002060"/>
                </a:solidFill>
              </a:rPr>
              <a:t>: [3]</a:t>
            </a:r>
          </a:p>
        </p:txBody>
      </p:sp>
      <p:sp>
        <p:nvSpPr>
          <p:cNvPr id="10" name="Ορθογώνιο 1">
            <a:extLst>
              <a:ext uri="{FF2B5EF4-FFF2-40B4-BE49-F238E27FC236}">
                <a16:creationId xmlns:a16="http://schemas.microsoft.com/office/drawing/2014/main" id="{3EABFA14-CCC1-48A6-A2A5-B838C912D37A}"/>
              </a:ext>
            </a:extLst>
          </p:cNvPr>
          <p:cNvSpPr/>
          <p:nvPr/>
        </p:nvSpPr>
        <p:spPr>
          <a:xfrm>
            <a:off x="9534789" y="6442501"/>
            <a:ext cx="2411718" cy="276999"/>
          </a:xfrm>
          <a:prstGeom prst="rect">
            <a:avLst/>
          </a:prstGeom>
        </p:spPr>
        <p:txBody>
          <a:bodyPr wrap="square">
            <a:spAutoFit/>
          </a:bodyPr>
          <a:lstStyle/>
          <a:p>
            <a:pPr algn="r"/>
            <a:r>
              <a:rPr lang="en-US" sz="1200" dirty="0">
                <a:hlinkClick r:id="rId4"/>
              </a:rPr>
              <a:t>Fuente</a:t>
            </a:r>
            <a:r>
              <a:rPr lang="en-US" sz="1200" dirty="0"/>
              <a:t> | </a:t>
            </a:r>
            <a:r>
              <a:rPr lang="en-US" sz="1200" dirty="0">
                <a:hlinkClick r:id="rId5"/>
              </a:rPr>
              <a:t>Licencia </a:t>
            </a:r>
            <a:r>
              <a:rPr lang="en-US" sz="1200" dirty="0" err="1">
                <a:hlinkClick r:id="rId5"/>
              </a:rPr>
              <a:t>Pixabay</a:t>
            </a:r>
            <a:endParaRPr lang="en-US" sz="1200" dirty="0"/>
          </a:p>
        </p:txBody>
      </p:sp>
    </p:spTree>
    <p:extLst>
      <p:ext uri="{BB962C8B-B14F-4D97-AF65-F5344CB8AC3E}">
        <p14:creationId xmlns:p14="http://schemas.microsoft.com/office/powerpoint/2010/main" val="110011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70741"/>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¿Puede el remitente ser un indicador de si un correo electrónico es spam?</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Sí</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a:t>
            </a:r>
            <a:endParaRPr lang="el-GR" dirty="0"/>
          </a:p>
        </p:txBody>
      </p:sp>
    </p:spTree>
    <p:extLst>
      <p:ext uri="{BB962C8B-B14F-4D97-AF65-F5344CB8AC3E}">
        <p14:creationId xmlns:p14="http://schemas.microsoft.com/office/powerpoint/2010/main" val="2109036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Ομάδα 26">
            <a:extLst>
              <a:ext uri="{FF2B5EF4-FFF2-40B4-BE49-F238E27FC236}">
                <a16:creationId xmlns:a16="http://schemas.microsoft.com/office/drawing/2014/main" id="{FAA18049-4E88-457C-8B40-A00C5AE764B5}"/>
              </a:ext>
            </a:extLst>
          </p:cNvPr>
          <p:cNvGrpSpPr/>
          <p:nvPr/>
        </p:nvGrpSpPr>
        <p:grpSpPr>
          <a:xfrm>
            <a:off x="9587789" y="3777625"/>
            <a:ext cx="2245582" cy="2759937"/>
            <a:chOff x="7061107" y="2775080"/>
            <a:chExt cx="2245582" cy="2759937"/>
          </a:xfrm>
        </p:grpSpPr>
        <p:pic>
          <p:nvPicPr>
            <p:cNvPr id="2056" name="Picture 8">
              <a:extLst>
                <a:ext uri="{FF2B5EF4-FFF2-40B4-BE49-F238E27FC236}">
                  <a16:creationId xmlns:a16="http://schemas.microsoft.com/office/drawing/2014/main" id="{AB8DE177-3B14-4DD1-8555-B9CAA76C5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063" y="2775080"/>
              <a:ext cx="1962150" cy="216217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7222350-D614-4C8B-BF11-EE712FC0E938}"/>
                </a:ext>
              </a:extLst>
            </p:cNvPr>
            <p:cNvSpPr txBox="1"/>
            <p:nvPr/>
          </p:nvSpPr>
          <p:spPr>
            <a:xfrm>
              <a:off x="7061107" y="4981019"/>
              <a:ext cx="2245582"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AKADIMAIKO DIADIKTYO (GUnet)</a:t>
              </a:r>
            </a:p>
            <a:p>
              <a:pPr algn="ctr" fontAlgn="base"/>
              <a:r>
                <a:rPr lang="en-US" sz="1000" b="0" i="0">
                  <a:solidFill>
                    <a:srgbClr val="414042"/>
                  </a:solidFill>
                  <a:effectLst/>
                  <a:latin typeface="Roboto" panose="02000000000000000000" pitchFamily="2" charset="0"/>
                </a:rPr>
                <a:t>ATENAS, GRECIA</a:t>
              </a:r>
            </a:p>
            <a:p>
              <a:pPr algn="ctr" fontAlgn="base"/>
              <a:r>
                <a:rPr lang="en-US" sz="1000" b="0" i="0" u="none" strike="noStrike">
                  <a:solidFill>
                    <a:srgbClr val="D71920"/>
                  </a:solidFill>
                  <a:effectLst/>
                  <a:latin typeface="Roboto" panose="02000000000000000000" pitchFamily="2" charset="0"/>
                  <a:hlinkClick r:id="rId3"/>
                </a:rPr>
                <a:t>www.gunet.gr</a:t>
              </a:r>
              <a:endParaRPr lang="en-US" sz="1000" b="0" i="0">
                <a:solidFill>
                  <a:srgbClr val="414042"/>
                </a:solidFill>
                <a:effectLst/>
                <a:latin typeface="Roboto" panose="02000000000000000000" pitchFamily="2" charset="0"/>
              </a:endParaRPr>
            </a:p>
          </p:txBody>
        </p:sp>
      </p:grpSp>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Socios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583724" y="2027730"/>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 </a:t>
              </a:r>
              <a:r>
                <a:rPr lang="de-DE" sz="1050" b="0" i="0" dirty="0">
                  <a:solidFill>
                    <a:srgbClr val="203864"/>
                  </a:solidFill>
                  <a:effectLst/>
                  <a:latin typeface="Roboto" panose="02000000000000000000" pitchFamily="2" charset="0"/>
                </a:rPr>
                <a:t>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ALEMANIA</a:t>
              </a:r>
            </a:p>
            <a:p>
              <a:pPr algn="ctr" fontAlgn="base"/>
              <a:r>
                <a:rPr lang="de-DE" sz="1050" b="0" i="0" u="none" strike="noStrike" dirty="0">
                  <a:solidFill>
                    <a:srgbClr val="D71920"/>
                  </a:solidFill>
                  <a:effectLst/>
                  <a:latin typeface="Roboto" panose="02000000000000000000" pitchFamily="2" charset="0"/>
                  <a:hlinkClick r:id="rId5"/>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4111945" y="4542257"/>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ESPAÑA</a:t>
              </a:r>
            </a:p>
            <a:p>
              <a:pPr algn="ctr" fontAlgn="base"/>
              <a:r>
                <a:rPr lang="es-ES" sz="1000" b="0" i="0" u="none" strike="noStrike">
                  <a:solidFill>
                    <a:srgbClr val="D71920"/>
                  </a:solidFill>
                  <a:effectLst/>
                  <a:latin typeface="Roboto" panose="02000000000000000000" pitchFamily="2" charset="0"/>
                  <a:hlinkClick r:id="rId7"/>
                </a:rPr>
                <a:t>coordinar-oerh.com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6186067" y="2015292"/>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a:solidFill>
                    <a:srgbClr val="203864"/>
                  </a:solidFill>
                  <a:effectLst/>
                  <a:latin typeface="Roboto" panose="02000000000000000000" pitchFamily="2" charset="0"/>
                </a:rPr>
                <a:t>PROLIPSIS</a:t>
              </a:r>
            </a:p>
            <a:p>
              <a:pPr algn="ctr" fontAlgn="base"/>
              <a:r>
                <a:rPr lang="nb-NO" sz="1000" b="0" i="0">
                  <a:solidFill>
                    <a:srgbClr val="666666"/>
                  </a:solidFill>
                  <a:effectLst/>
                  <a:latin typeface="Roboto" panose="02000000000000000000" pitchFamily="2" charset="0"/>
                </a:rPr>
                <a:t>ATENAS, GRECIA</a:t>
              </a:r>
              <a:br>
                <a:rPr lang="nb-NO" sz="1000" b="0" i="0">
                  <a:solidFill>
                    <a:srgbClr val="666666"/>
                  </a:solidFill>
                  <a:effectLst/>
                  <a:latin typeface="Roboto" panose="02000000000000000000" pitchFamily="2" charset="0"/>
                </a:rPr>
              </a:br>
              <a:r>
                <a:rPr lang="nb-NO" sz="1000" b="0" i="0" u="none" strike="noStrike">
                  <a:solidFill>
                    <a:srgbClr val="D71920"/>
                  </a:solidFill>
                  <a:effectLst/>
                  <a:latin typeface="Roboto" panose="02000000000000000000" pitchFamily="2" charset="0"/>
                  <a:hlinkClick r:id="rId9"/>
                </a:rPr>
                <a:t>www.prolepsis.gr</a:t>
              </a:r>
              <a:endParaRPr lang="nb-NO" sz="1000" b="0" i="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845822" y="4591510"/>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UNIVERSIDAD DE VALENCIA</a:t>
              </a:r>
            </a:p>
            <a:p>
              <a:pPr algn="ctr" fontAlgn="base"/>
              <a:r>
                <a:rPr lang="es-ES" sz="1000" b="0" i="0">
                  <a:solidFill>
                    <a:srgbClr val="414042"/>
                  </a:solidFill>
                  <a:effectLst/>
                  <a:latin typeface="Roboto" panose="02000000000000000000" pitchFamily="2" charset="0"/>
                </a:rPr>
                <a:t>VALENCIA, ESPAÑA</a:t>
              </a:r>
            </a:p>
            <a:p>
              <a:pPr algn="ctr" fontAlgn="base"/>
              <a:r>
                <a:rPr lang="es-ES" sz="1000" b="0" i="0" u="none" strike="noStrike">
                  <a:solidFill>
                    <a:srgbClr val="D71920"/>
                  </a:solidFill>
                  <a:effectLst/>
                  <a:latin typeface="Roboto" panose="02000000000000000000" pitchFamily="2" charset="0"/>
                  <a:hlinkClick r:id="rId11"/>
                </a:rPr>
                <a:t>www.uv.es</a:t>
              </a:r>
              <a:endParaRPr lang="es-ES" sz="1000" b="0" i="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3332429" y="4600164"/>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ALEMANIA</a:t>
              </a:r>
            </a:p>
            <a:p>
              <a:pPr algn="ctr" fontAlgn="base"/>
              <a:r>
                <a:rPr lang="nn-NO" sz="1000" b="0" i="0" u="none" strike="noStrike">
                  <a:solidFill>
                    <a:srgbClr val="D71920"/>
                  </a:solidFill>
                  <a:effectLst/>
                  <a:latin typeface="Roboto" panose="02000000000000000000" pitchFamily="2" charset="0"/>
                  <a:hlinkClick r:id="rId13"/>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5019359" y="1427085"/>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ITALIA</a:t>
              </a:r>
            </a:p>
            <a:p>
              <a:pPr algn="ctr" fontAlgn="base"/>
              <a:r>
                <a:rPr lang="en-US" sz="1000" b="0" i="0" u="none" strike="noStrike">
                  <a:solidFill>
                    <a:srgbClr val="D71920"/>
                  </a:solidFill>
                  <a:effectLst/>
                  <a:latin typeface="Roboto" panose="02000000000000000000" pitchFamily="2" charset="0"/>
                  <a:hlinkClick r:id="rId15"/>
                </a:rPr>
                <a:t>www.oxfamitalia.org/</a:t>
              </a:r>
              <a:endParaRPr lang="en-US" sz="1000" b="0" i="0">
                <a:solidFill>
                  <a:srgbClr val="414042"/>
                </a:solidFill>
                <a:effectLst/>
                <a:latin typeface="Roboto" panose="02000000000000000000" pitchFamily="2" charset="0"/>
              </a:endParaRPr>
            </a:p>
          </p:txBody>
        </p:sp>
      </p:grpSp>
    </p:spTree>
    <p:extLst>
      <p:ext uri="{BB962C8B-B14F-4D97-AF65-F5344CB8AC3E}">
        <p14:creationId xmlns:p14="http://schemas.microsoft.com/office/powerpoint/2010/main" val="131120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err="1">
                <a:solidFill>
                  <a:srgbClr val="203864"/>
                </a:solidFill>
              </a:rPr>
              <a:t>¿Qué no debe </a:t>
            </a:r>
            <a:r>
              <a:rPr lang="de-DE" sz="2000" b="1" dirty="0">
                <a:solidFill>
                  <a:srgbClr val="203864"/>
                </a:solidFill>
              </a:rPr>
              <a:t>hacer </a:t>
            </a:r>
            <a:r>
              <a:rPr lang="de-DE" sz="2000" b="1" dirty="0" err="1">
                <a:solidFill>
                  <a:srgbClr val="203864"/>
                </a:solidFill>
              </a:rPr>
              <a:t>nunca si recibe </a:t>
            </a:r>
            <a:r>
              <a:rPr lang="de-DE" sz="2000" b="1" dirty="0">
                <a:solidFill>
                  <a:srgbClr val="203864"/>
                </a:solidFill>
              </a:rPr>
              <a:t>un </a:t>
            </a:r>
            <a:r>
              <a:rPr lang="de-DE" sz="2000" b="1" dirty="0" err="1">
                <a:solidFill>
                  <a:srgbClr val="203864"/>
                </a:solidFill>
              </a:rPr>
              <a:t>supuesto </a:t>
            </a:r>
            <a:r>
              <a:rPr lang="de-DE" sz="2000" b="1" dirty="0">
                <a:solidFill>
                  <a:srgbClr val="203864"/>
                </a:solidFill>
              </a:rPr>
              <a:t>correo basura?</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Eliminar el correo electrónico</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Comprobar el remitente </a:t>
            </a:r>
            <a:endParaRPr lang="el-GR" dirty="0"/>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t>
            </a:r>
            <a:r>
              <a:rPr lang="en-US" dirty="0" err="1"/>
              <a:t>Comprobar</a:t>
            </a:r>
            <a:r>
              <a:rPr lang="en-US" dirty="0"/>
              <a:t> la línea de referencia</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Responder y </a:t>
            </a:r>
            <a:r>
              <a:rPr lang="en-US" dirty="0" err="1"/>
              <a:t>preguntar</a:t>
            </a:r>
            <a:r>
              <a:rPr lang="en-US" dirty="0"/>
              <a:t> si es un correo basura</a:t>
            </a:r>
            <a:endParaRPr lang="el-GR" dirty="0"/>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153859" cy="307777"/>
          </a:xfrm>
          <a:prstGeom prst="rect">
            <a:avLst/>
          </a:prstGeom>
        </p:spPr>
        <p:txBody>
          <a:bodyPr wrap="none" rtlCol="0">
            <a:spAutoFit/>
          </a:bodyPr>
          <a:lstStyle/>
          <a:p>
            <a:pPr algn="l"/>
            <a:r>
              <a:rPr lang="en-US" sz="1400" i="1" dirty="0"/>
              <a:t>Sólo una respuesta es correcta.</a:t>
            </a:r>
            <a:endParaRPr lang="el-GR" sz="1400" i="1" dirty="0" err="1"/>
          </a:p>
        </p:txBody>
      </p:sp>
      <p:sp>
        <p:nvSpPr>
          <p:cNvPr id="8"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Protección de la intimidad y de los datos personales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25679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r="32" b="-67"/>
          <a:stretch/>
        </p:blipFill>
        <p:spPr>
          <a:xfrm>
            <a:off x="7783722" y="1874520"/>
            <a:ext cx="4082457" cy="20202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2002537" y="1080000"/>
            <a:ext cx="9863642" cy="605096"/>
          </a:xfrm>
        </p:spPr>
        <p:txBody>
          <a:bodyPr>
            <a:normAutofit fontScale="90000"/>
          </a:bodyPr>
          <a:lstStyle/>
          <a:p>
            <a:r>
              <a:rPr lang="en-US" sz="3100" dirty="0">
                <a:solidFill>
                  <a:srgbClr val="C00000"/>
                </a:solidFill>
              </a:rPr>
              <a:t>Actividad práctica: </a:t>
            </a:r>
            <a:r>
              <a:rPr lang="en-US" sz="3100" dirty="0"/>
              <a:t>¿Qué tipo de información podemos encontrar en Internet? </a:t>
            </a:r>
            <a:r>
              <a:rPr lang="en-US" sz="1800" dirty="0"/>
              <a:t>(enlace Módulo 5)</a:t>
            </a:r>
            <a:endParaRPr lang="el-GR" sz="1600"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Protección de la intimidad y de los datos personales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6" name="Θέση περιεχομένου 5">
            <a:extLst>
              <a:ext uri="{FF2B5EF4-FFF2-40B4-BE49-F238E27FC236}">
                <a16:creationId xmlns:a16="http://schemas.microsoft.com/office/drawing/2014/main" id="{E6E9E73E-755C-44B6-A54D-A625BD03A28C}"/>
              </a:ext>
            </a:extLst>
          </p:cNvPr>
          <p:cNvSpPr txBox="1">
            <a:spLocks/>
          </p:cNvSpPr>
          <p:nvPr/>
        </p:nvSpPr>
        <p:spPr>
          <a:xfrm>
            <a:off x="489859" y="2111340"/>
            <a:ext cx="6719015" cy="41885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lnSpc>
                <a:spcPct val="120000"/>
              </a:lnSpc>
            </a:pPr>
            <a:r>
              <a:rPr lang="en-US" sz="2400" dirty="0"/>
              <a:t>La actividad práctica del módulo 5 "</a:t>
            </a:r>
            <a:r>
              <a:rPr lang="en-US" sz="2400" i="1" dirty="0"/>
              <a:t>¿Comprobar la información sanitaria? </a:t>
            </a:r>
            <a:r>
              <a:rPr lang="en-US" sz="2400" dirty="0"/>
              <a:t>" se continuará.</a:t>
            </a:r>
          </a:p>
          <a:p>
            <a:pPr marL="342900" lvl="1" indent="-342900" algn="just">
              <a:lnSpc>
                <a:spcPct val="120000"/>
              </a:lnSpc>
            </a:pPr>
            <a:r>
              <a:rPr lang="en-US" sz="2400" dirty="0"/>
              <a:t>Por lo tanto, amplíe la evaluación de los sitios web preidentificados a partir de esta actividad dinámica de grupo entre las siguientes preguntas:</a:t>
            </a:r>
          </a:p>
          <a:p>
            <a:pPr marL="914400" lvl="2" indent="-457200" algn="just">
              <a:lnSpc>
                <a:spcPct val="120000"/>
              </a:lnSpc>
              <a:buFont typeface="+mj-lt"/>
              <a:buAutoNum type="arabicPeriod"/>
            </a:pPr>
            <a:r>
              <a:rPr lang="en-US" sz="2200" dirty="0"/>
              <a:t>¿Está protegida la privacidad del usuario?</a:t>
            </a:r>
          </a:p>
          <a:p>
            <a:pPr marL="914400" lvl="2" indent="-457200" algn="just">
              <a:lnSpc>
                <a:spcPct val="120000"/>
              </a:lnSpc>
              <a:buFont typeface="+mj-lt"/>
              <a:buAutoNum type="arabicPeriod"/>
            </a:pPr>
            <a:r>
              <a:rPr lang="en-US" sz="2200" dirty="0"/>
              <a:t>¿El sitio web indica claramente la política de privacidad?</a:t>
            </a:r>
          </a:p>
          <a:p>
            <a:pPr marL="914400" lvl="2" indent="-457200" algn="just">
              <a:lnSpc>
                <a:spcPct val="120000"/>
              </a:lnSpc>
              <a:buFont typeface="+mj-lt"/>
              <a:buAutoNum type="arabicPeriod"/>
            </a:pPr>
            <a:r>
              <a:rPr lang="en-US" sz="2200" dirty="0"/>
              <a:t>¿Pueden los usuarios proteger su información sanitaria?</a:t>
            </a:r>
          </a:p>
        </p:txBody>
      </p:sp>
      <p:sp>
        <p:nvSpPr>
          <p:cNvPr id="10" name="Ορθογώνιο 1">
            <a:extLst>
              <a:ext uri="{FF2B5EF4-FFF2-40B4-BE49-F238E27FC236}">
                <a16:creationId xmlns:a16="http://schemas.microsoft.com/office/drawing/2014/main" id="{3EABFA14-CCC1-48A6-A2A5-B838C912D37A}"/>
              </a:ext>
            </a:extLst>
          </p:cNvPr>
          <p:cNvSpPr/>
          <p:nvPr/>
        </p:nvSpPr>
        <p:spPr>
          <a:xfrm>
            <a:off x="9513619" y="6424435"/>
            <a:ext cx="2411718" cy="276999"/>
          </a:xfrm>
          <a:prstGeom prst="rect">
            <a:avLst/>
          </a:prstGeom>
        </p:spPr>
        <p:txBody>
          <a:bodyPr wrap="square">
            <a:spAutoFit/>
          </a:bodyPr>
          <a:lstStyle/>
          <a:p>
            <a:pPr algn="r"/>
            <a:r>
              <a:rPr lang="en-US" sz="1200" dirty="0">
                <a:hlinkClick r:id="rId4"/>
              </a:rPr>
              <a:t>Fuente</a:t>
            </a:r>
            <a:r>
              <a:rPr lang="en-US" sz="1200" dirty="0"/>
              <a:t> | </a:t>
            </a:r>
            <a:r>
              <a:rPr lang="en-US" sz="1200" dirty="0">
                <a:hlinkClick r:id="rId5"/>
              </a:rPr>
              <a:t>Licencia </a:t>
            </a:r>
            <a:r>
              <a:rPr lang="en-US" sz="1200" dirty="0" err="1">
                <a:hlinkClick r:id="rId5"/>
              </a:rPr>
              <a:t>Pixabay</a:t>
            </a:r>
            <a:endParaRPr lang="en-US" sz="1200" dirty="0"/>
          </a:p>
        </p:txBody>
      </p:sp>
      <p:pic>
        <p:nvPicPr>
          <p:cNvPr id="7" name="Google Shape;142;p6">
            <a:extLst>
              <a:ext uri="{FF2B5EF4-FFF2-40B4-BE49-F238E27FC236}">
                <a16:creationId xmlns:a16="http://schemas.microsoft.com/office/drawing/2014/main" id="{CA388C8A-B663-47EF-B411-DC78DAB9188D}"/>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8" name="Ορθογώνιο 7">
            <a:extLst>
              <a:ext uri="{FF2B5EF4-FFF2-40B4-BE49-F238E27FC236}">
                <a16:creationId xmlns:a16="http://schemas.microsoft.com/office/drawing/2014/main" id="{EE691785-5811-4F34-B2F3-EC69C9B70610}"/>
              </a:ext>
            </a:extLst>
          </p:cNvPr>
          <p:cNvSpPr/>
          <p:nvPr/>
        </p:nvSpPr>
        <p:spPr>
          <a:xfrm>
            <a:off x="9885996" y="299813"/>
            <a:ext cx="2039341" cy="707886"/>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Actividad</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358091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1109460" cy="980028"/>
          </a:xfrm>
        </p:spPr>
        <p:txBody>
          <a:bodyPr>
            <a:normAutofit fontScale="90000"/>
          </a:bodyPr>
          <a:lstStyle/>
          <a:p>
            <a:r>
              <a:rPr lang="en-US" altLang="el-GR" sz="2000" dirty="0">
                <a:solidFill>
                  <a:srgbClr val="C01E24"/>
                </a:solidFill>
              </a:rPr>
              <a:t>6.1.3</a:t>
            </a:r>
            <a:br>
              <a:rPr lang="en-US" altLang="el-GR" dirty="0"/>
            </a:br>
            <a:r>
              <a:rPr lang="en-US" dirty="0">
                <a:solidFill>
                  <a:srgbClr val="C00000"/>
                </a:solidFill>
              </a:rPr>
              <a:t>Comunicación digital sobre </a:t>
            </a:r>
            <a:r>
              <a:rPr lang="en-US" dirty="0" err="1">
                <a:solidFill>
                  <a:srgbClr val="C00000"/>
                </a:solidFill>
              </a:rPr>
              <a:t>información</a:t>
            </a:r>
            <a:r>
              <a:rPr lang="en-US" dirty="0">
                <a:solidFill>
                  <a:srgbClr val="C00000"/>
                </a:solidFill>
              </a:rPr>
              <a:t> sanitaria (</a:t>
            </a:r>
            <a:r>
              <a:rPr lang="en-US" dirty="0" err="1">
                <a:solidFill>
                  <a:srgbClr val="C00000"/>
                </a:solidFill>
              </a:rPr>
              <a:t>foro</a:t>
            </a:r>
            <a:r>
              <a:rPr lang="en-US" dirty="0">
                <a:solidFill>
                  <a:srgbClr val="C00000"/>
                </a:solidFill>
              </a:rPr>
              <a:t>) </a:t>
            </a:r>
            <a:endParaRPr lang="el-GR" dirty="0">
              <a:solidFill>
                <a:srgbClr val="C00000"/>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90139" y="2201182"/>
            <a:ext cx="5554717" cy="3576818"/>
          </a:xfrm>
          <a:ln>
            <a:solidFill>
              <a:schemeClr val="bg1"/>
            </a:solidFill>
          </a:ln>
        </p:spPr>
        <p:txBody>
          <a:bodyPr>
            <a:noAutofit/>
          </a:bodyPr>
          <a:lstStyle/>
          <a:p>
            <a:pPr marL="312738" indent="-312738" algn="just">
              <a:lnSpc>
                <a:spcPct val="120000"/>
              </a:lnSpc>
              <a:tabLst>
                <a:tab pos="273050" algn="l"/>
              </a:tabLst>
            </a:pPr>
            <a:r>
              <a:rPr lang="en-US" sz="2000" dirty="0"/>
              <a:t>La siguiente parte de la sesión pretende concienciar sobre la </a:t>
            </a:r>
            <a:r>
              <a:rPr lang="en-US" sz="2000" b="1" dirty="0"/>
              <a:t>sensibilidad de los datos sanitarios. </a:t>
            </a:r>
          </a:p>
          <a:p>
            <a:pPr marL="312738" indent="-312738" algn="just">
              <a:lnSpc>
                <a:spcPct val="120000"/>
              </a:lnSpc>
              <a:tabLst>
                <a:tab pos="273050" algn="l"/>
              </a:tabLst>
            </a:pPr>
            <a:r>
              <a:rPr lang="en-US" sz="2000" dirty="0"/>
              <a:t>Para ello, es importante saber qué información puede ser revelada por uno mismo en el entorno digital, por ejemplo, en un post en un foro, y qué información es mejor no publicar en Internet. </a:t>
            </a:r>
          </a:p>
          <a:p>
            <a:pPr marL="312738" indent="-312738" algn="just">
              <a:lnSpc>
                <a:spcPct val="120000"/>
              </a:lnSpc>
              <a:tabLst>
                <a:tab pos="273050" algn="l"/>
              </a:tabLst>
            </a:pPr>
            <a:r>
              <a:rPr lang="en-US" sz="2000" dirty="0"/>
              <a:t>Se ofrece otra aportación para escribir un correo electrónico a los profesionales de la salud</a:t>
            </a:r>
            <a:endParaRPr lang="el-GR" sz="20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Fuente</a:t>
            </a:r>
            <a:r>
              <a:rPr lang="en-US" sz="1200" dirty="0"/>
              <a:t> | </a:t>
            </a:r>
            <a:r>
              <a:rPr lang="en-US" sz="1200" dirty="0">
                <a:hlinkClick r:id="rId4"/>
              </a:rPr>
              <a:t>Licencia </a:t>
            </a:r>
            <a:r>
              <a:rPr lang="en-US" sz="1200" dirty="0" err="1">
                <a:hlinkClick r:id="rId4"/>
              </a:rPr>
              <a:t>Pixabay</a:t>
            </a:r>
            <a:endParaRPr lang="en-US" sz="1200" dirty="0"/>
          </a:p>
        </p:txBody>
      </p:sp>
      <p:pic>
        <p:nvPicPr>
          <p:cNvPr id="2" name="Grafik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04931" y="2541014"/>
            <a:ext cx="3580771" cy="2198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Google Shape;168;p7">
            <a:extLst>
              <a:ext uri="{FF2B5EF4-FFF2-40B4-BE49-F238E27FC236}">
                <a16:creationId xmlns:a16="http://schemas.microsoft.com/office/drawing/2014/main" id="{1A1F42D6-2AEC-B4A9-AB40-BD1B37332A71}"/>
              </a:ext>
            </a:extLst>
          </p:cNvPr>
          <p:cNvSpPr/>
          <p:nvPr/>
        </p:nvSpPr>
        <p:spPr>
          <a:xfrm>
            <a:off x="11469624" y="254197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6.1.1</a:t>
            </a:r>
            <a:endParaRPr sz="1800" dirty="0">
              <a:solidFill>
                <a:schemeClr val="bg1"/>
              </a:solidFill>
              <a:latin typeface="Calibri"/>
              <a:cs typeface="Calibri"/>
              <a:sym typeface="Calibri"/>
            </a:endParaRPr>
          </a:p>
        </p:txBody>
      </p:sp>
      <p:sp>
        <p:nvSpPr>
          <p:cNvPr id="16" name="Google Shape;168;p7">
            <a:extLst>
              <a:ext uri="{FF2B5EF4-FFF2-40B4-BE49-F238E27FC236}">
                <a16:creationId xmlns:a16="http://schemas.microsoft.com/office/drawing/2014/main" id="{E8A17AFF-E382-9EB2-3B04-28FDBE6ADB0E}"/>
              </a:ext>
            </a:extLst>
          </p:cNvPr>
          <p:cNvSpPr/>
          <p:nvPr/>
        </p:nvSpPr>
        <p:spPr>
          <a:xfrm>
            <a:off x="11469624" y="3204910"/>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B6C8C62C-399F-6774-B0C9-DA26735F7DC3}"/>
              </a:ext>
            </a:extLst>
          </p:cNvPr>
          <p:cNvSpPr/>
          <p:nvPr/>
        </p:nvSpPr>
        <p:spPr>
          <a:xfrm>
            <a:off x="11469624" y="386912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6.1.3</a:t>
            </a:r>
            <a:endParaRPr sz="1800" dirty="0">
              <a:solidFill>
                <a:srgbClr val="C00000"/>
              </a:solidFill>
              <a:latin typeface="Calibri"/>
              <a:cs typeface="Calibri"/>
              <a:sym typeface="Calibri"/>
            </a:endParaRPr>
          </a:p>
        </p:txBody>
      </p:sp>
      <p:sp>
        <p:nvSpPr>
          <p:cNvPr id="18" name="Google Shape;168;p7">
            <a:extLst>
              <a:ext uri="{FF2B5EF4-FFF2-40B4-BE49-F238E27FC236}">
                <a16:creationId xmlns:a16="http://schemas.microsoft.com/office/drawing/2014/main" id="{1BF2629F-C21B-BABC-9DA2-38C2DC75AF4C}"/>
              </a:ext>
            </a:extLst>
          </p:cNvPr>
          <p:cNvSpPr/>
          <p:nvPr/>
        </p:nvSpPr>
        <p:spPr>
          <a:xfrm>
            <a:off x="10748719" y="2541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19" name="Google Shape;168;p7">
            <a:extLst>
              <a:ext uri="{FF2B5EF4-FFF2-40B4-BE49-F238E27FC236}">
                <a16:creationId xmlns:a16="http://schemas.microsoft.com/office/drawing/2014/main" id="{95D80D1A-00C5-BDCF-E872-61627D72711C}"/>
              </a:ext>
            </a:extLst>
          </p:cNvPr>
          <p:cNvSpPr/>
          <p:nvPr/>
        </p:nvSpPr>
        <p:spPr>
          <a:xfrm>
            <a:off x="10747248" y="32016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94475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1912307" y="1080000"/>
            <a:ext cx="10096598" cy="605096"/>
          </a:xfrm>
        </p:spPr>
        <p:txBody>
          <a:bodyPr>
            <a:normAutofit fontScale="90000"/>
          </a:bodyPr>
          <a:lstStyle/>
          <a:p>
            <a:pPr algn="ctr"/>
            <a:r>
              <a:rPr lang="en-US" sz="3100" dirty="0">
                <a:solidFill>
                  <a:srgbClr val="C00000"/>
                </a:solidFill>
              </a:rPr>
              <a:t>Actividad dinámica de grupo: </a:t>
            </a:r>
            <a:r>
              <a:rPr lang="en-US" sz="3100" dirty="0"/>
              <a:t>Foro de casos prácticos - descripción de problemas relacionados con la salud en el entorno digital</a:t>
            </a:r>
            <a:endParaRPr lang="el-GR" sz="1600"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10" name="Ορθογώνιο 1">
            <a:extLst>
              <a:ext uri="{FF2B5EF4-FFF2-40B4-BE49-F238E27FC236}">
                <a16:creationId xmlns:a16="http://schemas.microsoft.com/office/drawing/2014/main" id="{3EABFA14-CCC1-48A6-A2A5-B838C912D37A}"/>
              </a:ext>
            </a:extLst>
          </p:cNvPr>
          <p:cNvSpPr/>
          <p:nvPr/>
        </p:nvSpPr>
        <p:spPr>
          <a:xfrm>
            <a:off x="9454460" y="6368465"/>
            <a:ext cx="2411718" cy="276999"/>
          </a:xfrm>
          <a:prstGeom prst="rect">
            <a:avLst/>
          </a:prstGeom>
        </p:spPr>
        <p:txBody>
          <a:bodyPr wrap="square">
            <a:spAutoFit/>
          </a:bodyPr>
          <a:lstStyle/>
          <a:p>
            <a:pPr algn="r"/>
            <a:r>
              <a:rPr lang="en-US" sz="1200" dirty="0">
                <a:hlinkClick r:id="rId3"/>
              </a:rPr>
              <a:t>Fuente</a:t>
            </a:r>
            <a:r>
              <a:rPr lang="en-US" sz="1200" dirty="0"/>
              <a:t> | </a:t>
            </a:r>
            <a:r>
              <a:rPr lang="en-US" sz="1200" dirty="0">
                <a:hlinkClick r:id="rId4"/>
              </a:rPr>
              <a:t>Licencia </a:t>
            </a:r>
            <a:r>
              <a:rPr lang="en-US" sz="1200" dirty="0" err="1">
                <a:hlinkClick r:id="rId4"/>
              </a:rPr>
              <a:t>Pixabay</a:t>
            </a:r>
            <a:endParaRPr lang="en-US" sz="1200" dirty="0"/>
          </a:p>
        </p:txBody>
      </p:sp>
      <p:sp>
        <p:nvSpPr>
          <p:cNvPr id="4" name="Textfeld 3"/>
          <p:cNvSpPr txBox="1"/>
          <p:nvPr/>
        </p:nvSpPr>
        <p:spPr>
          <a:xfrm>
            <a:off x="448056" y="2238702"/>
            <a:ext cx="6427665" cy="4093428"/>
          </a:xfrm>
          <a:prstGeom prst="rect">
            <a:avLst/>
          </a:prstGeom>
        </p:spPr>
        <p:txBody>
          <a:bodyPr wrap="square" rtlCol="0">
            <a:spAutoFit/>
          </a:bodyPr>
          <a:lstStyle/>
          <a:p>
            <a:pPr marL="342900" indent="-342900" algn="just">
              <a:spcBef>
                <a:spcPts val="600"/>
              </a:spcBef>
              <a:spcAft>
                <a:spcPts val="600"/>
              </a:spcAft>
              <a:buClr>
                <a:srgbClr val="C00000"/>
              </a:buClr>
              <a:buFont typeface="Wingdings" panose="05000000000000000000" pitchFamily="2" charset="2"/>
              <a:buChar char="§"/>
            </a:pPr>
            <a:r>
              <a:rPr lang="de-DE" sz="2000" dirty="0" err="1"/>
              <a:t>Por favor, trabajen </a:t>
            </a:r>
            <a:r>
              <a:rPr lang="de-DE" sz="2000" dirty="0"/>
              <a:t>en </a:t>
            </a:r>
            <a:r>
              <a:rPr lang="de-DE" sz="2000" dirty="0" err="1"/>
              <a:t>grupos de tres a cinco participantes cada uno</a:t>
            </a:r>
            <a:r>
              <a:rPr lang="de-DE" sz="2000" dirty="0"/>
              <a:t>. </a:t>
            </a:r>
          </a:p>
          <a:p>
            <a:pPr marL="342900" indent="-342900" algn="just">
              <a:spcBef>
                <a:spcPts val="600"/>
              </a:spcBef>
              <a:spcAft>
                <a:spcPts val="600"/>
              </a:spcAft>
              <a:buClr>
                <a:srgbClr val="C00000"/>
              </a:buClr>
              <a:buFont typeface="Wingdings" panose="05000000000000000000" pitchFamily="2" charset="2"/>
              <a:buChar char="§"/>
            </a:pPr>
            <a:r>
              <a:rPr lang="de-DE" sz="2000" dirty="0" err="1"/>
              <a:t>Discuta </a:t>
            </a:r>
            <a:r>
              <a:rPr lang="de-DE" sz="2000" dirty="0"/>
              <a:t>en </a:t>
            </a:r>
            <a:r>
              <a:rPr lang="de-DE" sz="2000" dirty="0" err="1"/>
              <a:t>los grupos los siguientes casos de personas que describen su problema de salud </a:t>
            </a:r>
            <a:r>
              <a:rPr lang="de-DE" sz="2000" dirty="0"/>
              <a:t>en un </a:t>
            </a:r>
            <a:r>
              <a:rPr lang="de-DE" sz="2000" dirty="0" err="1"/>
              <a:t>foro </a:t>
            </a:r>
            <a:r>
              <a:rPr lang="de-DE" sz="2000" dirty="0"/>
              <a:t>y </a:t>
            </a:r>
            <a:r>
              <a:rPr lang="de-DE" sz="2000" dirty="0" err="1"/>
              <a:t>decida qué información es demasiado </a:t>
            </a:r>
            <a:r>
              <a:rPr lang="de-DE" sz="2000" dirty="0"/>
              <a:t>personal y </a:t>
            </a:r>
            <a:r>
              <a:rPr lang="de-DE" sz="2000" dirty="0" err="1"/>
              <a:t>qué información es necesaria para comprender el problema de salud</a:t>
            </a:r>
            <a:r>
              <a:rPr lang="de-DE" sz="2000" dirty="0"/>
              <a:t>.</a:t>
            </a:r>
          </a:p>
          <a:p>
            <a:pPr marL="342900" indent="-342900" algn="just">
              <a:spcBef>
                <a:spcPts val="600"/>
              </a:spcBef>
              <a:spcAft>
                <a:spcPts val="600"/>
              </a:spcAft>
              <a:buClr>
                <a:srgbClr val="C00000"/>
              </a:buClr>
              <a:buFont typeface="Wingdings" panose="05000000000000000000" pitchFamily="2" charset="2"/>
              <a:buChar char="§"/>
            </a:pPr>
            <a:r>
              <a:rPr lang="de-DE" sz="2000" dirty="0" err="1"/>
              <a:t>Reúne algunos términos genéricos </a:t>
            </a:r>
            <a:r>
              <a:rPr lang="de-DE" sz="2000" dirty="0"/>
              <a:t>(por ejemplo, </a:t>
            </a:r>
            <a:r>
              <a:rPr lang="de-DE" sz="2000" dirty="0" err="1"/>
              <a:t>apellido</a:t>
            </a:r>
            <a:r>
              <a:rPr lang="de-DE" sz="2000" dirty="0"/>
              <a:t>, </a:t>
            </a:r>
            <a:r>
              <a:rPr lang="de-DE" sz="2000" dirty="0" err="1"/>
              <a:t>fecha de nacimiento</a:t>
            </a:r>
            <a:r>
              <a:rPr lang="de-DE" sz="2000" dirty="0"/>
              <a:t>, </a:t>
            </a:r>
            <a:r>
              <a:rPr lang="de-DE" sz="2000" dirty="0" err="1"/>
              <a:t>valores médicos específicos</a:t>
            </a:r>
            <a:r>
              <a:rPr lang="de-DE" sz="2000" dirty="0"/>
              <a:t>, etc.) </a:t>
            </a:r>
            <a:r>
              <a:rPr lang="de-DE" sz="2000" dirty="0" err="1"/>
              <a:t>para la información demasiado detallada y otra lista con la información que se necesita</a:t>
            </a:r>
            <a:r>
              <a:rPr lang="de-DE" sz="2000" dirty="0"/>
              <a:t>.</a:t>
            </a:r>
          </a:p>
        </p:txBody>
      </p:sp>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0099" y="2214637"/>
            <a:ext cx="3691753" cy="3709139"/>
          </a:xfrm>
          <a:prstGeom prst="rect">
            <a:avLst/>
          </a:prstGeom>
        </p:spPr>
      </p:pic>
      <p:pic>
        <p:nvPicPr>
          <p:cNvPr id="8" name="Google Shape;142;p6">
            <a:extLst>
              <a:ext uri="{FF2B5EF4-FFF2-40B4-BE49-F238E27FC236}">
                <a16:creationId xmlns:a16="http://schemas.microsoft.com/office/drawing/2014/main" id="{8B0298C7-9084-4CBB-B6D9-81C2DF54A2BD}"/>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9" name="Ορθογώνιο 8">
            <a:extLst>
              <a:ext uri="{FF2B5EF4-FFF2-40B4-BE49-F238E27FC236}">
                <a16:creationId xmlns:a16="http://schemas.microsoft.com/office/drawing/2014/main" id="{19AD2669-CBC2-4FE9-B9D5-B3F783CEE0B6}"/>
              </a:ext>
            </a:extLst>
          </p:cNvPr>
          <p:cNvSpPr/>
          <p:nvPr/>
        </p:nvSpPr>
        <p:spPr>
          <a:xfrm>
            <a:off x="9969564" y="302116"/>
            <a:ext cx="2039341" cy="707886"/>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Actividad</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
        <p:nvSpPr>
          <p:cNvPr id="13" name="Rectángulo 12">
            <a:extLst>
              <a:ext uri="{FF2B5EF4-FFF2-40B4-BE49-F238E27FC236}">
                <a16:creationId xmlns:a16="http://schemas.microsoft.com/office/drawing/2014/main" id="{DA5BF14D-311C-8A37-F8EF-BFC37EE5F492}"/>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3687938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869688"/>
            <a:ext cx="11308179" cy="605096"/>
          </a:xfrm>
        </p:spPr>
        <p:txBody>
          <a:bodyPr>
            <a:normAutofit/>
          </a:bodyPr>
          <a:lstStyle/>
          <a:p>
            <a:r>
              <a:rPr lang="en-US" sz="3100" dirty="0"/>
              <a:t>Foro: Caso práctico 1</a:t>
            </a:r>
            <a:endParaRPr lang="el-GR" sz="1600" dirty="0"/>
          </a:p>
        </p:txBody>
      </p:sp>
      <p:sp>
        <p:nvSpPr>
          <p:cNvPr id="3" name="Rechteck 2"/>
          <p:cNvSpPr/>
          <p:nvPr/>
        </p:nvSpPr>
        <p:spPr>
          <a:xfrm>
            <a:off x="557999" y="1401632"/>
            <a:ext cx="11203077" cy="3754874"/>
          </a:xfrm>
          <a:prstGeom prst="rect">
            <a:avLst/>
          </a:prstGeom>
          <a:solidFill>
            <a:schemeClr val="bg1">
              <a:lumMod val="95000"/>
            </a:schemeClr>
          </a:solidFill>
        </p:spPr>
        <p:txBody>
          <a:bodyPr wrap="square">
            <a:spAutoFit/>
          </a:bodyPr>
          <a:lstStyle/>
          <a:p>
            <a:pPr algn="just"/>
            <a:r>
              <a:rPr lang="en-US" i="1" dirty="0"/>
              <a:t>Hola a todos.</a:t>
            </a:r>
          </a:p>
          <a:p>
            <a:pPr algn="just"/>
            <a:endParaRPr lang="en-US" i="1" dirty="0"/>
          </a:p>
          <a:p>
            <a:pPr algn="just"/>
            <a:r>
              <a:rPr lang="en-US" i="1" dirty="0"/>
              <a:t>Desde hace unas 3 semanas mi sistema gastrointestinal está alterado, literalmente de arriba a abajo. Se me hace un nudo en la garganta y cuando trago, casi siempre siento que también trago aire. Se producen burbujas en la garganta y también en el estómago, unos segundos después de tragar saliva. Especialmente pronunciado cuando estoy tumbado de espaldas. Siento náuseas ligeras-medias todo el tiempo (así es como empezó también). Las náuseas parecen ser independientes de la ingesta de alimentos (aparte del café, que golpea mi estómago notablemente más de lo habitual). En general, tengo mucho aire en el estómago y los intestinos, burbujea y refunfuña a todas horas. De vez en cuando tengo que eructar, al otro lado del tubo digestivo se expulsan más bien pocos gases. Sobre todo el bajo vientre está tenso y dolorido. De vez en cuando también tengo dolores cortos y punzantes en el ano. Estos síntomas duran desde hace 3 semanas, a veces más y a veces menos. En este momento es probablemente lo peor. Mis deposiciones son normales (una vez al día por la mañana, apenas diferentes de las que tenía antes de que empezaran los síntomas) y tienen un aspecto normal (no hay diarrea, ni estreñimiento real, ni sangre o mucosidad visibles). Nunca he tenido que vomitar. Tengo un apetito normal y bueno. Mi edad es de 34 años (nací el 5</a:t>
            </a:r>
            <a:r>
              <a:rPr lang="en-US" i="1" baseline="30000" dirty="0"/>
              <a:t>th</a:t>
            </a:r>
            <a:r>
              <a:rPr lang="en-US" i="1" dirty="0"/>
              <a:t> de mayo de 1987), soy bastante deportista. Antes de que aparecieran estos síntomas, habría descrito mi estado de salud general como relativamente bueno, aparte de los problemas de hipertensión arterial (145-95).</a:t>
            </a:r>
          </a:p>
          <a:p>
            <a:pPr algn="just"/>
            <a:endParaRPr lang="en-US" i="1" dirty="0"/>
          </a:p>
          <a:p>
            <a:pPr algn="just"/>
            <a:r>
              <a:rPr lang="en-US" i="1" dirty="0"/>
              <a:t>¿Puede darme una primera sospecha? ¿Hay infecciones que </a:t>
            </a:r>
            <a:r>
              <a:rPr lang="en-US" i="1" dirty="0" err="1"/>
              <a:t>duren</a:t>
            </a:r>
            <a:r>
              <a:rPr lang="en-US" i="1" dirty="0"/>
              <a:t> 3 semanas o más? ¿Después de qué tiempo debo empezar a preocuparme realmente?</a:t>
            </a:r>
            <a:endParaRPr lang="de-DE" i="1"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86214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r>
              <a:rPr lang="en-US" sz="3100" dirty="0"/>
              <a:t>Foro: Caso práctico 2</a:t>
            </a:r>
            <a:endParaRPr lang="el-GR" sz="1600" dirty="0"/>
          </a:p>
        </p:txBody>
      </p:sp>
      <p:sp>
        <p:nvSpPr>
          <p:cNvPr id="10"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Fuente</a:t>
            </a:r>
            <a:r>
              <a:rPr lang="en-US" sz="1200" dirty="0"/>
              <a:t> | </a:t>
            </a:r>
            <a:r>
              <a:rPr lang="en-US" sz="1200" dirty="0">
                <a:hlinkClick r:id="rId4"/>
              </a:rPr>
              <a:t>Licencia </a:t>
            </a:r>
            <a:r>
              <a:rPr lang="en-US" sz="1200" dirty="0" err="1">
                <a:hlinkClick r:id="rId4"/>
              </a:rPr>
              <a:t>Pixabay</a:t>
            </a:r>
            <a:endParaRPr lang="en-US" sz="1200" dirty="0"/>
          </a:p>
        </p:txBody>
      </p:sp>
      <p:sp>
        <p:nvSpPr>
          <p:cNvPr id="4" name="Textfeld 3"/>
          <p:cNvSpPr txBox="1"/>
          <p:nvPr/>
        </p:nvSpPr>
        <p:spPr>
          <a:xfrm>
            <a:off x="557998" y="1685096"/>
            <a:ext cx="11308180" cy="4401205"/>
          </a:xfrm>
          <a:prstGeom prst="rect">
            <a:avLst/>
          </a:prstGeom>
          <a:solidFill>
            <a:schemeClr val="bg1">
              <a:lumMod val="95000"/>
            </a:schemeClr>
          </a:solidFill>
        </p:spPr>
        <p:txBody>
          <a:bodyPr wrap="square" rtlCol="0">
            <a:spAutoFit/>
          </a:bodyPr>
          <a:lstStyle/>
          <a:p>
            <a:pPr algn="just">
              <a:buClr>
                <a:srgbClr val="C00000"/>
              </a:buClr>
            </a:pPr>
            <a:r>
              <a:rPr lang="en-US" sz="2000" i="1" dirty="0"/>
              <a:t>Desde el mes de mayo tengo intensos problemas de espalda, sobre todo debajo del omóplato derecho, y una fuerte tensión en la zona de los hombros y el cuello. Al principio, tenía fuertes mareos y a veces visión borrosa y también notaba puntos de luz (negros y claros, así como parpadeos). Fui directamente al traumatólogo (dijo que no era una hernia discal) y me puso en su sitio. Crujió fuertemente. Después, seguía teniendo ligeros mareos y veía manchas. Luego fui al traumatólogo 2 veces más, con 2 meses de diferencia, y cada vez me puso la espalda en su sitio. Ahora la visión borrosa y las manchas de luz han desaparecido, pero sigo teniendo mareos leves o severos (vértigo) durante el esfuerzo físico y al estar sentado durante mucho tiempo, y la tensión bajo el omóplato derecho sigue ahí. Volví al médico de cabecera hace 2 semanas y me recetó </a:t>
            </a:r>
            <a:r>
              <a:rPr lang="en-US" sz="2000" i="1" dirty="0" err="1"/>
              <a:t>Ortoton </a:t>
            </a:r>
            <a:r>
              <a:rPr lang="en-US" sz="2000" i="1" dirty="0"/>
              <a:t>e Ibuprofeno. Por el momento, el estado es el descrito anteriormente: me siento mareado varias veces al día, especialmente cuando hago un esfuerzo físico o estoy sentado durante mucho tiempo. No es tan grave como al principio, pero sigue existiendo. Además, tengo una fuerte tensión bajo el omóplato derecho, por lo que siempre tengo que aflojar el brazo derecho (levantarlo y girarlo) para aliviar la tensión a corto plazo. ¿Qué me aconseja </a:t>
            </a:r>
            <a:r>
              <a:rPr lang="en-US" sz="2000" i="1" dirty="0" err="1"/>
              <a:t>hacer</a:t>
            </a:r>
            <a:r>
              <a:rPr lang="en-US" sz="2000" i="1" dirty="0"/>
              <a:t>?</a:t>
            </a:r>
          </a:p>
        </p:txBody>
      </p:sp>
      <p:sp>
        <p:nvSpPr>
          <p:cNvPr id="7"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56200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r>
              <a:rPr lang="en-US" sz="3100" dirty="0"/>
              <a:t>Foro: Caso práctico 3</a:t>
            </a:r>
            <a:endParaRPr lang="el-GR" sz="1600" dirty="0"/>
          </a:p>
        </p:txBody>
      </p:sp>
      <p:sp>
        <p:nvSpPr>
          <p:cNvPr id="10"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Fuente</a:t>
            </a:r>
            <a:r>
              <a:rPr lang="en-US" sz="1200" dirty="0"/>
              <a:t> | </a:t>
            </a:r>
            <a:r>
              <a:rPr lang="en-US" sz="1200" dirty="0">
                <a:hlinkClick r:id="rId4"/>
              </a:rPr>
              <a:t>Licencia </a:t>
            </a:r>
            <a:r>
              <a:rPr lang="en-US" sz="1200" dirty="0" err="1">
                <a:hlinkClick r:id="rId4"/>
              </a:rPr>
              <a:t>Pixabay</a:t>
            </a:r>
            <a:endParaRPr lang="en-US" sz="1200" dirty="0"/>
          </a:p>
        </p:txBody>
      </p:sp>
      <p:sp>
        <p:nvSpPr>
          <p:cNvPr id="4" name="Textfeld 3"/>
          <p:cNvSpPr txBox="1"/>
          <p:nvPr/>
        </p:nvSpPr>
        <p:spPr>
          <a:xfrm>
            <a:off x="557999" y="2112577"/>
            <a:ext cx="10593477" cy="3046988"/>
          </a:xfrm>
          <a:prstGeom prst="rect">
            <a:avLst/>
          </a:prstGeom>
          <a:solidFill>
            <a:schemeClr val="bg1">
              <a:lumMod val="95000"/>
            </a:schemeClr>
          </a:solidFill>
        </p:spPr>
        <p:txBody>
          <a:bodyPr wrap="square" rtlCol="0">
            <a:spAutoFit/>
          </a:bodyPr>
          <a:lstStyle/>
          <a:p>
            <a:pPr algn="just">
              <a:buClr>
                <a:srgbClr val="C00000"/>
              </a:buClr>
            </a:pPr>
            <a:r>
              <a:rPr lang="en-US" sz="2400" i="1" dirty="0"/>
              <a:t>Me llamo Benjamin Smith. Ayer salimos a tomar un helado, y me comí el helado en poco tiempo, lo que me produjo un desagradable dolor de nervios. Esta noche, todo el asunto estaba palpitando ahora y todavía está allí, sólo que ya no como un latido constante. ¿Necesito ver a un médico sobre esto lo antes posible o tengo otras opciones?</a:t>
            </a:r>
          </a:p>
          <a:p>
            <a:pPr algn="just">
              <a:buClr>
                <a:srgbClr val="C00000"/>
              </a:buClr>
            </a:pPr>
            <a:endParaRPr lang="en-US" sz="2400" i="1" dirty="0"/>
          </a:p>
          <a:p>
            <a:pPr algn="just">
              <a:buClr>
                <a:srgbClr val="C00000"/>
              </a:buClr>
            </a:pPr>
            <a:r>
              <a:rPr lang="en-US" sz="2400" i="1" dirty="0"/>
              <a:t>Puede ponerse en contacto conmigo por correo electrónico </a:t>
            </a:r>
            <a:r>
              <a:rPr lang="en-US" sz="2400" i="1" dirty="0">
                <a:solidFill>
                  <a:schemeClr val="tx1"/>
                </a:solidFill>
                <a:hlinkClick r:id="rId5">
                  <a:extLst>
                    <a:ext uri="{A12FA001-AC4F-418D-AE19-62706E023703}">
                      <ahyp:hlinkClr xmlns:ahyp="http://schemas.microsoft.com/office/drawing/2018/hyperlinkcolor" val="tx"/>
                    </a:ext>
                  </a:extLst>
                </a:hlinkClick>
              </a:rPr>
              <a:t>(</a:t>
            </a:r>
            <a:r>
              <a:rPr lang="en-US" sz="2400" i="1" dirty="0"/>
              <a:t>Benjaminsmith@yahoo.de) o por teléfono (+44 183 2434483).</a:t>
            </a:r>
          </a:p>
        </p:txBody>
      </p:sp>
      <p:sp>
        <p:nvSpPr>
          <p:cNvPr id="7"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820650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Foro: "Lista de control"</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¿Qué información/datos son demasiado personales para publicarlos?</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Empieza una lista:</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49839F0A-BA0A-4227-845B-CE888F35C47C}"/>
              </a:ext>
            </a:extLst>
          </p:cNvPr>
          <p:cNvSpPr txBox="1"/>
          <p:nvPr/>
        </p:nvSpPr>
        <p:spPr>
          <a:xfrm>
            <a:off x="3816770" y="3123177"/>
            <a:ext cx="4879222" cy="2646878"/>
          </a:xfrm>
          <a:prstGeom prst="rect">
            <a:avLst/>
          </a:prstGeom>
          <a:solidFill>
            <a:schemeClr val="bg1">
              <a:lumMod val="95000"/>
            </a:schemeClr>
          </a:solidFill>
          <a:ln>
            <a:solidFill>
              <a:srgbClr val="80C141"/>
            </a:solidFill>
          </a:ln>
        </p:spPr>
        <p:txBody>
          <a:bodyPr wrap="square">
            <a:spAutoFit/>
          </a:bodyPr>
          <a:lstStyle/>
          <a:p>
            <a:pPr marL="0" lvl="1">
              <a:spcBef>
                <a:spcPts val="600"/>
              </a:spcBef>
              <a:spcAft>
                <a:spcPts val="600"/>
              </a:spcAft>
              <a:buClr>
                <a:schemeClr val="accent6">
                  <a:lumMod val="75000"/>
                </a:schemeClr>
              </a:buClr>
              <a:buFont typeface="Wingdings" panose="05000000000000000000" pitchFamily="2" charset="2"/>
              <a:buChar char="ü"/>
            </a:pPr>
            <a:r>
              <a:rPr lang="en-US" dirty="0"/>
              <a:t>Nombre exacto (nombre y apellido)</a:t>
            </a:r>
          </a:p>
          <a:p>
            <a:pPr marL="0" lvl="1">
              <a:spcBef>
                <a:spcPts val="600"/>
              </a:spcBef>
              <a:spcAft>
                <a:spcPts val="600"/>
              </a:spcAft>
              <a:buClr>
                <a:schemeClr val="accent6">
                  <a:lumMod val="75000"/>
                </a:schemeClr>
              </a:buClr>
              <a:buFont typeface="Wingdings" panose="05000000000000000000" pitchFamily="2" charset="2"/>
              <a:buChar char="ü"/>
            </a:pPr>
            <a:r>
              <a:rPr lang="en-US" dirty="0"/>
              <a:t>Cumpleaños </a:t>
            </a:r>
          </a:p>
          <a:p>
            <a:pPr marL="0" lvl="1">
              <a:spcBef>
                <a:spcPts val="600"/>
              </a:spcBef>
              <a:spcAft>
                <a:spcPts val="600"/>
              </a:spcAft>
              <a:buClr>
                <a:schemeClr val="accent6">
                  <a:lumMod val="75000"/>
                </a:schemeClr>
              </a:buClr>
              <a:buFont typeface="Wingdings" panose="05000000000000000000" pitchFamily="2" charset="2"/>
              <a:buChar char="ü"/>
            </a:pPr>
            <a:r>
              <a:rPr lang="en-US" dirty="0"/>
              <a:t>Valores médicos (por ejemplo, valores sanguíneos)</a:t>
            </a:r>
          </a:p>
          <a:p>
            <a:pPr marL="0" lvl="1">
              <a:spcBef>
                <a:spcPts val="600"/>
              </a:spcBef>
              <a:spcAft>
                <a:spcPts val="600"/>
              </a:spcAft>
              <a:buClr>
                <a:schemeClr val="accent6">
                  <a:lumMod val="75000"/>
                </a:schemeClr>
              </a:buClr>
              <a:buFont typeface="Wingdings" panose="05000000000000000000" pitchFamily="2" charset="2"/>
              <a:buChar char="ü"/>
            </a:pPr>
            <a:r>
              <a:rPr lang="en-US" dirty="0"/>
              <a:t>Descripción explícita de enfermedades anteriores, especialmente si no tienen nada que ver con la dolencia actual</a:t>
            </a:r>
          </a:p>
          <a:p>
            <a:pPr marL="0" lvl="1">
              <a:spcBef>
                <a:spcPts val="600"/>
              </a:spcBef>
              <a:spcAft>
                <a:spcPts val="600"/>
              </a:spcAft>
              <a:buClr>
                <a:schemeClr val="accent6">
                  <a:lumMod val="75000"/>
                </a:schemeClr>
              </a:buClr>
              <a:buFont typeface="Wingdings" panose="05000000000000000000" pitchFamily="2" charset="2"/>
              <a:buChar char="ü"/>
            </a:pPr>
            <a:r>
              <a:rPr lang="en-US" dirty="0"/>
              <a:t>Datos de contacto privados</a:t>
            </a:r>
          </a:p>
        </p:txBody>
      </p:sp>
      <p:sp>
        <p:nvSpPr>
          <p:cNvPr id="10" name="pop-up">
            <a:extLst>
              <a:ext uri="{FF2B5EF4-FFF2-40B4-BE49-F238E27FC236}">
                <a16:creationId xmlns:a16="http://schemas.microsoft.com/office/drawing/2014/main" id="{7FB8FE5B-9C40-4C7F-B2B7-C4BACE1DAAC0}"/>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Haga clic aquí para comprobar su lista.</a:t>
            </a:r>
          </a:p>
          <a:p>
            <a:pPr algn="ctr"/>
            <a:endParaRPr lang="el-GR" b="1" dirty="0">
              <a:solidFill>
                <a:srgbClr val="E12A3C"/>
              </a:solidFill>
            </a:endParaRPr>
          </a:p>
        </p:txBody>
      </p:sp>
    </p:spTree>
    <p:extLst>
      <p:ext uri="{BB962C8B-B14F-4D97-AF65-F5344CB8AC3E}">
        <p14:creationId xmlns:p14="http://schemas.microsoft.com/office/powerpoint/2010/main" val="3666014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Foro: "Lista de control"</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¿Qué información se necesita para dar un buen consejo para el problema de salud?</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Empieza una lista:</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D8A13A6D-6DAD-4902-A1ED-438653A53ED2}"/>
              </a:ext>
            </a:extLst>
          </p:cNvPr>
          <p:cNvSpPr txBox="1"/>
          <p:nvPr/>
        </p:nvSpPr>
        <p:spPr>
          <a:xfrm>
            <a:off x="3831858" y="3133016"/>
            <a:ext cx="4351879" cy="2431435"/>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Período de la </a:t>
            </a:r>
            <a:r>
              <a:rPr lang="en-US" dirty="0" err="1"/>
              <a:t>molestia</a:t>
            </a:r>
            <a:r>
              <a:rPr lang="en-US" dirty="0"/>
              <a:t> </a:t>
            </a:r>
            <a:r>
              <a:rPr lang="en-US" dirty="0" err="1"/>
              <a:t>física</a:t>
            </a:r>
            <a:r>
              <a:rPr lang="en-US" dirty="0"/>
              <a:t>/</a:t>
            </a:r>
            <a:r>
              <a:rPr lang="en-US" dirty="0" err="1"/>
              <a:t>psíquica</a:t>
            </a:r>
            <a:r>
              <a:rPr lang="en-US" dirty="0"/>
              <a:t> ¿</a:t>
            </a:r>
            <a:r>
              <a:rPr lang="en-US" dirty="0" err="1"/>
              <a:t>Cuánto</a:t>
            </a:r>
            <a:r>
              <a:rPr lang="en-US" dirty="0"/>
              <a:t> </a:t>
            </a:r>
            <a:r>
              <a:rPr lang="en-US" dirty="0" err="1"/>
              <a:t>tiempo</a:t>
            </a:r>
            <a:r>
              <a:rPr lang="en-US" dirty="0"/>
              <a:t> </a:t>
            </a:r>
            <a:r>
              <a:rPr lang="en-US" dirty="0" err="1"/>
              <a:t>lleva</a:t>
            </a:r>
            <a:r>
              <a:rPr lang="en-US" dirty="0"/>
              <a:t> </a:t>
            </a:r>
            <a:r>
              <a:rPr lang="en-US" dirty="0" err="1"/>
              <a:t>experimentándola</a:t>
            </a:r>
            <a:r>
              <a:rPr lang="en-US" dirty="0"/>
              <a:t>?</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¿Qué parte del cuerpo u órgano está afectado?</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¿Hubo un desencadenante de la denuncia?</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¿Se ha consultado ya a un médico y, en caso afirmativo, cuál ha sido la declaración?</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¿Se ha tomado alguna medida en relación con la queja?</a:t>
            </a:r>
          </a:p>
        </p:txBody>
      </p:sp>
      <p:sp>
        <p:nvSpPr>
          <p:cNvPr id="10" name="pop-up">
            <a:extLst>
              <a:ext uri="{FF2B5EF4-FFF2-40B4-BE49-F238E27FC236}">
                <a16:creationId xmlns:a16="http://schemas.microsoft.com/office/drawing/2014/main" id="{2D599E9A-2FE0-4315-83C9-DD8A922AB07A}"/>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Haga clic aquí para comprobar su lista.</a:t>
            </a:r>
          </a:p>
          <a:p>
            <a:pPr algn="ctr"/>
            <a:endParaRPr lang="el-GR" b="1" dirty="0">
              <a:solidFill>
                <a:srgbClr val="E12A3C"/>
              </a:solidFill>
            </a:endParaRPr>
          </a:p>
        </p:txBody>
      </p:sp>
    </p:spTree>
    <p:extLst>
      <p:ext uri="{BB962C8B-B14F-4D97-AF65-F5344CB8AC3E}">
        <p14:creationId xmlns:p14="http://schemas.microsoft.com/office/powerpoint/2010/main" val="1392516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err="1">
                <a:solidFill>
                  <a:srgbClr val="203864"/>
                </a:solidFill>
              </a:rPr>
              <a:t>¿Qué debe incluir </a:t>
            </a:r>
            <a:r>
              <a:rPr lang="de-DE" sz="2000" b="1" dirty="0">
                <a:solidFill>
                  <a:srgbClr val="203864"/>
                </a:solidFill>
              </a:rPr>
              <a:t>un </a:t>
            </a:r>
            <a:r>
              <a:rPr lang="de-DE" sz="2000" b="1" dirty="0" err="1">
                <a:solidFill>
                  <a:srgbClr val="203864"/>
                </a:solidFill>
              </a:rPr>
              <a:t>mensaje </a:t>
            </a:r>
            <a:r>
              <a:rPr lang="de-DE" sz="2000" b="1" dirty="0">
                <a:solidFill>
                  <a:srgbClr val="203864"/>
                </a:solidFill>
              </a:rPr>
              <a:t>en un </a:t>
            </a:r>
            <a:r>
              <a:rPr lang="de-DE" sz="2000" b="1" dirty="0" err="1">
                <a:solidFill>
                  <a:srgbClr val="203864"/>
                </a:solidFill>
              </a:rPr>
              <a:t>foro</a:t>
            </a:r>
            <a:r>
              <a:rPr lang="de-DE" sz="2000" b="1" dirty="0">
                <a:solidFill>
                  <a:srgbClr val="203864"/>
                </a:solidFill>
              </a:rPr>
              <a:t>?</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Periodo de la </a:t>
            </a:r>
            <a:r>
              <a:rPr lang="en-US" dirty="0" err="1"/>
              <a:t>molestia</a:t>
            </a:r>
            <a:endParaRPr lang="en-US"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Nombre exacto (nombre y apellido)</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Cumpleaños</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Valores médicos</a:t>
            </a:r>
            <a:endParaRPr lang="el-GR" dirty="0"/>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2153859" cy="307777"/>
          </a:xfrm>
          <a:prstGeom prst="rect">
            <a:avLst/>
          </a:prstGeom>
        </p:spPr>
        <p:txBody>
          <a:bodyPr wrap="none" rtlCol="0">
            <a:spAutoFit/>
          </a:bodyPr>
          <a:lstStyle/>
          <a:p>
            <a:pPr algn="l"/>
            <a:r>
              <a:rPr lang="en-US" sz="1400" i="1" dirty="0"/>
              <a:t>Sólo una respuesta es correcta.</a:t>
            </a:r>
            <a:endParaRPr lang="el-GR" sz="1400" i="1" dirty="0" err="1"/>
          </a:p>
        </p:txBody>
      </p:sp>
      <p:sp>
        <p:nvSpPr>
          <p:cNvPr id="8"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349882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1E24"/>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5297762" y="329184"/>
            <a:ext cx="6251110" cy="1783080"/>
          </a:xfrm>
        </p:spPr>
        <p:txBody>
          <a:bodyPr anchor="b">
            <a:normAutofit/>
          </a:bodyPr>
          <a:lstStyle/>
          <a:p>
            <a:r>
              <a:rPr lang="en-US" sz="5400"/>
              <a:t>Módulos</a:t>
            </a:r>
            <a:endParaRPr lang="el-GR" sz="5400"/>
          </a:p>
        </p:txBody>
      </p:sp>
      <p:pic>
        <p:nvPicPr>
          <p:cNvPr id="11" name="Θέση περιεχομένου 10">
            <a:extLst>
              <a:ext uri="{FF2B5EF4-FFF2-40B4-BE49-F238E27FC236}">
                <a16:creationId xmlns:a16="http://schemas.microsoft.com/office/drawing/2014/main" id="{86CB401F-C964-4D6C-AE35-FB329988D1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4262267977"/>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Ορθογώνιο 11">
            <a:extLst>
              <a:ext uri="{FF2B5EF4-FFF2-40B4-BE49-F238E27FC236}">
                <a16:creationId xmlns:a16="http://schemas.microsoft.com/office/drawing/2014/main" id="{038E05FD-5C89-4BC4-AE63-9830C3619510}"/>
              </a:ext>
            </a:extLst>
          </p:cNvPr>
          <p:cNvSpPr/>
          <p:nvPr/>
        </p:nvSpPr>
        <p:spPr>
          <a:xfrm>
            <a:off x="5206482" y="2267339"/>
            <a:ext cx="4657344" cy="354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CC6CCB35-71F4-4B98-A632-2AFFFC163491}"/>
              </a:ext>
            </a:extLst>
          </p:cNvPr>
          <p:cNvPicPr>
            <a:picLocks noChangeAspect="1"/>
          </p:cNvPicPr>
          <p:nvPr/>
        </p:nvPicPr>
        <p:blipFill>
          <a:blip r:embed="rId8"/>
          <a:stretch>
            <a:fillRect/>
          </a:stretch>
        </p:blipFill>
        <p:spPr>
          <a:xfrm>
            <a:off x="9624847" y="5735707"/>
            <a:ext cx="338217" cy="297632"/>
          </a:xfrm>
          <a:prstGeom prst="rect">
            <a:avLst/>
          </a:prstGeom>
        </p:spPr>
      </p:pic>
    </p:spTree>
    <p:extLst>
      <p:ext uri="{BB962C8B-B14F-4D97-AF65-F5344CB8AC3E}">
        <p14:creationId xmlns:p14="http://schemas.microsoft.com/office/powerpoint/2010/main" val="1378489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7999" y="1080000"/>
            <a:ext cx="11187433" cy="980028"/>
          </a:xfrm>
        </p:spPr>
        <p:txBody>
          <a:bodyPr>
            <a:normAutofit fontScale="90000"/>
          </a:bodyPr>
          <a:lstStyle/>
          <a:p>
            <a:r>
              <a:rPr lang="en-US" altLang="el-GR" sz="2000" dirty="0">
                <a:solidFill>
                  <a:srgbClr val="C01E24"/>
                </a:solidFill>
              </a:rPr>
              <a:t>6.2.1</a:t>
            </a:r>
            <a:br>
              <a:rPr lang="en-US" altLang="el-GR" dirty="0"/>
            </a:br>
            <a:r>
              <a:rPr lang="en-US" dirty="0" err="1">
                <a:solidFill>
                  <a:srgbClr val="C00000"/>
                </a:solidFill>
              </a:rPr>
              <a:t>Comunicación</a:t>
            </a:r>
            <a:r>
              <a:rPr lang="en-US" dirty="0">
                <a:solidFill>
                  <a:srgbClr val="C00000"/>
                </a:solidFill>
              </a:rPr>
              <a:t> digital </a:t>
            </a:r>
            <a:r>
              <a:rPr lang="en-US" dirty="0" err="1">
                <a:solidFill>
                  <a:srgbClr val="C00000"/>
                </a:solidFill>
              </a:rPr>
              <a:t>sobre</a:t>
            </a:r>
            <a:r>
              <a:rPr lang="en-US" dirty="0">
                <a:solidFill>
                  <a:srgbClr val="C00000"/>
                </a:solidFill>
              </a:rPr>
              <a:t> </a:t>
            </a:r>
            <a:r>
              <a:rPr lang="en-US" dirty="0" err="1">
                <a:solidFill>
                  <a:srgbClr val="C00000"/>
                </a:solidFill>
              </a:rPr>
              <a:t>información</a:t>
            </a:r>
            <a:r>
              <a:rPr lang="en-US" dirty="0">
                <a:solidFill>
                  <a:srgbClr val="C00000"/>
                </a:solidFill>
              </a:rPr>
              <a:t> sanitaria (email)</a:t>
            </a:r>
            <a:endParaRPr lang="el-GR" dirty="0">
              <a:solidFill>
                <a:srgbClr val="C00000"/>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6" y="2523986"/>
            <a:ext cx="5876901" cy="3576818"/>
          </a:xfrm>
          <a:ln>
            <a:solidFill>
              <a:schemeClr val="bg1"/>
            </a:solidFill>
          </a:ln>
        </p:spPr>
        <p:txBody>
          <a:bodyPr>
            <a:normAutofit/>
          </a:bodyPr>
          <a:lstStyle/>
          <a:p>
            <a:pPr marL="312738" indent="-312738">
              <a:lnSpc>
                <a:spcPct val="120000"/>
              </a:lnSpc>
              <a:tabLst>
                <a:tab pos="273050" algn="l"/>
              </a:tabLst>
            </a:pPr>
            <a:r>
              <a:rPr lang="es-ES" sz="2600" dirty="0"/>
              <a:t>La siguiente parte de la sesión sigue concienciando sobre </a:t>
            </a:r>
            <a:r>
              <a:rPr lang="es-ES" sz="2600" b="1" dirty="0"/>
              <a:t>la sensibilidad de los datos sanitarios. </a:t>
            </a:r>
          </a:p>
          <a:p>
            <a:pPr marL="312738" indent="-312738">
              <a:lnSpc>
                <a:spcPct val="120000"/>
              </a:lnSpc>
              <a:tabLst>
                <a:tab pos="273050" algn="l"/>
              </a:tabLst>
            </a:pPr>
            <a:r>
              <a:rPr lang="es-ES" sz="2600" dirty="0"/>
              <a:t>Se ofrecen aportaciones para escribir un correo electrónico a los profesionales de la salud</a:t>
            </a:r>
          </a:p>
          <a:p>
            <a:pPr marL="312738" indent="-312738">
              <a:lnSpc>
                <a:spcPct val="120000"/>
              </a:lnSpc>
              <a:tabLst>
                <a:tab pos="273050" algn="l"/>
              </a:tabLst>
            </a:pPr>
            <a:endParaRPr lang="es-ES" sz="26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2" name="Grafik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21579" y="2523986"/>
            <a:ext cx="3580771" cy="2198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Google Shape;168;p7">
            <a:extLst>
              <a:ext uri="{FF2B5EF4-FFF2-40B4-BE49-F238E27FC236}">
                <a16:creationId xmlns:a16="http://schemas.microsoft.com/office/drawing/2014/main" id="{56C8000A-BDBD-68F4-C6EE-30724CE6F700}"/>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6.2.1</a:t>
            </a:r>
            <a:endParaRPr sz="1800" dirty="0">
              <a:solidFill>
                <a:srgbClr val="C00000"/>
              </a:solidFill>
              <a:latin typeface="Calibri"/>
              <a:cs typeface="Calibri"/>
              <a:sym typeface="Calibri"/>
            </a:endParaRPr>
          </a:p>
        </p:txBody>
      </p:sp>
      <p:sp>
        <p:nvSpPr>
          <p:cNvPr id="13" name="Google Shape;168;p7">
            <a:extLst>
              <a:ext uri="{FF2B5EF4-FFF2-40B4-BE49-F238E27FC236}">
                <a16:creationId xmlns:a16="http://schemas.microsoft.com/office/drawing/2014/main" id="{D376DC2E-593F-2F3A-D8DB-AF04F73A0FA6}"/>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9CA4BDEF-8AE1-231A-A7DC-6AF893EED94B}"/>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5DF53FC7-B2DB-88E1-0CCA-227ADDF979A2}"/>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6" name="Google Shape;168;p7">
            <a:extLst>
              <a:ext uri="{FF2B5EF4-FFF2-40B4-BE49-F238E27FC236}">
                <a16:creationId xmlns:a16="http://schemas.microsoft.com/office/drawing/2014/main" id="{CB834080-2842-8966-54B7-4A5F88A800FB}"/>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276189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1912307" y="1080000"/>
            <a:ext cx="10096598" cy="605096"/>
          </a:xfrm>
        </p:spPr>
        <p:txBody>
          <a:bodyPr>
            <a:normAutofit fontScale="90000"/>
          </a:bodyPr>
          <a:lstStyle/>
          <a:p>
            <a:pPr algn="ctr"/>
            <a:r>
              <a:rPr lang="en-US" sz="3100" dirty="0">
                <a:solidFill>
                  <a:srgbClr val="C00000"/>
                </a:solidFill>
              </a:rPr>
              <a:t>Actividad dinámica de grupo: </a:t>
            </a:r>
            <a:r>
              <a:rPr lang="en-US" sz="3100" dirty="0"/>
              <a:t>Estudio de casos por correo electrónico - escribir a un profesional de la salud</a:t>
            </a:r>
            <a:endParaRPr lang="el-GR" sz="1600" dirty="0"/>
          </a:p>
        </p:txBody>
      </p:sp>
      <p:sp>
        <p:nvSpPr>
          <p:cNvPr id="4" name="Textfeld 3"/>
          <p:cNvSpPr txBox="1"/>
          <p:nvPr/>
        </p:nvSpPr>
        <p:spPr>
          <a:xfrm>
            <a:off x="557999" y="2238702"/>
            <a:ext cx="6856438" cy="4247317"/>
          </a:xfrm>
          <a:prstGeom prst="rect">
            <a:avLst/>
          </a:prstGeom>
        </p:spPr>
        <p:txBody>
          <a:bodyPr wrap="square" rtlCol="0">
            <a:spAutoFit/>
          </a:bodyPr>
          <a:lstStyle/>
          <a:p>
            <a:pPr marL="342900" indent="-342900" algn="just">
              <a:spcBef>
                <a:spcPts val="600"/>
              </a:spcBef>
              <a:spcAft>
                <a:spcPts val="600"/>
              </a:spcAft>
              <a:buClr>
                <a:srgbClr val="C00000"/>
              </a:buClr>
              <a:buFont typeface="Wingdings" panose="05000000000000000000" pitchFamily="2" charset="2"/>
              <a:buChar char="§"/>
            </a:pPr>
            <a:r>
              <a:rPr lang="de-DE" sz="2000" dirty="0" err="1"/>
              <a:t>Por favor, trabajen </a:t>
            </a:r>
            <a:r>
              <a:rPr lang="de-DE" sz="2000" dirty="0"/>
              <a:t>en </a:t>
            </a:r>
            <a:r>
              <a:rPr lang="de-DE" sz="2000" dirty="0" err="1"/>
              <a:t>grupos de tres a cinco participantes cada uno</a:t>
            </a:r>
            <a:r>
              <a:rPr lang="de-DE" sz="2000" dirty="0"/>
              <a:t>. </a:t>
            </a:r>
          </a:p>
          <a:p>
            <a:pPr marL="342900" indent="-342900" algn="just">
              <a:spcBef>
                <a:spcPts val="600"/>
              </a:spcBef>
              <a:spcAft>
                <a:spcPts val="600"/>
              </a:spcAft>
              <a:buClr>
                <a:srgbClr val="C00000"/>
              </a:buClr>
              <a:buFont typeface="Wingdings" panose="05000000000000000000" pitchFamily="2" charset="2"/>
              <a:buChar char="§"/>
            </a:pPr>
            <a:r>
              <a:rPr lang="de-DE" sz="2000" dirty="0" err="1"/>
              <a:t>Discutir </a:t>
            </a:r>
            <a:r>
              <a:rPr lang="de-DE" sz="2000" dirty="0"/>
              <a:t>en </a:t>
            </a:r>
            <a:r>
              <a:rPr lang="de-DE" sz="2000" dirty="0" err="1"/>
              <a:t>los grupos los siguientes casos de correos electrónicos a </a:t>
            </a:r>
            <a:r>
              <a:rPr lang="de-DE" sz="2000" dirty="0"/>
              <a:t>profesionales de </a:t>
            </a:r>
            <a:r>
              <a:rPr lang="de-DE" sz="2000" dirty="0" err="1"/>
              <a:t>la salud</a:t>
            </a:r>
            <a:r>
              <a:rPr lang="de-DE" sz="2000" dirty="0"/>
              <a:t>. </a:t>
            </a:r>
          </a:p>
          <a:p>
            <a:pPr marL="342900" indent="-342900" algn="just">
              <a:spcBef>
                <a:spcPts val="600"/>
              </a:spcBef>
              <a:spcAft>
                <a:spcPts val="600"/>
              </a:spcAft>
              <a:buClr>
                <a:srgbClr val="C00000"/>
              </a:buClr>
              <a:buFont typeface="Wingdings" panose="05000000000000000000" pitchFamily="2" charset="2"/>
              <a:buChar char="§"/>
            </a:pPr>
            <a:r>
              <a:rPr lang="de-DE" sz="2000" dirty="0" err="1"/>
              <a:t>Decida cuáles son ejemplos de buenas prácticas </a:t>
            </a:r>
            <a:r>
              <a:rPr lang="de-DE" sz="2000" dirty="0"/>
              <a:t>y </a:t>
            </a:r>
            <a:r>
              <a:rPr lang="de-DE" sz="2000" dirty="0" err="1"/>
              <a:t>cuáles de </a:t>
            </a:r>
            <a:r>
              <a:rPr lang="de-DE" sz="2000" dirty="0"/>
              <a:t>malas prácticas. </a:t>
            </a:r>
          </a:p>
          <a:p>
            <a:pPr marL="342900" indent="-342900" algn="just">
              <a:spcBef>
                <a:spcPts val="600"/>
              </a:spcBef>
              <a:spcAft>
                <a:spcPts val="600"/>
              </a:spcAft>
              <a:buClr>
                <a:srgbClr val="C00000"/>
              </a:buClr>
              <a:buFont typeface="Wingdings" panose="05000000000000000000" pitchFamily="2" charset="2"/>
              <a:buChar char="§"/>
            </a:pPr>
            <a:r>
              <a:rPr lang="de-DE" sz="2000" dirty="0" err="1"/>
              <a:t>Reúne algunos términos genéricos </a:t>
            </a:r>
            <a:r>
              <a:rPr lang="de-DE" sz="2000" dirty="0"/>
              <a:t>(por ejemplo, </a:t>
            </a:r>
            <a:r>
              <a:rPr lang="de-DE" sz="2000" dirty="0" err="1"/>
              <a:t>apellido</a:t>
            </a:r>
            <a:r>
              <a:rPr lang="de-DE" sz="2000" dirty="0"/>
              <a:t>, </a:t>
            </a:r>
            <a:r>
              <a:rPr lang="de-DE" sz="2000" dirty="0" err="1"/>
              <a:t>fecha de nacimiento</a:t>
            </a:r>
            <a:r>
              <a:rPr lang="de-DE" sz="2000" dirty="0"/>
              <a:t>, </a:t>
            </a:r>
            <a:r>
              <a:rPr lang="de-DE" sz="2000" dirty="0" err="1"/>
              <a:t>valores médicos específicos</a:t>
            </a:r>
            <a:r>
              <a:rPr lang="de-DE" sz="2000" dirty="0"/>
              <a:t>, etc.) </a:t>
            </a:r>
            <a:r>
              <a:rPr lang="de-DE" sz="2000" dirty="0" err="1"/>
              <a:t>para la información que debe incluirse </a:t>
            </a:r>
            <a:r>
              <a:rPr lang="de-DE" sz="2000" dirty="0"/>
              <a:t>en un </a:t>
            </a:r>
            <a:r>
              <a:rPr lang="de-DE" sz="2000" dirty="0" err="1"/>
              <a:t>correo electrónico dirigido a </a:t>
            </a:r>
            <a:r>
              <a:rPr lang="de-DE" sz="2000" dirty="0"/>
              <a:t>un profesional de </a:t>
            </a:r>
            <a:r>
              <a:rPr lang="de-DE" sz="2000" dirty="0" err="1"/>
              <a:t>la salud </a:t>
            </a:r>
            <a:r>
              <a:rPr lang="de-DE" sz="2000" dirty="0"/>
              <a:t>y también </a:t>
            </a:r>
            <a:r>
              <a:rPr lang="de-DE" sz="2000" dirty="0" err="1"/>
              <a:t>para la información demasiado detallada para ser escrita a </a:t>
            </a:r>
            <a:r>
              <a:rPr lang="de-DE" sz="2000" dirty="0"/>
              <a:t>un profesional de </a:t>
            </a:r>
            <a:r>
              <a:rPr lang="de-DE" sz="2000" dirty="0" err="1"/>
              <a:t>la salud</a:t>
            </a:r>
            <a:r>
              <a:rPr lang="de-DE" sz="2000" dirty="0"/>
              <a:t>.</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099" y="2214637"/>
            <a:ext cx="3691753" cy="3709139"/>
          </a:xfrm>
          <a:prstGeom prst="rect">
            <a:avLst/>
          </a:prstGeom>
        </p:spPr>
      </p:pic>
      <p:sp>
        <p:nvSpPr>
          <p:cNvPr id="8"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Ορθογώνιο 1">
            <a:extLst>
              <a:ext uri="{FF2B5EF4-FFF2-40B4-BE49-F238E27FC236}">
                <a16:creationId xmlns:a16="http://schemas.microsoft.com/office/drawing/2014/main" id="{178B1E35-A1FC-4D50-B530-3E3505B75EBB}"/>
              </a:ext>
            </a:extLst>
          </p:cNvPr>
          <p:cNvSpPr/>
          <p:nvPr/>
        </p:nvSpPr>
        <p:spPr>
          <a:xfrm>
            <a:off x="9454460" y="6368465"/>
            <a:ext cx="2411718" cy="276999"/>
          </a:xfrm>
          <a:prstGeom prst="rect">
            <a:avLst/>
          </a:prstGeom>
        </p:spPr>
        <p:txBody>
          <a:bodyPr wrap="square">
            <a:spAutoFit/>
          </a:bodyPr>
          <a:lstStyle/>
          <a:p>
            <a:pPr algn="r"/>
            <a:r>
              <a:rPr lang="en-US" sz="1200" dirty="0">
                <a:hlinkClick r:id="rId4"/>
              </a:rPr>
              <a:t>Fuente</a:t>
            </a:r>
            <a:r>
              <a:rPr lang="en-US" sz="1200" dirty="0"/>
              <a:t> | </a:t>
            </a:r>
            <a:r>
              <a:rPr lang="en-US" sz="1200" dirty="0">
                <a:hlinkClick r:id="rId5"/>
              </a:rPr>
              <a:t>Licencia </a:t>
            </a:r>
            <a:r>
              <a:rPr lang="en-US" sz="1200" dirty="0" err="1">
                <a:hlinkClick r:id="rId5"/>
              </a:rPr>
              <a:t>Pixabay</a:t>
            </a:r>
            <a:endParaRPr lang="en-US" sz="1200" dirty="0"/>
          </a:p>
        </p:txBody>
      </p:sp>
      <p:pic>
        <p:nvPicPr>
          <p:cNvPr id="11" name="Google Shape;142;p6">
            <a:extLst>
              <a:ext uri="{FF2B5EF4-FFF2-40B4-BE49-F238E27FC236}">
                <a16:creationId xmlns:a16="http://schemas.microsoft.com/office/drawing/2014/main" id="{CC8C6225-728F-4E5B-9B66-DFB51C540ACE}"/>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12" name="Ορθογώνιο 11">
            <a:extLst>
              <a:ext uri="{FF2B5EF4-FFF2-40B4-BE49-F238E27FC236}">
                <a16:creationId xmlns:a16="http://schemas.microsoft.com/office/drawing/2014/main" id="{B3DEC009-310B-4CA0-9DE0-BAD60D93A999}"/>
              </a:ext>
            </a:extLst>
          </p:cNvPr>
          <p:cNvSpPr/>
          <p:nvPr/>
        </p:nvSpPr>
        <p:spPr>
          <a:xfrm>
            <a:off x="9969564" y="281368"/>
            <a:ext cx="2039341" cy="707886"/>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Actividad</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3204865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Correo electrónico: Ejemplo 1</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9892381" cy="4300074"/>
          </a:xfrm>
          <a:prstGeom prst="rect">
            <a:avLst/>
          </a:prstGeom>
          <a:solidFill>
            <a:schemeClr val="bg1">
              <a:lumMod val="95000"/>
            </a:schemeClr>
          </a:solidFill>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i="1" dirty="0"/>
              <a:t>Estimadas señoras y señores,</a:t>
            </a:r>
          </a:p>
          <a:p>
            <a:pPr marL="0" indent="0">
              <a:lnSpc>
                <a:spcPct val="120000"/>
              </a:lnSpc>
              <a:buNone/>
            </a:pPr>
            <a:r>
              <a:rPr lang="en-US" i="1" dirty="0"/>
              <a:t>Estaba buscando una consulta médica general cuando encontré su consulta. </a:t>
            </a:r>
          </a:p>
          <a:p>
            <a:pPr marL="0" indent="0">
              <a:lnSpc>
                <a:spcPct val="120000"/>
              </a:lnSpc>
              <a:buNone/>
            </a:pPr>
            <a:r>
              <a:rPr lang="en-US" i="1" dirty="0"/>
              <a:t>Desde hace unas semanas tengo dolores abdominales a diario. Me gustaría que se aclararan médicamente. ¿Es posible concertar una cita en su consulta?</a:t>
            </a:r>
          </a:p>
          <a:p>
            <a:pPr marL="0" indent="0">
              <a:lnSpc>
                <a:spcPct val="120000"/>
              </a:lnSpc>
              <a:buNone/>
            </a:pPr>
            <a:r>
              <a:rPr lang="en-US" i="1" dirty="0"/>
              <a:t>Espero tener noticias suyas.</a:t>
            </a:r>
          </a:p>
          <a:p>
            <a:pPr marL="0" indent="0">
              <a:lnSpc>
                <a:spcPct val="120000"/>
              </a:lnSpc>
              <a:buNone/>
            </a:pPr>
            <a:r>
              <a:rPr lang="en-US" i="1" dirty="0"/>
              <a:t>Saludos cordiales</a:t>
            </a:r>
            <a:br>
              <a:rPr lang="en-US" i="1" dirty="0"/>
            </a:br>
            <a:r>
              <a:rPr lang="en-US" i="1" dirty="0"/>
              <a:t>Jorge Pascual</a:t>
            </a:r>
          </a:p>
          <a:p>
            <a:pPr marL="0" indent="0">
              <a:lnSpc>
                <a:spcPct val="120000"/>
              </a:lnSpc>
              <a:buNone/>
            </a:pPr>
            <a:endParaRPr lang="en-US" i="1" dirty="0"/>
          </a:p>
          <a:p>
            <a:pPr marL="0" indent="0">
              <a:lnSpc>
                <a:spcPct val="120000"/>
              </a:lnSpc>
              <a:buNone/>
            </a:pPr>
            <a:endParaRPr lang="en-US" i="1"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96375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¿Buen o mal ejemplo?</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6134100"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Bueno</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2105025"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Malo</a:t>
            </a:r>
            <a:endParaRPr lang="el-GR" dirty="0"/>
          </a:p>
        </p:txBody>
      </p:sp>
    </p:spTree>
    <p:extLst>
      <p:ext uri="{BB962C8B-B14F-4D97-AF65-F5344CB8AC3E}">
        <p14:creationId xmlns:p14="http://schemas.microsoft.com/office/powerpoint/2010/main" val="2438932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Correo electrónico: Ejemplo 2</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i="1" dirty="0"/>
              <a:t>Hola,</a:t>
            </a:r>
          </a:p>
          <a:p>
            <a:pPr marL="0" indent="0">
              <a:lnSpc>
                <a:spcPct val="120000"/>
              </a:lnSpc>
              <a:buNone/>
            </a:pPr>
            <a:r>
              <a:rPr lang="en-US" i="1" dirty="0"/>
              <a:t>Quiero pedir una cita. ¿Cuándo puedo acudir?</a:t>
            </a:r>
          </a:p>
          <a:p>
            <a:pPr marL="0" indent="0">
              <a:lnSpc>
                <a:spcPct val="120000"/>
              </a:lnSpc>
              <a:buNone/>
            </a:pPr>
            <a:r>
              <a:rPr lang="en-US" i="1" dirty="0"/>
              <a:t>Adiós</a:t>
            </a:r>
            <a:br>
              <a:rPr lang="en-US" i="1" dirty="0"/>
            </a:br>
            <a:r>
              <a:rPr lang="en-US" i="1" dirty="0"/>
              <a:t>Madeleine</a:t>
            </a:r>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596337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¿Buen o mal ejemplo?</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Malo</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Bueno</a:t>
            </a:r>
            <a:endParaRPr lang="el-GR" dirty="0"/>
          </a:p>
        </p:txBody>
      </p:sp>
    </p:spTree>
    <p:extLst>
      <p:ext uri="{BB962C8B-B14F-4D97-AF65-F5344CB8AC3E}">
        <p14:creationId xmlns:p14="http://schemas.microsoft.com/office/powerpoint/2010/main" val="1773078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Correo electrónico: Ejemplo 3</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10806780" cy="4115521"/>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i="1" dirty="0"/>
              <a:t>Estimado señor o señora,</a:t>
            </a:r>
          </a:p>
          <a:p>
            <a:pPr marL="0" indent="0" algn="just">
              <a:buNone/>
            </a:pPr>
            <a:r>
              <a:rPr lang="en-US" i="1" dirty="0"/>
              <a:t>Desde hace unas 3 semanas mi sistema gastrointestinal está alterado, literalmente de arriba a abajo. Se me hace un nudo en la garganta y cuando trago, casi siempre siento que también trago aire. Se producen burbujas en la garganta y también en el estómago, unos segundos después de tragar saliva. Especialmente pronunciado cuando estoy tumbado de espaldas. Siento náuseas ligeras-medias todo el tiempo (así es como empezó también). Las náuseas parecen ser independientes de la ingesta de alimentos (aparte del café, que golpea mi estómago notablemente más de lo habitual). En general, tengo mucho aire en el estómago y los intestinos, burbujea y refunfuña a todas horas. De vez en cuando tengo que eructar, al otro lado del tubo digestivo se expulsan más bien pocos gases. Sobre todo el bajo vientre está tenso y dolorido. De vez en cuando también tengo dolores cortos y punzantes en el ano. Estos síntomas duran desde hace 3 semanas, a veces más y a veces menos. En este momento es probablemente lo peor. Mis deposiciones son normales (una vez al día por la mañana, apenas diferentes de las que tenía antes de que empezaran los síntomas) y tienen un aspecto normal (no hay diarrea, ni estreñimiento real, ni sangre o mucosidad visibles). Nunca he tenido que vomitar. Tengo un apetito normal y bueno. Mi edad es de 34 años (nací el 5</a:t>
            </a:r>
            <a:r>
              <a:rPr lang="en-US" i="1" baseline="30000" dirty="0"/>
              <a:t>th</a:t>
            </a:r>
            <a:r>
              <a:rPr lang="en-US" i="1" dirty="0"/>
              <a:t> de mayo de 1987), soy bastante deportista. Antes de que aparecieran estos síntomas, habría descrito mi estado de salud general como relativamente bueno, aparte de los problemas de hipertensión arterial (145-95).</a:t>
            </a:r>
          </a:p>
          <a:p>
            <a:pPr marL="0" indent="0" algn="just">
              <a:buNone/>
            </a:pPr>
            <a:r>
              <a:rPr lang="en-US" i="1" dirty="0"/>
              <a:t>¿Puede darme la primera sospecha? ¿Hay infecciones que duran 3 semanas y más? ¿Después de qué tiempo debo empezar a preocuparme realmente?</a:t>
            </a:r>
          </a:p>
          <a:p>
            <a:pPr marL="0" indent="0" algn="just">
              <a:buNone/>
            </a:pPr>
            <a:r>
              <a:rPr lang="en-US" i="1" dirty="0"/>
              <a:t>Saludos cordiales</a:t>
            </a:r>
            <a:endParaRPr lang="de-DE" i="1"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750291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¿Buen o mal ejemplo?</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Malo</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Bueno</a:t>
            </a:r>
            <a:endParaRPr lang="el-GR" dirty="0"/>
          </a:p>
        </p:txBody>
      </p:sp>
    </p:spTree>
    <p:extLst>
      <p:ext uri="{BB962C8B-B14F-4D97-AF65-F5344CB8AC3E}">
        <p14:creationId xmlns:p14="http://schemas.microsoft.com/office/powerpoint/2010/main" val="1337499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8000" y="1087945"/>
            <a:ext cx="11059692" cy="605096"/>
          </a:xfrm>
        </p:spPr>
        <p:txBody>
          <a:bodyPr/>
          <a:lstStyle/>
          <a:p>
            <a:r>
              <a:rPr lang="en-US" dirty="0"/>
              <a:t>Correo electrónico: "Lista de control"</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¿Qué información se necesita?</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Empieza una lista:</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9ECC07E9-4DB1-418E-ABA0-8DE14F51808C}"/>
              </a:ext>
            </a:extLst>
          </p:cNvPr>
          <p:cNvSpPr txBox="1"/>
          <p:nvPr/>
        </p:nvSpPr>
        <p:spPr>
          <a:xfrm>
            <a:off x="3831858" y="3133016"/>
            <a:ext cx="4351879" cy="892552"/>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Nombre y apellidos</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Motivo específico para escribir el </a:t>
            </a:r>
            <a:r>
              <a:rPr lang="en-US" dirty="0" err="1"/>
              <a:t>correo</a:t>
            </a:r>
            <a:r>
              <a:rPr lang="en-US" dirty="0"/>
              <a:t> </a:t>
            </a:r>
            <a:r>
              <a:rPr lang="en-US" dirty="0" err="1"/>
              <a:t>electrónico</a:t>
            </a:r>
            <a:endParaRPr lang="en-US" dirty="0"/>
          </a:p>
        </p:txBody>
      </p:sp>
      <p:sp>
        <p:nvSpPr>
          <p:cNvPr id="10" name="pop-up">
            <a:extLst>
              <a:ext uri="{FF2B5EF4-FFF2-40B4-BE49-F238E27FC236}">
                <a16:creationId xmlns:a16="http://schemas.microsoft.com/office/drawing/2014/main" id="{2391C210-B97A-4BA1-9DB3-F6FCC9BCDFC8}"/>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Haga clic aquí para comprobar su lista.</a:t>
            </a:r>
          </a:p>
          <a:p>
            <a:pPr algn="ctr"/>
            <a:endParaRPr lang="el-GR" b="1" dirty="0">
              <a:solidFill>
                <a:srgbClr val="E12A3C"/>
              </a:solidFill>
            </a:endParaRPr>
          </a:p>
        </p:txBody>
      </p:sp>
    </p:spTree>
    <p:extLst>
      <p:ext uri="{BB962C8B-B14F-4D97-AF65-F5344CB8AC3E}">
        <p14:creationId xmlns:p14="http://schemas.microsoft.com/office/powerpoint/2010/main" val="890510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Correo electrónico: "Lista de control"</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¿Qué información no es necesaria?</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Empieza una lista:</a:t>
            </a:r>
          </a:p>
          <a:p>
            <a:pPr lvl="1">
              <a:lnSpc>
                <a:spcPct val="120000"/>
              </a:lnSpc>
              <a:buFont typeface="Wingdings" panose="05000000000000000000" pitchFamily="2" charset="2"/>
              <a:buChar char="ü"/>
            </a:pPr>
            <a:r>
              <a:rPr lang="en-US" dirty="0"/>
              <a:t>.....</a:t>
            </a:r>
          </a:p>
          <a:p>
            <a:pPr marL="457200" lvl="1" indent="0">
              <a:lnSpc>
                <a:spcPct val="120000"/>
              </a:lnSpc>
              <a:buNone/>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45996094-068A-4A5D-98A2-60B499635C1A}"/>
              </a:ext>
            </a:extLst>
          </p:cNvPr>
          <p:cNvSpPr txBox="1"/>
          <p:nvPr/>
        </p:nvSpPr>
        <p:spPr>
          <a:xfrm>
            <a:off x="3831858" y="3133016"/>
            <a:ext cx="4351879" cy="1508105"/>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Información detallada sobre el historial médico personal</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Valores médicos</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Información personal (por ejemplo, cumpleaños)</a:t>
            </a:r>
          </a:p>
        </p:txBody>
      </p:sp>
      <p:sp>
        <p:nvSpPr>
          <p:cNvPr id="10" name="pop-up">
            <a:extLst>
              <a:ext uri="{FF2B5EF4-FFF2-40B4-BE49-F238E27FC236}">
                <a16:creationId xmlns:a16="http://schemas.microsoft.com/office/drawing/2014/main" id="{73808FC6-1221-4DD4-97CA-85CB583C4B73}"/>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Haga clic aquí para comprobar su lista.</a:t>
            </a:r>
          </a:p>
          <a:p>
            <a:pPr algn="ctr"/>
            <a:endParaRPr lang="el-GR" b="1" dirty="0">
              <a:solidFill>
                <a:srgbClr val="E12A3C"/>
              </a:solidFill>
            </a:endParaRPr>
          </a:p>
        </p:txBody>
      </p:sp>
    </p:spTree>
    <p:extLst>
      <p:ext uri="{BB962C8B-B14F-4D97-AF65-F5344CB8AC3E}">
        <p14:creationId xmlns:p14="http://schemas.microsoft.com/office/powerpoint/2010/main" val="3752666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p:txBody>
          <a:bodyPr/>
          <a:lstStyle/>
          <a:p>
            <a:r>
              <a:rPr lang="en-US" sz="2200" b="1" dirty="0"/>
              <a:t>Objetivos</a:t>
            </a:r>
            <a:endParaRPr lang="el-GR" dirty="0"/>
          </a:p>
        </p:txBody>
      </p:sp>
      <p:sp>
        <p:nvSpPr>
          <p:cNvPr id="2" name="Θέση κειμένου 1">
            <a:extLst>
              <a:ext uri="{FF2B5EF4-FFF2-40B4-BE49-F238E27FC236}">
                <a16:creationId xmlns:a16="http://schemas.microsoft.com/office/drawing/2014/main" id="{41D555C5-736E-31B5-F631-08065E451B19}"/>
              </a:ext>
            </a:extLst>
          </p:cNvPr>
          <p:cNvSpPr>
            <a:spLocks noGrp="1"/>
          </p:cNvSpPr>
          <p:nvPr>
            <p:ph type="body" idx="1"/>
          </p:nvPr>
        </p:nvSpPr>
        <p:spPr/>
        <p:txBody>
          <a:bodyPr/>
          <a:lstStyle/>
          <a:p>
            <a:endParaRPr lang="el-GR"/>
          </a:p>
        </p:txBody>
      </p:sp>
      <p:graphicFrame>
        <p:nvGraphicFramePr>
          <p:cNvPr id="17" name="Θέση περιεχομένου 3">
            <a:extLst>
              <a:ext uri="{FF2B5EF4-FFF2-40B4-BE49-F238E27FC236}">
                <a16:creationId xmlns:a16="http://schemas.microsoft.com/office/drawing/2014/main" id="{86326F3B-A2B0-4471-9663-61D0183E7677}"/>
              </a:ext>
            </a:extLst>
          </p:cNvPr>
          <p:cNvGraphicFramePr>
            <a:graphicFrameLocks noGrp="1"/>
          </p:cNvGraphicFramePr>
          <p:nvPr>
            <p:ph idx="4294967295"/>
            <p:extLst>
              <p:ext uri="{D42A27DB-BD31-4B8C-83A1-F6EECF244321}">
                <p14:modId xmlns:p14="http://schemas.microsoft.com/office/powerpoint/2010/main" val="2577957291"/>
              </p:ext>
            </p:extLst>
          </p:nvPr>
        </p:nvGraphicFramePr>
        <p:xfrm>
          <a:off x="0" y="2043113"/>
          <a:ext cx="7842250" cy="394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203864"/>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bg1"/>
                </a:solidFill>
              </a:rPr>
              <a:t>Ser activo en el </a:t>
            </a:r>
            <a:r>
              <a:rPr lang="en-US" dirty="0" err="1">
                <a:solidFill>
                  <a:schemeClr val="bg1"/>
                </a:solidFill>
              </a:rPr>
              <a:t>entorno</a:t>
            </a:r>
            <a:r>
              <a:rPr lang="en-US" dirty="0">
                <a:solidFill>
                  <a:schemeClr val="bg1"/>
                </a:solidFill>
              </a:rPr>
              <a:t> de la </a:t>
            </a:r>
            <a:r>
              <a:rPr lang="en-US" dirty="0" err="1">
                <a:solidFill>
                  <a:schemeClr val="bg1"/>
                </a:solidFill>
              </a:rPr>
              <a:t>salud</a:t>
            </a:r>
            <a:r>
              <a:rPr lang="en-US" dirty="0">
                <a:solidFill>
                  <a:schemeClr val="bg1"/>
                </a:solidFill>
              </a:rPr>
              <a:t> digital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52368"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2367" y="2213810"/>
            <a:ext cx="3779633" cy="3779633"/>
          </a:xfrm>
          <a:prstGeom prst="rect">
            <a:avLst/>
          </a:prstGeom>
        </p:spPr>
      </p:pic>
    </p:spTree>
    <p:extLst>
      <p:ext uri="{BB962C8B-B14F-4D97-AF65-F5344CB8AC3E}">
        <p14:creationId xmlns:p14="http://schemas.microsoft.com/office/powerpoint/2010/main" val="2033093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Correo electrónico: Estructura</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20000"/>
              </a:lnSpc>
              <a:buNone/>
            </a:pPr>
            <a:r>
              <a:rPr lang="en-US" dirty="0"/>
              <a:t>Escribir correos electrónicos a los profesionales de la salud es otra forma de tratar la información sanitaria en el entorno digital. La estructura de un correo electrónico podría ser la siguiente:</a:t>
            </a:r>
          </a:p>
          <a:p>
            <a:pPr marL="228600" lvl="1" algn="just">
              <a:lnSpc>
                <a:spcPct val="120000"/>
              </a:lnSpc>
            </a:pPr>
            <a:r>
              <a:rPr lang="en-US" dirty="0"/>
              <a:t>Empieza con una frase introductoria amable (por ejemplo, dónde has encontrado los datos de contacto)</a:t>
            </a:r>
          </a:p>
          <a:p>
            <a:pPr marL="228600" lvl="1" algn="just">
              <a:lnSpc>
                <a:spcPct val="120000"/>
              </a:lnSpc>
            </a:pPr>
            <a:r>
              <a:rPr lang="en-US" dirty="0"/>
              <a:t>Una descripción clara de la preocupación (por ejemplo, quiere pedir una cita)</a:t>
            </a:r>
          </a:p>
          <a:p>
            <a:pPr marL="228600" lvl="1" algn="just">
              <a:lnSpc>
                <a:spcPct val="120000"/>
              </a:lnSpc>
            </a:pPr>
            <a:r>
              <a:rPr lang="en-US" dirty="0"/>
              <a:t>Frase de cierre amigable (por ejemplo, esperando su respuesta)</a:t>
            </a:r>
          </a:p>
          <a:p>
            <a:pPr marL="228600" lvl="1" algn="just">
              <a:lnSpc>
                <a:spcPct val="120000"/>
              </a:lnSpc>
            </a:pPr>
            <a:r>
              <a:rPr lang="en-US" dirty="0"/>
              <a:t>Seleccione un tema significativo</a:t>
            </a:r>
          </a:p>
        </p:txBody>
      </p:sp>
      <p:pic>
        <p:nvPicPr>
          <p:cNvPr id="7"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79250" y="2334083"/>
            <a:ext cx="2285771" cy="2285771"/>
          </a:xfrm>
          <a:prstGeom prst="rect">
            <a:avLst/>
          </a:prstGeom>
        </p:spPr>
      </p:pic>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Comunicación digital sobre información sanitaria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855898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err="1">
                <a:solidFill>
                  <a:srgbClr val="203864"/>
                </a:solidFill>
              </a:rPr>
              <a:t>¿Es necesario incluir </a:t>
            </a:r>
            <a:r>
              <a:rPr lang="de-DE" sz="2000" b="1" dirty="0">
                <a:solidFill>
                  <a:srgbClr val="203864"/>
                </a:solidFill>
              </a:rPr>
              <a:t>un </a:t>
            </a:r>
            <a:r>
              <a:rPr lang="de-DE" sz="2000" b="1" dirty="0" err="1">
                <a:solidFill>
                  <a:srgbClr val="203864"/>
                </a:solidFill>
              </a:rPr>
              <a:t>asunto al escribir </a:t>
            </a:r>
            <a:r>
              <a:rPr lang="de-DE" sz="2000" b="1" dirty="0">
                <a:solidFill>
                  <a:srgbClr val="203864"/>
                </a:solidFill>
              </a:rPr>
              <a:t>un correo </a:t>
            </a:r>
            <a:r>
              <a:rPr lang="de-DE" sz="2000" b="1" dirty="0" err="1">
                <a:solidFill>
                  <a:srgbClr val="203864"/>
                </a:solidFill>
              </a:rPr>
              <a:t>a </a:t>
            </a:r>
            <a:r>
              <a:rPr lang="de-DE" sz="2000" b="1" dirty="0">
                <a:solidFill>
                  <a:srgbClr val="203864"/>
                </a:solidFill>
              </a:rPr>
              <a:t>un profesional de </a:t>
            </a:r>
            <a:r>
              <a:rPr lang="de-DE" sz="2000" b="1" dirty="0" err="1">
                <a:solidFill>
                  <a:srgbClr val="203864"/>
                </a:solidFill>
              </a:rPr>
              <a:t>la salud</a:t>
            </a:r>
            <a:r>
              <a:rPr lang="de-DE" sz="2000" b="1" dirty="0">
                <a:solidFill>
                  <a:srgbClr val="203864"/>
                </a:solidFill>
              </a:rPr>
              <a:t>?</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74243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Sí</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74243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a:t>
            </a:r>
            <a:endParaRPr lang="el-GR" dirty="0"/>
          </a:p>
        </p:txBody>
      </p:sp>
    </p:spTree>
    <p:extLst>
      <p:ext uri="{BB962C8B-B14F-4D97-AF65-F5344CB8AC3E}">
        <p14:creationId xmlns:p14="http://schemas.microsoft.com/office/powerpoint/2010/main" val="3634711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n-US" altLang="el-GR" sz="2000" dirty="0">
                <a:solidFill>
                  <a:srgbClr val="C01E24"/>
                </a:solidFill>
              </a:rPr>
              <a:t>6.2.2</a:t>
            </a:r>
            <a:br>
              <a:rPr lang="en-US" altLang="el-GR" dirty="0"/>
            </a:br>
            <a:r>
              <a:rPr lang="en-US" altLang="el-GR" dirty="0" err="1">
                <a:solidFill>
                  <a:srgbClr val="C01E24"/>
                </a:solidFill>
              </a:rPr>
              <a:t>Activarse</a:t>
            </a:r>
            <a:r>
              <a:rPr lang="en-US" altLang="el-GR" dirty="0">
                <a:solidFill>
                  <a:srgbClr val="C01E24"/>
                </a:solidFill>
              </a:rPr>
              <a:t> - Resolver un problema relacionado con la salud</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343674" y="2173442"/>
            <a:ext cx="10327908" cy="4225157"/>
          </a:xfrm>
          <a:ln>
            <a:solidFill>
              <a:schemeClr val="bg1"/>
            </a:solidFill>
          </a:ln>
        </p:spPr>
        <p:txBody>
          <a:bodyPr>
            <a:normAutofit fontScale="85000" lnSpcReduction="10000"/>
          </a:bodyPr>
          <a:lstStyle/>
          <a:p>
            <a:pPr marL="0" indent="0" algn="just">
              <a:lnSpc>
                <a:spcPct val="120000"/>
              </a:lnSpc>
              <a:buNone/>
              <a:tabLst>
                <a:tab pos="273050" algn="l"/>
              </a:tabLst>
            </a:pPr>
            <a:r>
              <a:rPr lang="de-DE" sz="2000" dirty="0" err="1"/>
              <a:t>En la siguiente </a:t>
            </a:r>
            <a:r>
              <a:rPr lang="de-DE" sz="2000" dirty="0"/>
              <a:t>diapositiva encontrará </a:t>
            </a:r>
            <a:r>
              <a:rPr lang="de-DE" sz="2000" dirty="0" err="1"/>
              <a:t>algunos ejemplos de temas relacionados con la salud</a:t>
            </a:r>
            <a:r>
              <a:rPr lang="de-DE" sz="2000" dirty="0"/>
              <a:t>. </a:t>
            </a:r>
            <a:r>
              <a:rPr lang="de-DE" sz="2000" dirty="0" err="1"/>
              <a:t>Seleccione un ejemplo </a:t>
            </a:r>
            <a:r>
              <a:rPr lang="de-DE" sz="2000" dirty="0"/>
              <a:t>por </a:t>
            </a:r>
            <a:r>
              <a:rPr lang="de-DE" sz="2000" dirty="0" err="1"/>
              <a:t>persona o elija </a:t>
            </a:r>
            <a:r>
              <a:rPr lang="de-DE" sz="2000" dirty="0"/>
              <a:t>un </a:t>
            </a:r>
            <a:r>
              <a:rPr lang="de-DE" sz="2000" dirty="0" err="1"/>
              <a:t>ejemplo </a:t>
            </a:r>
            <a:r>
              <a:rPr lang="de-DE" sz="2000" dirty="0"/>
              <a:t>sobre un </a:t>
            </a:r>
            <a:r>
              <a:rPr lang="de-DE" sz="2000" dirty="0" err="1"/>
              <a:t>tema relacionado con la salud </a:t>
            </a:r>
            <a:r>
              <a:rPr lang="de-DE" sz="2000" dirty="0"/>
              <a:t>por </a:t>
            </a:r>
            <a:r>
              <a:rPr lang="de-DE" sz="2000" dirty="0" err="1"/>
              <a:t>su cuenta</a:t>
            </a:r>
            <a:r>
              <a:rPr lang="de-DE" sz="2000" dirty="0"/>
              <a:t>. </a:t>
            </a:r>
            <a:r>
              <a:rPr lang="de-DE" sz="2000" dirty="0" err="1"/>
              <a:t>A continuación, siga los siguientes pasos</a:t>
            </a:r>
            <a:r>
              <a:rPr lang="de-DE" sz="2000" dirty="0"/>
              <a:t>:</a:t>
            </a:r>
          </a:p>
          <a:p>
            <a:pPr marL="457200" indent="-457200" algn="just">
              <a:lnSpc>
                <a:spcPct val="120000"/>
              </a:lnSpc>
              <a:buAutoNum type="arabicPeriod"/>
              <a:tabLst>
                <a:tab pos="273050" algn="l"/>
              </a:tabLst>
            </a:pPr>
            <a:r>
              <a:rPr lang="de-DE" sz="2000" dirty="0"/>
              <a:t>Busca información sobre el tema. Decida si la información es confiable y fiable y si el sitio web es seguro. Justifica brevemente por qué.</a:t>
            </a:r>
          </a:p>
          <a:p>
            <a:pPr marL="457200" indent="-457200" algn="just">
              <a:lnSpc>
                <a:spcPct val="120000"/>
              </a:lnSpc>
              <a:buAutoNum type="arabicPeriod"/>
              <a:tabLst>
                <a:tab pos="273050" algn="l"/>
              </a:tabLst>
            </a:pPr>
            <a:r>
              <a:rPr lang="de-DE" sz="2000" dirty="0"/>
              <a:t>Encuentra formas de comunicar este tema: </a:t>
            </a:r>
            <a:r>
              <a:rPr lang="en-US" sz="2000" dirty="0"/>
              <a:t>ya sea en un foro o con los datos de un profesional de la salud para ponerse en contacto por correo electrónico.</a:t>
            </a:r>
          </a:p>
          <a:p>
            <a:pPr marL="457200" indent="-457200" algn="just">
              <a:lnSpc>
                <a:spcPct val="120000"/>
              </a:lnSpc>
              <a:buAutoNum type="arabicPeriod"/>
              <a:tabLst>
                <a:tab pos="273050" algn="l"/>
              </a:tabLst>
            </a:pPr>
            <a:r>
              <a:rPr lang="en-US" sz="2000" dirty="0"/>
              <a:t>A continuación, </a:t>
            </a:r>
            <a:r>
              <a:rPr lang="en-US" sz="2000" dirty="0" err="1"/>
              <a:t>prepara</a:t>
            </a:r>
            <a:r>
              <a:rPr lang="en-US" sz="2000" dirty="0"/>
              <a:t> un </a:t>
            </a:r>
            <a:r>
              <a:rPr lang="en-US" sz="2000" dirty="0" err="1"/>
              <a:t>borrador</a:t>
            </a:r>
            <a:r>
              <a:rPr lang="en-US" sz="2000" dirty="0"/>
              <a:t> para </a:t>
            </a:r>
            <a:r>
              <a:rPr lang="en-US" sz="2000" dirty="0" err="1"/>
              <a:t>escribir</a:t>
            </a:r>
            <a:r>
              <a:rPr lang="en-US" sz="2000" dirty="0"/>
              <a:t> un mensaje en el foro o un borrador para un correo electrónico.</a:t>
            </a:r>
          </a:p>
          <a:p>
            <a:pPr marL="457200" indent="-457200" algn="just">
              <a:lnSpc>
                <a:spcPct val="120000"/>
              </a:lnSpc>
              <a:buAutoNum type="arabicPeriod"/>
              <a:tabLst>
                <a:tab pos="273050" algn="l"/>
              </a:tabLst>
            </a:pPr>
            <a:r>
              <a:rPr lang="en-US" sz="2000" dirty="0" err="1"/>
              <a:t>Obtén</a:t>
            </a:r>
            <a:r>
              <a:rPr lang="en-US" sz="2000" dirty="0"/>
              <a:t> una retroalimentación mutua: Después de terminar el borrador, cada participante </a:t>
            </a:r>
            <a:r>
              <a:rPr lang="en-US" sz="2000" dirty="0" err="1"/>
              <a:t>debe</a:t>
            </a:r>
            <a:r>
              <a:rPr lang="en-US" sz="2000" dirty="0"/>
              <a:t> </a:t>
            </a:r>
            <a:r>
              <a:rPr lang="en-US" sz="2000" dirty="0" err="1"/>
              <a:t>intercambiar</a:t>
            </a:r>
            <a:r>
              <a:rPr lang="en-US" sz="2000" dirty="0"/>
              <a:t> </a:t>
            </a:r>
            <a:r>
              <a:rPr lang="en-US" sz="2000" dirty="0" err="1"/>
              <a:t>el</a:t>
            </a:r>
            <a:r>
              <a:rPr lang="en-US" sz="2000" dirty="0"/>
              <a:t> correo electrónico o el correo postal con un compañero, para darle retroalimentación sobre el borrador y para recibir retroalimentación sobre su propio borrador.</a:t>
            </a:r>
            <a:endParaRPr lang="el-GR" sz="2000" dirty="0"/>
          </a:p>
        </p:txBody>
      </p:sp>
      <p:sp>
        <p:nvSpPr>
          <p:cNvPr id="15" name="Google Shape;168;p7">
            <a:extLst>
              <a:ext uri="{FF2B5EF4-FFF2-40B4-BE49-F238E27FC236}">
                <a16:creationId xmlns:a16="http://schemas.microsoft.com/office/drawing/2014/main" id="{3CAAAC5F-3906-275F-8589-9C839E287E63}"/>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6.2.1</a:t>
            </a:r>
            <a:endParaRPr sz="1800" dirty="0">
              <a:solidFill>
                <a:schemeClr val="bg1"/>
              </a:solidFill>
              <a:latin typeface="Calibri"/>
              <a:cs typeface="Calibri"/>
              <a:sym typeface="Calibri"/>
            </a:endParaRPr>
          </a:p>
        </p:txBody>
      </p:sp>
      <p:sp>
        <p:nvSpPr>
          <p:cNvPr id="16" name="Google Shape;168;p7">
            <a:extLst>
              <a:ext uri="{FF2B5EF4-FFF2-40B4-BE49-F238E27FC236}">
                <a16:creationId xmlns:a16="http://schemas.microsoft.com/office/drawing/2014/main" id="{14B5B3E8-991E-7094-250D-7C1D7DADF14A}"/>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a:t>
            </a:r>
            <a:r>
              <a:rPr lang="de-DE" sz="2400" dirty="0">
                <a:solidFill>
                  <a:srgbClr val="C00000"/>
                </a:solidFill>
                <a:latin typeface="Calibri"/>
                <a:cs typeface="Calibri"/>
                <a:sym typeface="Calibri"/>
              </a:rPr>
              <a:t>.</a:t>
            </a:r>
            <a:r>
              <a:rPr lang="de-DE" sz="1800" dirty="0">
                <a:solidFill>
                  <a:srgbClr val="C00000"/>
                </a:solidFill>
                <a:latin typeface="Calibri"/>
                <a:cs typeface="Calibri"/>
                <a:sym typeface="Calibri"/>
              </a:rPr>
              <a:t>2.2</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CF7C8AA6-EF66-1B3A-D2E0-E9D983C8CCDF}"/>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D8087802-FC3A-1B9D-558B-3C113D5929AA}"/>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9" name="Google Shape;168;p7">
            <a:extLst>
              <a:ext uri="{FF2B5EF4-FFF2-40B4-BE49-F238E27FC236}">
                <a16:creationId xmlns:a16="http://schemas.microsoft.com/office/drawing/2014/main" id="{33AE77E2-097F-3BCF-3F6A-60A9DDDCA030}"/>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3669768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Ejemplos</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Dolor de muelas</a:t>
            </a:r>
          </a:p>
          <a:p>
            <a:pPr>
              <a:lnSpc>
                <a:spcPct val="120000"/>
              </a:lnSpc>
            </a:pPr>
            <a:r>
              <a:rPr lang="en-US" dirty="0"/>
              <a:t>Sospecha de infección por COVID-19</a:t>
            </a:r>
          </a:p>
          <a:p>
            <a:pPr>
              <a:lnSpc>
                <a:spcPct val="120000"/>
              </a:lnSpc>
            </a:pPr>
            <a:r>
              <a:rPr lang="en-US" dirty="0"/>
              <a:t>Dolor abdominal regular</a:t>
            </a:r>
          </a:p>
          <a:p>
            <a:pPr lvl="1">
              <a:lnSpc>
                <a:spcPct val="120000"/>
              </a:lnSpc>
            </a:pPr>
            <a:endParaRPr lang="en-US"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10142483" y="-3932"/>
            <a:ext cx="2048258" cy="37179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6.4 Activación</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Rectángulo 6">
            <a:extLst>
              <a:ext uri="{FF2B5EF4-FFF2-40B4-BE49-F238E27FC236}">
                <a16:creationId xmlns:a16="http://schemas.microsoft.com/office/drawing/2014/main" id="{F24CFCE3-3B9D-3B19-C1CD-4A18EF05D79A}"/>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940738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en-US" altLang="el-GR" sz="2000" dirty="0">
                <a:solidFill>
                  <a:srgbClr val="C01E24"/>
                </a:solidFill>
              </a:rPr>
              <a:t>6.2.3</a:t>
            </a:r>
            <a:br>
              <a:rPr lang="en-US" altLang="el-GR" dirty="0"/>
            </a:br>
            <a:r>
              <a:rPr lang="en-US" altLang="el-GR" dirty="0">
                <a:solidFill>
                  <a:srgbClr val="C01E24"/>
                </a:solidFill>
              </a:rPr>
              <a:t>Resumen del módulo 6</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7724952" cy="2962414"/>
          </a:xfrm>
          <a:ln>
            <a:solidFill>
              <a:schemeClr val="bg1"/>
            </a:solidFill>
          </a:ln>
        </p:spPr>
        <p:txBody>
          <a:bodyPr anchor="ctr">
            <a:normAutofit/>
          </a:bodyPr>
          <a:lstStyle/>
          <a:p>
            <a:pPr marL="0" indent="0">
              <a:lnSpc>
                <a:spcPct val="120000"/>
              </a:lnSpc>
              <a:buNone/>
              <a:tabLst>
                <a:tab pos="273050" algn="l"/>
              </a:tabLst>
            </a:pPr>
            <a:r>
              <a:rPr lang="de-DE" dirty="0"/>
              <a:t>Las </a:t>
            </a:r>
            <a:r>
              <a:rPr lang="de-DE" dirty="0" err="1"/>
              <a:t>siguientes diapositivas ofrecen </a:t>
            </a:r>
            <a:r>
              <a:rPr lang="de-DE" dirty="0"/>
              <a:t>un </a:t>
            </a:r>
            <a:r>
              <a:rPr lang="de-DE" dirty="0" err="1"/>
              <a:t>breve resumen del módulo </a:t>
            </a:r>
            <a:r>
              <a:rPr lang="de-DE" dirty="0"/>
              <a:t>6.</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Fuente</a:t>
            </a:r>
            <a:r>
              <a:rPr lang="en-US" sz="1200" dirty="0"/>
              <a:t> | </a:t>
            </a:r>
            <a:r>
              <a:rPr lang="en-US" sz="1200" dirty="0">
                <a:hlinkClick r:id="rId4"/>
              </a:rPr>
              <a:t>Licencia </a:t>
            </a:r>
            <a:r>
              <a:rPr lang="en-US" sz="1200" dirty="0" err="1">
                <a:hlinkClick r:id="rId4"/>
              </a:rPr>
              <a:t>Pixabay</a:t>
            </a:r>
            <a:endParaRPr lang="en-US" sz="1200" dirty="0"/>
          </a:p>
        </p:txBody>
      </p:sp>
      <p:sp>
        <p:nvSpPr>
          <p:cNvPr id="15" name="Google Shape;168;p7">
            <a:extLst>
              <a:ext uri="{FF2B5EF4-FFF2-40B4-BE49-F238E27FC236}">
                <a16:creationId xmlns:a16="http://schemas.microsoft.com/office/drawing/2014/main" id="{2AC10B66-C7AF-AC53-9218-D1B5EA267C0D}"/>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6.2.1</a:t>
            </a:r>
            <a:endParaRPr sz="1800" dirty="0">
              <a:solidFill>
                <a:schemeClr val="bg1"/>
              </a:solidFill>
              <a:latin typeface="Calibri"/>
              <a:cs typeface="Calibri"/>
              <a:sym typeface="Calibri"/>
            </a:endParaRPr>
          </a:p>
        </p:txBody>
      </p:sp>
      <p:sp>
        <p:nvSpPr>
          <p:cNvPr id="16" name="Google Shape;168;p7">
            <a:extLst>
              <a:ext uri="{FF2B5EF4-FFF2-40B4-BE49-F238E27FC236}">
                <a16:creationId xmlns:a16="http://schemas.microsoft.com/office/drawing/2014/main" id="{F122ED06-2818-A0F3-DDB0-B9CBB8F18053}"/>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86E302C8-EC41-D784-E8B6-76141483E01A}"/>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a:t>
            </a:r>
            <a:r>
              <a:rPr lang="de-DE" sz="2400" dirty="0">
                <a:solidFill>
                  <a:srgbClr val="C00000"/>
                </a:solidFill>
                <a:latin typeface="Calibri"/>
                <a:cs typeface="Calibri"/>
                <a:sym typeface="Calibri"/>
              </a:rPr>
              <a:t>.</a:t>
            </a:r>
            <a:r>
              <a:rPr lang="de-DE" sz="1800" dirty="0">
                <a:solidFill>
                  <a:srgbClr val="C00000"/>
                </a:solidFill>
                <a:latin typeface="Calibri"/>
                <a:cs typeface="Calibri"/>
                <a:sym typeface="Calibri"/>
              </a:rPr>
              <a:t>2.3</a:t>
            </a:r>
            <a:endParaRPr sz="1800" dirty="0">
              <a:solidFill>
                <a:srgbClr val="C00000"/>
              </a:solidFill>
              <a:latin typeface="Calibri"/>
              <a:cs typeface="Calibri"/>
              <a:sym typeface="Calibri"/>
            </a:endParaRPr>
          </a:p>
        </p:txBody>
      </p:sp>
      <p:sp>
        <p:nvSpPr>
          <p:cNvPr id="18" name="Google Shape;168;p7">
            <a:extLst>
              <a:ext uri="{FF2B5EF4-FFF2-40B4-BE49-F238E27FC236}">
                <a16:creationId xmlns:a16="http://schemas.microsoft.com/office/drawing/2014/main" id="{E86B16EF-59AB-4BE5-72A3-4BF674CE1154}"/>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9" name="Google Shape;168;p7">
            <a:extLst>
              <a:ext uri="{FF2B5EF4-FFF2-40B4-BE49-F238E27FC236}">
                <a16:creationId xmlns:a16="http://schemas.microsoft.com/office/drawing/2014/main" id="{1A6380A1-104E-C23D-E185-7F293F48FC0A}"/>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2004366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74931" y="1476244"/>
            <a:ext cx="4460766" cy="4460766"/>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Resumen del módulo 6</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Resumen del módulo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5"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485310" y="2144984"/>
            <a:ext cx="7105913" cy="3457029"/>
          </a:xfrm>
          <a:prstGeom prst="rect">
            <a:avLst/>
          </a:prstGeom>
          <a:ln>
            <a:solidFill>
              <a:schemeClr val="bg1"/>
            </a:solidFill>
          </a:ln>
        </p:spPr>
        <p:txBody>
          <a:bodyPr>
            <a:normAutofit fontScale="92500"/>
          </a:bodyPr>
          <a:lstStyle/>
          <a:p>
            <a:pPr marL="312738" indent="-312738" algn="just">
              <a:lnSpc>
                <a:spcPct val="120000"/>
              </a:lnSpc>
              <a:tabLst>
                <a:tab pos="273050" algn="l"/>
              </a:tabLst>
            </a:pPr>
            <a:r>
              <a:rPr lang="de-DE" b="1" dirty="0" err="1"/>
              <a:t>Ser activo </a:t>
            </a:r>
            <a:r>
              <a:rPr lang="de-DE" b="1" dirty="0"/>
              <a:t>en </a:t>
            </a:r>
            <a:r>
              <a:rPr lang="de-DE" b="1" dirty="0" err="1"/>
              <a:t>el entorno </a:t>
            </a:r>
            <a:r>
              <a:rPr lang="de-DE" b="1" dirty="0"/>
              <a:t>digital</a:t>
            </a:r>
          </a:p>
          <a:p>
            <a:pPr marL="769938" lvl="1" indent="-312738" algn="just">
              <a:lnSpc>
                <a:spcPct val="120000"/>
              </a:lnSpc>
              <a:tabLst>
                <a:tab pos="273050" algn="l"/>
              </a:tabLst>
            </a:pPr>
            <a:r>
              <a:rPr lang="de-DE" sz="2000" dirty="0" err="1"/>
              <a:t>Proteger la privacidad y los datos </a:t>
            </a:r>
            <a:r>
              <a:rPr lang="de-DE" sz="2000" dirty="0"/>
              <a:t>personales en </a:t>
            </a:r>
            <a:r>
              <a:rPr lang="de-DE" sz="2000" dirty="0" err="1"/>
              <a:t>el entorno </a:t>
            </a:r>
            <a:r>
              <a:rPr lang="de-DE" sz="2000" dirty="0"/>
              <a:t>digital</a:t>
            </a:r>
          </a:p>
          <a:p>
            <a:pPr marL="769938" lvl="1" indent="-312738" algn="just">
              <a:lnSpc>
                <a:spcPct val="120000"/>
              </a:lnSpc>
              <a:tabLst>
                <a:tab pos="273050" algn="l"/>
              </a:tabLst>
            </a:pPr>
            <a:r>
              <a:rPr lang="de-DE" sz="2000" dirty="0" err="1"/>
              <a:t>Factor de riesgo</a:t>
            </a:r>
            <a:r>
              <a:rPr lang="de-DE" sz="2000" dirty="0"/>
              <a:t>: Correo basura</a:t>
            </a:r>
          </a:p>
          <a:p>
            <a:pPr marL="769938" lvl="1" indent="-312738" algn="just">
              <a:lnSpc>
                <a:spcPct val="120000"/>
              </a:lnSpc>
              <a:tabLst>
                <a:tab pos="273050" algn="l"/>
              </a:tabLst>
            </a:pPr>
            <a:r>
              <a:rPr lang="de-DE" sz="2000" dirty="0" err="1"/>
              <a:t>Comunicación </a:t>
            </a:r>
            <a:r>
              <a:rPr lang="de-DE" sz="2000" dirty="0"/>
              <a:t>digital sobre </a:t>
            </a:r>
            <a:r>
              <a:rPr lang="de-DE" sz="2000" dirty="0" err="1"/>
              <a:t>información sanitaria </a:t>
            </a:r>
            <a:r>
              <a:rPr lang="de-DE" sz="2000" dirty="0"/>
              <a:t>(</a:t>
            </a:r>
            <a:r>
              <a:rPr lang="de-DE" sz="2000" dirty="0" err="1"/>
              <a:t>escribir </a:t>
            </a:r>
            <a:r>
              <a:rPr lang="de-DE" sz="2000" dirty="0"/>
              <a:t>un </a:t>
            </a:r>
            <a:r>
              <a:rPr lang="de-DE" sz="2000" dirty="0" err="1"/>
              <a:t>mensaje </a:t>
            </a:r>
            <a:r>
              <a:rPr lang="de-DE" sz="2000" dirty="0"/>
              <a:t>en </a:t>
            </a:r>
            <a:r>
              <a:rPr lang="de-DE" sz="2000" dirty="0" err="1"/>
              <a:t>un foro o </a:t>
            </a:r>
            <a:r>
              <a:rPr lang="de-DE" sz="2000" dirty="0"/>
              <a:t>un </a:t>
            </a:r>
            <a:r>
              <a:rPr lang="de-DE" sz="2000" dirty="0" err="1"/>
              <a:t>correo electrónico</a:t>
            </a:r>
            <a:r>
              <a:rPr lang="de-DE" sz="2000" dirty="0"/>
              <a:t>)</a:t>
            </a:r>
          </a:p>
          <a:p>
            <a:pPr marL="769938" lvl="1" indent="-312738" algn="just">
              <a:lnSpc>
                <a:spcPct val="120000"/>
              </a:lnSpc>
              <a:tabLst>
                <a:tab pos="273050" algn="l"/>
              </a:tabLst>
            </a:pPr>
            <a:r>
              <a:rPr lang="de-DE" sz="2000" dirty="0" err="1"/>
              <a:t>Actuar - resolver </a:t>
            </a:r>
            <a:r>
              <a:rPr lang="de-DE" sz="2000" dirty="0"/>
              <a:t>un </a:t>
            </a:r>
            <a:r>
              <a:rPr lang="de-DE" sz="2000" dirty="0" err="1"/>
              <a:t>problema relacionado con la salud</a:t>
            </a:r>
            <a:r>
              <a:rPr lang="de-DE" sz="2000" dirty="0"/>
              <a:t>: </a:t>
            </a:r>
            <a:r>
              <a:rPr lang="de-DE" sz="2000" dirty="0" err="1"/>
              <a:t>Actividad para comprometer </a:t>
            </a:r>
            <a:r>
              <a:rPr lang="de-DE" sz="2000" dirty="0"/>
              <a:t>todos los </a:t>
            </a:r>
            <a:r>
              <a:rPr lang="de-DE" sz="2000" dirty="0" err="1"/>
              <a:t>aprendizajes del curso</a:t>
            </a:r>
            <a:endParaRPr lang="el-GR" sz="2000" dirty="0"/>
          </a:p>
          <a:p>
            <a:pPr marL="769938" lvl="1" indent="-312738">
              <a:lnSpc>
                <a:spcPct val="120000"/>
              </a:lnSpc>
              <a:tabLst>
                <a:tab pos="273050" algn="l"/>
              </a:tabLst>
            </a:pPr>
            <a:endParaRPr lang="de-DE" sz="20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9779023" y="6521556"/>
            <a:ext cx="2411718" cy="276999"/>
          </a:xfrm>
          <a:prstGeom prst="rect">
            <a:avLst/>
          </a:prstGeom>
        </p:spPr>
        <p:txBody>
          <a:bodyPr wrap="square">
            <a:spAutoFit/>
          </a:bodyPr>
          <a:lstStyle/>
          <a:p>
            <a:pPr algn="r"/>
            <a:r>
              <a:rPr lang="en-US" sz="1200" dirty="0">
                <a:hlinkClick r:id="rId4"/>
              </a:rPr>
              <a:t>Fuente</a:t>
            </a:r>
            <a:r>
              <a:rPr lang="en-US" sz="1200" dirty="0"/>
              <a:t> | </a:t>
            </a:r>
            <a:r>
              <a:rPr lang="en-US" sz="1200" dirty="0">
                <a:hlinkClick r:id="rId5"/>
              </a:rPr>
              <a:t>Licencia </a:t>
            </a:r>
            <a:r>
              <a:rPr lang="en-US" sz="1200" dirty="0" err="1">
                <a:hlinkClick r:id="rId5"/>
              </a:rPr>
              <a:t>Pixabay</a:t>
            </a:r>
            <a:endParaRPr lang="en-US" sz="1200" dirty="0"/>
          </a:p>
        </p:txBody>
      </p:sp>
      <p:sp>
        <p:nvSpPr>
          <p:cNvPr id="11" name="Rectángulo 10">
            <a:extLst>
              <a:ext uri="{FF2B5EF4-FFF2-40B4-BE49-F238E27FC236}">
                <a16:creationId xmlns:a16="http://schemas.microsoft.com/office/drawing/2014/main" id="{9BB574DD-E17E-1239-9195-E5846960586A}"/>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4210601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Referencias </a:t>
            </a:r>
            <a:r>
              <a:rPr lang="de-DE" dirty="0" err="1"/>
              <a:t>y lecturas adicionales</a:t>
            </a:r>
            <a:endParaRPr lang="de-DE" dirty="0"/>
          </a:p>
        </p:txBody>
      </p:sp>
      <p:sp>
        <p:nvSpPr>
          <p:cNvPr id="3" name="Inhaltsplatzhalter 2"/>
          <p:cNvSpPr>
            <a:spLocks noGrp="1"/>
          </p:cNvSpPr>
          <p:nvPr>
            <p:ph idx="1"/>
          </p:nvPr>
        </p:nvSpPr>
        <p:spPr>
          <a:xfrm>
            <a:off x="557998" y="1799999"/>
            <a:ext cx="11228617" cy="4865977"/>
          </a:xfrm>
        </p:spPr>
        <p:txBody>
          <a:bodyPr>
            <a:normAutofit/>
          </a:bodyPr>
          <a:lstStyle/>
          <a:p>
            <a:r>
              <a:rPr lang="de-DE" sz="2000" dirty="0"/>
              <a:t>[1] OCDE. (2016). </a:t>
            </a:r>
            <a:r>
              <a:rPr lang="de-DE" sz="2000" i="1" dirty="0"/>
              <a:t>Managing Digital Security </a:t>
            </a:r>
            <a:r>
              <a:rPr lang="de-DE" sz="2000" i="1" dirty="0" err="1"/>
              <a:t>and </a:t>
            </a:r>
            <a:r>
              <a:rPr lang="de-DE" sz="2000" i="1" dirty="0"/>
              <a:t>Privacy </a:t>
            </a:r>
            <a:r>
              <a:rPr lang="de-DE" sz="2000" i="1" dirty="0" err="1"/>
              <a:t>Risk. </a:t>
            </a:r>
            <a:r>
              <a:rPr lang="de-DE" sz="2000" dirty="0">
                <a:hlinkClick r:id="rId2"/>
              </a:rPr>
              <a:t>https://www.oecd-ilibrary.org/docserver/5jlwt49ccklt-en.pdf?expires=1641552294&amp;id=id&amp;accname=guest&amp;checksum=A4D2A97E7E17AA766F51E23F3666B72C</a:t>
            </a:r>
            <a:endParaRPr lang="de-DE" sz="2000" dirty="0"/>
          </a:p>
          <a:p>
            <a:r>
              <a:rPr lang="de-DE" sz="2000" dirty="0">
                <a:solidFill>
                  <a:srgbClr val="002060"/>
                </a:solidFill>
              </a:rPr>
              <a:t>[2] Verbraucherzentrale. (2021). </a:t>
            </a:r>
            <a:r>
              <a:rPr lang="en-US" sz="2000" i="1" dirty="0">
                <a:solidFill>
                  <a:srgbClr val="002060"/>
                </a:solidFill>
              </a:rPr>
              <a:t>Spam: basura de correo electrónico en Internet. [Spam: </a:t>
            </a:r>
            <a:r>
              <a:rPr lang="de-DE" sz="2000" i="1" dirty="0">
                <a:solidFill>
                  <a:srgbClr val="002060"/>
                </a:solidFill>
              </a:rPr>
              <a:t>E-Mail-Müll im Internet]. </a:t>
            </a:r>
            <a:r>
              <a:rPr lang="de-DE" sz="2000" dirty="0">
                <a:solidFill>
                  <a:srgbClr val="002060"/>
                </a:solidFill>
                <a:hlinkClick r:id="rId3"/>
              </a:rPr>
              <a:t>https://www.verbraucherzentrale.de/wissen/digitale-welt/phishingradar/spam-emailmuell-im-internet-10757</a:t>
            </a:r>
            <a:endParaRPr lang="de-DE" sz="2000" dirty="0">
              <a:solidFill>
                <a:srgbClr val="002060"/>
              </a:solidFill>
            </a:endParaRPr>
          </a:p>
          <a:p>
            <a:r>
              <a:rPr lang="de-DE" sz="2000" dirty="0">
                <a:solidFill>
                  <a:srgbClr val="002060"/>
                </a:solidFill>
              </a:rPr>
              <a:t>[3] Seguridad Terranova. (2020). </a:t>
            </a:r>
            <a:r>
              <a:rPr lang="de-DE" sz="2000" i="1" dirty="0">
                <a:solidFill>
                  <a:srgbClr val="002060"/>
                </a:solidFill>
              </a:rPr>
              <a:t>19 </a:t>
            </a:r>
            <a:r>
              <a:rPr lang="de-DE" sz="2000" i="1" dirty="0" err="1">
                <a:solidFill>
                  <a:srgbClr val="002060"/>
                </a:solidFill>
              </a:rPr>
              <a:t>ejemplos de </a:t>
            </a:r>
            <a:r>
              <a:rPr lang="de-DE" sz="2000" i="1" dirty="0">
                <a:solidFill>
                  <a:srgbClr val="002060"/>
                </a:solidFill>
              </a:rPr>
              <a:t>correos electrónicos </a:t>
            </a:r>
            <a:r>
              <a:rPr lang="de-DE" sz="2000" i="1" dirty="0" err="1">
                <a:solidFill>
                  <a:srgbClr val="002060"/>
                </a:solidFill>
              </a:rPr>
              <a:t>de pishing</a:t>
            </a:r>
            <a:r>
              <a:rPr lang="de-DE" sz="2000" i="1" dirty="0">
                <a:solidFill>
                  <a:srgbClr val="002060"/>
                </a:solidFill>
              </a:rPr>
              <a:t> comunes. </a:t>
            </a:r>
            <a:r>
              <a:rPr lang="de-DE" sz="2000" dirty="0">
                <a:solidFill>
                  <a:srgbClr val="002060"/>
                </a:solidFill>
                <a:hlinkClick r:id="rId4"/>
              </a:rPr>
              <a:t>https://terranovasecurity.com/top-examples-of-phishing-emails/</a:t>
            </a:r>
            <a:endParaRPr lang="de-DE" sz="2000" dirty="0">
              <a:solidFill>
                <a:srgbClr val="002060"/>
              </a:solidFill>
            </a:endParaRPr>
          </a:p>
          <a:p>
            <a:r>
              <a:rPr lang="de-DE" sz="2000" dirty="0">
                <a:solidFill>
                  <a:srgbClr val="002060"/>
                </a:solidFill>
              </a:rPr>
              <a:t>[4] Wood, E. (2017). Los </a:t>
            </a:r>
            <a:r>
              <a:rPr lang="de-DE" sz="2000" i="1" dirty="0" err="1">
                <a:solidFill>
                  <a:srgbClr val="002060"/>
                </a:solidFill>
              </a:rPr>
              <a:t>ejemplos </a:t>
            </a:r>
            <a:r>
              <a:rPr lang="de-DE" sz="2000" i="1" dirty="0">
                <a:solidFill>
                  <a:srgbClr val="002060"/>
                </a:solidFill>
              </a:rPr>
              <a:t>más comunes </a:t>
            </a:r>
            <a:r>
              <a:rPr lang="de-DE" sz="2000" i="1" dirty="0" err="1">
                <a:solidFill>
                  <a:srgbClr val="002060"/>
                </a:solidFill>
              </a:rPr>
              <a:t>de </a:t>
            </a:r>
            <a:r>
              <a:rPr lang="de-DE" sz="2000" i="1" dirty="0">
                <a:solidFill>
                  <a:srgbClr val="002060"/>
                </a:solidFill>
              </a:rPr>
              <a:t>un correo electrónico de </a:t>
            </a:r>
            <a:r>
              <a:rPr lang="de-DE" sz="2000" i="1" dirty="0" err="1">
                <a:solidFill>
                  <a:srgbClr val="002060"/>
                </a:solidFill>
              </a:rPr>
              <a:t>pishing. </a:t>
            </a:r>
            <a:r>
              <a:rPr lang="de-DE" sz="2000" dirty="0">
                <a:solidFill>
                  <a:srgbClr val="002060"/>
                </a:solidFill>
                <a:hlinkClick r:id="rId5"/>
              </a:rPr>
              <a:t>https://blog.usecure.io/the-most-common-examples-of-a-phishing-email</a:t>
            </a:r>
            <a:endParaRPr lang="de-DE" sz="2000" dirty="0">
              <a:solidFill>
                <a:srgbClr val="002060"/>
              </a:solidFill>
            </a:endParaRPr>
          </a:p>
        </p:txBody>
      </p:sp>
    </p:spTree>
    <p:extLst>
      <p:ext uri="{BB962C8B-B14F-4D97-AF65-F5344CB8AC3E}">
        <p14:creationId xmlns:p14="http://schemas.microsoft.com/office/powerpoint/2010/main" val="3496698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2" name="Ορθογώνιο 1">
            <a:extLst>
              <a:ext uri="{FF2B5EF4-FFF2-40B4-BE49-F238E27FC236}">
                <a16:creationId xmlns:a16="http://schemas.microsoft.com/office/drawing/2014/main" id="{A5C76319-C847-43FD-B674-228C5E64D6DE}"/>
              </a:ext>
            </a:extLst>
          </p:cNvPr>
          <p:cNvSpPr/>
          <p:nvPr/>
        </p:nvSpPr>
        <p:spPr>
          <a:xfrm>
            <a:off x="1913468" y="-1"/>
            <a:ext cx="10351420" cy="6858001"/>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20" name="Google Shape;420;p2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1" name="Google Shape;421;p2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22" name="Google Shape;422;p25"/>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423" name="Google Shape;423;p25"/>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424" name="Google Shape;424;p25"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425" name="Google Shape;425;p25"/>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426" name="Google Shape;426;p25"/>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C01E24"/>
              </a:buClr>
              <a:buSzPts val="2800"/>
              <a:buFont typeface="Calibri"/>
              <a:buNone/>
              <a:tabLst/>
              <a:defRPr/>
            </a:pPr>
            <a:r>
              <a:rPr kumimoji="0" lang="en-US" sz="2800" b="0" i="0" u="none" strike="noStrike" kern="0" cap="none" spc="0" normalizeH="0" baseline="0" noProof="0">
                <a:ln>
                  <a:noFill/>
                </a:ln>
                <a:solidFill>
                  <a:srgbClr val="C01E24"/>
                </a:solidFill>
                <a:effectLst/>
                <a:uLnTx/>
                <a:uFillTx/>
                <a:latin typeface="Calibri"/>
                <a:ea typeface="Calibri"/>
                <a:cs typeface="Calibri"/>
                <a:sym typeface="Calibri"/>
              </a:rPr>
              <a:t>¡Enhorabuena!</a:t>
            </a:r>
            <a:br>
              <a:rPr kumimoji="0" lang="en-US" sz="2800" b="0" i="0" u="none" strike="noStrike" kern="0" cap="none" spc="0" normalizeH="0" baseline="0" noProof="0">
                <a:ln>
                  <a:noFill/>
                </a:ln>
                <a:solidFill>
                  <a:srgbClr val="C01E24"/>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C01E24"/>
                </a:solidFill>
                <a:effectLst/>
                <a:uLnTx/>
                <a:uFillTx/>
                <a:latin typeface="Calibri"/>
                <a:ea typeface="Calibri"/>
                <a:cs typeface="Calibri"/>
                <a:sym typeface="Calibri"/>
              </a:rPr>
              <a:t>Ha completado este módulo.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7" name="Google Shape;427;p25"/>
          <p:cNvSpPr/>
          <p:nvPr/>
        </p:nvSpPr>
        <p:spPr>
          <a:xfrm>
            <a:off x="7324530" y="6328066"/>
            <a:ext cx="4863381" cy="632422"/>
          </a:xfrm>
          <a:prstGeom prst="rect">
            <a:avLst/>
          </a:prstGeom>
          <a:no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DDEAF6"/>
                </a:solidFill>
                <a:effectLst/>
                <a:uLnTx/>
                <a:uFillTx/>
                <a:latin typeface="Calibri"/>
                <a:ea typeface="Calibri"/>
                <a:cs typeface="Calibri"/>
                <a:sym typeface="Calibri"/>
              </a:rPr>
              <a:t>El apoyo de la Comisión Europea a la elaboración de esta publicación no constituye una aprobación de su contenido, que refleja únicamente las opiniones de los autores, y la Comisión no se hace responsable del uso que pueda hacerse de la información contenida en ella.</a:t>
            </a:r>
            <a:endParaRPr kumimoji="0" sz="900" b="0" i="0" u="none" strike="noStrike" kern="0" cap="none" spc="0" normalizeH="0" baseline="0" noProof="0">
              <a:ln>
                <a:noFill/>
              </a:ln>
              <a:solidFill>
                <a:srgbClr val="DDEAF6"/>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95157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p:txBody>
          <a:bodyPr/>
          <a:lstStyle/>
          <a:p>
            <a:r>
              <a:rPr lang="en-US" sz="2200" b="1" dirty="0"/>
              <a:t>Competencias</a:t>
            </a:r>
            <a:endParaRPr lang="el-GR" dirty="0"/>
          </a:p>
        </p:txBody>
      </p:sp>
      <p:sp>
        <p:nvSpPr>
          <p:cNvPr id="4" name="Θέση περιεχομένου 3">
            <a:extLst>
              <a:ext uri="{FF2B5EF4-FFF2-40B4-BE49-F238E27FC236}">
                <a16:creationId xmlns:a16="http://schemas.microsoft.com/office/drawing/2014/main" id="{7172F889-611B-4698-955F-B3C78DEA093A}"/>
              </a:ext>
            </a:extLst>
          </p:cNvPr>
          <p:cNvSpPr>
            <a:spLocks noGrp="1"/>
          </p:cNvSpPr>
          <p:nvPr>
            <p:ph type="body" idx="1"/>
          </p:nvPr>
        </p:nvSpPr>
        <p:spPr>
          <a:xfrm>
            <a:off x="558000" y="2616320"/>
            <a:ext cx="6519075" cy="3389345"/>
          </a:xfrm>
        </p:spPr>
        <p:txBody>
          <a:bodyPr>
            <a:noAutofit/>
          </a:bodyPr>
          <a:lstStyle/>
          <a:p>
            <a:pPr algn="just">
              <a:spcAft>
                <a:spcPts val="600"/>
              </a:spcAft>
              <a:buClr>
                <a:srgbClr val="C01E24"/>
              </a:buClr>
              <a:buFont typeface="Wingdings" panose="05000000000000000000" pitchFamily="2" charset="2"/>
              <a:buChar char="ü"/>
            </a:pPr>
            <a:r>
              <a:rPr lang="en-US" sz="2000" dirty="0"/>
              <a:t>Conocimiento y capacidad de unirse a la comunicación digital sobre temas de salud</a:t>
            </a:r>
          </a:p>
          <a:p>
            <a:pPr algn="just">
              <a:spcAft>
                <a:spcPts val="600"/>
              </a:spcAft>
              <a:buClr>
                <a:srgbClr val="C01E24"/>
              </a:buClr>
              <a:buFont typeface="Wingdings" panose="05000000000000000000" pitchFamily="2" charset="2"/>
              <a:buChar char="ü"/>
            </a:pPr>
            <a:r>
              <a:rPr lang="en-US" sz="2000" dirty="0"/>
              <a:t>Capacidad para comunicarse con los profesionales médicos de forma digital</a:t>
            </a:r>
          </a:p>
          <a:p>
            <a:pPr algn="just">
              <a:spcAft>
                <a:spcPts val="600"/>
              </a:spcAft>
              <a:buClr>
                <a:srgbClr val="C01E24"/>
              </a:buClr>
              <a:buFont typeface="Wingdings" panose="05000000000000000000" pitchFamily="2" charset="2"/>
              <a:buChar char="ü"/>
            </a:pPr>
            <a:r>
              <a:rPr lang="en-US" sz="2000" dirty="0" err="1"/>
              <a:t>Capacidad</a:t>
            </a:r>
            <a:r>
              <a:rPr lang="en-US" sz="2000" dirty="0"/>
              <a:t> de evaluar diferentes fuentes de información relacionadas con la salud en el entorno digital</a:t>
            </a:r>
          </a:p>
          <a:p>
            <a:pPr algn="just">
              <a:spcAft>
                <a:spcPts val="600"/>
              </a:spcAft>
              <a:buClr>
                <a:srgbClr val="C01E24"/>
              </a:buClr>
              <a:buFont typeface="Wingdings" panose="05000000000000000000" pitchFamily="2" charset="2"/>
              <a:buChar char="ü"/>
            </a:pPr>
            <a:r>
              <a:rPr lang="en-US" sz="2000" dirty="0" err="1"/>
              <a:t>Conocimientos</a:t>
            </a:r>
            <a:r>
              <a:rPr lang="en-US" sz="2000" dirty="0"/>
              <a:t> </a:t>
            </a:r>
            <a:r>
              <a:rPr lang="en-US" sz="2000" dirty="0" err="1"/>
              <a:t>sobre</a:t>
            </a:r>
            <a:r>
              <a:rPr lang="en-US" sz="2000" dirty="0"/>
              <a:t> protección de datos y la seguridad en el entorno digital.</a:t>
            </a:r>
          </a:p>
        </p:txBody>
      </p:sp>
      <p:pic>
        <p:nvPicPr>
          <p:cNvPr id="6" name="Εικόνα 5">
            <a:extLst>
              <a:ext uri="{FF2B5EF4-FFF2-40B4-BE49-F238E27FC236}">
                <a16:creationId xmlns:a16="http://schemas.microsoft.com/office/drawing/2014/main" id="{4F9928A1-D69A-4DB3-B985-F69D2FEE1FF6}"/>
              </a:ext>
            </a:extLst>
          </p:cNvPr>
          <p:cNvPicPr>
            <a:picLocks noChangeAspect="1"/>
          </p:cNvPicPr>
          <p:nvPr/>
        </p:nvPicPr>
        <p:blipFill>
          <a:blip r:embed="rId3"/>
          <a:stretch>
            <a:fillRect/>
          </a:stretch>
        </p:blipFill>
        <p:spPr>
          <a:xfrm>
            <a:off x="6872063" y="2274336"/>
            <a:ext cx="5087207" cy="3389345"/>
          </a:xfrm>
          <a:prstGeom prst="rect">
            <a:avLst/>
          </a:prstGeom>
        </p:spPr>
      </p:pic>
      <p:sp>
        <p:nvSpPr>
          <p:cNvPr id="10" name="Ορθογώνιο 1">
            <a:extLst>
              <a:ext uri="{FF2B5EF4-FFF2-40B4-BE49-F238E27FC236}">
                <a16:creationId xmlns:a16="http://schemas.microsoft.com/office/drawing/2014/main" id="{AECE3B70-4253-43C0-A340-9C0B8733C59B}"/>
              </a:ext>
            </a:extLst>
          </p:cNvPr>
          <p:cNvSpPr/>
          <p:nvPr/>
        </p:nvSpPr>
        <p:spPr>
          <a:xfrm>
            <a:off x="3419912" y="5998731"/>
            <a:ext cx="8772088" cy="276999"/>
          </a:xfrm>
          <a:prstGeom prst="rect">
            <a:avLst/>
          </a:prstGeom>
        </p:spPr>
        <p:txBody>
          <a:bodyPr wrap="square">
            <a:spAutoFit/>
          </a:bodyPr>
          <a:lstStyle/>
          <a:p>
            <a:pPr algn="r"/>
            <a:r>
              <a:rPr lang="en-US" sz="1200" dirty="0">
                <a:hlinkClick r:id="rId4"/>
              </a:rPr>
              <a:t>Fuente</a:t>
            </a:r>
            <a:r>
              <a:rPr lang="en-US" sz="1200" dirty="0"/>
              <a:t> | </a:t>
            </a:r>
            <a:r>
              <a:rPr lang="en-US" sz="1200" dirty="0">
                <a:hlinkClick r:id="rId5"/>
              </a:rPr>
              <a:t>Licencia </a:t>
            </a:r>
            <a:r>
              <a:rPr lang="en-US" sz="1200" dirty="0" err="1">
                <a:hlinkClick r:id="rId5"/>
              </a:rPr>
              <a:t>Pixabay</a:t>
            </a:r>
            <a:endParaRPr lang="en-US" sz="1200" dirty="0"/>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203864"/>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bg1"/>
                </a:solidFill>
              </a:rPr>
              <a:t>Ser activo en el entorno digital</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52368"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Tree>
    <p:extLst>
      <p:ext uri="{BB962C8B-B14F-4D97-AF65-F5344CB8AC3E}">
        <p14:creationId xmlns:p14="http://schemas.microsoft.com/office/powerpoint/2010/main" val="177488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6.1.1</a:t>
            </a:r>
            <a:br>
              <a:rPr lang="en-US" altLang="el-GR" dirty="0"/>
            </a:br>
            <a:r>
              <a:rPr lang="en-US" altLang="el-GR" dirty="0">
                <a:solidFill>
                  <a:srgbClr val="C01E24"/>
                </a:solidFill>
              </a:rPr>
              <a:t>Introducción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a:sym typeface="Arial" panose="020B0604020202020204" pitchFamily="34" charset="0"/>
              </a:rPr>
              <a:t>Objetivos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737912" cy="3372281"/>
          </a:xfrm>
        </p:spPr>
        <p:txBody>
          <a:bodyPr>
            <a:normAutofit/>
          </a:bodyPr>
          <a:lstStyle/>
          <a:p>
            <a:pPr marL="114300" indent="-342900" algn="just">
              <a:lnSpc>
                <a:spcPct val="120000"/>
              </a:lnSpc>
            </a:pPr>
            <a:r>
              <a:rPr lang="en-US" sz="2000" dirty="0"/>
              <a:t>Este módulo se centra en</a:t>
            </a:r>
          </a:p>
          <a:p>
            <a:pPr marL="571500" lvl="1" indent="-342900" algn="just">
              <a:lnSpc>
                <a:spcPct val="120000"/>
              </a:lnSpc>
            </a:pPr>
            <a:r>
              <a:rPr lang="en-US" sz="1800" dirty="0"/>
              <a:t>por un lado, crear y editar contenidos e integrar la información en el entorno digital sobre temas relacionados con la salud, y </a:t>
            </a:r>
          </a:p>
          <a:p>
            <a:pPr marL="571500" lvl="1" indent="-342900" algn="just">
              <a:lnSpc>
                <a:spcPct val="120000"/>
              </a:lnSpc>
            </a:pPr>
            <a:r>
              <a:rPr lang="en-US" sz="1800" dirty="0"/>
              <a:t>por otro lado, sobre la protección de la privacidad con el objetivo de mejorar la protección de los datos personales en el entorno digital para proteger la salud física y psicológica.</a:t>
            </a:r>
            <a:endParaRPr lang="el-GR" sz="18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Fuente</a:t>
            </a:r>
            <a:r>
              <a:rPr lang="en-US" sz="1200" dirty="0"/>
              <a:t> | </a:t>
            </a:r>
            <a:r>
              <a:rPr lang="en-US" sz="1200" dirty="0">
                <a:hlinkClick r:id="rId4"/>
              </a:rPr>
              <a:t>Licencia </a:t>
            </a:r>
            <a:r>
              <a:rPr lang="en-US" sz="1200" dirty="0" err="1">
                <a:hlinkClick r:id="rId4"/>
              </a:rPr>
              <a:t>Pixabay</a:t>
            </a:r>
            <a:endParaRPr lang="en-US" sz="1200" dirty="0"/>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5" y="2784998"/>
            <a:ext cx="2506331" cy="1077218"/>
          </a:xfrm>
          <a:prstGeom prst="rect">
            <a:avLst/>
          </a:prstGeom>
        </p:spPr>
        <p:txBody>
          <a:bodyPr wrap="square" rtlCol="0">
            <a:spAutoFit/>
          </a:bodyPr>
          <a:lstStyle/>
          <a:p>
            <a:pPr algn="l"/>
            <a:r>
              <a:rPr lang="en-US" sz="3200" dirty="0">
                <a:solidFill>
                  <a:srgbClr val="203864"/>
                </a:solidFill>
              </a:rPr>
              <a:t>Empecemos...</a:t>
            </a:r>
            <a:endParaRPr lang="el-GR" sz="3200" dirty="0" err="1">
              <a:solidFill>
                <a:srgbClr val="203864"/>
              </a:solidFill>
            </a:endParaRPr>
          </a:p>
        </p:txBody>
      </p:sp>
      <p:sp>
        <p:nvSpPr>
          <p:cNvPr id="15" name="Google Shape;168;p7">
            <a:extLst>
              <a:ext uri="{FF2B5EF4-FFF2-40B4-BE49-F238E27FC236}">
                <a16:creationId xmlns:a16="http://schemas.microsoft.com/office/drawing/2014/main" id="{32E1F4EE-A1BD-CCC9-93C3-31847E2E2635}"/>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6.1.1</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D7321A80-52F1-BE38-9416-3F72152C8BFF}"/>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78D0FC67-4FEE-9F53-CB57-12E2442AC8D7}"/>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5F71BE60-4124-8113-449D-116AC4BDDD93}"/>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20" name="Google Shape;168;p7">
            <a:extLst>
              <a:ext uri="{FF2B5EF4-FFF2-40B4-BE49-F238E27FC236}">
                <a16:creationId xmlns:a16="http://schemas.microsoft.com/office/drawing/2014/main" id="{72ABB16A-56E8-FF50-56A1-EDE22485F231}"/>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38824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n-US" altLang="el-GR" sz="2000" dirty="0">
                <a:solidFill>
                  <a:srgbClr val="C01E24"/>
                </a:solidFill>
              </a:rPr>
              <a:t>6.1.2</a:t>
            </a:r>
            <a:br>
              <a:rPr lang="en-US" altLang="el-GR" dirty="0"/>
            </a:br>
            <a:r>
              <a:rPr lang="en-US" altLang="el-GR" dirty="0">
                <a:solidFill>
                  <a:srgbClr val="C01E24"/>
                </a:solidFill>
              </a:rPr>
              <a:t>Proteger la privacidad y los datos personales en el entorno digital</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5053886" cy="1984951"/>
          </a:xfrm>
          <a:ln>
            <a:solidFill>
              <a:schemeClr val="bg1"/>
            </a:solidFill>
          </a:ln>
        </p:spPr>
        <p:txBody>
          <a:bodyPr>
            <a:normAutofit/>
          </a:bodyPr>
          <a:lstStyle/>
          <a:p>
            <a:pPr marL="312738" indent="-312738" algn="just">
              <a:lnSpc>
                <a:spcPct val="120000"/>
              </a:lnSpc>
              <a:tabLst>
                <a:tab pos="273050" algn="l"/>
              </a:tabLst>
            </a:pPr>
            <a:r>
              <a:rPr lang="en-US" sz="2000" dirty="0"/>
              <a:t>La </a:t>
            </a:r>
            <a:r>
              <a:rPr lang="en-US" sz="2000" dirty="0" err="1"/>
              <a:t>siguiente</a:t>
            </a:r>
            <a:r>
              <a:rPr lang="en-US" sz="2000" dirty="0"/>
              <a:t> </a:t>
            </a:r>
            <a:r>
              <a:rPr lang="en-US" sz="2000" dirty="0" err="1"/>
              <a:t>sección</a:t>
            </a:r>
            <a:r>
              <a:rPr lang="en-US" sz="2000" dirty="0"/>
              <a:t> se centra en los factores de riesgo - especialmente para los datos personales - en el entorno digital</a:t>
            </a:r>
            <a:endParaRPr lang="el-GR" sz="20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Fuente</a:t>
            </a:r>
            <a:r>
              <a:rPr lang="en-US" sz="1200" dirty="0"/>
              <a:t> | </a:t>
            </a:r>
            <a:r>
              <a:rPr lang="en-US" sz="1200" dirty="0">
                <a:hlinkClick r:id="rId4"/>
              </a:rPr>
              <a:t>Licencia </a:t>
            </a:r>
            <a:r>
              <a:rPr lang="en-US" sz="1200" dirty="0" err="1">
                <a:hlinkClick r:id="rId4"/>
              </a:rPr>
              <a:t>Pixabay</a:t>
            </a:r>
            <a:endParaRPr lang="en-US" sz="1200" dirty="0"/>
          </a:p>
        </p:txBody>
      </p:sp>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6209" y="2343562"/>
            <a:ext cx="3899338" cy="3012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Google Shape;168;p7">
            <a:extLst>
              <a:ext uri="{FF2B5EF4-FFF2-40B4-BE49-F238E27FC236}">
                <a16:creationId xmlns:a16="http://schemas.microsoft.com/office/drawing/2014/main" id="{111130F9-86EE-AE2D-E748-2EBA9088B124}"/>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6.1.1</a:t>
            </a:r>
            <a:endParaRPr sz="1800" dirty="0">
              <a:solidFill>
                <a:schemeClr val="bg1"/>
              </a:solidFill>
              <a:latin typeface="Calibri"/>
              <a:cs typeface="Calibri"/>
              <a:sym typeface="Calibri"/>
            </a:endParaRPr>
          </a:p>
        </p:txBody>
      </p:sp>
      <p:sp>
        <p:nvSpPr>
          <p:cNvPr id="16" name="Google Shape;168;p7">
            <a:extLst>
              <a:ext uri="{FF2B5EF4-FFF2-40B4-BE49-F238E27FC236}">
                <a16:creationId xmlns:a16="http://schemas.microsoft.com/office/drawing/2014/main" id="{4CEDB7F6-72DE-7CBC-E23A-8AC406F60858}"/>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6.1.2</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2499B67D-CB75-6AD2-1CD5-DB05ABDE88AA}"/>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E4715EE5-9CCD-9CD2-58AB-EE8CD70C1099}"/>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19" name="Google Shape;168;p7">
            <a:extLst>
              <a:ext uri="{FF2B5EF4-FFF2-40B4-BE49-F238E27FC236}">
                <a16:creationId xmlns:a16="http://schemas.microsoft.com/office/drawing/2014/main" id="{D4E54697-052A-6352-A6FD-0AC44EE0BC3B}"/>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261970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¿Qué hemos aprendido hasta ahora?</a:t>
            </a:r>
            <a:endParaRPr lang="el-GR" dirty="0"/>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558000" y="1799999"/>
            <a:ext cx="8974883" cy="3202925"/>
          </a:xfrm>
        </p:spPr>
        <p:txBody>
          <a:bodyPr>
            <a:normAutofit/>
          </a:bodyPr>
          <a:lstStyle/>
          <a:p>
            <a:pPr marL="0" indent="0" algn="just">
              <a:lnSpc>
                <a:spcPct val="110000"/>
              </a:lnSpc>
              <a:buNone/>
            </a:pPr>
            <a:r>
              <a:rPr lang="en-US" b="1" dirty="0"/>
              <a:t>Como este módulo está directamente relacionado con los dos anteriores, resumimos brevemente lo que hemos aprendido en el módulo 4 y en el módulo 5:</a:t>
            </a:r>
            <a:endParaRPr lang="en-US" dirty="0"/>
          </a:p>
          <a:p>
            <a:pPr lvl="1" algn="just">
              <a:lnSpc>
                <a:spcPct val="110000"/>
              </a:lnSpc>
            </a:pPr>
            <a:r>
              <a:rPr lang="en-US" dirty="0"/>
              <a:t>El uso de diferentes dispositivos digitales</a:t>
            </a:r>
          </a:p>
          <a:p>
            <a:pPr lvl="1" algn="just">
              <a:lnSpc>
                <a:spcPct val="110000"/>
              </a:lnSpc>
            </a:pPr>
            <a:r>
              <a:rPr lang="en-US" dirty="0"/>
              <a:t>Cómo y dónde encontrar información</a:t>
            </a:r>
          </a:p>
          <a:p>
            <a:pPr lvl="1" algn="just">
              <a:lnSpc>
                <a:spcPct val="110000"/>
              </a:lnSpc>
            </a:pPr>
            <a:r>
              <a:rPr lang="en-US" dirty="0"/>
              <a:t>Evaluar la información y la fuente de información</a:t>
            </a:r>
          </a:p>
          <a:p>
            <a:pPr lvl="1" algn="just">
              <a:lnSpc>
                <a:spcPct val="110000"/>
              </a:lnSpc>
            </a:pPr>
            <a:r>
              <a:rPr lang="en-US" dirty="0"/>
              <a:t>Formas de comunicación en el entorno digital</a:t>
            </a:r>
          </a:p>
          <a:p>
            <a:pPr>
              <a:lnSpc>
                <a:spcPct val="110000"/>
              </a:lnSpc>
            </a:pP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Protección de la intimidad y de los datos personales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479" y="3060876"/>
            <a:ext cx="3119933" cy="3106329"/>
          </a:xfrm>
          <a:prstGeom prst="rect">
            <a:avLst/>
          </a:prstGeom>
          <a:ln>
            <a:noFill/>
          </a:ln>
          <a:effectLst>
            <a:outerShdw blurRad="292100" dist="139700" dir="2700000" algn="tl" rotWithShape="0">
              <a:srgbClr val="333333">
                <a:alpha val="65000"/>
              </a:srgbClr>
            </a:outerShdw>
          </a:effectLst>
        </p:spPr>
      </p:pic>
      <p:sp>
        <p:nvSpPr>
          <p:cNvPr id="7" name="Ορθογώνιο 1">
            <a:extLst>
              <a:ext uri="{FF2B5EF4-FFF2-40B4-BE49-F238E27FC236}">
                <a16:creationId xmlns:a16="http://schemas.microsoft.com/office/drawing/2014/main" id="{3EABFA14-CCC1-48A6-A2A5-B838C912D37A}"/>
              </a:ext>
            </a:extLst>
          </p:cNvPr>
          <p:cNvSpPr/>
          <p:nvPr/>
        </p:nvSpPr>
        <p:spPr>
          <a:xfrm>
            <a:off x="9384694" y="6581001"/>
            <a:ext cx="2411718" cy="276999"/>
          </a:xfrm>
          <a:prstGeom prst="rect">
            <a:avLst/>
          </a:prstGeom>
        </p:spPr>
        <p:txBody>
          <a:bodyPr wrap="square">
            <a:spAutoFit/>
          </a:bodyPr>
          <a:lstStyle/>
          <a:p>
            <a:pPr algn="r"/>
            <a:r>
              <a:rPr lang="en-US" sz="1200" dirty="0">
                <a:hlinkClick r:id="rId4"/>
              </a:rPr>
              <a:t>Fuente</a:t>
            </a:r>
            <a:r>
              <a:rPr lang="en-US" sz="1200" dirty="0"/>
              <a:t> | </a:t>
            </a:r>
            <a:r>
              <a:rPr lang="en-US" sz="1200" dirty="0">
                <a:hlinkClick r:id="rId5"/>
              </a:rPr>
              <a:t>Licencia </a:t>
            </a:r>
            <a:r>
              <a:rPr lang="en-US" sz="1200" dirty="0" err="1">
                <a:hlinkClick r:id="rId5"/>
              </a:rPr>
              <a:t>Pixabay</a:t>
            </a:r>
            <a:endParaRPr lang="en-US" sz="1200" dirty="0"/>
          </a:p>
        </p:txBody>
      </p:sp>
      <p:sp>
        <p:nvSpPr>
          <p:cNvPr id="10" name="Rectángulo 9">
            <a:extLst>
              <a:ext uri="{FF2B5EF4-FFF2-40B4-BE49-F238E27FC236}">
                <a16:creationId xmlns:a16="http://schemas.microsoft.com/office/drawing/2014/main" id="{F25E4D6E-DD64-4520-9A57-1BF919276B96}"/>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237834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Ahora es el momento de hablar de la protección de la privacidad....</a:t>
            </a:r>
            <a:endParaRPr lang="el-GR" dirty="0"/>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281554" y="2012650"/>
            <a:ext cx="6804836" cy="3202925"/>
          </a:xfrm>
        </p:spPr>
        <p:txBody>
          <a:bodyPr>
            <a:normAutofit/>
          </a:bodyPr>
          <a:lstStyle/>
          <a:p>
            <a:pPr marL="0" indent="0">
              <a:lnSpc>
                <a:spcPct val="110000"/>
              </a:lnSpc>
              <a:buNone/>
            </a:pPr>
            <a:endParaRPr lang="en-US" b="1" dirty="0">
              <a:solidFill>
                <a:srgbClr val="002060"/>
              </a:solidFill>
            </a:endParaRPr>
          </a:p>
          <a:p>
            <a:pPr algn="just">
              <a:lnSpc>
                <a:spcPct val="110000"/>
              </a:lnSpc>
            </a:pPr>
            <a:r>
              <a:rPr lang="en-US" dirty="0"/>
              <a:t>Para mantener la privacidad, hay que ser consciente de los posibles factores de riesgo en el entorno digital.</a:t>
            </a:r>
          </a:p>
          <a:p>
            <a:pPr algn="just">
              <a:lnSpc>
                <a:spcPct val="110000"/>
              </a:lnSpc>
            </a:pPr>
            <a:r>
              <a:rPr lang="de-DE" dirty="0" err="1"/>
              <a:t>Para elaborar </a:t>
            </a:r>
            <a:r>
              <a:rPr lang="de-DE" dirty="0"/>
              <a:t>una </a:t>
            </a:r>
            <a:r>
              <a:rPr lang="de-DE" dirty="0" err="1"/>
              <a:t>lista de factores de riesgo, inicie el siguiente debate </a:t>
            </a:r>
            <a:r>
              <a:rPr lang="de-DE" dirty="0"/>
              <a:t>(</a:t>
            </a:r>
            <a:r>
              <a:rPr lang="de-DE" dirty="0" err="1"/>
              <a:t>puede recoger los resultados </a:t>
            </a:r>
            <a:r>
              <a:rPr lang="de-DE" dirty="0"/>
              <a:t>en </a:t>
            </a:r>
            <a:r>
              <a:rPr lang="de-DE" dirty="0" err="1"/>
              <a:t>la siguiente diapositiva</a:t>
            </a:r>
            <a:r>
              <a:rPr lang="de-DE" dirty="0"/>
              <a:t>):  </a:t>
            </a:r>
          </a:p>
          <a:p>
            <a:pPr marL="0" indent="0">
              <a:lnSpc>
                <a:spcPct val="110000"/>
              </a:lnSpc>
              <a:buNone/>
            </a:pPr>
            <a:endParaRPr lang="en-US"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Protección de la intimidad y de los datos personales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Ovale Legende 1">
            <a:extLst>
              <a:ext uri="{FF2B5EF4-FFF2-40B4-BE49-F238E27FC236}">
                <a16:creationId xmlns:a16="http://schemas.microsoft.com/office/drawing/2014/main" id="{F36B7C33-47CA-4512-87B5-194D3C585BF4}"/>
              </a:ext>
            </a:extLst>
          </p:cNvPr>
          <p:cNvSpPr/>
          <p:nvPr/>
        </p:nvSpPr>
        <p:spPr>
          <a:xfrm>
            <a:off x="7185626" y="2537062"/>
            <a:ext cx="4928401" cy="246586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¿Qué factores de riesgo existen por el uso de dispositivos digitales y la navegación por Internet? </a:t>
            </a:r>
            <a:endParaRPr lang="de-DE" sz="2400" dirty="0">
              <a:solidFill>
                <a:schemeClr val="tx1"/>
              </a:solidFill>
            </a:endParaRPr>
          </a:p>
        </p:txBody>
      </p:sp>
    </p:spTree>
    <p:extLst>
      <p:ext uri="{BB962C8B-B14F-4D97-AF65-F5344CB8AC3E}">
        <p14:creationId xmlns:p14="http://schemas.microsoft.com/office/powerpoint/2010/main" val="396552089"/>
      </p:ext>
    </p:extLst>
  </p:cSld>
  <p:clrMapOvr>
    <a:masterClrMapping/>
  </p:clrMapOvr>
</p:sld>
</file>

<file path=ppt/theme/theme1.xml><?xml version="1.0" encoding="utf-8"?>
<a:theme xmlns:a="http://schemas.openxmlformats.org/drawingml/2006/main" name="3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6322B6-805F-4960-B463-B4E718496B46}">
  <ds:schemaRefs>
    <ds:schemaRef ds:uri="http://schemas.microsoft.com/office/infopath/2007/PartnerControls"/>
    <ds:schemaRef ds:uri="http://purl.org/dc/dcmitype/"/>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f31421c9-628b-4b4d-907b-e4fb7eb6347f"/>
    <ds:schemaRef ds:uri="http://purl.org/dc/terms/"/>
    <ds:schemaRef ds:uri="http://purl.org/dc/elements/1.1/"/>
  </ds:schemaRefs>
</ds:datastoreItem>
</file>

<file path=customXml/itemProps2.xml><?xml version="1.0" encoding="utf-8"?>
<ds:datastoreItem xmlns:ds="http://schemas.openxmlformats.org/officeDocument/2006/customXml" ds:itemID="{D36770E5-1687-46D5-9D35-531EE72D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2D78E0-464A-4669-87D4-3DEFC76C82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781</TotalTime>
  <Words>3933</Words>
  <Application>Microsoft Office PowerPoint</Application>
  <PresentationFormat>Ευρεία οθόνη</PresentationFormat>
  <Paragraphs>387</Paragraphs>
  <Slides>47</Slides>
  <Notes>33</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47</vt:i4>
      </vt:variant>
    </vt:vector>
  </HeadingPairs>
  <TitlesOfParts>
    <vt:vector size="58" baseType="lpstr">
      <vt:lpstr>Gill Sans</vt:lpstr>
      <vt:lpstr>Courier New</vt:lpstr>
      <vt:lpstr>Wingdings</vt:lpstr>
      <vt:lpstr>Abadi Extra Light</vt:lpstr>
      <vt:lpstr>Gill Sans Nova</vt:lpstr>
      <vt:lpstr>Roboto</vt:lpstr>
      <vt:lpstr>Arial</vt:lpstr>
      <vt:lpstr>Symbol</vt:lpstr>
      <vt:lpstr>Calibri</vt:lpstr>
      <vt:lpstr>Impact</vt:lpstr>
      <vt:lpstr>3_Θέμα του Office</vt:lpstr>
      <vt:lpstr>Παρουσίαση του PowerPoint</vt:lpstr>
      <vt:lpstr>Socios</vt:lpstr>
      <vt:lpstr>Módulos</vt:lpstr>
      <vt:lpstr>Objetivos</vt:lpstr>
      <vt:lpstr>Competencias</vt:lpstr>
      <vt:lpstr>6.1.1 Introducción</vt:lpstr>
      <vt:lpstr>6.1.2 Proteger la privacidad y los datos personales en el entorno digital</vt:lpstr>
      <vt:lpstr>¿Qué hemos aprendido hasta ahora?</vt:lpstr>
      <vt:lpstr>Ahora es el momento de hablar de la protección de la privacidad....</vt:lpstr>
      <vt:lpstr>Ahora es el momento de hablar de la protección de la privacidad....</vt:lpstr>
      <vt:lpstr>¿Cómo decidir si el sitio web es seguro?</vt:lpstr>
      <vt:lpstr>Factor de riesgo: correos basura (1)</vt:lpstr>
      <vt:lpstr>Factor de riesgo: correos basura (2)</vt:lpstr>
      <vt:lpstr>Factor de riesgo: correos basura - ejemplo 1</vt:lpstr>
      <vt:lpstr>Factor de riesgo: correos basura - ejemplos</vt:lpstr>
      <vt:lpstr>Factor de riesgo: correos basura - ejemplos 2</vt:lpstr>
      <vt:lpstr>Factor de riesgo: correos basura - ejemplos</vt:lpstr>
      <vt:lpstr>Factor de riesgo: correos basura - ¿Cómo identificar los correos basura?</vt:lpstr>
      <vt:lpstr>Παρουσίαση του PowerPoint</vt:lpstr>
      <vt:lpstr>Παρουσίαση του PowerPoint</vt:lpstr>
      <vt:lpstr>Actividad práctica: ¿Qué tipo de información podemos encontrar en Internet? (enlace Módulo 5)</vt:lpstr>
      <vt:lpstr>6.1.3 Comunicación digital sobre información sanitaria (foro) </vt:lpstr>
      <vt:lpstr>Actividad dinámica de grupo: Foro de casos prácticos - descripción de problemas relacionados con la salud en el entorno digital</vt:lpstr>
      <vt:lpstr>Foro: Caso práctico 1</vt:lpstr>
      <vt:lpstr>Foro: Caso práctico 2</vt:lpstr>
      <vt:lpstr>Foro: Caso práctico 3</vt:lpstr>
      <vt:lpstr>Foro: "Lista de control"</vt:lpstr>
      <vt:lpstr>Foro: "Lista de control"</vt:lpstr>
      <vt:lpstr>Παρουσίαση του PowerPoint</vt:lpstr>
      <vt:lpstr>6.2.1 Comunicación digital sobre información sanitaria (email)</vt:lpstr>
      <vt:lpstr>Actividad dinámica de grupo: Estudio de casos por correo electrónico - escribir a un profesional de la salud</vt:lpstr>
      <vt:lpstr>Correo electrónico: Ejemplo 1</vt:lpstr>
      <vt:lpstr>Παρουσίαση του PowerPoint</vt:lpstr>
      <vt:lpstr>Correo electrónico: Ejemplo 2</vt:lpstr>
      <vt:lpstr>Παρουσίαση του PowerPoint</vt:lpstr>
      <vt:lpstr>Correo electrónico: Ejemplo 3</vt:lpstr>
      <vt:lpstr>Παρουσίαση του PowerPoint</vt:lpstr>
      <vt:lpstr>Correo electrónico: "Lista de control"</vt:lpstr>
      <vt:lpstr>Correo electrónico: "Lista de control"</vt:lpstr>
      <vt:lpstr>Correo electrónico: Estructura</vt:lpstr>
      <vt:lpstr>Παρουσίαση του PowerPoint</vt:lpstr>
      <vt:lpstr>6.2.2 Activarse - Resolver un problema relacionado con la salud</vt:lpstr>
      <vt:lpstr>Ejemplos</vt:lpstr>
      <vt:lpstr>6.2.3 Resumen del módulo 6</vt:lpstr>
      <vt:lpstr>Resumen del módulo 6</vt:lpstr>
      <vt:lpstr>Referencias y lecturas adicionales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pantelis bbalaouras</dc:creator>
  <cp:keywords>, docId:74B079E0ECC0D3A4EC652D0357D48AB6</cp:keywords>
  <cp:lastModifiedBy>pantelis balaouras</cp:lastModifiedBy>
  <cp:revision>22</cp:revision>
  <dcterms:created xsi:type="dcterms:W3CDTF">2020-06-02T13:31:56Z</dcterms:created>
  <dcterms:modified xsi:type="dcterms:W3CDTF">2022-07-27T10:47:41Z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y fmtid="{D5CDD505-2E9C-101B-9397-08002B2CF9AE}" pid="3" name="NXPowerLiteLastOptimized">
    <vt:lpwstr>8181554</vt:lpwstr>
  </property>
  <property fmtid="{D5CDD505-2E9C-101B-9397-08002B2CF9AE}" pid="4" name="NXPowerLiteSettings">
    <vt:lpwstr>F7000400038000</vt:lpwstr>
  </property>
  <property fmtid="{D5CDD505-2E9C-101B-9397-08002B2CF9AE}" pid="5" name="NXPowerLiteVersion">
    <vt:lpwstr>S9.1.4</vt:lpwstr>
  </property>
</Properties>
</file>