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56" r:id="rId5"/>
  </p:sldMasterIdLst>
  <p:notesMasterIdLst>
    <p:notesMasterId r:id="rId43"/>
  </p:notesMasterIdLst>
  <p:sldIdLst>
    <p:sldId id="256" r:id="rId6"/>
    <p:sldId id="257" r:id="rId7"/>
    <p:sldId id="259" r:id="rId8"/>
    <p:sldId id="260" r:id="rId9"/>
    <p:sldId id="261" r:id="rId10"/>
    <p:sldId id="262" r:id="rId11"/>
    <p:sldId id="313" r:id="rId12"/>
    <p:sldId id="308" r:id="rId13"/>
    <p:sldId id="310" r:id="rId14"/>
    <p:sldId id="309" r:id="rId15"/>
    <p:sldId id="311" r:id="rId16"/>
    <p:sldId id="288" r:id="rId17"/>
    <p:sldId id="314" r:id="rId18"/>
    <p:sldId id="299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12" r:id="rId29"/>
    <p:sldId id="324" r:id="rId30"/>
    <p:sldId id="325" r:id="rId31"/>
    <p:sldId id="326" r:id="rId32"/>
    <p:sldId id="327" r:id="rId33"/>
    <p:sldId id="302" r:id="rId34"/>
    <p:sldId id="328" r:id="rId35"/>
    <p:sldId id="329" r:id="rId36"/>
    <p:sldId id="330" r:id="rId37"/>
    <p:sldId id="331" r:id="rId38"/>
    <p:sldId id="332" r:id="rId39"/>
    <p:sldId id="334" r:id="rId40"/>
    <p:sldId id="335" r:id="rId41"/>
    <p:sldId id="307" r:id="rId42"/>
  </p:sldIdLst>
  <p:sldSz cx="12192000" cy="6858000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Gill Sans" panose="020B0604020202020204" charset="0"/>
      <p:regular r:id="rId48"/>
      <p:bold r:id="rId49"/>
    </p:embeddedFont>
    <p:embeddedFont>
      <p:font typeface="Impact" panose="020B0806030902050204" pitchFamily="34" charset="0"/>
      <p:regular r:id="rId50"/>
    </p:embeddedFont>
    <p:embeddedFont>
      <p:font typeface="Roboto" panose="02000000000000000000" pitchFamily="2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2" roundtripDataSignature="AMtx7miIr0Rh4C+wLfKjiE2OqssR48VlZ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y Wielga" initials="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C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F47E1C-7701-4018-BD37-F1734EECC57E}" v="2" dt="2022-07-26T13:20:40.882"/>
    <p1510:client id="{C8E2348C-AFBD-4F69-97DE-26CB60F1E110}" v="1" dt="2022-07-27T10:52:16.1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08" y="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7" Type="http://schemas.openxmlformats.org/officeDocument/2006/relationships/slide" Target="slides/slide2.xml"/><Relationship Id="rId412" Type="http://customschemas.google.com/relationships/presentationmetadata" Target="metadata"/><Relationship Id="rId4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font" Target="fonts/font11.fntdata"/><Relationship Id="rId4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6.fntdata"/><Relationship Id="rId4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4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414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font" Target="fonts/font8.fntdata"/><Relationship Id="rId413" Type="http://schemas.openxmlformats.org/officeDocument/2006/relationships/commentAuthors" Target="commentAuthors.xml"/><Relationship Id="rId4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font" Target="fonts/font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telis balaouras" userId="25e8755020fc1734" providerId="LiveId" clId="{C8E2348C-AFBD-4F69-97DE-26CB60F1E110}"/>
    <pc:docChg chg="custSel modSld modMainMaster">
      <pc:chgData name="pantelis balaouras" userId="25e8755020fc1734" providerId="LiveId" clId="{C8E2348C-AFBD-4F69-97DE-26CB60F1E110}" dt="2022-07-27T10:53:43.934" v="23" actId="478"/>
      <pc:docMkLst>
        <pc:docMk/>
      </pc:docMkLst>
      <pc:sldChg chg="delSp mod">
        <pc:chgData name="pantelis balaouras" userId="25e8755020fc1734" providerId="LiveId" clId="{C8E2348C-AFBD-4F69-97DE-26CB60F1E110}" dt="2022-07-27T10:52:40.848" v="7" actId="478"/>
        <pc:sldMkLst>
          <pc:docMk/>
          <pc:sldMk cId="1172403115" sldId="288"/>
        </pc:sldMkLst>
        <pc:spChg chg="del">
          <ac:chgData name="pantelis balaouras" userId="25e8755020fc1734" providerId="LiveId" clId="{C8E2348C-AFBD-4F69-97DE-26CB60F1E110}" dt="2022-07-27T10:52:40.848" v="7" actId="478"/>
          <ac:spMkLst>
            <pc:docMk/>
            <pc:sldMk cId="1172403115" sldId="288"/>
            <ac:spMk id="7" creationId="{E717C74D-5FCF-B995-5026-3A4B7A31A111}"/>
          </ac:spMkLst>
        </pc:spChg>
      </pc:sldChg>
      <pc:sldChg chg="delSp mod">
        <pc:chgData name="pantelis balaouras" userId="25e8755020fc1734" providerId="LiveId" clId="{C8E2348C-AFBD-4F69-97DE-26CB60F1E110}" dt="2022-07-27T10:52:44.877" v="8" actId="478"/>
        <pc:sldMkLst>
          <pc:docMk/>
          <pc:sldMk cId="2556901844" sldId="299"/>
        </pc:sldMkLst>
        <pc:spChg chg="del">
          <ac:chgData name="pantelis balaouras" userId="25e8755020fc1734" providerId="LiveId" clId="{C8E2348C-AFBD-4F69-97DE-26CB60F1E110}" dt="2022-07-27T10:52:44.877" v="8" actId="478"/>
          <ac:spMkLst>
            <pc:docMk/>
            <pc:sldMk cId="2556901844" sldId="299"/>
            <ac:spMk id="8" creationId="{8253818B-CCB3-9773-4463-ADC69A29432E}"/>
          </ac:spMkLst>
        </pc:spChg>
      </pc:sldChg>
      <pc:sldChg chg="delSp mod">
        <pc:chgData name="pantelis balaouras" userId="25e8755020fc1734" providerId="LiveId" clId="{C8E2348C-AFBD-4F69-97DE-26CB60F1E110}" dt="2022-07-27T10:53:27.472" v="18" actId="478"/>
        <pc:sldMkLst>
          <pc:docMk/>
          <pc:sldMk cId="3807101930" sldId="302"/>
        </pc:sldMkLst>
        <pc:spChg chg="del">
          <ac:chgData name="pantelis balaouras" userId="25e8755020fc1734" providerId="LiveId" clId="{C8E2348C-AFBD-4F69-97DE-26CB60F1E110}" dt="2022-07-27T10:53:27.472" v="18" actId="478"/>
          <ac:spMkLst>
            <pc:docMk/>
            <pc:sldMk cId="3807101930" sldId="302"/>
            <ac:spMk id="6" creationId="{6624406F-2700-4062-4FDD-FC01F3958DAF}"/>
          </ac:spMkLst>
        </pc:spChg>
      </pc:sldChg>
      <pc:sldChg chg="modSp mod">
        <pc:chgData name="pantelis balaouras" userId="25e8755020fc1734" providerId="LiveId" clId="{C8E2348C-AFBD-4F69-97DE-26CB60F1E110}" dt="2022-07-27T10:51:22.960" v="0" actId="21"/>
        <pc:sldMkLst>
          <pc:docMk/>
          <pc:sldMk cId="2943188006" sldId="308"/>
        </pc:sldMkLst>
        <pc:spChg chg="mod">
          <ac:chgData name="pantelis balaouras" userId="25e8755020fc1734" providerId="LiveId" clId="{C8E2348C-AFBD-4F69-97DE-26CB60F1E110}" dt="2022-07-27T10:51:22.960" v="0" actId="21"/>
          <ac:spMkLst>
            <pc:docMk/>
            <pc:sldMk cId="2943188006" sldId="308"/>
            <ac:spMk id="4" creationId="{C13CCC18-E097-266C-0C95-62CEBF6AAFBE}"/>
          </ac:spMkLst>
        </pc:spChg>
      </pc:sldChg>
      <pc:sldChg chg="delSp mod">
        <pc:chgData name="pantelis balaouras" userId="25e8755020fc1734" providerId="LiveId" clId="{C8E2348C-AFBD-4F69-97DE-26CB60F1E110}" dt="2022-07-27T10:52:29.071" v="5" actId="478"/>
        <pc:sldMkLst>
          <pc:docMk/>
          <pc:sldMk cId="1033968690" sldId="309"/>
        </pc:sldMkLst>
        <pc:spChg chg="del">
          <ac:chgData name="pantelis balaouras" userId="25e8755020fc1734" providerId="LiveId" clId="{C8E2348C-AFBD-4F69-97DE-26CB60F1E110}" dt="2022-07-27T10:52:29.071" v="5" actId="478"/>
          <ac:spMkLst>
            <pc:docMk/>
            <pc:sldMk cId="1033968690" sldId="309"/>
            <ac:spMk id="22" creationId="{F43F9A9C-B822-05F6-E46C-27FAE4A9BF30}"/>
          </ac:spMkLst>
        </pc:spChg>
      </pc:sldChg>
      <pc:sldChg chg="delSp mod">
        <pc:chgData name="pantelis balaouras" userId="25e8755020fc1734" providerId="LiveId" clId="{C8E2348C-AFBD-4F69-97DE-26CB60F1E110}" dt="2022-07-27T10:52:37.254" v="6" actId="478"/>
        <pc:sldMkLst>
          <pc:docMk/>
          <pc:sldMk cId="2282202568" sldId="311"/>
        </pc:sldMkLst>
        <pc:spChg chg="del">
          <ac:chgData name="pantelis balaouras" userId="25e8755020fc1734" providerId="LiveId" clId="{C8E2348C-AFBD-4F69-97DE-26CB60F1E110}" dt="2022-07-27T10:52:37.254" v="6" actId="478"/>
          <ac:spMkLst>
            <pc:docMk/>
            <pc:sldMk cId="2282202568" sldId="311"/>
            <ac:spMk id="7" creationId="{9AA1FA59-78A7-F7CB-38BC-1A905E4E734B}"/>
          </ac:spMkLst>
        </pc:spChg>
      </pc:sldChg>
      <pc:sldChg chg="delSp mod">
        <pc:chgData name="pantelis balaouras" userId="25e8755020fc1734" providerId="LiveId" clId="{C8E2348C-AFBD-4F69-97DE-26CB60F1E110}" dt="2022-07-27T10:53:16.448" v="16" actId="478"/>
        <pc:sldMkLst>
          <pc:docMk/>
          <pc:sldMk cId="3121884340" sldId="312"/>
        </pc:sldMkLst>
        <pc:spChg chg="del">
          <ac:chgData name="pantelis balaouras" userId="25e8755020fc1734" providerId="LiveId" clId="{C8E2348C-AFBD-4F69-97DE-26CB60F1E110}" dt="2022-07-27T10:53:16.448" v="16" actId="478"/>
          <ac:spMkLst>
            <pc:docMk/>
            <pc:sldMk cId="3121884340" sldId="312"/>
            <ac:spMk id="4" creationId="{D2408C8F-D98D-4B16-D92C-8937AC356E8A}"/>
          </ac:spMkLst>
        </pc:spChg>
      </pc:sldChg>
      <pc:sldChg chg="delSp mod">
        <pc:chgData name="pantelis balaouras" userId="25e8755020fc1734" providerId="LiveId" clId="{C8E2348C-AFBD-4F69-97DE-26CB60F1E110}" dt="2022-07-27T10:52:48.317" v="9" actId="478"/>
        <pc:sldMkLst>
          <pc:docMk/>
          <pc:sldMk cId="2228862705" sldId="315"/>
        </pc:sldMkLst>
        <pc:spChg chg="del">
          <ac:chgData name="pantelis balaouras" userId="25e8755020fc1734" providerId="LiveId" clId="{C8E2348C-AFBD-4F69-97DE-26CB60F1E110}" dt="2022-07-27T10:52:48.317" v="9" actId="478"/>
          <ac:spMkLst>
            <pc:docMk/>
            <pc:sldMk cId="2228862705" sldId="315"/>
            <ac:spMk id="10" creationId="{811916BF-DA32-3603-C61A-3C5303417647}"/>
          </ac:spMkLst>
        </pc:spChg>
      </pc:sldChg>
      <pc:sldChg chg="delSp mod">
        <pc:chgData name="pantelis balaouras" userId="25e8755020fc1734" providerId="LiveId" clId="{C8E2348C-AFBD-4F69-97DE-26CB60F1E110}" dt="2022-07-27T10:52:52.062" v="10" actId="478"/>
        <pc:sldMkLst>
          <pc:docMk/>
          <pc:sldMk cId="51188608" sldId="316"/>
        </pc:sldMkLst>
        <pc:spChg chg="del">
          <ac:chgData name="pantelis balaouras" userId="25e8755020fc1734" providerId="LiveId" clId="{C8E2348C-AFBD-4F69-97DE-26CB60F1E110}" dt="2022-07-27T10:52:52.062" v="10" actId="478"/>
          <ac:spMkLst>
            <pc:docMk/>
            <pc:sldMk cId="51188608" sldId="316"/>
            <ac:spMk id="8" creationId="{E5F7B23C-F1E3-879A-D5AC-9EF113D3CB8E}"/>
          </ac:spMkLst>
        </pc:spChg>
      </pc:sldChg>
      <pc:sldChg chg="delSp mod">
        <pc:chgData name="pantelis balaouras" userId="25e8755020fc1734" providerId="LiveId" clId="{C8E2348C-AFBD-4F69-97DE-26CB60F1E110}" dt="2022-07-27T10:52:55.110" v="11" actId="478"/>
        <pc:sldMkLst>
          <pc:docMk/>
          <pc:sldMk cId="3593708460" sldId="317"/>
        </pc:sldMkLst>
        <pc:spChg chg="del">
          <ac:chgData name="pantelis balaouras" userId="25e8755020fc1734" providerId="LiveId" clId="{C8E2348C-AFBD-4F69-97DE-26CB60F1E110}" dt="2022-07-27T10:52:55.110" v="11" actId="478"/>
          <ac:spMkLst>
            <pc:docMk/>
            <pc:sldMk cId="3593708460" sldId="317"/>
            <ac:spMk id="13" creationId="{0BCCF549-339B-96F8-6A3A-C8F4F4126442}"/>
          </ac:spMkLst>
        </pc:spChg>
      </pc:sldChg>
      <pc:sldChg chg="delSp mod">
        <pc:chgData name="pantelis balaouras" userId="25e8755020fc1734" providerId="LiveId" clId="{C8E2348C-AFBD-4F69-97DE-26CB60F1E110}" dt="2022-07-27T10:52:58.966" v="12" actId="478"/>
        <pc:sldMkLst>
          <pc:docMk/>
          <pc:sldMk cId="2803929579" sldId="318"/>
        </pc:sldMkLst>
        <pc:spChg chg="del">
          <ac:chgData name="pantelis balaouras" userId="25e8755020fc1734" providerId="LiveId" clId="{C8E2348C-AFBD-4F69-97DE-26CB60F1E110}" dt="2022-07-27T10:52:58.966" v="12" actId="478"/>
          <ac:spMkLst>
            <pc:docMk/>
            <pc:sldMk cId="2803929579" sldId="318"/>
            <ac:spMk id="7" creationId="{ED0375B6-FF81-0D79-95DF-94012E1F81CF}"/>
          </ac:spMkLst>
        </pc:spChg>
      </pc:sldChg>
      <pc:sldChg chg="delSp mod">
        <pc:chgData name="pantelis balaouras" userId="25e8755020fc1734" providerId="LiveId" clId="{C8E2348C-AFBD-4F69-97DE-26CB60F1E110}" dt="2022-07-27T10:53:03.112" v="13" actId="478"/>
        <pc:sldMkLst>
          <pc:docMk/>
          <pc:sldMk cId="184106298" sldId="319"/>
        </pc:sldMkLst>
        <pc:spChg chg="del">
          <ac:chgData name="pantelis balaouras" userId="25e8755020fc1734" providerId="LiveId" clId="{C8E2348C-AFBD-4F69-97DE-26CB60F1E110}" dt="2022-07-27T10:53:03.112" v="13" actId="478"/>
          <ac:spMkLst>
            <pc:docMk/>
            <pc:sldMk cId="184106298" sldId="319"/>
            <ac:spMk id="7" creationId="{EE17B096-A8F0-89D6-5E05-B8056A519346}"/>
          </ac:spMkLst>
        </pc:spChg>
      </pc:sldChg>
      <pc:sldChg chg="delSp mod">
        <pc:chgData name="pantelis balaouras" userId="25e8755020fc1734" providerId="LiveId" clId="{C8E2348C-AFBD-4F69-97DE-26CB60F1E110}" dt="2022-07-27T10:53:06.577" v="14" actId="478"/>
        <pc:sldMkLst>
          <pc:docMk/>
          <pc:sldMk cId="1180370102" sldId="320"/>
        </pc:sldMkLst>
        <pc:spChg chg="del">
          <ac:chgData name="pantelis balaouras" userId="25e8755020fc1734" providerId="LiveId" clId="{C8E2348C-AFBD-4F69-97DE-26CB60F1E110}" dt="2022-07-27T10:53:06.577" v="14" actId="478"/>
          <ac:spMkLst>
            <pc:docMk/>
            <pc:sldMk cId="1180370102" sldId="320"/>
            <ac:spMk id="7" creationId="{FAA03245-7D85-CAFC-6D60-9245C2380347}"/>
          </ac:spMkLst>
        </pc:spChg>
      </pc:sldChg>
      <pc:sldChg chg="delSp mod">
        <pc:chgData name="pantelis balaouras" userId="25e8755020fc1734" providerId="LiveId" clId="{C8E2348C-AFBD-4F69-97DE-26CB60F1E110}" dt="2022-07-27T10:53:09.120" v="15" actId="478"/>
        <pc:sldMkLst>
          <pc:docMk/>
          <pc:sldMk cId="1230966707" sldId="321"/>
        </pc:sldMkLst>
        <pc:spChg chg="del">
          <ac:chgData name="pantelis balaouras" userId="25e8755020fc1734" providerId="LiveId" clId="{C8E2348C-AFBD-4F69-97DE-26CB60F1E110}" dt="2022-07-27T10:53:09.120" v="15" actId="478"/>
          <ac:spMkLst>
            <pc:docMk/>
            <pc:sldMk cId="1230966707" sldId="321"/>
            <ac:spMk id="7" creationId="{04C007AA-E646-AEFC-0D6C-B52E772C38B9}"/>
          </ac:spMkLst>
        </pc:spChg>
      </pc:sldChg>
      <pc:sldChg chg="delSp mod">
        <pc:chgData name="pantelis balaouras" userId="25e8755020fc1734" providerId="LiveId" clId="{C8E2348C-AFBD-4F69-97DE-26CB60F1E110}" dt="2022-07-27T10:53:21.846" v="17" actId="478"/>
        <pc:sldMkLst>
          <pc:docMk/>
          <pc:sldMk cId="3041186371" sldId="325"/>
        </pc:sldMkLst>
        <pc:spChg chg="del">
          <ac:chgData name="pantelis balaouras" userId="25e8755020fc1734" providerId="LiveId" clId="{C8E2348C-AFBD-4F69-97DE-26CB60F1E110}" dt="2022-07-27T10:53:21.846" v="17" actId="478"/>
          <ac:spMkLst>
            <pc:docMk/>
            <pc:sldMk cId="3041186371" sldId="325"/>
            <ac:spMk id="5" creationId="{887BC0CB-8270-9C4C-93A9-0A10FC1CA352}"/>
          </ac:spMkLst>
        </pc:spChg>
      </pc:sldChg>
      <pc:sldChg chg="delSp mod">
        <pc:chgData name="pantelis balaouras" userId="25e8755020fc1734" providerId="LiveId" clId="{C8E2348C-AFBD-4F69-97DE-26CB60F1E110}" dt="2022-07-27T10:53:30.752" v="19" actId="478"/>
        <pc:sldMkLst>
          <pc:docMk/>
          <pc:sldMk cId="130859665" sldId="329"/>
        </pc:sldMkLst>
        <pc:spChg chg="del">
          <ac:chgData name="pantelis balaouras" userId="25e8755020fc1734" providerId="LiveId" clId="{C8E2348C-AFBD-4F69-97DE-26CB60F1E110}" dt="2022-07-27T10:53:30.752" v="19" actId="478"/>
          <ac:spMkLst>
            <pc:docMk/>
            <pc:sldMk cId="130859665" sldId="329"/>
            <ac:spMk id="7" creationId="{66554795-DA9B-B175-F1C8-30F4C914D51C}"/>
          </ac:spMkLst>
        </pc:spChg>
      </pc:sldChg>
      <pc:sldChg chg="delSp mod">
        <pc:chgData name="pantelis balaouras" userId="25e8755020fc1734" providerId="LiveId" clId="{C8E2348C-AFBD-4F69-97DE-26CB60F1E110}" dt="2022-07-27T10:53:33.407" v="20" actId="478"/>
        <pc:sldMkLst>
          <pc:docMk/>
          <pc:sldMk cId="2470027288" sldId="330"/>
        </pc:sldMkLst>
        <pc:spChg chg="del">
          <ac:chgData name="pantelis balaouras" userId="25e8755020fc1734" providerId="LiveId" clId="{C8E2348C-AFBD-4F69-97DE-26CB60F1E110}" dt="2022-07-27T10:53:33.407" v="20" actId="478"/>
          <ac:spMkLst>
            <pc:docMk/>
            <pc:sldMk cId="2470027288" sldId="330"/>
            <ac:spMk id="6" creationId="{DA8018A6-939F-EB1D-3865-5249284F2253}"/>
          </ac:spMkLst>
        </pc:spChg>
      </pc:sldChg>
      <pc:sldChg chg="delSp mod">
        <pc:chgData name="pantelis balaouras" userId="25e8755020fc1734" providerId="LiveId" clId="{C8E2348C-AFBD-4F69-97DE-26CB60F1E110}" dt="2022-07-27T10:53:35.926" v="21" actId="478"/>
        <pc:sldMkLst>
          <pc:docMk/>
          <pc:sldMk cId="468482197" sldId="331"/>
        </pc:sldMkLst>
        <pc:spChg chg="del">
          <ac:chgData name="pantelis balaouras" userId="25e8755020fc1734" providerId="LiveId" clId="{C8E2348C-AFBD-4F69-97DE-26CB60F1E110}" dt="2022-07-27T10:53:35.926" v="21" actId="478"/>
          <ac:spMkLst>
            <pc:docMk/>
            <pc:sldMk cId="468482197" sldId="331"/>
            <ac:spMk id="7" creationId="{7FE02784-0B26-9295-1708-837AEE827A6A}"/>
          </ac:spMkLst>
        </pc:spChg>
      </pc:sldChg>
      <pc:sldChg chg="delSp mod">
        <pc:chgData name="pantelis balaouras" userId="25e8755020fc1734" providerId="LiveId" clId="{C8E2348C-AFBD-4F69-97DE-26CB60F1E110}" dt="2022-07-27T10:53:37.807" v="22" actId="478"/>
        <pc:sldMkLst>
          <pc:docMk/>
          <pc:sldMk cId="488466801" sldId="332"/>
        </pc:sldMkLst>
        <pc:spChg chg="del">
          <ac:chgData name="pantelis balaouras" userId="25e8755020fc1734" providerId="LiveId" clId="{C8E2348C-AFBD-4F69-97DE-26CB60F1E110}" dt="2022-07-27T10:53:37.807" v="22" actId="478"/>
          <ac:spMkLst>
            <pc:docMk/>
            <pc:sldMk cId="488466801" sldId="332"/>
            <ac:spMk id="6" creationId="{0F9EDDFB-B5C0-87CE-A10A-EF4A630CC5D3}"/>
          </ac:spMkLst>
        </pc:spChg>
      </pc:sldChg>
      <pc:sldChg chg="delSp mod">
        <pc:chgData name="pantelis balaouras" userId="25e8755020fc1734" providerId="LiveId" clId="{C8E2348C-AFBD-4F69-97DE-26CB60F1E110}" dt="2022-07-27T10:53:43.934" v="23" actId="478"/>
        <pc:sldMkLst>
          <pc:docMk/>
          <pc:sldMk cId="347100768" sldId="335"/>
        </pc:sldMkLst>
        <pc:spChg chg="del">
          <ac:chgData name="pantelis balaouras" userId="25e8755020fc1734" providerId="LiveId" clId="{C8E2348C-AFBD-4F69-97DE-26CB60F1E110}" dt="2022-07-27T10:53:43.934" v="23" actId="478"/>
          <ac:spMkLst>
            <pc:docMk/>
            <pc:sldMk cId="347100768" sldId="335"/>
            <ac:spMk id="5" creationId="{0443EDC4-469F-6466-9801-86ED6D9FF227}"/>
          </ac:spMkLst>
        </pc:spChg>
      </pc:sldChg>
      <pc:sldMasterChg chg="modSldLayout">
        <pc:chgData name="pantelis balaouras" userId="25e8755020fc1734" providerId="LiveId" clId="{C8E2348C-AFBD-4F69-97DE-26CB60F1E110}" dt="2022-07-27T10:52:16.125" v="4"/>
        <pc:sldMasterMkLst>
          <pc:docMk/>
          <pc:sldMasterMk cId="0" sldId="2147483648"/>
        </pc:sldMasterMkLst>
        <pc:sldLayoutChg chg="modSp mod">
          <pc:chgData name="pantelis balaouras" userId="25e8755020fc1734" providerId="LiveId" clId="{C8E2348C-AFBD-4F69-97DE-26CB60F1E110}" dt="2022-07-27T10:51:56.019" v="2" actId="20577"/>
          <pc:sldLayoutMkLst>
            <pc:docMk/>
            <pc:sldMasterMk cId="0" sldId="2147483648"/>
            <pc:sldLayoutMk cId="0" sldId="2147483652"/>
          </pc:sldLayoutMkLst>
          <pc:spChg chg="mod">
            <ac:chgData name="pantelis balaouras" userId="25e8755020fc1734" providerId="LiveId" clId="{C8E2348C-AFBD-4F69-97DE-26CB60F1E110}" dt="2022-07-27T10:51:56.019" v="2" actId="20577"/>
            <ac:spMkLst>
              <pc:docMk/>
              <pc:sldMasterMk cId="0" sldId="2147483648"/>
              <pc:sldLayoutMk cId="0" sldId="2147483652"/>
              <ac:spMk id="33" creationId="{00000000-0000-0000-0000-000000000000}"/>
            </ac:spMkLst>
          </pc:spChg>
        </pc:sldLayoutChg>
        <pc:sldLayoutChg chg="addSp delSp modSp mod">
          <pc:chgData name="pantelis balaouras" userId="25e8755020fc1734" providerId="LiveId" clId="{C8E2348C-AFBD-4F69-97DE-26CB60F1E110}" dt="2022-07-27T10:52:16.125" v="4"/>
          <pc:sldLayoutMkLst>
            <pc:docMk/>
            <pc:sldMasterMk cId="0" sldId="2147483648"/>
            <pc:sldLayoutMk cId="0" sldId="2147483655"/>
          </pc:sldLayoutMkLst>
          <pc:spChg chg="add mod">
            <ac:chgData name="pantelis balaouras" userId="25e8755020fc1734" providerId="LiveId" clId="{C8E2348C-AFBD-4F69-97DE-26CB60F1E110}" dt="2022-07-27T10:52:16.125" v="4"/>
            <ac:spMkLst>
              <pc:docMk/>
              <pc:sldMasterMk cId="0" sldId="2147483648"/>
              <pc:sldLayoutMk cId="0" sldId="2147483655"/>
              <ac:spMk id="7" creationId="{40884931-DF18-0930-005B-39C6282E5828}"/>
            </ac:spMkLst>
          </pc:spChg>
          <pc:spChg chg="del">
            <ac:chgData name="pantelis balaouras" userId="25e8755020fc1734" providerId="LiveId" clId="{C8E2348C-AFBD-4F69-97DE-26CB60F1E110}" dt="2022-07-27T10:52:14.726" v="3" actId="478"/>
            <ac:spMkLst>
              <pc:docMk/>
              <pc:sldMasterMk cId="0" sldId="2147483648"/>
              <pc:sldLayoutMk cId="0" sldId="2147483655"/>
              <ac:spMk id="50" creationId="{00000000-0000-0000-0000-000000000000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ED76A7-72B2-4213-B60C-E85F410F0D3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6C0E79-2CFE-47C8-A85E-56D20425B40F}">
      <dgm:prSet custT="1"/>
      <dgm:spPr>
        <a:solidFill>
          <a:schemeClr val="bg1">
            <a:lumMod val="95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n-GB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¿Qué le pareció más importante en la sesión anterior?</a:t>
          </a:r>
          <a:endParaRPr lang="en-US" sz="240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1DFDA25-6222-497A-857D-2A0570E58044}" type="parTrans" cxnId="{B7BC0A32-2AAD-44EB-897A-1DDC91648EEC}">
      <dgm:prSet/>
      <dgm:spPr/>
      <dgm:t>
        <a:bodyPr/>
        <a:lstStyle/>
        <a:p>
          <a:endParaRPr lang="en-US"/>
        </a:p>
      </dgm:t>
    </dgm:pt>
    <dgm:pt modelId="{F81E8A16-EE32-45C6-8ADF-5720FAA7F374}" type="sibTrans" cxnId="{B7BC0A32-2AAD-44EB-897A-1DDC91648EEC}">
      <dgm:prSet/>
      <dgm:spPr/>
      <dgm:t>
        <a:bodyPr/>
        <a:lstStyle/>
        <a:p>
          <a:endParaRPr lang="en-US"/>
        </a:p>
      </dgm:t>
    </dgm:pt>
    <dgm:pt modelId="{12958B29-C93B-4E00-8957-7B76F3CE65F9}">
      <dgm:prSet custT="1"/>
      <dgm:spPr>
        <a:solidFill>
          <a:schemeClr val="bg1">
            <a:lumMod val="95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n-GB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¿Cuál es la dimensión más importante de </a:t>
          </a:r>
          <a:r>
            <a:rPr lang="en-GB" sz="2400" b="1" dirty="0" err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alfabetización</a:t>
          </a:r>
          <a:r>
            <a:rPr lang="en-GB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 digital sanitaria para usted?</a:t>
          </a:r>
          <a:endParaRPr lang="en-US" sz="240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408ED5-ED84-411F-89E2-44169397F0B1}" type="parTrans" cxnId="{8357EBC9-363F-41B3-BC86-15131A46817C}">
      <dgm:prSet/>
      <dgm:spPr/>
      <dgm:t>
        <a:bodyPr/>
        <a:lstStyle/>
        <a:p>
          <a:endParaRPr lang="en-US"/>
        </a:p>
      </dgm:t>
    </dgm:pt>
    <dgm:pt modelId="{F7FFE997-372E-4AB3-9956-8FDCD7A1972D}" type="sibTrans" cxnId="{8357EBC9-363F-41B3-BC86-15131A46817C}">
      <dgm:prSet/>
      <dgm:spPr/>
      <dgm:t>
        <a:bodyPr/>
        <a:lstStyle/>
        <a:p>
          <a:endParaRPr lang="en-US"/>
        </a:p>
      </dgm:t>
    </dgm:pt>
    <dgm:pt modelId="{14D54255-5543-4C24-B595-747806F984B4}">
      <dgm:prSet custT="1"/>
      <dgm:spPr>
        <a:solidFill>
          <a:schemeClr val="bg1">
            <a:lumMod val="95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n-GB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¿Cuáles son las </a:t>
          </a:r>
          <a:r>
            <a:rPr lang="en-GB" sz="2400" b="1" dirty="0" err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cuestiones</a:t>
          </a:r>
          <a:r>
            <a:rPr lang="en-GB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n-GB" sz="2400" b="1" dirty="0" err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salud</a:t>
          </a:r>
          <a:r>
            <a:rPr lang="en-GB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 más relevantes/</a:t>
          </a:r>
          <a:r>
            <a:rPr lang="en-GB" sz="2400" b="1" dirty="0" err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problemáticas</a:t>
          </a:r>
          <a:r>
            <a:rPr lang="en-GB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 para usted?</a:t>
          </a:r>
          <a:endParaRPr lang="en-US" sz="240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385C16-0237-465B-98F8-E9EB05941845}" type="parTrans" cxnId="{6B147B98-4A14-4B37-A5A1-410C275D64C3}">
      <dgm:prSet/>
      <dgm:spPr/>
      <dgm:t>
        <a:bodyPr/>
        <a:lstStyle/>
        <a:p>
          <a:endParaRPr lang="en-US"/>
        </a:p>
      </dgm:t>
    </dgm:pt>
    <dgm:pt modelId="{EC81BC70-99B8-4593-881F-E50CAC278CEF}" type="sibTrans" cxnId="{6B147B98-4A14-4B37-A5A1-410C275D64C3}">
      <dgm:prSet/>
      <dgm:spPr/>
      <dgm:t>
        <a:bodyPr/>
        <a:lstStyle/>
        <a:p>
          <a:endParaRPr lang="en-US"/>
        </a:p>
      </dgm:t>
    </dgm:pt>
    <dgm:pt modelId="{662521E1-EAC9-4573-86C7-5558EB46F22C}" type="pres">
      <dgm:prSet presAssocID="{3EED76A7-72B2-4213-B60C-E85F410F0D34}" presName="linear" presStyleCnt="0">
        <dgm:presLayoutVars>
          <dgm:animLvl val="lvl"/>
          <dgm:resizeHandles val="exact"/>
        </dgm:presLayoutVars>
      </dgm:prSet>
      <dgm:spPr/>
    </dgm:pt>
    <dgm:pt modelId="{6D11118C-D97D-458F-B2AD-DFE12D6E844C}" type="pres">
      <dgm:prSet presAssocID="{8B6C0E79-2CFE-47C8-A85E-56D20425B40F}" presName="parentText" presStyleLbl="node1" presStyleIdx="0" presStyleCnt="3" custScaleY="90145">
        <dgm:presLayoutVars>
          <dgm:chMax val="0"/>
          <dgm:bulletEnabled val="1"/>
        </dgm:presLayoutVars>
      </dgm:prSet>
      <dgm:spPr/>
    </dgm:pt>
    <dgm:pt modelId="{883F43BE-D1D4-4962-8CCA-DDDC7765C83A}" type="pres">
      <dgm:prSet presAssocID="{F81E8A16-EE32-45C6-8ADF-5720FAA7F374}" presName="spacer" presStyleCnt="0"/>
      <dgm:spPr/>
    </dgm:pt>
    <dgm:pt modelId="{D2D7C50B-8316-45FF-BF3C-31092745B7B0}" type="pres">
      <dgm:prSet presAssocID="{12958B29-C93B-4E00-8957-7B76F3CE65F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F68AED5-1790-4507-8D15-6DE6E3D6D31C}" type="pres">
      <dgm:prSet presAssocID="{F7FFE997-372E-4AB3-9956-8FDCD7A1972D}" presName="spacer" presStyleCnt="0"/>
      <dgm:spPr/>
    </dgm:pt>
    <dgm:pt modelId="{DF11F108-A9EA-4D82-A08C-C51ED246A4D6}" type="pres">
      <dgm:prSet presAssocID="{14D54255-5543-4C24-B595-747806F984B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8437C2C-0C2F-4261-8828-381A8D9AC599}" type="presOf" srcId="{12958B29-C93B-4E00-8957-7B76F3CE65F9}" destId="{D2D7C50B-8316-45FF-BF3C-31092745B7B0}" srcOrd="0" destOrd="0" presId="urn:microsoft.com/office/officeart/2005/8/layout/vList2"/>
    <dgm:cxn modelId="{B7BC0A32-2AAD-44EB-897A-1DDC91648EEC}" srcId="{3EED76A7-72B2-4213-B60C-E85F410F0D34}" destId="{8B6C0E79-2CFE-47C8-A85E-56D20425B40F}" srcOrd="0" destOrd="0" parTransId="{81DFDA25-6222-497A-857D-2A0570E58044}" sibTransId="{F81E8A16-EE32-45C6-8ADF-5720FAA7F374}"/>
    <dgm:cxn modelId="{3BBD588E-77E1-442B-B66D-B82812198901}" type="presOf" srcId="{3EED76A7-72B2-4213-B60C-E85F410F0D34}" destId="{662521E1-EAC9-4573-86C7-5558EB46F22C}" srcOrd="0" destOrd="0" presId="urn:microsoft.com/office/officeart/2005/8/layout/vList2"/>
    <dgm:cxn modelId="{6B147B98-4A14-4B37-A5A1-410C275D64C3}" srcId="{3EED76A7-72B2-4213-B60C-E85F410F0D34}" destId="{14D54255-5543-4C24-B595-747806F984B4}" srcOrd="2" destOrd="0" parTransId="{D5385C16-0237-465B-98F8-E9EB05941845}" sibTransId="{EC81BC70-99B8-4593-881F-E50CAC278CEF}"/>
    <dgm:cxn modelId="{00FC3E9C-EE10-410D-B857-931C93FF25C5}" type="presOf" srcId="{8B6C0E79-2CFE-47C8-A85E-56D20425B40F}" destId="{6D11118C-D97D-458F-B2AD-DFE12D6E844C}" srcOrd="0" destOrd="0" presId="urn:microsoft.com/office/officeart/2005/8/layout/vList2"/>
    <dgm:cxn modelId="{17EA72BC-F56D-4BFA-9E0C-4CBE6B9F84BA}" type="presOf" srcId="{14D54255-5543-4C24-B595-747806F984B4}" destId="{DF11F108-A9EA-4D82-A08C-C51ED246A4D6}" srcOrd="0" destOrd="0" presId="urn:microsoft.com/office/officeart/2005/8/layout/vList2"/>
    <dgm:cxn modelId="{8357EBC9-363F-41B3-BC86-15131A46817C}" srcId="{3EED76A7-72B2-4213-B60C-E85F410F0D34}" destId="{12958B29-C93B-4E00-8957-7B76F3CE65F9}" srcOrd="1" destOrd="0" parTransId="{6D408ED5-ED84-411F-89E2-44169397F0B1}" sibTransId="{F7FFE997-372E-4AB3-9956-8FDCD7A1972D}"/>
    <dgm:cxn modelId="{2F331207-BC90-4497-80E3-E5F4995EFC34}" type="presParOf" srcId="{662521E1-EAC9-4573-86C7-5558EB46F22C}" destId="{6D11118C-D97D-458F-B2AD-DFE12D6E844C}" srcOrd="0" destOrd="0" presId="urn:microsoft.com/office/officeart/2005/8/layout/vList2"/>
    <dgm:cxn modelId="{AB797BE7-E075-47F0-8289-97B600F8EEBB}" type="presParOf" srcId="{662521E1-EAC9-4573-86C7-5558EB46F22C}" destId="{883F43BE-D1D4-4962-8CCA-DDDC7765C83A}" srcOrd="1" destOrd="0" presId="urn:microsoft.com/office/officeart/2005/8/layout/vList2"/>
    <dgm:cxn modelId="{BC561837-43F3-4376-B690-903078FBABB5}" type="presParOf" srcId="{662521E1-EAC9-4573-86C7-5558EB46F22C}" destId="{D2D7C50B-8316-45FF-BF3C-31092745B7B0}" srcOrd="2" destOrd="0" presId="urn:microsoft.com/office/officeart/2005/8/layout/vList2"/>
    <dgm:cxn modelId="{695E2CAC-2726-4211-BB71-EC9C4DA9169F}" type="presParOf" srcId="{662521E1-EAC9-4573-86C7-5558EB46F22C}" destId="{4F68AED5-1790-4507-8D15-6DE6E3D6D31C}" srcOrd="3" destOrd="0" presId="urn:microsoft.com/office/officeart/2005/8/layout/vList2"/>
    <dgm:cxn modelId="{834F6C94-C37B-4634-B129-1119C1A7AF08}" type="presParOf" srcId="{662521E1-EAC9-4573-86C7-5558EB46F22C}" destId="{DF11F108-A9EA-4D82-A08C-C51ED246A4D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1118C-D97D-458F-B2AD-DFE12D6E844C}">
      <dsp:nvSpPr>
        <dsp:cNvPr id="0" name=""/>
        <dsp:cNvSpPr/>
      </dsp:nvSpPr>
      <dsp:spPr>
        <a:xfrm>
          <a:off x="0" y="575642"/>
          <a:ext cx="6253721" cy="1096884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¿Qué le pareció más importante en la sesión anterior?</a:t>
          </a:r>
          <a:endParaRPr lang="en-US" sz="2400" kern="120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3545" y="629187"/>
        <a:ext cx="6146631" cy="989794"/>
      </dsp:txXfrm>
    </dsp:sp>
    <dsp:sp modelId="{D2D7C50B-8316-45FF-BF3C-31092745B7B0}">
      <dsp:nvSpPr>
        <dsp:cNvPr id="0" name=""/>
        <dsp:cNvSpPr/>
      </dsp:nvSpPr>
      <dsp:spPr>
        <a:xfrm>
          <a:off x="0" y="1859727"/>
          <a:ext cx="6253721" cy="1216800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¿Cuál es la dimensión más importante de </a:t>
          </a:r>
          <a:r>
            <a:rPr lang="en-GB" sz="2400" b="1" kern="1200" dirty="0" err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alfabetización</a:t>
          </a:r>
          <a:r>
            <a:rPr lang="en-GB" sz="2400" b="1" kern="1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 digital sanitaria para usted?</a:t>
          </a:r>
          <a:endParaRPr lang="en-US" sz="2400" kern="120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9399" y="1919126"/>
        <a:ext cx="6134923" cy="1098002"/>
      </dsp:txXfrm>
    </dsp:sp>
    <dsp:sp modelId="{DF11F108-A9EA-4D82-A08C-C51ED246A4D6}">
      <dsp:nvSpPr>
        <dsp:cNvPr id="0" name=""/>
        <dsp:cNvSpPr/>
      </dsp:nvSpPr>
      <dsp:spPr>
        <a:xfrm>
          <a:off x="0" y="3263727"/>
          <a:ext cx="6253721" cy="1216800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¿Cuáles son las </a:t>
          </a:r>
          <a:r>
            <a:rPr lang="en-GB" sz="2400" b="1" kern="1200" dirty="0" err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cuestiones</a:t>
          </a:r>
          <a:r>
            <a:rPr lang="en-GB" sz="2400" b="1" kern="1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n-GB" sz="2400" b="1" kern="1200" dirty="0" err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salud</a:t>
          </a:r>
          <a:r>
            <a:rPr lang="en-GB" sz="2400" b="1" kern="1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 más relevantes/</a:t>
          </a:r>
          <a:r>
            <a:rPr lang="en-GB" sz="2400" b="1" kern="1200" dirty="0" err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problemáticas</a:t>
          </a:r>
          <a:r>
            <a:rPr lang="en-GB" sz="2400" b="1" kern="1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 para usted?</a:t>
          </a:r>
          <a:endParaRPr lang="en-US" sz="2400" kern="120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9399" y="3323126"/>
        <a:ext cx="6134923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487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2221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1523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8232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248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38515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30088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08854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74761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3817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22634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65283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03034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9089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05820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74605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9" name="Google Shape;629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37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4034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6878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0430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55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6"/>
          <p:cNvSpPr txBox="1"/>
          <p:nvPr/>
        </p:nvSpPr>
        <p:spPr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2. Empower</a:t>
            </a:r>
            <a:endParaRPr/>
          </a:p>
        </p:txBody>
      </p:sp>
      <p:sp>
        <p:nvSpPr>
          <p:cNvPr id="20" name="Google Shape;20;p56"/>
          <p:cNvSpPr txBox="1"/>
          <p:nvPr/>
        </p:nvSpPr>
        <p:spPr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3. Participate</a:t>
            </a:r>
            <a:endParaRPr/>
          </a:p>
        </p:txBody>
      </p:sp>
      <p:sp>
        <p:nvSpPr>
          <p:cNvPr id="21" name="Google Shape;21;p56"/>
          <p:cNvSpPr txBox="1"/>
          <p:nvPr/>
        </p:nvSpPr>
        <p:spPr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1. Prevent</a:t>
            </a:r>
            <a:endParaRPr/>
          </a:p>
        </p:txBody>
      </p:sp>
      <p:pic>
        <p:nvPicPr>
          <p:cNvPr id="22" name="Google Shape;22;p56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17" y="29817"/>
            <a:ext cx="1015241" cy="1015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Unit">
  <p:cSld name="Intro Uni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7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7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" name="Google Shape;27;p57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4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57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07980" y="6356323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17" y="6301390"/>
            <a:ext cx="528183" cy="528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single column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8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8"/>
          <p:cNvSpPr txBox="1">
            <a:spLocks noGrp="1"/>
          </p:cNvSpPr>
          <p:nvPr>
            <p:ph type="body" idx="1"/>
          </p:nvPr>
        </p:nvSpPr>
        <p:spPr>
          <a:xfrm>
            <a:off x="557999" y="1799999"/>
            <a:ext cx="5852132" cy="486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8"/>
          <p:cNvSpPr txBox="1"/>
          <p:nvPr/>
        </p:nvSpPr>
        <p:spPr>
          <a:xfrm>
            <a:off x="0" y="98623"/>
            <a:ext cx="8709225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de-DE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1 </a:t>
            </a:r>
            <a:r>
              <a:rPr lang="de-DE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Qué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 la </a:t>
            </a:r>
            <a:r>
              <a:rPr lang="en-GB" sz="1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alfabetización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digital sanitaria y </a:t>
            </a:r>
            <a:r>
              <a:rPr lang="en-GB" sz="1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relevancia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4" name="Google Shape;34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817" y="6301390"/>
            <a:ext cx="528183" cy="528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Intro">
  <p:cSld name="Submodule Intr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9"/>
          <p:cNvSpPr/>
          <p:nvPr/>
        </p:nvSpPr>
        <p:spPr>
          <a:xfrm>
            <a:off x="0" y="2218305"/>
            <a:ext cx="12192000" cy="3787362"/>
          </a:xfrm>
          <a:prstGeom prst="rect">
            <a:avLst/>
          </a:prstGeom>
          <a:solidFill>
            <a:srgbClr val="203864"/>
          </a:solidFill>
          <a:ln>
            <a:noFill/>
          </a:ln>
          <a:effectLst>
            <a:outerShdw blurRad="40000" dist="23000" dir="5400000" rotWithShape="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59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0515600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Calibri"/>
              <a:buNone/>
              <a:defRPr sz="22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9"/>
          <p:cNvSpPr txBox="1">
            <a:spLocks noGrp="1"/>
          </p:cNvSpPr>
          <p:nvPr>
            <p:ph type="body" idx="1"/>
          </p:nvPr>
        </p:nvSpPr>
        <p:spPr>
          <a:xfrm>
            <a:off x="558000" y="2218304"/>
            <a:ext cx="7872768" cy="37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640"/>
              <a:buChar char="▪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59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07980" y="6356323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17" y="6301390"/>
            <a:ext cx="528183" cy="528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with 2 columns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3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3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5409663" cy="489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3"/>
          <p:cNvSpPr txBox="1">
            <a:spLocks noGrp="1"/>
          </p:cNvSpPr>
          <p:nvPr>
            <p:ph type="body" idx="2"/>
          </p:nvPr>
        </p:nvSpPr>
        <p:spPr>
          <a:xfrm>
            <a:off x="6172199" y="1800000"/>
            <a:ext cx="5782377" cy="489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9" name="Google Shape;49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817" y="6301390"/>
            <a:ext cx="528183" cy="5281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3;p58">
            <a:extLst>
              <a:ext uri="{FF2B5EF4-FFF2-40B4-BE49-F238E27FC236}">
                <a16:creationId xmlns:a16="http://schemas.microsoft.com/office/drawing/2014/main" id="{40884931-DF18-0930-005B-39C6282E5828}"/>
              </a:ext>
            </a:extLst>
          </p:cNvPr>
          <p:cNvSpPr txBox="1"/>
          <p:nvPr userDrawn="1"/>
        </p:nvSpPr>
        <p:spPr>
          <a:xfrm>
            <a:off x="0" y="98623"/>
            <a:ext cx="8709225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de-DE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1 </a:t>
            </a:r>
            <a:r>
              <a:rPr lang="de-DE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Qué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 la </a:t>
            </a:r>
            <a:r>
              <a:rPr lang="en-GB" sz="1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alfabetización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digital sanitaria y </a:t>
            </a:r>
            <a:r>
              <a:rPr lang="en-GB" sz="1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relevancia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62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4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Calibri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Calibri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Calibri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Calibri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Calibri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61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Calibri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Calibri"/>
              <a:buChar char="▪"/>
              <a:def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Calibri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Calibri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Calibri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pixabay.com/service/license/" TargetMode="External"/><Relationship Id="rId4" Type="http://schemas.openxmlformats.org/officeDocument/2006/relationships/hyperlink" Target="https://cdn.pixabay.com/photo/2017/03/10/08/57/questions-2132217_960_720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pixabay.com/service/license/" TargetMode="External"/><Relationship Id="rId4" Type="http://schemas.openxmlformats.org/officeDocument/2006/relationships/hyperlink" Target="https://pixabay.com/illustrations/social-media-personal-2457842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vectors/computadora-port%c3%a1til-computadora-2298286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hyperlink" Target="https://pixabay.com/service/licens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illustrations/imac-ipad-iphone-macbook-1999636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hyperlink" Target="https://pixabay.com/service/license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service/license/" TargetMode="External"/><Relationship Id="rId2" Type="http://schemas.openxmlformats.org/officeDocument/2006/relationships/hyperlink" Target="https://pixabay.com/es/photos/computadora-port%c3%a1til-mujer-educaci%c3%b3n-3087585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service/license/" TargetMode="External"/><Relationship Id="rId2" Type="http://schemas.openxmlformats.org/officeDocument/2006/relationships/hyperlink" Target="https://pixabay.com/es/vectors/punto-de-interrogatorio-150807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service/license/" TargetMode="External"/><Relationship Id="rId2" Type="http://schemas.openxmlformats.org/officeDocument/2006/relationships/hyperlink" Target="https://pixabay.com/es/photos/pregunta-signo-de-interrogaci%c3%b3n-2309042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ixabay.com/es/vectors/titular-de-lugar-buscando-1566737/" TargetMode="Externa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service/license/" TargetMode="External"/><Relationship Id="rId2" Type="http://schemas.openxmlformats.org/officeDocument/2006/relationships/hyperlink" Target="https://pixabay.com/es/vectors/bot%c3%b3n-s%c3%ad-no-rojo-verde-icono-32259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service/license/" TargetMode="External"/><Relationship Id="rId2" Type="http://schemas.openxmlformats.org/officeDocument/2006/relationships/hyperlink" Target="https://pixabay.com/es/vectors/confusi%c3%b3n-izquierda-derecho-311388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ordina-oerh.com/" TargetMode="External"/><Relationship Id="rId13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9.jpg"/><Relationship Id="rId12" Type="http://schemas.openxmlformats.org/officeDocument/2006/relationships/hyperlink" Target="https://www.uv.es/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www.oxfamital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-hs.de/" TargetMode="External"/><Relationship Id="rId11" Type="http://schemas.openxmlformats.org/officeDocument/2006/relationships/image" Target="../media/image11.jpg"/><Relationship Id="rId5" Type="http://schemas.openxmlformats.org/officeDocument/2006/relationships/image" Target="../media/image8.jpg"/><Relationship Id="rId15" Type="http://schemas.openxmlformats.org/officeDocument/2006/relationships/image" Target="../media/image13.jpg"/><Relationship Id="rId10" Type="http://schemas.openxmlformats.org/officeDocument/2006/relationships/hyperlink" Target="https://www.prolepsis.gr/" TargetMode="External"/><Relationship Id="rId4" Type="http://schemas.openxmlformats.org/officeDocument/2006/relationships/hyperlink" Target="https://www.gunet.gr/" TargetMode="External"/><Relationship Id="rId9" Type="http://schemas.openxmlformats.org/officeDocument/2006/relationships/image" Target="../media/image10.jpg"/><Relationship Id="rId14" Type="http://schemas.openxmlformats.org/officeDocument/2006/relationships/hyperlink" Target="https://www.media-k.eu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service/license/" TargetMode="External"/><Relationship Id="rId2" Type="http://schemas.openxmlformats.org/officeDocument/2006/relationships/hyperlink" Target="https://pixabay.com/es/vectors/chat-m%c3%baltiple-icono-s%c3%admbolo-2389223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vectors/firmar-seguridad-proteccion-seguro-1086703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ixabay.com/service/license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vectors/tos-en-el-codo-covid-19-coronavirus-5846240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hyperlink" Target="https://pixabay.com/service/license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ixabay.com/service/license/" TargetMode="External"/><Relationship Id="rId4" Type="http://schemas.openxmlformats.org/officeDocument/2006/relationships/hyperlink" Target="https://pixabay.com/es/illustrations/realimentaci%c3%b3n-encuesta-cuestionario-3239454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ixabay.com/service/license/" TargetMode="External"/><Relationship Id="rId4" Type="http://schemas.openxmlformats.org/officeDocument/2006/relationships/hyperlink" Target="https://cdn.pixabay.com/photo/2018/03/03/11/04/introduction-3195427_960_720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illustrations/realimentaci%c3%b3n-encuesta-cuestionario-3239454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ixabay.com/service/license/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s://pixabay.com/es/illustrations/signo-de-exclamaci%c3%b3n-materia-507768/" TargetMode="External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38.png"/><Relationship Id="rId4" Type="http://schemas.openxmlformats.org/officeDocument/2006/relationships/hyperlink" Target="https://pixabay.com/service/license/" TargetMode="External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illustrations/realimentaci%c3%b3n-encuesta-cuestionario-3239454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ixabay.com/service/license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service/license/" TargetMode="External"/><Relationship Id="rId2" Type="http://schemas.openxmlformats.org/officeDocument/2006/relationships/hyperlink" Target="https://pixabay.com/es/vectors/interfaz-gr%c3%a1fica-de-usuario-interfaz-2311259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service/license/" TargetMode="External"/><Relationship Id="rId2" Type="http://schemas.openxmlformats.org/officeDocument/2006/relationships/hyperlink" Target="https://pixabay.com/es/vectors/m%c3%a9dico-icono-icono-de-doctor-5569298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service/license/" TargetMode="External"/><Relationship Id="rId2" Type="http://schemas.openxmlformats.org/officeDocument/2006/relationships/hyperlink" Target="https://pixabay.com/es/vectors/tabletas-pastillas-medicamento-309742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service/license/" TargetMode="External"/><Relationship Id="rId2" Type="http://schemas.openxmlformats.org/officeDocument/2006/relationships/hyperlink" Target="https://pixabay.com/es/vectors/fr%c3%ado-m%c3%a1scara-rostro-hombre-mujer-3855761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illustrations/realimentaci%c3%b3n-encuesta-cuestionario-3239454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ixabay.com/service/license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service/license/" TargetMode="External"/><Relationship Id="rId4" Type="http://schemas.openxmlformats.org/officeDocument/2006/relationships/hyperlink" Target="https://pixabay.com/illustrations/teamwork-team-gear-gears-drive-2207743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p2guv2PFco" TargetMode="External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hyperlink" Target="https://pixabay.com/service/license/" TargetMode="External"/><Relationship Id="rId4" Type="http://schemas.openxmlformats.org/officeDocument/2006/relationships/hyperlink" Target="https://pixabay.com/illustrations/social-media-personal-2457842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"/>
          <p:cNvSpPr/>
          <p:nvPr/>
        </p:nvSpPr>
        <p:spPr>
          <a:xfrm>
            <a:off x="-1" y="0"/>
            <a:ext cx="1219169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"/>
          <p:cNvSpPr txBox="1"/>
          <p:nvPr/>
        </p:nvSpPr>
        <p:spPr>
          <a:xfrm>
            <a:off x="1349531" y="4227707"/>
            <a:ext cx="5450662" cy="173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3400"/>
              <a:buFont typeface="Calibri"/>
              <a:buNone/>
            </a:pPr>
            <a:r>
              <a:rPr lang="de-DE" sz="3400" b="1" i="0" u="none" strike="noStrike" cap="none" dirty="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Módulo 1</a:t>
            </a:r>
            <a:br>
              <a:rPr lang="de-DE" sz="3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DE" sz="3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 es la alfabetización sanitaria digital y </a:t>
            </a:r>
            <a:r>
              <a:rPr lang="de-DE" sz="3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de-DE" sz="3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3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relevancia</a:t>
            </a:r>
            <a:r>
              <a:rPr lang="de-DE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"/>
          <p:cNvSpPr/>
          <p:nvPr/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9531" y="1073414"/>
            <a:ext cx="10228659" cy="2706488"/>
          </a:xfrm>
          <a:prstGeom prst="rect">
            <a:avLst/>
          </a:prstGeom>
          <a:noFill/>
          <a:ln>
            <a:noFill/>
          </a:ln>
          <a:effectLst>
            <a:outerShdw blurRad="406400" dist="317500" dir="5400000" sx="89000" sy="89000" rotWithShape="0">
              <a:srgbClr val="000000">
                <a:alpha val="14901"/>
              </a:srgbClr>
            </a:outerShdw>
          </a:effectLst>
        </p:spPr>
      </p:pic>
      <p:sp>
        <p:nvSpPr>
          <p:cNvPr id="67" name="Google Shape;67;p1"/>
          <p:cNvSpPr/>
          <p:nvPr/>
        </p:nvSpPr>
        <p:spPr>
          <a:xfrm>
            <a:off x="1675900" y="6380247"/>
            <a:ext cx="6960100" cy="63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El apoyo de la Comisión Europea a la elaboración de esta publicación no constituye una aprobación de su contenido, que refleja únicamente las opiniones de los autores, y la Comisión no se hace responsable del uso que pueda hacerse de la información contenida en ella.</a:t>
            </a:r>
            <a:endParaRPr sz="9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1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751" y="6332226"/>
            <a:ext cx="168402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"/>
          <p:cNvSpPr/>
          <p:nvPr/>
        </p:nvSpPr>
        <p:spPr>
          <a:xfrm>
            <a:off x="-2" y="862700"/>
            <a:ext cx="722376" cy="8681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4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"/>
          <p:cNvSpPr/>
          <p:nvPr/>
        </p:nvSpPr>
        <p:spPr>
          <a:xfrm>
            <a:off x="2609" y="1698521"/>
            <a:ext cx="722376" cy="868136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"/>
          <p:cNvSpPr/>
          <p:nvPr/>
        </p:nvSpPr>
        <p:spPr>
          <a:xfrm>
            <a:off x="-56" y="2493288"/>
            <a:ext cx="722376" cy="868136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4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"/>
          <p:cNvSpPr/>
          <p:nvPr/>
        </p:nvSpPr>
        <p:spPr>
          <a:xfrm>
            <a:off x="-2" y="3361744"/>
            <a:ext cx="722376" cy="868136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de-DE" sz="2400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73" name="Google Shape;73;p1"/>
          <p:cNvSpPr/>
          <p:nvPr/>
        </p:nvSpPr>
        <p:spPr>
          <a:xfrm>
            <a:off x="1655" y="4227707"/>
            <a:ext cx="722376" cy="868136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0" i="0" u="none" strike="noStrike" cap="none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400" b="0" i="0" u="none" strike="noStrike" cap="none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"/>
          <p:cNvSpPr/>
          <p:nvPr/>
        </p:nvSpPr>
        <p:spPr>
          <a:xfrm>
            <a:off x="510" y="5094514"/>
            <a:ext cx="722376" cy="868136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400" b="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10D238C8-7957-4E58-928A-A709BE291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31" y="6316337"/>
            <a:ext cx="1406013" cy="49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117;p4"/>
          <p:cNvGrpSpPr/>
          <p:nvPr/>
        </p:nvGrpSpPr>
        <p:grpSpPr>
          <a:xfrm>
            <a:off x="2525315" y="2105079"/>
            <a:ext cx="7125062" cy="3475914"/>
            <a:chOff x="-23587" y="158831"/>
            <a:chExt cx="6274697" cy="3089382"/>
          </a:xfrm>
          <a:solidFill>
            <a:srgbClr val="0070C0"/>
          </a:solidFill>
        </p:grpSpPr>
        <p:sp>
          <p:nvSpPr>
            <p:cNvPr id="10" name="Google Shape;118;p4"/>
            <p:cNvSpPr/>
            <p:nvPr/>
          </p:nvSpPr>
          <p:spPr>
            <a:xfrm>
              <a:off x="0" y="158831"/>
              <a:ext cx="6251110" cy="479700"/>
            </a:xfrm>
            <a:prstGeom prst="roundRect">
              <a:avLst>
                <a:gd name="adj" fmla="val 16667"/>
              </a:avLst>
            </a:prstGeom>
            <a:grpFill/>
            <a:ln w="1905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Google Shape;119;p4"/>
            <p:cNvSpPr txBox="1"/>
            <p:nvPr/>
          </p:nvSpPr>
          <p:spPr>
            <a:xfrm>
              <a:off x="23417" y="182248"/>
              <a:ext cx="6204276" cy="432866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000" b="0" i="0" u="none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1. 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Qué es la alfabetización sanitaria </a:t>
              </a:r>
              <a:r>
                <a:rPr lang="de-DE" sz="2000" b="0" i="0" u="none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digital 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y su </a:t>
              </a:r>
              <a:r>
                <a:rPr lang="de-DE" sz="2000" b="0" i="0" u="none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relevancia </a:t>
              </a:r>
              <a:endParaRPr sz="20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0;p4"/>
            <p:cNvSpPr/>
            <p:nvPr/>
          </p:nvSpPr>
          <p:spPr>
            <a:xfrm>
              <a:off x="0" y="696131"/>
              <a:ext cx="6251110" cy="479700"/>
            </a:xfrm>
            <a:prstGeom prst="roundRect">
              <a:avLst>
                <a:gd name="adj" fmla="val 16667"/>
              </a:avLst>
            </a:prstGeom>
            <a:grpFill/>
            <a:ln w="1905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Google Shape;121;p4"/>
            <p:cNvSpPr txBox="1"/>
            <p:nvPr/>
          </p:nvSpPr>
          <p:spPr>
            <a:xfrm>
              <a:off x="23417" y="719548"/>
              <a:ext cx="6204276" cy="432866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000" b="0" i="0" u="none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2. Principales cuestiones sanitarias al aterrizar en un nuevo país</a:t>
              </a:r>
              <a:endParaRPr sz="20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22;p4"/>
            <p:cNvSpPr/>
            <p:nvPr/>
          </p:nvSpPr>
          <p:spPr>
            <a:xfrm>
              <a:off x="0" y="1233432"/>
              <a:ext cx="6251110" cy="479700"/>
            </a:xfrm>
            <a:prstGeom prst="roundRect">
              <a:avLst>
                <a:gd name="adj" fmla="val 16667"/>
              </a:avLst>
            </a:prstGeom>
            <a:grpFill/>
            <a:ln w="1905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Google Shape;123;p4"/>
            <p:cNvSpPr txBox="1"/>
            <p:nvPr/>
          </p:nvSpPr>
          <p:spPr>
            <a:xfrm>
              <a:off x="23417" y="1256849"/>
              <a:ext cx="6204276" cy="432866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000" b="0" i="0" u="none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3. </a:t>
              </a:r>
              <a:r>
                <a:rPr lang="de-DE" sz="2000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Servicios de salud</a:t>
              </a:r>
              <a:endParaRPr sz="20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24;p4"/>
            <p:cNvSpPr/>
            <p:nvPr/>
          </p:nvSpPr>
          <p:spPr>
            <a:xfrm>
              <a:off x="-23586" y="1734444"/>
              <a:ext cx="6251110" cy="479700"/>
            </a:xfrm>
            <a:prstGeom prst="roundRect">
              <a:avLst>
                <a:gd name="adj" fmla="val 16667"/>
              </a:avLst>
            </a:prstGeom>
            <a:grpFill/>
            <a:ln w="1905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Google Shape;125;p4"/>
            <p:cNvSpPr txBox="1"/>
            <p:nvPr/>
          </p:nvSpPr>
          <p:spPr>
            <a:xfrm>
              <a:off x="-23587" y="1781432"/>
              <a:ext cx="6204276" cy="432866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000" b="0" i="0" u="none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4. 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Convertirse en una persona digitalmente alfabetizada</a:t>
              </a:r>
              <a:endParaRPr sz="20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26;p4"/>
            <p:cNvSpPr/>
            <p:nvPr/>
          </p:nvSpPr>
          <p:spPr>
            <a:xfrm>
              <a:off x="-18270" y="2235456"/>
              <a:ext cx="6251110" cy="479700"/>
            </a:xfrm>
            <a:prstGeom prst="roundRect">
              <a:avLst>
                <a:gd name="adj" fmla="val 16667"/>
              </a:avLst>
            </a:prstGeom>
            <a:grpFill/>
            <a:ln w="1905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Google Shape;127;p4"/>
            <p:cNvSpPr txBox="1"/>
            <p:nvPr/>
          </p:nvSpPr>
          <p:spPr>
            <a:xfrm>
              <a:off x="23248" y="2294620"/>
              <a:ext cx="6204276" cy="432866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000" b="0" i="0" u="none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5. 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Exploración de las herramientas de salud </a:t>
              </a:r>
              <a:r>
                <a:rPr lang="de-DE" sz="2000" b="0" i="0" u="none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digital</a:t>
              </a:r>
              <a:endParaRPr sz="20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28;p4"/>
            <p:cNvSpPr/>
            <p:nvPr/>
          </p:nvSpPr>
          <p:spPr>
            <a:xfrm>
              <a:off x="0" y="2768513"/>
              <a:ext cx="6251110" cy="479700"/>
            </a:xfrm>
            <a:prstGeom prst="roundRect">
              <a:avLst>
                <a:gd name="adj" fmla="val 16667"/>
              </a:avLst>
            </a:prstGeom>
            <a:grpFill/>
            <a:ln w="1905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Google Shape;129;p4"/>
            <p:cNvSpPr txBox="1"/>
            <p:nvPr/>
          </p:nvSpPr>
          <p:spPr>
            <a:xfrm>
              <a:off x="-1" y="2815347"/>
              <a:ext cx="6204276" cy="432866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000" b="0" i="0" u="none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6. 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Ser activo </a:t>
              </a:r>
              <a:r>
                <a:rPr lang="de-DE" sz="2000" b="0" i="0" u="none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en </a:t>
              </a:r>
              <a:r>
                <a:rPr lang="de-DE" sz="2000" b="0" i="0" u="none" strike="noStrike" cap="none" dirty="0" err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el entorno de la salud </a:t>
              </a:r>
              <a:r>
                <a:rPr lang="de-DE" sz="2000" b="0" i="0" u="none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digital</a:t>
              </a:r>
              <a:endParaRPr sz="20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687D8036-B967-435D-B4D8-B9E62CAF9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Resumen del proyecto - contenido</a:t>
            </a:r>
            <a:endParaRPr lang="en-GB" dirty="0"/>
          </a:p>
        </p:txBody>
      </p:sp>
      <p:sp>
        <p:nvSpPr>
          <p:cNvPr id="23" name="Google Shape;182;p7">
            <a:extLst>
              <a:ext uri="{FF2B5EF4-FFF2-40B4-BE49-F238E27FC236}">
                <a16:creationId xmlns:a16="http://schemas.microsoft.com/office/drawing/2014/main" id="{B0350D60-83F4-4FF4-B408-C3B3EF6E4344}"/>
              </a:ext>
            </a:extLst>
          </p:cNvPr>
          <p:cNvSpPr/>
          <p:nvPr/>
        </p:nvSpPr>
        <p:spPr>
          <a:xfrm>
            <a:off x="10927976" y="0"/>
            <a:ext cx="1264024" cy="398569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1.1 Apertura</a:t>
            </a:r>
            <a:endParaRPr sz="1275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3968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06C8E73-A4A5-49CD-90D8-A5A769760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Visión general del proyecto - estructura organizativa de los módulos</a:t>
            </a:r>
            <a:endParaRPr lang="en-GB" dirty="0"/>
          </a:p>
        </p:txBody>
      </p:sp>
      <p:sp>
        <p:nvSpPr>
          <p:cNvPr id="22" name="Google Shape;179;p7"/>
          <p:cNvSpPr txBox="1">
            <a:spLocks noGrp="1"/>
          </p:cNvSpPr>
          <p:nvPr>
            <p:ph type="body" idx="1"/>
          </p:nvPr>
        </p:nvSpPr>
        <p:spPr>
          <a:xfrm>
            <a:off x="557998" y="1799999"/>
            <a:ext cx="6497225" cy="486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</a:pPr>
            <a:r>
              <a:rPr lang="de-DE" dirty="0" err="1"/>
              <a:t>Cada módulo tiene </a:t>
            </a:r>
            <a:r>
              <a:rPr lang="de-DE" dirty="0"/>
              <a:t>una </a:t>
            </a:r>
            <a:r>
              <a:rPr lang="de-DE" dirty="0" err="1"/>
              <a:t>duración de entre </a:t>
            </a:r>
            <a:r>
              <a:rPr lang="de-DE" dirty="0"/>
              <a:t>4,5 </a:t>
            </a:r>
            <a:r>
              <a:rPr lang="de-DE" dirty="0" err="1"/>
              <a:t>horas </a:t>
            </a:r>
            <a:r>
              <a:rPr lang="de-DE" dirty="0"/>
              <a:t>(</a:t>
            </a:r>
            <a:r>
              <a:rPr lang="de-DE" dirty="0" err="1"/>
              <a:t>módulo más corto</a:t>
            </a:r>
            <a:r>
              <a:rPr lang="de-DE" dirty="0"/>
              <a:t>) </a:t>
            </a:r>
            <a:r>
              <a:rPr lang="de-DE" dirty="0" err="1"/>
              <a:t>y </a:t>
            </a:r>
            <a:r>
              <a:rPr lang="de-DE" dirty="0"/>
              <a:t>9 (</a:t>
            </a:r>
            <a:r>
              <a:rPr lang="de-DE" dirty="0" err="1"/>
              <a:t>módulo más largo</a:t>
            </a:r>
            <a:r>
              <a:rPr lang="de-DE" dirty="0"/>
              <a:t>)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</a:pPr>
            <a:r>
              <a:rPr lang="de-DE" dirty="0" err="1"/>
              <a:t>Cada módulo consta de sesiones </a:t>
            </a:r>
            <a:r>
              <a:rPr lang="de-DE" dirty="0"/>
              <a:t>presenciales y </a:t>
            </a:r>
            <a:r>
              <a:rPr lang="de-DE" dirty="0" err="1"/>
              <a:t>sesiones </a:t>
            </a:r>
            <a:r>
              <a:rPr lang="de-DE" dirty="0"/>
              <a:t>en línea. 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DE" dirty="0"/>
              <a:t>Las </a:t>
            </a:r>
            <a:r>
              <a:rPr lang="de-DE" b="1" dirty="0" err="1"/>
              <a:t>sesiones </a:t>
            </a:r>
            <a:r>
              <a:rPr lang="de-DE" b="1" dirty="0"/>
              <a:t>presenciales </a:t>
            </a:r>
            <a:r>
              <a:rPr lang="de-DE" dirty="0" err="1"/>
              <a:t>consisten en una breve presentación</a:t>
            </a:r>
            <a:r>
              <a:rPr lang="de-DE" dirty="0"/>
              <a:t>, </a:t>
            </a:r>
            <a:r>
              <a:rPr lang="de-DE" dirty="0" err="1"/>
              <a:t>actividades dinámicas de grupo </a:t>
            </a:r>
            <a:r>
              <a:rPr lang="de-DE" dirty="0"/>
              <a:t>y </a:t>
            </a:r>
            <a:r>
              <a:rPr lang="de-DE" dirty="0" err="1"/>
              <a:t>actividades prácticas</a:t>
            </a:r>
            <a:r>
              <a:rPr lang="de-DE" dirty="0"/>
              <a:t>. 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DE" b="1" dirty="0" err="1"/>
              <a:t>Las sesiones </a:t>
            </a:r>
            <a:r>
              <a:rPr lang="de-DE" b="1" dirty="0"/>
              <a:t>en línea </a:t>
            </a:r>
            <a:r>
              <a:rPr lang="de-DE" dirty="0" err="1"/>
              <a:t>son</a:t>
            </a:r>
            <a:r>
              <a:rPr lang="de-DE" b="1" dirty="0" err="1"/>
              <a:t> </a:t>
            </a:r>
            <a:r>
              <a:rPr lang="de-DE" dirty="0" err="1"/>
              <a:t>tareas </a:t>
            </a:r>
            <a:r>
              <a:rPr lang="de-DE" dirty="0"/>
              <a:t>individuales </a:t>
            </a:r>
            <a:r>
              <a:rPr lang="de-DE" dirty="0" err="1"/>
              <a:t>que se pueden realizar con independencia del lugar </a:t>
            </a:r>
            <a:r>
              <a:rPr lang="de-DE" dirty="0"/>
              <a:t>y la hora </a:t>
            </a:r>
            <a:r>
              <a:rPr lang="de-DE" dirty="0" err="1"/>
              <a:t>de las sesiones </a:t>
            </a:r>
            <a:r>
              <a:rPr lang="de-DE" dirty="0"/>
              <a:t>presenciales.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739" y="2203604"/>
            <a:ext cx="4682014" cy="33993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Google Shape;183;p7"/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Fuente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Licencia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82;p7">
            <a:extLst>
              <a:ext uri="{FF2B5EF4-FFF2-40B4-BE49-F238E27FC236}">
                <a16:creationId xmlns:a16="http://schemas.microsoft.com/office/drawing/2014/main" id="{10BF92F8-EDEA-4691-9455-B5F86ADB1763}"/>
              </a:ext>
            </a:extLst>
          </p:cNvPr>
          <p:cNvSpPr/>
          <p:nvPr/>
        </p:nvSpPr>
        <p:spPr>
          <a:xfrm>
            <a:off x="10927976" y="0"/>
            <a:ext cx="1264024" cy="398569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1.1 Apertura</a:t>
            </a:r>
            <a:endParaRPr sz="1275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2202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72B263-0DD2-499C-B968-09F72BE04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Presentación</a:t>
            </a:r>
            <a:endParaRPr lang="en-GB" dirty="0"/>
          </a:p>
        </p:txBody>
      </p:sp>
      <p:sp>
        <p:nvSpPr>
          <p:cNvPr id="179" name="Google Shape;179;p7"/>
          <p:cNvSpPr txBox="1">
            <a:spLocks noGrp="1"/>
          </p:cNvSpPr>
          <p:nvPr>
            <p:ph type="body" idx="1"/>
          </p:nvPr>
        </p:nvSpPr>
        <p:spPr>
          <a:xfrm>
            <a:off x="557998" y="1799999"/>
            <a:ext cx="7770213" cy="486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dirty="0"/>
              <a:t>¿Cómo me llamo?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dirty="0"/>
              <a:t>De qué país vengo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dirty="0"/>
              <a:t>Por qué vine a este país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dirty="0"/>
              <a:t>Cuáles son mis aficiones 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dirty="0"/>
              <a:t>¿Cuáles son mis motivaciones y objetivos para este curso</a:t>
            </a:r>
            <a:r>
              <a:rPr lang="en-GB" sz="2000" dirty="0"/>
              <a:t>?</a:t>
            </a:r>
          </a:p>
        </p:txBody>
      </p:sp>
      <p:pic>
        <p:nvPicPr>
          <p:cNvPr id="180" name="Google Shape;180;p7" descr="Social Media, Personal, Social Networks, Media, Syste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0302" y="1799999"/>
            <a:ext cx="4675852" cy="311723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7"/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Fuente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Licencia Pixabay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82;p7">
            <a:extLst>
              <a:ext uri="{FF2B5EF4-FFF2-40B4-BE49-F238E27FC236}">
                <a16:creationId xmlns:a16="http://schemas.microsoft.com/office/drawing/2014/main" id="{8E257D9B-B503-48C0-B908-4FC064807EDF}"/>
              </a:ext>
            </a:extLst>
          </p:cNvPr>
          <p:cNvSpPr/>
          <p:nvPr/>
        </p:nvSpPr>
        <p:spPr>
          <a:xfrm>
            <a:off x="10927976" y="0"/>
            <a:ext cx="1264024" cy="398569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1.1 Apertura</a:t>
            </a:r>
            <a:endParaRPr sz="1275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403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Calibri"/>
              <a:buNone/>
            </a:pPr>
            <a:r>
              <a:rPr lang="de-DE" sz="2700" dirty="0">
                <a:solidFill>
                  <a:srgbClr val="C01E24"/>
                </a:solidFill>
              </a:rPr>
              <a:t>Acción 1.1.2</a:t>
            </a:r>
            <a:br>
              <a:rPr lang="de-DE" dirty="0">
                <a:solidFill>
                  <a:srgbClr val="C01E24"/>
                </a:solidFill>
              </a:rPr>
            </a:br>
            <a:r>
              <a:rPr lang="en-US" dirty="0">
                <a:solidFill>
                  <a:srgbClr val="C01E24"/>
                </a:solidFill>
              </a:rPr>
              <a:t>Dinámica de grupo - Concepto de alfabetización sanitaria digital </a:t>
            </a:r>
            <a:endParaRPr dirty="0">
              <a:solidFill>
                <a:srgbClr val="C01E24"/>
              </a:solidFill>
            </a:endParaRPr>
          </a:p>
        </p:txBody>
      </p:sp>
      <p:sp>
        <p:nvSpPr>
          <p:cNvPr id="165" name="Google Shape;165;p7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de-DE" sz="2200"/>
              <a:t>Objetivos</a:t>
            </a:r>
            <a:endParaRPr/>
          </a:p>
        </p:txBody>
      </p:sp>
      <p:sp>
        <p:nvSpPr>
          <p:cNvPr id="166" name="Google Shape;166;p7"/>
          <p:cNvSpPr txBox="1">
            <a:spLocks noGrp="1"/>
          </p:cNvSpPr>
          <p:nvPr>
            <p:ph type="body" idx="2"/>
          </p:nvPr>
        </p:nvSpPr>
        <p:spPr>
          <a:xfrm>
            <a:off x="558000" y="2663019"/>
            <a:ext cx="5937120" cy="4008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SzPts val="2000"/>
              <a:buNone/>
            </a:pPr>
            <a:r>
              <a:rPr lang="de-DE" sz="2000" dirty="0"/>
              <a:t>Conocer el concepto de la alfabetización sanitaria digital y las competencias relacionadas:</a:t>
            </a:r>
          </a:p>
          <a:p>
            <a:pPr marL="800100" lvl="1" indent="-342900">
              <a:lnSpc>
                <a:spcPct val="120000"/>
              </a:lnSpc>
              <a:spcBef>
                <a:spcPts val="1200"/>
              </a:spcBef>
              <a:buSzPts val="2000"/>
            </a:pPr>
            <a:r>
              <a:rPr lang="en-GB" sz="1800" dirty="0"/>
              <a:t>Habilidades operativas</a:t>
            </a:r>
          </a:p>
          <a:p>
            <a:pPr marL="800100" lvl="1" indent="-342900">
              <a:lnSpc>
                <a:spcPct val="120000"/>
              </a:lnSpc>
              <a:spcBef>
                <a:spcPts val="1200"/>
              </a:spcBef>
              <a:buSzPts val="2000"/>
            </a:pPr>
            <a:r>
              <a:rPr lang="en-GB" sz="1800" dirty="0"/>
              <a:t>Habilidades de navegación</a:t>
            </a:r>
          </a:p>
          <a:p>
            <a:pPr marL="800100" lvl="1" indent="-342900">
              <a:lnSpc>
                <a:spcPct val="120000"/>
              </a:lnSpc>
              <a:spcBef>
                <a:spcPts val="1200"/>
              </a:spcBef>
              <a:buSzPts val="2000"/>
            </a:pPr>
            <a:r>
              <a:rPr lang="en-GB" sz="1800" dirty="0"/>
              <a:t>Búsqueda de información</a:t>
            </a:r>
          </a:p>
          <a:p>
            <a:pPr marL="800100" lvl="1" indent="-342900">
              <a:lnSpc>
                <a:spcPct val="120000"/>
              </a:lnSpc>
              <a:spcBef>
                <a:spcPts val="1200"/>
              </a:spcBef>
              <a:buSzPts val="2000"/>
            </a:pPr>
            <a:r>
              <a:rPr lang="en-GB" sz="1800" dirty="0"/>
              <a:t>Evaluar la fiabilidad, determinar la pertinencia</a:t>
            </a:r>
          </a:p>
          <a:p>
            <a:pPr marL="800100" lvl="1" indent="-342900">
              <a:lnSpc>
                <a:spcPct val="120000"/>
              </a:lnSpc>
              <a:spcBef>
                <a:spcPts val="1200"/>
              </a:spcBef>
              <a:buSzPts val="2000"/>
            </a:pPr>
            <a:r>
              <a:rPr lang="en-GB" sz="1800" dirty="0"/>
              <a:t>Añadir contenido</a:t>
            </a:r>
          </a:p>
          <a:p>
            <a:pPr marL="800100" lvl="1" indent="-342900">
              <a:lnSpc>
                <a:spcPct val="120000"/>
              </a:lnSpc>
              <a:spcBef>
                <a:spcPts val="1200"/>
              </a:spcBef>
              <a:buSzPts val="2000"/>
            </a:pPr>
            <a:r>
              <a:rPr lang="en-GB" sz="1800" dirty="0"/>
              <a:t>Proteger la privacidad.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SzPts val="2000"/>
            </a:pPr>
            <a:endParaRPr sz="2000" dirty="0"/>
          </a:p>
        </p:txBody>
      </p:sp>
      <p:sp>
        <p:nvSpPr>
          <p:cNvPr id="13" name="Google Shape;183;p7">
            <a:extLst>
              <a:ext uri="{FF2B5EF4-FFF2-40B4-BE49-F238E27FC236}">
                <a16:creationId xmlns:a16="http://schemas.microsoft.com/office/drawing/2014/main" id="{FD1339D8-E772-47E8-9B5F-FF69D38D8134}"/>
              </a:ext>
            </a:extLst>
          </p:cNvPr>
          <p:cNvSpPr/>
          <p:nvPr/>
        </p:nvSpPr>
        <p:spPr>
          <a:xfrm>
            <a:off x="-2561788" y="6532677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Fuente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Licencia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2" descr="Icon&#10;&#10;Description automatically generated with low confidence">
            <a:extLst>
              <a:ext uri="{FF2B5EF4-FFF2-40B4-BE49-F238E27FC236}">
                <a16:creationId xmlns:a16="http://schemas.microsoft.com/office/drawing/2014/main" id="{78CD0932-2A3E-4780-8AA8-42A8F6E8F8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0404" y="2204545"/>
            <a:ext cx="5575543" cy="4660805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9AE5A218-9B28-A75D-D931-927B59745D0B}"/>
              </a:ext>
            </a:extLst>
          </p:cNvPr>
          <p:cNvGrpSpPr/>
          <p:nvPr/>
        </p:nvGrpSpPr>
        <p:grpSpPr>
          <a:xfrm>
            <a:off x="10747248" y="1729357"/>
            <a:ext cx="1444752" cy="3319136"/>
            <a:chOff x="10747248" y="1729357"/>
            <a:chExt cx="1444752" cy="3319136"/>
          </a:xfrm>
        </p:grpSpPr>
        <p:sp>
          <p:nvSpPr>
            <p:cNvPr id="15" name="Google Shape;168;p7">
              <a:extLst>
                <a:ext uri="{FF2B5EF4-FFF2-40B4-BE49-F238E27FC236}">
                  <a16:creationId xmlns:a16="http://schemas.microsoft.com/office/drawing/2014/main" id="{537236CF-3FD9-8232-D8F9-66DB071AB486}"/>
                </a:ext>
              </a:extLst>
            </p:cNvPr>
            <p:cNvSpPr/>
            <p:nvPr/>
          </p:nvSpPr>
          <p:spPr>
            <a:xfrm>
              <a:off x="11469624" y="1730318"/>
              <a:ext cx="722376" cy="663558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 dirty="0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1.1.1</a:t>
              </a:r>
              <a:endParaRPr sz="1800" dirty="0">
                <a:solidFill>
                  <a:schemeClr val="lt1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8;p7">
              <a:extLst>
                <a:ext uri="{FF2B5EF4-FFF2-40B4-BE49-F238E27FC236}">
                  <a16:creationId xmlns:a16="http://schemas.microsoft.com/office/drawing/2014/main" id="{502A8A6F-C63B-10A1-D012-50E5C882508E}"/>
                </a:ext>
              </a:extLst>
            </p:cNvPr>
            <p:cNvSpPr/>
            <p:nvPr/>
          </p:nvSpPr>
          <p:spPr>
            <a:xfrm>
              <a:off x="11469624" y="2393253"/>
              <a:ext cx="722376" cy="663558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000" dirty="0">
                  <a:solidFill>
                    <a:srgbClr val="C01E24"/>
                  </a:solidFill>
                  <a:latin typeface="Calibri"/>
                  <a:cs typeface="Calibri"/>
                  <a:sym typeface="Calibri"/>
                </a:rPr>
                <a:t>1.1.2</a:t>
              </a:r>
              <a:endParaRPr sz="2000" dirty="0">
                <a:solidFill>
                  <a:srgbClr val="C01E24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68;p7">
              <a:extLst>
                <a:ext uri="{FF2B5EF4-FFF2-40B4-BE49-F238E27FC236}">
                  <a16:creationId xmlns:a16="http://schemas.microsoft.com/office/drawing/2014/main" id="{3B95432B-9968-CD0B-4519-DAE673541735}"/>
                </a:ext>
              </a:extLst>
            </p:cNvPr>
            <p:cNvSpPr/>
            <p:nvPr/>
          </p:nvSpPr>
          <p:spPr>
            <a:xfrm>
              <a:off x="11469624" y="3057468"/>
              <a:ext cx="722376" cy="663558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 dirty="0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1.1.3</a:t>
              </a:r>
              <a:endParaRPr sz="1800" dirty="0">
                <a:solidFill>
                  <a:schemeClr val="lt1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68;p7">
              <a:extLst>
                <a:ext uri="{FF2B5EF4-FFF2-40B4-BE49-F238E27FC236}">
                  <a16:creationId xmlns:a16="http://schemas.microsoft.com/office/drawing/2014/main" id="{0B0AB103-B643-658E-2184-7A4B52A8AE4F}"/>
                </a:ext>
              </a:extLst>
            </p:cNvPr>
            <p:cNvSpPr/>
            <p:nvPr/>
          </p:nvSpPr>
          <p:spPr>
            <a:xfrm>
              <a:off x="11469624" y="3720403"/>
              <a:ext cx="722376" cy="663558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 dirty="0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1.1.4</a:t>
              </a:r>
              <a:endParaRPr sz="1800" dirty="0">
                <a:solidFill>
                  <a:schemeClr val="lt1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68;p7">
              <a:extLst>
                <a:ext uri="{FF2B5EF4-FFF2-40B4-BE49-F238E27FC236}">
                  <a16:creationId xmlns:a16="http://schemas.microsoft.com/office/drawing/2014/main" id="{81A2CC46-53A0-A14D-4B24-86842F57C9F1}"/>
                </a:ext>
              </a:extLst>
            </p:cNvPr>
            <p:cNvSpPr/>
            <p:nvPr/>
          </p:nvSpPr>
          <p:spPr>
            <a:xfrm>
              <a:off x="11469624" y="4384935"/>
              <a:ext cx="722376" cy="663558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 dirty="0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1.1.5</a:t>
              </a:r>
              <a:endParaRPr sz="1800" dirty="0">
                <a:solidFill>
                  <a:schemeClr val="lt1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68;p7">
              <a:extLst>
                <a:ext uri="{FF2B5EF4-FFF2-40B4-BE49-F238E27FC236}">
                  <a16:creationId xmlns:a16="http://schemas.microsoft.com/office/drawing/2014/main" id="{11254DF0-32BE-0088-A651-DAEABFB81010}"/>
                </a:ext>
              </a:extLst>
            </p:cNvPr>
            <p:cNvSpPr/>
            <p:nvPr/>
          </p:nvSpPr>
          <p:spPr>
            <a:xfrm>
              <a:off x="10748719" y="1729357"/>
              <a:ext cx="722376" cy="663558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000" dirty="0">
                  <a:solidFill>
                    <a:srgbClr val="203864"/>
                  </a:solidFill>
                  <a:latin typeface="Calibri"/>
                  <a:cs typeface="Calibri"/>
                  <a:sym typeface="Calibri"/>
                </a:rPr>
                <a:t>1.1</a:t>
              </a:r>
              <a:endParaRPr sz="2000" dirty="0">
                <a:solidFill>
                  <a:srgbClr val="203864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68;p7">
              <a:extLst>
                <a:ext uri="{FF2B5EF4-FFF2-40B4-BE49-F238E27FC236}">
                  <a16:creationId xmlns:a16="http://schemas.microsoft.com/office/drawing/2014/main" id="{A0DCEEC9-5412-3A6F-54A5-7B9214F59404}"/>
                </a:ext>
              </a:extLst>
            </p:cNvPr>
            <p:cNvSpPr/>
            <p:nvPr/>
          </p:nvSpPr>
          <p:spPr>
            <a:xfrm>
              <a:off x="10747248" y="2389978"/>
              <a:ext cx="722376" cy="663558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000" dirty="0">
                  <a:solidFill>
                    <a:schemeClr val="bg1"/>
                  </a:solidFill>
                  <a:latin typeface="Calibri"/>
                  <a:cs typeface="Calibri"/>
                  <a:sym typeface="Calibri"/>
                </a:rPr>
                <a:t>1.</a:t>
              </a:r>
              <a:r>
                <a:rPr lang="el-GR" sz="2000" dirty="0">
                  <a:solidFill>
                    <a:schemeClr val="bg1"/>
                  </a:solidFill>
                  <a:latin typeface="Calibri"/>
                  <a:cs typeface="Calibri"/>
                  <a:sym typeface="Calibri"/>
                </a:rPr>
                <a:t>2</a:t>
              </a:r>
              <a:endParaRPr sz="2000" dirty="0">
                <a:solidFill>
                  <a:schemeClr val="bg1"/>
                </a:solidFill>
                <a:latin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7949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"/>
          <p:cNvSpPr txBox="1">
            <a:spLocks noGrp="1"/>
          </p:cNvSpPr>
          <p:nvPr>
            <p:ph type="title"/>
          </p:nvPr>
        </p:nvSpPr>
        <p:spPr>
          <a:xfrm>
            <a:off x="397712" y="1064417"/>
            <a:ext cx="11396576" cy="59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</a:pPr>
            <a:r>
              <a:rPr lang="en-US" dirty="0"/>
              <a:t>El concepto de alfabetización sanitaria digital</a:t>
            </a:r>
            <a:endParaRPr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9073E45-B511-4CF3-B56F-E667B083CF88}"/>
              </a:ext>
            </a:extLst>
          </p:cNvPr>
          <p:cNvSpPr/>
          <p:nvPr/>
        </p:nvSpPr>
        <p:spPr>
          <a:xfrm>
            <a:off x="0" y="1857375"/>
            <a:ext cx="6800850" cy="479252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GB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Alfabetización sanitaria digital (DHL) </a:t>
            </a:r>
          </a:p>
          <a:p>
            <a:pPr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 la capacidad de buscar, encontrar, comprender y valorar la información sanitaria procedente de fuentes electrónicas y aplicar los conocimientos adquiridos para abordar o resolver un problema de salud.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183;p7">
            <a:extLst>
              <a:ext uri="{FF2B5EF4-FFF2-40B4-BE49-F238E27FC236}">
                <a16:creationId xmlns:a16="http://schemas.microsoft.com/office/drawing/2014/main" id="{3DABB675-150C-47D6-8022-FE034CECD204}"/>
              </a:ext>
            </a:extLst>
          </p:cNvPr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Fuente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Licencia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18" name="Picture 2" descr="Imac, Ipad, Iphone, Macbook, Computadora Portátil, Ios">
            <a:extLst>
              <a:ext uri="{FF2B5EF4-FFF2-40B4-BE49-F238E27FC236}">
                <a16:creationId xmlns:a16="http://schemas.microsoft.com/office/drawing/2014/main" id="{CFEB3300-BD1C-4138-815E-495AD5E8B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037" y="2080680"/>
            <a:ext cx="5146703" cy="280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82;p7">
            <a:extLst>
              <a:ext uri="{FF2B5EF4-FFF2-40B4-BE49-F238E27FC236}">
                <a16:creationId xmlns:a16="http://schemas.microsoft.com/office/drawing/2014/main" id="{DF28BDD1-C3C1-4B27-8553-7FB99181BE67}"/>
              </a:ext>
            </a:extLst>
          </p:cNvPr>
          <p:cNvSpPr/>
          <p:nvPr/>
        </p:nvSpPr>
        <p:spPr>
          <a:xfrm>
            <a:off x="10130119" y="0"/>
            <a:ext cx="2061882" cy="398569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1.2 El concepto de DHL</a:t>
            </a:r>
            <a:endParaRPr sz="1275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6901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DD0A9374-1DB3-4034-BF31-4E81F668C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Habilidades operativas</a:t>
            </a:r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7E878CB9-40C0-4A51-A17C-0D74F8C74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999" y="1799999"/>
            <a:ext cx="4859603" cy="4865977"/>
          </a:xfrm>
        </p:spPr>
        <p:txBody>
          <a:bodyPr/>
          <a:lstStyle/>
          <a:p>
            <a:pPr marL="76200" indent="0">
              <a:spcAft>
                <a:spcPts val="600"/>
              </a:spcAft>
              <a:buNone/>
            </a:pPr>
            <a:r>
              <a:rPr lang="en-US" dirty="0"/>
              <a:t>¿Cómo de fácil o difícil es para ti? </a:t>
            </a:r>
          </a:p>
          <a:p>
            <a:pPr marL="53340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 err="1"/>
              <a:t>Utilizar</a:t>
            </a:r>
            <a:r>
              <a:rPr lang="en-US" dirty="0"/>
              <a:t> un ordenador y su </a:t>
            </a:r>
            <a:r>
              <a:rPr lang="en-US" dirty="0" err="1"/>
              <a:t>navegador</a:t>
            </a:r>
            <a:r>
              <a:rPr lang="en-US" dirty="0"/>
              <a:t> web</a:t>
            </a:r>
          </a:p>
          <a:p>
            <a:pPr marL="53340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 err="1"/>
              <a:t>Mostrar</a:t>
            </a:r>
            <a:r>
              <a:rPr lang="en-US" dirty="0"/>
              <a:t>/enseñar esto a otros/guiar a alguien para que lo </a:t>
            </a:r>
            <a:r>
              <a:rPr lang="en-US" dirty="0" err="1"/>
              <a:t>haga</a:t>
            </a:r>
            <a:endParaRPr lang="en-US" dirty="0"/>
          </a:p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7" name="Google Shape;183;p7">
            <a:extLst>
              <a:ext uri="{FF2B5EF4-FFF2-40B4-BE49-F238E27FC236}">
                <a16:creationId xmlns:a16="http://schemas.microsoft.com/office/drawing/2014/main" id="{2E4D8ACC-7E36-42AA-8CD4-4402624ECBCF}"/>
              </a:ext>
            </a:extLst>
          </p:cNvPr>
          <p:cNvSpPr/>
          <p:nvPr/>
        </p:nvSpPr>
        <p:spPr>
          <a:xfrm>
            <a:off x="3088218" y="6388977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Fuente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Licencia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6" descr="A picture containing person&#10;&#10;Description automatically generated">
            <a:extLst>
              <a:ext uri="{FF2B5EF4-FFF2-40B4-BE49-F238E27FC236}">
                <a16:creationId xmlns:a16="http://schemas.microsoft.com/office/drawing/2014/main" id="{46A5F209-362F-4832-9A6A-2D4065D77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5458" y="1685096"/>
            <a:ext cx="5238307" cy="3492204"/>
          </a:xfrm>
          <a:prstGeom prst="rect">
            <a:avLst/>
          </a:prstGeom>
        </p:spPr>
      </p:pic>
      <p:sp>
        <p:nvSpPr>
          <p:cNvPr id="9" name="Google Shape;182;p7">
            <a:extLst>
              <a:ext uri="{FF2B5EF4-FFF2-40B4-BE49-F238E27FC236}">
                <a16:creationId xmlns:a16="http://schemas.microsoft.com/office/drawing/2014/main" id="{D1A6220B-C92D-443C-8383-2DE629EF8468}"/>
              </a:ext>
            </a:extLst>
          </p:cNvPr>
          <p:cNvSpPr/>
          <p:nvPr/>
        </p:nvSpPr>
        <p:spPr>
          <a:xfrm>
            <a:off x="10130119" y="0"/>
            <a:ext cx="2061882" cy="398569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1.2 El concepto de DHL</a:t>
            </a:r>
            <a:endParaRPr sz="1275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8862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DD0A9374-1DB3-4034-BF31-4E81F668C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Habilidades de navegación</a:t>
            </a:r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7E878CB9-40C0-4A51-A17C-0D74F8C74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999" y="1799999"/>
            <a:ext cx="5600754" cy="4865977"/>
          </a:xfrm>
        </p:spPr>
        <p:txBody>
          <a:bodyPr/>
          <a:lstStyle/>
          <a:p>
            <a:pPr marL="76200" indent="0">
              <a:spcAft>
                <a:spcPts val="600"/>
              </a:spcAft>
              <a:buNone/>
            </a:pPr>
            <a:r>
              <a:rPr lang="en-US" dirty="0"/>
              <a:t>¿Le resulta fácil o difícil orientarse en Internet?</a:t>
            </a:r>
          </a:p>
          <a:p>
            <a:pPr marL="76200" indent="0">
              <a:spcAft>
                <a:spcPts val="600"/>
              </a:spcAft>
              <a:buNone/>
            </a:pPr>
            <a:endParaRPr lang="en-US" dirty="0"/>
          </a:p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4" name="Google Shape;183;p7">
            <a:extLst>
              <a:ext uri="{FF2B5EF4-FFF2-40B4-BE49-F238E27FC236}">
                <a16:creationId xmlns:a16="http://schemas.microsoft.com/office/drawing/2014/main" id="{746B8D23-B5FE-47BD-8DFA-7D57ED094B47}"/>
              </a:ext>
            </a:extLst>
          </p:cNvPr>
          <p:cNvSpPr/>
          <p:nvPr/>
        </p:nvSpPr>
        <p:spPr>
          <a:xfrm>
            <a:off x="9387296" y="6389017"/>
            <a:ext cx="196990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Fuente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Licencia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2" descr="Icon&#10;&#10;Description automatically generated">
            <a:extLst>
              <a:ext uri="{FF2B5EF4-FFF2-40B4-BE49-F238E27FC236}">
                <a16:creationId xmlns:a16="http://schemas.microsoft.com/office/drawing/2014/main" id="{134F71A6-2FF6-4A8F-8290-2578FB551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4469" y="1382548"/>
            <a:ext cx="2385653" cy="3865362"/>
          </a:xfrm>
          <a:prstGeom prst="rect">
            <a:avLst/>
          </a:prstGeom>
        </p:spPr>
      </p:pic>
      <p:sp>
        <p:nvSpPr>
          <p:cNvPr id="10" name="Google Shape;182;p7">
            <a:extLst>
              <a:ext uri="{FF2B5EF4-FFF2-40B4-BE49-F238E27FC236}">
                <a16:creationId xmlns:a16="http://schemas.microsoft.com/office/drawing/2014/main" id="{6C3DCAFF-A4FC-45E2-ACC8-9C5D95C84A66}"/>
              </a:ext>
            </a:extLst>
          </p:cNvPr>
          <p:cNvSpPr/>
          <p:nvPr/>
        </p:nvSpPr>
        <p:spPr>
          <a:xfrm>
            <a:off x="10130119" y="0"/>
            <a:ext cx="2061882" cy="398569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1.2 El concepto de DHL</a:t>
            </a:r>
            <a:endParaRPr sz="1275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188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DD0A9374-1DB3-4034-BF31-4E81F668C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Búsqueda de información</a:t>
            </a:r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7E878CB9-40C0-4A51-A17C-0D74F8C74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999" y="1799999"/>
            <a:ext cx="5600754" cy="4865977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¿Le resulta fácil o difícil encontrar información en Internet? (En relación con temas de salud, enfermedades específicas, etc.)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¿Diría que sabe buscar información en Internet?</a:t>
            </a:r>
          </a:p>
          <a:p>
            <a:pPr marL="76200" indent="0">
              <a:spcAft>
                <a:spcPts val="600"/>
              </a:spcAft>
              <a:buNone/>
            </a:pPr>
            <a:endParaRPr lang="en-US" dirty="0"/>
          </a:p>
          <a:p>
            <a:pPr marL="76200" indent="0">
              <a:spcAft>
                <a:spcPts val="600"/>
              </a:spcAft>
              <a:buNone/>
            </a:pPr>
            <a:endParaRPr lang="en-US" dirty="0"/>
          </a:p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10" name="Google Shape;182;p7">
            <a:extLst>
              <a:ext uri="{FF2B5EF4-FFF2-40B4-BE49-F238E27FC236}">
                <a16:creationId xmlns:a16="http://schemas.microsoft.com/office/drawing/2014/main" id="{6C3DCAFF-A4FC-45E2-ACC8-9C5D95C84A66}"/>
              </a:ext>
            </a:extLst>
          </p:cNvPr>
          <p:cNvSpPr/>
          <p:nvPr/>
        </p:nvSpPr>
        <p:spPr>
          <a:xfrm>
            <a:off x="10130119" y="0"/>
            <a:ext cx="2061882" cy="398569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1.2 El concepto de DHL</a:t>
            </a:r>
            <a:endParaRPr sz="1275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73;p6">
            <a:extLst>
              <a:ext uri="{FF2B5EF4-FFF2-40B4-BE49-F238E27FC236}">
                <a16:creationId xmlns:a16="http://schemas.microsoft.com/office/drawing/2014/main" id="{E38A9ECE-2381-429B-A994-939380265743}"/>
              </a:ext>
            </a:extLst>
          </p:cNvPr>
          <p:cNvSpPr/>
          <p:nvPr/>
        </p:nvSpPr>
        <p:spPr>
          <a:xfrm>
            <a:off x="9780282" y="6244826"/>
            <a:ext cx="24117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Fuente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Licencia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9" descr="Shape, arrow, rectangle&#10;&#10;Description automatically generated">
            <a:extLst>
              <a:ext uri="{FF2B5EF4-FFF2-40B4-BE49-F238E27FC236}">
                <a16:creationId xmlns:a16="http://schemas.microsoft.com/office/drawing/2014/main" id="{FE9BD6B6-AE0C-4179-95DB-FFF5E4548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3216" y="1083618"/>
            <a:ext cx="5164476" cy="2582238"/>
          </a:xfrm>
          <a:prstGeom prst="rect">
            <a:avLst/>
          </a:prstGeom>
        </p:spPr>
      </p:pic>
      <p:pic>
        <p:nvPicPr>
          <p:cNvPr id="11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219B4D9D-B45C-496C-BAF5-9B33193A6A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9341" y="3662238"/>
            <a:ext cx="2931460" cy="2931460"/>
          </a:xfrm>
          <a:prstGeom prst="rect">
            <a:avLst/>
          </a:prstGeom>
        </p:spPr>
      </p:pic>
      <p:sp>
        <p:nvSpPr>
          <p:cNvPr id="12" name="Google Shape;183;p7">
            <a:extLst>
              <a:ext uri="{FF2B5EF4-FFF2-40B4-BE49-F238E27FC236}">
                <a16:creationId xmlns:a16="http://schemas.microsoft.com/office/drawing/2014/main" id="{2C98EB84-A824-48E2-8ABA-F370C636774B}"/>
              </a:ext>
            </a:extLst>
          </p:cNvPr>
          <p:cNvSpPr/>
          <p:nvPr/>
        </p:nvSpPr>
        <p:spPr>
          <a:xfrm>
            <a:off x="3358376" y="2938691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Fuente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Licencia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3708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B518C4-AD8E-4022-8185-26A572091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Evaluación de la fiabilidad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EC85CBF-25BD-472C-8437-40F1648A3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3999" y="2248575"/>
            <a:ext cx="5035977" cy="4865977"/>
          </a:xfrm>
        </p:spPr>
        <p:txBody>
          <a:bodyPr/>
          <a:lstStyle/>
          <a:p>
            <a:pPr marL="76200" indent="0">
              <a:buNone/>
            </a:pPr>
            <a:r>
              <a:rPr lang="en-GB" dirty="0"/>
              <a:t>Cuando busca información sobre salud en Internet, ¿le resulta fácil o difícil decidir si la información es fiable o no?</a:t>
            </a:r>
            <a:endParaRPr lang="en-GB" sz="3600" dirty="0"/>
          </a:p>
          <a:p>
            <a:endParaRPr lang="en-GB" dirty="0"/>
          </a:p>
        </p:txBody>
      </p:sp>
      <p:sp>
        <p:nvSpPr>
          <p:cNvPr id="4" name="Google Shape;173;p6">
            <a:extLst>
              <a:ext uri="{FF2B5EF4-FFF2-40B4-BE49-F238E27FC236}">
                <a16:creationId xmlns:a16="http://schemas.microsoft.com/office/drawing/2014/main" id="{86E7F801-EF98-4C70-A5C2-EDB2E3BDCA66}"/>
              </a:ext>
            </a:extLst>
          </p:cNvPr>
          <p:cNvSpPr/>
          <p:nvPr/>
        </p:nvSpPr>
        <p:spPr>
          <a:xfrm>
            <a:off x="9590935" y="6388977"/>
            <a:ext cx="24117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Fuente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Licencia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2" descr="Botón, Sí, No, Rojo, Verde, Icono, Símbolo, Positivo">
            <a:extLst>
              <a:ext uri="{FF2B5EF4-FFF2-40B4-BE49-F238E27FC236}">
                <a16:creationId xmlns:a16="http://schemas.microsoft.com/office/drawing/2014/main" id="{77B520E8-B158-43C5-99DD-1EBEC5CA8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75" y="1891284"/>
            <a:ext cx="5580560" cy="279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82;p7">
            <a:extLst>
              <a:ext uri="{FF2B5EF4-FFF2-40B4-BE49-F238E27FC236}">
                <a16:creationId xmlns:a16="http://schemas.microsoft.com/office/drawing/2014/main" id="{8559C7FE-4D1A-4FBC-9892-448607BF2733}"/>
              </a:ext>
            </a:extLst>
          </p:cNvPr>
          <p:cNvSpPr/>
          <p:nvPr/>
        </p:nvSpPr>
        <p:spPr>
          <a:xfrm>
            <a:off x="10130119" y="0"/>
            <a:ext cx="2061882" cy="398569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1.2 El concepto de DHL</a:t>
            </a:r>
            <a:endParaRPr sz="1275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3929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5E0CAD-F043-41CB-8515-BAE5FB86A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Determinar la relevancia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6BCAA2D-9822-400E-AA30-1BB4DC52E4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Cuando busca información sobre salud en Internet, ¿le resulta fácil o difícil elegir entre toda la información que </a:t>
            </a:r>
            <a:r>
              <a:rPr lang="en-GB" dirty="0" err="1"/>
              <a:t>encuentra</a:t>
            </a:r>
            <a:r>
              <a:rPr lang="en-GB" dirty="0"/>
              <a:t>? ¿le </a:t>
            </a:r>
            <a:r>
              <a:rPr lang="en-GB" dirty="0" err="1"/>
              <a:t>resulta</a:t>
            </a:r>
            <a:r>
              <a:rPr lang="en-GB" dirty="0"/>
              <a:t> </a:t>
            </a:r>
            <a:r>
              <a:rPr lang="en-GB" dirty="0" err="1"/>
              <a:t>fácil</a:t>
            </a:r>
            <a:r>
              <a:rPr lang="en-GB" dirty="0"/>
              <a:t> o </a:t>
            </a:r>
            <a:r>
              <a:rPr lang="en-GB" dirty="0" err="1"/>
              <a:t>difícil</a:t>
            </a:r>
            <a:r>
              <a:rPr lang="en-GB" dirty="0"/>
              <a:t> </a:t>
            </a:r>
            <a:r>
              <a:rPr lang="en-GB" dirty="0" err="1"/>
              <a:t>elegir</a:t>
            </a:r>
            <a:r>
              <a:rPr lang="en-GB" dirty="0"/>
              <a:t> la </a:t>
            </a:r>
            <a:r>
              <a:rPr lang="en-GB" dirty="0" err="1"/>
              <a:t>información</a:t>
            </a:r>
            <a:r>
              <a:rPr lang="en-GB" dirty="0"/>
              <a:t> </a:t>
            </a:r>
            <a:r>
              <a:rPr lang="en-GB" dirty="0" err="1"/>
              <a:t>más</a:t>
            </a:r>
            <a:r>
              <a:rPr lang="en-GB" dirty="0"/>
              <a:t> </a:t>
            </a:r>
            <a:r>
              <a:rPr lang="en-GB" dirty="0" err="1"/>
              <a:t>útil</a:t>
            </a:r>
            <a:r>
              <a:rPr lang="en-GB" dirty="0"/>
              <a:t>?</a:t>
            </a:r>
            <a:endParaRPr lang="en-GB" sz="3600" dirty="0"/>
          </a:p>
          <a:p>
            <a:endParaRPr lang="en-GB" dirty="0"/>
          </a:p>
        </p:txBody>
      </p:sp>
      <p:sp>
        <p:nvSpPr>
          <p:cNvPr id="4" name="Google Shape;173;p6">
            <a:extLst>
              <a:ext uri="{FF2B5EF4-FFF2-40B4-BE49-F238E27FC236}">
                <a16:creationId xmlns:a16="http://schemas.microsoft.com/office/drawing/2014/main" id="{C28843DD-9F3D-44D9-920A-43BFE22E720B}"/>
              </a:ext>
            </a:extLst>
          </p:cNvPr>
          <p:cNvSpPr/>
          <p:nvPr/>
        </p:nvSpPr>
        <p:spPr>
          <a:xfrm>
            <a:off x="3884293" y="6455291"/>
            <a:ext cx="24117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Fuente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Licencia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2" descr="Confusión, Izquierda, Derecho, Confundido, Elección">
            <a:extLst>
              <a:ext uri="{FF2B5EF4-FFF2-40B4-BE49-F238E27FC236}">
                <a16:creationId xmlns:a16="http://schemas.microsoft.com/office/drawing/2014/main" id="{BF53CC06-BEF2-405A-AF1C-99B2A5B01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306" y="1900518"/>
            <a:ext cx="5604709" cy="49574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6" name="Google Shape;182;p7">
            <a:extLst>
              <a:ext uri="{FF2B5EF4-FFF2-40B4-BE49-F238E27FC236}">
                <a16:creationId xmlns:a16="http://schemas.microsoft.com/office/drawing/2014/main" id="{FB95D6A7-B1C8-4AE9-9747-D679D244BAF3}"/>
              </a:ext>
            </a:extLst>
          </p:cNvPr>
          <p:cNvSpPr/>
          <p:nvPr/>
        </p:nvSpPr>
        <p:spPr>
          <a:xfrm>
            <a:off x="10130119" y="0"/>
            <a:ext cx="2061882" cy="398569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1.2 El concepto de DHL</a:t>
            </a:r>
            <a:endParaRPr sz="1275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106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2"/>
          <p:cNvGrpSpPr/>
          <p:nvPr/>
        </p:nvGrpSpPr>
        <p:grpSpPr>
          <a:xfrm>
            <a:off x="9587789" y="3777625"/>
            <a:ext cx="2245582" cy="2759937"/>
            <a:chOff x="7061107" y="2775080"/>
            <a:chExt cx="2245582" cy="2759937"/>
          </a:xfrm>
        </p:grpSpPr>
        <p:pic>
          <p:nvPicPr>
            <p:cNvPr id="81" name="Google Shape;81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148063" y="2775080"/>
              <a:ext cx="1962150" cy="2162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Google Shape;82;p2"/>
            <p:cNvSpPr txBox="1"/>
            <p:nvPr/>
          </p:nvSpPr>
          <p:spPr>
            <a:xfrm>
              <a:off x="7061107" y="4981019"/>
              <a:ext cx="2245582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AKADIMAIKO DIADIKTYO (GUnet)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0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ATENAS, GRECIA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0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www.gunet.gr</a:t>
              </a:r>
              <a:endParaRPr sz="10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3" name="Google Shape;83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800"/>
              <a:buFont typeface="Calibri"/>
              <a:buNone/>
            </a:pPr>
            <a:r>
              <a:rPr lang="de-DE" sz="4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Socios</a:t>
            </a:r>
            <a:endParaRPr sz="4800" b="1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" name="Google Shape;84;p2"/>
          <p:cNvGrpSpPr/>
          <p:nvPr/>
        </p:nvGrpSpPr>
        <p:grpSpPr>
          <a:xfrm>
            <a:off x="-583724" y="2027730"/>
            <a:ext cx="6096000" cy="1677637"/>
            <a:chOff x="-1066801" y="1523553"/>
            <a:chExt cx="6096000" cy="1677637"/>
          </a:xfrm>
        </p:grpSpPr>
        <p:pic>
          <p:nvPicPr>
            <p:cNvPr id="85" name="Google Shape;85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256678" y="1523553"/>
              <a:ext cx="1449043" cy="9971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" name="Google Shape;86;p2"/>
            <p:cNvSpPr txBox="1"/>
            <p:nvPr/>
          </p:nvSpPr>
          <p:spPr>
            <a:xfrm>
              <a:off x="-1066801" y="2462526"/>
              <a:ext cx="6096000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5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WESTFALISCHE </a:t>
              </a:r>
              <a:r>
                <a:rPr lang="de-DE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HOCHSCHULE </a:t>
              </a:r>
              <a:r>
                <a:rPr lang="de-DE" sz="105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GELSENKIRCHEN,</a:t>
              </a:r>
              <a:br>
                <a:rPr lang="de-DE" sz="105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de-DE" sz="105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BOCHOLT, RECKLINGHAUSEN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5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GELSENKIRCHEN, ALEMANIA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5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www.w-hs.de</a:t>
              </a:r>
              <a:endParaRPr sz="105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7" name="Google Shape;87;p2"/>
          <p:cNvGrpSpPr/>
          <p:nvPr/>
        </p:nvGrpSpPr>
        <p:grpSpPr>
          <a:xfrm>
            <a:off x="4111945" y="4542257"/>
            <a:ext cx="6629400" cy="1738414"/>
            <a:chOff x="2579204" y="1882706"/>
            <a:chExt cx="6629400" cy="1738414"/>
          </a:xfrm>
        </p:grpSpPr>
        <p:pic>
          <p:nvPicPr>
            <p:cNvPr id="88" name="Google Shape;88;p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627079" y="1882706"/>
              <a:ext cx="2533650" cy="1047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" name="Google Shape;89;p2"/>
            <p:cNvSpPr txBox="1"/>
            <p:nvPr/>
          </p:nvSpPr>
          <p:spPr>
            <a:xfrm>
              <a:off x="2579204" y="2913234"/>
              <a:ext cx="66294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COORDINA ORGANIZACIÓN DE EMPRESAS Y</a:t>
              </a:r>
              <a:br>
                <a:rPr lang="de-DE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de-DE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RECURSOS HUMANOS, S.L.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0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VALENCIA, ESPAÑA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0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coordinar-oerh.com</a:t>
              </a:r>
              <a:endParaRPr sz="10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6186067" y="2015292"/>
            <a:ext cx="6634368" cy="1584248"/>
            <a:chOff x="6639106" y="2919412"/>
            <a:chExt cx="6634368" cy="1584248"/>
          </a:xfrm>
        </p:grpSpPr>
        <p:pic>
          <p:nvPicPr>
            <p:cNvPr id="91" name="Google Shape;91;p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684703" y="2919412"/>
              <a:ext cx="2543175" cy="1047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" name="Google Shape;92;p2"/>
            <p:cNvSpPr txBox="1"/>
            <p:nvPr/>
          </p:nvSpPr>
          <p:spPr>
            <a:xfrm>
              <a:off x="6639106" y="3949662"/>
              <a:ext cx="6634368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PROLIPSIS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00" b="0" i="0" u="none" strike="noStrike" cap="none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ATENAS, GRECIA</a:t>
              </a:r>
              <a:br>
                <a:rPr lang="de-DE" sz="1000" b="0" i="0" u="none" strike="noStrike" cap="none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de-DE" sz="100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www.prolepsis.gr</a:t>
              </a:r>
              <a:endParaRPr sz="10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3" name="Google Shape;93;p2"/>
          <p:cNvGrpSpPr/>
          <p:nvPr/>
        </p:nvGrpSpPr>
        <p:grpSpPr>
          <a:xfrm>
            <a:off x="-1845822" y="4591510"/>
            <a:ext cx="6952420" cy="1601615"/>
            <a:chOff x="-1240501" y="3160643"/>
            <a:chExt cx="6952420" cy="1601615"/>
          </a:xfrm>
        </p:grpSpPr>
        <p:pic>
          <p:nvPicPr>
            <p:cNvPr id="94" name="Google Shape;94;p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964123" y="3160643"/>
              <a:ext cx="2543175" cy="1038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" name="Google Shape;95;p2"/>
            <p:cNvSpPr txBox="1"/>
            <p:nvPr/>
          </p:nvSpPr>
          <p:spPr>
            <a:xfrm>
              <a:off x="-1240501" y="4208260"/>
              <a:ext cx="6952420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UNIVERSIDAD DE VALENCIA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0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VALENCIA, ESPAÑA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0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www.uv.es</a:t>
              </a:r>
              <a:endParaRPr sz="10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6" name="Google Shape;96;p2"/>
          <p:cNvGrpSpPr/>
          <p:nvPr/>
        </p:nvGrpSpPr>
        <p:grpSpPr>
          <a:xfrm>
            <a:off x="3332429" y="4600164"/>
            <a:ext cx="2543175" cy="1592961"/>
            <a:chOff x="4517932" y="3531206"/>
            <a:chExt cx="2543175" cy="1592961"/>
          </a:xfrm>
        </p:grpSpPr>
        <p:pic>
          <p:nvPicPr>
            <p:cNvPr id="97" name="Google Shape;97;p2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517932" y="3531206"/>
              <a:ext cx="2543175" cy="10209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Google Shape;98;p2"/>
            <p:cNvSpPr txBox="1"/>
            <p:nvPr/>
          </p:nvSpPr>
          <p:spPr>
            <a:xfrm>
              <a:off x="4824413" y="4570169"/>
              <a:ext cx="2037497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media k GmbH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0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Bad Mergentheim, ALEMANIA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0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www.media-k.eu</a:t>
              </a:r>
              <a:endParaRPr sz="10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5019359" y="1427085"/>
            <a:ext cx="1973150" cy="2726448"/>
            <a:chOff x="9320178" y="2976204"/>
            <a:chExt cx="1973150" cy="2726448"/>
          </a:xfrm>
        </p:grpSpPr>
        <p:pic>
          <p:nvPicPr>
            <p:cNvPr id="100" name="Google Shape;100;p2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9320178" y="2976204"/>
              <a:ext cx="1962150" cy="2152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" name="Google Shape;101;p2"/>
            <p:cNvSpPr txBox="1"/>
            <p:nvPr/>
          </p:nvSpPr>
          <p:spPr>
            <a:xfrm>
              <a:off x="9331178" y="5148654"/>
              <a:ext cx="1962150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OXFAM ITALIA INTERCULTURA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0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AREZZO, ITALIA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0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www.oxfamitalia.org/</a:t>
              </a:r>
              <a:endParaRPr sz="10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3EF135-A293-48C8-9DAC-BD13B7595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Añadir contenido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D47A450-8B7D-4919-A059-AEC1D4704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7176" y="2068941"/>
            <a:ext cx="5852132" cy="4865977"/>
          </a:xfrm>
        </p:spPr>
        <p:txBody>
          <a:bodyPr/>
          <a:lstStyle/>
          <a:p>
            <a:pPr marL="0" indent="0">
              <a:spcBef>
                <a:spcPts val="0"/>
              </a:spcBef>
              <a:buSzPts val="2000"/>
              <a:buNone/>
            </a:pPr>
            <a:r>
              <a:rPr lang="en-GB" dirty="0"/>
              <a:t>¿Alguna </a:t>
            </a:r>
            <a:r>
              <a:rPr lang="en-GB" dirty="0" err="1"/>
              <a:t>vez</a:t>
            </a:r>
            <a:r>
              <a:rPr lang="en-GB" dirty="0"/>
              <a:t> ha...</a:t>
            </a:r>
          </a:p>
          <a:p>
            <a:pPr indent="-457200">
              <a:spcBef>
                <a:spcPts val="0"/>
              </a:spcBef>
              <a:buSzPts val="2000"/>
              <a:buAutoNum type="arabicParenBoth"/>
            </a:pPr>
            <a:r>
              <a:rPr lang="en-GB" dirty="0"/>
              <a:t>¿</a:t>
            </a:r>
            <a:r>
              <a:rPr lang="en-GB" dirty="0" err="1"/>
              <a:t>publicado</a:t>
            </a:r>
            <a:r>
              <a:rPr lang="en-GB" dirty="0"/>
              <a:t> una revisión médica? </a:t>
            </a:r>
          </a:p>
          <a:p>
            <a:pPr indent="-457200">
              <a:spcAft>
                <a:spcPts val="600"/>
              </a:spcAft>
              <a:buSzPts val="2000"/>
              <a:buAutoNum type="arabicParenBoth"/>
            </a:pPr>
            <a:r>
              <a:rPr lang="en-GB" dirty="0"/>
              <a:t>¿</a:t>
            </a:r>
            <a:r>
              <a:rPr lang="en-GB" dirty="0" err="1"/>
              <a:t>publicado</a:t>
            </a:r>
            <a:r>
              <a:rPr lang="en-GB" dirty="0"/>
              <a:t> un mensaje en un </a:t>
            </a:r>
            <a:r>
              <a:rPr lang="en-GB" dirty="0" err="1"/>
              <a:t>foro</a:t>
            </a:r>
            <a:r>
              <a:rPr lang="en-GB" dirty="0"/>
              <a:t> o en una red social?</a:t>
            </a:r>
            <a:endParaRPr lang="en-GB" sz="3600" dirty="0"/>
          </a:p>
          <a:p>
            <a:endParaRPr lang="en-GB" dirty="0"/>
          </a:p>
        </p:txBody>
      </p:sp>
      <p:sp>
        <p:nvSpPr>
          <p:cNvPr id="4" name="Google Shape;173;p6">
            <a:extLst>
              <a:ext uri="{FF2B5EF4-FFF2-40B4-BE49-F238E27FC236}">
                <a16:creationId xmlns:a16="http://schemas.microsoft.com/office/drawing/2014/main" id="{6D8383D3-E46B-4B34-9671-FB414B401AE8}"/>
              </a:ext>
            </a:extLst>
          </p:cNvPr>
          <p:cNvSpPr/>
          <p:nvPr/>
        </p:nvSpPr>
        <p:spPr>
          <a:xfrm>
            <a:off x="9658830" y="6527476"/>
            <a:ext cx="24117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Fuente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Licencia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2" descr="Chat, Múltiple, Icono, Símbolo, Mensaje, Burbuja">
            <a:extLst>
              <a:ext uri="{FF2B5EF4-FFF2-40B4-BE49-F238E27FC236}">
                <a16:creationId xmlns:a16="http://schemas.microsoft.com/office/drawing/2014/main" id="{D7741C2C-28C9-4624-AF97-68E8AC3B6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08" y="1685096"/>
            <a:ext cx="4369981" cy="436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82;p7">
            <a:extLst>
              <a:ext uri="{FF2B5EF4-FFF2-40B4-BE49-F238E27FC236}">
                <a16:creationId xmlns:a16="http://schemas.microsoft.com/office/drawing/2014/main" id="{79D350B6-E72B-4906-9A3D-E2967E20BA91}"/>
              </a:ext>
            </a:extLst>
          </p:cNvPr>
          <p:cNvSpPr/>
          <p:nvPr/>
        </p:nvSpPr>
        <p:spPr>
          <a:xfrm>
            <a:off x="10130119" y="0"/>
            <a:ext cx="2061882" cy="398569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1.2 El concepto de DHL</a:t>
            </a:r>
            <a:endParaRPr sz="1275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0370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E2D693-261F-4C2E-9DF2-C0A679603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Proteger la privacidad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31AAC29-4BC4-41E4-BBE7-3CCA986A91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SzPts val="2000"/>
              <a:buNone/>
            </a:pPr>
            <a:r>
              <a:rPr lang="en-GB" dirty="0"/>
              <a:t>¿Alguna </a:t>
            </a:r>
            <a:r>
              <a:rPr lang="en-GB" dirty="0" err="1"/>
              <a:t>vez</a:t>
            </a:r>
            <a:r>
              <a:rPr lang="en-GB" dirty="0"/>
              <a:t> ha...</a:t>
            </a:r>
          </a:p>
          <a:p>
            <a:pPr indent="-457200">
              <a:spcAft>
                <a:spcPts val="600"/>
              </a:spcAft>
              <a:buSzPts val="2000"/>
              <a:buAutoNum type="arabicParenBoth"/>
            </a:pPr>
            <a:r>
              <a:rPr lang="en-GB" dirty="0"/>
              <a:t>¿</a:t>
            </a:r>
            <a:r>
              <a:rPr lang="en-GB" dirty="0" err="1"/>
              <a:t>compartido</a:t>
            </a:r>
            <a:r>
              <a:rPr lang="en-GB" dirty="0"/>
              <a:t> información sanitaria personal (suya o de otros) con otras personas en Internet?</a:t>
            </a:r>
          </a:p>
          <a:p>
            <a:pPr indent="-457200">
              <a:spcAft>
                <a:spcPts val="600"/>
              </a:spcAft>
              <a:buSzPts val="2000"/>
              <a:buAutoNum type="arabicParenBoth"/>
            </a:pPr>
            <a:r>
              <a:rPr lang="en-GB" dirty="0"/>
              <a:t>¿</a:t>
            </a:r>
            <a:r>
              <a:rPr lang="en-GB" dirty="0" err="1"/>
              <a:t>accedido</a:t>
            </a:r>
            <a:r>
              <a:rPr lang="en-GB" dirty="0"/>
              <a:t> a su propia historia clínica electrónica?</a:t>
            </a:r>
            <a:endParaRPr lang="en-GB" sz="3600" dirty="0"/>
          </a:p>
          <a:p>
            <a:pPr>
              <a:spcAft>
                <a:spcPts val="600"/>
              </a:spcAft>
            </a:pPr>
            <a:endParaRPr lang="en-GB" dirty="0"/>
          </a:p>
        </p:txBody>
      </p:sp>
      <p:pic>
        <p:nvPicPr>
          <p:cNvPr id="8" name="Picture 2" descr="Firmar, Seguridad, Proteccion, Seguro">
            <a:extLst>
              <a:ext uri="{FF2B5EF4-FFF2-40B4-BE49-F238E27FC236}">
                <a16:creationId xmlns:a16="http://schemas.microsoft.com/office/drawing/2014/main" id="{94DB91EE-12D8-47B6-9492-CEB506332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40" y="1095152"/>
            <a:ext cx="4359349" cy="435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73;p6">
            <a:extLst>
              <a:ext uri="{FF2B5EF4-FFF2-40B4-BE49-F238E27FC236}">
                <a16:creationId xmlns:a16="http://schemas.microsoft.com/office/drawing/2014/main" id="{C49FB23C-B4DD-416C-BAB6-2B81CB0A7930}"/>
              </a:ext>
            </a:extLst>
          </p:cNvPr>
          <p:cNvSpPr/>
          <p:nvPr/>
        </p:nvSpPr>
        <p:spPr>
          <a:xfrm>
            <a:off x="9609214" y="6464254"/>
            <a:ext cx="24117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Fuente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Licencia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82;p7">
            <a:extLst>
              <a:ext uri="{FF2B5EF4-FFF2-40B4-BE49-F238E27FC236}">
                <a16:creationId xmlns:a16="http://schemas.microsoft.com/office/drawing/2014/main" id="{354DAAAB-0A73-4B6E-A51E-CD3B26154F33}"/>
              </a:ext>
            </a:extLst>
          </p:cNvPr>
          <p:cNvSpPr/>
          <p:nvPr/>
        </p:nvSpPr>
        <p:spPr>
          <a:xfrm>
            <a:off x="10130119" y="0"/>
            <a:ext cx="2061882" cy="398569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1.2 El concepto de DHL</a:t>
            </a:r>
            <a:endParaRPr sz="1275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0966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Calibri"/>
              <a:buNone/>
            </a:pPr>
            <a:r>
              <a:rPr lang="de-DE" sz="2700" dirty="0">
                <a:solidFill>
                  <a:srgbClr val="C01E24"/>
                </a:solidFill>
              </a:rPr>
              <a:t>Acción 1.1.3</a:t>
            </a:r>
            <a:br>
              <a:rPr lang="de-DE" dirty="0">
                <a:solidFill>
                  <a:srgbClr val="C01E24"/>
                </a:solidFill>
              </a:rPr>
            </a:br>
            <a:r>
              <a:rPr lang="en-US" dirty="0">
                <a:solidFill>
                  <a:srgbClr val="C01E24"/>
                </a:solidFill>
              </a:rPr>
              <a:t>Dinámica de grupo - Ejemplo práctico</a:t>
            </a:r>
            <a:endParaRPr dirty="0">
              <a:solidFill>
                <a:srgbClr val="C01E24"/>
              </a:solidFill>
            </a:endParaRPr>
          </a:p>
        </p:txBody>
      </p:sp>
      <p:sp>
        <p:nvSpPr>
          <p:cNvPr id="165" name="Google Shape;165;p7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de-DE" sz="2200"/>
              <a:t>Objetivos</a:t>
            </a:r>
            <a:endParaRPr/>
          </a:p>
        </p:txBody>
      </p:sp>
      <p:sp>
        <p:nvSpPr>
          <p:cNvPr id="166" name="Google Shape;166;p7"/>
          <p:cNvSpPr txBox="1">
            <a:spLocks noGrp="1"/>
          </p:cNvSpPr>
          <p:nvPr>
            <p:ph type="body" idx="2"/>
          </p:nvPr>
        </p:nvSpPr>
        <p:spPr>
          <a:xfrm>
            <a:off x="626586" y="2669232"/>
            <a:ext cx="5937120" cy="4008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SzPts val="2000"/>
              <a:buNone/>
            </a:pPr>
            <a:r>
              <a:rPr lang="de-DE" sz="2000" dirty="0"/>
              <a:t>Se le presentará un ejemplo sobre tener los siguientes </a:t>
            </a:r>
            <a:r>
              <a:rPr lang="en-GB" sz="2000" b="1" dirty="0" err="1"/>
              <a:t>síntomas</a:t>
            </a:r>
            <a:r>
              <a:rPr lang="en-GB" sz="2000" b="1" dirty="0"/>
              <a:t>: Fiebre y tos seca: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1800" i="1" dirty="0"/>
              <a:t>¿Tengo COVID? ¿Dónde puedo buscar información?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1800" i="1" dirty="0"/>
              <a:t>¿Qué debo hacer si tengo COVID?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1800" i="1" dirty="0"/>
              <a:t>¿Cómo puedo buscar información en Internet?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1800" i="1" dirty="0"/>
              <a:t>¿En qué página web debo buscar la información?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1800" i="1" dirty="0"/>
              <a:t>¿Cómo puedo saber los siguientes pasos?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SzPts val="2000"/>
            </a:pPr>
            <a:endParaRPr sz="2000" dirty="0"/>
          </a:p>
        </p:txBody>
      </p:sp>
      <p:sp>
        <p:nvSpPr>
          <p:cNvPr id="15" name="Google Shape;183;p7">
            <a:extLst>
              <a:ext uri="{FF2B5EF4-FFF2-40B4-BE49-F238E27FC236}">
                <a16:creationId xmlns:a16="http://schemas.microsoft.com/office/drawing/2014/main" id="{BDAEE63F-7E49-4339-B5DA-E0CF8872D9D2}"/>
              </a:ext>
            </a:extLst>
          </p:cNvPr>
          <p:cNvSpPr/>
          <p:nvPr/>
        </p:nvSpPr>
        <p:spPr>
          <a:xfrm>
            <a:off x="8561479" y="6411258"/>
            <a:ext cx="196990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Fuente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Licencia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Picture 2" descr="Tos En El Codo, Covid-19, Coronavirus, Máscara, Corona">
            <a:extLst>
              <a:ext uri="{FF2B5EF4-FFF2-40B4-BE49-F238E27FC236}">
                <a16:creationId xmlns:a16="http://schemas.microsoft.com/office/drawing/2014/main" id="{7A219F5C-3010-427F-99EF-28A69FA89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513" y="1973178"/>
            <a:ext cx="3675871" cy="351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80F66461-12EF-364D-E292-5C004FEF4E03}"/>
              </a:ext>
            </a:extLst>
          </p:cNvPr>
          <p:cNvGrpSpPr/>
          <p:nvPr/>
        </p:nvGrpSpPr>
        <p:grpSpPr>
          <a:xfrm>
            <a:off x="10747248" y="1729357"/>
            <a:ext cx="1444752" cy="3319136"/>
            <a:chOff x="10747248" y="1729357"/>
            <a:chExt cx="1444752" cy="3319136"/>
          </a:xfrm>
        </p:grpSpPr>
        <p:sp>
          <p:nvSpPr>
            <p:cNvPr id="13" name="Google Shape;168;p7">
              <a:extLst>
                <a:ext uri="{FF2B5EF4-FFF2-40B4-BE49-F238E27FC236}">
                  <a16:creationId xmlns:a16="http://schemas.microsoft.com/office/drawing/2014/main" id="{1C9470D4-C686-8E63-1753-C11E2A597571}"/>
                </a:ext>
              </a:extLst>
            </p:cNvPr>
            <p:cNvSpPr/>
            <p:nvPr/>
          </p:nvSpPr>
          <p:spPr>
            <a:xfrm>
              <a:off x="11469624" y="1730318"/>
              <a:ext cx="722376" cy="663558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 dirty="0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1.1.1</a:t>
              </a:r>
              <a:endParaRPr sz="1800" dirty="0">
                <a:solidFill>
                  <a:schemeClr val="lt1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68;p7">
              <a:extLst>
                <a:ext uri="{FF2B5EF4-FFF2-40B4-BE49-F238E27FC236}">
                  <a16:creationId xmlns:a16="http://schemas.microsoft.com/office/drawing/2014/main" id="{0AF14492-0B95-A400-7CFD-A4E7B09B695B}"/>
                </a:ext>
              </a:extLst>
            </p:cNvPr>
            <p:cNvSpPr/>
            <p:nvPr/>
          </p:nvSpPr>
          <p:spPr>
            <a:xfrm>
              <a:off x="11469624" y="2393253"/>
              <a:ext cx="722376" cy="663558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 dirty="0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1.1.2</a:t>
              </a:r>
              <a:endParaRPr sz="1800" dirty="0">
                <a:solidFill>
                  <a:schemeClr val="lt1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68;p7">
              <a:extLst>
                <a:ext uri="{FF2B5EF4-FFF2-40B4-BE49-F238E27FC236}">
                  <a16:creationId xmlns:a16="http://schemas.microsoft.com/office/drawing/2014/main" id="{F2E4CA95-8EFA-A738-3A3F-92F2C52B7D43}"/>
                </a:ext>
              </a:extLst>
            </p:cNvPr>
            <p:cNvSpPr/>
            <p:nvPr/>
          </p:nvSpPr>
          <p:spPr>
            <a:xfrm>
              <a:off x="11469624" y="3057468"/>
              <a:ext cx="722376" cy="663558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000" dirty="0">
                  <a:solidFill>
                    <a:srgbClr val="C01E24"/>
                  </a:solidFill>
                  <a:latin typeface="Calibri"/>
                  <a:cs typeface="Calibri"/>
                  <a:sym typeface="Calibri"/>
                </a:rPr>
                <a:t>1.1.3</a:t>
              </a:r>
              <a:endParaRPr sz="2000" dirty="0">
                <a:solidFill>
                  <a:srgbClr val="C01E24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68;p7">
              <a:extLst>
                <a:ext uri="{FF2B5EF4-FFF2-40B4-BE49-F238E27FC236}">
                  <a16:creationId xmlns:a16="http://schemas.microsoft.com/office/drawing/2014/main" id="{62FDD516-FECE-3E0C-7CBE-D1DD42D816A4}"/>
                </a:ext>
              </a:extLst>
            </p:cNvPr>
            <p:cNvSpPr/>
            <p:nvPr/>
          </p:nvSpPr>
          <p:spPr>
            <a:xfrm>
              <a:off x="11469624" y="3720403"/>
              <a:ext cx="722376" cy="663558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 dirty="0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1.1.4</a:t>
              </a:r>
              <a:endParaRPr sz="1800" dirty="0">
                <a:solidFill>
                  <a:schemeClr val="lt1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68;p7">
              <a:extLst>
                <a:ext uri="{FF2B5EF4-FFF2-40B4-BE49-F238E27FC236}">
                  <a16:creationId xmlns:a16="http://schemas.microsoft.com/office/drawing/2014/main" id="{06675FA5-4DB4-2C97-588E-2730E22E5D51}"/>
                </a:ext>
              </a:extLst>
            </p:cNvPr>
            <p:cNvSpPr/>
            <p:nvPr/>
          </p:nvSpPr>
          <p:spPr>
            <a:xfrm>
              <a:off x="11469624" y="4384935"/>
              <a:ext cx="722376" cy="663558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 dirty="0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1.1.5</a:t>
              </a:r>
              <a:endParaRPr sz="1800" dirty="0">
                <a:solidFill>
                  <a:schemeClr val="lt1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68;p7">
              <a:extLst>
                <a:ext uri="{FF2B5EF4-FFF2-40B4-BE49-F238E27FC236}">
                  <a16:creationId xmlns:a16="http://schemas.microsoft.com/office/drawing/2014/main" id="{C2806E70-A93D-F91A-D756-00A3BBA28A1B}"/>
                </a:ext>
              </a:extLst>
            </p:cNvPr>
            <p:cNvSpPr/>
            <p:nvPr/>
          </p:nvSpPr>
          <p:spPr>
            <a:xfrm>
              <a:off x="10748719" y="1729357"/>
              <a:ext cx="722376" cy="663558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000" dirty="0">
                  <a:solidFill>
                    <a:srgbClr val="203864"/>
                  </a:solidFill>
                  <a:latin typeface="Calibri"/>
                  <a:cs typeface="Calibri"/>
                  <a:sym typeface="Calibri"/>
                </a:rPr>
                <a:t>1.1</a:t>
              </a:r>
              <a:endParaRPr sz="2000" dirty="0">
                <a:solidFill>
                  <a:srgbClr val="203864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68;p7">
              <a:extLst>
                <a:ext uri="{FF2B5EF4-FFF2-40B4-BE49-F238E27FC236}">
                  <a16:creationId xmlns:a16="http://schemas.microsoft.com/office/drawing/2014/main" id="{C3B3D353-6C4F-D57F-9631-9BE033CF00EB}"/>
                </a:ext>
              </a:extLst>
            </p:cNvPr>
            <p:cNvSpPr/>
            <p:nvPr/>
          </p:nvSpPr>
          <p:spPr>
            <a:xfrm>
              <a:off x="10747248" y="2389978"/>
              <a:ext cx="722376" cy="663558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000" dirty="0">
                  <a:solidFill>
                    <a:schemeClr val="bg1"/>
                  </a:solidFill>
                  <a:latin typeface="Calibri"/>
                  <a:cs typeface="Calibri"/>
                  <a:sym typeface="Calibri"/>
                </a:rPr>
                <a:t>1.</a:t>
              </a:r>
              <a:r>
                <a:rPr lang="el-GR" sz="2000" dirty="0">
                  <a:solidFill>
                    <a:schemeClr val="bg1"/>
                  </a:solidFill>
                  <a:latin typeface="Calibri"/>
                  <a:cs typeface="Calibri"/>
                  <a:sym typeface="Calibri"/>
                </a:rPr>
                <a:t>2</a:t>
              </a:r>
              <a:endParaRPr sz="2000" dirty="0">
                <a:solidFill>
                  <a:schemeClr val="bg1"/>
                </a:solidFill>
                <a:latin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0173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Calibri"/>
              <a:buNone/>
            </a:pPr>
            <a:r>
              <a:rPr lang="de-DE" sz="2700" dirty="0">
                <a:solidFill>
                  <a:srgbClr val="C01E24"/>
                </a:solidFill>
              </a:rPr>
              <a:t>Acción 1.1.4</a:t>
            </a:r>
            <a:br>
              <a:rPr lang="de-DE" dirty="0">
                <a:solidFill>
                  <a:srgbClr val="C01E24"/>
                </a:solidFill>
              </a:rPr>
            </a:br>
            <a:r>
              <a:rPr lang="en-US" dirty="0">
                <a:solidFill>
                  <a:srgbClr val="C01E24"/>
                </a:solidFill>
              </a:rPr>
              <a:t>Encuesta sobre conocimientos previos </a:t>
            </a:r>
            <a:endParaRPr dirty="0">
              <a:solidFill>
                <a:srgbClr val="C01E24"/>
              </a:solidFill>
            </a:endParaRPr>
          </a:p>
        </p:txBody>
      </p:sp>
      <p:sp>
        <p:nvSpPr>
          <p:cNvPr id="165" name="Google Shape;165;p7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de-DE" sz="2200"/>
              <a:t>Objetivos</a:t>
            </a:r>
            <a:endParaRPr/>
          </a:p>
        </p:txBody>
      </p:sp>
      <p:sp>
        <p:nvSpPr>
          <p:cNvPr id="166" name="Google Shape;166;p7"/>
          <p:cNvSpPr txBox="1">
            <a:spLocks noGrp="1"/>
          </p:cNvSpPr>
          <p:nvPr>
            <p:ph type="body" idx="2"/>
          </p:nvPr>
        </p:nvSpPr>
        <p:spPr>
          <a:xfrm>
            <a:off x="626586" y="2669232"/>
            <a:ext cx="5937120" cy="4008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SzPts val="2000"/>
              <a:buNone/>
            </a:pPr>
            <a:r>
              <a:rPr lang="de-DE" sz="2000" dirty="0"/>
              <a:t>Completar un cuestionario para recoger información sobre tus habilidades en alfabetización sanitaria digital.</a:t>
            </a:r>
            <a:endParaRPr lang="en-US" sz="1800" i="1" dirty="0"/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SzPts val="2000"/>
            </a:pPr>
            <a:endParaRPr sz="2000" dirty="0"/>
          </a:p>
        </p:txBody>
      </p:sp>
      <p:pic>
        <p:nvPicPr>
          <p:cNvPr id="13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5C2B4835-E742-47D6-BBE9-FBBCF0A96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292" y="1997010"/>
            <a:ext cx="3636675" cy="4376791"/>
          </a:xfrm>
          <a:prstGeom prst="rect">
            <a:avLst/>
          </a:prstGeom>
        </p:spPr>
      </p:pic>
      <p:sp>
        <p:nvSpPr>
          <p:cNvPr id="14" name="Google Shape;183;p7">
            <a:extLst>
              <a:ext uri="{FF2B5EF4-FFF2-40B4-BE49-F238E27FC236}">
                <a16:creationId xmlns:a16="http://schemas.microsoft.com/office/drawing/2014/main" id="{041E9B86-3673-4031-AADB-91B1631C0969}"/>
              </a:ext>
            </a:extLst>
          </p:cNvPr>
          <p:cNvSpPr/>
          <p:nvPr/>
        </p:nvSpPr>
        <p:spPr>
          <a:xfrm>
            <a:off x="1709956" y="6581001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Fuente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Licencia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68;p7">
            <a:extLst>
              <a:ext uri="{FF2B5EF4-FFF2-40B4-BE49-F238E27FC236}">
                <a16:creationId xmlns:a16="http://schemas.microsoft.com/office/drawing/2014/main" id="{10672BA9-54E7-E016-EC84-07C88FFCAD3F}"/>
              </a:ext>
            </a:extLst>
          </p:cNvPr>
          <p:cNvSpPr/>
          <p:nvPr/>
        </p:nvSpPr>
        <p:spPr>
          <a:xfrm>
            <a:off x="11469624" y="1730318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1.1.1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5" name="Google Shape;168;p7">
            <a:extLst>
              <a:ext uri="{FF2B5EF4-FFF2-40B4-BE49-F238E27FC236}">
                <a16:creationId xmlns:a16="http://schemas.microsoft.com/office/drawing/2014/main" id="{404A10BD-E5EC-0433-FD1F-E6BFED5EDCEE}"/>
              </a:ext>
            </a:extLst>
          </p:cNvPr>
          <p:cNvSpPr/>
          <p:nvPr/>
        </p:nvSpPr>
        <p:spPr>
          <a:xfrm>
            <a:off x="11469624" y="2393253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1.1.2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6" name="Google Shape;168;p7">
            <a:extLst>
              <a:ext uri="{FF2B5EF4-FFF2-40B4-BE49-F238E27FC236}">
                <a16:creationId xmlns:a16="http://schemas.microsoft.com/office/drawing/2014/main" id="{E6307EA4-C47A-1C2F-8886-05F45BEE8969}"/>
              </a:ext>
            </a:extLst>
          </p:cNvPr>
          <p:cNvSpPr/>
          <p:nvPr/>
        </p:nvSpPr>
        <p:spPr>
          <a:xfrm>
            <a:off x="11469624" y="3057468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1.1.3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7" name="Google Shape;168;p7">
            <a:extLst>
              <a:ext uri="{FF2B5EF4-FFF2-40B4-BE49-F238E27FC236}">
                <a16:creationId xmlns:a16="http://schemas.microsoft.com/office/drawing/2014/main" id="{E22FE6AE-D51E-E20C-74EC-1F669AA7F74E}"/>
              </a:ext>
            </a:extLst>
          </p:cNvPr>
          <p:cNvSpPr/>
          <p:nvPr/>
        </p:nvSpPr>
        <p:spPr>
          <a:xfrm>
            <a:off x="11469624" y="3720403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rgbClr val="C01E24"/>
                </a:solidFill>
                <a:latin typeface="Calibri"/>
                <a:cs typeface="Calibri"/>
                <a:sym typeface="Calibri"/>
              </a:rPr>
              <a:t>1.1.4</a:t>
            </a:r>
            <a:endParaRPr sz="2000" dirty="0">
              <a:solidFill>
                <a:srgbClr val="C01E24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8" name="Google Shape;168;p7">
            <a:extLst>
              <a:ext uri="{FF2B5EF4-FFF2-40B4-BE49-F238E27FC236}">
                <a16:creationId xmlns:a16="http://schemas.microsoft.com/office/drawing/2014/main" id="{7D4EA183-72D7-B90E-C6BC-C99105A8AE09}"/>
              </a:ext>
            </a:extLst>
          </p:cNvPr>
          <p:cNvSpPr/>
          <p:nvPr/>
        </p:nvSpPr>
        <p:spPr>
          <a:xfrm>
            <a:off x="11469624" y="4384935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1.1.5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9" name="Google Shape;168;p7">
            <a:extLst>
              <a:ext uri="{FF2B5EF4-FFF2-40B4-BE49-F238E27FC236}">
                <a16:creationId xmlns:a16="http://schemas.microsoft.com/office/drawing/2014/main" id="{D5B9857D-D874-CED0-17EC-94530B869D47}"/>
              </a:ext>
            </a:extLst>
          </p:cNvPr>
          <p:cNvSpPr/>
          <p:nvPr/>
        </p:nvSpPr>
        <p:spPr>
          <a:xfrm>
            <a:off x="10748719" y="1729357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rgbClr val="203864"/>
                </a:solidFill>
                <a:latin typeface="Calibri"/>
                <a:cs typeface="Calibri"/>
                <a:sym typeface="Calibri"/>
              </a:rPr>
              <a:t>1.1</a:t>
            </a:r>
            <a:endParaRPr sz="2000" dirty="0">
              <a:solidFill>
                <a:srgbClr val="203864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0" name="Google Shape;168;p7">
            <a:extLst>
              <a:ext uri="{FF2B5EF4-FFF2-40B4-BE49-F238E27FC236}">
                <a16:creationId xmlns:a16="http://schemas.microsoft.com/office/drawing/2014/main" id="{14F176B6-4421-59E2-CE6E-580DB940B9DF}"/>
              </a:ext>
            </a:extLst>
          </p:cNvPr>
          <p:cNvSpPr/>
          <p:nvPr/>
        </p:nvSpPr>
        <p:spPr>
          <a:xfrm>
            <a:off x="10747248" y="2389978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1.</a:t>
            </a:r>
            <a:r>
              <a:rPr lang="el-GR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2</a:t>
            </a:r>
            <a:endParaRPr sz="2000" dirty="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3090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/>
          <p:nvPr/>
        </p:nvSpPr>
        <p:spPr>
          <a:xfrm>
            <a:off x="9771529" y="-3933"/>
            <a:ext cx="2419211" cy="398569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1.4 Administración de la encuesta</a:t>
            </a:r>
            <a:endParaRPr sz="1275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84AF4A-0EDC-4671-A659-C1F0123E5E29}"/>
              </a:ext>
            </a:extLst>
          </p:cNvPr>
          <p:cNvSpPr/>
          <p:nvPr/>
        </p:nvSpPr>
        <p:spPr>
          <a:xfrm>
            <a:off x="2781707" y="1116974"/>
            <a:ext cx="6628585" cy="490918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AACAC"/>
                </a:solidFill>
              </a:rPr>
              <a:t>¡ES HORA DE LA ENCUESTA!</a:t>
            </a:r>
            <a:endParaRPr lang="en-GB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AAC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884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Calibri"/>
              <a:buNone/>
            </a:pPr>
            <a:r>
              <a:rPr lang="de-DE" sz="2700" dirty="0">
                <a:solidFill>
                  <a:srgbClr val="C01E24"/>
                </a:solidFill>
              </a:rPr>
              <a:t>Acción 1.1.5</a:t>
            </a:r>
            <a:br>
              <a:rPr lang="de-DE" dirty="0">
                <a:solidFill>
                  <a:srgbClr val="C01E24"/>
                </a:solidFill>
              </a:rPr>
            </a:br>
            <a:r>
              <a:rPr lang="en-US" dirty="0" err="1">
                <a:solidFill>
                  <a:srgbClr val="C01E24"/>
                </a:solidFill>
              </a:rPr>
              <a:t>Cierre</a:t>
            </a:r>
            <a:r>
              <a:rPr lang="en-US" dirty="0">
                <a:solidFill>
                  <a:srgbClr val="C01E24"/>
                </a:solidFill>
              </a:rPr>
              <a:t> </a:t>
            </a:r>
            <a:endParaRPr dirty="0">
              <a:solidFill>
                <a:srgbClr val="C01E24"/>
              </a:solidFill>
            </a:endParaRPr>
          </a:p>
        </p:txBody>
      </p:sp>
      <p:sp>
        <p:nvSpPr>
          <p:cNvPr id="165" name="Google Shape;165;p7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de-DE" sz="2200"/>
              <a:t>Objetivos</a:t>
            </a:r>
            <a:endParaRPr/>
          </a:p>
        </p:txBody>
      </p:sp>
      <p:sp>
        <p:nvSpPr>
          <p:cNvPr id="166" name="Google Shape;166;p7"/>
          <p:cNvSpPr txBox="1">
            <a:spLocks noGrp="1"/>
          </p:cNvSpPr>
          <p:nvPr>
            <p:ph type="body" idx="2"/>
          </p:nvPr>
        </p:nvSpPr>
        <p:spPr>
          <a:xfrm>
            <a:off x="626586" y="2669232"/>
            <a:ext cx="5937120" cy="4008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SzPts val="2000"/>
              <a:buNone/>
            </a:pPr>
            <a:r>
              <a:rPr lang="de-DE" sz="2000" dirty="0"/>
              <a:t>Se le proporcionará un resumen y explicaciones de las actividades que tiene que realizar fuera del aula.</a:t>
            </a:r>
            <a:endParaRPr lang="en-US" sz="1800" i="1" dirty="0"/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SzPts val="2000"/>
            </a:pPr>
            <a:endParaRPr sz="2000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D2013E45-E760-346C-0BE3-FDD1BEADCD01}"/>
              </a:ext>
            </a:extLst>
          </p:cNvPr>
          <p:cNvGrpSpPr/>
          <p:nvPr/>
        </p:nvGrpSpPr>
        <p:grpSpPr>
          <a:xfrm>
            <a:off x="10747248" y="1729357"/>
            <a:ext cx="1444752" cy="3319136"/>
            <a:chOff x="10747248" y="1729357"/>
            <a:chExt cx="1444752" cy="3319136"/>
          </a:xfrm>
        </p:grpSpPr>
        <p:sp>
          <p:nvSpPr>
            <p:cNvPr id="11" name="Google Shape;168;p7">
              <a:extLst>
                <a:ext uri="{FF2B5EF4-FFF2-40B4-BE49-F238E27FC236}">
                  <a16:creationId xmlns:a16="http://schemas.microsoft.com/office/drawing/2014/main" id="{6280D8C5-2EBD-9E88-17BE-858DE98D717D}"/>
                </a:ext>
              </a:extLst>
            </p:cNvPr>
            <p:cNvSpPr/>
            <p:nvPr/>
          </p:nvSpPr>
          <p:spPr>
            <a:xfrm>
              <a:off x="11469624" y="1730318"/>
              <a:ext cx="722376" cy="663558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 dirty="0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1.1.1</a:t>
              </a:r>
              <a:endParaRPr sz="1800" dirty="0">
                <a:solidFill>
                  <a:schemeClr val="lt1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68;p7">
              <a:extLst>
                <a:ext uri="{FF2B5EF4-FFF2-40B4-BE49-F238E27FC236}">
                  <a16:creationId xmlns:a16="http://schemas.microsoft.com/office/drawing/2014/main" id="{D9044A89-5D83-F61E-47CD-04DB63874DC7}"/>
                </a:ext>
              </a:extLst>
            </p:cNvPr>
            <p:cNvSpPr/>
            <p:nvPr/>
          </p:nvSpPr>
          <p:spPr>
            <a:xfrm>
              <a:off x="11469624" y="2393253"/>
              <a:ext cx="722376" cy="663558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 dirty="0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1.1.2</a:t>
              </a:r>
              <a:endParaRPr sz="1800" dirty="0">
                <a:solidFill>
                  <a:schemeClr val="lt1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68;p7">
              <a:extLst>
                <a:ext uri="{FF2B5EF4-FFF2-40B4-BE49-F238E27FC236}">
                  <a16:creationId xmlns:a16="http://schemas.microsoft.com/office/drawing/2014/main" id="{6078A3B6-A15E-6044-4EFC-C70C5FAD060B}"/>
                </a:ext>
              </a:extLst>
            </p:cNvPr>
            <p:cNvSpPr/>
            <p:nvPr/>
          </p:nvSpPr>
          <p:spPr>
            <a:xfrm>
              <a:off x="11469624" y="3057468"/>
              <a:ext cx="722376" cy="663558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 dirty="0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1.1.3</a:t>
              </a:r>
              <a:endParaRPr sz="1800" dirty="0">
                <a:solidFill>
                  <a:schemeClr val="lt1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68;p7">
              <a:extLst>
                <a:ext uri="{FF2B5EF4-FFF2-40B4-BE49-F238E27FC236}">
                  <a16:creationId xmlns:a16="http://schemas.microsoft.com/office/drawing/2014/main" id="{81C8AA61-8A10-B6E6-5B19-14274ABA0783}"/>
                </a:ext>
              </a:extLst>
            </p:cNvPr>
            <p:cNvSpPr/>
            <p:nvPr/>
          </p:nvSpPr>
          <p:spPr>
            <a:xfrm>
              <a:off x="11469624" y="3720403"/>
              <a:ext cx="722376" cy="663558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 dirty="0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1.1.4</a:t>
              </a:r>
              <a:endParaRPr sz="1800" dirty="0">
                <a:solidFill>
                  <a:schemeClr val="lt1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68;p7">
              <a:extLst>
                <a:ext uri="{FF2B5EF4-FFF2-40B4-BE49-F238E27FC236}">
                  <a16:creationId xmlns:a16="http://schemas.microsoft.com/office/drawing/2014/main" id="{380473D1-472A-D235-6CA7-3FD1587DFB07}"/>
                </a:ext>
              </a:extLst>
            </p:cNvPr>
            <p:cNvSpPr/>
            <p:nvPr/>
          </p:nvSpPr>
          <p:spPr>
            <a:xfrm>
              <a:off x="11469624" y="4384935"/>
              <a:ext cx="722376" cy="663558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000" dirty="0">
                  <a:solidFill>
                    <a:srgbClr val="C01E24"/>
                  </a:solidFill>
                  <a:latin typeface="Calibri"/>
                  <a:cs typeface="Calibri"/>
                  <a:sym typeface="Calibri"/>
                </a:rPr>
                <a:t>1.1.5</a:t>
              </a:r>
              <a:endParaRPr sz="2000" dirty="0">
                <a:solidFill>
                  <a:srgbClr val="C01E24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8;p7">
              <a:extLst>
                <a:ext uri="{FF2B5EF4-FFF2-40B4-BE49-F238E27FC236}">
                  <a16:creationId xmlns:a16="http://schemas.microsoft.com/office/drawing/2014/main" id="{123D664A-0D31-1DDF-002C-92A8BB286E45}"/>
                </a:ext>
              </a:extLst>
            </p:cNvPr>
            <p:cNvSpPr/>
            <p:nvPr/>
          </p:nvSpPr>
          <p:spPr>
            <a:xfrm>
              <a:off x="10748719" y="1729357"/>
              <a:ext cx="722376" cy="663558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000" dirty="0">
                  <a:solidFill>
                    <a:srgbClr val="203864"/>
                  </a:solidFill>
                  <a:latin typeface="Calibri"/>
                  <a:cs typeface="Calibri"/>
                  <a:sym typeface="Calibri"/>
                </a:rPr>
                <a:t>1.1</a:t>
              </a:r>
              <a:endParaRPr sz="2000" dirty="0">
                <a:solidFill>
                  <a:srgbClr val="203864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68;p7">
              <a:extLst>
                <a:ext uri="{FF2B5EF4-FFF2-40B4-BE49-F238E27FC236}">
                  <a16:creationId xmlns:a16="http://schemas.microsoft.com/office/drawing/2014/main" id="{726CA683-7CBE-8C66-38F3-E584649E0AE9}"/>
                </a:ext>
              </a:extLst>
            </p:cNvPr>
            <p:cNvSpPr/>
            <p:nvPr/>
          </p:nvSpPr>
          <p:spPr>
            <a:xfrm>
              <a:off x="10747248" y="2389978"/>
              <a:ext cx="722376" cy="663558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000" dirty="0">
                  <a:solidFill>
                    <a:schemeClr val="bg1"/>
                  </a:solidFill>
                  <a:latin typeface="Calibri"/>
                  <a:cs typeface="Calibri"/>
                  <a:sym typeface="Calibri"/>
                </a:rPr>
                <a:t>1.</a:t>
              </a:r>
              <a:r>
                <a:rPr lang="el-GR" sz="2000" dirty="0">
                  <a:solidFill>
                    <a:schemeClr val="bg1"/>
                  </a:solidFill>
                  <a:latin typeface="Calibri"/>
                  <a:cs typeface="Calibri"/>
                  <a:sym typeface="Calibri"/>
                </a:rPr>
                <a:t>2</a:t>
              </a:r>
              <a:endParaRPr sz="2000" dirty="0">
                <a:solidFill>
                  <a:schemeClr val="bg1"/>
                </a:solidFill>
                <a:latin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8888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/>
          <p:nvPr/>
        </p:nvSpPr>
        <p:spPr>
          <a:xfrm>
            <a:off x="9771529" y="-3933"/>
            <a:ext cx="2419211" cy="398569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1.5 Resumen y actividades</a:t>
            </a:r>
            <a:endParaRPr sz="1275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84AF4A-0EDC-4671-A659-C1F0123E5E29}"/>
              </a:ext>
            </a:extLst>
          </p:cNvPr>
          <p:cNvSpPr/>
          <p:nvPr/>
        </p:nvSpPr>
        <p:spPr>
          <a:xfrm>
            <a:off x="87230" y="974407"/>
            <a:ext cx="6008770" cy="490918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AACAC"/>
                </a:solidFill>
              </a:rPr>
              <a:t>Resumen</a:t>
            </a:r>
            <a:endParaRPr lang="en-GB" sz="5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AACAC"/>
              </a:solidFill>
            </a:endParaRPr>
          </a:p>
        </p:txBody>
      </p:sp>
      <p:sp>
        <p:nvSpPr>
          <p:cNvPr id="4" name="Oval 5">
            <a:extLst>
              <a:ext uri="{FF2B5EF4-FFF2-40B4-BE49-F238E27FC236}">
                <a16:creationId xmlns:a16="http://schemas.microsoft.com/office/drawing/2014/main" id="{F406495E-37A6-4032-A020-FE1AABEB689E}"/>
              </a:ext>
            </a:extLst>
          </p:cNvPr>
          <p:cNvSpPr/>
          <p:nvPr/>
        </p:nvSpPr>
        <p:spPr>
          <a:xfrm>
            <a:off x="4981959" y="1198525"/>
            <a:ext cx="7210041" cy="490918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AACAC"/>
                </a:solidFill>
              </a:rPr>
              <a:t>Explicaciones sobre las actividades</a:t>
            </a:r>
            <a:endParaRPr lang="en-GB" sz="5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AAC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186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Calibri"/>
              <a:buNone/>
            </a:pPr>
            <a:r>
              <a:rPr lang="de-DE" sz="2700" dirty="0">
                <a:solidFill>
                  <a:srgbClr val="C01E24"/>
                </a:solidFill>
              </a:rPr>
              <a:t>Acción 1.</a:t>
            </a:r>
            <a:r>
              <a:rPr lang="el-GR" sz="2700" dirty="0">
                <a:solidFill>
                  <a:srgbClr val="C01E24"/>
                </a:solidFill>
              </a:rPr>
              <a:t>2</a:t>
            </a:r>
            <a:r>
              <a:rPr lang="de-DE" sz="2700" dirty="0">
                <a:solidFill>
                  <a:srgbClr val="C01E24"/>
                </a:solidFill>
              </a:rPr>
              <a:t>.</a:t>
            </a:r>
            <a:r>
              <a:rPr lang="el-GR" sz="2700" dirty="0">
                <a:solidFill>
                  <a:srgbClr val="C01E24"/>
                </a:solidFill>
              </a:rPr>
              <a:t>1</a:t>
            </a:r>
            <a:br>
              <a:rPr lang="de-DE" dirty="0">
                <a:solidFill>
                  <a:srgbClr val="C01E24"/>
                </a:solidFill>
              </a:rPr>
            </a:br>
            <a:r>
              <a:rPr lang="en-US" dirty="0">
                <a:solidFill>
                  <a:srgbClr val="C01E24"/>
                </a:solidFill>
              </a:rPr>
              <a:t>Apertura - Introducción a la sesión </a:t>
            </a:r>
            <a:endParaRPr dirty="0">
              <a:solidFill>
                <a:srgbClr val="C01E24"/>
              </a:solidFill>
            </a:endParaRPr>
          </a:p>
        </p:txBody>
      </p:sp>
      <p:sp>
        <p:nvSpPr>
          <p:cNvPr id="165" name="Google Shape;165;p7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de-DE" sz="2400" dirty="0"/>
              <a:t>Objetivos</a:t>
            </a:r>
            <a:endParaRPr sz="2400" dirty="0"/>
          </a:p>
        </p:txBody>
      </p:sp>
      <p:sp>
        <p:nvSpPr>
          <p:cNvPr id="166" name="Google Shape;166;p7"/>
          <p:cNvSpPr txBox="1">
            <a:spLocks noGrp="1"/>
          </p:cNvSpPr>
          <p:nvPr>
            <p:ph type="body" idx="2"/>
          </p:nvPr>
        </p:nvSpPr>
        <p:spPr>
          <a:xfrm>
            <a:off x="626586" y="2669232"/>
            <a:ext cx="5937120" cy="4008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SzPts val="2000"/>
              <a:buNone/>
            </a:pPr>
            <a:r>
              <a:rPr lang="de-DE" dirty="0" err="1"/>
              <a:t>Se le informará sobre</a:t>
            </a:r>
            <a:r>
              <a:rPr lang="de-DE" dirty="0"/>
              <a:t>: </a:t>
            </a:r>
            <a:r>
              <a:rPr lang="en-US" b="1" dirty="0">
                <a:solidFill>
                  <a:schemeClr val="tx1"/>
                </a:solidFill>
              </a:rPr>
              <a:t>¿qué vamos a hacer hoy?</a:t>
            </a:r>
          </a:p>
          <a:p>
            <a:pPr marL="342900" indent="-342900">
              <a:spcBef>
                <a:spcPts val="0"/>
              </a:spcBef>
              <a:buSzPts val="2000"/>
            </a:pPr>
            <a:r>
              <a:rPr lang="en-GB" dirty="0"/>
              <a:t>Puesta en común de los deberes</a:t>
            </a:r>
          </a:p>
          <a:p>
            <a:pPr marL="342900" indent="-342900">
              <a:spcBef>
                <a:spcPts val="0"/>
              </a:spcBef>
              <a:buSzPts val="2000"/>
            </a:pPr>
            <a:r>
              <a:rPr lang="en-GB" dirty="0"/>
              <a:t>Cómo gestionar la propia salud</a:t>
            </a:r>
            <a:endParaRPr lang="en-US" i="1" dirty="0">
              <a:solidFill>
                <a:schemeClr val="tx1"/>
              </a:solidFill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SzPts val="2000"/>
            </a:pPr>
            <a:endParaRPr sz="2000" dirty="0"/>
          </a:p>
        </p:txBody>
      </p:sp>
      <p:pic>
        <p:nvPicPr>
          <p:cNvPr id="1026" name="Picture 2" descr="Introducción, Negocio, Mostrar, Blanco, Presentación">
            <a:extLst>
              <a:ext uri="{FF2B5EF4-FFF2-40B4-BE49-F238E27FC236}">
                <a16:creationId xmlns:a16="http://schemas.microsoft.com/office/drawing/2014/main" id="{94FA93D7-9A15-4710-A64F-287C0695C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906" y="3184320"/>
            <a:ext cx="4335939" cy="288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183;p7">
            <a:extLst>
              <a:ext uri="{FF2B5EF4-FFF2-40B4-BE49-F238E27FC236}">
                <a16:creationId xmlns:a16="http://schemas.microsoft.com/office/drawing/2014/main" id="{9076DB01-D004-4D7A-AE16-4A3CCB021CED}"/>
              </a:ext>
            </a:extLst>
          </p:cNvPr>
          <p:cNvSpPr/>
          <p:nvPr/>
        </p:nvSpPr>
        <p:spPr>
          <a:xfrm>
            <a:off x="1709956" y="6581001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Fuente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Licencia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68;p7">
            <a:extLst>
              <a:ext uri="{FF2B5EF4-FFF2-40B4-BE49-F238E27FC236}">
                <a16:creationId xmlns:a16="http://schemas.microsoft.com/office/drawing/2014/main" id="{512FA391-979E-DC91-9130-4823D099B8F5}"/>
              </a:ext>
            </a:extLst>
          </p:cNvPr>
          <p:cNvSpPr/>
          <p:nvPr/>
        </p:nvSpPr>
        <p:spPr>
          <a:xfrm>
            <a:off x="11469624" y="1730318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rgbClr val="C01E24"/>
                </a:solidFill>
                <a:latin typeface="Calibri"/>
                <a:cs typeface="Calibri"/>
                <a:sym typeface="Calibri"/>
              </a:rPr>
              <a:t>1.</a:t>
            </a:r>
            <a:r>
              <a:rPr lang="el-GR" sz="2000" dirty="0">
                <a:solidFill>
                  <a:srgbClr val="C01E24"/>
                </a:solidFill>
                <a:latin typeface="Calibri"/>
                <a:cs typeface="Calibri"/>
                <a:sym typeface="Calibri"/>
              </a:rPr>
              <a:t>2</a:t>
            </a:r>
            <a:r>
              <a:rPr lang="de-DE" sz="2000" dirty="0">
                <a:solidFill>
                  <a:srgbClr val="C01E24"/>
                </a:solidFill>
                <a:latin typeface="Calibri"/>
                <a:cs typeface="Calibri"/>
                <a:sym typeface="Calibri"/>
              </a:rPr>
              <a:t>.1</a:t>
            </a:r>
            <a:endParaRPr sz="2000" dirty="0">
              <a:solidFill>
                <a:srgbClr val="C01E24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2" name="Google Shape;168;p7">
            <a:extLst>
              <a:ext uri="{FF2B5EF4-FFF2-40B4-BE49-F238E27FC236}">
                <a16:creationId xmlns:a16="http://schemas.microsoft.com/office/drawing/2014/main" id="{4C648E9D-279D-FABB-6ED1-63E1CF4EA54E}"/>
              </a:ext>
            </a:extLst>
          </p:cNvPr>
          <p:cNvSpPr/>
          <p:nvPr/>
        </p:nvSpPr>
        <p:spPr>
          <a:xfrm>
            <a:off x="11469624" y="2393253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1.</a:t>
            </a:r>
            <a:r>
              <a:rPr lang="el-GR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2</a:t>
            </a: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.2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3" name="Google Shape;168;p7">
            <a:extLst>
              <a:ext uri="{FF2B5EF4-FFF2-40B4-BE49-F238E27FC236}">
                <a16:creationId xmlns:a16="http://schemas.microsoft.com/office/drawing/2014/main" id="{48631ED4-2354-4A11-AECA-E310C024DDDB}"/>
              </a:ext>
            </a:extLst>
          </p:cNvPr>
          <p:cNvSpPr/>
          <p:nvPr/>
        </p:nvSpPr>
        <p:spPr>
          <a:xfrm>
            <a:off x="11469624" y="3057468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1.</a:t>
            </a:r>
            <a:r>
              <a:rPr lang="el-GR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2</a:t>
            </a: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.3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4" name="Google Shape;168;p7">
            <a:extLst>
              <a:ext uri="{FF2B5EF4-FFF2-40B4-BE49-F238E27FC236}">
                <a16:creationId xmlns:a16="http://schemas.microsoft.com/office/drawing/2014/main" id="{06DD2A53-1317-C0DF-BF96-A7FD9B4FA9ED}"/>
              </a:ext>
            </a:extLst>
          </p:cNvPr>
          <p:cNvSpPr/>
          <p:nvPr/>
        </p:nvSpPr>
        <p:spPr>
          <a:xfrm>
            <a:off x="11469624" y="3720403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1.</a:t>
            </a:r>
            <a:r>
              <a:rPr lang="el-GR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2</a:t>
            </a: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.4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6" name="Google Shape;168;p7">
            <a:extLst>
              <a:ext uri="{FF2B5EF4-FFF2-40B4-BE49-F238E27FC236}">
                <a16:creationId xmlns:a16="http://schemas.microsoft.com/office/drawing/2014/main" id="{9128C847-1716-318F-6773-F88E12ECFA4F}"/>
              </a:ext>
            </a:extLst>
          </p:cNvPr>
          <p:cNvSpPr/>
          <p:nvPr/>
        </p:nvSpPr>
        <p:spPr>
          <a:xfrm>
            <a:off x="11469624" y="4384935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1.</a:t>
            </a:r>
            <a:r>
              <a:rPr lang="el-GR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2</a:t>
            </a: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.5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7" name="Google Shape;168;p7">
            <a:extLst>
              <a:ext uri="{FF2B5EF4-FFF2-40B4-BE49-F238E27FC236}">
                <a16:creationId xmlns:a16="http://schemas.microsoft.com/office/drawing/2014/main" id="{22535C25-BDD4-18A0-5DF1-532DAC3D0F14}"/>
              </a:ext>
            </a:extLst>
          </p:cNvPr>
          <p:cNvSpPr/>
          <p:nvPr/>
        </p:nvSpPr>
        <p:spPr>
          <a:xfrm>
            <a:off x="10747248" y="2389978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rgbClr val="203864"/>
                </a:solidFill>
                <a:latin typeface="Calibri"/>
                <a:cs typeface="Calibri"/>
                <a:sym typeface="Calibri"/>
              </a:rPr>
              <a:t>1.</a:t>
            </a:r>
            <a:r>
              <a:rPr lang="el-GR" sz="2000" dirty="0">
                <a:solidFill>
                  <a:srgbClr val="203864"/>
                </a:solidFill>
                <a:latin typeface="Calibri"/>
                <a:cs typeface="Calibri"/>
                <a:sym typeface="Calibri"/>
              </a:rPr>
              <a:t>2</a:t>
            </a:r>
            <a:endParaRPr sz="2000" dirty="0">
              <a:solidFill>
                <a:srgbClr val="203864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8" name="Google Shape;168;p7">
            <a:extLst>
              <a:ext uri="{FF2B5EF4-FFF2-40B4-BE49-F238E27FC236}">
                <a16:creationId xmlns:a16="http://schemas.microsoft.com/office/drawing/2014/main" id="{EC8AD81D-3B6F-5060-3D3C-D470BFE1AE58}"/>
              </a:ext>
            </a:extLst>
          </p:cNvPr>
          <p:cNvSpPr/>
          <p:nvPr/>
        </p:nvSpPr>
        <p:spPr>
          <a:xfrm>
            <a:off x="10748719" y="1732011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1.1</a:t>
            </a:r>
            <a:endParaRPr sz="2000" dirty="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5530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Calibri"/>
              <a:buNone/>
            </a:pPr>
            <a:r>
              <a:rPr lang="de-DE" sz="2700" dirty="0">
                <a:solidFill>
                  <a:srgbClr val="C01E24"/>
                </a:solidFill>
              </a:rPr>
              <a:t>Acción 1.</a:t>
            </a:r>
            <a:r>
              <a:rPr lang="el-GR" sz="2700" dirty="0">
                <a:solidFill>
                  <a:srgbClr val="C01E24"/>
                </a:solidFill>
              </a:rPr>
              <a:t>2</a:t>
            </a:r>
            <a:r>
              <a:rPr lang="de-DE" sz="2700" dirty="0">
                <a:solidFill>
                  <a:srgbClr val="C01E24"/>
                </a:solidFill>
              </a:rPr>
              <a:t>.</a:t>
            </a:r>
            <a:r>
              <a:rPr lang="en-US" sz="2700" dirty="0">
                <a:solidFill>
                  <a:srgbClr val="C01E24"/>
                </a:solidFill>
              </a:rPr>
              <a:t>2</a:t>
            </a:r>
            <a:br>
              <a:rPr lang="de-DE" dirty="0">
                <a:solidFill>
                  <a:srgbClr val="C01E24"/>
                </a:solidFill>
              </a:rPr>
            </a:br>
            <a:r>
              <a:rPr lang="en-US" dirty="0">
                <a:solidFill>
                  <a:srgbClr val="C01E24"/>
                </a:solidFill>
              </a:rPr>
              <a:t>Puesta en común de los deberes</a:t>
            </a:r>
            <a:endParaRPr dirty="0">
              <a:solidFill>
                <a:srgbClr val="C01E24"/>
              </a:solidFill>
            </a:endParaRPr>
          </a:p>
        </p:txBody>
      </p:sp>
      <p:sp>
        <p:nvSpPr>
          <p:cNvPr id="165" name="Google Shape;165;p7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de-DE" sz="2200"/>
              <a:t>Objetivos</a:t>
            </a:r>
            <a:endParaRPr/>
          </a:p>
        </p:txBody>
      </p:sp>
      <p:sp>
        <p:nvSpPr>
          <p:cNvPr id="166" name="Google Shape;166;p7"/>
          <p:cNvSpPr txBox="1">
            <a:spLocks noGrp="1"/>
          </p:cNvSpPr>
          <p:nvPr>
            <p:ph type="body" idx="2"/>
          </p:nvPr>
        </p:nvSpPr>
        <p:spPr>
          <a:xfrm>
            <a:off x="626586" y="2669232"/>
            <a:ext cx="5937120" cy="4008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SzPts val="2000"/>
              <a:buNone/>
            </a:pPr>
            <a:r>
              <a:rPr lang="de-DE" sz="2000" dirty="0"/>
              <a:t>Se </a:t>
            </a:r>
            <a:r>
              <a:rPr lang="de-DE" sz="2000" dirty="0" err="1"/>
              <a:t>debatirá sobre las reflexiones realizadas durante la semana sobre</a:t>
            </a:r>
            <a:r>
              <a:rPr lang="de-DE" sz="2000" dirty="0"/>
              <a:t>: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SzPts val="2000"/>
            </a:pPr>
            <a:r>
              <a:rPr lang="de-DE" sz="2000" dirty="0"/>
              <a:t>El contenido del curso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SzPts val="2000"/>
            </a:pPr>
            <a:r>
              <a:rPr lang="de-DE" sz="2000" dirty="0"/>
              <a:t>Autoevaluación de la salud</a:t>
            </a:r>
            <a:endParaRPr sz="2000" dirty="0"/>
          </a:p>
        </p:txBody>
      </p:sp>
      <p:sp>
        <p:nvSpPr>
          <p:cNvPr id="14" name="Google Shape;183;p7">
            <a:extLst>
              <a:ext uri="{FF2B5EF4-FFF2-40B4-BE49-F238E27FC236}">
                <a16:creationId xmlns:a16="http://schemas.microsoft.com/office/drawing/2014/main" id="{041E9B86-3673-4031-AADB-91B1631C0969}"/>
              </a:ext>
            </a:extLst>
          </p:cNvPr>
          <p:cNvSpPr/>
          <p:nvPr/>
        </p:nvSpPr>
        <p:spPr>
          <a:xfrm>
            <a:off x="1709956" y="6581001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Fuente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Licencia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68;p7">
            <a:extLst>
              <a:ext uri="{FF2B5EF4-FFF2-40B4-BE49-F238E27FC236}">
                <a16:creationId xmlns:a16="http://schemas.microsoft.com/office/drawing/2014/main" id="{A2BA80A5-35DF-A368-1B66-BA48F76D14CA}"/>
              </a:ext>
            </a:extLst>
          </p:cNvPr>
          <p:cNvSpPr/>
          <p:nvPr/>
        </p:nvSpPr>
        <p:spPr>
          <a:xfrm>
            <a:off x="11469624" y="1730318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1.</a:t>
            </a:r>
            <a:r>
              <a:rPr lang="el-GR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2</a:t>
            </a: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.1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1" name="Google Shape;168;p7">
            <a:extLst>
              <a:ext uri="{FF2B5EF4-FFF2-40B4-BE49-F238E27FC236}">
                <a16:creationId xmlns:a16="http://schemas.microsoft.com/office/drawing/2014/main" id="{996D1F7C-4B6D-FA01-973C-8460A69727DC}"/>
              </a:ext>
            </a:extLst>
          </p:cNvPr>
          <p:cNvSpPr/>
          <p:nvPr/>
        </p:nvSpPr>
        <p:spPr>
          <a:xfrm>
            <a:off x="11469624" y="2393253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rgbClr val="C01E24"/>
                </a:solidFill>
                <a:latin typeface="Calibri"/>
                <a:cs typeface="Calibri"/>
                <a:sym typeface="Calibri"/>
              </a:rPr>
              <a:t>1.</a:t>
            </a:r>
            <a:r>
              <a:rPr lang="el-GR" sz="2000" dirty="0">
                <a:solidFill>
                  <a:srgbClr val="C01E24"/>
                </a:solidFill>
                <a:latin typeface="Calibri"/>
                <a:cs typeface="Calibri"/>
                <a:sym typeface="Calibri"/>
              </a:rPr>
              <a:t>2</a:t>
            </a:r>
            <a:r>
              <a:rPr lang="de-DE" sz="2000" dirty="0">
                <a:solidFill>
                  <a:srgbClr val="C01E24"/>
                </a:solidFill>
                <a:latin typeface="Calibri"/>
                <a:cs typeface="Calibri"/>
                <a:sym typeface="Calibri"/>
              </a:rPr>
              <a:t>.2</a:t>
            </a:r>
            <a:endParaRPr sz="2000" dirty="0">
              <a:solidFill>
                <a:srgbClr val="C01E24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2" name="Google Shape;168;p7">
            <a:extLst>
              <a:ext uri="{FF2B5EF4-FFF2-40B4-BE49-F238E27FC236}">
                <a16:creationId xmlns:a16="http://schemas.microsoft.com/office/drawing/2014/main" id="{9AA17F43-B57F-0CE2-D653-1F34BD344813}"/>
              </a:ext>
            </a:extLst>
          </p:cNvPr>
          <p:cNvSpPr/>
          <p:nvPr/>
        </p:nvSpPr>
        <p:spPr>
          <a:xfrm>
            <a:off x="11469624" y="3057468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1.</a:t>
            </a:r>
            <a:r>
              <a:rPr lang="el-GR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2</a:t>
            </a: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.3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3" name="Google Shape;168;p7">
            <a:extLst>
              <a:ext uri="{FF2B5EF4-FFF2-40B4-BE49-F238E27FC236}">
                <a16:creationId xmlns:a16="http://schemas.microsoft.com/office/drawing/2014/main" id="{D7E36006-EB85-2D93-93FD-047F8B5E4F25}"/>
              </a:ext>
            </a:extLst>
          </p:cNvPr>
          <p:cNvSpPr/>
          <p:nvPr/>
        </p:nvSpPr>
        <p:spPr>
          <a:xfrm>
            <a:off x="11469624" y="3720403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1.</a:t>
            </a:r>
            <a:r>
              <a:rPr lang="el-GR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2</a:t>
            </a: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.4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5" name="Google Shape;168;p7">
            <a:extLst>
              <a:ext uri="{FF2B5EF4-FFF2-40B4-BE49-F238E27FC236}">
                <a16:creationId xmlns:a16="http://schemas.microsoft.com/office/drawing/2014/main" id="{33AC5002-B71C-966D-FEE8-0FC857D61874}"/>
              </a:ext>
            </a:extLst>
          </p:cNvPr>
          <p:cNvSpPr/>
          <p:nvPr/>
        </p:nvSpPr>
        <p:spPr>
          <a:xfrm>
            <a:off x="10747248" y="2389978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rgbClr val="203864"/>
                </a:solidFill>
                <a:latin typeface="Calibri"/>
                <a:cs typeface="Calibri"/>
                <a:sym typeface="Calibri"/>
              </a:rPr>
              <a:t>1.</a:t>
            </a:r>
            <a:r>
              <a:rPr lang="el-GR" sz="2000" dirty="0">
                <a:solidFill>
                  <a:srgbClr val="203864"/>
                </a:solidFill>
                <a:latin typeface="Calibri"/>
                <a:cs typeface="Calibri"/>
                <a:sym typeface="Calibri"/>
              </a:rPr>
              <a:t>2</a:t>
            </a:r>
            <a:endParaRPr sz="2000" dirty="0">
              <a:solidFill>
                <a:srgbClr val="203864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6" name="Google Shape;168;p7">
            <a:extLst>
              <a:ext uri="{FF2B5EF4-FFF2-40B4-BE49-F238E27FC236}">
                <a16:creationId xmlns:a16="http://schemas.microsoft.com/office/drawing/2014/main" id="{78748518-D8D2-2C65-76D0-C57C39671F39}"/>
              </a:ext>
            </a:extLst>
          </p:cNvPr>
          <p:cNvSpPr/>
          <p:nvPr/>
        </p:nvSpPr>
        <p:spPr>
          <a:xfrm>
            <a:off x="10748719" y="1732011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1.1</a:t>
            </a:r>
            <a:endParaRPr sz="2000" dirty="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4359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Calibri"/>
              <a:buNone/>
            </a:pPr>
            <a:r>
              <a:rPr lang="en-US" dirty="0"/>
              <a:t>Dinámica de grupo - Puesta en común de los deberes</a:t>
            </a:r>
            <a:endParaRPr dirty="0"/>
          </a:p>
        </p:txBody>
      </p:sp>
      <p:sp>
        <p:nvSpPr>
          <p:cNvPr id="173" name="Google Shape;173;p6"/>
          <p:cNvSpPr/>
          <p:nvPr/>
        </p:nvSpPr>
        <p:spPr>
          <a:xfrm>
            <a:off x="8323088" y="6473277"/>
            <a:ext cx="24117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Fuente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Licencia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18A803C0-8122-4C9A-8AE7-2C646C4007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419615"/>
              </p:ext>
            </p:extLst>
          </p:nvPr>
        </p:nvGraphicFramePr>
        <p:xfrm>
          <a:off x="1382753" y="1417107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3314" name="Picture 2" descr="Signo De Exclamación, Materia, Peticiones, Respuesta">
            <a:extLst>
              <a:ext uri="{FF2B5EF4-FFF2-40B4-BE49-F238E27FC236}">
                <a16:creationId xmlns:a16="http://schemas.microsoft.com/office/drawing/2014/main" id="{6DBA9522-3119-417D-93AC-1CDA73823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355" y="1588454"/>
            <a:ext cx="4884823" cy="488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101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5400"/>
              <a:buFont typeface="Calibri"/>
              <a:buNone/>
            </a:pPr>
            <a:r>
              <a:rPr lang="de-DE" sz="5400"/>
              <a:t>Módulos</a:t>
            </a:r>
            <a:endParaRPr sz="5400"/>
          </a:p>
        </p:txBody>
      </p:sp>
      <p:pic>
        <p:nvPicPr>
          <p:cNvPr id="115" name="Google Shape;115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5072" r="17015"/>
          <a:stretch/>
        </p:blipFill>
        <p:spPr>
          <a:xfrm>
            <a:off x="1" y="10"/>
            <a:ext cx="4657344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/>
          <p:nvPr/>
        </p:nvSpPr>
        <p:spPr>
          <a:xfrm>
            <a:off x="5297762" y="2374947"/>
            <a:ext cx="4243589" cy="18288"/>
          </a:xfrm>
          <a:custGeom>
            <a:avLst/>
            <a:gdLst/>
            <a:ahLst/>
            <a:cxnLst/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" name="Google Shape;117;p4"/>
          <p:cNvGrpSpPr/>
          <p:nvPr/>
        </p:nvGrpSpPr>
        <p:grpSpPr>
          <a:xfrm>
            <a:off x="5274175" y="2903865"/>
            <a:ext cx="6274697" cy="3089382"/>
            <a:chOff x="-23587" y="158831"/>
            <a:chExt cx="6274697" cy="3089382"/>
          </a:xfrm>
        </p:grpSpPr>
        <p:sp>
          <p:nvSpPr>
            <p:cNvPr id="118" name="Google Shape;118;p4"/>
            <p:cNvSpPr/>
            <p:nvPr/>
          </p:nvSpPr>
          <p:spPr>
            <a:xfrm>
              <a:off x="0" y="158831"/>
              <a:ext cx="6251110" cy="479700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1905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 txBox="1"/>
            <p:nvPr/>
          </p:nvSpPr>
          <p:spPr>
            <a:xfrm>
              <a:off x="31005" y="198789"/>
              <a:ext cx="6204276" cy="432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000" b="0" i="0" u="none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1. </a:t>
              </a:r>
              <a:r>
                <a:rPr lang="de-DE" sz="1800" b="0" i="0" u="none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Qué es la alfabetización sanitaria digital y su relevancia </a:t>
              </a:r>
              <a:endParaRPr sz="18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0" y="696131"/>
              <a:ext cx="6251110" cy="4797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1905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 txBox="1"/>
            <p:nvPr/>
          </p:nvSpPr>
          <p:spPr>
            <a:xfrm>
              <a:off x="23417" y="719548"/>
              <a:ext cx="6204276" cy="432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 Principales cuestiones sanitarias al aterrizar en un nuevo país</a:t>
              </a: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0" y="1233432"/>
              <a:ext cx="6251110" cy="4797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1905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 txBox="1"/>
            <p:nvPr/>
          </p:nvSpPr>
          <p:spPr>
            <a:xfrm>
              <a:off x="23417" y="1256849"/>
              <a:ext cx="6204276" cy="432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3. </a:t>
              </a:r>
              <a:r>
                <a:rPr lang="de-DE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Servicios de salud</a:t>
              </a: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-23586" y="1734444"/>
              <a:ext cx="6251110" cy="479700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1905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 txBox="1"/>
            <p:nvPr/>
          </p:nvSpPr>
          <p:spPr>
            <a:xfrm>
              <a:off x="-23587" y="1781432"/>
              <a:ext cx="6204276" cy="432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4. </a:t>
              </a:r>
              <a:r>
                <a:rPr lang="de-DE" sz="18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Convertirse en una persona digitalmente alfabetizada</a:t>
              </a: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-18270" y="2235456"/>
              <a:ext cx="6251110" cy="4797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1905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 txBox="1"/>
            <p:nvPr/>
          </p:nvSpPr>
          <p:spPr>
            <a:xfrm>
              <a:off x="23248" y="2294620"/>
              <a:ext cx="6204276" cy="432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5. </a:t>
              </a:r>
              <a:r>
                <a:rPr lang="de-DE" sz="18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Exploración de las herramientas de salud </a:t>
              </a:r>
              <a:r>
                <a:rPr lang="de-DE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digital</a:t>
              </a: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0" y="2768513"/>
              <a:ext cx="6251110" cy="4797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1905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 txBox="1"/>
            <p:nvPr/>
          </p:nvSpPr>
          <p:spPr>
            <a:xfrm>
              <a:off x="-1" y="2815347"/>
              <a:ext cx="6204276" cy="432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6. </a:t>
              </a:r>
              <a:r>
                <a:rPr lang="de-DE" sz="18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Ser activo </a:t>
              </a:r>
              <a:r>
                <a:rPr lang="de-DE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 </a:t>
              </a:r>
              <a:r>
                <a:rPr lang="de-DE" sz="18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el entorno de la salud </a:t>
              </a:r>
              <a:r>
                <a:rPr lang="de-DE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digital</a:t>
              </a: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p4"/>
          <p:cNvSpPr/>
          <p:nvPr/>
        </p:nvSpPr>
        <p:spPr>
          <a:xfrm>
            <a:off x="5206482" y="2267339"/>
            <a:ext cx="4657344" cy="3545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30439" y="2955722"/>
            <a:ext cx="412289" cy="362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Calibri"/>
              <a:buNone/>
            </a:pPr>
            <a:r>
              <a:rPr lang="de-DE" sz="2700" dirty="0">
                <a:solidFill>
                  <a:srgbClr val="C01E24"/>
                </a:solidFill>
              </a:rPr>
              <a:t>Acción 1.</a:t>
            </a:r>
            <a:r>
              <a:rPr lang="el-GR" sz="2700" dirty="0">
                <a:solidFill>
                  <a:srgbClr val="C01E24"/>
                </a:solidFill>
              </a:rPr>
              <a:t>2</a:t>
            </a:r>
            <a:r>
              <a:rPr lang="de-DE" sz="2700" dirty="0">
                <a:solidFill>
                  <a:srgbClr val="C01E24"/>
                </a:solidFill>
              </a:rPr>
              <a:t>.3</a:t>
            </a:r>
            <a:br>
              <a:rPr lang="de-DE" dirty="0">
                <a:solidFill>
                  <a:srgbClr val="C01E24"/>
                </a:solidFill>
              </a:rPr>
            </a:br>
            <a:r>
              <a:rPr lang="en-US" dirty="0">
                <a:solidFill>
                  <a:srgbClr val="C01E24"/>
                </a:solidFill>
              </a:rPr>
              <a:t>Cómo gestionar la propia salud</a:t>
            </a:r>
            <a:endParaRPr dirty="0">
              <a:solidFill>
                <a:srgbClr val="C01E24"/>
              </a:solidFill>
            </a:endParaRPr>
          </a:p>
        </p:txBody>
      </p:sp>
      <p:sp>
        <p:nvSpPr>
          <p:cNvPr id="165" name="Google Shape;165;p7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de-DE" sz="2200"/>
              <a:t>Objetivos</a:t>
            </a:r>
            <a:endParaRPr/>
          </a:p>
        </p:txBody>
      </p:sp>
      <p:sp>
        <p:nvSpPr>
          <p:cNvPr id="166" name="Google Shape;166;p7"/>
          <p:cNvSpPr txBox="1">
            <a:spLocks noGrp="1"/>
          </p:cNvSpPr>
          <p:nvPr>
            <p:ph type="body" idx="2"/>
          </p:nvPr>
        </p:nvSpPr>
        <p:spPr>
          <a:xfrm>
            <a:off x="626586" y="2669232"/>
            <a:ext cx="5937120" cy="4008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SzPts val="2000"/>
              <a:buNone/>
            </a:pPr>
            <a:r>
              <a:rPr lang="de-DE" sz="2000" dirty="0"/>
              <a:t>Aprender a gestionar tu salud en base a los ejemplos de otras personas.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SzPts val="2000"/>
            </a:pPr>
            <a:endParaRPr sz="2000" dirty="0"/>
          </a:p>
        </p:txBody>
      </p:sp>
      <p:sp>
        <p:nvSpPr>
          <p:cNvPr id="14" name="Google Shape;183;p7">
            <a:extLst>
              <a:ext uri="{FF2B5EF4-FFF2-40B4-BE49-F238E27FC236}">
                <a16:creationId xmlns:a16="http://schemas.microsoft.com/office/drawing/2014/main" id="{041E9B86-3673-4031-AADB-91B1631C0969}"/>
              </a:ext>
            </a:extLst>
          </p:cNvPr>
          <p:cNvSpPr/>
          <p:nvPr/>
        </p:nvSpPr>
        <p:spPr>
          <a:xfrm>
            <a:off x="1709956" y="6581001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Fuente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Licencia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68;p7">
            <a:extLst>
              <a:ext uri="{FF2B5EF4-FFF2-40B4-BE49-F238E27FC236}">
                <a16:creationId xmlns:a16="http://schemas.microsoft.com/office/drawing/2014/main" id="{738A3D7E-86BC-4598-66B3-20835D9BF3FA}"/>
              </a:ext>
            </a:extLst>
          </p:cNvPr>
          <p:cNvSpPr/>
          <p:nvPr/>
        </p:nvSpPr>
        <p:spPr>
          <a:xfrm>
            <a:off x="11469624" y="1730318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1.</a:t>
            </a:r>
            <a:r>
              <a:rPr lang="el-GR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2</a:t>
            </a: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.1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1" name="Google Shape;168;p7">
            <a:extLst>
              <a:ext uri="{FF2B5EF4-FFF2-40B4-BE49-F238E27FC236}">
                <a16:creationId xmlns:a16="http://schemas.microsoft.com/office/drawing/2014/main" id="{9C19850A-98E3-EA38-A30B-0CD79D09F3DC}"/>
              </a:ext>
            </a:extLst>
          </p:cNvPr>
          <p:cNvSpPr/>
          <p:nvPr/>
        </p:nvSpPr>
        <p:spPr>
          <a:xfrm>
            <a:off x="11469624" y="2393253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1.</a:t>
            </a:r>
            <a:r>
              <a:rPr lang="el-GR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2</a:t>
            </a: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.2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2" name="Google Shape;168;p7">
            <a:extLst>
              <a:ext uri="{FF2B5EF4-FFF2-40B4-BE49-F238E27FC236}">
                <a16:creationId xmlns:a16="http://schemas.microsoft.com/office/drawing/2014/main" id="{EFCC6CC1-142B-BC82-6926-447652692005}"/>
              </a:ext>
            </a:extLst>
          </p:cNvPr>
          <p:cNvSpPr/>
          <p:nvPr/>
        </p:nvSpPr>
        <p:spPr>
          <a:xfrm>
            <a:off x="11469624" y="3057468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rgbClr val="C01E24"/>
                </a:solidFill>
                <a:latin typeface="Calibri"/>
                <a:cs typeface="Calibri"/>
                <a:sym typeface="Calibri"/>
              </a:rPr>
              <a:t>1.</a:t>
            </a:r>
            <a:r>
              <a:rPr lang="el-GR" sz="2000" dirty="0">
                <a:solidFill>
                  <a:srgbClr val="C01E24"/>
                </a:solidFill>
                <a:latin typeface="Calibri"/>
                <a:cs typeface="Calibri"/>
                <a:sym typeface="Calibri"/>
              </a:rPr>
              <a:t>2</a:t>
            </a:r>
            <a:r>
              <a:rPr lang="de-DE" sz="2000" dirty="0">
                <a:solidFill>
                  <a:srgbClr val="C01E24"/>
                </a:solidFill>
                <a:latin typeface="Calibri"/>
                <a:cs typeface="Calibri"/>
                <a:sym typeface="Calibri"/>
              </a:rPr>
              <a:t>.3</a:t>
            </a:r>
            <a:endParaRPr sz="2000" dirty="0">
              <a:solidFill>
                <a:srgbClr val="C01E24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3" name="Google Shape;168;p7">
            <a:extLst>
              <a:ext uri="{FF2B5EF4-FFF2-40B4-BE49-F238E27FC236}">
                <a16:creationId xmlns:a16="http://schemas.microsoft.com/office/drawing/2014/main" id="{D26A50DB-8813-5402-E3B2-9C168993F60C}"/>
              </a:ext>
            </a:extLst>
          </p:cNvPr>
          <p:cNvSpPr/>
          <p:nvPr/>
        </p:nvSpPr>
        <p:spPr>
          <a:xfrm>
            <a:off x="11469624" y="3720403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1.</a:t>
            </a:r>
            <a:r>
              <a:rPr lang="el-GR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2</a:t>
            </a: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.4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5" name="Google Shape;168;p7">
            <a:extLst>
              <a:ext uri="{FF2B5EF4-FFF2-40B4-BE49-F238E27FC236}">
                <a16:creationId xmlns:a16="http://schemas.microsoft.com/office/drawing/2014/main" id="{5F0B775A-9B9B-7350-285F-03A80F6731C2}"/>
              </a:ext>
            </a:extLst>
          </p:cNvPr>
          <p:cNvSpPr/>
          <p:nvPr/>
        </p:nvSpPr>
        <p:spPr>
          <a:xfrm>
            <a:off x="10747248" y="2389978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rgbClr val="203864"/>
                </a:solidFill>
                <a:latin typeface="Calibri"/>
                <a:cs typeface="Calibri"/>
                <a:sym typeface="Calibri"/>
              </a:rPr>
              <a:t>1.</a:t>
            </a:r>
            <a:r>
              <a:rPr lang="el-GR" sz="2000" dirty="0">
                <a:solidFill>
                  <a:srgbClr val="203864"/>
                </a:solidFill>
                <a:latin typeface="Calibri"/>
                <a:cs typeface="Calibri"/>
                <a:sym typeface="Calibri"/>
              </a:rPr>
              <a:t>2</a:t>
            </a:r>
            <a:endParaRPr sz="2000" dirty="0">
              <a:solidFill>
                <a:srgbClr val="203864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6" name="Google Shape;168;p7">
            <a:extLst>
              <a:ext uri="{FF2B5EF4-FFF2-40B4-BE49-F238E27FC236}">
                <a16:creationId xmlns:a16="http://schemas.microsoft.com/office/drawing/2014/main" id="{6586672D-982A-ECB3-EE78-A8EE896D2715}"/>
              </a:ext>
            </a:extLst>
          </p:cNvPr>
          <p:cNvSpPr/>
          <p:nvPr/>
        </p:nvSpPr>
        <p:spPr>
          <a:xfrm>
            <a:off x="10748719" y="1732011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1.1</a:t>
            </a:r>
            <a:endParaRPr sz="2000" dirty="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90859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37CCBE-897D-4E5B-8B2C-582422829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Ejemplo 1</a:t>
            </a:r>
            <a:endParaRPr lang="en-GB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AB91347-EB9E-43D3-AEE1-BA896C18F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999" y="1800000"/>
            <a:ext cx="5852132" cy="20631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76200" indent="0">
              <a:buNone/>
            </a:pPr>
            <a:r>
              <a:rPr lang="en-GB" dirty="0"/>
              <a:t>Necesito pedir una cita por Internet para que me vea mi médico. Voy a entrar en la página web de mi centro de salud para buscar el nombre de mi médico en la lista de profesionales sanitarios. </a:t>
            </a:r>
          </a:p>
          <a:p>
            <a:endParaRPr lang="en-GB" dirty="0"/>
          </a:p>
        </p:txBody>
      </p:sp>
      <p:sp>
        <p:nvSpPr>
          <p:cNvPr id="5" name="Google Shape;173;p6">
            <a:extLst>
              <a:ext uri="{FF2B5EF4-FFF2-40B4-BE49-F238E27FC236}">
                <a16:creationId xmlns:a16="http://schemas.microsoft.com/office/drawing/2014/main" id="{9BE67394-7D5B-4D18-920E-A8D8DB80273F}"/>
              </a:ext>
            </a:extLst>
          </p:cNvPr>
          <p:cNvSpPr/>
          <p:nvPr/>
        </p:nvSpPr>
        <p:spPr>
          <a:xfrm>
            <a:off x="9452642" y="6455289"/>
            <a:ext cx="24117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Fuente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Licencia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2" descr="Interfaz Gráfica De Usuario, Interfaz, Internet">
            <a:extLst>
              <a:ext uri="{FF2B5EF4-FFF2-40B4-BE49-F238E27FC236}">
                <a16:creationId xmlns:a16="http://schemas.microsoft.com/office/drawing/2014/main" id="{8383C19E-282E-4741-AE77-A6F8904B0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800000"/>
            <a:ext cx="4629842" cy="356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596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37CCBE-897D-4E5B-8B2C-582422829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Ejemplo 2</a:t>
            </a:r>
            <a:endParaRPr lang="en-GB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AB91347-EB9E-43D3-AEE1-BA896C18F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69270" y="1791035"/>
            <a:ext cx="5852132" cy="2610844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20000"/>
          </a:bodyPr>
          <a:lstStyle/>
          <a:p>
            <a:pPr marL="76200" indent="0" algn="just">
              <a:buNone/>
            </a:pPr>
            <a:r>
              <a:rPr lang="en-US" dirty="0"/>
              <a:t>Quiero pedir una cita con mi médico por Internet, pero mi </a:t>
            </a:r>
            <a:r>
              <a:rPr lang="en-US" dirty="0" err="1"/>
              <a:t>centro de salud </a:t>
            </a:r>
            <a:r>
              <a:rPr lang="en-US" dirty="0"/>
              <a:t>no tiene página web propia. No puedo pedir cita con mi médico para que me atienda en la clínica. El buscador no encuentra lo que busco, sólo aparece "</a:t>
            </a:r>
            <a:r>
              <a:rPr lang="en-US" dirty="0" err="1"/>
              <a:t>Conselleria </a:t>
            </a:r>
            <a:r>
              <a:rPr lang="en-US" dirty="0"/>
              <a:t>de </a:t>
            </a:r>
            <a:r>
              <a:rPr lang="en-US" dirty="0" err="1"/>
              <a:t>Sanitat</a:t>
            </a:r>
            <a:r>
              <a:rPr lang="en-US" dirty="0"/>
              <a:t>" en los resultados. Voy a buscar en internet el </a:t>
            </a:r>
            <a:r>
              <a:rPr lang="en-US" dirty="0" err="1"/>
              <a:t>centro de </a:t>
            </a:r>
            <a:r>
              <a:rPr lang="en-US" dirty="0"/>
              <a:t>salud más cercano para ir a preguntar si puedo ver a un médico. </a:t>
            </a:r>
          </a:p>
          <a:p>
            <a:endParaRPr lang="en-GB" dirty="0"/>
          </a:p>
        </p:txBody>
      </p:sp>
      <p:sp>
        <p:nvSpPr>
          <p:cNvPr id="7" name="Google Shape;173;p6">
            <a:extLst>
              <a:ext uri="{FF2B5EF4-FFF2-40B4-BE49-F238E27FC236}">
                <a16:creationId xmlns:a16="http://schemas.microsoft.com/office/drawing/2014/main" id="{F3EAE4A7-8ABB-4DF7-BE6A-1CFB2265433D}"/>
              </a:ext>
            </a:extLst>
          </p:cNvPr>
          <p:cNvSpPr/>
          <p:nvPr/>
        </p:nvSpPr>
        <p:spPr>
          <a:xfrm>
            <a:off x="9372981" y="6473219"/>
            <a:ext cx="24117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Fuente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Licencia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2" descr="Médico, Icono, Icono De Doctor, Trabajador De La Salud">
            <a:extLst>
              <a:ext uri="{FF2B5EF4-FFF2-40B4-BE49-F238E27FC236}">
                <a16:creationId xmlns:a16="http://schemas.microsoft.com/office/drawing/2014/main" id="{E9A94166-BCA0-40F2-AEE4-C4487EFAF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48" y="1791035"/>
            <a:ext cx="5157450" cy="287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0272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37CCBE-897D-4E5B-8B2C-582422829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Ejemplo 3</a:t>
            </a:r>
            <a:endParaRPr lang="en-GB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AB91347-EB9E-43D3-AEE1-BA896C18F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999" y="1800000"/>
            <a:ext cx="5852132" cy="4098776"/>
          </a:xfrm>
          <a:solidFill>
            <a:schemeClr val="bg1">
              <a:lumMod val="95000"/>
            </a:schemeClr>
          </a:solidFill>
        </p:spPr>
        <p:txBody>
          <a:bodyPr>
            <a:normAutofit fontScale="92500"/>
          </a:bodyPr>
          <a:lstStyle/>
          <a:p>
            <a:pPr marL="76200" indent="0" algn="just">
              <a:buNone/>
            </a:pPr>
            <a:r>
              <a:rPr lang="en-US" dirty="0"/>
              <a:t>Me duele mucho la cabeza. Voy a buscar en internet a qué puede deberse el dolor y qué pastilla debo tomar. Estoy seguro de que encontraré mucha información profesional. Encuentro muchos foros donde la gente comparte sus experiencias de enfermedades y tratamientos que han tomado. Hay una persona que dice que tomó "Diazepam" durante 20 días y le fue muy bien. Creo que voy a hacer lo mismo. Estoy segura de que el dolor desaparecerá y podré seguir con mis actividades habituales.</a:t>
            </a:r>
          </a:p>
          <a:p>
            <a:endParaRPr lang="en-GB" dirty="0"/>
          </a:p>
        </p:txBody>
      </p:sp>
      <p:sp>
        <p:nvSpPr>
          <p:cNvPr id="6" name="Google Shape;173;p6">
            <a:extLst>
              <a:ext uri="{FF2B5EF4-FFF2-40B4-BE49-F238E27FC236}">
                <a16:creationId xmlns:a16="http://schemas.microsoft.com/office/drawing/2014/main" id="{012EF485-259F-4E70-A09F-4B037674A43F}"/>
              </a:ext>
            </a:extLst>
          </p:cNvPr>
          <p:cNvSpPr/>
          <p:nvPr/>
        </p:nvSpPr>
        <p:spPr>
          <a:xfrm>
            <a:off x="9324646" y="6428396"/>
            <a:ext cx="24117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Fuente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Licencia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2" descr="Tabletas, Pastillas, Medicamento, Medicinas, Drogas">
            <a:extLst>
              <a:ext uri="{FF2B5EF4-FFF2-40B4-BE49-F238E27FC236}">
                <a16:creationId xmlns:a16="http://schemas.microsoft.com/office/drawing/2014/main" id="{B7A7C62B-B654-4346-9159-ADF0BB253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824" y="2003365"/>
            <a:ext cx="3207177" cy="332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4821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37CCBE-897D-4E5B-8B2C-582422829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Ejemplo 4</a:t>
            </a:r>
            <a:endParaRPr lang="en-GB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AB91347-EB9E-43D3-AEE1-BA896C18F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9668" y="2482955"/>
            <a:ext cx="6201389" cy="170356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SzPts val="2000"/>
              <a:buNone/>
            </a:pPr>
            <a:r>
              <a:rPr lang="en-GB" dirty="0"/>
              <a:t>Mi hija se ha levantado hoy con un poco de tos y dolor de </a:t>
            </a:r>
            <a:r>
              <a:rPr lang="en-GB" dirty="0" err="1"/>
              <a:t>garganta</a:t>
            </a:r>
            <a:r>
              <a:rPr lang="en-GB" dirty="0"/>
              <a:t>, pero sin fiebre. Ahora mismo la llevo al hospital que está cerca de mi casa para que un médico la atienda.</a:t>
            </a:r>
            <a:endParaRPr lang="en-GB" sz="3600" dirty="0"/>
          </a:p>
          <a:p>
            <a:endParaRPr lang="en-GB" dirty="0"/>
          </a:p>
        </p:txBody>
      </p:sp>
      <p:sp>
        <p:nvSpPr>
          <p:cNvPr id="7" name="Google Shape;173;p6">
            <a:extLst>
              <a:ext uri="{FF2B5EF4-FFF2-40B4-BE49-F238E27FC236}">
                <a16:creationId xmlns:a16="http://schemas.microsoft.com/office/drawing/2014/main" id="{8D174B32-A1A6-4396-AFF3-2A2B92AB1D56}"/>
              </a:ext>
            </a:extLst>
          </p:cNvPr>
          <p:cNvSpPr/>
          <p:nvPr/>
        </p:nvSpPr>
        <p:spPr>
          <a:xfrm>
            <a:off x="9336101" y="6293925"/>
            <a:ext cx="24117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Fuente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Licencia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2" descr="Frío, Máscara, Rostro, Hombre, Mujer, De Succión, Salud">
            <a:extLst>
              <a:ext uri="{FF2B5EF4-FFF2-40B4-BE49-F238E27FC236}">
                <a16:creationId xmlns:a16="http://schemas.microsoft.com/office/drawing/2014/main" id="{1DAC5760-C008-43B2-B1F0-331FFA6C4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67" y="2218497"/>
            <a:ext cx="3474725" cy="285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4668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Calibri"/>
              <a:buNone/>
            </a:pPr>
            <a:r>
              <a:rPr lang="de-DE" sz="2700" dirty="0">
                <a:solidFill>
                  <a:srgbClr val="C01E24"/>
                </a:solidFill>
              </a:rPr>
              <a:t>Acción 1.2.4</a:t>
            </a:r>
            <a:br>
              <a:rPr lang="de-DE" dirty="0">
                <a:solidFill>
                  <a:srgbClr val="C01E24"/>
                </a:solidFill>
              </a:rPr>
            </a:br>
            <a:r>
              <a:rPr lang="en-US" dirty="0">
                <a:solidFill>
                  <a:srgbClr val="C01E24"/>
                </a:solidFill>
              </a:rPr>
              <a:t>Clausura </a:t>
            </a:r>
            <a:endParaRPr dirty="0">
              <a:solidFill>
                <a:srgbClr val="C01E24"/>
              </a:solidFill>
            </a:endParaRPr>
          </a:p>
        </p:txBody>
      </p:sp>
      <p:sp>
        <p:nvSpPr>
          <p:cNvPr id="165" name="Google Shape;165;p7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de-DE" sz="2200"/>
              <a:t>Objetivos</a:t>
            </a:r>
            <a:endParaRPr/>
          </a:p>
        </p:txBody>
      </p:sp>
      <p:sp>
        <p:nvSpPr>
          <p:cNvPr id="166" name="Google Shape;166;p7"/>
          <p:cNvSpPr txBox="1">
            <a:spLocks noGrp="1"/>
          </p:cNvSpPr>
          <p:nvPr>
            <p:ph type="body" idx="2"/>
          </p:nvPr>
        </p:nvSpPr>
        <p:spPr>
          <a:xfrm>
            <a:off x="626586" y="2669232"/>
            <a:ext cx="5937120" cy="4008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SzPts val="2000"/>
              <a:buNone/>
            </a:pPr>
            <a:r>
              <a:rPr lang="de-DE" sz="2000" dirty="0"/>
              <a:t>Se le proporcionará un resumen de la sesión de hoy y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aclaraciones sobre posibles dudas y preguntas. </a:t>
            </a:r>
            <a:endParaRPr sz="2000" dirty="0"/>
          </a:p>
        </p:txBody>
      </p:sp>
      <p:sp>
        <p:nvSpPr>
          <p:cNvPr id="14" name="Google Shape;183;p7">
            <a:extLst>
              <a:ext uri="{FF2B5EF4-FFF2-40B4-BE49-F238E27FC236}">
                <a16:creationId xmlns:a16="http://schemas.microsoft.com/office/drawing/2014/main" id="{041E9B86-3673-4031-AADB-91B1631C0969}"/>
              </a:ext>
            </a:extLst>
          </p:cNvPr>
          <p:cNvSpPr/>
          <p:nvPr/>
        </p:nvSpPr>
        <p:spPr>
          <a:xfrm>
            <a:off x="1709956" y="6581001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Fuente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Licencia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68;p7">
            <a:extLst>
              <a:ext uri="{FF2B5EF4-FFF2-40B4-BE49-F238E27FC236}">
                <a16:creationId xmlns:a16="http://schemas.microsoft.com/office/drawing/2014/main" id="{D74AF28D-90D1-0F42-46ED-00F2A69C47F0}"/>
              </a:ext>
            </a:extLst>
          </p:cNvPr>
          <p:cNvSpPr/>
          <p:nvPr/>
        </p:nvSpPr>
        <p:spPr>
          <a:xfrm>
            <a:off x="11469624" y="1730318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1.</a:t>
            </a:r>
            <a:r>
              <a:rPr lang="el-GR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2</a:t>
            </a: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.1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6" name="Google Shape;168;p7">
            <a:extLst>
              <a:ext uri="{FF2B5EF4-FFF2-40B4-BE49-F238E27FC236}">
                <a16:creationId xmlns:a16="http://schemas.microsoft.com/office/drawing/2014/main" id="{F787F297-EF13-9E32-53F4-13B9BDA9C6B7}"/>
              </a:ext>
            </a:extLst>
          </p:cNvPr>
          <p:cNvSpPr/>
          <p:nvPr/>
        </p:nvSpPr>
        <p:spPr>
          <a:xfrm>
            <a:off x="11469624" y="2393253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rgbClr val="C01E24"/>
                </a:solidFill>
                <a:latin typeface="Calibri"/>
                <a:cs typeface="Calibri"/>
                <a:sym typeface="Calibri"/>
              </a:rPr>
              <a:t>1.</a:t>
            </a:r>
            <a:r>
              <a:rPr lang="el-GR" sz="2000" dirty="0">
                <a:solidFill>
                  <a:srgbClr val="C01E24"/>
                </a:solidFill>
                <a:latin typeface="Calibri"/>
                <a:cs typeface="Calibri"/>
                <a:sym typeface="Calibri"/>
              </a:rPr>
              <a:t>2</a:t>
            </a:r>
            <a:r>
              <a:rPr lang="de-DE" sz="2000" dirty="0">
                <a:solidFill>
                  <a:srgbClr val="C01E24"/>
                </a:solidFill>
                <a:latin typeface="Calibri"/>
                <a:cs typeface="Calibri"/>
                <a:sym typeface="Calibri"/>
              </a:rPr>
              <a:t>.2</a:t>
            </a:r>
            <a:endParaRPr sz="2000" dirty="0">
              <a:solidFill>
                <a:srgbClr val="C01E24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7" name="Google Shape;168;p7">
            <a:extLst>
              <a:ext uri="{FF2B5EF4-FFF2-40B4-BE49-F238E27FC236}">
                <a16:creationId xmlns:a16="http://schemas.microsoft.com/office/drawing/2014/main" id="{20D066B3-6469-A7CC-73BC-1755D84E0006}"/>
              </a:ext>
            </a:extLst>
          </p:cNvPr>
          <p:cNvSpPr/>
          <p:nvPr/>
        </p:nvSpPr>
        <p:spPr>
          <a:xfrm>
            <a:off x="11469624" y="3057468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1.</a:t>
            </a:r>
            <a:r>
              <a:rPr lang="el-GR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2</a:t>
            </a:r>
            <a:r>
              <a:rPr lang="de-DE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.3</a:t>
            </a:r>
            <a:endParaRPr sz="18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8" name="Google Shape;168;p7">
            <a:extLst>
              <a:ext uri="{FF2B5EF4-FFF2-40B4-BE49-F238E27FC236}">
                <a16:creationId xmlns:a16="http://schemas.microsoft.com/office/drawing/2014/main" id="{00C8EA90-53F4-0EC7-7A37-F06F99C6B92A}"/>
              </a:ext>
            </a:extLst>
          </p:cNvPr>
          <p:cNvSpPr/>
          <p:nvPr/>
        </p:nvSpPr>
        <p:spPr>
          <a:xfrm>
            <a:off x="11469624" y="3720403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rgbClr val="C01E24"/>
                </a:solidFill>
                <a:latin typeface="Calibri"/>
                <a:cs typeface="Calibri"/>
                <a:sym typeface="Calibri"/>
              </a:rPr>
              <a:t>1.</a:t>
            </a:r>
            <a:r>
              <a:rPr lang="el-GR" sz="2000" dirty="0">
                <a:solidFill>
                  <a:srgbClr val="C01E24"/>
                </a:solidFill>
                <a:latin typeface="Calibri"/>
                <a:cs typeface="Calibri"/>
                <a:sym typeface="Calibri"/>
              </a:rPr>
              <a:t>2</a:t>
            </a:r>
            <a:r>
              <a:rPr lang="de-DE" sz="2000" dirty="0">
                <a:solidFill>
                  <a:srgbClr val="C01E24"/>
                </a:solidFill>
                <a:latin typeface="Calibri"/>
                <a:cs typeface="Calibri"/>
                <a:sym typeface="Calibri"/>
              </a:rPr>
              <a:t>.4</a:t>
            </a:r>
            <a:endParaRPr sz="2000" dirty="0">
              <a:solidFill>
                <a:srgbClr val="C01E24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9" name="Google Shape;168;p7">
            <a:extLst>
              <a:ext uri="{FF2B5EF4-FFF2-40B4-BE49-F238E27FC236}">
                <a16:creationId xmlns:a16="http://schemas.microsoft.com/office/drawing/2014/main" id="{F9746B2E-4CE4-9AA0-3E99-EA3772800EBF}"/>
              </a:ext>
            </a:extLst>
          </p:cNvPr>
          <p:cNvSpPr/>
          <p:nvPr/>
        </p:nvSpPr>
        <p:spPr>
          <a:xfrm>
            <a:off x="10747248" y="2389978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rgbClr val="203864"/>
                </a:solidFill>
                <a:latin typeface="Calibri"/>
                <a:cs typeface="Calibri"/>
                <a:sym typeface="Calibri"/>
              </a:rPr>
              <a:t>1.</a:t>
            </a:r>
            <a:r>
              <a:rPr lang="el-GR" sz="2000" dirty="0">
                <a:solidFill>
                  <a:srgbClr val="203864"/>
                </a:solidFill>
                <a:latin typeface="Calibri"/>
                <a:cs typeface="Calibri"/>
                <a:sym typeface="Calibri"/>
              </a:rPr>
              <a:t>2</a:t>
            </a:r>
            <a:endParaRPr sz="2000" dirty="0">
              <a:solidFill>
                <a:srgbClr val="203864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0" name="Google Shape;168;p7">
            <a:extLst>
              <a:ext uri="{FF2B5EF4-FFF2-40B4-BE49-F238E27FC236}">
                <a16:creationId xmlns:a16="http://schemas.microsoft.com/office/drawing/2014/main" id="{BAFED4CA-7625-4997-04DD-9672847085AD}"/>
              </a:ext>
            </a:extLst>
          </p:cNvPr>
          <p:cNvSpPr/>
          <p:nvPr/>
        </p:nvSpPr>
        <p:spPr>
          <a:xfrm>
            <a:off x="10748719" y="1732011"/>
            <a:ext cx="722376" cy="6635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1.1</a:t>
            </a:r>
            <a:endParaRPr sz="2000" dirty="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47953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5284AF4A-0EDC-4671-A659-C1F0123E5E29}"/>
              </a:ext>
            </a:extLst>
          </p:cNvPr>
          <p:cNvSpPr/>
          <p:nvPr/>
        </p:nvSpPr>
        <p:spPr>
          <a:xfrm>
            <a:off x="87230" y="974407"/>
            <a:ext cx="6008770" cy="490918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AACAC"/>
                </a:solidFill>
              </a:rPr>
              <a:t>Resumen</a:t>
            </a:r>
            <a:endParaRPr lang="en-GB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AACAC"/>
              </a:solidFill>
            </a:endParaRPr>
          </a:p>
        </p:txBody>
      </p:sp>
      <p:sp>
        <p:nvSpPr>
          <p:cNvPr id="4" name="Oval 5">
            <a:extLst>
              <a:ext uri="{FF2B5EF4-FFF2-40B4-BE49-F238E27FC236}">
                <a16:creationId xmlns:a16="http://schemas.microsoft.com/office/drawing/2014/main" id="{F406495E-37A6-4032-A020-FE1AABEB689E}"/>
              </a:ext>
            </a:extLst>
          </p:cNvPr>
          <p:cNvSpPr/>
          <p:nvPr/>
        </p:nvSpPr>
        <p:spPr>
          <a:xfrm>
            <a:off x="4981959" y="1198525"/>
            <a:ext cx="7210041" cy="490918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AACAC"/>
                </a:solidFill>
              </a:rPr>
              <a:t>Aclaraciones</a:t>
            </a:r>
            <a:endParaRPr lang="en-GB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AAC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007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53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53"/>
          <p:cNvSpPr/>
          <p:nvPr/>
        </p:nvSpPr>
        <p:spPr>
          <a:xfrm flipH="1"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4" name="Google Shape;634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767" y="1143058"/>
            <a:ext cx="4856199" cy="1284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768" y="3471531"/>
            <a:ext cx="2323213" cy="2323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53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344254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76818" y="1708146"/>
            <a:ext cx="3265071" cy="3265071"/>
          </a:xfrm>
          <a:prstGeom prst="rect">
            <a:avLst/>
          </a:prstGeom>
          <a:solidFill>
            <a:srgbClr val="203864"/>
          </a:solidFill>
          <a:ln>
            <a:noFill/>
          </a:ln>
        </p:spPr>
      </p:pic>
      <p:sp>
        <p:nvSpPr>
          <p:cNvPr id="638" name="Google Shape;638;p53"/>
          <p:cNvSpPr txBox="1"/>
          <p:nvPr/>
        </p:nvSpPr>
        <p:spPr>
          <a:xfrm>
            <a:off x="340474" y="2922021"/>
            <a:ext cx="50347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800"/>
              <a:buFont typeface="Calibri"/>
              <a:buNone/>
            </a:pPr>
            <a:r>
              <a:rPr lang="de-DE" sz="28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¡Enhorabuena!</a:t>
            </a:r>
            <a:br>
              <a:rPr lang="de-DE" sz="28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DE" sz="28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Ha completado este módulo.</a:t>
            </a:r>
            <a:endParaRPr/>
          </a:p>
        </p:txBody>
      </p:sp>
      <p:sp>
        <p:nvSpPr>
          <p:cNvPr id="639" name="Google Shape;639;p53"/>
          <p:cNvSpPr/>
          <p:nvPr/>
        </p:nvSpPr>
        <p:spPr>
          <a:xfrm>
            <a:off x="7324530" y="6328066"/>
            <a:ext cx="4863381" cy="63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 b="0" i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El apoyo de la Comisión Europea a la elaboración de esta publicación no constituye una aprobación de su contenido, que refleja únicamente las opiniones de los autores, y la Comisión no se hace responsable del uso que pueda hacerse de la información contenida en ella.</a:t>
            </a:r>
            <a:endParaRPr sz="900">
              <a:solidFill>
                <a:srgbClr val="DDEAF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 txBox="1">
            <a:spLocks noGrp="1"/>
          </p:cNvSpPr>
          <p:nvPr>
            <p:ph type="title"/>
          </p:nvPr>
        </p:nvSpPr>
        <p:spPr>
          <a:xfrm>
            <a:off x="570032" y="1352412"/>
            <a:ext cx="10515600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Calibri"/>
              <a:buNone/>
            </a:pPr>
            <a:r>
              <a:rPr lang="de-DE" sz="2200" b="1"/>
              <a:t>Objetivos</a:t>
            </a:r>
            <a:endParaRPr/>
          </a:p>
        </p:txBody>
      </p:sp>
      <p:sp>
        <p:nvSpPr>
          <p:cNvPr id="143" name="Google Shape;143;p5"/>
          <p:cNvSpPr/>
          <p:nvPr/>
        </p:nvSpPr>
        <p:spPr>
          <a:xfrm>
            <a:off x="36957" y="348995"/>
            <a:ext cx="489461" cy="615675"/>
          </a:xfrm>
          <a:prstGeom prst="rect">
            <a:avLst/>
          </a:prstGeom>
          <a:solidFill>
            <a:srgbClr val="C01E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526419" y="348996"/>
            <a:ext cx="8471838" cy="613530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lang="de-DE" sz="2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Qué es la alfabetización sanitaria digital y su </a:t>
            </a:r>
            <a:r>
              <a:rPr lang="de-DE" sz="2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relevancia</a:t>
            </a:r>
            <a:endParaRPr dirty="0"/>
          </a:p>
        </p:txBody>
      </p:sp>
      <p:sp>
        <p:nvSpPr>
          <p:cNvPr id="145" name="Google Shape;145;p5"/>
          <p:cNvSpPr/>
          <p:nvPr/>
        </p:nvSpPr>
        <p:spPr>
          <a:xfrm>
            <a:off x="117332" y="438863"/>
            <a:ext cx="45236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b="1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1 </a:t>
            </a:r>
            <a:endParaRPr sz="2200" b="1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46" name="Google Shape;146;p5" descr="Στόχος με συμπαγές γέμισμ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12367" y="2213810"/>
            <a:ext cx="3779633" cy="37796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138;p4"/>
          <p:cNvGrpSpPr/>
          <p:nvPr/>
        </p:nvGrpSpPr>
        <p:grpSpPr>
          <a:xfrm>
            <a:off x="769743" y="3241942"/>
            <a:ext cx="7642622" cy="1552964"/>
            <a:chOff x="199712" y="1198537"/>
            <a:chExt cx="7642622" cy="1552964"/>
          </a:xfrm>
        </p:grpSpPr>
        <p:sp>
          <p:nvSpPr>
            <p:cNvPr id="17" name="Google Shape;139;p4"/>
            <p:cNvSpPr/>
            <p:nvPr/>
          </p:nvSpPr>
          <p:spPr>
            <a:xfrm>
              <a:off x="199712" y="1198537"/>
              <a:ext cx="1546028" cy="1552964"/>
            </a:xfrm>
            <a:prstGeom prst="ellipse">
              <a:avLst/>
            </a:prstGeom>
            <a:solidFill>
              <a:srgbClr val="CC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0;p4"/>
            <p:cNvSpPr/>
            <p:nvPr/>
          </p:nvSpPr>
          <p:spPr>
            <a:xfrm>
              <a:off x="503986" y="1510072"/>
              <a:ext cx="937480" cy="92989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1;p4"/>
            <p:cNvSpPr/>
            <p:nvPr/>
          </p:nvSpPr>
          <p:spPr>
            <a:xfrm>
              <a:off x="1785477" y="1489781"/>
              <a:ext cx="2128788" cy="9031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2;p4"/>
            <p:cNvSpPr txBox="1"/>
            <p:nvPr/>
          </p:nvSpPr>
          <p:spPr>
            <a:xfrm>
              <a:off x="1785477" y="1489781"/>
              <a:ext cx="2128788" cy="9031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Presentar el contenido del curso de formación</a:t>
              </a:r>
              <a:endParaRPr/>
            </a:p>
          </p:txBody>
        </p:sp>
        <p:sp>
          <p:nvSpPr>
            <p:cNvPr id="21" name="Google Shape;143;p4"/>
            <p:cNvSpPr/>
            <p:nvPr/>
          </p:nvSpPr>
          <p:spPr>
            <a:xfrm>
              <a:off x="4117528" y="1232671"/>
              <a:ext cx="1502434" cy="1484697"/>
            </a:xfrm>
            <a:prstGeom prst="ellipse">
              <a:avLst/>
            </a:prstGeom>
            <a:solidFill>
              <a:srgbClr val="CC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4;p4"/>
            <p:cNvSpPr/>
            <p:nvPr/>
          </p:nvSpPr>
          <p:spPr>
            <a:xfrm>
              <a:off x="4433039" y="1544457"/>
              <a:ext cx="871500" cy="8610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5;p4"/>
            <p:cNvSpPr/>
            <p:nvPr/>
          </p:nvSpPr>
          <p:spPr>
            <a:xfrm>
              <a:off x="5713546" y="1524695"/>
              <a:ext cx="2128788" cy="9031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6;p4"/>
            <p:cNvSpPr txBox="1"/>
            <p:nvPr/>
          </p:nvSpPr>
          <p:spPr>
            <a:xfrm>
              <a:off x="5713546" y="1524695"/>
              <a:ext cx="2128788" cy="9031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Introducir</a:t>
              </a:r>
              <a:r>
                <a:rPr lang="en-US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los</a:t>
              </a:r>
              <a:r>
                <a:rPr lang="en-US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principales</a:t>
              </a:r>
              <a:r>
                <a:rPr lang="en-US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conceptos</a:t>
              </a:r>
              <a:r>
                <a:rPr lang="en-US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de la </a:t>
              </a:r>
              <a:r>
                <a:rPr lang="en-US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alfabetización</a:t>
              </a:r>
              <a:r>
                <a:rPr lang="en-US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sanitaria digital</a:t>
              </a:r>
              <a:endParaRPr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2063" y="2274336"/>
            <a:ext cx="5087207" cy="338934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/>
          <p:nvPr/>
        </p:nvSpPr>
        <p:spPr>
          <a:xfrm>
            <a:off x="3419912" y="5998731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Fuente</a:t>
            </a: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de-DE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Licencia Pixabay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6"/>
          <p:cNvSpPr txBox="1">
            <a:spLocks noGrp="1"/>
          </p:cNvSpPr>
          <p:nvPr>
            <p:ph type="title"/>
          </p:nvPr>
        </p:nvSpPr>
        <p:spPr>
          <a:xfrm>
            <a:off x="536509" y="1352412"/>
            <a:ext cx="10515600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Calibri"/>
              <a:buNone/>
            </a:pPr>
            <a:r>
              <a:rPr lang="de-DE" sz="2200" b="1"/>
              <a:t>Competencias</a:t>
            </a:r>
            <a:endParaRPr/>
          </a:p>
        </p:txBody>
      </p:sp>
      <p:sp>
        <p:nvSpPr>
          <p:cNvPr id="156" name="Google Shape;156;p6"/>
          <p:cNvSpPr/>
          <p:nvPr/>
        </p:nvSpPr>
        <p:spPr>
          <a:xfrm>
            <a:off x="36957" y="348995"/>
            <a:ext cx="489461" cy="615675"/>
          </a:xfrm>
          <a:prstGeom prst="rect">
            <a:avLst/>
          </a:prstGeom>
          <a:solidFill>
            <a:srgbClr val="C01E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6"/>
          <p:cNvSpPr txBox="1"/>
          <p:nvPr/>
        </p:nvSpPr>
        <p:spPr>
          <a:xfrm>
            <a:off x="526419" y="348996"/>
            <a:ext cx="8471838" cy="613530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2200"/>
            </a:pPr>
            <a:r>
              <a:rPr lang="en-US" sz="22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sz="2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es la alfabetización sanitaria digital y </a:t>
            </a:r>
            <a:r>
              <a:rPr lang="en-US" sz="22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2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relevancia</a:t>
            </a:r>
            <a:endParaRPr lang="en-US" sz="2400" dirty="0"/>
          </a:p>
        </p:txBody>
      </p:sp>
      <p:sp>
        <p:nvSpPr>
          <p:cNvPr id="158" name="Google Shape;158;p6"/>
          <p:cNvSpPr/>
          <p:nvPr/>
        </p:nvSpPr>
        <p:spPr>
          <a:xfrm>
            <a:off x="117332" y="438863"/>
            <a:ext cx="452368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b="1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1 </a:t>
            </a:r>
            <a:endParaRPr sz="2200" b="1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" name="Google Shape;157;p5"/>
          <p:cNvSpPr txBox="1">
            <a:spLocks/>
          </p:cNvSpPr>
          <p:nvPr/>
        </p:nvSpPr>
        <p:spPr>
          <a:xfrm>
            <a:off x="570032" y="2360645"/>
            <a:ext cx="6390605" cy="363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640"/>
              <a:buFont typeface="Calibri"/>
              <a:buChar char="▪"/>
              <a:def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28600">
              <a:lnSpc>
                <a:spcPct val="150000"/>
              </a:lnSpc>
              <a:spcBef>
                <a:spcPts val="0"/>
              </a:spcBef>
              <a:buClr>
                <a:srgbClr val="C01E24"/>
              </a:buClr>
              <a:buSzPts val="2000"/>
              <a:buFont typeface="Calibri"/>
              <a:buChar char="✔"/>
            </a:pPr>
            <a:r>
              <a:rPr lang="en-US" sz="2000" dirty="0" err="1"/>
              <a:t>Conocimiento</a:t>
            </a:r>
            <a:r>
              <a:rPr lang="en-US" sz="2000" dirty="0"/>
              <a:t> </a:t>
            </a:r>
            <a:r>
              <a:rPr lang="en-US" sz="2000" dirty="0" err="1"/>
              <a:t>sobre</a:t>
            </a:r>
            <a:r>
              <a:rPr lang="en-US" sz="2000" dirty="0"/>
              <a:t> la </a:t>
            </a:r>
            <a:r>
              <a:rPr lang="en-US" sz="2000" dirty="0" err="1"/>
              <a:t>alfabetización</a:t>
            </a:r>
            <a:r>
              <a:rPr lang="en-US" sz="2000" dirty="0"/>
              <a:t> sanitaria digital (para </a:t>
            </a:r>
            <a:r>
              <a:rPr lang="en-US" sz="2000" dirty="0" err="1"/>
              <a:t>migrantes</a:t>
            </a:r>
            <a:r>
              <a:rPr lang="en-US" sz="2000" dirty="0"/>
              <a:t>, pares </a:t>
            </a:r>
            <a:r>
              <a:rPr lang="en-US" sz="2000" dirty="0" err="1"/>
              <a:t>migrantes</a:t>
            </a:r>
            <a:r>
              <a:rPr lang="en-US" sz="2000" dirty="0"/>
              <a:t> y </a:t>
            </a:r>
            <a:r>
              <a:rPr lang="en-US" sz="2000" dirty="0" err="1"/>
              <a:t>profesionales</a:t>
            </a:r>
            <a:r>
              <a:rPr lang="en-US" sz="2000" dirty="0"/>
              <a:t> de la </a:t>
            </a:r>
            <a:r>
              <a:rPr lang="en-US" sz="2000" dirty="0" err="1"/>
              <a:t>salud</a:t>
            </a:r>
            <a:r>
              <a:rPr lang="en-US" sz="2000" dirty="0"/>
              <a:t>)</a:t>
            </a:r>
            <a:endParaRPr lang="en-US" dirty="0"/>
          </a:p>
          <a:p>
            <a:pPr marL="228600" indent="-228600">
              <a:lnSpc>
                <a:spcPct val="150000"/>
              </a:lnSpc>
              <a:spcBef>
                <a:spcPts val="1800"/>
              </a:spcBef>
              <a:buClr>
                <a:srgbClr val="C01E24"/>
              </a:buClr>
              <a:buSzPts val="2000"/>
              <a:buFont typeface="Calibri"/>
              <a:buChar char="✔"/>
            </a:pPr>
            <a:r>
              <a:rPr lang="en-US" sz="2000" dirty="0" err="1"/>
              <a:t>Sensibilización</a:t>
            </a:r>
            <a:r>
              <a:rPr lang="en-US" sz="2000" dirty="0"/>
              <a:t> </a:t>
            </a:r>
            <a:r>
              <a:rPr lang="en-US" sz="2000" dirty="0" err="1"/>
              <a:t>sobre</a:t>
            </a:r>
            <a:r>
              <a:rPr lang="en-US" sz="2000" dirty="0"/>
              <a:t> la </a:t>
            </a:r>
            <a:r>
              <a:rPr lang="en-US" sz="2000" dirty="0" err="1"/>
              <a:t>importancia</a:t>
            </a:r>
            <a:r>
              <a:rPr lang="en-US" sz="2000" dirty="0"/>
              <a:t> de la </a:t>
            </a:r>
            <a:r>
              <a:rPr lang="en-US" sz="2000" dirty="0" err="1"/>
              <a:t>alfabetización</a:t>
            </a:r>
            <a:r>
              <a:rPr lang="en-US" sz="2000" dirty="0"/>
              <a:t> sanitaria digital para la </a:t>
            </a:r>
            <a:r>
              <a:rPr lang="en-US" sz="2000" dirty="0" err="1"/>
              <a:t>salud</a:t>
            </a:r>
            <a:r>
              <a:rPr lang="en-US" sz="2000" dirty="0"/>
              <a:t> de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inmigrantes</a:t>
            </a:r>
            <a:r>
              <a:rPr lang="en-US" sz="2000" dirty="0"/>
              <a:t> (para </a:t>
            </a:r>
            <a:r>
              <a:rPr lang="en-US" sz="2000" dirty="0" err="1"/>
              <a:t>inmigrantes</a:t>
            </a:r>
            <a:r>
              <a:rPr lang="en-US" sz="2000" dirty="0"/>
              <a:t>, pares </a:t>
            </a:r>
            <a:r>
              <a:rPr lang="en-US" sz="2000" dirty="0" err="1"/>
              <a:t>inmigrantes</a:t>
            </a:r>
            <a:r>
              <a:rPr lang="en-US" sz="2000" dirty="0"/>
              <a:t> y </a:t>
            </a:r>
            <a:r>
              <a:rPr lang="en-US" sz="2000" dirty="0" err="1"/>
              <a:t>profesionales</a:t>
            </a:r>
            <a:r>
              <a:rPr lang="en-US" sz="2000" dirty="0"/>
              <a:t> </a:t>
            </a:r>
            <a:r>
              <a:rPr lang="en-US" sz="2000" dirty="0" err="1"/>
              <a:t>sanitarios</a:t>
            </a:r>
            <a:r>
              <a:rPr lang="en-US" sz="2000" dirty="0"/>
              <a:t>)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Calibri"/>
              <a:buNone/>
            </a:pPr>
            <a:r>
              <a:rPr lang="de-DE" dirty="0" err="1">
                <a:solidFill>
                  <a:srgbClr val="C01E24"/>
                </a:solidFill>
              </a:rPr>
              <a:t>Introducción al curso de formación</a:t>
            </a:r>
            <a:endParaRPr dirty="0">
              <a:solidFill>
                <a:srgbClr val="C01E24"/>
              </a:solidFill>
            </a:endParaRPr>
          </a:p>
        </p:txBody>
      </p:sp>
      <p:sp>
        <p:nvSpPr>
          <p:cNvPr id="165" name="Google Shape;165;p7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de-DE" sz="2200"/>
              <a:t>Objetivos</a:t>
            </a:r>
            <a:endParaRPr/>
          </a:p>
        </p:txBody>
      </p:sp>
      <p:sp>
        <p:nvSpPr>
          <p:cNvPr id="166" name="Google Shape;166;p7"/>
          <p:cNvSpPr txBox="1">
            <a:spLocks noGrp="1"/>
          </p:cNvSpPr>
          <p:nvPr>
            <p:ph type="body" idx="2"/>
          </p:nvPr>
        </p:nvSpPr>
        <p:spPr>
          <a:xfrm>
            <a:off x="617621" y="2849843"/>
            <a:ext cx="5937120" cy="4008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lnSpc>
                <a:spcPct val="120000"/>
              </a:lnSpc>
              <a:spcBef>
                <a:spcPts val="1200"/>
              </a:spcBef>
              <a:buSzPts val="2000"/>
            </a:pPr>
            <a:r>
              <a:rPr lang="de-DE" sz="2000" dirty="0" err="1"/>
              <a:t>Conocerás la estructura </a:t>
            </a:r>
            <a:r>
              <a:rPr lang="de-DE" sz="2000" dirty="0"/>
              <a:t>y </a:t>
            </a:r>
            <a:r>
              <a:rPr lang="de-DE" sz="2000" dirty="0" err="1"/>
              <a:t>el contenido del programa </a:t>
            </a:r>
            <a:r>
              <a:rPr lang="de-DE" sz="2000" dirty="0"/>
              <a:t>Erasmus+ MIG-DHL y te </a:t>
            </a:r>
            <a:r>
              <a:rPr lang="de-DE" sz="2000" dirty="0" err="1"/>
              <a:t>harás </a:t>
            </a:r>
            <a:r>
              <a:rPr lang="de-DE" sz="2000" dirty="0"/>
              <a:t>una </a:t>
            </a:r>
            <a:r>
              <a:rPr lang="de-DE" sz="2000" dirty="0" err="1"/>
              <a:t>primera idea del concepto de </a:t>
            </a:r>
            <a:r>
              <a:rPr lang="de-DE" sz="2000" b="1" dirty="0" err="1"/>
              <a:t>Alfabetización </a:t>
            </a:r>
            <a:r>
              <a:rPr lang="de-DE" sz="2000" b="1" dirty="0"/>
              <a:t>Sanitaria Digital.</a:t>
            </a:r>
            <a:endParaRPr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Calibri"/>
              <a:buNone/>
            </a:pPr>
            <a:r>
              <a:rPr lang="de-DE" sz="2700" dirty="0">
                <a:solidFill>
                  <a:srgbClr val="C01E24"/>
                </a:solidFill>
              </a:rPr>
              <a:t>Acción 1.1.1</a:t>
            </a:r>
            <a:br>
              <a:rPr lang="de-DE" dirty="0">
                <a:solidFill>
                  <a:srgbClr val="C01E24"/>
                </a:solidFill>
              </a:rPr>
            </a:br>
            <a:r>
              <a:rPr lang="de-DE" dirty="0">
                <a:solidFill>
                  <a:srgbClr val="C01E24"/>
                </a:solidFill>
              </a:rPr>
              <a:t>Apertura</a:t>
            </a:r>
            <a:endParaRPr dirty="0">
              <a:solidFill>
                <a:srgbClr val="C01E24"/>
              </a:solidFill>
            </a:endParaRPr>
          </a:p>
        </p:txBody>
      </p:sp>
      <p:sp>
        <p:nvSpPr>
          <p:cNvPr id="165" name="Google Shape;165;p7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de-DE" sz="2200"/>
              <a:t>Objetivos</a:t>
            </a:r>
            <a:endParaRPr/>
          </a:p>
        </p:txBody>
      </p:sp>
      <p:sp>
        <p:nvSpPr>
          <p:cNvPr id="166" name="Google Shape;166;p7"/>
          <p:cNvSpPr txBox="1">
            <a:spLocks noGrp="1"/>
          </p:cNvSpPr>
          <p:nvPr>
            <p:ph type="body" idx="2"/>
          </p:nvPr>
        </p:nvSpPr>
        <p:spPr>
          <a:xfrm>
            <a:off x="617621" y="2849843"/>
            <a:ext cx="5937120" cy="4008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lnSpc>
                <a:spcPct val="120000"/>
              </a:lnSpc>
              <a:spcBef>
                <a:spcPts val="1200"/>
              </a:spcBef>
              <a:buSzPts val="2000"/>
            </a:pPr>
            <a:r>
              <a:rPr lang="de-DE" sz="2000" dirty="0"/>
              <a:t>Conocer la estructura y el contenido del programa Erasmus+ MIG-DHL.</a:t>
            </a:r>
            <a:endParaRPr sz="2000" dirty="0"/>
          </a:p>
        </p:txBody>
      </p:sp>
      <p:pic>
        <p:nvPicPr>
          <p:cNvPr id="174" name="Google Shape;174;p7" descr="Ομιλία περίγραμμ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9789" y="1392675"/>
            <a:ext cx="3958468" cy="3958468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7"/>
          <p:cNvSpPr txBox="1"/>
          <p:nvPr/>
        </p:nvSpPr>
        <p:spPr>
          <a:xfrm>
            <a:off x="7658395" y="2593053"/>
            <a:ext cx="227241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Empecemos...</a:t>
            </a:r>
            <a:endParaRPr sz="3200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480952CE-0AEF-EAE8-3676-4A7D5ABBFC6B}"/>
              </a:ext>
            </a:extLst>
          </p:cNvPr>
          <p:cNvGrpSpPr/>
          <p:nvPr/>
        </p:nvGrpSpPr>
        <p:grpSpPr>
          <a:xfrm>
            <a:off x="10748719" y="1729357"/>
            <a:ext cx="1443281" cy="3319136"/>
            <a:chOff x="10748719" y="1729357"/>
            <a:chExt cx="1443281" cy="3319136"/>
          </a:xfrm>
        </p:grpSpPr>
        <p:sp>
          <p:nvSpPr>
            <p:cNvPr id="13" name="Google Shape;168;p7">
              <a:extLst>
                <a:ext uri="{FF2B5EF4-FFF2-40B4-BE49-F238E27FC236}">
                  <a16:creationId xmlns:a16="http://schemas.microsoft.com/office/drawing/2014/main" id="{65BE680F-16BE-D3FE-3341-E70135B81F83}"/>
                </a:ext>
              </a:extLst>
            </p:cNvPr>
            <p:cNvSpPr/>
            <p:nvPr/>
          </p:nvSpPr>
          <p:spPr>
            <a:xfrm>
              <a:off x="11469624" y="1730318"/>
              <a:ext cx="722376" cy="663558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000" dirty="0">
                  <a:solidFill>
                    <a:srgbClr val="C01E24"/>
                  </a:solidFill>
                  <a:latin typeface="Calibri"/>
                  <a:cs typeface="Calibri"/>
                  <a:sym typeface="Calibri"/>
                </a:rPr>
                <a:t>1.1.1</a:t>
              </a:r>
              <a:endParaRPr sz="2000" dirty="0">
                <a:solidFill>
                  <a:srgbClr val="C01E24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68;p7">
              <a:extLst>
                <a:ext uri="{FF2B5EF4-FFF2-40B4-BE49-F238E27FC236}">
                  <a16:creationId xmlns:a16="http://schemas.microsoft.com/office/drawing/2014/main" id="{87B375F2-2C73-14F3-0169-B2D3751D78F7}"/>
                </a:ext>
              </a:extLst>
            </p:cNvPr>
            <p:cNvSpPr/>
            <p:nvPr/>
          </p:nvSpPr>
          <p:spPr>
            <a:xfrm>
              <a:off x="11469624" y="2393253"/>
              <a:ext cx="722376" cy="663558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 dirty="0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1.1.2</a:t>
              </a:r>
              <a:endParaRPr sz="1800" dirty="0">
                <a:solidFill>
                  <a:schemeClr val="lt1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68;p7">
              <a:extLst>
                <a:ext uri="{FF2B5EF4-FFF2-40B4-BE49-F238E27FC236}">
                  <a16:creationId xmlns:a16="http://schemas.microsoft.com/office/drawing/2014/main" id="{201F9A67-9284-C0BC-B837-B6C4FB646136}"/>
                </a:ext>
              </a:extLst>
            </p:cNvPr>
            <p:cNvSpPr/>
            <p:nvPr/>
          </p:nvSpPr>
          <p:spPr>
            <a:xfrm>
              <a:off x="11469624" y="3057468"/>
              <a:ext cx="722376" cy="663558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 dirty="0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1.1.3</a:t>
              </a:r>
              <a:endParaRPr sz="1800" dirty="0">
                <a:solidFill>
                  <a:schemeClr val="lt1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8;p7">
              <a:extLst>
                <a:ext uri="{FF2B5EF4-FFF2-40B4-BE49-F238E27FC236}">
                  <a16:creationId xmlns:a16="http://schemas.microsoft.com/office/drawing/2014/main" id="{AEA8E307-7F23-F298-A4D9-C4EBEBAA081E}"/>
                </a:ext>
              </a:extLst>
            </p:cNvPr>
            <p:cNvSpPr/>
            <p:nvPr/>
          </p:nvSpPr>
          <p:spPr>
            <a:xfrm>
              <a:off x="11469624" y="3720403"/>
              <a:ext cx="722376" cy="663558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 dirty="0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1.1.4</a:t>
              </a:r>
              <a:endParaRPr sz="1800" dirty="0">
                <a:solidFill>
                  <a:schemeClr val="lt1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68;p7">
              <a:extLst>
                <a:ext uri="{FF2B5EF4-FFF2-40B4-BE49-F238E27FC236}">
                  <a16:creationId xmlns:a16="http://schemas.microsoft.com/office/drawing/2014/main" id="{83F64DB3-1215-0331-C882-AF5474F48544}"/>
                </a:ext>
              </a:extLst>
            </p:cNvPr>
            <p:cNvSpPr/>
            <p:nvPr/>
          </p:nvSpPr>
          <p:spPr>
            <a:xfrm>
              <a:off x="11469624" y="4384935"/>
              <a:ext cx="722376" cy="663558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 dirty="0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1.1.5</a:t>
              </a:r>
              <a:endParaRPr sz="1800" dirty="0">
                <a:solidFill>
                  <a:schemeClr val="lt1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68;p7">
              <a:extLst>
                <a:ext uri="{FF2B5EF4-FFF2-40B4-BE49-F238E27FC236}">
                  <a16:creationId xmlns:a16="http://schemas.microsoft.com/office/drawing/2014/main" id="{F9FEEAE2-3E93-5C6B-26DC-B9468834BA34}"/>
                </a:ext>
              </a:extLst>
            </p:cNvPr>
            <p:cNvSpPr/>
            <p:nvPr/>
          </p:nvSpPr>
          <p:spPr>
            <a:xfrm>
              <a:off x="10748719" y="1729357"/>
              <a:ext cx="722376" cy="663558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000" dirty="0">
                  <a:solidFill>
                    <a:srgbClr val="203864"/>
                  </a:solidFill>
                  <a:latin typeface="Calibri"/>
                  <a:cs typeface="Calibri"/>
                  <a:sym typeface="Calibri"/>
                </a:rPr>
                <a:t>1.1</a:t>
              </a:r>
              <a:endParaRPr sz="2000" dirty="0">
                <a:solidFill>
                  <a:srgbClr val="203864"/>
                </a:solidFill>
                <a:latin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848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B5F889-A8E8-4D6A-B3B1-915F66211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El </a:t>
            </a:r>
            <a:r>
              <a:rPr lang="en-GB" dirty="0" err="1"/>
              <a:t>programa </a:t>
            </a:r>
            <a:r>
              <a:rPr lang="en-GB" dirty="0"/>
              <a:t>Erasmus+</a:t>
            </a:r>
          </a:p>
        </p:txBody>
      </p:sp>
      <p:sp>
        <p:nvSpPr>
          <p:cNvPr id="179" name="Google Shape;179;p7"/>
          <p:cNvSpPr txBox="1">
            <a:spLocks noGrp="1"/>
          </p:cNvSpPr>
          <p:nvPr>
            <p:ph type="body" idx="1"/>
          </p:nvPr>
        </p:nvSpPr>
        <p:spPr>
          <a:xfrm>
            <a:off x="5531224" y="1735732"/>
            <a:ext cx="6660776" cy="486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</a:pPr>
            <a:r>
              <a:rPr lang="de-DE" dirty="0"/>
              <a:t>El siguiente vídeo ofrece una buena visión general sobre el programa Erasmus: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dirty="0">
                <a:hlinkClick r:id="rId3"/>
              </a:rPr>
              <a:t>https://www.youtube.com/watch?v=ap2guv2PFco</a:t>
            </a:r>
            <a:endParaRPr lang="de-DE" dirty="0"/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</a:pPr>
            <a:endParaRPr lang="de-DE" dirty="0"/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82" name="Google Shape;182;p7"/>
          <p:cNvSpPr/>
          <p:nvPr/>
        </p:nvSpPr>
        <p:spPr>
          <a:xfrm>
            <a:off x="10927976" y="0"/>
            <a:ext cx="1264024" cy="398569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1.1 Apertura</a:t>
            </a:r>
            <a:endParaRPr sz="1275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7"/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Fuente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Licencia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6" descr="Videokamera Silhouet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822" y="4168720"/>
            <a:ext cx="2445579" cy="24455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1026" name="Picture 2" descr="Programa europeo Erasmus + | Campus France">
            <a:extLst>
              <a:ext uri="{FF2B5EF4-FFF2-40B4-BE49-F238E27FC236}">
                <a16:creationId xmlns:a16="http://schemas.microsoft.com/office/drawing/2014/main" id="{685E8D02-6D49-40C5-BD9A-5DB6EA42B0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"/>
          <a:stretch/>
        </p:blipFill>
        <p:spPr bwMode="auto">
          <a:xfrm>
            <a:off x="0" y="2218347"/>
            <a:ext cx="5753557" cy="194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164;p7"/>
          <p:cNvSpPr txBox="1">
            <a:spLocks/>
          </p:cNvSpPr>
          <p:nvPr/>
        </p:nvSpPr>
        <p:spPr>
          <a:xfrm>
            <a:off x="1732027" y="1029364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C01E24"/>
              </a:buClr>
              <a:buSzPts val="2000"/>
            </a:pPr>
            <a:endParaRPr lang="en-US" dirty="0">
              <a:solidFill>
                <a:srgbClr val="C01E24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13CCC18-E097-266C-0C95-62CEBF6AAFBE}"/>
              </a:ext>
            </a:extLst>
          </p:cNvPr>
          <p:cNvSpPr txBox="1"/>
          <p:nvPr/>
        </p:nvSpPr>
        <p:spPr>
          <a:xfrm>
            <a:off x="374196" y="0"/>
            <a:ext cx="598967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188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112;p5"/>
          <p:cNvGrpSpPr/>
          <p:nvPr/>
        </p:nvGrpSpPr>
        <p:grpSpPr>
          <a:xfrm>
            <a:off x="829340" y="1905000"/>
            <a:ext cx="9725246" cy="4661673"/>
            <a:chOff x="533400" y="1447800"/>
            <a:chExt cx="8399400" cy="4953000"/>
          </a:xfrm>
        </p:grpSpPr>
        <p:sp>
          <p:nvSpPr>
            <p:cNvPr id="19" name="Google Shape;123;p5"/>
            <p:cNvSpPr/>
            <p:nvPr/>
          </p:nvSpPr>
          <p:spPr>
            <a:xfrm>
              <a:off x="6172200" y="1981200"/>
              <a:ext cx="1752600" cy="1481271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7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13;p5"/>
            <p:cNvSpPr txBox="1"/>
            <p:nvPr/>
          </p:nvSpPr>
          <p:spPr>
            <a:xfrm>
              <a:off x="1427749" y="2829739"/>
              <a:ext cx="2286000" cy="1471505"/>
            </a:xfrm>
            <a:prstGeom prst="rect">
              <a:avLst/>
            </a:prstGeom>
            <a:solidFill>
              <a:srgbClr val="214F29">
                <a:alpha val="47058"/>
              </a:srgbClr>
            </a:solidFill>
            <a:ln w="952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endParaRPr sz="12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/>
              <a:endParaRPr lang="de-DE" sz="12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/>
              <a:endParaRPr lang="de-DE" sz="12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/>
              <a:endParaRPr sz="12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/>
              <a:r>
                <a:rPr lang="de-DE" sz="1200" dirty="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MANUALES</a:t>
              </a:r>
            </a:p>
            <a:p>
              <a:pPr algn="ctr"/>
              <a:r>
                <a:rPr lang="de-DE" sz="1200" dirty="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PRESENTACIONES</a:t>
              </a:r>
            </a:p>
            <a:p>
              <a:pPr algn="ctr"/>
              <a:r>
                <a:rPr lang="de-DE" sz="1200" dirty="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JUEGOS Y VÍDEOS </a:t>
              </a:r>
              <a:endParaRPr sz="12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4;p5"/>
            <p:cNvSpPr/>
            <p:nvPr/>
          </p:nvSpPr>
          <p:spPr>
            <a:xfrm>
              <a:off x="4186800" y="5415738"/>
              <a:ext cx="1528200" cy="930462"/>
            </a:xfrm>
            <a:prstGeom prst="ellipse">
              <a:avLst/>
            </a:prstGeom>
            <a:solidFill>
              <a:schemeClr val="accent6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7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5;p5"/>
            <p:cNvSpPr/>
            <p:nvPr/>
          </p:nvSpPr>
          <p:spPr>
            <a:xfrm>
              <a:off x="4114800" y="5334000"/>
              <a:ext cx="1676400" cy="1066800"/>
            </a:xfrm>
            <a:prstGeom prst="ellipse">
              <a:avLst/>
            </a:prstGeom>
            <a:noFill/>
            <a:ln w="19050" cap="flat" cmpd="sng">
              <a:solidFill>
                <a:srgbClr val="7F7F7F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7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16;p5"/>
            <p:cNvSpPr/>
            <p:nvPr/>
          </p:nvSpPr>
          <p:spPr>
            <a:xfrm rot="10800000">
              <a:off x="605400" y="1596000"/>
              <a:ext cx="864000" cy="864000"/>
            </a:xfrm>
            <a:prstGeom prst="ellipse">
              <a:avLst/>
            </a:pr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7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17;p5"/>
            <p:cNvSpPr/>
            <p:nvPr/>
          </p:nvSpPr>
          <p:spPr>
            <a:xfrm rot="10800000">
              <a:off x="533400" y="1523999"/>
              <a:ext cx="990600" cy="1069192"/>
            </a:xfrm>
            <a:prstGeom prst="ellipse">
              <a:avLst/>
            </a:prstGeom>
            <a:noFill/>
            <a:ln w="19050" cap="flat" cmpd="sng">
              <a:solidFill>
                <a:srgbClr val="7F7F7F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7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18;p5"/>
            <p:cNvSpPr txBox="1"/>
            <p:nvPr/>
          </p:nvSpPr>
          <p:spPr>
            <a:xfrm>
              <a:off x="566506" y="1564239"/>
              <a:ext cx="930252" cy="882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de-DE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I.O.1</a:t>
              </a:r>
              <a:endParaRPr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de-DE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RESULTADOS DE LA COCREACIÓN</a:t>
              </a:r>
              <a:endPara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" name="Google Shape;119;p5"/>
            <p:cNvCxnSpPr>
              <a:stCxn id="18" idx="6"/>
              <a:endCxn id="20" idx="2"/>
            </p:cNvCxnSpPr>
            <p:nvPr/>
          </p:nvCxnSpPr>
          <p:spPr>
            <a:xfrm rot="10800000" flipH="1">
              <a:off x="5865356" y="2690578"/>
              <a:ext cx="230700" cy="1385100"/>
            </a:xfrm>
            <a:prstGeom prst="straightConnector1">
              <a:avLst/>
            </a:prstGeom>
            <a:noFill/>
            <a:ln w="19050" cap="flat" cmpd="sng">
              <a:solidFill>
                <a:srgbClr val="7F7F7F"/>
              </a:solidFill>
              <a:prstDash val="dot"/>
              <a:round/>
              <a:headEnd type="none" w="sm" len="sm"/>
              <a:tailEnd type="none" w="sm" len="sm"/>
            </a:ln>
          </p:spPr>
        </p:cxnSp>
        <p:sp>
          <p:nvSpPr>
            <p:cNvPr id="17" name="Google Shape;122;p5"/>
            <p:cNvSpPr/>
            <p:nvPr/>
          </p:nvSpPr>
          <p:spPr>
            <a:xfrm>
              <a:off x="4076700" y="3238500"/>
              <a:ext cx="1674356" cy="1674356"/>
            </a:xfrm>
            <a:prstGeom prst="ellipse">
              <a:avLst/>
            </a:prstGeom>
            <a:solidFill>
              <a:schemeClr val="accent4">
                <a:alpha val="6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7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20;p5"/>
            <p:cNvSpPr/>
            <p:nvPr/>
          </p:nvSpPr>
          <p:spPr>
            <a:xfrm>
              <a:off x="3962400" y="3124200"/>
              <a:ext cx="1902956" cy="1902956"/>
            </a:xfrm>
            <a:prstGeom prst="ellipse">
              <a:avLst/>
            </a:prstGeom>
            <a:noFill/>
            <a:ln w="19050" cap="flat" cmpd="sng">
              <a:solidFill>
                <a:srgbClr val="7F7F7F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7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21;p5"/>
            <p:cNvSpPr/>
            <p:nvPr/>
          </p:nvSpPr>
          <p:spPr>
            <a:xfrm>
              <a:off x="6096000" y="1875729"/>
              <a:ext cx="1884949" cy="1629472"/>
            </a:xfrm>
            <a:prstGeom prst="ellipse">
              <a:avLst/>
            </a:prstGeom>
            <a:noFill/>
            <a:ln w="19050" cap="flat" cmpd="sng">
              <a:solidFill>
                <a:srgbClr val="7F7F7F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7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24;p5"/>
            <p:cNvSpPr/>
            <p:nvPr/>
          </p:nvSpPr>
          <p:spPr>
            <a:xfrm rot="10800000">
              <a:off x="1828800" y="1904999"/>
              <a:ext cx="1524000" cy="1295400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7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" name="Google Shape;125;p5"/>
            <p:cNvCxnSpPr>
              <a:stCxn id="18" idx="2"/>
              <a:endCxn id="34" idx="2"/>
            </p:cNvCxnSpPr>
            <p:nvPr/>
          </p:nvCxnSpPr>
          <p:spPr>
            <a:xfrm rot="10800000">
              <a:off x="3429000" y="2567278"/>
              <a:ext cx="533400" cy="1508400"/>
            </a:xfrm>
            <a:prstGeom prst="straightConnector1">
              <a:avLst/>
            </a:prstGeom>
            <a:noFill/>
            <a:ln w="19050" cap="flat" cmpd="sng">
              <a:solidFill>
                <a:srgbClr val="7F7F7F"/>
              </a:solidFill>
              <a:prstDash val="dot"/>
              <a:round/>
              <a:headEnd type="none" w="sm" len="sm"/>
              <a:tailEnd type="none" w="sm" len="sm"/>
            </a:ln>
          </p:spPr>
        </p:cxnSp>
        <p:sp>
          <p:nvSpPr>
            <p:cNvPr id="23" name="Google Shape;127;p5"/>
            <p:cNvSpPr txBox="1"/>
            <p:nvPr/>
          </p:nvSpPr>
          <p:spPr>
            <a:xfrm>
              <a:off x="4018099" y="3684958"/>
              <a:ext cx="1752600" cy="7520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de-DE" sz="20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PROGRAMA DE FORMACIÓN</a:t>
              </a:r>
              <a:endParaRPr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28;p5"/>
            <p:cNvSpPr txBox="1"/>
            <p:nvPr/>
          </p:nvSpPr>
          <p:spPr>
            <a:xfrm>
              <a:off x="4342378" y="5488578"/>
              <a:ext cx="1143000" cy="7847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de-DE" b="1" dirty="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I.O.4 </a:t>
              </a:r>
              <a:endParaRPr dirty="0"/>
            </a:p>
            <a:p>
              <a:pPr algn="ctr"/>
              <a:r>
                <a:rPr lang="de-DE" b="1" dirty="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PLATAFORMA ONLINE</a:t>
              </a:r>
            </a:p>
          </p:txBody>
        </p:sp>
        <p:sp>
          <p:nvSpPr>
            <p:cNvPr id="25" name="Google Shape;129;p5"/>
            <p:cNvSpPr txBox="1"/>
            <p:nvPr/>
          </p:nvSpPr>
          <p:spPr>
            <a:xfrm>
              <a:off x="6172200" y="2133600"/>
              <a:ext cx="1828800" cy="7847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de-DE" b="1" dirty="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I.O.3</a:t>
              </a:r>
              <a:endParaRPr dirty="0"/>
            </a:p>
            <a:p>
              <a:pPr lvl="0" algn="ctr"/>
              <a:r>
                <a:rPr lang="de-DE" b="1" dirty="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ACTIVIDADES DE LA FORMACIÓN</a:t>
              </a:r>
              <a:endParaRPr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30;p5"/>
            <p:cNvSpPr txBox="1"/>
            <p:nvPr/>
          </p:nvSpPr>
          <p:spPr>
            <a:xfrm>
              <a:off x="5943599" y="2874335"/>
              <a:ext cx="2286000" cy="1471505"/>
            </a:xfrm>
            <a:prstGeom prst="rect">
              <a:avLst/>
            </a:prstGeom>
            <a:solidFill>
              <a:srgbClr val="538CD5">
                <a:alpha val="46666"/>
              </a:srgbClr>
            </a:solidFill>
            <a:ln w="952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endParaRPr lang="de-DE" sz="12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/>
              <a:endParaRPr sz="12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/>
              <a:endParaRPr sz="12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algn="ctr"/>
              <a:r>
                <a:rPr lang="de-DE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DIRECTRICES DE FORMACIÓN PARA LA APLICACIÓN DE LA ESTRUCTURA Y LAS ACTIVIDADES DEL MÓDULO</a:t>
              </a:r>
              <a:endParaRPr sz="12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31;p5"/>
            <p:cNvSpPr/>
            <p:nvPr/>
          </p:nvSpPr>
          <p:spPr>
            <a:xfrm rot="10800000">
              <a:off x="7996800" y="1519800"/>
              <a:ext cx="864000" cy="864000"/>
            </a:xfrm>
            <a:prstGeom prst="ellipse">
              <a:avLst/>
            </a:pr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7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32;p5"/>
            <p:cNvSpPr/>
            <p:nvPr/>
          </p:nvSpPr>
          <p:spPr>
            <a:xfrm rot="10800000">
              <a:off x="7924800" y="1447800"/>
              <a:ext cx="1008000" cy="1008000"/>
            </a:xfrm>
            <a:prstGeom prst="ellipse">
              <a:avLst/>
            </a:prstGeom>
            <a:noFill/>
            <a:ln w="19050" cap="flat" cmpd="sng">
              <a:solidFill>
                <a:srgbClr val="7F7F7F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7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0" name="Google Shape;134;p5"/>
            <p:cNvCxnSpPr>
              <a:stCxn id="14" idx="2"/>
              <a:endCxn id="34" idx="5"/>
            </p:cNvCxnSpPr>
            <p:nvPr/>
          </p:nvCxnSpPr>
          <p:spPr>
            <a:xfrm flipV="1">
              <a:off x="1524000" y="2045112"/>
              <a:ext cx="474103" cy="13483"/>
            </a:xfrm>
            <a:prstGeom prst="straightConnector1">
              <a:avLst/>
            </a:prstGeom>
            <a:noFill/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31" name="Google Shape;135;p5"/>
            <p:cNvCxnSpPr>
              <a:stCxn id="28" idx="6"/>
            </p:cNvCxnSpPr>
            <p:nvPr/>
          </p:nvCxnSpPr>
          <p:spPr>
            <a:xfrm flipH="1">
              <a:off x="7696200" y="1951800"/>
              <a:ext cx="228600" cy="181800"/>
            </a:xfrm>
            <a:prstGeom prst="straightConnector1">
              <a:avLst/>
            </a:prstGeom>
            <a:noFill/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32" name="Google Shape;136;p5"/>
            <p:cNvCxnSpPr>
              <a:stCxn id="12" idx="0"/>
              <a:endCxn id="18" idx="4"/>
            </p:cNvCxnSpPr>
            <p:nvPr/>
          </p:nvCxnSpPr>
          <p:spPr>
            <a:xfrm rot="10800000">
              <a:off x="4914000" y="5027100"/>
              <a:ext cx="39000" cy="306900"/>
            </a:xfrm>
            <a:prstGeom prst="straightConnector1">
              <a:avLst/>
            </a:prstGeom>
            <a:noFill/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grpSp>
          <p:nvGrpSpPr>
            <p:cNvPr id="33" name="Google Shape;137;p5"/>
            <p:cNvGrpSpPr/>
            <p:nvPr/>
          </p:nvGrpSpPr>
          <p:grpSpPr>
            <a:xfrm>
              <a:off x="1752600" y="1828800"/>
              <a:ext cx="1676400" cy="1477071"/>
              <a:chOff x="1752600" y="1828800"/>
              <a:chExt cx="1676400" cy="1477071"/>
            </a:xfrm>
          </p:grpSpPr>
          <p:sp>
            <p:nvSpPr>
              <p:cNvPr id="34" name="Google Shape;126;p5"/>
              <p:cNvSpPr/>
              <p:nvPr/>
            </p:nvSpPr>
            <p:spPr>
              <a:xfrm rot="10800000">
                <a:off x="1752600" y="1828800"/>
                <a:ext cx="1676400" cy="1477071"/>
              </a:xfrm>
              <a:prstGeom prst="ellipse">
                <a:avLst/>
              </a:prstGeom>
              <a:noFill/>
              <a:ln w="19050" cap="flat" cmpd="sng">
                <a:solidFill>
                  <a:srgbClr val="7F7F7F"/>
                </a:solidFill>
                <a:prstDash val="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27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138;p5"/>
              <p:cNvSpPr txBox="1"/>
              <p:nvPr/>
            </p:nvSpPr>
            <p:spPr>
              <a:xfrm>
                <a:off x="1799401" y="2104771"/>
                <a:ext cx="1600199" cy="7847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de-DE" b="1" dirty="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I.O.2</a:t>
                </a:r>
              </a:p>
              <a:p>
                <a:pPr algn="ctr"/>
                <a:r>
                  <a:rPr lang="de-DE" b="1" dirty="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MATERIALES DE FORMACIÓN</a:t>
                </a:r>
              </a:p>
            </p:txBody>
          </p:sp>
        </p:grpSp>
      </p:grpSp>
      <p:sp>
        <p:nvSpPr>
          <p:cNvPr id="37" name="Google Shape;118;p5"/>
          <p:cNvSpPr txBox="1"/>
          <p:nvPr/>
        </p:nvSpPr>
        <p:spPr>
          <a:xfrm>
            <a:off x="9428908" y="1931553"/>
            <a:ext cx="108975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I.O.1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RESULTADOS DE LA COCREACIÓN</a:t>
            </a:r>
            <a:endParaRPr sz="12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164;p7"/>
          <p:cNvSpPr txBox="1">
            <a:spLocks/>
          </p:cNvSpPr>
          <p:nvPr/>
        </p:nvSpPr>
        <p:spPr>
          <a:xfrm>
            <a:off x="557999" y="100717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C01E24"/>
              </a:buClr>
              <a:buSzPts val="2000"/>
            </a:pPr>
            <a:endParaRPr lang="en-US" dirty="0">
              <a:solidFill>
                <a:srgbClr val="C01E24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8E9BBC4-222A-4A35-BD66-410A3DB5D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25" y="1044769"/>
            <a:ext cx="11059692" cy="605096"/>
          </a:xfrm>
        </p:spPr>
        <p:txBody>
          <a:bodyPr>
            <a:normAutofit/>
          </a:bodyPr>
          <a:lstStyle/>
          <a:p>
            <a:r>
              <a:rPr lang="en-US" dirty="0"/>
              <a:t>Visión general del proyecto - los materiales</a:t>
            </a:r>
            <a:endParaRPr lang="en-GB" dirty="0"/>
          </a:p>
        </p:txBody>
      </p:sp>
      <p:sp>
        <p:nvSpPr>
          <p:cNvPr id="38" name="Google Shape;182;p7">
            <a:extLst>
              <a:ext uri="{FF2B5EF4-FFF2-40B4-BE49-F238E27FC236}">
                <a16:creationId xmlns:a16="http://schemas.microsoft.com/office/drawing/2014/main" id="{123B3487-EC3E-4084-A02F-0D2BEBDC187A}"/>
              </a:ext>
            </a:extLst>
          </p:cNvPr>
          <p:cNvSpPr/>
          <p:nvPr/>
        </p:nvSpPr>
        <p:spPr>
          <a:xfrm>
            <a:off x="10927976" y="0"/>
            <a:ext cx="1264024" cy="398569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1.1 Apertura</a:t>
            </a:r>
            <a:endParaRPr sz="1275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D43AA0E9-8A82-353C-8A6F-7F25206A3401}"/>
              </a:ext>
            </a:extLst>
          </p:cNvPr>
          <p:cNvSpPr txBox="1"/>
          <p:nvPr/>
        </p:nvSpPr>
        <p:spPr>
          <a:xfrm>
            <a:off x="374196" y="0"/>
            <a:ext cx="598967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Qué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 la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alfabetización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digital sanitaria y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relevancia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155814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EF3466DE4BB014F91F3181A8421C90C" ma:contentTypeVersion="11" ma:contentTypeDescription="Ein neues Dokument erstellen." ma:contentTypeScope="" ma:versionID="d411799645efc202998fb95bbd2b2b1b">
  <xsd:schema xmlns:xsd="http://www.w3.org/2001/XMLSchema" xmlns:xs="http://www.w3.org/2001/XMLSchema" xmlns:p="http://schemas.microsoft.com/office/2006/metadata/properties" xmlns:ns3="f31421c9-628b-4b4d-907b-e4fb7eb6347f" targetNamespace="http://schemas.microsoft.com/office/2006/metadata/properties" ma:root="true" ma:fieldsID="3a6d949ea3435310d1d50635f6976d2c" ns3:_="">
    <xsd:import namespace="f31421c9-628b-4b4d-907b-e4fb7eb6347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1421c9-628b-4b4d-907b-e4fb7eb634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6322B6-805F-4960-B463-B4E718496B46}">
  <ds:schemaRefs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f31421c9-628b-4b4d-907b-e4fb7eb6347f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02D78E0-464A-4669-87D4-3DEFC76C82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6770E5-1687-46D5-9D35-531EE72D0F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1421c9-628b-4b4d-907b-e4fb7eb634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1805</Words>
  <Application>Microsoft Office PowerPoint</Application>
  <PresentationFormat>Ευρεία οθόνη</PresentationFormat>
  <Paragraphs>295</Paragraphs>
  <Slides>37</Slides>
  <Notes>26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37</vt:i4>
      </vt:variant>
    </vt:vector>
  </HeadingPairs>
  <TitlesOfParts>
    <vt:vector size="46" baseType="lpstr">
      <vt:lpstr>Roboto</vt:lpstr>
      <vt:lpstr>Courier New</vt:lpstr>
      <vt:lpstr>Wingdings</vt:lpstr>
      <vt:lpstr>Arial</vt:lpstr>
      <vt:lpstr>Gill Sans</vt:lpstr>
      <vt:lpstr>Calibri</vt:lpstr>
      <vt:lpstr>Impact</vt:lpstr>
      <vt:lpstr>Θέμα του Office</vt:lpstr>
      <vt:lpstr>Θέμα του Office</vt:lpstr>
      <vt:lpstr>Παρουσίαση του PowerPoint</vt:lpstr>
      <vt:lpstr>Socios</vt:lpstr>
      <vt:lpstr>Módulos</vt:lpstr>
      <vt:lpstr>Objetivos</vt:lpstr>
      <vt:lpstr>Competencias</vt:lpstr>
      <vt:lpstr>Introducción al curso de formación</vt:lpstr>
      <vt:lpstr>Acción 1.1.1 Apertura</vt:lpstr>
      <vt:lpstr>El programa Erasmus+</vt:lpstr>
      <vt:lpstr>Visión general del proyecto - los materiales</vt:lpstr>
      <vt:lpstr>Resumen del proyecto - contenido</vt:lpstr>
      <vt:lpstr>Visión general del proyecto - estructura organizativa de los módulos</vt:lpstr>
      <vt:lpstr>Presentación</vt:lpstr>
      <vt:lpstr>Acción 1.1.2 Dinámica de grupo - Concepto de alfabetización sanitaria digital </vt:lpstr>
      <vt:lpstr>El concepto de alfabetización sanitaria digital</vt:lpstr>
      <vt:lpstr>Habilidades operativas</vt:lpstr>
      <vt:lpstr>Habilidades de navegación</vt:lpstr>
      <vt:lpstr>Búsqueda de información</vt:lpstr>
      <vt:lpstr>Evaluación de la fiabilidad</vt:lpstr>
      <vt:lpstr>Determinar la relevancia</vt:lpstr>
      <vt:lpstr>Añadir contenido</vt:lpstr>
      <vt:lpstr>Proteger la privacidad</vt:lpstr>
      <vt:lpstr>Acción 1.1.3 Dinámica de grupo - Ejemplo práctico</vt:lpstr>
      <vt:lpstr>Acción 1.1.4 Encuesta sobre conocimientos previos </vt:lpstr>
      <vt:lpstr>Παρουσίαση του PowerPoint</vt:lpstr>
      <vt:lpstr>Acción 1.1.5 Cierre </vt:lpstr>
      <vt:lpstr>Παρουσίαση του PowerPoint</vt:lpstr>
      <vt:lpstr>Acción 1.2.1 Apertura - Introducción a la sesión </vt:lpstr>
      <vt:lpstr>Acción 1.2.2 Puesta en común de los deberes</vt:lpstr>
      <vt:lpstr>Dinámica de grupo - Puesta en común de los deberes</vt:lpstr>
      <vt:lpstr>Acción 1.2.3 Cómo gestionar la propia salud</vt:lpstr>
      <vt:lpstr>Ejemplo 1</vt:lpstr>
      <vt:lpstr>Ejemplo 2</vt:lpstr>
      <vt:lpstr>Ejemplo 3</vt:lpstr>
      <vt:lpstr>Ejemplo 4</vt:lpstr>
      <vt:lpstr>Acción 1.2.4 Clausura 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pantelis bbalaouras</dc:creator>
  <cp:keywords>, docId:74B079E0ECC0D3A4EC652D0357D48AB6</cp:keywords>
  <cp:lastModifiedBy>pantelis balaouras</cp:lastModifiedBy>
  <cp:revision>22</cp:revision>
  <dcterms:created xsi:type="dcterms:W3CDTF">2020-06-02T13:31:56Z</dcterms:created>
  <dcterms:modified xsi:type="dcterms:W3CDTF">2022-07-27T10:53:54Z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0x010100FEF3466DE4BB014F91F3181A8421C90C</vt:lpwstr>
  </property>
  <property fmtid="{D5CDD505-2E9C-101B-9397-08002B2CF9AE}" pid="3" name="NXPowerLiteLastOptimized">
    <vt:lpwstr>8181554</vt:lpwstr>
  </property>
  <property fmtid="{D5CDD505-2E9C-101B-9397-08002B2CF9AE}" pid="4" name="NXPowerLiteSettings">
    <vt:lpwstr>F7000400038000</vt:lpwstr>
  </property>
  <property fmtid="{D5CDD505-2E9C-101B-9397-08002B2CF9AE}" pid="5" name="NXPowerLiteVersion">
    <vt:lpwstr>S9.1.4</vt:lpwstr>
  </property>
</Properties>
</file>