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Lst>
  <p:notesMasterIdLst>
    <p:notesMasterId r:id="rId9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423" r:id="rId58"/>
    <p:sldId id="440" r:id="rId59"/>
    <p:sldId id="441"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427" r:id="rId75"/>
    <p:sldId id="428" r:id="rId76"/>
    <p:sldId id="442" r:id="rId77"/>
    <p:sldId id="331" r:id="rId78"/>
    <p:sldId id="332" r:id="rId79"/>
    <p:sldId id="333" r:id="rId80"/>
    <p:sldId id="334" r:id="rId81"/>
    <p:sldId id="335" r:id="rId82"/>
    <p:sldId id="336" r:id="rId83"/>
    <p:sldId id="337" r:id="rId84"/>
    <p:sldId id="338" r:id="rId85"/>
    <p:sldId id="339" r:id="rId86"/>
    <p:sldId id="426" r:id="rId87"/>
    <p:sldId id="443" r:id="rId88"/>
    <p:sldId id="342" r:id="rId89"/>
    <p:sldId id="343" r:id="rId90"/>
    <p:sldId id="344" r:id="rId91"/>
    <p:sldId id="345" r:id="rId92"/>
  </p:sldIdLst>
  <p:sldSz cx="12192000" cy="6858000"/>
  <p:notesSz cx="6858000" cy="9144000"/>
  <p:embeddedFontLst>
    <p:embeddedFont>
      <p:font typeface="Calibri" panose="020F0502020204030204" pitchFamily="34" charset="0"/>
      <p:regular r:id="rId94"/>
      <p:bold r:id="rId95"/>
      <p:italic r:id="rId96"/>
      <p:boldItalic r:id="rId97"/>
    </p:embeddedFont>
    <p:embeddedFont>
      <p:font typeface="Gill Sans" panose="020B0604020202020204" charset="0"/>
      <p:regular r:id="rId98"/>
      <p:bold r:id="rId99"/>
    </p:embeddedFont>
    <p:embeddedFont>
      <p:font typeface="Impact" panose="020B0806030902050204" pitchFamily="34" charset="0"/>
      <p:regular r:id="rId100"/>
    </p:embeddedFont>
    <p:embeddedFont>
      <p:font typeface="Roboto" panose="02000000000000000000" pitchFamily="2" charset="0"/>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5" roundtripDataSignature="AMtx7miS/NMVIzmtVQ1e/n+iaYrhm2u0m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mitris Kalogianni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216AB7-3112-4ECD-8F64-D0F7C67167E6}" v="162" dt="2022-08-01T11:01:50.7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108" y="4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presProps" Target="pres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9.fntdata"/><Relationship Id="rId110"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font" Target="fonts/font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7.fntdata"/><Relationship Id="rId105" Type="http://customschemas.google.com/relationships/presentationmetadata" Target="meta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notesMaster" Target="notesMasters/notesMaster1.xml"/><Relationship Id="rId98"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0.fntdata"/><Relationship Id="rId108"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font" Target="fonts/font3.fntdata"/><Relationship Id="rId11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4.fntdata"/><Relationship Id="rId104"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telis balaouras" userId="25e8755020fc1734" providerId="LiveId" clId="{6D216AB7-3112-4ECD-8F64-D0F7C67167E6}"/>
    <pc:docChg chg="undo custSel addSld delSld modSld sldOrd modMainMaster">
      <pc:chgData name="pantelis balaouras" userId="25e8755020fc1734" providerId="LiveId" clId="{6D216AB7-3112-4ECD-8F64-D0F7C67167E6}" dt="2022-08-01T11:02:45.093" v="602" actId="1076"/>
      <pc:docMkLst>
        <pc:docMk/>
      </pc:docMkLst>
      <pc:sldChg chg="modSp mod">
        <pc:chgData name="pantelis balaouras" userId="25e8755020fc1734" providerId="LiveId" clId="{6D216AB7-3112-4ECD-8F64-D0F7C67167E6}" dt="2022-07-28T10:29:07.448" v="2" actId="1076"/>
        <pc:sldMkLst>
          <pc:docMk/>
          <pc:sldMk cId="0" sldId="258"/>
        </pc:sldMkLst>
        <pc:spChg chg="mod">
          <ac:chgData name="pantelis balaouras" userId="25e8755020fc1734" providerId="LiveId" clId="{6D216AB7-3112-4ECD-8F64-D0F7C67167E6}" dt="2022-07-28T10:29:03.595" v="1" actId="14100"/>
          <ac:spMkLst>
            <pc:docMk/>
            <pc:sldMk cId="0" sldId="258"/>
            <ac:spMk id="143" creationId="{00000000-0000-0000-0000-000000000000}"/>
          </ac:spMkLst>
        </pc:spChg>
        <pc:spChg chg="mod">
          <ac:chgData name="pantelis balaouras" userId="25e8755020fc1734" providerId="LiveId" clId="{6D216AB7-3112-4ECD-8F64-D0F7C67167E6}" dt="2022-07-28T10:29:07.448" v="2" actId="1076"/>
          <ac:spMkLst>
            <pc:docMk/>
            <pc:sldMk cId="0" sldId="258"/>
            <ac:spMk id="144" creationId="{00000000-0000-0000-0000-000000000000}"/>
          </ac:spMkLst>
        </pc:spChg>
      </pc:sldChg>
      <pc:sldChg chg="modSp mod">
        <pc:chgData name="pantelis balaouras" userId="25e8755020fc1734" providerId="LiveId" clId="{6D216AB7-3112-4ECD-8F64-D0F7C67167E6}" dt="2022-07-28T10:29:42.621" v="6" actId="14100"/>
        <pc:sldMkLst>
          <pc:docMk/>
          <pc:sldMk cId="0" sldId="259"/>
        </pc:sldMkLst>
        <pc:spChg chg="mod">
          <ac:chgData name="pantelis balaouras" userId="25e8755020fc1734" providerId="LiveId" clId="{6D216AB7-3112-4ECD-8F64-D0F7C67167E6}" dt="2022-07-28T10:29:42.621" v="6" actId="14100"/>
          <ac:spMkLst>
            <pc:docMk/>
            <pc:sldMk cId="0" sldId="259"/>
            <ac:spMk id="172" creationId="{00000000-0000-0000-0000-000000000000}"/>
          </ac:spMkLst>
        </pc:spChg>
      </pc:sldChg>
      <pc:sldChg chg="modSp mod">
        <pc:chgData name="pantelis balaouras" userId="25e8755020fc1734" providerId="LiveId" clId="{6D216AB7-3112-4ECD-8F64-D0F7C67167E6}" dt="2022-07-29T13:14:01.297" v="595" actId="20577"/>
        <pc:sldMkLst>
          <pc:docMk/>
          <pc:sldMk cId="0" sldId="261"/>
        </pc:sldMkLst>
        <pc:spChg chg="mod">
          <ac:chgData name="pantelis balaouras" userId="25e8755020fc1734" providerId="LiveId" clId="{6D216AB7-3112-4ECD-8F64-D0F7C67167E6}" dt="2022-07-29T13:14:01.297" v="595" actId="20577"/>
          <ac:spMkLst>
            <pc:docMk/>
            <pc:sldMk cId="0" sldId="261"/>
            <ac:spMk id="190" creationId="{00000000-0000-0000-0000-000000000000}"/>
          </ac:spMkLst>
        </pc:spChg>
      </pc:sldChg>
      <pc:sldChg chg="modSp mod">
        <pc:chgData name="pantelis balaouras" userId="25e8755020fc1734" providerId="LiveId" clId="{6D216AB7-3112-4ECD-8F64-D0F7C67167E6}" dt="2022-07-28T10:31:25.650" v="29" actId="207"/>
        <pc:sldMkLst>
          <pc:docMk/>
          <pc:sldMk cId="0" sldId="264"/>
        </pc:sldMkLst>
        <pc:spChg chg="mod">
          <ac:chgData name="pantelis balaouras" userId="25e8755020fc1734" providerId="LiveId" clId="{6D216AB7-3112-4ECD-8F64-D0F7C67167E6}" dt="2022-07-28T10:31:25.650" v="29" actId="207"/>
          <ac:spMkLst>
            <pc:docMk/>
            <pc:sldMk cId="0" sldId="264"/>
            <ac:spMk id="224" creationId="{00000000-0000-0000-0000-000000000000}"/>
          </ac:spMkLst>
        </pc:spChg>
      </pc:sldChg>
      <pc:sldChg chg="addSp delSp modSp mod">
        <pc:chgData name="pantelis balaouras" userId="25e8755020fc1734" providerId="LiveId" clId="{6D216AB7-3112-4ECD-8F64-D0F7C67167E6}" dt="2022-08-01T11:02:45.093" v="602" actId="1076"/>
        <pc:sldMkLst>
          <pc:docMk/>
          <pc:sldMk cId="0" sldId="271"/>
        </pc:sldMkLst>
        <pc:spChg chg="mod">
          <ac:chgData name="pantelis balaouras" userId="25e8755020fc1734" providerId="LiveId" clId="{6D216AB7-3112-4ECD-8F64-D0F7C67167E6}" dt="2022-08-01T11:02:45.093" v="602" actId="1076"/>
          <ac:spMkLst>
            <pc:docMk/>
            <pc:sldMk cId="0" sldId="271"/>
            <ac:spMk id="299" creationId="{00000000-0000-0000-0000-000000000000}"/>
          </ac:spMkLst>
        </pc:spChg>
        <pc:picChg chg="add mod">
          <ac:chgData name="pantelis balaouras" userId="25e8755020fc1734" providerId="LiveId" clId="{6D216AB7-3112-4ECD-8F64-D0F7C67167E6}" dt="2022-08-01T11:02:41.758" v="601" actId="1076"/>
          <ac:picMkLst>
            <pc:docMk/>
            <pc:sldMk cId="0" sldId="271"/>
            <ac:picMk id="3" creationId="{77732464-6569-6D95-E8CC-9603AD184EA4}"/>
          </ac:picMkLst>
        </pc:picChg>
        <pc:picChg chg="del">
          <ac:chgData name="pantelis balaouras" userId="25e8755020fc1734" providerId="LiveId" clId="{6D216AB7-3112-4ECD-8F64-D0F7C67167E6}" dt="2022-08-01T11:01:55.445" v="596" actId="478"/>
          <ac:picMkLst>
            <pc:docMk/>
            <pc:sldMk cId="0" sldId="271"/>
            <ac:picMk id="298" creationId="{00000000-0000-0000-0000-000000000000}"/>
          </ac:picMkLst>
        </pc:picChg>
      </pc:sldChg>
      <pc:sldChg chg="modSp mod">
        <pc:chgData name="pantelis balaouras" userId="25e8755020fc1734" providerId="LiveId" clId="{6D216AB7-3112-4ECD-8F64-D0F7C67167E6}" dt="2022-07-28T10:44:20.486" v="30" actId="255"/>
        <pc:sldMkLst>
          <pc:docMk/>
          <pc:sldMk cId="0" sldId="272"/>
        </pc:sldMkLst>
        <pc:spChg chg="mod">
          <ac:chgData name="pantelis balaouras" userId="25e8755020fc1734" providerId="LiveId" clId="{6D216AB7-3112-4ECD-8F64-D0F7C67167E6}" dt="2022-07-28T10:44:20.486" v="30" actId="255"/>
          <ac:spMkLst>
            <pc:docMk/>
            <pc:sldMk cId="0" sldId="272"/>
            <ac:spMk id="306" creationId="{00000000-0000-0000-0000-000000000000}"/>
          </ac:spMkLst>
        </pc:spChg>
      </pc:sldChg>
      <pc:sldChg chg="modSp mod">
        <pc:chgData name="pantelis balaouras" userId="25e8755020fc1734" providerId="LiveId" clId="{6D216AB7-3112-4ECD-8F64-D0F7C67167E6}" dt="2022-07-28T10:44:42.537" v="32" actId="27636"/>
        <pc:sldMkLst>
          <pc:docMk/>
          <pc:sldMk cId="0" sldId="273"/>
        </pc:sldMkLst>
        <pc:spChg chg="mod">
          <ac:chgData name="pantelis balaouras" userId="25e8755020fc1734" providerId="LiveId" clId="{6D216AB7-3112-4ECD-8F64-D0F7C67167E6}" dt="2022-07-28T10:44:42.537" v="32" actId="27636"/>
          <ac:spMkLst>
            <pc:docMk/>
            <pc:sldMk cId="0" sldId="273"/>
            <ac:spMk id="324" creationId="{00000000-0000-0000-0000-000000000000}"/>
          </ac:spMkLst>
        </pc:spChg>
      </pc:sldChg>
      <pc:sldChg chg="addSp delSp modSp mod">
        <pc:chgData name="pantelis balaouras" userId="25e8755020fc1734" providerId="LiveId" clId="{6D216AB7-3112-4ECD-8F64-D0F7C67167E6}" dt="2022-07-28T10:44:48.429" v="34"/>
        <pc:sldMkLst>
          <pc:docMk/>
          <pc:sldMk cId="0" sldId="274"/>
        </pc:sldMkLst>
        <pc:spChg chg="add mod">
          <ac:chgData name="pantelis balaouras" userId="25e8755020fc1734" providerId="LiveId" clId="{6D216AB7-3112-4ECD-8F64-D0F7C67167E6}" dt="2022-07-28T10:44:48.429" v="34"/>
          <ac:spMkLst>
            <pc:docMk/>
            <pc:sldMk cId="0" sldId="274"/>
            <ac:spMk id="7" creationId="{830DB5C7-064D-AEC0-8245-5A49F207A093}"/>
          </ac:spMkLst>
        </pc:spChg>
        <pc:spChg chg="del">
          <ac:chgData name="pantelis balaouras" userId="25e8755020fc1734" providerId="LiveId" clId="{6D216AB7-3112-4ECD-8F64-D0F7C67167E6}" dt="2022-07-28T10:44:47.793" v="33" actId="478"/>
          <ac:spMkLst>
            <pc:docMk/>
            <pc:sldMk cId="0" sldId="274"/>
            <ac:spMk id="334" creationId="{00000000-0000-0000-0000-000000000000}"/>
          </ac:spMkLst>
        </pc:spChg>
      </pc:sldChg>
      <pc:sldChg chg="addSp delSp modSp mod">
        <pc:chgData name="pantelis balaouras" userId="25e8755020fc1734" providerId="LiveId" clId="{6D216AB7-3112-4ECD-8F64-D0F7C67167E6}" dt="2022-07-28T10:44:52.312" v="36"/>
        <pc:sldMkLst>
          <pc:docMk/>
          <pc:sldMk cId="0" sldId="275"/>
        </pc:sldMkLst>
        <pc:spChg chg="add mod">
          <ac:chgData name="pantelis balaouras" userId="25e8755020fc1734" providerId="LiveId" clId="{6D216AB7-3112-4ECD-8F64-D0F7C67167E6}" dt="2022-07-28T10:44:52.312" v="36"/>
          <ac:spMkLst>
            <pc:docMk/>
            <pc:sldMk cId="0" sldId="275"/>
            <ac:spMk id="7" creationId="{47D3F80F-EEBB-8ED8-F028-A8BBD006AE52}"/>
          </ac:spMkLst>
        </pc:spChg>
        <pc:spChg chg="del">
          <ac:chgData name="pantelis balaouras" userId="25e8755020fc1734" providerId="LiveId" clId="{6D216AB7-3112-4ECD-8F64-D0F7C67167E6}" dt="2022-07-28T10:44:51.684" v="35" actId="478"/>
          <ac:spMkLst>
            <pc:docMk/>
            <pc:sldMk cId="0" sldId="275"/>
            <ac:spMk id="344" creationId="{00000000-0000-0000-0000-000000000000}"/>
          </ac:spMkLst>
        </pc:spChg>
      </pc:sldChg>
      <pc:sldChg chg="addSp delSp modSp mod">
        <pc:chgData name="pantelis balaouras" userId="25e8755020fc1734" providerId="LiveId" clId="{6D216AB7-3112-4ECD-8F64-D0F7C67167E6}" dt="2022-07-28T10:44:55.687" v="38"/>
        <pc:sldMkLst>
          <pc:docMk/>
          <pc:sldMk cId="0" sldId="276"/>
        </pc:sldMkLst>
        <pc:spChg chg="add mod">
          <ac:chgData name="pantelis balaouras" userId="25e8755020fc1734" providerId="LiveId" clId="{6D216AB7-3112-4ECD-8F64-D0F7C67167E6}" dt="2022-07-28T10:44:55.687" v="38"/>
          <ac:spMkLst>
            <pc:docMk/>
            <pc:sldMk cId="0" sldId="276"/>
            <ac:spMk id="7" creationId="{34706223-373C-DAEC-8719-697F3EF4C479}"/>
          </ac:spMkLst>
        </pc:spChg>
        <pc:spChg chg="del">
          <ac:chgData name="pantelis balaouras" userId="25e8755020fc1734" providerId="LiveId" clId="{6D216AB7-3112-4ECD-8F64-D0F7C67167E6}" dt="2022-07-28T10:44:55.251" v="37" actId="478"/>
          <ac:spMkLst>
            <pc:docMk/>
            <pc:sldMk cId="0" sldId="276"/>
            <ac:spMk id="353" creationId="{00000000-0000-0000-0000-000000000000}"/>
          </ac:spMkLst>
        </pc:spChg>
      </pc:sldChg>
      <pc:sldChg chg="addSp delSp modSp mod">
        <pc:chgData name="pantelis balaouras" userId="25e8755020fc1734" providerId="LiveId" clId="{6D216AB7-3112-4ECD-8F64-D0F7C67167E6}" dt="2022-07-28T10:44:59.019" v="40"/>
        <pc:sldMkLst>
          <pc:docMk/>
          <pc:sldMk cId="0" sldId="277"/>
        </pc:sldMkLst>
        <pc:spChg chg="add mod">
          <ac:chgData name="pantelis balaouras" userId="25e8755020fc1734" providerId="LiveId" clId="{6D216AB7-3112-4ECD-8F64-D0F7C67167E6}" dt="2022-07-28T10:44:59.019" v="40"/>
          <ac:spMkLst>
            <pc:docMk/>
            <pc:sldMk cId="0" sldId="277"/>
            <ac:spMk id="7" creationId="{05999F4F-126E-65FA-32DC-CBD128A70316}"/>
          </ac:spMkLst>
        </pc:spChg>
        <pc:spChg chg="del">
          <ac:chgData name="pantelis balaouras" userId="25e8755020fc1734" providerId="LiveId" clId="{6D216AB7-3112-4ECD-8F64-D0F7C67167E6}" dt="2022-07-28T10:44:58.484" v="39" actId="478"/>
          <ac:spMkLst>
            <pc:docMk/>
            <pc:sldMk cId="0" sldId="277"/>
            <ac:spMk id="363" creationId="{00000000-0000-0000-0000-000000000000}"/>
          </ac:spMkLst>
        </pc:spChg>
      </pc:sldChg>
      <pc:sldChg chg="addSp delSp modSp mod">
        <pc:chgData name="pantelis balaouras" userId="25e8755020fc1734" providerId="LiveId" clId="{6D216AB7-3112-4ECD-8F64-D0F7C67167E6}" dt="2022-07-28T10:45:10.913" v="43" actId="207"/>
        <pc:sldMkLst>
          <pc:docMk/>
          <pc:sldMk cId="0" sldId="278"/>
        </pc:sldMkLst>
        <pc:spChg chg="add mod">
          <ac:chgData name="pantelis balaouras" userId="25e8755020fc1734" providerId="LiveId" clId="{6D216AB7-3112-4ECD-8F64-D0F7C67167E6}" dt="2022-07-28T10:45:02.253" v="42"/>
          <ac:spMkLst>
            <pc:docMk/>
            <pc:sldMk cId="0" sldId="278"/>
            <ac:spMk id="7" creationId="{ED48CFD1-FFFA-A8C1-D884-C030AE062783}"/>
          </ac:spMkLst>
        </pc:spChg>
        <pc:spChg chg="mod">
          <ac:chgData name="pantelis balaouras" userId="25e8755020fc1734" providerId="LiveId" clId="{6D216AB7-3112-4ECD-8F64-D0F7C67167E6}" dt="2022-07-28T10:45:10.913" v="43" actId="207"/>
          <ac:spMkLst>
            <pc:docMk/>
            <pc:sldMk cId="0" sldId="278"/>
            <ac:spMk id="371" creationId="{00000000-0000-0000-0000-000000000000}"/>
          </ac:spMkLst>
        </pc:spChg>
        <pc:spChg chg="del mod">
          <ac:chgData name="pantelis balaouras" userId="25e8755020fc1734" providerId="LiveId" clId="{6D216AB7-3112-4ECD-8F64-D0F7C67167E6}" dt="2022-07-28T10:45:01.735" v="41" actId="478"/>
          <ac:spMkLst>
            <pc:docMk/>
            <pc:sldMk cId="0" sldId="278"/>
            <ac:spMk id="374" creationId="{00000000-0000-0000-0000-000000000000}"/>
          </ac:spMkLst>
        </pc:spChg>
      </pc:sldChg>
      <pc:sldChg chg="addSp delSp modSp mod">
        <pc:chgData name="pantelis balaouras" userId="25e8755020fc1734" providerId="LiveId" clId="{6D216AB7-3112-4ECD-8F64-D0F7C67167E6}" dt="2022-07-28T10:45:18.956" v="45"/>
        <pc:sldMkLst>
          <pc:docMk/>
          <pc:sldMk cId="0" sldId="279"/>
        </pc:sldMkLst>
        <pc:spChg chg="add mod">
          <ac:chgData name="pantelis balaouras" userId="25e8755020fc1734" providerId="LiveId" clId="{6D216AB7-3112-4ECD-8F64-D0F7C67167E6}" dt="2022-07-28T10:45:18.956" v="45"/>
          <ac:spMkLst>
            <pc:docMk/>
            <pc:sldMk cId="0" sldId="279"/>
            <ac:spMk id="7" creationId="{AE65A56A-0AF0-1F22-E0A8-004E56B9D6EC}"/>
          </ac:spMkLst>
        </pc:spChg>
        <pc:spChg chg="del mod">
          <ac:chgData name="pantelis balaouras" userId="25e8755020fc1734" providerId="LiveId" clId="{6D216AB7-3112-4ECD-8F64-D0F7C67167E6}" dt="2022-07-28T10:45:18.339" v="44" actId="478"/>
          <ac:spMkLst>
            <pc:docMk/>
            <pc:sldMk cId="0" sldId="279"/>
            <ac:spMk id="384" creationId="{00000000-0000-0000-0000-000000000000}"/>
          </ac:spMkLst>
        </pc:spChg>
      </pc:sldChg>
      <pc:sldChg chg="addSp delSp modSp mod">
        <pc:chgData name="pantelis balaouras" userId="25e8755020fc1734" providerId="LiveId" clId="{6D216AB7-3112-4ECD-8F64-D0F7C67167E6}" dt="2022-07-28T10:45:22.555" v="47"/>
        <pc:sldMkLst>
          <pc:docMk/>
          <pc:sldMk cId="0" sldId="280"/>
        </pc:sldMkLst>
        <pc:spChg chg="add mod">
          <ac:chgData name="pantelis balaouras" userId="25e8755020fc1734" providerId="LiveId" clId="{6D216AB7-3112-4ECD-8F64-D0F7C67167E6}" dt="2022-07-28T10:45:22.555" v="47"/>
          <ac:spMkLst>
            <pc:docMk/>
            <pc:sldMk cId="0" sldId="280"/>
            <ac:spMk id="7" creationId="{94B282E6-2FBA-F8EE-F360-D7597274E4B4}"/>
          </ac:spMkLst>
        </pc:spChg>
        <pc:spChg chg="del mod">
          <ac:chgData name="pantelis balaouras" userId="25e8755020fc1734" providerId="LiveId" clId="{6D216AB7-3112-4ECD-8F64-D0F7C67167E6}" dt="2022-07-28T10:45:22.036" v="46" actId="478"/>
          <ac:spMkLst>
            <pc:docMk/>
            <pc:sldMk cId="0" sldId="280"/>
            <ac:spMk id="394" creationId="{00000000-0000-0000-0000-000000000000}"/>
          </ac:spMkLst>
        </pc:spChg>
      </pc:sldChg>
      <pc:sldChg chg="addSp delSp modSp mod">
        <pc:chgData name="pantelis balaouras" userId="25e8755020fc1734" providerId="LiveId" clId="{6D216AB7-3112-4ECD-8F64-D0F7C67167E6}" dt="2022-07-28T10:45:26.328" v="49"/>
        <pc:sldMkLst>
          <pc:docMk/>
          <pc:sldMk cId="0" sldId="281"/>
        </pc:sldMkLst>
        <pc:spChg chg="add mod">
          <ac:chgData name="pantelis balaouras" userId="25e8755020fc1734" providerId="LiveId" clId="{6D216AB7-3112-4ECD-8F64-D0F7C67167E6}" dt="2022-07-28T10:45:26.328" v="49"/>
          <ac:spMkLst>
            <pc:docMk/>
            <pc:sldMk cId="0" sldId="281"/>
            <ac:spMk id="7" creationId="{5C537405-B1B6-88D0-462E-968D03839AD6}"/>
          </ac:spMkLst>
        </pc:spChg>
        <pc:spChg chg="del mod">
          <ac:chgData name="pantelis balaouras" userId="25e8755020fc1734" providerId="LiveId" clId="{6D216AB7-3112-4ECD-8F64-D0F7C67167E6}" dt="2022-07-28T10:45:25.716" v="48" actId="478"/>
          <ac:spMkLst>
            <pc:docMk/>
            <pc:sldMk cId="0" sldId="281"/>
            <ac:spMk id="404" creationId="{00000000-0000-0000-0000-000000000000}"/>
          </ac:spMkLst>
        </pc:spChg>
      </pc:sldChg>
      <pc:sldChg chg="addSp delSp modSp mod">
        <pc:chgData name="pantelis balaouras" userId="25e8755020fc1734" providerId="LiveId" clId="{6D216AB7-3112-4ECD-8F64-D0F7C67167E6}" dt="2022-07-28T10:45:29.993" v="51"/>
        <pc:sldMkLst>
          <pc:docMk/>
          <pc:sldMk cId="0" sldId="282"/>
        </pc:sldMkLst>
        <pc:spChg chg="add mod">
          <ac:chgData name="pantelis balaouras" userId="25e8755020fc1734" providerId="LiveId" clId="{6D216AB7-3112-4ECD-8F64-D0F7C67167E6}" dt="2022-07-28T10:45:29.993" v="51"/>
          <ac:spMkLst>
            <pc:docMk/>
            <pc:sldMk cId="0" sldId="282"/>
            <ac:spMk id="7" creationId="{8DA76F7C-AFF1-A40E-6BAB-BF43CA999FBC}"/>
          </ac:spMkLst>
        </pc:spChg>
        <pc:spChg chg="del mod">
          <ac:chgData name="pantelis balaouras" userId="25e8755020fc1734" providerId="LiveId" clId="{6D216AB7-3112-4ECD-8F64-D0F7C67167E6}" dt="2022-07-28T10:45:29.409" v="50" actId="478"/>
          <ac:spMkLst>
            <pc:docMk/>
            <pc:sldMk cId="0" sldId="282"/>
            <ac:spMk id="414" creationId="{00000000-0000-0000-0000-000000000000}"/>
          </ac:spMkLst>
        </pc:spChg>
      </pc:sldChg>
      <pc:sldChg chg="modSp mod">
        <pc:chgData name="pantelis balaouras" userId="25e8755020fc1734" providerId="LiveId" clId="{6D216AB7-3112-4ECD-8F64-D0F7C67167E6}" dt="2022-07-28T10:46:50.745" v="55" actId="12"/>
        <pc:sldMkLst>
          <pc:docMk/>
          <pc:sldMk cId="0" sldId="294"/>
        </pc:sldMkLst>
        <pc:spChg chg="mod">
          <ac:chgData name="pantelis balaouras" userId="25e8755020fc1734" providerId="LiveId" clId="{6D216AB7-3112-4ECD-8F64-D0F7C67167E6}" dt="2022-07-28T10:46:50.745" v="55" actId="12"/>
          <ac:spMkLst>
            <pc:docMk/>
            <pc:sldMk cId="0" sldId="294"/>
            <ac:spMk id="541" creationId="{00000000-0000-0000-0000-000000000000}"/>
          </ac:spMkLst>
        </pc:spChg>
        <pc:picChg chg="mod">
          <ac:chgData name="pantelis balaouras" userId="25e8755020fc1734" providerId="LiveId" clId="{6D216AB7-3112-4ECD-8F64-D0F7C67167E6}" dt="2022-07-28T10:46:38.844" v="53" actId="1076"/>
          <ac:picMkLst>
            <pc:docMk/>
            <pc:sldMk cId="0" sldId="294"/>
            <ac:picMk id="543" creationId="{00000000-0000-0000-0000-000000000000}"/>
          </ac:picMkLst>
        </pc:picChg>
      </pc:sldChg>
      <pc:sldChg chg="modSp mod">
        <pc:chgData name="pantelis balaouras" userId="25e8755020fc1734" providerId="LiveId" clId="{6D216AB7-3112-4ECD-8F64-D0F7C67167E6}" dt="2022-07-28T10:47:28.913" v="63" actId="27636"/>
        <pc:sldMkLst>
          <pc:docMk/>
          <pc:sldMk cId="0" sldId="295"/>
        </pc:sldMkLst>
        <pc:spChg chg="mod">
          <ac:chgData name="pantelis balaouras" userId="25e8755020fc1734" providerId="LiveId" clId="{6D216AB7-3112-4ECD-8F64-D0F7C67167E6}" dt="2022-07-28T10:47:28.913" v="63" actId="27636"/>
          <ac:spMkLst>
            <pc:docMk/>
            <pc:sldMk cId="0" sldId="295"/>
            <ac:spMk id="553" creationId="{00000000-0000-0000-0000-000000000000}"/>
          </ac:spMkLst>
        </pc:spChg>
      </pc:sldChg>
      <pc:sldChg chg="modSp mod">
        <pc:chgData name="pantelis balaouras" userId="25e8755020fc1734" providerId="LiveId" clId="{6D216AB7-3112-4ECD-8F64-D0F7C67167E6}" dt="2022-07-28T10:47:44.737" v="64" actId="207"/>
        <pc:sldMkLst>
          <pc:docMk/>
          <pc:sldMk cId="0" sldId="296"/>
        </pc:sldMkLst>
        <pc:spChg chg="mod">
          <ac:chgData name="pantelis balaouras" userId="25e8755020fc1734" providerId="LiveId" clId="{6D216AB7-3112-4ECD-8F64-D0F7C67167E6}" dt="2022-07-28T10:47:44.737" v="64" actId="207"/>
          <ac:spMkLst>
            <pc:docMk/>
            <pc:sldMk cId="0" sldId="296"/>
            <ac:spMk id="564" creationId="{00000000-0000-0000-0000-000000000000}"/>
          </ac:spMkLst>
        </pc:spChg>
      </pc:sldChg>
      <pc:sldChg chg="modSp mod">
        <pc:chgData name="pantelis balaouras" userId="25e8755020fc1734" providerId="LiveId" clId="{6D216AB7-3112-4ECD-8F64-D0F7C67167E6}" dt="2022-07-28T10:48:02.039" v="72" actId="20577"/>
        <pc:sldMkLst>
          <pc:docMk/>
          <pc:sldMk cId="0" sldId="300"/>
        </pc:sldMkLst>
        <pc:spChg chg="mod">
          <ac:chgData name="pantelis balaouras" userId="25e8755020fc1734" providerId="LiveId" clId="{6D216AB7-3112-4ECD-8F64-D0F7C67167E6}" dt="2022-07-28T10:48:02.039" v="72" actId="20577"/>
          <ac:spMkLst>
            <pc:docMk/>
            <pc:sldMk cId="0" sldId="300"/>
            <ac:spMk id="608" creationId="{00000000-0000-0000-0000-000000000000}"/>
          </ac:spMkLst>
        </pc:spChg>
      </pc:sldChg>
      <pc:sldChg chg="modSp mod">
        <pc:chgData name="pantelis balaouras" userId="25e8755020fc1734" providerId="LiveId" clId="{6D216AB7-3112-4ECD-8F64-D0F7C67167E6}" dt="2022-07-28T10:30:44.867" v="18" actId="27636"/>
        <pc:sldMkLst>
          <pc:docMk/>
          <pc:sldMk cId="0" sldId="301"/>
        </pc:sldMkLst>
        <pc:spChg chg="mod">
          <ac:chgData name="pantelis balaouras" userId="25e8755020fc1734" providerId="LiveId" clId="{6D216AB7-3112-4ECD-8F64-D0F7C67167E6}" dt="2022-07-28T10:30:44.867" v="18" actId="27636"/>
          <ac:spMkLst>
            <pc:docMk/>
            <pc:sldMk cId="0" sldId="301"/>
            <ac:spMk id="619" creationId="{00000000-0000-0000-0000-000000000000}"/>
          </ac:spMkLst>
        </pc:spChg>
      </pc:sldChg>
      <pc:sldChg chg="modSp mod">
        <pc:chgData name="pantelis balaouras" userId="25e8755020fc1734" providerId="LiveId" clId="{6D216AB7-3112-4ECD-8F64-D0F7C67167E6}" dt="2022-07-28T10:48:27.465" v="76" actId="6549"/>
        <pc:sldMkLst>
          <pc:docMk/>
          <pc:sldMk cId="0" sldId="308"/>
        </pc:sldMkLst>
        <pc:spChg chg="mod">
          <ac:chgData name="pantelis balaouras" userId="25e8755020fc1734" providerId="LiveId" clId="{6D216AB7-3112-4ECD-8F64-D0F7C67167E6}" dt="2022-07-28T10:48:27.465" v="76" actId="6549"/>
          <ac:spMkLst>
            <pc:docMk/>
            <pc:sldMk cId="0" sldId="308"/>
            <ac:spMk id="702" creationId="{00000000-0000-0000-0000-000000000000}"/>
          </ac:spMkLst>
        </pc:spChg>
      </pc:sldChg>
      <pc:sldChg chg="modSp mod">
        <pc:chgData name="pantelis balaouras" userId="25e8755020fc1734" providerId="LiveId" clId="{6D216AB7-3112-4ECD-8F64-D0F7C67167E6}" dt="2022-07-28T10:49:12.667" v="86" actId="6549"/>
        <pc:sldMkLst>
          <pc:docMk/>
          <pc:sldMk cId="0" sldId="310"/>
        </pc:sldMkLst>
        <pc:spChg chg="mod">
          <ac:chgData name="pantelis balaouras" userId="25e8755020fc1734" providerId="LiveId" clId="{6D216AB7-3112-4ECD-8F64-D0F7C67167E6}" dt="2022-07-28T10:49:12.667" v="86" actId="6549"/>
          <ac:spMkLst>
            <pc:docMk/>
            <pc:sldMk cId="0" sldId="310"/>
            <ac:spMk id="720" creationId="{00000000-0000-0000-0000-000000000000}"/>
          </ac:spMkLst>
        </pc:spChg>
      </pc:sldChg>
      <pc:sldChg chg="modSp del mod">
        <pc:chgData name="pantelis balaouras" userId="25e8755020fc1734" providerId="LiveId" clId="{6D216AB7-3112-4ECD-8F64-D0F7C67167E6}" dt="2022-07-28T10:52:36.549" v="109" actId="47"/>
        <pc:sldMkLst>
          <pc:docMk/>
          <pc:sldMk cId="0" sldId="311"/>
        </pc:sldMkLst>
        <pc:spChg chg="mod">
          <ac:chgData name="pantelis balaouras" userId="25e8755020fc1734" providerId="LiveId" clId="{6D216AB7-3112-4ECD-8F64-D0F7C67167E6}" dt="2022-07-28T10:51:06.074" v="90" actId="21"/>
          <ac:spMkLst>
            <pc:docMk/>
            <pc:sldMk cId="0" sldId="311"/>
            <ac:spMk id="731" creationId="{00000000-0000-0000-0000-000000000000}"/>
          </ac:spMkLst>
        </pc:spChg>
      </pc:sldChg>
      <pc:sldChg chg="del">
        <pc:chgData name="pantelis balaouras" userId="25e8755020fc1734" providerId="LiveId" clId="{6D216AB7-3112-4ECD-8F64-D0F7C67167E6}" dt="2022-07-28T10:54:46.370" v="123" actId="47"/>
        <pc:sldMkLst>
          <pc:docMk/>
          <pc:sldMk cId="0" sldId="312"/>
        </pc:sldMkLst>
      </pc:sldChg>
      <pc:sldChg chg="del">
        <pc:chgData name="pantelis balaouras" userId="25e8755020fc1734" providerId="LiveId" clId="{6D216AB7-3112-4ECD-8F64-D0F7C67167E6}" dt="2022-07-28T11:02:50.310" v="179" actId="47"/>
        <pc:sldMkLst>
          <pc:docMk/>
          <pc:sldMk cId="0" sldId="313"/>
        </pc:sldMkLst>
      </pc:sldChg>
      <pc:sldChg chg="modSp mod">
        <pc:chgData name="pantelis balaouras" userId="25e8755020fc1734" providerId="LiveId" clId="{6D216AB7-3112-4ECD-8F64-D0F7C67167E6}" dt="2022-07-28T11:05:29.507" v="357" actId="6549"/>
        <pc:sldMkLst>
          <pc:docMk/>
          <pc:sldMk cId="0" sldId="314"/>
        </pc:sldMkLst>
        <pc:spChg chg="mod">
          <ac:chgData name="pantelis balaouras" userId="25e8755020fc1734" providerId="LiveId" clId="{6D216AB7-3112-4ECD-8F64-D0F7C67167E6}" dt="2022-07-28T11:05:29.507" v="357" actId="6549"/>
          <ac:spMkLst>
            <pc:docMk/>
            <pc:sldMk cId="0" sldId="314"/>
            <ac:spMk id="767" creationId="{00000000-0000-0000-0000-000000000000}"/>
          </ac:spMkLst>
        </pc:spChg>
      </pc:sldChg>
      <pc:sldChg chg="addSp modSp mod">
        <pc:chgData name="pantelis balaouras" userId="25e8755020fc1734" providerId="LiveId" clId="{6D216AB7-3112-4ECD-8F64-D0F7C67167E6}" dt="2022-07-28T11:14:01.792" v="514" actId="1076"/>
        <pc:sldMkLst>
          <pc:docMk/>
          <pc:sldMk cId="0" sldId="323"/>
        </pc:sldMkLst>
        <pc:spChg chg="add mod">
          <ac:chgData name="pantelis balaouras" userId="25e8755020fc1734" providerId="LiveId" clId="{6D216AB7-3112-4ECD-8F64-D0F7C67167E6}" dt="2022-07-28T11:13:47.647" v="495"/>
          <ac:spMkLst>
            <pc:docMk/>
            <pc:sldMk cId="0" sldId="323"/>
            <ac:spMk id="4" creationId="{1D962543-10F4-DC87-8CA3-08942657EA60}"/>
          </ac:spMkLst>
        </pc:spChg>
        <pc:spChg chg="mod">
          <ac:chgData name="pantelis balaouras" userId="25e8755020fc1734" providerId="LiveId" clId="{6D216AB7-3112-4ECD-8F64-D0F7C67167E6}" dt="2022-07-28T11:14:01.792" v="514" actId="1076"/>
          <ac:spMkLst>
            <pc:docMk/>
            <pc:sldMk cId="0" sldId="323"/>
            <ac:spMk id="851" creationId="{00000000-0000-0000-0000-000000000000}"/>
          </ac:spMkLst>
        </pc:spChg>
      </pc:sldChg>
      <pc:sldChg chg="modSp del mod">
        <pc:chgData name="pantelis balaouras" userId="25e8755020fc1734" providerId="LiveId" clId="{6D216AB7-3112-4ECD-8F64-D0F7C67167E6}" dt="2022-07-28T11:09:24.160" v="377" actId="47"/>
        <pc:sldMkLst>
          <pc:docMk/>
          <pc:sldMk cId="0" sldId="328"/>
        </pc:sldMkLst>
        <pc:spChg chg="mod">
          <ac:chgData name="pantelis balaouras" userId="25e8755020fc1734" providerId="LiveId" clId="{6D216AB7-3112-4ECD-8F64-D0F7C67167E6}" dt="2022-07-28T11:08:48.173" v="373" actId="1076"/>
          <ac:spMkLst>
            <pc:docMk/>
            <pc:sldMk cId="0" sldId="328"/>
            <ac:spMk id="902" creationId="{00000000-0000-0000-0000-000000000000}"/>
          </ac:spMkLst>
        </pc:spChg>
      </pc:sldChg>
      <pc:sldChg chg="del">
        <pc:chgData name="pantelis balaouras" userId="25e8755020fc1734" providerId="LiveId" clId="{6D216AB7-3112-4ECD-8F64-D0F7C67167E6}" dt="2022-07-28T11:10:16.401" v="407" actId="47"/>
        <pc:sldMkLst>
          <pc:docMk/>
          <pc:sldMk cId="0" sldId="329"/>
        </pc:sldMkLst>
      </pc:sldChg>
      <pc:sldChg chg="del">
        <pc:chgData name="pantelis balaouras" userId="25e8755020fc1734" providerId="LiveId" clId="{6D216AB7-3112-4ECD-8F64-D0F7C67167E6}" dt="2022-07-28T11:11:35.955" v="421" actId="47"/>
        <pc:sldMkLst>
          <pc:docMk/>
          <pc:sldMk cId="0" sldId="330"/>
        </pc:sldMkLst>
      </pc:sldChg>
      <pc:sldChg chg="modSp mod">
        <pc:chgData name="pantelis balaouras" userId="25e8755020fc1734" providerId="LiveId" clId="{6D216AB7-3112-4ECD-8F64-D0F7C67167E6}" dt="2022-07-28T11:04:45.144" v="244" actId="20577"/>
        <pc:sldMkLst>
          <pc:docMk/>
          <pc:sldMk cId="0" sldId="331"/>
        </pc:sldMkLst>
        <pc:spChg chg="mod">
          <ac:chgData name="pantelis balaouras" userId="25e8755020fc1734" providerId="LiveId" clId="{6D216AB7-3112-4ECD-8F64-D0F7C67167E6}" dt="2022-07-28T11:04:45.144" v="244" actId="20577"/>
          <ac:spMkLst>
            <pc:docMk/>
            <pc:sldMk cId="0" sldId="331"/>
            <ac:spMk id="929" creationId="{00000000-0000-0000-0000-000000000000}"/>
          </ac:spMkLst>
        </pc:spChg>
      </pc:sldChg>
      <pc:sldChg chg="modSp mod">
        <pc:chgData name="pantelis balaouras" userId="25e8755020fc1734" providerId="LiveId" clId="{6D216AB7-3112-4ECD-8F64-D0F7C67167E6}" dt="2022-07-28T10:30:44.889" v="20" actId="27636"/>
        <pc:sldMkLst>
          <pc:docMk/>
          <pc:sldMk cId="0" sldId="332"/>
        </pc:sldMkLst>
        <pc:spChg chg="mod">
          <ac:chgData name="pantelis balaouras" userId="25e8755020fc1734" providerId="LiveId" clId="{6D216AB7-3112-4ECD-8F64-D0F7C67167E6}" dt="2022-07-28T10:30:44.889" v="20" actId="27636"/>
          <ac:spMkLst>
            <pc:docMk/>
            <pc:sldMk cId="0" sldId="332"/>
            <ac:spMk id="939" creationId="{00000000-0000-0000-0000-000000000000}"/>
          </ac:spMkLst>
        </pc:spChg>
      </pc:sldChg>
      <pc:sldChg chg="modSp mod">
        <pc:chgData name="pantelis balaouras" userId="25e8755020fc1734" providerId="LiveId" clId="{6D216AB7-3112-4ECD-8F64-D0F7C67167E6}" dt="2022-07-28T11:12:05.873" v="424"/>
        <pc:sldMkLst>
          <pc:docMk/>
          <pc:sldMk cId="0" sldId="335"/>
        </pc:sldMkLst>
        <pc:spChg chg="mod">
          <ac:chgData name="pantelis balaouras" userId="25e8755020fc1734" providerId="LiveId" clId="{6D216AB7-3112-4ECD-8F64-D0F7C67167E6}" dt="2022-07-28T11:12:05.873" v="424"/>
          <ac:spMkLst>
            <pc:docMk/>
            <pc:sldMk cId="0" sldId="335"/>
            <ac:spMk id="967" creationId="{00000000-0000-0000-0000-000000000000}"/>
          </ac:spMkLst>
        </pc:spChg>
      </pc:sldChg>
      <pc:sldChg chg="addSp modSp mod">
        <pc:chgData name="pantelis balaouras" userId="25e8755020fc1734" providerId="LiveId" clId="{6D216AB7-3112-4ECD-8F64-D0F7C67167E6}" dt="2022-07-28T11:13:40.305" v="494" actId="1076"/>
        <pc:sldMkLst>
          <pc:docMk/>
          <pc:sldMk cId="0" sldId="339"/>
        </pc:sldMkLst>
        <pc:spChg chg="add mod">
          <ac:chgData name="pantelis balaouras" userId="25e8755020fc1734" providerId="LiveId" clId="{6D216AB7-3112-4ECD-8F64-D0F7C67167E6}" dt="2022-07-28T11:13:40.305" v="494" actId="1076"/>
          <ac:spMkLst>
            <pc:docMk/>
            <pc:sldMk cId="0" sldId="339"/>
            <ac:spMk id="2" creationId="{EA834C4E-0245-82C4-B5BB-AEBD18324DA8}"/>
          </ac:spMkLst>
        </pc:spChg>
      </pc:sldChg>
      <pc:sldChg chg="del">
        <pc:chgData name="pantelis balaouras" userId="25e8755020fc1734" providerId="LiveId" clId="{6D216AB7-3112-4ECD-8F64-D0F7C67167E6}" dt="2022-07-28T11:18:21.618" v="531" actId="47"/>
        <pc:sldMkLst>
          <pc:docMk/>
          <pc:sldMk cId="0" sldId="340"/>
        </pc:sldMkLst>
      </pc:sldChg>
      <pc:sldChg chg="del">
        <pc:chgData name="pantelis balaouras" userId="25e8755020fc1734" providerId="LiveId" clId="{6D216AB7-3112-4ECD-8F64-D0F7C67167E6}" dt="2022-07-28T11:21:09.425" v="575" actId="47"/>
        <pc:sldMkLst>
          <pc:docMk/>
          <pc:sldMk cId="0" sldId="341"/>
        </pc:sldMkLst>
      </pc:sldChg>
      <pc:sldChg chg="addSp delSp modSp mod">
        <pc:chgData name="pantelis balaouras" userId="25e8755020fc1734" providerId="LiveId" clId="{6D216AB7-3112-4ECD-8F64-D0F7C67167E6}" dt="2022-07-28T11:22:34.688" v="585" actId="14100"/>
        <pc:sldMkLst>
          <pc:docMk/>
          <pc:sldMk cId="0" sldId="345"/>
        </pc:sldMkLst>
        <pc:spChg chg="add del mod">
          <ac:chgData name="pantelis balaouras" userId="25e8755020fc1734" providerId="LiveId" clId="{6D216AB7-3112-4ECD-8F64-D0F7C67167E6}" dt="2022-07-28T11:21:52.083" v="578" actId="478"/>
          <ac:spMkLst>
            <pc:docMk/>
            <pc:sldMk cId="0" sldId="345"/>
            <ac:spMk id="9" creationId="{453BC202-84E2-27BD-6849-CF180A235FCC}"/>
          </ac:spMkLst>
        </pc:spChg>
        <pc:spChg chg="add mod">
          <ac:chgData name="pantelis balaouras" userId="25e8755020fc1734" providerId="LiveId" clId="{6D216AB7-3112-4ECD-8F64-D0F7C67167E6}" dt="2022-07-28T11:22:34.688" v="585" actId="14100"/>
          <ac:spMkLst>
            <pc:docMk/>
            <pc:sldMk cId="0" sldId="345"/>
            <ac:spMk id="10" creationId="{F648FCAC-D23E-D360-5C3C-738B5772972C}"/>
          </ac:spMkLst>
        </pc:spChg>
        <pc:spChg chg="del mod">
          <ac:chgData name="pantelis balaouras" userId="25e8755020fc1734" providerId="LiveId" clId="{6D216AB7-3112-4ECD-8F64-D0F7C67167E6}" dt="2022-07-28T11:22:02.665" v="580" actId="478"/>
          <ac:spMkLst>
            <pc:docMk/>
            <pc:sldMk cId="0" sldId="345"/>
            <ac:spMk id="1067" creationId="{00000000-0000-0000-0000-000000000000}"/>
          </ac:spMkLst>
        </pc:spChg>
      </pc:sldChg>
      <pc:sldChg chg="modSp add mod">
        <pc:chgData name="pantelis balaouras" userId="25e8755020fc1734" providerId="LiveId" clId="{6D216AB7-3112-4ECD-8F64-D0F7C67167E6}" dt="2022-07-28T10:52:54.625" v="113" actId="6549"/>
        <pc:sldMkLst>
          <pc:docMk/>
          <pc:sldMk cId="3724834240" sldId="423"/>
        </pc:sldMkLst>
        <pc:spChg chg="mod">
          <ac:chgData name="pantelis balaouras" userId="25e8755020fc1734" providerId="LiveId" clId="{6D216AB7-3112-4ECD-8F64-D0F7C67167E6}" dt="2022-07-28T10:51:30.315" v="95" actId="20577"/>
          <ac:spMkLst>
            <pc:docMk/>
            <pc:sldMk cId="3724834240" sldId="423"/>
            <ac:spMk id="2" creationId="{D5E63C17-BD03-4222-BC8D-E1F551A4DD54}"/>
          </ac:spMkLst>
        </pc:spChg>
        <pc:spChg chg="mod">
          <ac:chgData name="pantelis balaouras" userId="25e8755020fc1734" providerId="LiveId" clId="{6D216AB7-3112-4ECD-8F64-D0F7C67167E6}" dt="2022-07-28T10:51:14.811" v="93" actId="6549"/>
          <ac:spMkLst>
            <pc:docMk/>
            <pc:sldMk cId="3724834240" sldId="423"/>
            <ac:spMk id="4" creationId="{9651827C-5BB0-427C-8C65-8784AC89CEFC}"/>
          </ac:spMkLst>
        </pc:spChg>
        <pc:spChg chg="mod">
          <ac:chgData name="pantelis balaouras" userId="25e8755020fc1734" providerId="LiveId" clId="{6D216AB7-3112-4ECD-8F64-D0F7C67167E6}" dt="2022-07-28T10:52:08.104" v="106" actId="20577"/>
          <ac:spMkLst>
            <pc:docMk/>
            <pc:sldMk cId="3724834240" sldId="423"/>
            <ac:spMk id="5" creationId="{88178301-C8A7-4724-8CF8-344EAE75664C}"/>
          </ac:spMkLst>
        </pc:spChg>
        <pc:spChg chg="mod">
          <ac:chgData name="pantelis balaouras" userId="25e8755020fc1734" providerId="LiveId" clId="{6D216AB7-3112-4ECD-8F64-D0F7C67167E6}" dt="2022-07-28T10:52:19.117" v="107"/>
          <ac:spMkLst>
            <pc:docMk/>
            <pc:sldMk cId="3724834240" sldId="423"/>
            <ac:spMk id="10" creationId="{E448F981-31BC-4A5C-A52A-2CB296CA1B95}"/>
          </ac:spMkLst>
        </pc:spChg>
        <pc:spChg chg="mod">
          <ac:chgData name="pantelis balaouras" userId="25e8755020fc1734" providerId="LiveId" clId="{6D216AB7-3112-4ECD-8F64-D0F7C67167E6}" dt="2022-07-28T10:52:50.730" v="111" actId="20577"/>
          <ac:spMkLst>
            <pc:docMk/>
            <pc:sldMk cId="3724834240" sldId="423"/>
            <ac:spMk id="11" creationId="{B08E9EB4-6838-4FCD-B853-E6E51FCAD438}"/>
          </ac:spMkLst>
        </pc:spChg>
        <pc:spChg chg="mod">
          <ac:chgData name="pantelis balaouras" userId="25e8755020fc1734" providerId="LiveId" clId="{6D216AB7-3112-4ECD-8F64-D0F7C67167E6}" dt="2022-07-28T10:52:54.625" v="113" actId="6549"/>
          <ac:spMkLst>
            <pc:docMk/>
            <pc:sldMk cId="3724834240" sldId="423"/>
            <ac:spMk id="12" creationId="{330EFFD1-979D-4EE1-BDD9-918267F048CC}"/>
          </ac:spMkLst>
        </pc:spChg>
      </pc:sldChg>
      <pc:sldChg chg="modSp add mod ord">
        <pc:chgData name="pantelis balaouras" userId="25e8755020fc1734" providerId="LiveId" clId="{6D216AB7-3112-4ECD-8F64-D0F7C67167E6}" dt="2022-07-28T11:18:18.400" v="530" actId="6549"/>
        <pc:sldMkLst>
          <pc:docMk/>
          <pc:sldMk cId="2403147566" sldId="426"/>
        </pc:sldMkLst>
        <pc:spChg chg="mod">
          <ac:chgData name="pantelis balaouras" userId="25e8755020fc1734" providerId="LiveId" clId="{6D216AB7-3112-4ECD-8F64-D0F7C67167E6}" dt="2022-07-28T11:17:13.194" v="518"/>
          <ac:spMkLst>
            <pc:docMk/>
            <pc:sldMk cId="2403147566" sldId="426"/>
            <ac:spMk id="4" creationId="{9651827C-5BB0-427C-8C65-8784AC89CEFC}"/>
          </ac:spMkLst>
        </pc:spChg>
        <pc:spChg chg="mod">
          <ac:chgData name="pantelis balaouras" userId="25e8755020fc1734" providerId="LiveId" clId="{6D216AB7-3112-4ECD-8F64-D0F7C67167E6}" dt="2022-07-28T11:17:39.291" v="523" actId="20577"/>
          <ac:spMkLst>
            <pc:docMk/>
            <pc:sldMk cId="2403147566" sldId="426"/>
            <ac:spMk id="5" creationId="{88178301-C8A7-4724-8CF8-344EAE75664C}"/>
          </ac:spMkLst>
        </pc:spChg>
        <pc:spChg chg="mod">
          <ac:chgData name="pantelis balaouras" userId="25e8755020fc1734" providerId="LiveId" clId="{6D216AB7-3112-4ECD-8F64-D0F7C67167E6}" dt="2022-07-28T11:17:23.884" v="519"/>
          <ac:spMkLst>
            <pc:docMk/>
            <pc:sldMk cId="2403147566" sldId="426"/>
            <ac:spMk id="7" creationId="{6ADEDE7A-0913-479F-BB67-E02D145BE5E2}"/>
          </ac:spMkLst>
        </pc:spChg>
        <pc:spChg chg="mod">
          <ac:chgData name="pantelis balaouras" userId="25e8755020fc1734" providerId="LiveId" clId="{6D216AB7-3112-4ECD-8F64-D0F7C67167E6}" dt="2022-07-28T11:17:50.060" v="526" actId="6549"/>
          <ac:spMkLst>
            <pc:docMk/>
            <pc:sldMk cId="2403147566" sldId="426"/>
            <ac:spMk id="10" creationId="{E448F981-31BC-4A5C-A52A-2CB296CA1B95}"/>
          </ac:spMkLst>
        </pc:spChg>
        <pc:spChg chg="mod">
          <ac:chgData name="pantelis balaouras" userId="25e8755020fc1734" providerId="LiveId" clId="{6D216AB7-3112-4ECD-8F64-D0F7C67167E6}" dt="2022-07-28T11:18:05.264" v="527"/>
          <ac:spMkLst>
            <pc:docMk/>
            <pc:sldMk cId="2403147566" sldId="426"/>
            <ac:spMk id="11" creationId="{B08E9EB4-6838-4FCD-B853-E6E51FCAD438}"/>
          </ac:spMkLst>
        </pc:spChg>
        <pc:spChg chg="mod">
          <ac:chgData name="pantelis balaouras" userId="25e8755020fc1734" providerId="LiveId" clId="{6D216AB7-3112-4ECD-8F64-D0F7C67167E6}" dt="2022-07-28T11:18:18.400" v="530" actId="6549"/>
          <ac:spMkLst>
            <pc:docMk/>
            <pc:sldMk cId="2403147566" sldId="426"/>
            <ac:spMk id="12" creationId="{330EFFD1-979D-4EE1-BDD9-918267F048CC}"/>
          </ac:spMkLst>
        </pc:spChg>
      </pc:sldChg>
      <pc:sldChg chg="modSp add mod ord">
        <pc:chgData name="pantelis balaouras" userId="25e8755020fc1734" providerId="LiveId" clId="{6D216AB7-3112-4ECD-8F64-D0F7C67167E6}" dt="2022-07-28T11:08:58.500" v="376" actId="6549"/>
        <pc:sldMkLst>
          <pc:docMk/>
          <pc:sldMk cId="3901938234" sldId="427"/>
        </pc:sldMkLst>
        <pc:spChg chg="mod">
          <ac:chgData name="pantelis balaouras" userId="25e8755020fc1734" providerId="LiveId" clId="{6D216AB7-3112-4ECD-8F64-D0F7C67167E6}" dt="2022-07-28T11:07:47.606" v="364"/>
          <ac:spMkLst>
            <pc:docMk/>
            <pc:sldMk cId="3901938234" sldId="427"/>
            <ac:spMk id="4" creationId="{9651827C-5BB0-427C-8C65-8784AC89CEFC}"/>
          </ac:spMkLst>
        </pc:spChg>
        <pc:spChg chg="mod">
          <ac:chgData name="pantelis balaouras" userId="25e8755020fc1734" providerId="LiveId" clId="{6D216AB7-3112-4ECD-8F64-D0F7C67167E6}" dt="2022-07-28T11:08:38.145" v="371"/>
          <ac:spMkLst>
            <pc:docMk/>
            <pc:sldMk cId="3901938234" sldId="427"/>
            <ac:spMk id="5" creationId="{88178301-C8A7-4724-8CF8-344EAE75664C}"/>
          </ac:spMkLst>
        </pc:spChg>
        <pc:spChg chg="mod">
          <ac:chgData name="pantelis balaouras" userId="25e8755020fc1734" providerId="LiveId" clId="{6D216AB7-3112-4ECD-8F64-D0F7C67167E6}" dt="2022-07-28T11:08:01.870" v="366" actId="20577"/>
          <ac:spMkLst>
            <pc:docMk/>
            <pc:sldMk cId="3901938234" sldId="427"/>
            <ac:spMk id="7" creationId="{D00BF227-FC3A-40AC-BDE1-04D4375D5BBC}"/>
          </ac:spMkLst>
        </pc:spChg>
        <pc:spChg chg="mod">
          <ac:chgData name="pantelis balaouras" userId="25e8755020fc1734" providerId="LiveId" clId="{6D216AB7-3112-4ECD-8F64-D0F7C67167E6}" dt="2022-07-28T11:08:29.576" v="370"/>
          <ac:spMkLst>
            <pc:docMk/>
            <pc:sldMk cId="3901938234" sldId="427"/>
            <ac:spMk id="10" creationId="{E448F981-31BC-4A5C-A52A-2CB296CA1B95}"/>
          </ac:spMkLst>
        </pc:spChg>
        <pc:spChg chg="mod">
          <ac:chgData name="pantelis balaouras" userId="25e8755020fc1734" providerId="LiveId" clId="{6D216AB7-3112-4ECD-8F64-D0F7C67167E6}" dt="2022-07-28T11:08:14.532" v="369" actId="6549"/>
          <ac:spMkLst>
            <pc:docMk/>
            <pc:sldMk cId="3901938234" sldId="427"/>
            <ac:spMk id="11" creationId="{B08E9EB4-6838-4FCD-B853-E6E51FCAD438}"/>
          </ac:spMkLst>
        </pc:spChg>
        <pc:spChg chg="mod">
          <ac:chgData name="pantelis balaouras" userId="25e8755020fc1734" providerId="LiveId" clId="{6D216AB7-3112-4ECD-8F64-D0F7C67167E6}" dt="2022-07-28T11:08:58.500" v="376" actId="6549"/>
          <ac:spMkLst>
            <pc:docMk/>
            <pc:sldMk cId="3901938234" sldId="427"/>
            <ac:spMk id="12" creationId="{330EFFD1-979D-4EE1-BDD9-918267F048CC}"/>
          </ac:spMkLst>
        </pc:spChg>
      </pc:sldChg>
      <pc:sldChg chg="modSp add mod ord">
        <pc:chgData name="pantelis balaouras" userId="25e8755020fc1734" providerId="LiveId" clId="{6D216AB7-3112-4ECD-8F64-D0F7C67167E6}" dt="2022-07-28T11:10:06.371" v="406" actId="6549"/>
        <pc:sldMkLst>
          <pc:docMk/>
          <pc:sldMk cId="474639284" sldId="428"/>
        </pc:sldMkLst>
        <pc:spChg chg="mod">
          <ac:chgData name="pantelis balaouras" userId="25e8755020fc1734" providerId="LiveId" clId="{6D216AB7-3112-4ECD-8F64-D0F7C67167E6}" dt="2022-07-28T11:09:38.901" v="378"/>
          <ac:spMkLst>
            <pc:docMk/>
            <pc:sldMk cId="474639284" sldId="428"/>
            <ac:spMk id="4" creationId="{9651827C-5BB0-427C-8C65-8784AC89CEFC}"/>
          </ac:spMkLst>
        </pc:spChg>
        <pc:spChg chg="mod">
          <ac:chgData name="pantelis balaouras" userId="25e8755020fc1734" providerId="LiveId" clId="{6D216AB7-3112-4ECD-8F64-D0F7C67167E6}" dt="2022-07-28T11:09:56.165" v="394" actId="20577"/>
          <ac:spMkLst>
            <pc:docMk/>
            <pc:sldMk cId="474639284" sldId="428"/>
            <ac:spMk id="5" creationId="{88178301-C8A7-4724-8CF8-344EAE75664C}"/>
          </ac:spMkLst>
        </pc:spChg>
        <pc:spChg chg="mod">
          <ac:chgData name="pantelis balaouras" userId="25e8755020fc1734" providerId="LiveId" clId="{6D216AB7-3112-4ECD-8F64-D0F7C67167E6}" dt="2022-07-28T11:10:06.371" v="406" actId="6549"/>
          <ac:spMkLst>
            <pc:docMk/>
            <pc:sldMk cId="474639284" sldId="428"/>
            <ac:spMk id="10" creationId="{E448F981-31BC-4A5C-A52A-2CB296CA1B95}"/>
          </ac:spMkLst>
        </pc:spChg>
      </pc:sldChg>
      <pc:sldChg chg="modSp add del mod">
        <pc:chgData name="pantelis balaouras" userId="25e8755020fc1734" providerId="LiveId" clId="{6D216AB7-3112-4ECD-8F64-D0F7C67167E6}" dt="2022-07-28T10:55:32.631" v="167" actId="6549"/>
        <pc:sldMkLst>
          <pc:docMk/>
          <pc:sldMk cId="295465540" sldId="440"/>
        </pc:sldMkLst>
        <pc:spChg chg="mod">
          <ac:chgData name="pantelis balaouras" userId="25e8755020fc1734" providerId="LiveId" clId="{6D216AB7-3112-4ECD-8F64-D0F7C67167E6}" dt="2022-07-28T10:53:14.957" v="115"/>
          <ac:spMkLst>
            <pc:docMk/>
            <pc:sldMk cId="295465540" sldId="440"/>
            <ac:spMk id="4" creationId="{9651827C-5BB0-427C-8C65-8784AC89CEFC}"/>
          </ac:spMkLst>
        </pc:spChg>
        <pc:spChg chg="mod">
          <ac:chgData name="pantelis balaouras" userId="25e8755020fc1734" providerId="LiveId" clId="{6D216AB7-3112-4ECD-8F64-D0F7C67167E6}" dt="2022-07-28T10:54:52.653" v="128" actId="6549"/>
          <ac:spMkLst>
            <pc:docMk/>
            <pc:sldMk cId="295465540" sldId="440"/>
            <ac:spMk id="5" creationId="{88178301-C8A7-4724-8CF8-344EAE75664C}"/>
          </ac:spMkLst>
        </pc:spChg>
        <pc:spChg chg="mod">
          <ac:chgData name="pantelis balaouras" userId="25e8755020fc1734" providerId="LiveId" clId="{6D216AB7-3112-4ECD-8F64-D0F7C67167E6}" dt="2022-07-28T10:53:26.814" v="116"/>
          <ac:spMkLst>
            <pc:docMk/>
            <pc:sldMk cId="295465540" sldId="440"/>
            <ac:spMk id="7" creationId="{D00BF227-FC3A-40AC-BDE1-04D4375D5BBC}"/>
          </ac:spMkLst>
        </pc:spChg>
        <pc:spChg chg="mod">
          <ac:chgData name="pantelis balaouras" userId="25e8755020fc1734" providerId="LiveId" clId="{6D216AB7-3112-4ECD-8F64-D0F7C67167E6}" dt="2022-07-28T10:54:01.309" v="119"/>
          <ac:spMkLst>
            <pc:docMk/>
            <pc:sldMk cId="295465540" sldId="440"/>
            <ac:spMk id="8" creationId="{276C2C90-7C61-4DC5-BAF8-FF0E86A8BA4E}"/>
          </ac:spMkLst>
        </pc:spChg>
        <pc:spChg chg="mod">
          <ac:chgData name="pantelis balaouras" userId="25e8755020fc1734" providerId="LiveId" clId="{6D216AB7-3112-4ECD-8F64-D0F7C67167E6}" dt="2022-07-28T10:54:32.181" v="121"/>
          <ac:spMkLst>
            <pc:docMk/>
            <pc:sldMk cId="295465540" sldId="440"/>
            <ac:spMk id="10" creationId="{E448F981-31BC-4A5C-A52A-2CB296CA1B95}"/>
          </ac:spMkLst>
        </pc:spChg>
        <pc:spChg chg="mod">
          <ac:chgData name="pantelis balaouras" userId="25e8755020fc1734" providerId="LiveId" clId="{6D216AB7-3112-4ECD-8F64-D0F7C67167E6}" dt="2022-07-28T10:55:32.631" v="167" actId="6549"/>
          <ac:spMkLst>
            <pc:docMk/>
            <pc:sldMk cId="295465540" sldId="440"/>
            <ac:spMk id="11" creationId="{B08E9EB4-6838-4FCD-B853-E6E51FCAD438}"/>
          </ac:spMkLst>
        </pc:spChg>
        <pc:spChg chg="mod">
          <ac:chgData name="pantelis balaouras" userId="25e8755020fc1734" providerId="LiveId" clId="{6D216AB7-3112-4ECD-8F64-D0F7C67167E6}" dt="2022-07-28T10:55:07.226" v="133" actId="20577"/>
          <ac:spMkLst>
            <pc:docMk/>
            <pc:sldMk cId="295465540" sldId="440"/>
            <ac:spMk id="12" creationId="{330EFFD1-979D-4EE1-BDD9-918267F048CC}"/>
          </ac:spMkLst>
        </pc:spChg>
        <pc:spChg chg="mod">
          <ac:chgData name="pantelis balaouras" userId="25e8755020fc1734" providerId="LiveId" clId="{6D216AB7-3112-4ECD-8F64-D0F7C67167E6}" dt="2022-07-28T10:54:19.641" v="120"/>
          <ac:spMkLst>
            <pc:docMk/>
            <pc:sldMk cId="295465540" sldId="440"/>
            <ac:spMk id="14" creationId="{F2CF200D-C714-4BA9-AECB-681B7F038870}"/>
          </ac:spMkLst>
        </pc:spChg>
      </pc:sldChg>
      <pc:sldChg chg="modSp add mod">
        <pc:chgData name="pantelis balaouras" userId="25e8755020fc1734" providerId="LiveId" clId="{6D216AB7-3112-4ECD-8F64-D0F7C67167E6}" dt="2022-07-28T11:03:09.611" v="180" actId="207"/>
        <pc:sldMkLst>
          <pc:docMk/>
          <pc:sldMk cId="3026215080" sldId="441"/>
        </pc:sldMkLst>
        <pc:spChg chg="mod">
          <ac:chgData name="pantelis balaouras" userId="25e8755020fc1734" providerId="LiveId" clId="{6D216AB7-3112-4ECD-8F64-D0F7C67167E6}" dt="2022-07-28T11:03:09.611" v="180" actId="207"/>
          <ac:spMkLst>
            <pc:docMk/>
            <pc:sldMk cId="3026215080" sldId="441"/>
            <ac:spMk id="4" creationId="{9651827C-5BB0-427C-8C65-8784AC89CEFC}"/>
          </ac:spMkLst>
        </pc:spChg>
        <pc:spChg chg="mod">
          <ac:chgData name="pantelis balaouras" userId="25e8755020fc1734" providerId="LiveId" clId="{6D216AB7-3112-4ECD-8F64-D0F7C67167E6}" dt="2022-07-28T11:02:12.547" v="173" actId="6549"/>
          <ac:spMkLst>
            <pc:docMk/>
            <pc:sldMk cId="3026215080" sldId="441"/>
            <ac:spMk id="5" creationId="{88178301-C8A7-4724-8CF8-344EAE75664C}"/>
          </ac:spMkLst>
        </pc:spChg>
        <pc:spChg chg="mod">
          <ac:chgData name="pantelis balaouras" userId="25e8755020fc1734" providerId="LiveId" clId="{6D216AB7-3112-4ECD-8F64-D0F7C67167E6}" dt="2022-07-28T11:01:59.968" v="170"/>
          <ac:spMkLst>
            <pc:docMk/>
            <pc:sldMk cId="3026215080" sldId="441"/>
            <ac:spMk id="7" creationId="{D00BF227-FC3A-40AC-BDE1-04D4375D5BBC}"/>
          </ac:spMkLst>
        </pc:spChg>
        <pc:spChg chg="mod">
          <ac:chgData name="pantelis balaouras" userId="25e8755020fc1734" providerId="LiveId" clId="{6D216AB7-3112-4ECD-8F64-D0F7C67167E6}" dt="2022-07-28T11:02:23.714" v="174"/>
          <ac:spMkLst>
            <pc:docMk/>
            <pc:sldMk cId="3026215080" sldId="441"/>
            <ac:spMk id="10" creationId="{E448F981-31BC-4A5C-A52A-2CB296CA1B95}"/>
          </ac:spMkLst>
        </pc:spChg>
        <pc:spChg chg="mod">
          <ac:chgData name="pantelis balaouras" userId="25e8755020fc1734" providerId="LiveId" clId="{6D216AB7-3112-4ECD-8F64-D0F7C67167E6}" dt="2022-07-28T11:02:47.853" v="178"/>
          <ac:spMkLst>
            <pc:docMk/>
            <pc:sldMk cId="3026215080" sldId="441"/>
            <ac:spMk id="11" creationId="{B08E9EB4-6838-4FCD-B853-E6E51FCAD438}"/>
          </ac:spMkLst>
        </pc:spChg>
        <pc:spChg chg="mod">
          <ac:chgData name="pantelis balaouras" userId="25e8755020fc1734" providerId="LiveId" clId="{6D216AB7-3112-4ECD-8F64-D0F7C67167E6}" dt="2022-07-28T11:02:35.747" v="177" actId="6549"/>
          <ac:spMkLst>
            <pc:docMk/>
            <pc:sldMk cId="3026215080" sldId="441"/>
            <ac:spMk id="12" creationId="{330EFFD1-979D-4EE1-BDD9-918267F048CC}"/>
          </ac:spMkLst>
        </pc:spChg>
      </pc:sldChg>
      <pc:sldChg chg="modSp add mod ord">
        <pc:chgData name="pantelis balaouras" userId="25e8755020fc1734" providerId="LiveId" clId="{6D216AB7-3112-4ECD-8F64-D0F7C67167E6}" dt="2022-07-28T11:11:24.474" v="420" actId="20577"/>
        <pc:sldMkLst>
          <pc:docMk/>
          <pc:sldMk cId="4281987314" sldId="442"/>
        </pc:sldMkLst>
        <pc:spChg chg="mod">
          <ac:chgData name="pantelis balaouras" userId="25e8755020fc1734" providerId="LiveId" clId="{6D216AB7-3112-4ECD-8F64-D0F7C67167E6}" dt="2022-07-28T11:10:25.775" v="408"/>
          <ac:spMkLst>
            <pc:docMk/>
            <pc:sldMk cId="4281987314" sldId="442"/>
            <ac:spMk id="4" creationId="{9651827C-5BB0-427C-8C65-8784AC89CEFC}"/>
          </ac:spMkLst>
        </pc:spChg>
        <pc:spChg chg="mod">
          <ac:chgData name="pantelis balaouras" userId="25e8755020fc1734" providerId="LiveId" clId="{6D216AB7-3112-4ECD-8F64-D0F7C67167E6}" dt="2022-07-28T11:10:42.702" v="410"/>
          <ac:spMkLst>
            <pc:docMk/>
            <pc:sldMk cId="4281987314" sldId="442"/>
            <ac:spMk id="5" creationId="{88178301-C8A7-4724-8CF8-344EAE75664C}"/>
          </ac:spMkLst>
        </pc:spChg>
        <pc:spChg chg="mod">
          <ac:chgData name="pantelis balaouras" userId="25e8755020fc1734" providerId="LiveId" clId="{6D216AB7-3112-4ECD-8F64-D0F7C67167E6}" dt="2022-07-28T11:10:47.898" v="412" actId="6549"/>
          <ac:spMkLst>
            <pc:docMk/>
            <pc:sldMk cId="4281987314" sldId="442"/>
            <ac:spMk id="7" creationId="{D00BF227-FC3A-40AC-BDE1-04D4375D5BBC}"/>
          </ac:spMkLst>
        </pc:spChg>
        <pc:spChg chg="mod">
          <ac:chgData name="pantelis balaouras" userId="25e8755020fc1734" providerId="LiveId" clId="{6D216AB7-3112-4ECD-8F64-D0F7C67167E6}" dt="2022-07-28T11:11:24.474" v="420" actId="20577"/>
          <ac:spMkLst>
            <pc:docMk/>
            <pc:sldMk cId="4281987314" sldId="442"/>
            <ac:spMk id="11" creationId="{B08E9EB4-6838-4FCD-B853-E6E51FCAD438}"/>
          </ac:spMkLst>
        </pc:spChg>
        <pc:spChg chg="mod">
          <ac:chgData name="pantelis balaouras" userId="25e8755020fc1734" providerId="LiveId" clId="{6D216AB7-3112-4ECD-8F64-D0F7C67167E6}" dt="2022-07-28T11:11:18.685" v="415"/>
          <ac:spMkLst>
            <pc:docMk/>
            <pc:sldMk cId="4281987314" sldId="442"/>
            <ac:spMk id="12" creationId="{330EFFD1-979D-4EE1-BDD9-918267F048CC}"/>
          </ac:spMkLst>
        </pc:spChg>
        <pc:spChg chg="mod">
          <ac:chgData name="pantelis balaouras" userId="25e8755020fc1734" providerId="LiveId" clId="{6D216AB7-3112-4ECD-8F64-D0F7C67167E6}" dt="2022-07-28T11:11:00.613" v="413"/>
          <ac:spMkLst>
            <pc:docMk/>
            <pc:sldMk cId="4281987314" sldId="442"/>
            <ac:spMk id="14" creationId="{F2CF200D-C714-4BA9-AECB-681B7F038870}"/>
          </ac:spMkLst>
        </pc:spChg>
      </pc:sldChg>
      <pc:sldChg chg="modSp add mod">
        <pc:chgData name="pantelis balaouras" userId="25e8755020fc1734" providerId="LiveId" clId="{6D216AB7-3112-4ECD-8F64-D0F7C67167E6}" dt="2022-07-28T11:21:05.042" v="574" actId="1038"/>
        <pc:sldMkLst>
          <pc:docMk/>
          <pc:sldMk cId="228410118" sldId="443"/>
        </pc:sldMkLst>
        <pc:spChg chg="mod">
          <ac:chgData name="pantelis balaouras" userId="25e8755020fc1734" providerId="LiveId" clId="{6D216AB7-3112-4ECD-8F64-D0F7C67167E6}" dt="2022-07-28T11:18:57.330" v="545" actId="6549"/>
          <ac:spMkLst>
            <pc:docMk/>
            <pc:sldMk cId="228410118" sldId="443"/>
            <ac:spMk id="4" creationId="{9651827C-5BB0-427C-8C65-8784AC89CEFC}"/>
          </ac:spMkLst>
        </pc:spChg>
        <pc:spChg chg="mod">
          <ac:chgData name="pantelis balaouras" userId="25e8755020fc1734" providerId="LiveId" clId="{6D216AB7-3112-4ECD-8F64-D0F7C67167E6}" dt="2022-07-28T11:21:05.042" v="574" actId="1038"/>
          <ac:spMkLst>
            <pc:docMk/>
            <pc:sldMk cId="228410118" sldId="443"/>
            <ac:spMk id="5" creationId="{88178301-C8A7-4724-8CF8-344EAE75664C}"/>
          </ac:spMkLst>
        </pc:spChg>
        <pc:spChg chg="mod">
          <ac:chgData name="pantelis balaouras" userId="25e8755020fc1734" providerId="LiveId" clId="{6D216AB7-3112-4ECD-8F64-D0F7C67167E6}" dt="2022-07-28T11:19:09.063" v="546"/>
          <ac:spMkLst>
            <pc:docMk/>
            <pc:sldMk cId="228410118" sldId="443"/>
            <ac:spMk id="7" creationId="{D00BF227-FC3A-40AC-BDE1-04D4375D5BBC}"/>
          </ac:spMkLst>
        </pc:spChg>
        <pc:spChg chg="mod">
          <ac:chgData name="pantelis balaouras" userId="25e8755020fc1734" providerId="LiveId" clId="{6D216AB7-3112-4ECD-8F64-D0F7C67167E6}" dt="2022-07-28T11:21:05.042" v="574" actId="1038"/>
          <ac:spMkLst>
            <pc:docMk/>
            <pc:sldMk cId="228410118" sldId="443"/>
            <ac:spMk id="10" creationId="{E448F981-31BC-4A5C-A52A-2CB296CA1B95}"/>
          </ac:spMkLst>
        </pc:spChg>
        <pc:spChg chg="mod">
          <ac:chgData name="pantelis balaouras" userId="25e8755020fc1734" providerId="LiveId" clId="{6D216AB7-3112-4ECD-8F64-D0F7C67167E6}" dt="2022-07-28T11:21:05.042" v="574" actId="1038"/>
          <ac:spMkLst>
            <pc:docMk/>
            <pc:sldMk cId="228410118" sldId="443"/>
            <ac:spMk id="11" creationId="{B08E9EB4-6838-4FCD-B853-E6E51FCAD438}"/>
          </ac:spMkLst>
        </pc:spChg>
        <pc:spChg chg="mod">
          <ac:chgData name="pantelis balaouras" userId="25e8755020fc1734" providerId="LiveId" clId="{6D216AB7-3112-4ECD-8F64-D0F7C67167E6}" dt="2022-07-28T11:21:05.042" v="574" actId="1038"/>
          <ac:spMkLst>
            <pc:docMk/>
            <pc:sldMk cId="228410118" sldId="443"/>
            <ac:spMk id="12" creationId="{330EFFD1-979D-4EE1-BDD9-918267F048CC}"/>
          </ac:spMkLst>
        </pc:spChg>
      </pc:sldChg>
      <pc:sldMasterChg chg="modSldLayout">
        <pc:chgData name="pantelis balaouras" userId="25e8755020fc1734" providerId="LiveId" clId="{6D216AB7-3112-4ECD-8F64-D0F7C67167E6}" dt="2022-07-28T10:31:06.668" v="28"/>
        <pc:sldMasterMkLst>
          <pc:docMk/>
          <pc:sldMasterMk cId="0" sldId="2147483648"/>
        </pc:sldMasterMkLst>
        <pc:sldLayoutChg chg="modSp mod">
          <pc:chgData name="pantelis balaouras" userId="25e8755020fc1734" providerId="LiveId" clId="{6D216AB7-3112-4ECD-8F64-D0F7C67167E6}" dt="2022-07-28T10:30:34.595" v="9" actId="20577"/>
          <pc:sldLayoutMkLst>
            <pc:docMk/>
            <pc:sldMasterMk cId="0" sldId="2147483648"/>
            <pc:sldLayoutMk cId="0" sldId="2147483651"/>
          </pc:sldLayoutMkLst>
          <pc:spChg chg="mod">
            <ac:chgData name="pantelis balaouras" userId="25e8755020fc1734" providerId="LiveId" clId="{6D216AB7-3112-4ECD-8F64-D0F7C67167E6}" dt="2022-07-28T10:30:34.595" v="9" actId="20577"/>
            <ac:spMkLst>
              <pc:docMk/>
              <pc:sldMasterMk cId="0" sldId="2147483648"/>
              <pc:sldLayoutMk cId="0" sldId="2147483651"/>
              <ac:spMk id="28" creationId="{00000000-0000-0000-0000-000000000000}"/>
            </ac:spMkLst>
          </pc:spChg>
        </pc:sldLayoutChg>
        <pc:sldLayoutChg chg="addSp delSp modSp mod">
          <pc:chgData name="pantelis balaouras" userId="25e8755020fc1734" providerId="LiveId" clId="{6D216AB7-3112-4ECD-8F64-D0F7C67167E6}" dt="2022-07-28T10:30:44.748" v="11"/>
          <pc:sldLayoutMkLst>
            <pc:docMk/>
            <pc:sldMasterMk cId="0" sldId="2147483648"/>
            <pc:sldLayoutMk cId="0" sldId="2147483654"/>
          </pc:sldLayoutMkLst>
          <pc:spChg chg="add mod">
            <ac:chgData name="pantelis balaouras" userId="25e8755020fc1734" providerId="LiveId" clId="{6D216AB7-3112-4ECD-8F64-D0F7C67167E6}" dt="2022-07-28T10:30:44.748" v="11"/>
            <ac:spMkLst>
              <pc:docMk/>
              <pc:sldMasterMk cId="0" sldId="2147483648"/>
              <pc:sldLayoutMk cId="0" sldId="2147483654"/>
              <ac:spMk id="7" creationId="{4EE0828D-BAB2-2CD3-F9C9-4715ED700578}"/>
            </ac:spMkLst>
          </pc:spChg>
          <pc:spChg chg="del">
            <ac:chgData name="pantelis balaouras" userId="25e8755020fc1734" providerId="LiveId" clId="{6D216AB7-3112-4ECD-8F64-D0F7C67167E6}" dt="2022-07-28T10:30:43.991" v="10" actId="478"/>
            <ac:spMkLst>
              <pc:docMk/>
              <pc:sldMasterMk cId="0" sldId="2147483648"/>
              <pc:sldLayoutMk cId="0" sldId="2147483654"/>
              <ac:spMk id="46" creationId="{00000000-0000-0000-0000-000000000000}"/>
            </ac:spMkLst>
          </pc:spChg>
        </pc:sldLayoutChg>
        <pc:sldLayoutChg chg="addSp delSp modSp mod">
          <pc:chgData name="pantelis balaouras" userId="25e8755020fc1734" providerId="LiveId" clId="{6D216AB7-3112-4ECD-8F64-D0F7C67167E6}" dt="2022-07-28T10:30:49.706" v="22"/>
          <pc:sldLayoutMkLst>
            <pc:docMk/>
            <pc:sldMasterMk cId="0" sldId="2147483648"/>
            <pc:sldLayoutMk cId="0" sldId="2147483655"/>
          </pc:sldLayoutMkLst>
          <pc:spChg chg="add mod">
            <ac:chgData name="pantelis balaouras" userId="25e8755020fc1734" providerId="LiveId" clId="{6D216AB7-3112-4ECD-8F64-D0F7C67167E6}" dt="2022-07-28T10:30:49.706" v="22"/>
            <ac:spMkLst>
              <pc:docMk/>
              <pc:sldMasterMk cId="0" sldId="2147483648"/>
              <pc:sldLayoutMk cId="0" sldId="2147483655"/>
              <ac:spMk id="11" creationId="{B69958F8-080E-43D2-518F-B17FDAEF2DEA}"/>
            </ac:spMkLst>
          </pc:spChg>
          <pc:spChg chg="del">
            <ac:chgData name="pantelis balaouras" userId="25e8755020fc1734" providerId="LiveId" clId="{6D216AB7-3112-4ECD-8F64-D0F7C67167E6}" dt="2022-07-28T10:30:49.208" v="21" actId="478"/>
            <ac:spMkLst>
              <pc:docMk/>
              <pc:sldMasterMk cId="0" sldId="2147483648"/>
              <pc:sldLayoutMk cId="0" sldId="2147483655"/>
              <ac:spMk id="56" creationId="{00000000-0000-0000-0000-000000000000}"/>
            </ac:spMkLst>
          </pc:spChg>
        </pc:sldLayoutChg>
        <pc:sldLayoutChg chg="addSp delSp modSp mod">
          <pc:chgData name="pantelis balaouras" userId="25e8755020fc1734" providerId="LiveId" clId="{6D216AB7-3112-4ECD-8F64-D0F7C67167E6}" dt="2022-07-28T10:30:55.180" v="24"/>
          <pc:sldLayoutMkLst>
            <pc:docMk/>
            <pc:sldMasterMk cId="0" sldId="2147483648"/>
            <pc:sldLayoutMk cId="0" sldId="2147483656"/>
          </pc:sldLayoutMkLst>
          <pc:spChg chg="add mod">
            <ac:chgData name="pantelis balaouras" userId="25e8755020fc1734" providerId="LiveId" clId="{6D216AB7-3112-4ECD-8F64-D0F7C67167E6}" dt="2022-07-28T10:30:55.180" v="24"/>
            <ac:spMkLst>
              <pc:docMk/>
              <pc:sldMasterMk cId="0" sldId="2147483648"/>
              <pc:sldLayoutMk cId="0" sldId="2147483656"/>
              <ac:spMk id="6" creationId="{45661ACD-AAB0-E5B6-0203-5970DB15DBA4}"/>
            </ac:spMkLst>
          </pc:spChg>
          <pc:spChg chg="del">
            <ac:chgData name="pantelis balaouras" userId="25e8755020fc1734" providerId="LiveId" clId="{6D216AB7-3112-4ECD-8F64-D0F7C67167E6}" dt="2022-07-28T10:30:54.634" v="23" actId="478"/>
            <ac:spMkLst>
              <pc:docMk/>
              <pc:sldMasterMk cId="0" sldId="2147483648"/>
              <pc:sldLayoutMk cId="0" sldId="2147483656"/>
              <ac:spMk id="61" creationId="{00000000-0000-0000-0000-000000000000}"/>
            </ac:spMkLst>
          </pc:spChg>
        </pc:sldLayoutChg>
        <pc:sldLayoutChg chg="addSp delSp modSp mod">
          <pc:chgData name="pantelis balaouras" userId="25e8755020fc1734" providerId="LiveId" clId="{6D216AB7-3112-4ECD-8F64-D0F7C67167E6}" dt="2022-07-28T10:31:00.155" v="26"/>
          <pc:sldLayoutMkLst>
            <pc:docMk/>
            <pc:sldMasterMk cId="0" sldId="2147483648"/>
            <pc:sldLayoutMk cId="0" sldId="2147483657"/>
          </pc:sldLayoutMkLst>
          <pc:spChg chg="add mod">
            <ac:chgData name="pantelis balaouras" userId="25e8755020fc1734" providerId="LiveId" clId="{6D216AB7-3112-4ECD-8F64-D0F7C67167E6}" dt="2022-07-28T10:31:00.155" v="26"/>
            <ac:spMkLst>
              <pc:docMk/>
              <pc:sldMasterMk cId="0" sldId="2147483648"/>
              <pc:sldLayoutMk cId="0" sldId="2147483657"/>
              <ac:spMk id="7" creationId="{B0D3504E-21F7-E051-DC86-EED7BFAFBD6C}"/>
            </ac:spMkLst>
          </pc:spChg>
          <pc:spChg chg="del">
            <ac:chgData name="pantelis balaouras" userId="25e8755020fc1734" providerId="LiveId" clId="{6D216AB7-3112-4ECD-8F64-D0F7C67167E6}" dt="2022-07-28T10:30:59.690" v="25" actId="478"/>
            <ac:spMkLst>
              <pc:docMk/>
              <pc:sldMasterMk cId="0" sldId="2147483648"/>
              <pc:sldLayoutMk cId="0" sldId="2147483657"/>
              <ac:spMk id="67" creationId="{00000000-0000-0000-0000-000000000000}"/>
            </ac:spMkLst>
          </pc:spChg>
        </pc:sldLayoutChg>
        <pc:sldLayoutChg chg="addSp delSp modSp mod">
          <pc:chgData name="pantelis balaouras" userId="25e8755020fc1734" providerId="LiveId" clId="{6D216AB7-3112-4ECD-8F64-D0F7C67167E6}" dt="2022-07-28T10:31:06.668" v="28"/>
          <pc:sldLayoutMkLst>
            <pc:docMk/>
            <pc:sldMasterMk cId="0" sldId="2147483648"/>
            <pc:sldLayoutMk cId="0" sldId="2147483658"/>
          </pc:sldLayoutMkLst>
          <pc:spChg chg="add mod">
            <ac:chgData name="pantelis balaouras" userId="25e8755020fc1734" providerId="LiveId" clId="{6D216AB7-3112-4ECD-8F64-D0F7C67167E6}" dt="2022-07-28T10:31:06.668" v="28"/>
            <ac:spMkLst>
              <pc:docMk/>
              <pc:sldMasterMk cId="0" sldId="2147483648"/>
              <pc:sldLayoutMk cId="0" sldId="2147483658"/>
              <ac:spMk id="9" creationId="{56CE61DA-5989-A3E0-4F1B-AF3BBA5BFF2B}"/>
            </ac:spMkLst>
          </pc:spChg>
          <pc:spChg chg="del">
            <ac:chgData name="pantelis balaouras" userId="25e8755020fc1734" providerId="LiveId" clId="{6D216AB7-3112-4ECD-8F64-D0F7C67167E6}" dt="2022-07-28T10:31:05.288" v="27" actId="478"/>
            <ac:spMkLst>
              <pc:docMk/>
              <pc:sldMasterMk cId="0" sldId="2147483648"/>
              <pc:sldLayoutMk cId="0" sldId="2147483658"/>
              <ac:spMk id="75"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82149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who.int/health-topics/vaccines-and-immunization#tab=tab_1"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ec.europa.eu/commission/presscorner/detail/en/fs_20_2364" TargetMode="External"/><Relationship Id="rId5" Type="http://schemas.openxmlformats.org/officeDocument/2006/relationships/hyperlink" Target="https://www.who.int/news-room/facts-in-pictures/detail/immunization" TargetMode="External"/><Relationship Id="rId4" Type="http://schemas.openxmlformats.org/officeDocument/2006/relationships/hyperlink" Target="https://www.who.int/news-room/questions-and-answers/item/vaccines-and-immunization-what-is-vaccina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unicef.org/eca/health/immunization"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who.int/vaccine_safety/initiative/tech_support/Vaccine-safety-E-course-manual.pdf"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who.int/news-room/facts-in-pictures/detail/nutrition"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hopkinsmedicine.org/health/conditions-and-diseases/malnutrition"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hopkinsmedicine.org/health/conditions-and-diseases/malnutritio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rcpjournals.org/content/clinmedicine/10/6/624"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hopkinsmedicine.org/health/wellness-and-prevention/abcs-of-eating-smart-for-a-healthy-heart"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ubs.niaaa.nih.gov/publications/aa71/aa71.ht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euro.who.int/en/health-topics/disease-prevention/alcohol-use#:~:text=Across%20the%20WHO%20European%20Region,to%20unintentional%20and%20intentional%20injurie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hopkinsmedicine.org/health/treatment-tests-and-therapies/screening-tests-for-common-disease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hopkinsmedicine.org/health/treatment-tests-and-therapies/screening-tests-for-common-disease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ecdc.europa.eu/sites/default/files/documents/COVID-19-guidance-refugee-asylum-seekers-migrants-EU.pdf"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who.int/water_sanitation_health/hygiene/settings/hvchap8.pdf"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ifh-homehygiene.org/sites/default/files/publications/IFH%20White%20Paper-10-18.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cdc.gov/ncbddd/birthdefects/prevention.html"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cdc.gov/pregnancy/during.html"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Η διαφάνεια αυτή πρέπει να περιλαμβάνεται σε κάθε δραστηριότητα· αλλά οι επόμενες τέσσερις διαφάνειες πρέπει να είναι μόνο στο εισαγωγικό μέρος κάθε ενότητας </a:t>
            </a:r>
            <a:endParaRPr/>
          </a:p>
        </p:txBody>
      </p:sp>
      <p:sp>
        <p:nvSpPr>
          <p:cNvPr id="93" name="Google Shape;9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35" name="Google Shape;2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44" name="Google Shape;24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53" name="Google Shape;25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62" name="Google Shape;26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0d154e970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74" name="Google Shape;274;g10d154e970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83" name="Google Shape;28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93" name="Google Shape;29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04" name="Google Shape;304;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18" name="Google Shape;318;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28" name="Google Shape;328;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28c8f3fbf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g128c8f3fbf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38" name="Google Shape;338;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48" name="Google Shape;348;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58" name="Google Shape;358;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68" name="Google Shape;368;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78" name="Google Shape;378;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88" name="Google Shape;388;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98" name="Google Shape;398;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408" name="Google Shape;408;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D</a:t>
            </a:r>
            <a:endParaRPr/>
          </a:p>
        </p:txBody>
      </p:sp>
      <p:sp>
        <p:nvSpPr>
          <p:cNvPr id="418" name="Google Shape;418;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D</a:t>
            </a:r>
            <a:endParaRPr/>
          </a:p>
        </p:txBody>
      </p:sp>
      <p:sp>
        <p:nvSpPr>
          <p:cNvPr id="429" name="Google Shape;429;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37" name="Google Shape;1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Α</a:t>
            </a:r>
            <a:endParaRPr/>
          </a:p>
        </p:txBody>
      </p:sp>
      <p:sp>
        <p:nvSpPr>
          <p:cNvPr id="440" name="Google Shape;440;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B</a:t>
            </a:r>
            <a:endParaRPr b="0"/>
          </a:p>
        </p:txBody>
      </p:sp>
      <p:sp>
        <p:nvSpPr>
          <p:cNvPr id="451" name="Google Shape;451;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B</a:t>
            </a:r>
            <a:endParaRPr b="0"/>
          </a:p>
        </p:txBody>
      </p:sp>
      <p:sp>
        <p:nvSpPr>
          <p:cNvPr id="462" name="Google Shape;462;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Α, D</a:t>
            </a:r>
            <a:endParaRPr/>
          </a:p>
        </p:txBody>
      </p:sp>
      <p:sp>
        <p:nvSpPr>
          <p:cNvPr id="473" name="Google Shape;473;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Ψευδής</a:t>
            </a:r>
            <a:endParaRPr/>
          </a:p>
        </p:txBody>
      </p:sp>
      <p:sp>
        <p:nvSpPr>
          <p:cNvPr id="484" name="Google Shape;484;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Ψευδής</a:t>
            </a:r>
            <a:endParaRPr/>
          </a:p>
        </p:txBody>
      </p:sp>
      <p:sp>
        <p:nvSpPr>
          <p:cNvPr id="492" name="Google Shape;492;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Ψευδής</a:t>
            </a:r>
            <a:endParaRPr/>
          </a:p>
        </p:txBody>
      </p:sp>
      <p:sp>
        <p:nvSpPr>
          <p:cNvPr id="500" name="Google Shape;500;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Α</a:t>
            </a:r>
            <a:r>
              <a:rPr lang="en-US"/>
              <a:t>3</a:t>
            </a:r>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a:t>
            </a:r>
            <a:r>
              <a:rPr lang="en-US"/>
              <a:t>1</a:t>
            </a:r>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Γ</a:t>
            </a:r>
            <a:r>
              <a:rPr lang="en-US"/>
              <a:t>4</a:t>
            </a:r>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Δ</a:t>
            </a:r>
            <a:r>
              <a:rPr lang="en-US"/>
              <a:t>2</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508" name="Google Shape;508;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522" name="Google Shape;522;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Font typeface="Arial"/>
              <a:buAutoNum type="arabicPeriod"/>
            </a:pPr>
            <a:r>
              <a:rPr lang="en-US" sz="1200" b="0" i="0" u="none" strike="noStrike" cap="none">
                <a:solidFill>
                  <a:schemeClr val="dk1"/>
                </a:solidFill>
                <a:latin typeface="Calibri"/>
                <a:ea typeface="Calibri"/>
                <a:cs typeface="Calibri"/>
                <a:sym typeface="Calibri"/>
              </a:rPr>
              <a:t>Παγκόσμιος Οργανισμός Υγείας. (2019). Εμβόλια και ανοσοποιήσεις. </a:t>
            </a:r>
            <a:r>
              <a:rPr lang="en-US" u="sng">
                <a:solidFill>
                  <a:schemeClr val="hlink"/>
                </a:solidFill>
                <a:hlinkClick r:id="rId3"/>
              </a:rPr>
              <a:t>https://www.who.int/health-topics/vaccines-and-immunization#tab=tab_1</a:t>
            </a:r>
            <a:r>
              <a:rPr lang="en-US" sz="1200" b="0" i="0" u="none" strike="noStrike" cap="none">
                <a:solidFill>
                  <a:schemeClr val="dk1"/>
                </a:solidFill>
                <a:latin typeface="Calibri"/>
                <a:ea typeface="Calibri"/>
                <a:cs typeface="Calibri"/>
                <a:sym typeface="Calibri"/>
              </a:rPr>
              <a:t>. Προσπελάστηκε 17 Ιαν 2022</a:t>
            </a:r>
            <a:endParaRPr/>
          </a:p>
          <a:p>
            <a:pPr marL="228600" lvl="0" indent="-228600" algn="l" rtl="0">
              <a:lnSpc>
                <a:spcPct val="100000"/>
              </a:lnSpc>
              <a:spcBef>
                <a:spcPts val="0"/>
              </a:spcBef>
              <a:spcAft>
                <a:spcPts val="0"/>
              </a:spcAft>
              <a:buSzPts val="1400"/>
              <a:buFont typeface="Arial"/>
              <a:buAutoNum type="arabicPeriod"/>
            </a:pPr>
            <a:r>
              <a:rPr lang="en-US" sz="1200" b="0" i="0" u="none" strike="noStrike" cap="none">
                <a:solidFill>
                  <a:schemeClr val="dk1"/>
                </a:solidFill>
                <a:latin typeface="Calibri"/>
                <a:ea typeface="Calibri"/>
                <a:cs typeface="Calibri"/>
                <a:sym typeface="Calibri"/>
              </a:rPr>
              <a:t>Παγκόσμιος Οργανισμός Υγείας.(2021). Εμβόλια και ανοσοποίηση: Τι είναι ο εμβολιασμός; </a:t>
            </a:r>
            <a:r>
              <a:rPr lang="en-US" u="sng">
                <a:solidFill>
                  <a:schemeClr val="hlink"/>
                </a:solidFill>
                <a:hlinkClick r:id="rId4"/>
              </a:rPr>
              <a:t>https://www.who.int/news-room/questions-and-answers/item/vaccines-and-immunization-what-is-vaccination</a:t>
            </a:r>
            <a:r>
              <a:rPr lang="en-US" sz="1200" b="0" i="0" u="none" strike="noStrike" cap="none">
                <a:solidFill>
                  <a:schemeClr val="dk1"/>
                </a:solidFill>
                <a:latin typeface="Calibri"/>
                <a:ea typeface="Calibri"/>
                <a:cs typeface="Calibri"/>
                <a:sym typeface="Calibri"/>
              </a:rPr>
              <a:t>. Προσπελάστηκε 17 Ιαν 2022</a:t>
            </a:r>
            <a:endParaRPr/>
          </a:p>
          <a:p>
            <a:pPr marL="228600" lvl="0" indent="-228600" algn="l" rtl="0">
              <a:lnSpc>
                <a:spcPct val="100000"/>
              </a:lnSpc>
              <a:spcBef>
                <a:spcPts val="0"/>
              </a:spcBef>
              <a:spcAft>
                <a:spcPts val="0"/>
              </a:spcAft>
              <a:buSzPts val="1400"/>
              <a:buFont typeface="Arial"/>
              <a:buAutoNum type="arabicPeriod"/>
            </a:pPr>
            <a:r>
              <a:rPr lang="en-US" sz="1200" b="0" i="0" u="none" strike="noStrike" cap="none">
                <a:solidFill>
                  <a:schemeClr val="dk1"/>
                </a:solidFill>
                <a:latin typeface="Calibri"/>
                <a:ea typeface="Calibri"/>
                <a:cs typeface="Calibri"/>
                <a:sym typeface="Calibri"/>
              </a:rPr>
              <a:t>Παγκόσμιος Οργανισμός Υγείας. (2019). </a:t>
            </a:r>
            <a:r>
              <a:rPr lang="en-US" u="sng">
                <a:solidFill>
                  <a:schemeClr val="hlink"/>
                </a:solidFill>
                <a:hlinkClick r:id="rId5"/>
              </a:rPr>
              <a:t>https://www.who.int/news-room/facts-in-pictures/detail/immunization</a:t>
            </a:r>
            <a:r>
              <a:rPr lang="en-US" sz="1200" b="0" i="0" u="none" strike="noStrike" cap="none">
                <a:solidFill>
                  <a:schemeClr val="dk1"/>
                </a:solidFill>
                <a:latin typeface="Calibri"/>
                <a:ea typeface="Calibri"/>
                <a:cs typeface="Calibri"/>
                <a:sym typeface="Calibri"/>
              </a:rPr>
              <a:t>. Προσπελάστηκε 17 Ιαν 2022</a:t>
            </a:r>
            <a:endParaRPr/>
          </a:p>
          <a:p>
            <a:pPr marL="228600" lvl="0" indent="-228600" algn="l" rtl="0">
              <a:lnSpc>
                <a:spcPct val="100000"/>
              </a:lnSpc>
              <a:spcBef>
                <a:spcPts val="0"/>
              </a:spcBef>
              <a:spcAft>
                <a:spcPts val="0"/>
              </a:spcAft>
              <a:buSzPts val="1400"/>
              <a:buFont typeface="Arial"/>
              <a:buAutoNum type="arabicPeriod"/>
            </a:pPr>
            <a:r>
              <a:rPr lang="en-US" sz="1200" b="0" i="0" u="none" strike="noStrike" cap="none">
                <a:solidFill>
                  <a:schemeClr val="dk1"/>
                </a:solidFill>
                <a:latin typeface="Calibri"/>
                <a:ea typeface="Calibri"/>
                <a:cs typeface="Calibri"/>
                <a:sym typeface="Calibri"/>
              </a:rPr>
              <a:t>Η Ευρωπαϊκή Επιτροπή. (2020). Τα οφέλη του εμβολιασμού για την υγεία. </a:t>
            </a:r>
            <a:r>
              <a:rPr lang="en-US" u="sng">
                <a:solidFill>
                  <a:schemeClr val="hlink"/>
                </a:solidFill>
                <a:hlinkClick r:id="rId6"/>
              </a:rPr>
              <a:t>https://ec.europa.eu/commission/presscorner/detail/en/fs_20_2364</a:t>
            </a:r>
            <a:r>
              <a:rPr lang="en-US" sz="1200" b="0" i="0" u="none" strike="noStrike" cap="none">
                <a:solidFill>
                  <a:schemeClr val="dk1"/>
                </a:solidFill>
                <a:latin typeface="Calibri"/>
                <a:ea typeface="Calibri"/>
                <a:cs typeface="Calibri"/>
                <a:sym typeface="Calibri"/>
              </a:rPr>
              <a:t>. Προσπελάστηκε 17 Ιαν 2022</a:t>
            </a:r>
            <a:endParaRPr/>
          </a:p>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538" name="Google Shape;538;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60" name="Google Shape;16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1. UNICEF.(2020). Ανοσοποίηση. </a:t>
            </a:r>
            <a:r>
              <a:rPr lang="en-US" u="sng">
                <a:solidFill>
                  <a:schemeClr val="hlink"/>
                </a:solidFill>
                <a:hlinkClick r:id="rId3"/>
              </a:rPr>
              <a:t>https://www.unicef.org/eca/health/immunization</a:t>
            </a:r>
            <a:r>
              <a:rPr lang="en-US" sz="1200" b="0" i="0" u="none" strike="noStrike" cap="none">
                <a:solidFill>
                  <a:schemeClr val="dk1"/>
                </a:solidFill>
                <a:latin typeface="Calibri"/>
                <a:ea typeface="Calibri"/>
                <a:cs typeface="Calibri"/>
                <a:sym typeface="Calibri"/>
              </a:rPr>
              <a:t>. Προσπελάστηκε 17 Ιαν 2022</a:t>
            </a:r>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2. Παγκόσμιος Οργανισμός Υγείας.(2013). Βασικά στοιχεία για την ασφάλεια των εμβολίων: Εγχειρίδιο εκμάθησης. Ασφάλεια. ISO9001: </a:t>
            </a:r>
            <a:r>
              <a:rPr lang="en-US" u="sng">
                <a:solidFill>
                  <a:schemeClr val="hlink"/>
                </a:solidFill>
                <a:hlinkClick r:id="rId4"/>
              </a:rPr>
              <a:t>100 mm</a:t>
            </a:r>
            <a:r>
              <a:rPr lang="en-US" sz="1200" b="0" i="0" u="none" strike="noStrike" cap="none">
                <a:solidFill>
                  <a:schemeClr val="dk1"/>
                </a:solidFill>
                <a:latin typeface="Calibri"/>
                <a:ea typeface="Calibri"/>
                <a:cs typeface="Calibri"/>
                <a:sym typeface="Calibri"/>
              </a:rPr>
              <a:t>. Προσπελάστηκε 17 Ιαν 2022</a:t>
            </a:r>
            <a:endParaRPr/>
          </a:p>
        </p:txBody>
      </p:sp>
      <p:sp>
        <p:nvSpPr>
          <p:cNvPr id="549" name="Google Shape;549;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560" name="Google Shape;560;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1. Παγκόσμιος Οργανισμός Υγείας.(2018). Διατροφή. </a:t>
            </a:r>
            <a:r>
              <a:rPr lang="en-US" u="sng">
                <a:solidFill>
                  <a:schemeClr val="hlink"/>
                </a:solidFill>
                <a:hlinkClick r:id="rId3"/>
              </a:rPr>
              <a:t>https://www.who.int/news-room/facts-in-pictures/detail/nutrition</a:t>
            </a:r>
            <a:r>
              <a:rPr lang="en-US" sz="1200" b="0" i="0" u="none" strike="noStrike" cap="none">
                <a:solidFill>
                  <a:schemeClr val="dk1"/>
                </a:solidFill>
                <a:latin typeface="Calibri"/>
                <a:ea typeface="Calibri"/>
                <a:cs typeface="Calibri"/>
                <a:sym typeface="Calibri"/>
              </a:rPr>
              <a:t>. Προσπελάστηκε 16 Ιαν 2022</a:t>
            </a:r>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2. John Hopkins Ιατρική.(n.d.). Υποσιτισμός. </a:t>
            </a:r>
            <a:r>
              <a:rPr lang="en-US" u="sng">
                <a:solidFill>
                  <a:schemeClr val="hlink"/>
                </a:solidFill>
                <a:hlinkClick r:id="rId4"/>
              </a:rPr>
              <a:t>https://www.hopkinsmedicine.org/health/conditions-and-diseases/malnutrition</a:t>
            </a:r>
            <a:r>
              <a:rPr lang="en-US" sz="1200" b="0" i="0" u="none" strike="noStrike" cap="none">
                <a:solidFill>
                  <a:schemeClr val="dk1"/>
                </a:solidFill>
                <a:latin typeface="Calibri"/>
                <a:ea typeface="Calibri"/>
                <a:cs typeface="Calibri"/>
                <a:sym typeface="Calibri"/>
              </a:rPr>
              <a:t>. Προσπελάστηκε 16 Ιαν 2022</a:t>
            </a:r>
            <a:endParaRPr/>
          </a:p>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571" name="Google Shape;571;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1. John Hopkins Ιατρική.(n.d.). Υποσιτισμός. </a:t>
            </a:r>
            <a:r>
              <a:rPr lang="en-US" u="sng">
                <a:solidFill>
                  <a:schemeClr val="hlink"/>
                </a:solidFill>
                <a:hlinkClick r:id="rId3"/>
              </a:rPr>
              <a:t>https://www.hopkinsmedicine.org/health/conditions-and-diseases/malnutrition</a:t>
            </a:r>
            <a:r>
              <a:rPr lang="en-US" sz="1200" b="0" i="0" u="none" strike="noStrike" cap="none">
                <a:solidFill>
                  <a:schemeClr val="dk1"/>
                </a:solidFill>
                <a:latin typeface="Calibri"/>
                <a:ea typeface="Calibri"/>
                <a:cs typeface="Calibri"/>
                <a:sym typeface="Calibri"/>
              </a:rPr>
              <a:t>. Προσπελάστηκε16 Ιαν 2022</a:t>
            </a:r>
            <a:endParaRPr/>
          </a:p>
        </p:txBody>
      </p:sp>
      <p:sp>
        <p:nvSpPr>
          <p:cNvPr id="582" name="Google Shape;582;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1. Σόντερς Τζέι, Σμιθ Τ. (2010), Υποσιτισμός: αιτίες και συνέπειες. </a:t>
            </a:r>
            <a:r>
              <a:rPr lang="en-US" i="1"/>
              <a:t>Ο Κλίν Μεντ.</a:t>
            </a:r>
            <a:r>
              <a:rPr lang="en-US" sz="1200" b="0" i="0" u="none" strike="noStrike" cap="none">
                <a:solidFill>
                  <a:schemeClr val="dk1"/>
                </a:solidFill>
                <a:latin typeface="Calibri"/>
                <a:ea typeface="Calibri"/>
                <a:cs typeface="Calibri"/>
                <a:sym typeface="Calibri"/>
              </a:rPr>
              <a:t> 2010;10(6):624-627. doi:10.7861/clinmedicine.10-6-624</a:t>
            </a:r>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r>
              <a:rPr lang="en-US" u="sng">
                <a:solidFill>
                  <a:schemeClr val="hlink"/>
                </a:solidFill>
                <a:hlinkClick r:id="rId3"/>
              </a:rPr>
              <a:t>https://www.rcpjournals.org/content/clinmedicine/10/6/624</a:t>
            </a:r>
            <a:r>
              <a:rPr lang="en-US" sz="1200" b="0" i="0" u="none" strike="noStrike" cap="none">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2. Carr T.P et al.(2016). Προηγμένη διατροφή και ανθρώπινος μεταβολισμός. Cengage Learning; 2016.</a:t>
            </a:r>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3. Johns Hopkins Ιατρική - </a:t>
            </a:r>
            <a:r>
              <a:rPr lang="en-US" u="sng">
                <a:solidFill>
                  <a:schemeClr val="hlink"/>
                </a:solidFill>
                <a:hlinkClick r:id="rId4"/>
              </a:rPr>
              <a:t>https://www.hopkinsmedicine.org/health/wellness-and-prevention/abcs-of-eating-smart-for-a-healthy-heart</a:t>
            </a:r>
            <a:r>
              <a:rPr lang="en-US" sz="1200" b="0" i="0" u="none" strike="noStrike" cap="none">
                <a:solidFill>
                  <a:schemeClr val="dk1"/>
                </a:solidFill>
                <a:latin typeface="Calibri"/>
                <a:ea typeface="Calibri"/>
                <a:cs typeface="Calibri"/>
                <a:sym typeface="Calibri"/>
              </a:rPr>
              <a:t>  </a:t>
            </a:r>
            <a:endParaRPr/>
          </a:p>
        </p:txBody>
      </p:sp>
      <p:sp>
        <p:nvSpPr>
          <p:cNvPr id="591" name="Google Shape;591;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602" name="Google Shape;60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1. National Institute on Alcohol Abuse and Alcoholism (Εθνικό Ινστιτούτο για την κατάχρηση αλκοόλ και τον αλκοολισμό) (2007). — Οινόπνευμα και καπνός </a:t>
            </a:r>
            <a:r>
              <a:rPr lang="en-US" u="sng">
                <a:solidFill>
                  <a:schemeClr val="hlink"/>
                </a:solidFill>
                <a:hlinkClick r:id="rId3"/>
              </a:rPr>
              <a:t>https://pubs.niaaa.nih.gov/publications/aa71/aa71.htm</a:t>
            </a:r>
            <a:r>
              <a:rPr lang="en-US" sz="1200" b="0" i="0" u="none" strike="noStrike" cap="none">
                <a:solidFill>
                  <a:schemeClr val="dk1"/>
                </a:solidFill>
                <a:latin typeface="Calibri"/>
                <a:ea typeface="Calibri"/>
                <a:cs typeface="Calibri"/>
                <a:sym typeface="Calibri"/>
              </a:rPr>
              <a:t>. Προσπελάστηκε 17 Ιαν 2022</a:t>
            </a:r>
            <a:endParaRPr/>
          </a:p>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615" name="Google Shape;615;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Who/Europe - </a:t>
            </a:r>
            <a:r>
              <a:rPr lang="en-US" u="sng">
                <a:solidFill>
                  <a:schemeClr val="hlink"/>
                </a:solidFill>
                <a:hlinkClick r:id="rId3"/>
              </a:rPr>
              <a:t>https://www.euro.who.int/en/health-topics/disease-prevention/alcohol-use#:~:text=Across%20the%20WHO%20European%20Region,to%20unintentional%20and%20intentional%20injuries</a:t>
            </a:r>
            <a:r>
              <a:rPr lang="en-US" sz="1200" b="0" i="0" u="none" strike="noStrike" cap="none">
                <a:solidFill>
                  <a:schemeClr val="dk1"/>
                </a:solidFill>
                <a:latin typeface="Calibri"/>
                <a:ea typeface="Calibri"/>
                <a:cs typeface="Calibri"/>
                <a:sym typeface="Calibri"/>
              </a:rPr>
              <a:t>. </a:t>
            </a:r>
            <a:endParaRPr/>
          </a:p>
        </p:txBody>
      </p:sp>
      <p:sp>
        <p:nvSpPr>
          <p:cNvPr id="626" name="Google Shape;626;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637" name="Google Shape;637;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648" name="Google Shape;648;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76" name="Google Shape;17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659" name="Google Shape;659;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John Hopkins Ιατρική - </a:t>
            </a:r>
            <a:r>
              <a:rPr lang="en-US" u="sng">
                <a:solidFill>
                  <a:schemeClr val="hlink"/>
                </a:solidFill>
                <a:hlinkClick r:id="rId3"/>
              </a:rPr>
              <a:t>https://www.hopkinsmedicine.org/health/treatment-tests-and-therapies/screening-tests-for-common-diseases</a:t>
            </a:r>
            <a:r>
              <a:rPr lang="en-US" sz="1200" b="0" i="0" u="none" strike="noStrike" cap="none">
                <a:solidFill>
                  <a:schemeClr val="dk1"/>
                </a:solidFill>
                <a:latin typeface="Calibri"/>
                <a:ea typeface="Calibri"/>
                <a:cs typeface="Calibri"/>
                <a:sym typeface="Calibri"/>
              </a:rPr>
              <a:t> </a:t>
            </a:r>
            <a:endParaRPr/>
          </a:p>
        </p:txBody>
      </p:sp>
      <p:sp>
        <p:nvSpPr>
          <p:cNvPr id="672" name="Google Shape;672;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Johns Hopkins Ιατρική — (</a:t>
            </a:r>
            <a:r>
              <a:rPr lang="en-US" u="sng">
                <a:solidFill>
                  <a:schemeClr val="hlink"/>
                </a:solidFill>
                <a:hlinkClick r:id="rId3"/>
              </a:rPr>
              <a:t>https://www.hopkinsmedicine.org/health/treatment-tests-and-therapies/screening-tests-for-common-diseases</a:t>
            </a:r>
            <a:r>
              <a:rPr lang="en-US" sz="1200" b="0" i="0" u="none" strike="noStrike" cap="none">
                <a:solidFill>
                  <a:schemeClr val="dk1"/>
                </a:solidFill>
                <a:latin typeface="Calibri"/>
                <a:ea typeface="Calibri"/>
                <a:cs typeface="Calibri"/>
                <a:sym typeface="Calibri"/>
              </a:rPr>
              <a:t>) </a:t>
            </a:r>
            <a:endParaRPr/>
          </a:p>
        </p:txBody>
      </p:sp>
      <p:sp>
        <p:nvSpPr>
          <p:cNvPr id="682" name="Google Shape;682;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1 Ευρωπαϊκό Κέντρο Πρόληψης και Ελέγχου Νόσων. (2020). Κατευθυντήριες γραμμές σχετικά με την πρόληψη και τον έλεγχο των λοιμώξεων από τη νόσο του κορονοϊού (COVID-19) στα κέντρα υποδοχής και κράτησης μεταναστών και προσφύγων στην ΕΕ/στον ΕΟΧ και στο Ηνωμένο Βασίλειο — Ιούνιος 2020. ΤΟ ECDC: Της Στοκχόλμης· 2020. Προσπελάστηκε 16 Ιαν 2022</a:t>
            </a:r>
            <a:endParaRPr/>
          </a:p>
          <a:p>
            <a:pPr marL="0" lvl="0" indent="0" algn="l" rtl="0">
              <a:lnSpc>
                <a:spcPct val="100000"/>
              </a:lnSpc>
              <a:spcBef>
                <a:spcPts val="0"/>
              </a:spcBef>
              <a:spcAft>
                <a:spcPts val="0"/>
              </a:spcAft>
              <a:buSzPts val="1400"/>
              <a:buNone/>
            </a:pPr>
            <a:r>
              <a:rPr lang="en-US" u="sng">
                <a:solidFill>
                  <a:schemeClr val="hlink"/>
                </a:solidFill>
                <a:hlinkClick r:id="rId3"/>
              </a:rPr>
              <a:t>https://www.ecdc.europa.eu/sites/default/files/documents/COVID-19-guidance-refugee-asylum-seekers-migrants-EU.pdf</a:t>
            </a:r>
            <a:r>
              <a:rPr lang="en-US" sz="1200" b="0" i="0" u="none" strike="noStrike" cap="none">
                <a:solidFill>
                  <a:schemeClr val="dk1"/>
                </a:solidFill>
                <a:latin typeface="Calibri"/>
                <a:ea typeface="Calibri"/>
                <a:cs typeface="Calibri"/>
                <a:sym typeface="Calibri"/>
              </a:rPr>
              <a:t> Πρόσβαση 16 Ιαν 2022</a:t>
            </a:r>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2. ΓΙΑ ΠΟΙΟΥΣ; (n.d.). Κεφάλαιο 8 — Προσωπική, οικιακή και κοινοτική υγιεινή. </a:t>
            </a:r>
            <a:r>
              <a:rPr lang="en-US" u="sng">
                <a:solidFill>
                  <a:schemeClr val="hlink"/>
                </a:solidFill>
                <a:hlinkClick r:id="rId4"/>
              </a:rPr>
              <a:t>https://www.who.int/water_sanitation_health/hygiene/settings/hvchap8.pdf</a:t>
            </a:r>
            <a:r>
              <a:rPr lang="en-US" sz="1200" b="0" i="0" u="none" strike="noStrike" cap="none">
                <a:solidFill>
                  <a:schemeClr val="dk1"/>
                </a:solidFill>
                <a:latin typeface="Calibri"/>
                <a:ea typeface="Calibri"/>
                <a:cs typeface="Calibri"/>
                <a:sym typeface="Calibri"/>
              </a:rPr>
              <a:t>. Προσπελάστηκε 16 Ιαν 2022 </a:t>
            </a:r>
            <a:endParaRPr/>
          </a:p>
        </p:txBody>
      </p:sp>
      <p:sp>
        <p:nvSpPr>
          <p:cNvPr id="693" name="Google Shape;693;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706" name="Google Shape;706;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1. Διεθνές Επιστημονικό Φόρουμ για την Υγιεινή στο Σπίτι. (2018). </a:t>
            </a:r>
            <a:r>
              <a:rPr lang="en-US" i="1"/>
              <a:t>Ο περιορισμός του βάρους των μολυσματικών ασθενειών είναι ευθύνη όλων: Μια έκκληση για μια ολοκληρωμένη στρατηγική για την ανάπτυξη και την προώθηση της αλλαγής συμπεριφοράς υγιεινής στο σπίτι και την καθημερινή ζωή</a:t>
            </a:r>
            <a:r>
              <a:rPr lang="en-US" sz="1200" b="0" i="0" u="none" strike="noStrike" cap="none">
                <a:solidFill>
                  <a:schemeClr val="dk1"/>
                </a:solidFill>
                <a:latin typeface="Calibri"/>
                <a:ea typeface="Calibri"/>
                <a:cs typeface="Calibri"/>
                <a:sym typeface="Calibri"/>
              </a:rPr>
              <a:t> [Λευκή Βίβλος]. (n.p.). </a:t>
            </a:r>
            <a:r>
              <a:rPr lang="en-US" u="sng">
                <a:solidFill>
                  <a:schemeClr val="hlink"/>
                </a:solidFill>
                <a:hlinkClick r:id="rId3"/>
              </a:rPr>
              <a:t>https://www.ifh-homehygiene.org/sites/default/files/publications/IFH%20White%20Paper-10-18.pdf</a:t>
            </a:r>
            <a:r>
              <a:rPr lang="en-US" sz="1200" b="0" i="0" u="none" strike="noStrike" cap="none">
                <a:solidFill>
                  <a:schemeClr val="dk1"/>
                </a:solidFill>
                <a:latin typeface="Calibri"/>
                <a:ea typeface="Calibri"/>
                <a:cs typeface="Calibri"/>
                <a:sym typeface="Calibri"/>
              </a:rPr>
              <a:t>. Προσπελάστηκε 16 Ιαν 2022</a:t>
            </a:r>
            <a:endParaRPr/>
          </a:p>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717" name="Google Shape;717;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D</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5633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457200" lvl="0" indent="-228600" algn="just" rtl="0">
              <a:lnSpc>
                <a:spcPct val="100000"/>
              </a:lnSpc>
              <a:spcBef>
                <a:spcPts val="0"/>
              </a:spcBef>
              <a:spcAft>
                <a:spcPts val="0"/>
              </a:spcAft>
              <a:buSzPts val="1400"/>
              <a:buNone/>
            </a:pPr>
            <a:r>
              <a:rPr lang="en-US" dirty="0"/>
              <a:t>A</a:t>
            </a:r>
            <a:r>
              <a:rPr lang="en-US" dirty="0">
                <a:sym typeface="Wingdings" panose="05000000000000000000" pitchFamily="2" charset="2"/>
              </a:rPr>
              <a:t>3</a:t>
            </a:r>
            <a:endParaRPr lang="en-US" dirty="0"/>
          </a:p>
          <a:p>
            <a:pPr marL="457200" lvl="0" indent="-228600" algn="just" rtl="0">
              <a:lnSpc>
                <a:spcPct val="100000"/>
              </a:lnSpc>
              <a:spcBef>
                <a:spcPts val="0"/>
              </a:spcBef>
              <a:spcAft>
                <a:spcPts val="0"/>
              </a:spcAft>
              <a:buSzPts val="1400"/>
              <a:buNone/>
            </a:pPr>
            <a:r>
              <a:rPr lang="en-US" dirty="0"/>
              <a:t>B</a:t>
            </a:r>
            <a:r>
              <a:rPr lang="en-US" dirty="0">
                <a:sym typeface="Wingdings" panose="05000000000000000000" pitchFamily="2" charset="2"/>
              </a:rPr>
              <a:t>1</a:t>
            </a:r>
            <a:endParaRPr lang="en-US" dirty="0"/>
          </a:p>
          <a:p>
            <a:pPr marL="457200" lvl="0" indent="-228600" algn="just" rtl="0">
              <a:lnSpc>
                <a:spcPct val="100000"/>
              </a:lnSpc>
              <a:spcBef>
                <a:spcPts val="0"/>
              </a:spcBef>
              <a:spcAft>
                <a:spcPts val="0"/>
              </a:spcAft>
              <a:buSzPts val="1400"/>
              <a:buNone/>
            </a:pPr>
            <a:r>
              <a:rPr lang="en-US" dirty="0"/>
              <a:t>C</a:t>
            </a:r>
            <a:r>
              <a:rPr lang="en-US" dirty="0">
                <a:sym typeface="Wingdings" panose="05000000000000000000" pitchFamily="2" charset="2"/>
              </a:rPr>
              <a:t>2</a:t>
            </a:r>
            <a:endParaRPr lang="en-US" dirty="0"/>
          </a:p>
          <a:p>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86565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 C</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57405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763" name="Google Shape;763;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88" name="Google Shape;18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774" name="Google Shape;774;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783" name="Google Shape;783;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793" name="Google Shape;793;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804" name="Google Shape;804;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Κέντρο Ελέγχου και Πρόληψης Νοσημάτων (CDC) - </a:t>
            </a:r>
            <a:r>
              <a:rPr lang="en-US" u="sng">
                <a:solidFill>
                  <a:schemeClr val="hlink"/>
                </a:solidFill>
                <a:hlinkClick r:id="rId3"/>
              </a:rPr>
              <a:t>https://www.cdc.gov/ncbddd/birthdefects/prevention.html</a:t>
            </a:r>
            <a:r>
              <a:rPr lang="en-US" sz="1200" b="0" i="0" u="none" strike="noStrike" cap="none">
                <a:solidFill>
                  <a:schemeClr val="dk1"/>
                </a:solidFill>
                <a:latin typeface="Calibri"/>
                <a:ea typeface="Calibri"/>
                <a:cs typeface="Calibri"/>
                <a:sym typeface="Calibri"/>
              </a:rPr>
              <a:t> Accessed 17 Jan 2022</a:t>
            </a:r>
            <a:endParaRPr/>
          </a:p>
        </p:txBody>
      </p:sp>
      <p:sp>
        <p:nvSpPr>
          <p:cNvPr id="814" name="Google Shape;814;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Κέντρο Ελέγχου και Πρόληψης Νοσημάτων (CDC) - </a:t>
            </a:r>
            <a:r>
              <a:rPr lang="en-US" u="sng">
                <a:solidFill>
                  <a:schemeClr val="hlink"/>
                </a:solidFill>
                <a:hlinkClick r:id="rId3"/>
              </a:rPr>
              <a:t>https://www.cdc.gov/pregnancy/during.html</a:t>
            </a:r>
            <a:r>
              <a:rPr lang="en-US" sz="1200" b="0" i="0" u="none" strike="noStrike" cap="none">
                <a:solidFill>
                  <a:schemeClr val="dk1"/>
                </a:solidFill>
                <a:latin typeface="Calibri"/>
                <a:ea typeface="Calibri"/>
                <a:cs typeface="Calibri"/>
                <a:sym typeface="Calibri"/>
              </a:rPr>
              <a:t>. Προσπελάστηκε 17 Ιαν 2022</a:t>
            </a:r>
            <a:endParaRPr/>
          </a:p>
        </p:txBody>
      </p:sp>
      <p:sp>
        <p:nvSpPr>
          <p:cNvPr id="821" name="Google Shape;821;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831" name="Google Shape;831;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839" name="Google Shape;839;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Bryce, E., Mullany, L.C., Khatry, S.K. </a:t>
            </a:r>
            <a:r>
              <a:rPr lang="en-US" i="1"/>
              <a:t>et al.</a:t>
            </a:r>
            <a:r>
              <a:rPr lang="en-US" sz="1200" b="0" i="0" u="none" strike="noStrike" cap="none">
                <a:solidFill>
                  <a:schemeClr val="dk1"/>
                </a:solidFill>
                <a:latin typeface="Calibri"/>
                <a:ea typeface="Calibri"/>
                <a:cs typeface="Calibri"/>
                <a:sym typeface="Calibri"/>
              </a:rPr>
              <a:t> Η κάλυψη των τεσσάρων βασικών στοιχείων της φροντίδας των νεογνών του ΠΟΥ και η σύνδεσή τους με την επιβίωση των νεογνών στο νότιο Νεπάλ. </a:t>
            </a:r>
            <a:r>
              <a:rPr lang="en-US" i="1"/>
              <a:t>BMC Εγκυμοσύνη τοκετός</a:t>
            </a:r>
            <a:r>
              <a:rPr lang="en-US" sz="1200" b="0" i="0" u="none" strike="noStrike" cap="none">
                <a:solidFill>
                  <a:schemeClr val="dk1"/>
                </a:solidFill>
                <a:latin typeface="Calibri"/>
                <a:ea typeface="Calibri"/>
                <a:cs typeface="Calibri"/>
                <a:sym typeface="Calibri"/>
              </a:rPr>
              <a:t> </a:t>
            </a:r>
            <a:r>
              <a:rPr lang="en-US" b="1"/>
              <a:t>20, </a:t>
            </a:r>
            <a:r>
              <a:rPr lang="en-US" sz="1200" b="0" i="0" u="none" strike="noStrike" cap="none">
                <a:solidFill>
                  <a:schemeClr val="dk1"/>
                </a:solidFill>
                <a:latin typeface="Calibri"/>
                <a:ea typeface="Calibri"/>
                <a:cs typeface="Calibri"/>
                <a:sym typeface="Calibri"/>
              </a:rPr>
              <a:t>540 (2020). https://doi.org/10.1186/s12884-020-03239-6</a:t>
            </a:r>
            <a:endParaRPr/>
          </a:p>
        </p:txBody>
      </p:sp>
      <p:sp>
        <p:nvSpPr>
          <p:cNvPr id="855" name="Google Shape;855;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02" name="Google Shape;202;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Bryce, E., Mullany, L.C., Khatry, S.K. </a:t>
            </a:r>
            <a:r>
              <a:rPr lang="en-US" i="1"/>
              <a:t>et al.</a:t>
            </a:r>
            <a:r>
              <a:rPr lang="en-US" sz="1200" b="0" i="0" u="none" strike="noStrike" cap="none">
                <a:solidFill>
                  <a:schemeClr val="dk1"/>
                </a:solidFill>
                <a:latin typeface="Calibri"/>
                <a:ea typeface="Calibri"/>
                <a:cs typeface="Calibri"/>
                <a:sym typeface="Calibri"/>
              </a:rPr>
              <a:t> Η κάλυψη των τεσσάρων βασικών στοιχείων της φροντίδας των νεογνών του ΠΟΥ και η σύνδεσή τους με την επιβίωση των νεογνών στο νότιο Νεπάλ. </a:t>
            </a:r>
            <a:r>
              <a:rPr lang="en-US" i="1"/>
              <a:t>BMC Εγκυμοσύνη τοκετός</a:t>
            </a:r>
            <a:r>
              <a:rPr lang="en-US" sz="1200" b="0" i="0" u="none" strike="noStrike" cap="none">
                <a:solidFill>
                  <a:schemeClr val="dk1"/>
                </a:solidFill>
                <a:latin typeface="Calibri"/>
                <a:ea typeface="Calibri"/>
                <a:cs typeface="Calibri"/>
                <a:sym typeface="Calibri"/>
              </a:rPr>
              <a:t> </a:t>
            </a:r>
            <a:r>
              <a:rPr lang="en-US" b="1"/>
              <a:t>20, </a:t>
            </a:r>
            <a:r>
              <a:rPr lang="en-US" sz="1200" b="0" i="0" u="none" strike="noStrike" cap="none">
                <a:solidFill>
                  <a:schemeClr val="dk1"/>
                </a:solidFill>
                <a:latin typeface="Calibri"/>
                <a:ea typeface="Calibri"/>
                <a:cs typeface="Calibri"/>
                <a:sym typeface="Calibri"/>
              </a:rPr>
              <a:t>540 (2020). https://doi.org/10.1186/s12884-020-03239-6</a:t>
            </a:r>
            <a:endParaRPr/>
          </a:p>
        </p:txBody>
      </p:sp>
      <p:sp>
        <p:nvSpPr>
          <p:cNvPr id="866" name="Google Shape;866;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Bryce, E., Mullany, L.C., Khatry, S.K. </a:t>
            </a:r>
            <a:r>
              <a:rPr lang="en-US" i="1"/>
              <a:t>et al.</a:t>
            </a:r>
            <a:r>
              <a:rPr lang="en-US" sz="1200" b="0" i="0" u="none" strike="noStrike" cap="none">
                <a:solidFill>
                  <a:schemeClr val="dk1"/>
                </a:solidFill>
                <a:latin typeface="Calibri"/>
                <a:ea typeface="Calibri"/>
                <a:cs typeface="Calibri"/>
                <a:sym typeface="Calibri"/>
              </a:rPr>
              <a:t> Η κάλυψη των τεσσάρων βασικών στοιχείων της φροντίδας των νεογνών του ΠΟΥ και η σύνδεσή τους με την επιβίωση των νεογνών στο νότιο Νεπάλ. </a:t>
            </a:r>
            <a:r>
              <a:rPr lang="en-US" i="1"/>
              <a:t>BMC Εγκυμοσύνη τοκετός</a:t>
            </a:r>
            <a:r>
              <a:rPr lang="en-US" sz="1200" b="0" i="0" u="none" strike="noStrike" cap="none">
                <a:solidFill>
                  <a:schemeClr val="dk1"/>
                </a:solidFill>
                <a:latin typeface="Calibri"/>
                <a:ea typeface="Calibri"/>
                <a:cs typeface="Calibri"/>
                <a:sym typeface="Calibri"/>
              </a:rPr>
              <a:t> </a:t>
            </a:r>
            <a:r>
              <a:rPr lang="en-US" b="1"/>
              <a:t>20, </a:t>
            </a:r>
            <a:r>
              <a:rPr lang="en-US" sz="1200" b="0" i="0" u="none" strike="noStrike" cap="none">
                <a:solidFill>
                  <a:schemeClr val="dk1"/>
                </a:solidFill>
                <a:latin typeface="Calibri"/>
                <a:ea typeface="Calibri"/>
                <a:cs typeface="Calibri"/>
                <a:sym typeface="Calibri"/>
              </a:rPr>
              <a:t>540 (2020). https://doi.org/10.1186/s12884-020-03239-6</a:t>
            </a:r>
            <a:endParaRPr/>
          </a:p>
        </p:txBody>
      </p:sp>
      <p:sp>
        <p:nvSpPr>
          <p:cNvPr id="874" name="Google Shape;874;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884" name="Google Shape;884;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C</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29430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True</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11867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A</a:t>
            </a:r>
            <a:r>
              <a:rPr lang="en-US" dirty="0">
                <a:sym typeface="Wingdings" panose="05000000000000000000" pitchFamily="2" charset="2"/>
              </a:rPr>
              <a:t></a:t>
            </a:r>
            <a:r>
              <a:rPr lang="en-US" dirty="0"/>
              <a:t>2</a:t>
            </a:r>
          </a:p>
          <a:p>
            <a:pPr marL="0" lvl="0" indent="0" algn="l" rtl="0">
              <a:lnSpc>
                <a:spcPct val="100000"/>
              </a:lnSpc>
              <a:spcBef>
                <a:spcPts val="0"/>
              </a:spcBef>
              <a:spcAft>
                <a:spcPts val="0"/>
              </a:spcAft>
              <a:buSzPts val="1400"/>
              <a:buNone/>
            </a:pPr>
            <a:r>
              <a:rPr lang="en-US" dirty="0"/>
              <a:t>B</a:t>
            </a:r>
            <a:r>
              <a:rPr lang="en-US" dirty="0">
                <a:sym typeface="Wingdings" panose="05000000000000000000" pitchFamily="2" charset="2"/>
              </a:rPr>
              <a:t>1</a:t>
            </a:r>
            <a:endParaRPr lang="en-US" dirty="0"/>
          </a:p>
          <a:p>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70678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925" name="Google Shape;92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936" name="Google Shape;93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945" name="Google Shape;945;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954" name="Google Shape;954;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12" name="Google Shape;212;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963" name="Google Shape;963;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974" name="Google Shape;974;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985" name="Google Shape;985;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994" name="Google Shape;994;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p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B</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37700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1309a0bdfe8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g1309a0bdfe8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7" name="Google Shape;1037;g1309a0bdfe8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1309a0bdfe8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3" name="Google Shape;1043;g1309a0bdfe8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309a0bdfe8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1" name="Google Shape;1051;g1309a0bdfe8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1309a0bdfe8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g1309a0bdfe8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a:p>
        </p:txBody>
      </p:sp>
      <p:sp>
        <p:nvSpPr>
          <p:cNvPr id="1059" name="Google Shape;1059;g1309a0bdfe8_0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22" name="Google Shape;222;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15"/>
        <p:cNvGrpSpPr/>
        <p:nvPr/>
      </p:nvGrpSpPr>
      <p:grpSpPr>
        <a:xfrm>
          <a:off x="0" y="0"/>
          <a:ext cx="0" cy="0"/>
          <a:chOff x="0" y="0"/>
          <a:chExt cx="0" cy="0"/>
        </a:xfrm>
      </p:grpSpPr>
      <p:pic>
        <p:nvPicPr>
          <p:cNvPr id="16" name="Google Shape;16;p33"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68"/>
        <p:cNvGrpSpPr/>
        <p:nvPr/>
      </p:nvGrpSpPr>
      <p:grpSpPr>
        <a:xfrm>
          <a:off x="0" y="0"/>
          <a:ext cx="0" cy="0"/>
          <a:chOff x="0" y="0"/>
          <a:chExt cx="0" cy="0"/>
        </a:xfrm>
      </p:grpSpPr>
      <p:sp>
        <p:nvSpPr>
          <p:cNvPr id="69" name="Google Shape;69;p1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4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3200"/>
            </a:lvl1pPr>
            <a:lvl2pPr marL="914400" lvl="1" indent="-396240" algn="l">
              <a:lnSpc>
                <a:spcPct val="100000"/>
              </a:lnSpc>
              <a:spcBef>
                <a:spcPts val="600"/>
              </a:spcBef>
              <a:spcAft>
                <a:spcPts val="0"/>
              </a:spcAft>
              <a:buSzPts val="2640"/>
              <a:buChar char="▪"/>
              <a:defRPr sz="2800"/>
            </a:lvl2pPr>
            <a:lvl3pPr marL="1371600" lvl="2" indent="-355600" algn="l">
              <a:lnSpc>
                <a:spcPct val="100000"/>
              </a:lnSpc>
              <a:spcBef>
                <a:spcPts val="600"/>
              </a:spcBef>
              <a:spcAft>
                <a:spcPts val="0"/>
              </a:spcAft>
              <a:buSzPts val="2000"/>
              <a:buChar char="▪"/>
              <a:defRPr sz="2400"/>
            </a:lvl3pPr>
            <a:lvl4pPr marL="1828800" lvl="3" indent="-355600" algn="l">
              <a:lnSpc>
                <a:spcPct val="100000"/>
              </a:lnSpc>
              <a:spcBef>
                <a:spcPts val="600"/>
              </a:spcBef>
              <a:spcAft>
                <a:spcPts val="0"/>
              </a:spcAft>
              <a:buSzPts val="2000"/>
              <a:buChar char="▪"/>
              <a:defRPr sz="2000"/>
            </a:lvl4pPr>
            <a:lvl5pPr marL="2286000" lvl="4" indent="-355600" algn="l">
              <a:lnSpc>
                <a:spcPct val="100000"/>
              </a:lnSpc>
              <a:spcBef>
                <a:spcPts val="600"/>
              </a:spcBef>
              <a:spcAft>
                <a:spcPts val="0"/>
              </a:spcAft>
              <a:buSzPts val="2000"/>
              <a:buChar char="▪"/>
              <a:defRPr sz="2000"/>
            </a:lvl5pPr>
            <a:lvl6pPr marL="2743200" lvl="5" indent="-342900" algn="l">
              <a:lnSpc>
                <a:spcPct val="90000"/>
              </a:lnSpc>
              <a:spcBef>
                <a:spcPts val="600"/>
              </a:spcBef>
              <a:spcAft>
                <a:spcPts val="0"/>
              </a:spcAft>
              <a:buSzPts val="1800"/>
              <a:buChar char="•"/>
              <a:defRPr sz="2000"/>
            </a:lvl6pPr>
            <a:lvl7pPr marL="3200400" lvl="6" indent="-342900" algn="l">
              <a:lnSpc>
                <a:spcPct val="90000"/>
              </a:lnSpc>
              <a:spcBef>
                <a:spcPts val="500"/>
              </a:spcBef>
              <a:spcAft>
                <a:spcPts val="0"/>
              </a:spcAft>
              <a:buSzPts val="1800"/>
              <a:buChar char="•"/>
              <a:defRPr sz="2000"/>
            </a:lvl7pPr>
            <a:lvl8pPr marL="3657600" lvl="7" indent="-342900" algn="l">
              <a:lnSpc>
                <a:spcPct val="90000"/>
              </a:lnSpc>
              <a:spcBef>
                <a:spcPts val="500"/>
              </a:spcBef>
              <a:spcAft>
                <a:spcPts val="0"/>
              </a:spcAft>
              <a:buSzPts val="1800"/>
              <a:buChar char="•"/>
              <a:defRPr sz="2000"/>
            </a:lvl8pPr>
            <a:lvl9pPr marL="4114800" lvl="8" indent="-342900" algn="l">
              <a:lnSpc>
                <a:spcPct val="90000"/>
              </a:lnSpc>
              <a:spcBef>
                <a:spcPts val="500"/>
              </a:spcBef>
              <a:spcAft>
                <a:spcPts val="0"/>
              </a:spcAft>
              <a:buSzPts val="1800"/>
              <a:buChar char="•"/>
              <a:defRPr sz="2000"/>
            </a:lvl9pPr>
          </a:lstStyle>
          <a:p>
            <a:endParaRPr/>
          </a:p>
        </p:txBody>
      </p:sp>
      <p:sp>
        <p:nvSpPr>
          <p:cNvPr id="71" name="Google Shape;71;p1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2400"/>
              <a:buNone/>
              <a:defRPr sz="1600"/>
            </a:lvl1pPr>
            <a:lvl2pPr marL="914400" lvl="1" indent="-228600" algn="l">
              <a:lnSpc>
                <a:spcPct val="100000"/>
              </a:lnSpc>
              <a:spcBef>
                <a:spcPts val="600"/>
              </a:spcBef>
              <a:spcAft>
                <a:spcPts val="0"/>
              </a:spcAft>
              <a:buSzPts val="2640"/>
              <a:buNone/>
              <a:defRPr sz="1400"/>
            </a:lvl2pPr>
            <a:lvl3pPr marL="1371600" lvl="2" indent="-228600" algn="l">
              <a:lnSpc>
                <a:spcPct val="100000"/>
              </a:lnSpc>
              <a:spcBef>
                <a:spcPts val="600"/>
              </a:spcBef>
              <a:spcAft>
                <a:spcPts val="0"/>
              </a:spcAft>
              <a:buSzPts val="2000"/>
              <a:buNone/>
              <a:defRPr sz="1200"/>
            </a:lvl3pPr>
            <a:lvl4pPr marL="1828800" lvl="3" indent="-228600" algn="l">
              <a:lnSpc>
                <a:spcPct val="100000"/>
              </a:lnSpc>
              <a:spcBef>
                <a:spcPts val="600"/>
              </a:spcBef>
              <a:spcAft>
                <a:spcPts val="0"/>
              </a:spcAft>
              <a:buSzPts val="2000"/>
              <a:buNone/>
              <a:defRPr sz="1000"/>
            </a:lvl4pPr>
            <a:lvl5pPr marL="2286000" lvl="4" indent="-228600" algn="l">
              <a:lnSpc>
                <a:spcPct val="100000"/>
              </a:lnSpc>
              <a:spcBef>
                <a:spcPts val="600"/>
              </a:spcBef>
              <a:spcAft>
                <a:spcPts val="0"/>
              </a:spcAft>
              <a:buSzPts val="2000"/>
              <a:buNone/>
              <a:defRPr sz="1000"/>
            </a:lvl5pPr>
            <a:lvl6pPr marL="2743200" lvl="5" indent="-228600" algn="l">
              <a:lnSpc>
                <a:spcPct val="90000"/>
              </a:lnSpc>
              <a:spcBef>
                <a:spcPts val="600"/>
              </a:spcBef>
              <a:spcAft>
                <a:spcPts val="0"/>
              </a:spcAft>
              <a:buSzPts val="1800"/>
              <a:buNone/>
              <a:defRPr sz="1000"/>
            </a:lvl6pPr>
            <a:lvl7pPr marL="3200400" lvl="6" indent="-228600" algn="l">
              <a:lnSpc>
                <a:spcPct val="90000"/>
              </a:lnSpc>
              <a:spcBef>
                <a:spcPts val="500"/>
              </a:spcBef>
              <a:spcAft>
                <a:spcPts val="0"/>
              </a:spcAft>
              <a:buSzPts val="1800"/>
              <a:buNone/>
              <a:defRPr sz="1000"/>
            </a:lvl7pPr>
            <a:lvl8pPr marL="3657600" lvl="7" indent="-228600" algn="l">
              <a:lnSpc>
                <a:spcPct val="90000"/>
              </a:lnSpc>
              <a:spcBef>
                <a:spcPts val="500"/>
              </a:spcBef>
              <a:spcAft>
                <a:spcPts val="0"/>
              </a:spcAft>
              <a:buSzPts val="1800"/>
              <a:buNone/>
              <a:defRPr sz="1000"/>
            </a:lvl8pPr>
            <a:lvl9pPr marL="4114800" lvl="8" indent="-228600" algn="l">
              <a:lnSpc>
                <a:spcPct val="90000"/>
              </a:lnSpc>
              <a:spcBef>
                <a:spcPts val="500"/>
              </a:spcBef>
              <a:spcAft>
                <a:spcPts val="0"/>
              </a:spcAft>
              <a:buSzPts val="1800"/>
              <a:buNone/>
              <a:defRPr sz="1000"/>
            </a:lvl9pPr>
          </a:lstStyle>
          <a:p>
            <a:endParaRPr/>
          </a:p>
        </p:txBody>
      </p:sp>
      <p:sp>
        <p:nvSpPr>
          <p:cNvPr id="72" name="Google Shape;72;p1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 name="Google Shape;28;p35">
            <a:extLst>
              <a:ext uri="{FF2B5EF4-FFF2-40B4-BE49-F238E27FC236}">
                <a16:creationId xmlns:a16="http://schemas.microsoft.com/office/drawing/2014/main" id="{56CE61DA-5989-A3E0-4F1B-AF3BBA5BFF2B}"/>
              </a:ext>
            </a:extLst>
          </p:cNvPr>
          <p:cNvSpPr txBox="1"/>
          <p:nvPr userDrawn="1"/>
        </p:nvSpPr>
        <p:spPr>
          <a:xfrm>
            <a:off x="0" y="98623"/>
            <a:ext cx="7600949"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en-US" sz="1800" b="1" i="0" u="none" strike="noStrike" cap="none" dirty="0">
                <a:solidFill>
                  <a:schemeClr val="lt1"/>
                </a:solidFill>
                <a:highlight>
                  <a:srgbClr val="C01E24"/>
                </a:highlight>
                <a:latin typeface="Calibri"/>
                <a:ea typeface="Calibri"/>
                <a:cs typeface="Calibri"/>
                <a:sym typeface="Calibri"/>
              </a:rPr>
              <a:t> 2 </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Κύρι</a:t>
            </a:r>
            <a:r>
              <a:rPr lang="en-US" sz="1800" b="0" i="0" u="none" strike="noStrike" cap="none" dirty="0">
                <a:solidFill>
                  <a:srgbClr val="7F7F7F"/>
                </a:solidFill>
                <a:latin typeface="Calibri"/>
                <a:ea typeface="Calibri"/>
                <a:cs typeface="Calibri"/>
                <a:sym typeface="Calibri"/>
              </a:rPr>
              <a:t>α προβλήματα υγείας κατά την προσγείωση σε μια νέα χώρα </a:t>
            </a:r>
            <a:endParaRPr sz="1800" b="0" i="0" u="none" strike="noStrike" cap="none" dirty="0">
              <a:solidFill>
                <a:srgbClr val="7F7F7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ubmodule Intro" type="obj">
  <p:cSld name="OBJECT">
    <p:spTree>
      <p:nvGrpSpPr>
        <p:cNvPr id="1" name="Shape 82"/>
        <p:cNvGrpSpPr/>
        <p:nvPr/>
      </p:nvGrpSpPr>
      <p:grpSpPr>
        <a:xfrm>
          <a:off x="0" y="0"/>
          <a:ext cx="0" cy="0"/>
          <a:chOff x="0" y="0"/>
          <a:chExt cx="0" cy="0"/>
        </a:xfrm>
      </p:grpSpPr>
      <p:sp>
        <p:nvSpPr>
          <p:cNvPr id="83" name="Google Shape;83;p42"/>
          <p:cNvSpPr/>
          <p:nvPr/>
        </p:nvSpPr>
        <p:spPr>
          <a:xfrm>
            <a:off x="0" y="2218305"/>
            <a:ext cx="12192000" cy="3787362"/>
          </a:xfrm>
          <a:prstGeom prst="rect">
            <a:avLst/>
          </a:prstGeom>
          <a:solidFill>
            <a:srgbClr val="203864"/>
          </a:solidFill>
          <a:ln>
            <a:noFill/>
          </a:ln>
          <a:effectLst>
            <a:outerShdw blurRad="40000" dist="23000" dir="5400000" rotWithShape="0">
              <a:srgbClr val="808080">
                <a:alpha val="33725"/>
              </a:srgbClr>
            </a:outerShdw>
          </a:effectLst>
        </p:spPr>
        <p:txBody>
          <a:bodyPr spcFirstLastPara="1" wrap="square" lIns="91425" tIns="45700" rIns="91425" bIns="45700" anchor="ctr" anchorCtr="0">
            <a:noAutofit/>
          </a:bodyPr>
          <a:lstStyle/>
          <a:p>
            <a:pPr marL="285750" marR="0" lvl="0" indent="-171450" algn="ctr" rtl="0">
              <a:lnSpc>
                <a:spcPct val="100000"/>
              </a:lnSpc>
              <a:spcBef>
                <a:spcPts val="0"/>
              </a:spcBef>
              <a:spcAft>
                <a:spcPts val="0"/>
              </a:spcAft>
              <a:buClr>
                <a:schemeClr val="lt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84" name="Google Shape;84;p42"/>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2"/>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Clr>
                <a:schemeClr val="dk1"/>
              </a:buClr>
              <a:buSzPts val="2400"/>
              <a:buChar char="▪"/>
              <a:defRPr>
                <a:solidFill>
                  <a:schemeClr val="dk1"/>
                </a:solidFill>
                <a:latin typeface="Calibri"/>
                <a:ea typeface="Calibri"/>
                <a:cs typeface="Calibri"/>
                <a:sym typeface="Calibri"/>
              </a:defRPr>
            </a:lvl1pPr>
            <a:lvl2pPr marL="914400" lvl="1" indent="-396240" algn="l">
              <a:lnSpc>
                <a:spcPct val="100000"/>
              </a:lnSpc>
              <a:spcBef>
                <a:spcPts val="600"/>
              </a:spcBef>
              <a:spcAft>
                <a:spcPts val="0"/>
              </a:spcAft>
              <a:buClr>
                <a:schemeClr val="dk1"/>
              </a:buClr>
              <a:buSzPts val="2640"/>
              <a:buChar char="▪"/>
              <a:defRPr>
                <a:solidFill>
                  <a:schemeClr val="dk1"/>
                </a:solidFill>
                <a:latin typeface="Calibri"/>
                <a:ea typeface="Calibri"/>
                <a:cs typeface="Calibri"/>
                <a:sym typeface="Calibri"/>
              </a:defRPr>
            </a:lvl2pPr>
            <a:lvl3pPr marL="1371600" lvl="2" indent="-355600" algn="l">
              <a:lnSpc>
                <a:spcPct val="100000"/>
              </a:lnSpc>
              <a:spcBef>
                <a:spcPts val="600"/>
              </a:spcBef>
              <a:spcAft>
                <a:spcPts val="0"/>
              </a:spcAft>
              <a:buClr>
                <a:schemeClr val="dk1"/>
              </a:buClr>
              <a:buSzPts val="2000"/>
              <a:buChar char="▪"/>
              <a:defRPr>
                <a:solidFill>
                  <a:schemeClr val="dk1"/>
                </a:solidFill>
                <a:latin typeface="Calibri"/>
                <a:ea typeface="Calibri"/>
                <a:cs typeface="Calibri"/>
                <a:sym typeface="Calibri"/>
              </a:defRPr>
            </a:lvl3pPr>
            <a:lvl4pPr marL="1828800" lvl="3" indent="-355600" algn="l">
              <a:lnSpc>
                <a:spcPct val="100000"/>
              </a:lnSpc>
              <a:spcBef>
                <a:spcPts val="600"/>
              </a:spcBef>
              <a:spcAft>
                <a:spcPts val="0"/>
              </a:spcAft>
              <a:buClr>
                <a:schemeClr val="dk1"/>
              </a:buClr>
              <a:buSzPts val="2000"/>
              <a:buChar char="▪"/>
              <a:defRPr>
                <a:solidFill>
                  <a:schemeClr val="dk1"/>
                </a:solidFill>
                <a:latin typeface="Calibri"/>
                <a:ea typeface="Calibri"/>
                <a:cs typeface="Calibri"/>
                <a:sym typeface="Calibri"/>
              </a:defRPr>
            </a:lvl4pPr>
            <a:lvl5pPr marL="2286000" lvl="4" indent="-355600" algn="l">
              <a:lnSpc>
                <a:spcPct val="100000"/>
              </a:lnSpc>
              <a:spcBef>
                <a:spcPts val="600"/>
              </a:spcBef>
              <a:spcAft>
                <a:spcPts val="0"/>
              </a:spcAft>
              <a:buClr>
                <a:schemeClr val="dk1"/>
              </a:buClr>
              <a:buSzPts val="2000"/>
              <a:buChar char="▪"/>
              <a:defRPr>
                <a:solidFill>
                  <a:schemeClr val="dk1"/>
                </a:solidFill>
                <a:latin typeface="Calibri"/>
                <a:ea typeface="Calibri"/>
                <a:cs typeface="Calibri"/>
                <a:sym typeface="Calibri"/>
              </a:defRPr>
            </a:lvl5pPr>
            <a:lvl6pPr marL="2743200" lvl="5" indent="-342900" algn="l">
              <a:lnSpc>
                <a:spcPct val="90000"/>
              </a:lnSpc>
              <a:spcBef>
                <a:spcPts val="6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86" name="Google Shape;86;p42"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10507980" y="6356323"/>
            <a:ext cx="1684020" cy="495300"/>
          </a:xfrm>
          <a:prstGeom prst="rect">
            <a:avLst/>
          </a:prstGeom>
          <a:noFill/>
          <a:ln>
            <a:noFill/>
          </a:ln>
        </p:spPr>
      </p:pic>
      <p:pic>
        <p:nvPicPr>
          <p:cNvPr id="87" name="Google Shape;87;p42"/>
          <p:cNvPicPr preferRelativeResize="0"/>
          <p:nvPr/>
        </p:nvPicPr>
        <p:blipFill rotWithShape="1">
          <a:blip r:embed="rId3">
            <a:alphaModFix/>
          </a:blip>
          <a:srcRect/>
          <a:stretch/>
        </p:blipFill>
        <p:spPr>
          <a:xfrm>
            <a:off x="29817" y="6301390"/>
            <a:ext cx="528183" cy="52818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88"/>
        <p:cNvGrpSpPr/>
        <p:nvPr/>
      </p:nvGrpSpPr>
      <p:grpSpPr>
        <a:xfrm>
          <a:off x="0" y="0"/>
          <a:ext cx="0" cy="0"/>
          <a:chOff x="0" y="0"/>
          <a:chExt cx="0" cy="0"/>
        </a:xfrm>
      </p:grpSpPr>
      <p:pic>
        <p:nvPicPr>
          <p:cNvPr id="89" name="Google Shape;89;p41"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4"/>
          <p:cNvSpPr txBox="1"/>
          <p:nvPr/>
        </p:nvSpPr>
        <p:spPr>
          <a:xfrm>
            <a:off x="361999" y="5260932"/>
            <a:ext cx="256243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2. ΕΝΙΣΧΥΣΗ</a:t>
            </a:r>
            <a:endParaRPr sz="1400" b="0" i="0" u="none" strike="noStrike" cap="none">
              <a:solidFill>
                <a:srgbClr val="000000"/>
              </a:solidFill>
              <a:latin typeface="Arial"/>
              <a:ea typeface="Arial"/>
              <a:cs typeface="Arial"/>
              <a:sym typeface="Arial"/>
            </a:endParaRPr>
          </a:p>
        </p:txBody>
      </p:sp>
      <p:sp>
        <p:nvSpPr>
          <p:cNvPr id="20" name="Google Shape;20;p34"/>
          <p:cNvSpPr txBox="1"/>
          <p:nvPr/>
        </p:nvSpPr>
        <p:spPr>
          <a:xfrm>
            <a:off x="6112132" y="5231422"/>
            <a:ext cx="246586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3. ΣΥΜΜΕΤΟΧΗ</a:t>
            </a:r>
            <a:endParaRPr sz="1400" b="0" i="0" u="none" strike="noStrike" cap="none">
              <a:solidFill>
                <a:srgbClr val="000000"/>
              </a:solidFill>
              <a:latin typeface="Arial"/>
              <a:ea typeface="Arial"/>
              <a:cs typeface="Arial"/>
              <a:sym typeface="Arial"/>
            </a:endParaRPr>
          </a:p>
        </p:txBody>
      </p:sp>
      <p:sp>
        <p:nvSpPr>
          <p:cNvPr id="21" name="Google Shape;21;p34"/>
          <p:cNvSpPr txBox="1"/>
          <p:nvPr/>
        </p:nvSpPr>
        <p:spPr>
          <a:xfrm>
            <a:off x="381260" y="2409476"/>
            <a:ext cx="25096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Impact"/>
                <a:ea typeface="Impact"/>
                <a:cs typeface="Impact"/>
                <a:sym typeface="Impact"/>
              </a:rPr>
              <a:t>1. Αποτρέψτε</a:t>
            </a:r>
            <a:endParaRPr sz="1400" b="0" i="0" u="none" strike="noStrike" cap="none">
              <a:solidFill>
                <a:srgbClr val="000000"/>
              </a:solidFill>
              <a:latin typeface="Arial"/>
              <a:ea typeface="Arial"/>
              <a:cs typeface="Arial"/>
              <a:sym typeface="Arial"/>
            </a:endParaRPr>
          </a:p>
        </p:txBody>
      </p:sp>
      <p:pic>
        <p:nvPicPr>
          <p:cNvPr id="22" name="Google Shape;22;p34"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pic>
        <p:nvPicPr>
          <p:cNvPr id="23" name="Google Shape;23;p34"/>
          <p:cNvPicPr preferRelativeResize="0"/>
          <p:nvPr/>
        </p:nvPicPr>
        <p:blipFill rotWithShape="1">
          <a:blip r:embed="rId3">
            <a:alphaModFix/>
          </a:blip>
          <a:srcRect/>
          <a:stretch/>
        </p:blipFill>
        <p:spPr>
          <a:xfrm>
            <a:off x="29817" y="29817"/>
            <a:ext cx="1015241" cy="101524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Unit slide single column" type="obj">
  <p:cSld name="OBJECT">
    <p:spTree>
      <p:nvGrpSpPr>
        <p:cNvPr id="1" name="Shape 24"/>
        <p:cNvGrpSpPr/>
        <p:nvPr/>
      </p:nvGrpSpPr>
      <p:grpSpPr>
        <a:xfrm>
          <a:off x="0" y="0"/>
          <a:ext cx="0" cy="0"/>
          <a:chOff x="0" y="0"/>
          <a:chExt cx="0" cy="0"/>
        </a:xfrm>
      </p:grpSpPr>
      <p:sp>
        <p:nvSpPr>
          <p:cNvPr id="25" name="Google Shape;25;p35"/>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5"/>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2400"/>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 name="Google Shape;27;p35"/>
          <p:cNvPicPr preferRelativeResize="0"/>
          <p:nvPr/>
        </p:nvPicPr>
        <p:blipFill rotWithShape="1">
          <a:blip r:embed="rId2">
            <a:alphaModFix/>
          </a:blip>
          <a:srcRect/>
          <a:stretch/>
        </p:blipFill>
        <p:spPr>
          <a:xfrm>
            <a:off x="29817" y="6301390"/>
            <a:ext cx="528183" cy="528183"/>
          </a:xfrm>
          <a:prstGeom prst="rect">
            <a:avLst/>
          </a:prstGeom>
          <a:noFill/>
          <a:ln>
            <a:noFill/>
          </a:ln>
        </p:spPr>
      </p:pic>
      <p:sp>
        <p:nvSpPr>
          <p:cNvPr id="28" name="Google Shape;28;p35"/>
          <p:cNvSpPr txBox="1"/>
          <p:nvPr/>
        </p:nvSpPr>
        <p:spPr>
          <a:xfrm>
            <a:off x="0" y="98623"/>
            <a:ext cx="7600949"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en-US" sz="1800" b="1" i="0" u="none" strike="noStrike" cap="none" dirty="0">
                <a:solidFill>
                  <a:schemeClr val="lt1"/>
                </a:solidFill>
                <a:highlight>
                  <a:srgbClr val="C01E24"/>
                </a:highlight>
                <a:latin typeface="Calibri"/>
                <a:ea typeface="Calibri"/>
                <a:cs typeface="Calibri"/>
                <a:sym typeface="Calibri"/>
              </a:rPr>
              <a:t> 2 </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Κύρι</a:t>
            </a:r>
            <a:r>
              <a:rPr lang="en-US" sz="1800" b="0" i="0" u="none" strike="noStrike" cap="none" dirty="0">
                <a:solidFill>
                  <a:srgbClr val="7F7F7F"/>
                </a:solidFill>
                <a:latin typeface="Calibri"/>
                <a:ea typeface="Calibri"/>
                <a:cs typeface="Calibri"/>
                <a:sym typeface="Calibri"/>
              </a:rPr>
              <a:t>α προβλήματα υγείας κατά την προσγείωση σε μια νέα χώρα </a:t>
            </a:r>
            <a:endParaRPr sz="1800" b="0" i="0" u="none" strike="noStrike" cap="none" dirty="0">
              <a:solidFill>
                <a:srgbClr val="7F7F7F"/>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module Intro">
  <p:cSld name="Submodule Intro">
    <p:spTree>
      <p:nvGrpSpPr>
        <p:cNvPr id="1" name="Shape 29"/>
        <p:cNvGrpSpPr/>
        <p:nvPr/>
      </p:nvGrpSpPr>
      <p:grpSpPr>
        <a:xfrm>
          <a:off x="0" y="0"/>
          <a:ext cx="0" cy="0"/>
          <a:chOff x="0" y="0"/>
          <a:chExt cx="0" cy="0"/>
        </a:xfrm>
      </p:grpSpPr>
      <p:sp>
        <p:nvSpPr>
          <p:cNvPr id="30" name="Google Shape;30;p36"/>
          <p:cNvSpPr/>
          <p:nvPr/>
        </p:nvSpPr>
        <p:spPr>
          <a:xfrm>
            <a:off x="0" y="2218305"/>
            <a:ext cx="12192000" cy="3787362"/>
          </a:xfrm>
          <a:prstGeom prst="rect">
            <a:avLst/>
          </a:prstGeom>
          <a:solidFill>
            <a:srgbClr val="203864"/>
          </a:solidFill>
          <a:ln>
            <a:noFill/>
          </a:ln>
          <a:effectLst>
            <a:outerShdw blurRad="40000" dist="23000" dir="5400000" rotWithShape="0">
              <a:srgbClr val="808080">
                <a:alpha val="33725"/>
              </a:srgbClr>
            </a:outerShdw>
          </a:effectLst>
        </p:spPr>
        <p:txBody>
          <a:bodyPr spcFirstLastPara="1" wrap="square" lIns="91425" tIns="45700" rIns="91425" bIns="45700" anchor="ctr" anchorCtr="0">
            <a:noAutofit/>
          </a:bodyPr>
          <a:lstStyle/>
          <a:p>
            <a:pPr marL="285750" marR="0" lvl="0" indent="-17145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31;p36"/>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6"/>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Clr>
                <a:schemeClr val="lt1"/>
              </a:buClr>
              <a:buSzPts val="2400"/>
              <a:buChar char="▪"/>
              <a:defRPr>
                <a:solidFill>
                  <a:schemeClr val="lt1"/>
                </a:solidFill>
                <a:latin typeface="Calibri"/>
                <a:ea typeface="Calibri"/>
                <a:cs typeface="Calibri"/>
                <a:sym typeface="Calibri"/>
              </a:defRPr>
            </a:lvl1pPr>
            <a:lvl2pPr marL="914400" lvl="1" indent="-396240" algn="l">
              <a:lnSpc>
                <a:spcPct val="100000"/>
              </a:lnSpc>
              <a:spcBef>
                <a:spcPts val="600"/>
              </a:spcBef>
              <a:spcAft>
                <a:spcPts val="0"/>
              </a:spcAft>
              <a:buClr>
                <a:schemeClr val="lt1"/>
              </a:buClr>
              <a:buSzPts val="2640"/>
              <a:buChar char="▪"/>
              <a:defRPr>
                <a:solidFill>
                  <a:schemeClr val="lt1"/>
                </a:solidFill>
                <a:latin typeface="Calibri"/>
                <a:ea typeface="Calibri"/>
                <a:cs typeface="Calibri"/>
                <a:sym typeface="Calibri"/>
              </a:defRPr>
            </a:lvl2pPr>
            <a:lvl3pPr marL="1371600" lvl="2" indent="-355600" algn="l">
              <a:lnSpc>
                <a:spcPct val="100000"/>
              </a:lnSpc>
              <a:spcBef>
                <a:spcPts val="600"/>
              </a:spcBef>
              <a:spcAft>
                <a:spcPts val="0"/>
              </a:spcAft>
              <a:buClr>
                <a:schemeClr val="lt1"/>
              </a:buClr>
              <a:buSzPts val="2000"/>
              <a:buChar char="▪"/>
              <a:defRPr>
                <a:solidFill>
                  <a:schemeClr val="lt1"/>
                </a:solidFill>
                <a:latin typeface="Calibri"/>
                <a:ea typeface="Calibri"/>
                <a:cs typeface="Calibri"/>
                <a:sym typeface="Calibri"/>
              </a:defRPr>
            </a:lvl3pPr>
            <a:lvl4pPr marL="1828800" lvl="3" indent="-355600" algn="l">
              <a:lnSpc>
                <a:spcPct val="100000"/>
              </a:lnSpc>
              <a:spcBef>
                <a:spcPts val="600"/>
              </a:spcBef>
              <a:spcAft>
                <a:spcPts val="0"/>
              </a:spcAft>
              <a:buClr>
                <a:schemeClr val="lt1"/>
              </a:buClr>
              <a:buSzPts val="2000"/>
              <a:buChar char="▪"/>
              <a:defRPr>
                <a:solidFill>
                  <a:schemeClr val="lt1"/>
                </a:solidFill>
                <a:latin typeface="Calibri"/>
                <a:ea typeface="Calibri"/>
                <a:cs typeface="Calibri"/>
                <a:sym typeface="Calibri"/>
              </a:defRPr>
            </a:lvl4pPr>
            <a:lvl5pPr marL="2286000" lvl="4" indent="-355600" algn="l">
              <a:lnSpc>
                <a:spcPct val="100000"/>
              </a:lnSpc>
              <a:spcBef>
                <a:spcPts val="600"/>
              </a:spcBef>
              <a:spcAft>
                <a:spcPts val="0"/>
              </a:spcAft>
              <a:buClr>
                <a:schemeClr val="lt1"/>
              </a:buClr>
              <a:buSzPts val="2000"/>
              <a:buChar char="▪"/>
              <a:defRPr>
                <a:solidFill>
                  <a:schemeClr val="lt1"/>
                </a:solidFill>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36"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10507980" y="6356323"/>
            <a:ext cx="1684020" cy="495300"/>
          </a:xfrm>
          <a:prstGeom prst="rect">
            <a:avLst/>
          </a:prstGeom>
          <a:noFill/>
          <a:ln>
            <a:noFill/>
          </a:ln>
        </p:spPr>
      </p:pic>
      <p:pic>
        <p:nvPicPr>
          <p:cNvPr id="34" name="Google Shape;34;p36"/>
          <p:cNvPicPr preferRelativeResize="0"/>
          <p:nvPr/>
        </p:nvPicPr>
        <p:blipFill rotWithShape="1">
          <a:blip r:embed="rId3">
            <a:alphaModFix/>
          </a:blip>
          <a:srcRect/>
          <a:stretch/>
        </p:blipFill>
        <p:spPr>
          <a:xfrm>
            <a:off x="29817" y="6301390"/>
            <a:ext cx="528183" cy="52818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35"/>
        <p:cNvGrpSpPr/>
        <p:nvPr/>
      </p:nvGrpSpPr>
      <p:grpSpPr>
        <a:xfrm>
          <a:off x="0" y="0"/>
          <a:ext cx="0" cy="0"/>
          <a:chOff x="0" y="0"/>
          <a:chExt cx="0" cy="0"/>
        </a:xfrm>
      </p:grpSpPr>
      <p:sp>
        <p:nvSpPr>
          <p:cNvPr id="36" name="Google Shape;36;p37"/>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7"/>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a:lnSpc>
                <a:spcPct val="100000"/>
              </a:lnSpc>
              <a:spcBef>
                <a:spcPts val="600"/>
              </a:spcBef>
              <a:spcAft>
                <a:spcPts val="0"/>
              </a:spcAft>
              <a:buSzPts val="24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37"/>
          <p:cNvSpPr txBox="1">
            <a:spLocks noGrp="1"/>
          </p:cNvSpPr>
          <p:nvPr>
            <p:ph type="body" idx="2"/>
          </p:nvPr>
        </p:nvSpPr>
        <p:spPr>
          <a:xfrm>
            <a:off x="558000" y="2687950"/>
            <a:ext cx="10515600"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150000"/>
              </a:lnSpc>
              <a:spcBef>
                <a:spcPts val="600"/>
              </a:spcBef>
              <a:spcAft>
                <a:spcPts val="0"/>
              </a:spcAft>
              <a:buClr>
                <a:srgbClr val="C01E24"/>
              </a:buClr>
              <a:buSzPts val="2400"/>
              <a:buChar char="▪"/>
              <a:defRPr>
                <a:latin typeface="Calibri"/>
                <a:ea typeface="Calibri"/>
                <a:cs typeface="Calibri"/>
                <a:sym typeface="Calibri"/>
              </a:defRPr>
            </a:lvl1pPr>
            <a:lvl2pPr marL="914400" lvl="1" indent="-396240" algn="l">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9" name="Google Shape;39;p37"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10507980" y="6356323"/>
            <a:ext cx="1684020" cy="495300"/>
          </a:xfrm>
          <a:prstGeom prst="rect">
            <a:avLst/>
          </a:prstGeom>
          <a:noFill/>
          <a:ln>
            <a:noFill/>
          </a:ln>
        </p:spPr>
      </p:pic>
      <p:pic>
        <p:nvPicPr>
          <p:cNvPr id="40" name="Google Shape;40;p37"/>
          <p:cNvPicPr preferRelativeResize="0"/>
          <p:nvPr/>
        </p:nvPicPr>
        <p:blipFill rotWithShape="1">
          <a:blip r:embed="rId3">
            <a:alphaModFix/>
          </a:blip>
          <a:srcRect/>
          <a:stretch/>
        </p:blipFill>
        <p:spPr>
          <a:xfrm>
            <a:off x="29817" y="6301390"/>
            <a:ext cx="528183" cy="52818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41"/>
        <p:cNvGrpSpPr/>
        <p:nvPr/>
      </p:nvGrpSpPr>
      <p:grpSpPr>
        <a:xfrm>
          <a:off x="0" y="0"/>
          <a:ext cx="0" cy="0"/>
          <a:chOff x="0" y="0"/>
          <a:chExt cx="0" cy="0"/>
        </a:xfrm>
      </p:grpSpPr>
      <p:sp>
        <p:nvSpPr>
          <p:cNvPr id="42" name="Google Shape;42;p38"/>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8"/>
          <p:cNvSpPr txBox="1">
            <a:spLocks noGrp="1"/>
          </p:cNvSpPr>
          <p:nvPr>
            <p:ph type="body" idx="1"/>
          </p:nvPr>
        </p:nvSpPr>
        <p:spPr>
          <a:xfrm>
            <a:off x="557999" y="1800000"/>
            <a:ext cx="5409663"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8"/>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 name="Google Shape;45;p38"/>
          <p:cNvPicPr preferRelativeResize="0"/>
          <p:nvPr/>
        </p:nvPicPr>
        <p:blipFill rotWithShape="1">
          <a:blip r:embed="rId2">
            <a:alphaModFix/>
          </a:blip>
          <a:srcRect/>
          <a:stretch/>
        </p:blipFill>
        <p:spPr>
          <a:xfrm>
            <a:off x="29817" y="6301390"/>
            <a:ext cx="528183" cy="528183"/>
          </a:xfrm>
          <a:prstGeom prst="rect">
            <a:avLst/>
          </a:prstGeom>
          <a:noFill/>
          <a:ln>
            <a:noFill/>
          </a:ln>
        </p:spPr>
      </p:pic>
      <p:sp>
        <p:nvSpPr>
          <p:cNvPr id="7" name="Google Shape;28;p35">
            <a:extLst>
              <a:ext uri="{FF2B5EF4-FFF2-40B4-BE49-F238E27FC236}">
                <a16:creationId xmlns:a16="http://schemas.microsoft.com/office/drawing/2014/main" id="{4EE0828D-BAB2-2CD3-F9C9-4715ED700578}"/>
              </a:ext>
            </a:extLst>
          </p:cNvPr>
          <p:cNvSpPr txBox="1"/>
          <p:nvPr userDrawn="1"/>
        </p:nvSpPr>
        <p:spPr>
          <a:xfrm>
            <a:off x="0" y="98623"/>
            <a:ext cx="7600949"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en-US" sz="1800" b="1" i="0" u="none" strike="noStrike" cap="none" dirty="0">
                <a:solidFill>
                  <a:schemeClr val="lt1"/>
                </a:solidFill>
                <a:highlight>
                  <a:srgbClr val="C01E24"/>
                </a:highlight>
                <a:latin typeface="Calibri"/>
                <a:ea typeface="Calibri"/>
                <a:cs typeface="Calibri"/>
                <a:sym typeface="Calibri"/>
              </a:rPr>
              <a:t> 2 </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Κύρι</a:t>
            </a:r>
            <a:r>
              <a:rPr lang="en-US" sz="1800" b="0" i="0" u="none" strike="noStrike" cap="none" dirty="0">
                <a:solidFill>
                  <a:srgbClr val="7F7F7F"/>
                </a:solidFill>
                <a:latin typeface="Calibri"/>
                <a:ea typeface="Calibri"/>
                <a:cs typeface="Calibri"/>
                <a:sym typeface="Calibri"/>
              </a:rPr>
              <a:t>α προβλήματα υγείας κατά την προσγείωση σε μια νέα χώρα </a:t>
            </a:r>
            <a:endParaRPr sz="1800" b="0" i="0" u="none" strike="noStrike" cap="none" dirty="0">
              <a:solidFill>
                <a:srgbClr val="7F7F7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47"/>
        <p:cNvGrpSpPr/>
        <p:nvPr/>
      </p:nvGrpSpPr>
      <p:grpSpPr>
        <a:xfrm>
          <a:off x="0" y="0"/>
          <a:ext cx="0" cy="0"/>
          <a:chOff x="0" y="0"/>
          <a:chExt cx="0" cy="0"/>
        </a:xfrm>
      </p:grpSpPr>
      <p:sp>
        <p:nvSpPr>
          <p:cNvPr id="48" name="Google Shape;48;p1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2400"/>
              <a:buNone/>
              <a:defRPr sz="2400" b="1"/>
            </a:lvl1pPr>
            <a:lvl2pPr marL="914400" lvl="1" indent="-228600" algn="l">
              <a:lnSpc>
                <a:spcPct val="100000"/>
              </a:lnSpc>
              <a:spcBef>
                <a:spcPts val="600"/>
              </a:spcBef>
              <a:spcAft>
                <a:spcPts val="0"/>
              </a:spcAft>
              <a:buSzPts val="2640"/>
              <a:buNone/>
              <a:defRPr sz="2000" b="1"/>
            </a:lvl2pPr>
            <a:lvl3pPr marL="1371600" lvl="2" indent="-228600" algn="l">
              <a:lnSpc>
                <a:spcPct val="100000"/>
              </a:lnSpc>
              <a:spcBef>
                <a:spcPts val="600"/>
              </a:spcBef>
              <a:spcAft>
                <a:spcPts val="0"/>
              </a:spcAft>
              <a:buSzPts val="2000"/>
              <a:buNone/>
              <a:defRPr sz="1800" b="1"/>
            </a:lvl3pPr>
            <a:lvl4pPr marL="1828800" lvl="3" indent="-228600" algn="l">
              <a:lnSpc>
                <a:spcPct val="100000"/>
              </a:lnSpc>
              <a:spcBef>
                <a:spcPts val="600"/>
              </a:spcBef>
              <a:spcAft>
                <a:spcPts val="0"/>
              </a:spcAft>
              <a:buSzPts val="2000"/>
              <a:buNone/>
              <a:defRPr sz="1600" b="1"/>
            </a:lvl4pPr>
            <a:lvl5pPr marL="2286000" lvl="4" indent="-228600" algn="l">
              <a:lnSpc>
                <a:spcPct val="100000"/>
              </a:lnSpc>
              <a:spcBef>
                <a:spcPts val="600"/>
              </a:spcBef>
              <a:spcAft>
                <a:spcPts val="0"/>
              </a:spcAft>
              <a:buSzPts val="2000"/>
              <a:buNone/>
              <a:defRPr sz="1600" b="1"/>
            </a:lvl5pPr>
            <a:lvl6pPr marL="2743200" lvl="5" indent="-228600" algn="l">
              <a:lnSpc>
                <a:spcPct val="90000"/>
              </a:lnSpc>
              <a:spcBef>
                <a:spcPts val="6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50" name="Google Shape;50;p1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a:lvl1pPr>
            <a:lvl2pPr marL="914400" lvl="1" indent="-396240" algn="l">
              <a:lnSpc>
                <a:spcPct val="100000"/>
              </a:lnSpc>
              <a:spcBef>
                <a:spcPts val="600"/>
              </a:spcBef>
              <a:spcAft>
                <a:spcPts val="0"/>
              </a:spcAft>
              <a:buSzPts val="2640"/>
              <a:buChar char="▪"/>
              <a:defRPr/>
            </a:lvl2pPr>
            <a:lvl3pPr marL="1371600" lvl="2" indent="-355600" algn="l">
              <a:lnSpc>
                <a:spcPct val="100000"/>
              </a:lnSpc>
              <a:spcBef>
                <a:spcPts val="600"/>
              </a:spcBef>
              <a:spcAft>
                <a:spcPts val="0"/>
              </a:spcAft>
              <a:buSzPts val="2000"/>
              <a:buChar char="▪"/>
              <a:defRPr/>
            </a:lvl3pPr>
            <a:lvl4pPr marL="1828800" lvl="3" indent="-355600" algn="l">
              <a:lnSpc>
                <a:spcPct val="100000"/>
              </a:lnSpc>
              <a:spcBef>
                <a:spcPts val="600"/>
              </a:spcBef>
              <a:spcAft>
                <a:spcPts val="0"/>
              </a:spcAft>
              <a:buSzPts val="2000"/>
              <a:buChar char="▪"/>
              <a:defRPr/>
            </a:lvl4pPr>
            <a:lvl5pPr marL="2286000" lvl="4" indent="-355600" algn="l">
              <a:lnSpc>
                <a:spcPct val="100000"/>
              </a:lnSpc>
              <a:spcBef>
                <a:spcPts val="600"/>
              </a:spcBef>
              <a:spcAft>
                <a:spcPts val="0"/>
              </a:spcAft>
              <a:buSzPts val="20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1" name="Google Shape;51;p1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2400"/>
              <a:buNone/>
              <a:defRPr sz="2400" b="1"/>
            </a:lvl1pPr>
            <a:lvl2pPr marL="914400" lvl="1" indent="-228600" algn="l">
              <a:lnSpc>
                <a:spcPct val="100000"/>
              </a:lnSpc>
              <a:spcBef>
                <a:spcPts val="600"/>
              </a:spcBef>
              <a:spcAft>
                <a:spcPts val="0"/>
              </a:spcAft>
              <a:buSzPts val="2640"/>
              <a:buNone/>
              <a:defRPr sz="2000" b="1"/>
            </a:lvl2pPr>
            <a:lvl3pPr marL="1371600" lvl="2" indent="-228600" algn="l">
              <a:lnSpc>
                <a:spcPct val="100000"/>
              </a:lnSpc>
              <a:spcBef>
                <a:spcPts val="600"/>
              </a:spcBef>
              <a:spcAft>
                <a:spcPts val="0"/>
              </a:spcAft>
              <a:buSzPts val="2000"/>
              <a:buNone/>
              <a:defRPr sz="1800" b="1"/>
            </a:lvl3pPr>
            <a:lvl4pPr marL="1828800" lvl="3" indent="-228600" algn="l">
              <a:lnSpc>
                <a:spcPct val="100000"/>
              </a:lnSpc>
              <a:spcBef>
                <a:spcPts val="600"/>
              </a:spcBef>
              <a:spcAft>
                <a:spcPts val="0"/>
              </a:spcAft>
              <a:buSzPts val="2000"/>
              <a:buNone/>
              <a:defRPr sz="1600" b="1"/>
            </a:lvl4pPr>
            <a:lvl5pPr marL="2286000" lvl="4" indent="-228600" algn="l">
              <a:lnSpc>
                <a:spcPct val="100000"/>
              </a:lnSpc>
              <a:spcBef>
                <a:spcPts val="600"/>
              </a:spcBef>
              <a:spcAft>
                <a:spcPts val="0"/>
              </a:spcAft>
              <a:buSzPts val="2000"/>
              <a:buNone/>
              <a:defRPr sz="1600" b="1"/>
            </a:lvl5pPr>
            <a:lvl6pPr marL="2743200" lvl="5" indent="-228600" algn="l">
              <a:lnSpc>
                <a:spcPct val="90000"/>
              </a:lnSpc>
              <a:spcBef>
                <a:spcPts val="6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52" name="Google Shape;52;p1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a:lvl1pPr>
            <a:lvl2pPr marL="914400" lvl="1" indent="-396240" algn="l">
              <a:lnSpc>
                <a:spcPct val="100000"/>
              </a:lnSpc>
              <a:spcBef>
                <a:spcPts val="600"/>
              </a:spcBef>
              <a:spcAft>
                <a:spcPts val="0"/>
              </a:spcAft>
              <a:buSzPts val="2640"/>
              <a:buChar char="▪"/>
              <a:defRPr/>
            </a:lvl2pPr>
            <a:lvl3pPr marL="1371600" lvl="2" indent="-355600" algn="l">
              <a:lnSpc>
                <a:spcPct val="100000"/>
              </a:lnSpc>
              <a:spcBef>
                <a:spcPts val="600"/>
              </a:spcBef>
              <a:spcAft>
                <a:spcPts val="0"/>
              </a:spcAft>
              <a:buSzPts val="2000"/>
              <a:buChar char="▪"/>
              <a:defRPr/>
            </a:lvl3pPr>
            <a:lvl4pPr marL="1828800" lvl="3" indent="-355600" algn="l">
              <a:lnSpc>
                <a:spcPct val="100000"/>
              </a:lnSpc>
              <a:spcBef>
                <a:spcPts val="600"/>
              </a:spcBef>
              <a:spcAft>
                <a:spcPts val="0"/>
              </a:spcAft>
              <a:buSzPts val="2000"/>
              <a:buChar char="▪"/>
              <a:defRPr/>
            </a:lvl4pPr>
            <a:lvl5pPr marL="2286000" lvl="4" indent="-355600" algn="l">
              <a:lnSpc>
                <a:spcPct val="100000"/>
              </a:lnSpc>
              <a:spcBef>
                <a:spcPts val="600"/>
              </a:spcBef>
              <a:spcAft>
                <a:spcPts val="0"/>
              </a:spcAft>
              <a:buSzPts val="20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3" name="Google Shape;53;p1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28;p35">
            <a:extLst>
              <a:ext uri="{FF2B5EF4-FFF2-40B4-BE49-F238E27FC236}">
                <a16:creationId xmlns:a16="http://schemas.microsoft.com/office/drawing/2014/main" id="{B69958F8-080E-43D2-518F-B17FDAEF2DEA}"/>
              </a:ext>
            </a:extLst>
          </p:cNvPr>
          <p:cNvSpPr txBox="1"/>
          <p:nvPr userDrawn="1"/>
        </p:nvSpPr>
        <p:spPr>
          <a:xfrm>
            <a:off x="0" y="98623"/>
            <a:ext cx="7600949"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en-US" sz="1800" b="1" i="0" u="none" strike="noStrike" cap="none" dirty="0">
                <a:solidFill>
                  <a:schemeClr val="lt1"/>
                </a:solidFill>
                <a:highlight>
                  <a:srgbClr val="C01E24"/>
                </a:highlight>
                <a:latin typeface="Calibri"/>
                <a:ea typeface="Calibri"/>
                <a:cs typeface="Calibri"/>
                <a:sym typeface="Calibri"/>
              </a:rPr>
              <a:t> 2 </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Κύρι</a:t>
            </a:r>
            <a:r>
              <a:rPr lang="en-US" sz="1800" b="0" i="0" u="none" strike="noStrike" cap="none" dirty="0">
                <a:solidFill>
                  <a:srgbClr val="7F7F7F"/>
                </a:solidFill>
                <a:latin typeface="Calibri"/>
                <a:ea typeface="Calibri"/>
                <a:cs typeface="Calibri"/>
                <a:sym typeface="Calibri"/>
              </a:rPr>
              <a:t>α προβλήματα υγείας κατά την προσγείωση σε μια νέα χώρα </a:t>
            </a:r>
            <a:endParaRPr sz="1800" b="0" i="0" u="none" strike="noStrike" cap="none" dirty="0">
              <a:solidFill>
                <a:srgbClr val="7F7F7F"/>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7"/>
        <p:cNvGrpSpPr/>
        <p:nvPr/>
      </p:nvGrpSpPr>
      <p:grpSpPr>
        <a:xfrm>
          <a:off x="0" y="0"/>
          <a:ext cx="0" cy="0"/>
          <a:chOff x="0" y="0"/>
          <a:chExt cx="0" cy="0"/>
        </a:xfrm>
      </p:grpSpPr>
      <p:sp>
        <p:nvSpPr>
          <p:cNvPr id="58" name="Google Shape;58;p12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 name="Google Shape;59;p12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2133"/>
              </a:spcBef>
              <a:spcAft>
                <a:spcPts val="0"/>
              </a:spcAft>
              <a:buSzPts val="1400"/>
              <a:buChar char="○"/>
              <a:defRPr/>
            </a:lvl2pPr>
            <a:lvl3pPr marL="1371600" lvl="2" indent="-317500" algn="l">
              <a:lnSpc>
                <a:spcPct val="100000"/>
              </a:lnSpc>
              <a:spcBef>
                <a:spcPts val="2133"/>
              </a:spcBef>
              <a:spcAft>
                <a:spcPts val="0"/>
              </a:spcAft>
              <a:buSzPts val="1400"/>
              <a:buChar char="■"/>
              <a:defRPr/>
            </a:lvl3pPr>
            <a:lvl4pPr marL="1828800" lvl="3" indent="-317500" algn="l">
              <a:lnSpc>
                <a:spcPct val="100000"/>
              </a:lnSpc>
              <a:spcBef>
                <a:spcPts val="2133"/>
              </a:spcBef>
              <a:spcAft>
                <a:spcPts val="0"/>
              </a:spcAft>
              <a:buSzPts val="1400"/>
              <a:buChar char="●"/>
              <a:defRPr/>
            </a:lvl4pPr>
            <a:lvl5pPr marL="2286000" lvl="4" indent="-317500" algn="l">
              <a:lnSpc>
                <a:spcPct val="100000"/>
              </a:lnSpc>
              <a:spcBef>
                <a:spcPts val="2133"/>
              </a:spcBef>
              <a:spcAft>
                <a:spcPts val="0"/>
              </a:spcAft>
              <a:buSzPts val="1400"/>
              <a:buChar char="○"/>
              <a:defRPr/>
            </a:lvl5pPr>
            <a:lvl6pPr marL="2743200" lvl="5" indent="-317500" algn="l">
              <a:lnSpc>
                <a:spcPct val="90000"/>
              </a:lnSpc>
              <a:spcBef>
                <a:spcPts val="2133"/>
              </a:spcBef>
              <a:spcAft>
                <a:spcPts val="0"/>
              </a:spcAft>
              <a:buSzPts val="1400"/>
              <a:buChar char="■"/>
              <a:defRPr/>
            </a:lvl6pPr>
            <a:lvl7pPr marL="3200400" lvl="6" indent="-317500" algn="l">
              <a:lnSpc>
                <a:spcPct val="90000"/>
              </a:lnSpc>
              <a:spcBef>
                <a:spcPts val="2133"/>
              </a:spcBef>
              <a:spcAft>
                <a:spcPts val="0"/>
              </a:spcAft>
              <a:buSzPts val="1400"/>
              <a:buChar char="●"/>
              <a:defRPr/>
            </a:lvl7pPr>
            <a:lvl8pPr marL="3657600" lvl="7" indent="-317500" algn="l">
              <a:lnSpc>
                <a:spcPct val="90000"/>
              </a:lnSpc>
              <a:spcBef>
                <a:spcPts val="2133"/>
              </a:spcBef>
              <a:spcAft>
                <a:spcPts val="0"/>
              </a:spcAft>
              <a:buSzPts val="1400"/>
              <a:buChar char="○"/>
              <a:defRPr/>
            </a:lvl8pPr>
            <a:lvl9pPr marL="4114800" lvl="8" indent="-317500" algn="l">
              <a:lnSpc>
                <a:spcPct val="90000"/>
              </a:lnSpc>
              <a:spcBef>
                <a:spcPts val="2133"/>
              </a:spcBef>
              <a:spcAft>
                <a:spcPts val="2133"/>
              </a:spcAft>
              <a:buSzPts val="1400"/>
              <a:buChar char="■"/>
              <a:defRPr/>
            </a:lvl9pPr>
          </a:lstStyle>
          <a:p>
            <a:endParaRPr/>
          </a:p>
        </p:txBody>
      </p:sp>
      <p:sp>
        <p:nvSpPr>
          <p:cNvPr id="60" name="Google Shape;60;p1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 name="Google Shape;28;p35">
            <a:extLst>
              <a:ext uri="{FF2B5EF4-FFF2-40B4-BE49-F238E27FC236}">
                <a16:creationId xmlns:a16="http://schemas.microsoft.com/office/drawing/2014/main" id="{45661ACD-AAB0-E5B6-0203-5970DB15DBA4}"/>
              </a:ext>
            </a:extLst>
          </p:cNvPr>
          <p:cNvSpPr txBox="1"/>
          <p:nvPr userDrawn="1"/>
        </p:nvSpPr>
        <p:spPr>
          <a:xfrm>
            <a:off x="0" y="98623"/>
            <a:ext cx="7600949"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en-US" sz="1800" b="1" i="0" u="none" strike="noStrike" cap="none" dirty="0">
                <a:solidFill>
                  <a:schemeClr val="lt1"/>
                </a:solidFill>
                <a:highlight>
                  <a:srgbClr val="C01E24"/>
                </a:highlight>
                <a:latin typeface="Calibri"/>
                <a:ea typeface="Calibri"/>
                <a:cs typeface="Calibri"/>
                <a:sym typeface="Calibri"/>
              </a:rPr>
              <a:t> 2 </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Κύρι</a:t>
            </a:r>
            <a:r>
              <a:rPr lang="en-US" sz="1800" b="0" i="0" u="none" strike="noStrike" cap="none" dirty="0">
                <a:solidFill>
                  <a:srgbClr val="7F7F7F"/>
                </a:solidFill>
                <a:latin typeface="Calibri"/>
                <a:ea typeface="Calibri"/>
                <a:cs typeface="Calibri"/>
                <a:sym typeface="Calibri"/>
              </a:rPr>
              <a:t>α προβλήματα υγείας κατά την προσγείωση σε μια νέα χώρα </a:t>
            </a:r>
            <a:endParaRPr sz="1800" b="0" i="0" u="none" strike="noStrike" cap="none" dirty="0">
              <a:solidFill>
                <a:srgbClr val="7F7F7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2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 name="Google Shape;64;p122"/>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867"/>
            </a:lvl1pPr>
            <a:lvl2pPr marL="914400" lvl="1" indent="-304800" algn="l">
              <a:lnSpc>
                <a:spcPct val="100000"/>
              </a:lnSpc>
              <a:spcBef>
                <a:spcPts val="2133"/>
              </a:spcBef>
              <a:spcAft>
                <a:spcPts val="0"/>
              </a:spcAft>
              <a:buSzPts val="1200"/>
              <a:buChar char="○"/>
              <a:defRPr sz="1600"/>
            </a:lvl2pPr>
            <a:lvl3pPr marL="1371600" lvl="2" indent="-304800" algn="l">
              <a:lnSpc>
                <a:spcPct val="100000"/>
              </a:lnSpc>
              <a:spcBef>
                <a:spcPts val="2133"/>
              </a:spcBef>
              <a:spcAft>
                <a:spcPts val="0"/>
              </a:spcAft>
              <a:buSzPts val="1200"/>
              <a:buChar char="■"/>
              <a:defRPr sz="1600"/>
            </a:lvl3pPr>
            <a:lvl4pPr marL="1828800" lvl="3" indent="-304800" algn="l">
              <a:lnSpc>
                <a:spcPct val="100000"/>
              </a:lnSpc>
              <a:spcBef>
                <a:spcPts val="2133"/>
              </a:spcBef>
              <a:spcAft>
                <a:spcPts val="0"/>
              </a:spcAft>
              <a:buSzPts val="1200"/>
              <a:buChar char="●"/>
              <a:defRPr sz="1600"/>
            </a:lvl4pPr>
            <a:lvl5pPr marL="2286000" lvl="4" indent="-304800" algn="l">
              <a:lnSpc>
                <a:spcPct val="100000"/>
              </a:lnSpc>
              <a:spcBef>
                <a:spcPts val="2133"/>
              </a:spcBef>
              <a:spcAft>
                <a:spcPts val="0"/>
              </a:spcAft>
              <a:buSzPts val="1200"/>
              <a:buChar char="○"/>
              <a:defRPr sz="1600"/>
            </a:lvl5pPr>
            <a:lvl6pPr marL="2743200" lvl="5" indent="-304800" algn="l">
              <a:lnSpc>
                <a:spcPct val="90000"/>
              </a:lnSpc>
              <a:spcBef>
                <a:spcPts val="2133"/>
              </a:spcBef>
              <a:spcAft>
                <a:spcPts val="0"/>
              </a:spcAft>
              <a:buSzPts val="1200"/>
              <a:buChar char="■"/>
              <a:defRPr sz="1600"/>
            </a:lvl6pPr>
            <a:lvl7pPr marL="3200400" lvl="6" indent="-304800" algn="l">
              <a:lnSpc>
                <a:spcPct val="90000"/>
              </a:lnSpc>
              <a:spcBef>
                <a:spcPts val="2133"/>
              </a:spcBef>
              <a:spcAft>
                <a:spcPts val="0"/>
              </a:spcAft>
              <a:buSzPts val="1200"/>
              <a:buChar char="●"/>
              <a:defRPr sz="1600"/>
            </a:lvl7pPr>
            <a:lvl8pPr marL="3657600" lvl="7" indent="-304800" algn="l">
              <a:lnSpc>
                <a:spcPct val="90000"/>
              </a:lnSpc>
              <a:spcBef>
                <a:spcPts val="2133"/>
              </a:spcBef>
              <a:spcAft>
                <a:spcPts val="0"/>
              </a:spcAft>
              <a:buSzPts val="1200"/>
              <a:buChar char="○"/>
              <a:defRPr sz="1600"/>
            </a:lvl8pPr>
            <a:lvl9pPr marL="4114800" lvl="8" indent="-304800" algn="l">
              <a:lnSpc>
                <a:spcPct val="90000"/>
              </a:lnSpc>
              <a:spcBef>
                <a:spcPts val="2133"/>
              </a:spcBef>
              <a:spcAft>
                <a:spcPts val="2133"/>
              </a:spcAft>
              <a:buSzPts val="1200"/>
              <a:buChar char="■"/>
              <a:defRPr sz="1600"/>
            </a:lvl9pPr>
          </a:lstStyle>
          <a:p>
            <a:endParaRPr/>
          </a:p>
        </p:txBody>
      </p:sp>
      <p:sp>
        <p:nvSpPr>
          <p:cNvPr id="65" name="Google Shape;65;p122"/>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867"/>
            </a:lvl1pPr>
            <a:lvl2pPr marL="914400" lvl="1" indent="-304800" algn="l">
              <a:lnSpc>
                <a:spcPct val="100000"/>
              </a:lnSpc>
              <a:spcBef>
                <a:spcPts val="2133"/>
              </a:spcBef>
              <a:spcAft>
                <a:spcPts val="0"/>
              </a:spcAft>
              <a:buSzPts val="1200"/>
              <a:buChar char="○"/>
              <a:defRPr sz="1600"/>
            </a:lvl2pPr>
            <a:lvl3pPr marL="1371600" lvl="2" indent="-304800" algn="l">
              <a:lnSpc>
                <a:spcPct val="100000"/>
              </a:lnSpc>
              <a:spcBef>
                <a:spcPts val="2133"/>
              </a:spcBef>
              <a:spcAft>
                <a:spcPts val="0"/>
              </a:spcAft>
              <a:buSzPts val="1200"/>
              <a:buChar char="■"/>
              <a:defRPr sz="1600"/>
            </a:lvl3pPr>
            <a:lvl4pPr marL="1828800" lvl="3" indent="-304800" algn="l">
              <a:lnSpc>
                <a:spcPct val="100000"/>
              </a:lnSpc>
              <a:spcBef>
                <a:spcPts val="2133"/>
              </a:spcBef>
              <a:spcAft>
                <a:spcPts val="0"/>
              </a:spcAft>
              <a:buSzPts val="1200"/>
              <a:buChar char="●"/>
              <a:defRPr sz="1600"/>
            </a:lvl4pPr>
            <a:lvl5pPr marL="2286000" lvl="4" indent="-304800" algn="l">
              <a:lnSpc>
                <a:spcPct val="100000"/>
              </a:lnSpc>
              <a:spcBef>
                <a:spcPts val="2133"/>
              </a:spcBef>
              <a:spcAft>
                <a:spcPts val="0"/>
              </a:spcAft>
              <a:buSzPts val="1200"/>
              <a:buChar char="○"/>
              <a:defRPr sz="1600"/>
            </a:lvl5pPr>
            <a:lvl6pPr marL="2743200" lvl="5" indent="-304800" algn="l">
              <a:lnSpc>
                <a:spcPct val="90000"/>
              </a:lnSpc>
              <a:spcBef>
                <a:spcPts val="2133"/>
              </a:spcBef>
              <a:spcAft>
                <a:spcPts val="0"/>
              </a:spcAft>
              <a:buSzPts val="1200"/>
              <a:buChar char="■"/>
              <a:defRPr sz="1600"/>
            </a:lvl6pPr>
            <a:lvl7pPr marL="3200400" lvl="6" indent="-304800" algn="l">
              <a:lnSpc>
                <a:spcPct val="90000"/>
              </a:lnSpc>
              <a:spcBef>
                <a:spcPts val="2133"/>
              </a:spcBef>
              <a:spcAft>
                <a:spcPts val="0"/>
              </a:spcAft>
              <a:buSzPts val="1200"/>
              <a:buChar char="●"/>
              <a:defRPr sz="1600"/>
            </a:lvl7pPr>
            <a:lvl8pPr marL="3657600" lvl="7" indent="-304800" algn="l">
              <a:lnSpc>
                <a:spcPct val="90000"/>
              </a:lnSpc>
              <a:spcBef>
                <a:spcPts val="2133"/>
              </a:spcBef>
              <a:spcAft>
                <a:spcPts val="0"/>
              </a:spcAft>
              <a:buSzPts val="1200"/>
              <a:buChar char="○"/>
              <a:defRPr sz="1600"/>
            </a:lvl8pPr>
            <a:lvl9pPr marL="4114800" lvl="8" indent="-304800" algn="l">
              <a:lnSpc>
                <a:spcPct val="90000"/>
              </a:lnSpc>
              <a:spcBef>
                <a:spcPts val="2133"/>
              </a:spcBef>
              <a:spcAft>
                <a:spcPts val="2133"/>
              </a:spcAft>
              <a:buSzPts val="1200"/>
              <a:buChar char="■"/>
              <a:defRPr sz="1600"/>
            </a:lvl9pPr>
          </a:lstStyle>
          <a:p>
            <a:endParaRPr/>
          </a:p>
        </p:txBody>
      </p:sp>
      <p:sp>
        <p:nvSpPr>
          <p:cNvPr id="66" name="Google Shape;66;p1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 name="Google Shape;28;p35">
            <a:extLst>
              <a:ext uri="{FF2B5EF4-FFF2-40B4-BE49-F238E27FC236}">
                <a16:creationId xmlns:a16="http://schemas.microsoft.com/office/drawing/2014/main" id="{B0D3504E-21F7-E051-DC86-EED7BFAFBD6C}"/>
              </a:ext>
            </a:extLst>
          </p:cNvPr>
          <p:cNvSpPr txBox="1"/>
          <p:nvPr userDrawn="1"/>
        </p:nvSpPr>
        <p:spPr>
          <a:xfrm>
            <a:off x="0" y="98623"/>
            <a:ext cx="7600949"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en-US" sz="1800" b="1" i="0" u="none" strike="noStrike" cap="none" dirty="0">
                <a:solidFill>
                  <a:schemeClr val="lt1"/>
                </a:solidFill>
                <a:highlight>
                  <a:srgbClr val="C01E24"/>
                </a:highlight>
                <a:latin typeface="Calibri"/>
                <a:ea typeface="Calibri"/>
                <a:cs typeface="Calibri"/>
                <a:sym typeface="Calibri"/>
              </a:rPr>
              <a:t> 2 </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Κύρι</a:t>
            </a:r>
            <a:r>
              <a:rPr lang="en-US" sz="1800" b="0" i="0" u="none" strike="noStrike" cap="none" dirty="0">
                <a:solidFill>
                  <a:srgbClr val="7F7F7F"/>
                </a:solidFill>
                <a:latin typeface="Calibri"/>
                <a:ea typeface="Calibri"/>
                <a:cs typeface="Calibri"/>
                <a:sym typeface="Calibri"/>
              </a:rPr>
              <a:t>α προβλήματα υγείας κατά την προσγείωση σε μια νέα χώρα </a:t>
            </a:r>
            <a:endParaRPr sz="1800" b="0" i="0" u="none" strike="noStrike" cap="none" dirty="0">
              <a:solidFill>
                <a:srgbClr val="7F7F7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2"/>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600"/>
              </a:spcBef>
              <a:spcAft>
                <a:spcPts val="0"/>
              </a:spcAft>
              <a:buClr>
                <a:srgbClr val="C01E24"/>
              </a:buClr>
              <a:buSzPts val="2400"/>
              <a:buFont typeface="Calibri"/>
              <a:buChar char="▪"/>
              <a:defRPr sz="24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Calibri"/>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6"/>
        <p:cNvGrpSpPr/>
        <p:nvPr/>
      </p:nvGrpSpPr>
      <p:grpSpPr>
        <a:xfrm>
          <a:off x="0" y="0"/>
          <a:ext cx="0" cy="0"/>
          <a:chOff x="0" y="0"/>
          <a:chExt cx="0" cy="0"/>
        </a:xfrm>
      </p:grpSpPr>
      <p:sp>
        <p:nvSpPr>
          <p:cNvPr id="77" name="Google Shape;7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40"/>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600"/>
              </a:spcBef>
              <a:spcAft>
                <a:spcPts val="0"/>
              </a:spcAft>
              <a:buClr>
                <a:srgbClr val="C01E24"/>
              </a:buClr>
              <a:buSzPts val="2400"/>
              <a:buFont typeface="Calibri"/>
              <a:buChar char="▪"/>
              <a:defRPr sz="2400" b="0" i="0" u="none" strike="noStrike" cap="none">
                <a:solidFill>
                  <a:schemeClr val="lt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Calibri"/>
              <a:buChar char="▪"/>
              <a:defRPr sz="22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Calibri"/>
              <a:buChar char="▪"/>
              <a:defRPr sz="20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Calibri"/>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Calibri"/>
              <a:buChar char="▪"/>
              <a:defRPr sz="20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79" name="Google Shape;7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0" name="Google Shape;8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1" name="Google Shape;81;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publichealthreviews.biomedcentral.com/articles/10.1186/s40985-018-0104-9/figures/2"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publichealthreviews.biomedcentral.com/articles/10.1186/s40985-018-0104-9/figures/2"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publichealthreviews.biomedcentral.com/articles/10.1186/s40985-018-0104-9/figures/2"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eLbmUbj0edk"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https://pixabay.com/de/vectors/video-arbeit-youtube-zu-betrachten-3782430/" TargetMode="Externa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de/illustrations/pinnwand-notizzettel-post-it-zettel-2768204/"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pixabay.com/illustrations/silhouettes-people-mankind-gears-78014/"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training.mig-dhl.eu/modules/document/file.php/TMA106/Material/Create%20your%20own%20Pocket%20Guide%20with%20health%20terms_GR.pdf"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de/vectors/elektrokardiogramm-blutdruck-ekg-2858693/"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hyperlink" Target="https://pixabay.com/service/licens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de/vectors/blutdruck-ekg-die-gesundheit-herz-3312513/"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hyperlink" Target="https://pixabay.com/service/licens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euro.who.int/__data/assets/pdf_file/0005/293270/Migration-Health-Key-Issues-.pdf"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hyperlink" Target="http://www.coordina-oerh.com/" TargetMode="External"/><Relationship Id="rId13" Type="http://schemas.openxmlformats.org/officeDocument/2006/relationships/hyperlink" Target="https://www.media-k.eu/" TargetMode="External"/><Relationship Id="rId3" Type="http://schemas.openxmlformats.org/officeDocument/2006/relationships/image" Target="../media/image7.jpg"/><Relationship Id="rId7" Type="http://schemas.openxmlformats.org/officeDocument/2006/relationships/image" Target="../media/image9.jpg"/><Relationship Id="rId12"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w-hs.de/" TargetMode="External"/><Relationship Id="rId11" Type="http://schemas.openxmlformats.org/officeDocument/2006/relationships/hyperlink" Target="https://www.uv.es/" TargetMode="External"/><Relationship Id="rId5" Type="http://schemas.openxmlformats.org/officeDocument/2006/relationships/image" Target="../media/image8.jpg"/><Relationship Id="rId15" Type="http://schemas.openxmlformats.org/officeDocument/2006/relationships/hyperlink" Target="https://www.oxfamitalia.org/" TargetMode="External"/><Relationship Id="rId10" Type="http://schemas.openxmlformats.org/officeDocument/2006/relationships/image" Target="../media/image11.jpg"/><Relationship Id="rId4" Type="http://schemas.openxmlformats.org/officeDocument/2006/relationships/hyperlink" Target="https://www.gunet.gr/" TargetMode="External"/><Relationship Id="rId9" Type="http://schemas.openxmlformats.org/officeDocument/2006/relationships/image" Target="../media/image10.jpg"/><Relationship Id="rId1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photos/heart-curve-health-healthy-pulse-3689233/"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hyperlink" Target="https://pixabay.com/service/licens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photos/doctor-doctor-visit-ill-hospital-3827088/"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hyperlink" Target="https://pixabay.com/service/licens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dn.pixabay.com/photo/2021/01/09/06/25/online-consultation-5901524_960_720.jpg"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hyperlink" Target="https://pixabay.com/service/licens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de/vectors/furcht-angst-depression-frau-6562668/"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s://pixabay.com/service/licens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dn.pixabay.com/photo/2015/08/15/09/58/network-889351_960_720.jpg"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hyperlink" Target="https://pixabay.com/service/licens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dn.pixabay.com/photo/2017/08/18/08/04/idea-2654150_960_720.jpg"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hyperlink" Target="https://pixabay.com/service/licens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cdn.pixabay.com/photo/2021/12/24/13/34/headache-6891133_960_720.jpg"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hyperlink" Target="https://pixabay.com/service/licens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dn.pixabay.com/photo/2019/01/27/17/51/doctor-on-call-3958602_1280.jpg"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s://pixabay.com/service/licens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hyperlink" Target="https://www.pexels.com/license/" TargetMode="External"/><Relationship Id="rId5" Type="http://schemas.openxmlformats.org/officeDocument/2006/relationships/hyperlink" Target="https://www.pexels.com/photo/medical-stethoscope-with-red-paper-heart-on-white-surface-4386467/" TargetMode="External"/><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s://www.pexels.com/license/" TargetMode="External"/><Relationship Id="rId4" Type="http://schemas.openxmlformats.org/officeDocument/2006/relationships/hyperlink" Target="https://www.pexels.com/pt-br/foto/medico-doutor-saude-cuidados-de-saude-399321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photos/globe-syringe-vaccination-vaccinate-6002422/"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1.jpg"/><Relationship Id="rId4" Type="http://schemas.openxmlformats.org/officeDocument/2006/relationships/hyperlink" Target="https://pixabay.com/service/license/"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euro.who.int/en/health-topics/disease-prevention/vaccines-and-immunization/video-gallery" TargetMode="External"/><Relationship Id="rId7"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hyperlink" Target="https://pixabay.com/service/license/" TargetMode="External"/><Relationship Id="rId5" Type="http://schemas.openxmlformats.org/officeDocument/2006/relationships/hyperlink" Target="https://pixabay.com/el/illustrations/%ce%b2%ce%b1%ce%ba%cf%84%ce%ae%cf%81%ce%b9%ce%b1-%ce%b9%cf%8c%cf%82-%cf%83%cf%84%ce%ad%ce%bc%ce%bc%ce%b1-%ce%b1%cf%83%ce%b8%ce%ad%ce%bd%ce%b5%ce%b9%ce%b1-5545353/" TargetMode="Externa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hyperlink" Target="https://pixabay.com/service/license/" TargetMode="External"/><Relationship Id="rId5" Type="http://schemas.openxmlformats.org/officeDocument/2006/relationships/hyperlink" Target="https://cdn.pixabay.com/photo/2020/07/11/18/54/veggies-5395029_960_720.png" TargetMode="Externa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pixabay.com/photos/healthy-food-food-power-dietetic-1348430/"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sunriseseniorliving.com/blog/july-2020/5-tips-for-shopping-a-farmers-market-this-summer.aspx"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8" Type="http://schemas.openxmlformats.org/officeDocument/2006/relationships/hyperlink" Target="https://pixabay.com/service/license/" TargetMode="External"/><Relationship Id="rId3" Type="http://schemas.openxmlformats.org/officeDocument/2006/relationships/hyperlink" Target="https://apps.apple.com/us/app/quitnow/id483994930" TargetMode="External"/><Relationship Id="rId7" Type="http://schemas.openxmlformats.org/officeDocument/2006/relationships/hyperlink" Target="https://pixabay.com/el/vectors/%ce%b1%cf%80%ce%b1%ce%b3%ce%bf%cf%81%ce%b5%cf%8d%ce%b5%cf%84%ce%b1%ce%b9-%cf%84%ce%bf-%ce%ba%ce%ac%cf%80%ce%bd%ce%b9%cf%83%ce%bc%ce%b1-%cf%84%cf%83%ce%b9%ce%b3%ce%ac%cf%81%ce%bf-148825/"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hyperlink" Target="https://apps.apple.com/app/apple-store/id494552000" TargetMode="External"/><Relationship Id="rId4" Type="http://schemas.openxmlformats.org/officeDocument/2006/relationships/hyperlink" Target="https://apps.apple.com/us/app/smoke-free-quit-smoking-now/id577767592" TargetMode="External"/><Relationship Id="rId9"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hyperlink" Target="https://www.euro.who.int/en/health-topics/disease-prevention/alcohol-use#:~:text=Across%20the%20WHO%20European%20Region,to%20unintentional%20and%20intentional%20injuries" TargetMode="External"/><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unsplash.com/license" TargetMode="External"/><Relationship Id="rId4" Type="http://schemas.openxmlformats.org/officeDocument/2006/relationships/hyperlink" Target="https://unsplash.com/photos/o5bot9dytg0"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www.pexels.com/pt-br/foto/exercicio-atividade-fisica-ginastica-fitness-5038818/"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pexels.com/pt-br/foto/atividade-acao-movimento-adoravel-6691662/" TargetMode="Externa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48.jpg"/><Relationship Id="rId5" Type="http://schemas.openxmlformats.org/officeDocument/2006/relationships/image" Target="../media/image38.png"/><Relationship Id="rId4" Type="http://schemas.openxmlformats.org/officeDocument/2006/relationships/hyperlink" Target="https://pixabay.com/service/licens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illustrations/teamwork-team-gear-gears-drive-220774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hyperlink" Target="https://www.hopkinsmedicine.org/health/treatment-tests-and-therapies/screening-tests-for-common-disease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hopkinsmedicine.org/health/treatment-tests-and-therapies/screening-tests-for-common-diseases" TargetMode="External"/><Relationship Id="rId7"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hyperlink" Target="https://pixabay.com/service/license/" TargetMode="External"/><Relationship Id="rId5" Type="http://schemas.openxmlformats.org/officeDocument/2006/relationships/hyperlink" Target="https://pixabay.com/photos/laboratory-medical-medicine-hand-3827736/" TargetMode="External"/><Relationship Id="rId4" Type="http://schemas.openxmlformats.org/officeDocument/2006/relationships/image" Target="../media/image52.jpg"/></Relationships>
</file>

<file path=ppt/slides/_rels/slide53.xml.rels><?xml version="1.0" encoding="UTF-8" standalone="yes"?>
<Relationships xmlns="http://schemas.openxmlformats.org/package/2006/relationships"><Relationship Id="rId8" Type="http://schemas.openxmlformats.org/officeDocument/2006/relationships/hyperlink" Target="https://www.who.int/water_sanitation_health/hygiene/settings/hvchap8.pdf" TargetMode="External"/><Relationship Id="rId3" Type="http://schemas.openxmlformats.org/officeDocument/2006/relationships/image" Target="../media/image53.jpg"/><Relationship Id="rId7" Type="http://schemas.openxmlformats.org/officeDocument/2006/relationships/hyperlink" Target="https://www.ecdc.europa.eu/sites/default/files/documents/COVID-19-guidance-refugee-asylum-seekers-migrants-EU.pdf" TargetMode="External"/><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hyperlink" Target="https://unsplash.com/license" TargetMode="External"/><Relationship Id="rId4" Type="http://schemas.openxmlformats.org/officeDocument/2006/relationships/hyperlink" Target="https://unsplash.com/photos/9EJVIo6XTB8"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hyperlink" Target="https://www.pexels.com/license/" TargetMode="External"/><Relationship Id="rId4" Type="http://schemas.openxmlformats.org/officeDocument/2006/relationships/hyperlink" Target="https://www.pexels.com/pt-br/foto/mulher-etnica-pouco-saudavel-tomando-comprimidos-enquanto-descansa-na-cama-5692652/"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hyperlink" Target="about:blank" TargetMode="External"/><Relationship Id="rId2" Type="http://schemas.openxmlformats.org/officeDocument/2006/relationships/notesSlide" Target="../notesSlides/notesSlide55.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hyperlink" Target="https://www.pexels.com/license/" TargetMode="External"/><Relationship Id="rId4" Type="http://schemas.openxmlformats.org/officeDocument/2006/relationships/hyperlink" Target="https://www.pexels.com/pt-br/foto/cuidado-atencao-cautela-limpar-4099481/"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www.pexels.com/pt-br/foto/mulher-em-pe-segurando-a-barriga-1765353/"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hyperlink" Target="https://pixabay.com/service/license/" TargetMode="External"/><Relationship Id="rId5" Type="http://schemas.openxmlformats.org/officeDocument/2006/relationships/hyperlink" Target="https://www.pexels.com/pt-br/foto/frio-com-frio-dor-de-cabeca-casa-6753143/" TargetMode="External"/><Relationship Id="rId4" Type="http://schemas.openxmlformats.org/officeDocument/2006/relationships/hyperlink" Target="https://northeast.jeffersonhealth.or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hyperlink" Target="https://unsplash.com/license" TargetMode="External"/><Relationship Id="rId4" Type="http://schemas.openxmlformats.org/officeDocument/2006/relationships/hyperlink" Target="https://unsplash.com/photos/t2FYyS9-NFo"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s://www.pexels.com/pt-br/foto/adultos-analise-pesquisa-antecipacao-7089047/" TargetMode="External"/><Relationship Id="rId2" Type="http://schemas.openxmlformats.org/officeDocument/2006/relationships/notesSlide" Target="../notesSlides/notesSlide65.xml"/><Relationship Id="rId1" Type="http://schemas.openxmlformats.org/officeDocument/2006/relationships/slideLayout" Target="../slideLayouts/slideLayout9.xml"/><Relationship Id="rId6" Type="http://schemas.openxmlformats.org/officeDocument/2006/relationships/image" Target="../media/image59.jpg"/><Relationship Id="rId5" Type="http://schemas.openxmlformats.org/officeDocument/2006/relationships/image" Target="../media/image38.png"/><Relationship Id="rId4" Type="http://schemas.openxmlformats.org/officeDocument/2006/relationships/hyperlink" Target="https://pixabay.com/service/licens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www.pexels.com/photo/woman-lying-inside-delivery-room-3259625/"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S7qO_9-NJmA"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www.pexels.com/pt-br/foto/bebe-recem-nascido-3376797/"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de/illustrations/digitalisierung-gesundheitswesen-6939537/"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hyperlink" Target="https://pixabay.com/service/license/"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unsplash.com/license" TargetMode="External"/><Relationship Id="rId4" Type="http://schemas.openxmlformats.org/officeDocument/2006/relationships/hyperlink" Target="https://unsplash.com/photos/zhWUl24kf5A"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2.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unsplash.com/license" TargetMode="External"/><Relationship Id="rId4" Type="http://schemas.openxmlformats.org/officeDocument/2006/relationships/hyperlink" Target="https://unsplash.com/photos/Jqhwp4mcuUM"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hyperlink" Target="https://pixabay.com/service/license/" TargetMode="External"/><Relationship Id="rId4" Type="http://schemas.openxmlformats.org/officeDocument/2006/relationships/hyperlink" Target="https://cdn.pixabay.com/photo/2019/03/22/16/10/disorder-4073570__340.png"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pixabay.com/de/vectors/psychische-gesundheit-verwechslung-6991769/"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hyperlink" Target="https://pixabay.com/service/license/"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pixabay.com/de/illustrations/gehirn-kopf-stethoskop-platine-4381325/"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66.jpg"/><Relationship Id="rId4" Type="http://schemas.openxmlformats.org/officeDocument/2006/relationships/hyperlink" Target="https://pixabay.com/service/licens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photos/the-conference-lecture-lecture-hall-3248255/"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hyperlink" Target="https://pixabay.com/service/license/"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www.pexels.com/pt-br/foto/cara-de-homem-583437/"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RMnZFXjKtAs"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http://www.europarl.europa.eu/RegData/etudes/IDAN/2017/602004/IPOL_IDA(2017)602004_EN.pdf"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hyperlink" Target="https://www.hopkinsmedicine.org/health/conditions-and-diseases/malnutrition" TargetMode="External"/><Relationship Id="rId5" Type="http://schemas.openxmlformats.org/officeDocument/2006/relationships/hyperlink" Target="https://www.hopkinsmedicine.org/health/wellness-and-prevention/abcs-of-eating-smart-for-a-healthy-heart" TargetMode="External"/><Relationship Id="rId4" Type="http://schemas.openxmlformats.org/officeDocument/2006/relationships/hyperlink" Target="https://www.hopkinsmedicine.org/health/treatment-tests-and-therapies/screening-tests-for-common-diseases"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s://www.who.int/vaccine_safety/initiative/tech_support/Vaccine-safety-E-course-manual.pdf" TargetMode="External"/><Relationship Id="rId3" Type="http://schemas.openxmlformats.org/officeDocument/2006/relationships/image" Target="../media/image38.png"/><Relationship Id="rId7" Type="http://schemas.openxmlformats.org/officeDocument/2006/relationships/hyperlink" Target="https://www.euro.who.int/__data/assets/pdf_file/0005/293270/Migration-Health-Key-Issues-.pdf" TargetMode="External"/><Relationship Id="rId2" Type="http://schemas.openxmlformats.org/officeDocument/2006/relationships/notesSlide" Target="../notesSlides/notesSlide87.xml"/><Relationship Id="rId1" Type="http://schemas.openxmlformats.org/officeDocument/2006/relationships/slideLayout" Target="../slideLayouts/slideLayout10.xml"/><Relationship Id="rId6" Type="http://schemas.openxmlformats.org/officeDocument/2006/relationships/hyperlink" Target="https://www.who.int/water_sanitation_health/hygiene/settings/hvchap8.pdf" TargetMode="External"/><Relationship Id="rId5" Type="http://schemas.openxmlformats.org/officeDocument/2006/relationships/hyperlink" Target="https://www.startts.org.au/media/Resource-Working-with-Refugees-Social-Worker-Guide.pdf" TargetMode="External"/><Relationship Id="rId4" Type="http://schemas.openxmlformats.org/officeDocument/2006/relationships/hyperlink" Target="https://pubs.niaaa.nih.gov/publications/aa71/aa71.htm" TargetMode="External"/><Relationship Id="rId9" Type="http://schemas.openxmlformats.org/officeDocument/2006/relationships/hyperlink" Target="https://www.who.int/news-room/facts-in-pictures/detail/nutrition" TargetMode="External"/></Relationships>
</file>

<file path=ppt/slides/_rels/slide89.xml.rels><?xml version="1.0" encoding="UTF-8" standalone="yes"?>
<Relationships xmlns="http://schemas.openxmlformats.org/package/2006/relationships"><Relationship Id="rId8" Type="http://schemas.openxmlformats.org/officeDocument/2006/relationships/hyperlink" Target="http://www.euro.who.int/en/health-topics/health-determinants/migration-and-health/publications/2016/mental-health-and-psychosocial-support-for-refugees,-asylum-seekers-and-migrants-on-the-move-in-europe.-a-multi-agency-guidance-note-2015" TargetMode="External"/><Relationship Id="rId3" Type="http://schemas.openxmlformats.org/officeDocument/2006/relationships/hyperlink" Target="https://www.euro.who.int/en/health-topics/health-determinants/migration-and-health/publications/2018/report-on-the-health-of-refugees-and-migrants-in-the-who-european-region-no-public-health-without-refugee-and-migrant-health-2018" TargetMode="External"/><Relationship Id="rId7" Type="http://schemas.openxmlformats.org/officeDocument/2006/relationships/hyperlink" Target="https://www.unhcr.org/55f6b90f9.pdf" TargetMode="External"/><Relationship Id="rId2" Type="http://schemas.openxmlformats.org/officeDocument/2006/relationships/notesSlide" Target="../notesSlides/notesSlide88.xml"/><Relationship Id="rId1" Type="http://schemas.openxmlformats.org/officeDocument/2006/relationships/slideLayout" Target="../slideLayouts/slideLayout10.xml"/><Relationship Id="rId6" Type="http://schemas.openxmlformats.org/officeDocument/2006/relationships/hyperlink" Target="https://www.unicef.org/eca/health/immunization" TargetMode="External"/><Relationship Id="rId5" Type="http://schemas.openxmlformats.org/officeDocument/2006/relationships/hyperlink" Target="https://www.who.int/health-topics/vaccines-and-immunization#tab=tab_1" TargetMode="External"/><Relationship Id="rId4" Type="http://schemas.openxmlformats.org/officeDocument/2006/relationships/hyperlink" Target="https://www.who.int/news-room/facts-in-pictures/detail/immunization" TargetMode="External"/><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de/vectors/stethoskop-icon-medizinisch-medizin-3725131/"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hyperlink" Target="https://pixabay.com/service/license/"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Google Shape;95;p1"/>
          <p:cNvSpPr/>
          <p:nvPr/>
        </p:nvSpPr>
        <p:spPr>
          <a:xfrm>
            <a:off x="-1"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p:nvPr/>
        </p:nvSpPr>
        <p:spPr>
          <a:xfrm>
            <a:off x="1349524" y="4227700"/>
            <a:ext cx="7962600" cy="201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3400"/>
              <a:buFont typeface="Calibri"/>
              <a:buNone/>
            </a:pPr>
            <a:r>
              <a:rPr lang="en-US" sz="3400" b="1" i="0" u="none" strike="noStrike" cap="none" dirty="0" err="1">
                <a:solidFill>
                  <a:srgbClr val="C01E24"/>
                </a:solidFill>
                <a:latin typeface="Calibri"/>
                <a:ea typeface="Calibri"/>
                <a:cs typeface="Calibri"/>
                <a:sym typeface="Calibri"/>
              </a:rPr>
              <a:t>Ενότητ</a:t>
            </a:r>
            <a:r>
              <a:rPr lang="en-US" sz="3400" b="1" i="0" u="none" strike="noStrike" cap="none" dirty="0">
                <a:solidFill>
                  <a:srgbClr val="C01E24"/>
                </a:solidFill>
                <a:latin typeface="Calibri"/>
                <a:ea typeface="Calibri"/>
                <a:cs typeface="Calibri"/>
                <a:sym typeface="Calibri"/>
              </a:rPr>
              <a:t>α 2</a:t>
            </a:r>
            <a:endParaRPr sz="3400" b="1" dirty="0">
              <a:solidFill>
                <a:srgbClr val="C01E24"/>
              </a:solidFill>
              <a:latin typeface="Calibri"/>
              <a:ea typeface="Calibri"/>
              <a:cs typeface="Calibri"/>
              <a:sym typeface="Calibri"/>
            </a:endParaRPr>
          </a:p>
          <a:p>
            <a:pPr marL="0" marR="0" lvl="0" indent="0" algn="l" rtl="0">
              <a:lnSpc>
                <a:spcPct val="90000"/>
              </a:lnSpc>
              <a:spcBef>
                <a:spcPts val="0"/>
              </a:spcBef>
              <a:spcAft>
                <a:spcPts val="0"/>
              </a:spcAft>
              <a:buClr>
                <a:srgbClr val="C01E24"/>
              </a:buClr>
              <a:buSzPts val="3400"/>
              <a:buFont typeface="Calibri"/>
              <a:buNone/>
            </a:pPr>
            <a:r>
              <a:rPr lang="en-US" sz="3100" b="1" i="0" u="none" strike="noStrike" cap="none" dirty="0" err="1">
                <a:solidFill>
                  <a:schemeClr val="dk1"/>
                </a:solidFill>
                <a:latin typeface="Calibri"/>
                <a:ea typeface="Calibri"/>
                <a:cs typeface="Calibri"/>
                <a:sym typeface="Calibri"/>
              </a:rPr>
              <a:t>Κύρι</a:t>
            </a:r>
            <a:r>
              <a:rPr lang="en-US" sz="3100" b="1" i="0" u="none" strike="noStrike" cap="none" dirty="0">
                <a:solidFill>
                  <a:schemeClr val="dk1"/>
                </a:solidFill>
                <a:latin typeface="Calibri"/>
                <a:ea typeface="Calibri"/>
                <a:cs typeface="Calibri"/>
                <a:sym typeface="Calibri"/>
              </a:rPr>
              <a:t>α προβλήματα υγείας </a:t>
            </a:r>
            <a:r>
              <a:rPr lang="en-US" sz="3100" b="1" i="0" u="none" cap="none" dirty="0">
                <a:solidFill>
                  <a:schemeClr val="dk1"/>
                </a:solidFill>
                <a:latin typeface="Calibri"/>
                <a:ea typeface="Calibri"/>
                <a:cs typeface="Calibri"/>
                <a:sym typeface="Calibri"/>
              </a:rPr>
              <a:t>κατά την </a:t>
            </a:r>
            <a:r>
              <a:rPr lang="el-GR" sz="3100" b="1" dirty="0">
                <a:solidFill>
                  <a:schemeClr val="dk1"/>
                </a:solidFill>
                <a:latin typeface="Calibri"/>
                <a:ea typeface="Calibri"/>
                <a:cs typeface="Calibri"/>
                <a:sym typeface="Calibri"/>
              </a:rPr>
              <a:t>άφιξη </a:t>
            </a:r>
            <a:r>
              <a:rPr lang="en-US" sz="3100" b="1" i="0" u="none" cap="none" dirty="0">
                <a:solidFill>
                  <a:schemeClr val="dk1"/>
                </a:solidFill>
                <a:latin typeface="Calibri"/>
                <a:ea typeface="Calibri"/>
                <a:cs typeface="Calibri"/>
                <a:sym typeface="Calibri"/>
              </a:rPr>
              <a:t>σε </a:t>
            </a:r>
            <a:r>
              <a:rPr lang="en-US" sz="3100" b="1" i="0" u="none" strike="noStrike" cap="none" dirty="0">
                <a:solidFill>
                  <a:schemeClr val="dk1"/>
                </a:solidFill>
                <a:latin typeface="Calibri"/>
                <a:ea typeface="Calibri"/>
                <a:cs typeface="Calibri"/>
                <a:sym typeface="Calibri"/>
              </a:rPr>
              <a:t>μια </a:t>
            </a:r>
            <a:r>
              <a:rPr lang="en-US" sz="3100" b="1" i="0" u="none" strike="noStrike" cap="none">
                <a:solidFill>
                  <a:schemeClr val="dk1"/>
                </a:solidFill>
                <a:latin typeface="Calibri"/>
                <a:ea typeface="Calibri"/>
                <a:cs typeface="Calibri"/>
                <a:sym typeface="Calibri"/>
              </a:rPr>
              <a:t>νέα χώρα </a:t>
            </a:r>
            <a:endParaRPr sz="3100" b="0" i="0" u="none" strike="noStrike" cap="none" dirty="0">
              <a:solidFill>
                <a:schemeClr val="dk1"/>
              </a:solidFill>
              <a:latin typeface="Arial"/>
              <a:ea typeface="Arial"/>
              <a:cs typeface="Arial"/>
              <a:sym typeface="Arial"/>
            </a:endParaRPr>
          </a:p>
        </p:txBody>
      </p:sp>
      <p:sp>
        <p:nvSpPr>
          <p:cNvPr id="97" name="Google Shape;97;p1"/>
          <p:cNvSpPr/>
          <p:nvPr/>
        </p:nvSpPr>
        <p:spPr>
          <a:xfrm>
            <a:off x="0" y="891540"/>
            <a:ext cx="722376" cy="5071110"/>
          </a:xfrm>
          <a:prstGeom prst="rect">
            <a:avLst/>
          </a:prstGeom>
          <a:solidFill>
            <a:srgbClr val="4C525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8" name="Google Shape;98;p1"/>
          <p:cNvPicPr preferRelativeResize="0"/>
          <p:nvPr/>
        </p:nvPicPr>
        <p:blipFill rotWithShape="1">
          <a:blip r:embed="rId3">
            <a:alphaModFix/>
          </a:blip>
          <a:srcRect/>
          <a:stretch/>
        </p:blipFill>
        <p:spPr>
          <a:xfrm>
            <a:off x="1349531" y="1140044"/>
            <a:ext cx="10228659" cy="2706488"/>
          </a:xfrm>
          <a:prstGeom prst="rect">
            <a:avLst/>
          </a:prstGeom>
          <a:noFill/>
          <a:ln>
            <a:noFill/>
          </a:ln>
          <a:effectLst>
            <a:outerShdw blurRad="406400" dist="317500" dir="5400000" sx="89000" sy="89000" rotWithShape="0">
              <a:srgbClr val="000000">
                <a:alpha val="13725"/>
              </a:srgbClr>
            </a:outerShdw>
          </a:effectLst>
        </p:spPr>
      </p:pic>
      <p:sp>
        <p:nvSpPr>
          <p:cNvPr id="100" name="Google Shape;100;p1"/>
          <p:cNvSpPr/>
          <p:nvPr/>
        </p:nvSpPr>
        <p:spPr>
          <a:xfrm>
            <a:off x="-2" y="862700"/>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F5496"/>
                </a:solidFill>
                <a:latin typeface="Calibri"/>
                <a:ea typeface="Calibri"/>
                <a:cs typeface="Calibri"/>
                <a:sym typeface="Calibri"/>
              </a:rPr>
              <a:t>1</a:t>
            </a:r>
            <a:endParaRPr sz="2400" b="0" i="0" u="none" strike="noStrike" cap="none">
              <a:solidFill>
                <a:srgbClr val="2F5496"/>
              </a:solidFill>
              <a:latin typeface="Calibri"/>
              <a:ea typeface="Calibri"/>
              <a:cs typeface="Calibri"/>
              <a:sym typeface="Calibri"/>
            </a:endParaRPr>
          </a:p>
        </p:txBody>
      </p:sp>
      <p:sp>
        <p:nvSpPr>
          <p:cNvPr id="101" name="Google Shape;101;p1"/>
          <p:cNvSpPr/>
          <p:nvPr/>
        </p:nvSpPr>
        <p:spPr>
          <a:xfrm>
            <a:off x="2609" y="1698521"/>
            <a:ext cx="722376" cy="868136"/>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2</a:t>
            </a:r>
            <a:endParaRPr sz="2400" b="1" i="0" u="none" strike="noStrike" cap="none">
              <a:solidFill>
                <a:schemeClr val="lt1"/>
              </a:solidFill>
              <a:latin typeface="Calibri"/>
              <a:ea typeface="Calibri"/>
              <a:cs typeface="Calibri"/>
              <a:sym typeface="Calibri"/>
            </a:endParaRPr>
          </a:p>
        </p:txBody>
      </p:sp>
      <p:sp>
        <p:nvSpPr>
          <p:cNvPr id="102" name="Google Shape;102;p1"/>
          <p:cNvSpPr/>
          <p:nvPr/>
        </p:nvSpPr>
        <p:spPr>
          <a:xfrm>
            <a:off x="-56" y="2493288"/>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F5496"/>
                </a:solidFill>
                <a:latin typeface="Calibri"/>
                <a:ea typeface="Calibri"/>
                <a:cs typeface="Calibri"/>
                <a:sym typeface="Calibri"/>
              </a:rPr>
              <a:t>3</a:t>
            </a:r>
            <a:endParaRPr sz="2400" b="0" i="0" u="none" strike="noStrike" cap="none">
              <a:solidFill>
                <a:srgbClr val="2F5496"/>
              </a:solidFill>
              <a:latin typeface="Calibri"/>
              <a:ea typeface="Calibri"/>
              <a:cs typeface="Calibri"/>
              <a:sym typeface="Calibri"/>
            </a:endParaRPr>
          </a:p>
        </p:txBody>
      </p:sp>
      <p:sp>
        <p:nvSpPr>
          <p:cNvPr id="103" name="Google Shape;103;p1"/>
          <p:cNvSpPr/>
          <p:nvPr/>
        </p:nvSpPr>
        <p:spPr>
          <a:xfrm>
            <a:off x="-2" y="3361744"/>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F5496"/>
                </a:solidFill>
                <a:latin typeface="Calibri"/>
                <a:ea typeface="Calibri"/>
                <a:cs typeface="Calibri"/>
                <a:sym typeface="Calibri"/>
              </a:rPr>
              <a:t>4</a:t>
            </a:r>
            <a:endParaRPr sz="2400" b="0" i="0" u="none" strike="noStrike" cap="none">
              <a:solidFill>
                <a:srgbClr val="2F5496"/>
              </a:solidFill>
              <a:latin typeface="Calibri"/>
              <a:ea typeface="Calibri"/>
              <a:cs typeface="Calibri"/>
              <a:sym typeface="Calibri"/>
            </a:endParaRPr>
          </a:p>
        </p:txBody>
      </p:sp>
      <p:sp>
        <p:nvSpPr>
          <p:cNvPr id="104" name="Google Shape;104;p1"/>
          <p:cNvSpPr/>
          <p:nvPr/>
        </p:nvSpPr>
        <p:spPr>
          <a:xfrm>
            <a:off x="1655" y="4227707"/>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F5496"/>
                </a:solidFill>
                <a:latin typeface="Calibri"/>
                <a:ea typeface="Calibri"/>
                <a:cs typeface="Calibri"/>
                <a:sym typeface="Calibri"/>
              </a:rPr>
              <a:t>5</a:t>
            </a:r>
            <a:endParaRPr sz="2400" b="0" i="0" u="none" strike="noStrike" cap="none">
              <a:solidFill>
                <a:srgbClr val="2F5496"/>
              </a:solidFill>
              <a:latin typeface="Calibri"/>
              <a:ea typeface="Calibri"/>
              <a:cs typeface="Calibri"/>
              <a:sym typeface="Calibri"/>
            </a:endParaRPr>
          </a:p>
        </p:txBody>
      </p:sp>
      <p:sp>
        <p:nvSpPr>
          <p:cNvPr id="105" name="Google Shape;105;p1"/>
          <p:cNvSpPr/>
          <p:nvPr/>
        </p:nvSpPr>
        <p:spPr>
          <a:xfrm>
            <a:off x="510" y="5094514"/>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F5496"/>
                </a:solidFill>
                <a:latin typeface="Calibri"/>
                <a:ea typeface="Calibri"/>
                <a:cs typeface="Calibri"/>
                <a:sym typeface="Calibri"/>
              </a:rPr>
              <a:t>6</a:t>
            </a:r>
            <a:endParaRPr sz="2400" b="0" i="0" u="none" strike="noStrike" cap="none">
              <a:solidFill>
                <a:srgbClr val="2F5496"/>
              </a:solidFill>
              <a:latin typeface="Calibri"/>
              <a:ea typeface="Calibri"/>
              <a:cs typeface="Calibri"/>
              <a:sym typeface="Calibri"/>
            </a:endParaRPr>
          </a:p>
        </p:txBody>
      </p:sp>
      <p:sp>
        <p:nvSpPr>
          <p:cNvPr id="106" name="Google Shape;106;p1"/>
          <p:cNvSpPr/>
          <p:nvPr/>
        </p:nvSpPr>
        <p:spPr>
          <a:xfrm>
            <a:off x="1675900" y="6380250"/>
            <a:ext cx="8544000" cy="632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900" b="0" i="0" u="none" strike="noStrike" cap="none" dirty="0">
                <a:solidFill>
                  <a:srgbClr val="7F7F7F"/>
                </a:solidFill>
                <a:latin typeface="Calibri"/>
                <a:ea typeface="Calibri"/>
                <a:cs typeface="Calibri"/>
                <a:sym typeface="Calibri"/>
              </a:rPr>
              <a:t>Η υπ</a:t>
            </a:r>
            <a:r>
              <a:rPr lang="en-US" sz="900" b="0" i="0" u="none" strike="noStrike" cap="none" dirty="0" err="1">
                <a:solidFill>
                  <a:srgbClr val="7F7F7F"/>
                </a:solidFill>
                <a:latin typeface="Calibri"/>
                <a:ea typeface="Calibri"/>
                <a:cs typeface="Calibri"/>
                <a:sym typeface="Calibri"/>
              </a:rPr>
              <a:t>οστήριξη</a:t>
            </a:r>
            <a:r>
              <a:rPr lang="en-US" sz="900" b="0" i="0" u="none" strike="noStrike" cap="none" dirty="0">
                <a:solidFill>
                  <a:srgbClr val="7F7F7F"/>
                </a:solidFill>
                <a:latin typeface="Calibri"/>
                <a:ea typeface="Calibri"/>
                <a:cs typeface="Calibri"/>
                <a:sym typeface="Calibri"/>
              </a:rPr>
              <a:t> </a:t>
            </a:r>
            <a:r>
              <a:rPr lang="en-US" sz="900" b="0" i="0" u="none" strike="noStrike" cap="none" dirty="0" err="1">
                <a:solidFill>
                  <a:srgbClr val="7F7F7F"/>
                </a:solidFill>
                <a:latin typeface="Calibri"/>
                <a:ea typeface="Calibri"/>
                <a:cs typeface="Calibri"/>
                <a:sym typeface="Calibri"/>
              </a:rPr>
              <a:t>της</a:t>
            </a:r>
            <a:r>
              <a:rPr lang="en-US" sz="900" b="0" i="0" u="none" strike="noStrike" cap="none" dirty="0">
                <a:solidFill>
                  <a:srgbClr val="7F7F7F"/>
                </a:solidFill>
                <a:latin typeface="Calibri"/>
                <a:ea typeface="Calibri"/>
                <a:cs typeface="Calibri"/>
                <a:sym typeface="Calibri"/>
              </a:rPr>
              <a:t> </a:t>
            </a:r>
            <a:r>
              <a:rPr lang="en-US" sz="900" b="0" i="0" u="none" strike="noStrike" cap="none" dirty="0" err="1">
                <a:solidFill>
                  <a:srgbClr val="7F7F7F"/>
                </a:solidFill>
                <a:latin typeface="Calibri"/>
                <a:ea typeface="Calibri"/>
                <a:cs typeface="Calibri"/>
                <a:sym typeface="Calibri"/>
              </a:rPr>
              <a:t>Ευρω</a:t>
            </a:r>
            <a:r>
              <a:rPr lang="en-US" sz="900" b="0" i="0" u="none" strike="noStrike" cap="none" dirty="0">
                <a:solidFill>
                  <a:srgbClr val="7F7F7F"/>
                </a:solidFill>
                <a:latin typeface="Calibri"/>
                <a:ea typeface="Calibri"/>
                <a:cs typeface="Calibri"/>
                <a:sym typeface="Calibri"/>
              </a:rPr>
              <a:t>παϊκής Επιτροπής για την παραγωγή της παρούσας δημοσίευσης δεν αποτελεί έγκριση του περιεχομένου που αντικατοπτρίζει μόνο τις απόψεις των συγγραφέων και η Επιτροπή δεν μπορεί να θεωρηθεί υπεύθυνη για οποιαδήποτε χρήση των πληροφοριών που περιέχονται σε αυτήν.</a:t>
            </a:r>
            <a:endParaRPr sz="900" b="0" i="0" u="none" strike="noStrike" cap="none" dirty="0">
              <a:solidFill>
                <a:srgbClr val="7F7F7F"/>
              </a:solidFill>
              <a:latin typeface="Calibri"/>
              <a:ea typeface="Calibri"/>
              <a:cs typeface="Calibri"/>
              <a:sym typeface="Calibri"/>
            </a:endParaRPr>
          </a:p>
        </p:txBody>
      </p:sp>
      <p:pic>
        <p:nvPicPr>
          <p:cNvPr id="107" name="Google Shape;107;p1" descr="C:\Users\Georgia-Work\AppData\Roaming\Skype\georgia.aristidou\media_messaging\media_cache\^DD49E969C8C275A0BF0095F3F01442BBA23C6B6D6D2A977CE4^pimgpsh_fullsize_distr.jpg"/>
          <p:cNvPicPr preferRelativeResize="0"/>
          <p:nvPr/>
        </p:nvPicPr>
        <p:blipFill rotWithShape="1">
          <a:blip r:embed="rId4">
            <a:alphaModFix/>
          </a:blip>
          <a:srcRect/>
          <a:stretch/>
        </p:blipFill>
        <p:spPr>
          <a:xfrm>
            <a:off x="22751" y="6332226"/>
            <a:ext cx="1684020" cy="495300"/>
          </a:xfrm>
          <a:prstGeom prst="rect">
            <a:avLst/>
          </a:prstGeom>
          <a:noFill/>
          <a:ln>
            <a:noFill/>
          </a:ln>
        </p:spPr>
      </p:pic>
      <p:pic>
        <p:nvPicPr>
          <p:cNvPr id="108" name="Google Shape;108;p1"/>
          <p:cNvPicPr preferRelativeResize="0"/>
          <p:nvPr/>
        </p:nvPicPr>
        <p:blipFill rotWithShape="1">
          <a:blip r:embed="rId5">
            <a:alphaModFix/>
          </a:blip>
          <a:srcRect/>
          <a:stretch/>
        </p:blipFill>
        <p:spPr>
          <a:xfrm>
            <a:off x="10718231" y="6316337"/>
            <a:ext cx="1406013" cy="4921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7"/>
          <p:cNvSpPr txBox="1">
            <a:spLocks noGrp="1"/>
          </p:cNvSpPr>
          <p:nvPr>
            <p:ph type="title"/>
          </p:nvPr>
        </p:nvSpPr>
        <p:spPr>
          <a:xfrm>
            <a:off x="558000" y="1080000"/>
            <a:ext cx="77997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b="1">
                <a:solidFill>
                  <a:srgbClr val="203864"/>
                </a:solidFill>
                <a:latin typeface="Calibri"/>
                <a:ea typeface="Calibri"/>
                <a:cs typeface="Calibri"/>
                <a:sym typeface="Calibri"/>
              </a:rPr>
              <a:t>Κίνδυνοι για την υγεία στις χώρες </a:t>
            </a:r>
            <a:r>
              <a:rPr lang="en-US"/>
              <a:t>προέλευσης</a:t>
            </a:r>
            <a:endParaRPr/>
          </a:p>
        </p:txBody>
      </p:sp>
      <p:sp>
        <p:nvSpPr>
          <p:cNvPr id="238" name="Google Shape;238;p7"/>
          <p:cNvSpPr txBox="1">
            <a:spLocks noGrp="1"/>
          </p:cNvSpPr>
          <p:nvPr>
            <p:ph type="body" idx="1"/>
          </p:nvPr>
        </p:nvSpPr>
        <p:spPr>
          <a:xfrm>
            <a:off x="558000" y="1800000"/>
            <a:ext cx="7326300" cy="3753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00"/>
              </a:spcBef>
              <a:spcAft>
                <a:spcPts val="0"/>
              </a:spcAft>
              <a:buSzPts val="2400"/>
              <a:buNone/>
            </a:pPr>
            <a:r>
              <a:rPr lang="en-US" sz="2200"/>
              <a:t>Στη χώρα προέλευσης, οι κίνδυνοι για την υγεία εξαρτώνται από πολλούς διαφορετικούς παράγοντες: μορφωτικό επίπεδο, ελλείψεις υγιεινής, περιβαλλοντικούς παράγοντες, τραυματικά γεγονότα όπως περιβαλλοντικές καταστροφές ή πολέμους, ανεπαρκή υγειονομική περίθαλψη λόγω έλλειψης οικονομικών πόρων ή ανεπαρκών υποδομών. </a:t>
            </a:r>
            <a:endParaRPr/>
          </a:p>
          <a:p>
            <a:pPr marL="0" lvl="0" indent="0" algn="l" rtl="0">
              <a:lnSpc>
                <a:spcPct val="100000"/>
              </a:lnSpc>
              <a:spcBef>
                <a:spcPts val="1200"/>
              </a:spcBef>
              <a:spcAft>
                <a:spcPts val="600"/>
              </a:spcAft>
              <a:buSzPts val="2400"/>
              <a:buNone/>
            </a:pPr>
            <a:r>
              <a:rPr lang="en-US" sz="2200"/>
              <a:t>Οι πολιτισμικές διαφορές μπορούν επίσης να διαδραματίσουν κάποιο ρόλο, π.χ. η έλλειψη εκτίμησης για την οδοντιατρική υγεία ή την ψυχική υγεία.</a:t>
            </a:r>
            <a:endParaRPr sz="2200"/>
          </a:p>
        </p:txBody>
      </p:sp>
      <p:sp>
        <p:nvSpPr>
          <p:cNvPr id="239" name="Google Shape;239;p7"/>
          <p:cNvSpPr/>
          <p:nvPr/>
        </p:nvSpPr>
        <p:spPr>
          <a:xfrm>
            <a:off x="7798750" y="-3925"/>
            <a:ext cx="4391700" cy="403200"/>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2.2 Παράγοντες κινδύνου για θέματα υγείας</a:t>
            </a:r>
            <a:endParaRPr sz="1500" b="0" i="0" u="none" strike="noStrike" cap="none">
              <a:solidFill>
                <a:schemeClr val="lt1"/>
              </a:solidFill>
              <a:latin typeface="Calibri"/>
              <a:ea typeface="Calibri"/>
              <a:cs typeface="Calibri"/>
              <a:sym typeface="Calibri"/>
            </a:endParaRPr>
          </a:p>
        </p:txBody>
      </p:sp>
      <p:sp>
        <p:nvSpPr>
          <p:cNvPr id="240" name="Google Shape;240;p7"/>
          <p:cNvSpPr txBox="1"/>
          <p:nvPr/>
        </p:nvSpPr>
        <p:spPr>
          <a:xfrm>
            <a:off x="8357775" y="1304850"/>
            <a:ext cx="3512700" cy="3971100"/>
          </a:xfrm>
          <a:prstGeom prst="rect">
            <a:avLst/>
          </a:prstGeom>
          <a:solidFill>
            <a:srgbClr val="F2F2F2"/>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Calibri"/>
              <a:buChar char="▪"/>
            </a:pPr>
            <a:r>
              <a:rPr lang="en-US" sz="1800">
                <a:solidFill>
                  <a:srgbClr val="002060"/>
                </a:solidFill>
              </a:rPr>
              <a:t>Κοινωνικοοικονομική κατάσταση</a:t>
            </a:r>
            <a:endParaRPr sz="1800">
              <a:solidFill>
                <a:srgbClr val="002060"/>
              </a:solidFill>
            </a:endParaRPr>
          </a:p>
          <a:p>
            <a:pPr marL="285750" marR="0" lvl="0" indent="-285750" algn="l" rtl="0">
              <a:lnSpc>
                <a:spcPct val="100000"/>
              </a:lnSpc>
              <a:spcBef>
                <a:spcPts val="0"/>
              </a:spcBef>
              <a:spcAft>
                <a:spcPts val="0"/>
              </a:spcAft>
              <a:buClr>
                <a:srgbClr val="000000"/>
              </a:buClr>
              <a:buSzPts val="1800"/>
              <a:buFont typeface="Calibri"/>
              <a:buChar char="▪"/>
            </a:pPr>
            <a:r>
              <a:rPr lang="en-US" sz="1800">
                <a:solidFill>
                  <a:srgbClr val="002060"/>
                </a:solidFill>
              </a:rPr>
              <a:t>Μορφωτικό </a:t>
            </a:r>
            <a:r>
              <a:rPr lang="en-US" sz="1800" b="0" i="0" u="none" strike="noStrike" cap="none">
                <a:solidFill>
                  <a:srgbClr val="002060"/>
                </a:solidFill>
                <a:latin typeface="Arial"/>
                <a:ea typeface="Arial"/>
                <a:cs typeface="Arial"/>
                <a:sym typeface="Arial"/>
              </a:rPr>
              <a:t>επίπεδο</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a:solidFill>
                  <a:srgbClr val="002060"/>
                </a:solidFill>
              </a:rPr>
              <a:t>Γονότυπος</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Τοπικό προφίλ ασθενειών</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Κακή προσ</a:t>
            </a:r>
            <a:r>
              <a:rPr lang="en-US" sz="1800">
                <a:solidFill>
                  <a:srgbClr val="002060"/>
                </a:solidFill>
              </a:rPr>
              <a:t>ωπική και διατροφική </a:t>
            </a:r>
            <a:r>
              <a:rPr lang="en-US" sz="1800" b="0" i="0" u="none" strike="noStrike" cap="none">
                <a:solidFill>
                  <a:srgbClr val="002060"/>
                </a:solidFill>
                <a:latin typeface="Arial"/>
                <a:ea typeface="Arial"/>
                <a:cs typeface="Arial"/>
                <a:sym typeface="Arial"/>
              </a:rPr>
              <a:t>υγιεινή</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Ειδικές υγειονομικές συνθήκες</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Περιβαλλοντικ</a:t>
            </a:r>
            <a:r>
              <a:rPr lang="en-US" sz="1800">
                <a:solidFill>
                  <a:srgbClr val="002060"/>
                </a:solidFill>
              </a:rPr>
              <a:t>ά αίτια</a:t>
            </a:r>
            <a:r>
              <a:rPr lang="en-US" sz="1800" b="0" i="0" u="none" strike="noStrike" cap="none">
                <a:solidFill>
                  <a:srgbClr val="002060"/>
                </a:solidFill>
                <a:latin typeface="Arial"/>
                <a:ea typeface="Arial"/>
                <a:cs typeface="Arial"/>
                <a:sym typeface="Arial"/>
              </a:rPr>
              <a:t> </a:t>
            </a:r>
            <a:r>
              <a:rPr lang="en-US" sz="1800">
                <a:solidFill>
                  <a:srgbClr val="002060"/>
                </a:solidFill>
              </a:rPr>
              <a:t>φυγής</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Συγκρούσεις, καταστροφές και άλλα τραυματικά γεγονότα</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Ασθενές σύστημα υγειονομικής περίθαλψης</a:t>
            </a:r>
            <a:endParaRPr sz="1800" b="0" i="0" u="none" strike="noStrike" cap="none">
              <a:solidFill>
                <a:srgbClr val="002060"/>
              </a:solidFill>
              <a:latin typeface="Arial"/>
              <a:ea typeface="Arial"/>
              <a:cs typeface="Arial"/>
              <a:sym typeface="Arial"/>
            </a:endParaRPr>
          </a:p>
        </p:txBody>
      </p:sp>
      <p:sp>
        <p:nvSpPr>
          <p:cNvPr id="241" name="Google Shape;241;p7"/>
          <p:cNvSpPr txBox="1"/>
          <p:nvPr/>
        </p:nvSpPr>
        <p:spPr>
          <a:xfrm>
            <a:off x="11035163" y="6420663"/>
            <a:ext cx="83532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ΠΗΓΗ</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8"/>
          <p:cNvSpPr txBox="1">
            <a:spLocks noGrp="1"/>
          </p:cNvSpPr>
          <p:nvPr>
            <p:ph type="body" idx="1"/>
          </p:nvPr>
        </p:nvSpPr>
        <p:spPr>
          <a:xfrm>
            <a:off x="558000" y="2058775"/>
            <a:ext cx="7036200" cy="39711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400"/>
              <a:buNone/>
            </a:pPr>
            <a:r>
              <a:rPr lang="en-US" sz="2200"/>
              <a:t>Πολλοί κίνδυνοι για την υγεία προστίθενται και κατά τη διάρκεια του ταξιδιού: μήνες έκθεσης στο στρες, έκθεση σε ακραία ζέστη ή κρύο χωρίς τον κατάλληλο ρουχισμό, τραυματισμοί, ανθυγιεινή διατροφή και ανεπαρκείς εγκαταστάσεις υγιεινής, σεξουαλική κακοποίηση και άλλα τραυματικά γεγονότα.</a:t>
            </a:r>
            <a:endParaRPr sz="2200"/>
          </a:p>
        </p:txBody>
      </p:sp>
      <p:sp>
        <p:nvSpPr>
          <p:cNvPr id="247" name="Google Shape;247;p8"/>
          <p:cNvSpPr txBox="1">
            <a:spLocks noGrp="1"/>
          </p:cNvSpPr>
          <p:nvPr>
            <p:ph type="title"/>
          </p:nvPr>
        </p:nvSpPr>
        <p:spPr>
          <a:xfrm>
            <a:off x="558000" y="1222725"/>
            <a:ext cx="8127000" cy="599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03864"/>
              </a:buClr>
              <a:buSzPts val="2800"/>
              <a:buFont typeface="Calibri"/>
              <a:buNone/>
            </a:pPr>
            <a:r>
              <a:rPr lang="en-US" sz="2800" b="1">
                <a:solidFill>
                  <a:srgbClr val="203864"/>
                </a:solidFill>
                <a:latin typeface="Calibri"/>
                <a:ea typeface="Calibri"/>
                <a:cs typeface="Calibri"/>
                <a:sym typeface="Calibri"/>
              </a:rPr>
              <a:t>Κίνδυνοι για την υγεία κατά τη διάρκεια του ταξιδιού</a:t>
            </a:r>
            <a:endParaRPr/>
          </a:p>
        </p:txBody>
      </p:sp>
      <p:sp>
        <p:nvSpPr>
          <p:cNvPr id="248" name="Google Shape;248;p8"/>
          <p:cNvSpPr txBox="1"/>
          <p:nvPr/>
        </p:nvSpPr>
        <p:spPr>
          <a:xfrm>
            <a:off x="7685175" y="2058775"/>
            <a:ext cx="4185300" cy="3971100"/>
          </a:xfrm>
          <a:prstGeom prst="rect">
            <a:avLst/>
          </a:prstGeom>
          <a:solidFill>
            <a:srgbClr val="F2F2F2"/>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Τρόποι ταξιδιού</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Νόμιμη ή παράνομη διέλευση των συνόρων</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a:solidFill>
                  <a:srgbClr val="002060"/>
                </a:solidFill>
              </a:rPr>
              <a:t>Περιβαλλοντικά στοιχεία</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Σεξουαλική και άλλη βία, κράτηση και άλλα τραυματικά γεγονότα</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ΣΜΝ, τραυματισμοί και έκθεση σε σωματικούς κινδύνους και ακραίες περιβαλλοντικές συνθήκες</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a:solidFill>
                  <a:srgbClr val="002060"/>
                </a:solidFill>
              </a:rPr>
              <a:t>Ανθυγιεινές</a:t>
            </a:r>
            <a:r>
              <a:rPr lang="en-US" sz="1800" b="0" i="0" u="none" strike="noStrike" cap="none">
                <a:solidFill>
                  <a:srgbClr val="002060"/>
                </a:solidFill>
                <a:latin typeface="Arial"/>
                <a:ea typeface="Arial"/>
                <a:cs typeface="Arial"/>
                <a:sym typeface="Arial"/>
              </a:rPr>
              <a:t> συνθήκες και υπερπληθυσμός</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Ανεπαρκής </a:t>
            </a:r>
            <a:r>
              <a:rPr lang="en-US" sz="1800">
                <a:solidFill>
                  <a:srgbClr val="002060"/>
                </a:solidFill>
              </a:rPr>
              <a:t>σίτιση</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Κακή προσωπική υγιεινή και υγιεινή των τροφίμων</a:t>
            </a:r>
            <a:endParaRPr/>
          </a:p>
        </p:txBody>
      </p:sp>
      <p:sp>
        <p:nvSpPr>
          <p:cNvPr id="249" name="Google Shape;249;p8"/>
          <p:cNvSpPr txBox="1"/>
          <p:nvPr/>
        </p:nvSpPr>
        <p:spPr>
          <a:xfrm>
            <a:off x="11035163" y="6420663"/>
            <a:ext cx="83532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ΠΗΓΗ</a:t>
            </a:r>
            <a:endParaRPr sz="1200" b="0" i="0" u="none" strike="noStrike" cap="none">
              <a:solidFill>
                <a:srgbClr val="000000"/>
              </a:solidFill>
              <a:latin typeface="Arial"/>
              <a:ea typeface="Arial"/>
              <a:cs typeface="Arial"/>
              <a:sym typeface="Arial"/>
            </a:endParaRPr>
          </a:p>
        </p:txBody>
      </p:sp>
      <p:sp>
        <p:nvSpPr>
          <p:cNvPr id="250" name="Google Shape;250;p8"/>
          <p:cNvSpPr/>
          <p:nvPr/>
        </p:nvSpPr>
        <p:spPr>
          <a:xfrm>
            <a:off x="7798750" y="-3925"/>
            <a:ext cx="43917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2.2 Παράγοντες κινδύνου για θέματα υγείας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3"/>
          <p:cNvSpPr txBox="1">
            <a:spLocks noGrp="1"/>
          </p:cNvSpPr>
          <p:nvPr>
            <p:ph type="title"/>
          </p:nvPr>
        </p:nvSpPr>
        <p:spPr>
          <a:xfrm>
            <a:off x="427100" y="911250"/>
            <a:ext cx="11396700" cy="599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b="1">
                <a:solidFill>
                  <a:srgbClr val="203864"/>
                </a:solidFill>
                <a:latin typeface="Calibri"/>
                <a:ea typeface="Calibri"/>
                <a:cs typeface="Calibri"/>
                <a:sym typeface="Calibri"/>
              </a:rPr>
              <a:t>Κίνδυνοι για την υγεία κατά την άφιξη σε μια νέα χώρα</a:t>
            </a:r>
            <a:endParaRPr/>
          </a:p>
        </p:txBody>
      </p:sp>
      <p:sp>
        <p:nvSpPr>
          <p:cNvPr id="256" name="Google Shape;256;p43"/>
          <p:cNvSpPr txBox="1">
            <a:spLocks noGrp="1"/>
          </p:cNvSpPr>
          <p:nvPr>
            <p:ph type="body" idx="1"/>
          </p:nvPr>
        </p:nvSpPr>
        <p:spPr>
          <a:xfrm>
            <a:off x="427088" y="1641725"/>
            <a:ext cx="6902100" cy="44859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600"/>
              </a:spcBef>
              <a:spcAft>
                <a:spcPts val="0"/>
              </a:spcAft>
              <a:buSzPts val="2200"/>
              <a:buNone/>
            </a:pPr>
            <a:r>
              <a:rPr lang="en-US" sz="2200"/>
              <a:t>Η άφιξη σε μια νέα χώρα αρχικά εμπνέει ανακούφιση: «τα κατάφερες και είσαι ασφαλής». Η προσαρμογή όμως είναι δύσκολη: οι υπάρχουσες κλινικές εικόνες επιδεινώνονται, τα άγνωστα πιάτα οδηγούν σε διατροφικές δυσκολίες, η ανασφαλής κατάσταση όσον αφορά το καθεστώς διαμονής οδηγεί σε ψυχικά προβλήματα, η νοσταλγία και ο φόβος για τα μέλη της οικογένειας αποτελούν μέρος της καθημερινής ζωής. </a:t>
            </a:r>
            <a:endParaRPr/>
          </a:p>
          <a:p>
            <a:pPr marL="0" lvl="0" indent="0" algn="l" rtl="0">
              <a:lnSpc>
                <a:spcPct val="110000"/>
              </a:lnSpc>
              <a:spcBef>
                <a:spcPts val="1200"/>
              </a:spcBef>
              <a:spcAft>
                <a:spcPts val="600"/>
              </a:spcAft>
              <a:buSzPts val="2200"/>
              <a:buNone/>
            </a:pPr>
            <a:r>
              <a:rPr lang="en-US" sz="2200"/>
              <a:t>Επιπλέον, υπάρχουν δυσανεξίες στα φάρμακα, ανεπαρκείς εμβολιασμοί, γλωσσικές δυσκολίες κατά την επικοινωνία των συμπτωμάτων της νόσου.</a:t>
            </a:r>
            <a:endParaRPr sz="2200"/>
          </a:p>
        </p:txBody>
      </p:sp>
      <p:sp>
        <p:nvSpPr>
          <p:cNvPr id="257" name="Google Shape;257;p43"/>
          <p:cNvSpPr txBox="1"/>
          <p:nvPr/>
        </p:nvSpPr>
        <p:spPr>
          <a:xfrm>
            <a:off x="11035163" y="6420663"/>
            <a:ext cx="83532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ΠΗΓΗ</a:t>
            </a:r>
            <a:endParaRPr sz="1200" b="0" i="0" u="none" strike="noStrike" cap="none">
              <a:solidFill>
                <a:srgbClr val="000000"/>
              </a:solidFill>
              <a:latin typeface="Arial"/>
              <a:ea typeface="Arial"/>
              <a:cs typeface="Arial"/>
              <a:sym typeface="Arial"/>
            </a:endParaRPr>
          </a:p>
        </p:txBody>
      </p:sp>
      <p:sp>
        <p:nvSpPr>
          <p:cNvPr id="258" name="Google Shape;258;p43"/>
          <p:cNvSpPr txBox="1"/>
          <p:nvPr/>
        </p:nvSpPr>
        <p:spPr>
          <a:xfrm>
            <a:off x="7432113" y="1641725"/>
            <a:ext cx="4391700" cy="4802400"/>
          </a:xfrm>
          <a:prstGeom prst="rect">
            <a:avLst/>
          </a:prstGeom>
          <a:solidFill>
            <a:srgbClr val="F2F2F2"/>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Προσαρμογή στη νέα ζωή, το περιβάλλον και τον πολιτισμό</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Σ</a:t>
            </a:r>
            <a:r>
              <a:rPr lang="en-US" sz="1800">
                <a:solidFill>
                  <a:srgbClr val="002060"/>
                </a:solidFill>
              </a:rPr>
              <a:t>υλλογική διαμονή</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Αβέβαιο νομικό καθεστώς</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Πρόσβαση σε βασικές ανάγκες επιβίωσης</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Δικαιωμα και </a:t>
            </a:r>
            <a:r>
              <a:rPr lang="en-US" sz="1800">
                <a:solidFill>
                  <a:srgbClr val="002060"/>
                </a:solidFill>
              </a:rPr>
              <a:t>πρόσβαση </a:t>
            </a:r>
            <a:r>
              <a:rPr lang="en-US" sz="1800" b="0" i="0" u="none" strike="noStrike" cap="none">
                <a:solidFill>
                  <a:srgbClr val="002060"/>
                </a:solidFill>
                <a:latin typeface="Arial"/>
                <a:ea typeface="Arial"/>
                <a:cs typeface="Arial"/>
                <a:sym typeface="Arial"/>
              </a:rPr>
              <a:t>σε </a:t>
            </a:r>
            <a:r>
              <a:rPr lang="en-US" sz="1800">
                <a:solidFill>
                  <a:srgbClr val="002060"/>
                </a:solidFill>
              </a:rPr>
              <a:t>υπηρεσίες υγείας</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Ευαισθησία σε νέες ασθένειες</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a:solidFill>
                  <a:srgbClr val="002060"/>
                </a:solidFill>
              </a:rPr>
              <a:t>Περιβαλλοντικές συνθήκες</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Κοινωνικός αποκλεισμός</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Πολιτιστικοί, γλωσσικοί και νομικοί φραγμοί όσον αφορά την πρόσβαση στις υπηρεσίες υγείας</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a:solidFill>
                  <a:srgbClr val="002060"/>
                </a:solidFill>
              </a:rPr>
              <a:t>Διακρίσεις</a:t>
            </a:r>
            <a:endParaRPr/>
          </a:p>
          <a:p>
            <a:pPr marL="285750" marR="0" lvl="0" indent="-285750" algn="l" rtl="0">
              <a:lnSpc>
                <a:spcPct val="100000"/>
              </a:lnSpc>
              <a:spcBef>
                <a:spcPts val="0"/>
              </a:spcBef>
              <a:spcAft>
                <a:spcPts val="0"/>
              </a:spcAft>
              <a:buClr>
                <a:srgbClr val="000000"/>
              </a:buClr>
              <a:buSzPts val="1800"/>
              <a:buFont typeface="Calibri"/>
              <a:buChar char="▪"/>
            </a:pPr>
            <a:r>
              <a:rPr lang="en-US" sz="1800" b="0" i="0" u="none" strike="noStrike" cap="none">
                <a:solidFill>
                  <a:srgbClr val="002060"/>
                </a:solidFill>
                <a:latin typeface="Arial"/>
                <a:ea typeface="Arial"/>
                <a:cs typeface="Arial"/>
                <a:sym typeface="Arial"/>
              </a:rPr>
              <a:t>Έλλειψη πρόσβασης σε υγιεινά τρόφιμα</a:t>
            </a:r>
            <a:endParaRPr/>
          </a:p>
        </p:txBody>
      </p:sp>
      <p:sp>
        <p:nvSpPr>
          <p:cNvPr id="259" name="Google Shape;259;p43"/>
          <p:cNvSpPr/>
          <p:nvPr/>
        </p:nvSpPr>
        <p:spPr>
          <a:xfrm>
            <a:off x="7798750" y="-3925"/>
            <a:ext cx="43917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2.2 Παράγοντες κινδύνου για θέματα υγείας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9"/>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b="1">
                <a:solidFill>
                  <a:srgbClr val="203864"/>
                </a:solidFill>
                <a:latin typeface="Calibri"/>
                <a:ea typeface="Calibri"/>
                <a:cs typeface="Calibri"/>
                <a:sym typeface="Calibri"/>
              </a:rPr>
              <a:t>Περιγράψτε τις εμπειρίες σας</a:t>
            </a:r>
            <a:endParaRPr/>
          </a:p>
        </p:txBody>
      </p:sp>
      <p:sp>
        <p:nvSpPr>
          <p:cNvPr id="265" name="Google Shape;265;p9"/>
          <p:cNvSpPr txBox="1">
            <a:spLocks noGrp="1"/>
          </p:cNvSpPr>
          <p:nvPr>
            <p:ph type="body" idx="1"/>
          </p:nvPr>
        </p:nvSpPr>
        <p:spPr>
          <a:xfrm>
            <a:off x="557999" y="1800000"/>
            <a:ext cx="7729551" cy="4893408"/>
          </a:xfrm>
          <a:prstGeom prst="rect">
            <a:avLst/>
          </a:prstGeom>
          <a:noFill/>
          <a:ln>
            <a:noFill/>
          </a:ln>
        </p:spPr>
        <p:txBody>
          <a:bodyPr spcFirstLastPara="1" wrap="square" lIns="91425" tIns="45700" rIns="91425" bIns="45700" anchor="t" anchorCtr="0">
            <a:normAutofit/>
          </a:bodyPr>
          <a:lstStyle/>
          <a:p>
            <a:pPr marL="548640" lvl="1" indent="0" algn="l" rtl="0">
              <a:lnSpc>
                <a:spcPct val="100000"/>
              </a:lnSpc>
              <a:spcBef>
                <a:spcPts val="600"/>
              </a:spcBef>
              <a:spcAft>
                <a:spcPts val="0"/>
              </a:spcAft>
              <a:buSzPts val="2160"/>
              <a:buNone/>
            </a:pPr>
            <a:r>
              <a:rPr lang="en-US" sz="2400"/>
              <a:t> </a:t>
            </a:r>
            <a:endParaRPr sz="1600"/>
          </a:p>
          <a:p>
            <a:pPr marL="457200" lvl="0" indent="-342900" algn="l" rtl="0">
              <a:lnSpc>
                <a:spcPct val="100000"/>
              </a:lnSpc>
              <a:spcBef>
                <a:spcPts val="600"/>
              </a:spcBef>
              <a:spcAft>
                <a:spcPts val="0"/>
              </a:spcAft>
              <a:buSzPts val="2400"/>
              <a:buChar char="▪"/>
            </a:pPr>
            <a:r>
              <a:rPr lang="en-US" sz="2400" b="0" i="0" u="none" strike="noStrike" cap="none">
                <a:solidFill>
                  <a:schemeClr val="dk1"/>
                </a:solidFill>
                <a:latin typeface="Calibri"/>
                <a:ea typeface="Calibri"/>
                <a:cs typeface="Calibri"/>
                <a:sym typeface="Calibri"/>
              </a:rPr>
              <a:t>Δείτε ένα βίντεο: </a:t>
            </a:r>
            <a:r>
              <a:rPr lang="en-US" u="sng">
                <a:solidFill>
                  <a:schemeClr val="hlink"/>
                </a:solidFill>
                <a:hlinkClick r:id="rId3"/>
              </a:rPr>
              <a:t>https://www.youtube.com/watch?v=eLbmUbj0edk</a:t>
            </a:r>
            <a:endParaRPr u="sng">
              <a:solidFill>
                <a:schemeClr val="hlink"/>
              </a:solidFill>
            </a:endParaRPr>
          </a:p>
          <a:p>
            <a:pPr marL="457200" lvl="0" indent="-228600" algn="l" rtl="0">
              <a:lnSpc>
                <a:spcPct val="100000"/>
              </a:lnSpc>
              <a:spcBef>
                <a:spcPts val="600"/>
              </a:spcBef>
              <a:spcAft>
                <a:spcPts val="0"/>
              </a:spcAft>
              <a:buSzPts val="1800"/>
              <a:buNone/>
            </a:pPr>
            <a:endParaRPr u="sng">
              <a:solidFill>
                <a:schemeClr val="hlink"/>
              </a:solidFill>
            </a:endParaRPr>
          </a:p>
          <a:p>
            <a:pPr marL="457200" lvl="0" indent="-228600" algn="l" rtl="0">
              <a:lnSpc>
                <a:spcPct val="100000"/>
              </a:lnSpc>
              <a:spcBef>
                <a:spcPts val="600"/>
              </a:spcBef>
              <a:spcAft>
                <a:spcPts val="0"/>
              </a:spcAft>
              <a:buSzPts val="1800"/>
              <a:buNone/>
            </a:pPr>
            <a:endParaRPr u="sng">
              <a:solidFill>
                <a:schemeClr val="hlink"/>
              </a:solidFill>
            </a:endParaRPr>
          </a:p>
          <a:p>
            <a:pPr marL="457200" lvl="0" indent="-228600" algn="l" rtl="0">
              <a:lnSpc>
                <a:spcPct val="100000"/>
              </a:lnSpc>
              <a:spcBef>
                <a:spcPts val="600"/>
              </a:spcBef>
              <a:spcAft>
                <a:spcPts val="0"/>
              </a:spcAft>
              <a:buSzPts val="1800"/>
              <a:buNone/>
            </a:pPr>
            <a:endParaRPr u="sng">
              <a:solidFill>
                <a:schemeClr val="hlink"/>
              </a:solidFill>
            </a:endParaRPr>
          </a:p>
          <a:p>
            <a:pPr marL="457200" lvl="0" indent="-228600" algn="l" rtl="0">
              <a:lnSpc>
                <a:spcPct val="100000"/>
              </a:lnSpc>
              <a:spcBef>
                <a:spcPts val="600"/>
              </a:spcBef>
              <a:spcAft>
                <a:spcPts val="0"/>
              </a:spcAft>
              <a:buSzPts val="1800"/>
              <a:buNone/>
            </a:pPr>
            <a:endParaRPr u="sng">
              <a:solidFill>
                <a:schemeClr val="hlink"/>
              </a:solidFill>
            </a:endParaRPr>
          </a:p>
          <a:p>
            <a:pPr marL="457200" lvl="0" indent="-228600" algn="l" rtl="0">
              <a:lnSpc>
                <a:spcPct val="100000"/>
              </a:lnSpc>
              <a:spcBef>
                <a:spcPts val="600"/>
              </a:spcBef>
              <a:spcAft>
                <a:spcPts val="0"/>
              </a:spcAft>
              <a:buSzPts val="1800"/>
              <a:buNone/>
            </a:pPr>
            <a:endParaRPr>
              <a:solidFill>
                <a:schemeClr val="dk1"/>
              </a:solidFill>
            </a:endParaRPr>
          </a:p>
          <a:p>
            <a:pPr marL="457200" lvl="0" indent="-342900" algn="l" rtl="0">
              <a:lnSpc>
                <a:spcPct val="100000"/>
              </a:lnSpc>
              <a:spcBef>
                <a:spcPts val="600"/>
              </a:spcBef>
              <a:spcAft>
                <a:spcPts val="0"/>
              </a:spcAft>
              <a:buSzPts val="2400"/>
              <a:buChar char="▪"/>
            </a:pPr>
            <a:r>
              <a:rPr lang="en-US">
                <a:solidFill>
                  <a:schemeClr val="dk1"/>
                </a:solidFill>
              </a:rPr>
              <a:t>Συζήτηση για το βίντεο</a:t>
            </a:r>
            <a:endParaRPr/>
          </a:p>
          <a:p>
            <a:pPr marL="457200" lvl="0" indent="-228600" algn="l" rtl="0">
              <a:lnSpc>
                <a:spcPct val="100000"/>
              </a:lnSpc>
              <a:spcBef>
                <a:spcPts val="600"/>
              </a:spcBef>
              <a:spcAft>
                <a:spcPts val="0"/>
              </a:spcAft>
              <a:buSzPts val="1800"/>
              <a:buNone/>
            </a:pPr>
            <a:endParaRPr u="sng"/>
          </a:p>
          <a:p>
            <a:pPr marL="457200" lvl="0" indent="0" algn="l" rtl="0">
              <a:lnSpc>
                <a:spcPct val="100000"/>
              </a:lnSpc>
              <a:spcBef>
                <a:spcPts val="600"/>
              </a:spcBef>
              <a:spcAft>
                <a:spcPts val="0"/>
              </a:spcAft>
              <a:buSzPts val="2400"/>
              <a:buNone/>
            </a:pPr>
            <a:endParaRPr u="sng"/>
          </a:p>
          <a:p>
            <a:pPr marL="457200" lvl="0" indent="-228600" algn="l" rtl="0">
              <a:lnSpc>
                <a:spcPct val="100000"/>
              </a:lnSpc>
              <a:spcBef>
                <a:spcPts val="600"/>
              </a:spcBef>
              <a:spcAft>
                <a:spcPts val="0"/>
              </a:spcAft>
              <a:buSzPts val="1800"/>
              <a:buNone/>
            </a:pPr>
            <a:endParaRPr u="sng"/>
          </a:p>
        </p:txBody>
      </p:sp>
      <p:sp>
        <p:nvSpPr>
          <p:cNvPr id="266" name="Google Shape;266;p9"/>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p>
            <a:pPr marL="228600" lvl="0" indent="-76200" algn="l" rtl="0">
              <a:lnSpc>
                <a:spcPct val="100000"/>
              </a:lnSpc>
              <a:spcBef>
                <a:spcPts val="0"/>
              </a:spcBef>
              <a:spcAft>
                <a:spcPts val="0"/>
              </a:spcAft>
              <a:buSzPts val="2400"/>
              <a:buNone/>
            </a:pPr>
            <a:endParaRPr sz="2400" b="0" i="0" u="none" strike="noStrike" cap="none">
              <a:solidFill>
                <a:schemeClr val="dk1"/>
              </a:solidFill>
              <a:latin typeface="Calibri"/>
              <a:ea typeface="Calibri"/>
              <a:cs typeface="Calibri"/>
              <a:sym typeface="Calibri"/>
            </a:endParaRPr>
          </a:p>
          <a:p>
            <a:pPr marL="228600" lvl="0" indent="-76200" algn="l" rtl="0">
              <a:lnSpc>
                <a:spcPct val="100000"/>
              </a:lnSpc>
              <a:spcBef>
                <a:spcPts val="0"/>
              </a:spcBef>
              <a:spcAft>
                <a:spcPts val="0"/>
              </a:spcAft>
              <a:buSzPts val="2400"/>
              <a:buNone/>
            </a:pPr>
            <a:endParaRPr sz="2400" b="0" i="0" u="none" strike="noStrike" cap="none">
              <a:solidFill>
                <a:schemeClr val="dk1"/>
              </a:solidFill>
              <a:latin typeface="Calibri"/>
              <a:ea typeface="Calibri"/>
              <a:cs typeface="Calibri"/>
              <a:sym typeface="Calibri"/>
            </a:endParaRPr>
          </a:p>
          <a:p>
            <a:pPr marL="228600" lvl="0" indent="-76200" algn="l" rtl="0">
              <a:lnSpc>
                <a:spcPct val="100000"/>
              </a:lnSpc>
              <a:spcBef>
                <a:spcPts val="0"/>
              </a:spcBef>
              <a:spcAft>
                <a:spcPts val="0"/>
              </a:spcAft>
              <a:buSzPts val="2400"/>
              <a:buNone/>
            </a:pPr>
            <a:endParaRPr sz="2400" b="0" i="0" u="none" strike="noStrike" cap="none">
              <a:solidFill>
                <a:schemeClr val="dk1"/>
              </a:solidFill>
              <a:latin typeface="Calibri"/>
              <a:ea typeface="Calibri"/>
              <a:cs typeface="Calibri"/>
              <a:sym typeface="Calibri"/>
            </a:endParaRPr>
          </a:p>
          <a:p>
            <a:pPr marL="228600" lvl="0" indent="-76200" algn="l" rtl="0">
              <a:lnSpc>
                <a:spcPct val="100000"/>
              </a:lnSpc>
              <a:spcBef>
                <a:spcPts val="0"/>
              </a:spcBef>
              <a:spcAft>
                <a:spcPts val="0"/>
              </a:spcAft>
              <a:buSzPts val="2400"/>
              <a:buNone/>
            </a:pPr>
            <a:endParaRPr sz="2400" b="0" i="0" u="none" strike="noStrike" cap="none">
              <a:solidFill>
                <a:schemeClr val="dk1"/>
              </a:solidFill>
              <a:latin typeface="Calibri"/>
              <a:ea typeface="Calibri"/>
              <a:cs typeface="Calibri"/>
              <a:sym typeface="Calibri"/>
            </a:endParaRPr>
          </a:p>
          <a:p>
            <a:pPr marL="228600" lvl="0" indent="-76200" algn="l" rtl="0">
              <a:lnSpc>
                <a:spcPct val="100000"/>
              </a:lnSpc>
              <a:spcBef>
                <a:spcPts val="0"/>
              </a:spcBef>
              <a:spcAft>
                <a:spcPts val="0"/>
              </a:spcAft>
              <a:buSzPts val="2400"/>
              <a:buNone/>
            </a:pPr>
            <a:endParaRPr sz="2400" b="0" i="0" u="none" strike="noStrike" cap="none">
              <a:solidFill>
                <a:schemeClr val="dk1"/>
              </a:solidFill>
              <a:latin typeface="Calibri"/>
              <a:ea typeface="Calibri"/>
              <a:cs typeface="Calibri"/>
              <a:sym typeface="Calibri"/>
            </a:endParaRPr>
          </a:p>
          <a:p>
            <a:pPr marL="228600" lvl="0" indent="-76200" algn="l" rtl="0">
              <a:lnSpc>
                <a:spcPct val="100000"/>
              </a:lnSpc>
              <a:spcBef>
                <a:spcPts val="0"/>
              </a:spcBef>
              <a:spcAft>
                <a:spcPts val="0"/>
              </a:spcAft>
              <a:buSzPts val="2400"/>
              <a:buNone/>
            </a:pPr>
            <a:endParaRPr sz="2400" b="0" i="0" u="none" strike="noStrike" cap="none">
              <a:solidFill>
                <a:schemeClr val="dk1"/>
              </a:solidFill>
              <a:latin typeface="Calibri"/>
              <a:ea typeface="Calibri"/>
              <a:cs typeface="Calibri"/>
              <a:sym typeface="Calibri"/>
            </a:endParaRPr>
          </a:p>
          <a:p>
            <a:pPr marL="228600" lvl="0" indent="-76200" algn="l" rtl="0">
              <a:lnSpc>
                <a:spcPct val="100000"/>
              </a:lnSpc>
              <a:spcBef>
                <a:spcPts val="0"/>
              </a:spcBef>
              <a:spcAft>
                <a:spcPts val="0"/>
              </a:spcAft>
              <a:buSzPts val="2400"/>
              <a:buNone/>
            </a:pPr>
            <a:endParaRPr sz="2400" b="0" i="0" u="none" strike="noStrike" cap="none">
              <a:solidFill>
                <a:schemeClr val="dk1"/>
              </a:solidFill>
              <a:latin typeface="Calibri"/>
              <a:ea typeface="Calibri"/>
              <a:cs typeface="Calibri"/>
              <a:sym typeface="Calibri"/>
            </a:endParaRPr>
          </a:p>
          <a:p>
            <a:pPr marL="228600" lvl="0" indent="-76200" algn="l" rtl="0">
              <a:lnSpc>
                <a:spcPct val="100000"/>
              </a:lnSpc>
              <a:spcBef>
                <a:spcPts val="0"/>
              </a:spcBef>
              <a:spcAft>
                <a:spcPts val="0"/>
              </a:spcAft>
              <a:buSzPts val="2400"/>
              <a:buNone/>
            </a:pPr>
            <a:endParaRPr sz="2400" b="0" i="0" u="none" strike="noStrike" cap="none">
              <a:solidFill>
                <a:schemeClr val="dk1"/>
              </a:solidFill>
              <a:latin typeface="Calibri"/>
              <a:ea typeface="Calibri"/>
              <a:cs typeface="Calibri"/>
              <a:sym typeface="Calibri"/>
            </a:endParaRPr>
          </a:p>
          <a:p>
            <a:pPr marL="228600" lvl="0" indent="-76200" algn="l" rtl="0">
              <a:lnSpc>
                <a:spcPct val="100000"/>
              </a:lnSpc>
              <a:spcBef>
                <a:spcPts val="0"/>
              </a:spcBef>
              <a:spcAft>
                <a:spcPts val="0"/>
              </a:spcAft>
              <a:buSzPts val="2400"/>
              <a:buNone/>
            </a:pPr>
            <a:endParaRPr sz="2400" b="0" i="0" u="none" strike="noStrike" cap="none">
              <a:solidFill>
                <a:schemeClr val="dk1"/>
              </a:solidFill>
              <a:latin typeface="Calibri"/>
              <a:ea typeface="Calibri"/>
              <a:cs typeface="Calibri"/>
              <a:sym typeface="Calibri"/>
            </a:endParaRPr>
          </a:p>
          <a:p>
            <a:pPr marL="228600" lvl="0" indent="-76200" algn="l" rtl="0">
              <a:lnSpc>
                <a:spcPct val="100000"/>
              </a:lnSpc>
              <a:spcBef>
                <a:spcPts val="0"/>
              </a:spcBef>
              <a:spcAft>
                <a:spcPts val="0"/>
              </a:spcAft>
              <a:buSzPts val="2400"/>
              <a:buNone/>
            </a:pPr>
            <a:endParaRPr sz="2400" b="0" i="0" u="none" strike="noStrike" cap="none">
              <a:solidFill>
                <a:schemeClr val="dk1"/>
              </a:solidFill>
              <a:latin typeface="Calibri"/>
              <a:ea typeface="Calibri"/>
              <a:cs typeface="Calibri"/>
              <a:sym typeface="Calibri"/>
            </a:endParaRPr>
          </a:p>
          <a:p>
            <a:pPr marL="228600" lvl="0" indent="-76200" algn="l" rtl="0">
              <a:lnSpc>
                <a:spcPct val="100000"/>
              </a:lnSpc>
              <a:spcBef>
                <a:spcPts val="0"/>
              </a:spcBef>
              <a:spcAft>
                <a:spcPts val="0"/>
              </a:spcAft>
              <a:buSzPts val="2400"/>
              <a:buNone/>
            </a:pPr>
            <a:r>
              <a:rPr lang="en-US" sz="2400" b="0" i="0" u="none" strike="noStrike" cap="none">
                <a:solidFill>
                  <a:schemeClr val="dk1"/>
                </a:solidFill>
                <a:latin typeface="Calibri"/>
                <a:ea typeface="Calibri"/>
                <a:cs typeface="Calibri"/>
                <a:sym typeface="Calibri"/>
              </a:rPr>
              <a:t>		</a:t>
            </a:r>
            <a:endParaRPr sz="1400"/>
          </a:p>
        </p:txBody>
      </p:sp>
      <p:sp>
        <p:nvSpPr>
          <p:cNvPr id="267" name="Google Shape;267;p9"/>
          <p:cNvSpPr/>
          <p:nvPr/>
        </p:nvSpPr>
        <p:spPr>
          <a:xfrm>
            <a:off x="4526097" y="5398288"/>
            <a:ext cx="7504512"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9"/>
          <p:cNvSpPr/>
          <p:nvPr/>
        </p:nvSpPr>
        <p:spPr>
          <a:xfrm>
            <a:off x="2593864" y="3226742"/>
            <a:ext cx="2948932" cy="1869145"/>
          </a:xfrm>
          <a:prstGeom prst="wedgeEllipseCallout">
            <a:avLst>
              <a:gd name="adj1" fmla="val -20833"/>
              <a:gd name="adj2" fmla="val 62500"/>
            </a:avLst>
          </a:prstGeom>
          <a:solidFill>
            <a:srgbClr val="FFFFCC"/>
          </a:solidFill>
          <a:ln w="25400" cap="flat" cmpd="sng">
            <a:solidFill>
              <a:srgbClr val="A1A1A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1" u="none" strike="noStrike" cap="none">
                <a:solidFill>
                  <a:schemeClr val="dk1"/>
                </a:solidFill>
                <a:latin typeface="Arial"/>
                <a:ea typeface="Arial"/>
                <a:cs typeface="Arial"/>
                <a:sym typeface="Arial"/>
              </a:rPr>
              <a:t>Το βίντεο αντικατοπτρίζει τις εμπειρίες σας;</a:t>
            </a:r>
            <a:endParaRPr/>
          </a:p>
        </p:txBody>
      </p:sp>
      <p:pic>
        <p:nvPicPr>
          <p:cNvPr id="269" name="Google Shape;269;p9" descr="Video, Arbeit, Youtube, Zu Betrachten, Ansehen, Ansicht"/>
          <p:cNvPicPr preferRelativeResize="0"/>
          <p:nvPr/>
        </p:nvPicPr>
        <p:blipFill rotWithShape="1">
          <a:blip r:embed="rId4">
            <a:alphaModFix/>
          </a:blip>
          <a:srcRect/>
          <a:stretch/>
        </p:blipFill>
        <p:spPr>
          <a:xfrm>
            <a:off x="7974302" y="1797217"/>
            <a:ext cx="3601071" cy="3601071"/>
          </a:xfrm>
          <a:prstGeom prst="rect">
            <a:avLst/>
          </a:prstGeom>
          <a:noFill/>
          <a:ln>
            <a:noFill/>
          </a:ln>
        </p:spPr>
      </p:pic>
      <p:sp>
        <p:nvSpPr>
          <p:cNvPr id="270" name="Google Shape;270;p9"/>
          <p:cNvSpPr txBox="1"/>
          <p:nvPr/>
        </p:nvSpPr>
        <p:spPr>
          <a:xfrm>
            <a:off x="9890003" y="6385631"/>
            <a:ext cx="366702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Πηγή</a:t>
            </a:r>
            <a:r>
              <a:rPr lang="en-US" sz="1400" b="0" i="0" u="none" strike="noStrike" cap="none">
                <a:solidFill>
                  <a:srgbClr val="000000"/>
                </a:solidFill>
                <a:latin typeface="Arial"/>
                <a:ea typeface="Arial"/>
                <a:cs typeface="Arial"/>
                <a:sym typeface="Arial"/>
              </a:rPr>
              <a:t> | Άδεια Pixabay</a:t>
            </a:r>
            <a:endParaRPr/>
          </a:p>
        </p:txBody>
      </p:sp>
      <p:sp>
        <p:nvSpPr>
          <p:cNvPr id="271" name="Google Shape;271;p9"/>
          <p:cNvSpPr/>
          <p:nvPr/>
        </p:nvSpPr>
        <p:spPr>
          <a:xfrm>
            <a:off x="7798750" y="-3925"/>
            <a:ext cx="43917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2.2 Παράγοντες κινδύνου για θέματα υγείας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10d154e970d_2_0"/>
          <p:cNvSpPr txBox="1">
            <a:spLocks noGrp="1"/>
          </p:cNvSpPr>
          <p:nvPr>
            <p:ph type="title"/>
          </p:nvPr>
        </p:nvSpPr>
        <p:spPr>
          <a:xfrm>
            <a:off x="558000" y="1080000"/>
            <a:ext cx="11396700" cy="599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800"/>
              <a:buNone/>
            </a:pPr>
            <a:r>
              <a:rPr lang="en-US" sz="2800" b="1">
                <a:solidFill>
                  <a:srgbClr val="203864"/>
                </a:solidFill>
                <a:latin typeface="Calibri"/>
                <a:ea typeface="Calibri"/>
                <a:cs typeface="Calibri"/>
                <a:sym typeface="Calibri"/>
              </a:rPr>
              <a:t>Περιγράψτε τις εμπειρίες σας</a:t>
            </a:r>
            <a:endParaRPr/>
          </a:p>
        </p:txBody>
      </p:sp>
      <p:sp>
        <p:nvSpPr>
          <p:cNvPr id="277" name="Google Shape;277;g10d154e970d_2_0"/>
          <p:cNvSpPr txBox="1">
            <a:spLocks noGrp="1"/>
          </p:cNvSpPr>
          <p:nvPr>
            <p:ph type="body" idx="1"/>
          </p:nvPr>
        </p:nvSpPr>
        <p:spPr>
          <a:xfrm>
            <a:off x="448817" y="1523100"/>
            <a:ext cx="5409600" cy="4893300"/>
          </a:xfrm>
          <a:prstGeom prst="rect">
            <a:avLst/>
          </a:prstGeom>
          <a:noFill/>
          <a:ln>
            <a:noFill/>
          </a:ln>
        </p:spPr>
        <p:txBody>
          <a:bodyPr spcFirstLastPara="1" wrap="square" lIns="91425" tIns="45700" rIns="91425" bIns="45700" anchor="t" anchorCtr="0">
            <a:normAutofit/>
          </a:bodyPr>
          <a:lstStyle/>
          <a:p>
            <a:pPr marL="548640" lvl="1" indent="0" algn="l" rtl="0">
              <a:lnSpc>
                <a:spcPct val="100000"/>
              </a:lnSpc>
              <a:spcBef>
                <a:spcPts val="600"/>
              </a:spcBef>
              <a:spcAft>
                <a:spcPts val="0"/>
              </a:spcAft>
              <a:buSzPts val="2160"/>
              <a:buNone/>
            </a:pPr>
            <a:endParaRPr sz="1600"/>
          </a:p>
          <a:p>
            <a:pPr marL="114300" lvl="0" indent="0" algn="l" rtl="0">
              <a:lnSpc>
                <a:spcPct val="100000"/>
              </a:lnSpc>
              <a:spcBef>
                <a:spcPts val="1200"/>
              </a:spcBef>
              <a:spcAft>
                <a:spcPts val="0"/>
              </a:spcAft>
              <a:buSzPts val="2400"/>
              <a:buNone/>
            </a:pPr>
            <a:r>
              <a:rPr lang="en-US" sz="2400" b="0" i="0" u="none" strike="noStrike" cap="none">
                <a:solidFill>
                  <a:schemeClr val="dk1"/>
                </a:solidFill>
                <a:latin typeface="Calibri"/>
                <a:ea typeface="Calibri"/>
                <a:cs typeface="Calibri"/>
                <a:sym typeface="Calibri"/>
              </a:rPr>
              <a:t>Σημειώστε τις εμπειρίες υγείας σας στα τρία στάδια του πίνακα καρφιτσών ή του flipchart:</a:t>
            </a:r>
            <a:endParaRPr/>
          </a:p>
          <a:p>
            <a:pPr marL="457200" lvl="0" indent="-342900" algn="l" rtl="0">
              <a:lnSpc>
                <a:spcPct val="100000"/>
              </a:lnSpc>
              <a:spcBef>
                <a:spcPts val="1200"/>
              </a:spcBef>
              <a:spcAft>
                <a:spcPts val="0"/>
              </a:spcAft>
              <a:buSzPts val="2400"/>
              <a:buChar char="▪"/>
            </a:pPr>
            <a:r>
              <a:rPr lang="en-US" b="1"/>
              <a:t>Στάδιο 1: κίνδυνοι για την </a:t>
            </a:r>
            <a:r>
              <a:rPr lang="en-US" sz="2400" b="1" i="0" u="none" strike="noStrike" cap="none">
                <a:solidFill>
                  <a:schemeClr val="dk1"/>
                </a:solidFill>
              </a:rPr>
              <a:t>υγεία</a:t>
            </a:r>
            <a:r>
              <a:rPr lang="en-US" sz="2400" b="0" i="0" u="none" strike="noStrike" cap="none">
                <a:solidFill>
                  <a:schemeClr val="dk1"/>
                </a:solidFill>
                <a:latin typeface="Calibri"/>
                <a:ea typeface="Calibri"/>
                <a:cs typeface="Calibri"/>
                <a:sym typeface="Calibri"/>
              </a:rPr>
              <a:t> στις χώρες </a:t>
            </a:r>
            <a:r>
              <a:rPr lang="en-US"/>
              <a:t>προέλευσης</a:t>
            </a:r>
            <a:endParaRPr/>
          </a:p>
          <a:p>
            <a:pPr marL="457200" lvl="0" indent="-342900" algn="l" rtl="0">
              <a:lnSpc>
                <a:spcPct val="100000"/>
              </a:lnSpc>
              <a:spcBef>
                <a:spcPts val="1200"/>
              </a:spcBef>
              <a:spcAft>
                <a:spcPts val="0"/>
              </a:spcAft>
              <a:buSzPts val="2400"/>
              <a:buChar char="▪"/>
            </a:pPr>
            <a:r>
              <a:rPr lang="en-US" b="1"/>
              <a:t>Στάδιο 2: κίνδυνοι για </a:t>
            </a:r>
            <a:r>
              <a:rPr lang="en-US" sz="2400" b="1" i="0" u="none" strike="noStrike" cap="none">
                <a:solidFill>
                  <a:schemeClr val="dk1"/>
                </a:solidFill>
              </a:rPr>
              <a:t>την υγεία</a:t>
            </a:r>
            <a:r>
              <a:rPr lang="en-US" sz="2400" b="0" i="0" u="none" strike="noStrike" cap="none">
                <a:solidFill>
                  <a:schemeClr val="dk1"/>
                </a:solidFill>
                <a:latin typeface="Calibri"/>
                <a:ea typeface="Calibri"/>
                <a:cs typeface="Calibri"/>
                <a:sym typeface="Calibri"/>
              </a:rPr>
              <a:t> κατά τη διάρκεια του ταξιδιού</a:t>
            </a:r>
            <a:endParaRPr/>
          </a:p>
          <a:p>
            <a:pPr marL="457200" lvl="0" indent="-342900" algn="l" rtl="0">
              <a:lnSpc>
                <a:spcPct val="100000"/>
              </a:lnSpc>
              <a:spcBef>
                <a:spcPts val="1200"/>
              </a:spcBef>
              <a:spcAft>
                <a:spcPts val="600"/>
              </a:spcAft>
              <a:buSzPts val="2400"/>
              <a:buChar char="▪"/>
            </a:pPr>
            <a:r>
              <a:rPr lang="en-US" b="1"/>
              <a:t>Στάδιο 3: κίνδυνοι για </a:t>
            </a:r>
            <a:r>
              <a:rPr lang="en-US" sz="2400" b="1" i="0" u="none" strike="noStrike" cap="none">
                <a:solidFill>
                  <a:schemeClr val="dk1"/>
                </a:solidFill>
              </a:rPr>
              <a:t>την υγεία</a:t>
            </a:r>
            <a:r>
              <a:rPr lang="en-US" sz="2400" b="0" i="0" u="none" strike="noStrike" cap="none">
                <a:solidFill>
                  <a:schemeClr val="dk1"/>
                </a:solidFill>
                <a:latin typeface="Calibri"/>
                <a:ea typeface="Calibri"/>
                <a:cs typeface="Calibri"/>
                <a:sym typeface="Calibri"/>
              </a:rPr>
              <a:t> κατά την άφιξη </a:t>
            </a:r>
            <a:r>
              <a:rPr lang="en-US"/>
              <a:t>σε μια </a:t>
            </a:r>
            <a:r>
              <a:rPr lang="en-US" sz="2400" b="0" i="0" u="none" strike="noStrike" cap="none">
                <a:solidFill>
                  <a:schemeClr val="dk1"/>
                </a:solidFill>
                <a:latin typeface="Calibri"/>
                <a:ea typeface="Calibri"/>
                <a:cs typeface="Calibri"/>
                <a:sym typeface="Calibri"/>
              </a:rPr>
              <a:t>νέα χώρα</a:t>
            </a:r>
            <a:endParaRPr/>
          </a:p>
        </p:txBody>
      </p:sp>
      <p:sp>
        <p:nvSpPr>
          <p:cNvPr id="278" name="Google Shape;278;g10d154e970d_2_0"/>
          <p:cNvSpPr/>
          <p:nvPr/>
        </p:nvSpPr>
        <p:spPr>
          <a:xfrm>
            <a:off x="4526109" y="6416400"/>
            <a:ext cx="75045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Άδεια Pixabay</a:t>
            </a:r>
            <a:endParaRPr sz="1400" b="0" i="0" u="none" strike="noStrike" cap="none">
              <a:solidFill>
                <a:srgbClr val="000000"/>
              </a:solidFill>
              <a:latin typeface="Arial"/>
              <a:ea typeface="Arial"/>
              <a:cs typeface="Arial"/>
              <a:sym typeface="Arial"/>
            </a:endParaRPr>
          </a:p>
        </p:txBody>
      </p:sp>
      <p:pic>
        <p:nvPicPr>
          <p:cNvPr id="279" name="Google Shape;279;g10d154e970d_2_0"/>
          <p:cNvPicPr preferRelativeResize="0"/>
          <p:nvPr/>
        </p:nvPicPr>
        <p:blipFill rotWithShape="1">
          <a:blip r:embed="rId4">
            <a:alphaModFix/>
          </a:blip>
          <a:srcRect/>
          <a:stretch/>
        </p:blipFill>
        <p:spPr>
          <a:xfrm>
            <a:off x="6172199" y="2030200"/>
            <a:ext cx="5852160" cy="2755392"/>
          </a:xfrm>
          <a:prstGeom prst="rect">
            <a:avLst/>
          </a:prstGeom>
          <a:noFill/>
          <a:ln>
            <a:noFill/>
          </a:ln>
        </p:spPr>
      </p:pic>
      <p:sp>
        <p:nvSpPr>
          <p:cNvPr id="280" name="Google Shape;280;g10d154e970d_2_0"/>
          <p:cNvSpPr/>
          <p:nvPr/>
        </p:nvSpPr>
        <p:spPr>
          <a:xfrm>
            <a:off x="7798750" y="-3925"/>
            <a:ext cx="43917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2.2 Παράγοντες κινδύνου για θέματα υγείας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7"/>
          <p:cNvSpPr txBox="1">
            <a:spLocks noGrp="1"/>
          </p:cNvSpPr>
          <p:nvPr>
            <p:ph type="title"/>
          </p:nvPr>
        </p:nvSpPr>
        <p:spPr>
          <a:xfrm>
            <a:off x="558000" y="1080000"/>
            <a:ext cx="11396700" cy="599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800"/>
              <a:buNone/>
            </a:pPr>
            <a:r>
              <a:rPr lang="en-US" sz="2800" b="1">
                <a:solidFill>
                  <a:srgbClr val="203864"/>
                </a:solidFill>
                <a:latin typeface="Calibri"/>
                <a:ea typeface="Calibri"/>
                <a:cs typeface="Calibri"/>
                <a:sym typeface="Calibri"/>
              </a:rPr>
              <a:t>Περιγράψτε τις εμπειρίες σας</a:t>
            </a:r>
            <a:endParaRPr/>
          </a:p>
        </p:txBody>
      </p:sp>
      <p:sp>
        <p:nvSpPr>
          <p:cNvPr id="286" name="Google Shape;286;p47"/>
          <p:cNvSpPr txBox="1">
            <a:spLocks noGrp="1"/>
          </p:cNvSpPr>
          <p:nvPr>
            <p:ph type="body" idx="1"/>
          </p:nvPr>
        </p:nvSpPr>
        <p:spPr>
          <a:xfrm>
            <a:off x="558000" y="1800000"/>
            <a:ext cx="6327300" cy="48933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600"/>
              </a:spcBef>
              <a:spcAft>
                <a:spcPts val="0"/>
              </a:spcAft>
              <a:buSzPts val="1800"/>
              <a:buFont typeface="Calibri"/>
              <a:buChar char="▪"/>
            </a:pPr>
            <a:r>
              <a:rPr lang="en-US" sz="2400" b="0" i="0" u="none" strike="noStrike" cap="none" dirty="0" err="1">
                <a:solidFill>
                  <a:schemeClr val="dk1"/>
                </a:solidFill>
                <a:latin typeface="Calibri"/>
                <a:ea typeface="Calibri"/>
                <a:cs typeface="Calibri"/>
                <a:sym typeface="Calibri"/>
              </a:rPr>
              <a:t>Δημιουργήστε</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μι</a:t>
            </a:r>
            <a:r>
              <a:rPr lang="en-US" sz="2400" b="0" i="0" u="none" strike="noStrike" cap="none" dirty="0">
                <a:solidFill>
                  <a:schemeClr val="dk1"/>
                </a:solidFill>
                <a:latin typeface="Calibri"/>
                <a:ea typeface="Calibri"/>
                <a:cs typeface="Calibri"/>
                <a:sym typeface="Calibri"/>
              </a:rPr>
              <a:t>α λίστα προτεραιότητας για κάθε στάδιο ανάλογα με τη σημασία για τη ζωή και την υγεία σας</a:t>
            </a:r>
            <a:endParaRPr dirty="0"/>
          </a:p>
          <a:p>
            <a:pPr marL="457200" lvl="0" indent="-342900" algn="l" rtl="0">
              <a:lnSpc>
                <a:spcPct val="100000"/>
              </a:lnSpc>
              <a:spcBef>
                <a:spcPts val="1200"/>
              </a:spcBef>
              <a:spcAft>
                <a:spcPts val="0"/>
              </a:spcAft>
              <a:buSzPts val="1800"/>
              <a:buFont typeface="Calibri"/>
              <a:buChar char="▪"/>
            </a:pPr>
            <a:r>
              <a:rPr lang="en-US" sz="2400" b="0" i="0" u="none" strike="noStrike" cap="none" dirty="0" err="1">
                <a:solidFill>
                  <a:schemeClr val="dk1"/>
                </a:solidFill>
                <a:latin typeface="Calibri"/>
                <a:ea typeface="Calibri"/>
                <a:cs typeface="Calibri"/>
                <a:sym typeface="Calibri"/>
              </a:rPr>
              <a:t>Ενδέχετ</a:t>
            </a:r>
            <a:r>
              <a:rPr lang="en-US" sz="2400" b="0" i="0" u="none" strike="noStrike" cap="none" dirty="0">
                <a:solidFill>
                  <a:schemeClr val="dk1"/>
                </a:solidFill>
                <a:latin typeface="Calibri"/>
                <a:ea typeface="Calibri"/>
                <a:cs typeface="Calibri"/>
                <a:sym typeface="Calibri"/>
              </a:rPr>
              <a:t>αι να υπάρχουν διαφορές ανάλογα με τη χώρα</a:t>
            </a:r>
            <a:r>
              <a:rPr lang="en-US" dirty="0"/>
              <a:t> προέλευσης,</a:t>
            </a:r>
            <a:r>
              <a:rPr lang="en-US" sz="2400" b="0" i="0" u="none" strike="noStrike" cap="none" dirty="0">
                <a:solidFill>
                  <a:schemeClr val="dk1"/>
                </a:solidFill>
                <a:latin typeface="Calibri"/>
                <a:ea typeface="Calibri"/>
                <a:cs typeface="Calibri"/>
                <a:sym typeface="Calibri"/>
              </a:rPr>
              <a:t> ομαδοποιήστε τις εμπειρίες με βάση τις ομοιότητες και τις διαφορές</a:t>
            </a:r>
            <a:endParaRPr dirty="0"/>
          </a:p>
          <a:p>
            <a:pPr marL="457200" lvl="0" indent="-342900" algn="l" rtl="0">
              <a:lnSpc>
                <a:spcPct val="100000"/>
              </a:lnSpc>
              <a:spcBef>
                <a:spcPts val="1200"/>
              </a:spcBef>
              <a:spcAft>
                <a:spcPts val="600"/>
              </a:spcAft>
              <a:buSzPts val="1800"/>
              <a:buFont typeface="Calibri"/>
              <a:buChar char="▪"/>
            </a:pPr>
            <a:r>
              <a:rPr lang="en-US" sz="2400" b="0" i="0" u="none" strike="noStrike" cap="none" dirty="0" err="1">
                <a:solidFill>
                  <a:schemeClr val="dk1"/>
                </a:solidFill>
                <a:latin typeface="Calibri"/>
                <a:ea typeface="Calibri"/>
                <a:cs typeface="Calibri"/>
                <a:sym typeface="Calibri"/>
              </a:rPr>
              <a:t>Κρ</a:t>
            </a:r>
            <a:r>
              <a:rPr lang="en-US" sz="2400" b="0" i="0" u="none" strike="noStrike" cap="none" dirty="0">
                <a:solidFill>
                  <a:schemeClr val="dk1"/>
                </a:solidFill>
                <a:latin typeface="Calibri"/>
                <a:ea typeface="Calibri"/>
                <a:cs typeface="Calibri"/>
                <a:sym typeface="Calibri"/>
              </a:rPr>
              <a:t>ατήστε σημειώσεις για το αποτέλεσμα, καθώς αυτό θα αντικατοπτρίζεται στην εργασία σας</a:t>
            </a:r>
            <a:endParaRPr dirty="0"/>
          </a:p>
        </p:txBody>
      </p:sp>
      <p:sp>
        <p:nvSpPr>
          <p:cNvPr id="287" name="Google Shape;287;p47"/>
          <p:cNvSpPr/>
          <p:nvPr/>
        </p:nvSpPr>
        <p:spPr>
          <a:xfrm>
            <a:off x="7852527" y="5629468"/>
            <a:ext cx="4178069" cy="38645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pic>
        <p:nvPicPr>
          <p:cNvPr id="288" name="Google Shape;288;p47" descr="Silhouetten, Menschen, Menscheit, Zahnräder, Kreise"/>
          <p:cNvPicPr preferRelativeResize="0"/>
          <p:nvPr/>
        </p:nvPicPr>
        <p:blipFill rotWithShape="1">
          <a:blip r:embed="rId3">
            <a:alphaModFix/>
          </a:blip>
          <a:srcRect/>
          <a:stretch/>
        </p:blipFill>
        <p:spPr>
          <a:xfrm>
            <a:off x="7273477" y="1881887"/>
            <a:ext cx="4220387" cy="2980649"/>
          </a:xfrm>
          <a:prstGeom prst="rect">
            <a:avLst/>
          </a:prstGeom>
          <a:noFill/>
          <a:ln>
            <a:noFill/>
          </a:ln>
        </p:spPr>
      </p:pic>
      <p:sp>
        <p:nvSpPr>
          <p:cNvPr id="289" name="Google Shape;289;p47"/>
          <p:cNvSpPr txBox="1"/>
          <p:nvPr/>
        </p:nvSpPr>
        <p:spPr>
          <a:xfrm>
            <a:off x="6590849" y="6385523"/>
            <a:ext cx="536385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r>
              <a:rPr lang="en-US"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Πηγή</a:t>
            </a:r>
            <a:r>
              <a:rPr lang="en-US" sz="1400" b="0" i="0" u="none" strike="noStrike" cap="none">
                <a:solidFill>
                  <a:srgbClr val="000000"/>
                </a:solidFill>
                <a:latin typeface="Arial"/>
                <a:ea typeface="Arial"/>
                <a:cs typeface="Arial"/>
                <a:sym typeface="Arial"/>
              </a:rPr>
              <a:t> | Άδεια Pixabay</a:t>
            </a:r>
            <a:endParaRPr/>
          </a:p>
        </p:txBody>
      </p:sp>
      <p:sp>
        <p:nvSpPr>
          <p:cNvPr id="290" name="Google Shape;290;p47"/>
          <p:cNvSpPr/>
          <p:nvPr/>
        </p:nvSpPr>
        <p:spPr>
          <a:xfrm>
            <a:off x="7798750" y="-3925"/>
            <a:ext cx="43917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2.2 Παράγοντες κινδύνου για θέματα υγείας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8"/>
          <p:cNvSpPr txBox="1">
            <a:spLocks noGrp="1"/>
          </p:cNvSpPr>
          <p:nvPr>
            <p:ph type="title"/>
          </p:nvPr>
        </p:nvSpPr>
        <p:spPr>
          <a:xfrm>
            <a:off x="633897" y="1141415"/>
            <a:ext cx="11396700" cy="599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800"/>
              <a:buNone/>
            </a:pPr>
            <a:r>
              <a:rPr lang="en-US"/>
              <a:t>Η εργασία για το σπίτι</a:t>
            </a:r>
            <a:endParaRPr/>
          </a:p>
        </p:txBody>
      </p:sp>
      <p:sp>
        <p:nvSpPr>
          <p:cNvPr id="296" name="Google Shape;296;p48"/>
          <p:cNvSpPr txBox="1">
            <a:spLocks noGrp="1"/>
          </p:cNvSpPr>
          <p:nvPr>
            <p:ph type="body" idx="1"/>
          </p:nvPr>
        </p:nvSpPr>
        <p:spPr>
          <a:xfrm>
            <a:off x="557999" y="1800000"/>
            <a:ext cx="5409600" cy="4893300"/>
          </a:xfrm>
          <a:prstGeom prst="rect">
            <a:avLst/>
          </a:prstGeom>
          <a:noFill/>
          <a:ln>
            <a:noFill/>
          </a:ln>
        </p:spPr>
        <p:txBody>
          <a:bodyPr spcFirstLastPara="1" wrap="square" lIns="91425" tIns="45700" rIns="91425" bIns="45700" anchor="t" anchorCtr="0">
            <a:normAutofit/>
          </a:bodyPr>
          <a:lstStyle/>
          <a:p>
            <a:pPr marL="914400" lvl="1" indent="-365760" algn="l" rtl="0">
              <a:lnSpc>
                <a:spcPct val="100000"/>
              </a:lnSpc>
              <a:spcBef>
                <a:spcPts val="600"/>
              </a:spcBef>
              <a:spcAft>
                <a:spcPts val="0"/>
              </a:spcAft>
              <a:buSzPts val="2160"/>
              <a:buChar char="▪"/>
            </a:pPr>
            <a:r>
              <a:rPr lang="en-US" sz="2400" dirty="0" err="1"/>
              <a:t>Γι</a:t>
            </a:r>
            <a:r>
              <a:rPr lang="en-US" sz="2400" dirty="0"/>
              <a:t>α εργασία στο σπίτι, δημιουργήστε το δικό σας </a:t>
            </a:r>
            <a:r>
              <a:rPr lang="en-US" b="1" dirty="0">
                <a:solidFill>
                  <a:srgbClr val="C00000"/>
                </a:solidFill>
              </a:rPr>
              <a:t>οδηγό τσέπης </a:t>
            </a:r>
            <a:r>
              <a:rPr lang="en-US" sz="2400" dirty="0"/>
              <a:t>με ορολογία σχετική με την υγεία</a:t>
            </a:r>
            <a:endParaRPr dirty="0"/>
          </a:p>
          <a:p>
            <a:pPr marL="914400" lvl="1" indent="-365760" algn="l" rtl="0">
              <a:lnSpc>
                <a:spcPct val="100000"/>
              </a:lnSpc>
              <a:spcBef>
                <a:spcPts val="600"/>
              </a:spcBef>
              <a:spcAft>
                <a:spcPts val="0"/>
              </a:spcAft>
              <a:buSzPts val="2160"/>
              <a:buChar char="▪"/>
            </a:pPr>
            <a:r>
              <a:rPr lang="en-US" sz="2400" dirty="0" err="1"/>
              <a:t>Χρησιμο</a:t>
            </a:r>
            <a:r>
              <a:rPr lang="en-US" sz="2400" dirty="0"/>
              <a:t>ποιήστε το </a:t>
            </a:r>
            <a:r>
              <a:rPr lang="en-US" b="1" dirty="0"/>
              <a:t>υπόδειγμα που δίνεται, </a:t>
            </a:r>
            <a:r>
              <a:rPr lang="en-US" dirty="0"/>
              <a:t>για </a:t>
            </a:r>
            <a:r>
              <a:rPr lang="en-US" sz="2400" dirty="0"/>
              <a:t>να αναζητήσετε όρους σωματικής και ψυχικής υγείας και οποιαδήποτε άλλα ζητήματα θεωρείτε σημαντικά για την υγεία</a:t>
            </a:r>
            <a:endParaRPr dirty="0"/>
          </a:p>
          <a:p>
            <a:pPr marL="914400" lvl="1" indent="-365760" algn="l" rtl="0">
              <a:lnSpc>
                <a:spcPct val="100000"/>
              </a:lnSpc>
              <a:spcBef>
                <a:spcPts val="600"/>
              </a:spcBef>
              <a:spcAft>
                <a:spcPts val="0"/>
              </a:spcAft>
              <a:buSzPts val="2160"/>
              <a:buChar char="▪"/>
            </a:pPr>
            <a:r>
              <a:rPr lang="en-US" sz="2400" dirty="0" err="1"/>
              <a:t>Αν</a:t>
            </a:r>
            <a:r>
              <a:rPr lang="en-US" sz="2400" dirty="0"/>
              <a:t>αζήτηση online για τις σωστές εκφράσεις</a:t>
            </a:r>
            <a:endParaRPr sz="1600" dirty="0"/>
          </a:p>
        </p:txBody>
      </p:sp>
      <p:sp>
        <p:nvSpPr>
          <p:cNvPr id="297" name="Google Shape;297;p48"/>
          <p:cNvSpPr/>
          <p:nvPr/>
        </p:nvSpPr>
        <p:spPr>
          <a:xfrm>
            <a:off x="4526097" y="5398288"/>
            <a:ext cx="75045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48"/>
          <p:cNvSpPr txBox="1"/>
          <p:nvPr/>
        </p:nvSpPr>
        <p:spPr>
          <a:xfrm>
            <a:off x="6332247" y="6056874"/>
            <a:ext cx="3318537" cy="307777"/>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dirty="0">
                <a:solidFill>
                  <a:srgbClr val="C00000"/>
                </a:solidFill>
                <a:latin typeface="Arial"/>
                <a:ea typeface="Arial"/>
                <a:cs typeface="Arial"/>
                <a:sym typeface="Arial"/>
                <a:hlinkClick r:id="rId3">
                  <a:extLst>
                    <a:ext uri="{A12FA001-AC4F-418D-AE19-62706E023703}">
                      <ahyp:hlinkClr xmlns:ahyp="http://schemas.microsoft.com/office/drawing/2018/hyperlinkcolor" val="tx"/>
                    </a:ext>
                  </a:extLst>
                </a:hlinkClick>
              </a:rPr>
              <a:t>Κα</a:t>
            </a:r>
            <a:r>
              <a:rPr lang="en-US" sz="1400" b="0" i="0" u="sng" strike="noStrike" cap="none" dirty="0" err="1">
                <a:solidFill>
                  <a:srgbClr val="C00000"/>
                </a:solidFill>
                <a:latin typeface="Arial"/>
                <a:ea typeface="Arial"/>
                <a:cs typeface="Arial"/>
                <a:sym typeface="Arial"/>
                <a:hlinkClick r:id="rId3">
                  <a:extLst>
                    <a:ext uri="{A12FA001-AC4F-418D-AE19-62706E023703}">
                      <ahyp:hlinkClr xmlns:ahyp="http://schemas.microsoft.com/office/drawing/2018/hyperlinkcolor" val="tx"/>
                    </a:ext>
                  </a:extLst>
                </a:hlinkClick>
              </a:rPr>
              <a:t>τε</a:t>
            </a:r>
            <a:r>
              <a:rPr lang="en-US" sz="1400" b="0" i="0" u="sng" strike="noStrike" cap="none" dirty="0">
                <a:solidFill>
                  <a:srgbClr val="C00000"/>
                </a:solidFill>
                <a:latin typeface="Arial"/>
                <a:ea typeface="Arial"/>
                <a:cs typeface="Arial"/>
                <a:sym typeface="Arial"/>
                <a:hlinkClick r:id="rId3">
                  <a:extLst>
                    <a:ext uri="{A12FA001-AC4F-418D-AE19-62706E023703}">
                      <ahyp:hlinkClr xmlns:ahyp="http://schemas.microsoft.com/office/drawing/2018/hyperlinkcolor" val="tx"/>
                    </a:ext>
                  </a:extLst>
                </a:hlinkClick>
              </a:rPr>
              <a:t>βάστε τον οδηγό τσέπης από εδώ!</a:t>
            </a:r>
            <a:endParaRPr sz="1400" b="0" i="0" u="none" strike="noStrike" cap="none" dirty="0">
              <a:solidFill>
                <a:srgbClr val="C00000"/>
              </a:solidFill>
              <a:latin typeface="Arial"/>
              <a:ea typeface="Arial"/>
              <a:cs typeface="Arial"/>
              <a:sym typeface="Arial"/>
            </a:endParaRPr>
          </a:p>
        </p:txBody>
      </p:sp>
      <p:sp>
        <p:nvSpPr>
          <p:cNvPr id="300" name="Google Shape;300;p48"/>
          <p:cNvSpPr/>
          <p:nvPr/>
        </p:nvSpPr>
        <p:spPr>
          <a:xfrm>
            <a:off x="7798750" y="-3925"/>
            <a:ext cx="43917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2.2 Παράγοντες κινδύνου για θέματα υγείας</a:t>
            </a:r>
            <a:endParaRPr sz="1500" b="0" i="0" u="none" strike="noStrike" cap="none">
              <a:solidFill>
                <a:schemeClr val="lt1"/>
              </a:solidFill>
              <a:latin typeface="Calibri"/>
              <a:ea typeface="Calibri"/>
              <a:cs typeface="Calibri"/>
              <a:sym typeface="Calibri"/>
            </a:endParaRPr>
          </a:p>
        </p:txBody>
      </p:sp>
      <p:pic>
        <p:nvPicPr>
          <p:cNvPr id="3" name="Εικόνα 2">
            <a:extLst>
              <a:ext uri="{FF2B5EF4-FFF2-40B4-BE49-F238E27FC236}">
                <a16:creationId xmlns:a16="http://schemas.microsoft.com/office/drawing/2014/main" id="{77732464-6569-6D95-E8CC-9603AD184EA4}"/>
              </a:ext>
            </a:extLst>
          </p:cNvPr>
          <p:cNvPicPr>
            <a:picLocks noChangeAspect="1"/>
          </p:cNvPicPr>
          <p:nvPr/>
        </p:nvPicPr>
        <p:blipFill>
          <a:blip r:embed="rId4"/>
          <a:stretch>
            <a:fillRect/>
          </a:stretch>
        </p:blipFill>
        <p:spPr>
          <a:xfrm>
            <a:off x="6411407" y="1645455"/>
            <a:ext cx="5175382" cy="3907379"/>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9"/>
          <p:cNvSpPr txBox="1">
            <a:spLocks noGrp="1"/>
          </p:cNvSpPr>
          <p:nvPr>
            <p:ph type="title"/>
          </p:nvPr>
        </p:nvSpPr>
        <p:spPr>
          <a:xfrm>
            <a:off x="558000" y="818049"/>
            <a:ext cx="10515600" cy="1155000"/>
          </a:xfrm>
          <a:prstGeom prst="rect">
            <a:avLst/>
          </a:prstGeom>
          <a:noFill/>
          <a:ln>
            <a:noFill/>
          </a:ln>
        </p:spPr>
        <p:txBody>
          <a:bodyPr spcFirstLastPara="1" wrap="square" lIns="91425" tIns="45700" rIns="91425" bIns="45700" anchor="ctr" anchorCtr="0">
            <a:noAutofit/>
          </a:bodyPr>
          <a:lstStyle/>
          <a:p>
            <a:pPr marL="0" lvl="0" indent="0" algn="just" rtl="0">
              <a:lnSpc>
                <a:spcPct val="150000"/>
              </a:lnSpc>
              <a:spcBef>
                <a:spcPts val="600"/>
              </a:spcBef>
              <a:spcAft>
                <a:spcPts val="0"/>
              </a:spcAft>
              <a:buClr>
                <a:schemeClr val="dk1"/>
              </a:buClr>
              <a:buSzPts val="990"/>
              <a:buFont typeface="Arial"/>
              <a:buNone/>
            </a:pPr>
            <a:r>
              <a:rPr lang="en-US" sz="2400" dirty="0" err="1">
                <a:solidFill>
                  <a:srgbClr val="C01E24"/>
                </a:solidFill>
              </a:rPr>
              <a:t>Δράση</a:t>
            </a:r>
            <a:r>
              <a:rPr lang="en-US" sz="2400" dirty="0">
                <a:solidFill>
                  <a:srgbClr val="C01E24"/>
                </a:solidFill>
              </a:rPr>
              <a:t> 2.1.3</a:t>
            </a:r>
            <a:endParaRPr sz="2400" dirty="0">
              <a:solidFill>
                <a:srgbClr val="C01E24"/>
              </a:solidFill>
            </a:endParaRPr>
          </a:p>
          <a:p>
            <a:pPr marL="0" lvl="0" indent="0" algn="just" rtl="0">
              <a:lnSpc>
                <a:spcPct val="150000"/>
              </a:lnSpc>
              <a:spcBef>
                <a:spcPts val="600"/>
              </a:spcBef>
              <a:spcAft>
                <a:spcPts val="600"/>
              </a:spcAft>
              <a:buClr>
                <a:schemeClr val="dk1"/>
              </a:buClr>
              <a:buSzPts val="990"/>
              <a:buNone/>
            </a:pPr>
            <a:r>
              <a:rPr lang="en-US" sz="2800" dirty="0" err="1">
                <a:solidFill>
                  <a:srgbClr val="C00000"/>
                </a:solidFill>
              </a:rPr>
              <a:t>Διερεύνηση</a:t>
            </a:r>
            <a:r>
              <a:rPr lang="en-US" sz="2800" dirty="0">
                <a:solidFill>
                  <a:srgbClr val="C00000"/>
                </a:solidFill>
              </a:rPr>
              <a:t> </a:t>
            </a:r>
            <a:r>
              <a:rPr lang="en-US" sz="2800" dirty="0" err="1">
                <a:solidFill>
                  <a:srgbClr val="C00000"/>
                </a:solidFill>
              </a:rPr>
              <a:t>της</a:t>
            </a:r>
            <a:r>
              <a:rPr lang="en-US" sz="2800" dirty="0">
                <a:solidFill>
                  <a:srgbClr val="C00000"/>
                </a:solidFill>
              </a:rPr>
              <a:t> </a:t>
            </a:r>
            <a:r>
              <a:rPr lang="en-US" sz="2800" dirty="0" err="1">
                <a:solidFill>
                  <a:srgbClr val="C00000"/>
                </a:solidFill>
              </a:rPr>
              <a:t>σωμ</a:t>
            </a:r>
            <a:r>
              <a:rPr lang="en-US" sz="2800" dirty="0">
                <a:solidFill>
                  <a:srgbClr val="C00000"/>
                </a:solidFill>
              </a:rPr>
              <a:t>ατικής και ψυχικής υγείας των μεταναστών</a:t>
            </a:r>
            <a:endParaRPr sz="2700" dirty="0">
              <a:solidFill>
                <a:srgbClr val="C00000"/>
              </a:solidFill>
            </a:endParaRPr>
          </a:p>
        </p:txBody>
      </p:sp>
      <p:sp>
        <p:nvSpPr>
          <p:cNvPr id="307" name="Google Shape;307;p49"/>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t>Στόχοι</a:t>
            </a:r>
            <a:endParaRPr/>
          </a:p>
        </p:txBody>
      </p:sp>
      <p:sp>
        <p:nvSpPr>
          <p:cNvPr id="308" name="Google Shape;308;p49"/>
          <p:cNvSpPr txBox="1">
            <a:spLocks noGrp="1"/>
          </p:cNvSpPr>
          <p:nvPr>
            <p:ph type="body" idx="2"/>
          </p:nvPr>
        </p:nvSpPr>
        <p:spPr>
          <a:xfrm>
            <a:off x="558000" y="2754309"/>
            <a:ext cx="5937120" cy="4008158"/>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600"/>
              </a:spcBef>
              <a:spcAft>
                <a:spcPts val="0"/>
              </a:spcAft>
              <a:buSzPts val="2000"/>
              <a:buChar char="▪"/>
            </a:pPr>
            <a:r>
              <a:rPr lang="en-US" sz="2000"/>
              <a:t>Εξερεύνηση των αφηγήσεων της ασθένειάς σας</a:t>
            </a:r>
            <a:endParaRPr/>
          </a:p>
          <a:p>
            <a:pPr marL="228600" lvl="0" indent="-228600" algn="l" rtl="0">
              <a:lnSpc>
                <a:spcPct val="150000"/>
              </a:lnSpc>
              <a:spcBef>
                <a:spcPts val="1200"/>
              </a:spcBef>
              <a:spcAft>
                <a:spcPts val="0"/>
              </a:spcAft>
              <a:buSzPts val="2000"/>
              <a:buChar char="▪"/>
            </a:pPr>
            <a:r>
              <a:rPr lang="en-US" sz="2000"/>
              <a:t>Παρουσίαση των συμπτωμάτων προβλημάτων υγείας και ψυχικής υγείας που είναι πιο διαδεδομένα στον μεταναστευτικό πληθυσμό</a:t>
            </a:r>
            <a:endParaRPr/>
          </a:p>
          <a:p>
            <a:pPr marL="228600" lvl="0" indent="-228600" algn="l" rtl="0">
              <a:lnSpc>
                <a:spcPct val="150000"/>
              </a:lnSpc>
              <a:spcBef>
                <a:spcPts val="1200"/>
              </a:spcBef>
              <a:spcAft>
                <a:spcPts val="600"/>
              </a:spcAft>
              <a:buSzPts val="2000"/>
              <a:buChar char="▪"/>
            </a:pPr>
            <a:r>
              <a:rPr lang="en-US" sz="2000"/>
              <a:t>Εντοπισμός των ασθενειών μέσω των συμπτωμάτων  και υποβολή προτάσεων για συγκεκριμένη (ψηφιακή) δράση</a:t>
            </a:r>
            <a:endParaRPr sz="2000"/>
          </a:p>
        </p:txBody>
      </p:sp>
      <p:sp>
        <p:nvSpPr>
          <p:cNvPr id="309" name="Google Shape;309;p49"/>
          <p:cNvSpPr/>
          <p:nvPr/>
        </p:nvSpPr>
        <p:spPr>
          <a:xfrm>
            <a:off x="8030733" y="6581001"/>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accent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200" b="0" i="0" u="none" strike="noStrike" cap="none">
                <a:solidFill>
                  <a:schemeClr val="accent4"/>
                </a:solidFill>
                <a:latin typeface="Calibri"/>
                <a:ea typeface="Calibri"/>
                <a:cs typeface="Calibri"/>
                <a:sym typeface="Calibri"/>
              </a:rPr>
              <a:t> | </a:t>
            </a:r>
            <a:r>
              <a:rPr lang="en-US" sz="1200" b="0" i="0" u="sng" strike="noStrike" cap="none">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Άδεια Pixabay</a:t>
            </a:r>
            <a:endParaRPr sz="1200" b="0" i="0" u="none" strike="noStrike" cap="none">
              <a:solidFill>
                <a:schemeClr val="accent4"/>
              </a:solidFill>
              <a:latin typeface="Calibri"/>
              <a:ea typeface="Calibri"/>
              <a:cs typeface="Calibri"/>
              <a:sym typeface="Calibri"/>
            </a:endParaRPr>
          </a:p>
        </p:txBody>
      </p:sp>
      <p:pic>
        <p:nvPicPr>
          <p:cNvPr id="310" name="Google Shape;310;p49" descr="Elektrokardiogramm, Blutdruck, Ekg, Die Gesundheit"/>
          <p:cNvPicPr preferRelativeResize="0"/>
          <p:nvPr/>
        </p:nvPicPr>
        <p:blipFill rotWithShape="1">
          <a:blip r:embed="rId5">
            <a:alphaModFix/>
          </a:blip>
          <a:srcRect/>
          <a:stretch/>
        </p:blipFill>
        <p:spPr>
          <a:xfrm>
            <a:off x="6495120" y="2925454"/>
            <a:ext cx="4750587" cy="2375294"/>
          </a:xfrm>
          <a:prstGeom prst="rect">
            <a:avLst/>
          </a:prstGeom>
          <a:noFill/>
          <a:ln>
            <a:noFill/>
          </a:ln>
        </p:spPr>
      </p:pic>
      <p:sp>
        <p:nvSpPr>
          <p:cNvPr id="311" name="Google Shape;311;p49"/>
          <p:cNvSpPr/>
          <p:nvPr/>
        </p:nvSpPr>
        <p:spPr>
          <a:xfrm>
            <a:off x="11469624" y="1000854"/>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en-US" sz="2400" b="0" i="0" u="none" strike="noStrike" cap="none">
                <a:solidFill>
                  <a:schemeClr val="lt1"/>
                </a:solidFill>
                <a:latin typeface="Calibri"/>
                <a:ea typeface="Calibri"/>
                <a:cs typeface="Calibri"/>
                <a:sym typeface="Calibri"/>
              </a:rPr>
              <a:t>2.1</a:t>
            </a:r>
            <a:endParaRPr sz="2400" b="0" i="0" u="none" strike="noStrike" cap="none">
              <a:solidFill>
                <a:schemeClr val="lt1"/>
              </a:solidFill>
              <a:latin typeface="Calibri"/>
              <a:ea typeface="Calibri"/>
              <a:cs typeface="Calibri"/>
              <a:sym typeface="Calibri"/>
            </a:endParaRPr>
          </a:p>
        </p:txBody>
      </p:sp>
      <p:sp>
        <p:nvSpPr>
          <p:cNvPr id="312" name="Google Shape;312;p49"/>
          <p:cNvSpPr/>
          <p:nvPr/>
        </p:nvSpPr>
        <p:spPr>
          <a:xfrm>
            <a:off x="11472235" y="1836675"/>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en-US" sz="2400" b="0" i="0" u="none" strike="noStrike" cap="none">
                <a:solidFill>
                  <a:schemeClr val="lt1"/>
                </a:solidFill>
                <a:latin typeface="Calibri"/>
                <a:ea typeface="Calibri"/>
                <a:cs typeface="Calibri"/>
                <a:sym typeface="Calibri"/>
              </a:rPr>
              <a:t>2.2</a:t>
            </a:r>
            <a:endParaRPr sz="2400" b="0" i="0" u="none" strike="noStrike" cap="none">
              <a:solidFill>
                <a:schemeClr val="lt1"/>
              </a:solidFill>
              <a:latin typeface="Calibri"/>
              <a:ea typeface="Calibri"/>
              <a:cs typeface="Calibri"/>
              <a:sym typeface="Calibri"/>
            </a:endParaRPr>
          </a:p>
        </p:txBody>
      </p:sp>
      <p:sp>
        <p:nvSpPr>
          <p:cNvPr id="313" name="Google Shape;313;p49"/>
          <p:cNvSpPr/>
          <p:nvPr/>
        </p:nvSpPr>
        <p:spPr>
          <a:xfrm>
            <a:off x="11469570" y="2631442"/>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800"/>
              <a:buFont typeface="Calibri"/>
              <a:buNone/>
            </a:pPr>
            <a:r>
              <a:rPr lang="en-US" sz="2800" b="0" i="0" u="none" strike="noStrike" cap="none">
                <a:solidFill>
                  <a:srgbClr val="C00000"/>
                </a:solidFill>
                <a:latin typeface="Calibri"/>
                <a:ea typeface="Calibri"/>
                <a:cs typeface="Calibri"/>
                <a:sym typeface="Calibri"/>
              </a:rPr>
              <a:t>2.3</a:t>
            </a:r>
            <a:endParaRPr sz="2800" b="0" i="0" u="none" strike="noStrike" cap="none">
              <a:solidFill>
                <a:srgbClr val="C00000"/>
              </a:solidFill>
              <a:latin typeface="Calibri"/>
              <a:ea typeface="Calibri"/>
              <a:cs typeface="Calibri"/>
              <a:sym typeface="Calibri"/>
            </a:endParaRPr>
          </a:p>
        </p:txBody>
      </p:sp>
      <p:sp>
        <p:nvSpPr>
          <p:cNvPr id="314" name="Google Shape;314;p49"/>
          <p:cNvSpPr/>
          <p:nvPr/>
        </p:nvSpPr>
        <p:spPr>
          <a:xfrm>
            <a:off x="11469624" y="3499898"/>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en-US" sz="2400" b="0" i="0" u="none" strike="noStrike" cap="none">
                <a:solidFill>
                  <a:schemeClr val="lt1"/>
                </a:solidFill>
                <a:latin typeface="Calibri"/>
                <a:ea typeface="Calibri"/>
                <a:cs typeface="Calibri"/>
                <a:sym typeface="Calibri"/>
              </a:rPr>
              <a:t>2.4</a:t>
            </a:r>
            <a:endParaRPr sz="2400" b="0" i="0" u="none" strike="noStrike" cap="non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0"/>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Autofit/>
          </a:bodyPr>
          <a:lstStyle/>
          <a:p>
            <a:pPr marL="0" lvl="0" indent="0" algn="just" rtl="0">
              <a:lnSpc>
                <a:spcPct val="150000"/>
              </a:lnSpc>
              <a:spcBef>
                <a:spcPts val="600"/>
              </a:spcBef>
              <a:spcAft>
                <a:spcPts val="600"/>
              </a:spcAft>
              <a:buClr>
                <a:schemeClr val="dk1"/>
              </a:buClr>
              <a:buSzPts val="990"/>
              <a:buNone/>
            </a:pPr>
            <a:r>
              <a:rPr lang="en-US" sz="2800" b="1">
                <a:solidFill>
                  <a:srgbClr val="203864"/>
                </a:solidFill>
                <a:latin typeface="Calibri"/>
                <a:ea typeface="Calibri"/>
                <a:cs typeface="Calibri"/>
                <a:sym typeface="Calibri"/>
              </a:rPr>
              <a:t>Εξερευνώντας τις αφηγήσεις της ασθένειάς σας</a:t>
            </a:r>
            <a:endParaRPr/>
          </a:p>
        </p:txBody>
      </p:sp>
      <p:sp>
        <p:nvSpPr>
          <p:cNvPr id="321" name="Google Shape;321;p50"/>
          <p:cNvSpPr txBox="1">
            <a:spLocks noGrp="1"/>
          </p:cNvSpPr>
          <p:nvPr>
            <p:ph type="body" idx="1"/>
          </p:nvPr>
        </p:nvSpPr>
        <p:spPr>
          <a:xfrm>
            <a:off x="557998" y="1799999"/>
            <a:ext cx="6890551" cy="48659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00"/>
              </a:spcBef>
              <a:spcAft>
                <a:spcPts val="0"/>
              </a:spcAft>
              <a:buSzPts val="2000"/>
              <a:buNone/>
            </a:pPr>
            <a:r>
              <a:rPr lang="en-US" sz="2000"/>
              <a:t>Η αντίληψη της ασθένειας και ο τρόπος με τον οποίο αντιμετωπίζεται μπορεί να είναι πολύ διαφορετικές ανάλογα με το πολιτιστικό υπόβαθρο. Τα συμπτώματα της ασθένειας ερμηνεύονται διαφορετικά και το σημείο στο οποίο απαιτείται ιατρική βοήθεια μπορεί επίσης να ποικίλει. Η αξιολόγηση του πότε αρκεί η κατ’ οίκον θεραπεία και πότε πρέπει να ζητείται η γνώμη ενός γιατρού μπορεί να διαφέρει πολιτισμικά. </a:t>
            </a:r>
            <a:endParaRPr/>
          </a:p>
          <a:p>
            <a:pPr marL="0" lvl="0" indent="0" algn="l" rtl="0">
              <a:lnSpc>
                <a:spcPct val="100000"/>
              </a:lnSpc>
              <a:spcBef>
                <a:spcPts val="1200"/>
              </a:spcBef>
              <a:spcAft>
                <a:spcPts val="600"/>
              </a:spcAft>
              <a:buSzPts val="2000"/>
              <a:buNone/>
            </a:pPr>
            <a:r>
              <a:rPr lang="en-US" sz="2000"/>
              <a:t>Η επικοινωνία των ασθενειών ποικίλλει επίσης: υπάρχουν ασθένειες που μοιράζονται ευκολότερα με φίλους και άλλες που αντιμετωπίζονται ως ταμπού. Η διαδικασία ανάρρωσης υπόκειται επίσης σε διαφορετικά χαρακτηριστικά: π.χ. ένα άρρωστο άτομο πρέπει να αποσύρεται από την οικογενειακή ζωή ή η οικογένεια παίζει ρόλο στην ανάρρωση; Ποιος ο ρόλος της ψηφιακής τεχνολογίας και πώς χρησιμοποιείται;</a:t>
            </a:r>
            <a:endParaRPr sz="2000"/>
          </a:p>
        </p:txBody>
      </p:sp>
      <p:sp>
        <p:nvSpPr>
          <p:cNvPr id="322" name="Google Shape;322;p50"/>
          <p:cNvSpPr/>
          <p:nvPr/>
        </p:nvSpPr>
        <p:spPr>
          <a:xfrm>
            <a:off x="9470571"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accent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200" b="0" i="0" u="none" strike="noStrike" cap="none">
                <a:solidFill>
                  <a:schemeClr val="accent4"/>
                </a:solidFill>
                <a:latin typeface="Calibri"/>
                <a:ea typeface="Calibri"/>
                <a:cs typeface="Calibri"/>
                <a:sym typeface="Calibri"/>
              </a:rPr>
              <a:t> | </a:t>
            </a:r>
            <a:r>
              <a:rPr lang="en-US" sz="1200" b="0" i="0" u="sng" strike="noStrike" cap="none">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Άδεια Pixabay</a:t>
            </a:r>
            <a:endParaRPr sz="1200" b="0" i="0" u="none" strike="noStrike" cap="none">
              <a:solidFill>
                <a:schemeClr val="accent4"/>
              </a:solidFill>
              <a:latin typeface="Calibri"/>
              <a:ea typeface="Calibri"/>
              <a:cs typeface="Calibri"/>
              <a:sym typeface="Calibri"/>
            </a:endParaRPr>
          </a:p>
        </p:txBody>
      </p:sp>
      <p:pic>
        <p:nvPicPr>
          <p:cNvPr id="323" name="Google Shape;323;p50" descr="Blutdruck, Ekg, Die Gesundheit, Herz, Symbol, Leben"/>
          <p:cNvPicPr preferRelativeResize="0"/>
          <p:nvPr/>
        </p:nvPicPr>
        <p:blipFill rotWithShape="1">
          <a:blip r:embed="rId5">
            <a:alphaModFix/>
          </a:blip>
          <a:srcRect/>
          <a:stretch/>
        </p:blipFill>
        <p:spPr>
          <a:xfrm>
            <a:off x="7872460" y="2569688"/>
            <a:ext cx="4086130" cy="2043065"/>
          </a:xfrm>
          <a:prstGeom prst="rect">
            <a:avLst/>
          </a:prstGeom>
          <a:noFill/>
          <a:ln>
            <a:noFill/>
          </a:ln>
        </p:spPr>
      </p:pic>
      <p:sp>
        <p:nvSpPr>
          <p:cNvPr id="324" name="Google Shape;324;p50"/>
          <p:cNvSpPr/>
          <p:nvPr/>
        </p:nvSpPr>
        <p:spPr>
          <a:xfrm>
            <a:off x="7219950" y="-7472"/>
            <a:ext cx="4972050" cy="403326"/>
          </a:xfrm>
          <a:prstGeom prst="rect">
            <a:avLst/>
          </a:prstGeom>
          <a:solidFill>
            <a:srgbClr val="7F7F7F"/>
          </a:solidFill>
          <a:ln>
            <a:noFill/>
          </a:ln>
        </p:spPr>
        <p:txBody>
          <a:bodyPr spcFirstLastPara="1" wrap="square" lIns="91425" tIns="45700" rIns="91425" bIns="45700" anchor="ctr" anchorCtr="0">
            <a:normAutofit fontScale="92500"/>
          </a:bodyPr>
          <a:lstStyle/>
          <a:p>
            <a:pPr marL="0" marR="0" lvl="0" indent="0" algn="r" rtl="0">
              <a:lnSpc>
                <a:spcPct val="80000"/>
              </a:lnSpc>
              <a:spcBef>
                <a:spcPts val="0"/>
              </a:spcBef>
              <a:spcAft>
                <a:spcPts val="0"/>
              </a:spcAft>
              <a:buClr>
                <a:srgbClr val="000000"/>
              </a:buClr>
              <a:buSzPts val="1800"/>
              <a:buFont typeface="Calibri"/>
              <a:buNone/>
            </a:pPr>
            <a:r>
              <a:rPr lang="en-US" sz="1530" b="0" i="0" u="none" strike="noStrike" cap="none">
                <a:solidFill>
                  <a:schemeClr val="lt1"/>
                </a:solidFill>
                <a:latin typeface="Calibri"/>
                <a:ea typeface="Calibri"/>
                <a:cs typeface="Calibri"/>
                <a:sym typeface="Calibri"/>
              </a:rPr>
              <a:t>2.3 Εξερευνώντας τη σωματική και ψυχική υγεία των μεταναστών</a:t>
            </a:r>
            <a:endParaRPr sz="1275" b="0" i="0" u="none" strike="noStrike" cap="non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1"/>
          <p:cNvSpPr txBox="1">
            <a:spLocks noGrp="1"/>
          </p:cNvSpPr>
          <p:nvPr>
            <p:ph type="title"/>
          </p:nvPr>
        </p:nvSpPr>
        <p:spPr>
          <a:xfrm>
            <a:off x="558000" y="940750"/>
            <a:ext cx="9040500" cy="969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000"/>
              <a:buNone/>
            </a:pPr>
            <a:r>
              <a:rPr lang="en-US" sz="2800" b="1">
                <a:solidFill>
                  <a:srgbClr val="203864"/>
                </a:solidFill>
                <a:latin typeface="Calibri"/>
                <a:ea typeface="Calibri"/>
                <a:cs typeface="Calibri"/>
                <a:sym typeface="Calibri"/>
              </a:rPr>
              <a:t>Συμπτώματα που είναι πιο διαδεδομένα στον μεταναστευτικό</a:t>
            </a:r>
            <a:r>
              <a:rPr lang="en-US"/>
              <a:t> </a:t>
            </a:r>
            <a:r>
              <a:rPr lang="en-US" sz="2800" b="1">
                <a:solidFill>
                  <a:srgbClr val="203864"/>
                </a:solidFill>
                <a:latin typeface="Calibri"/>
                <a:ea typeface="Calibri"/>
                <a:cs typeface="Calibri"/>
                <a:sym typeface="Calibri"/>
              </a:rPr>
              <a:t>πληθυσμό</a:t>
            </a:r>
            <a:endParaRPr/>
          </a:p>
        </p:txBody>
      </p:sp>
      <p:sp>
        <p:nvSpPr>
          <p:cNvPr id="331" name="Google Shape;331;p51"/>
          <p:cNvSpPr txBox="1">
            <a:spLocks noGrp="1"/>
          </p:cNvSpPr>
          <p:nvPr>
            <p:ph type="body" idx="1"/>
          </p:nvPr>
        </p:nvSpPr>
        <p:spPr>
          <a:xfrm>
            <a:off x="558000" y="2222375"/>
            <a:ext cx="6259200" cy="4443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00"/>
              </a:spcBef>
              <a:spcAft>
                <a:spcPts val="0"/>
              </a:spcAft>
              <a:buSzPts val="2000"/>
              <a:buNone/>
            </a:pPr>
            <a:r>
              <a:rPr lang="en-US" sz="2000"/>
              <a:t>Υπάρχουν πολλές ασθένειες που εμφανίζονται συχνότερα στους μεταναστευτικούς πληθυσμούς.  Σύμφωνα με μια μελέτη του ΠΟΥ, αυτές περιλαμβάνουν, πάνω απ’ όλα, μολυσματικές ασθένειες όπως η φυματίωση, η λοίμωξη από τον ιό HIV και η ιογενής ηπατίτιδα, οι αναπνευστικές ασθένειες, οι ασθένειες που μεταδίδονται από φορείς.</a:t>
            </a:r>
            <a:endParaRPr/>
          </a:p>
          <a:p>
            <a:pPr marL="0" lvl="0" indent="0" algn="l" rtl="0">
              <a:lnSpc>
                <a:spcPct val="100000"/>
              </a:lnSpc>
              <a:spcBef>
                <a:spcPts val="1200"/>
              </a:spcBef>
              <a:spcAft>
                <a:spcPts val="600"/>
              </a:spcAft>
              <a:buSzPts val="2000"/>
              <a:buNone/>
            </a:pPr>
            <a:r>
              <a:rPr lang="en-US" sz="2000"/>
              <a:t>Οι ακόλουθες μη μεταδοτικές ασθένειες παρατηρούνται επίσης δυσανάλογα: οι καρδιαγγειακές παθήσεις, ο διαβήτης, ο καρκίνος και οι χρόνιες πνευμονικές παθήσεις, πολλές από αυτές απαιτούν την παροχή συνεχούς φροντίδας για μεγάλο χρονικό διάστημα, συχνά για το υπόλοιπο της ζωής του ασθενή.</a:t>
            </a:r>
            <a:endParaRPr sz="2000"/>
          </a:p>
        </p:txBody>
      </p:sp>
      <p:sp>
        <p:nvSpPr>
          <p:cNvPr id="332" name="Google Shape;332;p51"/>
          <p:cNvSpPr/>
          <p:nvPr/>
        </p:nvSpPr>
        <p:spPr>
          <a:xfrm>
            <a:off x="8372475" y="6204352"/>
            <a:ext cx="3557439"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200" b="0" i="0" u="sng" strike="noStrike" cap="none">
                <a:solidFill>
                  <a:schemeClr val="accent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ΠΗΓΗ</a:t>
            </a:r>
            <a:endParaRPr sz="1200" b="0" i="0" u="none" strike="noStrike" cap="none">
              <a:solidFill>
                <a:schemeClr val="accent4"/>
              </a:solidFill>
              <a:latin typeface="Calibri"/>
              <a:ea typeface="Calibri"/>
              <a:cs typeface="Calibri"/>
              <a:sym typeface="Calibri"/>
            </a:endParaRPr>
          </a:p>
        </p:txBody>
      </p:sp>
      <p:pic>
        <p:nvPicPr>
          <p:cNvPr id="333" name="Google Shape;333;p51"/>
          <p:cNvPicPr preferRelativeResize="0"/>
          <p:nvPr/>
        </p:nvPicPr>
        <p:blipFill rotWithShape="1">
          <a:blip r:embed="rId4">
            <a:alphaModFix/>
          </a:blip>
          <a:srcRect/>
          <a:stretch/>
        </p:blipFill>
        <p:spPr>
          <a:xfrm>
            <a:off x="7090072" y="2734736"/>
            <a:ext cx="4839842" cy="2479265"/>
          </a:xfrm>
          <a:prstGeom prst="rect">
            <a:avLst/>
          </a:prstGeom>
          <a:noFill/>
          <a:ln w="9525" cap="flat" cmpd="sng">
            <a:solidFill>
              <a:schemeClr val="dk1"/>
            </a:solidFill>
            <a:prstDash val="solid"/>
            <a:round/>
            <a:headEnd type="none" w="sm" len="sm"/>
            <a:tailEnd type="none" w="sm" len="sm"/>
          </a:ln>
        </p:spPr>
      </p:pic>
      <p:sp>
        <p:nvSpPr>
          <p:cNvPr id="7" name="Google Shape;324;p50">
            <a:extLst>
              <a:ext uri="{FF2B5EF4-FFF2-40B4-BE49-F238E27FC236}">
                <a16:creationId xmlns:a16="http://schemas.microsoft.com/office/drawing/2014/main" id="{830DB5C7-064D-AEC0-8245-5A49F207A093}"/>
              </a:ext>
            </a:extLst>
          </p:cNvPr>
          <p:cNvSpPr/>
          <p:nvPr/>
        </p:nvSpPr>
        <p:spPr>
          <a:xfrm>
            <a:off x="7219950" y="-7472"/>
            <a:ext cx="4972050" cy="403326"/>
          </a:xfrm>
          <a:prstGeom prst="rect">
            <a:avLst/>
          </a:prstGeom>
          <a:solidFill>
            <a:srgbClr val="7F7F7F"/>
          </a:solidFill>
          <a:ln>
            <a:noFill/>
          </a:ln>
        </p:spPr>
        <p:txBody>
          <a:bodyPr spcFirstLastPara="1" wrap="square" lIns="91425" tIns="45700" rIns="91425" bIns="45700" anchor="ctr" anchorCtr="0">
            <a:normAutofit fontScale="92500"/>
          </a:bodyPr>
          <a:lstStyle/>
          <a:p>
            <a:pPr marL="0" marR="0" lvl="0" indent="0" algn="r" rtl="0">
              <a:lnSpc>
                <a:spcPct val="80000"/>
              </a:lnSpc>
              <a:spcBef>
                <a:spcPts val="0"/>
              </a:spcBef>
              <a:spcAft>
                <a:spcPts val="0"/>
              </a:spcAft>
              <a:buClr>
                <a:srgbClr val="000000"/>
              </a:buClr>
              <a:buSzPts val="1800"/>
              <a:buFont typeface="Calibri"/>
              <a:buNone/>
            </a:pPr>
            <a:r>
              <a:rPr lang="en-US" sz="1530" b="0" i="0" u="none" strike="noStrike" cap="none">
                <a:solidFill>
                  <a:schemeClr val="lt1"/>
                </a:solidFill>
                <a:latin typeface="Calibri"/>
                <a:ea typeface="Calibri"/>
                <a:cs typeface="Calibri"/>
                <a:sym typeface="Calibri"/>
              </a:rPr>
              <a:t>2.3 Εξερευνώντας τη σωματική και ψυχική υγεία των μεταναστών</a:t>
            </a:r>
            <a:endParaRPr sz="1275"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113" name="Google Shape;113;g128c8f3fbf3_0_0"/>
          <p:cNvGrpSpPr/>
          <p:nvPr/>
        </p:nvGrpSpPr>
        <p:grpSpPr>
          <a:xfrm>
            <a:off x="9393539" y="4295238"/>
            <a:ext cx="2245500" cy="1985539"/>
            <a:chOff x="7061107" y="3505805"/>
            <a:chExt cx="2245500" cy="1985539"/>
          </a:xfrm>
        </p:grpSpPr>
        <p:pic>
          <p:nvPicPr>
            <p:cNvPr id="114" name="Google Shape;114;g128c8f3fbf3_0_0"/>
            <p:cNvPicPr preferRelativeResize="0"/>
            <p:nvPr/>
          </p:nvPicPr>
          <p:blipFill rotWithShape="1">
            <a:blip r:embed="rId3">
              <a:alphaModFix/>
            </a:blip>
            <a:srcRect t="33796"/>
            <a:stretch/>
          </p:blipFill>
          <p:spPr>
            <a:xfrm>
              <a:off x="7202830" y="3505805"/>
              <a:ext cx="1962150" cy="1431450"/>
            </a:xfrm>
            <a:prstGeom prst="rect">
              <a:avLst/>
            </a:prstGeom>
            <a:noFill/>
            <a:ln>
              <a:noFill/>
            </a:ln>
          </p:spPr>
        </p:pic>
        <p:sp>
          <p:nvSpPr>
            <p:cNvPr id="115" name="Google Shape;115;g128c8f3fbf3_0_0"/>
            <p:cNvSpPr txBox="1"/>
            <p:nvPr/>
          </p:nvSpPr>
          <p:spPr>
            <a:xfrm>
              <a:off x="7061107" y="4937244"/>
              <a:ext cx="22455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Ακαδημαϊκό Διαδίκτυο (GUnet)</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ΑΘ</a:t>
              </a:r>
              <a:r>
                <a:rPr lang="en-US" sz="1000">
                  <a:solidFill>
                    <a:srgbClr val="414042"/>
                  </a:solidFill>
                  <a:latin typeface="Roboto"/>
                  <a:ea typeface="Roboto"/>
                  <a:cs typeface="Roboto"/>
                  <a:sym typeface="Roboto"/>
                </a:rPr>
                <a:t>Η</a:t>
              </a:r>
              <a:r>
                <a:rPr lang="en-US" sz="1000" b="0" i="0" u="none" strike="noStrike" cap="none">
                  <a:solidFill>
                    <a:srgbClr val="414042"/>
                  </a:solidFill>
                  <a:latin typeface="Roboto"/>
                  <a:ea typeface="Roboto"/>
                  <a:cs typeface="Roboto"/>
                  <a:sym typeface="Roboto"/>
                </a:rPr>
                <a:t>ΝΑ, ΕΛΛ</a:t>
              </a:r>
              <a:r>
                <a:rPr lang="en-US" sz="1000">
                  <a:solidFill>
                    <a:srgbClr val="414042"/>
                  </a:solidFill>
                  <a:latin typeface="Roboto"/>
                  <a:ea typeface="Roboto"/>
                  <a:cs typeface="Roboto"/>
                  <a:sym typeface="Roboto"/>
                </a:rPr>
                <a:t>Α</a:t>
              </a:r>
              <a:r>
                <a:rPr lang="en-US" sz="1000" b="0" i="0" u="none" strike="noStrike" cap="none">
                  <a:solidFill>
                    <a:srgbClr val="414042"/>
                  </a:solidFill>
                  <a:latin typeface="Roboto"/>
                  <a:ea typeface="Roboto"/>
                  <a:cs typeface="Roboto"/>
                  <a:sym typeface="Roboto"/>
                </a:rPr>
                <a:t>ΔΑ</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4">
                    <a:extLst>
                      <a:ext uri="{A12FA001-AC4F-418D-AE19-62706E023703}">
                        <ahyp:hlinkClr xmlns:ahyp="http://schemas.microsoft.com/office/drawing/2018/hyperlinkcolor" val="tx"/>
                      </a:ext>
                    </a:extLst>
                  </a:hlinkClick>
                </a:rPr>
                <a:t>www.gunet.gr</a:t>
              </a:r>
              <a:endParaRPr sz="1000" b="0" i="0" u="none" strike="noStrike" cap="none">
                <a:solidFill>
                  <a:srgbClr val="414042"/>
                </a:solidFill>
                <a:latin typeface="Roboto"/>
                <a:ea typeface="Roboto"/>
                <a:cs typeface="Roboto"/>
                <a:sym typeface="Roboto"/>
              </a:endParaRPr>
            </a:p>
          </p:txBody>
        </p:sp>
      </p:grpSp>
      <p:sp>
        <p:nvSpPr>
          <p:cNvPr id="116" name="Google Shape;116;g128c8f3fbf3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4"/>
              </a:buClr>
              <a:buSzPts val="4800"/>
              <a:buFont typeface="Calibri"/>
              <a:buNone/>
            </a:pPr>
            <a:r>
              <a:rPr lang="el-GR" sz="4800" b="1" dirty="0">
                <a:solidFill>
                  <a:srgbClr val="203864"/>
                </a:solidFill>
                <a:latin typeface="Calibri"/>
                <a:ea typeface="Calibri"/>
                <a:cs typeface="Calibri"/>
                <a:sym typeface="Calibri"/>
              </a:rPr>
              <a:t>Συνεργάτες</a:t>
            </a:r>
            <a:endParaRPr sz="4800" b="1" dirty="0">
              <a:solidFill>
                <a:srgbClr val="203864"/>
              </a:solidFill>
              <a:latin typeface="Calibri"/>
              <a:ea typeface="Calibri"/>
              <a:cs typeface="Calibri"/>
              <a:sym typeface="Calibri"/>
            </a:endParaRPr>
          </a:p>
        </p:txBody>
      </p:sp>
      <p:grpSp>
        <p:nvGrpSpPr>
          <p:cNvPr id="117" name="Google Shape;117;g128c8f3fbf3_0_0"/>
          <p:cNvGrpSpPr/>
          <p:nvPr/>
        </p:nvGrpSpPr>
        <p:grpSpPr>
          <a:xfrm>
            <a:off x="733625" y="2027730"/>
            <a:ext cx="3273900" cy="1736095"/>
            <a:chOff x="250548" y="1523553"/>
            <a:chExt cx="3273900" cy="1736095"/>
          </a:xfrm>
        </p:grpSpPr>
        <p:pic>
          <p:nvPicPr>
            <p:cNvPr id="118" name="Google Shape;118;g128c8f3fbf3_0_0"/>
            <p:cNvPicPr preferRelativeResize="0"/>
            <p:nvPr/>
          </p:nvPicPr>
          <p:blipFill rotWithShape="1">
            <a:blip r:embed="rId5">
              <a:alphaModFix/>
            </a:blip>
            <a:srcRect/>
            <a:stretch/>
          </p:blipFill>
          <p:spPr>
            <a:xfrm>
              <a:off x="1256678" y="1523553"/>
              <a:ext cx="1449043" cy="997191"/>
            </a:xfrm>
            <a:prstGeom prst="rect">
              <a:avLst/>
            </a:prstGeom>
            <a:noFill/>
            <a:ln>
              <a:noFill/>
            </a:ln>
          </p:spPr>
        </p:pic>
        <p:sp>
          <p:nvSpPr>
            <p:cNvPr id="119" name="Google Shape;119;g128c8f3fbf3_0_0"/>
            <p:cNvSpPr txBox="1"/>
            <p:nvPr/>
          </p:nvSpPr>
          <p:spPr>
            <a:xfrm>
              <a:off x="250548" y="2520748"/>
              <a:ext cx="3273900" cy="73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b="0" i="0" u="none" strike="noStrike" cap="none">
                  <a:solidFill>
                    <a:srgbClr val="203864"/>
                  </a:solidFill>
                  <a:latin typeface="Roboto"/>
                  <a:ea typeface="Roboto"/>
                  <a:cs typeface="Roboto"/>
                  <a:sym typeface="Roboto"/>
                </a:rPr>
                <a:t>WESTFALISCHE </a:t>
              </a:r>
              <a:r>
                <a:rPr lang="en-US" sz="1000" b="0" i="0" u="none" strike="noStrike" cap="none">
                  <a:solidFill>
                    <a:srgbClr val="203864"/>
                  </a:solidFill>
                  <a:latin typeface="Roboto"/>
                  <a:ea typeface="Roboto"/>
                  <a:cs typeface="Roboto"/>
                  <a:sym typeface="Roboto"/>
                </a:rPr>
                <a:t>HOCHSCHULE</a:t>
              </a:r>
              <a:r>
                <a:rPr lang="en-US" sz="1050" b="0" i="0" u="none" strike="noStrike" cap="none">
                  <a:solidFill>
                    <a:srgbClr val="203864"/>
                  </a:solidFill>
                  <a:latin typeface="Roboto"/>
                  <a:ea typeface="Roboto"/>
                  <a:cs typeface="Roboto"/>
                  <a:sym typeface="Roboto"/>
                </a:rPr>
                <a:t> GELSENKIRCHEN,BOCHOLT, RECKLINGHAUSEN</a:t>
              </a:r>
              <a:endParaRPr/>
            </a:p>
            <a:p>
              <a:pPr marL="0" marR="0" lvl="0" indent="0" algn="ctr" rtl="0">
                <a:spcBef>
                  <a:spcPts val="0"/>
                </a:spcBef>
                <a:spcAft>
                  <a:spcPts val="0"/>
                </a:spcAft>
                <a:buNone/>
              </a:pPr>
              <a:r>
                <a:rPr lang="en-US" sz="1050">
                  <a:solidFill>
                    <a:srgbClr val="414042"/>
                  </a:solidFill>
                  <a:latin typeface="Roboto"/>
                  <a:ea typeface="Roboto"/>
                  <a:cs typeface="Roboto"/>
                  <a:sym typeface="Roboto"/>
                </a:rPr>
                <a:t>ΓΚΕΛΖΕΝΚΙΡΧΕΝ</a:t>
              </a:r>
              <a:r>
                <a:rPr lang="en-US" sz="1050" b="0" i="0" u="none" strike="noStrike" cap="none">
                  <a:solidFill>
                    <a:srgbClr val="414042"/>
                  </a:solidFill>
                  <a:latin typeface="Roboto"/>
                  <a:ea typeface="Roboto"/>
                  <a:cs typeface="Roboto"/>
                  <a:sym typeface="Roboto"/>
                </a:rPr>
                <a:t>, ΓΕΡΜΑΝ</a:t>
              </a:r>
              <a:r>
                <a:rPr lang="en-US" sz="1050">
                  <a:solidFill>
                    <a:srgbClr val="414042"/>
                  </a:solidFill>
                  <a:latin typeface="Roboto"/>
                  <a:ea typeface="Roboto"/>
                  <a:cs typeface="Roboto"/>
                  <a:sym typeface="Roboto"/>
                </a:rPr>
                <a:t>Ι</a:t>
              </a:r>
              <a:r>
                <a:rPr lang="en-US" sz="1050" b="0" i="0" u="none" strike="noStrike" cap="none">
                  <a:solidFill>
                    <a:srgbClr val="414042"/>
                  </a:solidFill>
                  <a:latin typeface="Roboto"/>
                  <a:ea typeface="Roboto"/>
                  <a:cs typeface="Roboto"/>
                  <a:sym typeface="Roboto"/>
                </a:rPr>
                <a:t>Α</a:t>
              </a:r>
              <a:endParaRPr/>
            </a:p>
            <a:p>
              <a:pPr marL="0" marR="0" lvl="0" indent="0" algn="ctr" rtl="0">
                <a:spcBef>
                  <a:spcPts val="0"/>
                </a:spcBef>
                <a:spcAft>
                  <a:spcPts val="0"/>
                </a:spcAft>
                <a:buNone/>
              </a:pPr>
              <a:r>
                <a:rPr lang="en-US" sz="1050" b="0" i="0" u="sng" strike="noStrike" cap="none">
                  <a:solidFill>
                    <a:srgbClr val="D71920"/>
                  </a:solidFill>
                  <a:latin typeface="Roboto"/>
                  <a:ea typeface="Roboto"/>
                  <a:cs typeface="Roboto"/>
                  <a:sym typeface="Roboto"/>
                  <a:hlinkClick r:id="rId6">
                    <a:extLst>
                      <a:ext uri="{A12FA001-AC4F-418D-AE19-62706E023703}">
                        <ahyp:hlinkClr xmlns:ahyp="http://schemas.microsoft.com/office/drawing/2018/hyperlinkcolor" val="tx"/>
                      </a:ext>
                    </a:extLst>
                  </a:hlinkClick>
                </a:rPr>
                <a:t>www.w-hs.de</a:t>
              </a:r>
              <a:endParaRPr sz="1050" b="0" i="0" u="none" strike="noStrike" cap="none">
                <a:solidFill>
                  <a:srgbClr val="414042"/>
                </a:solidFill>
                <a:latin typeface="Roboto"/>
                <a:ea typeface="Roboto"/>
                <a:cs typeface="Roboto"/>
                <a:sym typeface="Roboto"/>
              </a:endParaRPr>
            </a:p>
          </p:txBody>
        </p:sp>
      </p:grpSp>
      <p:grpSp>
        <p:nvGrpSpPr>
          <p:cNvPr id="120" name="Google Shape;120;g128c8f3fbf3_0_0"/>
          <p:cNvGrpSpPr/>
          <p:nvPr/>
        </p:nvGrpSpPr>
        <p:grpSpPr>
          <a:xfrm>
            <a:off x="5632825" y="4542257"/>
            <a:ext cx="3587700" cy="1738518"/>
            <a:chOff x="4100084" y="1882706"/>
            <a:chExt cx="3587700" cy="1738518"/>
          </a:xfrm>
        </p:grpSpPr>
        <p:pic>
          <p:nvPicPr>
            <p:cNvPr id="121" name="Google Shape;121;g128c8f3fbf3_0_0"/>
            <p:cNvPicPr preferRelativeResize="0"/>
            <p:nvPr/>
          </p:nvPicPr>
          <p:blipFill rotWithShape="1">
            <a:blip r:embed="rId7">
              <a:alphaModFix/>
            </a:blip>
            <a:srcRect/>
            <a:stretch/>
          </p:blipFill>
          <p:spPr>
            <a:xfrm>
              <a:off x="4627079" y="1882706"/>
              <a:ext cx="2533650" cy="1047750"/>
            </a:xfrm>
            <a:prstGeom prst="rect">
              <a:avLst/>
            </a:prstGeom>
            <a:noFill/>
            <a:ln>
              <a:noFill/>
            </a:ln>
          </p:spPr>
        </p:pic>
        <p:sp>
          <p:nvSpPr>
            <p:cNvPr id="122" name="Google Shape;122;g128c8f3fbf3_0_0"/>
            <p:cNvSpPr txBox="1"/>
            <p:nvPr/>
          </p:nvSpPr>
          <p:spPr>
            <a:xfrm>
              <a:off x="4100084" y="2913224"/>
              <a:ext cx="3587700" cy="708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en-US" sz="1000">
                  <a:solidFill>
                    <a:srgbClr val="203864"/>
                  </a:solidFill>
                  <a:latin typeface="Roboto"/>
                  <a:ea typeface="Roboto"/>
                  <a:cs typeface="Roboto"/>
                  <a:sym typeface="Roboto"/>
                </a:rPr>
                <a:t>COORDINA ORGANIZACIÓN DE EMPRESAS Y</a:t>
              </a:r>
              <a:br>
                <a:rPr lang="en-US" sz="1000">
                  <a:solidFill>
                    <a:srgbClr val="203864"/>
                  </a:solidFill>
                  <a:latin typeface="Roboto"/>
                  <a:ea typeface="Roboto"/>
                  <a:cs typeface="Roboto"/>
                  <a:sym typeface="Roboto"/>
                </a:rPr>
              </a:br>
              <a:r>
                <a:rPr lang="en-US" sz="1000">
                  <a:solidFill>
                    <a:srgbClr val="203864"/>
                  </a:solidFill>
                  <a:latin typeface="Roboto"/>
                  <a:ea typeface="Roboto"/>
                  <a:cs typeface="Roboto"/>
                  <a:sym typeface="Roboto"/>
                </a:rPr>
                <a:t>RECURSOS HUMANOS, S.L.</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ΒΑΛ</a:t>
              </a:r>
              <a:r>
                <a:rPr lang="en-US" sz="1000">
                  <a:solidFill>
                    <a:srgbClr val="414042"/>
                  </a:solidFill>
                  <a:latin typeface="Roboto"/>
                  <a:ea typeface="Roboto"/>
                  <a:cs typeface="Roboto"/>
                  <a:sym typeface="Roboto"/>
                </a:rPr>
                <a:t>Ε</a:t>
              </a:r>
              <a:r>
                <a:rPr lang="en-US" sz="1000" b="0" i="0" u="none" strike="noStrike" cap="none">
                  <a:solidFill>
                    <a:srgbClr val="414042"/>
                  </a:solidFill>
                  <a:latin typeface="Roboto"/>
                  <a:ea typeface="Roboto"/>
                  <a:cs typeface="Roboto"/>
                  <a:sym typeface="Roboto"/>
                </a:rPr>
                <a:t>ΝΘΙΑ, ΙΣΠΑΝ</a:t>
              </a:r>
              <a:r>
                <a:rPr lang="en-US" sz="1000">
                  <a:solidFill>
                    <a:srgbClr val="414042"/>
                  </a:solidFill>
                  <a:latin typeface="Roboto"/>
                  <a:ea typeface="Roboto"/>
                  <a:cs typeface="Roboto"/>
                  <a:sym typeface="Roboto"/>
                </a:rPr>
                <a:t>Ι</a:t>
              </a:r>
              <a:r>
                <a:rPr lang="en-US" sz="1000" b="0" i="0" u="none" strike="noStrike" cap="none">
                  <a:solidFill>
                    <a:srgbClr val="414042"/>
                  </a:solidFill>
                  <a:latin typeface="Roboto"/>
                  <a:ea typeface="Roboto"/>
                  <a:cs typeface="Roboto"/>
                  <a:sym typeface="Roboto"/>
                </a:rPr>
                <a:t>Α</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8">
                    <a:extLst>
                      <a:ext uri="{A12FA001-AC4F-418D-AE19-62706E023703}">
                        <ahyp:hlinkClr xmlns:ahyp="http://schemas.microsoft.com/office/drawing/2018/hyperlinkcolor" val="tx"/>
                      </a:ext>
                    </a:extLst>
                  </a:hlinkClick>
                </a:rPr>
                <a:t>Coordina-oerh.com</a:t>
              </a:r>
              <a:endParaRPr sz="1000" b="0" i="0" u="none" strike="noStrike" cap="none">
                <a:solidFill>
                  <a:srgbClr val="414042"/>
                </a:solidFill>
                <a:latin typeface="Roboto"/>
                <a:ea typeface="Roboto"/>
                <a:cs typeface="Roboto"/>
                <a:sym typeface="Roboto"/>
              </a:endParaRPr>
            </a:p>
          </p:txBody>
        </p:sp>
      </p:grpSp>
      <p:grpSp>
        <p:nvGrpSpPr>
          <p:cNvPr id="123" name="Google Shape;123;g128c8f3fbf3_0_0"/>
          <p:cNvGrpSpPr/>
          <p:nvPr/>
        </p:nvGrpSpPr>
        <p:grpSpPr>
          <a:xfrm>
            <a:off x="8231664" y="2015292"/>
            <a:ext cx="2543175" cy="1601858"/>
            <a:chOff x="8684703" y="2919412"/>
            <a:chExt cx="2543175" cy="1601858"/>
          </a:xfrm>
        </p:grpSpPr>
        <p:pic>
          <p:nvPicPr>
            <p:cNvPr id="124" name="Google Shape;124;g128c8f3fbf3_0_0"/>
            <p:cNvPicPr preferRelativeResize="0"/>
            <p:nvPr/>
          </p:nvPicPr>
          <p:blipFill rotWithShape="1">
            <a:blip r:embed="rId9">
              <a:alphaModFix/>
            </a:blip>
            <a:srcRect/>
            <a:stretch/>
          </p:blipFill>
          <p:spPr>
            <a:xfrm>
              <a:off x="8684703" y="2919412"/>
              <a:ext cx="2543175" cy="1047750"/>
            </a:xfrm>
            <a:prstGeom prst="rect">
              <a:avLst/>
            </a:prstGeom>
            <a:noFill/>
            <a:ln>
              <a:noFill/>
            </a:ln>
          </p:spPr>
        </p:pic>
        <p:sp>
          <p:nvSpPr>
            <p:cNvPr id="125" name="Google Shape;125;g128c8f3fbf3_0_0"/>
            <p:cNvSpPr txBox="1"/>
            <p:nvPr/>
          </p:nvSpPr>
          <p:spPr>
            <a:xfrm>
              <a:off x="8684740" y="3967170"/>
              <a:ext cx="25431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ΠΡΟ</a:t>
              </a:r>
              <a:r>
                <a:rPr lang="en-US" sz="1000">
                  <a:solidFill>
                    <a:srgbClr val="203864"/>
                  </a:solidFill>
                  <a:latin typeface="Roboto"/>
                  <a:ea typeface="Roboto"/>
                  <a:cs typeface="Roboto"/>
                  <a:sym typeface="Roboto"/>
                </a:rPr>
                <a:t>ΛΗΨΙΣ</a:t>
              </a:r>
              <a:endParaRPr/>
            </a:p>
            <a:p>
              <a:pPr marL="0" marR="0" lvl="0" indent="0" algn="ctr" rtl="0">
                <a:spcBef>
                  <a:spcPts val="0"/>
                </a:spcBef>
                <a:spcAft>
                  <a:spcPts val="0"/>
                </a:spcAft>
                <a:buNone/>
              </a:pPr>
              <a:r>
                <a:rPr lang="en-US" sz="1000" b="0" i="0" u="none" strike="noStrike" cap="none">
                  <a:solidFill>
                    <a:srgbClr val="666666"/>
                  </a:solidFill>
                  <a:latin typeface="Roboto"/>
                  <a:ea typeface="Roboto"/>
                  <a:cs typeface="Roboto"/>
                  <a:sym typeface="Roboto"/>
                </a:rPr>
                <a:t>ΑΘ</a:t>
              </a:r>
              <a:r>
                <a:rPr lang="en-US" sz="1000">
                  <a:solidFill>
                    <a:srgbClr val="666666"/>
                  </a:solidFill>
                  <a:latin typeface="Roboto"/>
                  <a:ea typeface="Roboto"/>
                  <a:cs typeface="Roboto"/>
                  <a:sym typeface="Roboto"/>
                </a:rPr>
                <a:t>Η</a:t>
              </a:r>
              <a:r>
                <a:rPr lang="en-US" sz="1000" b="0" i="0" u="none" strike="noStrike" cap="none">
                  <a:solidFill>
                    <a:srgbClr val="666666"/>
                  </a:solidFill>
                  <a:latin typeface="Roboto"/>
                  <a:ea typeface="Roboto"/>
                  <a:cs typeface="Roboto"/>
                  <a:sym typeface="Roboto"/>
                </a:rPr>
                <a:t>ΝΑ, ΕΛΛ</a:t>
              </a:r>
              <a:r>
                <a:rPr lang="en-US" sz="1000">
                  <a:solidFill>
                    <a:srgbClr val="666666"/>
                  </a:solidFill>
                  <a:latin typeface="Roboto"/>
                  <a:ea typeface="Roboto"/>
                  <a:cs typeface="Roboto"/>
                  <a:sym typeface="Roboto"/>
                </a:rPr>
                <a:t>Α</a:t>
              </a:r>
              <a:r>
                <a:rPr lang="en-US" sz="1000" b="0" i="0" u="none" strike="noStrike" cap="none">
                  <a:solidFill>
                    <a:srgbClr val="666666"/>
                  </a:solidFill>
                  <a:latin typeface="Roboto"/>
                  <a:ea typeface="Roboto"/>
                  <a:cs typeface="Roboto"/>
                  <a:sym typeface="Roboto"/>
                </a:rPr>
                <a:t>ΔΑ</a:t>
              </a:r>
              <a:endParaRPr sz="1000" b="0" i="0" u="none" strike="noStrike" cap="none">
                <a:solidFill>
                  <a:srgbClr val="666666"/>
                </a:solidFill>
                <a:latin typeface="Roboto"/>
                <a:ea typeface="Roboto"/>
                <a:cs typeface="Roboto"/>
                <a:sym typeface="Roboto"/>
              </a:endParaRPr>
            </a:p>
            <a:p>
              <a:pPr marL="0" marR="0" lvl="0" indent="0" algn="ctr" rtl="0">
                <a:spcBef>
                  <a:spcPts val="0"/>
                </a:spcBef>
                <a:spcAft>
                  <a:spcPts val="0"/>
                </a:spcAft>
                <a:buNone/>
              </a:pPr>
              <a:r>
                <a:rPr lang="en-US" sz="1000" u="sng">
                  <a:solidFill>
                    <a:srgbClr val="D71920"/>
                  </a:solidFill>
                  <a:latin typeface="Roboto"/>
                  <a:ea typeface="Roboto"/>
                  <a:cs typeface="Roboto"/>
                  <a:sym typeface="Roboto"/>
                </a:rPr>
                <a:t>https://www.prolepsis.gr/</a:t>
              </a:r>
              <a:endParaRPr sz="1000" u="sng">
                <a:solidFill>
                  <a:srgbClr val="D71920"/>
                </a:solidFill>
                <a:latin typeface="Roboto"/>
                <a:ea typeface="Roboto"/>
                <a:cs typeface="Roboto"/>
                <a:sym typeface="Roboto"/>
              </a:endParaRPr>
            </a:p>
          </p:txBody>
        </p:sp>
      </p:grpSp>
      <p:grpSp>
        <p:nvGrpSpPr>
          <p:cNvPr id="126" name="Google Shape;126;g128c8f3fbf3_0_0"/>
          <p:cNvGrpSpPr/>
          <p:nvPr/>
        </p:nvGrpSpPr>
        <p:grpSpPr>
          <a:xfrm>
            <a:off x="242650" y="4615360"/>
            <a:ext cx="2775600" cy="1592315"/>
            <a:chOff x="847971" y="3160643"/>
            <a:chExt cx="2775600" cy="1592315"/>
          </a:xfrm>
        </p:grpSpPr>
        <p:pic>
          <p:nvPicPr>
            <p:cNvPr id="127" name="Google Shape;127;g128c8f3fbf3_0_0"/>
            <p:cNvPicPr preferRelativeResize="0"/>
            <p:nvPr/>
          </p:nvPicPr>
          <p:blipFill rotWithShape="1">
            <a:blip r:embed="rId10">
              <a:alphaModFix/>
            </a:blip>
            <a:srcRect/>
            <a:stretch/>
          </p:blipFill>
          <p:spPr>
            <a:xfrm>
              <a:off x="964123" y="3160643"/>
              <a:ext cx="2543175" cy="1038225"/>
            </a:xfrm>
            <a:prstGeom prst="rect">
              <a:avLst/>
            </a:prstGeom>
            <a:noFill/>
            <a:ln>
              <a:noFill/>
            </a:ln>
          </p:spPr>
        </p:pic>
        <p:sp>
          <p:nvSpPr>
            <p:cNvPr id="128" name="Google Shape;128;g128c8f3fbf3_0_0"/>
            <p:cNvSpPr txBox="1"/>
            <p:nvPr/>
          </p:nvSpPr>
          <p:spPr>
            <a:xfrm>
              <a:off x="847971" y="4198858"/>
              <a:ext cx="27756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UNIVERSITAT DE VALENCIA</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ΒΑΛ</a:t>
              </a:r>
              <a:r>
                <a:rPr lang="en-US" sz="1000">
                  <a:solidFill>
                    <a:srgbClr val="414042"/>
                  </a:solidFill>
                  <a:latin typeface="Roboto"/>
                  <a:ea typeface="Roboto"/>
                  <a:cs typeface="Roboto"/>
                  <a:sym typeface="Roboto"/>
                </a:rPr>
                <a:t>Ε</a:t>
              </a:r>
              <a:r>
                <a:rPr lang="en-US" sz="1000" b="0" i="0" u="none" strike="noStrike" cap="none">
                  <a:solidFill>
                    <a:srgbClr val="414042"/>
                  </a:solidFill>
                  <a:latin typeface="Roboto"/>
                  <a:ea typeface="Roboto"/>
                  <a:cs typeface="Roboto"/>
                  <a:sym typeface="Roboto"/>
                </a:rPr>
                <a:t>ΝΘΙΑ, ΙΣΠΑΝ</a:t>
              </a:r>
              <a:r>
                <a:rPr lang="en-US" sz="1000">
                  <a:solidFill>
                    <a:srgbClr val="414042"/>
                  </a:solidFill>
                  <a:latin typeface="Roboto"/>
                  <a:ea typeface="Roboto"/>
                  <a:cs typeface="Roboto"/>
                  <a:sym typeface="Roboto"/>
                </a:rPr>
                <a:t>Ι</a:t>
              </a:r>
              <a:r>
                <a:rPr lang="en-US" sz="1000" b="0" i="0" u="none" strike="noStrike" cap="none">
                  <a:solidFill>
                    <a:srgbClr val="414042"/>
                  </a:solidFill>
                  <a:latin typeface="Roboto"/>
                  <a:ea typeface="Roboto"/>
                  <a:cs typeface="Roboto"/>
                  <a:sym typeface="Roboto"/>
                </a:rPr>
                <a:t>Α</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11">
                    <a:extLst>
                      <a:ext uri="{A12FA001-AC4F-418D-AE19-62706E023703}">
                        <ahyp:hlinkClr xmlns:ahyp="http://schemas.microsoft.com/office/drawing/2018/hyperlinkcolor" val="tx"/>
                      </a:ext>
                    </a:extLst>
                  </a:hlinkClick>
                </a:rPr>
                <a:t>www.uv.es</a:t>
              </a:r>
              <a:endParaRPr sz="1000" b="0" i="0" u="none" strike="noStrike" cap="none">
                <a:solidFill>
                  <a:srgbClr val="414042"/>
                </a:solidFill>
                <a:latin typeface="Roboto"/>
                <a:ea typeface="Roboto"/>
                <a:cs typeface="Roboto"/>
                <a:sym typeface="Roboto"/>
              </a:endParaRPr>
            </a:p>
          </p:txBody>
        </p:sp>
      </p:grpSp>
      <p:grpSp>
        <p:nvGrpSpPr>
          <p:cNvPr id="129" name="Google Shape;129;g128c8f3fbf3_0_0"/>
          <p:cNvGrpSpPr/>
          <p:nvPr/>
        </p:nvGrpSpPr>
        <p:grpSpPr>
          <a:xfrm>
            <a:off x="3018254" y="4705752"/>
            <a:ext cx="2543175" cy="1575011"/>
            <a:chOff x="4517932" y="3531206"/>
            <a:chExt cx="2543175" cy="1575011"/>
          </a:xfrm>
        </p:grpSpPr>
        <p:pic>
          <p:nvPicPr>
            <p:cNvPr id="130" name="Google Shape;130;g128c8f3fbf3_0_0"/>
            <p:cNvPicPr preferRelativeResize="0"/>
            <p:nvPr/>
          </p:nvPicPr>
          <p:blipFill rotWithShape="1">
            <a:blip r:embed="rId12">
              <a:alphaModFix/>
            </a:blip>
            <a:srcRect/>
            <a:stretch/>
          </p:blipFill>
          <p:spPr>
            <a:xfrm>
              <a:off x="4517932" y="3531206"/>
              <a:ext cx="2543175" cy="1020916"/>
            </a:xfrm>
            <a:prstGeom prst="rect">
              <a:avLst/>
            </a:prstGeom>
            <a:noFill/>
            <a:ln>
              <a:noFill/>
            </a:ln>
          </p:spPr>
        </p:pic>
        <p:sp>
          <p:nvSpPr>
            <p:cNvPr id="131" name="Google Shape;131;g128c8f3fbf3_0_0"/>
            <p:cNvSpPr txBox="1"/>
            <p:nvPr/>
          </p:nvSpPr>
          <p:spPr>
            <a:xfrm>
              <a:off x="4517965" y="4552117"/>
              <a:ext cx="25431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media k GmbH</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Bad Mergentheim, ΓΕΡΜΑΝΊΑ</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13">
                    <a:extLst>
                      <a:ext uri="{A12FA001-AC4F-418D-AE19-62706E023703}">
                        <ahyp:hlinkClr xmlns:ahyp="http://schemas.microsoft.com/office/drawing/2018/hyperlinkcolor" val="tx"/>
                      </a:ext>
                    </a:extLst>
                  </a:hlinkClick>
                </a:rPr>
                <a:t>www.media-k.eu</a:t>
              </a:r>
              <a:endParaRPr sz="1000" b="0" i="0" u="none" strike="noStrike" cap="none">
                <a:solidFill>
                  <a:srgbClr val="414042"/>
                </a:solidFill>
                <a:latin typeface="Roboto"/>
                <a:ea typeface="Roboto"/>
                <a:cs typeface="Roboto"/>
                <a:sym typeface="Roboto"/>
              </a:endParaRPr>
            </a:p>
          </p:txBody>
        </p:sp>
      </p:grpSp>
      <p:grpSp>
        <p:nvGrpSpPr>
          <p:cNvPr id="132" name="Google Shape;132;g128c8f3fbf3_0_0"/>
          <p:cNvGrpSpPr/>
          <p:nvPr/>
        </p:nvGrpSpPr>
        <p:grpSpPr>
          <a:xfrm>
            <a:off x="5019359" y="1427085"/>
            <a:ext cx="1967800" cy="2726575"/>
            <a:chOff x="9320178" y="2976204"/>
            <a:chExt cx="1967800" cy="2726575"/>
          </a:xfrm>
        </p:grpSpPr>
        <p:pic>
          <p:nvPicPr>
            <p:cNvPr id="133" name="Google Shape;133;g128c8f3fbf3_0_0"/>
            <p:cNvPicPr preferRelativeResize="0"/>
            <p:nvPr/>
          </p:nvPicPr>
          <p:blipFill rotWithShape="1">
            <a:blip r:embed="rId14">
              <a:alphaModFix/>
            </a:blip>
            <a:srcRect/>
            <a:stretch/>
          </p:blipFill>
          <p:spPr>
            <a:xfrm>
              <a:off x="9320178" y="2976204"/>
              <a:ext cx="1962150" cy="2152650"/>
            </a:xfrm>
            <a:prstGeom prst="rect">
              <a:avLst/>
            </a:prstGeom>
            <a:noFill/>
            <a:ln>
              <a:noFill/>
            </a:ln>
          </p:spPr>
        </p:pic>
        <p:sp>
          <p:nvSpPr>
            <p:cNvPr id="134" name="Google Shape;134;g128c8f3fbf3_0_0"/>
            <p:cNvSpPr txBox="1"/>
            <p:nvPr/>
          </p:nvSpPr>
          <p:spPr>
            <a:xfrm>
              <a:off x="9325678" y="5148679"/>
              <a:ext cx="19623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OXFAM ITALIA INTERCULTURA</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ΑΡ</a:t>
              </a:r>
              <a:r>
                <a:rPr lang="en-US" sz="1000">
                  <a:solidFill>
                    <a:srgbClr val="414042"/>
                  </a:solidFill>
                  <a:latin typeface="Roboto"/>
                  <a:ea typeface="Roboto"/>
                  <a:cs typeface="Roboto"/>
                  <a:sym typeface="Roboto"/>
                </a:rPr>
                <a:t>Ε</a:t>
              </a:r>
              <a:r>
                <a:rPr lang="en-US" sz="1000" b="0" i="0" u="none" strike="noStrike" cap="none">
                  <a:solidFill>
                    <a:srgbClr val="414042"/>
                  </a:solidFill>
                  <a:latin typeface="Roboto"/>
                  <a:ea typeface="Roboto"/>
                  <a:cs typeface="Roboto"/>
                  <a:sym typeface="Roboto"/>
                </a:rPr>
                <a:t>ΤΣΟ, ΙΤΑΛ</a:t>
              </a:r>
              <a:r>
                <a:rPr lang="en-US" sz="1000">
                  <a:solidFill>
                    <a:srgbClr val="414042"/>
                  </a:solidFill>
                  <a:latin typeface="Roboto"/>
                  <a:ea typeface="Roboto"/>
                  <a:cs typeface="Roboto"/>
                  <a:sym typeface="Roboto"/>
                </a:rPr>
                <a:t>Ι</a:t>
              </a:r>
              <a:r>
                <a:rPr lang="en-US" sz="1000" b="0" i="0" u="none" strike="noStrike" cap="none">
                  <a:solidFill>
                    <a:srgbClr val="414042"/>
                  </a:solidFill>
                  <a:latin typeface="Roboto"/>
                  <a:ea typeface="Roboto"/>
                  <a:cs typeface="Roboto"/>
                  <a:sym typeface="Roboto"/>
                </a:rPr>
                <a:t>Α</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15">
                    <a:extLst>
                      <a:ext uri="{A12FA001-AC4F-418D-AE19-62706E023703}">
                        <ahyp:hlinkClr xmlns:ahyp="http://schemas.microsoft.com/office/drawing/2018/hyperlinkcolor" val="tx"/>
                      </a:ext>
                    </a:extLst>
                  </a:hlinkClick>
                </a:rPr>
                <a:t>www.oxfamitalia.org/</a:t>
              </a:r>
              <a:endParaRPr sz="1000" b="0" i="0" u="none" strike="noStrike" cap="none">
                <a:solidFill>
                  <a:srgbClr val="414042"/>
                </a:solidFill>
                <a:latin typeface="Roboto"/>
                <a:ea typeface="Roboto"/>
                <a:cs typeface="Roboto"/>
                <a:sym typeface="Roboto"/>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2"/>
          <p:cNvSpPr txBox="1">
            <a:spLocks noGrp="1"/>
          </p:cNvSpPr>
          <p:nvPr>
            <p:ph type="body" idx="1"/>
          </p:nvPr>
        </p:nvSpPr>
        <p:spPr>
          <a:xfrm>
            <a:off x="566100" y="2180500"/>
            <a:ext cx="6272700" cy="43434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000"/>
              <a:buNone/>
            </a:pPr>
            <a:r>
              <a:rPr lang="en-US" sz="2000"/>
              <a:t>Πιθανότατα, γνωρίζετε τις ασθένειες που εμφανίζονται πιο συχνά, αλλά το πώς αντιμετωπίζονται για να μεγιστοποιηθούν οι πιθανότητες ανάκαμψης δεν είναι πάντα σαφές. Είναι επίσης συχνά ασαφές σε ποιο σημείο η ιατρική βοήθεια και η φαρμακευτική αγωγή είναι απολύτως απαραίτητες για την ανακούφιση των συμπτωμάτων και την αποφυγή επακόλουθων επιβαρύνσεων της υγείας. Αυτό μπορεί επίσης να σχετίζεται με πολιτισμικές διαφορές σχετικά με τις οποίες πρέπει πρώτα να είστε ενημερωμένοι τόσο εσείς όσο και οι επαγγελματίες υγείας στη χώρα υποδοχής.</a:t>
            </a:r>
            <a:endParaRPr sz="2000"/>
          </a:p>
        </p:txBody>
      </p:sp>
      <p:sp>
        <p:nvSpPr>
          <p:cNvPr id="341" name="Google Shape;341;p52"/>
          <p:cNvSpPr txBox="1">
            <a:spLocks noGrp="1"/>
          </p:cNvSpPr>
          <p:nvPr>
            <p:ph type="title"/>
          </p:nvPr>
        </p:nvSpPr>
        <p:spPr>
          <a:xfrm>
            <a:off x="566100" y="953014"/>
            <a:ext cx="11059800" cy="812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000"/>
              <a:buNone/>
            </a:pPr>
            <a:r>
              <a:rPr lang="en-US" sz="2800" b="1">
                <a:solidFill>
                  <a:srgbClr val="203864"/>
                </a:solidFill>
                <a:latin typeface="Calibri"/>
                <a:ea typeface="Calibri"/>
                <a:cs typeface="Calibri"/>
                <a:sym typeface="Calibri"/>
              </a:rPr>
              <a:t>Προσδιορισμός της νόσου και </a:t>
            </a:r>
            <a:r>
              <a:rPr lang="en-US"/>
              <a:t>υπόδειξη </a:t>
            </a:r>
            <a:r>
              <a:rPr lang="en-US" sz="2800" b="1">
                <a:solidFill>
                  <a:srgbClr val="203864"/>
                </a:solidFill>
                <a:latin typeface="Calibri"/>
                <a:ea typeface="Calibri"/>
                <a:cs typeface="Calibri"/>
                <a:sym typeface="Calibri"/>
              </a:rPr>
              <a:t>συγκεκριμέν</a:t>
            </a:r>
            <a:r>
              <a:rPr lang="en-US"/>
              <a:t>ης</a:t>
            </a:r>
            <a:r>
              <a:rPr lang="en-US" sz="2800" b="1">
                <a:solidFill>
                  <a:srgbClr val="203864"/>
                </a:solidFill>
                <a:latin typeface="Calibri"/>
                <a:ea typeface="Calibri"/>
                <a:cs typeface="Calibri"/>
                <a:sym typeface="Calibri"/>
              </a:rPr>
              <a:t> δράσ</a:t>
            </a:r>
            <a:r>
              <a:rPr lang="en-US"/>
              <a:t>η</a:t>
            </a:r>
            <a:r>
              <a:rPr lang="en-US" sz="2800" b="1">
                <a:solidFill>
                  <a:srgbClr val="203864"/>
                </a:solidFill>
                <a:latin typeface="Calibri"/>
                <a:ea typeface="Calibri"/>
                <a:cs typeface="Calibri"/>
                <a:sym typeface="Calibri"/>
              </a:rPr>
              <a:t>ς (1)</a:t>
            </a:r>
            <a:endParaRPr/>
          </a:p>
        </p:txBody>
      </p:sp>
      <p:sp>
        <p:nvSpPr>
          <p:cNvPr id="342" name="Google Shape;342;p52"/>
          <p:cNvSpPr/>
          <p:nvPr/>
        </p:nvSpPr>
        <p:spPr>
          <a:xfrm>
            <a:off x="9470571" y="65274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accent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200" b="0" i="0" u="none" strike="noStrike" cap="none">
                <a:solidFill>
                  <a:schemeClr val="accent4"/>
                </a:solidFill>
                <a:latin typeface="Calibri"/>
                <a:ea typeface="Calibri"/>
                <a:cs typeface="Calibri"/>
                <a:sym typeface="Calibri"/>
              </a:rPr>
              <a:t> |</a:t>
            </a:r>
            <a:r>
              <a:rPr lang="en-US" sz="1200" b="0" i="0" u="sng" strike="noStrike" cap="none">
                <a:solidFill>
                  <a:schemeClr val="accent4"/>
                </a:solidFill>
                <a:latin typeface="Calibri"/>
                <a:ea typeface="Calibri"/>
                <a:cs typeface="Calibri"/>
                <a:sym typeface="Calibri"/>
              </a:rPr>
              <a:t>Άδεια</a:t>
            </a:r>
            <a:r>
              <a:rPr lang="en-US" sz="1200" b="0" i="0" u="none" strike="noStrike" cap="none">
                <a:solidFill>
                  <a:schemeClr val="accent4"/>
                </a:solidFill>
                <a:latin typeface="Calibri"/>
                <a:ea typeface="Calibri"/>
                <a:cs typeface="Calibri"/>
                <a:sym typeface="Calibri"/>
              </a:rPr>
              <a:t> </a:t>
            </a:r>
            <a:r>
              <a:rPr lang="en-US" sz="1200" b="0" i="0" u="sng" strike="noStrike" cap="none">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 </a:t>
            </a:r>
            <a:endParaRPr sz="1200" b="0" i="0" u="none" strike="noStrike" cap="none">
              <a:solidFill>
                <a:schemeClr val="accent4"/>
              </a:solidFill>
              <a:latin typeface="Calibri"/>
              <a:ea typeface="Calibri"/>
              <a:cs typeface="Calibri"/>
              <a:sym typeface="Calibri"/>
            </a:endParaRPr>
          </a:p>
        </p:txBody>
      </p:sp>
      <p:pic>
        <p:nvPicPr>
          <p:cNvPr id="343" name="Google Shape;343;p52" descr="Heart, Curve, Health, Healthy, Pulse, Online"/>
          <p:cNvPicPr preferRelativeResize="0"/>
          <p:nvPr/>
        </p:nvPicPr>
        <p:blipFill rotWithShape="1">
          <a:blip r:embed="rId5">
            <a:alphaModFix/>
          </a:blip>
          <a:srcRect/>
          <a:stretch/>
        </p:blipFill>
        <p:spPr>
          <a:xfrm>
            <a:off x="7177485" y="2180500"/>
            <a:ext cx="4586172" cy="2971457"/>
          </a:xfrm>
          <a:prstGeom prst="rect">
            <a:avLst/>
          </a:prstGeom>
          <a:noFill/>
          <a:ln>
            <a:noFill/>
          </a:ln>
        </p:spPr>
      </p:pic>
      <p:sp>
        <p:nvSpPr>
          <p:cNvPr id="7" name="Google Shape;324;p50">
            <a:extLst>
              <a:ext uri="{FF2B5EF4-FFF2-40B4-BE49-F238E27FC236}">
                <a16:creationId xmlns:a16="http://schemas.microsoft.com/office/drawing/2014/main" id="{47D3F80F-EEBB-8ED8-F028-A8BBD006AE52}"/>
              </a:ext>
            </a:extLst>
          </p:cNvPr>
          <p:cNvSpPr/>
          <p:nvPr/>
        </p:nvSpPr>
        <p:spPr>
          <a:xfrm>
            <a:off x="7219950" y="-7472"/>
            <a:ext cx="4972050" cy="403326"/>
          </a:xfrm>
          <a:prstGeom prst="rect">
            <a:avLst/>
          </a:prstGeom>
          <a:solidFill>
            <a:srgbClr val="7F7F7F"/>
          </a:solidFill>
          <a:ln>
            <a:noFill/>
          </a:ln>
        </p:spPr>
        <p:txBody>
          <a:bodyPr spcFirstLastPara="1" wrap="square" lIns="91425" tIns="45700" rIns="91425" bIns="45700" anchor="ctr" anchorCtr="0">
            <a:normAutofit fontScale="92500"/>
          </a:bodyPr>
          <a:lstStyle/>
          <a:p>
            <a:pPr marL="0" marR="0" lvl="0" indent="0" algn="r" rtl="0">
              <a:lnSpc>
                <a:spcPct val="80000"/>
              </a:lnSpc>
              <a:spcBef>
                <a:spcPts val="0"/>
              </a:spcBef>
              <a:spcAft>
                <a:spcPts val="0"/>
              </a:spcAft>
              <a:buClr>
                <a:srgbClr val="000000"/>
              </a:buClr>
              <a:buSzPts val="1800"/>
              <a:buFont typeface="Calibri"/>
              <a:buNone/>
            </a:pPr>
            <a:r>
              <a:rPr lang="en-US" sz="1530" b="0" i="0" u="none" strike="noStrike" cap="none">
                <a:solidFill>
                  <a:schemeClr val="lt1"/>
                </a:solidFill>
                <a:latin typeface="Calibri"/>
                <a:ea typeface="Calibri"/>
                <a:cs typeface="Calibri"/>
                <a:sym typeface="Calibri"/>
              </a:rPr>
              <a:t>2.3 Εξερευνώντας τη σωματική και ψυχική υγεία των μεταναστών</a:t>
            </a:r>
            <a:endParaRPr sz="1275" b="0" i="0" u="none" strike="noStrike" cap="non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3"/>
          <p:cNvSpPr txBox="1">
            <a:spLocks noGrp="1"/>
          </p:cNvSpPr>
          <p:nvPr>
            <p:ph type="body" idx="1"/>
          </p:nvPr>
        </p:nvSpPr>
        <p:spPr>
          <a:xfrm>
            <a:off x="566100" y="2243550"/>
            <a:ext cx="5852100" cy="32856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1200"/>
              </a:spcBef>
              <a:spcAft>
                <a:spcPts val="600"/>
              </a:spcAft>
              <a:buSzPts val="2000"/>
              <a:buNone/>
            </a:pPr>
            <a:r>
              <a:rPr lang="en-US" sz="2000"/>
              <a:t>Η ιατρική θεραπεία μπορεί να παρέχεται με διάφορους τρόπους: στο ιατρείο ενός γιατρού, από έναν γιατρό που σας επισκέπτεται στο σπίτι σας, σε ένα δωμάτιο εκτάκτων περιστατικών νοσοκομείου αλλά και ψηφιακά. Τα φαρμακεία προσφέρουν συμβουλές για μικρά προβλήματα υγείας. Χωρίς ραντεβού, θα βρείτε πάντα βοήθεια σε ένα νοσοκομείο επειγόντων περιστατικών, αλλά και σε ορισμένα χειρουργεία. Κανονικά, θα πρέπει να κλείσετε ένα ραντεβού εγκαίρως.</a:t>
            </a:r>
            <a:endParaRPr sz="2000"/>
          </a:p>
        </p:txBody>
      </p:sp>
      <p:sp>
        <p:nvSpPr>
          <p:cNvPr id="351" name="Google Shape;351;p53"/>
          <p:cNvSpPr/>
          <p:nvPr/>
        </p:nvSpPr>
        <p:spPr>
          <a:xfrm>
            <a:off x="9489621" y="639409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accent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200" b="0" i="0" u="none" strike="noStrike" cap="none">
                <a:solidFill>
                  <a:schemeClr val="accent4"/>
                </a:solidFill>
                <a:latin typeface="Calibri"/>
                <a:ea typeface="Calibri"/>
                <a:cs typeface="Calibri"/>
                <a:sym typeface="Calibri"/>
              </a:rPr>
              <a:t> | </a:t>
            </a:r>
            <a:r>
              <a:rPr lang="en-US" sz="1200" b="0" i="0" u="sng" strike="noStrike" cap="none">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Άδεια Pixabay</a:t>
            </a:r>
            <a:endParaRPr sz="1200" b="0" i="0" u="none" strike="noStrike" cap="none">
              <a:solidFill>
                <a:schemeClr val="accent4"/>
              </a:solidFill>
              <a:latin typeface="Calibri"/>
              <a:ea typeface="Calibri"/>
              <a:cs typeface="Calibri"/>
              <a:sym typeface="Calibri"/>
            </a:endParaRPr>
          </a:p>
        </p:txBody>
      </p:sp>
      <p:pic>
        <p:nvPicPr>
          <p:cNvPr id="352" name="Google Shape;352;p53" descr="Doctor, Doctor Visit, Ill, Hospital, Medical Treatment"/>
          <p:cNvPicPr preferRelativeResize="0"/>
          <p:nvPr/>
        </p:nvPicPr>
        <p:blipFill rotWithShape="1">
          <a:blip r:embed="rId5">
            <a:alphaModFix/>
          </a:blip>
          <a:srcRect/>
          <a:stretch/>
        </p:blipFill>
        <p:spPr>
          <a:xfrm>
            <a:off x="7552968" y="2243552"/>
            <a:ext cx="4348371" cy="2907973"/>
          </a:xfrm>
          <a:prstGeom prst="rect">
            <a:avLst/>
          </a:prstGeom>
          <a:noFill/>
          <a:ln>
            <a:noFill/>
          </a:ln>
        </p:spPr>
      </p:pic>
      <p:sp>
        <p:nvSpPr>
          <p:cNvPr id="354" name="Google Shape;354;p53"/>
          <p:cNvSpPr txBox="1">
            <a:spLocks noGrp="1"/>
          </p:cNvSpPr>
          <p:nvPr>
            <p:ph type="title"/>
          </p:nvPr>
        </p:nvSpPr>
        <p:spPr>
          <a:xfrm>
            <a:off x="566100" y="953014"/>
            <a:ext cx="11059800" cy="812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000"/>
              <a:buNone/>
            </a:pPr>
            <a:r>
              <a:rPr lang="en-US" sz="2800" b="1">
                <a:solidFill>
                  <a:srgbClr val="203864"/>
                </a:solidFill>
                <a:latin typeface="Calibri"/>
                <a:ea typeface="Calibri"/>
                <a:cs typeface="Calibri"/>
                <a:sym typeface="Calibri"/>
              </a:rPr>
              <a:t>Προσδιορισμός της νόσου και </a:t>
            </a:r>
            <a:r>
              <a:rPr lang="en-US"/>
              <a:t>υπόδειξη </a:t>
            </a:r>
            <a:r>
              <a:rPr lang="en-US" sz="2800" b="1">
                <a:solidFill>
                  <a:srgbClr val="203864"/>
                </a:solidFill>
                <a:latin typeface="Calibri"/>
                <a:ea typeface="Calibri"/>
                <a:cs typeface="Calibri"/>
                <a:sym typeface="Calibri"/>
              </a:rPr>
              <a:t>συγκεκριμέν</a:t>
            </a:r>
            <a:r>
              <a:rPr lang="en-US"/>
              <a:t>ης</a:t>
            </a:r>
            <a:r>
              <a:rPr lang="en-US" sz="2800" b="1">
                <a:solidFill>
                  <a:srgbClr val="203864"/>
                </a:solidFill>
                <a:latin typeface="Calibri"/>
                <a:ea typeface="Calibri"/>
                <a:cs typeface="Calibri"/>
                <a:sym typeface="Calibri"/>
              </a:rPr>
              <a:t> δράσ</a:t>
            </a:r>
            <a:r>
              <a:rPr lang="en-US"/>
              <a:t>η</a:t>
            </a:r>
            <a:r>
              <a:rPr lang="en-US" sz="2800" b="1">
                <a:solidFill>
                  <a:srgbClr val="203864"/>
                </a:solidFill>
                <a:latin typeface="Calibri"/>
                <a:ea typeface="Calibri"/>
                <a:cs typeface="Calibri"/>
                <a:sym typeface="Calibri"/>
              </a:rPr>
              <a:t>ς (</a:t>
            </a:r>
            <a:r>
              <a:rPr lang="en-US"/>
              <a:t>2</a:t>
            </a:r>
            <a:r>
              <a:rPr lang="en-US" sz="2800" b="1">
                <a:solidFill>
                  <a:srgbClr val="203864"/>
                </a:solidFill>
                <a:latin typeface="Calibri"/>
                <a:ea typeface="Calibri"/>
                <a:cs typeface="Calibri"/>
                <a:sym typeface="Calibri"/>
              </a:rPr>
              <a:t>)</a:t>
            </a:r>
            <a:endParaRPr/>
          </a:p>
        </p:txBody>
      </p:sp>
      <p:sp>
        <p:nvSpPr>
          <p:cNvPr id="7" name="Google Shape;324;p50">
            <a:extLst>
              <a:ext uri="{FF2B5EF4-FFF2-40B4-BE49-F238E27FC236}">
                <a16:creationId xmlns:a16="http://schemas.microsoft.com/office/drawing/2014/main" id="{34706223-373C-DAEC-8719-697F3EF4C479}"/>
              </a:ext>
            </a:extLst>
          </p:cNvPr>
          <p:cNvSpPr/>
          <p:nvPr/>
        </p:nvSpPr>
        <p:spPr>
          <a:xfrm>
            <a:off x="7219950" y="-7472"/>
            <a:ext cx="4972050" cy="403326"/>
          </a:xfrm>
          <a:prstGeom prst="rect">
            <a:avLst/>
          </a:prstGeom>
          <a:solidFill>
            <a:srgbClr val="7F7F7F"/>
          </a:solidFill>
          <a:ln>
            <a:noFill/>
          </a:ln>
        </p:spPr>
        <p:txBody>
          <a:bodyPr spcFirstLastPara="1" wrap="square" lIns="91425" tIns="45700" rIns="91425" bIns="45700" anchor="ctr" anchorCtr="0">
            <a:normAutofit fontScale="92500"/>
          </a:bodyPr>
          <a:lstStyle/>
          <a:p>
            <a:pPr marL="0" marR="0" lvl="0" indent="0" algn="r" rtl="0">
              <a:lnSpc>
                <a:spcPct val="80000"/>
              </a:lnSpc>
              <a:spcBef>
                <a:spcPts val="0"/>
              </a:spcBef>
              <a:spcAft>
                <a:spcPts val="0"/>
              </a:spcAft>
              <a:buClr>
                <a:srgbClr val="000000"/>
              </a:buClr>
              <a:buSzPts val="1800"/>
              <a:buFont typeface="Calibri"/>
              <a:buNone/>
            </a:pPr>
            <a:r>
              <a:rPr lang="en-US" sz="1530" b="0" i="0" u="none" strike="noStrike" cap="none">
                <a:solidFill>
                  <a:schemeClr val="lt1"/>
                </a:solidFill>
                <a:latin typeface="Calibri"/>
                <a:ea typeface="Calibri"/>
                <a:cs typeface="Calibri"/>
                <a:sym typeface="Calibri"/>
              </a:rPr>
              <a:t>2.3 Εξερευνώντας τη σωματική και ψυχική υγεία των μεταναστών</a:t>
            </a:r>
            <a:endParaRPr sz="1275" b="0" i="0" u="none" strike="noStrike" cap="non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4"/>
          <p:cNvSpPr txBox="1">
            <a:spLocks noGrp="1"/>
          </p:cNvSpPr>
          <p:nvPr>
            <p:ph type="body" idx="1"/>
          </p:nvPr>
        </p:nvSpPr>
        <p:spPr>
          <a:xfrm>
            <a:off x="566100" y="2258650"/>
            <a:ext cx="6845400" cy="3126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000"/>
              <a:buNone/>
            </a:pPr>
            <a:r>
              <a:rPr lang="en-US" sz="2000"/>
              <a:t>Όλο και περισσότεροι γιατροί προσφέρουν επίσης ψηφιακή θεραπεία, ιδίως σε περιόδους πανδημίας. Ωστόσο, προϋπόθεση για αυτό είναι τα δεδομένα σας να αποθηκεύονται και, κατά κανόνα, ο γιατρός θα χρειάζεται να έχει ήδη καταγράψει την κατάσταση της υγείας σας. </a:t>
            </a:r>
            <a:endParaRPr/>
          </a:p>
          <a:p>
            <a:pPr marL="0" lvl="0" indent="0" algn="l" rtl="0">
              <a:lnSpc>
                <a:spcPct val="100000"/>
              </a:lnSpc>
              <a:spcBef>
                <a:spcPts val="0"/>
              </a:spcBef>
              <a:spcAft>
                <a:spcPts val="0"/>
              </a:spcAft>
              <a:buSzPts val="2000"/>
              <a:buNone/>
            </a:pPr>
            <a:endParaRPr sz="2000"/>
          </a:p>
          <a:p>
            <a:pPr marL="0" lvl="0" indent="0" algn="l" rtl="0">
              <a:lnSpc>
                <a:spcPct val="100000"/>
              </a:lnSpc>
              <a:spcBef>
                <a:spcPts val="0"/>
              </a:spcBef>
              <a:spcAft>
                <a:spcPts val="0"/>
              </a:spcAft>
              <a:buSzPts val="2000"/>
              <a:buNone/>
            </a:pPr>
            <a:r>
              <a:rPr lang="en-US" sz="2000"/>
              <a:t>Το πλεονέκτημα της ψηφιακής θεραπείας είναι ότι μπορείτε επίσης να τη λάβετε μέσω του κινητού σας τηλεφώνου και δεν χρειάζεται να επισκεφθείτε το ιατρείο.</a:t>
            </a:r>
            <a:endParaRPr sz="2000"/>
          </a:p>
        </p:txBody>
      </p:sp>
      <p:sp>
        <p:nvSpPr>
          <p:cNvPr id="361" name="Google Shape;361;p54"/>
          <p:cNvSpPr/>
          <p:nvPr/>
        </p:nvSpPr>
        <p:spPr>
          <a:xfrm>
            <a:off x="9470571" y="6164219"/>
            <a:ext cx="2411718" cy="4616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endParaRPr sz="1200" b="0" i="0" u="sng" strike="noStrike" cap="none">
              <a:solidFill>
                <a:schemeClr val="accent4"/>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accent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 </a:t>
            </a:r>
            <a:r>
              <a:rPr lang="en-US" sz="1200" b="0" i="0" u="none" strike="noStrike" cap="none">
                <a:solidFill>
                  <a:schemeClr val="accent4"/>
                </a:solidFill>
                <a:latin typeface="Calibri"/>
                <a:ea typeface="Calibri"/>
                <a:cs typeface="Calibri"/>
                <a:sym typeface="Calibri"/>
              </a:rPr>
              <a:t>|</a:t>
            </a:r>
            <a:r>
              <a:rPr lang="en-US" sz="1200" b="0" i="0" u="sng" strike="noStrike" cap="none">
                <a:solidFill>
                  <a:schemeClr val="accent4"/>
                </a:solidFill>
                <a:latin typeface="Calibri"/>
                <a:ea typeface="Calibri"/>
                <a:cs typeface="Calibri"/>
                <a:sym typeface="Calibri"/>
              </a:rPr>
              <a:t>Άδεια</a:t>
            </a:r>
            <a:r>
              <a:rPr lang="en-US" sz="1200" b="0" i="0" u="none" strike="noStrike" cap="none">
                <a:solidFill>
                  <a:schemeClr val="accent4"/>
                </a:solidFill>
                <a:latin typeface="Calibri"/>
                <a:ea typeface="Calibri"/>
                <a:cs typeface="Calibri"/>
                <a:sym typeface="Calibri"/>
              </a:rPr>
              <a:t> </a:t>
            </a:r>
            <a:r>
              <a:rPr lang="en-US" sz="1200" b="0" i="0" u="sng" strike="noStrike" cap="none">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 </a:t>
            </a:r>
            <a:endParaRPr sz="1200" b="0" i="0" u="none" strike="noStrike" cap="none">
              <a:solidFill>
                <a:schemeClr val="accent4"/>
              </a:solidFill>
              <a:latin typeface="Calibri"/>
              <a:ea typeface="Calibri"/>
              <a:cs typeface="Calibri"/>
              <a:sym typeface="Calibri"/>
            </a:endParaRPr>
          </a:p>
        </p:txBody>
      </p:sp>
      <p:pic>
        <p:nvPicPr>
          <p:cNvPr id="362" name="Google Shape;362;p54"/>
          <p:cNvPicPr preferRelativeResize="0"/>
          <p:nvPr/>
        </p:nvPicPr>
        <p:blipFill rotWithShape="1">
          <a:blip r:embed="rId5">
            <a:alphaModFix/>
          </a:blip>
          <a:srcRect/>
          <a:stretch/>
        </p:blipFill>
        <p:spPr>
          <a:xfrm>
            <a:off x="7837898" y="2258641"/>
            <a:ext cx="4044391" cy="2858821"/>
          </a:xfrm>
          <a:prstGeom prst="rect">
            <a:avLst/>
          </a:prstGeom>
          <a:noFill/>
          <a:ln>
            <a:noFill/>
          </a:ln>
        </p:spPr>
      </p:pic>
      <p:sp>
        <p:nvSpPr>
          <p:cNvPr id="364" name="Google Shape;364;p54"/>
          <p:cNvSpPr txBox="1">
            <a:spLocks noGrp="1"/>
          </p:cNvSpPr>
          <p:nvPr>
            <p:ph type="title"/>
          </p:nvPr>
        </p:nvSpPr>
        <p:spPr>
          <a:xfrm>
            <a:off x="566100" y="953014"/>
            <a:ext cx="11059800" cy="812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000"/>
              <a:buNone/>
            </a:pPr>
            <a:r>
              <a:rPr lang="en-US" sz="2800" b="1">
                <a:solidFill>
                  <a:srgbClr val="203864"/>
                </a:solidFill>
                <a:latin typeface="Calibri"/>
                <a:ea typeface="Calibri"/>
                <a:cs typeface="Calibri"/>
                <a:sym typeface="Calibri"/>
              </a:rPr>
              <a:t>Προσδιορισμός της νόσου και </a:t>
            </a:r>
            <a:r>
              <a:rPr lang="en-US"/>
              <a:t>υπόδειξη </a:t>
            </a:r>
            <a:r>
              <a:rPr lang="en-US" sz="2800" b="1">
                <a:solidFill>
                  <a:srgbClr val="203864"/>
                </a:solidFill>
                <a:latin typeface="Calibri"/>
                <a:ea typeface="Calibri"/>
                <a:cs typeface="Calibri"/>
                <a:sym typeface="Calibri"/>
              </a:rPr>
              <a:t>συγκεκριμέν</a:t>
            </a:r>
            <a:r>
              <a:rPr lang="en-US"/>
              <a:t>ης</a:t>
            </a:r>
            <a:r>
              <a:rPr lang="en-US" sz="2800" b="1">
                <a:solidFill>
                  <a:srgbClr val="203864"/>
                </a:solidFill>
                <a:latin typeface="Calibri"/>
                <a:ea typeface="Calibri"/>
                <a:cs typeface="Calibri"/>
                <a:sym typeface="Calibri"/>
              </a:rPr>
              <a:t> δράσ</a:t>
            </a:r>
            <a:r>
              <a:rPr lang="en-US"/>
              <a:t>η</a:t>
            </a:r>
            <a:r>
              <a:rPr lang="en-US" sz="2800" b="1">
                <a:solidFill>
                  <a:srgbClr val="203864"/>
                </a:solidFill>
                <a:latin typeface="Calibri"/>
                <a:ea typeface="Calibri"/>
                <a:cs typeface="Calibri"/>
                <a:sym typeface="Calibri"/>
              </a:rPr>
              <a:t>ς (</a:t>
            </a:r>
            <a:r>
              <a:rPr lang="en-US"/>
              <a:t>3</a:t>
            </a:r>
            <a:r>
              <a:rPr lang="en-US" sz="2800" b="1">
                <a:solidFill>
                  <a:srgbClr val="203864"/>
                </a:solidFill>
                <a:latin typeface="Calibri"/>
                <a:ea typeface="Calibri"/>
                <a:cs typeface="Calibri"/>
                <a:sym typeface="Calibri"/>
              </a:rPr>
              <a:t>)</a:t>
            </a:r>
            <a:endParaRPr/>
          </a:p>
        </p:txBody>
      </p:sp>
      <p:sp>
        <p:nvSpPr>
          <p:cNvPr id="7" name="Google Shape;324;p50">
            <a:extLst>
              <a:ext uri="{FF2B5EF4-FFF2-40B4-BE49-F238E27FC236}">
                <a16:creationId xmlns:a16="http://schemas.microsoft.com/office/drawing/2014/main" id="{05999F4F-126E-65FA-32DC-CBD128A70316}"/>
              </a:ext>
            </a:extLst>
          </p:cNvPr>
          <p:cNvSpPr/>
          <p:nvPr/>
        </p:nvSpPr>
        <p:spPr>
          <a:xfrm>
            <a:off x="7219950" y="-7472"/>
            <a:ext cx="4972050" cy="403326"/>
          </a:xfrm>
          <a:prstGeom prst="rect">
            <a:avLst/>
          </a:prstGeom>
          <a:solidFill>
            <a:srgbClr val="7F7F7F"/>
          </a:solidFill>
          <a:ln>
            <a:noFill/>
          </a:ln>
        </p:spPr>
        <p:txBody>
          <a:bodyPr spcFirstLastPara="1" wrap="square" lIns="91425" tIns="45700" rIns="91425" bIns="45700" anchor="ctr" anchorCtr="0">
            <a:normAutofit fontScale="92500"/>
          </a:bodyPr>
          <a:lstStyle/>
          <a:p>
            <a:pPr marL="0" marR="0" lvl="0" indent="0" algn="r" rtl="0">
              <a:lnSpc>
                <a:spcPct val="80000"/>
              </a:lnSpc>
              <a:spcBef>
                <a:spcPts val="0"/>
              </a:spcBef>
              <a:spcAft>
                <a:spcPts val="0"/>
              </a:spcAft>
              <a:buClr>
                <a:srgbClr val="000000"/>
              </a:buClr>
              <a:buSzPts val="1800"/>
              <a:buFont typeface="Calibri"/>
              <a:buNone/>
            </a:pPr>
            <a:r>
              <a:rPr lang="en-US" sz="1530" b="0" i="0" u="none" strike="noStrike" cap="none">
                <a:solidFill>
                  <a:schemeClr val="lt1"/>
                </a:solidFill>
                <a:latin typeface="Calibri"/>
                <a:ea typeface="Calibri"/>
                <a:cs typeface="Calibri"/>
                <a:sym typeface="Calibri"/>
              </a:rPr>
              <a:t>2.3 Εξερευνώντας τη σωματική και ψυχική υγεία των μεταναστών</a:t>
            </a:r>
            <a:endParaRPr sz="1275" b="0" i="0" u="none" strike="noStrike" cap="none">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5"/>
          <p:cNvSpPr txBox="1">
            <a:spLocks noGrp="1"/>
          </p:cNvSpPr>
          <p:nvPr>
            <p:ph type="title"/>
          </p:nvPr>
        </p:nvSpPr>
        <p:spPr>
          <a:xfrm>
            <a:off x="558000" y="1080000"/>
            <a:ext cx="11059800" cy="605100"/>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SzPts val="2000"/>
              <a:buNone/>
            </a:pPr>
            <a:r>
              <a:rPr lang="en-US" sz="2800" b="1" dirty="0" err="1">
                <a:solidFill>
                  <a:srgbClr val="203864"/>
                </a:solidFill>
                <a:latin typeface="Calibri"/>
                <a:ea typeface="Calibri"/>
                <a:cs typeface="Calibri"/>
                <a:sym typeface="Calibri"/>
              </a:rPr>
              <a:t>Αντιμετώ</a:t>
            </a:r>
            <a:r>
              <a:rPr lang="en-US" sz="2800" b="1" dirty="0">
                <a:solidFill>
                  <a:srgbClr val="203864"/>
                </a:solidFill>
                <a:latin typeface="Calibri"/>
                <a:ea typeface="Calibri"/>
                <a:cs typeface="Calibri"/>
                <a:sym typeface="Calibri"/>
              </a:rPr>
              <a:t>πιση της ψυχικής ασθένειας</a:t>
            </a:r>
            <a:endParaRPr dirty="0"/>
          </a:p>
        </p:txBody>
      </p:sp>
      <p:sp>
        <p:nvSpPr>
          <p:cNvPr id="371" name="Google Shape;371;p55"/>
          <p:cNvSpPr txBox="1">
            <a:spLocks noGrp="1"/>
          </p:cNvSpPr>
          <p:nvPr>
            <p:ph type="body" idx="1"/>
          </p:nvPr>
        </p:nvSpPr>
        <p:spPr>
          <a:xfrm>
            <a:off x="558000" y="1800000"/>
            <a:ext cx="6790800" cy="48660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000"/>
              <a:buNone/>
            </a:pPr>
            <a:r>
              <a:rPr lang="en-US" sz="2000" dirty="0" err="1"/>
              <a:t>Οι</a:t>
            </a:r>
            <a:r>
              <a:rPr lang="en-US" sz="2000" dirty="0"/>
              <a:t> </a:t>
            </a:r>
            <a:r>
              <a:rPr lang="en-US" sz="2000" dirty="0" err="1"/>
              <a:t>ψυχικές</a:t>
            </a:r>
            <a:r>
              <a:rPr lang="en-US" sz="2000" dirty="0"/>
              <a:t> α</a:t>
            </a:r>
            <a:r>
              <a:rPr lang="en-US" sz="2000" dirty="0" err="1"/>
              <a:t>σθένειες</a:t>
            </a:r>
            <a:r>
              <a:rPr lang="en-US" sz="2000" dirty="0"/>
              <a:t> </a:t>
            </a:r>
            <a:r>
              <a:rPr lang="en-US" sz="2000" dirty="0" err="1"/>
              <a:t>γίνοντ</a:t>
            </a:r>
            <a:r>
              <a:rPr lang="en-US" sz="2000" dirty="0"/>
              <a:t>αι όλο και πιο αναγνωρίσιμες και θεραπεύσιμες χάρη σε εκλεπτυσμένες διαγνωστικές μεθόδους, αλλά η πρόσβαση σε συμβουλευτική, αγωγή και θεραπεία (πρόσωπο με πρόσωπο και σε απευθείας σύνδεση) δεν είναι πάντα δυνατή σε σύντομο χρονικό διάστημα. </a:t>
            </a:r>
            <a:r>
              <a:rPr lang="en-US" sz="2000" dirty="0" err="1"/>
              <a:t>Οι</a:t>
            </a:r>
            <a:r>
              <a:rPr lang="en-US" sz="2000" dirty="0"/>
              <a:t> π</a:t>
            </a:r>
            <a:r>
              <a:rPr lang="en-US" sz="2000" dirty="0" err="1"/>
              <a:t>ρόσφυγες</a:t>
            </a:r>
            <a:r>
              <a:rPr lang="en-US" sz="2000" dirty="0"/>
              <a:t> </a:t>
            </a:r>
            <a:r>
              <a:rPr lang="en-US" sz="2000" dirty="0" err="1"/>
              <a:t>με</a:t>
            </a:r>
            <a:r>
              <a:rPr lang="en-US" sz="2000" dirty="0"/>
              <a:t> μετατρα</a:t>
            </a:r>
            <a:r>
              <a:rPr lang="en-US" sz="2000" dirty="0" err="1"/>
              <a:t>υμ</a:t>
            </a:r>
            <a:r>
              <a:rPr lang="en-US" sz="2000" dirty="0"/>
              <a:t>ατικό στρες είναι μια ευάλωτη ομάδα για την οποία υπάρχουν λίγα προληπτικά και θεραπευτικά μέτρα. </a:t>
            </a:r>
            <a:r>
              <a:rPr lang="en-US" sz="2000" dirty="0" err="1"/>
              <a:t>Οι</a:t>
            </a:r>
            <a:r>
              <a:rPr lang="en-US" sz="2000" dirty="0"/>
              <a:t> </a:t>
            </a:r>
            <a:r>
              <a:rPr lang="en-US" sz="2000" dirty="0" err="1"/>
              <a:t>ολοκληρωμένες</a:t>
            </a:r>
            <a:r>
              <a:rPr lang="en-US" sz="2000" dirty="0"/>
              <a:t>, π</a:t>
            </a:r>
            <a:r>
              <a:rPr lang="en-US" sz="2000" dirty="0" err="1"/>
              <a:t>ολιτισμικά</a:t>
            </a:r>
            <a:r>
              <a:rPr lang="en-US" sz="2000" dirty="0"/>
              <a:t> </a:t>
            </a:r>
            <a:r>
              <a:rPr lang="en-US" sz="2000" dirty="0" err="1"/>
              <a:t>ευ</a:t>
            </a:r>
            <a:r>
              <a:rPr lang="en-US" sz="2000" dirty="0"/>
              <a:t>αίσθητες προσεγγίσεις για την θεραπεία προσφύγων αντιμετωπίζουν σύνθετες προκλήσεις, όπως πολιτισμικά και γλωσσικά εμπόδια, τα οποία απαιτούν εξειδίκευση από την πλευρά των ιατρικών εμπειρογνωμόνων. </a:t>
            </a:r>
            <a:endParaRPr dirty="0"/>
          </a:p>
          <a:p>
            <a:pPr marL="0" lvl="0" indent="0" algn="l" rtl="0">
              <a:lnSpc>
                <a:spcPct val="120000"/>
              </a:lnSpc>
              <a:spcBef>
                <a:spcPts val="0"/>
              </a:spcBef>
              <a:spcAft>
                <a:spcPts val="0"/>
              </a:spcAft>
              <a:buSzPts val="2000"/>
              <a:buNone/>
            </a:pPr>
            <a:r>
              <a:rPr lang="en-US" b="1" dirty="0" err="1">
                <a:solidFill>
                  <a:srgbClr val="C00000"/>
                </a:solidFill>
              </a:rPr>
              <a:t>Δι</a:t>
            </a:r>
            <a:r>
              <a:rPr lang="en-US" b="1" dirty="0">
                <a:solidFill>
                  <a:srgbClr val="C00000"/>
                </a:solidFill>
              </a:rPr>
              <a:t>αβάστε περισσότερα στα Παραρτήματα ΙΙ και ΙΙΙ!</a:t>
            </a:r>
            <a:endParaRPr dirty="0">
              <a:solidFill>
                <a:srgbClr val="C00000"/>
              </a:solidFill>
            </a:endParaRPr>
          </a:p>
        </p:txBody>
      </p:sp>
      <p:sp>
        <p:nvSpPr>
          <p:cNvPr id="372" name="Google Shape;372;p55"/>
          <p:cNvSpPr/>
          <p:nvPr/>
        </p:nvSpPr>
        <p:spPr>
          <a:xfrm>
            <a:off x="9470571"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accent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200" b="0" i="0" u="none" strike="noStrike" cap="none">
                <a:solidFill>
                  <a:schemeClr val="accent4"/>
                </a:solidFill>
                <a:latin typeface="Calibri"/>
                <a:ea typeface="Calibri"/>
                <a:cs typeface="Calibri"/>
                <a:sym typeface="Calibri"/>
              </a:rPr>
              <a:t> |</a:t>
            </a:r>
            <a:r>
              <a:rPr lang="en-US" sz="1200" b="0" i="0" u="sng" strike="noStrike" cap="none">
                <a:solidFill>
                  <a:schemeClr val="accent4"/>
                </a:solidFill>
                <a:latin typeface="Calibri"/>
                <a:ea typeface="Calibri"/>
                <a:cs typeface="Calibri"/>
                <a:sym typeface="Calibri"/>
              </a:rPr>
              <a:t> Άδεια</a:t>
            </a:r>
            <a:r>
              <a:rPr lang="en-US" sz="1200" b="0" i="0" u="none" strike="noStrike" cap="none">
                <a:solidFill>
                  <a:schemeClr val="accent4"/>
                </a:solidFill>
                <a:latin typeface="Calibri"/>
                <a:ea typeface="Calibri"/>
                <a:cs typeface="Calibri"/>
                <a:sym typeface="Calibri"/>
              </a:rPr>
              <a:t> </a:t>
            </a:r>
            <a:r>
              <a:rPr lang="en-US" sz="1200" b="0" i="0" u="sng" strike="noStrike" cap="none">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 </a:t>
            </a:r>
            <a:endParaRPr sz="1200" b="0" i="0" u="none" strike="noStrike" cap="none">
              <a:solidFill>
                <a:schemeClr val="accent4"/>
              </a:solidFill>
              <a:latin typeface="Calibri"/>
              <a:ea typeface="Calibri"/>
              <a:cs typeface="Calibri"/>
              <a:sym typeface="Calibri"/>
            </a:endParaRPr>
          </a:p>
        </p:txBody>
      </p:sp>
      <p:pic>
        <p:nvPicPr>
          <p:cNvPr id="373" name="Google Shape;373;p55" descr="Furcht, Angst, Depression, Frau, Psychische Störung"/>
          <p:cNvPicPr preferRelativeResize="0"/>
          <p:nvPr/>
        </p:nvPicPr>
        <p:blipFill rotWithShape="1">
          <a:blip r:embed="rId5">
            <a:alphaModFix/>
          </a:blip>
          <a:srcRect/>
          <a:stretch/>
        </p:blipFill>
        <p:spPr>
          <a:xfrm>
            <a:off x="7587487" y="2501427"/>
            <a:ext cx="4294802" cy="2782674"/>
          </a:xfrm>
          <a:prstGeom prst="rect">
            <a:avLst/>
          </a:prstGeom>
          <a:noFill/>
          <a:ln>
            <a:noFill/>
          </a:ln>
        </p:spPr>
      </p:pic>
      <p:sp>
        <p:nvSpPr>
          <p:cNvPr id="7" name="Google Shape;324;p50">
            <a:extLst>
              <a:ext uri="{FF2B5EF4-FFF2-40B4-BE49-F238E27FC236}">
                <a16:creationId xmlns:a16="http://schemas.microsoft.com/office/drawing/2014/main" id="{ED48CFD1-FFFA-A8C1-D884-C030AE062783}"/>
              </a:ext>
            </a:extLst>
          </p:cNvPr>
          <p:cNvSpPr/>
          <p:nvPr/>
        </p:nvSpPr>
        <p:spPr>
          <a:xfrm>
            <a:off x="7219950" y="-7472"/>
            <a:ext cx="4972050" cy="403326"/>
          </a:xfrm>
          <a:prstGeom prst="rect">
            <a:avLst/>
          </a:prstGeom>
          <a:solidFill>
            <a:srgbClr val="7F7F7F"/>
          </a:solidFill>
          <a:ln>
            <a:noFill/>
          </a:ln>
        </p:spPr>
        <p:txBody>
          <a:bodyPr spcFirstLastPara="1" wrap="square" lIns="91425" tIns="45700" rIns="91425" bIns="45700" anchor="ctr" anchorCtr="0">
            <a:normAutofit fontScale="92500"/>
          </a:bodyPr>
          <a:lstStyle/>
          <a:p>
            <a:pPr marL="0" marR="0" lvl="0" indent="0" algn="r" rtl="0">
              <a:lnSpc>
                <a:spcPct val="80000"/>
              </a:lnSpc>
              <a:spcBef>
                <a:spcPts val="0"/>
              </a:spcBef>
              <a:spcAft>
                <a:spcPts val="0"/>
              </a:spcAft>
              <a:buClr>
                <a:srgbClr val="000000"/>
              </a:buClr>
              <a:buSzPts val="1800"/>
              <a:buFont typeface="Calibri"/>
              <a:buNone/>
            </a:pPr>
            <a:r>
              <a:rPr lang="en-US" sz="1530" b="0" i="0" u="none" strike="noStrike" cap="none">
                <a:solidFill>
                  <a:schemeClr val="lt1"/>
                </a:solidFill>
                <a:latin typeface="Calibri"/>
                <a:ea typeface="Calibri"/>
                <a:cs typeface="Calibri"/>
                <a:sym typeface="Calibri"/>
              </a:rPr>
              <a:t>2.3 Εξερευνώντας τη σωματική και ψυχική υγεία των μεταναστών</a:t>
            </a:r>
            <a:endParaRPr sz="1275" b="0" i="0" u="none" strike="noStrike" cap="non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6"/>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SzPts val="2000"/>
              <a:buNone/>
            </a:pPr>
            <a:r>
              <a:rPr lang="en-US" sz="2800"/>
              <a:t>Περιγράψτε τις εμπειρίες σας</a:t>
            </a:r>
            <a:endParaRPr sz="2800">
              <a:solidFill>
                <a:schemeClr val="dk2"/>
              </a:solidFill>
            </a:endParaRPr>
          </a:p>
        </p:txBody>
      </p:sp>
      <p:sp>
        <p:nvSpPr>
          <p:cNvPr id="381" name="Google Shape;381;p56"/>
          <p:cNvSpPr txBox="1">
            <a:spLocks noGrp="1"/>
          </p:cNvSpPr>
          <p:nvPr>
            <p:ph type="body" idx="1"/>
          </p:nvPr>
        </p:nvSpPr>
        <p:spPr>
          <a:xfrm>
            <a:off x="558000" y="1911100"/>
            <a:ext cx="5852100" cy="33531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600"/>
              </a:spcBef>
              <a:spcAft>
                <a:spcPts val="0"/>
              </a:spcAft>
              <a:buSzPts val="2000"/>
              <a:buChar char="▪"/>
            </a:pPr>
            <a:r>
              <a:rPr lang="en-US" sz="2000"/>
              <a:t>Συζητήστε αφηγήσεις που εντοπίζουν ασθένειες μέσω των συμπτωμάτων και προτείνουν θεραπείες</a:t>
            </a:r>
            <a:endParaRPr sz="2000"/>
          </a:p>
          <a:p>
            <a:pPr marL="342900" lvl="0" indent="-342900" algn="l" rtl="0">
              <a:lnSpc>
                <a:spcPct val="100000"/>
              </a:lnSpc>
              <a:spcBef>
                <a:spcPts val="1200"/>
              </a:spcBef>
              <a:spcAft>
                <a:spcPts val="0"/>
              </a:spcAft>
              <a:buSzPts val="2000"/>
              <a:buChar char="▪"/>
            </a:pPr>
            <a:r>
              <a:rPr lang="en-US" sz="2000"/>
              <a:t>Εξετάστε επίσης ψυχικά προβλήματα</a:t>
            </a:r>
            <a:endParaRPr sz="2000"/>
          </a:p>
          <a:p>
            <a:pPr marL="342900" lvl="0" indent="-342900" algn="l" rtl="0">
              <a:lnSpc>
                <a:spcPct val="100000"/>
              </a:lnSpc>
              <a:spcBef>
                <a:spcPts val="1200"/>
              </a:spcBef>
              <a:spcAft>
                <a:spcPts val="0"/>
              </a:spcAft>
              <a:buSzPts val="2000"/>
              <a:buChar char="▪"/>
            </a:pPr>
            <a:r>
              <a:rPr lang="en-US" sz="2000"/>
              <a:t>Αξιοποιήστε ψηφιακές πηγές</a:t>
            </a:r>
            <a:endParaRPr sz="2000"/>
          </a:p>
          <a:p>
            <a:pPr marL="342900" lvl="0" indent="-342900" algn="l" rtl="0">
              <a:lnSpc>
                <a:spcPct val="100000"/>
              </a:lnSpc>
              <a:spcBef>
                <a:spcPts val="1200"/>
              </a:spcBef>
              <a:spcAft>
                <a:spcPts val="600"/>
              </a:spcAft>
              <a:buSzPts val="2000"/>
              <a:buChar char="▪"/>
            </a:pPr>
            <a:r>
              <a:rPr lang="en-US" sz="2000"/>
              <a:t>Μπορείτε να εργαστείτε σε μικρότερες ομάδες, εάν είναι απαραίτητο</a:t>
            </a:r>
            <a:endParaRPr sz="2000"/>
          </a:p>
        </p:txBody>
      </p:sp>
      <p:sp>
        <p:nvSpPr>
          <p:cNvPr id="382" name="Google Shape;382;p56"/>
          <p:cNvSpPr/>
          <p:nvPr/>
        </p:nvSpPr>
        <p:spPr>
          <a:xfrm>
            <a:off x="9470571"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accent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200" b="0" i="0" u="none" strike="noStrike" cap="none">
                <a:solidFill>
                  <a:schemeClr val="accent4"/>
                </a:solidFill>
                <a:latin typeface="Calibri"/>
                <a:ea typeface="Calibri"/>
                <a:cs typeface="Calibri"/>
                <a:sym typeface="Calibri"/>
              </a:rPr>
              <a:t> | </a:t>
            </a:r>
            <a:r>
              <a:rPr lang="en-US" sz="1200" b="0" i="0" u="sng" strike="noStrike" cap="none">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Άδεια Pixabay</a:t>
            </a:r>
            <a:endParaRPr sz="1200" b="0" i="0" u="none" strike="noStrike" cap="none">
              <a:solidFill>
                <a:schemeClr val="accent4"/>
              </a:solidFill>
              <a:latin typeface="Calibri"/>
              <a:ea typeface="Calibri"/>
              <a:cs typeface="Calibri"/>
              <a:sym typeface="Calibri"/>
            </a:endParaRPr>
          </a:p>
        </p:txBody>
      </p:sp>
      <p:pic>
        <p:nvPicPr>
          <p:cNvPr id="383" name="Google Shape;383;p56"/>
          <p:cNvPicPr preferRelativeResize="0"/>
          <p:nvPr/>
        </p:nvPicPr>
        <p:blipFill rotWithShape="1">
          <a:blip r:embed="rId5">
            <a:alphaModFix/>
          </a:blip>
          <a:srcRect/>
          <a:stretch/>
        </p:blipFill>
        <p:spPr>
          <a:xfrm>
            <a:off x="6962745" y="1911097"/>
            <a:ext cx="4749196" cy="3353091"/>
          </a:xfrm>
          <a:prstGeom prst="rect">
            <a:avLst/>
          </a:prstGeom>
          <a:noFill/>
          <a:ln>
            <a:noFill/>
          </a:ln>
        </p:spPr>
      </p:pic>
      <p:sp>
        <p:nvSpPr>
          <p:cNvPr id="7" name="Google Shape;324;p50">
            <a:extLst>
              <a:ext uri="{FF2B5EF4-FFF2-40B4-BE49-F238E27FC236}">
                <a16:creationId xmlns:a16="http://schemas.microsoft.com/office/drawing/2014/main" id="{AE65A56A-0AF0-1F22-E0A8-004E56B9D6EC}"/>
              </a:ext>
            </a:extLst>
          </p:cNvPr>
          <p:cNvSpPr/>
          <p:nvPr/>
        </p:nvSpPr>
        <p:spPr>
          <a:xfrm>
            <a:off x="7219950" y="-7472"/>
            <a:ext cx="4972050" cy="403326"/>
          </a:xfrm>
          <a:prstGeom prst="rect">
            <a:avLst/>
          </a:prstGeom>
          <a:solidFill>
            <a:srgbClr val="7F7F7F"/>
          </a:solidFill>
          <a:ln>
            <a:noFill/>
          </a:ln>
        </p:spPr>
        <p:txBody>
          <a:bodyPr spcFirstLastPara="1" wrap="square" lIns="91425" tIns="45700" rIns="91425" bIns="45700" anchor="ctr" anchorCtr="0">
            <a:normAutofit fontScale="92500"/>
          </a:bodyPr>
          <a:lstStyle/>
          <a:p>
            <a:pPr marL="0" marR="0" lvl="0" indent="0" algn="r" rtl="0">
              <a:lnSpc>
                <a:spcPct val="80000"/>
              </a:lnSpc>
              <a:spcBef>
                <a:spcPts val="0"/>
              </a:spcBef>
              <a:spcAft>
                <a:spcPts val="0"/>
              </a:spcAft>
              <a:buClr>
                <a:srgbClr val="000000"/>
              </a:buClr>
              <a:buSzPts val="1800"/>
              <a:buFont typeface="Calibri"/>
              <a:buNone/>
            </a:pPr>
            <a:r>
              <a:rPr lang="en-US" sz="1530" b="0" i="0" u="none" strike="noStrike" cap="none">
                <a:solidFill>
                  <a:schemeClr val="lt1"/>
                </a:solidFill>
                <a:latin typeface="Calibri"/>
                <a:ea typeface="Calibri"/>
                <a:cs typeface="Calibri"/>
                <a:sym typeface="Calibri"/>
              </a:rPr>
              <a:t>2.3 Εξερευνώντας τη σωματική και ψυχική υγεία των μεταναστών</a:t>
            </a:r>
            <a:endParaRPr sz="1275" b="0" i="0" u="none" strike="noStrike" cap="non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SzPts val="2000"/>
              <a:buNone/>
            </a:pPr>
            <a:r>
              <a:rPr lang="en-US" sz="2800"/>
              <a:t>Περιγράψτε τις εμπειρίες σας</a:t>
            </a:r>
            <a:endParaRPr sz="2800">
              <a:solidFill>
                <a:schemeClr val="dk2"/>
              </a:solidFill>
            </a:endParaRPr>
          </a:p>
        </p:txBody>
      </p:sp>
      <p:sp>
        <p:nvSpPr>
          <p:cNvPr id="391" name="Google Shape;391;p57"/>
          <p:cNvSpPr txBox="1">
            <a:spLocks noGrp="1"/>
          </p:cNvSpPr>
          <p:nvPr>
            <p:ph type="body" idx="1"/>
          </p:nvPr>
        </p:nvSpPr>
        <p:spPr>
          <a:xfrm>
            <a:off x="557999" y="1799999"/>
            <a:ext cx="6283148" cy="4865977"/>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600"/>
              </a:spcBef>
              <a:spcAft>
                <a:spcPts val="0"/>
              </a:spcAft>
              <a:buSzPts val="2000"/>
              <a:buChar char="▪"/>
            </a:pPr>
            <a:r>
              <a:rPr lang="en-US" sz="2000"/>
              <a:t>Εντοπίστε προβλήματα υγείας που έχετε βιώσει ο ίδιος.</a:t>
            </a:r>
            <a:endParaRPr/>
          </a:p>
          <a:p>
            <a:pPr marL="342900" lvl="0" indent="-342900" algn="l" rtl="0">
              <a:lnSpc>
                <a:spcPct val="100000"/>
              </a:lnSpc>
              <a:spcBef>
                <a:spcPts val="1200"/>
              </a:spcBef>
              <a:spcAft>
                <a:spcPts val="0"/>
              </a:spcAft>
              <a:buSzPts val="2000"/>
              <a:buChar char="▪"/>
            </a:pPr>
            <a:r>
              <a:rPr lang="en-US" sz="2000"/>
              <a:t>Σημειώστε το αποτέλεσμα σε πίνακες, υπολογιστές ή οποιαδήποτε άλλη κατάλληλη μέθοδο ή συσκευή ώστε να το παρουσιάσετε στην τελική συνεδρίαση.</a:t>
            </a:r>
            <a:endParaRPr/>
          </a:p>
          <a:p>
            <a:pPr marL="342900" lvl="0" indent="-342900" algn="l" rtl="0">
              <a:lnSpc>
                <a:spcPct val="100000"/>
              </a:lnSpc>
              <a:spcBef>
                <a:spcPts val="1200"/>
              </a:spcBef>
              <a:spcAft>
                <a:spcPts val="0"/>
              </a:spcAft>
              <a:buSzPts val="2000"/>
              <a:buChar char="▪"/>
            </a:pPr>
            <a:r>
              <a:rPr lang="en-US" sz="2000"/>
              <a:t>Σε περίπτωση δύο ομάδων: ορίζετε έναν ή δύο εισηγητές που θα παρουσιάσουν το αποτέλεσμα σε ολόκληρη την ομάδα στο τέλος της συνεδρίας.</a:t>
            </a:r>
            <a:endParaRPr/>
          </a:p>
          <a:p>
            <a:pPr marL="0" lvl="0" indent="0" algn="l" rtl="0">
              <a:lnSpc>
                <a:spcPct val="100000"/>
              </a:lnSpc>
              <a:spcBef>
                <a:spcPts val="1200"/>
              </a:spcBef>
              <a:spcAft>
                <a:spcPts val="0"/>
              </a:spcAft>
              <a:buSzPts val="2000"/>
              <a:buNone/>
            </a:pPr>
            <a:r>
              <a:rPr lang="en-US" sz="2000" b="1"/>
              <a:t>Αλλά: </a:t>
            </a:r>
            <a:endParaRPr/>
          </a:p>
          <a:p>
            <a:pPr marL="285750" lvl="0" indent="-285750" algn="l" rtl="0">
              <a:lnSpc>
                <a:spcPct val="100000"/>
              </a:lnSpc>
              <a:spcBef>
                <a:spcPts val="1200"/>
              </a:spcBef>
              <a:spcAft>
                <a:spcPts val="0"/>
              </a:spcAft>
              <a:buSzPts val="2000"/>
              <a:buChar char="▪"/>
            </a:pPr>
            <a:r>
              <a:rPr lang="en-US" sz="2000"/>
              <a:t>Αυτή είναι μια θεωρητική άσκηση μάθησης και θα πρέπει πάντα να συμβουλεύεστε το γιατρό σας για τη διάγνωση και ειδικά για τη θεραπεία!</a:t>
            </a:r>
            <a:endParaRPr sz="2000"/>
          </a:p>
        </p:txBody>
      </p:sp>
      <p:sp>
        <p:nvSpPr>
          <p:cNvPr id="392" name="Google Shape;392;p57"/>
          <p:cNvSpPr/>
          <p:nvPr/>
        </p:nvSpPr>
        <p:spPr>
          <a:xfrm>
            <a:off x="9538810"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accent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200" b="0" i="0" u="none" strike="noStrike" cap="none">
                <a:solidFill>
                  <a:schemeClr val="accent4"/>
                </a:solidFill>
                <a:latin typeface="Calibri"/>
                <a:ea typeface="Calibri"/>
                <a:cs typeface="Calibri"/>
                <a:sym typeface="Calibri"/>
              </a:rPr>
              <a:t> |</a:t>
            </a:r>
            <a:r>
              <a:rPr lang="en-US" sz="1200" b="0" i="0" u="sng" strike="noStrike" cap="none">
                <a:solidFill>
                  <a:schemeClr val="accent4"/>
                </a:solidFill>
                <a:latin typeface="Calibri"/>
                <a:ea typeface="Calibri"/>
                <a:cs typeface="Calibri"/>
                <a:sym typeface="Calibri"/>
              </a:rPr>
              <a:t>Άδεια</a:t>
            </a:r>
            <a:r>
              <a:rPr lang="en-US" sz="1200" b="0" i="0" u="none" strike="noStrike" cap="none">
                <a:solidFill>
                  <a:schemeClr val="accent4"/>
                </a:solidFill>
                <a:latin typeface="Calibri"/>
                <a:ea typeface="Calibri"/>
                <a:cs typeface="Calibri"/>
                <a:sym typeface="Calibri"/>
              </a:rPr>
              <a:t> </a:t>
            </a:r>
            <a:r>
              <a:rPr lang="en-US" sz="1200" b="0" i="0" u="sng" strike="noStrike" cap="none">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 </a:t>
            </a:r>
            <a:endParaRPr sz="1200" b="0" i="0" u="none" strike="noStrike" cap="none">
              <a:solidFill>
                <a:schemeClr val="accent4"/>
              </a:solidFill>
              <a:latin typeface="Calibri"/>
              <a:ea typeface="Calibri"/>
              <a:cs typeface="Calibri"/>
              <a:sym typeface="Calibri"/>
            </a:endParaRPr>
          </a:p>
        </p:txBody>
      </p:sp>
      <p:pic>
        <p:nvPicPr>
          <p:cNvPr id="393" name="Google Shape;393;p57"/>
          <p:cNvPicPr preferRelativeResize="0"/>
          <p:nvPr/>
        </p:nvPicPr>
        <p:blipFill rotWithShape="1">
          <a:blip r:embed="rId5">
            <a:alphaModFix/>
          </a:blip>
          <a:srcRect/>
          <a:stretch/>
        </p:blipFill>
        <p:spPr>
          <a:xfrm>
            <a:off x="6984119" y="1876354"/>
            <a:ext cx="5109381" cy="3406254"/>
          </a:xfrm>
          <a:prstGeom prst="rect">
            <a:avLst/>
          </a:prstGeom>
          <a:noFill/>
          <a:ln>
            <a:noFill/>
          </a:ln>
        </p:spPr>
      </p:pic>
      <p:sp>
        <p:nvSpPr>
          <p:cNvPr id="7" name="Google Shape;324;p50">
            <a:extLst>
              <a:ext uri="{FF2B5EF4-FFF2-40B4-BE49-F238E27FC236}">
                <a16:creationId xmlns:a16="http://schemas.microsoft.com/office/drawing/2014/main" id="{94B282E6-2FBA-F8EE-F360-D7597274E4B4}"/>
              </a:ext>
            </a:extLst>
          </p:cNvPr>
          <p:cNvSpPr/>
          <p:nvPr/>
        </p:nvSpPr>
        <p:spPr>
          <a:xfrm>
            <a:off x="7219950" y="-7472"/>
            <a:ext cx="4972050" cy="403326"/>
          </a:xfrm>
          <a:prstGeom prst="rect">
            <a:avLst/>
          </a:prstGeom>
          <a:solidFill>
            <a:srgbClr val="7F7F7F"/>
          </a:solidFill>
          <a:ln>
            <a:noFill/>
          </a:ln>
        </p:spPr>
        <p:txBody>
          <a:bodyPr spcFirstLastPara="1" wrap="square" lIns="91425" tIns="45700" rIns="91425" bIns="45700" anchor="ctr" anchorCtr="0">
            <a:normAutofit fontScale="92500"/>
          </a:bodyPr>
          <a:lstStyle/>
          <a:p>
            <a:pPr marL="0" marR="0" lvl="0" indent="0" algn="r" rtl="0">
              <a:lnSpc>
                <a:spcPct val="80000"/>
              </a:lnSpc>
              <a:spcBef>
                <a:spcPts val="0"/>
              </a:spcBef>
              <a:spcAft>
                <a:spcPts val="0"/>
              </a:spcAft>
              <a:buClr>
                <a:srgbClr val="000000"/>
              </a:buClr>
              <a:buSzPts val="1800"/>
              <a:buFont typeface="Calibri"/>
              <a:buNone/>
            </a:pPr>
            <a:r>
              <a:rPr lang="en-US" sz="1530" b="0" i="0" u="none" strike="noStrike" cap="none">
                <a:solidFill>
                  <a:schemeClr val="lt1"/>
                </a:solidFill>
                <a:latin typeface="Calibri"/>
                <a:ea typeface="Calibri"/>
                <a:cs typeface="Calibri"/>
                <a:sym typeface="Calibri"/>
              </a:rPr>
              <a:t>2.3 Εξερευνώντας τη σωματική και ψυχική υγεία των μεταναστών</a:t>
            </a:r>
            <a:endParaRPr sz="1275" b="0" i="0" u="none" strike="noStrike" cap="non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8"/>
          <p:cNvSpPr txBox="1">
            <a:spLocks noGrp="1"/>
          </p:cNvSpPr>
          <p:nvPr>
            <p:ph type="title"/>
          </p:nvPr>
        </p:nvSpPr>
        <p:spPr>
          <a:xfrm>
            <a:off x="558000" y="881075"/>
            <a:ext cx="11382900" cy="605100"/>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SzPts val="2000"/>
              <a:buNone/>
            </a:pPr>
            <a:r>
              <a:rPr lang="en-US" sz="2800"/>
              <a:t>Περιγράψτε τις εμπειρίες σας</a:t>
            </a:r>
            <a:r>
              <a:rPr lang="en-US">
                <a:solidFill>
                  <a:schemeClr val="dk2"/>
                </a:solidFill>
              </a:rPr>
              <a:t>: </a:t>
            </a:r>
            <a:r>
              <a:rPr lang="en-US">
                <a:solidFill>
                  <a:srgbClr val="002060"/>
                </a:solidFill>
              </a:rPr>
              <a:t>ΚΑΤΕΥΘΥΝΤΗΡΙΕΣ ΕΡΩΤΗΣΕΙΣ</a:t>
            </a:r>
            <a:endParaRPr/>
          </a:p>
        </p:txBody>
      </p:sp>
      <p:sp>
        <p:nvSpPr>
          <p:cNvPr id="401" name="Google Shape;401;p58"/>
          <p:cNvSpPr txBox="1">
            <a:spLocks noGrp="1"/>
          </p:cNvSpPr>
          <p:nvPr>
            <p:ph type="body" idx="4294967295"/>
          </p:nvPr>
        </p:nvSpPr>
        <p:spPr>
          <a:xfrm>
            <a:off x="558000" y="1486175"/>
            <a:ext cx="6676500" cy="5179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000"/>
              <a:buNone/>
            </a:pPr>
            <a:r>
              <a:rPr lang="en-US" sz="1900">
                <a:latin typeface="Calibri"/>
                <a:ea typeface="Calibri"/>
                <a:cs typeface="Calibri"/>
                <a:sym typeface="Calibri"/>
              </a:rPr>
              <a:t>Μπορείτε να χρησιμοποιήσετε τις ακόλουθες ερωτήσεις:</a:t>
            </a:r>
            <a:endParaRPr sz="2300"/>
          </a:p>
          <a:p>
            <a:pPr marL="285750" lvl="0" indent="-241300" algn="l" rtl="0">
              <a:lnSpc>
                <a:spcPct val="100000"/>
              </a:lnSpc>
              <a:spcBef>
                <a:spcPts val="600"/>
              </a:spcBef>
              <a:spcAft>
                <a:spcPts val="0"/>
              </a:spcAft>
              <a:buSzPts val="2000"/>
              <a:buAutoNum type="arabicPeriod"/>
            </a:pPr>
            <a:r>
              <a:rPr lang="en-US" sz="2300" b="1"/>
              <a:t>Τα συμπτώματα: </a:t>
            </a:r>
            <a:r>
              <a:rPr lang="en-US" sz="1900"/>
              <a:t>Ποιο είναι το πρόβλημα υγείας;</a:t>
            </a:r>
            <a:endParaRPr sz="2300"/>
          </a:p>
          <a:p>
            <a:pPr marL="285750" lvl="0" indent="-241300" algn="l" rtl="0">
              <a:lnSpc>
                <a:spcPct val="100000"/>
              </a:lnSpc>
              <a:spcBef>
                <a:spcPts val="600"/>
              </a:spcBef>
              <a:spcAft>
                <a:spcPts val="0"/>
              </a:spcAft>
              <a:buSzPts val="2000"/>
              <a:buAutoNum type="arabicPeriod"/>
            </a:pPr>
            <a:r>
              <a:rPr lang="en-US" sz="2300" b="1"/>
              <a:t>Ο λόγος: </a:t>
            </a:r>
            <a:r>
              <a:rPr lang="en-US" sz="1900"/>
              <a:t>Τι πιστεύετε ότι προκάλεσε το πρόβλημα υγείας; Γιατί νομίζετε ότι ξεκίνησε;</a:t>
            </a:r>
            <a:endParaRPr sz="2300"/>
          </a:p>
          <a:p>
            <a:pPr marL="285750" lvl="0" indent="-241300" algn="l" rtl="0">
              <a:lnSpc>
                <a:spcPct val="100000"/>
              </a:lnSpc>
              <a:spcBef>
                <a:spcPts val="600"/>
              </a:spcBef>
              <a:spcAft>
                <a:spcPts val="0"/>
              </a:spcAft>
              <a:buSzPts val="2000"/>
              <a:buAutoNum type="arabicPeriod"/>
            </a:pPr>
            <a:r>
              <a:rPr lang="en-US" sz="2300" b="1"/>
              <a:t>Η σοβαρότητα: </a:t>
            </a:r>
            <a:r>
              <a:rPr lang="en-US" sz="1900"/>
              <a:t>Σε ποιο βαθμό περιορίζει την ποιότητα της ζωής σας;</a:t>
            </a:r>
            <a:endParaRPr sz="2300"/>
          </a:p>
          <a:p>
            <a:pPr marL="285750" lvl="0" indent="-241300" algn="l" rtl="0">
              <a:lnSpc>
                <a:spcPct val="100000"/>
              </a:lnSpc>
              <a:spcBef>
                <a:spcPts val="600"/>
              </a:spcBef>
              <a:spcAft>
                <a:spcPts val="0"/>
              </a:spcAft>
              <a:buSzPts val="2000"/>
              <a:buAutoNum type="arabicPeriod"/>
            </a:pPr>
            <a:r>
              <a:rPr lang="en-US" sz="2300" b="1"/>
              <a:t>Η διάρκεια: </a:t>
            </a:r>
            <a:r>
              <a:rPr lang="en-US" sz="1900"/>
              <a:t>Πόσο καιρό υπάρχουν συμπτώματα;</a:t>
            </a:r>
            <a:endParaRPr sz="2300"/>
          </a:p>
          <a:p>
            <a:pPr marL="285750" lvl="0" indent="-241300" algn="l" rtl="0">
              <a:lnSpc>
                <a:spcPct val="100000"/>
              </a:lnSpc>
              <a:spcBef>
                <a:spcPts val="600"/>
              </a:spcBef>
              <a:spcAft>
                <a:spcPts val="0"/>
              </a:spcAft>
              <a:buSzPts val="2000"/>
              <a:buAutoNum type="arabicPeriod"/>
            </a:pPr>
            <a:r>
              <a:rPr lang="en-US" sz="2300" b="1"/>
              <a:t>Η θεραπεία</a:t>
            </a:r>
            <a:r>
              <a:rPr lang="en-US" sz="1900"/>
              <a:t>: Μπορεί το πρόβλημα υγείας να αντιμετωπιστεί από εσάς ή πρέπει να επισκεφθείτε έναν γιατρό;</a:t>
            </a:r>
            <a:endParaRPr sz="2300"/>
          </a:p>
          <a:p>
            <a:pPr marL="285750" lvl="0" indent="-241300" algn="l" rtl="0">
              <a:lnSpc>
                <a:spcPct val="100000"/>
              </a:lnSpc>
              <a:spcBef>
                <a:spcPts val="600"/>
              </a:spcBef>
              <a:spcAft>
                <a:spcPts val="0"/>
              </a:spcAft>
              <a:buSzPts val="2000"/>
              <a:buAutoNum type="arabicPeriod"/>
            </a:pPr>
            <a:r>
              <a:rPr lang="en-US" sz="2300" b="1"/>
              <a:t>Ο αντίκτυπος: </a:t>
            </a:r>
            <a:r>
              <a:rPr lang="en-US" sz="1900"/>
              <a:t>Ποια είναι τα κύρια προβλήματα που προκαλούνται;</a:t>
            </a:r>
            <a:endParaRPr sz="2300"/>
          </a:p>
          <a:p>
            <a:pPr marL="285750" lvl="0" indent="-241300" algn="l" rtl="0">
              <a:lnSpc>
                <a:spcPct val="100000"/>
              </a:lnSpc>
              <a:spcBef>
                <a:spcPts val="600"/>
              </a:spcBef>
              <a:spcAft>
                <a:spcPts val="600"/>
              </a:spcAft>
              <a:buSzPts val="2000"/>
              <a:buAutoNum type="arabicPeriod"/>
            </a:pPr>
            <a:r>
              <a:rPr lang="en-US" sz="2300" b="1"/>
              <a:t>Ο φόβος: </a:t>
            </a:r>
            <a:r>
              <a:rPr lang="en-US" sz="1900"/>
              <a:t>Τι φοβάστε περισσότερο για το πρόβλημα υγείας;</a:t>
            </a:r>
            <a:endParaRPr sz="1900"/>
          </a:p>
        </p:txBody>
      </p:sp>
      <p:sp>
        <p:nvSpPr>
          <p:cNvPr id="402" name="Google Shape;402;p58"/>
          <p:cNvSpPr/>
          <p:nvPr/>
        </p:nvSpPr>
        <p:spPr>
          <a:xfrm>
            <a:off x="9529072"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accent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200" b="0" i="0" u="none" strike="noStrike" cap="none">
                <a:solidFill>
                  <a:schemeClr val="accent4"/>
                </a:solidFill>
                <a:latin typeface="Calibri"/>
                <a:ea typeface="Calibri"/>
                <a:cs typeface="Calibri"/>
                <a:sym typeface="Calibri"/>
              </a:rPr>
              <a:t> | </a:t>
            </a:r>
            <a:r>
              <a:rPr lang="en-US" sz="1200" b="0" i="0" u="sng" strike="noStrike" cap="none">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Άδεια Pixabay</a:t>
            </a:r>
            <a:endParaRPr sz="1200" b="0" i="0" u="none" strike="noStrike" cap="none">
              <a:solidFill>
                <a:schemeClr val="accent4"/>
              </a:solidFill>
              <a:latin typeface="Calibri"/>
              <a:ea typeface="Calibri"/>
              <a:cs typeface="Calibri"/>
              <a:sym typeface="Calibri"/>
            </a:endParaRPr>
          </a:p>
        </p:txBody>
      </p:sp>
      <p:pic>
        <p:nvPicPr>
          <p:cNvPr id="403" name="Google Shape;403;p58"/>
          <p:cNvPicPr preferRelativeResize="0"/>
          <p:nvPr/>
        </p:nvPicPr>
        <p:blipFill rotWithShape="1">
          <a:blip r:embed="rId5">
            <a:alphaModFix/>
          </a:blip>
          <a:srcRect/>
          <a:stretch/>
        </p:blipFill>
        <p:spPr>
          <a:xfrm>
            <a:off x="7234356" y="2296218"/>
            <a:ext cx="4706434" cy="3176843"/>
          </a:xfrm>
          <a:prstGeom prst="rect">
            <a:avLst/>
          </a:prstGeom>
          <a:noFill/>
          <a:ln>
            <a:noFill/>
          </a:ln>
        </p:spPr>
      </p:pic>
      <p:sp>
        <p:nvSpPr>
          <p:cNvPr id="7" name="Google Shape;324;p50">
            <a:extLst>
              <a:ext uri="{FF2B5EF4-FFF2-40B4-BE49-F238E27FC236}">
                <a16:creationId xmlns:a16="http://schemas.microsoft.com/office/drawing/2014/main" id="{5C537405-B1B6-88D0-462E-968D03839AD6}"/>
              </a:ext>
            </a:extLst>
          </p:cNvPr>
          <p:cNvSpPr/>
          <p:nvPr/>
        </p:nvSpPr>
        <p:spPr>
          <a:xfrm>
            <a:off x="7219950" y="-7472"/>
            <a:ext cx="4972050" cy="403326"/>
          </a:xfrm>
          <a:prstGeom prst="rect">
            <a:avLst/>
          </a:prstGeom>
          <a:solidFill>
            <a:srgbClr val="7F7F7F"/>
          </a:solidFill>
          <a:ln>
            <a:noFill/>
          </a:ln>
        </p:spPr>
        <p:txBody>
          <a:bodyPr spcFirstLastPara="1" wrap="square" lIns="91425" tIns="45700" rIns="91425" bIns="45700" anchor="ctr" anchorCtr="0">
            <a:normAutofit fontScale="92500"/>
          </a:bodyPr>
          <a:lstStyle/>
          <a:p>
            <a:pPr marL="0" marR="0" lvl="0" indent="0" algn="r" rtl="0">
              <a:lnSpc>
                <a:spcPct val="80000"/>
              </a:lnSpc>
              <a:spcBef>
                <a:spcPts val="0"/>
              </a:spcBef>
              <a:spcAft>
                <a:spcPts val="0"/>
              </a:spcAft>
              <a:buClr>
                <a:srgbClr val="000000"/>
              </a:buClr>
              <a:buSzPts val="1800"/>
              <a:buFont typeface="Calibri"/>
              <a:buNone/>
            </a:pPr>
            <a:r>
              <a:rPr lang="en-US" sz="1530" b="0" i="0" u="none" strike="noStrike" cap="none">
                <a:solidFill>
                  <a:schemeClr val="lt1"/>
                </a:solidFill>
                <a:latin typeface="Calibri"/>
                <a:ea typeface="Calibri"/>
                <a:cs typeface="Calibri"/>
                <a:sym typeface="Calibri"/>
              </a:rPr>
              <a:t>2.3 Εξερευνώντας τη σωματική και ψυχική υγεία των μεταναστών</a:t>
            </a:r>
            <a:endParaRPr sz="1275" b="0" i="0" u="none" strike="noStrike" cap="none">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9"/>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SzPts val="2000"/>
              <a:buNone/>
            </a:pPr>
            <a:r>
              <a:rPr lang="en-US" sz="2800"/>
              <a:t>Περιγράψτε τις εμπειρίες σας</a:t>
            </a:r>
            <a:endParaRPr sz="2800">
              <a:solidFill>
                <a:schemeClr val="dk2"/>
              </a:solidFill>
            </a:endParaRPr>
          </a:p>
        </p:txBody>
      </p:sp>
      <p:sp>
        <p:nvSpPr>
          <p:cNvPr id="411" name="Google Shape;411;p59"/>
          <p:cNvSpPr txBox="1">
            <a:spLocks noGrp="1"/>
          </p:cNvSpPr>
          <p:nvPr>
            <p:ph type="body" idx="1"/>
          </p:nvPr>
        </p:nvSpPr>
        <p:spPr>
          <a:xfrm>
            <a:off x="558000" y="1941150"/>
            <a:ext cx="6177300" cy="47247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600"/>
              </a:spcBef>
              <a:spcAft>
                <a:spcPts val="0"/>
              </a:spcAft>
              <a:buSzPts val="2000"/>
              <a:buChar char="▪"/>
            </a:pPr>
            <a:r>
              <a:rPr lang="en-US" sz="2000"/>
              <a:t>Συζητήστε πότε συνιστάται η βοήθεια</a:t>
            </a:r>
            <a:endParaRPr sz="2000"/>
          </a:p>
          <a:p>
            <a:pPr marL="342900" lvl="0" indent="-342900" algn="l" rtl="0">
              <a:lnSpc>
                <a:spcPct val="100000"/>
              </a:lnSpc>
              <a:spcBef>
                <a:spcPts val="1800"/>
              </a:spcBef>
              <a:spcAft>
                <a:spcPts val="0"/>
              </a:spcAft>
              <a:buSzPts val="2000"/>
              <a:buChar char="▪"/>
            </a:pPr>
            <a:r>
              <a:rPr lang="en-US" sz="2000"/>
              <a:t>Προσδιορίστε ποιος γιατρός έχει το δικαίωμα να χειριστεί το πρόβλημα υγείας (π.χ. παθολόγος, οφθαλμίατρος, οδοντίατρος)</a:t>
            </a:r>
            <a:endParaRPr/>
          </a:p>
          <a:p>
            <a:pPr marL="342900" lvl="0" indent="-342900" algn="l" rtl="0">
              <a:lnSpc>
                <a:spcPct val="100000"/>
              </a:lnSpc>
              <a:spcBef>
                <a:spcPts val="1800"/>
              </a:spcBef>
              <a:spcAft>
                <a:spcPts val="0"/>
              </a:spcAft>
              <a:buSzPts val="2000"/>
              <a:buChar char="▪"/>
            </a:pPr>
            <a:r>
              <a:rPr lang="en-US" sz="2000"/>
              <a:t>Εντοπισμός προβλημάτων υγείας όταν μπορεί να είναι απαραίτητη άμεση αντιμετώπιση (π.χ. καλώντας γιατρό έκτακτης ανάγκης ή ασθενοφόρο)</a:t>
            </a:r>
            <a:endParaRPr/>
          </a:p>
          <a:p>
            <a:pPr marL="342900" lvl="0" indent="-215900" algn="l" rtl="0">
              <a:lnSpc>
                <a:spcPct val="100000"/>
              </a:lnSpc>
              <a:spcBef>
                <a:spcPts val="1800"/>
              </a:spcBef>
              <a:spcAft>
                <a:spcPts val="1200"/>
              </a:spcAft>
              <a:buSzPts val="2000"/>
              <a:buNone/>
            </a:pPr>
            <a:endParaRPr sz="2000"/>
          </a:p>
        </p:txBody>
      </p:sp>
      <p:sp>
        <p:nvSpPr>
          <p:cNvPr id="412" name="Google Shape;412;p59"/>
          <p:cNvSpPr/>
          <p:nvPr/>
        </p:nvSpPr>
        <p:spPr>
          <a:xfrm>
            <a:off x="9531657" y="65274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accent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200" b="0" i="0" u="none" strike="noStrike" cap="none">
                <a:solidFill>
                  <a:schemeClr val="accent4"/>
                </a:solidFill>
                <a:latin typeface="Calibri"/>
                <a:ea typeface="Calibri"/>
                <a:cs typeface="Calibri"/>
                <a:sym typeface="Calibri"/>
              </a:rPr>
              <a:t> |</a:t>
            </a:r>
            <a:r>
              <a:rPr lang="en-US" sz="1200" b="0" i="0" u="sng" strike="noStrike" cap="none">
                <a:solidFill>
                  <a:schemeClr val="accent4"/>
                </a:solidFill>
                <a:latin typeface="Calibri"/>
                <a:ea typeface="Calibri"/>
                <a:cs typeface="Calibri"/>
                <a:sym typeface="Calibri"/>
              </a:rPr>
              <a:t>Άδεια</a:t>
            </a:r>
            <a:r>
              <a:rPr lang="en-US" sz="1200" b="0" i="0" u="none" strike="noStrike" cap="none">
                <a:solidFill>
                  <a:schemeClr val="accent4"/>
                </a:solidFill>
                <a:latin typeface="Calibri"/>
                <a:ea typeface="Calibri"/>
                <a:cs typeface="Calibri"/>
                <a:sym typeface="Calibri"/>
              </a:rPr>
              <a:t> </a:t>
            </a:r>
            <a:r>
              <a:rPr lang="en-US" sz="1200" b="0" i="0" u="sng" strike="noStrike" cap="none">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 </a:t>
            </a:r>
            <a:endParaRPr sz="1200" b="0" i="0" u="none" strike="noStrike" cap="none">
              <a:solidFill>
                <a:schemeClr val="accent4"/>
              </a:solidFill>
              <a:latin typeface="Calibri"/>
              <a:ea typeface="Calibri"/>
              <a:cs typeface="Calibri"/>
              <a:sym typeface="Calibri"/>
            </a:endParaRPr>
          </a:p>
        </p:txBody>
      </p:sp>
      <p:pic>
        <p:nvPicPr>
          <p:cNvPr id="413" name="Google Shape;413;p59"/>
          <p:cNvPicPr preferRelativeResize="0"/>
          <p:nvPr/>
        </p:nvPicPr>
        <p:blipFill rotWithShape="1">
          <a:blip r:embed="rId5">
            <a:alphaModFix/>
          </a:blip>
          <a:srcRect/>
          <a:stretch/>
        </p:blipFill>
        <p:spPr>
          <a:xfrm>
            <a:off x="6892992" y="1941162"/>
            <a:ext cx="4945608" cy="3297072"/>
          </a:xfrm>
          <a:prstGeom prst="rect">
            <a:avLst/>
          </a:prstGeom>
          <a:noFill/>
          <a:ln>
            <a:noFill/>
          </a:ln>
        </p:spPr>
      </p:pic>
      <p:sp>
        <p:nvSpPr>
          <p:cNvPr id="7" name="Google Shape;324;p50">
            <a:extLst>
              <a:ext uri="{FF2B5EF4-FFF2-40B4-BE49-F238E27FC236}">
                <a16:creationId xmlns:a16="http://schemas.microsoft.com/office/drawing/2014/main" id="{8DA76F7C-AFF1-A40E-6BAB-BF43CA999FBC}"/>
              </a:ext>
            </a:extLst>
          </p:cNvPr>
          <p:cNvSpPr/>
          <p:nvPr/>
        </p:nvSpPr>
        <p:spPr>
          <a:xfrm>
            <a:off x="7219950" y="-7472"/>
            <a:ext cx="4972050" cy="403326"/>
          </a:xfrm>
          <a:prstGeom prst="rect">
            <a:avLst/>
          </a:prstGeom>
          <a:solidFill>
            <a:srgbClr val="7F7F7F"/>
          </a:solidFill>
          <a:ln>
            <a:noFill/>
          </a:ln>
        </p:spPr>
        <p:txBody>
          <a:bodyPr spcFirstLastPara="1" wrap="square" lIns="91425" tIns="45700" rIns="91425" bIns="45700" anchor="ctr" anchorCtr="0">
            <a:normAutofit fontScale="92500"/>
          </a:bodyPr>
          <a:lstStyle/>
          <a:p>
            <a:pPr marL="0" marR="0" lvl="0" indent="0" algn="r" rtl="0">
              <a:lnSpc>
                <a:spcPct val="80000"/>
              </a:lnSpc>
              <a:spcBef>
                <a:spcPts val="0"/>
              </a:spcBef>
              <a:spcAft>
                <a:spcPts val="0"/>
              </a:spcAft>
              <a:buClr>
                <a:srgbClr val="000000"/>
              </a:buClr>
              <a:buSzPts val="1800"/>
              <a:buFont typeface="Calibri"/>
              <a:buNone/>
            </a:pPr>
            <a:r>
              <a:rPr lang="en-US" sz="1530" b="0" i="0" u="none" strike="noStrike" cap="none">
                <a:solidFill>
                  <a:schemeClr val="lt1"/>
                </a:solidFill>
                <a:latin typeface="Calibri"/>
                <a:ea typeface="Calibri"/>
                <a:cs typeface="Calibri"/>
                <a:sym typeface="Calibri"/>
              </a:rPr>
              <a:t>2.3 Εξερευνώντας τη σωματική και ψυχική υγεία των μεταναστών</a:t>
            </a:r>
            <a:endParaRPr sz="1275" b="0" i="0" u="none" strike="noStrike" cap="none">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0"/>
          <p:cNvSpPr/>
          <p:nvPr/>
        </p:nvSpPr>
        <p:spPr>
          <a:xfrm>
            <a:off x="2105025" y="1028700"/>
            <a:ext cx="7534275" cy="904875"/>
          </a:xfrm>
          <a:prstGeom prst="roundRect">
            <a:avLst>
              <a:gd name="adj" fmla="val 16667"/>
            </a:avLst>
          </a:prstGeom>
          <a:solidFill>
            <a:schemeClr val="lt1"/>
          </a:solidFill>
          <a:ln w="25400" cap="flat" cmpd="sng">
            <a:solidFill>
              <a:srgbClr val="C01E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203864"/>
                </a:solidFill>
                <a:latin typeface="Arial"/>
                <a:ea typeface="Arial"/>
                <a:cs typeface="Arial"/>
                <a:sym typeface="Arial"/>
              </a:rPr>
              <a:t>Ποιος είναι σοβαρός κίνδυνος για την υγεία κατά την άφιξή σας σε μια νέα χώρα;</a:t>
            </a:r>
            <a:endParaRPr sz="2000" b="1" i="0" u="none" strike="noStrike" cap="none">
              <a:solidFill>
                <a:srgbClr val="203864"/>
              </a:solidFill>
              <a:latin typeface="Arial"/>
              <a:ea typeface="Arial"/>
              <a:cs typeface="Arial"/>
              <a:sym typeface="Arial"/>
            </a:endParaRPr>
          </a:p>
        </p:txBody>
      </p:sp>
      <p:sp>
        <p:nvSpPr>
          <p:cNvPr id="421" name="Google Shape;421;p60"/>
          <p:cNvSpPr/>
          <p:nvPr/>
        </p:nvSpPr>
        <p:spPr>
          <a:xfrm>
            <a:off x="6134100" y="2479674"/>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Β. </a:t>
            </a:r>
            <a:r>
              <a:rPr lang="en-US" sz="1600">
                <a:solidFill>
                  <a:schemeClr val="dk1"/>
                </a:solidFill>
                <a:latin typeface="Calibri"/>
                <a:ea typeface="Calibri"/>
                <a:cs typeface="Calibri"/>
                <a:sym typeface="Calibri"/>
              </a:rPr>
              <a:t>Κ</a:t>
            </a:r>
            <a:r>
              <a:rPr lang="en-US" sz="1600" b="0" i="0" u="none" strike="noStrike" cap="none">
                <a:solidFill>
                  <a:schemeClr val="dk1"/>
                </a:solidFill>
                <a:latin typeface="Calibri"/>
                <a:ea typeface="Calibri"/>
                <a:cs typeface="Calibri"/>
                <a:sym typeface="Calibri"/>
              </a:rPr>
              <a:t>ρυολόγημα</a:t>
            </a:r>
            <a:endParaRPr/>
          </a:p>
        </p:txBody>
      </p:sp>
      <p:sp>
        <p:nvSpPr>
          <p:cNvPr id="422" name="Google Shape;422;p60"/>
          <p:cNvSpPr/>
          <p:nvPr/>
        </p:nvSpPr>
        <p:spPr>
          <a:xfrm>
            <a:off x="2105025" y="3727451"/>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Γ. </a:t>
            </a:r>
            <a:r>
              <a:rPr lang="en-US" sz="1600">
                <a:solidFill>
                  <a:schemeClr val="dk1"/>
                </a:solidFill>
                <a:latin typeface="Calibri"/>
                <a:ea typeface="Calibri"/>
                <a:cs typeface="Calibri"/>
                <a:sym typeface="Calibri"/>
              </a:rPr>
              <a:t>Τσίμπημα </a:t>
            </a:r>
            <a:r>
              <a:rPr lang="en-US" sz="1600" b="0" i="0" u="none" strike="noStrike" cap="none">
                <a:solidFill>
                  <a:schemeClr val="dk1"/>
                </a:solidFill>
                <a:latin typeface="Calibri"/>
                <a:ea typeface="Calibri"/>
                <a:cs typeface="Calibri"/>
                <a:sym typeface="Calibri"/>
              </a:rPr>
              <a:t>κουνουπιών</a:t>
            </a:r>
            <a:endParaRPr/>
          </a:p>
        </p:txBody>
      </p:sp>
      <p:sp>
        <p:nvSpPr>
          <p:cNvPr id="423" name="Google Shape;423;p60"/>
          <p:cNvSpPr/>
          <p:nvPr/>
        </p:nvSpPr>
        <p:spPr>
          <a:xfrm>
            <a:off x="6134100" y="3727450"/>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Δ. Ανεπαρκείς εμβολιασμοί</a:t>
            </a:r>
            <a:endParaRPr/>
          </a:p>
        </p:txBody>
      </p:sp>
      <p:sp>
        <p:nvSpPr>
          <p:cNvPr id="424" name="Google Shape;424;p60"/>
          <p:cNvSpPr txBox="1"/>
          <p:nvPr/>
        </p:nvSpPr>
        <p:spPr>
          <a:xfrm>
            <a:off x="2112598" y="1987425"/>
            <a:ext cx="2652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Μόνο μία απάντηση είναι σωστή!</a:t>
            </a:r>
            <a:endParaRPr sz="1400" b="0" i="1" u="none" strike="noStrike" cap="none">
              <a:solidFill>
                <a:schemeClr val="dk1"/>
              </a:solidFill>
              <a:latin typeface="Calibri"/>
              <a:ea typeface="Calibri"/>
              <a:cs typeface="Calibri"/>
              <a:sym typeface="Calibri"/>
            </a:endParaRPr>
          </a:p>
        </p:txBody>
      </p:sp>
      <p:sp>
        <p:nvSpPr>
          <p:cNvPr id="425" name="Google Shape;425;p60"/>
          <p:cNvSpPr/>
          <p:nvPr/>
        </p:nvSpPr>
        <p:spPr>
          <a:xfrm>
            <a:off x="2105025" y="2479673"/>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Α. Πονοκέφαλος</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1"/>
          <p:cNvSpPr/>
          <p:nvPr/>
        </p:nvSpPr>
        <p:spPr>
          <a:xfrm>
            <a:off x="2105025" y="1028700"/>
            <a:ext cx="7534275" cy="904875"/>
          </a:xfrm>
          <a:prstGeom prst="roundRect">
            <a:avLst>
              <a:gd name="adj" fmla="val 16667"/>
            </a:avLst>
          </a:prstGeom>
          <a:solidFill>
            <a:schemeClr val="lt1"/>
          </a:solidFill>
          <a:ln w="25400" cap="flat" cmpd="sng">
            <a:solidFill>
              <a:srgbClr val="C01E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203864"/>
                </a:solidFill>
                <a:latin typeface="Arial"/>
                <a:ea typeface="Arial"/>
                <a:cs typeface="Arial"/>
                <a:sym typeface="Arial"/>
              </a:rPr>
              <a:t>Στις χώρες προέλευσης των μεταναστών, οι κίνδυνοι για την υγεία εξαρτώνται από...</a:t>
            </a:r>
            <a:endParaRPr/>
          </a:p>
        </p:txBody>
      </p:sp>
      <p:sp>
        <p:nvSpPr>
          <p:cNvPr id="432" name="Google Shape;432;p61"/>
          <p:cNvSpPr/>
          <p:nvPr/>
        </p:nvSpPr>
        <p:spPr>
          <a:xfrm>
            <a:off x="6134100" y="2479674"/>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Β. Γείτονες</a:t>
            </a:r>
            <a:endParaRPr sz="1600" b="0" i="0" u="none" strike="noStrike" cap="none">
              <a:solidFill>
                <a:schemeClr val="dk1"/>
              </a:solidFill>
              <a:latin typeface="Calibri"/>
              <a:ea typeface="Calibri"/>
              <a:cs typeface="Calibri"/>
              <a:sym typeface="Calibri"/>
            </a:endParaRPr>
          </a:p>
        </p:txBody>
      </p:sp>
      <p:sp>
        <p:nvSpPr>
          <p:cNvPr id="433" name="Google Shape;433;p61"/>
          <p:cNvSpPr/>
          <p:nvPr/>
        </p:nvSpPr>
        <p:spPr>
          <a:xfrm>
            <a:off x="2105025" y="3727451"/>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Γ. Κατοικίδια</a:t>
            </a:r>
            <a:endParaRPr/>
          </a:p>
        </p:txBody>
      </p:sp>
      <p:sp>
        <p:nvSpPr>
          <p:cNvPr id="434" name="Google Shape;434;p61"/>
          <p:cNvSpPr/>
          <p:nvPr/>
        </p:nvSpPr>
        <p:spPr>
          <a:xfrm>
            <a:off x="6134100" y="3727450"/>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Δ. Επίπεδο Εκπαίδευσης</a:t>
            </a:r>
            <a:endParaRPr/>
          </a:p>
        </p:txBody>
      </p:sp>
      <p:sp>
        <p:nvSpPr>
          <p:cNvPr id="435" name="Google Shape;435;p61"/>
          <p:cNvSpPr txBox="1"/>
          <p:nvPr/>
        </p:nvSpPr>
        <p:spPr>
          <a:xfrm>
            <a:off x="2112598" y="1987425"/>
            <a:ext cx="2907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Μόνο μία απάντηση είναι σωστή!</a:t>
            </a:r>
            <a:endParaRPr sz="1400" b="0" i="1" u="none" strike="noStrike" cap="none">
              <a:solidFill>
                <a:schemeClr val="dk1"/>
              </a:solidFill>
              <a:latin typeface="Calibri"/>
              <a:ea typeface="Calibri"/>
              <a:cs typeface="Calibri"/>
              <a:sym typeface="Calibri"/>
            </a:endParaRPr>
          </a:p>
        </p:txBody>
      </p:sp>
      <p:sp>
        <p:nvSpPr>
          <p:cNvPr id="436" name="Google Shape;436;p61"/>
          <p:cNvSpPr/>
          <p:nvPr/>
        </p:nvSpPr>
        <p:spPr>
          <a:xfrm>
            <a:off x="2105025" y="2479673"/>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Α. Τοπικο</a:t>
            </a:r>
            <a:r>
              <a:rPr lang="en-US" sz="1600">
                <a:solidFill>
                  <a:schemeClr val="dk1"/>
                </a:solidFill>
                <a:latin typeface="Calibri"/>
                <a:ea typeface="Calibri"/>
                <a:cs typeface="Calibri"/>
                <a:sym typeface="Calibri"/>
              </a:rPr>
              <a:t>ύς</a:t>
            </a:r>
            <a:r>
              <a:rPr lang="en-US" sz="1600" b="0" i="0" u="none" strike="noStrike" cap="none">
                <a:solidFill>
                  <a:schemeClr val="dk1"/>
                </a:solidFill>
                <a:latin typeface="Calibri"/>
                <a:ea typeface="Calibri"/>
                <a:cs typeface="Calibri"/>
                <a:sym typeface="Calibri"/>
              </a:rPr>
              <a:t> λιανοπωλητές</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 name="Google Shape;140;p3"/>
          <p:cNvSpPr txBox="1">
            <a:spLocks noGrp="1"/>
          </p:cNvSpPr>
          <p:nvPr>
            <p:ph type="title"/>
          </p:nvPr>
        </p:nvSpPr>
        <p:spPr>
          <a:xfrm>
            <a:off x="4880087" y="329234"/>
            <a:ext cx="6251100" cy="1783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03864"/>
              </a:buClr>
              <a:buSzPts val="5400"/>
              <a:buFont typeface="Calibri"/>
              <a:buNone/>
            </a:pPr>
            <a:r>
              <a:rPr lang="en-US" sz="5400"/>
              <a:t>ΕΝΟΤΗΤΕΣ</a:t>
            </a:r>
            <a:endParaRPr sz="5400"/>
          </a:p>
        </p:txBody>
      </p:sp>
      <p:pic>
        <p:nvPicPr>
          <p:cNvPr id="141" name="Google Shape;141;p3"/>
          <p:cNvPicPr preferRelativeResize="0">
            <a:picLocks noGrp="1"/>
          </p:cNvPicPr>
          <p:nvPr>
            <p:ph type="body" idx="1"/>
          </p:nvPr>
        </p:nvPicPr>
        <p:blipFill rotWithShape="1">
          <a:blip r:embed="rId3">
            <a:alphaModFix/>
          </a:blip>
          <a:srcRect l="15072" r="17014"/>
          <a:stretch/>
        </p:blipFill>
        <p:spPr>
          <a:xfrm>
            <a:off x="1" y="10"/>
            <a:ext cx="4657344" cy="6857990"/>
          </a:xfrm>
          <a:prstGeom prst="rect">
            <a:avLst/>
          </a:prstGeom>
          <a:noFill/>
          <a:ln>
            <a:noFill/>
          </a:ln>
        </p:spPr>
      </p:pic>
      <p:sp>
        <p:nvSpPr>
          <p:cNvPr id="142" name="Google Shape;142;p3"/>
          <p:cNvSpPr/>
          <p:nvPr/>
        </p:nvSpPr>
        <p:spPr>
          <a:xfrm>
            <a:off x="4880075" y="2374950"/>
            <a:ext cx="4880127"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3"/>
          <p:cNvSpPr/>
          <p:nvPr/>
        </p:nvSpPr>
        <p:spPr>
          <a:xfrm>
            <a:off x="4880075" y="2675570"/>
            <a:ext cx="7200000" cy="581112"/>
          </a:xfrm>
          <a:prstGeom prst="roundRect">
            <a:avLst>
              <a:gd name="adj" fmla="val 16667"/>
            </a:avLst>
          </a:prstGeom>
          <a:solidFill>
            <a:srgbClr val="203864"/>
          </a:solidFill>
          <a:ln w="19050" cap="flat" cmpd="sng">
            <a:solidFill>
              <a:srgbClr val="BFBFB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3"/>
          <p:cNvSpPr txBox="1"/>
          <p:nvPr/>
        </p:nvSpPr>
        <p:spPr>
          <a:xfrm>
            <a:off x="4892075" y="2826116"/>
            <a:ext cx="7188000" cy="280020"/>
          </a:xfrm>
          <a:prstGeom prst="rect">
            <a:avLst/>
          </a:prstGeom>
          <a:noFill/>
          <a:ln>
            <a:noFill/>
          </a:ln>
        </p:spPr>
        <p:txBody>
          <a:bodyPr spcFirstLastPara="1" wrap="square" lIns="76200" tIns="76200" rIns="76200" bIns="76200" anchor="ctr" anchorCtr="0">
            <a:noAutofit/>
          </a:bodyPr>
          <a:lstStyle/>
          <a:p>
            <a:pPr lvl="0">
              <a:lnSpc>
                <a:spcPct val="90000"/>
              </a:lnSpc>
              <a:buSzPts val="2000"/>
            </a:pPr>
            <a:r>
              <a:rPr lang="en-US" sz="2000" b="0" i="0" u="none" strike="noStrike" cap="none" dirty="0">
                <a:solidFill>
                  <a:schemeClr val="lt1"/>
                </a:solidFill>
                <a:latin typeface="Calibri"/>
                <a:ea typeface="Calibri"/>
                <a:cs typeface="Calibri"/>
                <a:sym typeface="Calibri"/>
              </a:rPr>
              <a:t>1. </a:t>
            </a:r>
            <a:r>
              <a:rPr lang="el-GR" sz="2000" dirty="0">
                <a:solidFill>
                  <a:schemeClr val="lt1"/>
                </a:solidFill>
                <a:latin typeface="Calibri"/>
                <a:ea typeface="Calibri"/>
                <a:cs typeface="Calibri"/>
                <a:sym typeface="Calibri"/>
              </a:rPr>
              <a:t>Τι είναι ο ψηφιακός αλφαβητισμός για την υγεία και ποια η σημασία του </a:t>
            </a:r>
          </a:p>
        </p:txBody>
      </p:sp>
      <p:sp>
        <p:nvSpPr>
          <p:cNvPr id="145" name="Google Shape;145;p3"/>
          <p:cNvSpPr/>
          <p:nvPr/>
        </p:nvSpPr>
        <p:spPr>
          <a:xfrm>
            <a:off x="4880075" y="3314280"/>
            <a:ext cx="7200000" cy="479700"/>
          </a:xfrm>
          <a:prstGeom prst="roundRect">
            <a:avLst>
              <a:gd name="adj" fmla="val 16667"/>
            </a:avLst>
          </a:prstGeom>
          <a:solidFill>
            <a:srgbClr val="C00000"/>
          </a:solidFill>
          <a:ln w="19050" cap="flat" cmpd="sng">
            <a:solidFill>
              <a:srgbClr val="BFBFB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3"/>
          <p:cNvSpPr txBox="1"/>
          <p:nvPr/>
        </p:nvSpPr>
        <p:spPr>
          <a:xfrm>
            <a:off x="4885600" y="3320025"/>
            <a:ext cx="7188000" cy="439800"/>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1900" b="0" i="0" u="none" strike="noStrike" cap="none" dirty="0">
                <a:solidFill>
                  <a:schemeClr val="lt1"/>
                </a:solidFill>
                <a:latin typeface="Calibri"/>
                <a:ea typeface="Calibri"/>
                <a:cs typeface="Calibri"/>
                <a:sym typeface="Calibri"/>
              </a:rPr>
              <a:t>2. </a:t>
            </a:r>
            <a:r>
              <a:rPr lang="en-US" sz="1900" b="0" i="0" u="none" strike="noStrike" cap="none" dirty="0" err="1">
                <a:solidFill>
                  <a:schemeClr val="lt1"/>
                </a:solidFill>
                <a:latin typeface="Calibri"/>
                <a:ea typeface="Calibri"/>
                <a:cs typeface="Calibri"/>
                <a:sym typeface="Calibri"/>
              </a:rPr>
              <a:t>Κύρι</a:t>
            </a:r>
            <a:r>
              <a:rPr lang="en-US" sz="1900" b="0" i="0" u="none" strike="noStrike" cap="none" dirty="0">
                <a:solidFill>
                  <a:schemeClr val="lt1"/>
                </a:solidFill>
                <a:latin typeface="Calibri"/>
                <a:ea typeface="Calibri"/>
                <a:cs typeface="Calibri"/>
                <a:sym typeface="Calibri"/>
              </a:rPr>
              <a:t>α προβλήματα υγείας κατά την </a:t>
            </a:r>
            <a:r>
              <a:rPr lang="el-GR" sz="1900" b="0" i="0" u="none" strike="noStrike" cap="none" dirty="0">
                <a:solidFill>
                  <a:schemeClr val="lt1"/>
                </a:solidFill>
                <a:latin typeface="Calibri"/>
                <a:ea typeface="Calibri"/>
                <a:cs typeface="Calibri"/>
                <a:sym typeface="Calibri"/>
              </a:rPr>
              <a:t>άφιξη </a:t>
            </a:r>
            <a:r>
              <a:rPr lang="en-US" sz="1900" b="0" i="0" u="none" strike="noStrike" cap="none" dirty="0" err="1">
                <a:solidFill>
                  <a:schemeClr val="lt1"/>
                </a:solidFill>
                <a:latin typeface="Calibri"/>
                <a:ea typeface="Calibri"/>
                <a:cs typeface="Calibri"/>
                <a:sym typeface="Calibri"/>
              </a:rPr>
              <a:t>σε</a:t>
            </a:r>
            <a:r>
              <a:rPr lang="en-US" sz="1900" b="0" i="0" u="none" strike="noStrike" cap="none" dirty="0">
                <a:solidFill>
                  <a:schemeClr val="lt1"/>
                </a:solidFill>
                <a:latin typeface="Calibri"/>
                <a:ea typeface="Calibri"/>
                <a:cs typeface="Calibri"/>
                <a:sym typeface="Calibri"/>
              </a:rPr>
              <a:t> μια νέα χώρα</a:t>
            </a:r>
            <a:endParaRPr sz="1900" b="0" i="0" u="none" strike="noStrike" cap="none" dirty="0">
              <a:solidFill>
                <a:schemeClr val="lt1"/>
              </a:solidFill>
              <a:latin typeface="Calibri"/>
              <a:ea typeface="Calibri"/>
              <a:cs typeface="Calibri"/>
              <a:sym typeface="Calibri"/>
            </a:endParaRPr>
          </a:p>
        </p:txBody>
      </p:sp>
      <p:sp>
        <p:nvSpPr>
          <p:cNvPr id="147" name="Google Shape;147;p3"/>
          <p:cNvSpPr/>
          <p:nvPr/>
        </p:nvSpPr>
        <p:spPr>
          <a:xfrm>
            <a:off x="4880075" y="3851580"/>
            <a:ext cx="7200000" cy="479700"/>
          </a:xfrm>
          <a:prstGeom prst="roundRect">
            <a:avLst>
              <a:gd name="adj" fmla="val 16667"/>
            </a:avLst>
          </a:prstGeom>
          <a:solidFill>
            <a:srgbClr val="203864"/>
          </a:solidFill>
          <a:ln w="19050" cap="flat" cmpd="sng">
            <a:solidFill>
              <a:srgbClr val="BFBFB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3"/>
          <p:cNvSpPr txBox="1"/>
          <p:nvPr/>
        </p:nvSpPr>
        <p:spPr>
          <a:xfrm>
            <a:off x="4880075" y="3905200"/>
            <a:ext cx="7188000" cy="354600"/>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lt1"/>
                </a:solidFill>
                <a:latin typeface="Calibri"/>
                <a:ea typeface="Calibri"/>
                <a:cs typeface="Calibri"/>
                <a:sym typeface="Calibri"/>
              </a:rPr>
              <a:t>3. </a:t>
            </a:r>
            <a:r>
              <a:rPr lang="el-GR" sz="2000" b="0" i="0" u="none" strike="noStrike" cap="none" dirty="0">
                <a:solidFill>
                  <a:schemeClr val="lt1"/>
                </a:solidFill>
                <a:latin typeface="Calibri"/>
                <a:ea typeface="Calibri"/>
                <a:cs typeface="Calibri"/>
                <a:sym typeface="Calibri"/>
              </a:rPr>
              <a:t>Υπηρεσίες υγειονομικής περίθαλψης</a:t>
            </a:r>
            <a:endParaRPr sz="2000" b="0" i="0" u="none" strike="noStrike" cap="none" dirty="0">
              <a:solidFill>
                <a:schemeClr val="lt1"/>
              </a:solidFill>
              <a:latin typeface="Calibri"/>
              <a:ea typeface="Calibri"/>
              <a:cs typeface="Calibri"/>
              <a:sym typeface="Calibri"/>
            </a:endParaRPr>
          </a:p>
        </p:txBody>
      </p:sp>
      <p:sp>
        <p:nvSpPr>
          <p:cNvPr id="149" name="Google Shape;149;p3"/>
          <p:cNvSpPr/>
          <p:nvPr/>
        </p:nvSpPr>
        <p:spPr>
          <a:xfrm>
            <a:off x="4880075" y="4388878"/>
            <a:ext cx="7200000" cy="479700"/>
          </a:xfrm>
          <a:prstGeom prst="roundRect">
            <a:avLst>
              <a:gd name="adj" fmla="val 16667"/>
            </a:avLst>
          </a:prstGeom>
          <a:solidFill>
            <a:srgbClr val="203864"/>
          </a:solidFill>
          <a:ln w="19050" cap="flat" cmpd="sng">
            <a:solidFill>
              <a:srgbClr val="BFBFB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3"/>
          <p:cNvSpPr txBox="1"/>
          <p:nvPr/>
        </p:nvSpPr>
        <p:spPr>
          <a:xfrm>
            <a:off x="4880075" y="4387825"/>
            <a:ext cx="7188000" cy="439800"/>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lt1"/>
                </a:solidFill>
                <a:latin typeface="Calibri"/>
                <a:ea typeface="Calibri"/>
                <a:cs typeface="Calibri"/>
                <a:sym typeface="Calibri"/>
              </a:rPr>
              <a:t>4. </a:t>
            </a:r>
            <a:r>
              <a:rPr lang="el-GR" sz="2000" dirty="0">
                <a:solidFill>
                  <a:schemeClr val="lt1"/>
                </a:solidFill>
                <a:latin typeface="Calibri"/>
                <a:ea typeface="Calibri"/>
                <a:cs typeface="Calibri"/>
                <a:sym typeface="Calibri"/>
              </a:rPr>
              <a:t>Γίνομαι </a:t>
            </a:r>
            <a:r>
              <a:rPr lang="en-US" sz="2000" dirty="0" err="1">
                <a:solidFill>
                  <a:schemeClr val="lt1"/>
                </a:solidFill>
                <a:latin typeface="Calibri"/>
                <a:ea typeface="Calibri"/>
                <a:cs typeface="Calibri"/>
                <a:sym typeface="Calibri"/>
              </a:rPr>
              <a:t>ψηφι</a:t>
            </a:r>
            <a:r>
              <a:rPr lang="en-US" sz="2000" dirty="0">
                <a:solidFill>
                  <a:schemeClr val="lt1"/>
                </a:solidFill>
                <a:latin typeface="Calibri"/>
                <a:ea typeface="Calibri"/>
                <a:cs typeface="Calibri"/>
                <a:sym typeface="Calibri"/>
              </a:rPr>
              <a:t>ακά εγγράμματο</a:t>
            </a:r>
            <a:r>
              <a:rPr lang="el-GR" sz="2000" dirty="0">
                <a:solidFill>
                  <a:schemeClr val="lt1"/>
                </a:solidFill>
                <a:latin typeface="Calibri"/>
                <a:ea typeface="Calibri"/>
                <a:cs typeface="Calibri"/>
                <a:sym typeface="Calibri"/>
              </a:rPr>
              <a:t>ς</a:t>
            </a:r>
            <a:endParaRPr sz="2000" dirty="0">
              <a:solidFill>
                <a:schemeClr val="lt1"/>
              </a:solidFill>
              <a:latin typeface="Calibri"/>
              <a:ea typeface="Calibri"/>
              <a:cs typeface="Calibri"/>
              <a:sym typeface="Calibri"/>
            </a:endParaRPr>
          </a:p>
        </p:txBody>
      </p:sp>
      <p:sp>
        <p:nvSpPr>
          <p:cNvPr id="151" name="Google Shape;151;p3"/>
          <p:cNvSpPr/>
          <p:nvPr/>
        </p:nvSpPr>
        <p:spPr>
          <a:xfrm>
            <a:off x="4880075" y="4926176"/>
            <a:ext cx="7200000" cy="479700"/>
          </a:xfrm>
          <a:prstGeom prst="roundRect">
            <a:avLst>
              <a:gd name="adj" fmla="val 16667"/>
            </a:avLst>
          </a:prstGeom>
          <a:solidFill>
            <a:srgbClr val="203864"/>
          </a:solidFill>
          <a:ln w="19050" cap="flat" cmpd="sng">
            <a:solidFill>
              <a:srgbClr val="BFBFB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3"/>
          <p:cNvSpPr txBox="1"/>
          <p:nvPr/>
        </p:nvSpPr>
        <p:spPr>
          <a:xfrm>
            <a:off x="4885595" y="4949102"/>
            <a:ext cx="7188000" cy="439800"/>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5. Πλοήγηση στο Εθνικό Σύστημα Υγείας μέσω του Διαδικτύου</a:t>
            </a:r>
            <a:endParaRPr sz="2000" b="0" i="0" u="none" strike="noStrike" cap="none">
              <a:solidFill>
                <a:schemeClr val="lt1"/>
              </a:solidFill>
              <a:latin typeface="Calibri"/>
              <a:ea typeface="Calibri"/>
              <a:cs typeface="Calibri"/>
              <a:sym typeface="Calibri"/>
            </a:endParaRPr>
          </a:p>
        </p:txBody>
      </p:sp>
      <p:sp>
        <p:nvSpPr>
          <p:cNvPr id="153" name="Google Shape;153;p3"/>
          <p:cNvSpPr/>
          <p:nvPr/>
        </p:nvSpPr>
        <p:spPr>
          <a:xfrm>
            <a:off x="4880075" y="5463475"/>
            <a:ext cx="7200000" cy="479700"/>
          </a:xfrm>
          <a:prstGeom prst="roundRect">
            <a:avLst>
              <a:gd name="adj" fmla="val 16667"/>
            </a:avLst>
          </a:prstGeom>
          <a:solidFill>
            <a:srgbClr val="203864"/>
          </a:solidFill>
          <a:ln w="19050" cap="flat" cmpd="sng">
            <a:solidFill>
              <a:srgbClr val="BFBFB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3"/>
          <p:cNvSpPr txBox="1"/>
          <p:nvPr/>
        </p:nvSpPr>
        <p:spPr>
          <a:xfrm>
            <a:off x="4881775" y="5503425"/>
            <a:ext cx="7188000" cy="439800"/>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lt1"/>
                </a:solidFill>
                <a:latin typeface="Calibri"/>
                <a:ea typeface="Calibri"/>
                <a:cs typeface="Calibri"/>
                <a:sym typeface="Calibri"/>
              </a:rPr>
              <a:t>6. </a:t>
            </a:r>
            <a:r>
              <a:rPr lang="en-US" sz="2000" dirty="0" err="1">
                <a:solidFill>
                  <a:schemeClr val="lt1"/>
                </a:solidFill>
                <a:latin typeface="Calibri"/>
                <a:ea typeface="Calibri"/>
                <a:cs typeface="Calibri"/>
                <a:sym typeface="Calibri"/>
              </a:rPr>
              <a:t>Δρ</a:t>
            </a:r>
            <a:r>
              <a:rPr lang="en-US" sz="2000" dirty="0">
                <a:solidFill>
                  <a:schemeClr val="lt1"/>
                </a:solidFill>
                <a:latin typeface="Calibri"/>
                <a:ea typeface="Calibri"/>
                <a:cs typeface="Calibri"/>
                <a:sym typeface="Calibri"/>
              </a:rPr>
              <a:t>αστηριότητα στο ψηφιακό περιβάλλον</a:t>
            </a:r>
            <a:r>
              <a:rPr lang="el-GR" sz="2000" dirty="0">
                <a:solidFill>
                  <a:schemeClr val="lt1"/>
                </a:solidFill>
                <a:latin typeface="Calibri"/>
                <a:ea typeface="Calibri"/>
                <a:cs typeface="Calibri"/>
                <a:sym typeface="Calibri"/>
              </a:rPr>
              <a:t> υγείας</a:t>
            </a:r>
            <a:endParaRPr sz="2000" b="0" i="0" u="none" strike="noStrike" cap="none" dirty="0">
              <a:solidFill>
                <a:schemeClr val="lt1"/>
              </a:solidFill>
              <a:latin typeface="Calibri"/>
              <a:ea typeface="Calibri"/>
              <a:cs typeface="Calibri"/>
              <a:sym typeface="Calibri"/>
            </a:endParaRPr>
          </a:p>
        </p:txBody>
      </p:sp>
      <p:sp>
        <p:nvSpPr>
          <p:cNvPr id="155" name="Google Shape;155;p3"/>
          <p:cNvSpPr/>
          <p:nvPr/>
        </p:nvSpPr>
        <p:spPr>
          <a:xfrm>
            <a:off x="4880075" y="2267350"/>
            <a:ext cx="5136300" cy="354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6" name="Google Shape;156;p3"/>
          <p:cNvPicPr preferRelativeResize="0"/>
          <p:nvPr/>
        </p:nvPicPr>
        <p:blipFill rotWithShape="1">
          <a:blip r:embed="rId4">
            <a:alphaModFix/>
          </a:blip>
          <a:srcRect/>
          <a:stretch/>
        </p:blipFill>
        <p:spPr>
          <a:xfrm>
            <a:off x="11657647" y="3398199"/>
            <a:ext cx="402952" cy="354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2"/>
          <p:cNvSpPr/>
          <p:nvPr/>
        </p:nvSpPr>
        <p:spPr>
          <a:xfrm>
            <a:off x="2105025" y="1028700"/>
            <a:ext cx="7534275" cy="904875"/>
          </a:xfrm>
          <a:prstGeom prst="roundRect">
            <a:avLst>
              <a:gd name="adj" fmla="val 16667"/>
            </a:avLst>
          </a:prstGeom>
          <a:solidFill>
            <a:schemeClr val="lt1"/>
          </a:solidFill>
          <a:ln w="25400" cap="flat" cmpd="sng">
            <a:solidFill>
              <a:srgbClr val="C01E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203864"/>
                </a:solidFill>
                <a:latin typeface="Calibri"/>
                <a:ea typeface="Calibri"/>
                <a:cs typeface="Calibri"/>
                <a:sym typeface="Calibri"/>
              </a:rPr>
              <a:t>Η ασθένεια μπορεί να αντιμετωπιστεί...</a:t>
            </a:r>
            <a:endParaRPr/>
          </a:p>
        </p:txBody>
      </p:sp>
      <p:sp>
        <p:nvSpPr>
          <p:cNvPr id="443" name="Google Shape;443;p62"/>
          <p:cNvSpPr/>
          <p:nvPr/>
        </p:nvSpPr>
        <p:spPr>
          <a:xfrm>
            <a:off x="6134100" y="2479674"/>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Β. Σε ένα σούπερ μάρκετ, μια αίθουσα αγοράς και </a:t>
            </a:r>
            <a:r>
              <a:rPr lang="en-US" sz="1600">
                <a:solidFill>
                  <a:schemeClr val="dk1"/>
                </a:solidFill>
                <a:latin typeface="Calibri"/>
                <a:ea typeface="Calibri"/>
                <a:cs typeface="Calibri"/>
                <a:sym typeface="Calibri"/>
              </a:rPr>
              <a:t>σε οποιονδήποτε </a:t>
            </a:r>
            <a:r>
              <a:rPr lang="en-US" sz="1600" b="0" i="0" u="none" strike="noStrike" cap="none">
                <a:solidFill>
                  <a:schemeClr val="dk1"/>
                </a:solidFill>
                <a:latin typeface="Calibri"/>
                <a:ea typeface="Calibri"/>
                <a:cs typeface="Calibri"/>
                <a:sym typeface="Calibri"/>
              </a:rPr>
              <a:t>πάγκο</a:t>
            </a:r>
            <a:r>
              <a:rPr lang="en-US" sz="1600">
                <a:solidFill>
                  <a:schemeClr val="dk1"/>
                </a:solidFill>
                <a:latin typeface="Calibri"/>
                <a:ea typeface="Calibri"/>
                <a:cs typeface="Calibri"/>
                <a:sym typeface="Calibri"/>
              </a:rPr>
              <a:t> </a:t>
            </a:r>
            <a:r>
              <a:rPr lang="en-US" sz="1600" b="0" i="0" u="none" strike="noStrike" cap="none">
                <a:solidFill>
                  <a:schemeClr val="dk1"/>
                </a:solidFill>
                <a:latin typeface="Calibri"/>
                <a:ea typeface="Calibri"/>
                <a:cs typeface="Calibri"/>
                <a:sym typeface="Calibri"/>
              </a:rPr>
              <a:t>τροφίμων</a:t>
            </a:r>
            <a:endParaRPr/>
          </a:p>
        </p:txBody>
      </p:sp>
      <p:sp>
        <p:nvSpPr>
          <p:cNvPr id="444" name="Google Shape;444;p62"/>
          <p:cNvSpPr/>
          <p:nvPr/>
        </p:nvSpPr>
        <p:spPr>
          <a:xfrm>
            <a:off x="2105025" y="3727451"/>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Γ. Στο γραφείο απασχόλησης</a:t>
            </a:r>
            <a:endParaRPr/>
          </a:p>
        </p:txBody>
      </p:sp>
      <p:sp>
        <p:nvSpPr>
          <p:cNvPr id="445" name="Google Shape;445;p62"/>
          <p:cNvSpPr/>
          <p:nvPr/>
        </p:nvSpPr>
        <p:spPr>
          <a:xfrm>
            <a:off x="2112607" y="2467916"/>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Α. Σε ιατρείο, νοσοκομεία, ιατρικά κέντρα, φαρμακεία, σε ομοιοπαθητικό </a:t>
            </a:r>
            <a:r>
              <a:rPr lang="en-US" sz="1600">
                <a:solidFill>
                  <a:schemeClr val="dk1"/>
                </a:solidFill>
                <a:latin typeface="Calibri"/>
                <a:ea typeface="Calibri"/>
                <a:cs typeface="Calibri"/>
                <a:sym typeface="Calibri"/>
              </a:rPr>
              <a:t>γιατρό</a:t>
            </a:r>
            <a:endParaRPr/>
          </a:p>
        </p:txBody>
      </p:sp>
      <p:sp>
        <p:nvSpPr>
          <p:cNvPr id="446" name="Google Shape;446;p62"/>
          <p:cNvSpPr txBox="1"/>
          <p:nvPr/>
        </p:nvSpPr>
        <p:spPr>
          <a:xfrm>
            <a:off x="2112600" y="1987425"/>
            <a:ext cx="2798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Μόνο μία απάντηση είναι σωστή!</a:t>
            </a:r>
            <a:endParaRPr sz="1400" b="0" i="1" u="none" strike="noStrike" cap="none">
              <a:solidFill>
                <a:schemeClr val="dk1"/>
              </a:solidFill>
              <a:latin typeface="Calibri"/>
              <a:ea typeface="Calibri"/>
              <a:cs typeface="Calibri"/>
              <a:sym typeface="Calibri"/>
            </a:endParaRPr>
          </a:p>
        </p:txBody>
      </p:sp>
      <p:sp>
        <p:nvSpPr>
          <p:cNvPr id="447" name="Google Shape;447;p62"/>
          <p:cNvSpPr/>
          <p:nvPr/>
        </p:nvSpPr>
        <p:spPr>
          <a:xfrm>
            <a:off x="6134100" y="3727451"/>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Δ. Σε νοσοκομεία μόνο</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3"/>
          <p:cNvSpPr/>
          <p:nvPr/>
        </p:nvSpPr>
        <p:spPr>
          <a:xfrm>
            <a:off x="2105025" y="1028700"/>
            <a:ext cx="7534275" cy="904875"/>
          </a:xfrm>
          <a:prstGeom prst="roundRect">
            <a:avLst>
              <a:gd name="adj" fmla="val 16667"/>
            </a:avLst>
          </a:prstGeom>
          <a:solidFill>
            <a:schemeClr val="lt1"/>
          </a:solidFill>
          <a:ln w="25400" cap="flat" cmpd="sng">
            <a:solidFill>
              <a:srgbClr val="C01E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203864"/>
                </a:solidFill>
                <a:latin typeface="Calibri"/>
                <a:ea typeface="Calibri"/>
                <a:cs typeface="Calibri"/>
                <a:sym typeface="Calibri"/>
              </a:rPr>
              <a:t>Σε περίπτωση ασθένειας, η ψηφιακή βοήθεια...</a:t>
            </a:r>
            <a:endParaRPr/>
          </a:p>
        </p:txBody>
      </p:sp>
      <p:sp>
        <p:nvSpPr>
          <p:cNvPr id="454" name="Google Shape;454;p63"/>
          <p:cNvSpPr/>
          <p:nvPr/>
        </p:nvSpPr>
        <p:spPr>
          <a:xfrm>
            <a:off x="6096000" y="3741326"/>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Δ. Είναι πάντα αξιόπιστ</a:t>
            </a:r>
            <a:r>
              <a:rPr lang="en-US" sz="1600">
                <a:solidFill>
                  <a:schemeClr val="dk1"/>
                </a:solidFill>
                <a:latin typeface="Calibri"/>
                <a:ea typeface="Calibri"/>
                <a:cs typeface="Calibri"/>
                <a:sym typeface="Calibri"/>
              </a:rPr>
              <a:t>η</a:t>
            </a:r>
            <a:endParaRPr/>
          </a:p>
        </p:txBody>
      </p:sp>
      <p:sp>
        <p:nvSpPr>
          <p:cNvPr id="455" name="Google Shape;455;p63"/>
          <p:cNvSpPr/>
          <p:nvPr/>
        </p:nvSpPr>
        <p:spPr>
          <a:xfrm>
            <a:off x="2105025" y="3727451"/>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Γ. Είναι ο καλύτερος τρόπος διάγνωσης</a:t>
            </a:r>
            <a:endParaRPr/>
          </a:p>
        </p:txBody>
      </p:sp>
      <p:sp>
        <p:nvSpPr>
          <p:cNvPr id="456" name="Google Shape;456;p63"/>
          <p:cNvSpPr/>
          <p:nvPr/>
        </p:nvSpPr>
        <p:spPr>
          <a:xfrm>
            <a:off x="6096000" y="2479673"/>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Β. Είναι μια πιθανή θεραπεία</a:t>
            </a:r>
            <a:endParaRPr/>
          </a:p>
        </p:txBody>
      </p:sp>
      <p:sp>
        <p:nvSpPr>
          <p:cNvPr id="457" name="Google Shape;457;p63"/>
          <p:cNvSpPr txBox="1"/>
          <p:nvPr/>
        </p:nvSpPr>
        <p:spPr>
          <a:xfrm>
            <a:off x="2112597" y="1987425"/>
            <a:ext cx="2931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Μόνο μία απάντηση είναι σωστή!</a:t>
            </a:r>
            <a:endParaRPr sz="1400" b="0" i="1" u="none" strike="noStrike" cap="none">
              <a:solidFill>
                <a:schemeClr val="dk1"/>
              </a:solidFill>
              <a:latin typeface="Calibri"/>
              <a:ea typeface="Calibri"/>
              <a:cs typeface="Calibri"/>
              <a:sym typeface="Calibri"/>
            </a:endParaRPr>
          </a:p>
        </p:txBody>
      </p:sp>
      <p:sp>
        <p:nvSpPr>
          <p:cNvPr id="458" name="Google Shape;458;p63"/>
          <p:cNvSpPr/>
          <p:nvPr/>
        </p:nvSpPr>
        <p:spPr>
          <a:xfrm>
            <a:off x="2105025" y="2479673"/>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Α. Δεν προσφέρεται από τους γιατρούς</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4"/>
          <p:cNvSpPr/>
          <p:nvPr/>
        </p:nvSpPr>
        <p:spPr>
          <a:xfrm>
            <a:off x="2105025" y="1028700"/>
            <a:ext cx="7534275" cy="904875"/>
          </a:xfrm>
          <a:prstGeom prst="roundRect">
            <a:avLst>
              <a:gd name="adj" fmla="val 16667"/>
            </a:avLst>
          </a:prstGeom>
          <a:solidFill>
            <a:schemeClr val="lt1"/>
          </a:solidFill>
          <a:ln w="25400" cap="flat" cmpd="sng">
            <a:solidFill>
              <a:srgbClr val="C01E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203864"/>
                </a:solidFill>
                <a:latin typeface="Calibri"/>
                <a:ea typeface="Calibri"/>
                <a:cs typeface="Calibri"/>
                <a:sym typeface="Calibri"/>
              </a:rPr>
              <a:t>Η ψηφιακή θεραπεία μπορεί να </a:t>
            </a:r>
            <a:r>
              <a:rPr lang="en-US" sz="2000" b="1">
                <a:solidFill>
                  <a:srgbClr val="203864"/>
                </a:solidFill>
                <a:latin typeface="Calibri"/>
                <a:ea typeface="Calibri"/>
                <a:cs typeface="Calibri"/>
                <a:sym typeface="Calibri"/>
              </a:rPr>
              <a:t>πραγματοποιηθεί</a:t>
            </a:r>
            <a:endParaRPr/>
          </a:p>
        </p:txBody>
      </p:sp>
      <p:sp>
        <p:nvSpPr>
          <p:cNvPr id="465" name="Google Shape;465;p64"/>
          <p:cNvSpPr/>
          <p:nvPr/>
        </p:nvSpPr>
        <p:spPr>
          <a:xfrm>
            <a:off x="6096000" y="3741326"/>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Δ. </a:t>
            </a:r>
            <a:r>
              <a:rPr lang="en-US" sz="1600">
                <a:solidFill>
                  <a:schemeClr val="dk1"/>
                </a:solidFill>
                <a:latin typeface="Calibri"/>
                <a:ea typeface="Calibri"/>
                <a:cs typeface="Calibri"/>
                <a:sym typeface="Calibri"/>
              </a:rPr>
              <a:t>Από ο</a:t>
            </a:r>
            <a:r>
              <a:rPr lang="en-US" sz="1600" b="0" i="0" u="none" strike="noStrike" cap="none">
                <a:solidFill>
                  <a:schemeClr val="dk1"/>
                </a:solidFill>
                <a:latin typeface="Calibri"/>
                <a:ea typeface="Calibri"/>
                <a:cs typeface="Calibri"/>
                <a:sym typeface="Calibri"/>
              </a:rPr>
              <a:t>ποιο</a:t>
            </a:r>
            <a:r>
              <a:rPr lang="en-US" sz="1600">
                <a:solidFill>
                  <a:schemeClr val="dk1"/>
                </a:solidFill>
                <a:latin typeface="Calibri"/>
                <a:ea typeface="Calibri"/>
                <a:cs typeface="Calibri"/>
                <a:sym typeface="Calibri"/>
              </a:rPr>
              <a:t>ν</a:t>
            </a:r>
            <a:r>
              <a:rPr lang="en-US" sz="1600" b="0" i="0" u="none" strike="noStrike" cap="none">
                <a:solidFill>
                  <a:schemeClr val="dk1"/>
                </a:solidFill>
                <a:latin typeface="Calibri"/>
                <a:ea typeface="Calibri"/>
                <a:cs typeface="Calibri"/>
                <a:sym typeface="Calibri"/>
              </a:rPr>
              <a:t>δήποτε έχει υπολογιστή</a:t>
            </a:r>
            <a:endParaRPr/>
          </a:p>
        </p:txBody>
      </p:sp>
      <p:sp>
        <p:nvSpPr>
          <p:cNvPr id="466" name="Google Shape;466;p64"/>
          <p:cNvSpPr/>
          <p:nvPr/>
        </p:nvSpPr>
        <p:spPr>
          <a:xfrm>
            <a:off x="2105025" y="3727451"/>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C. </a:t>
            </a:r>
            <a:r>
              <a:rPr lang="en-US" sz="1600">
                <a:solidFill>
                  <a:schemeClr val="dk1"/>
                </a:solidFill>
                <a:latin typeface="Calibri"/>
                <a:ea typeface="Calibri"/>
                <a:cs typeface="Calibri"/>
                <a:sym typeface="Calibri"/>
              </a:rPr>
              <a:t>Φωνάζοντας </a:t>
            </a:r>
            <a:r>
              <a:rPr lang="en-US" sz="1600" b="0" i="0" u="none" strike="noStrike" cap="none">
                <a:solidFill>
                  <a:schemeClr val="dk1"/>
                </a:solidFill>
                <a:latin typeface="Calibri"/>
                <a:ea typeface="Calibri"/>
                <a:cs typeface="Calibri"/>
                <a:sym typeface="Calibri"/>
              </a:rPr>
              <a:t>για βοήθεια από το παράθυρο</a:t>
            </a:r>
            <a:endParaRPr/>
          </a:p>
        </p:txBody>
      </p:sp>
      <p:sp>
        <p:nvSpPr>
          <p:cNvPr id="467" name="Google Shape;467;p64"/>
          <p:cNvSpPr/>
          <p:nvPr/>
        </p:nvSpPr>
        <p:spPr>
          <a:xfrm>
            <a:off x="2112607" y="2558883"/>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Α. Μέσω</a:t>
            </a:r>
            <a:r>
              <a:rPr lang="en-US" sz="1600">
                <a:solidFill>
                  <a:schemeClr val="dk1"/>
                </a:solidFill>
                <a:latin typeface="Calibri"/>
                <a:ea typeface="Calibri"/>
                <a:cs typeface="Calibri"/>
                <a:sym typeface="Calibri"/>
              </a:rPr>
              <a:t> κ</a:t>
            </a:r>
            <a:r>
              <a:rPr lang="en-US" sz="1600" b="0" i="0" u="none" strike="noStrike" cap="none">
                <a:solidFill>
                  <a:schemeClr val="dk1"/>
                </a:solidFill>
                <a:latin typeface="Calibri"/>
                <a:ea typeface="Calibri"/>
                <a:cs typeface="Calibri"/>
                <a:sym typeface="Calibri"/>
              </a:rPr>
              <a:t>ινητ</a:t>
            </a:r>
            <a:r>
              <a:rPr lang="en-US" sz="1600">
                <a:solidFill>
                  <a:schemeClr val="dk1"/>
                </a:solidFill>
                <a:latin typeface="Calibri"/>
                <a:ea typeface="Calibri"/>
                <a:cs typeface="Calibri"/>
                <a:sym typeface="Calibri"/>
              </a:rPr>
              <a:t>ού</a:t>
            </a:r>
            <a:r>
              <a:rPr lang="en-US" sz="1600" b="0" i="0" u="none" strike="noStrike" cap="none">
                <a:solidFill>
                  <a:schemeClr val="dk1"/>
                </a:solidFill>
                <a:latin typeface="Calibri"/>
                <a:ea typeface="Calibri"/>
                <a:cs typeface="Calibri"/>
                <a:sym typeface="Calibri"/>
              </a:rPr>
              <a:t> τηλ</a:t>
            </a:r>
            <a:r>
              <a:rPr lang="en-US" sz="1600">
                <a:solidFill>
                  <a:schemeClr val="dk1"/>
                </a:solidFill>
                <a:latin typeface="Calibri"/>
                <a:ea typeface="Calibri"/>
                <a:cs typeface="Calibri"/>
                <a:sym typeface="Calibri"/>
              </a:rPr>
              <a:t>ε</a:t>
            </a:r>
            <a:r>
              <a:rPr lang="en-US" sz="1600" b="0" i="0" u="none" strike="noStrike" cap="none">
                <a:solidFill>
                  <a:schemeClr val="dk1"/>
                </a:solidFill>
                <a:latin typeface="Calibri"/>
                <a:ea typeface="Calibri"/>
                <a:cs typeface="Calibri"/>
                <a:sym typeface="Calibri"/>
              </a:rPr>
              <a:t>φ</a:t>
            </a:r>
            <a:r>
              <a:rPr lang="en-US" sz="1600">
                <a:solidFill>
                  <a:schemeClr val="dk1"/>
                </a:solidFill>
                <a:latin typeface="Calibri"/>
                <a:ea typeface="Calibri"/>
                <a:cs typeface="Calibri"/>
                <a:sym typeface="Calibri"/>
              </a:rPr>
              <a:t>ώ</a:t>
            </a:r>
            <a:r>
              <a:rPr lang="en-US" sz="1600" b="0" i="0" u="none" strike="noStrike" cap="none">
                <a:solidFill>
                  <a:schemeClr val="dk1"/>
                </a:solidFill>
                <a:latin typeface="Calibri"/>
                <a:ea typeface="Calibri"/>
                <a:cs typeface="Calibri"/>
                <a:sym typeface="Calibri"/>
              </a:rPr>
              <a:t>ν</a:t>
            </a:r>
            <a:r>
              <a:rPr lang="en-US" sz="1600">
                <a:solidFill>
                  <a:schemeClr val="dk1"/>
                </a:solidFill>
                <a:latin typeface="Calibri"/>
                <a:ea typeface="Calibri"/>
                <a:cs typeface="Calibri"/>
                <a:sym typeface="Calibri"/>
              </a:rPr>
              <a:t>ου</a:t>
            </a:r>
            <a:r>
              <a:rPr lang="en-US" sz="1600" b="0" i="0" u="none" strike="noStrike" cap="none">
                <a:solidFill>
                  <a:schemeClr val="dk1"/>
                </a:solidFill>
                <a:latin typeface="Calibri"/>
                <a:ea typeface="Calibri"/>
                <a:cs typeface="Calibri"/>
                <a:sym typeface="Calibri"/>
              </a:rPr>
              <a:t>, ταμπλέτ</a:t>
            </a:r>
            <a:r>
              <a:rPr lang="en-US" sz="1600">
                <a:solidFill>
                  <a:schemeClr val="dk1"/>
                </a:solidFill>
                <a:latin typeface="Calibri"/>
                <a:ea typeface="Calibri"/>
                <a:cs typeface="Calibri"/>
                <a:sym typeface="Calibri"/>
              </a:rPr>
              <a:t>ας</a:t>
            </a:r>
            <a:r>
              <a:rPr lang="en-US" sz="1600" b="0" i="0" u="none" strike="noStrike" cap="none">
                <a:solidFill>
                  <a:schemeClr val="dk1"/>
                </a:solidFill>
                <a:latin typeface="Calibri"/>
                <a:ea typeface="Calibri"/>
                <a:cs typeface="Calibri"/>
                <a:sym typeface="Calibri"/>
              </a:rPr>
              <a:t>, επιτραπέζιο</a:t>
            </a:r>
            <a:r>
              <a:rPr lang="en-US" sz="1600">
                <a:solidFill>
                  <a:schemeClr val="dk1"/>
                </a:solidFill>
                <a:latin typeface="Calibri"/>
                <a:ea typeface="Calibri"/>
                <a:cs typeface="Calibri"/>
                <a:sym typeface="Calibri"/>
              </a:rPr>
              <a:t>υ</a:t>
            </a:r>
            <a:r>
              <a:rPr lang="en-US" sz="1600" b="0" i="0" u="none" strike="noStrike" cap="none">
                <a:solidFill>
                  <a:schemeClr val="dk1"/>
                </a:solidFill>
                <a:latin typeface="Calibri"/>
                <a:ea typeface="Calibri"/>
                <a:cs typeface="Calibri"/>
                <a:sym typeface="Calibri"/>
              </a:rPr>
              <a:t> υπολογιστ</a:t>
            </a:r>
            <a:r>
              <a:rPr lang="en-US" sz="1600">
                <a:solidFill>
                  <a:schemeClr val="dk1"/>
                </a:solidFill>
                <a:latin typeface="Calibri"/>
                <a:ea typeface="Calibri"/>
                <a:cs typeface="Calibri"/>
                <a:sym typeface="Calibri"/>
              </a:rPr>
              <a:t>ή</a:t>
            </a:r>
            <a:endParaRPr/>
          </a:p>
        </p:txBody>
      </p:sp>
      <p:sp>
        <p:nvSpPr>
          <p:cNvPr id="468" name="Google Shape;468;p64"/>
          <p:cNvSpPr txBox="1"/>
          <p:nvPr/>
        </p:nvSpPr>
        <p:spPr>
          <a:xfrm>
            <a:off x="2112598" y="1987425"/>
            <a:ext cx="2628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Μόνο μία απάντηση είναι σωστή!</a:t>
            </a:r>
            <a:endParaRPr sz="1400" b="0" i="1" u="none" strike="noStrike" cap="none">
              <a:solidFill>
                <a:schemeClr val="dk1"/>
              </a:solidFill>
              <a:latin typeface="Calibri"/>
              <a:ea typeface="Calibri"/>
              <a:cs typeface="Calibri"/>
              <a:sym typeface="Calibri"/>
            </a:endParaRPr>
          </a:p>
        </p:txBody>
      </p:sp>
      <p:sp>
        <p:nvSpPr>
          <p:cNvPr id="469" name="Google Shape;469;p64"/>
          <p:cNvSpPr/>
          <p:nvPr/>
        </p:nvSpPr>
        <p:spPr>
          <a:xfrm>
            <a:off x="6096000" y="2569440"/>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Α. Δεν προσφέρεται από τους γιατρούς</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5"/>
          <p:cNvSpPr/>
          <p:nvPr/>
        </p:nvSpPr>
        <p:spPr>
          <a:xfrm>
            <a:off x="2105025" y="1028700"/>
            <a:ext cx="7534275" cy="904875"/>
          </a:xfrm>
          <a:prstGeom prst="roundRect">
            <a:avLst>
              <a:gd name="adj" fmla="val 16667"/>
            </a:avLst>
          </a:prstGeom>
          <a:solidFill>
            <a:schemeClr val="lt1"/>
          </a:solidFill>
          <a:ln w="25400" cap="flat" cmpd="sng">
            <a:solidFill>
              <a:srgbClr val="C01E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203864"/>
                </a:solidFill>
                <a:latin typeface="Arial"/>
                <a:ea typeface="Arial"/>
                <a:cs typeface="Arial"/>
                <a:sym typeface="Arial"/>
              </a:rPr>
              <a:t>Οι κίνδυνοι για την υγεία κατά την άφιξη σε μια νέα χώρα περιλαμβάνουν: </a:t>
            </a:r>
            <a:endParaRPr/>
          </a:p>
        </p:txBody>
      </p:sp>
      <p:sp>
        <p:nvSpPr>
          <p:cNvPr id="476" name="Google Shape;476;p65"/>
          <p:cNvSpPr/>
          <p:nvPr/>
        </p:nvSpPr>
        <p:spPr>
          <a:xfrm>
            <a:off x="2105025" y="2479675"/>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Α. </a:t>
            </a:r>
            <a:r>
              <a:rPr lang="en-US">
                <a:solidFill>
                  <a:schemeClr val="dk1"/>
                </a:solidFill>
              </a:rPr>
              <a:t>Την επιδείνωση υπαρχουσών</a:t>
            </a:r>
            <a:r>
              <a:rPr lang="en-US" sz="1400" b="0" i="0" u="none" strike="noStrike" cap="none">
                <a:solidFill>
                  <a:schemeClr val="dk1"/>
                </a:solidFill>
                <a:latin typeface="Arial"/>
                <a:ea typeface="Arial"/>
                <a:cs typeface="Arial"/>
                <a:sym typeface="Arial"/>
              </a:rPr>
              <a:t> κλινικ</a:t>
            </a:r>
            <a:r>
              <a:rPr lang="en-US">
                <a:solidFill>
                  <a:schemeClr val="dk1"/>
                </a:solidFill>
              </a:rPr>
              <a:t>ών </a:t>
            </a:r>
            <a:r>
              <a:rPr lang="en-US" sz="1400" b="0" i="0" u="none" strike="noStrike" cap="none">
                <a:solidFill>
                  <a:schemeClr val="dk1"/>
                </a:solidFill>
                <a:latin typeface="Arial"/>
                <a:ea typeface="Arial"/>
                <a:cs typeface="Arial"/>
                <a:sym typeface="Arial"/>
              </a:rPr>
              <a:t>εικόν</a:t>
            </a:r>
            <a:r>
              <a:rPr lang="en-US">
                <a:solidFill>
                  <a:schemeClr val="dk1"/>
                </a:solidFill>
              </a:rPr>
              <a:t>ων</a:t>
            </a:r>
            <a:endParaRPr/>
          </a:p>
        </p:txBody>
      </p:sp>
      <p:sp>
        <p:nvSpPr>
          <p:cNvPr id="477" name="Google Shape;477;p65"/>
          <p:cNvSpPr/>
          <p:nvPr/>
        </p:nvSpPr>
        <p:spPr>
          <a:xfrm>
            <a:off x="6134100" y="2479674"/>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Β. </a:t>
            </a:r>
            <a:r>
              <a:rPr lang="en-US">
                <a:solidFill>
                  <a:schemeClr val="dk1"/>
                </a:solidFill>
              </a:rPr>
              <a:t>Συσκευές σταθερής τηλεφωνίας χωρίς οθόνη</a:t>
            </a:r>
            <a:endParaRPr/>
          </a:p>
        </p:txBody>
      </p:sp>
      <p:sp>
        <p:nvSpPr>
          <p:cNvPr id="478" name="Google Shape;478;p65"/>
          <p:cNvSpPr/>
          <p:nvPr/>
        </p:nvSpPr>
        <p:spPr>
          <a:xfrm>
            <a:off x="2105025" y="3727451"/>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Γ. </a:t>
            </a:r>
            <a:r>
              <a:rPr lang="en-US">
                <a:solidFill>
                  <a:schemeClr val="dk1"/>
                </a:solidFill>
              </a:rPr>
              <a:t>Τραυματισμούς</a:t>
            </a:r>
            <a:r>
              <a:rPr lang="en-US" sz="1400" b="0" i="0" u="none" strike="noStrike" cap="none">
                <a:solidFill>
                  <a:schemeClr val="dk1"/>
                </a:solidFill>
                <a:latin typeface="Arial"/>
                <a:ea typeface="Arial"/>
                <a:cs typeface="Arial"/>
                <a:sym typeface="Arial"/>
              </a:rPr>
              <a:t> από τροχαία ατυχήματα που δεν αντιμετωπίζονται καθόλου</a:t>
            </a:r>
            <a:endParaRPr/>
          </a:p>
        </p:txBody>
      </p:sp>
      <p:sp>
        <p:nvSpPr>
          <p:cNvPr id="479" name="Google Shape;479;p65"/>
          <p:cNvSpPr/>
          <p:nvPr/>
        </p:nvSpPr>
        <p:spPr>
          <a:xfrm>
            <a:off x="6134100" y="3727450"/>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Δ. </a:t>
            </a:r>
            <a:r>
              <a:rPr lang="en-US">
                <a:solidFill>
                  <a:schemeClr val="dk1"/>
                </a:solidFill>
              </a:rPr>
              <a:t>Διατροφικές δυσκολίες</a:t>
            </a:r>
            <a:r>
              <a:rPr lang="en-US" sz="1400" b="0" i="0" u="none" strike="noStrike" cap="none">
                <a:solidFill>
                  <a:schemeClr val="dk1"/>
                </a:solidFill>
                <a:latin typeface="Arial"/>
                <a:ea typeface="Arial"/>
                <a:cs typeface="Arial"/>
                <a:sym typeface="Arial"/>
              </a:rPr>
              <a:t> που προκαλο</a:t>
            </a:r>
            <a:r>
              <a:rPr lang="en-US">
                <a:solidFill>
                  <a:schemeClr val="dk1"/>
                </a:solidFill>
              </a:rPr>
              <a:t>ύν </a:t>
            </a:r>
            <a:r>
              <a:rPr lang="en-US" sz="1400" b="0" i="0" u="none" strike="noStrike" cap="none">
                <a:solidFill>
                  <a:schemeClr val="dk1"/>
                </a:solidFill>
                <a:latin typeface="Arial"/>
                <a:ea typeface="Arial"/>
                <a:cs typeface="Arial"/>
                <a:sym typeface="Arial"/>
              </a:rPr>
              <a:t>άγνωστα πιάτα</a:t>
            </a:r>
            <a:endParaRPr>
              <a:solidFill>
                <a:schemeClr val="dk1"/>
              </a:solidFill>
            </a:endParaRPr>
          </a:p>
        </p:txBody>
      </p:sp>
      <p:sp>
        <p:nvSpPr>
          <p:cNvPr id="480" name="Google Shape;480;p65"/>
          <p:cNvSpPr txBox="1"/>
          <p:nvPr/>
        </p:nvSpPr>
        <p:spPr>
          <a:xfrm>
            <a:off x="2112600" y="1987425"/>
            <a:ext cx="2786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Δύο απαντήσεις είναι σωστές!</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6"/>
          <p:cNvSpPr/>
          <p:nvPr/>
        </p:nvSpPr>
        <p:spPr>
          <a:xfrm>
            <a:off x="2105025" y="1028700"/>
            <a:ext cx="7534275" cy="904875"/>
          </a:xfrm>
          <a:prstGeom prst="roundRect">
            <a:avLst>
              <a:gd name="adj" fmla="val 16667"/>
            </a:avLst>
          </a:prstGeom>
          <a:solidFill>
            <a:schemeClr val="lt1"/>
          </a:solidFill>
          <a:ln w="25400" cap="flat" cmpd="sng">
            <a:solidFill>
              <a:srgbClr val="C01E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203864"/>
                </a:solidFill>
                <a:latin typeface="Calibri"/>
                <a:ea typeface="Calibri"/>
                <a:cs typeface="Calibri"/>
                <a:sym typeface="Calibri"/>
              </a:rPr>
              <a:t>Ένας γιατρός δεν είναι απαραίτητος όταν ακολουθείτε συμβουλές στο διαδίκτυο.</a:t>
            </a:r>
            <a:endParaRPr sz="2000" b="1" i="0" u="none" strike="noStrike" cap="none">
              <a:solidFill>
                <a:srgbClr val="203864"/>
              </a:solidFill>
              <a:latin typeface="Calibri"/>
              <a:ea typeface="Calibri"/>
              <a:cs typeface="Calibri"/>
              <a:sym typeface="Calibri"/>
            </a:endParaRPr>
          </a:p>
        </p:txBody>
      </p:sp>
      <p:sp>
        <p:nvSpPr>
          <p:cNvPr id="487" name="Google Shape;487;p66"/>
          <p:cNvSpPr/>
          <p:nvPr/>
        </p:nvSpPr>
        <p:spPr>
          <a:xfrm>
            <a:off x="2105025" y="2479675"/>
            <a:ext cx="3505200" cy="9048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a:solidFill>
                  <a:schemeClr val="dk1"/>
                </a:solidFill>
              </a:rPr>
              <a:t>Σωστό</a:t>
            </a:r>
            <a:endParaRPr/>
          </a:p>
        </p:txBody>
      </p:sp>
      <p:sp>
        <p:nvSpPr>
          <p:cNvPr id="488" name="Google Shape;488;p66"/>
          <p:cNvSpPr/>
          <p:nvPr/>
        </p:nvSpPr>
        <p:spPr>
          <a:xfrm>
            <a:off x="6134100" y="2479674"/>
            <a:ext cx="3505200" cy="90487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a:solidFill>
                  <a:schemeClr val="dk1"/>
                </a:solidFill>
              </a:rPr>
              <a:t>Λάθος</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7"/>
          <p:cNvSpPr/>
          <p:nvPr/>
        </p:nvSpPr>
        <p:spPr>
          <a:xfrm>
            <a:off x="2105025" y="1028700"/>
            <a:ext cx="7534275" cy="904875"/>
          </a:xfrm>
          <a:prstGeom prst="roundRect">
            <a:avLst>
              <a:gd name="adj" fmla="val 16667"/>
            </a:avLst>
          </a:prstGeom>
          <a:solidFill>
            <a:schemeClr val="lt1"/>
          </a:solidFill>
          <a:ln w="25400" cap="flat" cmpd="sng">
            <a:solidFill>
              <a:srgbClr val="C01E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203864"/>
                </a:solidFill>
                <a:latin typeface="Calibri"/>
                <a:ea typeface="Calibri"/>
                <a:cs typeface="Calibri"/>
                <a:sym typeface="Calibri"/>
              </a:rPr>
              <a:t>Η υγειονομική περίθαλψη παρέχεται από ιατρούς μόνο σε περίπτωση απασχόλησης.</a:t>
            </a:r>
            <a:endParaRPr sz="2000" b="1" i="0" u="none" strike="noStrike" cap="none">
              <a:solidFill>
                <a:srgbClr val="203864"/>
              </a:solidFill>
              <a:latin typeface="Calibri"/>
              <a:ea typeface="Calibri"/>
              <a:cs typeface="Calibri"/>
              <a:sym typeface="Calibri"/>
            </a:endParaRPr>
          </a:p>
        </p:txBody>
      </p:sp>
      <p:sp>
        <p:nvSpPr>
          <p:cNvPr id="495" name="Google Shape;495;p67"/>
          <p:cNvSpPr/>
          <p:nvPr/>
        </p:nvSpPr>
        <p:spPr>
          <a:xfrm>
            <a:off x="2105025" y="2479675"/>
            <a:ext cx="3505200" cy="9048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a:solidFill>
                  <a:schemeClr val="dk1"/>
                </a:solidFill>
              </a:rPr>
              <a:t>Σωστό</a:t>
            </a:r>
            <a:endParaRPr/>
          </a:p>
        </p:txBody>
      </p:sp>
      <p:sp>
        <p:nvSpPr>
          <p:cNvPr id="496" name="Google Shape;496;p67"/>
          <p:cNvSpPr/>
          <p:nvPr/>
        </p:nvSpPr>
        <p:spPr>
          <a:xfrm>
            <a:off x="6134100" y="2479674"/>
            <a:ext cx="3505200" cy="9048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a:solidFill>
                  <a:schemeClr val="dk1"/>
                </a:solidFill>
              </a:rPr>
              <a:t>Λάθος</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8"/>
          <p:cNvSpPr/>
          <p:nvPr/>
        </p:nvSpPr>
        <p:spPr>
          <a:xfrm>
            <a:off x="2105025" y="1028700"/>
            <a:ext cx="7534275" cy="904875"/>
          </a:xfrm>
          <a:prstGeom prst="roundRect">
            <a:avLst>
              <a:gd name="adj" fmla="val 16667"/>
            </a:avLst>
          </a:prstGeom>
          <a:solidFill>
            <a:schemeClr val="lt1"/>
          </a:solidFill>
          <a:ln w="25400" cap="flat" cmpd="sng">
            <a:solidFill>
              <a:srgbClr val="C01E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203864"/>
                </a:solidFill>
                <a:latin typeface="Calibri"/>
                <a:ea typeface="Calibri"/>
                <a:cs typeface="Calibri"/>
                <a:sym typeface="Calibri"/>
              </a:rPr>
              <a:t>Η online θεραπεία δεν είναι δυνατή για ψυχικές ασθένειες.</a:t>
            </a:r>
            <a:endParaRPr sz="2000" b="1" i="0" u="none" strike="noStrike" cap="none">
              <a:solidFill>
                <a:srgbClr val="203864"/>
              </a:solidFill>
              <a:latin typeface="Calibri"/>
              <a:ea typeface="Calibri"/>
              <a:cs typeface="Calibri"/>
              <a:sym typeface="Calibri"/>
            </a:endParaRPr>
          </a:p>
        </p:txBody>
      </p:sp>
      <p:sp>
        <p:nvSpPr>
          <p:cNvPr id="503" name="Google Shape;503;p68"/>
          <p:cNvSpPr/>
          <p:nvPr/>
        </p:nvSpPr>
        <p:spPr>
          <a:xfrm>
            <a:off x="2105025" y="2479675"/>
            <a:ext cx="3505200" cy="9048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a:solidFill>
                  <a:schemeClr val="dk1"/>
                </a:solidFill>
              </a:rPr>
              <a:t>Σωστό</a:t>
            </a:r>
            <a:endParaRPr/>
          </a:p>
        </p:txBody>
      </p:sp>
      <p:sp>
        <p:nvSpPr>
          <p:cNvPr id="504" name="Google Shape;504;p68"/>
          <p:cNvSpPr/>
          <p:nvPr/>
        </p:nvSpPr>
        <p:spPr>
          <a:xfrm>
            <a:off x="6134100" y="2479674"/>
            <a:ext cx="3505200" cy="9048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a:solidFill>
                  <a:schemeClr val="dk1"/>
                </a:solidFill>
              </a:rPr>
              <a:t>Λάθος</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9"/>
          <p:cNvSpPr/>
          <p:nvPr/>
        </p:nvSpPr>
        <p:spPr>
          <a:xfrm>
            <a:off x="2105025" y="1028700"/>
            <a:ext cx="7534275" cy="904875"/>
          </a:xfrm>
          <a:prstGeom prst="roundRect">
            <a:avLst>
              <a:gd name="adj" fmla="val 16667"/>
            </a:avLst>
          </a:prstGeom>
          <a:solidFill>
            <a:schemeClr val="lt1"/>
          </a:solidFill>
          <a:ln w="25400" cap="flat" cmpd="sng">
            <a:solidFill>
              <a:srgbClr val="C01E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203864"/>
                </a:solidFill>
                <a:latin typeface="Arial"/>
                <a:ea typeface="Arial"/>
                <a:cs typeface="Arial"/>
                <a:sym typeface="Arial"/>
              </a:rPr>
              <a:t>Ταιριάξτε τις στήλες</a:t>
            </a:r>
            <a:endParaRPr sz="2000" b="1" i="0" u="none" strike="noStrike" cap="none">
              <a:solidFill>
                <a:srgbClr val="203864"/>
              </a:solidFill>
              <a:latin typeface="Arial"/>
              <a:ea typeface="Arial"/>
              <a:cs typeface="Arial"/>
              <a:sym typeface="Arial"/>
            </a:endParaRPr>
          </a:p>
        </p:txBody>
      </p:sp>
      <p:sp>
        <p:nvSpPr>
          <p:cNvPr id="511" name="Google Shape;511;p69"/>
          <p:cNvSpPr/>
          <p:nvPr/>
        </p:nvSpPr>
        <p:spPr>
          <a:xfrm>
            <a:off x="1427025" y="2349071"/>
            <a:ext cx="4136100" cy="9048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Η αντίληψη της ασθένειας και ο τρόπος αντιμετώπισής της</a:t>
            </a:r>
            <a:endParaRPr sz="1800" b="0" i="0" u="none" strike="noStrike" cap="none">
              <a:solidFill>
                <a:schemeClr val="dk1"/>
              </a:solidFill>
              <a:latin typeface="Calibri"/>
              <a:ea typeface="Calibri"/>
              <a:cs typeface="Calibri"/>
              <a:sym typeface="Calibri"/>
            </a:endParaRPr>
          </a:p>
        </p:txBody>
      </p:sp>
      <p:sp>
        <p:nvSpPr>
          <p:cNvPr id="512" name="Google Shape;512;p69"/>
          <p:cNvSpPr/>
          <p:nvPr/>
        </p:nvSpPr>
        <p:spPr>
          <a:xfrm>
            <a:off x="6181184" y="5633424"/>
            <a:ext cx="4136100" cy="9048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είναι το πρώτο σημείο επαφής για όλα τα προβλήματα υγείας.</a:t>
            </a:r>
            <a:endParaRPr/>
          </a:p>
        </p:txBody>
      </p:sp>
      <p:sp>
        <p:nvSpPr>
          <p:cNvPr id="513" name="Google Shape;513;p69"/>
          <p:cNvSpPr/>
          <p:nvPr/>
        </p:nvSpPr>
        <p:spPr>
          <a:xfrm>
            <a:off x="1427025" y="3443845"/>
            <a:ext cx="4136100" cy="9048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Οι ψυχικές ασθένειες γίνονται όλο και πιο αναγνωρίσιμες</a:t>
            </a:r>
            <a:endParaRPr sz="1800" b="0" i="0" u="none" strike="noStrike" cap="none">
              <a:solidFill>
                <a:schemeClr val="dk1"/>
              </a:solidFill>
              <a:latin typeface="Calibri"/>
              <a:ea typeface="Calibri"/>
              <a:cs typeface="Calibri"/>
              <a:sym typeface="Calibri"/>
            </a:endParaRPr>
          </a:p>
        </p:txBody>
      </p:sp>
      <p:sp>
        <p:nvSpPr>
          <p:cNvPr id="514" name="Google Shape;514;p69"/>
          <p:cNvSpPr/>
          <p:nvPr/>
        </p:nvSpPr>
        <p:spPr>
          <a:xfrm>
            <a:off x="6181184" y="4538625"/>
            <a:ext cx="4136100" cy="9048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μπορεί να </a:t>
            </a:r>
            <a:r>
              <a:rPr lang="en-US" sz="1800">
                <a:solidFill>
                  <a:schemeClr val="dk1"/>
                </a:solidFill>
                <a:latin typeface="Calibri"/>
                <a:ea typeface="Calibri"/>
                <a:cs typeface="Calibri"/>
                <a:sym typeface="Calibri"/>
              </a:rPr>
              <a:t>διαφέρουν πολύ</a:t>
            </a:r>
            <a:r>
              <a:rPr lang="en-US" sz="1800" b="0" i="0" u="none" strike="noStrike" cap="none">
                <a:solidFill>
                  <a:schemeClr val="dk1"/>
                </a:solidFill>
                <a:latin typeface="Calibri"/>
                <a:ea typeface="Calibri"/>
                <a:cs typeface="Calibri"/>
                <a:sym typeface="Calibri"/>
              </a:rPr>
              <a:t> ανάλογα με το πολιτιστικό υπόβαθρο</a:t>
            </a:r>
            <a:r>
              <a:rPr lang="en-US" sz="1600" b="0" i="0" u="none" strike="noStrike" cap="none">
                <a:solidFill>
                  <a:schemeClr val="dk1"/>
                </a:solidFill>
                <a:latin typeface="Arial"/>
                <a:ea typeface="Arial"/>
                <a:cs typeface="Arial"/>
                <a:sym typeface="Arial"/>
              </a:rPr>
              <a:t>. </a:t>
            </a:r>
            <a:endParaRPr sz="1600" b="0" i="0" u="none" strike="noStrike" cap="none">
              <a:solidFill>
                <a:schemeClr val="dk1"/>
              </a:solidFill>
              <a:latin typeface="Calibri"/>
              <a:ea typeface="Calibri"/>
              <a:cs typeface="Calibri"/>
              <a:sym typeface="Calibri"/>
            </a:endParaRPr>
          </a:p>
        </p:txBody>
      </p:sp>
      <p:sp>
        <p:nvSpPr>
          <p:cNvPr id="515" name="Google Shape;515;p69"/>
          <p:cNvSpPr txBox="1"/>
          <p:nvPr/>
        </p:nvSpPr>
        <p:spPr>
          <a:xfrm>
            <a:off x="2112597" y="1987425"/>
            <a:ext cx="2314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Ταιριάξτε τις στήλες!</a:t>
            </a:r>
            <a:endParaRPr sz="1400" b="0" i="1" u="none" strike="noStrike" cap="none">
              <a:solidFill>
                <a:srgbClr val="000000"/>
              </a:solidFill>
              <a:latin typeface="Arial"/>
              <a:ea typeface="Arial"/>
              <a:cs typeface="Arial"/>
              <a:sym typeface="Arial"/>
            </a:endParaRPr>
          </a:p>
        </p:txBody>
      </p:sp>
      <p:sp>
        <p:nvSpPr>
          <p:cNvPr id="516" name="Google Shape;516;p69"/>
          <p:cNvSpPr/>
          <p:nvPr/>
        </p:nvSpPr>
        <p:spPr>
          <a:xfrm>
            <a:off x="1452708" y="4538635"/>
            <a:ext cx="4136100" cy="9048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a:solidFill>
                  <a:schemeClr val="dk1"/>
                </a:solidFill>
                <a:latin typeface="Calibri"/>
                <a:ea typeface="Calibri"/>
                <a:cs typeface="Calibri"/>
                <a:sym typeface="Calibri"/>
              </a:rPr>
              <a:t>Ένας γενικός ιατρός</a:t>
            </a:r>
            <a:r>
              <a:rPr lang="en-US" sz="1800" b="0" i="0" u="none" strike="noStrike" cap="none">
                <a:solidFill>
                  <a:schemeClr val="dk1"/>
                </a:solidFill>
                <a:latin typeface="Calibri"/>
                <a:ea typeface="Calibri"/>
                <a:cs typeface="Calibri"/>
                <a:sym typeface="Calibri"/>
              </a:rPr>
              <a:t> (GP) </a:t>
            </a:r>
            <a:endParaRPr/>
          </a:p>
        </p:txBody>
      </p:sp>
      <p:sp>
        <p:nvSpPr>
          <p:cNvPr id="517" name="Google Shape;517;p69"/>
          <p:cNvSpPr/>
          <p:nvPr/>
        </p:nvSpPr>
        <p:spPr>
          <a:xfrm>
            <a:off x="6181184" y="3443847"/>
            <a:ext cx="4136100" cy="9048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π.χ. επίπεδο εκπαίδευσης, ελλείψεις υγιεινής, περιβαλλοντικο</a:t>
            </a:r>
            <a:r>
              <a:rPr lang="en-US" sz="1800">
                <a:solidFill>
                  <a:schemeClr val="dk1"/>
                </a:solidFill>
                <a:latin typeface="Calibri"/>
                <a:ea typeface="Calibri"/>
                <a:cs typeface="Calibri"/>
                <a:sym typeface="Calibri"/>
              </a:rPr>
              <a:t>ύς</a:t>
            </a:r>
            <a:r>
              <a:rPr lang="en-US" sz="1800" b="0" i="0" u="none" strike="noStrike" cap="none">
                <a:solidFill>
                  <a:schemeClr val="dk1"/>
                </a:solidFill>
                <a:latin typeface="Calibri"/>
                <a:ea typeface="Calibri"/>
                <a:cs typeface="Calibri"/>
                <a:sym typeface="Calibri"/>
              </a:rPr>
              <a:t> παράγοντες, τραυματικά γεγονότα.</a:t>
            </a:r>
            <a:endParaRPr sz="1800" b="0" i="0" u="none" strike="noStrike" cap="none">
              <a:solidFill>
                <a:schemeClr val="dk1"/>
              </a:solidFill>
              <a:latin typeface="Calibri"/>
              <a:ea typeface="Calibri"/>
              <a:cs typeface="Calibri"/>
              <a:sym typeface="Calibri"/>
            </a:endParaRPr>
          </a:p>
        </p:txBody>
      </p:sp>
      <p:sp>
        <p:nvSpPr>
          <p:cNvPr id="518" name="Google Shape;518;p69"/>
          <p:cNvSpPr/>
          <p:nvPr/>
        </p:nvSpPr>
        <p:spPr>
          <a:xfrm>
            <a:off x="6181175" y="2349075"/>
            <a:ext cx="4136100" cy="9048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ωστόσο, η πρόσβαση σε συμβουλευτική</a:t>
            </a:r>
            <a:r>
              <a:rPr lang="en-US" sz="1800">
                <a:solidFill>
                  <a:schemeClr val="dk1"/>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και θεραπεία δεν είναι πάντα δυνατή σε σύντομο χρονικό διάστημα</a:t>
            </a:r>
            <a:r>
              <a:rPr lang="en-US" sz="1600" b="0" i="0" u="none" strike="noStrike" cap="none">
                <a:solidFill>
                  <a:schemeClr val="dk1"/>
                </a:solidFill>
                <a:latin typeface="Arial"/>
                <a:ea typeface="Arial"/>
                <a:cs typeface="Arial"/>
                <a:sym typeface="Arial"/>
              </a:rPr>
              <a:t>.</a:t>
            </a:r>
            <a:endParaRPr sz="1600" b="0" i="0" u="none" strike="noStrike" cap="none">
              <a:solidFill>
                <a:schemeClr val="dk1"/>
              </a:solidFill>
              <a:latin typeface="Calibri"/>
              <a:ea typeface="Calibri"/>
              <a:cs typeface="Calibri"/>
              <a:sym typeface="Calibri"/>
            </a:endParaRPr>
          </a:p>
        </p:txBody>
      </p:sp>
      <p:sp>
        <p:nvSpPr>
          <p:cNvPr id="519" name="Google Shape;519;p69"/>
          <p:cNvSpPr/>
          <p:nvPr/>
        </p:nvSpPr>
        <p:spPr>
          <a:xfrm>
            <a:off x="1435972" y="5633425"/>
            <a:ext cx="4136100" cy="9048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Οι κίνδυνοι για την υγεία εξαρτώνται από πολλούς διαφορετικούς παράγοντες</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0"/>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74603"/>
              <a:buNone/>
            </a:pPr>
            <a:br>
              <a:rPr lang="en-US" b="1">
                <a:latin typeface="Arial"/>
                <a:ea typeface="Arial"/>
                <a:cs typeface="Arial"/>
                <a:sym typeface="Arial"/>
              </a:rPr>
            </a:br>
            <a:endParaRPr sz="2800" b="1"/>
          </a:p>
        </p:txBody>
      </p:sp>
      <p:sp>
        <p:nvSpPr>
          <p:cNvPr id="525" name="Google Shape;525;p70"/>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t" anchorCtr="0">
            <a:normAutofit/>
          </a:bodyPr>
          <a:lstStyle/>
          <a:p>
            <a:pPr marL="457200" lvl="0" indent="-335280" algn="l" rtl="0">
              <a:lnSpc>
                <a:spcPct val="100000"/>
              </a:lnSpc>
              <a:spcBef>
                <a:spcPts val="600"/>
              </a:spcBef>
              <a:spcAft>
                <a:spcPts val="0"/>
              </a:spcAft>
              <a:buSzPts val="2160"/>
              <a:buNone/>
            </a:pPr>
            <a:endParaRPr sz="1800" b="1">
              <a:solidFill>
                <a:srgbClr val="000000"/>
              </a:solidFill>
              <a:latin typeface="Arial"/>
              <a:ea typeface="Arial"/>
              <a:cs typeface="Arial"/>
              <a:sym typeface="Arial"/>
            </a:endParaRPr>
          </a:p>
          <a:p>
            <a:pPr marL="457200" lvl="0" indent="-228600" algn="l" rtl="0">
              <a:lnSpc>
                <a:spcPct val="100000"/>
              </a:lnSpc>
              <a:spcBef>
                <a:spcPts val="600"/>
              </a:spcBef>
              <a:spcAft>
                <a:spcPts val="0"/>
              </a:spcAft>
              <a:buSzPts val="9600"/>
              <a:buFont typeface="Calibri"/>
              <a:buNone/>
            </a:pPr>
            <a:endParaRPr sz="8000">
              <a:solidFill>
                <a:schemeClr val="dk1"/>
              </a:solidFill>
            </a:endParaRPr>
          </a:p>
          <a:p>
            <a:pPr marL="76200" lvl="0" indent="0" algn="l" rtl="0">
              <a:lnSpc>
                <a:spcPct val="100000"/>
              </a:lnSpc>
              <a:spcBef>
                <a:spcPts val="600"/>
              </a:spcBef>
              <a:spcAft>
                <a:spcPts val="0"/>
              </a:spcAft>
              <a:buSzPts val="2160"/>
              <a:buNone/>
            </a:pPr>
            <a:endParaRPr>
              <a:solidFill>
                <a:schemeClr val="dk1"/>
              </a:solidFill>
            </a:endParaRPr>
          </a:p>
          <a:p>
            <a:pPr marL="457200" lvl="0" indent="-228600" algn="l" rtl="0">
              <a:lnSpc>
                <a:spcPct val="100000"/>
              </a:lnSpc>
              <a:spcBef>
                <a:spcPts val="600"/>
              </a:spcBef>
              <a:spcAft>
                <a:spcPts val="0"/>
              </a:spcAft>
              <a:buSzPts val="2400"/>
              <a:buNone/>
            </a:pPr>
            <a:endParaRPr>
              <a:solidFill>
                <a:schemeClr val="dk1"/>
              </a:solidFill>
            </a:endParaRPr>
          </a:p>
          <a:p>
            <a:pPr marL="457200" lvl="0" indent="-228600" algn="l" rtl="0">
              <a:lnSpc>
                <a:spcPct val="100000"/>
              </a:lnSpc>
              <a:spcBef>
                <a:spcPts val="600"/>
              </a:spcBef>
              <a:spcAft>
                <a:spcPts val="0"/>
              </a:spcAft>
              <a:buSzPts val="2400"/>
              <a:buNone/>
            </a:pPr>
            <a:endParaRPr>
              <a:solidFill>
                <a:schemeClr val="dk1"/>
              </a:solidFill>
            </a:endParaRPr>
          </a:p>
          <a:p>
            <a:pPr marL="457200" lvl="0" indent="-228600" algn="l" rtl="0">
              <a:lnSpc>
                <a:spcPct val="100000"/>
              </a:lnSpc>
              <a:spcBef>
                <a:spcPts val="600"/>
              </a:spcBef>
              <a:spcAft>
                <a:spcPts val="0"/>
              </a:spcAft>
              <a:buSzPts val="2400"/>
              <a:buNone/>
            </a:pPr>
            <a:endParaRPr>
              <a:solidFill>
                <a:schemeClr val="dk1"/>
              </a:solidFill>
            </a:endParaRPr>
          </a:p>
        </p:txBody>
      </p:sp>
      <p:sp>
        <p:nvSpPr>
          <p:cNvPr id="526" name="Google Shape;526;p70"/>
          <p:cNvSpPr txBox="1"/>
          <p:nvPr/>
        </p:nvSpPr>
        <p:spPr>
          <a:xfrm>
            <a:off x="834038" y="2295079"/>
            <a:ext cx="6796918" cy="4186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i="0" u="none" strike="noStrike" cap="none">
                <a:solidFill>
                  <a:srgbClr val="203864"/>
                </a:solidFill>
                <a:latin typeface="Arial"/>
                <a:ea typeface="Arial"/>
                <a:cs typeface="Arial"/>
                <a:sym typeface="Arial"/>
              </a:rPr>
              <a:t>Στόχοι</a:t>
            </a:r>
            <a:endParaRPr sz="1800" b="0" i="0" u="none" strike="noStrike" cap="none">
              <a:solidFill>
                <a:srgbClr val="203864"/>
              </a:solidFill>
              <a:latin typeface="Arial"/>
              <a:ea typeface="Arial"/>
              <a:cs typeface="Arial"/>
              <a:sym typeface="Arial"/>
            </a:endParaRPr>
          </a:p>
        </p:txBody>
      </p:sp>
      <p:pic>
        <p:nvPicPr>
          <p:cNvPr id="527" name="Google Shape;527;p70"/>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528" name="Google Shape;528;p70"/>
          <p:cNvSpPr/>
          <p:nvPr/>
        </p:nvSpPr>
        <p:spPr>
          <a:xfrm>
            <a:off x="834038" y="2951797"/>
            <a:ext cx="5957288" cy="1631216"/>
          </a:xfrm>
          <a:prstGeom prst="rect">
            <a:avLst/>
          </a:prstGeom>
          <a:noFill/>
          <a:ln>
            <a:noFill/>
          </a:ln>
        </p:spPr>
        <p:txBody>
          <a:bodyPr spcFirstLastPara="1" wrap="square" lIns="91425" tIns="45700" rIns="91425" bIns="45700" anchor="t" anchorCtr="0">
            <a:spAutoFit/>
          </a:bodyPr>
          <a:lstStyle/>
          <a:p>
            <a:pPr marL="467792" marR="0" lvl="0" indent="-457200" algn="l" rtl="0">
              <a:lnSpc>
                <a:spcPct val="100000"/>
              </a:lnSpc>
              <a:spcBef>
                <a:spcPts val="0"/>
              </a:spcBef>
              <a:spcAft>
                <a:spcPts val="0"/>
              </a:spcAft>
              <a:buClr>
                <a:srgbClr val="C00000"/>
              </a:buClr>
              <a:buSzPts val="2000"/>
              <a:buFont typeface="Arial"/>
              <a:buAutoNum type="arabicPeriod"/>
            </a:pPr>
            <a:r>
              <a:rPr lang="en-US" sz="2000" b="0" i="0" u="none" strike="noStrike" cap="none">
                <a:solidFill>
                  <a:srgbClr val="000000"/>
                </a:solidFill>
                <a:latin typeface="Calibri"/>
                <a:ea typeface="Calibri"/>
                <a:cs typeface="Calibri"/>
                <a:sym typeface="Calibri"/>
              </a:rPr>
              <a:t>Μαθαίνοντας για την πρόληψη ασθενειών</a:t>
            </a:r>
            <a:endParaRPr/>
          </a:p>
          <a:p>
            <a:pPr marL="467792" marR="0" lvl="0" indent="-457200" algn="l" rtl="0">
              <a:lnSpc>
                <a:spcPct val="100000"/>
              </a:lnSpc>
              <a:spcBef>
                <a:spcPts val="1200"/>
              </a:spcBef>
              <a:spcAft>
                <a:spcPts val="0"/>
              </a:spcAft>
              <a:buClr>
                <a:srgbClr val="C00000"/>
              </a:buClr>
              <a:buSzPts val="2000"/>
              <a:buFont typeface="Arial"/>
              <a:buAutoNum type="arabicPeriod"/>
            </a:pPr>
            <a:r>
              <a:rPr lang="en-US" sz="2000" b="0" i="0" u="none" strike="noStrike" cap="none">
                <a:solidFill>
                  <a:srgbClr val="000000"/>
                </a:solidFill>
                <a:latin typeface="Calibri"/>
                <a:ea typeface="Calibri"/>
                <a:cs typeface="Calibri"/>
                <a:sym typeface="Calibri"/>
              </a:rPr>
              <a:t>Διερεύνηση των πιο κοινών στρατηγικών πρόληψης</a:t>
            </a:r>
            <a:endParaRPr/>
          </a:p>
          <a:p>
            <a:pPr marL="467792" marR="0" lvl="0" indent="-457200" algn="l" rtl="0">
              <a:lnSpc>
                <a:spcPct val="100000"/>
              </a:lnSpc>
              <a:spcBef>
                <a:spcPts val="1200"/>
              </a:spcBef>
              <a:spcAft>
                <a:spcPts val="0"/>
              </a:spcAft>
              <a:buClr>
                <a:srgbClr val="C00000"/>
              </a:buClr>
              <a:buSzPts val="2000"/>
              <a:buFont typeface="Arial"/>
              <a:buAutoNum type="arabicPeriod"/>
            </a:pPr>
            <a:r>
              <a:rPr lang="en-US" sz="2000" b="0" i="0" u="none" strike="noStrike" cap="none">
                <a:solidFill>
                  <a:srgbClr val="000000"/>
                </a:solidFill>
                <a:latin typeface="Calibri"/>
                <a:ea typeface="Calibri"/>
                <a:cs typeface="Calibri"/>
                <a:sym typeface="Calibri"/>
              </a:rPr>
              <a:t>Κατανόηση της σημασίας της υιοθέτησης στρατηγικών πρόληψης</a:t>
            </a:r>
            <a:endParaRPr/>
          </a:p>
        </p:txBody>
      </p:sp>
      <p:sp>
        <p:nvSpPr>
          <p:cNvPr id="529" name="Google Shape;529;p70"/>
          <p:cNvSpPr/>
          <p:nvPr/>
        </p:nvSpPr>
        <p:spPr>
          <a:xfrm>
            <a:off x="834038" y="1156752"/>
            <a:ext cx="6096000" cy="227754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000" b="1" i="0" u="none" strike="noStrike" cap="none">
                <a:solidFill>
                  <a:srgbClr val="C00000"/>
                </a:solidFill>
                <a:latin typeface="Calibri"/>
                <a:ea typeface="Calibri"/>
                <a:cs typeface="Calibri"/>
                <a:sym typeface="Calibri"/>
              </a:rPr>
              <a:t>Δράση 2.1.4 </a:t>
            </a:r>
            <a:endParaRPr sz="2000" b="0" i="0" u="none" strike="noStrike" cap="none">
              <a:solidFill>
                <a:srgbClr val="C00000"/>
              </a:solidFill>
              <a:latin typeface="Calibri"/>
              <a:ea typeface="Calibri"/>
              <a:cs typeface="Calibri"/>
              <a:sym typeface="Calibri"/>
            </a:endParaRPr>
          </a:p>
          <a:p>
            <a:pPr marL="0" marR="0" lvl="0" indent="0" algn="just" rtl="0">
              <a:lnSpc>
                <a:spcPct val="100000"/>
              </a:lnSpc>
              <a:spcBef>
                <a:spcPts val="600"/>
              </a:spcBef>
              <a:spcAft>
                <a:spcPts val="0"/>
              </a:spcAft>
              <a:buNone/>
            </a:pPr>
            <a:r>
              <a:rPr lang="en-US" sz="3200" b="1" i="0" u="none" strike="noStrike" cap="none">
                <a:solidFill>
                  <a:srgbClr val="C00000"/>
                </a:solidFill>
                <a:latin typeface="Calibri"/>
                <a:ea typeface="Calibri"/>
                <a:cs typeface="Calibri"/>
                <a:sym typeface="Calibri"/>
              </a:rPr>
              <a:t>Στρατηγικές πρόληψης</a:t>
            </a:r>
            <a:endParaRPr sz="3200" b="0" i="0" u="none" strike="noStrike" cap="none">
              <a:solidFill>
                <a:srgbClr val="C00000"/>
              </a:solidFill>
              <a:latin typeface="Calibri"/>
              <a:ea typeface="Calibri"/>
              <a:cs typeface="Calibri"/>
              <a:sym typeface="Calibri"/>
            </a:endParaRPr>
          </a:p>
          <a:p>
            <a:pPr marL="0" marR="0" lvl="0" indent="0" algn="l" rtl="0">
              <a:lnSpc>
                <a:spcPct val="100000"/>
              </a:lnSpc>
              <a:spcBef>
                <a:spcPts val="600"/>
              </a:spcBef>
              <a:spcAft>
                <a:spcPts val="0"/>
              </a:spcAft>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br>
              <a:rPr lang="en-US"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p:txBody>
      </p:sp>
      <p:pic>
        <p:nvPicPr>
          <p:cNvPr id="530" name="Google Shape;530;p70" descr="https://lh5.googleusercontent.com/_xfLGZBdottP7nbFGLv_vfLmDiOh8DQ89DqGQKjU88tb6S1B-8vJTLCf7RFxfd9fH34w8Lsi_ntFB5XVM0JVKsHsLHAg3YmDK5utGPYwLaqnb15dNtHgskradGjRGfTiDA"/>
          <p:cNvPicPr preferRelativeResize="0"/>
          <p:nvPr/>
        </p:nvPicPr>
        <p:blipFill rotWithShape="1">
          <a:blip r:embed="rId4">
            <a:alphaModFix/>
          </a:blip>
          <a:srcRect/>
          <a:stretch/>
        </p:blipFill>
        <p:spPr>
          <a:xfrm>
            <a:off x="8026980" y="1000854"/>
            <a:ext cx="2844996" cy="4270164"/>
          </a:xfrm>
          <a:prstGeom prst="rect">
            <a:avLst/>
          </a:prstGeom>
          <a:noFill/>
          <a:ln>
            <a:noFill/>
          </a:ln>
        </p:spPr>
      </p:pic>
      <p:sp>
        <p:nvSpPr>
          <p:cNvPr id="531" name="Google Shape;531;p70"/>
          <p:cNvSpPr/>
          <p:nvPr/>
        </p:nvSpPr>
        <p:spPr>
          <a:xfrm>
            <a:off x="8368249" y="6382571"/>
            <a:ext cx="2023929" cy="73866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sng" strike="noStrike" cap="none">
                <a:solidFill>
                  <a:srgbClr val="5F5F5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Πηγή</a:t>
            </a:r>
            <a:r>
              <a:rPr lang="en-US" sz="14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400" b="0" i="0" u="none" strike="noStrike" cap="none">
                <a:solidFill>
                  <a:srgbClr val="000000"/>
                </a:solidFill>
                <a:latin typeface="Calibri"/>
                <a:ea typeface="Calibri"/>
                <a:cs typeface="Calibri"/>
                <a:sym typeface="Calibri"/>
              </a:rPr>
              <a:t>| </a:t>
            </a:r>
            <a:r>
              <a:rPr lang="en-US" sz="1400" b="0" i="0" u="sng" strike="noStrike" cap="none">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Άδεια Pexels</a:t>
            </a:r>
            <a:endParaRPr/>
          </a:p>
          <a:p>
            <a:pPr marL="0" marR="0" lvl="0" indent="0" algn="l" rtl="0">
              <a:lnSpc>
                <a:spcPct val="100000"/>
              </a:lnSpc>
              <a:spcBef>
                <a:spcPts val="0"/>
              </a:spcBef>
              <a:spcAft>
                <a:spcPts val="0"/>
              </a:spcAft>
              <a:buNone/>
            </a:pPr>
            <a:br>
              <a:rPr lang="en-US" sz="1400" b="0" i="0" u="none" strike="noStrike" cap="none">
                <a:solidFill>
                  <a:srgbClr val="000000"/>
                </a:solidFill>
                <a:latin typeface="Arial"/>
                <a:ea typeface="Arial"/>
                <a:cs typeface="Arial"/>
                <a:sym typeface="Arial"/>
              </a:rPr>
            </a:br>
            <a:endParaRPr/>
          </a:p>
        </p:txBody>
      </p:sp>
      <p:sp>
        <p:nvSpPr>
          <p:cNvPr id="532" name="Google Shape;532;p70"/>
          <p:cNvSpPr/>
          <p:nvPr/>
        </p:nvSpPr>
        <p:spPr>
          <a:xfrm>
            <a:off x="11469624" y="1000854"/>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en-US" sz="2400" b="0" i="0" u="none" strike="noStrike" cap="none">
                <a:solidFill>
                  <a:schemeClr val="lt1"/>
                </a:solidFill>
                <a:latin typeface="Calibri"/>
                <a:ea typeface="Calibri"/>
                <a:cs typeface="Calibri"/>
                <a:sym typeface="Calibri"/>
              </a:rPr>
              <a:t>2.1</a:t>
            </a:r>
            <a:endParaRPr sz="2400" b="0" i="0" u="none" strike="noStrike" cap="none">
              <a:solidFill>
                <a:schemeClr val="lt1"/>
              </a:solidFill>
              <a:latin typeface="Calibri"/>
              <a:ea typeface="Calibri"/>
              <a:cs typeface="Calibri"/>
              <a:sym typeface="Calibri"/>
            </a:endParaRPr>
          </a:p>
        </p:txBody>
      </p:sp>
      <p:sp>
        <p:nvSpPr>
          <p:cNvPr id="533" name="Google Shape;533;p70"/>
          <p:cNvSpPr/>
          <p:nvPr/>
        </p:nvSpPr>
        <p:spPr>
          <a:xfrm>
            <a:off x="11472235" y="1836675"/>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en-US" sz="2400" b="0" i="0" u="none" strike="noStrike" cap="none">
                <a:solidFill>
                  <a:schemeClr val="lt1"/>
                </a:solidFill>
                <a:latin typeface="Calibri"/>
                <a:ea typeface="Calibri"/>
                <a:cs typeface="Calibri"/>
                <a:sym typeface="Calibri"/>
              </a:rPr>
              <a:t>2.2</a:t>
            </a:r>
            <a:endParaRPr sz="2400" b="0" i="0" u="none" strike="noStrike" cap="none">
              <a:solidFill>
                <a:schemeClr val="lt1"/>
              </a:solidFill>
              <a:latin typeface="Calibri"/>
              <a:ea typeface="Calibri"/>
              <a:cs typeface="Calibri"/>
              <a:sym typeface="Calibri"/>
            </a:endParaRPr>
          </a:p>
        </p:txBody>
      </p:sp>
      <p:sp>
        <p:nvSpPr>
          <p:cNvPr id="534" name="Google Shape;534;p70"/>
          <p:cNvSpPr/>
          <p:nvPr/>
        </p:nvSpPr>
        <p:spPr>
          <a:xfrm>
            <a:off x="11469570" y="2631442"/>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800"/>
              <a:buFont typeface="Calibri"/>
              <a:buNone/>
            </a:pPr>
            <a:r>
              <a:rPr lang="en-US" sz="2400" b="0" i="0" u="none" strike="noStrike" cap="none">
                <a:solidFill>
                  <a:schemeClr val="lt1"/>
                </a:solidFill>
                <a:latin typeface="Calibri"/>
                <a:ea typeface="Calibri"/>
                <a:cs typeface="Calibri"/>
                <a:sym typeface="Calibri"/>
              </a:rPr>
              <a:t>2.3</a:t>
            </a:r>
            <a:endParaRPr sz="2400" b="0" i="0" u="none" strike="noStrike" cap="none">
              <a:solidFill>
                <a:schemeClr val="lt1"/>
              </a:solidFill>
              <a:latin typeface="Calibri"/>
              <a:ea typeface="Calibri"/>
              <a:cs typeface="Calibri"/>
              <a:sym typeface="Calibri"/>
            </a:endParaRPr>
          </a:p>
        </p:txBody>
      </p:sp>
      <p:sp>
        <p:nvSpPr>
          <p:cNvPr id="535" name="Google Shape;535;p70"/>
          <p:cNvSpPr/>
          <p:nvPr/>
        </p:nvSpPr>
        <p:spPr>
          <a:xfrm>
            <a:off x="11469624" y="3499898"/>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en-US" sz="2800" b="0" i="0" u="none" strike="noStrike" cap="none">
                <a:solidFill>
                  <a:srgbClr val="C00000"/>
                </a:solidFill>
                <a:latin typeface="Calibri"/>
                <a:ea typeface="Calibri"/>
                <a:cs typeface="Calibri"/>
                <a:sym typeface="Calibri"/>
              </a:rPr>
              <a:t>2.4</a:t>
            </a:r>
            <a:endParaRPr sz="2800" b="0" i="0" u="none" strike="noStrike" cap="none">
              <a:solidFill>
                <a:srgbClr val="C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1"/>
          <p:cNvSpPr txBox="1">
            <a:spLocks noGrp="1"/>
          </p:cNvSpPr>
          <p:nvPr>
            <p:ph type="title"/>
          </p:nvPr>
        </p:nvSpPr>
        <p:spPr>
          <a:xfrm>
            <a:off x="838200" y="629353"/>
            <a:ext cx="10515600" cy="60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2800" b="1"/>
              <a:t>Ο εμβολιασμός</a:t>
            </a:r>
            <a:endParaRPr sz="2800" b="1"/>
          </a:p>
        </p:txBody>
      </p:sp>
      <p:sp>
        <p:nvSpPr>
          <p:cNvPr id="541" name="Google Shape;541;p71"/>
          <p:cNvSpPr txBox="1">
            <a:spLocks noGrp="1"/>
          </p:cNvSpPr>
          <p:nvPr>
            <p:ph type="body" idx="2"/>
          </p:nvPr>
        </p:nvSpPr>
        <p:spPr>
          <a:xfrm>
            <a:off x="904874" y="1673100"/>
            <a:ext cx="8172451" cy="5108700"/>
          </a:xfrm>
          <a:prstGeom prst="rect">
            <a:avLst/>
          </a:prstGeom>
          <a:noFill/>
          <a:ln>
            <a:noFill/>
          </a:ln>
        </p:spPr>
        <p:txBody>
          <a:bodyPr spcFirstLastPara="1" wrap="square" lIns="91425" tIns="45700" rIns="91425" bIns="45700" anchor="t" anchorCtr="0">
            <a:noAutofit/>
          </a:bodyPr>
          <a:lstStyle/>
          <a:p>
            <a:pPr marL="457200" lvl="0" indent="-336550" algn="l" rtl="0">
              <a:lnSpc>
                <a:spcPct val="120000"/>
              </a:lnSpc>
              <a:spcBef>
                <a:spcPts val="600"/>
              </a:spcBef>
              <a:spcAft>
                <a:spcPts val="0"/>
              </a:spcAft>
              <a:buSzPts val="1700"/>
              <a:buFont typeface="Wingdings" panose="05000000000000000000" pitchFamily="2" charset="2"/>
              <a:buChar char="§"/>
            </a:pPr>
            <a:r>
              <a:rPr lang="en-US" sz="1700" b="1" dirty="0">
                <a:solidFill>
                  <a:schemeClr val="dk1"/>
                </a:solidFill>
              </a:rPr>
              <a:t>Σας π</a:t>
            </a:r>
            <a:r>
              <a:rPr lang="en-US" sz="1700" b="1" dirty="0" err="1">
                <a:solidFill>
                  <a:schemeClr val="dk1"/>
                </a:solidFill>
              </a:rPr>
              <a:t>ροστ</a:t>
            </a:r>
            <a:r>
              <a:rPr lang="en-US" sz="1700" b="1" dirty="0">
                <a:solidFill>
                  <a:schemeClr val="dk1"/>
                </a:solidFill>
              </a:rPr>
              <a:t>ατεύει </a:t>
            </a:r>
            <a:r>
              <a:rPr lang="en-US" sz="1700" dirty="0">
                <a:solidFill>
                  <a:schemeClr val="dk1"/>
                </a:solidFill>
              </a:rPr>
              <a:t>από τη μελλοντική έκθεση σε </a:t>
            </a:r>
            <a:r>
              <a:rPr lang="en-US" sz="1700" b="1" dirty="0">
                <a:solidFill>
                  <a:schemeClr val="dk1"/>
                </a:solidFill>
              </a:rPr>
              <a:t>σοβαρές και θανατηφόρες </a:t>
            </a:r>
            <a:r>
              <a:rPr lang="en-US" sz="1700" dirty="0">
                <a:solidFill>
                  <a:schemeClr val="dk1"/>
                </a:solidFill>
              </a:rPr>
              <a:t> ασθένειες που προκαλούνται από ιούς ή βακτήρια</a:t>
            </a:r>
            <a:endParaRPr sz="1700" dirty="0">
              <a:solidFill>
                <a:schemeClr val="dk1"/>
              </a:solidFill>
            </a:endParaRPr>
          </a:p>
          <a:p>
            <a:pPr marL="457200" marR="0" lvl="0" indent="-325955" algn="l" rtl="0">
              <a:lnSpc>
                <a:spcPct val="120000"/>
              </a:lnSpc>
              <a:spcBef>
                <a:spcPts val="1200"/>
              </a:spcBef>
              <a:spcAft>
                <a:spcPts val="0"/>
              </a:spcAft>
              <a:buSzPts val="1700"/>
              <a:buFont typeface="Wingdings" panose="05000000000000000000" pitchFamily="2" charset="2"/>
              <a:buChar char="§"/>
            </a:pPr>
            <a:r>
              <a:rPr lang="en-US" sz="1700" b="1" dirty="0" err="1"/>
              <a:t>Μειώνει</a:t>
            </a:r>
            <a:r>
              <a:rPr lang="en-US" sz="1700" b="1" dirty="0"/>
              <a:t> </a:t>
            </a:r>
            <a:r>
              <a:rPr lang="en-US" sz="1700" b="1" dirty="0" err="1"/>
              <a:t>τον</a:t>
            </a:r>
            <a:r>
              <a:rPr lang="en-US" sz="1700" b="1" dirty="0"/>
              <a:t> </a:t>
            </a:r>
            <a:r>
              <a:rPr lang="en-US" sz="1700" b="1" dirty="0" err="1"/>
              <a:t>κίνδυνο</a:t>
            </a:r>
            <a:r>
              <a:rPr lang="en-US" sz="1700" b="1" dirty="0"/>
              <a:t> </a:t>
            </a:r>
            <a:r>
              <a:rPr lang="en-US" sz="1700" b="1" dirty="0" err="1"/>
              <a:t>εμφάνισης</a:t>
            </a:r>
            <a:r>
              <a:rPr lang="en-US" sz="1700" b="1" dirty="0"/>
              <a:t> </a:t>
            </a:r>
            <a:r>
              <a:rPr lang="en-US" sz="1700" dirty="0" err="1"/>
              <a:t>μι</a:t>
            </a:r>
            <a:r>
              <a:rPr lang="en-US" sz="1700" dirty="0"/>
              <a:t>ας</a:t>
            </a:r>
            <a:r>
              <a:rPr lang="en-US" sz="1700" dirty="0">
                <a:solidFill>
                  <a:schemeClr val="dk1"/>
                </a:solidFill>
              </a:rPr>
              <a:t> </a:t>
            </a:r>
            <a:r>
              <a:rPr lang="en-US" sz="1700" dirty="0"/>
              <a:t>ασθένειας</a:t>
            </a:r>
            <a:r>
              <a:rPr lang="en-US" sz="1700" dirty="0">
                <a:solidFill>
                  <a:schemeClr val="dk1"/>
                </a:solidFill>
              </a:rPr>
              <a:t>, δουλεύοντας με τις φυσικές άμυνες του σώματός σας για την οικοδόμηση προστασίας (ΠΟΥ)</a:t>
            </a:r>
            <a:endParaRPr sz="1700" dirty="0"/>
          </a:p>
          <a:p>
            <a:pPr marL="457200" lvl="0" indent="-325955" algn="l" rtl="0">
              <a:lnSpc>
                <a:spcPct val="120000"/>
              </a:lnSpc>
              <a:spcBef>
                <a:spcPts val="1200"/>
              </a:spcBef>
              <a:spcAft>
                <a:spcPts val="0"/>
              </a:spcAft>
              <a:buSzPts val="1700"/>
              <a:buFont typeface="Wingdings" panose="05000000000000000000" pitchFamily="2" charset="2"/>
              <a:buChar char="§"/>
            </a:pPr>
            <a:r>
              <a:rPr lang="en-US" sz="1700" b="1" dirty="0" err="1"/>
              <a:t>Προλ</a:t>
            </a:r>
            <a:r>
              <a:rPr lang="en-US" sz="1700" b="1" dirty="0"/>
              <a:t>αμβάνει και ελέγχει τις εστίες μολυσματικών ασθενειών</a:t>
            </a:r>
            <a:r>
              <a:rPr lang="en-US" sz="1700" dirty="0">
                <a:solidFill>
                  <a:schemeClr val="dk1"/>
                </a:solidFill>
              </a:rPr>
              <a:t>, π.χ. </a:t>
            </a:r>
            <a:r>
              <a:rPr lang="en-US" sz="1700" dirty="0" err="1">
                <a:solidFill>
                  <a:schemeClr val="dk1"/>
                </a:solidFill>
              </a:rPr>
              <a:t>ιός</a:t>
            </a:r>
            <a:r>
              <a:rPr lang="en-US" sz="1700" dirty="0">
                <a:solidFill>
                  <a:schemeClr val="dk1"/>
                </a:solidFill>
              </a:rPr>
              <a:t> </a:t>
            </a:r>
            <a:r>
              <a:rPr lang="en-US" sz="1700" dirty="0" err="1">
                <a:solidFill>
                  <a:schemeClr val="dk1"/>
                </a:solidFill>
              </a:rPr>
              <a:t>του</a:t>
            </a:r>
            <a:r>
              <a:rPr lang="en-US" sz="1700" dirty="0">
                <a:solidFill>
                  <a:schemeClr val="dk1"/>
                </a:solidFill>
              </a:rPr>
              <a:t> </a:t>
            </a:r>
            <a:r>
              <a:rPr lang="en-US" sz="1700" dirty="0" err="1">
                <a:solidFill>
                  <a:schemeClr val="dk1"/>
                </a:solidFill>
              </a:rPr>
              <a:t>κορονοϊού</a:t>
            </a:r>
            <a:endParaRPr sz="1700" dirty="0"/>
          </a:p>
          <a:p>
            <a:pPr marL="457200" lvl="0" indent="-325955" algn="l" rtl="0">
              <a:lnSpc>
                <a:spcPct val="120000"/>
              </a:lnSpc>
              <a:spcBef>
                <a:spcPts val="1200"/>
              </a:spcBef>
              <a:spcAft>
                <a:spcPts val="0"/>
              </a:spcAft>
              <a:buSzPts val="1700"/>
              <a:buFont typeface="Wingdings" panose="05000000000000000000" pitchFamily="2" charset="2"/>
              <a:buChar char="§"/>
            </a:pPr>
            <a:r>
              <a:rPr lang="en-US" sz="1700" b="1" dirty="0"/>
              <a:t>Απ</a:t>
            </a:r>
            <a:r>
              <a:rPr lang="en-US" sz="1700" b="1" dirty="0" err="1"/>
              <a:t>οτρέ</a:t>
            </a:r>
            <a:r>
              <a:rPr lang="en-US" sz="1700" b="1" dirty="0"/>
              <a:t>πει περισσότερες από 20 απειλητικές για τη ζωή ασθένειες</a:t>
            </a:r>
            <a:r>
              <a:rPr lang="en-US" sz="1700" dirty="0">
                <a:solidFill>
                  <a:schemeClr val="dk1"/>
                </a:solidFill>
              </a:rPr>
              <a:t> (ΠΟΥ)</a:t>
            </a:r>
            <a:endParaRPr sz="1700" dirty="0"/>
          </a:p>
          <a:p>
            <a:pPr marL="457200" lvl="0" indent="-325955" algn="l" rtl="0">
              <a:lnSpc>
                <a:spcPct val="120000"/>
              </a:lnSpc>
              <a:spcBef>
                <a:spcPts val="1200"/>
              </a:spcBef>
              <a:spcAft>
                <a:spcPts val="0"/>
              </a:spcAft>
              <a:buSzPts val="1700"/>
              <a:buFont typeface="Wingdings" panose="05000000000000000000" pitchFamily="2" charset="2"/>
              <a:buChar char="§"/>
            </a:pPr>
            <a:r>
              <a:rPr lang="en-US" sz="1700" b="1" dirty="0"/>
              <a:t>Απ</a:t>
            </a:r>
            <a:r>
              <a:rPr lang="en-US" sz="1700" b="1" dirty="0" err="1"/>
              <a:t>οτρέ</a:t>
            </a:r>
            <a:r>
              <a:rPr lang="en-US" sz="1700" b="1" dirty="0"/>
              <a:t>πει 2 έως 3 εκατομμύρια θανάτους κάθε χρόνο</a:t>
            </a:r>
            <a:r>
              <a:rPr lang="en-US" sz="1700" dirty="0"/>
              <a:t> (ΠΟΥ) και προστατεύει τα άτομα, τις κοινότητες και τους πληθυσμούς — Μερικές ασθένειες όπως </a:t>
            </a:r>
            <a:r>
              <a:rPr lang="en-US" sz="1700" i="1" dirty="0"/>
              <a:t>η ευλογιά</a:t>
            </a:r>
            <a:r>
              <a:rPr lang="en-US" sz="1700" dirty="0"/>
              <a:t> εξαλείφθηκαν παγκοσμίως μέσω του εμβολιασμού.</a:t>
            </a:r>
            <a:endParaRPr sz="1700" dirty="0"/>
          </a:p>
          <a:p>
            <a:pPr marL="457200" lvl="0" indent="-325955" algn="l" rtl="0">
              <a:lnSpc>
                <a:spcPct val="120000"/>
              </a:lnSpc>
              <a:spcBef>
                <a:spcPts val="1200"/>
              </a:spcBef>
              <a:spcAft>
                <a:spcPts val="0"/>
              </a:spcAft>
              <a:buSzPts val="1700"/>
              <a:buFont typeface="Wingdings" panose="05000000000000000000" pitchFamily="2" charset="2"/>
              <a:buChar char="§"/>
            </a:pPr>
            <a:r>
              <a:rPr lang="en-US" sz="1700" dirty="0">
                <a:solidFill>
                  <a:schemeClr val="dk1"/>
                </a:solidFill>
              </a:rPr>
              <a:t>Ένα </a:t>
            </a:r>
            <a:r>
              <a:rPr lang="en-US" sz="1700" dirty="0" err="1">
                <a:solidFill>
                  <a:schemeClr val="dk1"/>
                </a:solidFill>
              </a:rPr>
              <a:t>εμ</a:t>
            </a:r>
            <a:r>
              <a:rPr lang="en-US" sz="1700" dirty="0">
                <a:solidFill>
                  <a:schemeClr val="dk1"/>
                </a:solidFill>
              </a:rPr>
              <a:t>βολιασμένο άτομο είναι</a:t>
            </a:r>
            <a:r>
              <a:rPr lang="en-US" sz="1700" b="1" dirty="0"/>
              <a:t> λιγότερο πιθανό να μεταδώσει μια μολυσματική ασθένεια σε άλλους</a:t>
            </a:r>
            <a:r>
              <a:rPr lang="en-US" sz="1700" dirty="0">
                <a:solidFill>
                  <a:schemeClr val="dk1"/>
                </a:solidFill>
              </a:rPr>
              <a:t>. </a:t>
            </a:r>
            <a:r>
              <a:rPr lang="en-US" sz="1700" dirty="0" err="1">
                <a:solidFill>
                  <a:schemeClr val="dk1"/>
                </a:solidFill>
              </a:rPr>
              <a:t>Έτσι</a:t>
            </a:r>
            <a:r>
              <a:rPr lang="en-US" sz="1700" dirty="0">
                <a:solidFill>
                  <a:schemeClr val="dk1"/>
                </a:solidFill>
              </a:rPr>
              <a:t>, </a:t>
            </a:r>
            <a:r>
              <a:rPr lang="en-US" sz="1700" dirty="0" err="1">
                <a:solidFill>
                  <a:schemeClr val="dk1"/>
                </a:solidFill>
              </a:rPr>
              <a:t>οι</a:t>
            </a:r>
            <a:r>
              <a:rPr lang="en-US" sz="1700" dirty="0">
                <a:solidFill>
                  <a:schemeClr val="dk1"/>
                </a:solidFill>
              </a:rPr>
              <a:t> </a:t>
            </a:r>
            <a:r>
              <a:rPr lang="en-US" sz="1700" dirty="0" err="1">
                <a:solidFill>
                  <a:schemeClr val="dk1"/>
                </a:solidFill>
              </a:rPr>
              <a:t>άνθρω</a:t>
            </a:r>
            <a:r>
              <a:rPr lang="en-US" sz="1700" dirty="0">
                <a:solidFill>
                  <a:schemeClr val="dk1"/>
                </a:solidFill>
              </a:rPr>
              <a:t>ποι που εμβολιάζονται βοηθούν στην προστασία εκείνων που δεν μπορούν να εμβολιαστούν οι ίδιοι. (</a:t>
            </a:r>
            <a:r>
              <a:rPr lang="en-US" sz="1700" dirty="0" err="1">
                <a:solidFill>
                  <a:schemeClr val="dk1"/>
                </a:solidFill>
              </a:rPr>
              <a:t>Ευρω</a:t>
            </a:r>
            <a:r>
              <a:rPr lang="en-US" sz="1700" dirty="0">
                <a:solidFill>
                  <a:schemeClr val="dk1"/>
                </a:solidFill>
              </a:rPr>
              <a:t>παϊκή Επιτροπή)</a:t>
            </a:r>
            <a:endParaRPr sz="1700" dirty="0">
              <a:solidFill>
                <a:schemeClr val="dk1"/>
              </a:solidFill>
            </a:endParaRPr>
          </a:p>
        </p:txBody>
      </p:sp>
      <p:sp>
        <p:nvSpPr>
          <p:cNvPr id="542" name="Google Shape;542;p71"/>
          <p:cNvSpPr txBox="1"/>
          <p:nvPr/>
        </p:nvSpPr>
        <p:spPr>
          <a:xfrm>
            <a:off x="838212" y="1233558"/>
            <a:ext cx="6796800" cy="418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i="0" u="none" strike="noStrike" cap="none">
                <a:solidFill>
                  <a:srgbClr val="203864"/>
                </a:solidFill>
                <a:latin typeface="Arial"/>
                <a:ea typeface="Arial"/>
                <a:cs typeface="Arial"/>
                <a:sym typeface="Arial"/>
              </a:rPr>
              <a:t>Γιατί είναι σημαντικό να εμβολιαστώ;</a:t>
            </a:r>
            <a:endParaRPr sz="1800" b="0" i="0" u="none" strike="noStrike" cap="none">
              <a:solidFill>
                <a:srgbClr val="203864"/>
              </a:solidFill>
              <a:latin typeface="Arial"/>
              <a:ea typeface="Arial"/>
              <a:cs typeface="Arial"/>
              <a:sym typeface="Arial"/>
            </a:endParaRPr>
          </a:p>
        </p:txBody>
      </p:sp>
      <p:pic>
        <p:nvPicPr>
          <p:cNvPr id="543" name="Google Shape;543;p71"/>
          <p:cNvPicPr preferRelativeResize="0"/>
          <p:nvPr/>
        </p:nvPicPr>
        <p:blipFill rotWithShape="1">
          <a:blip r:embed="rId3">
            <a:alphaModFix/>
          </a:blip>
          <a:srcRect/>
          <a:stretch/>
        </p:blipFill>
        <p:spPr>
          <a:xfrm>
            <a:off x="8807996" y="1825415"/>
            <a:ext cx="3384004" cy="2324466"/>
          </a:xfrm>
          <a:prstGeom prst="rect">
            <a:avLst/>
          </a:prstGeom>
          <a:noFill/>
          <a:ln>
            <a:noFill/>
          </a:ln>
        </p:spPr>
      </p:pic>
      <p:sp>
        <p:nvSpPr>
          <p:cNvPr id="544" name="Google Shape;544;p71"/>
          <p:cNvSpPr/>
          <p:nvPr/>
        </p:nvSpPr>
        <p:spPr>
          <a:xfrm>
            <a:off x="9424437" y="6417399"/>
            <a:ext cx="244605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Άδεια Pexels</a:t>
            </a:r>
            <a:endParaRPr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545" name="Google Shape;545;p71"/>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546" name="Google Shape;546;p71"/>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grpSp>
        <p:nvGrpSpPr>
          <p:cNvPr id="162" name="Google Shape;162;p4"/>
          <p:cNvGrpSpPr/>
          <p:nvPr/>
        </p:nvGrpSpPr>
        <p:grpSpPr>
          <a:xfrm>
            <a:off x="281687" y="2914650"/>
            <a:ext cx="9430893" cy="1889781"/>
            <a:chOff x="199712" y="1198537"/>
            <a:chExt cx="7642622" cy="1552964"/>
          </a:xfrm>
        </p:grpSpPr>
        <p:sp>
          <p:nvSpPr>
            <p:cNvPr id="163" name="Google Shape;163;p4"/>
            <p:cNvSpPr/>
            <p:nvPr/>
          </p:nvSpPr>
          <p:spPr>
            <a:xfrm>
              <a:off x="199712" y="1198537"/>
              <a:ext cx="1546028" cy="1552964"/>
            </a:xfrm>
            <a:prstGeom prst="ellipse">
              <a:avLst/>
            </a:prstGeom>
            <a:solidFill>
              <a:srgbClr val="CCD3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4"/>
            <p:cNvSpPr/>
            <p:nvPr/>
          </p:nvSpPr>
          <p:spPr>
            <a:xfrm>
              <a:off x="503986" y="1510072"/>
              <a:ext cx="937480" cy="929895"/>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4"/>
            <p:cNvSpPr/>
            <p:nvPr/>
          </p:nvSpPr>
          <p:spPr>
            <a:xfrm>
              <a:off x="1785477" y="1489781"/>
              <a:ext cx="2128788" cy="90312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4"/>
            <p:cNvSpPr/>
            <p:nvPr/>
          </p:nvSpPr>
          <p:spPr>
            <a:xfrm>
              <a:off x="5713546" y="1524695"/>
              <a:ext cx="2128788" cy="90312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7" name="Google Shape;167;p4"/>
          <p:cNvSpPr txBox="1">
            <a:spLocks noGrp="1"/>
          </p:cNvSpPr>
          <p:nvPr>
            <p:ph type="title"/>
          </p:nvPr>
        </p:nvSpPr>
        <p:spPr>
          <a:xfrm>
            <a:off x="570032"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b="1"/>
              <a:t>Στόχοι</a:t>
            </a:r>
            <a:endParaRPr/>
          </a:p>
        </p:txBody>
      </p:sp>
      <p:sp>
        <p:nvSpPr>
          <p:cNvPr id="168" name="Google Shape;168;p4"/>
          <p:cNvSpPr/>
          <p:nvPr/>
        </p:nvSpPr>
        <p:spPr>
          <a:xfrm>
            <a:off x="36957" y="348995"/>
            <a:ext cx="489461" cy="615675"/>
          </a:xfrm>
          <a:prstGeom prst="rect">
            <a:avLst/>
          </a:prstGeom>
          <a:solidFill>
            <a:srgbClr val="C01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 name="Google Shape;169;p4"/>
          <p:cNvSpPr txBox="1"/>
          <p:nvPr/>
        </p:nvSpPr>
        <p:spPr>
          <a:xfrm>
            <a:off x="526419" y="348996"/>
            <a:ext cx="8471838" cy="613530"/>
          </a:xfrm>
          <a:prstGeom prst="rect">
            <a:avLst/>
          </a:prstGeom>
          <a:solidFill>
            <a:srgbClr val="203864"/>
          </a:solidFill>
          <a:ln>
            <a:noFill/>
          </a:ln>
        </p:spPr>
        <p:txBody>
          <a:bodyPr spcFirstLastPara="1" wrap="square" lIns="91425" tIns="45700" rIns="91425" bIns="45700" anchor="ctr" anchorCtr="0">
            <a:normAutofit fontScale="55000" lnSpcReduction="20000"/>
          </a:bodyPr>
          <a:lstStyle/>
          <a:p>
            <a:pPr marL="0" marR="0" lvl="0" indent="0" algn="l" rtl="0">
              <a:lnSpc>
                <a:spcPct val="90000"/>
              </a:lnSpc>
              <a:spcBef>
                <a:spcPts val="0"/>
              </a:spcBef>
              <a:spcAft>
                <a:spcPts val="0"/>
              </a:spcAft>
              <a:buClr>
                <a:schemeClr val="lt1"/>
              </a:buClr>
              <a:buSzPct val="51764"/>
              <a:buFont typeface="Calibri"/>
              <a:buNone/>
            </a:pPr>
            <a:r>
              <a:rPr lang="en-US" sz="4250" b="1">
                <a:solidFill>
                  <a:schemeClr val="lt1"/>
                </a:solidFill>
                <a:latin typeface="Calibri"/>
                <a:ea typeface="Calibri"/>
                <a:cs typeface="Calibri"/>
                <a:sym typeface="Calibri"/>
              </a:rPr>
              <a:t>Ποια είναι τα κύρια προβλήματα υγείας κατά την προσγείωση σε μια νέα χώρα;</a:t>
            </a:r>
            <a:endParaRPr sz="4250" b="1">
              <a:solidFill>
                <a:schemeClr val="lt1"/>
              </a:solidFill>
              <a:latin typeface="Calibri"/>
              <a:ea typeface="Calibri"/>
              <a:cs typeface="Calibri"/>
              <a:sym typeface="Calibri"/>
            </a:endParaRPr>
          </a:p>
        </p:txBody>
      </p:sp>
      <p:sp>
        <p:nvSpPr>
          <p:cNvPr id="170" name="Google Shape;170;p4"/>
          <p:cNvSpPr/>
          <p:nvPr/>
        </p:nvSpPr>
        <p:spPr>
          <a:xfrm>
            <a:off x="117332" y="438863"/>
            <a:ext cx="4092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2</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pic>
        <p:nvPicPr>
          <p:cNvPr id="171" name="Google Shape;171;p4" descr="Στόχος με συμπαγές γέμισμα"/>
          <p:cNvPicPr preferRelativeResize="0"/>
          <p:nvPr/>
        </p:nvPicPr>
        <p:blipFill rotWithShape="1">
          <a:blip r:embed="rId4">
            <a:alphaModFix/>
          </a:blip>
          <a:srcRect/>
          <a:stretch/>
        </p:blipFill>
        <p:spPr>
          <a:xfrm>
            <a:off x="8998257" y="2480511"/>
            <a:ext cx="3326302" cy="3234490"/>
          </a:xfrm>
          <a:prstGeom prst="rect">
            <a:avLst/>
          </a:prstGeom>
          <a:noFill/>
          <a:ln>
            <a:noFill/>
          </a:ln>
        </p:spPr>
      </p:pic>
      <p:sp>
        <p:nvSpPr>
          <p:cNvPr id="172" name="Google Shape;172;p4"/>
          <p:cNvSpPr txBox="1"/>
          <p:nvPr/>
        </p:nvSpPr>
        <p:spPr>
          <a:xfrm>
            <a:off x="2189464" y="2173544"/>
            <a:ext cx="6992635" cy="3801000"/>
          </a:xfrm>
          <a:prstGeom prst="rect">
            <a:avLst/>
          </a:prstGeom>
          <a:noFill/>
          <a:ln>
            <a:noFill/>
          </a:ln>
        </p:spPr>
        <p:txBody>
          <a:bodyPr spcFirstLastPara="1" wrap="square" lIns="91425" tIns="45700" rIns="91425" bIns="45700" anchor="t" anchorCtr="0">
            <a:spAutoFit/>
          </a:bodyPr>
          <a:lstStyle/>
          <a:p>
            <a:pPr marL="180000" marR="0" lvl="0" indent="-173650" algn="l" rtl="0">
              <a:lnSpc>
                <a:spcPct val="100000"/>
              </a:lnSpc>
              <a:spcBef>
                <a:spcPts val="600"/>
              </a:spcBef>
              <a:spcAft>
                <a:spcPts val="0"/>
              </a:spcAft>
              <a:buClr>
                <a:schemeClr val="lt1"/>
              </a:buClr>
              <a:buSzPts val="1700"/>
              <a:buFont typeface="Calibri"/>
              <a:buChar char="✔"/>
            </a:pPr>
            <a:r>
              <a:rPr lang="en-US" sz="1800" b="0" i="0" u="none" strike="noStrike" cap="none" dirty="0">
                <a:solidFill>
                  <a:schemeClr val="lt1"/>
                </a:solidFill>
                <a:latin typeface="Calibri"/>
                <a:ea typeface="Calibri"/>
                <a:cs typeface="Calibri"/>
                <a:sym typeface="Calibri"/>
              </a:rPr>
              <a:t>Κατα</a:t>
            </a:r>
            <a:r>
              <a:rPr lang="en-US" sz="1800" b="0" i="0" u="none" strike="noStrike" cap="none" dirty="0" err="1">
                <a:solidFill>
                  <a:schemeClr val="lt1"/>
                </a:solidFill>
                <a:latin typeface="Calibri"/>
                <a:ea typeface="Calibri"/>
                <a:cs typeface="Calibri"/>
                <a:sym typeface="Calibri"/>
              </a:rPr>
              <a:t>νόηση</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των</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δι</a:t>
            </a:r>
            <a:r>
              <a:rPr lang="en-US" sz="1800" b="0" i="0" u="none" strike="noStrike" cap="none" dirty="0">
                <a:solidFill>
                  <a:schemeClr val="lt1"/>
                </a:solidFill>
                <a:latin typeface="Calibri"/>
                <a:ea typeface="Calibri"/>
                <a:cs typeface="Calibri"/>
                <a:sym typeface="Calibri"/>
              </a:rPr>
              <a:t>αφόρων κινδύνων για την υγεία των μεταναστών σε όλα τα στάδια του μεταναστευτικού ταξιδιού</a:t>
            </a:r>
            <a:endParaRPr sz="1800" dirty="0"/>
          </a:p>
          <a:p>
            <a:pPr marL="180000" marR="0" lvl="0" indent="-173650" algn="l" rtl="0">
              <a:lnSpc>
                <a:spcPct val="100000"/>
              </a:lnSpc>
              <a:spcBef>
                <a:spcPts val="600"/>
              </a:spcBef>
              <a:spcAft>
                <a:spcPts val="0"/>
              </a:spcAft>
              <a:buClr>
                <a:schemeClr val="lt1"/>
              </a:buClr>
              <a:buSzPts val="1700"/>
              <a:buFont typeface="Calibri"/>
              <a:buChar char="✔"/>
            </a:pPr>
            <a:r>
              <a:rPr lang="en-US" sz="1800" b="0" i="0" u="none" strike="noStrike" cap="none" dirty="0">
                <a:solidFill>
                  <a:schemeClr val="lt1"/>
                </a:solidFill>
                <a:latin typeface="Calibri"/>
                <a:ea typeface="Calibri"/>
                <a:cs typeface="Calibri"/>
                <a:sym typeface="Calibri"/>
              </a:rPr>
              <a:t>Κατα</a:t>
            </a:r>
            <a:r>
              <a:rPr lang="en-US" sz="1800" b="0" i="0" u="none" strike="noStrike" cap="none" dirty="0" err="1">
                <a:solidFill>
                  <a:schemeClr val="lt1"/>
                </a:solidFill>
                <a:latin typeface="Calibri"/>
                <a:ea typeface="Calibri"/>
                <a:cs typeface="Calibri"/>
                <a:sym typeface="Calibri"/>
              </a:rPr>
              <a:t>νόηση</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των</a:t>
            </a:r>
            <a:r>
              <a:rPr lang="en-US" sz="1800" b="0" i="0" u="none" strike="noStrike" cap="none" dirty="0">
                <a:solidFill>
                  <a:schemeClr val="lt1"/>
                </a:solidFill>
                <a:latin typeface="Calibri"/>
                <a:ea typeface="Calibri"/>
                <a:cs typeface="Calibri"/>
                <a:sym typeface="Calibri"/>
              </a:rPr>
              <a:t> π</a:t>
            </a:r>
            <a:r>
              <a:rPr lang="en-US" sz="1800" b="0" i="0" u="none" strike="noStrike" cap="none" dirty="0" err="1">
                <a:solidFill>
                  <a:schemeClr val="lt1"/>
                </a:solidFill>
                <a:latin typeface="Calibri"/>
                <a:ea typeface="Calibri"/>
                <a:cs typeface="Calibri"/>
                <a:sym typeface="Calibri"/>
              </a:rPr>
              <a:t>ολιτισμικών</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δι</a:t>
            </a:r>
            <a:r>
              <a:rPr lang="en-US" sz="1800" b="0" i="0" u="none" strike="noStrike" cap="none" dirty="0">
                <a:solidFill>
                  <a:schemeClr val="lt1"/>
                </a:solidFill>
                <a:latin typeface="Calibri"/>
                <a:ea typeface="Calibri"/>
                <a:cs typeface="Calibri"/>
                <a:sym typeface="Calibri"/>
              </a:rPr>
              <a:t>αφορών που επηρεάζουν τις αφηγήσεις για την υγεία μεταξύ της χώρας καταγωγής και της χώρας υποδοχής </a:t>
            </a:r>
            <a:endParaRPr sz="1800" dirty="0"/>
          </a:p>
          <a:p>
            <a:pPr marL="180000" marR="0" lvl="0" indent="-173650" algn="l" rtl="0">
              <a:lnSpc>
                <a:spcPct val="100000"/>
              </a:lnSpc>
              <a:spcBef>
                <a:spcPts val="600"/>
              </a:spcBef>
              <a:spcAft>
                <a:spcPts val="0"/>
              </a:spcAft>
              <a:buClr>
                <a:schemeClr val="lt1"/>
              </a:buClr>
              <a:buSzPts val="1700"/>
              <a:buFont typeface="Calibri"/>
              <a:buChar char="✔"/>
            </a:pPr>
            <a:r>
              <a:rPr lang="en-US" sz="1800" b="0" i="0" u="none" strike="noStrike" cap="none" dirty="0" err="1">
                <a:solidFill>
                  <a:schemeClr val="lt1"/>
                </a:solidFill>
                <a:latin typeface="Calibri"/>
                <a:ea typeface="Calibri"/>
                <a:cs typeface="Calibri"/>
                <a:sym typeface="Calibri"/>
              </a:rPr>
              <a:t>Χρήση</a:t>
            </a:r>
            <a:r>
              <a:rPr lang="en-US" sz="1800" b="0" i="0" u="none" strike="noStrike" cap="none" dirty="0">
                <a:solidFill>
                  <a:schemeClr val="lt1"/>
                </a:solidFill>
                <a:latin typeface="Calibri"/>
                <a:ea typeface="Calibri"/>
                <a:cs typeface="Calibri"/>
                <a:sym typeface="Calibri"/>
              </a:rPr>
              <a:t> επ</a:t>
            </a:r>
            <a:r>
              <a:rPr lang="en-US" sz="1800" b="0" i="0" u="none" strike="noStrike" cap="none" dirty="0" err="1">
                <a:solidFill>
                  <a:schemeClr val="lt1"/>
                </a:solidFill>
                <a:latin typeface="Calibri"/>
                <a:ea typeface="Calibri"/>
                <a:cs typeface="Calibri"/>
                <a:sym typeface="Calibri"/>
              </a:rPr>
              <a:t>ιγρ</a:t>
            </a:r>
            <a:r>
              <a:rPr lang="en-US" sz="1800" b="0" i="0" u="none" strike="noStrike" cap="none" dirty="0">
                <a:solidFill>
                  <a:schemeClr val="lt1"/>
                </a:solidFill>
                <a:latin typeface="Calibri"/>
                <a:ea typeface="Calibri"/>
                <a:cs typeface="Calibri"/>
                <a:sym typeface="Calibri"/>
              </a:rPr>
              <a:t>αμμικών εργαλείων που μπορούν να διευκολύνουν την κατανόηση των ζητημάτων υγείας και των ειδικών ανά χώρα περιστάσεων που σχετίζονται με την υγεία</a:t>
            </a:r>
            <a:endParaRPr sz="1800" b="0" i="0" u="none" strike="noStrike" cap="none" dirty="0">
              <a:solidFill>
                <a:schemeClr val="lt1"/>
              </a:solidFill>
              <a:latin typeface="Calibri"/>
              <a:ea typeface="Calibri"/>
              <a:cs typeface="Calibri"/>
              <a:sym typeface="Calibri"/>
            </a:endParaRPr>
          </a:p>
          <a:p>
            <a:pPr marL="180000" marR="0" lvl="0" indent="-173650" algn="l" rtl="0">
              <a:lnSpc>
                <a:spcPct val="100000"/>
              </a:lnSpc>
              <a:spcBef>
                <a:spcPts val="600"/>
              </a:spcBef>
              <a:spcAft>
                <a:spcPts val="0"/>
              </a:spcAft>
              <a:buClr>
                <a:schemeClr val="lt1"/>
              </a:buClr>
              <a:buSzPts val="1700"/>
              <a:buFont typeface="Calibri"/>
              <a:buChar char="✔"/>
            </a:pPr>
            <a:r>
              <a:rPr lang="en-US" sz="1800" dirty="0" err="1">
                <a:solidFill>
                  <a:schemeClr val="lt1"/>
                </a:solidFill>
                <a:latin typeface="Calibri"/>
                <a:ea typeface="Calibri"/>
                <a:cs typeface="Calibri"/>
                <a:sym typeface="Calibri"/>
              </a:rPr>
              <a:t>Εκμάθηση</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ειδικής</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ορολογί</a:t>
            </a:r>
            <a:r>
              <a:rPr lang="en-US" sz="1800" b="0" i="0" u="none" strike="noStrike" cap="none" dirty="0">
                <a:solidFill>
                  <a:schemeClr val="lt1"/>
                </a:solidFill>
                <a:latin typeface="Calibri"/>
                <a:ea typeface="Calibri"/>
                <a:cs typeface="Calibri"/>
                <a:sym typeface="Calibri"/>
              </a:rPr>
              <a:t>ας </a:t>
            </a:r>
            <a:r>
              <a:rPr lang="en-US" sz="1800" dirty="0">
                <a:solidFill>
                  <a:schemeClr val="lt1"/>
                </a:solidFill>
                <a:latin typeface="Calibri"/>
                <a:ea typeface="Calibri"/>
                <a:cs typeface="Calibri"/>
                <a:sym typeface="Calibri"/>
              </a:rPr>
              <a:t>ανά χώρα αναφορικά </a:t>
            </a:r>
            <a:r>
              <a:rPr lang="en-US" sz="1800" b="0" i="0" u="none" strike="noStrike" cap="none" dirty="0">
                <a:solidFill>
                  <a:schemeClr val="lt1"/>
                </a:solidFill>
                <a:latin typeface="Calibri"/>
                <a:ea typeface="Calibri"/>
                <a:cs typeface="Calibri"/>
                <a:sym typeface="Calibri"/>
              </a:rPr>
              <a:t>με την υγεία, </a:t>
            </a:r>
            <a:r>
              <a:rPr lang="en-US" sz="1800" dirty="0">
                <a:solidFill>
                  <a:schemeClr val="lt1"/>
                </a:solidFill>
                <a:latin typeface="Calibri"/>
                <a:ea typeface="Calibri"/>
                <a:cs typeface="Calibri"/>
                <a:sym typeface="Calibri"/>
              </a:rPr>
              <a:t>διερεύνηση </a:t>
            </a:r>
            <a:r>
              <a:rPr lang="en-US" sz="1800" b="0" i="0" u="none" strike="noStrike" cap="none" dirty="0">
                <a:solidFill>
                  <a:schemeClr val="lt1"/>
                </a:solidFill>
                <a:latin typeface="Calibri"/>
                <a:ea typeface="Calibri"/>
                <a:cs typeface="Calibri"/>
                <a:sym typeface="Calibri"/>
              </a:rPr>
              <a:t>χρήσιμ</a:t>
            </a:r>
            <a:r>
              <a:rPr lang="en-US" sz="1800" dirty="0">
                <a:solidFill>
                  <a:schemeClr val="lt1"/>
                </a:solidFill>
                <a:latin typeface="Calibri"/>
                <a:ea typeface="Calibri"/>
                <a:cs typeface="Calibri"/>
                <a:sym typeface="Calibri"/>
              </a:rPr>
              <a:t>ων </a:t>
            </a:r>
            <a:r>
              <a:rPr lang="en-US" sz="1800" b="0" i="0" u="none" strike="noStrike" cap="none" dirty="0">
                <a:solidFill>
                  <a:schemeClr val="lt1"/>
                </a:solidFill>
                <a:latin typeface="Calibri"/>
                <a:ea typeface="Calibri"/>
                <a:cs typeface="Calibri"/>
                <a:sym typeface="Calibri"/>
              </a:rPr>
              <a:t>διαδικτυακ</a:t>
            </a:r>
            <a:r>
              <a:rPr lang="en-US" sz="1800" dirty="0">
                <a:solidFill>
                  <a:schemeClr val="lt1"/>
                </a:solidFill>
                <a:latin typeface="Calibri"/>
                <a:ea typeface="Calibri"/>
                <a:cs typeface="Calibri"/>
                <a:sym typeface="Calibri"/>
              </a:rPr>
              <a:t>ών </a:t>
            </a:r>
            <a:r>
              <a:rPr lang="en-US" sz="1800" b="0" i="0" u="none" strike="noStrike" cap="none" dirty="0">
                <a:solidFill>
                  <a:schemeClr val="lt1"/>
                </a:solidFill>
                <a:latin typeface="Calibri"/>
                <a:ea typeface="Calibri"/>
                <a:cs typeface="Calibri"/>
                <a:sym typeface="Calibri"/>
              </a:rPr>
              <a:t>εργαλεί</a:t>
            </a:r>
            <a:r>
              <a:rPr lang="en-US" sz="1800" dirty="0">
                <a:solidFill>
                  <a:schemeClr val="lt1"/>
                </a:solidFill>
                <a:latin typeface="Calibri"/>
                <a:ea typeface="Calibri"/>
                <a:cs typeface="Calibri"/>
                <a:sym typeface="Calibri"/>
              </a:rPr>
              <a:t>ων</a:t>
            </a:r>
            <a:endParaRPr sz="1800" dirty="0"/>
          </a:p>
          <a:p>
            <a:pPr marL="179999" marR="0" lvl="0" indent="-173649" algn="l" rtl="0">
              <a:lnSpc>
                <a:spcPct val="100000"/>
              </a:lnSpc>
              <a:spcBef>
                <a:spcPts val="600"/>
              </a:spcBef>
              <a:spcAft>
                <a:spcPts val="0"/>
              </a:spcAft>
              <a:buClr>
                <a:schemeClr val="lt1"/>
              </a:buClr>
              <a:buSzPts val="1700"/>
              <a:buFont typeface="Calibri"/>
              <a:buChar char="✔"/>
            </a:pPr>
            <a:r>
              <a:rPr lang="en-US" sz="1800" dirty="0">
                <a:solidFill>
                  <a:schemeClr val="lt1"/>
                </a:solidFill>
                <a:latin typeface="Calibri"/>
                <a:ea typeface="Calibri"/>
                <a:cs typeface="Calibri"/>
                <a:sym typeface="Calibri"/>
              </a:rPr>
              <a:t>Κατα</a:t>
            </a:r>
            <a:r>
              <a:rPr lang="en-US" sz="1800" dirty="0" err="1">
                <a:solidFill>
                  <a:schemeClr val="lt1"/>
                </a:solidFill>
                <a:latin typeface="Calibri"/>
                <a:ea typeface="Calibri"/>
                <a:cs typeface="Calibri"/>
                <a:sym typeface="Calibri"/>
              </a:rPr>
              <a:t>νόηση</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των</a:t>
            </a:r>
            <a:r>
              <a:rPr lang="en-US" sz="1800"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κύρι</a:t>
            </a:r>
            <a:r>
              <a:rPr lang="en-US" sz="1800" dirty="0" err="1">
                <a:solidFill>
                  <a:schemeClr val="lt1"/>
                </a:solidFill>
                <a:latin typeface="Calibri"/>
                <a:ea typeface="Calibri"/>
                <a:cs typeface="Calibri"/>
                <a:sym typeface="Calibri"/>
              </a:rPr>
              <a:t>ων</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συμ</a:t>
            </a:r>
            <a:r>
              <a:rPr lang="en-US" sz="1800" b="0" i="0" u="none" strike="noStrike" cap="none" dirty="0">
                <a:solidFill>
                  <a:schemeClr val="lt1"/>
                </a:solidFill>
                <a:latin typeface="Calibri"/>
                <a:ea typeface="Calibri"/>
                <a:cs typeface="Calibri"/>
                <a:sym typeface="Calibri"/>
              </a:rPr>
              <a:t>περιφορ</a:t>
            </a:r>
            <a:r>
              <a:rPr lang="en-US" sz="1800" dirty="0">
                <a:solidFill>
                  <a:schemeClr val="lt1"/>
                </a:solidFill>
                <a:latin typeface="Calibri"/>
                <a:ea typeface="Calibri"/>
                <a:cs typeface="Calibri"/>
                <a:sym typeface="Calibri"/>
              </a:rPr>
              <a:t>ών </a:t>
            </a:r>
            <a:r>
              <a:rPr lang="en-US" sz="1800" b="0" i="0" u="none" strike="noStrike" cap="none" dirty="0">
                <a:solidFill>
                  <a:schemeClr val="lt1"/>
                </a:solidFill>
                <a:latin typeface="Calibri"/>
                <a:ea typeface="Calibri"/>
                <a:cs typeface="Calibri"/>
                <a:sym typeface="Calibri"/>
              </a:rPr>
              <a:t>προστασίας της υγείας και </a:t>
            </a:r>
            <a:r>
              <a:rPr lang="en-US" sz="1800" dirty="0">
                <a:solidFill>
                  <a:schemeClr val="lt1"/>
                </a:solidFill>
                <a:latin typeface="Calibri"/>
                <a:ea typeface="Calibri"/>
                <a:cs typeface="Calibri"/>
                <a:sym typeface="Calibri"/>
              </a:rPr>
              <a:t>εκμάθηση τρόπου εύρεσης </a:t>
            </a:r>
            <a:r>
              <a:rPr lang="en-US" sz="1800" b="0" i="0" u="none" strike="noStrike" cap="none" dirty="0">
                <a:solidFill>
                  <a:schemeClr val="lt1"/>
                </a:solidFill>
                <a:latin typeface="Calibri"/>
                <a:ea typeface="Calibri"/>
                <a:cs typeface="Calibri"/>
                <a:sym typeface="Calibri"/>
              </a:rPr>
              <a:t>αξιόπιστ</a:t>
            </a:r>
            <a:r>
              <a:rPr lang="en-US" sz="1800" dirty="0">
                <a:solidFill>
                  <a:schemeClr val="lt1"/>
                </a:solidFill>
                <a:latin typeface="Calibri"/>
                <a:ea typeface="Calibri"/>
                <a:cs typeface="Calibri"/>
                <a:sym typeface="Calibri"/>
              </a:rPr>
              <a:t>ων </a:t>
            </a:r>
            <a:r>
              <a:rPr lang="en-US" sz="1800" b="0" i="0" u="none" strike="noStrike" cap="none" dirty="0">
                <a:solidFill>
                  <a:schemeClr val="lt1"/>
                </a:solidFill>
                <a:latin typeface="Calibri"/>
                <a:ea typeface="Calibri"/>
                <a:cs typeface="Calibri"/>
                <a:sym typeface="Calibri"/>
              </a:rPr>
              <a:t>σχετικ</a:t>
            </a:r>
            <a:r>
              <a:rPr lang="en-US" sz="1800" dirty="0">
                <a:solidFill>
                  <a:schemeClr val="lt1"/>
                </a:solidFill>
                <a:latin typeface="Calibri"/>
                <a:ea typeface="Calibri"/>
                <a:cs typeface="Calibri"/>
                <a:sym typeface="Calibri"/>
              </a:rPr>
              <a:t>ών </a:t>
            </a:r>
            <a:r>
              <a:rPr lang="en-US" sz="1800" b="0" i="0" u="none" strike="noStrike" cap="none" dirty="0">
                <a:solidFill>
                  <a:schemeClr val="lt1"/>
                </a:solidFill>
                <a:latin typeface="Calibri"/>
                <a:ea typeface="Calibri"/>
                <a:cs typeface="Calibri"/>
                <a:sym typeface="Calibri"/>
              </a:rPr>
              <a:t>διαδικτυακ</a:t>
            </a:r>
            <a:r>
              <a:rPr lang="en-US" sz="1800" dirty="0">
                <a:solidFill>
                  <a:schemeClr val="lt1"/>
                </a:solidFill>
                <a:latin typeface="Calibri"/>
                <a:ea typeface="Calibri"/>
                <a:cs typeface="Calibri"/>
                <a:sym typeface="Calibri"/>
              </a:rPr>
              <a:t>ών </a:t>
            </a:r>
            <a:r>
              <a:rPr lang="en-US" sz="1800" b="0" i="0" u="none" strike="noStrike" cap="none" dirty="0">
                <a:solidFill>
                  <a:schemeClr val="lt1"/>
                </a:solidFill>
                <a:latin typeface="Calibri"/>
                <a:ea typeface="Calibri"/>
                <a:cs typeface="Calibri"/>
                <a:sym typeface="Calibri"/>
              </a:rPr>
              <a:t>πηγ</a:t>
            </a:r>
            <a:r>
              <a:rPr lang="en-US" sz="1800" dirty="0">
                <a:solidFill>
                  <a:schemeClr val="lt1"/>
                </a:solidFill>
                <a:latin typeface="Calibri"/>
                <a:ea typeface="Calibri"/>
                <a:cs typeface="Calibri"/>
                <a:sym typeface="Calibri"/>
              </a:rPr>
              <a:t>ών</a:t>
            </a:r>
            <a:endParaRPr sz="18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2"/>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br>
              <a:rPr lang="en-US" b="1">
                <a:solidFill>
                  <a:srgbClr val="002060"/>
                </a:solidFill>
                <a:latin typeface="Arial"/>
                <a:ea typeface="Arial"/>
                <a:cs typeface="Arial"/>
                <a:sym typeface="Arial"/>
              </a:rPr>
            </a:br>
            <a:r>
              <a:rPr lang="en-US" sz="2800"/>
              <a:t>Ο εμβολιασμός</a:t>
            </a:r>
            <a:endParaRPr sz="2800"/>
          </a:p>
        </p:txBody>
      </p:sp>
      <p:sp>
        <p:nvSpPr>
          <p:cNvPr id="552" name="Google Shape;552;p72"/>
          <p:cNvSpPr txBox="1">
            <a:spLocks noGrp="1"/>
          </p:cNvSpPr>
          <p:nvPr>
            <p:ph type="body" idx="3"/>
          </p:nvPr>
        </p:nvSpPr>
        <p:spPr>
          <a:xfrm>
            <a:off x="930013" y="1828445"/>
            <a:ext cx="5183188" cy="596866"/>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600"/>
              </a:spcBef>
              <a:spcAft>
                <a:spcPts val="0"/>
              </a:spcAft>
              <a:buSzPts val="2400"/>
              <a:buNone/>
            </a:pPr>
            <a:r>
              <a:rPr lang="en-US" sz="1800" i="1">
                <a:solidFill>
                  <a:srgbClr val="203864"/>
                </a:solidFill>
              </a:rPr>
              <a:t>Είναι ασφαλή τα εμβόλια;</a:t>
            </a:r>
            <a:endParaRPr sz="1800" i="1">
              <a:solidFill>
                <a:srgbClr val="203864"/>
              </a:solidFill>
              <a:latin typeface="Arial"/>
              <a:ea typeface="Arial"/>
              <a:cs typeface="Arial"/>
              <a:sym typeface="Arial"/>
            </a:endParaRPr>
          </a:p>
        </p:txBody>
      </p:sp>
      <p:sp>
        <p:nvSpPr>
          <p:cNvPr id="553" name="Google Shape;553;p72"/>
          <p:cNvSpPr txBox="1">
            <a:spLocks noGrp="1"/>
          </p:cNvSpPr>
          <p:nvPr>
            <p:ph type="body" idx="4"/>
          </p:nvPr>
        </p:nvSpPr>
        <p:spPr>
          <a:xfrm>
            <a:off x="838199" y="2483817"/>
            <a:ext cx="5514975" cy="3769942"/>
          </a:xfrm>
          <a:prstGeom prst="rect">
            <a:avLst/>
          </a:prstGeom>
          <a:noFill/>
          <a:ln>
            <a:noFill/>
          </a:ln>
        </p:spPr>
        <p:txBody>
          <a:bodyPr spcFirstLastPara="1" wrap="square" lIns="91425" tIns="45700" rIns="91425" bIns="45700" anchor="t" anchorCtr="0">
            <a:normAutofit fontScale="92500"/>
          </a:bodyPr>
          <a:lstStyle/>
          <a:p>
            <a:pPr marL="457200" lvl="0" indent="-381000" algn="l" rtl="0">
              <a:lnSpc>
                <a:spcPct val="100000"/>
              </a:lnSpc>
              <a:spcBef>
                <a:spcPts val="600"/>
              </a:spcBef>
              <a:spcAft>
                <a:spcPts val="0"/>
              </a:spcAft>
              <a:buSzPts val="2400"/>
              <a:buChar char="▪"/>
            </a:pPr>
            <a:r>
              <a:rPr lang="en-US" sz="2100" dirty="0" err="1">
                <a:solidFill>
                  <a:schemeClr val="dk1"/>
                </a:solidFill>
              </a:rPr>
              <a:t>Όλες</a:t>
            </a:r>
            <a:r>
              <a:rPr lang="en-US" sz="2100" dirty="0">
                <a:solidFill>
                  <a:schemeClr val="dk1"/>
                </a:solidFill>
              </a:rPr>
              <a:t> </a:t>
            </a:r>
            <a:r>
              <a:rPr lang="en-US" sz="2100" dirty="0" err="1">
                <a:solidFill>
                  <a:schemeClr val="dk1"/>
                </a:solidFill>
              </a:rPr>
              <a:t>οι</a:t>
            </a:r>
            <a:r>
              <a:rPr lang="en-US" sz="2100" dirty="0">
                <a:solidFill>
                  <a:schemeClr val="dk1"/>
                </a:solidFill>
              </a:rPr>
              <a:t> </a:t>
            </a:r>
            <a:r>
              <a:rPr lang="en-US" sz="2100" dirty="0" err="1">
                <a:solidFill>
                  <a:schemeClr val="dk1"/>
                </a:solidFill>
              </a:rPr>
              <a:t>χώρες</a:t>
            </a:r>
            <a:r>
              <a:rPr lang="en-US" sz="2100" dirty="0">
                <a:solidFill>
                  <a:schemeClr val="dk1"/>
                </a:solidFill>
              </a:rPr>
              <a:t> </a:t>
            </a:r>
            <a:r>
              <a:rPr lang="en-US" sz="2100" dirty="0" err="1">
                <a:solidFill>
                  <a:schemeClr val="dk1"/>
                </a:solidFill>
              </a:rPr>
              <a:t>δι</a:t>
            </a:r>
            <a:r>
              <a:rPr lang="en-US" sz="2100" dirty="0">
                <a:solidFill>
                  <a:schemeClr val="dk1"/>
                </a:solidFill>
              </a:rPr>
              <a:t>αθέτουν </a:t>
            </a:r>
            <a:r>
              <a:rPr lang="en-US" sz="2800" b="1" dirty="0"/>
              <a:t>εθνικό πρόγραμμα ανοσοποίησης</a:t>
            </a:r>
            <a:r>
              <a:rPr lang="en-US" sz="2100" dirty="0">
                <a:solidFill>
                  <a:schemeClr val="dk1"/>
                </a:solidFill>
              </a:rPr>
              <a:t> για την προστασία του πληθυσμού από ασθένειες που προλαμβάνονται με εμβολιασμό (UNICEF)</a:t>
            </a:r>
            <a:endParaRPr sz="2800" dirty="0">
              <a:solidFill>
                <a:schemeClr val="dk1"/>
              </a:solidFill>
            </a:endParaRPr>
          </a:p>
          <a:p>
            <a:pPr marL="457200" lvl="0" indent="-381000" algn="l" rtl="0">
              <a:lnSpc>
                <a:spcPct val="100000"/>
              </a:lnSpc>
              <a:spcBef>
                <a:spcPts val="600"/>
              </a:spcBef>
              <a:spcAft>
                <a:spcPts val="0"/>
              </a:spcAft>
              <a:buSzPts val="2400"/>
              <a:buChar char="▪"/>
            </a:pPr>
            <a:r>
              <a:rPr lang="en-US" sz="2100" dirty="0" err="1">
                <a:solidFill>
                  <a:schemeClr val="dk1"/>
                </a:solidFill>
              </a:rPr>
              <a:t>Όλ</a:t>
            </a:r>
            <a:r>
              <a:rPr lang="en-US" sz="2100" dirty="0">
                <a:solidFill>
                  <a:schemeClr val="dk1"/>
                </a:solidFill>
              </a:rPr>
              <a:t>α τα εμβόλια που χρησιμοποιούνται στα εθνικά προγράμματα ανοσοποίησης είναι </a:t>
            </a:r>
            <a:r>
              <a:rPr lang="en-US" sz="2800" b="1" dirty="0"/>
              <a:t>ασφαλή και αποτελεσματικά</a:t>
            </a:r>
            <a:r>
              <a:rPr lang="en-US" sz="2100" dirty="0">
                <a:solidFill>
                  <a:schemeClr val="dk1"/>
                </a:solidFill>
              </a:rPr>
              <a:t> (ΠΟΥ)</a:t>
            </a:r>
            <a:endParaRPr sz="2800" dirty="0">
              <a:solidFill>
                <a:schemeClr val="dk1"/>
              </a:solidFill>
            </a:endParaRPr>
          </a:p>
          <a:p>
            <a:pPr marL="457200" lvl="0" indent="-381000" algn="l" rtl="0">
              <a:lnSpc>
                <a:spcPct val="100000"/>
              </a:lnSpc>
              <a:spcBef>
                <a:spcPts val="600"/>
              </a:spcBef>
              <a:spcAft>
                <a:spcPts val="0"/>
              </a:spcAft>
              <a:buSzPts val="2400"/>
              <a:buChar char="▪"/>
            </a:pPr>
            <a:r>
              <a:rPr lang="en-US" sz="2800" b="1" dirty="0" err="1"/>
              <a:t>Οι</a:t>
            </a:r>
            <a:r>
              <a:rPr lang="en-US" sz="2800" b="1" dirty="0"/>
              <a:t> π</a:t>
            </a:r>
            <a:r>
              <a:rPr lang="en-US" sz="2800" b="1" dirty="0" err="1"/>
              <a:t>ερισσότερες</a:t>
            </a:r>
            <a:r>
              <a:rPr lang="en-US" sz="2800" b="1" dirty="0"/>
              <a:t> πα</a:t>
            </a:r>
            <a:r>
              <a:rPr lang="en-US" sz="2800" b="1" dirty="0" err="1"/>
              <a:t>ρενέργειες</a:t>
            </a:r>
            <a:r>
              <a:rPr lang="en-US" sz="2800" b="1" dirty="0"/>
              <a:t> είναι </a:t>
            </a:r>
            <a:r>
              <a:rPr lang="en-US" sz="2800" b="1" dirty="0" err="1"/>
              <a:t>μικρές</a:t>
            </a:r>
            <a:r>
              <a:rPr lang="en-US" sz="2100" dirty="0">
                <a:solidFill>
                  <a:schemeClr val="dk1"/>
                </a:solidFill>
              </a:rPr>
              <a:t> και βρα</a:t>
            </a:r>
            <a:r>
              <a:rPr lang="en-US" sz="2100" dirty="0" err="1">
                <a:solidFill>
                  <a:schemeClr val="dk1"/>
                </a:solidFill>
              </a:rPr>
              <a:t>χύ</a:t>
            </a:r>
            <a:r>
              <a:rPr lang="en-US" sz="2100" dirty="0">
                <a:solidFill>
                  <a:schemeClr val="dk1"/>
                </a:solidFill>
              </a:rPr>
              <a:t>βιες</a:t>
            </a:r>
            <a:endParaRPr sz="2800" dirty="0">
              <a:solidFill>
                <a:schemeClr val="dk1"/>
              </a:solidFill>
            </a:endParaRPr>
          </a:p>
          <a:p>
            <a:pPr marL="457200" lvl="0" indent="-228600" algn="l" rtl="0">
              <a:lnSpc>
                <a:spcPct val="100000"/>
              </a:lnSpc>
              <a:spcBef>
                <a:spcPts val="600"/>
              </a:spcBef>
              <a:spcAft>
                <a:spcPts val="0"/>
              </a:spcAft>
              <a:buSzPts val="2400"/>
              <a:buNone/>
            </a:pPr>
            <a:endParaRPr dirty="0">
              <a:solidFill>
                <a:schemeClr val="dk1"/>
              </a:solidFill>
            </a:endParaRPr>
          </a:p>
        </p:txBody>
      </p:sp>
      <p:sp>
        <p:nvSpPr>
          <p:cNvPr id="554" name="Google Shape;554;p72"/>
          <p:cNvSpPr/>
          <p:nvPr/>
        </p:nvSpPr>
        <p:spPr>
          <a:xfrm>
            <a:off x="9405514" y="6417429"/>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Άδεια Pixabay</a:t>
            </a:r>
            <a:endParaRPr sz="1200" b="0" i="0" u="none" strike="noStrike" cap="none">
              <a:solidFill>
                <a:schemeClr val="dk1"/>
              </a:solidFill>
              <a:latin typeface="Calibri"/>
              <a:ea typeface="Calibri"/>
              <a:cs typeface="Calibri"/>
              <a:sym typeface="Calibri"/>
            </a:endParaRPr>
          </a:p>
        </p:txBody>
      </p:sp>
      <p:pic>
        <p:nvPicPr>
          <p:cNvPr id="555" name="Google Shape;555;p72" descr="Map  Description automatically generated"/>
          <p:cNvPicPr preferRelativeResize="0"/>
          <p:nvPr/>
        </p:nvPicPr>
        <p:blipFill rotWithShape="1">
          <a:blip r:embed="rId5">
            <a:alphaModFix/>
          </a:blip>
          <a:srcRect/>
          <a:stretch/>
        </p:blipFill>
        <p:spPr>
          <a:xfrm>
            <a:off x="6647551" y="2483818"/>
            <a:ext cx="5273615" cy="3136969"/>
          </a:xfrm>
          <a:prstGeom prst="rect">
            <a:avLst/>
          </a:prstGeom>
          <a:noFill/>
          <a:ln>
            <a:noFill/>
          </a:ln>
        </p:spPr>
      </p:pic>
      <p:pic>
        <p:nvPicPr>
          <p:cNvPr id="556" name="Google Shape;556;p72"/>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557" name="Google Shape;557;p72"/>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73"/>
          <p:cNvSpPr txBox="1">
            <a:spLocks noGrp="1"/>
          </p:cNvSpPr>
          <p:nvPr>
            <p:ph type="title"/>
          </p:nvPr>
        </p:nvSpPr>
        <p:spPr>
          <a:xfrm>
            <a:off x="838200" y="718375"/>
            <a:ext cx="10515600" cy="61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2800"/>
              <a:t>Ασθένειες που μπορούν να προληφθούν με εμβολιασμό</a:t>
            </a:r>
            <a:endParaRPr sz="2800"/>
          </a:p>
        </p:txBody>
      </p:sp>
      <p:sp>
        <p:nvSpPr>
          <p:cNvPr id="563" name="Google Shape;563;p73"/>
          <p:cNvSpPr txBox="1">
            <a:spLocks noGrp="1"/>
          </p:cNvSpPr>
          <p:nvPr>
            <p:ph type="body" idx="2"/>
          </p:nvPr>
        </p:nvSpPr>
        <p:spPr>
          <a:xfrm>
            <a:off x="838200" y="1874750"/>
            <a:ext cx="5802300" cy="49830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600"/>
              </a:spcBef>
              <a:spcAft>
                <a:spcPts val="0"/>
              </a:spcAft>
              <a:buSzPts val="2000"/>
              <a:buChar char="▪"/>
            </a:pPr>
            <a:r>
              <a:rPr lang="en-US" sz="2000">
                <a:solidFill>
                  <a:schemeClr val="dk1"/>
                </a:solidFill>
              </a:rPr>
              <a:t>Κονδυλωτός βακτήριος</a:t>
            </a:r>
            <a:endParaRPr sz="2000"/>
          </a:p>
          <a:p>
            <a:pPr marL="457200" lvl="0" indent="-355600" algn="l" rtl="0">
              <a:lnSpc>
                <a:spcPct val="100000"/>
              </a:lnSpc>
              <a:spcBef>
                <a:spcPts val="600"/>
              </a:spcBef>
              <a:spcAft>
                <a:spcPts val="0"/>
              </a:spcAft>
              <a:buSzPts val="2000"/>
              <a:buChar char="▪"/>
            </a:pPr>
            <a:r>
              <a:rPr lang="en-US" sz="2000">
                <a:solidFill>
                  <a:schemeClr val="dk1"/>
                </a:solidFill>
              </a:rPr>
              <a:t>Ιός πολιομυελίτιδας </a:t>
            </a:r>
            <a:endParaRPr sz="2000"/>
          </a:p>
          <a:p>
            <a:pPr marL="457200" lvl="0" indent="-355600" algn="l" rtl="0">
              <a:lnSpc>
                <a:spcPct val="100000"/>
              </a:lnSpc>
              <a:spcBef>
                <a:spcPts val="600"/>
              </a:spcBef>
              <a:spcAft>
                <a:spcPts val="0"/>
              </a:spcAft>
              <a:buSzPts val="2000"/>
              <a:buChar char="▪"/>
            </a:pPr>
            <a:r>
              <a:rPr lang="en-US" sz="2000">
                <a:solidFill>
                  <a:schemeClr val="dk1"/>
                </a:solidFill>
              </a:rPr>
              <a:t>Διφθερίτιδα</a:t>
            </a:r>
            <a:endParaRPr sz="2000"/>
          </a:p>
          <a:p>
            <a:pPr marL="457200" lvl="0" indent="-355600" algn="l" rtl="0">
              <a:lnSpc>
                <a:spcPct val="100000"/>
              </a:lnSpc>
              <a:spcBef>
                <a:spcPts val="600"/>
              </a:spcBef>
              <a:spcAft>
                <a:spcPts val="0"/>
              </a:spcAft>
              <a:buSzPts val="2000"/>
              <a:buChar char="▪"/>
            </a:pPr>
            <a:r>
              <a:rPr lang="en-US" sz="2000">
                <a:solidFill>
                  <a:schemeClr val="dk1"/>
                </a:solidFill>
              </a:rPr>
              <a:t>Τέτανος</a:t>
            </a:r>
            <a:endParaRPr sz="2000"/>
          </a:p>
          <a:p>
            <a:pPr marL="457200" lvl="0" indent="-355600" algn="l" rtl="0">
              <a:lnSpc>
                <a:spcPct val="100000"/>
              </a:lnSpc>
              <a:spcBef>
                <a:spcPts val="600"/>
              </a:spcBef>
              <a:spcAft>
                <a:spcPts val="0"/>
              </a:spcAft>
              <a:buSzPts val="2000"/>
              <a:buChar char="▪"/>
            </a:pPr>
            <a:r>
              <a:rPr lang="en-US" sz="2000">
                <a:solidFill>
                  <a:schemeClr val="dk1"/>
                </a:solidFill>
              </a:rPr>
              <a:t>Κοκκύτης</a:t>
            </a:r>
            <a:endParaRPr sz="2000"/>
          </a:p>
          <a:p>
            <a:pPr marL="457200" lvl="0" indent="-355600" algn="l" rtl="0">
              <a:lnSpc>
                <a:spcPct val="100000"/>
              </a:lnSpc>
              <a:spcBef>
                <a:spcPts val="600"/>
              </a:spcBef>
              <a:spcAft>
                <a:spcPts val="0"/>
              </a:spcAft>
              <a:buSzPts val="2000"/>
              <a:buChar char="▪"/>
            </a:pPr>
            <a:r>
              <a:rPr lang="en-US" sz="2000">
                <a:solidFill>
                  <a:schemeClr val="dk1"/>
                </a:solidFill>
              </a:rPr>
              <a:t>Ιλαρά</a:t>
            </a:r>
            <a:endParaRPr sz="2000"/>
          </a:p>
          <a:p>
            <a:pPr marL="457200" lvl="0" indent="-355600" algn="l" rtl="0">
              <a:lnSpc>
                <a:spcPct val="100000"/>
              </a:lnSpc>
              <a:spcBef>
                <a:spcPts val="600"/>
              </a:spcBef>
              <a:spcAft>
                <a:spcPts val="0"/>
              </a:spcAft>
              <a:buSzPts val="2000"/>
              <a:buChar char="▪"/>
            </a:pPr>
            <a:r>
              <a:rPr lang="en-US" sz="2000">
                <a:solidFill>
                  <a:schemeClr val="dk1"/>
                </a:solidFill>
              </a:rPr>
              <a:t>Ηπατίτιδα Α/Β</a:t>
            </a:r>
            <a:endParaRPr sz="2000"/>
          </a:p>
          <a:p>
            <a:pPr marL="457200" lvl="0" indent="-355600" algn="l" rtl="0">
              <a:lnSpc>
                <a:spcPct val="100000"/>
              </a:lnSpc>
              <a:spcBef>
                <a:spcPts val="600"/>
              </a:spcBef>
              <a:spcAft>
                <a:spcPts val="0"/>
              </a:spcAft>
              <a:buSzPts val="2000"/>
              <a:buChar char="▪"/>
            </a:pPr>
            <a:r>
              <a:rPr lang="en-US" sz="2000">
                <a:solidFill>
                  <a:schemeClr val="dk1"/>
                </a:solidFill>
              </a:rPr>
              <a:t>Ροταϊός</a:t>
            </a:r>
            <a:endParaRPr sz="2000"/>
          </a:p>
          <a:p>
            <a:pPr marL="457200" lvl="0" indent="-355600" algn="l" rtl="0">
              <a:lnSpc>
                <a:spcPct val="100000"/>
              </a:lnSpc>
              <a:spcBef>
                <a:spcPts val="600"/>
              </a:spcBef>
              <a:spcAft>
                <a:spcPts val="0"/>
              </a:spcAft>
              <a:buSzPts val="2000"/>
              <a:buChar char="▪"/>
            </a:pPr>
            <a:r>
              <a:rPr lang="en-US" sz="2000">
                <a:solidFill>
                  <a:schemeClr val="dk1"/>
                </a:solidFill>
              </a:rPr>
              <a:t>Ιός κίτρινου πυρετού</a:t>
            </a:r>
            <a:endParaRPr sz="2000"/>
          </a:p>
          <a:p>
            <a:pPr marL="457200" lvl="0" indent="-355600" algn="l" rtl="0">
              <a:lnSpc>
                <a:spcPct val="100000"/>
              </a:lnSpc>
              <a:spcBef>
                <a:spcPts val="600"/>
              </a:spcBef>
              <a:spcAft>
                <a:spcPts val="0"/>
              </a:spcAft>
              <a:buSzPts val="2000"/>
              <a:buChar char="▪"/>
            </a:pPr>
            <a:r>
              <a:rPr lang="en-US" sz="2000">
                <a:solidFill>
                  <a:schemeClr val="dk1"/>
                </a:solidFill>
              </a:rPr>
              <a:t>HPV</a:t>
            </a:r>
            <a:endParaRPr sz="2000"/>
          </a:p>
          <a:p>
            <a:pPr marL="457200" lvl="0" indent="-355600" algn="l" rtl="0">
              <a:lnSpc>
                <a:spcPct val="100000"/>
              </a:lnSpc>
              <a:spcBef>
                <a:spcPts val="600"/>
              </a:spcBef>
              <a:spcAft>
                <a:spcPts val="0"/>
              </a:spcAft>
              <a:buSzPts val="2000"/>
              <a:buChar char="▪"/>
            </a:pPr>
            <a:r>
              <a:rPr lang="en-US" sz="2000">
                <a:solidFill>
                  <a:schemeClr val="dk1"/>
                </a:solidFill>
              </a:rPr>
              <a:t>COVID-19</a:t>
            </a:r>
            <a:endParaRPr sz="2000"/>
          </a:p>
          <a:p>
            <a:pPr marL="457200" lvl="0" indent="-355600" algn="l" rtl="0">
              <a:lnSpc>
                <a:spcPct val="100000"/>
              </a:lnSpc>
              <a:spcBef>
                <a:spcPts val="600"/>
              </a:spcBef>
              <a:spcAft>
                <a:spcPts val="0"/>
              </a:spcAft>
              <a:buSzPts val="2000"/>
              <a:buChar char="▪"/>
            </a:pPr>
            <a:r>
              <a:rPr lang="en-US" sz="2000" u="sng">
                <a:solidFill>
                  <a:schemeClr val="hlink"/>
                </a:solidFill>
                <a:hlinkClick r:id="rId3"/>
              </a:rPr>
              <a:t>σχετικά βίντεο</a:t>
            </a:r>
            <a:endParaRPr sz="2000">
              <a:solidFill>
                <a:schemeClr val="dk1"/>
              </a:solidFill>
            </a:endParaRPr>
          </a:p>
          <a:p>
            <a:pPr marL="457200" lvl="0" indent="-228600" algn="l" rtl="0">
              <a:lnSpc>
                <a:spcPct val="100000"/>
              </a:lnSpc>
              <a:spcBef>
                <a:spcPts val="600"/>
              </a:spcBef>
              <a:spcAft>
                <a:spcPts val="0"/>
              </a:spcAft>
              <a:buSzPts val="2400"/>
              <a:buNone/>
            </a:pPr>
            <a:endParaRPr sz="2200">
              <a:solidFill>
                <a:schemeClr val="dk1"/>
              </a:solidFill>
            </a:endParaRPr>
          </a:p>
        </p:txBody>
      </p:sp>
      <p:sp>
        <p:nvSpPr>
          <p:cNvPr id="564" name="Google Shape;564;p73"/>
          <p:cNvSpPr txBox="1"/>
          <p:nvPr/>
        </p:nvSpPr>
        <p:spPr>
          <a:xfrm>
            <a:off x="838188" y="1331875"/>
            <a:ext cx="6119400" cy="369300"/>
          </a:xfrm>
          <a:prstGeom prst="rect">
            <a:avLst/>
          </a:prstGeom>
          <a:noFill/>
          <a:ln>
            <a:noFill/>
          </a:ln>
        </p:spPr>
        <p:txBody>
          <a:bodyPr spcFirstLastPara="1" wrap="square" lIns="91425" tIns="45700" rIns="91425" bIns="45700" anchor="t" anchorCtr="0">
            <a:spAutoFit/>
          </a:bodyPr>
          <a:lstStyle/>
          <a:p>
            <a:pPr marL="76200" marR="0" lvl="0" indent="0" algn="l" rtl="0">
              <a:lnSpc>
                <a:spcPct val="100000"/>
              </a:lnSpc>
              <a:spcBef>
                <a:spcPts val="0"/>
              </a:spcBef>
              <a:spcAft>
                <a:spcPts val="0"/>
              </a:spcAft>
              <a:buClr>
                <a:srgbClr val="C01E24"/>
              </a:buClr>
              <a:buSzPts val="2400"/>
              <a:buFont typeface="Calibri"/>
              <a:buNone/>
            </a:pPr>
            <a:r>
              <a:rPr lang="en-US" sz="1800" b="1" i="0" u="none" strike="noStrike" cap="none" dirty="0" err="1">
                <a:solidFill>
                  <a:schemeClr val="tx1"/>
                </a:solidFill>
                <a:latin typeface="Arial"/>
                <a:ea typeface="Arial"/>
                <a:cs typeface="Arial"/>
                <a:sym typeface="Arial"/>
              </a:rPr>
              <a:t>Ότ</a:t>
            </a:r>
            <a:r>
              <a:rPr lang="en-US" sz="1800" b="1" i="0" u="none" strike="noStrike" cap="none" dirty="0">
                <a:solidFill>
                  <a:schemeClr val="tx1"/>
                </a:solidFill>
                <a:latin typeface="Arial"/>
                <a:ea typeface="Arial"/>
                <a:cs typeface="Arial"/>
                <a:sym typeface="Arial"/>
              </a:rPr>
              <a:t>αν εμβολιαστώ, μπορώ να προστατευτώ από:</a:t>
            </a:r>
            <a:endParaRPr dirty="0">
              <a:solidFill>
                <a:schemeClr val="tx1"/>
              </a:solidFill>
            </a:endParaRPr>
          </a:p>
        </p:txBody>
      </p:sp>
      <p:pic>
        <p:nvPicPr>
          <p:cNvPr id="565" name="Google Shape;565;p73"/>
          <p:cNvPicPr preferRelativeResize="0"/>
          <p:nvPr/>
        </p:nvPicPr>
        <p:blipFill rotWithShape="1">
          <a:blip r:embed="rId4">
            <a:alphaModFix/>
          </a:blip>
          <a:srcRect/>
          <a:stretch/>
        </p:blipFill>
        <p:spPr>
          <a:xfrm>
            <a:off x="6238699" y="2279488"/>
            <a:ext cx="5570275" cy="3190324"/>
          </a:xfrm>
          <a:prstGeom prst="rect">
            <a:avLst/>
          </a:prstGeom>
          <a:noFill/>
          <a:ln>
            <a:noFill/>
          </a:ln>
        </p:spPr>
      </p:pic>
      <p:sp>
        <p:nvSpPr>
          <p:cNvPr id="566" name="Google Shape;566;p73"/>
          <p:cNvSpPr/>
          <p:nvPr/>
        </p:nvSpPr>
        <p:spPr>
          <a:xfrm>
            <a:off x="9397268" y="6417429"/>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Άδεια Pixabay</a:t>
            </a:r>
            <a:endParaRPr sz="1200" b="0" i="0" u="none" strike="noStrike" cap="none">
              <a:solidFill>
                <a:schemeClr val="dk1"/>
              </a:solidFill>
              <a:latin typeface="Calibri"/>
              <a:ea typeface="Calibri"/>
              <a:cs typeface="Calibri"/>
              <a:sym typeface="Calibri"/>
            </a:endParaRPr>
          </a:p>
        </p:txBody>
      </p:sp>
      <p:pic>
        <p:nvPicPr>
          <p:cNvPr id="567" name="Google Shape;567;p73"/>
          <p:cNvPicPr preferRelativeResize="0"/>
          <p:nvPr/>
        </p:nvPicPr>
        <p:blipFill rotWithShape="1">
          <a:blip r:embed="rId7">
            <a:alphaModFix/>
          </a:blip>
          <a:srcRect l="26648" t="70260" r="70336" b="24439"/>
          <a:stretch/>
        </p:blipFill>
        <p:spPr>
          <a:xfrm flipH="1">
            <a:off x="-1904" y="6253759"/>
            <a:ext cx="610941" cy="604241"/>
          </a:xfrm>
          <a:prstGeom prst="rect">
            <a:avLst/>
          </a:prstGeom>
          <a:noFill/>
          <a:ln>
            <a:noFill/>
          </a:ln>
        </p:spPr>
      </p:pic>
      <p:sp>
        <p:nvSpPr>
          <p:cNvPr id="568" name="Google Shape;568;p73"/>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4"/>
          <p:cNvSpPr txBox="1">
            <a:spLocks noGrp="1"/>
          </p:cNvSpPr>
          <p:nvPr>
            <p:ph type="title"/>
          </p:nvPr>
        </p:nvSpPr>
        <p:spPr>
          <a:xfrm>
            <a:off x="725100" y="815024"/>
            <a:ext cx="11360700" cy="604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ΔΙΑΤΡΟΦΗ</a:t>
            </a:r>
            <a:endParaRPr b="1">
              <a:latin typeface="Arial"/>
              <a:ea typeface="Arial"/>
              <a:cs typeface="Arial"/>
              <a:sym typeface="Arial"/>
            </a:endParaRPr>
          </a:p>
        </p:txBody>
      </p:sp>
      <p:sp>
        <p:nvSpPr>
          <p:cNvPr id="574" name="Google Shape;574;p74"/>
          <p:cNvSpPr txBox="1">
            <a:spLocks noGrp="1"/>
          </p:cNvSpPr>
          <p:nvPr>
            <p:ph type="body" idx="1"/>
          </p:nvPr>
        </p:nvSpPr>
        <p:spPr>
          <a:xfrm>
            <a:off x="725100" y="1935250"/>
            <a:ext cx="9954900" cy="4356000"/>
          </a:xfrm>
          <a:prstGeom prst="rect">
            <a:avLst/>
          </a:prstGeom>
          <a:noFill/>
          <a:ln>
            <a:noFill/>
          </a:ln>
        </p:spPr>
        <p:txBody>
          <a:bodyPr spcFirstLastPara="1" wrap="square" lIns="91425" tIns="91425" rIns="91425" bIns="91425" anchor="t" anchorCtr="0">
            <a:noAutofit/>
          </a:bodyPr>
          <a:lstStyle/>
          <a:p>
            <a:pPr marL="393700" lvl="0" indent="-241300" algn="l" rtl="0">
              <a:lnSpc>
                <a:spcPct val="100000"/>
              </a:lnSpc>
              <a:spcBef>
                <a:spcPts val="600"/>
              </a:spcBef>
              <a:spcAft>
                <a:spcPts val="0"/>
              </a:spcAft>
              <a:buSzPts val="2000"/>
              <a:buFont typeface="Calibri"/>
              <a:buChar char="▪"/>
            </a:pPr>
            <a:r>
              <a:rPr lang="en-US" sz="2000">
                <a:solidFill>
                  <a:schemeClr val="dk1"/>
                </a:solidFill>
              </a:rPr>
              <a:t>Η διατροφή είναι εξαιρετικά </a:t>
            </a:r>
            <a:r>
              <a:rPr lang="en-US" sz="2000" b="1"/>
              <a:t>σημαντική για την υγεία σας</a:t>
            </a:r>
            <a:r>
              <a:rPr lang="en-US" sz="2000">
                <a:solidFill>
                  <a:schemeClr val="dk1"/>
                </a:solidFill>
              </a:rPr>
              <a:t> και για την </a:t>
            </a:r>
            <a:r>
              <a:rPr lang="en-US" sz="2000" b="1"/>
              <a:t>ανάπτυξη των ανθρώπων</a:t>
            </a:r>
            <a:endParaRPr sz="2000" b="1">
              <a:solidFill>
                <a:schemeClr val="dk1"/>
              </a:solidFill>
            </a:endParaRPr>
          </a:p>
          <a:p>
            <a:pPr marL="393700" lvl="0" indent="-241300" algn="l" rtl="0">
              <a:lnSpc>
                <a:spcPct val="100000"/>
              </a:lnSpc>
              <a:spcBef>
                <a:spcPts val="1200"/>
              </a:spcBef>
              <a:spcAft>
                <a:spcPts val="0"/>
              </a:spcAft>
              <a:buSzPts val="2000"/>
              <a:buFont typeface="Calibri"/>
              <a:buChar char="▪"/>
            </a:pPr>
            <a:r>
              <a:rPr lang="en-US" sz="2000">
                <a:solidFill>
                  <a:schemeClr val="dk1"/>
                </a:solidFill>
              </a:rPr>
              <a:t>Η καλή διατροφή σχετίζεται με την </a:t>
            </a:r>
            <a:r>
              <a:rPr lang="en-US" sz="2000" b="1"/>
              <a:t>καλύτερη υγεία των βρεφών και της μητέρας, το ισχυρότερο ανοσοποιητικό σύστημα, την ασφαλέστερη εγκυμοσύνη και τον τοκετό και τον χαμηλότερο κίνδυνο μη μεταδοτικών ασθενειών</a:t>
            </a:r>
            <a:r>
              <a:rPr lang="en-US" sz="2000">
                <a:solidFill>
                  <a:schemeClr val="dk1"/>
                </a:solidFill>
              </a:rPr>
              <a:t> (ΠΟΥ).</a:t>
            </a:r>
            <a:endParaRPr sz="2000"/>
          </a:p>
          <a:p>
            <a:pPr marL="393700" lvl="0" indent="-241300" algn="l" rtl="0">
              <a:lnSpc>
                <a:spcPct val="100000"/>
              </a:lnSpc>
              <a:spcBef>
                <a:spcPts val="1200"/>
              </a:spcBef>
              <a:spcAft>
                <a:spcPts val="0"/>
              </a:spcAft>
              <a:buSzPts val="2000"/>
              <a:buFont typeface="Calibri"/>
              <a:buChar char="▪"/>
            </a:pPr>
            <a:r>
              <a:rPr lang="en-US" sz="2000">
                <a:solidFill>
                  <a:schemeClr val="dk1"/>
                </a:solidFill>
              </a:rPr>
              <a:t>Η κακή διατροφή μπορεί να οδηγήσει σε </a:t>
            </a:r>
            <a:r>
              <a:rPr lang="en-US" sz="2000" b="1"/>
              <a:t>ελλιπή σίτιση</a:t>
            </a:r>
            <a:r>
              <a:rPr lang="en-US" sz="2000">
                <a:solidFill>
                  <a:schemeClr val="dk1"/>
                </a:solidFill>
              </a:rPr>
              <a:t>— μια κατάσταση να μην πάρει αρκετό ή να πάρει πάρα πολύ από ένα θρεπτικό συστατικό ή θρεπτικά συστατικά. </a:t>
            </a:r>
            <a:endParaRPr sz="2000">
              <a:solidFill>
                <a:schemeClr val="dk1"/>
              </a:solidFill>
            </a:endParaRPr>
          </a:p>
          <a:p>
            <a:pPr marL="393700" lvl="0" indent="-241300" algn="l" rtl="0">
              <a:lnSpc>
                <a:spcPct val="100000"/>
              </a:lnSpc>
              <a:spcBef>
                <a:spcPts val="1200"/>
              </a:spcBef>
              <a:spcAft>
                <a:spcPts val="0"/>
              </a:spcAft>
              <a:buSzPts val="2000"/>
              <a:buFont typeface="Calibri"/>
              <a:buChar char="▪"/>
            </a:pPr>
            <a:r>
              <a:rPr lang="en-US" sz="2000" b="1"/>
              <a:t>Η ελλιπής σύτιση</a:t>
            </a:r>
            <a:r>
              <a:rPr lang="en-US" sz="2000">
                <a:solidFill>
                  <a:schemeClr val="dk1"/>
                </a:solidFill>
              </a:rPr>
              <a:t> αποτελεί σοβαρή απειλή για την ανθρώπινη υγεία και περιλαμβάνει τόσο τον </a:t>
            </a:r>
            <a:r>
              <a:rPr lang="en-US" sz="2000" b="1"/>
              <a:t>υποσιτισμό όσο και το υπερβολικό </a:t>
            </a:r>
            <a:r>
              <a:rPr lang="en-US" sz="2000">
                <a:solidFill>
                  <a:schemeClr val="dk1"/>
                </a:solidFill>
              </a:rPr>
              <a:t>βάρος.</a:t>
            </a:r>
            <a:endParaRPr sz="2000">
              <a:solidFill>
                <a:srgbClr val="7030A0"/>
              </a:solidFill>
            </a:endParaRPr>
          </a:p>
        </p:txBody>
      </p:sp>
      <p:sp>
        <p:nvSpPr>
          <p:cNvPr id="575" name="Google Shape;575;p74"/>
          <p:cNvSpPr txBox="1"/>
          <p:nvPr/>
        </p:nvSpPr>
        <p:spPr>
          <a:xfrm>
            <a:off x="725100" y="1419221"/>
            <a:ext cx="7774500" cy="403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i="1" u="none" strike="noStrike" cap="none">
                <a:solidFill>
                  <a:srgbClr val="203864"/>
                </a:solidFill>
                <a:latin typeface="Arial"/>
                <a:ea typeface="Arial"/>
                <a:cs typeface="Arial"/>
                <a:sym typeface="Arial"/>
              </a:rPr>
              <a:t>Γιατί είναι σημαντικό να έχω καλή διατροφή;</a:t>
            </a:r>
            <a:endParaRPr sz="1800" b="1" i="1" u="none" strike="noStrike" cap="none">
              <a:solidFill>
                <a:srgbClr val="203864"/>
              </a:solidFill>
              <a:latin typeface="Arial"/>
              <a:ea typeface="Arial"/>
              <a:cs typeface="Arial"/>
              <a:sym typeface="Arial"/>
            </a:endParaRPr>
          </a:p>
        </p:txBody>
      </p:sp>
      <p:pic>
        <p:nvPicPr>
          <p:cNvPr id="576" name="Google Shape;576;p74"/>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pic>
        <p:nvPicPr>
          <p:cNvPr id="577" name="Google Shape;577;p74" descr="Veggies, Fruit, Pepper, Grapes, Onions, Strawberries"/>
          <p:cNvPicPr preferRelativeResize="0"/>
          <p:nvPr/>
        </p:nvPicPr>
        <p:blipFill rotWithShape="1">
          <a:blip r:embed="rId4">
            <a:alphaModFix/>
          </a:blip>
          <a:srcRect/>
          <a:stretch/>
        </p:blipFill>
        <p:spPr>
          <a:xfrm>
            <a:off x="3047999" y="4743450"/>
            <a:ext cx="9144000" cy="2114550"/>
          </a:xfrm>
          <a:prstGeom prst="rect">
            <a:avLst/>
          </a:prstGeom>
          <a:noFill/>
          <a:ln>
            <a:noFill/>
          </a:ln>
        </p:spPr>
      </p:pic>
      <p:sp>
        <p:nvSpPr>
          <p:cNvPr id="578" name="Google Shape;578;p74"/>
          <p:cNvSpPr/>
          <p:nvPr/>
        </p:nvSpPr>
        <p:spPr>
          <a:xfrm>
            <a:off x="9724086" y="6555879"/>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rgbClr val="5F5F5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Πηγή</a:t>
            </a:r>
            <a:r>
              <a:rPr lang="en-US" sz="1200" b="0" i="0" u="sng" strike="noStrike" cap="none">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200" b="0" i="0" u="none" strike="noStrike" cap="none">
                <a:solidFill>
                  <a:schemeClr val="lt1"/>
                </a:solidFill>
                <a:latin typeface="Calibri"/>
                <a:ea typeface="Calibri"/>
                <a:cs typeface="Calibri"/>
                <a:sym typeface="Calibri"/>
              </a:rPr>
              <a:t>| </a:t>
            </a:r>
            <a:r>
              <a:rPr lang="en-US" sz="1200" b="0" i="0" u="sng" strike="noStrike" cap="none">
                <a:solidFill>
                  <a:schemeClr val="lt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Άδεια Pixabay</a:t>
            </a:r>
            <a:endParaRPr sz="1200" b="0" i="0" u="none" strike="noStrike" cap="none">
              <a:solidFill>
                <a:schemeClr val="lt1"/>
              </a:solidFill>
              <a:latin typeface="Calibri"/>
              <a:ea typeface="Calibri"/>
              <a:cs typeface="Calibri"/>
              <a:sym typeface="Calibri"/>
            </a:endParaRPr>
          </a:p>
        </p:txBody>
      </p:sp>
      <p:sp>
        <p:nvSpPr>
          <p:cNvPr id="579" name="Google Shape;579;p74"/>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75"/>
          <p:cNvSpPr txBox="1">
            <a:spLocks noGrp="1"/>
          </p:cNvSpPr>
          <p:nvPr>
            <p:ph type="title"/>
          </p:nvPr>
        </p:nvSpPr>
        <p:spPr>
          <a:xfrm>
            <a:off x="415600" y="861153"/>
            <a:ext cx="5494800" cy="604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Σημάδια υποσιτισμού</a:t>
            </a:r>
            <a:endParaRPr b="1"/>
          </a:p>
        </p:txBody>
      </p:sp>
      <p:sp>
        <p:nvSpPr>
          <p:cNvPr id="585" name="Google Shape;585;p75"/>
          <p:cNvSpPr txBox="1">
            <a:spLocks noGrp="1"/>
          </p:cNvSpPr>
          <p:nvPr>
            <p:ph type="body" idx="1"/>
          </p:nvPr>
        </p:nvSpPr>
        <p:spPr>
          <a:xfrm>
            <a:off x="415600" y="1465350"/>
            <a:ext cx="5680500" cy="4788300"/>
          </a:xfrm>
          <a:prstGeom prst="rect">
            <a:avLst/>
          </a:prstGeom>
          <a:noFill/>
          <a:ln>
            <a:noFill/>
          </a:ln>
        </p:spPr>
        <p:txBody>
          <a:bodyPr spcFirstLastPara="1" wrap="square" lIns="91425" tIns="91425" rIns="91425" bIns="91425" anchor="t" anchorCtr="0">
            <a:noAutofit/>
          </a:bodyPr>
          <a:lstStyle/>
          <a:p>
            <a:pPr marL="186055" lvl="0" indent="0" algn="l" rtl="0">
              <a:lnSpc>
                <a:spcPct val="100000"/>
              </a:lnSpc>
              <a:spcBef>
                <a:spcPts val="0"/>
              </a:spcBef>
              <a:spcAft>
                <a:spcPts val="0"/>
              </a:spcAft>
              <a:buSzPts val="1400"/>
              <a:buNone/>
            </a:pPr>
            <a:r>
              <a:rPr lang="en-US" sz="2000" b="1">
                <a:latin typeface="Calibri"/>
                <a:ea typeface="Calibri"/>
                <a:cs typeface="Calibri"/>
                <a:sym typeface="Calibri"/>
              </a:rPr>
              <a:t>Σημάδια υποσιτισμού:</a:t>
            </a:r>
            <a:endParaRPr sz="2000" b="1">
              <a:latin typeface="Calibri"/>
              <a:ea typeface="Calibri"/>
              <a:cs typeface="Calibri"/>
              <a:sym typeface="Calibri"/>
            </a:endParaRPr>
          </a:p>
          <a:p>
            <a:pPr marL="186055" lvl="0" indent="0" algn="l" rtl="0">
              <a:lnSpc>
                <a:spcPct val="100000"/>
              </a:lnSpc>
              <a:spcBef>
                <a:spcPts val="0"/>
              </a:spcBef>
              <a:spcAft>
                <a:spcPts val="0"/>
              </a:spcAft>
              <a:buSzPts val="1400"/>
              <a:buNone/>
            </a:pPr>
            <a:endParaRPr sz="2000" b="1"/>
          </a:p>
          <a:p>
            <a:pPr marL="1218565" lvl="1" indent="-405764" algn="l" rtl="0">
              <a:lnSpc>
                <a:spcPct val="150000"/>
              </a:lnSpc>
              <a:spcBef>
                <a:spcPts val="0"/>
              </a:spcBef>
              <a:spcAft>
                <a:spcPts val="0"/>
              </a:spcAft>
              <a:buSzPts val="2000"/>
              <a:buFont typeface="Calibri"/>
              <a:buChar char="▪"/>
            </a:pPr>
            <a:r>
              <a:rPr lang="en-US" sz="2000">
                <a:latin typeface="Calibri"/>
                <a:ea typeface="Calibri"/>
                <a:cs typeface="Calibri"/>
                <a:sym typeface="Calibri"/>
              </a:rPr>
              <a:t>Απώλεια βάρους</a:t>
            </a:r>
            <a:endParaRPr>
              <a:solidFill>
                <a:srgbClr val="000000"/>
              </a:solidFill>
            </a:endParaRPr>
          </a:p>
          <a:p>
            <a:pPr marL="1218565" lvl="1" indent="-405764" algn="l" rtl="0">
              <a:lnSpc>
                <a:spcPct val="150000"/>
              </a:lnSpc>
              <a:spcBef>
                <a:spcPts val="0"/>
              </a:spcBef>
              <a:spcAft>
                <a:spcPts val="0"/>
              </a:spcAft>
              <a:buSzPts val="2000"/>
              <a:buFont typeface="Calibri"/>
              <a:buChar char="▪"/>
            </a:pPr>
            <a:r>
              <a:rPr lang="en-US" sz="2000">
                <a:latin typeface="Calibri"/>
                <a:ea typeface="Calibri"/>
                <a:cs typeface="Calibri"/>
                <a:sym typeface="Calibri"/>
              </a:rPr>
              <a:t>Μειωμένη όρεξη</a:t>
            </a:r>
            <a:endParaRPr>
              <a:solidFill>
                <a:srgbClr val="000000"/>
              </a:solidFill>
            </a:endParaRPr>
          </a:p>
          <a:p>
            <a:pPr marL="1218565" lvl="1" indent="-405764" algn="l" rtl="0">
              <a:lnSpc>
                <a:spcPct val="150000"/>
              </a:lnSpc>
              <a:spcBef>
                <a:spcPts val="0"/>
              </a:spcBef>
              <a:spcAft>
                <a:spcPts val="0"/>
              </a:spcAft>
              <a:buSzPts val="2000"/>
              <a:buFont typeface="Calibri"/>
              <a:buChar char="▪"/>
            </a:pPr>
            <a:r>
              <a:rPr lang="en-US" sz="2000">
                <a:latin typeface="Calibri"/>
                <a:ea typeface="Calibri"/>
                <a:cs typeface="Calibri"/>
                <a:sym typeface="Calibri"/>
              </a:rPr>
              <a:t>Κούραση/Αδυναμία</a:t>
            </a:r>
            <a:endParaRPr>
              <a:solidFill>
                <a:srgbClr val="000000"/>
              </a:solidFill>
            </a:endParaRPr>
          </a:p>
          <a:p>
            <a:pPr marL="1218565" lvl="1" indent="-405764" algn="l" rtl="0">
              <a:lnSpc>
                <a:spcPct val="150000"/>
              </a:lnSpc>
              <a:spcBef>
                <a:spcPts val="0"/>
              </a:spcBef>
              <a:spcAft>
                <a:spcPts val="0"/>
              </a:spcAft>
              <a:buSzPts val="2000"/>
              <a:buFont typeface="Calibri"/>
              <a:buChar char="▪"/>
            </a:pPr>
            <a:r>
              <a:rPr lang="en-US" sz="2000">
                <a:latin typeface="Calibri"/>
                <a:ea typeface="Calibri"/>
                <a:cs typeface="Calibri"/>
                <a:sym typeface="Calibri"/>
              </a:rPr>
              <a:t>Συχνές ασθένειες</a:t>
            </a:r>
            <a:endParaRPr>
              <a:solidFill>
                <a:srgbClr val="000000"/>
              </a:solidFill>
            </a:endParaRPr>
          </a:p>
          <a:p>
            <a:pPr marL="1218565" lvl="1" indent="-405764" algn="l" rtl="0">
              <a:lnSpc>
                <a:spcPct val="150000"/>
              </a:lnSpc>
              <a:spcBef>
                <a:spcPts val="0"/>
              </a:spcBef>
              <a:spcAft>
                <a:spcPts val="0"/>
              </a:spcAft>
              <a:buSzPts val="2000"/>
              <a:buFont typeface="Calibri"/>
              <a:buChar char="▪"/>
            </a:pPr>
            <a:r>
              <a:rPr lang="en-US" sz="2000">
                <a:latin typeface="Calibri"/>
                <a:ea typeface="Calibri"/>
                <a:cs typeface="Calibri"/>
                <a:sym typeface="Calibri"/>
              </a:rPr>
              <a:t>Μειωμένη συγκέντρωση</a:t>
            </a:r>
            <a:endParaRPr>
              <a:solidFill>
                <a:srgbClr val="000000"/>
              </a:solidFill>
            </a:endParaRPr>
          </a:p>
          <a:p>
            <a:pPr marL="1218565" lvl="1" indent="-405764" algn="l" rtl="0">
              <a:lnSpc>
                <a:spcPct val="150000"/>
              </a:lnSpc>
              <a:spcBef>
                <a:spcPts val="0"/>
              </a:spcBef>
              <a:spcAft>
                <a:spcPts val="0"/>
              </a:spcAft>
              <a:buSzPts val="2000"/>
              <a:buFont typeface="Calibri"/>
              <a:buChar char="▪"/>
            </a:pPr>
            <a:r>
              <a:rPr lang="en-US" sz="2000">
                <a:latin typeface="Calibri"/>
                <a:ea typeface="Calibri"/>
                <a:cs typeface="Calibri"/>
                <a:sym typeface="Calibri"/>
              </a:rPr>
              <a:t>Κακή επούλωση πληγών</a:t>
            </a:r>
            <a:endParaRPr>
              <a:solidFill>
                <a:srgbClr val="000000"/>
              </a:solidFill>
            </a:endParaRPr>
          </a:p>
          <a:p>
            <a:pPr marL="1218565" lvl="1" indent="-405764" algn="l" rtl="0">
              <a:lnSpc>
                <a:spcPct val="150000"/>
              </a:lnSpc>
              <a:spcBef>
                <a:spcPts val="0"/>
              </a:spcBef>
              <a:spcAft>
                <a:spcPts val="0"/>
              </a:spcAft>
              <a:buSzPts val="2000"/>
              <a:buFont typeface="Calibri"/>
              <a:buChar char="▪"/>
            </a:pPr>
            <a:r>
              <a:rPr lang="en-US" sz="2000">
                <a:latin typeface="Calibri"/>
                <a:ea typeface="Calibri"/>
                <a:cs typeface="Calibri"/>
                <a:sym typeface="Calibri"/>
              </a:rPr>
              <a:t>Αραίωση των μαλλιών</a:t>
            </a:r>
            <a:endParaRPr>
              <a:solidFill>
                <a:srgbClr val="000000"/>
              </a:solidFill>
            </a:endParaRPr>
          </a:p>
          <a:p>
            <a:pPr marL="1218565" lvl="1" indent="-405764" algn="l" rtl="0">
              <a:lnSpc>
                <a:spcPct val="150000"/>
              </a:lnSpc>
              <a:spcBef>
                <a:spcPts val="0"/>
              </a:spcBef>
              <a:spcAft>
                <a:spcPts val="0"/>
              </a:spcAft>
              <a:buSzPts val="2000"/>
              <a:buFont typeface="Calibri"/>
              <a:buChar char="▪"/>
            </a:pPr>
            <a:r>
              <a:rPr lang="en-US" sz="2000">
                <a:latin typeface="Calibri"/>
                <a:ea typeface="Calibri"/>
                <a:cs typeface="Calibri"/>
                <a:sym typeface="Calibri"/>
              </a:rPr>
              <a:t>Διαταραχές της διάθεσης (Johns Hopkins Medicine)</a:t>
            </a:r>
            <a:endParaRPr>
              <a:solidFill>
                <a:srgbClr val="000000"/>
              </a:solidFill>
            </a:endParaRPr>
          </a:p>
          <a:p>
            <a:pPr marL="1231900" lvl="1" indent="-266700" algn="l" rtl="0">
              <a:lnSpc>
                <a:spcPct val="150000"/>
              </a:lnSpc>
              <a:spcBef>
                <a:spcPts val="0"/>
              </a:spcBef>
              <a:spcAft>
                <a:spcPts val="0"/>
              </a:spcAft>
              <a:buSzPts val="1200"/>
              <a:buFont typeface="Calibri"/>
              <a:buNone/>
            </a:pPr>
            <a:endParaRPr sz="2000">
              <a:solidFill>
                <a:srgbClr val="000000"/>
              </a:solidFill>
              <a:latin typeface="Calibri"/>
              <a:ea typeface="Calibri"/>
              <a:cs typeface="Calibri"/>
              <a:sym typeface="Calibri"/>
            </a:endParaRPr>
          </a:p>
          <a:p>
            <a:pPr marL="812165" lvl="1" indent="0" algn="l" rtl="0">
              <a:lnSpc>
                <a:spcPct val="100000"/>
              </a:lnSpc>
              <a:spcBef>
                <a:spcPts val="2133"/>
              </a:spcBef>
              <a:spcAft>
                <a:spcPts val="0"/>
              </a:spcAft>
              <a:buSzPts val="1200"/>
              <a:buNone/>
            </a:pPr>
            <a:endParaRPr>
              <a:solidFill>
                <a:srgbClr val="000000"/>
              </a:solidFill>
            </a:endParaRPr>
          </a:p>
        </p:txBody>
      </p:sp>
      <p:sp>
        <p:nvSpPr>
          <p:cNvPr id="586" name="Google Shape;586;p75"/>
          <p:cNvSpPr txBox="1">
            <a:spLocks noGrp="1"/>
          </p:cNvSpPr>
          <p:nvPr>
            <p:ph type="body" idx="2"/>
          </p:nvPr>
        </p:nvSpPr>
        <p:spPr>
          <a:xfrm>
            <a:off x="6233800" y="1465350"/>
            <a:ext cx="5494800" cy="4788300"/>
          </a:xfrm>
          <a:prstGeom prst="rect">
            <a:avLst/>
          </a:prstGeom>
          <a:noFill/>
          <a:ln>
            <a:noFill/>
          </a:ln>
        </p:spPr>
        <p:txBody>
          <a:bodyPr spcFirstLastPara="1" wrap="square" lIns="91425" tIns="91425" rIns="91425" bIns="91425" anchor="t" anchorCtr="0">
            <a:noAutofit/>
          </a:bodyPr>
          <a:lstStyle/>
          <a:p>
            <a:pPr marL="186055" lvl="0" indent="0" algn="l" rtl="0">
              <a:lnSpc>
                <a:spcPct val="100000"/>
              </a:lnSpc>
              <a:spcBef>
                <a:spcPts val="0"/>
              </a:spcBef>
              <a:spcAft>
                <a:spcPts val="0"/>
              </a:spcAft>
              <a:buSzPts val="1400"/>
              <a:buNone/>
            </a:pPr>
            <a:r>
              <a:rPr lang="en-US" sz="2000" b="1">
                <a:latin typeface="Calibri"/>
                <a:ea typeface="Calibri"/>
                <a:cs typeface="Calibri"/>
                <a:sym typeface="Calibri"/>
              </a:rPr>
              <a:t>Σημάδια υπερ</a:t>
            </a:r>
            <a:r>
              <a:rPr lang="en-US" sz="2000" b="1"/>
              <a:t>σιτισμού</a:t>
            </a:r>
            <a:r>
              <a:rPr lang="en-US" sz="2000" b="1">
                <a:latin typeface="Calibri"/>
                <a:ea typeface="Calibri"/>
                <a:cs typeface="Calibri"/>
                <a:sym typeface="Calibri"/>
              </a:rPr>
              <a:t>: </a:t>
            </a:r>
            <a:endParaRPr sz="2000" b="1">
              <a:latin typeface="Calibri"/>
              <a:ea typeface="Calibri"/>
              <a:cs typeface="Calibri"/>
              <a:sym typeface="Calibri"/>
            </a:endParaRPr>
          </a:p>
          <a:p>
            <a:pPr marL="186055" lvl="0" indent="0" algn="l" rtl="0">
              <a:lnSpc>
                <a:spcPct val="100000"/>
              </a:lnSpc>
              <a:spcBef>
                <a:spcPts val="0"/>
              </a:spcBef>
              <a:spcAft>
                <a:spcPts val="0"/>
              </a:spcAft>
              <a:buSzPts val="1400"/>
              <a:buNone/>
            </a:pPr>
            <a:endParaRPr sz="2000" b="1"/>
          </a:p>
          <a:p>
            <a:pPr marL="1218565" lvl="1" indent="-405764" algn="l" rtl="0">
              <a:lnSpc>
                <a:spcPct val="150000"/>
              </a:lnSpc>
              <a:spcBef>
                <a:spcPts val="0"/>
              </a:spcBef>
              <a:spcAft>
                <a:spcPts val="0"/>
              </a:spcAft>
              <a:buSzPts val="2000"/>
              <a:buFont typeface="Calibri"/>
              <a:buChar char="▪"/>
            </a:pPr>
            <a:r>
              <a:rPr lang="en-US" sz="2000">
                <a:latin typeface="Calibri"/>
                <a:ea typeface="Calibri"/>
                <a:cs typeface="Calibri"/>
                <a:sym typeface="Calibri"/>
              </a:rPr>
              <a:t>Αύξηση βάρους</a:t>
            </a:r>
            <a:endParaRPr>
              <a:solidFill>
                <a:srgbClr val="000000"/>
              </a:solidFill>
            </a:endParaRPr>
          </a:p>
          <a:p>
            <a:pPr marL="1218565" lvl="1" indent="-405764" algn="l" rtl="0">
              <a:lnSpc>
                <a:spcPct val="150000"/>
              </a:lnSpc>
              <a:spcBef>
                <a:spcPts val="0"/>
              </a:spcBef>
              <a:spcAft>
                <a:spcPts val="0"/>
              </a:spcAft>
              <a:buSzPts val="2000"/>
              <a:buFont typeface="Calibri"/>
              <a:buChar char="▪"/>
            </a:pPr>
            <a:r>
              <a:rPr lang="en-US" sz="2000">
                <a:latin typeface="Calibri"/>
                <a:ea typeface="Calibri"/>
                <a:cs typeface="Calibri"/>
                <a:sym typeface="Calibri"/>
              </a:rPr>
              <a:t>Διαβήτης</a:t>
            </a:r>
            <a:endParaRPr>
              <a:solidFill>
                <a:srgbClr val="000000"/>
              </a:solidFill>
            </a:endParaRPr>
          </a:p>
          <a:p>
            <a:pPr marL="1218565" lvl="1" indent="-405764" algn="l" rtl="0">
              <a:lnSpc>
                <a:spcPct val="150000"/>
              </a:lnSpc>
              <a:spcBef>
                <a:spcPts val="0"/>
              </a:spcBef>
              <a:spcAft>
                <a:spcPts val="0"/>
              </a:spcAft>
              <a:buSzPts val="2000"/>
              <a:buFont typeface="Calibri"/>
              <a:buChar char="▪"/>
            </a:pPr>
            <a:r>
              <a:rPr lang="en-US" sz="2000">
                <a:latin typeface="Calibri"/>
                <a:ea typeface="Calibri"/>
                <a:cs typeface="Calibri"/>
                <a:sym typeface="Calibri"/>
              </a:rPr>
              <a:t>Υψηλή αρτηριακή πίεση</a:t>
            </a:r>
            <a:endParaRPr>
              <a:solidFill>
                <a:srgbClr val="000000"/>
              </a:solidFill>
            </a:endParaRPr>
          </a:p>
          <a:p>
            <a:pPr marL="1218565" lvl="1" indent="-405764" algn="l" rtl="0">
              <a:lnSpc>
                <a:spcPct val="150000"/>
              </a:lnSpc>
              <a:spcBef>
                <a:spcPts val="0"/>
              </a:spcBef>
              <a:spcAft>
                <a:spcPts val="0"/>
              </a:spcAft>
              <a:buSzPts val="2000"/>
              <a:buFont typeface="Calibri"/>
              <a:buChar char="▪"/>
            </a:pPr>
            <a:r>
              <a:rPr lang="en-US" sz="2000">
                <a:latin typeface="Calibri"/>
                <a:ea typeface="Calibri"/>
                <a:cs typeface="Calibri"/>
                <a:sym typeface="Calibri"/>
              </a:rPr>
              <a:t>Υψηλή χοληστερόλη</a:t>
            </a:r>
            <a:endParaRPr>
              <a:solidFill>
                <a:srgbClr val="000000"/>
              </a:solidFill>
            </a:endParaRPr>
          </a:p>
          <a:p>
            <a:pPr marL="1218565" lvl="1" indent="-405764" algn="l" rtl="0">
              <a:lnSpc>
                <a:spcPct val="150000"/>
              </a:lnSpc>
              <a:spcBef>
                <a:spcPts val="0"/>
              </a:spcBef>
              <a:spcAft>
                <a:spcPts val="0"/>
              </a:spcAft>
              <a:buSzPts val="2000"/>
              <a:buFont typeface="Calibri"/>
              <a:buChar char="▪"/>
            </a:pPr>
            <a:r>
              <a:rPr lang="en-US" sz="2000">
                <a:latin typeface="Calibri"/>
                <a:ea typeface="Calibri"/>
                <a:cs typeface="Calibri"/>
                <a:sym typeface="Calibri"/>
              </a:rPr>
              <a:t>Φλεγμονή </a:t>
            </a:r>
            <a:endParaRPr>
              <a:solidFill>
                <a:srgbClr val="000000"/>
              </a:solidFill>
            </a:endParaRPr>
          </a:p>
          <a:p>
            <a:pPr marL="1218565" lvl="1" indent="-329564" algn="l" rtl="0">
              <a:lnSpc>
                <a:spcPct val="100000"/>
              </a:lnSpc>
              <a:spcBef>
                <a:spcPts val="2133"/>
              </a:spcBef>
              <a:spcAft>
                <a:spcPts val="0"/>
              </a:spcAft>
              <a:buSzPts val="1600"/>
              <a:buNone/>
            </a:pPr>
            <a:endParaRPr>
              <a:solidFill>
                <a:srgbClr val="000000"/>
              </a:solidFill>
            </a:endParaRPr>
          </a:p>
        </p:txBody>
      </p:sp>
      <p:pic>
        <p:nvPicPr>
          <p:cNvPr id="587" name="Google Shape;587;p75"/>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588" name="Google Shape;588;p75"/>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76"/>
          <p:cNvSpPr txBox="1">
            <a:spLocks noGrp="1"/>
          </p:cNvSpPr>
          <p:nvPr>
            <p:ph type="title"/>
          </p:nvPr>
        </p:nvSpPr>
        <p:spPr>
          <a:xfrm>
            <a:off x="333350" y="484412"/>
            <a:ext cx="10345800" cy="897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SzPct val="135802"/>
              <a:buNone/>
            </a:pP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r>
              <a:rPr lang="en-US" sz="3100"/>
              <a:t>Θεραπεία και πρόληψη του υποσιτισμού</a:t>
            </a:r>
            <a:endParaRPr sz="3100"/>
          </a:p>
        </p:txBody>
      </p:sp>
      <p:sp>
        <p:nvSpPr>
          <p:cNvPr id="594" name="Google Shape;594;p76"/>
          <p:cNvSpPr txBox="1">
            <a:spLocks noGrp="1"/>
          </p:cNvSpPr>
          <p:nvPr>
            <p:ph type="body" idx="2"/>
          </p:nvPr>
        </p:nvSpPr>
        <p:spPr>
          <a:xfrm>
            <a:off x="333350" y="1923150"/>
            <a:ext cx="6863100" cy="4632600"/>
          </a:xfrm>
          <a:prstGeom prst="rect">
            <a:avLst/>
          </a:prstGeom>
          <a:noFill/>
          <a:ln>
            <a:noFill/>
          </a:ln>
        </p:spPr>
        <p:txBody>
          <a:bodyPr spcFirstLastPara="1" wrap="square" lIns="91425" tIns="45700" rIns="91425" bIns="45700" anchor="t" anchorCtr="0">
            <a:noAutofit/>
          </a:bodyPr>
          <a:lstStyle/>
          <a:p>
            <a:pPr marL="342900" lvl="0" indent="-317500" algn="l" rtl="0">
              <a:lnSpc>
                <a:spcPct val="100000"/>
              </a:lnSpc>
              <a:spcBef>
                <a:spcPts val="600"/>
              </a:spcBef>
              <a:spcAft>
                <a:spcPts val="0"/>
              </a:spcAft>
              <a:buSzPts val="2000"/>
              <a:buFont typeface="Calibri"/>
              <a:buChar char="▪"/>
            </a:pPr>
            <a:r>
              <a:rPr lang="en-US" sz="2000" b="1"/>
              <a:t>Αντιμετωπίστε την ελλιπή σίτιση: </a:t>
            </a:r>
            <a:r>
              <a:rPr lang="en-US" sz="2000">
                <a:solidFill>
                  <a:schemeClr val="dk1"/>
                </a:solidFill>
              </a:rPr>
              <a:t>τρόφιμα πλούσια σε θρεπτικά συστατικά — </a:t>
            </a:r>
            <a:r>
              <a:rPr lang="en-US" sz="2000"/>
              <a:t>καταναλώστε</a:t>
            </a:r>
            <a:r>
              <a:rPr lang="en-US" sz="2000">
                <a:solidFill>
                  <a:schemeClr val="dk1"/>
                </a:solidFill>
              </a:rPr>
              <a:t> πολλά τρόφιμα όπως φρούτα και λαχανικά, δημητριακά ολικής αλέσεως και άπαχες πρωτεΐνες </a:t>
            </a:r>
            <a:endParaRPr sz="2000">
              <a:solidFill>
                <a:schemeClr val="dk1"/>
              </a:solidFill>
            </a:endParaRPr>
          </a:p>
          <a:p>
            <a:pPr marL="342900" lvl="0" indent="-317500" algn="l" rtl="0">
              <a:lnSpc>
                <a:spcPct val="100000"/>
              </a:lnSpc>
              <a:spcBef>
                <a:spcPts val="1200"/>
              </a:spcBef>
              <a:spcAft>
                <a:spcPts val="0"/>
              </a:spcAft>
              <a:buSzPts val="2000"/>
              <a:buFont typeface="Calibri"/>
              <a:buChar char="▪"/>
            </a:pPr>
            <a:r>
              <a:rPr lang="en-US" sz="2000" b="1"/>
              <a:t>Αντιμετωπίστε τον υπερσιτισμό: </a:t>
            </a:r>
            <a:r>
              <a:rPr lang="en-US" sz="2000">
                <a:solidFill>
                  <a:schemeClr val="dk1"/>
                </a:solidFill>
              </a:rPr>
              <a:t>μειώστε τις συνολικές θερμίδες και βελτιώστε την ισορροπία της διατροφής σας</a:t>
            </a:r>
            <a:endParaRPr sz="2000"/>
          </a:p>
          <a:p>
            <a:pPr marL="342900" lvl="0" indent="-317500" algn="l" rtl="0">
              <a:lnSpc>
                <a:spcPct val="100000"/>
              </a:lnSpc>
              <a:spcBef>
                <a:spcPts val="1200"/>
              </a:spcBef>
              <a:spcAft>
                <a:spcPts val="0"/>
              </a:spcAft>
              <a:buSzPts val="2000"/>
              <a:buFont typeface="Calibri"/>
              <a:buChar char="▪"/>
            </a:pPr>
            <a:r>
              <a:rPr lang="en-US" sz="2000" b="1"/>
              <a:t>Αντιμετωπίστε τον υποσιτισμό: </a:t>
            </a:r>
            <a:r>
              <a:rPr lang="en-US" sz="2000"/>
              <a:t>αύξηση των συνολικών θερμίδων με την προσθήκη τροφών πλούσιων σε θρεπτικά συστατικά</a:t>
            </a:r>
            <a:endParaRPr sz="2000">
              <a:solidFill>
                <a:schemeClr val="dk1"/>
              </a:solidFill>
            </a:endParaRPr>
          </a:p>
          <a:p>
            <a:pPr marL="342900" lvl="0" indent="-317500" algn="l" rtl="0">
              <a:lnSpc>
                <a:spcPct val="100000"/>
              </a:lnSpc>
              <a:spcBef>
                <a:spcPts val="1200"/>
              </a:spcBef>
              <a:spcAft>
                <a:spcPts val="600"/>
              </a:spcAft>
              <a:buSzPts val="2000"/>
              <a:buFont typeface="Calibri"/>
              <a:buChar char="▪"/>
            </a:pPr>
            <a:r>
              <a:rPr lang="en-US" sz="2000" b="1"/>
              <a:t>Αποφύγετε τα πρόχειρα τρόφιμα </a:t>
            </a:r>
            <a:r>
              <a:rPr lang="en-US" sz="2000">
                <a:solidFill>
                  <a:schemeClr val="dk1"/>
                </a:solidFill>
              </a:rPr>
              <a:t>που έχουν υψηλή περιεκτικότητα σε θερμίδες αλλά έχουν μικρή θρεπτική αξία</a:t>
            </a:r>
            <a:endParaRPr sz="2000">
              <a:solidFill>
                <a:schemeClr val="dk1"/>
              </a:solidFill>
            </a:endParaRPr>
          </a:p>
        </p:txBody>
      </p:sp>
      <p:sp>
        <p:nvSpPr>
          <p:cNvPr id="595" name="Google Shape;595;p76"/>
          <p:cNvSpPr txBox="1"/>
          <p:nvPr/>
        </p:nvSpPr>
        <p:spPr>
          <a:xfrm>
            <a:off x="333350" y="1381400"/>
            <a:ext cx="7941000" cy="403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i="1" u="none" strike="noStrike" cap="none">
                <a:solidFill>
                  <a:srgbClr val="203864"/>
                </a:solidFill>
                <a:latin typeface="Arial"/>
                <a:ea typeface="Arial"/>
                <a:cs typeface="Arial"/>
                <a:sym typeface="Arial"/>
              </a:rPr>
              <a:t>Τι μπορώ να κάνω για να αποτρέψω τον υποσιτισμό; </a:t>
            </a:r>
            <a:endParaRPr sz="1800" b="1" i="1" u="none" strike="noStrike" cap="none">
              <a:solidFill>
                <a:srgbClr val="203864"/>
              </a:solidFill>
              <a:latin typeface="Arial"/>
              <a:ea typeface="Arial"/>
              <a:cs typeface="Arial"/>
              <a:sym typeface="Arial"/>
            </a:endParaRPr>
          </a:p>
        </p:txBody>
      </p:sp>
      <p:pic>
        <p:nvPicPr>
          <p:cNvPr id="596" name="Google Shape;596;p76"/>
          <p:cNvPicPr preferRelativeResize="0"/>
          <p:nvPr/>
        </p:nvPicPr>
        <p:blipFill rotWithShape="1">
          <a:blip r:embed="rId3">
            <a:alphaModFix/>
          </a:blip>
          <a:srcRect/>
          <a:stretch/>
        </p:blipFill>
        <p:spPr>
          <a:xfrm>
            <a:off x="7364069" y="2384882"/>
            <a:ext cx="4419024" cy="3042618"/>
          </a:xfrm>
          <a:prstGeom prst="rect">
            <a:avLst/>
          </a:prstGeom>
          <a:noFill/>
          <a:ln>
            <a:noFill/>
          </a:ln>
        </p:spPr>
      </p:pic>
      <p:sp>
        <p:nvSpPr>
          <p:cNvPr id="597" name="Google Shape;597;p76"/>
          <p:cNvSpPr/>
          <p:nvPr/>
        </p:nvSpPr>
        <p:spPr>
          <a:xfrm>
            <a:off x="8056424" y="6430987"/>
            <a:ext cx="379752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Άδεια Pixabay</a:t>
            </a:r>
            <a:endParaRPr sz="1200" b="0" i="0" u="none" strike="noStrike" cap="none">
              <a:solidFill>
                <a:schemeClr val="dk1"/>
              </a:solidFill>
              <a:latin typeface="Calibri"/>
              <a:ea typeface="Calibri"/>
              <a:cs typeface="Calibri"/>
              <a:sym typeface="Calibri"/>
            </a:endParaRPr>
          </a:p>
        </p:txBody>
      </p:sp>
      <p:pic>
        <p:nvPicPr>
          <p:cNvPr id="598" name="Google Shape;598;p76"/>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599" name="Google Shape;599;p76"/>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77"/>
          <p:cNvSpPr txBox="1">
            <a:spLocks noGrp="1"/>
          </p:cNvSpPr>
          <p:nvPr>
            <p:ph type="title"/>
          </p:nvPr>
        </p:nvSpPr>
        <p:spPr>
          <a:xfrm>
            <a:off x="333350" y="641030"/>
            <a:ext cx="10345800" cy="511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SzPct val="157705"/>
              <a:buNone/>
            </a:pPr>
            <a:r>
              <a:rPr lang="en-US" sz="3100"/>
              <a:t>Προετοιμασία γευμάτων με χαμηλό προϋπολογισμό</a:t>
            </a:r>
            <a:endParaRPr sz="3100"/>
          </a:p>
        </p:txBody>
      </p:sp>
      <p:sp>
        <p:nvSpPr>
          <p:cNvPr id="605" name="Google Shape;605;p77"/>
          <p:cNvSpPr txBox="1"/>
          <p:nvPr/>
        </p:nvSpPr>
        <p:spPr>
          <a:xfrm>
            <a:off x="333350" y="1152825"/>
            <a:ext cx="11495700" cy="511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i="1" u="none" strike="noStrike" cap="none">
                <a:solidFill>
                  <a:srgbClr val="203864"/>
                </a:solidFill>
                <a:latin typeface="Arial"/>
                <a:ea typeface="Arial"/>
                <a:cs typeface="Arial"/>
                <a:sym typeface="Arial"/>
              </a:rPr>
              <a:t>Πώς μπορώ να σχεδιάσω και να προετοιμάσω θρεπτικά γεύματα χωρίς να ξοδεύω πολλά χρήματα;</a:t>
            </a:r>
            <a:endParaRPr sz="1800" b="0" i="1" u="none" strike="noStrike" cap="none">
              <a:solidFill>
                <a:srgbClr val="203864"/>
              </a:solidFill>
              <a:latin typeface="Arial"/>
              <a:ea typeface="Arial"/>
              <a:cs typeface="Arial"/>
              <a:sym typeface="Arial"/>
            </a:endParaRPr>
          </a:p>
        </p:txBody>
      </p:sp>
      <p:sp>
        <p:nvSpPr>
          <p:cNvPr id="606" name="Google Shape;606;p77"/>
          <p:cNvSpPr txBox="1">
            <a:spLocks noGrp="1"/>
          </p:cNvSpPr>
          <p:nvPr>
            <p:ph type="body" idx="1"/>
          </p:nvPr>
        </p:nvSpPr>
        <p:spPr>
          <a:xfrm>
            <a:off x="77950" y="1862675"/>
            <a:ext cx="3946200" cy="4451400"/>
          </a:xfrm>
          <a:prstGeom prst="rect">
            <a:avLst/>
          </a:prstGeom>
          <a:solidFill>
            <a:srgbClr val="F2F2F2"/>
          </a:solid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SzPts val="2400"/>
              <a:buNone/>
            </a:pPr>
            <a:r>
              <a:rPr lang="en-US" sz="1800" b="1">
                <a:solidFill>
                  <a:srgbClr val="C00000"/>
                </a:solidFill>
              </a:rPr>
              <a:t>1. Προγραμματίστε το γεύμα σας  </a:t>
            </a:r>
            <a:endParaRPr sz="1800">
              <a:solidFill>
                <a:srgbClr val="C00000"/>
              </a:solidFill>
            </a:endParaRPr>
          </a:p>
          <a:p>
            <a:pPr marL="225425" lvl="0" indent="-114300" algn="l" rtl="0">
              <a:lnSpc>
                <a:spcPct val="100000"/>
              </a:lnSpc>
              <a:spcBef>
                <a:spcPts val="600"/>
              </a:spcBef>
              <a:spcAft>
                <a:spcPts val="0"/>
              </a:spcAft>
              <a:buSzPts val="1800"/>
              <a:buFont typeface="Calibri"/>
              <a:buChar char="▪"/>
            </a:pPr>
            <a:r>
              <a:rPr lang="en-US" sz="1800">
                <a:solidFill>
                  <a:schemeClr val="dk1"/>
                </a:solidFill>
              </a:rPr>
              <a:t>Επιλέξτε μερικές </a:t>
            </a:r>
            <a:r>
              <a:rPr lang="en-US" sz="1800" b="1"/>
              <a:t>συνταγές</a:t>
            </a:r>
            <a:endParaRPr sz="1800"/>
          </a:p>
          <a:p>
            <a:pPr marL="225425" lvl="0" indent="-114300" algn="l" rtl="0">
              <a:lnSpc>
                <a:spcPct val="100000"/>
              </a:lnSpc>
              <a:spcBef>
                <a:spcPts val="600"/>
              </a:spcBef>
              <a:spcAft>
                <a:spcPts val="0"/>
              </a:spcAft>
              <a:buSzPts val="1800"/>
              <a:buFont typeface="Calibri"/>
              <a:buChar char="▪"/>
            </a:pPr>
            <a:r>
              <a:rPr lang="en-US" sz="1800"/>
              <a:t>M</a:t>
            </a:r>
            <a:r>
              <a:rPr lang="en-US" sz="1800">
                <a:solidFill>
                  <a:schemeClr val="dk1"/>
                </a:solidFill>
              </a:rPr>
              <a:t>ake μια </a:t>
            </a:r>
            <a:r>
              <a:rPr lang="en-US" sz="1800" b="1">
                <a:solidFill>
                  <a:schemeClr val="dk1"/>
                </a:solidFill>
              </a:rPr>
              <a:t>λίστα</a:t>
            </a:r>
            <a:r>
              <a:rPr lang="en-US" sz="1800">
                <a:solidFill>
                  <a:schemeClr val="dk1"/>
                </a:solidFill>
              </a:rPr>
              <a:t> με όλα τα συστατικά</a:t>
            </a:r>
            <a:endParaRPr sz="1800">
              <a:solidFill>
                <a:schemeClr val="dk1"/>
              </a:solidFill>
            </a:endParaRPr>
          </a:p>
          <a:p>
            <a:pPr marL="225425" lvl="0" indent="-114300" algn="l" rtl="0">
              <a:lnSpc>
                <a:spcPct val="100000"/>
              </a:lnSpc>
              <a:spcBef>
                <a:spcPts val="600"/>
              </a:spcBef>
              <a:spcAft>
                <a:spcPts val="0"/>
              </a:spcAft>
              <a:buSzPts val="1800"/>
              <a:buFont typeface="Calibri"/>
              <a:buChar char="▪"/>
            </a:pPr>
            <a:r>
              <a:rPr lang="en-US" sz="1800" b="1"/>
              <a:t>Προτεραιότητα</a:t>
            </a:r>
            <a:r>
              <a:rPr lang="en-US" sz="1800">
                <a:solidFill>
                  <a:schemeClr val="dk1"/>
                </a:solidFill>
              </a:rPr>
              <a:t> ανάλογα με τη διατροφική αξία και την τιμή.</a:t>
            </a:r>
            <a:endParaRPr sz="1800"/>
          </a:p>
          <a:p>
            <a:pPr marL="225425" lvl="0" indent="-114300" algn="l" rtl="0">
              <a:lnSpc>
                <a:spcPct val="100000"/>
              </a:lnSpc>
              <a:spcBef>
                <a:spcPts val="600"/>
              </a:spcBef>
              <a:spcAft>
                <a:spcPts val="0"/>
              </a:spcAft>
              <a:buSzPts val="1800"/>
              <a:buFont typeface="Calibri"/>
              <a:buChar char="▪"/>
            </a:pPr>
            <a:r>
              <a:rPr lang="en-US" sz="1800" b="1"/>
              <a:t>Ισορροπήστε τα </a:t>
            </a:r>
            <a:r>
              <a:rPr lang="en-US" sz="1800">
                <a:solidFill>
                  <a:schemeClr val="dk1"/>
                </a:solidFill>
              </a:rPr>
              <a:t>πιο ακριβά τρόφιμα </a:t>
            </a:r>
            <a:endParaRPr sz="1800"/>
          </a:p>
          <a:p>
            <a:pPr marL="225425" lvl="0" indent="-114300" algn="l" rtl="0">
              <a:lnSpc>
                <a:spcPct val="100000"/>
              </a:lnSpc>
              <a:spcBef>
                <a:spcPts val="600"/>
              </a:spcBef>
              <a:spcAft>
                <a:spcPts val="0"/>
              </a:spcAft>
              <a:buSzPts val="1800"/>
              <a:buFont typeface="Calibri"/>
              <a:buChar char="▪"/>
            </a:pPr>
            <a:r>
              <a:rPr lang="en-US" sz="1800" b="1"/>
              <a:t>Μιμείται</a:t>
            </a:r>
            <a:r>
              <a:rPr lang="en-US" sz="1800" b="1">
                <a:solidFill>
                  <a:schemeClr val="dk1"/>
                </a:solidFill>
              </a:rPr>
              <a:t>τα επεξεργασμένα </a:t>
            </a:r>
            <a:r>
              <a:rPr lang="en-US" sz="1800">
                <a:solidFill>
                  <a:schemeClr val="dk1"/>
                </a:solidFill>
              </a:rPr>
              <a:t>τρόφιμα</a:t>
            </a:r>
            <a:endParaRPr sz="1800"/>
          </a:p>
          <a:p>
            <a:pPr marL="225425" lvl="0" indent="-114300" algn="l" rtl="0">
              <a:lnSpc>
                <a:spcPct val="100000"/>
              </a:lnSpc>
              <a:spcBef>
                <a:spcPts val="600"/>
              </a:spcBef>
              <a:spcAft>
                <a:spcPts val="0"/>
              </a:spcAft>
              <a:buSzPts val="1800"/>
              <a:buFont typeface="Calibri"/>
              <a:buChar char="▪"/>
            </a:pPr>
            <a:r>
              <a:rPr lang="en-US" sz="1800">
                <a:solidFill>
                  <a:schemeClr val="dk1"/>
                </a:solidFill>
              </a:rPr>
              <a:t>Ετοιμάστε τουλάχιστον ένα </a:t>
            </a:r>
            <a:r>
              <a:rPr lang="en-US" sz="1800" b="1"/>
              <a:t>γεύμα χωρίς κρέας </a:t>
            </a:r>
            <a:r>
              <a:rPr lang="en-US" sz="1800">
                <a:solidFill>
                  <a:schemeClr val="dk1"/>
                </a:solidFill>
              </a:rPr>
              <a:t>την εβδομάδα </a:t>
            </a:r>
            <a:endParaRPr sz="1800"/>
          </a:p>
          <a:p>
            <a:pPr marL="225425" lvl="0" indent="-114300" algn="l" rtl="0">
              <a:lnSpc>
                <a:spcPct val="100000"/>
              </a:lnSpc>
              <a:spcBef>
                <a:spcPts val="600"/>
              </a:spcBef>
              <a:spcAft>
                <a:spcPts val="0"/>
              </a:spcAft>
              <a:buSzPts val="1800"/>
              <a:buFont typeface="Calibri"/>
              <a:buChar char="▪"/>
            </a:pPr>
            <a:r>
              <a:rPr lang="en-US" sz="1800">
                <a:solidFill>
                  <a:schemeClr val="dk1"/>
                </a:solidFill>
              </a:rPr>
              <a:t>Προγραμματίστε τα γεύματα γύρω από τα τρόφιμα </a:t>
            </a:r>
            <a:r>
              <a:rPr lang="en-US" sz="1800" b="1"/>
              <a:t>που πωλούνται</a:t>
            </a:r>
            <a:endParaRPr sz="1800" b="1"/>
          </a:p>
          <a:p>
            <a:pPr marL="225425" lvl="0" indent="-114300" algn="l" rtl="0">
              <a:lnSpc>
                <a:spcPct val="100000"/>
              </a:lnSpc>
              <a:spcBef>
                <a:spcPts val="600"/>
              </a:spcBef>
              <a:spcAft>
                <a:spcPts val="0"/>
              </a:spcAft>
              <a:buSzPts val="1800"/>
              <a:buFont typeface="Calibri"/>
              <a:buChar char="▪"/>
            </a:pPr>
            <a:r>
              <a:rPr lang="en-US" sz="1800">
                <a:solidFill>
                  <a:schemeClr val="dk1"/>
                </a:solidFill>
              </a:rPr>
              <a:t>Σχεδιάζουν να </a:t>
            </a:r>
            <a:r>
              <a:rPr lang="en-US" sz="1800" b="1"/>
              <a:t>χρησιμοποιήσουν τα απομεινάρια</a:t>
            </a:r>
            <a:endParaRPr sz="1800">
              <a:solidFill>
                <a:srgbClr val="7030A0"/>
              </a:solidFill>
            </a:endParaRPr>
          </a:p>
        </p:txBody>
      </p:sp>
      <p:sp>
        <p:nvSpPr>
          <p:cNvPr id="607" name="Google Shape;607;p77"/>
          <p:cNvSpPr txBox="1"/>
          <p:nvPr/>
        </p:nvSpPr>
        <p:spPr>
          <a:xfrm>
            <a:off x="4128689" y="1907046"/>
            <a:ext cx="3946200" cy="2516400"/>
          </a:xfrm>
          <a:prstGeom prst="rect">
            <a:avLst/>
          </a:prstGeom>
          <a:solidFill>
            <a:srgbClr val="F2F2F2"/>
          </a:solidFill>
          <a:ln>
            <a:noFill/>
          </a:ln>
        </p:spPr>
        <p:txBody>
          <a:bodyPr spcFirstLastPara="1" wrap="square" lIns="91425" tIns="45700" rIns="91425" bIns="45700" anchor="t" anchorCtr="0">
            <a:noAutofit/>
          </a:bodyPr>
          <a:lstStyle/>
          <a:p>
            <a:pPr marL="76200" marR="0" lvl="0" indent="0" algn="l" rtl="0">
              <a:lnSpc>
                <a:spcPct val="100000"/>
              </a:lnSpc>
              <a:spcBef>
                <a:spcPts val="600"/>
              </a:spcBef>
              <a:spcAft>
                <a:spcPts val="0"/>
              </a:spcAft>
              <a:buClr>
                <a:srgbClr val="C01E24"/>
              </a:buClr>
              <a:buSzPts val="2731"/>
              <a:buFont typeface="Calibri"/>
              <a:buNone/>
            </a:pPr>
            <a:r>
              <a:rPr lang="en-US" sz="1800" b="1" i="0" u="none" strike="noStrike" cap="none">
                <a:solidFill>
                  <a:srgbClr val="C00000"/>
                </a:solidFill>
                <a:latin typeface="Calibri"/>
                <a:ea typeface="Calibri"/>
                <a:cs typeface="Calibri"/>
                <a:sym typeface="Calibri"/>
              </a:rPr>
              <a:t>2. Εξετάστε τις αγορές των αγροτών </a:t>
            </a:r>
            <a:endParaRPr sz="1800" b="0" i="0" u="none" strike="noStrike" cap="none">
              <a:solidFill>
                <a:srgbClr val="C00000"/>
              </a:solidFill>
              <a:latin typeface="Arial"/>
              <a:ea typeface="Arial"/>
              <a:cs typeface="Arial"/>
              <a:sym typeface="Arial"/>
            </a:endParaRPr>
          </a:p>
          <a:p>
            <a:pPr marL="338138" marR="0" lvl="0" indent="-114300" algn="l" rtl="0">
              <a:lnSpc>
                <a:spcPct val="100000"/>
              </a:lnSpc>
              <a:spcBef>
                <a:spcPts val="600"/>
              </a:spcBef>
              <a:spcAft>
                <a:spcPts val="0"/>
              </a:spcAft>
              <a:buClr>
                <a:srgbClr val="C01E24"/>
              </a:buClr>
              <a:buSzPts val="1800"/>
              <a:buFont typeface="Calibri"/>
              <a:buChar char="▪"/>
            </a:pPr>
            <a:r>
              <a:rPr lang="en-US" sz="1800" b="0" i="0" u="none" strike="noStrike" cap="none">
                <a:solidFill>
                  <a:schemeClr val="dk1"/>
                </a:solidFill>
                <a:latin typeface="Calibri"/>
                <a:ea typeface="Calibri"/>
                <a:cs typeface="Calibri"/>
                <a:sym typeface="Calibri"/>
              </a:rPr>
              <a:t>Τοπικά, φρέσκα και εντός εποχής προϊόντα </a:t>
            </a:r>
            <a:endParaRPr sz="1800" b="0" i="0" u="none" strike="noStrike" cap="none">
              <a:solidFill>
                <a:schemeClr val="dk1"/>
              </a:solidFill>
              <a:latin typeface="Calibri"/>
              <a:ea typeface="Calibri"/>
              <a:cs typeface="Calibri"/>
              <a:sym typeface="Calibri"/>
            </a:endParaRPr>
          </a:p>
          <a:p>
            <a:pPr marL="338138" marR="0" lvl="0" indent="-114300" algn="l" rtl="0">
              <a:lnSpc>
                <a:spcPct val="100000"/>
              </a:lnSpc>
              <a:spcBef>
                <a:spcPts val="600"/>
              </a:spcBef>
              <a:spcAft>
                <a:spcPts val="0"/>
              </a:spcAft>
              <a:buClr>
                <a:srgbClr val="C01E24"/>
              </a:buClr>
              <a:buSzPts val="1800"/>
              <a:buFont typeface="Calibri"/>
              <a:buChar char="▪"/>
            </a:pPr>
            <a:r>
              <a:rPr lang="en-US" sz="1800" b="1" i="0" u="none" strike="noStrike" cap="none">
                <a:solidFill>
                  <a:schemeClr val="dk1"/>
                </a:solidFill>
                <a:latin typeface="Calibri"/>
                <a:ea typeface="Calibri"/>
                <a:cs typeface="Calibri"/>
                <a:sym typeface="Calibri"/>
              </a:rPr>
              <a:t>«Πράσινα» και «βιολογικά» φρούτα και λαχανικά</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338138" marR="0" lvl="0" indent="-114300" algn="l" rtl="0">
              <a:lnSpc>
                <a:spcPct val="100000"/>
              </a:lnSpc>
              <a:spcBef>
                <a:spcPts val="600"/>
              </a:spcBef>
              <a:spcAft>
                <a:spcPts val="0"/>
              </a:spcAft>
              <a:buClr>
                <a:srgbClr val="C01E24"/>
              </a:buClr>
              <a:buSzPts val="1800"/>
              <a:buFont typeface="Calibri"/>
              <a:buChar char="▪"/>
            </a:pPr>
            <a:r>
              <a:rPr lang="en-US" sz="1800" b="1" i="0" u="none" strike="noStrike" cap="none">
                <a:solidFill>
                  <a:schemeClr val="dk1"/>
                </a:solidFill>
                <a:latin typeface="Calibri"/>
                <a:ea typeface="Calibri"/>
                <a:cs typeface="Calibri"/>
                <a:sym typeface="Calibri"/>
              </a:rPr>
              <a:t>Διαμόρφωση σχέσεων με τους καλλιεργητές/καλλιεργητέ</a:t>
            </a:r>
            <a:r>
              <a:rPr lang="en-US" sz="1800" b="1">
                <a:solidFill>
                  <a:schemeClr val="dk1"/>
                </a:solidFill>
                <a:latin typeface="Calibri"/>
                <a:ea typeface="Calibri"/>
                <a:cs typeface="Calibri"/>
                <a:sym typeface="Calibri"/>
              </a:rPr>
              <a:t>ς</a:t>
            </a:r>
            <a:endParaRPr sz="1800" b="0" i="0" u="none" strike="noStrike" cap="none">
              <a:solidFill>
                <a:schemeClr val="dk1"/>
              </a:solidFill>
              <a:latin typeface="Calibri"/>
              <a:ea typeface="Calibri"/>
              <a:cs typeface="Calibri"/>
              <a:sym typeface="Calibri"/>
            </a:endParaRPr>
          </a:p>
        </p:txBody>
      </p:sp>
      <p:sp>
        <p:nvSpPr>
          <p:cNvPr id="608" name="Google Shape;608;p77"/>
          <p:cNvSpPr txBox="1"/>
          <p:nvPr/>
        </p:nvSpPr>
        <p:spPr>
          <a:xfrm>
            <a:off x="4272985" y="4868361"/>
            <a:ext cx="3657600" cy="1385400"/>
          </a:xfrm>
          <a:prstGeom prst="rect">
            <a:avLst/>
          </a:prstGeom>
          <a:noFill/>
          <a:ln w="19050" cap="flat" cmpd="sng">
            <a:solidFill>
              <a:srgbClr val="C01E2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Calibri"/>
                <a:ea typeface="Calibri"/>
                <a:cs typeface="Calibri"/>
                <a:sym typeface="Calibri"/>
              </a:rPr>
              <a:t>ΣΥΜΒΟΥΛ</a:t>
            </a:r>
            <a:r>
              <a:rPr lang="el-GR" sz="1400" b="1" i="0" u="none" strike="noStrike" cap="none" dirty="0">
                <a:solidFill>
                  <a:schemeClr val="dk1"/>
                </a:solidFill>
                <a:latin typeface="Calibri"/>
                <a:ea typeface="Calibri"/>
                <a:cs typeface="Calibri"/>
                <a:sym typeface="Calibri"/>
              </a:rPr>
              <a:t>ΕΣ</a:t>
            </a:r>
            <a:endParaRPr sz="1400" b="1"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400"/>
              <a:buFont typeface="Arial"/>
              <a:buAutoNum type="arabicPeriod"/>
            </a:pPr>
            <a:r>
              <a:rPr lang="en-US" sz="1400" b="0" i="0" u="none" strike="noStrike" cap="none" dirty="0">
                <a:solidFill>
                  <a:schemeClr val="dk1"/>
                </a:solidFill>
                <a:latin typeface="Calibri"/>
                <a:ea typeface="Calibri"/>
                <a:cs typeface="Calibri"/>
                <a:sym typeface="Calibri"/>
              </a:rPr>
              <a:t>Μετα</a:t>
            </a:r>
            <a:r>
              <a:rPr lang="en-US" sz="1400" b="0" i="0" u="none" strike="noStrike" cap="none" dirty="0" err="1">
                <a:solidFill>
                  <a:schemeClr val="dk1"/>
                </a:solidFill>
                <a:latin typeface="Calibri"/>
                <a:ea typeface="Calibri"/>
                <a:cs typeface="Calibri"/>
                <a:sym typeface="Calibri"/>
              </a:rPr>
              <a:t>φέρετε</a:t>
            </a:r>
            <a:r>
              <a:rPr lang="en-US" sz="1400" b="0" i="0" u="none" strike="noStrike" cap="none" dirty="0">
                <a:solidFill>
                  <a:schemeClr val="dk1"/>
                </a:solidFill>
                <a:latin typeface="Calibri"/>
                <a:ea typeface="Calibri"/>
                <a:cs typeface="Calibri"/>
                <a:sym typeface="Calibri"/>
              </a:rPr>
              <a:t> </a:t>
            </a:r>
            <a:r>
              <a:rPr lang="en-US" sz="1400" b="1" i="0" u="none" strike="noStrike" cap="none" dirty="0" err="1">
                <a:solidFill>
                  <a:schemeClr val="dk1"/>
                </a:solidFill>
                <a:latin typeface="Calibri"/>
                <a:ea typeface="Calibri"/>
                <a:cs typeface="Calibri"/>
                <a:sym typeface="Calibri"/>
              </a:rPr>
              <a:t>μικρές</a:t>
            </a:r>
            <a:r>
              <a:rPr lang="en-US" sz="1400" b="1" i="0" u="none" strike="noStrike" cap="none" dirty="0">
                <a:solidFill>
                  <a:schemeClr val="dk1"/>
                </a:solidFill>
                <a:latin typeface="Calibri"/>
                <a:ea typeface="Calibri"/>
                <a:cs typeface="Calibri"/>
                <a:sym typeface="Calibri"/>
              </a:rPr>
              <a:t> α</a:t>
            </a:r>
            <a:r>
              <a:rPr lang="en-US" sz="1400" b="1" i="0" u="none" strike="noStrike" cap="none" dirty="0" err="1">
                <a:solidFill>
                  <a:schemeClr val="dk1"/>
                </a:solidFill>
                <a:latin typeface="Calibri"/>
                <a:ea typeface="Calibri"/>
                <a:cs typeface="Calibri"/>
                <a:sym typeface="Calibri"/>
              </a:rPr>
              <a:t>λλ</a:t>
            </a:r>
            <a:r>
              <a:rPr lang="en-US" sz="1400" b="1" i="0" u="none" strike="noStrike" cap="none" dirty="0">
                <a:solidFill>
                  <a:schemeClr val="dk1"/>
                </a:solidFill>
                <a:latin typeface="Calibri"/>
                <a:ea typeface="Calibri"/>
                <a:cs typeface="Calibri"/>
                <a:sym typeface="Calibri"/>
              </a:rPr>
              <a:t>αγές </a:t>
            </a:r>
            <a:r>
              <a:rPr lang="en-US" sz="1400" b="0" i="0" u="none" strike="noStrike" cap="none" dirty="0">
                <a:solidFill>
                  <a:schemeClr val="dk1"/>
                </a:solidFill>
                <a:latin typeface="Calibri"/>
                <a:ea typeface="Calibri"/>
                <a:cs typeface="Calibri"/>
                <a:sym typeface="Calibri"/>
              </a:rPr>
              <a:t>(μετρητά) και </a:t>
            </a:r>
            <a:r>
              <a:rPr lang="en-US" sz="1400" b="1" i="0" u="none" strike="noStrike" cap="none" dirty="0">
                <a:solidFill>
                  <a:schemeClr val="dk1"/>
                </a:solidFill>
                <a:latin typeface="Calibri"/>
                <a:ea typeface="Calibri"/>
                <a:cs typeface="Calibri"/>
                <a:sym typeface="Calibri"/>
              </a:rPr>
              <a:t>τσάντες αγορών </a:t>
            </a:r>
            <a:r>
              <a:rPr lang="en-US" sz="1400" b="0" i="0" u="none" strike="noStrike" cap="none" dirty="0">
                <a:solidFill>
                  <a:schemeClr val="dk1"/>
                </a:solidFill>
                <a:latin typeface="Calibri"/>
                <a:ea typeface="Calibri"/>
                <a:cs typeface="Calibri"/>
                <a:sym typeface="Calibri"/>
              </a:rPr>
              <a:t>με λαβές </a:t>
            </a:r>
            <a:endParaRPr dirty="0"/>
          </a:p>
          <a:p>
            <a:pPr marL="228600" marR="0" lvl="0" indent="-228600" algn="l" rtl="0">
              <a:lnSpc>
                <a:spcPct val="100000"/>
              </a:lnSpc>
              <a:spcBef>
                <a:spcPts val="0"/>
              </a:spcBef>
              <a:spcAft>
                <a:spcPts val="0"/>
              </a:spcAft>
              <a:buClr>
                <a:schemeClr val="dk1"/>
              </a:buClr>
              <a:buSzPts val="1400"/>
              <a:buFont typeface="Arial"/>
              <a:buAutoNum type="arabicPeriod"/>
            </a:pPr>
            <a:r>
              <a:rPr lang="en-US" sz="1400" b="0" i="0" u="none" strike="noStrike" cap="none" dirty="0" err="1">
                <a:solidFill>
                  <a:schemeClr val="dk1"/>
                </a:solidFill>
                <a:latin typeface="Calibri"/>
                <a:ea typeface="Calibri"/>
                <a:cs typeface="Calibri"/>
                <a:sym typeface="Calibri"/>
              </a:rPr>
              <a:t>Εξετάστε</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τον</a:t>
            </a:r>
            <a:r>
              <a:rPr lang="en-US" sz="1400" b="0" i="0" u="none" strike="noStrike" cap="none" dirty="0">
                <a:solidFill>
                  <a:schemeClr val="dk1"/>
                </a:solidFill>
                <a:latin typeface="Calibri"/>
                <a:ea typeface="Calibri"/>
                <a:cs typeface="Calibri"/>
                <a:sym typeface="Calibri"/>
              </a:rPr>
              <a:t> </a:t>
            </a:r>
            <a:r>
              <a:rPr lang="en-US" sz="1400" b="1" i="0" u="none" strike="noStrike" cap="none" dirty="0" err="1">
                <a:solidFill>
                  <a:schemeClr val="dk1"/>
                </a:solidFill>
                <a:latin typeface="Calibri"/>
                <a:ea typeface="Calibri"/>
                <a:cs typeface="Calibri"/>
                <a:sym typeface="Calibri"/>
              </a:rPr>
              <a:t>χρόνο</a:t>
            </a:r>
            <a:r>
              <a:rPr lang="en-US" sz="1400" b="1" i="0" u="none" strike="noStrike" cap="none" dirty="0">
                <a:solidFill>
                  <a:schemeClr val="dk1"/>
                </a:solidFill>
                <a:latin typeface="Calibri"/>
                <a:ea typeface="Calibri"/>
                <a:cs typeface="Calibri"/>
                <a:sym typeface="Calibri"/>
              </a:rPr>
              <a:t> α</a:t>
            </a:r>
            <a:r>
              <a:rPr lang="en-US" sz="1400" b="1" i="0" u="none" strike="noStrike" cap="none" dirty="0" err="1">
                <a:solidFill>
                  <a:schemeClr val="dk1"/>
                </a:solidFill>
                <a:latin typeface="Calibri"/>
                <a:ea typeface="Calibri"/>
                <a:cs typeface="Calibri"/>
                <a:sym typeface="Calibri"/>
              </a:rPr>
              <a:t>γορών</a:t>
            </a:r>
            <a:r>
              <a:rPr lang="en-US" sz="1400" b="1" i="0" u="none" strike="noStrike" cap="none" dirty="0">
                <a:solidFill>
                  <a:schemeClr val="dk1"/>
                </a:solidFill>
                <a:latin typeface="Calibri"/>
                <a:ea typeface="Calibri"/>
                <a:cs typeface="Calibri"/>
                <a:sym typeface="Calibri"/>
              </a:rPr>
              <a:t> </a:t>
            </a:r>
            <a:r>
              <a:rPr lang="en-US" sz="1400" b="0" i="0" u="none" strike="noStrike" cap="none" dirty="0">
                <a:solidFill>
                  <a:schemeClr val="dk1"/>
                </a:solidFill>
                <a:latin typeface="Calibri"/>
                <a:ea typeface="Calibri"/>
                <a:cs typeface="Calibri"/>
                <a:sym typeface="Calibri"/>
              </a:rPr>
              <a:t>— μπ</a:t>
            </a:r>
            <a:r>
              <a:rPr lang="en-US" sz="1400" b="0" i="0" u="none" strike="noStrike" cap="none" dirty="0" err="1">
                <a:solidFill>
                  <a:schemeClr val="dk1"/>
                </a:solidFill>
                <a:latin typeface="Calibri"/>
                <a:ea typeface="Calibri"/>
                <a:cs typeface="Calibri"/>
                <a:sym typeface="Calibri"/>
              </a:rPr>
              <a:t>ορεί</a:t>
            </a:r>
            <a:r>
              <a:rPr lang="en-US" sz="1400" b="0" i="0" u="none" strike="noStrike" cap="none" dirty="0">
                <a:solidFill>
                  <a:schemeClr val="dk1"/>
                </a:solidFill>
                <a:latin typeface="Calibri"/>
                <a:ea typeface="Calibri"/>
                <a:cs typeface="Calibri"/>
                <a:sym typeface="Calibri"/>
              </a:rPr>
              <a:t> να </a:t>
            </a:r>
            <a:r>
              <a:rPr lang="en-US" sz="1400" b="0" i="0" u="none" strike="noStrike" cap="none" dirty="0" err="1">
                <a:solidFill>
                  <a:schemeClr val="dk1"/>
                </a:solidFill>
                <a:latin typeface="Calibri"/>
                <a:ea typeface="Calibri"/>
                <a:cs typeface="Calibri"/>
                <a:sym typeface="Calibri"/>
              </a:rPr>
              <a:t>έχετε</a:t>
            </a:r>
            <a:r>
              <a:rPr lang="en-US" sz="1400" b="0" i="0" u="none" strike="noStrike" cap="none" dirty="0">
                <a:solidFill>
                  <a:schemeClr val="dk1"/>
                </a:solidFill>
                <a:latin typeface="Calibri"/>
                <a:ea typeface="Calibri"/>
                <a:cs typeface="Calibri"/>
                <a:sym typeface="Calibri"/>
              </a:rPr>
              <a:t> α</a:t>
            </a:r>
            <a:r>
              <a:rPr lang="en-US" sz="1400" b="0" i="0" u="none" strike="noStrike" cap="none" dirty="0" err="1">
                <a:solidFill>
                  <a:schemeClr val="dk1"/>
                </a:solidFill>
                <a:latin typeface="Calibri"/>
                <a:ea typeface="Calibri"/>
                <a:cs typeface="Calibri"/>
                <a:sym typeface="Calibri"/>
              </a:rPr>
              <a:t>κόμη</a:t>
            </a:r>
            <a:r>
              <a:rPr lang="en-US" sz="1400" b="0" i="0" u="none" strike="noStrike" cap="none" dirty="0">
                <a:solidFill>
                  <a:schemeClr val="dk1"/>
                </a:solidFill>
                <a:latin typeface="Calibri"/>
                <a:ea typeface="Calibri"/>
                <a:cs typeface="Calibri"/>
                <a:sym typeface="Calibri"/>
              </a:rPr>
              <a:t> χα</a:t>
            </a:r>
            <a:r>
              <a:rPr lang="en-US" sz="1400" b="0" i="0" u="none" strike="noStrike" cap="none" dirty="0" err="1">
                <a:solidFill>
                  <a:schemeClr val="dk1"/>
                </a:solidFill>
                <a:latin typeface="Calibri"/>
                <a:ea typeface="Calibri"/>
                <a:cs typeface="Calibri"/>
                <a:sym typeface="Calibri"/>
              </a:rPr>
              <a:t>μηλότερες</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τιμές</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ότ</a:t>
            </a:r>
            <a:r>
              <a:rPr lang="en-US" sz="1400" b="0" i="0" u="none" strike="noStrike" cap="none" dirty="0">
                <a:solidFill>
                  <a:schemeClr val="dk1"/>
                </a:solidFill>
                <a:latin typeface="Calibri"/>
                <a:ea typeface="Calibri"/>
                <a:cs typeface="Calibri"/>
                <a:sym typeface="Calibri"/>
              </a:rPr>
              <a:t>αν οι αγρότες ετοιμάζονται να φύγουν</a:t>
            </a:r>
            <a:endParaRPr sz="1400" b="0" i="0" u="none" strike="noStrike" cap="none" dirty="0">
              <a:solidFill>
                <a:schemeClr val="dk1"/>
              </a:solidFill>
              <a:latin typeface="Calibri"/>
              <a:ea typeface="Calibri"/>
              <a:cs typeface="Calibri"/>
              <a:sym typeface="Calibri"/>
            </a:endParaRPr>
          </a:p>
        </p:txBody>
      </p:sp>
      <p:sp>
        <p:nvSpPr>
          <p:cNvPr id="609" name="Google Shape;609;p77"/>
          <p:cNvSpPr txBox="1"/>
          <p:nvPr/>
        </p:nvSpPr>
        <p:spPr>
          <a:xfrm>
            <a:off x="782000" y="6467125"/>
            <a:ext cx="11139000" cy="3909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400" b="0" i="0" u="none" strike="noStrike" cap="none">
                <a:solidFill>
                  <a:srgbClr val="002060"/>
                </a:solidFill>
                <a:latin typeface="Calibri"/>
                <a:ea typeface="Calibri"/>
                <a:cs typeface="Calibri"/>
                <a:sym typeface="Calibri"/>
              </a:rPr>
              <a:t>ΠΕΡΙΣΣΟΤΕΡΕΣ ΠΛΗΡΟΦΟΡΙΕΣ: </a:t>
            </a:r>
            <a:r>
              <a:rPr lang="en-US" sz="1400" b="0" i="0" u="sng" strike="noStrike" cap="none">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https://www.sunriseseniorliving.com/blog/july-2020/5-tips-for-shopping-a-farmers-market-this-summer.aspx</a:t>
            </a:r>
            <a:endParaRPr sz="1400" b="0" i="0" u="none" strike="noStrike" cap="none">
              <a:solidFill>
                <a:srgbClr val="002060"/>
              </a:solidFill>
              <a:latin typeface="Arial"/>
              <a:ea typeface="Arial"/>
              <a:cs typeface="Arial"/>
              <a:sym typeface="Arial"/>
            </a:endParaRPr>
          </a:p>
        </p:txBody>
      </p:sp>
      <p:sp>
        <p:nvSpPr>
          <p:cNvPr id="610" name="Google Shape;610;p77"/>
          <p:cNvSpPr txBox="1"/>
          <p:nvPr/>
        </p:nvSpPr>
        <p:spPr>
          <a:xfrm>
            <a:off x="8179425" y="1893725"/>
            <a:ext cx="3934500" cy="44514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i="0" u="none" strike="noStrike" cap="none">
                <a:solidFill>
                  <a:srgbClr val="C00000"/>
                </a:solidFill>
                <a:latin typeface="Calibri"/>
                <a:ea typeface="Calibri"/>
                <a:cs typeface="Calibri"/>
                <a:sym typeface="Calibri"/>
              </a:rPr>
              <a:t>3. Υιοθετήστε τις «φθηνές» συνήθειες διατροφής</a:t>
            </a:r>
            <a:endParaRPr sz="1800" b="0" i="0" u="none" strike="noStrike" cap="none">
              <a:solidFill>
                <a:srgbClr val="C00000"/>
              </a:solidFill>
              <a:latin typeface="Calibri"/>
              <a:ea typeface="Calibri"/>
              <a:cs typeface="Calibri"/>
              <a:sym typeface="Calibri"/>
            </a:endParaRPr>
          </a:p>
          <a:p>
            <a:pPr marL="285750" marR="0" lvl="0" indent="-134937" algn="l" rtl="0">
              <a:lnSpc>
                <a:spcPct val="100000"/>
              </a:lnSpc>
              <a:spcBef>
                <a:spcPts val="600"/>
              </a:spcBef>
              <a:spcAft>
                <a:spcPts val="0"/>
              </a:spcAft>
              <a:buClr>
                <a:srgbClr val="C01E24"/>
              </a:buClr>
              <a:buSzPts val="1800"/>
              <a:buFont typeface="Calibri"/>
              <a:buChar char="▪"/>
            </a:pPr>
            <a:r>
              <a:rPr lang="en-US" sz="1800" b="0" i="0" u="none" strike="noStrike" cap="none">
                <a:solidFill>
                  <a:schemeClr val="dk1"/>
                </a:solidFill>
                <a:latin typeface="Calibri"/>
                <a:ea typeface="Calibri"/>
                <a:cs typeface="Calibri"/>
                <a:sym typeface="Calibri"/>
              </a:rPr>
              <a:t>Αγοράστε </a:t>
            </a:r>
            <a:r>
              <a:rPr lang="en-US" sz="1800" b="1" i="0" u="none" strike="noStrike" cap="none">
                <a:solidFill>
                  <a:schemeClr val="dk1"/>
                </a:solidFill>
                <a:latin typeface="Calibri"/>
                <a:ea typeface="Calibri"/>
                <a:cs typeface="Calibri"/>
                <a:sym typeface="Calibri"/>
              </a:rPr>
              <a:t>φρέσκα τρόφιμα </a:t>
            </a:r>
            <a:r>
              <a:rPr lang="en-US" sz="1800" b="0" i="0" u="none" strike="noStrike" cap="none">
                <a:solidFill>
                  <a:schemeClr val="dk1"/>
                </a:solidFill>
                <a:latin typeface="Calibri"/>
                <a:ea typeface="Calibri"/>
                <a:cs typeface="Calibri"/>
                <a:sym typeface="Calibri"/>
              </a:rPr>
              <a:t>και επεξεργαστείτε τα μόνοι σας</a:t>
            </a:r>
            <a:endParaRPr sz="1800" b="0" i="0" u="none" strike="noStrike" cap="none">
              <a:solidFill>
                <a:srgbClr val="000000"/>
              </a:solidFill>
              <a:latin typeface="Arial"/>
              <a:ea typeface="Arial"/>
              <a:cs typeface="Arial"/>
              <a:sym typeface="Arial"/>
            </a:endParaRPr>
          </a:p>
          <a:p>
            <a:pPr marL="285750" marR="0" lvl="0" indent="-134937" algn="l" rtl="0">
              <a:lnSpc>
                <a:spcPct val="100000"/>
              </a:lnSpc>
              <a:spcBef>
                <a:spcPts val="600"/>
              </a:spcBef>
              <a:spcAft>
                <a:spcPts val="0"/>
              </a:spcAft>
              <a:buClr>
                <a:srgbClr val="C01E24"/>
              </a:buClr>
              <a:buSzPts val="1800"/>
              <a:buFont typeface="Calibri"/>
              <a:buChar char="▪"/>
            </a:pPr>
            <a:r>
              <a:rPr lang="en-US" sz="1800" b="0" i="0" u="none" strike="noStrike" cap="none">
                <a:solidFill>
                  <a:schemeClr val="dk1"/>
                </a:solidFill>
                <a:latin typeface="Calibri"/>
                <a:ea typeface="Calibri"/>
                <a:cs typeface="Calibri"/>
                <a:sym typeface="Calibri"/>
              </a:rPr>
              <a:t>Επενδύστε σε σκεύη </a:t>
            </a:r>
            <a:r>
              <a:rPr lang="en-US" sz="1800" b="1" i="0" u="none" strike="noStrike" cap="none">
                <a:solidFill>
                  <a:schemeClr val="dk1"/>
                </a:solidFill>
                <a:latin typeface="Calibri"/>
                <a:ea typeface="Calibri"/>
                <a:cs typeface="Calibri"/>
                <a:sym typeface="Calibri"/>
              </a:rPr>
              <a:t>αποθήκευσης τροφίμων </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285750" marR="0" lvl="0" indent="-134937" algn="l" rtl="0">
              <a:lnSpc>
                <a:spcPct val="100000"/>
              </a:lnSpc>
              <a:spcBef>
                <a:spcPts val="600"/>
              </a:spcBef>
              <a:spcAft>
                <a:spcPts val="0"/>
              </a:spcAft>
              <a:buClr>
                <a:srgbClr val="C01E24"/>
              </a:buClr>
              <a:buSzPts val="1800"/>
              <a:buFont typeface="Calibri"/>
              <a:buChar char="▪"/>
            </a:pPr>
            <a:r>
              <a:rPr lang="en-US" sz="1800" b="0" i="0" u="none" strike="noStrike" cap="none">
                <a:solidFill>
                  <a:schemeClr val="dk1"/>
                </a:solidFill>
                <a:latin typeface="Calibri"/>
                <a:ea typeface="Calibri"/>
                <a:cs typeface="Calibri"/>
                <a:sym typeface="Calibri"/>
              </a:rPr>
              <a:t>Φάτε σε εστιατόρια μόνο σε σπάνιες περιπτώσεις </a:t>
            </a:r>
            <a:endParaRPr sz="1800" b="0" i="0" u="none" strike="noStrike" cap="none">
              <a:solidFill>
                <a:schemeClr val="dk1"/>
              </a:solidFill>
              <a:latin typeface="Calibri"/>
              <a:ea typeface="Calibri"/>
              <a:cs typeface="Calibri"/>
              <a:sym typeface="Calibri"/>
            </a:endParaRPr>
          </a:p>
          <a:p>
            <a:pPr marL="285750" marR="0" lvl="0" indent="-134937" algn="l" rtl="0">
              <a:lnSpc>
                <a:spcPct val="100000"/>
              </a:lnSpc>
              <a:spcBef>
                <a:spcPts val="600"/>
              </a:spcBef>
              <a:spcAft>
                <a:spcPts val="0"/>
              </a:spcAft>
              <a:buClr>
                <a:srgbClr val="C01E24"/>
              </a:buClr>
              <a:buSzPts val="1800"/>
              <a:buFont typeface="Calibri"/>
              <a:buChar char="▪"/>
            </a:pPr>
            <a:r>
              <a:rPr lang="en-US" sz="1800" b="1" i="0" u="none" strike="noStrike" cap="none">
                <a:solidFill>
                  <a:schemeClr val="dk1"/>
                </a:solidFill>
                <a:latin typeface="Calibri"/>
                <a:ea typeface="Calibri"/>
                <a:cs typeface="Calibri"/>
                <a:sym typeface="Calibri"/>
              </a:rPr>
              <a:t>Μάθετε</a:t>
            </a:r>
            <a:r>
              <a:rPr lang="en-US" sz="1800" b="0" i="0" u="none" strike="noStrike" cap="none">
                <a:solidFill>
                  <a:schemeClr val="dk1"/>
                </a:solidFill>
                <a:latin typeface="Calibri"/>
                <a:ea typeface="Calibri"/>
                <a:cs typeface="Calibri"/>
                <a:sym typeface="Calibri"/>
              </a:rPr>
              <a:t> να μαγειρεύετε από το μηδέν</a:t>
            </a:r>
            <a:endParaRPr sz="1800" b="0" i="0" u="none" strike="noStrike" cap="none">
              <a:solidFill>
                <a:schemeClr val="dk1"/>
              </a:solidFill>
              <a:latin typeface="Calibri"/>
              <a:ea typeface="Calibri"/>
              <a:cs typeface="Calibri"/>
              <a:sym typeface="Calibri"/>
            </a:endParaRPr>
          </a:p>
          <a:p>
            <a:pPr marL="285750" marR="0" lvl="0" indent="-134937" algn="l" rtl="0">
              <a:lnSpc>
                <a:spcPct val="100000"/>
              </a:lnSpc>
              <a:spcBef>
                <a:spcPts val="600"/>
              </a:spcBef>
              <a:spcAft>
                <a:spcPts val="0"/>
              </a:spcAft>
              <a:buClr>
                <a:srgbClr val="C01E24"/>
              </a:buClr>
              <a:buSzPts val="1800"/>
              <a:buFont typeface="Calibri"/>
              <a:buChar char="▪"/>
            </a:pPr>
            <a:r>
              <a:rPr lang="en-US" sz="1800" b="0" i="0" u="none" strike="noStrike" cap="none">
                <a:solidFill>
                  <a:schemeClr val="dk1"/>
                </a:solidFill>
                <a:latin typeface="Calibri"/>
                <a:ea typeface="Calibri"/>
                <a:cs typeface="Calibri"/>
                <a:sym typeface="Calibri"/>
              </a:rPr>
              <a:t>Μην σπαταλάς το φαγητό </a:t>
            </a:r>
            <a:r>
              <a:rPr lang="en-US" sz="1800" b="1" i="0" u="none" strike="noStrike" cap="none">
                <a:solidFill>
                  <a:schemeClr val="dk1"/>
                </a:solidFill>
                <a:latin typeface="Calibri"/>
                <a:ea typeface="Calibri"/>
                <a:cs typeface="Calibri"/>
                <a:sym typeface="Calibri"/>
              </a:rPr>
              <a:t>σου</a:t>
            </a:r>
            <a:r>
              <a:rPr lang="en-US"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a:p>
            <a:pPr marL="285750" marR="0" lvl="0" indent="-134937" algn="l" rtl="0">
              <a:lnSpc>
                <a:spcPct val="100000"/>
              </a:lnSpc>
              <a:spcBef>
                <a:spcPts val="600"/>
              </a:spcBef>
              <a:spcAft>
                <a:spcPts val="0"/>
              </a:spcAft>
              <a:buClr>
                <a:srgbClr val="C01E24"/>
              </a:buClr>
              <a:buSzPts val="1800"/>
              <a:buFont typeface="Calibri"/>
              <a:buChar char="▪"/>
            </a:pPr>
            <a:r>
              <a:rPr lang="en-US" sz="1800" b="0" i="0" u="none" strike="noStrike" cap="none">
                <a:solidFill>
                  <a:schemeClr val="dk1"/>
                </a:solidFill>
                <a:latin typeface="Calibri"/>
                <a:ea typeface="Calibri"/>
                <a:cs typeface="Calibri"/>
                <a:sym typeface="Calibri"/>
              </a:rPr>
              <a:t>Τρώτε </a:t>
            </a:r>
            <a:r>
              <a:rPr lang="en-US" sz="1800" b="1" i="0" u="none" strike="noStrike" cap="none">
                <a:solidFill>
                  <a:schemeClr val="dk1"/>
                </a:solidFill>
                <a:latin typeface="Calibri"/>
                <a:ea typeface="Calibri"/>
                <a:cs typeface="Calibri"/>
                <a:sym typeface="Calibri"/>
              </a:rPr>
              <a:t>πιο</a:t>
            </a:r>
            <a:r>
              <a:rPr lang="en-US" sz="1800" b="0" i="0" u="none" strike="noStrike" cap="none">
                <a:solidFill>
                  <a:schemeClr val="dk1"/>
                </a:solidFill>
                <a:latin typeface="Calibri"/>
                <a:ea typeface="Calibri"/>
                <a:cs typeface="Calibri"/>
                <a:sym typeface="Calibri"/>
              </a:rPr>
              <a:t> συχνά σιτηρά </a:t>
            </a:r>
            <a:endParaRPr sz="1800" b="0" i="0" u="none" strike="noStrike" cap="none">
              <a:solidFill>
                <a:schemeClr val="dk1"/>
              </a:solidFill>
              <a:latin typeface="Calibri"/>
              <a:ea typeface="Calibri"/>
              <a:cs typeface="Calibri"/>
              <a:sym typeface="Calibri"/>
            </a:endParaRPr>
          </a:p>
          <a:p>
            <a:pPr marL="285750" marR="0" lvl="0" indent="-134937" algn="l" rtl="0">
              <a:lnSpc>
                <a:spcPct val="100000"/>
              </a:lnSpc>
              <a:spcBef>
                <a:spcPts val="600"/>
              </a:spcBef>
              <a:spcAft>
                <a:spcPts val="0"/>
              </a:spcAft>
              <a:buClr>
                <a:srgbClr val="C01E24"/>
              </a:buClr>
              <a:buSzPts val="1800"/>
              <a:buFont typeface="Calibri"/>
              <a:buChar char="▪"/>
            </a:pPr>
            <a:r>
              <a:rPr lang="en-US" sz="1800" b="0" i="0" u="none" strike="noStrike" cap="none">
                <a:solidFill>
                  <a:schemeClr val="dk1"/>
                </a:solidFill>
                <a:latin typeface="Calibri"/>
                <a:ea typeface="Calibri"/>
                <a:cs typeface="Calibri"/>
                <a:sym typeface="Calibri"/>
              </a:rPr>
              <a:t>Χρησιμοποιήστε μεγαλύτερες ποσότητες </a:t>
            </a:r>
            <a:r>
              <a:rPr lang="en-US" sz="1800" b="1" i="0" u="none" strike="noStrike" cap="none">
                <a:solidFill>
                  <a:schemeClr val="dk1"/>
                </a:solidFill>
                <a:latin typeface="Calibri"/>
                <a:ea typeface="Calibri"/>
                <a:cs typeface="Calibri"/>
                <a:sym typeface="Calibri"/>
              </a:rPr>
              <a:t>φτηνών τροφίμων</a:t>
            </a:r>
            <a:endParaRPr sz="1800" b="0" i="0" u="none" strike="noStrike" cap="none">
              <a:solidFill>
                <a:srgbClr val="7030A0"/>
              </a:solidFill>
              <a:latin typeface="Calibri"/>
              <a:ea typeface="Calibri"/>
              <a:cs typeface="Calibri"/>
              <a:sym typeface="Calibri"/>
            </a:endParaRPr>
          </a:p>
        </p:txBody>
      </p:sp>
      <p:pic>
        <p:nvPicPr>
          <p:cNvPr id="611" name="Google Shape;611;p77"/>
          <p:cNvPicPr preferRelativeResize="0"/>
          <p:nvPr/>
        </p:nvPicPr>
        <p:blipFill rotWithShape="1">
          <a:blip r:embed="rId4">
            <a:alphaModFix/>
          </a:blip>
          <a:srcRect l="26648" t="70260" r="70336" b="24439"/>
          <a:stretch/>
        </p:blipFill>
        <p:spPr>
          <a:xfrm flipH="1">
            <a:off x="-1904" y="6253759"/>
            <a:ext cx="610941" cy="604241"/>
          </a:xfrm>
          <a:prstGeom prst="rect">
            <a:avLst/>
          </a:prstGeom>
          <a:noFill/>
          <a:ln>
            <a:noFill/>
          </a:ln>
        </p:spPr>
      </p:pic>
      <p:sp>
        <p:nvSpPr>
          <p:cNvPr id="612" name="Google Shape;612;p77"/>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78"/>
          <p:cNvSpPr txBox="1">
            <a:spLocks noGrp="1"/>
          </p:cNvSpPr>
          <p:nvPr>
            <p:ph type="title"/>
          </p:nvPr>
        </p:nvSpPr>
        <p:spPr>
          <a:xfrm>
            <a:off x="333350" y="636812"/>
            <a:ext cx="10345798" cy="89688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4889"/>
              <a:buNone/>
            </a:pPr>
            <a:r>
              <a:rPr lang="en-US" sz="3100"/>
              <a:t>Κάπνισμα και κατανάλωση οινοπνεύματος</a:t>
            </a:r>
            <a:endParaRPr sz="3100"/>
          </a:p>
        </p:txBody>
      </p:sp>
      <p:sp>
        <p:nvSpPr>
          <p:cNvPr id="618" name="Google Shape;618;p78"/>
          <p:cNvSpPr txBox="1">
            <a:spLocks noGrp="1"/>
          </p:cNvSpPr>
          <p:nvPr>
            <p:ph type="body" idx="1"/>
          </p:nvPr>
        </p:nvSpPr>
        <p:spPr>
          <a:xfrm>
            <a:off x="333350" y="1572352"/>
            <a:ext cx="10515600" cy="896888"/>
          </a:xfrm>
          <a:prstGeom prst="rect">
            <a:avLst/>
          </a:prstGeom>
          <a:noFill/>
          <a:ln>
            <a:noFill/>
          </a:ln>
        </p:spPr>
        <p:txBody>
          <a:bodyPr spcFirstLastPara="1" wrap="square" lIns="91425" tIns="45700" rIns="91425" bIns="45700" anchor="t" anchorCtr="0">
            <a:normAutofit/>
          </a:bodyPr>
          <a:lstStyle/>
          <a:p>
            <a:pPr marL="76200" lvl="0" indent="0" algn="l" rtl="0">
              <a:lnSpc>
                <a:spcPct val="120000"/>
              </a:lnSpc>
              <a:spcBef>
                <a:spcPts val="0"/>
              </a:spcBef>
              <a:spcAft>
                <a:spcPts val="0"/>
              </a:spcAft>
              <a:buSzPts val="2595"/>
              <a:buNone/>
            </a:pPr>
            <a:r>
              <a:rPr lang="en-US" sz="2000"/>
              <a:t>Ομοίως</a:t>
            </a:r>
            <a:r>
              <a:rPr lang="en-US" sz="2000">
                <a:solidFill>
                  <a:schemeClr val="dk1"/>
                </a:solidFill>
              </a:rPr>
              <a:t> με την </a:t>
            </a:r>
            <a:r>
              <a:rPr lang="en-US" sz="2000" b="1"/>
              <a:t>κακή διατροφή</a:t>
            </a:r>
            <a:r>
              <a:rPr lang="en-US" sz="2000">
                <a:solidFill>
                  <a:schemeClr val="dk1"/>
                </a:solidFill>
              </a:rPr>
              <a:t>, </a:t>
            </a:r>
            <a:r>
              <a:rPr lang="en-US" sz="2000"/>
              <a:t>το </a:t>
            </a:r>
            <a:r>
              <a:rPr lang="en-US" sz="2000" b="1"/>
              <a:t>κάπνισμα</a:t>
            </a:r>
            <a:r>
              <a:rPr lang="en-US" sz="2000"/>
              <a:t> </a:t>
            </a:r>
            <a:r>
              <a:rPr lang="en-US" sz="2000">
                <a:solidFill>
                  <a:schemeClr val="dk1"/>
                </a:solidFill>
              </a:rPr>
              <a:t>και η </a:t>
            </a:r>
            <a:r>
              <a:rPr lang="en-US" sz="2000" b="1"/>
              <a:t>υπερβολική κατανάλωση οινοπνεύματος είναι </a:t>
            </a:r>
            <a:r>
              <a:rPr lang="en-US" sz="2000">
                <a:solidFill>
                  <a:schemeClr val="dk1"/>
                </a:solidFill>
              </a:rPr>
              <a:t>μερικές από τις κύριες </a:t>
            </a:r>
            <a:r>
              <a:rPr lang="en-US" sz="2000" b="1"/>
              <a:t>αιτίες των ασθενειών που μπορούν να προληφθούν</a:t>
            </a:r>
            <a:endParaRPr sz="2000">
              <a:solidFill>
                <a:srgbClr val="7030A0"/>
              </a:solidFill>
            </a:endParaRPr>
          </a:p>
        </p:txBody>
      </p:sp>
      <p:sp>
        <p:nvSpPr>
          <p:cNvPr id="619" name="Google Shape;619;p78"/>
          <p:cNvSpPr txBox="1"/>
          <p:nvPr/>
        </p:nvSpPr>
        <p:spPr>
          <a:xfrm>
            <a:off x="923696" y="2469240"/>
            <a:ext cx="6644720" cy="3973763"/>
          </a:xfrm>
          <a:prstGeom prst="rect">
            <a:avLst/>
          </a:prstGeom>
          <a:noFill/>
          <a:ln>
            <a:noFill/>
          </a:ln>
        </p:spPr>
        <p:txBody>
          <a:bodyPr spcFirstLastPara="1" wrap="square" lIns="91425" tIns="45700" rIns="91425" bIns="45700" anchor="t" anchorCtr="0">
            <a:normAutofit fontScale="85000" lnSpcReduction="10000"/>
          </a:bodyPr>
          <a:lstStyle/>
          <a:p>
            <a:pPr marL="76200" marR="0" lvl="0" indent="0" algn="l" rtl="0">
              <a:lnSpc>
                <a:spcPct val="120000"/>
              </a:lnSpc>
              <a:spcBef>
                <a:spcPts val="0"/>
              </a:spcBef>
              <a:spcAft>
                <a:spcPts val="0"/>
              </a:spcAft>
              <a:buClr>
                <a:srgbClr val="C01E24"/>
              </a:buClr>
              <a:buSzPct val="129729"/>
              <a:buFont typeface="Calibri"/>
              <a:buNone/>
            </a:pPr>
            <a:r>
              <a:rPr lang="en-US" sz="2000" b="1" i="0" u="none" strike="noStrike" cap="none">
                <a:solidFill>
                  <a:srgbClr val="C00000"/>
                </a:solidFill>
                <a:latin typeface="Calibri"/>
                <a:ea typeface="Calibri"/>
                <a:cs typeface="Calibri"/>
                <a:sym typeface="Calibri"/>
              </a:rPr>
              <a:t>Επιδράσεις του καπνίσματος</a:t>
            </a:r>
            <a:endParaRPr sz="3200" b="0" i="0" u="none" strike="noStrike" cap="none">
              <a:solidFill>
                <a:srgbClr val="C00000"/>
              </a:solidFill>
              <a:latin typeface="Calibri"/>
              <a:ea typeface="Calibri"/>
              <a:cs typeface="Calibri"/>
              <a:sym typeface="Calibri"/>
            </a:endParaRPr>
          </a:p>
          <a:p>
            <a:pPr marL="419100" marR="0" lvl="0" indent="-330543" algn="l" rtl="0">
              <a:lnSpc>
                <a:spcPct val="120000"/>
              </a:lnSpc>
              <a:spcBef>
                <a:spcPts val="0"/>
              </a:spcBef>
              <a:spcAft>
                <a:spcPts val="0"/>
              </a:spcAft>
              <a:buClr>
                <a:srgbClr val="C01E24"/>
              </a:buClr>
              <a:buSzPct val="129729"/>
              <a:buFont typeface="Calibri"/>
              <a:buChar char="▪"/>
            </a:pPr>
            <a:r>
              <a:rPr lang="en-US" sz="2000" b="1">
                <a:solidFill>
                  <a:schemeClr val="dk1"/>
                </a:solidFill>
                <a:latin typeface="Calibri"/>
                <a:ea typeface="Calibri"/>
                <a:cs typeface="Calibri"/>
                <a:sym typeface="Calibri"/>
              </a:rPr>
              <a:t>Βασικός </a:t>
            </a:r>
            <a:r>
              <a:rPr lang="en-US" sz="2000" b="1" i="0" u="none" strike="noStrike" cap="none">
                <a:solidFill>
                  <a:schemeClr val="dk1"/>
                </a:solidFill>
                <a:latin typeface="Calibri"/>
                <a:ea typeface="Calibri"/>
                <a:cs typeface="Calibri"/>
                <a:sym typeface="Calibri"/>
              </a:rPr>
              <a:t>παράγοντας κινδύνου για τις περισσότερες από τις κύριες αιτίες θανάτου</a:t>
            </a:r>
            <a:r>
              <a:rPr lang="en-US" sz="2000" b="0" i="0" u="none" strike="noStrike" cap="none">
                <a:solidFill>
                  <a:schemeClr val="dk1"/>
                </a:solidFill>
                <a:latin typeface="Calibri"/>
                <a:ea typeface="Calibri"/>
                <a:cs typeface="Calibri"/>
                <a:sym typeface="Calibri"/>
              </a:rPr>
              <a:t> </a:t>
            </a:r>
            <a:endParaRPr/>
          </a:p>
          <a:p>
            <a:pPr marL="419100" marR="0" lvl="0" indent="-330543" algn="l" rtl="0">
              <a:lnSpc>
                <a:spcPct val="120000"/>
              </a:lnSpc>
              <a:spcBef>
                <a:spcPts val="0"/>
              </a:spcBef>
              <a:spcAft>
                <a:spcPts val="0"/>
              </a:spcAft>
              <a:buClr>
                <a:srgbClr val="C01E24"/>
              </a:buClr>
              <a:buSzPct val="129729"/>
              <a:buFont typeface="Calibri"/>
              <a:buChar char="▪"/>
            </a:pPr>
            <a:r>
              <a:rPr lang="en-US" sz="2000" b="0" i="0" u="none" strike="noStrike" cap="none">
                <a:solidFill>
                  <a:schemeClr val="dk1"/>
                </a:solidFill>
                <a:latin typeface="Calibri"/>
                <a:ea typeface="Calibri"/>
                <a:cs typeface="Calibri"/>
                <a:sym typeface="Calibri"/>
              </a:rPr>
              <a:t>1,6 εκατομμύρια άνθρωποι πεθαίνουν κάθε χρόνο εξαιτίας του καπνίσματος στην Ευρώπη (ΠΟΥ)</a:t>
            </a:r>
            <a:endParaRPr sz="3200" b="0" i="0" u="none" strike="noStrike" cap="none">
              <a:solidFill>
                <a:schemeClr val="dk1"/>
              </a:solidFill>
              <a:latin typeface="Calibri"/>
              <a:ea typeface="Calibri"/>
              <a:cs typeface="Calibri"/>
              <a:sym typeface="Calibri"/>
            </a:endParaRPr>
          </a:p>
          <a:p>
            <a:pPr marL="419100" marR="0" lvl="0" indent="-330543" algn="l" rtl="0">
              <a:lnSpc>
                <a:spcPct val="120000"/>
              </a:lnSpc>
              <a:spcBef>
                <a:spcPts val="0"/>
              </a:spcBef>
              <a:spcAft>
                <a:spcPts val="0"/>
              </a:spcAft>
              <a:buClr>
                <a:srgbClr val="C01E24"/>
              </a:buClr>
              <a:buSzPct val="129729"/>
              <a:buFont typeface="Calibri"/>
              <a:buChar char="▪"/>
            </a:pPr>
            <a:r>
              <a:rPr lang="en-US" sz="2000" b="0" i="0" u="none" strike="noStrike" cap="none">
                <a:solidFill>
                  <a:schemeClr val="dk1"/>
                </a:solidFill>
                <a:latin typeface="Calibri"/>
                <a:ea typeface="Calibri"/>
                <a:cs typeface="Calibri"/>
                <a:sym typeface="Calibri"/>
              </a:rPr>
              <a:t>Επιπτώσεις σε ασθένειες όπως: </a:t>
            </a:r>
            <a:r>
              <a:rPr lang="en-US" sz="2000" b="1" i="0" u="none" strike="noStrike" cap="none">
                <a:solidFill>
                  <a:schemeClr val="dk1"/>
                </a:solidFill>
                <a:latin typeface="Calibri"/>
                <a:ea typeface="Calibri"/>
                <a:cs typeface="Calibri"/>
                <a:sym typeface="Calibri"/>
              </a:rPr>
              <a:t>καρκίνος, καρδιαγγειακές παθήσεις, υψηλή αρτηριακή πίεση, οφθαλμικές βλάβες, οστεοπόρωση, νόσος των δοντιών και των ούλων</a:t>
            </a:r>
            <a:endParaRPr sz="3200" b="0" i="0" u="none" strike="noStrike" cap="none">
              <a:solidFill>
                <a:schemeClr val="dk1"/>
              </a:solidFill>
              <a:latin typeface="Calibri"/>
              <a:ea typeface="Calibri"/>
              <a:cs typeface="Calibri"/>
              <a:sym typeface="Calibri"/>
            </a:endParaRPr>
          </a:p>
          <a:p>
            <a:pPr marL="419100" marR="0" lvl="0" indent="-190500" algn="l" rtl="0">
              <a:lnSpc>
                <a:spcPct val="120000"/>
              </a:lnSpc>
              <a:spcBef>
                <a:spcPts val="0"/>
              </a:spcBef>
              <a:spcAft>
                <a:spcPts val="0"/>
              </a:spcAft>
              <a:buClr>
                <a:srgbClr val="C01E24"/>
              </a:buClr>
              <a:buSzPct val="129729"/>
              <a:buFont typeface="Calibri"/>
              <a:buNone/>
            </a:pPr>
            <a:endParaRPr sz="2000" b="1" i="0" u="none" strike="noStrike" cap="none">
              <a:solidFill>
                <a:schemeClr val="dk1"/>
              </a:solidFill>
              <a:latin typeface="Calibri"/>
              <a:ea typeface="Calibri"/>
              <a:cs typeface="Calibri"/>
              <a:sym typeface="Calibri"/>
            </a:endParaRPr>
          </a:p>
          <a:p>
            <a:pPr marL="76200" marR="0" lvl="0" indent="0" algn="l" rtl="0">
              <a:lnSpc>
                <a:spcPct val="120000"/>
              </a:lnSpc>
              <a:spcBef>
                <a:spcPts val="0"/>
              </a:spcBef>
              <a:spcAft>
                <a:spcPts val="0"/>
              </a:spcAft>
              <a:buClr>
                <a:srgbClr val="C01E24"/>
              </a:buClr>
              <a:buSzPct val="129729"/>
              <a:buFont typeface="Calibri"/>
              <a:buNone/>
            </a:pPr>
            <a:r>
              <a:rPr lang="en-US" sz="2000" b="1" i="0" u="none" strike="noStrike" cap="none">
                <a:solidFill>
                  <a:srgbClr val="C00000"/>
                </a:solidFill>
                <a:latin typeface="Calibri"/>
                <a:ea typeface="Calibri"/>
                <a:cs typeface="Calibri"/>
                <a:sym typeface="Calibri"/>
              </a:rPr>
              <a:t>Διακοπή του καπνίσματος</a:t>
            </a:r>
            <a:endParaRPr sz="3200" b="0" i="0" u="none" strike="noStrike" cap="none">
              <a:solidFill>
                <a:srgbClr val="C00000"/>
              </a:solidFill>
              <a:latin typeface="Calibri"/>
              <a:ea typeface="Calibri"/>
              <a:cs typeface="Calibri"/>
              <a:sym typeface="Calibri"/>
            </a:endParaRPr>
          </a:p>
          <a:p>
            <a:pPr marL="457200" marR="0" lvl="0" indent="-368643" algn="l" rtl="0">
              <a:lnSpc>
                <a:spcPct val="120000"/>
              </a:lnSpc>
              <a:spcBef>
                <a:spcPts val="0"/>
              </a:spcBef>
              <a:spcAft>
                <a:spcPts val="0"/>
              </a:spcAft>
              <a:buClr>
                <a:srgbClr val="C01E24"/>
              </a:buClr>
              <a:buSzPct val="129729"/>
              <a:buFont typeface="Calibri"/>
              <a:buChar char="▪"/>
            </a:pPr>
            <a:r>
              <a:rPr lang="en-US" sz="2000" b="1" i="0" u="none" strike="noStrike" cap="none">
                <a:solidFill>
                  <a:schemeClr val="dk1"/>
                </a:solidFill>
                <a:latin typeface="Calibri"/>
                <a:ea typeface="Calibri"/>
                <a:cs typeface="Calibri"/>
                <a:sym typeface="Calibri"/>
              </a:rPr>
              <a:t>Το προσδόκιμο ζωής, η αναπνοή, η υγεία και η γενική ευημερία μπορούν να βελτιωθούν</a:t>
            </a:r>
            <a:endParaRPr sz="3200" b="0" i="0" u="none" strike="noStrike" cap="none">
              <a:solidFill>
                <a:schemeClr val="dk1"/>
              </a:solidFill>
              <a:latin typeface="Calibri"/>
              <a:ea typeface="Calibri"/>
              <a:cs typeface="Calibri"/>
              <a:sym typeface="Calibri"/>
            </a:endParaRPr>
          </a:p>
          <a:p>
            <a:pPr marL="457200" marR="0" lvl="0" indent="-368643" algn="l" rtl="0">
              <a:lnSpc>
                <a:spcPct val="120000"/>
              </a:lnSpc>
              <a:spcBef>
                <a:spcPts val="0"/>
              </a:spcBef>
              <a:spcAft>
                <a:spcPts val="0"/>
              </a:spcAft>
              <a:buClr>
                <a:srgbClr val="C01E24"/>
              </a:buClr>
              <a:buSzPct val="129729"/>
              <a:buFont typeface="Calibri"/>
              <a:buChar char="▪"/>
            </a:pPr>
            <a:r>
              <a:rPr lang="en-US" sz="2000" b="0" i="0" u="none" strike="noStrike" cap="none">
                <a:solidFill>
                  <a:schemeClr val="dk1"/>
                </a:solidFill>
                <a:latin typeface="Calibri"/>
                <a:ea typeface="Calibri"/>
                <a:cs typeface="Calibri"/>
                <a:sym typeface="Calibri"/>
              </a:rPr>
              <a:t>Κόψτε το κάπνισμα Apps: </a:t>
            </a:r>
            <a:r>
              <a:rPr lang="en-US" sz="20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QuitNow</a:t>
            </a:r>
            <a:r>
              <a:rPr lang="en-US" sz="2000" b="1" i="0" u="none" strike="noStrike" cap="none">
                <a:solidFill>
                  <a:schemeClr val="dk1"/>
                </a:solidFill>
                <a:latin typeface="Calibri"/>
                <a:ea typeface="Calibri"/>
                <a:cs typeface="Calibri"/>
                <a:sym typeface="Calibri"/>
              </a:rPr>
              <a:t>, </a:t>
            </a:r>
            <a:r>
              <a:rPr lang="en-US" sz="2000" b="1"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Smoke Free</a:t>
            </a:r>
            <a:r>
              <a:rPr lang="en-US" sz="2000" b="1" i="0" u="none" strike="noStrike" cap="none">
                <a:solidFill>
                  <a:schemeClr val="dk1"/>
                </a:solidFill>
                <a:latin typeface="Calibri"/>
                <a:ea typeface="Calibri"/>
                <a:cs typeface="Calibri"/>
                <a:sym typeface="Calibri"/>
              </a:rPr>
              <a:t> </a:t>
            </a:r>
            <a:r>
              <a:rPr lang="en-US" sz="2000" i="0" u="none" strike="noStrike" cap="none">
                <a:solidFill>
                  <a:schemeClr val="dk1"/>
                </a:solidFill>
                <a:latin typeface="Calibri"/>
                <a:ea typeface="Calibri"/>
                <a:cs typeface="Calibri"/>
                <a:sym typeface="Calibri"/>
              </a:rPr>
              <a:t>και </a:t>
            </a:r>
            <a:r>
              <a:rPr lang="en-US" sz="2000" b="1"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stopSTART</a:t>
            </a:r>
            <a:endParaRPr sz="3200" b="0" i="0" u="none" strike="noStrike" cap="none">
              <a:solidFill>
                <a:srgbClr val="7030A0"/>
              </a:solidFill>
              <a:latin typeface="Calibri"/>
              <a:ea typeface="Calibri"/>
              <a:cs typeface="Calibri"/>
              <a:sym typeface="Calibri"/>
            </a:endParaRPr>
          </a:p>
        </p:txBody>
      </p:sp>
      <p:pic>
        <p:nvPicPr>
          <p:cNvPr id="620" name="Google Shape;620;p78" descr="Απαγορεύεται Το Κάπνισμα, Τσιγάρο, Υγεία, Προειδοποίηση"/>
          <p:cNvPicPr preferRelativeResize="0"/>
          <p:nvPr/>
        </p:nvPicPr>
        <p:blipFill rotWithShape="1">
          <a:blip r:embed="rId6">
            <a:alphaModFix/>
          </a:blip>
          <a:srcRect/>
          <a:stretch/>
        </p:blipFill>
        <p:spPr>
          <a:xfrm>
            <a:off x="8328529" y="2710197"/>
            <a:ext cx="3147825" cy="3147825"/>
          </a:xfrm>
          <a:prstGeom prst="rect">
            <a:avLst/>
          </a:prstGeom>
          <a:noFill/>
          <a:ln>
            <a:noFill/>
          </a:ln>
        </p:spPr>
      </p:pic>
      <p:sp>
        <p:nvSpPr>
          <p:cNvPr id="621" name="Google Shape;621;p78"/>
          <p:cNvSpPr/>
          <p:nvPr/>
        </p:nvSpPr>
        <p:spPr>
          <a:xfrm>
            <a:off x="8003681" y="6400415"/>
            <a:ext cx="379752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Άδεια Pixabay</a:t>
            </a:r>
            <a:endParaRPr sz="1200" b="0" i="0" u="none" strike="noStrike" cap="none">
              <a:solidFill>
                <a:schemeClr val="dk1"/>
              </a:solidFill>
              <a:latin typeface="Calibri"/>
              <a:ea typeface="Calibri"/>
              <a:cs typeface="Calibri"/>
              <a:sym typeface="Calibri"/>
            </a:endParaRPr>
          </a:p>
        </p:txBody>
      </p:sp>
      <p:pic>
        <p:nvPicPr>
          <p:cNvPr id="622" name="Google Shape;622;p78"/>
          <p:cNvPicPr preferRelativeResize="0"/>
          <p:nvPr/>
        </p:nvPicPr>
        <p:blipFill rotWithShape="1">
          <a:blip r:embed="rId9">
            <a:alphaModFix/>
          </a:blip>
          <a:srcRect l="26648" t="70260" r="70336" b="24439"/>
          <a:stretch/>
        </p:blipFill>
        <p:spPr>
          <a:xfrm flipH="1">
            <a:off x="-1904" y="6253759"/>
            <a:ext cx="610941" cy="604241"/>
          </a:xfrm>
          <a:prstGeom prst="rect">
            <a:avLst/>
          </a:prstGeom>
          <a:noFill/>
          <a:ln>
            <a:noFill/>
          </a:ln>
        </p:spPr>
      </p:pic>
      <p:sp>
        <p:nvSpPr>
          <p:cNvPr id="623" name="Google Shape;623;p78"/>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9"/>
          <p:cNvSpPr txBox="1">
            <a:spLocks noGrp="1"/>
          </p:cNvSpPr>
          <p:nvPr>
            <p:ph type="body" idx="1"/>
          </p:nvPr>
        </p:nvSpPr>
        <p:spPr>
          <a:xfrm>
            <a:off x="331200" y="1479300"/>
            <a:ext cx="7917600" cy="4774500"/>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600"/>
              </a:spcBef>
              <a:spcAft>
                <a:spcPts val="0"/>
              </a:spcAft>
              <a:buSzPts val="1800"/>
              <a:buNone/>
            </a:pPr>
            <a:r>
              <a:rPr lang="en-US" sz="1800" b="1" i="1">
                <a:solidFill>
                  <a:srgbClr val="203864"/>
                </a:solidFill>
              </a:rPr>
              <a:t>Επιπτώσεις της υπερβολικής χρήσης οινοπνεύματος </a:t>
            </a:r>
            <a:endParaRPr sz="1800" i="1">
              <a:solidFill>
                <a:srgbClr val="203864"/>
              </a:solidFill>
              <a:latin typeface="Arial"/>
              <a:ea typeface="Arial"/>
              <a:cs typeface="Arial"/>
              <a:sym typeface="Arial"/>
            </a:endParaRPr>
          </a:p>
          <a:p>
            <a:pPr marL="495300" lvl="0" indent="-355600" algn="l" rtl="0">
              <a:lnSpc>
                <a:spcPct val="100000"/>
              </a:lnSpc>
              <a:spcBef>
                <a:spcPts val="1200"/>
              </a:spcBef>
              <a:spcAft>
                <a:spcPts val="0"/>
              </a:spcAft>
              <a:buSzPts val="2000"/>
              <a:buFont typeface="Calibri"/>
              <a:buChar char="▪"/>
            </a:pPr>
            <a:r>
              <a:rPr lang="en-US" sz="2000"/>
              <a:t>Αιτιώδης παράγοντας για </a:t>
            </a:r>
            <a:r>
              <a:rPr lang="en-US" sz="2000" b="1">
                <a:solidFill>
                  <a:schemeClr val="dk1"/>
                </a:solidFill>
              </a:rPr>
              <a:t>περισσότερες από</a:t>
            </a:r>
            <a:r>
              <a:rPr lang="en-US" sz="2000" b="1"/>
              <a:t> 200 ασθένειες</a:t>
            </a:r>
            <a:r>
              <a:rPr lang="en-US" sz="2000"/>
              <a:t>, συμπεριλαμβανομένων επτά τύπων </a:t>
            </a:r>
            <a:r>
              <a:rPr lang="en-US" sz="2000" b="1"/>
              <a:t>καρκίνου, νευροψυχιατρικών διαταραχών, καρδιαγγειακών παθήσεων, κίρρωσης του ήπατος </a:t>
            </a:r>
            <a:r>
              <a:rPr lang="en-US" sz="2000"/>
              <a:t>και</a:t>
            </a:r>
            <a:r>
              <a:rPr lang="en-US" sz="2000" b="1"/>
              <a:t> πολλών μολυσματικών ασθενειών</a:t>
            </a:r>
            <a:endParaRPr sz="2000"/>
          </a:p>
          <a:p>
            <a:pPr marL="495300" lvl="0" indent="-355600" algn="l" rtl="0">
              <a:lnSpc>
                <a:spcPct val="100000"/>
              </a:lnSpc>
              <a:spcBef>
                <a:spcPts val="1200"/>
              </a:spcBef>
              <a:spcAft>
                <a:spcPts val="0"/>
              </a:spcAft>
              <a:buSzPts val="2000"/>
              <a:buFont typeface="Calibri"/>
              <a:buChar char="▪"/>
            </a:pPr>
            <a:r>
              <a:rPr lang="en-US" sz="2000"/>
              <a:t>Σε ολόκληρη την Ευρωπαϊκή Περιοχή του ΠΟΥ, το αλκοόλ προκαλεί σχεδόν </a:t>
            </a:r>
            <a:r>
              <a:rPr lang="en-US" sz="2000" b="1"/>
              <a:t>1 εκατομμύριο θανάτους ετησίως</a:t>
            </a:r>
            <a:r>
              <a:rPr lang="en-US" sz="2000"/>
              <a:t>, συμβάλλοντας σημαντικά σε ακούσιους και εκ προθέσεως τραυματισμούς. (ΠΟΥ).</a:t>
            </a:r>
            <a:endParaRPr sz="2000"/>
          </a:p>
          <a:p>
            <a:pPr marL="495300" lvl="0" indent="-355600" algn="l" rtl="0">
              <a:lnSpc>
                <a:spcPct val="100000"/>
              </a:lnSpc>
              <a:spcBef>
                <a:spcPts val="1200"/>
              </a:spcBef>
              <a:spcAft>
                <a:spcPts val="0"/>
              </a:spcAft>
              <a:buSzPts val="2000"/>
              <a:buFont typeface="Calibri"/>
              <a:buChar char="▪"/>
            </a:pPr>
            <a:r>
              <a:rPr lang="en-US" sz="2000"/>
              <a:t>Το αλκοόλ </a:t>
            </a:r>
            <a:r>
              <a:rPr lang="en-US" sz="2000" b="1"/>
              <a:t>δεν είναι ποτέ ασφαλές </a:t>
            </a:r>
            <a:r>
              <a:rPr lang="en-US" sz="2000"/>
              <a:t>για </a:t>
            </a:r>
            <a:r>
              <a:rPr lang="en-US" sz="2000" b="1"/>
              <a:t>τις έγκυες</a:t>
            </a:r>
            <a:r>
              <a:rPr lang="en-US" sz="2000"/>
              <a:t> γυναίκες</a:t>
            </a:r>
            <a:endParaRPr sz="2000"/>
          </a:p>
          <a:p>
            <a:pPr marL="952500" lvl="1" indent="-355600" algn="l" rtl="0">
              <a:lnSpc>
                <a:spcPct val="100000"/>
              </a:lnSpc>
              <a:spcBef>
                <a:spcPts val="1200"/>
              </a:spcBef>
              <a:spcAft>
                <a:spcPts val="600"/>
              </a:spcAft>
              <a:buSzPts val="2000"/>
              <a:buFont typeface="Courier New"/>
              <a:buChar char="o"/>
            </a:pPr>
            <a:r>
              <a:rPr lang="en-US" sz="2000"/>
              <a:t>Η προγεννητική έκθεση στο οινόπνευμα μπορεί να προκαλέσει </a:t>
            </a:r>
            <a:r>
              <a:rPr lang="en-US" sz="2000" b="1"/>
              <a:t>ελαττώματα</a:t>
            </a:r>
            <a:r>
              <a:rPr lang="en-US" sz="2000"/>
              <a:t> που περιλαμβάνουν </a:t>
            </a:r>
            <a:r>
              <a:rPr lang="en-US" sz="2000" b="1"/>
              <a:t>σωματικές, διανοητικές, συμπεριφορικές ή/και μαθησιακές δυσκολίες με </a:t>
            </a:r>
            <a:r>
              <a:rPr lang="en-US" sz="2000"/>
              <a:t>πιθανές δια βίου επιπτώσεις του μωρού/του παιδιού (ΠΟΥ)</a:t>
            </a:r>
            <a:endParaRPr sz="2000">
              <a:solidFill>
                <a:srgbClr val="000000"/>
              </a:solidFill>
            </a:endParaRPr>
          </a:p>
        </p:txBody>
      </p:sp>
      <p:sp>
        <p:nvSpPr>
          <p:cNvPr id="629" name="Google Shape;629;p79"/>
          <p:cNvSpPr txBox="1"/>
          <p:nvPr/>
        </p:nvSpPr>
        <p:spPr>
          <a:xfrm>
            <a:off x="505684" y="912929"/>
            <a:ext cx="11360800" cy="56636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203864"/>
              </a:buClr>
              <a:buSzPts val="2800"/>
              <a:buFont typeface="Calibri"/>
              <a:buNone/>
            </a:pPr>
            <a:r>
              <a:rPr lang="en-US" sz="2800" b="1" i="0" u="none" strike="noStrike" cap="none">
                <a:solidFill>
                  <a:srgbClr val="203864"/>
                </a:solidFill>
                <a:latin typeface="Calibri"/>
                <a:ea typeface="Calibri"/>
                <a:cs typeface="Calibri"/>
                <a:sym typeface="Calibri"/>
              </a:rPr>
              <a:t>Κάπνισμα και κατανάλωση οινοπνεύματος</a:t>
            </a:r>
            <a:endParaRPr sz="2800" b="1" i="0" u="none" strike="noStrike" cap="none">
              <a:solidFill>
                <a:srgbClr val="203864"/>
              </a:solidFill>
              <a:latin typeface="Calibri"/>
              <a:ea typeface="Calibri"/>
              <a:cs typeface="Calibri"/>
              <a:sym typeface="Calibri"/>
            </a:endParaRPr>
          </a:p>
        </p:txBody>
      </p:sp>
      <p:pic>
        <p:nvPicPr>
          <p:cNvPr id="630" name="Google Shape;630;p79"/>
          <p:cNvPicPr preferRelativeResize="0"/>
          <p:nvPr/>
        </p:nvPicPr>
        <p:blipFill rotWithShape="1">
          <a:blip r:embed="rId3">
            <a:alphaModFix/>
          </a:blip>
          <a:srcRect/>
          <a:stretch/>
        </p:blipFill>
        <p:spPr>
          <a:xfrm>
            <a:off x="8609502" y="1479289"/>
            <a:ext cx="3145766" cy="4203939"/>
          </a:xfrm>
          <a:prstGeom prst="rect">
            <a:avLst/>
          </a:prstGeom>
          <a:noFill/>
          <a:ln>
            <a:noFill/>
          </a:ln>
        </p:spPr>
      </p:pic>
      <p:sp>
        <p:nvSpPr>
          <p:cNvPr id="631" name="Google Shape;631;p79"/>
          <p:cNvSpPr/>
          <p:nvPr/>
        </p:nvSpPr>
        <p:spPr>
          <a:xfrm>
            <a:off x="9166343" y="6555879"/>
            <a:ext cx="244605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Άδεια Unsplash</a:t>
            </a:r>
            <a:endParaRPr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632" name="Google Shape;632;p79"/>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633" name="Google Shape;633;p79"/>
          <p:cNvSpPr txBox="1"/>
          <p:nvPr/>
        </p:nvSpPr>
        <p:spPr>
          <a:xfrm>
            <a:off x="609021" y="6563563"/>
            <a:ext cx="207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Πηγή: </a:t>
            </a:r>
            <a:r>
              <a:rPr lang="en-US" sz="11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Π</a:t>
            </a:r>
            <a:r>
              <a:rPr lang="en-US" sz="1100" u="sng">
                <a:hlinkClick r:id="rId7"/>
              </a:rPr>
              <a:t>ΟΥ</a:t>
            </a:r>
            <a:r>
              <a:rPr lang="en-US" sz="11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/Ευρώπη</a:t>
            </a:r>
            <a:endParaRPr sz="1100" b="0" i="0" u="none" strike="noStrike" cap="none">
              <a:solidFill>
                <a:srgbClr val="000000"/>
              </a:solidFill>
              <a:latin typeface="Arial"/>
              <a:ea typeface="Arial"/>
              <a:cs typeface="Arial"/>
              <a:sym typeface="Arial"/>
            </a:endParaRPr>
          </a:p>
        </p:txBody>
      </p:sp>
      <p:sp>
        <p:nvSpPr>
          <p:cNvPr id="634" name="Google Shape;634;p79"/>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80"/>
          <p:cNvSpPr txBox="1">
            <a:spLocks noGrp="1"/>
          </p:cNvSpPr>
          <p:nvPr>
            <p:ph type="title"/>
          </p:nvPr>
        </p:nvSpPr>
        <p:spPr>
          <a:xfrm>
            <a:off x="609028" y="767265"/>
            <a:ext cx="11360700" cy="566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ΣΩΜΑΤΙΚΗ ΔΡΑΣΤΗΡΙΟΤΗΤΑ</a:t>
            </a:r>
            <a:endParaRPr sz="2800"/>
          </a:p>
        </p:txBody>
      </p:sp>
      <p:sp>
        <p:nvSpPr>
          <p:cNvPr id="640" name="Google Shape;640;p80"/>
          <p:cNvSpPr txBox="1">
            <a:spLocks noGrp="1"/>
          </p:cNvSpPr>
          <p:nvPr>
            <p:ph type="body" idx="1"/>
          </p:nvPr>
        </p:nvSpPr>
        <p:spPr>
          <a:xfrm>
            <a:off x="415600" y="2095800"/>
            <a:ext cx="6224700" cy="4376100"/>
          </a:xfrm>
          <a:prstGeom prst="rect">
            <a:avLst/>
          </a:prstGeom>
          <a:noFill/>
          <a:ln>
            <a:noFill/>
          </a:ln>
        </p:spPr>
        <p:txBody>
          <a:bodyPr spcFirstLastPara="1" wrap="square" lIns="91425" tIns="91425" rIns="91425" bIns="91425" anchor="t" anchorCtr="0">
            <a:noAutofit/>
          </a:bodyPr>
          <a:lstStyle/>
          <a:p>
            <a:pPr marL="681038" lvl="0" indent="-355600" algn="l" rtl="0">
              <a:lnSpc>
                <a:spcPct val="100000"/>
              </a:lnSpc>
              <a:spcBef>
                <a:spcPts val="600"/>
              </a:spcBef>
              <a:spcAft>
                <a:spcPts val="0"/>
              </a:spcAft>
              <a:buSzPts val="2000"/>
              <a:buFont typeface="Calibri"/>
              <a:buChar char="▪"/>
            </a:pPr>
            <a:r>
              <a:rPr lang="en-US" sz="2000">
                <a:solidFill>
                  <a:schemeClr val="dk1"/>
                </a:solidFill>
                <a:latin typeface="Calibri"/>
                <a:ea typeface="Calibri"/>
                <a:cs typeface="Calibri"/>
                <a:sym typeface="Calibri"/>
              </a:rPr>
              <a:t>«</a:t>
            </a:r>
            <a:r>
              <a:rPr lang="en-US" sz="2000" b="1" i="1"/>
              <a:t>Κάθε σωματική κίνηση που παράγεται από σκελετικούς μύες που απαιτεί χρήση ενέργειας</a:t>
            </a:r>
            <a:r>
              <a:rPr lang="en-US" sz="2000" b="1"/>
              <a:t>» </a:t>
            </a:r>
            <a:r>
              <a:rPr lang="en-US" sz="2000">
                <a:solidFill>
                  <a:schemeClr val="dk1"/>
                </a:solidFill>
                <a:latin typeface="Calibri"/>
                <a:ea typeface="Calibri"/>
                <a:cs typeface="Calibri"/>
                <a:sym typeface="Calibri"/>
              </a:rPr>
              <a:t>(WHO)</a:t>
            </a:r>
            <a:endParaRPr sz="2000">
              <a:solidFill>
                <a:schemeClr val="dk1"/>
              </a:solidFill>
            </a:endParaRPr>
          </a:p>
          <a:p>
            <a:pPr marL="681038" lvl="0" indent="-355600" algn="l" rtl="0">
              <a:lnSpc>
                <a:spcPct val="100000"/>
              </a:lnSpc>
              <a:spcBef>
                <a:spcPts val="1200"/>
              </a:spcBef>
              <a:spcAft>
                <a:spcPts val="0"/>
              </a:spcAft>
              <a:buSzPts val="2000"/>
              <a:buFont typeface="Calibri"/>
              <a:buChar char="▪"/>
            </a:pPr>
            <a:r>
              <a:rPr lang="en-US" sz="2000" b="1"/>
              <a:t>Τα παιδιά, οι έφηβοι και οι ενήλικες όλων των ηλικιών</a:t>
            </a:r>
            <a:r>
              <a:rPr lang="en-US" sz="2000">
                <a:solidFill>
                  <a:schemeClr val="dk1"/>
                </a:solidFill>
                <a:latin typeface="Calibri"/>
                <a:ea typeface="Calibri"/>
                <a:cs typeface="Calibri"/>
                <a:sym typeface="Calibri"/>
              </a:rPr>
              <a:t> πρέπει να παραμείνουν ενεργοί σε όλα τα στάδια της ζωής τους.</a:t>
            </a:r>
            <a:endParaRPr sz="2000"/>
          </a:p>
          <a:p>
            <a:pPr marL="681037" lvl="0" indent="-355600" algn="l" rtl="0">
              <a:lnSpc>
                <a:spcPct val="100000"/>
              </a:lnSpc>
              <a:spcBef>
                <a:spcPts val="1200"/>
              </a:spcBef>
              <a:spcAft>
                <a:spcPts val="0"/>
              </a:spcAft>
              <a:buSzPts val="2000"/>
              <a:buFont typeface="Calibri"/>
              <a:buChar char="▪"/>
            </a:pPr>
            <a:r>
              <a:rPr lang="en-US" sz="2000">
                <a:solidFill>
                  <a:schemeClr val="dk1"/>
                </a:solidFill>
              </a:rPr>
              <a:t>Οι κατευθυντήριες γραμμές και οι συστάσεις του ΠΟΥ παρέχουν λεπτομέρειες για διαφορετικές ηλικιακές ομάδες και συγκεκριμένες πληθυσμιακές ομάδες σχετικά με </a:t>
            </a:r>
            <a:r>
              <a:rPr lang="en-US" sz="2000" b="1"/>
              <a:t>την ποσότητα της σωματικής δραστηριότητας </a:t>
            </a:r>
            <a:r>
              <a:rPr lang="en-US" sz="2000">
                <a:solidFill>
                  <a:schemeClr val="dk1"/>
                </a:solidFill>
              </a:rPr>
              <a:t>που απαιτείται για την καλή υγεία</a:t>
            </a:r>
            <a:endParaRPr sz="2000">
              <a:solidFill>
                <a:srgbClr val="7030A0"/>
              </a:solidFill>
            </a:endParaRPr>
          </a:p>
        </p:txBody>
      </p:sp>
      <p:sp>
        <p:nvSpPr>
          <p:cNvPr id="641" name="Google Shape;641;p80"/>
          <p:cNvSpPr txBox="1"/>
          <p:nvPr/>
        </p:nvSpPr>
        <p:spPr>
          <a:xfrm>
            <a:off x="618225" y="1333625"/>
            <a:ext cx="7473600" cy="403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i="0" u="none" strike="noStrike" cap="none">
                <a:solidFill>
                  <a:srgbClr val="203864"/>
                </a:solidFill>
                <a:latin typeface="Arial"/>
                <a:ea typeface="Arial"/>
                <a:cs typeface="Arial"/>
                <a:sym typeface="Arial"/>
              </a:rPr>
              <a:t>Τι είναι η σωματική δραστηριότητα;</a:t>
            </a:r>
            <a:endParaRPr sz="1800" b="1" i="0" u="none" strike="noStrike" cap="none">
              <a:solidFill>
                <a:srgbClr val="203864"/>
              </a:solidFill>
              <a:latin typeface="Arial"/>
              <a:ea typeface="Arial"/>
              <a:cs typeface="Arial"/>
              <a:sym typeface="Arial"/>
            </a:endParaRPr>
          </a:p>
        </p:txBody>
      </p:sp>
      <p:pic>
        <p:nvPicPr>
          <p:cNvPr id="642" name="Google Shape;642;p80"/>
          <p:cNvPicPr preferRelativeResize="0"/>
          <p:nvPr/>
        </p:nvPicPr>
        <p:blipFill rotWithShape="1">
          <a:blip r:embed="rId3">
            <a:alphaModFix/>
          </a:blip>
          <a:srcRect/>
          <a:stretch/>
        </p:blipFill>
        <p:spPr>
          <a:xfrm>
            <a:off x="7114238" y="2429191"/>
            <a:ext cx="4799162" cy="3212892"/>
          </a:xfrm>
          <a:prstGeom prst="rect">
            <a:avLst/>
          </a:prstGeom>
          <a:noFill/>
          <a:ln>
            <a:noFill/>
          </a:ln>
        </p:spPr>
      </p:pic>
      <p:sp>
        <p:nvSpPr>
          <p:cNvPr id="643" name="Google Shape;643;p80"/>
          <p:cNvSpPr/>
          <p:nvPr/>
        </p:nvSpPr>
        <p:spPr>
          <a:xfrm>
            <a:off x="9077494" y="6471991"/>
            <a:ext cx="254669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Άδεια Pixabay</a:t>
            </a:r>
            <a:endParaRPr sz="1200" b="0" i="0" u="none" strike="noStrike" cap="none">
              <a:solidFill>
                <a:schemeClr val="dk1"/>
              </a:solidFill>
              <a:latin typeface="Calibri"/>
              <a:ea typeface="Calibri"/>
              <a:cs typeface="Calibri"/>
              <a:sym typeface="Calibri"/>
            </a:endParaRPr>
          </a:p>
        </p:txBody>
      </p:sp>
      <p:pic>
        <p:nvPicPr>
          <p:cNvPr id="644" name="Google Shape;644;p80"/>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645" name="Google Shape;645;p80"/>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81"/>
          <p:cNvSpPr txBox="1">
            <a:spLocks noGrp="1"/>
          </p:cNvSpPr>
          <p:nvPr>
            <p:ph type="title"/>
          </p:nvPr>
        </p:nvSpPr>
        <p:spPr>
          <a:xfrm>
            <a:off x="415650" y="803664"/>
            <a:ext cx="11360700" cy="604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Οφέλη της σωματικής δραστηριότητας</a:t>
            </a:r>
            <a:endParaRPr sz="2800"/>
          </a:p>
        </p:txBody>
      </p:sp>
      <p:sp>
        <p:nvSpPr>
          <p:cNvPr id="651" name="Google Shape;651;p81"/>
          <p:cNvSpPr txBox="1">
            <a:spLocks noGrp="1"/>
          </p:cNvSpPr>
          <p:nvPr>
            <p:ph type="body" idx="1"/>
          </p:nvPr>
        </p:nvSpPr>
        <p:spPr>
          <a:xfrm>
            <a:off x="417100" y="1815800"/>
            <a:ext cx="8421600" cy="4872300"/>
          </a:xfrm>
          <a:prstGeom prst="rect">
            <a:avLst/>
          </a:prstGeom>
          <a:noFill/>
          <a:ln>
            <a:noFill/>
          </a:ln>
        </p:spPr>
        <p:txBody>
          <a:bodyPr spcFirstLastPara="1" wrap="square" lIns="91425" tIns="91425" rIns="91425" bIns="91425" anchor="t" anchorCtr="0">
            <a:noAutofit/>
          </a:bodyPr>
          <a:lstStyle/>
          <a:p>
            <a:pPr marL="528638" lvl="0" indent="-342900" algn="l" rtl="0">
              <a:lnSpc>
                <a:spcPct val="100000"/>
              </a:lnSpc>
              <a:spcBef>
                <a:spcPts val="0"/>
              </a:spcBef>
              <a:spcAft>
                <a:spcPts val="0"/>
              </a:spcAft>
              <a:buSzPts val="1400"/>
              <a:buFont typeface="Calibri"/>
              <a:buChar char="▪"/>
            </a:pPr>
            <a:r>
              <a:rPr lang="en-US" b="1"/>
              <a:t>Αύξηση του προσδόκιμου ζωής</a:t>
            </a:r>
            <a:r>
              <a:rPr lang="en-US" sz="2000"/>
              <a:t> — Η τακτική σωματική δραστηριότητα μειώνει τον κίνδυνο πρόωρης θνησιμότητας </a:t>
            </a:r>
            <a:endParaRPr/>
          </a:p>
          <a:p>
            <a:pPr marL="528638" lvl="0" indent="-342900" algn="l" rtl="0">
              <a:lnSpc>
                <a:spcPct val="100000"/>
              </a:lnSpc>
              <a:spcBef>
                <a:spcPts val="600"/>
              </a:spcBef>
              <a:spcAft>
                <a:spcPts val="0"/>
              </a:spcAft>
              <a:buSzPts val="1400"/>
              <a:buFont typeface="Calibri"/>
              <a:buChar char="▪"/>
            </a:pPr>
            <a:r>
              <a:rPr lang="en-US" sz="2000" b="1"/>
              <a:t>Βελτιώνει την ποιότητα ζωής</a:t>
            </a:r>
            <a:endParaRPr/>
          </a:p>
          <a:p>
            <a:pPr marL="528638" lvl="0" indent="-342900" algn="l" rtl="0">
              <a:lnSpc>
                <a:spcPct val="100000"/>
              </a:lnSpc>
              <a:spcBef>
                <a:spcPts val="600"/>
              </a:spcBef>
              <a:spcAft>
                <a:spcPts val="0"/>
              </a:spcAft>
              <a:buSzPts val="1400"/>
              <a:buFont typeface="Calibri"/>
              <a:buChar char="▪"/>
            </a:pPr>
            <a:r>
              <a:rPr lang="en-US" b="1"/>
              <a:t>Βελτιώνει την αναπνευστική, καρδιαγγειακή και γενική υγεία </a:t>
            </a:r>
            <a:r>
              <a:rPr lang="en-US" sz="2000"/>
              <a:t>(ΠΟΥ)</a:t>
            </a:r>
            <a:endParaRPr/>
          </a:p>
          <a:p>
            <a:pPr marL="528638" lvl="0" indent="-342900" algn="l" rtl="0">
              <a:lnSpc>
                <a:spcPct val="100000"/>
              </a:lnSpc>
              <a:spcBef>
                <a:spcPts val="600"/>
              </a:spcBef>
              <a:spcAft>
                <a:spcPts val="0"/>
              </a:spcAft>
              <a:buSzPts val="1400"/>
              <a:buFont typeface="Calibri"/>
              <a:buChar char="▪"/>
            </a:pPr>
            <a:r>
              <a:rPr lang="en-US" sz="2000" b="1"/>
              <a:t>Μειώνει τα συναισθήματα άγχους και κατάθλιψης</a:t>
            </a:r>
            <a:endParaRPr/>
          </a:p>
          <a:p>
            <a:pPr marL="528638" lvl="0" indent="-342900" algn="l" rtl="0">
              <a:lnSpc>
                <a:spcPct val="100000"/>
              </a:lnSpc>
              <a:spcBef>
                <a:spcPts val="600"/>
              </a:spcBef>
              <a:spcAft>
                <a:spcPts val="0"/>
              </a:spcAft>
              <a:buSzPts val="1400"/>
              <a:buFont typeface="Calibri"/>
              <a:buChar char="▪"/>
            </a:pPr>
            <a:r>
              <a:rPr lang="en-US" sz="2000" b="1"/>
              <a:t>Βελτιώνει τη διάθεση και την ψυχική υγεία</a:t>
            </a:r>
            <a:endParaRPr sz="2000">
              <a:solidFill>
                <a:srgbClr val="000000"/>
              </a:solidFill>
            </a:endParaRPr>
          </a:p>
          <a:p>
            <a:pPr marL="528638" lvl="0" indent="-342900" algn="l" rtl="0">
              <a:lnSpc>
                <a:spcPct val="100000"/>
              </a:lnSpc>
              <a:spcBef>
                <a:spcPts val="600"/>
              </a:spcBef>
              <a:spcAft>
                <a:spcPts val="0"/>
              </a:spcAft>
              <a:buSzPts val="1400"/>
              <a:buFont typeface="Calibri"/>
              <a:buChar char="▪"/>
            </a:pPr>
            <a:r>
              <a:rPr lang="en-US" b="1"/>
              <a:t>Μειώνει τον κίνδυνο τραυματισμού</a:t>
            </a:r>
            <a:r>
              <a:rPr lang="en-US" sz="2000"/>
              <a:t> — η τακτική άσκηση αυξάνει τη μυϊκή δύναμη, την οστική πυκνότητα, την ευελιξία και τη σταθερότητα (ΠΟΥ)</a:t>
            </a:r>
            <a:endParaRPr sz="2000"/>
          </a:p>
          <a:p>
            <a:pPr marL="528638" lvl="0" indent="-342900" algn="l" rtl="0">
              <a:lnSpc>
                <a:spcPct val="100000"/>
              </a:lnSpc>
              <a:spcBef>
                <a:spcPts val="600"/>
              </a:spcBef>
              <a:spcAft>
                <a:spcPts val="0"/>
              </a:spcAft>
              <a:buSzPts val="1400"/>
              <a:buFont typeface="Calibri"/>
              <a:buChar char="▪"/>
            </a:pPr>
            <a:r>
              <a:rPr lang="en-US" b="1"/>
              <a:t>Εξοικονομεί χρήματα</a:t>
            </a:r>
            <a:r>
              <a:rPr lang="en-US" sz="2000">
                <a:solidFill>
                  <a:schemeClr val="dk1"/>
                </a:solidFill>
                <a:latin typeface="Calibri"/>
                <a:ea typeface="Calibri"/>
                <a:cs typeface="Calibri"/>
                <a:sym typeface="Calibri"/>
              </a:rPr>
              <a:t> από το </a:t>
            </a:r>
            <a:r>
              <a:rPr lang="en-US" b="1"/>
              <a:t>κόστος υγειονομικής περίθαλψης</a:t>
            </a:r>
            <a:r>
              <a:rPr lang="en-US" sz="2000">
                <a:solidFill>
                  <a:schemeClr val="dk1"/>
                </a:solidFill>
                <a:latin typeface="Calibri"/>
                <a:ea typeface="Calibri"/>
                <a:cs typeface="Calibri"/>
                <a:sym typeface="Calibri"/>
              </a:rPr>
              <a:t>. </a:t>
            </a:r>
            <a:endParaRPr/>
          </a:p>
          <a:p>
            <a:pPr marL="528638" lvl="0" indent="-342900" algn="l" rtl="0">
              <a:lnSpc>
                <a:spcPct val="100000"/>
              </a:lnSpc>
              <a:spcBef>
                <a:spcPts val="600"/>
              </a:spcBef>
              <a:spcAft>
                <a:spcPts val="0"/>
              </a:spcAft>
              <a:buSzPts val="1400"/>
              <a:buFont typeface="Calibri"/>
              <a:buChar char="▪"/>
            </a:pPr>
            <a:r>
              <a:rPr lang="en-US" sz="2000" b="1">
                <a:latin typeface="Calibri"/>
                <a:ea typeface="Calibri"/>
                <a:cs typeface="Calibri"/>
                <a:sym typeface="Calibri"/>
              </a:rPr>
              <a:t>Βελτιώνει την ποιότητα του ύπνου</a:t>
            </a:r>
            <a:endParaRPr sz="2000" b="1">
              <a:solidFill>
                <a:srgbClr val="000000"/>
              </a:solidFill>
            </a:endParaRPr>
          </a:p>
          <a:p>
            <a:pPr marL="528638" lvl="0" indent="-342900" algn="l" rtl="0">
              <a:lnSpc>
                <a:spcPct val="100000"/>
              </a:lnSpc>
              <a:spcBef>
                <a:spcPts val="600"/>
              </a:spcBef>
              <a:spcAft>
                <a:spcPts val="0"/>
              </a:spcAft>
              <a:buSzPts val="1400"/>
              <a:buFont typeface="Calibri"/>
              <a:buChar char="▪"/>
            </a:pPr>
            <a:r>
              <a:rPr lang="en-US" sz="2000" b="1"/>
              <a:t>Σας βοηθά να ελέγχετε το βάρος σας</a:t>
            </a:r>
            <a:endParaRPr/>
          </a:p>
          <a:p>
            <a:pPr marL="528638" lvl="0" indent="-342900" algn="l" rtl="0">
              <a:lnSpc>
                <a:spcPct val="100000"/>
              </a:lnSpc>
              <a:spcBef>
                <a:spcPts val="600"/>
              </a:spcBef>
              <a:spcAft>
                <a:spcPts val="0"/>
              </a:spcAft>
              <a:buSzPts val="1400"/>
              <a:buFont typeface="Calibri"/>
              <a:buChar char="▪"/>
            </a:pPr>
            <a:r>
              <a:rPr lang="en-US" b="1"/>
              <a:t>Βελτιώνει τη μνήμη και τη λειτουργία του εγκεφάλου</a:t>
            </a:r>
            <a:r>
              <a:rPr lang="en-US" sz="2000">
                <a:latin typeface="Calibri"/>
                <a:ea typeface="Calibri"/>
                <a:cs typeface="Calibri"/>
                <a:sym typeface="Calibri"/>
              </a:rPr>
              <a:t> για όλες τις ηλικιακές ομάδες</a:t>
            </a:r>
            <a:endParaRPr sz="2000">
              <a:solidFill>
                <a:srgbClr val="000000"/>
              </a:solidFill>
            </a:endParaRPr>
          </a:p>
          <a:p>
            <a:pPr marL="617855" lvl="0" indent="-254000" algn="l" rtl="0">
              <a:lnSpc>
                <a:spcPct val="100000"/>
              </a:lnSpc>
              <a:spcBef>
                <a:spcPts val="600"/>
              </a:spcBef>
              <a:spcAft>
                <a:spcPts val="600"/>
              </a:spcAft>
              <a:buSzPts val="1400"/>
              <a:buFont typeface="Calibri"/>
              <a:buNone/>
            </a:pPr>
            <a:endParaRPr sz="2000">
              <a:solidFill>
                <a:schemeClr val="dk1"/>
              </a:solidFill>
            </a:endParaRPr>
          </a:p>
        </p:txBody>
      </p:sp>
      <p:sp>
        <p:nvSpPr>
          <p:cNvPr id="652" name="Google Shape;652;p81"/>
          <p:cNvSpPr txBox="1"/>
          <p:nvPr/>
        </p:nvSpPr>
        <p:spPr>
          <a:xfrm>
            <a:off x="417100" y="1407873"/>
            <a:ext cx="10707600" cy="403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i="1" u="none" strike="noStrike" cap="none">
                <a:solidFill>
                  <a:srgbClr val="203864"/>
                </a:solidFill>
                <a:latin typeface="Arial"/>
                <a:ea typeface="Arial"/>
                <a:cs typeface="Arial"/>
                <a:sym typeface="Arial"/>
              </a:rPr>
              <a:t>Πώς μπορώ να επωφεληθώ από τη σωματική δραστηριότητα;</a:t>
            </a:r>
            <a:endParaRPr sz="1800" b="1" i="1" u="none" strike="noStrike" cap="none">
              <a:solidFill>
                <a:srgbClr val="203864"/>
              </a:solidFill>
              <a:latin typeface="Arial"/>
              <a:ea typeface="Arial"/>
              <a:cs typeface="Arial"/>
              <a:sym typeface="Arial"/>
            </a:endParaRPr>
          </a:p>
        </p:txBody>
      </p:sp>
      <p:sp>
        <p:nvSpPr>
          <p:cNvPr id="653" name="Google Shape;653;p81"/>
          <p:cNvSpPr/>
          <p:nvPr/>
        </p:nvSpPr>
        <p:spPr>
          <a:xfrm>
            <a:off x="9472437" y="6410980"/>
            <a:ext cx="254669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Άδεια Pixabay</a:t>
            </a:r>
            <a:endParaRPr sz="1200" b="0" i="0" u="none" strike="noStrike" cap="none">
              <a:solidFill>
                <a:schemeClr val="dk1"/>
              </a:solidFill>
              <a:latin typeface="Calibri"/>
              <a:ea typeface="Calibri"/>
              <a:cs typeface="Calibri"/>
              <a:sym typeface="Calibri"/>
            </a:endParaRPr>
          </a:p>
        </p:txBody>
      </p:sp>
      <p:pic>
        <p:nvPicPr>
          <p:cNvPr id="654" name="Google Shape;654;p81"/>
          <p:cNvPicPr preferRelativeResize="0"/>
          <p:nvPr/>
        </p:nvPicPr>
        <p:blipFill rotWithShape="1">
          <a:blip r:embed="rId5">
            <a:alphaModFix/>
          </a:blip>
          <a:srcRect l="26648" t="70260" r="70336" b="24439"/>
          <a:stretch/>
        </p:blipFill>
        <p:spPr>
          <a:xfrm flipH="1">
            <a:off x="-1904" y="6269801"/>
            <a:ext cx="610941" cy="604241"/>
          </a:xfrm>
          <a:prstGeom prst="rect">
            <a:avLst/>
          </a:prstGeom>
          <a:noFill/>
          <a:ln>
            <a:noFill/>
          </a:ln>
        </p:spPr>
      </p:pic>
      <p:pic>
        <p:nvPicPr>
          <p:cNvPr id="655" name="Google Shape;655;p81" descr="Foto profissional grátis de □ gentil, acampamento, ação"/>
          <p:cNvPicPr preferRelativeResize="0"/>
          <p:nvPr/>
        </p:nvPicPr>
        <p:blipFill rotWithShape="1">
          <a:blip r:embed="rId6">
            <a:alphaModFix/>
          </a:blip>
          <a:srcRect/>
          <a:stretch/>
        </p:blipFill>
        <p:spPr>
          <a:xfrm>
            <a:off x="8981997" y="1194808"/>
            <a:ext cx="3037132" cy="4555698"/>
          </a:xfrm>
          <a:prstGeom prst="rect">
            <a:avLst/>
          </a:prstGeom>
          <a:noFill/>
          <a:ln>
            <a:noFill/>
          </a:ln>
        </p:spPr>
      </p:pic>
      <p:sp>
        <p:nvSpPr>
          <p:cNvPr id="656" name="Google Shape;656;p81"/>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5"/>
          <p:cNvSpPr txBox="1">
            <a:spLocks noGrp="1"/>
          </p:cNvSpPr>
          <p:nvPr>
            <p:ph type="body" idx="1"/>
          </p:nvPr>
        </p:nvSpPr>
        <p:spPr>
          <a:xfrm>
            <a:off x="570025" y="2236000"/>
            <a:ext cx="7345200" cy="3762600"/>
          </a:xfrm>
          <a:prstGeom prst="rect">
            <a:avLst/>
          </a:prstGeom>
          <a:noFill/>
          <a:ln>
            <a:noFill/>
          </a:ln>
        </p:spPr>
        <p:txBody>
          <a:bodyPr spcFirstLastPara="1" wrap="square" lIns="91425" tIns="45700" rIns="91425" bIns="45700" anchor="ctr" anchorCtr="0">
            <a:noAutofit/>
          </a:bodyPr>
          <a:lstStyle/>
          <a:p>
            <a:pPr marL="179999" marR="0" lvl="0" indent="-179999" algn="l" rtl="0">
              <a:lnSpc>
                <a:spcPct val="100000"/>
              </a:lnSpc>
              <a:spcBef>
                <a:spcPts val="0"/>
              </a:spcBef>
              <a:spcAft>
                <a:spcPts val="0"/>
              </a:spcAft>
              <a:buClr>
                <a:schemeClr val="lt1"/>
              </a:buClr>
              <a:buSzPts val="1800"/>
              <a:buFont typeface="Calibri"/>
              <a:buChar char="✔"/>
            </a:pPr>
            <a:r>
              <a:rPr lang="en-US" sz="1800"/>
              <a:t>Κατανόηση των διαφορών όσον αφορά την υγεία και την υγειονομική περίθαλψη στη χώρα καταγωγής και τη χώρα άφιξης</a:t>
            </a:r>
            <a:endParaRPr sz="1800"/>
          </a:p>
          <a:p>
            <a:pPr marL="179999" marR="0" lvl="0" indent="-179999" algn="l" rtl="0">
              <a:lnSpc>
                <a:spcPct val="100000"/>
              </a:lnSpc>
              <a:spcBef>
                <a:spcPts val="0"/>
              </a:spcBef>
              <a:spcAft>
                <a:spcPts val="0"/>
              </a:spcAft>
              <a:buClr>
                <a:schemeClr val="lt1"/>
              </a:buClr>
              <a:buSzPts val="1800"/>
              <a:buFont typeface="Calibri"/>
              <a:buChar char="✔"/>
            </a:pPr>
            <a:r>
              <a:rPr lang="en-US" sz="1800"/>
              <a:t>Κατανόηση του τρόπου με τον οποίο ο πολιτισμός μπορεί να επηρεάσει τις αφηγήσεις για την υγεία</a:t>
            </a:r>
            <a:endParaRPr sz="1800"/>
          </a:p>
          <a:p>
            <a:pPr marL="179999" marR="0" lvl="0" indent="-179999" algn="l" rtl="0">
              <a:lnSpc>
                <a:spcPct val="100000"/>
              </a:lnSpc>
              <a:spcBef>
                <a:spcPts val="0"/>
              </a:spcBef>
              <a:spcAft>
                <a:spcPts val="0"/>
              </a:spcAft>
              <a:buClr>
                <a:schemeClr val="lt1"/>
              </a:buClr>
              <a:buSzPts val="1800"/>
              <a:buFont typeface="Calibri"/>
              <a:buChar char="✔"/>
            </a:pPr>
            <a:r>
              <a:rPr lang="en-US" sz="1800"/>
              <a:t>Απόκτηση γνώσεων σχετικά με συγκεκριμένους κινδύνους σωματικής και ψυχικής υγείας που διατρέχουν κίνδυνο οι μεταναστευτικοί πληθυσμοί κατά τη διάρκεια του ταξιδιού των μεταναστών, να μάθουν πώς να χρησιμοποιούν τις σχετικές διαδικτυακές πηγές</a:t>
            </a:r>
            <a:endParaRPr sz="1800"/>
          </a:p>
          <a:p>
            <a:pPr marL="179999" marR="0" lvl="0" indent="-179999" algn="l" rtl="0">
              <a:lnSpc>
                <a:spcPct val="100000"/>
              </a:lnSpc>
              <a:spcBef>
                <a:spcPts val="0"/>
              </a:spcBef>
              <a:spcAft>
                <a:spcPts val="0"/>
              </a:spcAft>
              <a:buClr>
                <a:schemeClr val="lt1"/>
              </a:buClr>
              <a:buSzPts val="1800"/>
              <a:buFont typeface="Calibri"/>
              <a:buChar char="✔"/>
            </a:pPr>
            <a:r>
              <a:rPr lang="en-US" sz="1800"/>
              <a:t>Απόκτηση γνώσεων σχετικά με συγκεκριμένες στρατηγικές πρόληψης και προαγωγής της υγείας και χρήση σχετικών επιγραμμικών εργαλείων</a:t>
            </a:r>
            <a:endParaRPr sz="1800"/>
          </a:p>
          <a:p>
            <a:pPr marL="179999" marR="0" lvl="0" indent="-179999" algn="l" rtl="0">
              <a:lnSpc>
                <a:spcPct val="100000"/>
              </a:lnSpc>
              <a:spcBef>
                <a:spcPts val="0"/>
              </a:spcBef>
              <a:spcAft>
                <a:spcPts val="0"/>
              </a:spcAft>
              <a:buClr>
                <a:schemeClr val="lt1"/>
              </a:buClr>
              <a:buSzPts val="1800"/>
              <a:buFont typeface="Calibri"/>
              <a:buChar char="✔"/>
            </a:pPr>
            <a:r>
              <a:rPr lang="en-US" sz="1800"/>
              <a:t>Ευαισθητοποίηση σχετικά με τη σημασία του ψηφιακού γραμματισμού στον τομέα της υγείας για την υγεία των μεταναστών</a:t>
            </a:r>
            <a:endParaRPr sz="1800"/>
          </a:p>
        </p:txBody>
      </p:sp>
      <p:pic>
        <p:nvPicPr>
          <p:cNvPr id="179" name="Google Shape;179;p5"/>
          <p:cNvPicPr preferRelativeResize="0"/>
          <p:nvPr/>
        </p:nvPicPr>
        <p:blipFill rotWithShape="1">
          <a:blip r:embed="rId3">
            <a:alphaModFix/>
          </a:blip>
          <a:srcRect/>
          <a:stretch/>
        </p:blipFill>
        <p:spPr>
          <a:xfrm>
            <a:off x="7915225" y="2687483"/>
            <a:ext cx="3977321" cy="2859639"/>
          </a:xfrm>
          <a:prstGeom prst="rect">
            <a:avLst/>
          </a:prstGeom>
          <a:noFill/>
          <a:ln>
            <a:noFill/>
          </a:ln>
        </p:spPr>
      </p:pic>
      <p:sp>
        <p:nvSpPr>
          <p:cNvPr id="180" name="Google Shape;180;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Άδεια Pixabay</a:t>
            </a:r>
            <a:endParaRPr sz="1200" b="0" i="0" u="none" strike="noStrike" cap="none">
              <a:solidFill>
                <a:schemeClr val="dk1"/>
              </a:solidFill>
              <a:latin typeface="Calibri"/>
              <a:ea typeface="Calibri"/>
              <a:cs typeface="Calibri"/>
              <a:sym typeface="Calibri"/>
            </a:endParaRPr>
          </a:p>
        </p:txBody>
      </p:sp>
      <p:sp>
        <p:nvSpPr>
          <p:cNvPr id="181" name="Google Shape;181;p5"/>
          <p:cNvSpPr txBox="1">
            <a:spLocks noGrp="1"/>
          </p:cNvSpPr>
          <p:nvPr>
            <p:ph type="title"/>
          </p:nvPr>
        </p:nvSpPr>
        <p:spPr>
          <a:xfrm>
            <a:off x="536509"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a:t>Ικαν</a:t>
            </a:r>
            <a:r>
              <a:rPr lang="en-US" sz="2200" b="1"/>
              <a:t>ότητες</a:t>
            </a:r>
            <a:endParaRPr/>
          </a:p>
        </p:txBody>
      </p:sp>
      <p:sp>
        <p:nvSpPr>
          <p:cNvPr id="182" name="Google Shape;182;p5"/>
          <p:cNvSpPr/>
          <p:nvPr/>
        </p:nvSpPr>
        <p:spPr>
          <a:xfrm>
            <a:off x="36957" y="348995"/>
            <a:ext cx="489461" cy="615675"/>
          </a:xfrm>
          <a:prstGeom prst="rect">
            <a:avLst/>
          </a:prstGeom>
          <a:solidFill>
            <a:srgbClr val="C01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p5"/>
          <p:cNvSpPr txBox="1"/>
          <p:nvPr/>
        </p:nvSpPr>
        <p:spPr>
          <a:xfrm>
            <a:off x="526419" y="348996"/>
            <a:ext cx="8471838" cy="613530"/>
          </a:xfrm>
          <a:prstGeom prst="rect">
            <a:avLst/>
          </a:prstGeom>
          <a:solidFill>
            <a:srgbClr val="203864"/>
          </a:solidFill>
          <a:ln>
            <a:noFill/>
          </a:ln>
        </p:spPr>
        <p:txBody>
          <a:bodyPr spcFirstLastPara="1" wrap="square" lIns="91425" tIns="45700" rIns="91425" bIns="45700" anchor="ctr" anchorCtr="0">
            <a:normAutofit fontScale="40000" lnSpcReduction="20000"/>
          </a:bodyPr>
          <a:lstStyle/>
          <a:p>
            <a:pPr marL="0" marR="0" lvl="0" indent="0" algn="l" rtl="0">
              <a:lnSpc>
                <a:spcPct val="90000"/>
              </a:lnSpc>
              <a:spcBef>
                <a:spcPts val="0"/>
              </a:spcBef>
              <a:spcAft>
                <a:spcPts val="0"/>
              </a:spcAft>
              <a:buClr>
                <a:schemeClr val="lt1"/>
              </a:buClr>
              <a:buSzPct val="100000"/>
              <a:buFont typeface="Calibri"/>
              <a:buNone/>
            </a:pPr>
            <a:endParaRPr sz="2200" b="1"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ct val="51764"/>
              <a:buFont typeface="Calibri"/>
              <a:buNone/>
            </a:pPr>
            <a:r>
              <a:rPr lang="en-US" sz="4250" b="1" i="0" u="none" strike="noStrike" cap="none">
                <a:solidFill>
                  <a:schemeClr val="lt1"/>
                </a:solidFill>
                <a:latin typeface="Calibri"/>
                <a:ea typeface="Calibri"/>
                <a:cs typeface="Calibri"/>
                <a:sym typeface="Calibri"/>
              </a:rPr>
              <a:t>Ποια είναι τα κύρια προβλήματα υγείας κατά την προσγείωση σε μια νέα χώρα;</a:t>
            </a:r>
            <a:endParaRPr sz="425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lt1"/>
              </a:buClr>
              <a:buSzPct val="100000"/>
              <a:buFont typeface="Calibri"/>
              <a:buNone/>
            </a:pPr>
            <a:endParaRPr sz="2200" b="1" i="0" u="none" strike="noStrike" cap="none">
              <a:solidFill>
                <a:schemeClr val="lt1"/>
              </a:solidFill>
              <a:latin typeface="Calibri"/>
              <a:ea typeface="Calibri"/>
              <a:cs typeface="Calibri"/>
              <a:sym typeface="Calibri"/>
            </a:endParaRPr>
          </a:p>
        </p:txBody>
      </p:sp>
      <p:sp>
        <p:nvSpPr>
          <p:cNvPr id="184" name="Google Shape;184;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2</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82"/>
          <p:cNvSpPr txBox="1">
            <a:spLocks noGrp="1"/>
          </p:cNvSpPr>
          <p:nvPr>
            <p:ph type="title"/>
          </p:nvPr>
        </p:nvSpPr>
        <p:spPr>
          <a:xfrm>
            <a:off x="462337" y="909888"/>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en-US" sz="2800"/>
              <a:t>Παραδείγματα Φυσικών Δραστηριοτήτων</a:t>
            </a:r>
            <a:endParaRPr sz="2800"/>
          </a:p>
        </p:txBody>
      </p:sp>
      <p:pic>
        <p:nvPicPr>
          <p:cNvPr id="662" name="Google Shape;662;p82"/>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663" name="Google Shape;663;p82"/>
          <p:cNvSpPr/>
          <p:nvPr/>
        </p:nvSpPr>
        <p:spPr>
          <a:xfrm>
            <a:off x="462337" y="1732499"/>
            <a:ext cx="2937161" cy="2201326"/>
          </a:xfrm>
          <a:prstGeom prst="roundRect">
            <a:avLst>
              <a:gd name="adj" fmla="val 10000"/>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82"/>
          <p:cNvSpPr/>
          <p:nvPr/>
        </p:nvSpPr>
        <p:spPr>
          <a:xfrm>
            <a:off x="6467475" y="1732499"/>
            <a:ext cx="2700863" cy="2029876"/>
          </a:xfrm>
          <a:prstGeom prst="roundRect">
            <a:avLst>
              <a:gd name="adj" fmla="val 10000"/>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82"/>
          <p:cNvSpPr/>
          <p:nvPr/>
        </p:nvSpPr>
        <p:spPr>
          <a:xfrm>
            <a:off x="2676525" y="4236516"/>
            <a:ext cx="2688005" cy="2353919"/>
          </a:xfrm>
          <a:prstGeom prst="roundRect">
            <a:avLst>
              <a:gd name="adj" fmla="val 10000"/>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82"/>
          <p:cNvSpPr txBox="1"/>
          <p:nvPr/>
        </p:nvSpPr>
        <p:spPr>
          <a:xfrm>
            <a:off x="3447124" y="1779073"/>
            <a:ext cx="2937300" cy="16419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600"/>
              <a:buFont typeface="Arial"/>
              <a:buNone/>
            </a:pPr>
            <a:r>
              <a:rPr lang="en-US" sz="2000" b="1" i="0" u="none" strike="noStrike" cap="none">
                <a:solidFill>
                  <a:schemeClr val="dk1"/>
                </a:solidFill>
                <a:latin typeface="Calibri"/>
                <a:ea typeface="Calibri"/>
                <a:cs typeface="Calibri"/>
                <a:sym typeface="Calibri"/>
              </a:rPr>
              <a:t>Σωματικές ασκήσεις</a:t>
            </a:r>
            <a:endParaRPr sz="1800" b="0" i="0" u="none" strike="noStrike" cap="none">
              <a:solidFill>
                <a:schemeClr val="dk1"/>
              </a:solidFill>
              <a:latin typeface="Calibri"/>
              <a:ea typeface="Calibri"/>
              <a:cs typeface="Calibri"/>
              <a:sym typeface="Calibri"/>
            </a:endParaRPr>
          </a:p>
          <a:p>
            <a:pPr marL="285750" marR="0" lvl="1" indent="-285750" algn="l" rtl="0">
              <a:lnSpc>
                <a:spcPct val="90000"/>
              </a:lnSpc>
              <a:spcBef>
                <a:spcPts val="560"/>
              </a:spcBef>
              <a:spcAft>
                <a:spcPts val="0"/>
              </a:spcAft>
              <a:buClr>
                <a:srgbClr val="92D050"/>
              </a:buClr>
              <a:buSzPts val="1600"/>
              <a:buFont typeface="Calibri"/>
              <a:buChar char="✔"/>
            </a:pPr>
            <a:r>
              <a:rPr lang="en-US" sz="1600" b="0" i="0" u="none" strike="noStrike" cap="none">
                <a:solidFill>
                  <a:schemeClr val="dk1"/>
                </a:solidFill>
                <a:latin typeface="Calibri"/>
                <a:ea typeface="Calibri"/>
                <a:cs typeface="Calibri"/>
                <a:sym typeface="Calibri"/>
              </a:rPr>
              <a:t>Περπάτημα/</a:t>
            </a:r>
            <a:r>
              <a:rPr lang="en-US" sz="1600">
                <a:solidFill>
                  <a:schemeClr val="dk1"/>
                </a:solidFill>
                <a:latin typeface="Calibri"/>
                <a:ea typeface="Calibri"/>
                <a:cs typeface="Calibri"/>
                <a:sym typeface="Calibri"/>
              </a:rPr>
              <a:t>τζόκινγκ</a:t>
            </a:r>
            <a:r>
              <a:rPr lang="en-US" sz="1600" b="0" i="0" u="none" strike="noStrike" cap="none">
                <a:solidFill>
                  <a:schemeClr val="dk1"/>
                </a:solidFill>
                <a:latin typeface="Calibri"/>
                <a:ea typeface="Calibri"/>
                <a:cs typeface="Calibri"/>
                <a:sym typeface="Calibri"/>
              </a:rPr>
              <a:t>/τρέξιμο</a:t>
            </a:r>
            <a:endParaRPr/>
          </a:p>
          <a:p>
            <a:pPr marL="285750" marR="0" lvl="1" indent="-285750" algn="l" rtl="0">
              <a:lnSpc>
                <a:spcPct val="90000"/>
              </a:lnSpc>
              <a:spcBef>
                <a:spcPts val="180"/>
              </a:spcBef>
              <a:spcAft>
                <a:spcPts val="0"/>
              </a:spcAft>
              <a:buClr>
                <a:srgbClr val="92D050"/>
              </a:buClr>
              <a:buSzPts val="1600"/>
              <a:buFont typeface="Calibri"/>
              <a:buChar char="✔"/>
            </a:pPr>
            <a:r>
              <a:rPr lang="en-US" sz="1600" b="0" i="0" u="none" strike="noStrike" cap="none">
                <a:solidFill>
                  <a:schemeClr val="dk1"/>
                </a:solidFill>
                <a:latin typeface="Calibri"/>
                <a:ea typeface="Calibri"/>
                <a:cs typeface="Calibri"/>
                <a:sym typeface="Calibri"/>
              </a:rPr>
              <a:t>Χορός</a:t>
            </a:r>
            <a:endParaRPr/>
          </a:p>
          <a:p>
            <a:pPr marL="285750" marR="0" lvl="1" indent="-285750" algn="l" rtl="0">
              <a:lnSpc>
                <a:spcPct val="90000"/>
              </a:lnSpc>
              <a:spcBef>
                <a:spcPts val="180"/>
              </a:spcBef>
              <a:spcAft>
                <a:spcPts val="0"/>
              </a:spcAft>
              <a:buClr>
                <a:srgbClr val="92D050"/>
              </a:buClr>
              <a:buSzPts val="1600"/>
              <a:buFont typeface="Calibri"/>
              <a:buChar char="✔"/>
            </a:pPr>
            <a:r>
              <a:rPr lang="en-US" sz="1600" b="0" i="0" u="none" strike="noStrike" cap="none">
                <a:solidFill>
                  <a:schemeClr val="dk1"/>
                </a:solidFill>
                <a:latin typeface="Calibri"/>
                <a:ea typeface="Calibri"/>
                <a:cs typeface="Calibri"/>
                <a:sym typeface="Calibri"/>
              </a:rPr>
              <a:t>Κολύμπι</a:t>
            </a:r>
            <a:endParaRPr/>
          </a:p>
          <a:p>
            <a:pPr marL="285750" marR="0" lvl="1" indent="-285750" algn="l" rtl="0">
              <a:lnSpc>
                <a:spcPct val="90000"/>
              </a:lnSpc>
              <a:spcBef>
                <a:spcPts val="180"/>
              </a:spcBef>
              <a:spcAft>
                <a:spcPts val="0"/>
              </a:spcAft>
              <a:buClr>
                <a:srgbClr val="92D050"/>
              </a:buClr>
              <a:buSzPts val="1600"/>
              <a:buFont typeface="Calibri"/>
              <a:buChar char="✔"/>
            </a:pPr>
            <a:r>
              <a:rPr lang="en-US" sz="1600" b="0" i="0" u="none" strike="noStrike" cap="none">
                <a:solidFill>
                  <a:schemeClr val="dk1"/>
                </a:solidFill>
                <a:latin typeface="Calibri"/>
                <a:ea typeface="Calibri"/>
                <a:cs typeface="Calibri"/>
                <a:sym typeface="Calibri"/>
              </a:rPr>
              <a:t>Αερό</a:t>
            </a:r>
            <a:r>
              <a:rPr lang="en-US" sz="1600">
                <a:solidFill>
                  <a:schemeClr val="dk1"/>
                </a:solidFill>
                <a:latin typeface="Calibri"/>
                <a:ea typeface="Calibri"/>
                <a:cs typeface="Calibri"/>
                <a:sym typeface="Calibri"/>
              </a:rPr>
              <a:t>βια άσκηση</a:t>
            </a:r>
            <a:endParaRPr/>
          </a:p>
          <a:p>
            <a:pPr marL="285750" marR="0" lvl="1" indent="-285750" algn="l" rtl="0">
              <a:lnSpc>
                <a:spcPct val="90000"/>
              </a:lnSpc>
              <a:spcBef>
                <a:spcPts val="180"/>
              </a:spcBef>
              <a:spcAft>
                <a:spcPts val="0"/>
              </a:spcAft>
              <a:buClr>
                <a:srgbClr val="92D050"/>
              </a:buClr>
              <a:buSzPts val="1600"/>
              <a:buFont typeface="Calibri"/>
              <a:buChar char="✔"/>
            </a:pPr>
            <a:r>
              <a:rPr lang="en-US" sz="1600" b="0" i="0" u="none" strike="noStrike" cap="none">
                <a:solidFill>
                  <a:schemeClr val="dk1"/>
                </a:solidFill>
                <a:latin typeface="Calibri"/>
                <a:ea typeface="Calibri"/>
                <a:cs typeface="Calibri"/>
                <a:sym typeface="Calibri"/>
              </a:rPr>
              <a:t>Ποδήλατο</a:t>
            </a:r>
            <a:endParaRPr sz="1400" b="0" i="0" u="none" strike="noStrike" cap="none">
              <a:solidFill>
                <a:schemeClr val="dk1"/>
              </a:solidFill>
              <a:latin typeface="Calibri"/>
              <a:ea typeface="Calibri"/>
              <a:cs typeface="Calibri"/>
              <a:sym typeface="Calibri"/>
            </a:endParaRPr>
          </a:p>
        </p:txBody>
      </p:sp>
      <p:sp>
        <p:nvSpPr>
          <p:cNvPr id="667" name="Google Shape;667;p82"/>
          <p:cNvSpPr txBox="1"/>
          <p:nvPr/>
        </p:nvSpPr>
        <p:spPr>
          <a:xfrm>
            <a:off x="9382125" y="1878308"/>
            <a:ext cx="2347500" cy="907500"/>
          </a:xfrm>
          <a:prstGeom prst="rect">
            <a:avLst/>
          </a:prstGeom>
          <a:solidFill>
            <a:srgbClr val="F2F2F2"/>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600"/>
              <a:buFont typeface="Arial"/>
              <a:buNone/>
            </a:pPr>
            <a:r>
              <a:rPr lang="en-US" sz="2000" b="1" i="0" u="none" strike="noStrike" cap="none">
                <a:solidFill>
                  <a:schemeClr val="dk1"/>
                </a:solidFill>
                <a:latin typeface="Calibri"/>
                <a:ea typeface="Calibri"/>
                <a:cs typeface="Calibri"/>
                <a:sym typeface="Calibri"/>
              </a:rPr>
              <a:t>Οικιακές </a:t>
            </a:r>
            <a:r>
              <a:rPr lang="en-US" sz="2000" b="1">
                <a:solidFill>
                  <a:schemeClr val="dk1"/>
                </a:solidFill>
                <a:latin typeface="Calibri"/>
                <a:ea typeface="Calibri"/>
                <a:cs typeface="Calibri"/>
                <a:sym typeface="Calibri"/>
              </a:rPr>
              <a:t>Εργασίες</a:t>
            </a:r>
            <a:endParaRPr sz="1800" b="0" i="0" u="none" strike="noStrike" cap="none">
              <a:solidFill>
                <a:schemeClr val="dk1"/>
              </a:solidFill>
              <a:latin typeface="Calibri"/>
              <a:ea typeface="Calibri"/>
              <a:cs typeface="Calibri"/>
              <a:sym typeface="Calibri"/>
            </a:endParaRPr>
          </a:p>
          <a:p>
            <a:pPr marL="285750" marR="0" lvl="1" indent="-285750" algn="l" rtl="0">
              <a:lnSpc>
                <a:spcPct val="90000"/>
              </a:lnSpc>
              <a:spcBef>
                <a:spcPts val="560"/>
              </a:spcBef>
              <a:spcAft>
                <a:spcPts val="0"/>
              </a:spcAft>
              <a:buClr>
                <a:srgbClr val="92D050"/>
              </a:buClr>
              <a:buSzPts val="1600"/>
              <a:buFont typeface="Calibri"/>
              <a:buChar char="✔"/>
            </a:pPr>
            <a:r>
              <a:rPr lang="en-US" sz="1600" b="0" i="0" u="none" strike="noStrike" cap="none">
                <a:solidFill>
                  <a:schemeClr val="dk1"/>
                </a:solidFill>
                <a:latin typeface="Calibri"/>
                <a:ea typeface="Calibri"/>
                <a:cs typeface="Calibri"/>
                <a:sym typeface="Calibri"/>
              </a:rPr>
              <a:t>Κηπουρική</a:t>
            </a:r>
            <a:endParaRPr/>
          </a:p>
          <a:p>
            <a:pPr marL="285750" marR="0" lvl="1" indent="-285750" algn="l" rtl="0">
              <a:lnSpc>
                <a:spcPct val="90000"/>
              </a:lnSpc>
              <a:spcBef>
                <a:spcPts val="180"/>
              </a:spcBef>
              <a:spcAft>
                <a:spcPts val="0"/>
              </a:spcAft>
              <a:buClr>
                <a:srgbClr val="92D050"/>
              </a:buClr>
              <a:buSzPts val="1600"/>
              <a:buFont typeface="Calibri"/>
              <a:buChar char="✔"/>
            </a:pPr>
            <a:r>
              <a:rPr lang="en-US" sz="1600" b="0" i="0" u="none" strike="noStrike" cap="none">
                <a:solidFill>
                  <a:schemeClr val="dk1"/>
                </a:solidFill>
                <a:latin typeface="Calibri"/>
                <a:ea typeface="Calibri"/>
                <a:cs typeface="Calibri"/>
                <a:sym typeface="Calibri"/>
              </a:rPr>
              <a:t>Καθαρισμός</a:t>
            </a:r>
            <a:endParaRPr/>
          </a:p>
        </p:txBody>
      </p:sp>
      <p:sp>
        <p:nvSpPr>
          <p:cNvPr id="668" name="Google Shape;668;p82"/>
          <p:cNvSpPr txBox="1"/>
          <p:nvPr/>
        </p:nvSpPr>
        <p:spPr>
          <a:xfrm>
            <a:off x="5488925" y="4236527"/>
            <a:ext cx="3276600" cy="16008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800"/>
              <a:buFont typeface="Arial"/>
              <a:buNone/>
            </a:pPr>
            <a:r>
              <a:rPr lang="en-US" sz="2000" b="1" i="0" u="none" strike="noStrike" cap="none">
                <a:solidFill>
                  <a:schemeClr val="dk1"/>
                </a:solidFill>
                <a:latin typeface="Calibri"/>
                <a:ea typeface="Calibri"/>
                <a:cs typeface="Calibri"/>
                <a:sym typeface="Calibri"/>
              </a:rPr>
              <a:t>Υπαίθριες δραστηριότητες </a:t>
            </a:r>
            <a:endParaRPr sz="1800" b="0" i="0" u="none" strike="noStrike" cap="none">
              <a:solidFill>
                <a:schemeClr val="dk1"/>
              </a:solidFill>
              <a:latin typeface="Calibri"/>
              <a:ea typeface="Calibri"/>
              <a:cs typeface="Calibri"/>
              <a:sym typeface="Calibri"/>
            </a:endParaRPr>
          </a:p>
          <a:p>
            <a:pPr marL="285750" marR="0" lvl="1" indent="-285750" algn="l" rtl="0">
              <a:lnSpc>
                <a:spcPct val="100000"/>
              </a:lnSpc>
              <a:spcBef>
                <a:spcPts val="0"/>
              </a:spcBef>
              <a:spcAft>
                <a:spcPts val="0"/>
              </a:spcAft>
              <a:buClr>
                <a:srgbClr val="92D050"/>
              </a:buClr>
              <a:buSzPts val="1600"/>
              <a:buFont typeface="Calibri"/>
              <a:buChar char="✔"/>
            </a:pPr>
            <a:r>
              <a:rPr lang="en-US" sz="1600" b="0" i="0" u="none" strike="noStrike" cap="none">
                <a:solidFill>
                  <a:schemeClr val="dk1"/>
                </a:solidFill>
                <a:latin typeface="Calibri"/>
                <a:ea typeface="Calibri"/>
                <a:cs typeface="Calibri"/>
                <a:sym typeface="Calibri"/>
              </a:rPr>
              <a:t>Πα</a:t>
            </a:r>
            <a:r>
              <a:rPr lang="en-US" sz="1600">
                <a:solidFill>
                  <a:schemeClr val="dk1"/>
                </a:solidFill>
                <a:latin typeface="Calibri"/>
                <a:ea typeface="Calibri"/>
                <a:cs typeface="Calibri"/>
                <a:sym typeface="Calibri"/>
              </a:rPr>
              <a:t>ιχνίδι </a:t>
            </a:r>
            <a:r>
              <a:rPr lang="en-US" sz="1600" b="0" i="0" u="none" strike="noStrike" cap="none">
                <a:solidFill>
                  <a:schemeClr val="dk1"/>
                </a:solidFill>
                <a:latin typeface="Calibri"/>
                <a:ea typeface="Calibri"/>
                <a:cs typeface="Calibri"/>
                <a:sym typeface="Calibri"/>
              </a:rPr>
              <a:t>στο πάρκο</a:t>
            </a:r>
            <a:endParaRPr/>
          </a:p>
          <a:p>
            <a:pPr marL="285750" marR="0" lvl="1" indent="-285750" algn="l" rtl="0">
              <a:lnSpc>
                <a:spcPct val="100000"/>
              </a:lnSpc>
              <a:spcBef>
                <a:spcPts val="0"/>
              </a:spcBef>
              <a:spcAft>
                <a:spcPts val="0"/>
              </a:spcAft>
              <a:buClr>
                <a:srgbClr val="92D050"/>
              </a:buClr>
              <a:buSzPts val="1600"/>
              <a:buFont typeface="Calibri"/>
              <a:buChar char="✔"/>
            </a:pPr>
            <a:r>
              <a:rPr lang="en-US" sz="1600" b="0" i="0" u="none" strike="noStrike" cap="none">
                <a:solidFill>
                  <a:schemeClr val="dk1"/>
                </a:solidFill>
                <a:latin typeface="Calibri"/>
                <a:ea typeface="Calibri"/>
                <a:cs typeface="Calibri"/>
                <a:sym typeface="Calibri"/>
              </a:rPr>
              <a:t>Πεζοπορία/αναρρίχηση βράχου</a:t>
            </a:r>
            <a:endParaRPr/>
          </a:p>
          <a:p>
            <a:pPr marL="285750" marR="0" lvl="1" indent="-285750" algn="l" rtl="0">
              <a:lnSpc>
                <a:spcPct val="100000"/>
              </a:lnSpc>
              <a:spcBef>
                <a:spcPts val="0"/>
              </a:spcBef>
              <a:spcAft>
                <a:spcPts val="0"/>
              </a:spcAft>
              <a:buClr>
                <a:srgbClr val="92D050"/>
              </a:buClr>
              <a:buSzPts val="1600"/>
              <a:buFont typeface="Calibri"/>
              <a:buChar char="✔"/>
            </a:pPr>
            <a:r>
              <a:rPr lang="en-US" sz="1600" b="0" i="0" u="none" strike="noStrike" cap="none">
                <a:solidFill>
                  <a:schemeClr val="dk1"/>
                </a:solidFill>
                <a:latin typeface="Calibri"/>
                <a:ea typeface="Calibri"/>
                <a:cs typeface="Calibri"/>
                <a:sym typeface="Calibri"/>
              </a:rPr>
              <a:t>Ποδόσφαιρο/Μπάσκετ</a:t>
            </a:r>
            <a:endParaRPr/>
          </a:p>
          <a:p>
            <a:pPr marL="285750" marR="0" lvl="1" indent="-285750" algn="l" rtl="0">
              <a:lnSpc>
                <a:spcPct val="100000"/>
              </a:lnSpc>
              <a:spcBef>
                <a:spcPts val="0"/>
              </a:spcBef>
              <a:spcAft>
                <a:spcPts val="0"/>
              </a:spcAft>
              <a:buClr>
                <a:srgbClr val="92D050"/>
              </a:buClr>
              <a:buSzPts val="1600"/>
              <a:buFont typeface="Calibri"/>
              <a:buChar char="✔"/>
            </a:pPr>
            <a:r>
              <a:rPr lang="en-US" sz="1600">
                <a:solidFill>
                  <a:schemeClr val="dk1"/>
                </a:solidFill>
                <a:latin typeface="Calibri"/>
                <a:ea typeface="Calibri"/>
                <a:cs typeface="Calibri"/>
                <a:sym typeface="Calibri"/>
              </a:rPr>
              <a:t>Εφαρμογή καταμέ</a:t>
            </a:r>
            <a:r>
              <a:rPr lang="en-US" sz="1600" b="0" i="0" u="none" strike="noStrike" cap="none">
                <a:solidFill>
                  <a:schemeClr val="dk1"/>
                </a:solidFill>
                <a:latin typeface="Calibri"/>
                <a:ea typeface="Calibri"/>
                <a:cs typeface="Calibri"/>
                <a:sym typeface="Calibri"/>
              </a:rPr>
              <a:t>τρη</a:t>
            </a:r>
            <a:r>
              <a:rPr lang="en-US" sz="1600">
                <a:solidFill>
                  <a:schemeClr val="dk1"/>
                </a:solidFill>
                <a:latin typeface="Calibri"/>
                <a:ea typeface="Calibri"/>
                <a:cs typeface="Calibri"/>
                <a:sym typeface="Calibri"/>
              </a:rPr>
              <a:t>σης</a:t>
            </a:r>
            <a:r>
              <a:rPr lang="en-US" sz="1600" b="0" i="0" u="none" strike="noStrike" cap="none">
                <a:solidFill>
                  <a:schemeClr val="dk1"/>
                </a:solidFill>
                <a:latin typeface="Calibri"/>
                <a:ea typeface="Calibri"/>
                <a:cs typeface="Calibri"/>
                <a:sym typeface="Calibri"/>
              </a:rPr>
              <a:t> βημάτων/Βηματόμετρο</a:t>
            </a:r>
            <a:endParaRPr/>
          </a:p>
        </p:txBody>
      </p:sp>
      <p:sp>
        <p:nvSpPr>
          <p:cNvPr id="669" name="Google Shape;669;p82"/>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83"/>
          <p:cNvSpPr txBox="1">
            <a:spLocks noGrp="1"/>
          </p:cNvSpPr>
          <p:nvPr>
            <p:ph type="title"/>
          </p:nvPr>
        </p:nvSpPr>
        <p:spPr>
          <a:xfrm>
            <a:off x="415600" y="1037403"/>
            <a:ext cx="11360800" cy="70252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Προσυμπτωματικός έλεγχος για ειδικές ασθένειες</a:t>
            </a:r>
            <a:endParaRPr sz="2800"/>
          </a:p>
        </p:txBody>
      </p:sp>
      <p:sp>
        <p:nvSpPr>
          <p:cNvPr id="675" name="Google Shape;675;p83"/>
          <p:cNvSpPr txBox="1">
            <a:spLocks noGrp="1"/>
          </p:cNvSpPr>
          <p:nvPr>
            <p:ph type="body" idx="1"/>
          </p:nvPr>
        </p:nvSpPr>
        <p:spPr>
          <a:xfrm>
            <a:off x="415600" y="2381603"/>
            <a:ext cx="10318200" cy="3165300"/>
          </a:xfrm>
          <a:prstGeom prst="rect">
            <a:avLst/>
          </a:prstGeom>
          <a:noFill/>
          <a:ln>
            <a:noFill/>
          </a:ln>
        </p:spPr>
        <p:txBody>
          <a:bodyPr spcFirstLastPara="1" wrap="square" lIns="91425" tIns="91425" rIns="91425" bIns="91425" anchor="t" anchorCtr="0">
            <a:noAutofit/>
          </a:bodyPr>
          <a:lstStyle/>
          <a:p>
            <a:pPr marL="343535" lvl="0" indent="-355600" algn="l" rtl="0">
              <a:lnSpc>
                <a:spcPct val="100000"/>
              </a:lnSpc>
              <a:spcBef>
                <a:spcPts val="600"/>
              </a:spcBef>
              <a:spcAft>
                <a:spcPts val="0"/>
              </a:spcAft>
              <a:buSzPts val="2000"/>
              <a:buFont typeface="Calibri"/>
              <a:buChar char="▪"/>
            </a:pPr>
            <a:r>
              <a:rPr lang="en-US" sz="2000"/>
              <a:t>Για </a:t>
            </a:r>
            <a:r>
              <a:rPr lang="en-US" sz="2000" b="1"/>
              <a:t>τον έγκαιρο εντοπισμό </a:t>
            </a:r>
            <a:r>
              <a:rPr lang="en-US" sz="2000"/>
              <a:t>πιθανών διαταραχών υγείας ή ασθενειών σε άτομα χωρίς συμπτώματα ασθένειας</a:t>
            </a:r>
            <a:endParaRPr sz="2000"/>
          </a:p>
          <a:p>
            <a:pPr marL="343535" lvl="0" indent="-355600" algn="l" rtl="0">
              <a:lnSpc>
                <a:spcPct val="100000"/>
              </a:lnSpc>
              <a:spcBef>
                <a:spcPts val="1200"/>
              </a:spcBef>
              <a:spcAft>
                <a:spcPts val="0"/>
              </a:spcAft>
              <a:buSzPts val="2000"/>
              <a:buFont typeface="Calibri"/>
              <a:buChar char="▪"/>
            </a:pPr>
            <a:r>
              <a:rPr lang="en-US" sz="2000"/>
              <a:t>Για </a:t>
            </a:r>
            <a:r>
              <a:rPr lang="en-US" sz="2000" b="1"/>
              <a:t>να μειωθεί ο κίνδυνος </a:t>
            </a:r>
            <a:r>
              <a:rPr lang="en-US" sz="2000"/>
              <a:t>της νόσου και να αντιμετωπιστεί πιο αποτελεσματικά</a:t>
            </a:r>
            <a:endParaRPr sz="2000"/>
          </a:p>
          <a:p>
            <a:pPr marL="343535" lvl="0" indent="-355600" algn="l" rtl="0">
              <a:lnSpc>
                <a:spcPct val="100000"/>
              </a:lnSpc>
              <a:spcBef>
                <a:spcPts val="1200"/>
              </a:spcBef>
              <a:spcAft>
                <a:spcPts val="0"/>
              </a:spcAft>
              <a:buSzPts val="2000"/>
              <a:buFont typeface="Calibri"/>
              <a:buChar char="▪"/>
            </a:pPr>
            <a:r>
              <a:rPr lang="en-US" sz="2000"/>
              <a:t>Οι προληπτικές εξετάσεις δεν είναι 100% ακριβείς σε όλες τις περιπτώσεις, ωστόσο είναι πιο </a:t>
            </a:r>
            <a:r>
              <a:rPr lang="en-US" sz="2000" b="1"/>
              <a:t>πολύτιμο</a:t>
            </a:r>
            <a:r>
              <a:rPr lang="en-US" sz="2000"/>
              <a:t> να κάνετε εξετάσεις σε κατάλληλες χρονικές στιγμές από το να μην τις έχετε καθόλου.</a:t>
            </a:r>
            <a:endParaRPr sz="2000">
              <a:solidFill>
                <a:srgbClr val="7030A0"/>
              </a:solidFill>
              <a:latin typeface="Calibri"/>
              <a:ea typeface="Calibri"/>
              <a:cs typeface="Calibri"/>
              <a:sym typeface="Calibri"/>
            </a:endParaRPr>
          </a:p>
        </p:txBody>
      </p:sp>
      <p:sp>
        <p:nvSpPr>
          <p:cNvPr id="676" name="Google Shape;676;p83"/>
          <p:cNvSpPr txBox="1"/>
          <p:nvPr/>
        </p:nvSpPr>
        <p:spPr>
          <a:xfrm>
            <a:off x="415600" y="1739923"/>
            <a:ext cx="10707600" cy="403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i="1" u="none" strike="noStrike" cap="none">
                <a:solidFill>
                  <a:srgbClr val="203864"/>
                </a:solidFill>
                <a:latin typeface="Arial"/>
                <a:ea typeface="Arial"/>
                <a:cs typeface="Arial"/>
                <a:sym typeface="Arial"/>
              </a:rPr>
              <a:t>Γιατί πρέπει να κάνω τακτικές εξετάσεις προσυμπτωματικού ελέγχου για ειδικές ασθένειες;</a:t>
            </a:r>
            <a:endParaRPr sz="1800" b="1" i="1" u="none" strike="noStrike" cap="none">
              <a:solidFill>
                <a:srgbClr val="203864"/>
              </a:solidFill>
              <a:latin typeface="Arial"/>
              <a:ea typeface="Arial"/>
              <a:cs typeface="Arial"/>
              <a:sym typeface="Arial"/>
            </a:endParaRPr>
          </a:p>
        </p:txBody>
      </p:sp>
      <p:pic>
        <p:nvPicPr>
          <p:cNvPr id="677" name="Google Shape;677;p83"/>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678" name="Google Shape;678;p83"/>
          <p:cNvSpPr txBox="1"/>
          <p:nvPr/>
        </p:nvSpPr>
        <p:spPr>
          <a:xfrm>
            <a:off x="914400" y="6485259"/>
            <a:ext cx="313216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Πηγή: </a:t>
            </a:r>
            <a:r>
              <a:rPr lang="en-US" sz="12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John Hopkins Ιατρική</a:t>
            </a:r>
            <a:endParaRPr sz="1200" b="0" i="0" u="none" strike="noStrike" cap="none">
              <a:solidFill>
                <a:srgbClr val="000000"/>
              </a:solidFill>
              <a:latin typeface="Arial"/>
              <a:ea typeface="Arial"/>
              <a:cs typeface="Arial"/>
              <a:sym typeface="Arial"/>
            </a:endParaRPr>
          </a:p>
        </p:txBody>
      </p:sp>
      <p:sp>
        <p:nvSpPr>
          <p:cNvPr id="679" name="Google Shape;679;p83"/>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84"/>
          <p:cNvSpPr txBox="1">
            <a:spLocks noGrp="1"/>
          </p:cNvSpPr>
          <p:nvPr>
            <p:ph type="title"/>
          </p:nvPr>
        </p:nvSpPr>
        <p:spPr>
          <a:xfrm>
            <a:off x="521108" y="1125596"/>
            <a:ext cx="11360800" cy="7547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Κοινές προληπτικές εξετάσεις</a:t>
            </a:r>
            <a:endParaRPr sz="2800"/>
          </a:p>
        </p:txBody>
      </p:sp>
      <p:sp>
        <p:nvSpPr>
          <p:cNvPr id="685" name="Google Shape;685;p84"/>
          <p:cNvSpPr txBox="1">
            <a:spLocks noGrp="1"/>
          </p:cNvSpPr>
          <p:nvPr>
            <p:ph type="body" idx="1"/>
          </p:nvPr>
        </p:nvSpPr>
        <p:spPr>
          <a:xfrm>
            <a:off x="415600" y="1880375"/>
            <a:ext cx="11360700" cy="3990000"/>
          </a:xfrm>
          <a:prstGeom prst="rect">
            <a:avLst/>
          </a:prstGeom>
          <a:noFill/>
          <a:ln>
            <a:noFill/>
          </a:ln>
        </p:spPr>
        <p:txBody>
          <a:bodyPr spcFirstLastPara="1" wrap="square" lIns="91425" tIns="91425" rIns="91425" bIns="91425" anchor="t" anchorCtr="0">
            <a:noAutofit/>
          </a:bodyPr>
          <a:lstStyle/>
          <a:p>
            <a:pPr marL="608965" lvl="0" indent="-469265" algn="l" rtl="0">
              <a:lnSpc>
                <a:spcPct val="100000"/>
              </a:lnSpc>
              <a:spcBef>
                <a:spcPts val="600"/>
              </a:spcBef>
              <a:spcAft>
                <a:spcPts val="0"/>
              </a:spcAft>
              <a:buSzPts val="2000"/>
              <a:buFont typeface="Calibri"/>
              <a:buChar char="▪"/>
            </a:pPr>
            <a:r>
              <a:rPr lang="en-US" sz="2000">
                <a:solidFill>
                  <a:schemeClr val="dk1"/>
                </a:solidFill>
                <a:latin typeface="Calibri"/>
                <a:ea typeface="Calibri"/>
                <a:cs typeface="Calibri"/>
                <a:sym typeface="Calibri"/>
              </a:rPr>
              <a:t>Ο κατάλληλος χρόνος και η συχνότητα των εξετάσεων προσυμπτωματικού ελέγχου πραγματοποιούνται με βάση την </a:t>
            </a:r>
            <a:r>
              <a:rPr lang="en-US" sz="2000" b="1"/>
              <a:t>ηλικία</a:t>
            </a:r>
            <a:r>
              <a:rPr lang="en-US" sz="2000"/>
              <a:t>,</a:t>
            </a:r>
            <a:r>
              <a:rPr lang="en-US" sz="2000" b="1"/>
              <a:t> τη γενική υγεία </a:t>
            </a:r>
            <a:r>
              <a:rPr lang="en-US" sz="2000"/>
              <a:t>και</a:t>
            </a:r>
            <a:r>
              <a:rPr lang="en-US" sz="2000" b="1"/>
              <a:t> το ιατρικό ιστορικό</a:t>
            </a:r>
            <a:endParaRPr sz="2000">
              <a:solidFill>
                <a:schemeClr val="dk1"/>
              </a:solidFill>
            </a:endParaRPr>
          </a:p>
          <a:p>
            <a:pPr marL="608965" lvl="0" indent="-469265" algn="l" rtl="0">
              <a:lnSpc>
                <a:spcPct val="100000"/>
              </a:lnSpc>
              <a:spcBef>
                <a:spcPts val="1200"/>
              </a:spcBef>
              <a:spcAft>
                <a:spcPts val="0"/>
              </a:spcAft>
              <a:buSzPts val="2000"/>
              <a:buFont typeface="Calibri"/>
              <a:buChar char="▪"/>
            </a:pPr>
            <a:r>
              <a:rPr lang="en-US" sz="2000">
                <a:solidFill>
                  <a:schemeClr val="dk1"/>
                </a:solidFill>
                <a:latin typeface="Calibri"/>
                <a:ea typeface="Calibri"/>
                <a:cs typeface="Calibri"/>
                <a:sym typeface="Calibri"/>
              </a:rPr>
              <a:t>Οι κοινές </a:t>
            </a:r>
            <a:r>
              <a:rPr lang="en-US" sz="2000"/>
              <a:t>προληπτικές εξετάσεις</a:t>
            </a:r>
            <a:r>
              <a:rPr lang="en-US" sz="2000">
                <a:solidFill>
                  <a:schemeClr val="dk1"/>
                </a:solidFill>
                <a:latin typeface="Calibri"/>
                <a:ea typeface="Calibri"/>
                <a:cs typeface="Calibri"/>
                <a:sym typeface="Calibri"/>
              </a:rPr>
              <a:t> περιλαμβάνουν:</a:t>
            </a:r>
            <a:endParaRPr sz="2000">
              <a:solidFill>
                <a:schemeClr val="dk1"/>
              </a:solidFill>
            </a:endParaRPr>
          </a:p>
          <a:p>
            <a:pPr marL="1218565" lvl="1" indent="-461007" algn="l" rtl="0">
              <a:lnSpc>
                <a:spcPct val="100000"/>
              </a:lnSpc>
              <a:spcBef>
                <a:spcPts val="1200"/>
              </a:spcBef>
              <a:spcAft>
                <a:spcPts val="0"/>
              </a:spcAft>
              <a:buSzPts val="2000"/>
              <a:buFont typeface="Courier New"/>
              <a:buChar char="o"/>
            </a:pPr>
            <a:r>
              <a:rPr lang="en-US" sz="2000">
                <a:solidFill>
                  <a:schemeClr val="dk1"/>
                </a:solidFill>
                <a:latin typeface="Calibri"/>
                <a:ea typeface="Calibri"/>
                <a:cs typeface="Calibri"/>
                <a:sym typeface="Calibri"/>
              </a:rPr>
              <a:t>Μετρήσεις χοληστερόλης</a:t>
            </a:r>
            <a:endParaRPr sz="2000">
              <a:solidFill>
                <a:schemeClr val="dk1"/>
              </a:solidFill>
            </a:endParaRPr>
          </a:p>
          <a:p>
            <a:pPr marL="1218565" lvl="1" indent="-461007" algn="l" rtl="0">
              <a:lnSpc>
                <a:spcPct val="100000"/>
              </a:lnSpc>
              <a:spcBef>
                <a:spcPts val="1200"/>
              </a:spcBef>
              <a:spcAft>
                <a:spcPts val="0"/>
              </a:spcAft>
              <a:buSzPts val="2000"/>
              <a:buFont typeface="Courier New"/>
              <a:buChar char="o"/>
            </a:pPr>
            <a:r>
              <a:rPr lang="en-US" sz="2000">
                <a:solidFill>
                  <a:schemeClr val="dk1"/>
                </a:solidFill>
                <a:latin typeface="Calibri"/>
                <a:ea typeface="Calibri"/>
                <a:cs typeface="Calibri"/>
                <a:sym typeface="Calibri"/>
              </a:rPr>
              <a:t>PAP Smear</a:t>
            </a:r>
            <a:endParaRPr sz="2000">
              <a:solidFill>
                <a:schemeClr val="dk1"/>
              </a:solidFill>
            </a:endParaRPr>
          </a:p>
          <a:p>
            <a:pPr marL="1218565" lvl="1" indent="-461007" algn="l" rtl="0">
              <a:lnSpc>
                <a:spcPct val="100000"/>
              </a:lnSpc>
              <a:spcBef>
                <a:spcPts val="1200"/>
              </a:spcBef>
              <a:spcAft>
                <a:spcPts val="0"/>
              </a:spcAft>
              <a:buSzPts val="2000"/>
              <a:buFont typeface="Courier New"/>
              <a:buChar char="o"/>
            </a:pPr>
            <a:r>
              <a:rPr lang="en-US" sz="2000">
                <a:solidFill>
                  <a:schemeClr val="dk1"/>
                </a:solidFill>
                <a:latin typeface="Calibri"/>
                <a:ea typeface="Calibri"/>
                <a:cs typeface="Calibri"/>
                <a:sym typeface="Calibri"/>
              </a:rPr>
              <a:t>Μαστογραφία</a:t>
            </a:r>
            <a:endParaRPr sz="2000">
              <a:solidFill>
                <a:schemeClr val="dk1"/>
              </a:solidFill>
            </a:endParaRPr>
          </a:p>
          <a:p>
            <a:pPr marL="1218565" lvl="1" indent="-461007" algn="l" rtl="0">
              <a:lnSpc>
                <a:spcPct val="100000"/>
              </a:lnSpc>
              <a:spcBef>
                <a:spcPts val="1200"/>
              </a:spcBef>
              <a:spcAft>
                <a:spcPts val="0"/>
              </a:spcAft>
              <a:buSzPts val="2000"/>
              <a:buFont typeface="Courier New"/>
              <a:buChar char="o"/>
            </a:pPr>
            <a:r>
              <a:rPr lang="en-US" sz="2000">
                <a:solidFill>
                  <a:schemeClr val="dk1"/>
                </a:solidFill>
                <a:latin typeface="Calibri"/>
                <a:ea typeface="Calibri"/>
                <a:cs typeface="Calibri"/>
                <a:sym typeface="Calibri"/>
              </a:rPr>
              <a:t>Διαβήτης ή προδιαβήτης</a:t>
            </a:r>
            <a:endParaRPr sz="2000">
              <a:solidFill>
                <a:schemeClr val="dk1"/>
              </a:solidFill>
            </a:endParaRPr>
          </a:p>
          <a:p>
            <a:pPr marL="1218565" lvl="1" indent="-461007" algn="l" rtl="0">
              <a:lnSpc>
                <a:spcPct val="100000"/>
              </a:lnSpc>
              <a:spcBef>
                <a:spcPts val="1200"/>
              </a:spcBef>
              <a:spcAft>
                <a:spcPts val="0"/>
              </a:spcAft>
              <a:buSzPts val="2000"/>
              <a:buFont typeface="Courier New"/>
              <a:buChar char="o"/>
            </a:pPr>
            <a:r>
              <a:rPr lang="en-US" sz="2000">
                <a:latin typeface="Calibri"/>
                <a:ea typeface="Calibri"/>
                <a:cs typeface="Calibri"/>
                <a:sym typeface="Calibri"/>
              </a:rPr>
              <a:t>Σεξουαλικά μεταδιδόμενες ασθένειες</a:t>
            </a:r>
            <a:r>
              <a:rPr lang="en-US" sz="2000">
                <a:solidFill>
                  <a:schemeClr val="dk1"/>
                </a:solidFill>
              </a:rPr>
              <a:t> </a:t>
            </a:r>
            <a:endParaRPr sz="2000">
              <a:solidFill>
                <a:srgbClr val="7030A0"/>
              </a:solidFill>
            </a:endParaRPr>
          </a:p>
        </p:txBody>
      </p:sp>
      <p:sp>
        <p:nvSpPr>
          <p:cNvPr id="686" name="Google Shape;686;p84"/>
          <p:cNvSpPr txBox="1"/>
          <p:nvPr/>
        </p:nvSpPr>
        <p:spPr>
          <a:xfrm>
            <a:off x="834036" y="6314187"/>
            <a:ext cx="11138879" cy="36115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400" b="0" i="0" u="sng" strike="noStrike" cap="none">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Για περισσότερες πληροφορίες κάντε κλικ εδώ!</a:t>
            </a:r>
            <a:r>
              <a:rPr lang="en-US" sz="1400" b="0" i="0" u="none" strike="noStrike" cap="none">
                <a:solidFill>
                  <a:srgbClr val="00206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687" name="Google Shape;687;p84" descr="A picture containing indoor, person, pink, purple  Description automatically generated"/>
          <p:cNvPicPr preferRelativeResize="0"/>
          <p:nvPr/>
        </p:nvPicPr>
        <p:blipFill rotWithShape="1">
          <a:blip r:embed="rId4">
            <a:alphaModFix/>
          </a:blip>
          <a:srcRect/>
          <a:stretch/>
        </p:blipFill>
        <p:spPr>
          <a:xfrm>
            <a:off x="7257150" y="2912700"/>
            <a:ext cx="4273800" cy="2853251"/>
          </a:xfrm>
          <a:prstGeom prst="rect">
            <a:avLst/>
          </a:prstGeom>
          <a:noFill/>
          <a:ln>
            <a:noFill/>
          </a:ln>
        </p:spPr>
      </p:pic>
      <p:sp>
        <p:nvSpPr>
          <p:cNvPr id="688" name="Google Shape;688;p84"/>
          <p:cNvSpPr/>
          <p:nvPr/>
        </p:nvSpPr>
        <p:spPr>
          <a:xfrm>
            <a:off x="7785186" y="5870481"/>
            <a:ext cx="379752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Άδεια Pixabay</a:t>
            </a:r>
            <a:endParaRPr sz="1200" b="0" i="0" u="none" strike="noStrike" cap="none">
              <a:solidFill>
                <a:schemeClr val="dk1"/>
              </a:solidFill>
              <a:latin typeface="Calibri"/>
              <a:ea typeface="Calibri"/>
              <a:cs typeface="Calibri"/>
              <a:sym typeface="Calibri"/>
            </a:endParaRPr>
          </a:p>
        </p:txBody>
      </p:sp>
      <p:pic>
        <p:nvPicPr>
          <p:cNvPr id="689" name="Google Shape;689;p84"/>
          <p:cNvPicPr preferRelativeResize="0"/>
          <p:nvPr/>
        </p:nvPicPr>
        <p:blipFill rotWithShape="1">
          <a:blip r:embed="rId7">
            <a:alphaModFix/>
          </a:blip>
          <a:srcRect l="26648" t="70260" r="70336" b="24439"/>
          <a:stretch/>
        </p:blipFill>
        <p:spPr>
          <a:xfrm flipH="1">
            <a:off x="-1904" y="6253759"/>
            <a:ext cx="610941" cy="604241"/>
          </a:xfrm>
          <a:prstGeom prst="rect">
            <a:avLst/>
          </a:prstGeom>
          <a:noFill/>
          <a:ln>
            <a:noFill/>
          </a:ln>
        </p:spPr>
      </p:pic>
      <p:sp>
        <p:nvSpPr>
          <p:cNvPr id="690" name="Google Shape;690;p84"/>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85"/>
          <p:cNvSpPr txBox="1">
            <a:spLocks noGrp="1"/>
          </p:cNvSpPr>
          <p:nvPr>
            <p:ph type="title"/>
          </p:nvPr>
        </p:nvSpPr>
        <p:spPr>
          <a:xfrm>
            <a:off x="415600" y="870850"/>
            <a:ext cx="11360700" cy="511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Αρχές υγιεινής</a:t>
            </a:r>
            <a:endParaRPr sz="2800"/>
          </a:p>
        </p:txBody>
      </p:sp>
      <p:sp>
        <p:nvSpPr>
          <p:cNvPr id="696" name="Google Shape;696;p85"/>
          <p:cNvSpPr txBox="1">
            <a:spLocks noGrp="1"/>
          </p:cNvSpPr>
          <p:nvPr>
            <p:ph type="body" idx="2"/>
          </p:nvPr>
        </p:nvSpPr>
        <p:spPr>
          <a:xfrm>
            <a:off x="415600" y="1978575"/>
            <a:ext cx="8152800" cy="4096200"/>
          </a:xfrm>
          <a:prstGeom prst="rect">
            <a:avLst/>
          </a:prstGeom>
          <a:noFill/>
          <a:ln>
            <a:noFill/>
          </a:ln>
        </p:spPr>
        <p:txBody>
          <a:bodyPr spcFirstLastPara="1" wrap="square" lIns="91425" tIns="91425" rIns="91425" bIns="91425" anchor="t" anchorCtr="0">
            <a:noAutofit/>
          </a:bodyPr>
          <a:lstStyle/>
          <a:p>
            <a:pPr marL="186055" lvl="0" indent="0" algn="l" rtl="0">
              <a:lnSpc>
                <a:spcPct val="100000"/>
              </a:lnSpc>
              <a:spcBef>
                <a:spcPts val="0"/>
              </a:spcBef>
              <a:spcAft>
                <a:spcPts val="0"/>
              </a:spcAft>
              <a:buSzPts val="1400"/>
              <a:buNone/>
            </a:pPr>
            <a:r>
              <a:rPr lang="en-US" sz="2000" b="1">
                <a:solidFill>
                  <a:schemeClr val="dk1"/>
                </a:solidFill>
              </a:rPr>
              <a:t>Πρακτικές προσωπικής ασφάλειας </a:t>
            </a:r>
            <a:endParaRPr sz="1800">
              <a:solidFill>
                <a:schemeClr val="dk1"/>
              </a:solidFill>
            </a:endParaRPr>
          </a:p>
          <a:p>
            <a:pPr marL="697865" lvl="0" indent="-342900" algn="l" rtl="0">
              <a:lnSpc>
                <a:spcPct val="100000"/>
              </a:lnSpc>
              <a:spcBef>
                <a:spcPts val="600"/>
              </a:spcBef>
              <a:spcAft>
                <a:spcPts val="0"/>
              </a:spcAft>
              <a:buSzPts val="2067"/>
              <a:buFont typeface="Calibri"/>
              <a:buChar char="▪"/>
            </a:pPr>
            <a:r>
              <a:rPr lang="en-US" sz="2067">
                <a:solidFill>
                  <a:schemeClr val="dk1"/>
                </a:solidFill>
              </a:rPr>
              <a:t>Φυσική αποστασιοποίηση </a:t>
            </a:r>
            <a:endParaRPr sz="2067"/>
          </a:p>
          <a:p>
            <a:pPr marL="697865" lvl="0" indent="-342900" algn="l" rtl="0">
              <a:lnSpc>
                <a:spcPct val="100000"/>
              </a:lnSpc>
              <a:spcBef>
                <a:spcPts val="1200"/>
              </a:spcBef>
              <a:spcAft>
                <a:spcPts val="0"/>
              </a:spcAft>
              <a:buSzPts val="2067"/>
              <a:buFont typeface="Calibri"/>
              <a:buChar char="▪"/>
            </a:pPr>
            <a:r>
              <a:rPr lang="en-US" sz="2067">
                <a:solidFill>
                  <a:schemeClr val="dk1"/>
                </a:solidFill>
              </a:rPr>
              <a:t>Καλύμματα προσώπου</a:t>
            </a:r>
            <a:endParaRPr sz="2067"/>
          </a:p>
          <a:p>
            <a:pPr marL="697865" lvl="0" indent="-342900" algn="l" rtl="0">
              <a:lnSpc>
                <a:spcPct val="100000"/>
              </a:lnSpc>
              <a:spcBef>
                <a:spcPts val="1200"/>
              </a:spcBef>
              <a:spcAft>
                <a:spcPts val="0"/>
              </a:spcAft>
              <a:buSzPts val="2067"/>
              <a:buFont typeface="Calibri"/>
              <a:buChar char="▪"/>
            </a:pPr>
            <a:r>
              <a:rPr lang="en-US" sz="2067">
                <a:solidFill>
                  <a:schemeClr val="dk1"/>
                </a:solidFill>
              </a:rPr>
              <a:t>Γάντια</a:t>
            </a:r>
            <a:endParaRPr sz="2067"/>
          </a:p>
          <a:p>
            <a:pPr marL="697865" lvl="0" indent="-342900" algn="l" rtl="0">
              <a:lnSpc>
                <a:spcPct val="100000"/>
              </a:lnSpc>
              <a:spcBef>
                <a:spcPts val="1200"/>
              </a:spcBef>
              <a:spcAft>
                <a:spcPts val="0"/>
              </a:spcAft>
              <a:buSzPts val="2067"/>
              <a:buFont typeface="Calibri"/>
              <a:buChar char="▪"/>
            </a:pPr>
            <a:r>
              <a:rPr lang="en-US" sz="2067">
                <a:solidFill>
                  <a:schemeClr val="dk1"/>
                </a:solidFill>
              </a:rPr>
              <a:t>Υγιεινή των χεριών (ECDC)</a:t>
            </a:r>
            <a:endParaRPr sz="2067"/>
          </a:p>
          <a:p>
            <a:pPr marL="697865" lvl="0" indent="-342900" algn="l" rtl="0">
              <a:lnSpc>
                <a:spcPct val="100000"/>
              </a:lnSpc>
              <a:spcBef>
                <a:spcPts val="1200"/>
              </a:spcBef>
              <a:spcAft>
                <a:spcPts val="0"/>
              </a:spcAft>
              <a:buSzPts val="2067"/>
              <a:buFont typeface="Calibri"/>
              <a:buChar char="▪"/>
            </a:pPr>
            <a:r>
              <a:rPr lang="en-US" sz="2067">
                <a:solidFill>
                  <a:schemeClr val="dk1"/>
                </a:solidFill>
              </a:rPr>
              <a:t>Υγιεινή βήχα και </a:t>
            </a:r>
            <a:r>
              <a:rPr lang="en-US" sz="2067"/>
              <a:t>φτερνίσματος</a:t>
            </a:r>
            <a:endParaRPr sz="2067"/>
          </a:p>
          <a:p>
            <a:pPr marL="697865" lvl="0" indent="-342900" algn="l" rtl="0">
              <a:lnSpc>
                <a:spcPct val="100000"/>
              </a:lnSpc>
              <a:spcBef>
                <a:spcPts val="1200"/>
              </a:spcBef>
              <a:spcAft>
                <a:spcPts val="0"/>
              </a:spcAft>
              <a:buSzPts val="2067"/>
              <a:buFont typeface="Calibri"/>
              <a:buChar char="▪"/>
            </a:pPr>
            <a:r>
              <a:rPr lang="en-US" sz="2067">
                <a:solidFill>
                  <a:schemeClr val="dk1"/>
                </a:solidFill>
              </a:rPr>
              <a:t>Προσωπική απολύμανση</a:t>
            </a:r>
            <a:endParaRPr sz="2067"/>
          </a:p>
          <a:p>
            <a:pPr marL="697865" lvl="0" indent="-342900" algn="l" rtl="0">
              <a:lnSpc>
                <a:spcPct val="100000"/>
              </a:lnSpc>
              <a:spcBef>
                <a:spcPts val="1200"/>
              </a:spcBef>
              <a:spcAft>
                <a:spcPts val="0"/>
              </a:spcAft>
              <a:buSzPts val="2067"/>
              <a:buFont typeface="Calibri"/>
              <a:buChar char="▪"/>
            </a:pPr>
            <a:r>
              <a:rPr lang="en-US" sz="2067">
                <a:solidFill>
                  <a:schemeClr val="dk1"/>
                </a:solidFill>
              </a:rPr>
              <a:t>Προσωπικά καταλύματα (ΠΟΥ)</a:t>
            </a:r>
            <a:endParaRPr sz="2067">
              <a:solidFill>
                <a:schemeClr val="dk1"/>
              </a:solidFill>
            </a:endParaRPr>
          </a:p>
        </p:txBody>
      </p:sp>
      <p:sp>
        <p:nvSpPr>
          <p:cNvPr id="697" name="Google Shape;697;p85"/>
          <p:cNvSpPr txBox="1"/>
          <p:nvPr/>
        </p:nvSpPr>
        <p:spPr>
          <a:xfrm>
            <a:off x="415600" y="1403925"/>
            <a:ext cx="11220000" cy="403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i="1" u="none" strike="noStrike" cap="none">
                <a:solidFill>
                  <a:srgbClr val="203864"/>
                </a:solidFill>
                <a:latin typeface="Arial"/>
                <a:ea typeface="Arial"/>
                <a:cs typeface="Arial"/>
                <a:sym typeface="Arial"/>
              </a:rPr>
              <a:t>Πώς μπορώ να βοηθήσω να σταματήσει η εξάπλωση ασθενειών κατά τη διάρκεια μιας πανδημίας;</a:t>
            </a:r>
            <a:endParaRPr sz="1800" b="1" i="1" u="none" strike="noStrike" cap="none">
              <a:solidFill>
                <a:srgbClr val="203864"/>
              </a:solidFill>
              <a:latin typeface="Arial"/>
              <a:ea typeface="Arial"/>
              <a:cs typeface="Arial"/>
              <a:sym typeface="Arial"/>
            </a:endParaRPr>
          </a:p>
        </p:txBody>
      </p:sp>
      <p:pic>
        <p:nvPicPr>
          <p:cNvPr id="698" name="Google Shape;698;p85" descr="A picture containing person, indoor, appliance  Description automatically generated"/>
          <p:cNvPicPr preferRelativeResize="0"/>
          <p:nvPr/>
        </p:nvPicPr>
        <p:blipFill rotWithShape="1">
          <a:blip r:embed="rId3">
            <a:alphaModFix/>
          </a:blip>
          <a:srcRect/>
          <a:stretch/>
        </p:blipFill>
        <p:spPr>
          <a:xfrm>
            <a:off x="9264950" y="2303434"/>
            <a:ext cx="2511450" cy="3771417"/>
          </a:xfrm>
          <a:prstGeom prst="rect">
            <a:avLst/>
          </a:prstGeom>
          <a:noFill/>
          <a:ln>
            <a:noFill/>
          </a:ln>
        </p:spPr>
      </p:pic>
      <p:sp>
        <p:nvSpPr>
          <p:cNvPr id="699" name="Google Shape;699;p85"/>
          <p:cNvSpPr/>
          <p:nvPr/>
        </p:nvSpPr>
        <p:spPr>
          <a:xfrm>
            <a:off x="8568349" y="6499854"/>
            <a:ext cx="3208051"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Άδεια Unsplash</a:t>
            </a:r>
            <a:endParaRPr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700" name="Google Shape;700;p85"/>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701" name="Google Shape;701;p85"/>
          <p:cNvSpPr txBox="1"/>
          <p:nvPr/>
        </p:nvSpPr>
        <p:spPr>
          <a:xfrm>
            <a:off x="630421" y="6571134"/>
            <a:ext cx="706783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Πηγή 1: </a:t>
            </a:r>
            <a:r>
              <a:rPr lang="en-US" sz="11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Ευρωπαϊκό Κέντρο Πρόληψης και Ελέγχου Νόσων (ECDC). (2020).</a:t>
            </a:r>
            <a:endParaRPr sz="1100" b="0" i="0" u="none" strike="noStrike" cap="none">
              <a:solidFill>
                <a:srgbClr val="000000"/>
              </a:solidFill>
              <a:latin typeface="Arial"/>
              <a:ea typeface="Arial"/>
              <a:cs typeface="Arial"/>
              <a:sym typeface="Arial"/>
            </a:endParaRPr>
          </a:p>
        </p:txBody>
      </p:sp>
      <p:sp>
        <p:nvSpPr>
          <p:cNvPr id="702" name="Google Shape;702;p85"/>
          <p:cNvSpPr txBox="1"/>
          <p:nvPr/>
        </p:nvSpPr>
        <p:spPr>
          <a:xfrm>
            <a:off x="5809152" y="6578293"/>
            <a:ext cx="1208985"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dirty="0" err="1">
                <a:solidFill>
                  <a:srgbClr val="000000"/>
                </a:solidFill>
                <a:latin typeface="Arial"/>
                <a:ea typeface="Arial"/>
                <a:cs typeface="Arial"/>
                <a:sym typeface="Arial"/>
              </a:rPr>
              <a:t>Πηγή</a:t>
            </a:r>
            <a:r>
              <a:rPr lang="en-US" sz="1100" b="0" i="0" u="none" strike="noStrike" cap="none" dirty="0">
                <a:solidFill>
                  <a:srgbClr val="000000"/>
                </a:solidFill>
                <a:latin typeface="Arial"/>
                <a:ea typeface="Arial"/>
                <a:cs typeface="Arial"/>
                <a:sym typeface="Arial"/>
              </a:rPr>
              <a:t> 2: </a:t>
            </a:r>
            <a:r>
              <a:rPr lang="en-US" sz="1100" b="0" i="0" u="sng" strike="noStrike" cap="none" dirty="0">
                <a:solidFill>
                  <a:srgbClr val="000000"/>
                </a:solidFill>
                <a:latin typeface="Arial"/>
                <a:ea typeface="Arial"/>
                <a:cs typeface="Arial"/>
                <a:sym typeface="Arial"/>
                <a:hlinkClick r:id="rId8">
                  <a:extLst>
                    <a:ext uri="{A12FA001-AC4F-418D-AE19-62706E023703}">
                      <ahyp:hlinkClr xmlns:ahyp="http://schemas.microsoft.com/office/drawing/2018/hyperlinkcolor" val="tx"/>
                    </a:ext>
                  </a:extLst>
                </a:hlinkClick>
              </a:rPr>
              <a:t>ΠΟ</a:t>
            </a:r>
            <a:r>
              <a:rPr lang="el-GR" sz="1100" b="0" i="0" u="sng" strike="noStrike" cap="none" dirty="0">
                <a:solidFill>
                  <a:srgbClr val="000000"/>
                </a:solidFill>
                <a:latin typeface="Arial"/>
                <a:ea typeface="Arial"/>
                <a:cs typeface="Arial"/>
                <a:sym typeface="Arial"/>
                <a:hlinkClick r:id="rId8">
                  <a:extLst>
                    <a:ext uri="{A12FA001-AC4F-418D-AE19-62706E023703}">
                      <ahyp:hlinkClr xmlns:ahyp="http://schemas.microsoft.com/office/drawing/2018/hyperlinkcolor" val="tx"/>
                    </a:ext>
                  </a:extLst>
                </a:hlinkClick>
              </a:rPr>
              <a:t>Υ</a:t>
            </a:r>
            <a:endParaRPr sz="1100" b="0" i="0" u="none" strike="noStrike" cap="none" dirty="0">
              <a:solidFill>
                <a:srgbClr val="000000"/>
              </a:solidFill>
              <a:latin typeface="Arial"/>
              <a:ea typeface="Arial"/>
              <a:cs typeface="Arial"/>
              <a:sym typeface="Arial"/>
            </a:endParaRPr>
          </a:p>
        </p:txBody>
      </p:sp>
      <p:sp>
        <p:nvSpPr>
          <p:cNvPr id="703" name="Google Shape;703;p85"/>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86"/>
          <p:cNvSpPr txBox="1">
            <a:spLocks noGrp="1"/>
          </p:cNvSpPr>
          <p:nvPr>
            <p:ph type="title"/>
          </p:nvPr>
        </p:nvSpPr>
        <p:spPr>
          <a:xfrm>
            <a:off x="415600" y="1043528"/>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Στοχευμένη υγιεινή</a:t>
            </a:r>
            <a:endParaRPr sz="2800"/>
          </a:p>
        </p:txBody>
      </p:sp>
      <p:sp>
        <p:nvSpPr>
          <p:cNvPr id="709" name="Google Shape;709;p86"/>
          <p:cNvSpPr txBox="1"/>
          <p:nvPr/>
        </p:nvSpPr>
        <p:spPr>
          <a:xfrm>
            <a:off x="462403" y="2145725"/>
            <a:ext cx="7460100" cy="4497900"/>
          </a:xfrm>
          <a:prstGeom prst="rect">
            <a:avLst/>
          </a:prstGeom>
          <a:noFill/>
          <a:ln>
            <a:noFill/>
          </a:ln>
        </p:spPr>
        <p:txBody>
          <a:bodyPr spcFirstLastPara="1" wrap="square" lIns="91425" tIns="45700" rIns="91425" bIns="45700" anchor="t" anchorCtr="0">
            <a:normAutofit fontScale="85000" lnSpcReduction="10000"/>
          </a:bodyPr>
          <a:lstStyle/>
          <a:p>
            <a:pPr marL="114300" marR="0" lvl="0" indent="0" algn="l" rtl="0">
              <a:lnSpc>
                <a:spcPct val="100000"/>
              </a:lnSpc>
              <a:spcBef>
                <a:spcPts val="600"/>
              </a:spcBef>
              <a:spcAft>
                <a:spcPts val="0"/>
              </a:spcAft>
              <a:buClr>
                <a:srgbClr val="C01E24"/>
              </a:buClr>
              <a:buSzPct val="81081"/>
              <a:buFont typeface="Calibri"/>
              <a:buNone/>
            </a:pPr>
            <a:r>
              <a:rPr lang="en-US" sz="2400" b="0" i="0" u="none" strike="noStrike" cap="none">
                <a:solidFill>
                  <a:schemeClr val="dk1"/>
                </a:solidFill>
                <a:latin typeface="Calibri"/>
                <a:ea typeface="Calibri"/>
                <a:cs typeface="Calibri"/>
                <a:sym typeface="Calibri"/>
              </a:rPr>
              <a:t>Θα πρέπει να επικεντρωθείτε στις πρακτικές υγιεινής τη στιγμή που τα επιβλαβή μικρόβια είναι πιο πιθανό να εξαπλωθούν (ΠΟΥ).</a:t>
            </a:r>
            <a:endParaRPr sz="1400" b="0" i="0" u="none" strike="noStrike" cap="none">
              <a:solidFill>
                <a:srgbClr val="000000"/>
              </a:solidFill>
              <a:latin typeface="Arial"/>
              <a:ea typeface="Arial"/>
              <a:cs typeface="Arial"/>
              <a:sym typeface="Arial"/>
            </a:endParaRPr>
          </a:p>
          <a:p>
            <a:pPr marL="114300" marR="0" lvl="0" indent="0" algn="l" rtl="0">
              <a:lnSpc>
                <a:spcPct val="100000"/>
              </a:lnSpc>
              <a:spcBef>
                <a:spcPts val="600"/>
              </a:spcBef>
              <a:spcAft>
                <a:spcPts val="0"/>
              </a:spcAft>
              <a:buClr>
                <a:srgbClr val="C01E24"/>
              </a:buClr>
              <a:buSzPct val="81081"/>
              <a:buFont typeface="Calibri"/>
              <a:buNone/>
            </a:pPr>
            <a:endParaRPr sz="2400" b="0" i="0" u="none" strike="noStrike" cap="none">
              <a:solidFill>
                <a:schemeClr val="dk1"/>
              </a:solidFill>
              <a:latin typeface="Calibri"/>
              <a:ea typeface="Calibri"/>
              <a:cs typeface="Calibri"/>
              <a:sym typeface="Calibri"/>
            </a:endParaRPr>
          </a:p>
          <a:p>
            <a:pPr marL="114300" marR="0" lvl="0" indent="0" algn="l" rtl="0">
              <a:lnSpc>
                <a:spcPct val="100000"/>
              </a:lnSpc>
              <a:spcBef>
                <a:spcPts val="600"/>
              </a:spcBef>
              <a:spcAft>
                <a:spcPts val="0"/>
              </a:spcAft>
              <a:buClr>
                <a:srgbClr val="C01E24"/>
              </a:buClr>
              <a:buSzPct val="81081"/>
              <a:buFont typeface="Calibri"/>
              <a:buNone/>
            </a:pPr>
            <a:r>
              <a:rPr lang="en-US" sz="2400" b="0" i="0" u="none" strike="noStrike" cap="none">
                <a:solidFill>
                  <a:schemeClr val="dk1"/>
                </a:solidFill>
                <a:latin typeface="Calibri"/>
                <a:ea typeface="Calibri"/>
                <a:cs typeface="Calibri"/>
                <a:sym typeface="Calibri"/>
              </a:rPr>
              <a:t>Αυτές οι στιγμές περιλαμβάνουν:</a:t>
            </a:r>
            <a:endParaRPr sz="2400" b="0" i="0" u="none" strike="noStrike" cap="none">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Calibri"/>
              <a:buChar char="▪"/>
            </a:pPr>
            <a:r>
              <a:rPr lang="en-US" sz="2400" b="1">
                <a:solidFill>
                  <a:schemeClr val="dk1"/>
                </a:solidFill>
                <a:latin typeface="Calibri"/>
                <a:ea typeface="Calibri"/>
                <a:cs typeface="Calibri"/>
                <a:sym typeface="Calibri"/>
              </a:rPr>
              <a:t>Τον χειρισμό τροφίμων</a:t>
            </a:r>
            <a:endParaRPr sz="2200" b="1" i="0" u="none" strike="noStrike" cap="none">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Calibri"/>
              <a:buChar char="▪"/>
            </a:pPr>
            <a:r>
              <a:rPr lang="en-US" sz="2400" b="1">
                <a:solidFill>
                  <a:schemeClr val="dk1"/>
                </a:solidFill>
                <a:latin typeface="Calibri"/>
                <a:ea typeface="Calibri"/>
                <a:cs typeface="Calibri"/>
                <a:sym typeface="Calibri"/>
              </a:rPr>
              <a:t>Την κατανάλωση φαγητού</a:t>
            </a:r>
            <a:r>
              <a:rPr lang="en-US" sz="2400" b="1" i="0" u="none" strike="noStrike" cap="none">
                <a:solidFill>
                  <a:schemeClr val="dk1"/>
                </a:solidFill>
                <a:latin typeface="Calibri"/>
                <a:ea typeface="Calibri"/>
                <a:cs typeface="Calibri"/>
                <a:sym typeface="Calibri"/>
              </a:rPr>
              <a:t> με τα δάχτυλ</a:t>
            </a:r>
            <a:r>
              <a:rPr lang="en-US" sz="2400" b="1">
                <a:solidFill>
                  <a:schemeClr val="dk1"/>
                </a:solidFill>
                <a:latin typeface="Calibri"/>
                <a:ea typeface="Calibri"/>
                <a:cs typeface="Calibri"/>
                <a:sym typeface="Calibri"/>
              </a:rPr>
              <a:t>α/χέρια</a:t>
            </a:r>
            <a:endParaRPr sz="2200" b="1" i="0" u="none" strike="noStrike" cap="none">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Calibri"/>
              <a:buChar char="▪"/>
            </a:pPr>
            <a:r>
              <a:rPr lang="en-US" sz="2400" b="1">
                <a:solidFill>
                  <a:schemeClr val="dk1"/>
                </a:solidFill>
                <a:latin typeface="Calibri"/>
                <a:ea typeface="Calibri"/>
                <a:cs typeface="Calibri"/>
                <a:sym typeface="Calibri"/>
              </a:rPr>
              <a:t>Τη χρήση της </a:t>
            </a:r>
            <a:r>
              <a:rPr lang="en-US" sz="2400" b="1" i="0" u="none" strike="noStrike" cap="none">
                <a:solidFill>
                  <a:schemeClr val="dk1"/>
                </a:solidFill>
                <a:latin typeface="Calibri"/>
                <a:ea typeface="Calibri"/>
                <a:cs typeface="Calibri"/>
                <a:sym typeface="Calibri"/>
              </a:rPr>
              <a:t>τουαλέτας</a:t>
            </a:r>
            <a:r>
              <a:rPr lang="en-US" sz="2400" b="0" i="0" u="none" strike="noStrike" cap="none">
                <a:solidFill>
                  <a:schemeClr val="dk1"/>
                </a:solidFill>
                <a:latin typeface="Calibri"/>
                <a:ea typeface="Calibri"/>
                <a:cs typeface="Calibri"/>
                <a:sym typeface="Calibri"/>
              </a:rPr>
              <a:t> ή</a:t>
            </a:r>
            <a:r>
              <a:rPr lang="en-US" sz="2400">
                <a:solidFill>
                  <a:schemeClr val="dk1"/>
                </a:solidFill>
                <a:latin typeface="Calibri"/>
                <a:ea typeface="Calibri"/>
                <a:cs typeface="Calibri"/>
                <a:sym typeface="Calibri"/>
              </a:rPr>
              <a:t> </a:t>
            </a:r>
            <a:r>
              <a:rPr lang="en-US" sz="2400" b="1" i="0" u="none" strike="noStrike" cap="none">
                <a:solidFill>
                  <a:schemeClr val="dk1"/>
                </a:solidFill>
                <a:latin typeface="Calibri"/>
                <a:ea typeface="Calibri"/>
                <a:cs typeface="Calibri"/>
                <a:sym typeface="Calibri"/>
              </a:rPr>
              <a:t>την </a:t>
            </a:r>
            <a:r>
              <a:rPr lang="en-US" sz="2400" b="1">
                <a:solidFill>
                  <a:schemeClr val="dk1"/>
                </a:solidFill>
                <a:latin typeface="Calibri"/>
                <a:ea typeface="Calibri"/>
                <a:cs typeface="Calibri"/>
                <a:sym typeface="Calibri"/>
              </a:rPr>
              <a:t>αλλαγή </a:t>
            </a:r>
            <a:r>
              <a:rPr lang="en-US" sz="2400" b="1" i="0" u="none" strike="noStrike" cap="none">
                <a:solidFill>
                  <a:schemeClr val="dk1"/>
                </a:solidFill>
                <a:latin typeface="Calibri"/>
                <a:ea typeface="Calibri"/>
                <a:cs typeface="Calibri"/>
                <a:sym typeface="Calibri"/>
              </a:rPr>
              <a:t>τη</a:t>
            </a:r>
            <a:r>
              <a:rPr lang="en-US" sz="2400" b="1">
                <a:solidFill>
                  <a:schemeClr val="dk1"/>
                </a:solidFill>
                <a:latin typeface="Calibri"/>
                <a:ea typeface="Calibri"/>
                <a:cs typeface="Calibri"/>
                <a:sym typeface="Calibri"/>
              </a:rPr>
              <a:t>ς</a:t>
            </a:r>
            <a:r>
              <a:rPr lang="en-US" sz="2400" b="1" i="0" u="none" strike="noStrike" cap="none">
                <a:solidFill>
                  <a:schemeClr val="dk1"/>
                </a:solidFill>
                <a:latin typeface="Calibri"/>
                <a:ea typeface="Calibri"/>
                <a:cs typeface="Calibri"/>
                <a:sym typeface="Calibri"/>
              </a:rPr>
              <a:t> πάνας ενός μωρού</a:t>
            </a:r>
            <a:endParaRPr sz="2200" b="1" i="0" u="none" strike="noStrike" cap="none">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Calibri"/>
              <a:buChar char="▪"/>
            </a:pPr>
            <a:r>
              <a:rPr lang="en-US" sz="2400">
                <a:solidFill>
                  <a:schemeClr val="dk1"/>
                </a:solidFill>
                <a:latin typeface="Calibri"/>
                <a:ea typeface="Calibri"/>
                <a:cs typeface="Calibri"/>
                <a:sym typeface="Calibri"/>
              </a:rPr>
              <a:t>Το </a:t>
            </a:r>
            <a:r>
              <a:rPr lang="en-US" sz="2400" b="1">
                <a:solidFill>
                  <a:schemeClr val="dk1"/>
                </a:solidFill>
                <a:latin typeface="Calibri"/>
                <a:ea typeface="Calibri"/>
                <a:cs typeface="Calibri"/>
                <a:sym typeface="Calibri"/>
              </a:rPr>
              <a:t>β</a:t>
            </a:r>
            <a:r>
              <a:rPr lang="en-US" sz="2400" b="1" i="0" u="none" strike="noStrike" cap="none">
                <a:solidFill>
                  <a:schemeClr val="dk1"/>
                </a:solidFill>
                <a:latin typeface="Calibri"/>
                <a:ea typeface="Calibri"/>
                <a:cs typeface="Calibri"/>
                <a:sym typeface="Calibri"/>
              </a:rPr>
              <a:t>ήχα, φ</a:t>
            </a:r>
            <a:r>
              <a:rPr lang="en-US" sz="2400" b="1">
                <a:solidFill>
                  <a:schemeClr val="dk1"/>
                </a:solidFill>
                <a:latin typeface="Calibri"/>
                <a:ea typeface="Calibri"/>
                <a:cs typeface="Calibri"/>
                <a:sym typeface="Calibri"/>
              </a:rPr>
              <a:t>τέρνισμα </a:t>
            </a:r>
            <a:r>
              <a:rPr lang="en-US" sz="2400" b="0" i="0" u="none" strike="noStrike" cap="none">
                <a:solidFill>
                  <a:schemeClr val="dk1"/>
                </a:solidFill>
                <a:latin typeface="Calibri"/>
                <a:ea typeface="Calibri"/>
                <a:cs typeface="Calibri"/>
                <a:sym typeface="Calibri"/>
              </a:rPr>
              <a:t>και το φύση</a:t>
            </a:r>
            <a:r>
              <a:rPr lang="en-US" sz="2400">
                <a:solidFill>
                  <a:schemeClr val="dk1"/>
                </a:solidFill>
                <a:latin typeface="Calibri"/>
                <a:ea typeface="Calibri"/>
                <a:cs typeface="Calibri"/>
                <a:sym typeface="Calibri"/>
              </a:rPr>
              <a:t>μα </a:t>
            </a:r>
            <a:r>
              <a:rPr lang="en-US" sz="2400" b="1" i="0" u="none" strike="noStrike" cap="none">
                <a:solidFill>
                  <a:schemeClr val="dk1"/>
                </a:solidFill>
                <a:latin typeface="Calibri"/>
                <a:ea typeface="Calibri"/>
                <a:cs typeface="Calibri"/>
                <a:sym typeface="Calibri"/>
              </a:rPr>
              <a:t>της μύτης</a:t>
            </a:r>
            <a:endParaRPr sz="2200" b="1" i="0" u="none" strike="noStrike" cap="none">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Calibri"/>
              <a:buChar char="▪"/>
            </a:pPr>
            <a:r>
              <a:rPr lang="en-US" sz="2400" b="1">
                <a:solidFill>
                  <a:schemeClr val="dk1"/>
                </a:solidFill>
                <a:latin typeface="Calibri"/>
                <a:ea typeface="Calibri"/>
                <a:cs typeface="Calibri"/>
                <a:sym typeface="Calibri"/>
              </a:rPr>
              <a:t>Τη φ</a:t>
            </a:r>
            <a:r>
              <a:rPr lang="en-US" sz="2400" b="1" i="0" u="none" strike="noStrike" cap="none">
                <a:solidFill>
                  <a:schemeClr val="dk1"/>
                </a:solidFill>
                <a:latin typeface="Calibri"/>
                <a:ea typeface="Calibri"/>
                <a:cs typeface="Calibri"/>
                <a:sym typeface="Calibri"/>
              </a:rPr>
              <a:t>ροντίδα για κατοικίδια ζώα</a:t>
            </a:r>
            <a:endParaRPr sz="2200" b="1" i="0" u="none" strike="noStrike" cap="none">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Calibri"/>
              <a:buChar char="▪"/>
            </a:pPr>
            <a:r>
              <a:rPr lang="en-US" sz="2400" b="1">
                <a:solidFill>
                  <a:schemeClr val="dk1"/>
                </a:solidFill>
                <a:latin typeface="Calibri"/>
                <a:ea typeface="Calibri"/>
                <a:cs typeface="Calibri"/>
                <a:sym typeface="Calibri"/>
              </a:rPr>
              <a:t>Τη μεταχείριση</a:t>
            </a:r>
            <a:r>
              <a:rPr lang="en-US" sz="2400" b="1" i="0" u="none" strike="noStrike" cap="none">
                <a:solidFill>
                  <a:schemeClr val="dk1"/>
                </a:solidFill>
                <a:latin typeface="Calibri"/>
                <a:ea typeface="Calibri"/>
                <a:cs typeface="Calibri"/>
                <a:sym typeface="Calibri"/>
              </a:rPr>
              <a:t> και το ξέπλυμα βρώμικων ενδυμάτων και ειδών οικιακής χρήσης</a:t>
            </a:r>
            <a:endParaRPr sz="2200" b="1" i="0" u="none" strike="noStrike" cap="none">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Calibri"/>
              <a:buChar char="▪"/>
            </a:pPr>
            <a:r>
              <a:rPr lang="en-US" sz="2400" b="1">
                <a:solidFill>
                  <a:schemeClr val="dk1"/>
                </a:solidFill>
                <a:latin typeface="Calibri"/>
                <a:ea typeface="Calibri"/>
                <a:cs typeface="Calibri"/>
                <a:sym typeface="Calibri"/>
              </a:rPr>
              <a:t>Τον χ</a:t>
            </a:r>
            <a:r>
              <a:rPr lang="en-US" sz="2400" b="1" i="0" u="none" strike="noStrike" cap="none">
                <a:solidFill>
                  <a:schemeClr val="dk1"/>
                </a:solidFill>
                <a:latin typeface="Calibri"/>
                <a:ea typeface="Calibri"/>
                <a:cs typeface="Calibri"/>
                <a:sym typeface="Calibri"/>
              </a:rPr>
              <a:t>ειρισμό</a:t>
            </a:r>
            <a:r>
              <a:rPr lang="en-US" sz="2400" b="1">
                <a:solidFill>
                  <a:schemeClr val="dk1"/>
                </a:solidFill>
                <a:latin typeface="Calibri"/>
                <a:ea typeface="Calibri"/>
                <a:cs typeface="Calibri"/>
                <a:sym typeface="Calibri"/>
              </a:rPr>
              <a:t> </a:t>
            </a:r>
            <a:r>
              <a:rPr lang="en-US" sz="2400" b="1" i="0" u="none" strike="noStrike" cap="none">
                <a:solidFill>
                  <a:schemeClr val="dk1"/>
                </a:solidFill>
                <a:latin typeface="Calibri"/>
                <a:ea typeface="Calibri"/>
                <a:cs typeface="Calibri"/>
                <a:sym typeface="Calibri"/>
              </a:rPr>
              <a:t>και απόρριψη σκουπιδιών</a:t>
            </a:r>
            <a:r>
              <a:rPr lang="en-US" sz="2400" b="0" i="0" u="none" strike="noStrike" cap="none">
                <a:solidFill>
                  <a:schemeClr val="dk1"/>
                </a:solidFill>
                <a:latin typeface="Calibri"/>
                <a:ea typeface="Calibri"/>
                <a:cs typeface="Calibri"/>
                <a:sym typeface="Calibri"/>
              </a:rPr>
              <a:t> (ΠΟΥ)</a:t>
            </a:r>
            <a:endParaRPr sz="2200" b="0" i="0" u="none" strike="noStrike" cap="none">
              <a:solidFill>
                <a:schemeClr val="dk1"/>
              </a:solidFill>
              <a:latin typeface="Calibri"/>
              <a:ea typeface="Calibri"/>
              <a:cs typeface="Calibri"/>
              <a:sym typeface="Calibri"/>
            </a:endParaRPr>
          </a:p>
        </p:txBody>
      </p:sp>
      <p:sp>
        <p:nvSpPr>
          <p:cNvPr id="710" name="Google Shape;710;p86"/>
          <p:cNvSpPr txBox="1"/>
          <p:nvPr/>
        </p:nvSpPr>
        <p:spPr>
          <a:xfrm>
            <a:off x="546800" y="1382135"/>
            <a:ext cx="10290616" cy="6774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i="1" u="none" strike="noStrike" cap="none">
                <a:solidFill>
                  <a:srgbClr val="203864"/>
                </a:solidFill>
                <a:latin typeface="Arial"/>
                <a:ea typeface="Arial"/>
                <a:cs typeface="Arial"/>
                <a:sym typeface="Arial"/>
              </a:rPr>
              <a:t>Ποιες πρακτικές υγιεινής πρέπει να ακολουθήσω;</a:t>
            </a:r>
            <a:endParaRPr sz="1400" b="0" i="1" u="none" strike="noStrike" cap="none">
              <a:solidFill>
                <a:srgbClr val="000000"/>
              </a:solidFill>
              <a:latin typeface="Arial"/>
              <a:ea typeface="Arial"/>
              <a:cs typeface="Arial"/>
              <a:sym typeface="Arial"/>
            </a:endParaRPr>
          </a:p>
        </p:txBody>
      </p:sp>
      <p:pic>
        <p:nvPicPr>
          <p:cNvPr id="711" name="Google Shape;711;p86" descr="A picture containing person, indoor  Description automatically generated"/>
          <p:cNvPicPr preferRelativeResize="0"/>
          <p:nvPr/>
        </p:nvPicPr>
        <p:blipFill rotWithShape="1">
          <a:blip r:embed="rId3">
            <a:alphaModFix/>
          </a:blip>
          <a:srcRect/>
          <a:stretch/>
        </p:blipFill>
        <p:spPr>
          <a:xfrm>
            <a:off x="8413170" y="1720863"/>
            <a:ext cx="3232030" cy="4330922"/>
          </a:xfrm>
          <a:prstGeom prst="rect">
            <a:avLst/>
          </a:prstGeom>
          <a:noFill/>
          <a:ln>
            <a:noFill/>
          </a:ln>
        </p:spPr>
      </p:pic>
      <p:sp>
        <p:nvSpPr>
          <p:cNvPr id="712" name="Google Shape;712;p86"/>
          <p:cNvSpPr/>
          <p:nvPr/>
        </p:nvSpPr>
        <p:spPr>
          <a:xfrm>
            <a:off x="8152138" y="6417399"/>
            <a:ext cx="353873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Άδεια Pexels</a:t>
            </a:r>
            <a:endParaRPr sz="1200" b="0" i="0" u="none" strike="noStrike" cap="none">
              <a:solidFill>
                <a:schemeClr val="dk1"/>
              </a:solidFill>
              <a:latin typeface="Calibri"/>
              <a:ea typeface="Calibri"/>
              <a:cs typeface="Calibri"/>
              <a:sym typeface="Calibri"/>
            </a:endParaRPr>
          </a:p>
        </p:txBody>
      </p:sp>
      <p:pic>
        <p:nvPicPr>
          <p:cNvPr id="713" name="Google Shape;713;p86"/>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714" name="Google Shape;714;p86"/>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87"/>
          <p:cNvSpPr txBox="1">
            <a:spLocks noGrp="1"/>
          </p:cNvSpPr>
          <p:nvPr>
            <p:ph type="title"/>
          </p:nvPr>
        </p:nvSpPr>
        <p:spPr>
          <a:xfrm>
            <a:off x="474028" y="696353"/>
            <a:ext cx="10515600" cy="8474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800"/>
              <a:buNone/>
            </a:pPr>
            <a:r>
              <a:rPr lang="en-US" sz="2800"/>
              <a:t>Πώς να σπάσει η αλυσίδα της μόλυνσης</a:t>
            </a:r>
            <a:endParaRPr sz="2800"/>
          </a:p>
        </p:txBody>
      </p:sp>
      <p:sp>
        <p:nvSpPr>
          <p:cNvPr id="720" name="Google Shape;720;p87"/>
          <p:cNvSpPr txBox="1">
            <a:spLocks noGrp="1"/>
          </p:cNvSpPr>
          <p:nvPr>
            <p:ph type="body" idx="1"/>
          </p:nvPr>
        </p:nvSpPr>
        <p:spPr>
          <a:xfrm>
            <a:off x="4518600" y="1657326"/>
            <a:ext cx="6583500" cy="3652500"/>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600"/>
              </a:spcBef>
              <a:spcAft>
                <a:spcPts val="0"/>
              </a:spcAft>
              <a:buSzPts val="2400"/>
              <a:buNone/>
            </a:pPr>
            <a:r>
              <a:rPr lang="en-US" sz="2000" dirty="0">
                <a:solidFill>
                  <a:schemeClr val="dk1"/>
                </a:solidFill>
              </a:rPr>
              <a:t>Ο </a:t>
            </a:r>
            <a:r>
              <a:rPr lang="en-US" sz="2000" dirty="0" err="1">
                <a:solidFill>
                  <a:schemeClr val="dk1"/>
                </a:solidFill>
              </a:rPr>
              <a:t>κύριος</a:t>
            </a:r>
            <a:r>
              <a:rPr lang="en-US" sz="2000" dirty="0">
                <a:solidFill>
                  <a:schemeClr val="dk1"/>
                </a:solidFill>
              </a:rPr>
              <a:t> </a:t>
            </a:r>
            <a:r>
              <a:rPr lang="en-US" sz="2000" dirty="0" err="1">
                <a:solidFill>
                  <a:schemeClr val="dk1"/>
                </a:solidFill>
              </a:rPr>
              <a:t>στόχος</a:t>
            </a:r>
            <a:r>
              <a:rPr lang="en-US" sz="2000" dirty="0">
                <a:solidFill>
                  <a:schemeClr val="dk1"/>
                </a:solidFill>
              </a:rPr>
              <a:t> </a:t>
            </a:r>
            <a:r>
              <a:rPr lang="en-US" sz="2000" dirty="0" err="1">
                <a:solidFill>
                  <a:schemeClr val="dk1"/>
                </a:solidFill>
              </a:rPr>
              <a:t>μι</a:t>
            </a:r>
            <a:r>
              <a:rPr lang="en-US" sz="2000" dirty="0">
                <a:solidFill>
                  <a:schemeClr val="dk1"/>
                </a:solidFill>
              </a:rPr>
              <a:t>ας πρακτικής υγιεινής είναι η </a:t>
            </a:r>
            <a:r>
              <a:rPr lang="en-US" sz="2000" b="1" dirty="0"/>
              <a:t>μείωση του αριθμού των «κακών» μικροβίων στα χέρια, τις επιφάνειες και τα υφάσματα</a:t>
            </a:r>
            <a:r>
              <a:rPr lang="en-US" sz="2000" dirty="0">
                <a:solidFill>
                  <a:schemeClr val="dk1"/>
                </a:solidFill>
              </a:rPr>
              <a:t> σε επίπεδο που δεν είναι επιβλαβές για την υγεία. </a:t>
            </a:r>
            <a:endParaRPr sz="2000" dirty="0">
              <a:solidFill>
                <a:schemeClr val="dk1"/>
              </a:solidFill>
            </a:endParaRPr>
          </a:p>
          <a:p>
            <a:pPr marL="76200" lvl="0" indent="0" algn="l" rtl="0">
              <a:lnSpc>
                <a:spcPct val="100000"/>
              </a:lnSpc>
              <a:spcBef>
                <a:spcPts val="600"/>
              </a:spcBef>
              <a:spcAft>
                <a:spcPts val="0"/>
              </a:spcAft>
              <a:buSzPts val="2400"/>
              <a:buNone/>
            </a:pPr>
            <a:r>
              <a:rPr lang="en-US" sz="2000" i="1" dirty="0">
                <a:solidFill>
                  <a:schemeClr val="dk1"/>
                </a:solidFill>
              </a:rPr>
              <a:t> Π</a:t>
            </a:r>
            <a:r>
              <a:rPr lang="el-GR" sz="2000" i="1" dirty="0">
                <a:solidFill>
                  <a:schemeClr val="dk1"/>
                </a:solidFill>
              </a:rPr>
              <a:t>Ω</a:t>
            </a:r>
            <a:r>
              <a:rPr lang="en-US" sz="2000" i="1" dirty="0">
                <a:solidFill>
                  <a:schemeClr val="dk1"/>
                </a:solidFill>
              </a:rPr>
              <a:t>Σ ΜΠΟΡ</a:t>
            </a:r>
            <a:r>
              <a:rPr lang="el-GR" sz="2000" i="1" dirty="0">
                <a:solidFill>
                  <a:schemeClr val="dk1"/>
                </a:solidFill>
              </a:rPr>
              <a:t>ΕΙ</a:t>
            </a:r>
            <a:r>
              <a:rPr lang="en-US" sz="2000" i="1" dirty="0">
                <a:solidFill>
                  <a:schemeClr val="dk1"/>
                </a:solidFill>
              </a:rPr>
              <a:t> ΝΑ Γ</a:t>
            </a:r>
            <a:r>
              <a:rPr lang="el-GR" sz="2000" i="1" dirty="0">
                <a:solidFill>
                  <a:schemeClr val="dk1"/>
                </a:solidFill>
              </a:rPr>
              <a:t>Ι</a:t>
            </a:r>
            <a:r>
              <a:rPr lang="en-US" sz="2000" i="1" dirty="0">
                <a:solidFill>
                  <a:schemeClr val="dk1"/>
                </a:solidFill>
              </a:rPr>
              <a:t>ΝΕΙ ΑΥΤ</a:t>
            </a:r>
            <a:r>
              <a:rPr lang="el-GR" sz="2000" i="1" dirty="0">
                <a:solidFill>
                  <a:schemeClr val="dk1"/>
                </a:solidFill>
              </a:rPr>
              <a:t>Ο</a:t>
            </a:r>
            <a:r>
              <a:rPr lang="en-US" sz="2000" i="1" dirty="0">
                <a:solidFill>
                  <a:schemeClr val="dk1"/>
                </a:solidFill>
              </a:rPr>
              <a:t>;</a:t>
            </a:r>
            <a:endParaRPr sz="2000" i="1" dirty="0">
              <a:solidFill>
                <a:schemeClr val="dk1"/>
              </a:solidFill>
            </a:endParaRPr>
          </a:p>
          <a:p>
            <a:pPr marL="1200150" lvl="1" indent="-245110" algn="l" rtl="0">
              <a:lnSpc>
                <a:spcPct val="100000"/>
              </a:lnSpc>
              <a:spcBef>
                <a:spcPts val="600"/>
              </a:spcBef>
              <a:spcAft>
                <a:spcPts val="0"/>
              </a:spcAft>
              <a:buSzPts val="2000"/>
              <a:buChar char="▪"/>
            </a:pPr>
            <a:r>
              <a:rPr lang="en-US" sz="2000" dirty="0">
                <a:solidFill>
                  <a:schemeClr val="dk1"/>
                </a:solidFill>
              </a:rPr>
              <a:t>Απ</a:t>
            </a:r>
            <a:r>
              <a:rPr lang="en-US" sz="2000" dirty="0" err="1">
                <a:solidFill>
                  <a:schemeClr val="dk1"/>
                </a:solidFill>
              </a:rPr>
              <a:t>ομάκρυνση</a:t>
            </a:r>
            <a:r>
              <a:rPr lang="en-US" sz="2000" dirty="0">
                <a:solidFill>
                  <a:schemeClr val="dk1"/>
                </a:solidFill>
              </a:rPr>
              <a:t> </a:t>
            </a:r>
            <a:r>
              <a:rPr lang="en-US" sz="2000" dirty="0" err="1">
                <a:solidFill>
                  <a:schemeClr val="dk1"/>
                </a:solidFill>
              </a:rPr>
              <a:t>των</a:t>
            </a:r>
            <a:r>
              <a:rPr lang="en-US" sz="2000" dirty="0">
                <a:solidFill>
                  <a:schemeClr val="dk1"/>
                </a:solidFill>
              </a:rPr>
              <a:t> </a:t>
            </a:r>
            <a:r>
              <a:rPr lang="en-US" sz="2000" dirty="0" err="1">
                <a:solidFill>
                  <a:schemeClr val="dk1"/>
                </a:solidFill>
              </a:rPr>
              <a:t>μικρο</a:t>
            </a:r>
            <a:r>
              <a:rPr lang="en-US" sz="2000" dirty="0">
                <a:solidFill>
                  <a:schemeClr val="dk1"/>
                </a:solidFill>
              </a:rPr>
              <a:t>βίων από τις επιφάνειες με προϊόντα καθαρισμού και σκεύη κάτω από τρεχούμενο νερό. </a:t>
            </a:r>
            <a:endParaRPr sz="2000" dirty="0"/>
          </a:p>
          <a:p>
            <a:pPr marL="1200150" lvl="1" indent="-245110" algn="l" rtl="0">
              <a:lnSpc>
                <a:spcPct val="100000"/>
              </a:lnSpc>
              <a:spcBef>
                <a:spcPts val="600"/>
              </a:spcBef>
              <a:spcAft>
                <a:spcPts val="0"/>
              </a:spcAft>
              <a:buSzPts val="2000"/>
              <a:buChar char="▪"/>
            </a:pPr>
            <a:r>
              <a:rPr lang="en-US" sz="2000" dirty="0" err="1">
                <a:solidFill>
                  <a:schemeClr val="dk1"/>
                </a:solidFill>
              </a:rPr>
              <a:t>Αδρ</a:t>
            </a:r>
            <a:r>
              <a:rPr lang="en-US" sz="2000" dirty="0">
                <a:solidFill>
                  <a:schemeClr val="dk1"/>
                </a:solidFill>
              </a:rPr>
              <a:t>ανοποίηση των μικροβίων στις επιφάνειες με τη χρήση προϊόντων όπως απολυμαντικά, </a:t>
            </a:r>
            <a:r>
              <a:rPr lang="en-US" sz="2000" dirty="0"/>
              <a:t>αντισηπτικό </a:t>
            </a:r>
            <a:r>
              <a:rPr lang="en-US" sz="2000" dirty="0">
                <a:solidFill>
                  <a:schemeClr val="dk1"/>
                </a:solidFill>
              </a:rPr>
              <a:t>χεριών και θερμότητα (ΠΟΥ).</a:t>
            </a:r>
            <a:endParaRPr sz="2000" dirty="0">
              <a:solidFill>
                <a:srgbClr val="7030A0"/>
              </a:solidFill>
            </a:endParaRPr>
          </a:p>
        </p:txBody>
      </p:sp>
      <p:pic>
        <p:nvPicPr>
          <p:cNvPr id="721" name="Google Shape;721;p87" descr="A picture containing indoor, person  Description automatically generated"/>
          <p:cNvPicPr preferRelativeResize="0"/>
          <p:nvPr/>
        </p:nvPicPr>
        <p:blipFill rotWithShape="1">
          <a:blip r:embed="rId3">
            <a:alphaModFix/>
          </a:blip>
          <a:srcRect/>
          <a:stretch/>
        </p:blipFill>
        <p:spPr>
          <a:xfrm>
            <a:off x="1090025" y="1657330"/>
            <a:ext cx="2901350" cy="4287251"/>
          </a:xfrm>
          <a:prstGeom prst="rect">
            <a:avLst/>
          </a:prstGeom>
          <a:noFill/>
          <a:ln>
            <a:noFill/>
          </a:ln>
        </p:spPr>
      </p:pic>
      <p:sp>
        <p:nvSpPr>
          <p:cNvPr id="722" name="Google Shape;722;p87"/>
          <p:cNvSpPr/>
          <p:nvPr/>
        </p:nvSpPr>
        <p:spPr>
          <a:xfrm>
            <a:off x="561914" y="6013193"/>
            <a:ext cx="3495598"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Άδεια Pexels</a:t>
            </a:r>
            <a:endParaRPr sz="1200" b="0" i="0" u="none" strike="noStrike" cap="none">
              <a:solidFill>
                <a:schemeClr val="dk1"/>
              </a:solidFill>
              <a:latin typeface="Calibri"/>
              <a:ea typeface="Calibri"/>
              <a:cs typeface="Calibri"/>
              <a:sym typeface="Calibri"/>
            </a:endParaRPr>
          </a:p>
        </p:txBody>
      </p:sp>
      <p:pic>
        <p:nvPicPr>
          <p:cNvPr id="723" name="Google Shape;723;p87"/>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724" name="Google Shape;724;p87"/>
          <p:cNvSpPr txBox="1"/>
          <p:nvPr/>
        </p:nvSpPr>
        <p:spPr>
          <a:xfrm>
            <a:off x="6898951" y="6417375"/>
            <a:ext cx="50391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Πηγή: </a:t>
            </a:r>
            <a:r>
              <a:rPr lang="en-US" sz="12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Διεθνές Επιστημονικό Φόρουμ για την Υγιεινή στο Σπίτι. (2018). </a:t>
            </a:r>
            <a:endParaRPr sz="1200" b="0" i="0" u="none" strike="noStrike" cap="none">
              <a:solidFill>
                <a:srgbClr val="000000"/>
              </a:solidFill>
              <a:latin typeface="Arial"/>
              <a:ea typeface="Arial"/>
              <a:cs typeface="Arial"/>
              <a:sym typeface="Arial"/>
            </a:endParaRPr>
          </a:p>
        </p:txBody>
      </p:sp>
      <p:sp>
        <p:nvSpPr>
          <p:cNvPr id="725" name="Google Shape;725;p87"/>
          <p:cNvSpPr/>
          <p:nvPr/>
        </p:nvSpPr>
        <p:spPr>
          <a:xfrm>
            <a:off x="9264950" y="-7475"/>
            <a:ext cx="29271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2.4 Στρατηγικές πρόληψης</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buSzPts val="2000"/>
            </a:pPr>
            <a:r>
              <a:rPr lang="el-GR" sz="2000" b="1" i="0" u="none" strike="noStrike" cap="none" dirty="0">
                <a:solidFill>
                  <a:srgbClr val="203864"/>
                </a:solidFill>
                <a:latin typeface="Calibri"/>
                <a:ea typeface="Calibri"/>
                <a:cs typeface="Calibri"/>
                <a:sym typeface="Calibri"/>
              </a:rPr>
              <a:t>Ποια από τα παρακάτω είναι μια ασθένεια που δεν</a:t>
            </a:r>
            <a:r>
              <a:rPr lang="el-GR" sz="2400" b="1" i="0" u="none" strike="noStrike" cap="none" dirty="0">
                <a:solidFill>
                  <a:srgbClr val="D71920"/>
                </a:solidFill>
                <a:latin typeface="Calibri"/>
                <a:ea typeface="Calibri"/>
                <a:cs typeface="Calibri"/>
                <a:sym typeface="Calibri"/>
              </a:rPr>
              <a:t> μπορεί</a:t>
            </a:r>
            <a:r>
              <a:rPr lang="el-GR" sz="2000" b="1" i="0" u="none" strike="noStrike" cap="none" dirty="0">
                <a:solidFill>
                  <a:srgbClr val="203864"/>
                </a:solidFill>
                <a:latin typeface="Calibri"/>
                <a:ea typeface="Calibri"/>
                <a:cs typeface="Calibri"/>
                <a:sym typeface="Calibri"/>
              </a:rPr>
              <a:t> να προληφθεί με εμβολιασμό.</a:t>
            </a:r>
            <a:endParaRPr lang="en-US" sz="2000" b="1" i="0" u="none" strike="noStrike" cap="none" dirty="0">
              <a:solidFill>
                <a:srgbClr val="203864"/>
              </a:solidFill>
              <a:latin typeface="Calibri"/>
              <a:ea typeface="Calibri"/>
              <a:cs typeface="Calibri"/>
              <a:sym typeface="Calibri"/>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ea typeface="Calibri"/>
                <a:cs typeface="Calibri" panose="020F0502020204030204" pitchFamily="34" charset="0"/>
                <a:sym typeface="Calibri"/>
              </a:rPr>
              <a:t>A. </a:t>
            </a:r>
            <a:r>
              <a:rPr lang="en-US" sz="1800" dirty="0" err="1">
                <a:latin typeface="Calibri"/>
                <a:ea typeface="Calibri"/>
                <a:cs typeface="Calibri"/>
                <a:sym typeface="Calibri"/>
              </a:rPr>
              <a:t>Ροτ</a:t>
            </a:r>
            <a:r>
              <a:rPr lang="en-US" sz="1800" dirty="0">
                <a:latin typeface="Calibri"/>
                <a:ea typeface="Calibri"/>
                <a:cs typeface="Calibri"/>
                <a:sym typeface="Calibri"/>
              </a:rPr>
              <a:t>αϊός</a:t>
            </a:r>
            <a:endParaRPr lang="en-US" sz="1800" dirty="0">
              <a:latin typeface="Calibri" panose="020F0502020204030204" pitchFamily="34" charset="0"/>
              <a:ea typeface="Calibri"/>
              <a:cs typeface="Calibri" panose="020F0502020204030204" pitchFamily="34" charset="0"/>
              <a:sym typeface="Calibri"/>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B</a:t>
            </a:r>
            <a:r>
              <a:rPr lang="en-US" sz="1800" dirty="0">
                <a:latin typeface="Calibri" panose="020F0502020204030204" pitchFamily="34" charset="0"/>
                <a:ea typeface="Calibri"/>
                <a:cs typeface="Calibri" panose="020F0502020204030204" pitchFamily="34" charset="0"/>
                <a:sym typeface="Calibri"/>
              </a:rPr>
              <a:t>. </a:t>
            </a:r>
            <a:r>
              <a:rPr lang="en-US" sz="1800" dirty="0" err="1">
                <a:latin typeface="Calibri"/>
                <a:ea typeface="Calibri"/>
                <a:cs typeface="Calibri"/>
                <a:sym typeface="Calibri"/>
              </a:rPr>
              <a:t>Τέτ</a:t>
            </a:r>
            <a:r>
              <a:rPr lang="en-US" sz="1800" dirty="0">
                <a:latin typeface="Calibri"/>
                <a:ea typeface="Calibri"/>
                <a:cs typeface="Calibri"/>
                <a:sym typeface="Calibri"/>
              </a:rPr>
              <a:t>ανος</a:t>
            </a:r>
            <a:endParaRPr lang="en-US" sz="1800" dirty="0">
              <a:latin typeface="Calibri" panose="020F0502020204030204" pitchFamily="34" charset="0"/>
              <a:ea typeface="Calibri"/>
              <a:cs typeface="Calibri" panose="020F0502020204030204" pitchFamily="34" charset="0"/>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l-GR" sz="1800" dirty="0">
                <a:latin typeface="Calibri" panose="020F0502020204030204" pitchFamily="34" charset="0"/>
                <a:cs typeface="Calibri" panose="020F0502020204030204" pitchFamily="34" charset="0"/>
              </a:rPr>
              <a:t>Γ</a:t>
            </a:r>
            <a:r>
              <a:rPr lang="en-US" sz="1800" dirty="0">
                <a:latin typeface="Calibri" panose="020F0502020204030204" pitchFamily="34" charset="0"/>
                <a:cs typeface="Calibri" panose="020F0502020204030204" pitchFamily="34" charset="0"/>
              </a:rPr>
              <a:t>. </a:t>
            </a:r>
            <a:r>
              <a:rPr lang="en-US" sz="1800" dirty="0">
                <a:latin typeface="Calibri" panose="020F0502020204030204" pitchFamily="34" charset="0"/>
                <a:ea typeface="Calibri"/>
                <a:cs typeface="Calibri" panose="020F0502020204030204" pitchFamily="34" charset="0"/>
                <a:sym typeface="Calibri"/>
              </a:rPr>
              <a:t>Covid 19</a:t>
            </a:r>
            <a:endParaRPr lang="el-GR" sz="1800" dirty="0">
              <a:latin typeface="Calibri" panose="020F0502020204030204" pitchFamily="34" charset="0"/>
              <a:cs typeface="Calibri" panose="020F0502020204030204" pitchFamily="34" charset="0"/>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l-GR" sz="1800" dirty="0">
                <a:latin typeface="Calibri" panose="020F0502020204030204" pitchFamily="34" charset="0"/>
                <a:cs typeface="Calibri" panose="020F0502020204030204" pitchFamily="34" charset="0"/>
              </a:rPr>
              <a:t>Δ</a:t>
            </a:r>
            <a:r>
              <a:rPr lang="en-US" sz="1800" dirty="0">
                <a:latin typeface="Calibri" panose="020F0502020204030204" pitchFamily="34" charset="0"/>
                <a:cs typeface="Calibri" panose="020F0502020204030204" pitchFamily="34" charset="0"/>
              </a:rPr>
              <a:t>. </a:t>
            </a:r>
            <a:r>
              <a:rPr lang="en-US" sz="1800" dirty="0">
                <a:solidFill>
                  <a:srgbClr val="4A4A4A"/>
                </a:solidFill>
                <a:latin typeface="Calibri"/>
                <a:ea typeface="Calibri"/>
                <a:cs typeface="Calibri"/>
                <a:sym typeface="Calibri"/>
              </a:rPr>
              <a:t>Λαμβ</a:t>
            </a:r>
            <a:r>
              <a:rPr lang="en-US" sz="1800" dirty="0" err="1">
                <a:solidFill>
                  <a:srgbClr val="4A4A4A"/>
                </a:solidFill>
                <a:latin typeface="Calibri"/>
                <a:ea typeface="Calibri"/>
                <a:cs typeface="Calibri"/>
                <a:sym typeface="Calibri"/>
              </a:rPr>
              <a:t>λί</a:t>
            </a:r>
            <a:r>
              <a:rPr lang="en-US" sz="1800" dirty="0">
                <a:solidFill>
                  <a:srgbClr val="4A4A4A"/>
                </a:solidFill>
                <a:latin typeface="Calibri"/>
                <a:ea typeface="Calibri"/>
                <a:cs typeface="Calibri"/>
                <a:sym typeface="Calibri"/>
              </a:rPr>
              <a:t>αση</a:t>
            </a:r>
            <a:endParaRPr lang="el-GR" sz="18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5E63C17-BD03-4222-BC8D-E1F551A4DD54}"/>
              </a:ext>
            </a:extLst>
          </p:cNvPr>
          <p:cNvSpPr txBox="1"/>
          <p:nvPr/>
        </p:nvSpPr>
        <p:spPr>
          <a:xfrm>
            <a:off x="2112607" y="1987414"/>
            <a:ext cx="2826415" cy="307777"/>
          </a:xfrm>
          <a:prstGeom prst="rect">
            <a:avLst/>
          </a:prstGeom>
        </p:spPr>
        <p:txBody>
          <a:bodyPr wrap="none" rtlCol="0">
            <a:spAutoFit/>
          </a:bodyPr>
          <a:lstStyle/>
          <a:p>
            <a:pPr algn="l"/>
            <a:r>
              <a:rPr lang="el-GR" sz="1400" i="1" dirty="0"/>
              <a:t>Μόνο μία απάντηση είναι σωστή!</a:t>
            </a:r>
            <a:r>
              <a:rPr lang="en-US" sz="1400" i="1" dirty="0"/>
              <a:t>!</a:t>
            </a:r>
            <a:endParaRPr lang="el-GR" sz="1400" i="1" dirty="0" err="1"/>
          </a:p>
        </p:txBody>
      </p:sp>
    </p:spTree>
    <p:extLst>
      <p:ext uri="{BB962C8B-B14F-4D97-AF65-F5344CB8AC3E}">
        <p14:creationId xmlns:p14="http://schemas.microsoft.com/office/powerpoint/2010/main" val="3724834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00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538135"/>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l-GR" sz="2000" b="1" dirty="0">
                <a:solidFill>
                  <a:srgbClr val="203864"/>
                </a:solidFill>
              </a:rPr>
              <a:t>Ταιριάξτε τις στήλες</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l-GR" sz="1800" dirty="0">
                <a:latin typeface="Calibri"/>
                <a:ea typeface="Calibri"/>
                <a:cs typeface="Calibri"/>
                <a:sym typeface="Calibri"/>
              </a:rPr>
              <a:t>Οι πρακτικές υγιεινής </a:t>
            </a:r>
            <a:endParaRPr lang="el-GR" sz="2800" dirty="0">
              <a:latin typeface="Calibri"/>
              <a:ea typeface="Calibri"/>
              <a:cs typeface="Calibri"/>
              <a:sym typeface="Calibri"/>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86967" y="351979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l-GR" sz="1800" dirty="0">
                <a:latin typeface="Calibri"/>
                <a:ea typeface="Calibri"/>
                <a:cs typeface="Calibri"/>
                <a:sym typeface="Calibri"/>
              </a:rPr>
              <a:t>μειώνει τον αριθμό των επιβλαβών μικροβίων στα χέρια, τις επιφάνειες και τα υφάσματα</a:t>
            </a:r>
            <a:endParaRPr lang="el-GR" sz="2400" dirty="0">
              <a:latin typeface="Calibri"/>
              <a:ea typeface="Calibri"/>
              <a:cs typeface="Calibri"/>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600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l-GR" sz="1800" dirty="0">
                <a:latin typeface="Calibri"/>
                <a:ea typeface="Calibri"/>
                <a:cs typeface="Calibri"/>
                <a:sym typeface="Calibri"/>
              </a:rPr>
              <a:t>Η φυσική άσκηση</a:t>
            </a:r>
            <a:endParaRPr lang="el-GR" sz="1800" dirty="0"/>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86967" y="4670859"/>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l-GR" sz="1800" dirty="0">
                <a:latin typeface="Calibri"/>
                <a:ea typeface="Calibri"/>
                <a:cs typeface="Calibri"/>
                <a:sym typeface="Calibri"/>
              </a:rPr>
              <a:t>μειώνουν τον αριθμό των επιβλαβών μικροβίων στα χέρια, τις επιφάνειες και τα υφάσματα</a:t>
            </a:r>
            <a:endParaRPr lang="el-GR" sz="2400" dirty="0">
              <a:latin typeface="Calibri"/>
              <a:ea typeface="Calibri"/>
              <a:cs typeface="Calibri"/>
              <a:sym typeface="Calibri"/>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1779654" cy="307777"/>
          </a:xfrm>
          <a:prstGeom prst="rect">
            <a:avLst/>
          </a:prstGeom>
        </p:spPr>
        <p:txBody>
          <a:bodyPr wrap="none" rtlCol="0">
            <a:spAutoFit/>
          </a:bodyPr>
          <a:lstStyle/>
          <a:p>
            <a:pPr algn="l"/>
            <a:r>
              <a:rPr lang="en-US" sz="1400" b="0" i="1" u="none" strike="noStrike" cap="none" dirty="0">
                <a:solidFill>
                  <a:srgbClr val="000000"/>
                </a:solidFill>
                <a:latin typeface="Arial"/>
                <a:ea typeface="Arial"/>
                <a:cs typeface="Arial"/>
                <a:sym typeface="Arial"/>
              </a:rPr>
              <a:t>Τα</a:t>
            </a:r>
            <a:r>
              <a:rPr lang="en-US" sz="1400" b="0" i="1" u="none" strike="noStrike" cap="none" dirty="0" err="1">
                <a:solidFill>
                  <a:srgbClr val="000000"/>
                </a:solidFill>
                <a:latin typeface="Arial"/>
                <a:ea typeface="Arial"/>
                <a:cs typeface="Arial"/>
                <a:sym typeface="Arial"/>
              </a:rPr>
              <a:t>ιριάξτε</a:t>
            </a:r>
            <a:r>
              <a:rPr lang="en-US" sz="1400" b="0" i="1" u="none" strike="noStrike" cap="none" dirty="0">
                <a:solidFill>
                  <a:srgbClr val="000000"/>
                </a:solidFill>
                <a:latin typeface="Arial"/>
                <a:ea typeface="Arial"/>
                <a:cs typeface="Arial"/>
                <a:sym typeface="Arial"/>
              </a:rPr>
              <a:t> τις </a:t>
            </a:r>
            <a:r>
              <a:rPr lang="en-US" sz="1400" b="0" i="1" u="none" strike="noStrike" cap="none" dirty="0" err="1">
                <a:solidFill>
                  <a:srgbClr val="000000"/>
                </a:solidFill>
                <a:latin typeface="Arial"/>
                <a:ea typeface="Arial"/>
                <a:cs typeface="Arial"/>
                <a:sym typeface="Arial"/>
              </a:rPr>
              <a:t>στήλες</a:t>
            </a:r>
            <a:r>
              <a:rPr lang="en-US" sz="1400" i="1" dirty="0"/>
              <a:t>!</a:t>
            </a:r>
            <a:endParaRPr lang="el-GR" sz="1400" i="1" dirty="0" err="1"/>
          </a:p>
        </p:txBody>
      </p:sp>
      <p:sp>
        <p:nvSpPr>
          <p:cNvPr id="8" name="Ορθογώνιο 7">
            <a:extLst>
              <a:ext uri="{FF2B5EF4-FFF2-40B4-BE49-F238E27FC236}">
                <a16:creationId xmlns:a16="http://schemas.microsoft.com/office/drawing/2014/main" id="{276C2C90-7C61-4DC5-BAF8-FF0E86A8BA4E}"/>
              </a:ext>
            </a:extLst>
          </p:cNvPr>
          <p:cNvSpPr/>
          <p:nvPr/>
        </p:nvSpPr>
        <p:spPr>
          <a:xfrm>
            <a:off x="2126791" y="469524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l-GR" sz="1800" dirty="0">
                <a:latin typeface="Calibri"/>
                <a:ea typeface="Calibri"/>
                <a:cs typeface="Calibri"/>
                <a:sym typeface="Calibri"/>
              </a:rPr>
              <a:t>Ο εμβολιασμός</a:t>
            </a:r>
            <a:endParaRPr lang="el-GR" sz="1800" dirty="0"/>
          </a:p>
        </p:txBody>
      </p:sp>
      <p:sp>
        <p:nvSpPr>
          <p:cNvPr id="14" name="Ορθογώνιο 13">
            <a:extLst>
              <a:ext uri="{FF2B5EF4-FFF2-40B4-BE49-F238E27FC236}">
                <a16:creationId xmlns:a16="http://schemas.microsoft.com/office/drawing/2014/main" id="{F2CF200D-C714-4BA9-AECB-681B7F038870}"/>
              </a:ext>
            </a:extLst>
          </p:cNvPr>
          <p:cNvSpPr/>
          <p:nvPr/>
        </p:nvSpPr>
        <p:spPr>
          <a:xfrm>
            <a:off x="6186967"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l-GR" sz="1800" dirty="0">
                <a:latin typeface="Calibri"/>
                <a:ea typeface="Calibri"/>
                <a:cs typeface="Calibri"/>
                <a:sym typeface="Calibri"/>
              </a:rPr>
              <a:t>βελτιώνει τη μνήμη και τη λειτουργία του εγκεφάλου για όλες τις ηλικιακές ομάδες</a:t>
            </a:r>
            <a:endParaRPr lang="el-GR" sz="2800" dirty="0">
              <a:latin typeface="Calibri"/>
              <a:ea typeface="Calibri"/>
              <a:cs typeface="Calibri"/>
              <a:sym typeface="Calibri"/>
            </a:endParaRPr>
          </a:p>
        </p:txBody>
      </p:sp>
    </p:spTree>
    <p:extLst>
      <p:ext uri="{BB962C8B-B14F-4D97-AF65-F5344CB8AC3E}">
        <p14:creationId xmlns:p14="http://schemas.microsoft.com/office/powerpoint/2010/main" val="295465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0B0F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2F5496"/>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FFC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00B0F0"/>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8"/>
                                        </p:tgtEl>
                                        <p:attrNameLst>
                                          <p:attrName>fillcolor</p:attrName>
                                        </p:attrNameLst>
                                      </p:cBhvr>
                                      <p:to>
                                        <a:srgbClr val="2F5496"/>
                                      </p:to>
                                    </p:animClr>
                                    <p:set>
                                      <p:cBhvr>
                                        <p:cTn id="35" dur="2000" fill="hold"/>
                                        <p:tgtEl>
                                          <p:spTgt spid="8"/>
                                        </p:tgtEl>
                                        <p:attrNameLst>
                                          <p:attrName>fill.type</p:attrName>
                                        </p:attrNameLst>
                                      </p:cBhvr>
                                      <p:to>
                                        <p:strVal val="solid"/>
                                      </p:to>
                                    </p:set>
                                    <p:set>
                                      <p:cBhvr>
                                        <p:cTn id="36"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4"/>
                                        </p:tgtEl>
                                        <p:attrNameLst>
                                          <p:attrName>fillcolor</p:attrName>
                                        </p:attrNameLst>
                                      </p:cBhvr>
                                      <p:to>
                                        <a:srgbClr val="FFC000"/>
                                      </p:to>
                                    </p:animClr>
                                    <p:set>
                                      <p:cBhvr>
                                        <p:cTn id="42" dur="2000" fill="hold"/>
                                        <p:tgtEl>
                                          <p:spTgt spid="14"/>
                                        </p:tgtEl>
                                        <p:attrNameLst>
                                          <p:attrName>fill.type</p:attrName>
                                        </p:attrNameLst>
                                      </p:cBhvr>
                                      <p:to>
                                        <p:strVal val="solid"/>
                                      </p:to>
                                    </p:set>
                                    <p:set>
                                      <p:cBhvr>
                                        <p:cTn id="4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l-GR" sz="2000" b="1" i="0" u="none" strike="noStrike" cap="none" dirty="0">
                <a:solidFill>
                  <a:srgbClr val="203864"/>
                </a:solidFill>
                <a:latin typeface="Calibri"/>
                <a:ea typeface="Calibri"/>
                <a:cs typeface="Calibri"/>
                <a:sym typeface="Calibri"/>
              </a:rPr>
              <a:t>Ποι</a:t>
            </a:r>
            <a:r>
              <a:rPr lang="el-GR" sz="2000" b="1" dirty="0">
                <a:solidFill>
                  <a:srgbClr val="203864"/>
                </a:solidFill>
                <a:latin typeface="Calibri"/>
                <a:ea typeface="Calibri"/>
                <a:cs typeface="Calibri"/>
                <a:sym typeface="Calibri"/>
              </a:rPr>
              <a:t>ες</a:t>
            </a:r>
            <a:r>
              <a:rPr lang="el-GR" sz="2000" b="1" i="0" u="none" strike="noStrike" cap="none" dirty="0">
                <a:solidFill>
                  <a:srgbClr val="203864"/>
                </a:solidFill>
                <a:latin typeface="Calibri"/>
                <a:ea typeface="Calibri"/>
                <a:cs typeface="Calibri"/>
                <a:sym typeface="Calibri"/>
              </a:rPr>
              <a:t> είναι οι ενδείξεις </a:t>
            </a:r>
            <a:r>
              <a:rPr lang="el-GR" sz="2000" b="1" i="0" u="none" strike="noStrike" cap="none" dirty="0" err="1">
                <a:solidFill>
                  <a:srgbClr val="C00000"/>
                </a:solidFill>
                <a:latin typeface="Calibri"/>
                <a:ea typeface="Calibri"/>
                <a:cs typeface="Calibri"/>
                <a:sym typeface="Calibri"/>
              </a:rPr>
              <a:t>υπερ</a:t>
            </a:r>
            <a:r>
              <a:rPr lang="el-GR" sz="2000" b="1" i="0" u="none" strike="noStrike" cap="none" dirty="0" err="1">
                <a:solidFill>
                  <a:srgbClr val="203864"/>
                </a:solidFill>
                <a:latin typeface="Calibri"/>
                <a:ea typeface="Calibri"/>
                <a:cs typeface="Calibri"/>
                <a:sym typeface="Calibri"/>
              </a:rPr>
              <a:t>σίτησης</a:t>
            </a:r>
            <a:r>
              <a:rPr lang="el-GR" sz="2000" b="1" i="0" u="none" strike="noStrike" cap="none" dirty="0">
                <a:solidFill>
                  <a:srgbClr val="203864"/>
                </a:solidFill>
                <a:latin typeface="Calibri"/>
                <a:ea typeface="Calibri"/>
                <a:cs typeface="Calibri"/>
                <a:sym typeface="Calibri"/>
              </a:rPr>
              <a:t>;</a:t>
            </a:r>
            <a:endParaRPr lang="el-GR" sz="2000" dirty="0"/>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l-GR" sz="1800" dirty="0">
                <a:latin typeface="Calibri"/>
                <a:ea typeface="Calibri"/>
                <a:cs typeface="Calibri"/>
                <a:sym typeface="Calibri"/>
              </a:rPr>
              <a:t>Α. Αύξηση βάρους</a:t>
            </a:r>
            <a:endParaRPr lang="el-GR" sz="1800" dirty="0"/>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B.</a:t>
            </a:r>
            <a:r>
              <a:rPr lang="en-US" sz="1800" dirty="0">
                <a:latin typeface="Calibri" panose="020F0502020204030204" pitchFamily="34" charset="0"/>
                <a:ea typeface="Calibri"/>
                <a:cs typeface="Calibri" panose="020F0502020204030204" pitchFamily="34" charset="0"/>
                <a:sym typeface="Calibri"/>
              </a:rPr>
              <a:t> </a:t>
            </a:r>
            <a:r>
              <a:rPr lang="en-US" sz="1800" dirty="0" err="1">
                <a:latin typeface="Calibri"/>
                <a:ea typeface="Calibri"/>
                <a:cs typeface="Calibri"/>
                <a:sym typeface="Calibri"/>
              </a:rPr>
              <a:t>Αρ</a:t>
            </a:r>
            <a:r>
              <a:rPr lang="en-US" sz="1800" dirty="0">
                <a:latin typeface="Calibri"/>
                <a:ea typeface="Calibri"/>
                <a:cs typeface="Calibri"/>
                <a:sym typeface="Calibri"/>
              </a:rPr>
              <a:t>αίωση των μαλλιών</a:t>
            </a:r>
            <a:endParaRPr lang="el-GR" sz="1800" dirty="0">
              <a:latin typeface="Calibri" panose="020F0502020204030204" pitchFamily="34" charset="0"/>
              <a:cs typeface="Calibri" panose="020F0502020204030204" pitchFamily="34" charset="0"/>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6134100" y="3877209"/>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l-GR" sz="1800" dirty="0">
                <a:latin typeface="Calibri"/>
                <a:ea typeface="Calibri"/>
                <a:cs typeface="Calibri"/>
                <a:sym typeface="Calibri"/>
              </a:rPr>
              <a:t>Δ. </a:t>
            </a:r>
            <a:r>
              <a:rPr lang="el-GR" sz="1800" dirty="0">
                <a:solidFill>
                  <a:srgbClr val="4A4A4A"/>
                </a:solidFill>
                <a:latin typeface="Calibri"/>
                <a:ea typeface="Calibri"/>
                <a:cs typeface="Calibri"/>
                <a:sym typeface="Calibri"/>
              </a:rPr>
              <a:t>Απώλεια βάρους</a:t>
            </a:r>
            <a:endParaRPr lang="el-GR" sz="1800" dirty="0">
              <a:latin typeface="Calibri"/>
              <a:ea typeface="Calibri"/>
              <a:cs typeface="Calibri"/>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2112607" y="3877209"/>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l-GR" sz="1800" dirty="0">
                <a:latin typeface="Calibri" panose="020F0502020204030204" pitchFamily="34" charset="0"/>
                <a:ea typeface="Calibri"/>
                <a:cs typeface="Calibri" panose="020F0502020204030204" pitchFamily="34" charset="0"/>
                <a:sym typeface="Calibri"/>
              </a:rPr>
              <a:t>Γ</a:t>
            </a:r>
            <a:r>
              <a:rPr lang="en-US" sz="1800" dirty="0">
                <a:latin typeface="Calibri" panose="020F0502020204030204" pitchFamily="34" charset="0"/>
                <a:ea typeface="Calibri"/>
                <a:cs typeface="Calibri" panose="020F0502020204030204" pitchFamily="34" charset="0"/>
                <a:sym typeface="Calibri"/>
              </a:rPr>
              <a:t>. </a:t>
            </a:r>
            <a:r>
              <a:rPr lang="en-US" sz="1800" dirty="0" err="1">
                <a:latin typeface="Calibri"/>
                <a:ea typeface="Calibri"/>
                <a:cs typeface="Calibri"/>
                <a:sym typeface="Calibri"/>
              </a:rPr>
              <a:t>Υψηλή</a:t>
            </a:r>
            <a:r>
              <a:rPr lang="en-US" sz="1800" dirty="0">
                <a:latin typeface="Calibri"/>
                <a:ea typeface="Calibri"/>
                <a:cs typeface="Calibri"/>
                <a:sym typeface="Calibri"/>
              </a:rPr>
              <a:t> α</a:t>
            </a:r>
            <a:r>
              <a:rPr lang="en-US" sz="1800" dirty="0" err="1">
                <a:latin typeface="Calibri"/>
                <a:ea typeface="Calibri"/>
                <a:cs typeface="Calibri"/>
                <a:sym typeface="Calibri"/>
              </a:rPr>
              <a:t>ρτηρι</a:t>
            </a:r>
            <a:r>
              <a:rPr lang="en-US" sz="1800" dirty="0">
                <a:latin typeface="Calibri"/>
                <a:ea typeface="Calibri"/>
                <a:cs typeface="Calibri"/>
                <a:sym typeface="Calibri"/>
              </a:rPr>
              <a:t>ακή πίεση</a:t>
            </a:r>
            <a:endParaRPr lang="en-US" sz="1800" dirty="0">
              <a:latin typeface="Calibri" panose="020F0502020204030204" pitchFamily="34" charset="0"/>
              <a:ea typeface="Calibri"/>
              <a:cs typeface="Calibri" panose="020F0502020204030204" pitchFamily="34" charset="0"/>
              <a:sym typeface="Calibri"/>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539478" cy="307777"/>
          </a:xfrm>
          <a:prstGeom prst="rect">
            <a:avLst/>
          </a:prstGeom>
        </p:spPr>
        <p:txBody>
          <a:bodyPr wrap="none" rtlCol="0">
            <a:spAutoFit/>
          </a:bodyPr>
          <a:lstStyle/>
          <a:p>
            <a:pPr marL="0" marR="0" lvl="0" indent="0" algn="l" rtl="0">
              <a:lnSpc>
                <a:spcPct val="100000"/>
              </a:lnSpc>
              <a:spcBef>
                <a:spcPts val="0"/>
              </a:spcBef>
              <a:spcAft>
                <a:spcPts val="0"/>
              </a:spcAft>
              <a:buNone/>
            </a:pPr>
            <a:r>
              <a:rPr lang="el-GR" sz="1400" b="0" i="1" u="none" strike="noStrike" cap="none" dirty="0">
                <a:solidFill>
                  <a:srgbClr val="000000"/>
                </a:solidFill>
                <a:latin typeface="Arial"/>
                <a:ea typeface="Arial"/>
                <a:cs typeface="Arial"/>
                <a:sym typeface="Arial"/>
              </a:rPr>
              <a:t>Δύο απαντήσεις είναι σωστές!</a:t>
            </a:r>
          </a:p>
        </p:txBody>
      </p:sp>
    </p:spTree>
    <p:extLst>
      <p:ext uri="{BB962C8B-B14F-4D97-AF65-F5344CB8AC3E}">
        <p14:creationId xmlns:p14="http://schemas.microsoft.com/office/powerpoint/2010/main" val="302621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538135"/>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91"/>
          <p:cNvSpPr/>
          <p:nvPr/>
        </p:nvSpPr>
        <p:spPr>
          <a:xfrm>
            <a:off x="-1" y="1741570"/>
            <a:ext cx="6855833" cy="5116428"/>
          </a:xfrm>
          <a:custGeom>
            <a:avLst/>
            <a:gdLst/>
            <a:ahLst/>
            <a:cxnLst/>
            <a:rect l="l" t="t" r="r" b="b"/>
            <a:pathLst>
              <a:path w="6855833" h="5116428" extrusionOk="0">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66" name="Google Shape;766;p91"/>
          <p:cNvSpPr/>
          <p:nvPr/>
        </p:nvSpPr>
        <p:spPr>
          <a:xfrm>
            <a:off x="-1" y="2037048"/>
            <a:ext cx="6596536" cy="4820950"/>
          </a:xfrm>
          <a:custGeom>
            <a:avLst/>
            <a:gdLst/>
            <a:ahLst/>
            <a:cxnLst/>
            <a:rect l="l" t="t" r="r" b="b"/>
            <a:pathLst>
              <a:path w="6596536" h="4820950" extrusionOk="0">
                <a:moveTo>
                  <a:pt x="2580446" y="0"/>
                </a:moveTo>
                <a:cubicBezTo>
                  <a:pt x="4798472" y="0"/>
                  <a:pt x="6596536" y="1798065"/>
                  <a:pt x="6596536" y="4016091"/>
                </a:cubicBezTo>
                <a:cubicBezTo>
                  <a:pt x="6596536" y="4154718"/>
                  <a:pt x="6589513" y="4291704"/>
                  <a:pt x="6575802" y="4426713"/>
                </a:cubicBezTo>
                <a:lnTo>
                  <a:pt x="6515635" y="4820950"/>
                </a:lnTo>
                <a:lnTo>
                  <a:pt x="0" y="4820950"/>
                </a:lnTo>
                <a:lnTo>
                  <a:pt x="0" y="940564"/>
                </a:lnTo>
                <a:lnTo>
                  <a:pt x="25839" y="917080"/>
                </a:lnTo>
                <a:cubicBezTo>
                  <a:pt x="720056" y="344161"/>
                  <a:pt x="1610060" y="0"/>
                  <a:pt x="2580446"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67" name="Google Shape;767;p91"/>
          <p:cNvSpPr txBox="1">
            <a:spLocks noGrp="1"/>
          </p:cNvSpPr>
          <p:nvPr>
            <p:ph type="title"/>
          </p:nvPr>
        </p:nvSpPr>
        <p:spPr>
          <a:xfrm>
            <a:off x="804672" y="2964257"/>
            <a:ext cx="5371045" cy="255252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200"/>
              <a:buFont typeface="Calibri"/>
              <a:buNone/>
            </a:pPr>
            <a:r>
              <a:rPr lang="en-US" sz="4200" dirty="0">
                <a:solidFill>
                  <a:srgbClr val="FFFFFF"/>
                </a:solidFill>
                <a:latin typeface="Calibri"/>
                <a:ea typeface="Calibri"/>
                <a:cs typeface="Calibri"/>
                <a:sym typeface="Calibri"/>
              </a:rPr>
              <a:t>ΠΑΡ</a:t>
            </a:r>
            <a:r>
              <a:rPr lang="el-GR" sz="4200" dirty="0">
                <a:solidFill>
                  <a:srgbClr val="FFFFFF"/>
                </a:solidFill>
                <a:latin typeface="Calibri"/>
                <a:ea typeface="Calibri"/>
                <a:cs typeface="Calibri"/>
                <a:sym typeface="Calibri"/>
              </a:rPr>
              <a:t>Α</a:t>
            </a:r>
            <a:r>
              <a:rPr lang="en-US" sz="4200" dirty="0">
                <a:solidFill>
                  <a:srgbClr val="FFFFFF"/>
                </a:solidFill>
                <a:latin typeface="Calibri"/>
                <a:ea typeface="Calibri"/>
                <a:cs typeface="Calibri"/>
                <a:sym typeface="Calibri"/>
              </a:rPr>
              <a:t>ΡΤΗΜΑ I: Π</a:t>
            </a:r>
            <a:r>
              <a:rPr lang="el-GR" sz="4200" dirty="0" err="1">
                <a:solidFill>
                  <a:srgbClr val="FFFFFF"/>
                </a:solidFill>
              </a:rPr>
              <a:t>ρόσθετες</a:t>
            </a:r>
            <a:r>
              <a:rPr lang="el-GR" sz="4200" dirty="0">
                <a:solidFill>
                  <a:srgbClr val="FFFFFF"/>
                </a:solidFill>
              </a:rPr>
              <a:t> πληροφορίες για την υγεία των γυναικών</a:t>
            </a:r>
            <a:endParaRPr dirty="0"/>
          </a:p>
        </p:txBody>
      </p:sp>
      <p:sp>
        <p:nvSpPr>
          <p:cNvPr id="768" name="Google Shape;768;p91"/>
          <p:cNvSpPr/>
          <p:nvPr/>
        </p:nvSpPr>
        <p:spPr>
          <a:xfrm>
            <a:off x="5794107" y="1"/>
            <a:ext cx="5614485" cy="2627677"/>
          </a:xfrm>
          <a:custGeom>
            <a:avLst/>
            <a:gdLst/>
            <a:ahLst/>
            <a:cxnLst/>
            <a:rect l="l" t="t" r="r" b="b"/>
            <a:pathLst>
              <a:path w="6488456" h="3036711" extrusionOk="0">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69" name="Google Shape;769;p91"/>
          <p:cNvSpPr/>
          <p:nvPr/>
        </p:nvSpPr>
        <p:spPr>
          <a:xfrm>
            <a:off x="6019835" y="1"/>
            <a:ext cx="5152928" cy="2411065"/>
          </a:xfrm>
          <a:custGeom>
            <a:avLst/>
            <a:gdLst/>
            <a:ahLst/>
            <a:cxnLst/>
            <a:rect l="l" t="t" r="r" b="b"/>
            <a:pathLst>
              <a:path w="6069184" h="2839783" extrusionOk="0">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70" name="Google Shape;770;p91"/>
          <p:cNvSpPr/>
          <p:nvPr/>
        </p:nvSpPr>
        <p:spPr>
          <a:xfrm flipH="1">
            <a:off x="8466571" y="4021835"/>
            <a:ext cx="3725427" cy="2836165"/>
          </a:xfrm>
          <a:custGeom>
            <a:avLst/>
            <a:gdLst/>
            <a:ahLst/>
            <a:cxnLst/>
            <a:rect l="l" t="t" r="r" b="b"/>
            <a:pathLst>
              <a:path w="5198011" h="3957242" extrusionOk="0">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71" name="Google Shape;771;p91"/>
          <p:cNvSpPr/>
          <p:nvPr/>
        </p:nvSpPr>
        <p:spPr>
          <a:xfrm flipH="1">
            <a:off x="8688464" y="4242852"/>
            <a:ext cx="3503534" cy="2615148"/>
          </a:xfrm>
          <a:custGeom>
            <a:avLst/>
            <a:gdLst/>
            <a:ahLst/>
            <a:cxnLst/>
            <a:rect l="l" t="t" r="r" b="b"/>
            <a:pathLst>
              <a:path w="5001415" h="3733214" extrusionOk="0">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1"/>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2000"/>
              <a:buFont typeface="Calibri"/>
              <a:buNone/>
            </a:pPr>
            <a:r>
              <a:rPr lang="en-US" sz="2000" dirty="0">
                <a:solidFill>
                  <a:srgbClr val="C00000"/>
                </a:solidFill>
              </a:rPr>
              <a:t>2.</a:t>
            </a:r>
            <a:r>
              <a:rPr lang="el-GR" sz="2000">
                <a:solidFill>
                  <a:srgbClr val="C00000"/>
                </a:solidFill>
              </a:rPr>
              <a:t>1.</a:t>
            </a:r>
            <a:r>
              <a:rPr lang="en-US" sz="2000">
                <a:solidFill>
                  <a:srgbClr val="C00000"/>
                </a:solidFill>
              </a:rPr>
              <a:t>1</a:t>
            </a:r>
            <a:endParaRPr sz="2000" dirty="0">
              <a:solidFill>
                <a:srgbClr val="C00000"/>
              </a:solidFill>
            </a:endParaRPr>
          </a:p>
          <a:p>
            <a:pPr marL="0" lvl="0" indent="0" algn="l" rtl="0">
              <a:lnSpc>
                <a:spcPct val="90000"/>
              </a:lnSpc>
              <a:spcBef>
                <a:spcPts val="0"/>
              </a:spcBef>
              <a:spcAft>
                <a:spcPts val="0"/>
              </a:spcAft>
              <a:buClr>
                <a:srgbClr val="C01E24"/>
              </a:buClr>
              <a:buSzPts val="2000"/>
              <a:buFont typeface="Calibri"/>
              <a:buNone/>
            </a:pPr>
            <a:r>
              <a:rPr lang="el-GR" dirty="0">
                <a:solidFill>
                  <a:srgbClr val="C01E24"/>
                </a:solidFill>
              </a:rPr>
              <a:t>Έναρξη</a:t>
            </a:r>
            <a:endParaRPr dirty="0">
              <a:solidFill>
                <a:srgbClr val="C01E24"/>
              </a:solidFill>
            </a:endParaRPr>
          </a:p>
        </p:txBody>
      </p:sp>
      <p:sp>
        <p:nvSpPr>
          <p:cNvPr id="191" name="Google Shape;191;p11"/>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t>Στόχοι</a:t>
            </a:r>
            <a:endParaRPr/>
          </a:p>
        </p:txBody>
      </p:sp>
      <p:sp>
        <p:nvSpPr>
          <p:cNvPr id="192" name="Google Shape;192;p11"/>
          <p:cNvSpPr txBox="1">
            <a:spLocks noGrp="1"/>
          </p:cNvSpPr>
          <p:nvPr>
            <p:ph type="body" idx="2"/>
          </p:nvPr>
        </p:nvSpPr>
        <p:spPr>
          <a:xfrm>
            <a:off x="617621" y="2849843"/>
            <a:ext cx="5937120" cy="4008158"/>
          </a:xfrm>
          <a:prstGeom prst="rect">
            <a:avLst/>
          </a:prstGeom>
          <a:noFill/>
          <a:ln>
            <a:noFill/>
          </a:ln>
        </p:spPr>
        <p:txBody>
          <a:bodyPr spcFirstLastPara="1" wrap="square" lIns="91425" tIns="45700" rIns="91425" bIns="45700" anchor="t" anchorCtr="0">
            <a:normAutofit/>
          </a:bodyPr>
          <a:lstStyle/>
          <a:p>
            <a:pPr marL="342900" lvl="0" indent="-342900" algn="l" rtl="0">
              <a:lnSpc>
                <a:spcPct val="120000"/>
              </a:lnSpc>
              <a:spcBef>
                <a:spcPts val="1200"/>
              </a:spcBef>
              <a:spcAft>
                <a:spcPts val="0"/>
              </a:spcAft>
              <a:buSzPts val="2000"/>
              <a:buChar char="▪"/>
            </a:pPr>
            <a:r>
              <a:rPr lang="en-US" sz="2000"/>
              <a:t>Προσδιορισμός των κινδύνων που σχετίζονται με την υγεία πριν, κατά τη διάρκεια και μετά το ταξίδι σας στη χώρα υποδοχής</a:t>
            </a:r>
            <a:endParaRPr/>
          </a:p>
          <a:p>
            <a:pPr marL="342900" lvl="0" indent="-342900" algn="l" rtl="0">
              <a:lnSpc>
                <a:spcPct val="120000"/>
              </a:lnSpc>
              <a:spcBef>
                <a:spcPts val="1200"/>
              </a:spcBef>
              <a:spcAft>
                <a:spcPts val="0"/>
              </a:spcAft>
              <a:buSzPts val="2000"/>
              <a:buChar char="▪"/>
            </a:pPr>
            <a:r>
              <a:rPr lang="en-US" sz="2000"/>
              <a:t>Εξερεύνηση της σωματικής και ψυχικής σας υγείας </a:t>
            </a:r>
            <a:endParaRPr/>
          </a:p>
          <a:p>
            <a:pPr marL="342900" lvl="0" indent="-342900" algn="l" rtl="0">
              <a:lnSpc>
                <a:spcPct val="120000"/>
              </a:lnSpc>
              <a:spcBef>
                <a:spcPts val="1200"/>
              </a:spcBef>
              <a:spcAft>
                <a:spcPts val="0"/>
              </a:spcAft>
              <a:buSzPts val="2000"/>
              <a:buChar char="▪"/>
            </a:pPr>
            <a:r>
              <a:rPr lang="en-US" sz="2000"/>
              <a:t>Εκμάθηση των στρατηγικών πρόληψης και τους τρόπους αξιοποίησής τους για βελτίωση της υγείας σας</a:t>
            </a:r>
            <a:endParaRPr/>
          </a:p>
          <a:p>
            <a:pPr marL="342900" lvl="0" indent="-215900" algn="l" rtl="0">
              <a:lnSpc>
                <a:spcPct val="120000"/>
              </a:lnSpc>
              <a:spcBef>
                <a:spcPts val="1200"/>
              </a:spcBef>
              <a:spcAft>
                <a:spcPts val="0"/>
              </a:spcAft>
              <a:buSzPts val="2000"/>
              <a:buNone/>
            </a:pPr>
            <a:endParaRPr sz="2000">
              <a:highlight>
                <a:srgbClr val="FFFF00"/>
              </a:highlight>
            </a:endParaRPr>
          </a:p>
        </p:txBody>
      </p:sp>
      <p:sp>
        <p:nvSpPr>
          <p:cNvPr id="193" name="Google Shape;193;p11"/>
          <p:cNvSpPr/>
          <p:nvPr/>
        </p:nvSpPr>
        <p:spPr>
          <a:xfrm>
            <a:off x="11469624" y="1000854"/>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en-US" sz="2800" b="0" i="0" u="none" strike="noStrike" cap="none">
                <a:solidFill>
                  <a:srgbClr val="C00000"/>
                </a:solidFill>
                <a:latin typeface="Calibri"/>
                <a:ea typeface="Calibri"/>
                <a:cs typeface="Calibri"/>
                <a:sym typeface="Calibri"/>
              </a:rPr>
              <a:t>2.1</a:t>
            </a:r>
            <a:endParaRPr sz="2800" b="0" i="0" u="none" strike="noStrike" cap="none">
              <a:solidFill>
                <a:srgbClr val="C00000"/>
              </a:solidFill>
              <a:latin typeface="Calibri"/>
              <a:ea typeface="Calibri"/>
              <a:cs typeface="Calibri"/>
              <a:sym typeface="Calibri"/>
            </a:endParaRPr>
          </a:p>
        </p:txBody>
      </p:sp>
      <p:sp>
        <p:nvSpPr>
          <p:cNvPr id="194" name="Google Shape;194;p11"/>
          <p:cNvSpPr/>
          <p:nvPr/>
        </p:nvSpPr>
        <p:spPr>
          <a:xfrm>
            <a:off x="11472235" y="1836675"/>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chemeClr val="lt1"/>
                </a:solidFill>
                <a:latin typeface="Calibri"/>
                <a:ea typeface="Calibri"/>
                <a:cs typeface="Calibri"/>
                <a:sym typeface="Calibri"/>
              </a:rPr>
              <a:t>2.2</a:t>
            </a:r>
            <a:endParaRPr sz="2400" b="0" i="0" u="none" strike="noStrike" cap="none">
              <a:solidFill>
                <a:schemeClr val="lt1"/>
              </a:solidFill>
              <a:latin typeface="Calibri"/>
              <a:ea typeface="Calibri"/>
              <a:cs typeface="Calibri"/>
              <a:sym typeface="Calibri"/>
            </a:endParaRPr>
          </a:p>
        </p:txBody>
      </p:sp>
      <p:sp>
        <p:nvSpPr>
          <p:cNvPr id="195" name="Google Shape;195;p11"/>
          <p:cNvSpPr/>
          <p:nvPr/>
        </p:nvSpPr>
        <p:spPr>
          <a:xfrm>
            <a:off x="11469570" y="2631442"/>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Calibri"/>
              <a:buNone/>
            </a:pPr>
            <a:r>
              <a:rPr lang="en-US" sz="2400" b="0" i="0" u="none" strike="noStrike" cap="none">
                <a:solidFill>
                  <a:schemeClr val="lt1"/>
                </a:solidFill>
                <a:latin typeface="Calibri"/>
                <a:ea typeface="Calibri"/>
                <a:cs typeface="Calibri"/>
                <a:sym typeface="Calibri"/>
              </a:rPr>
              <a:t>2.3</a:t>
            </a:r>
            <a:endParaRPr sz="2400" b="0" i="0" u="none" strike="noStrike" cap="none">
              <a:solidFill>
                <a:schemeClr val="lt1"/>
              </a:solidFill>
              <a:latin typeface="Calibri"/>
              <a:ea typeface="Calibri"/>
              <a:cs typeface="Calibri"/>
              <a:sym typeface="Calibri"/>
            </a:endParaRPr>
          </a:p>
        </p:txBody>
      </p:sp>
      <p:sp>
        <p:nvSpPr>
          <p:cNvPr id="196" name="Google Shape;196;p11"/>
          <p:cNvSpPr/>
          <p:nvPr/>
        </p:nvSpPr>
        <p:spPr>
          <a:xfrm>
            <a:off x="11469624" y="3499898"/>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chemeClr val="lt1"/>
                </a:solidFill>
                <a:latin typeface="Calibri"/>
                <a:ea typeface="Calibri"/>
                <a:cs typeface="Calibri"/>
                <a:sym typeface="Calibri"/>
              </a:rPr>
              <a:t>2.4</a:t>
            </a:r>
            <a:endParaRPr sz="2400" b="0" i="0" u="none" strike="noStrike" cap="none">
              <a:solidFill>
                <a:schemeClr val="lt1"/>
              </a:solidFill>
              <a:latin typeface="Calibri"/>
              <a:ea typeface="Calibri"/>
              <a:cs typeface="Calibri"/>
              <a:sym typeface="Calibri"/>
            </a:endParaRPr>
          </a:p>
        </p:txBody>
      </p:sp>
      <p:pic>
        <p:nvPicPr>
          <p:cNvPr id="197" name="Google Shape;197;p11" descr="Ομιλία περίγραμμα"/>
          <p:cNvPicPr preferRelativeResize="0"/>
          <p:nvPr/>
        </p:nvPicPr>
        <p:blipFill rotWithShape="1">
          <a:blip r:embed="rId3">
            <a:alphaModFix/>
          </a:blip>
          <a:srcRect/>
          <a:stretch/>
        </p:blipFill>
        <p:spPr>
          <a:xfrm>
            <a:off x="6839789" y="1392675"/>
            <a:ext cx="3958468" cy="3958468"/>
          </a:xfrm>
          <a:prstGeom prst="rect">
            <a:avLst/>
          </a:prstGeom>
          <a:noFill/>
          <a:ln>
            <a:noFill/>
          </a:ln>
        </p:spPr>
      </p:pic>
      <p:sp>
        <p:nvSpPr>
          <p:cNvPr id="198" name="Google Shape;198;p11"/>
          <p:cNvSpPr txBox="1"/>
          <p:nvPr/>
        </p:nvSpPr>
        <p:spPr>
          <a:xfrm>
            <a:off x="7507875" y="2542163"/>
            <a:ext cx="2622300" cy="1046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Calibri"/>
              <a:buNone/>
            </a:pPr>
            <a:r>
              <a:rPr lang="en-US" sz="3100" b="0" i="0" u="none" strike="noStrike" cap="none">
                <a:solidFill>
                  <a:srgbClr val="203864"/>
                </a:solidFill>
                <a:latin typeface="Calibri"/>
                <a:ea typeface="Calibri"/>
                <a:cs typeface="Calibri"/>
                <a:sym typeface="Calibri"/>
              </a:rPr>
              <a:t>Ας ξεκινήσουμε</a:t>
            </a:r>
            <a:r>
              <a:rPr lang="en-US" sz="3100">
                <a:solidFill>
                  <a:srgbClr val="203864"/>
                </a:solidFill>
                <a:latin typeface="Calibri"/>
                <a:ea typeface="Calibri"/>
                <a:cs typeface="Calibri"/>
                <a:sym typeface="Calibri"/>
              </a:rPr>
              <a:t>…</a:t>
            </a:r>
            <a:endParaRPr sz="3100" b="0" i="0" u="none" strike="noStrike" cap="none">
              <a:solidFill>
                <a:srgbClr val="203864"/>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92"/>
          <p:cNvSpPr txBox="1">
            <a:spLocks noGrp="1"/>
          </p:cNvSpPr>
          <p:nvPr>
            <p:ph type="title"/>
          </p:nvPr>
        </p:nvSpPr>
        <p:spPr>
          <a:xfrm>
            <a:off x="415600" y="737799"/>
            <a:ext cx="11360700" cy="604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Υγεία των γυναικών</a:t>
            </a:r>
            <a:endParaRPr sz="2800"/>
          </a:p>
        </p:txBody>
      </p:sp>
      <p:sp>
        <p:nvSpPr>
          <p:cNvPr id="777" name="Google Shape;777;p92"/>
          <p:cNvSpPr txBox="1">
            <a:spLocks noGrp="1"/>
          </p:cNvSpPr>
          <p:nvPr>
            <p:ph type="body" idx="1"/>
          </p:nvPr>
        </p:nvSpPr>
        <p:spPr>
          <a:xfrm>
            <a:off x="415600" y="2189250"/>
            <a:ext cx="11360700" cy="4015800"/>
          </a:xfrm>
          <a:prstGeom prst="rect">
            <a:avLst/>
          </a:prstGeom>
          <a:noFill/>
          <a:ln>
            <a:noFill/>
          </a:ln>
        </p:spPr>
        <p:txBody>
          <a:bodyPr spcFirstLastPara="1" wrap="square" lIns="91425" tIns="91425" rIns="91425" bIns="91425" anchor="t" anchorCtr="0">
            <a:noAutofit/>
          </a:bodyPr>
          <a:lstStyle/>
          <a:p>
            <a:pPr marL="608965" lvl="0" indent="-469265" algn="l" rtl="0">
              <a:lnSpc>
                <a:spcPct val="100000"/>
              </a:lnSpc>
              <a:spcBef>
                <a:spcPts val="600"/>
              </a:spcBef>
              <a:spcAft>
                <a:spcPts val="0"/>
              </a:spcAft>
              <a:buSzPts val="2000"/>
              <a:buFont typeface="Calibri"/>
              <a:buChar char="▪"/>
            </a:pPr>
            <a:r>
              <a:rPr lang="en-US" sz="2000">
                <a:solidFill>
                  <a:schemeClr val="dk1"/>
                </a:solidFill>
                <a:latin typeface="Calibri"/>
                <a:ea typeface="Calibri"/>
                <a:cs typeface="Calibri"/>
                <a:sym typeface="Calibri"/>
              </a:rPr>
              <a:t>Ορισμένα προβλήματα υγείας επηρεάζουν τις γυναίκες διαφορετικά και πιο συχνά από τους άνδρες</a:t>
            </a:r>
            <a:endParaRPr sz="2000">
              <a:solidFill>
                <a:schemeClr val="dk1"/>
              </a:solidFill>
            </a:endParaRPr>
          </a:p>
          <a:p>
            <a:pPr marL="608965" lvl="0" indent="-469265" algn="l" rtl="0">
              <a:lnSpc>
                <a:spcPct val="100000"/>
              </a:lnSpc>
              <a:spcBef>
                <a:spcPts val="1200"/>
              </a:spcBef>
              <a:spcAft>
                <a:spcPts val="0"/>
              </a:spcAft>
              <a:buSzPts val="2000"/>
              <a:buFont typeface="Calibri"/>
              <a:buChar char="▪"/>
            </a:pPr>
            <a:r>
              <a:rPr lang="en-US" sz="2000">
                <a:latin typeface="Calibri"/>
                <a:ea typeface="Calibri"/>
                <a:cs typeface="Calibri"/>
                <a:sym typeface="Calibri"/>
              </a:rPr>
              <a:t>Οι γυναίκες φέρουν αποκλειστικές συνθήκες υγείας όπως ο </a:t>
            </a:r>
            <a:r>
              <a:rPr lang="en-US" sz="2000" b="1">
                <a:latin typeface="Calibri"/>
                <a:ea typeface="Calibri"/>
                <a:cs typeface="Calibri"/>
                <a:sym typeface="Calibri"/>
              </a:rPr>
              <a:t>καρκίνος του μαστού, ο καρκίνος του τραχήλου της μήτρας, η εμμηνόπαυση</a:t>
            </a:r>
            <a:r>
              <a:rPr lang="en-US" sz="2000">
                <a:latin typeface="Calibri"/>
                <a:ea typeface="Calibri"/>
                <a:cs typeface="Calibri"/>
                <a:sym typeface="Calibri"/>
              </a:rPr>
              <a:t> και τα προβλήματα </a:t>
            </a:r>
            <a:r>
              <a:rPr lang="en-US" sz="2000" b="1">
                <a:latin typeface="Calibri"/>
                <a:ea typeface="Calibri"/>
                <a:cs typeface="Calibri"/>
                <a:sym typeface="Calibri"/>
              </a:rPr>
              <a:t>εγκυμοσύνης</a:t>
            </a:r>
            <a:endParaRPr sz="2000" b="1">
              <a:solidFill>
                <a:schemeClr val="dk1"/>
              </a:solidFill>
            </a:endParaRPr>
          </a:p>
          <a:p>
            <a:pPr marL="608965" lvl="0" indent="-469265" algn="l" rtl="0">
              <a:lnSpc>
                <a:spcPct val="100000"/>
              </a:lnSpc>
              <a:spcBef>
                <a:spcPts val="1200"/>
              </a:spcBef>
              <a:spcAft>
                <a:spcPts val="0"/>
              </a:spcAft>
              <a:buSzPts val="2000"/>
              <a:buFont typeface="Calibri"/>
              <a:buChar char="▪"/>
            </a:pPr>
            <a:r>
              <a:rPr lang="en-US" sz="2000">
                <a:latin typeface="Calibri"/>
                <a:ea typeface="Calibri"/>
                <a:cs typeface="Calibri"/>
                <a:sym typeface="Calibri"/>
              </a:rPr>
              <a:t>Επιπλέον, </a:t>
            </a:r>
            <a:r>
              <a:rPr lang="en-US" sz="2000" b="1">
                <a:latin typeface="Calibri"/>
                <a:ea typeface="Calibri"/>
                <a:cs typeface="Calibri"/>
                <a:sym typeface="Calibri"/>
              </a:rPr>
              <a:t>οι γυναίκες υποφέρουν από υψηλότερους θανάτους από καρδιακή προσβολή σε σύγκριση με τους άνδρες</a:t>
            </a:r>
            <a:r>
              <a:rPr lang="en-US" sz="2000">
                <a:latin typeface="Calibri"/>
                <a:ea typeface="Calibri"/>
                <a:cs typeface="Calibri"/>
                <a:sym typeface="Calibri"/>
              </a:rPr>
              <a:t> </a:t>
            </a:r>
            <a:r>
              <a:rPr lang="en-US" sz="2000">
                <a:solidFill>
                  <a:schemeClr val="dk1"/>
                </a:solidFill>
              </a:rPr>
              <a:t>και είναι πιο πιθανό να έχουν </a:t>
            </a:r>
            <a:r>
              <a:rPr lang="en-US" sz="2000" b="1">
                <a:latin typeface="Calibri"/>
                <a:ea typeface="Calibri"/>
                <a:cs typeface="Calibri"/>
                <a:sym typeface="Calibri"/>
              </a:rPr>
              <a:t>κατάθλιψη</a:t>
            </a:r>
            <a:r>
              <a:rPr lang="en-US" sz="2000">
                <a:latin typeface="Calibri"/>
                <a:ea typeface="Calibri"/>
                <a:cs typeface="Calibri"/>
                <a:sym typeface="Calibri"/>
              </a:rPr>
              <a:t> </a:t>
            </a:r>
            <a:r>
              <a:rPr lang="en-US" sz="2000">
                <a:solidFill>
                  <a:schemeClr val="dk1"/>
                </a:solidFill>
              </a:rPr>
              <a:t>ή </a:t>
            </a:r>
            <a:r>
              <a:rPr lang="en-US" sz="2000" b="1">
                <a:latin typeface="Calibri"/>
                <a:ea typeface="Calibri"/>
                <a:cs typeface="Calibri"/>
                <a:sym typeface="Calibri"/>
              </a:rPr>
              <a:t>άγχος</a:t>
            </a:r>
            <a:r>
              <a:rPr lang="en-US" sz="2000">
                <a:solidFill>
                  <a:schemeClr val="dk1"/>
                </a:solidFill>
              </a:rPr>
              <a:t>. </a:t>
            </a:r>
            <a:endParaRPr sz="2000">
              <a:solidFill>
                <a:schemeClr val="dk1"/>
              </a:solidFill>
            </a:endParaRPr>
          </a:p>
          <a:p>
            <a:pPr marL="608965" lvl="0" indent="-469265" algn="l" rtl="0">
              <a:lnSpc>
                <a:spcPct val="100000"/>
              </a:lnSpc>
              <a:spcBef>
                <a:spcPts val="1200"/>
              </a:spcBef>
              <a:spcAft>
                <a:spcPts val="0"/>
              </a:spcAft>
              <a:buSzPts val="2000"/>
              <a:buFont typeface="Calibri"/>
              <a:buChar char="▪"/>
            </a:pPr>
            <a:r>
              <a:rPr lang="en-US" sz="2000" b="1"/>
              <a:t>Οι γυναίκες είναι πιο πιθανό να έχουν</a:t>
            </a:r>
            <a:r>
              <a:rPr lang="en-US" sz="2000" b="1">
                <a:latin typeface="Calibri"/>
                <a:ea typeface="Calibri"/>
                <a:cs typeface="Calibri"/>
                <a:sym typeface="Calibri"/>
              </a:rPr>
              <a:t> παθήσεις του ουροποιητικού συστήματος</a:t>
            </a:r>
            <a:r>
              <a:rPr lang="en-US" sz="2000">
                <a:solidFill>
                  <a:schemeClr val="dk1"/>
                </a:solidFill>
              </a:rPr>
              <a:t> και υποφέρουν επίσης περισσότερο </a:t>
            </a:r>
            <a:r>
              <a:rPr lang="en-US" sz="2000"/>
              <a:t>από την παρουσία </a:t>
            </a:r>
            <a:r>
              <a:rPr lang="en-US" sz="2000" b="1"/>
              <a:t>σεξουαλικά</a:t>
            </a:r>
            <a:r>
              <a:rPr lang="en-US" sz="2000" b="1">
                <a:latin typeface="Calibri"/>
                <a:ea typeface="Calibri"/>
                <a:cs typeface="Calibri"/>
                <a:sym typeface="Calibri"/>
              </a:rPr>
              <a:t> μεταδιδόμεν</a:t>
            </a:r>
            <a:r>
              <a:rPr lang="en-US" sz="2000" b="1"/>
              <a:t>ων </a:t>
            </a:r>
            <a:r>
              <a:rPr lang="en-US" sz="2000" b="1">
                <a:latin typeface="Calibri"/>
                <a:ea typeface="Calibri"/>
                <a:cs typeface="Calibri"/>
                <a:sym typeface="Calibri"/>
              </a:rPr>
              <a:t>νοσ</a:t>
            </a:r>
            <a:r>
              <a:rPr lang="en-US" sz="2000" b="1"/>
              <a:t>ημάτων</a:t>
            </a:r>
            <a:r>
              <a:rPr lang="en-US" sz="2000">
                <a:solidFill>
                  <a:schemeClr val="dk1"/>
                </a:solidFill>
              </a:rPr>
              <a:t> </a:t>
            </a:r>
            <a:endParaRPr sz="2000">
              <a:solidFill>
                <a:schemeClr val="dk1"/>
              </a:solidFill>
            </a:endParaRPr>
          </a:p>
          <a:p>
            <a:pPr marL="608965" lvl="0" indent="-469265" algn="l" rtl="0">
              <a:lnSpc>
                <a:spcPct val="100000"/>
              </a:lnSpc>
              <a:spcBef>
                <a:spcPts val="1200"/>
              </a:spcBef>
              <a:spcAft>
                <a:spcPts val="0"/>
              </a:spcAft>
              <a:buSzPts val="2000"/>
              <a:buFont typeface="Calibri"/>
              <a:buChar char="▪"/>
            </a:pPr>
            <a:r>
              <a:rPr lang="en-US" sz="2000">
                <a:latin typeface="Calibri"/>
                <a:ea typeface="Calibri"/>
                <a:cs typeface="Calibri"/>
                <a:sym typeface="Calibri"/>
              </a:rPr>
              <a:t>Ενώ οι περισσότερες καταστάσεις εμφανίζονται συχνά στις γυναίκες, ορισμένες ασθένειες ενέχουν </a:t>
            </a:r>
            <a:r>
              <a:rPr lang="en-US" sz="2000" b="1">
                <a:latin typeface="Calibri"/>
                <a:ea typeface="Calibri"/>
                <a:cs typeface="Calibri"/>
                <a:sym typeface="Calibri"/>
              </a:rPr>
              <a:t>τεράστιους κινδύνους για την υγεία</a:t>
            </a:r>
            <a:r>
              <a:rPr lang="en-US" sz="2000" b="1"/>
              <a:t>.</a:t>
            </a:r>
            <a:endParaRPr sz="2000" b="1">
              <a:solidFill>
                <a:schemeClr val="dk1"/>
              </a:solidFill>
              <a:latin typeface="Calibri"/>
              <a:ea typeface="Calibri"/>
              <a:cs typeface="Calibri"/>
              <a:sym typeface="Calibri"/>
            </a:endParaRPr>
          </a:p>
        </p:txBody>
      </p:sp>
      <p:sp>
        <p:nvSpPr>
          <p:cNvPr id="778" name="Google Shape;778;p92"/>
          <p:cNvSpPr txBox="1"/>
          <p:nvPr/>
        </p:nvSpPr>
        <p:spPr>
          <a:xfrm>
            <a:off x="415604" y="1342008"/>
            <a:ext cx="10664400" cy="677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i="1" u="none" strike="noStrike" cap="none">
                <a:solidFill>
                  <a:srgbClr val="203864"/>
                </a:solidFill>
                <a:latin typeface="Arial"/>
                <a:ea typeface="Arial"/>
                <a:cs typeface="Arial"/>
                <a:sym typeface="Arial"/>
              </a:rPr>
              <a:t>Τι γίνεται αν μείνω έγκυος ή αρρωστήσω; Θα έχω πρόσβαση σε ποιοτική οικονομικά προσιτή υγειονομική περίθαλψη;</a:t>
            </a:r>
            <a:endParaRPr sz="1800" b="1" i="1" u="none" strike="noStrike" cap="none">
              <a:solidFill>
                <a:srgbClr val="203864"/>
              </a:solidFill>
              <a:latin typeface="Arial"/>
              <a:ea typeface="Arial"/>
              <a:cs typeface="Arial"/>
              <a:sym typeface="Arial"/>
            </a:endParaRPr>
          </a:p>
        </p:txBody>
      </p:sp>
      <p:pic>
        <p:nvPicPr>
          <p:cNvPr id="779" name="Google Shape;779;p92"/>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780" name="Google Shape;780;p92"/>
          <p:cNvSpPr/>
          <p:nvPr/>
        </p:nvSpPr>
        <p:spPr>
          <a:xfrm>
            <a:off x="6833800" y="0"/>
            <a:ext cx="5358300" cy="403200"/>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 Πρόσθετες πληροφορίες για την υγεία των γυναικών</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93"/>
          <p:cNvSpPr txBox="1">
            <a:spLocks noGrp="1"/>
          </p:cNvSpPr>
          <p:nvPr>
            <p:ph type="title"/>
          </p:nvPr>
        </p:nvSpPr>
        <p:spPr>
          <a:xfrm>
            <a:off x="421100" y="805024"/>
            <a:ext cx="11360700" cy="604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Υγεία των γυναικών</a:t>
            </a:r>
            <a:endParaRPr sz="2800"/>
          </a:p>
        </p:txBody>
      </p:sp>
      <p:sp>
        <p:nvSpPr>
          <p:cNvPr id="786" name="Google Shape;786;p93"/>
          <p:cNvSpPr txBox="1"/>
          <p:nvPr/>
        </p:nvSpPr>
        <p:spPr>
          <a:xfrm>
            <a:off x="421100" y="1409225"/>
            <a:ext cx="8432700" cy="5008200"/>
          </a:xfrm>
          <a:prstGeom prst="rect">
            <a:avLst/>
          </a:prstGeom>
          <a:noFill/>
          <a:ln>
            <a:noFill/>
          </a:ln>
        </p:spPr>
        <p:txBody>
          <a:bodyPr spcFirstLastPara="1" wrap="square" lIns="91425" tIns="91425" rIns="91425" bIns="91425" anchor="t" anchorCtr="0">
            <a:noAutofit/>
          </a:bodyPr>
          <a:lstStyle/>
          <a:p>
            <a:pPr marL="152400" marR="0" lvl="0" indent="0" algn="l" rtl="0">
              <a:lnSpc>
                <a:spcPct val="100000"/>
              </a:lnSpc>
              <a:spcBef>
                <a:spcPts val="600"/>
              </a:spcBef>
              <a:spcAft>
                <a:spcPts val="0"/>
              </a:spcAft>
              <a:buClr>
                <a:srgbClr val="C01E24"/>
              </a:buClr>
              <a:buSzPts val="1800"/>
              <a:buFont typeface="Calibri"/>
              <a:buNone/>
            </a:pPr>
            <a:r>
              <a:rPr lang="en-US" sz="2400" b="1" i="0" u="none" strike="noStrike" cap="none">
                <a:solidFill>
                  <a:schemeClr val="dk1"/>
                </a:solidFill>
                <a:latin typeface="Calibri"/>
                <a:ea typeface="Calibri"/>
                <a:cs typeface="Calibri"/>
                <a:sym typeface="Calibri"/>
              </a:rPr>
              <a:t>Κατάθλιψη και άγχος</a:t>
            </a:r>
            <a:endParaRPr sz="2400" b="0" i="0" u="none" strike="noStrike" cap="none">
              <a:solidFill>
                <a:schemeClr val="dk1"/>
              </a:solidFill>
              <a:latin typeface="Calibri"/>
              <a:ea typeface="Calibri"/>
              <a:cs typeface="Calibri"/>
              <a:sym typeface="Calibri"/>
            </a:endParaRPr>
          </a:p>
          <a:p>
            <a:pPr marL="690563" marR="0" lvl="1" indent="-354013" algn="l" rtl="0">
              <a:lnSpc>
                <a:spcPct val="100000"/>
              </a:lnSpc>
              <a:spcBef>
                <a:spcPts val="1200"/>
              </a:spcBef>
              <a:spcAft>
                <a:spcPts val="0"/>
              </a:spcAft>
              <a:buClr>
                <a:srgbClr val="C01E24"/>
              </a:buClr>
              <a:buSzPts val="1800"/>
              <a:buFont typeface="Calibri"/>
              <a:buChar char="▪"/>
            </a:pPr>
            <a:r>
              <a:rPr lang="en-US" sz="2000" b="0" i="0" u="none" strike="noStrike" cap="none">
                <a:solidFill>
                  <a:schemeClr val="dk1"/>
                </a:solidFill>
                <a:latin typeface="Calibri"/>
                <a:ea typeface="Calibri"/>
                <a:cs typeface="Calibri"/>
                <a:sym typeface="Calibri"/>
              </a:rPr>
              <a:t>Οι φυσικές </a:t>
            </a:r>
            <a:r>
              <a:rPr lang="en-US" sz="2000" b="1" i="0" u="none" strike="noStrike" cap="none">
                <a:solidFill>
                  <a:schemeClr val="dk1"/>
                </a:solidFill>
                <a:latin typeface="Calibri"/>
                <a:ea typeface="Calibri"/>
                <a:cs typeface="Calibri"/>
                <a:sym typeface="Calibri"/>
              </a:rPr>
              <a:t>ορμονικές διακυμάνσεις</a:t>
            </a:r>
            <a:r>
              <a:rPr lang="en-US" sz="2000" b="0" i="0" u="none" strike="noStrike" cap="none">
                <a:solidFill>
                  <a:schemeClr val="dk1"/>
                </a:solidFill>
                <a:latin typeface="Calibri"/>
                <a:ea typeface="Calibri"/>
                <a:cs typeface="Calibri"/>
                <a:sym typeface="Calibri"/>
              </a:rPr>
              <a:t> μπορεί να προκαλέσουν κατάθλιψη ή άγχος. </a:t>
            </a:r>
            <a:r>
              <a:rPr lang="en-US" sz="2000" b="1" i="0" u="none" strike="noStrike" cap="none">
                <a:solidFill>
                  <a:schemeClr val="dk1"/>
                </a:solidFill>
                <a:latin typeface="Calibri"/>
                <a:ea typeface="Calibri"/>
                <a:cs typeface="Calibri"/>
                <a:sym typeface="Calibri"/>
              </a:rPr>
              <a:t>Το προεμμηνορροϊκό σύνδρομο</a:t>
            </a:r>
            <a:r>
              <a:rPr lang="en-US" sz="2000" b="0" i="0" u="none" strike="noStrike" cap="none">
                <a:solidFill>
                  <a:schemeClr val="dk1"/>
                </a:solidFill>
                <a:latin typeface="Calibri"/>
                <a:ea typeface="Calibri"/>
                <a:cs typeface="Calibri"/>
                <a:sym typeface="Calibri"/>
              </a:rPr>
              <a:t> εμφανίζεται συχνά μεταξύ των γυναικών, επίσης, πολλές γυναίκες αναπτύσσουν μια μορφή </a:t>
            </a:r>
            <a:r>
              <a:rPr lang="en-US" sz="2000" b="1" i="0" u="none" strike="noStrike" cap="none">
                <a:solidFill>
                  <a:schemeClr val="dk1"/>
                </a:solidFill>
                <a:latin typeface="Calibri"/>
                <a:ea typeface="Calibri"/>
                <a:cs typeface="Calibri"/>
                <a:sym typeface="Calibri"/>
              </a:rPr>
              <a:t>κατάθλιψης μετά τη γέννηση που ονομάζεται «baby blues»</a:t>
            </a:r>
            <a:r>
              <a:rPr lang="en-US" sz="20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a:p>
            <a:pPr marL="690563" marR="0" lvl="1" indent="-354013" algn="l" rtl="0">
              <a:lnSpc>
                <a:spcPct val="100000"/>
              </a:lnSpc>
              <a:spcBef>
                <a:spcPts val="1200"/>
              </a:spcBef>
              <a:spcAft>
                <a:spcPts val="0"/>
              </a:spcAft>
              <a:buClr>
                <a:srgbClr val="C01E24"/>
              </a:buClr>
              <a:buSzPts val="1800"/>
              <a:buFont typeface="Calibri"/>
              <a:buChar char="▪"/>
            </a:pPr>
            <a:r>
              <a:rPr lang="en-US" sz="2000" b="1" i="0" u="none" strike="noStrike" cap="none">
                <a:solidFill>
                  <a:schemeClr val="dk1"/>
                </a:solidFill>
                <a:latin typeface="Calibri"/>
                <a:ea typeface="Calibri"/>
                <a:cs typeface="Calibri"/>
                <a:sym typeface="Calibri"/>
              </a:rPr>
              <a:t>Η</a:t>
            </a:r>
            <a:r>
              <a:rPr lang="en-US" sz="2000" b="0" i="0" u="none" strike="noStrike" cap="none">
                <a:solidFill>
                  <a:schemeClr val="dk1"/>
                </a:solidFill>
                <a:latin typeface="Calibri"/>
                <a:ea typeface="Calibri"/>
                <a:cs typeface="Calibri"/>
                <a:sym typeface="Calibri"/>
              </a:rPr>
              <a:t> περιεμμηνόπαυση στις γυναίκες μπορεί επίσης να προκαλέσει κατάθλιψη</a:t>
            </a:r>
            <a:endParaRPr sz="2000" b="0" i="0" u="none" strike="noStrike" cap="none">
              <a:solidFill>
                <a:schemeClr val="dk1"/>
              </a:solidFill>
              <a:latin typeface="Calibri"/>
              <a:ea typeface="Calibri"/>
              <a:cs typeface="Calibri"/>
              <a:sym typeface="Calibri"/>
            </a:endParaRPr>
          </a:p>
          <a:p>
            <a:pPr marL="152400" marR="0" lvl="0" indent="0" algn="l" rtl="0">
              <a:lnSpc>
                <a:spcPct val="100000"/>
              </a:lnSpc>
              <a:spcBef>
                <a:spcPts val="1200"/>
              </a:spcBef>
              <a:spcAft>
                <a:spcPts val="0"/>
              </a:spcAft>
              <a:buClr>
                <a:srgbClr val="C01E24"/>
              </a:buClr>
              <a:buSzPts val="1800"/>
              <a:buFont typeface="Calibri"/>
              <a:buNone/>
            </a:pPr>
            <a:r>
              <a:rPr lang="en-US" sz="2400" b="1" i="0" u="none" strike="noStrike" cap="none">
                <a:solidFill>
                  <a:schemeClr val="dk1"/>
                </a:solidFill>
                <a:latin typeface="Calibri"/>
                <a:ea typeface="Calibri"/>
                <a:cs typeface="Calibri"/>
                <a:sym typeface="Calibri"/>
              </a:rPr>
              <a:t>Προβλήματα εγκυμοσύνης</a:t>
            </a:r>
            <a:endParaRPr sz="2400" b="0" i="0" u="none" strike="noStrike" cap="none">
              <a:solidFill>
                <a:schemeClr val="dk1"/>
              </a:solidFill>
              <a:latin typeface="Calibri"/>
              <a:ea typeface="Calibri"/>
              <a:cs typeface="Calibri"/>
              <a:sym typeface="Calibri"/>
            </a:endParaRPr>
          </a:p>
          <a:p>
            <a:pPr marL="690563" marR="0" lvl="1" indent="-354013" algn="l" rtl="0">
              <a:lnSpc>
                <a:spcPct val="100000"/>
              </a:lnSpc>
              <a:spcBef>
                <a:spcPts val="1200"/>
              </a:spcBef>
              <a:spcAft>
                <a:spcPts val="0"/>
              </a:spcAft>
              <a:buClr>
                <a:srgbClr val="C01E24"/>
              </a:buClr>
              <a:buSzPts val="1800"/>
              <a:buFont typeface="Calibri"/>
              <a:buChar char="▪"/>
            </a:pPr>
            <a:r>
              <a:rPr lang="en-US" sz="2000" b="0" i="0" u="none" strike="noStrike" cap="none">
                <a:solidFill>
                  <a:schemeClr val="dk1"/>
                </a:solidFill>
                <a:latin typeface="Calibri"/>
                <a:ea typeface="Calibri"/>
                <a:cs typeface="Calibri"/>
                <a:sym typeface="Calibri"/>
              </a:rPr>
              <a:t>Η εγκυμοσύνη μπορεί να προκαλέσει </a:t>
            </a:r>
            <a:r>
              <a:rPr lang="en-US" sz="2000" b="1" i="0" u="none" strike="noStrike" cap="none">
                <a:solidFill>
                  <a:schemeClr val="dk1"/>
                </a:solidFill>
                <a:latin typeface="Calibri"/>
                <a:ea typeface="Calibri"/>
                <a:cs typeface="Calibri"/>
                <a:sym typeface="Calibri"/>
              </a:rPr>
              <a:t>πτώση των ερυθρών αιμοσφαιρίων</a:t>
            </a:r>
            <a:r>
              <a:rPr lang="en-US" sz="2000" b="0" i="0" u="none" strike="noStrike" cap="none">
                <a:solidFill>
                  <a:schemeClr val="dk1"/>
                </a:solidFill>
                <a:latin typeface="Calibri"/>
                <a:ea typeface="Calibri"/>
                <a:cs typeface="Calibri"/>
                <a:sym typeface="Calibri"/>
              </a:rPr>
              <a:t> μιας υγιούς γυναίκας ή </a:t>
            </a:r>
            <a:r>
              <a:rPr lang="en-US" sz="2000" b="1" i="0" u="none" strike="noStrike" cap="none">
                <a:solidFill>
                  <a:schemeClr val="dk1"/>
                </a:solidFill>
                <a:latin typeface="Calibri"/>
                <a:ea typeface="Calibri"/>
                <a:cs typeface="Calibri"/>
                <a:sym typeface="Calibri"/>
              </a:rPr>
              <a:t>να οδηγήσει σε κατάθλιψη</a:t>
            </a:r>
            <a:endParaRPr sz="2000" b="1" i="0" u="none" strike="noStrike" cap="none">
              <a:solidFill>
                <a:schemeClr val="dk1"/>
              </a:solidFill>
              <a:latin typeface="Calibri"/>
              <a:ea typeface="Calibri"/>
              <a:cs typeface="Calibri"/>
              <a:sym typeface="Calibri"/>
            </a:endParaRPr>
          </a:p>
          <a:p>
            <a:pPr marL="690563" marR="0" lvl="1" indent="-354013" algn="l" rtl="0">
              <a:lnSpc>
                <a:spcPct val="100000"/>
              </a:lnSpc>
              <a:spcBef>
                <a:spcPts val="1200"/>
              </a:spcBef>
              <a:spcAft>
                <a:spcPts val="0"/>
              </a:spcAft>
              <a:buClr>
                <a:srgbClr val="C01E24"/>
              </a:buClr>
              <a:buSzPts val="1800"/>
              <a:buFont typeface="Calibri"/>
              <a:buChar char="▪"/>
            </a:pPr>
            <a:r>
              <a:rPr lang="en-US" sz="2000" b="0" i="0" u="none" strike="noStrike" cap="none">
                <a:solidFill>
                  <a:schemeClr val="dk1"/>
                </a:solidFill>
                <a:latin typeface="Calibri"/>
                <a:ea typeface="Calibri"/>
                <a:cs typeface="Calibri"/>
                <a:sym typeface="Calibri"/>
              </a:rPr>
              <a:t>Επίσης, προϋπάρχουσες καταστάσεις όπως το </a:t>
            </a:r>
            <a:r>
              <a:rPr lang="en-US" sz="2000" b="1" i="0" u="none" strike="noStrike" cap="none">
                <a:solidFill>
                  <a:schemeClr val="dk1"/>
                </a:solidFill>
                <a:latin typeface="Calibri"/>
                <a:ea typeface="Calibri"/>
                <a:cs typeface="Calibri"/>
                <a:sym typeface="Calibri"/>
              </a:rPr>
              <a:t>άσθμα</a:t>
            </a:r>
            <a:r>
              <a:rPr lang="en-US" sz="2000" b="0" i="0" u="none" strike="noStrike" cap="none">
                <a:solidFill>
                  <a:schemeClr val="dk1"/>
                </a:solidFill>
                <a:latin typeface="Calibri"/>
                <a:ea typeface="Calibri"/>
                <a:cs typeface="Calibri"/>
                <a:sym typeface="Calibri"/>
              </a:rPr>
              <a:t>, ο </a:t>
            </a:r>
            <a:r>
              <a:rPr lang="en-US" sz="2000" b="1" i="0" u="none" strike="noStrike" cap="none">
                <a:solidFill>
                  <a:schemeClr val="dk1"/>
                </a:solidFill>
                <a:latin typeface="Calibri"/>
                <a:ea typeface="Calibri"/>
                <a:cs typeface="Calibri"/>
                <a:sym typeface="Calibri"/>
              </a:rPr>
              <a:t>διαβήτης</a:t>
            </a:r>
            <a:r>
              <a:rPr lang="en-US" sz="2000" b="0" i="0" u="none" strike="noStrike" cap="none">
                <a:solidFill>
                  <a:schemeClr val="dk1"/>
                </a:solidFill>
                <a:latin typeface="Calibri"/>
                <a:ea typeface="Calibri"/>
                <a:cs typeface="Calibri"/>
                <a:sym typeface="Calibri"/>
              </a:rPr>
              <a:t> και η </a:t>
            </a:r>
            <a:r>
              <a:rPr lang="en-US" sz="2000" b="1" i="0" u="none" strike="noStrike" cap="none">
                <a:solidFill>
                  <a:schemeClr val="dk1"/>
                </a:solidFill>
                <a:latin typeface="Calibri"/>
                <a:ea typeface="Calibri"/>
                <a:cs typeface="Calibri"/>
                <a:sym typeface="Calibri"/>
              </a:rPr>
              <a:t>κατάθλιψη μπορούν να</a:t>
            </a:r>
            <a:r>
              <a:rPr lang="en-US" sz="2000" b="0" i="0" u="none" strike="noStrike" cap="none">
                <a:solidFill>
                  <a:schemeClr val="dk1"/>
                </a:solidFill>
                <a:latin typeface="Calibri"/>
                <a:ea typeface="Calibri"/>
                <a:cs typeface="Calibri"/>
                <a:sym typeface="Calibri"/>
              </a:rPr>
              <a:t> επιδεινώσουν την εγκυμοσύνη και να απειλήσουν την υγεία της μητέρας και του παιδιού της. </a:t>
            </a:r>
            <a:endParaRPr sz="1600" b="0" i="0" u="none" strike="noStrike" cap="none">
              <a:solidFill>
                <a:schemeClr val="dk1"/>
              </a:solidFill>
              <a:latin typeface="Calibri"/>
              <a:ea typeface="Calibri"/>
              <a:cs typeface="Calibri"/>
              <a:sym typeface="Calibri"/>
            </a:endParaRPr>
          </a:p>
          <a:p>
            <a:pPr marL="1218565" marR="0" lvl="1" indent="-334008" algn="l" rtl="0">
              <a:lnSpc>
                <a:spcPct val="100000"/>
              </a:lnSpc>
              <a:spcBef>
                <a:spcPts val="1200"/>
              </a:spcBef>
              <a:spcAft>
                <a:spcPts val="600"/>
              </a:spcAft>
              <a:buClr>
                <a:srgbClr val="C01E24"/>
              </a:buClr>
              <a:buSzPts val="1400"/>
              <a:buFont typeface="Calibri"/>
              <a:buNone/>
            </a:pPr>
            <a:endParaRPr sz="2400" b="0" i="0" u="none" strike="noStrike" cap="none">
              <a:solidFill>
                <a:schemeClr val="dk1"/>
              </a:solidFill>
              <a:latin typeface="Calibri"/>
              <a:ea typeface="Calibri"/>
              <a:cs typeface="Calibri"/>
              <a:sym typeface="Calibri"/>
            </a:endParaRPr>
          </a:p>
        </p:txBody>
      </p:sp>
      <p:pic>
        <p:nvPicPr>
          <p:cNvPr id="787" name="Google Shape;787;p93" descr="A picture containing text, person, helmet  Description automatically generated"/>
          <p:cNvPicPr preferRelativeResize="0"/>
          <p:nvPr/>
        </p:nvPicPr>
        <p:blipFill rotWithShape="1">
          <a:blip r:embed="rId3">
            <a:alphaModFix/>
          </a:blip>
          <a:srcRect/>
          <a:stretch/>
        </p:blipFill>
        <p:spPr>
          <a:xfrm>
            <a:off x="9109757" y="1855906"/>
            <a:ext cx="2738101" cy="4114800"/>
          </a:xfrm>
          <a:prstGeom prst="rect">
            <a:avLst/>
          </a:prstGeom>
          <a:noFill/>
          <a:ln>
            <a:noFill/>
          </a:ln>
        </p:spPr>
      </p:pic>
      <p:sp>
        <p:nvSpPr>
          <p:cNvPr id="788" name="Google Shape;788;p93"/>
          <p:cNvSpPr/>
          <p:nvPr/>
        </p:nvSpPr>
        <p:spPr>
          <a:xfrm>
            <a:off x="8441384" y="6417379"/>
            <a:ext cx="3509975"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Άδεια Pexels</a:t>
            </a:r>
            <a:endParaRPr sz="1200" b="0" i="0" u="none" strike="noStrike" cap="none">
              <a:solidFill>
                <a:schemeClr val="dk1"/>
              </a:solidFill>
              <a:latin typeface="Calibri"/>
              <a:ea typeface="Calibri"/>
              <a:cs typeface="Calibri"/>
              <a:sym typeface="Calibri"/>
            </a:endParaRPr>
          </a:p>
        </p:txBody>
      </p:sp>
      <p:pic>
        <p:nvPicPr>
          <p:cNvPr id="789" name="Google Shape;789;p93"/>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790" name="Google Shape;790;p93"/>
          <p:cNvSpPr/>
          <p:nvPr/>
        </p:nvSpPr>
        <p:spPr>
          <a:xfrm>
            <a:off x="6833800" y="0"/>
            <a:ext cx="53583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 Πρόσθετες πληροφορίες για την υγεία των γυναικών</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94"/>
          <p:cNvSpPr txBox="1">
            <a:spLocks noGrp="1"/>
          </p:cNvSpPr>
          <p:nvPr>
            <p:ph type="title"/>
          </p:nvPr>
        </p:nvSpPr>
        <p:spPr>
          <a:xfrm>
            <a:off x="575250" y="810375"/>
            <a:ext cx="11360700" cy="552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Υγεία των γυναικών</a:t>
            </a:r>
            <a:endParaRPr sz="2800"/>
          </a:p>
        </p:txBody>
      </p:sp>
      <p:sp>
        <p:nvSpPr>
          <p:cNvPr id="796" name="Google Shape;796;p94"/>
          <p:cNvSpPr txBox="1">
            <a:spLocks noGrp="1"/>
          </p:cNvSpPr>
          <p:nvPr>
            <p:ph type="body" idx="1"/>
          </p:nvPr>
        </p:nvSpPr>
        <p:spPr>
          <a:xfrm>
            <a:off x="575250" y="1524000"/>
            <a:ext cx="8048700" cy="5067900"/>
          </a:xfrm>
          <a:prstGeom prst="rect">
            <a:avLst/>
          </a:prstGeom>
          <a:noFill/>
          <a:ln>
            <a:noFill/>
          </a:ln>
        </p:spPr>
        <p:txBody>
          <a:bodyPr spcFirstLastPara="1" wrap="square" lIns="91425" tIns="91425" rIns="91425" bIns="91425" anchor="t" anchorCtr="0">
            <a:noAutofit/>
          </a:bodyPr>
          <a:lstStyle/>
          <a:p>
            <a:pPr marL="608965" lvl="0" indent="-469265" algn="l" rtl="0">
              <a:lnSpc>
                <a:spcPct val="100000"/>
              </a:lnSpc>
              <a:spcBef>
                <a:spcPts val="0"/>
              </a:spcBef>
              <a:spcAft>
                <a:spcPts val="0"/>
              </a:spcAft>
              <a:buSzPts val="2000"/>
              <a:buFont typeface="Calibri"/>
              <a:buChar char="▪"/>
            </a:pPr>
            <a:r>
              <a:rPr lang="en-US" sz="2000" b="1">
                <a:solidFill>
                  <a:schemeClr val="dk1"/>
                </a:solidFill>
                <a:latin typeface="Calibri"/>
                <a:ea typeface="Calibri"/>
                <a:cs typeface="Calibri"/>
                <a:sym typeface="Calibri"/>
              </a:rPr>
              <a:t>Αυτοάνοσες ασθένειες</a:t>
            </a:r>
            <a:endParaRPr sz="2000">
              <a:solidFill>
                <a:schemeClr val="dk1"/>
              </a:solidFill>
            </a:endParaRPr>
          </a:p>
          <a:p>
            <a:pPr marL="801688" lvl="1" indent="-374650" algn="l" rtl="0">
              <a:lnSpc>
                <a:spcPct val="100000"/>
              </a:lnSpc>
              <a:spcBef>
                <a:spcPts val="2133"/>
              </a:spcBef>
              <a:spcAft>
                <a:spcPts val="0"/>
              </a:spcAft>
              <a:buSzPts val="2000"/>
              <a:buChar char="○"/>
            </a:pPr>
            <a:r>
              <a:rPr lang="en-US" sz="2000">
                <a:solidFill>
                  <a:schemeClr val="dk1"/>
                </a:solidFill>
                <a:latin typeface="Calibri"/>
                <a:ea typeface="Calibri"/>
                <a:cs typeface="Calibri"/>
                <a:sym typeface="Calibri"/>
              </a:rPr>
              <a:t>Αυτό συμβαίνει όταν </a:t>
            </a:r>
            <a:r>
              <a:rPr lang="en-US" sz="2000" b="1"/>
              <a:t>τα κύτταρα του σώματος</a:t>
            </a:r>
            <a:r>
              <a:rPr lang="en-US" sz="2000">
                <a:solidFill>
                  <a:schemeClr val="dk1"/>
                </a:solidFill>
                <a:latin typeface="Calibri"/>
                <a:ea typeface="Calibri"/>
                <a:cs typeface="Calibri"/>
                <a:sym typeface="Calibri"/>
              </a:rPr>
              <a:t> που εξαλείφουν απειλές, όπως οι ιοί, </a:t>
            </a:r>
            <a:r>
              <a:rPr lang="en-US" sz="2000" b="1"/>
              <a:t>επιτίθενται στα υγιή κύτταρα</a:t>
            </a:r>
            <a:r>
              <a:rPr lang="en-US" sz="2000">
                <a:solidFill>
                  <a:schemeClr val="dk1"/>
                </a:solidFill>
                <a:latin typeface="Calibri"/>
                <a:ea typeface="Calibri"/>
                <a:cs typeface="Calibri"/>
                <a:sym typeface="Calibri"/>
              </a:rPr>
              <a:t>.</a:t>
            </a:r>
            <a:endParaRPr sz="2000" b="1">
              <a:solidFill>
                <a:schemeClr val="dk1"/>
              </a:solidFill>
            </a:endParaRPr>
          </a:p>
          <a:p>
            <a:pPr marL="801688" lvl="1" indent="-374650" algn="l" rtl="0">
              <a:lnSpc>
                <a:spcPct val="100000"/>
              </a:lnSpc>
              <a:spcBef>
                <a:spcPts val="0"/>
              </a:spcBef>
              <a:spcAft>
                <a:spcPts val="0"/>
              </a:spcAft>
              <a:buSzPts val="2000"/>
              <a:buChar char="○"/>
            </a:pPr>
            <a:r>
              <a:rPr lang="en-US" sz="2000">
                <a:solidFill>
                  <a:schemeClr val="dk1"/>
                </a:solidFill>
                <a:latin typeface="Calibri"/>
                <a:ea typeface="Calibri"/>
                <a:cs typeface="Calibri"/>
                <a:sym typeface="Calibri"/>
              </a:rPr>
              <a:t>Η κατάσταση επηρεάζει τις γυναίκες με συμπτώματα όπως </a:t>
            </a:r>
            <a:r>
              <a:rPr lang="en-US" sz="2000" b="1"/>
              <a:t>εξάντληση, ήπιο πυρετό, πόνο, ερεθισμό του δέρματος</a:t>
            </a:r>
            <a:r>
              <a:rPr lang="en-US" sz="2000">
                <a:solidFill>
                  <a:schemeClr val="dk1"/>
                </a:solidFill>
                <a:latin typeface="Calibri"/>
                <a:ea typeface="Calibri"/>
                <a:cs typeface="Calibri"/>
                <a:sym typeface="Calibri"/>
              </a:rPr>
              <a:t> και </a:t>
            </a:r>
            <a:r>
              <a:rPr lang="en-US" sz="2000" b="1"/>
              <a:t>Vertigo</a:t>
            </a:r>
            <a:r>
              <a:rPr lang="en-US" sz="2000">
                <a:solidFill>
                  <a:schemeClr val="dk1"/>
                </a:solidFill>
                <a:latin typeface="Calibri"/>
                <a:ea typeface="Calibri"/>
                <a:cs typeface="Calibri"/>
                <a:sym typeface="Calibri"/>
              </a:rPr>
              <a:t>. (Υπουργείο Υγείας και Ανθρ</a:t>
            </a:r>
            <a:r>
              <a:rPr lang="en-US" sz="2000"/>
              <a:t>ω</a:t>
            </a:r>
            <a:r>
              <a:rPr lang="en-US" sz="2000">
                <a:solidFill>
                  <a:schemeClr val="dk1"/>
                </a:solidFill>
                <a:latin typeface="Calibri"/>
                <a:ea typeface="Calibri"/>
                <a:cs typeface="Calibri"/>
                <a:sym typeface="Calibri"/>
              </a:rPr>
              <a:t>π</a:t>
            </a:r>
            <a:r>
              <a:rPr lang="en-US" sz="2000"/>
              <a:t>ί</a:t>
            </a:r>
            <a:r>
              <a:rPr lang="en-US" sz="2000">
                <a:solidFill>
                  <a:schemeClr val="dk1"/>
                </a:solidFill>
                <a:latin typeface="Calibri"/>
                <a:ea typeface="Calibri"/>
                <a:cs typeface="Calibri"/>
                <a:sym typeface="Calibri"/>
              </a:rPr>
              <a:t>νων Υπηρεσιών των ΗΠΑ)</a:t>
            </a:r>
            <a:endParaRPr sz="2000">
              <a:solidFill>
                <a:schemeClr val="dk1"/>
              </a:solidFill>
            </a:endParaRPr>
          </a:p>
          <a:p>
            <a:pPr marL="608965" lvl="0" indent="-469265" algn="l" rtl="0">
              <a:lnSpc>
                <a:spcPct val="100000"/>
              </a:lnSpc>
              <a:spcBef>
                <a:spcPts val="1200"/>
              </a:spcBef>
              <a:spcAft>
                <a:spcPts val="0"/>
              </a:spcAft>
              <a:buSzPts val="2000"/>
              <a:buFont typeface="Calibri"/>
              <a:buChar char="▪"/>
            </a:pPr>
            <a:r>
              <a:rPr lang="en-US" sz="2000" b="1">
                <a:solidFill>
                  <a:schemeClr val="dk1"/>
                </a:solidFill>
                <a:latin typeface="Calibri"/>
                <a:ea typeface="Calibri"/>
                <a:cs typeface="Calibri"/>
                <a:sym typeface="Calibri"/>
              </a:rPr>
              <a:t>Γυναικολογική Υγεία</a:t>
            </a:r>
            <a:endParaRPr sz="2000">
              <a:solidFill>
                <a:schemeClr val="dk1"/>
              </a:solidFill>
            </a:endParaRPr>
          </a:p>
          <a:p>
            <a:pPr marL="801687" lvl="1" indent="-374650" algn="l" rtl="0">
              <a:lnSpc>
                <a:spcPct val="100000"/>
              </a:lnSpc>
              <a:spcBef>
                <a:spcPts val="2133"/>
              </a:spcBef>
              <a:spcAft>
                <a:spcPts val="0"/>
              </a:spcAft>
              <a:buSzPts val="2000"/>
              <a:buChar char="○"/>
            </a:pPr>
            <a:r>
              <a:rPr lang="en-US" sz="2000">
                <a:latin typeface="Calibri"/>
                <a:ea typeface="Calibri"/>
                <a:cs typeface="Calibri"/>
                <a:sym typeface="Calibri"/>
              </a:rPr>
              <a:t>Η αιμορραγία και η έκκριση είναι ένα φυσιολογικό μέρος του εμμηνορροϊκού κύκλου, ωστόσο, τα κολπικά προβλήματα μπορεί επίσης να υποδεικνύουν σοβαρά προβλήματα όπως τα </a:t>
            </a:r>
            <a:r>
              <a:rPr lang="en-US" sz="2000" b="1">
                <a:latin typeface="Calibri"/>
                <a:ea typeface="Calibri"/>
                <a:cs typeface="Calibri"/>
                <a:sym typeface="Calibri"/>
              </a:rPr>
              <a:t>ΣΜΝ και ο καρκίνος του αναπαραγωγικού συστήματος</a:t>
            </a:r>
            <a:r>
              <a:rPr lang="en-US" sz="2000">
                <a:latin typeface="Calibri"/>
                <a:ea typeface="Calibri"/>
                <a:cs typeface="Calibri"/>
                <a:sym typeface="Calibri"/>
              </a:rPr>
              <a:t>. Οι ανεξέλεγκτες ήπιες λοιμώξεις μπορεί να προκαλέσουν </a:t>
            </a:r>
            <a:r>
              <a:rPr lang="en-US" sz="2000" b="1">
                <a:latin typeface="Calibri"/>
                <a:ea typeface="Calibri"/>
                <a:cs typeface="Calibri"/>
                <a:sym typeface="Calibri"/>
              </a:rPr>
              <a:t>στειρότητα</a:t>
            </a:r>
            <a:r>
              <a:rPr lang="en-US" sz="2000">
                <a:latin typeface="Calibri"/>
                <a:ea typeface="Calibri"/>
                <a:cs typeface="Calibri"/>
                <a:sym typeface="Calibri"/>
              </a:rPr>
              <a:t> </a:t>
            </a:r>
            <a:r>
              <a:rPr lang="en-US" sz="2000">
                <a:solidFill>
                  <a:schemeClr val="dk1"/>
                </a:solidFill>
              </a:rPr>
              <a:t>ή</a:t>
            </a:r>
            <a:r>
              <a:rPr lang="en-US" sz="2000">
                <a:latin typeface="Calibri"/>
                <a:ea typeface="Calibri"/>
                <a:cs typeface="Calibri"/>
                <a:sym typeface="Calibri"/>
              </a:rPr>
              <a:t> </a:t>
            </a:r>
            <a:r>
              <a:rPr lang="en-US" sz="2000" b="1">
                <a:latin typeface="Calibri"/>
                <a:ea typeface="Calibri"/>
                <a:cs typeface="Calibri"/>
                <a:sym typeface="Calibri"/>
              </a:rPr>
              <a:t>νεφρική ανεπάρκεια</a:t>
            </a:r>
            <a:r>
              <a:rPr lang="en-US" sz="2000">
                <a:latin typeface="Calibri"/>
                <a:ea typeface="Calibri"/>
                <a:cs typeface="Calibri"/>
                <a:sym typeface="Calibri"/>
              </a:rPr>
              <a:t>.</a:t>
            </a:r>
            <a:endParaRPr sz="2000">
              <a:solidFill>
                <a:schemeClr val="dk1"/>
              </a:solidFill>
            </a:endParaRPr>
          </a:p>
        </p:txBody>
      </p:sp>
      <p:pic>
        <p:nvPicPr>
          <p:cNvPr id="797" name="Google Shape;797;p94"/>
          <p:cNvPicPr preferRelativeResize="0"/>
          <p:nvPr/>
        </p:nvPicPr>
        <p:blipFill rotWithShape="1">
          <a:blip r:embed="rId3">
            <a:alphaModFix/>
          </a:blip>
          <a:srcRect/>
          <a:stretch/>
        </p:blipFill>
        <p:spPr>
          <a:xfrm>
            <a:off x="8923125" y="1819404"/>
            <a:ext cx="2740457" cy="4114800"/>
          </a:xfrm>
          <a:prstGeom prst="rect">
            <a:avLst/>
          </a:prstGeom>
          <a:noFill/>
          <a:ln>
            <a:noFill/>
          </a:ln>
        </p:spPr>
      </p:pic>
      <p:sp>
        <p:nvSpPr>
          <p:cNvPr id="798" name="Google Shape;798;p94"/>
          <p:cNvSpPr txBox="1"/>
          <p:nvPr/>
        </p:nvSpPr>
        <p:spPr>
          <a:xfrm>
            <a:off x="575250" y="6519325"/>
            <a:ext cx="11139000" cy="327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400" b="0" i="0" u="none" strike="noStrike" cap="none">
                <a:solidFill>
                  <a:srgbClr val="002060"/>
                </a:solidFill>
                <a:latin typeface="Calibri"/>
                <a:ea typeface="Calibri"/>
                <a:cs typeface="Calibri"/>
                <a:sym typeface="Calibri"/>
              </a:rPr>
              <a:t>ΠΕΡΙΣΣΟΤΕΡΕΣ ΠΛΗΡΟΦΟΡΙΕΣ: </a:t>
            </a:r>
            <a:r>
              <a:rPr lang="en-US" sz="1400" b="0" i="0" u="sng" strike="noStrike" cap="none">
                <a:solidFill>
                  <a:srgbClr val="00206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https://northeast.jeffersonhealth.org/</a:t>
            </a:r>
            <a:endParaRPr sz="1400" b="0" i="0" u="none" strike="noStrike" cap="none">
              <a:solidFill>
                <a:srgbClr val="000000"/>
              </a:solidFill>
              <a:latin typeface="Arial"/>
              <a:ea typeface="Arial"/>
              <a:cs typeface="Arial"/>
              <a:sym typeface="Arial"/>
            </a:endParaRPr>
          </a:p>
        </p:txBody>
      </p:sp>
      <p:sp>
        <p:nvSpPr>
          <p:cNvPr id="799" name="Google Shape;799;p94"/>
          <p:cNvSpPr/>
          <p:nvPr/>
        </p:nvSpPr>
        <p:spPr>
          <a:xfrm>
            <a:off x="8196739" y="6390321"/>
            <a:ext cx="3466843"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Άδεια Pexels</a:t>
            </a:r>
            <a:endParaRPr sz="1200" b="0" i="0" u="none" strike="noStrike" cap="none">
              <a:solidFill>
                <a:schemeClr val="dk1"/>
              </a:solidFill>
              <a:latin typeface="Calibri"/>
              <a:ea typeface="Calibri"/>
              <a:cs typeface="Calibri"/>
              <a:sym typeface="Calibri"/>
            </a:endParaRPr>
          </a:p>
        </p:txBody>
      </p:sp>
      <p:pic>
        <p:nvPicPr>
          <p:cNvPr id="800" name="Google Shape;800;p94"/>
          <p:cNvPicPr preferRelativeResize="0"/>
          <p:nvPr/>
        </p:nvPicPr>
        <p:blipFill rotWithShape="1">
          <a:blip r:embed="rId7">
            <a:alphaModFix/>
          </a:blip>
          <a:srcRect l="26648" t="70260" r="70336" b="24439"/>
          <a:stretch/>
        </p:blipFill>
        <p:spPr>
          <a:xfrm flipH="1">
            <a:off x="-1904" y="6253759"/>
            <a:ext cx="610941" cy="604241"/>
          </a:xfrm>
          <a:prstGeom prst="rect">
            <a:avLst/>
          </a:prstGeom>
          <a:noFill/>
          <a:ln>
            <a:noFill/>
          </a:ln>
        </p:spPr>
      </p:pic>
      <p:sp>
        <p:nvSpPr>
          <p:cNvPr id="801" name="Google Shape;801;p94"/>
          <p:cNvSpPr/>
          <p:nvPr/>
        </p:nvSpPr>
        <p:spPr>
          <a:xfrm>
            <a:off x="6833800" y="0"/>
            <a:ext cx="53583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 Πρόσθετες πληροφορίες για την υγεία των γυναικών</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95"/>
          <p:cNvSpPr txBox="1">
            <a:spLocks noGrp="1"/>
          </p:cNvSpPr>
          <p:nvPr>
            <p:ph type="title"/>
          </p:nvPr>
        </p:nvSpPr>
        <p:spPr>
          <a:xfrm>
            <a:off x="367625" y="791672"/>
            <a:ext cx="10515600" cy="756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b="1">
                <a:solidFill>
                  <a:srgbClr val="203864"/>
                </a:solidFill>
                <a:latin typeface="Calibri"/>
                <a:ea typeface="Calibri"/>
                <a:cs typeface="Calibri"/>
                <a:sym typeface="Calibri"/>
              </a:rPr>
              <a:t>Ειδική φροντίδα στην εγκυμοσύνη</a:t>
            </a:r>
            <a:endParaRPr/>
          </a:p>
        </p:txBody>
      </p:sp>
      <p:sp>
        <p:nvSpPr>
          <p:cNvPr id="807" name="Google Shape;807;p95"/>
          <p:cNvSpPr txBox="1"/>
          <p:nvPr/>
        </p:nvSpPr>
        <p:spPr>
          <a:xfrm>
            <a:off x="384275" y="1548275"/>
            <a:ext cx="10664400" cy="403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i="0" u="none" strike="noStrike" cap="none">
                <a:solidFill>
                  <a:srgbClr val="203864"/>
                </a:solidFill>
                <a:latin typeface="Arial"/>
                <a:ea typeface="Arial"/>
                <a:cs typeface="Arial"/>
                <a:sym typeface="Arial"/>
              </a:rPr>
              <a:t>Ποιοι πόροι είναι διαθέσιμοι για να με βοηθήσουν καθ’ όλη τη διάρκεια της εγκυμοσύνης μου;</a:t>
            </a:r>
            <a:endParaRPr sz="1800" b="1" i="0" u="none" strike="noStrike" cap="none">
              <a:solidFill>
                <a:srgbClr val="203864"/>
              </a:solidFill>
              <a:latin typeface="Arial"/>
              <a:ea typeface="Arial"/>
              <a:cs typeface="Arial"/>
              <a:sym typeface="Arial"/>
            </a:endParaRPr>
          </a:p>
        </p:txBody>
      </p:sp>
      <p:sp>
        <p:nvSpPr>
          <p:cNvPr id="808" name="Google Shape;808;p95"/>
          <p:cNvSpPr txBox="1"/>
          <p:nvPr/>
        </p:nvSpPr>
        <p:spPr>
          <a:xfrm>
            <a:off x="384275" y="2374400"/>
            <a:ext cx="8034000" cy="35529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600"/>
              </a:spcBef>
              <a:spcAft>
                <a:spcPts val="0"/>
              </a:spcAft>
              <a:buClr>
                <a:srgbClr val="C01E24"/>
              </a:buClr>
              <a:buSzPts val="1800"/>
              <a:buFont typeface="Calibri"/>
              <a:buChar char="▪"/>
            </a:pPr>
            <a:r>
              <a:rPr lang="en-US" sz="2000" b="0" i="0" u="none" strike="noStrike" cap="none">
                <a:solidFill>
                  <a:schemeClr val="dk1"/>
                </a:solidFill>
                <a:latin typeface="Calibri"/>
                <a:ea typeface="Calibri"/>
                <a:cs typeface="Calibri"/>
                <a:sym typeface="Calibri"/>
              </a:rPr>
              <a:t>Η φροντίδα εγκυμοσύνης αποτελείται από </a:t>
            </a:r>
            <a:r>
              <a:rPr lang="en-US" sz="2000" b="1" i="0" u="none" strike="noStrike" cap="none">
                <a:solidFill>
                  <a:schemeClr val="dk1"/>
                </a:solidFill>
                <a:latin typeface="Calibri"/>
                <a:ea typeface="Calibri"/>
                <a:cs typeface="Calibri"/>
                <a:sym typeface="Calibri"/>
              </a:rPr>
              <a:t>προγεννητική </a:t>
            </a:r>
            <a:r>
              <a:rPr lang="en-US" sz="2000" b="0" i="0" u="none" strike="noStrike" cap="none">
                <a:solidFill>
                  <a:schemeClr val="dk1"/>
                </a:solidFill>
                <a:latin typeface="Calibri"/>
                <a:ea typeface="Calibri"/>
                <a:cs typeface="Calibri"/>
                <a:sym typeface="Calibri"/>
              </a:rPr>
              <a:t>(πριν από τη γέννηση) και </a:t>
            </a:r>
            <a:r>
              <a:rPr lang="en-US" sz="2000" b="1" i="0" u="none" strike="noStrike" cap="none">
                <a:solidFill>
                  <a:schemeClr val="dk1"/>
                </a:solidFill>
                <a:latin typeface="Calibri"/>
                <a:ea typeface="Calibri"/>
                <a:cs typeface="Calibri"/>
                <a:sym typeface="Calibri"/>
              </a:rPr>
              <a:t>μετά τον τοκετό</a:t>
            </a:r>
            <a:r>
              <a:rPr lang="en-US" sz="2000" b="0" i="0" u="none" strike="noStrike" cap="none">
                <a:solidFill>
                  <a:schemeClr val="dk1"/>
                </a:solidFill>
                <a:latin typeface="Calibri"/>
                <a:ea typeface="Calibri"/>
                <a:cs typeface="Calibri"/>
                <a:sym typeface="Calibri"/>
              </a:rPr>
              <a:t> υγειονομική περίθαλψη για μητέρες που περιμένουν τα μωρά τους</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1200"/>
              </a:spcBef>
              <a:spcAft>
                <a:spcPts val="0"/>
              </a:spcAft>
              <a:buClr>
                <a:srgbClr val="C01E24"/>
              </a:buClr>
              <a:buSzPts val="1800"/>
              <a:buFont typeface="Calibri"/>
              <a:buChar char="▪"/>
            </a:pPr>
            <a:r>
              <a:rPr lang="en-US" sz="2000" b="0" i="0" u="none" strike="noStrike" cap="none">
                <a:solidFill>
                  <a:schemeClr val="dk1"/>
                </a:solidFill>
                <a:latin typeface="Calibri"/>
                <a:ea typeface="Calibri"/>
                <a:cs typeface="Calibri"/>
                <a:sym typeface="Calibri"/>
              </a:rPr>
              <a:t>Κατά τη διάρκεια αυτής της περιόδου, οι μητέρες περνούν από </a:t>
            </a:r>
            <a:r>
              <a:rPr lang="en-US" sz="2000" b="1" i="0" u="none" strike="noStrike" cap="none">
                <a:solidFill>
                  <a:schemeClr val="dk1"/>
                </a:solidFill>
                <a:latin typeface="Calibri"/>
                <a:ea typeface="Calibri"/>
                <a:cs typeface="Calibri"/>
                <a:sym typeface="Calibri"/>
              </a:rPr>
              <a:t>θεραπείες και</a:t>
            </a:r>
            <a:r>
              <a:rPr lang="en-US" sz="2000" b="0" i="0" u="none" strike="noStrike" cap="none">
                <a:solidFill>
                  <a:schemeClr val="dk1"/>
                </a:solidFill>
                <a:latin typeface="Calibri"/>
                <a:ea typeface="Calibri"/>
                <a:cs typeface="Calibri"/>
                <a:sym typeface="Calibri"/>
              </a:rPr>
              <a:t> προπονήσεις για να εξασφαλίσουν μια υγιή προ-εγκυμοσύνη, εγκυμοσύνη και τοκετό για τη μητέρα και το μωρό.</a:t>
            </a:r>
            <a:endParaRPr sz="2200" b="0" i="0" u="none" strike="noStrike" cap="none">
              <a:solidFill>
                <a:schemeClr val="dk1"/>
              </a:solidFill>
              <a:latin typeface="Calibri"/>
              <a:ea typeface="Calibri"/>
              <a:cs typeface="Calibri"/>
              <a:sym typeface="Calibri"/>
            </a:endParaRPr>
          </a:p>
        </p:txBody>
      </p:sp>
      <p:pic>
        <p:nvPicPr>
          <p:cNvPr id="809" name="Google Shape;809;p95" descr="A picture containing wall, person, indoor, standing  Description automatically generated"/>
          <p:cNvPicPr preferRelativeResize="0"/>
          <p:nvPr/>
        </p:nvPicPr>
        <p:blipFill rotWithShape="1">
          <a:blip r:embed="rId3">
            <a:alphaModFix/>
          </a:blip>
          <a:srcRect/>
          <a:stretch/>
        </p:blipFill>
        <p:spPr>
          <a:xfrm>
            <a:off x="9131900" y="2171513"/>
            <a:ext cx="2566975" cy="3958650"/>
          </a:xfrm>
          <a:prstGeom prst="rect">
            <a:avLst/>
          </a:prstGeom>
          <a:noFill/>
          <a:ln>
            <a:noFill/>
          </a:ln>
        </p:spPr>
      </p:pic>
      <p:sp>
        <p:nvSpPr>
          <p:cNvPr id="810" name="Google Shape;810;p95"/>
          <p:cNvSpPr/>
          <p:nvPr/>
        </p:nvSpPr>
        <p:spPr>
          <a:xfrm>
            <a:off x="8213229" y="6350188"/>
            <a:ext cx="326556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Άδεια Unsplash</a:t>
            </a:r>
            <a:endParaRPr sz="1200" b="0" i="0" u="none" strike="noStrike" cap="none">
              <a:solidFill>
                <a:schemeClr val="dk1"/>
              </a:solidFill>
              <a:latin typeface="Calibri"/>
              <a:ea typeface="Calibri"/>
              <a:cs typeface="Calibri"/>
              <a:sym typeface="Calibri"/>
            </a:endParaRPr>
          </a:p>
        </p:txBody>
      </p:sp>
      <p:sp>
        <p:nvSpPr>
          <p:cNvPr id="811" name="Google Shape;811;p95"/>
          <p:cNvSpPr/>
          <p:nvPr/>
        </p:nvSpPr>
        <p:spPr>
          <a:xfrm>
            <a:off x="6833800" y="0"/>
            <a:ext cx="53583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 Πρόσθετες πληροφορίες για την υγεία των γυναικών</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96"/>
          <p:cNvSpPr txBox="1">
            <a:spLocks noGrp="1"/>
          </p:cNvSpPr>
          <p:nvPr>
            <p:ph type="title"/>
          </p:nvPr>
        </p:nvSpPr>
        <p:spPr>
          <a:xfrm>
            <a:off x="427233" y="7236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b="1">
                <a:solidFill>
                  <a:srgbClr val="203864"/>
                </a:solidFill>
                <a:latin typeface="Calibri"/>
                <a:ea typeface="Calibri"/>
                <a:cs typeface="Calibri"/>
                <a:sym typeface="Calibri"/>
              </a:rPr>
              <a:t>Ειδική φροντίδα στην εγκυμοσύνη</a:t>
            </a:r>
            <a:endParaRPr/>
          </a:p>
        </p:txBody>
      </p:sp>
      <p:sp>
        <p:nvSpPr>
          <p:cNvPr id="817" name="Google Shape;817;p96"/>
          <p:cNvSpPr txBox="1">
            <a:spLocks noGrp="1"/>
          </p:cNvSpPr>
          <p:nvPr>
            <p:ph type="body" idx="1"/>
          </p:nvPr>
        </p:nvSpPr>
        <p:spPr>
          <a:xfrm>
            <a:off x="319489" y="1113692"/>
            <a:ext cx="9812702" cy="5025440"/>
          </a:xfrm>
          <a:prstGeom prst="rect">
            <a:avLst/>
          </a:prstGeom>
          <a:noFill/>
          <a:ln>
            <a:noFill/>
          </a:ln>
        </p:spPr>
        <p:txBody>
          <a:bodyPr spcFirstLastPara="1" wrap="square" lIns="91425" tIns="45700" rIns="91425" bIns="45700" anchor="t" anchorCtr="0">
            <a:normAutofit/>
          </a:bodyPr>
          <a:lstStyle/>
          <a:p>
            <a:pPr marL="457200" lvl="0" indent="-217170" algn="l" rtl="0">
              <a:lnSpc>
                <a:spcPct val="100000"/>
              </a:lnSpc>
              <a:spcBef>
                <a:spcPts val="600"/>
              </a:spcBef>
              <a:spcAft>
                <a:spcPts val="0"/>
              </a:spcAft>
              <a:buSzPts val="1980"/>
              <a:buNone/>
            </a:pPr>
            <a:endParaRPr sz="2800" b="1">
              <a:solidFill>
                <a:srgbClr val="203864"/>
              </a:solidFill>
            </a:endParaRPr>
          </a:p>
          <a:p>
            <a:pPr marL="114300" lvl="0" indent="0" algn="l" rtl="0">
              <a:lnSpc>
                <a:spcPct val="100000"/>
              </a:lnSpc>
              <a:spcBef>
                <a:spcPts val="1200"/>
              </a:spcBef>
              <a:spcAft>
                <a:spcPts val="0"/>
              </a:spcAft>
              <a:buSzPts val="1800"/>
              <a:buNone/>
            </a:pPr>
            <a:r>
              <a:rPr lang="en-US" sz="1800" b="1">
                <a:solidFill>
                  <a:srgbClr val="203864"/>
                </a:solidFill>
              </a:rPr>
              <a:t>Προγεννητική</a:t>
            </a:r>
            <a:endParaRPr sz="1800" b="1">
              <a:solidFill>
                <a:srgbClr val="203864"/>
              </a:solidFill>
              <a:latin typeface="Arial"/>
              <a:ea typeface="Arial"/>
              <a:cs typeface="Arial"/>
              <a:sym typeface="Arial"/>
            </a:endParaRPr>
          </a:p>
          <a:p>
            <a:pPr marL="465137" lvl="1" indent="-352425" algn="l" rtl="0">
              <a:lnSpc>
                <a:spcPct val="100000"/>
              </a:lnSpc>
              <a:spcBef>
                <a:spcPts val="1200"/>
              </a:spcBef>
              <a:spcAft>
                <a:spcPts val="0"/>
              </a:spcAft>
              <a:buSzPts val="2160"/>
              <a:buFont typeface="Calibri"/>
              <a:buChar char="▪"/>
            </a:pPr>
            <a:r>
              <a:rPr lang="en-US" sz="2200"/>
              <a:t>Η</a:t>
            </a:r>
            <a:r>
              <a:rPr lang="en-US">
                <a:solidFill>
                  <a:schemeClr val="dk1"/>
                </a:solidFill>
              </a:rPr>
              <a:t> προγεννητική φροντίδα ξεκινά τουλάχιστον </a:t>
            </a:r>
            <a:r>
              <a:rPr lang="en-US" b="1"/>
              <a:t>τρεις μήνες πριν από τη σύλληψη</a:t>
            </a:r>
            <a:r>
              <a:rPr lang="en-US">
                <a:solidFill>
                  <a:schemeClr val="dk1"/>
                </a:solidFill>
              </a:rPr>
              <a:t> και αφορά την υιοθέτηση υγιεινών συνηθειών όπως </a:t>
            </a:r>
            <a:r>
              <a:rPr lang="en-US" b="1"/>
              <a:t>η διακοπή </a:t>
            </a:r>
            <a:r>
              <a:rPr lang="en-US" b="1">
                <a:solidFill>
                  <a:schemeClr val="dk1"/>
                </a:solidFill>
              </a:rPr>
              <a:t>του </a:t>
            </a:r>
            <a:r>
              <a:rPr lang="en-US" b="1"/>
              <a:t>καπνίσματος </a:t>
            </a:r>
            <a:r>
              <a:rPr lang="en-US"/>
              <a:t>και </a:t>
            </a:r>
            <a:r>
              <a:rPr lang="en-US" b="1"/>
              <a:t>της κατανάλωσης αλκοόλ</a:t>
            </a:r>
            <a:r>
              <a:rPr lang="en-US">
                <a:solidFill>
                  <a:schemeClr val="dk1"/>
                </a:solidFill>
              </a:rPr>
              <a:t>, η λήψη </a:t>
            </a:r>
            <a:r>
              <a:rPr lang="en-US" b="1"/>
              <a:t>συμπληρωμάτων διατροφής, </a:t>
            </a:r>
            <a:r>
              <a:rPr lang="en-US"/>
              <a:t>η λήψη</a:t>
            </a:r>
            <a:r>
              <a:rPr lang="en-US" b="1"/>
              <a:t> συμπληρωμάτων</a:t>
            </a:r>
            <a:r>
              <a:rPr lang="en-US">
                <a:solidFill>
                  <a:schemeClr val="dk1"/>
                </a:solidFill>
              </a:rPr>
              <a:t> </a:t>
            </a:r>
            <a:r>
              <a:rPr lang="en-US" b="1"/>
              <a:t>φολικού οξέος </a:t>
            </a:r>
            <a:r>
              <a:rPr lang="en-US"/>
              <a:t>και</a:t>
            </a:r>
            <a:r>
              <a:rPr lang="en-US">
                <a:solidFill>
                  <a:schemeClr val="dk1"/>
                </a:solidFill>
              </a:rPr>
              <a:t> η </a:t>
            </a:r>
            <a:r>
              <a:rPr lang="en-US" b="1"/>
              <a:t>αποφυγή κάθε επαφής με τοξικές ουσίες</a:t>
            </a:r>
            <a:r>
              <a:rPr lang="en-US">
                <a:solidFill>
                  <a:schemeClr val="dk1"/>
                </a:solidFill>
              </a:rPr>
              <a:t>. </a:t>
            </a:r>
            <a:endParaRPr/>
          </a:p>
          <a:p>
            <a:pPr marL="465137" lvl="1" indent="-352425" algn="l" rtl="0">
              <a:lnSpc>
                <a:spcPct val="100000"/>
              </a:lnSpc>
              <a:spcBef>
                <a:spcPts val="1200"/>
              </a:spcBef>
              <a:spcAft>
                <a:spcPts val="0"/>
              </a:spcAft>
              <a:buSzPts val="2160"/>
              <a:buFont typeface="Calibri"/>
              <a:buChar char="▪"/>
            </a:pPr>
            <a:r>
              <a:rPr lang="en-US">
                <a:solidFill>
                  <a:schemeClr val="dk1"/>
                </a:solidFill>
              </a:rPr>
              <a:t>Αυτό </a:t>
            </a:r>
            <a:r>
              <a:rPr lang="en-US" b="1"/>
              <a:t>μειώνει τους κινδύνους κατά τη διάρκεια της εγκυμοσύνης</a:t>
            </a:r>
            <a:r>
              <a:rPr lang="en-US">
                <a:solidFill>
                  <a:schemeClr val="dk1"/>
                </a:solidFill>
              </a:rPr>
              <a:t> και αυξάνει την πιθανότητα ασφαλούς και υγιούς τοκετού</a:t>
            </a:r>
            <a:endParaRPr>
              <a:solidFill>
                <a:schemeClr val="dk1"/>
              </a:solidFill>
            </a:endParaRPr>
          </a:p>
        </p:txBody>
      </p:sp>
      <p:sp>
        <p:nvSpPr>
          <p:cNvPr id="818" name="Google Shape;818;p96"/>
          <p:cNvSpPr/>
          <p:nvPr/>
        </p:nvSpPr>
        <p:spPr>
          <a:xfrm>
            <a:off x="6833800" y="0"/>
            <a:ext cx="53583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 Πρόσθετες πληροφορίες για την υγεία των γυναικών</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97"/>
          <p:cNvSpPr txBox="1">
            <a:spLocks noGrp="1"/>
          </p:cNvSpPr>
          <p:nvPr>
            <p:ph type="title"/>
          </p:nvPr>
        </p:nvSpPr>
        <p:spPr>
          <a:xfrm>
            <a:off x="609037" y="1109038"/>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Κατά τη διάρκεια της εγκυμοσύνης (1)</a:t>
            </a:r>
            <a:endParaRPr sz="2800"/>
          </a:p>
        </p:txBody>
      </p:sp>
      <p:sp>
        <p:nvSpPr>
          <p:cNvPr id="824" name="Google Shape;824;p97"/>
          <p:cNvSpPr txBox="1"/>
          <p:nvPr/>
        </p:nvSpPr>
        <p:spPr>
          <a:xfrm>
            <a:off x="415600" y="1872638"/>
            <a:ext cx="6975800" cy="4678638"/>
          </a:xfrm>
          <a:prstGeom prst="rect">
            <a:avLst/>
          </a:prstGeom>
          <a:noFill/>
          <a:ln>
            <a:noFill/>
          </a:ln>
        </p:spPr>
        <p:txBody>
          <a:bodyPr spcFirstLastPara="1" wrap="square" lIns="91425" tIns="91425" rIns="91425" bIns="91425" anchor="t" anchorCtr="0">
            <a:noAutofit/>
          </a:bodyPr>
          <a:lstStyle/>
          <a:p>
            <a:pPr marL="186055" marR="0" lvl="0" indent="0" algn="l" rtl="0">
              <a:lnSpc>
                <a:spcPct val="100000"/>
              </a:lnSpc>
              <a:spcBef>
                <a:spcPts val="0"/>
              </a:spcBef>
              <a:spcAft>
                <a:spcPts val="0"/>
              </a:spcAft>
              <a:buClr>
                <a:srgbClr val="C01E24"/>
              </a:buClr>
              <a:buSzPts val="1400"/>
              <a:buFont typeface="Calibri"/>
              <a:buNone/>
            </a:pPr>
            <a:r>
              <a:rPr lang="en-US" sz="2000" b="0" i="0" u="none" strike="noStrike" cap="none">
                <a:solidFill>
                  <a:schemeClr val="dk1"/>
                </a:solidFill>
                <a:latin typeface="Calibri"/>
                <a:ea typeface="Calibri"/>
                <a:cs typeface="Calibri"/>
                <a:sym typeface="Calibri"/>
              </a:rPr>
              <a:t>Μια μητέρα θα πρέπει να προγραμματίσει </a:t>
            </a:r>
            <a:r>
              <a:rPr lang="en-US" sz="2000" b="1" i="0" u="none" strike="noStrike" cap="none">
                <a:solidFill>
                  <a:schemeClr val="dk1"/>
                </a:solidFill>
                <a:latin typeface="Calibri"/>
                <a:ea typeface="Calibri"/>
                <a:cs typeface="Calibri"/>
                <a:sym typeface="Calibri"/>
              </a:rPr>
              <a:t>τακτική υγειονομική περίθαλψη</a:t>
            </a:r>
            <a:r>
              <a:rPr lang="en-US" sz="2000" b="0" i="0" u="none" strike="noStrike" cap="none">
                <a:solidFill>
                  <a:schemeClr val="dk1"/>
                </a:solidFill>
                <a:latin typeface="Calibri"/>
                <a:ea typeface="Calibri"/>
                <a:cs typeface="Calibri"/>
                <a:sym typeface="Calibri"/>
              </a:rPr>
              <a:t> σε κάθε στάδιο της εγκυμοσύνης, για παράδειγμα:</a:t>
            </a:r>
            <a:endParaRPr sz="1850" b="0" i="0" u="none" strike="noStrike" cap="none">
              <a:solidFill>
                <a:schemeClr val="dk1"/>
              </a:solidFill>
              <a:latin typeface="Calibri"/>
              <a:ea typeface="Calibri"/>
              <a:cs typeface="Calibri"/>
              <a:sym typeface="Calibri"/>
            </a:endParaRPr>
          </a:p>
          <a:p>
            <a:pPr marL="186055" marR="0" lvl="0" indent="0" algn="l" rtl="0">
              <a:lnSpc>
                <a:spcPct val="100000"/>
              </a:lnSpc>
              <a:spcBef>
                <a:spcPts val="0"/>
              </a:spcBef>
              <a:spcAft>
                <a:spcPts val="0"/>
              </a:spcAft>
              <a:buClr>
                <a:srgbClr val="C01E24"/>
              </a:buClr>
              <a:buSzPts val="1400"/>
              <a:buFont typeface="Calibri"/>
              <a:buNone/>
            </a:pPr>
            <a:endParaRPr sz="2000" b="0" i="0" u="none" strike="noStrike" cap="none">
              <a:solidFill>
                <a:schemeClr val="dk1"/>
              </a:solidFill>
              <a:latin typeface="Calibri"/>
              <a:ea typeface="Calibri"/>
              <a:cs typeface="Calibri"/>
              <a:sym typeface="Calibri"/>
            </a:endParaRPr>
          </a:p>
          <a:p>
            <a:pPr marL="986155" marR="0" lvl="1" indent="-342900" algn="l" rtl="0">
              <a:lnSpc>
                <a:spcPct val="100000"/>
              </a:lnSpc>
              <a:spcBef>
                <a:spcPts val="0"/>
              </a:spcBef>
              <a:spcAft>
                <a:spcPts val="0"/>
              </a:spcAft>
              <a:buClr>
                <a:srgbClr val="C01E24"/>
              </a:buClr>
              <a:buSzPts val="2000"/>
              <a:buFont typeface="Calibri"/>
              <a:buChar char="▪"/>
            </a:pPr>
            <a:r>
              <a:rPr lang="en-US" sz="2000" b="1" i="0" u="none" strike="noStrike" cap="none">
                <a:solidFill>
                  <a:schemeClr val="dk1"/>
                </a:solidFill>
                <a:latin typeface="Calibri"/>
                <a:ea typeface="Calibri"/>
                <a:cs typeface="Calibri"/>
                <a:sym typeface="Calibri"/>
              </a:rPr>
              <a:t>Κάθε μήνα</a:t>
            </a:r>
            <a:r>
              <a:rPr lang="en-US" sz="2000" b="0" i="0" u="none" strike="noStrike" cap="none">
                <a:solidFill>
                  <a:schemeClr val="dk1"/>
                </a:solidFill>
                <a:latin typeface="Calibri"/>
                <a:ea typeface="Calibri"/>
                <a:cs typeface="Calibri"/>
                <a:sym typeface="Calibri"/>
              </a:rPr>
              <a:t> κατά τους πρώτους 6 μήνες της εγκυμοσύνης</a:t>
            </a:r>
            <a:endParaRPr sz="1400" b="0" i="0" u="none" strike="noStrike" cap="none">
              <a:solidFill>
                <a:srgbClr val="000000"/>
              </a:solidFill>
              <a:latin typeface="Arial"/>
              <a:ea typeface="Arial"/>
              <a:cs typeface="Arial"/>
              <a:sym typeface="Arial"/>
            </a:endParaRPr>
          </a:p>
          <a:p>
            <a:pPr marL="929005" marR="0" lvl="1" indent="-177800" algn="l" rtl="0">
              <a:lnSpc>
                <a:spcPct val="100000"/>
              </a:lnSpc>
              <a:spcBef>
                <a:spcPts val="0"/>
              </a:spcBef>
              <a:spcAft>
                <a:spcPts val="0"/>
              </a:spcAft>
              <a:buClr>
                <a:srgbClr val="C01E24"/>
              </a:buClr>
              <a:buSzPts val="1700"/>
              <a:buFont typeface="Calibri"/>
              <a:buNone/>
            </a:pPr>
            <a:endParaRPr sz="1700" b="0" i="0" u="none" strike="noStrike" cap="none">
              <a:solidFill>
                <a:schemeClr val="dk1"/>
              </a:solidFill>
              <a:latin typeface="Calibri"/>
              <a:ea typeface="Calibri"/>
              <a:cs typeface="Calibri"/>
              <a:sym typeface="Calibri"/>
            </a:endParaRPr>
          </a:p>
          <a:p>
            <a:pPr marL="986155" marR="0" lvl="1" indent="-342900" algn="l" rtl="0">
              <a:lnSpc>
                <a:spcPct val="100000"/>
              </a:lnSpc>
              <a:spcBef>
                <a:spcPts val="0"/>
              </a:spcBef>
              <a:spcAft>
                <a:spcPts val="0"/>
              </a:spcAft>
              <a:buClr>
                <a:srgbClr val="C01E24"/>
              </a:buClr>
              <a:buSzPts val="2000"/>
              <a:buFont typeface="Calibri"/>
              <a:buChar char="▪"/>
            </a:pPr>
            <a:r>
              <a:rPr lang="en-US" sz="2000" b="1" i="0" u="none" strike="noStrike" cap="none">
                <a:solidFill>
                  <a:schemeClr val="dk1"/>
                </a:solidFill>
                <a:latin typeface="Calibri"/>
                <a:ea typeface="Calibri"/>
                <a:cs typeface="Calibri"/>
                <a:sym typeface="Calibri"/>
              </a:rPr>
              <a:t>Κάθε 2 εβδομάδες</a:t>
            </a:r>
            <a:r>
              <a:rPr lang="en-US" sz="2000" b="0" i="0" u="none" strike="noStrike" cap="none">
                <a:solidFill>
                  <a:schemeClr val="dk1"/>
                </a:solidFill>
                <a:latin typeface="Calibri"/>
                <a:ea typeface="Calibri"/>
                <a:cs typeface="Calibri"/>
                <a:sym typeface="Calibri"/>
              </a:rPr>
              <a:t> κατά τον 7ο και 8ο μήνα της εγκυμοσύνης</a:t>
            </a:r>
            <a:endParaRPr sz="1400" b="0" i="0" u="none" strike="noStrike" cap="none">
              <a:solidFill>
                <a:srgbClr val="000000"/>
              </a:solidFill>
              <a:latin typeface="Arial"/>
              <a:ea typeface="Arial"/>
              <a:cs typeface="Arial"/>
              <a:sym typeface="Arial"/>
            </a:endParaRPr>
          </a:p>
          <a:p>
            <a:pPr marL="986155" marR="0" lvl="1" indent="-215900" algn="l" rtl="0">
              <a:lnSpc>
                <a:spcPct val="100000"/>
              </a:lnSpc>
              <a:spcBef>
                <a:spcPts val="0"/>
              </a:spcBef>
              <a:spcAft>
                <a:spcPts val="0"/>
              </a:spcAft>
              <a:buClr>
                <a:srgbClr val="C01E24"/>
              </a:buClr>
              <a:buSzPts val="2000"/>
              <a:buFont typeface="Calibri"/>
              <a:buNone/>
            </a:pPr>
            <a:endParaRPr sz="2000" b="0" i="0" u="none" strike="noStrike" cap="none">
              <a:solidFill>
                <a:schemeClr val="dk1"/>
              </a:solidFill>
              <a:latin typeface="Calibri"/>
              <a:ea typeface="Calibri"/>
              <a:cs typeface="Calibri"/>
              <a:sym typeface="Calibri"/>
            </a:endParaRPr>
          </a:p>
          <a:p>
            <a:pPr marL="986155" marR="0" lvl="1" indent="-342900" algn="l" rtl="0">
              <a:lnSpc>
                <a:spcPct val="100000"/>
              </a:lnSpc>
              <a:spcBef>
                <a:spcPts val="0"/>
              </a:spcBef>
              <a:spcAft>
                <a:spcPts val="0"/>
              </a:spcAft>
              <a:buClr>
                <a:srgbClr val="C01E24"/>
              </a:buClr>
              <a:buSzPts val="2000"/>
              <a:buFont typeface="Calibri"/>
              <a:buChar char="▪"/>
            </a:pPr>
            <a:r>
              <a:rPr lang="en-US" sz="2000" b="1" i="0" u="none" strike="noStrike" cap="none">
                <a:solidFill>
                  <a:schemeClr val="dk1"/>
                </a:solidFill>
                <a:latin typeface="Calibri"/>
                <a:ea typeface="Calibri"/>
                <a:cs typeface="Calibri"/>
                <a:sym typeface="Calibri"/>
              </a:rPr>
              <a:t>Κάθε εβδομάδα</a:t>
            </a:r>
            <a:r>
              <a:rPr lang="en-US" sz="2000" b="0" i="0" u="none" strike="noStrike" cap="none">
                <a:solidFill>
                  <a:schemeClr val="dk1"/>
                </a:solidFill>
                <a:latin typeface="Calibri"/>
                <a:ea typeface="Calibri"/>
                <a:cs typeface="Calibri"/>
                <a:sym typeface="Calibri"/>
              </a:rPr>
              <a:t> κατά τη διάρκεια του 9ου μήνα της εγκυμοσύνης</a:t>
            </a:r>
            <a:endParaRPr sz="1600" b="0" i="0" u="none" strike="noStrike" cap="none">
              <a:solidFill>
                <a:schemeClr val="dk1"/>
              </a:solidFill>
              <a:latin typeface="Calibri"/>
              <a:ea typeface="Calibri"/>
              <a:cs typeface="Calibri"/>
              <a:sym typeface="Calibri"/>
            </a:endParaRPr>
          </a:p>
          <a:p>
            <a:pPr marL="186055" marR="0" lvl="0" indent="0" algn="l" rtl="0">
              <a:lnSpc>
                <a:spcPct val="100000"/>
              </a:lnSpc>
              <a:spcBef>
                <a:spcPts val="0"/>
              </a:spcBef>
              <a:spcAft>
                <a:spcPts val="0"/>
              </a:spcAft>
              <a:buClr>
                <a:srgbClr val="C01E24"/>
              </a:buClr>
              <a:buSzPts val="1400"/>
              <a:buFont typeface="Calibri"/>
              <a:buNone/>
            </a:pPr>
            <a:endParaRPr sz="2000" b="0" i="0" u="none" strike="noStrike" cap="none">
              <a:solidFill>
                <a:schemeClr val="dk1"/>
              </a:solidFill>
              <a:latin typeface="Calibri"/>
              <a:ea typeface="Calibri"/>
              <a:cs typeface="Calibri"/>
              <a:sym typeface="Calibri"/>
            </a:endParaRPr>
          </a:p>
          <a:p>
            <a:pPr marL="186055" marR="0" lvl="0" indent="0" algn="l" rtl="0">
              <a:lnSpc>
                <a:spcPct val="100000"/>
              </a:lnSpc>
              <a:spcBef>
                <a:spcPts val="0"/>
              </a:spcBef>
              <a:spcAft>
                <a:spcPts val="0"/>
              </a:spcAft>
              <a:buClr>
                <a:srgbClr val="C01E24"/>
              </a:buClr>
              <a:buSzPts val="1400"/>
              <a:buFont typeface="Calibri"/>
              <a:buNone/>
            </a:pPr>
            <a:r>
              <a:rPr lang="en-US" sz="1600" b="0" i="0" u="none" strike="noStrike" cap="none">
                <a:solidFill>
                  <a:schemeClr val="dk1"/>
                </a:solidFill>
                <a:latin typeface="Calibri"/>
                <a:ea typeface="Calibri"/>
                <a:cs typeface="Calibri"/>
                <a:sym typeface="Calibri"/>
              </a:rPr>
              <a:t>       </a:t>
            </a:r>
            <a:endParaRPr sz="1600" b="0" i="0" u="none" strike="noStrike" cap="none">
              <a:solidFill>
                <a:schemeClr val="dk1"/>
              </a:solidFill>
              <a:latin typeface="Calibri"/>
              <a:ea typeface="Calibri"/>
              <a:cs typeface="Calibri"/>
              <a:sym typeface="Calibri"/>
            </a:endParaRPr>
          </a:p>
        </p:txBody>
      </p:sp>
      <p:sp>
        <p:nvSpPr>
          <p:cNvPr id="825" name="Google Shape;825;p97"/>
          <p:cNvSpPr/>
          <p:nvPr/>
        </p:nvSpPr>
        <p:spPr>
          <a:xfrm>
            <a:off x="9343562" y="6412796"/>
            <a:ext cx="2517938"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Άδεια Pexels</a:t>
            </a:r>
            <a:endParaRPr sz="1200" b="0" i="0" u="none" strike="noStrike" cap="none">
              <a:solidFill>
                <a:schemeClr val="dk1"/>
              </a:solidFill>
              <a:latin typeface="Calibri"/>
              <a:ea typeface="Calibri"/>
              <a:cs typeface="Calibri"/>
              <a:sym typeface="Calibri"/>
            </a:endParaRPr>
          </a:p>
        </p:txBody>
      </p:sp>
      <p:pic>
        <p:nvPicPr>
          <p:cNvPr id="826" name="Google Shape;826;p97"/>
          <p:cNvPicPr preferRelativeResize="0"/>
          <p:nvPr/>
        </p:nvPicPr>
        <p:blipFill rotWithShape="1">
          <a:blip r:embed="rId5">
            <a:alphaModFix/>
          </a:blip>
          <a:srcRect l="26648" t="70260" r="70336" b="24439"/>
          <a:stretch/>
        </p:blipFill>
        <p:spPr>
          <a:xfrm flipH="1">
            <a:off x="-1904" y="6253759"/>
            <a:ext cx="610941" cy="604241"/>
          </a:xfrm>
          <a:prstGeom prst="rect">
            <a:avLst/>
          </a:prstGeom>
          <a:noFill/>
          <a:ln>
            <a:noFill/>
          </a:ln>
        </p:spPr>
      </p:pic>
      <p:pic>
        <p:nvPicPr>
          <p:cNvPr id="827" name="Google Shape;827;p97" descr="Foto profissional grátis de adultos, análise, anseio"/>
          <p:cNvPicPr preferRelativeResize="0"/>
          <p:nvPr/>
        </p:nvPicPr>
        <p:blipFill rotWithShape="1">
          <a:blip r:embed="rId6">
            <a:alphaModFix/>
          </a:blip>
          <a:srcRect/>
          <a:stretch/>
        </p:blipFill>
        <p:spPr>
          <a:xfrm>
            <a:off x="8595813" y="975813"/>
            <a:ext cx="3484729" cy="5227093"/>
          </a:xfrm>
          <a:prstGeom prst="rect">
            <a:avLst/>
          </a:prstGeom>
          <a:noFill/>
          <a:ln>
            <a:noFill/>
          </a:ln>
        </p:spPr>
      </p:pic>
      <p:sp>
        <p:nvSpPr>
          <p:cNvPr id="828" name="Google Shape;828;p97"/>
          <p:cNvSpPr/>
          <p:nvPr/>
        </p:nvSpPr>
        <p:spPr>
          <a:xfrm>
            <a:off x="6833800" y="0"/>
            <a:ext cx="53583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 Πρόσθετες πληροφορίες για την υγεία των γυναικών</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98"/>
          <p:cNvSpPr txBox="1">
            <a:spLocks noGrp="1"/>
          </p:cNvSpPr>
          <p:nvPr>
            <p:ph type="title"/>
          </p:nvPr>
        </p:nvSpPr>
        <p:spPr>
          <a:xfrm>
            <a:off x="609037" y="1195413"/>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Κατά τη διάρκεια της εγκυμοσύνης (2)</a:t>
            </a:r>
            <a:endParaRPr sz="4000">
              <a:solidFill>
                <a:srgbClr val="002060"/>
              </a:solidFill>
            </a:endParaRPr>
          </a:p>
        </p:txBody>
      </p:sp>
      <p:sp>
        <p:nvSpPr>
          <p:cNvPr id="834" name="Google Shape;834;p98"/>
          <p:cNvSpPr txBox="1"/>
          <p:nvPr/>
        </p:nvSpPr>
        <p:spPr>
          <a:xfrm>
            <a:off x="609025" y="1959025"/>
            <a:ext cx="10176600" cy="4294800"/>
          </a:xfrm>
          <a:prstGeom prst="rect">
            <a:avLst/>
          </a:prstGeom>
          <a:noFill/>
          <a:ln>
            <a:noFill/>
          </a:ln>
        </p:spPr>
        <p:txBody>
          <a:bodyPr spcFirstLastPara="1" wrap="square" lIns="91425" tIns="91425" rIns="91425" bIns="91425" anchor="t" anchorCtr="0">
            <a:noAutofit/>
          </a:bodyPr>
          <a:lstStyle/>
          <a:p>
            <a:pPr marL="186055" marR="0" lvl="0" indent="0" algn="l" rtl="0">
              <a:lnSpc>
                <a:spcPct val="100000"/>
              </a:lnSpc>
              <a:spcBef>
                <a:spcPts val="0"/>
              </a:spcBef>
              <a:spcAft>
                <a:spcPts val="0"/>
              </a:spcAft>
              <a:buClr>
                <a:srgbClr val="C01E24"/>
              </a:buClr>
              <a:buSzPts val="1400"/>
              <a:buFont typeface="Calibri"/>
              <a:buNone/>
            </a:pPr>
            <a:r>
              <a:rPr lang="en-US" sz="1800" b="1" i="0" u="none" strike="noStrike" cap="none">
                <a:solidFill>
                  <a:srgbClr val="203864"/>
                </a:solidFill>
                <a:latin typeface="Arial"/>
                <a:ea typeface="Arial"/>
                <a:cs typeface="Arial"/>
                <a:sym typeface="Arial"/>
              </a:rPr>
              <a:t>Έλεγχοι ρουτίνας και </a:t>
            </a:r>
            <a:r>
              <a:rPr lang="en-US" sz="1800" b="1">
                <a:solidFill>
                  <a:srgbClr val="203864"/>
                </a:solidFill>
              </a:rPr>
              <a:t>εξετάσεις</a:t>
            </a:r>
            <a:endParaRPr sz="1800" b="1" i="0" u="none" strike="noStrike" cap="none">
              <a:solidFill>
                <a:srgbClr val="203864"/>
              </a:solidFill>
              <a:latin typeface="Arial"/>
              <a:ea typeface="Arial"/>
              <a:cs typeface="Arial"/>
              <a:sym typeface="Arial"/>
            </a:endParaRPr>
          </a:p>
          <a:p>
            <a:pPr marL="738188" marR="0" lvl="1" indent="-561975" algn="l" rtl="0">
              <a:lnSpc>
                <a:spcPct val="100000"/>
              </a:lnSpc>
              <a:spcBef>
                <a:spcPts val="2133"/>
              </a:spcBef>
              <a:spcAft>
                <a:spcPts val="0"/>
              </a:spcAft>
              <a:buClr>
                <a:srgbClr val="C01E24"/>
              </a:buClr>
              <a:buSzPts val="1900"/>
              <a:buFont typeface="Calibri"/>
              <a:buChar char="▪"/>
            </a:pPr>
            <a:r>
              <a:rPr lang="en-US" sz="1900" b="0" i="0" u="none" strike="noStrike" cap="none">
                <a:solidFill>
                  <a:srgbClr val="000000"/>
                </a:solidFill>
                <a:latin typeface="Calibri"/>
                <a:ea typeface="Calibri"/>
                <a:cs typeface="Calibri"/>
                <a:sym typeface="Calibri"/>
              </a:rPr>
              <a:t>Εξετάσεις ρουτίνας και προσυμπτωματικούς ελέγχους, όπως εξέταση αίματος για </a:t>
            </a:r>
            <a:r>
              <a:rPr lang="en-US" sz="2000" b="1" i="0" u="none" strike="noStrike" cap="none">
                <a:solidFill>
                  <a:srgbClr val="000000"/>
                </a:solidFill>
                <a:latin typeface="Calibri"/>
                <a:ea typeface="Calibri"/>
                <a:cs typeface="Calibri"/>
                <a:sym typeface="Calibri"/>
              </a:rPr>
              <a:t>αναιμία, HIV</a:t>
            </a:r>
            <a:r>
              <a:rPr lang="en-US" sz="1900" b="0" i="0" u="none" strike="noStrike" cap="none">
                <a:solidFill>
                  <a:srgbClr val="000000"/>
                </a:solidFill>
                <a:latin typeface="Calibri"/>
                <a:ea typeface="Calibri"/>
                <a:cs typeface="Calibri"/>
                <a:sym typeface="Calibri"/>
              </a:rPr>
              <a:t> και </a:t>
            </a:r>
            <a:r>
              <a:rPr lang="en-US" sz="2000" b="1" i="0" u="none" strike="noStrike" cap="none">
                <a:solidFill>
                  <a:srgbClr val="000000"/>
                </a:solidFill>
                <a:latin typeface="Calibri"/>
                <a:ea typeface="Calibri"/>
                <a:cs typeface="Calibri"/>
                <a:sym typeface="Calibri"/>
              </a:rPr>
              <a:t>ομάδα αίματος</a:t>
            </a:r>
            <a:endParaRPr sz="2000" b="1" i="0" u="none" strike="noStrike" cap="none">
              <a:solidFill>
                <a:srgbClr val="000000"/>
              </a:solidFill>
              <a:latin typeface="Calibri"/>
              <a:ea typeface="Calibri"/>
              <a:cs typeface="Calibri"/>
              <a:sym typeface="Calibri"/>
            </a:endParaRPr>
          </a:p>
          <a:p>
            <a:pPr marL="738188" marR="0" lvl="1" indent="-561975" algn="l" rtl="0">
              <a:lnSpc>
                <a:spcPct val="100000"/>
              </a:lnSpc>
              <a:spcBef>
                <a:spcPts val="2133"/>
              </a:spcBef>
              <a:spcAft>
                <a:spcPts val="0"/>
              </a:spcAft>
              <a:buClr>
                <a:srgbClr val="C01E24"/>
              </a:buClr>
              <a:buSzPts val="1900"/>
              <a:buFont typeface="Calibri"/>
              <a:buChar char="▪"/>
            </a:pPr>
            <a:r>
              <a:rPr lang="en-US" sz="1900" b="0" i="0" u="none" strike="noStrike" cap="none">
                <a:solidFill>
                  <a:srgbClr val="000000"/>
                </a:solidFill>
                <a:latin typeface="Calibri"/>
                <a:ea typeface="Calibri"/>
                <a:cs typeface="Calibri"/>
                <a:sym typeface="Calibri"/>
              </a:rPr>
              <a:t>Παρακολούθηση της </a:t>
            </a:r>
            <a:r>
              <a:rPr lang="en-US" sz="1900" b="1" i="0" u="none" strike="noStrike" cap="none">
                <a:solidFill>
                  <a:srgbClr val="000000"/>
                </a:solidFill>
                <a:latin typeface="Calibri"/>
                <a:ea typeface="Calibri"/>
                <a:cs typeface="Calibri"/>
                <a:sym typeface="Calibri"/>
              </a:rPr>
              <a:t>αρτηριακής πίεσης</a:t>
            </a:r>
            <a:endParaRPr sz="1600" b="1" i="0" u="none" strike="noStrike" cap="none">
              <a:solidFill>
                <a:srgbClr val="000000"/>
              </a:solidFill>
              <a:latin typeface="Calibri"/>
              <a:ea typeface="Calibri"/>
              <a:cs typeface="Calibri"/>
              <a:sym typeface="Calibri"/>
            </a:endParaRPr>
          </a:p>
          <a:p>
            <a:pPr marL="738188" marR="0" lvl="1" indent="-561975" algn="l" rtl="0">
              <a:lnSpc>
                <a:spcPct val="100000"/>
              </a:lnSpc>
              <a:spcBef>
                <a:spcPts val="2133"/>
              </a:spcBef>
              <a:spcAft>
                <a:spcPts val="0"/>
              </a:spcAft>
              <a:buClr>
                <a:srgbClr val="C01E24"/>
              </a:buClr>
              <a:buSzPts val="1900"/>
              <a:buFont typeface="Calibri"/>
              <a:buChar char="▪"/>
            </a:pPr>
            <a:r>
              <a:rPr lang="en-US" sz="1900" b="0" i="0" u="none" strike="noStrike" cap="none">
                <a:solidFill>
                  <a:srgbClr val="000000"/>
                </a:solidFill>
                <a:latin typeface="Calibri"/>
                <a:ea typeface="Calibri"/>
                <a:cs typeface="Calibri"/>
                <a:sym typeface="Calibri"/>
              </a:rPr>
              <a:t>Μέτρηση της </a:t>
            </a:r>
            <a:r>
              <a:rPr lang="en-US" sz="1900" b="1" i="0" u="none" strike="noStrike" cap="none">
                <a:solidFill>
                  <a:srgbClr val="000000"/>
                </a:solidFill>
                <a:latin typeface="Calibri"/>
                <a:ea typeface="Calibri"/>
                <a:cs typeface="Calibri"/>
                <a:sym typeface="Calibri"/>
              </a:rPr>
              <a:t>αύξησης βάρους</a:t>
            </a:r>
            <a:endParaRPr sz="1600" b="1" i="0" u="none" strike="noStrike" cap="none">
              <a:solidFill>
                <a:srgbClr val="000000"/>
              </a:solidFill>
              <a:latin typeface="Calibri"/>
              <a:ea typeface="Calibri"/>
              <a:cs typeface="Calibri"/>
              <a:sym typeface="Calibri"/>
            </a:endParaRPr>
          </a:p>
          <a:p>
            <a:pPr marL="738188" marR="0" lvl="1" indent="-561975" algn="l" rtl="0">
              <a:lnSpc>
                <a:spcPct val="100000"/>
              </a:lnSpc>
              <a:spcBef>
                <a:spcPts val="2133"/>
              </a:spcBef>
              <a:spcAft>
                <a:spcPts val="0"/>
              </a:spcAft>
              <a:buClr>
                <a:srgbClr val="C01E24"/>
              </a:buClr>
              <a:buSzPts val="1900"/>
              <a:buFont typeface="Calibri"/>
              <a:buChar char="▪"/>
            </a:pPr>
            <a:r>
              <a:rPr lang="en-US" sz="1900" b="0" i="0" u="none" strike="noStrike" cap="none">
                <a:solidFill>
                  <a:srgbClr val="000000"/>
                </a:solidFill>
                <a:latin typeface="Calibri"/>
                <a:ea typeface="Calibri"/>
                <a:cs typeface="Calibri"/>
                <a:sym typeface="Calibri"/>
              </a:rPr>
              <a:t>Παρακολούθηση της </a:t>
            </a:r>
            <a:r>
              <a:rPr lang="en-US" sz="1900" b="1" i="0" u="none" strike="noStrike" cap="none">
                <a:solidFill>
                  <a:srgbClr val="000000"/>
                </a:solidFill>
                <a:latin typeface="Calibri"/>
                <a:ea typeface="Calibri"/>
                <a:cs typeface="Calibri"/>
                <a:sym typeface="Calibri"/>
              </a:rPr>
              <a:t>ανάπτυξης και του καρδιακού ρυθμούτου μωρού</a:t>
            </a:r>
            <a:r>
              <a:rPr lang="en-US" sz="1900" b="0" i="0" u="none" strike="noStrike" cap="none">
                <a:solidFill>
                  <a:srgbClr val="000000"/>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a:p>
            <a:pPr marL="738188" marR="0" lvl="1" indent="-561975" algn="l" rtl="0">
              <a:lnSpc>
                <a:spcPct val="100000"/>
              </a:lnSpc>
              <a:spcBef>
                <a:spcPts val="2133"/>
              </a:spcBef>
              <a:spcAft>
                <a:spcPts val="0"/>
              </a:spcAft>
              <a:buClr>
                <a:srgbClr val="C01E24"/>
              </a:buClr>
              <a:buSzPts val="1900"/>
              <a:buFont typeface="Calibri"/>
              <a:buChar char="▪"/>
            </a:pPr>
            <a:r>
              <a:rPr lang="en-US" sz="1900" b="0" i="0" u="none" strike="noStrike" cap="none">
                <a:solidFill>
                  <a:srgbClr val="000000"/>
                </a:solidFill>
                <a:latin typeface="Calibri"/>
                <a:ea typeface="Calibri"/>
                <a:cs typeface="Calibri"/>
                <a:sym typeface="Calibri"/>
              </a:rPr>
              <a:t>Παρακολούθηση </a:t>
            </a:r>
            <a:r>
              <a:rPr lang="en-US" sz="1900" b="1" i="0" u="none" strike="noStrike" cap="none">
                <a:solidFill>
                  <a:srgbClr val="000000"/>
                </a:solidFill>
                <a:latin typeface="Calibri"/>
                <a:ea typeface="Calibri"/>
                <a:cs typeface="Calibri"/>
                <a:sym typeface="Calibri"/>
              </a:rPr>
              <a:t>ειδικής διατροφής και άσκησης</a:t>
            </a:r>
            <a:endParaRPr sz="1600" b="1" i="0" u="none" strike="noStrike" cap="none">
              <a:solidFill>
                <a:srgbClr val="000000"/>
              </a:solidFill>
              <a:latin typeface="Calibri"/>
              <a:ea typeface="Calibri"/>
              <a:cs typeface="Calibri"/>
              <a:sym typeface="Calibri"/>
            </a:endParaRPr>
          </a:p>
          <a:p>
            <a:pPr marL="738188" marR="0" lvl="1" indent="-561975" algn="l" rtl="0">
              <a:lnSpc>
                <a:spcPct val="100000"/>
              </a:lnSpc>
              <a:spcBef>
                <a:spcPts val="2133"/>
              </a:spcBef>
              <a:spcAft>
                <a:spcPts val="0"/>
              </a:spcAft>
              <a:buClr>
                <a:srgbClr val="C01E24"/>
              </a:buClr>
              <a:buSzPts val="1900"/>
              <a:buFont typeface="Calibri"/>
              <a:buChar char="▪"/>
            </a:pPr>
            <a:r>
              <a:rPr lang="en-US" sz="1900" b="0" i="0" u="none" strike="noStrike" cap="none">
                <a:solidFill>
                  <a:srgbClr val="000000"/>
                </a:solidFill>
                <a:latin typeface="Calibri"/>
                <a:ea typeface="Calibri"/>
                <a:cs typeface="Calibri"/>
                <a:sym typeface="Calibri"/>
              </a:rPr>
              <a:t>Συστήστε </a:t>
            </a:r>
            <a:r>
              <a:rPr lang="en-US" sz="1900" b="1" i="0" u="none" strike="noStrike" cap="none">
                <a:solidFill>
                  <a:srgbClr val="000000"/>
                </a:solidFill>
                <a:latin typeface="Calibri"/>
                <a:ea typeface="Calibri"/>
                <a:cs typeface="Calibri"/>
                <a:sym typeface="Calibri"/>
              </a:rPr>
              <a:t>ειδικές τάξεις</a:t>
            </a:r>
            <a:r>
              <a:rPr lang="en-US" sz="1900" b="0" i="0" u="none" strike="noStrike" cap="none">
                <a:solidFill>
                  <a:srgbClr val="000000"/>
                </a:solidFill>
                <a:latin typeface="Calibri"/>
                <a:ea typeface="Calibri"/>
                <a:cs typeface="Calibri"/>
                <a:sym typeface="Calibri"/>
              </a:rPr>
              <a:t> σε διάφορα στάδια της εγκυμοσύνης</a:t>
            </a:r>
            <a:endParaRPr sz="1600" b="0" i="0" u="none" strike="noStrike" cap="none">
              <a:solidFill>
                <a:srgbClr val="000000"/>
              </a:solidFill>
              <a:latin typeface="Calibri"/>
              <a:ea typeface="Calibri"/>
              <a:cs typeface="Calibri"/>
              <a:sym typeface="Calibri"/>
            </a:endParaRPr>
          </a:p>
        </p:txBody>
      </p:sp>
      <p:pic>
        <p:nvPicPr>
          <p:cNvPr id="835" name="Google Shape;835;p98"/>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836" name="Google Shape;836;p98"/>
          <p:cNvSpPr/>
          <p:nvPr/>
        </p:nvSpPr>
        <p:spPr>
          <a:xfrm>
            <a:off x="6833800" y="0"/>
            <a:ext cx="53583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 Πρόσθετες πληροφορίες για την υγεία των γυναικών</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99"/>
          <p:cNvSpPr txBox="1">
            <a:spLocks noGrp="1"/>
          </p:cNvSpPr>
          <p:nvPr>
            <p:ph type="title"/>
          </p:nvPr>
        </p:nvSpPr>
        <p:spPr>
          <a:xfrm>
            <a:off x="415600" y="994576"/>
            <a:ext cx="11360700" cy="604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Κατά τη διάρκεια του τοκετού</a:t>
            </a:r>
            <a:endParaRPr sz="2800"/>
          </a:p>
        </p:txBody>
      </p:sp>
      <p:sp>
        <p:nvSpPr>
          <p:cNvPr id="842" name="Google Shape;842;p99"/>
          <p:cNvSpPr txBox="1"/>
          <p:nvPr/>
        </p:nvSpPr>
        <p:spPr>
          <a:xfrm>
            <a:off x="255451" y="1576550"/>
            <a:ext cx="7195200" cy="4168500"/>
          </a:xfrm>
          <a:prstGeom prst="rect">
            <a:avLst/>
          </a:prstGeom>
          <a:noFill/>
          <a:ln>
            <a:noFill/>
          </a:ln>
        </p:spPr>
        <p:txBody>
          <a:bodyPr spcFirstLastPara="1" wrap="square" lIns="91425" tIns="91425" rIns="91425" bIns="91425" anchor="t" anchorCtr="0">
            <a:noAutofit/>
          </a:bodyPr>
          <a:lstStyle/>
          <a:p>
            <a:pPr marL="186055" marR="0" lvl="0" indent="0" algn="l" rtl="0">
              <a:lnSpc>
                <a:spcPct val="100000"/>
              </a:lnSpc>
              <a:spcBef>
                <a:spcPts val="0"/>
              </a:spcBef>
              <a:spcAft>
                <a:spcPts val="0"/>
              </a:spcAft>
              <a:buClr>
                <a:srgbClr val="C01E24"/>
              </a:buClr>
              <a:buSzPts val="1400"/>
              <a:buFont typeface="Calibri"/>
              <a:buNone/>
            </a:pPr>
            <a:r>
              <a:rPr lang="en-US" sz="1800" b="1" i="0" u="none" strike="noStrike" cap="none">
                <a:solidFill>
                  <a:srgbClr val="203864"/>
                </a:solidFill>
                <a:latin typeface="Arial"/>
                <a:ea typeface="Arial"/>
                <a:cs typeface="Arial"/>
                <a:sym typeface="Arial"/>
              </a:rPr>
              <a:t>Έλεγχοι ρουτίνας και </a:t>
            </a:r>
            <a:r>
              <a:rPr lang="en-US" sz="1800" b="1">
                <a:solidFill>
                  <a:srgbClr val="203864"/>
                </a:solidFill>
              </a:rPr>
              <a:t>εξετάσεις</a:t>
            </a:r>
            <a:endParaRPr sz="1800" b="1" i="0" u="none" strike="noStrike" cap="none">
              <a:solidFill>
                <a:srgbClr val="203864"/>
              </a:solidFill>
              <a:latin typeface="Arial"/>
              <a:ea typeface="Arial"/>
              <a:cs typeface="Arial"/>
              <a:sym typeface="Arial"/>
            </a:endParaRPr>
          </a:p>
          <a:p>
            <a:pPr marL="512763" marR="0" lvl="1" indent="-288923" algn="l" rtl="0">
              <a:lnSpc>
                <a:spcPct val="100000"/>
              </a:lnSpc>
              <a:spcBef>
                <a:spcPts val="2133"/>
              </a:spcBef>
              <a:spcAft>
                <a:spcPts val="0"/>
              </a:spcAft>
              <a:buClr>
                <a:srgbClr val="C01E24"/>
              </a:buClr>
              <a:buSzPts val="2200"/>
              <a:buFont typeface="Calibri"/>
              <a:buChar char="▪"/>
            </a:pPr>
            <a:r>
              <a:rPr lang="en-US" sz="2200" b="0" i="0" u="none" strike="noStrike" cap="none">
                <a:solidFill>
                  <a:schemeClr val="dk1"/>
                </a:solidFill>
                <a:latin typeface="Calibri"/>
                <a:ea typeface="Calibri"/>
                <a:cs typeface="Calibri"/>
                <a:sym typeface="Calibri"/>
              </a:rPr>
              <a:t>Κατά τη διάρκεια του τοκετού είναι πολύ σημαντικό οι μητέρες να συνεργάζονται με τους βοηθούς υγειονομικής περίθαλψης για την αποφυγή και αντιμετώπιση πιθανών επιπλοκών και τη βελτιστοποίηση των μεταγεννητικών αποτελεσμάτων. </a:t>
            </a:r>
            <a:endParaRPr sz="2200" b="1" i="0" u="none" strike="noStrike" cap="none">
              <a:solidFill>
                <a:schemeClr val="dk1"/>
              </a:solidFill>
              <a:latin typeface="Calibri"/>
              <a:ea typeface="Calibri"/>
              <a:cs typeface="Calibri"/>
              <a:sym typeface="Calibri"/>
            </a:endParaRPr>
          </a:p>
          <a:p>
            <a:pPr marL="512762" marR="0" lvl="1" indent="-288923" algn="l" rtl="0">
              <a:lnSpc>
                <a:spcPct val="100000"/>
              </a:lnSpc>
              <a:spcBef>
                <a:spcPts val="2133"/>
              </a:spcBef>
              <a:spcAft>
                <a:spcPts val="0"/>
              </a:spcAft>
              <a:buClr>
                <a:srgbClr val="C01E24"/>
              </a:buClr>
              <a:buSzPts val="2200"/>
              <a:buFont typeface="Calibri"/>
              <a:buChar char="▪"/>
            </a:pPr>
            <a:r>
              <a:rPr lang="en-US" sz="2200" b="0" i="0" u="none" strike="noStrike" cap="none">
                <a:solidFill>
                  <a:schemeClr val="dk1"/>
                </a:solidFill>
                <a:latin typeface="Calibri"/>
                <a:ea typeface="Calibri"/>
                <a:cs typeface="Calibri"/>
                <a:sym typeface="Calibri"/>
              </a:rPr>
              <a:t>Η φροντίδα πρέπει να περιλαμβάνει εξειδικευμένη φροντίδα κατά τη γέννηση, μέσω της μαιευτικής φροντίδας και της διαχείρισης του πρόωρου τοκετο</a:t>
            </a:r>
            <a:r>
              <a:rPr lang="en-US" sz="2200">
                <a:solidFill>
                  <a:schemeClr val="dk1"/>
                </a:solidFill>
                <a:latin typeface="Calibri"/>
                <a:ea typeface="Calibri"/>
                <a:cs typeface="Calibri"/>
                <a:sym typeface="Calibri"/>
              </a:rPr>
              <a:t>ύ</a:t>
            </a:r>
            <a:endParaRPr sz="2400" b="1" i="0" u="none" strike="noStrike" cap="none">
              <a:solidFill>
                <a:srgbClr val="7030A0"/>
              </a:solidFill>
              <a:latin typeface="Calibri"/>
              <a:ea typeface="Calibri"/>
              <a:cs typeface="Calibri"/>
              <a:sym typeface="Calibri"/>
            </a:endParaRPr>
          </a:p>
        </p:txBody>
      </p:sp>
      <p:pic>
        <p:nvPicPr>
          <p:cNvPr id="843" name="Google Shape;843;p99" descr="A picture containing indoor, hospital room, room, person  Description automatically generated"/>
          <p:cNvPicPr preferRelativeResize="0"/>
          <p:nvPr/>
        </p:nvPicPr>
        <p:blipFill rotWithShape="1">
          <a:blip r:embed="rId3">
            <a:alphaModFix/>
          </a:blip>
          <a:srcRect/>
          <a:stretch/>
        </p:blipFill>
        <p:spPr>
          <a:xfrm>
            <a:off x="8921915" y="1603469"/>
            <a:ext cx="2718307" cy="4114800"/>
          </a:xfrm>
          <a:prstGeom prst="rect">
            <a:avLst/>
          </a:prstGeom>
          <a:noFill/>
          <a:ln>
            <a:noFill/>
          </a:ln>
        </p:spPr>
      </p:pic>
      <p:sp>
        <p:nvSpPr>
          <p:cNvPr id="844" name="Google Shape;844;p99"/>
          <p:cNvSpPr/>
          <p:nvPr/>
        </p:nvSpPr>
        <p:spPr>
          <a:xfrm>
            <a:off x="8364824" y="6555879"/>
            <a:ext cx="3696881"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Άδεια Pexels</a:t>
            </a:r>
            <a:endParaRPr sz="1200" b="0" i="0" u="none" strike="noStrike" cap="none">
              <a:solidFill>
                <a:schemeClr val="dk1"/>
              </a:solidFill>
              <a:latin typeface="Calibri"/>
              <a:ea typeface="Calibri"/>
              <a:cs typeface="Calibri"/>
              <a:sym typeface="Calibri"/>
            </a:endParaRPr>
          </a:p>
        </p:txBody>
      </p:sp>
      <p:pic>
        <p:nvPicPr>
          <p:cNvPr id="845" name="Google Shape;845;p99"/>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846" name="Google Shape;846;p99"/>
          <p:cNvSpPr/>
          <p:nvPr/>
        </p:nvSpPr>
        <p:spPr>
          <a:xfrm>
            <a:off x="6833800" y="0"/>
            <a:ext cx="53583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 Πρόσθετες πληροφορίες για την υγεία των γυναικών</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100"/>
          <p:cNvSpPr txBox="1">
            <a:spLocks noGrp="1"/>
          </p:cNvSpPr>
          <p:nvPr>
            <p:ph type="title"/>
          </p:nvPr>
        </p:nvSpPr>
        <p:spPr>
          <a:xfrm>
            <a:off x="0" y="3045911"/>
            <a:ext cx="10515600" cy="1325700"/>
          </a:xfrm>
          <a:prstGeom prst="rect">
            <a:avLst/>
          </a:prstGeom>
          <a:noFill/>
          <a:ln>
            <a:noFill/>
          </a:ln>
        </p:spPr>
        <p:txBody>
          <a:bodyPr spcFirstLastPara="1" wrap="square" lIns="91425" tIns="45700" rIns="91425" bIns="45700" anchor="ctr" anchorCtr="0">
            <a:normAutofit/>
          </a:bodyPr>
          <a:lstStyle/>
          <a:p>
            <a:pPr marL="698501" lvl="1" algn="l" rtl="0">
              <a:lnSpc>
                <a:spcPct val="100000"/>
              </a:lnSpc>
              <a:spcBef>
                <a:spcPts val="2133"/>
              </a:spcBef>
              <a:spcAft>
                <a:spcPts val="0"/>
              </a:spcAft>
              <a:buClr>
                <a:srgbClr val="C01E24"/>
              </a:buClr>
              <a:buSzPts val="3000"/>
            </a:pPr>
            <a:r>
              <a:rPr lang="en-US" sz="3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https://www.youtube.com/watch?v=S7qO_9-NJmA</a:t>
            </a:r>
            <a:endParaRPr sz="3000" dirty="0">
              <a:solidFill>
                <a:schemeClr val="dk1"/>
              </a:solidFill>
              <a:latin typeface="Calibri"/>
              <a:ea typeface="Calibri"/>
              <a:cs typeface="Calibri"/>
              <a:sym typeface="Calibri"/>
            </a:endParaRPr>
          </a:p>
          <a:p>
            <a:pPr marL="0" lvl="0" indent="0" algn="ctr" rtl="0">
              <a:lnSpc>
                <a:spcPct val="100000"/>
              </a:lnSpc>
              <a:spcBef>
                <a:spcPts val="0"/>
              </a:spcBef>
              <a:spcAft>
                <a:spcPts val="0"/>
              </a:spcAft>
              <a:buClr>
                <a:schemeClr val="dk1"/>
              </a:buClr>
              <a:buSzPts val="1100"/>
              <a:buFont typeface="Arial"/>
              <a:buNone/>
            </a:pPr>
            <a:endParaRPr sz="3000" b="0" dirty="0">
              <a:solidFill>
                <a:schemeClr val="dk1"/>
              </a:solidFill>
            </a:endParaRPr>
          </a:p>
          <a:p>
            <a:pPr marL="0" lvl="0" indent="0" algn="ctr" rtl="0">
              <a:lnSpc>
                <a:spcPct val="90000"/>
              </a:lnSpc>
              <a:spcBef>
                <a:spcPts val="0"/>
              </a:spcBef>
              <a:spcAft>
                <a:spcPts val="0"/>
              </a:spcAft>
              <a:buSzPts val="4000"/>
              <a:buNone/>
            </a:pPr>
            <a:endParaRPr sz="2200" b="0" dirty="0"/>
          </a:p>
        </p:txBody>
      </p:sp>
      <p:sp>
        <p:nvSpPr>
          <p:cNvPr id="852" name="Google Shape;852;p100"/>
          <p:cNvSpPr/>
          <p:nvPr/>
        </p:nvSpPr>
        <p:spPr>
          <a:xfrm>
            <a:off x="6833800" y="0"/>
            <a:ext cx="53583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 Πρόσθετες πληροφορίες για την υγεία των γυναικών</a:t>
            </a:r>
            <a:endParaRPr sz="1162" b="0" i="0" u="none" strike="noStrike" cap="none">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1D962543-10F4-DC87-8CA3-08942657EA60}"/>
              </a:ext>
            </a:extLst>
          </p:cNvPr>
          <p:cNvSpPr txBox="1"/>
          <p:nvPr/>
        </p:nvSpPr>
        <p:spPr>
          <a:xfrm>
            <a:off x="838200" y="2095018"/>
            <a:ext cx="8358378" cy="584775"/>
          </a:xfrm>
          <a:prstGeom prst="rect">
            <a:avLst/>
          </a:prstGeom>
          <a:noFill/>
        </p:spPr>
        <p:txBody>
          <a:bodyPr wrap="none" rtlCol="0">
            <a:spAutoFit/>
          </a:bodyPr>
          <a:lstStyle/>
          <a:p>
            <a:r>
              <a:rPr lang="el-GR" sz="3200" b="1" dirty="0"/>
              <a:t>Δείτε το βίντεο στον ακόλουθο σύνδεσμο:</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01"/>
          <p:cNvSpPr txBox="1">
            <a:spLocks noGrp="1"/>
          </p:cNvSpPr>
          <p:nvPr>
            <p:ph type="title"/>
          </p:nvPr>
        </p:nvSpPr>
        <p:spPr>
          <a:xfrm>
            <a:off x="414100" y="725724"/>
            <a:ext cx="11360700" cy="604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Βασικά στοιχεία της Νεογέννητης Φροντίδας (1)</a:t>
            </a:r>
            <a:endParaRPr sz="2800"/>
          </a:p>
        </p:txBody>
      </p:sp>
      <p:sp>
        <p:nvSpPr>
          <p:cNvPr id="858" name="Google Shape;858;p101"/>
          <p:cNvSpPr txBox="1"/>
          <p:nvPr/>
        </p:nvSpPr>
        <p:spPr>
          <a:xfrm>
            <a:off x="414100" y="1733125"/>
            <a:ext cx="8258100" cy="5124900"/>
          </a:xfrm>
          <a:prstGeom prst="rect">
            <a:avLst/>
          </a:prstGeom>
          <a:noFill/>
          <a:ln>
            <a:noFill/>
          </a:ln>
        </p:spPr>
        <p:txBody>
          <a:bodyPr spcFirstLastPara="1" wrap="square" lIns="91425" tIns="91425" rIns="91425" bIns="91425" anchor="t" anchorCtr="0">
            <a:noAutofit/>
          </a:bodyPr>
          <a:lstStyle/>
          <a:p>
            <a:pPr marL="151765" marR="0" lvl="0" indent="0" algn="l" rtl="0">
              <a:lnSpc>
                <a:spcPct val="100000"/>
              </a:lnSpc>
              <a:spcBef>
                <a:spcPts val="0"/>
              </a:spcBef>
              <a:spcAft>
                <a:spcPts val="0"/>
              </a:spcAft>
              <a:buClr>
                <a:srgbClr val="C01E24"/>
              </a:buClr>
              <a:buSzPts val="1800"/>
              <a:buFont typeface="Calibri"/>
              <a:buNone/>
            </a:pPr>
            <a:r>
              <a:rPr lang="en-US" sz="2000" b="1" i="0" u="none" strike="noStrike" cap="none">
                <a:solidFill>
                  <a:schemeClr val="dk1"/>
                </a:solidFill>
                <a:latin typeface="Calibri"/>
                <a:ea typeface="Calibri"/>
                <a:cs typeface="Calibri"/>
                <a:sym typeface="Calibri"/>
              </a:rPr>
              <a:t>1) Άμεσ</a:t>
            </a:r>
            <a:r>
              <a:rPr lang="en-US" sz="2000" b="1">
                <a:solidFill>
                  <a:schemeClr val="dk1"/>
                </a:solidFill>
                <a:latin typeface="Calibri"/>
                <a:ea typeface="Calibri"/>
                <a:cs typeface="Calibri"/>
                <a:sym typeface="Calibri"/>
              </a:rPr>
              <a:t>ο</a:t>
            </a:r>
            <a:r>
              <a:rPr lang="en-US" sz="2000" b="1" i="0" u="none" strike="noStrike" cap="none">
                <a:solidFill>
                  <a:schemeClr val="dk1"/>
                </a:solidFill>
                <a:latin typeface="Calibri"/>
                <a:ea typeface="Calibri"/>
                <a:cs typeface="Calibri"/>
                <a:sym typeface="Calibri"/>
              </a:rPr>
              <a:t> και </a:t>
            </a:r>
            <a:r>
              <a:rPr lang="en-US" sz="2000" b="1">
                <a:solidFill>
                  <a:schemeClr val="dk1"/>
                </a:solidFill>
                <a:latin typeface="Calibri"/>
                <a:ea typeface="Calibri"/>
                <a:cs typeface="Calibri"/>
                <a:sym typeface="Calibri"/>
              </a:rPr>
              <a:t>σχολαστικό στέγνωμα</a:t>
            </a:r>
            <a:endParaRPr sz="2000" b="0" i="0" u="none" strike="noStrike" cap="none">
              <a:solidFill>
                <a:schemeClr val="dk1"/>
              </a:solidFill>
              <a:latin typeface="Calibri"/>
              <a:ea typeface="Calibri"/>
              <a:cs typeface="Calibri"/>
              <a:sym typeface="Calibri"/>
            </a:endParaRPr>
          </a:p>
          <a:p>
            <a:pPr marL="608965" marR="0" lvl="0" indent="-469265" algn="l" rtl="0">
              <a:lnSpc>
                <a:spcPct val="100000"/>
              </a:lnSpc>
              <a:spcBef>
                <a:spcPts val="600"/>
              </a:spcBef>
              <a:spcAft>
                <a:spcPts val="0"/>
              </a:spcAft>
              <a:buClr>
                <a:srgbClr val="C01E24"/>
              </a:buClr>
              <a:buSzPts val="2000"/>
              <a:buFont typeface="Calibri"/>
              <a:buChar char="▪"/>
            </a:pPr>
            <a:r>
              <a:rPr lang="en-US" sz="2000" b="1" i="0" u="none" strike="noStrike" cap="none">
                <a:solidFill>
                  <a:schemeClr val="dk1"/>
                </a:solidFill>
                <a:latin typeface="Calibri"/>
                <a:ea typeface="Calibri"/>
                <a:cs typeface="Calibri"/>
                <a:sym typeface="Calibri"/>
              </a:rPr>
              <a:t>Στεγνώστε το μωρό σε μια ζεστή πετσέτα</a:t>
            </a:r>
            <a:r>
              <a:rPr lang="en-US" sz="2000" b="0" i="0" u="none" strike="noStrike" cap="none">
                <a:solidFill>
                  <a:schemeClr val="dk1"/>
                </a:solidFill>
                <a:latin typeface="Calibri"/>
                <a:ea typeface="Calibri"/>
                <a:cs typeface="Calibri"/>
                <a:sym typeface="Calibri"/>
              </a:rPr>
              <a:t> στη συνέχεια μεταφέρετε το βρέφος σε μια </a:t>
            </a:r>
            <a:r>
              <a:rPr lang="en-US" sz="2000" b="1" i="0" u="none" strike="noStrike" cap="none">
                <a:solidFill>
                  <a:schemeClr val="dk1"/>
                </a:solidFill>
                <a:latin typeface="Calibri"/>
                <a:ea typeface="Calibri"/>
                <a:cs typeface="Calibri"/>
                <a:sym typeface="Calibri"/>
              </a:rPr>
              <a:t>δεύτερη ζεστή και </a:t>
            </a:r>
            <a:r>
              <a:rPr lang="en-US" sz="2000" b="1">
                <a:solidFill>
                  <a:schemeClr val="dk1"/>
                </a:solidFill>
                <a:latin typeface="Calibri"/>
                <a:ea typeface="Calibri"/>
                <a:cs typeface="Calibri"/>
                <a:sym typeface="Calibri"/>
              </a:rPr>
              <a:t>στεγνή </a:t>
            </a:r>
            <a:r>
              <a:rPr lang="en-US" sz="2000" b="1" i="0" u="none" strike="noStrike" cap="none">
                <a:solidFill>
                  <a:schemeClr val="dk1"/>
                </a:solidFill>
                <a:latin typeface="Calibri"/>
                <a:ea typeface="Calibri"/>
                <a:cs typeface="Calibri"/>
                <a:sym typeface="Calibri"/>
              </a:rPr>
              <a:t>πετσέτα</a:t>
            </a:r>
            <a:r>
              <a:rPr lang="en-US" sz="2000" b="0" i="0" u="none" strike="noStrike" cap="none">
                <a:solidFill>
                  <a:schemeClr val="dk1"/>
                </a:solidFill>
                <a:latin typeface="Calibri"/>
                <a:ea typeface="Calibri"/>
                <a:cs typeface="Calibri"/>
                <a:sym typeface="Calibri"/>
              </a:rPr>
              <a:t> για να αποτρ</a:t>
            </a:r>
            <a:r>
              <a:rPr lang="en-US" sz="2000">
                <a:solidFill>
                  <a:schemeClr val="dk1"/>
                </a:solidFill>
                <a:latin typeface="Calibri"/>
                <a:ea typeface="Calibri"/>
                <a:cs typeface="Calibri"/>
                <a:sym typeface="Calibri"/>
              </a:rPr>
              <a:t>απ</a:t>
            </a:r>
            <a:r>
              <a:rPr lang="en-US" sz="2000" b="0" i="0" u="none" strike="noStrike" cap="none">
                <a:solidFill>
                  <a:schemeClr val="dk1"/>
                </a:solidFill>
                <a:latin typeface="Calibri"/>
                <a:ea typeface="Calibri"/>
                <a:cs typeface="Calibri"/>
                <a:sym typeface="Calibri"/>
              </a:rPr>
              <a:t>ε</a:t>
            </a:r>
            <a:r>
              <a:rPr lang="en-US" sz="2000">
                <a:solidFill>
                  <a:schemeClr val="dk1"/>
                </a:solidFill>
                <a:latin typeface="Calibri"/>
                <a:ea typeface="Calibri"/>
                <a:cs typeface="Calibri"/>
                <a:sym typeface="Calibri"/>
              </a:rPr>
              <a:t>ί </a:t>
            </a:r>
            <a:r>
              <a:rPr lang="en-US" sz="2000" b="0" i="0" u="none" strike="noStrike" cap="none">
                <a:solidFill>
                  <a:schemeClr val="dk1"/>
                </a:solidFill>
                <a:latin typeface="Calibri"/>
                <a:ea typeface="Calibri"/>
                <a:cs typeface="Calibri"/>
                <a:sym typeface="Calibri"/>
              </a:rPr>
              <a:t>η υποθερμία και επίσης να </a:t>
            </a:r>
            <a:r>
              <a:rPr lang="en-US" sz="2000">
                <a:solidFill>
                  <a:schemeClr val="dk1"/>
                </a:solidFill>
                <a:latin typeface="Calibri"/>
                <a:ea typeface="Calibri"/>
                <a:cs typeface="Calibri"/>
                <a:sym typeface="Calibri"/>
              </a:rPr>
              <a:t>δώσει ερέθισμα</a:t>
            </a:r>
            <a:r>
              <a:rPr lang="en-US" sz="2000" b="0" i="0" u="none" strike="noStrike" cap="none">
                <a:solidFill>
                  <a:schemeClr val="dk1"/>
                </a:solidFill>
                <a:latin typeface="Calibri"/>
                <a:ea typeface="Calibri"/>
                <a:cs typeface="Calibri"/>
                <a:sym typeface="Calibri"/>
              </a:rPr>
              <a:t> στο βρέφος να κλάψει</a:t>
            </a:r>
            <a:endParaRPr sz="2000" b="0" i="0" u="none" strike="noStrike" cap="none">
              <a:solidFill>
                <a:schemeClr val="dk1"/>
              </a:solidFill>
              <a:latin typeface="Calibri"/>
              <a:ea typeface="Calibri"/>
              <a:cs typeface="Calibri"/>
              <a:sym typeface="Calibri"/>
            </a:endParaRPr>
          </a:p>
          <a:p>
            <a:pPr marL="608965" marR="0" lvl="0" indent="-469265" algn="l" rtl="0">
              <a:lnSpc>
                <a:spcPct val="100000"/>
              </a:lnSpc>
              <a:spcBef>
                <a:spcPts val="600"/>
              </a:spcBef>
              <a:spcAft>
                <a:spcPts val="0"/>
              </a:spcAft>
              <a:buClr>
                <a:srgbClr val="C01E24"/>
              </a:buClr>
              <a:buSzPts val="2000"/>
              <a:buFont typeface="Calibri"/>
              <a:buChar char="▪"/>
            </a:pPr>
            <a:r>
              <a:rPr lang="en-US" sz="2000" b="0" i="0" u="none" strike="noStrike" cap="none">
                <a:solidFill>
                  <a:schemeClr val="dk1"/>
                </a:solidFill>
                <a:latin typeface="Calibri"/>
                <a:ea typeface="Calibri"/>
                <a:cs typeface="Calibri"/>
                <a:sym typeface="Calibri"/>
              </a:rPr>
              <a:t>Κάντε μια </a:t>
            </a:r>
            <a:r>
              <a:rPr lang="en-US" sz="2000" b="1" i="0" u="none" strike="noStrike" cap="none">
                <a:solidFill>
                  <a:schemeClr val="dk1"/>
                </a:solidFill>
                <a:latin typeface="Calibri"/>
                <a:ea typeface="Calibri"/>
                <a:cs typeface="Calibri"/>
                <a:sym typeface="Calibri"/>
              </a:rPr>
              <a:t>αρχική εξέταση</a:t>
            </a:r>
            <a:r>
              <a:rPr lang="en-US" sz="2000" b="0" i="0" u="none" strike="noStrike" cap="none">
                <a:solidFill>
                  <a:schemeClr val="dk1"/>
                </a:solidFill>
                <a:latin typeface="Calibri"/>
                <a:ea typeface="Calibri"/>
                <a:cs typeface="Calibri"/>
                <a:sym typeface="Calibri"/>
              </a:rPr>
              <a:t> για να αξιολογήσει το βρέφος για το μέγεθος, το φύλο, τις μεικτές συγγενείς ανωμαλίες ή άλλα προφανή κλινικά προβλήματα</a:t>
            </a:r>
            <a:endParaRPr sz="2000" b="0" i="0" u="none" strike="noStrike" cap="none">
              <a:solidFill>
                <a:srgbClr val="000000"/>
              </a:solidFill>
              <a:latin typeface="Arial"/>
              <a:ea typeface="Arial"/>
              <a:cs typeface="Arial"/>
              <a:sym typeface="Arial"/>
            </a:endParaRPr>
          </a:p>
          <a:p>
            <a:pPr marL="151765" marR="0" lvl="0" indent="0" algn="l" rtl="0">
              <a:lnSpc>
                <a:spcPct val="100000"/>
              </a:lnSpc>
              <a:spcBef>
                <a:spcPts val="600"/>
              </a:spcBef>
              <a:spcAft>
                <a:spcPts val="0"/>
              </a:spcAft>
              <a:buClr>
                <a:srgbClr val="C01E24"/>
              </a:buClr>
              <a:buSzPts val="1800"/>
              <a:buFont typeface="Calibri"/>
              <a:buNone/>
            </a:pPr>
            <a:r>
              <a:rPr lang="en-US" sz="2000" b="1" i="0" u="none" strike="noStrike" cap="none">
                <a:solidFill>
                  <a:schemeClr val="dk1"/>
                </a:solidFill>
                <a:latin typeface="Calibri"/>
                <a:ea typeface="Calibri"/>
                <a:cs typeface="Calibri"/>
                <a:sym typeface="Calibri"/>
              </a:rPr>
              <a:t>2) Συσφιγκώνοντας το</a:t>
            </a:r>
            <a:r>
              <a:rPr lang="en-US" sz="2000" b="1">
                <a:solidFill>
                  <a:schemeClr val="dk1"/>
                </a:solidFill>
                <a:latin typeface="Calibri"/>
                <a:ea typeface="Calibri"/>
                <a:cs typeface="Calibri"/>
                <a:sym typeface="Calibri"/>
              </a:rPr>
              <a:t>ν ομφάλιο λώρο</a:t>
            </a:r>
            <a:endParaRPr sz="2000" b="0" i="0" u="none" strike="noStrike" cap="none">
              <a:solidFill>
                <a:schemeClr val="dk1"/>
              </a:solidFill>
              <a:latin typeface="Calibri"/>
              <a:ea typeface="Calibri"/>
              <a:cs typeface="Calibri"/>
              <a:sym typeface="Calibri"/>
            </a:endParaRPr>
          </a:p>
          <a:p>
            <a:pPr marL="494665" marR="0" lvl="0" indent="-355600" algn="l" rtl="0">
              <a:lnSpc>
                <a:spcPct val="100000"/>
              </a:lnSpc>
              <a:spcBef>
                <a:spcPts val="600"/>
              </a:spcBef>
              <a:spcAft>
                <a:spcPts val="0"/>
              </a:spcAft>
              <a:buClr>
                <a:srgbClr val="C01E24"/>
              </a:buClr>
              <a:buSzPts val="2000"/>
              <a:buFont typeface="Calibri"/>
              <a:buChar char="▪"/>
            </a:pPr>
            <a:r>
              <a:rPr lang="en-US" sz="2000" b="1" i="0" u="none" strike="noStrike" cap="none">
                <a:solidFill>
                  <a:schemeClr val="dk1"/>
                </a:solidFill>
                <a:latin typeface="Calibri"/>
                <a:ea typeface="Calibri"/>
                <a:cs typeface="Calibri"/>
                <a:sym typeface="Calibri"/>
              </a:rPr>
              <a:t>Καθυστερήστε τη σύσφιξη του λώρου </a:t>
            </a:r>
            <a:r>
              <a:rPr lang="en-US" sz="2000" b="1">
                <a:solidFill>
                  <a:schemeClr val="dk1"/>
                </a:solidFill>
                <a:latin typeface="Calibri"/>
                <a:ea typeface="Calibri"/>
                <a:cs typeface="Calibri"/>
                <a:sym typeface="Calibri"/>
              </a:rPr>
              <a:t>για</a:t>
            </a:r>
            <a:r>
              <a:rPr lang="en-US" sz="2000" b="1" i="0" u="none" strike="noStrike" cap="none">
                <a:solidFill>
                  <a:schemeClr val="dk1"/>
                </a:solidFill>
                <a:latin typeface="Calibri"/>
                <a:ea typeface="Calibri"/>
                <a:cs typeface="Calibri"/>
                <a:sym typeface="Calibri"/>
              </a:rPr>
              <a:t> 2 λεπτά μετά τη γέννηση</a:t>
            </a:r>
            <a:r>
              <a:rPr lang="en-US" sz="2000" b="0" i="0" u="none" strike="noStrike" cap="none">
                <a:solidFill>
                  <a:schemeClr val="dk1"/>
                </a:solidFill>
                <a:latin typeface="Calibri"/>
                <a:ea typeface="Calibri"/>
                <a:cs typeface="Calibri"/>
                <a:sym typeface="Calibri"/>
              </a:rPr>
              <a:t>, αφήστε επίσης το βρέφος να κλάψει μερικές φορές πριν από τη σύσφιξη του λώρου, ώστε το μωρό να λάβει επιπλέον αίμα από τον πλακούντα.</a:t>
            </a:r>
            <a:endParaRPr sz="2000" b="0" i="0" u="none" strike="noStrike" cap="none">
              <a:solidFill>
                <a:schemeClr val="dk1"/>
              </a:solidFill>
              <a:latin typeface="Calibri"/>
              <a:ea typeface="Calibri"/>
              <a:cs typeface="Calibri"/>
              <a:sym typeface="Calibri"/>
            </a:endParaRPr>
          </a:p>
          <a:p>
            <a:pPr marL="494665" marR="0" lvl="0" indent="-355600" algn="l" rtl="0">
              <a:lnSpc>
                <a:spcPct val="100000"/>
              </a:lnSpc>
              <a:spcBef>
                <a:spcPts val="600"/>
              </a:spcBef>
              <a:spcAft>
                <a:spcPts val="0"/>
              </a:spcAft>
              <a:buClr>
                <a:srgbClr val="C01E24"/>
              </a:buClr>
              <a:buSzPts val="2000"/>
              <a:buFont typeface="Calibri"/>
              <a:buChar char="▪"/>
            </a:pPr>
            <a:r>
              <a:rPr lang="en-US" sz="2000" b="0" i="0" u="none" strike="noStrike" cap="none">
                <a:solidFill>
                  <a:schemeClr val="dk1"/>
                </a:solidFill>
                <a:latin typeface="Calibri"/>
                <a:ea typeface="Calibri"/>
                <a:cs typeface="Calibri"/>
                <a:sym typeface="Calibri"/>
              </a:rPr>
              <a:t>Το </a:t>
            </a:r>
            <a:r>
              <a:rPr lang="en-US" sz="2000" b="1" i="0" u="none" strike="noStrike" cap="none">
                <a:solidFill>
                  <a:schemeClr val="dk1"/>
                </a:solidFill>
                <a:latin typeface="Calibri"/>
                <a:ea typeface="Calibri"/>
                <a:cs typeface="Calibri"/>
                <a:sym typeface="Calibri"/>
              </a:rPr>
              <a:t>επιπλέον αίμα θα αποτρέψει την αναιμία ανεπάρκειας σιδήρου</a:t>
            </a:r>
            <a:r>
              <a:rPr lang="en-US" sz="2000" b="0" i="0" u="none" strike="noStrike" cap="none">
                <a:solidFill>
                  <a:schemeClr val="dk1"/>
                </a:solidFill>
                <a:latin typeface="Calibri"/>
                <a:ea typeface="Calibri"/>
                <a:cs typeface="Calibri"/>
                <a:sym typeface="Calibri"/>
              </a:rPr>
              <a:t> αργότερα κατά το πρώτο έτος της ζωής</a:t>
            </a:r>
            <a:endParaRPr sz="2000" b="0" i="0" u="none" strike="noStrike" cap="none">
              <a:solidFill>
                <a:schemeClr val="dk1"/>
              </a:solidFill>
              <a:latin typeface="Calibri"/>
              <a:ea typeface="Calibri"/>
              <a:cs typeface="Calibri"/>
              <a:sym typeface="Calibri"/>
            </a:endParaRPr>
          </a:p>
          <a:p>
            <a:pPr marL="494665" marR="0" lvl="0" indent="-355600" algn="l" rtl="0">
              <a:lnSpc>
                <a:spcPct val="100000"/>
              </a:lnSpc>
              <a:spcBef>
                <a:spcPts val="600"/>
              </a:spcBef>
              <a:spcAft>
                <a:spcPts val="600"/>
              </a:spcAft>
              <a:buClr>
                <a:srgbClr val="C01E24"/>
              </a:buClr>
              <a:buSzPts val="2000"/>
              <a:buFont typeface="Calibri"/>
              <a:buChar char="▪"/>
            </a:pPr>
            <a:r>
              <a:rPr lang="en-US" sz="2000" b="1" i="0" u="none" strike="noStrike" cap="none">
                <a:solidFill>
                  <a:schemeClr val="dk1"/>
                </a:solidFill>
                <a:latin typeface="Calibri"/>
                <a:ea typeface="Calibri"/>
                <a:cs typeface="Calibri"/>
                <a:sym typeface="Calibri"/>
              </a:rPr>
              <a:t>Σφίγξτε το καλώδιο 3 ή 4 cm από την κοιλιά του βρέφους</a:t>
            </a:r>
            <a:r>
              <a:rPr lang="en-US" sz="2000" b="0" i="0" u="none" strike="noStrike" cap="none">
                <a:solidFill>
                  <a:schemeClr val="dk1"/>
                </a:solidFill>
                <a:latin typeface="Calibri"/>
                <a:ea typeface="Calibri"/>
                <a:cs typeface="Calibri"/>
                <a:sym typeface="Calibri"/>
              </a:rPr>
              <a:t>. </a:t>
            </a:r>
            <a:endParaRPr sz="2000" b="0" i="0" u="none" strike="noStrike" cap="none">
              <a:solidFill>
                <a:srgbClr val="000000"/>
              </a:solidFill>
              <a:latin typeface="Arial"/>
              <a:ea typeface="Arial"/>
              <a:cs typeface="Arial"/>
              <a:sym typeface="Arial"/>
            </a:endParaRPr>
          </a:p>
        </p:txBody>
      </p:sp>
      <p:pic>
        <p:nvPicPr>
          <p:cNvPr id="859" name="Google Shape;859;p101" descr="A picture containing person, indoor, hospital room, blue  Description automatically generated"/>
          <p:cNvPicPr preferRelativeResize="0"/>
          <p:nvPr/>
        </p:nvPicPr>
        <p:blipFill rotWithShape="1">
          <a:blip r:embed="rId3">
            <a:alphaModFix/>
          </a:blip>
          <a:srcRect/>
          <a:stretch/>
        </p:blipFill>
        <p:spPr>
          <a:xfrm>
            <a:off x="8515050" y="2496325"/>
            <a:ext cx="3475375" cy="2305475"/>
          </a:xfrm>
          <a:prstGeom prst="rect">
            <a:avLst/>
          </a:prstGeom>
          <a:noFill/>
          <a:ln>
            <a:noFill/>
          </a:ln>
        </p:spPr>
      </p:pic>
      <p:sp>
        <p:nvSpPr>
          <p:cNvPr id="860" name="Google Shape;860;p101"/>
          <p:cNvSpPr/>
          <p:nvPr/>
        </p:nvSpPr>
        <p:spPr>
          <a:xfrm>
            <a:off x="8883156" y="6417399"/>
            <a:ext cx="2891749"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Άδεια Pexels</a:t>
            </a:r>
            <a:endParaRPr sz="1200" b="0" i="0" u="none" strike="noStrike" cap="none">
              <a:solidFill>
                <a:schemeClr val="dk1"/>
              </a:solidFill>
              <a:latin typeface="Calibri"/>
              <a:ea typeface="Calibri"/>
              <a:cs typeface="Calibri"/>
              <a:sym typeface="Calibri"/>
            </a:endParaRPr>
          </a:p>
        </p:txBody>
      </p:sp>
      <p:sp>
        <p:nvSpPr>
          <p:cNvPr id="861" name="Google Shape;861;p101"/>
          <p:cNvSpPr txBox="1"/>
          <p:nvPr/>
        </p:nvSpPr>
        <p:spPr>
          <a:xfrm>
            <a:off x="414100" y="1329925"/>
            <a:ext cx="10664400" cy="403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i="1" u="none" strike="noStrike" cap="none">
                <a:solidFill>
                  <a:srgbClr val="203864"/>
                </a:solidFill>
                <a:latin typeface="Arial"/>
                <a:ea typeface="Arial"/>
                <a:cs typeface="Arial"/>
                <a:sym typeface="Arial"/>
              </a:rPr>
              <a:t>Πώς μπορώ να προστατεύσω το νεογέννητό μου αμέσως μετά τον τοκετό;</a:t>
            </a:r>
            <a:endParaRPr sz="1800" b="1" i="1" u="none" strike="noStrike" cap="none">
              <a:solidFill>
                <a:srgbClr val="203864"/>
              </a:solidFill>
              <a:latin typeface="Arial"/>
              <a:ea typeface="Arial"/>
              <a:cs typeface="Arial"/>
              <a:sym typeface="Arial"/>
            </a:endParaRPr>
          </a:p>
        </p:txBody>
      </p:sp>
      <p:pic>
        <p:nvPicPr>
          <p:cNvPr id="862" name="Google Shape;862;p101"/>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863" name="Google Shape;863;p101"/>
          <p:cNvSpPr/>
          <p:nvPr/>
        </p:nvSpPr>
        <p:spPr>
          <a:xfrm>
            <a:off x="6833800" y="0"/>
            <a:ext cx="53583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 Πρόσθετες πληροφορίες για την υγεία των γυναικών</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4"/>
          <p:cNvSpPr txBox="1">
            <a:spLocks noGrp="1"/>
          </p:cNvSpPr>
          <p:nvPr>
            <p:ph type="title"/>
          </p:nvPr>
        </p:nvSpPr>
        <p:spPr>
          <a:xfrm>
            <a:off x="566150" y="643700"/>
            <a:ext cx="11059800" cy="605100"/>
          </a:xfrm>
          <a:prstGeom prst="rect">
            <a:avLst/>
          </a:prstGeom>
          <a:noFill/>
          <a:ln>
            <a:noFill/>
          </a:ln>
        </p:spPr>
        <p:txBody>
          <a:bodyPr spcFirstLastPara="1" wrap="square" lIns="91425" tIns="45700" rIns="91425" bIns="45700" anchor="ctr" anchorCtr="0">
            <a:noAutofit/>
          </a:bodyPr>
          <a:lstStyle/>
          <a:p>
            <a:pPr marL="0" lvl="0" indent="0" algn="just" rtl="0">
              <a:lnSpc>
                <a:spcPct val="150000"/>
              </a:lnSpc>
              <a:spcBef>
                <a:spcPts val="600"/>
              </a:spcBef>
              <a:spcAft>
                <a:spcPts val="0"/>
              </a:spcAft>
              <a:buClr>
                <a:schemeClr val="dk1"/>
              </a:buClr>
              <a:buSzPts val="990"/>
              <a:buFont typeface="Arial"/>
              <a:buNone/>
            </a:pPr>
            <a:r>
              <a:rPr lang="en-US" sz="2800"/>
              <a:t>Εισαγωγή </a:t>
            </a:r>
            <a:endParaRPr sz="2800"/>
          </a:p>
        </p:txBody>
      </p:sp>
      <p:sp>
        <p:nvSpPr>
          <p:cNvPr id="205" name="Google Shape;205;p44"/>
          <p:cNvSpPr/>
          <p:nvPr/>
        </p:nvSpPr>
        <p:spPr>
          <a:xfrm>
            <a:off x="9552458" y="65274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Άδεια Pixabay</a:t>
            </a:r>
            <a:endParaRPr sz="1200" b="0" i="0" u="none" strike="noStrike" cap="none">
              <a:solidFill>
                <a:schemeClr val="dk1"/>
              </a:solidFill>
              <a:latin typeface="Calibri"/>
              <a:ea typeface="Calibri"/>
              <a:cs typeface="Calibri"/>
              <a:sym typeface="Calibri"/>
            </a:endParaRPr>
          </a:p>
        </p:txBody>
      </p:sp>
      <p:sp>
        <p:nvSpPr>
          <p:cNvPr id="206" name="Google Shape;206;p44"/>
          <p:cNvSpPr txBox="1">
            <a:spLocks noGrp="1"/>
          </p:cNvSpPr>
          <p:nvPr>
            <p:ph type="body" idx="1"/>
          </p:nvPr>
        </p:nvSpPr>
        <p:spPr>
          <a:xfrm>
            <a:off x="566150" y="1248800"/>
            <a:ext cx="7082700" cy="5372700"/>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600"/>
              </a:spcBef>
              <a:spcAft>
                <a:spcPts val="0"/>
              </a:spcAft>
              <a:buSzPts val="2400"/>
              <a:buNone/>
            </a:pPr>
            <a:r>
              <a:rPr lang="en-US" sz="2000" dirty="0" err="1"/>
              <a:t>Αυτή</a:t>
            </a:r>
            <a:r>
              <a:rPr lang="en-US" sz="2000" dirty="0"/>
              <a:t> η </a:t>
            </a:r>
            <a:r>
              <a:rPr lang="en-US" sz="2000" dirty="0" err="1"/>
              <a:t>ενότητ</a:t>
            </a:r>
            <a:r>
              <a:rPr lang="en-US" sz="2000" dirty="0"/>
              <a:t>α επικεντρώνεται στην ευαισθητοποίηση σχετικά με τα θέματα υγείας σας, τα οποία είναι ιδιαίτερα επιρρεπή στην άφιξη σε μια νέα χώρα.  Ο </a:t>
            </a:r>
            <a:r>
              <a:rPr lang="en-US" sz="2000" dirty="0" err="1"/>
              <a:t>εκ</a:t>
            </a:r>
            <a:r>
              <a:rPr lang="en-US" sz="2000" dirty="0"/>
              <a:t>παιδευτής σας αναμένεται να καθοδηγήσει την ομάδα των </a:t>
            </a:r>
            <a:r>
              <a:rPr lang="el-GR" sz="2000" dirty="0"/>
              <a:t>μαθητευόμενων </a:t>
            </a:r>
            <a:r>
              <a:rPr lang="en-US" sz="2000" dirty="0" err="1"/>
              <a:t>στον</a:t>
            </a:r>
            <a:r>
              <a:rPr lang="en-US" sz="2000" dirty="0"/>
              <a:t> </a:t>
            </a:r>
            <a:r>
              <a:rPr lang="en-US" sz="2000" dirty="0" err="1"/>
              <a:t>εντο</a:t>
            </a:r>
            <a:r>
              <a:rPr lang="en-US" sz="2000" dirty="0"/>
              <a:t>πισμό των παραγόντων που επηρέασαν την υγεία σας πριν, κατά τη διάρκεια και μετά την άφιξή σας στη νέα χώρα. </a:t>
            </a:r>
            <a:r>
              <a:rPr lang="en-US" sz="2000" dirty="0" err="1"/>
              <a:t>Κάθε</a:t>
            </a:r>
            <a:r>
              <a:rPr lang="en-US" sz="2000" dirty="0"/>
              <a:t> </a:t>
            </a:r>
            <a:r>
              <a:rPr lang="en-US" sz="2000" dirty="0" err="1"/>
              <a:t>μί</a:t>
            </a:r>
            <a:r>
              <a:rPr lang="en-US" sz="2000" dirty="0"/>
              <a:t>α από αυτές τις φάσεις επηρεάζει τη σωματική και ψυχική υγεία και σε ορισμένες περιπτώσεις είναι αλληλένδετες και αλληλοεξαρτώμενες.</a:t>
            </a:r>
            <a:endParaRPr dirty="0"/>
          </a:p>
          <a:p>
            <a:pPr marL="76200" lvl="0" indent="0" algn="l" rtl="0">
              <a:lnSpc>
                <a:spcPct val="100000"/>
              </a:lnSpc>
              <a:spcBef>
                <a:spcPts val="1200"/>
              </a:spcBef>
              <a:spcAft>
                <a:spcPts val="600"/>
              </a:spcAft>
              <a:buSzPts val="2400"/>
              <a:buNone/>
            </a:pPr>
            <a:r>
              <a:rPr lang="en-US" sz="2000" dirty="0"/>
              <a:t>Τα </a:t>
            </a:r>
            <a:r>
              <a:rPr lang="en-US" sz="2000" dirty="0" err="1"/>
              <a:t>ζητήμ</a:t>
            </a:r>
            <a:r>
              <a:rPr lang="en-US" sz="2000" dirty="0"/>
              <a:t>ατα υγείας δεν αφορούν μόνο τα συμπτώματα μιας νόσου. </a:t>
            </a:r>
            <a:r>
              <a:rPr lang="en-US" sz="2000" dirty="0" err="1"/>
              <a:t>Έχουν</a:t>
            </a:r>
            <a:r>
              <a:rPr lang="en-US" sz="2000" dirty="0"/>
              <a:t> επ</a:t>
            </a:r>
            <a:r>
              <a:rPr lang="en-US" sz="2000" dirty="0" err="1"/>
              <a:t>ίσης</a:t>
            </a:r>
            <a:r>
              <a:rPr lang="en-US" sz="2000" dirty="0"/>
              <a:t> να </a:t>
            </a:r>
            <a:r>
              <a:rPr lang="en-US" sz="2000" dirty="0" err="1"/>
              <a:t>κάνουν</a:t>
            </a:r>
            <a:r>
              <a:rPr lang="en-US" sz="2000" dirty="0"/>
              <a:t> </a:t>
            </a:r>
            <a:r>
              <a:rPr lang="en-US" sz="2000" dirty="0" err="1"/>
              <a:t>με</a:t>
            </a:r>
            <a:r>
              <a:rPr lang="en-US" sz="2000" dirty="0"/>
              <a:t> </a:t>
            </a:r>
            <a:r>
              <a:rPr lang="en-US" sz="2000" dirty="0" err="1"/>
              <a:t>τη</a:t>
            </a:r>
            <a:r>
              <a:rPr lang="en-US" sz="2000" dirty="0"/>
              <a:t> </a:t>
            </a:r>
            <a:r>
              <a:rPr lang="en-US" sz="2000" dirty="0" err="1"/>
              <a:t>γλώσσ</a:t>
            </a:r>
            <a:r>
              <a:rPr lang="en-US" sz="2000" dirty="0"/>
              <a:t>α και την ορολογία, καθώς και με διαφορετικούς τρόπους αντιμετώπισης της εκάστοτε ασθένειας. </a:t>
            </a:r>
            <a:r>
              <a:rPr lang="en-US" sz="2000" dirty="0" err="1"/>
              <a:t>Πίσω</a:t>
            </a:r>
            <a:r>
              <a:rPr lang="en-US" sz="2000" dirty="0"/>
              <a:t> από τα </a:t>
            </a:r>
            <a:r>
              <a:rPr lang="en-US" sz="2000" dirty="0" err="1"/>
              <a:t>συμ</a:t>
            </a:r>
            <a:r>
              <a:rPr lang="en-US" sz="2000" dirty="0"/>
              <a:t>πτώματα και την περιγραφή τους, υπάρχουν συχνά και πολιτισμικοί παράγοντες που πρέπει να ληφθούν υπόψη. Η </a:t>
            </a:r>
            <a:r>
              <a:rPr lang="en-US" sz="2000" dirty="0" err="1"/>
              <a:t>ενότητ</a:t>
            </a:r>
            <a:r>
              <a:rPr lang="en-US" sz="2000" dirty="0"/>
              <a:t>α επικεντρώνεται στους τρόπους με τους οποίους ζητήματα υγείας μπορούν να αντιμετωπιστούν με ψηφιακά μέσα. </a:t>
            </a:r>
            <a:endParaRPr sz="2000" dirty="0"/>
          </a:p>
        </p:txBody>
      </p:sp>
      <p:pic>
        <p:nvPicPr>
          <p:cNvPr id="207" name="Google Shape;207;p44" descr="Digitalisierung, Gesundheitswesen, Gesundheit"/>
          <p:cNvPicPr preferRelativeResize="0"/>
          <p:nvPr/>
        </p:nvPicPr>
        <p:blipFill rotWithShape="1">
          <a:blip r:embed="rId5">
            <a:alphaModFix/>
          </a:blip>
          <a:srcRect/>
          <a:stretch/>
        </p:blipFill>
        <p:spPr>
          <a:xfrm>
            <a:off x="7805554" y="2011505"/>
            <a:ext cx="4252483" cy="2834990"/>
          </a:xfrm>
          <a:prstGeom prst="rect">
            <a:avLst/>
          </a:prstGeom>
          <a:noFill/>
          <a:ln>
            <a:noFill/>
          </a:ln>
        </p:spPr>
      </p:pic>
      <p:sp>
        <p:nvSpPr>
          <p:cNvPr id="208" name="Google Shape;208;p44"/>
          <p:cNvSpPr/>
          <p:nvPr/>
        </p:nvSpPr>
        <p:spPr>
          <a:xfrm>
            <a:off x="10384221" y="-3933"/>
            <a:ext cx="1806519"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2.1 Εισαγωγή </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02"/>
          <p:cNvSpPr txBox="1">
            <a:spLocks noGrp="1"/>
          </p:cNvSpPr>
          <p:nvPr>
            <p:ph type="title"/>
          </p:nvPr>
        </p:nvSpPr>
        <p:spPr>
          <a:xfrm>
            <a:off x="415600" y="689811"/>
            <a:ext cx="11360800" cy="94665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Βασικά στοιχεία της Νεογέννητης Φροντίδας (2)</a:t>
            </a:r>
            <a:endParaRPr sz="2800"/>
          </a:p>
        </p:txBody>
      </p:sp>
      <p:sp>
        <p:nvSpPr>
          <p:cNvPr id="869" name="Google Shape;869;p102"/>
          <p:cNvSpPr txBox="1">
            <a:spLocks noGrp="1"/>
          </p:cNvSpPr>
          <p:nvPr>
            <p:ph type="body" idx="1"/>
          </p:nvPr>
        </p:nvSpPr>
        <p:spPr>
          <a:xfrm>
            <a:off x="319348" y="1361877"/>
            <a:ext cx="11360800" cy="4429322"/>
          </a:xfrm>
          <a:prstGeom prst="rect">
            <a:avLst/>
          </a:prstGeom>
          <a:noFill/>
          <a:ln>
            <a:noFill/>
          </a:ln>
        </p:spPr>
        <p:txBody>
          <a:bodyPr spcFirstLastPara="1" wrap="square" lIns="91425" tIns="91425" rIns="91425" bIns="91425" anchor="t" anchorCtr="0">
            <a:noAutofit/>
          </a:bodyPr>
          <a:lstStyle/>
          <a:p>
            <a:pPr marL="151765" lvl="0" indent="0" algn="l" rtl="0">
              <a:lnSpc>
                <a:spcPct val="100000"/>
              </a:lnSpc>
              <a:spcBef>
                <a:spcPts val="600"/>
              </a:spcBef>
              <a:spcAft>
                <a:spcPts val="0"/>
              </a:spcAft>
              <a:buSzPts val="1800"/>
              <a:buNone/>
            </a:pPr>
            <a:r>
              <a:rPr lang="en-US" sz="2200" b="1">
                <a:solidFill>
                  <a:schemeClr val="dk1"/>
                </a:solidFill>
              </a:rPr>
              <a:t>3) </a:t>
            </a:r>
            <a:r>
              <a:rPr lang="en-US" sz="2200" b="1"/>
              <a:t>Επαφή δέρμα-με-δέρμα</a:t>
            </a:r>
            <a:endParaRPr sz="2200">
              <a:solidFill>
                <a:schemeClr val="dk1"/>
              </a:solidFill>
            </a:endParaRPr>
          </a:p>
          <a:p>
            <a:pPr marL="608965" lvl="0" indent="-456565" algn="l" rtl="0">
              <a:lnSpc>
                <a:spcPct val="100000"/>
              </a:lnSpc>
              <a:spcBef>
                <a:spcPts val="1200"/>
              </a:spcBef>
              <a:spcAft>
                <a:spcPts val="0"/>
              </a:spcAft>
              <a:buSzPts val="1800"/>
              <a:buChar char="●"/>
            </a:pPr>
            <a:r>
              <a:rPr lang="en-US" sz="2000">
                <a:solidFill>
                  <a:schemeClr val="dk1"/>
                </a:solidFill>
              </a:rPr>
              <a:t>Η μητέρα θα πρέπει να </a:t>
            </a:r>
            <a:r>
              <a:rPr lang="en-US" b="1"/>
              <a:t>δει και να κρατήσει το μωρό</a:t>
            </a:r>
            <a:r>
              <a:rPr lang="en-US" sz="2000">
                <a:solidFill>
                  <a:schemeClr val="dk1"/>
                </a:solidFill>
              </a:rPr>
              <a:t> το συντομότερο δυνατόν μετά τον τοκετό για ένα σημαντικό στάδιο της </a:t>
            </a:r>
            <a:r>
              <a:rPr lang="en-US" b="1"/>
              <a:t>σύνδεσης</a:t>
            </a:r>
            <a:endParaRPr/>
          </a:p>
          <a:p>
            <a:pPr marL="608965" lvl="0" indent="-456565" algn="l" rtl="0">
              <a:lnSpc>
                <a:spcPct val="100000"/>
              </a:lnSpc>
              <a:spcBef>
                <a:spcPts val="1200"/>
              </a:spcBef>
              <a:spcAft>
                <a:spcPts val="0"/>
              </a:spcAft>
              <a:buSzPts val="1800"/>
              <a:buFont typeface="Calibri"/>
              <a:buChar char="●"/>
            </a:pPr>
            <a:r>
              <a:rPr lang="en-US" sz="2000">
                <a:solidFill>
                  <a:schemeClr val="dk1"/>
                </a:solidFill>
              </a:rPr>
              <a:t>Ένα βρέφος που εμφανίζεται φυσιολογικό θα πρέπει να </a:t>
            </a:r>
            <a:r>
              <a:rPr lang="en-US" b="1"/>
              <a:t>τοποθετείται στην κοιλιά της μητέρας που περιμένει να στεγνώσει</a:t>
            </a:r>
            <a:r>
              <a:rPr lang="en-US" sz="2000">
                <a:solidFill>
                  <a:schemeClr val="dk1"/>
                </a:solidFill>
              </a:rPr>
              <a:t>, </a:t>
            </a:r>
            <a:r>
              <a:rPr lang="en-US" sz="2000"/>
              <a:t>έχοντας συσφυγμένο</a:t>
            </a:r>
            <a:r>
              <a:rPr lang="en-US" sz="2000">
                <a:solidFill>
                  <a:schemeClr val="dk1"/>
                </a:solidFill>
              </a:rPr>
              <a:t> ομφάλιο λώρο και </a:t>
            </a:r>
            <a:r>
              <a:rPr lang="en-US" sz="2000"/>
              <a:t>αφότου έχει ολοκληρωθεί</a:t>
            </a:r>
            <a:r>
              <a:rPr lang="en-US" sz="2000">
                <a:solidFill>
                  <a:schemeClr val="dk1"/>
                </a:solidFill>
              </a:rPr>
              <a:t> η αρχική εξέταση.</a:t>
            </a:r>
            <a:endParaRPr/>
          </a:p>
          <a:p>
            <a:pPr marL="608965" lvl="0" indent="-456565" algn="l" rtl="0">
              <a:lnSpc>
                <a:spcPct val="100000"/>
              </a:lnSpc>
              <a:spcBef>
                <a:spcPts val="1200"/>
              </a:spcBef>
              <a:spcAft>
                <a:spcPts val="0"/>
              </a:spcAft>
              <a:buSzPts val="1800"/>
              <a:buFont typeface="Calibri"/>
              <a:buChar char="●"/>
            </a:pPr>
            <a:r>
              <a:rPr lang="en-US" sz="2000">
                <a:solidFill>
                  <a:schemeClr val="dk1"/>
                </a:solidFill>
              </a:rPr>
              <a:t>Στη συνέχεια πρέπει να μετακι</a:t>
            </a:r>
            <a:r>
              <a:rPr lang="en-US" sz="2000"/>
              <a:t>νηθεί </a:t>
            </a:r>
            <a:r>
              <a:rPr lang="en-US" sz="2000">
                <a:solidFill>
                  <a:schemeClr val="dk1"/>
                </a:solidFill>
              </a:rPr>
              <a:t>σε </a:t>
            </a:r>
            <a:r>
              <a:rPr lang="en-US" b="1"/>
              <a:t>θέση «καγκουρό»</a:t>
            </a:r>
            <a:r>
              <a:rPr lang="en-US" sz="2000">
                <a:solidFill>
                  <a:schemeClr val="dk1"/>
                </a:solidFill>
              </a:rPr>
              <a:t> μεταξύ των μαστών της μητέρας</a:t>
            </a:r>
            <a:endParaRPr/>
          </a:p>
          <a:p>
            <a:pPr marL="608965" lvl="0" indent="-456565" algn="l" rtl="0">
              <a:lnSpc>
                <a:spcPct val="100000"/>
              </a:lnSpc>
              <a:spcBef>
                <a:spcPts val="1200"/>
              </a:spcBef>
              <a:spcAft>
                <a:spcPts val="0"/>
              </a:spcAft>
              <a:buSzPts val="1800"/>
              <a:buFont typeface="Calibri"/>
              <a:buChar char="●"/>
            </a:pPr>
            <a:r>
              <a:rPr lang="en-US" sz="2000">
                <a:solidFill>
                  <a:schemeClr val="dk1"/>
                </a:solidFill>
              </a:rPr>
              <a:t>Ο δεσμός είναι η </a:t>
            </a:r>
            <a:r>
              <a:rPr lang="en-US" b="1"/>
              <a:t>συναισθηματική προσκόλληση που αναπτύσσεται μεταξύ μητέρας και παιδιού</a:t>
            </a:r>
            <a:r>
              <a:rPr lang="en-US" sz="2000">
                <a:solidFill>
                  <a:schemeClr val="dk1"/>
                </a:solidFill>
              </a:rPr>
              <a:t>, ένα σημαντικό βήμα προς την καλή ανατροφή των παιδιών.</a:t>
            </a:r>
            <a:endParaRPr sz="2400"/>
          </a:p>
        </p:txBody>
      </p:sp>
      <p:pic>
        <p:nvPicPr>
          <p:cNvPr id="870" name="Google Shape;870;p102"/>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871" name="Google Shape;871;p102"/>
          <p:cNvSpPr/>
          <p:nvPr/>
        </p:nvSpPr>
        <p:spPr>
          <a:xfrm>
            <a:off x="6833800" y="0"/>
            <a:ext cx="53583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 Πρόσθετες πληροφορίες για την υγεία των γυναικών</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03"/>
          <p:cNvSpPr txBox="1">
            <a:spLocks noGrp="1"/>
          </p:cNvSpPr>
          <p:nvPr>
            <p:ph type="title"/>
          </p:nvPr>
        </p:nvSpPr>
        <p:spPr>
          <a:xfrm>
            <a:off x="303566" y="912932"/>
            <a:ext cx="11360800" cy="94665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Βασικά Στοιχεία Νεογέννητης Φροντίδας (3)</a:t>
            </a:r>
            <a:endParaRPr sz="2800"/>
          </a:p>
        </p:txBody>
      </p:sp>
      <p:sp>
        <p:nvSpPr>
          <p:cNvPr id="877" name="Google Shape;877;p103"/>
          <p:cNvSpPr txBox="1">
            <a:spLocks noGrp="1"/>
          </p:cNvSpPr>
          <p:nvPr>
            <p:ph type="body" idx="1"/>
          </p:nvPr>
        </p:nvSpPr>
        <p:spPr>
          <a:xfrm>
            <a:off x="527634" y="1671924"/>
            <a:ext cx="6069933" cy="4354350"/>
          </a:xfrm>
          <a:prstGeom prst="rect">
            <a:avLst/>
          </a:prstGeom>
          <a:noFill/>
          <a:ln>
            <a:noFill/>
          </a:ln>
        </p:spPr>
        <p:txBody>
          <a:bodyPr spcFirstLastPara="1" wrap="square" lIns="91425" tIns="91425" rIns="91425" bIns="91425" anchor="t" anchorCtr="0">
            <a:noAutofit/>
          </a:bodyPr>
          <a:lstStyle/>
          <a:p>
            <a:pPr marL="608965" lvl="0" indent="-342265" algn="l" rtl="0">
              <a:lnSpc>
                <a:spcPct val="100000"/>
              </a:lnSpc>
              <a:spcBef>
                <a:spcPts val="0"/>
              </a:spcBef>
              <a:spcAft>
                <a:spcPts val="0"/>
              </a:spcAft>
              <a:buSzPts val="1800"/>
              <a:buNone/>
            </a:pPr>
            <a:endParaRPr sz="2000">
              <a:solidFill>
                <a:schemeClr val="dk1"/>
              </a:solidFill>
            </a:endParaRPr>
          </a:p>
          <a:p>
            <a:pPr marL="151765" lvl="0" indent="0" algn="l" rtl="0">
              <a:lnSpc>
                <a:spcPct val="100000"/>
              </a:lnSpc>
              <a:spcBef>
                <a:spcPts val="0"/>
              </a:spcBef>
              <a:spcAft>
                <a:spcPts val="0"/>
              </a:spcAft>
              <a:buSzPts val="1800"/>
              <a:buNone/>
            </a:pPr>
            <a:r>
              <a:rPr lang="en-US" sz="2200" b="1">
                <a:solidFill>
                  <a:schemeClr val="dk1"/>
                </a:solidFill>
              </a:rPr>
              <a:t>4) Πρώιμη έναρξη του θηλασμού</a:t>
            </a:r>
            <a:endParaRPr sz="2200">
              <a:solidFill>
                <a:schemeClr val="dk1"/>
              </a:solidFill>
            </a:endParaRPr>
          </a:p>
          <a:p>
            <a:pPr marL="457200" lvl="0" indent="0" algn="l" rtl="0">
              <a:lnSpc>
                <a:spcPct val="100000"/>
              </a:lnSpc>
              <a:spcBef>
                <a:spcPts val="0"/>
              </a:spcBef>
              <a:spcAft>
                <a:spcPts val="0"/>
              </a:spcAft>
              <a:buNone/>
            </a:pPr>
            <a:endParaRPr sz="2000"/>
          </a:p>
          <a:p>
            <a:pPr marL="608965" lvl="0" indent="-456565" algn="l" rtl="0">
              <a:lnSpc>
                <a:spcPct val="100000"/>
              </a:lnSpc>
              <a:spcBef>
                <a:spcPts val="0"/>
              </a:spcBef>
              <a:spcAft>
                <a:spcPts val="0"/>
              </a:spcAft>
              <a:buSzPts val="1800"/>
              <a:buChar char="●"/>
            </a:pPr>
            <a:r>
              <a:rPr lang="en-US" sz="2000">
                <a:solidFill>
                  <a:schemeClr val="dk1"/>
                </a:solidFill>
              </a:rPr>
              <a:t>Μια μητέρα πρέπει να </a:t>
            </a:r>
            <a:r>
              <a:rPr lang="en-US" b="1"/>
              <a:t>βάλει το βρέφος στο στήθος της αμέσως μετά τον τοκετό</a:t>
            </a:r>
            <a:r>
              <a:rPr lang="en-US" sz="2000">
                <a:solidFill>
                  <a:schemeClr val="dk1"/>
                </a:solidFill>
              </a:rPr>
              <a:t>, μελέτες έχουν δείξει ότι υπάρχει μεγαλύτερη πιθανότητα η μητέρα να θηλάσει με επιτυχία</a:t>
            </a:r>
            <a:endParaRPr>
              <a:solidFill>
                <a:schemeClr val="dk1"/>
              </a:solidFill>
            </a:endParaRPr>
          </a:p>
          <a:p>
            <a:pPr marL="457200" lvl="0" indent="0" algn="l" rtl="0">
              <a:lnSpc>
                <a:spcPct val="100000"/>
              </a:lnSpc>
              <a:spcBef>
                <a:spcPts val="0"/>
              </a:spcBef>
              <a:spcAft>
                <a:spcPts val="0"/>
              </a:spcAft>
              <a:buNone/>
            </a:pPr>
            <a:endParaRPr sz="2000"/>
          </a:p>
          <a:p>
            <a:pPr marL="608965" lvl="0" indent="-456565" algn="l" rtl="0">
              <a:lnSpc>
                <a:spcPct val="100000"/>
              </a:lnSpc>
              <a:spcBef>
                <a:spcPts val="0"/>
              </a:spcBef>
              <a:spcAft>
                <a:spcPts val="0"/>
              </a:spcAft>
              <a:buSzPts val="1800"/>
              <a:buChar char="●"/>
            </a:pPr>
            <a:r>
              <a:rPr lang="en-US" sz="2000">
                <a:solidFill>
                  <a:schemeClr val="dk1"/>
                </a:solidFill>
              </a:rPr>
              <a:t>Καθησυχάζει επίσης τη μητέρα ότι το βρέφος είναι υγιές</a:t>
            </a:r>
            <a:endParaRPr sz="2400"/>
          </a:p>
        </p:txBody>
      </p:sp>
      <p:pic>
        <p:nvPicPr>
          <p:cNvPr id="878" name="Google Shape;878;p103" descr="A picture containing baby, crowd  Description automatically generated"/>
          <p:cNvPicPr preferRelativeResize="0"/>
          <p:nvPr/>
        </p:nvPicPr>
        <p:blipFill rotWithShape="1">
          <a:blip r:embed="rId3">
            <a:alphaModFix/>
          </a:blip>
          <a:srcRect/>
          <a:stretch/>
        </p:blipFill>
        <p:spPr>
          <a:xfrm>
            <a:off x="8575376" y="1671924"/>
            <a:ext cx="3203275" cy="4203784"/>
          </a:xfrm>
          <a:prstGeom prst="rect">
            <a:avLst/>
          </a:prstGeom>
          <a:noFill/>
          <a:ln>
            <a:noFill/>
          </a:ln>
        </p:spPr>
      </p:pic>
      <p:sp>
        <p:nvSpPr>
          <p:cNvPr id="879" name="Google Shape;879;p103"/>
          <p:cNvSpPr/>
          <p:nvPr/>
        </p:nvSpPr>
        <p:spPr>
          <a:xfrm>
            <a:off x="8829393" y="6417399"/>
            <a:ext cx="2949258"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Άδεια Unsplash</a:t>
            </a:r>
            <a:endParaRPr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880" name="Google Shape;880;p103"/>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881" name="Google Shape;881;p103"/>
          <p:cNvSpPr/>
          <p:nvPr/>
        </p:nvSpPr>
        <p:spPr>
          <a:xfrm>
            <a:off x="6833800" y="0"/>
            <a:ext cx="53583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 Πρόσθετες πληροφορίες για την υγεία των γυναικών</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04"/>
          <p:cNvSpPr txBox="1">
            <a:spLocks noGrp="1"/>
          </p:cNvSpPr>
          <p:nvPr>
            <p:ph type="title"/>
          </p:nvPr>
        </p:nvSpPr>
        <p:spPr>
          <a:xfrm>
            <a:off x="415600" y="734282"/>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Ειδικές απαιτήσεις για τη φροντίδα του μωρού</a:t>
            </a:r>
            <a:endParaRPr sz="2800"/>
          </a:p>
        </p:txBody>
      </p:sp>
      <p:sp>
        <p:nvSpPr>
          <p:cNvPr id="887" name="Google Shape;887;p104"/>
          <p:cNvSpPr txBox="1"/>
          <p:nvPr/>
        </p:nvSpPr>
        <p:spPr>
          <a:xfrm>
            <a:off x="609037" y="1214922"/>
            <a:ext cx="10664427" cy="6774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i="1" u="none" strike="noStrike" cap="none">
                <a:solidFill>
                  <a:srgbClr val="203864"/>
                </a:solidFill>
                <a:latin typeface="Arial"/>
                <a:ea typeface="Arial"/>
                <a:cs typeface="Arial"/>
                <a:sym typeface="Arial"/>
              </a:rPr>
              <a:t>Πώς μπορώ να προστατεύσω το νεογέννητό μου αμέσως μετά τον τοκετό;</a:t>
            </a:r>
            <a:endParaRPr sz="1800" b="1" i="1" u="none" strike="noStrike" cap="none">
              <a:solidFill>
                <a:srgbClr val="203864"/>
              </a:solidFill>
              <a:latin typeface="Arial"/>
              <a:ea typeface="Arial"/>
              <a:cs typeface="Arial"/>
              <a:sym typeface="Arial"/>
            </a:endParaRPr>
          </a:p>
        </p:txBody>
      </p:sp>
      <p:sp>
        <p:nvSpPr>
          <p:cNvPr id="888" name="Google Shape;888;p104"/>
          <p:cNvSpPr txBox="1"/>
          <p:nvPr/>
        </p:nvSpPr>
        <p:spPr>
          <a:xfrm>
            <a:off x="415600" y="1946575"/>
            <a:ext cx="8111700" cy="4403400"/>
          </a:xfrm>
          <a:prstGeom prst="rect">
            <a:avLst/>
          </a:prstGeom>
          <a:noFill/>
          <a:ln>
            <a:noFill/>
          </a:ln>
        </p:spPr>
        <p:txBody>
          <a:bodyPr spcFirstLastPara="1" wrap="square" lIns="91425" tIns="91425" rIns="91425" bIns="91425" anchor="t" anchorCtr="0">
            <a:noAutofit/>
          </a:bodyPr>
          <a:lstStyle/>
          <a:p>
            <a:pPr marL="151765" marR="0" lvl="0" indent="0" algn="l" rtl="0">
              <a:lnSpc>
                <a:spcPct val="100000"/>
              </a:lnSpc>
              <a:spcBef>
                <a:spcPts val="0"/>
              </a:spcBef>
              <a:spcAft>
                <a:spcPts val="0"/>
              </a:spcAft>
              <a:buClr>
                <a:srgbClr val="C01E24"/>
              </a:buClr>
              <a:buSzPts val="1800"/>
              <a:buFont typeface="Calibri"/>
              <a:buNone/>
            </a:pPr>
            <a:r>
              <a:rPr lang="en-US" sz="2000" b="1" i="0" u="none" strike="noStrike" cap="none">
                <a:solidFill>
                  <a:schemeClr val="dk1"/>
                </a:solidFill>
                <a:latin typeface="Calibri"/>
                <a:ea typeface="Calibri"/>
                <a:cs typeface="Calibri"/>
                <a:sym typeface="Calibri"/>
              </a:rPr>
              <a:t>Χειρισμός ενός νεογέννητου μωρού</a:t>
            </a:r>
            <a:endParaRPr sz="2000" b="1" i="0" u="none" strike="noStrike" cap="none">
              <a:solidFill>
                <a:schemeClr val="dk1"/>
              </a:solidFill>
              <a:latin typeface="Calibri"/>
              <a:ea typeface="Calibri"/>
              <a:cs typeface="Calibri"/>
              <a:sym typeface="Calibri"/>
            </a:endParaRPr>
          </a:p>
          <a:p>
            <a:pPr marL="401638" marR="0" lvl="0" indent="-225425" algn="l" rtl="0">
              <a:lnSpc>
                <a:spcPct val="100000"/>
              </a:lnSpc>
              <a:spcBef>
                <a:spcPts val="0"/>
              </a:spcBef>
              <a:spcAft>
                <a:spcPts val="0"/>
              </a:spcAft>
              <a:buClr>
                <a:srgbClr val="C01E24"/>
              </a:buClr>
              <a:buSzPts val="1800"/>
              <a:buFont typeface="Calibri"/>
              <a:buChar char="▪"/>
            </a:pPr>
            <a:r>
              <a:rPr lang="en-US" sz="2000" b="1" i="0" u="none" strike="noStrike" cap="none">
                <a:solidFill>
                  <a:schemeClr val="dk1"/>
                </a:solidFill>
                <a:latin typeface="Calibri"/>
                <a:ea typeface="Calibri"/>
                <a:cs typeface="Calibri"/>
                <a:sym typeface="Calibri"/>
              </a:rPr>
              <a:t>Πλύνετε τα χέρια σας πριν χειριστείτε το μωρό</a:t>
            </a:r>
            <a:r>
              <a:rPr lang="en-US" sz="2000" b="0" i="0" u="none" strike="noStrike" cap="none">
                <a:solidFill>
                  <a:schemeClr val="dk1"/>
                </a:solidFill>
                <a:latin typeface="Calibri"/>
                <a:ea typeface="Calibri"/>
                <a:cs typeface="Calibri"/>
                <a:sym typeface="Calibri"/>
              </a:rPr>
              <a:t> για να αποφύγετε τον κίνδυνο λοιμώξεων</a:t>
            </a:r>
            <a:endParaRPr sz="2400" b="0" i="0" u="none" strike="noStrike" cap="none">
              <a:solidFill>
                <a:schemeClr val="dk1"/>
              </a:solidFill>
              <a:latin typeface="Calibri"/>
              <a:ea typeface="Calibri"/>
              <a:cs typeface="Calibri"/>
              <a:sym typeface="Calibri"/>
            </a:endParaRPr>
          </a:p>
          <a:p>
            <a:pPr marL="401638" marR="0" lvl="0" indent="-225425" algn="l" rtl="0">
              <a:lnSpc>
                <a:spcPct val="100000"/>
              </a:lnSpc>
              <a:spcBef>
                <a:spcPts val="0"/>
              </a:spcBef>
              <a:spcAft>
                <a:spcPts val="0"/>
              </a:spcAft>
              <a:buClr>
                <a:srgbClr val="C01E24"/>
              </a:buClr>
              <a:buSzPts val="1800"/>
              <a:buFont typeface="Calibri"/>
              <a:buChar char="▪"/>
            </a:pPr>
            <a:r>
              <a:rPr lang="en-US" sz="2000" b="0" i="0" u="none" strike="noStrike" cap="none">
                <a:solidFill>
                  <a:schemeClr val="dk1"/>
                </a:solidFill>
                <a:latin typeface="Calibri"/>
                <a:ea typeface="Calibri"/>
                <a:cs typeface="Calibri"/>
                <a:sym typeface="Calibri"/>
              </a:rPr>
              <a:t>Πάντα </a:t>
            </a:r>
            <a:r>
              <a:rPr lang="en-US" sz="2000" b="1" i="0" u="none" strike="noStrike" cap="none">
                <a:solidFill>
                  <a:schemeClr val="dk1"/>
                </a:solidFill>
                <a:latin typeface="Calibri"/>
                <a:ea typeface="Calibri"/>
                <a:cs typeface="Calibri"/>
                <a:sym typeface="Calibri"/>
              </a:rPr>
              <a:t>στηρίζετε το κεφάλι και το λαιμό του μωρού</a:t>
            </a:r>
            <a:endParaRPr sz="2400" b="1" i="0" u="none" strike="noStrike" cap="none">
              <a:solidFill>
                <a:schemeClr val="dk1"/>
              </a:solidFill>
              <a:latin typeface="Calibri"/>
              <a:ea typeface="Calibri"/>
              <a:cs typeface="Calibri"/>
              <a:sym typeface="Calibri"/>
            </a:endParaRPr>
          </a:p>
          <a:p>
            <a:pPr marL="401638" marR="0" lvl="0" indent="-225425" algn="l" rtl="0">
              <a:lnSpc>
                <a:spcPct val="100000"/>
              </a:lnSpc>
              <a:spcBef>
                <a:spcPts val="0"/>
              </a:spcBef>
              <a:spcAft>
                <a:spcPts val="0"/>
              </a:spcAft>
              <a:buClr>
                <a:srgbClr val="C01E24"/>
              </a:buClr>
              <a:buSzPts val="1800"/>
              <a:buFont typeface="Calibri"/>
              <a:buChar char="▪"/>
            </a:pPr>
            <a:r>
              <a:rPr lang="en-US" sz="2000" b="1" i="0" u="none" strike="noStrike" cap="none">
                <a:solidFill>
                  <a:schemeClr val="dk1"/>
                </a:solidFill>
                <a:latin typeface="Calibri"/>
                <a:ea typeface="Calibri"/>
                <a:cs typeface="Calibri"/>
                <a:sym typeface="Calibri"/>
              </a:rPr>
              <a:t>Βασικά </a:t>
            </a:r>
            <a:r>
              <a:rPr lang="en-US" sz="2000" b="1">
                <a:solidFill>
                  <a:schemeClr val="dk1"/>
                </a:solidFill>
                <a:latin typeface="Calibri"/>
                <a:ea typeface="Calibri"/>
                <a:cs typeface="Calibri"/>
                <a:sym typeface="Calibri"/>
              </a:rPr>
              <a:t>για το μπάνιο</a:t>
            </a:r>
            <a:r>
              <a:rPr lang="en-US" sz="2000" b="1" i="0" u="none" strike="noStrike" cap="none">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πλύσιμο </a:t>
            </a:r>
            <a:r>
              <a:rPr lang="en-US" sz="2000" b="0" i="0" u="none" strike="noStrike" cap="none">
                <a:solidFill>
                  <a:schemeClr val="dk1"/>
                </a:solidFill>
                <a:latin typeface="Calibri"/>
                <a:ea typeface="Calibri"/>
                <a:cs typeface="Calibri"/>
                <a:sym typeface="Calibri"/>
              </a:rPr>
              <a:t>του μωρού με σφουγγ</a:t>
            </a:r>
            <a:r>
              <a:rPr lang="en-US" sz="2000">
                <a:solidFill>
                  <a:schemeClr val="dk1"/>
                </a:solidFill>
                <a:latin typeface="Calibri"/>
                <a:ea typeface="Calibri"/>
                <a:cs typeface="Calibri"/>
                <a:sym typeface="Calibri"/>
              </a:rPr>
              <a:t>άρι </a:t>
            </a:r>
            <a:r>
              <a:rPr lang="en-US" sz="2000" b="0" i="0" u="none" strike="noStrike" cap="none">
                <a:solidFill>
                  <a:schemeClr val="dk1"/>
                </a:solidFill>
                <a:latin typeface="Calibri"/>
                <a:ea typeface="Calibri"/>
                <a:cs typeface="Calibri"/>
                <a:sym typeface="Calibri"/>
              </a:rPr>
              <a:t>έως ότου ο ομφάλιος λώρος πέσει και ο ομφαλός και η περιτομή </a:t>
            </a:r>
            <a:r>
              <a:rPr lang="en-US" sz="2000">
                <a:solidFill>
                  <a:schemeClr val="dk1"/>
                </a:solidFill>
                <a:latin typeface="Calibri"/>
                <a:ea typeface="Calibri"/>
                <a:cs typeface="Calibri"/>
                <a:sym typeface="Calibri"/>
              </a:rPr>
              <a:t>επουλωθούν </a:t>
            </a:r>
            <a:r>
              <a:rPr lang="en-US" sz="2000" b="0" i="0" u="none" strike="noStrike" cap="none">
                <a:solidFill>
                  <a:schemeClr val="dk1"/>
                </a:solidFill>
                <a:latin typeface="Calibri"/>
                <a:ea typeface="Calibri"/>
                <a:cs typeface="Calibri"/>
                <a:sym typeface="Calibri"/>
              </a:rPr>
              <a:t>πλήρως</a:t>
            </a:r>
            <a:endParaRPr sz="2400" b="0" i="0" u="none" strike="noStrike" cap="none">
              <a:solidFill>
                <a:schemeClr val="dk1"/>
              </a:solidFill>
              <a:latin typeface="Calibri"/>
              <a:ea typeface="Calibri"/>
              <a:cs typeface="Calibri"/>
              <a:sym typeface="Calibri"/>
            </a:endParaRPr>
          </a:p>
          <a:p>
            <a:pPr marL="401638" marR="0" lvl="0" indent="-225425" algn="l" rtl="0">
              <a:lnSpc>
                <a:spcPct val="100000"/>
              </a:lnSpc>
              <a:spcBef>
                <a:spcPts val="0"/>
              </a:spcBef>
              <a:spcAft>
                <a:spcPts val="0"/>
              </a:spcAft>
              <a:buClr>
                <a:srgbClr val="C01E24"/>
              </a:buClr>
              <a:buSzPts val="1800"/>
              <a:buFont typeface="Calibri"/>
              <a:buChar char="▪"/>
            </a:pPr>
            <a:r>
              <a:rPr lang="en-US" sz="2000" b="1" i="0" u="none" strike="noStrike" cap="none">
                <a:solidFill>
                  <a:schemeClr val="dk1"/>
                </a:solidFill>
                <a:latin typeface="Calibri"/>
                <a:ea typeface="Calibri"/>
                <a:cs typeface="Calibri"/>
                <a:sym typeface="Calibri"/>
              </a:rPr>
              <a:t>Η περιτομή και η φροντίδα του ομφάλιου λώρου</a:t>
            </a:r>
            <a:r>
              <a:rPr lang="en-US" sz="2000" b="0" i="0" u="none" strike="noStrike" cap="none">
                <a:solidFill>
                  <a:schemeClr val="dk1"/>
                </a:solidFill>
                <a:latin typeface="Calibri"/>
                <a:ea typeface="Calibri"/>
                <a:cs typeface="Calibri"/>
                <a:sym typeface="Calibri"/>
              </a:rPr>
              <a:t> είναι σημαντικές </a:t>
            </a:r>
            <a:r>
              <a:rPr lang="en-US" sz="2000">
                <a:solidFill>
                  <a:schemeClr val="dk1"/>
                </a:solidFill>
                <a:latin typeface="Calibri"/>
                <a:ea typeface="Calibri"/>
                <a:cs typeface="Calibri"/>
                <a:sym typeface="Calibri"/>
              </a:rPr>
              <a:t>για </a:t>
            </a:r>
            <a:r>
              <a:rPr lang="en-US" sz="2000" b="0" i="0" u="none" strike="noStrike" cap="none">
                <a:solidFill>
                  <a:schemeClr val="dk1"/>
                </a:solidFill>
                <a:latin typeface="Calibri"/>
                <a:ea typeface="Calibri"/>
                <a:cs typeface="Calibri"/>
                <a:sym typeface="Calibri"/>
              </a:rPr>
              <a:t>10 ημέρες έως και 3 εβδομάδες</a:t>
            </a:r>
            <a:endParaRPr sz="2400" b="0" i="0" u="none" strike="noStrike" cap="none">
              <a:solidFill>
                <a:schemeClr val="dk1"/>
              </a:solidFill>
              <a:latin typeface="Calibri"/>
              <a:ea typeface="Calibri"/>
              <a:cs typeface="Calibri"/>
              <a:sym typeface="Calibri"/>
            </a:endParaRPr>
          </a:p>
          <a:p>
            <a:pPr marL="401638" marR="0" lvl="0" indent="-225425" algn="l" rtl="0">
              <a:lnSpc>
                <a:spcPct val="100000"/>
              </a:lnSpc>
              <a:spcBef>
                <a:spcPts val="0"/>
              </a:spcBef>
              <a:spcAft>
                <a:spcPts val="0"/>
              </a:spcAft>
              <a:buClr>
                <a:srgbClr val="C01E24"/>
              </a:buClr>
              <a:buSzPts val="1800"/>
              <a:buFont typeface="Calibri"/>
              <a:buChar char="▪"/>
            </a:pPr>
            <a:r>
              <a:rPr lang="en-US" sz="2000" b="1" i="0" u="none" strike="noStrike" cap="none">
                <a:solidFill>
                  <a:schemeClr val="dk1"/>
                </a:solidFill>
                <a:latin typeface="Calibri"/>
                <a:ea typeface="Calibri"/>
                <a:cs typeface="Calibri"/>
                <a:sym typeface="Calibri"/>
              </a:rPr>
              <a:t>Σίτιση και </a:t>
            </a:r>
            <a:r>
              <a:rPr lang="en-US" sz="2000" b="1">
                <a:solidFill>
                  <a:schemeClr val="dk1"/>
                </a:solidFill>
                <a:latin typeface="Calibri"/>
                <a:ea typeface="Calibri"/>
                <a:cs typeface="Calibri"/>
                <a:sym typeface="Calibri"/>
              </a:rPr>
              <a:t>ρέψιμο</a:t>
            </a:r>
            <a:r>
              <a:rPr lang="en-US" sz="2000" b="0" i="0" u="none" strike="noStrike" cap="none">
                <a:solidFill>
                  <a:schemeClr val="dk1"/>
                </a:solidFill>
                <a:latin typeface="Calibri"/>
                <a:ea typeface="Calibri"/>
                <a:cs typeface="Calibri"/>
                <a:sym typeface="Calibri"/>
              </a:rPr>
              <a:t>— Τα νεογέννητα πρέπει να τρέφονται κάθε 2-3 ώρες για περίπου 10-15 λεπτά σε κάθε στήθος.</a:t>
            </a:r>
            <a:endParaRPr sz="2400" b="0" i="0" u="none" strike="noStrike" cap="none">
              <a:solidFill>
                <a:schemeClr val="dk1"/>
              </a:solidFill>
              <a:latin typeface="Calibri"/>
              <a:ea typeface="Calibri"/>
              <a:cs typeface="Calibri"/>
              <a:sym typeface="Calibri"/>
            </a:endParaRPr>
          </a:p>
          <a:p>
            <a:pPr marL="401638" marR="0" lvl="0" indent="-225425" algn="l" rtl="0">
              <a:lnSpc>
                <a:spcPct val="100000"/>
              </a:lnSpc>
              <a:spcBef>
                <a:spcPts val="0"/>
              </a:spcBef>
              <a:spcAft>
                <a:spcPts val="0"/>
              </a:spcAft>
              <a:buClr>
                <a:srgbClr val="C01E24"/>
              </a:buClr>
              <a:buSzPts val="1800"/>
              <a:buFont typeface="Calibri"/>
              <a:buChar char="▪"/>
            </a:pPr>
            <a:r>
              <a:rPr lang="en-US" sz="2000" b="1" i="0" u="none" strike="noStrike" cap="none">
                <a:solidFill>
                  <a:schemeClr val="dk1"/>
                </a:solidFill>
                <a:latin typeface="Calibri"/>
                <a:ea typeface="Calibri"/>
                <a:cs typeface="Calibri"/>
                <a:sym typeface="Calibri"/>
              </a:rPr>
              <a:t>Βασικά για τον</a:t>
            </a:r>
            <a:r>
              <a:rPr lang="en-US" sz="2000" b="0" i="0" u="none" strike="noStrike" cap="none">
                <a:solidFill>
                  <a:schemeClr val="dk1"/>
                </a:solidFill>
                <a:latin typeface="Calibri"/>
                <a:ea typeface="Calibri"/>
                <a:cs typeface="Calibri"/>
                <a:sym typeface="Calibri"/>
              </a:rPr>
              <a:t> ύπνο — </a:t>
            </a:r>
            <a:r>
              <a:rPr lang="en-US" sz="2000">
                <a:solidFill>
                  <a:schemeClr val="dk1"/>
                </a:solidFill>
                <a:latin typeface="Calibri"/>
                <a:ea typeface="Calibri"/>
                <a:cs typeface="Calibri"/>
                <a:sym typeface="Calibri"/>
              </a:rPr>
              <a:t>Τοποθετούμε </a:t>
            </a:r>
            <a:r>
              <a:rPr lang="en-US" sz="2000" b="0" i="0" u="none" strike="noStrike" cap="none">
                <a:solidFill>
                  <a:schemeClr val="dk1"/>
                </a:solidFill>
                <a:latin typeface="Calibri"/>
                <a:ea typeface="Calibri"/>
                <a:cs typeface="Calibri"/>
                <a:sym typeface="Calibri"/>
              </a:rPr>
              <a:t>πάντα </a:t>
            </a:r>
            <a:r>
              <a:rPr lang="en-US" sz="2000">
                <a:solidFill>
                  <a:schemeClr val="dk1"/>
                </a:solidFill>
                <a:latin typeface="Calibri"/>
                <a:ea typeface="Calibri"/>
                <a:cs typeface="Calibri"/>
                <a:sym typeface="Calibri"/>
              </a:rPr>
              <a:t>το</a:t>
            </a:r>
            <a:r>
              <a:rPr lang="en-US" sz="2000" b="0" i="0" u="none" strike="noStrike" cap="none">
                <a:solidFill>
                  <a:schemeClr val="dk1"/>
                </a:solidFill>
                <a:latin typeface="Calibri"/>
                <a:ea typeface="Calibri"/>
                <a:cs typeface="Calibri"/>
                <a:sym typeface="Calibri"/>
              </a:rPr>
              <a:t> μωρ</a:t>
            </a:r>
            <a:r>
              <a:rPr lang="en-US" sz="2000">
                <a:solidFill>
                  <a:schemeClr val="dk1"/>
                </a:solidFill>
                <a:latin typeface="Calibri"/>
                <a:ea typeface="Calibri"/>
                <a:cs typeface="Calibri"/>
                <a:sym typeface="Calibri"/>
              </a:rPr>
              <a:t>ό </a:t>
            </a:r>
            <a:r>
              <a:rPr lang="en-US" sz="2000" b="0" i="0" u="none" strike="noStrike" cap="none">
                <a:solidFill>
                  <a:schemeClr val="dk1"/>
                </a:solidFill>
                <a:latin typeface="Calibri"/>
                <a:ea typeface="Calibri"/>
                <a:cs typeface="Calibri"/>
                <a:sym typeface="Calibri"/>
              </a:rPr>
              <a:t>στην πλάτη του</a:t>
            </a:r>
            <a:r>
              <a:rPr lang="en-US" sz="2000">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για να </a:t>
            </a:r>
            <a:r>
              <a:rPr lang="en-US" sz="2000">
                <a:solidFill>
                  <a:schemeClr val="dk1"/>
                </a:solidFill>
                <a:latin typeface="Calibri"/>
                <a:ea typeface="Calibri"/>
                <a:cs typeface="Calibri"/>
                <a:sym typeface="Calibri"/>
              </a:rPr>
              <a:t>κοιμάται και</a:t>
            </a:r>
            <a:r>
              <a:rPr lang="en-US" sz="2000" b="0" i="0" u="none" strike="noStrike" cap="none">
                <a:solidFill>
                  <a:schemeClr val="dk1"/>
                </a:solidFill>
                <a:latin typeface="Calibri"/>
                <a:ea typeface="Calibri"/>
                <a:cs typeface="Calibri"/>
                <a:sym typeface="Calibri"/>
              </a:rPr>
              <a:t> να </a:t>
            </a:r>
            <a:r>
              <a:rPr lang="en-US" sz="2000">
                <a:solidFill>
                  <a:schemeClr val="dk1"/>
                </a:solidFill>
                <a:latin typeface="Calibri"/>
                <a:ea typeface="Calibri"/>
                <a:cs typeface="Calibri"/>
                <a:sym typeface="Calibri"/>
              </a:rPr>
              <a:t>αποφευχθεί </a:t>
            </a:r>
            <a:r>
              <a:rPr lang="en-US" sz="2000" b="0" i="0" u="none" strike="noStrike" cap="none">
                <a:solidFill>
                  <a:schemeClr val="dk1"/>
                </a:solidFill>
                <a:latin typeface="Calibri"/>
                <a:ea typeface="Calibri"/>
                <a:cs typeface="Calibri"/>
                <a:sym typeface="Calibri"/>
              </a:rPr>
              <a:t>το </a:t>
            </a:r>
            <a:r>
              <a:rPr lang="en-US" sz="2000" b="1" i="1" u="none" strike="noStrike" cap="none">
                <a:solidFill>
                  <a:schemeClr val="dk1"/>
                </a:solidFill>
                <a:latin typeface="Calibri"/>
                <a:ea typeface="Calibri"/>
                <a:cs typeface="Calibri"/>
                <a:sym typeface="Calibri"/>
              </a:rPr>
              <a:t>«σύνδρομο αιφνίδιου βρεφικού θανάτου»</a:t>
            </a:r>
            <a:endParaRPr sz="2400" b="0" i="0" u="none" strike="noStrike" cap="none">
              <a:solidFill>
                <a:schemeClr val="dk1"/>
              </a:solidFill>
              <a:latin typeface="Calibri"/>
              <a:ea typeface="Calibri"/>
              <a:cs typeface="Calibri"/>
              <a:sym typeface="Calibri"/>
            </a:endParaRPr>
          </a:p>
          <a:p>
            <a:pPr marL="151765" marR="0" lvl="0" indent="0" algn="l" rtl="0">
              <a:lnSpc>
                <a:spcPct val="100000"/>
              </a:lnSpc>
              <a:spcBef>
                <a:spcPts val="0"/>
              </a:spcBef>
              <a:spcAft>
                <a:spcPts val="0"/>
              </a:spcAft>
              <a:buClr>
                <a:srgbClr val="C01E24"/>
              </a:buClr>
              <a:buSzPts val="1800"/>
              <a:buFont typeface="Calibri"/>
              <a:buNone/>
            </a:pPr>
            <a:r>
              <a:rPr lang="en-US" sz="2000" b="1" i="0" u="none" strike="noStrike" cap="none">
                <a:solidFill>
                  <a:schemeClr val="dk1"/>
                </a:solidFill>
                <a:latin typeface="Calibri"/>
                <a:ea typeface="Calibri"/>
                <a:cs typeface="Calibri"/>
                <a:sym typeface="Calibri"/>
              </a:rPr>
              <a:t>     </a:t>
            </a:r>
            <a:endParaRPr sz="2400" b="0" i="0" u="none" strike="noStrike" cap="none">
              <a:solidFill>
                <a:schemeClr val="dk1"/>
              </a:solidFill>
              <a:latin typeface="Calibri"/>
              <a:ea typeface="Calibri"/>
              <a:cs typeface="Calibri"/>
              <a:sym typeface="Calibri"/>
            </a:endParaRPr>
          </a:p>
        </p:txBody>
      </p:sp>
      <p:pic>
        <p:nvPicPr>
          <p:cNvPr id="889" name="Google Shape;889;p104" descr="A picture containing person, indoor  Description automatically generated"/>
          <p:cNvPicPr preferRelativeResize="0"/>
          <p:nvPr/>
        </p:nvPicPr>
        <p:blipFill rotWithShape="1">
          <a:blip r:embed="rId3">
            <a:alphaModFix/>
          </a:blip>
          <a:srcRect/>
          <a:stretch/>
        </p:blipFill>
        <p:spPr>
          <a:xfrm>
            <a:off x="8861886" y="1764356"/>
            <a:ext cx="2721077" cy="4114800"/>
          </a:xfrm>
          <a:prstGeom prst="rect">
            <a:avLst/>
          </a:prstGeom>
          <a:noFill/>
          <a:ln>
            <a:noFill/>
          </a:ln>
        </p:spPr>
      </p:pic>
      <p:sp>
        <p:nvSpPr>
          <p:cNvPr id="890" name="Google Shape;890;p104"/>
          <p:cNvSpPr/>
          <p:nvPr/>
        </p:nvSpPr>
        <p:spPr>
          <a:xfrm>
            <a:off x="8668719" y="6417399"/>
            <a:ext cx="310741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Άδεια Unsplash</a:t>
            </a:r>
            <a:endParaRPr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891" name="Google Shape;891;p104"/>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892" name="Google Shape;892;p104"/>
          <p:cNvSpPr/>
          <p:nvPr/>
        </p:nvSpPr>
        <p:spPr>
          <a:xfrm>
            <a:off x="6833800" y="0"/>
            <a:ext cx="53583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 Πρόσθετες πληροφορίες για την υγεία των γυναικών</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l-GR" sz="2000" b="1" i="0" u="none" strike="noStrike" cap="none" dirty="0">
                <a:solidFill>
                  <a:srgbClr val="203864"/>
                </a:solidFill>
                <a:latin typeface="Calibri"/>
                <a:ea typeface="Calibri"/>
                <a:cs typeface="Calibri"/>
                <a:sym typeface="Calibri"/>
              </a:rPr>
              <a:t>Κανονικά, κατά τον ένατο μήνα της εγκυμοσύνης μια γυναίκα πρέπει να </a:t>
            </a:r>
            <a:r>
              <a:rPr lang="el-GR" sz="2000" b="1" dirty="0">
                <a:solidFill>
                  <a:srgbClr val="203864"/>
                </a:solidFill>
                <a:latin typeface="Calibri"/>
                <a:ea typeface="Calibri"/>
                <a:cs typeface="Calibri"/>
                <a:sym typeface="Calibri"/>
              </a:rPr>
              <a:t>επισκέπτεται </a:t>
            </a:r>
            <a:r>
              <a:rPr lang="el-GR" sz="2000" b="1" i="0" u="none" strike="noStrike" cap="none" dirty="0">
                <a:solidFill>
                  <a:srgbClr val="203864"/>
                </a:solidFill>
                <a:latin typeface="Calibri"/>
                <a:ea typeface="Calibri"/>
                <a:cs typeface="Calibri"/>
                <a:sym typeface="Calibri"/>
              </a:rPr>
              <a:t>το</a:t>
            </a:r>
            <a:r>
              <a:rPr lang="el-GR" sz="2000" b="1" dirty="0">
                <a:solidFill>
                  <a:srgbClr val="203864"/>
                </a:solidFill>
                <a:latin typeface="Calibri"/>
                <a:ea typeface="Calibri"/>
                <a:cs typeface="Calibri"/>
                <a:sym typeface="Calibri"/>
              </a:rPr>
              <a:t>ν </a:t>
            </a:r>
            <a:r>
              <a:rPr lang="el-GR" sz="2000" b="1" i="0" u="none" strike="noStrike" cap="none" dirty="0">
                <a:solidFill>
                  <a:srgbClr val="203864"/>
                </a:solidFill>
                <a:latin typeface="Calibri"/>
                <a:ea typeface="Calibri"/>
                <a:cs typeface="Calibri"/>
                <a:sym typeface="Calibri"/>
              </a:rPr>
              <a:t>ιατρό </a:t>
            </a:r>
            <a:endParaRPr lang="el-GR" sz="2000" dirty="0"/>
          </a:p>
        </p:txBody>
      </p:sp>
      <p:sp>
        <p:nvSpPr>
          <p:cNvPr id="5" name="Ορθογώνιο 4">
            <a:extLst>
              <a:ext uri="{FF2B5EF4-FFF2-40B4-BE49-F238E27FC236}">
                <a16:creationId xmlns:a16="http://schemas.microsoft.com/office/drawing/2014/main" id="{88178301-C8A7-4724-8CF8-344EAE75664C}"/>
              </a:ext>
            </a:extLst>
          </p:cNvPr>
          <p:cNvSpPr/>
          <p:nvPr/>
        </p:nvSpPr>
        <p:spPr>
          <a:xfrm>
            <a:off x="2238589" y="372193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l-GR" sz="1800" dirty="0">
                <a:latin typeface="Calibri"/>
                <a:ea typeface="Calibri"/>
                <a:cs typeface="Calibri"/>
                <a:sym typeface="Calibri"/>
              </a:rPr>
              <a:t>Γ. </a:t>
            </a:r>
            <a:r>
              <a:rPr lang="el-GR" sz="1800" dirty="0">
                <a:solidFill>
                  <a:srgbClr val="000000"/>
                </a:solidFill>
                <a:latin typeface="Calibri"/>
                <a:ea typeface="Calibri"/>
                <a:cs typeface="Calibri"/>
                <a:sym typeface="Calibri"/>
              </a:rPr>
              <a:t>Κάθε εβδομάδα</a:t>
            </a:r>
            <a:endParaRPr lang="el-GR" sz="1800" dirty="0">
              <a:latin typeface="Calibri"/>
              <a:ea typeface="Calibri"/>
              <a:cs typeface="Calibri"/>
              <a:sym typeface="Calibri"/>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l-GR" sz="1800" dirty="0">
                <a:latin typeface="Calibri"/>
                <a:ea typeface="Calibri"/>
                <a:cs typeface="Calibri"/>
                <a:sym typeface="Calibri"/>
              </a:rPr>
              <a:t>Β. Δύο</a:t>
            </a:r>
            <a:r>
              <a:rPr lang="el-GR" sz="1800" dirty="0">
                <a:solidFill>
                  <a:srgbClr val="000000"/>
                </a:solidFill>
                <a:latin typeface="Calibri"/>
                <a:ea typeface="Calibri"/>
                <a:cs typeface="Calibri"/>
                <a:sym typeface="Calibri"/>
              </a:rPr>
              <a:t> φορές την εβδομάδα</a:t>
            </a:r>
            <a:endParaRPr lang="el-GR" sz="1800" dirty="0">
              <a:latin typeface="Calibri"/>
              <a:ea typeface="Calibri"/>
              <a:cs typeface="Calibri"/>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238589" y="247967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l-GR" sz="1800" dirty="0">
                <a:solidFill>
                  <a:srgbClr val="000000"/>
                </a:solidFill>
                <a:latin typeface="Calibri"/>
                <a:ea typeface="Calibri"/>
                <a:cs typeface="Calibri"/>
                <a:sym typeface="Calibri"/>
              </a:rPr>
              <a:t>Α. Μία φορά το μήνα</a:t>
            </a:r>
            <a:endParaRPr lang="el-GR" sz="1800" dirty="0"/>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l-GR" sz="1800" dirty="0">
                <a:latin typeface="Calibri"/>
                <a:ea typeface="Calibri"/>
                <a:cs typeface="Calibri"/>
                <a:sym typeface="Calibri"/>
              </a:rPr>
              <a:t>Δ. </a:t>
            </a:r>
            <a:r>
              <a:rPr lang="el-GR" sz="1800" dirty="0">
                <a:solidFill>
                  <a:srgbClr val="000000"/>
                </a:solidFill>
                <a:latin typeface="Calibri"/>
                <a:ea typeface="Calibri"/>
                <a:cs typeface="Calibri"/>
                <a:sym typeface="Calibri"/>
              </a:rPr>
              <a:t>Κάθε δύο εβδομάδες </a:t>
            </a:r>
            <a:endParaRPr lang="el-GR" sz="1800" dirty="0">
              <a:latin typeface="Calibri"/>
              <a:ea typeface="Calibri"/>
              <a:cs typeface="Calibri"/>
              <a:sym typeface="Calibri"/>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826415" cy="307777"/>
          </a:xfrm>
          <a:prstGeom prst="rect">
            <a:avLst/>
          </a:prstGeom>
        </p:spPr>
        <p:txBody>
          <a:bodyPr wrap="none" rtlCol="0">
            <a:spAutoFit/>
          </a:bodyPr>
          <a:lstStyle/>
          <a:p>
            <a:r>
              <a:rPr lang="el-GR" sz="1400" b="0" i="1" u="none" strike="noStrike" cap="none" dirty="0">
                <a:solidFill>
                  <a:srgbClr val="000000"/>
                </a:solidFill>
                <a:latin typeface="Arial"/>
                <a:ea typeface="Arial"/>
                <a:cs typeface="Arial"/>
                <a:sym typeface="Arial"/>
              </a:rPr>
              <a:t>Μόνο μία απάντηση είναι σωστή!</a:t>
            </a:r>
            <a:r>
              <a:rPr lang="en-US" sz="1400" i="1" dirty="0"/>
              <a:t>!</a:t>
            </a:r>
            <a:endParaRPr lang="el-GR" sz="1400" i="1" dirty="0" err="1"/>
          </a:p>
        </p:txBody>
      </p:sp>
    </p:spTree>
    <p:extLst>
      <p:ext uri="{BB962C8B-B14F-4D97-AF65-F5344CB8AC3E}">
        <p14:creationId xmlns:p14="http://schemas.microsoft.com/office/powerpoint/2010/main" val="3901938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C01E24"/>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l-GR" sz="2000" b="1" i="0" u="none" strike="noStrike" cap="none" dirty="0">
                <a:solidFill>
                  <a:srgbClr val="203864"/>
                </a:solidFill>
                <a:latin typeface="Calibri"/>
                <a:ea typeface="Calibri"/>
                <a:cs typeface="Calibri"/>
                <a:sym typeface="Calibri"/>
              </a:rPr>
              <a:t>Οι λοιμώξεις του ουροποιητικού συστήματος είναι πιο συχνές στις γυναίκες από τους άνδρες</a:t>
            </a:r>
            <a:endParaRPr lang="el-GR" sz="2000" dirty="0"/>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l-GR" dirty="0"/>
              <a:t>Σωστό</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l-GR" dirty="0"/>
              <a:t>Λάθος</a:t>
            </a:r>
          </a:p>
        </p:txBody>
      </p:sp>
    </p:spTree>
    <p:extLst>
      <p:ext uri="{BB962C8B-B14F-4D97-AF65-F5344CB8AC3E}">
        <p14:creationId xmlns:p14="http://schemas.microsoft.com/office/powerpoint/2010/main" val="474639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None/>
            </a:pPr>
            <a:r>
              <a:rPr lang="el-GR" sz="2000" b="1" i="0" u="none" strike="noStrike" cap="none" dirty="0">
                <a:solidFill>
                  <a:srgbClr val="203864"/>
                </a:solidFill>
                <a:latin typeface="Arial"/>
                <a:ea typeface="Arial"/>
                <a:cs typeface="Arial"/>
                <a:sym typeface="Arial"/>
              </a:rPr>
              <a:t>Ταιριάξτε τις στήλες</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l-GR" sz="1800" dirty="0">
                <a:solidFill>
                  <a:srgbClr val="000000"/>
                </a:solidFill>
                <a:latin typeface="Calibri"/>
                <a:ea typeface="Calibri"/>
                <a:cs typeface="Calibri"/>
                <a:sym typeface="Calibri"/>
              </a:rPr>
              <a:t>Πλύνετε τα χέρια πριν χειριστείτε ένα μωρό </a:t>
            </a:r>
            <a:endParaRPr lang="el-GR" sz="2800" dirty="0">
              <a:solidFill>
                <a:srgbClr val="000000"/>
              </a:solidFill>
              <a:latin typeface="Calibri"/>
              <a:ea typeface="Calibri"/>
              <a:cs typeface="Calibri"/>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600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l-GR" sz="1800" dirty="0">
                <a:solidFill>
                  <a:srgbClr val="000000"/>
                </a:solidFill>
                <a:latin typeface="Calibri"/>
                <a:ea typeface="Calibri"/>
                <a:cs typeface="Calibri"/>
                <a:sym typeface="Calibri"/>
              </a:rPr>
              <a:t>Οι φυσικές ορμονικές διακυμάνσεις </a:t>
            </a:r>
            <a:endParaRPr lang="el-GR" sz="2800" dirty="0">
              <a:solidFill>
                <a:srgbClr val="000000"/>
              </a:solidFill>
              <a:latin typeface="Calibri"/>
              <a:ea typeface="Calibri"/>
              <a:cs typeface="Calibri"/>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600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l-GR" sz="1800" dirty="0">
                <a:solidFill>
                  <a:srgbClr val="000000"/>
                </a:solidFill>
                <a:latin typeface="Calibri"/>
                <a:ea typeface="Calibri"/>
                <a:cs typeface="Calibri"/>
                <a:sym typeface="Calibri"/>
              </a:rPr>
              <a:t>για να αποφευχθεί ο κίνδυνος λοιμώξεων</a:t>
            </a:r>
            <a:endParaRPr lang="el-GR" sz="1800" dirty="0"/>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1829347" cy="307777"/>
          </a:xfrm>
          <a:prstGeom prst="rect">
            <a:avLst/>
          </a:prstGeom>
        </p:spPr>
        <p:txBody>
          <a:bodyPr wrap="none" rtlCol="0">
            <a:spAutoFit/>
          </a:bodyPr>
          <a:lstStyle/>
          <a:p>
            <a:r>
              <a:rPr lang="el-GR" sz="1400" b="0" i="1" u="none" strike="noStrike" cap="none" dirty="0">
                <a:solidFill>
                  <a:srgbClr val="000000"/>
                </a:solidFill>
                <a:latin typeface="Arial"/>
                <a:ea typeface="Arial"/>
                <a:cs typeface="Arial"/>
                <a:sym typeface="Arial"/>
              </a:rPr>
              <a:t>Ταιριάξτε τις στήλες!</a:t>
            </a:r>
            <a:endParaRPr lang="el-GR" sz="1400" i="1" dirty="0"/>
          </a:p>
        </p:txBody>
      </p:sp>
      <p:sp>
        <p:nvSpPr>
          <p:cNvPr id="14" name="Ορθογώνιο 13">
            <a:extLst>
              <a:ext uri="{FF2B5EF4-FFF2-40B4-BE49-F238E27FC236}">
                <a16:creationId xmlns:a16="http://schemas.microsoft.com/office/drawing/2014/main" id="{F2CF200D-C714-4BA9-AECB-681B7F038870}"/>
              </a:ext>
            </a:extLst>
          </p:cNvPr>
          <p:cNvSpPr/>
          <p:nvPr/>
        </p:nvSpPr>
        <p:spPr>
          <a:xfrm>
            <a:off x="6096000"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l-GR" sz="1800" dirty="0">
                <a:solidFill>
                  <a:srgbClr val="000000"/>
                </a:solidFill>
                <a:latin typeface="Calibri"/>
                <a:ea typeface="Calibri"/>
                <a:cs typeface="Calibri"/>
                <a:sym typeface="Calibri"/>
              </a:rPr>
              <a:t>μπορεί να </a:t>
            </a:r>
            <a:r>
              <a:rPr lang="el-GR" sz="1800" dirty="0">
                <a:latin typeface="Calibri"/>
                <a:ea typeface="Calibri"/>
                <a:cs typeface="Calibri"/>
                <a:sym typeface="Calibri"/>
              </a:rPr>
              <a:t>οδηγήσουν</a:t>
            </a:r>
            <a:r>
              <a:rPr lang="el-GR" sz="1800" dirty="0">
                <a:solidFill>
                  <a:srgbClr val="000000"/>
                </a:solidFill>
                <a:latin typeface="Calibri"/>
                <a:ea typeface="Calibri"/>
                <a:cs typeface="Calibri"/>
                <a:sym typeface="Calibri"/>
              </a:rPr>
              <a:t> σε κατάθλιψη ή άγχος</a:t>
            </a:r>
            <a:endParaRPr lang="el-GR" sz="280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81987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0B0F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FFC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00B0F0"/>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4"/>
                                        </p:tgtEl>
                                        <p:attrNameLst>
                                          <p:attrName>fillcolor</p:attrName>
                                        </p:attrNameLst>
                                      </p:cBhvr>
                                      <p:to>
                                        <a:srgbClr val="FFC000"/>
                                      </p:to>
                                    </p:animClr>
                                    <p:set>
                                      <p:cBhvr>
                                        <p:cTn id="28" dur="2000" fill="hold"/>
                                        <p:tgtEl>
                                          <p:spTgt spid="14"/>
                                        </p:tgtEl>
                                        <p:attrNameLst>
                                          <p:attrName>fill.type</p:attrName>
                                        </p:attrNameLst>
                                      </p:cBhvr>
                                      <p:to>
                                        <p:strVal val="solid"/>
                                      </p:to>
                                    </p:set>
                                    <p:set>
                                      <p:cBhvr>
                                        <p:cTn id="2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926"/>
        <p:cNvGrpSpPr/>
        <p:nvPr/>
      </p:nvGrpSpPr>
      <p:grpSpPr>
        <a:xfrm>
          <a:off x="0" y="0"/>
          <a:ext cx="0" cy="0"/>
          <a:chOff x="0" y="0"/>
          <a:chExt cx="0" cy="0"/>
        </a:xfrm>
      </p:grpSpPr>
      <p:sp>
        <p:nvSpPr>
          <p:cNvPr id="927" name="Google Shape;927;p26"/>
          <p:cNvSpPr/>
          <p:nvPr/>
        </p:nvSpPr>
        <p:spPr>
          <a:xfrm flipH="1">
            <a:off x="1" y="0"/>
            <a:ext cx="8426302" cy="6857999"/>
          </a:xfrm>
          <a:custGeom>
            <a:avLst/>
            <a:gdLst/>
            <a:ahLst/>
            <a:cxnLst/>
            <a:rect l="l" t="t" r="r" b="b"/>
            <a:pathLst>
              <a:path w="8426302" h="6857999" extrusionOk="0">
                <a:moveTo>
                  <a:pt x="8426302" y="0"/>
                </a:moveTo>
                <a:lnTo>
                  <a:pt x="2456308" y="0"/>
                </a:lnTo>
                <a:lnTo>
                  <a:pt x="2348172" y="84455"/>
                </a:lnTo>
                <a:cubicBezTo>
                  <a:pt x="913021" y="1283327"/>
                  <a:pt x="0" y="3086334"/>
                  <a:pt x="0" y="5102588"/>
                </a:cubicBezTo>
                <a:cubicBezTo>
                  <a:pt x="0" y="5666575"/>
                  <a:pt x="71438" y="6213877"/>
                  <a:pt x="205759" y="6735939"/>
                </a:cubicBezTo>
                <a:lnTo>
                  <a:pt x="241239" y="6857999"/>
                </a:lnTo>
                <a:lnTo>
                  <a:pt x="8426302" y="6857999"/>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8" name="Google Shape;928;p26"/>
          <p:cNvSpPr/>
          <p:nvPr/>
        </p:nvSpPr>
        <p:spPr>
          <a:xfrm flipH="1">
            <a:off x="1" y="68239"/>
            <a:ext cx="8174932" cy="6857999"/>
          </a:xfrm>
          <a:custGeom>
            <a:avLst/>
            <a:gdLst/>
            <a:ahLst/>
            <a:cxnLst/>
            <a:rect l="l" t="t" r="r" b="b"/>
            <a:pathLst>
              <a:path w="8174932" h="6857999" extrusionOk="0">
                <a:moveTo>
                  <a:pt x="8174932" y="0"/>
                </a:moveTo>
                <a:lnTo>
                  <a:pt x="2617360" y="0"/>
                </a:lnTo>
                <a:lnTo>
                  <a:pt x="2286881" y="253363"/>
                </a:lnTo>
                <a:cubicBezTo>
                  <a:pt x="890226" y="1405985"/>
                  <a:pt x="0" y="3150325"/>
                  <a:pt x="0" y="5102588"/>
                </a:cubicBezTo>
                <a:cubicBezTo>
                  <a:pt x="0" y="5644883"/>
                  <a:pt x="68691" y="6171135"/>
                  <a:pt x="197846" y="6673117"/>
                </a:cubicBezTo>
                <a:lnTo>
                  <a:pt x="251586" y="6857999"/>
                </a:lnTo>
                <a:lnTo>
                  <a:pt x="8174932" y="6857999"/>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9" name="Google Shape;929;p26"/>
          <p:cNvSpPr txBox="1">
            <a:spLocks noGrp="1"/>
          </p:cNvSpPr>
          <p:nvPr>
            <p:ph type="title"/>
          </p:nvPr>
        </p:nvSpPr>
        <p:spPr>
          <a:xfrm>
            <a:off x="688667" y="2005078"/>
            <a:ext cx="6074592" cy="3150356"/>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FFFFFF"/>
              </a:buClr>
              <a:buSzPct val="111111"/>
              <a:buFont typeface="Calibri"/>
              <a:buNone/>
            </a:pPr>
            <a:r>
              <a:rPr lang="en-US" sz="7200" dirty="0">
                <a:solidFill>
                  <a:srgbClr val="FFFFFF"/>
                </a:solidFill>
              </a:rPr>
              <a:t>ΠΑΡ</a:t>
            </a:r>
            <a:r>
              <a:rPr lang="el-GR" sz="7200" dirty="0">
                <a:solidFill>
                  <a:srgbClr val="FFFFFF"/>
                </a:solidFill>
              </a:rPr>
              <a:t>Α</a:t>
            </a:r>
            <a:r>
              <a:rPr lang="en-US" sz="7200" dirty="0">
                <a:solidFill>
                  <a:srgbClr val="FFFFFF"/>
                </a:solidFill>
              </a:rPr>
              <a:t>ΡΤΗΜΑ II: </a:t>
            </a:r>
            <a:r>
              <a:rPr lang="en-US" sz="7200" dirty="0" err="1">
                <a:solidFill>
                  <a:srgbClr val="FFFFFF"/>
                </a:solidFill>
              </a:rPr>
              <a:t>Πρόσθετες</a:t>
            </a:r>
            <a:r>
              <a:rPr lang="en-US" sz="7200" dirty="0">
                <a:solidFill>
                  <a:srgbClr val="FFFFFF"/>
                </a:solidFill>
              </a:rPr>
              <a:t> π</a:t>
            </a:r>
            <a:r>
              <a:rPr lang="en-US" sz="7200" dirty="0" err="1">
                <a:solidFill>
                  <a:srgbClr val="FFFFFF"/>
                </a:solidFill>
              </a:rPr>
              <a:t>ληροφορίες</a:t>
            </a:r>
            <a:r>
              <a:rPr lang="en-US" sz="7200" dirty="0">
                <a:solidFill>
                  <a:srgbClr val="FFFFFF"/>
                </a:solidFill>
              </a:rPr>
              <a:t> </a:t>
            </a:r>
            <a:r>
              <a:rPr lang="en-US" sz="7200" dirty="0" err="1">
                <a:solidFill>
                  <a:srgbClr val="FFFFFF"/>
                </a:solidFill>
              </a:rPr>
              <a:t>γι</a:t>
            </a:r>
            <a:r>
              <a:rPr lang="en-US" sz="7200" dirty="0">
                <a:solidFill>
                  <a:srgbClr val="FFFFFF"/>
                </a:solidFill>
              </a:rPr>
              <a:t>α την ψυχική υγεία</a:t>
            </a:r>
            <a:endParaRPr dirty="0"/>
          </a:p>
        </p:txBody>
      </p:sp>
      <p:sp>
        <p:nvSpPr>
          <p:cNvPr id="930" name="Google Shape;930;p26"/>
          <p:cNvSpPr/>
          <p:nvPr/>
        </p:nvSpPr>
        <p:spPr>
          <a:xfrm rot="10800000" flipH="1">
            <a:off x="8734645" y="0"/>
            <a:ext cx="3457354" cy="3047506"/>
          </a:xfrm>
          <a:custGeom>
            <a:avLst/>
            <a:gdLst/>
            <a:ahLst/>
            <a:cxnLst/>
            <a:rect l="l" t="t" r="r" b="b"/>
            <a:pathLst>
              <a:path w="3457354" h="3047506" extrusionOk="0">
                <a:moveTo>
                  <a:pt x="67910" y="3047506"/>
                </a:moveTo>
                <a:lnTo>
                  <a:pt x="3457354" y="3047506"/>
                </a:lnTo>
                <a:lnTo>
                  <a:pt x="3457354" y="200864"/>
                </a:lnTo>
                <a:lnTo>
                  <a:pt x="3390429" y="172076"/>
                </a:lnTo>
                <a:cubicBezTo>
                  <a:pt x="3108771" y="61012"/>
                  <a:pt x="2801904" y="0"/>
                  <a:pt x="2480787" y="0"/>
                </a:cubicBezTo>
                <a:cubicBezTo>
                  <a:pt x="1110686" y="0"/>
                  <a:pt x="0" y="1110686"/>
                  <a:pt x="0" y="2480787"/>
                </a:cubicBezTo>
                <a:cubicBezTo>
                  <a:pt x="0" y="2587826"/>
                  <a:pt x="6779" y="2693282"/>
                  <a:pt x="19931" y="2796748"/>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1" name="Google Shape;931;p26"/>
          <p:cNvSpPr/>
          <p:nvPr/>
        </p:nvSpPr>
        <p:spPr>
          <a:xfrm rot="10800000" flipH="1">
            <a:off x="8965594" y="0"/>
            <a:ext cx="3226405" cy="2802444"/>
          </a:xfrm>
          <a:custGeom>
            <a:avLst/>
            <a:gdLst/>
            <a:ahLst/>
            <a:cxnLst/>
            <a:rect l="l" t="t" r="r" b="b"/>
            <a:pathLst>
              <a:path w="3226405" h="2802444" extrusionOk="0">
                <a:moveTo>
                  <a:pt x="62951" y="2802444"/>
                </a:moveTo>
                <a:lnTo>
                  <a:pt x="3226405" y="2802444"/>
                </a:lnTo>
                <a:lnTo>
                  <a:pt x="3226405" y="206780"/>
                </a:lnTo>
                <a:lnTo>
                  <a:pt x="3191405" y="190048"/>
                </a:lnTo>
                <a:cubicBezTo>
                  <a:pt x="2912003" y="67816"/>
                  <a:pt x="2603362" y="0"/>
                  <a:pt x="2278881" y="0"/>
                </a:cubicBezTo>
                <a:cubicBezTo>
                  <a:pt x="1020290" y="0"/>
                  <a:pt x="0" y="1020290"/>
                  <a:pt x="0" y="2278880"/>
                </a:cubicBezTo>
                <a:cubicBezTo>
                  <a:pt x="0" y="2377208"/>
                  <a:pt x="6227" y="2474081"/>
                  <a:pt x="18309" y="25691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2" name="Google Shape;932;p26"/>
          <p:cNvSpPr/>
          <p:nvPr/>
        </p:nvSpPr>
        <p:spPr>
          <a:xfrm flipH="1">
            <a:off x="9600208" y="4700046"/>
            <a:ext cx="2591791" cy="2157954"/>
          </a:xfrm>
          <a:custGeom>
            <a:avLst/>
            <a:gdLst/>
            <a:ahLst/>
            <a:cxnLst/>
            <a:rect l="l" t="t" r="r" b="b"/>
            <a:pathLst>
              <a:path w="2591791" h="2157954" extrusionOk="0">
                <a:moveTo>
                  <a:pt x="816638" y="0"/>
                </a:moveTo>
                <a:cubicBezTo>
                  <a:pt x="540903" y="0"/>
                  <a:pt x="279852" y="62867"/>
                  <a:pt x="47036" y="175050"/>
                </a:cubicBezTo>
                <a:lnTo>
                  <a:pt x="0" y="202085"/>
                </a:lnTo>
                <a:lnTo>
                  <a:pt x="0" y="2157954"/>
                </a:lnTo>
                <a:lnTo>
                  <a:pt x="2549286" y="2157954"/>
                </a:lnTo>
                <a:lnTo>
                  <a:pt x="2555727" y="2132909"/>
                </a:lnTo>
                <a:cubicBezTo>
                  <a:pt x="2579373" y="2017351"/>
                  <a:pt x="2591791" y="1897702"/>
                  <a:pt x="2591791" y="1775153"/>
                </a:cubicBezTo>
                <a:cubicBezTo>
                  <a:pt x="2591791" y="794763"/>
                  <a:pt x="1797028" y="0"/>
                  <a:pt x="816638"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3" name="Google Shape;933;p26"/>
          <p:cNvSpPr/>
          <p:nvPr/>
        </p:nvSpPr>
        <p:spPr>
          <a:xfrm flipH="1">
            <a:off x="9809717" y="4870796"/>
            <a:ext cx="2382282" cy="1987204"/>
          </a:xfrm>
          <a:custGeom>
            <a:avLst/>
            <a:gdLst/>
            <a:ahLst/>
            <a:cxnLst/>
            <a:rect l="l" t="t" r="r" b="b"/>
            <a:pathLst>
              <a:path w="2382282" h="1987204" extrusionOk="0">
                <a:moveTo>
                  <a:pt x="761443" y="0"/>
                </a:moveTo>
                <a:cubicBezTo>
                  <a:pt x="516672" y="0"/>
                  <a:pt x="284573" y="54258"/>
                  <a:pt x="76517" y="151402"/>
                </a:cubicBezTo>
                <a:lnTo>
                  <a:pt x="0" y="191175"/>
                </a:lnTo>
                <a:lnTo>
                  <a:pt x="0" y="1987204"/>
                </a:lnTo>
                <a:lnTo>
                  <a:pt x="2339143" y="1987204"/>
                </a:lnTo>
                <a:lnTo>
                  <a:pt x="2349353" y="1947496"/>
                </a:lnTo>
                <a:cubicBezTo>
                  <a:pt x="2370943" y="1841983"/>
                  <a:pt x="2382282" y="1732735"/>
                  <a:pt x="2382282" y="1620840"/>
                </a:cubicBezTo>
                <a:cubicBezTo>
                  <a:pt x="2382282" y="725675"/>
                  <a:pt x="1656608" y="0"/>
                  <a:pt x="761443"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2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b="1">
                <a:solidFill>
                  <a:srgbClr val="203864"/>
                </a:solidFill>
                <a:latin typeface="Calibri"/>
                <a:ea typeface="Calibri"/>
                <a:cs typeface="Calibri"/>
                <a:sym typeface="Calibri"/>
              </a:rPr>
              <a:t>Ψυχική ασθένεια — πώς αντιμετωπί</a:t>
            </a:r>
            <a:r>
              <a:rPr lang="en-US"/>
              <a:t>ζεται</a:t>
            </a:r>
            <a:endParaRPr/>
          </a:p>
        </p:txBody>
      </p:sp>
      <p:sp>
        <p:nvSpPr>
          <p:cNvPr id="939" name="Google Shape;939;p27"/>
          <p:cNvSpPr txBox="1">
            <a:spLocks noGrp="1"/>
          </p:cNvSpPr>
          <p:nvPr>
            <p:ph type="body" idx="1"/>
          </p:nvPr>
        </p:nvSpPr>
        <p:spPr>
          <a:xfrm>
            <a:off x="558000" y="1800000"/>
            <a:ext cx="6711300" cy="4558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SzPts val="2000"/>
              <a:buNone/>
            </a:pPr>
            <a:r>
              <a:rPr lang="en-US" sz="2000"/>
              <a:t>Οι ψυχικές διαταραχές ή οι ασθένειες μπορεί να μην είναι θέματα που συζητούνται ανοιχτά στη χώρα καταγωγής σας, καθώς είναι ένα ευαίσθητο θέμα. Για το λόγο αυτό:</a:t>
            </a:r>
            <a:endParaRPr/>
          </a:p>
          <a:p>
            <a:pPr marL="0" lvl="0" indent="0" algn="l" rtl="0">
              <a:lnSpc>
                <a:spcPct val="120000"/>
              </a:lnSpc>
              <a:spcBef>
                <a:spcPts val="0"/>
              </a:spcBef>
              <a:spcAft>
                <a:spcPts val="0"/>
              </a:spcAft>
              <a:buSzPts val="2000"/>
              <a:buNone/>
            </a:pPr>
            <a:endParaRPr sz="2000"/>
          </a:p>
          <a:p>
            <a:pPr marL="342900" lvl="0" indent="-342900" algn="l" rtl="0">
              <a:lnSpc>
                <a:spcPct val="120000"/>
              </a:lnSpc>
              <a:spcBef>
                <a:spcPts val="0"/>
              </a:spcBef>
              <a:spcAft>
                <a:spcPts val="0"/>
              </a:spcAft>
              <a:buSzPts val="2000"/>
              <a:buChar char="▪"/>
            </a:pPr>
            <a:r>
              <a:rPr lang="en-US" sz="2000"/>
              <a:t>Να είστε ενήμεροι για τα συμπτώματα της ψυχικής ασθένειας (π.χ. δυσθυμία, αίσθημα απελπισίας, καταθλιπτικά επεισόδια)</a:t>
            </a:r>
            <a:endParaRPr/>
          </a:p>
          <a:p>
            <a:pPr marL="342900" lvl="0" indent="-342900" algn="l" rtl="0">
              <a:lnSpc>
                <a:spcPct val="120000"/>
              </a:lnSpc>
              <a:spcBef>
                <a:spcPts val="0"/>
              </a:spcBef>
              <a:spcAft>
                <a:spcPts val="0"/>
              </a:spcAft>
              <a:buSzPts val="2000"/>
              <a:buChar char="▪"/>
            </a:pPr>
            <a:r>
              <a:rPr lang="en-US" sz="2000"/>
              <a:t>Να γνωρίζετε ότι η ψυχική ασθένεια χρειάζεται ειδική θεραπεία και ότι υπάρχουν ειδικοί και καλές μέθοδοι θεραπείας</a:t>
            </a:r>
            <a:endParaRPr sz="2000"/>
          </a:p>
          <a:p>
            <a:pPr marL="342900" lvl="0" indent="-342900" algn="l" rtl="0">
              <a:lnSpc>
                <a:spcPct val="120000"/>
              </a:lnSpc>
              <a:spcBef>
                <a:spcPts val="0"/>
              </a:spcBef>
              <a:spcAft>
                <a:spcPts val="0"/>
              </a:spcAft>
              <a:buSzPts val="2000"/>
              <a:buChar char="▪"/>
            </a:pPr>
            <a:r>
              <a:rPr lang="en-US" sz="2000"/>
              <a:t>Υπάρχουν ειδικά κέντρα συμβουλευτικής και οι οικογενειακοί γιατροί είναι πάντα το πρώτο σημείο επαφής</a:t>
            </a:r>
            <a:endParaRPr sz="2000"/>
          </a:p>
        </p:txBody>
      </p:sp>
      <p:pic>
        <p:nvPicPr>
          <p:cNvPr id="940" name="Google Shape;940;p27"/>
          <p:cNvPicPr preferRelativeResize="0"/>
          <p:nvPr/>
        </p:nvPicPr>
        <p:blipFill rotWithShape="1">
          <a:blip r:embed="rId3">
            <a:alphaModFix/>
          </a:blip>
          <a:srcRect/>
          <a:stretch/>
        </p:blipFill>
        <p:spPr>
          <a:xfrm>
            <a:off x="7800276" y="2258705"/>
            <a:ext cx="3749712" cy="3214039"/>
          </a:xfrm>
          <a:prstGeom prst="rect">
            <a:avLst/>
          </a:prstGeom>
          <a:noFill/>
          <a:ln>
            <a:noFill/>
          </a:ln>
        </p:spPr>
      </p:pic>
      <p:sp>
        <p:nvSpPr>
          <p:cNvPr id="941" name="Google Shape;941;p27"/>
          <p:cNvSpPr txBox="1"/>
          <p:nvPr/>
        </p:nvSpPr>
        <p:spPr>
          <a:xfrm>
            <a:off x="9927040" y="6358199"/>
            <a:ext cx="2006221"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sng" strike="noStrike" cap="none">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Πηγή</a:t>
            </a:r>
            <a:r>
              <a:rPr lang="en-US" sz="1400" b="0" i="0" u="none" strike="noStrike" cap="none">
                <a:solidFill>
                  <a:schemeClr val="accent4"/>
                </a:solidFill>
                <a:latin typeface="Calibri"/>
                <a:ea typeface="Calibri"/>
                <a:cs typeface="Calibri"/>
                <a:sym typeface="Calibri"/>
              </a:rPr>
              <a:t> |</a:t>
            </a:r>
            <a:r>
              <a:rPr lang="en-US" sz="1400" b="0" i="0" u="sng" strike="noStrike" cap="none">
                <a:solidFill>
                  <a:schemeClr val="accent4"/>
                </a:solidFill>
                <a:latin typeface="Calibri"/>
                <a:ea typeface="Calibri"/>
                <a:cs typeface="Calibri"/>
                <a:sym typeface="Calibri"/>
              </a:rPr>
              <a:t>Άδεια</a:t>
            </a:r>
            <a:r>
              <a:rPr lang="en-US" sz="1400" b="0" i="0" u="none" strike="noStrike" cap="none">
                <a:solidFill>
                  <a:schemeClr val="accent4"/>
                </a:solidFill>
                <a:latin typeface="Calibri"/>
                <a:ea typeface="Calibri"/>
                <a:cs typeface="Calibri"/>
                <a:sym typeface="Calibri"/>
              </a:rPr>
              <a:t> </a:t>
            </a:r>
            <a:r>
              <a:rPr lang="en-US" sz="1400" b="0" i="0" u="sng" strike="noStrike" cap="none">
                <a:solidFill>
                  <a:schemeClr val="accent4"/>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 </a:t>
            </a:r>
            <a:endParaRPr sz="1400" b="0" i="0" u="none" strike="noStrike" cap="none">
              <a:solidFill>
                <a:schemeClr val="accent4"/>
              </a:solidFill>
              <a:latin typeface="Calibri"/>
              <a:ea typeface="Calibri"/>
              <a:cs typeface="Calibri"/>
              <a:sym typeface="Calibri"/>
            </a:endParaRPr>
          </a:p>
        </p:txBody>
      </p:sp>
      <p:sp>
        <p:nvSpPr>
          <p:cNvPr id="942" name="Google Shape;942;p27"/>
          <p:cNvSpPr/>
          <p:nvPr/>
        </p:nvSpPr>
        <p:spPr>
          <a:xfrm>
            <a:off x="7511150" y="0"/>
            <a:ext cx="4680900" cy="403200"/>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II: Πρόσθετες πληροφορίες για την ψυχική υγεία</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108"/>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b="1">
                <a:solidFill>
                  <a:srgbClr val="203864"/>
                </a:solidFill>
                <a:latin typeface="Calibri"/>
                <a:ea typeface="Calibri"/>
                <a:cs typeface="Calibri"/>
                <a:sym typeface="Calibri"/>
              </a:rPr>
              <a:t>Παραδείγματα </a:t>
            </a:r>
            <a:r>
              <a:rPr lang="en-US"/>
              <a:t>ενδείξεων </a:t>
            </a:r>
            <a:r>
              <a:rPr lang="en-US" sz="2800" b="1">
                <a:solidFill>
                  <a:srgbClr val="203864"/>
                </a:solidFill>
                <a:latin typeface="Calibri"/>
                <a:ea typeface="Calibri"/>
                <a:cs typeface="Calibri"/>
                <a:sym typeface="Calibri"/>
              </a:rPr>
              <a:t>και συμπτωμάτων ψυχικής ασθένειας</a:t>
            </a:r>
            <a:endParaRPr/>
          </a:p>
        </p:txBody>
      </p:sp>
      <p:sp>
        <p:nvSpPr>
          <p:cNvPr id="948" name="Google Shape;948;p108"/>
          <p:cNvSpPr txBox="1">
            <a:spLocks noGrp="1"/>
          </p:cNvSpPr>
          <p:nvPr>
            <p:ph type="body" idx="1"/>
          </p:nvPr>
        </p:nvSpPr>
        <p:spPr>
          <a:xfrm>
            <a:off x="558000" y="1800000"/>
            <a:ext cx="6795900" cy="48660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600"/>
              </a:spcBef>
              <a:spcAft>
                <a:spcPts val="0"/>
              </a:spcAft>
              <a:buSzPts val="2000"/>
              <a:buChar char="▪"/>
            </a:pPr>
            <a:r>
              <a:rPr lang="en-US" sz="2000"/>
              <a:t>Να αισθάνεται κανείς λυπημένος ή «down»</a:t>
            </a:r>
            <a:endParaRPr sz="2000"/>
          </a:p>
          <a:p>
            <a:pPr marL="457200" lvl="0" indent="-355600" algn="l" rtl="0">
              <a:lnSpc>
                <a:spcPct val="100000"/>
              </a:lnSpc>
              <a:spcBef>
                <a:spcPts val="1200"/>
              </a:spcBef>
              <a:spcAft>
                <a:spcPts val="0"/>
              </a:spcAft>
              <a:buSzPts val="2000"/>
              <a:buChar char="▪"/>
            </a:pPr>
            <a:r>
              <a:rPr lang="en-US" sz="2000"/>
              <a:t>Συγκεχυμένη σκέψη ή μειωμένη ικανότητα συγκέντρωσης</a:t>
            </a:r>
            <a:endParaRPr sz="2000"/>
          </a:p>
          <a:p>
            <a:pPr marL="457200" lvl="0" indent="-355600" algn="l" rtl="0">
              <a:lnSpc>
                <a:spcPct val="100000"/>
              </a:lnSpc>
              <a:spcBef>
                <a:spcPts val="1200"/>
              </a:spcBef>
              <a:spcAft>
                <a:spcPts val="0"/>
              </a:spcAft>
              <a:buSzPts val="2000"/>
              <a:buChar char="▪"/>
            </a:pPr>
            <a:r>
              <a:rPr lang="en-US" sz="2000"/>
              <a:t>Υπερβολικοί φόβοι ή ανησυχίες, ή ακραία συναισθήματα ενοχής</a:t>
            </a:r>
            <a:endParaRPr sz="2000"/>
          </a:p>
          <a:p>
            <a:pPr marL="457200" lvl="0" indent="-355600" algn="l" rtl="0">
              <a:lnSpc>
                <a:spcPct val="100000"/>
              </a:lnSpc>
              <a:spcBef>
                <a:spcPts val="1200"/>
              </a:spcBef>
              <a:spcAft>
                <a:spcPts val="0"/>
              </a:spcAft>
              <a:buSzPts val="2000"/>
              <a:buChar char="▪"/>
            </a:pPr>
            <a:r>
              <a:rPr lang="en-US" sz="2000"/>
              <a:t>Ακραίες εναλλαγές διάθεσης</a:t>
            </a:r>
            <a:endParaRPr sz="2000"/>
          </a:p>
          <a:p>
            <a:pPr marL="457200" lvl="0" indent="-355600" algn="l" rtl="0">
              <a:lnSpc>
                <a:spcPct val="100000"/>
              </a:lnSpc>
              <a:spcBef>
                <a:spcPts val="1200"/>
              </a:spcBef>
              <a:spcAft>
                <a:spcPts val="0"/>
              </a:spcAft>
              <a:buSzPts val="2000"/>
              <a:buChar char="▪"/>
            </a:pPr>
            <a:r>
              <a:rPr lang="en-US" sz="2000"/>
              <a:t>Απομάκρυνση από φίλους και δραστηριότητες</a:t>
            </a:r>
            <a:endParaRPr sz="2000"/>
          </a:p>
          <a:p>
            <a:pPr marL="457200" lvl="0" indent="-355600" algn="l" rtl="0">
              <a:lnSpc>
                <a:spcPct val="100000"/>
              </a:lnSpc>
              <a:spcBef>
                <a:spcPts val="1200"/>
              </a:spcBef>
              <a:spcAft>
                <a:spcPts val="0"/>
              </a:spcAft>
              <a:buSzPts val="2000"/>
              <a:buChar char="▪"/>
            </a:pPr>
            <a:r>
              <a:rPr lang="en-US" sz="2000"/>
              <a:t>Έντονη κούραση, χαμηλή ενέργεια ή προβλήματα ύπνου</a:t>
            </a:r>
            <a:endParaRPr sz="2000"/>
          </a:p>
          <a:p>
            <a:pPr marL="228600" lvl="0" indent="-101600" algn="l" rtl="0">
              <a:lnSpc>
                <a:spcPct val="100000"/>
              </a:lnSpc>
              <a:spcBef>
                <a:spcPts val="1200"/>
              </a:spcBef>
              <a:spcAft>
                <a:spcPts val="0"/>
              </a:spcAft>
              <a:buSzPts val="2000"/>
              <a:buNone/>
            </a:pPr>
            <a:r>
              <a:rPr lang="en-US" sz="2000"/>
              <a:t>  Δεν είναι απαραίτητα όλα αυτά τα συμπτώματα της ψυχικής ασθένειας. Ο γιατρός σας μπορεί να σας βοηθήσει να αξιολογήσετε και να συστήσετε τη θεραπεία</a:t>
            </a:r>
            <a:endParaRPr sz="2000"/>
          </a:p>
        </p:txBody>
      </p:sp>
      <p:sp>
        <p:nvSpPr>
          <p:cNvPr id="949" name="Google Shape;949;p108"/>
          <p:cNvSpPr txBox="1"/>
          <p:nvPr/>
        </p:nvSpPr>
        <p:spPr>
          <a:xfrm>
            <a:off x="9812740" y="6358199"/>
            <a:ext cx="2006221"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sng" strike="noStrike" cap="none">
                <a:solidFill>
                  <a:schemeClr val="accent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400" b="0" i="0" u="none" strike="noStrike" cap="none">
                <a:solidFill>
                  <a:schemeClr val="accent4"/>
                </a:solidFill>
                <a:latin typeface="Calibri"/>
                <a:ea typeface="Calibri"/>
                <a:cs typeface="Calibri"/>
                <a:sym typeface="Calibri"/>
              </a:rPr>
              <a:t> | </a:t>
            </a:r>
            <a:r>
              <a:rPr lang="en-US" sz="1400" b="0" i="0" u="sng" strike="noStrike" cap="none">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Άδεια Pixabay</a:t>
            </a:r>
            <a:endParaRPr sz="1400" b="0" i="0" u="none" strike="noStrike" cap="none">
              <a:solidFill>
                <a:schemeClr val="accent4"/>
              </a:solidFill>
              <a:latin typeface="Calibri"/>
              <a:ea typeface="Calibri"/>
              <a:cs typeface="Calibri"/>
              <a:sym typeface="Calibri"/>
            </a:endParaRPr>
          </a:p>
        </p:txBody>
      </p:sp>
      <p:pic>
        <p:nvPicPr>
          <p:cNvPr id="950" name="Google Shape;950;p108" descr="Psychische Gesundheit, Verwechslung, Psychologie"/>
          <p:cNvPicPr preferRelativeResize="0"/>
          <p:nvPr/>
        </p:nvPicPr>
        <p:blipFill rotWithShape="1">
          <a:blip r:embed="rId5">
            <a:alphaModFix/>
          </a:blip>
          <a:srcRect/>
          <a:stretch/>
        </p:blipFill>
        <p:spPr>
          <a:xfrm>
            <a:off x="7353900" y="2416162"/>
            <a:ext cx="5697850" cy="3210976"/>
          </a:xfrm>
          <a:prstGeom prst="rect">
            <a:avLst/>
          </a:prstGeom>
          <a:noFill/>
          <a:ln>
            <a:noFill/>
          </a:ln>
        </p:spPr>
      </p:pic>
      <p:sp>
        <p:nvSpPr>
          <p:cNvPr id="951" name="Google Shape;951;p108"/>
          <p:cNvSpPr/>
          <p:nvPr/>
        </p:nvSpPr>
        <p:spPr>
          <a:xfrm>
            <a:off x="7511150" y="0"/>
            <a:ext cx="46809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II: Πρόσθετες πληροφορίες για την ψυχική υγεία</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109"/>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b="1">
                <a:solidFill>
                  <a:srgbClr val="203864"/>
                </a:solidFill>
                <a:latin typeface="Calibri"/>
                <a:ea typeface="Calibri"/>
                <a:cs typeface="Calibri"/>
                <a:sym typeface="Calibri"/>
              </a:rPr>
              <a:t>Ψυχική ασθένεια — πώς να πάρετε τη θεραπεία</a:t>
            </a:r>
            <a:endParaRPr/>
          </a:p>
        </p:txBody>
      </p:sp>
      <p:sp>
        <p:nvSpPr>
          <p:cNvPr id="957" name="Google Shape;957;p109"/>
          <p:cNvSpPr txBox="1">
            <a:spLocks noGrp="1"/>
          </p:cNvSpPr>
          <p:nvPr>
            <p:ph type="body" idx="1"/>
          </p:nvPr>
        </p:nvSpPr>
        <p:spPr>
          <a:xfrm>
            <a:off x="557999" y="1799999"/>
            <a:ext cx="6409183" cy="486597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000"/>
              <a:buNone/>
            </a:pPr>
            <a:endParaRPr sz="2000"/>
          </a:p>
          <a:p>
            <a:pPr marL="342900" lvl="0" indent="-342900" algn="l" rtl="0">
              <a:lnSpc>
                <a:spcPct val="120000"/>
              </a:lnSpc>
              <a:spcBef>
                <a:spcPts val="0"/>
              </a:spcBef>
              <a:spcAft>
                <a:spcPts val="0"/>
              </a:spcAft>
              <a:buSzPts val="2000"/>
              <a:buChar char="▪"/>
            </a:pPr>
            <a:r>
              <a:rPr lang="en-US" sz="2000"/>
              <a:t>Μην φοβάστε να μιλήσετε με το γιατρό σας γι’ αυτό.</a:t>
            </a:r>
            <a:endParaRPr/>
          </a:p>
          <a:p>
            <a:pPr marL="342900" lvl="0" indent="-342900" algn="l" rtl="0">
              <a:lnSpc>
                <a:spcPct val="120000"/>
              </a:lnSpc>
              <a:spcBef>
                <a:spcPts val="0"/>
              </a:spcBef>
              <a:spcAft>
                <a:spcPts val="0"/>
              </a:spcAft>
              <a:buSzPts val="2000"/>
              <a:buChar char="▪"/>
            </a:pPr>
            <a:r>
              <a:rPr lang="en-US" sz="2000"/>
              <a:t>Αν και ορισμένες θεραπείες μπορεί να μην είναι διαθέσιμες, υπάρχουν πολλοί τρόποι αντιμετώπισης των προβλημάτων ψυχικής υγείας.</a:t>
            </a:r>
            <a:endParaRPr/>
          </a:p>
          <a:p>
            <a:pPr marL="342900" lvl="0" indent="-342900" algn="l" rtl="0">
              <a:lnSpc>
                <a:spcPct val="120000"/>
              </a:lnSpc>
              <a:spcBef>
                <a:spcPts val="0"/>
              </a:spcBef>
              <a:spcAft>
                <a:spcPts val="0"/>
              </a:spcAft>
              <a:buSzPts val="2000"/>
              <a:buChar char="▪"/>
            </a:pPr>
            <a:r>
              <a:rPr lang="en-US" sz="2000"/>
              <a:t>Εάν αισθάνεστε ότι οι φίλοι, τα μέλη της οικογένειας ή τα παιδιά χρειάζονται βοήθεια, προσφέρετε υποστήριξη ή επικοινωνήστε με έναν από τους τοπικούς οργανισμούς υποστήριξης.</a:t>
            </a:r>
            <a:endParaRPr sz="2000"/>
          </a:p>
          <a:p>
            <a:pPr marL="228600" lvl="0" indent="-101600" algn="l" rtl="0">
              <a:lnSpc>
                <a:spcPct val="100000"/>
              </a:lnSpc>
              <a:spcBef>
                <a:spcPts val="1200"/>
              </a:spcBef>
              <a:spcAft>
                <a:spcPts val="0"/>
              </a:spcAft>
              <a:buSzPts val="2000"/>
              <a:buNone/>
            </a:pPr>
            <a:endParaRPr sz="2000"/>
          </a:p>
          <a:p>
            <a:pPr marL="228600" lvl="0" indent="-76200" algn="l" rtl="0">
              <a:lnSpc>
                <a:spcPct val="100000"/>
              </a:lnSpc>
              <a:spcBef>
                <a:spcPts val="1200"/>
              </a:spcBef>
              <a:spcAft>
                <a:spcPts val="0"/>
              </a:spcAft>
              <a:buSzPts val="2400"/>
              <a:buNone/>
            </a:pPr>
            <a:endParaRPr sz="2000"/>
          </a:p>
        </p:txBody>
      </p:sp>
      <p:sp>
        <p:nvSpPr>
          <p:cNvPr id="958" name="Google Shape;958;p109"/>
          <p:cNvSpPr txBox="1"/>
          <p:nvPr/>
        </p:nvSpPr>
        <p:spPr>
          <a:xfrm>
            <a:off x="9917515" y="6358199"/>
            <a:ext cx="2006221"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sng" strike="noStrike" cap="none">
                <a:solidFill>
                  <a:schemeClr val="accent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400" b="0" i="0" u="none" strike="noStrike" cap="none">
                <a:solidFill>
                  <a:schemeClr val="accent4"/>
                </a:solidFill>
                <a:latin typeface="Calibri"/>
                <a:ea typeface="Calibri"/>
                <a:cs typeface="Calibri"/>
                <a:sym typeface="Calibri"/>
              </a:rPr>
              <a:t> |</a:t>
            </a:r>
            <a:r>
              <a:rPr lang="en-US" sz="1400" b="0" i="0" u="sng" strike="noStrike" cap="none">
                <a:solidFill>
                  <a:schemeClr val="accent4"/>
                </a:solidFill>
                <a:latin typeface="Calibri"/>
                <a:ea typeface="Calibri"/>
                <a:cs typeface="Calibri"/>
                <a:sym typeface="Calibri"/>
              </a:rPr>
              <a:t>Άδεια</a:t>
            </a:r>
            <a:r>
              <a:rPr lang="en-US" sz="1400" b="0" i="0" u="none" strike="noStrike" cap="none">
                <a:solidFill>
                  <a:schemeClr val="accent4"/>
                </a:solidFill>
                <a:latin typeface="Calibri"/>
                <a:ea typeface="Calibri"/>
                <a:cs typeface="Calibri"/>
                <a:sym typeface="Calibri"/>
              </a:rPr>
              <a:t> </a:t>
            </a:r>
            <a:r>
              <a:rPr lang="en-US" sz="1400" b="0" i="0" u="sng" strike="noStrike" cap="none">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 </a:t>
            </a:r>
            <a:endParaRPr sz="1400" b="0" i="0" u="none" strike="noStrike" cap="none">
              <a:solidFill>
                <a:schemeClr val="accent4"/>
              </a:solidFill>
              <a:latin typeface="Calibri"/>
              <a:ea typeface="Calibri"/>
              <a:cs typeface="Calibri"/>
              <a:sym typeface="Calibri"/>
            </a:endParaRPr>
          </a:p>
        </p:txBody>
      </p:sp>
      <p:pic>
        <p:nvPicPr>
          <p:cNvPr id="959" name="Google Shape;959;p109" descr="Gehirn, Kopf, Stethoskop, Platine, Verbindungen"/>
          <p:cNvPicPr preferRelativeResize="0"/>
          <p:nvPr/>
        </p:nvPicPr>
        <p:blipFill rotWithShape="1">
          <a:blip r:embed="rId5">
            <a:alphaModFix/>
          </a:blip>
          <a:srcRect/>
          <a:stretch/>
        </p:blipFill>
        <p:spPr>
          <a:xfrm>
            <a:off x="7357456" y="1975711"/>
            <a:ext cx="4359864" cy="2906577"/>
          </a:xfrm>
          <a:prstGeom prst="rect">
            <a:avLst/>
          </a:prstGeom>
          <a:noFill/>
          <a:ln>
            <a:noFill/>
          </a:ln>
        </p:spPr>
      </p:pic>
      <p:sp>
        <p:nvSpPr>
          <p:cNvPr id="960" name="Google Shape;960;p109"/>
          <p:cNvSpPr/>
          <p:nvPr/>
        </p:nvSpPr>
        <p:spPr>
          <a:xfrm>
            <a:off x="7511150" y="0"/>
            <a:ext cx="46809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II: Πρόσθετες πληροφορίες για την ψυχική υγεία</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5"/>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Autofit/>
          </a:bodyPr>
          <a:lstStyle/>
          <a:p>
            <a:pPr marL="0" lvl="0" indent="0" algn="just" rtl="0">
              <a:lnSpc>
                <a:spcPct val="150000"/>
              </a:lnSpc>
              <a:spcBef>
                <a:spcPts val="600"/>
              </a:spcBef>
              <a:spcAft>
                <a:spcPts val="0"/>
              </a:spcAft>
              <a:buClr>
                <a:schemeClr val="dk1"/>
              </a:buClr>
              <a:buSzPts val="990"/>
              <a:buFont typeface="Arial"/>
              <a:buNone/>
            </a:pPr>
            <a:r>
              <a:rPr lang="en-US"/>
              <a:t>Εισαγωγή</a:t>
            </a:r>
            <a:endParaRPr/>
          </a:p>
        </p:txBody>
      </p:sp>
      <p:sp>
        <p:nvSpPr>
          <p:cNvPr id="215" name="Google Shape;215;p45"/>
          <p:cNvSpPr txBox="1">
            <a:spLocks noGrp="1"/>
          </p:cNvSpPr>
          <p:nvPr>
            <p:ph type="body" idx="1"/>
          </p:nvPr>
        </p:nvSpPr>
        <p:spPr>
          <a:xfrm>
            <a:off x="558000" y="1800000"/>
            <a:ext cx="5852100" cy="40218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600"/>
              </a:spcBef>
              <a:spcAft>
                <a:spcPts val="0"/>
              </a:spcAft>
              <a:buSzPts val="2400"/>
              <a:buFont typeface="Calibri"/>
              <a:buChar char="✔"/>
            </a:pPr>
            <a:r>
              <a:rPr lang="en-US" sz="2000"/>
              <a:t>Ο εκπαιδευτής εξηγεί τους στόχους της συνεδρίας, τη διάρκεια, την οργάνωση και τις δραστηριότητες.</a:t>
            </a:r>
            <a:endParaRPr/>
          </a:p>
          <a:p>
            <a:pPr marL="457200" lvl="0" indent="-381000" algn="l" rtl="0">
              <a:lnSpc>
                <a:spcPct val="100000"/>
              </a:lnSpc>
              <a:spcBef>
                <a:spcPts val="1200"/>
              </a:spcBef>
              <a:spcAft>
                <a:spcPts val="0"/>
              </a:spcAft>
              <a:buSzPts val="2400"/>
              <a:buFont typeface="Calibri"/>
              <a:buChar char="✔"/>
            </a:pPr>
            <a:r>
              <a:rPr lang="en-US" sz="2000"/>
              <a:t>Ενθαρρύνει την ενεργό συμμετοχή.</a:t>
            </a:r>
            <a:endParaRPr/>
          </a:p>
          <a:p>
            <a:pPr marL="457200" lvl="0" indent="-381000" algn="l" rtl="0">
              <a:lnSpc>
                <a:spcPct val="100000"/>
              </a:lnSpc>
              <a:spcBef>
                <a:spcPts val="1200"/>
              </a:spcBef>
              <a:spcAft>
                <a:spcPts val="0"/>
              </a:spcAft>
              <a:buSzPts val="2400"/>
              <a:buFont typeface="Calibri"/>
              <a:buChar char="✔"/>
            </a:pPr>
            <a:r>
              <a:rPr lang="en-US" sz="2000"/>
              <a:t>Διασφαλίζει ότι κάθε συμμετέχων έχει πρόσβαση σε ένα ψηφιακό εργαλείο.</a:t>
            </a:r>
            <a:endParaRPr/>
          </a:p>
          <a:p>
            <a:pPr marL="457200" lvl="0" indent="-381000" algn="l" rtl="0">
              <a:lnSpc>
                <a:spcPct val="100000"/>
              </a:lnSpc>
              <a:spcBef>
                <a:spcPts val="1200"/>
              </a:spcBef>
              <a:spcAft>
                <a:spcPts val="0"/>
              </a:spcAft>
              <a:buSzPts val="2400"/>
              <a:buFont typeface="Calibri"/>
              <a:buChar char="✔"/>
            </a:pPr>
            <a:r>
              <a:rPr lang="en-US" sz="2000"/>
              <a:t>Εξηγεί τους κανόνες της συνεδρίασης.</a:t>
            </a:r>
            <a:endParaRPr/>
          </a:p>
          <a:p>
            <a:pPr marL="457200" lvl="0" indent="-381000" algn="l" rtl="0">
              <a:lnSpc>
                <a:spcPct val="100000"/>
              </a:lnSpc>
              <a:spcBef>
                <a:spcPts val="1200"/>
              </a:spcBef>
              <a:spcAft>
                <a:spcPts val="600"/>
              </a:spcAft>
              <a:buSzPts val="2400"/>
              <a:buFont typeface="Calibri"/>
              <a:buChar char="✔"/>
            </a:pPr>
            <a:r>
              <a:rPr lang="en-US" sz="2000"/>
              <a:t>Παρουσιάζει εν συντομία τις πρακτικές δραστηριότητες.</a:t>
            </a:r>
            <a:endParaRPr sz="2000"/>
          </a:p>
        </p:txBody>
      </p:sp>
      <p:sp>
        <p:nvSpPr>
          <p:cNvPr id="216" name="Google Shape;216;p45"/>
          <p:cNvSpPr/>
          <p:nvPr/>
        </p:nvSpPr>
        <p:spPr>
          <a:xfrm>
            <a:off x="9470571" y="65274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Άδεια Pixabay</a:t>
            </a:r>
            <a:endParaRPr sz="1200" b="0" i="0" u="none" strike="noStrike" cap="none">
              <a:solidFill>
                <a:schemeClr val="dk1"/>
              </a:solidFill>
              <a:latin typeface="Calibri"/>
              <a:ea typeface="Calibri"/>
              <a:cs typeface="Calibri"/>
              <a:sym typeface="Calibri"/>
            </a:endParaRPr>
          </a:p>
        </p:txBody>
      </p:sp>
      <p:pic>
        <p:nvPicPr>
          <p:cNvPr id="217" name="Google Shape;217;p45" descr="Konferenz, Vorlesung, Hörsaal, Ausbildung, Präsentation"/>
          <p:cNvPicPr preferRelativeResize="0"/>
          <p:nvPr/>
        </p:nvPicPr>
        <p:blipFill rotWithShape="1">
          <a:blip r:embed="rId5">
            <a:alphaModFix/>
          </a:blip>
          <a:srcRect/>
          <a:stretch/>
        </p:blipFill>
        <p:spPr>
          <a:xfrm>
            <a:off x="7290706" y="1898472"/>
            <a:ext cx="4591583" cy="3061056"/>
          </a:xfrm>
          <a:prstGeom prst="rect">
            <a:avLst/>
          </a:prstGeom>
          <a:noFill/>
          <a:ln>
            <a:noFill/>
          </a:ln>
        </p:spPr>
      </p:pic>
      <p:sp>
        <p:nvSpPr>
          <p:cNvPr id="218" name="Google Shape;218;p45"/>
          <p:cNvSpPr/>
          <p:nvPr/>
        </p:nvSpPr>
        <p:spPr>
          <a:xfrm>
            <a:off x="10384221" y="-3933"/>
            <a:ext cx="1806519"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en-US" sz="1800" b="0" i="0" u="none" strike="noStrike" cap="none">
                <a:solidFill>
                  <a:schemeClr val="lt1"/>
                </a:solidFill>
                <a:latin typeface="Calibri"/>
                <a:ea typeface="Calibri"/>
                <a:cs typeface="Calibri"/>
                <a:sym typeface="Calibri"/>
              </a:rPr>
              <a:t>2.1 Εισαγωγή </a:t>
            </a:r>
            <a:endParaRPr sz="1500" b="0" i="0" u="none" strike="noStrike" cap="none">
              <a:solidFill>
                <a:schemeClr val="lt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110"/>
          <p:cNvSpPr/>
          <p:nvPr/>
        </p:nvSpPr>
        <p:spPr>
          <a:xfrm>
            <a:off x="-1" y="1741570"/>
            <a:ext cx="6855833" cy="5116428"/>
          </a:xfrm>
          <a:custGeom>
            <a:avLst/>
            <a:gdLst/>
            <a:ahLst/>
            <a:cxnLst/>
            <a:rect l="l" t="t" r="r" b="b"/>
            <a:pathLst>
              <a:path w="6855833" h="5116428" extrusionOk="0">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6" name="Google Shape;966;p110"/>
          <p:cNvSpPr/>
          <p:nvPr/>
        </p:nvSpPr>
        <p:spPr>
          <a:xfrm>
            <a:off x="-1" y="2037048"/>
            <a:ext cx="6596536" cy="4820950"/>
          </a:xfrm>
          <a:custGeom>
            <a:avLst/>
            <a:gdLst/>
            <a:ahLst/>
            <a:cxnLst/>
            <a:rect l="l" t="t" r="r" b="b"/>
            <a:pathLst>
              <a:path w="6596536" h="4820950" extrusionOk="0">
                <a:moveTo>
                  <a:pt x="2580446" y="0"/>
                </a:moveTo>
                <a:cubicBezTo>
                  <a:pt x="4798472" y="0"/>
                  <a:pt x="6596536" y="1798065"/>
                  <a:pt x="6596536" y="4016091"/>
                </a:cubicBezTo>
                <a:cubicBezTo>
                  <a:pt x="6596536" y="4154718"/>
                  <a:pt x="6589513" y="4291704"/>
                  <a:pt x="6575802" y="4426713"/>
                </a:cubicBezTo>
                <a:lnTo>
                  <a:pt x="6515635" y="4820950"/>
                </a:lnTo>
                <a:lnTo>
                  <a:pt x="0" y="4820950"/>
                </a:lnTo>
                <a:lnTo>
                  <a:pt x="0" y="940564"/>
                </a:lnTo>
                <a:lnTo>
                  <a:pt x="25839" y="917080"/>
                </a:lnTo>
                <a:cubicBezTo>
                  <a:pt x="720056" y="344161"/>
                  <a:pt x="1610060" y="0"/>
                  <a:pt x="2580446"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7" name="Google Shape;967;p110"/>
          <p:cNvSpPr txBox="1">
            <a:spLocks noGrp="1"/>
          </p:cNvSpPr>
          <p:nvPr>
            <p:ph type="title"/>
          </p:nvPr>
        </p:nvSpPr>
        <p:spPr>
          <a:xfrm>
            <a:off x="804675" y="2745625"/>
            <a:ext cx="5496900" cy="3798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667"/>
              <a:buNone/>
            </a:pPr>
            <a:r>
              <a:rPr lang="en-US" sz="3900" dirty="0">
                <a:solidFill>
                  <a:schemeClr val="lt1"/>
                </a:solidFill>
                <a:latin typeface="Calibri"/>
                <a:ea typeface="Calibri"/>
                <a:cs typeface="Calibri"/>
                <a:sym typeface="Calibri"/>
              </a:rPr>
              <a:t>ΠΑΡ</a:t>
            </a:r>
            <a:r>
              <a:rPr lang="el-GR" sz="3900" dirty="0">
                <a:solidFill>
                  <a:schemeClr val="lt1"/>
                </a:solidFill>
                <a:latin typeface="Calibri"/>
                <a:ea typeface="Calibri"/>
                <a:cs typeface="Calibri"/>
                <a:sym typeface="Calibri"/>
              </a:rPr>
              <a:t>Α</a:t>
            </a:r>
            <a:r>
              <a:rPr lang="en-US" sz="3900" dirty="0">
                <a:solidFill>
                  <a:schemeClr val="lt1"/>
                </a:solidFill>
                <a:latin typeface="Calibri"/>
                <a:ea typeface="Calibri"/>
                <a:cs typeface="Calibri"/>
                <a:sym typeface="Calibri"/>
              </a:rPr>
              <a:t>ΡΤΗΜΑ III: </a:t>
            </a:r>
            <a:r>
              <a:rPr lang="en-US" sz="3900" dirty="0">
                <a:solidFill>
                  <a:schemeClr val="lt1"/>
                </a:solidFill>
              </a:rPr>
              <a:t>π</a:t>
            </a:r>
            <a:r>
              <a:rPr lang="en-US" sz="3900" dirty="0" err="1">
                <a:solidFill>
                  <a:schemeClr val="lt1"/>
                </a:solidFill>
              </a:rPr>
              <a:t>ρόσθετες</a:t>
            </a:r>
            <a:r>
              <a:rPr lang="en-US" sz="3900" dirty="0">
                <a:solidFill>
                  <a:schemeClr val="lt1"/>
                </a:solidFill>
              </a:rPr>
              <a:t> π</a:t>
            </a:r>
            <a:r>
              <a:rPr lang="en-US" sz="3900" dirty="0" err="1">
                <a:solidFill>
                  <a:schemeClr val="lt1"/>
                </a:solidFill>
              </a:rPr>
              <a:t>ληροφορίες</a:t>
            </a:r>
            <a:r>
              <a:rPr lang="en-US" sz="3900" dirty="0">
                <a:solidFill>
                  <a:schemeClr val="lt1"/>
                </a:solidFill>
              </a:rPr>
              <a:t> </a:t>
            </a:r>
            <a:r>
              <a:rPr lang="en-US" sz="3900" dirty="0" err="1">
                <a:solidFill>
                  <a:schemeClr val="lt1"/>
                </a:solidFill>
              </a:rPr>
              <a:t>σχετικά</a:t>
            </a:r>
            <a:r>
              <a:rPr lang="en-US" sz="3900" dirty="0">
                <a:solidFill>
                  <a:schemeClr val="lt1"/>
                </a:solidFill>
              </a:rPr>
              <a:t> </a:t>
            </a:r>
            <a:r>
              <a:rPr lang="en-US" sz="3900" dirty="0" err="1">
                <a:solidFill>
                  <a:schemeClr val="lt1"/>
                </a:solidFill>
              </a:rPr>
              <a:t>με</a:t>
            </a:r>
            <a:r>
              <a:rPr lang="en-US" sz="3900" dirty="0">
                <a:solidFill>
                  <a:schemeClr val="lt1"/>
                </a:solidFill>
              </a:rPr>
              <a:t> </a:t>
            </a:r>
            <a:r>
              <a:rPr lang="en-US" sz="3900" dirty="0" err="1">
                <a:solidFill>
                  <a:schemeClr val="lt1"/>
                </a:solidFill>
              </a:rPr>
              <a:t>την</a:t>
            </a:r>
            <a:r>
              <a:rPr lang="en-US" sz="3900" dirty="0">
                <a:solidFill>
                  <a:schemeClr val="lt1"/>
                </a:solidFill>
              </a:rPr>
              <a:t> α</a:t>
            </a:r>
            <a:r>
              <a:rPr lang="en-US" sz="3900" dirty="0" err="1">
                <a:solidFill>
                  <a:schemeClr val="lt1"/>
                </a:solidFill>
              </a:rPr>
              <a:t>νθεκτικότητ</a:t>
            </a:r>
            <a:r>
              <a:rPr lang="en-US" sz="3900" dirty="0">
                <a:solidFill>
                  <a:schemeClr val="lt1"/>
                </a:solidFill>
              </a:rPr>
              <a:t>α στην ψυχική </a:t>
            </a:r>
            <a:r>
              <a:rPr lang="en-US" sz="3900" dirty="0">
                <a:solidFill>
                  <a:schemeClr val="lt1"/>
                </a:solidFill>
                <a:latin typeface="Calibri"/>
                <a:ea typeface="Calibri"/>
                <a:cs typeface="Calibri"/>
                <a:sym typeface="Calibri"/>
              </a:rPr>
              <a:t>υγεία</a:t>
            </a:r>
            <a:endParaRPr sz="3900" dirty="0">
              <a:solidFill>
                <a:schemeClr val="lt1"/>
              </a:solidFill>
            </a:endParaRPr>
          </a:p>
        </p:txBody>
      </p:sp>
      <p:sp>
        <p:nvSpPr>
          <p:cNvPr id="968" name="Google Shape;968;p110"/>
          <p:cNvSpPr/>
          <p:nvPr/>
        </p:nvSpPr>
        <p:spPr>
          <a:xfrm>
            <a:off x="5794107" y="1"/>
            <a:ext cx="5614485" cy="2627677"/>
          </a:xfrm>
          <a:custGeom>
            <a:avLst/>
            <a:gdLst/>
            <a:ahLst/>
            <a:cxnLst/>
            <a:rect l="l" t="t" r="r" b="b"/>
            <a:pathLst>
              <a:path w="6488456" h="3036711" extrusionOk="0">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9" name="Google Shape;969;p110"/>
          <p:cNvSpPr/>
          <p:nvPr/>
        </p:nvSpPr>
        <p:spPr>
          <a:xfrm>
            <a:off x="6019835" y="1"/>
            <a:ext cx="5152928" cy="2411065"/>
          </a:xfrm>
          <a:custGeom>
            <a:avLst/>
            <a:gdLst/>
            <a:ahLst/>
            <a:cxnLst/>
            <a:rect l="l" t="t" r="r" b="b"/>
            <a:pathLst>
              <a:path w="6069184" h="2839783" extrusionOk="0">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70" name="Google Shape;970;p110"/>
          <p:cNvSpPr/>
          <p:nvPr/>
        </p:nvSpPr>
        <p:spPr>
          <a:xfrm flipH="1">
            <a:off x="8466571" y="4021835"/>
            <a:ext cx="3725427" cy="2836165"/>
          </a:xfrm>
          <a:custGeom>
            <a:avLst/>
            <a:gdLst/>
            <a:ahLst/>
            <a:cxnLst/>
            <a:rect l="l" t="t" r="r" b="b"/>
            <a:pathLst>
              <a:path w="5198011" h="3957242" extrusionOk="0">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71" name="Google Shape;971;p110"/>
          <p:cNvSpPr/>
          <p:nvPr/>
        </p:nvSpPr>
        <p:spPr>
          <a:xfrm flipH="1">
            <a:off x="8688464" y="4242852"/>
            <a:ext cx="3503534" cy="2615148"/>
          </a:xfrm>
          <a:custGeom>
            <a:avLst/>
            <a:gdLst/>
            <a:ahLst/>
            <a:cxnLst/>
            <a:rect l="l" t="t" r="r" b="b"/>
            <a:pathLst>
              <a:path w="5001415" h="3733214" extrusionOk="0">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111"/>
          <p:cNvSpPr txBox="1">
            <a:spLocks noGrp="1"/>
          </p:cNvSpPr>
          <p:nvPr>
            <p:ph type="title"/>
          </p:nvPr>
        </p:nvSpPr>
        <p:spPr>
          <a:xfrm>
            <a:off x="419850" y="918996"/>
            <a:ext cx="11360700" cy="519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Οικοδόμηση της ψυχικής ανθεκτικότητας στην υγεία</a:t>
            </a:r>
            <a:endParaRPr sz="2800"/>
          </a:p>
        </p:txBody>
      </p:sp>
      <p:sp>
        <p:nvSpPr>
          <p:cNvPr id="977" name="Google Shape;977;p111"/>
          <p:cNvSpPr txBox="1">
            <a:spLocks noGrp="1"/>
          </p:cNvSpPr>
          <p:nvPr>
            <p:ph type="body" idx="1"/>
          </p:nvPr>
        </p:nvSpPr>
        <p:spPr>
          <a:xfrm>
            <a:off x="243072" y="1862203"/>
            <a:ext cx="7407000" cy="4555200"/>
          </a:xfrm>
          <a:prstGeom prst="rect">
            <a:avLst/>
          </a:prstGeom>
          <a:noFill/>
          <a:ln>
            <a:noFill/>
          </a:ln>
        </p:spPr>
        <p:txBody>
          <a:bodyPr spcFirstLastPara="1" wrap="square" lIns="91425" tIns="91425" rIns="91425" bIns="91425" anchor="t" anchorCtr="0">
            <a:noAutofit/>
          </a:bodyPr>
          <a:lstStyle/>
          <a:p>
            <a:pPr marL="495300" lvl="0" indent="-355600" algn="l" rtl="0">
              <a:lnSpc>
                <a:spcPct val="100000"/>
              </a:lnSpc>
              <a:spcBef>
                <a:spcPts val="600"/>
              </a:spcBef>
              <a:spcAft>
                <a:spcPts val="0"/>
              </a:spcAft>
              <a:buSzPts val="2000"/>
              <a:buFont typeface="Calibri"/>
              <a:buChar char="▪"/>
            </a:pPr>
            <a:r>
              <a:rPr lang="en-US" sz="2000">
                <a:solidFill>
                  <a:schemeClr val="dk1"/>
                </a:solidFill>
              </a:rPr>
              <a:t>Ανθεκτικότητα είναι η </a:t>
            </a:r>
            <a:r>
              <a:rPr lang="en-US" sz="2000" b="1"/>
              <a:t>ικανότητα να ανακάμπτει και να προσαρμόζεται</a:t>
            </a:r>
            <a:r>
              <a:rPr lang="en-US" sz="2000">
                <a:solidFill>
                  <a:schemeClr val="dk1"/>
                </a:solidFill>
              </a:rPr>
              <a:t> από τις κακοτυχίες και τα προβλήματα της ζωής</a:t>
            </a:r>
            <a:endParaRPr sz="2000">
              <a:solidFill>
                <a:schemeClr val="dk1"/>
              </a:solidFill>
            </a:endParaRPr>
          </a:p>
          <a:p>
            <a:pPr marL="495300" lvl="0" indent="-355600" algn="l" rtl="0">
              <a:lnSpc>
                <a:spcPct val="100000"/>
              </a:lnSpc>
              <a:spcBef>
                <a:spcPts val="1200"/>
              </a:spcBef>
              <a:spcAft>
                <a:spcPts val="0"/>
              </a:spcAft>
              <a:buSzPts val="2000"/>
              <a:buFont typeface="Calibri"/>
              <a:buChar char="▪"/>
            </a:pPr>
            <a:r>
              <a:rPr lang="en-US" sz="2000">
                <a:solidFill>
                  <a:schemeClr val="dk1"/>
                </a:solidFill>
              </a:rPr>
              <a:t>Η ανθεκτικότητα δίνει στους ανθρώπους τη </a:t>
            </a:r>
            <a:r>
              <a:rPr lang="en-US" sz="2000" b="1"/>
              <a:t>συναισθηματική δύναμη </a:t>
            </a:r>
            <a:r>
              <a:rPr lang="en-US" sz="2000">
                <a:solidFill>
                  <a:schemeClr val="dk1"/>
                </a:solidFill>
              </a:rPr>
              <a:t>να αντιμετωπίσουν το τραύμα, τις αντιξοότητες και τις δυσκολίες</a:t>
            </a:r>
            <a:endParaRPr sz="2000"/>
          </a:p>
          <a:p>
            <a:pPr marL="495300" lvl="0" indent="-355600" algn="l" rtl="0">
              <a:lnSpc>
                <a:spcPct val="100000"/>
              </a:lnSpc>
              <a:spcBef>
                <a:spcPts val="1200"/>
              </a:spcBef>
              <a:spcAft>
                <a:spcPts val="0"/>
              </a:spcAft>
              <a:buSzPts val="2000"/>
              <a:buFont typeface="Calibri"/>
              <a:buChar char="▪"/>
            </a:pPr>
            <a:r>
              <a:rPr lang="en-US" sz="2000">
                <a:solidFill>
                  <a:schemeClr val="dk1"/>
                </a:solidFill>
              </a:rPr>
              <a:t>Οι άνθρωποι που είναι ανθεκτικοί </a:t>
            </a:r>
            <a:r>
              <a:rPr lang="en-US" sz="2000" b="1"/>
              <a:t>χρησιμοποιούν τους πόρους</a:t>
            </a:r>
            <a:r>
              <a:rPr lang="en-US" sz="2000">
                <a:solidFill>
                  <a:schemeClr val="dk1"/>
                </a:solidFill>
              </a:rPr>
              <a:t>, </a:t>
            </a:r>
            <a:r>
              <a:rPr lang="en-US" sz="2000" b="1"/>
              <a:t>τα δυνατά σημεία και τις δεξιότητές</a:t>
            </a:r>
            <a:r>
              <a:rPr lang="en-US" sz="2000">
                <a:solidFill>
                  <a:schemeClr val="dk1"/>
                </a:solidFill>
              </a:rPr>
              <a:t> τους για να ξεπεράσουν τις προκλήσεις και να εργαστούν μέσα από τυχόν αποτυχίες</a:t>
            </a:r>
            <a:endParaRPr sz="2000"/>
          </a:p>
          <a:p>
            <a:pPr marL="495300" lvl="0" indent="-355600" algn="l" rtl="0">
              <a:lnSpc>
                <a:spcPct val="100000"/>
              </a:lnSpc>
              <a:spcBef>
                <a:spcPts val="1200"/>
              </a:spcBef>
              <a:spcAft>
                <a:spcPts val="600"/>
              </a:spcAft>
              <a:buSzPts val="2000"/>
              <a:buFont typeface="Calibri"/>
              <a:buChar char="▪"/>
            </a:pPr>
            <a:r>
              <a:rPr lang="en-US" sz="2000" b="1"/>
              <a:t>Η ευελιξία</a:t>
            </a:r>
            <a:r>
              <a:rPr lang="en-US" sz="2000">
                <a:solidFill>
                  <a:schemeClr val="dk1"/>
                </a:solidFill>
              </a:rPr>
              <a:t>, η </a:t>
            </a:r>
            <a:r>
              <a:rPr lang="en-US" sz="2000" b="1"/>
              <a:t>προσαρμοστικότητα</a:t>
            </a:r>
            <a:r>
              <a:rPr lang="en-US" sz="2000">
                <a:solidFill>
                  <a:schemeClr val="dk1"/>
                </a:solidFill>
              </a:rPr>
              <a:t> και </a:t>
            </a:r>
            <a:r>
              <a:rPr lang="en-US" sz="2000" b="1"/>
              <a:t>η επιμονή</a:t>
            </a:r>
            <a:r>
              <a:rPr lang="en-US" sz="2000">
                <a:solidFill>
                  <a:schemeClr val="dk1"/>
                </a:solidFill>
              </a:rPr>
              <a:t> μπορούν να βοηθήσουν τους ανθρώπους να αξιοποιήσουν την ανθεκτικότητά τους αλλάζοντας ορισμένες σκέψεις και συμπεριφορές</a:t>
            </a:r>
            <a:endParaRPr sz="2000"/>
          </a:p>
        </p:txBody>
      </p:sp>
      <p:sp>
        <p:nvSpPr>
          <p:cNvPr id="978" name="Google Shape;978;p111"/>
          <p:cNvSpPr txBox="1"/>
          <p:nvPr/>
        </p:nvSpPr>
        <p:spPr>
          <a:xfrm>
            <a:off x="419850" y="1438400"/>
            <a:ext cx="10664400" cy="403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i="1">
                <a:solidFill>
                  <a:srgbClr val="203864"/>
                </a:solidFill>
              </a:rPr>
              <a:t>Π</a:t>
            </a:r>
            <a:r>
              <a:rPr lang="en-US" sz="1800" b="1" i="1" u="none" strike="noStrike" cap="none">
                <a:solidFill>
                  <a:srgbClr val="203864"/>
                </a:solidFill>
                <a:latin typeface="Arial"/>
                <a:ea typeface="Arial"/>
                <a:cs typeface="Arial"/>
                <a:sym typeface="Arial"/>
              </a:rPr>
              <a:t>ώς μπορώ να αντιμετωπίσω τις προκλήσεις σε καθημερινή βάση;</a:t>
            </a:r>
            <a:endParaRPr sz="1800" b="1" i="1" u="none" strike="noStrike" cap="none">
              <a:solidFill>
                <a:srgbClr val="203864"/>
              </a:solidFill>
              <a:latin typeface="Arial"/>
              <a:ea typeface="Arial"/>
              <a:cs typeface="Arial"/>
              <a:sym typeface="Arial"/>
            </a:endParaRPr>
          </a:p>
        </p:txBody>
      </p:sp>
      <p:pic>
        <p:nvPicPr>
          <p:cNvPr id="979" name="Google Shape;979;p111" descr="A picture containing person, looking  Description automatically generated"/>
          <p:cNvPicPr preferRelativeResize="0"/>
          <p:nvPr/>
        </p:nvPicPr>
        <p:blipFill rotWithShape="1">
          <a:blip r:embed="rId3">
            <a:alphaModFix/>
          </a:blip>
          <a:srcRect/>
          <a:stretch/>
        </p:blipFill>
        <p:spPr>
          <a:xfrm>
            <a:off x="8098672" y="2567822"/>
            <a:ext cx="3850256" cy="2451281"/>
          </a:xfrm>
          <a:prstGeom prst="rect">
            <a:avLst/>
          </a:prstGeom>
          <a:noFill/>
          <a:ln>
            <a:noFill/>
          </a:ln>
        </p:spPr>
      </p:pic>
      <p:sp>
        <p:nvSpPr>
          <p:cNvPr id="980" name="Google Shape;980;p111"/>
          <p:cNvSpPr/>
          <p:nvPr/>
        </p:nvSpPr>
        <p:spPr>
          <a:xfrm>
            <a:off x="8888907" y="6417399"/>
            <a:ext cx="2891749"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Πηγή</a:t>
            </a:r>
            <a:r>
              <a:rPr lang="en-US" sz="1200" b="0" i="0" u="none" strike="noStrike" cap="none">
                <a:solidFill>
                  <a:srgbClr val="000000"/>
                </a:solidFill>
                <a:latin typeface="Calibri"/>
                <a:ea typeface="Calibri"/>
                <a:cs typeface="Calibri"/>
                <a:sym typeface="Calibri"/>
              </a:rPr>
              <a:t> | </a:t>
            </a:r>
            <a:r>
              <a:rPr lang="en-US" sz="12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Άδεια Pexels</a:t>
            </a:r>
            <a:endParaRPr sz="1200" b="0" i="0" u="none" strike="noStrike" cap="none">
              <a:solidFill>
                <a:srgbClr val="000000"/>
              </a:solidFill>
              <a:latin typeface="Calibri"/>
              <a:ea typeface="Calibri"/>
              <a:cs typeface="Calibri"/>
              <a:sym typeface="Calibri"/>
            </a:endParaRPr>
          </a:p>
        </p:txBody>
      </p:sp>
      <p:pic>
        <p:nvPicPr>
          <p:cNvPr id="981" name="Google Shape;981;p111"/>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82" name="Google Shape;982;p111"/>
          <p:cNvSpPr/>
          <p:nvPr/>
        </p:nvSpPr>
        <p:spPr>
          <a:xfrm>
            <a:off x="7426475" y="0"/>
            <a:ext cx="4765500" cy="403200"/>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III: Πρόσθετες πληροφορίες σχετικά με την ανθεκτικότητα στην ψυχική υγεία</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11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4000" b="1">
                <a:solidFill>
                  <a:srgbClr val="002060"/>
                </a:solidFill>
              </a:rPr>
              <a:t>Στρατηγικές αντιμετώπισης</a:t>
            </a:r>
            <a:endParaRPr sz="4000">
              <a:solidFill>
                <a:srgbClr val="002060"/>
              </a:solidFill>
            </a:endParaRPr>
          </a:p>
        </p:txBody>
      </p:sp>
      <p:sp>
        <p:nvSpPr>
          <p:cNvPr id="988" name="Google Shape;988;p112"/>
          <p:cNvSpPr txBox="1">
            <a:spLocks noGrp="1"/>
          </p:cNvSpPr>
          <p:nvPr>
            <p:ph type="body" idx="1"/>
          </p:nvPr>
        </p:nvSpPr>
        <p:spPr>
          <a:xfrm rot="-397364">
            <a:off x="415598" y="1648299"/>
            <a:ext cx="5333200" cy="4858439"/>
          </a:xfrm>
          <a:prstGeom prst="rect">
            <a:avLst/>
          </a:prstGeom>
          <a:solidFill>
            <a:srgbClr val="0070C0"/>
          </a:solidFill>
          <a:ln>
            <a:noFill/>
          </a:ln>
        </p:spPr>
        <p:txBody>
          <a:bodyPr spcFirstLastPara="1" wrap="square" lIns="91425" tIns="91425" rIns="91425" bIns="91425" anchor="t" anchorCtr="0">
            <a:noAutofit/>
          </a:bodyPr>
          <a:lstStyle/>
          <a:p>
            <a:pPr marL="609585" lvl="0" indent="-416973" algn="l" rtl="0">
              <a:lnSpc>
                <a:spcPct val="100000"/>
              </a:lnSpc>
              <a:spcBef>
                <a:spcPts val="0"/>
              </a:spcBef>
              <a:spcAft>
                <a:spcPts val="0"/>
              </a:spcAft>
              <a:buSzPts val="1300"/>
              <a:buChar char="●"/>
            </a:pPr>
            <a:r>
              <a:rPr lang="en-US" sz="1700" b="1">
                <a:solidFill>
                  <a:schemeClr val="lt1"/>
                </a:solidFill>
                <a:latin typeface="Calibri"/>
                <a:ea typeface="Calibri"/>
                <a:cs typeface="Calibri"/>
                <a:sym typeface="Calibri"/>
              </a:rPr>
              <a:t>Οι άνθρωποι αντιμετωπίζουν διαφορετικές αντιξοότητες και κρίσεις στη ζωή, όπως:</a:t>
            </a:r>
            <a:endParaRPr sz="1700"/>
          </a:p>
          <a:p>
            <a:pPr marL="1219170" lvl="1" indent="-400038" algn="l" rtl="0">
              <a:lnSpc>
                <a:spcPct val="100000"/>
              </a:lnSpc>
              <a:spcBef>
                <a:spcPts val="2133"/>
              </a:spcBef>
              <a:spcAft>
                <a:spcPts val="0"/>
              </a:spcAft>
              <a:buSzPts val="1100"/>
              <a:buChar char="○"/>
            </a:pPr>
            <a:r>
              <a:rPr lang="en-US" b="1">
                <a:solidFill>
                  <a:schemeClr val="lt1"/>
                </a:solidFill>
                <a:latin typeface="Calibri"/>
                <a:ea typeface="Calibri"/>
                <a:cs typeface="Calibri"/>
                <a:sym typeface="Calibri"/>
              </a:rPr>
              <a:t>Ασθένειες</a:t>
            </a:r>
            <a:endParaRPr/>
          </a:p>
          <a:p>
            <a:pPr marL="1219170" lvl="1" indent="-400038" algn="l" rtl="0">
              <a:lnSpc>
                <a:spcPct val="100000"/>
              </a:lnSpc>
              <a:spcBef>
                <a:spcPts val="2133"/>
              </a:spcBef>
              <a:spcAft>
                <a:spcPts val="0"/>
              </a:spcAft>
              <a:buSzPts val="1100"/>
              <a:buChar char="○"/>
            </a:pPr>
            <a:r>
              <a:rPr lang="en-US" b="1">
                <a:solidFill>
                  <a:schemeClr val="lt1"/>
                </a:solidFill>
                <a:latin typeface="Calibri"/>
                <a:ea typeface="Calibri"/>
                <a:cs typeface="Calibri"/>
                <a:sym typeface="Calibri"/>
              </a:rPr>
              <a:t>Απώλεια αγαπημένων προσώπων</a:t>
            </a:r>
            <a:endParaRPr/>
          </a:p>
          <a:p>
            <a:pPr marL="1219170" lvl="1" indent="-400038" algn="l" rtl="0">
              <a:lnSpc>
                <a:spcPct val="100000"/>
              </a:lnSpc>
              <a:spcBef>
                <a:spcPts val="2133"/>
              </a:spcBef>
              <a:spcAft>
                <a:spcPts val="0"/>
              </a:spcAft>
              <a:buSzPts val="1100"/>
              <a:buChar char="○"/>
            </a:pPr>
            <a:r>
              <a:rPr lang="en-US" b="1">
                <a:solidFill>
                  <a:schemeClr val="lt1"/>
                </a:solidFill>
                <a:latin typeface="Calibri"/>
                <a:ea typeface="Calibri"/>
                <a:cs typeface="Calibri"/>
                <a:sym typeface="Calibri"/>
              </a:rPr>
              <a:t>Απώλεια θέσεων εργασίας</a:t>
            </a:r>
            <a:endParaRPr/>
          </a:p>
          <a:p>
            <a:pPr marL="1219170" lvl="1" indent="-400038" algn="l" rtl="0">
              <a:lnSpc>
                <a:spcPct val="100000"/>
              </a:lnSpc>
              <a:spcBef>
                <a:spcPts val="2133"/>
              </a:spcBef>
              <a:spcAft>
                <a:spcPts val="0"/>
              </a:spcAft>
              <a:buSzPts val="1100"/>
              <a:buChar char="○"/>
            </a:pPr>
            <a:r>
              <a:rPr lang="en-US" b="1">
                <a:solidFill>
                  <a:schemeClr val="lt1"/>
                </a:solidFill>
              </a:rPr>
              <a:t>Κ</a:t>
            </a:r>
            <a:r>
              <a:rPr lang="en-US" b="1">
                <a:solidFill>
                  <a:schemeClr val="lt1"/>
                </a:solidFill>
                <a:latin typeface="Calibri"/>
                <a:ea typeface="Calibri"/>
                <a:cs typeface="Calibri"/>
                <a:sym typeface="Calibri"/>
              </a:rPr>
              <a:t>ακομεταχείριση</a:t>
            </a:r>
            <a:endParaRPr/>
          </a:p>
          <a:p>
            <a:pPr marL="1219170" lvl="1" indent="-400038" algn="l" rtl="0">
              <a:lnSpc>
                <a:spcPct val="100000"/>
              </a:lnSpc>
              <a:spcBef>
                <a:spcPts val="2133"/>
              </a:spcBef>
              <a:spcAft>
                <a:spcPts val="0"/>
              </a:spcAft>
              <a:buSzPts val="1100"/>
              <a:buChar char="○"/>
            </a:pPr>
            <a:r>
              <a:rPr lang="en-US" b="1">
                <a:solidFill>
                  <a:schemeClr val="lt1"/>
                </a:solidFill>
                <a:latin typeface="Calibri"/>
                <a:ea typeface="Calibri"/>
                <a:cs typeface="Calibri"/>
                <a:sym typeface="Calibri"/>
              </a:rPr>
              <a:t>Εκφοβισμό</a:t>
            </a:r>
            <a:endParaRPr/>
          </a:p>
          <a:p>
            <a:pPr marL="1219170" lvl="1" indent="-400038" algn="l" rtl="0">
              <a:lnSpc>
                <a:spcPct val="100000"/>
              </a:lnSpc>
              <a:spcBef>
                <a:spcPts val="2133"/>
              </a:spcBef>
              <a:spcAft>
                <a:spcPts val="0"/>
              </a:spcAft>
              <a:buSzPts val="1100"/>
              <a:buChar char="○"/>
            </a:pPr>
            <a:r>
              <a:rPr lang="en-US" b="1">
                <a:solidFill>
                  <a:schemeClr val="lt1"/>
                </a:solidFill>
                <a:latin typeface="Calibri"/>
                <a:ea typeface="Calibri"/>
                <a:cs typeface="Calibri"/>
                <a:sym typeface="Calibri"/>
              </a:rPr>
              <a:t>Οικονομική αστάθεια</a:t>
            </a:r>
            <a:endParaRPr/>
          </a:p>
          <a:p>
            <a:pPr marL="1219170" lvl="1" indent="-400038" algn="l" rtl="0">
              <a:lnSpc>
                <a:spcPct val="100000"/>
              </a:lnSpc>
              <a:spcBef>
                <a:spcPts val="2133"/>
              </a:spcBef>
              <a:spcAft>
                <a:spcPts val="0"/>
              </a:spcAft>
              <a:buSzPts val="1100"/>
              <a:buChar char="○"/>
            </a:pPr>
            <a:r>
              <a:rPr lang="en-US" b="1">
                <a:solidFill>
                  <a:schemeClr val="lt1"/>
                </a:solidFill>
                <a:latin typeface="Calibri"/>
                <a:ea typeface="Calibri"/>
                <a:cs typeface="Calibri"/>
                <a:sym typeface="Calibri"/>
              </a:rPr>
              <a:t>Τραγικά γεγονότα, δηλαδή τρομοκρατικές επιθέσεις, μαζικο</a:t>
            </a:r>
            <a:r>
              <a:rPr lang="en-US" b="1">
                <a:solidFill>
                  <a:schemeClr val="lt1"/>
                </a:solidFill>
              </a:rPr>
              <a:t>ύς </a:t>
            </a:r>
            <a:r>
              <a:rPr lang="en-US" b="1">
                <a:solidFill>
                  <a:schemeClr val="lt1"/>
                </a:solidFill>
                <a:latin typeface="Calibri"/>
                <a:ea typeface="Calibri"/>
                <a:cs typeface="Calibri"/>
                <a:sym typeface="Calibri"/>
              </a:rPr>
              <a:t>πυροβολισμο</a:t>
            </a:r>
            <a:r>
              <a:rPr lang="en-US" b="1">
                <a:solidFill>
                  <a:schemeClr val="lt1"/>
                </a:solidFill>
              </a:rPr>
              <a:t>ύς</a:t>
            </a:r>
            <a:r>
              <a:rPr lang="en-US" b="1">
                <a:solidFill>
                  <a:schemeClr val="lt1"/>
                </a:solidFill>
                <a:latin typeface="Calibri"/>
                <a:ea typeface="Calibri"/>
                <a:cs typeface="Calibri"/>
                <a:sym typeface="Calibri"/>
              </a:rPr>
              <a:t>, φυσικές καταστροφές, πανδημία COVID-19</a:t>
            </a:r>
            <a:endParaRPr sz="1700"/>
          </a:p>
        </p:txBody>
      </p:sp>
      <p:sp>
        <p:nvSpPr>
          <p:cNvPr id="989" name="Google Shape;989;p112"/>
          <p:cNvSpPr txBox="1">
            <a:spLocks noGrp="1"/>
          </p:cNvSpPr>
          <p:nvPr>
            <p:ph type="body" idx="2"/>
          </p:nvPr>
        </p:nvSpPr>
        <p:spPr>
          <a:xfrm rot="-585481">
            <a:off x="6342901" y="1392870"/>
            <a:ext cx="5333200" cy="4734866"/>
          </a:xfrm>
          <a:prstGeom prst="rect">
            <a:avLst/>
          </a:prstGeom>
          <a:solidFill>
            <a:srgbClr val="00B0F0"/>
          </a:solidFill>
          <a:ln>
            <a:noFill/>
          </a:ln>
        </p:spPr>
        <p:txBody>
          <a:bodyPr spcFirstLastPara="1" wrap="square" lIns="91425" tIns="91425" rIns="91425" bIns="91425" anchor="t" anchorCtr="0">
            <a:noAutofit/>
          </a:bodyPr>
          <a:lstStyle/>
          <a:p>
            <a:pPr marL="186262" lvl="0" indent="0" algn="l" rtl="0">
              <a:lnSpc>
                <a:spcPct val="150000"/>
              </a:lnSpc>
              <a:spcBef>
                <a:spcPts val="0"/>
              </a:spcBef>
              <a:spcAft>
                <a:spcPts val="0"/>
              </a:spcAft>
              <a:buSzPts val="1400"/>
              <a:buNone/>
            </a:pPr>
            <a:endParaRPr/>
          </a:p>
          <a:p>
            <a:pPr marL="186262" lvl="0" indent="0" algn="l" rtl="0">
              <a:lnSpc>
                <a:spcPct val="150000"/>
              </a:lnSpc>
              <a:spcBef>
                <a:spcPts val="0"/>
              </a:spcBef>
              <a:spcAft>
                <a:spcPts val="0"/>
              </a:spcAft>
              <a:buSzPts val="1400"/>
              <a:buNone/>
            </a:pPr>
            <a:r>
              <a:rPr lang="en-US" b="1">
                <a:solidFill>
                  <a:schemeClr val="lt1"/>
                </a:solidFill>
                <a:latin typeface="Calibri"/>
                <a:ea typeface="Calibri"/>
                <a:cs typeface="Calibri"/>
                <a:sym typeface="Calibri"/>
              </a:rPr>
              <a:t>Οι ανθεκτικοί άνθρωποι βιώνουν άγχος, οπισθοδρόμηση και δύσκολα συναισθήματα, αλλά αξιοποιούν τις δυνάμεις τους και αναζητούν βοήθεια από τα συστήματα υποστήριξης για να ξεπεράσουν τις προκλήσεις και να </a:t>
            </a:r>
            <a:r>
              <a:rPr lang="en-US" b="1">
                <a:solidFill>
                  <a:schemeClr val="lt1"/>
                </a:solidFill>
              </a:rPr>
              <a:t>δουλέψουν πάνω σε αυτά τα</a:t>
            </a:r>
            <a:r>
              <a:rPr lang="en-US" b="1">
                <a:solidFill>
                  <a:schemeClr val="lt1"/>
                </a:solidFill>
                <a:latin typeface="Calibri"/>
                <a:ea typeface="Calibri"/>
                <a:cs typeface="Calibri"/>
                <a:sym typeface="Calibri"/>
              </a:rPr>
              <a:t> προβλήματα. Η ανθεκτικότητα τους δίνει τη δυνατότητα να αποδεχθούν και να προσαρμοστούν σε μια κατάσταση και να προχωρήσουν</a:t>
            </a:r>
            <a:endParaRPr b="1">
              <a:solidFill>
                <a:schemeClr val="lt1"/>
              </a:solidFill>
              <a:latin typeface="Calibri"/>
              <a:ea typeface="Calibri"/>
              <a:cs typeface="Calibri"/>
              <a:sym typeface="Calibri"/>
            </a:endParaRPr>
          </a:p>
        </p:txBody>
      </p:sp>
      <p:pic>
        <p:nvPicPr>
          <p:cNvPr id="990" name="Google Shape;990;p112"/>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991" name="Google Shape;991;p112"/>
          <p:cNvSpPr/>
          <p:nvPr/>
        </p:nvSpPr>
        <p:spPr>
          <a:xfrm>
            <a:off x="7426475" y="0"/>
            <a:ext cx="47655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III: Πρόσθετες πληροφορίες σχετικά με την ανθεκτικότητα στην ψυχική υγεία</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113"/>
          <p:cNvSpPr txBox="1">
            <a:spLocks noGrp="1"/>
          </p:cNvSpPr>
          <p:nvPr>
            <p:ph type="title"/>
          </p:nvPr>
        </p:nvSpPr>
        <p:spPr>
          <a:xfrm>
            <a:off x="472325" y="794952"/>
            <a:ext cx="10515600" cy="669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b="1">
                <a:solidFill>
                  <a:srgbClr val="203864"/>
                </a:solidFill>
                <a:latin typeface="Calibri"/>
                <a:ea typeface="Calibri"/>
                <a:cs typeface="Calibri"/>
                <a:sym typeface="Calibri"/>
              </a:rPr>
              <a:t>Βήματα για την οικοδόμηση ανθεκτικότητας</a:t>
            </a:r>
            <a:endParaRPr/>
          </a:p>
        </p:txBody>
      </p:sp>
      <p:sp>
        <p:nvSpPr>
          <p:cNvPr id="997" name="Google Shape;997;p113"/>
          <p:cNvSpPr txBox="1">
            <a:spLocks noGrp="1"/>
          </p:cNvSpPr>
          <p:nvPr>
            <p:ph type="body" idx="1"/>
          </p:nvPr>
        </p:nvSpPr>
        <p:spPr>
          <a:xfrm>
            <a:off x="472325" y="1693150"/>
            <a:ext cx="6156000" cy="4014600"/>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600"/>
              </a:spcBef>
              <a:spcAft>
                <a:spcPts val="0"/>
              </a:spcAft>
              <a:buSzPts val="1800"/>
              <a:buNone/>
            </a:pPr>
            <a:r>
              <a:rPr lang="en-US" sz="1800" b="1">
                <a:solidFill>
                  <a:srgbClr val="203864"/>
                </a:solidFill>
              </a:rPr>
              <a:t>Πώς μπορώ να οικοδομήσω ανθεκτικότητα;</a:t>
            </a:r>
            <a:endParaRPr sz="1800" b="1">
              <a:solidFill>
                <a:srgbClr val="203864"/>
              </a:solidFill>
              <a:latin typeface="Arial"/>
              <a:ea typeface="Arial"/>
              <a:cs typeface="Arial"/>
              <a:sym typeface="Arial"/>
            </a:endParaRPr>
          </a:p>
          <a:p>
            <a:pPr marL="114300" lvl="0" indent="0" algn="l" rtl="0">
              <a:lnSpc>
                <a:spcPct val="100000"/>
              </a:lnSpc>
              <a:spcBef>
                <a:spcPts val="600"/>
              </a:spcBef>
              <a:spcAft>
                <a:spcPts val="0"/>
              </a:spcAft>
              <a:buSzPts val="1800"/>
              <a:buNone/>
            </a:pPr>
            <a:endParaRPr sz="2000" b="1">
              <a:solidFill>
                <a:schemeClr val="dk1"/>
              </a:solidFill>
            </a:endParaRPr>
          </a:p>
          <a:p>
            <a:pPr marL="114300" lvl="0" indent="0" algn="l" rtl="0">
              <a:lnSpc>
                <a:spcPct val="100000"/>
              </a:lnSpc>
              <a:spcBef>
                <a:spcPts val="600"/>
              </a:spcBef>
              <a:spcAft>
                <a:spcPts val="0"/>
              </a:spcAft>
              <a:buSzPts val="1800"/>
              <a:buNone/>
            </a:pPr>
            <a:r>
              <a:rPr lang="en-US" sz="2000" b="1">
                <a:solidFill>
                  <a:schemeClr val="dk1"/>
                </a:solidFill>
              </a:rPr>
              <a:t>Για να οικοδομήσουμε την ανθεκτικότητα, θα πρέπει:</a:t>
            </a:r>
            <a:endParaRPr/>
          </a:p>
          <a:p>
            <a:pPr marL="457200" lvl="0" indent="-342900" algn="l" rtl="0">
              <a:lnSpc>
                <a:spcPct val="100000"/>
              </a:lnSpc>
              <a:spcBef>
                <a:spcPts val="600"/>
              </a:spcBef>
              <a:spcAft>
                <a:spcPts val="0"/>
              </a:spcAft>
              <a:buSzPts val="1800"/>
              <a:buChar char="▪"/>
            </a:pPr>
            <a:r>
              <a:rPr lang="en-US" sz="2000">
                <a:solidFill>
                  <a:schemeClr val="dk1"/>
                </a:solidFill>
              </a:rPr>
              <a:t>Αναπτύξ</a:t>
            </a:r>
            <a:r>
              <a:rPr lang="en-US" sz="2000"/>
              <a:t>ουμε</a:t>
            </a:r>
            <a:r>
              <a:rPr lang="en-US" sz="2000">
                <a:solidFill>
                  <a:schemeClr val="dk1"/>
                </a:solidFill>
              </a:rPr>
              <a:t> αυτογνωσία</a:t>
            </a:r>
            <a:endParaRPr>
              <a:solidFill>
                <a:schemeClr val="dk1"/>
              </a:solidFill>
            </a:endParaRPr>
          </a:p>
          <a:p>
            <a:pPr marL="457200" lvl="0" indent="-342900" algn="l" rtl="0">
              <a:lnSpc>
                <a:spcPct val="100000"/>
              </a:lnSpc>
              <a:spcBef>
                <a:spcPts val="600"/>
              </a:spcBef>
              <a:spcAft>
                <a:spcPts val="0"/>
              </a:spcAft>
              <a:buSzPts val="1800"/>
              <a:buChar char="▪"/>
            </a:pPr>
            <a:r>
              <a:rPr lang="en-US" sz="2000">
                <a:solidFill>
                  <a:schemeClr val="dk1"/>
                </a:solidFill>
              </a:rPr>
              <a:t>Δημιουργ</a:t>
            </a:r>
            <a:r>
              <a:rPr lang="en-US" sz="2000"/>
              <a:t>ήσουμε</a:t>
            </a:r>
            <a:r>
              <a:rPr lang="en-US" sz="2000">
                <a:solidFill>
                  <a:schemeClr val="dk1"/>
                </a:solidFill>
              </a:rPr>
              <a:t> δεξι</a:t>
            </a:r>
            <a:r>
              <a:rPr lang="en-US" sz="2000"/>
              <a:t>ό</a:t>
            </a:r>
            <a:r>
              <a:rPr lang="en-US" sz="2000">
                <a:solidFill>
                  <a:schemeClr val="dk1"/>
                </a:solidFill>
              </a:rPr>
              <a:t>τ</a:t>
            </a:r>
            <a:r>
              <a:rPr lang="en-US" sz="2000"/>
              <a:t>η</a:t>
            </a:r>
            <a:r>
              <a:rPr lang="en-US" sz="2000">
                <a:solidFill>
                  <a:schemeClr val="dk1"/>
                </a:solidFill>
              </a:rPr>
              <a:t>τ</a:t>
            </a:r>
            <a:r>
              <a:rPr lang="en-US" sz="2000"/>
              <a:t>ες</a:t>
            </a:r>
            <a:r>
              <a:rPr lang="en-US" sz="2000">
                <a:solidFill>
                  <a:schemeClr val="dk1"/>
                </a:solidFill>
              </a:rPr>
              <a:t> αυτορρύθμισης</a:t>
            </a:r>
            <a:endParaRPr>
              <a:solidFill>
                <a:schemeClr val="dk1"/>
              </a:solidFill>
            </a:endParaRPr>
          </a:p>
          <a:p>
            <a:pPr marL="457200" lvl="0" indent="-342900" algn="l" rtl="0">
              <a:lnSpc>
                <a:spcPct val="100000"/>
              </a:lnSpc>
              <a:spcBef>
                <a:spcPts val="600"/>
              </a:spcBef>
              <a:spcAft>
                <a:spcPts val="0"/>
              </a:spcAft>
              <a:buSzPts val="1800"/>
              <a:buChar char="▪"/>
            </a:pPr>
            <a:r>
              <a:rPr lang="en-US" sz="2000">
                <a:solidFill>
                  <a:schemeClr val="dk1"/>
                </a:solidFill>
              </a:rPr>
              <a:t>Μάθ</a:t>
            </a:r>
            <a:r>
              <a:rPr lang="en-US" sz="2000"/>
              <a:t>ουμε </a:t>
            </a:r>
            <a:r>
              <a:rPr lang="en-US" sz="2000">
                <a:solidFill>
                  <a:schemeClr val="dk1"/>
                </a:solidFill>
              </a:rPr>
              <a:t>δεξιότητες αντιμετώπισης</a:t>
            </a:r>
            <a:endParaRPr>
              <a:solidFill>
                <a:schemeClr val="dk1"/>
              </a:solidFill>
            </a:endParaRPr>
          </a:p>
          <a:p>
            <a:pPr marL="457200" lvl="0" indent="-342900" algn="l" rtl="0">
              <a:lnSpc>
                <a:spcPct val="100000"/>
              </a:lnSpc>
              <a:spcBef>
                <a:spcPts val="600"/>
              </a:spcBef>
              <a:spcAft>
                <a:spcPts val="0"/>
              </a:spcAft>
              <a:buSzPts val="1800"/>
              <a:buChar char="▪"/>
            </a:pPr>
            <a:r>
              <a:rPr lang="en-US" sz="2000"/>
              <a:t>Αυξήσουμε</a:t>
            </a:r>
            <a:r>
              <a:rPr lang="en-US" sz="2000">
                <a:solidFill>
                  <a:schemeClr val="dk1"/>
                </a:solidFill>
              </a:rPr>
              <a:t> τη</a:t>
            </a:r>
            <a:r>
              <a:rPr lang="en-US" sz="2000"/>
              <a:t>ν</a:t>
            </a:r>
            <a:r>
              <a:rPr lang="en-US" sz="2000">
                <a:solidFill>
                  <a:schemeClr val="dk1"/>
                </a:solidFill>
              </a:rPr>
              <a:t> αισιοδοξία</a:t>
            </a:r>
            <a:endParaRPr>
              <a:solidFill>
                <a:schemeClr val="dk1"/>
              </a:solidFill>
            </a:endParaRPr>
          </a:p>
          <a:p>
            <a:pPr marL="457200" lvl="0" indent="-342900" algn="l" rtl="0">
              <a:lnSpc>
                <a:spcPct val="100000"/>
              </a:lnSpc>
              <a:spcBef>
                <a:spcPts val="600"/>
              </a:spcBef>
              <a:spcAft>
                <a:spcPts val="0"/>
              </a:spcAft>
              <a:buSzPts val="1800"/>
              <a:buChar char="▪"/>
            </a:pPr>
            <a:r>
              <a:rPr lang="en-US" sz="2000"/>
              <a:t>Ενισχύσουμε</a:t>
            </a:r>
            <a:r>
              <a:rPr lang="en-US" sz="2000">
                <a:solidFill>
                  <a:schemeClr val="dk1"/>
                </a:solidFill>
              </a:rPr>
              <a:t> </a:t>
            </a:r>
            <a:r>
              <a:rPr lang="en-US" sz="2000"/>
              <a:t>τις σχέσεις και διασυνδέσεις μας</a:t>
            </a:r>
            <a:endParaRPr sz="2000"/>
          </a:p>
          <a:p>
            <a:pPr marL="457200" lvl="0" indent="-342900" algn="l" rtl="0">
              <a:lnSpc>
                <a:spcPct val="100000"/>
              </a:lnSpc>
              <a:spcBef>
                <a:spcPts val="600"/>
              </a:spcBef>
              <a:spcAft>
                <a:spcPts val="0"/>
              </a:spcAft>
              <a:buSzPts val="1800"/>
              <a:buChar char="▪"/>
            </a:pPr>
            <a:r>
              <a:rPr lang="en-US" sz="2000">
                <a:solidFill>
                  <a:schemeClr val="dk1"/>
                </a:solidFill>
              </a:rPr>
              <a:t>Γνωρίσ</a:t>
            </a:r>
            <a:r>
              <a:rPr lang="en-US" sz="2000"/>
              <a:t>ουμε </a:t>
            </a:r>
            <a:r>
              <a:rPr lang="en-US" sz="2000">
                <a:solidFill>
                  <a:schemeClr val="dk1"/>
                </a:solidFill>
              </a:rPr>
              <a:t>τις δυνάμεις </a:t>
            </a:r>
            <a:r>
              <a:rPr lang="en-US" sz="2000"/>
              <a:t>μας</a:t>
            </a:r>
            <a:endParaRPr sz="2000">
              <a:solidFill>
                <a:schemeClr val="dk1"/>
              </a:solidFill>
            </a:endParaRPr>
          </a:p>
        </p:txBody>
      </p:sp>
      <p:sp>
        <p:nvSpPr>
          <p:cNvPr id="998" name="Google Shape;998;p113"/>
          <p:cNvSpPr txBox="1">
            <a:spLocks noGrp="1"/>
          </p:cNvSpPr>
          <p:nvPr>
            <p:ph type="body" idx="2"/>
          </p:nvPr>
        </p:nvSpPr>
        <p:spPr>
          <a:xfrm>
            <a:off x="6732576" y="1464538"/>
            <a:ext cx="5117100" cy="5039700"/>
          </a:xfrm>
          <a:prstGeom prst="rect">
            <a:avLst/>
          </a:prstGeom>
          <a:blipFill rotWithShape="1">
            <a:blip r:embed="rId3">
              <a:alphaModFix/>
            </a:blip>
            <a:tile tx="0" ty="0" sx="100000" sy="100000" flip="none" algn="tl"/>
          </a:blipFill>
          <a:ln>
            <a:noFill/>
          </a:ln>
        </p:spPr>
        <p:txBody>
          <a:bodyPr spcFirstLastPara="1" wrap="square" lIns="91425" tIns="45700" rIns="91425" bIns="45700" anchor="t" anchorCtr="0">
            <a:normAutofit/>
          </a:bodyPr>
          <a:lstStyle/>
          <a:p>
            <a:pPr marL="0" lvl="0" indent="0" algn="l" rtl="0">
              <a:lnSpc>
                <a:spcPct val="100000"/>
              </a:lnSpc>
              <a:spcBef>
                <a:spcPts val="600"/>
              </a:spcBef>
              <a:spcAft>
                <a:spcPts val="0"/>
              </a:spcAft>
              <a:buSzPts val="1800"/>
              <a:buNone/>
            </a:pPr>
            <a:r>
              <a:rPr lang="en-US" b="1">
                <a:solidFill>
                  <a:schemeClr val="dk1"/>
                </a:solidFill>
              </a:rPr>
              <a:t>Ικανότητες αντιμετώπισης..</a:t>
            </a:r>
            <a:endParaRPr>
              <a:solidFill>
                <a:schemeClr val="dk1"/>
              </a:solidFill>
            </a:endParaRPr>
          </a:p>
        </p:txBody>
      </p:sp>
      <p:sp>
        <p:nvSpPr>
          <p:cNvPr id="999" name="Google Shape;999;p113"/>
          <p:cNvSpPr/>
          <p:nvPr/>
        </p:nvSpPr>
        <p:spPr>
          <a:xfrm rot="997865">
            <a:off x="9496403" y="2173780"/>
            <a:ext cx="1594293" cy="1334416"/>
          </a:xfrm>
          <a:prstGeom prst="roundRect">
            <a:avLst>
              <a:gd name="adj" fmla="val 16667"/>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Η άσκηση</a:t>
            </a:r>
            <a:endParaRPr sz="1400" b="0" i="0" u="none" strike="noStrike" cap="none">
              <a:solidFill>
                <a:srgbClr val="000000"/>
              </a:solidFill>
              <a:latin typeface="Arial"/>
              <a:ea typeface="Arial"/>
              <a:cs typeface="Arial"/>
              <a:sym typeface="Arial"/>
            </a:endParaRPr>
          </a:p>
        </p:txBody>
      </p:sp>
      <p:sp>
        <p:nvSpPr>
          <p:cNvPr id="1000" name="Google Shape;1000;p113"/>
          <p:cNvSpPr/>
          <p:nvPr/>
        </p:nvSpPr>
        <p:spPr>
          <a:xfrm rot="995298">
            <a:off x="6861573" y="3608545"/>
            <a:ext cx="1454328" cy="1311861"/>
          </a:xfrm>
          <a:prstGeom prst="roundRect">
            <a:avLst>
              <a:gd name="adj" fmla="val 16667"/>
            </a:avLst>
          </a:prstGeom>
          <a:solidFill>
            <a:schemeClr val="accent6"/>
          </a:solidFill>
          <a:ln w="25400" cap="flat" cmpd="sng">
            <a:solidFill>
              <a:srgbClr val="517E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Σκεφτείτε</a:t>
            </a:r>
            <a:r>
              <a:rPr lang="en-US" sz="1400" b="0" i="0" u="none" strike="noStrike" cap="none">
                <a:solidFill>
                  <a:srgbClr val="FFFFFF"/>
                </a:solidFill>
                <a:latin typeface="Arial"/>
                <a:ea typeface="Arial"/>
                <a:cs typeface="Arial"/>
                <a:sym typeface="Arial"/>
              </a:rPr>
              <a:t> </a:t>
            </a:r>
            <a:r>
              <a:rPr lang="en-US" sz="1400" b="1" i="0" u="none" strike="noStrike" cap="none">
                <a:solidFill>
                  <a:srgbClr val="FFFFFF"/>
                </a:solidFill>
                <a:latin typeface="Arial"/>
                <a:ea typeface="Arial"/>
                <a:cs typeface="Arial"/>
                <a:sym typeface="Arial"/>
              </a:rPr>
              <a:t>θετικά</a:t>
            </a:r>
            <a:endParaRPr sz="1400" b="0" i="0" u="none" strike="noStrike" cap="none">
              <a:solidFill>
                <a:srgbClr val="000000"/>
              </a:solidFill>
              <a:latin typeface="Arial"/>
              <a:ea typeface="Arial"/>
              <a:cs typeface="Arial"/>
              <a:sym typeface="Arial"/>
            </a:endParaRPr>
          </a:p>
        </p:txBody>
      </p:sp>
      <p:sp>
        <p:nvSpPr>
          <p:cNvPr id="1001" name="Google Shape;1001;p113"/>
          <p:cNvSpPr/>
          <p:nvPr/>
        </p:nvSpPr>
        <p:spPr>
          <a:xfrm rot="510782">
            <a:off x="7328696" y="2144639"/>
            <a:ext cx="1485467" cy="1304684"/>
          </a:xfrm>
          <a:prstGeom prst="roundRect">
            <a:avLst>
              <a:gd name="adj" fmla="val 16667"/>
            </a:avLst>
          </a:prstGeom>
          <a:gradFill>
            <a:gsLst>
              <a:gs pos="0">
                <a:srgbClr val="489BE7"/>
              </a:gs>
              <a:gs pos="100000">
                <a:srgbClr val="91CCFF"/>
              </a:gs>
            </a:gsLst>
            <a:lin ang="16200000" scaled="0"/>
          </a:gradFill>
          <a:ln w="9525" cap="flat" cmpd="sng">
            <a:solidFill>
              <a:srgbClr val="5597D3"/>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Κοιμήσου</a:t>
            </a:r>
            <a:r>
              <a:rPr lang="en-US" sz="1400" b="0" i="0" u="none" strike="noStrike" cap="none">
                <a:solidFill>
                  <a:srgbClr val="FFFFFF"/>
                </a:solidFill>
                <a:latin typeface="Arial"/>
                <a:ea typeface="Arial"/>
                <a:cs typeface="Arial"/>
                <a:sym typeface="Arial"/>
              </a:rPr>
              <a:t> </a:t>
            </a:r>
            <a:r>
              <a:rPr lang="en-US" sz="1400" b="1" i="0" u="none" strike="noStrike" cap="none">
                <a:solidFill>
                  <a:srgbClr val="FFFFFF"/>
                </a:solidFill>
                <a:latin typeface="Arial"/>
                <a:ea typeface="Arial"/>
                <a:cs typeface="Arial"/>
                <a:sym typeface="Arial"/>
              </a:rPr>
              <a:t>καλά</a:t>
            </a:r>
            <a:endParaRPr sz="1400" b="0" i="0" u="none" strike="noStrike" cap="none">
              <a:solidFill>
                <a:srgbClr val="000000"/>
              </a:solidFill>
              <a:latin typeface="Arial"/>
              <a:ea typeface="Arial"/>
              <a:cs typeface="Arial"/>
              <a:sym typeface="Arial"/>
            </a:endParaRPr>
          </a:p>
        </p:txBody>
      </p:sp>
      <p:sp>
        <p:nvSpPr>
          <p:cNvPr id="1002" name="Google Shape;1002;p113"/>
          <p:cNvSpPr/>
          <p:nvPr/>
        </p:nvSpPr>
        <p:spPr>
          <a:xfrm rot="-609582">
            <a:off x="8514354" y="3573433"/>
            <a:ext cx="1535781" cy="1277917"/>
          </a:xfrm>
          <a:prstGeom prst="roundRect">
            <a:avLst>
              <a:gd name="adj" fmla="val 16667"/>
            </a:avLst>
          </a:prstGeom>
          <a:solidFill>
            <a:schemeClr val="accent3"/>
          </a:solidFill>
          <a:ln w="25400" cap="flat" cmpd="sng">
            <a:solidFill>
              <a:srgbClr val="78787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Τρώτε υγιεινά</a:t>
            </a:r>
            <a:endParaRPr sz="1400" b="0" i="0" u="none" strike="noStrike" cap="none">
              <a:solidFill>
                <a:srgbClr val="000000"/>
              </a:solidFill>
              <a:latin typeface="Arial"/>
              <a:ea typeface="Arial"/>
              <a:cs typeface="Arial"/>
              <a:sym typeface="Arial"/>
            </a:endParaRPr>
          </a:p>
        </p:txBody>
      </p:sp>
      <p:sp>
        <p:nvSpPr>
          <p:cNvPr id="1003" name="Google Shape;1003;p113"/>
          <p:cNvSpPr/>
          <p:nvPr/>
        </p:nvSpPr>
        <p:spPr>
          <a:xfrm rot="185195">
            <a:off x="6985827" y="5222822"/>
            <a:ext cx="1738322" cy="1184325"/>
          </a:xfrm>
          <a:prstGeom prst="roundRect">
            <a:avLst>
              <a:gd name="adj" fmla="val 16667"/>
            </a:avLst>
          </a:prstGeom>
          <a:gradFill>
            <a:gsLst>
              <a:gs pos="0">
                <a:srgbClr val="FFD300"/>
              </a:gs>
              <a:gs pos="100000">
                <a:srgbClr val="FFEF63"/>
              </a:gs>
            </a:gsLst>
            <a:lin ang="16200000" scaled="0"/>
          </a:gra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Ανησυχία</a:t>
            </a:r>
            <a:r>
              <a:rPr lang="en-US" sz="1400" b="0" i="0" u="none" strike="noStrike" cap="none">
                <a:solidFill>
                  <a:srgbClr val="FFFFFF"/>
                </a:solidFill>
                <a:latin typeface="Arial"/>
                <a:ea typeface="Arial"/>
                <a:cs typeface="Arial"/>
                <a:sym typeface="Arial"/>
              </a:rPr>
              <a:t> </a:t>
            </a:r>
            <a:r>
              <a:rPr lang="en-US" sz="1400" b="1" i="0" u="none" strike="noStrike" cap="none">
                <a:solidFill>
                  <a:srgbClr val="FFFFFF"/>
                </a:solidFill>
                <a:latin typeface="Arial"/>
                <a:ea typeface="Arial"/>
                <a:cs typeface="Arial"/>
                <a:sym typeface="Arial"/>
              </a:rPr>
              <a:t>Λιγότερο</a:t>
            </a:r>
            <a:endParaRPr sz="1400" b="0" i="0" u="none" strike="noStrike" cap="none">
              <a:solidFill>
                <a:srgbClr val="000000"/>
              </a:solidFill>
              <a:latin typeface="Arial"/>
              <a:ea typeface="Arial"/>
              <a:cs typeface="Arial"/>
              <a:sym typeface="Arial"/>
            </a:endParaRPr>
          </a:p>
        </p:txBody>
      </p:sp>
      <p:sp>
        <p:nvSpPr>
          <p:cNvPr id="1004" name="Google Shape;1004;p113"/>
          <p:cNvSpPr/>
          <p:nvPr/>
        </p:nvSpPr>
        <p:spPr>
          <a:xfrm rot="-865840">
            <a:off x="8914341" y="4943172"/>
            <a:ext cx="1490320" cy="1469873"/>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ΔΡΑΣΤΗΡΙΟΤΗΤΕΣ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Έξυπνος</a:t>
            </a:r>
            <a:endParaRPr sz="1400" b="0" i="0" u="none" strike="noStrike" cap="none">
              <a:solidFill>
                <a:srgbClr val="000000"/>
              </a:solidFill>
              <a:latin typeface="Arial"/>
              <a:ea typeface="Arial"/>
              <a:cs typeface="Arial"/>
              <a:sym typeface="Arial"/>
            </a:endParaRPr>
          </a:p>
        </p:txBody>
      </p:sp>
      <p:sp>
        <p:nvSpPr>
          <p:cNvPr id="1005" name="Google Shape;1005;p113"/>
          <p:cNvSpPr/>
          <p:nvPr/>
        </p:nvSpPr>
        <p:spPr>
          <a:xfrm rot="367890">
            <a:off x="10334984" y="3726059"/>
            <a:ext cx="1373457" cy="1493520"/>
          </a:xfrm>
          <a:prstGeom prst="roundRect">
            <a:avLst>
              <a:gd name="adj" fmla="val 16667"/>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Κρατήστε τα πράγματα απλά</a:t>
            </a:r>
            <a:endParaRPr sz="1400" b="0" i="0" u="none" strike="noStrike" cap="none">
              <a:solidFill>
                <a:srgbClr val="000000"/>
              </a:solidFill>
              <a:latin typeface="Arial"/>
              <a:ea typeface="Arial"/>
              <a:cs typeface="Arial"/>
              <a:sym typeface="Arial"/>
            </a:endParaRPr>
          </a:p>
        </p:txBody>
      </p:sp>
      <p:sp>
        <p:nvSpPr>
          <p:cNvPr id="1006" name="Google Shape;1006;p113"/>
          <p:cNvSpPr/>
          <p:nvPr/>
        </p:nvSpPr>
        <p:spPr>
          <a:xfrm>
            <a:off x="7426475" y="0"/>
            <a:ext cx="47655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III: Πρόσθετες πληροφορίες σχετικά με την ανθεκτικότητα στην ψυχική υγεία</a:t>
            </a:r>
            <a:endParaRPr sz="1162" b="0" i="0" u="none" strike="noStrike" cap="none">
              <a:solidFill>
                <a:schemeClr val="lt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114"/>
          <p:cNvSpPr txBox="1">
            <a:spLocks noGrp="1"/>
          </p:cNvSpPr>
          <p:nvPr>
            <p:ph type="title"/>
          </p:nvPr>
        </p:nvSpPr>
        <p:spPr>
          <a:xfrm>
            <a:off x="838200" y="25810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600"/>
              </a:spcBef>
              <a:spcAft>
                <a:spcPts val="0"/>
              </a:spcAft>
              <a:buClr>
                <a:schemeClr val="dk1"/>
              </a:buClr>
              <a:buSzPts val="1800"/>
              <a:buFont typeface="Arial"/>
              <a:buNone/>
            </a:pPr>
            <a:r>
              <a:rPr lang="en-US" sz="3000" u="sng">
                <a:solidFill>
                  <a:schemeClr val="hlink"/>
                </a:solidFill>
                <a:latin typeface="Calibri"/>
                <a:ea typeface="Calibri"/>
                <a:cs typeface="Calibri"/>
                <a:sym typeface="Calibri"/>
                <a:hlinkClick r:id="rId3"/>
              </a:rPr>
              <a:t>https://www.youtube.com/watch?v=RMnZFXjKtAs</a:t>
            </a:r>
            <a:endParaRPr sz="3000">
              <a:latin typeface="Calibri"/>
              <a:ea typeface="Calibri"/>
              <a:cs typeface="Calibri"/>
              <a:sym typeface="Calibri"/>
            </a:endParaRPr>
          </a:p>
          <a:p>
            <a:pPr marL="0" lvl="0" indent="0" algn="ctr" rtl="0">
              <a:lnSpc>
                <a:spcPct val="90000"/>
              </a:lnSpc>
              <a:spcBef>
                <a:spcPts val="0"/>
              </a:spcBef>
              <a:spcAft>
                <a:spcPts val="0"/>
              </a:spcAft>
              <a:buSzPts val="4000"/>
              <a:buNone/>
            </a:pPr>
            <a:endParaRPr sz="3000">
              <a:latin typeface="Calibri"/>
              <a:ea typeface="Calibri"/>
              <a:cs typeface="Calibri"/>
              <a:sym typeface="Calibri"/>
            </a:endParaRPr>
          </a:p>
        </p:txBody>
      </p:sp>
      <p:sp>
        <p:nvSpPr>
          <p:cNvPr id="1012" name="Google Shape;1012;p114"/>
          <p:cNvSpPr/>
          <p:nvPr/>
        </p:nvSpPr>
        <p:spPr>
          <a:xfrm>
            <a:off x="7426475" y="0"/>
            <a:ext cx="4765500" cy="4032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000000"/>
              </a:buClr>
              <a:buSzPts val="1800"/>
              <a:buFont typeface="Calibri"/>
              <a:buNone/>
            </a:pPr>
            <a:r>
              <a:rPr lang="en-US" sz="1395" b="0" i="0" u="none" strike="noStrike" cap="none">
                <a:solidFill>
                  <a:schemeClr val="lt1"/>
                </a:solidFill>
                <a:latin typeface="Calibri"/>
                <a:ea typeface="Calibri"/>
                <a:cs typeface="Calibri"/>
                <a:sym typeface="Calibri"/>
              </a:rPr>
              <a:t>Παράρτημα III: Πρόσθετες πληροφορίες σχετικά με την ανθεκτικότητα στην ψυχική υγεία</a:t>
            </a:r>
            <a:endParaRPr sz="1162" b="0" i="0" u="none" strike="noStrike" cap="none">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EA834C4E-0245-82C4-B5BB-AEBD18324DA8}"/>
              </a:ext>
            </a:extLst>
          </p:cNvPr>
          <p:cNvSpPr txBox="1"/>
          <p:nvPr/>
        </p:nvSpPr>
        <p:spPr>
          <a:xfrm>
            <a:off x="838200" y="2095018"/>
            <a:ext cx="8358378" cy="584775"/>
          </a:xfrm>
          <a:prstGeom prst="rect">
            <a:avLst/>
          </a:prstGeom>
          <a:noFill/>
        </p:spPr>
        <p:txBody>
          <a:bodyPr wrap="none" rtlCol="0">
            <a:spAutoFit/>
          </a:bodyPr>
          <a:lstStyle/>
          <a:p>
            <a:r>
              <a:rPr lang="el-GR" sz="3200" b="1" dirty="0"/>
              <a:t>Δείτε το βίντεο στον ακόλουθο σύνδεσμο:</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l-GR" sz="2000" b="1" i="0" u="none" strike="noStrike" cap="none" dirty="0">
                <a:solidFill>
                  <a:srgbClr val="203864"/>
                </a:solidFill>
                <a:latin typeface="Calibri"/>
                <a:ea typeface="Calibri"/>
                <a:cs typeface="Calibri"/>
                <a:sym typeface="Calibri"/>
              </a:rPr>
              <a:t>Ποιο από τα παρακάτω </a:t>
            </a:r>
            <a:r>
              <a:rPr lang="el-GR" sz="2400" b="1" i="0" u="none" strike="noStrike" cap="none" dirty="0">
                <a:solidFill>
                  <a:srgbClr val="C01E24"/>
                </a:solidFill>
                <a:latin typeface="Calibri"/>
                <a:ea typeface="Calibri"/>
                <a:cs typeface="Calibri"/>
                <a:sym typeface="Calibri"/>
              </a:rPr>
              <a:t>δεν</a:t>
            </a:r>
            <a:r>
              <a:rPr lang="el-GR" sz="2000" b="1" i="0" u="none" strike="noStrike" cap="none" dirty="0">
                <a:solidFill>
                  <a:srgbClr val="203864"/>
                </a:solidFill>
                <a:latin typeface="Calibri"/>
                <a:ea typeface="Calibri"/>
                <a:cs typeface="Calibri"/>
                <a:sym typeface="Calibri"/>
              </a:rPr>
              <a:t> περιγράφει μια αντιξοότητα ή μια πρόκληση στη ζωή;</a:t>
            </a:r>
            <a:endParaRPr lang="el-GR" sz="2000" dirty="0"/>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l-GR" sz="1800" dirty="0">
                <a:solidFill>
                  <a:srgbClr val="000000"/>
                </a:solidFill>
                <a:latin typeface="Calibri"/>
                <a:ea typeface="Calibri"/>
                <a:cs typeface="Calibri"/>
                <a:sym typeface="Calibri"/>
              </a:rPr>
              <a:t>Α. </a:t>
            </a:r>
            <a:r>
              <a:rPr lang="en-US" sz="1800" dirty="0">
                <a:solidFill>
                  <a:srgbClr val="000000"/>
                </a:solidFill>
                <a:latin typeface="Calibri"/>
                <a:ea typeface="Calibri"/>
                <a:cs typeface="Calibri"/>
                <a:sym typeface="Calibri"/>
              </a:rPr>
              <a:t>Κα</a:t>
            </a:r>
            <a:r>
              <a:rPr lang="en-US" sz="1800" dirty="0" err="1">
                <a:solidFill>
                  <a:srgbClr val="000000"/>
                </a:solidFill>
                <a:latin typeface="Calibri"/>
                <a:ea typeface="Calibri"/>
                <a:cs typeface="Calibri"/>
                <a:sym typeface="Calibri"/>
              </a:rPr>
              <a:t>τάχρηση</a:t>
            </a:r>
            <a:r>
              <a:rPr lang="en-US" sz="1800" dirty="0">
                <a:solidFill>
                  <a:srgbClr val="000000"/>
                </a:solidFill>
                <a:latin typeface="Calibri"/>
                <a:ea typeface="Calibri"/>
                <a:cs typeface="Calibri"/>
                <a:sym typeface="Calibri"/>
              </a:rPr>
              <a:t>, κα</a:t>
            </a:r>
            <a:r>
              <a:rPr lang="en-US" sz="1800" dirty="0" err="1">
                <a:solidFill>
                  <a:srgbClr val="000000"/>
                </a:solidFill>
                <a:latin typeface="Calibri"/>
                <a:ea typeface="Calibri"/>
                <a:cs typeface="Calibri"/>
                <a:sym typeface="Calibri"/>
              </a:rPr>
              <a:t>κο</a:t>
            </a:r>
            <a:r>
              <a:rPr lang="en-US" sz="1800" dirty="0">
                <a:solidFill>
                  <a:srgbClr val="000000"/>
                </a:solidFill>
                <a:latin typeface="Calibri"/>
                <a:ea typeface="Calibri"/>
                <a:cs typeface="Calibri"/>
                <a:sym typeface="Calibri"/>
              </a:rPr>
              <a:t>ποίηση</a:t>
            </a:r>
            <a:endParaRPr lang="en-US" sz="1800"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buSzPts val="1800"/>
            </a:pPr>
            <a:r>
              <a:rPr lang="el-GR" sz="1800" dirty="0">
                <a:solidFill>
                  <a:srgbClr val="000000"/>
                </a:solidFill>
                <a:latin typeface="Calibri"/>
                <a:ea typeface="Calibri"/>
                <a:cs typeface="Calibri"/>
                <a:sym typeface="Calibri"/>
              </a:rPr>
              <a:t>Β. Ανάγκη εκπλήρωσης</a:t>
            </a:r>
            <a:endParaRPr lang="el-GR" sz="1800" dirty="0"/>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l-GR" sz="1800" dirty="0">
                <a:latin typeface="Calibri"/>
                <a:ea typeface="Calibri"/>
                <a:cs typeface="Calibri"/>
                <a:sym typeface="Calibri"/>
              </a:rPr>
              <a:t>Γ. </a:t>
            </a:r>
            <a:r>
              <a:rPr lang="el-GR" sz="1800" dirty="0">
                <a:solidFill>
                  <a:srgbClr val="000000"/>
                </a:solidFill>
                <a:latin typeface="Calibri"/>
                <a:ea typeface="Calibri"/>
                <a:cs typeface="Calibri"/>
                <a:sym typeface="Calibri"/>
              </a:rPr>
              <a:t>Ασθένεια</a:t>
            </a:r>
            <a:endParaRPr lang="el-GR" sz="1800" dirty="0"/>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l-GR" sz="1800" dirty="0">
                <a:latin typeface="Calibri"/>
                <a:ea typeface="Calibri"/>
                <a:cs typeface="Calibri"/>
                <a:sym typeface="Calibri"/>
              </a:rPr>
              <a:t>Δ. </a:t>
            </a:r>
            <a:r>
              <a:rPr lang="el-GR" sz="1800" dirty="0">
                <a:solidFill>
                  <a:srgbClr val="000000"/>
                </a:solidFill>
                <a:latin typeface="Calibri"/>
                <a:ea typeface="Calibri"/>
                <a:cs typeface="Calibri"/>
                <a:sym typeface="Calibri"/>
              </a:rPr>
              <a:t> Απώλεια θέ</a:t>
            </a:r>
            <a:r>
              <a:rPr lang="el-GR" sz="1800" dirty="0">
                <a:latin typeface="Calibri"/>
                <a:ea typeface="Calibri"/>
                <a:cs typeface="Calibri"/>
                <a:sym typeface="Calibri"/>
              </a:rPr>
              <a:t>σης</a:t>
            </a:r>
            <a:r>
              <a:rPr lang="el-GR" sz="1800" dirty="0">
                <a:solidFill>
                  <a:srgbClr val="000000"/>
                </a:solidFill>
                <a:latin typeface="Calibri"/>
                <a:ea typeface="Calibri"/>
                <a:cs typeface="Calibri"/>
                <a:sym typeface="Calibri"/>
              </a:rPr>
              <a:t> εργασίας</a:t>
            </a:r>
            <a:endParaRPr lang="el-GR" sz="1800" dirty="0">
              <a:latin typeface="Calibri"/>
              <a:ea typeface="Calibri"/>
              <a:cs typeface="Calibri"/>
              <a:sym typeface="Calibri"/>
            </a:endParaRPr>
          </a:p>
        </p:txBody>
      </p:sp>
      <p:sp>
        <p:nvSpPr>
          <p:cNvPr id="7" name="TextBox 6">
            <a:extLst>
              <a:ext uri="{FF2B5EF4-FFF2-40B4-BE49-F238E27FC236}">
                <a16:creationId xmlns:a16="http://schemas.microsoft.com/office/drawing/2014/main" id="{6ADEDE7A-0913-479F-BB67-E02D145BE5E2}"/>
              </a:ext>
            </a:extLst>
          </p:cNvPr>
          <p:cNvSpPr txBox="1"/>
          <p:nvPr/>
        </p:nvSpPr>
        <p:spPr>
          <a:xfrm>
            <a:off x="2112607" y="1987414"/>
            <a:ext cx="2776722" cy="307777"/>
          </a:xfrm>
          <a:prstGeom prst="rect">
            <a:avLst/>
          </a:prstGeom>
        </p:spPr>
        <p:txBody>
          <a:bodyPr wrap="none" rtlCol="0">
            <a:spAutoFit/>
          </a:bodyPr>
          <a:lstStyle/>
          <a:p>
            <a:pPr algn="l"/>
            <a:r>
              <a:rPr lang="en-US" sz="1400" b="0" i="1" u="none" strike="noStrike" cap="none" dirty="0" err="1">
                <a:solidFill>
                  <a:srgbClr val="000000"/>
                </a:solidFill>
                <a:latin typeface="Arial"/>
                <a:ea typeface="Arial"/>
                <a:cs typeface="Arial"/>
                <a:sym typeface="Arial"/>
              </a:rPr>
              <a:t>Μόνο</a:t>
            </a:r>
            <a:r>
              <a:rPr lang="en-US" sz="1400" b="0" i="1" u="none" strike="noStrike" cap="none" dirty="0">
                <a:solidFill>
                  <a:srgbClr val="000000"/>
                </a:solidFill>
                <a:latin typeface="Arial"/>
                <a:ea typeface="Arial"/>
                <a:cs typeface="Arial"/>
                <a:sym typeface="Arial"/>
              </a:rPr>
              <a:t> </a:t>
            </a:r>
            <a:r>
              <a:rPr lang="en-US" sz="1400" b="0" i="1" u="none" strike="noStrike" cap="none" dirty="0" err="1">
                <a:solidFill>
                  <a:srgbClr val="000000"/>
                </a:solidFill>
                <a:latin typeface="Arial"/>
                <a:ea typeface="Arial"/>
                <a:cs typeface="Arial"/>
                <a:sym typeface="Arial"/>
              </a:rPr>
              <a:t>μί</a:t>
            </a:r>
            <a:r>
              <a:rPr lang="en-US" sz="1400" b="0" i="1" u="none" strike="noStrike" cap="none" dirty="0">
                <a:solidFill>
                  <a:srgbClr val="000000"/>
                </a:solidFill>
                <a:latin typeface="Arial"/>
                <a:ea typeface="Arial"/>
                <a:cs typeface="Arial"/>
                <a:sym typeface="Arial"/>
              </a:rPr>
              <a:t>α απάντηση είναι σωστή</a:t>
            </a:r>
            <a:r>
              <a:rPr lang="en-US" sz="1400" i="1" dirty="0"/>
              <a:t>!</a:t>
            </a:r>
            <a:endParaRPr lang="el-GR" sz="1400" i="1" dirty="0" err="1"/>
          </a:p>
        </p:txBody>
      </p:sp>
    </p:spTree>
    <p:extLst>
      <p:ext uri="{BB962C8B-B14F-4D97-AF65-F5344CB8AC3E}">
        <p14:creationId xmlns:p14="http://schemas.microsoft.com/office/powerpoint/2010/main" val="2403147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00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538135"/>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C01E24"/>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l-GR" sz="2000" b="1" i="0" u="none" strike="noStrike" cap="none" dirty="0" err="1">
                <a:solidFill>
                  <a:srgbClr val="203864"/>
                </a:solidFill>
                <a:latin typeface="Calibri"/>
                <a:ea typeface="Calibri"/>
                <a:cs typeface="Calibri"/>
                <a:sym typeface="Calibri"/>
              </a:rPr>
              <a:t>Ποιές</a:t>
            </a:r>
            <a:r>
              <a:rPr lang="el-GR" sz="2000" b="1" i="0" u="none" strike="noStrike" cap="none" dirty="0">
                <a:solidFill>
                  <a:srgbClr val="203864"/>
                </a:solidFill>
                <a:latin typeface="Calibri"/>
                <a:ea typeface="Calibri"/>
                <a:cs typeface="Calibri"/>
                <a:sym typeface="Calibri"/>
              </a:rPr>
              <a:t> από τις </a:t>
            </a:r>
            <a:r>
              <a:rPr lang="el-GR" sz="2400" b="1" i="0" u="none" strike="noStrike" cap="none" dirty="0">
                <a:solidFill>
                  <a:srgbClr val="980000"/>
                </a:solidFill>
                <a:latin typeface="Calibri"/>
                <a:ea typeface="Calibri"/>
                <a:cs typeface="Calibri"/>
                <a:sym typeface="Calibri"/>
              </a:rPr>
              <a:t>δύο </a:t>
            </a:r>
            <a:r>
              <a:rPr lang="el-GR" sz="2000" b="1" i="0" u="none" strike="noStrike" cap="none" dirty="0">
                <a:solidFill>
                  <a:srgbClr val="203864"/>
                </a:solidFill>
                <a:latin typeface="Calibri"/>
                <a:ea typeface="Calibri"/>
                <a:cs typeface="Calibri"/>
                <a:sym typeface="Calibri"/>
              </a:rPr>
              <a:t>παρακάτω δηλώσεις είναι σωστές;</a:t>
            </a:r>
            <a:endParaRPr lang="el-GR" sz="2000" dirty="0"/>
          </a:p>
        </p:txBody>
      </p:sp>
      <p:sp>
        <p:nvSpPr>
          <p:cNvPr id="5" name="Ορθογώνιο 4">
            <a:extLst>
              <a:ext uri="{FF2B5EF4-FFF2-40B4-BE49-F238E27FC236}">
                <a16:creationId xmlns:a16="http://schemas.microsoft.com/office/drawing/2014/main" id="{88178301-C8A7-4724-8CF8-344EAE75664C}"/>
              </a:ext>
            </a:extLst>
          </p:cNvPr>
          <p:cNvSpPr/>
          <p:nvPr/>
        </p:nvSpPr>
        <p:spPr>
          <a:xfrm>
            <a:off x="1909827" y="2472790"/>
            <a:ext cx="3839298" cy="128898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panose="020F0502020204030204" pitchFamily="34" charset="0"/>
                <a:cs typeface="Calibri" panose="020F0502020204030204" pitchFamily="34" charset="0"/>
              </a:rPr>
              <a:t>A. </a:t>
            </a:r>
            <a:r>
              <a:rPr lang="en-US" sz="1600" dirty="0" err="1">
                <a:latin typeface="Calibri"/>
                <a:ea typeface="Calibri"/>
                <a:cs typeface="Calibri"/>
                <a:sym typeface="Calibri"/>
              </a:rPr>
              <a:t>Ανθεκτικότητ</a:t>
            </a:r>
            <a:r>
              <a:rPr lang="en-US" sz="1600" dirty="0">
                <a:latin typeface="Calibri"/>
                <a:ea typeface="Calibri"/>
                <a:cs typeface="Calibri"/>
                <a:sym typeface="Calibri"/>
              </a:rPr>
              <a:t>α είναι η ικανότητα να</a:t>
            </a:r>
            <a:r>
              <a:rPr lang="en-US" sz="1600" dirty="0"/>
              <a:t> </a:t>
            </a:r>
            <a:r>
              <a:rPr lang="en-US" sz="1600" dirty="0">
                <a:latin typeface="Calibri"/>
                <a:ea typeface="Calibri"/>
                <a:cs typeface="Calibri"/>
                <a:sym typeface="Calibri"/>
              </a:rPr>
              <a:t>προσαρμόζεται κανείς στις ατυχίες της ζωής και να τις αντιμετωπίζει</a:t>
            </a:r>
            <a:endParaRPr lang="en-US" sz="1600" dirty="0">
              <a:latin typeface="Calibri" panose="020F0502020204030204" pitchFamily="34" charset="0"/>
              <a:cs typeface="Calibri" panose="020F0502020204030204" pitchFamily="34" charset="0"/>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272999" y="4019550"/>
            <a:ext cx="3952874" cy="144370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l-GR" sz="1600" dirty="0">
                <a:solidFill>
                  <a:srgbClr val="000000"/>
                </a:solidFill>
                <a:latin typeface="Calibri"/>
                <a:ea typeface="Calibri"/>
                <a:cs typeface="Calibri"/>
                <a:sym typeface="Calibri"/>
              </a:rPr>
              <a:t>Δ. Η ανθεκτικότητα δίνει στους ανθρώπους τη συναισθηματική δύναμη να αντιμετωπίσουν το τραύμα, τις αντιξοότητες και τις δυσκολίες</a:t>
            </a:r>
            <a:endParaRPr lang="el-GR" sz="1600" dirty="0"/>
          </a:p>
        </p:txBody>
      </p:sp>
      <p:sp>
        <p:nvSpPr>
          <p:cNvPr id="11" name="Ορθογώνιο 10">
            <a:extLst>
              <a:ext uri="{FF2B5EF4-FFF2-40B4-BE49-F238E27FC236}">
                <a16:creationId xmlns:a16="http://schemas.microsoft.com/office/drawing/2014/main" id="{B08E9EB4-6838-4FCD-B853-E6E51FCAD438}"/>
              </a:ext>
            </a:extLst>
          </p:cNvPr>
          <p:cNvSpPr/>
          <p:nvPr/>
        </p:nvSpPr>
        <p:spPr>
          <a:xfrm>
            <a:off x="6272999" y="2472790"/>
            <a:ext cx="3952875" cy="128898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solidFill>
                  <a:srgbClr val="000000"/>
                </a:solidFill>
                <a:latin typeface="Calibri" panose="020F0502020204030204" pitchFamily="34" charset="0"/>
                <a:ea typeface="Calibri"/>
                <a:cs typeface="Calibri" panose="020F0502020204030204" pitchFamily="34" charset="0"/>
                <a:sym typeface="Calibri"/>
              </a:rPr>
              <a:t>B. </a:t>
            </a:r>
            <a:r>
              <a:rPr lang="en-US" sz="1600" dirty="0" err="1">
                <a:solidFill>
                  <a:srgbClr val="000000"/>
                </a:solidFill>
                <a:latin typeface="Calibri"/>
                <a:ea typeface="Calibri"/>
                <a:cs typeface="Calibri"/>
                <a:sym typeface="Calibri"/>
              </a:rPr>
              <a:t>Οι</a:t>
            </a:r>
            <a:r>
              <a:rPr lang="en-US" sz="1600" dirty="0">
                <a:solidFill>
                  <a:srgbClr val="000000"/>
                </a:solidFill>
                <a:latin typeface="Calibri"/>
                <a:ea typeface="Calibri"/>
                <a:cs typeface="Calibri"/>
                <a:sym typeface="Calibri"/>
              </a:rPr>
              <a:t> </a:t>
            </a:r>
            <a:r>
              <a:rPr lang="en-US" sz="1600" dirty="0" err="1">
                <a:solidFill>
                  <a:srgbClr val="000000"/>
                </a:solidFill>
                <a:latin typeface="Calibri"/>
                <a:ea typeface="Calibri"/>
                <a:cs typeface="Calibri"/>
                <a:sym typeface="Calibri"/>
              </a:rPr>
              <a:t>άνθρω</a:t>
            </a:r>
            <a:r>
              <a:rPr lang="en-US" sz="1600" dirty="0">
                <a:solidFill>
                  <a:srgbClr val="000000"/>
                </a:solidFill>
                <a:latin typeface="Calibri"/>
                <a:ea typeface="Calibri"/>
                <a:cs typeface="Calibri"/>
                <a:sym typeface="Calibri"/>
              </a:rPr>
              <a:t>ποι που είναι ανθεκτικοί αποφεύγουν να χρησιμοποιούν τους πόρους, τα δυνατά σημεία και τις δεξιότητές τους για να ξεπεράσουν τις προκλήσεις και να </a:t>
            </a:r>
            <a:r>
              <a:rPr lang="en-US" sz="1600" dirty="0">
                <a:latin typeface="Calibri"/>
                <a:ea typeface="Calibri"/>
                <a:cs typeface="Calibri"/>
                <a:sym typeface="Calibri"/>
              </a:rPr>
              <a:t>δουλέψουν </a:t>
            </a:r>
            <a:r>
              <a:rPr lang="en-US" sz="1600" dirty="0">
                <a:solidFill>
                  <a:srgbClr val="000000"/>
                </a:solidFill>
                <a:latin typeface="Calibri"/>
                <a:ea typeface="Calibri"/>
                <a:cs typeface="Calibri"/>
                <a:sym typeface="Calibri"/>
              </a:rPr>
              <a:t>τυχόν αποτυχίες</a:t>
            </a:r>
            <a:endParaRPr lang="en-US" sz="1800"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1909827" y="4019550"/>
            <a:ext cx="3839298" cy="144370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l-GR" sz="1600" dirty="0">
                <a:latin typeface="Calibri"/>
                <a:ea typeface="Calibri"/>
                <a:cs typeface="Calibri"/>
                <a:sym typeface="Calibri"/>
              </a:rPr>
              <a:t>Γ. </a:t>
            </a:r>
            <a:r>
              <a:rPr lang="el-GR" sz="1600" dirty="0">
                <a:solidFill>
                  <a:srgbClr val="000000"/>
                </a:solidFill>
                <a:latin typeface="Calibri"/>
                <a:ea typeface="Calibri"/>
                <a:cs typeface="Calibri"/>
                <a:sym typeface="Calibri"/>
              </a:rPr>
              <a:t>Η ευελιξία, η προσαρμοστικότητα και η επιμονή εμποδίζουν τους ανθρώπους να αξιοποιήσουν την ανθεκτικότητά τους, αλλάζοντας ορισμένες σκέψεις και συμπεριφορές </a:t>
            </a:r>
            <a:endParaRPr lang="el-GR" sz="1600" dirty="0">
              <a:latin typeface="Calibri"/>
              <a:ea typeface="Calibri"/>
              <a:cs typeface="Calibri"/>
              <a:sym typeface="Calibri"/>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539478" cy="307777"/>
          </a:xfrm>
          <a:prstGeom prst="rect">
            <a:avLst/>
          </a:prstGeom>
        </p:spPr>
        <p:txBody>
          <a:bodyPr wrap="none" rtlCol="0">
            <a:spAutoFit/>
          </a:bodyPr>
          <a:lstStyle/>
          <a:p>
            <a:pPr algn="l"/>
            <a:r>
              <a:rPr lang="en-US" sz="1400" b="0" i="1" u="none" strike="noStrike" cap="none" dirty="0" err="1">
                <a:solidFill>
                  <a:srgbClr val="000000"/>
                </a:solidFill>
                <a:latin typeface="Arial"/>
                <a:ea typeface="Arial"/>
                <a:cs typeface="Arial"/>
                <a:sym typeface="Arial"/>
              </a:rPr>
              <a:t>Δύο</a:t>
            </a:r>
            <a:r>
              <a:rPr lang="en-US" sz="1400" b="0" i="1" u="none" strike="noStrike" cap="none" dirty="0">
                <a:solidFill>
                  <a:srgbClr val="000000"/>
                </a:solidFill>
                <a:latin typeface="Arial"/>
                <a:ea typeface="Arial"/>
                <a:cs typeface="Arial"/>
                <a:sym typeface="Arial"/>
              </a:rPr>
              <a:t> απα</a:t>
            </a:r>
            <a:r>
              <a:rPr lang="en-US" sz="1400" b="0" i="1" u="none" strike="noStrike" cap="none" dirty="0" err="1">
                <a:solidFill>
                  <a:srgbClr val="000000"/>
                </a:solidFill>
                <a:latin typeface="Arial"/>
                <a:ea typeface="Arial"/>
                <a:cs typeface="Arial"/>
                <a:sym typeface="Arial"/>
              </a:rPr>
              <a:t>ντήσεις</a:t>
            </a:r>
            <a:r>
              <a:rPr lang="en-US" sz="1400" b="0" i="1" u="none" strike="noStrike" cap="none" dirty="0">
                <a:solidFill>
                  <a:srgbClr val="000000"/>
                </a:solidFill>
                <a:latin typeface="Arial"/>
                <a:ea typeface="Arial"/>
                <a:cs typeface="Arial"/>
                <a:sym typeface="Arial"/>
              </a:rPr>
              <a:t> είναι </a:t>
            </a:r>
            <a:r>
              <a:rPr lang="en-US" sz="1400" b="0" i="1" u="none" strike="noStrike" cap="none" dirty="0" err="1">
                <a:solidFill>
                  <a:srgbClr val="000000"/>
                </a:solidFill>
                <a:latin typeface="Arial"/>
                <a:ea typeface="Arial"/>
                <a:cs typeface="Arial"/>
                <a:sym typeface="Arial"/>
              </a:rPr>
              <a:t>σωστές</a:t>
            </a:r>
            <a:r>
              <a:rPr lang="en-US" sz="1400" i="1" dirty="0"/>
              <a:t>!</a:t>
            </a:r>
            <a:endParaRPr lang="el-GR" sz="1400" i="1" dirty="0" err="1"/>
          </a:p>
        </p:txBody>
      </p:sp>
    </p:spTree>
    <p:extLst>
      <p:ext uri="{BB962C8B-B14F-4D97-AF65-F5344CB8AC3E}">
        <p14:creationId xmlns:p14="http://schemas.microsoft.com/office/powerpoint/2010/main" val="228410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538135"/>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g1309a0bdfe8_0_41"/>
          <p:cNvSpPr txBox="1">
            <a:spLocks noGrp="1"/>
          </p:cNvSpPr>
          <p:nvPr>
            <p:ph type="title"/>
          </p:nvPr>
        </p:nvSpPr>
        <p:spPr>
          <a:xfrm>
            <a:off x="521424" y="1031232"/>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100"/>
              <a:buFont typeface="Arial"/>
              <a:buNone/>
            </a:pPr>
            <a:r>
              <a:rPr lang="en-US"/>
              <a:t>Παραπομπές και περαιτέρω ανάγνωση (1)</a:t>
            </a:r>
            <a:endParaRPr/>
          </a:p>
        </p:txBody>
      </p:sp>
      <p:sp>
        <p:nvSpPr>
          <p:cNvPr id="1040" name="Google Shape;1040;g1309a0bdfe8_0_41"/>
          <p:cNvSpPr txBox="1">
            <a:spLocks noGrp="1"/>
          </p:cNvSpPr>
          <p:nvPr>
            <p:ph type="body" idx="1"/>
          </p:nvPr>
        </p:nvSpPr>
        <p:spPr>
          <a:xfrm>
            <a:off x="521423" y="1556159"/>
            <a:ext cx="10815900" cy="4866000"/>
          </a:xfrm>
          <a:prstGeom prst="rect">
            <a:avLst/>
          </a:prstGeom>
          <a:noFill/>
          <a:ln>
            <a:noFill/>
          </a:ln>
        </p:spPr>
        <p:txBody>
          <a:bodyPr spcFirstLastPara="1" wrap="square" lIns="91425" tIns="45700" rIns="91425" bIns="45700" anchor="t" anchorCtr="0">
            <a:noAutofit/>
          </a:bodyPr>
          <a:lstStyle/>
          <a:p>
            <a:pPr marL="182562" lvl="0" indent="-182562" algn="l" rtl="0">
              <a:lnSpc>
                <a:spcPct val="100000"/>
              </a:lnSpc>
              <a:spcBef>
                <a:spcPts val="600"/>
              </a:spcBef>
              <a:spcAft>
                <a:spcPts val="0"/>
              </a:spcAft>
              <a:buSzPts val="1622"/>
              <a:buNone/>
            </a:pPr>
            <a:r>
              <a:rPr lang="en-US" sz="1500"/>
              <a:t>Bryce, E., Mullany, L.C., Khatry, S.K. et al. 2020. Coverage of the WHO’s four essential elements of newborn care and their association with neonatal survival in southern Nepal. BMC Pregnancy Childbirth 20, 540 https://doi.org/10.1186/s12884-020-03239-6</a:t>
            </a:r>
            <a:endParaRPr/>
          </a:p>
          <a:p>
            <a:pPr marL="182562" lvl="0" indent="-182562" algn="l" rtl="0">
              <a:lnSpc>
                <a:spcPct val="100000"/>
              </a:lnSpc>
              <a:spcBef>
                <a:spcPts val="600"/>
              </a:spcBef>
              <a:spcAft>
                <a:spcPts val="0"/>
              </a:spcAft>
              <a:buSzPts val="1622"/>
              <a:buNone/>
            </a:pPr>
            <a:r>
              <a:rPr lang="en-US" sz="1500"/>
              <a:t>Carr T.P et al. 2016. Advanced Nutrition and Human Metabolism. Cengage Learning.</a:t>
            </a:r>
            <a:endParaRPr/>
          </a:p>
          <a:p>
            <a:pPr marL="182562" lvl="0" indent="-182562" algn="l" rtl="0">
              <a:lnSpc>
                <a:spcPct val="100000"/>
              </a:lnSpc>
              <a:spcBef>
                <a:spcPts val="600"/>
              </a:spcBef>
              <a:spcAft>
                <a:spcPts val="0"/>
              </a:spcAft>
              <a:buSzPts val="1622"/>
              <a:buNone/>
            </a:pPr>
            <a:r>
              <a:rPr lang="en-US" sz="1500"/>
              <a:t>Center for Disease Control and Prevention (CDC) n.d.  https://www.cdc.gov/ncbddd/birthdefects/prevention.html </a:t>
            </a:r>
            <a:endParaRPr/>
          </a:p>
          <a:p>
            <a:pPr marL="182562" lvl="0" indent="-182562" algn="l" rtl="0">
              <a:lnSpc>
                <a:spcPct val="100000"/>
              </a:lnSpc>
              <a:spcBef>
                <a:spcPts val="600"/>
              </a:spcBef>
              <a:spcAft>
                <a:spcPts val="0"/>
              </a:spcAft>
              <a:buSzPts val="1622"/>
              <a:buNone/>
            </a:pPr>
            <a:r>
              <a:rPr lang="en-US" sz="1500"/>
              <a:t>European Commission. 2020. The health benefits of vaccination. https://ec.europa.eu/commission/presscorner/detail/en/fs_20_2364. </a:t>
            </a:r>
            <a:endParaRPr sz="1500"/>
          </a:p>
          <a:p>
            <a:pPr marL="182562" lvl="0" indent="-182562" algn="l" rtl="0">
              <a:lnSpc>
                <a:spcPct val="100000"/>
              </a:lnSpc>
              <a:spcBef>
                <a:spcPts val="600"/>
              </a:spcBef>
              <a:spcAft>
                <a:spcPts val="0"/>
              </a:spcAft>
              <a:buSzPts val="1400"/>
              <a:buNone/>
            </a:pPr>
            <a:r>
              <a:rPr lang="en-US" sz="1500"/>
              <a:t>European Parliament, Directorate General for Internal Policy. 2017. Research for CULT–Committee. Why Cultural Work with Refugees. Retrieved from: </a:t>
            </a:r>
            <a:r>
              <a:rPr lang="en-US" sz="1500" u="sng">
                <a:solidFill>
                  <a:schemeClr val="hlink"/>
                </a:solidFill>
                <a:hlinkClick r:id="rId3"/>
              </a:rPr>
              <a:t>http://www.europarl.europa.eu/RegData/etudes/IDAN/2017/602004/IPOL_IDA(2017)602004_EN.pdf</a:t>
            </a:r>
            <a:endParaRPr sz="1500"/>
          </a:p>
          <a:p>
            <a:pPr marL="182562" lvl="0" indent="-182562" algn="l" rtl="0">
              <a:lnSpc>
                <a:spcPct val="100000"/>
              </a:lnSpc>
              <a:spcBef>
                <a:spcPts val="600"/>
              </a:spcBef>
              <a:spcAft>
                <a:spcPts val="0"/>
              </a:spcAft>
              <a:buSzPts val="1400"/>
              <a:buNone/>
            </a:pPr>
            <a:r>
              <a:rPr lang="en-US" sz="1500"/>
              <a:t>European Centre for Disease Prevention and Control. 2020. Guidance on infection prevention and control of coronavirus disease (COVID-19) in migrant and refugee reception and detention centres in the EU/EEA and the United Kingdom</a:t>
            </a:r>
            <a:endParaRPr/>
          </a:p>
          <a:p>
            <a:pPr marL="182562" lvl="0" indent="-182562" algn="l" rtl="0">
              <a:lnSpc>
                <a:spcPct val="100000"/>
              </a:lnSpc>
              <a:spcBef>
                <a:spcPts val="600"/>
              </a:spcBef>
              <a:spcAft>
                <a:spcPts val="0"/>
              </a:spcAft>
              <a:buSzPts val="1400"/>
              <a:buNone/>
            </a:pPr>
            <a:r>
              <a:rPr lang="en-US" sz="1500"/>
              <a:t>International Scientific Forum on Home Hygiene. 2018. Containing the burden of infectious diseases is everyone’s responsibility: A call for an integrated strategy for developing and promoting hygiene behaviour change in home and everyday life [White Paper]. https://www.ifh-homehygiene.org/sites/default/files/publications/IFH%20White%20Paper-10-18.pdf. </a:t>
            </a:r>
            <a:endParaRPr/>
          </a:p>
          <a:p>
            <a:pPr marL="182562" lvl="0" indent="-182562" algn="l" rtl="0">
              <a:lnSpc>
                <a:spcPct val="100000"/>
              </a:lnSpc>
              <a:spcBef>
                <a:spcPts val="600"/>
              </a:spcBef>
              <a:spcAft>
                <a:spcPts val="0"/>
              </a:spcAft>
              <a:buSzPts val="1622"/>
              <a:buNone/>
            </a:pPr>
            <a:r>
              <a:rPr lang="en-US" sz="1500"/>
              <a:t>John Hopkins Medicine. n.d. </a:t>
            </a:r>
            <a:r>
              <a:rPr lang="en-US" sz="1500" u="sng">
                <a:solidFill>
                  <a:schemeClr val="hlink"/>
                </a:solidFill>
                <a:hlinkClick r:id="rId4"/>
              </a:rPr>
              <a:t>https://www.hopkinsmedicine.org/health/treatment-tests-and-therapies/screening-tests-for-common-diseases</a:t>
            </a:r>
            <a:r>
              <a:rPr lang="en-US" sz="1500"/>
              <a:t> </a:t>
            </a:r>
            <a:endParaRPr/>
          </a:p>
          <a:p>
            <a:pPr marL="182562" lvl="0" indent="-182562" algn="l" rtl="0">
              <a:lnSpc>
                <a:spcPct val="100000"/>
              </a:lnSpc>
              <a:spcBef>
                <a:spcPts val="600"/>
              </a:spcBef>
              <a:spcAft>
                <a:spcPts val="0"/>
              </a:spcAft>
              <a:buSzPts val="1622"/>
              <a:buNone/>
            </a:pPr>
            <a:r>
              <a:rPr lang="en-US" sz="1500"/>
              <a:t>Johns Hopkins Medicine. n.d. - </a:t>
            </a:r>
            <a:r>
              <a:rPr lang="en-US" sz="1500" u="sng">
                <a:solidFill>
                  <a:schemeClr val="hlink"/>
                </a:solidFill>
                <a:hlinkClick r:id="rId5"/>
              </a:rPr>
              <a:t>https://www.hopkinsmedicine.org/health/wellness-and-prevention/abcs-of-eating-smart-for-a-healthy-heart</a:t>
            </a:r>
            <a:endParaRPr sz="1500"/>
          </a:p>
          <a:p>
            <a:pPr marL="182562" lvl="0" indent="-182562" algn="l" rtl="0">
              <a:lnSpc>
                <a:spcPct val="100000"/>
              </a:lnSpc>
              <a:spcBef>
                <a:spcPts val="600"/>
              </a:spcBef>
              <a:spcAft>
                <a:spcPts val="0"/>
              </a:spcAft>
              <a:buSzPts val="1622"/>
              <a:buNone/>
            </a:pPr>
            <a:r>
              <a:rPr lang="en-US" sz="1500"/>
              <a:t>John Hopkins Medicine .n.d. Malnutrition. </a:t>
            </a:r>
            <a:r>
              <a:rPr lang="en-US" sz="1500" u="sng">
                <a:solidFill>
                  <a:schemeClr val="hlink"/>
                </a:solidFill>
                <a:hlinkClick r:id="rId6"/>
              </a:rPr>
              <a:t>https://www.hopkinsmedicine.org/health/conditions-and-diseases/malnutrition</a:t>
            </a:r>
            <a:endParaRPr sz="15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g1309a0bdfe8_0_47"/>
          <p:cNvSpPr txBox="1">
            <a:spLocks noGrp="1"/>
          </p:cNvSpPr>
          <p:nvPr>
            <p:ph type="title"/>
          </p:nvPr>
        </p:nvSpPr>
        <p:spPr>
          <a:xfrm>
            <a:off x="474028" y="696353"/>
            <a:ext cx="10515600" cy="847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100"/>
              <a:buNone/>
            </a:pPr>
            <a:r>
              <a:rPr lang="en-US" sz="2800"/>
              <a:t>Παραπομπές και περαιτέρω ανάγνωση (2)</a:t>
            </a:r>
            <a:endParaRPr sz="2800"/>
          </a:p>
        </p:txBody>
      </p:sp>
      <p:sp>
        <p:nvSpPr>
          <p:cNvPr id="1046" name="Google Shape;1046;g1309a0bdfe8_0_47"/>
          <p:cNvSpPr txBox="1">
            <a:spLocks noGrp="1"/>
          </p:cNvSpPr>
          <p:nvPr>
            <p:ph type="body" idx="1"/>
          </p:nvPr>
        </p:nvSpPr>
        <p:spPr>
          <a:xfrm>
            <a:off x="474362" y="1787807"/>
            <a:ext cx="10815900" cy="4866000"/>
          </a:xfrm>
          <a:prstGeom prst="rect">
            <a:avLst/>
          </a:prstGeom>
          <a:noFill/>
          <a:ln>
            <a:noFill/>
          </a:ln>
        </p:spPr>
        <p:txBody>
          <a:bodyPr spcFirstLastPara="1" wrap="square" lIns="91425" tIns="45700" rIns="91425" bIns="45700" anchor="t" anchorCtr="0">
            <a:normAutofit/>
          </a:bodyPr>
          <a:lstStyle/>
          <a:p>
            <a:pPr marL="182562" lvl="0" indent="-182562" algn="l" rtl="0">
              <a:lnSpc>
                <a:spcPct val="100000"/>
              </a:lnSpc>
              <a:spcBef>
                <a:spcPts val="0"/>
              </a:spcBef>
              <a:spcAft>
                <a:spcPts val="0"/>
              </a:spcAft>
              <a:buSzPts val="1946"/>
              <a:buNone/>
            </a:pPr>
            <a:endParaRPr sz="1800"/>
          </a:p>
          <a:p>
            <a:pPr marL="182562" lvl="0" indent="-182562" algn="l" rtl="0">
              <a:lnSpc>
                <a:spcPct val="100000"/>
              </a:lnSpc>
              <a:spcBef>
                <a:spcPts val="0"/>
              </a:spcBef>
              <a:spcAft>
                <a:spcPts val="0"/>
              </a:spcAft>
              <a:buSzPts val="1946"/>
              <a:buNone/>
            </a:pPr>
            <a:endParaRPr sz="1800"/>
          </a:p>
        </p:txBody>
      </p:sp>
      <p:pic>
        <p:nvPicPr>
          <p:cNvPr id="1047" name="Google Shape;1047;g1309a0bdfe8_0_47"/>
          <p:cNvPicPr preferRelativeResize="0"/>
          <p:nvPr/>
        </p:nvPicPr>
        <p:blipFill rotWithShape="1">
          <a:blip r:embed="rId3">
            <a:alphaModFix/>
          </a:blip>
          <a:srcRect l="26647" t="70259" r="70336" b="24439"/>
          <a:stretch/>
        </p:blipFill>
        <p:spPr>
          <a:xfrm flipH="1">
            <a:off x="-1903" y="6253759"/>
            <a:ext cx="610940" cy="604242"/>
          </a:xfrm>
          <a:prstGeom prst="rect">
            <a:avLst/>
          </a:prstGeom>
          <a:noFill/>
          <a:ln>
            <a:noFill/>
          </a:ln>
        </p:spPr>
      </p:pic>
      <p:sp>
        <p:nvSpPr>
          <p:cNvPr id="1048" name="Google Shape;1048;g1309a0bdfe8_0_47"/>
          <p:cNvSpPr/>
          <p:nvPr/>
        </p:nvSpPr>
        <p:spPr>
          <a:xfrm>
            <a:off x="499309" y="1643896"/>
            <a:ext cx="11411700" cy="4478100"/>
          </a:xfrm>
          <a:prstGeom prst="rect">
            <a:avLst/>
          </a:prstGeom>
          <a:noFill/>
          <a:ln>
            <a:noFill/>
          </a:ln>
        </p:spPr>
        <p:txBody>
          <a:bodyPr spcFirstLastPara="1" wrap="square" lIns="91425" tIns="45700" rIns="91425" bIns="45700" anchor="t" anchorCtr="0">
            <a:noAutofit/>
          </a:bodyPr>
          <a:lstStyle/>
          <a:p>
            <a:pPr marL="179999" marR="0" lvl="0" indent="-179999" algn="l" rtl="0">
              <a:lnSpc>
                <a:spcPct val="100000"/>
              </a:lnSpc>
              <a:spcBef>
                <a:spcPts val="0"/>
              </a:spcBef>
              <a:spcAft>
                <a:spcPts val="0"/>
              </a:spcAft>
              <a:buClr>
                <a:srgbClr val="000000"/>
              </a:buClr>
              <a:buSzPts val="1622"/>
              <a:buFont typeface="Arial"/>
              <a:buNone/>
            </a:pPr>
            <a:r>
              <a:rPr lang="en-US" sz="1500" b="0" i="0" u="none" strike="noStrike" cap="none">
                <a:solidFill>
                  <a:srgbClr val="000000"/>
                </a:solidFill>
                <a:latin typeface="Calibri"/>
                <a:ea typeface="Calibri"/>
                <a:cs typeface="Calibri"/>
                <a:sym typeface="Calibri"/>
              </a:rPr>
              <a:t>Matlin, S.A., Depoux, A., Schütte, S. </a:t>
            </a:r>
            <a:r>
              <a:rPr lang="en-US" sz="1500" b="0" i="1" u="none" strike="noStrike" cap="none">
                <a:solidFill>
                  <a:srgbClr val="000000"/>
                </a:solidFill>
                <a:latin typeface="Calibri"/>
                <a:ea typeface="Calibri"/>
                <a:cs typeface="Calibri"/>
                <a:sym typeface="Calibri"/>
              </a:rPr>
              <a:t>et al.</a:t>
            </a:r>
            <a:r>
              <a:rPr lang="en-US" sz="1500" b="0" i="0" u="none" strike="noStrike" cap="none">
                <a:solidFill>
                  <a:srgbClr val="000000"/>
                </a:solidFill>
                <a:latin typeface="Calibri"/>
                <a:ea typeface="Calibri"/>
                <a:cs typeface="Calibri"/>
                <a:sym typeface="Calibri"/>
              </a:rPr>
              <a:t> 2018. Migrants’ and refugees’ health: towards an agenda of solutions. </a:t>
            </a:r>
            <a:r>
              <a:rPr lang="en-US" sz="1500" b="0" i="1" u="none" strike="noStrike" cap="none">
                <a:solidFill>
                  <a:srgbClr val="000000"/>
                </a:solidFill>
                <a:latin typeface="Calibri"/>
                <a:ea typeface="Calibri"/>
                <a:cs typeface="Calibri"/>
                <a:sym typeface="Calibri"/>
              </a:rPr>
              <a:t>Public Health Rev</a:t>
            </a:r>
            <a:r>
              <a:rPr lang="en-US" sz="1500" b="0" i="0" u="none" strike="noStrike" cap="none">
                <a:solidFill>
                  <a:srgbClr val="000000"/>
                </a:solidFill>
                <a:latin typeface="Calibri"/>
                <a:ea typeface="Calibri"/>
                <a:cs typeface="Calibri"/>
                <a:sym typeface="Calibri"/>
              </a:rPr>
              <a:t> 39,</a:t>
            </a:r>
            <a:r>
              <a:rPr lang="en-US" sz="1500" b="1" i="0" u="none" strike="noStrike" cap="none">
                <a:solidFill>
                  <a:srgbClr val="000000"/>
                </a:solidFill>
                <a:latin typeface="Calibri"/>
                <a:ea typeface="Calibri"/>
                <a:cs typeface="Calibri"/>
                <a:sym typeface="Calibri"/>
              </a:rPr>
              <a:t> </a:t>
            </a:r>
            <a:r>
              <a:rPr lang="en-US" sz="1500" b="0" i="0" u="none" strike="noStrike" cap="none">
                <a:solidFill>
                  <a:srgbClr val="000000"/>
                </a:solidFill>
                <a:latin typeface="Calibri"/>
                <a:ea typeface="Calibri"/>
                <a:cs typeface="Calibri"/>
                <a:sym typeface="Calibri"/>
              </a:rPr>
              <a:t>27. https://doi.org/10.1186/s40985-018-0104-9 </a:t>
            </a:r>
            <a:endParaRPr/>
          </a:p>
          <a:p>
            <a:pPr marL="179999" marR="0" lvl="0" indent="-179999" algn="l" rtl="0">
              <a:lnSpc>
                <a:spcPct val="100000"/>
              </a:lnSpc>
              <a:spcBef>
                <a:spcPts val="600"/>
              </a:spcBef>
              <a:spcAft>
                <a:spcPts val="0"/>
              </a:spcAft>
              <a:buClr>
                <a:srgbClr val="000000"/>
              </a:buClr>
              <a:buSzPts val="1622"/>
              <a:buFont typeface="Arial"/>
              <a:buNone/>
            </a:pPr>
            <a:r>
              <a:rPr lang="en-US" sz="1500" b="0" i="0" u="none" strike="noStrike" cap="none">
                <a:solidFill>
                  <a:srgbClr val="000000"/>
                </a:solidFill>
                <a:latin typeface="Calibri"/>
                <a:ea typeface="Calibri"/>
                <a:cs typeface="Calibri"/>
                <a:sym typeface="Calibri"/>
              </a:rPr>
              <a:t>National Institute on Alcohol Abuse and Alcoholism. 2007. - Alcohol and Tobacco </a:t>
            </a:r>
            <a:r>
              <a:rPr lang="en-US" sz="15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https://pubs.niaaa.nih.gov/publications/aa71/aa71.htm</a:t>
            </a:r>
            <a:r>
              <a:rPr lang="en-US" sz="1500" b="0" i="0" u="none" strike="noStrike" cap="none">
                <a:solidFill>
                  <a:srgbClr val="000000"/>
                </a:solidFill>
                <a:latin typeface="Calibri"/>
                <a:ea typeface="Calibri"/>
                <a:cs typeface="Calibri"/>
                <a:sym typeface="Calibri"/>
              </a:rPr>
              <a:t>. </a:t>
            </a:r>
            <a:endParaRPr/>
          </a:p>
          <a:p>
            <a:pPr marL="179999" marR="0" lvl="0" indent="-179999" algn="l" rtl="0">
              <a:lnSpc>
                <a:spcPct val="100000"/>
              </a:lnSpc>
              <a:spcBef>
                <a:spcPts val="600"/>
              </a:spcBef>
              <a:spcAft>
                <a:spcPts val="0"/>
              </a:spcAft>
              <a:buClr>
                <a:srgbClr val="000000"/>
              </a:buClr>
              <a:buSzPts val="1622"/>
              <a:buFont typeface="Arial"/>
              <a:buNone/>
            </a:pPr>
            <a:r>
              <a:rPr lang="en-US" sz="1500" b="0" i="0" u="none" strike="noStrike" cap="none">
                <a:solidFill>
                  <a:srgbClr val="000000"/>
                </a:solidFill>
                <a:latin typeface="Calibri"/>
                <a:ea typeface="Calibri"/>
                <a:cs typeface="Calibri"/>
                <a:sym typeface="Calibri"/>
              </a:rPr>
              <a:t>NSW Refugee Health Service and STARTTS (NSW Service for the Treatment and Rehabilitation of Torture and Trauma Survivors). 2014. </a:t>
            </a:r>
            <a:r>
              <a:rPr lang="en-US" sz="1500" b="0" i="1" u="none" strike="noStrike" cap="none">
                <a:solidFill>
                  <a:srgbClr val="000000"/>
                </a:solidFill>
                <a:latin typeface="Calibri"/>
                <a:ea typeface="Calibri"/>
                <a:cs typeface="Calibri"/>
                <a:sym typeface="Calibri"/>
              </a:rPr>
              <a:t>Working with refugees: a guide for social workers</a:t>
            </a:r>
            <a:r>
              <a:rPr lang="en-US" sz="1500" b="0" i="0" u="none" strike="noStrike" cap="none">
                <a:solidFill>
                  <a:srgbClr val="000000"/>
                </a:solidFill>
                <a:latin typeface="Calibri"/>
                <a:ea typeface="Calibri"/>
                <a:cs typeface="Calibri"/>
                <a:sym typeface="Calibri"/>
              </a:rPr>
              <a:t>. Retrieved from: </a:t>
            </a:r>
            <a:r>
              <a:rPr lang="en-US" sz="1500" b="0" i="0" u="sng" strike="noStrike" cap="none">
                <a:solidFill>
                  <a:schemeClr val="hlink"/>
                </a:solidFill>
                <a:latin typeface="Calibri"/>
                <a:ea typeface="Calibri"/>
                <a:cs typeface="Calibri"/>
                <a:sym typeface="Calibri"/>
                <a:hlinkClick r:id="rId5"/>
              </a:rPr>
              <a:t>https://www.startts.org.au/media/Resource-Working-with-Refugees-Social-Worker-Guide.pdf</a:t>
            </a:r>
            <a:endParaRPr sz="1500" b="0" i="0" u="sng" strike="noStrike" cap="none">
              <a:solidFill>
                <a:schemeClr val="hlink"/>
              </a:solidFill>
              <a:latin typeface="Calibri"/>
              <a:ea typeface="Calibri"/>
              <a:cs typeface="Calibri"/>
              <a:sym typeface="Calibri"/>
            </a:endParaRPr>
          </a:p>
          <a:p>
            <a:pPr marL="179999" marR="0" lvl="0" indent="-179999" algn="l" rtl="0">
              <a:lnSpc>
                <a:spcPct val="100000"/>
              </a:lnSpc>
              <a:spcBef>
                <a:spcPts val="600"/>
              </a:spcBef>
              <a:spcAft>
                <a:spcPts val="0"/>
              </a:spcAft>
              <a:buClr>
                <a:srgbClr val="000000"/>
              </a:buClr>
              <a:buSzPts val="1622"/>
              <a:buFont typeface="Arial"/>
              <a:buNone/>
            </a:pPr>
            <a:r>
              <a:rPr lang="en-US" sz="1500" b="0" i="0" u="none" strike="noStrike" cap="none">
                <a:solidFill>
                  <a:srgbClr val="000000"/>
                </a:solidFill>
                <a:latin typeface="Calibri"/>
                <a:ea typeface="Calibri"/>
                <a:cs typeface="Calibri"/>
                <a:sym typeface="Calibri"/>
              </a:rPr>
              <a:t>P.J. Shannon, E. Wieling, J.Simmelink-McCleary, E. Becher. 2014. </a:t>
            </a:r>
            <a:r>
              <a:rPr lang="en-US" sz="1500" b="0" i="1" u="none" strike="noStrike" cap="none">
                <a:solidFill>
                  <a:srgbClr val="000000"/>
                </a:solidFill>
                <a:latin typeface="Calibri"/>
                <a:ea typeface="Calibri"/>
                <a:cs typeface="Calibri"/>
                <a:sym typeface="Calibri"/>
              </a:rPr>
              <a:t>Beyond Stigma: Barriers to Discussing Mental Health in Refugee Populations</a:t>
            </a:r>
            <a:r>
              <a:rPr lang="en-US" sz="1500" b="0" i="0" u="none" strike="noStrike" cap="none">
                <a:solidFill>
                  <a:srgbClr val="000000"/>
                </a:solidFill>
                <a:latin typeface="Calibri"/>
                <a:ea typeface="Calibri"/>
                <a:cs typeface="Calibri"/>
                <a:sym typeface="Calibri"/>
              </a:rPr>
              <a:t>, Journal of Loss and Trauma International Perspectives on Stress &amp; Coping, Taylor and Francis Online.</a:t>
            </a:r>
            <a:endParaRPr/>
          </a:p>
          <a:p>
            <a:pPr marL="179999" marR="0" lvl="0" indent="-179999" algn="l" rtl="0">
              <a:lnSpc>
                <a:spcPct val="100000"/>
              </a:lnSpc>
              <a:spcBef>
                <a:spcPts val="600"/>
              </a:spcBef>
              <a:spcAft>
                <a:spcPts val="0"/>
              </a:spcAft>
              <a:buClr>
                <a:srgbClr val="000000"/>
              </a:buClr>
              <a:buSzPts val="1622"/>
              <a:buFont typeface="Arial"/>
              <a:buNone/>
            </a:pPr>
            <a:r>
              <a:rPr lang="en-US" sz="1500" b="0" i="0" u="none" strike="noStrike" cap="none">
                <a:solidFill>
                  <a:srgbClr val="000000"/>
                </a:solidFill>
                <a:latin typeface="Calibri"/>
                <a:ea typeface="Calibri"/>
                <a:cs typeface="Calibri"/>
                <a:sym typeface="Calibri"/>
              </a:rPr>
              <a:t>Saunders J, Smith T. 2010, Malnutrition: causes and consequences. Clin Med. 2010;10(6):624-627. doi:10.7861/clinmedicine.10-6-624</a:t>
            </a:r>
            <a:endParaRPr/>
          </a:p>
          <a:p>
            <a:pPr marL="179999" marR="0" lvl="0" indent="-179999" algn="l" rtl="0">
              <a:lnSpc>
                <a:spcPct val="100000"/>
              </a:lnSpc>
              <a:spcBef>
                <a:spcPts val="600"/>
              </a:spcBef>
              <a:spcAft>
                <a:spcPts val="0"/>
              </a:spcAft>
              <a:buClr>
                <a:srgbClr val="000000"/>
              </a:buClr>
              <a:buSzPts val="1622"/>
              <a:buFont typeface="Arial"/>
              <a:buNone/>
            </a:pPr>
            <a:r>
              <a:rPr lang="en-US" sz="1500" b="0" i="0" u="none" strike="noStrike" cap="none">
                <a:solidFill>
                  <a:srgbClr val="000000"/>
                </a:solidFill>
                <a:latin typeface="Calibri"/>
                <a:ea typeface="Calibri"/>
                <a:cs typeface="Calibri"/>
                <a:sym typeface="Calibri"/>
              </a:rPr>
              <a:t>WHO. n.d. Chapter 8 - Personal, domestic and community hygiene. </a:t>
            </a:r>
            <a:r>
              <a:rPr lang="en-US" sz="1500" b="0" i="0" u="sng" strike="noStrike" cap="none">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https://www.who.int/water_sanitation_health/hygiene/settings/hvchap8.pdf</a:t>
            </a:r>
            <a:endParaRPr sz="1500" b="0" i="0" u="none" strike="noStrike" cap="none">
              <a:solidFill>
                <a:srgbClr val="000000"/>
              </a:solidFill>
              <a:latin typeface="Calibri"/>
              <a:ea typeface="Calibri"/>
              <a:cs typeface="Calibri"/>
              <a:sym typeface="Calibri"/>
            </a:endParaRPr>
          </a:p>
          <a:p>
            <a:pPr marL="179999" marR="0" lvl="0" indent="-179999" algn="l" rtl="0">
              <a:lnSpc>
                <a:spcPct val="100000"/>
              </a:lnSpc>
              <a:spcBef>
                <a:spcPts val="600"/>
              </a:spcBef>
              <a:spcAft>
                <a:spcPts val="0"/>
              </a:spcAft>
              <a:buClr>
                <a:srgbClr val="000000"/>
              </a:buClr>
              <a:buSzPts val="1622"/>
              <a:buFont typeface="Arial"/>
              <a:buNone/>
            </a:pPr>
            <a:r>
              <a:rPr lang="en-US" sz="1500" b="0" i="0" u="none" strike="noStrike" cap="none">
                <a:solidFill>
                  <a:srgbClr val="000000"/>
                </a:solidFill>
                <a:latin typeface="Calibri"/>
                <a:ea typeface="Calibri"/>
                <a:cs typeface="Calibri"/>
                <a:sym typeface="Calibri"/>
              </a:rPr>
              <a:t>WHO. n.d. Migration and Health: Key Issues.  </a:t>
            </a:r>
            <a:r>
              <a:rPr lang="en-US" sz="1500" b="0" i="0"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https://www.euro.who.int/__data/assets/pdf_file/0005/293270/Migration-Health-Key-Issues-.pdf </a:t>
            </a:r>
            <a:endParaRPr sz="1500" b="0" i="0" u="sng" strike="noStrike" cap="none">
              <a:solidFill>
                <a:schemeClr val="dk1"/>
              </a:solidFill>
              <a:latin typeface="Calibri"/>
              <a:ea typeface="Calibri"/>
              <a:cs typeface="Calibri"/>
              <a:sym typeface="Calibri"/>
            </a:endParaRPr>
          </a:p>
          <a:p>
            <a:pPr marL="179999" marR="0" lvl="0" indent="-179999" algn="l" rtl="0">
              <a:lnSpc>
                <a:spcPct val="100000"/>
              </a:lnSpc>
              <a:spcBef>
                <a:spcPts val="600"/>
              </a:spcBef>
              <a:spcAft>
                <a:spcPts val="0"/>
              </a:spcAft>
              <a:buClr>
                <a:srgbClr val="000000"/>
              </a:buClr>
              <a:buSzPts val="1622"/>
              <a:buFont typeface="Arial"/>
              <a:buNone/>
            </a:pPr>
            <a:r>
              <a:rPr lang="en-US" sz="1500" b="0" i="0" u="none" strike="noStrike" cap="none">
                <a:solidFill>
                  <a:srgbClr val="000000"/>
                </a:solidFill>
                <a:latin typeface="Calibri"/>
                <a:ea typeface="Calibri"/>
                <a:cs typeface="Calibri"/>
                <a:sym typeface="Calibri"/>
              </a:rPr>
              <a:t>WHO. 2013. Vaccine Safety Basics: Learning Manual. SAFETY. </a:t>
            </a:r>
            <a:r>
              <a:rPr lang="en-US" sz="1500" b="0" i="0" u="sng" strike="noStrike" cap="none">
                <a:solidFill>
                  <a:schemeClr val="hlink"/>
                </a:solidFill>
                <a:latin typeface="Calibri"/>
                <a:ea typeface="Calibri"/>
                <a:cs typeface="Calibri"/>
                <a:sym typeface="Calibri"/>
                <a:hlinkClick r:id="rId8"/>
              </a:rPr>
              <a:t>https://www.who.int/vaccine_safety/initiative/tech_support/Vaccine-safety-E-course-manual.pdf</a:t>
            </a:r>
            <a:r>
              <a:rPr lang="en-US" sz="1500" b="0" i="0" u="none" strike="noStrike" cap="none">
                <a:solidFill>
                  <a:srgbClr val="000000"/>
                </a:solidFill>
                <a:latin typeface="Calibri"/>
                <a:ea typeface="Calibri"/>
                <a:cs typeface="Calibri"/>
                <a:sym typeface="Calibri"/>
              </a:rPr>
              <a:t> </a:t>
            </a:r>
            <a:endParaRPr/>
          </a:p>
          <a:p>
            <a:pPr marL="179999" marR="0" lvl="0" indent="-179999" algn="l" rtl="0">
              <a:lnSpc>
                <a:spcPct val="100000"/>
              </a:lnSpc>
              <a:spcBef>
                <a:spcPts val="600"/>
              </a:spcBef>
              <a:spcAft>
                <a:spcPts val="0"/>
              </a:spcAft>
              <a:buNone/>
            </a:pPr>
            <a:r>
              <a:rPr lang="en-US" sz="1500" b="0" i="0" u="none" strike="noStrike" cap="none">
                <a:solidFill>
                  <a:srgbClr val="000000"/>
                </a:solidFill>
                <a:latin typeface="Calibri"/>
                <a:ea typeface="Calibri"/>
                <a:cs typeface="Calibri"/>
                <a:sym typeface="Calibri"/>
              </a:rPr>
              <a:t>WHO. 2018. Nutrition. </a:t>
            </a:r>
            <a:r>
              <a:rPr lang="en-US" sz="1500" b="0" i="0" u="sng" strike="noStrike" cap="none">
                <a:solidFill>
                  <a:srgbClr val="000000"/>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https://www.who.int/news-room/facts-in-pictures/detail/nutrition</a:t>
            </a:r>
            <a:endParaRPr sz="1500" b="0" i="0" u="none" strike="noStrike" cap="none">
              <a:solidFill>
                <a:srgbClr val="000000"/>
              </a:solidFill>
              <a:latin typeface="Calibri"/>
              <a:ea typeface="Calibri"/>
              <a:cs typeface="Calibri"/>
              <a:sym typeface="Calibri"/>
            </a:endParaRPr>
          </a:p>
          <a:p>
            <a:pPr marL="179999" marR="0" lvl="0" indent="-179999" algn="l" rtl="0">
              <a:lnSpc>
                <a:spcPct val="100000"/>
              </a:lnSpc>
              <a:spcBef>
                <a:spcPts val="600"/>
              </a:spcBef>
              <a:spcAft>
                <a:spcPts val="0"/>
              </a:spcAft>
              <a:buClr>
                <a:srgbClr val="000000"/>
              </a:buClr>
              <a:buSzPts val="1622"/>
              <a:buFont typeface="Arial"/>
              <a:buNone/>
            </a:pP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g1309a0bdfe8_0_54"/>
          <p:cNvSpPr txBox="1">
            <a:spLocks noGrp="1"/>
          </p:cNvSpPr>
          <p:nvPr>
            <p:ph type="title"/>
          </p:nvPr>
        </p:nvSpPr>
        <p:spPr>
          <a:xfrm>
            <a:off x="474028" y="696353"/>
            <a:ext cx="10515600" cy="847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SzPts val="2400"/>
              <a:buNone/>
            </a:pPr>
            <a:r>
              <a:rPr lang="en-US" sz="2800"/>
              <a:t>Παραπομπές και περαιτέρω ανάγνωση (3)</a:t>
            </a:r>
            <a:endParaRPr sz="2800"/>
          </a:p>
        </p:txBody>
      </p:sp>
      <p:sp>
        <p:nvSpPr>
          <p:cNvPr id="1054" name="Google Shape;1054;g1309a0bdfe8_0_54"/>
          <p:cNvSpPr txBox="1">
            <a:spLocks noGrp="1"/>
          </p:cNvSpPr>
          <p:nvPr>
            <p:ph type="body" idx="1"/>
          </p:nvPr>
        </p:nvSpPr>
        <p:spPr>
          <a:xfrm>
            <a:off x="498746" y="1531775"/>
            <a:ext cx="10815900" cy="4866000"/>
          </a:xfrm>
          <a:prstGeom prst="rect">
            <a:avLst/>
          </a:prstGeom>
          <a:noFill/>
          <a:ln>
            <a:noFill/>
          </a:ln>
        </p:spPr>
        <p:txBody>
          <a:bodyPr spcFirstLastPara="1" wrap="square" lIns="91425" tIns="45700" rIns="91425" bIns="45700" anchor="t" anchorCtr="0">
            <a:normAutofit/>
          </a:bodyPr>
          <a:lstStyle/>
          <a:p>
            <a:pPr marL="182562" lvl="0" indent="-182562" algn="l" rtl="0">
              <a:lnSpc>
                <a:spcPct val="100000"/>
              </a:lnSpc>
              <a:spcBef>
                <a:spcPts val="600"/>
              </a:spcBef>
              <a:spcAft>
                <a:spcPts val="0"/>
              </a:spcAft>
              <a:buSzPts val="1622"/>
              <a:buNone/>
            </a:pPr>
            <a:r>
              <a:rPr lang="en-US" sz="1500">
                <a:latin typeface="Calibri"/>
                <a:ea typeface="Calibri"/>
                <a:cs typeface="Calibri"/>
                <a:sym typeface="Calibri"/>
              </a:rPr>
              <a:t>WHO. 2018. Report on the health of refugees and migrants in the WHO European Region: no public health without refugee and migrant health. ISBN 978 92 890 5384 6. </a:t>
            </a:r>
            <a:r>
              <a:rPr lang="en-US" sz="1500" u="sng">
                <a:solidFill>
                  <a:schemeClr val="dk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https://www.euro.who.int/en/health-topics/health-determinants/migration-and-health/publications/2018/report-on-the-health-of-refugees-and-migrants-in-the-who-european-region-no-public-health-without-refugee-and-migrant-health-2018</a:t>
            </a:r>
            <a:r>
              <a:rPr lang="en-US" sz="1500">
                <a:solidFill>
                  <a:schemeClr val="dk2"/>
                </a:solidFill>
                <a:latin typeface="Calibri"/>
                <a:ea typeface="Calibri"/>
                <a:cs typeface="Calibri"/>
                <a:sym typeface="Calibri"/>
              </a:rPr>
              <a:t> </a:t>
            </a:r>
            <a:endParaRPr sz="1500">
              <a:latin typeface="Calibri"/>
              <a:ea typeface="Calibri"/>
              <a:cs typeface="Calibri"/>
              <a:sym typeface="Calibri"/>
            </a:endParaRPr>
          </a:p>
          <a:p>
            <a:pPr marL="182562" lvl="0" indent="-182562" algn="l" rtl="0">
              <a:lnSpc>
                <a:spcPct val="100000"/>
              </a:lnSpc>
              <a:spcBef>
                <a:spcPts val="600"/>
              </a:spcBef>
              <a:spcAft>
                <a:spcPts val="0"/>
              </a:spcAft>
              <a:buSzPts val="1622"/>
              <a:buNone/>
            </a:pPr>
            <a:r>
              <a:rPr lang="en-US" sz="1500"/>
              <a:t>WHO. 2019. </a:t>
            </a:r>
            <a:r>
              <a:rPr lang="en-US" sz="1500" u="sng">
                <a:solidFill>
                  <a:schemeClr val="hlink"/>
                </a:solidFill>
                <a:hlinkClick r:id="rId4"/>
              </a:rPr>
              <a:t>https://www.who.int/news-room/facts-in-pictures/detail/immunization</a:t>
            </a:r>
            <a:endParaRPr sz="1500"/>
          </a:p>
          <a:p>
            <a:pPr marL="182562" lvl="0" indent="-182562" algn="l" rtl="0">
              <a:lnSpc>
                <a:spcPct val="100000"/>
              </a:lnSpc>
              <a:spcBef>
                <a:spcPts val="600"/>
              </a:spcBef>
              <a:spcAft>
                <a:spcPts val="0"/>
              </a:spcAft>
              <a:buSzPts val="1622"/>
              <a:buNone/>
            </a:pPr>
            <a:r>
              <a:rPr lang="en-US" sz="1500"/>
              <a:t>WHO. 2019. Vaccines and immunizations. </a:t>
            </a:r>
            <a:r>
              <a:rPr lang="en-US" sz="1500" u="sng">
                <a:solidFill>
                  <a:schemeClr val="hlink"/>
                </a:solidFill>
                <a:hlinkClick r:id="rId5"/>
              </a:rPr>
              <a:t>https://www.who.int/health-topics/vaccines-and-immunization#tab=tab_1</a:t>
            </a:r>
            <a:endParaRPr sz="1500"/>
          </a:p>
          <a:p>
            <a:pPr marL="182562" lvl="0" indent="-182562" algn="l" rtl="0">
              <a:lnSpc>
                <a:spcPct val="100000"/>
              </a:lnSpc>
              <a:spcBef>
                <a:spcPts val="600"/>
              </a:spcBef>
              <a:spcAft>
                <a:spcPts val="0"/>
              </a:spcAft>
              <a:buSzPts val="1622"/>
              <a:buNone/>
            </a:pPr>
            <a:r>
              <a:rPr lang="en-US" sz="1500"/>
              <a:t>WHO. 2021. Vaccines and immunization: What is vaccination? https://www.who.int/news-room/questions-and-answers/item/vaccines-and-immunization-what-is-vaccination. </a:t>
            </a:r>
            <a:endParaRPr/>
          </a:p>
          <a:p>
            <a:pPr marL="182562" lvl="0" indent="-182562" algn="l" rtl="0">
              <a:lnSpc>
                <a:spcPct val="100000"/>
              </a:lnSpc>
              <a:spcBef>
                <a:spcPts val="600"/>
              </a:spcBef>
              <a:spcAft>
                <a:spcPts val="0"/>
              </a:spcAft>
              <a:buSzPts val="1400"/>
              <a:buNone/>
            </a:pPr>
            <a:r>
              <a:rPr lang="en-US" sz="1500"/>
              <a:t>UNICEF. 2020. Immunization. </a:t>
            </a:r>
            <a:r>
              <a:rPr lang="en-US" sz="1500" u="sng">
                <a:solidFill>
                  <a:schemeClr val="hlink"/>
                </a:solidFill>
                <a:hlinkClick r:id="rId6"/>
              </a:rPr>
              <a:t>https://www.unicef.org/eca/health/immunization</a:t>
            </a:r>
            <a:r>
              <a:rPr lang="en-US" sz="1500"/>
              <a:t>. </a:t>
            </a:r>
            <a:endParaRPr/>
          </a:p>
          <a:p>
            <a:pPr marL="182562" lvl="0" indent="-182562" algn="l" rtl="0">
              <a:lnSpc>
                <a:spcPct val="100000"/>
              </a:lnSpc>
              <a:spcBef>
                <a:spcPts val="600"/>
              </a:spcBef>
              <a:spcAft>
                <a:spcPts val="0"/>
              </a:spcAft>
              <a:buSzPts val="1622"/>
              <a:buNone/>
            </a:pPr>
            <a:r>
              <a:rPr lang="en-US" sz="1500"/>
              <a:t>UNHCR. 2015. </a:t>
            </a:r>
            <a:r>
              <a:rPr lang="en-US" sz="1500" i="1"/>
              <a:t>Culture, Context and the Mental Health and Psychosocial Wellbeing of Syrians. A Review for Mental Health and Psychosocial Support staff Working with Syrians Affected by Armed Conflict</a:t>
            </a:r>
            <a:r>
              <a:rPr lang="en-US" sz="1500"/>
              <a:t>. Retrieved from: </a:t>
            </a:r>
            <a:r>
              <a:rPr lang="en-US" sz="1500" u="sng">
                <a:solidFill>
                  <a:schemeClr val="hlink"/>
                </a:solidFill>
                <a:hlinkClick r:id="rId7"/>
              </a:rPr>
              <a:t>https://www.unhcr.org/55f6b90f9.pdf</a:t>
            </a:r>
            <a:endParaRPr sz="1500"/>
          </a:p>
          <a:p>
            <a:pPr marL="182562" lvl="0" indent="-182562" algn="l" rtl="0">
              <a:lnSpc>
                <a:spcPct val="100000"/>
              </a:lnSpc>
              <a:spcBef>
                <a:spcPts val="600"/>
              </a:spcBef>
              <a:spcAft>
                <a:spcPts val="0"/>
              </a:spcAft>
              <a:buSzPts val="1622"/>
              <a:buNone/>
            </a:pPr>
            <a:r>
              <a:rPr lang="en-US" sz="1500"/>
              <a:t>UNHCR, IOM, MHPSS. 2015. </a:t>
            </a:r>
            <a:r>
              <a:rPr lang="en-US" sz="1500" i="1"/>
              <a:t>Mental Health and Psychosocial Support for Refugees, Asylum Seekers and Migrants on the Move in Europe. A multi-agency guidance note</a:t>
            </a:r>
            <a:r>
              <a:rPr lang="en-US" sz="1500"/>
              <a:t>. Retrieved from: </a:t>
            </a:r>
            <a:r>
              <a:rPr lang="en-US" sz="1500" u="sng">
                <a:solidFill>
                  <a:schemeClr val="hlink"/>
                </a:solidFill>
                <a:hlinkClick r:id="rId8"/>
              </a:rPr>
              <a:t>http://www.euro.who.int/en/health-topics/health-determinants/migration-and-health/publications/2016/mental-health-and-psychosocial-support-for-refugees,-asylum-seekers-and-migrants-on-the-move-in-europe.-a-multi-agency-guidance-note-2015</a:t>
            </a:r>
            <a:endParaRPr sz="1500"/>
          </a:p>
        </p:txBody>
      </p:sp>
      <p:pic>
        <p:nvPicPr>
          <p:cNvPr id="1055" name="Google Shape;1055;g1309a0bdfe8_0_54"/>
          <p:cNvPicPr preferRelativeResize="0"/>
          <p:nvPr/>
        </p:nvPicPr>
        <p:blipFill rotWithShape="1">
          <a:blip r:embed="rId9">
            <a:alphaModFix/>
          </a:blip>
          <a:srcRect l="26647" t="70259" r="70336" b="24439"/>
          <a:stretch/>
        </p:blipFill>
        <p:spPr>
          <a:xfrm flipH="1">
            <a:off x="-1903" y="6253759"/>
            <a:ext cx="610940" cy="60424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6"/>
          <p:cNvSpPr txBox="1">
            <a:spLocks noGrp="1"/>
          </p:cNvSpPr>
          <p:nvPr>
            <p:ph type="title"/>
          </p:nvPr>
        </p:nvSpPr>
        <p:spPr>
          <a:xfrm>
            <a:off x="558000" y="1079999"/>
            <a:ext cx="10515600" cy="118695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1E24"/>
              </a:buClr>
              <a:buSzPct val="111111"/>
              <a:buFont typeface="Calibri"/>
              <a:buNone/>
            </a:pPr>
            <a:r>
              <a:rPr lang="en-US" sz="2000" dirty="0" err="1">
                <a:solidFill>
                  <a:srgbClr val="C00000"/>
                </a:solidFill>
              </a:rPr>
              <a:t>Δράση</a:t>
            </a:r>
            <a:r>
              <a:rPr lang="en-US" sz="2000" dirty="0">
                <a:solidFill>
                  <a:srgbClr val="C00000"/>
                </a:solidFill>
              </a:rPr>
              <a:t> 2.1.2</a:t>
            </a:r>
            <a:endParaRPr sz="2000" dirty="0">
              <a:solidFill>
                <a:srgbClr val="C00000"/>
              </a:solidFill>
            </a:endParaRPr>
          </a:p>
          <a:p>
            <a:pPr marL="0" lvl="0" indent="0" algn="l" rtl="0">
              <a:lnSpc>
                <a:spcPct val="90000"/>
              </a:lnSpc>
              <a:spcBef>
                <a:spcPts val="0"/>
              </a:spcBef>
              <a:spcAft>
                <a:spcPts val="0"/>
              </a:spcAft>
              <a:buClr>
                <a:srgbClr val="C01E24"/>
              </a:buClr>
              <a:buSzPct val="61728"/>
              <a:buFont typeface="Calibri"/>
              <a:buNone/>
            </a:pPr>
            <a:r>
              <a:rPr lang="en-US" dirty="0" err="1">
                <a:solidFill>
                  <a:srgbClr val="C01E24"/>
                </a:solidFill>
              </a:rPr>
              <a:t>Εντο</a:t>
            </a:r>
            <a:r>
              <a:rPr lang="en-US" dirty="0">
                <a:solidFill>
                  <a:srgbClr val="C01E24"/>
                </a:solidFill>
              </a:rPr>
              <a:t>πισμός κινδύνων για την υγεία πριν, κατά τη διάρκεια και μετά την </a:t>
            </a:r>
            <a:r>
              <a:rPr lang="el-GR" dirty="0">
                <a:solidFill>
                  <a:srgbClr val="C01E24"/>
                </a:solidFill>
              </a:rPr>
              <a:t>άφιξη </a:t>
            </a:r>
            <a:r>
              <a:rPr lang="en-US" dirty="0" err="1">
                <a:solidFill>
                  <a:srgbClr val="C01E24"/>
                </a:solidFill>
              </a:rPr>
              <a:t>σε</a:t>
            </a:r>
            <a:r>
              <a:rPr lang="en-US" dirty="0">
                <a:solidFill>
                  <a:srgbClr val="C01E24"/>
                </a:solidFill>
              </a:rPr>
              <a:t> μια νέα χώρα</a:t>
            </a:r>
            <a:endParaRPr dirty="0">
              <a:solidFill>
                <a:srgbClr val="C01E24"/>
              </a:solidFill>
            </a:endParaRPr>
          </a:p>
        </p:txBody>
      </p:sp>
      <p:sp>
        <p:nvSpPr>
          <p:cNvPr id="225" name="Google Shape;225;p46"/>
          <p:cNvSpPr txBox="1">
            <a:spLocks noGrp="1"/>
          </p:cNvSpPr>
          <p:nvPr>
            <p:ph type="body" idx="1"/>
          </p:nvPr>
        </p:nvSpPr>
        <p:spPr>
          <a:xfrm>
            <a:off x="617621" y="256249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t>Στόχοι</a:t>
            </a:r>
            <a:endParaRPr/>
          </a:p>
        </p:txBody>
      </p:sp>
      <p:sp>
        <p:nvSpPr>
          <p:cNvPr id="226" name="Google Shape;226;p46"/>
          <p:cNvSpPr txBox="1">
            <a:spLocks noGrp="1"/>
          </p:cNvSpPr>
          <p:nvPr>
            <p:ph type="body" idx="2"/>
          </p:nvPr>
        </p:nvSpPr>
        <p:spPr>
          <a:xfrm>
            <a:off x="617625" y="3217675"/>
            <a:ext cx="5478300" cy="3026700"/>
          </a:xfrm>
          <a:prstGeom prst="rect">
            <a:avLst/>
          </a:prstGeom>
          <a:noFill/>
          <a:ln>
            <a:noFill/>
          </a:ln>
        </p:spPr>
        <p:txBody>
          <a:bodyPr spcFirstLastPara="1" wrap="square" lIns="91425" tIns="45700" rIns="91425" bIns="45700" anchor="t" anchorCtr="0">
            <a:normAutofit/>
          </a:bodyPr>
          <a:lstStyle/>
          <a:p>
            <a:pPr marL="342900" lvl="0" indent="-342900" algn="l" rtl="0">
              <a:lnSpc>
                <a:spcPct val="120000"/>
              </a:lnSpc>
              <a:spcBef>
                <a:spcPts val="1200"/>
              </a:spcBef>
              <a:spcAft>
                <a:spcPts val="0"/>
              </a:spcAft>
              <a:buSzPts val="2000"/>
              <a:buChar char="▪"/>
            </a:pPr>
            <a:r>
              <a:rPr lang="en-US" sz="2000"/>
              <a:t>Εντοπισμός των κινδύνων για την υγεία στη χώρα προέλευσης</a:t>
            </a:r>
            <a:endParaRPr/>
          </a:p>
          <a:p>
            <a:pPr marL="342900" lvl="0" indent="-342900" algn="l" rtl="0">
              <a:lnSpc>
                <a:spcPct val="120000"/>
              </a:lnSpc>
              <a:spcBef>
                <a:spcPts val="1200"/>
              </a:spcBef>
              <a:spcAft>
                <a:spcPts val="0"/>
              </a:spcAft>
              <a:buSzPts val="2000"/>
              <a:buChar char="▪"/>
            </a:pPr>
            <a:r>
              <a:rPr lang="en-US" sz="2000"/>
              <a:t>Προσδιορισμός των κινδύνων για την υγεία κατά τη διάρκεια του ταξιδιού</a:t>
            </a:r>
            <a:endParaRPr/>
          </a:p>
          <a:p>
            <a:pPr marL="342900" lvl="0" indent="-342900" algn="l" rtl="0">
              <a:lnSpc>
                <a:spcPct val="120000"/>
              </a:lnSpc>
              <a:spcBef>
                <a:spcPts val="1200"/>
              </a:spcBef>
              <a:spcAft>
                <a:spcPts val="0"/>
              </a:spcAft>
              <a:buSzPts val="2000"/>
              <a:buChar char="▪"/>
            </a:pPr>
            <a:r>
              <a:rPr lang="en-US" sz="2000"/>
              <a:t>Εντοπισμός των κινδύνων για την υγεία κατά την άφιξη στη νέα χώρα</a:t>
            </a:r>
            <a:endParaRPr sz="2000">
              <a:highlight>
                <a:srgbClr val="FFFF00"/>
              </a:highlight>
            </a:endParaRPr>
          </a:p>
        </p:txBody>
      </p:sp>
      <p:sp>
        <p:nvSpPr>
          <p:cNvPr id="227" name="Google Shape;227;p46"/>
          <p:cNvSpPr/>
          <p:nvPr/>
        </p:nvSpPr>
        <p:spPr>
          <a:xfrm>
            <a:off x="11469624" y="1000854"/>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en-US" sz="2400" b="0" i="0" u="none" strike="noStrike" cap="none">
                <a:solidFill>
                  <a:schemeClr val="lt1"/>
                </a:solidFill>
                <a:latin typeface="Calibri"/>
                <a:ea typeface="Calibri"/>
                <a:cs typeface="Calibri"/>
                <a:sym typeface="Calibri"/>
              </a:rPr>
              <a:t>2.1</a:t>
            </a:r>
            <a:endParaRPr sz="2400" b="0" i="0" u="none" strike="noStrike" cap="none">
              <a:solidFill>
                <a:schemeClr val="lt1"/>
              </a:solidFill>
              <a:latin typeface="Calibri"/>
              <a:ea typeface="Calibri"/>
              <a:cs typeface="Calibri"/>
              <a:sym typeface="Calibri"/>
            </a:endParaRPr>
          </a:p>
        </p:txBody>
      </p:sp>
      <p:sp>
        <p:nvSpPr>
          <p:cNvPr id="228" name="Google Shape;228;p46"/>
          <p:cNvSpPr/>
          <p:nvPr/>
        </p:nvSpPr>
        <p:spPr>
          <a:xfrm>
            <a:off x="11472235" y="1836675"/>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en-US" sz="2800" b="0" i="0" u="none" strike="noStrike" cap="none">
                <a:solidFill>
                  <a:srgbClr val="C00000"/>
                </a:solidFill>
                <a:latin typeface="Calibri"/>
                <a:ea typeface="Calibri"/>
                <a:cs typeface="Calibri"/>
                <a:sym typeface="Calibri"/>
              </a:rPr>
              <a:t>2.2</a:t>
            </a:r>
            <a:endParaRPr sz="2800" b="0" i="0" u="none" strike="noStrike" cap="none">
              <a:solidFill>
                <a:srgbClr val="C00000"/>
              </a:solidFill>
              <a:latin typeface="Calibri"/>
              <a:ea typeface="Calibri"/>
              <a:cs typeface="Calibri"/>
              <a:sym typeface="Calibri"/>
            </a:endParaRPr>
          </a:p>
        </p:txBody>
      </p:sp>
      <p:sp>
        <p:nvSpPr>
          <p:cNvPr id="229" name="Google Shape;229;p46"/>
          <p:cNvSpPr/>
          <p:nvPr/>
        </p:nvSpPr>
        <p:spPr>
          <a:xfrm>
            <a:off x="11469570" y="2631442"/>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800"/>
              <a:buFont typeface="Calibri"/>
              <a:buNone/>
            </a:pPr>
            <a:r>
              <a:rPr lang="en-US" sz="2400" b="0" i="0" u="none" strike="noStrike" cap="none">
                <a:solidFill>
                  <a:schemeClr val="lt1"/>
                </a:solidFill>
                <a:latin typeface="Calibri"/>
                <a:ea typeface="Calibri"/>
                <a:cs typeface="Calibri"/>
                <a:sym typeface="Calibri"/>
              </a:rPr>
              <a:t>2.3</a:t>
            </a:r>
            <a:endParaRPr sz="2400" b="0" i="0" u="none" strike="noStrike" cap="none">
              <a:solidFill>
                <a:schemeClr val="lt1"/>
              </a:solidFill>
              <a:latin typeface="Calibri"/>
              <a:ea typeface="Calibri"/>
              <a:cs typeface="Calibri"/>
              <a:sym typeface="Calibri"/>
            </a:endParaRPr>
          </a:p>
        </p:txBody>
      </p:sp>
      <p:sp>
        <p:nvSpPr>
          <p:cNvPr id="230" name="Google Shape;230;p46"/>
          <p:cNvSpPr/>
          <p:nvPr/>
        </p:nvSpPr>
        <p:spPr>
          <a:xfrm>
            <a:off x="11469624" y="3499898"/>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en-US" sz="2400" b="0" i="0" u="none" strike="noStrike" cap="none">
                <a:solidFill>
                  <a:schemeClr val="lt1"/>
                </a:solidFill>
                <a:latin typeface="Calibri"/>
                <a:ea typeface="Calibri"/>
                <a:cs typeface="Calibri"/>
                <a:sym typeface="Calibri"/>
              </a:rPr>
              <a:t>2.4</a:t>
            </a:r>
            <a:endParaRPr sz="2400" b="0" i="0" u="none" strike="noStrike" cap="none">
              <a:solidFill>
                <a:schemeClr val="lt1"/>
              </a:solidFill>
              <a:latin typeface="Calibri"/>
              <a:ea typeface="Calibri"/>
              <a:cs typeface="Calibri"/>
              <a:sym typeface="Calibri"/>
            </a:endParaRPr>
          </a:p>
        </p:txBody>
      </p:sp>
      <p:sp>
        <p:nvSpPr>
          <p:cNvPr id="231" name="Google Shape;231;p46"/>
          <p:cNvSpPr/>
          <p:nvPr/>
        </p:nvSpPr>
        <p:spPr>
          <a:xfrm>
            <a:off x="7917996" y="65062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Πηγή</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Άδεια Pixabay</a:t>
            </a:r>
            <a:endParaRPr sz="1200" b="0" i="0" u="none" strike="noStrike" cap="none">
              <a:solidFill>
                <a:schemeClr val="dk1"/>
              </a:solidFill>
              <a:latin typeface="Calibri"/>
              <a:ea typeface="Calibri"/>
              <a:cs typeface="Calibri"/>
              <a:sym typeface="Calibri"/>
            </a:endParaRPr>
          </a:p>
        </p:txBody>
      </p:sp>
      <p:pic>
        <p:nvPicPr>
          <p:cNvPr id="232" name="Google Shape;232;p46"/>
          <p:cNvPicPr preferRelativeResize="0"/>
          <p:nvPr/>
        </p:nvPicPr>
        <p:blipFill rotWithShape="1">
          <a:blip r:embed="rId5">
            <a:alphaModFix/>
          </a:blip>
          <a:srcRect/>
          <a:stretch/>
        </p:blipFill>
        <p:spPr>
          <a:xfrm>
            <a:off x="6554741" y="2663020"/>
            <a:ext cx="4518859" cy="3114981"/>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Shape 1060"/>
        <p:cNvGrpSpPr/>
        <p:nvPr/>
      </p:nvGrpSpPr>
      <p:grpSpPr>
        <a:xfrm>
          <a:off x="0" y="0"/>
          <a:ext cx="0" cy="0"/>
          <a:chOff x="0" y="0"/>
          <a:chExt cx="0" cy="0"/>
        </a:xfrm>
      </p:grpSpPr>
      <p:sp>
        <p:nvSpPr>
          <p:cNvPr id="1061" name="Google Shape;1061;g1309a0bdfe8_0_60"/>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2" name="Google Shape;1062;g1309a0bdfe8_0_60"/>
          <p:cNvSpPr/>
          <p:nvPr/>
        </p:nvSpPr>
        <p:spPr>
          <a:xfrm flipH="1">
            <a:off x="0" y="0"/>
            <a:ext cx="6024154" cy="685800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63" name="Google Shape;1063;g1309a0bdfe8_0_60"/>
          <p:cNvPicPr preferRelativeResize="0"/>
          <p:nvPr/>
        </p:nvPicPr>
        <p:blipFill rotWithShape="1">
          <a:blip r:embed="rId3">
            <a:alphaModFix/>
          </a:blip>
          <a:srcRect/>
          <a:stretch/>
        </p:blipFill>
        <p:spPr>
          <a:xfrm>
            <a:off x="429767" y="1143058"/>
            <a:ext cx="4856201" cy="1284944"/>
          </a:xfrm>
          <a:prstGeom prst="rect">
            <a:avLst/>
          </a:prstGeom>
          <a:noFill/>
          <a:ln>
            <a:noFill/>
          </a:ln>
        </p:spPr>
      </p:pic>
      <p:pic>
        <p:nvPicPr>
          <p:cNvPr id="1064" name="Google Shape;1064;g1309a0bdfe8_0_60" descr="C:\Users\Georgia-Work\AppData\Roaming\Skype\georgia.aristidou\media_messaging\media_cache\^DD49E969C8C275A0BF0095F3F01442BBA23C6B6D6D2A977CE4^pimgpsh_fullsize_distr.jpg"/>
          <p:cNvPicPr preferRelativeResize="0"/>
          <p:nvPr/>
        </p:nvPicPr>
        <p:blipFill rotWithShape="1">
          <a:blip r:embed="rId4">
            <a:alphaModFix/>
          </a:blip>
          <a:srcRect/>
          <a:stretch/>
        </p:blipFill>
        <p:spPr>
          <a:xfrm>
            <a:off x="0" y="6344254"/>
            <a:ext cx="1684020" cy="495300"/>
          </a:xfrm>
          <a:prstGeom prst="rect">
            <a:avLst/>
          </a:prstGeom>
          <a:noFill/>
          <a:ln>
            <a:noFill/>
          </a:ln>
        </p:spPr>
      </p:pic>
      <p:pic>
        <p:nvPicPr>
          <p:cNvPr id="1065" name="Google Shape;1065;g1309a0bdfe8_0_60"/>
          <p:cNvPicPr preferRelativeResize="0"/>
          <p:nvPr/>
        </p:nvPicPr>
        <p:blipFill rotWithShape="1">
          <a:blip r:embed="rId5">
            <a:alphaModFix/>
          </a:blip>
          <a:srcRect/>
          <a:stretch/>
        </p:blipFill>
        <p:spPr>
          <a:xfrm>
            <a:off x="7476818" y="1708146"/>
            <a:ext cx="3265070" cy="3265070"/>
          </a:xfrm>
          <a:prstGeom prst="rect">
            <a:avLst/>
          </a:prstGeom>
          <a:solidFill>
            <a:srgbClr val="203864"/>
          </a:solidFill>
          <a:ln>
            <a:noFill/>
          </a:ln>
        </p:spPr>
      </p:pic>
      <p:sp>
        <p:nvSpPr>
          <p:cNvPr id="1066" name="Google Shape;1066;g1309a0bdfe8_0_60"/>
          <p:cNvSpPr txBox="1"/>
          <p:nvPr/>
        </p:nvSpPr>
        <p:spPr>
          <a:xfrm>
            <a:off x="340474" y="2922021"/>
            <a:ext cx="50349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800"/>
              <a:buFont typeface="Calibri"/>
              <a:buNone/>
            </a:pPr>
            <a:r>
              <a:rPr lang="en-US" sz="2800">
                <a:solidFill>
                  <a:srgbClr val="C01E24"/>
                </a:solidFill>
                <a:latin typeface="Calibri"/>
                <a:ea typeface="Calibri"/>
                <a:cs typeface="Calibri"/>
                <a:sym typeface="Calibri"/>
              </a:rPr>
              <a:t>Συγχαρητήρια</a:t>
            </a:r>
            <a:r>
              <a:rPr lang="en-US" sz="2800" b="0" i="0" u="none" strike="noStrike" cap="none">
                <a:solidFill>
                  <a:srgbClr val="C01E24"/>
                </a:solidFill>
                <a:latin typeface="Calibri"/>
                <a:ea typeface="Calibri"/>
                <a:cs typeface="Calibri"/>
                <a:sym typeface="Calibri"/>
              </a:rPr>
              <a:t>!</a:t>
            </a:r>
            <a:br>
              <a:rPr lang="en-US" sz="2800" b="0" i="0" u="none" strike="noStrike" cap="none">
                <a:solidFill>
                  <a:srgbClr val="C01E24"/>
                </a:solidFill>
                <a:latin typeface="Calibri"/>
                <a:ea typeface="Calibri"/>
                <a:cs typeface="Calibri"/>
                <a:sym typeface="Calibri"/>
              </a:rPr>
            </a:br>
            <a:r>
              <a:rPr lang="en-US" sz="2800">
                <a:solidFill>
                  <a:srgbClr val="C01E24"/>
                </a:solidFill>
                <a:latin typeface="Calibri"/>
                <a:ea typeface="Calibri"/>
                <a:cs typeface="Calibri"/>
                <a:sym typeface="Calibri"/>
              </a:rPr>
              <a:t>Ολοκληρώσατε την ενότητα</a:t>
            </a:r>
            <a:r>
              <a:rPr lang="en-US" sz="2800" b="0" i="0" u="none" strike="noStrike" cap="none">
                <a:solidFill>
                  <a:srgbClr val="C01E24"/>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0" name="Google Shape;106;p1">
            <a:extLst>
              <a:ext uri="{FF2B5EF4-FFF2-40B4-BE49-F238E27FC236}">
                <a16:creationId xmlns:a16="http://schemas.microsoft.com/office/drawing/2014/main" id="{F648FCAC-D23E-D360-5C3C-738B5772972C}"/>
              </a:ext>
            </a:extLst>
          </p:cNvPr>
          <p:cNvSpPr/>
          <p:nvPr/>
        </p:nvSpPr>
        <p:spPr>
          <a:xfrm>
            <a:off x="7095280" y="6275704"/>
            <a:ext cx="5096719" cy="632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900" b="0" i="0" u="none" strike="noStrike" cap="none" dirty="0">
                <a:solidFill>
                  <a:schemeClr val="accent1"/>
                </a:solidFill>
                <a:latin typeface="Calibri"/>
                <a:ea typeface="Calibri"/>
                <a:cs typeface="Calibri"/>
                <a:sym typeface="Calibri"/>
              </a:rPr>
              <a:t>Η υπ</a:t>
            </a:r>
            <a:r>
              <a:rPr lang="en-US" sz="900" b="0" i="0" u="none" strike="noStrike" cap="none" dirty="0" err="1">
                <a:solidFill>
                  <a:schemeClr val="accent1"/>
                </a:solidFill>
                <a:latin typeface="Calibri"/>
                <a:ea typeface="Calibri"/>
                <a:cs typeface="Calibri"/>
                <a:sym typeface="Calibri"/>
              </a:rPr>
              <a:t>οστήριξη</a:t>
            </a:r>
            <a:r>
              <a:rPr lang="en-US" sz="900" b="0" i="0" u="none" strike="noStrike" cap="none" dirty="0">
                <a:solidFill>
                  <a:schemeClr val="accent1"/>
                </a:solidFill>
                <a:latin typeface="Calibri"/>
                <a:ea typeface="Calibri"/>
                <a:cs typeface="Calibri"/>
                <a:sym typeface="Calibri"/>
              </a:rPr>
              <a:t> </a:t>
            </a:r>
            <a:r>
              <a:rPr lang="en-US" sz="900" b="0" i="0" u="none" strike="noStrike" cap="none" dirty="0" err="1">
                <a:solidFill>
                  <a:schemeClr val="accent1"/>
                </a:solidFill>
                <a:latin typeface="Calibri"/>
                <a:ea typeface="Calibri"/>
                <a:cs typeface="Calibri"/>
                <a:sym typeface="Calibri"/>
              </a:rPr>
              <a:t>της</a:t>
            </a:r>
            <a:r>
              <a:rPr lang="en-US" sz="900" b="0" i="0" u="none" strike="noStrike" cap="none" dirty="0">
                <a:solidFill>
                  <a:schemeClr val="accent1"/>
                </a:solidFill>
                <a:latin typeface="Calibri"/>
                <a:ea typeface="Calibri"/>
                <a:cs typeface="Calibri"/>
                <a:sym typeface="Calibri"/>
              </a:rPr>
              <a:t> </a:t>
            </a:r>
            <a:r>
              <a:rPr lang="en-US" sz="900" b="0" i="0" u="none" strike="noStrike" cap="none" dirty="0" err="1">
                <a:solidFill>
                  <a:schemeClr val="accent1"/>
                </a:solidFill>
                <a:latin typeface="Calibri"/>
                <a:ea typeface="Calibri"/>
                <a:cs typeface="Calibri"/>
                <a:sym typeface="Calibri"/>
              </a:rPr>
              <a:t>Ευρω</a:t>
            </a:r>
            <a:r>
              <a:rPr lang="en-US" sz="900" b="0" i="0" u="none" strike="noStrike" cap="none" dirty="0">
                <a:solidFill>
                  <a:schemeClr val="accent1"/>
                </a:solidFill>
                <a:latin typeface="Calibri"/>
                <a:ea typeface="Calibri"/>
                <a:cs typeface="Calibri"/>
                <a:sym typeface="Calibri"/>
              </a:rPr>
              <a:t>παϊκής Επιτροπής για την παραγωγή της παρούσας δημοσίευσης δεν αποτελεί έγκριση του περιεχομένου που αντικατοπτρίζει μόνο τις απόψεις των συγγραφέων και η Επιτροπή δεν μπορεί να θεωρηθεί υπεύθυνη για οποιαδήποτε χρήση των πληροφοριών που περιέχονται σε αυτήν.</a:t>
            </a:r>
            <a:endParaRPr sz="900" b="0" i="0" u="none" strike="noStrike" cap="none" dirty="0">
              <a:solidFill>
                <a:schemeClr val="accen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Θέμα του Office">
  <a:themeElements>
    <a:clrScheme name="Graustuf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8808</Words>
  <Application>Microsoft Office PowerPoint</Application>
  <PresentationFormat>Ευρεία οθόνη</PresentationFormat>
  <Paragraphs>876</Paragraphs>
  <Slides>90</Slides>
  <Notes>89</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2</vt:i4>
      </vt:variant>
      <vt:variant>
        <vt:lpstr>Τίτλοι διαφανειών</vt:lpstr>
      </vt:variant>
      <vt:variant>
        <vt:i4>90</vt:i4>
      </vt:variant>
    </vt:vector>
  </HeadingPairs>
  <TitlesOfParts>
    <vt:vector size="99" baseType="lpstr">
      <vt:lpstr>Roboto</vt:lpstr>
      <vt:lpstr>Arial</vt:lpstr>
      <vt:lpstr>Calibri</vt:lpstr>
      <vt:lpstr>Impact</vt:lpstr>
      <vt:lpstr>Gill Sans</vt:lpstr>
      <vt:lpstr>Courier New</vt:lpstr>
      <vt:lpstr>Wingdings</vt:lpstr>
      <vt:lpstr>Θέμα του Office</vt:lpstr>
      <vt:lpstr>Θέμα του Office</vt:lpstr>
      <vt:lpstr>Παρουσίαση του PowerPoint</vt:lpstr>
      <vt:lpstr>Συνεργάτες</vt:lpstr>
      <vt:lpstr>ΕΝΟΤΗΤΕΣ</vt:lpstr>
      <vt:lpstr>Στόχοι</vt:lpstr>
      <vt:lpstr>Ικανότητες</vt:lpstr>
      <vt:lpstr>2.1.1 Έναρξη</vt:lpstr>
      <vt:lpstr>Εισαγωγή </vt:lpstr>
      <vt:lpstr>Εισαγωγή</vt:lpstr>
      <vt:lpstr>Δράση 2.1.2 Εντοπισμός κινδύνων για την υγεία πριν, κατά τη διάρκεια και μετά την άφιξη σε μια νέα χώρα</vt:lpstr>
      <vt:lpstr>Κίνδυνοι για την υγεία στις χώρες προέλευσης</vt:lpstr>
      <vt:lpstr>Κίνδυνοι για την υγεία κατά τη διάρκεια του ταξιδιού</vt:lpstr>
      <vt:lpstr>Κίνδυνοι για την υγεία κατά την άφιξη σε μια νέα χώρα</vt:lpstr>
      <vt:lpstr>Περιγράψτε τις εμπειρίες σας</vt:lpstr>
      <vt:lpstr>Περιγράψτε τις εμπειρίες σας</vt:lpstr>
      <vt:lpstr>Περιγράψτε τις εμπειρίες σας</vt:lpstr>
      <vt:lpstr>Η εργασία για το σπίτι</vt:lpstr>
      <vt:lpstr>Δράση 2.1.3 Διερεύνηση της σωματικής και ψυχικής υγείας των μεταναστών</vt:lpstr>
      <vt:lpstr>Εξερευνώντας τις αφηγήσεις της ασθένειάς σας</vt:lpstr>
      <vt:lpstr>Συμπτώματα που είναι πιο διαδεδομένα στον μεταναστευτικό πληθυσμό</vt:lpstr>
      <vt:lpstr>Προσδιορισμός της νόσου και υπόδειξη συγκεκριμένης δράσης (1)</vt:lpstr>
      <vt:lpstr>Προσδιορισμός της νόσου και υπόδειξη συγκεκριμένης δράσης (2)</vt:lpstr>
      <vt:lpstr>Προσδιορισμός της νόσου και υπόδειξη συγκεκριμένης δράσης (3)</vt:lpstr>
      <vt:lpstr>Αντιμετώπιση της ψυχικής ασθένειας</vt:lpstr>
      <vt:lpstr>Περιγράψτε τις εμπειρίες σας</vt:lpstr>
      <vt:lpstr>Περιγράψτε τις εμπειρίες σας</vt:lpstr>
      <vt:lpstr>Περιγράψτε τις εμπειρίες σας: ΚΑΤΕΥΘΥΝΤΗΡΙΕΣ ΕΡΩΤΗΣΕΙΣ</vt:lpstr>
      <vt:lpstr>Περιγράψτε τις εμπειρίες σας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vt:lpstr>
      <vt:lpstr>Ο εμβολιασμός</vt:lpstr>
      <vt:lpstr> Ο εμβολιασμός</vt:lpstr>
      <vt:lpstr>Ασθένειες που μπορούν να προληφθούν με εμβολιασμό</vt:lpstr>
      <vt:lpstr>ΔΙΑΤΡΟΦΗ</vt:lpstr>
      <vt:lpstr>Σημάδια υποσιτισμού</vt:lpstr>
      <vt:lpstr>            Θεραπεία και πρόληψη του υποσιτισμού</vt:lpstr>
      <vt:lpstr>Προετοιμασία γευμάτων με χαμηλό προϋπολογισμό</vt:lpstr>
      <vt:lpstr>Κάπνισμα και κατανάλωση οινοπνεύματος</vt:lpstr>
      <vt:lpstr>Παρουσίαση του PowerPoint</vt:lpstr>
      <vt:lpstr>ΣΩΜΑΤΙΚΗ ΔΡΑΣΤΗΡΙΟΤΗΤΑ</vt:lpstr>
      <vt:lpstr>Οφέλη της σωματικής δραστηριότητας</vt:lpstr>
      <vt:lpstr>Παραδείγματα Φυσικών Δραστηριοτήτων</vt:lpstr>
      <vt:lpstr>Προσυμπτωματικός έλεγχος για ειδικές ασθένειες</vt:lpstr>
      <vt:lpstr>Κοινές προληπτικές εξετάσεις</vt:lpstr>
      <vt:lpstr>Αρχές υγιεινής</vt:lpstr>
      <vt:lpstr>Στοχευμένη υγιεινή</vt:lpstr>
      <vt:lpstr>Πώς να σπάσει η αλυσίδα της μόλυνσης</vt:lpstr>
      <vt:lpstr>Παρουσίαση του PowerPoint</vt:lpstr>
      <vt:lpstr>Παρουσίαση του PowerPoint</vt:lpstr>
      <vt:lpstr>Παρουσίαση του PowerPoint</vt:lpstr>
      <vt:lpstr>ΠΑΡΑΡΤΗΜΑ I: Πρόσθετες πληροφορίες για την υγεία των γυναικών</vt:lpstr>
      <vt:lpstr>Υγεία των γυναικών</vt:lpstr>
      <vt:lpstr>Υγεία των γυναικών</vt:lpstr>
      <vt:lpstr>Υγεία των γυναικών</vt:lpstr>
      <vt:lpstr>Ειδική φροντίδα στην εγκυμοσύνη</vt:lpstr>
      <vt:lpstr>Ειδική φροντίδα στην εγκυμοσύνη</vt:lpstr>
      <vt:lpstr>Κατά τη διάρκεια της εγκυμοσύνης (1)</vt:lpstr>
      <vt:lpstr>Κατά τη διάρκεια της εγκυμοσύνης (2)</vt:lpstr>
      <vt:lpstr>Κατά τη διάρκεια του τοκετού</vt:lpstr>
      <vt:lpstr>https://www.youtube.com/watch?v=S7qO_9-NJmA  </vt:lpstr>
      <vt:lpstr>Βασικά στοιχεία της Νεογέννητης Φροντίδας (1)</vt:lpstr>
      <vt:lpstr>Βασικά στοιχεία της Νεογέννητης Φροντίδας (2)</vt:lpstr>
      <vt:lpstr>Βασικά Στοιχεία Νεογέννητης Φροντίδας (3)</vt:lpstr>
      <vt:lpstr>Ειδικές απαιτήσεις για τη φροντίδα του μωρού</vt:lpstr>
      <vt:lpstr>Παρουσίαση του PowerPoint</vt:lpstr>
      <vt:lpstr>Παρουσίαση του PowerPoint</vt:lpstr>
      <vt:lpstr>Παρουσίαση του PowerPoint</vt:lpstr>
      <vt:lpstr>ΠΑΡΑΡΤΗΜΑ II: Πρόσθετες πληροφορίες για την ψυχική υγεία</vt:lpstr>
      <vt:lpstr>Ψυχική ασθένεια — πώς αντιμετωπίζεται</vt:lpstr>
      <vt:lpstr>Παραδείγματα ενδείξεων και συμπτωμάτων ψυχικής ασθένειας</vt:lpstr>
      <vt:lpstr>Ψυχική ασθένεια — πώς να πάρετε τη θεραπεία</vt:lpstr>
      <vt:lpstr>ΠΑΡΑΡΤΗΜΑ III: πρόσθετες πληροφορίες σχετικά με την ανθεκτικότητα στην ψυχική υγεία</vt:lpstr>
      <vt:lpstr>Οικοδόμηση της ψυχικής ανθεκτικότητας στην υγεία</vt:lpstr>
      <vt:lpstr>Στρατηγικές αντιμετώπισης</vt:lpstr>
      <vt:lpstr>Βήματα για την οικοδόμηση ανθεκτικότητας</vt:lpstr>
      <vt:lpstr>https://www.youtube.com/watch?v=RMnZFXjKtAs </vt:lpstr>
      <vt:lpstr>Παρουσίαση του PowerPoint</vt:lpstr>
      <vt:lpstr>Παρουσίαση του PowerPoint</vt:lpstr>
      <vt:lpstr>Παραπομπές και περαιτέρω ανάγνωση (1)</vt:lpstr>
      <vt:lpstr>Παραπομπές και περαιτέρω ανάγνωση (2)</vt:lpstr>
      <vt:lpstr>Παραπομπές και περαιτέρω ανάγνωση (3)</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bbalaouras</dc:creator>
  <cp:lastModifiedBy>pantelis balaouras</cp:lastModifiedBy>
  <cp:revision>4</cp:revision>
  <dcterms:created xsi:type="dcterms:W3CDTF">2020-06-02T13:31:56Z</dcterms:created>
  <dcterms:modified xsi:type="dcterms:W3CDTF">2022-08-01T11:02:47Z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0x010100FEF3466DE4BB014F91F3181A8421C90C</vt:lpwstr>
  </property>
</Properties>
</file>