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4"/>
  </p:sldMasterIdLst>
  <p:notesMasterIdLst>
    <p:notesMasterId r:id="rId67"/>
  </p:notesMasterIdLst>
  <p:sldIdLst>
    <p:sldId id="537" r:id="rId5"/>
    <p:sldId id="538" r:id="rId6"/>
    <p:sldId id="539" r:id="rId7"/>
    <p:sldId id="540" r:id="rId8"/>
    <p:sldId id="541" r:id="rId9"/>
    <p:sldId id="542" r:id="rId10"/>
    <p:sldId id="543" r:id="rId11"/>
    <p:sldId id="544" r:id="rId12"/>
    <p:sldId id="545" r:id="rId13"/>
    <p:sldId id="371" r:id="rId14"/>
    <p:sldId id="546" r:id="rId15"/>
    <p:sldId id="547" r:id="rId16"/>
    <p:sldId id="548" r:id="rId17"/>
    <p:sldId id="549" r:id="rId18"/>
    <p:sldId id="550" r:id="rId19"/>
    <p:sldId id="551" r:id="rId20"/>
    <p:sldId id="552" r:id="rId21"/>
    <p:sldId id="553" r:id="rId22"/>
    <p:sldId id="554" r:id="rId23"/>
    <p:sldId id="555" r:id="rId24"/>
    <p:sldId id="556" r:id="rId25"/>
    <p:sldId id="657" r:id="rId26"/>
    <p:sldId id="408" r:id="rId27"/>
    <p:sldId id="409" r:id="rId28"/>
    <p:sldId id="411" r:id="rId29"/>
    <p:sldId id="579" r:id="rId30"/>
    <p:sldId id="580" r:id="rId31"/>
    <p:sldId id="365" r:id="rId32"/>
    <p:sldId id="581" r:id="rId33"/>
    <p:sldId id="582" r:id="rId34"/>
    <p:sldId id="364" r:id="rId35"/>
    <p:sldId id="362" r:id="rId36"/>
    <p:sldId id="363" r:id="rId37"/>
    <p:sldId id="583" r:id="rId38"/>
    <p:sldId id="412" r:id="rId39"/>
    <p:sldId id="658" r:id="rId40"/>
    <p:sldId id="413" r:id="rId41"/>
    <p:sldId id="370" r:id="rId42"/>
    <p:sldId id="584" r:id="rId43"/>
    <p:sldId id="361" r:id="rId44"/>
    <p:sldId id="585" r:id="rId45"/>
    <p:sldId id="360" r:id="rId46"/>
    <p:sldId id="586" r:id="rId47"/>
    <p:sldId id="358" r:id="rId48"/>
    <p:sldId id="587" r:id="rId49"/>
    <p:sldId id="356" r:id="rId50"/>
    <p:sldId id="588" r:id="rId51"/>
    <p:sldId id="414" r:id="rId52"/>
    <p:sldId id="415" r:id="rId53"/>
    <p:sldId id="659" r:id="rId54"/>
    <p:sldId id="589" r:id="rId55"/>
    <p:sldId id="590" r:id="rId56"/>
    <p:sldId id="591" r:id="rId57"/>
    <p:sldId id="592" r:id="rId58"/>
    <p:sldId id="593" r:id="rId59"/>
    <p:sldId id="594" r:id="rId60"/>
    <p:sldId id="595" r:id="rId61"/>
    <p:sldId id="596" r:id="rId62"/>
    <p:sldId id="597" r:id="rId63"/>
    <p:sldId id="598" r:id="rId64"/>
    <p:sldId id="660" r:id="rId65"/>
    <p:sldId id="406" r:id="rId66"/>
  </p:sldIdLst>
  <p:sldSz cx="12192000" cy="6858000"/>
  <p:notesSz cx="6858000" cy="9144000"/>
  <p:embeddedFontLst>
    <p:embeddedFont>
      <p:font typeface="Calibri" panose="020F0502020204030204" pitchFamily="34" charset="0"/>
      <p:regular r:id="rId68"/>
      <p:bold r:id="rId69"/>
      <p:italic r:id="rId70"/>
      <p:boldItalic r:id="rId71"/>
    </p:embeddedFont>
    <p:embeddedFont>
      <p:font typeface="Gill Sans" panose="020B0604020202020204" charset="0"/>
      <p:regular r:id="rId72"/>
      <p:bold r:id="rId73"/>
    </p:embeddedFont>
    <p:embeddedFont>
      <p:font typeface="Impact" panose="020B0806030902050204" pitchFamily="34" charset="0"/>
      <p:regular r:id="rId74"/>
    </p:embeddedFont>
    <p:embeddedFont>
      <p:font typeface="Roboto" panose="02000000000000000000" pitchFamily="2" charset="0"/>
      <p:regular r:id="rId75"/>
      <p:bold r:id="rId76"/>
      <p:italic r:id="rId77"/>
      <p:bold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2" roundtripDataSignature="AMtx7miIr0Rh4C+wLfKjiE2OqssR48VlZ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y Wielga" initial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C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102" y="3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font" Target="fonts/font1.fntdata"/><Relationship Id="rId76" Type="http://schemas.openxmlformats.org/officeDocument/2006/relationships/font" Target="fonts/font9.fntdata"/><Relationship Id="rId7" Type="http://schemas.openxmlformats.org/officeDocument/2006/relationships/slide" Target="slides/slide3.xml"/><Relationship Id="rId71" Type="http://schemas.openxmlformats.org/officeDocument/2006/relationships/font" Target="fonts/font4.fntdata"/><Relationship Id="rId412" Type="http://customschemas.google.com/relationships/presentationmetadata" Target="metadata"/><Relationship Id="rId4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font" Target="fonts/font7.fntdata"/><Relationship Id="rId5" Type="http://schemas.openxmlformats.org/officeDocument/2006/relationships/slide" Target="slides/slide1.xml"/><Relationship Id="rId61" Type="http://schemas.openxmlformats.org/officeDocument/2006/relationships/slide" Target="slides/slide57.xml"/><Relationship Id="rId415"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6.fntdata"/><Relationship Id="rId78"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font" Target="fonts/font2.fntdata"/><Relationship Id="rId77" Type="http://schemas.openxmlformats.org/officeDocument/2006/relationships/font" Target="fonts/font10.fntdata"/><Relationship Id="rId41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5.fntdata"/><Relationship Id="rId413"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3.fntdata"/><Relationship Id="rId75" Type="http://schemas.openxmlformats.org/officeDocument/2006/relationships/font" Target="fonts/font8.fntdata"/><Relationship Id="rId4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BDF982-2FE3-441F-BDCC-96C22EEF8FE1}" type="doc">
      <dgm:prSet loTypeId="urn:microsoft.com/office/officeart/2005/8/layout/vProcess5" loCatId="process" qsTypeId="urn:microsoft.com/office/officeart/2005/8/quickstyle/simple3" qsCatId="simple" csTypeId="urn:microsoft.com/office/officeart/2005/8/colors/accent0_3" csCatId="mainScheme" phldr="1"/>
      <dgm:spPr/>
      <dgm:t>
        <a:bodyPr/>
        <a:lstStyle/>
        <a:p>
          <a:endParaRPr lang="en-GB"/>
        </a:p>
      </dgm:t>
    </dgm:pt>
    <dgm:pt modelId="{C7CD9178-087D-4176-834F-67BEA7C7ACC8}">
      <dgm:prSet phldrT="[Text]" custT="1"/>
      <dgm:spPr/>
      <dgm:t>
        <a:bodyPr/>
        <a:lstStyle/>
        <a:p>
          <a:r>
            <a:rPr lang="es-ES" sz="2800" b="1" dirty="0"/>
            <a:t>1.Herramientas institucionales/públicas de salud digital</a:t>
          </a:r>
          <a:r>
            <a:rPr lang="es-ES" sz="2800" dirty="0"/>
            <a:t>: nivel supranacional, nacional, regional y local. </a:t>
          </a:r>
          <a:endParaRPr lang="en-GB" sz="2800" dirty="0"/>
        </a:p>
      </dgm:t>
    </dgm:pt>
    <dgm:pt modelId="{D664A40B-C655-46DB-B66F-4ECDE4FF29DA}" type="parTrans" cxnId="{0F966AC6-6CEE-4C0A-9FD8-0A47BF912486}">
      <dgm:prSet/>
      <dgm:spPr/>
      <dgm:t>
        <a:bodyPr/>
        <a:lstStyle/>
        <a:p>
          <a:endParaRPr lang="en-GB"/>
        </a:p>
      </dgm:t>
    </dgm:pt>
    <dgm:pt modelId="{C7312F75-3C10-43B0-9A41-CE058D0A96DD}" type="sibTrans" cxnId="{0F966AC6-6CEE-4C0A-9FD8-0A47BF912486}">
      <dgm:prSet/>
      <dgm:spPr/>
      <dgm:t>
        <a:bodyPr/>
        <a:lstStyle/>
        <a:p>
          <a:endParaRPr lang="en-GB"/>
        </a:p>
      </dgm:t>
    </dgm:pt>
    <dgm:pt modelId="{8F4F5332-2E3E-45EA-B04A-BEDAE0F56FC2}">
      <dgm:prSet phldrT="[Text]" custT="1"/>
      <dgm:spPr/>
      <dgm:t>
        <a:bodyPr/>
        <a:lstStyle/>
        <a:p>
          <a:r>
            <a:rPr lang="es-ES" sz="2800" b="1" dirty="0"/>
            <a:t>2. </a:t>
          </a:r>
          <a:r>
            <a:rPr lang="es-ES" sz="2800" b="1" dirty="0" err="1"/>
            <a:t>Herramientas de salud </a:t>
          </a:r>
          <a:r>
            <a:rPr lang="es-ES" sz="2800" b="1" dirty="0"/>
            <a:t>digital no institucionales</a:t>
          </a:r>
          <a:endParaRPr lang="en-GB" sz="2800" dirty="0"/>
        </a:p>
      </dgm:t>
    </dgm:pt>
    <dgm:pt modelId="{A891097B-2774-4486-B097-E46B2ADBC9B5}" type="parTrans" cxnId="{7562B29C-693A-45A9-80A1-AC15B4C2A732}">
      <dgm:prSet/>
      <dgm:spPr/>
      <dgm:t>
        <a:bodyPr/>
        <a:lstStyle/>
        <a:p>
          <a:endParaRPr lang="en-GB"/>
        </a:p>
      </dgm:t>
    </dgm:pt>
    <dgm:pt modelId="{DFD76ADD-217A-4808-B39A-B0A5A1C98A92}" type="sibTrans" cxnId="{7562B29C-693A-45A9-80A1-AC15B4C2A732}">
      <dgm:prSet/>
      <dgm:spPr/>
      <dgm:t>
        <a:bodyPr/>
        <a:lstStyle/>
        <a:p>
          <a:endParaRPr lang="en-GB"/>
        </a:p>
      </dgm:t>
    </dgm:pt>
    <dgm:pt modelId="{34A4BC4D-4B5B-43F2-9203-037DF76480EE}" type="pres">
      <dgm:prSet presAssocID="{17BDF982-2FE3-441F-BDCC-96C22EEF8FE1}" presName="outerComposite" presStyleCnt="0">
        <dgm:presLayoutVars>
          <dgm:chMax val="5"/>
          <dgm:dir/>
          <dgm:resizeHandles val="exact"/>
        </dgm:presLayoutVars>
      </dgm:prSet>
      <dgm:spPr/>
    </dgm:pt>
    <dgm:pt modelId="{A6049937-71C0-4B45-B51A-84558981556D}" type="pres">
      <dgm:prSet presAssocID="{17BDF982-2FE3-441F-BDCC-96C22EEF8FE1}" presName="dummyMaxCanvas" presStyleCnt="0">
        <dgm:presLayoutVars/>
      </dgm:prSet>
      <dgm:spPr/>
    </dgm:pt>
    <dgm:pt modelId="{E4BD903B-6BFD-46DA-9538-2DE880A139A6}" type="pres">
      <dgm:prSet presAssocID="{17BDF982-2FE3-441F-BDCC-96C22EEF8FE1}" presName="TwoNodes_1" presStyleLbl="node1" presStyleIdx="0" presStyleCnt="2" custLinFactNeighborX="5010" custLinFactNeighborY="-4514">
        <dgm:presLayoutVars>
          <dgm:bulletEnabled val="1"/>
        </dgm:presLayoutVars>
      </dgm:prSet>
      <dgm:spPr/>
    </dgm:pt>
    <dgm:pt modelId="{B0FF8F83-F57E-49D8-8036-B599B0C7E302}" type="pres">
      <dgm:prSet presAssocID="{17BDF982-2FE3-441F-BDCC-96C22EEF8FE1}" presName="TwoNodes_2" presStyleLbl="node1" presStyleIdx="1" presStyleCnt="2">
        <dgm:presLayoutVars>
          <dgm:bulletEnabled val="1"/>
        </dgm:presLayoutVars>
      </dgm:prSet>
      <dgm:spPr/>
    </dgm:pt>
    <dgm:pt modelId="{3B6F1E4B-DA8B-4F2C-BE28-2A61F538FA82}" type="pres">
      <dgm:prSet presAssocID="{17BDF982-2FE3-441F-BDCC-96C22EEF8FE1}" presName="TwoConn_1-2" presStyleLbl="fgAccFollowNode1" presStyleIdx="0" presStyleCnt="1">
        <dgm:presLayoutVars>
          <dgm:bulletEnabled val="1"/>
        </dgm:presLayoutVars>
      </dgm:prSet>
      <dgm:spPr/>
    </dgm:pt>
    <dgm:pt modelId="{8A8A2326-F593-4773-9114-446558DA956F}" type="pres">
      <dgm:prSet presAssocID="{17BDF982-2FE3-441F-BDCC-96C22EEF8FE1}" presName="TwoNodes_1_text" presStyleLbl="node1" presStyleIdx="1" presStyleCnt="2">
        <dgm:presLayoutVars>
          <dgm:bulletEnabled val="1"/>
        </dgm:presLayoutVars>
      </dgm:prSet>
      <dgm:spPr/>
    </dgm:pt>
    <dgm:pt modelId="{308B41A4-EADA-4A83-A272-3A432D6E18A0}" type="pres">
      <dgm:prSet presAssocID="{17BDF982-2FE3-441F-BDCC-96C22EEF8FE1}" presName="TwoNodes_2_text" presStyleLbl="node1" presStyleIdx="1" presStyleCnt="2">
        <dgm:presLayoutVars>
          <dgm:bulletEnabled val="1"/>
        </dgm:presLayoutVars>
      </dgm:prSet>
      <dgm:spPr/>
    </dgm:pt>
  </dgm:ptLst>
  <dgm:cxnLst>
    <dgm:cxn modelId="{EF33F406-77FC-4BE6-92F5-AB10180F6DA9}" type="presOf" srcId="{C7312F75-3C10-43B0-9A41-CE058D0A96DD}" destId="{3B6F1E4B-DA8B-4F2C-BE28-2A61F538FA82}" srcOrd="0" destOrd="0" presId="urn:microsoft.com/office/officeart/2005/8/layout/vProcess5"/>
    <dgm:cxn modelId="{EA4D732F-D3CC-43AB-94E7-C61787FFD599}" type="presOf" srcId="{8F4F5332-2E3E-45EA-B04A-BEDAE0F56FC2}" destId="{B0FF8F83-F57E-49D8-8036-B599B0C7E302}" srcOrd="0" destOrd="0" presId="urn:microsoft.com/office/officeart/2005/8/layout/vProcess5"/>
    <dgm:cxn modelId="{06F44B44-79C7-4D70-9A84-0E8322E49E17}" type="presOf" srcId="{17BDF982-2FE3-441F-BDCC-96C22EEF8FE1}" destId="{34A4BC4D-4B5B-43F2-9203-037DF76480EE}" srcOrd="0" destOrd="0" presId="urn:microsoft.com/office/officeart/2005/8/layout/vProcess5"/>
    <dgm:cxn modelId="{7562B29C-693A-45A9-80A1-AC15B4C2A732}" srcId="{17BDF982-2FE3-441F-BDCC-96C22EEF8FE1}" destId="{8F4F5332-2E3E-45EA-B04A-BEDAE0F56FC2}" srcOrd="1" destOrd="0" parTransId="{A891097B-2774-4486-B097-E46B2ADBC9B5}" sibTransId="{DFD76ADD-217A-4808-B39A-B0A5A1C98A92}"/>
    <dgm:cxn modelId="{F9B37CA7-D080-4928-A632-854D0B8D9C79}" type="presOf" srcId="{8F4F5332-2E3E-45EA-B04A-BEDAE0F56FC2}" destId="{308B41A4-EADA-4A83-A272-3A432D6E18A0}" srcOrd="1" destOrd="0" presId="urn:microsoft.com/office/officeart/2005/8/layout/vProcess5"/>
    <dgm:cxn modelId="{6DF319AA-4B51-4EA7-9652-D043B4A2C8F0}" type="presOf" srcId="{C7CD9178-087D-4176-834F-67BEA7C7ACC8}" destId="{E4BD903B-6BFD-46DA-9538-2DE880A139A6}" srcOrd="0" destOrd="0" presId="urn:microsoft.com/office/officeart/2005/8/layout/vProcess5"/>
    <dgm:cxn modelId="{0F966AC6-6CEE-4C0A-9FD8-0A47BF912486}" srcId="{17BDF982-2FE3-441F-BDCC-96C22EEF8FE1}" destId="{C7CD9178-087D-4176-834F-67BEA7C7ACC8}" srcOrd="0" destOrd="0" parTransId="{D664A40B-C655-46DB-B66F-4ECDE4FF29DA}" sibTransId="{C7312F75-3C10-43B0-9A41-CE058D0A96DD}"/>
    <dgm:cxn modelId="{8AF6DDDC-953E-4E1C-83F3-76D1EA8CD521}" type="presOf" srcId="{C7CD9178-087D-4176-834F-67BEA7C7ACC8}" destId="{8A8A2326-F593-4773-9114-446558DA956F}" srcOrd="1" destOrd="0" presId="urn:microsoft.com/office/officeart/2005/8/layout/vProcess5"/>
    <dgm:cxn modelId="{97653FC0-60DC-423C-81C5-E251F594DA07}" type="presParOf" srcId="{34A4BC4D-4B5B-43F2-9203-037DF76480EE}" destId="{A6049937-71C0-4B45-B51A-84558981556D}" srcOrd="0" destOrd="0" presId="urn:microsoft.com/office/officeart/2005/8/layout/vProcess5"/>
    <dgm:cxn modelId="{1A744317-DE1C-4275-BB8E-2E65DEE3551F}" type="presParOf" srcId="{34A4BC4D-4B5B-43F2-9203-037DF76480EE}" destId="{E4BD903B-6BFD-46DA-9538-2DE880A139A6}" srcOrd="1" destOrd="0" presId="urn:microsoft.com/office/officeart/2005/8/layout/vProcess5"/>
    <dgm:cxn modelId="{52E1DD04-1110-4B4D-A4A6-3B7C6D7A7616}" type="presParOf" srcId="{34A4BC4D-4B5B-43F2-9203-037DF76480EE}" destId="{B0FF8F83-F57E-49D8-8036-B599B0C7E302}" srcOrd="2" destOrd="0" presId="urn:microsoft.com/office/officeart/2005/8/layout/vProcess5"/>
    <dgm:cxn modelId="{38E2E305-482B-41FD-92A3-AA1895353BF8}" type="presParOf" srcId="{34A4BC4D-4B5B-43F2-9203-037DF76480EE}" destId="{3B6F1E4B-DA8B-4F2C-BE28-2A61F538FA82}" srcOrd="3" destOrd="0" presId="urn:microsoft.com/office/officeart/2005/8/layout/vProcess5"/>
    <dgm:cxn modelId="{69C21984-FBDE-41FB-9FD0-13490941FCE3}" type="presParOf" srcId="{34A4BC4D-4B5B-43F2-9203-037DF76480EE}" destId="{8A8A2326-F593-4773-9114-446558DA956F}" srcOrd="4" destOrd="0" presId="urn:microsoft.com/office/officeart/2005/8/layout/vProcess5"/>
    <dgm:cxn modelId="{7A3989FB-A506-4863-97E8-74C625C3D6AC}" type="presParOf" srcId="{34A4BC4D-4B5B-43F2-9203-037DF76480EE}" destId="{308B41A4-EADA-4A83-A272-3A432D6E18A0}"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D903B-6BFD-46DA-9538-2DE880A139A6}">
      <dsp:nvSpPr>
        <dsp:cNvPr id="0" name=""/>
        <dsp:cNvSpPr/>
      </dsp:nvSpPr>
      <dsp:spPr>
        <a:xfrm>
          <a:off x="457161" y="0"/>
          <a:ext cx="9124973" cy="2039245"/>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 sz="2800" b="1" kern="1200" dirty="0"/>
            <a:t>1.Herramientas institucionales/públicas de salud digital</a:t>
          </a:r>
          <a:r>
            <a:rPr lang="es-ES" sz="2800" kern="1200" dirty="0"/>
            <a:t>: nivel supranacional, nacional, regional y local. </a:t>
          </a:r>
          <a:endParaRPr lang="en-GB" sz="2800" kern="1200" dirty="0"/>
        </a:p>
      </dsp:txBody>
      <dsp:txXfrm>
        <a:off x="516888" y="59727"/>
        <a:ext cx="7017255" cy="1919791"/>
      </dsp:txXfrm>
    </dsp:sp>
    <dsp:sp modelId="{B0FF8F83-F57E-49D8-8036-B599B0C7E302}">
      <dsp:nvSpPr>
        <dsp:cNvPr id="0" name=""/>
        <dsp:cNvSpPr/>
      </dsp:nvSpPr>
      <dsp:spPr>
        <a:xfrm>
          <a:off x="1610289" y="2492410"/>
          <a:ext cx="9124973" cy="2039245"/>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 sz="2800" b="1" kern="1200" dirty="0"/>
            <a:t>2. </a:t>
          </a:r>
          <a:r>
            <a:rPr lang="es-ES" sz="2800" b="1" kern="1200" dirty="0" err="1"/>
            <a:t>Herramientas de salud </a:t>
          </a:r>
          <a:r>
            <a:rPr lang="es-ES" sz="2800" b="1" kern="1200" dirty="0"/>
            <a:t>digital no institucionales</a:t>
          </a:r>
          <a:endParaRPr lang="en-GB" sz="2800" kern="1200" dirty="0"/>
        </a:p>
      </dsp:txBody>
      <dsp:txXfrm>
        <a:off x="1670016" y="2552137"/>
        <a:ext cx="6069720" cy="1919791"/>
      </dsp:txXfrm>
    </dsp:sp>
    <dsp:sp modelId="{3B6F1E4B-DA8B-4F2C-BE28-2A61F538FA82}">
      <dsp:nvSpPr>
        <dsp:cNvPr id="0" name=""/>
        <dsp:cNvSpPr/>
      </dsp:nvSpPr>
      <dsp:spPr>
        <a:xfrm>
          <a:off x="7799464" y="1603073"/>
          <a:ext cx="1325509" cy="1325509"/>
        </a:xfrm>
        <a:prstGeom prst="downArrow">
          <a:avLst>
            <a:gd name="adj1" fmla="val 55000"/>
            <a:gd name="adj2" fmla="val 45000"/>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8097704" y="1603073"/>
        <a:ext cx="729029" cy="99744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Esta diapositiva debe incluirse en todas las actividades; pero las cuatro diapositivas siguientes sólo deben figurar en la parte de la introducción de cada módulo </a:t>
            </a:r>
            <a:endParaRPr/>
          </a:p>
        </p:txBody>
      </p:sp>
      <p:sp>
        <p:nvSpPr>
          <p:cNvPr id="68" name="Google Shape;6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07425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7675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8775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2771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6881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6280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5160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6412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0270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2330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2447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1207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78505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336219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605635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4133320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D890C62-02BA-4B64-96F1-99D7E3BEEE56}" type="slidenum">
              <a:rPr kumimoji="0" lang="el-GR" sz="1400" b="0" i="0" u="none" strike="noStrike" kern="0" cap="none" spc="0" normalizeH="0" baseline="0" noProof="0" smtClean="0">
                <a:ln>
                  <a:noFill/>
                </a:ln>
                <a:solidFill>
                  <a:srgbClr val="000000"/>
                </a:solidFill>
                <a:effectLst/>
                <a:uLnTx/>
                <a:uFillTx/>
                <a:latin typeface="Arial"/>
                <a:cs typeface="Arial"/>
                <a:sym typeface="Arial"/>
              </a:rPr>
              <a:t>26</a:t>
            </a:fld>
            <a:endParaRPr kumimoji="0" lang="el-G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6219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4451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D890C62-02BA-4B64-96F1-99D7E3BEEE56}" type="slidenum">
              <a:rPr kumimoji="0" lang="el-GR" sz="1400" b="0" i="0" u="none" strike="noStrike" kern="0" cap="none" spc="0" normalizeH="0" baseline="0" noProof="0" smtClean="0">
                <a:ln>
                  <a:noFill/>
                </a:ln>
                <a:solidFill>
                  <a:srgbClr val="000000"/>
                </a:solidFill>
                <a:effectLst/>
                <a:uLnTx/>
                <a:uFillTx/>
                <a:latin typeface="Arial"/>
                <a:cs typeface="Arial"/>
                <a:sym typeface="Arial"/>
              </a:rPr>
              <a:t>28</a:t>
            </a:fld>
            <a:endParaRPr kumimoji="0" lang="el-G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18507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D890C62-02BA-4B64-96F1-99D7E3BEEE56}" type="slidenum">
              <a:rPr kumimoji="0" lang="el-GR" sz="1400" b="0" i="0" u="none" strike="noStrike" kern="0" cap="none" spc="0" normalizeH="0" baseline="0" noProof="0" smtClean="0">
                <a:ln>
                  <a:noFill/>
                </a:ln>
                <a:solidFill>
                  <a:srgbClr val="000000"/>
                </a:solidFill>
                <a:effectLst/>
                <a:uLnTx/>
                <a:uFillTx/>
                <a:latin typeface="Arial"/>
                <a:cs typeface="Arial"/>
                <a:sym typeface="Arial"/>
              </a:rPr>
              <a:t>29</a:t>
            </a:fld>
            <a:endParaRPr kumimoji="0" lang="el-G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47179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3423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5657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8661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11090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6688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08665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35</a:t>
            </a:fld>
            <a:endParaRPr lang="el-GR"/>
          </a:p>
        </p:txBody>
      </p:sp>
    </p:spTree>
    <p:extLst>
      <p:ext uri="{BB962C8B-B14F-4D97-AF65-F5344CB8AC3E}">
        <p14:creationId xmlns:p14="http://schemas.microsoft.com/office/powerpoint/2010/main" val="9294963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36</a:t>
            </a:fld>
            <a:endParaRPr lang="el-GR"/>
          </a:p>
        </p:txBody>
      </p:sp>
    </p:spTree>
    <p:extLst>
      <p:ext uri="{BB962C8B-B14F-4D97-AF65-F5344CB8AC3E}">
        <p14:creationId xmlns:p14="http://schemas.microsoft.com/office/powerpoint/2010/main" val="13315033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37</a:t>
            </a:fld>
            <a:endParaRPr lang="el-GR"/>
          </a:p>
        </p:txBody>
      </p:sp>
    </p:spTree>
    <p:extLst>
      <p:ext uri="{BB962C8B-B14F-4D97-AF65-F5344CB8AC3E}">
        <p14:creationId xmlns:p14="http://schemas.microsoft.com/office/powerpoint/2010/main" val="8023926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D890C62-02BA-4B64-96F1-99D7E3BEEE56}" type="slidenum">
              <a:rPr kumimoji="0" lang="el-GR" sz="1400" b="0" i="0" u="none" strike="noStrike" kern="0" cap="none" spc="0" normalizeH="0" baseline="0" noProof="0" smtClean="0">
                <a:ln>
                  <a:noFill/>
                </a:ln>
                <a:solidFill>
                  <a:srgbClr val="000000"/>
                </a:solidFill>
                <a:effectLst/>
                <a:uLnTx/>
                <a:uFillTx/>
                <a:latin typeface="Arial"/>
                <a:cs typeface="Arial"/>
                <a:sym typeface="Arial"/>
              </a:rPr>
              <a:t>38</a:t>
            </a:fld>
            <a:endParaRPr kumimoji="0" lang="el-G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304969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D890C62-02BA-4B64-96F1-99D7E3BEEE56}" type="slidenum">
              <a:rPr kumimoji="0" lang="el-GR" sz="1400" b="0" i="0" u="none" strike="noStrike" kern="0" cap="none" spc="0" normalizeH="0" baseline="0" noProof="0" smtClean="0">
                <a:ln>
                  <a:noFill/>
                </a:ln>
                <a:solidFill>
                  <a:srgbClr val="000000"/>
                </a:solidFill>
                <a:effectLst/>
                <a:uLnTx/>
                <a:uFillTx/>
                <a:latin typeface="Arial"/>
                <a:cs typeface="Arial"/>
                <a:sym typeface="Arial"/>
              </a:rPr>
              <a:t>39</a:t>
            </a:fld>
            <a:endParaRPr kumimoji="0" lang="el-G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861472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47660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299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392108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91642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13078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5771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26819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00739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00211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48</a:t>
            </a:fld>
            <a:endParaRPr lang="el-GR"/>
          </a:p>
        </p:txBody>
      </p:sp>
    </p:spTree>
    <p:extLst>
      <p:ext uri="{BB962C8B-B14F-4D97-AF65-F5344CB8AC3E}">
        <p14:creationId xmlns:p14="http://schemas.microsoft.com/office/powerpoint/2010/main" val="22052228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49</a:t>
            </a:fld>
            <a:endParaRPr lang="el-GR"/>
          </a:p>
        </p:txBody>
      </p:sp>
    </p:spTree>
    <p:extLst>
      <p:ext uri="{BB962C8B-B14F-4D97-AF65-F5344CB8AC3E}">
        <p14:creationId xmlns:p14="http://schemas.microsoft.com/office/powerpoint/2010/main" val="4632330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50</a:t>
            </a:fld>
            <a:endParaRPr lang="el-GR"/>
          </a:p>
        </p:txBody>
      </p:sp>
    </p:spTree>
    <p:extLst>
      <p:ext uri="{BB962C8B-B14F-4D97-AF65-F5344CB8AC3E}">
        <p14:creationId xmlns:p14="http://schemas.microsoft.com/office/powerpoint/2010/main" val="14188500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D890C62-02BA-4B64-96F1-99D7E3BEEE56}" type="slidenum">
              <a:rPr kumimoji="0" lang="el-GR" sz="1400" b="0" i="0" u="none" strike="noStrike" kern="0" cap="none" spc="0" normalizeH="0" baseline="0" noProof="0" smtClean="0">
                <a:ln>
                  <a:noFill/>
                </a:ln>
                <a:solidFill>
                  <a:srgbClr val="000000"/>
                </a:solidFill>
                <a:effectLst/>
                <a:uLnTx/>
                <a:uFillTx/>
                <a:latin typeface="Arial"/>
                <a:cs typeface="Arial"/>
                <a:sym typeface="Arial"/>
              </a:rPr>
              <a:t>51</a:t>
            </a:fld>
            <a:endParaRPr kumimoji="0" lang="el-G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49588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5" name="Google Shape;15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575096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66994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3843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10550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55544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02961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06974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84293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59588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25357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61</a:t>
            </a:fld>
            <a:endParaRPr lang="el-GR"/>
          </a:p>
        </p:txBody>
      </p:sp>
    </p:spTree>
    <p:extLst>
      <p:ext uri="{BB962C8B-B14F-4D97-AF65-F5344CB8AC3E}">
        <p14:creationId xmlns:p14="http://schemas.microsoft.com/office/powerpoint/2010/main" val="1288426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D890C62-02BA-4B64-96F1-99D7E3BEEE56}" type="slidenum">
              <a:rPr kumimoji="0" lang="el-GR" sz="1400" b="0" i="0" u="none" strike="noStrike" kern="0" cap="none" spc="0" normalizeH="0" baseline="0" noProof="0" smtClean="0">
                <a:ln>
                  <a:noFill/>
                </a:ln>
                <a:solidFill>
                  <a:srgbClr val="000000"/>
                </a:solidFill>
                <a:effectLst/>
                <a:uLnTx/>
                <a:uFillTx/>
                <a:latin typeface="Arial"/>
                <a:cs typeface="Arial"/>
                <a:sym typeface="Arial"/>
              </a:rPr>
              <a:t>6</a:t>
            </a:fld>
            <a:endParaRPr kumimoji="0" lang="el-G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668943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0" name="Google Shape;630;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de-DE" sz="1400" b="0" i="0" u="none" strike="noStrike" kern="0" cap="none" spc="0" normalizeH="0" baseline="0" noProof="0">
                <a:ln>
                  <a:noFill/>
                </a:ln>
                <a:solidFill>
                  <a:srgbClr val="000000"/>
                </a:solidFill>
                <a:effectLst/>
                <a:uLnTx/>
                <a:uFillTx/>
                <a:latin typeface="Arial"/>
                <a:cs typeface="Arial"/>
                <a:sym typeface="Arial"/>
              </a:rPr>
              <a:t>62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D890C62-02BA-4B64-96F1-99D7E3BEEE56}" type="slidenum">
              <a:rPr kumimoji="0" lang="el-GR" sz="1400" b="0" i="0" u="none" strike="noStrike" kern="0" cap="none" spc="0" normalizeH="0" baseline="0" noProof="0" smtClean="0">
                <a:ln>
                  <a:noFill/>
                </a:ln>
                <a:solidFill>
                  <a:srgbClr val="000000"/>
                </a:solidFill>
                <a:effectLst/>
                <a:uLnTx/>
                <a:uFillTx/>
                <a:latin typeface="Arial"/>
                <a:cs typeface="Arial"/>
                <a:sym typeface="Arial"/>
              </a:rPr>
              <a:t>7</a:t>
            </a:fld>
            <a:endParaRPr kumimoji="0" lang="el-G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46672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616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9781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33"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extLst>
      <p:ext uri="{BB962C8B-B14F-4D97-AF65-F5344CB8AC3E}">
        <p14:creationId xmlns:p14="http://schemas.microsoft.com/office/powerpoint/2010/main" val="3696759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4"/>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20" name="Google Shape;20;p34"/>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21" name="Google Shape;21;p34"/>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22" name="Google Shape;22;p34"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pic>
        <p:nvPicPr>
          <p:cNvPr id="23" name="Google Shape;23;p34"/>
          <p:cNvPicPr preferRelativeResize="0"/>
          <p:nvPr/>
        </p:nvPicPr>
        <p:blipFill rotWithShape="1">
          <a:blip r:embed="rId3">
            <a:alphaModFix/>
          </a:blip>
          <a:srcRect/>
          <a:stretch/>
        </p:blipFill>
        <p:spPr>
          <a:xfrm>
            <a:off x="29817" y="29817"/>
            <a:ext cx="1015241" cy="1015241"/>
          </a:xfrm>
          <a:prstGeom prst="rect">
            <a:avLst/>
          </a:prstGeom>
          <a:noFill/>
          <a:ln>
            <a:noFill/>
          </a:ln>
        </p:spPr>
      </p:pic>
    </p:spTree>
    <p:extLst>
      <p:ext uri="{BB962C8B-B14F-4D97-AF65-F5344CB8AC3E}">
        <p14:creationId xmlns:p14="http://schemas.microsoft.com/office/powerpoint/2010/main" val="2200323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Unit slide single column" type="obj">
  <p:cSld name="Unit slide single column">
    <p:spTree>
      <p:nvGrpSpPr>
        <p:cNvPr id="1" name="Shape 24"/>
        <p:cNvGrpSpPr/>
        <p:nvPr/>
      </p:nvGrpSpPr>
      <p:grpSpPr>
        <a:xfrm>
          <a:off x="0" y="0"/>
          <a:ext cx="0" cy="0"/>
          <a:chOff x="0" y="0"/>
          <a:chExt cx="0" cy="0"/>
        </a:xfrm>
      </p:grpSpPr>
      <p:sp>
        <p:nvSpPr>
          <p:cNvPr id="25" name="Google Shape;25;p3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35"/>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 name="Google Shape;28;p35"/>
          <p:cNvPicPr preferRelativeResize="0"/>
          <p:nvPr/>
        </p:nvPicPr>
        <p:blipFill rotWithShape="1">
          <a:blip r:embed="rId2">
            <a:alphaModFix/>
          </a:blip>
          <a:srcRect/>
          <a:stretch/>
        </p:blipFill>
        <p:spPr>
          <a:xfrm>
            <a:off x="29817" y="6301390"/>
            <a:ext cx="528183" cy="528183"/>
          </a:xfrm>
          <a:prstGeom prst="rect">
            <a:avLst/>
          </a:prstGeom>
          <a:noFill/>
          <a:ln>
            <a:noFill/>
          </a:ln>
        </p:spPr>
      </p:pic>
      <p:sp>
        <p:nvSpPr>
          <p:cNvPr id="6" name="Google Shape;27;p58">
            <a:extLst>
              <a:ext uri="{FF2B5EF4-FFF2-40B4-BE49-F238E27FC236}">
                <a16:creationId xmlns:a16="http://schemas.microsoft.com/office/drawing/2014/main" id="{82BE0059-88BE-460C-884B-5880E6CA9969}"/>
              </a:ext>
            </a:extLst>
          </p:cNvPr>
          <p:cNvSpPr txBox="1"/>
          <p:nvPr userDrawn="1"/>
        </p:nvSpPr>
        <p:spPr>
          <a:xfrm>
            <a:off x="1" y="98623"/>
            <a:ext cx="5219700"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Calibri"/>
              <a:buNone/>
            </a:pPr>
            <a:r>
              <a:rPr lang="de-DE" sz="1800" b="1" i="0" u="none" strike="noStrike" cap="none" dirty="0">
                <a:solidFill>
                  <a:schemeClr val="lt1"/>
                </a:solidFill>
                <a:highlight>
                  <a:srgbClr val="C01E24"/>
                </a:highlight>
                <a:latin typeface="Calibri"/>
                <a:ea typeface="Calibri"/>
                <a:cs typeface="Calibri"/>
                <a:sym typeface="Calibri"/>
              </a:rPr>
              <a:t> 5 </a:t>
            </a:r>
            <a:r>
              <a:rPr lang="de-DE" sz="1800" b="0" i="0" u="none" strike="noStrike" cap="none" dirty="0">
                <a:solidFill>
                  <a:srgbClr val="7F7F7F"/>
                </a:solidFill>
                <a:latin typeface="Calibri"/>
                <a:ea typeface="Calibri"/>
                <a:cs typeface="Calibri"/>
                <a:sym typeface="Calibri"/>
              </a:rPr>
              <a:t> </a:t>
            </a:r>
            <a:r>
              <a:rPr lang="es-ES" sz="1800" b="0" i="0" u="none" strike="noStrike" cap="none" dirty="0">
                <a:solidFill>
                  <a:srgbClr val="7F7F7F"/>
                </a:solidFill>
                <a:latin typeface="Calibri"/>
                <a:ea typeface="Calibri"/>
                <a:cs typeface="Calibri"/>
                <a:sym typeface="Calibri"/>
              </a:rPr>
              <a:t>Exploración de las herramientas de salud digital</a:t>
            </a:r>
          </a:p>
        </p:txBody>
      </p:sp>
    </p:spTree>
    <p:extLst>
      <p:ext uri="{BB962C8B-B14F-4D97-AF65-F5344CB8AC3E}">
        <p14:creationId xmlns:p14="http://schemas.microsoft.com/office/powerpoint/2010/main" val="742354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29"/>
        <p:cNvGrpSpPr/>
        <p:nvPr/>
      </p:nvGrpSpPr>
      <p:grpSpPr>
        <a:xfrm>
          <a:off x="0" y="0"/>
          <a:ext cx="0" cy="0"/>
          <a:chOff x="0" y="0"/>
          <a:chExt cx="0" cy="0"/>
        </a:xfrm>
      </p:grpSpPr>
      <p:sp>
        <p:nvSpPr>
          <p:cNvPr id="30" name="Google Shape;30;p36"/>
          <p:cNvSpPr/>
          <p:nvPr/>
        </p:nvSpPr>
        <p:spPr>
          <a:xfrm>
            <a:off x="0" y="2218305"/>
            <a:ext cx="12192000" cy="3787362"/>
          </a:xfrm>
          <a:prstGeom prst="rect">
            <a:avLst/>
          </a:prstGeom>
          <a:solidFill>
            <a:srgbClr val="203864"/>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31" name="Google Shape;31;p36"/>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6"/>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chemeClr val="lt1"/>
              </a:buClr>
              <a:buSzPts val="2400"/>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chemeClr val="lt1"/>
              </a:buClr>
              <a:buSzPts val="2640"/>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chemeClr val="lt1"/>
              </a:buClr>
              <a:buSzPts val="2000"/>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 name="Google Shape;33;p36"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10507980" y="6356323"/>
            <a:ext cx="1684020" cy="495300"/>
          </a:xfrm>
          <a:prstGeom prst="rect">
            <a:avLst/>
          </a:prstGeom>
          <a:noFill/>
          <a:ln>
            <a:noFill/>
          </a:ln>
        </p:spPr>
      </p:pic>
      <p:pic>
        <p:nvPicPr>
          <p:cNvPr id="34" name="Google Shape;34;p36"/>
          <p:cNvPicPr preferRelativeResize="0"/>
          <p:nvPr/>
        </p:nvPicPr>
        <p:blipFill rotWithShape="1">
          <a:blip r:embed="rId3">
            <a:alphaModFix/>
          </a:blip>
          <a:srcRect/>
          <a:stretch/>
        </p:blipFill>
        <p:spPr>
          <a:xfrm>
            <a:off x="29817" y="6301390"/>
            <a:ext cx="528183" cy="528183"/>
          </a:xfrm>
          <a:prstGeom prst="rect">
            <a:avLst/>
          </a:prstGeom>
          <a:noFill/>
          <a:ln>
            <a:noFill/>
          </a:ln>
        </p:spPr>
      </p:pic>
    </p:spTree>
    <p:extLst>
      <p:ext uri="{BB962C8B-B14F-4D97-AF65-F5344CB8AC3E}">
        <p14:creationId xmlns:p14="http://schemas.microsoft.com/office/powerpoint/2010/main" val="3492081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7" name="Γραφικό 6">
            <a:extLst>
              <a:ext uri="{FF2B5EF4-FFF2-40B4-BE49-F238E27FC236}">
                <a16:creationId xmlns:a16="http://schemas.microsoft.com/office/drawing/2014/main" id="{6DF9BBC8-A2FD-434B-AB56-C5B11E8AF0F6}"/>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817" y="6301390"/>
            <a:ext cx="528183" cy="528183"/>
          </a:xfrm>
          <a:prstGeom prst="rect">
            <a:avLst/>
          </a:prstGeom>
        </p:spPr>
      </p:pic>
    </p:spTree>
    <p:extLst>
      <p:ext uri="{BB962C8B-B14F-4D97-AF65-F5344CB8AC3E}">
        <p14:creationId xmlns:p14="http://schemas.microsoft.com/office/powerpoint/2010/main" val="6761503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09040936"/>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www.mscbs.gob.es/organizacion/sns/home.ht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hyperlink" Target="http://www.san.gva.es/documents/151744/b467b60d-87f7-4c79-b17b-7e9c594ef0a3"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hyperlink" Target="https://www.who.int/e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hyperlink" Target="https://portal.guiasalud.e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hyperlink" Target="https://www.webconsultas.com/qwdw"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hyperlink" Target="https://www.efesalud.com/espana/"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36.png"/><Relationship Id="rId4" Type="http://schemas.openxmlformats.org/officeDocument/2006/relationships/hyperlink" Target="https://www.efesalud.com/internaciona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hyperlink" Target="https://www.mujerysalud.es/"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www.coordina-oerh.com/" TargetMode="External"/><Relationship Id="rId13"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1.jpg"/><Relationship Id="rId12" Type="http://schemas.openxmlformats.org/officeDocument/2006/relationships/hyperlink" Target="https://www.uv.es/" TargetMode="External"/><Relationship Id="rId2" Type="http://schemas.openxmlformats.org/officeDocument/2006/relationships/notesSlide" Target="../notesSlides/notesSlide2.xml"/><Relationship Id="rId16" Type="http://schemas.openxmlformats.org/officeDocument/2006/relationships/hyperlink" Target="https://www.oxfamitalia.org/" TargetMode="External"/><Relationship Id="rId1" Type="http://schemas.openxmlformats.org/officeDocument/2006/relationships/slideLayout" Target="../slideLayouts/slideLayout2.xml"/><Relationship Id="rId6" Type="http://schemas.openxmlformats.org/officeDocument/2006/relationships/hyperlink" Target="https://www.w-hs.de/" TargetMode="External"/><Relationship Id="rId11" Type="http://schemas.openxmlformats.org/officeDocument/2006/relationships/image" Target="../media/image13.jpg"/><Relationship Id="rId5" Type="http://schemas.openxmlformats.org/officeDocument/2006/relationships/image" Target="../media/image10.jpg"/><Relationship Id="rId15" Type="http://schemas.openxmlformats.org/officeDocument/2006/relationships/image" Target="../media/image15.jpg"/><Relationship Id="rId10" Type="http://schemas.openxmlformats.org/officeDocument/2006/relationships/hyperlink" Target="https://www.prolepsis.gr/" TargetMode="External"/><Relationship Id="rId4" Type="http://schemas.openxmlformats.org/officeDocument/2006/relationships/hyperlink" Target="https://www.gunet.gr/" TargetMode="External"/><Relationship Id="rId9" Type="http://schemas.openxmlformats.org/officeDocument/2006/relationships/image" Target="../media/image12.jpg"/><Relationship Id="rId14" Type="http://schemas.openxmlformats.org/officeDocument/2006/relationships/hyperlink" Target="https://www.media-k.eu/"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psicologiaymente.co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hyperlink" Target="https://medlineplus.gov/"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3.svg"/></Relationships>
</file>

<file path=ppt/slides/_rels/slide26.xml.rels><?xml version="1.0" encoding="UTF-8" standalone="yes"?>
<Relationships xmlns="http://schemas.openxmlformats.org/package/2006/relationships"><Relationship Id="rId3" Type="http://schemas.openxmlformats.org/officeDocument/2006/relationships/hyperlink" Target="https://pixabay.com/es/photos/m%c3%a9dico-enfermero-estetoscopio-6163736/"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40.jpeg"/><Relationship Id="rId4" Type="http://schemas.openxmlformats.org/officeDocument/2006/relationships/hyperlink" Target="https://pixabay.com/service/license/"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pixabay.com/illustrations/cork-wall-pin-board-stickies-note-3326177/"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41.jpeg"/><Relationship Id="rId4" Type="http://schemas.openxmlformats.org/officeDocument/2006/relationships/hyperlink" Target="https://pixabay.com/service/licens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pixabay.com/illustrations/polka-dots-dots-spots-pattern-875047/"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42.jpeg"/><Relationship Id="rId4" Type="http://schemas.openxmlformats.org/officeDocument/2006/relationships/hyperlink" Target="https://pixabay.com/service/licens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hyperlink" Target="https://pixabay.com/illustrations/social-media-personal-2457842/"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43.jpeg"/><Relationship Id="rId4" Type="http://schemas.openxmlformats.org/officeDocument/2006/relationships/hyperlink" Target="https://pixabay.com/service/license/"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pixabay.com/photos/post-it-cork-pin-board-pin-memo-3333416/"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44.jpeg"/><Relationship Id="rId4" Type="http://schemas.openxmlformats.org/officeDocument/2006/relationships/hyperlink" Target="https://pixabay.com/service/license/"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pixabay.com/de/illustrations/fragen-nachfrage-zweifel-1922476/"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hyperlink" Target="https://pixabay.com/service/license/"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23.svg"/></Relationships>
</file>

<file path=ppt/slides/_rels/slide38.xml.rels><?xml version="1.0" encoding="UTF-8" standalone="yes"?>
<Relationships xmlns="http://schemas.openxmlformats.org/package/2006/relationships"><Relationship Id="rId3" Type="http://schemas.openxmlformats.org/officeDocument/2006/relationships/hyperlink" Target="https://cdn.pixabay.com/photo/2016/09/24/09/20/icon-1691338_960_720.png"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pixabay.com/service/license/"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pixabay.com/de/photos/vergleichen-vergleich-optionen-5201278/"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46.jpeg"/><Relationship Id="rId4" Type="http://schemas.openxmlformats.org/officeDocument/2006/relationships/hyperlink" Target="https://pixabay.com/service/licen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hyperlink" Target="https://pixabay.com/es/photos/hombre-pensando-duda-pregunta-5723449/"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47.jpeg"/><Relationship Id="rId4" Type="http://schemas.openxmlformats.org/officeDocument/2006/relationships/hyperlink" Target="https://pixabay.com/service/license/"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pixabay.com/es/photos/tableta-ipad-leer-pantalla-1075790/"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hyperlink" Target="https://pixabay.com/service/license/"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pixabay.com/es/illustrations/dise%c3%b1o-web-interfaz-de-usuario-3411373/"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hyperlink" Target="https://pixabay.com/service/license/"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pixabay.com/es/vectors/sitio-web-p%c3%a1gina-modelo-internet-1624028/"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50.png"/><Relationship Id="rId4" Type="http://schemas.openxmlformats.org/officeDocument/2006/relationships/hyperlink" Target="https://pixabay.com/service/license/"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pixabay.com/de/vectors/buchhalter-z%c3%a4hlen-berechnung-1794122/"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hyperlink" Target="https://pixabay.com/service/license/"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pixabay.com/de/illustrations/netz-domain-service-webseite-3967926/"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hyperlink" Target="https://pixabay.com/service/license/"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pixabay.com/illustrations/checklist-business-workplace-3679741/"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hyperlink" Target="https://pixabay.com/service/license/"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hyperlink" Target="https://pixabay.com/service/license/" TargetMode="External"/><Relationship Id="rId4" Type="http://schemas.openxmlformats.org/officeDocument/2006/relationships/hyperlink" Target="https://pixabay.com/de/illustrations/fragen-nachfrage-zweifel-1922476/"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pixabay.com/service/license/" TargetMode="External"/><Relationship Id="rId4" Type="http://schemas.openxmlformats.org/officeDocument/2006/relationships/hyperlink" Target="https://pixabay.com/illustrations/teamwork-team-gear-gears-drive-2207743/"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23.svg"/></Relationships>
</file>

<file path=ppt/slides/_rels/slide51.xml.rels><?xml version="1.0" encoding="UTF-8" standalone="yes"?>
<Relationships xmlns="http://schemas.openxmlformats.org/package/2006/relationships"><Relationship Id="rId3" Type="http://schemas.openxmlformats.org/officeDocument/2006/relationships/hyperlink" Target="https://cdn.pixabay.com/photo/2016/09/24/09/20/icon-1691338_960_720.png" TargetMode="External"/><Relationship Id="rId2" Type="http://schemas.openxmlformats.org/officeDocument/2006/relationships/notesSlide" Target="../notesSlides/notesSlide49.xml"/><Relationship Id="rId1" Type="http://schemas.openxmlformats.org/officeDocument/2006/relationships/slideLayout" Target="../slideLayouts/slideLayout5.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pixabay.com/service/license/"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pixabay.com/es/photos/puesta-en-marcha-cita-594090/"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image" Target="../media/image55.jpeg"/><Relationship Id="rId4" Type="http://schemas.openxmlformats.org/officeDocument/2006/relationships/hyperlink" Target="https://pixabay.com/service/license/"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pixabay.com/es/vectors/jeringuilla-aguja-inyecci%c3%b3n-disparo-30012/"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hyperlink" Target="https://pixabay.com/service/license/"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pixabay.com/es/vectors/donaci%c3%b3n-de-sangre-donando-sangre-6839096/"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image" Target="../media/image57.png"/><Relationship Id="rId4" Type="http://schemas.openxmlformats.org/officeDocument/2006/relationships/hyperlink" Target="https://pixabay.com/service/license/"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pixabay.com/es/vectors/m%c3%a9dico-enfermero-hospital-salud-5459653/"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image" Target="../media/image58.png"/><Relationship Id="rId4" Type="http://schemas.openxmlformats.org/officeDocument/2006/relationships/hyperlink" Target="https://pixabay.com/service/license/"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pixabay.com/es/vectors/hospital-salud-profesional-m%c3%a9dico-1706646/"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hyperlink" Target="https://pixabay.com/service/license/"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pixabay.com/es/photos/vendaje-primeros-auxilios-m%c3%a9dico-1235337/"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 Id="rId5" Type="http://schemas.openxmlformats.org/officeDocument/2006/relationships/image" Target="../media/image60.jpeg"/><Relationship Id="rId4" Type="http://schemas.openxmlformats.org/officeDocument/2006/relationships/hyperlink" Target="https://pixabay.com/service/license/"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pixabay.com/es/photos/ni%c3%b1a-paquete-de-hielo-5661741/"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5" Type="http://schemas.openxmlformats.org/officeDocument/2006/relationships/image" Target="../media/image61.jpeg"/><Relationship Id="rId4" Type="http://schemas.openxmlformats.org/officeDocument/2006/relationships/hyperlink" Target="https://pixabay.com/service/license/"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pixabay.com/es/photos/salud-mental-bienestar-psicolog%c3%ada-2019924/" TargetMode="External"/><Relationship Id="rId2" Type="http://schemas.openxmlformats.org/officeDocument/2006/relationships/notesSlide" Target="../notesSlides/notesSlide57.xml"/><Relationship Id="rId1" Type="http://schemas.openxmlformats.org/officeDocument/2006/relationships/slideLayout" Target="../slideLayouts/slideLayout3.xml"/><Relationship Id="rId5" Type="http://schemas.openxmlformats.org/officeDocument/2006/relationships/image" Target="../media/image62.jpeg"/><Relationship Id="rId4" Type="http://schemas.openxmlformats.org/officeDocument/2006/relationships/hyperlink" Target="https://pixabay.com/service/licens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3.svg"/></Relationships>
</file>

<file path=ppt/slides/_rels/slide60.xml.rels><?xml version="1.0" encoding="UTF-8" standalone="yes"?>
<Relationships xmlns="http://schemas.openxmlformats.org/package/2006/relationships"><Relationship Id="rId3" Type="http://schemas.openxmlformats.org/officeDocument/2006/relationships/hyperlink" Target="https://pixabay.com/es/photos/logo-farmacia-farmacia-3215049/"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 Id="rId5" Type="http://schemas.openxmlformats.org/officeDocument/2006/relationships/image" Target="../media/image63.jpeg"/><Relationship Id="rId4" Type="http://schemas.openxmlformats.org/officeDocument/2006/relationships/hyperlink" Target="https://pixabay.com/service/license/"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cdn.pixabay.com/photo/2016/10/21/19/05/spain-1758851_960_720.png" TargetMode="External"/><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hyperlink" Target="https://pixabay.com/service/licen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Google Shape;70;p1"/>
          <p:cNvSpPr/>
          <p:nvPr/>
        </p:nvSpPr>
        <p:spPr>
          <a:xfrm>
            <a:off x="-1" y="0"/>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1" name="Google Shape;71;p1"/>
          <p:cNvSpPr txBox="1"/>
          <p:nvPr/>
        </p:nvSpPr>
        <p:spPr>
          <a:xfrm>
            <a:off x="1349530" y="4227707"/>
            <a:ext cx="5852547" cy="2015774"/>
          </a:xfrm>
          <a:prstGeom prst="rect">
            <a:avLst/>
          </a:prstGeom>
          <a:no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
                <a:srgbClr val="C01E24"/>
              </a:buClr>
              <a:buSzPts val="3400"/>
              <a:buFont typeface="Calibri"/>
              <a:buNone/>
              <a:tabLst/>
              <a:defRPr/>
            </a:pPr>
            <a:r>
              <a:rPr kumimoji="0" lang="en-US" sz="3400" b="1" i="0" u="none" strike="noStrike" kern="0" cap="none" spc="0" normalizeH="0" baseline="0" noProof="0" dirty="0">
                <a:ln>
                  <a:noFill/>
                </a:ln>
                <a:solidFill>
                  <a:srgbClr val="C01E24"/>
                </a:solidFill>
                <a:effectLst/>
                <a:uLnTx/>
                <a:uFillTx/>
                <a:latin typeface="Calibri"/>
                <a:ea typeface="Calibri"/>
                <a:cs typeface="Calibri"/>
                <a:sym typeface="Calibri"/>
              </a:rPr>
              <a:t>Módulo 5</a:t>
            </a:r>
            <a:br>
              <a:rPr kumimoji="0" lang="en-US" sz="3400" b="1" i="0" u="none" strike="noStrike" kern="0" cap="none" spc="0" normalizeH="0" baseline="0" noProof="0" dirty="0">
                <a:ln>
                  <a:noFill/>
                </a:ln>
                <a:solidFill>
                  <a:srgbClr val="000000"/>
                </a:solidFill>
                <a:effectLst/>
                <a:uLnTx/>
                <a:uFillTx/>
                <a:latin typeface="Calibri"/>
                <a:ea typeface="Calibri"/>
                <a:cs typeface="Calibri"/>
                <a:sym typeface="Calibri"/>
              </a:rPr>
            </a:br>
            <a:r>
              <a:rPr kumimoji="0" lang="en-US" sz="3400" b="0" i="0" u="none" strike="noStrike" kern="0" cap="none" spc="0" normalizeH="0" baseline="0" noProof="0" dirty="0" err="1">
                <a:ln>
                  <a:noFill/>
                </a:ln>
                <a:solidFill>
                  <a:srgbClr val="000000"/>
                </a:solidFill>
                <a:effectLst/>
                <a:uLnTx/>
                <a:uFillTx/>
                <a:latin typeface="Calibri"/>
                <a:ea typeface="Calibri"/>
                <a:cs typeface="Calibri"/>
                <a:sym typeface="Calibri"/>
              </a:rPr>
              <a:t>Exploración</a:t>
            </a:r>
            <a:r>
              <a:rPr kumimoji="0" lang="en-US" sz="3400" b="0" i="0" u="none" strike="noStrike" kern="0" cap="none" spc="0" normalizeH="0" baseline="0" noProof="0" dirty="0">
                <a:ln>
                  <a:noFill/>
                </a:ln>
                <a:solidFill>
                  <a:srgbClr val="000000"/>
                </a:solidFill>
                <a:effectLst/>
                <a:uLnTx/>
                <a:uFillTx/>
                <a:latin typeface="Calibri"/>
                <a:ea typeface="Calibri"/>
                <a:cs typeface="Calibri"/>
                <a:sym typeface="Calibri"/>
              </a:rPr>
              <a:t> de las </a:t>
            </a:r>
            <a:r>
              <a:rPr kumimoji="0" lang="en-US" sz="3400" b="0" i="0" u="none" strike="noStrike" kern="0" cap="none" spc="0" normalizeH="0" baseline="0" noProof="0" dirty="0" err="1">
                <a:ln>
                  <a:noFill/>
                </a:ln>
                <a:solidFill>
                  <a:srgbClr val="000000"/>
                </a:solidFill>
                <a:effectLst/>
                <a:uLnTx/>
                <a:uFillTx/>
                <a:latin typeface="Calibri"/>
                <a:ea typeface="Calibri"/>
                <a:cs typeface="Calibri"/>
                <a:sym typeface="Calibri"/>
              </a:rPr>
              <a:t>herramientas</a:t>
            </a:r>
            <a:r>
              <a:rPr kumimoji="0" lang="en-US" sz="3400" b="0" i="0" u="none" strike="noStrike" kern="0" cap="none" spc="0" normalizeH="0" baseline="0" noProof="0" dirty="0">
                <a:ln>
                  <a:noFill/>
                </a:ln>
                <a:solidFill>
                  <a:srgbClr val="000000"/>
                </a:solidFill>
                <a:effectLst/>
                <a:uLnTx/>
                <a:uFillTx/>
                <a:latin typeface="Calibri"/>
                <a:ea typeface="Calibri"/>
                <a:cs typeface="Calibri"/>
                <a:sym typeface="Calibri"/>
              </a:rPr>
              <a:t> de salud digital</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72" name="Google Shape;72;p1"/>
          <p:cNvSpPr/>
          <p:nvPr/>
        </p:nvSpPr>
        <p:spPr>
          <a:xfrm>
            <a:off x="0" y="891540"/>
            <a:ext cx="722376" cy="5071110"/>
          </a:xfrm>
          <a:prstGeom prst="rect">
            <a:avLst/>
          </a:prstGeom>
          <a:solidFill>
            <a:srgbClr val="4C525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73" name="Google Shape;73;p1"/>
          <p:cNvPicPr preferRelativeResize="0"/>
          <p:nvPr/>
        </p:nvPicPr>
        <p:blipFill rotWithShape="1">
          <a:blip r:embed="rId3">
            <a:alphaModFix/>
          </a:blip>
          <a:srcRect/>
          <a:stretch/>
        </p:blipFill>
        <p:spPr>
          <a:xfrm>
            <a:off x="1349531" y="1073414"/>
            <a:ext cx="10228659" cy="2706488"/>
          </a:xfrm>
          <a:prstGeom prst="rect">
            <a:avLst/>
          </a:prstGeom>
          <a:noFill/>
          <a:ln>
            <a:noFill/>
          </a:ln>
          <a:effectLst>
            <a:outerShdw blurRad="406400" dist="317500" dir="5400000" sx="89000" sy="89000" rotWithShape="0">
              <a:srgbClr val="000000">
                <a:alpha val="14901"/>
              </a:srgbClr>
            </a:outerShdw>
          </a:effectLst>
        </p:spPr>
      </p:pic>
      <p:sp>
        <p:nvSpPr>
          <p:cNvPr id="74" name="Google Shape;74;p1"/>
          <p:cNvSpPr/>
          <p:nvPr/>
        </p:nvSpPr>
        <p:spPr>
          <a:xfrm>
            <a:off x="1675900" y="6380247"/>
            <a:ext cx="6960100" cy="632422"/>
          </a:xfrm>
          <a:prstGeom prst="rect">
            <a:avLst/>
          </a:prstGeom>
          <a:no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900" b="0" i="0" u="none" strike="noStrike" kern="0" cap="none" spc="0" normalizeH="0" baseline="0" noProof="0">
                <a:ln>
                  <a:noFill/>
                </a:ln>
                <a:solidFill>
                  <a:srgbClr val="7F7F7F"/>
                </a:solidFill>
                <a:effectLst/>
                <a:uLnTx/>
                <a:uFillTx/>
                <a:latin typeface="Calibri"/>
                <a:ea typeface="Calibri"/>
                <a:cs typeface="Calibri"/>
                <a:sym typeface="Calibri"/>
              </a:rPr>
              <a:t>El apoyo de la Comisión Europea a la elaboración de esta publicación no constituye una aprobación de su contenido, que refleja únicamente las opiniones de los autores, y la Comisión no se hace responsable del uso que pueda hacerse de la información contenida en ella.</a:t>
            </a:r>
            <a:endParaRPr kumimoji="0" sz="900" b="0" i="0" u="none" strike="noStrike" kern="0" cap="none" spc="0" normalizeH="0" baseline="0" noProof="0">
              <a:ln>
                <a:noFill/>
              </a:ln>
              <a:solidFill>
                <a:srgbClr val="7F7F7F"/>
              </a:solidFill>
              <a:effectLst/>
              <a:uLnTx/>
              <a:uFillTx/>
              <a:latin typeface="Calibri"/>
              <a:ea typeface="Calibri"/>
              <a:cs typeface="Calibri"/>
              <a:sym typeface="Calibri"/>
            </a:endParaRPr>
          </a:p>
        </p:txBody>
      </p:sp>
      <p:pic>
        <p:nvPicPr>
          <p:cNvPr id="75" name="Google Shape;75;p1"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22751" y="6332226"/>
            <a:ext cx="1684020" cy="495300"/>
          </a:xfrm>
          <a:prstGeom prst="rect">
            <a:avLst/>
          </a:prstGeom>
          <a:noFill/>
          <a:ln>
            <a:noFill/>
          </a:ln>
        </p:spPr>
      </p:pic>
      <p:sp>
        <p:nvSpPr>
          <p:cNvPr id="77" name="Google Shape;77;p1"/>
          <p:cNvSpPr/>
          <p:nvPr/>
        </p:nvSpPr>
        <p:spPr>
          <a:xfrm>
            <a:off x="-2" y="862700"/>
            <a:ext cx="722376" cy="868136"/>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4472C4">
                    <a:lumMod val="75000"/>
                  </a:srgbClr>
                </a:solidFill>
                <a:effectLst/>
                <a:uLnTx/>
                <a:uFillTx/>
                <a:latin typeface="Calibri"/>
                <a:ea typeface="Calibri"/>
                <a:cs typeface="Calibri"/>
                <a:sym typeface="Calibri"/>
              </a:rPr>
              <a:t>1</a:t>
            </a:r>
            <a:endParaRPr kumimoji="0" sz="2400" b="1" i="0" u="none" strike="noStrike" kern="0" cap="none" spc="0" normalizeH="0" baseline="0" noProof="0" dirty="0">
              <a:ln>
                <a:noFill/>
              </a:ln>
              <a:solidFill>
                <a:srgbClr val="4472C4">
                  <a:lumMod val="75000"/>
                </a:srgbClr>
              </a:solidFill>
              <a:effectLst/>
              <a:uLnTx/>
              <a:uFillTx/>
              <a:latin typeface="Calibri"/>
              <a:ea typeface="Calibri"/>
              <a:cs typeface="Calibri"/>
              <a:sym typeface="Calibri"/>
            </a:endParaRPr>
          </a:p>
        </p:txBody>
      </p:sp>
      <p:sp>
        <p:nvSpPr>
          <p:cNvPr id="78" name="Google Shape;78;p1"/>
          <p:cNvSpPr/>
          <p:nvPr/>
        </p:nvSpPr>
        <p:spPr>
          <a:xfrm>
            <a:off x="2609" y="1698521"/>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2F5496"/>
                </a:solidFill>
                <a:effectLst/>
                <a:uLnTx/>
                <a:uFillTx/>
                <a:latin typeface="Calibri"/>
                <a:ea typeface="Calibri"/>
                <a:cs typeface="Calibri"/>
                <a:sym typeface="Calibri"/>
              </a:rPr>
              <a:t>2</a:t>
            </a:r>
            <a:endParaRPr kumimoji="0" sz="2400" b="0" i="0" u="none" strike="noStrike" kern="0" cap="none" spc="0" normalizeH="0" baseline="0" noProof="0" dirty="0">
              <a:ln>
                <a:noFill/>
              </a:ln>
              <a:solidFill>
                <a:srgbClr val="2F5496"/>
              </a:solidFill>
              <a:effectLst/>
              <a:uLnTx/>
              <a:uFillTx/>
              <a:latin typeface="Calibri"/>
              <a:ea typeface="Calibri"/>
              <a:cs typeface="Calibri"/>
              <a:sym typeface="Calibri"/>
            </a:endParaRPr>
          </a:p>
        </p:txBody>
      </p:sp>
      <p:sp>
        <p:nvSpPr>
          <p:cNvPr id="79" name="Google Shape;79;p1"/>
          <p:cNvSpPr/>
          <p:nvPr/>
        </p:nvSpPr>
        <p:spPr>
          <a:xfrm>
            <a:off x="-56" y="2493288"/>
            <a:ext cx="722376" cy="868136"/>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4472C4">
                    <a:lumMod val="75000"/>
                  </a:srgbClr>
                </a:solidFill>
                <a:effectLst/>
                <a:uLnTx/>
                <a:uFillTx/>
                <a:latin typeface="Calibri"/>
                <a:ea typeface="Calibri"/>
                <a:cs typeface="Calibri"/>
                <a:sym typeface="Calibri"/>
              </a:rPr>
              <a:t>3</a:t>
            </a:r>
            <a:endParaRPr kumimoji="0" sz="2400" b="0" i="0" u="none" strike="noStrike" kern="0" cap="none" spc="0" normalizeH="0" baseline="0" noProof="0" dirty="0">
              <a:ln>
                <a:noFill/>
              </a:ln>
              <a:solidFill>
                <a:srgbClr val="4472C4">
                  <a:lumMod val="75000"/>
                </a:srgbClr>
              </a:solidFill>
              <a:effectLst/>
              <a:uLnTx/>
              <a:uFillTx/>
              <a:latin typeface="Calibri"/>
              <a:ea typeface="Calibri"/>
              <a:cs typeface="Calibri"/>
              <a:sym typeface="Calibri"/>
            </a:endParaRPr>
          </a:p>
        </p:txBody>
      </p:sp>
      <p:sp>
        <p:nvSpPr>
          <p:cNvPr id="80" name="Google Shape;80;p1"/>
          <p:cNvSpPr/>
          <p:nvPr/>
        </p:nvSpPr>
        <p:spPr>
          <a:xfrm>
            <a:off x="-2" y="3361744"/>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2F5496"/>
                </a:solidFill>
                <a:effectLst/>
                <a:uLnTx/>
                <a:uFillTx/>
                <a:latin typeface="Calibri"/>
                <a:ea typeface="Calibri"/>
                <a:cs typeface="Calibri"/>
                <a:sym typeface="Calibri"/>
              </a:rPr>
              <a:t>4</a:t>
            </a:r>
            <a:endParaRPr kumimoji="0" sz="2400" b="0" i="0" u="none" strike="noStrike" kern="0" cap="none" spc="0" normalizeH="0" baseline="0" noProof="0">
              <a:ln>
                <a:noFill/>
              </a:ln>
              <a:solidFill>
                <a:srgbClr val="2F5496"/>
              </a:solidFill>
              <a:effectLst/>
              <a:uLnTx/>
              <a:uFillTx/>
              <a:latin typeface="Calibri"/>
              <a:ea typeface="Calibri"/>
              <a:cs typeface="Calibri"/>
              <a:sym typeface="Calibri"/>
            </a:endParaRPr>
          </a:p>
        </p:txBody>
      </p:sp>
      <p:sp>
        <p:nvSpPr>
          <p:cNvPr id="81" name="Google Shape;81;p1"/>
          <p:cNvSpPr/>
          <p:nvPr/>
        </p:nvSpPr>
        <p:spPr>
          <a:xfrm>
            <a:off x="1655" y="4227707"/>
            <a:ext cx="722376" cy="868136"/>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Calibri"/>
                <a:ea typeface="Calibri"/>
                <a:cs typeface="Calibri"/>
                <a:sym typeface="Calibri"/>
              </a:rPr>
              <a:t>5</a:t>
            </a:r>
            <a:endParaRPr kumimoji="0" sz="2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2" name="Google Shape;82;p1"/>
          <p:cNvSpPr/>
          <p:nvPr/>
        </p:nvSpPr>
        <p:spPr>
          <a:xfrm>
            <a:off x="510" y="5094514"/>
            <a:ext cx="722376" cy="868136"/>
          </a:xfrm>
          <a:prstGeom prst="rect">
            <a:avLst/>
          </a:prstGeom>
          <a:solidFill>
            <a:srgbClr val="20386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2F5496"/>
                </a:solidFill>
                <a:effectLst/>
                <a:uLnTx/>
                <a:uFillTx/>
                <a:latin typeface="Calibri"/>
                <a:ea typeface="Calibri"/>
                <a:cs typeface="Calibri"/>
                <a:sym typeface="Calibri"/>
              </a:rPr>
              <a:t>6</a:t>
            </a:r>
            <a:endParaRPr kumimoji="0" sz="2400" b="0" i="0" u="none" strike="noStrike" kern="0" cap="none" spc="0" normalizeH="0" baseline="0" noProof="0">
              <a:ln>
                <a:noFill/>
              </a:ln>
              <a:solidFill>
                <a:srgbClr val="2F5496"/>
              </a:solidFill>
              <a:effectLst/>
              <a:uLnTx/>
              <a:uFillTx/>
              <a:latin typeface="Calibri"/>
              <a:ea typeface="Calibri"/>
              <a:cs typeface="Calibri"/>
              <a:sym typeface="Calibri"/>
            </a:endParaRPr>
          </a:p>
        </p:txBody>
      </p:sp>
      <p:pic>
        <p:nvPicPr>
          <p:cNvPr id="15" name="Picture 2">
            <a:extLst>
              <a:ext uri="{FF2B5EF4-FFF2-40B4-BE49-F238E27FC236}">
                <a16:creationId xmlns:a16="http://schemas.microsoft.com/office/drawing/2014/main" id="{64D42A5A-599D-4544-B7CD-5A03F1F039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1. Institucional: Sistema Nacional de Salud</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54482" y="1690706"/>
            <a:ext cx="10353931" cy="23838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50000"/>
              </a:lnSpc>
              <a:spcBef>
                <a:spcPts val="0"/>
              </a:spcBef>
              <a:spcAft>
                <a:spcPts val="0"/>
              </a:spcAft>
              <a:buClr>
                <a:srgbClr val="C01E24"/>
              </a:buClr>
              <a:buSzPts val="2000"/>
              <a:buFont typeface="Calibri"/>
              <a:buNone/>
              <a:tabLst/>
              <a:defRPr/>
            </a:pPr>
            <a:endParaRPr kumimoji="0" lang="en-GB" sz="20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C01E24"/>
              </a:buClr>
              <a:buSzPts val="2000"/>
              <a:buFont typeface="Calibri"/>
              <a:buNone/>
              <a:tabLst/>
              <a:defRPr/>
            </a:pPr>
            <a:r>
              <a:rPr kumimoji="0" lang="en-GB" sz="2000" b="1" i="0" u="none" strike="noStrike" kern="0" cap="none" spc="0" normalizeH="0" baseline="0" noProof="0" dirty="0">
                <a:ln>
                  <a:noFill/>
                </a:ln>
                <a:solidFill>
                  <a:srgbClr val="000000"/>
                </a:solidFill>
                <a:effectLst/>
                <a:uLnTx/>
                <a:uFillTx/>
                <a:latin typeface="Calibri"/>
                <a:cs typeface="Calibri"/>
                <a:sym typeface="Calibri"/>
              </a:rPr>
              <a:t>Sistema nacional de salud: </a:t>
            </a:r>
            <a:r>
              <a:rPr kumimoji="0" lang="en-GB" sz="2000" b="1" i="0" u="none" strike="noStrike" kern="0" cap="none" spc="0" normalizeH="0" baseline="0" noProof="0" dirty="0">
                <a:ln>
                  <a:noFill/>
                </a:ln>
                <a:solidFill>
                  <a:srgbClr val="000000"/>
                </a:solidFill>
                <a:effectLst/>
                <a:uLnTx/>
                <a:uFillTx/>
                <a:latin typeface="Calibri"/>
                <a:cs typeface="Calibri"/>
                <a:sym typeface="Calibri"/>
                <a:hlinkClick r:id="rId3"/>
              </a:rPr>
              <a:t>https://www.mscbs.gob.es/organizacion/sns/home.htm</a:t>
            </a:r>
            <a:endParaRPr kumimoji="0" lang="en-GB" sz="2000" b="1"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C01E24"/>
              </a:buClr>
              <a:buSzPts val="2000"/>
              <a:buFont typeface="Calibri"/>
              <a:buNone/>
              <a:tabLst/>
              <a:defRPr/>
            </a:pPr>
            <a:endParaRPr kumimoji="0" lang="en-GB" sz="2000" b="1" i="0" u="none" strike="noStrike" kern="0" cap="none" spc="0" normalizeH="0" baseline="0" noProof="0" dirty="0">
              <a:ln>
                <a:noFill/>
              </a:ln>
              <a:solidFill>
                <a:srgbClr val="000000"/>
              </a:solidFill>
              <a:effectLst/>
              <a:uLnTx/>
              <a:uFillTx/>
              <a:latin typeface="Calibri"/>
              <a:cs typeface="Calibri"/>
              <a:sym typeface="Calibri"/>
            </a:endParaRPr>
          </a:p>
        </p:txBody>
      </p:sp>
      <p:pic>
        <p:nvPicPr>
          <p:cNvPr id="3" name="Picture 2">
            <a:extLst>
              <a:ext uri="{FF2B5EF4-FFF2-40B4-BE49-F238E27FC236}">
                <a16:creationId xmlns:a16="http://schemas.microsoft.com/office/drawing/2014/main" id="{28D552C3-367A-4B66-BF24-1FC96150029F}"/>
              </a:ext>
            </a:extLst>
          </p:cNvPr>
          <p:cNvPicPr>
            <a:picLocks noChangeAspect="1"/>
          </p:cNvPicPr>
          <p:nvPr/>
        </p:nvPicPr>
        <p:blipFill>
          <a:blip r:embed="rId4"/>
          <a:stretch>
            <a:fillRect/>
          </a:stretch>
        </p:blipFill>
        <p:spPr>
          <a:xfrm>
            <a:off x="271249" y="3333090"/>
            <a:ext cx="11415423" cy="2231998"/>
          </a:xfrm>
          <a:prstGeom prst="rect">
            <a:avLst/>
          </a:prstGeom>
          <a:ln>
            <a:noFill/>
          </a:ln>
          <a:effectLst>
            <a:outerShdw blurRad="190500" algn="tl" rotWithShape="0">
              <a:srgbClr val="000000">
                <a:alpha val="70000"/>
              </a:srgbClr>
            </a:outerShdw>
          </a:effectLst>
        </p:spPr>
      </p:pic>
      <p:sp>
        <p:nvSpPr>
          <p:cNvPr id="9" name="Google Shape;182;p7">
            <a:extLst>
              <a:ext uri="{FF2B5EF4-FFF2-40B4-BE49-F238E27FC236}">
                <a16:creationId xmlns:a16="http://schemas.microsoft.com/office/drawing/2014/main" id="{B4B74CBD-4DFC-41FF-9131-4DA19FFF8D0A}"/>
              </a:ext>
            </a:extLst>
          </p:cNvPr>
          <p:cNvSpPr/>
          <p:nvPr/>
        </p:nvSpPr>
        <p:spPr>
          <a:xfrm>
            <a:off x="11181346" y="332737"/>
            <a:ext cx="1010653"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530" b="0" i="0" u="none" strike="noStrike" kern="0" cap="none" spc="0" normalizeH="0" baseline="0" noProof="0" dirty="0">
                <a:ln>
                  <a:noFill/>
                </a:ln>
                <a:solidFill>
                  <a:srgbClr val="FFFFFF"/>
                </a:solidFill>
                <a:effectLst/>
                <a:uLnTx/>
                <a:uFillTx/>
                <a:latin typeface="Arial"/>
                <a:cs typeface="Arial"/>
                <a:sym typeface="Arial"/>
              </a:rPr>
              <a:t>España</a:t>
            </a:r>
            <a:endParaRPr kumimoji="0" sz="1275"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7" name="Google Shape;182;p7">
            <a:extLst>
              <a:ext uri="{FF2B5EF4-FFF2-40B4-BE49-F238E27FC236}">
                <a16:creationId xmlns:a16="http://schemas.microsoft.com/office/drawing/2014/main" id="{8B962D0F-65F2-4483-8197-BBA251373099}"/>
              </a:ext>
            </a:extLst>
          </p:cNvPr>
          <p:cNvSpPr/>
          <p:nvPr/>
        </p:nvSpPr>
        <p:spPr>
          <a:xfrm>
            <a:off x="7540051" y="-3932"/>
            <a:ext cx="4650689" cy="350774"/>
          </a:xfrm>
          <a:prstGeom prst="rect">
            <a:avLst/>
          </a:prstGeom>
          <a:solidFill>
            <a:srgbClr val="7F7F7F"/>
          </a:solidFill>
          <a:ln>
            <a:noFill/>
          </a:ln>
        </p:spPr>
        <p:txBody>
          <a:bodyPr spcFirstLastPara="1" wrap="square" lIns="91425" tIns="45700" rIns="91425" bIns="45700" anchor="ctr" anchorCtr="0">
            <a:normAutofit fontScale="85000" lnSpcReduction="20000"/>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5.1 Presentación de plataformas y aplicaciones de salud digital</a:t>
            </a:r>
            <a:endParaRPr kumimoji="0"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endParaRPr>
          </a:p>
        </p:txBody>
      </p:sp>
      <p:pic>
        <p:nvPicPr>
          <p:cNvPr id="11" name="Picture 2" descr="Spanien, Land, Europa, Flagge, Grenzen, Karte, Nation">
            <a:extLst>
              <a:ext uri="{FF2B5EF4-FFF2-40B4-BE49-F238E27FC236}">
                <a16:creationId xmlns:a16="http://schemas.microsoft.com/office/drawing/2014/main" id="{27E90C80-F84B-4E37-81FF-08B68BB194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8691" y="727831"/>
            <a:ext cx="657160" cy="49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147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444984" y="938265"/>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1. Institucional: Sistema regional de salud</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338545" y="2350334"/>
            <a:ext cx="3976602" cy="342766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marR="0" lvl="0" indent="-228600" algn="l" defTabSz="914400" rtl="0" eaLnBrk="1" fontAlgn="auto" latinLnBrk="0" hangingPunct="1">
              <a:lnSpc>
                <a:spcPct val="150000"/>
              </a:lnSpc>
              <a:spcBef>
                <a:spcPts val="0"/>
              </a:spcBef>
              <a:spcAft>
                <a:spcPts val="0"/>
              </a:spcAft>
              <a:buClr>
                <a:srgbClr val="C01E24"/>
              </a:buClr>
              <a:buSzPts val="2000"/>
              <a:buFont typeface="Calibri"/>
              <a:buChar char="▪"/>
              <a:tabLst/>
              <a:defRPr/>
            </a:pPr>
            <a:r>
              <a:rPr kumimoji="0" lang="en-GB" sz="2000" b="1" i="0" u="none" strike="noStrike" kern="0" cap="none" spc="0" normalizeH="0" baseline="0" noProof="0" dirty="0">
                <a:ln>
                  <a:noFill/>
                </a:ln>
                <a:solidFill>
                  <a:srgbClr val="000000"/>
                </a:solidFill>
                <a:effectLst/>
                <a:uLnTx/>
                <a:uFillTx/>
                <a:latin typeface="Calibri"/>
                <a:cs typeface="Calibri"/>
                <a:sym typeface="Calibri"/>
              </a:rPr>
              <a:t>GVA </a:t>
            </a:r>
            <a:r>
              <a:rPr kumimoji="0" lang="en-GB" sz="2000" b="1" i="0" u="none" strike="noStrike" kern="0" cap="none" spc="0" normalizeH="0" baseline="0" noProof="0" dirty="0" err="1">
                <a:ln>
                  <a:noFill/>
                </a:ln>
                <a:solidFill>
                  <a:srgbClr val="000000"/>
                </a:solidFill>
                <a:effectLst/>
                <a:uLnTx/>
                <a:uFillTx/>
                <a:latin typeface="Calibri"/>
                <a:cs typeface="Calibri"/>
                <a:sym typeface="Calibri"/>
              </a:rPr>
              <a:t>Conselleria </a:t>
            </a:r>
            <a:r>
              <a:rPr kumimoji="0" lang="en-GB" sz="2000" b="1" i="0" u="none" strike="noStrike" kern="0" cap="none" spc="0" normalizeH="0" baseline="0" noProof="0" dirty="0">
                <a:ln>
                  <a:noFill/>
                </a:ln>
                <a:solidFill>
                  <a:srgbClr val="000000"/>
                </a:solidFill>
                <a:effectLst/>
                <a:uLnTx/>
                <a:uFillTx/>
                <a:latin typeface="Calibri"/>
                <a:cs typeface="Calibri"/>
                <a:sym typeface="Calibri"/>
              </a:rPr>
              <a:t>de </a:t>
            </a:r>
            <a:r>
              <a:rPr kumimoji="0" lang="en-GB" sz="2000" b="1" i="0" u="none" strike="noStrike" kern="0" cap="none" spc="0" normalizeH="0" baseline="0" noProof="0" dirty="0" err="1">
                <a:ln>
                  <a:noFill/>
                </a:ln>
                <a:solidFill>
                  <a:srgbClr val="000000"/>
                </a:solidFill>
                <a:effectLst/>
                <a:uLnTx/>
                <a:uFillTx/>
                <a:latin typeface="Calibri"/>
                <a:cs typeface="Calibri"/>
                <a:sym typeface="Calibri"/>
              </a:rPr>
              <a:t>Sanitat </a:t>
            </a:r>
            <a:r>
              <a:rPr kumimoji="0" lang="en-GB" sz="2000" b="1" i="0" u="none" strike="noStrike" kern="0" cap="none" spc="0" normalizeH="0" baseline="0" noProof="0" dirty="0">
                <a:ln>
                  <a:noFill/>
                </a:ln>
                <a:solidFill>
                  <a:srgbClr val="000000"/>
                </a:solidFill>
                <a:effectLst/>
                <a:uLnTx/>
                <a:uFillTx/>
                <a:latin typeface="Calibri"/>
                <a:cs typeface="Calibri"/>
                <a:sym typeface="Calibri"/>
              </a:rPr>
              <a:t>Universal </a:t>
            </a:r>
            <a:r>
              <a:rPr kumimoji="0" lang="en-GB" sz="2000" b="1" i="0" u="none" strike="noStrike" kern="0" cap="none" spc="0" normalizeH="0" baseline="0" noProof="0" dirty="0" err="1">
                <a:ln>
                  <a:noFill/>
                </a:ln>
                <a:solidFill>
                  <a:srgbClr val="000000"/>
                </a:solidFill>
                <a:effectLst/>
                <a:uLnTx/>
                <a:uFillTx/>
                <a:latin typeface="Calibri"/>
                <a:cs typeface="Calibri"/>
                <a:sym typeface="Calibri"/>
              </a:rPr>
              <a:t>i </a:t>
            </a:r>
            <a:r>
              <a:rPr kumimoji="0" lang="en-GB" sz="2000" b="1" i="0" u="none" strike="noStrike" kern="0" cap="none" spc="0" normalizeH="0" baseline="0" noProof="0" dirty="0">
                <a:ln>
                  <a:noFill/>
                </a:ln>
                <a:solidFill>
                  <a:srgbClr val="000000"/>
                </a:solidFill>
                <a:effectLst/>
                <a:uLnTx/>
                <a:uFillTx/>
                <a:latin typeface="Calibri"/>
                <a:cs typeface="Calibri"/>
                <a:sym typeface="Calibri"/>
              </a:rPr>
              <a:t>Salut </a:t>
            </a:r>
            <a:r>
              <a:rPr kumimoji="0" lang="en-GB" sz="2000" b="1" i="0" u="none" strike="noStrike" kern="0" cap="none" spc="0" normalizeH="0" baseline="0" noProof="0" dirty="0" err="1">
                <a:ln>
                  <a:noFill/>
                </a:ln>
                <a:solidFill>
                  <a:srgbClr val="000000"/>
                </a:solidFill>
                <a:effectLst/>
                <a:uLnTx/>
                <a:uFillTx/>
                <a:latin typeface="Calibri"/>
                <a:cs typeface="Calibri"/>
                <a:sym typeface="Calibri"/>
              </a:rPr>
              <a:t>Pública </a:t>
            </a:r>
            <a:r>
              <a:rPr kumimoji="0" lang="en-GB" sz="2000" b="0" i="0" u="none" strike="noStrike" kern="0" cap="none" spc="0" normalizeH="0" baseline="0" noProof="0" dirty="0">
                <a:ln>
                  <a:noFill/>
                </a:ln>
                <a:solidFill>
                  <a:srgbClr val="000000"/>
                </a:solidFill>
                <a:effectLst/>
                <a:uLnTx/>
                <a:uFillTx/>
                <a:latin typeface="Calibri"/>
                <a:cs typeface="Calibri"/>
                <a:sym typeface="Calibri"/>
              </a:rPr>
              <a:t>http://www.san.gva.es/es </a:t>
            </a:r>
          </a:p>
          <a:p>
            <a:pPr marL="228600" marR="0" lvl="0" indent="-228600" algn="l" defTabSz="914400" rtl="0" eaLnBrk="1" fontAlgn="auto" latinLnBrk="0" hangingPunct="1">
              <a:lnSpc>
                <a:spcPct val="150000"/>
              </a:lnSpc>
              <a:spcBef>
                <a:spcPts val="0"/>
              </a:spcBef>
              <a:spcAft>
                <a:spcPts val="0"/>
              </a:spcAft>
              <a:buClr>
                <a:srgbClr val="C01E24"/>
              </a:buClr>
              <a:buSzPts val="2000"/>
              <a:buFont typeface="Calibri"/>
              <a:buChar char="▪"/>
              <a:tabLst/>
              <a:defRPr/>
            </a:pPr>
            <a:r>
              <a:rPr kumimoji="0" lang="en-GB" sz="2000" b="1" i="0" u="none" strike="noStrike" kern="0" cap="none" spc="0" normalizeH="0" baseline="0" noProof="0" dirty="0">
                <a:ln>
                  <a:noFill/>
                </a:ln>
                <a:solidFill>
                  <a:srgbClr val="000000"/>
                </a:solidFill>
                <a:effectLst/>
                <a:uLnTx/>
                <a:uFillTx/>
                <a:latin typeface="Calibri"/>
                <a:cs typeface="Calibri"/>
                <a:sym typeface="Calibri"/>
              </a:rPr>
              <a:t>Portal del paciente </a:t>
            </a:r>
            <a:r>
              <a:rPr kumimoji="0" lang="en-GB" sz="2000" b="0" i="0" u="none" strike="noStrike" kern="0" cap="none" spc="0" normalizeH="0" baseline="0" noProof="0" dirty="0">
                <a:ln>
                  <a:noFill/>
                </a:ln>
                <a:solidFill>
                  <a:srgbClr val="000000"/>
                </a:solidFill>
                <a:effectLst/>
                <a:uLnTx/>
                <a:uFillTx/>
                <a:latin typeface="Calibri"/>
                <a:cs typeface="Calibri"/>
                <a:sym typeface="Calibri"/>
              </a:rPr>
              <a:t>http://www.san.gva.es/web_estatica/portal_del_paciente_es.html </a:t>
            </a:r>
          </a:p>
          <a:p>
            <a:pPr marL="228600" marR="0" lvl="0" indent="-228600" algn="l" defTabSz="914400" rtl="0" eaLnBrk="1" fontAlgn="auto" latinLnBrk="0" hangingPunct="1">
              <a:lnSpc>
                <a:spcPct val="150000"/>
              </a:lnSpc>
              <a:spcBef>
                <a:spcPts val="0"/>
              </a:spcBef>
              <a:spcAft>
                <a:spcPts val="0"/>
              </a:spcAft>
              <a:buClr>
                <a:srgbClr val="C01E24"/>
              </a:buClr>
              <a:buSzPts val="2000"/>
              <a:buFont typeface="Calibri"/>
              <a:buChar char="▪"/>
              <a:tabLst/>
              <a:defRPr/>
            </a:pPr>
            <a:endParaRPr kumimoji="0" lang="en-GB" sz="20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C01E24"/>
              </a:buClr>
              <a:buSzPts val="2000"/>
              <a:buFont typeface="Calibri"/>
              <a:buNone/>
              <a:tabLst/>
              <a:defRPr/>
            </a:pPr>
            <a:endParaRPr kumimoji="0" lang="en-GB" sz="20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C01E24"/>
              </a:buClr>
              <a:buSzPts val="2000"/>
              <a:buFont typeface="Calibri"/>
              <a:buNone/>
              <a:tabLst/>
              <a:defRPr/>
            </a:pPr>
            <a:endParaRPr kumimoji="0" lang="en-GB" sz="2000" b="0" i="0" u="none" strike="noStrike" kern="0" cap="none" spc="0" normalizeH="0" baseline="0" noProof="0" dirty="0">
              <a:ln>
                <a:noFill/>
              </a:ln>
              <a:solidFill>
                <a:srgbClr val="000000"/>
              </a:solidFill>
              <a:effectLst/>
              <a:uLnTx/>
              <a:uFillTx/>
              <a:latin typeface="Calibri"/>
              <a:cs typeface="Calibri"/>
              <a:sym typeface="Calibri"/>
            </a:endParaRPr>
          </a:p>
        </p:txBody>
      </p:sp>
      <p:pic>
        <p:nvPicPr>
          <p:cNvPr id="3" name="Picture 2">
            <a:extLst>
              <a:ext uri="{FF2B5EF4-FFF2-40B4-BE49-F238E27FC236}">
                <a16:creationId xmlns:a16="http://schemas.microsoft.com/office/drawing/2014/main" id="{CD9C3E8C-9F83-4479-A572-250FA94117F1}"/>
              </a:ext>
            </a:extLst>
          </p:cNvPr>
          <p:cNvPicPr>
            <a:picLocks noChangeAspect="1"/>
          </p:cNvPicPr>
          <p:nvPr/>
        </p:nvPicPr>
        <p:blipFill>
          <a:blip r:embed="rId3"/>
          <a:stretch>
            <a:fillRect/>
          </a:stretch>
        </p:blipFill>
        <p:spPr>
          <a:xfrm>
            <a:off x="5097695" y="1789097"/>
            <a:ext cx="6298059" cy="4550139"/>
          </a:xfrm>
          <a:prstGeom prst="rect">
            <a:avLst/>
          </a:prstGeom>
          <a:ln>
            <a:noFill/>
          </a:ln>
          <a:effectLst>
            <a:outerShdw blurRad="190500" algn="tl" rotWithShape="0">
              <a:srgbClr val="000000">
                <a:alpha val="70000"/>
              </a:srgbClr>
            </a:outerShdw>
          </a:effectLst>
        </p:spPr>
      </p:pic>
      <p:sp>
        <p:nvSpPr>
          <p:cNvPr id="11" name="Google Shape;182;p7">
            <a:extLst>
              <a:ext uri="{FF2B5EF4-FFF2-40B4-BE49-F238E27FC236}">
                <a16:creationId xmlns:a16="http://schemas.microsoft.com/office/drawing/2014/main" id="{E6CAE374-AE45-469D-961D-4739208809A6}"/>
              </a:ext>
            </a:extLst>
          </p:cNvPr>
          <p:cNvSpPr/>
          <p:nvPr/>
        </p:nvSpPr>
        <p:spPr>
          <a:xfrm>
            <a:off x="11181346" y="332737"/>
            <a:ext cx="1010653"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530" b="0" i="0" u="none" strike="noStrike" kern="0" cap="none" spc="0" normalizeH="0" baseline="0" noProof="0" dirty="0">
                <a:ln>
                  <a:noFill/>
                </a:ln>
                <a:solidFill>
                  <a:srgbClr val="FFFFFF"/>
                </a:solidFill>
                <a:effectLst/>
                <a:uLnTx/>
                <a:uFillTx/>
                <a:latin typeface="Arial"/>
                <a:cs typeface="Arial"/>
                <a:sym typeface="Arial"/>
              </a:rPr>
              <a:t>España</a:t>
            </a:r>
            <a:endParaRPr kumimoji="0" sz="1275"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7" name="Google Shape;182;p7">
            <a:extLst>
              <a:ext uri="{FF2B5EF4-FFF2-40B4-BE49-F238E27FC236}">
                <a16:creationId xmlns:a16="http://schemas.microsoft.com/office/drawing/2014/main" id="{AE9A6207-8EFC-48B5-9F51-90E3A1D7AF69}"/>
              </a:ext>
            </a:extLst>
          </p:cNvPr>
          <p:cNvSpPr/>
          <p:nvPr/>
        </p:nvSpPr>
        <p:spPr>
          <a:xfrm>
            <a:off x="7540051" y="-3932"/>
            <a:ext cx="4650689" cy="350774"/>
          </a:xfrm>
          <a:prstGeom prst="rect">
            <a:avLst/>
          </a:prstGeom>
          <a:solidFill>
            <a:srgbClr val="7F7F7F"/>
          </a:solidFill>
          <a:ln>
            <a:noFill/>
          </a:ln>
        </p:spPr>
        <p:txBody>
          <a:bodyPr spcFirstLastPara="1" wrap="square" lIns="91425" tIns="45700" rIns="91425" bIns="45700" anchor="ctr" anchorCtr="0">
            <a:normAutofit fontScale="85000" lnSpcReduction="20000"/>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5.1 Presentación de plataformas y aplicaciones de salud digital</a:t>
            </a:r>
            <a:endParaRPr kumimoji="0"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endParaRPr>
          </a:p>
        </p:txBody>
      </p:sp>
      <p:pic>
        <p:nvPicPr>
          <p:cNvPr id="9" name="Picture 2" descr="Spanien, Land, Europa, Flagge, Grenzen, Karte, Nation">
            <a:extLst>
              <a:ext uri="{FF2B5EF4-FFF2-40B4-BE49-F238E27FC236}">
                <a16:creationId xmlns:a16="http://schemas.microsoft.com/office/drawing/2014/main" id="{27960F22-7DD2-451A-92A8-516ECCF128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8691" y="727831"/>
            <a:ext cx="657160" cy="49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167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6154" y="930599"/>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1. Institucional: Sistema regional de salud</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338545" y="2350334"/>
            <a:ext cx="3976602" cy="342766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50000"/>
              </a:lnSpc>
              <a:spcBef>
                <a:spcPts val="0"/>
              </a:spcBef>
              <a:spcAft>
                <a:spcPts val="0"/>
              </a:spcAft>
              <a:buClr>
                <a:srgbClr val="C01E24"/>
              </a:buClr>
              <a:buSzPts val="2000"/>
              <a:buFont typeface="Calibri"/>
              <a:buNone/>
              <a:tabLst/>
              <a:defRPr/>
            </a:pPr>
            <a:r>
              <a:rPr kumimoji="0" lang="en-GB" sz="2000" b="1" i="0" u="none" strike="noStrike" kern="0" cap="none" spc="0" normalizeH="0" baseline="0" noProof="0" dirty="0">
                <a:ln>
                  <a:noFill/>
                </a:ln>
                <a:solidFill>
                  <a:srgbClr val="000000"/>
                </a:solidFill>
                <a:effectLst/>
                <a:uLnTx/>
                <a:uFillTx/>
                <a:latin typeface="Calibri"/>
                <a:cs typeface="Calibri"/>
                <a:sym typeface="Calibri"/>
              </a:rPr>
              <a:t>Acceso a la Sanidad Universal en la Comunidad Valenciana:</a:t>
            </a:r>
          </a:p>
          <a:p>
            <a:pPr marL="0" marR="0" lvl="0" indent="0" algn="l" defTabSz="914400" rtl="0" eaLnBrk="1" fontAlgn="auto" latinLnBrk="0" hangingPunct="1">
              <a:lnSpc>
                <a:spcPct val="150000"/>
              </a:lnSpc>
              <a:spcBef>
                <a:spcPts val="0"/>
              </a:spcBef>
              <a:spcAft>
                <a:spcPts val="0"/>
              </a:spcAft>
              <a:buClr>
                <a:srgbClr val="C01E24"/>
              </a:buClr>
              <a:buSzPts val="2000"/>
              <a:buFont typeface="Calibri"/>
              <a:buNone/>
              <a:tabLst/>
              <a:defRPr/>
            </a:pPr>
            <a:r>
              <a:rPr kumimoji="0" lang="en-GB" sz="2000" b="0" i="0" u="none" strike="noStrike" kern="0" cap="none" spc="0" normalizeH="0" baseline="0" noProof="0" dirty="0">
                <a:ln>
                  <a:noFill/>
                </a:ln>
                <a:solidFill>
                  <a:srgbClr val="000000"/>
                </a:solidFill>
                <a:effectLst/>
                <a:uLnTx/>
                <a:uFillTx/>
                <a:latin typeface="Calibri"/>
                <a:cs typeface="Calibri"/>
                <a:sym typeface="Calibri"/>
                <a:hlinkClick r:id="rId3"/>
              </a:rPr>
              <a:t>http://www.san.gva.es/documents/151744/b467b60d-87f7-4c79-b17b-7e9c594ef0a3 </a:t>
            </a:r>
          </a:p>
          <a:p>
            <a:pPr marL="0" marR="0" lvl="0" indent="0" algn="l" defTabSz="914400" rtl="0" eaLnBrk="1" fontAlgn="auto" latinLnBrk="0" hangingPunct="1">
              <a:lnSpc>
                <a:spcPct val="150000"/>
              </a:lnSpc>
              <a:spcBef>
                <a:spcPts val="0"/>
              </a:spcBef>
              <a:spcAft>
                <a:spcPts val="0"/>
              </a:spcAft>
              <a:buClr>
                <a:srgbClr val="C01E24"/>
              </a:buClr>
              <a:buSzPts val="2000"/>
              <a:buFont typeface="Calibri"/>
              <a:buNone/>
              <a:tabLst/>
              <a:defRPr/>
            </a:pPr>
            <a:endParaRPr kumimoji="0" lang="en-GB" sz="20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C01E24"/>
              </a:buClr>
              <a:buSzPts val="2000"/>
              <a:buFont typeface="Calibri"/>
              <a:buNone/>
              <a:tabLst/>
              <a:defRPr/>
            </a:pPr>
            <a:endParaRPr kumimoji="0" lang="en-GB" sz="20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C01E24"/>
              </a:buClr>
              <a:buSzPts val="2000"/>
              <a:buFont typeface="Calibri"/>
              <a:buNone/>
              <a:tabLst/>
              <a:defRPr/>
            </a:pPr>
            <a:endParaRPr kumimoji="0" lang="en-GB" sz="2000" b="0" i="0" u="none" strike="noStrike" kern="0" cap="none" spc="0" normalizeH="0" baseline="0" noProof="0" dirty="0">
              <a:ln>
                <a:noFill/>
              </a:ln>
              <a:solidFill>
                <a:srgbClr val="000000"/>
              </a:solidFill>
              <a:effectLst/>
              <a:uLnTx/>
              <a:uFillTx/>
              <a:latin typeface="Calibri"/>
              <a:cs typeface="Calibri"/>
              <a:sym typeface="Calibri"/>
            </a:endParaRPr>
          </a:p>
        </p:txBody>
      </p:sp>
      <p:pic>
        <p:nvPicPr>
          <p:cNvPr id="3" name="Picture 2">
            <a:extLst>
              <a:ext uri="{FF2B5EF4-FFF2-40B4-BE49-F238E27FC236}">
                <a16:creationId xmlns:a16="http://schemas.microsoft.com/office/drawing/2014/main" id="{CD9C3E8C-9F83-4479-A572-250FA94117F1}"/>
              </a:ext>
            </a:extLst>
          </p:cNvPr>
          <p:cNvPicPr>
            <a:picLocks noChangeAspect="1"/>
          </p:cNvPicPr>
          <p:nvPr/>
        </p:nvPicPr>
        <p:blipFill>
          <a:blip r:embed="rId4"/>
          <a:stretch>
            <a:fillRect/>
          </a:stretch>
        </p:blipFill>
        <p:spPr>
          <a:xfrm>
            <a:off x="5097695" y="1789097"/>
            <a:ext cx="6298059" cy="4550139"/>
          </a:xfrm>
          <a:prstGeom prst="rect">
            <a:avLst/>
          </a:prstGeom>
          <a:ln>
            <a:noFill/>
          </a:ln>
          <a:effectLst>
            <a:outerShdw blurRad="190500" algn="tl" rotWithShape="0">
              <a:srgbClr val="000000">
                <a:alpha val="70000"/>
              </a:srgbClr>
            </a:outerShdw>
          </a:effectLst>
        </p:spPr>
      </p:pic>
      <p:sp>
        <p:nvSpPr>
          <p:cNvPr id="11" name="Google Shape;182;p7">
            <a:extLst>
              <a:ext uri="{FF2B5EF4-FFF2-40B4-BE49-F238E27FC236}">
                <a16:creationId xmlns:a16="http://schemas.microsoft.com/office/drawing/2014/main" id="{BA40A624-3FC8-49EA-9236-30215C99876D}"/>
              </a:ext>
            </a:extLst>
          </p:cNvPr>
          <p:cNvSpPr/>
          <p:nvPr/>
        </p:nvSpPr>
        <p:spPr>
          <a:xfrm>
            <a:off x="11181346" y="332737"/>
            <a:ext cx="1010653"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530" b="0" i="0" u="none" strike="noStrike" kern="0" cap="none" spc="0" normalizeH="0" baseline="0" noProof="0" dirty="0">
                <a:ln>
                  <a:noFill/>
                </a:ln>
                <a:solidFill>
                  <a:srgbClr val="FFFFFF"/>
                </a:solidFill>
                <a:effectLst/>
                <a:uLnTx/>
                <a:uFillTx/>
                <a:latin typeface="Arial"/>
                <a:cs typeface="Arial"/>
                <a:sym typeface="Arial"/>
              </a:rPr>
              <a:t>España</a:t>
            </a:r>
            <a:endParaRPr kumimoji="0" sz="1275"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7" name="Google Shape;182;p7">
            <a:extLst>
              <a:ext uri="{FF2B5EF4-FFF2-40B4-BE49-F238E27FC236}">
                <a16:creationId xmlns:a16="http://schemas.microsoft.com/office/drawing/2014/main" id="{FB92812C-1489-4835-BBEB-4AE1269FD529}"/>
              </a:ext>
            </a:extLst>
          </p:cNvPr>
          <p:cNvSpPr/>
          <p:nvPr/>
        </p:nvSpPr>
        <p:spPr>
          <a:xfrm>
            <a:off x="7540051" y="-3932"/>
            <a:ext cx="4650689" cy="350774"/>
          </a:xfrm>
          <a:prstGeom prst="rect">
            <a:avLst/>
          </a:prstGeom>
          <a:solidFill>
            <a:srgbClr val="7F7F7F"/>
          </a:solidFill>
          <a:ln>
            <a:noFill/>
          </a:ln>
        </p:spPr>
        <p:txBody>
          <a:bodyPr spcFirstLastPara="1" wrap="square" lIns="91425" tIns="45700" rIns="91425" bIns="45700" anchor="ctr" anchorCtr="0">
            <a:normAutofit fontScale="85000" lnSpcReduction="20000"/>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5.1 Presentación de plataformas y aplicaciones de salud digital</a:t>
            </a:r>
            <a:endParaRPr kumimoji="0"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endParaRPr>
          </a:p>
        </p:txBody>
      </p:sp>
      <p:pic>
        <p:nvPicPr>
          <p:cNvPr id="9" name="Picture 2" descr="Spanien, Land, Europa, Flagge, Grenzen, Karte, Nation">
            <a:extLst>
              <a:ext uri="{FF2B5EF4-FFF2-40B4-BE49-F238E27FC236}">
                <a16:creationId xmlns:a16="http://schemas.microsoft.com/office/drawing/2014/main" id="{4132916C-C9C8-40ED-A0C4-F39581537C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8691" y="727831"/>
            <a:ext cx="657160" cy="49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29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1. Institucional: Sistema regional de salud</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330391" y="1715167"/>
            <a:ext cx="6190726" cy="342766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50000"/>
              </a:lnSpc>
              <a:spcBef>
                <a:spcPts val="0"/>
              </a:spcBef>
              <a:spcAft>
                <a:spcPts val="0"/>
              </a:spcAft>
              <a:buClr>
                <a:srgbClr val="C01E24"/>
              </a:buClr>
              <a:buSzPts val="2000"/>
              <a:buFont typeface="Calibri"/>
              <a:buNone/>
              <a:tabLst/>
              <a:defRPr/>
            </a:pPr>
            <a:endParaRPr kumimoji="0" lang="en-GB" sz="20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C01E24"/>
              </a:buClr>
              <a:buSzPts val="2000"/>
              <a:buFont typeface="Calibri"/>
              <a:buNone/>
              <a:tabLst/>
              <a:defRPr/>
            </a:pPr>
            <a:r>
              <a:rPr kumimoji="0" lang="en-GB" sz="2000" b="1" i="0" u="none" strike="noStrike" kern="0" cap="none" spc="0" normalizeH="0" baseline="0" noProof="0" dirty="0">
                <a:ln>
                  <a:noFill/>
                </a:ln>
                <a:solidFill>
                  <a:srgbClr val="000000"/>
                </a:solidFill>
                <a:effectLst/>
                <a:uLnTx/>
                <a:uFillTx/>
                <a:latin typeface="Calibri"/>
                <a:cs typeface="Calibri"/>
                <a:sym typeface="Calibri"/>
              </a:rPr>
              <a:t>APP: </a:t>
            </a:r>
            <a:r>
              <a:rPr kumimoji="0" lang="en-GB" sz="2000" b="1" i="0" u="none" strike="noStrike" kern="0" cap="none" spc="0" normalizeH="0" baseline="0" noProof="0" dirty="0" err="1">
                <a:ln>
                  <a:noFill/>
                </a:ln>
                <a:solidFill>
                  <a:srgbClr val="000000"/>
                </a:solidFill>
                <a:effectLst/>
                <a:uLnTx/>
                <a:uFillTx/>
                <a:latin typeface="Calibri"/>
                <a:cs typeface="Calibri"/>
                <a:sym typeface="Calibri"/>
              </a:rPr>
              <a:t>GVA+Salut </a:t>
            </a:r>
            <a:r>
              <a:rPr kumimoji="0" lang="en-GB" sz="2000" b="1" i="0" u="none" strike="noStrike" kern="0" cap="none" spc="0" normalizeH="0" baseline="0" noProof="0" dirty="0">
                <a:ln>
                  <a:noFill/>
                </a:ln>
                <a:solidFill>
                  <a:srgbClr val="000000"/>
                </a:solidFill>
                <a:effectLst/>
                <a:uLnTx/>
                <a:uFillTx/>
                <a:latin typeface="Calibri"/>
                <a:cs typeface="Calibri"/>
                <a:sym typeface="Calibri"/>
              </a:rPr>
              <a:t>(</a:t>
            </a:r>
            <a:r>
              <a:rPr kumimoji="0" lang="en-GB" sz="2000" b="1" i="0" u="none" strike="noStrike" kern="0" cap="none" spc="0" normalizeH="0" baseline="0" noProof="0" dirty="0" err="1">
                <a:ln>
                  <a:noFill/>
                </a:ln>
                <a:solidFill>
                  <a:srgbClr val="000000"/>
                </a:solidFill>
                <a:effectLst/>
                <a:uLnTx/>
                <a:uFillTx/>
                <a:latin typeface="Calibri"/>
                <a:cs typeface="Calibri"/>
                <a:sym typeface="Calibri"/>
              </a:rPr>
              <a:t>Comunitat Valenciana</a:t>
            </a:r>
            <a:r>
              <a:rPr kumimoji="0" lang="en-GB" sz="2000" b="1" i="0" u="none" strike="noStrike" kern="0" cap="none" spc="0" normalizeH="0" baseline="0" noProof="0" dirty="0">
                <a:ln>
                  <a:noFill/>
                </a:ln>
                <a:solidFill>
                  <a:srgbClr val="000000"/>
                </a:solidFill>
                <a:effectLst/>
                <a:uLnTx/>
                <a:uFillTx/>
                <a:latin typeface="Calibri"/>
                <a:cs typeface="Calibri"/>
                <a:sym typeface="Calibri"/>
              </a:rPr>
              <a:t>). </a:t>
            </a:r>
          </a:p>
          <a:p>
            <a:pPr marL="228600" marR="0" lvl="0" indent="-228600" algn="l" defTabSz="914400" rtl="0" eaLnBrk="1" fontAlgn="auto" latinLnBrk="0" hangingPunct="1">
              <a:lnSpc>
                <a:spcPct val="150000"/>
              </a:lnSpc>
              <a:spcBef>
                <a:spcPts val="0"/>
              </a:spcBef>
              <a:spcAft>
                <a:spcPts val="0"/>
              </a:spcAft>
              <a:buClr>
                <a:srgbClr val="C01E24"/>
              </a:buClr>
              <a:buSzPts val="2000"/>
              <a:buFont typeface="Calibri"/>
              <a:buChar char="▪"/>
              <a:tabLst/>
              <a:defRPr/>
            </a:pPr>
            <a:r>
              <a:rPr kumimoji="0" lang="en-GB" sz="2000" b="0" i="0" u="none" strike="noStrike" kern="0" cap="none" spc="0" normalizeH="0" baseline="0" noProof="0" dirty="0">
                <a:ln>
                  <a:noFill/>
                </a:ln>
                <a:solidFill>
                  <a:srgbClr val="000000"/>
                </a:solidFill>
                <a:effectLst/>
                <a:uLnTx/>
                <a:uFillTx/>
                <a:latin typeface="Calibri"/>
                <a:cs typeface="Calibri"/>
                <a:sym typeface="Calibri"/>
              </a:rPr>
              <a:t>Permite realizar los trámites más habituales, como la solicitud y comprobación de citas y la consulta de historiales médicos, entre otros.</a:t>
            </a:r>
          </a:p>
        </p:txBody>
      </p:sp>
      <p:pic>
        <p:nvPicPr>
          <p:cNvPr id="1026" name="Picture 2" descr="GVA +Salut - Apps on Google Play">
            <a:extLst>
              <a:ext uri="{FF2B5EF4-FFF2-40B4-BE49-F238E27FC236}">
                <a16:creationId xmlns:a16="http://schemas.microsoft.com/office/drawing/2014/main" id="{60156036-D81A-42BB-A2F2-B566B47E2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8800" y="1595067"/>
            <a:ext cx="4597186" cy="4597186"/>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82;p7">
            <a:extLst>
              <a:ext uri="{FF2B5EF4-FFF2-40B4-BE49-F238E27FC236}">
                <a16:creationId xmlns:a16="http://schemas.microsoft.com/office/drawing/2014/main" id="{54E7F954-9DAF-4742-ACE7-B012F96B253C}"/>
              </a:ext>
            </a:extLst>
          </p:cNvPr>
          <p:cNvSpPr/>
          <p:nvPr/>
        </p:nvSpPr>
        <p:spPr>
          <a:xfrm>
            <a:off x="11181346" y="332737"/>
            <a:ext cx="1010653"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530" b="0" i="0" u="none" strike="noStrike" kern="0" cap="none" spc="0" normalizeH="0" baseline="0" noProof="0" dirty="0">
                <a:ln>
                  <a:noFill/>
                </a:ln>
                <a:solidFill>
                  <a:srgbClr val="FFFFFF"/>
                </a:solidFill>
                <a:effectLst/>
                <a:uLnTx/>
                <a:uFillTx/>
                <a:latin typeface="Arial"/>
                <a:cs typeface="Arial"/>
                <a:sym typeface="Arial"/>
              </a:rPr>
              <a:t>España</a:t>
            </a:r>
            <a:endParaRPr kumimoji="0" sz="1275"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7" name="Google Shape;182;p7">
            <a:extLst>
              <a:ext uri="{FF2B5EF4-FFF2-40B4-BE49-F238E27FC236}">
                <a16:creationId xmlns:a16="http://schemas.microsoft.com/office/drawing/2014/main" id="{653B2C40-3A24-4130-BB0C-BAF9712EFA5C}"/>
              </a:ext>
            </a:extLst>
          </p:cNvPr>
          <p:cNvSpPr/>
          <p:nvPr/>
        </p:nvSpPr>
        <p:spPr>
          <a:xfrm>
            <a:off x="7540051" y="-3932"/>
            <a:ext cx="4650689" cy="350774"/>
          </a:xfrm>
          <a:prstGeom prst="rect">
            <a:avLst/>
          </a:prstGeom>
          <a:solidFill>
            <a:srgbClr val="7F7F7F"/>
          </a:solidFill>
          <a:ln>
            <a:noFill/>
          </a:ln>
        </p:spPr>
        <p:txBody>
          <a:bodyPr spcFirstLastPara="1" wrap="square" lIns="91425" tIns="45700" rIns="91425" bIns="45700" anchor="ctr" anchorCtr="0">
            <a:normAutofit fontScale="85000" lnSpcReduction="20000"/>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5.1 Presentación de plataformas y aplicaciones de salud digital</a:t>
            </a:r>
            <a:endParaRPr kumimoji="0"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endParaRPr>
          </a:p>
        </p:txBody>
      </p:sp>
      <p:pic>
        <p:nvPicPr>
          <p:cNvPr id="9" name="Picture 2" descr="Spanien, Land, Europa, Flagge, Grenzen, Karte, Nation">
            <a:extLst>
              <a:ext uri="{FF2B5EF4-FFF2-40B4-BE49-F238E27FC236}">
                <a16:creationId xmlns:a16="http://schemas.microsoft.com/office/drawing/2014/main" id="{D0BE1276-1DD7-4692-AB83-E8E4EE2141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8691" y="727831"/>
            <a:ext cx="657160" cy="49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410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58000" y="963383"/>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1. Institucional: Sistema regional de salud</a:t>
            </a:r>
          </a:p>
        </p:txBody>
      </p:sp>
      <p:pic>
        <p:nvPicPr>
          <p:cNvPr id="3074" name="Picture 2" descr="Comprar Portal Móvil Osakidetza - Microsoft Store es-ES">
            <a:extLst>
              <a:ext uri="{FF2B5EF4-FFF2-40B4-BE49-F238E27FC236}">
                <a16:creationId xmlns:a16="http://schemas.microsoft.com/office/drawing/2014/main" id="{C588B8BD-D9A0-4598-92C3-FBFB84AFD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0" y="1859622"/>
            <a:ext cx="3707259" cy="208533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6" name="Picture 4" descr="Sergas Móbil - Aplicaciones en Google Play">
            <a:extLst>
              <a:ext uri="{FF2B5EF4-FFF2-40B4-BE49-F238E27FC236}">
                <a16:creationId xmlns:a16="http://schemas.microsoft.com/office/drawing/2014/main" id="{274EB5CC-03C5-4EC9-8EE7-511D1B82A7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82119" y="3876454"/>
            <a:ext cx="2250897" cy="22508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8" name="Picture 6" descr="La Meva Salut - Aplicaciones en Google Play">
            <a:extLst>
              <a:ext uri="{FF2B5EF4-FFF2-40B4-BE49-F238E27FC236}">
                <a16:creationId xmlns:a16="http://schemas.microsoft.com/office/drawing/2014/main" id="{4BCFDD81-DD69-42A2-B906-4CC8526536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8343" y="4009219"/>
            <a:ext cx="2438400" cy="2438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80" name="Picture 8" descr="▷ Cómo Solicitar &amp;quot;Cita Previa SESCAM&amp;quot; 2021">
            <a:extLst>
              <a:ext uri="{FF2B5EF4-FFF2-40B4-BE49-F238E27FC236}">
                <a16:creationId xmlns:a16="http://schemas.microsoft.com/office/drawing/2014/main" id="{D19DA200-9007-46B0-8D6F-9C9F811979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5884" y="4384276"/>
            <a:ext cx="2619375" cy="17430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82" name="Picture 10" descr="La nueva aplicación móvil &amp;quot;Salud Andalucía&amp;quot; integra todas las aplicaciones  móviles de salud e información sobre COVID-19 - PiCuida">
            <a:extLst>
              <a:ext uri="{FF2B5EF4-FFF2-40B4-BE49-F238E27FC236}">
                <a16:creationId xmlns:a16="http://schemas.microsoft.com/office/drawing/2014/main" id="{03E7C58E-195D-4823-920C-809A3A1166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1417" y="1722203"/>
            <a:ext cx="4069195" cy="191621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2" name="Google Shape;182;p7">
            <a:extLst>
              <a:ext uri="{FF2B5EF4-FFF2-40B4-BE49-F238E27FC236}">
                <a16:creationId xmlns:a16="http://schemas.microsoft.com/office/drawing/2014/main" id="{9A2269D9-AA2A-4679-B269-68E4C37E6F9D}"/>
              </a:ext>
            </a:extLst>
          </p:cNvPr>
          <p:cNvSpPr/>
          <p:nvPr/>
        </p:nvSpPr>
        <p:spPr>
          <a:xfrm>
            <a:off x="11181346" y="332737"/>
            <a:ext cx="1010653"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530" b="0" i="0" u="none" strike="noStrike" kern="0" cap="none" spc="0" normalizeH="0" baseline="0" noProof="0" dirty="0">
                <a:ln>
                  <a:noFill/>
                </a:ln>
                <a:solidFill>
                  <a:srgbClr val="FFFFFF"/>
                </a:solidFill>
                <a:effectLst/>
                <a:uLnTx/>
                <a:uFillTx/>
                <a:latin typeface="Arial"/>
                <a:cs typeface="Arial"/>
                <a:sym typeface="Arial"/>
              </a:rPr>
              <a:t>España</a:t>
            </a:r>
            <a:endParaRPr kumimoji="0" sz="1275"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3" name="Google Shape;182;p7">
            <a:extLst>
              <a:ext uri="{FF2B5EF4-FFF2-40B4-BE49-F238E27FC236}">
                <a16:creationId xmlns:a16="http://schemas.microsoft.com/office/drawing/2014/main" id="{2928BDB4-D0AA-4FE2-AABE-3493DFEA03E9}"/>
              </a:ext>
            </a:extLst>
          </p:cNvPr>
          <p:cNvSpPr/>
          <p:nvPr/>
        </p:nvSpPr>
        <p:spPr>
          <a:xfrm>
            <a:off x="7540051" y="-3932"/>
            <a:ext cx="4650689" cy="350774"/>
          </a:xfrm>
          <a:prstGeom prst="rect">
            <a:avLst/>
          </a:prstGeom>
          <a:solidFill>
            <a:srgbClr val="7F7F7F"/>
          </a:solidFill>
          <a:ln>
            <a:noFill/>
          </a:ln>
        </p:spPr>
        <p:txBody>
          <a:bodyPr spcFirstLastPara="1" wrap="square" lIns="91425" tIns="45700" rIns="91425" bIns="45700" anchor="ctr" anchorCtr="0">
            <a:normAutofit fontScale="85000" lnSpcReduction="20000"/>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5.1 Presentación de plataformas y aplicaciones de salud digital</a:t>
            </a:r>
            <a:endParaRPr kumimoji="0"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endParaRPr>
          </a:p>
        </p:txBody>
      </p:sp>
      <p:pic>
        <p:nvPicPr>
          <p:cNvPr id="10" name="Picture 2" descr="Spanien, Land, Europa, Flagge, Grenzen, Karte, Nation">
            <a:extLst>
              <a:ext uri="{FF2B5EF4-FFF2-40B4-BE49-F238E27FC236}">
                <a16:creationId xmlns:a16="http://schemas.microsoft.com/office/drawing/2014/main" id="{B8D9707D-5107-4611-875C-EE43F2C7C0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78691" y="727831"/>
            <a:ext cx="657160" cy="490132"/>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14">
            <a:extLst>
              <a:ext uri="{FF2B5EF4-FFF2-40B4-BE49-F238E27FC236}">
                <a16:creationId xmlns:a16="http://schemas.microsoft.com/office/drawing/2014/main" id="{995C0359-4EE7-EBD2-3B45-501E02F60B9D}"/>
              </a:ext>
            </a:extLst>
          </p:cNvPr>
          <p:cNvSpPr/>
          <p:nvPr/>
        </p:nvSpPr>
        <p:spPr>
          <a:xfrm>
            <a:off x="87807" y="90834"/>
            <a:ext cx="227086" cy="2785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latin typeface="Calibri" panose="020F0502020204030204" pitchFamily="34" charset="0"/>
                <a:cs typeface="Calibri" panose="020F0502020204030204" pitchFamily="34" charset="0"/>
              </a:rPr>
              <a:t>5</a:t>
            </a:r>
          </a:p>
        </p:txBody>
      </p:sp>
    </p:spTree>
    <p:extLst>
      <p:ext uri="{BB962C8B-B14F-4D97-AF65-F5344CB8AC3E}">
        <p14:creationId xmlns:p14="http://schemas.microsoft.com/office/powerpoint/2010/main" val="3227730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1. Institucional: nivel supranacional</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0" y="2350334"/>
            <a:ext cx="4542184" cy="342766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marR="0" lvl="0" indent="-228600" algn="l" defTabSz="914400" rtl="0" eaLnBrk="1" fontAlgn="auto" latinLnBrk="0" hangingPunct="1">
              <a:lnSpc>
                <a:spcPct val="150000"/>
              </a:lnSpc>
              <a:spcBef>
                <a:spcPts val="0"/>
              </a:spcBef>
              <a:spcAft>
                <a:spcPts val="0"/>
              </a:spcAft>
              <a:buClr>
                <a:srgbClr val="C01E24"/>
              </a:buClr>
              <a:buSzPts val="2000"/>
              <a:buFont typeface="Calibri"/>
              <a:buChar char="▪"/>
              <a:tabLst/>
              <a:defRPr/>
            </a:pPr>
            <a:r>
              <a:rPr kumimoji="0" lang="en-GB" sz="2000" b="1" i="0" u="none" strike="noStrike" kern="0" cap="none" spc="0" normalizeH="0" baseline="0" noProof="0" dirty="0">
                <a:ln>
                  <a:noFill/>
                </a:ln>
                <a:solidFill>
                  <a:srgbClr val="000000"/>
                </a:solidFill>
                <a:effectLst/>
                <a:uLnTx/>
                <a:uFillTx/>
                <a:latin typeface="Calibri"/>
                <a:cs typeface="Calibri"/>
                <a:sym typeface="Calibri"/>
              </a:rPr>
              <a:t>OMS: </a:t>
            </a:r>
            <a:r>
              <a:rPr kumimoji="0" lang="en-GB" sz="2000" b="0" i="0" u="none" strike="noStrike" kern="0" cap="none" spc="0" normalizeH="0" baseline="0" noProof="0" dirty="0">
                <a:ln>
                  <a:noFill/>
                </a:ln>
                <a:solidFill>
                  <a:srgbClr val="000000"/>
                </a:solidFill>
                <a:effectLst/>
                <a:uLnTx/>
                <a:uFillTx/>
                <a:latin typeface="Calibri"/>
                <a:cs typeface="Calibri"/>
                <a:sym typeface="Calibri"/>
              </a:rPr>
              <a:t>Organización Mundial de la Salud </a:t>
            </a:r>
            <a:r>
              <a:rPr kumimoji="0" lang="en-GB" sz="2000" b="0" i="0" u="none" strike="noStrike" kern="0" cap="none" spc="0" normalizeH="0" baseline="0" noProof="0" dirty="0">
                <a:ln>
                  <a:noFill/>
                </a:ln>
                <a:solidFill>
                  <a:srgbClr val="000000"/>
                </a:solidFill>
                <a:effectLst/>
                <a:uLnTx/>
                <a:uFillTx/>
                <a:latin typeface="Calibri"/>
                <a:cs typeface="Calibri"/>
                <a:sym typeface="Calibri"/>
                <a:hlinkClick r:id="rId3"/>
              </a:rPr>
              <a:t>https://www.who.int/es</a:t>
            </a:r>
            <a:r>
              <a:rPr kumimoji="0" lang="en-GB" sz="2000" b="0" i="0" u="none" strike="noStrike" kern="0" cap="none" spc="0" normalizeH="0" baseline="0" noProof="0" dirty="0">
                <a:ln>
                  <a:noFill/>
                </a:ln>
                <a:solidFill>
                  <a:srgbClr val="000000"/>
                </a:solidFill>
                <a:effectLst/>
                <a:uLnTx/>
                <a:uFillTx/>
                <a:latin typeface="Calibri"/>
                <a:cs typeface="Calibri"/>
                <a:sym typeface="Calibri"/>
              </a:rPr>
              <a:t>  </a:t>
            </a:r>
          </a:p>
        </p:txBody>
      </p:sp>
      <p:pic>
        <p:nvPicPr>
          <p:cNvPr id="8196" name="Picture 4" descr="La Organización Mundial de la Salud (OMS) insta a todos sus Estados  Miembros a desarrollar Sistemas de Urgencias y Emergencias y una  especialización adecuada de los profesionales como garantía de equidad,  igualdad">
            <a:extLst>
              <a:ext uri="{FF2B5EF4-FFF2-40B4-BE49-F238E27FC236}">
                <a16:creationId xmlns:a16="http://schemas.microsoft.com/office/drawing/2014/main" id="{524FC8F7-68A4-48FD-96F6-E0AABE1D0A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5294" y="2169299"/>
            <a:ext cx="6096000" cy="3073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1" name="Google Shape;182;p7">
            <a:extLst>
              <a:ext uri="{FF2B5EF4-FFF2-40B4-BE49-F238E27FC236}">
                <a16:creationId xmlns:a16="http://schemas.microsoft.com/office/drawing/2014/main" id="{3BCEF9AA-6F5E-48CD-BB65-D32A3B3DF7C5}"/>
              </a:ext>
            </a:extLst>
          </p:cNvPr>
          <p:cNvSpPr/>
          <p:nvPr/>
        </p:nvSpPr>
        <p:spPr>
          <a:xfrm>
            <a:off x="11181346" y="332737"/>
            <a:ext cx="1010653"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530" b="0" i="0" u="none" strike="noStrike" kern="0" cap="none" spc="0" normalizeH="0" baseline="0" noProof="0" dirty="0">
                <a:ln>
                  <a:noFill/>
                </a:ln>
                <a:solidFill>
                  <a:srgbClr val="FFFFFF"/>
                </a:solidFill>
                <a:effectLst/>
                <a:uLnTx/>
                <a:uFillTx/>
                <a:latin typeface="Arial"/>
                <a:cs typeface="Arial"/>
                <a:sym typeface="Arial"/>
              </a:rPr>
              <a:t>España</a:t>
            </a:r>
            <a:endParaRPr kumimoji="0" sz="1275"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7" name="Google Shape;182;p7">
            <a:extLst>
              <a:ext uri="{FF2B5EF4-FFF2-40B4-BE49-F238E27FC236}">
                <a16:creationId xmlns:a16="http://schemas.microsoft.com/office/drawing/2014/main" id="{C697E91F-99B2-44A2-8FE0-FD0E259CC7BD}"/>
              </a:ext>
            </a:extLst>
          </p:cNvPr>
          <p:cNvSpPr/>
          <p:nvPr/>
        </p:nvSpPr>
        <p:spPr>
          <a:xfrm>
            <a:off x="7540051" y="-3932"/>
            <a:ext cx="4650689" cy="350774"/>
          </a:xfrm>
          <a:prstGeom prst="rect">
            <a:avLst/>
          </a:prstGeom>
          <a:solidFill>
            <a:srgbClr val="7F7F7F"/>
          </a:solidFill>
          <a:ln>
            <a:noFill/>
          </a:ln>
        </p:spPr>
        <p:txBody>
          <a:bodyPr spcFirstLastPara="1" wrap="square" lIns="91425" tIns="45700" rIns="91425" bIns="45700" anchor="ctr" anchorCtr="0">
            <a:normAutofit fontScale="85000" lnSpcReduction="20000"/>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5.1 Presentación de plataformas y aplicaciones de salud digital</a:t>
            </a:r>
            <a:endParaRPr kumimoji="0"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endParaRPr>
          </a:p>
        </p:txBody>
      </p:sp>
      <p:pic>
        <p:nvPicPr>
          <p:cNvPr id="9" name="Picture 2" descr="Spanien, Land, Europa, Flagge, Grenzen, Karte, Nation">
            <a:extLst>
              <a:ext uri="{FF2B5EF4-FFF2-40B4-BE49-F238E27FC236}">
                <a16:creationId xmlns:a16="http://schemas.microsoft.com/office/drawing/2014/main" id="{52672149-6654-49D2-9BF4-C584340A64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8691" y="727831"/>
            <a:ext cx="657160" cy="49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206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2. No institucional</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51795" y="1642099"/>
            <a:ext cx="8435532" cy="349321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50000"/>
              </a:lnSpc>
              <a:spcBef>
                <a:spcPts val="0"/>
              </a:spcBef>
              <a:spcAft>
                <a:spcPts val="0"/>
              </a:spcAft>
              <a:buClr>
                <a:srgbClr val="C01E24"/>
              </a:buClr>
              <a:buSzPts val="2000"/>
              <a:buFont typeface="Calibri"/>
              <a:buNone/>
              <a:tabLst/>
              <a:defRPr/>
            </a:pPr>
            <a:endParaRPr kumimoji="0" lang="en-GB" sz="20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C01E24"/>
              </a:buClr>
              <a:buSzPts val="2000"/>
              <a:buFont typeface="Calibri"/>
              <a:buNone/>
              <a:tabLst/>
              <a:defRPr/>
            </a:pPr>
            <a:r>
              <a:rPr kumimoji="0" lang="en-GB" sz="2000" b="1" i="0" u="none" strike="noStrike" kern="0" cap="none" spc="0" normalizeH="0" baseline="0" noProof="0" dirty="0">
                <a:ln>
                  <a:noFill/>
                </a:ln>
                <a:solidFill>
                  <a:srgbClr val="000000"/>
                </a:solidFill>
                <a:effectLst/>
                <a:uLnTx/>
                <a:uFillTx/>
                <a:latin typeface="Calibri"/>
                <a:cs typeface="Calibri"/>
                <a:sym typeface="Calibri"/>
              </a:rPr>
              <a:t>GuíaSalud: </a:t>
            </a:r>
            <a:r>
              <a:rPr kumimoji="0" lang="en-GB" sz="2000" b="1" i="0" u="none" strike="noStrike" kern="0" cap="none" spc="0" normalizeH="0" baseline="0" noProof="0" dirty="0">
                <a:ln>
                  <a:noFill/>
                </a:ln>
                <a:solidFill>
                  <a:srgbClr val="000000"/>
                </a:solidFill>
                <a:effectLst/>
                <a:uLnTx/>
                <a:uFillTx/>
                <a:latin typeface="Calibri"/>
                <a:cs typeface="Calibri"/>
                <a:sym typeface="Calibri"/>
                <a:hlinkClick r:id="rId3"/>
              </a:rPr>
              <a:t>https:</a:t>
            </a:r>
            <a:r>
              <a:rPr kumimoji="0" lang="en-GB" sz="2000" b="1" i="0" u="none" strike="noStrike" kern="0" cap="none" spc="0" normalizeH="0" baseline="0" noProof="0" dirty="0">
                <a:ln>
                  <a:noFill/>
                </a:ln>
                <a:solidFill>
                  <a:srgbClr val="000000"/>
                </a:solidFill>
                <a:effectLst/>
                <a:uLnTx/>
                <a:uFillTx/>
                <a:latin typeface="Calibri"/>
                <a:cs typeface="Calibri"/>
                <a:sym typeface="Calibri"/>
              </a:rPr>
              <a:t>//portal.guiasalud.es/ </a:t>
            </a:r>
          </a:p>
          <a:p>
            <a:pPr marL="342900" marR="0" lvl="0" indent="-342900" algn="just" defTabSz="914400" rtl="0" eaLnBrk="1" fontAlgn="auto" latinLnBrk="0" hangingPunct="1">
              <a:lnSpc>
                <a:spcPct val="150000"/>
              </a:lnSpc>
              <a:spcBef>
                <a:spcPts val="0"/>
              </a:spcBef>
              <a:spcAft>
                <a:spcPts val="0"/>
              </a:spcAft>
              <a:buClr>
                <a:srgbClr val="C01E24"/>
              </a:buClr>
              <a:buSzPts val="2000"/>
              <a:buFont typeface="Calibri"/>
              <a:buChar char="▪"/>
              <a:tabLst/>
              <a:defRPr/>
            </a:pPr>
            <a:r>
              <a:rPr kumimoji="0" lang="en-GB" sz="2000" b="0" i="0" u="none" strike="noStrike" kern="0" cap="none" spc="0" normalizeH="0" baseline="0" noProof="0" dirty="0">
                <a:ln>
                  <a:noFill/>
                </a:ln>
                <a:solidFill>
                  <a:srgbClr val="000000"/>
                </a:solidFill>
                <a:effectLst/>
                <a:uLnTx/>
                <a:uFillTx/>
                <a:latin typeface="Calibri"/>
                <a:cs typeface="Calibri"/>
                <a:sym typeface="Calibri"/>
              </a:rPr>
              <a:t>Órgano del Sistema Nacional de Salud (SNS) en el que participan las 17 Comunidades Autónomas y el Ministerio de Sanidad, fue creado como instrumento para mejorar la calidad de la asistencia sanitaria en el SNS. La misión </a:t>
            </a:r>
            <a:r>
              <a:rPr kumimoji="0" lang="en-GB" sz="2000" b="0" i="0" u="none" strike="noStrike" kern="0" cap="none" spc="0" normalizeH="0" baseline="0" noProof="0" dirty="0" err="1">
                <a:ln>
                  <a:noFill/>
                </a:ln>
                <a:solidFill>
                  <a:srgbClr val="000000"/>
                </a:solidFill>
                <a:effectLst/>
                <a:uLnTx/>
                <a:uFillTx/>
                <a:latin typeface="Calibri"/>
                <a:cs typeface="Calibri"/>
                <a:sym typeface="Calibri"/>
              </a:rPr>
              <a:t>de GuíaSalud </a:t>
            </a:r>
            <a:r>
              <a:rPr kumimoji="0" lang="en-GB" sz="2000" b="0" i="0" u="none" strike="noStrike" kern="0" cap="none" spc="0" normalizeH="0" baseline="0" noProof="0" dirty="0">
                <a:ln>
                  <a:noFill/>
                </a:ln>
                <a:solidFill>
                  <a:srgbClr val="000000"/>
                </a:solidFill>
                <a:effectLst/>
                <a:uLnTx/>
                <a:uFillTx/>
                <a:latin typeface="Calibri"/>
                <a:cs typeface="Calibri"/>
                <a:sym typeface="Calibri"/>
              </a:rPr>
              <a:t>es promover la oferta de recursos, servicios y productos basados en la evidencia científica para apoyar la toma de decisiones de profesionales y pacientes en el Sistema Nacional de Salud (SNS), así como promover la creación de redes de colaboradores y la cooperación entre entidades relacionadas con la GPC y la Toma de Decisiones Basada en la Evidencia (DBE).</a:t>
            </a:r>
          </a:p>
          <a:p>
            <a:pPr marL="228600" marR="0" lvl="0" indent="-228600" algn="l" defTabSz="914400" rtl="0" eaLnBrk="1" fontAlgn="auto" latinLnBrk="0" hangingPunct="1">
              <a:lnSpc>
                <a:spcPct val="150000"/>
              </a:lnSpc>
              <a:spcBef>
                <a:spcPts val="0"/>
              </a:spcBef>
              <a:spcAft>
                <a:spcPts val="0"/>
              </a:spcAft>
              <a:buClr>
                <a:srgbClr val="C01E24"/>
              </a:buClr>
              <a:buSzPts val="2000"/>
              <a:buFont typeface="Calibri"/>
              <a:buChar char="▪"/>
              <a:tabLst/>
              <a:defRPr/>
            </a:pPr>
            <a:endParaRPr kumimoji="0" lang="en-GB" sz="2000" b="0" i="0" u="none" strike="noStrike" kern="0" cap="none" spc="0" normalizeH="0" baseline="0" noProof="0" dirty="0">
              <a:ln>
                <a:noFill/>
              </a:ln>
              <a:solidFill>
                <a:srgbClr val="000000"/>
              </a:solidFill>
              <a:effectLst/>
              <a:uLnTx/>
              <a:uFillTx/>
              <a:latin typeface="Calibri"/>
              <a:cs typeface="Calibri"/>
              <a:sym typeface="Calibri"/>
            </a:endParaRPr>
          </a:p>
        </p:txBody>
      </p:sp>
      <p:pic>
        <p:nvPicPr>
          <p:cNvPr id="3" name="Picture 2">
            <a:extLst>
              <a:ext uri="{FF2B5EF4-FFF2-40B4-BE49-F238E27FC236}">
                <a16:creationId xmlns:a16="http://schemas.microsoft.com/office/drawing/2014/main" id="{48A144A8-96C0-46FE-B36F-4410BBE6230B}"/>
              </a:ext>
            </a:extLst>
          </p:cNvPr>
          <p:cNvPicPr>
            <a:picLocks noChangeAspect="1"/>
          </p:cNvPicPr>
          <p:nvPr/>
        </p:nvPicPr>
        <p:blipFill>
          <a:blip r:embed="rId4"/>
          <a:stretch>
            <a:fillRect/>
          </a:stretch>
        </p:blipFill>
        <p:spPr>
          <a:xfrm>
            <a:off x="6852971" y="1382548"/>
            <a:ext cx="3211883" cy="1186176"/>
          </a:xfrm>
          <a:prstGeom prst="rect">
            <a:avLst/>
          </a:prstGeom>
          <a:ln>
            <a:noFill/>
          </a:ln>
          <a:effectLst>
            <a:outerShdw blurRad="190500" algn="tl" rotWithShape="0">
              <a:srgbClr val="000000">
                <a:alpha val="70000"/>
              </a:srgbClr>
            </a:outerShdw>
          </a:effectLst>
        </p:spPr>
      </p:pic>
      <p:sp>
        <p:nvSpPr>
          <p:cNvPr id="9" name="Google Shape;182;p7">
            <a:extLst>
              <a:ext uri="{FF2B5EF4-FFF2-40B4-BE49-F238E27FC236}">
                <a16:creationId xmlns:a16="http://schemas.microsoft.com/office/drawing/2014/main" id="{9BDEDFAD-5D7C-4F85-B680-BA4B881B2185}"/>
              </a:ext>
            </a:extLst>
          </p:cNvPr>
          <p:cNvSpPr/>
          <p:nvPr/>
        </p:nvSpPr>
        <p:spPr>
          <a:xfrm>
            <a:off x="11181346" y="332737"/>
            <a:ext cx="1010653"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530" b="0" i="0" u="none" strike="noStrike" kern="0" cap="none" spc="0" normalizeH="0" baseline="0" noProof="0" dirty="0">
                <a:ln>
                  <a:noFill/>
                </a:ln>
                <a:solidFill>
                  <a:srgbClr val="FFFFFF"/>
                </a:solidFill>
                <a:effectLst/>
                <a:uLnTx/>
                <a:uFillTx/>
                <a:latin typeface="Arial"/>
                <a:cs typeface="Arial"/>
                <a:sym typeface="Arial"/>
              </a:rPr>
              <a:t>España</a:t>
            </a:r>
            <a:endParaRPr kumimoji="0" sz="1275"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7" name="Google Shape;182;p7">
            <a:extLst>
              <a:ext uri="{FF2B5EF4-FFF2-40B4-BE49-F238E27FC236}">
                <a16:creationId xmlns:a16="http://schemas.microsoft.com/office/drawing/2014/main" id="{CCA335CF-E323-4BBD-9C3D-0F00227D2C0C}"/>
              </a:ext>
            </a:extLst>
          </p:cNvPr>
          <p:cNvSpPr/>
          <p:nvPr/>
        </p:nvSpPr>
        <p:spPr>
          <a:xfrm>
            <a:off x="7540051" y="-3932"/>
            <a:ext cx="4650689" cy="350774"/>
          </a:xfrm>
          <a:prstGeom prst="rect">
            <a:avLst/>
          </a:prstGeom>
          <a:solidFill>
            <a:srgbClr val="7F7F7F"/>
          </a:solidFill>
          <a:ln>
            <a:noFill/>
          </a:ln>
        </p:spPr>
        <p:txBody>
          <a:bodyPr spcFirstLastPara="1" wrap="square" lIns="91425" tIns="45700" rIns="91425" bIns="45700" anchor="ctr" anchorCtr="0">
            <a:normAutofit fontScale="85000" lnSpcReduction="20000"/>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5.1 Presentación de plataformas y aplicaciones de salud digital</a:t>
            </a:r>
            <a:endParaRPr kumimoji="0"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endParaRPr>
          </a:p>
        </p:txBody>
      </p:sp>
      <p:pic>
        <p:nvPicPr>
          <p:cNvPr id="11" name="Picture 2" descr="Spanien, Land, Europa, Flagge, Grenzen, Karte, Nation">
            <a:extLst>
              <a:ext uri="{FF2B5EF4-FFF2-40B4-BE49-F238E27FC236}">
                <a16:creationId xmlns:a16="http://schemas.microsoft.com/office/drawing/2014/main" id="{96ABEC6D-4772-45DD-A8CF-F0A34E7505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8691" y="727831"/>
            <a:ext cx="657160" cy="49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544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2. No institucional</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10967" y="2079433"/>
            <a:ext cx="4538022" cy="342766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marR="0" lvl="0" indent="-228600" algn="l" defTabSz="914400" rtl="0" eaLnBrk="1" fontAlgn="auto" latinLnBrk="0" hangingPunct="1">
              <a:lnSpc>
                <a:spcPct val="150000"/>
              </a:lnSpc>
              <a:spcBef>
                <a:spcPts val="0"/>
              </a:spcBef>
              <a:spcAft>
                <a:spcPts val="0"/>
              </a:spcAft>
              <a:buClr>
                <a:srgbClr val="C01E24"/>
              </a:buClr>
              <a:buSzPts val="2000"/>
              <a:buFont typeface="Calibri"/>
              <a:buChar char="▪"/>
              <a:tabLst/>
              <a:defRPr/>
            </a:pPr>
            <a:r>
              <a:rPr kumimoji="0" lang="en-GB" sz="2000" b="0" i="0" u="none" strike="noStrike" kern="0" cap="none" spc="0" normalizeH="0" baseline="0" noProof="0" dirty="0">
                <a:ln>
                  <a:noFill/>
                </a:ln>
                <a:solidFill>
                  <a:srgbClr val="000000"/>
                </a:solidFill>
                <a:effectLst/>
                <a:uLnTx/>
                <a:uFillTx/>
                <a:latin typeface="Calibri"/>
                <a:cs typeface="Calibri"/>
                <a:sym typeface="Calibri"/>
                <a:hlinkClick r:id="rId3"/>
              </a:rPr>
              <a:t>https://www.webconsultas.com/qwdw</a:t>
            </a:r>
            <a:endParaRPr kumimoji="0" lang="en-GB" sz="20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C01E24"/>
              </a:buClr>
              <a:buSzPts val="2000"/>
              <a:buFont typeface="Calibri"/>
              <a:buNone/>
              <a:tabLst/>
              <a:defRPr/>
            </a:pPr>
            <a:r>
              <a:rPr kumimoji="0" lang="en-GB" sz="2000" b="0" i="0" u="none" strike="noStrike" kern="0" cap="none" spc="0" normalizeH="0" baseline="0" noProof="0" dirty="0">
                <a:ln>
                  <a:noFill/>
                </a:ln>
                <a:solidFill>
                  <a:srgbClr val="000000"/>
                </a:solidFill>
                <a:effectLst/>
                <a:uLnTx/>
                <a:uFillTx/>
                <a:latin typeface="Calibri"/>
                <a:cs typeface="Calibri"/>
                <a:sym typeface="Calibri"/>
              </a:rPr>
              <a:t>Noticias e información sobre diferentes áreas de la salud.</a:t>
            </a:r>
          </a:p>
        </p:txBody>
      </p:sp>
      <p:pic>
        <p:nvPicPr>
          <p:cNvPr id="3" name="Picture 2">
            <a:extLst>
              <a:ext uri="{FF2B5EF4-FFF2-40B4-BE49-F238E27FC236}">
                <a16:creationId xmlns:a16="http://schemas.microsoft.com/office/drawing/2014/main" id="{DDCD5588-9E73-4032-8736-3EF019A7B0BC}"/>
              </a:ext>
            </a:extLst>
          </p:cNvPr>
          <p:cNvPicPr>
            <a:picLocks noChangeAspect="1"/>
          </p:cNvPicPr>
          <p:nvPr/>
        </p:nvPicPr>
        <p:blipFill>
          <a:blip r:embed="rId4"/>
          <a:stretch>
            <a:fillRect/>
          </a:stretch>
        </p:blipFill>
        <p:spPr>
          <a:xfrm>
            <a:off x="5120026" y="2109495"/>
            <a:ext cx="6497666" cy="1270350"/>
          </a:xfrm>
          <a:prstGeom prst="rect">
            <a:avLst/>
          </a:prstGeom>
          <a:ln>
            <a:noFill/>
          </a:ln>
          <a:effectLst>
            <a:outerShdw blurRad="190500" algn="tl" rotWithShape="0">
              <a:srgbClr val="000000">
                <a:alpha val="70000"/>
              </a:srgbClr>
            </a:outerShdw>
          </a:effectLst>
        </p:spPr>
      </p:pic>
      <p:sp>
        <p:nvSpPr>
          <p:cNvPr id="11" name="Google Shape;182;p7">
            <a:extLst>
              <a:ext uri="{FF2B5EF4-FFF2-40B4-BE49-F238E27FC236}">
                <a16:creationId xmlns:a16="http://schemas.microsoft.com/office/drawing/2014/main" id="{4AA7AC5F-7D8D-48BA-B128-69E72CC33648}"/>
              </a:ext>
            </a:extLst>
          </p:cNvPr>
          <p:cNvSpPr/>
          <p:nvPr/>
        </p:nvSpPr>
        <p:spPr>
          <a:xfrm>
            <a:off x="11181346" y="332737"/>
            <a:ext cx="1010653"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530" b="0" i="0" u="none" strike="noStrike" kern="0" cap="none" spc="0" normalizeH="0" baseline="0" noProof="0" dirty="0">
                <a:ln>
                  <a:noFill/>
                </a:ln>
                <a:solidFill>
                  <a:srgbClr val="FFFFFF"/>
                </a:solidFill>
                <a:effectLst/>
                <a:uLnTx/>
                <a:uFillTx/>
                <a:latin typeface="Arial"/>
                <a:cs typeface="Arial"/>
                <a:sym typeface="Arial"/>
              </a:rPr>
              <a:t>España</a:t>
            </a:r>
            <a:endParaRPr kumimoji="0" sz="1275"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2" name="Google Shape;182;p7">
            <a:extLst>
              <a:ext uri="{FF2B5EF4-FFF2-40B4-BE49-F238E27FC236}">
                <a16:creationId xmlns:a16="http://schemas.microsoft.com/office/drawing/2014/main" id="{3694B606-8EFB-45DD-B3FC-FE85324C3ACC}"/>
              </a:ext>
            </a:extLst>
          </p:cNvPr>
          <p:cNvSpPr/>
          <p:nvPr/>
        </p:nvSpPr>
        <p:spPr>
          <a:xfrm>
            <a:off x="7540051" y="-3932"/>
            <a:ext cx="4650689" cy="350774"/>
          </a:xfrm>
          <a:prstGeom prst="rect">
            <a:avLst/>
          </a:prstGeom>
          <a:solidFill>
            <a:srgbClr val="7F7F7F"/>
          </a:solidFill>
          <a:ln>
            <a:noFill/>
          </a:ln>
        </p:spPr>
        <p:txBody>
          <a:bodyPr spcFirstLastPara="1" wrap="square" lIns="91425" tIns="45700" rIns="91425" bIns="45700" anchor="ctr" anchorCtr="0">
            <a:normAutofit fontScale="85000" lnSpcReduction="20000"/>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5.1 Presentación de plataformas y aplicaciones de salud digital</a:t>
            </a:r>
            <a:endParaRPr kumimoji="0"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endParaRPr>
          </a:p>
        </p:txBody>
      </p:sp>
      <p:pic>
        <p:nvPicPr>
          <p:cNvPr id="7" name="Picture 2" descr="Spanien, Land, Europa, Flagge, Grenzen, Karte, Nation">
            <a:extLst>
              <a:ext uri="{FF2B5EF4-FFF2-40B4-BE49-F238E27FC236}">
                <a16:creationId xmlns:a16="http://schemas.microsoft.com/office/drawing/2014/main" id="{B579888B-921E-45E1-9892-D25BCF4C42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8691" y="727831"/>
            <a:ext cx="657160" cy="49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790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2. No institucional</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717757" y="1632005"/>
            <a:ext cx="8217696" cy="362922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marR="0" lvl="0" indent="-228600" algn="l" defTabSz="914400" rtl="0" eaLnBrk="1" fontAlgn="auto" latinLnBrk="0" hangingPunct="1">
              <a:lnSpc>
                <a:spcPct val="150000"/>
              </a:lnSpc>
              <a:spcBef>
                <a:spcPts val="0"/>
              </a:spcBef>
              <a:spcAft>
                <a:spcPts val="0"/>
              </a:spcAft>
              <a:buClr>
                <a:srgbClr val="C01E24"/>
              </a:buClr>
              <a:buSzPts val="2000"/>
              <a:buFont typeface="Calibri"/>
              <a:buChar char="▪"/>
              <a:tabLst/>
              <a:defRPr/>
            </a:pPr>
            <a:r>
              <a:rPr kumimoji="0" lang="en-GB" sz="2000" b="0" i="0" u="none" strike="noStrike" kern="0" cap="none" spc="0" normalizeH="0" baseline="0" noProof="0" dirty="0">
                <a:ln>
                  <a:noFill/>
                </a:ln>
                <a:solidFill>
                  <a:srgbClr val="000000"/>
                </a:solidFill>
                <a:effectLst/>
                <a:uLnTx/>
                <a:uFillTx/>
                <a:latin typeface="Calibri"/>
                <a:cs typeface="Calibri"/>
                <a:sym typeface="Calibri"/>
                <a:hlinkClick r:id="rId3"/>
              </a:rPr>
              <a:t>https://www.efesalud.com/espana/</a:t>
            </a:r>
            <a:endParaRPr kumimoji="0" lang="en-GB" sz="2000" b="0" i="0" u="none" strike="noStrike" kern="0" cap="none" spc="0" normalizeH="0" baseline="0" noProof="0" dirty="0">
              <a:ln>
                <a:noFill/>
              </a:ln>
              <a:solidFill>
                <a:srgbClr val="000000"/>
              </a:solidFill>
              <a:effectLst/>
              <a:uLnTx/>
              <a:uFillTx/>
              <a:latin typeface="Calibri"/>
              <a:cs typeface="Calibri"/>
              <a:sym typeface="Calibri"/>
            </a:endParaRPr>
          </a:p>
          <a:p>
            <a:pPr marL="228600" marR="0" lvl="0" indent="-228600" algn="l" defTabSz="914400" rtl="0" eaLnBrk="1" fontAlgn="auto" latinLnBrk="0" hangingPunct="1">
              <a:lnSpc>
                <a:spcPct val="150000"/>
              </a:lnSpc>
              <a:spcBef>
                <a:spcPts val="0"/>
              </a:spcBef>
              <a:spcAft>
                <a:spcPts val="0"/>
              </a:spcAft>
              <a:buClr>
                <a:srgbClr val="C01E24"/>
              </a:buClr>
              <a:buSzPts val="2000"/>
              <a:buFont typeface="Calibri"/>
              <a:buChar char="▪"/>
              <a:tabLst/>
              <a:defRPr/>
            </a:pPr>
            <a:r>
              <a:rPr kumimoji="0" lang="en-GB" sz="2000" b="0" i="0" u="none" strike="noStrike" kern="0" cap="none" spc="0" normalizeH="0" baseline="0" noProof="0" dirty="0">
                <a:ln>
                  <a:noFill/>
                </a:ln>
                <a:solidFill>
                  <a:srgbClr val="000000"/>
                </a:solidFill>
                <a:effectLst/>
                <a:uLnTx/>
                <a:uFillTx/>
                <a:latin typeface="Calibri"/>
                <a:cs typeface="Calibri"/>
                <a:sym typeface="Calibri"/>
                <a:hlinkClick r:id="rId4"/>
              </a:rPr>
              <a:t>https://www.efesalud.com/internacional/</a:t>
            </a:r>
            <a:endParaRPr kumimoji="0" lang="en-GB" sz="20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just" defTabSz="914400" rtl="0" eaLnBrk="1" fontAlgn="auto" latinLnBrk="0" hangingPunct="1">
              <a:lnSpc>
                <a:spcPct val="150000"/>
              </a:lnSpc>
              <a:spcBef>
                <a:spcPts val="0"/>
              </a:spcBef>
              <a:spcAft>
                <a:spcPts val="0"/>
              </a:spcAft>
              <a:buClr>
                <a:srgbClr val="C01E24"/>
              </a:buClr>
              <a:buSzPts val="2000"/>
              <a:buFont typeface="Calibri"/>
              <a:buNone/>
              <a:tabLst/>
              <a:defRPr/>
            </a:pPr>
            <a:endParaRPr kumimoji="0" lang="en-GB" sz="20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just" defTabSz="914400" rtl="0" eaLnBrk="1" fontAlgn="auto" latinLnBrk="0" hangingPunct="1">
              <a:lnSpc>
                <a:spcPct val="150000"/>
              </a:lnSpc>
              <a:spcBef>
                <a:spcPts val="0"/>
              </a:spcBef>
              <a:spcAft>
                <a:spcPts val="0"/>
              </a:spcAft>
              <a:buClr>
                <a:srgbClr val="C01E24"/>
              </a:buClr>
              <a:buSzPts val="2000"/>
              <a:buFont typeface="Calibri"/>
              <a:buNone/>
              <a:tabLst/>
              <a:defRPr/>
            </a:pPr>
            <a:r>
              <a:rPr kumimoji="0" lang="en-GB" sz="2000" b="0" i="0" u="none" strike="noStrike" kern="0" cap="none" spc="0" normalizeH="0" baseline="0" noProof="0" dirty="0">
                <a:ln>
                  <a:noFill/>
                </a:ln>
                <a:solidFill>
                  <a:srgbClr val="000000"/>
                </a:solidFill>
                <a:effectLst/>
                <a:uLnTx/>
                <a:uFillTx/>
                <a:latin typeface="Calibri"/>
                <a:cs typeface="Calibri"/>
                <a:sym typeface="Calibri"/>
              </a:rPr>
              <a:t>La Agencia EFE es la primera agencia de noticias en español y la cuarta del mundo, con más de 70 años de experiencia en la información.</a:t>
            </a:r>
          </a:p>
          <a:p>
            <a:pPr marL="0" marR="0" lvl="0" indent="0" algn="just" defTabSz="914400" rtl="0" eaLnBrk="1" fontAlgn="auto" latinLnBrk="0" hangingPunct="1">
              <a:lnSpc>
                <a:spcPct val="150000"/>
              </a:lnSpc>
              <a:spcBef>
                <a:spcPts val="0"/>
              </a:spcBef>
              <a:spcAft>
                <a:spcPts val="0"/>
              </a:spcAft>
              <a:buClr>
                <a:srgbClr val="C01E24"/>
              </a:buClr>
              <a:buSzPts val="2000"/>
              <a:buFont typeface="Calibri"/>
              <a:buNone/>
              <a:tabLst/>
              <a:defRPr/>
            </a:pPr>
            <a:r>
              <a:rPr kumimoji="0" lang="en-GB" sz="2000" b="0" i="0" u="none" strike="noStrike" kern="0" cap="none" spc="0" normalizeH="0" baseline="0" noProof="0" dirty="0">
                <a:ln>
                  <a:noFill/>
                </a:ln>
                <a:solidFill>
                  <a:srgbClr val="000000"/>
                </a:solidFill>
                <a:effectLst/>
                <a:uLnTx/>
                <a:uFillTx/>
                <a:latin typeface="Calibri"/>
                <a:cs typeface="Calibri"/>
                <a:sym typeface="Calibri"/>
              </a:rPr>
              <a:t>En este contexto, </a:t>
            </a:r>
            <a:r>
              <a:rPr kumimoji="0" lang="en-GB" sz="2000" b="0" i="0" u="none" strike="noStrike" kern="0" cap="none" spc="0" normalizeH="0" baseline="0" noProof="0" dirty="0" err="1">
                <a:ln>
                  <a:noFill/>
                </a:ln>
                <a:solidFill>
                  <a:srgbClr val="000000"/>
                </a:solidFill>
                <a:effectLst/>
                <a:uLnTx/>
                <a:uFillTx/>
                <a:latin typeface="Calibri"/>
                <a:cs typeface="Calibri"/>
                <a:sym typeface="Calibri"/>
              </a:rPr>
              <a:t>Efesalud se configura como una </a:t>
            </a:r>
            <a:r>
              <a:rPr kumimoji="0" lang="en-GB" sz="2000" b="0" i="0" u="none" strike="noStrike" kern="0" cap="none" spc="0" normalizeH="0" baseline="0" noProof="0" dirty="0">
                <a:ln>
                  <a:noFill/>
                </a:ln>
                <a:solidFill>
                  <a:srgbClr val="000000"/>
                </a:solidFill>
                <a:effectLst/>
                <a:uLnTx/>
                <a:uFillTx/>
                <a:latin typeface="Calibri"/>
                <a:cs typeface="Calibri"/>
                <a:sym typeface="Calibri"/>
              </a:rPr>
              <a:t>plataforma de comunicación para convertirse en un referente en cuanto a especialización, variedad y profundidad, con un sentido divulgativo que ayude a crear una sociedad mejor informada para un mayor bienestar y una salud de calidad.</a:t>
            </a:r>
          </a:p>
        </p:txBody>
      </p:sp>
      <p:pic>
        <p:nvPicPr>
          <p:cNvPr id="3" name="Picture 2">
            <a:extLst>
              <a:ext uri="{FF2B5EF4-FFF2-40B4-BE49-F238E27FC236}">
                <a16:creationId xmlns:a16="http://schemas.microsoft.com/office/drawing/2014/main" id="{E82C55D6-A097-4707-AB76-C6450AEC2FE0}"/>
              </a:ext>
            </a:extLst>
          </p:cNvPr>
          <p:cNvPicPr>
            <a:picLocks noChangeAspect="1"/>
          </p:cNvPicPr>
          <p:nvPr/>
        </p:nvPicPr>
        <p:blipFill>
          <a:blip r:embed="rId5"/>
          <a:stretch>
            <a:fillRect/>
          </a:stretch>
        </p:blipFill>
        <p:spPr>
          <a:xfrm>
            <a:off x="7302293" y="1235516"/>
            <a:ext cx="4171950" cy="1628775"/>
          </a:xfrm>
          <a:prstGeom prst="rect">
            <a:avLst/>
          </a:prstGeom>
          <a:ln>
            <a:noFill/>
          </a:ln>
          <a:effectLst>
            <a:outerShdw blurRad="190500" algn="tl" rotWithShape="0">
              <a:srgbClr val="000000">
                <a:alpha val="70000"/>
              </a:srgbClr>
            </a:outerShdw>
          </a:effectLst>
        </p:spPr>
      </p:pic>
      <p:sp>
        <p:nvSpPr>
          <p:cNvPr id="11" name="Google Shape;182;p7">
            <a:extLst>
              <a:ext uri="{FF2B5EF4-FFF2-40B4-BE49-F238E27FC236}">
                <a16:creationId xmlns:a16="http://schemas.microsoft.com/office/drawing/2014/main" id="{0B2E8028-1AB0-453C-B8CC-ED37731DDFFF}"/>
              </a:ext>
            </a:extLst>
          </p:cNvPr>
          <p:cNvSpPr/>
          <p:nvPr/>
        </p:nvSpPr>
        <p:spPr>
          <a:xfrm>
            <a:off x="11181346" y="332737"/>
            <a:ext cx="1010653"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530" b="0" i="0" u="none" strike="noStrike" kern="0" cap="none" spc="0" normalizeH="0" baseline="0" noProof="0" dirty="0">
                <a:ln>
                  <a:noFill/>
                </a:ln>
                <a:solidFill>
                  <a:srgbClr val="FFFFFF"/>
                </a:solidFill>
                <a:effectLst/>
                <a:uLnTx/>
                <a:uFillTx/>
                <a:latin typeface="Arial"/>
                <a:cs typeface="Arial"/>
                <a:sym typeface="Arial"/>
              </a:rPr>
              <a:t>España</a:t>
            </a:r>
            <a:endParaRPr kumimoji="0" sz="1275"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7" name="Google Shape;182;p7">
            <a:extLst>
              <a:ext uri="{FF2B5EF4-FFF2-40B4-BE49-F238E27FC236}">
                <a16:creationId xmlns:a16="http://schemas.microsoft.com/office/drawing/2014/main" id="{81985255-D3FD-4BB3-AB6F-9D15C9AB6FD2}"/>
              </a:ext>
            </a:extLst>
          </p:cNvPr>
          <p:cNvSpPr/>
          <p:nvPr/>
        </p:nvSpPr>
        <p:spPr>
          <a:xfrm>
            <a:off x="7540051" y="-3932"/>
            <a:ext cx="4650689" cy="350774"/>
          </a:xfrm>
          <a:prstGeom prst="rect">
            <a:avLst/>
          </a:prstGeom>
          <a:solidFill>
            <a:srgbClr val="7F7F7F"/>
          </a:solidFill>
          <a:ln>
            <a:noFill/>
          </a:ln>
        </p:spPr>
        <p:txBody>
          <a:bodyPr spcFirstLastPara="1" wrap="square" lIns="91425" tIns="45700" rIns="91425" bIns="45700" anchor="ctr" anchorCtr="0">
            <a:normAutofit fontScale="85000" lnSpcReduction="20000"/>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5.1 Presentación de plataformas y aplicaciones de salud digital</a:t>
            </a:r>
            <a:endParaRPr kumimoji="0"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endParaRPr>
          </a:p>
        </p:txBody>
      </p:sp>
      <p:pic>
        <p:nvPicPr>
          <p:cNvPr id="9" name="Picture 2" descr="Spanien, Land, Europa, Flagge, Grenzen, Karte, Nation">
            <a:extLst>
              <a:ext uri="{FF2B5EF4-FFF2-40B4-BE49-F238E27FC236}">
                <a16:creationId xmlns:a16="http://schemas.microsoft.com/office/drawing/2014/main" id="{240CC099-EC3C-4880-88D6-97B226F26B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78691" y="727831"/>
            <a:ext cx="657160" cy="49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327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4098" name="Picture 2" descr="MUJER Y SALUD - Ahorra con Cashback | myWorld.com">
            <a:extLst>
              <a:ext uri="{FF2B5EF4-FFF2-40B4-BE49-F238E27FC236}">
                <a16:creationId xmlns:a16="http://schemas.microsoft.com/office/drawing/2014/main" id="{09B583B8-A42D-4122-8F6F-E86E802B1A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3" b="72"/>
          <a:stretch/>
        </p:blipFill>
        <p:spPr bwMode="auto">
          <a:xfrm>
            <a:off x="7940840" y="1729700"/>
            <a:ext cx="3240506" cy="307490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2. No institucional</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558000" y="1719090"/>
            <a:ext cx="6705830" cy="405891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marR="0" lvl="0" indent="-228600" algn="l" defTabSz="914400" rtl="0" eaLnBrk="1" fontAlgn="auto" latinLnBrk="0" hangingPunct="1">
              <a:lnSpc>
                <a:spcPct val="150000"/>
              </a:lnSpc>
              <a:spcBef>
                <a:spcPts val="0"/>
              </a:spcBef>
              <a:spcAft>
                <a:spcPts val="0"/>
              </a:spcAft>
              <a:buClr>
                <a:srgbClr val="C01E24"/>
              </a:buClr>
              <a:buSzPts val="2000"/>
              <a:buFont typeface="Calibri"/>
              <a:buChar char="▪"/>
              <a:tabLst/>
              <a:defRPr/>
            </a:pPr>
            <a:r>
              <a:rPr kumimoji="0" lang="en-GB" sz="2000" b="0" i="0" u="none" strike="noStrike" kern="0" cap="none" spc="0" normalizeH="0" baseline="0" noProof="0" dirty="0">
                <a:ln>
                  <a:noFill/>
                </a:ln>
                <a:solidFill>
                  <a:srgbClr val="000000"/>
                </a:solidFill>
                <a:effectLst/>
                <a:uLnTx/>
                <a:uFillTx/>
                <a:latin typeface="Calibri"/>
                <a:cs typeface="Calibri"/>
                <a:sym typeface="Calibri"/>
                <a:hlinkClick r:id="rId4"/>
              </a:rPr>
              <a:t>https://www.mujerysalud.es/</a:t>
            </a:r>
            <a:endParaRPr kumimoji="0" lang="en-GB" sz="20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just" defTabSz="914400" rtl="0" eaLnBrk="1" fontAlgn="auto" latinLnBrk="0" hangingPunct="1">
              <a:lnSpc>
                <a:spcPct val="150000"/>
              </a:lnSpc>
              <a:spcBef>
                <a:spcPts val="0"/>
              </a:spcBef>
              <a:spcAft>
                <a:spcPts val="0"/>
              </a:spcAft>
              <a:buClr>
                <a:srgbClr val="C01E24"/>
              </a:buClr>
              <a:buSzPts val="2000"/>
              <a:buFont typeface="Calibri"/>
              <a:buNone/>
              <a:tabLst/>
              <a:defRPr/>
            </a:pPr>
            <a:r>
              <a:rPr kumimoji="0" lang="en-GB" sz="2000" b="0" i="0" u="none" strike="noStrike" kern="0" cap="none" spc="0" normalizeH="0" baseline="0" noProof="0" dirty="0">
                <a:ln>
                  <a:noFill/>
                </a:ln>
                <a:solidFill>
                  <a:srgbClr val="000000"/>
                </a:solidFill>
                <a:effectLst/>
                <a:uLnTx/>
                <a:uFillTx/>
                <a:latin typeface="Calibri"/>
                <a:cs typeface="Calibri"/>
                <a:sym typeface="Calibri"/>
              </a:rPr>
              <a:t>Mujer y </a:t>
            </a:r>
            <a:r>
              <a:rPr kumimoji="0" lang="en-GB" sz="2000" b="0" i="0" u="none" strike="noStrike" kern="0" cap="none" spc="0" normalizeH="0" baseline="0" noProof="0" dirty="0" err="1">
                <a:ln>
                  <a:noFill/>
                </a:ln>
                <a:solidFill>
                  <a:srgbClr val="000000"/>
                </a:solidFill>
                <a:effectLst/>
                <a:uLnTx/>
                <a:uFillTx/>
                <a:latin typeface="Calibri"/>
                <a:cs typeface="Calibri"/>
                <a:sym typeface="Calibri"/>
              </a:rPr>
              <a:t>salud </a:t>
            </a:r>
            <a:r>
              <a:rPr kumimoji="0" lang="en-GB" sz="2000" b="0" i="0" u="none" strike="noStrike" kern="0" cap="none" spc="0" normalizeH="0" baseline="0" noProof="0" dirty="0">
                <a:ln>
                  <a:noFill/>
                </a:ln>
                <a:solidFill>
                  <a:srgbClr val="000000"/>
                </a:solidFill>
                <a:effectLst/>
                <a:uLnTx/>
                <a:uFillTx/>
                <a:latin typeface="Calibri"/>
                <a:cs typeface="Calibri"/>
                <a:sym typeface="Calibri"/>
              </a:rPr>
              <a:t>es una plataforma de portales de salud en la que encontrarás noticias y artículos de salud redactados por profesionales médicos que ejercen su profesión en consultas privadas o en hospitales de la sanidad pública o privada española. Profesionales sanitarios y médicos especializados en atención primaria especializada, medicina general, medicina interna y preventiva, cirugía plástica y estética, neurología, urología, nefrología, dermatología, pediatría y muchas otras ramas y especialidades médicas.</a:t>
            </a:r>
          </a:p>
        </p:txBody>
      </p:sp>
      <p:sp>
        <p:nvSpPr>
          <p:cNvPr id="11" name="Google Shape;182;p7">
            <a:extLst>
              <a:ext uri="{FF2B5EF4-FFF2-40B4-BE49-F238E27FC236}">
                <a16:creationId xmlns:a16="http://schemas.microsoft.com/office/drawing/2014/main" id="{D359CE5E-C19C-4D6D-9BF5-C3ED0281E20E}"/>
              </a:ext>
            </a:extLst>
          </p:cNvPr>
          <p:cNvSpPr/>
          <p:nvPr/>
        </p:nvSpPr>
        <p:spPr>
          <a:xfrm>
            <a:off x="11181346" y="332737"/>
            <a:ext cx="1010653"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530" b="0" i="0" u="none" strike="noStrike" kern="0" cap="none" spc="0" normalizeH="0" baseline="0" noProof="0" dirty="0">
                <a:ln>
                  <a:noFill/>
                </a:ln>
                <a:solidFill>
                  <a:srgbClr val="FFFFFF"/>
                </a:solidFill>
                <a:effectLst/>
                <a:uLnTx/>
                <a:uFillTx/>
                <a:latin typeface="Arial"/>
                <a:cs typeface="Arial"/>
                <a:sym typeface="Arial"/>
              </a:rPr>
              <a:t>España</a:t>
            </a:r>
            <a:endParaRPr kumimoji="0" sz="1275"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7" name="Google Shape;182;p7">
            <a:extLst>
              <a:ext uri="{FF2B5EF4-FFF2-40B4-BE49-F238E27FC236}">
                <a16:creationId xmlns:a16="http://schemas.microsoft.com/office/drawing/2014/main" id="{AF977483-4F88-4266-ADE3-6F4EF0911753}"/>
              </a:ext>
            </a:extLst>
          </p:cNvPr>
          <p:cNvSpPr/>
          <p:nvPr/>
        </p:nvSpPr>
        <p:spPr>
          <a:xfrm>
            <a:off x="7540051" y="-3932"/>
            <a:ext cx="4650689" cy="350774"/>
          </a:xfrm>
          <a:prstGeom prst="rect">
            <a:avLst/>
          </a:prstGeom>
          <a:solidFill>
            <a:srgbClr val="7F7F7F"/>
          </a:solidFill>
          <a:ln>
            <a:noFill/>
          </a:ln>
        </p:spPr>
        <p:txBody>
          <a:bodyPr spcFirstLastPara="1" wrap="square" lIns="91425" tIns="45700" rIns="91425" bIns="45700" anchor="ctr" anchorCtr="0">
            <a:normAutofit fontScale="85000" lnSpcReduction="20000"/>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5.1 Presentación de plataformas y aplicaciones de salud digital</a:t>
            </a:r>
            <a:endParaRPr kumimoji="0"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endParaRPr>
          </a:p>
        </p:txBody>
      </p:sp>
      <p:pic>
        <p:nvPicPr>
          <p:cNvPr id="9" name="Picture 2" descr="Spanien, Land, Europa, Flagge, Grenzen, Karte, Nation">
            <a:extLst>
              <a:ext uri="{FF2B5EF4-FFF2-40B4-BE49-F238E27FC236}">
                <a16:creationId xmlns:a16="http://schemas.microsoft.com/office/drawing/2014/main" id="{B80F2251-AD5A-49E6-8418-2BDCB15F97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8691" y="727831"/>
            <a:ext cx="657160" cy="49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359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Google Shape;88;p2"/>
          <p:cNvGrpSpPr/>
          <p:nvPr/>
        </p:nvGrpSpPr>
        <p:grpSpPr>
          <a:xfrm>
            <a:off x="9587789" y="3777625"/>
            <a:ext cx="2245582" cy="2759937"/>
            <a:chOff x="7061107" y="2775080"/>
            <a:chExt cx="2245582" cy="2759937"/>
          </a:xfrm>
        </p:grpSpPr>
        <p:pic>
          <p:nvPicPr>
            <p:cNvPr id="89" name="Google Shape;89;p2"/>
            <p:cNvPicPr preferRelativeResize="0"/>
            <p:nvPr/>
          </p:nvPicPr>
          <p:blipFill rotWithShape="1">
            <a:blip r:embed="rId3">
              <a:alphaModFix/>
            </a:blip>
            <a:srcRect/>
            <a:stretch/>
          </p:blipFill>
          <p:spPr>
            <a:xfrm>
              <a:off x="7148063" y="2775080"/>
              <a:ext cx="1962150" cy="2162175"/>
            </a:xfrm>
            <a:prstGeom prst="rect">
              <a:avLst/>
            </a:prstGeom>
            <a:noFill/>
            <a:ln>
              <a:noFill/>
            </a:ln>
          </p:spPr>
        </p:pic>
        <p:sp>
          <p:nvSpPr>
            <p:cNvPr id="90" name="Google Shape;90;p2"/>
            <p:cNvSpPr txBox="1"/>
            <p:nvPr/>
          </p:nvSpPr>
          <p:spPr>
            <a:xfrm>
              <a:off x="7061107" y="4981019"/>
              <a:ext cx="2245582" cy="55399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203864"/>
                  </a:solidFill>
                  <a:effectLst/>
                  <a:uLnTx/>
                  <a:uFillTx/>
                  <a:latin typeface="Roboto"/>
                  <a:ea typeface="Roboto"/>
                  <a:cs typeface="Roboto"/>
                  <a:sym typeface="Roboto"/>
                </a:rPr>
                <a:t>AKADIMAIKO DIADIKTYO (GUnet)</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414042"/>
                  </a:solidFill>
                  <a:effectLst/>
                  <a:uLnTx/>
                  <a:uFillTx/>
                  <a:latin typeface="Roboto"/>
                  <a:ea typeface="Roboto"/>
                  <a:cs typeface="Roboto"/>
                  <a:sym typeface="Roboto"/>
                </a:rPr>
                <a:t>ATENAS, GRECIA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sng" strike="noStrike" kern="0" cap="none" spc="0" normalizeH="0" baseline="0" noProof="0">
                  <a:ln>
                    <a:noFill/>
                  </a:ln>
                  <a:solidFill>
                    <a:srgbClr val="D71920"/>
                  </a:solidFill>
                  <a:effectLst/>
                  <a:uLnTx/>
                  <a:uFillTx/>
                  <a:latin typeface="Roboto"/>
                  <a:ea typeface="Roboto"/>
                  <a:cs typeface="Roboto"/>
                  <a:sym typeface="Roboto"/>
                  <a:hlinkClick r:id="rId4">
                    <a:extLst>
                      <a:ext uri="{A12FA001-AC4F-418D-AE19-62706E023703}">
                        <ahyp:hlinkClr xmlns:ahyp="http://schemas.microsoft.com/office/drawing/2018/hyperlinkcolor" val="tx"/>
                      </a:ext>
                    </a:extLst>
                  </a:hlinkClick>
                </a:rPr>
                <a:t>www.gunet.gr</a:t>
              </a:r>
              <a:endParaRPr kumimoji="0" sz="1000" b="0" i="0" u="none" strike="noStrike" kern="0" cap="none" spc="0" normalizeH="0" baseline="0" noProof="0">
                <a:ln>
                  <a:noFill/>
                </a:ln>
                <a:solidFill>
                  <a:srgbClr val="414042"/>
                </a:solidFill>
                <a:effectLst/>
                <a:uLnTx/>
                <a:uFillTx/>
                <a:latin typeface="Roboto"/>
                <a:ea typeface="Roboto"/>
                <a:cs typeface="Roboto"/>
                <a:sym typeface="Roboto"/>
              </a:endParaRPr>
            </a:p>
          </p:txBody>
        </p:sp>
      </p:grpSp>
      <p:sp>
        <p:nvSpPr>
          <p:cNvPr id="91" name="Google Shape;91;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Socios</a:t>
            </a:r>
            <a:endParaRPr sz="4800" b="1">
              <a:solidFill>
                <a:srgbClr val="203864"/>
              </a:solidFill>
              <a:latin typeface="Calibri"/>
              <a:ea typeface="Calibri"/>
              <a:cs typeface="Calibri"/>
              <a:sym typeface="Calibri"/>
            </a:endParaRPr>
          </a:p>
        </p:txBody>
      </p:sp>
      <p:grpSp>
        <p:nvGrpSpPr>
          <p:cNvPr id="92" name="Google Shape;92;p2"/>
          <p:cNvGrpSpPr/>
          <p:nvPr/>
        </p:nvGrpSpPr>
        <p:grpSpPr>
          <a:xfrm>
            <a:off x="-583724" y="2027730"/>
            <a:ext cx="6096000" cy="1677637"/>
            <a:chOff x="-1066801" y="1523553"/>
            <a:chExt cx="6096000" cy="1677637"/>
          </a:xfrm>
        </p:grpSpPr>
        <p:pic>
          <p:nvPicPr>
            <p:cNvPr id="93" name="Google Shape;93;p2"/>
            <p:cNvPicPr preferRelativeResize="0"/>
            <p:nvPr/>
          </p:nvPicPr>
          <p:blipFill rotWithShape="1">
            <a:blip r:embed="rId5">
              <a:alphaModFix/>
            </a:blip>
            <a:srcRect/>
            <a:stretch/>
          </p:blipFill>
          <p:spPr>
            <a:xfrm>
              <a:off x="1256678" y="1523553"/>
              <a:ext cx="1449043" cy="997191"/>
            </a:xfrm>
            <a:prstGeom prst="rect">
              <a:avLst/>
            </a:prstGeom>
            <a:noFill/>
            <a:ln>
              <a:noFill/>
            </a:ln>
          </p:spPr>
        </p:pic>
        <p:sp>
          <p:nvSpPr>
            <p:cNvPr id="94" name="Google Shape;94;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a:ln>
                    <a:noFill/>
                  </a:ln>
                  <a:solidFill>
                    <a:srgbClr val="203864"/>
                  </a:solidFill>
                  <a:effectLst/>
                  <a:uLnTx/>
                  <a:uFillTx/>
                  <a:latin typeface="Roboto"/>
                  <a:ea typeface="Roboto"/>
                  <a:cs typeface="Roboto"/>
                  <a:sym typeface="Roboto"/>
                </a:rPr>
                <a:t>WESTFALISCHE </a:t>
              </a:r>
              <a:r>
                <a:rPr kumimoji="0" lang="en-US" sz="1000" b="0" i="0" u="none" strike="noStrike" kern="0" cap="none" spc="0" normalizeH="0" baseline="0" noProof="0">
                  <a:ln>
                    <a:noFill/>
                  </a:ln>
                  <a:solidFill>
                    <a:srgbClr val="203864"/>
                  </a:solidFill>
                  <a:effectLst/>
                  <a:uLnTx/>
                  <a:uFillTx/>
                  <a:latin typeface="Roboto"/>
                  <a:ea typeface="Roboto"/>
                  <a:cs typeface="Roboto"/>
                  <a:sym typeface="Roboto"/>
                </a:rPr>
                <a:t>HOCHSCHULE </a:t>
              </a:r>
              <a:r>
                <a:rPr kumimoji="0" lang="en-US" sz="1050" b="0" i="0" u="none" strike="noStrike" kern="0" cap="none" spc="0" normalizeH="0" baseline="0" noProof="0">
                  <a:ln>
                    <a:noFill/>
                  </a:ln>
                  <a:solidFill>
                    <a:srgbClr val="203864"/>
                  </a:solidFill>
                  <a:effectLst/>
                  <a:uLnTx/>
                  <a:uFillTx/>
                  <a:latin typeface="Roboto"/>
                  <a:ea typeface="Roboto"/>
                  <a:cs typeface="Roboto"/>
                  <a:sym typeface="Roboto"/>
                </a:rPr>
                <a:t>GELSENKIRCHEN,</a:t>
              </a:r>
              <a:br>
                <a:rPr kumimoji="0" lang="en-US" sz="1050" b="0" i="0" u="none" strike="noStrike" kern="0" cap="none" spc="0" normalizeH="0" baseline="0" noProof="0">
                  <a:ln>
                    <a:noFill/>
                  </a:ln>
                  <a:solidFill>
                    <a:srgbClr val="203864"/>
                  </a:solidFill>
                  <a:effectLst/>
                  <a:uLnTx/>
                  <a:uFillTx/>
                  <a:latin typeface="Roboto"/>
                  <a:ea typeface="Roboto"/>
                  <a:cs typeface="Roboto"/>
                  <a:sym typeface="Roboto"/>
                </a:rPr>
              </a:br>
              <a:r>
                <a:rPr kumimoji="0" lang="en-US" sz="1050" b="0" i="0" u="none" strike="noStrike" kern="0" cap="none" spc="0" normalizeH="0" baseline="0" noProof="0">
                  <a:ln>
                    <a:noFill/>
                  </a:ln>
                  <a:solidFill>
                    <a:srgbClr val="203864"/>
                  </a:solidFill>
                  <a:effectLst/>
                  <a:uLnTx/>
                  <a:uFillTx/>
                  <a:latin typeface="Roboto"/>
                  <a:ea typeface="Roboto"/>
                  <a:cs typeface="Roboto"/>
                  <a:sym typeface="Roboto"/>
                </a:rPr>
                <a:t>BOCHOLT, RECKLINGHAUSEN</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0" normalizeH="0" baseline="0" noProof="0">
                  <a:ln>
                    <a:noFill/>
                  </a:ln>
                  <a:solidFill>
                    <a:srgbClr val="414042"/>
                  </a:solidFill>
                  <a:effectLst/>
                  <a:uLnTx/>
                  <a:uFillTx/>
                  <a:latin typeface="Roboto"/>
                  <a:ea typeface="Roboto"/>
                  <a:cs typeface="Roboto"/>
                  <a:sym typeface="Roboto"/>
                </a:rPr>
                <a:t>GELSENKIRCHEN, ALEMANIA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sng" strike="noStrike" kern="0" cap="none" spc="0" normalizeH="0" baseline="0" noProof="0">
                  <a:ln>
                    <a:noFill/>
                  </a:ln>
                  <a:solidFill>
                    <a:srgbClr val="D71920"/>
                  </a:solidFill>
                  <a:effectLst/>
                  <a:uLnTx/>
                  <a:uFillTx/>
                  <a:latin typeface="Roboto"/>
                  <a:ea typeface="Roboto"/>
                  <a:cs typeface="Roboto"/>
                  <a:sym typeface="Roboto"/>
                  <a:hlinkClick r:id="rId6">
                    <a:extLst>
                      <a:ext uri="{A12FA001-AC4F-418D-AE19-62706E023703}">
                        <ahyp:hlinkClr xmlns:ahyp="http://schemas.microsoft.com/office/drawing/2018/hyperlinkcolor" val="tx"/>
                      </a:ext>
                    </a:extLst>
                  </a:hlinkClick>
                </a:rPr>
                <a:t>www.w-hs.de</a:t>
              </a:r>
              <a:endParaRPr kumimoji="0" sz="1050" b="0" i="0" u="none" strike="noStrike" kern="0" cap="none" spc="0" normalizeH="0" baseline="0" noProof="0">
                <a:ln>
                  <a:noFill/>
                </a:ln>
                <a:solidFill>
                  <a:srgbClr val="414042"/>
                </a:solidFill>
                <a:effectLst/>
                <a:uLnTx/>
                <a:uFillTx/>
                <a:latin typeface="Roboto"/>
                <a:ea typeface="Roboto"/>
                <a:cs typeface="Roboto"/>
                <a:sym typeface="Roboto"/>
              </a:endParaRPr>
            </a:p>
          </p:txBody>
        </p:sp>
      </p:grpSp>
      <p:grpSp>
        <p:nvGrpSpPr>
          <p:cNvPr id="95" name="Google Shape;95;p2"/>
          <p:cNvGrpSpPr/>
          <p:nvPr/>
        </p:nvGrpSpPr>
        <p:grpSpPr>
          <a:xfrm>
            <a:off x="4111945" y="4542257"/>
            <a:ext cx="6629400" cy="1738414"/>
            <a:chOff x="2579204" y="1882706"/>
            <a:chExt cx="6629400" cy="1738414"/>
          </a:xfrm>
        </p:grpSpPr>
        <p:pic>
          <p:nvPicPr>
            <p:cNvPr id="96" name="Google Shape;96;p2"/>
            <p:cNvPicPr preferRelativeResize="0"/>
            <p:nvPr/>
          </p:nvPicPr>
          <p:blipFill rotWithShape="1">
            <a:blip r:embed="rId7">
              <a:alphaModFix/>
            </a:blip>
            <a:srcRect/>
            <a:stretch/>
          </p:blipFill>
          <p:spPr>
            <a:xfrm>
              <a:off x="4627079" y="1882706"/>
              <a:ext cx="2533650" cy="1047750"/>
            </a:xfrm>
            <a:prstGeom prst="rect">
              <a:avLst/>
            </a:prstGeom>
            <a:noFill/>
            <a:ln>
              <a:noFill/>
            </a:ln>
          </p:spPr>
        </p:pic>
        <p:sp>
          <p:nvSpPr>
            <p:cNvPr id="97" name="Google Shape;97;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203864"/>
                  </a:solidFill>
                  <a:effectLst/>
                  <a:uLnTx/>
                  <a:uFillTx/>
                  <a:latin typeface="Roboto"/>
                  <a:ea typeface="Roboto"/>
                  <a:cs typeface="Roboto"/>
                  <a:sym typeface="Roboto"/>
                </a:rPr>
                <a:t>COORDINA ORGANIZACIÓN DE EMPRESAS Y</a:t>
              </a:r>
              <a:br>
                <a:rPr kumimoji="0" lang="en-US" sz="1000" b="0" i="0" u="none" strike="noStrike" kern="0" cap="none" spc="0" normalizeH="0" baseline="0" noProof="0">
                  <a:ln>
                    <a:noFill/>
                  </a:ln>
                  <a:solidFill>
                    <a:srgbClr val="203864"/>
                  </a:solidFill>
                  <a:effectLst/>
                  <a:uLnTx/>
                  <a:uFillTx/>
                  <a:latin typeface="Roboto"/>
                  <a:ea typeface="Roboto"/>
                  <a:cs typeface="Roboto"/>
                  <a:sym typeface="Roboto"/>
                </a:rPr>
              </a:br>
              <a:r>
                <a:rPr kumimoji="0" lang="en-US" sz="1000" b="0" i="0" u="none" strike="noStrike" kern="0" cap="none" spc="0" normalizeH="0" baseline="0" noProof="0">
                  <a:ln>
                    <a:noFill/>
                  </a:ln>
                  <a:solidFill>
                    <a:srgbClr val="203864"/>
                  </a:solidFill>
                  <a:effectLst/>
                  <a:uLnTx/>
                  <a:uFillTx/>
                  <a:latin typeface="Roboto"/>
                  <a:ea typeface="Roboto"/>
                  <a:cs typeface="Roboto"/>
                  <a:sym typeface="Roboto"/>
                </a:rPr>
                <a:t>RECURSOS HUMANOS, S.L.</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414042"/>
                  </a:solidFill>
                  <a:effectLst/>
                  <a:uLnTx/>
                  <a:uFillTx/>
                  <a:latin typeface="Roboto"/>
                  <a:ea typeface="Roboto"/>
                  <a:cs typeface="Roboto"/>
                  <a:sym typeface="Roboto"/>
                </a:rPr>
                <a:t>VALENCIA, ESPAÑA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sng" strike="noStrike" kern="0" cap="none" spc="0" normalizeH="0" baseline="0" noProof="0">
                  <a:ln>
                    <a:noFill/>
                  </a:ln>
                  <a:solidFill>
                    <a:srgbClr val="D71920"/>
                  </a:solidFill>
                  <a:effectLst/>
                  <a:uLnTx/>
                  <a:uFillTx/>
                  <a:latin typeface="Roboto"/>
                  <a:ea typeface="Roboto"/>
                  <a:cs typeface="Roboto"/>
                  <a:sym typeface="Roboto"/>
                  <a:hlinkClick r:id="rId8">
                    <a:extLst>
                      <a:ext uri="{A12FA001-AC4F-418D-AE19-62706E023703}">
                        <ahyp:hlinkClr xmlns:ahyp="http://schemas.microsoft.com/office/drawing/2018/hyperlinkcolor" val="tx"/>
                      </a:ext>
                    </a:extLst>
                  </a:hlinkClick>
                </a:rPr>
                <a:t>coordinar-oerh.com</a:t>
              </a:r>
              <a:endParaRPr kumimoji="0" sz="1000" b="0" i="0" u="none" strike="noStrike" kern="0" cap="none" spc="0" normalizeH="0" baseline="0" noProof="0">
                <a:ln>
                  <a:noFill/>
                </a:ln>
                <a:solidFill>
                  <a:srgbClr val="414042"/>
                </a:solidFill>
                <a:effectLst/>
                <a:uLnTx/>
                <a:uFillTx/>
                <a:latin typeface="Roboto"/>
                <a:ea typeface="Roboto"/>
                <a:cs typeface="Roboto"/>
                <a:sym typeface="Roboto"/>
              </a:endParaRPr>
            </a:p>
          </p:txBody>
        </p:sp>
      </p:grpSp>
      <p:grpSp>
        <p:nvGrpSpPr>
          <p:cNvPr id="98" name="Google Shape;98;p2"/>
          <p:cNvGrpSpPr/>
          <p:nvPr/>
        </p:nvGrpSpPr>
        <p:grpSpPr>
          <a:xfrm>
            <a:off x="6186067" y="2015292"/>
            <a:ext cx="6634368" cy="1584248"/>
            <a:chOff x="6639106" y="2919412"/>
            <a:chExt cx="6634368" cy="1584248"/>
          </a:xfrm>
        </p:grpSpPr>
        <p:pic>
          <p:nvPicPr>
            <p:cNvPr id="99" name="Google Shape;99;p2"/>
            <p:cNvPicPr preferRelativeResize="0"/>
            <p:nvPr/>
          </p:nvPicPr>
          <p:blipFill rotWithShape="1">
            <a:blip r:embed="rId9">
              <a:alphaModFix/>
            </a:blip>
            <a:srcRect/>
            <a:stretch/>
          </p:blipFill>
          <p:spPr>
            <a:xfrm>
              <a:off x="8684703" y="2919412"/>
              <a:ext cx="2543175" cy="1047750"/>
            </a:xfrm>
            <a:prstGeom prst="rect">
              <a:avLst/>
            </a:prstGeom>
            <a:noFill/>
            <a:ln>
              <a:noFill/>
            </a:ln>
          </p:spPr>
        </p:pic>
        <p:sp>
          <p:nvSpPr>
            <p:cNvPr id="100" name="Google Shape;100;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203864"/>
                  </a:solidFill>
                  <a:effectLst/>
                  <a:uLnTx/>
                  <a:uFillTx/>
                  <a:latin typeface="Roboto"/>
                  <a:ea typeface="Roboto"/>
                  <a:cs typeface="Roboto"/>
                  <a:sym typeface="Roboto"/>
                </a:rPr>
                <a:t>PROLIPSIS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666666"/>
                  </a:solidFill>
                  <a:effectLst/>
                  <a:uLnTx/>
                  <a:uFillTx/>
                  <a:latin typeface="Roboto"/>
                  <a:ea typeface="Roboto"/>
                  <a:cs typeface="Roboto"/>
                  <a:sym typeface="Roboto"/>
                </a:rPr>
                <a:t>ATENAS, GRECIA</a:t>
              </a:r>
              <a:br>
                <a:rPr kumimoji="0" lang="en-US" sz="1000" b="0" i="0" u="none" strike="noStrike" kern="0" cap="none" spc="0" normalizeH="0" baseline="0" noProof="0">
                  <a:ln>
                    <a:noFill/>
                  </a:ln>
                  <a:solidFill>
                    <a:srgbClr val="666666"/>
                  </a:solidFill>
                  <a:effectLst/>
                  <a:uLnTx/>
                  <a:uFillTx/>
                  <a:latin typeface="Roboto"/>
                  <a:ea typeface="Roboto"/>
                  <a:cs typeface="Roboto"/>
                  <a:sym typeface="Roboto"/>
                </a:rPr>
              </a:br>
              <a:r>
                <a:rPr kumimoji="0" lang="en-US" sz="1000" b="0" i="0" u="sng" strike="noStrike" kern="0" cap="none" spc="0" normalizeH="0" baseline="0" noProof="0">
                  <a:ln>
                    <a:noFill/>
                  </a:ln>
                  <a:solidFill>
                    <a:srgbClr val="D71920"/>
                  </a:solidFill>
                  <a:effectLst/>
                  <a:uLnTx/>
                  <a:uFillTx/>
                  <a:latin typeface="Roboto"/>
                  <a:ea typeface="Roboto"/>
                  <a:cs typeface="Roboto"/>
                  <a:sym typeface="Roboto"/>
                  <a:hlinkClick r:id="rId10">
                    <a:extLst>
                      <a:ext uri="{A12FA001-AC4F-418D-AE19-62706E023703}">
                        <ahyp:hlinkClr xmlns:ahyp="http://schemas.microsoft.com/office/drawing/2018/hyperlinkcolor" val="tx"/>
                      </a:ext>
                    </a:extLst>
                  </a:hlinkClick>
                </a:rPr>
                <a:t>www.prolepsis.gr</a:t>
              </a:r>
              <a:endParaRPr kumimoji="0" sz="1000" b="0" i="0" u="none" strike="noStrike" kern="0" cap="none" spc="0" normalizeH="0" baseline="0" noProof="0">
                <a:ln>
                  <a:noFill/>
                </a:ln>
                <a:solidFill>
                  <a:srgbClr val="666666"/>
                </a:solidFill>
                <a:effectLst/>
                <a:uLnTx/>
                <a:uFillTx/>
                <a:latin typeface="Roboto"/>
                <a:ea typeface="Roboto"/>
                <a:cs typeface="Roboto"/>
                <a:sym typeface="Roboto"/>
              </a:endParaRPr>
            </a:p>
          </p:txBody>
        </p:sp>
      </p:grpSp>
      <p:grpSp>
        <p:nvGrpSpPr>
          <p:cNvPr id="101" name="Google Shape;101;p2"/>
          <p:cNvGrpSpPr/>
          <p:nvPr/>
        </p:nvGrpSpPr>
        <p:grpSpPr>
          <a:xfrm>
            <a:off x="-1845822" y="4591510"/>
            <a:ext cx="6952420" cy="1601615"/>
            <a:chOff x="-1240501" y="3160643"/>
            <a:chExt cx="6952420" cy="1601615"/>
          </a:xfrm>
        </p:grpSpPr>
        <p:pic>
          <p:nvPicPr>
            <p:cNvPr id="102" name="Google Shape;102;p2"/>
            <p:cNvPicPr preferRelativeResize="0"/>
            <p:nvPr/>
          </p:nvPicPr>
          <p:blipFill rotWithShape="1">
            <a:blip r:embed="rId11">
              <a:alphaModFix/>
            </a:blip>
            <a:srcRect/>
            <a:stretch/>
          </p:blipFill>
          <p:spPr>
            <a:xfrm>
              <a:off x="964123" y="3160643"/>
              <a:ext cx="2543175" cy="1038225"/>
            </a:xfrm>
            <a:prstGeom prst="rect">
              <a:avLst/>
            </a:prstGeom>
            <a:noFill/>
            <a:ln>
              <a:noFill/>
            </a:ln>
          </p:spPr>
        </p:pic>
        <p:sp>
          <p:nvSpPr>
            <p:cNvPr id="103" name="Google Shape;103;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203864"/>
                  </a:solidFill>
                  <a:effectLst/>
                  <a:uLnTx/>
                  <a:uFillTx/>
                  <a:latin typeface="Roboto"/>
                  <a:ea typeface="Roboto"/>
                  <a:cs typeface="Roboto"/>
                  <a:sym typeface="Roboto"/>
                </a:rPr>
                <a:t>UNIVERSIDAD DE VALENCIA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414042"/>
                  </a:solidFill>
                  <a:effectLst/>
                  <a:uLnTx/>
                  <a:uFillTx/>
                  <a:latin typeface="Roboto"/>
                  <a:ea typeface="Roboto"/>
                  <a:cs typeface="Roboto"/>
                  <a:sym typeface="Roboto"/>
                </a:rPr>
                <a:t>VALENCIA, ESPAÑA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sng" strike="noStrike" kern="0" cap="none" spc="0" normalizeH="0" baseline="0" noProof="0">
                  <a:ln>
                    <a:noFill/>
                  </a:ln>
                  <a:solidFill>
                    <a:srgbClr val="D71920"/>
                  </a:solidFill>
                  <a:effectLst/>
                  <a:uLnTx/>
                  <a:uFillTx/>
                  <a:latin typeface="Roboto"/>
                  <a:ea typeface="Roboto"/>
                  <a:cs typeface="Roboto"/>
                  <a:sym typeface="Roboto"/>
                  <a:hlinkClick r:id="rId12">
                    <a:extLst>
                      <a:ext uri="{A12FA001-AC4F-418D-AE19-62706E023703}">
                        <ahyp:hlinkClr xmlns:ahyp="http://schemas.microsoft.com/office/drawing/2018/hyperlinkcolor" val="tx"/>
                      </a:ext>
                    </a:extLst>
                  </a:hlinkClick>
                </a:rPr>
                <a:t>www.uv.es</a:t>
              </a:r>
              <a:endParaRPr kumimoji="0" sz="1000" b="0" i="0" u="none" strike="noStrike" kern="0" cap="none" spc="0" normalizeH="0" baseline="0" noProof="0">
                <a:ln>
                  <a:noFill/>
                </a:ln>
                <a:solidFill>
                  <a:srgbClr val="414042"/>
                </a:solidFill>
                <a:effectLst/>
                <a:uLnTx/>
                <a:uFillTx/>
                <a:latin typeface="Roboto"/>
                <a:ea typeface="Roboto"/>
                <a:cs typeface="Roboto"/>
                <a:sym typeface="Roboto"/>
              </a:endParaRPr>
            </a:p>
          </p:txBody>
        </p:sp>
      </p:grpSp>
      <p:grpSp>
        <p:nvGrpSpPr>
          <p:cNvPr id="104" name="Google Shape;104;p2"/>
          <p:cNvGrpSpPr/>
          <p:nvPr/>
        </p:nvGrpSpPr>
        <p:grpSpPr>
          <a:xfrm>
            <a:off x="3332429" y="4600164"/>
            <a:ext cx="2543175" cy="1592961"/>
            <a:chOff x="4517932" y="3531206"/>
            <a:chExt cx="2543175" cy="1592961"/>
          </a:xfrm>
        </p:grpSpPr>
        <p:pic>
          <p:nvPicPr>
            <p:cNvPr id="105" name="Google Shape;105;p2"/>
            <p:cNvPicPr preferRelativeResize="0"/>
            <p:nvPr/>
          </p:nvPicPr>
          <p:blipFill rotWithShape="1">
            <a:blip r:embed="rId13">
              <a:alphaModFix/>
            </a:blip>
            <a:srcRect/>
            <a:stretch/>
          </p:blipFill>
          <p:spPr>
            <a:xfrm>
              <a:off x="4517932" y="3531206"/>
              <a:ext cx="2543175" cy="1020916"/>
            </a:xfrm>
            <a:prstGeom prst="rect">
              <a:avLst/>
            </a:prstGeom>
            <a:noFill/>
            <a:ln>
              <a:noFill/>
            </a:ln>
          </p:spPr>
        </p:pic>
        <p:sp>
          <p:nvSpPr>
            <p:cNvPr id="106" name="Google Shape;106;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203864"/>
                  </a:solidFill>
                  <a:effectLst/>
                  <a:uLnTx/>
                  <a:uFillTx/>
                  <a:latin typeface="Roboto"/>
                  <a:ea typeface="Roboto"/>
                  <a:cs typeface="Roboto"/>
                  <a:sym typeface="Roboto"/>
                </a:rPr>
                <a:t>media k GmbH</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414042"/>
                  </a:solidFill>
                  <a:effectLst/>
                  <a:uLnTx/>
                  <a:uFillTx/>
                  <a:latin typeface="Roboto"/>
                  <a:ea typeface="Roboto"/>
                  <a:cs typeface="Roboto"/>
                  <a:sym typeface="Roboto"/>
                </a:rPr>
                <a:t>Bad Mergentheim, ALEMANIA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sng" strike="noStrike" kern="0" cap="none" spc="0" normalizeH="0" baseline="0" noProof="0">
                  <a:ln>
                    <a:noFill/>
                  </a:ln>
                  <a:solidFill>
                    <a:srgbClr val="D71920"/>
                  </a:solidFill>
                  <a:effectLst/>
                  <a:uLnTx/>
                  <a:uFillTx/>
                  <a:latin typeface="Roboto"/>
                  <a:ea typeface="Roboto"/>
                  <a:cs typeface="Roboto"/>
                  <a:sym typeface="Roboto"/>
                  <a:hlinkClick r:id="rId14">
                    <a:extLst>
                      <a:ext uri="{A12FA001-AC4F-418D-AE19-62706E023703}">
                        <ahyp:hlinkClr xmlns:ahyp="http://schemas.microsoft.com/office/drawing/2018/hyperlinkcolor" val="tx"/>
                      </a:ext>
                    </a:extLst>
                  </a:hlinkClick>
                </a:rPr>
                <a:t>www.media-k.eu</a:t>
              </a:r>
              <a:endParaRPr kumimoji="0" sz="1000" b="0" i="0" u="none" strike="noStrike" kern="0" cap="none" spc="0" normalizeH="0" baseline="0" noProof="0">
                <a:ln>
                  <a:noFill/>
                </a:ln>
                <a:solidFill>
                  <a:srgbClr val="414042"/>
                </a:solidFill>
                <a:effectLst/>
                <a:uLnTx/>
                <a:uFillTx/>
                <a:latin typeface="Roboto"/>
                <a:ea typeface="Roboto"/>
                <a:cs typeface="Roboto"/>
                <a:sym typeface="Roboto"/>
              </a:endParaRPr>
            </a:p>
          </p:txBody>
        </p:sp>
      </p:grpSp>
      <p:grpSp>
        <p:nvGrpSpPr>
          <p:cNvPr id="107" name="Google Shape;107;p2"/>
          <p:cNvGrpSpPr/>
          <p:nvPr/>
        </p:nvGrpSpPr>
        <p:grpSpPr>
          <a:xfrm>
            <a:off x="5019359" y="1427085"/>
            <a:ext cx="1973150" cy="2726448"/>
            <a:chOff x="9320178" y="2976204"/>
            <a:chExt cx="1973150" cy="2726448"/>
          </a:xfrm>
        </p:grpSpPr>
        <p:pic>
          <p:nvPicPr>
            <p:cNvPr id="108" name="Google Shape;108;p2"/>
            <p:cNvPicPr preferRelativeResize="0"/>
            <p:nvPr/>
          </p:nvPicPr>
          <p:blipFill rotWithShape="1">
            <a:blip r:embed="rId15">
              <a:alphaModFix/>
            </a:blip>
            <a:srcRect/>
            <a:stretch/>
          </p:blipFill>
          <p:spPr>
            <a:xfrm>
              <a:off x="9320178" y="2976204"/>
              <a:ext cx="1962150" cy="2152650"/>
            </a:xfrm>
            <a:prstGeom prst="rect">
              <a:avLst/>
            </a:prstGeom>
            <a:noFill/>
            <a:ln>
              <a:noFill/>
            </a:ln>
          </p:spPr>
        </p:pic>
        <p:sp>
          <p:nvSpPr>
            <p:cNvPr id="109" name="Google Shape;109;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203864"/>
                  </a:solidFill>
                  <a:effectLst/>
                  <a:uLnTx/>
                  <a:uFillTx/>
                  <a:latin typeface="Roboto"/>
                  <a:ea typeface="Roboto"/>
                  <a:cs typeface="Roboto"/>
                  <a:sym typeface="Roboto"/>
                </a:rPr>
                <a:t>OXFAM ITALIA INTERCULTURA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414042"/>
                  </a:solidFill>
                  <a:effectLst/>
                  <a:uLnTx/>
                  <a:uFillTx/>
                  <a:latin typeface="Roboto"/>
                  <a:ea typeface="Roboto"/>
                  <a:cs typeface="Roboto"/>
                  <a:sym typeface="Roboto"/>
                </a:rPr>
                <a:t>AREZZO, ITALIA</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sng" strike="noStrike" kern="0" cap="none" spc="0" normalizeH="0" baseline="0" noProof="0">
                  <a:ln>
                    <a:noFill/>
                  </a:ln>
                  <a:solidFill>
                    <a:srgbClr val="D71920"/>
                  </a:solidFill>
                  <a:effectLst/>
                  <a:uLnTx/>
                  <a:uFillTx/>
                  <a:latin typeface="Roboto"/>
                  <a:ea typeface="Roboto"/>
                  <a:cs typeface="Roboto"/>
                  <a:sym typeface="Roboto"/>
                  <a:hlinkClick r:id="rId16">
                    <a:extLst>
                      <a:ext uri="{A12FA001-AC4F-418D-AE19-62706E023703}">
                        <ahyp:hlinkClr xmlns:ahyp="http://schemas.microsoft.com/office/drawing/2018/hyperlinkcolor" val="tx"/>
                      </a:ext>
                    </a:extLst>
                  </a:hlinkClick>
                </a:rPr>
                <a:t>www.oxfamitalia.org/</a:t>
              </a:r>
              <a:endParaRPr kumimoji="0" sz="1000" b="0" i="0" u="none" strike="noStrike" kern="0" cap="none" spc="0" normalizeH="0" baseline="0" noProof="0">
                <a:ln>
                  <a:noFill/>
                </a:ln>
                <a:solidFill>
                  <a:srgbClr val="414042"/>
                </a:solidFill>
                <a:effectLst/>
                <a:uLnTx/>
                <a:uFillTx/>
                <a:latin typeface="Roboto"/>
                <a:ea typeface="Roboto"/>
                <a:cs typeface="Roboto"/>
                <a:sym typeface="Roboto"/>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2. No institucional</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0" y="2350334"/>
            <a:ext cx="11514911" cy="342766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marR="0" lvl="0" indent="-228600" algn="l" defTabSz="914400" rtl="0" eaLnBrk="1" fontAlgn="auto" latinLnBrk="0" hangingPunct="1">
              <a:lnSpc>
                <a:spcPct val="150000"/>
              </a:lnSpc>
              <a:spcBef>
                <a:spcPts val="0"/>
              </a:spcBef>
              <a:spcAft>
                <a:spcPts val="0"/>
              </a:spcAft>
              <a:buClr>
                <a:srgbClr val="C01E24"/>
              </a:buClr>
              <a:buSzPts val="2000"/>
              <a:buFont typeface="Calibri"/>
              <a:buChar char="▪"/>
              <a:tabLst/>
              <a:defRPr/>
            </a:pPr>
            <a:r>
              <a:rPr kumimoji="0" lang="en-GB" sz="2000" b="0" i="0" u="none" strike="noStrike" kern="0" cap="none" spc="0" normalizeH="0" baseline="0" noProof="0" dirty="0">
                <a:ln>
                  <a:noFill/>
                </a:ln>
                <a:solidFill>
                  <a:srgbClr val="000000"/>
                </a:solidFill>
                <a:effectLst/>
                <a:uLnTx/>
                <a:uFillTx/>
                <a:latin typeface="Calibri"/>
                <a:cs typeface="Calibri"/>
                <a:sym typeface="Calibri"/>
                <a:hlinkClick r:id="rId3"/>
              </a:rPr>
              <a:t>https://psicologiaymente.com/</a:t>
            </a:r>
            <a:endParaRPr kumimoji="0" lang="en-GB" sz="2000" b="0" i="0" u="none" strike="noStrike" kern="0" cap="none" spc="0" normalizeH="0" baseline="0" noProof="0" dirty="0">
              <a:ln>
                <a:noFill/>
              </a:ln>
              <a:solidFill>
                <a:srgbClr val="000000"/>
              </a:solidFill>
              <a:effectLst/>
              <a:uLnTx/>
              <a:uFillTx/>
              <a:latin typeface="Calibri"/>
              <a:cs typeface="Calibri"/>
              <a:sym typeface="Calibri"/>
            </a:endParaRPr>
          </a:p>
          <a:p>
            <a:pPr marL="228600" marR="0" lvl="0" indent="-228600" algn="l" defTabSz="914400" rtl="0" eaLnBrk="1" fontAlgn="auto" latinLnBrk="0" hangingPunct="1">
              <a:lnSpc>
                <a:spcPct val="150000"/>
              </a:lnSpc>
              <a:spcBef>
                <a:spcPts val="0"/>
              </a:spcBef>
              <a:spcAft>
                <a:spcPts val="0"/>
              </a:spcAft>
              <a:buClr>
                <a:srgbClr val="C01E24"/>
              </a:buClr>
              <a:buSzPts val="2000"/>
              <a:buFont typeface="Calibri"/>
              <a:buChar char="▪"/>
              <a:tabLst/>
              <a:defRPr/>
            </a:pPr>
            <a:r>
              <a:rPr kumimoji="0" lang="en-GB" sz="2000" b="0" i="0" u="none" strike="noStrike" kern="0" cap="none" spc="0" normalizeH="0" baseline="0" noProof="0" dirty="0">
                <a:ln>
                  <a:noFill/>
                </a:ln>
                <a:solidFill>
                  <a:srgbClr val="000000"/>
                </a:solidFill>
                <a:effectLst/>
                <a:uLnTx/>
                <a:uFillTx/>
                <a:latin typeface="Calibri"/>
                <a:cs typeface="Calibri"/>
                <a:sym typeface="Calibri"/>
              </a:rPr>
              <a:t>Portal con recursos sobre atención psicológica </a:t>
            </a:r>
          </a:p>
        </p:txBody>
      </p:sp>
      <p:pic>
        <p:nvPicPr>
          <p:cNvPr id="6146" name="Picture 2" descr="Psicología y Mente - Home | Facebook">
            <a:extLst>
              <a:ext uri="{FF2B5EF4-FFF2-40B4-BE49-F238E27FC236}">
                <a16:creationId xmlns:a16="http://schemas.microsoft.com/office/drawing/2014/main" id="{30DAEE37-0453-4FB7-8984-9D3176084F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6243" y="1848941"/>
            <a:ext cx="6010429" cy="22152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1" name="Google Shape;182;p7">
            <a:extLst>
              <a:ext uri="{FF2B5EF4-FFF2-40B4-BE49-F238E27FC236}">
                <a16:creationId xmlns:a16="http://schemas.microsoft.com/office/drawing/2014/main" id="{8D3E39DF-558E-4961-8891-3C5E18051A6B}"/>
              </a:ext>
            </a:extLst>
          </p:cNvPr>
          <p:cNvSpPr/>
          <p:nvPr/>
        </p:nvSpPr>
        <p:spPr>
          <a:xfrm>
            <a:off x="11181346" y="332737"/>
            <a:ext cx="1010653"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530" b="0" i="0" u="none" strike="noStrike" kern="0" cap="none" spc="0" normalizeH="0" baseline="0" noProof="0" dirty="0">
                <a:ln>
                  <a:noFill/>
                </a:ln>
                <a:solidFill>
                  <a:srgbClr val="FFFFFF"/>
                </a:solidFill>
                <a:effectLst/>
                <a:uLnTx/>
                <a:uFillTx/>
                <a:latin typeface="Arial"/>
                <a:cs typeface="Arial"/>
                <a:sym typeface="Arial"/>
              </a:rPr>
              <a:t>España</a:t>
            </a:r>
            <a:endParaRPr kumimoji="0" sz="1275"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7" name="Google Shape;182;p7">
            <a:extLst>
              <a:ext uri="{FF2B5EF4-FFF2-40B4-BE49-F238E27FC236}">
                <a16:creationId xmlns:a16="http://schemas.microsoft.com/office/drawing/2014/main" id="{BA3CF7DD-E2EF-4C7C-A733-7B59383369EC}"/>
              </a:ext>
            </a:extLst>
          </p:cNvPr>
          <p:cNvSpPr/>
          <p:nvPr/>
        </p:nvSpPr>
        <p:spPr>
          <a:xfrm>
            <a:off x="7540051" y="-3932"/>
            <a:ext cx="4650689" cy="350774"/>
          </a:xfrm>
          <a:prstGeom prst="rect">
            <a:avLst/>
          </a:prstGeom>
          <a:solidFill>
            <a:srgbClr val="7F7F7F"/>
          </a:solidFill>
          <a:ln>
            <a:noFill/>
          </a:ln>
        </p:spPr>
        <p:txBody>
          <a:bodyPr spcFirstLastPara="1" wrap="square" lIns="91425" tIns="45700" rIns="91425" bIns="45700" anchor="ctr" anchorCtr="0">
            <a:normAutofit fontScale="85000" lnSpcReduction="20000"/>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5.1 Presentación de plataformas y aplicaciones de salud digital</a:t>
            </a:r>
            <a:endParaRPr kumimoji="0"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endParaRPr>
          </a:p>
        </p:txBody>
      </p:sp>
      <p:pic>
        <p:nvPicPr>
          <p:cNvPr id="9" name="Picture 2" descr="Spanien, Land, Europa, Flagge, Grenzen, Karte, Nation">
            <a:extLst>
              <a:ext uri="{FF2B5EF4-FFF2-40B4-BE49-F238E27FC236}">
                <a16:creationId xmlns:a16="http://schemas.microsoft.com/office/drawing/2014/main" id="{C490A4BF-4ED8-4DEF-8FF9-EBC64D49C8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8691" y="727831"/>
            <a:ext cx="657160" cy="49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428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2. No institucional</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0" y="2350334"/>
            <a:ext cx="6799795" cy="342766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just" defTabSz="914400" rtl="0" eaLnBrk="1" fontAlgn="auto" latinLnBrk="0" hangingPunct="1">
              <a:lnSpc>
                <a:spcPct val="150000"/>
              </a:lnSpc>
              <a:spcBef>
                <a:spcPts val="0"/>
              </a:spcBef>
              <a:spcAft>
                <a:spcPts val="0"/>
              </a:spcAft>
              <a:buClr>
                <a:srgbClr val="C01E24"/>
              </a:buClr>
              <a:buSzPts val="2000"/>
              <a:buFont typeface="Calibri"/>
              <a:buNone/>
              <a:tabLst/>
              <a:defRPr/>
            </a:pPr>
            <a:r>
              <a:rPr kumimoji="0" lang="en-GB" sz="2000" b="1" i="0" u="none" strike="noStrike" kern="0" cap="none" spc="0" normalizeH="0" baseline="0" noProof="0" dirty="0">
                <a:ln>
                  <a:noFill/>
                </a:ln>
                <a:solidFill>
                  <a:srgbClr val="000000"/>
                </a:solidFill>
                <a:effectLst/>
                <a:uLnTx/>
                <a:uFillTx/>
                <a:latin typeface="Calibri"/>
                <a:cs typeface="Calibri"/>
                <a:sym typeface="Calibri"/>
                <a:hlinkClick r:id="rId3"/>
              </a:rPr>
              <a:t>Medline https://medlineplus.gov </a:t>
            </a:r>
            <a:endParaRPr kumimoji="0" lang="en-GB" sz="2000" b="1"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just" defTabSz="914400" rtl="0" eaLnBrk="1" fontAlgn="auto" latinLnBrk="0" hangingPunct="1">
              <a:lnSpc>
                <a:spcPct val="150000"/>
              </a:lnSpc>
              <a:spcBef>
                <a:spcPts val="0"/>
              </a:spcBef>
              <a:spcAft>
                <a:spcPts val="0"/>
              </a:spcAft>
              <a:buClr>
                <a:srgbClr val="C01E24"/>
              </a:buClr>
              <a:buSzPts val="2000"/>
              <a:buFont typeface="Calibri"/>
              <a:buNone/>
              <a:tabLst/>
              <a:defRPr/>
            </a:pPr>
            <a:r>
              <a:rPr kumimoji="0" lang="en-GB" sz="2000" b="1" i="0" u="none" strike="noStrike" kern="0" cap="none" spc="0" normalizeH="0" baseline="0" noProof="0" dirty="0" err="1">
                <a:ln>
                  <a:noFill/>
                </a:ln>
                <a:solidFill>
                  <a:srgbClr val="000000"/>
                </a:solidFill>
                <a:effectLst/>
                <a:uLnTx/>
                <a:uFillTx/>
                <a:latin typeface="Calibri"/>
                <a:cs typeface="Calibri"/>
                <a:sym typeface="Calibri"/>
              </a:rPr>
              <a:t>Información</a:t>
            </a:r>
            <a:r>
              <a:rPr kumimoji="0" lang="en-GB" sz="2000" b="1" i="0" u="none" strike="noStrike" kern="0" cap="none" spc="0" normalizeH="0" baseline="0" noProof="0" dirty="0">
                <a:ln>
                  <a:noFill/>
                </a:ln>
                <a:solidFill>
                  <a:srgbClr val="000000"/>
                </a:solidFill>
                <a:effectLst/>
                <a:uLnTx/>
                <a:uFillTx/>
                <a:latin typeface="Calibri"/>
                <a:cs typeface="Calibri"/>
                <a:sym typeface="Calibri"/>
              </a:rPr>
              <a:t> sanitaria general</a:t>
            </a:r>
            <a:r>
              <a:rPr kumimoji="0" lang="en-GB" sz="2000" b="0" i="0" u="none" strike="noStrike" kern="0" cap="none" spc="0" normalizeH="0" baseline="0" noProof="0" dirty="0">
                <a:ln>
                  <a:noFill/>
                </a:ln>
                <a:solidFill>
                  <a:srgbClr val="000000"/>
                </a:solidFill>
                <a:effectLst/>
                <a:uLnTx/>
                <a:uFillTx/>
                <a:latin typeface="Calibri"/>
                <a:cs typeface="Calibri"/>
                <a:sym typeface="Calibri"/>
              </a:rPr>
              <a:t>.</a:t>
            </a:r>
          </a:p>
          <a:p>
            <a:pPr marL="228600" marR="0" lvl="0" indent="-228600" algn="just" defTabSz="914400" rtl="0" eaLnBrk="1" fontAlgn="auto" latinLnBrk="0" hangingPunct="1">
              <a:lnSpc>
                <a:spcPct val="150000"/>
              </a:lnSpc>
              <a:spcBef>
                <a:spcPts val="0"/>
              </a:spcBef>
              <a:spcAft>
                <a:spcPts val="0"/>
              </a:spcAft>
              <a:buClr>
                <a:srgbClr val="C01E24"/>
              </a:buClr>
              <a:buSzPts val="2000"/>
              <a:buFont typeface="Calibri"/>
              <a:buChar char="▪"/>
              <a:tabLst/>
              <a:defRPr/>
            </a:pPr>
            <a:r>
              <a:rPr kumimoji="0" lang="en-GB" sz="2000" b="0" i="0" u="none" strike="noStrike" kern="0" cap="none" spc="0" normalizeH="0" baseline="0" noProof="0" dirty="0">
                <a:ln>
                  <a:noFill/>
                </a:ln>
                <a:solidFill>
                  <a:srgbClr val="000000"/>
                </a:solidFill>
                <a:effectLst/>
                <a:uLnTx/>
                <a:uFillTx/>
                <a:latin typeface="Calibri"/>
                <a:cs typeface="Calibri"/>
                <a:sym typeface="Calibri"/>
              </a:rPr>
              <a:t>El objetivo de este sitio web es proporcionar información de calidad y relevante sobre salud y bienestar que sea fiable, fácil de entender y libre de publicidad en inglés y español; de forma gratuita y accesible en cualquier lugar, en cualquier momento y en cualquier dispositivo.</a:t>
            </a:r>
          </a:p>
        </p:txBody>
      </p:sp>
      <p:pic>
        <p:nvPicPr>
          <p:cNvPr id="7170" name="Picture 2" descr="Diabeweb - MedlinePlus">
            <a:extLst>
              <a:ext uri="{FF2B5EF4-FFF2-40B4-BE49-F238E27FC236}">
                <a16:creationId xmlns:a16="http://schemas.microsoft.com/office/drawing/2014/main" id="{C690039E-914B-4FFA-9487-4BADFDD4ED8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0"/>
          <a:stretch/>
        </p:blipFill>
        <p:spPr bwMode="auto">
          <a:xfrm>
            <a:off x="7504957" y="2534653"/>
            <a:ext cx="4283933" cy="132347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1" name="Google Shape;182;p7">
            <a:extLst>
              <a:ext uri="{FF2B5EF4-FFF2-40B4-BE49-F238E27FC236}">
                <a16:creationId xmlns:a16="http://schemas.microsoft.com/office/drawing/2014/main" id="{34EF71E9-8513-4480-9A46-F6F252357008}"/>
              </a:ext>
            </a:extLst>
          </p:cNvPr>
          <p:cNvSpPr/>
          <p:nvPr/>
        </p:nvSpPr>
        <p:spPr>
          <a:xfrm>
            <a:off x="11181346" y="332737"/>
            <a:ext cx="1010653"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530" b="0" i="0" u="none" strike="noStrike" kern="0" cap="none" spc="0" normalizeH="0" baseline="0" noProof="0" dirty="0">
                <a:ln>
                  <a:noFill/>
                </a:ln>
                <a:solidFill>
                  <a:srgbClr val="FFFFFF"/>
                </a:solidFill>
                <a:effectLst/>
                <a:uLnTx/>
                <a:uFillTx/>
                <a:latin typeface="Arial"/>
                <a:cs typeface="Arial"/>
                <a:sym typeface="Arial"/>
              </a:rPr>
              <a:t>España</a:t>
            </a:r>
            <a:endParaRPr kumimoji="0" sz="1275"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7" name="Google Shape;182;p7">
            <a:extLst>
              <a:ext uri="{FF2B5EF4-FFF2-40B4-BE49-F238E27FC236}">
                <a16:creationId xmlns:a16="http://schemas.microsoft.com/office/drawing/2014/main" id="{99202502-EF65-4709-9805-BFFB4C01AC6F}"/>
              </a:ext>
            </a:extLst>
          </p:cNvPr>
          <p:cNvSpPr/>
          <p:nvPr/>
        </p:nvSpPr>
        <p:spPr>
          <a:xfrm>
            <a:off x="7540051" y="-3932"/>
            <a:ext cx="4650689" cy="350774"/>
          </a:xfrm>
          <a:prstGeom prst="rect">
            <a:avLst/>
          </a:prstGeom>
          <a:solidFill>
            <a:srgbClr val="7F7F7F"/>
          </a:solidFill>
          <a:ln>
            <a:noFill/>
          </a:ln>
        </p:spPr>
        <p:txBody>
          <a:bodyPr spcFirstLastPara="1" wrap="square" lIns="91425" tIns="45700" rIns="91425" bIns="45700" anchor="ctr" anchorCtr="0">
            <a:normAutofit fontScale="85000" lnSpcReduction="20000"/>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5.1 Presentación de plataformas y aplicaciones de salud digital</a:t>
            </a:r>
            <a:endParaRPr kumimoji="0"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endParaRPr>
          </a:p>
        </p:txBody>
      </p:sp>
      <p:pic>
        <p:nvPicPr>
          <p:cNvPr id="9" name="Picture 2" descr="Spanien, Land, Europa, Flagge, Grenzen, Karte, Nation">
            <a:extLst>
              <a:ext uri="{FF2B5EF4-FFF2-40B4-BE49-F238E27FC236}">
                <a16:creationId xmlns:a16="http://schemas.microsoft.com/office/drawing/2014/main" id="{E001DD29-436B-4941-BEF1-9AB82E4D3A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8691" y="727831"/>
            <a:ext cx="657160" cy="49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377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5.1.3</a:t>
            </a:r>
            <a:br>
              <a:rPr lang="en-US" altLang="el-GR" dirty="0"/>
            </a:br>
            <a:r>
              <a:rPr lang="en-GB" altLang="el-GR" dirty="0" err="1">
                <a:solidFill>
                  <a:srgbClr val="C01E24"/>
                </a:solidFill>
              </a:rPr>
              <a:t>Conclusiones</a:t>
            </a:r>
            <a:endParaRPr lang="el-GR" dirty="0">
              <a:solidFill>
                <a:srgbClr val="0070C0"/>
              </a:solidFill>
            </a:endParaRPr>
          </a:p>
        </p:txBody>
      </p:sp>
      <p:sp>
        <p:nvSpPr>
          <p:cNvPr id="9" name="Ορθογώνιο 8">
            <a:extLst>
              <a:ext uri="{FF2B5EF4-FFF2-40B4-BE49-F238E27FC236}">
                <a16:creationId xmlns:a16="http://schemas.microsoft.com/office/drawing/2014/main" id="{7F48D75A-F668-48C2-A034-ACE1B4986E36}"/>
              </a:ext>
            </a:extLst>
          </p:cNvPr>
          <p:cNvSpPr/>
          <p:nvPr/>
        </p:nvSpPr>
        <p:spPr>
          <a:xfrm>
            <a:off x="11469570" y="968219"/>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5.1.1</a:t>
            </a:r>
            <a:endParaRPr lang="el-GR" sz="1800" dirty="0">
              <a:solidFill>
                <a:schemeClr val="bg1"/>
              </a:solidFill>
            </a:endParaRPr>
          </a:p>
        </p:txBody>
      </p:sp>
      <p:sp>
        <p:nvSpPr>
          <p:cNvPr id="10" name="Ορθογώνιο 9">
            <a:extLst>
              <a:ext uri="{FF2B5EF4-FFF2-40B4-BE49-F238E27FC236}">
                <a16:creationId xmlns:a16="http://schemas.microsoft.com/office/drawing/2014/main" id="{6ED39337-3E0B-4330-9666-8D353C4D4FBE}"/>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5.1.2</a:t>
            </a:r>
            <a:endParaRPr lang="el-GR" sz="1800" dirty="0">
              <a:solidFill>
                <a:schemeClr val="bg1"/>
              </a:solidFill>
            </a:endParaRPr>
          </a:p>
        </p:txBody>
      </p:sp>
      <p:sp>
        <p:nvSpPr>
          <p:cNvPr id="11" name="Ορθογώνιο 10">
            <a:extLst>
              <a:ext uri="{FF2B5EF4-FFF2-40B4-BE49-F238E27FC236}">
                <a16:creationId xmlns:a16="http://schemas.microsoft.com/office/drawing/2014/main" id="{1A1F82FC-D5E2-4953-A4C7-E66694AFD878}"/>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0000"/>
                </a:solidFill>
              </a:rPr>
              <a:t>5.1.3</a:t>
            </a:r>
            <a:endParaRPr lang="el-GR" sz="1800" dirty="0">
              <a:solidFill>
                <a:srgbClr val="C00000"/>
              </a:solidFill>
            </a:endParaRPr>
          </a:p>
        </p:txBody>
      </p:sp>
      <p:sp>
        <p:nvSpPr>
          <p:cNvPr id="12" name="Ορθογώνιο 11">
            <a:extLst>
              <a:ext uri="{FF2B5EF4-FFF2-40B4-BE49-F238E27FC236}">
                <a16:creationId xmlns:a16="http://schemas.microsoft.com/office/drawing/2014/main" id="{5534BC34-AB13-4918-A99B-55035905F6E0}"/>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5.1.4</a:t>
            </a:r>
            <a:endParaRPr lang="el-GR" sz="1800" dirty="0">
              <a:solidFill>
                <a:schemeClr val="bg1"/>
              </a:solidFill>
            </a:endParaRPr>
          </a:p>
        </p:txBody>
      </p:sp>
      <p:sp>
        <p:nvSpPr>
          <p:cNvPr id="1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55334" y="2667785"/>
            <a:ext cx="6469579" cy="1645647"/>
          </a:xfrm>
        </p:spPr>
        <p:txBody>
          <a:bodyPr>
            <a:normAutofit fontScale="77500" lnSpcReduction="20000"/>
          </a:bodyPr>
          <a:lstStyle/>
          <a:p>
            <a:pPr>
              <a:lnSpc>
                <a:spcPct val="120000"/>
              </a:lnSpc>
              <a:spcAft>
                <a:spcPts val="600"/>
              </a:spcAft>
            </a:pPr>
            <a:r>
              <a:rPr lang="en-US" sz="2600" dirty="0" err="1">
                <a:latin typeface="Calibri" panose="020F0502020204030204" pitchFamily="34" charset="0"/>
                <a:cs typeface="Calibri" panose="020F0502020204030204" pitchFamily="34" charset="0"/>
                <a:sym typeface="Arial" panose="020B0604020202020204" pitchFamily="34" charset="0"/>
              </a:rPr>
              <a:t>Objetivo</a:t>
            </a:r>
            <a:endParaRPr lang="en-US" sz="2600" dirty="0">
              <a:latin typeface="Calibri" panose="020F0502020204030204" pitchFamily="34" charset="0"/>
              <a:cs typeface="Calibri" panose="020F0502020204030204" pitchFamily="34" charset="0"/>
              <a:sym typeface="Arial" panose="020B0604020202020204" pitchFamily="34" charset="0"/>
            </a:endParaRPr>
          </a:p>
          <a:p>
            <a:pPr>
              <a:lnSpc>
                <a:spcPct val="120000"/>
              </a:lnSpc>
              <a:spcAft>
                <a:spcPts val="600"/>
              </a:spcAft>
            </a:pPr>
            <a:r>
              <a:rPr lang="en-GB" sz="2400" b="0" dirty="0" err="1">
                <a:latin typeface="Calibri" panose="020F0502020204030204" pitchFamily="34" charset="0"/>
                <a:ea typeface="Calibri" panose="020F0502020204030204" pitchFamily="34" charset="0"/>
              </a:rPr>
              <a:t>Trabajad</a:t>
            </a:r>
            <a:r>
              <a:rPr lang="en-GB" sz="2400" b="0" dirty="0">
                <a:latin typeface="Calibri" panose="020F0502020204030204" pitchFamily="34" charset="0"/>
                <a:ea typeface="Calibri" panose="020F0502020204030204" pitchFamily="34" charset="0"/>
              </a:rPr>
              <a:t> </a:t>
            </a:r>
            <a:r>
              <a:rPr lang="en-GB" sz="2400" b="0" dirty="0" err="1">
                <a:latin typeface="Calibri" panose="020F0502020204030204" pitchFamily="34" charset="0"/>
                <a:ea typeface="Calibri" panose="020F0502020204030204" pitchFamily="34" charset="0"/>
              </a:rPr>
              <a:t>en</a:t>
            </a:r>
            <a:r>
              <a:rPr lang="en-GB" sz="2400" b="0" dirty="0">
                <a:latin typeface="Calibri" panose="020F0502020204030204" pitchFamily="34" charset="0"/>
                <a:ea typeface="Calibri" panose="020F0502020204030204" pitchFamily="34" charset="0"/>
              </a:rPr>
              <a:t> </a:t>
            </a:r>
            <a:r>
              <a:rPr lang="en-GB" sz="2400" b="0" dirty="0" err="1">
                <a:latin typeface="Calibri" panose="020F0502020204030204" pitchFamily="34" charset="0"/>
                <a:ea typeface="Calibri" panose="020F0502020204030204" pitchFamily="34" charset="0"/>
              </a:rPr>
              <a:t>grupos</a:t>
            </a:r>
            <a:r>
              <a:rPr lang="en-GB" sz="2400" b="0" dirty="0">
                <a:latin typeface="Calibri" panose="020F0502020204030204" pitchFamily="34" charset="0"/>
                <a:ea typeface="Calibri" panose="020F0502020204030204" pitchFamily="34" charset="0"/>
              </a:rPr>
              <a:t> </a:t>
            </a:r>
            <a:r>
              <a:rPr lang="en-GB" sz="2400" b="0" dirty="0" err="1">
                <a:latin typeface="Calibri" panose="020F0502020204030204" pitchFamily="34" charset="0"/>
                <a:ea typeface="Calibri" panose="020F0502020204030204" pitchFamily="34" charset="0"/>
              </a:rPr>
              <a:t>en</a:t>
            </a:r>
            <a:r>
              <a:rPr lang="en-GB" sz="2400" b="0" dirty="0">
                <a:latin typeface="Calibri" panose="020F0502020204030204" pitchFamily="34" charset="0"/>
                <a:ea typeface="Calibri" panose="020F0502020204030204" pitchFamily="34" charset="0"/>
              </a:rPr>
              <a:t> </a:t>
            </a:r>
            <a:r>
              <a:rPr lang="en-GB" sz="2400" b="0" dirty="0" err="1">
                <a:latin typeface="Calibri" panose="020F0502020204030204" pitchFamily="34" charset="0"/>
                <a:ea typeface="Calibri" panose="020F0502020204030204" pitchFamily="34" charset="0"/>
              </a:rPr>
              <a:t>cuestiones</a:t>
            </a:r>
            <a:r>
              <a:rPr lang="en-GB" sz="2400" b="0" dirty="0">
                <a:latin typeface="Calibri" panose="020F0502020204030204" pitchFamily="34" charset="0"/>
                <a:ea typeface="Calibri" panose="020F0502020204030204" pitchFamily="34" charset="0"/>
              </a:rPr>
              <a:t> </a:t>
            </a:r>
            <a:r>
              <a:rPr lang="en-GB" sz="2400" b="0" dirty="0" err="1">
                <a:latin typeface="Calibri" panose="020F0502020204030204" pitchFamily="34" charset="0"/>
                <a:ea typeface="Calibri" panose="020F0502020204030204" pitchFamily="34" charset="0"/>
              </a:rPr>
              <a:t>específicas</a:t>
            </a:r>
            <a:r>
              <a:rPr lang="en-GB" sz="2400" b="0" dirty="0">
                <a:latin typeface="Calibri" panose="020F0502020204030204" pitchFamily="34" charset="0"/>
                <a:ea typeface="Calibri" panose="020F0502020204030204" pitchFamily="34" charset="0"/>
              </a:rPr>
              <a:t> y </a:t>
            </a:r>
            <a:r>
              <a:rPr lang="en-GB" sz="2400" b="0" dirty="0" err="1">
                <a:latin typeface="Calibri" panose="020F0502020204030204" pitchFamily="34" charset="0"/>
                <a:ea typeface="Calibri" panose="020F0502020204030204" pitchFamily="34" charset="0"/>
              </a:rPr>
              <a:t>desarrollad</a:t>
            </a:r>
            <a:r>
              <a:rPr lang="en-GB" sz="2400" b="0" dirty="0">
                <a:latin typeface="Calibri" panose="020F0502020204030204" pitchFamily="34" charset="0"/>
                <a:ea typeface="Calibri" panose="020F0502020204030204" pitchFamily="34" charset="0"/>
              </a:rPr>
              <a:t> </a:t>
            </a:r>
            <a:r>
              <a:rPr lang="en-GB" sz="2400" b="0" dirty="0" err="1">
                <a:latin typeface="Calibri" panose="020F0502020204030204" pitchFamily="34" charset="0"/>
                <a:ea typeface="Calibri" panose="020F0502020204030204" pitchFamily="34" charset="0"/>
              </a:rPr>
              <a:t>conclusiones</a:t>
            </a:r>
            <a:r>
              <a:rPr lang="en-GB" sz="2400" b="0" dirty="0">
                <a:latin typeface="Calibri" panose="020F0502020204030204" pitchFamily="34" charset="0"/>
                <a:ea typeface="Calibri" panose="020F0502020204030204" pitchFamily="34" charset="0"/>
              </a:rPr>
              <a:t> </a:t>
            </a:r>
            <a:r>
              <a:rPr lang="en-GB" sz="2400" b="0" dirty="0" err="1">
                <a:latin typeface="Calibri" panose="020F0502020204030204" pitchFamily="34" charset="0"/>
                <a:ea typeface="Calibri" panose="020F0502020204030204" pitchFamily="34" charset="0"/>
              </a:rPr>
              <a:t>comunes</a:t>
            </a:r>
            <a:r>
              <a:rPr lang="en-GB" sz="2400" b="0" dirty="0">
                <a:latin typeface="Calibri" panose="020F0502020204030204" pitchFamily="34" charset="0"/>
                <a:ea typeface="Calibri" panose="020F0502020204030204" pitchFamily="34" charset="0"/>
              </a:rPr>
              <a:t> con </a:t>
            </a:r>
            <a:r>
              <a:rPr lang="en-GB" sz="2400" b="0" dirty="0" err="1">
                <a:latin typeface="Calibri" panose="020F0502020204030204" pitchFamily="34" charset="0"/>
                <a:ea typeface="Calibri" panose="020F0502020204030204" pitchFamily="34" charset="0"/>
              </a:rPr>
              <a:t>respecto</a:t>
            </a:r>
            <a:r>
              <a:rPr lang="en-GB" sz="2400" b="0" dirty="0">
                <a:latin typeface="Calibri" panose="020F0502020204030204" pitchFamily="34" charset="0"/>
                <a:ea typeface="Calibri" panose="020F0502020204030204" pitchFamily="34" charset="0"/>
              </a:rPr>
              <a:t> a lo que </a:t>
            </a:r>
            <a:r>
              <a:rPr lang="en-GB" sz="2400" b="0" dirty="0" err="1">
                <a:latin typeface="Calibri" panose="020F0502020204030204" pitchFamily="34" charset="0"/>
                <a:ea typeface="Calibri" panose="020F0502020204030204" pitchFamily="34" charset="0"/>
              </a:rPr>
              <a:t>habéis</a:t>
            </a:r>
            <a:r>
              <a:rPr lang="en-GB" sz="2400" b="0" dirty="0">
                <a:latin typeface="Calibri" panose="020F0502020204030204" pitchFamily="34" charset="0"/>
                <a:ea typeface="Calibri" panose="020F0502020204030204" pitchFamily="34" charset="0"/>
              </a:rPr>
              <a:t> </a:t>
            </a:r>
            <a:r>
              <a:rPr lang="en-GB" sz="2400" b="0" dirty="0" err="1">
                <a:latin typeface="Calibri" panose="020F0502020204030204" pitchFamily="34" charset="0"/>
                <a:ea typeface="Calibri" panose="020F0502020204030204" pitchFamily="34" charset="0"/>
              </a:rPr>
              <a:t>aprendido</a:t>
            </a:r>
            <a:r>
              <a:rPr lang="en-GB" sz="2400" b="0" dirty="0">
                <a:latin typeface="Calibri" panose="020F0502020204030204" pitchFamily="34" charset="0"/>
                <a:ea typeface="Calibri" panose="020F0502020204030204" pitchFamily="34" charset="0"/>
              </a:rPr>
              <a:t>. </a:t>
            </a:r>
          </a:p>
        </p:txBody>
      </p:sp>
      <p:sp>
        <p:nvSpPr>
          <p:cNvPr id="8" name="Ορθογώνιο 7">
            <a:extLst>
              <a:ext uri="{FF2B5EF4-FFF2-40B4-BE49-F238E27FC236}">
                <a16:creationId xmlns:a16="http://schemas.microsoft.com/office/drawing/2014/main" id="{8C026D97-DB65-8712-6E9C-C0DDC33DA120}"/>
              </a:ext>
            </a:extLst>
          </p:cNvPr>
          <p:cNvSpPr/>
          <p:nvPr/>
        </p:nvSpPr>
        <p:spPr>
          <a:xfrm>
            <a:off x="10744529" y="96949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5.1</a:t>
            </a:r>
            <a:endParaRPr lang="el-GR" sz="1800" dirty="0">
              <a:solidFill>
                <a:srgbClr val="203864"/>
              </a:solidFill>
            </a:endParaRPr>
          </a:p>
        </p:txBody>
      </p:sp>
    </p:spTree>
    <p:extLst>
      <p:ext uri="{BB962C8B-B14F-4D97-AF65-F5344CB8AC3E}">
        <p14:creationId xmlns:p14="http://schemas.microsoft.com/office/powerpoint/2010/main" val="532656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103549-51B4-27B0-A836-1E62079EF613}"/>
              </a:ext>
            </a:extLst>
          </p:cNvPr>
          <p:cNvSpPr>
            <a:spLocks noGrp="1"/>
          </p:cNvSpPr>
          <p:nvPr>
            <p:ph type="title"/>
          </p:nvPr>
        </p:nvSpPr>
        <p:spPr/>
        <p:txBody>
          <a:bodyPr/>
          <a:lstStyle/>
          <a:p>
            <a:r>
              <a:rPr lang="en-US" dirty="0" err="1"/>
              <a:t>Preguntas</a:t>
            </a:r>
            <a:endParaRPr lang="el-GR" dirty="0"/>
          </a:p>
        </p:txBody>
      </p:sp>
      <p:sp>
        <p:nvSpPr>
          <p:cNvPr id="3" name="Θέση κειμένου 2">
            <a:extLst>
              <a:ext uri="{FF2B5EF4-FFF2-40B4-BE49-F238E27FC236}">
                <a16:creationId xmlns:a16="http://schemas.microsoft.com/office/drawing/2014/main" id="{345F0446-EFD4-8CCD-B7FA-0CB32CC94FBF}"/>
              </a:ext>
            </a:extLst>
          </p:cNvPr>
          <p:cNvSpPr>
            <a:spLocks noGrp="1"/>
          </p:cNvSpPr>
          <p:nvPr>
            <p:ph type="body" idx="1"/>
          </p:nvPr>
        </p:nvSpPr>
        <p:spPr/>
        <p:txBody>
          <a:bodyPr/>
          <a:lstStyle/>
          <a:p>
            <a:endParaRPr lang="el-GR"/>
          </a:p>
        </p:txBody>
      </p:sp>
      <p:sp>
        <p:nvSpPr>
          <p:cNvPr id="4" name="Θέση περιεχομένου 3">
            <a:extLst>
              <a:ext uri="{FF2B5EF4-FFF2-40B4-BE49-F238E27FC236}">
                <a16:creationId xmlns:a16="http://schemas.microsoft.com/office/drawing/2014/main" id="{CE811B0D-C3FB-96AD-5CBF-9BC3814A292F}"/>
              </a:ext>
            </a:extLst>
          </p:cNvPr>
          <p:cNvSpPr>
            <a:spLocks noGrp="1"/>
          </p:cNvSpPr>
          <p:nvPr>
            <p:ph sz="half" idx="2"/>
          </p:nvPr>
        </p:nvSpPr>
        <p:spPr/>
        <p:txBody>
          <a:bodyPr>
            <a:normAutofit/>
          </a:bodyPr>
          <a:lstStyle/>
          <a:p>
            <a:pPr marL="342900" lvl="0" indent="-342900" algn="just">
              <a:lnSpc>
                <a:spcPct val="150000"/>
              </a:lnSpc>
              <a:spcAft>
                <a:spcPts val="800"/>
              </a:spcAft>
              <a:buFont typeface="Wingdings" panose="05000000000000000000" pitchFamily="2" charset="2"/>
              <a:buChar char="§"/>
            </a:pPr>
            <a:r>
              <a:rPr lang="es-ES" dirty="0">
                <a:solidFill>
                  <a:srgbClr val="000000"/>
                </a:solidFill>
                <a:effectLst/>
                <a:latin typeface="Calibri" panose="020F0502020204030204" pitchFamily="34" charset="0"/>
                <a:ea typeface="Calibri"/>
                <a:cs typeface="Calibri" panose="020F0502020204030204" pitchFamily="34" charset="0"/>
              </a:rPr>
              <a:t>¿Cuáles son los principales beneficios/problemas que las plataformas y aplicaciones digitales de salud pueden tener para ti, teniendo en cuenta tu situación específica? </a:t>
            </a:r>
          </a:p>
          <a:p>
            <a:pPr marL="342900" lvl="0" indent="-342900" algn="just">
              <a:lnSpc>
                <a:spcPct val="150000"/>
              </a:lnSpc>
              <a:spcAft>
                <a:spcPts val="800"/>
              </a:spcAft>
              <a:buFont typeface="Wingdings" panose="05000000000000000000" pitchFamily="2" charset="2"/>
              <a:buChar char="§"/>
            </a:pPr>
            <a:r>
              <a:rPr lang="es-ES" dirty="0">
                <a:solidFill>
                  <a:srgbClr val="000000"/>
                </a:solidFill>
                <a:effectLst/>
                <a:latin typeface="Calibri" panose="020F0502020204030204" pitchFamily="34" charset="0"/>
                <a:ea typeface="Calibri"/>
                <a:cs typeface="Calibri" panose="020F0502020204030204" pitchFamily="34" charset="0"/>
              </a:rPr>
              <a:t>¿Cree que las plataformas y aplicaciones digitales de salud pueden ser interesantes para gestionar su propia salud? </a:t>
            </a:r>
          </a:p>
          <a:p>
            <a:pPr>
              <a:buFont typeface="Wingdings" panose="05000000000000000000" pitchFamily="2" charset="2"/>
              <a:buChar char="§"/>
            </a:pPr>
            <a:endParaRPr lang="el-G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6787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5.1.4</a:t>
            </a:r>
            <a:br>
              <a:rPr lang="en-US" altLang="el-GR" dirty="0"/>
            </a:br>
            <a:r>
              <a:rPr lang="en-GB" altLang="el-GR" dirty="0" err="1">
                <a:solidFill>
                  <a:srgbClr val="C01E24"/>
                </a:solidFill>
              </a:rPr>
              <a:t>Cierre</a:t>
            </a:r>
            <a:endParaRPr lang="el-GR" dirty="0">
              <a:solidFill>
                <a:srgbClr val="0070C0"/>
              </a:solidFill>
            </a:endParaRPr>
          </a:p>
        </p:txBody>
      </p:sp>
      <p:sp>
        <p:nvSpPr>
          <p:cNvPr id="9" name="Ορθογώνιο 8">
            <a:extLst>
              <a:ext uri="{FF2B5EF4-FFF2-40B4-BE49-F238E27FC236}">
                <a16:creationId xmlns:a16="http://schemas.microsoft.com/office/drawing/2014/main" id="{7F48D75A-F668-48C2-A034-ACE1B4986E36}"/>
              </a:ext>
            </a:extLst>
          </p:cNvPr>
          <p:cNvSpPr/>
          <p:nvPr/>
        </p:nvSpPr>
        <p:spPr>
          <a:xfrm>
            <a:off x="11469570" y="968219"/>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5.1.1</a:t>
            </a:r>
            <a:endParaRPr lang="el-GR" sz="1800" dirty="0">
              <a:solidFill>
                <a:schemeClr val="bg1"/>
              </a:solidFill>
            </a:endParaRPr>
          </a:p>
        </p:txBody>
      </p:sp>
      <p:sp>
        <p:nvSpPr>
          <p:cNvPr id="10" name="Ορθογώνιο 9">
            <a:extLst>
              <a:ext uri="{FF2B5EF4-FFF2-40B4-BE49-F238E27FC236}">
                <a16:creationId xmlns:a16="http://schemas.microsoft.com/office/drawing/2014/main" id="{6ED39337-3E0B-4330-9666-8D353C4D4FBE}"/>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5.1.2</a:t>
            </a:r>
            <a:endParaRPr lang="el-GR" sz="1800" dirty="0">
              <a:solidFill>
                <a:schemeClr val="bg1"/>
              </a:solidFill>
            </a:endParaRPr>
          </a:p>
        </p:txBody>
      </p:sp>
      <p:sp>
        <p:nvSpPr>
          <p:cNvPr id="11" name="Ορθογώνιο 10">
            <a:extLst>
              <a:ext uri="{FF2B5EF4-FFF2-40B4-BE49-F238E27FC236}">
                <a16:creationId xmlns:a16="http://schemas.microsoft.com/office/drawing/2014/main" id="{1A1F82FC-D5E2-4953-A4C7-E66694AFD878}"/>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rPr>
              <a:t>5.1.3</a:t>
            </a:r>
            <a:endParaRPr lang="el-GR" sz="1800" dirty="0">
              <a:solidFill>
                <a:schemeClr val="bg1"/>
              </a:solidFill>
            </a:endParaRPr>
          </a:p>
        </p:txBody>
      </p:sp>
      <p:sp>
        <p:nvSpPr>
          <p:cNvPr id="12" name="Ορθογώνιο 11">
            <a:extLst>
              <a:ext uri="{FF2B5EF4-FFF2-40B4-BE49-F238E27FC236}">
                <a16:creationId xmlns:a16="http://schemas.microsoft.com/office/drawing/2014/main" id="{5534BC34-AB13-4918-A99B-55035905F6E0}"/>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0000"/>
                </a:solidFill>
              </a:rPr>
              <a:t>5.1.4</a:t>
            </a:r>
            <a:endParaRPr lang="el-GR" sz="1800" dirty="0">
              <a:solidFill>
                <a:srgbClr val="C00000"/>
              </a:solidFill>
            </a:endParaRPr>
          </a:p>
        </p:txBody>
      </p:sp>
      <p:sp>
        <p:nvSpPr>
          <p:cNvPr id="1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55334" y="2667785"/>
            <a:ext cx="6469579" cy="4034673"/>
          </a:xfrm>
        </p:spPr>
        <p:txBody>
          <a:bodyPr>
            <a:normAutofit fontScale="77500" lnSpcReduction="20000"/>
          </a:bodyPr>
          <a:lstStyle/>
          <a:p>
            <a:pPr>
              <a:lnSpc>
                <a:spcPct val="120000"/>
              </a:lnSpc>
              <a:spcAft>
                <a:spcPts val="600"/>
              </a:spcAft>
            </a:pPr>
            <a:r>
              <a:rPr lang="en-US" sz="2600" dirty="0" err="1">
                <a:latin typeface="Calibri" panose="020F0502020204030204" pitchFamily="34" charset="0"/>
                <a:cs typeface="Calibri" panose="020F0502020204030204" pitchFamily="34" charset="0"/>
                <a:sym typeface="Arial" panose="020B0604020202020204" pitchFamily="34" charset="0"/>
              </a:rPr>
              <a:t>Objetivo</a:t>
            </a:r>
            <a:endParaRPr lang="en-US" sz="2600" dirty="0">
              <a:latin typeface="Calibri" panose="020F0502020204030204" pitchFamily="34" charset="0"/>
              <a:cs typeface="Calibri" panose="020F0502020204030204" pitchFamily="34" charset="0"/>
              <a:sym typeface="Arial" panose="020B0604020202020204" pitchFamily="34" charset="0"/>
            </a:endParaRPr>
          </a:p>
          <a:p>
            <a:pPr>
              <a:lnSpc>
                <a:spcPct val="120000"/>
              </a:lnSpc>
              <a:spcAft>
                <a:spcPts val="600"/>
              </a:spcAft>
            </a:pPr>
            <a:endParaRPr lang="en-US" sz="2400" b="0" dirty="0">
              <a:latin typeface="Calibri" panose="020F0502020204030204" pitchFamily="34" charset="0"/>
              <a:ea typeface="Calibri" panose="020F0502020204030204" pitchFamily="34" charset="0"/>
            </a:endParaRPr>
          </a:p>
          <a:p>
            <a:pPr marL="457200" indent="-457200">
              <a:lnSpc>
                <a:spcPct val="120000"/>
              </a:lnSpc>
              <a:spcAft>
                <a:spcPts val="600"/>
              </a:spcAft>
              <a:buFont typeface="Wingdings" panose="05000000000000000000" pitchFamily="2" charset="2"/>
              <a:buChar char="§"/>
            </a:pPr>
            <a:r>
              <a:rPr lang="es-ES" sz="2600" b="0" dirty="0">
                <a:latin typeface="Calibri" panose="020F0502020204030204" pitchFamily="34" charset="0"/>
                <a:ea typeface="Calibri" panose="020F0502020204030204" pitchFamily="34" charset="0"/>
              </a:rPr>
              <a:t>Se le proporcionará un resumen y aclaraciones sobre posibles dudas y preguntas. </a:t>
            </a:r>
          </a:p>
          <a:p>
            <a:pPr marL="457200" indent="-457200">
              <a:lnSpc>
                <a:spcPct val="120000"/>
              </a:lnSpc>
              <a:spcAft>
                <a:spcPts val="600"/>
              </a:spcAft>
              <a:buFont typeface="Wingdings" panose="05000000000000000000" pitchFamily="2" charset="2"/>
              <a:buChar char="§"/>
            </a:pPr>
            <a:r>
              <a:rPr lang="es-ES" sz="2600" b="0" dirty="0">
                <a:latin typeface="Calibri" panose="020F0502020204030204" pitchFamily="34" charset="0"/>
                <a:ea typeface="Calibri" panose="020F0502020204030204" pitchFamily="34" charset="0"/>
              </a:rPr>
              <a:t>Se le informa de cómo se van a desarrollar las sesiones de formación online y qué se espera de ellas y se le dan explicaciones sobre las actividades que se van a realizar en la siguiente sesión de formación online. </a:t>
            </a:r>
          </a:p>
          <a:p>
            <a:pPr marL="457200" indent="-457200">
              <a:lnSpc>
                <a:spcPct val="120000"/>
              </a:lnSpc>
              <a:spcAft>
                <a:spcPts val="600"/>
              </a:spcAft>
              <a:buFont typeface="Wingdings" panose="05000000000000000000" pitchFamily="2" charset="2"/>
              <a:buChar char="§"/>
            </a:pPr>
            <a:r>
              <a:rPr lang="es-ES" sz="2600" b="0" dirty="0">
                <a:latin typeface="Calibri" panose="020F0502020204030204" pitchFamily="34" charset="0"/>
                <a:ea typeface="Calibri" panose="020F0502020204030204" pitchFamily="34" charset="0"/>
              </a:rPr>
              <a:t>El formador convoca a los alumnos para la siguiente sesión de formación presencial.</a:t>
            </a:r>
          </a:p>
          <a:p>
            <a:pPr>
              <a:lnSpc>
                <a:spcPct val="120000"/>
              </a:lnSpc>
              <a:spcAft>
                <a:spcPts val="600"/>
              </a:spcAft>
            </a:pPr>
            <a:endParaRPr lang="en-US" sz="2400" b="0" dirty="0">
              <a:latin typeface="Calibri" panose="020F0502020204030204" pitchFamily="34" charset="0"/>
              <a:ea typeface="Calibri" panose="020F0502020204030204" pitchFamily="34" charset="0"/>
            </a:endParaRPr>
          </a:p>
        </p:txBody>
      </p:sp>
      <p:sp>
        <p:nvSpPr>
          <p:cNvPr id="8" name="Ορθογώνιο 7">
            <a:extLst>
              <a:ext uri="{FF2B5EF4-FFF2-40B4-BE49-F238E27FC236}">
                <a16:creationId xmlns:a16="http://schemas.microsoft.com/office/drawing/2014/main" id="{DD2FA973-BCE5-3BF3-F18B-21E720669D26}"/>
              </a:ext>
            </a:extLst>
          </p:cNvPr>
          <p:cNvSpPr/>
          <p:nvPr/>
        </p:nvSpPr>
        <p:spPr>
          <a:xfrm>
            <a:off x="10744529" y="978639"/>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5.1</a:t>
            </a:r>
            <a:endParaRPr lang="el-GR" sz="1800" dirty="0">
              <a:solidFill>
                <a:srgbClr val="203864"/>
              </a:solidFill>
            </a:endParaRPr>
          </a:p>
        </p:txBody>
      </p:sp>
    </p:spTree>
    <p:extLst>
      <p:ext uri="{BB962C8B-B14F-4D97-AF65-F5344CB8AC3E}">
        <p14:creationId xmlns:p14="http://schemas.microsoft.com/office/powerpoint/2010/main" val="2995371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5.2.1</a:t>
            </a:r>
            <a:br>
              <a:rPr lang="en-US" altLang="el-GR" dirty="0">
                <a:solidFill>
                  <a:srgbClr val="C01E24"/>
                </a:solidFill>
              </a:rPr>
            </a:br>
            <a:r>
              <a:rPr lang="en-US" altLang="el-GR" dirty="0" err="1">
                <a:solidFill>
                  <a:srgbClr val="C01E24"/>
                </a:solidFill>
              </a:rPr>
              <a:t>Introducción</a:t>
            </a:r>
            <a:r>
              <a:rPr lang="en-US" altLang="el-GR" dirty="0">
                <a:solidFill>
                  <a:srgbClr val="C01E24"/>
                </a:solidFill>
              </a:rPr>
              <a:t> (Día 2)</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48239" y="2149092"/>
            <a:ext cx="5157787" cy="3958468"/>
          </a:xfrm>
        </p:spPr>
        <p:txBody>
          <a:bodyPr>
            <a:normAutofit fontScale="77500" lnSpcReduction="20000"/>
          </a:bodyPr>
          <a:lstStyle/>
          <a:p>
            <a:pPr>
              <a:lnSpc>
                <a:spcPct val="110000"/>
              </a:lnSpc>
              <a:spcAft>
                <a:spcPts val="600"/>
              </a:spcAft>
            </a:pPr>
            <a:r>
              <a:rPr lang="en-US" sz="2200" dirty="0" err="1">
                <a:sym typeface="Arial" panose="020B0604020202020204" pitchFamily="34" charset="0"/>
              </a:rPr>
              <a:t>Objetivos</a:t>
            </a:r>
            <a:endParaRPr lang="en-US" sz="2200" dirty="0">
              <a:sym typeface="Arial" panose="020B0604020202020204" pitchFamily="34" charset="0"/>
            </a:endParaRPr>
          </a:p>
          <a:p>
            <a:pPr>
              <a:lnSpc>
                <a:spcPct val="110000"/>
              </a:lnSpc>
              <a:spcAft>
                <a:spcPts val="600"/>
              </a:spcAft>
            </a:pPr>
            <a:r>
              <a:rPr lang="es-ES" sz="2200" b="0" dirty="0">
                <a:latin typeface="Calibri" panose="020F0502020204030204" pitchFamily="34" charset="0"/>
                <a:cs typeface="Calibri" panose="020F0502020204030204" pitchFamily="34" charset="0"/>
                <a:sym typeface="Arial" panose="020B0604020202020204" pitchFamily="34" charset="0"/>
              </a:rPr>
              <a:t>El formador presenta </a:t>
            </a:r>
          </a:p>
          <a:p>
            <a:pPr marL="342900" indent="-342900">
              <a:lnSpc>
                <a:spcPct val="110000"/>
              </a:lnSpc>
              <a:spcAft>
                <a:spcPts val="600"/>
              </a:spcAft>
              <a:buFont typeface="Arial" panose="020B0604020202020204" pitchFamily="34" charset="0"/>
              <a:buChar char="•"/>
            </a:pPr>
            <a:r>
              <a:rPr lang="es-ES" sz="2200" b="0" dirty="0">
                <a:latin typeface="Calibri" panose="020F0502020204030204" pitchFamily="34" charset="0"/>
                <a:cs typeface="Calibri" panose="020F0502020204030204" pitchFamily="34" charset="0"/>
                <a:sym typeface="Arial" panose="020B0604020202020204" pitchFamily="34" charset="0"/>
              </a:rPr>
              <a:t>la sesión, incluyendo los objetivos, las actividades y la planificación. </a:t>
            </a:r>
          </a:p>
          <a:p>
            <a:pPr marL="342900" indent="-342900">
              <a:lnSpc>
                <a:spcPct val="110000"/>
              </a:lnSpc>
              <a:spcAft>
                <a:spcPts val="600"/>
              </a:spcAft>
              <a:buFont typeface="Arial" panose="020B0604020202020204" pitchFamily="34" charset="0"/>
              <a:buChar char="•"/>
            </a:pPr>
            <a:r>
              <a:rPr lang="es-ES" sz="2200" b="0" dirty="0">
                <a:latin typeface="Calibri" panose="020F0502020204030204" pitchFamily="34" charset="0"/>
                <a:cs typeface="Calibri" panose="020F0502020204030204" pitchFamily="34" charset="0"/>
                <a:sym typeface="Arial" panose="020B0604020202020204" pitchFamily="34" charset="0"/>
              </a:rPr>
              <a:t>los compañeros y los médicos asistentes y explica sus funciones.</a:t>
            </a:r>
          </a:p>
          <a:p>
            <a:pPr marL="342900" indent="-342900">
              <a:lnSpc>
                <a:spcPct val="110000"/>
              </a:lnSpc>
              <a:spcAft>
                <a:spcPts val="600"/>
              </a:spcAft>
              <a:buFont typeface="Arial" panose="020B0604020202020204" pitchFamily="34" charset="0"/>
              <a:buChar char="•"/>
            </a:pPr>
            <a:r>
              <a:rPr lang="es-ES" sz="2200" b="0" dirty="0">
                <a:latin typeface="Calibri" panose="020F0502020204030204" pitchFamily="34" charset="0"/>
                <a:cs typeface="Calibri" panose="020F0502020204030204" pitchFamily="34" charset="0"/>
                <a:sym typeface="Arial" panose="020B0604020202020204" pitchFamily="34" charset="0"/>
              </a:rPr>
              <a:t>El objetivo de la introducción es </a:t>
            </a:r>
          </a:p>
          <a:p>
            <a:pPr marL="342900" indent="-342900">
              <a:lnSpc>
                <a:spcPct val="110000"/>
              </a:lnSpc>
              <a:spcAft>
                <a:spcPts val="600"/>
              </a:spcAft>
              <a:buFont typeface="Arial" panose="020B0604020202020204" pitchFamily="34" charset="0"/>
              <a:buChar char="•"/>
            </a:pPr>
            <a:r>
              <a:rPr lang="es-ES" sz="2200" b="0" dirty="0">
                <a:latin typeface="Calibri" panose="020F0502020204030204" pitchFamily="34" charset="0"/>
                <a:cs typeface="Calibri" panose="020F0502020204030204" pitchFamily="34" charset="0"/>
                <a:sym typeface="Arial" panose="020B0604020202020204" pitchFamily="34" charset="0"/>
              </a:rPr>
              <a:t>dar una visión general de la sesión de formación </a:t>
            </a:r>
          </a:p>
          <a:p>
            <a:pPr marL="342900" indent="-342900">
              <a:lnSpc>
                <a:spcPct val="110000"/>
              </a:lnSpc>
              <a:spcAft>
                <a:spcPts val="600"/>
              </a:spcAft>
              <a:buFont typeface="Arial" panose="020B0604020202020204" pitchFamily="34" charset="0"/>
              <a:buChar char="•"/>
            </a:pPr>
            <a:r>
              <a:rPr lang="es-ES" sz="2200" b="0" dirty="0">
                <a:latin typeface="Calibri" panose="020F0502020204030204" pitchFamily="34" charset="0"/>
                <a:cs typeface="Calibri" panose="020F0502020204030204" pitchFamily="34" charset="0"/>
                <a:sym typeface="Arial" panose="020B0604020202020204" pitchFamily="34" charset="0"/>
              </a:rPr>
              <a:t>presentar las actividades de formación de forma general </a:t>
            </a:r>
          </a:p>
        </p:txBody>
      </p:sp>
      <p:sp>
        <p:nvSpPr>
          <p:cNvPr id="9" name="Ορθογώνιο 8">
            <a:extLst>
              <a:ext uri="{FF2B5EF4-FFF2-40B4-BE49-F238E27FC236}">
                <a16:creationId xmlns:a16="http://schemas.microsoft.com/office/drawing/2014/main" id="{7F48D75A-F668-48C2-A034-ACE1B4986E36}"/>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5.2.1</a:t>
            </a:r>
            <a:endParaRPr lang="el-GR" sz="1800" dirty="0">
              <a:solidFill>
                <a:srgbClr val="C01E24"/>
              </a:solidFill>
            </a:endParaRPr>
          </a:p>
        </p:txBody>
      </p:sp>
      <p:sp>
        <p:nvSpPr>
          <p:cNvPr id="10" name="Ορθογώνιο 9">
            <a:extLst>
              <a:ext uri="{FF2B5EF4-FFF2-40B4-BE49-F238E27FC236}">
                <a16:creationId xmlns:a16="http://schemas.microsoft.com/office/drawing/2014/main" id="{6ED39337-3E0B-4330-9666-8D353C4D4FBE}"/>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5.2.2</a:t>
            </a:r>
            <a:endParaRPr lang="el-GR" sz="1600" dirty="0">
              <a:solidFill>
                <a:schemeClr val="bg1"/>
              </a:solidFill>
            </a:endParaRPr>
          </a:p>
        </p:txBody>
      </p:sp>
      <p:sp>
        <p:nvSpPr>
          <p:cNvPr id="11" name="Ορθογώνιο 10">
            <a:extLst>
              <a:ext uri="{FF2B5EF4-FFF2-40B4-BE49-F238E27FC236}">
                <a16:creationId xmlns:a16="http://schemas.microsoft.com/office/drawing/2014/main" id="{1A1F82FC-D5E2-4953-A4C7-E66694AFD878}"/>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5.2.3</a:t>
            </a:r>
            <a:endParaRPr lang="el-GR" sz="1600" dirty="0">
              <a:solidFill>
                <a:schemeClr val="bg1"/>
              </a:solidFill>
            </a:endParaRPr>
          </a:p>
        </p:txBody>
      </p:sp>
      <p:sp>
        <p:nvSpPr>
          <p:cNvPr id="12" name="Ορθογώνιο 11">
            <a:extLst>
              <a:ext uri="{FF2B5EF4-FFF2-40B4-BE49-F238E27FC236}">
                <a16:creationId xmlns:a16="http://schemas.microsoft.com/office/drawing/2014/main" id="{5534BC34-AB13-4918-A99B-55035905F6E0}"/>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5.2.4</a:t>
            </a:r>
            <a:endParaRPr lang="el-GR" sz="1600" dirty="0">
              <a:solidFill>
                <a:schemeClr val="bg1"/>
              </a:solidFill>
            </a:endParaRPr>
          </a:p>
        </p:txBody>
      </p:sp>
      <p:pic>
        <p:nvPicPr>
          <p:cNvPr id="3" name="Γραφικό 2" descr="Ομιλία περίγραμμα">
            <a:extLst>
              <a:ext uri="{FF2B5EF4-FFF2-40B4-BE49-F238E27FC236}">
                <a16:creationId xmlns:a16="http://schemas.microsoft.com/office/drawing/2014/main" id="{4DB5C50E-C2A5-4D37-9EF7-55510DFB57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93688" y="1413576"/>
            <a:ext cx="3958468" cy="3958468"/>
          </a:xfrm>
          <a:prstGeom prst="rect">
            <a:avLst/>
          </a:prstGeom>
        </p:spPr>
      </p:pic>
      <p:sp>
        <p:nvSpPr>
          <p:cNvPr id="16" name="TextBox 15">
            <a:extLst>
              <a:ext uri="{FF2B5EF4-FFF2-40B4-BE49-F238E27FC236}">
                <a16:creationId xmlns:a16="http://schemas.microsoft.com/office/drawing/2014/main" id="{28254EEA-5466-488A-B331-67C451BDD49C}"/>
              </a:ext>
            </a:extLst>
          </p:cNvPr>
          <p:cNvSpPr txBox="1"/>
          <p:nvPr/>
        </p:nvSpPr>
        <p:spPr>
          <a:xfrm>
            <a:off x="7658396" y="2593053"/>
            <a:ext cx="2576346" cy="584775"/>
          </a:xfrm>
          <a:prstGeom prst="rect">
            <a:avLst/>
          </a:prstGeom>
        </p:spPr>
        <p:txBody>
          <a:bodyPr wrap="none" rtlCol="0">
            <a:spAutoFit/>
          </a:bodyPr>
          <a:lstStyle/>
          <a:p>
            <a:pPr algn="l"/>
            <a:r>
              <a:rPr lang="en-US" sz="3200" dirty="0" err="1">
                <a:solidFill>
                  <a:srgbClr val="203864"/>
                </a:solidFill>
              </a:rPr>
              <a:t>Empecemos</a:t>
            </a:r>
            <a:r>
              <a:rPr lang="en-US" sz="3200" dirty="0">
                <a:solidFill>
                  <a:srgbClr val="203864"/>
                </a:solidFill>
              </a:rPr>
              <a:t>!</a:t>
            </a:r>
            <a:endParaRPr lang="el-GR" sz="3200" dirty="0" err="1">
              <a:solidFill>
                <a:srgbClr val="203864"/>
              </a:solidFill>
            </a:endParaRPr>
          </a:p>
        </p:txBody>
      </p:sp>
      <p:sp>
        <p:nvSpPr>
          <p:cNvPr id="13" name="Ορθογώνιο 12">
            <a:extLst>
              <a:ext uri="{FF2B5EF4-FFF2-40B4-BE49-F238E27FC236}">
                <a16:creationId xmlns:a16="http://schemas.microsoft.com/office/drawing/2014/main" id="{D395C5B2-66D9-D9B4-3364-5A2AFE203584}"/>
              </a:ext>
            </a:extLst>
          </p:cNvPr>
          <p:cNvSpPr/>
          <p:nvPr/>
        </p:nvSpPr>
        <p:spPr>
          <a:xfrm>
            <a:off x="10753494" y="1821496"/>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5.2</a:t>
            </a:r>
            <a:endParaRPr lang="el-GR" sz="1800" dirty="0">
              <a:solidFill>
                <a:srgbClr val="203864"/>
              </a:solidFill>
            </a:endParaRPr>
          </a:p>
        </p:txBody>
      </p:sp>
      <p:sp>
        <p:nvSpPr>
          <p:cNvPr id="14" name="Ορθογώνιο 13">
            <a:extLst>
              <a:ext uri="{FF2B5EF4-FFF2-40B4-BE49-F238E27FC236}">
                <a16:creationId xmlns:a16="http://schemas.microsoft.com/office/drawing/2014/main" id="{BEE6B89D-266E-856D-CD74-45B7F04B7D3D}"/>
              </a:ext>
            </a:extLst>
          </p:cNvPr>
          <p:cNvSpPr/>
          <p:nvPr/>
        </p:nvSpPr>
        <p:spPr>
          <a:xfrm>
            <a:off x="11469619" y="436947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5.2.5</a:t>
            </a:r>
            <a:endParaRPr lang="el-GR" sz="1600" dirty="0">
              <a:solidFill>
                <a:schemeClr val="bg1"/>
              </a:solidFill>
            </a:endParaRPr>
          </a:p>
        </p:txBody>
      </p:sp>
    </p:spTree>
    <p:extLst>
      <p:ext uri="{BB962C8B-B14F-4D97-AF65-F5344CB8AC3E}">
        <p14:creationId xmlns:p14="http://schemas.microsoft.com/office/powerpoint/2010/main" val="3097272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000" dirty="0">
                <a:solidFill>
                  <a:srgbClr val="C01E24"/>
                </a:solidFill>
              </a:rPr>
              <a:t>5.2.2, 5.2.3</a:t>
            </a:r>
            <a:br>
              <a:rPr lang="en-US" altLang="el-GR" dirty="0"/>
            </a:br>
            <a:r>
              <a:rPr lang="en-GB" altLang="el-GR" dirty="0">
                <a:solidFill>
                  <a:srgbClr val="C01E24"/>
                </a:solidFill>
              </a:rPr>
              <a:t>Cómo encontrar información sanitaria en Internet</a:t>
            </a:r>
            <a:endParaRPr lang="el-GR" dirty="0">
              <a:solidFill>
                <a:srgbClr val="0070C0"/>
              </a:solidFill>
            </a:endParaRPr>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3"/>
              </a:rPr>
              <a:t>Fuente</a:t>
            </a:r>
            <a:r>
              <a:rPr kumimoji="0" lang="en-US" sz="1200" b="0" i="0" u="none" strike="noStrike" kern="0" cap="none" spc="0" normalizeH="0" baseline="0" noProof="0" dirty="0">
                <a:ln>
                  <a:noFill/>
                </a:ln>
                <a:solidFill>
                  <a:srgbClr val="000000"/>
                </a:solidFill>
                <a:effectLst/>
                <a:uLnTx/>
                <a:uFillTx/>
                <a:latin typeface="Arial"/>
                <a:cs typeface="Arial"/>
                <a:sym typeface="Arial"/>
              </a:rPr>
              <a:t> | </a:t>
            </a: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4"/>
              </a:rPr>
              <a:t>Licencia </a:t>
            </a:r>
            <a:r>
              <a:rPr kumimoji="0" lang="en-US" sz="1200" b="0" i="0" u="none" strike="noStrike" kern="0" cap="none" spc="0" normalizeH="0" baseline="0" noProof="0" dirty="0" err="1">
                <a:ln>
                  <a:noFill/>
                </a:ln>
                <a:solidFill>
                  <a:srgbClr val="000000"/>
                </a:solidFill>
                <a:effectLst/>
                <a:uLnTx/>
                <a:uFillTx/>
                <a:latin typeface="Arial"/>
                <a:cs typeface="Arial"/>
                <a:sym typeface="Arial"/>
                <a:hlinkClick r:id="rId4"/>
              </a:rPr>
              <a:t>Pixabay</a:t>
            </a: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1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55334" y="2169993"/>
            <a:ext cx="6469579" cy="4283324"/>
          </a:xfrm>
        </p:spPr>
        <p:txBody>
          <a:bodyPr>
            <a:normAutofit fontScale="70000" lnSpcReduction="20000"/>
          </a:bodyPr>
          <a:lstStyle/>
          <a:p>
            <a:pPr algn="just">
              <a:lnSpc>
                <a:spcPct val="120000"/>
              </a:lnSpc>
              <a:spcAft>
                <a:spcPts val="600"/>
              </a:spcAft>
            </a:pPr>
            <a:r>
              <a:rPr lang="en-US" sz="2600" b="0" dirty="0">
                <a:latin typeface="Calibri" panose="020F0502020204030204" pitchFamily="34" charset="0"/>
                <a:cs typeface="Calibri" panose="020F0502020204030204" pitchFamily="34" charset="0"/>
                <a:sym typeface="Arial" panose="020B0604020202020204" pitchFamily="34" charset="0"/>
              </a:rPr>
              <a:t>En realidad, debería ser bastante fácil encontrar información sobre salud en Internet: Tienes problemas de salud, los buscas en internet y ya sabes qué enfermedad tienes y cuáles son los mejores tratamientos. ¿O no? </a:t>
            </a:r>
          </a:p>
          <a:p>
            <a:pPr algn="just">
              <a:lnSpc>
                <a:spcPct val="120000"/>
              </a:lnSpc>
              <a:spcAft>
                <a:spcPts val="600"/>
              </a:spcAft>
            </a:pPr>
            <a:r>
              <a:rPr lang="en-US" sz="2600" b="0" dirty="0">
                <a:latin typeface="Calibri" panose="020F0502020204030204" pitchFamily="34" charset="0"/>
                <a:cs typeface="Calibri" panose="020F0502020204030204" pitchFamily="34" charset="0"/>
                <a:sym typeface="Arial" panose="020B0604020202020204" pitchFamily="34" charset="0"/>
              </a:rPr>
              <a:t>Por desgracia, no es nada fácil asignar los síntomas a las enfermedades, aunque parezcan claros, y obtener sugerencias para un alivio o diagnóstico rápidos. No lo olvides: Internet no es un médico, ni un centro de diagnóstico, ni mucho menos una fuente fiable de terapia. Las </a:t>
            </a:r>
            <a:r>
              <a:rPr lang="en-US" sz="2600" b="0" dirty="0" err="1">
                <a:latin typeface="Calibri" panose="020F0502020204030204" pitchFamily="34" charset="0"/>
                <a:cs typeface="Calibri" panose="020F0502020204030204" pitchFamily="34" charset="0"/>
                <a:sym typeface="Arial" panose="020B0604020202020204" pitchFamily="34" charset="0"/>
              </a:rPr>
              <a:t>fuentes</a:t>
            </a:r>
            <a:r>
              <a:rPr lang="en-US" sz="2600" b="0" dirty="0">
                <a:latin typeface="Calibri" panose="020F0502020204030204" pitchFamily="34" charset="0"/>
                <a:cs typeface="Calibri" panose="020F0502020204030204" pitchFamily="34" charset="0"/>
                <a:sym typeface="Arial" panose="020B0604020202020204" pitchFamily="34" charset="0"/>
              </a:rPr>
              <a:t> de </a:t>
            </a:r>
            <a:r>
              <a:rPr lang="en-US" sz="2600" b="0" dirty="0" err="1">
                <a:latin typeface="Calibri" panose="020F0502020204030204" pitchFamily="34" charset="0"/>
                <a:cs typeface="Calibri" panose="020F0502020204030204" pitchFamily="34" charset="0"/>
                <a:sym typeface="Arial" panose="020B0604020202020204" pitchFamily="34" charset="0"/>
              </a:rPr>
              <a:t>información</a:t>
            </a:r>
            <a:r>
              <a:rPr lang="en-US" sz="2600" b="0" dirty="0">
                <a:latin typeface="Calibri" panose="020F0502020204030204" pitchFamily="34" charset="0"/>
                <a:cs typeface="Calibri" panose="020F0502020204030204" pitchFamily="34" charset="0"/>
                <a:sym typeface="Arial" panose="020B0604020202020204" pitchFamily="34" charset="0"/>
              </a:rPr>
              <a:t> de Internet pueden ofrecerte una valiosa ayuda para encontrar un médico, instalaciones de diagnóstico y terapias, incluidos los tratamientos en línea. Pero </a:t>
            </a:r>
            <a:r>
              <a:rPr lang="en-US" sz="2600" b="0" dirty="0" err="1">
                <a:latin typeface="Calibri" panose="020F0502020204030204" pitchFamily="34" charset="0"/>
                <a:cs typeface="Calibri" panose="020F0502020204030204" pitchFamily="34" charset="0"/>
                <a:sym typeface="Arial" panose="020B0604020202020204" pitchFamily="34" charset="0"/>
              </a:rPr>
              <a:t>nunca</a:t>
            </a:r>
            <a:r>
              <a:rPr lang="en-US" sz="2600" b="0" dirty="0">
                <a:latin typeface="Calibri" panose="020F0502020204030204" pitchFamily="34" charset="0"/>
                <a:cs typeface="Calibri" panose="020F0502020204030204" pitchFamily="34" charset="0"/>
                <a:sym typeface="Arial" panose="020B0604020202020204" pitchFamily="34" charset="0"/>
              </a:rPr>
              <a:t> </a:t>
            </a:r>
            <a:r>
              <a:rPr lang="en-US" sz="2600" b="0" dirty="0" err="1">
                <a:latin typeface="Calibri" panose="020F0502020204030204" pitchFamily="34" charset="0"/>
                <a:cs typeface="Calibri" panose="020F0502020204030204" pitchFamily="34" charset="0"/>
                <a:sym typeface="Arial" panose="020B0604020202020204" pitchFamily="34" charset="0"/>
              </a:rPr>
              <a:t>sustituirán</a:t>
            </a:r>
            <a:r>
              <a:rPr lang="en-US" sz="2600" b="0" dirty="0">
                <a:latin typeface="Calibri" panose="020F0502020204030204" pitchFamily="34" charset="0"/>
                <a:cs typeface="Calibri" panose="020F0502020204030204" pitchFamily="34" charset="0"/>
                <a:sym typeface="Arial" panose="020B0604020202020204" pitchFamily="34" charset="0"/>
              </a:rPr>
              <a:t> a un médico</a:t>
            </a:r>
            <a:r>
              <a:rPr lang="en-GB" sz="2600" b="0" dirty="0">
                <a:latin typeface="Calibri" panose="020F0502020204030204" pitchFamily="34" charset="0"/>
                <a:cs typeface="Calibri" panose="020F0502020204030204" pitchFamily="34" charset="0"/>
                <a:sym typeface="Arial" panose="020B0604020202020204" pitchFamily="34" charset="0"/>
              </a:rPr>
              <a:t>.</a:t>
            </a:r>
          </a:p>
          <a:p>
            <a:pPr marL="342900" indent="-342900">
              <a:lnSpc>
                <a:spcPct val="120000"/>
              </a:lnSpc>
              <a:spcAft>
                <a:spcPts val="600"/>
              </a:spcAft>
              <a:buFont typeface="Arial" panose="020B0604020202020204" pitchFamily="34" charset="0"/>
              <a:buChar char="•"/>
            </a:pPr>
            <a:endParaRPr lang="en-US" sz="2400" b="0" dirty="0">
              <a:latin typeface="Calibri" panose="020F0502020204030204" pitchFamily="34" charset="0"/>
              <a:cs typeface="Calibri" panose="020F0502020204030204" pitchFamily="34" charset="0"/>
              <a:sym typeface="Arial" panose="020B0604020202020204" pitchFamily="34" charset="0"/>
            </a:endParaRPr>
          </a:p>
        </p:txBody>
      </p:sp>
      <p:pic>
        <p:nvPicPr>
          <p:cNvPr id="6" name="Grafik 5"/>
          <p:cNvPicPr>
            <a:picLocks noChangeAspect="1"/>
          </p:cNvPicPr>
          <p:nvPr/>
        </p:nvPicPr>
        <p:blipFill>
          <a:blip r:embed="rId5"/>
          <a:stretch>
            <a:fillRect/>
          </a:stretch>
        </p:blipFill>
        <p:spPr>
          <a:xfrm>
            <a:off x="7178096" y="2750360"/>
            <a:ext cx="3898487" cy="2310666"/>
          </a:xfrm>
          <a:prstGeom prst="rect">
            <a:avLst/>
          </a:prstGeom>
        </p:spPr>
      </p:pic>
      <p:sp>
        <p:nvSpPr>
          <p:cNvPr id="13" name="Ορθογώνιο 12">
            <a:extLst>
              <a:ext uri="{FF2B5EF4-FFF2-40B4-BE49-F238E27FC236}">
                <a16:creationId xmlns:a16="http://schemas.microsoft.com/office/drawing/2014/main" id="{DA526D74-5DB5-34CA-C0BC-5752B98832BF}"/>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5.2.1</a:t>
            </a:r>
            <a:endParaRPr lang="el-GR" sz="1600" dirty="0">
              <a:solidFill>
                <a:schemeClr val="bg1"/>
              </a:solidFill>
            </a:endParaRPr>
          </a:p>
        </p:txBody>
      </p:sp>
      <p:sp>
        <p:nvSpPr>
          <p:cNvPr id="14" name="Ορθογώνιο 13">
            <a:extLst>
              <a:ext uri="{FF2B5EF4-FFF2-40B4-BE49-F238E27FC236}">
                <a16:creationId xmlns:a16="http://schemas.microsoft.com/office/drawing/2014/main" id="{36B38911-AF53-A8E6-215A-17F06869026D}"/>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5.2.2</a:t>
            </a:r>
            <a:endParaRPr lang="el-GR" sz="1800" dirty="0">
              <a:solidFill>
                <a:srgbClr val="C01E24"/>
              </a:solidFill>
            </a:endParaRPr>
          </a:p>
        </p:txBody>
      </p:sp>
      <p:sp>
        <p:nvSpPr>
          <p:cNvPr id="16" name="Ορθογώνιο 15">
            <a:extLst>
              <a:ext uri="{FF2B5EF4-FFF2-40B4-BE49-F238E27FC236}">
                <a16:creationId xmlns:a16="http://schemas.microsoft.com/office/drawing/2014/main" id="{DC562544-A72B-4A3D-5656-B92F8CF29FB2}"/>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5.2.3</a:t>
            </a:r>
            <a:endParaRPr lang="el-GR" sz="1800" dirty="0">
              <a:solidFill>
                <a:srgbClr val="C01E24"/>
              </a:solidFill>
            </a:endParaRPr>
          </a:p>
        </p:txBody>
      </p:sp>
      <p:sp>
        <p:nvSpPr>
          <p:cNvPr id="17" name="Ορθογώνιο 16">
            <a:extLst>
              <a:ext uri="{FF2B5EF4-FFF2-40B4-BE49-F238E27FC236}">
                <a16:creationId xmlns:a16="http://schemas.microsoft.com/office/drawing/2014/main" id="{DF2E3E29-94FF-6028-5973-8A48383A51D2}"/>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5.2.4</a:t>
            </a:r>
            <a:endParaRPr lang="el-GR" sz="1600" dirty="0">
              <a:solidFill>
                <a:schemeClr val="bg1"/>
              </a:solidFill>
            </a:endParaRPr>
          </a:p>
        </p:txBody>
      </p:sp>
      <p:sp>
        <p:nvSpPr>
          <p:cNvPr id="18" name="Ορθογώνιο 17">
            <a:extLst>
              <a:ext uri="{FF2B5EF4-FFF2-40B4-BE49-F238E27FC236}">
                <a16:creationId xmlns:a16="http://schemas.microsoft.com/office/drawing/2014/main" id="{2728965E-9973-CAE3-C305-8F8ED70DB85F}"/>
              </a:ext>
            </a:extLst>
          </p:cNvPr>
          <p:cNvSpPr/>
          <p:nvPr/>
        </p:nvSpPr>
        <p:spPr>
          <a:xfrm>
            <a:off x="10753494" y="1821496"/>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5.2</a:t>
            </a:r>
            <a:endParaRPr lang="el-GR" sz="1800" dirty="0">
              <a:solidFill>
                <a:srgbClr val="203864"/>
              </a:solidFill>
            </a:endParaRPr>
          </a:p>
        </p:txBody>
      </p:sp>
      <p:sp>
        <p:nvSpPr>
          <p:cNvPr id="19" name="Ορθογώνιο 10">
            <a:extLst>
              <a:ext uri="{FF2B5EF4-FFF2-40B4-BE49-F238E27FC236}">
                <a16:creationId xmlns:a16="http://schemas.microsoft.com/office/drawing/2014/main" id="{20480285-45CD-163A-9F42-06574470AC0C}"/>
              </a:ext>
            </a:extLst>
          </p:cNvPr>
          <p:cNvSpPr/>
          <p:nvPr/>
        </p:nvSpPr>
        <p:spPr>
          <a:xfrm>
            <a:off x="11469619" y="436947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5.2.5</a:t>
            </a:r>
            <a:endParaRPr lang="el-GR" sz="1600" dirty="0">
              <a:solidFill>
                <a:schemeClr val="bg1"/>
              </a:solidFill>
            </a:endParaRPr>
          </a:p>
        </p:txBody>
      </p:sp>
    </p:spTree>
    <p:extLst>
      <p:ext uri="{BB962C8B-B14F-4D97-AF65-F5344CB8AC3E}">
        <p14:creationId xmlns:p14="http://schemas.microsoft.com/office/powerpoint/2010/main" val="4277135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864039" y="413870"/>
            <a:ext cx="5688052" cy="44701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C01E24"/>
              </a:buClr>
              <a:buSzPts val="2000"/>
              <a:buFont typeface="Calibri"/>
              <a:buNone/>
              <a:tabLst/>
              <a:defRPr/>
            </a:pPr>
            <a:endParaRPr kumimoji="0" lang="en-GB" sz="2000" b="0" i="0" u="none" strike="noStrike" kern="0" cap="none" spc="0" normalizeH="0" baseline="0" noProof="0" dirty="0">
              <a:ln>
                <a:noFill/>
              </a:ln>
              <a:solidFill>
                <a:srgbClr val="000000"/>
              </a:solidFill>
              <a:effectLst/>
              <a:uLnTx/>
              <a:uFillTx/>
              <a:latin typeface="Calibri"/>
              <a:cs typeface="Calibri"/>
              <a:sym typeface="Calibri"/>
            </a:endParaRPr>
          </a:p>
          <a:p>
            <a:pPr marL="342900" marR="0" lvl="0" indent="-342900" algn="just" defTabSz="914400" rtl="0" eaLnBrk="1" fontAlgn="auto" latinLnBrk="0" hangingPunct="1">
              <a:lnSpc>
                <a:spcPct val="100000"/>
              </a:lnSpc>
              <a:spcBef>
                <a:spcPts val="0"/>
              </a:spcBef>
              <a:spcAft>
                <a:spcPts val="0"/>
              </a:spcAft>
              <a:buClr>
                <a:srgbClr val="C01E24"/>
              </a:buClr>
              <a:buSzPts val="2000"/>
              <a:buFont typeface="Calibri"/>
              <a:buChar char="▪"/>
              <a:tabLst/>
              <a:defRPr/>
            </a:pPr>
            <a:endParaRPr kumimoji="0" lang="en-GB" sz="2000" b="0" i="0" u="none" strike="noStrike" kern="0" cap="none" spc="0" normalizeH="0" baseline="0" noProof="0" dirty="0">
              <a:ln>
                <a:noFill/>
              </a:ln>
              <a:solidFill>
                <a:srgbClr val="000000"/>
              </a:solidFill>
              <a:effectLst/>
              <a:uLnTx/>
              <a:uFillTx/>
              <a:latin typeface="Calibri"/>
              <a:cs typeface="Calibri"/>
              <a:sym typeface="Calibri"/>
            </a:endParaRPr>
          </a:p>
          <a:p>
            <a:pPr marL="342900" marR="0" lvl="0" indent="-342900" algn="just" defTabSz="914400" rtl="0" eaLnBrk="1" fontAlgn="auto" latinLnBrk="0" hangingPunct="1">
              <a:lnSpc>
                <a:spcPct val="100000"/>
              </a:lnSpc>
              <a:spcBef>
                <a:spcPts val="0"/>
              </a:spcBef>
              <a:spcAft>
                <a:spcPts val="0"/>
              </a:spcAft>
              <a:buClr>
                <a:srgbClr val="C01E24"/>
              </a:buClr>
              <a:buSzPts val="2000"/>
              <a:buFont typeface="Calibri"/>
              <a:buChar char="▪"/>
              <a:tabLst/>
              <a:defRPr/>
            </a:pPr>
            <a:r>
              <a:rPr kumimoji="0" lang="en-US" sz="2600" b="0" i="0" u="none" strike="noStrike" kern="0" cap="none" spc="0" normalizeH="0" baseline="0" noProof="0" dirty="0">
                <a:ln>
                  <a:noFill/>
                </a:ln>
                <a:solidFill>
                  <a:srgbClr val="000000"/>
                </a:solidFill>
                <a:effectLst/>
                <a:uLnTx/>
                <a:uFillTx/>
                <a:latin typeface="Calibri"/>
                <a:cs typeface="Calibri"/>
                <a:sym typeface="Calibri"/>
              </a:rPr>
              <a:t>En el </a:t>
            </a:r>
            <a:r>
              <a:rPr kumimoji="0" lang="en-US" sz="2600" b="1" i="0" u="none" strike="noStrike" kern="0" cap="none" spc="0" normalizeH="0" baseline="0" noProof="0" dirty="0">
                <a:ln>
                  <a:noFill/>
                </a:ln>
                <a:solidFill>
                  <a:srgbClr val="000000"/>
                </a:solidFill>
                <a:effectLst/>
                <a:uLnTx/>
                <a:uFillTx/>
                <a:latin typeface="Calibri"/>
                <a:cs typeface="Calibri"/>
                <a:sym typeface="Calibri"/>
              </a:rPr>
              <a:t>módulo de formación 2 </a:t>
            </a:r>
            <a:r>
              <a:rPr kumimoji="0" lang="en-US" sz="2600" b="0" i="0" u="none" strike="noStrike" kern="0" cap="none" spc="0" normalizeH="0" baseline="0" noProof="0" dirty="0">
                <a:ln>
                  <a:noFill/>
                </a:ln>
                <a:solidFill>
                  <a:srgbClr val="000000"/>
                </a:solidFill>
                <a:effectLst/>
                <a:uLnTx/>
                <a:uFillTx/>
                <a:latin typeface="Calibri"/>
                <a:cs typeface="Calibri"/>
                <a:sym typeface="Calibri"/>
              </a:rPr>
              <a:t>ya has aprendido que hay algunas enfermedades que son especialmente comunes entre los refugiados y los inmigrantes. Es posible que también tengas experiencia con ellas.</a:t>
            </a:r>
          </a:p>
          <a:p>
            <a:pPr marL="342900" marR="0" lvl="0" indent="-342900" algn="just" defTabSz="914400" rtl="0" eaLnBrk="1" fontAlgn="auto" latinLnBrk="0" hangingPunct="1">
              <a:lnSpc>
                <a:spcPct val="100000"/>
              </a:lnSpc>
              <a:spcBef>
                <a:spcPts val="0"/>
              </a:spcBef>
              <a:spcAft>
                <a:spcPts val="0"/>
              </a:spcAft>
              <a:buClr>
                <a:srgbClr val="C01E24"/>
              </a:buClr>
              <a:buSzPts val="2000"/>
              <a:buFont typeface="Calibri"/>
              <a:buChar char="▪"/>
              <a:tabLst/>
              <a:defRPr/>
            </a:pPr>
            <a:endParaRPr kumimoji="0" lang="en-US" sz="2600" b="0" i="0" u="none" strike="noStrike" kern="0" cap="none" spc="0" normalizeH="0" baseline="0" noProof="0" dirty="0">
              <a:ln>
                <a:noFill/>
              </a:ln>
              <a:solidFill>
                <a:srgbClr val="000000"/>
              </a:solidFill>
              <a:effectLst/>
              <a:uLnTx/>
              <a:uFillTx/>
              <a:latin typeface="Calibri"/>
              <a:cs typeface="Calibri"/>
              <a:sym typeface="Calibri"/>
            </a:endParaRPr>
          </a:p>
          <a:p>
            <a:pPr marL="342900" marR="0" lvl="0" indent="-342900" algn="just" defTabSz="914400" rtl="0" eaLnBrk="1" fontAlgn="auto" latinLnBrk="0" hangingPunct="1">
              <a:lnSpc>
                <a:spcPct val="100000"/>
              </a:lnSpc>
              <a:spcBef>
                <a:spcPts val="0"/>
              </a:spcBef>
              <a:spcAft>
                <a:spcPts val="0"/>
              </a:spcAft>
              <a:buClr>
                <a:srgbClr val="C01E24"/>
              </a:buClr>
              <a:buSzPts val="2000"/>
              <a:buFont typeface="Calibri"/>
              <a:buChar char="▪"/>
              <a:tabLst/>
              <a:defRPr/>
            </a:pPr>
            <a:r>
              <a:rPr kumimoji="0" lang="en-US" sz="2600" b="0" i="0" u="none" strike="noStrike" kern="0" cap="none" spc="0" normalizeH="0" baseline="0" noProof="0" dirty="0">
                <a:ln>
                  <a:noFill/>
                </a:ln>
                <a:solidFill>
                  <a:srgbClr val="000000"/>
                </a:solidFill>
                <a:effectLst/>
                <a:uLnTx/>
                <a:uFillTx/>
                <a:latin typeface="Calibri"/>
                <a:cs typeface="Calibri"/>
                <a:sym typeface="Calibri"/>
              </a:rPr>
              <a:t>En </a:t>
            </a:r>
            <a:r>
              <a:rPr kumimoji="0" lang="en-US" sz="2600" b="0" i="0" u="none" strike="noStrike" kern="0" cap="none" spc="0" normalizeH="0" baseline="0" noProof="0" dirty="0" err="1">
                <a:ln>
                  <a:noFill/>
                </a:ln>
                <a:solidFill>
                  <a:srgbClr val="000000"/>
                </a:solidFill>
                <a:effectLst/>
                <a:uLnTx/>
                <a:uFillTx/>
                <a:latin typeface="Calibri"/>
                <a:cs typeface="Calibri"/>
                <a:sym typeface="Calibri"/>
              </a:rPr>
              <a:t>esta</a:t>
            </a:r>
            <a:r>
              <a:rPr kumimoji="0" lang="en-US" sz="2600" b="0" i="0" u="none" strike="noStrike" kern="0" cap="none" spc="0" normalizeH="0" baseline="0" noProof="0" dirty="0">
                <a:ln>
                  <a:noFill/>
                </a:ln>
                <a:solidFill>
                  <a:srgbClr val="000000"/>
                </a:solidFill>
                <a:effectLst/>
                <a:uLnTx/>
                <a:uFillTx/>
                <a:latin typeface="Calibri"/>
                <a:cs typeface="Calibri"/>
                <a:sym typeface="Calibri"/>
              </a:rPr>
              <a:t> </a:t>
            </a:r>
            <a:r>
              <a:rPr kumimoji="0" lang="en-US" sz="2600" b="0" i="0" u="none" strike="noStrike" kern="0" cap="none" spc="0" normalizeH="0" baseline="0" noProof="0" dirty="0" err="1">
                <a:ln>
                  <a:noFill/>
                </a:ln>
                <a:solidFill>
                  <a:srgbClr val="000000"/>
                </a:solidFill>
                <a:effectLst/>
                <a:uLnTx/>
                <a:uFillTx/>
                <a:latin typeface="Calibri"/>
                <a:cs typeface="Calibri"/>
                <a:sym typeface="Calibri"/>
              </a:rPr>
              <a:t>sección</a:t>
            </a:r>
            <a:r>
              <a:rPr kumimoji="0" lang="en-US" sz="2600" b="0" i="0" u="none" strike="noStrike" kern="0" cap="none" spc="0" normalizeH="0" baseline="0" noProof="0" dirty="0">
                <a:ln>
                  <a:noFill/>
                </a:ln>
                <a:solidFill>
                  <a:srgbClr val="000000"/>
                </a:solidFill>
                <a:effectLst/>
                <a:uLnTx/>
                <a:uFillTx/>
                <a:latin typeface="Calibri"/>
                <a:cs typeface="Calibri"/>
                <a:sym typeface="Calibri"/>
              </a:rPr>
              <a:t> de la </a:t>
            </a:r>
            <a:r>
              <a:rPr kumimoji="0" lang="en-US" sz="2600" b="0" i="0" u="none" strike="noStrike" kern="0" cap="none" spc="0" normalizeH="0" baseline="0" noProof="0" dirty="0" err="1">
                <a:ln>
                  <a:noFill/>
                </a:ln>
                <a:solidFill>
                  <a:srgbClr val="000000"/>
                </a:solidFill>
                <a:effectLst/>
                <a:uLnTx/>
                <a:uFillTx/>
                <a:latin typeface="Calibri"/>
                <a:cs typeface="Calibri"/>
                <a:sym typeface="Calibri"/>
              </a:rPr>
              <a:t>sesión</a:t>
            </a:r>
            <a:r>
              <a:rPr kumimoji="0" lang="en-US" sz="2600" b="0" i="0" u="none" strike="noStrike" kern="0" cap="none" spc="0" normalizeH="0" baseline="0" noProof="0" dirty="0">
                <a:ln>
                  <a:noFill/>
                </a:ln>
                <a:solidFill>
                  <a:srgbClr val="000000"/>
                </a:solidFill>
                <a:effectLst/>
                <a:uLnTx/>
                <a:uFillTx/>
                <a:latin typeface="Calibri"/>
                <a:cs typeface="Calibri"/>
                <a:sym typeface="Calibri"/>
              </a:rPr>
              <a:t> de formación aprenderá a utilizar de la mejor manera posible las herramientas de salud digital para averiguar lo que le interesa y lo que cumple un estándar de calidad sanitaria fiable para usted y su familia.</a:t>
            </a:r>
            <a:endParaRPr kumimoji="0" lang="en-GB" sz="26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11" name="Textfeld 10"/>
          <p:cNvSpPr txBox="1"/>
          <p:nvPr/>
        </p:nvSpPr>
        <p:spPr>
          <a:xfrm>
            <a:off x="8364511" y="-14991"/>
            <a:ext cx="3827489" cy="338554"/>
          </a:xfrm>
          <a:prstGeom prst="rect">
            <a:avLst/>
          </a:prstGeom>
          <a:solidFill>
            <a:schemeClr val="bg1">
              <a:lumMod val="50000"/>
            </a:scheme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5.2 </a:t>
            </a:r>
            <a:r>
              <a:rPr kumimoji="0" lang="de-DE" sz="1600" b="0" i="0" u="none" strike="noStrike" kern="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sym typeface="Arial"/>
              </a:rPr>
              <a:t>Cómo </a:t>
            </a:r>
            <a:r>
              <a:rPr kumimoji="0" lang="de-DE"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encontrar </a:t>
            </a:r>
            <a:r>
              <a:rPr kumimoji="0" lang="de-DE" sz="1600" b="0" i="0" u="none" strike="noStrike" kern="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sym typeface="Arial"/>
              </a:rPr>
              <a:t>información sanitaria </a:t>
            </a:r>
            <a:r>
              <a:rPr kumimoji="0" lang="de-DE"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en Internet</a:t>
            </a:r>
          </a:p>
        </p:txBody>
      </p:sp>
      <p:sp>
        <p:nvSpPr>
          <p:cNvPr id="6" name="Rectángulo 5">
            <a:extLst>
              <a:ext uri="{FF2B5EF4-FFF2-40B4-BE49-F238E27FC236}">
                <a16:creationId xmlns:a16="http://schemas.microsoft.com/office/drawing/2014/main" id="{77BBC097-B455-0F14-E0C0-63C9514BD8E6}"/>
              </a:ext>
            </a:extLst>
          </p:cNvPr>
          <p:cNvSpPr/>
          <p:nvPr/>
        </p:nvSpPr>
        <p:spPr>
          <a:xfrm>
            <a:off x="87807" y="90834"/>
            <a:ext cx="227086" cy="2785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latin typeface="Calibri" panose="020F0502020204030204" pitchFamily="34" charset="0"/>
                <a:cs typeface="Calibri" panose="020F0502020204030204" pitchFamily="34" charset="0"/>
              </a:rPr>
              <a:t>5</a:t>
            </a:r>
          </a:p>
        </p:txBody>
      </p:sp>
    </p:spTree>
    <p:extLst>
      <p:ext uri="{BB962C8B-B14F-4D97-AF65-F5344CB8AC3E}">
        <p14:creationId xmlns:p14="http://schemas.microsoft.com/office/powerpoint/2010/main" val="3593555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de-DE" dirty="0" err="1">
                <a:solidFill>
                  <a:srgbClr val="002060"/>
                </a:solidFill>
                <a:latin typeface="Calibri"/>
                <a:cs typeface="Calibri"/>
              </a:rPr>
              <a:t>Iniciar </a:t>
            </a:r>
            <a:r>
              <a:rPr lang="de-DE" dirty="0">
                <a:solidFill>
                  <a:srgbClr val="002060"/>
                </a:solidFill>
                <a:latin typeface="Calibri"/>
                <a:cs typeface="Calibri"/>
              </a:rPr>
              <a:t>un </a:t>
            </a:r>
            <a:r>
              <a:rPr lang="de-DE" dirty="0" err="1">
                <a:solidFill>
                  <a:srgbClr val="002060"/>
                </a:solidFill>
                <a:latin typeface="Calibri"/>
                <a:cs typeface="Calibri"/>
              </a:rPr>
              <a:t>debate</a:t>
            </a:r>
            <a:endParaRPr lang="el-GR" dirty="0">
              <a:solidFill>
                <a:srgbClr val="002060"/>
              </a:solidFill>
              <a:latin typeface="Calibri"/>
              <a:cs typeface="Calibri"/>
            </a:endParaRPr>
          </a:p>
        </p:txBody>
      </p:sp>
      <p:sp>
        <p:nvSpPr>
          <p:cNvPr id="1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fontScale="25000" lnSpcReduction="20000"/>
          </a:bodyPr>
          <a:lstStyle/>
          <a:p>
            <a:pPr algn="just"/>
            <a:endParaRPr lang="en-GB" sz="9600" b="0" dirty="0">
              <a:sym typeface="Arial" panose="020B0604020202020204" pitchFamily="34" charset="0"/>
            </a:endParaRPr>
          </a:p>
          <a:p>
            <a:pPr marL="342900" indent="-342900" algn="just">
              <a:buFont typeface="Arial" panose="020B0604020202020204" pitchFamily="34" charset="0"/>
              <a:buChar char="•"/>
            </a:pPr>
            <a:r>
              <a:rPr lang="en-GB" sz="9600" b="1" dirty="0">
                <a:latin typeface="Calibri" panose="020F0502020204030204" pitchFamily="34" charset="0"/>
                <a:cs typeface="Calibri" panose="020F0502020204030204" pitchFamily="34" charset="0"/>
                <a:sym typeface="Arial" panose="020B0604020202020204" pitchFamily="34" charset="0"/>
              </a:rPr>
              <a:t>Paso 1: </a:t>
            </a:r>
            <a:r>
              <a:rPr lang="en-GB" sz="9600" b="0" dirty="0">
                <a:latin typeface="Calibri" panose="020F0502020204030204" pitchFamily="34" charset="0"/>
                <a:cs typeface="Calibri" panose="020F0502020204030204" pitchFamily="34" charset="0"/>
                <a:sym typeface="Arial" panose="020B0604020202020204" pitchFamily="34" charset="0"/>
              </a:rPr>
              <a:t>Comente qué enfermedades o restricciones relacionadas con la salud considera más comunes (por ejemplo, dolor de cabeza, gripe, hematoma) según su origen nacional y sus experiencias personales</a:t>
            </a:r>
          </a:p>
          <a:p>
            <a:pPr marL="342900" indent="-342900" algn="just">
              <a:buFont typeface="Arial" panose="020B0604020202020204" pitchFamily="34" charset="0"/>
              <a:buChar char="•"/>
            </a:pPr>
            <a:r>
              <a:rPr lang="en-GB" sz="9600" b="0" dirty="0">
                <a:latin typeface="Calibri" panose="020F0502020204030204" pitchFamily="34" charset="0"/>
                <a:cs typeface="Calibri" panose="020F0502020204030204" pitchFamily="34" charset="0"/>
                <a:sym typeface="Arial" panose="020B0604020202020204" pitchFamily="34" charset="0"/>
              </a:rPr>
              <a:t>Anote cada enfermedad en tarjetas de diferentes colores (un color para cada enfermedad) </a:t>
            </a:r>
          </a:p>
          <a:p>
            <a:pPr marL="342900" indent="-342900" algn="just">
              <a:buFont typeface="Arial" panose="020B0604020202020204" pitchFamily="34" charset="0"/>
              <a:buChar char="•"/>
            </a:pPr>
            <a:r>
              <a:rPr lang="en-GB" sz="9600" b="0" dirty="0" err="1">
                <a:latin typeface="Calibri" panose="020F0502020204030204" pitchFamily="34" charset="0"/>
                <a:cs typeface="Calibri" panose="020F0502020204030204" pitchFamily="34" charset="0"/>
                <a:sym typeface="Arial" panose="020B0604020202020204" pitchFamily="34" charset="0"/>
              </a:rPr>
              <a:t>Coloque</a:t>
            </a:r>
            <a:r>
              <a:rPr lang="en-GB" sz="9600" b="0" dirty="0">
                <a:latin typeface="Calibri" panose="020F0502020204030204" pitchFamily="34" charset="0"/>
                <a:cs typeface="Calibri" panose="020F0502020204030204" pitchFamily="34" charset="0"/>
                <a:sym typeface="Arial" panose="020B0604020202020204" pitchFamily="34" charset="0"/>
              </a:rPr>
              <a:t> las tarjetas en el tablón de anuncios </a:t>
            </a:r>
          </a:p>
          <a:p>
            <a:pPr marL="342900" indent="-342900">
              <a:buFont typeface="Arial" panose="020B0604020202020204" pitchFamily="34" charset="0"/>
              <a:buChar char="•"/>
            </a:pPr>
            <a:endParaRPr lang="en-US" sz="2400" b="0" dirty="0">
              <a:latin typeface="Calibri" panose="020F0502020204030204" pitchFamily="34" charset="0"/>
              <a:cs typeface="Calibri" panose="020F0502020204030204" pitchFamily="34" charset="0"/>
              <a:sym typeface="Arial" panose="020B0604020202020204" pitchFamily="34" charset="0"/>
            </a:endParaRPr>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3"/>
              </a:rPr>
              <a:t>Fuente</a:t>
            </a:r>
            <a:r>
              <a:rPr kumimoji="0" lang="en-US" sz="1200" b="0" i="0" u="none" strike="noStrike" kern="0" cap="none" spc="0" normalizeH="0" baseline="0" noProof="0" dirty="0">
                <a:ln>
                  <a:noFill/>
                </a:ln>
                <a:solidFill>
                  <a:srgbClr val="000000"/>
                </a:solidFill>
                <a:effectLst/>
                <a:uLnTx/>
                <a:uFillTx/>
                <a:latin typeface="Arial"/>
                <a:cs typeface="Arial"/>
                <a:sym typeface="Arial"/>
              </a:rPr>
              <a:t> | </a:t>
            </a: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4"/>
              </a:rPr>
              <a:t>Licencia </a:t>
            </a:r>
            <a:r>
              <a:rPr kumimoji="0" lang="en-US" sz="1200" b="0" i="0" u="none" strike="noStrike" kern="0" cap="none" spc="0" normalizeH="0" baseline="0" noProof="0" dirty="0" err="1">
                <a:ln>
                  <a:noFill/>
                </a:ln>
                <a:solidFill>
                  <a:srgbClr val="000000"/>
                </a:solidFill>
                <a:effectLst/>
                <a:uLnTx/>
                <a:uFillTx/>
                <a:latin typeface="Arial"/>
                <a:cs typeface="Arial"/>
                <a:sym typeface="Arial"/>
                <a:hlinkClick r:id="rId4"/>
              </a:rPr>
              <a:t>Pixabay</a:t>
            </a: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050" name="Picture 2" descr="Korkwand, Pinwand, Notizzettel, Zettel, Papier, Ko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077" y="2538484"/>
            <a:ext cx="4503761" cy="3603009"/>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10">
            <a:extLst>
              <a:ext uri="{FF2B5EF4-FFF2-40B4-BE49-F238E27FC236}">
                <a16:creationId xmlns:a16="http://schemas.microsoft.com/office/drawing/2014/main" id="{5ED1FA97-0C09-42E7-968D-251073E1DAA9}"/>
              </a:ext>
            </a:extLst>
          </p:cNvPr>
          <p:cNvSpPr txBox="1"/>
          <p:nvPr/>
        </p:nvSpPr>
        <p:spPr>
          <a:xfrm>
            <a:off x="8364511" y="-14991"/>
            <a:ext cx="3827489" cy="338554"/>
          </a:xfrm>
          <a:prstGeom prst="rect">
            <a:avLst/>
          </a:prstGeom>
          <a:solidFill>
            <a:schemeClr val="bg1">
              <a:lumMod val="50000"/>
            </a:scheme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5.2 </a:t>
            </a:r>
            <a:r>
              <a:rPr kumimoji="0" lang="de-DE" sz="1600" b="0" i="0" u="none" strike="noStrike" kern="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sym typeface="Arial"/>
              </a:rPr>
              <a:t>Cómo </a:t>
            </a:r>
            <a:r>
              <a:rPr kumimoji="0" lang="de-DE"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encontrar </a:t>
            </a:r>
            <a:r>
              <a:rPr kumimoji="0" lang="de-DE" sz="1600" b="0" i="0" u="none" strike="noStrike" kern="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sym typeface="Arial"/>
              </a:rPr>
              <a:t>información sanitaria </a:t>
            </a:r>
            <a:r>
              <a:rPr kumimoji="0" lang="de-DE"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en Internet</a:t>
            </a:r>
          </a:p>
        </p:txBody>
      </p:sp>
    </p:spTree>
    <p:extLst>
      <p:ext uri="{BB962C8B-B14F-4D97-AF65-F5344CB8AC3E}">
        <p14:creationId xmlns:p14="http://schemas.microsoft.com/office/powerpoint/2010/main" val="4262029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de-DE" dirty="0" err="1">
                <a:solidFill>
                  <a:srgbClr val="002060"/>
                </a:solidFill>
                <a:latin typeface="Calibri"/>
                <a:cs typeface="Calibri"/>
              </a:rPr>
              <a:t>Tomar </a:t>
            </a:r>
            <a:r>
              <a:rPr lang="de-DE" dirty="0">
                <a:solidFill>
                  <a:srgbClr val="002060"/>
                </a:solidFill>
                <a:latin typeface="Calibri"/>
                <a:cs typeface="Calibri"/>
              </a:rPr>
              <a:t>una </a:t>
            </a:r>
            <a:r>
              <a:rPr lang="de-DE" dirty="0" err="1">
                <a:solidFill>
                  <a:srgbClr val="002060"/>
                </a:solidFill>
                <a:latin typeface="Calibri"/>
                <a:cs typeface="Calibri"/>
              </a:rPr>
              <a:t>decisión</a:t>
            </a:r>
            <a:endParaRPr lang="el-GR" dirty="0">
              <a:solidFill>
                <a:srgbClr val="002060"/>
              </a:solidFill>
              <a:latin typeface="Calibri"/>
              <a:cs typeface="Calibri"/>
            </a:endParaRPr>
          </a:p>
        </p:txBody>
      </p:sp>
      <p:sp>
        <p:nvSpPr>
          <p:cNvPr id="1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endParaRPr lang="en-GB" sz="2200" b="0" dirty="0">
              <a:sym typeface="Arial" panose="020B0604020202020204" pitchFamily="34" charset="0"/>
            </a:endParaRPr>
          </a:p>
          <a:p>
            <a:pPr marL="342900" indent="-342900" algn="just">
              <a:buFont typeface="Arial" panose="020B0604020202020204" pitchFamily="34" charset="0"/>
              <a:buChar char="•"/>
            </a:pPr>
            <a:r>
              <a:rPr lang="en-US" sz="2400" b="1" dirty="0">
                <a:latin typeface="Calibri" panose="020F0502020204030204" pitchFamily="34" charset="0"/>
                <a:cs typeface="Calibri" panose="020F0502020204030204" pitchFamily="34" charset="0"/>
                <a:sym typeface="Arial" panose="020B0604020202020204" pitchFamily="34" charset="0"/>
              </a:rPr>
              <a:t>Paso 2: </a:t>
            </a:r>
            <a:r>
              <a:rPr lang="en-US" sz="2400" b="0" dirty="0">
                <a:latin typeface="Calibri" panose="020F0502020204030204" pitchFamily="34" charset="0"/>
                <a:cs typeface="Calibri" panose="020F0502020204030204" pitchFamily="34" charset="0"/>
                <a:sym typeface="Arial" panose="020B0604020202020204" pitchFamily="34" charset="0"/>
              </a:rPr>
              <a:t>El formador dará a cada alumno 5 puntos adhesivos, que deberá pegar en las tarjetas cuyas enfermedades considere más comunes</a:t>
            </a:r>
          </a:p>
          <a:p>
            <a:pPr marL="342900" indent="-342900" algn="just">
              <a:buFont typeface="Arial" panose="020B0604020202020204" pitchFamily="34" charset="0"/>
              <a:buChar char="•"/>
            </a:pPr>
            <a:r>
              <a:rPr lang="en-US" sz="2400" b="0" dirty="0">
                <a:latin typeface="Calibri" panose="020F0502020204030204" pitchFamily="34" charset="0"/>
                <a:cs typeface="Calibri" panose="020F0502020204030204" pitchFamily="34" charset="0"/>
                <a:sym typeface="Arial" panose="020B0604020202020204" pitchFamily="34" charset="0"/>
              </a:rPr>
              <a:t>Cuantos más puntos obtenga una enfermedad, más alta será su prioridad.</a:t>
            </a:r>
          </a:p>
          <a:p>
            <a:pPr marL="342900" indent="-342900" algn="just">
              <a:buFont typeface="Arial" panose="020B0604020202020204" pitchFamily="34" charset="0"/>
              <a:buChar char="•"/>
            </a:pPr>
            <a:r>
              <a:rPr lang="en-US" sz="2400" b="0" dirty="0">
                <a:latin typeface="Calibri" panose="020F0502020204030204" pitchFamily="34" charset="0"/>
                <a:cs typeface="Calibri" panose="020F0502020204030204" pitchFamily="34" charset="0"/>
                <a:sym typeface="Arial" panose="020B0604020202020204" pitchFamily="34" charset="0"/>
              </a:rPr>
              <a:t>A continuación, observe las 5 enfermedades que han obtenido el mayor número de puntos.</a:t>
            </a:r>
          </a:p>
          <a:p>
            <a:pPr marL="342900" indent="-342900">
              <a:buFont typeface="Arial" panose="020B0604020202020204" pitchFamily="34" charset="0"/>
              <a:buChar char="•"/>
            </a:pPr>
            <a:endParaRPr lang="en-US" sz="2400" b="0" dirty="0">
              <a:latin typeface="Calibri" panose="020F0502020204030204" pitchFamily="34" charset="0"/>
              <a:cs typeface="Calibri" panose="020F0502020204030204" pitchFamily="34" charset="0"/>
              <a:sym typeface="Arial" panose="020B0604020202020204" pitchFamily="34" charset="0"/>
            </a:endParaRPr>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3"/>
              </a:rPr>
              <a:t>Fuente</a:t>
            </a:r>
            <a:r>
              <a:rPr kumimoji="0" lang="en-US" sz="1200" b="0" i="0" u="none" strike="noStrike" kern="0" cap="none" spc="0" normalizeH="0" baseline="0" noProof="0" dirty="0">
                <a:ln>
                  <a:noFill/>
                </a:ln>
                <a:solidFill>
                  <a:srgbClr val="000000"/>
                </a:solidFill>
                <a:effectLst/>
                <a:uLnTx/>
                <a:uFillTx/>
                <a:latin typeface="Arial"/>
                <a:cs typeface="Arial"/>
                <a:sym typeface="Arial"/>
              </a:rPr>
              <a:t> | </a:t>
            </a: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4"/>
              </a:rPr>
              <a:t>Licencia </a:t>
            </a:r>
            <a:r>
              <a:rPr kumimoji="0" lang="en-US" sz="1200" b="0" i="0" u="none" strike="noStrike" kern="0" cap="none" spc="0" normalizeH="0" baseline="0" noProof="0" dirty="0" err="1">
                <a:ln>
                  <a:noFill/>
                </a:ln>
                <a:solidFill>
                  <a:srgbClr val="000000"/>
                </a:solidFill>
                <a:effectLst/>
                <a:uLnTx/>
                <a:uFillTx/>
                <a:latin typeface="Arial"/>
                <a:cs typeface="Arial"/>
                <a:sym typeface="Arial"/>
                <a:hlinkClick r:id="rId4"/>
              </a:rPr>
              <a:t>Pixabay</a:t>
            </a: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028" name="Picture 4" descr="Polka Dots, Punkte, Flecken, Mu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0099" y="2286442"/>
            <a:ext cx="3238500" cy="3238501"/>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10">
            <a:extLst>
              <a:ext uri="{FF2B5EF4-FFF2-40B4-BE49-F238E27FC236}">
                <a16:creationId xmlns:a16="http://schemas.microsoft.com/office/drawing/2014/main" id="{C9855ECE-4D85-4F20-8D47-3460EA1E4166}"/>
              </a:ext>
            </a:extLst>
          </p:cNvPr>
          <p:cNvSpPr txBox="1"/>
          <p:nvPr/>
        </p:nvSpPr>
        <p:spPr>
          <a:xfrm>
            <a:off x="8364511" y="-14991"/>
            <a:ext cx="3827489" cy="338554"/>
          </a:xfrm>
          <a:prstGeom prst="rect">
            <a:avLst/>
          </a:prstGeom>
          <a:solidFill>
            <a:schemeClr val="bg1">
              <a:lumMod val="50000"/>
            </a:scheme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5.2 </a:t>
            </a:r>
            <a:r>
              <a:rPr kumimoji="0" lang="de-DE" sz="1600" b="0" i="0" u="none" strike="noStrike" kern="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sym typeface="Arial"/>
              </a:rPr>
              <a:t>Cómo </a:t>
            </a:r>
            <a:r>
              <a:rPr kumimoji="0" lang="de-DE"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encontrar </a:t>
            </a:r>
            <a:r>
              <a:rPr kumimoji="0" lang="de-DE" sz="1600" b="0" i="0" u="none" strike="noStrike" kern="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sym typeface="Arial"/>
              </a:rPr>
              <a:t>información sanitaria </a:t>
            </a:r>
            <a:r>
              <a:rPr kumimoji="0" lang="de-DE"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en Internet</a:t>
            </a:r>
          </a:p>
        </p:txBody>
      </p:sp>
    </p:spTree>
    <p:extLst>
      <p:ext uri="{BB962C8B-B14F-4D97-AF65-F5344CB8AC3E}">
        <p14:creationId xmlns:p14="http://schemas.microsoft.com/office/powerpoint/2010/main" val="1265091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
        <p:nvSpPr>
          <p:cNvPr id="114" name="Google Shape;114;p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5" name="Google Shape;115;p3"/>
          <p:cNvSpPr txBox="1">
            <a:spLocks noGrp="1"/>
          </p:cNvSpPr>
          <p:nvPr>
            <p:ph type="title"/>
          </p:nvPr>
        </p:nvSpPr>
        <p:spPr>
          <a:xfrm>
            <a:off x="5297762" y="329184"/>
            <a:ext cx="6251110" cy="17830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03864"/>
              </a:buClr>
              <a:buSzPts val="5400"/>
              <a:buFont typeface="Calibri"/>
              <a:buNone/>
            </a:pPr>
            <a:r>
              <a:rPr lang="en-US" sz="5400"/>
              <a:t>Módulos</a:t>
            </a:r>
            <a:endParaRPr sz="5400"/>
          </a:p>
        </p:txBody>
      </p:sp>
      <p:pic>
        <p:nvPicPr>
          <p:cNvPr id="116" name="Google Shape;116;p3"/>
          <p:cNvPicPr preferRelativeResize="0">
            <a:picLocks noGrp="1"/>
          </p:cNvPicPr>
          <p:nvPr>
            <p:ph type="body" idx="1"/>
          </p:nvPr>
        </p:nvPicPr>
        <p:blipFill rotWithShape="1">
          <a:blip r:embed="rId3">
            <a:alphaModFix/>
          </a:blip>
          <a:srcRect l="15072" r="17015"/>
          <a:stretch/>
        </p:blipFill>
        <p:spPr>
          <a:xfrm>
            <a:off x="1" y="10"/>
            <a:ext cx="4657344" cy="6857990"/>
          </a:xfrm>
          <a:prstGeom prst="rect">
            <a:avLst/>
          </a:prstGeom>
          <a:noFill/>
          <a:ln>
            <a:noFill/>
          </a:ln>
        </p:spPr>
      </p:pic>
      <p:sp>
        <p:nvSpPr>
          <p:cNvPr id="117" name="Google Shape;117;p3"/>
          <p:cNvSpPr/>
          <p:nvPr/>
        </p:nvSpPr>
        <p:spPr>
          <a:xfrm>
            <a:off x="5297762" y="2374947"/>
            <a:ext cx="4243589" cy="18288"/>
          </a:xfrm>
          <a:custGeom>
            <a:avLst/>
            <a:gdLst/>
            <a:ahLst/>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18" name="Google Shape;118;p3"/>
          <p:cNvGrpSpPr/>
          <p:nvPr/>
        </p:nvGrpSpPr>
        <p:grpSpPr>
          <a:xfrm>
            <a:off x="5297761" y="2865455"/>
            <a:ext cx="6251111" cy="3166201"/>
            <a:chOff x="-1" y="158831"/>
            <a:chExt cx="6251111" cy="3166201"/>
          </a:xfrm>
        </p:grpSpPr>
        <p:sp>
          <p:nvSpPr>
            <p:cNvPr id="119" name="Google Shape;119;p3"/>
            <p:cNvSpPr/>
            <p:nvPr/>
          </p:nvSpPr>
          <p:spPr>
            <a:xfrm>
              <a:off x="0" y="158831"/>
              <a:ext cx="6251110" cy="479700"/>
            </a:xfrm>
            <a:prstGeom prst="roundRect">
              <a:avLst>
                <a:gd name="adj" fmla="val 16667"/>
              </a:avLst>
            </a:prstGeom>
            <a:solidFill>
              <a:schemeClr val="bg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sp>
          <p:nvSpPr>
            <p:cNvPr id="120" name="Google Shape;120;p3"/>
            <p:cNvSpPr txBox="1"/>
            <p:nvPr/>
          </p:nvSpPr>
          <p:spPr>
            <a:xfrm>
              <a:off x="-1" y="228239"/>
              <a:ext cx="6204276" cy="432866"/>
            </a:xfrm>
            <a:prstGeom prst="rect">
              <a:avLst/>
            </a:prstGeom>
            <a:noFill/>
            <a:ln>
              <a:noFill/>
            </a:ln>
          </p:spPr>
          <p:txBody>
            <a:bodyPr spcFirstLastPara="1" wrap="square" lIns="76200" tIns="76200" rIns="76200" bIns="762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1. Qué es la alfabetización sanitaria digital y su relevancia </a:t>
              </a:r>
              <a:endParaRPr kumimoji="0"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endParaRPr>
            </a:p>
          </p:txBody>
        </p:sp>
        <p:sp>
          <p:nvSpPr>
            <p:cNvPr id="121" name="Google Shape;121;p3"/>
            <p:cNvSpPr/>
            <p:nvPr/>
          </p:nvSpPr>
          <p:spPr>
            <a:xfrm>
              <a:off x="0" y="696131"/>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sp>
          <p:nvSpPr>
            <p:cNvPr id="122" name="Google Shape;122;p3"/>
            <p:cNvSpPr txBox="1"/>
            <p:nvPr/>
          </p:nvSpPr>
          <p:spPr>
            <a:xfrm>
              <a:off x="23417" y="719548"/>
              <a:ext cx="6204276" cy="432866"/>
            </a:xfrm>
            <a:prstGeom prst="rect">
              <a:avLst/>
            </a:prstGeom>
            <a:noFill/>
            <a:ln>
              <a:noFill/>
            </a:ln>
          </p:spPr>
          <p:txBody>
            <a:bodyPr spcFirstLastPara="1" wrap="square" lIns="76200" tIns="76200" rIns="76200" bIns="762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2.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Principales</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cuestiones</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sanitarias</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 al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aterrizar</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en</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 un nuevo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país</a:t>
              </a:r>
              <a:endParaRPr kumimoji="0"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endParaRPr>
            </a:p>
          </p:txBody>
        </p:sp>
        <p:sp>
          <p:nvSpPr>
            <p:cNvPr id="123" name="Google Shape;123;p3"/>
            <p:cNvSpPr/>
            <p:nvPr/>
          </p:nvSpPr>
          <p:spPr>
            <a:xfrm>
              <a:off x="0" y="1233432"/>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sp>
          <p:nvSpPr>
            <p:cNvPr id="124" name="Google Shape;124;p3"/>
            <p:cNvSpPr txBox="1"/>
            <p:nvPr/>
          </p:nvSpPr>
          <p:spPr>
            <a:xfrm>
              <a:off x="23417" y="1256849"/>
              <a:ext cx="6204276" cy="432866"/>
            </a:xfrm>
            <a:prstGeom prst="rect">
              <a:avLst/>
            </a:prstGeom>
            <a:solidFill>
              <a:schemeClr val="bg2"/>
            </a:solidFill>
            <a:ln>
              <a:noFill/>
            </a:ln>
          </p:spPr>
          <p:txBody>
            <a:bodyPr spcFirstLastPara="1" wrap="square" lIns="76200" tIns="76200" rIns="76200" bIns="762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3.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Servicios</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 de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salud</a:t>
              </a:r>
              <a:endParaRPr kumimoji="0"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endParaRPr>
            </a:p>
          </p:txBody>
        </p:sp>
        <p:sp>
          <p:nvSpPr>
            <p:cNvPr id="125" name="Google Shape;125;p3"/>
            <p:cNvSpPr/>
            <p:nvPr/>
          </p:nvSpPr>
          <p:spPr>
            <a:xfrm>
              <a:off x="0" y="1770732"/>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sp>
          <p:nvSpPr>
            <p:cNvPr id="126" name="Google Shape;126;p3"/>
            <p:cNvSpPr txBox="1"/>
            <p:nvPr/>
          </p:nvSpPr>
          <p:spPr>
            <a:xfrm>
              <a:off x="23417" y="1794149"/>
              <a:ext cx="6204276" cy="432866"/>
            </a:xfrm>
            <a:prstGeom prst="rect">
              <a:avLst/>
            </a:prstGeom>
            <a:noFill/>
            <a:ln>
              <a:noFill/>
            </a:ln>
          </p:spPr>
          <p:txBody>
            <a:bodyPr spcFirstLastPara="1" wrap="square" lIns="76200" tIns="76200" rIns="76200" bIns="762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4.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Convertirse</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en</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una</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 persona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digitalmente</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alfabetizada</a:t>
              </a:r>
              <a:endParaRPr kumimoji="0"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endParaRPr>
            </a:p>
          </p:txBody>
        </p:sp>
        <p:sp>
          <p:nvSpPr>
            <p:cNvPr id="127" name="Google Shape;127;p3"/>
            <p:cNvSpPr/>
            <p:nvPr/>
          </p:nvSpPr>
          <p:spPr>
            <a:xfrm>
              <a:off x="0" y="2308032"/>
              <a:ext cx="6251110" cy="479700"/>
            </a:xfrm>
            <a:prstGeom prst="roundRect">
              <a:avLst>
                <a:gd name="adj" fmla="val 16667"/>
              </a:avLst>
            </a:prstGeom>
            <a:solidFill>
              <a:srgbClr val="C00000"/>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sp>
          <p:nvSpPr>
            <p:cNvPr id="128" name="Google Shape;128;p3"/>
            <p:cNvSpPr txBox="1"/>
            <p:nvPr/>
          </p:nvSpPr>
          <p:spPr>
            <a:xfrm>
              <a:off x="23248" y="2341030"/>
              <a:ext cx="6204276" cy="432866"/>
            </a:xfrm>
            <a:prstGeom prst="rect">
              <a:avLst/>
            </a:prstGeom>
            <a:noFill/>
            <a:ln>
              <a:noFill/>
            </a:ln>
          </p:spPr>
          <p:txBody>
            <a:bodyPr spcFirstLastPara="1" wrap="square" lIns="76200" tIns="76200" rIns="76200" bIns="762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5. Exploración de las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herramientas</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 </a:t>
              </a:r>
              <a:r>
                <a:rPr lang="en-US" sz="1800" dirty="0">
                  <a:solidFill>
                    <a:srgbClr val="FFFFFF"/>
                  </a:solidFill>
                  <a:effectLst>
                    <a:outerShdw blurRad="38100" dist="38100" dir="2700000" algn="tl">
                      <a:srgbClr val="000000">
                        <a:alpha val="43137"/>
                      </a:srgbClr>
                    </a:outerShdw>
                  </a:effectLst>
                  <a:latin typeface="Calibri"/>
                  <a:ea typeface="Calibri"/>
                  <a:cs typeface="Calibri"/>
                  <a:sym typeface="Calibri"/>
                </a:rPr>
                <a:t>de </a:t>
              </a:r>
              <a:r>
                <a:rPr lang="en-US" sz="1800" dirty="0" err="1">
                  <a:solidFill>
                    <a:srgbClr val="FFFFFF"/>
                  </a:solidFill>
                  <a:effectLst>
                    <a:outerShdw blurRad="38100" dist="38100" dir="2700000" algn="tl">
                      <a:srgbClr val="000000">
                        <a:alpha val="43137"/>
                      </a:srgbClr>
                    </a:outerShdw>
                  </a:effectLst>
                  <a:latin typeface="Calibri"/>
                  <a:ea typeface="Calibri"/>
                  <a:cs typeface="Calibri"/>
                  <a:sym typeface="Calibri"/>
                </a:rPr>
                <a:t>salud</a:t>
              </a:r>
              <a:r>
                <a:rPr lang="en-US" sz="1800" dirty="0">
                  <a:solidFill>
                    <a:srgbClr val="FFFFFF"/>
                  </a:solidFill>
                  <a:effectLst>
                    <a:outerShdw blurRad="38100" dist="38100" dir="2700000" algn="tl">
                      <a:srgbClr val="000000">
                        <a:alpha val="43137"/>
                      </a:srgbClr>
                    </a:outerShdw>
                  </a:effectLst>
                  <a:latin typeface="Calibri"/>
                  <a:ea typeface="Calibri"/>
                  <a:cs typeface="Calibri"/>
                  <a:sym typeface="Calibri"/>
                </a:rPr>
                <a:t> digital</a:t>
              </a:r>
              <a:endParaRPr kumimoji="0"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endParaRPr>
            </a:p>
          </p:txBody>
        </p:sp>
        <p:sp>
          <p:nvSpPr>
            <p:cNvPr id="129" name="Google Shape;129;p3"/>
            <p:cNvSpPr/>
            <p:nvPr/>
          </p:nvSpPr>
          <p:spPr>
            <a:xfrm>
              <a:off x="0" y="2845332"/>
              <a:ext cx="6251110" cy="479700"/>
            </a:xfrm>
            <a:prstGeom prst="roundRect">
              <a:avLst>
                <a:gd name="adj" fmla="val 16667"/>
              </a:avLst>
            </a:prstGeom>
            <a:solidFill>
              <a:schemeClr val="dk2"/>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Arial"/>
                <a:cs typeface="Arial"/>
                <a:sym typeface="Arial"/>
              </a:endParaRPr>
            </a:p>
          </p:txBody>
        </p:sp>
        <p:sp>
          <p:nvSpPr>
            <p:cNvPr id="130" name="Google Shape;130;p3"/>
            <p:cNvSpPr txBox="1"/>
            <p:nvPr/>
          </p:nvSpPr>
          <p:spPr>
            <a:xfrm>
              <a:off x="23417" y="2868749"/>
              <a:ext cx="6204276" cy="432866"/>
            </a:xfrm>
            <a:prstGeom prst="rect">
              <a:avLst/>
            </a:prstGeom>
            <a:noFill/>
            <a:ln>
              <a:noFill/>
            </a:ln>
          </p:spPr>
          <p:txBody>
            <a:bodyPr spcFirstLastPara="1" wrap="square" lIns="76200" tIns="76200" rIns="76200" bIns="76200" anchor="ctr"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6. Ser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activo</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en</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el</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entorno</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 de la </a:t>
              </a:r>
              <a:r>
                <a:rPr kumimoji="0" lang="en-US" sz="1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salud</a:t>
              </a:r>
              <a:r>
                <a:rPr kumimoji="0" lang="en-US"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rPr>
                <a:t> digital</a:t>
              </a:r>
              <a:endParaRPr kumimoji="0" sz="1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Calibri"/>
                <a:cs typeface="Calibri"/>
                <a:sym typeface="Calibri"/>
              </a:endParaRPr>
            </a:p>
          </p:txBody>
        </p:sp>
      </p:grpSp>
      <p:sp>
        <p:nvSpPr>
          <p:cNvPr id="131" name="Google Shape;131;p3"/>
          <p:cNvSpPr/>
          <p:nvPr/>
        </p:nvSpPr>
        <p:spPr>
          <a:xfrm>
            <a:off x="5206482" y="2267339"/>
            <a:ext cx="4657344" cy="35456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32" name="Google Shape;132;p3"/>
          <p:cNvPicPr preferRelativeResize="0"/>
          <p:nvPr/>
        </p:nvPicPr>
        <p:blipFill rotWithShape="1">
          <a:blip r:embed="rId4">
            <a:alphaModFix/>
          </a:blip>
          <a:srcRect/>
          <a:stretch/>
        </p:blipFill>
        <p:spPr>
          <a:xfrm>
            <a:off x="11028115" y="5110021"/>
            <a:ext cx="412289" cy="36281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330559" y="1768808"/>
            <a:ext cx="5688052" cy="44701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just" defTabSz="914400" rtl="0" eaLnBrk="1" fontAlgn="auto" latinLnBrk="0" hangingPunct="1">
              <a:lnSpc>
                <a:spcPct val="100000"/>
              </a:lnSpc>
              <a:spcBef>
                <a:spcPts val="0"/>
              </a:spcBef>
              <a:spcAft>
                <a:spcPts val="0"/>
              </a:spcAft>
              <a:buClr>
                <a:srgbClr val="C01E24"/>
              </a:buClr>
              <a:buSzPts val="2000"/>
              <a:buFont typeface="Calibri"/>
              <a:buNone/>
              <a:tabLst/>
              <a:defRPr/>
            </a:pPr>
            <a:endParaRPr kumimoji="0" lang="en-GB" sz="2000" b="0" i="0" u="none" strike="noStrike" kern="0" cap="none" spc="0" normalizeH="0" baseline="0" noProof="0" dirty="0">
              <a:ln>
                <a:noFill/>
              </a:ln>
              <a:solidFill>
                <a:srgbClr val="000000"/>
              </a:solidFill>
              <a:effectLst/>
              <a:uLnTx/>
              <a:uFillTx/>
              <a:latin typeface="Calibri"/>
              <a:cs typeface="Calibri"/>
              <a:sym typeface="Calibri"/>
            </a:endParaRPr>
          </a:p>
          <a:p>
            <a:pPr marL="342900" marR="0" lvl="0" indent="-342900" algn="just" defTabSz="914400" rtl="0" eaLnBrk="1" fontAlgn="auto" latinLnBrk="0" hangingPunct="1">
              <a:lnSpc>
                <a:spcPct val="100000"/>
              </a:lnSpc>
              <a:spcBef>
                <a:spcPts val="0"/>
              </a:spcBef>
              <a:spcAft>
                <a:spcPts val="0"/>
              </a:spcAft>
              <a:buClr>
                <a:srgbClr val="C01E24"/>
              </a:buClr>
              <a:buSzPts val="2000"/>
              <a:buFont typeface="Calibri"/>
              <a:buChar char="▪"/>
              <a:tabLst/>
              <a:defRPr/>
            </a:pPr>
            <a:endParaRPr kumimoji="0" lang="en-GB" sz="2000" b="0" i="0" u="none" strike="noStrike" kern="0" cap="none" spc="0" normalizeH="0" baseline="0" noProof="0" dirty="0">
              <a:ln>
                <a:noFill/>
              </a:ln>
              <a:solidFill>
                <a:srgbClr val="000000"/>
              </a:solidFill>
              <a:effectLst/>
              <a:uLnTx/>
              <a:uFillTx/>
              <a:latin typeface="Calibri"/>
              <a:cs typeface="Calibri"/>
              <a:sym typeface="Calibri"/>
            </a:endParaRPr>
          </a:p>
          <a:p>
            <a:pPr marL="342900" marR="0" lvl="0" indent="-342900" algn="just" defTabSz="914400" rtl="0" eaLnBrk="1" fontAlgn="auto" latinLnBrk="0" hangingPunct="1">
              <a:lnSpc>
                <a:spcPct val="100000"/>
              </a:lnSpc>
              <a:spcBef>
                <a:spcPts val="0"/>
              </a:spcBef>
              <a:spcAft>
                <a:spcPts val="0"/>
              </a:spcAft>
              <a:buClr>
                <a:srgbClr val="C01E24"/>
              </a:buClr>
              <a:buSzPts val="2000"/>
              <a:buFont typeface="Calibri"/>
              <a:buChar char="▪"/>
              <a:tabLst/>
              <a:defRPr/>
            </a:pPr>
            <a:r>
              <a:rPr kumimoji="0" lang="en-GB" sz="2000" b="0" i="0" u="none" strike="noStrike" kern="0" cap="none" spc="0" normalizeH="0" baseline="0" noProof="0" dirty="0">
                <a:ln>
                  <a:noFill/>
                </a:ln>
                <a:solidFill>
                  <a:srgbClr val="000000"/>
                </a:solidFill>
                <a:effectLst/>
                <a:uLnTx/>
                <a:uFillTx/>
                <a:latin typeface="Calibri"/>
                <a:cs typeface="Calibri"/>
                <a:sym typeface="Calibri"/>
              </a:rPr>
              <a:t>Ahora tiene una lista de prioridades de las 5 enfermedades más comunes</a:t>
            </a:r>
          </a:p>
          <a:p>
            <a:pPr marL="342900" marR="0" lvl="0" indent="-342900" algn="just" defTabSz="914400" rtl="0" eaLnBrk="1" fontAlgn="auto" latinLnBrk="0" hangingPunct="1">
              <a:lnSpc>
                <a:spcPct val="100000"/>
              </a:lnSpc>
              <a:spcBef>
                <a:spcPts val="0"/>
              </a:spcBef>
              <a:spcAft>
                <a:spcPts val="0"/>
              </a:spcAft>
              <a:buClr>
                <a:srgbClr val="C01E24"/>
              </a:buClr>
              <a:buSzPts val="2000"/>
              <a:buFont typeface="Calibri"/>
              <a:buChar char="▪"/>
              <a:tabLst/>
              <a:defRPr/>
            </a:pPr>
            <a:r>
              <a:rPr kumimoji="0" lang="en-GB" sz="2000" b="0" i="0" u="none" strike="noStrike" kern="0" cap="none" spc="0" normalizeH="0" baseline="0" noProof="0" dirty="0">
                <a:ln>
                  <a:noFill/>
                </a:ln>
                <a:solidFill>
                  <a:srgbClr val="000000"/>
                </a:solidFill>
                <a:effectLst/>
                <a:uLnTx/>
                <a:uFillTx/>
                <a:latin typeface="Calibri"/>
                <a:cs typeface="Calibri"/>
                <a:sym typeface="Calibri"/>
              </a:rPr>
              <a:t>Por favor, divídanse en pequeños grupos de 2-3 personas y asignen 1 enfermedad a cada grupo</a:t>
            </a:r>
          </a:p>
          <a:p>
            <a:pPr marL="342900" marR="0" lvl="0" indent="-342900" algn="just" defTabSz="914400" rtl="0" eaLnBrk="1" fontAlgn="auto" latinLnBrk="0" hangingPunct="1">
              <a:lnSpc>
                <a:spcPct val="100000"/>
              </a:lnSpc>
              <a:spcBef>
                <a:spcPts val="0"/>
              </a:spcBef>
              <a:spcAft>
                <a:spcPts val="0"/>
              </a:spcAft>
              <a:buClr>
                <a:srgbClr val="C01E24"/>
              </a:buClr>
              <a:buSzPts val="2000"/>
              <a:buFont typeface="Calibri"/>
              <a:buChar char="▪"/>
              <a:tabLst/>
              <a:defRPr/>
            </a:pPr>
            <a:r>
              <a:rPr kumimoji="0" lang="en-GB" sz="2000" b="0" i="0" u="none" strike="noStrike" kern="0" cap="none" spc="0" normalizeH="0" baseline="0" noProof="0" dirty="0">
                <a:ln>
                  <a:noFill/>
                </a:ln>
                <a:solidFill>
                  <a:srgbClr val="000000"/>
                </a:solidFill>
                <a:effectLst/>
                <a:uLnTx/>
                <a:uFillTx/>
                <a:latin typeface="Calibri"/>
                <a:cs typeface="Calibri"/>
                <a:sym typeface="Calibri"/>
              </a:rPr>
              <a:t>Cada grupo se conecta a Internet y busca esta enfermedad</a:t>
            </a:r>
          </a:p>
          <a:p>
            <a:pPr marL="342900" marR="0" lvl="0" indent="-342900" algn="just" defTabSz="914400" rtl="0" eaLnBrk="1" fontAlgn="auto" latinLnBrk="0" hangingPunct="1">
              <a:lnSpc>
                <a:spcPct val="100000"/>
              </a:lnSpc>
              <a:spcBef>
                <a:spcPts val="0"/>
              </a:spcBef>
              <a:spcAft>
                <a:spcPts val="0"/>
              </a:spcAft>
              <a:buClr>
                <a:srgbClr val="C01E24"/>
              </a:buClr>
              <a:buSzPts val="2000"/>
              <a:buFont typeface="Calibri"/>
              <a:buChar char="▪"/>
              <a:tabLst/>
              <a:defRPr/>
            </a:pPr>
            <a:r>
              <a:rPr kumimoji="0" lang="en-GB" sz="2000" b="0" i="0" u="none" strike="noStrike" kern="0" cap="none" spc="0" normalizeH="0" baseline="0" noProof="0" dirty="0">
                <a:ln>
                  <a:noFill/>
                </a:ln>
                <a:solidFill>
                  <a:srgbClr val="000000"/>
                </a:solidFill>
                <a:effectLst/>
                <a:uLnTx/>
                <a:uFillTx/>
                <a:latin typeface="Calibri"/>
                <a:cs typeface="Calibri"/>
                <a:sym typeface="Calibri"/>
              </a:rPr>
              <a:t>Cuente cuántas fuentes digitales puede encontrar en el plazo determinado que ofrezcan información sobre la enfermedad y su posible tratamiento</a:t>
            </a:r>
          </a:p>
        </p:txBody>
      </p:sp>
      <p:pic>
        <p:nvPicPr>
          <p:cNvPr id="5" name="Grafik 4"/>
          <p:cNvPicPr>
            <a:picLocks noChangeAspect="1"/>
          </p:cNvPicPr>
          <p:nvPr/>
        </p:nvPicPr>
        <p:blipFill>
          <a:blip r:embed="rId5"/>
          <a:stretch>
            <a:fillRect/>
          </a:stretch>
        </p:blipFill>
        <p:spPr>
          <a:xfrm>
            <a:off x="7192371" y="2539908"/>
            <a:ext cx="4020129" cy="2675899"/>
          </a:xfrm>
          <a:prstGeom prst="rect">
            <a:avLst/>
          </a:prstGeom>
        </p:spPr>
      </p:pic>
      <p:sp>
        <p:nvSpPr>
          <p:cNvPr id="7" name="Textfeld 10">
            <a:extLst>
              <a:ext uri="{FF2B5EF4-FFF2-40B4-BE49-F238E27FC236}">
                <a16:creationId xmlns:a16="http://schemas.microsoft.com/office/drawing/2014/main" id="{2A2FC0F2-BE54-4639-A7D3-5B968A1D4FBE}"/>
              </a:ext>
            </a:extLst>
          </p:cNvPr>
          <p:cNvSpPr txBox="1"/>
          <p:nvPr/>
        </p:nvSpPr>
        <p:spPr>
          <a:xfrm>
            <a:off x="8364511" y="-14991"/>
            <a:ext cx="3827489" cy="338554"/>
          </a:xfrm>
          <a:prstGeom prst="rect">
            <a:avLst/>
          </a:prstGeom>
          <a:solidFill>
            <a:schemeClr val="bg1">
              <a:lumMod val="50000"/>
            </a:scheme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5.2 </a:t>
            </a:r>
            <a:r>
              <a:rPr kumimoji="0" lang="de-DE" sz="1600" b="0" i="0" u="none" strike="noStrike" kern="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sym typeface="Arial"/>
              </a:rPr>
              <a:t>Cómo </a:t>
            </a:r>
            <a:r>
              <a:rPr kumimoji="0" lang="de-DE"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encontrar </a:t>
            </a:r>
            <a:r>
              <a:rPr kumimoji="0" lang="de-DE" sz="1600" b="0" i="0" u="none" strike="noStrike" kern="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sym typeface="Arial"/>
              </a:rPr>
              <a:t>información sanitaria </a:t>
            </a:r>
            <a:r>
              <a:rPr kumimoji="0" lang="de-DE"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en Internet</a:t>
            </a:r>
          </a:p>
        </p:txBody>
      </p:sp>
    </p:spTree>
    <p:extLst>
      <p:ext uri="{BB962C8B-B14F-4D97-AF65-F5344CB8AC3E}">
        <p14:creationId xmlns:p14="http://schemas.microsoft.com/office/powerpoint/2010/main" val="2748944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3828" y="110912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A </a:t>
            </a:r>
            <a:r>
              <a:rPr lang="en-GB" dirty="0" err="1">
                <a:solidFill>
                  <a:srgbClr val="002060"/>
                </a:solidFill>
              </a:rPr>
              <a:t>continuación</a:t>
            </a:r>
            <a:r>
              <a:rPr lang="en-GB" dirty="0">
                <a:solidFill>
                  <a:srgbClr val="002060"/>
                </a:solidFill>
              </a:rPr>
              <a:t>…</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330559" y="1768808"/>
            <a:ext cx="5688052" cy="44701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just" defTabSz="914400" rtl="0" eaLnBrk="1" fontAlgn="auto" latinLnBrk="0" hangingPunct="1">
              <a:lnSpc>
                <a:spcPct val="100000"/>
              </a:lnSpc>
              <a:spcBef>
                <a:spcPts val="0"/>
              </a:spcBef>
              <a:spcAft>
                <a:spcPts val="0"/>
              </a:spcAft>
              <a:buClr>
                <a:srgbClr val="C01E24"/>
              </a:buClr>
              <a:buSzPts val="2000"/>
              <a:buFont typeface="Calibri"/>
              <a:buNone/>
              <a:tabLst/>
              <a:defRPr/>
            </a:pPr>
            <a:endParaRPr kumimoji="0" lang="en-GB" sz="2200" b="0" i="0" u="none" strike="noStrike" kern="0" cap="none" spc="0" normalizeH="0" baseline="0" noProof="0" dirty="0">
              <a:ln>
                <a:noFill/>
              </a:ln>
              <a:solidFill>
                <a:srgbClr val="000000"/>
              </a:solidFill>
              <a:effectLst/>
              <a:uLnTx/>
              <a:uFillTx/>
              <a:latin typeface="Calibri"/>
              <a:cs typeface="Calibri"/>
              <a:sym typeface="Calibri"/>
            </a:endParaRPr>
          </a:p>
          <a:p>
            <a:pPr marL="342900" marR="0" lvl="0" indent="-342900" algn="just" defTabSz="914400" rtl="0" eaLnBrk="1" fontAlgn="auto" latinLnBrk="0" hangingPunct="1">
              <a:lnSpc>
                <a:spcPct val="100000"/>
              </a:lnSpc>
              <a:spcBef>
                <a:spcPts val="0"/>
              </a:spcBef>
              <a:spcAft>
                <a:spcPts val="0"/>
              </a:spcAft>
              <a:buClr>
                <a:srgbClr val="C01E24"/>
              </a:buClr>
              <a:buSzPts val="2000"/>
              <a:buFont typeface="Calibri"/>
              <a:buChar char="▪"/>
              <a:tabLst/>
              <a:defRPr/>
            </a:pPr>
            <a:r>
              <a:rPr kumimoji="0" lang="en-GB" sz="2200" b="0" i="0" u="none" strike="noStrike" kern="0" cap="none" spc="0" normalizeH="0" baseline="0" noProof="0" dirty="0" err="1">
                <a:ln>
                  <a:noFill/>
                </a:ln>
                <a:solidFill>
                  <a:srgbClr val="000000"/>
                </a:solidFill>
                <a:effectLst/>
                <a:uLnTx/>
                <a:uFillTx/>
                <a:latin typeface="Calibri"/>
                <a:cs typeface="Calibri"/>
                <a:sym typeface="Calibri"/>
              </a:rPr>
              <a:t>Comprueben</a:t>
            </a:r>
            <a:r>
              <a:rPr kumimoji="0" lang="en-GB" sz="2200" b="0" i="0" u="none" strike="noStrike" kern="0" cap="none" spc="0" normalizeH="0" baseline="0" noProof="0" dirty="0">
                <a:ln>
                  <a:noFill/>
                </a:ln>
                <a:solidFill>
                  <a:srgbClr val="000000"/>
                </a:solidFill>
                <a:effectLst/>
                <a:uLnTx/>
                <a:uFillTx/>
                <a:latin typeface="Calibri"/>
                <a:cs typeface="Calibri"/>
                <a:sym typeface="Calibri"/>
              </a:rPr>
              <a:t> las diferencias, por ejemplo, si el tratamiento es ofrecido por la "medicina convencional" o por otros tratamientos como </a:t>
            </a:r>
            <a:r>
              <a:rPr kumimoji="0" lang="en-US" sz="2200" b="0" i="0" u="none" strike="noStrike" kern="0" cap="none" spc="0" normalizeH="0" baseline="0" noProof="0" dirty="0">
                <a:ln>
                  <a:noFill/>
                </a:ln>
                <a:solidFill>
                  <a:srgbClr val="000000"/>
                </a:solidFill>
                <a:effectLst/>
                <a:uLnTx/>
                <a:uFillTx/>
                <a:latin typeface="Calibri"/>
                <a:cs typeface="Calibri"/>
                <a:sym typeface="Calibri"/>
              </a:rPr>
              <a:t>los métodos de curación natural</a:t>
            </a:r>
            <a:endParaRPr kumimoji="0" lang="en-GB" sz="2200" b="0" i="0" u="none" strike="noStrike" kern="0" cap="none" spc="0" normalizeH="0" baseline="0" noProof="0" dirty="0">
              <a:ln>
                <a:noFill/>
              </a:ln>
              <a:solidFill>
                <a:srgbClr val="000000"/>
              </a:solidFill>
              <a:effectLst/>
              <a:uLnTx/>
              <a:uFillTx/>
              <a:latin typeface="Calibri"/>
              <a:cs typeface="Calibri"/>
              <a:sym typeface="Calibri"/>
            </a:endParaRPr>
          </a:p>
          <a:p>
            <a:pPr marL="342900" marR="0" lvl="0" indent="-342900" algn="just" defTabSz="914400" rtl="0" eaLnBrk="1" fontAlgn="auto" latinLnBrk="0" hangingPunct="1">
              <a:lnSpc>
                <a:spcPct val="100000"/>
              </a:lnSpc>
              <a:spcBef>
                <a:spcPts val="0"/>
              </a:spcBef>
              <a:spcAft>
                <a:spcPts val="0"/>
              </a:spcAft>
              <a:buClr>
                <a:srgbClr val="C01E24"/>
              </a:buClr>
              <a:buSzPts val="2000"/>
              <a:buFont typeface="Calibri"/>
              <a:buChar char="▪"/>
              <a:tabLst/>
              <a:defRPr/>
            </a:pPr>
            <a:r>
              <a:rPr kumimoji="0" lang="de-DE" sz="2200" b="0" i="0" u="none" strike="noStrike" kern="0" cap="none" spc="0" normalizeH="0" baseline="0" noProof="0" dirty="0">
                <a:ln>
                  <a:noFill/>
                </a:ln>
                <a:solidFill>
                  <a:srgbClr val="000000"/>
                </a:solidFill>
                <a:effectLst/>
                <a:uLnTx/>
                <a:uFillTx/>
                <a:latin typeface="Calibri"/>
                <a:cs typeface="Calibri"/>
                <a:sym typeface="Calibri"/>
              </a:rPr>
              <a:t>Compruebe si hay una mayoría en la información proporcionada (por ejemplo, si hay más información sobre la curación natural, el número de posibles desencadenantes de la enfermedad, información sobre los diferentes tratamientos para la enfermedad, etc.)</a:t>
            </a:r>
          </a:p>
        </p:txBody>
      </p:sp>
      <p:sp>
        <p:nvSpPr>
          <p:cNvPr id="7" name="Textfeld 10">
            <a:extLst>
              <a:ext uri="{FF2B5EF4-FFF2-40B4-BE49-F238E27FC236}">
                <a16:creationId xmlns:a16="http://schemas.microsoft.com/office/drawing/2014/main" id="{4EDF2940-02C6-4C33-B9DF-6F2809B6FA19}"/>
              </a:ext>
            </a:extLst>
          </p:cNvPr>
          <p:cNvSpPr txBox="1"/>
          <p:nvPr/>
        </p:nvSpPr>
        <p:spPr>
          <a:xfrm>
            <a:off x="8364511" y="-14991"/>
            <a:ext cx="3827489" cy="338554"/>
          </a:xfrm>
          <a:prstGeom prst="rect">
            <a:avLst/>
          </a:prstGeom>
          <a:solidFill>
            <a:schemeClr val="bg1">
              <a:lumMod val="50000"/>
            </a:scheme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5.2 </a:t>
            </a:r>
            <a:r>
              <a:rPr kumimoji="0" lang="de-DE" sz="1600" b="0" i="0" u="none" strike="noStrike" kern="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sym typeface="Arial"/>
              </a:rPr>
              <a:t>Cómo </a:t>
            </a:r>
            <a:r>
              <a:rPr kumimoji="0" lang="de-DE"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encontrar </a:t>
            </a:r>
            <a:r>
              <a:rPr kumimoji="0" lang="de-DE" sz="1600" b="0" i="0" u="none" strike="noStrike" kern="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sym typeface="Arial"/>
              </a:rPr>
              <a:t>información sanitaria </a:t>
            </a:r>
            <a:r>
              <a:rPr kumimoji="0" lang="de-DE"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en Internet</a:t>
            </a:r>
          </a:p>
        </p:txBody>
      </p:sp>
    </p:spTree>
    <p:extLst>
      <p:ext uri="{BB962C8B-B14F-4D97-AF65-F5344CB8AC3E}">
        <p14:creationId xmlns:p14="http://schemas.microsoft.com/office/powerpoint/2010/main" val="332379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3828" y="110912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err="1">
                <a:solidFill>
                  <a:srgbClr val="002060"/>
                </a:solidFill>
              </a:rPr>
              <a:t>Presentación</a:t>
            </a:r>
            <a:r>
              <a:rPr lang="en-GB" dirty="0">
                <a:solidFill>
                  <a:srgbClr val="002060"/>
                </a:solidFill>
              </a:rPr>
              <a:t> de </a:t>
            </a:r>
            <a:r>
              <a:rPr lang="en-GB" dirty="0" err="1">
                <a:solidFill>
                  <a:srgbClr val="002060"/>
                </a:solidFill>
              </a:rPr>
              <a:t>resultados</a:t>
            </a: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5622" y="1783798"/>
            <a:ext cx="5688052" cy="44701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just" defTabSz="914400" rtl="0" eaLnBrk="1" fontAlgn="auto" latinLnBrk="0" hangingPunct="1">
              <a:lnSpc>
                <a:spcPct val="100000"/>
              </a:lnSpc>
              <a:spcBef>
                <a:spcPts val="0"/>
              </a:spcBef>
              <a:spcAft>
                <a:spcPts val="0"/>
              </a:spcAft>
              <a:buClr>
                <a:srgbClr val="C01E24"/>
              </a:buClr>
              <a:buSzPts val="2000"/>
              <a:buFont typeface="Calibri"/>
              <a:buNone/>
              <a:tabLst/>
              <a:defRPr/>
            </a:pPr>
            <a:endParaRPr kumimoji="0" lang="en-GB" sz="20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just" defTabSz="914400" rtl="0" eaLnBrk="1" fontAlgn="auto" latinLnBrk="0" hangingPunct="1">
              <a:lnSpc>
                <a:spcPct val="100000"/>
              </a:lnSpc>
              <a:spcBef>
                <a:spcPts val="0"/>
              </a:spcBef>
              <a:spcAft>
                <a:spcPts val="0"/>
              </a:spcAft>
              <a:buClr>
                <a:srgbClr val="C01E24"/>
              </a:buClr>
              <a:buSzPts val="2000"/>
              <a:buFont typeface="Calibri"/>
              <a:buNone/>
              <a:tabLst/>
              <a:defRPr/>
            </a:pPr>
            <a:r>
              <a:rPr kumimoji="0" lang="en-GB" sz="2000" b="0" i="0" u="none" strike="noStrike" kern="0" cap="none" spc="0" normalizeH="0" baseline="0" noProof="0" dirty="0">
                <a:ln>
                  <a:noFill/>
                </a:ln>
                <a:solidFill>
                  <a:srgbClr val="000000"/>
                </a:solidFill>
                <a:effectLst/>
                <a:uLnTx/>
                <a:uFillTx/>
                <a:latin typeface="Calibri"/>
                <a:cs typeface="Calibri"/>
                <a:sym typeface="Calibri"/>
              </a:rPr>
              <a:t>Presenta tus resultados a todo el grupo respondiendo a las siguientes preguntas:</a:t>
            </a:r>
          </a:p>
          <a:p>
            <a:pPr marL="342900" marR="0" lvl="0" indent="-342900" algn="just" defTabSz="914400" rtl="0" eaLnBrk="1" fontAlgn="auto" latinLnBrk="0" hangingPunct="1">
              <a:lnSpc>
                <a:spcPct val="100000"/>
              </a:lnSpc>
              <a:spcBef>
                <a:spcPts val="0"/>
              </a:spcBef>
              <a:spcAft>
                <a:spcPts val="0"/>
              </a:spcAft>
              <a:buClr>
                <a:srgbClr val="C01E24"/>
              </a:buClr>
              <a:buSzPts val="2000"/>
              <a:buFont typeface="Calibri"/>
              <a:buChar char="▪"/>
              <a:tabLst/>
              <a:defRPr/>
            </a:pPr>
            <a:endParaRPr kumimoji="0" lang="en-GB" sz="2000" b="0" i="0" u="none" strike="noStrike" kern="0" cap="none" spc="0" normalizeH="0" baseline="0" noProof="0" dirty="0">
              <a:ln>
                <a:noFill/>
              </a:ln>
              <a:solidFill>
                <a:srgbClr val="000000"/>
              </a:solidFill>
              <a:effectLst/>
              <a:uLnTx/>
              <a:uFillTx/>
              <a:latin typeface="Calibri"/>
              <a:cs typeface="Calibri"/>
              <a:sym typeface="Calibri"/>
            </a:endParaRPr>
          </a:p>
          <a:p>
            <a:pPr marL="342900" marR="0" lvl="0" indent="-342900" algn="just" defTabSz="914400" rtl="0" eaLnBrk="1" fontAlgn="auto" latinLnBrk="0" hangingPunct="1">
              <a:lnSpc>
                <a:spcPct val="100000"/>
              </a:lnSpc>
              <a:spcBef>
                <a:spcPts val="0"/>
              </a:spcBef>
              <a:spcAft>
                <a:spcPts val="0"/>
              </a:spcAft>
              <a:buClr>
                <a:srgbClr val="C01E24"/>
              </a:buClr>
              <a:buSzPts val="2000"/>
              <a:buFont typeface="Calibri"/>
              <a:buChar char="▪"/>
              <a:tabLst/>
              <a:defRPr/>
            </a:pPr>
            <a:r>
              <a:rPr kumimoji="0" lang="en-US" sz="2000" b="0" i="0" u="none" strike="noStrike" kern="0" cap="none" spc="0" normalizeH="0" baseline="0" noProof="0" dirty="0">
                <a:ln>
                  <a:noFill/>
                </a:ln>
                <a:solidFill>
                  <a:srgbClr val="000000"/>
                </a:solidFill>
                <a:effectLst/>
                <a:uLnTx/>
                <a:uFillTx/>
                <a:latin typeface="Calibri"/>
                <a:cs typeface="Calibri"/>
                <a:sym typeface="Calibri"/>
              </a:rPr>
              <a:t>¿Hubo mucha variación en las descripciones de las enfermedades y su tratamiento en la información en línea encontrada?</a:t>
            </a:r>
          </a:p>
          <a:p>
            <a:pPr marL="342900" marR="0" lvl="0" indent="-342900" algn="just" defTabSz="914400" rtl="0" eaLnBrk="1" fontAlgn="auto" latinLnBrk="0" hangingPunct="1">
              <a:lnSpc>
                <a:spcPct val="100000"/>
              </a:lnSpc>
              <a:spcBef>
                <a:spcPts val="0"/>
              </a:spcBef>
              <a:spcAft>
                <a:spcPts val="0"/>
              </a:spcAft>
              <a:buClr>
                <a:srgbClr val="C01E24"/>
              </a:buClr>
              <a:buSzPts val="2000"/>
              <a:buFont typeface="Calibri"/>
              <a:buChar char="▪"/>
              <a:tabLst/>
              <a:defRPr/>
            </a:pPr>
            <a:r>
              <a:rPr kumimoji="0" lang="en-US" sz="2000" b="0" i="0" u="none" strike="noStrike" kern="0" cap="none" spc="0" normalizeH="0" baseline="0" noProof="0" dirty="0">
                <a:ln>
                  <a:noFill/>
                </a:ln>
                <a:solidFill>
                  <a:srgbClr val="000000"/>
                </a:solidFill>
                <a:effectLst/>
                <a:uLnTx/>
                <a:uFillTx/>
                <a:latin typeface="Calibri"/>
                <a:cs typeface="Calibri"/>
                <a:sym typeface="Calibri"/>
              </a:rPr>
              <a:t>¿Cómo fue la cooperación en el grupo durante la búsqueda en línea?</a:t>
            </a:r>
          </a:p>
          <a:p>
            <a:pPr marL="342900" marR="0" lvl="0" indent="-342900" algn="just" defTabSz="914400" rtl="0" eaLnBrk="1" fontAlgn="auto" latinLnBrk="0" hangingPunct="1">
              <a:lnSpc>
                <a:spcPct val="100000"/>
              </a:lnSpc>
              <a:spcBef>
                <a:spcPts val="0"/>
              </a:spcBef>
              <a:spcAft>
                <a:spcPts val="0"/>
              </a:spcAft>
              <a:buClr>
                <a:srgbClr val="C01E24"/>
              </a:buClr>
              <a:buSzPts val="2000"/>
              <a:buFont typeface="Calibri"/>
              <a:buChar char="▪"/>
              <a:tabLst/>
              <a:defRPr/>
            </a:pPr>
            <a:r>
              <a:rPr kumimoji="0" lang="en-GB" sz="2000" b="0" i="0" u="none" strike="noStrike" kern="0" cap="none" spc="0" normalizeH="0" baseline="0" noProof="0" dirty="0">
                <a:ln>
                  <a:noFill/>
                </a:ln>
                <a:solidFill>
                  <a:srgbClr val="000000"/>
                </a:solidFill>
                <a:effectLst/>
                <a:uLnTx/>
                <a:uFillTx/>
                <a:latin typeface="Calibri"/>
                <a:cs typeface="Calibri"/>
                <a:sym typeface="Calibri"/>
              </a:rPr>
              <a:t>En el caso de que </a:t>
            </a:r>
            <a:r>
              <a:rPr kumimoji="0" lang="en-GB" sz="2000" b="0" i="0" u="none" strike="noStrike" kern="0" cap="none" spc="0" normalizeH="0" baseline="0" noProof="0" dirty="0" err="1">
                <a:ln>
                  <a:noFill/>
                </a:ln>
                <a:solidFill>
                  <a:srgbClr val="000000"/>
                </a:solidFill>
                <a:effectLst/>
                <a:uLnTx/>
                <a:uFillTx/>
                <a:latin typeface="Calibri"/>
                <a:cs typeface="Calibri"/>
                <a:sym typeface="Calibri"/>
              </a:rPr>
              <a:t>ustedes</a:t>
            </a:r>
            <a:r>
              <a:rPr kumimoji="0" lang="en-GB" sz="2000" b="0" i="0" u="none" strike="noStrike" kern="0" cap="none" spc="0" normalizeH="0" baseline="0" noProof="0" dirty="0">
                <a:ln>
                  <a:noFill/>
                </a:ln>
                <a:solidFill>
                  <a:srgbClr val="000000"/>
                </a:solidFill>
                <a:effectLst/>
                <a:uLnTx/>
                <a:uFillTx/>
                <a:latin typeface="Calibri"/>
                <a:cs typeface="Calibri"/>
                <a:sym typeface="Calibri"/>
              </a:rPr>
              <a:t> tuvieran diferentes orígenes nacionales, ¿había </a:t>
            </a:r>
            <a:r>
              <a:rPr kumimoji="0" lang="en-US" sz="2000" b="0" i="0" u="none" strike="noStrike" kern="0" cap="none" spc="0" normalizeH="0" baseline="0" noProof="0" dirty="0">
                <a:ln>
                  <a:noFill/>
                </a:ln>
                <a:solidFill>
                  <a:srgbClr val="000000"/>
                </a:solidFill>
                <a:effectLst/>
                <a:uLnTx/>
                <a:uFillTx/>
                <a:latin typeface="Calibri"/>
                <a:cs typeface="Calibri"/>
                <a:sym typeface="Calibri"/>
              </a:rPr>
              <a:t>diferencias en la valoración de los tratamientos para las enfermedades elegidas?</a:t>
            </a:r>
            <a:endParaRPr kumimoji="0" lang="en-GB" sz="2000" b="0" i="0" u="none" strike="noStrike" kern="0" cap="none" spc="0" normalizeH="0" baseline="0" noProof="0" dirty="0">
              <a:ln>
                <a:noFill/>
              </a:ln>
              <a:solidFill>
                <a:srgbClr val="000000"/>
              </a:solidFill>
              <a:effectLst/>
              <a:uLnTx/>
              <a:uFillTx/>
              <a:latin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C01E24"/>
              </a:buClr>
              <a:buSzPts val="2000"/>
              <a:buFont typeface="Calibri"/>
              <a:buChar char="▪"/>
              <a:tabLst/>
              <a:defRPr/>
            </a:pPr>
            <a:endParaRPr kumimoji="0" lang="en-GB" sz="2000" b="0" i="0" u="none" strike="noStrike" kern="0" cap="none" spc="0" normalizeH="0" baseline="0" noProof="0" dirty="0">
              <a:ln>
                <a:noFill/>
              </a:ln>
              <a:solidFill>
                <a:srgbClr val="000000"/>
              </a:solidFill>
              <a:effectLst/>
              <a:uLnTx/>
              <a:uFillTx/>
              <a:latin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C01E24"/>
              </a:buClr>
              <a:buSzPts val="2000"/>
              <a:buFont typeface="Calibri"/>
              <a:buChar char="▪"/>
              <a:tabLst/>
              <a:defRPr/>
            </a:pPr>
            <a:endParaRPr kumimoji="0" lang="en-GB" sz="2000" b="0" i="0" u="none" strike="noStrike" kern="0" cap="none" spc="0" normalizeH="0" baseline="0" noProof="0" dirty="0">
              <a:ln>
                <a:noFill/>
              </a:ln>
              <a:solidFill>
                <a:srgbClr val="000000"/>
              </a:solidFill>
              <a:effectLst/>
              <a:uLnTx/>
              <a:uFillTx/>
              <a:latin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C01E24"/>
              </a:buClr>
              <a:buSzPts val="2000"/>
              <a:buFont typeface="Calibri"/>
              <a:buChar char="▪"/>
              <a:tabLst/>
              <a:defRPr/>
            </a:pPr>
            <a:endParaRPr kumimoji="0" lang="de-DE" sz="2000" b="0" i="0" u="none" strike="noStrike" kern="0" cap="none" spc="0" normalizeH="0" baseline="0" noProof="0" dirty="0">
              <a:ln>
                <a:noFill/>
              </a:ln>
              <a:solidFill>
                <a:srgbClr val="000000"/>
              </a:solidFill>
              <a:effectLst/>
              <a:uLnTx/>
              <a:uFillTx/>
              <a:latin typeface="Calibri"/>
              <a:cs typeface="Calibri"/>
              <a:sym typeface="Calibri"/>
            </a:endParaRPr>
          </a:p>
        </p:txBody>
      </p:sp>
      <p:pic>
        <p:nvPicPr>
          <p:cNvPr id="1026" name="Picture 2" descr="Post It, Kork, Pinwand, Pin, Memo, Beschrift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5633" y="1783798"/>
            <a:ext cx="4739493" cy="3791595"/>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10">
            <a:extLst>
              <a:ext uri="{FF2B5EF4-FFF2-40B4-BE49-F238E27FC236}">
                <a16:creationId xmlns:a16="http://schemas.microsoft.com/office/drawing/2014/main" id="{DC7E0C4A-DAFB-469D-AA66-C84277085C56}"/>
              </a:ext>
            </a:extLst>
          </p:cNvPr>
          <p:cNvSpPr txBox="1"/>
          <p:nvPr/>
        </p:nvSpPr>
        <p:spPr>
          <a:xfrm>
            <a:off x="8364511" y="-14991"/>
            <a:ext cx="3827489" cy="338554"/>
          </a:xfrm>
          <a:prstGeom prst="rect">
            <a:avLst/>
          </a:prstGeom>
          <a:solidFill>
            <a:schemeClr val="bg1">
              <a:lumMod val="50000"/>
            </a:scheme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5.2 </a:t>
            </a:r>
            <a:r>
              <a:rPr kumimoji="0" lang="de-DE" sz="1600" b="0" i="0" u="none" strike="noStrike" kern="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sym typeface="Arial"/>
              </a:rPr>
              <a:t>Cómo </a:t>
            </a:r>
            <a:r>
              <a:rPr kumimoji="0" lang="de-DE"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encontrar </a:t>
            </a:r>
            <a:r>
              <a:rPr kumimoji="0" lang="de-DE" sz="1600" b="0" i="0" u="none" strike="noStrike" kern="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sym typeface="Arial"/>
              </a:rPr>
              <a:t>información sanitaria </a:t>
            </a:r>
            <a:r>
              <a:rPr kumimoji="0" lang="de-DE"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en Internet</a:t>
            </a:r>
          </a:p>
        </p:txBody>
      </p:sp>
    </p:spTree>
    <p:extLst>
      <p:ext uri="{BB962C8B-B14F-4D97-AF65-F5344CB8AC3E}">
        <p14:creationId xmlns:p14="http://schemas.microsoft.com/office/powerpoint/2010/main" val="39951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3828" y="110912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Deberes en línea</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330559" y="1768808"/>
            <a:ext cx="7455288" cy="44701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C01E24"/>
              </a:buClr>
              <a:buSzPts val="2000"/>
              <a:buFont typeface="Calibri"/>
              <a:buNone/>
              <a:tabLst/>
              <a:defRPr/>
            </a:pPr>
            <a:endParaRPr kumimoji="0" lang="en-GB" sz="20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C01E24"/>
              </a:buClr>
              <a:buSzPts val="2000"/>
              <a:buFont typeface="Calibri"/>
              <a:buNone/>
              <a:tabLst/>
              <a:defRPr/>
            </a:pPr>
            <a:r>
              <a:rPr kumimoji="0" lang="en-US" sz="2000" b="0" i="0" u="none" strike="noStrike" kern="0" cap="none" spc="0" normalizeH="0" baseline="0" noProof="0" dirty="0">
                <a:ln>
                  <a:noFill/>
                </a:ln>
                <a:solidFill>
                  <a:srgbClr val="000000"/>
                </a:solidFill>
                <a:effectLst/>
                <a:uLnTx/>
                <a:uFillTx/>
                <a:latin typeface="Calibri"/>
                <a:cs typeface="Calibri"/>
                <a:sym typeface="Calibri"/>
              </a:rPr>
              <a:t>Su formador </a:t>
            </a:r>
            <a:r>
              <a:rPr kumimoji="0" lang="en-US" sz="2000" b="0" i="0" u="none" strike="noStrike" kern="0" cap="none" spc="0" normalizeH="0" baseline="0" noProof="0" dirty="0" err="1">
                <a:ln>
                  <a:noFill/>
                </a:ln>
                <a:solidFill>
                  <a:srgbClr val="000000"/>
                </a:solidFill>
                <a:effectLst/>
                <a:uLnTx/>
                <a:uFillTx/>
                <a:latin typeface="Calibri"/>
                <a:cs typeface="Calibri"/>
                <a:sym typeface="Calibri"/>
              </a:rPr>
              <a:t>resume </a:t>
            </a:r>
            <a:r>
              <a:rPr kumimoji="0" lang="en-US" sz="2000" b="0" i="0" u="none" strike="noStrike" kern="0" cap="none" spc="0" normalizeH="0" baseline="0" noProof="0" dirty="0">
                <a:ln>
                  <a:noFill/>
                </a:ln>
                <a:solidFill>
                  <a:srgbClr val="000000"/>
                </a:solidFill>
                <a:effectLst/>
                <a:uLnTx/>
                <a:uFillTx/>
                <a:latin typeface="Calibri"/>
                <a:cs typeface="Calibri"/>
                <a:sym typeface="Calibri"/>
              </a:rPr>
              <a:t>los resultados de esta unidad de aprendizaje y le da la siguiente tarea para que la resuelva en línea como deberes:</a:t>
            </a:r>
          </a:p>
          <a:p>
            <a:pPr marL="0" marR="0" lvl="0" indent="0" algn="l" defTabSz="914400" rtl="0" eaLnBrk="1" fontAlgn="auto" latinLnBrk="0" hangingPunct="1">
              <a:lnSpc>
                <a:spcPct val="100000"/>
              </a:lnSpc>
              <a:spcBef>
                <a:spcPts val="0"/>
              </a:spcBef>
              <a:spcAft>
                <a:spcPts val="0"/>
              </a:spcAft>
              <a:buClr>
                <a:srgbClr val="C01E24"/>
              </a:buClr>
              <a:buSzPts val="2000"/>
              <a:buFont typeface="Calibri"/>
              <a:buNone/>
              <a:tabLst/>
              <a:defRPr/>
            </a:pPr>
            <a:endParaRPr kumimoji="0" lang="en-US" sz="2000" b="0" i="0" u="none" strike="noStrike" kern="0" cap="none" spc="0" normalizeH="0" baseline="0" noProof="0" dirty="0">
              <a:ln>
                <a:noFill/>
              </a:ln>
              <a:solidFill>
                <a:srgbClr val="000000"/>
              </a:solidFill>
              <a:effectLst/>
              <a:uLnTx/>
              <a:uFillTx/>
              <a:latin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C01E24"/>
              </a:buClr>
              <a:buSzPts val="2000"/>
              <a:buFont typeface="Calibri"/>
              <a:buChar char="▪"/>
              <a:tabLst/>
              <a:defRPr/>
            </a:pPr>
            <a:r>
              <a:rPr kumimoji="0" lang="en-US" sz="2000" b="1" i="0" u="none" strike="noStrike" kern="0" cap="none" spc="0" normalizeH="0" baseline="0" noProof="0" dirty="0">
                <a:ln>
                  <a:noFill/>
                </a:ln>
                <a:solidFill>
                  <a:srgbClr val="000000"/>
                </a:solidFill>
                <a:effectLst/>
                <a:uLnTx/>
                <a:uFillTx/>
                <a:latin typeface="Calibri"/>
                <a:cs typeface="Calibri"/>
                <a:sym typeface="Calibri"/>
              </a:rPr>
              <a:t>Responda a un cuestionario en línea.</a:t>
            </a:r>
          </a:p>
          <a:p>
            <a:pPr marL="342900" marR="0" lvl="0" indent="-342900" algn="l" defTabSz="914400" rtl="0" eaLnBrk="1" fontAlgn="auto" latinLnBrk="0" hangingPunct="1">
              <a:lnSpc>
                <a:spcPct val="100000"/>
              </a:lnSpc>
              <a:spcBef>
                <a:spcPts val="0"/>
              </a:spcBef>
              <a:spcAft>
                <a:spcPts val="0"/>
              </a:spcAft>
              <a:buClr>
                <a:srgbClr val="C01E24"/>
              </a:buClr>
              <a:buSzPts val="2000"/>
              <a:buFont typeface="Calibri"/>
              <a:buChar char="▪"/>
              <a:tabLst/>
              <a:defRPr/>
            </a:pPr>
            <a:r>
              <a:rPr kumimoji="0" lang="en-US" sz="2000" b="1" i="0" u="none" strike="noStrike" kern="0" cap="none" spc="0" normalizeH="0" baseline="0" noProof="0" dirty="0">
                <a:ln>
                  <a:noFill/>
                </a:ln>
                <a:solidFill>
                  <a:srgbClr val="000000"/>
                </a:solidFill>
                <a:effectLst/>
                <a:uLnTx/>
                <a:uFillTx/>
                <a:latin typeface="Calibri"/>
                <a:cs typeface="Calibri"/>
                <a:sym typeface="Calibri"/>
              </a:rPr>
              <a:t>Este cuestionario se refiere a los criterios que le resultaron importantes para encontrar la información deseada en línea.</a:t>
            </a:r>
          </a:p>
          <a:p>
            <a:pPr marL="342900" marR="0" lvl="0" indent="-342900" algn="l" defTabSz="914400" rtl="0" eaLnBrk="1" fontAlgn="auto" latinLnBrk="0" hangingPunct="1">
              <a:lnSpc>
                <a:spcPct val="100000"/>
              </a:lnSpc>
              <a:spcBef>
                <a:spcPts val="0"/>
              </a:spcBef>
              <a:spcAft>
                <a:spcPts val="0"/>
              </a:spcAft>
              <a:buClr>
                <a:srgbClr val="C01E24"/>
              </a:buClr>
              <a:buSzPts val="2000"/>
              <a:buFont typeface="Calibri"/>
              <a:buChar char="▪"/>
              <a:tabLst/>
              <a:defRPr/>
            </a:pPr>
            <a:r>
              <a:rPr kumimoji="0" lang="en-US" sz="2000" b="1" i="0" u="none" strike="noStrike" kern="0" cap="none" spc="0" normalizeH="0" baseline="0" noProof="0" dirty="0">
                <a:ln>
                  <a:noFill/>
                </a:ln>
                <a:solidFill>
                  <a:srgbClr val="000000"/>
                </a:solidFill>
                <a:effectLst/>
                <a:uLnTx/>
                <a:uFillTx/>
                <a:latin typeface="Calibri"/>
                <a:cs typeface="Calibri"/>
                <a:sym typeface="Calibri"/>
              </a:rPr>
              <a:t>El objetivo es saber cómo ha </a:t>
            </a:r>
            <a:r>
              <a:rPr kumimoji="0" lang="en-US" sz="2000" b="1" i="0" u="none" strike="noStrike" kern="0" cap="none" spc="0" normalizeH="0" baseline="0" noProof="0" dirty="0" err="1">
                <a:ln>
                  <a:noFill/>
                </a:ln>
                <a:solidFill>
                  <a:srgbClr val="000000"/>
                </a:solidFill>
                <a:effectLst/>
                <a:uLnTx/>
                <a:uFillTx/>
                <a:latin typeface="Calibri"/>
                <a:cs typeface="Calibri"/>
                <a:sym typeface="Calibri"/>
              </a:rPr>
              <a:t>organizado </a:t>
            </a:r>
            <a:r>
              <a:rPr kumimoji="0" lang="en-US" sz="2000" b="1" i="0" u="none" strike="noStrike" kern="0" cap="none" spc="0" normalizeH="0" baseline="0" noProof="0" dirty="0">
                <a:ln>
                  <a:noFill/>
                </a:ln>
                <a:solidFill>
                  <a:srgbClr val="000000"/>
                </a:solidFill>
                <a:effectLst/>
                <a:uLnTx/>
                <a:uFillTx/>
                <a:latin typeface="Calibri"/>
                <a:cs typeface="Calibri"/>
                <a:sym typeface="Calibri"/>
              </a:rPr>
              <a:t>su búsqueda y si ha sido capaz de evaluar la información recibida. </a:t>
            </a:r>
          </a:p>
          <a:p>
            <a:pPr marL="0" marR="0" lvl="0" indent="0" algn="l" defTabSz="914400" rtl="0" eaLnBrk="1" fontAlgn="auto" latinLnBrk="0" hangingPunct="1">
              <a:lnSpc>
                <a:spcPct val="100000"/>
              </a:lnSpc>
              <a:spcBef>
                <a:spcPts val="0"/>
              </a:spcBef>
              <a:spcAft>
                <a:spcPts val="0"/>
              </a:spcAft>
              <a:buClr>
                <a:srgbClr val="C01E24"/>
              </a:buClr>
              <a:buSzPts val="2000"/>
              <a:buFont typeface="Calibri"/>
              <a:buNone/>
              <a:tabLst/>
              <a:defRPr/>
            </a:pPr>
            <a:endParaRPr kumimoji="0" lang="en-GB" sz="2000" b="0" i="0" u="none" strike="noStrike" kern="0" cap="none" spc="0" normalizeH="0" baseline="0" noProof="0" dirty="0">
              <a:ln>
                <a:noFill/>
              </a:ln>
              <a:solidFill>
                <a:srgbClr val="000000"/>
              </a:solidFill>
              <a:effectLst/>
              <a:uLnTx/>
              <a:uFillTx/>
              <a:latin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C01E24"/>
              </a:buClr>
              <a:buSzPts val="2000"/>
              <a:buFont typeface="Calibri"/>
              <a:buChar char="▪"/>
              <a:tabLst/>
              <a:defRPr/>
            </a:pPr>
            <a:endParaRPr kumimoji="0" lang="en-GB" sz="2000" b="0" i="0" u="none" strike="noStrike" kern="0" cap="none" spc="0" normalizeH="0" baseline="0" noProof="0" dirty="0">
              <a:ln>
                <a:noFill/>
              </a:ln>
              <a:solidFill>
                <a:srgbClr val="000000"/>
              </a:solidFill>
              <a:effectLst/>
              <a:uLnTx/>
              <a:uFillTx/>
              <a:latin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C01E24"/>
              </a:buClr>
              <a:buSzPts val="2000"/>
              <a:buFont typeface="Calibri"/>
              <a:buChar char="▪"/>
              <a:tabLst/>
              <a:defRPr/>
            </a:pPr>
            <a:endParaRPr kumimoji="0" lang="en-GB" sz="2000" b="0" i="0" u="none" strike="noStrike" kern="0" cap="none" spc="0" normalizeH="0" baseline="0" noProof="0" dirty="0">
              <a:ln>
                <a:noFill/>
              </a:ln>
              <a:solidFill>
                <a:srgbClr val="000000"/>
              </a:solidFill>
              <a:effectLst/>
              <a:uLnTx/>
              <a:uFillTx/>
              <a:latin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C01E24"/>
              </a:buClr>
              <a:buSzPts val="2000"/>
              <a:buFont typeface="Calibri"/>
              <a:buChar char="▪"/>
              <a:tabLst/>
              <a:defRPr/>
            </a:pPr>
            <a:endParaRPr kumimoji="0" lang="de-DE" sz="20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7" name="Textfeld 10">
            <a:extLst>
              <a:ext uri="{FF2B5EF4-FFF2-40B4-BE49-F238E27FC236}">
                <a16:creationId xmlns:a16="http://schemas.microsoft.com/office/drawing/2014/main" id="{8C296746-3930-4486-AC0C-3C8874A97DA2}"/>
              </a:ext>
            </a:extLst>
          </p:cNvPr>
          <p:cNvSpPr txBox="1"/>
          <p:nvPr/>
        </p:nvSpPr>
        <p:spPr>
          <a:xfrm>
            <a:off x="8364511" y="-14991"/>
            <a:ext cx="3827489" cy="338554"/>
          </a:xfrm>
          <a:prstGeom prst="rect">
            <a:avLst/>
          </a:prstGeom>
          <a:solidFill>
            <a:schemeClr val="bg1">
              <a:lumMod val="50000"/>
            </a:scheme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5.2 </a:t>
            </a:r>
            <a:r>
              <a:rPr kumimoji="0" lang="de-DE" sz="1600" b="0" i="0" u="none" strike="noStrike" kern="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sym typeface="Arial"/>
              </a:rPr>
              <a:t>Cómo </a:t>
            </a:r>
            <a:r>
              <a:rPr kumimoji="0" lang="de-DE"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encontrar </a:t>
            </a:r>
            <a:r>
              <a:rPr kumimoji="0" lang="de-DE" sz="1600" b="0" i="0" u="none" strike="noStrike" kern="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sym typeface="Arial"/>
              </a:rPr>
              <a:t>información sanitaria </a:t>
            </a:r>
            <a:r>
              <a:rPr kumimoji="0" lang="de-DE"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en Internet</a:t>
            </a:r>
          </a:p>
        </p:txBody>
      </p:sp>
    </p:spTree>
    <p:extLst>
      <p:ext uri="{BB962C8B-B14F-4D97-AF65-F5344CB8AC3E}">
        <p14:creationId xmlns:p14="http://schemas.microsoft.com/office/powerpoint/2010/main" val="1136410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81663"/>
            <a:ext cx="877208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3828" y="110912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Deberes en línea</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330559" y="1768808"/>
            <a:ext cx="5688052" cy="44701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C01E24"/>
              </a:buClr>
              <a:buSzPts val="2000"/>
              <a:buFont typeface="Calibri"/>
              <a:buNone/>
              <a:tabLst/>
              <a:defRPr/>
            </a:pPr>
            <a:endParaRPr kumimoji="0" lang="en-GB" sz="20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C01E24"/>
              </a:buClr>
              <a:buSzPts val="2000"/>
              <a:buFont typeface="Calibri"/>
              <a:buNone/>
              <a:tabLst/>
              <a:defRPr/>
            </a:pPr>
            <a:endParaRPr kumimoji="0" lang="de-DE" sz="20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C01E24"/>
              </a:buClr>
              <a:buSzPts val="2000"/>
              <a:buFont typeface="Calibri"/>
              <a:buNone/>
              <a:tabLst/>
              <a:defRPr/>
            </a:pPr>
            <a:endParaRPr kumimoji="0" lang="de-DE" sz="20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C01E24"/>
              </a:buClr>
              <a:buSzPts val="2000"/>
              <a:buFont typeface="Calibri"/>
              <a:buNone/>
              <a:tabLst/>
              <a:defRPr/>
            </a:pPr>
            <a:endParaRPr kumimoji="0" lang="de-DE" sz="20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C01E24"/>
              </a:buClr>
              <a:buSzPts val="2000"/>
              <a:buFont typeface="Calibri"/>
              <a:buNone/>
              <a:tabLst/>
              <a:defRPr/>
            </a:pPr>
            <a:endParaRPr kumimoji="0" lang="de-DE" sz="2000" b="1" i="0" u="none" strike="noStrike" kern="0" cap="none" spc="0" normalizeH="0" baseline="0" noProof="0" dirty="0">
              <a:ln>
                <a:noFill/>
              </a:ln>
              <a:solidFill>
                <a:srgbClr val="000000"/>
              </a:solidFill>
              <a:effectLst/>
              <a:uLnTx/>
              <a:uFillTx/>
              <a:latin typeface="Calibri"/>
              <a:cs typeface="Calibri"/>
              <a:sym typeface="Calibri"/>
            </a:endParaRPr>
          </a:p>
          <a:p>
            <a:pPr marL="457200" marR="0" lvl="1" indent="0" algn="l" defTabSz="914400" rtl="0" eaLnBrk="1" fontAlgn="auto" latinLnBrk="0" hangingPunct="1">
              <a:lnSpc>
                <a:spcPct val="100000"/>
              </a:lnSpc>
              <a:spcBef>
                <a:spcPts val="0"/>
              </a:spcBef>
              <a:spcAft>
                <a:spcPts val="0"/>
              </a:spcAft>
              <a:buClr>
                <a:srgbClr val="C01E24"/>
              </a:buClr>
              <a:buSzPts val="2000"/>
              <a:buFont typeface="Calibri"/>
              <a:buNone/>
              <a:tabLst/>
              <a:defRPr/>
            </a:pPr>
            <a:r>
              <a:rPr kumimoji="0" lang="de-DE" sz="2000" b="1" i="0" u="none" strike="noStrike" kern="0" cap="none" spc="0" normalizeH="0" baseline="0" noProof="0" dirty="0" err="1">
                <a:ln>
                  <a:noFill/>
                </a:ln>
                <a:solidFill>
                  <a:srgbClr val="000000"/>
                </a:solidFill>
                <a:effectLst/>
                <a:uLnTx/>
                <a:uFillTx/>
                <a:latin typeface="Calibri"/>
                <a:cs typeface="Calibri"/>
                <a:sym typeface="Calibri"/>
              </a:rPr>
              <a:t>¿Tiene alguna pregunta </a:t>
            </a:r>
            <a:r>
              <a:rPr kumimoji="0" lang="de-DE" sz="2000" b="1" i="0" u="none" strike="noStrike" kern="0" cap="none" spc="0" normalizeH="0" baseline="0" noProof="0" dirty="0">
                <a:ln>
                  <a:noFill/>
                </a:ln>
                <a:solidFill>
                  <a:srgbClr val="000000"/>
                </a:solidFill>
                <a:effectLst/>
                <a:uLnTx/>
                <a:uFillTx/>
                <a:latin typeface="Calibri"/>
                <a:cs typeface="Calibri"/>
                <a:sym typeface="Calibri"/>
              </a:rPr>
              <a:t>sobre </a:t>
            </a:r>
            <a:r>
              <a:rPr kumimoji="0" lang="de-DE" sz="2000" b="1" i="0" u="none" strike="noStrike" kern="0" cap="none" spc="0" normalizeH="0" baseline="0" noProof="0" dirty="0" err="1">
                <a:ln>
                  <a:noFill/>
                </a:ln>
                <a:solidFill>
                  <a:srgbClr val="000000"/>
                </a:solidFill>
                <a:effectLst/>
                <a:uLnTx/>
                <a:uFillTx/>
                <a:latin typeface="Calibri"/>
                <a:cs typeface="Calibri"/>
                <a:sym typeface="Calibri"/>
              </a:rPr>
              <a:t>el contenido del aprendizaje </a:t>
            </a:r>
            <a:r>
              <a:rPr kumimoji="0" lang="de-DE" sz="2000" b="1" i="0" u="none" strike="noStrike" kern="0" cap="none" spc="0" normalizeH="0" baseline="0" noProof="0" dirty="0">
                <a:ln>
                  <a:noFill/>
                </a:ln>
                <a:solidFill>
                  <a:srgbClr val="000000"/>
                </a:solidFill>
                <a:effectLst/>
                <a:uLnTx/>
                <a:uFillTx/>
                <a:latin typeface="Calibri"/>
                <a:cs typeface="Calibri"/>
                <a:sym typeface="Calibri"/>
              </a:rPr>
              <a:t>y </a:t>
            </a:r>
            <a:r>
              <a:rPr kumimoji="0" lang="de-DE" sz="2000" b="1" i="0" u="none" strike="noStrike" kern="0" cap="none" spc="0" normalizeH="0" baseline="0" noProof="0" dirty="0" err="1">
                <a:ln>
                  <a:noFill/>
                </a:ln>
                <a:solidFill>
                  <a:srgbClr val="000000"/>
                </a:solidFill>
                <a:effectLst/>
                <a:uLnTx/>
                <a:uFillTx/>
                <a:latin typeface="Calibri"/>
                <a:cs typeface="Calibri"/>
                <a:sym typeface="Calibri"/>
              </a:rPr>
              <a:t>los deberes</a:t>
            </a:r>
            <a:r>
              <a:rPr kumimoji="0" lang="de-DE" sz="2000" b="1" i="0" u="none" strike="noStrike" kern="0" cap="none" spc="0" normalizeH="0" baseline="0" noProof="0" dirty="0">
                <a:ln>
                  <a:noFill/>
                </a:ln>
                <a:solidFill>
                  <a:srgbClr val="000000"/>
                </a:solidFill>
                <a:effectLst/>
                <a:uLnTx/>
                <a:uFillTx/>
                <a:latin typeface="Calibri"/>
                <a:cs typeface="Calibri"/>
                <a:sym typeface="Calibri"/>
              </a:rPr>
              <a:t>?</a:t>
            </a:r>
            <a:endParaRPr kumimoji="0" lang="en-GB" sz="2000" b="1" i="0" u="none" strike="noStrike" kern="0" cap="none" spc="0" normalizeH="0" baseline="0" noProof="0" dirty="0">
              <a:ln>
                <a:noFill/>
              </a:ln>
              <a:solidFill>
                <a:srgbClr val="000000"/>
              </a:solidFill>
              <a:effectLst/>
              <a:uLnTx/>
              <a:uFillTx/>
              <a:latin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C01E24"/>
              </a:buClr>
              <a:buSzPts val="2000"/>
              <a:buFont typeface="Calibri"/>
              <a:buChar char="▪"/>
              <a:tabLst/>
              <a:defRPr/>
            </a:pPr>
            <a:endParaRPr kumimoji="0" lang="en-GB" sz="2000" b="0" i="0" u="none" strike="noStrike" kern="0" cap="none" spc="0" normalizeH="0" baseline="0" noProof="0" dirty="0">
              <a:ln>
                <a:noFill/>
              </a:ln>
              <a:solidFill>
                <a:srgbClr val="000000"/>
              </a:solidFill>
              <a:effectLst/>
              <a:uLnTx/>
              <a:uFillTx/>
              <a:latin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C01E24"/>
              </a:buClr>
              <a:buSzPts val="2000"/>
              <a:buFont typeface="Calibri"/>
              <a:buChar char="▪"/>
              <a:tabLst/>
              <a:defRPr/>
            </a:pPr>
            <a:endParaRPr kumimoji="0" lang="en-GB" sz="2000" b="0" i="0" u="none" strike="noStrike" kern="0" cap="none" spc="0" normalizeH="0" baseline="0" noProof="0" dirty="0">
              <a:ln>
                <a:noFill/>
              </a:ln>
              <a:solidFill>
                <a:srgbClr val="000000"/>
              </a:solidFill>
              <a:effectLst/>
              <a:uLnTx/>
              <a:uFillTx/>
              <a:latin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C01E24"/>
              </a:buClr>
              <a:buSzPts val="2000"/>
              <a:buFont typeface="Calibri"/>
              <a:buChar char="▪"/>
              <a:tabLst/>
              <a:defRPr/>
            </a:pPr>
            <a:endParaRPr kumimoji="0" lang="de-DE" sz="2000" b="0" i="0" u="none" strike="noStrike" kern="0" cap="none" spc="0" normalizeH="0" baseline="0" noProof="0" dirty="0">
              <a:ln>
                <a:noFill/>
              </a:ln>
              <a:solidFill>
                <a:srgbClr val="000000"/>
              </a:solidFill>
              <a:effectLst/>
              <a:uLnTx/>
              <a:uFillTx/>
              <a:latin typeface="Calibri"/>
              <a:cs typeface="Calibri"/>
              <a:sym typeface="Calibri"/>
            </a:endParaRPr>
          </a:p>
        </p:txBody>
      </p:sp>
      <p:pic>
        <p:nvPicPr>
          <p:cNvPr id="4" name="Grafik 3"/>
          <p:cNvPicPr>
            <a:picLocks noChangeAspect="1"/>
          </p:cNvPicPr>
          <p:nvPr/>
        </p:nvPicPr>
        <p:blipFill>
          <a:blip r:embed="rId5"/>
          <a:stretch>
            <a:fillRect/>
          </a:stretch>
        </p:blipFill>
        <p:spPr>
          <a:xfrm>
            <a:off x="6676572" y="1411669"/>
            <a:ext cx="4535104" cy="4535104"/>
          </a:xfrm>
          <a:prstGeom prst="rect">
            <a:avLst/>
          </a:prstGeom>
        </p:spPr>
      </p:pic>
      <p:sp>
        <p:nvSpPr>
          <p:cNvPr id="7" name="Textfeld 10">
            <a:extLst>
              <a:ext uri="{FF2B5EF4-FFF2-40B4-BE49-F238E27FC236}">
                <a16:creationId xmlns:a16="http://schemas.microsoft.com/office/drawing/2014/main" id="{A8F959F5-DBE8-4872-92B4-DD5A4FD94464}"/>
              </a:ext>
            </a:extLst>
          </p:cNvPr>
          <p:cNvSpPr txBox="1"/>
          <p:nvPr/>
        </p:nvSpPr>
        <p:spPr>
          <a:xfrm>
            <a:off x="8364511" y="-14991"/>
            <a:ext cx="3827489" cy="338554"/>
          </a:xfrm>
          <a:prstGeom prst="rect">
            <a:avLst/>
          </a:prstGeom>
          <a:solidFill>
            <a:schemeClr val="bg1">
              <a:lumMod val="50000"/>
            </a:scheme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5.2 </a:t>
            </a:r>
            <a:r>
              <a:rPr kumimoji="0" lang="de-DE" sz="1600" b="0" i="0" u="none" strike="noStrike" kern="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sym typeface="Arial"/>
              </a:rPr>
              <a:t>Cómo </a:t>
            </a:r>
            <a:r>
              <a:rPr kumimoji="0" lang="de-DE"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encontrar </a:t>
            </a:r>
            <a:r>
              <a:rPr kumimoji="0" lang="de-DE" sz="1600" b="0" i="0" u="none" strike="noStrike" kern="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sym typeface="Arial"/>
              </a:rPr>
              <a:t>información sanitaria </a:t>
            </a:r>
            <a:r>
              <a:rPr kumimoji="0" lang="de-DE"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en Internet</a:t>
            </a:r>
          </a:p>
        </p:txBody>
      </p:sp>
    </p:spTree>
    <p:extLst>
      <p:ext uri="{BB962C8B-B14F-4D97-AF65-F5344CB8AC3E}">
        <p14:creationId xmlns:p14="http://schemas.microsoft.com/office/powerpoint/2010/main" val="2490754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5.2.4</a:t>
            </a:r>
            <a:br>
              <a:rPr lang="en-US" altLang="el-GR" dirty="0"/>
            </a:br>
            <a:r>
              <a:rPr lang="en-GB" altLang="el-GR" dirty="0" err="1">
                <a:solidFill>
                  <a:srgbClr val="C01E24"/>
                </a:solidFill>
              </a:rPr>
              <a:t>Conclusiones</a:t>
            </a:r>
            <a:endParaRPr lang="el-GR" dirty="0">
              <a:solidFill>
                <a:srgbClr val="0070C0"/>
              </a:solidFill>
            </a:endParaRPr>
          </a:p>
        </p:txBody>
      </p:sp>
      <p:sp>
        <p:nvSpPr>
          <p:cNvPr id="1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55334" y="2667785"/>
            <a:ext cx="6469579" cy="3042733"/>
          </a:xfrm>
        </p:spPr>
        <p:txBody>
          <a:bodyPr>
            <a:normAutofit fontScale="85000" lnSpcReduction="10000"/>
          </a:bodyPr>
          <a:lstStyle/>
          <a:p>
            <a:pPr>
              <a:lnSpc>
                <a:spcPct val="120000"/>
              </a:lnSpc>
              <a:spcAft>
                <a:spcPts val="600"/>
              </a:spcAft>
            </a:pPr>
            <a:r>
              <a:rPr lang="en-US" sz="2600" dirty="0" err="1">
                <a:latin typeface="Calibri" panose="020F0502020204030204" pitchFamily="34" charset="0"/>
                <a:cs typeface="Calibri" panose="020F0502020204030204" pitchFamily="34" charset="0"/>
                <a:sym typeface="Arial" panose="020B0604020202020204" pitchFamily="34" charset="0"/>
              </a:rPr>
              <a:t>Objetivo</a:t>
            </a:r>
            <a:endParaRPr lang="en-US" sz="2600" dirty="0">
              <a:latin typeface="Calibri" panose="020F0502020204030204" pitchFamily="34" charset="0"/>
              <a:cs typeface="Calibri" panose="020F0502020204030204" pitchFamily="34" charset="0"/>
              <a:sym typeface="Arial" panose="020B0604020202020204" pitchFamily="34" charset="0"/>
            </a:endParaRPr>
          </a:p>
          <a:p>
            <a:pPr>
              <a:lnSpc>
                <a:spcPct val="120000"/>
              </a:lnSpc>
              <a:spcAft>
                <a:spcPts val="600"/>
              </a:spcAft>
            </a:pPr>
            <a:r>
              <a:rPr lang="es-ES" sz="2400" b="0" dirty="0">
                <a:latin typeface="Calibri" panose="020F0502020204030204" pitchFamily="34" charset="0"/>
                <a:ea typeface="Calibri" panose="020F0502020204030204" pitchFamily="34" charset="0"/>
              </a:rPr>
              <a:t>Los participantes en la sesión presentan el resultado basándose en sus experiencias, prioridades y opciones. </a:t>
            </a:r>
          </a:p>
          <a:p>
            <a:pPr>
              <a:lnSpc>
                <a:spcPct val="120000"/>
              </a:lnSpc>
              <a:spcAft>
                <a:spcPts val="600"/>
              </a:spcAft>
            </a:pPr>
            <a:r>
              <a:rPr lang="es-ES" sz="2400" b="0" dirty="0">
                <a:latin typeface="Calibri" panose="020F0502020204030204" pitchFamily="34" charset="0"/>
                <a:ea typeface="Calibri" panose="020F0502020204030204" pitchFamily="34" charset="0"/>
              </a:rPr>
              <a:t>Dan su opinión sobre la metodología de la sesión, por ejemplo, sobre el valor adicional del trabajo en equipo, las ventajas de los diferentes orígenes de los participantes y si tuvieron experiencias similares o diferentes. </a:t>
            </a:r>
            <a:endParaRPr lang="en-US" sz="3200" b="0" dirty="0">
              <a:latin typeface="Calibri" panose="020F0502020204030204" pitchFamily="34" charset="0"/>
              <a:cs typeface="Calibri" panose="020F0502020204030204" pitchFamily="34" charset="0"/>
              <a:sym typeface="Arial" panose="020B0604020202020204" pitchFamily="34" charset="0"/>
            </a:endParaRPr>
          </a:p>
        </p:txBody>
      </p:sp>
      <p:sp>
        <p:nvSpPr>
          <p:cNvPr id="13" name="Ορθογώνιο 12">
            <a:extLst>
              <a:ext uri="{FF2B5EF4-FFF2-40B4-BE49-F238E27FC236}">
                <a16:creationId xmlns:a16="http://schemas.microsoft.com/office/drawing/2014/main" id="{25C4A18C-A96D-EF7B-1A47-4793B2BC5741}"/>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5.2.1</a:t>
            </a:r>
            <a:endParaRPr lang="el-GR" sz="1600" dirty="0">
              <a:solidFill>
                <a:schemeClr val="bg1"/>
              </a:solidFill>
            </a:endParaRPr>
          </a:p>
        </p:txBody>
      </p:sp>
      <p:sp>
        <p:nvSpPr>
          <p:cNvPr id="14" name="Ορθογώνιο 13">
            <a:extLst>
              <a:ext uri="{FF2B5EF4-FFF2-40B4-BE49-F238E27FC236}">
                <a16:creationId xmlns:a16="http://schemas.microsoft.com/office/drawing/2014/main" id="{D9C993AD-DC6F-DB8F-77C8-6A481AD942EA}"/>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5.2.2</a:t>
            </a:r>
            <a:endParaRPr lang="el-GR" sz="1600" dirty="0">
              <a:solidFill>
                <a:schemeClr val="bg1"/>
              </a:solidFill>
            </a:endParaRPr>
          </a:p>
        </p:txBody>
      </p:sp>
      <p:sp>
        <p:nvSpPr>
          <p:cNvPr id="16" name="Ορθογώνιο 15">
            <a:extLst>
              <a:ext uri="{FF2B5EF4-FFF2-40B4-BE49-F238E27FC236}">
                <a16:creationId xmlns:a16="http://schemas.microsoft.com/office/drawing/2014/main" id="{8A81FA2E-7EE7-CC70-8133-03DA61A1A440}"/>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5.2.3</a:t>
            </a:r>
            <a:endParaRPr lang="el-GR" sz="1600" dirty="0">
              <a:solidFill>
                <a:schemeClr val="bg1"/>
              </a:solidFill>
            </a:endParaRPr>
          </a:p>
        </p:txBody>
      </p:sp>
      <p:sp>
        <p:nvSpPr>
          <p:cNvPr id="17" name="Ορθογώνιο 16">
            <a:extLst>
              <a:ext uri="{FF2B5EF4-FFF2-40B4-BE49-F238E27FC236}">
                <a16:creationId xmlns:a16="http://schemas.microsoft.com/office/drawing/2014/main" id="{19E668B4-1C4A-884C-D0D2-3B6F3D0EBF9F}"/>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5.2.4</a:t>
            </a:r>
            <a:endParaRPr lang="el-GR" sz="1800" dirty="0">
              <a:solidFill>
                <a:srgbClr val="C01E24"/>
              </a:solidFill>
            </a:endParaRPr>
          </a:p>
        </p:txBody>
      </p:sp>
      <p:sp>
        <p:nvSpPr>
          <p:cNvPr id="18" name="Ορθογώνιο 17">
            <a:extLst>
              <a:ext uri="{FF2B5EF4-FFF2-40B4-BE49-F238E27FC236}">
                <a16:creationId xmlns:a16="http://schemas.microsoft.com/office/drawing/2014/main" id="{B393C992-1880-F116-4772-0CEF7AA5413C}"/>
              </a:ext>
            </a:extLst>
          </p:cNvPr>
          <p:cNvSpPr/>
          <p:nvPr/>
        </p:nvSpPr>
        <p:spPr>
          <a:xfrm>
            <a:off x="10753494" y="1821496"/>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5.2</a:t>
            </a:r>
            <a:endParaRPr lang="el-GR" sz="1800" dirty="0">
              <a:solidFill>
                <a:srgbClr val="203864"/>
              </a:solidFill>
            </a:endParaRPr>
          </a:p>
        </p:txBody>
      </p:sp>
      <p:sp>
        <p:nvSpPr>
          <p:cNvPr id="9" name="Ορθογώνιο 8">
            <a:extLst>
              <a:ext uri="{FF2B5EF4-FFF2-40B4-BE49-F238E27FC236}">
                <a16:creationId xmlns:a16="http://schemas.microsoft.com/office/drawing/2014/main" id="{4AA41E98-A196-0465-F697-1C8665D61A26}"/>
              </a:ext>
            </a:extLst>
          </p:cNvPr>
          <p:cNvSpPr/>
          <p:nvPr/>
        </p:nvSpPr>
        <p:spPr>
          <a:xfrm>
            <a:off x="11469619" y="436947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5.2.5</a:t>
            </a:r>
            <a:endParaRPr lang="el-GR" sz="1600" dirty="0">
              <a:solidFill>
                <a:schemeClr val="bg1"/>
              </a:solidFill>
            </a:endParaRPr>
          </a:p>
        </p:txBody>
      </p:sp>
    </p:spTree>
    <p:extLst>
      <p:ext uri="{BB962C8B-B14F-4D97-AF65-F5344CB8AC3E}">
        <p14:creationId xmlns:p14="http://schemas.microsoft.com/office/powerpoint/2010/main" val="915988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5.2.5</a:t>
            </a:r>
            <a:br>
              <a:rPr lang="en-US" altLang="el-GR" dirty="0">
                <a:solidFill>
                  <a:srgbClr val="C01E24"/>
                </a:solidFill>
              </a:rPr>
            </a:br>
            <a:r>
              <a:rPr lang="en-US" altLang="el-GR" dirty="0" err="1">
                <a:solidFill>
                  <a:srgbClr val="C01E24"/>
                </a:solidFill>
              </a:rPr>
              <a:t>Cierre</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48239" y="2149092"/>
            <a:ext cx="6291832" cy="3958468"/>
          </a:xfrm>
        </p:spPr>
        <p:txBody>
          <a:bodyPr>
            <a:normAutofit fontScale="92500" lnSpcReduction="10000"/>
          </a:bodyPr>
          <a:lstStyle/>
          <a:p>
            <a:pPr>
              <a:lnSpc>
                <a:spcPct val="110000"/>
              </a:lnSpc>
              <a:spcAft>
                <a:spcPts val="600"/>
              </a:spcAft>
            </a:pPr>
            <a:r>
              <a:rPr lang="en-US" sz="2200" dirty="0" err="1">
                <a:sym typeface="Arial" panose="020B0604020202020204" pitchFamily="34" charset="0"/>
              </a:rPr>
              <a:t>Objetivos</a:t>
            </a:r>
            <a:endParaRPr lang="en-US" sz="2200" dirty="0">
              <a:sym typeface="Arial" panose="020B0604020202020204" pitchFamily="34" charset="0"/>
            </a:endParaRPr>
          </a:p>
          <a:p>
            <a:pPr>
              <a:lnSpc>
                <a:spcPct val="110000"/>
              </a:lnSpc>
              <a:spcAft>
                <a:spcPts val="600"/>
              </a:spcAft>
            </a:pPr>
            <a:r>
              <a:rPr lang="es-ES" sz="2200" b="0" dirty="0">
                <a:latin typeface="Calibri" panose="020F0502020204030204" pitchFamily="34" charset="0"/>
                <a:cs typeface="Calibri" panose="020F0502020204030204" pitchFamily="34" charset="0"/>
                <a:sym typeface="Arial" panose="020B0604020202020204" pitchFamily="34" charset="0"/>
              </a:rPr>
              <a:t>El </a:t>
            </a:r>
            <a:r>
              <a:rPr lang="es-ES" sz="2200" dirty="0">
                <a:latin typeface="Calibri" panose="020F0502020204030204" pitchFamily="34" charset="0"/>
                <a:cs typeface="Calibri" panose="020F0502020204030204" pitchFamily="34" charset="0"/>
                <a:sym typeface="Arial" panose="020B0604020202020204" pitchFamily="34" charset="0"/>
              </a:rPr>
              <a:t>formador </a:t>
            </a:r>
          </a:p>
          <a:p>
            <a:pPr marL="342900" indent="-342900">
              <a:lnSpc>
                <a:spcPct val="110000"/>
              </a:lnSpc>
              <a:spcAft>
                <a:spcPts val="600"/>
              </a:spcAft>
              <a:buFont typeface="Arial" panose="020B0604020202020204" pitchFamily="34" charset="0"/>
              <a:buChar char="•"/>
            </a:pPr>
            <a:r>
              <a:rPr lang="es-ES" sz="2200" b="0" dirty="0">
                <a:latin typeface="Calibri" panose="020F0502020204030204" pitchFamily="34" charset="0"/>
                <a:cs typeface="Calibri" panose="020F0502020204030204" pitchFamily="34" charset="0"/>
                <a:sym typeface="Arial" panose="020B0604020202020204" pitchFamily="34" charset="0"/>
              </a:rPr>
              <a:t>resume el contenido de la sesión e intenta aclarar posibles dudas y preguntas</a:t>
            </a:r>
          </a:p>
          <a:p>
            <a:pPr marL="342900" indent="-342900">
              <a:lnSpc>
                <a:spcPct val="110000"/>
              </a:lnSpc>
              <a:spcAft>
                <a:spcPts val="600"/>
              </a:spcAft>
              <a:buFont typeface="Arial" panose="020B0604020202020204" pitchFamily="34" charset="0"/>
              <a:buChar char="•"/>
            </a:pPr>
            <a:r>
              <a:rPr lang="es-ES" sz="2200" b="0" dirty="0">
                <a:latin typeface="Calibri" panose="020F0502020204030204" pitchFamily="34" charset="0"/>
                <a:cs typeface="Calibri" panose="020F0502020204030204" pitchFamily="34" charset="0"/>
                <a:sym typeface="Arial" panose="020B0604020202020204" pitchFamily="34" charset="0"/>
              </a:rPr>
              <a:t>convoca a los alumnos para la siguiente sesión de formación F2F y les pide que guarden la información recopilada para la sesión en línea</a:t>
            </a:r>
          </a:p>
          <a:p>
            <a:pPr marL="342900" indent="-342900">
              <a:lnSpc>
                <a:spcPct val="110000"/>
              </a:lnSpc>
              <a:spcAft>
                <a:spcPts val="600"/>
              </a:spcAft>
              <a:buFont typeface="Arial" panose="020B0604020202020204" pitchFamily="34" charset="0"/>
              <a:buChar char="•"/>
            </a:pPr>
            <a:r>
              <a:rPr lang="es-ES" sz="2200" b="0" dirty="0">
                <a:latin typeface="Calibri" panose="020F0502020204030204" pitchFamily="34" charset="0"/>
                <a:cs typeface="Calibri" panose="020F0502020204030204" pitchFamily="34" charset="0"/>
                <a:sym typeface="Arial" panose="020B0604020202020204" pitchFamily="34" charset="0"/>
              </a:rPr>
              <a:t>explica las tareas que deben realizarse en la sesión de formación en línea y da una indicación sobre el calendario </a:t>
            </a:r>
          </a:p>
        </p:txBody>
      </p:sp>
      <p:sp>
        <p:nvSpPr>
          <p:cNvPr id="9" name="Ορθογώνιο 8">
            <a:extLst>
              <a:ext uri="{FF2B5EF4-FFF2-40B4-BE49-F238E27FC236}">
                <a16:creationId xmlns:a16="http://schemas.microsoft.com/office/drawing/2014/main" id="{365865E9-320A-0C99-FFF6-56A4724BE9EB}"/>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5.2.1</a:t>
            </a:r>
            <a:endParaRPr lang="el-GR" sz="1600" dirty="0">
              <a:solidFill>
                <a:schemeClr val="bg1"/>
              </a:solidFill>
            </a:endParaRPr>
          </a:p>
        </p:txBody>
      </p:sp>
      <p:sp>
        <p:nvSpPr>
          <p:cNvPr id="10" name="Ορθογώνιο 9">
            <a:extLst>
              <a:ext uri="{FF2B5EF4-FFF2-40B4-BE49-F238E27FC236}">
                <a16:creationId xmlns:a16="http://schemas.microsoft.com/office/drawing/2014/main" id="{C07FC6C1-CA8F-C23A-85C6-D7CC482C0ACA}"/>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5.2.2</a:t>
            </a:r>
            <a:endParaRPr lang="el-GR" sz="1600" dirty="0">
              <a:solidFill>
                <a:schemeClr val="bg1"/>
              </a:solidFill>
            </a:endParaRPr>
          </a:p>
        </p:txBody>
      </p:sp>
      <p:sp>
        <p:nvSpPr>
          <p:cNvPr id="11" name="Ορθογώνιο 10">
            <a:extLst>
              <a:ext uri="{FF2B5EF4-FFF2-40B4-BE49-F238E27FC236}">
                <a16:creationId xmlns:a16="http://schemas.microsoft.com/office/drawing/2014/main" id="{5398711B-CCCC-1686-C999-CE984F936BA7}"/>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5.2.3</a:t>
            </a:r>
            <a:endParaRPr lang="el-GR" sz="1600" dirty="0">
              <a:solidFill>
                <a:schemeClr val="bg1"/>
              </a:solidFill>
            </a:endParaRPr>
          </a:p>
        </p:txBody>
      </p:sp>
      <p:sp>
        <p:nvSpPr>
          <p:cNvPr id="12" name="Ορθογώνιο 11">
            <a:extLst>
              <a:ext uri="{FF2B5EF4-FFF2-40B4-BE49-F238E27FC236}">
                <a16:creationId xmlns:a16="http://schemas.microsoft.com/office/drawing/2014/main" id="{1FEB5F20-C6C6-531C-BCD5-797E7A7CB783}"/>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5.2.4</a:t>
            </a:r>
            <a:endParaRPr lang="el-GR" sz="1600" dirty="0">
              <a:solidFill>
                <a:schemeClr val="bg1"/>
              </a:solidFill>
            </a:endParaRPr>
          </a:p>
        </p:txBody>
      </p:sp>
      <p:sp>
        <p:nvSpPr>
          <p:cNvPr id="13" name="Ορθογώνιο 12">
            <a:extLst>
              <a:ext uri="{FF2B5EF4-FFF2-40B4-BE49-F238E27FC236}">
                <a16:creationId xmlns:a16="http://schemas.microsoft.com/office/drawing/2014/main" id="{ED7C3CBB-AE62-6EEB-CEBB-BE82780519DD}"/>
              </a:ext>
            </a:extLst>
          </p:cNvPr>
          <p:cNvSpPr/>
          <p:nvPr/>
        </p:nvSpPr>
        <p:spPr>
          <a:xfrm>
            <a:off x="10753494" y="1821496"/>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5.2</a:t>
            </a:r>
            <a:endParaRPr lang="el-GR" sz="1800" dirty="0">
              <a:solidFill>
                <a:srgbClr val="203864"/>
              </a:solidFill>
            </a:endParaRPr>
          </a:p>
        </p:txBody>
      </p:sp>
      <p:sp>
        <p:nvSpPr>
          <p:cNvPr id="16" name="Ορθογώνιο 15">
            <a:extLst>
              <a:ext uri="{FF2B5EF4-FFF2-40B4-BE49-F238E27FC236}">
                <a16:creationId xmlns:a16="http://schemas.microsoft.com/office/drawing/2014/main" id="{8196C8EA-99FD-6693-7149-64B5D3079198}"/>
              </a:ext>
            </a:extLst>
          </p:cNvPr>
          <p:cNvSpPr/>
          <p:nvPr/>
        </p:nvSpPr>
        <p:spPr>
          <a:xfrm>
            <a:off x="11469619" y="436947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5.2.5</a:t>
            </a:r>
            <a:endParaRPr lang="el-GR" sz="1800" dirty="0">
              <a:solidFill>
                <a:srgbClr val="C01E24"/>
              </a:solidFill>
            </a:endParaRPr>
          </a:p>
        </p:txBody>
      </p:sp>
    </p:spTree>
    <p:extLst>
      <p:ext uri="{BB962C8B-B14F-4D97-AF65-F5344CB8AC3E}">
        <p14:creationId xmlns:p14="http://schemas.microsoft.com/office/powerpoint/2010/main" val="1354048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5.3.1</a:t>
            </a:r>
            <a:br>
              <a:rPr lang="en-US" altLang="el-GR" dirty="0">
                <a:solidFill>
                  <a:srgbClr val="C01E24"/>
                </a:solidFill>
              </a:rPr>
            </a:br>
            <a:r>
              <a:rPr lang="en-US" altLang="el-GR" dirty="0" err="1">
                <a:solidFill>
                  <a:srgbClr val="C01E24"/>
                </a:solidFill>
              </a:rPr>
              <a:t>Introducción</a:t>
            </a:r>
            <a:r>
              <a:rPr lang="en-US" altLang="el-GR" dirty="0">
                <a:solidFill>
                  <a:srgbClr val="C01E24"/>
                </a:solidFill>
              </a:rPr>
              <a:t> (día 3)</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48239" y="2149092"/>
            <a:ext cx="5157787" cy="3958468"/>
          </a:xfrm>
        </p:spPr>
        <p:txBody>
          <a:bodyPr>
            <a:normAutofit fontScale="92500" lnSpcReduction="20000"/>
          </a:bodyPr>
          <a:lstStyle/>
          <a:p>
            <a:pPr>
              <a:lnSpc>
                <a:spcPct val="110000"/>
              </a:lnSpc>
              <a:spcAft>
                <a:spcPts val="600"/>
              </a:spcAft>
            </a:pPr>
            <a:r>
              <a:rPr lang="en-US" sz="2200" dirty="0">
                <a:sym typeface="Arial" panose="020B0604020202020204" pitchFamily="34" charset="0"/>
              </a:rPr>
              <a:t>Objectives</a:t>
            </a:r>
          </a:p>
          <a:p>
            <a:pPr>
              <a:lnSpc>
                <a:spcPct val="110000"/>
              </a:lnSpc>
              <a:spcAft>
                <a:spcPts val="600"/>
              </a:spcAft>
            </a:pPr>
            <a:endParaRPr lang="en-US" sz="2200" dirty="0">
              <a:sym typeface="Arial" panose="020B0604020202020204" pitchFamily="34" charset="0"/>
            </a:endParaRPr>
          </a:p>
          <a:p>
            <a:pPr>
              <a:lnSpc>
                <a:spcPct val="110000"/>
              </a:lnSpc>
              <a:spcAft>
                <a:spcPts val="600"/>
              </a:spcAft>
            </a:pPr>
            <a:r>
              <a:rPr lang="es-ES" sz="2200" b="0" dirty="0">
                <a:latin typeface="Calibri" panose="020F0502020204030204" pitchFamily="34" charset="0"/>
                <a:cs typeface="Calibri" panose="020F0502020204030204" pitchFamily="34" charset="0"/>
                <a:sym typeface="Arial" panose="020B0604020202020204" pitchFamily="34" charset="0"/>
              </a:rPr>
              <a:t>El </a:t>
            </a:r>
            <a:r>
              <a:rPr lang="es-ES" sz="2200" dirty="0">
                <a:latin typeface="Calibri" panose="020F0502020204030204" pitchFamily="34" charset="0"/>
                <a:cs typeface="Calibri" panose="020F0502020204030204" pitchFamily="34" charset="0"/>
                <a:sym typeface="Arial" panose="020B0604020202020204" pitchFamily="34" charset="0"/>
              </a:rPr>
              <a:t>formador</a:t>
            </a:r>
            <a:r>
              <a:rPr lang="es-ES" sz="2200" b="0" dirty="0">
                <a:latin typeface="Calibri" panose="020F0502020204030204" pitchFamily="34" charset="0"/>
                <a:cs typeface="Calibri" panose="020F0502020204030204" pitchFamily="34" charset="0"/>
                <a:sym typeface="Arial" panose="020B0604020202020204" pitchFamily="34" charset="0"/>
              </a:rPr>
              <a:t> presenta </a:t>
            </a:r>
          </a:p>
          <a:p>
            <a:pPr marL="342900" indent="-342900">
              <a:lnSpc>
                <a:spcPct val="110000"/>
              </a:lnSpc>
              <a:spcAft>
                <a:spcPts val="600"/>
              </a:spcAft>
              <a:buFont typeface="Arial" panose="020B0604020202020204" pitchFamily="34" charset="0"/>
              <a:buChar char="•"/>
            </a:pPr>
            <a:r>
              <a:rPr lang="es-ES" sz="2200" b="0" dirty="0">
                <a:latin typeface="Calibri" panose="020F0502020204030204" pitchFamily="34" charset="0"/>
                <a:cs typeface="Calibri" panose="020F0502020204030204" pitchFamily="34" charset="0"/>
                <a:sym typeface="Arial" panose="020B0604020202020204" pitchFamily="34" charset="0"/>
              </a:rPr>
              <a:t>la sesión, incluyendo los objetivos, las actividades y la planificación. </a:t>
            </a:r>
          </a:p>
          <a:p>
            <a:pPr marL="342900" indent="-342900">
              <a:lnSpc>
                <a:spcPct val="110000"/>
              </a:lnSpc>
              <a:spcAft>
                <a:spcPts val="600"/>
              </a:spcAft>
              <a:buFont typeface="Arial" panose="020B0604020202020204" pitchFamily="34" charset="0"/>
              <a:buChar char="•"/>
            </a:pPr>
            <a:r>
              <a:rPr lang="es-ES" sz="2200" b="0" dirty="0">
                <a:latin typeface="Calibri" panose="020F0502020204030204" pitchFamily="34" charset="0"/>
                <a:cs typeface="Calibri" panose="020F0502020204030204" pitchFamily="34" charset="0"/>
                <a:sym typeface="Arial" panose="020B0604020202020204" pitchFamily="34" charset="0"/>
              </a:rPr>
              <a:t>El objetivo de la introducción es </a:t>
            </a:r>
          </a:p>
          <a:p>
            <a:pPr marL="342900" indent="-342900">
              <a:lnSpc>
                <a:spcPct val="110000"/>
              </a:lnSpc>
              <a:spcAft>
                <a:spcPts val="600"/>
              </a:spcAft>
              <a:buFont typeface="Arial" panose="020B0604020202020204" pitchFamily="34" charset="0"/>
              <a:buChar char="•"/>
            </a:pPr>
            <a:r>
              <a:rPr lang="es-ES" sz="2200" b="0" dirty="0">
                <a:latin typeface="Calibri" panose="020F0502020204030204" pitchFamily="34" charset="0"/>
                <a:cs typeface="Calibri" panose="020F0502020204030204" pitchFamily="34" charset="0"/>
                <a:sym typeface="Arial" panose="020B0604020202020204" pitchFamily="34" charset="0"/>
              </a:rPr>
              <a:t>dar una visión general de la sesión de formación </a:t>
            </a:r>
          </a:p>
          <a:p>
            <a:pPr marL="342900" indent="-342900">
              <a:lnSpc>
                <a:spcPct val="110000"/>
              </a:lnSpc>
              <a:spcAft>
                <a:spcPts val="600"/>
              </a:spcAft>
              <a:buFont typeface="Arial" panose="020B0604020202020204" pitchFamily="34" charset="0"/>
              <a:buChar char="•"/>
            </a:pPr>
            <a:r>
              <a:rPr lang="es-ES" sz="2200" b="0" dirty="0">
                <a:latin typeface="Calibri" panose="020F0502020204030204" pitchFamily="34" charset="0"/>
                <a:cs typeface="Calibri" panose="020F0502020204030204" pitchFamily="34" charset="0"/>
                <a:sym typeface="Arial" panose="020B0604020202020204" pitchFamily="34" charset="0"/>
              </a:rPr>
              <a:t>presentar las actividades de formación de forma general </a:t>
            </a:r>
          </a:p>
        </p:txBody>
      </p:sp>
      <p:pic>
        <p:nvPicPr>
          <p:cNvPr id="3" name="Γραφικό 2" descr="Ομιλία περίγραμμα">
            <a:extLst>
              <a:ext uri="{FF2B5EF4-FFF2-40B4-BE49-F238E27FC236}">
                <a16:creationId xmlns:a16="http://schemas.microsoft.com/office/drawing/2014/main" id="{4DB5C50E-C2A5-4D37-9EF7-55510DFB57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67335" y="1364321"/>
            <a:ext cx="3958468" cy="3958468"/>
          </a:xfrm>
          <a:prstGeom prst="rect">
            <a:avLst/>
          </a:prstGeom>
        </p:spPr>
      </p:pic>
      <p:sp>
        <p:nvSpPr>
          <p:cNvPr id="16" name="TextBox 15">
            <a:extLst>
              <a:ext uri="{FF2B5EF4-FFF2-40B4-BE49-F238E27FC236}">
                <a16:creationId xmlns:a16="http://schemas.microsoft.com/office/drawing/2014/main" id="{28254EEA-5466-488A-B331-67C451BDD49C}"/>
              </a:ext>
            </a:extLst>
          </p:cNvPr>
          <p:cNvSpPr txBox="1"/>
          <p:nvPr/>
        </p:nvSpPr>
        <p:spPr>
          <a:xfrm>
            <a:off x="7658396" y="2593053"/>
            <a:ext cx="2576346" cy="584775"/>
          </a:xfrm>
          <a:prstGeom prst="rect">
            <a:avLst/>
          </a:prstGeom>
        </p:spPr>
        <p:txBody>
          <a:bodyPr wrap="none" rtlCol="0">
            <a:spAutoFit/>
          </a:bodyPr>
          <a:lstStyle/>
          <a:p>
            <a:pPr algn="l"/>
            <a:r>
              <a:rPr lang="en-US" sz="3200" dirty="0" err="1">
                <a:solidFill>
                  <a:srgbClr val="203864"/>
                </a:solidFill>
              </a:rPr>
              <a:t>Empecemos</a:t>
            </a:r>
            <a:r>
              <a:rPr lang="en-US" sz="3200" dirty="0">
                <a:solidFill>
                  <a:srgbClr val="203864"/>
                </a:solidFill>
              </a:rPr>
              <a:t>!</a:t>
            </a:r>
            <a:endParaRPr lang="el-GR" sz="3200" dirty="0" err="1">
              <a:solidFill>
                <a:srgbClr val="203864"/>
              </a:solidFill>
            </a:endParaRPr>
          </a:p>
        </p:txBody>
      </p:sp>
      <p:sp>
        <p:nvSpPr>
          <p:cNvPr id="14" name="Ορθογώνιο 13">
            <a:extLst>
              <a:ext uri="{FF2B5EF4-FFF2-40B4-BE49-F238E27FC236}">
                <a16:creationId xmlns:a16="http://schemas.microsoft.com/office/drawing/2014/main" id="{C48DB1DC-2ECC-1303-2155-27F9BAD6AE49}"/>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5.3.1</a:t>
            </a:r>
            <a:endParaRPr lang="el-GR" sz="1800" dirty="0">
              <a:solidFill>
                <a:srgbClr val="C01E24"/>
              </a:solidFill>
            </a:endParaRPr>
          </a:p>
        </p:txBody>
      </p:sp>
      <p:sp>
        <p:nvSpPr>
          <p:cNvPr id="15" name="Ορθογώνιο 14">
            <a:extLst>
              <a:ext uri="{FF2B5EF4-FFF2-40B4-BE49-F238E27FC236}">
                <a16:creationId xmlns:a16="http://schemas.microsoft.com/office/drawing/2014/main" id="{2FEF8B9D-A237-9676-D6E4-13A1DABF3C74}"/>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5.3.2</a:t>
            </a:r>
            <a:endParaRPr lang="el-GR" sz="1600" dirty="0">
              <a:solidFill>
                <a:schemeClr val="bg1"/>
              </a:solidFill>
            </a:endParaRPr>
          </a:p>
        </p:txBody>
      </p:sp>
      <p:sp>
        <p:nvSpPr>
          <p:cNvPr id="17" name="Ορθογώνιο 16">
            <a:extLst>
              <a:ext uri="{FF2B5EF4-FFF2-40B4-BE49-F238E27FC236}">
                <a16:creationId xmlns:a16="http://schemas.microsoft.com/office/drawing/2014/main" id="{AE2D5AAC-54ED-1C11-65EF-9883B37B1171}"/>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5.3.3</a:t>
            </a:r>
            <a:endParaRPr lang="el-GR" sz="1600" dirty="0">
              <a:solidFill>
                <a:schemeClr val="bg1"/>
              </a:solidFill>
            </a:endParaRPr>
          </a:p>
        </p:txBody>
      </p:sp>
      <p:sp>
        <p:nvSpPr>
          <p:cNvPr id="18" name="Ορθογώνιο 17">
            <a:extLst>
              <a:ext uri="{FF2B5EF4-FFF2-40B4-BE49-F238E27FC236}">
                <a16:creationId xmlns:a16="http://schemas.microsoft.com/office/drawing/2014/main" id="{AACCACF0-D958-F707-8A95-E18EFEBB36E7}"/>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5.3.4</a:t>
            </a:r>
            <a:endParaRPr lang="el-GR" sz="1600" dirty="0">
              <a:solidFill>
                <a:schemeClr val="bg1"/>
              </a:solidFill>
            </a:endParaRPr>
          </a:p>
        </p:txBody>
      </p:sp>
      <p:sp>
        <p:nvSpPr>
          <p:cNvPr id="19" name="Ορθογώνιο 18">
            <a:extLst>
              <a:ext uri="{FF2B5EF4-FFF2-40B4-BE49-F238E27FC236}">
                <a16:creationId xmlns:a16="http://schemas.microsoft.com/office/drawing/2014/main" id="{E8E6B7F8-209F-0A2D-307D-6DFAC2BCB223}"/>
              </a:ext>
            </a:extLst>
          </p:cNvPr>
          <p:cNvSpPr/>
          <p:nvPr/>
        </p:nvSpPr>
        <p:spPr>
          <a:xfrm>
            <a:off x="10753494" y="2717969"/>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5.3</a:t>
            </a:r>
            <a:endParaRPr lang="el-GR" sz="1800" dirty="0">
              <a:solidFill>
                <a:srgbClr val="203864"/>
              </a:solidFill>
            </a:endParaRPr>
          </a:p>
        </p:txBody>
      </p:sp>
    </p:spTree>
    <p:extLst>
      <p:ext uri="{BB962C8B-B14F-4D97-AF65-F5344CB8AC3E}">
        <p14:creationId xmlns:p14="http://schemas.microsoft.com/office/powerpoint/2010/main" val="1785638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5.3.2</a:t>
            </a:r>
            <a:br>
              <a:rPr lang="en-US" altLang="el-GR" dirty="0"/>
            </a:br>
            <a:r>
              <a:rPr lang="en-GB" altLang="el-GR" dirty="0">
                <a:solidFill>
                  <a:srgbClr val="C01E24"/>
                </a:solidFill>
              </a:rPr>
              <a:t>Valoración de la información</a:t>
            </a:r>
            <a:endParaRPr lang="el-GR" dirty="0">
              <a:solidFill>
                <a:srgbClr val="C01E24"/>
              </a:solidFill>
            </a:endParaRPr>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3"/>
              </a:rPr>
              <a:t>Fuente</a:t>
            </a:r>
            <a:r>
              <a:rPr kumimoji="0" lang="en-US" sz="1200" b="0" i="0" u="none" strike="noStrike" kern="0" cap="none" spc="0" normalizeH="0" baseline="0" noProof="0" dirty="0">
                <a:ln>
                  <a:noFill/>
                </a:ln>
                <a:solidFill>
                  <a:srgbClr val="000000"/>
                </a:solidFill>
                <a:effectLst/>
                <a:uLnTx/>
                <a:uFillTx/>
                <a:latin typeface="Arial"/>
                <a:cs typeface="Arial"/>
                <a:sym typeface="Arial"/>
              </a:rPr>
              <a:t> | </a:t>
            </a: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4"/>
              </a:rPr>
              <a:t>Licencia </a:t>
            </a:r>
            <a:r>
              <a:rPr kumimoji="0" lang="en-US" sz="1200" b="0" i="0" u="none" strike="noStrike" kern="0" cap="none" spc="0" normalizeH="0" baseline="0" noProof="0" dirty="0" err="1">
                <a:ln>
                  <a:noFill/>
                </a:ln>
                <a:solidFill>
                  <a:srgbClr val="000000"/>
                </a:solidFill>
                <a:effectLst/>
                <a:uLnTx/>
                <a:uFillTx/>
                <a:latin typeface="Arial"/>
                <a:cs typeface="Arial"/>
                <a:sym typeface="Arial"/>
                <a:hlinkClick r:id="rId4"/>
              </a:rPr>
              <a:t>Pixabay</a:t>
            </a: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 name="Γραφικό 2" descr="Ομιλία περίγραμμα">
            <a:extLst>
              <a:ext uri="{FF2B5EF4-FFF2-40B4-BE49-F238E27FC236}">
                <a16:creationId xmlns:a16="http://schemas.microsoft.com/office/drawing/2014/main" id="{4DB5C50E-C2A5-4D37-9EF7-55510DFB57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39789" y="1392675"/>
            <a:ext cx="3958468" cy="3958468"/>
          </a:xfrm>
          <a:prstGeom prst="rect">
            <a:avLst/>
          </a:prstGeom>
        </p:spPr>
      </p:pic>
      <p:sp>
        <p:nvSpPr>
          <p:cNvPr id="16" name="TextBox 15">
            <a:extLst>
              <a:ext uri="{FF2B5EF4-FFF2-40B4-BE49-F238E27FC236}">
                <a16:creationId xmlns:a16="http://schemas.microsoft.com/office/drawing/2014/main" id="{28254EEA-5466-488A-B331-67C451BDD49C}"/>
              </a:ext>
            </a:extLst>
          </p:cNvPr>
          <p:cNvSpPr txBox="1"/>
          <p:nvPr/>
        </p:nvSpPr>
        <p:spPr>
          <a:xfrm>
            <a:off x="7506106" y="2557678"/>
            <a:ext cx="2691763" cy="1015663"/>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203864"/>
                </a:solidFill>
                <a:effectLst/>
                <a:uLnTx/>
                <a:uFillTx/>
                <a:latin typeface="Arial"/>
                <a:cs typeface="Arial"/>
                <a:sym typeface="Arial"/>
              </a:rPr>
              <a:t>¡Vuelve a la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203864"/>
                </a:solidFill>
                <a:effectLst/>
                <a:uLnTx/>
                <a:uFillTx/>
                <a:latin typeface="Arial"/>
                <a:cs typeface="Arial"/>
                <a:sym typeface="Arial"/>
              </a:rPr>
              <a:t>resultado de la última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203864"/>
                </a:solidFill>
                <a:effectLst/>
                <a:uLnTx/>
                <a:uFillTx/>
                <a:latin typeface="Arial"/>
                <a:cs typeface="Arial"/>
                <a:sym typeface="Arial"/>
              </a:rPr>
              <a:t>sesión</a:t>
            </a:r>
            <a:r>
              <a:rPr kumimoji="0" lang="en-US" sz="2000" b="0" i="0" u="none" strike="noStrike" kern="0" cap="none" spc="0" normalizeH="0" baseline="0" noProof="0" dirty="0">
                <a:ln>
                  <a:noFill/>
                </a:ln>
                <a:solidFill>
                  <a:srgbClr val="203864"/>
                </a:solidFill>
                <a:effectLst/>
                <a:uLnTx/>
                <a:uFillTx/>
                <a:latin typeface="Arial"/>
                <a:cs typeface="Arial"/>
                <a:sym typeface="Arial"/>
              </a:rPr>
              <a:t> en línea!</a:t>
            </a:r>
            <a:endParaRPr kumimoji="0" lang="el-GR" sz="2000" b="0" i="0" u="none" strike="noStrike" kern="0" cap="none" spc="0" normalizeH="0" baseline="0" noProof="0" dirty="0" err="1">
              <a:ln>
                <a:noFill/>
              </a:ln>
              <a:solidFill>
                <a:srgbClr val="203864"/>
              </a:solidFill>
              <a:effectLst/>
              <a:uLnTx/>
              <a:uFillTx/>
              <a:latin typeface="Arial"/>
              <a:cs typeface="Arial"/>
              <a:sym typeface="Arial"/>
            </a:endParaRPr>
          </a:p>
        </p:txBody>
      </p:sp>
      <p:sp>
        <p:nvSpPr>
          <p:cNvPr id="6" name="Rechteck 5"/>
          <p:cNvSpPr/>
          <p:nvPr/>
        </p:nvSpPr>
        <p:spPr>
          <a:xfrm>
            <a:off x="505129" y="2233284"/>
            <a:ext cx="6096000" cy="3477875"/>
          </a:xfrm>
          <a:prstGeom prst="rect">
            <a:avLst/>
          </a:prstGeom>
        </p:spPr>
        <p:txBody>
          <a:bodyPr>
            <a:spAutoFit/>
          </a:bodyPr>
          <a:lstStyle/>
          <a:p>
            <a:pPr marL="342900" marR="0" lvl="0" indent="-342900" algn="just"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¿Cree que la información sanitaria de Internet es fiable? Desgraciadamente, no siempre, pero como lo que está en juego es su salud y quizá la de sus seres queridos, debería poder confiar en esta información. </a:t>
            </a:r>
          </a:p>
          <a:p>
            <a:pPr marL="342900" marR="0" lvl="0" indent="-342900" algn="just"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just"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rPr>
              <a:t>En el módulo 4 </a:t>
            </a:r>
            <a:r>
              <a:rPr kumimoji="0" lang="en-US" sz="2000" b="0" i="0" u="none" strike="noStrike" kern="0" cap="none" spc="0" normalizeH="0" baseline="0" noProof="0" dirty="0" err="1">
                <a:ln>
                  <a:noFill/>
                </a:ln>
                <a:solidFill>
                  <a:srgbClr val="000000"/>
                </a:solidFill>
                <a:effectLst/>
                <a:uLnTx/>
                <a:uFillTx/>
                <a:latin typeface="Arial"/>
                <a:cs typeface="Arial"/>
                <a:sym typeface="Arial"/>
              </a:rPr>
              <a:t>ya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aprendió</a:t>
            </a:r>
            <a:r>
              <a:rPr kumimoji="0" lang="en-US" sz="2000" b="0" i="0" u="none" strike="noStrike" kern="0" cap="none" spc="0" normalizeH="0" baseline="0" noProof="0" dirty="0">
                <a:ln>
                  <a:noFill/>
                </a:ln>
                <a:solidFill>
                  <a:srgbClr val="000000"/>
                </a:solidFill>
                <a:effectLst/>
                <a:uLnTx/>
                <a:uFillTx/>
                <a:latin typeface="Arial"/>
                <a:cs typeface="Arial"/>
                <a:sym typeface="Arial"/>
              </a:rPr>
              <a:t> lo importante que es comprobar la información en la web. En </a:t>
            </a:r>
            <a:r>
              <a:rPr kumimoji="0" lang="en-US" sz="2000" b="0" i="0" u="none" strike="noStrike" kern="0" cap="none" spc="0" normalizeH="0" baseline="0" noProof="0" dirty="0" err="1">
                <a:ln>
                  <a:noFill/>
                </a:ln>
                <a:solidFill>
                  <a:srgbClr val="000000"/>
                </a:solidFill>
                <a:effectLst/>
                <a:uLnTx/>
                <a:uFillTx/>
                <a:latin typeface="Arial"/>
                <a:cs typeface="Arial"/>
                <a:sym typeface="Arial"/>
              </a:rPr>
              <a:t>esta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sección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aprenderá</a:t>
            </a:r>
            <a:r>
              <a:rPr kumimoji="0" lang="en-US" sz="2000" b="0" i="0" u="none" strike="noStrike" kern="0" cap="none" spc="0" normalizeH="0" baseline="0" noProof="0" dirty="0">
                <a:ln>
                  <a:noFill/>
                </a:ln>
                <a:solidFill>
                  <a:srgbClr val="000000"/>
                </a:solidFill>
                <a:effectLst/>
                <a:uLnTx/>
                <a:uFillTx/>
                <a:latin typeface="Arial"/>
                <a:cs typeface="Arial"/>
                <a:sym typeface="Arial"/>
              </a:rPr>
              <a:t> a comprobar la información sobre la salud y para ello nos fijaremos primero en los resultados de sus deberes.</a:t>
            </a:r>
            <a:endParaRPr kumimoji="0" lang="de-DE" sz="2000" b="0" i="0" u="none" strike="noStrike" kern="0" cap="none" spc="0" normalizeH="0" baseline="0" noProof="0" dirty="0">
              <a:ln>
                <a:noFill/>
              </a:ln>
              <a:solidFill>
                <a:srgbClr val="000000"/>
              </a:solidFill>
              <a:effectLst/>
              <a:uLnTx/>
              <a:uFillTx/>
              <a:latin typeface="Arial"/>
              <a:cs typeface="Arial"/>
              <a:sym typeface="Arial"/>
            </a:endParaRPr>
          </a:p>
        </p:txBody>
      </p:sp>
      <p:sp>
        <p:nvSpPr>
          <p:cNvPr id="13" name="Ορθογώνιο 13">
            <a:extLst>
              <a:ext uri="{FF2B5EF4-FFF2-40B4-BE49-F238E27FC236}">
                <a16:creationId xmlns:a16="http://schemas.microsoft.com/office/drawing/2014/main" id="{E53B6A0C-5A0C-69B6-BBE5-1527D29ED175}"/>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5.3.1</a:t>
            </a:r>
            <a:endParaRPr lang="el-GR" sz="1600" dirty="0">
              <a:solidFill>
                <a:schemeClr val="bg1"/>
              </a:solidFill>
            </a:endParaRPr>
          </a:p>
        </p:txBody>
      </p:sp>
      <p:sp>
        <p:nvSpPr>
          <p:cNvPr id="14" name="Ορθογώνιο 14">
            <a:extLst>
              <a:ext uri="{FF2B5EF4-FFF2-40B4-BE49-F238E27FC236}">
                <a16:creationId xmlns:a16="http://schemas.microsoft.com/office/drawing/2014/main" id="{681EA2C6-E09C-0B5F-CB1A-6DE0EDC247A2}"/>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5.3.2</a:t>
            </a:r>
            <a:endParaRPr lang="el-GR" sz="1800" dirty="0">
              <a:solidFill>
                <a:srgbClr val="C01E24"/>
              </a:solidFill>
            </a:endParaRPr>
          </a:p>
        </p:txBody>
      </p:sp>
      <p:sp>
        <p:nvSpPr>
          <p:cNvPr id="15" name="Ορθογώνιο 16">
            <a:extLst>
              <a:ext uri="{FF2B5EF4-FFF2-40B4-BE49-F238E27FC236}">
                <a16:creationId xmlns:a16="http://schemas.microsoft.com/office/drawing/2014/main" id="{31CBBAA2-481C-B58B-20F8-C02ACA570977}"/>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5.3.3</a:t>
            </a:r>
            <a:endParaRPr lang="el-GR" sz="1600" dirty="0">
              <a:solidFill>
                <a:schemeClr val="bg1"/>
              </a:solidFill>
            </a:endParaRPr>
          </a:p>
        </p:txBody>
      </p:sp>
      <p:sp>
        <p:nvSpPr>
          <p:cNvPr id="17" name="Ορθογώνιο 17">
            <a:extLst>
              <a:ext uri="{FF2B5EF4-FFF2-40B4-BE49-F238E27FC236}">
                <a16:creationId xmlns:a16="http://schemas.microsoft.com/office/drawing/2014/main" id="{3A9365B4-877F-D09C-9C7A-DCC0622C4F9E}"/>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5.3.4</a:t>
            </a:r>
            <a:endParaRPr lang="el-GR" sz="1600" dirty="0">
              <a:solidFill>
                <a:schemeClr val="bg1"/>
              </a:solidFill>
            </a:endParaRPr>
          </a:p>
        </p:txBody>
      </p:sp>
      <p:sp>
        <p:nvSpPr>
          <p:cNvPr id="18" name="Ορθογώνιο 18">
            <a:extLst>
              <a:ext uri="{FF2B5EF4-FFF2-40B4-BE49-F238E27FC236}">
                <a16:creationId xmlns:a16="http://schemas.microsoft.com/office/drawing/2014/main" id="{8D682435-A11F-938D-65D6-0F950DC7CD17}"/>
              </a:ext>
            </a:extLst>
          </p:cNvPr>
          <p:cNvSpPr/>
          <p:nvPr/>
        </p:nvSpPr>
        <p:spPr>
          <a:xfrm>
            <a:off x="10753494" y="2717969"/>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5.3</a:t>
            </a:r>
            <a:endParaRPr lang="el-GR" sz="1800" dirty="0">
              <a:solidFill>
                <a:srgbClr val="203864"/>
              </a:solidFill>
            </a:endParaRPr>
          </a:p>
        </p:txBody>
      </p:sp>
    </p:spTree>
    <p:extLst>
      <p:ext uri="{BB962C8B-B14F-4D97-AF65-F5344CB8AC3E}">
        <p14:creationId xmlns:p14="http://schemas.microsoft.com/office/powerpoint/2010/main" val="33222834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de-DE" dirty="0">
                <a:solidFill>
                  <a:schemeClr val="accent1">
                    <a:lumMod val="50000"/>
                  </a:schemeClr>
                </a:solidFill>
              </a:rPr>
              <a:t>Comprobar la </a:t>
            </a:r>
            <a:r>
              <a:rPr lang="de-DE" dirty="0" err="1">
                <a:solidFill>
                  <a:schemeClr val="accent1">
                    <a:lumMod val="50000"/>
                  </a:schemeClr>
                </a:solidFill>
              </a:rPr>
              <a:t>información sanitaria</a:t>
            </a:r>
            <a:endParaRPr lang="el-GR" dirty="0">
              <a:solidFill>
                <a:schemeClr val="accent1">
                  <a:lumMod val="50000"/>
                </a:schemeClr>
              </a:solidFill>
            </a:endParaRPr>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3"/>
              </a:rPr>
              <a:t>Fuente</a:t>
            </a:r>
            <a:r>
              <a:rPr kumimoji="0" lang="en-US" sz="1200" b="0" i="0" u="none" strike="noStrike" kern="0" cap="none" spc="0" normalizeH="0" baseline="0" noProof="0" dirty="0">
                <a:ln>
                  <a:noFill/>
                </a:ln>
                <a:solidFill>
                  <a:srgbClr val="000000"/>
                </a:solidFill>
                <a:effectLst/>
                <a:uLnTx/>
                <a:uFillTx/>
                <a:latin typeface="Arial"/>
                <a:cs typeface="Arial"/>
                <a:sym typeface="Arial"/>
              </a:rPr>
              <a:t> | </a:t>
            </a: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4"/>
              </a:rPr>
              <a:t>Licencia </a:t>
            </a:r>
            <a:r>
              <a:rPr kumimoji="0" lang="en-US" sz="1200" b="0" i="0" u="none" strike="noStrike" kern="0" cap="none" spc="0" normalizeH="0" baseline="0" noProof="0" dirty="0" err="1">
                <a:ln>
                  <a:noFill/>
                </a:ln>
                <a:solidFill>
                  <a:srgbClr val="000000"/>
                </a:solidFill>
                <a:effectLst/>
                <a:uLnTx/>
                <a:uFillTx/>
                <a:latin typeface="Arial"/>
                <a:cs typeface="Arial"/>
                <a:sym typeface="Arial"/>
                <a:hlinkClick r:id="rId4"/>
              </a:rPr>
              <a:t>Pixabay</a:t>
            </a: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Rechteck 5"/>
          <p:cNvSpPr/>
          <p:nvPr/>
        </p:nvSpPr>
        <p:spPr>
          <a:xfrm>
            <a:off x="377538" y="2233284"/>
            <a:ext cx="6096000" cy="3477875"/>
          </a:xfrm>
          <a:prstGeom prst="rect">
            <a:avLst/>
          </a:prstGeom>
        </p:spPr>
        <p:txBody>
          <a:bodyPr>
            <a:spAutoFit/>
          </a:bodyPr>
          <a:lstStyle/>
          <a:p>
            <a:pPr marL="342900" marR="0" lvl="0" indent="-342900" algn="just"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kumimoji="0" lang="en-GB" sz="2000" b="0" i="0" u="none" strike="noStrike" kern="0" cap="none" spc="0" normalizeH="0" baseline="0" noProof="0" dirty="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sym typeface="Arial"/>
              </a:rPr>
              <a:t>Su formador presenta el resultado del cuestionario realizado en la sesión online anterior. </a:t>
            </a:r>
          </a:p>
          <a:p>
            <a:pPr marL="342900" marR="0" lvl="0" indent="-342900" algn="just"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kumimoji="0" lang="en-GB" sz="2000" b="0" i="0" u="none" strike="noStrike" kern="0" cap="none" spc="0" normalizeH="0" baseline="0" noProof="0" dirty="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sym typeface="Arial"/>
              </a:rPr>
              <a:t>Muestra qué criterios se consideraron más importantes para usted en la búsqueda de información sanitaria en línea. </a:t>
            </a:r>
          </a:p>
          <a:p>
            <a:pPr marL="342900" marR="0" lvl="0" indent="-342900" algn="just"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kumimoji="0" lang="en-GB" sz="2000" b="0" i="0" u="none" strike="noStrike" kern="0" cap="none" spc="0" normalizeH="0" baseline="0" noProof="0" dirty="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sym typeface="Arial"/>
              </a:rPr>
              <a:t>A continuación, le preguntará cómo valoraría la información obtenida en línea en relación con algunos criterios </a:t>
            </a:r>
            <a:r>
              <a:rPr kumimoji="0" lang="en-GB" sz="2000" b="0" i="0" u="none" strike="noStrike" kern="0" cap="none" spc="0" normalizeH="0" baseline="0" noProof="0" dirty="0">
                <a:ln>
                  <a:noFill/>
                </a:ln>
                <a:solidFill>
                  <a:srgbClr val="3C4043"/>
                </a:solidFill>
                <a:effectLst/>
                <a:uLnTx/>
                <a:uFillTx/>
                <a:latin typeface="Calibri" panose="020F0502020204030204" pitchFamily="34" charset="0"/>
                <a:ea typeface="Calibri" panose="020F0502020204030204" pitchFamily="34" charset="0"/>
                <a:cs typeface="Calibri" panose="020F0502020204030204" pitchFamily="34" charset="0"/>
                <a:sym typeface="Arial"/>
              </a:rPr>
              <a:t>y, con ello, evaluará la fiabilidad de la información. </a:t>
            </a:r>
          </a:p>
          <a:p>
            <a:pPr marL="342900" marR="0" lvl="0" indent="-342900" algn="just"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kumimoji="0" lang="en-GB" sz="2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Se le pide que examine detenidamente (3-5) de los sitios web que ha comprobado</a:t>
            </a:r>
            <a:r>
              <a:rPr kumimoji="0" lang="de-DE" sz="2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a:t>
            </a:r>
            <a:endParaRPr kumimoji="0" lang="de-DE" sz="20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050" name="Picture 2" descr="Vergleichen, Vergleich, Option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9995" y="2233284"/>
            <a:ext cx="4755148" cy="317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34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grpSp>
        <p:nvGrpSpPr>
          <p:cNvPr id="138" name="Google Shape;138;p4"/>
          <p:cNvGrpSpPr/>
          <p:nvPr/>
        </p:nvGrpSpPr>
        <p:grpSpPr>
          <a:xfrm>
            <a:off x="769743" y="3241942"/>
            <a:ext cx="7642622" cy="1556803"/>
            <a:chOff x="199712" y="1198537"/>
            <a:chExt cx="7642622" cy="1556803"/>
          </a:xfrm>
        </p:grpSpPr>
        <p:sp>
          <p:nvSpPr>
            <p:cNvPr id="139" name="Google Shape;139;p4"/>
            <p:cNvSpPr/>
            <p:nvPr/>
          </p:nvSpPr>
          <p:spPr>
            <a:xfrm>
              <a:off x="199712" y="1198537"/>
              <a:ext cx="1546028" cy="1552964"/>
            </a:xfrm>
            <a:prstGeom prst="ellipse">
              <a:avLst/>
            </a:prstGeom>
            <a:solidFill>
              <a:srgbClr val="CCD3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4"/>
            <p:cNvSpPr/>
            <p:nvPr/>
          </p:nvSpPr>
          <p:spPr>
            <a:xfrm>
              <a:off x="503986" y="1510072"/>
              <a:ext cx="937480" cy="929895"/>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4"/>
            <p:cNvSpPr/>
            <p:nvPr/>
          </p:nvSpPr>
          <p:spPr>
            <a:xfrm>
              <a:off x="1785477" y="1489781"/>
              <a:ext cx="2128788" cy="903122"/>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4"/>
            <p:cNvSpPr txBox="1"/>
            <p:nvPr/>
          </p:nvSpPr>
          <p:spPr>
            <a:xfrm>
              <a:off x="1785477" y="1489781"/>
              <a:ext cx="2128788" cy="903122"/>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rPr>
                <a:t>- </a:t>
              </a:r>
              <a:r>
                <a:rPr kumimoji="0" lang="en-GB" sz="1800" b="0" i="0" u="none" strike="noStrike" kern="0" cap="none" spc="0" normalizeH="0" baseline="0" noProof="0" dirty="0" err="1">
                  <a:ln>
                    <a:noFill/>
                  </a:ln>
                  <a:solidFill>
                    <a:srgbClr val="FFFFFF"/>
                  </a:solidFill>
                  <a:effectLst/>
                  <a:uLnTx/>
                  <a:uFillTx/>
                  <a:latin typeface="Calibri"/>
                  <a:ea typeface="Calibri"/>
                  <a:cs typeface="Calibri"/>
                  <a:sym typeface="Calibri"/>
                </a:rPr>
                <a:t>Entender</a:t>
              </a:r>
              <a:r>
                <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rPr>
                <a:t> lo que se puede encontrar al navegar </a:t>
              </a:r>
              <a:r>
                <a:rPr kumimoji="0" lang="en-GB" sz="1800" b="0" i="0" u="none" strike="noStrike" kern="0" cap="none" spc="0" normalizeH="0" baseline="0" noProof="0" dirty="0" err="1">
                  <a:ln>
                    <a:noFill/>
                  </a:ln>
                  <a:solidFill>
                    <a:srgbClr val="FFFFFF"/>
                  </a:solidFill>
                  <a:effectLst/>
                  <a:uLnTx/>
                  <a:uFillTx/>
                  <a:latin typeface="Calibri"/>
                  <a:ea typeface="Calibri"/>
                  <a:cs typeface="Calibri"/>
                  <a:sym typeface="Calibri"/>
                </a:rPr>
                <a:t>por</a:t>
              </a:r>
              <a:r>
                <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rPr>
                <a:t> Internet.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rPr>
                <a:t>- </a:t>
              </a:r>
              <a:r>
                <a:rPr kumimoji="0" lang="en-GB" sz="1800" b="0" i="0" u="none" strike="noStrike" kern="0" cap="none" spc="0" normalizeH="0" baseline="0" noProof="0" dirty="0" err="1">
                  <a:ln>
                    <a:noFill/>
                  </a:ln>
                  <a:solidFill>
                    <a:srgbClr val="FFFFFF"/>
                  </a:solidFill>
                  <a:effectLst/>
                  <a:uLnTx/>
                  <a:uFillTx/>
                  <a:latin typeface="Calibri"/>
                  <a:ea typeface="Calibri"/>
                  <a:cs typeface="Calibri"/>
                  <a:sym typeface="Calibri"/>
                </a:rPr>
                <a:t>Identificar</a:t>
              </a:r>
              <a:r>
                <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rPr>
                <a:t> información sanitaria beneficiosa en línea</a:t>
              </a:r>
            </a:p>
          </p:txBody>
        </p:sp>
        <p:sp>
          <p:nvSpPr>
            <p:cNvPr id="143" name="Google Shape;143;p4"/>
            <p:cNvSpPr/>
            <p:nvPr/>
          </p:nvSpPr>
          <p:spPr>
            <a:xfrm>
              <a:off x="4117528" y="1232671"/>
              <a:ext cx="1502434" cy="1484697"/>
            </a:xfrm>
            <a:prstGeom prst="ellipse">
              <a:avLst/>
            </a:prstGeom>
            <a:solidFill>
              <a:srgbClr val="CCD3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4"/>
            <p:cNvSpPr/>
            <p:nvPr/>
          </p:nvSpPr>
          <p:spPr>
            <a:xfrm>
              <a:off x="4433039" y="1544457"/>
              <a:ext cx="871412" cy="861124"/>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4"/>
            <p:cNvSpPr/>
            <p:nvPr/>
          </p:nvSpPr>
          <p:spPr>
            <a:xfrm>
              <a:off x="5713546" y="1524695"/>
              <a:ext cx="2128788" cy="903122"/>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4"/>
            <p:cNvSpPr txBox="1"/>
            <p:nvPr/>
          </p:nvSpPr>
          <p:spPr>
            <a:xfrm>
              <a:off x="5713544" y="1852218"/>
              <a:ext cx="2128788" cy="903122"/>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rPr>
                <a:t>- Comprender los </a:t>
              </a:r>
              <a:r>
                <a:rPr kumimoji="0" lang="en-GB" sz="1800" b="0" i="0" u="none" strike="noStrike" kern="0" cap="none" spc="0" normalizeH="0" baseline="0" noProof="0" dirty="0" err="1">
                  <a:ln>
                    <a:noFill/>
                  </a:ln>
                  <a:solidFill>
                    <a:srgbClr val="FFFFFF"/>
                  </a:solidFill>
                  <a:effectLst/>
                  <a:uLnTx/>
                  <a:uFillTx/>
                  <a:latin typeface="Calibri"/>
                  <a:ea typeface="Calibri"/>
                  <a:cs typeface="Calibri"/>
                  <a:sym typeface="Calibri"/>
                </a:rPr>
                <a:t>peligros</a:t>
              </a:r>
              <a:r>
                <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rPr>
                <a:t> del </a:t>
              </a:r>
              <a:r>
                <a:rPr kumimoji="0" lang="en-GB" sz="1800" b="0" i="0" u="none" strike="noStrike" kern="0" cap="none" spc="0" normalizeH="0" baseline="0" noProof="0" dirty="0" err="1">
                  <a:ln>
                    <a:noFill/>
                  </a:ln>
                  <a:solidFill>
                    <a:srgbClr val="FFFFFF"/>
                  </a:solidFill>
                  <a:effectLst/>
                  <a:uLnTx/>
                  <a:uFillTx/>
                  <a:latin typeface="Calibri"/>
                  <a:ea typeface="Calibri"/>
                  <a:cs typeface="Calibri"/>
                  <a:sym typeface="Calibri"/>
                </a:rPr>
                <a:t>autotratamiento</a:t>
              </a: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rPr>
                <a:t>- Identificar los beneficios del conocimiento de la salud y cómo obtener lo mejor de ella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rPr>
                <a:t>- Identificar fuentes de información sanitaria fiables</a:t>
              </a:r>
              <a:endParaRPr kumimoji="0" lang="en-GB"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147" name="Google Shape;147;p4"/>
          <p:cNvSpPr txBox="1">
            <a:spLocks noGrp="1"/>
          </p:cNvSpPr>
          <p:nvPr>
            <p:ph type="title"/>
          </p:nvPr>
        </p:nvSpPr>
        <p:spPr>
          <a:xfrm>
            <a:off x="570032" y="1352412"/>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1E24"/>
              </a:buClr>
              <a:buSzPts val="2200"/>
              <a:buFont typeface="Calibri"/>
              <a:buNone/>
            </a:pPr>
            <a:r>
              <a:rPr lang="en-US" sz="2200" b="1" dirty="0"/>
              <a:t>Objetivos</a:t>
            </a:r>
            <a:endParaRPr dirty="0"/>
          </a:p>
        </p:txBody>
      </p:sp>
      <p:sp>
        <p:nvSpPr>
          <p:cNvPr id="148" name="Google Shape;148;p4"/>
          <p:cNvSpPr/>
          <p:nvPr/>
        </p:nvSpPr>
        <p:spPr>
          <a:xfrm>
            <a:off x="36957" y="348995"/>
            <a:ext cx="489461" cy="615675"/>
          </a:xfrm>
          <a:prstGeom prst="rect">
            <a:avLst/>
          </a:prstGeom>
          <a:solidFill>
            <a:srgbClr val="C01E2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9" name="Google Shape;149;p4"/>
          <p:cNvSpPr txBox="1"/>
          <p:nvPr/>
        </p:nvSpPr>
        <p:spPr>
          <a:xfrm>
            <a:off x="526419" y="348996"/>
            <a:ext cx="8471838" cy="613530"/>
          </a:xfrm>
          <a:prstGeom prst="rect">
            <a:avLst/>
          </a:prstGeom>
          <a:solidFill>
            <a:srgbClr val="203864"/>
          </a:solid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
                <a:srgbClr val="FFFFFF"/>
              </a:buClr>
              <a:buSzPts val="2200"/>
              <a:buFont typeface="Calibri"/>
              <a:buNone/>
              <a:tabLst/>
              <a:defRPr/>
            </a:pPr>
            <a:r>
              <a:rPr kumimoji="0" lang="en-US" sz="2200" b="1" i="0" u="none" strike="noStrike" kern="0" cap="none" spc="0" normalizeH="0" baseline="0" noProof="0" dirty="0">
                <a:ln>
                  <a:noFill/>
                </a:ln>
                <a:solidFill>
                  <a:srgbClr val="FFFFFF"/>
                </a:solidFill>
                <a:effectLst/>
                <a:uLnTx/>
                <a:uFillTx/>
                <a:latin typeface="Calibri"/>
                <a:ea typeface="Calibri"/>
                <a:cs typeface="Calibri"/>
                <a:sym typeface="Calibri"/>
              </a:rPr>
              <a:t>Explorar las herramientas de salud digital</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0" name="Google Shape;150;p4"/>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Gill Sans"/>
                <a:ea typeface="Gill Sans"/>
                <a:cs typeface="Gill Sans"/>
                <a:sym typeface="Gill Sans"/>
              </a:rPr>
              <a:t>5 </a:t>
            </a:r>
            <a:endParaRPr kumimoji="0" sz="2200" b="1" i="0" u="none" strike="noStrike" kern="0" cap="none" spc="0" normalizeH="0" baseline="0" noProof="0" dirty="0">
              <a:ln>
                <a:noFill/>
              </a:ln>
              <a:solidFill>
                <a:srgbClr val="FFFFFF"/>
              </a:solidFill>
              <a:effectLst/>
              <a:uLnTx/>
              <a:uFillTx/>
              <a:latin typeface="Gill Sans"/>
              <a:ea typeface="Gill Sans"/>
              <a:cs typeface="Gill Sans"/>
              <a:sym typeface="Gill Sans"/>
            </a:endParaRPr>
          </a:p>
        </p:txBody>
      </p:sp>
      <p:pic>
        <p:nvPicPr>
          <p:cNvPr id="151" name="Google Shape;151;p4" descr="Στόχος με συμπαγές γέμισμα"/>
          <p:cNvPicPr preferRelativeResize="0"/>
          <p:nvPr/>
        </p:nvPicPr>
        <p:blipFill rotWithShape="1">
          <a:blip r:embed="rId5">
            <a:alphaModFix/>
          </a:blip>
          <a:srcRect/>
          <a:stretch/>
        </p:blipFill>
        <p:spPr>
          <a:xfrm>
            <a:off x="8412367" y="2213810"/>
            <a:ext cx="3779633" cy="377963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2816053" y="6355516"/>
            <a:ext cx="877208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7948" y="962849"/>
            <a:ext cx="5688052" cy="44701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600"/>
              </a:spcBef>
              <a:spcAft>
                <a:spcPts val="600"/>
              </a:spcAft>
              <a:buClr>
                <a:srgbClr val="C01E24"/>
              </a:buClr>
              <a:buSzPts val="2000"/>
              <a:buFont typeface="Calibri"/>
              <a:buNone/>
              <a:tabLst/>
              <a:defRPr/>
            </a:pPr>
            <a:endParaRPr kumimoji="0" lang="en-GB" sz="2000" b="0" i="0" u="none" strike="noStrike" kern="0" cap="none" spc="0" normalizeH="0" baseline="0" noProof="0" dirty="0">
              <a:ln>
                <a:noFill/>
              </a:ln>
              <a:solidFill>
                <a:srgbClr val="000000"/>
              </a:solidFill>
              <a:effectLst/>
              <a:uLnTx/>
              <a:uFillTx/>
              <a:latin typeface="Calibri"/>
              <a:cs typeface="Calibri"/>
              <a:sym typeface="Calibri"/>
            </a:endParaRPr>
          </a:p>
          <a:p>
            <a:pPr marL="0" marR="0" lvl="0" indent="0" algn="just" defTabSz="914400" rtl="0" eaLnBrk="1" fontAlgn="auto" latinLnBrk="0" hangingPunct="1">
              <a:lnSpc>
                <a:spcPct val="100000"/>
              </a:lnSpc>
              <a:spcBef>
                <a:spcPts val="600"/>
              </a:spcBef>
              <a:spcAft>
                <a:spcPts val="600"/>
              </a:spcAft>
              <a:buClr>
                <a:srgbClr val="C01E24"/>
              </a:buClr>
              <a:buSzPts val="2000"/>
              <a:buFont typeface="Calibri"/>
              <a:buNone/>
              <a:tabLst/>
              <a:defRPr/>
            </a:pPr>
            <a:r>
              <a:rPr kumimoji="0" lang="en-GB" sz="2000" b="0" i="0" u="none" strike="noStrike" kern="0" cap="none" spc="0" normalizeH="0" baseline="0" noProof="0" dirty="0">
                <a:ln>
                  <a:noFill/>
                </a:ln>
                <a:solidFill>
                  <a:srgbClr val="000000"/>
                </a:solidFill>
                <a:effectLst/>
                <a:uLnTx/>
                <a:uFillTx/>
                <a:latin typeface="Calibri"/>
                <a:cs typeface="Calibri"/>
                <a:sym typeface="Calibri"/>
              </a:rPr>
              <a:t>En el módulo de formación 4 ya has aprendido a comprobar la calidad de una página web en general. Ahora vamos a comprobar estos conocimientos relacionados con las páginas web de salud según las siguientes preguntas:</a:t>
            </a:r>
          </a:p>
          <a:p>
            <a:pPr marL="342900" marR="0" lvl="0" indent="-342900" algn="just" defTabSz="914400" rtl="0" eaLnBrk="1" fontAlgn="auto" latinLnBrk="0" hangingPunct="1">
              <a:lnSpc>
                <a:spcPct val="100000"/>
              </a:lnSpc>
              <a:spcBef>
                <a:spcPts val="600"/>
              </a:spcBef>
              <a:spcAft>
                <a:spcPts val="600"/>
              </a:spcAft>
              <a:buClr>
                <a:srgbClr val="C01E24"/>
              </a:buClr>
              <a:buSzPts val="2000"/>
              <a:buFont typeface="Calibri"/>
              <a:buChar char="▪"/>
              <a:tabLst/>
              <a:defRPr/>
            </a:pPr>
            <a:r>
              <a:rPr kumimoji="0" lang="en-GB" sz="2000" b="1" i="0" u="none" strike="noStrike" kern="0" cap="none" spc="0" normalizeH="0" baseline="0" noProof="0" dirty="0">
                <a:ln>
                  <a:noFill/>
                </a:ln>
                <a:solidFill>
                  <a:srgbClr val="000000"/>
                </a:solidFill>
                <a:effectLst/>
                <a:uLnTx/>
                <a:uFillTx/>
                <a:latin typeface="Calibri"/>
                <a:cs typeface="Calibri"/>
                <a:sym typeface="Calibri"/>
              </a:rPr>
              <a:t>¿Quién es el proveedor? El proveedor </a:t>
            </a:r>
            <a:r>
              <a:rPr kumimoji="0" lang="en-US" sz="2000" b="0" i="0" u="none" strike="noStrike" kern="0" cap="none" spc="0" normalizeH="0" baseline="0" noProof="0" dirty="0">
                <a:ln>
                  <a:noFill/>
                </a:ln>
                <a:solidFill>
                  <a:srgbClr val="000000"/>
                </a:solidFill>
                <a:effectLst/>
                <a:uLnTx/>
                <a:uFillTx/>
                <a:latin typeface="Calibri"/>
                <a:cs typeface="Calibri"/>
                <a:sym typeface="Calibri"/>
              </a:rPr>
              <a:t>debe estar directamente relacionado con el sector sanitario, puede ser una </a:t>
            </a:r>
            <a:r>
              <a:rPr kumimoji="0" lang="en-GB" sz="2000" b="0" i="0" u="none" strike="noStrike" kern="0" cap="none" spc="0" normalizeH="0" baseline="0" noProof="0" dirty="0">
                <a:ln>
                  <a:noFill/>
                </a:ln>
                <a:solidFill>
                  <a:srgbClr val="000000"/>
                </a:solidFill>
                <a:effectLst/>
                <a:uLnTx/>
                <a:uFillTx/>
                <a:latin typeface="Calibri"/>
                <a:cs typeface="Calibri"/>
                <a:sym typeface="Calibri"/>
              </a:rPr>
              <a:t>institución pública o privada (por ejemplo, un hospital) o una persona (por ejemplo, un médico)...</a:t>
            </a:r>
          </a:p>
          <a:p>
            <a:pPr marL="342900" marR="0" lvl="0" indent="-342900" algn="just" defTabSz="914400" rtl="0" eaLnBrk="1" fontAlgn="auto" latinLnBrk="0" hangingPunct="1">
              <a:lnSpc>
                <a:spcPct val="100000"/>
              </a:lnSpc>
              <a:spcBef>
                <a:spcPts val="600"/>
              </a:spcBef>
              <a:spcAft>
                <a:spcPts val="600"/>
              </a:spcAft>
              <a:buClr>
                <a:srgbClr val="C01E24"/>
              </a:buClr>
              <a:buSzPts val="2000"/>
              <a:buFont typeface="Calibri"/>
              <a:buChar char="▪"/>
              <a:tabLst/>
              <a:defRPr/>
            </a:pPr>
            <a:r>
              <a:rPr kumimoji="0" lang="en-GB" sz="2000" b="1" i="0" u="none" strike="noStrike" kern="0" cap="none" spc="0" normalizeH="0" baseline="0" noProof="0" dirty="0">
                <a:ln>
                  <a:noFill/>
                </a:ln>
                <a:solidFill>
                  <a:srgbClr val="000000"/>
                </a:solidFill>
                <a:effectLst/>
                <a:uLnTx/>
                <a:uFillTx/>
                <a:latin typeface="Calibri"/>
                <a:cs typeface="Calibri"/>
                <a:sym typeface="Calibri"/>
              </a:rPr>
              <a:t>¿Se describen los antecedentes y la experiencia del autor </a:t>
            </a:r>
            <a:r>
              <a:rPr kumimoji="0" lang="en-GB" sz="2000" b="0" i="0" u="none" strike="noStrike" kern="0" cap="none" spc="0" normalizeH="0" baseline="0" noProof="0" dirty="0">
                <a:ln>
                  <a:noFill/>
                </a:ln>
                <a:solidFill>
                  <a:srgbClr val="000000"/>
                </a:solidFill>
                <a:effectLst/>
                <a:uLnTx/>
                <a:uFillTx/>
                <a:latin typeface="Calibri"/>
                <a:cs typeface="Calibri"/>
                <a:sym typeface="Calibri"/>
              </a:rPr>
              <a:t>y se relacionan con otros expertos en la materia y con las respectivas publicaciones sobre salud?</a:t>
            </a:r>
          </a:p>
          <a:p>
            <a:pPr marL="342900" marR="0" lvl="0" indent="-342900" algn="l" defTabSz="914400" rtl="0" eaLnBrk="1" fontAlgn="auto" latinLnBrk="0" hangingPunct="1">
              <a:lnSpc>
                <a:spcPct val="100000"/>
              </a:lnSpc>
              <a:spcBef>
                <a:spcPts val="600"/>
              </a:spcBef>
              <a:spcAft>
                <a:spcPts val="600"/>
              </a:spcAft>
              <a:buClr>
                <a:srgbClr val="C01E24"/>
              </a:buClr>
              <a:buSzPts val="2000"/>
              <a:buFont typeface="Calibri"/>
              <a:buChar char="▪"/>
              <a:tabLst/>
              <a:defRPr/>
            </a:pPr>
            <a:endParaRPr kumimoji="0" lang="de-DE" sz="2000" b="0" i="0" u="none" strike="noStrike" kern="0" cap="none" spc="0" normalizeH="0" baseline="0" noProof="0" dirty="0">
              <a:ln>
                <a:noFill/>
              </a:ln>
              <a:solidFill>
                <a:srgbClr val="000000"/>
              </a:solidFill>
              <a:effectLst/>
              <a:uLnTx/>
              <a:uFillTx/>
              <a:latin typeface="Calibri"/>
              <a:cs typeface="Calibri"/>
              <a:sym typeface="Calibri"/>
            </a:endParaRPr>
          </a:p>
        </p:txBody>
      </p:sp>
      <p:pic>
        <p:nvPicPr>
          <p:cNvPr id="4" name="Grafik 3"/>
          <p:cNvPicPr>
            <a:picLocks noChangeAspect="1"/>
          </p:cNvPicPr>
          <p:nvPr/>
        </p:nvPicPr>
        <p:blipFill>
          <a:blip r:embed="rId5"/>
          <a:stretch>
            <a:fillRect/>
          </a:stretch>
        </p:blipFill>
        <p:spPr>
          <a:xfrm>
            <a:off x="6293520" y="2050712"/>
            <a:ext cx="5321515" cy="3725061"/>
          </a:xfrm>
          <a:prstGeom prst="rect">
            <a:avLst/>
          </a:prstGeom>
        </p:spPr>
      </p:pic>
      <p:sp>
        <p:nvSpPr>
          <p:cNvPr id="11" name="Textfeld 10"/>
          <p:cNvSpPr txBox="1"/>
          <p:nvPr/>
        </p:nvSpPr>
        <p:spPr>
          <a:xfrm>
            <a:off x="9513504" y="0"/>
            <a:ext cx="2678496" cy="584775"/>
          </a:xfrm>
          <a:prstGeom prst="rect">
            <a:avLst/>
          </a:prstGeom>
          <a:solidFill>
            <a:schemeClr val="bg1">
              <a:lumMod val="50000"/>
            </a:scheme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5.3 Valoración de la información</a:t>
            </a:r>
          </a:p>
        </p:txBody>
      </p:sp>
      <p:sp>
        <p:nvSpPr>
          <p:cNvPr id="8" name="Rectángulo 7">
            <a:extLst>
              <a:ext uri="{FF2B5EF4-FFF2-40B4-BE49-F238E27FC236}">
                <a16:creationId xmlns:a16="http://schemas.microsoft.com/office/drawing/2014/main" id="{50539371-CA72-80AF-6DE3-7BEB616FBEB2}"/>
              </a:ext>
            </a:extLst>
          </p:cNvPr>
          <p:cNvSpPr/>
          <p:nvPr/>
        </p:nvSpPr>
        <p:spPr>
          <a:xfrm>
            <a:off x="87807" y="90834"/>
            <a:ext cx="227086" cy="2785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latin typeface="Calibri" panose="020F0502020204030204" pitchFamily="34" charset="0"/>
                <a:cs typeface="Calibri" panose="020F0502020204030204" pitchFamily="34" charset="0"/>
              </a:rPr>
              <a:t>5</a:t>
            </a:r>
          </a:p>
        </p:txBody>
      </p:sp>
    </p:spTree>
    <p:extLst>
      <p:ext uri="{BB962C8B-B14F-4D97-AF65-F5344CB8AC3E}">
        <p14:creationId xmlns:p14="http://schemas.microsoft.com/office/powerpoint/2010/main" val="829211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2853758" y="6581001"/>
            <a:ext cx="877208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206389" y="1096544"/>
            <a:ext cx="6085921" cy="23838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marR="0" lvl="0" indent="-381000" algn="l" defTabSz="914400" rtl="0" eaLnBrk="1" fontAlgn="auto" latinLnBrk="0" hangingPunct="1">
              <a:lnSpc>
                <a:spcPct val="100000"/>
              </a:lnSpc>
              <a:spcBef>
                <a:spcPts val="600"/>
              </a:spcBef>
              <a:spcAft>
                <a:spcPts val="0"/>
              </a:spcAft>
              <a:buClr>
                <a:srgbClr val="C01E24"/>
              </a:buClr>
              <a:buSzPts val="2400"/>
              <a:buFont typeface="Calibri"/>
              <a:buChar char="▪"/>
              <a:tabLst/>
              <a:defRPr/>
            </a:pPr>
            <a:endParaRPr kumimoji="0" lang="en-GB" sz="2000" b="1" i="0" u="none" strike="noStrike" kern="0" cap="none" spc="0" normalizeH="0" baseline="0" noProof="0" dirty="0">
              <a:ln>
                <a:noFill/>
              </a:ln>
              <a:solidFill>
                <a:srgbClr val="000000"/>
              </a:solidFill>
              <a:effectLst/>
              <a:uLnTx/>
              <a:uFillTx/>
              <a:latin typeface="Calibri"/>
              <a:cs typeface="Calibri"/>
              <a:sym typeface="Calibri"/>
            </a:endParaRPr>
          </a:p>
          <a:p>
            <a:pPr marL="457200" marR="0" lvl="0" indent="-381000" algn="just" defTabSz="914400" rtl="0" eaLnBrk="1" fontAlgn="auto" latinLnBrk="0" hangingPunct="1">
              <a:lnSpc>
                <a:spcPct val="100000"/>
              </a:lnSpc>
              <a:spcBef>
                <a:spcPts val="600"/>
              </a:spcBef>
              <a:spcAft>
                <a:spcPts val="0"/>
              </a:spcAft>
              <a:buClr>
                <a:srgbClr val="C01E24"/>
              </a:buClr>
              <a:buSzPts val="2400"/>
              <a:buFont typeface="Calibri"/>
              <a:buChar char="▪"/>
              <a:tabLst/>
              <a:defRPr/>
            </a:pPr>
            <a:r>
              <a:rPr kumimoji="0" lang="en-GB" sz="2000" b="1" i="0" u="none" strike="noStrike" kern="0" cap="none" spc="0" normalizeH="0" baseline="0" noProof="0" dirty="0">
                <a:ln>
                  <a:noFill/>
                </a:ln>
                <a:solidFill>
                  <a:srgbClr val="000000"/>
                </a:solidFill>
                <a:effectLst/>
                <a:uLnTx/>
                <a:uFillTx/>
                <a:latin typeface="Calibri"/>
                <a:cs typeface="Calibri"/>
                <a:sym typeface="Calibri"/>
              </a:rPr>
              <a:t>¿Hay una huella? </a:t>
            </a:r>
            <a:r>
              <a:rPr kumimoji="0" lang="en-GB" sz="2000" b="0" i="0" u="none" strike="noStrike" kern="0" cap="none" spc="0" normalizeH="0" baseline="0" noProof="0" dirty="0">
                <a:ln>
                  <a:noFill/>
                </a:ln>
                <a:solidFill>
                  <a:srgbClr val="000000"/>
                </a:solidFill>
                <a:effectLst/>
                <a:uLnTx/>
                <a:uFillTx/>
                <a:latin typeface="Calibri"/>
                <a:cs typeface="Calibri"/>
                <a:sym typeface="Calibri"/>
              </a:rPr>
              <a:t>Un pie de imprenta ausente o incompleto siempre debe hacernos sospechar. Si un pie de imprenta oculta más de lo que revela, es posible que el propietario del sitio web de salud no quiera ser identificado.</a:t>
            </a:r>
            <a:endParaRPr kumimoji="0" lang="en-GB" sz="2000" b="1" i="0" u="none" strike="noStrike" kern="0" cap="none" spc="0" normalizeH="0" baseline="0" noProof="0" dirty="0">
              <a:ln>
                <a:noFill/>
              </a:ln>
              <a:solidFill>
                <a:srgbClr val="000000"/>
              </a:solidFill>
              <a:effectLst/>
              <a:uLnTx/>
              <a:uFillTx/>
              <a:latin typeface="Calibri"/>
              <a:cs typeface="Calibri"/>
              <a:sym typeface="Calibri"/>
            </a:endParaRPr>
          </a:p>
          <a:p>
            <a:pPr marL="457200" marR="0" lvl="0" indent="-381000" algn="just" defTabSz="914400" rtl="0" eaLnBrk="1" fontAlgn="auto" latinLnBrk="0" hangingPunct="1">
              <a:lnSpc>
                <a:spcPct val="100000"/>
              </a:lnSpc>
              <a:spcBef>
                <a:spcPts val="600"/>
              </a:spcBef>
              <a:spcAft>
                <a:spcPts val="0"/>
              </a:spcAft>
              <a:buClr>
                <a:srgbClr val="C01E24"/>
              </a:buClr>
              <a:buSzPts val="2400"/>
              <a:buFont typeface="Calibri"/>
              <a:buChar char="▪"/>
              <a:tabLst/>
              <a:defRPr/>
            </a:pPr>
            <a:r>
              <a:rPr kumimoji="0" lang="en-GB" sz="2000" b="1" i="0" u="none" strike="noStrike" kern="0" cap="none" spc="0" normalizeH="0" baseline="0" noProof="0" dirty="0">
                <a:ln>
                  <a:noFill/>
                </a:ln>
                <a:solidFill>
                  <a:srgbClr val="000000"/>
                </a:solidFill>
                <a:effectLst/>
                <a:uLnTx/>
                <a:uFillTx/>
                <a:latin typeface="Calibri"/>
                <a:cs typeface="Calibri"/>
                <a:sym typeface="Calibri"/>
              </a:rPr>
              <a:t>¿Están las páginas actualizadas? </a:t>
            </a:r>
            <a:r>
              <a:rPr kumimoji="0" lang="en-US" sz="2000" b="0" i="0" u="none" strike="noStrike" kern="0" cap="none" spc="0" normalizeH="0" baseline="0" noProof="0" dirty="0">
                <a:ln>
                  <a:noFill/>
                </a:ln>
                <a:solidFill>
                  <a:srgbClr val="000000"/>
                </a:solidFill>
                <a:effectLst/>
                <a:uLnTx/>
                <a:uFillTx/>
                <a:latin typeface="Calibri"/>
                <a:cs typeface="Calibri"/>
                <a:sym typeface="Calibri"/>
              </a:rPr>
              <a:t>La falta de información en la última actualización o las referencias a contenidos obsoletos (por ejemplo, a eventos pasados) sugieren que la página ya no se mantiene y que la información proporcionada podría dejar de ser relevante o verdadera. Este es un problema muy grave en el sector sanitario, ya que la salud está constantemente ligada a la investigación que aporta mejoras en la </a:t>
            </a:r>
            <a:r>
              <a:rPr kumimoji="0" lang="en-US" sz="2000" b="0" i="0" u="none" strike="noStrike" kern="0" cap="none" spc="0" normalizeH="0" baseline="0" noProof="0" dirty="0" err="1">
                <a:ln>
                  <a:noFill/>
                </a:ln>
                <a:solidFill>
                  <a:srgbClr val="000000"/>
                </a:solidFill>
                <a:effectLst/>
                <a:uLnTx/>
                <a:uFillTx/>
                <a:latin typeface="Calibri"/>
                <a:cs typeface="Calibri"/>
                <a:sym typeface="Calibri"/>
              </a:rPr>
              <a:t>medicación</a:t>
            </a:r>
            <a:r>
              <a:rPr kumimoji="0" lang="en-US" sz="2000" b="0" i="0" u="none" strike="noStrike" kern="0" cap="none" spc="0" normalizeH="0" baseline="0" noProof="0" dirty="0">
                <a:ln>
                  <a:noFill/>
                </a:ln>
                <a:solidFill>
                  <a:srgbClr val="000000"/>
                </a:solidFill>
                <a:effectLst/>
                <a:uLnTx/>
                <a:uFillTx/>
                <a:latin typeface="Calibri"/>
                <a:cs typeface="Calibri"/>
                <a:sym typeface="Calibri"/>
              </a:rPr>
              <a:t> y </a:t>
            </a:r>
            <a:r>
              <a:rPr kumimoji="0" lang="en-US" sz="2000" b="0" i="0" u="none" strike="noStrike" kern="0" cap="none" spc="0" normalizeH="0" baseline="0" noProof="0" dirty="0" err="1">
                <a:ln>
                  <a:noFill/>
                </a:ln>
                <a:solidFill>
                  <a:srgbClr val="000000"/>
                </a:solidFill>
                <a:effectLst/>
                <a:uLnTx/>
                <a:uFillTx/>
                <a:latin typeface="Calibri"/>
                <a:cs typeface="Calibri"/>
                <a:sym typeface="Calibri"/>
              </a:rPr>
              <a:t>tratamientos</a:t>
            </a:r>
            <a:r>
              <a:rPr kumimoji="0" lang="en-US" sz="2000" b="0" i="0" u="none" strike="noStrike" kern="0" cap="none" spc="0" normalizeH="0" baseline="0" noProof="0" dirty="0">
                <a:ln>
                  <a:noFill/>
                </a:ln>
                <a:solidFill>
                  <a:srgbClr val="000000"/>
                </a:solidFill>
                <a:effectLst/>
                <a:uLnTx/>
                <a:uFillTx/>
                <a:latin typeface="Calibri"/>
                <a:cs typeface="Calibri"/>
                <a:sym typeface="Calibri"/>
              </a:rPr>
              <a:t>.</a:t>
            </a:r>
            <a:endParaRPr kumimoji="0" lang="de-DE" sz="2000" b="0" i="0" u="none" strike="noStrike" kern="0" cap="none" spc="0" normalizeH="0" baseline="0" noProof="0" dirty="0">
              <a:ln>
                <a:noFill/>
              </a:ln>
              <a:solidFill>
                <a:srgbClr val="000000"/>
              </a:solidFill>
              <a:effectLst/>
              <a:uLnTx/>
              <a:uFillTx/>
              <a:latin typeface="Calibri"/>
              <a:cs typeface="Calibri"/>
              <a:sym typeface="Calibri"/>
            </a:endParaRPr>
          </a:p>
        </p:txBody>
      </p:sp>
      <p:pic>
        <p:nvPicPr>
          <p:cNvPr id="3" name="Grafik 2"/>
          <p:cNvPicPr>
            <a:picLocks noChangeAspect="1"/>
          </p:cNvPicPr>
          <p:nvPr/>
        </p:nvPicPr>
        <p:blipFill>
          <a:blip r:embed="rId5"/>
          <a:stretch>
            <a:fillRect/>
          </a:stretch>
        </p:blipFill>
        <p:spPr>
          <a:xfrm>
            <a:off x="6789583" y="2288463"/>
            <a:ext cx="4837247" cy="3224831"/>
          </a:xfrm>
          <a:prstGeom prst="rect">
            <a:avLst/>
          </a:prstGeom>
        </p:spPr>
      </p:pic>
      <p:sp>
        <p:nvSpPr>
          <p:cNvPr id="7" name="Textfeld 10">
            <a:extLst>
              <a:ext uri="{FF2B5EF4-FFF2-40B4-BE49-F238E27FC236}">
                <a16:creationId xmlns:a16="http://schemas.microsoft.com/office/drawing/2014/main" id="{CFFB134A-BA04-4952-A09E-4BB428293953}"/>
              </a:ext>
            </a:extLst>
          </p:cNvPr>
          <p:cNvSpPr txBox="1"/>
          <p:nvPr/>
        </p:nvSpPr>
        <p:spPr>
          <a:xfrm>
            <a:off x="9513504" y="0"/>
            <a:ext cx="2678496" cy="584775"/>
          </a:xfrm>
          <a:prstGeom prst="rect">
            <a:avLst/>
          </a:prstGeom>
          <a:solidFill>
            <a:schemeClr val="bg1">
              <a:lumMod val="50000"/>
            </a:scheme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5.3 Valoración de la información</a:t>
            </a:r>
          </a:p>
        </p:txBody>
      </p:sp>
      <p:sp>
        <p:nvSpPr>
          <p:cNvPr id="9" name="Rectángulo 8">
            <a:extLst>
              <a:ext uri="{FF2B5EF4-FFF2-40B4-BE49-F238E27FC236}">
                <a16:creationId xmlns:a16="http://schemas.microsoft.com/office/drawing/2014/main" id="{3252EA8A-B45B-649C-6430-651E1FA04A54}"/>
              </a:ext>
            </a:extLst>
          </p:cNvPr>
          <p:cNvSpPr/>
          <p:nvPr/>
        </p:nvSpPr>
        <p:spPr>
          <a:xfrm>
            <a:off x="87807" y="90834"/>
            <a:ext cx="227086" cy="2785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latin typeface="Calibri" panose="020F0502020204030204" pitchFamily="34" charset="0"/>
                <a:cs typeface="Calibri" panose="020F0502020204030204" pitchFamily="34" charset="0"/>
              </a:rPr>
              <a:t>5</a:t>
            </a:r>
          </a:p>
        </p:txBody>
      </p:sp>
    </p:spTree>
    <p:extLst>
      <p:ext uri="{BB962C8B-B14F-4D97-AF65-F5344CB8AC3E}">
        <p14:creationId xmlns:p14="http://schemas.microsoft.com/office/powerpoint/2010/main" val="2989447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028689" y="6566673"/>
            <a:ext cx="877208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4863" y="1045162"/>
            <a:ext cx="6085921" cy="23838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marR="0" lvl="0" indent="-381000" algn="l" defTabSz="914400" rtl="0" eaLnBrk="1" fontAlgn="auto" latinLnBrk="0" hangingPunct="1">
              <a:lnSpc>
                <a:spcPct val="100000"/>
              </a:lnSpc>
              <a:spcBef>
                <a:spcPts val="600"/>
              </a:spcBef>
              <a:spcAft>
                <a:spcPts val="0"/>
              </a:spcAft>
              <a:buClr>
                <a:srgbClr val="C01E24"/>
              </a:buClr>
              <a:buSzPts val="2400"/>
              <a:buFont typeface="Calibri"/>
              <a:buChar char="▪"/>
              <a:tabLst/>
              <a:defRPr/>
            </a:pPr>
            <a:endParaRPr kumimoji="0" lang="en-GB" sz="2000" b="1" i="0" u="none" strike="noStrike" kern="0" cap="none" spc="0" normalizeH="0" baseline="0" noProof="0" dirty="0">
              <a:ln>
                <a:noFill/>
              </a:ln>
              <a:solidFill>
                <a:srgbClr val="000000"/>
              </a:solidFill>
              <a:effectLst/>
              <a:uLnTx/>
              <a:uFillTx/>
              <a:latin typeface="Calibri"/>
              <a:cs typeface="Calibri"/>
              <a:sym typeface="Calibri"/>
            </a:endParaRPr>
          </a:p>
          <a:p>
            <a:pPr marL="457200" marR="0" lvl="0" indent="-381000" algn="just" defTabSz="914400" rtl="0" eaLnBrk="1" fontAlgn="auto" latinLnBrk="0" hangingPunct="1">
              <a:lnSpc>
                <a:spcPct val="100000"/>
              </a:lnSpc>
              <a:spcBef>
                <a:spcPts val="600"/>
              </a:spcBef>
              <a:spcAft>
                <a:spcPts val="0"/>
              </a:spcAft>
              <a:buClr>
                <a:srgbClr val="C01E24"/>
              </a:buClr>
              <a:buSzPts val="2400"/>
              <a:buFont typeface="Calibri"/>
              <a:buChar char="▪"/>
              <a:tabLst/>
              <a:defRPr/>
            </a:pPr>
            <a:r>
              <a:rPr kumimoji="0" lang="en-GB" sz="2000" b="1" i="0" u="none" strike="noStrike" kern="0" cap="none" spc="0" normalizeH="0" baseline="0" noProof="0" dirty="0">
                <a:ln>
                  <a:noFill/>
                </a:ln>
                <a:solidFill>
                  <a:srgbClr val="000000"/>
                </a:solidFill>
                <a:effectLst/>
                <a:uLnTx/>
                <a:uFillTx/>
                <a:latin typeface="Calibri"/>
                <a:cs typeface="Calibri"/>
                <a:sym typeface="Calibri"/>
              </a:rPr>
              <a:t>¿Proporciona la herramienta información objetiva? </a:t>
            </a:r>
            <a:r>
              <a:rPr kumimoji="0" lang="en-US" sz="2000" b="0" i="0" u="none" strike="noStrike" kern="0" cap="none" spc="0" normalizeH="0" baseline="0" noProof="0" dirty="0">
                <a:ln>
                  <a:noFill/>
                </a:ln>
                <a:solidFill>
                  <a:srgbClr val="000000"/>
                </a:solidFill>
                <a:effectLst/>
                <a:uLnTx/>
                <a:uFillTx/>
                <a:latin typeface="Calibri"/>
                <a:cs typeface="Calibri"/>
                <a:sym typeface="Calibri"/>
              </a:rPr>
              <a:t>El lenguaje debe ser claro y fáctico, sin suposiciones ni partidismos por los medicamentos o tratamientos.</a:t>
            </a:r>
            <a:endParaRPr kumimoji="0" lang="de-DE" sz="2000" b="0" i="0" u="none" strike="noStrike" kern="0" cap="none" spc="0" normalizeH="0" baseline="0" noProof="0" dirty="0">
              <a:ln>
                <a:noFill/>
              </a:ln>
              <a:solidFill>
                <a:srgbClr val="000000"/>
              </a:solidFill>
              <a:effectLst/>
              <a:uLnTx/>
              <a:uFillTx/>
              <a:latin typeface="Calibri"/>
              <a:cs typeface="Calibri"/>
              <a:sym typeface="Calibri"/>
            </a:endParaRPr>
          </a:p>
          <a:p>
            <a:pPr marL="457200" marR="0" lvl="0" indent="-381000" algn="just" defTabSz="914400" rtl="0" eaLnBrk="1" fontAlgn="auto" latinLnBrk="0" hangingPunct="1">
              <a:lnSpc>
                <a:spcPct val="100000"/>
              </a:lnSpc>
              <a:spcBef>
                <a:spcPts val="600"/>
              </a:spcBef>
              <a:spcAft>
                <a:spcPts val="0"/>
              </a:spcAft>
              <a:buClr>
                <a:srgbClr val="C01E24"/>
              </a:buClr>
              <a:buSzPts val="2400"/>
              <a:buFont typeface="Calibri"/>
              <a:buChar char="▪"/>
              <a:tabLst/>
              <a:defRPr/>
            </a:pPr>
            <a:r>
              <a:rPr kumimoji="0" lang="en-GB" sz="2000" b="1" i="0" u="none" strike="noStrike" kern="0" cap="none" spc="0" normalizeH="0" baseline="0" noProof="0" dirty="0">
                <a:ln>
                  <a:noFill/>
                </a:ln>
                <a:solidFill>
                  <a:srgbClr val="000000"/>
                </a:solidFill>
                <a:effectLst/>
                <a:uLnTx/>
                <a:uFillTx/>
                <a:latin typeface="Calibri"/>
                <a:cs typeface="Calibri"/>
                <a:sym typeface="Calibri"/>
              </a:rPr>
              <a:t>¿Hay datos de contacto? </a:t>
            </a:r>
            <a:r>
              <a:rPr kumimoji="0" lang="en-GB" sz="2000" b="0" i="0" u="none" strike="noStrike" kern="0" cap="none" spc="0" normalizeH="0" baseline="0" noProof="0" dirty="0">
                <a:ln>
                  <a:noFill/>
                </a:ln>
                <a:solidFill>
                  <a:srgbClr val="000000"/>
                </a:solidFill>
                <a:effectLst/>
                <a:uLnTx/>
                <a:uFillTx/>
                <a:latin typeface="Calibri"/>
                <a:cs typeface="Calibri"/>
                <a:sym typeface="Calibri"/>
              </a:rPr>
              <a:t>¿Son claramente visibles? ¿Se puede localizar a alguien en el número de teléfono indicado? ¿Está activa la dirección de correo electrónico? ¿Existe la dirección postal indicada? Consulte Google Maps para ver si puede encontrar la institución sanitaria o un médico en la dirección indicada. </a:t>
            </a:r>
            <a:endParaRPr kumimoji="0" lang="de-DE" sz="2000" b="0" i="0" u="none" strike="noStrike" kern="0" cap="none" spc="0" normalizeH="0" baseline="0" noProof="0" dirty="0">
              <a:ln>
                <a:noFill/>
              </a:ln>
              <a:solidFill>
                <a:srgbClr val="000000"/>
              </a:solidFill>
              <a:effectLst/>
              <a:uLnTx/>
              <a:uFillTx/>
              <a:latin typeface="Calibri"/>
              <a:cs typeface="Calibri"/>
              <a:sym typeface="Calibri"/>
            </a:endParaRPr>
          </a:p>
          <a:p>
            <a:pPr marL="457200" marR="0" lvl="0" indent="-381000" algn="just" defTabSz="914400" rtl="0" eaLnBrk="1" fontAlgn="auto" latinLnBrk="0" hangingPunct="1">
              <a:lnSpc>
                <a:spcPct val="100000"/>
              </a:lnSpc>
              <a:spcBef>
                <a:spcPts val="600"/>
              </a:spcBef>
              <a:spcAft>
                <a:spcPts val="0"/>
              </a:spcAft>
              <a:buClr>
                <a:srgbClr val="C01E24"/>
              </a:buClr>
              <a:buSzPts val="2400"/>
              <a:buFont typeface="Calibri"/>
              <a:buChar char="▪"/>
              <a:tabLst/>
              <a:defRPr/>
            </a:pPr>
            <a:r>
              <a:rPr kumimoji="0" lang="en-GB" sz="2000" b="1" i="0" u="none" strike="noStrike" kern="0" cap="none" spc="0" normalizeH="0" baseline="0" noProof="0" dirty="0">
                <a:ln>
                  <a:noFill/>
                </a:ln>
                <a:solidFill>
                  <a:srgbClr val="000000"/>
                </a:solidFill>
                <a:effectLst/>
                <a:uLnTx/>
                <a:uFillTx/>
                <a:latin typeface="Calibri"/>
                <a:cs typeface="Calibri"/>
                <a:sym typeface="Calibri"/>
              </a:rPr>
              <a:t>¿Están identificadas las fuentes del contenido? </a:t>
            </a:r>
            <a:r>
              <a:rPr kumimoji="0" lang="en-GB" sz="2000" b="0" i="0" u="none" strike="noStrike" kern="0" cap="none" spc="0" normalizeH="0" baseline="0" noProof="0" dirty="0">
                <a:ln>
                  <a:noFill/>
                </a:ln>
                <a:solidFill>
                  <a:srgbClr val="000000"/>
                </a:solidFill>
                <a:effectLst/>
                <a:uLnTx/>
                <a:uFillTx/>
                <a:latin typeface="Calibri"/>
                <a:cs typeface="Calibri"/>
                <a:sym typeface="Calibri"/>
              </a:rPr>
              <a:t>Un sitio web de salud creíble debe tener fuentes completas y comprensibles y debe ser fácil de encontrar. </a:t>
            </a:r>
            <a:endParaRPr kumimoji="0" lang="de-DE" sz="2000" b="0" i="0" u="none" strike="noStrike" kern="0" cap="none" spc="0" normalizeH="0" baseline="0" noProof="0" dirty="0">
              <a:ln>
                <a:noFill/>
              </a:ln>
              <a:solidFill>
                <a:srgbClr val="000000"/>
              </a:solidFill>
              <a:effectLst/>
              <a:uLnTx/>
              <a:uFillTx/>
              <a:latin typeface="Calibri"/>
              <a:cs typeface="Calibri"/>
              <a:sym typeface="Calibri"/>
            </a:endParaRPr>
          </a:p>
        </p:txBody>
      </p:sp>
      <p:pic>
        <p:nvPicPr>
          <p:cNvPr id="4" name="Grafik 3"/>
          <p:cNvPicPr>
            <a:picLocks noChangeAspect="1"/>
          </p:cNvPicPr>
          <p:nvPr/>
        </p:nvPicPr>
        <p:blipFill>
          <a:blip r:embed="rId5"/>
          <a:stretch>
            <a:fillRect/>
          </a:stretch>
        </p:blipFill>
        <p:spPr>
          <a:xfrm>
            <a:off x="6823970" y="2261972"/>
            <a:ext cx="4779078" cy="3186052"/>
          </a:xfrm>
          <a:prstGeom prst="rect">
            <a:avLst/>
          </a:prstGeom>
        </p:spPr>
      </p:pic>
      <p:sp>
        <p:nvSpPr>
          <p:cNvPr id="7" name="Textfeld 10">
            <a:extLst>
              <a:ext uri="{FF2B5EF4-FFF2-40B4-BE49-F238E27FC236}">
                <a16:creationId xmlns:a16="http://schemas.microsoft.com/office/drawing/2014/main" id="{F8C89FD1-AAB9-49BD-9A6A-52EEF1526211}"/>
              </a:ext>
            </a:extLst>
          </p:cNvPr>
          <p:cNvSpPr txBox="1"/>
          <p:nvPr/>
        </p:nvSpPr>
        <p:spPr>
          <a:xfrm>
            <a:off x="9513504" y="0"/>
            <a:ext cx="2678496" cy="584775"/>
          </a:xfrm>
          <a:prstGeom prst="rect">
            <a:avLst/>
          </a:prstGeom>
          <a:solidFill>
            <a:schemeClr val="bg1">
              <a:lumMod val="50000"/>
            </a:scheme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5.3 Valoración de la información</a:t>
            </a:r>
          </a:p>
        </p:txBody>
      </p:sp>
    </p:spTree>
    <p:extLst>
      <p:ext uri="{BB962C8B-B14F-4D97-AF65-F5344CB8AC3E}">
        <p14:creationId xmlns:p14="http://schemas.microsoft.com/office/powerpoint/2010/main" val="38669099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2840431" y="6566673"/>
            <a:ext cx="877208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38565" y="1558132"/>
            <a:ext cx="6075650" cy="23838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marR="0" lvl="0" indent="-381000" algn="just" defTabSz="914400" rtl="0" eaLnBrk="1" fontAlgn="auto" latinLnBrk="0" hangingPunct="1">
              <a:lnSpc>
                <a:spcPct val="100000"/>
              </a:lnSpc>
              <a:spcBef>
                <a:spcPts val="600"/>
              </a:spcBef>
              <a:spcAft>
                <a:spcPts val="0"/>
              </a:spcAft>
              <a:buClr>
                <a:srgbClr val="C01E24"/>
              </a:buClr>
              <a:buSzPts val="2400"/>
              <a:buFont typeface="Calibri"/>
              <a:buChar char="▪"/>
              <a:tabLst/>
              <a:defRPr/>
            </a:pPr>
            <a:r>
              <a:rPr kumimoji="0" lang="en-GB" sz="2000" b="1" i="0" u="none" strike="noStrike" kern="0" cap="none" spc="0" normalizeH="0" baseline="0" noProof="0" dirty="0">
                <a:ln>
                  <a:noFill/>
                </a:ln>
                <a:solidFill>
                  <a:srgbClr val="000000"/>
                </a:solidFill>
                <a:effectLst/>
                <a:uLnTx/>
                <a:uFillTx/>
                <a:latin typeface="Calibri"/>
                <a:cs typeface="Calibri"/>
                <a:sym typeface="Calibri"/>
              </a:rPr>
              <a:t>¿Se reproduce el texto sin errores? </a:t>
            </a:r>
            <a:r>
              <a:rPr kumimoji="0" lang="en-GB" sz="2000" b="0" i="0" u="none" strike="noStrike" kern="0" cap="none" spc="0" normalizeH="0" baseline="0" noProof="0" dirty="0">
                <a:ln>
                  <a:noFill/>
                </a:ln>
                <a:solidFill>
                  <a:srgbClr val="000000"/>
                </a:solidFill>
                <a:effectLst/>
                <a:uLnTx/>
                <a:uFillTx/>
                <a:latin typeface="Calibri"/>
                <a:cs typeface="Calibri"/>
                <a:sym typeface="Calibri"/>
              </a:rPr>
              <a:t>Si hay muchos errores, expresiones desconocidas o frases incoherentes, puede haber intenciones dudosas detrás de la página. Cuestiona la información sanitaria de forma crítica y compruébala a través de otras fuentes.</a:t>
            </a:r>
          </a:p>
          <a:p>
            <a:pPr marL="457200" marR="0" lvl="0" indent="-381000" algn="just" defTabSz="914400" rtl="0" eaLnBrk="1" fontAlgn="auto" latinLnBrk="0" hangingPunct="1">
              <a:lnSpc>
                <a:spcPct val="100000"/>
              </a:lnSpc>
              <a:spcBef>
                <a:spcPts val="600"/>
              </a:spcBef>
              <a:spcAft>
                <a:spcPts val="0"/>
              </a:spcAft>
              <a:buClr>
                <a:srgbClr val="C01E24"/>
              </a:buClr>
              <a:buSzPts val="2400"/>
              <a:buFont typeface="Calibri"/>
              <a:buChar char="▪"/>
              <a:tabLst/>
              <a:defRPr/>
            </a:pPr>
            <a:r>
              <a:rPr kumimoji="0" lang="en-GB" sz="2000" b="1" i="0" u="none" strike="noStrike" kern="0" cap="none" spc="0" normalizeH="0" baseline="0" noProof="0" dirty="0">
                <a:ln>
                  <a:noFill/>
                </a:ln>
                <a:solidFill>
                  <a:srgbClr val="000000"/>
                </a:solidFill>
                <a:effectLst/>
                <a:uLnTx/>
                <a:uFillTx/>
                <a:latin typeface="Calibri"/>
                <a:cs typeface="Calibri"/>
                <a:sym typeface="Calibri"/>
              </a:rPr>
              <a:t>¿Hay publicidad en las páginas? </a:t>
            </a:r>
            <a:r>
              <a:rPr kumimoji="0" lang="en-GB" sz="2000" b="0" i="0" u="none" strike="noStrike" kern="0" cap="none" spc="0" normalizeH="0" baseline="0" noProof="0" dirty="0">
                <a:ln>
                  <a:noFill/>
                </a:ln>
                <a:solidFill>
                  <a:srgbClr val="000000"/>
                </a:solidFill>
                <a:effectLst/>
                <a:uLnTx/>
                <a:uFillTx/>
                <a:latin typeface="Calibri"/>
                <a:cs typeface="Calibri"/>
                <a:sym typeface="Calibri"/>
              </a:rPr>
              <a:t>Las instituciones reputadas del sector sanitario se abstienen de la publicidad de terceros proveedores. </a:t>
            </a:r>
            <a:endParaRPr kumimoji="0" lang="de-DE" sz="2000" b="0" i="0" u="none" strike="noStrike" kern="0" cap="none" spc="0" normalizeH="0" baseline="0" noProof="0" dirty="0">
              <a:ln>
                <a:noFill/>
              </a:ln>
              <a:solidFill>
                <a:srgbClr val="000000"/>
              </a:solidFill>
              <a:effectLst/>
              <a:uLnTx/>
              <a:uFillTx/>
              <a:latin typeface="Calibri"/>
              <a:cs typeface="Calibri"/>
              <a:sym typeface="Calibri"/>
            </a:endParaRPr>
          </a:p>
          <a:p>
            <a:pPr marL="457200" marR="0" lvl="0" indent="-381000" algn="just" defTabSz="914400" rtl="0" eaLnBrk="1" fontAlgn="auto" latinLnBrk="0" hangingPunct="1">
              <a:lnSpc>
                <a:spcPct val="100000"/>
              </a:lnSpc>
              <a:spcBef>
                <a:spcPts val="600"/>
              </a:spcBef>
              <a:spcAft>
                <a:spcPts val="0"/>
              </a:spcAft>
              <a:buClr>
                <a:srgbClr val="C01E24"/>
              </a:buClr>
              <a:buSzPts val="2400"/>
              <a:buFont typeface="Calibri"/>
              <a:buChar char="▪"/>
              <a:tabLst/>
              <a:defRPr/>
            </a:pPr>
            <a:r>
              <a:rPr kumimoji="0" lang="en-GB" sz="2000" b="1" i="0" u="none" strike="noStrike" kern="0" cap="none" spc="0" normalizeH="0" baseline="0" noProof="0" dirty="0">
                <a:ln>
                  <a:noFill/>
                </a:ln>
                <a:solidFill>
                  <a:srgbClr val="000000"/>
                </a:solidFill>
                <a:effectLst/>
                <a:uLnTx/>
                <a:uFillTx/>
                <a:latin typeface="Calibri"/>
                <a:cs typeface="Calibri"/>
                <a:sym typeface="Calibri"/>
              </a:rPr>
              <a:t>¿Son el diseño y la guía del usuario fáciles de seguir? </a:t>
            </a:r>
            <a:r>
              <a:rPr kumimoji="0" lang="en-GB" sz="2000" b="0" i="0" u="none" strike="noStrike" kern="0" cap="none" spc="0" normalizeH="0" baseline="0" noProof="0" dirty="0">
                <a:ln>
                  <a:noFill/>
                </a:ln>
                <a:solidFill>
                  <a:srgbClr val="000000"/>
                </a:solidFill>
                <a:effectLst/>
                <a:uLnTx/>
                <a:uFillTx/>
                <a:latin typeface="Calibri"/>
                <a:cs typeface="Calibri"/>
                <a:sym typeface="Calibri"/>
              </a:rPr>
              <a:t>Los sitios serios prefieren un diseño claro y una navegación intuitiva. </a:t>
            </a:r>
            <a:endParaRPr kumimoji="0" lang="de-DE" sz="2000" b="0" i="0" u="none" strike="noStrike" kern="0" cap="none" spc="0" normalizeH="0" baseline="0" noProof="0" dirty="0">
              <a:ln>
                <a:noFill/>
              </a:ln>
              <a:solidFill>
                <a:srgbClr val="000000"/>
              </a:solidFill>
              <a:effectLst/>
              <a:uLnTx/>
              <a:uFillTx/>
              <a:latin typeface="Calibri"/>
              <a:cs typeface="Calibri"/>
              <a:sym typeface="Calibri"/>
            </a:endParaRPr>
          </a:p>
          <a:p>
            <a:pPr marL="457200" marR="0" lvl="0" indent="-381000" algn="l" defTabSz="914400" rtl="0" eaLnBrk="1" fontAlgn="auto" latinLnBrk="0" hangingPunct="1">
              <a:lnSpc>
                <a:spcPct val="100000"/>
              </a:lnSpc>
              <a:spcBef>
                <a:spcPts val="600"/>
              </a:spcBef>
              <a:spcAft>
                <a:spcPts val="0"/>
              </a:spcAft>
              <a:buClr>
                <a:srgbClr val="C01E24"/>
              </a:buClr>
              <a:buSzPts val="2400"/>
              <a:buFont typeface="Calibri"/>
              <a:buChar char="▪"/>
              <a:tabLst/>
              <a:defRPr/>
            </a:pPr>
            <a:endParaRPr kumimoji="0" lang="de-DE" sz="2000" b="0" i="0" u="none" strike="noStrike" kern="0" cap="none" spc="0" normalizeH="0" baseline="0" noProof="0" dirty="0">
              <a:ln>
                <a:noFill/>
              </a:ln>
              <a:solidFill>
                <a:srgbClr val="000000"/>
              </a:solidFill>
              <a:effectLst/>
              <a:uLnTx/>
              <a:uFillTx/>
              <a:latin typeface="Calibri"/>
              <a:cs typeface="Calibri"/>
              <a:sym typeface="Calibri"/>
            </a:endParaRPr>
          </a:p>
        </p:txBody>
      </p:sp>
      <p:pic>
        <p:nvPicPr>
          <p:cNvPr id="4" name="Grafik 3"/>
          <p:cNvPicPr>
            <a:picLocks noChangeAspect="1"/>
          </p:cNvPicPr>
          <p:nvPr/>
        </p:nvPicPr>
        <p:blipFill>
          <a:blip r:embed="rId5"/>
          <a:stretch>
            <a:fillRect/>
          </a:stretch>
        </p:blipFill>
        <p:spPr>
          <a:xfrm>
            <a:off x="7170573" y="1756606"/>
            <a:ext cx="4441946" cy="3514507"/>
          </a:xfrm>
          <a:prstGeom prst="rect">
            <a:avLst/>
          </a:prstGeom>
        </p:spPr>
      </p:pic>
      <p:sp>
        <p:nvSpPr>
          <p:cNvPr id="7" name="Textfeld 10">
            <a:extLst>
              <a:ext uri="{FF2B5EF4-FFF2-40B4-BE49-F238E27FC236}">
                <a16:creationId xmlns:a16="http://schemas.microsoft.com/office/drawing/2014/main" id="{B34F88A0-0FD4-4AF6-A43D-B5209BAEF4A1}"/>
              </a:ext>
            </a:extLst>
          </p:cNvPr>
          <p:cNvSpPr txBox="1"/>
          <p:nvPr/>
        </p:nvSpPr>
        <p:spPr>
          <a:xfrm>
            <a:off x="9513504" y="0"/>
            <a:ext cx="2678496" cy="584775"/>
          </a:xfrm>
          <a:prstGeom prst="rect">
            <a:avLst/>
          </a:prstGeom>
          <a:solidFill>
            <a:schemeClr val="bg1">
              <a:lumMod val="50000"/>
            </a:scheme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5.3 Valoración de la información</a:t>
            </a:r>
          </a:p>
        </p:txBody>
      </p:sp>
    </p:spTree>
    <p:extLst>
      <p:ext uri="{BB962C8B-B14F-4D97-AF65-F5344CB8AC3E}">
        <p14:creationId xmlns:p14="http://schemas.microsoft.com/office/powerpoint/2010/main" val="42823987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136265" y="6580120"/>
            <a:ext cx="877208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45651" y="1660785"/>
            <a:ext cx="6525671" cy="23838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marR="0" lvl="0" indent="-381000" algn="just" defTabSz="914400" rtl="0" eaLnBrk="1" fontAlgn="auto" latinLnBrk="0" hangingPunct="1">
              <a:lnSpc>
                <a:spcPct val="100000"/>
              </a:lnSpc>
              <a:spcBef>
                <a:spcPts val="600"/>
              </a:spcBef>
              <a:spcAft>
                <a:spcPts val="0"/>
              </a:spcAft>
              <a:buClr>
                <a:srgbClr val="C01E24"/>
              </a:buClr>
              <a:buSzPts val="2400"/>
              <a:buFont typeface="Calibri"/>
              <a:buChar char="▪"/>
              <a:tabLst/>
              <a:defRPr/>
            </a:pPr>
            <a:r>
              <a:rPr kumimoji="0" lang="en-GB" sz="2000" b="1" i="0" u="none" strike="noStrike" kern="0" cap="none" spc="0" normalizeH="0" baseline="0" noProof="0" dirty="0">
                <a:ln>
                  <a:noFill/>
                </a:ln>
                <a:solidFill>
                  <a:srgbClr val="000000"/>
                </a:solidFill>
                <a:effectLst/>
                <a:uLnTx/>
                <a:uFillTx/>
                <a:latin typeface="Calibri"/>
                <a:cs typeface="Calibri"/>
                <a:sym typeface="Calibri"/>
              </a:rPr>
              <a:t>¿Tiene la dirección del sitio web un protocolo de transferencia de hipertexto (http)? </a:t>
            </a:r>
            <a:r>
              <a:rPr kumimoji="0" lang="en-GB" sz="2000" b="0" i="0" u="none" strike="noStrike" kern="0" cap="none" spc="0" normalizeH="0" baseline="0" noProof="0" dirty="0">
                <a:ln>
                  <a:noFill/>
                </a:ln>
                <a:solidFill>
                  <a:srgbClr val="000000"/>
                </a:solidFill>
                <a:effectLst/>
                <a:uLnTx/>
                <a:uFillTx/>
                <a:latin typeface="Calibri"/>
                <a:cs typeface="Calibri"/>
                <a:sym typeface="Calibri"/>
              </a:rPr>
              <a:t>Un primer indicio de un sitio web seguro y serio es la adición de una s (https) al http. La s significa "seguro" y promete que los datos del propio ordenador se transmiten al servidor de forma cifrada. Sin embargo, que un sitio de salud esté encriptado no significa que sea serio.</a:t>
            </a:r>
            <a:endParaRPr kumimoji="0" lang="de-DE" sz="2000" b="0" i="0" u="none" strike="noStrike" kern="0" cap="none" spc="0" normalizeH="0" baseline="0" noProof="0" dirty="0">
              <a:ln>
                <a:noFill/>
              </a:ln>
              <a:solidFill>
                <a:srgbClr val="000000"/>
              </a:solidFill>
              <a:effectLst/>
              <a:uLnTx/>
              <a:uFillTx/>
              <a:latin typeface="Calibri"/>
              <a:cs typeface="Calibri"/>
              <a:sym typeface="Calibri"/>
            </a:endParaRPr>
          </a:p>
          <a:p>
            <a:pPr marL="457200" marR="0" lvl="0" indent="-381000" algn="just" defTabSz="914400" rtl="0" eaLnBrk="1" fontAlgn="auto" latinLnBrk="0" hangingPunct="1">
              <a:lnSpc>
                <a:spcPct val="100000"/>
              </a:lnSpc>
              <a:spcBef>
                <a:spcPts val="600"/>
              </a:spcBef>
              <a:spcAft>
                <a:spcPts val="0"/>
              </a:spcAft>
              <a:buClr>
                <a:srgbClr val="C01E24"/>
              </a:buClr>
              <a:buSzPts val="2400"/>
              <a:buFont typeface="Calibri"/>
              <a:buChar char="▪"/>
              <a:tabLst/>
              <a:defRPr/>
            </a:pPr>
            <a:r>
              <a:rPr kumimoji="0" lang="en-GB" sz="2000" b="1" i="0" u="none" strike="noStrike" kern="0" cap="none" spc="0" normalizeH="0" baseline="0" noProof="0" dirty="0">
                <a:ln>
                  <a:noFill/>
                </a:ln>
                <a:solidFill>
                  <a:srgbClr val="000000"/>
                </a:solidFill>
                <a:effectLst/>
                <a:uLnTx/>
                <a:uFillTx/>
                <a:latin typeface="Calibri"/>
                <a:cs typeface="Calibri"/>
                <a:sym typeface="Calibri"/>
              </a:rPr>
              <a:t>¿Es rastreable el dominio bajo el que se accede a la página? </a:t>
            </a:r>
            <a:r>
              <a:rPr kumimoji="0" lang="en-GB" sz="2000" b="0" i="0" u="none" strike="noStrike" kern="0" cap="none" spc="0" normalizeH="0" baseline="0" noProof="0" dirty="0">
                <a:ln>
                  <a:noFill/>
                </a:ln>
                <a:solidFill>
                  <a:srgbClr val="000000"/>
                </a:solidFill>
                <a:effectLst/>
                <a:uLnTx/>
                <a:uFillTx/>
                <a:latin typeface="Calibri"/>
                <a:cs typeface="Calibri"/>
                <a:sym typeface="Calibri"/>
              </a:rPr>
              <a:t>Las variaciones de nombres (de marca) conocidos o muchos guiones pueden indicar un sitio en el que no se debe confiar.</a:t>
            </a:r>
            <a:endParaRPr kumimoji="0" lang="de-DE" sz="2000" b="0" i="0" u="none" strike="noStrike" kern="0" cap="none" spc="0" normalizeH="0" baseline="0" noProof="0" dirty="0">
              <a:ln>
                <a:noFill/>
              </a:ln>
              <a:solidFill>
                <a:srgbClr val="000000"/>
              </a:solidFill>
              <a:effectLst/>
              <a:uLnTx/>
              <a:uFillTx/>
              <a:latin typeface="Calibri"/>
              <a:cs typeface="Calibri"/>
              <a:sym typeface="Calibri"/>
            </a:endParaRPr>
          </a:p>
        </p:txBody>
      </p:sp>
      <p:pic>
        <p:nvPicPr>
          <p:cNvPr id="4" name="Grafik 3"/>
          <p:cNvPicPr>
            <a:picLocks noChangeAspect="1"/>
          </p:cNvPicPr>
          <p:nvPr/>
        </p:nvPicPr>
        <p:blipFill>
          <a:blip r:embed="rId5"/>
          <a:stretch>
            <a:fillRect/>
          </a:stretch>
        </p:blipFill>
        <p:spPr>
          <a:xfrm>
            <a:off x="7332351" y="1786711"/>
            <a:ext cx="4481392" cy="3425268"/>
          </a:xfrm>
          <a:prstGeom prst="rect">
            <a:avLst/>
          </a:prstGeom>
        </p:spPr>
      </p:pic>
      <p:sp>
        <p:nvSpPr>
          <p:cNvPr id="7" name="Textfeld 10">
            <a:extLst>
              <a:ext uri="{FF2B5EF4-FFF2-40B4-BE49-F238E27FC236}">
                <a16:creationId xmlns:a16="http://schemas.microsoft.com/office/drawing/2014/main" id="{AFE5FDC2-3C33-4E93-AE25-CF46E4A92E07}"/>
              </a:ext>
            </a:extLst>
          </p:cNvPr>
          <p:cNvSpPr txBox="1"/>
          <p:nvPr/>
        </p:nvSpPr>
        <p:spPr>
          <a:xfrm>
            <a:off x="9513504" y="0"/>
            <a:ext cx="2678496" cy="584775"/>
          </a:xfrm>
          <a:prstGeom prst="rect">
            <a:avLst/>
          </a:prstGeom>
          <a:solidFill>
            <a:schemeClr val="bg1">
              <a:lumMod val="50000"/>
            </a:scheme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5.3 Valoración de la información</a:t>
            </a:r>
          </a:p>
        </p:txBody>
      </p:sp>
    </p:spTree>
    <p:extLst>
      <p:ext uri="{BB962C8B-B14F-4D97-AF65-F5344CB8AC3E}">
        <p14:creationId xmlns:p14="http://schemas.microsoft.com/office/powerpoint/2010/main" val="35338840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6154" y="110912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err="1">
                <a:solidFill>
                  <a:srgbClr val="002060"/>
                </a:solidFill>
              </a:rPr>
              <a:t>Actividad</a:t>
            </a:r>
            <a:r>
              <a:rPr lang="en-GB" dirty="0">
                <a:solidFill>
                  <a:srgbClr val="002060"/>
                </a:solidFill>
              </a:rPr>
              <a:t> </a:t>
            </a:r>
            <a:r>
              <a:rPr lang="en-GB" dirty="0" err="1">
                <a:solidFill>
                  <a:srgbClr val="002060"/>
                </a:solidFill>
              </a:rPr>
              <a:t>práctica</a:t>
            </a: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54483" y="2249714"/>
            <a:ext cx="6956252" cy="393272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marR="0" lvl="0" indent="-342900" algn="just" defTabSz="914400" rtl="0" eaLnBrk="1" fontAlgn="auto" latinLnBrk="0" hangingPunct="1">
              <a:lnSpc>
                <a:spcPct val="150000"/>
              </a:lnSpc>
              <a:spcBef>
                <a:spcPts val="0"/>
              </a:spcBef>
              <a:spcAft>
                <a:spcPts val="0"/>
              </a:spcAft>
              <a:buClr>
                <a:srgbClr val="C01E24"/>
              </a:buClr>
              <a:buSzPts val="2000"/>
              <a:buFont typeface="Calibri"/>
              <a:buChar char="▪"/>
              <a:tabLst/>
              <a:defRPr/>
            </a:pPr>
            <a:r>
              <a:rPr kumimoji="0" lang="en-GB" sz="2000" b="0" i="0" u="none" strike="noStrike" kern="0" cap="none" spc="0" normalizeH="0" baseline="0" noProof="0" dirty="0">
                <a:ln>
                  <a:noFill/>
                </a:ln>
                <a:solidFill>
                  <a:srgbClr val="000000"/>
                </a:solidFill>
                <a:effectLst/>
                <a:uLnTx/>
                <a:uFillTx/>
                <a:latin typeface="Calibri"/>
                <a:cs typeface="Calibri"/>
                <a:sym typeface="Calibri"/>
              </a:rPr>
              <a:t>Por favor, haga este ejercicio individualmente respondiendo a las preguntas</a:t>
            </a:r>
          </a:p>
          <a:p>
            <a:pPr marL="342900" marR="0" lvl="0" indent="-342900" algn="just" defTabSz="914400" rtl="0" eaLnBrk="1" fontAlgn="auto" latinLnBrk="0" hangingPunct="1">
              <a:lnSpc>
                <a:spcPct val="150000"/>
              </a:lnSpc>
              <a:spcBef>
                <a:spcPts val="0"/>
              </a:spcBef>
              <a:spcAft>
                <a:spcPts val="0"/>
              </a:spcAft>
              <a:buClr>
                <a:srgbClr val="C01E24"/>
              </a:buClr>
              <a:buSzPts val="2000"/>
              <a:buFont typeface="Calibri"/>
              <a:buChar char="▪"/>
              <a:tabLst/>
              <a:defRPr/>
            </a:pPr>
            <a:r>
              <a:rPr kumimoji="0" lang="en-GB" sz="2000" b="0" i="0" u="none" strike="noStrike" kern="0" cap="none" spc="0" normalizeH="0" baseline="0" noProof="0" dirty="0">
                <a:ln>
                  <a:noFill/>
                </a:ln>
                <a:solidFill>
                  <a:srgbClr val="000000"/>
                </a:solidFill>
                <a:effectLst/>
                <a:uLnTx/>
                <a:uFillTx/>
                <a:latin typeface="Calibri"/>
                <a:cs typeface="Calibri"/>
                <a:sym typeface="Calibri"/>
              </a:rPr>
              <a:t>Después de un tiempo predefinido (por ejemplo, 30 minutos), el formador le preguntará sobre el resultado de sus comprobaciones y si hay sitios web en los que ya no confiaría y por qué.</a:t>
            </a:r>
          </a:p>
          <a:p>
            <a:pPr marL="342900" marR="0" lvl="0" indent="-342900" algn="just" defTabSz="914400" rtl="0" eaLnBrk="1" fontAlgn="auto" latinLnBrk="0" hangingPunct="1">
              <a:lnSpc>
                <a:spcPct val="150000"/>
              </a:lnSpc>
              <a:spcBef>
                <a:spcPts val="0"/>
              </a:spcBef>
              <a:spcAft>
                <a:spcPts val="0"/>
              </a:spcAft>
              <a:buClr>
                <a:srgbClr val="C01E24"/>
              </a:buClr>
              <a:buSzPts val="2000"/>
              <a:buFont typeface="Calibri"/>
              <a:buChar char="▪"/>
              <a:tabLst/>
              <a:defRPr/>
            </a:pPr>
            <a:r>
              <a:rPr kumimoji="0" lang="en-GB" sz="2000" b="0" i="0" u="none" strike="noStrike" kern="0" cap="none" spc="0" normalizeH="0" baseline="0" noProof="0" dirty="0">
                <a:ln>
                  <a:noFill/>
                </a:ln>
                <a:solidFill>
                  <a:srgbClr val="000000"/>
                </a:solidFill>
                <a:effectLst/>
                <a:uLnTx/>
                <a:uFillTx/>
                <a:latin typeface="Calibri"/>
                <a:cs typeface="Calibri"/>
                <a:sym typeface="Calibri"/>
              </a:rPr>
              <a:t>El ejercicio puede documentarse en un tablón de anuncios.</a:t>
            </a:r>
          </a:p>
        </p:txBody>
      </p:sp>
      <p:pic>
        <p:nvPicPr>
          <p:cNvPr id="5" name="Grafik 4"/>
          <p:cNvPicPr>
            <a:picLocks noChangeAspect="1"/>
          </p:cNvPicPr>
          <p:nvPr/>
        </p:nvPicPr>
        <p:blipFill>
          <a:blip r:embed="rId5"/>
          <a:stretch>
            <a:fillRect/>
          </a:stretch>
        </p:blipFill>
        <p:spPr>
          <a:xfrm>
            <a:off x="7595547" y="2374709"/>
            <a:ext cx="4505468" cy="3003645"/>
          </a:xfrm>
          <a:prstGeom prst="rect">
            <a:avLst/>
          </a:prstGeom>
        </p:spPr>
      </p:pic>
      <p:sp>
        <p:nvSpPr>
          <p:cNvPr id="7" name="Textfeld 10">
            <a:extLst>
              <a:ext uri="{FF2B5EF4-FFF2-40B4-BE49-F238E27FC236}">
                <a16:creationId xmlns:a16="http://schemas.microsoft.com/office/drawing/2014/main" id="{DFF367F8-51E7-48A6-93B4-3B2CA6032051}"/>
              </a:ext>
            </a:extLst>
          </p:cNvPr>
          <p:cNvSpPr txBox="1"/>
          <p:nvPr/>
        </p:nvSpPr>
        <p:spPr>
          <a:xfrm>
            <a:off x="9513504" y="0"/>
            <a:ext cx="2678496" cy="584775"/>
          </a:xfrm>
          <a:prstGeom prst="rect">
            <a:avLst/>
          </a:prstGeom>
          <a:solidFill>
            <a:schemeClr val="bg1">
              <a:lumMod val="50000"/>
            </a:scheme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5.3 Valoración de la información</a:t>
            </a:r>
          </a:p>
        </p:txBody>
      </p:sp>
    </p:spTree>
    <p:extLst>
      <p:ext uri="{BB962C8B-B14F-4D97-AF65-F5344CB8AC3E}">
        <p14:creationId xmlns:p14="http://schemas.microsoft.com/office/powerpoint/2010/main" val="17613306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6154" y="110912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Deberes en línea</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54482" y="1520108"/>
            <a:ext cx="5769109" cy="382841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marR="0" lvl="0" indent="-381000" algn="l" defTabSz="914400" rtl="0" eaLnBrk="1" fontAlgn="auto" latinLnBrk="0" hangingPunct="1">
              <a:lnSpc>
                <a:spcPct val="150000"/>
              </a:lnSpc>
              <a:spcBef>
                <a:spcPts val="600"/>
              </a:spcBef>
              <a:spcAft>
                <a:spcPts val="0"/>
              </a:spcAft>
              <a:buClr>
                <a:srgbClr val="C01E24"/>
              </a:buClr>
              <a:buSzPts val="2400"/>
              <a:buFont typeface="Calibri"/>
              <a:buChar char="▪"/>
              <a:tabLst/>
              <a:defRPr/>
            </a:pPr>
            <a:endParaRPr kumimoji="0" lang="en-US" sz="2000" b="0" i="0" u="none" strike="noStrike" kern="0" cap="none" spc="0" normalizeH="0" baseline="0" noProof="0" dirty="0">
              <a:ln>
                <a:noFill/>
              </a:ln>
              <a:solidFill>
                <a:srgbClr val="000000"/>
              </a:solidFill>
              <a:effectLst/>
              <a:uLnTx/>
              <a:uFillTx/>
              <a:latin typeface="Calibri"/>
              <a:cs typeface="Calibri"/>
              <a:sym typeface="Calibri"/>
            </a:endParaRPr>
          </a:p>
          <a:p>
            <a:pPr marL="457200" marR="0" lvl="0" indent="-381000" algn="just" defTabSz="914400" rtl="0" eaLnBrk="1" fontAlgn="auto" latinLnBrk="0" hangingPunct="1">
              <a:lnSpc>
                <a:spcPct val="150000"/>
              </a:lnSpc>
              <a:spcBef>
                <a:spcPts val="600"/>
              </a:spcBef>
              <a:spcAft>
                <a:spcPts val="0"/>
              </a:spcAft>
              <a:buClr>
                <a:srgbClr val="C01E24"/>
              </a:buClr>
              <a:buSzPts val="2400"/>
              <a:buFont typeface="Calibri"/>
              <a:buChar char="▪"/>
              <a:tabLst/>
              <a:defRPr/>
            </a:pPr>
            <a:r>
              <a:rPr kumimoji="0" lang="en-US" sz="2000" b="0" i="0" u="none" strike="noStrike" kern="0" cap="none" spc="0" normalizeH="0" baseline="0" noProof="0" dirty="0">
                <a:ln>
                  <a:noFill/>
                </a:ln>
                <a:solidFill>
                  <a:srgbClr val="000000"/>
                </a:solidFill>
                <a:effectLst/>
                <a:uLnTx/>
                <a:uFillTx/>
                <a:latin typeface="Calibri"/>
                <a:cs typeface="Calibri"/>
                <a:sym typeface="Calibri"/>
              </a:rPr>
              <a:t>Consulta otras 2 fuentes en línea según las preguntas presentadas en la sesión presencial. </a:t>
            </a:r>
          </a:p>
          <a:p>
            <a:pPr marL="457200" marR="0" lvl="0" indent="-381000" algn="just" defTabSz="914400" rtl="0" eaLnBrk="1" fontAlgn="auto" latinLnBrk="0" hangingPunct="1">
              <a:lnSpc>
                <a:spcPct val="150000"/>
              </a:lnSpc>
              <a:spcBef>
                <a:spcPts val="600"/>
              </a:spcBef>
              <a:spcAft>
                <a:spcPts val="0"/>
              </a:spcAft>
              <a:buClr>
                <a:srgbClr val="C01E24"/>
              </a:buClr>
              <a:buSzPts val="2400"/>
              <a:buFont typeface="Calibri"/>
              <a:buChar char="▪"/>
              <a:tabLst/>
              <a:defRPr/>
            </a:pPr>
            <a:r>
              <a:rPr kumimoji="0" lang="en-US" sz="2000" b="0" i="0" u="none" strike="noStrike" kern="0" cap="none" spc="0" normalizeH="0" baseline="0" noProof="0" dirty="0">
                <a:ln>
                  <a:noFill/>
                </a:ln>
                <a:solidFill>
                  <a:srgbClr val="000000"/>
                </a:solidFill>
                <a:effectLst/>
                <a:uLnTx/>
                <a:uFillTx/>
                <a:latin typeface="Calibri"/>
                <a:cs typeface="Calibri"/>
                <a:sym typeface="Calibri"/>
              </a:rPr>
              <a:t>Incluya sus respuestas en un cuestionario en línea y resuma su resultado en un campo de texto libre. </a:t>
            </a:r>
          </a:p>
          <a:p>
            <a:pPr marL="457200" marR="0" lvl="0" indent="-381000" algn="just" defTabSz="914400" rtl="0" eaLnBrk="1" fontAlgn="auto" latinLnBrk="0" hangingPunct="1">
              <a:lnSpc>
                <a:spcPct val="150000"/>
              </a:lnSpc>
              <a:spcBef>
                <a:spcPts val="600"/>
              </a:spcBef>
              <a:spcAft>
                <a:spcPts val="0"/>
              </a:spcAft>
              <a:buClr>
                <a:srgbClr val="C01E24"/>
              </a:buClr>
              <a:buSzPts val="2400"/>
              <a:buFont typeface="Calibri"/>
              <a:buChar char="▪"/>
              <a:tabLst/>
              <a:defRPr/>
            </a:pPr>
            <a:r>
              <a:rPr kumimoji="0" lang="en-US" sz="2000" b="0" i="0" u="none" strike="noStrike" kern="0" cap="none" spc="0" normalizeH="0" baseline="0" noProof="0" dirty="0">
                <a:ln>
                  <a:noFill/>
                </a:ln>
                <a:solidFill>
                  <a:srgbClr val="000000"/>
                </a:solidFill>
                <a:effectLst/>
                <a:uLnTx/>
                <a:uFillTx/>
                <a:latin typeface="Calibri"/>
                <a:cs typeface="Calibri"/>
                <a:sym typeface="Calibri"/>
              </a:rPr>
              <a:t>Defina los puntos fuertes y débiles de la información proporcionada, qué información considera problemática y en qué fuente (no) </a:t>
            </a:r>
            <a:r>
              <a:rPr kumimoji="0" lang="en-US" sz="2000" b="0" i="0" u="none" strike="noStrike" kern="0" cap="none" spc="0" normalizeH="0" baseline="0" noProof="0" dirty="0" err="1">
                <a:ln>
                  <a:noFill/>
                </a:ln>
                <a:solidFill>
                  <a:srgbClr val="000000"/>
                </a:solidFill>
                <a:effectLst/>
                <a:uLnTx/>
                <a:uFillTx/>
                <a:latin typeface="Calibri"/>
                <a:cs typeface="Calibri"/>
                <a:sym typeface="Calibri"/>
              </a:rPr>
              <a:t>confiaría</a:t>
            </a:r>
            <a:r>
              <a:rPr kumimoji="0" lang="en-US" sz="2000" b="0" i="0" u="none" strike="noStrike" kern="0" cap="none" spc="0" normalizeH="0" baseline="0" noProof="0" dirty="0">
                <a:ln>
                  <a:noFill/>
                </a:ln>
                <a:solidFill>
                  <a:srgbClr val="000000"/>
                </a:solidFill>
                <a:effectLst/>
                <a:uLnTx/>
                <a:uFillTx/>
                <a:latin typeface="Calibri"/>
                <a:cs typeface="Calibri"/>
                <a:sym typeface="Calibri"/>
              </a:rPr>
              <a:t>.</a:t>
            </a:r>
            <a:br>
              <a:rPr kumimoji="0" lang="en-US" sz="2000" b="0" i="0" u="none" strike="noStrike" kern="0" cap="none" spc="0" normalizeH="0" baseline="0" noProof="0" dirty="0">
                <a:ln>
                  <a:noFill/>
                </a:ln>
                <a:solidFill>
                  <a:srgbClr val="000000"/>
                </a:solidFill>
                <a:effectLst/>
                <a:uLnTx/>
                <a:uFillTx/>
                <a:latin typeface="Calibri"/>
                <a:cs typeface="Calibri"/>
                <a:sym typeface="Calibri"/>
              </a:rPr>
            </a:br>
            <a:endParaRPr kumimoji="0" lang="en-GB" sz="2000" b="0" i="0" u="none" strike="noStrike" kern="0" cap="none" spc="0" normalizeH="0" baseline="0" noProof="0" dirty="0">
              <a:ln>
                <a:noFill/>
              </a:ln>
              <a:solidFill>
                <a:srgbClr val="000000"/>
              </a:solidFill>
              <a:effectLst/>
              <a:uLnTx/>
              <a:uFillTx/>
              <a:latin typeface="Calibri"/>
              <a:cs typeface="Calibri"/>
              <a:sym typeface="Calibri"/>
            </a:endParaRPr>
          </a:p>
        </p:txBody>
      </p:sp>
      <p:pic>
        <p:nvPicPr>
          <p:cNvPr id="3" name="Grafik 2"/>
          <p:cNvPicPr>
            <a:picLocks noChangeAspect="1"/>
          </p:cNvPicPr>
          <p:nvPr/>
        </p:nvPicPr>
        <p:blipFill>
          <a:blip r:embed="rId5"/>
          <a:stretch>
            <a:fillRect/>
          </a:stretch>
        </p:blipFill>
        <p:spPr>
          <a:xfrm>
            <a:off x="7149827" y="2310467"/>
            <a:ext cx="4727353" cy="3161418"/>
          </a:xfrm>
          <a:prstGeom prst="rect">
            <a:avLst/>
          </a:prstGeom>
        </p:spPr>
      </p:pic>
      <p:sp>
        <p:nvSpPr>
          <p:cNvPr id="7" name="Textfeld 10">
            <a:extLst>
              <a:ext uri="{FF2B5EF4-FFF2-40B4-BE49-F238E27FC236}">
                <a16:creationId xmlns:a16="http://schemas.microsoft.com/office/drawing/2014/main" id="{BED6CE6C-BDD3-4C1B-A2D7-3090FC2B0A51}"/>
              </a:ext>
            </a:extLst>
          </p:cNvPr>
          <p:cNvSpPr txBox="1"/>
          <p:nvPr/>
        </p:nvSpPr>
        <p:spPr>
          <a:xfrm>
            <a:off x="9513504" y="0"/>
            <a:ext cx="2678496" cy="584775"/>
          </a:xfrm>
          <a:prstGeom prst="rect">
            <a:avLst/>
          </a:prstGeom>
          <a:solidFill>
            <a:schemeClr val="bg1">
              <a:lumMod val="50000"/>
            </a:scheme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5.3 Valoración de la información</a:t>
            </a:r>
          </a:p>
        </p:txBody>
      </p:sp>
    </p:spTree>
    <p:extLst>
      <p:ext uri="{BB962C8B-B14F-4D97-AF65-F5344CB8AC3E}">
        <p14:creationId xmlns:p14="http://schemas.microsoft.com/office/powerpoint/2010/main" val="17398507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6154" y="110912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endParaRPr lang="en-GB" dirty="0">
              <a:solidFill>
                <a:srgbClr val="002060"/>
              </a:solidFill>
            </a:endParaRP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54482" y="1520108"/>
            <a:ext cx="6853893" cy="382841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marR="0" lvl="0" indent="-381000" algn="l" defTabSz="914400" rtl="0" eaLnBrk="1" fontAlgn="auto" latinLnBrk="0" hangingPunct="1">
              <a:lnSpc>
                <a:spcPct val="150000"/>
              </a:lnSpc>
              <a:spcBef>
                <a:spcPts val="600"/>
              </a:spcBef>
              <a:spcAft>
                <a:spcPts val="0"/>
              </a:spcAft>
              <a:buClr>
                <a:srgbClr val="C01E24"/>
              </a:buClr>
              <a:buSzPts val="2400"/>
              <a:buFont typeface="Calibri"/>
              <a:buChar char="▪"/>
              <a:tabLst/>
              <a:defRPr/>
            </a:pPr>
            <a:endParaRPr kumimoji="0" lang="en-US" sz="2000" b="0" i="0" u="none" strike="noStrike" kern="0" cap="none" spc="0" normalizeH="0" baseline="0" noProof="0" dirty="0">
              <a:ln>
                <a:noFill/>
              </a:ln>
              <a:solidFill>
                <a:srgbClr val="000000"/>
              </a:solidFill>
              <a:effectLst/>
              <a:uLnTx/>
              <a:uFillTx/>
              <a:latin typeface="Calibri"/>
              <a:cs typeface="Calibri"/>
              <a:sym typeface="Calibri"/>
            </a:endParaRPr>
          </a:p>
          <a:p>
            <a:pPr marL="76200" marR="0" lvl="0" indent="0" algn="l" defTabSz="914400" rtl="0" eaLnBrk="1" fontAlgn="auto" latinLnBrk="0" hangingPunct="1">
              <a:lnSpc>
                <a:spcPct val="150000"/>
              </a:lnSpc>
              <a:spcBef>
                <a:spcPts val="600"/>
              </a:spcBef>
              <a:spcAft>
                <a:spcPts val="0"/>
              </a:spcAft>
              <a:buClr>
                <a:srgbClr val="C01E24"/>
              </a:buClr>
              <a:buSzPts val="2400"/>
              <a:buFont typeface="Calibri"/>
              <a:buNone/>
              <a:tabLst/>
              <a:defRPr/>
            </a:pPr>
            <a:endParaRPr kumimoji="0" lang="en-US" sz="2000" b="0" i="0" u="none" strike="noStrike" kern="0" cap="none" spc="0" normalizeH="0" baseline="0" noProof="0" dirty="0">
              <a:ln>
                <a:noFill/>
              </a:ln>
              <a:solidFill>
                <a:srgbClr val="000000"/>
              </a:solidFill>
              <a:effectLst/>
              <a:uLnTx/>
              <a:uFillTx/>
              <a:latin typeface="Calibri"/>
              <a:cs typeface="Calibri"/>
              <a:sym typeface="Calibri"/>
            </a:endParaRPr>
          </a:p>
          <a:p>
            <a:pPr marL="76200" marR="0" lvl="0" indent="0" algn="l" defTabSz="914400" rtl="0" eaLnBrk="1" fontAlgn="auto" latinLnBrk="0" hangingPunct="1">
              <a:lnSpc>
                <a:spcPct val="150000"/>
              </a:lnSpc>
              <a:spcBef>
                <a:spcPts val="600"/>
              </a:spcBef>
              <a:spcAft>
                <a:spcPts val="0"/>
              </a:spcAft>
              <a:buClr>
                <a:srgbClr val="C01E24"/>
              </a:buClr>
              <a:buSzPts val="2400"/>
              <a:buFont typeface="Calibri"/>
              <a:buNone/>
              <a:tabLst/>
              <a:defRPr/>
            </a:pPr>
            <a:r>
              <a:rPr kumimoji="0" lang="en-US" sz="2000" b="1" i="0" u="none" strike="noStrike" kern="0" cap="none" spc="0" normalizeH="0" baseline="0" noProof="0" dirty="0">
                <a:ln>
                  <a:noFill/>
                </a:ln>
                <a:solidFill>
                  <a:srgbClr val="000000"/>
                </a:solidFill>
                <a:effectLst/>
                <a:uLnTx/>
                <a:uFillTx/>
                <a:latin typeface="Calibri"/>
                <a:cs typeface="Calibri"/>
                <a:sym typeface="Calibri"/>
              </a:rPr>
              <a:t>¿</a:t>
            </a:r>
            <a:r>
              <a:rPr kumimoji="0" lang="en-US" sz="2000" b="1" i="0" u="none" strike="noStrike" kern="0" cap="none" spc="0" normalizeH="0" baseline="0" noProof="0" dirty="0" err="1">
                <a:ln>
                  <a:noFill/>
                </a:ln>
                <a:solidFill>
                  <a:srgbClr val="000000"/>
                </a:solidFill>
                <a:effectLst/>
                <a:uLnTx/>
                <a:uFillTx/>
                <a:latin typeface="Calibri"/>
                <a:cs typeface="Calibri"/>
                <a:sym typeface="Calibri"/>
              </a:rPr>
              <a:t>Alguna</a:t>
            </a:r>
            <a:r>
              <a:rPr kumimoji="0" lang="en-US" sz="2000" b="1" i="0" u="none" strike="noStrike" kern="0" cap="none" spc="0" normalizeH="0" baseline="0" noProof="0" dirty="0">
                <a:ln>
                  <a:noFill/>
                </a:ln>
                <a:solidFill>
                  <a:srgbClr val="000000"/>
                </a:solidFill>
                <a:effectLst/>
                <a:uLnTx/>
                <a:uFillTx/>
                <a:latin typeface="Calibri"/>
                <a:cs typeface="Calibri"/>
                <a:sym typeface="Calibri"/>
              </a:rPr>
              <a:t> pregunta sobre el contenido del aprendizaje </a:t>
            </a:r>
          </a:p>
          <a:p>
            <a:pPr marL="76200" marR="0" lvl="0" indent="0" algn="l" defTabSz="914400" rtl="0" eaLnBrk="1" fontAlgn="auto" latinLnBrk="0" hangingPunct="1">
              <a:lnSpc>
                <a:spcPct val="150000"/>
              </a:lnSpc>
              <a:spcBef>
                <a:spcPts val="600"/>
              </a:spcBef>
              <a:spcAft>
                <a:spcPts val="0"/>
              </a:spcAft>
              <a:buClr>
                <a:srgbClr val="C01E24"/>
              </a:buClr>
              <a:buSzPts val="2400"/>
              <a:buFont typeface="Calibri"/>
              <a:buNone/>
              <a:tabLst/>
              <a:defRPr/>
            </a:pPr>
            <a:r>
              <a:rPr kumimoji="0" lang="en-US" sz="2000" b="1" i="0" u="none" strike="noStrike" kern="0" cap="none" spc="0" normalizeH="0" baseline="0" noProof="0" dirty="0">
                <a:ln>
                  <a:noFill/>
                </a:ln>
                <a:solidFill>
                  <a:srgbClr val="000000"/>
                </a:solidFill>
                <a:effectLst/>
                <a:uLnTx/>
                <a:uFillTx/>
                <a:latin typeface="Calibri"/>
                <a:cs typeface="Calibri"/>
                <a:sym typeface="Calibri"/>
              </a:rPr>
              <a:t>y los deberes?</a:t>
            </a:r>
            <a:endParaRPr kumimoji="0" lang="en-GB" sz="2000" b="1" i="0" u="none" strike="noStrike" kern="0" cap="none" spc="0" normalizeH="0" baseline="0" noProof="0" dirty="0">
              <a:ln>
                <a:noFill/>
              </a:ln>
              <a:solidFill>
                <a:srgbClr val="000000"/>
              </a:solidFill>
              <a:effectLst/>
              <a:uLnTx/>
              <a:uFillTx/>
              <a:latin typeface="Calibri"/>
              <a:cs typeface="Calibri"/>
              <a:sym typeface="Calibri"/>
            </a:endParaRPr>
          </a:p>
        </p:txBody>
      </p:sp>
      <p:pic>
        <p:nvPicPr>
          <p:cNvPr id="1026" name="Picture 2" descr="Fragen, Nachfrage, Zweifel, Psycholog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6608" y="1520108"/>
            <a:ext cx="4669542" cy="4669543"/>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83;p7">
            <a:extLst>
              <a:ext uri="{FF2B5EF4-FFF2-40B4-BE49-F238E27FC236}">
                <a16:creationId xmlns:a16="http://schemas.microsoft.com/office/drawing/2014/main" id="{3CFB9337-264D-4D33-94A6-9155100E51B0}"/>
              </a:ext>
            </a:extLst>
          </p:cNvPr>
          <p:cNvSpPr/>
          <p:nvPr/>
        </p:nvSpPr>
        <p:spPr>
          <a:xfrm>
            <a:off x="3418652" y="6581663"/>
            <a:ext cx="877208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9" name="Textfeld 10">
            <a:extLst>
              <a:ext uri="{FF2B5EF4-FFF2-40B4-BE49-F238E27FC236}">
                <a16:creationId xmlns:a16="http://schemas.microsoft.com/office/drawing/2014/main" id="{99232555-99CA-44BA-A0F1-E47D3BA31FE9}"/>
              </a:ext>
            </a:extLst>
          </p:cNvPr>
          <p:cNvSpPr txBox="1"/>
          <p:nvPr/>
        </p:nvSpPr>
        <p:spPr>
          <a:xfrm>
            <a:off x="9513504" y="0"/>
            <a:ext cx="2678496" cy="584775"/>
          </a:xfrm>
          <a:prstGeom prst="rect">
            <a:avLst/>
          </a:prstGeom>
          <a:solidFill>
            <a:schemeClr val="bg1">
              <a:lumMod val="50000"/>
            </a:schemeClr>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de-DE"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5.3 Valoración de la información</a:t>
            </a:r>
          </a:p>
        </p:txBody>
      </p:sp>
    </p:spTree>
    <p:extLst>
      <p:ext uri="{BB962C8B-B14F-4D97-AF65-F5344CB8AC3E}">
        <p14:creationId xmlns:p14="http://schemas.microsoft.com/office/powerpoint/2010/main" val="28286989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5.3.3</a:t>
            </a:r>
            <a:br>
              <a:rPr lang="en-US" altLang="el-GR" dirty="0">
                <a:solidFill>
                  <a:srgbClr val="C01E24"/>
                </a:solidFill>
              </a:rPr>
            </a:br>
            <a:r>
              <a:rPr lang="en-US" altLang="el-GR" dirty="0" err="1">
                <a:solidFill>
                  <a:srgbClr val="C01E24"/>
                </a:solidFill>
              </a:rPr>
              <a:t>Resultado</a:t>
            </a:r>
            <a:r>
              <a:rPr lang="en-US" altLang="el-GR" dirty="0">
                <a:solidFill>
                  <a:srgbClr val="C01E24"/>
                </a:solidFill>
              </a:rPr>
              <a:t> de la </a:t>
            </a:r>
            <a:r>
              <a:rPr lang="en-US" altLang="el-GR" dirty="0" err="1">
                <a:solidFill>
                  <a:srgbClr val="C01E24"/>
                </a:solidFill>
              </a:rPr>
              <a:t>evaluación</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48239" y="2149092"/>
            <a:ext cx="5157787" cy="3958468"/>
          </a:xfrm>
        </p:spPr>
        <p:txBody>
          <a:bodyPr>
            <a:normAutofit fontScale="77500" lnSpcReduction="20000"/>
          </a:bodyPr>
          <a:lstStyle/>
          <a:p>
            <a:pPr>
              <a:lnSpc>
                <a:spcPct val="110000"/>
              </a:lnSpc>
              <a:spcAft>
                <a:spcPts val="600"/>
              </a:spcAft>
            </a:pPr>
            <a:r>
              <a:rPr lang="en-US" sz="2200" dirty="0" err="1">
                <a:sym typeface="Arial" panose="020B0604020202020204" pitchFamily="34" charset="0"/>
              </a:rPr>
              <a:t>Objetivos</a:t>
            </a:r>
            <a:endParaRPr lang="en-US" sz="2200" dirty="0">
              <a:sym typeface="Arial" panose="020B0604020202020204" pitchFamily="34" charset="0"/>
            </a:endParaRPr>
          </a:p>
          <a:p>
            <a:pPr>
              <a:lnSpc>
                <a:spcPct val="110000"/>
              </a:lnSpc>
              <a:spcAft>
                <a:spcPts val="600"/>
              </a:spcAft>
            </a:pPr>
            <a:r>
              <a:rPr lang="es-ES" sz="2200" b="0" dirty="0">
                <a:latin typeface="Calibri" panose="020F0502020204030204" pitchFamily="34" charset="0"/>
                <a:cs typeface="Calibri" panose="020F0502020204030204" pitchFamily="34" charset="0"/>
                <a:sym typeface="Arial" panose="020B0604020202020204" pitchFamily="34" charset="0"/>
              </a:rPr>
              <a:t>Se pedirá a los alumnos que presenten su resultado en términos de valoración del contenido proporcionado por diferentes sitios web y portales. </a:t>
            </a:r>
          </a:p>
          <a:p>
            <a:pPr>
              <a:lnSpc>
                <a:spcPct val="110000"/>
              </a:lnSpc>
              <a:spcAft>
                <a:spcPts val="600"/>
              </a:spcAft>
            </a:pPr>
            <a:r>
              <a:rPr lang="es-ES" sz="2200" b="0" dirty="0">
                <a:latin typeface="Calibri" panose="020F0502020204030204" pitchFamily="34" charset="0"/>
                <a:cs typeface="Calibri" panose="020F0502020204030204" pitchFamily="34" charset="0"/>
                <a:sym typeface="Arial" panose="020B0604020202020204" pitchFamily="34" charset="0"/>
              </a:rPr>
              <a:t>El </a:t>
            </a:r>
            <a:r>
              <a:rPr lang="es-ES" sz="2200" dirty="0">
                <a:latin typeface="Calibri" panose="020F0502020204030204" pitchFamily="34" charset="0"/>
                <a:cs typeface="Calibri" panose="020F0502020204030204" pitchFamily="34" charset="0"/>
                <a:sym typeface="Arial" panose="020B0604020202020204" pitchFamily="34" charset="0"/>
              </a:rPr>
              <a:t>formador</a:t>
            </a:r>
            <a:r>
              <a:rPr lang="es-ES" sz="2200" b="0" dirty="0">
                <a:latin typeface="Calibri" panose="020F0502020204030204" pitchFamily="34" charset="0"/>
                <a:cs typeface="Calibri" panose="020F0502020204030204" pitchFamily="34" charset="0"/>
                <a:sym typeface="Arial" panose="020B0604020202020204" pitchFamily="34" charset="0"/>
              </a:rPr>
              <a:t> </a:t>
            </a:r>
          </a:p>
          <a:p>
            <a:pPr marL="342900" indent="-342900">
              <a:lnSpc>
                <a:spcPct val="110000"/>
              </a:lnSpc>
              <a:spcAft>
                <a:spcPts val="600"/>
              </a:spcAft>
              <a:buFont typeface="Arial" panose="020B0604020202020204" pitchFamily="34" charset="0"/>
              <a:buChar char="•"/>
            </a:pPr>
            <a:r>
              <a:rPr lang="es-ES" sz="2200" b="0" dirty="0">
                <a:latin typeface="Calibri" panose="020F0502020204030204" pitchFamily="34" charset="0"/>
                <a:cs typeface="Calibri" panose="020F0502020204030204" pitchFamily="34" charset="0"/>
                <a:sym typeface="Arial" panose="020B0604020202020204" pitchFamily="34" charset="0"/>
              </a:rPr>
              <a:t>pregunta a los alumnos quiénes de ellos seguirán/no seguirán confiando en la información del sitio web elegido y por qué</a:t>
            </a:r>
          </a:p>
          <a:p>
            <a:pPr marL="342900" indent="-342900">
              <a:lnSpc>
                <a:spcPct val="110000"/>
              </a:lnSpc>
              <a:spcAft>
                <a:spcPts val="600"/>
              </a:spcAft>
              <a:buFont typeface="Arial" panose="020B0604020202020204" pitchFamily="34" charset="0"/>
              <a:buChar char="•"/>
            </a:pPr>
            <a:r>
              <a:rPr lang="es-ES" sz="2200" b="0" dirty="0">
                <a:latin typeface="Calibri" panose="020F0502020204030204" pitchFamily="34" charset="0"/>
                <a:cs typeface="Calibri" panose="020F0502020204030204" pitchFamily="34" charset="0"/>
                <a:sym typeface="Arial" panose="020B0604020202020204" pitchFamily="34" charset="0"/>
              </a:rPr>
              <a:t>resume el contenido de la sesión e intenta aclarar posibles dudas y preguntas</a:t>
            </a:r>
          </a:p>
          <a:p>
            <a:pPr marL="342900" indent="-342900">
              <a:lnSpc>
                <a:spcPct val="110000"/>
              </a:lnSpc>
              <a:spcAft>
                <a:spcPts val="600"/>
              </a:spcAft>
              <a:buFont typeface="Arial" panose="020B0604020202020204" pitchFamily="34" charset="0"/>
              <a:buChar char="•"/>
            </a:pPr>
            <a:r>
              <a:rPr lang="es-ES" sz="2200" b="0" dirty="0">
                <a:latin typeface="Calibri" panose="020F0502020204030204" pitchFamily="34" charset="0"/>
                <a:cs typeface="Calibri" panose="020F0502020204030204" pitchFamily="34" charset="0"/>
                <a:sym typeface="Arial" panose="020B0604020202020204" pitchFamily="34" charset="0"/>
              </a:rPr>
              <a:t>explica las tareas que deben realizarse en la sesión de formación en línea </a:t>
            </a:r>
          </a:p>
        </p:txBody>
      </p:sp>
      <p:sp>
        <p:nvSpPr>
          <p:cNvPr id="14" name="Ορθογώνιο 13">
            <a:extLst>
              <a:ext uri="{FF2B5EF4-FFF2-40B4-BE49-F238E27FC236}">
                <a16:creationId xmlns:a16="http://schemas.microsoft.com/office/drawing/2014/main" id="{C48DB1DC-2ECC-1303-2155-27F9BAD6AE49}"/>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5.3.1</a:t>
            </a:r>
            <a:endParaRPr lang="el-GR" sz="1600" dirty="0">
              <a:solidFill>
                <a:schemeClr val="bg1"/>
              </a:solidFill>
            </a:endParaRPr>
          </a:p>
        </p:txBody>
      </p:sp>
      <p:sp>
        <p:nvSpPr>
          <p:cNvPr id="15" name="Ορθογώνιο 14">
            <a:extLst>
              <a:ext uri="{FF2B5EF4-FFF2-40B4-BE49-F238E27FC236}">
                <a16:creationId xmlns:a16="http://schemas.microsoft.com/office/drawing/2014/main" id="{2FEF8B9D-A237-9676-D6E4-13A1DABF3C74}"/>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5.3.2</a:t>
            </a:r>
            <a:endParaRPr lang="el-GR" sz="1600" dirty="0">
              <a:solidFill>
                <a:schemeClr val="bg1"/>
              </a:solidFill>
            </a:endParaRPr>
          </a:p>
        </p:txBody>
      </p:sp>
      <p:sp>
        <p:nvSpPr>
          <p:cNvPr id="17" name="Ορθογώνιο 16">
            <a:extLst>
              <a:ext uri="{FF2B5EF4-FFF2-40B4-BE49-F238E27FC236}">
                <a16:creationId xmlns:a16="http://schemas.microsoft.com/office/drawing/2014/main" id="{AE2D5AAC-54ED-1C11-65EF-9883B37B1171}"/>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5.3.3</a:t>
            </a:r>
            <a:endParaRPr lang="el-GR" sz="1800" dirty="0">
              <a:solidFill>
                <a:srgbClr val="C01E24"/>
              </a:solidFill>
            </a:endParaRPr>
          </a:p>
        </p:txBody>
      </p:sp>
      <p:sp>
        <p:nvSpPr>
          <p:cNvPr id="18" name="Ορθογώνιο 17">
            <a:extLst>
              <a:ext uri="{FF2B5EF4-FFF2-40B4-BE49-F238E27FC236}">
                <a16:creationId xmlns:a16="http://schemas.microsoft.com/office/drawing/2014/main" id="{AACCACF0-D958-F707-8A95-E18EFEBB36E7}"/>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5.3.4</a:t>
            </a:r>
            <a:endParaRPr lang="el-GR" sz="1600" dirty="0">
              <a:solidFill>
                <a:schemeClr val="bg1"/>
              </a:solidFill>
            </a:endParaRPr>
          </a:p>
        </p:txBody>
      </p:sp>
      <p:sp>
        <p:nvSpPr>
          <p:cNvPr id="19" name="Ορθογώνιο 18">
            <a:extLst>
              <a:ext uri="{FF2B5EF4-FFF2-40B4-BE49-F238E27FC236}">
                <a16:creationId xmlns:a16="http://schemas.microsoft.com/office/drawing/2014/main" id="{E8E6B7F8-209F-0A2D-307D-6DFAC2BCB223}"/>
              </a:ext>
            </a:extLst>
          </p:cNvPr>
          <p:cNvSpPr/>
          <p:nvPr/>
        </p:nvSpPr>
        <p:spPr>
          <a:xfrm>
            <a:off x="10753494" y="2717969"/>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5.3</a:t>
            </a:r>
            <a:endParaRPr lang="el-GR" sz="1800" dirty="0">
              <a:solidFill>
                <a:srgbClr val="203864"/>
              </a:solidFill>
            </a:endParaRPr>
          </a:p>
        </p:txBody>
      </p:sp>
    </p:spTree>
    <p:extLst>
      <p:ext uri="{BB962C8B-B14F-4D97-AF65-F5344CB8AC3E}">
        <p14:creationId xmlns:p14="http://schemas.microsoft.com/office/powerpoint/2010/main" val="3464736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5.3.4</a:t>
            </a:r>
            <a:br>
              <a:rPr lang="en-US" altLang="el-GR" dirty="0">
                <a:solidFill>
                  <a:srgbClr val="C01E24"/>
                </a:solidFill>
              </a:rPr>
            </a:br>
            <a:r>
              <a:rPr lang="en-US" altLang="el-GR" dirty="0" err="1">
                <a:solidFill>
                  <a:srgbClr val="C01E24"/>
                </a:solidFill>
              </a:rPr>
              <a:t>Cierre</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48239" y="2149092"/>
            <a:ext cx="6291832" cy="3958468"/>
          </a:xfrm>
        </p:spPr>
        <p:txBody>
          <a:bodyPr>
            <a:normAutofit fontScale="92500" lnSpcReduction="10000"/>
          </a:bodyPr>
          <a:lstStyle/>
          <a:p>
            <a:pPr>
              <a:lnSpc>
                <a:spcPct val="110000"/>
              </a:lnSpc>
              <a:spcAft>
                <a:spcPts val="600"/>
              </a:spcAft>
            </a:pPr>
            <a:r>
              <a:rPr lang="en-US" sz="2200" dirty="0" err="1">
                <a:sym typeface="Arial" panose="020B0604020202020204" pitchFamily="34" charset="0"/>
              </a:rPr>
              <a:t>Objetivos</a:t>
            </a:r>
            <a:endParaRPr lang="en-US" sz="2200" dirty="0">
              <a:sym typeface="Arial" panose="020B0604020202020204" pitchFamily="34" charset="0"/>
            </a:endParaRPr>
          </a:p>
          <a:p>
            <a:pPr>
              <a:lnSpc>
                <a:spcPct val="110000"/>
              </a:lnSpc>
              <a:spcAft>
                <a:spcPts val="600"/>
              </a:spcAft>
            </a:pPr>
            <a:r>
              <a:rPr lang="en-US" sz="2200" b="0" dirty="0">
                <a:latin typeface="Calibri" panose="020F0502020204030204" pitchFamily="34" charset="0"/>
                <a:cs typeface="Calibri" panose="020F0502020204030204" pitchFamily="34" charset="0"/>
                <a:sym typeface="Arial" panose="020B0604020202020204" pitchFamily="34" charset="0"/>
              </a:rPr>
              <a:t>El </a:t>
            </a:r>
            <a:r>
              <a:rPr lang="en-US" sz="2200" dirty="0" err="1">
                <a:latin typeface="Calibri" panose="020F0502020204030204" pitchFamily="34" charset="0"/>
                <a:cs typeface="Calibri" panose="020F0502020204030204" pitchFamily="34" charset="0"/>
                <a:sym typeface="Arial" panose="020B0604020202020204" pitchFamily="34" charset="0"/>
              </a:rPr>
              <a:t>formador</a:t>
            </a:r>
            <a:endParaRPr lang="en-US" sz="2200" dirty="0">
              <a:latin typeface="Calibri" panose="020F0502020204030204" pitchFamily="34" charset="0"/>
              <a:cs typeface="Calibri" panose="020F0502020204030204" pitchFamily="34" charset="0"/>
              <a:sym typeface="Arial" panose="020B0604020202020204" pitchFamily="34" charset="0"/>
            </a:endParaRPr>
          </a:p>
          <a:p>
            <a:pPr marL="342900" indent="-342900">
              <a:lnSpc>
                <a:spcPct val="110000"/>
              </a:lnSpc>
              <a:spcAft>
                <a:spcPts val="600"/>
              </a:spcAft>
              <a:buFont typeface="Wingdings" panose="05000000000000000000" pitchFamily="2" charset="2"/>
              <a:buChar char="§"/>
            </a:pPr>
            <a:r>
              <a:rPr lang="es-ES" sz="2200" b="0" dirty="0">
                <a:latin typeface="Calibri" panose="020F0502020204030204" pitchFamily="34" charset="0"/>
                <a:cs typeface="Calibri" panose="020F0502020204030204" pitchFamily="34" charset="0"/>
                <a:sym typeface="Arial" panose="020B0604020202020204" pitchFamily="34" charset="0"/>
              </a:rPr>
              <a:t>resume el contenido de la sesión e intenta aclarar posibles dudas y preguntas</a:t>
            </a:r>
          </a:p>
          <a:p>
            <a:pPr marL="342900" indent="-342900">
              <a:lnSpc>
                <a:spcPct val="110000"/>
              </a:lnSpc>
              <a:spcAft>
                <a:spcPts val="600"/>
              </a:spcAft>
              <a:buFont typeface="Wingdings" panose="05000000000000000000" pitchFamily="2" charset="2"/>
              <a:buChar char="§"/>
            </a:pPr>
            <a:r>
              <a:rPr lang="es-ES" sz="2200" b="0" dirty="0">
                <a:latin typeface="Calibri" panose="020F0502020204030204" pitchFamily="34" charset="0"/>
                <a:cs typeface="Calibri" panose="020F0502020204030204" pitchFamily="34" charset="0"/>
                <a:sym typeface="Arial" panose="020B0604020202020204" pitchFamily="34" charset="0"/>
              </a:rPr>
              <a:t>convoca a los alumnos para la siguiente sesión de formación F2F y les pide que guarden la información recogida para la sesión en línea</a:t>
            </a:r>
          </a:p>
          <a:p>
            <a:pPr marL="342900" indent="-342900">
              <a:lnSpc>
                <a:spcPct val="110000"/>
              </a:lnSpc>
              <a:spcAft>
                <a:spcPts val="600"/>
              </a:spcAft>
              <a:buFont typeface="Wingdings" panose="05000000000000000000" pitchFamily="2" charset="2"/>
              <a:buChar char="§"/>
            </a:pPr>
            <a:r>
              <a:rPr lang="es-ES" sz="2200" b="0" dirty="0">
                <a:latin typeface="Calibri" panose="020F0502020204030204" pitchFamily="34" charset="0"/>
                <a:cs typeface="Calibri" panose="020F0502020204030204" pitchFamily="34" charset="0"/>
                <a:sym typeface="Arial" panose="020B0604020202020204" pitchFamily="34" charset="0"/>
              </a:rPr>
              <a:t>explica las tareas que deben realizarse en la sesión de formación en línea y da una indicación sobre el calendario.</a:t>
            </a:r>
            <a:endParaRPr lang="en-US" sz="2200" b="0" dirty="0">
              <a:latin typeface="Calibri" panose="020F0502020204030204" pitchFamily="34" charset="0"/>
              <a:cs typeface="Calibri" panose="020F0502020204030204" pitchFamily="34" charset="0"/>
              <a:sym typeface="Arial" panose="020B0604020202020204" pitchFamily="34" charset="0"/>
            </a:endParaRPr>
          </a:p>
        </p:txBody>
      </p:sp>
      <p:sp>
        <p:nvSpPr>
          <p:cNvPr id="14" name="Ορθογώνιο 13">
            <a:extLst>
              <a:ext uri="{FF2B5EF4-FFF2-40B4-BE49-F238E27FC236}">
                <a16:creationId xmlns:a16="http://schemas.microsoft.com/office/drawing/2014/main" id="{C48DB1DC-2ECC-1303-2155-27F9BAD6AE49}"/>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5.3.1</a:t>
            </a:r>
            <a:endParaRPr lang="el-GR" sz="1600" dirty="0">
              <a:solidFill>
                <a:schemeClr val="bg1"/>
              </a:solidFill>
            </a:endParaRPr>
          </a:p>
        </p:txBody>
      </p:sp>
      <p:sp>
        <p:nvSpPr>
          <p:cNvPr id="15" name="Ορθογώνιο 14">
            <a:extLst>
              <a:ext uri="{FF2B5EF4-FFF2-40B4-BE49-F238E27FC236}">
                <a16:creationId xmlns:a16="http://schemas.microsoft.com/office/drawing/2014/main" id="{2FEF8B9D-A237-9676-D6E4-13A1DABF3C74}"/>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5.3.2</a:t>
            </a:r>
            <a:endParaRPr lang="el-GR" sz="1600" dirty="0">
              <a:solidFill>
                <a:schemeClr val="bg1"/>
              </a:solidFill>
            </a:endParaRPr>
          </a:p>
        </p:txBody>
      </p:sp>
      <p:sp>
        <p:nvSpPr>
          <p:cNvPr id="17" name="Ορθογώνιο 16">
            <a:extLst>
              <a:ext uri="{FF2B5EF4-FFF2-40B4-BE49-F238E27FC236}">
                <a16:creationId xmlns:a16="http://schemas.microsoft.com/office/drawing/2014/main" id="{AE2D5AAC-54ED-1C11-65EF-9883B37B1171}"/>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5.3.3</a:t>
            </a:r>
            <a:endParaRPr lang="el-GR" sz="1600" dirty="0">
              <a:solidFill>
                <a:schemeClr val="bg1"/>
              </a:solidFill>
            </a:endParaRPr>
          </a:p>
        </p:txBody>
      </p:sp>
      <p:sp>
        <p:nvSpPr>
          <p:cNvPr id="18" name="Ορθογώνιο 17">
            <a:extLst>
              <a:ext uri="{FF2B5EF4-FFF2-40B4-BE49-F238E27FC236}">
                <a16:creationId xmlns:a16="http://schemas.microsoft.com/office/drawing/2014/main" id="{AACCACF0-D958-F707-8A95-E18EFEBB36E7}"/>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5.3.4</a:t>
            </a:r>
            <a:endParaRPr lang="el-GR" sz="1800" dirty="0">
              <a:solidFill>
                <a:srgbClr val="C01E24"/>
              </a:solidFill>
            </a:endParaRPr>
          </a:p>
        </p:txBody>
      </p:sp>
      <p:sp>
        <p:nvSpPr>
          <p:cNvPr id="19" name="Ορθογώνιο 18">
            <a:extLst>
              <a:ext uri="{FF2B5EF4-FFF2-40B4-BE49-F238E27FC236}">
                <a16:creationId xmlns:a16="http://schemas.microsoft.com/office/drawing/2014/main" id="{E8E6B7F8-209F-0A2D-307D-6DFAC2BCB223}"/>
              </a:ext>
            </a:extLst>
          </p:cNvPr>
          <p:cNvSpPr/>
          <p:nvPr/>
        </p:nvSpPr>
        <p:spPr>
          <a:xfrm>
            <a:off x="10753494" y="2717969"/>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5.3</a:t>
            </a:r>
            <a:endParaRPr lang="el-GR" sz="1800" dirty="0">
              <a:solidFill>
                <a:srgbClr val="203864"/>
              </a:solidFill>
            </a:endParaRPr>
          </a:p>
        </p:txBody>
      </p:sp>
    </p:spTree>
    <p:extLst>
      <p:ext uri="{BB962C8B-B14F-4D97-AF65-F5344CB8AC3E}">
        <p14:creationId xmlns:p14="http://schemas.microsoft.com/office/powerpoint/2010/main" val="43719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
          <p:cNvSpPr txBox="1">
            <a:spLocks noGrp="1"/>
          </p:cNvSpPr>
          <p:nvPr>
            <p:ph type="body" idx="1"/>
          </p:nvPr>
        </p:nvSpPr>
        <p:spPr>
          <a:xfrm>
            <a:off x="536509" y="2274336"/>
            <a:ext cx="6390605" cy="3632799"/>
          </a:xfrm>
          <a:prstGeom prst="rect">
            <a:avLst/>
          </a:prstGeom>
          <a:noFill/>
          <a:ln>
            <a:noFill/>
          </a:ln>
        </p:spPr>
        <p:txBody>
          <a:bodyPr spcFirstLastPara="1" wrap="square" lIns="91425" tIns="45700" rIns="91425" bIns="45700" anchor="t" anchorCtr="0">
            <a:noAutofit/>
          </a:bodyPr>
          <a:lstStyle/>
          <a:p>
            <a:pPr algn="just"/>
            <a:r>
              <a:rPr lang="en-GB" sz="2000" b="1" i="0" u="none" strike="noStrike" baseline="0" dirty="0" err="1">
                <a:solidFill>
                  <a:schemeClr val="bg1"/>
                </a:solidFill>
                <a:latin typeface="Calibri" panose="020F0502020204030204" pitchFamily="34" charset="0"/>
              </a:rPr>
              <a:t>Buscar-Encontrar</a:t>
            </a:r>
            <a:r>
              <a:rPr lang="en-GB" sz="2000" b="0" i="0" u="none" strike="noStrike" baseline="0" dirty="0">
                <a:solidFill>
                  <a:schemeClr val="bg1"/>
                </a:solidFill>
                <a:latin typeface="Calibri" panose="020F0502020204030204" pitchFamily="34" charset="0"/>
              </a:rPr>
              <a:t>: capacidad del alumno para buscar información relacionada con la salud a través de Internet</a:t>
            </a:r>
          </a:p>
          <a:p>
            <a:pPr algn="just"/>
            <a:r>
              <a:rPr lang="en-GB" sz="2000" b="1" i="0" u="none" strike="noStrike" baseline="0" dirty="0">
                <a:solidFill>
                  <a:schemeClr val="bg1"/>
                </a:solidFill>
                <a:latin typeface="Calibri" panose="020F0502020204030204" pitchFamily="34" charset="0"/>
              </a:rPr>
              <a:t>Comprender</a:t>
            </a:r>
            <a:r>
              <a:rPr lang="en-GB" sz="2000" b="0" i="0" u="none" strike="noStrike" baseline="0" dirty="0">
                <a:solidFill>
                  <a:schemeClr val="bg1"/>
                </a:solidFill>
                <a:latin typeface="Calibri" panose="020F0502020204030204" pitchFamily="34" charset="0"/>
              </a:rPr>
              <a:t>: capacidad del alumno para comprender y descifrar la información relacionada con la salud que se encuentra en Internet y deducir su significado. </a:t>
            </a:r>
          </a:p>
          <a:p>
            <a:pPr algn="just"/>
            <a:r>
              <a:rPr lang="en-GB" sz="2000" b="1" i="0" u="none" strike="noStrike" baseline="0" dirty="0">
                <a:solidFill>
                  <a:schemeClr val="bg1"/>
                </a:solidFill>
                <a:latin typeface="Calibri" panose="020F0502020204030204" pitchFamily="34" charset="0"/>
              </a:rPr>
              <a:t>Valorar</a:t>
            </a:r>
            <a:r>
              <a:rPr lang="en-GB" sz="2000" b="0" i="0" u="none" strike="noStrike" baseline="0" dirty="0">
                <a:solidFill>
                  <a:schemeClr val="bg1"/>
                </a:solidFill>
                <a:latin typeface="Calibri" panose="020F0502020204030204" pitchFamily="34" charset="0"/>
              </a:rPr>
              <a:t>: capacidad del alumno de ser capaz de revisar y evaluar críticamente la relevancia y la fiabilidad de la información relacionada con la salud en diferentes fuentes online. </a:t>
            </a:r>
          </a:p>
          <a:p>
            <a:pPr marL="228600" lvl="0" indent="-228600" algn="l" rtl="0">
              <a:lnSpc>
                <a:spcPct val="150000"/>
              </a:lnSpc>
              <a:spcBef>
                <a:spcPts val="0"/>
              </a:spcBef>
              <a:spcAft>
                <a:spcPts val="0"/>
              </a:spcAft>
              <a:buClr>
                <a:srgbClr val="C01E24"/>
              </a:buClr>
              <a:buSzPts val="2000"/>
              <a:buFont typeface="Calibri"/>
              <a:buChar char="✔"/>
            </a:pPr>
            <a:endParaRPr lang="en-GB" dirty="0"/>
          </a:p>
        </p:txBody>
      </p:sp>
      <p:pic>
        <p:nvPicPr>
          <p:cNvPr id="158" name="Google Shape;158;p5"/>
          <p:cNvPicPr preferRelativeResize="0"/>
          <p:nvPr/>
        </p:nvPicPr>
        <p:blipFill rotWithShape="1">
          <a:blip r:embed="rId3">
            <a:alphaModFix/>
          </a:blip>
          <a:srcRect/>
          <a:stretch/>
        </p:blipFill>
        <p:spPr>
          <a:xfrm>
            <a:off x="6872063" y="2274336"/>
            <a:ext cx="5087207" cy="3389345"/>
          </a:xfrm>
          <a:prstGeom prst="rect">
            <a:avLst/>
          </a:prstGeom>
          <a:noFill/>
          <a:ln>
            <a:noFill/>
          </a:ln>
        </p:spPr>
      </p:pic>
      <p:sp>
        <p:nvSpPr>
          <p:cNvPr id="159" name="Google Shape;159;p5"/>
          <p:cNvSpPr/>
          <p:nvPr/>
        </p:nvSpPr>
        <p:spPr>
          <a:xfrm>
            <a:off x="3419912" y="5998731"/>
            <a:ext cx="877208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Licencia Pixabay</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0" name="Google Shape;160;p5"/>
          <p:cNvSpPr txBox="1">
            <a:spLocks noGrp="1"/>
          </p:cNvSpPr>
          <p:nvPr>
            <p:ph type="title"/>
          </p:nvPr>
        </p:nvSpPr>
        <p:spPr>
          <a:xfrm>
            <a:off x="536509" y="1371265"/>
            <a:ext cx="10515600"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01E24"/>
              </a:buClr>
              <a:buSzPts val="2200"/>
              <a:buFont typeface="Calibri"/>
              <a:buNone/>
            </a:pPr>
            <a:r>
              <a:rPr lang="en-US" sz="2200" b="1" dirty="0"/>
              <a:t>Competencias</a:t>
            </a:r>
            <a:endParaRPr dirty="0"/>
          </a:p>
        </p:txBody>
      </p:sp>
      <p:sp>
        <p:nvSpPr>
          <p:cNvPr id="16" name="Google Shape;148;p4">
            <a:extLst>
              <a:ext uri="{FF2B5EF4-FFF2-40B4-BE49-F238E27FC236}">
                <a16:creationId xmlns:a16="http://schemas.microsoft.com/office/drawing/2014/main" id="{1E8FF793-EA75-412A-8792-F7196687B6EF}"/>
              </a:ext>
            </a:extLst>
          </p:cNvPr>
          <p:cNvSpPr/>
          <p:nvPr/>
        </p:nvSpPr>
        <p:spPr>
          <a:xfrm>
            <a:off x="36957" y="348995"/>
            <a:ext cx="489461" cy="615675"/>
          </a:xfrm>
          <a:prstGeom prst="rect">
            <a:avLst/>
          </a:prstGeom>
          <a:solidFill>
            <a:srgbClr val="C01E2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 name="Google Shape;149;p4">
            <a:extLst>
              <a:ext uri="{FF2B5EF4-FFF2-40B4-BE49-F238E27FC236}">
                <a16:creationId xmlns:a16="http://schemas.microsoft.com/office/drawing/2014/main" id="{C0A56E2F-21B4-4E32-B629-E7441DC6A556}"/>
              </a:ext>
            </a:extLst>
          </p:cNvPr>
          <p:cNvSpPr txBox="1"/>
          <p:nvPr/>
        </p:nvSpPr>
        <p:spPr>
          <a:xfrm>
            <a:off x="526419" y="348996"/>
            <a:ext cx="8471838" cy="613530"/>
          </a:xfrm>
          <a:prstGeom prst="rect">
            <a:avLst/>
          </a:prstGeom>
          <a:solidFill>
            <a:srgbClr val="203864"/>
          </a:solid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
                <a:srgbClr val="FFFFFF"/>
              </a:buClr>
              <a:buSzPts val="2200"/>
              <a:buFont typeface="Calibri"/>
              <a:buNone/>
              <a:tabLst/>
              <a:defRPr/>
            </a:pPr>
            <a:r>
              <a:rPr kumimoji="0" lang="en-US" sz="2200" b="1" i="0" u="none" strike="noStrike" kern="0" cap="none" spc="0" normalizeH="0" baseline="0" noProof="0" dirty="0">
                <a:ln>
                  <a:noFill/>
                </a:ln>
                <a:solidFill>
                  <a:srgbClr val="FFFFFF"/>
                </a:solidFill>
                <a:effectLst/>
                <a:uLnTx/>
                <a:uFillTx/>
                <a:latin typeface="Calibri"/>
                <a:ea typeface="Calibri"/>
                <a:cs typeface="Calibri"/>
                <a:sym typeface="Calibri"/>
              </a:rPr>
              <a:t>Explorar las herramientas de salud digital</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8" name="Google Shape;150;p4">
            <a:extLst>
              <a:ext uri="{FF2B5EF4-FFF2-40B4-BE49-F238E27FC236}">
                <a16:creationId xmlns:a16="http://schemas.microsoft.com/office/drawing/2014/main" id="{54776C7A-3455-4936-B691-56FB18C339F8}"/>
              </a:ext>
            </a:extLst>
          </p:cNvPr>
          <p:cNvSpPr/>
          <p:nvPr/>
        </p:nvSpPr>
        <p:spPr>
          <a:xfrm>
            <a:off x="117332" y="438863"/>
            <a:ext cx="409086" cy="43088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a:ln>
                  <a:noFill/>
                </a:ln>
                <a:solidFill>
                  <a:srgbClr val="FFFFFF"/>
                </a:solidFill>
                <a:effectLst/>
                <a:uLnTx/>
                <a:uFillTx/>
                <a:latin typeface="Gill Sans"/>
                <a:ea typeface="Gill Sans"/>
                <a:cs typeface="Gill Sans"/>
                <a:sym typeface="Gill Sans"/>
              </a:rPr>
              <a:t>5 </a:t>
            </a:r>
            <a:endParaRPr kumimoji="0" sz="2200" b="1" i="0" u="none" strike="noStrike" kern="0" cap="none" spc="0" normalizeH="0" baseline="0" noProof="0" dirty="0">
              <a:ln>
                <a:noFill/>
              </a:ln>
              <a:solidFill>
                <a:srgbClr val="FFFFFF"/>
              </a:solidFill>
              <a:effectLst/>
              <a:uLnTx/>
              <a:uFillTx/>
              <a:latin typeface="Gill Sans"/>
              <a:ea typeface="Gill Sans"/>
              <a:cs typeface="Gill Sans"/>
              <a:sym typeface="Gill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5.4.1</a:t>
            </a:r>
            <a:br>
              <a:rPr lang="en-US" altLang="el-GR" dirty="0">
                <a:solidFill>
                  <a:srgbClr val="C01E24"/>
                </a:solidFill>
              </a:rPr>
            </a:br>
            <a:r>
              <a:rPr lang="en-US" altLang="el-GR" dirty="0" err="1">
                <a:solidFill>
                  <a:srgbClr val="C01E24"/>
                </a:solidFill>
              </a:rPr>
              <a:t>Introducción</a:t>
            </a:r>
            <a:r>
              <a:rPr lang="en-US" altLang="el-GR" dirty="0">
                <a:solidFill>
                  <a:srgbClr val="C01E24"/>
                </a:solidFill>
              </a:rPr>
              <a:t> (día 4)</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48239" y="2149092"/>
            <a:ext cx="5157787" cy="3958468"/>
          </a:xfrm>
        </p:spPr>
        <p:txBody>
          <a:bodyPr>
            <a:normAutofit fontScale="92500" lnSpcReduction="20000"/>
          </a:bodyPr>
          <a:lstStyle/>
          <a:p>
            <a:pPr>
              <a:lnSpc>
                <a:spcPct val="110000"/>
              </a:lnSpc>
              <a:spcAft>
                <a:spcPts val="600"/>
              </a:spcAft>
            </a:pPr>
            <a:r>
              <a:rPr lang="en-US" sz="2200" dirty="0" err="1">
                <a:sym typeface="Arial" panose="020B0604020202020204" pitchFamily="34" charset="0"/>
              </a:rPr>
              <a:t>Objetivos</a:t>
            </a:r>
            <a:endParaRPr lang="en-US" sz="2200" dirty="0">
              <a:sym typeface="Arial" panose="020B0604020202020204" pitchFamily="34" charset="0"/>
            </a:endParaRPr>
          </a:p>
          <a:p>
            <a:pPr>
              <a:lnSpc>
                <a:spcPct val="110000"/>
              </a:lnSpc>
              <a:spcAft>
                <a:spcPts val="600"/>
              </a:spcAft>
            </a:pPr>
            <a:endParaRPr lang="en-US" sz="2200" dirty="0">
              <a:sym typeface="Arial" panose="020B0604020202020204" pitchFamily="34" charset="0"/>
            </a:endParaRPr>
          </a:p>
          <a:p>
            <a:pPr>
              <a:lnSpc>
                <a:spcPct val="110000"/>
              </a:lnSpc>
              <a:spcAft>
                <a:spcPts val="600"/>
              </a:spcAft>
            </a:pPr>
            <a:r>
              <a:rPr lang="en-US" sz="2200" b="0" dirty="0">
                <a:latin typeface="Calibri" panose="020F0502020204030204" pitchFamily="34" charset="0"/>
                <a:cs typeface="Calibri" panose="020F0502020204030204" pitchFamily="34" charset="0"/>
                <a:sym typeface="Arial" panose="020B0604020202020204" pitchFamily="34" charset="0"/>
              </a:rPr>
              <a:t>El </a:t>
            </a:r>
            <a:r>
              <a:rPr lang="en-US" sz="2200" b="0" dirty="0" err="1">
                <a:latin typeface="Calibri" panose="020F0502020204030204" pitchFamily="34" charset="0"/>
                <a:cs typeface="Calibri" panose="020F0502020204030204" pitchFamily="34" charset="0"/>
                <a:sym typeface="Arial" panose="020B0604020202020204" pitchFamily="34" charset="0"/>
              </a:rPr>
              <a:t>formador</a:t>
            </a:r>
            <a:r>
              <a:rPr lang="en-US" sz="2200" b="0" dirty="0">
                <a:latin typeface="Calibri" panose="020F0502020204030204" pitchFamily="34" charset="0"/>
                <a:cs typeface="Calibri" panose="020F0502020204030204" pitchFamily="34" charset="0"/>
                <a:sym typeface="Arial" panose="020B0604020202020204" pitchFamily="34" charset="0"/>
              </a:rPr>
              <a:t> </a:t>
            </a:r>
            <a:r>
              <a:rPr lang="en-US" sz="2200" b="0" dirty="0" err="1">
                <a:latin typeface="Calibri" panose="020F0502020204030204" pitchFamily="34" charset="0"/>
                <a:cs typeface="Calibri" panose="020F0502020204030204" pitchFamily="34" charset="0"/>
                <a:sym typeface="Arial" panose="020B0604020202020204" pitchFamily="34" charset="0"/>
              </a:rPr>
              <a:t>presenta</a:t>
            </a:r>
            <a:endParaRPr lang="en-US" sz="2200" b="0" dirty="0">
              <a:latin typeface="Calibri" panose="020F0502020204030204" pitchFamily="34" charset="0"/>
              <a:cs typeface="Calibri" panose="020F0502020204030204" pitchFamily="34" charset="0"/>
              <a:sym typeface="Arial" panose="020B0604020202020204" pitchFamily="34" charset="0"/>
            </a:endParaRPr>
          </a:p>
          <a:p>
            <a:pPr marL="342900" indent="-342900">
              <a:lnSpc>
                <a:spcPct val="110000"/>
              </a:lnSpc>
              <a:spcAft>
                <a:spcPts val="600"/>
              </a:spcAft>
              <a:buFont typeface="Arial" panose="020B0604020202020204" pitchFamily="34" charset="0"/>
              <a:buChar char="•"/>
            </a:pPr>
            <a:r>
              <a:rPr lang="es-ES" sz="2200" b="0" dirty="0">
                <a:latin typeface="Calibri" panose="020F0502020204030204" pitchFamily="34" charset="0"/>
                <a:cs typeface="Calibri" panose="020F0502020204030204" pitchFamily="34" charset="0"/>
                <a:sym typeface="Arial" panose="020B0604020202020204" pitchFamily="34" charset="0"/>
              </a:rPr>
              <a:t>la sesión, incluyendo los objetivos, las actividades y la planificación. </a:t>
            </a:r>
          </a:p>
          <a:p>
            <a:pPr marL="342900" indent="-342900">
              <a:lnSpc>
                <a:spcPct val="110000"/>
              </a:lnSpc>
              <a:spcAft>
                <a:spcPts val="600"/>
              </a:spcAft>
              <a:buFont typeface="Arial" panose="020B0604020202020204" pitchFamily="34" charset="0"/>
              <a:buChar char="•"/>
            </a:pPr>
            <a:r>
              <a:rPr lang="es-ES" sz="2200" b="0" dirty="0">
                <a:latin typeface="Calibri" panose="020F0502020204030204" pitchFamily="34" charset="0"/>
                <a:cs typeface="Calibri" panose="020F0502020204030204" pitchFamily="34" charset="0"/>
                <a:sym typeface="Arial" panose="020B0604020202020204" pitchFamily="34" charset="0"/>
              </a:rPr>
              <a:t>El objetivo de la introducción es </a:t>
            </a:r>
          </a:p>
          <a:p>
            <a:pPr marL="342900" indent="-342900">
              <a:lnSpc>
                <a:spcPct val="110000"/>
              </a:lnSpc>
              <a:spcAft>
                <a:spcPts val="600"/>
              </a:spcAft>
              <a:buFont typeface="Arial" panose="020B0604020202020204" pitchFamily="34" charset="0"/>
              <a:buChar char="•"/>
            </a:pPr>
            <a:r>
              <a:rPr lang="es-ES" sz="2200" b="0" dirty="0">
                <a:latin typeface="Calibri" panose="020F0502020204030204" pitchFamily="34" charset="0"/>
                <a:cs typeface="Calibri" panose="020F0502020204030204" pitchFamily="34" charset="0"/>
                <a:sym typeface="Arial" panose="020B0604020202020204" pitchFamily="34" charset="0"/>
              </a:rPr>
              <a:t>dar una visión general de la sesión de formación </a:t>
            </a:r>
          </a:p>
          <a:p>
            <a:pPr marL="342900" indent="-342900">
              <a:lnSpc>
                <a:spcPct val="110000"/>
              </a:lnSpc>
              <a:spcAft>
                <a:spcPts val="600"/>
              </a:spcAft>
              <a:buFont typeface="Arial" panose="020B0604020202020204" pitchFamily="34" charset="0"/>
              <a:buChar char="•"/>
            </a:pPr>
            <a:r>
              <a:rPr lang="es-ES" sz="2200" b="0" dirty="0">
                <a:latin typeface="Calibri" panose="020F0502020204030204" pitchFamily="34" charset="0"/>
                <a:cs typeface="Calibri" panose="020F0502020204030204" pitchFamily="34" charset="0"/>
                <a:sym typeface="Arial" panose="020B0604020202020204" pitchFamily="34" charset="0"/>
              </a:rPr>
              <a:t>presentar las actividades de formación de forma general </a:t>
            </a:r>
          </a:p>
        </p:txBody>
      </p:sp>
      <p:pic>
        <p:nvPicPr>
          <p:cNvPr id="3" name="Γραφικό 2" descr="Ομιλία περίγραμμα">
            <a:extLst>
              <a:ext uri="{FF2B5EF4-FFF2-40B4-BE49-F238E27FC236}">
                <a16:creationId xmlns:a16="http://schemas.microsoft.com/office/drawing/2014/main" id="{4DB5C50E-C2A5-4D37-9EF7-55510DFB57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67335" y="1380577"/>
            <a:ext cx="3958468" cy="3958468"/>
          </a:xfrm>
          <a:prstGeom prst="rect">
            <a:avLst/>
          </a:prstGeom>
        </p:spPr>
      </p:pic>
      <p:sp>
        <p:nvSpPr>
          <p:cNvPr id="16" name="TextBox 15">
            <a:extLst>
              <a:ext uri="{FF2B5EF4-FFF2-40B4-BE49-F238E27FC236}">
                <a16:creationId xmlns:a16="http://schemas.microsoft.com/office/drawing/2014/main" id="{28254EEA-5466-488A-B331-67C451BDD49C}"/>
              </a:ext>
            </a:extLst>
          </p:cNvPr>
          <p:cNvSpPr txBox="1"/>
          <p:nvPr/>
        </p:nvSpPr>
        <p:spPr>
          <a:xfrm>
            <a:off x="7658396" y="2593053"/>
            <a:ext cx="2576346" cy="584775"/>
          </a:xfrm>
          <a:prstGeom prst="rect">
            <a:avLst/>
          </a:prstGeom>
        </p:spPr>
        <p:txBody>
          <a:bodyPr wrap="none" rtlCol="0">
            <a:spAutoFit/>
          </a:bodyPr>
          <a:lstStyle/>
          <a:p>
            <a:pPr algn="l"/>
            <a:r>
              <a:rPr lang="en-US" sz="3200" dirty="0" err="1">
                <a:solidFill>
                  <a:srgbClr val="203864"/>
                </a:solidFill>
              </a:rPr>
              <a:t>Empecemos</a:t>
            </a:r>
            <a:r>
              <a:rPr lang="en-US" sz="3200" dirty="0">
                <a:solidFill>
                  <a:srgbClr val="203864"/>
                </a:solidFill>
              </a:rPr>
              <a:t>!</a:t>
            </a:r>
            <a:endParaRPr lang="el-GR" sz="3200" dirty="0" err="1">
              <a:solidFill>
                <a:srgbClr val="203864"/>
              </a:solidFill>
            </a:endParaRPr>
          </a:p>
        </p:txBody>
      </p:sp>
      <p:sp>
        <p:nvSpPr>
          <p:cNvPr id="11" name="Ορθογώνιο 10">
            <a:extLst>
              <a:ext uri="{FF2B5EF4-FFF2-40B4-BE49-F238E27FC236}">
                <a16:creationId xmlns:a16="http://schemas.microsoft.com/office/drawing/2014/main" id="{F13D0E50-6B02-E3AB-A21E-84824E083C37}"/>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5.4.1</a:t>
            </a:r>
            <a:endParaRPr lang="el-GR" sz="1800" dirty="0">
              <a:solidFill>
                <a:srgbClr val="C01E24"/>
              </a:solidFill>
            </a:endParaRPr>
          </a:p>
        </p:txBody>
      </p:sp>
      <p:sp>
        <p:nvSpPr>
          <p:cNvPr id="12" name="Ορθογώνιο 11">
            <a:extLst>
              <a:ext uri="{FF2B5EF4-FFF2-40B4-BE49-F238E27FC236}">
                <a16:creationId xmlns:a16="http://schemas.microsoft.com/office/drawing/2014/main" id="{2F8D3C81-D6BA-E9D3-EA80-25ED1793D0E5}"/>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5.4.2</a:t>
            </a:r>
            <a:endParaRPr lang="el-GR" sz="1600" dirty="0">
              <a:solidFill>
                <a:schemeClr val="bg1"/>
              </a:solidFill>
            </a:endParaRPr>
          </a:p>
        </p:txBody>
      </p:sp>
      <p:sp>
        <p:nvSpPr>
          <p:cNvPr id="13" name="Ορθογώνιο 12">
            <a:extLst>
              <a:ext uri="{FF2B5EF4-FFF2-40B4-BE49-F238E27FC236}">
                <a16:creationId xmlns:a16="http://schemas.microsoft.com/office/drawing/2014/main" id="{584EAFE5-B26B-C64A-CD2F-0731554AACCA}"/>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5.4.3</a:t>
            </a:r>
            <a:endParaRPr lang="el-GR" sz="1600" dirty="0">
              <a:solidFill>
                <a:schemeClr val="bg1"/>
              </a:solidFill>
            </a:endParaRPr>
          </a:p>
        </p:txBody>
      </p:sp>
      <p:sp>
        <p:nvSpPr>
          <p:cNvPr id="20" name="Ορθογώνιο 19">
            <a:extLst>
              <a:ext uri="{FF2B5EF4-FFF2-40B4-BE49-F238E27FC236}">
                <a16:creationId xmlns:a16="http://schemas.microsoft.com/office/drawing/2014/main" id="{311C612F-4A6A-4AE8-7A2A-0EE5A3B9891C}"/>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5.4.4</a:t>
            </a:r>
            <a:endParaRPr lang="el-GR" sz="1600" dirty="0">
              <a:solidFill>
                <a:schemeClr val="bg1"/>
              </a:solidFill>
            </a:endParaRPr>
          </a:p>
        </p:txBody>
      </p:sp>
      <p:sp>
        <p:nvSpPr>
          <p:cNvPr id="21" name="Ορθογώνιο 20">
            <a:extLst>
              <a:ext uri="{FF2B5EF4-FFF2-40B4-BE49-F238E27FC236}">
                <a16:creationId xmlns:a16="http://schemas.microsoft.com/office/drawing/2014/main" id="{4E8CB183-F13D-92B8-B268-0AD02B02567F}"/>
              </a:ext>
            </a:extLst>
          </p:cNvPr>
          <p:cNvSpPr/>
          <p:nvPr/>
        </p:nvSpPr>
        <p:spPr>
          <a:xfrm>
            <a:off x="10739307" y="3498189"/>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5.4</a:t>
            </a:r>
            <a:endParaRPr lang="el-GR" sz="1800" dirty="0">
              <a:solidFill>
                <a:srgbClr val="203864"/>
              </a:solidFill>
            </a:endParaRPr>
          </a:p>
        </p:txBody>
      </p:sp>
    </p:spTree>
    <p:extLst>
      <p:ext uri="{BB962C8B-B14F-4D97-AF65-F5344CB8AC3E}">
        <p14:creationId xmlns:p14="http://schemas.microsoft.com/office/powerpoint/2010/main" val="34864467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5.4.2 &amp; 5.4.3</a:t>
            </a:r>
            <a:br>
              <a:rPr lang="en-US" altLang="el-GR" dirty="0"/>
            </a:br>
            <a:r>
              <a:rPr lang="en-GB" altLang="el-GR" dirty="0">
                <a:solidFill>
                  <a:srgbClr val="C01E24"/>
                </a:solidFill>
              </a:rPr>
              <a:t>Ejercicio práctico</a:t>
            </a:r>
            <a:endParaRPr lang="el-GR" dirty="0">
              <a:solidFill>
                <a:srgbClr val="C01E24"/>
              </a:solidFill>
            </a:endParaRPr>
          </a:p>
        </p:txBody>
      </p:sp>
      <p:sp>
        <p:nvSpPr>
          <p:cNvPr id="7" name="Ορθογώνιο 1">
            <a:extLst>
              <a:ext uri="{FF2B5EF4-FFF2-40B4-BE49-F238E27FC236}">
                <a16:creationId xmlns:a16="http://schemas.microsoft.com/office/drawing/2014/main" id="{3EABFA14-CCC1-48A6-A2A5-B838C912D37A}"/>
              </a:ext>
            </a:extLst>
          </p:cNvPr>
          <p:cNvSpPr/>
          <p:nvPr/>
        </p:nvSpPr>
        <p:spPr>
          <a:xfrm>
            <a:off x="7980099" y="6453317"/>
            <a:ext cx="2411718" cy="276999"/>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3"/>
              </a:rPr>
              <a:t>Fuente</a:t>
            </a:r>
            <a:r>
              <a:rPr kumimoji="0" lang="en-US" sz="1200" b="0" i="0" u="none" strike="noStrike" kern="0" cap="none" spc="0" normalizeH="0" baseline="0" noProof="0" dirty="0">
                <a:ln>
                  <a:noFill/>
                </a:ln>
                <a:solidFill>
                  <a:srgbClr val="000000"/>
                </a:solidFill>
                <a:effectLst/>
                <a:uLnTx/>
                <a:uFillTx/>
                <a:latin typeface="Arial"/>
                <a:cs typeface="Arial"/>
                <a:sym typeface="Arial"/>
              </a:rPr>
              <a:t> | </a:t>
            </a:r>
            <a:r>
              <a:rPr kumimoji="0" lang="en-US" sz="1200" b="0" i="0" u="none" strike="noStrike" kern="0" cap="none" spc="0" normalizeH="0" baseline="0" noProof="0" dirty="0">
                <a:ln>
                  <a:noFill/>
                </a:ln>
                <a:solidFill>
                  <a:srgbClr val="000000"/>
                </a:solidFill>
                <a:effectLst/>
                <a:uLnTx/>
                <a:uFillTx/>
                <a:latin typeface="Arial"/>
                <a:cs typeface="Arial"/>
                <a:sym typeface="Arial"/>
                <a:hlinkClick r:id="rId4"/>
              </a:rPr>
              <a:t>Licencia </a:t>
            </a:r>
            <a:r>
              <a:rPr kumimoji="0" lang="en-US" sz="1200" b="0" i="0" u="none" strike="noStrike" kern="0" cap="none" spc="0" normalizeH="0" baseline="0" noProof="0" dirty="0" err="1">
                <a:ln>
                  <a:noFill/>
                </a:ln>
                <a:solidFill>
                  <a:srgbClr val="000000"/>
                </a:solidFill>
                <a:effectLst/>
                <a:uLnTx/>
                <a:uFillTx/>
                <a:latin typeface="Arial"/>
                <a:cs typeface="Arial"/>
                <a:sym typeface="Arial"/>
                <a:hlinkClick r:id="rId4"/>
              </a:rPr>
              <a:t>Pixabay</a:t>
            </a: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 name="Γραφικό 2" descr="Ομιλία περίγραμμα">
            <a:extLst>
              <a:ext uri="{FF2B5EF4-FFF2-40B4-BE49-F238E27FC236}">
                <a16:creationId xmlns:a16="http://schemas.microsoft.com/office/drawing/2014/main" id="{4DB5C50E-C2A5-4D37-9EF7-55510DFB57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39789" y="1392675"/>
            <a:ext cx="3958468" cy="3958468"/>
          </a:xfrm>
          <a:prstGeom prst="rect">
            <a:avLst/>
          </a:prstGeom>
        </p:spPr>
      </p:pic>
      <p:sp>
        <p:nvSpPr>
          <p:cNvPr id="16" name="TextBox 15">
            <a:extLst>
              <a:ext uri="{FF2B5EF4-FFF2-40B4-BE49-F238E27FC236}">
                <a16:creationId xmlns:a16="http://schemas.microsoft.com/office/drawing/2014/main" id="{28254EEA-5466-488A-B331-67C451BDD49C}"/>
              </a:ext>
            </a:extLst>
          </p:cNvPr>
          <p:cNvSpPr txBox="1"/>
          <p:nvPr/>
        </p:nvSpPr>
        <p:spPr>
          <a:xfrm>
            <a:off x="7658396" y="2593053"/>
            <a:ext cx="2463799" cy="1077218"/>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203864"/>
                </a:solidFill>
                <a:effectLst/>
                <a:uLnTx/>
                <a:uFillTx/>
                <a:latin typeface="Arial"/>
                <a:cs typeface="Arial"/>
                <a:sym typeface="Arial"/>
              </a:rPr>
              <a:t>Empecemos...</a:t>
            </a:r>
            <a:endParaRPr kumimoji="0" lang="el-GR" sz="3200" b="0" i="0" u="none" strike="noStrike" kern="0" cap="none" spc="0" normalizeH="0" baseline="0" noProof="0" dirty="0" err="1">
              <a:ln>
                <a:noFill/>
              </a:ln>
              <a:solidFill>
                <a:srgbClr val="203864"/>
              </a:solidFill>
              <a:effectLst/>
              <a:uLnTx/>
              <a:uFillTx/>
              <a:latin typeface="Arial"/>
              <a:cs typeface="Arial"/>
              <a:sym typeface="Arial"/>
            </a:endParaRPr>
          </a:p>
        </p:txBody>
      </p:sp>
      <p:sp>
        <p:nvSpPr>
          <p:cNvPr id="15" name="TextBox 14">
            <a:extLst>
              <a:ext uri="{FF2B5EF4-FFF2-40B4-BE49-F238E27FC236}">
                <a16:creationId xmlns:a16="http://schemas.microsoft.com/office/drawing/2014/main" id="{699C929B-C3CB-4098-AFB0-B855155E2B34}"/>
              </a:ext>
            </a:extLst>
          </p:cNvPr>
          <p:cNvSpPr txBox="1"/>
          <p:nvPr/>
        </p:nvSpPr>
        <p:spPr>
          <a:xfrm>
            <a:off x="647272" y="3382183"/>
            <a:ext cx="644189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000000"/>
                </a:solidFill>
                <a:effectLst/>
                <a:uLnTx/>
                <a:uFillTx/>
                <a:latin typeface="Arial"/>
                <a:cs typeface="Arial"/>
                <a:sym typeface="Arial"/>
              </a:rPr>
              <a:t>¡Pongamos en práctica lo que hemos aprendido previamente!</a:t>
            </a:r>
          </a:p>
        </p:txBody>
      </p:sp>
      <p:sp>
        <p:nvSpPr>
          <p:cNvPr id="13" name="Ορθογώνιο 12">
            <a:extLst>
              <a:ext uri="{FF2B5EF4-FFF2-40B4-BE49-F238E27FC236}">
                <a16:creationId xmlns:a16="http://schemas.microsoft.com/office/drawing/2014/main" id="{E006D748-9126-2DBF-A37A-0467BA13B0A3}"/>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5.4.1</a:t>
            </a:r>
            <a:endParaRPr lang="el-GR" sz="1600" dirty="0">
              <a:solidFill>
                <a:schemeClr val="bg1"/>
              </a:solidFill>
            </a:endParaRPr>
          </a:p>
        </p:txBody>
      </p:sp>
      <p:sp>
        <p:nvSpPr>
          <p:cNvPr id="14" name="Ορθογώνιο 13">
            <a:extLst>
              <a:ext uri="{FF2B5EF4-FFF2-40B4-BE49-F238E27FC236}">
                <a16:creationId xmlns:a16="http://schemas.microsoft.com/office/drawing/2014/main" id="{9975AF05-A984-28F3-FECF-454B3AC3C613}"/>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5.4.2</a:t>
            </a:r>
            <a:endParaRPr lang="el-GR" sz="1800" dirty="0">
              <a:solidFill>
                <a:srgbClr val="C01E24"/>
              </a:solidFill>
            </a:endParaRPr>
          </a:p>
        </p:txBody>
      </p:sp>
      <p:sp>
        <p:nvSpPr>
          <p:cNvPr id="17" name="Ορθογώνιο 16">
            <a:extLst>
              <a:ext uri="{FF2B5EF4-FFF2-40B4-BE49-F238E27FC236}">
                <a16:creationId xmlns:a16="http://schemas.microsoft.com/office/drawing/2014/main" id="{C20A5017-3D3E-F5DF-F31D-58D80A890F32}"/>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5.4.3</a:t>
            </a:r>
            <a:endParaRPr lang="el-GR" sz="1800" dirty="0">
              <a:solidFill>
                <a:srgbClr val="C01E24"/>
              </a:solidFill>
            </a:endParaRPr>
          </a:p>
        </p:txBody>
      </p:sp>
      <p:sp>
        <p:nvSpPr>
          <p:cNvPr id="18" name="Ορθογώνιο 17">
            <a:extLst>
              <a:ext uri="{FF2B5EF4-FFF2-40B4-BE49-F238E27FC236}">
                <a16:creationId xmlns:a16="http://schemas.microsoft.com/office/drawing/2014/main" id="{93B35C6B-A800-696C-2800-68231C8B5639}"/>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5.4.4</a:t>
            </a:r>
            <a:endParaRPr lang="el-GR" sz="1600" dirty="0">
              <a:solidFill>
                <a:schemeClr val="bg1"/>
              </a:solidFill>
            </a:endParaRPr>
          </a:p>
        </p:txBody>
      </p:sp>
      <p:sp>
        <p:nvSpPr>
          <p:cNvPr id="19" name="Ορθογώνιο 18">
            <a:extLst>
              <a:ext uri="{FF2B5EF4-FFF2-40B4-BE49-F238E27FC236}">
                <a16:creationId xmlns:a16="http://schemas.microsoft.com/office/drawing/2014/main" id="{0EC03E8F-5695-B9AD-3EE7-22E36378293A}"/>
              </a:ext>
            </a:extLst>
          </p:cNvPr>
          <p:cNvSpPr/>
          <p:nvPr/>
        </p:nvSpPr>
        <p:spPr>
          <a:xfrm>
            <a:off x="10739307" y="3498189"/>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5.4</a:t>
            </a:r>
            <a:endParaRPr lang="el-GR" sz="1800" dirty="0">
              <a:solidFill>
                <a:srgbClr val="203864"/>
              </a:solidFill>
            </a:endParaRPr>
          </a:p>
        </p:txBody>
      </p:sp>
    </p:spTree>
    <p:extLst>
      <p:ext uri="{BB962C8B-B14F-4D97-AF65-F5344CB8AC3E}">
        <p14:creationId xmlns:p14="http://schemas.microsoft.com/office/powerpoint/2010/main" val="18736230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2" name="Google Shape;182;p7"/>
          <p:cNvSpPr/>
          <p:nvPr/>
        </p:nvSpPr>
        <p:spPr>
          <a:xfrm>
            <a:off x="10006149" y="-3932"/>
            <a:ext cx="2184592"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5.4 Ejercicio práctico</a:t>
            </a:r>
            <a:endParaRPr kumimoji="0" sz="1275"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ACTIVIDAD</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0" y="2350334"/>
            <a:ext cx="6090157" cy="3427666"/>
          </a:xfrm>
          <a:prstGeom prst="rect">
            <a:avLst/>
          </a:prstGeom>
          <a:noFill/>
          <a:ln>
            <a:noFill/>
          </a:ln>
        </p:spPr>
        <p:txBody>
          <a:bodyPr spcFirstLastPara="1" wrap="square" lIns="91425" tIns="45700" rIns="91425" bIns="45700" anchor="t" anchorCtr="0">
            <a:normAutofit fontScale="77500" lnSpcReduction="20000"/>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marR="0" lvl="0" indent="-228600" algn="just" defTabSz="914400" rtl="0" eaLnBrk="1" fontAlgn="auto" latinLnBrk="0" hangingPunct="1">
              <a:lnSpc>
                <a:spcPct val="150000"/>
              </a:lnSpc>
              <a:spcBef>
                <a:spcPts val="0"/>
              </a:spcBef>
              <a:spcAft>
                <a:spcPts val="0"/>
              </a:spcAft>
              <a:buClr>
                <a:srgbClr val="C01E24"/>
              </a:buClr>
              <a:buSzPts val="2000"/>
              <a:buFont typeface="Calibri"/>
              <a:buChar char="▪"/>
              <a:tabLst/>
              <a:defRPr/>
            </a:pPr>
            <a:r>
              <a:rPr kumimoji="0" lang="en-GB" sz="3000" b="0" i="0" u="none" strike="noStrike" kern="0" cap="none" spc="0" normalizeH="0" baseline="0" noProof="0" dirty="0">
                <a:ln>
                  <a:noFill/>
                </a:ln>
                <a:solidFill>
                  <a:srgbClr val="000000"/>
                </a:solidFill>
                <a:effectLst/>
                <a:uLnTx/>
                <a:uFillTx/>
                <a:latin typeface="Calibri"/>
                <a:cs typeface="Calibri"/>
                <a:sym typeface="Calibri"/>
              </a:rPr>
              <a:t>Formar grupos de 2</a:t>
            </a:r>
          </a:p>
          <a:p>
            <a:pPr marL="228600" marR="0" lvl="0" indent="-228600" algn="just" defTabSz="914400" rtl="0" eaLnBrk="1" fontAlgn="auto" latinLnBrk="0" hangingPunct="1">
              <a:lnSpc>
                <a:spcPct val="150000"/>
              </a:lnSpc>
              <a:spcBef>
                <a:spcPts val="0"/>
              </a:spcBef>
              <a:spcAft>
                <a:spcPts val="0"/>
              </a:spcAft>
              <a:buClr>
                <a:srgbClr val="C01E24"/>
              </a:buClr>
              <a:buSzPts val="2000"/>
              <a:buFont typeface="Calibri"/>
              <a:buChar char="▪"/>
              <a:tabLst/>
              <a:defRPr/>
            </a:pPr>
            <a:r>
              <a:rPr kumimoji="0" lang="en-GB" sz="3000" b="0" i="0" u="none" strike="noStrike" kern="0" cap="none" spc="0" normalizeH="0" baseline="0" noProof="0" dirty="0">
                <a:ln>
                  <a:noFill/>
                </a:ln>
                <a:solidFill>
                  <a:srgbClr val="000000"/>
                </a:solidFill>
                <a:effectLst/>
                <a:uLnTx/>
                <a:uFillTx/>
                <a:latin typeface="Calibri"/>
                <a:cs typeface="Calibri"/>
                <a:sym typeface="Calibri"/>
              </a:rPr>
              <a:t>Coge la tarjeta con el escenario propuesto y discútelo con tu compañero.</a:t>
            </a:r>
          </a:p>
          <a:p>
            <a:pPr marL="228600" marR="0" lvl="0" indent="-228600" algn="just" defTabSz="914400" rtl="0" eaLnBrk="1" fontAlgn="auto" latinLnBrk="0" hangingPunct="1">
              <a:lnSpc>
                <a:spcPct val="150000"/>
              </a:lnSpc>
              <a:spcBef>
                <a:spcPts val="0"/>
              </a:spcBef>
              <a:spcAft>
                <a:spcPts val="0"/>
              </a:spcAft>
              <a:buClr>
                <a:srgbClr val="C01E24"/>
              </a:buClr>
              <a:buSzPts val="2000"/>
              <a:buFont typeface="Calibri"/>
              <a:buChar char="▪"/>
              <a:tabLst/>
              <a:defRPr/>
            </a:pPr>
            <a:r>
              <a:rPr kumimoji="0" lang="en-GB" sz="3000" b="0" i="0" u="none" strike="noStrike" kern="0" cap="none" spc="0" normalizeH="0" baseline="0" noProof="0" dirty="0">
                <a:ln>
                  <a:noFill/>
                </a:ln>
                <a:solidFill>
                  <a:srgbClr val="000000"/>
                </a:solidFill>
                <a:effectLst/>
                <a:uLnTx/>
                <a:uFillTx/>
                <a:latin typeface="Calibri"/>
                <a:cs typeface="Calibri"/>
                <a:sym typeface="Calibri"/>
              </a:rPr>
              <a:t>Resuelve el escenario utilizando el dispositivo digital que tienes a tu disposición.</a:t>
            </a:r>
          </a:p>
          <a:p>
            <a:pPr marL="228600" marR="0" lvl="0" indent="-228600" algn="just" defTabSz="914400" rtl="0" eaLnBrk="1" fontAlgn="auto" latinLnBrk="0" hangingPunct="1">
              <a:lnSpc>
                <a:spcPct val="150000"/>
              </a:lnSpc>
              <a:spcBef>
                <a:spcPts val="0"/>
              </a:spcBef>
              <a:spcAft>
                <a:spcPts val="0"/>
              </a:spcAft>
              <a:buClr>
                <a:srgbClr val="C01E24"/>
              </a:buClr>
              <a:buSzPts val="2000"/>
              <a:buFont typeface="Calibri"/>
              <a:buChar char="▪"/>
              <a:tabLst/>
              <a:defRPr/>
            </a:pPr>
            <a:r>
              <a:rPr kumimoji="0" lang="en-GB" sz="3000" b="0" i="0" u="none" strike="noStrike" kern="0" cap="none" spc="0" normalizeH="0" baseline="0" noProof="0" dirty="0">
                <a:ln>
                  <a:noFill/>
                </a:ln>
                <a:solidFill>
                  <a:srgbClr val="000000"/>
                </a:solidFill>
                <a:effectLst/>
                <a:uLnTx/>
                <a:uFillTx/>
                <a:latin typeface="Calibri"/>
                <a:cs typeface="Calibri"/>
                <a:sym typeface="Calibri"/>
              </a:rPr>
              <a:t>Discute la solución con el resto de la clase y el formador.</a:t>
            </a:r>
          </a:p>
        </p:txBody>
      </p:sp>
      <p:pic>
        <p:nvPicPr>
          <p:cNvPr id="2" name="Picture 2" descr="Puesta En Marcha, Cita, Lluvia De Ideas, Negocio">
            <a:extLst>
              <a:ext uri="{FF2B5EF4-FFF2-40B4-BE49-F238E27FC236}">
                <a16:creationId xmlns:a16="http://schemas.microsoft.com/office/drawing/2014/main" id="{C3A56311-653B-4074-8C71-204193A823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3051" y="2473769"/>
            <a:ext cx="3874641" cy="2583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766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66154" y="1003361"/>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Actividad 1</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1" y="2350334"/>
            <a:ext cx="7343164" cy="342766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marR="0" lvl="0" indent="-228600" algn="l" defTabSz="914400" rtl="0" eaLnBrk="1" fontAlgn="auto" latinLnBrk="0" hangingPunct="1">
              <a:lnSpc>
                <a:spcPct val="150000"/>
              </a:lnSpc>
              <a:spcBef>
                <a:spcPts val="0"/>
              </a:spcBef>
              <a:spcAft>
                <a:spcPts val="0"/>
              </a:spcAft>
              <a:buClr>
                <a:srgbClr val="C01E24"/>
              </a:buClr>
              <a:buSzPts val="2000"/>
              <a:buFont typeface="Calibri"/>
              <a:buChar char="▪"/>
              <a:tabLst/>
              <a:defRPr/>
            </a:pPr>
            <a:r>
              <a:rPr kumimoji="0" lang="en-GB" sz="3000" b="0" i="1" u="none" strike="noStrike" kern="0" cap="none" spc="0" normalizeH="0" baseline="0" noProof="0" dirty="0">
                <a:ln>
                  <a:noFill/>
                </a:ln>
                <a:solidFill>
                  <a:srgbClr val="000000"/>
                </a:solidFill>
                <a:effectLst/>
                <a:uLnTx/>
                <a:uFillTx/>
                <a:latin typeface="Calibri"/>
                <a:cs typeface="Calibri"/>
                <a:sym typeface="Calibri"/>
              </a:rPr>
              <a:t>Quiero encontrar información en internet sobre si es recomendable o no vacunarse contra la gripe, dada la situación de pandemia, ¿cómo buscaría la información?</a:t>
            </a:r>
          </a:p>
        </p:txBody>
      </p:sp>
      <p:pic>
        <p:nvPicPr>
          <p:cNvPr id="1026" name="Picture 2" descr="Jeringuilla, Aguja, Inyección, Disparo, Medicamento">
            <a:extLst>
              <a:ext uri="{FF2B5EF4-FFF2-40B4-BE49-F238E27FC236}">
                <a16:creationId xmlns:a16="http://schemas.microsoft.com/office/drawing/2014/main" id="{5116CCE5-AD8C-44F2-A517-DACFC0DC13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9085352" y="2705510"/>
            <a:ext cx="2013093" cy="2542854"/>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182;p7">
            <a:extLst>
              <a:ext uri="{FF2B5EF4-FFF2-40B4-BE49-F238E27FC236}">
                <a16:creationId xmlns:a16="http://schemas.microsoft.com/office/drawing/2014/main" id="{8297C7D8-19AE-4FD6-8826-9636F09B3884}"/>
              </a:ext>
            </a:extLst>
          </p:cNvPr>
          <p:cNvSpPr/>
          <p:nvPr/>
        </p:nvSpPr>
        <p:spPr>
          <a:xfrm>
            <a:off x="10006149" y="-3932"/>
            <a:ext cx="2184592"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5.4 Ejercicio práctico</a:t>
            </a:r>
            <a:endParaRPr kumimoji="0" sz="1275"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15904663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2889967" y="6640448"/>
            <a:ext cx="877208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Actividad 2</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0" y="2350334"/>
            <a:ext cx="6872901" cy="342766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marR="0" lvl="0" indent="-228600" algn="l" defTabSz="914400" rtl="0" eaLnBrk="1" fontAlgn="auto" latinLnBrk="0" hangingPunct="1">
              <a:lnSpc>
                <a:spcPct val="150000"/>
              </a:lnSpc>
              <a:spcBef>
                <a:spcPts val="0"/>
              </a:spcBef>
              <a:spcAft>
                <a:spcPts val="0"/>
              </a:spcAft>
              <a:buClr>
                <a:srgbClr val="C01E24"/>
              </a:buClr>
              <a:buSzPts val="2000"/>
              <a:buFont typeface="Calibri"/>
              <a:buChar char="▪"/>
              <a:tabLst/>
              <a:defRPr/>
            </a:pPr>
            <a:r>
              <a:rPr kumimoji="0" lang="en-GB" sz="3000" b="0" i="1" u="none" strike="noStrike" kern="0" cap="none" spc="0" normalizeH="0" baseline="0" noProof="0" dirty="0">
                <a:ln>
                  <a:noFill/>
                </a:ln>
                <a:solidFill>
                  <a:srgbClr val="000000"/>
                </a:solidFill>
                <a:effectLst/>
                <a:uLnTx/>
                <a:uFillTx/>
                <a:latin typeface="Calibri"/>
                <a:cs typeface="Calibri"/>
                <a:sym typeface="Calibri"/>
              </a:rPr>
              <a:t>Quiero hacerme donante de sangre, ¿dónde puedo encontrar la información? ¿Cuáles son los requisitos para donar sangre? ¿Dónde puedo ir a donar sangre?</a:t>
            </a:r>
          </a:p>
        </p:txBody>
      </p:sp>
      <p:pic>
        <p:nvPicPr>
          <p:cNvPr id="2052" name="Picture 4" descr="Donación De Sangre, Donando Sangre">
            <a:extLst>
              <a:ext uri="{FF2B5EF4-FFF2-40B4-BE49-F238E27FC236}">
                <a16:creationId xmlns:a16="http://schemas.microsoft.com/office/drawing/2014/main" id="{2340837E-B970-4270-9E07-5DE1539AC2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4025" y="2473769"/>
            <a:ext cx="3163668" cy="3796402"/>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2;p7">
            <a:extLst>
              <a:ext uri="{FF2B5EF4-FFF2-40B4-BE49-F238E27FC236}">
                <a16:creationId xmlns:a16="http://schemas.microsoft.com/office/drawing/2014/main" id="{26CEAB2E-0BE1-46C8-9B1A-6D558B4B39A3}"/>
              </a:ext>
            </a:extLst>
          </p:cNvPr>
          <p:cNvSpPr/>
          <p:nvPr/>
        </p:nvSpPr>
        <p:spPr>
          <a:xfrm>
            <a:off x="10006149" y="-3932"/>
            <a:ext cx="2184592"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5.4 Ejercicio práctico</a:t>
            </a:r>
            <a:endParaRPr kumimoji="0" sz="1275"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19743313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Actividad 3</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1" y="2350334"/>
            <a:ext cx="7526044" cy="342766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marR="0" lvl="0" indent="-228600" algn="l" defTabSz="914400" rtl="0" eaLnBrk="1" fontAlgn="auto" latinLnBrk="0" hangingPunct="1">
              <a:lnSpc>
                <a:spcPct val="150000"/>
              </a:lnSpc>
              <a:spcBef>
                <a:spcPts val="0"/>
              </a:spcBef>
              <a:spcAft>
                <a:spcPts val="0"/>
              </a:spcAft>
              <a:buClr>
                <a:srgbClr val="C01E24"/>
              </a:buClr>
              <a:buSzPts val="2000"/>
              <a:buFont typeface="Calibri"/>
              <a:buChar char="▪"/>
              <a:tabLst/>
              <a:defRPr/>
            </a:pPr>
            <a:r>
              <a:rPr kumimoji="0" lang="en-GB" sz="3000" b="0" i="1" u="none" strike="noStrike" kern="0" cap="none" spc="0" normalizeH="0" baseline="0" noProof="0" dirty="0">
                <a:ln>
                  <a:noFill/>
                </a:ln>
                <a:solidFill>
                  <a:srgbClr val="000000"/>
                </a:solidFill>
                <a:effectLst/>
                <a:uLnTx/>
                <a:uFillTx/>
                <a:latin typeface="Calibri"/>
                <a:cs typeface="Calibri"/>
                <a:sym typeface="Calibri"/>
              </a:rPr>
              <a:t>¿Cómo puedo encontrar un hospital para una emergencia?</a:t>
            </a:r>
          </a:p>
          <a:p>
            <a:pPr marL="228600" marR="0" lvl="0" indent="-228600" algn="l" defTabSz="914400" rtl="0" eaLnBrk="1" fontAlgn="auto" latinLnBrk="0" hangingPunct="1">
              <a:lnSpc>
                <a:spcPct val="150000"/>
              </a:lnSpc>
              <a:spcBef>
                <a:spcPts val="0"/>
              </a:spcBef>
              <a:spcAft>
                <a:spcPts val="0"/>
              </a:spcAft>
              <a:buClr>
                <a:srgbClr val="C01E24"/>
              </a:buClr>
              <a:buSzPts val="2000"/>
              <a:buFont typeface="Calibri"/>
              <a:buChar char="▪"/>
              <a:tabLst/>
              <a:defRPr/>
            </a:pPr>
            <a:r>
              <a:rPr kumimoji="0" lang="en-GB" sz="3000" b="0" i="1" u="none" strike="noStrike" kern="0" cap="none" spc="0" normalizeH="0" baseline="0" noProof="0" dirty="0">
                <a:ln>
                  <a:noFill/>
                </a:ln>
                <a:solidFill>
                  <a:srgbClr val="000000"/>
                </a:solidFill>
                <a:effectLst/>
                <a:uLnTx/>
                <a:uFillTx/>
                <a:latin typeface="Calibri"/>
                <a:cs typeface="Calibri"/>
                <a:sym typeface="Calibri"/>
              </a:rPr>
              <a:t>Si me ocurre algo mientras estoy en casa, ¿a qué hospital debo acudir?</a:t>
            </a:r>
          </a:p>
        </p:txBody>
      </p:sp>
      <p:pic>
        <p:nvPicPr>
          <p:cNvPr id="3074" name="Picture 2" descr="Médico, Enfermero, Hospital, Salud, Healthcare, Cirugía">
            <a:extLst>
              <a:ext uri="{FF2B5EF4-FFF2-40B4-BE49-F238E27FC236}">
                <a16:creationId xmlns:a16="http://schemas.microsoft.com/office/drawing/2014/main" id="{3FFBC158-8660-4EA5-AB58-9D86AE4538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2835" y="2606716"/>
            <a:ext cx="2714857" cy="2714857"/>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2;p7">
            <a:extLst>
              <a:ext uri="{FF2B5EF4-FFF2-40B4-BE49-F238E27FC236}">
                <a16:creationId xmlns:a16="http://schemas.microsoft.com/office/drawing/2014/main" id="{A4CB9F71-50D4-4DA2-8027-59BE74414D1A}"/>
              </a:ext>
            </a:extLst>
          </p:cNvPr>
          <p:cNvSpPr/>
          <p:nvPr/>
        </p:nvSpPr>
        <p:spPr>
          <a:xfrm>
            <a:off x="10006149" y="-3932"/>
            <a:ext cx="2184592"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5.4 Ejercicio práctico</a:t>
            </a:r>
            <a:endParaRPr kumimoji="0" sz="1275"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10505925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2029300" y="6581001"/>
            <a:ext cx="877208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Actividad 4</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0" y="2350334"/>
            <a:ext cx="6311199" cy="342766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marR="0" lvl="0" indent="-228600" algn="l" defTabSz="914400" rtl="0" eaLnBrk="1" fontAlgn="auto" latinLnBrk="0" hangingPunct="1">
              <a:lnSpc>
                <a:spcPct val="150000"/>
              </a:lnSpc>
              <a:spcBef>
                <a:spcPts val="0"/>
              </a:spcBef>
              <a:spcAft>
                <a:spcPts val="0"/>
              </a:spcAft>
              <a:buClr>
                <a:srgbClr val="C01E24"/>
              </a:buClr>
              <a:buSzPts val="2000"/>
              <a:buFont typeface="Calibri"/>
              <a:buChar char="▪"/>
              <a:tabLst/>
              <a:defRPr/>
            </a:pPr>
            <a:r>
              <a:rPr kumimoji="0" lang="en-GB" sz="3000" b="0" i="1" u="none" strike="noStrike" kern="0" cap="none" spc="0" normalizeH="0" baseline="0" noProof="0" dirty="0">
                <a:ln>
                  <a:noFill/>
                </a:ln>
                <a:solidFill>
                  <a:srgbClr val="000000"/>
                </a:solidFill>
                <a:effectLst/>
                <a:uLnTx/>
                <a:uFillTx/>
                <a:latin typeface="Calibri"/>
                <a:cs typeface="Calibri"/>
                <a:sym typeface="Calibri"/>
              </a:rPr>
              <a:t>¿Cómo puedo conseguir una cita con mi médico?</a:t>
            </a:r>
          </a:p>
        </p:txBody>
      </p:sp>
      <p:pic>
        <p:nvPicPr>
          <p:cNvPr id="4098" name="Picture 2" descr="Hospital, Salud, Profesional, Médico, Diagnóstico">
            <a:extLst>
              <a:ext uri="{FF2B5EF4-FFF2-40B4-BE49-F238E27FC236}">
                <a16:creationId xmlns:a16="http://schemas.microsoft.com/office/drawing/2014/main" id="{82802E52-4B59-43B3-8DAE-8B59BA7D82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0102" y="2350334"/>
            <a:ext cx="2309332" cy="3940094"/>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2;p7">
            <a:extLst>
              <a:ext uri="{FF2B5EF4-FFF2-40B4-BE49-F238E27FC236}">
                <a16:creationId xmlns:a16="http://schemas.microsoft.com/office/drawing/2014/main" id="{1A2F732C-95FE-444E-833A-97657455CA36}"/>
              </a:ext>
            </a:extLst>
          </p:cNvPr>
          <p:cNvSpPr/>
          <p:nvPr/>
        </p:nvSpPr>
        <p:spPr>
          <a:xfrm>
            <a:off x="10006149" y="-3932"/>
            <a:ext cx="2184592"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5.4 Ejercicio práctico</a:t>
            </a:r>
            <a:endParaRPr kumimoji="0" sz="1275"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62101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xfrm>
            <a:off x="558000" y="1066937"/>
            <a:ext cx="11059692" cy="605096"/>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Actividad 5</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0" y="2350334"/>
            <a:ext cx="7787301" cy="342766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marR="0" lvl="0" indent="-228600" algn="l" defTabSz="914400" rtl="0" eaLnBrk="1" fontAlgn="auto" latinLnBrk="0" hangingPunct="1">
              <a:lnSpc>
                <a:spcPct val="150000"/>
              </a:lnSpc>
              <a:spcBef>
                <a:spcPts val="0"/>
              </a:spcBef>
              <a:spcAft>
                <a:spcPts val="0"/>
              </a:spcAft>
              <a:buClr>
                <a:srgbClr val="C01E24"/>
              </a:buClr>
              <a:buSzPts val="2000"/>
              <a:buFont typeface="Calibri"/>
              <a:buChar char="▪"/>
              <a:tabLst/>
              <a:defRPr/>
            </a:pPr>
            <a:r>
              <a:rPr kumimoji="0" lang="en-GB" sz="3000" b="0" i="1" u="none" strike="noStrike" kern="0" cap="none" spc="0" normalizeH="0" baseline="0" noProof="0" dirty="0">
                <a:ln>
                  <a:noFill/>
                </a:ln>
                <a:solidFill>
                  <a:srgbClr val="000000"/>
                </a:solidFill>
                <a:effectLst/>
                <a:uLnTx/>
                <a:uFillTx/>
                <a:latin typeface="Calibri"/>
                <a:cs typeface="Calibri"/>
                <a:sym typeface="Calibri"/>
              </a:rPr>
              <a:t>Creo que tengo un esguince, ¿quién debe mirarlo, cómo pido cita?</a:t>
            </a:r>
          </a:p>
        </p:txBody>
      </p:sp>
      <p:pic>
        <p:nvPicPr>
          <p:cNvPr id="5122" name="Picture 2" descr="Vendaje, Primeros Auxilios, Médico, Lastimar, Dolor">
            <a:extLst>
              <a:ext uri="{FF2B5EF4-FFF2-40B4-BE49-F238E27FC236}">
                <a16:creationId xmlns:a16="http://schemas.microsoft.com/office/drawing/2014/main" id="{AA3B0B31-4BCA-4521-BC30-AC9AF2CE92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3306" y="2077439"/>
            <a:ext cx="5181983" cy="3427666"/>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2;p7">
            <a:extLst>
              <a:ext uri="{FF2B5EF4-FFF2-40B4-BE49-F238E27FC236}">
                <a16:creationId xmlns:a16="http://schemas.microsoft.com/office/drawing/2014/main" id="{74EB4B1D-5EBD-4098-B2D4-DCD13A3E9636}"/>
              </a:ext>
            </a:extLst>
          </p:cNvPr>
          <p:cNvSpPr/>
          <p:nvPr/>
        </p:nvSpPr>
        <p:spPr>
          <a:xfrm>
            <a:off x="10006149" y="-3932"/>
            <a:ext cx="2184592"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5.4 Ejercicio práctico</a:t>
            </a:r>
            <a:endParaRPr kumimoji="0" sz="1275"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12341289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128596" y="6581001"/>
            <a:ext cx="877208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Actividad 6</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0" y="2350334"/>
            <a:ext cx="6311199" cy="342766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marR="0" lvl="0" indent="-228600" algn="l" defTabSz="914400" rtl="0" eaLnBrk="1" fontAlgn="auto" latinLnBrk="0" hangingPunct="1">
              <a:lnSpc>
                <a:spcPct val="150000"/>
              </a:lnSpc>
              <a:spcBef>
                <a:spcPts val="0"/>
              </a:spcBef>
              <a:spcAft>
                <a:spcPts val="0"/>
              </a:spcAft>
              <a:buClr>
                <a:srgbClr val="C01E24"/>
              </a:buClr>
              <a:buSzPts val="2000"/>
              <a:buFont typeface="Calibri"/>
              <a:buChar char="▪"/>
              <a:tabLst/>
              <a:defRPr/>
            </a:pPr>
            <a:r>
              <a:rPr kumimoji="0" lang="en-GB" sz="3000" b="0" i="1" u="none" strike="noStrike" kern="0" cap="none" spc="0" normalizeH="0" baseline="0" noProof="0" dirty="0">
                <a:ln>
                  <a:noFill/>
                </a:ln>
                <a:solidFill>
                  <a:srgbClr val="000000"/>
                </a:solidFill>
                <a:effectLst/>
                <a:uLnTx/>
                <a:uFillTx/>
                <a:latin typeface="Calibri"/>
                <a:cs typeface="Calibri"/>
                <a:sym typeface="Calibri"/>
              </a:rPr>
              <a:t>Me duele una muela; ¿cómo puedo acceder a los servicios dentales públicos?</a:t>
            </a:r>
          </a:p>
        </p:txBody>
      </p:sp>
      <p:pic>
        <p:nvPicPr>
          <p:cNvPr id="6148" name="Picture 4" descr="Niña, Paquete De Hielo, Dolor De Muelas, Dental, Mujer">
            <a:extLst>
              <a:ext uri="{FF2B5EF4-FFF2-40B4-BE49-F238E27FC236}">
                <a16:creationId xmlns:a16="http://schemas.microsoft.com/office/drawing/2014/main" id="{FFD5D5EE-2A09-43BD-8F18-0ACEAC9C9D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5957" y="2548588"/>
            <a:ext cx="4814727" cy="3209818"/>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2;p7">
            <a:extLst>
              <a:ext uri="{FF2B5EF4-FFF2-40B4-BE49-F238E27FC236}">
                <a16:creationId xmlns:a16="http://schemas.microsoft.com/office/drawing/2014/main" id="{67B79E03-D8FE-46DE-B274-34775A6BDD3B}"/>
              </a:ext>
            </a:extLst>
          </p:cNvPr>
          <p:cNvSpPr/>
          <p:nvPr/>
        </p:nvSpPr>
        <p:spPr>
          <a:xfrm>
            <a:off x="10006149" y="-3932"/>
            <a:ext cx="2184592"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5.4 Ejercicio práctico</a:t>
            </a:r>
            <a:endParaRPr kumimoji="0" sz="1275"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2705569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Actividad 7</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1" y="2350334"/>
            <a:ext cx="6298136" cy="342766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marR="0" lvl="0" indent="-228600" algn="l" defTabSz="914400" rtl="0" eaLnBrk="1" fontAlgn="auto" latinLnBrk="0" hangingPunct="1">
              <a:lnSpc>
                <a:spcPct val="150000"/>
              </a:lnSpc>
              <a:spcBef>
                <a:spcPts val="0"/>
              </a:spcBef>
              <a:spcAft>
                <a:spcPts val="0"/>
              </a:spcAft>
              <a:buClr>
                <a:srgbClr val="C01E24"/>
              </a:buClr>
              <a:buSzPts val="2000"/>
              <a:buFont typeface="Calibri"/>
              <a:buChar char="▪"/>
              <a:tabLst/>
              <a:defRPr/>
            </a:pPr>
            <a:r>
              <a:rPr kumimoji="0" lang="en-GB" sz="3000" b="0" i="1" u="none" strike="noStrike" kern="0" cap="none" spc="0" normalizeH="0" baseline="0" noProof="0" dirty="0">
                <a:ln>
                  <a:noFill/>
                </a:ln>
                <a:solidFill>
                  <a:srgbClr val="000000"/>
                </a:solidFill>
                <a:effectLst/>
                <a:uLnTx/>
                <a:uFillTx/>
                <a:latin typeface="Calibri"/>
                <a:cs typeface="Calibri"/>
                <a:sym typeface="Calibri"/>
              </a:rPr>
              <a:t>¿Cómo puedo pedir una cita con el psiquiatra?</a:t>
            </a:r>
          </a:p>
        </p:txBody>
      </p:sp>
      <p:pic>
        <p:nvPicPr>
          <p:cNvPr id="7170" name="Picture 2" descr="Salud Mental, Bienestar, Psicología, Mente, Psicológico">
            <a:extLst>
              <a:ext uri="{FF2B5EF4-FFF2-40B4-BE49-F238E27FC236}">
                <a16:creationId xmlns:a16="http://schemas.microsoft.com/office/drawing/2014/main" id="{9FC628FC-3397-4072-A86F-5156D03910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6502" y="2418254"/>
            <a:ext cx="4551190" cy="3029386"/>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2;p7">
            <a:extLst>
              <a:ext uri="{FF2B5EF4-FFF2-40B4-BE49-F238E27FC236}">
                <a16:creationId xmlns:a16="http://schemas.microsoft.com/office/drawing/2014/main" id="{F1059601-3DD8-40C2-B2CE-0BD07353BB5B}"/>
              </a:ext>
            </a:extLst>
          </p:cNvPr>
          <p:cNvSpPr/>
          <p:nvPr/>
        </p:nvSpPr>
        <p:spPr>
          <a:xfrm>
            <a:off x="10006149" y="-3932"/>
            <a:ext cx="2184592"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5.4 Ejercicio práctico</a:t>
            </a:r>
            <a:endParaRPr kumimoji="0" sz="1275"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051644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200" dirty="0">
                <a:solidFill>
                  <a:srgbClr val="C01E24"/>
                </a:solidFill>
              </a:rPr>
              <a:t>5.1.1</a:t>
            </a:r>
            <a:br>
              <a:rPr lang="en-US" altLang="el-GR" dirty="0">
                <a:solidFill>
                  <a:srgbClr val="C01E24"/>
                </a:solidFill>
              </a:rPr>
            </a:br>
            <a:r>
              <a:rPr lang="en-US" altLang="el-GR" dirty="0" err="1">
                <a:solidFill>
                  <a:srgbClr val="C01E24"/>
                </a:solidFill>
              </a:rPr>
              <a:t>Introducción</a:t>
            </a:r>
            <a:r>
              <a:rPr lang="en-US" altLang="el-GR" dirty="0">
                <a:solidFill>
                  <a:srgbClr val="C01E24"/>
                </a:solidFill>
              </a:rPr>
              <a:t> (Día 1)</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55335" y="1682927"/>
            <a:ext cx="5157787" cy="3958468"/>
          </a:xfrm>
        </p:spPr>
        <p:txBody>
          <a:bodyPr>
            <a:normAutofit/>
          </a:bodyPr>
          <a:lstStyle/>
          <a:p>
            <a:pPr algn="just"/>
            <a:r>
              <a:rPr lang="en-US" sz="2200" dirty="0">
                <a:sym typeface="Arial" panose="020B0604020202020204" pitchFamily="34" charset="0"/>
              </a:rPr>
              <a:t>Objetivos</a:t>
            </a:r>
          </a:p>
          <a:p>
            <a:pPr algn="just"/>
            <a:endParaRPr lang="en-US" sz="2200" dirty="0">
              <a:sym typeface="Arial" panose="020B0604020202020204" pitchFamily="34" charset="0"/>
            </a:endParaRPr>
          </a:p>
          <a:p>
            <a:pPr marL="342900" indent="-342900" algn="just">
              <a:buFont typeface="Arial" panose="020B0604020202020204" pitchFamily="34" charset="0"/>
              <a:buChar char="•"/>
            </a:pPr>
            <a:r>
              <a:rPr lang="en-GB" sz="2200" b="0" dirty="0" err="1">
                <a:latin typeface="Calibri" panose="020F0502020204030204" pitchFamily="34" charset="0"/>
                <a:cs typeface="Calibri" panose="020F0502020204030204" pitchFamily="34" charset="0"/>
                <a:sym typeface="Arial" panose="020B0604020202020204" pitchFamily="34" charset="0"/>
              </a:rPr>
              <a:t>Conocer</a:t>
            </a:r>
            <a:r>
              <a:rPr lang="en-GB" sz="2200" b="0" dirty="0">
                <a:latin typeface="Calibri" panose="020F0502020204030204" pitchFamily="34" charset="0"/>
                <a:cs typeface="Calibri" panose="020F0502020204030204" pitchFamily="34" charset="0"/>
                <a:sym typeface="Arial" panose="020B0604020202020204" pitchFamily="34" charset="0"/>
              </a:rPr>
              <a:t> qué sitios web, aplicaciones y fuentes de información en línea nos permiten gestionar nuestra propia salud en línea.</a:t>
            </a:r>
          </a:p>
          <a:p>
            <a:pPr algn="just"/>
            <a:endParaRPr lang="en-GB" sz="2200" b="0" dirty="0">
              <a:latin typeface="Calibri" panose="020F0502020204030204" pitchFamily="34" charset="0"/>
              <a:cs typeface="Calibri" panose="020F0502020204030204" pitchFamily="34" charset="0"/>
              <a:sym typeface="Arial" panose="020B0604020202020204" pitchFamily="34" charset="0"/>
            </a:endParaRPr>
          </a:p>
          <a:p>
            <a:pPr marL="342900" indent="-342900" algn="just">
              <a:buFont typeface="Arial" panose="020B0604020202020204" pitchFamily="34" charset="0"/>
              <a:buChar char="•"/>
            </a:pPr>
            <a:r>
              <a:rPr lang="en-GB" sz="2200" b="0" dirty="0">
                <a:latin typeface="Calibri" panose="020F0502020204030204" pitchFamily="34" charset="0"/>
                <a:cs typeface="Calibri" panose="020F0502020204030204" pitchFamily="34" charset="0"/>
                <a:sym typeface="Arial" panose="020B0604020202020204" pitchFamily="34" charset="0"/>
              </a:rPr>
              <a:t>Resolver casos y problemas de gestión sanitaria utilizando las herramientas en línea introducidas anteriormente.</a:t>
            </a:r>
            <a:endParaRPr lang="en-US" sz="2200" b="0" dirty="0">
              <a:latin typeface="Calibri" panose="020F0502020204030204" pitchFamily="34" charset="0"/>
              <a:cs typeface="Calibri" panose="020F0502020204030204" pitchFamily="34" charset="0"/>
              <a:sym typeface="Arial" panose="020B0604020202020204" pitchFamily="34" charset="0"/>
            </a:endParaRPr>
          </a:p>
        </p:txBody>
      </p:sp>
      <p:pic>
        <p:nvPicPr>
          <p:cNvPr id="3" name="Γραφικό 2" descr="Ομιλία περίγραμμα">
            <a:extLst>
              <a:ext uri="{FF2B5EF4-FFF2-40B4-BE49-F238E27FC236}">
                <a16:creationId xmlns:a16="http://schemas.microsoft.com/office/drawing/2014/main" id="{4DB5C50E-C2A5-4D37-9EF7-55510DFB57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39789" y="1392675"/>
            <a:ext cx="3958468" cy="3958468"/>
          </a:xfrm>
          <a:prstGeom prst="rect">
            <a:avLst/>
          </a:prstGeom>
        </p:spPr>
      </p:pic>
      <p:sp>
        <p:nvSpPr>
          <p:cNvPr id="16" name="TextBox 15">
            <a:extLst>
              <a:ext uri="{FF2B5EF4-FFF2-40B4-BE49-F238E27FC236}">
                <a16:creationId xmlns:a16="http://schemas.microsoft.com/office/drawing/2014/main" id="{28254EEA-5466-488A-B331-67C451BDD49C}"/>
              </a:ext>
            </a:extLst>
          </p:cNvPr>
          <p:cNvSpPr txBox="1"/>
          <p:nvPr/>
        </p:nvSpPr>
        <p:spPr>
          <a:xfrm>
            <a:off x="7658396" y="2593053"/>
            <a:ext cx="2548860" cy="1077218"/>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203864"/>
                </a:solidFill>
                <a:effectLst/>
                <a:uLnTx/>
                <a:uFillTx/>
                <a:latin typeface="Arial"/>
                <a:cs typeface="Arial"/>
                <a:sym typeface="Arial"/>
              </a:rPr>
              <a:t>Empecemos...</a:t>
            </a:r>
            <a:endParaRPr kumimoji="0" lang="el-GR" sz="3200" b="0" i="0" u="none" strike="noStrike" kern="0" cap="none" spc="0" normalizeH="0" baseline="0" noProof="0" dirty="0" err="1">
              <a:ln>
                <a:noFill/>
              </a:ln>
              <a:solidFill>
                <a:srgbClr val="203864"/>
              </a:solidFill>
              <a:effectLst/>
              <a:uLnTx/>
              <a:uFillTx/>
              <a:latin typeface="Arial"/>
              <a:cs typeface="Arial"/>
              <a:sym typeface="Arial"/>
            </a:endParaRPr>
          </a:p>
        </p:txBody>
      </p:sp>
      <p:sp>
        <p:nvSpPr>
          <p:cNvPr id="13" name="Ορθογώνιο 8">
            <a:extLst>
              <a:ext uri="{FF2B5EF4-FFF2-40B4-BE49-F238E27FC236}">
                <a16:creationId xmlns:a16="http://schemas.microsoft.com/office/drawing/2014/main" id="{FE1ED098-479E-E6F5-446C-EC809C76C0A8}"/>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5.1.1</a:t>
            </a:r>
            <a:endParaRPr lang="el-GR" sz="1800" dirty="0">
              <a:solidFill>
                <a:srgbClr val="C01E24"/>
              </a:solidFill>
            </a:endParaRPr>
          </a:p>
        </p:txBody>
      </p:sp>
      <p:sp>
        <p:nvSpPr>
          <p:cNvPr id="14" name="Ορθογώνιο 9">
            <a:extLst>
              <a:ext uri="{FF2B5EF4-FFF2-40B4-BE49-F238E27FC236}">
                <a16:creationId xmlns:a16="http://schemas.microsoft.com/office/drawing/2014/main" id="{FEA2CBA8-2B0A-13B3-82C0-183A7CB1456E}"/>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5.1.2</a:t>
            </a:r>
            <a:endParaRPr lang="el-GR" sz="1600" dirty="0">
              <a:solidFill>
                <a:schemeClr val="bg1"/>
              </a:solidFill>
            </a:endParaRPr>
          </a:p>
        </p:txBody>
      </p:sp>
      <p:sp>
        <p:nvSpPr>
          <p:cNvPr id="15" name="Ορθογώνιο 10">
            <a:extLst>
              <a:ext uri="{FF2B5EF4-FFF2-40B4-BE49-F238E27FC236}">
                <a16:creationId xmlns:a16="http://schemas.microsoft.com/office/drawing/2014/main" id="{C6609FED-77B4-F391-796F-43C4BEAB7207}"/>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5.1.3</a:t>
            </a:r>
            <a:endParaRPr lang="el-GR" sz="1600" dirty="0">
              <a:solidFill>
                <a:schemeClr val="bg1"/>
              </a:solidFill>
            </a:endParaRPr>
          </a:p>
        </p:txBody>
      </p:sp>
      <p:sp>
        <p:nvSpPr>
          <p:cNvPr id="17" name="Ορθογώνιο 11">
            <a:extLst>
              <a:ext uri="{FF2B5EF4-FFF2-40B4-BE49-F238E27FC236}">
                <a16:creationId xmlns:a16="http://schemas.microsoft.com/office/drawing/2014/main" id="{AEE17AD1-D48D-EB4D-F694-A30046169154}"/>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5.1.4</a:t>
            </a:r>
            <a:endParaRPr lang="el-GR" sz="1600" dirty="0">
              <a:solidFill>
                <a:schemeClr val="bg1"/>
              </a:solidFill>
            </a:endParaRPr>
          </a:p>
        </p:txBody>
      </p:sp>
      <p:sp>
        <p:nvSpPr>
          <p:cNvPr id="18" name="Ορθογώνιο 12">
            <a:extLst>
              <a:ext uri="{FF2B5EF4-FFF2-40B4-BE49-F238E27FC236}">
                <a16:creationId xmlns:a16="http://schemas.microsoft.com/office/drawing/2014/main" id="{FDB96667-9543-6670-8EBA-5B90905E7AB4}"/>
              </a:ext>
            </a:extLst>
          </p:cNvPr>
          <p:cNvSpPr/>
          <p:nvPr/>
        </p:nvSpPr>
        <p:spPr>
          <a:xfrm>
            <a:off x="10744529" y="1005710"/>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5.1</a:t>
            </a:r>
            <a:endParaRPr lang="el-GR" sz="1800" dirty="0">
              <a:solidFill>
                <a:srgbClr val="203864"/>
              </a:solidFill>
            </a:endParaRPr>
          </a:p>
        </p:txBody>
      </p:sp>
    </p:spTree>
    <p:extLst>
      <p:ext uri="{BB962C8B-B14F-4D97-AF65-F5344CB8AC3E}">
        <p14:creationId xmlns:p14="http://schemas.microsoft.com/office/powerpoint/2010/main" val="8043189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3" name="Google Shape;183;p7"/>
          <p:cNvSpPr/>
          <p:nvPr/>
        </p:nvSpPr>
        <p:spPr>
          <a:xfrm>
            <a:off x="3418652" y="6566673"/>
            <a:ext cx="877208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Actividad 8</a:t>
            </a:r>
          </a:p>
        </p:txBody>
      </p:sp>
      <p:sp>
        <p:nvSpPr>
          <p:cNvPr id="10" name="Google Shape;171;p6">
            <a:extLst>
              <a:ext uri="{FF2B5EF4-FFF2-40B4-BE49-F238E27FC236}">
                <a16:creationId xmlns:a16="http://schemas.microsoft.com/office/drawing/2014/main" id="{A76D4AA0-5B2D-4504-A8B5-7F5A95DA9AEB}"/>
              </a:ext>
            </a:extLst>
          </p:cNvPr>
          <p:cNvSpPr txBox="1">
            <a:spLocks/>
          </p:cNvSpPr>
          <p:nvPr/>
        </p:nvSpPr>
        <p:spPr>
          <a:xfrm>
            <a:off x="403110" y="2350334"/>
            <a:ext cx="5983513" cy="342766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81000" algn="l" rtl="0">
              <a:lnSpc>
                <a:spcPct val="150000"/>
              </a:lnSpc>
              <a:spcBef>
                <a:spcPts val="600"/>
              </a:spcBef>
              <a:spcAft>
                <a:spcPts val="0"/>
              </a:spcAft>
              <a:buClr>
                <a:srgbClr val="C01E24"/>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50000"/>
              </a:lnSpc>
              <a:spcBef>
                <a:spcPts val="600"/>
              </a:spcBef>
              <a:spcAft>
                <a:spcPts val="0"/>
              </a:spcAft>
              <a:buClr>
                <a:srgbClr val="C01E24"/>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50000"/>
              </a:lnSpc>
              <a:spcBef>
                <a:spcPts val="600"/>
              </a:spcBef>
              <a:spcAft>
                <a:spcPts val="0"/>
              </a:spcAft>
              <a:buClr>
                <a:srgbClr val="C01E24"/>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228600" marR="0" lvl="0" indent="-228600" algn="l" defTabSz="914400" rtl="0" eaLnBrk="1" fontAlgn="auto" latinLnBrk="0" hangingPunct="1">
              <a:lnSpc>
                <a:spcPct val="150000"/>
              </a:lnSpc>
              <a:spcBef>
                <a:spcPts val="0"/>
              </a:spcBef>
              <a:spcAft>
                <a:spcPts val="0"/>
              </a:spcAft>
              <a:buClr>
                <a:srgbClr val="C01E24"/>
              </a:buClr>
              <a:buSzPts val="2000"/>
              <a:buFont typeface="Calibri"/>
              <a:buChar char="▪"/>
              <a:tabLst/>
              <a:defRPr/>
            </a:pPr>
            <a:r>
              <a:rPr kumimoji="0" lang="en-GB" sz="3000" b="0" i="1" u="none" strike="noStrike" kern="0" cap="none" spc="0" normalizeH="0" baseline="0" noProof="0" dirty="0">
                <a:ln>
                  <a:noFill/>
                </a:ln>
                <a:solidFill>
                  <a:srgbClr val="000000"/>
                </a:solidFill>
                <a:effectLst/>
                <a:uLnTx/>
                <a:uFillTx/>
                <a:latin typeface="Calibri"/>
                <a:cs typeface="Calibri"/>
                <a:sym typeface="Calibri"/>
              </a:rPr>
              <a:t>¿Cómo puedo conocer las farmacias que tengo cerca?</a:t>
            </a:r>
          </a:p>
          <a:p>
            <a:pPr marL="228600" marR="0" lvl="0" indent="-228600" algn="l" defTabSz="914400" rtl="0" eaLnBrk="1" fontAlgn="auto" latinLnBrk="0" hangingPunct="1">
              <a:lnSpc>
                <a:spcPct val="150000"/>
              </a:lnSpc>
              <a:spcBef>
                <a:spcPts val="0"/>
              </a:spcBef>
              <a:spcAft>
                <a:spcPts val="0"/>
              </a:spcAft>
              <a:buClr>
                <a:srgbClr val="C01E24"/>
              </a:buClr>
              <a:buSzPts val="2000"/>
              <a:buFont typeface="Calibri"/>
              <a:buChar char="▪"/>
              <a:tabLst/>
              <a:defRPr/>
            </a:pPr>
            <a:r>
              <a:rPr kumimoji="0" lang="en-GB" sz="3000" b="0" i="1" u="none" strike="noStrike" kern="0" cap="none" spc="0" normalizeH="0" baseline="0" noProof="0" dirty="0">
                <a:ln>
                  <a:noFill/>
                </a:ln>
                <a:solidFill>
                  <a:srgbClr val="000000"/>
                </a:solidFill>
                <a:effectLst/>
                <a:uLnTx/>
                <a:uFillTx/>
                <a:latin typeface="Calibri"/>
                <a:cs typeface="Calibri"/>
                <a:sym typeface="Calibri"/>
              </a:rPr>
              <a:t>¿Qué puedo conseguir en una farmacia?</a:t>
            </a:r>
          </a:p>
        </p:txBody>
      </p:sp>
      <p:pic>
        <p:nvPicPr>
          <p:cNvPr id="8194" name="Picture 2" descr="Logo Farmacia, Farmacia, Banner De Farmacia">
            <a:extLst>
              <a:ext uri="{FF2B5EF4-FFF2-40B4-BE49-F238E27FC236}">
                <a16:creationId xmlns:a16="http://schemas.microsoft.com/office/drawing/2014/main" id="{BA6FCDC6-8BC1-4CD2-94D9-72E43F8C54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0582" y="2642381"/>
            <a:ext cx="4572001" cy="2586038"/>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2;p7">
            <a:extLst>
              <a:ext uri="{FF2B5EF4-FFF2-40B4-BE49-F238E27FC236}">
                <a16:creationId xmlns:a16="http://schemas.microsoft.com/office/drawing/2014/main" id="{9CB99D9D-42E1-4D57-B189-C2F1ACB7FA56}"/>
              </a:ext>
            </a:extLst>
          </p:cNvPr>
          <p:cNvSpPr/>
          <p:nvPr/>
        </p:nvSpPr>
        <p:spPr>
          <a:xfrm>
            <a:off x="10006149" y="-3932"/>
            <a:ext cx="2184592" cy="350774"/>
          </a:xfrm>
          <a:prstGeom prst="rect">
            <a:avLst/>
          </a:prstGeom>
          <a:solidFill>
            <a:srgbClr val="7F7F7F"/>
          </a:solid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530" b="0" i="0" u="none" strike="noStrike" kern="0" cap="none" spc="0" normalizeH="0" baseline="0" noProof="0" dirty="0">
                <a:ln>
                  <a:noFill/>
                </a:ln>
                <a:solidFill>
                  <a:srgbClr val="FFFFFF"/>
                </a:solidFill>
                <a:effectLst/>
                <a:uLnTx/>
                <a:uFillTx/>
                <a:latin typeface="Arial"/>
                <a:ea typeface="Arial"/>
                <a:cs typeface="Arial"/>
                <a:sym typeface="Arial"/>
              </a:rPr>
              <a:t>5.4 Ejercicio práctico</a:t>
            </a:r>
            <a:endParaRPr kumimoji="0" sz="1275"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1551546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a:bodyPr>
          <a:lstStyle/>
          <a:p>
            <a:r>
              <a:rPr lang="en-US" altLang="el-GR" sz="2000" dirty="0">
                <a:solidFill>
                  <a:srgbClr val="C01E24"/>
                </a:solidFill>
              </a:rPr>
              <a:t>5.4.4</a:t>
            </a:r>
            <a:br>
              <a:rPr lang="en-US" altLang="el-GR" dirty="0">
                <a:solidFill>
                  <a:srgbClr val="C01E24"/>
                </a:solidFill>
              </a:rPr>
            </a:br>
            <a:r>
              <a:rPr lang="en-US" altLang="el-GR" dirty="0" err="1">
                <a:solidFill>
                  <a:srgbClr val="C01E24"/>
                </a:solidFill>
              </a:rPr>
              <a:t>Cierre</a:t>
            </a: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a:xfrm>
            <a:off x="548239" y="2149092"/>
            <a:ext cx="6291832" cy="3958468"/>
          </a:xfrm>
        </p:spPr>
        <p:txBody>
          <a:bodyPr>
            <a:normAutofit fontScale="92500" lnSpcReduction="10000"/>
          </a:bodyPr>
          <a:lstStyle/>
          <a:p>
            <a:pPr>
              <a:lnSpc>
                <a:spcPct val="110000"/>
              </a:lnSpc>
              <a:spcAft>
                <a:spcPts val="600"/>
              </a:spcAft>
            </a:pPr>
            <a:r>
              <a:rPr lang="en-US" sz="2200" dirty="0" err="1">
                <a:sym typeface="Arial" panose="020B0604020202020204" pitchFamily="34" charset="0"/>
              </a:rPr>
              <a:t>Objetivos</a:t>
            </a:r>
            <a:endParaRPr lang="en-US" sz="2200" dirty="0">
              <a:sym typeface="Arial" panose="020B0604020202020204" pitchFamily="34" charset="0"/>
            </a:endParaRPr>
          </a:p>
          <a:p>
            <a:pPr>
              <a:lnSpc>
                <a:spcPct val="110000"/>
              </a:lnSpc>
              <a:spcAft>
                <a:spcPts val="600"/>
              </a:spcAft>
            </a:pPr>
            <a:r>
              <a:rPr lang="en-US" sz="2200" b="0" dirty="0">
                <a:latin typeface="Calibri" panose="020F0502020204030204" pitchFamily="34" charset="0"/>
                <a:cs typeface="Calibri" panose="020F0502020204030204" pitchFamily="34" charset="0"/>
                <a:sym typeface="Arial" panose="020B0604020202020204" pitchFamily="34" charset="0"/>
              </a:rPr>
              <a:t>El </a:t>
            </a:r>
            <a:r>
              <a:rPr lang="en-US" sz="2200" dirty="0" err="1">
                <a:latin typeface="Calibri" panose="020F0502020204030204" pitchFamily="34" charset="0"/>
                <a:cs typeface="Calibri" panose="020F0502020204030204" pitchFamily="34" charset="0"/>
                <a:sym typeface="Arial" panose="020B0604020202020204" pitchFamily="34" charset="0"/>
              </a:rPr>
              <a:t>formador</a:t>
            </a:r>
            <a:endParaRPr lang="en-US" sz="2200" dirty="0">
              <a:latin typeface="Calibri" panose="020F0502020204030204" pitchFamily="34" charset="0"/>
              <a:cs typeface="Calibri" panose="020F0502020204030204" pitchFamily="34" charset="0"/>
              <a:sym typeface="Arial" panose="020B0604020202020204" pitchFamily="34" charset="0"/>
            </a:endParaRPr>
          </a:p>
          <a:p>
            <a:pPr marL="342900" indent="-342900">
              <a:lnSpc>
                <a:spcPct val="110000"/>
              </a:lnSpc>
              <a:spcAft>
                <a:spcPts val="600"/>
              </a:spcAft>
              <a:buFont typeface="Wingdings" panose="05000000000000000000" pitchFamily="2" charset="2"/>
              <a:buChar char="§"/>
            </a:pPr>
            <a:r>
              <a:rPr lang="es-ES" sz="2200" b="0" dirty="0">
                <a:latin typeface="Calibri" panose="020F0502020204030204" pitchFamily="34" charset="0"/>
                <a:cs typeface="Calibri" panose="020F0502020204030204" pitchFamily="34" charset="0"/>
                <a:sym typeface="Arial" panose="020B0604020202020204" pitchFamily="34" charset="0"/>
              </a:rPr>
              <a:t>resume el contenido de la sesión e intenta aclarar posibles dudas y preguntas</a:t>
            </a:r>
          </a:p>
          <a:p>
            <a:pPr marL="342900" indent="-342900">
              <a:lnSpc>
                <a:spcPct val="110000"/>
              </a:lnSpc>
              <a:spcAft>
                <a:spcPts val="600"/>
              </a:spcAft>
              <a:buFont typeface="Wingdings" panose="05000000000000000000" pitchFamily="2" charset="2"/>
              <a:buChar char="§"/>
            </a:pPr>
            <a:r>
              <a:rPr lang="es-ES" sz="2200" b="0" dirty="0">
                <a:latin typeface="Calibri" panose="020F0502020204030204" pitchFamily="34" charset="0"/>
                <a:cs typeface="Calibri" panose="020F0502020204030204" pitchFamily="34" charset="0"/>
                <a:sym typeface="Arial" panose="020B0604020202020204" pitchFamily="34" charset="0"/>
              </a:rPr>
              <a:t>convoca a los alumnos para la siguiente sesión de formación presencial y les pide que guarden la información recogida para la sesión en línea</a:t>
            </a:r>
          </a:p>
          <a:p>
            <a:pPr marL="342900" indent="-342900">
              <a:lnSpc>
                <a:spcPct val="110000"/>
              </a:lnSpc>
              <a:spcAft>
                <a:spcPts val="600"/>
              </a:spcAft>
              <a:buFont typeface="Wingdings" panose="05000000000000000000" pitchFamily="2" charset="2"/>
              <a:buChar char="§"/>
            </a:pPr>
            <a:r>
              <a:rPr lang="es-ES" sz="2200" b="0" dirty="0">
                <a:latin typeface="Calibri" panose="020F0502020204030204" pitchFamily="34" charset="0"/>
                <a:cs typeface="Calibri" panose="020F0502020204030204" pitchFamily="34" charset="0"/>
                <a:sym typeface="Arial" panose="020B0604020202020204" pitchFamily="34" charset="0"/>
              </a:rPr>
              <a:t>explica las tareas que deben realizarse en la sesión de formación en línea y da una indicación sobre el calendario.</a:t>
            </a:r>
            <a:endParaRPr lang="en-US" sz="2200" b="0" dirty="0">
              <a:latin typeface="Calibri" panose="020F0502020204030204" pitchFamily="34" charset="0"/>
              <a:cs typeface="Calibri" panose="020F0502020204030204" pitchFamily="34" charset="0"/>
              <a:sym typeface="Arial" panose="020B0604020202020204" pitchFamily="34" charset="0"/>
            </a:endParaRPr>
          </a:p>
        </p:txBody>
      </p:sp>
      <p:sp>
        <p:nvSpPr>
          <p:cNvPr id="14" name="Ορθογώνιο 13">
            <a:extLst>
              <a:ext uri="{FF2B5EF4-FFF2-40B4-BE49-F238E27FC236}">
                <a16:creationId xmlns:a16="http://schemas.microsoft.com/office/drawing/2014/main" id="{C48DB1DC-2ECC-1303-2155-27F9BAD6AE49}"/>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5.4.1</a:t>
            </a:r>
            <a:endParaRPr lang="el-GR" sz="1600" dirty="0">
              <a:solidFill>
                <a:schemeClr val="bg1"/>
              </a:solidFill>
            </a:endParaRPr>
          </a:p>
        </p:txBody>
      </p:sp>
      <p:sp>
        <p:nvSpPr>
          <p:cNvPr id="15" name="Ορθογώνιο 14">
            <a:extLst>
              <a:ext uri="{FF2B5EF4-FFF2-40B4-BE49-F238E27FC236}">
                <a16:creationId xmlns:a16="http://schemas.microsoft.com/office/drawing/2014/main" id="{2FEF8B9D-A237-9676-D6E4-13A1DABF3C74}"/>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5.4.2</a:t>
            </a:r>
            <a:endParaRPr lang="el-GR" sz="1600" dirty="0">
              <a:solidFill>
                <a:schemeClr val="bg1"/>
              </a:solidFill>
            </a:endParaRPr>
          </a:p>
        </p:txBody>
      </p:sp>
      <p:sp>
        <p:nvSpPr>
          <p:cNvPr id="17" name="Ορθογώνιο 16">
            <a:extLst>
              <a:ext uri="{FF2B5EF4-FFF2-40B4-BE49-F238E27FC236}">
                <a16:creationId xmlns:a16="http://schemas.microsoft.com/office/drawing/2014/main" id="{AE2D5AAC-54ED-1C11-65EF-9883B37B1171}"/>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5.4.3</a:t>
            </a:r>
            <a:endParaRPr lang="el-GR" sz="1600" dirty="0">
              <a:solidFill>
                <a:schemeClr val="bg1"/>
              </a:solidFill>
            </a:endParaRPr>
          </a:p>
        </p:txBody>
      </p:sp>
      <p:sp>
        <p:nvSpPr>
          <p:cNvPr id="18" name="Ορθογώνιο 17">
            <a:extLst>
              <a:ext uri="{FF2B5EF4-FFF2-40B4-BE49-F238E27FC236}">
                <a16:creationId xmlns:a16="http://schemas.microsoft.com/office/drawing/2014/main" id="{AACCACF0-D958-F707-8A95-E18EFEBB36E7}"/>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1E24"/>
                </a:solidFill>
              </a:rPr>
              <a:t>5.4.4</a:t>
            </a:r>
            <a:endParaRPr lang="el-GR" sz="1800" dirty="0">
              <a:solidFill>
                <a:srgbClr val="C01E24"/>
              </a:solidFill>
            </a:endParaRPr>
          </a:p>
        </p:txBody>
      </p:sp>
      <p:sp>
        <p:nvSpPr>
          <p:cNvPr id="19" name="Ορθογώνιο 18">
            <a:extLst>
              <a:ext uri="{FF2B5EF4-FFF2-40B4-BE49-F238E27FC236}">
                <a16:creationId xmlns:a16="http://schemas.microsoft.com/office/drawing/2014/main" id="{E8E6B7F8-209F-0A2D-307D-6DFAC2BCB223}"/>
              </a:ext>
            </a:extLst>
          </p:cNvPr>
          <p:cNvSpPr/>
          <p:nvPr/>
        </p:nvSpPr>
        <p:spPr>
          <a:xfrm>
            <a:off x="10739307" y="3498189"/>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5.4</a:t>
            </a:r>
            <a:endParaRPr lang="el-GR" sz="1800" dirty="0">
              <a:solidFill>
                <a:srgbClr val="203864"/>
              </a:solidFill>
            </a:endParaRPr>
          </a:p>
        </p:txBody>
      </p:sp>
    </p:spTree>
    <p:extLst>
      <p:ext uri="{BB962C8B-B14F-4D97-AF65-F5344CB8AC3E}">
        <p14:creationId xmlns:p14="http://schemas.microsoft.com/office/powerpoint/2010/main" val="1465433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2" name="Rectangle 1">
            <a:extLst>
              <a:ext uri="{FF2B5EF4-FFF2-40B4-BE49-F238E27FC236}">
                <a16:creationId xmlns:a16="http://schemas.microsoft.com/office/drawing/2014/main" id="{50BAF01D-4A22-4373-B1E7-0070E9E260E6}"/>
              </a:ext>
            </a:extLst>
          </p:cNvPr>
          <p:cNvSpPr/>
          <p:nvPr/>
        </p:nvSpPr>
        <p:spPr>
          <a:xfrm>
            <a:off x="2390503" y="0"/>
            <a:ext cx="9801497" cy="6960488"/>
          </a:xfrm>
          <a:prstGeom prst="rect">
            <a:avLst/>
          </a:prstGeom>
          <a:solidFill>
            <a:srgbClr val="2038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l-G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32" name="Google Shape;632;p53"/>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33" name="Google Shape;633;p53"/>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634" name="Google Shape;634;p53"/>
          <p:cNvPicPr preferRelativeResize="0"/>
          <p:nvPr/>
        </p:nvPicPr>
        <p:blipFill rotWithShape="1">
          <a:blip r:embed="rId3">
            <a:alphaModFix/>
          </a:blip>
          <a:srcRect/>
          <a:stretch/>
        </p:blipFill>
        <p:spPr>
          <a:xfrm>
            <a:off x="429767" y="1143058"/>
            <a:ext cx="4856199" cy="1284943"/>
          </a:xfrm>
          <a:prstGeom prst="rect">
            <a:avLst/>
          </a:prstGeom>
          <a:noFill/>
          <a:ln>
            <a:noFill/>
          </a:ln>
        </p:spPr>
      </p:pic>
      <p:pic>
        <p:nvPicPr>
          <p:cNvPr id="635" name="Google Shape;635;p53"/>
          <p:cNvPicPr preferRelativeResize="0"/>
          <p:nvPr/>
        </p:nvPicPr>
        <p:blipFill rotWithShape="1">
          <a:blip r:embed="rId4">
            <a:alphaModFix/>
          </a:blip>
          <a:srcRect/>
          <a:stretch/>
        </p:blipFill>
        <p:spPr>
          <a:xfrm>
            <a:off x="429768" y="3471531"/>
            <a:ext cx="2323213" cy="2323213"/>
          </a:xfrm>
          <a:prstGeom prst="rect">
            <a:avLst/>
          </a:prstGeom>
          <a:noFill/>
          <a:ln>
            <a:noFill/>
          </a:ln>
        </p:spPr>
      </p:pic>
      <p:pic>
        <p:nvPicPr>
          <p:cNvPr id="636" name="Google Shape;636;p53" descr="C:\Users\Georgia-Work\AppData\Roaming\Skype\georgia.aristidou\media_messaging\media_cache\^DD49E969C8C275A0BF0095F3F01442BBA23C6B6D6D2A977CE4^pimgpsh_fullsize_distr.jpg"/>
          <p:cNvPicPr preferRelativeResize="0"/>
          <p:nvPr/>
        </p:nvPicPr>
        <p:blipFill rotWithShape="1">
          <a:blip r:embed="rId5">
            <a:alphaModFix/>
          </a:blip>
          <a:srcRect/>
          <a:stretch/>
        </p:blipFill>
        <p:spPr>
          <a:xfrm>
            <a:off x="0" y="6344254"/>
            <a:ext cx="1684020" cy="495300"/>
          </a:xfrm>
          <a:prstGeom prst="rect">
            <a:avLst/>
          </a:prstGeom>
          <a:noFill/>
          <a:ln>
            <a:noFill/>
          </a:ln>
        </p:spPr>
      </p:pic>
      <p:pic>
        <p:nvPicPr>
          <p:cNvPr id="637" name="Google Shape;637;p53"/>
          <p:cNvPicPr preferRelativeResize="0"/>
          <p:nvPr/>
        </p:nvPicPr>
        <p:blipFill rotWithShape="1">
          <a:blip r:embed="rId4">
            <a:alphaModFix/>
          </a:blip>
          <a:srcRect/>
          <a:stretch/>
        </p:blipFill>
        <p:spPr>
          <a:xfrm>
            <a:off x="7476818" y="1708146"/>
            <a:ext cx="3265071" cy="3265071"/>
          </a:xfrm>
          <a:prstGeom prst="rect">
            <a:avLst/>
          </a:prstGeom>
          <a:solidFill>
            <a:srgbClr val="203864"/>
          </a:solidFill>
          <a:ln>
            <a:noFill/>
          </a:ln>
        </p:spPr>
      </p:pic>
      <p:sp>
        <p:nvSpPr>
          <p:cNvPr id="638" name="Google Shape;638;p53"/>
          <p:cNvSpPr txBox="1"/>
          <p:nvPr/>
        </p:nvSpPr>
        <p:spPr>
          <a:xfrm>
            <a:off x="340474" y="2922021"/>
            <a:ext cx="5034783" cy="1325563"/>
          </a:xfrm>
          <a:prstGeom prst="rect">
            <a:avLst/>
          </a:prstGeom>
          <a:no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90000"/>
              </a:lnSpc>
              <a:spcBef>
                <a:spcPts val="0"/>
              </a:spcBef>
              <a:spcAft>
                <a:spcPts val="0"/>
              </a:spcAft>
              <a:buClr>
                <a:srgbClr val="C01E24"/>
              </a:buClr>
              <a:buSzPts val="2800"/>
              <a:buFont typeface="Calibri"/>
              <a:buNone/>
              <a:tabLst/>
              <a:defRPr/>
            </a:pPr>
            <a:r>
              <a:rPr kumimoji="0" lang="de-DE" sz="2800" b="0" i="0" u="none" strike="noStrike" kern="0" cap="none" spc="0" normalizeH="0" baseline="0" noProof="0" dirty="0" err="1">
                <a:ln>
                  <a:noFill/>
                </a:ln>
                <a:solidFill>
                  <a:srgbClr val="C01E24"/>
                </a:solidFill>
                <a:effectLst/>
                <a:uLnTx/>
                <a:uFillTx/>
                <a:latin typeface="Calibri"/>
                <a:ea typeface="Calibri"/>
                <a:cs typeface="Calibri"/>
                <a:sym typeface="Calibri"/>
              </a:rPr>
              <a:t>¡Enhorabuena</a:t>
            </a:r>
            <a:r>
              <a:rPr kumimoji="0" lang="de-DE" sz="2800" b="0" i="0" u="none" strike="noStrike" kern="0" cap="none" spc="0" normalizeH="0" baseline="0" noProof="0" dirty="0">
                <a:ln>
                  <a:noFill/>
                </a:ln>
                <a:solidFill>
                  <a:srgbClr val="C01E24"/>
                </a:solidFill>
                <a:effectLst/>
                <a:uLnTx/>
                <a:uFillTx/>
                <a:latin typeface="Calibri"/>
                <a:ea typeface="Calibri"/>
                <a:cs typeface="Calibri"/>
                <a:sym typeface="Calibri"/>
              </a:rPr>
              <a:t>!</a:t>
            </a:r>
            <a:br>
              <a:rPr kumimoji="0" lang="de-DE" sz="2800" b="0" i="0" u="none" strike="noStrike" kern="0" cap="none" spc="0" normalizeH="0" baseline="0" noProof="0" dirty="0">
                <a:ln>
                  <a:noFill/>
                </a:ln>
                <a:solidFill>
                  <a:srgbClr val="C01E24"/>
                </a:solidFill>
                <a:effectLst/>
                <a:uLnTx/>
                <a:uFillTx/>
                <a:latin typeface="Calibri"/>
                <a:ea typeface="Calibri"/>
                <a:cs typeface="Calibri"/>
                <a:sym typeface="Calibri"/>
              </a:rPr>
            </a:br>
            <a:r>
              <a:rPr kumimoji="0" lang="de-DE" sz="2400" b="0" i="0" u="none" strike="noStrike" kern="0" cap="none" spc="0" normalizeH="0" baseline="0" noProof="0" dirty="0">
                <a:ln>
                  <a:noFill/>
                </a:ln>
                <a:solidFill>
                  <a:srgbClr val="C01E24"/>
                </a:solidFill>
                <a:effectLst/>
                <a:uLnTx/>
                <a:uFillTx/>
                <a:latin typeface="Calibri"/>
                <a:ea typeface="Calibri"/>
                <a:cs typeface="Calibri"/>
                <a:sym typeface="Calibri"/>
              </a:rPr>
              <a:t>Ha </a:t>
            </a:r>
            <a:r>
              <a:rPr kumimoji="0" lang="de-DE" sz="2400" b="0" i="0" u="none" strike="noStrike" kern="0" cap="none" spc="0" normalizeH="0" baseline="0" noProof="0" dirty="0" err="1">
                <a:ln>
                  <a:noFill/>
                </a:ln>
                <a:solidFill>
                  <a:srgbClr val="C01E24"/>
                </a:solidFill>
                <a:effectLst/>
                <a:uLnTx/>
                <a:uFillTx/>
                <a:latin typeface="Calibri"/>
                <a:ea typeface="Calibri"/>
                <a:cs typeface="Calibri"/>
                <a:sym typeface="Calibri"/>
              </a:rPr>
              <a:t>completado</a:t>
            </a:r>
            <a:r>
              <a:rPr kumimoji="0" lang="de-DE" sz="2400" b="0" i="0" u="none" strike="noStrike" kern="0" cap="none" spc="0" normalizeH="0" baseline="0" noProof="0" dirty="0">
                <a:ln>
                  <a:noFill/>
                </a:ln>
                <a:solidFill>
                  <a:srgbClr val="C01E24"/>
                </a:solidFill>
                <a:effectLst/>
                <a:uLnTx/>
                <a:uFillTx/>
                <a:latin typeface="Calibri"/>
                <a:ea typeface="Calibri"/>
                <a:cs typeface="Calibri"/>
                <a:sym typeface="Calibri"/>
              </a:rPr>
              <a:t> </a:t>
            </a:r>
            <a:r>
              <a:rPr kumimoji="0" lang="de-DE" sz="2400" b="0" i="0" u="none" strike="noStrike" kern="0" cap="none" spc="0" normalizeH="0" baseline="0" noProof="0" dirty="0" err="1">
                <a:ln>
                  <a:noFill/>
                </a:ln>
                <a:solidFill>
                  <a:srgbClr val="C01E24"/>
                </a:solidFill>
                <a:effectLst/>
                <a:uLnTx/>
                <a:uFillTx/>
                <a:latin typeface="Calibri"/>
                <a:ea typeface="Calibri"/>
                <a:cs typeface="Calibri"/>
                <a:sym typeface="Calibri"/>
              </a:rPr>
              <a:t>este</a:t>
            </a:r>
            <a:r>
              <a:rPr kumimoji="0" lang="de-DE" sz="2400" b="0" i="0" u="none" strike="noStrike" kern="0" cap="none" spc="0" normalizeH="0" baseline="0" noProof="0" dirty="0">
                <a:ln>
                  <a:noFill/>
                </a:ln>
                <a:solidFill>
                  <a:srgbClr val="C01E24"/>
                </a:solidFill>
                <a:effectLst/>
                <a:uLnTx/>
                <a:uFillTx/>
                <a:latin typeface="Calibri"/>
                <a:ea typeface="Calibri"/>
                <a:cs typeface="Calibri"/>
                <a:sym typeface="Calibri"/>
              </a:rPr>
              <a:t> </a:t>
            </a:r>
            <a:r>
              <a:rPr kumimoji="0" lang="de-DE" sz="2400" b="0" i="0" u="none" strike="noStrike" kern="0" cap="none" spc="0" normalizeH="0" baseline="0" noProof="0" dirty="0" err="1">
                <a:ln>
                  <a:noFill/>
                </a:ln>
                <a:solidFill>
                  <a:srgbClr val="C01E24"/>
                </a:solidFill>
                <a:effectLst/>
                <a:uLnTx/>
                <a:uFillTx/>
                <a:latin typeface="Calibri"/>
                <a:ea typeface="Calibri"/>
                <a:cs typeface="Calibri"/>
                <a:sym typeface="Calibri"/>
              </a:rPr>
              <a:t>módulo</a:t>
            </a:r>
            <a:r>
              <a:rPr kumimoji="0" lang="de-DE" sz="2400" b="0" i="0" u="none" strike="noStrike" kern="0" cap="none" spc="0" normalizeH="0" baseline="0" noProof="0">
                <a:ln>
                  <a:noFill/>
                </a:ln>
                <a:solidFill>
                  <a:srgbClr val="C01E24"/>
                </a:solidFill>
                <a:effectLst/>
                <a:uLnTx/>
                <a:uFillTx/>
                <a:latin typeface="Calibri"/>
                <a:ea typeface="Calibri"/>
                <a:cs typeface="Calibri"/>
                <a:sym typeface="Calibri"/>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39" name="Google Shape;639;p53"/>
          <p:cNvSpPr/>
          <p:nvPr/>
        </p:nvSpPr>
        <p:spPr>
          <a:xfrm>
            <a:off x="7324530" y="6328066"/>
            <a:ext cx="4863381" cy="632422"/>
          </a:xfrm>
          <a:prstGeom prst="rect">
            <a:avLst/>
          </a:prstGeom>
          <a:no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90000"/>
              </a:lnSpc>
              <a:spcBef>
                <a:spcPts val="0"/>
              </a:spcBef>
              <a:spcAft>
                <a:spcPts val="0"/>
              </a:spcAft>
              <a:buClr>
                <a:srgbClr val="000000"/>
              </a:buClr>
              <a:buSzTx/>
              <a:buFont typeface="Arial"/>
              <a:buNone/>
              <a:tabLst/>
              <a:defRPr/>
            </a:pPr>
            <a:r>
              <a:rPr kumimoji="0" lang="de-DE" sz="900" b="0" i="0" u="none" strike="noStrike" kern="0" cap="none" spc="0" normalizeH="0" baseline="0" noProof="0">
                <a:ln>
                  <a:noFill/>
                </a:ln>
                <a:solidFill>
                  <a:srgbClr val="DDEAF6"/>
                </a:solidFill>
                <a:effectLst/>
                <a:uLnTx/>
                <a:uFillTx/>
                <a:latin typeface="Calibri"/>
                <a:ea typeface="Calibri"/>
                <a:cs typeface="Calibri"/>
                <a:sym typeface="Calibri"/>
              </a:rPr>
              <a:t>El apoyo de la Comisión Europea a la elaboración de esta publicación no constituye una aprobación de su contenido, que refleja únicamente las opiniones de los autores, y la Comisión no se hace responsable del uso que pueda hacerse de la información contenida en ella.</a:t>
            </a:r>
            <a:endParaRPr kumimoji="0" sz="900" b="0" i="0" u="none" strike="noStrike" kern="0" cap="none" spc="0" normalizeH="0" baseline="0" noProof="0">
              <a:ln>
                <a:noFill/>
              </a:ln>
              <a:solidFill>
                <a:srgbClr val="DDEAF6"/>
              </a:solidFill>
              <a:effectLst/>
              <a:uLnTx/>
              <a:uFillTx/>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000" dirty="0">
                <a:solidFill>
                  <a:srgbClr val="C01E24"/>
                </a:solidFill>
              </a:rPr>
              <a:t>Acción 5.1.2</a:t>
            </a:r>
            <a:br>
              <a:rPr lang="en-US" altLang="el-GR" dirty="0"/>
            </a:br>
            <a:r>
              <a:rPr lang="en-GB" altLang="el-GR" dirty="0" err="1">
                <a:solidFill>
                  <a:srgbClr val="C01E24"/>
                </a:solidFill>
              </a:rPr>
              <a:t>Introducción</a:t>
            </a:r>
            <a:r>
              <a:rPr lang="en-GB" altLang="el-GR" dirty="0">
                <a:solidFill>
                  <a:srgbClr val="C01E24"/>
                </a:solidFill>
              </a:rPr>
              <a:t> a las plataformas y aplicaciones de herramientas de salud digital</a:t>
            </a:r>
            <a:endParaRPr lang="el-GR" dirty="0">
              <a:solidFill>
                <a:srgbClr val="C01E24"/>
              </a:solidFill>
            </a:endParaRPr>
          </a:p>
        </p:txBody>
      </p:sp>
      <p:sp>
        <p:nvSpPr>
          <p:cNvPr id="17" name="Θέση κειμένου 4">
            <a:extLst>
              <a:ext uri="{FF2B5EF4-FFF2-40B4-BE49-F238E27FC236}">
                <a16:creationId xmlns:a16="http://schemas.microsoft.com/office/drawing/2014/main" id="{05A02191-185F-44AB-BCE1-6953D36207DC}"/>
              </a:ext>
            </a:extLst>
          </p:cNvPr>
          <p:cNvSpPr>
            <a:spLocks noGrp="1"/>
          </p:cNvSpPr>
          <p:nvPr>
            <p:ph type="body" idx="1"/>
          </p:nvPr>
        </p:nvSpPr>
        <p:spPr>
          <a:xfrm>
            <a:off x="499188" y="1000854"/>
            <a:ext cx="5157787" cy="3958468"/>
          </a:xfrm>
        </p:spPr>
        <p:txBody>
          <a:bodyPr>
            <a:normAutofit/>
          </a:bodyPr>
          <a:lstStyle/>
          <a:p>
            <a:r>
              <a:rPr lang="en-US" sz="2200" dirty="0">
                <a:sym typeface="Arial" panose="020B0604020202020204" pitchFamily="34" charset="0"/>
              </a:rPr>
              <a:t>Objetivos</a:t>
            </a:r>
          </a:p>
          <a:p>
            <a:endParaRPr lang="en-US" sz="2200" dirty="0">
              <a:sym typeface="Arial" panose="020B0604020202020204" pitchFamily="34" charset="0"/>
            </a:endParaRPr>
          </a:p>
          <a:p>
            <a:pPr marL="342900" indent="-342900">
              <a:buFont typeface="Wingdings" panose="05000000000000000000" pitchFamily="2" charset="2"/>
              <a:buChar char="§"/>
            </a:pPr>
            <a:r>
              <a:rPr lang="en-GB" sz="2200" b="0" dirty="0" err="1">
                <a:latin typeface="Calibri" panose="020F0502020204030204" pitchFamily="34" charset="0"/>
                <a:cs typeface="Calibri" panose="020F0502020204030204" pitchFamily="34" charset="0"/>
                <a:sym typeface="Arial" panose="020B0604020202020204" pitchFamily="34" charset="0"/>
              </a:rPr>
              <a:t>Reforzar</a:t>
            </a:r>
            <a:r>
              <a:rPr lang="en-GB" sz="2200" b="0" dirty="0">
                <a:latin typeface="Calibri" panose="020F0502020204030204" pitchFamily="34" charset="0"/>
                <a:cs typeface="Calibri" panose="020F0502020204030204" pitchFamily="34" charset="0"/>
                <a:sym typeface="Arial" panose="020B0604020202020204" pitchFamily="34" charset="0"/>
              </a:rPr>
              <a:t> las competencias en materia de salud digital en el país/región donde se encuentre.</a:t>
            </a:r>
          </a:p>
          <a:p>
            <a:endParaRPr lang="en-US" sz="2200" b="0" dirty="0">
              <a:latin typeface="Calibri" panose="020F0502020204030204" pitchFamily="34" charset="0"/>
              <a:cs typeface="Calibri" panose="020F0502020204030204" pitchFamily="34" charset="0"/>
              <a:sym typeface="Arial" panose="020B0604020202020204" pitchFamily="34" charset="0"/>
            </a:endParaRPr>
          </a:p>
        </p:txBody>
      </p:sp>
      <p:sp>
        <p:nvSpPr>
          <p:cNvPr id="8" name="Ορθογώνιο 8">
            <a:extLst>
              <a:ext uri="{FF2B5EF4-FFF2-40B4-BE49-F238E27FC236}">
                <a16:creationId xmlns:a16="http://schemas.microsoft.com/office/drawing/2014/main" id="{41E03B0A-0527-4AA8-A929-66182B3F370E}"/>
              </a:ext>
            </a:extLst>
          </p:cNvPr>
          <p:cNvSpPr/>
          <p:nvPr/>
        </p:nvSpPr>
        <p:spPr>
          <a:xfrm>
            <a:off x="114696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5.1.1</a:t>
            </a:r>
            <a:endParaRPr lang="el-GR" sz="1600" dirty="0">
              <a:solidFill>
                <a:schemeClr val="bg1"/>
              </a:solidFill>
            </a:endParaRPr>
          </a:p>
        </p:txBody>
      </p:sp>
      <p:sp>
        <p:nvSpPr>
          <p:cNvPr id="13" name="Ορθογώνιο 9">
            <a:extLst>
              <a:ext uri="{FF2B5EF4-FFF2-40B4-BE49-F238E27FC236}">
                <a16:creationId xmlns:a16="http://schemas.microsoft.com/office/drawing/2014/main" id="{CBE4C15F-94D7-D622-0551-FE7BE029E735}"/>
              </a:ext>
            </a:extLst>
          </p:cNvPr>
          <p:cNvSpPr/>
          <p:nvPr/>
        </p:nvSpPr>
        <p:spPr>
          <a:xfrm>
            <a:off x="11472235" y="1836675"/>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C00000"/>
                </a:solidFill>
              </a:rPr>
              <a:t>5.1.2</a:t>
            </a:r>
            <a:endParaRPr lang="el-GR" sz="1800" dirty="0">
              <a:solidFill>
                <a:srgbClr val="C00000"/>
              </a:solidFill>
            </a:endParaRPr>
          </a:p>
        </p:txBody>
      </p:sp>
      <p:sp>
        <p:nvSpPr>
          <p:cNvPr id="14" name="Ορθογώνιο 10">
            <a:extLst>
              <a:ext uri="{FF2B5EF4-FFF2-40B4-BE49-F238E27FC236}">
                <a16:creationId xmlns:a16="http://schemas.microsoft.com/office/drawing/2014/main" id="{B0223FFB-B0A8-266C-139F-C620CC138A14}"/>
              </a:ext>
            </a:extLst>
          </p:cNvPr>
          <p:cNvSpPr/>
          <p:nvPr/>
        </p:nvSpPr>
        <p:spPr>
          <a:xfrm>
            <a:off x="11469570" y="2631442"/>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5.1.3</a:t>
            </a:r>
            <a:endParaRPr lang="el-GR" sz="1600" dirty="0">
              <a:solidFill>
                <a:schemeClr val="bg1"/>
              </a:solidFill>
            </a:endParaRPr>
          </a:p>
        </p:txBody>
      </p:sp>
      <p:sp>
        <p:nvSpPr>
          <p:cNvPr id="15" name="Ορθογώνιο 11">
            <a:extLst>
              <a:ext uri="{FF2B5EF4-FFF2-40B4-BE49-F238E27FC236}">
                <a16:creationId xmlns:a16="http://schemas.microsoft.com/office/drawing/2014/main" id="{81AFC00F-CD57-F6C2-1A48-AA4D4907D109}"/>
              </a:ext>
            </a:extLst>
          </p:cNvPr>
          <p:cNvSpPr/>
          <p:nvPr/>
        </p:nvSpPr>
        <p:spPr>
          <a:xfrm>
            <a:off x="11469624" y="3499898"/>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5.1.4</a:t>
            </a:r>
            <a:endParaRPr lang="el-GR" sz="1600" dirty="0">
              <a:solidFill>
                <a:schemeClr val="bg1"/>
              </a:solidFill>
            </a:endParaRPr>
          </a:p>
        </p:txBody>
      </p:sp>
      <p:sp>
        <p:nvSpPr>
          <p:cNvPr id="16" name="Ορθογώνιο 7">
            <a:extLst>
              <a:ext uri="{FF2B5EF4-FFF2-40B4-BE49-F238E27FC236}">
                <a16:creationId xmlns:a16="http://schemas.microsoft.com/office/drawing/2014/main" id="{E71E4C1A-4A2B-F404-09DD-0300D08F1DF0}"/>
              </a:ext>
            </a:extLst>
          </p:cNvPr>
          <p:cNvSpPr/>
          <p:nvPr/>
        </p:nvSpPr>
        <p:spPr>
          <a:xfrm>
            <a:off x="10771224" y="1000854"/>
            <a:ext cx="722376" cy="8681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203864"/>
                </a:solidFill>
              </a:rPr>
              <a:t>5.1</a:t>
            </a:r>
            <a:endParaRPr lang="el-GR" sz="1800" dirty="0">
              <a:solidFill>
                <a:srgbClr val="203864"/>
              </a:solidFill>
            </a:endParaRPr>
          </a:p>
        </p:txBody>
      </p:sp>
    </p:spTree>
    <p:extLst>
      <p:ext uri="{BB962C8B-B14F-4D97-AF65-F5344CB8AC3E}">
        <p14:creationId xmlns:p14="http://schemas.microsoft.com/office/powerpoint/2010/main" val="2056437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2" name="Google Shape;182;p7"/>
          <p:cNvSpPr/>
          <p:nvPr/>
        </p:nvSpPr>
        <p:spPr>
          <a:xfrm>
            <a:off x="7126015" y="-3932"/>
            <a:ext cx="5064726" cy="350774"/>
          </a:xfrm>
          <a:prstGeom prst="rect">
            <a:avLst/>
          </a:prstGeom>
          <a:solidFill>
            <a:srgbClr val="7F7F7F"/>
          </a:solidFill>
          <a:ln>
            <a:noFill/>
          </a:ln>
        </p:spPr>
        <p:txBody>
          <a:bodyPr spcFirstLastPara="1" wrap="square" lIns="91425" tIns="45700" rIns="91425" bIns="45700" anchor="ctr" anchorCtr="0">
            <a:normAutofit fontScale="92500"/>
          </a:bodyPr>
          <a:lstStyle/>
          <a:p>
            <a:pPr marL="0" marR="0" lvl="0" indent="0" algn="r" defTabSz="914400" rtl="0" eaLnBrk="1" fontAlgn="auto" latinLnBrk="0" hangingPunct="1">
              <a:lnSpc>
                <a:spcPct val="8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rPr>
              <a:t>5.1 Presentación de plataformas y aplicaciones de salud digital</a:t>
            </a:r>
            <a:endParaRPr kumimoji="0" sz="16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8" name="Google Shape;169;p6">
            <a:extLst>
              <a:ext uri="{FF2B5EF4-FFF2-40B4-BE49-F238E27FC236}">
                <a16:creationId xmlns:a16="http://schemas.microsoft.com/office/drawing/2014/main" id="{E0A7BC44-4FE1-4A3D-8776-19E6A8B9F32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203864"/>
              </a:buClr>
              <a:buSzPts val="3600"/>
              <a:buFont typeface="Calibri"/>
              <a:buNone/>
              <a:defRPr sz="3600" b="1" i="0" u="none" strike="noStrike" cap="none">
                <a:solidFill>
                  <a:srgbClr val="20386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C01E24"/>
              </a:buClr>
              <a:buSzPts val="2000"/>
            </a:pPr>
            <a:r>
              <a:rPr lang="en-GB" dirty="0">
                <a:solidFill>
                  <a:srgbClr val="002060"/>
                </a:solidFill>
              </a:rPr>
              <a:t>ESQUEMA </a:t>
            </a:r>
          </a:p>
        </p:txBody>
      </p:sp>
      <p:graphicFrame>
        <p:nvGraphicFramePr>
          <p:cNvPr id="4" name="Diagram 3">
            <a:extLst>
              <a:ext uri="{FF2B5EF4-FFF2-40B4-BE49-F238E27FC236}">
                <a16:creationId xmlns:a16="http://schemas.microsoft.com/office/drawing/2014/main" id="{4DB0040A-5228-40A8-8327-5937D11E7B76}"/>
              </a:ext>
            </a:extLst>
          </p:cNvPr>
          <p:cNvGraphicFramePr/>
          <p:nvPr/>
        </p:nvGraphicFramePr>
        <p:xfrm>
          <a:off x="213474" y="1860056"/>
          <a:ext cx="10735263" cy="4531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8183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anien, Land, Europa, Flagge, Grenzen, Karte, Nation">
            <a:extLst>
              <a:ext uri="{FF2B5EF4-FFF2-40B4-BE49-F238E27FC236}">
                <a16:creationId xmlns:a16="http://schemas.microsoft.com/office/drawing/2014/main" id="{6786585E-1BB2-4EF2-9CE6-FA0EC2423E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5792" y="802780"/>
            <a:ext cx="7710059" cy="5750419"/>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CD768B88-C82F-473E-ACF0-FC437A6DABDE}"/>
              </a:ext>
            </a:extLst>
          </p:cNvPr>
          <p:cNvSpPr>
            <a:spLocks noGrp="1"/>
          </p:cNvSpPr>
          <p:nvPr>
            <p:ph type="title"/>
          </p:nvPr>
        </p:nvSpPr>
        <p:spPr>
          <a:xfrm>
            <a:off x="558000" y="1079999"/>
            <a:ext cx="3867792" cy="1018623"/>
          </a:xfrm>
        </p:spPr>
        <p:txBody>
          <a:bodyPr/>
          <a:lstStyle/>
          <a:p>
            <a:r>
              <a:rPr lang="en-US" dirty="0"/>
              <a:t>España y la Comunidad Valenciana</a:t>
            </a:r>
            <a:endParaRPr lang="el-GR" dirty="0"/>
          </a:p>
        </p:txBody>
      </p:sp>
      <p:sp>
        <p:nvSpPr>
          <p:cNvPr id="3" name="Θέση κειμένου 2">
            <a:extLst>
              <a:ext uri="{FF2B5EF4-FFF2-40B4-BE49-F238E27FC236}">
                <a16:creationId xmlns:a16="http://schemas.microsoft.com/office/drawing/2014/main" id="{A8424C74-F774-4E9F-AE49-9FF6ED66B6C4}"/>
              </a:ext>
            </a:extLst>
          </p:cNvPr>
          <p:cNvSpPr>
            <a:spLocks noGrp="1"/>
          </p:cNvSpPr>
          <p:nvPr>
            <p:ph type="body" idx="1"/>
          </p:nvPr>
        </p:nvSpPr>
        <p:spPr>
          <a:xfrm>
            <a:off x="558000" y="2218304"/>
            <a:ext cx="4313803" cy="3787361"/>
          </a:xfrm>
        </p:spPr>
        <p:txBody>
          <a:bodyPr/>
          <a:lstStyle/>
          <a:p>
            <a:pPr marL="76200" indent="0">
              <a:buNone/>
            </a:pPr>
            <a:r>
              <a:rPr lang="en-GB" sz="2400" b="1" dirty="0"/>
              <a:t>¿Qué aplicaciones, páginas web y fuentes de información debemos utilizar en España y en la Comunidad Valenciana?</a:t>
            </a:r>
          </a:p>
          <a:p>
            <a:endParaRPr lang="el-GR" dirty="0"/>
          </a:p>
        </p:txBody>
      </p:sp>
      <p:sp>
        <p:nvSpPr>
          <p:cNvPr id="5" name="Google Shape;183;p7">
            <a:extLst>
              <a:ext uri="{FF2B5EF4-FFF2-40B4-BE49-F238E27FC236}">
                <a16:creationId xmlns:a16="http://schemas.microsoft.com/office/drawing/2014/main" id="{B849EE12-F575-41F5-A3E9-BF347E02C0BD}"/>
              </a:ext>
            </a:extLst>
          </p:cNvPr>
          <p:cNvSpPr/>
          <p:nvPr/>
        </p:nvSpPr>
        <p:spPr>
          <a:xfrm>
            <a:off x="1709956" y="6513130"/>
            <a:ext cx="8772088" cy="276999"/>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Fuente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 </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Licencia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4">
                  <a:extLst>
                    <a:ext uri="{A12FA001-AC4F-418D-AE19-62706E023703}">
                      <ahyp:hlinkClr xmlns:ahyp="http://schemas.microsoft.com/office/drawing/2018/hyperlinkcolor" val="tx"/>
                    </a:ext>
                  </a:extLst>
                </a:hlinkClick>
              </a:rPr>
              <a:t>Pixabay</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14362847"/>
      </p:ext>
    </p:extLst>
  </p:cSld>
  <p:clrMapOvr>
    <a:masterClrMapping/>
  </p:clrMapOvr>
</p:sld>
</file>

<file path=ppt/theme/theme1.xml><?xml version="1.0" encoding="utf-8"?>
<a:theme xmlns:a="http://schemas.openxmlformats.org/drawingml/2006/main" name="3_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EF3466DE4BB014F91F3181A8421C90C" ma:contentTypeVersion="11" ma:contentTypeDescription="Ein neues Dokument erstellen." ma:contentTypeScope="" ma:versionID="d411799645efc202998fb95bbd2b2b1b">
  <xsd:schema xmlns:xsd="http://www.w3.org/2001/XMLSchema" xmlns:xs="http://www.w3.org/2001/XMLSchema" xmlns:p="http://schemas.microsoft.com/office/2006/metadata/properties" xmlns:ns3="f31421c9-628b-4b4d-907b-e4fb7eb6347f" targetNamespace="http://schemas.microsoft.com/office/2006/metadata/properties" ma:root="true" ma:fieldsID="3a6d949ea3435310d1d50635f6976d2c" ns3:_="">
    <xsd:import namespace="f31421c9-628b-4b4d-907b-e4fb7eb6347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1421c9-628b-4b4d-907b-e4fb7eb63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6322B6-805F-4960-B463-B4E718496B46}">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f31421c9-628b-4b4d-907b-e4fb7eb6347f"/>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36770E5-1687-46D5-9D35-531EE72D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1421c9-628b-4b4d-907b-e4fb7eb63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2D78E0-464A-4669-87D4-3DEFC76C82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758</TotalTime>
  <Words>3985</Words>
  <Application>Microsoft Office PowerPoint</Application>
  <PresentationFormat>Ευρεία οθόνη</PresentationFormat>
  <Paragraphs>481</Paragraphs>
  <Slides>62</Slides>
  <Notes>60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62</vt:i4>
      </vt:variant>
    </vt:vector>
  </HeadingPairs>
  <TitlesOfParts>
    <vt:vector size="69" baseType="lpstr">
      <vt:lpstr>Arial</vt:lpstr>
      <vt:lpstr>Wingdings</vt:lpstr>
      <vt:lpstr>Roboto</vt:lpstr>
      <vt:lpstr>Impact</vt:lpstr>
      <vt:lpstr>Calibri</vt:lpstr>
      <vt:lpstr>Gill Sans</vt:lpstr>
      <vt:lpstr>3_Θέμα του Office</vt:lpstr>
      <vt:lpstr>Παρουσίαση του PowerPoint</vt:lpstr>
      <vt:lpstr>Socios</vt:lpstr>
      <vt:lpstr>Módulos</vt:lpstr>
      <vt:lpstr>Objetivos</vt:lpstr>
      <vt:lpstr>Competencias</vt:lpstr>
      <vt:lpstr>5.1.1 Introducción (Día 1)</vt:lpstr>
      <vt:lpstr>Acción 5.1.2 Introducción a las plataformas y aplicaciones de herramientas de salud digital</vt:lpstr>
      <vt:lpstr>ESQUEMA </vt:lpstr>
      <vt:lpstr>España y la Comunidad Valenciana</vt:lpstr>
      <vt:lpstr>1. Institucional: Sistema Nacional de Salud</vt:lpstr>
      <vt:lpstr>1. Institucional: Sistema regional de salud</vt:lpstr>
      <vt:lpstr>1. Institucional: Sistema regional de salud</vt:lpstr>
      <vt:lpstr>1. Institucional: Sistema regional de salud</vt:lpstr>
      <vt:lpstr>1. Institucional: Sistema regional de salud</vt:lpstr>
      <vt:lpstr>1. Institucional: nivel supranacional</vt:lpstr>
      <vt:lpstr>2. No institucional</vt:lpstr>
      <vt:lpstr>2. No institucional</vt:lpstr>
      <vt:lpstr>2. No institucional</vt:lpstr>
      <vt:lpstr>2. No institucional</vt:lpstr>
      <vt:lpstr>2. No institucional</vt:lpstr>
      <vt:lpstr>2. No institucional</vt:lpstr>
      <vt:lpstr>5.1.3 Conclusiones</vt:lpstr>
      <vt:lpstr>Preguntas</vt:lpstr>
      <vt:lpstr>5.1.4 Cierre</vt:lpstr>
      <vt:lpstr>5.2.1 Introducción (Día 2)</vt:lpstr>
      <vt:lpstr>5.2.2, 5.2.3 Cómo encontrar información sanitaria en Internet</vt:lpstr>
      <vt:lpstr>Παρουσίαση του PowerPoint</vt:lpstr>
      <vt:lpstr>Iniciar un debate</vt:lpstr>
      <vt:lpstr>Tomar una decisión</vt:lpstr>
      <vt:lpstr>Παρουσίαση του PowerPoint</vt:lpstr>
      <vt:lpstr>A continuación…</vt:lpstr>
      <vt:lpstr>Presentación de resultados</vt:lpstr>
      <vt:lpstr>Deberes en línea</vt:lpstr>
      <vt:lpstr>Deberes en línea</vt:lpstr>
      <vt:lpstr>5.2.4 Conclusiones</vt:lpstr>
      <vt:lpstr>5.2.5 Cierre</vt:lpstr>
      <vt:lpstr>5.3.1 Introducción (día 3)</vt:lpstr>
      <vt:lpstr>5.3.2 Valoración de la información</vt:lpstr>
      <vt:lpstr>Comprobar la información sanitaria</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Actividad práctica</vt:lpstr>
      <vt:lpstr>Deberes en línea</vt:lpstr>
      <vt:lpstr>Παρουσίαση του PowerPoint</vt:lpstr>
      <vt:lpstr>5.3.3 Resultado de la evaluación</vt:lpstr>
      <vt:lpstr>5.3.4 Cierre</vt:lpstr>
      <vt:lpstr>5.4.1 Introducción (día 4)</vt:lpstr>
      <vt:lpstr>5.4.2 &amp; 5.4.3 Ejercicio práctico</vt:lpstr>
      <vt:lpstr>ACTIVIDAD</vt:lpstr>
      <vt:lpstr>Actividad 1</vt:lpstr>
      <vt:lpstr>Actividad 2</vt:lpstr>
      <vt:lpstr>Actividad 3</vt:lpstr>
      <vt:lpstr>Actividad 4</vt:lpstr>
      <vt:lpstr>Actividad 5</vt:lpstr>
      <vt:lpstr>Actividad 6</vt:lpstr>
      <vt:lpstr>Actividad 7</vt:lpstr>
      <vt:lpstr>Actividad 8</vt:lpstr>
      <vt:lpstr>5.4.4 Cierre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pantelis bbalaouras</dc:creator>
  <cp:keywords>, docId:74B079E0ECC0D3A4EC652D0357D48AB6</cp:keywords>
  <cp:lastModifiedBy>pantelis balaouras</cp:lastModifiedBy>
  <cp:revision>22</cp:revision>
  <dcterms:created xsi:type="dcterms:W3CDTF">2020-06-02T13:31:56Z</dcterms:created>
  <dcterms:modified xsi:type="dcterms:W3CDTF">2022-08-31T18:29:37Z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0x010100FEF3466DE4BB014F91F3181A8421C90C</vt:lpwstr>
  </property>
  <property fmtid="{D5CDD505-2E9C-101B-9397-08002B2CF9AE}" pid="3" name="NXPowerLiteLastOptimized">
    <vt:lpwstr>8181554</vt:lpwstr>
  </property>
  <property fmtid="{D5CDD505-2E9C-101B-9397-08002B2CF9AE}" pid="4" name="NXPowerLiteSettings">
    <vt:lpwstr>F7000400038000</vt:lpwstr>
  </property>
  <property fmtid="{D5CDD505-2E9C-101B-9397-08002B2CF9AE}" pid="5" name="NXPowerLiteVersion">
    <vt:lpwstr>S9.1.4</vt:lpwstr>
  </property>
</Properties>
</file>