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4"/>
  </p:notesMasterIdLst>
  <p:sldIdLst>
    <p:sldId id="256" r:id="rId2"/>
    <p:sldId id="257" r:id="rId3"/>
    <p:sldId id="258" r:id="rId4"/>
    <p:sldId id="259" r:id="rId5"/>
    <p:sldId id="260" r:id="rId6"/>
    <p:sldId id="307" r:id="rId7"/>
    <p:sldId id="308" r:id="rId8"/>
    <p:sldId id="309" r:id="rId9"/>
    <p:sldId id="372" r:id="rId10"/>
    <p:sldId id="344" r:id="rId11"/>
    <p:sldId id="378" r:id="rId12"/>
    <p:sldId id="379" r:id="rId13"/>
    <p:sldId id="268" r:id="rId14"/>
    <p:sldId id="380" r:id="rId15"/>
    <p:sldId id="267" r:id="rId16"/>
    <p:sldId id="261" r:id="rId17"/>
    <p:sldId id="381" r:id="rId18"/>
    <p:sldId id="263" r:id="rId19"/>
    <p:sldId id="264" r:id="rId20"/>
    <p:sldId id="265" r:id="rId21"/>
    <p:sldId id="266" r:id="rId22"/>
    <p:sldId id="350" r:id="rId23"/>
    <p:sldId id="408" r:id="rId24"/>
    <p:sldId id="409" r:id="rId25"/>
    <p:sldId id="411" r:id="rId26"/>
    <p:sldId id="407" r:id="rId27"/>
    <p:sldId id="352" r:id="rId28"/>
    <p:sldId id="365" r:id="rId29"/>
    <p:sldId id="369" r:id="rId30"/>
    <p:sldId id="366" r:id="rId31"/>
    <p:sldId id="364" r:id="rId32"/>
    <p:sldId id="362" r:id="rId33"/>
    <p:sldId id="363" r:id="rId34"/>
    <p:sldId id="367" r:id="rId35"/>
    <p:sldId id="412" r:id="rId36"/>
    <p:sldId id="418" r:id="rId37"/>
    <p:sldId id="413" r:id="rId38"/>
    <p:sldId id="370" r:id="rId39"/>
    <p:sldId id="351" r:id="rId40"/>
    <p:sldId id="361" r:id="rId41"/>
    <p:sldId id="353" r:id="rId42"/>
    <p:sldId id="360" r:id="rId43"/>
    <p:sldId id="354" r:id="rId44"/>
    <p:sldId id="358" r:id="rId45"/>
    <p:sldId id="355" r:id="rId46"/>
    <p:sldId id="356" r:id="rId47"/>
    <p:sldId id="368" r:id="rId48"/>
    <p:sldId id="414" r:id="rId49"/>
    <p:sldId id="415" r:id="rId50"/>
    <p:sldId id="417" r:id="rId51"/>
    <p:sldId id="325" r:id="rId52"/>
    <p:sldId id="312" r:id="rId53"/>
    <p:sldId id="376" r:id="rId54"/>
    <p:sldId id="326" r:id="rId55"/>
    <p:sldId id="327" r:id="rId56"/>
    <p:sldId id="328" r:id="rId57"/>
    <p:sldId id="329" r:id="rId58"/>
    <p:sldId id="330" r:id="rId59"/>
    <p:sldId id="331" r:id="rId60"/>
    <p:sldId id="332" r:id="rId61"/>
    <p:sldId id="416" r:id="rId62"/>
    <p:sldId id="406" r:id="rId63"/>
  </p:sldIdLst>
  <p:sldSz cx="12192000" cy="6858000"/>
  <p:notesSz cx="6858000" cy="9144000"/>
  <p:embeddedFontLst>
    <p:embeddedFont>
      <p:font typeface="Calibri" panose="020F0502020204030204" pitchFamily="34" charset="0"/>
      <p:regular r:id="rId65"/>
      <p:bold r:id="rId66"/>
      <p:italic r:id="rId67"/>
      <p:boldItalic r:id="rId68"/>
    </p:embeddedFont>
    <p:embeddedFont>
      <p:font typeface="Gill Sans" panose="020B0604020202020204" charset="0"/>
      <p:regular r:id="rId69"/>
      <p:bold r:id="rId70"/>
    </p:embeddedFont>
    <p:embeddedFont>
      <p:font typeface="Impact" panose="020B0806030902050204" pitchFamily="34" charset="0"/>
      <p:regular r:id="rId71"/>
    </p:embeddedFont>
    <p:embeddedFont>
      <p:font typeface="Roboto" panose="02000000000000000000" pitchFamily="2" charset="0"/>
      <p:regular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7" roundtripDataSignature="AMtx7mijBboLH64igjhmTy29um9uZ0PpX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94E9B8-06DC-3204-C9E0-54FF56B797C1}" name="Jenny Wielga" initials="JW" userId="Jenny Wielg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73" autoAdjust="0"/>
    <p:restoredTop sz="94660"/>
  </p:normalViewPr>
  <p:slideViewPr>
    <p:cSldViewPr snapToGrid="0">
      <p:cViewPr varScale="1">
        <p:scale>
          <a:sx n="94" d="100"/>
          <a:sy n="94" d="100"/>
        </p:scale>
        <p:origin x="96" y="3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117" Type="http://customschemas.google.com/relationships/presentationmetadata" Target="meta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4.fntdata"/><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123" Type="http://schemas.microsoft.com/office/2018/10/relationships/authors" Target="author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12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5.fntdata"/><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1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1EA33286-6C74-4F2E-AA21-56F05D054E27}"/>
    <pc:docChg chg="undo custSel modSld">
      <pc:chgData name="pantelis balaouras" userId="25e8755020fc1734" providerId="LiveId" clId="{1EA33286-6C74-4F2E-AA21-56F05D054E27}" dt="2022-08-25T17:09:35.096" v="3" actId="1076"/>
      <pc:docMkLst>
        <pc:docMk/>
      </pc:docMkLst>
      <pc:sldChg chg="modSp mod">
        <pc:chgData name="pantelis balaouras" userId="25e8755020fc1734" providerId="LiveId" clId="{1EA33286-6C74-4F2E-AA21-56F05D054E27}" dt="2022-08-25T17:09:35.096" v="3" actId="1076"/>
        <pc:sldMkLst>
          <pc:docMk/>
          <pc:sldMk cId="3097272429" sldId="411"/>
        </pc:sldMkLst>
        <pc:spChg chg="mod">
          <ac:chgData name="pantelis balaouras" userId="25e8755020fc1734" providerId="LiveId" clId="{1EA33286-6C74-4F2E-AA21-56F05D054E27}" dt="2022-08-25T17:09:35.096" v="3" actId="1076"/>
          <ac:spMkLst>
            <pc:docMk/>
            <pc:sldMk cId="3097272429" sldId="411"/>
            <ac:spMk id="5" creationId="{FAA18648-8A7B-40D3-A066-80FDB05B7DF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BDF982-2FE3-441F-BDCC-96C22EEF8FE1}" type="doc">
      <dgm:prSet loTypeId="urn:microsoft.com/office/officeart/2005/8/layout/vProcess5" loCatId="process" qsTypeId="urn:microsoft.com/office/officeart/2005/8/quickstyle/simple3" qsCatId="simple" csTypeId="urn:microsoft.com/office/officeart/2005/8/colors/accent0_3" csCatId="mainScheme" phldr="1"/>
      <dgm:spPr/>
      <dgm:t>
        <a:bodyPr/>
        <a:lstStyle/>
        <a:p>
          <a:endParaRPr lang="en-GB"/>
        </a:p>
      </dgm:t>
    </dgm:pt>
    <dgm:pt modelId="{C7CD9178-087D-4176-834F-67BEA7C7ACC8}">
      <dgm:prSet phldrT="[Text]" custT="1"/>
      <dgm:spPr/>
      <dgm:t>
        <a:bodyPr/>
        <a:lstStyle/>
        <a:p>
          <a:r>
            <a:rPr lang="es-ES" sz="2800" b="1" dirty="0"/>
            <a:t>1.Institutionelle / öffentliche digitale Gesundheitstools</a:t>
          </a:r>
          <a:r>
            <a:rPr lang="es-ES" sz="2800" dirty="0"/>
            <a:t>: weltweit, national, regional und lokal </a:t>
          </a:r>
          <a:endParaRPr lang="en-GB" sz="2800" dirty="0"/>
        </a:p>
      </dgm:t>
    </dgm:pt>
    <dgm:pt modelId="{D664A40B-C655-46DB-B66F-4ECDE4FF29DA}" type="parTrans" cxnId="{0F966AC6-6CEE-4C0A-9FD8-0A47BF912486}">
      <dgm:prSet/>
      <dgm:spPr/>
      <dgm:t>
        <a:bodyPr/>
        <a:lstStyle/>
        <a:p>
          <a:endParaRPr lang="en-GB"/>
        </a:p>
      </dgm:t>
    </dgm:pt>
    <dgm:pt modelId="{C7312F75-3C10-43B0-9A41-CE058D0A96DD}" type="sibTrans" cxnId="{0F966AC6-6CEE-4C0A-9FD8-0A47BF912486}">
      <dgm:prSet/>
      <dgm:spPr/>
      <dgm:t>
        <a:bodyPr/>
        <a:lstStyle/>
        <a:p>
          <a:endParaRPr lang="en-GB"/>
        </a:p>
      </dgm:t>
    </dgm:pt>
    <dgm:pt modelId="{8F4F5332-2E3E-45EA-B04A-BEDAE0F56FC2}">
      <dgm:prSet phldrT="[Text]" custT="1"/>
      <dgm:spPr/>
      <dgm:t>
        <a:bodyPr/>
        <a:lstStyle/>
        <a:p>
          <a:r>
            <a:rPr lang="es-ES" sz="2800" b="1" dirty="0"/>
            <a:t>2. Nicht-institutionelle digitale Gesundheitstools </a:t>
          </a:r>
          <a:endParaRPr lang="en-GB" sz="2800" dirty="0"/>
        </a:p>
      </dgm:t>
    </dgm:pt>
    <dgm:pt modelId="{A891097B-2774-4486-B097-E46B2ADBC9B5}" type="parTrans" cxnId="{7562B29C-693A-45A9-80A1-AC15B4C2A732}">
      <dgm:prSet/>
      <dgm:spPr/>
      <dgm:t>
        <a:bodyPr/>
        <a:lstStyle/>
        <a:p>
          <a:endParaRPr lang="en-GB"/>
        </a:p>
      </dgm:t>
    </dgm:pt>
    <dgm:pt modelId="{DFD76ADD-217A-4808-B39A-B0A5A1C98A92}" type="sibTrans" cxnId="{7562B29C-693A-45A9-80A1-AC15B4C2A732}">
      <dgm:prSet/>
      <dgm:spPr/>
      <dgm:t>
        <a:bodyPr/>
        <a:lstStyle/>
        <a:p>
          <a:endParaRPr lang="en-GB"/>
        </a:p>
      </dgm:t>
    </dgm:pt>
    <dgm:pt modelId="{34A4BC4D-4B5B-43F2-9203-037DF76480EE}" type="pres">
      <dgm:prSet presAssocID="{17BDF982-2FE3-441F-BDCC-96C22EEF8FE1}" presName="outerComposite" presStyleCnt="0">
        <dgm:presLayoutVars>
          <dgm:chMax val="5"/>
          <dgm:dir/>
          <dgm:resizeHandles val="exact"/>
        </dgm:presLayoutVars>
      </dgm:prSet>
      <dgm:spPr/>
    </dgm:pt>
    <dgm:pt modelId="{A6049937-71C0-4B45-B51A-84558981556D}" type="pres">
      <dgm:prSet presAssocID="{17BDF982-2FE3-441F-BDCC-96C22EEF8FE1}" presName="dummyMaxCanvas" presStyleCnt="0">
        <dgm:presLayoutVars/>
      </dgm:prSet>
      <dgm:spPr/>
    </dgm:pt>
    <dgm:pt modelId="{E4BD903B-6BFD-46DA-9538-2DE880A139A6}" type="pres">
      <dgm:prSet presAssocID="{17BDF982-2FE3-441F-BDCC-96C22EEF8FE1}" presName="TwoNodes_1" presStyleLbl="node1" presStyleIdx="0" presStyleCnt="2" custLinFactNeighborX="5010" custLinFactNeighborY="-4514">
        <dgm:presLayoutVars>
          <dgm:bulletEnabled val="1"/>
        </dgm:presLayoutVars>
      </dgm:prSet>
      <dgm:spPr/>
    </dgm:pt>
    <dgm:pt modelId="{B0FF8F83-F57E-49D8-8036-B599B0C7E302}" type="pres">
      <dgm:prSet presAssocID="{17BDF982-2FE3-441F-BDCC-96C22EEF8FE1}" presName="TwoNodes_2" presStyleLbl="node1" presStyleIdx="1" presStyleCnt="2">
        <dgm:presLayoutVars>
          <dgm:bulletEnabled val="1"/>
        </dgm:presLayoutVars>
      </dgm:prSet>
      <dgm:spPr/>
    </dgm:pt>
    <dgm:pt modelId="{3B6F1E4B-DA8B-4F2C-BE28-2A61F538FA82}" type="pres">
      <dgm:prSet presAssocID="{17BDF982-2FE3-441F-BDCC-96C22EEF8FE1}" presName="TwoConn_1-2" presStyleLbl="fgAccFollowNode1" presStyleIdx="0" presStyleCnt="1">
        <dgm:presLayoutVars>
          <dgm:bulletEnabled val="1"/>
        </dgm:presLayoutVars>
      </dgm:prSet>
      <dgm:spPr/>
    </dgm:pt>
    <dgm:pt modelId="{8A8A2326-F593-4773-9114-446558DA956F}" type="pres">
      <dgm:prSet presAssocID="{17BDF982-2FE3-441F-BDCC-96C22EEF8FE1}" presName="TwoNodes_1_text" presStyleLbl="node1" presStyleIdx="1" presStyleCnt="2">
        <dgm:presLayoutVars>
          <dgm:bulletEnabled val="1"/>
        </dgm:presLayoutVars>
      </dgm:prSet>
      <dgm:spPr/>
    </dgm:pt>
    <dgm:pt modelId="{308B41A4-EADA-4A83-A272-3A432D6E18A0}" type="pres">
      <dgm:prSet presAssocID="{17BDF982-2FE3-441F-BDCC-96C22EEF8FE1}" presName="TwoNodes_2_text" presStyleLbl="node1" presStyleIdx="1" presStyleCnt="2">
        <dgm:presLayoutVars>
          <dgm:bulletEnabled val="1"/>
        </dgm:presLayoutVars>
      </dgm:prSet>
      <dgm:spPr/>
    </dgm:pt>
  </dgm:ptLst>
  <dgm:cxnLst>
    <dgm:cxn modelId="{EF33F406-77FC-4BE6-92F5-AB10180F6DA9}" type="presOf" srcId="{C7312F75-3C10-43B0-9A41-CE058D0A96DD}" destId="{3B6F1E4B-DA8B-4F2C-BE28-2A61F538FA82}" srcOrd="0" destOrd="0" presId="urn:microsoft.com/office/officeart/2005/8/layout/vProcess5"/>
    <dgm:cxn modelId="{EA4D732F-D3CC-43AB-94E7-C61787FFD599}" type="presOf" srcId="{8F4F5332-2E3E-45EA-B04A-BEDAE0F56FC2}" destId="{B0FF8F83-F57E-49D8-8036-B599B0C7E302}" srcOrd="0" destOrd="0" presId="urn:microsoft.com/office/officeart/2005/8/layout/vProcess5"/>
    <dgm:cxn modelId="{06F44B44-79C7-4D70-9A84-0E8322E49E17}" type="presOf" srcId="{17BDF982-2FE3-441F-BDCC-96C22EEF8FE1}" destId="{34A4BC4D-4B5B-43F2-9203-037DF76480EE}" srcOrd="0" destOrd="0" presId="urn:microsoft.com/office/officeart/2005/8/layout/vProcess5"/>
    <dgm:cxn modelId="{7562B29C-693A-45A9-80A1-AC15B4C2A732}" srcId="{17BDF982-2FE3-441F-BDCC-96C22EEF8FE1}" destId="{8F4F5332-2E3E-45EA-B04A-BEDAE0F56FC2}" srcOrd="1" destOrd="0" parTransId="{A891097B-2774-4486-B097-E46B2ADBC9B5}" sibTransId="{DFD76ADD-217A-4808-B39A-B0A5A1C98A92}"/>
    <dgm:cxn modelId="{F9B37CA7-D080-4928-A632-854D0B8D9C79}" type="presOf" srcId="{8F4F5332-2E3E-45EA-B04A-BEDAE0F56FC2}" destId="{308B41A4-EADA-4A83-A272-3A432D6E18A0}" srcOrd="1" destOrd="0" presId="urn:microsoft.com/office/officeart/2005/8/layout/vProcess5"/>
    <dgm:cxn modelId="{6DF319AA-4B51-4EA7-9652-D043B4A2C8F0}" type="presOf" srcId="{C7CD9178-087D-4176-834F-67BEA7C7ACC8}" destId="{E4BD903B-6BFD-46DA-9538-2DE880A139A6}" srcOrd="0" destOrd="0" presId="urn:microsoft.com/office/officeart/2005/8/layout/vProcess5"/>
    <dgm:cxn modelId="{0F966AC6-6CEE-4C0A-9FD8-0A47BF912486}" srcId="{17BDF982-2FE3-441F-BDCC-96C22EEF8FE1}" destId="{C7CD9178-087D-4176-834F-67BEA7C7ACC8}" srcOrd="0" destOrd="0" parTransId="{D664A40B-C655-46DB-B66F-4ECDE4FF29DA}" sibTransId="{C7312F75-3C10-43B0-9A41-CE058D0A96DD}"/>
    <dgm:cxn modelId="{8AF6DDDC-953E-4E1C-83F3-76D1EA8CD521}" type="presOf" srcId="{C7CD9178-087D-4176-834F-67BEA7C7ACC8}" destId="{8A8A2326-F593-4773-9114-446558DA956F}" srcOrd="1" destOrd="0" presId="urn:microsoft.com/office/officeart/2005/8/layout/vProcess5"/>
    <dgm:cxn modelId="{97653FC0-60DC-423C-81C5-E251F594DA07}" type="presParOf" srcId="{34A4BC4D-4B5B-43F2-9203-037DF76480EE}" destId="{A6049937-71C0-4B45-B51A-84558981556D}" srcOrd="0" destOrd="0" presId="urn:microsoft.com/office/officeart/2005/8/layout/vProcess5"/>
    <dgm:cxn modelId="{1A744317-DE1C-4275-BB8E-2E65DEE3551F}" type="presParOf" srcId="{34A4BC4D-4B5B-43F2-9203-037DF76480EE}" destId="{E4BD903B-6BFD-46DA-9538-2DE880A139A6}" srcOrd="1" destOrd="0" presId="urn:microsoft.com/office/officeart/2005/8/layout/vProcess5"/>
    <dgm:cxn modelId="{52E1DD04-1110-4B4D-A4A6-3B7C6D7A7616}" type="presParOf" srcId="{34A4BC4D-4B5B-43F2-9203-037DF76480EE}" destId="{B0FF8F83-F57E-49D8-8036-B599B0C7E302}" srcOrd="2" destOrd="0" presId="urn:microsoft.com/office/officeart/2005/8/layout/vProcess5"/>
    <dgm:cxn modelId="{38E2E305-482B-41FD-92A3-AA1895353BF8}" type="presParOf" srcId="{34A4BC4D-4B5B-43F2-9203-037DF76480EE}" destId="{3B6F1E4B-DA8B-4F2C-BE28-2A61F538FA82}" srcOrd="3" destOrd="0" presId="urn:microsoft.com/office/officeart/2005/8/layout/vProcess5"/>
    <dgm:cxn modelId="{69C21984-FBDE-41FB-9FD0-13490941FCE3}" type="presParOf" srcId="{34A4BC4D-4B5B-43F2-9203-037DF76480EE}" destId="{8A8A2326-F593-4773-9114-446558DA956F}" srcOrd="4" destOrd="0" presId="urn:microsoft.com/office/officeart/2005/8/layout/vProcess5"/>
    <dgm:cxn modelId="{7A3989FB-A506-4863-97E8-74C625C3D6AC}" type="presParOf" srcId="{34A4BC4D-4B5B-43F2-9203-037DF76480EE}" destId="{308B41A4-EADA-4A83-A272-3A432D6E18A0}"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B13752-66A7-4B2A-A924-F640A4AE37C5}" type="doc">
      <dgm:prSet loTypeId="urn:microsoft.com/office/officeart/2005/8/layout/matrix2" loCatId="matrix" qsTypeId="urn:microsoft.com/office/officeart/2005/8/quickstyle/simple1" qsCatId="simple" csTypeId="urn:microsoft.com/office/officeart/2005/8/colors/accent0_3" csCatId="mainScheme" phldr="1"/>
      <dgm:spPr/>
      <dgm:t>
        <a:bodyPr/>
        <a:lstStyle/>
        <a:p>
          <a:endParaRPr lang="en-GB"/>
        </a:p>
      </dgm:t>
    </dgm:pt>
    <dgm:pt modelId="{BFCDB278-70DD-48F8-98C8-B11F60F640CF}">
      <dgm:prSet phldrT="[Text]"/>
      <dgm:spPr>
        <a:solidFill>
          <a:srgbClr val="C00000"/>
        </a:solidFill>
      </dgm:spPr>
      <dgm:t>
        <a:bodyPr/>
        <a:lstStyle/>
        <a:p>
          <a:r>
            <a:rPr lang="es-ES" dirty="0"/>
            <a:t>Deutsch-land</a:t>
          </a:r>
          <a:endParaRPr lang="en-GB" dirty="0"/>
        </a:p>
      </dgm:t>
    </dgm:pt>
    <dgm:pt modelId="{0AFE41CC-6232-4915-B9D3-D29CE80D2211}" type="parTrans" cxnId="{F517C943-E24F-41BE-991A-160E2502E7C9}">
      <dgm:prSet/>
      <dgm:spPr/>
      <dgm:t>
        <a:bodyPr/>
        <a:lstStyle/>
        <a:p>
          <a:endParaRPr lang="en-GB"/>
        </a:p>
      </dgm:t>
    </dgm:pt>
    <dgm:pt modelId="{89D67B4F-5879-498C-88FA-D46B5291914D}" type="sibTrans" cxnId="{F517C943-E24F-41BE-991A-160E2502E7C9}">
      <dgm:prSet/>
      <dgm:spPr/>
      <dgm:t>
        <a:bodyPr/>
        <a:lstStyle/>
        <a:p>
          <a:endParaRPr lang="en-GB"/>
        </a:p>
      </dgm:t>
    </dgm:pt>
    <dgm:pt modelId="{F5FDC129-F611-452C-896C-4C5DC6B8129A}">
      <dgm:prSet/>
      <dgm:spPr/>
      <dgm:t>
        <a:bodyPr/>
        <a:lstStyle/>
        <a:p>
          <a:r>
            <a:rPr lang="de-DE" dirty="0"/>
            <a:t>weltweit</a:t>
          </a:r>
        </a:p>
      </dgm:t>
    </dgm:pt>
    <dgm:pt modelId="{CDD016F2-9A70-452C-9C1F-85EDBABB1383}" type="parTrans" cxnId="{7A6ED4EB-7FF4-4A4D-B6E4-6DDF1D39C5E5}">
      <dgm:prSet/>
      <dgm:spPr/>
    </dgm:pt>
    <dgm:pt modelId="{E534BD9A-45DA-4867-8F91-528A48C40F3F}" type="sibTrans" cxnId="{7A6ED4EB-7FF4-4A4D-B6E4-6DDF1D39C5E5}">
      <dgm:prSet/>
      <dgm:spPr/>
    </dgm:pt>
    <dgm:pt modelId="{14CC3EC8-8B67-4633-8D1E-D74D4655836A}" type="pres">
      <dgm:prSet presAssocID="{43B13752-66A7-4B2A-A924-F640A4AE37C5}" presName="matrix" presStyleCnt="0">
        <dgm:presLayoutVars>
          <dgm:chMax val="1"/>
          <dgm:dir/>
          <dgm:resizeHandles val="exact"/>
        </dgm:presLayoutVars>
      </dgm:prSet>
      <dgm:spPr/>
    </dgm:pt>
    <dgm:pt modelId="{1F5002D5-0558-4BF8-9AED-614EF058893A}" type="pres">
      <dgm:prSet presAssocID="{43B13752-66A7-4B2A-A924-F640A4AE37C5}" presName="axisShape" presStyleLbl="bgShp" presStyleIdx="0" presStyleCnt="1"/>
      <dgm:spPr/>
    </dgm:pt>
    <dgm:pt modelId="{1B824CE6-FD80-4FF0-B21E-ED7A1ACAF985}" type="pres">
      <dgm:prSet presAssocID="{43B13752-66A7-4B2A-A924-F640A4AE37C5}" presName="rect1" presStyleLbl="node1" presStyleIdx="0" presStyleCnt="4">
        <dgm:presLayoutVars>
          <dgm:chMax val="0"/>
          <dgm:chPref val="0"/>
          <dgm:bulletEnabled val="1"/>
        </dgm:presLayoutVars>
      </dgm:prSet>
      <dgm:spPr/>
    </dgm:pt>
    <dgm:pt modelId="{CA05EC00-D362-4135-B89A-0DE8EBDA8615}" type="pres">
      <dgm:prSet presAssocID="{43B13752-66A7-4B2A-A924-F640A4AE37C5}" presName="rect2" presStyleLbl="node1" presStyleIdx="1" presStyleCnt="4">
        <dgm:presLayoutVars>
          <dgm:chMax val="0"/>
          <dgm:chPref val="0"/>
          <dgm:bulletEnabled val="1"/>
        </dgm:presLayoutVars>
      </dgm:prSet>
      <dgm:spPr/>
    </dgm:pt>
    <dgm:pt modelId="{D44324D6-9E35-4EDB-B0B5-B9EE57681FA6}" type="pres">
      <dgm:prSet presAssocID="{43B13752-66A7-4B2A-A924-F640A4AE37C5}" presName="rect3" presStyleLbl="node1" presStyleIdx="2" presStyleCnt="4">
        <dgm:presLayoutVars>
          <dgm:chMax val="0"/>
          <dgm:chPref val="0"/>
          <dgm:bulletEnabled val="1"/>
        </dgm:presLayoutVars>
      </dgm:prSet>
      <dgm:spPr/>
    </dgm:pt>
    <dgm:pt modelId="{186E94D8-7F18-41EB-B468-EA10BBC966A2}" type="pres">
      <dgm:prSet presAssocID="{43B13752-66A7-4B2A-A924-F640A4AE37C5}" presName="rect4" presStyleLbl="node1" presStyleIdx="3" presStyleCnt="4">
        <dgm:presLayoutVars>
          <dgm:chMax val="0"/>
          <dgm:chPref val="0"/>
          <dgm:bulletEnabled val="1"/>
        </dgm:presLayoutVars>
      </dgm:prSet>
      <dgm:spPr/>
    </dgm:pt>
  </dgm:ptLst>
  <dgm:cxnLst>
    <dgm:cxn modelId="{9BD70924-6D3E-41CB-8E01-F5DD42307C46}" type="presOf" srcId="{BFCDB278-70DD-48F8-98C8-B11F60F640CF}" destId="{1B824CE6-FD80-4FF0-B21E-ED7A1ACAF985}" srcOrd="0" destOrd="0" presId="urn:microsoft.com/office/officeart/2005/8/layout/matrix2"/>
    <dgm:cxn modelId="{F517C943-E24F-41BE-991A-160E2502E7C9}" srcId="{43B13752-66A7-4B2A-A924-F640A4AE37C5}" destId="{BFCDB278-70DD-48F8-98C8-B11F60F640CF}" srcOrd="0" destOrd="0" parTransId="{0AFE41CC-6232-4915-B9D3-D29CE80D2211}" sibTransId="{89D67B4F-5879-498C-88FA-D46B5291914D}"/>
    <dgm:cxn modelId="{666F9E92-916C-4886-970D-4951372D64FE}" type="presOf" srcId="{43B13752-66A7-4B2A-A924-F640A4AE37C5}" destId="{14CC3EC8-8B67-4633-8D1E-D74D4655836A}" srcOrd="0" destOrd="0" presId="urn:microsoft.com/office/officeart/2005/8/layout/matrix2"/>
    <dgm:cxn modelId="{6598D0D1-788A-4C97-A7C8-C75D75F1B517}" type="presOf" srcId="{F5FDC129-F611-452C-896C-4C5DC6B8129A}" destId="{CA05EC00-D362-4135-B89A-0DE8EBDA8615}" srcOrd="0" destOrd="0" presId="urn:microsoft.com/office/officeart/2005/8/layout/matrix2"/>
    <dgm:cxn modelId="{7A6ED4EB-7FF4-4A4D-B6E4-6DDF1D39C5E5}" srcId="{43B13752-66A7-4B2A-A924-F640A4AE37C5}" destId="{F5FDC129-F611-452C-896C-4C5DC6B8129A}" srcOrd="1" destOrd="0" parTransId="{CDD016F2-9A70-452C-9C1F-85EDBABB1383}" sibTransId="{E534BD9A-45DA-4867-8F91-528A48C40F3F}"/>
    <dgm:cxn modelId="{0A4D782A-2616-4A64-83D6-1C81C9F5C488}" type="presParOf" srcId="{14CC3EC8-8B67-4633-8D1E-D74D4655836A}" destId="{1F5002D5-0558-4BF8-9AED-614EF058893A}" srcOrd="0" destOrd="0" presId="urn:microsoft.com/office/officeart/2005/8/layout/matrix2"/>
    <dgm:cxn modelId="{E4C55EB5-9A8E-4A71-B905-C98FF92D3560}" type="presParOf" srcId="{14CC3EC8-8B67-4633-8D1E-D74D4655836A}" destId="{1B824CE6-FD80-4FF0-B21E-ED7A1ACAF985}" srcOrd="1" destOrd="0" presId="urn:microsoft.com/office/officeart/2005/8/layout/matrix2"/>
    <dgm:cxn modelId="{866A3EFD-57B7-4B86-9949-AA68DE5D0548}" type="presParOf" srcId="{14CC3EC8-8B67-4633-8D1E-D74D4655836A}" destId="{CA05EC00-D362-4135-B89A-0DE8EBDA8615}" srcOrd="2" destOrd="0" presId="urn:microsoft.com/office/officeart/2005/8/layout/matrix2"/>
    <dgm:cxn modelId="{44787DA9-30A9-402B-B94F-2EE0D2993E15}" type="presParOf" srcId="{14CC3EC8-8B67-4633-8D1E-D74D4655836A}" destId="{D44324D6-9E35-4EDB-B0B5-B9EE57681FA6}" srcOrd="3" destOrd="0" presId="urn:microsoft.com/office/officeart/2005/8/layout/matrix2"/>
    <dgm:cxn modelId="{32505B4F-6DA7-46B8-879D-7B6D31E15028}" type="presParOf" srcId="{14CC3EC8-8B67-4633-8D1E-D74D4655836A}" destId="{186E94D8-7F18-41EB-B468-EA10BBC966A2}"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D903B-6BFD-46DA-9538-2DE880A139A6}">
      <dsp:nvSpPr>
        <dsp:cNvPr id="0" name=""/>
        <dsp:cNvSpPr/>
      </dsp:nvSpPr>
      <dsp:spPr>
        <a:xfrm>
          <a:off x="457161" y="0"/>
          <a:ext cx="9124973" cy="2039245"/>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b="1" kern="1200" dirty="0"/>
            <a:t>1.Institutionelle / öffentliche digitale Gesundheitstools</a:t>
          </a:r>
          <a:r>
            <a:rPr lang="es-ES" sz="2800" kern="1200" dirty="0"/>
            <a:t>: weltweit, national, regional und lokal </a:t>
          </a:r>
          <a:endParaRPr lang="en-GB" sz="2800" kern="1200" dirty="0"/>
        </a:p>
      </dsp:txBody>
      <dsp:txXfrm>
        <a:off x="516888" y="59727"/>
        <a:ext cx="7017255" cy="1919791"/>
      </dsp:txXfrm>
    </dsp:sp>
    <dsp:sp modelId="{B0FF8F83-F57E-49D8-8036-B599B0C7E302}">
      <dsp:nvSpPr>
        <dsp:cNvPr id="0" name=""/>
        <dsp:cNvSpPr/>
      </dsp:nvSpPr>
      <dsp:spPr>
        <a:xfrm>
          <a:off x="1610289" y="2492410"/>
          <a:ext cx="9124973" cy="2039245"/>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b="1" kern="1200" dirty="0"/>
            <a:t>2. Nicht-institutionelle digitale Gesundheitstools </a:t>
          </a:r>
          <a:endParaRPr lang="en-GB" sz="2800" kern="1200" dirty="0"/>
        </a:p>
      </dsp:txBody>
      <dsp:txXfrm>
        <a:off x="1670016" y="2552137"/>
        <a:ext cx="6069720" cy="1919791"/>
      </dsp:txXfrm>
    </dsp:sp>
    <dsp:sp modelId="{3B6F1E4B-DA8B-4F2C-BE28-2A61F538FA82}">
      <dsp:nvSpPr>
        <dsp:cNvPr id="0" name=""/>
        <dsp:cNvSpPr/>
      </dsp:nvSpPr>
      <dsp:spPr>
        <a:xfrm>
          <a:off x="7799464" y="1603073"/>
          <a:ext cx="1325509" cy="1325509"/>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8097704" y="1603073"/>
        <a:ext cx="729029" cy="997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002D5-0558-4BF8-9AED-614EF058893A}">
      <dsp:nvSpPr>
        <dsp:cNvPr id="0" name=""/>
        <dsp:cNvSpPr/>
      </dsp:nvSpPr>
      <dsp:spPr>
        <a:xfrm>
          <a:off x="1354666" y="0"/>
          <a:ext cx="5418667" cy="5418667"/>
        </a:xfrm>
        <a:prstGeom prst="quadArrow">
          <a:avLst>
            <a:gd name="adj1" fmla="val 2000"/>
            <a:gd name="adj2" fmla="val 4000"/>
            <a:gd name="adj3" fmla="val 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824CE6-FD80-4FF0-B21E-ED7A1ACAF985}">
      <dsp:nvSpPr>
        <dsp:cNvPr id="0" name=""/>
        <dsp:cNvSpPr/>
      </dsp:nvSpPr>
      <dsp:spPr>
        <a:xfrm>
          <a:off x="1706879" y="352213"/>
          <a:ext cx="2167466" cy="2167466"/>
        </a:xfrm>
        <a:prstGeom prst="roundRect">
          <a:avLst/>
        </a:prstGeom>
        <a:solidFill>
          <a:srgbClr val="C0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ES" sz="3300" kern="1200" dirty="0"/>
            <a:t>Deutsch-land</a:t>
          </a:r>
          <a:endParaRPr lang="en-GB" sz="3300" kern="1200" dirty="0"/>
        </a:p>
      </dsp:txBody>
      <dsp:txXfrm>
        <a:off x="1812686" y="458020"/>
        <a:ext cx="1955852" cy="1955852"/>
      </dsp:txXfrm>
    </dsp:sp>
    <dsp:sp modelId="{CA05EC00-D362-4135-B89A-0DE8EBDA8615}">
      <dsp:nvSpPr>
        <dsp:cNvPr id="0" name=""/>
        <dsp:cNvSpPr/>
      </dsp:nvSpPr>
      <dsp:spPr>
        <a:xfrm>
          <a:off x="4253653" y="352213"/>
          <a:ext cx="2167466" cy="216746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de-DE" sz="3300" kern="1200" dirty="0"/>
            <a:t>weltweit</a:t>
          </a:r>
        </a:p>
      </dsp:txBody>
      <dsp:txXfrm>
        <a:off x="4359460" y="458020"/>
        <a:ext cx="1955852" cy="1955852"/>
      </dsp:txXfrm>
    </dsp:sp>
    <dsp:sp modelId="{D44324D6-9E35-4EDB-B0B5-B9EE57681FA6}">
      <dsp:nvSpPr>
        <dsp:cNvPr id="0" name=""/>
        <dsp:cNvSpPr/>
      </dsp:nvSpPr>
      <dsp:spPr>
        <a:xfrm>
          <a:off x="1706879" y="2898986"/>
          <a:ext cx="2167466" cy="216746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6E94D8-7F18-41EB-B468-EA10BBC966A2}">
      <dsp:nvSpPr>
        <dsp:cNvPr id="0" name=""/>
        <dsp:cNvSpPr/>
      </dsp:nvSpPr>
      <dsp:spPr>
        <a:xfrm>
          <a:off x="4253653" y="2898986"/>
          <a:ext cx="2167466" cy="216746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29779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This slide should be included in every activity; but the next four slides only need to be in the introduction part of each module </a:t>
            </a:r>
            <a:endParaRPr/>
          </a:p>
        </p:txBody>
      </p:sp>
      <p:sp>
        <p:nvSpPr>
          <p:cNvPr id="68" name="Google Shape;6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1707425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6280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DE" dirty="0"/>
              <a:t>https://www.bundesgesundheitsministerium.de/index.html</a:t>
            </a:r>
          </a:p>
          <a:p>
            <a:pPr marL="0" lvl="0" indent="0" algn="l" rtl="0">
              <a:spcBef>
                <a:spcPts val="0"/>
              </a:spcBef>
              <a:spcAft>
                <a:spcPts val="0"/>
              </a:spcAft>
              <a:buNone/>
            </a:pPr>
            <a:endParaRPr lang="de-DE" dirty="0"/>
          </a:p>
          <a:p>
            <a:pPr marL="0" lvl="0" indent="0" algn="l" rtl="0">
              <a:spcBef>
                <a:spcPts val="0"/>
              </a:spcBef>
              <a:spcAft>
                <a:spcPts val="0"/>
              </a:spcAft>
              <a:buNone/>
            </a:pPr>
            <a:r>
              <a:rPr lang="de-DE" dirty="0"/>
              <a:t>https://www.mags.nrw/</a:t>
            </a: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3704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DE" dirty="0"/>
              <a:t>https://www.barmer.de/en</a:t>
            </a:r>
          </a:p>
          <a:p>
            <a:pPr marL="0" lvl="0" indent="0" algn="l" rtl="0">
              <a:spcBef>
                <a:spcPts val="0"/>
              </a:spcBef>
              <a:spcAft>
                <a:spcPts val="0"/>
              </a:spcAft>
              <a:buNone/>
            </a:pPr>
            <a:endParaRPr lang="de-DE" dirty="0"/>
          </a:p>
          <a:p>
            <a:pPr marL="0" lvl="0" indent="0" algn="l" rtl="0">
              <a:spcBef>
                <a:spcPts val="0"/>
              </a:spcBef>
              <a:spcAft>
                <a:spcPts val="0"/>
              </a:spcAft>
              <a:buNone/>
            </a:pPr>
            <a:r>
              <a:rPr lang="de-DE" dirty="0"/>
              <a:t>https://signupaok.de/?&amp;utm_source=adwords&amp;utm_medium=cpc&amp;utm_campaign=search_de_en_aok_dem&amp;utm_adgroup=aok_brand_ex_b&amp;utm_content=509290655010&amp;utm_term=aok_c&amp;gclid=EAIaIQobChMIuJvoxciT9gIVR-xRCh3OCgVJEAAYASAAEgJIuvD_BwE</a:t>
            </a:r>
          </a:p>
          <a:p>
            <a:pPr marL="0" lvl="0" indent="0" algn="l" rtl="0">
              <a:spcBef>
                <a:spcPts val="0"/>
              </a:spcBef>
              <a:spcAft>
                <a:spcPts val="0"/>
              </a:spcAft>
              <a:buNone/>
            </a:pPr>
            <a:endParaRPr lang="de-DE" dirty="0"/>
          </a:p>
          <a:p>
            <a:pPr marL="0" lvl="0" indent="0" algn="l" rtl="0">
              <a:spcBef>
                <a:spcPts val="0"/>
              </a:spcBef>
              <a:spcAft>
                <a:spcPts val="0"/>
              </a:spcAft>
              <a:buNone/>
            </a:pPr>
            <a:r>
              <a:rPr lang="de-DE" dirty="0"/>
              <a:t>https://www.ikk-classic.de/pk/krankenkasse-beste-leistungen?mc=paid.sea.gl.vetriebskampagne.krankenkasse-beste-leistungen.kw&amp;gclid=EAIaIQobChMIzYOF8MiT9gIVCuztCh2PvQxNEAAYAiAAEgIxKfD_BwE</a:t>
            </a: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2348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DE" dirty="0"/>
              <a:t>https://pixabay.com/de/vectors/medizinisch-krankenschwester-arzt-5459653/</a:t>
            </a:r>
          </a:p>
          <a:p>
            <a:pPr marL="0" lvl="0" indent="0" algn="l" rtl="0">
              <a:spcBef>
                <a:spcPts val="0"/>
              </a:spcBef>
              <a:spcAft>
                <a:spcPts val="0"/>
              </a:spcAft>
              <a:buNone/>
            </a:pPr>
            <a:endParaRPr lang="de-DE" dirty="0"/>
          </a:p>
          <a:p>
            <a:pPr marL="0" lvl="0" indent="0" algn="l" rtl="0">
              <a:spcBef>
                <a:spcPts val="0"/>
              </a:spcBef>
              <a:spcAft>
                <a:spcPts val="0"/>
              </a:spcAft>
              <a:buNone/>
            </a:pPr>
            <a:r>
              <a:rPr lang="de-DE" dirty="0"/>
              <a:t>https://pixabay.com/de/vectors/arzt-arztkonsultation-check-up-6810750/</a:t>
            </a:r>
          </a:p>
          <a:p>
            <a:pPr marL="0" lvl="0" indent="0" algn="l" rtl="0">
              <a:spcBef>
                <a:spcPts val="0"/>
              </a:spcBef>
              <a:spcAft>
                <a:spcPts val="0"/>
              </a:spcAft>
              <a:buNone/>
            </a:pPr>
            <a:endParaRPr lang="de-DE" dirty="0"/>
          </a:p>
          <a:p>
            <a:pPr marL="0" lvl="0" indent="0" algn="l" rtl="0">
              <a:spcBef>
                <a:spcPts val="0"/>
              </a:spcBef>
              <a:spcAft>
                <a:spcPts val="0"/>
              </a:spcAft>
              <a:buNone/>
            </a:pP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468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https://pixabay.com/de/vectors/arzt-arztkonsultation-check-up-6810750/</a:t>
            </a:r>
          </a:p>
          <a:p>
            <a:pPr marL="0" lvl="0" indent="0" algn="l" rtl="0">
              <a:spcBef>
                <a:spcPts val="0"/>
              </a:spcBef>
              <a:spcAft>
                <a:spcPts val="0"/>
              </a:spcAft>
              <a:buNone/>
            </a:pP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9447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https://pixabay.com/de/vectors/medizinisch-krankenschwester-arzt-5459653/</a:t>
            </a:r>
          </a:p>
          <a:p>
            <a:pPr marL="0" lvl="0" indent="0" algn="l" rtl="0">
              <a:spcBef>
                <a:spcPts val="0"/>
              </a:spcBef>
              <a:spcAft>
                <a:spcPts val="0"/>
              </a:spcAft>
              <a:buNone/>
            </a:pP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0578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https://https://pixabay.com/de/illustrations/integration-begr%c3%bc%c3%9fung-h%c3%a4ndesch%c3%bctteln-1777536//</a:t>
            </a:r>
          </a:p>
          <a:p>
            <a:pPr marL="0" lvl="0" indent="0" algn="l" rtl="0">
              <a:spcBef>
                <a:spcPts val="0"/>
              </a:spcBef>
              <a:spcAft>
                <a:spcPts val="0"/>
              </a:spcAft>
              <a:buNone/>
            </a:pP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7843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9285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8800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DE" dirty="0"/>
              <a:t>https://pixabay.com/de/illustrations/web-design-benutzeroberfl%c3%a4che-3411373/</a:t>
            </a: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4986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1207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DE" dirty="0"/>
              <a:t>https://pixabay.com/de/vectors/smartphone-telefon-handy-1833950/</a:t>
            </a: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5593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336219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605635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4133320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1498582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4451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918507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29</a:t>
            </a:fld>
            <a:endParaRPr lang="el-GR"/>
          </a:p>
        </p:txBody>
      </p:sp>
    </p:spTree>
    <p:extLst>
      <p:ext uri="{BB962C8B-B14F-4D97-AF65-F5344CB8AC3E}">
        <p14:creationId xmlns:p14="http://schemas.microsoft.com/office/powerpoint/2010/main" val="2247179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3423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5657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8661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11090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6688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08665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35</a:t>
            </a:fld>
            <a:endParaRPr lang="el-GR"/>
          </a:p>
        </p:txBody>
      </p:sp>
    </p:spTree>
    <p:extLst>
      <p:ext uri="{BB962C8B-B14F-4D97-AF65-F5344CB8AC3E}">
        <p14:creationId xmlns:p14="http://schemas.microsoft.com/office/powerpoint/2010/main" val="9294963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36</a:t>
            </a:fld>
            <a:endParaRPr lang="el-GR"/>
          </a:p>
        </p:txBody>
      </p:sp>
    </p:spTree>
    <p:extLst>
      <p:ext uri="{BB962C8B-B14F-4D97-AF65-F5344CB8AC3E}">
        <p14:creationId xmlns:p14="http://schemas.microsoft.com/office/powerpoint/2010/main" val="13315033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37</a:t>
            </a:fld>
            <a:endParaRPr lang="el-GR"/>
          </a:p>
        </p:txBody>
      </p:sp>
    </p:spTree>
    <p:extLst>
      <p:ext uri="{BB962C8B-B14F-4D97-AF65-F5344CB8AC3E}">
        <p14:creationId xmlns:p14="http://schemas.microsoft.com/office/powerpoint/2010/main" val="8023926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38</a:t>
            </a:fld>
            <a:endParaRPr lang="el-GR"/>
          </a:p>
        </p:txBody>
      </p:sp>
    </p:spTree>
    <p:extLst>
      <p:ext uri="{BB962C8B-B14F-4D97-AF65-F5344CB8AC3E}">
        <p14:creationId xmlns:p14="http://schemas.microsoft.com/office/powerpoint/2010/main" val="4304969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39</a:t>
            </a:fld>
            <a:endParaRPr lang="el-GR"/>
          </a:p>
        </p:txBody>
      </p:sp>
    </p:spTree>
    <p:extLst>
      <p:ext uri="{BB962C8B-B14F-4D97-AF65-F5344CB8AC3E}">
        <p14:creationId xmlns:p14="http://schemas.microsoft.com/office/powerpoint/2010/main" val="37861472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47660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299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9392108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91642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13078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5771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26819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00739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00211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48</a:t>
            </a:fld>
            <a:endParaRPr lang="el-GR"/>
          </a:p>
        </p:txBody>
      </p:sp>
    </p:spTree>
    <p:extLst>
      <p:ext uri="{BB962C8B-B14F-4D97-AF65-F5344CB8AC3E}">
        <p14:creationId xmlns:p14="http://schemas.microsoft.com/office/powerpoint/2010/main" val="22052228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49</a:t>
            </a:fld>
            <a:endParaRPr lang="el-GR"/>
          </a:p>
        </p:txBody>
      </p:sp>
    </p:spTree>
    <p:extLst>
      <p:ext uri="{BB962C8B-B14F-4D97-AF65-F5344CB8AC3E}">
        <p14:creationId xmlns:p14="http://schemas.microsoft.com/office/powerpoint/2010/main" val="4632330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50</a:t>
            </a:fld>
            <a:endParaRPr lang="el-GR"/>
          </a:p>
        </p:txBody>
      </p:sp>
    </p:spTree>
    <p:extLst>
      <p:ext uri="{BB962C8B-B14F-4D97-AF65-F5344CB8AC3E}">
        <p14:creationId xmlns:p14="http://schemas.microsoft.com/office/powerpoint/2010/main" val="14188500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51</a:t>
            </a:fld>
            <a:endParaRPr lang="el-GR"/>
          </a:p>
        </p:txBody>
      </p:sp>
    </p:spTree>
    <p:extLst>
      <p:ext uri="{BB962C8B-B14F-4D97-AF65-F5344CB8AC3E}">
        <p14:creationId xmlns:p14="http://schemas.microsoft.com/office/powerpoint/2010/main" val="1949588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5" name="Google Shape;15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9575096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66994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3843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10550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55544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02961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06974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84293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59588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25357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61</a:t>
            </a:fld>
            <a:endParaRPr lang="el-GR"/>
          </a:p>
        </p:txBody>
      </p:sp>
    </p:spTree>
    <p:extLst>
      <p:ext uri="{BB962C8B-B14F-4D97-AF65-F5344CB8AC3E}">
        <p14:creationId xmlns:p14="http://schemas.microsoft.com/office/powerpoint/2010/main" val="1288426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8668943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0" name="Google Shape;630;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62</a:t>
            </a:fld>
            <a:endParaRPr/>
          </a:p>
        </p:txBody>
      </p:sp>
    </p:spTree>
    <p:extLst>
      <p:ext uri="{BB962C8B-B14F-4D97-AF65-F5344CB8AC3E}">
        <p14:creationId xmlns:p14="http://schemas.microsoft.com/office/powerpoint/2010/main" val="2841707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3346672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616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9227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33"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4"/>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20" name="Google Shape;20;p34"/>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21" name="Google Shape;21;p34"/>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22" name="Google Shape;22;p34"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pic>
        <p:nvPicPr>
          <p:cNvPr id="23" name="Google Shape;23;p34"/>
          <p:cNvPicPr preferRelativeResize="0"/>
          <p:nvPr/>
        </p:nvPicPr>
        <p:blipFill rotWithShape="1">
          <a:blip r:embed="rId3">
            <a:alphaModFix/>
          </a:blip>
          <a:srcRect/>
          <a:stretch/>
        </p:blipFill>
        <p:spPr>
          <a:xfrm>
            <a:off x="29817" y="29817"/>
            <a:ext cx="1015241" cy="101524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24"/>
        <p:cNvGrpSpPr/>
        <p:nvPr/>
      </p:nvGrpSpPr>
      <p:grpSpPr>
        <a:xfrm>
          <a:off x="0" y="0"/>
          <a:ext cx="0" cy="0"/>
          <a:chOff x="0" y="0"/>
          <a:chExt cx="0" cy="0"/>
        </a:xfrm>
      </p:grpSpPr>
      <p:sp>
        <p:nvSpPr>
          <p:cNvPr id="25" name="Google Shape;25;p3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5"/>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 name="Google Shape;28;p35"/>
          <p:cNvPicPr preferRelativeResize="0"/>
          <p:nvPr/>
        </p:nvPicPr>
        <p:blipFill rotWithShape="1">
          <a:blip r:embed="rId2">
            <a:alphaModFix/>
          </a:blip>
          <a:srcRect/>
          <a:stretch/>
        </p:blipFill>
        <p:spPr>
          <a:xfrm>
            <a:off x="29817" y="6301390"/>
            <a:ext cx="528183" cy="528183"/>
          </a:xfrm>
          <a:prstGeom prst="rect">
            <a:avLst/>
          </a:prstGeom>
          <a:noFill/>
          <a:ln>
            <a:noFill/>
          </a:ln>
        </p:spPr>
      </p:pic>
      <p:sp>
        <p:nvSpPr>
          <p:cNvPr id="5" name="Google Shape;33;p58">
            <a:extLst>
              <a:ext uri="{FF2B5EF4-FFF2-40B4-BE49-F238E27FC236}">
                <a16:creationId xmlns:a16="http://schemas.microsoft.com/office/drawing/2014/main" id="{B3E7D1ED-B249-4FF3-9354-9BF490C1F3BA}"/>
              </a:ext>
            </a:extLst>
          </p:cNvPr>
          <p:cNvSpPr txBox="1"/>
          <p:nvPr userDrawn="1"/>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de-DE" sz="1800" b="1" i="0" u="none" strike="noStrike" cap="none" dirty="0">
                <a:solidFill>
                  <a:schemeClr val="lt1"/>
                </a:solidFill>
                <a:highlight>
                  <a:srgbClr val="C01E24"/>
                </a:highlight>
                <a:latin typeface="Arial"/>
                <a:ea typeface="Arial"/>
                <a:cs typeface="Arial"/>
                <a:sym typeface="Arial"/>
              </a:rPr>
              <a:t> 5 </a:t>
            </a:r>
            <a:r>
              <a:rPr lang="de-DE" sz="1800" b="0" i="0" u="none" strike="noStrike" cap="none" dirty="0">
                <a:solidFill>
                  <a:srgbClr val="7F7F7F"/>
                </a:solidFill>
                <a:latin typeface="Arial"/>
                <a:ea typeface="Arial"/>
                <a:cs typeface="Arial"/>
                <a:sym typeface="Arial"/>
              </a:rPr>
              <a:t> </a:t>
            </a:r>
            <a:r>
              <a:rPr lang="de-DE" sz="1800" b="0" i="0" u="none" strike="noStrike" cap="none" baseline="0" dirty="0">
                <a:solidFill>
                  <a:srgbClr val="7F7F7F"/>
                </a:solidFill>
                <a:latin typeface="Arial"/>
                <a:ea typeface="Arial"/>
                <a:cs typeface="Arial"/>
                <a:sym typeface="Arial"/>
              </a:rPr>
              <a:t>Digitale Gesundheitstools erkunden</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29"/>
        <p:cNvGrpSpPr/>
        <p:nvPr/>
      </p:nvGrpSpPr>
      <p:grpSpPr>
        <a:xfrm>
          <a:off x="0" y="0"/>
          <a:ext cx="0" cy="0"/>
          <a:chOff x="0" y="0"/>
          <a:chExt cx="0" cy="0"/>
        </a:xfrm>
      </p:grpSpPr>
      <p:sp>
        <p:nvSpPr>
          <p:cNvPr id="30" name="Google Shape;30;p36"/>
          <p:cNvSpPr/>
          <p:nvPr/>
        </p:nvSpPr>
        <p:spPr>
          <a:xfrm>
            <a:off x="0" y="2218305"/>
            <a:ext cx="12192000" cy="3787362"/>
          </a:xfrm>
          <a:prstGeom prst="rect">
            <a:avLst/>
          </a:prstGeom>
          <a:solidFill>
            <a:srgbClr val="203864"/>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 name="Google Shape;31;p36"/>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6"/>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chemeClr val="lt1"/>
              </a:buClr>
              <a:buSzPts val="2400"/>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chemeClr val="lt1"/>
              </a:buClr>
              <a:buSzPts val="2640"/>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 name="Google Shape;33;p36"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10507980" y="6356323"/>
            <a:ext cx="1684020" cy="495300"/>
          </a:xfrm>
          <a:prstGeom prst="rect">
            <a:avLst/>
          </a:prstGeom>
          <a:noFill/>
          <a:ln>
            <a:noFill/>
          </a:ln>
        </p:spPr>
      </p:pic>
      <p:pic>
        <p:nvPicPr>
          <p:cNvPr id="34" name="Google Shape;34;p36"/>
          <p:cNvPicPr preferRelativeResize="0"/>
          <p:nvPr/>
        </p:nvPicPr>
        <p:blipFill rotWithShape="1">
          <a:blip r:embed="rId3">
            <a:alphaModFix/>
          </a:blip>
          <a:srcRect/>
          <a:stretch/>
        </p:blipFill>
        <p:spPr>
          <a:xfrm>
            <a:off x="29817" y="6301390"/>
            <a:ext cx="528183" cy="52818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7" name="Γραφικό 6">
            <a:extLst>
              <a:ext uri="{FF2B5EF4-FFF2-40B4-BE49-F238E27FC236}">
                <a16:creationId xmlns:a16="http://schemas.microsoft.com/office/drawing/2014/main" id="{6DF9BBC8-A2FD-434B-AB56-C5B11E8AF0F6}"/>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17" y="6301390"/>
            <a:ext cx="528183" cy="528183"/>
          </a:xfrm>
          <a:prstGeom prst="rect">
            <a:avLst/>
          </a:prstGeom>
        </p:spPr>
      </p:pic>
      <p:sp>
        <p:nvSpPr>
          <p:cNvPr id="8" name="Google Shape;33;p58">
            <a:extLst>
              <a:ext uri="{FF2B5EF4-FFF2-40B4-BE49-F238E27FC236}">
                <a16:creationId xmlns:a16="http://schemas.microsoft.com/office/drawing/2014/main" id="{CAB22820-435D-40C9-B1E9-2BAB0EACC16A}"/>
              </a:ext>
            </a:extLst>
          </p:cNvPr>
          <p:cNvSpPr txBox="1"/>
          <p:nvPr userDrawn="1"/>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de-DE" sz="1800" b="1" i="0" u="none" strike="noStrike" cap="none" dirty="0">
                <a:solidFill>
                  <a:schemeClr val="lt1"/>
                </a:solidFill>
                <a:highlight>
                  <a:srgbClr val="C01E24"/>
                </a:highlight>
                <a:latin typeface="Arial"/>
                <a:ea typeface="Arial"/>
                <a:cs typeface="Arial"/>
                <a:sym typeface="Arial"/>
              </a:rPr>
              <a:t> 5 </a:t>
            </a:r>
            <a:r>
              <a:rPr lang="de-DE" sz="1800" b="0" i="0" u="none" strike="noStrike" cap="none" dirty="0">
                <a:solidFill>
                  <a:srgbClr val="7F7F7F"/>
                </a:solidFill>
                <a:latin typeface="Arial"/>
                <a:ea typeface="Arial"/>
                <a:cs typeface="Arial"/>
                <a:sym typeface="Arial"/>
              </a:rPr>
              <a:t> </a:t>
            </a:r>
            <a:r>
              <a:rPr lang="de-DE" sz="1800" b="0" i="0" u="none" strike="noStrike" cap="none" baseline="0" dirty="0">
                <a:solidFill>
                  <a:srgbClr val="7F7F7F"/>
                </a:solidFill>
                <a:latin typeface="Arial"/>
                <a:ea typeface="Arial"/>
                <a:cs typeface="Arial"/>
                <a:sym typeface="Arial"/>
              </a:rPr>
              <a:t>Digitale Gesundheitstools erkunden</a:t>
            </a:r>
            <a:endParaRPr dirty="0"/>
          </a:p>
        </p:txBody>
      </p:sp>
    </p:spTree>
    <p:extLst>
      <p:ext uri="{BB962C8B-B14F-4D97-AF65-F5344CB8AC3E}">
        <p14:creationId xmlns:p14="http://schemas.microsoft.com/office/powerpoint/2010/main" val="40692689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www.who.int/"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hyperlink" Target="https://cdn.pixabay.com/photo/2016/06/30/16/36/germany-1489365_960_720.png" TargetMode="External"/><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hyperlink" Target="https://pixabay.com/service/license/"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bundesgesundheitsministerium.de/index.html" TargetMode="External"/><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hyperlink" Target="https://www.bundesgesundheitsministerium.de/fileadmin/Dateien/5_Publikationen/Gesundheit/Broschueren/200629_BMG_Das_deutsche_Gesundheitssystem_DE.pdf" TargetMode="External"/><Relationship Id="rId4" Type="http://schemas.openxmlformats.org/officeDocument/2006/relationships/hyperlink" Target="https://www.mags.nrw/"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hyperlink" Target="https://cdn.pixabay.com/photo/2020/08/03/09/43/medical-5459653_960_720.png" TargetMode="External"/><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hyperlink" Target="https://pixabay.com/service/license/" TargetMode="External"/><Relationship Id="rId4" Type="http://schemas.openxmlformats.org/officeDocument/2006/relationships/hyperlink" Target="https://cdn.pixabay.com/photo/2020/08/03/09/39/medical-5459630_960_720.pn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dn.pixabay.com/photo/2020/08/03/09/39/medical-5459630_960_720.pn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hyperlink" Target="https://pixabay.com/service/licens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illustrations/social-media-personal-2457842/" TargetMode="External"/><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pixabay.com/service/license/" TargetMode="External"/><Relationship Id="rId5" Type="http://schemas.openxmlformats.org/officeDocument/2006/relationships/hyperlink" Target="https://cdn.pixabay.com/photo/2020/08/03/09/43/medical-5459653_960_720.png" TargetMode="External"/><Relationship Id="rId4" Type="http://schemas.openxmlformats.org/officeDocument/2006/relationships/hyperlink" Target="https://www.bundesaerztekammer.d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dn.pixabay.com/photo/2016/10/28/09/24/integration-1777536_960_720.jp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4.jpeg"/><Relationship Id="rId4" Type="http://schemas.openxmlformats.org/officeDocument/2006/relationships/hyperlink" Target="https://pixabay.com/service/licens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illustrations/social-media-personal-2457842/"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hyperlink" Target="https://www.migration-gesundheit.bund.de/de/startseit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illustrations/social-media-personal-2457842/"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hyperlink" Target="https://handbookgermany.de/de.html" TargetMode="External"/><Relationship Id="rId4" Type="http://schemas.openxmlformats.org/officeDocument/2006/relationships/hyperlink" Target="https://pixabay.com/service/license/"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www.coordina-oerh.com/" TargetMode="External"/><Relationship Id="rId13"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1.jpg"/><Relationship Id="rId12" Type="http://schemas.openxmlformats.org/officeDocument/2006/relationships/hyperlink" Target="https://www.uv.es/" TargetMode="External"/><Relationship Id="rId2" Type="http://schemas.openxmlformats.org/officeDocument/2006/relationships/notesSlide" Target="../notesSlides/notesSlide2.xml"/><Relationship Id="rId16" Type="http://schemas.openxmlformats.org/officeDocument/2006/relationships/hyperlink" Target="https://www.oxfamitalia.org/" TargetMode="External"/><Relationship Id="rId1" Type="http://schemas.openxmlformats.org/officeDocument/2006/relationships/slideLayout" Target="../slideLayouts/slideLayout2.xml"/><Relationship Id="rId6" Type="http://schemas.openxmlformats.org/officeDocument/2006/relationships/hyperlink" Target="https://www.w-hs.de/" TargetMode="External"/><Relationship Id="rId11" Type="http://schemas.openxmlformats.org/officeDocument/2006/relationships/image" Target="../media/image13.jpg"/><Relationship Id="rId5" Type="http://schemas.openxmlformats.org/officeDocument/2006/relationships/image" Target="../media/image10.jpg"/><Relationship Id="rId15" Type="http://schemas.openxmlformats.org/officeDocument/2006/relationships/image" Target="../media/image15.jpg"/><Relationship Id="rId10" Type="http://schemas.openxmlformats.org/officeDocument/2006/relationships/hyperlink" Target="https://www.prolepsis.gr/" TargetMode="External"/><Relationship Id="rId4" Type="http://schemas.openxmlformats.org/officeDocument/2006/relationships/hyperlink" Target="https://www.gunet.gr/" TargetMode="External"/><Relationship Id="rId9" Type="http://schemas.openxmlformats.org/officeDocument/2006/relationships/image" Target="../media/image12.jpg"/><Relationship Id="rId14" Type="http://schemas.openxmlformats.org/officeDocument/2006/relationships/hyperlink" Target="https://www.media-k.eu/"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zanzu.de/en"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www.gesundheitsinformation.de/das-deutsche-gesundheitssystem.html" TargetMode="External"/><Relationship Id="rId4" Type="http://schemas.openxmlformats.org/officeDocument/2006/relationships/hyperlink" Target="https://www.expatica.com/de/healthcare/healthcare-basics/german-healthcare-system-103359/"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dn.pixabay.com/photo/2016/11/18/10/59/smartphone-1833950_640.png"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hyperlink" Target="https://play.google.com/store/apps/details?id=fr.doctolib.www&amp;hl=de&amp;gl=US" TargetMode="External"/><Relationship Id="rId4" Type="http://schemas.openxmlformats.org/officeDocument/2006/relationships/hyperlink" Target="https://pixabay.com/service/license/"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3.svg"/></Relationships>
</file>

<file path=ppt/slides/_rels/slide26.xml.rels><?xml version="1.0" encoding="UTF-8" standalone="yes"?>
<Relationships xmlns="http://schemas.openxmlformats.org/package/2006/relationships"><Relationship Id="rId3" Type="http://schemas.openxmlformats.org/officeDocument/2006/relationships/hyperlink" Target="https://pixabay.com/es/photos/m%c3%a9dico-enfermero-estetoscopio-6163736/"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hyperlink" Target="https://pixabay.com/service/license/"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pixabay.com/illustrations/cork-wall-pin-board-stickies-note-3326177/"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39.jpeg"/><Relationship Id="rId4" Type="http://schemas.openxmlformats.org/officeDocument/2006/relationships/hyperlink" Target="https://pixabay.com/service/licens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pixabay.com/illustrations/polka-dots-dots-spots-pattern-875047/"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40.jpeg"/><Relationship Id="rId4" Type="http://schemas.openxmlformats.org/officeDocument/2006/relationships/hyperlink" Target="https://pixabay.com/service/licens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hyperlink" Target="https://pixabay.com/illustrations/social-media-personal-2457842/"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hyperlink" Target="https://pixabay.com/service/license/"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pixabay.com/photos/post-it-cork-pin-board-pin-memo-3333416/"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42.jpeg"/><Relationship Id="rId4" Type="http://schemas.openxmlformats.org/officeDocument/2006/relationships/hyperlink" Target="https://pixabay.com/service/license/"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pixabay.com/de/illustrations/fragen-nachfrage-zweifel-1922476/"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hyperlink" Target="https://pixabay.com/service/license/"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23.svg"/></Relationships>
</file>

<file path=ppt/slides/_rels/slide38.xml.rels><?xml version="1.0" encoding="UTF-8" standalone="yes"?>
<Relationships xmlns="http://schemas.openxmlformats.org/package/2006/relationships"><Relationship Id="rId3" Type="http://schemas.openxmlformats.org/officeDocument/2006/relationships/hyperlink" Target="https://cdn.pixabay.com/photo/2016/09/24/09/20/icon-1691338_960_720.png"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pixabay.com/service/license/"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pixabay.com/de/photos/vergleichen-vergleich-optionen-5201278/"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44.jpeg"/><Relationship Id="rId4" Type="http://schemas.openxmlformats.org/officeDocument/2006/relationships/hyperlink" Target="https://pixabay.com/service/licen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hyperlink" Target="https://pixabay.com/es/photos/hombre-pensando-duda-pregunta-5723449/"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hyperlink" Target="https://pixabay.com/service/license/"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pixabay.com/es/photos/tableta-ipad-leer-pantalla-1075790/"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hyperlink" Target="https://pixabay.com/service/license/"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pixabay.com/es/illustrations/dise%c3%b1o-web-interfaz-de-usuario-3411373/"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hyperlink" Target="https://pixabay.com/service/license/"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pixabay.com/es/vectors/sitio-web-p%c3%a1gina-modelo-internet-1624028/"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hyperlink" Target="https://pixabay.com/service/license/"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pixabay.com/de/vectors/buchhalter-z%c3%a4hlen-berechnung-1794122/"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hyperlink" Target="https://pixabay.com/service/license/"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pixabay.com/de/illustrations/netz-domain-service-webseite-3967926/"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hyperlink" Target="https://pixabay.com/service/license/"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pixabay.com/illustrations/checklist-business-workplace-3679741/"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hyperlink" Target="https://pixabay.com/service/license/"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pixabay.com/de/illustrations/fragen-nachfrage-zweifel-1922476/"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pixabay.com/service/license/" TargetMode="External"/><Relationship Id="rId4" Type="http://schemas.openxmlformats.org/officeDocument/2006/relationships/hyperlink" Target="https://pixabay.com/illustrations/teamwork-team-gear-gears-drive-2207743/"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23.svg"/></Relationships>
</file>

<file path=ppt/slides/_rels/slide51.xml.rels><?xml version="1.0" encoding="UTF-8" standalone="yes"?>
<Relationships xmlns="http://schemas.openxmlformats.org/package/2006/relationships"><Relationship Id="rId3" Type="http://schemas.openxmlformats.org/officeDocument/2006/relationships/hyperlink" Target="https://cdn.pixabay.com/photo/2016/09/24/09/20/icon-1691338_960_720.png" TargetMode="External"/><Relationship Id="rId2" Type="http://schemas.openxmlformats.org/officeDocument/2006/relationships/notesSlide" Target="../notesSlides/notesSlide49.xml"/><Relationship Id="rId1" Type="http://schemas.openxmlformats.org/officeDocument/2006/relationships/slideLayout" Target="../slideLayouts/slideLayout5.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pixabay.com/service/license/"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pixabay.com/es/photos/puesta-en-marcha-cita-594090/"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image" Target="../media/image53.jpeg"/><Relationship Id="rId4" Type="http://schemas.openxmlformats.org/officeDocument/2006/relationships/hyperlink" Target="https://pixabay.com/service/license/"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pixabay.com/es/vectors/jeringuilla-aguja-inyecci%c3%b3n-disparo-30012/"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image" Target="../media/image54.png"/><Relationship Id="rId4" Type="http://schemas.openxmlformats.org/officeDocument/2006/relationships/hyperlink" Target="https://pixabay.com/service/license/"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pixabay.com/es/vectors/donaci%c3%b3n-de-sangre-donando-sangre-6839096/"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image" Target="../media/image55.png"/><Relationship Id="rId4" Type="http://schemas.openxmlformats.org/officeDocument/2006/relationships/hyperlink" Target="https://pixabay.com/service/license/"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pixabay.com/es/vectors/m%c3%a9dico-enfermero-hospital-salud-5459653/"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hyperlink" Target="https://pixabay.com/service/license/"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pixabay.com/es/vectors/hospital-salud-profesional-m%c3%a9dico-1706646/"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hyperlink" Target="https://pixabay.com/service/license/"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pixabay.com/es/photos/vendaje-primeros-auxilios-m%c3%a9dico-1235337/"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image" Target="../media/image58.jpeg"/><Relationship Id="rId4" Type="http://schemas.openxmlformats.org/officeDocument/2006/relationships/hyperlink" Target="https://pixabay.com/service/license/"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pixabay.com/es/photos/ni%c3%b1a-paquete-de-hielo-5661741/"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5" Type="http://schemas.openxmlformats.org/officeDocument/2006/relationships/image" Target="../media/image59.jpeg"/><Relationship Id="rId4" Type="http://schemas.openxmlformats.org/officeDocument/2006/relationships/hyperlink" Target="https://pixabay.com/service/license/"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pixabay.com/es/photos/salud-mental-bienestar-psicolog%c3%ada-2019924/" TargetMode="External"/><Relationship Id="rId2" Type="http://schemas.openxmlformats.org/officeDocument/2006/relationships/notesSlide" Target="../notesSlides/notesSlide57.xml"/><Relationship Id="rId1" Type="http://schemas.openxmlformats.org/officeDocument/2006/relationships/slideLayout" Target="../slideLayouts/slideLayout3.xml"/><Relationship Id="rId5" Type="http://schemas.openxmlformats.org/officeDocument/2006/relationships/image" Target="../media/image60.jpeg"/><Relationship Id="rId4" Type="http://schemas.openxmlformats.org/officeDocument/2006/relationships/hyperlink" Target="https://pixabay.com/service/licens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3.svg"/></Relationships>
</file>

<file path=ppt/slides/_rels/slide60.xml.rels><?xml version="1.0" encoding="UTF-8" standalone="yes"?>
<Relationships xmlns="http://schemas.openxmlformats.org/package/2006/relationships"><Relationship Id="rId3" Type="http://schemas.openxmlformats.org/officeDocument/2006/relationships/hyperlink" Target="https://pixabay.com/es/photos/logo-farmacia-farmacia-3215049/"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 Id="rId5" Type="http://schemas.openxmlformats.org/officeDocument/2006/relationships/image" Target="../media/image61.jpeg"/><Relationship Id="rId4" Type="http://schemas.openxmlformats.org/officeDocument/2006/relationships/hyperlink" Target="https://pixabay.com/service/license/"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Google Shape;70;p1"/>
          <p:cNvSpPr/>
          <p:nvPr/>
        </p:nvSpPr>
        <p:spPr>
          <a:xfrm>
            <a:off x="-1" y="0"/>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1" name="Google Shape;71;p1"/>
          <p:cNvSpPr txBox="1"/>
          <p:nvPr/>
        </p:nvSpPr>
        <p:spPr>
          <a:xfrm>
            <a:off x="1349530" y="4227707"/>
            <a:ext cx="6700776" cy="2015774"/>
          </a:xfrm>
          <a:prstGeom prst="rect">
            <a:avLst/>
          </a:prstGeom>
          <a:noFill/>
          <a:ln>
            <a:noFill/>
          </a:ln>
        </p:spPr>
        <p:txBody>
          <a:bodyPr spcFirstLastPara="1" wrap="square" lIns="91425" tIns="45700" rIns="91425" bIns="45700" anchor="ctr" anchorCtr="0">
            <a:normAutofit/>
          </a:bodyPr>
          <a:lstStyle/>
          <a:p>
            <a:pPr lvl="0">
              <a:lnSpc>
                <a:spcPct val="90000"/>
              </a:lnSpc>
              <a:buClr>
                <a:srgbClr val="C01E24"/>
              </a:buClr>
              <a:buSzPts val="3400"/>
            </a:pPr>
            <a:r>
              <a:rPr lang="en-US" sz="3400" b="1" i="0" u="none" strike="noStrike" cap="none" dirty="0" err="1">
                <a:solidFill>
                  <a:srgbClr val="C01E24"/>
                </a:solidFill>
                <a:latin typeface="Calibri"/>
                <a:ea typeface="Calibri"/>
                <a:cs typeface="Calibri"/>
                <a:sym typeface="Calibri"/>
              </a:rPr>
              <a:t>Modul</a:t>
            </a:r>
            <a:r>
              <a:rPr lang="en-US" sz="3400" b="1" i="0" u="none" strike="noStrike" cap="none" dirty="0">
                <a:solidFill>
                  <a:srgbClr val="C01E24"/>
                </a:solidFill>
                <a:latin typeface="Calibri"/>
                <a:ea typeface="Calibri"/>
                <a:cs typeface="Calibri"/>
                <a:sym typeface="Calibri"/>
              </a:rPr>
              <a:t> 5</a:t>
            </a:r>
            <a:br>
              <a:rPr lang="en-US" sz="3400" b="1" i="0" u="none" strike="noStrike" cap="none" dirty="0">
                <a:solidFill>
                  <a:schemeClr val="dk1"/>
                </a:solidFill>
                <a:latin typeface="Calibri"/>
                <a:ea typeface="Calibri"/>
                <a:cs typeface="Calibri"/>
                <a:sym typeface="Calibri"/>
              </a:rPr>
            </a:br>
            <a:r>
              <a:rPr lang="de-DE" sz="3400" dirty="0">
                <a:latin typeface="Calibri" panose="020F0502020204030204" pitchFamily="34" charset="0"/>
                <a:cs typeface="Calibri" panose="020F0502020204030204" pitchFamily="34" charset="0"/>
              </a:rPr>
              <a:t>Digitale </a:t>
            </a:r>
            <a:r>
              <a:rPr lang="de-DE" sz="3400">
                <a:latin typeface="Calibri" panose="020F0502020204030204" pitchFamily="34" charset="0"/>
                <a:cs typeface="Calibri" panose="020F0502020204030204" pitchFamily="34" charset="0"/>
              </a:rPr>
              <a:t>Gesundheitstools erkunden  </a:t>
            </a:r>
            <a:endParaRPr sz="3400" dirty="0">
              <a:latin typeface="Calibri" panose="020F0502020204030204" pitchFamily="34" charset="0"/>
              <a:cs typeface="Calibri" panose="020F0502020204030204" pitchFamily="34" charset="0"/>
            </a:endParaRPr>
          </a:p>
        </p:txBody>
      </p:sp>
      <p:sp>
        <p:nvSpPr>
          <p:cNvPr id="72" name="Google Shape;72;p1"/>
          <p:cNvSpPr/>
          <p:nvPr/>
        </p:nvSpPr>
        <p:spPr>
          <a:xfrm>
            <a:off x="0" y="891540"/>
            <a:ext cx="722376" cy="5071110"/>
          </a:xfrm>
          <a:prstGeom prst="rect">
            <a:avLst/>
          </a:prstGeom>
          <a:solidFill>
            <a:srgbClr val="4C52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73" name="Google Shape;73;p1"/>
          <p:cNvPicPr preferRelativeResize="0"/>
          <p:nvPr/>
        </p:nvPicPr>
        <p:blipFill rotWithShape="1">
          <a:blip r:embed="rId3">
            <a:alphaModFix/>
          </a:blip>
          <a:srcRect/>
          <a:stretch/>
        </p:blipFill>
        <p:spPr>
          <a:xfrm>
            <a:off x="1349531" y="1073414"/>
            <a:ext cx="10228659" cy="2706488"/>
          </a:xfrm>
          <a:prstGeom prst="rect">
            <a:avLst/>
          </a:prstGeom>
          <a:noFill/>
          <a:ln>
            <a:noFill/>
          </a:ln>
          <a:effectLst>
            <a:outerShdw blurRad="406400" dist="317500" dir="5400000" sx="89000" sy="89000" rotWithShape="0">
              <a:srgbClr val="000000">
                <a:alpha val="14901"/>
              </a:srgbClr>
            </a:outerShdw>
          </a:effectLst>
        </p:spPr>
      </p:pic>
      <p:sp>
        <p:nvSpPr>
          <p:cNvPr id="74" name="Google Shape;74;p1"/>
          <p:cNvSpPr/>
          <p:nvPr/>
        </p:nvSpPr>
        <p:spPr>
          <a:xfrm>
            <a:off x="1675900" y="6380247"/>
            <a:ext cx="7897868" cy="632422"/>
          </a:xfrm>
          <a:prstGeom prst="rect">
            <a:avLst/>
          </a:prstGeom>
          <a:noFill/>
          <a:ln>
            <a:noFill/>
          </a:ln>
        </p:spPr>
        <p:txBody>
          <a:bodyPr spcFirstLastPara="1" wrap="square" lIns="91425" tIns="45700" rIns="91425" bIns="45700" anchor="ctr" anchorCtr="0">
            <a:normAutofit/>
          </a:bodyPr>
          <a:lstStyle/>
          <a:p>
            <a:pPr lvl="0">
              <a:lnSpc>
                <a:spcPct val="90000"/>
              </a:lnSpc>
            </a:pPr>
            <a:r>
              <a:rPr lang="de-DE" sz="900" dirty="0">
                <a:latin typeface="Calibri" panose="020F0502020204030204" pitchFamily="34" charset="0"/>
                <a:cs typeface="Calibri" panose="020F0502020204030204" pitchFamily="34" charset="0"/>
              </a:rPr>
              <a:t>Die Unterstützung der Europäischen Kommission für die Erstellung dieser Veröffentlichung stellt keine Billigung des Inhalts dar, der ausschließlich die Ansichten der Autor*innen widerspiegelt, und die Kommission kann nicht für eine etwaige Verwendung der darin enthaltenen Informationen verantwortlich gemacht werden</a:t>
            </a:r>
            <a:r>
              <a:rPr lang="en-US" sz="900" b="0" i="0" u="none" strike="noStrike" cap="none" dirty="0">
                <a:solidFill>
                  <a:srgbClr val="7F7F7F"/>
                </a:solidFill>
                <a:latin typeface="Calibri" panose="020F0502020204030204" pitchFamily="34" charset="0"/>
                <a:ea typeface="Calibri"/>
                <a:cs typeface="Calibri" panose="020F0502020204030204" pitchFamily="34" charset="0"/>
                <a:sym typeface="Calibri"/>
              </a:rPr>
              <a:t>.</a:t>
            </a:r>
            <a:endParaRPr sz="900" b="0" i="0" u="none" strike="noStrike" cap="none" dirty="0">
              <a:solidFill>
                <a:srgbClr val="7F7F7F"/>
              </a:solidFill>
              <a:latin typeface="Calibri" panose="020F0502020204030204" pitchFamily="34" charset="0"/>
              <a:ea typeface="Calibri"/>
              <a:cs typeface="Calibri" panose="020F0502020204030204" pitchFamily="34" charset="0"/>
              <a:sym typeface="Calibri"/>
            </a:endParaRPr>
          </a:p>
        </p:txBody>
      </p:sp>
      <p:pic>
        <p:nvPicPr>
          <p:cNvPr id="75" name="Google Shape;75;p1"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22751" y="6332226"/>
            <a:ext cx="1684020" cy="495300"/>
          </a:xfrm>
          <a:prstGeom prst="rect">
            <a:avLst/>
          </a:prstGeom>
          <a:noFill/>
          <a:ln>
            <a:noFill/>
          </a:ln>
        </p:spPr>
      </p:pic>
      <p:sp>
        <p:nvSpPr>
          <p:cNvPr id="77" name="Google Shape;77;p1"/>
          <p:cNvSpPr/>
          <p:nvPr/>
        </p:nvSpPr>
        <p:spPr>
          <a:xfrm>
            <a:off x="-2" y="862700"/>
            <a:ext cx="722376" cy="868136"/>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accent1">
                    <a:lumMod val="75000"/>
                  </a:schemeClr>
                </a:solidFill>
                <a:latin typeface="Calibri"/>
                <a:ea typeface="Calibri"/>
                <a:cs typeface="Calibri"/>
                <a:sym typeface="Calibri"/>
              </a:rPr>
              <a:t>1</a:t>
            </a:r>
            <a:endParaRPr sz="2400" b="1" dirty="0">
              <a:solidFill>
                <a:schemeClr val="accent1">
                  <a:lumMod val="75000"/>
                </a:schemeClr>
              </a:solidFill>
              <a:latin typeface="Calibri"/>
              <a:ea typeface="Calibri"/>
              <a:cs typeface="Calibri"/>
              <a:sym typeface="Calibri"/>
            </a:endParaRPr>
          </a:p>
        </p:txBody>
      </p:sp>
      <p:sp>
        <p:nvSpPr>
          <p:cNvPr id="78" name="Google Shape;78;p1"/>
          <p:cNvSpPr/>
          <p:nvPr/>
        </p:nvSpPr>
        <p:spPr>
          <a:xfrm>
            <a:off x="2609" y="1698521"/>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rgbClr val="2F5496"/>
                </a:solidFill>
                <a:latin typeface="Calibri"/>
                <a:ea typeface="Calibri"/>
                <a:cs typeface="Calibri"/>
                <a:sym typeface="Calibri"/>
              </a:rPr>
              <a:t>2</a:t>
            </a:r>
            <a:endParaRPr sz="2400" dirty="0">
              <a:solidFill>
                <a:srgbClr val="2F5496"/>
              </a:solidFill>
              <a:latin typeface="Calibri"/>
              <a:ea typeface="Calibri"/>
              <a:cs typeface="Calibri"/>
              <a:sym typeface="Calibri"/>
            </a:endParaRPr>
          </a:p>
        </p:txBody>
      </p:sp>
      <p:sp>
        <p:nvSpPr>
          <p:cNvPr id="79" name="Google Shape;79;p1"/>
          <p:cNvSpPr/>
          <p:nvPr/>
        </p:nvSpPr>
        <p:spPr>
          <a:xfrm>
            <a:off x="-56" y="2493288"/>
            <a:ext cx="722376" cy="868136"/>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accent1">
                    <a:lumMod val="75000"/>
                  </a:schemeClr>
                </a:solidFill>
                <a:latin typeface="Calibri"/>
                <a:ea typeface="Calibri"/>
                <a:cs typeface="Calibri"/>
                <a:sym typeface="Calibri"/>
              </a:rPr>
              <a:t>3</a:t>
            </a:r>
            <a:endParaRPr sz="2400" dirty="0">
              <a:solidFill>
                <a:schemeClr val="accent1">
                  <a:lumMod val="75000"/>
                </a:schemeClr>
              </a:solidFill>
              <a:latin typeface="Calibri"/>
              <a:ea typeface="Calibri"/>
              <a:cs typeface="Calibri"/>
              <a:sym typeface="Calibri"/>
            </a:endParaRPr>
          </a:p>
        </p:txBody>
      </p:sp>
      <p:sp>
        <p:nvSpPr>
          <p:cNvPr id="80" name="Google Shape;80;p1"/>
          <p:cNvSpPr/>
          <p:nvPr/>
        </p:nvSpPr>
        <p:spPr>
          <a:xfrm>
            <a:off x="-2" y="3361744"/>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2F5496"/>
                </a:solidFill>
                <a:latin typeface="Calibri"/>
                <a:ea typeface="Calibri"/>
                <a:cs typeface="Calibri"/>
                <a:sym typeface="Calibri"/>
              </a:rPr>
              <a:t>4</a:t>
            </a:r>
            <a:endParaRPr sz="2400">
              <a:solidFill>
                <a:srgbClr val="2F5496"/>
              </a:solidFill>
              <a:latin typeface="Calibri"/>
              <a:ea typeface="Calibri"/>
              <a:cs typeface="Calibri"/>
              <a:sym typeface="Calibri"/>
            </a:endParaRPr>
          </a:p>
        </p:txBody>
      </p:sp>
      <p:sp>
        <p:nvSpPr>
          <p:cNvPr id="81" name="Google Shape;81;p1"/>
          <p:cNvSpPr/>
          <p:nvPr/>
        </p:nvSpPr>
        <p:spPr>
          <a:xfrm>
            <a:off x="1655" y="4227707"/>
            <a:ext cx="722376" cy="868136"/>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bg1"/>
                </a:solidFill>
                <a:latin typeface="Calibri"/>
                <a:ea typeface="Calibri"/>
                <a:cs typeface="Calibri"/>
                <a:sym typeface="Calibri"/>
              </a:rPr>
              <a:t>5</a:t>
            </a:r>
            <a:endParaRPr sz="2400" dirty="0">
              <a:solidFill>
                <a:schemeClr val="bg1"/>
              </a:solidFill>
              <a:latin typeface="Calibri"/>
              <a:ea typeface="Calibri"/>
              <a:cs typeface="Calibri"/>
              <a:sym typeface="Calibri"/>
            </a:endParaRPr>
          </a:p>
        </p:txBody>
      </p:sp>
      <p:sp>
        <p:nvSpPr>
          <p:cNvPr id="82" name="Google Shape;82;p1"/>
          <p:cNvSpPr/>
          <p:nvPr/>
        </p:nvSpPr>
        <p:spPr>
          <a:xfrm>
            <a:off x="510" y="5094514"/>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2F5496"/>
                </a:solidFill>
                <a:latin typeface="Calibri"/>
                <a:ea typeface="Calibri"/>
                <a:cs typeface="Calibri"/>
                <a:sym typeface="Calibri"/>
              </a:rPr>
              <a:t>6</a:t>
            </a:r>
            <a:endParaRPr sz="2400">
              <a:solidFill>
                <a:srgbClr val="2F5496"/>
              </a:solidFill>
              <a:latin typeface="Calibri"/>
              <a:ea typeface="Calibri"/>
              <a:cs typeface="Calibri"/>
              <a:sym typeface="Calibri"/>
            </a:endParaRPr>
          </a:p>
        </p:txBody>
      </p:sp>
      <p:pic>
        <p:nvPicPr>
          <p:cNvPr id="15" name="Picture 2">
            <a:extLst>
              <a:ext uri="{FF2B5EF4-FFF2-40B4-BE49-F238E27FC236}">
                <a16:creationId xmlns:a16="http://schemas.microsoft.com/office/drawing/2014/main" id="{64D42A5A-599D-4544-B7CD-5A03F1F039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1. </a:t>
            </a:r>
            <a:r>
              <a:rPr lang="en-GB" dirty="0" err="1">
                <a:solidFill>
                  <a:srgbClr val="002060"/>
                </a:solidFill>
              </a:rPr>
              <a:t>Institutionell</a:t>
            </a:r>
            <a:r>
              <a:rPr lang="en-GB" dirty="0">
                <a:solidFill>
                  <a:srgbClr val="002060"/>
                </a:solidFill>
              </a:rPr>
              <a:t>: </a:t>
            </a:r>
            <a:r>
              <a:rPr lang="en-GB" dirty="0" err="1">
                <a:solidFill>
                  <a:srgbClr val="002060"/>
                </a:solidFill>
              </a:rPr>
              <a:t>weltweit</a:t>
            </a: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0" y="2350334"/>
            <a:ext cx="4542184" cy="342766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buSzPts val="2000"/>
            </a:pPr>
            <a:r>
              <a:rPr lang="en-GB" sz="2000" b="1" dirty="0"/>
              <a:t>WHO: W</a:t>
            </a:r>
            <a:r>
              <a:rPr lang="en-GB" sz="2000" dirty="0"/>
              <a:t>orld </a:t>
            </a:r>
            <a:r>
              <a:rPr lang="en-GB" sz="2000" b="1" dirty="0"/>
              <a:t>H</a:t>
            </a:r>
            <a:r>
              <a:rPr lang="en-GB" sz="2000" dirty="0"/>
              <a:t>ealth </a:t>
            </a:r>
            <a:r>
              <a:rPr lang="en-GB" sz="2000" b="1" dirty="0"/>
              <a:t>O</a:t>
            </a:r>
            <a:r>
              <a:rPr lang="en-GB" sz="2000" dirty="0"/>
              <a:t>rganisation </a:t>
            </a:r>
            <a:r>
              <a:rPr lang="en-GB" sz="2000" dirty="0">
                <a:hlinkClick r:id="rId3"/>
              </a:rPr>
              <a:t>https://www.who.int</a:t>
            </a:r>
            <a:r>
              <a:rPr lang="en-GB" sz="2000" dirty="0"/>
              <a:t> </a:t>
            </a:r>
          </a:p>
        </p:txBody>
      </p:sp>
      <p:sp>
        <p:nvSpPr>
          <p:cNvPr id="13" name="Google Shape;182;p7">
            <a:extLst>
              <a:ext uri="{FF2B5EF4-FFF2-40B4-BE49-F238E27FC236}">
                <a16:creationId xmlns:a16="http://schemas.microsoft.com/office/drawing/2014/main" id="{5081DA48-195D-9300-CF1B-70894CD38CF0}"/>
              </a:ext>
            </a:extLst>
          </p:cNvPr>
          <p:cNvSpPr/>
          <p:nvPr/>
        </p:nvSpPr>
        <p:spPr>
          <a:xfrm>
            <a:off x="6553200" y="-3932"/>
            <a:ext cx="5637541" cy="35077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lvl="0" algn="r">
              <a:lnSpc>
                <a:spcPct val="80000"/>
              </a:lnSpc>
            </a:pPr>
            <a:r>
              <a:rPr lang="en-US" sz="1600" dirty="0">
                <a:solidFill>
                  <a:schemeClr val="lt1"/>
                </a:solidFill>
                <a:latin typeface="Calibri" panose="020F0502020204030204" pitchFamily="34" charset="0"/>
                <a:cs typeface="Calibri" panose="020F0502020204030204" pitchFamily="34" charset="0"/>
              </a:rPr>
              <a:t>5.1 </a:t>
            </a:r>
            <a:r>
              <a:rPr lang="de-DE" sz="1600" dirty="0">
                <a:solidFill>
                  <a:schemeClr val="lt1"/>
                </a:solidFill>
                <a:latin typeface="Calibri" panose="020F0502020204030204" pitchFamily="34" charset="0"/>
                <a:cs typeface="Calibri" panose="020F0502020204030204" pitchFamily="34" charset="0"/>
              </a:rPr>
              <a:t>Einführung von digitalen Gesundheitsplattformen und -applikationen</a:t>
            </a:r>
            <a:endParaRPr sz="1600" dirty="0">
              <a:solidFill>
                <a:schemeClr val="lt1"/>
              </a:solidFill>
              <a:latin typeface="Calibri" panose="020F0502020204030204" pitchFamily="34" charset="0"/>
              <a:cs typeface="Calibri" panose="020F0502020204030204" pitchFamily="34" charset="0"/>
            </a:endParaRPr>
          </a:p>
        </p:txBody>
      </p:sp>
      <p:pic>
        <p:nvPicPr>
          <p:cNvPr id="3" name="Grafik 2"/>
          <p:cNvPicPr>
            <a:picLocks noChangeAspect="1"/>
          </p:cNvPicPr>
          <p:nvPr/>
        </p:nvPicPr>
        <p:blipFill>
          <a:blip r:embed="rId4"/>
          <a:stretch>
            <a:fillRect/>
          </a:stretch>
        </p:blipFill>
        <p:spPr>
          <a:xfrm>
            <a:off x="5739661" y="2350334"/>
            <a:ext cx="5417195" cy="2378655"/>
          </a:xfrm>
          <a:prstGeom prst="rect">
            <a:avLst/>
          </a:prstGeom>
        </p:spPr>
      </p:pic>
    </p:spTree>
    <p:extLst>
      <p:ext uri="{BB962C8B-B14F-4D97-AF65-F5344CB8AC3E}">
        <p14:creationId xmlns:p14="http://schemas.microsoft.com/office/powerpoint/2010/main" val="3932206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utschland, Karte, Flagge, Land, Landkarte, Länder">
            <a:extLst>
              <a:ext uri="{FF2B5EF4-FFF2-40B4-BE49-F238E27FC236}">
                <a16:creationId xmlns:a16="http://schemas.microsoft.com/office/drawing/2014/main" id="{852EBB97-9600-4A9C-94B9-D9445C853A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3106" y="14328"/>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CD768B88-C82F-473E-ACF0-FC437A6DABDE}"/>
              </a:ext>
            </a:extLst>
          </p:cNvPr>
          <p:cNvSpPr>
            <a:spLocks noGrp="1"/>
          </p:cNvSpPr>
          <p:nvPr>
            <p:ph type="title"/>
          </p:nvPr>
        </p:nvSpPr>
        <p:spPr/>
        <p:txBody>
          <a:bodyPr/>
          <a:lstStyle/>
          <a:p>
            <a:r>
              <a:rPr lang="en-US" dirty="0"/>
              <a:t>Deutschland</a:t>
            </a:r>
            <a:endParaRPr lang="el-GR" dirty="0"/>
          </a:p>
        </p:txBody>
      </p:sp>
      <p:sp>
        <p:nvSpPr>
          <p:cNvPr id="3" name="Θέση κειμένου 2">
            <a:extLst>
              <a:ext uri="{FF2B5EF4-FFF2-40B4-BE49-F238E27FC236}">
                <a16:creationId xmlns:a16="http://schemas.microsoft.com/office/drawing/2014/main" id="{A8424C74-F774-4E9F-AE49-9FF6ED66B6C4}"/>
              </a:ext>
            </a:extLst>
          </p:cNvPr>
          <p:cNvSpPr>
            <a:spLocks noGrp="1"/>
          </p:cNvSpPr>
          <p:nvPr>
            <p:ph type="body" idx="1"/>
          </p:nvPr>
        </p:nvSpPr>
        <p:spPr>
          <a:xfrm>
            <a:off x="558000" y="2218304"/>
            <a:ext cx="4328793" cy="3787361"/>
          </a:xfrm>
        </p:spPr>
        <p:txBody>
          <a:bodyPr/>
          <a:lstStyle/>
          <a:p>
            <a:pPr marL="76200" indent="0">
              <a:buNone/>
            </a:pPr>
            <a:endParaRPr lang="en-GB" sz="2400" b="1" dirty="0"/>
          </a:p>
          <a:p>
            <a:pPr marL="76200" indent="0">
              <a:buNone/>
            </a:pPr>
            <a:endParaRPr lang="en-GB" b="1" dirty="0"/>
          </a:p>
          <a:p>
            <a:pPr marL="76200" indent="0">
              <a:buNone/>
            </a:pPr>
            <a:endParaRPr lang="en-GB" sz="2400" b="1" dirty="0"/>
          </a:p>
          <a:p>
            <a:pPr marL="76200" indent="0">
              <a:buNone/>
            </a:pPr>
            <a:r>
              <a:rPr lang="en-GB" sz="2400" b="1" dirty="0" err="1"/>
              <a:t>Welche</a:t>
            </a:r>
            <a:r>
              <a:rPr lang="en-GB" sz="2400" b="1" dirty="0"/>
              <a:t> Apps, </a:t>
            </a:r>
            <a:r>
              <a:rPr lang="en-GB" sz="2400" b="1" dirty="0" err="1"/>
              <a:t>Webseiten</a:t>
            </a:r>
            <a:r>
              <a:rPr lang="en-GB" sz="2400" b="1" dirty="0"/>
              <a:t> und </a:t>
            </a:r>
            <a:r>
              <a:rPr lang="en-GB" sz="2400" b="1" dirty="0" err="1"/>
              <a:t>Informationsquellen</a:t>
            </a:r>
            <a:r>
              <a:rPr lang="en-GB" sz="2400" b="1" dirty="0"/>
              <a:t> </a:t>
            </a:r>
            <a:r>
              <a:rPr lang="en-GB" sz="2400" b="1" dirty="0" err="1"/>
              <a:t>sollten</a:t>
            </a:r>
            <a:r>
              <a:rPr lang="en-GB" sz="2400" b="1" dirty="0"/>
              <a:t> </a:t>
            </a:r>
            <a:r>
              <a:rPr lang="en-GB" sz="2400" b="1" dirty="0" err="1"/>
              <a:t>wir</a:t>
            </a:r>
            <a:r>
              <a:rPr lang="en-GB" sz="2400" b="1" dirty="0"/>
              <a:t> in Deutschland </a:t>
            </a:r>
            <a:r>
              <a:rPr lang="en-GB" sz="2400" b="1" dirty="0" err="1"/>
              <a:t>nutzen</a:t>
            </a:r>
            <a:r>
              <a:rPr lang="en-GB" sz="2400" b="1" dirty="0"/>
              <a:t>?</a:t>
            </a:r>
          </a:p>
          <a:p>
            <a:endParaRPr lang="el-GR" dirty="0"/>
          </a:p>
        </p:txBody>
      </p:sp>
      <p:sp>
        <p:nvSpPr>
          <p:cNvPr id="5" name="Google Shape;183;p7">
            <a:extLst>
              <a:ext uri="{FF2B5EF4-FFF2-40B4-BE49-F238E27FC236}">
                <a16:creationId xmlns:a16="http://schemas.microsoft.com/office/drawing/2014/main" id="{B849EE12-F575-41F5-A3E9-BF347E02C0BD}"/>
              </a:ext>
            </a:extLst>
          </p:cNvPr>
          <p:cNvSpPr/>
          <p:nvPr/>
        </p:nvSpPr>
        <p:spPr>
          <a:xfrm>
            <a:off x="1709956" y="652562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3658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356511" y="698854"/>
            <a:ext cx="10834816"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2. </a:t>
            </a:r>
            <a:r>
              <a:rPr lang="en-GB" dirty="0" err="1">
                <a:solidFill>
                  <a:srgbClr val="002060"/>
                </a:solidFill>
              </a:rPr>
              <a:t>Institutionell</a:t>
            </a:r>
            <a:br>
              <a:rPr lang="en-GB" dirty="0">
                <a:solidFill>
                  <a:srgbClr val="002060"/>
                </a:solidFill>
              </a:rPr>
            </a:br>
            <a:r>
              <a:rPr lang="en-GB" dirty="0" err="1">
                <a:solidFill>
                  <a:srgbClr val="002060"/>
                </a:solidFill>
              </a:rPr>
              <a:t>Nationales</a:t>
            </a:r>
            <a:r>
              <a:rPr lang="en-GB" dirty="0">
                <a:solidFill>
                  <a:srgbClr val="002060"/>
                </a:solidFill>
              </a:rPr>
              <a:t> und </a:t>
            </a:r>
            <a:r>
              <a:rPr lang="en-GB" dirty="0" err="1">
                <a:solidFill>
                  <a:srgbClr val="002060"/>
                </a:solidFill>
              </a:rPr>
              <a:t>regionales</a:t>
            </a:r>
            <a:r>
              <a:rPr lang="en-GB" dirty="0">
                <a:solidFill>
                  <a:srgbClr val="002060"/>
                </a:solidFill>
              </a:rPr>
              <a:t> </a:t>
            </a:r>
            <a:r>
              <a:rPr lang="en-GB" dirty="0" err="1">
                <a:solidFill>
                  <a:srgbClr val="002060"/>
                </a:solidFill>
              </a:rPr>
              <a:t>Gesundheitssystem</a:t>
            </a: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356511" y="1803222"/>
            <a:ext cx="6380620" cy="351729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lnSpc>
                <a:spcPct val="100000"/>
              </a:lnSpc>
              <a:spcAft>
                <a:spcPts val="600"/>
              </a:spcAft>
              <a:buSzPts val="2000"/>
            </a:pPr>
            <a:r>
              <a:rPr lang="de-DE" sz="2000" dirty="0"/>
              <a:t>Auf nationaler Ebene ist das Bundesministerium für Gesundheit für das Gesundheitssystem zuständig.</a:t>
            </a:r>
          </a:p>
          <a:p>
            <a:pPr marL="342900" indent="-342900">
              <a:lnSpc>
                <a:spcPct val="100000"/>
              </a:lnSpc>
              <a:spcAft>
                <a:spcPts val="600"/>
              </a:spcAft>
              <a:buSzPts val="2000"/>
            </a:pPr>
            <a:r>
              <a:rPr lang="de-DE" sz="2000" dirty="0"/>
              <a:t>Auch jedes Bundesland hat sein eigenes, regionales Gesundheitsministerium.</a:t>
            </a:r>
          </a:p>
          <a:p>
            <a:pPr marL="342900" indent="-342900">
              <a:lnSpc>
                <a:spcPct val="100000"/>
              </a:lnSpc>
              <a:spcAft>
                <a:spcPts val="600"/>
              </a:spcAft>
              <a:buSzPts val="2000"/>
            </a:pPr>
            <a:r>
              <a:rPr lang="de-DE" sz="2000" dirty="0"/>
              <a:t>Die Webseiten der Ministerien bieten zuverlässige Informationen zum Thema Gesundheit.</a:t>
            </a:r>
          </a:p>
          <a:p>
            <a:pPr marL="800100" lvl="1" indent="-342900">
              <a:lnSpc>
                <a:spcPct val="100000"/>
              </a:lnSpc>
              <a:spcAft>
                <a:spcPts val="600"/>
              </a:spcAft>
              <a:buSzPts val="2000"/>
            </a:pPr>
            <a:r>
              <a:rPr lang="en-US" sz="1600" dirty="0" err="1"/>
              <a:t>Beispiel</a:t>
            </a:r>
            <a:r>
              <a:rPr lang="en-US" sz="1600" dirty="0"/>
              <a:t> 1 (national): </a:t>
            </a:r>
            <a:r>
              <a:rPr lang="en-US" sz="1600" dirty="0" err="1"/>
              <a:t>Bundesgesundheitsministerium</a:t>
            </a:r>
            <a:r>
              <a:rPr lang="en-US" sz="1600" dirty="0"/>
              <a:t>: </a:t>
            </a:r>
            <a:r>
              <a:rPr lang="en-US" sz="1600" dirty="0">
                <a:hlinkClick r:id="rId3"/>
              </a:rPr>
              <a:t>https://www.bundesgesundheitsministerium.de/index.html</a:t>
            </a:r>
            <a:r>
              <a:rPr lang="en-US" sz="1600" dirty="0"/>
              <a:t>  </a:t>
            </a:r>
          </a:p>
          <a:p>
            <a:pPr marL="800100" lvl="1" indent="-342900">
              <a:lnSpc>
                <a:spcPct val="100000"/>
              </a:lnSpc>
              <a:spcAft>
                <a:spcPts val="600"/>
              </a:spcAft>
              <a:buSzPts val="2000"/>
            </a:pPr>
            <a:r>
              <a:rPr lang="en-US" sz="1600" dirty="0" err="1"/>
              <a:t>Beispiel</a:t>
            </a:r>
            <a:r>
              <a:rPr lang="en-US" sz="1600" dirty="0"/>
              <a:t> 2 (regional): </a:t>
            </a:r>
            <a:r>
              <a:rPr lang="en-US" sz="1600" dirty="0" err="1"/>
              <a:t>Gesundheitsministerium</a:t>
            </a:r>
            <a:r>
              <a:rPr lang="en-US" sz="1600" dirty="0"/>
              <a:t> Nordrhein-Westfalen: </a:t>
            </a:r>
            <a:r>
              <a:rPr lang="en-US" sz="1600" dirty="0">
                <a:hlinkClick r:id="rId4"/>
              </a:rPr>
              <a:t>https://www.mags.nrw/</a:t>
            </a:r>
            <a:endParaRPr lang="en-US" sz="1600" dirty="0"/>
          </a:p>
          <a:p>
            <a:pPr marL="342900" indent="-342900">
              <a:lnSpc>
                <a:spcPct val="100000"/>
              </a:lnSpc>
              <a:spcAft>
                <a:spcPts val="600"/>
              </a:spcAft>
              <a:buSzPts val="2000"/>
            </a:pPr>
            <a:r>
              <a:rPr lang="de-DE" sz="2000" dirty="0"/>
              <a:t>Eine umfassende Beschreibung des Gesundheitswesens finden Sie</a:t>
            </a:r>
            <a:r>
              <a:rPr lang="en-US" sz="2000" dirty="0"/>
              <a:t> </a:t>
            </a:r>
            <a:r>
              <a:rPr lang="en-US" sz="2000" dirty="0" err="1">
                <a:hlinkClick r:id="rId5"/>
              </a:rPr>
              <a:t>hier</a:t>
            </a:r>
            <a:r>
              <a:rPr lang="en-US" sz="2000" dirty="0"/>
              <a:t> .</a:t>
            </a:r>
            <a:endParaRPr lang="en-GB" sz="1800" dirty="0"/>
          </a:p>
        </p:txBody>
      </p:sp>
      <p:pic>
        <p:nvPicPr>
          <p:cNvPr id="2" name="Grafik 1"/>
          <p:cNvPicPr>
            <a:picLocks noChangeAspect="1"/>
          </p:cNvPicPr>
          <p:nvPr/>
        </p:nvPicPr>
        <p:blipFill>
          <a:blip r:embed="rId6"/>
          <a:stretch>
            <a:fillRect/>
          </a:stretch>
        </p:blipFill>
        <p:spPr>
          <a:xfrm>
            <a:off x="6918485" y="2130693"/>
            <a:ext cx="4629033" cy="1139882"/>
          </a:xfrm>
          <a:prstGeom prst="rect">
            <a:avLst/>
          </a:prstGeom>
          <a:ln>
            <a:noFill/>
          </a:ln>
          <a:effectLst>
            <a:outerShdw blurRad="292100" dist="139700" dir="2700000" algn="tl" rotWithShape="0">
              <a:srgbClr val="333333">
                <a:alpha val="65000"/>
              </a:srgbClr>
            </a:outerShdw>
          </a:effectLst>
        </p:spPr>
      </p:pic>
      <p:pic>
        <p:nvPicPr>
          <p:cNvPr id="4" name="Grafik 3"/>
          <p:cNvPicPr>
            <a:picLocks noChangeAspect="1"/>
          </p:cNvPicPr>
          <p:nvPr/>
        </p:nvPicPr>
        <p:blipFill>
          <a:blip r:embed="rId7"/>
          <a:stretch>
            <a:fillRect/>
          </a:stretch>
        </p:blipFill>
        <p:spPr>
          <a:xfrm>
            <a:off x="7490912" y="3595334"/>
            <a:ext cx="4511902" cy="921399"/>
          </a:xfrm>
          <a:prstGeom prst="rect">
            <a:avLst/>
          </a:prstGeom>
          <a:ln>
            <a:noFill/>
          </a:ln>
          <a:effectLst>
            <a:outerShdw blurRad="292100" dist="139700" dir="2700000" algn="tl" rotWithShape="0">
              <a:srgbClr val="333333">
                <a:alpha val="65000"/>
              </a:srgbClr>
            </a:outerShdw>
          </a:effectLst>
        </p:spPr>
      </p:pic>
      <p:sp>
        <p:nvSpPr>
          <p:cNvPr id="14" name="Google Shape;182;p7">
            <a:extLst>
              <a:ext uri="{FF2B5EF4-FFF2-40B4-BE49-F238E27FC236}">
                <a16:creationId xmlns:a16="http://schemas.microsoft.com/office/drawing/2014/main" id="{62E70BF7-F826-0DCF-F5DF-33DA10BF3325}"/>
              </a:ext>
            </a:extLst>
          </p:cNvPr>
          <p:cNvSpPr/>
          <p:nvPr/>
        </p:nvSpPr>
        <p:spPr>
          <a:xfrm>
            <a:off x="6615954" y="-3932"/>
            <a:ext cx="5574788" cy="35077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lvl="0" algn="r">
              <a:lnSpc>
                <a:spcPct val="80000"/>
              </a:lnSpc>
            </a:pPr>
            <a:r>
              <a:rPr lang="en-US" sz="1600" dirty="0">
                <a:solidFill>
                  <a:schemeClr val="lt1"/>
                </a:solidFill>
                <a:latin typeface="Calibri" panose="020F0502020204030204" pitchFamily="34" charset="0"/>
                <a:cs typeface="Calibri" panose="020F0502020204030204" pitchFamily="34" charset="0"/>
              </a:rPr>
              <a:t>5.1 </a:t>
            </a:r>
            <a:r>
              <a:rPr lang="de-DE" sz="1600" dirty="0">
                <a:solidFill>
                  <a:schemeClr val="lt1"/>
                </a:solidFill>
                <a:latin typeface="Calibri" panose="020F0502020204030204" pitchFamily="34" charset="0"/>
                <a:cs typeface="Calibri" panose="020F0502020204030204" pitchFamily="34" charset="0"/>
              </a:rPr>
              <a:t>Einführung von digitalen Gesundheitsplattformen und -applikationen</a:t>
            </a:r>
            <a:endParaRPr sz="1600" dirty="0">
              <a:solidFill>
                <a:schemeClr val="lt1"/>
              </a:solidFill>
              <a:latin typeface="Calibri" panose="020F0502020204030204" pitchFamily="34" charset="0"/>
              <a:cs typeface="Calibri" panose="020F0502020204030204" pitchFamily="34" charset="0"/>
            </a:endParaRPr>
          </a:p>
        </p:txBody>
      </p:sp>
      <p:pic>
        <p:nvPicPr>
          <p:cNvPr id="3" name="Grafik 2"/>
          <p:cNvPicPr>
            <a:picLocks noChangeAspect="1"/>
          </p:cNvPicPr>
          <p:nvPr/>
        </p:nvPicPr>
        <p:blipFill>
          <a:blip r:embed="rId8"/>
          <a:stretch>
            <a:fillRect/>
          </a:stretch>
        </p:blipFill>
        <p:spPr>
          <a:xfrm>
            <a:off x="6918485" y="4670612"/>
            <a:ext cx="1458668" cy="1952905"/>
          </a:xfrm>
          <a:prstGeom prst="rect">
            <a:avLst/>
          </a:prstGeom>
        </p:spPr>
      </p:pic>
    </p:spTree>
    <p:extLst>
      <p:ext uri="{BB962C8B-B14F-4D97-AF65-F5344CB8AC3E}">
        <p14:creationId xmlns:p14="http://schemas.microsoft.com/office/powerpoint/2010/main" val="3686920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356511" y="698854"/>
            <a:ext cx="10834816"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err="1">
                <a:solidFill>
                  <a:srgbClr val="002060"/>
                </a:solidFill>
              </a:rPr>
              <a:t>Nationales</a:t>
            </a:r>
            <a:r>
              <a:rPr lang="en-GB" dirty="0">
                <a:solidFill>
                  <a:srgbClr val="002060"/>
                </a:solidFill>
              </a:rPr>
              <a:t> </a:t>
            </a:r>
            <a:r>
              <a:rPr lang="en-GB" dirty="0" err="1">
                <a:solidFill>
                  <a:srgbClr val="002060"/>
                </a:solidFill>
              </a:rPr>
              <a:t>Gesundheitssystem</a:t>
            </a: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356511" y="1945012"/>
            <a:ext cx="6381747" cy="352355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lnSpc>
                <a:spcPct val="100000"/>
              </a:lnSpc>
              <a:spcAft>
                <a:spcPts val="600"/>
              </a:spcAft>
              <a:buSzPts val="2000"/>
            </a:pPr>
            <a:r>
              <a:rPr lang="de-DE" sz="2000" dirty="0"/>
              <a:t>Das Gesundheitswesen in Deutschland wird durch ein gesetzliches Beitragssystem finanziert, das über die Krankenkassen eine kostenlose Gesundheitsversorgung für alle gewährleistet.</a:t>
            </a:r>
          </a:p>
          <a:p>
            <a:pPr marL="342900" indent="-342900">
              <a:lnSpc>
                <a:spcPct val="100000"/>
              </a:lnSpc>
              <a:spcAft>
                <a:spcPts val="600"/>
              </a:spcAft>
              <a:buSzPts val="2000"/>
            </a:pPr>
            <a:r>
              <a:rPr lang="de-DE" sz="2000" dirty="0"/>
              <a:t>Die Krankenversicherung in Deutschland gliedert sich in gesetzliche und private Systeme. Die Gesetzliche Krankenversicherung, die so genannte GKV, nimmt eine zentrale Stellung im Gesundheitssystem ein.</a:t>
            </a:r>
          </a:p>
          <a:p>
            <a:pPr marL="342900" indent="-342900">
              <a:lnSpc>
                <a:spcPct val="100000"/>
              </a:lnSpc>
              <a:spcAft>
                <a:spcPts val="600"/>
              </a:spcAft>
              <a:buSzPts val="2000"/>
            </a:pPr>
            <a:r>
              <a:rPr lang="de-DE" sz="2000" dirty="0"/>
              <a:t>Es gibt verschiedene Gesetzliche Krankenkassen, zwischen denen Sie frei wählen können, siehe einige Beispiele auf der rechten Seite.</a:t>
            </a:r>
          </a:p>
        </p:txBody>
      </p:sp>
      <p:pic>
        <p:nvPicPr>
          <p:cNvPr id="9" name="Grafik 8">
            <a:extLst>
              <a:ext uri="{FF2B5EF4-FFF2-40B4-BE49-F238E27FC236}">
                <a16:creationId xmlns:a16="http://schemas.microsoft.com/office/drawing/2014/main" id="{3AF7BD6F-7B6B-4E62-94F4-D153CC59A89E}"/>
              </a:ext>
            </a:extLst>
          </p:cNvPr>
          <p:cNvPicPr>
            <a:picLocks noChangeAspect="1"/>
          </p:cNvPicPr>
          <p:nvPr/>
        </p:nvPicPr>
        <p:blipFill>
          <a:blip r:embed="rId3"/>
          <a:stretch>
            <a:fillRect/>
          </a:stretch>
        </p:blipFill>
        <p:spPr>
          <a:xfrm>
            <a:off x="6891314" y="1959526"/>
            <a:ext cx="4725382" cy="545559"/>
          </a:xfrm>
          <a:prstGeom prst="rect">
            <a:avLst/>
          </a:prstGeom>
          <a:ln>
            <a:noFill/>
          </a:ln>
          <a:effectLst>
            <a:outerShdw blurRad="292100" dist="139700" dir="2700000" algn="tl" rotWithShape="0">
              <a:srgbClr val="333333">
                <a:alpha val="65000"/>
              </a:srgbClr>
            </a:outerShdw>
          </a:effectLst>
        </p:spPr>
      </p:pic>
      <p:pic>
        <p:nvPicPr>
          <p:cNvPr id="12" name="Grafik 11">
            <a:extLst>
              <a:ext uri="{FF2B5EF4-FFF2-40B4-BE49-F238E27FC236}">
                <a16:creationId xmlns:a16="http://schemas.microsoft.com/office/drawing/2014/main" id="{72C0B0AD-D221-4F77-86F1-AA80F1F22929}"/>
              </a:ext>
            </a:extLst>
          </p:cNvPr>
          <p:cNvPicPr>
            <a:picLocks noChangeAspect="1"/>
          </p:cNvPicPr>
          <p:nvPr/>
        </p:nvPicPr>
        <p:blipFill>
          <a:blip r:embed="rId4"/>
          <a:stretch>
            <a:fillRect/>
          </a:stretch>
        </p:blipFill>
        <p:spPr>
          <a:xfrm>
            <a:off x="7046028" y="2989733"/>
            <a:ext cx="4415954" cy="1522938"/>
          </a:xfrm>
          <a:prstGeom prst="rect">
            <a:avLst/>
          </a:prstGeom>
          <a:ln>
            <a:noFill/>
          </a:ln>
          <a:effectLst>
            <a:outerShdw blurRad="292100" dist="139700" dir="2700000" algn="tl" rotWithShape="0">
              <a:srgbClr val="333333">
                <a:alpha val="65000"/>
              </a:srgbClr>
            </a:outerShdw>
          </a:effectLst>
        </p:spPr>
      </p:pic>
      <p:pic>
        <p:nvPicPr>
          <p:cNvPr id="14" name="Grafik 13">
            <a:extLst>
              <a:ext uri="{FF2B5EF4-FFF2-40B4-BE49-F238E27FC236}">
                <a16:creationId xmlns:a16="http://schemas.microsoft.com/office/drawing/2014/main" id="{04E5E978-8BFE-4294-A9D7-17A849EA74B1}"/>
              </a:ext>
            </a:extLst>
          </p:cNvPr>
          <p:cNvPicPr>
            <a:picLocks noChangeAspect="1"/>
          </p:cNvPicPr>
          <p:nvPr/>
        </p:nvPicPr>
        <p:blipFill>
          <a:blip r:embed="rId5"/>
          <a:stretch>
            <a:fillRect/>
          </a:stretch>
        </p:blipFill>
        <p:spPr>
          <a:xfrm>
            <a:off x="6519211" y="4833584"/>
            <a:ext cx="5469589" cy="856251"/>
          </a:xfrm>
          <a:prstGeom prst="rect">
            <a:avLst/>
          </a:prstGeom>
          <a:ln>
            <a:noFill/>
          </a:ln>
          <a:effectLst>
            <a:outerShdw blurRad="292100" dist="139700" dir="2700000" algn="tl" rotWithShape="0">
              <a:srgbClr val="333333">
                <a:alpha val="65000"/>
              </a:srgbClr>
            </a:outerShdw>
          </a:effectLst>
        </p:spPr>
      </p:pic>
      <p:sp>
        <p:nvSpPr>
          <p:cNvPr id="17" name="Google Shape;182;p7">
            <a:extLst>
              <a:ext uri="{FF2B5EF4-FFF2-40B4-BE49-F238E27FC236}">
                <a16:creationId xmlns:a16="http://schemas.microsoft.com/office/drawing/2014/main" id="{66933B8C-BD30-D6D8-A111-AAFF29EFFF31}"/>
              </a:ext>
            </a:extLst>
          </p:cNvPr>
          <p:cNvSpPr/>
          <p:nvPr/>
        </p:nvSpPr>
        <p:spPr>
          <a:xfrm>
            <a:off x="6738258" y="-3932"/>
            <a:ext cx="5452483" cy="35077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lvl="0" algn="r">
              <a:lnSpc>
                <a:spcPct val="80000"/>
              </a:lnSpc>
            </a:pPr>
            <a:r>
              <a:rPr lang="en-US" sz="1600" dirty="0">
                <a:solidFill>
                  <a:schemeClr val="lt1"/>
                </a:solidFill>
                <a:latin typeface="Calibri" panose="020F0502020204030204" pitchFamily="34" charset="0"/>
                <a:cs typeface="Calibri" panose="020F0502020204030204" pitchFamily="34" charset="0"/>
              </a:rPr>
              <a:t>5.1 </a:t>
            </a:r>
            <a:r>
              <a:rPr lang="de-DE" sz="1600" dirty="0">
                <a:solidFill>
                  <a:schemeClr val="lt1"/>
                </a:solidFill>
                <a:latin typeface="Calibri" panose="020F0502020204030204" pitchFamily="34" charset="0"/>
                <a:cs typeface="Calibri" panose="020F0502020204030204" pitchFamily="34" charset="0"/>
              </a:rPr>
              <a:t>Einführung von digitalen Gesundheitsplattformen und -applikationen</a:t>
            </a:r>
            <a:endParaRPr sz="1600" dirty="0">
              <a:solidFill>
                <a:schemeClr val="l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5507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265296"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rPr>
              <a:t>Source 1 &amp; </a:t>
            </a:r>
            <a:r>
              <a:rPr lang="en-US" sz="1200" u="sng" dirty="0">
                <a:solidFill>
                  <a:schemeClr val="dk1"/>
                </a:solidFill>
                <a:latin typeface="Calibri"/>
                <a:ea typeface="Calibri"/>
                <a:cs typeface="Calibri"/>
                <a:sym typeface="Calibri"/>
                <a:hlinkClick r:id="rId4"/>
              </a:rPr>
              <a:t>2</a:t>
            </a:r>
            <a:r>
              <a:rPr lang="en-US" sz="1200" dirty="0">
                <a:solidFill>
                  <a:schemeClr val="dk1"/>
                </a:solidFill>
                <a:latin typeface="Calibri"/>
                <a:ea typeface="Calibri"/>
                <a:cs typeface="Calibri"/>
                <a:sym typeface="Calibri"/>
                <a:hlinkClick r:id="rId4"/>
              </a:rPr>
              <a:t> </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265296" y="648959"/>
            <a:ext cx="10899318"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US" dirty="0" err="1">
                <a:solidFill>
                  <a:srgbClr val="002060"/>
                </a:solidFill>
              </a:rPr>
              <a:t>Ambulante</a:t>
            </a:r>
            <a:r>
              <a:rPr lang="en-US" dirty="0">
                <a:solidFill>
                  <a:srgbClr val="002060"/>
                </a:solidFill>
              </a:rPr>
              <a:t> und </a:t>
            </a:r>
            <a:r>
              <a:rPr lang="en-US" dirty="0" err="1">
                <a:solidFill>
                  <a:srgbClr val="002060"/>
                </a:solidFill>
              </a:rPr>
              <a:t>stationäre</a:t>
            </a:r>
            <a:r>
              <a:rPr lang="en-US" dirty="0">
                <a:solidFill>
                  <a:srgbClr val="002060"/>
                </a:solidFill>
              </a:rPr>
              <a:t> </a:t>
            </a:r>
            <a:r>
              <a:rPr lang="en-US" dirty="0" err="1">
                <a:solidFill>
                  <a:srgbClr val="002060"/>
                </a:solidFill>
              </a:rPr>
              <a:t>Gesundheitsversorgung</a:t>
            </a: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662012" y="1838651"/>
            <a:ext cx="6464003" cy="23838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just">
              <a:lnSpc>
                <a:spcPct val="100000"/>
              </a:lnSpc>
              <a:spcAft>
                <a:spcPts val="600"/>
              </a:spcAft>
              <a:buSzPts val="2000"/>
              <a:buNone/>
            </a:pPr>
            <a:r>
              <a:rPr lang="de-DE" sz="1600" dirty="0"/>
              <a:t>In Deutschland lässt sich die Gesundheitsversorgung grob in den ambulanten und den stationären Sektor unterteilen. Die folgenden Punkte definieren die Unterschiede zwischen ambulanter und stationärer Versorgung:</a:t>
            </a:r>
          </a:p>
          <a:p>
            <a:pPr marL="0" indent="0" algn="just">
              <a:lnSpc>
                <a:spcPct val="100000"/>
              </a:lnSpc>
              <a:spcAft>
                <a:spcPts val="600"/>
              </a:spcAft>
              <a:buSzPts val="2000"/>
              <a:buNone/>
            </a:pPr>
            <a:r>
              <a:rPr lang="en-US" sz="1600" dirty="0"/>
              <a:t>Was </a:t>
            </a:r>
            <a:r>
              <a:rPr lang="en-US" sz="1600" dirty="0" err="1"/>
              <a:t>ist</a:t>
            </a:r>
            <a:r>
              <a:rPr lang="en-US" sz="1600" dirty="0"/>
              <a:t> </a:t>
            </a:r>
            <a:r>
              <a:rPr lang="en-US" sz="1600" dirty="0" err="1"/>
              <a:t>ambulante</a:t>
            </a:r>
            <a:r>
              <a:rPr lang="en-US" sz="1600" dirty="0"/>
              <a:t> </a:t>
            </a:r>
            <a:r>
              <a:rPr lang="en-US" sz="1600" dirty="0" err="1"/>
              <a:t>Versorgung</a:t>
            </a:r>
            <a:r>
              <a:rPr lang="en-US" sz="1600" dirty="0"/>
              <a:t>?</a:t>
            </a:r>
          </a:p>
          <a:p>
            <a:pPr marL="800100" lvl="1" indent="-342900">
              <a:lnSpc>
                <a:spcPct val="100000"/>
              </a:lnSpc>
              <a:spcAft>
                <a:spcPts val="600"/>
              </a:spcAft>
              <a:buSzPts val="2000"/>
              <a:buFont typeface="Courier New" panose="02070309020205020404" pitchFamily="49" charset="0"/>
              <a:buChar char="o"/>
            </a:pPr>
            <a:r>
              <a:rPr lang="de-DE" sz="1600" dirty="0"/>
              <a:t>Leistungen, die nicht von Krankenhäusern erbracht werden</a:t>
            </a:r>
          </a:p>
          <a:p>
            <a:pPr marL="800100" lvl="1" indent="-342900">
              <a:lnSpc>
                <a:spcPct val="100000"/>
              </a:lnSpc>
              <a:spcAft>
                <a:spcPts val="600"/>
              </a:spcAft>
              <a:buSzPts val="2000"/>
              <a:buFont typeface="Courier New" panose="02070309020205020404" pitchFamily="49" charset="0"/>
              <a:buChar char="o"/>
            </a:pPr>
            <a:r>
              <a:rPr lang="de-DE" sz="1600" dirty="0"/>
              <a:t>Der Großteil der ambulanten Versorgung wird von niedergelassenen </a:t>
            </a:r>
            <a:r>
              <a:rPr lang="de-DE" sz="1600" dirty="0" err="1"/>
              <a:t>Ärzt</a:t>
            </a:r>
            <a:r>
              <a:rPr lang="de-DE" sz="1600" dirty="0"/>
              <a:t>*innen, Psychotherapeut*innen und </a:t>
            </a:r>
            <a:r>
              <a:rPr lang="de-DE" sz="1600" dirty="0" err="1"/>
              <a:t>Zahnärzt</a:t>
            </a:r>
            <a:r>
              <a:rPr lang="de-DE" sz="1600" dirty="0"/>
              <a:t>*innen erbracht.</a:t>
            </a:r>
            <a:endParaRPr lang="de-DE" sz="1800" dirty="0"/>
          </a:p>
          <a:p>
            <a:pPr marL="342900" indent="-342900">
              <a:lnSpc>
                <a:spcPct val="100000"/>
              </a:lnSpc>
              <a:spcAft>
                <a:spcPts val="600"/>
              </a:spcAft>
              <a:buSzPts val="2000"/>
            </a:pPr>
            <a:r>
              <a:rPr lang="en-US" sz="1600" dirty="0"/>
              <a:t>Was </a:t>
            </a:r>
            <a:r>
              <a:rPr lang="en-US" sz="1600" dirty="0" err="1"/>
              <a:t>ist</a:t>
            </a:r>
            <a:r>
              <a:rPr lang="en-US" sz="1600" dirty="0"/>
              <a:t> </a:t>
            </a:r>
            <a:r>
              <a:rPr lang="en-US" sz="1600" dirty="0" err="1"/>
              <a:t>stationäre</a:t>
            </a:r>
            <a:r>
              <a:rPr lang="en-US" sz="1600" dirty="0"/>
              <a:t> </a:t>
            </a:r>
            <a:r>
              <a:rPr lang="en-US" sz="1600" dirty="0" err="1"/>
              <a:t>Versorgung</a:t>
            </a:r>
            <a:r>
              <a:rPr lang="en-US" sz="1600" dirty="0"/>
              <a:t>?</a:t>
            </a:r>
          </a:p>
          <a:p>
            <a:pPr marL="800100" lvl="1" indent="-342900">
              <a:lnSpc>
                <a:spcPct val="100000"/>
              </a:lnSpc>
              <a:spcAft>
                <a:spcPts val="600"/>
              </a:spcAft>
              <a:buSzPts val="2000"/>
              <a:buFont typeface="Courier New" panose="02070309020205020404" pitchFamily="49" charset="0"/>
              <a:buChar char="o"/>
            </a:pPr>
            <a:r>
              <a:rPr lang="en-US" sz="1600" dirty="0" err="1"/>
              <a:t>Leistungen</a:t>
            </a:r>
            <a:r>
              <a:rPr lang="en-US" sz="1600" dirty="0"/>
              <a:t>, die von </a:t>
            </a:r>
            <a:r>
              <a:rPr lang="en-US" sz="1600" dirty="0" err="1"/>
              <a:t>Krankenhäusern</a:t>
            </a:r>
            <a:r>
              <a:rPr lang="en-US" sz="1600" dirty="0"/>
              <a:t> </a:t>
            </a:r>
            <a:r>
              <a:rPr lang="en-US" sz="1600" dirty="0" err="1"/>
              <a:t>erbracht</a:t>
            </a:r>
            <a:r>
              <a:rPr lang="en-US" sz="1600" dirty="0"/>
              <a:t> </a:t>
            </a:r>
            <a:r>
              <a:rPr lang="en-US" sz="1600" dirty="0" err="1"/>
              <a:t>werden</a:t>
            </a:r>
            <a:endParaRPr lang="en-US" sz="1600" dirty="0"/>
          </a:p>
          <a:p>
            <a:pPr marL="800100" lvl="1" indent="-342900">
              <a:lnSpc>
                <a:spcPct val="100000"/>
              </a:lnSpc>
              <a:spcAft>
                <a:spcPts val="600"/>
              </a:spcAft>
              <a:buSzPts val="2000"/>
              <a:buFont typeface="Courier New" panose="02070309020205020404" pitchFamily="49" charset="0"/>
              <a:buChar char="o"/>
            </a:pPr>
            <a:r>
              <a:rPr lang="de-DE" sz="1600" dirty="0"/>
              <a:t>Leistungen, die eine Übernachtung in einer Pflegeeinrichtung erfordern</a:t>
            </a:r>
            <a:endParaRPr lang="en-GB" sz="1600" dirty="0"/>
          </a:p>
        </p:txBody>
      </p:sp>
      <p:pic>
        <p:nvPicPr>
          <p:cNvPr id="4" name="Grafik 3">
            <a:extLst>
              <a:ext uri="{FF2B5EF4-FFF2-40B4-BE49-F238E27FC236}">
                <a16:creationId xmlns:a16="http://schemas.microsoft.com/office/drawing/2014/main" id="{17389387-0938-44AE-903C-EDEB9612997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5042"/>
          <a:stretch/>
        </p:blipFill>
        <p:spPr>
          <a:xfrm>
            <a:off x="7640750" y="1574879"/>
            <a:ext cx="3759703" cy="2818190"/>
          </a:xfrm>
          <a:prstGeom prst="rect">
            <a:avLst/>
          </a:prstGeom>
        </p:spPr>
      </p:pic>
      <p:pic>
        <p:nvPicPr>
          <p:cNvPr id="9" name="Picture 2" descr="Ιατρικός, Γιατρός, Υγεία, Νοσοκομείο, Μάσκα">
            <a:extLst>
              <a:ext uri="{FF2B5EF4-FFF2-40B4-BE49-F238E27FC236}">
                <a16:creationId xmlns:a16="http://schemas.microsoft.com/office/drawing/2014/main" id="{6C322BAE-8D3F-43CE-AC40-8C58756E63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80735" y="4274985"/>
            <a:ext cx="2511265" cy="2583015"/>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182;p7">
            <a:extLst>
              <a:ext uri="{FF2B5EF4-FFF2-40B4-BE49-F238E27FC236}">
                <a16:creationId xmlns:a16="http://schemas.microsoft.com/office/drawing/2014/main" id="{F74F0043-FD40-74CB-9765-CF7163FC64E7}"/>
              </a:ext>
            </a:extLst>
          </p:cNvPr>
          <p:cNvSpPr/>
          <p:nvPr/>
        </p:nvSpPr>
        <p:spPr>
          <a:xfrm>
            <a:off x="6651812" y="-3932"/>
            <a:ext cx="5538929" cy="35077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lvl="0" algn="r">
              <a:lnSpc>
                <a:spcPct val="80000"/>
              </a:lnSpc>
            </a:pPr>
            <a:r>
              <a:rPr lang="en-US" sz="1600" dirty="0">
                <a:solidFill>
                  <a:schemeClr val="lt1"/>
                </a:solidFill>
                <a:latin typeface="Calibri" panose="020F0502020204030204" pitchFamily="34" charset="0"/>
                <a:cs typeface="Calibri" panose="020F0502020204030204" pitchFamily="34" charset="0"/>
              </a:rPr>
              <a:t>5.1 </a:t>
            </a:r>
            <a:r>
              <a:rPr lang="de-DE" sz="1600" dirty="0">
                <a:solidFill>
                  <a:schemeClr val="lt1"/>
                </a:solidFill>
                <a:latin typeface="Calibri" panose="020F0502020204030204" pitchFamily="34" charset="0"/>
                <a:cs typeface="Calibri" panose="020F0502020204030204" pitchFamily="34" charset="0"/>
              </a:rPr>
              <a:t>Einführung von digitalen Gesundheitsplattformen und -applikationen</a:t>
            </a:r>
            <a:endParaRPr sz="1600" dirty="0">
              <a:solidFill>
                <a:schemeClr val="l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7070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900735" y="658100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rPr>
              <a:t>Source</a:t>
            </a:r>
            <a:r>
              <a:rPr lang="en-US" sz="1200" dirty="0">
                <a:solidFill>
                  <a:schemeClr val="dk1"/>
                </a:solidFill>
                <a:latin typeface="Calibri"/>
                <a:ea typeface="Calibri"/>
                <a:cs typeface="Calibri"/>
                <a:sym typeface="Calibri"/>
                <a:hlinkClick r:id="rId3"/>
              </a:rPr>
              <a:t> </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302082" y="930125"/>
            <a:ext cx="10899318"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de-DE" sz="3200" dirty="0">
                <a:solidFill>
                  <a:srgbClr val="002060"/>
                </a:solidFill>
              </a:rPr>
              <a:t>Der Weg zur Arztpraxis: Ambulante Gesundheitsversorgung</a:t>
            </a:r>
            <a:endParaRPr lang="en-GB" sz="3200" dirty="0">
              <a:solidFill>
                <a:srgbClr val="002060"/>
              </a:solidFill>
            </a:endParaRPr>
          </a:p>
        </p:txBody>
      </p:sp>
      <p:sp>
        <p:nvSpPr>
          <p:cNvPr id="9" name="Google Shape;171;p6">
            <a:extLst>
              <a:ext uri="{FF2B5EF4-FFF2-40B4-BE49-F238E27FC236}">
                <a16:creationId xmlns:a16="http://schemas.microsoft.com/office/drawing/2014/main" id="{39B30A15-9168-48BB-9326-59AB32246527}"/>
              </a:ext>
            </a:extLst>
          </p:cNvPr>
          <p:cNvSpPr txBox="1">
            <a:spLocks/>
          </p:cNvSpPr>
          <p:nvPr/>
        </p:nvSpPr>
        <p:spPr>
          <a:xfrm>
            <a:off x="463231" y="2373131"/>
            <a:ext cx="6542678" cy="313168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76200" indent="0">
              <a:lnSpc>
                <a:spcPct val="100000"/>
              </a:lnSpc>
              <a:spcAft>
                <a:spcPts val="600"/>
              </a:spcAft>
              <a:buNone/>
            </a:pPr>
            <a:r>
              <a:rPr lang="de-DE" sz="2000" b="1" dirty="0"/>
              <a:t>Wann sollte man in Deutschland einen Arzt aufsuchen?</a:t>
            </a:r>
          </a:p>
          <a:p>
            <a:pPr>
              <a:lnSpc>
                <a:spcPct val="100000"/>
              </a:lnSpc>
              <a:spcAft>
                <a:spcPts val="600"/>
              </a:spcAft>
            </a:pPr>
            <a:r>
              <a:rPr lang="de-DE" sz="2000" dirty="0"/>
              <a:t>Bei gesundheitlichen Beeinträchtigungen, die keine Notfälle sind (z. B. grippeähnliche Erscheinungen, die länger als drei Tage andauern)</a:t>
            </a:r>
          </a:p>
          <a:p>
            <a:pPr>
              <a:lnSpc>
                <a:spcPct val="100000"/>
              </a:lnSpc>
              <a:spcAft>
                <a:spcPts val="600"/>
              </a:spcAft>
            </a:pPr>
            <a:r>
              <a:rPr lang="de-DE" sz="2000" dirty="0"/>
              <a:t>Zur Vorbeugung (z. B. regelmäßige Besuche beim Zahnarzt / bei der Zahnärztin, bis zu 2 Mal pro Jahr).</a:t>
            </a:r>
            <a:endParaRPr lang="de-DE" sz="2000" dirty="0">
              <a:solidFill>
                <a:schemeClr val="tx1"/>
              </a:solidFill>
            </a:endParaRPr>
          </a:p>
        </p:txBody>
      </p:sp>
      <p:pic>
        <p:nvPicPr>
          <p:cNvPr id="2050" name="Picture 2" descr="Ιατρικός, Γιατρός, Υγεία, Νοσοκομείο, Μάσκα">
            <a:extLst>
              <a:ext uri="{FF2B5EF4-FFF2-40B4-BE49-F238E27FC236}">
                <a16:creationId xmlns:a16="http://schemas.microsoft.com/office/drawing/2014/main" id="{CF0A9865-856E-4A57-A711-30359C55D8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6869" y="2563580"/>
            <a:ext cx="4175131" cy="4294420"/>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182;p7">
            <a:extLst>
              <a:ext uri="{FF2B5EF4-FFF2-40B4-BE49-F238E27FC236}">
                <a16:creationId xmlns:a16="http://schemas.microsoft.com/office/drawing/2014/main" id="{DB0222CF-0C75-DB9C-460A-662D434A166E}"/>
              </a:ext>
            </a:extLst>
          </p:cNvPr>
          <p:cNvSpPr/>
          <p:nvPr/>
        </p:nvSpPr>
        <p:spPr>
          <a:xfrm>
            <a:off x="6669741" y="-3932"/>
            <a:ext cx="5521000" cy="35077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lvl="0" algn="r">
              <a:lnSpc>
                <a:spcPct val="80000"/>
              </a:lnSpc>
            </a:pPr>
            <a:r>
              <a:rPr lang="en-US" sz="1600" dirty="0">
                <a:solidFill>
                  <a:schemeClr val="lt1"/>
                </a:solidFill>
                <a:latin typeface="Calibri" panose="020F0502020204030204" pitchFamily="34" charset="0"/>
                <a:cs typeface="Calibri" panose="020F0502020204030204" pitchFamily="34" charset="0"/>
              </a:rPr>
              <a:t>5.1 </a:t>
            </a:r>
            <a:r>
              <a:rPr lang="de-DE" sz="1600" dirty="0">
                <a:solidFill>
                  <a:schemeClr val="lt1"/>
                </a:solidFill>
                <a:latin typeface="Calibri" panose="020F0502020204030204" pitchFamily="34" charset="0"/>
                <a:cs typeface="Calibri" panose="020F0502020204030204" pitchFamily="34" charset="0"/>
              </a:rPr>
              <a:t>Einführung von digitalen Gesundheitsplattformen und -applikationen</a:t>
            </a:r>
            <a:endParaRPr sz="1600" dirty="0">
              <a:solidFill>
                <a:schemeClr val="l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7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2107613" y="6525263"/>
            <a:ext cx="9712886" cy="276999"/>
          </a:xfrm>
          <a:prstGeom prst="rect">
            <a:avLst/>
          </a:prstGeom>
          <a:noFill/>
          <a:ln>
            <a:noFill/>
          </a:ln>
        </p:spPr>
        <p:txBody>
          <a:bodyPr spcFirstLastPara="1" wrap="square" lIns="91425" tIns="45700" rIns="91425" bIns="45700" anchor="t" anchorCtr="0">
            <a:spAutoFit/>
          </a:bodyPr>
          <a:lstStyle/>
          <a:p>
            <a:pPr lvl="0" algn="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u="sng" dirty="0">
                <a:solidFill>
                  <a:schemeClr val="dk1"/>
                </a:solidFill>
                <a:ea typeface="Calibri"/>
                <a:cs typeface="Calibri"/>
                <a:sym typeface="Calibri"/>
              </a:rPr>
              <a:t>: </a:t>
            </a:r>
            <a:r>
              <a:rPr lang="en-US" sz="1200" u="sng" dirty="0">
                <a:solidFill>
                  <a:schemeClr val="dk1"/>
                </a:solidFill>
                <a:ea typeface="Calibri"/>
                <a:cs typeface="Calibri"/>
                <a:sym typeface="Calibri"/>
                <a:hlinkClick r:id="rId4"/>
              </a:rPr>
              <a:t>https://www.bundesaerztekammer.de/</a:t>
            </a:r>
            <a:r>
              <a:rPr lang="en-US" sz="1200" u="sng" dirty="0">
                <a:solidFill>
                  <a:schemeClr val="dk1"/>
                </a:solidFill>
                <a:ea typeface="Calibri"/>
                <a:cs typeface="Calibri"/>
                <a:sym typeface="Calibri"/>
              </a:rPr>
              <a:t> Information available in German, English, French and Arabic</a:t>
            </a:r>
            <a:r>
              <a:rPr lang="en-US" sz="1200" dirty="0">
                <a:solidFill>
                  <a:schemeClr val="dk1"/>
                </a:solidFill>
                <a:latin typeface="Calibri"/>
                <a:ea typeface="Calibri"/>
                <a:cs typeface="Calibri"/>
                <a:sym typeface="Calibri"/>
              </a:rPr>
              <a:t> | </a:t>
            </a:r>
            <a:r>
              <a:rPr lang="en-US" sz="1200" dirty="0">
                <a:solidFill>
                  <a:schemeClr val="dk1"/>
                </a:solidFill>
                <a:latin typeface="Calibri"/>
                <a:ea typeface="Calibri"/>
                <a:cs typeface="Calibri"/>
                <a:sym typeface="Calibri"/>
                <a:hlinkClick r:id="rId5"/>
              </a:rPr>
              <a:t>Source</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8411" y="742768"/>
            <a:ext cx="10785389"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de-DE" sz="2800" dirty="0">
                <a:solidFill>
                  <a:srgbClr val="002060"/>
                </a:solidFill>
              </a:rPr>
              <a:t>Stationäre Gesundheitsversorgung - Krankenhäuser in Deutschland</a:t>
            </a:r>
            <a:endParaRPr lang="en-GB" sz="2800"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568411" y="2068331"/>
            <a:ext cx="6542678" cy="313168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76200" indent="0">
              <a:lnSpc>
                <a:spcPct val="100000"/>
              </a:lnSpc>
              <a:spcAft>
                <a:spcPts val="600"/>
              </a:spcAft>
              <a:buNone/>
            </a:pPr>
            <a:r>
              <a:rPr lang="de-DE" sz="2000" b="1" dirty="0"/>
              <a:t>Wann muss ich in ein Krankenhaus gehen?</a:t>
            </a:r>
          </a:p>
          <a:p>
            <a:pPr>
              <a:lnSpc>
                <a:spcPct val="100000"/>
              </a:lnSpc>
              <a:spcAft>
                <a:spcPts val="600"/>
              </a:spcAft>
            </a:pPr>
            <a:r>
              <a:rPr lang="de-DE" sz="2000" dirty="0"/>
              <a:t>Über die Einweisung in ein Krankenhaus entscheidet Ihr Arzt, der in der Regel das nächstgelegene Krankenhaus auswählt, wenn es sich nicht um ein spezielles gesundheitliches Problem handelt. </a:t>
            </a:r>
          </a:p>
          <a:p>
            <a:pPr>
              <a:lnSpc>
                <a:spcPct val="100000"/>
              </a:lnSpc>
              <a:spcAft>
                <a:spcPts val="600"/>
              </a:spcAft>
            </a:pPr>
            <a:r>
              <a:rPr lang="de-DE" sz="2000" dirty="0"/>
              <a:t>In Notfällen können Sie sich in die Notaufnahme des nächstgelegenen Krankenhauses begeben.</a:t>
            </a:r>
            <a:endParaRPr lang="en-GB" sz="2000" dirty="0"/>
          </a:p>
        </p:txBody>
      </p:sp>
      <p:pic>
        <p:nvPicPr>
          <p:cNvPr id="9" name="Grafik 8">
            <a:extLst>
              <a:ext uri="{FF2B5EF4-FFF2-40B4-BE49-F238E27FC236}">
                <a16:creationId xmlns:a16="http://schemas.microsoft.com/office/drawing/2014/main" id="{B5747293-325D-459B-BD0F-B97069C6645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5042"/>
          <a:stretch/>
        </p:blipFill>
        <p:spPr>
          <a:xfrm>
            <a:off x="7445660" y="2533498"/>
            <a:ext cx="4177929" cy="3131683"/>
          </a:xfrm>
          <a:prstGeom prst="rect">
            <a:avLst/>
          </a:prstGeom>
        </p:spPr>
      </p:pic>
      <p:sp>
        <p:nvSpPr>
          <p:cNvPr id="14" name="Google Shape;182;p7">
            <a:extLst>
              <a:ext uri="{FF2B5EF4-FFF2-40B4-BE49-F238E27FC236}">
                <a16:creationId xmlns:a16="http://schemas.microsoft.com/office/drawing/2014/main" id="{0583688F-3B9D-BEAC-6DF8-480A67F19AE1}"/>
              </a:ext>
            </a:extLst>
          </p:cNvPr>
          <p:cNvSpPr/>
          <p:nvPr/>
        </p:nvSpPr>
        <p:spPr>
          <a:xfrm>
            <a:off x="6535271" y="-3932"/>
            <a:ext cx="5655470" cy="35077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lvl="0" algn="r">
              <a:lnSpc>
                <a:spcPct val="80000"/>
              </a:lnSpc>
            </a:pPr>
            <a:r>
              <a:rPr lang="en-US" sz="1600" dirty="0">
                <a:solidFill>
                  <a:schemeClr val="lt1"/>
                </a:solidFill>
                <a:latin typeface="Calibri" panose="020F0502020204030204" pitchFamily="34" charset="0"/>
                <a:cs typeface="Calibri" panose="020F0502020204030204" pitchFamily="34" charset="0"/>
              </a:rPr>
              <a:t>5.1 </a:t>
            </a:r>
            <a:r>
              <a:rPr lang="de-DE" sz="1600" dirty="0">
                <a:solidFill>
                  <a:schemeClr val="lt1"/>
                </a:solidFill>
                <a:latin typeface="Calibri" panose="020F0502020204030204" pitchFamily="34" charset="0"/>
                <a:cs typeface="Calibri" panose="020F0502020204030204" pitchFamily="34" charset="0"/>
              </a:rPr>
              <a:t>Einführung von digitalen Gesundheitsplattformen und -applikationen</a:t>
            </a:r>
            <a:endParaRPr sz="1600" dirty="0">
              <a:solidFill>
                <a:schemeClr val="l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8095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477795" y="365125"/>
            <a:ext cx="10876005" cy="1325563"/>
          </a:xfrm>
          <a:prstGeom prst="rect">
            <a:avLst/>
          </a:prstGeom>
          <a:noFill/>
          <a:ln>
            <a:noFill/>
          </a:ln>
        </p:spPr>
        <p:txBody>
          <a:bodyPr spcFirstLastPara="1" wrap="square" lIns="91425" tIns="45700" rIns="91425" bIns="45700" anchor="ctr" anchorCtr="0">
            <a:normAutofit fontScale="9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 </a:t>
            </a:r>
            <a:br>
              <a:rPr lang="en-GB" dirty="0">
                <a:solidFill>
                  <a:srgbClr val="002060"/>
                </a:solidFill>
              </a:rPr>
            </a:br>
            <a:r>
              <a:rPr lang="de-DE" dirty="0">
                <a:solidFill>
                  <a:srgbClr val="002060"/>
                </a:solidFill>
              </a:rPr>
              <a:t>Gesundheitsversorgung </a:t>
            </a:r>
            <a:br>
              <a:rPr lang="de-DE" dirty="0">
                <a:solidFill>
                  <a:srgbClr val="002060"/>
                </a:solidFill>
              </a:rPr>
            </a:br>
            <a:r>
              <a:rPr lang="de-DE" dirty="0">
                <a:solidFill>
                  <a:srgbClr val="002060"/>
                </a:solidFill>
              </a:rPr>
              <a:t>für Migrant*innen, Flüchtlinge und Asylbewerber*innen</a:t>
            </a: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77795" y="2087874"/>
            <a:ext cx="6206784" cy="23838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lnSpc>
                <a:spcPct val="100000"/>
              </a:lnSpc>
              <a:spcBef>
                <a:spcPts val="0"/>
              </a:spcBef>
              <a:buSzPts val="2000"/>
            </a:pPr>
            <a:r>
              <a:rPr lang="de-DE" sz="2000" dirty="0"/>
              <a:t>Asylbewerber*innen sind in der Regel nicht gesetzlich krankenversichert, haben aber im Krankheitsfall Anspruch auf Leistungen nach dem Asylbewerberleistungsgesetz (AsylbLG). </a:t>
            </a:r>
          </a:p>
          <a:p>
            <a:pPr marL="342900" indent="-342900">
              <a:lnSpc>
                <a:spcPct val="100000"/>
              </a:lnSpc>
              <a:spcBef>
                <a:spcPts val="0"/>
              </a:spcBef>
              <a:buSzPts val="2000"/>
            </a:pPr>
            <a:r>
              <a:rPr lang="de-DE" sz="2000" dirty="0"/>
              <a:t>Je nach Aufenthaltsdauer und Status sieht das Gesetz unterschiedliche Leistungshöhen vor. Nach 18 Monaten haben Asylbewerber*innen den gleichen Anspruch auf medizinische Versorgung wie Sozialhilfeempfänger*innen und erhalten dann auch eine elektronische Gesundheitskarte.</a:t>
            </a:r>
          </a:p>
          <a:p>
            <a:pPr marL="342900" indent="-342900">
              <a:lnSpc>
                <a:spcPct val="100000"/>
              </a:lnSpc>
              <a:spcBef>
                <a:spcPts val="0"/>
              </a:spcBef>
              <a:buSzPts val="2000"/>
            </a:pPr>
            <a:r>
              <a:rPr lang="de-DE" sz="2000" dirty="0"/>
              <a:t>Achtung: Es gibt Unterschiede zwischen den Bundesländern!</a:t>
            </a:r>
            <a:endParaRPr lang="en-GB" sz="2000" dirty="0"/>
          </a:p>
        </p:txBody>
      </p:sp>
      <p:pic>
        <p:nvPicPr>
          <p:cNvPr id="2" name="Grafi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4579" y="2521790"/>
            <a:ext cx="5228620" cy="2328370"/>
          </a:xfrm>
          <a:prstGeom prst="rect">
            <a:avLst/>
          </a:prstGeom>
          <a:ln>
            <a:noFill/>
          </a:ln>
          <a:effectLst>
            <a:outerShdw blurRad="292100" dist="139700" dir="2700000" algn="tl" rotWithShape="0">
              <a:srgbClr val="333333">
                <a:alpha val="65000"/>
              </a:srgbClr>
            </a:outerShdw>
          </a:effectLst>
        </p:spPr>
      </p:pic>
      <p:sp>
        <p:nvSpPr>
          <p:cNvPr id="13" name="Google Shape;182;p7">
            <a:extLst>
              <a:ext uri="{FF2B5EF4-FFF2-40B4-BE49-F238E27FC236}">
                <a16:creationId xmlns:a16="http://schemas.microsoft.com/office/drawing/2014/main" id="{2471BF51-23C0-1C67-95FF-881F63ECEF43}"/>
              </a:ext>
            </a:extLst>
          </p:cNvPr>
          <p:cNvSpPr/>
          <p:nvPr/>
        </p:nvSpPr>
        <p:spPr>
          <a:xfrm>
            <a:off x="6382871" y="-3932"/>
            <a:ext cx="5807870" cy="35077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lvl="0" algn="r">
              <a:lnSpc>
                <a:spcPct val="80000"/>
              </a:lnSpc>
            </a:pPr>
            <a:r>
              <a:rPr lang="en-US" sz="1600" dirty="0">
                <a:solidFill>
                  <a:schemeClr val="lt1"/>
                </a:solidFill>
                <a:latin typeface="Calibri" panose="020F0502020204030204" pitchFamily="34" charset="0"/>
                <a:cs typeface="Calibri" panose="020F0502020204030204" pitchFamily="34" charset="0"/>
              </a:rPr>
              <a:t>5.1 </a:t>
            </a:r>
            <a:r>
              <a:rPr lang="de-DE" sz="1600" dirty="0">
                <a:solidFill>
                  <a:schemeClr val="lt1"/>
                </a:solidFill>
                <a:latin typeface="Calibri" panose="020F0502020204030204" pitchFamily="34" charset="0"/>
                <a:cs typeface="Calibri" panose="020F0502020204030204" pitchFamily="34" charset="0"/>
              </a:rPr>
              <a:t>Einführung von digitalen Gesundheitsplattformen und -applikationen</a:t>
            </a:r>
            <a:endParaRPr sz="1600" dirty="0">
              <a:solidFill>
                <a:schemeClr val="l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9907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59"/>
          </a:xfrm>
          <a:prstGeom prst="rect">
            <a:avLst/>
          </a:prstGeom>
          <a:noFill/>
          <a:ln>
            <a:noFill/>
          </a:ln>
        </p:spPr>
        <p:txBody>
          <a:bodyPr spcFirstLastPara="1" wrap="square" lIns="91425" tIns="45700" rIns="91425" bIns="45700" anchor="t" anchorCtr="0">
            <a:spAutoFit/>
          </a:bodyPr>
          <a:lstStyle/>
          <a:p>
            <a:pPr lvl="0" algn="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u="sng" dirty="0">
                <a:solidFill>
                  <a:schemeClr val="dk1"/>
                </a:solidFill>
                <a:latin typeface="Calibri"/>
                <a:ea typeface="Calibri"/>
                <a:cs typeface="Calibri"/>
                <a:sym typeface="Calibri"/>
              </a:rPr>
              <a:t> </a:t>
            </a:r>
            <a:r>
              <a:rPr lang="en-US" sz="1200" u="sng" dirty="0">
                <a:solidFill>
                  <a:srgbClr val="0070C0"/>
                </a:solidFill>
                <a:latin typeface="Calibri"/>
                <a:ea typeface="Calibri"/>
                <a:cs typeface="Calibri"/>
                <a:sym typeface="Calibri"/>
              </a:rPr>
              <a:t>and picture</a:t>
            </a:r>
            <a:r>
              <a:rPr lang="en-US" sz="1200" dirty="0">
                <a:solidFill>
                  <a:schemeClr val="dk1"/>
                </a:solidFill>
                <a:latin typeface="Calibri"/>
                <a:ea typeface="Calibri"/>
                <a:cs typeface="Calibri"/>
                <a:sym typeface="Calibri"/>
              </a:rPr>
              <a:t>: </a:t>
            </a:r>
            <a:r>
              <a:rPr lang="en-GB" sz="1200" dirty="0"/>
              <a:t>https://www.migration-gesundheit.bund.de</a:t>
            </a: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25162" y="365143"/>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err="1">
                <a:solidFill>
                  <a:srgbClr val="002060"/>
                </a:solidFill>
              </a:rPr>
              <a:t>Nützliche</a:t>
            </a:r>
            <a:r>
              <a:rPr lang="en-GB" dirty="0">
                <a:solidFill>
                  <a:srgbClr val="002060"/>
                </a:solidFill>
              </a:rPr>
              <a:t> Links für Migrant*</a:t>
            </a:r>
            <a:r>
              <a:rPr lang="en-GB" dirty="0" err="1">
                <a:solidFill>
                  <a:srgbClr val="002060"/>
                </a:solidFill>
              </a:rPr>
              <a:t>innen</a:t>
            </a: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54482" y="1690706"/>
            <a:ext cx="6391161" cy="23838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SzPts val="2000"/>
              <a:buNone/>
            </a:pPr>
            <a:endParaRPr lang="en-GB" sz="2000" dirty="0"/>
          </a:p>
          <a:p>
            <a:pPr marL="0" indent="0">
              <a:lnSpc>
                <a:spcPct val="100000"/>
              </a:lnSpc>
              <a:spcBef>
                <a:spcPts val="0"/>
              </a:spcBef>
              <a:buSzPts val="2000"/>
              <a:buNone/>
            </a:pPr>
            <a:r>
              <a:rPr lang="de-DE" sz="2000" dirty="0"/>
              <a:t>Grundlegende Informationen zu Gesundheitsfragen werden auf der folgenden Homepage in 40 Sprachen angeboten:</a:t>
            </a:r>
          </a:p>
          <a:p>
            <a:pPr marL="0" indent="0">
              <a:lnSpc>
                <a:spcPct val="100000"/>
              </a:lnSpc>
              <a:spcBef>
                <a:spcPts val="0"/>
              </a:spcBef>
              <a:buSzPts val="2000"/>
              <a:buNone/>
            </a:pPr>
            <a:endParaRPr lang="en-GB" sz="2000" dirty="0"/>
          </a:p>
          <a:p>
            <a:pPr marL="342900" indent="-342900">
              <a:lnSpc>
                <a:spcPct val="100000"/>
              </a:lnSpc>
              <a:spcBef>
                <a:spcPts val="0"/>
              </a:spcBef>
              <a:buSzPts val="2000"/>
            </a:pPr>
            <a:r>
              <a:rPr lang="en-GB" sz="2000" dirty="0">
                <a:hlinkClick r:id="rId4"/>
              </a:rPr>
              <a:t>https://www.migration-gesundheit.bund.de/</a:t>
            </a:r>
            <a:r>
              <a:rPr lang="en-GB" sz="2000" dirty="0"/>
              <a:t> </a:t>
            </a:r>
          </a:p>
          <a:p>
            <a:pPr marL="342900" indent="-342900">
              <a:lnSpc>
                <a:spcPct val="100000"/>
              </a:lnSpc>
              <a:spcBef>
                <a:spcPts val="0"/>
              </a:spcBef>
              <a:buSzPts val="2000"/>
            </a:pPr>
            <a:endParaRPr lang="en-US" sz="2000" dirty="0"/>
          </a:p>
          <a:p>
            <a:pPr marL="0" indent="0">
              <a:lnSpc>
                <a:spcPct val="100000"/>
              </a:lnSpc>
              <a:spcBef>
                <a:spcPts val="0"/>
              </a:spcBef>
              <a:buSzPts val="2000"/>
              <a:buNone/>
            </a:pPr>
            <a:r>
              <a:rPr lang="de-DE" sz="2000" dirty="0"/>
              <a:t>Ein Gesundheitswegweiser des </a:t>
            </a:r>
            <a:r>
              <a:rPr lang="de-DE" sz="2000" dirty="0" err="1"/>
              <a:t>Bundesgesundheitsministe-riums</a:t>
            </a:r>
            <a:r>
              <a:rPr lang="de-DE" sz="2000" dirty="0"/>
              <a:t> bündelt die notwendigen Informationen über das deutsche Gesundheitssystem mit relevanten Gesundheits-themen (medizinische Versorgung, Impfungen, Versicherungen, Pflege, Sucht und Drogen).</a:t>
            </a:r>
            <a:endParaRPr lang="en-GB" sz="2000" dirty="0"/>
          </a:p>
        </p:txBody>
      </p:sp>
      <p:pic>
        <p:nvPicPr>
          <p:cNvPr id="2" name="Grafik 1"/>
          <p:cNvPicPr>
            <a:picLocks noChangeAspect="1"/>
          </p:cNvPicPr>
          <p:nvPr/>
        </p:nvPicPr>
        <p:blipFill>
          <a:blip r:embed="rId5"/>
          <a:stretch>
            <a:fillRect/>
          </a:stretch>
        </p:blipFill>
        <p:spPr>
          <a:xfrm>
            <a:off x="7804696" y="1838968"/>
            <a:ext cx="3164752" cy="4084037"/>
          </a:xfrm>
          <a:prstGeom prst="rect">
            <a:avLst/>
          </a:prstGeom>
        </p:spPr>
      </p:pic>
      <p:sp>
        <p:nvSpPr>
          <p:cNvPr id="13" name="Google Shape;182;p7">
            <a:extLst>
              <a:ext uri="{FF2B5EF4-FFF2-40B4-BE49-F238E27FC236}">
                <a16:creationId xmlns:a16="http://schemas.microsoft.com/office/drawing/2014/main" id="{3CA00B10-F26C-64E0-8A37-8FE5C7E77C64}"/>
              </a:ext>
            </a:extLst>
          </p:cNvPr>
          <p:cNvSpPr/>
          <p:nvPr/>
        </p:nvSpPr>
        <p:spPr>
          <a:xfrm>
            <a:off x="6535271" y="-3932"/>
            <a:ext cx="5655470" cy="35077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lvl="0" algn="r">
              <a:lnSpc>
                <a:spcPct val="80000"/>
              </a:lnSpc>
            </a:pPr>
            <a:r>
              <a:rPr lang="en-US" sz="1600" dirty="0">
                <a:solidFill>
                  <a:schemeClr val="lt1"/>
                </a:solidFill>
                <a:latin typeface="Calibri" panose="020F0502020204030204" pitchFamily="34" charset="0"/>
                <a:cs typeface="Calibri" panose="020F0502020204030204" pitchFamily="34" charset="0"/>
              </a:rPr>
              <a:t>5.1 </a:t>
            </a:r>
            <a:r>
              <a:rPr lang="de-DE" sz="1600" dirty="0">
                <a:solidFill>
                  <a:schemeClr val="lt1"/>
                </a:solidFill>
                <a:latin typeface="Calibri" panose="020F0502020204030204" pitchFamily="34" charset="0"/>
                <a:cs typeface="Calibri" panose="020F0502020204030204" pitchFamily="34" charset="0"/>
              </a:rPr>
              <a:t>Einführung von digitalen Gesundheitsplattformen und -applikationen</a:t>
            </a:r>
            <a:endParaRPr sz="1600" dirty="0">
              <a:solidFill>
                <a:schemeClr val="l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4970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461624"/>
          </a:xfrm>
          <a:prstGeom prst="rect">
            <a:avLst/>
          </a:prstGeom>
          <a:noFill/>
          <a:ln>
            <a:noFill/>
          </a:ln>
        </p:spPr>
        <p:txBody>
          <a:bodyPr spcFirstLastPara="1" wrap="square" lIns="91425" tIns="45700" rIns="91425" bIns="45700" anchor="t" anchorCtr="0">
            <a:spAutoFit/>
          </a:bodyPr>
          <a:lstStyle/>
          <a:p>
            <a:pPr algn="r"/>
            <a:r>
              <a:rPr lang="en-US" sz="1200" u="sng" dirty="0">
                <a:solidFill>
                  <a:schemeClr val="dk1"/>
                </a:solidFill>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u="sng" dirty="0">
                <a:solidFill>
                  <a:schemeClr val="dk1"/>
                </a:solidFill>
                <a:ea typeface="Calibri"/>
                <a:cs typeface="Calibri"/>
                <a:sym typeface="Calibri"/>
              </a:rPr>
              <a:t> </a:t>
            </a:r>
            <a:r>
              <a:rPr lang="en-US" sz="1200" u="sng" dirty="0">
                <a:solidFill>
                  <a:srgbClr val="0070C0"/>
                </a:solidFill>
                <a:ea typeface="Calibri"/>
                <a:cs typeface="Calibri"/>
                <a:sym typeface="Calibri"/>
              </a:rPr>
              <a:t>and picture</a:t>
            </a:r>
            <a:r>
              <a:rPr lang="en-US" sz="1200" dirty="0">
                <a:solidFill>
                  <a:schemeClr val="dk1"/>
                </a:solidFill>
                <a:ea typeface="Calibri"/>
                <a:cs typeface="Calibri"/>
                <a:sym typeface="Calibri"/>
              </a:rPr>
              <a:t>: </a:t>
            </a:r>
            <a:r>
              <a:rPr lang="en-US" sz="1200" dirty="0"/>
              <a:t>https://www.migration-gesundheit.bund.de</a:t>
            </a:r>
            <a:r>
              <a:rPr lang="en-US" sz="1200" dirty="0">
                <a:solidFill>
                  <a:schemeClr val="dk1"/>
                </a:solidFill>
                <a:ea typeface="Calibri"/>
                <a:cs typeface="Calibri"/>
                <a:sym typeface="Calibri"/>
              </a:rPr>
              <a:t> </a:t>
            </a:r>
          </a:p>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454482" y="365125"/>
            <a:ext cx="10899318"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err="1">
                <a:solidFill>
                  <a:srgbClr val="002060"/>
                </a:solidFill>
              </a:rPr>
              <a:t>Nützliche</a:t>
            </a:r>
            <a:r>
              <a:rPr lang="en-GB" dirty="0">
                <a:solidFill>
                  <a:srgbClr val="002060"/>
                </a:solidFill>
              </a:rPr>
              <a:t> Links für </a:t>
            </a:r>
            <a:r>
              <a:rPr lang="en-GB" dirty="0" err="1">
                <a:solidFill>
                  <a:srgbClr val="002060"/>
                </a:solidFill>
              </a:rPr>
              <a:t>Flüchtlinge</a:t>
            </a:r>
            <a:r>
              <a:rPr lang="en-GB" dirty="0">
                <a:solidFill>
                  <a:srgbClr val="002060"/>
                </a:solidFill>
              </a:rPr>
              <a:t> und </a:t>
            </a:r>
            <a:r>
              <a:rPr lang="en-GB" dirty="0" err="1">
                <a:solidFill>
                  <a:srgbClr val="002060"/>
                </a:solidFill>
              </a:rPr>
              <a:t>Asylbewerber</a:t>
            </a:r>
            <a:r>
              <a:rPr lang="en-GB" dirty="0">
                <a:solidFill>
                  <a:srgbClr val="002060"/>
                </a:solidFill>
              </a:rPr>
              <a:t>*</a:t>
            </a:r>
            <a:r>
              <a:rPr lang="en-GB" dirty="0" err="1">
                <a:solidFill>
                  <a:srgbClr val="002060"/>
                </a:solidFill>
              </a:rPr>
              <a:t>innen</a:t>
            </a: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54482" y="1690706"/>
            <a:ext cx="6391161" cy="23838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SzPts val="2000"/>
              <a:buNone/>
            </a:pPr>
            <a:r>
              <a:rPr lang="de-DE" sz="2000" dirty="0"/>
              <a:t>Grundlegende Informationen werden auf den folgenden Homepages angeboten:</a:t>
            </a:r>
          </a:p>
          <a:p>
            <a:pPr marL="0" indent="0">
              <a:lnSpc>
                <a:spcPct val="100000"/>
              </a:lnSpc>
              <a:spcBef>
                <a:spcPts val="0"/>
              </a:spcBef>
              <a:buSzPts val="2000"/>
              <a:buNone/>
            </a:pPr>
            <a:endParaRPr lang="en-GB" sz="2000" dirty="0"/>
          </a:p>
          <a:p>
            <a:pPr marL="342900" indent="-342900">
              <a:lnSpc>
                <a:spcPct val="100000"/>
              </a:lnSpc>
              <a:spcBef>
                <a:spcPts val="0"/>
              </a:spcBef>
              <a:buSzPts val="2000"/>
            </a:pPr>
            <a:r>
              <a:rPr lang="en-GB" sz="2000" dirty="0">
                <a:hlinkClick r:id="rId5"/>
              </a:rPr>
              <a:t>https://handbookgermany.de/de.html</a:t>
            </a:r>
            <a:endParaRPr lang="en-GB" sz="2000" dirty="0"/>
          </a:p>
          <a:p>
            <a:pPr marL="0" indent="0">
              <a:lnSpc>
                <a:spcPct val="100000"/>
              </a:lnSpc>
              <a:spcBef>
                <a:spcPts val="0"/>
              </a:spcBef>
              <a:buSzPts val="2000"/>
              <a:buNone/>
            </a:pPr>
            <a:endParaRPr lang="en-US" sz="2000" dirty="0"/>
          </a:p>
          <a:p>
            <a:pPr marL="0" indent="0">
              <a:lnSpc>
                <a:spcPct val="100000"/>
              </a:lnSpc>
              <a:spcBef>
                <a:spcPts val="0"/>
              </a:spcBef>
              <a:buSzPts val="2000"/>
              <a:buNone/>
            </a:pPr>
            <a:r>
              <a:rPr lang="de-DE" sz="2000" dirty="0"/>
              <a:t>Jede/r hat in Deutschland das Recht auf medizinische Grundversorgung. Der Umfang der Gesundheitsleistungen und der medizinischen Behandlung, auf die Sie Anspruch haben, hängt jedoch von Ihrem Aufenthaltsstatus und der Dauer Ihres Aufenthalts in Deutschland ab. Diese Homepage bietet Informationen in acht Sprachen. Ein Gesundheitsratgeber des Bundesgesundheitsministeriums informiert Asylbewerber*innen über die medizinische Versorgung in Deutschland und gibt praktische Tipps, wie man Krankheiten und Infektionen vermeiden kann.</a:t>
            </a:r>
            <a:endParaRPr lang="en-GB" sz="2000" dirty="0"/>
          </a:p>
        </p:txBody>
      </p:sp>
      <p:pic>
        <p:nvPicPr>
          <p:cNvPr id="2" name="Grafik 1"/>
          <p:cNvPicPr>
            <a:picLocks noChangeAspect="1"/>
          </p:cNvPicPr>
          <p:nvPr/>
        </p:nvPicPr>
        <p:blipFill>
          <a:blip r:embed="rId6"/>
          <a:stretch>
            <a:fillRect/>
          </a:stretch>
        </p:blipFill>
        <p:spPr>
          <a:xfrm>
            <a:off x="8119161" y="1708971"/>
            <a:ext cx="2911304" cy="3950356"/>
          </a:xfrm>
          <a:prstGeom prst="rect">
            <a:avLst/>
          </a:prstGeom>
        </p:spPr>
      </p:pic>
      <p:sp>
        <p:nvSpPr>
          <p:cNvPr id="13" name="Google Shape;182;p7">
            <a:extLst>
              <a:ext uri="{FF2B5EF4-FFF2-40B4-BE49-F238E27FC236}">
                <a16:creationId xmlns:a16="http://schemas.microsoft.com/office/drawing/2014/main" id="{091765D7-EF31-3E00-C6AB-DAF494D034F5}"/>
              </a:ext>
            </a:extLst>
          </p:cNvPr>
          <p:cNvSpPr/>
          <p:nvPr/>
        </p:nvSpPr>
        <p:spPr>
          <a:xfrm>
            <a:off x="6535271" y="-3932"/>
            <a:ext cx="5655470" cy="35077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lvl="0" algn="r">
              <a:lnSpc>
                <a:spcPct val="80000"/>
              </a:lnSpc>
            </a:pPr>
            <a:r>
              <a:rPr lang="en-US" sz="1600" dirty="0">
                <a:solidFill>
                  <a:schemeClr val="lt1"/>
                </a:solidFill>
                <a:latin typeface="Calibri" panose="020F0502020204030204" pitchFamily="34" charset="0"/>
                <a:cs typeface="Calibri" panose="020F0502020204030204" pitchFamily="34" charset="0"/>
              </a:rPr>
              <a:t>5.1 </a:t>
            </a:r>
            <a:r>
              <a:rPr lang="de-DE" sz="1600" dirty="0">
                <a:solidFill>
                  <a:schemeClr val="lt1"/>
                </a:solidFill>
                <a:latin typeface="Calibri" panose="020F0502020204030204" pitchFamily="34" charset="0"/>
                <a:cs typeface="Calibri" panose="020F0502020204030204" pitchFamily="34" charset="0"/>
              </a:rPr>
              <a:t>Einführung von digitalen Gesundheitsplattformen und -applikationen</a:t>
            </a:r>
            <a:endParaRPr sz="1600" dirty="0">
              <a:solidFill>
                <a:schemeClr val="l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8457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Google Shape;88;p2"/>
          <p:cNvGrpSpPr/>
          <p:nvPr/>
        </p:nvGrpSpPr>
        <p:grpSpPr>
          <a:xfrm>
            <a:off x="9587789" y="3777625"/>
            <a:ext cx="2245582" cy="2759937"/>
            <a:chOff x="7061107" y="2775080"/>
            <a:chExt cx="2245582" cy="2759937"/>
          </a:xfrm>
        </p:grpSpPr>
        <p:pic>
          <p:nvPicPr>
            <p:cNvPr id="89" name="Google Shape;89;p2"/>
            <p:cNvPicPr preferRelativeResize="0"/>
            <p:nvPr/>
          </p:nvPicPr>
          <p:blipFill rotWithShape="1">
            <a:blip r:embed="rId3">
              <a:alphaModFix/>
            </a:blip>
            <a:srcRect/>
            <a:stretch/>
          </p:blipFill>
          <p:spPr>
            <a:xfrm>
              <a:off x="7148063" y="2775080"/>
              <a:ext cx="1962150" cy="2162175"/>
            </a:xfrm>
            <a:prstGeom prst="rect">
              <a:avLst/>
            </a:prstGeom>
            <a:noFill/>
            <a:ln>
              <a:noFill/>
            </a:ln>
          </p:spPr>
        </p:pic>
        <p:sp>
          <p:nvSpPr>
            <p:cNvPr id="90" name="Google Shape;90;p2"/>
            <p:cNvSpPr txBox="1"/>
            <p:nvPr/>
          </p:nvSpPr>
          <p:spPr>
            <a:xfrm>
              <a:off x="7061107" y="4981019"/>
              <a:ext cx="2245582"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AKADIMAIKO DIADIKTYO (GUnet)</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ATHENS, GREECE</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4">
                    <a:extLst>
                      <a:ext uri="{A12FA001-AC4F-418D-AE19-62706E023703}">
                        <ahyp:hlinkClr xmlns:ahyp="http://schemas.microsoft.com/office/drawing/2018/hyperlinkcolor" val="tx"/>
                      </a:ext>
                    </a:extLst>
                  </a:hlinkClick>
                </a:rPr>
                <a:t>www.gunet.gr</a:t>
              </a:r>
              <a:endParaRPr sz="1000" b="0" i="0">
                <a:solidFill>
                  <a:srgbClr val="414042"/>
                </a:solidFill>
                <a:latin typeface="Roboto"/>
                <a:ea typeface="Roboto"/>
                <a:cs typeface="Roboto"/>
                <a:sym typeface="Roboto"/>
              </a:endParaRPr>
            </a:p>
          </p:txBody>
        </p:sp>
      </p:grpSp>
      <p:sp>
        <p:nvSpPr>
          <p:cNvPr id="91" name="Google Shape;91;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dirty="0" err="1">
                <a:solidFill>
                  <a:srgbClr val="203864"/>
                </a:solidFill>
                <a:latin typeface="Calibri"/>
                <a:ea typeface="Calibri"/>
                <a:cs typeface="Calibri"/>
                <a:sym typeface="Calibri"/>
              </a:rPr>
              <a:t>Partnerschaft</a:t>
            </a:r>
            <a:endParaRPr sz="4800" b="1" dirty="0">
              <a:solidFill>
                <a:srgbClr val="203864"/>
              </a:solidFill>
              <a:latin typeface="Calibri"/>
              <a:ea typeface="Calibri"/>
              <a:cs typeface="Calibri"/>
              <a:sym typeface="Calibri"/>
            </a:endParaRPr>
          </a:p>
        </p:txBody>
      </p:sp>
      <p:grpSp>
        <p:nvGrpSpPr>
          <p:cNvPr id="92" name="Google Shape;92;p2"/>
          <p:cNvGrpSpPr/>
          <p:nvPr/>
        </p:nvGrpSpPr>
        <p:grpSpPr>
          <a:xfrm>
            <a:off x="-583724" y="2027730"/>
            <a:ext cx="6096000" cy="1677637"/>
            <a:chOff x="-1066801" y="1523553"/>
            <a:chExt cx="6096000" cy="1677637"/>
          </a:xfrm>
        </p:grpSpPr>
        <p:pic>
          <p:nvPicPr>
            <p:cNvPr id="93" name="Google Shape;93;p2"/>
            <p:cNvPicPr preferRelativeResize="0"/>
            <p:nvPr/>
          </p:nvPicPr>
          <p:blipFill rotWithShape="1">
            <a:blip r:embed="rId5">
              <a:alphaModFix/>
            </a:blip>
            <a:srcRect/>
            <a:stretch/>
          </p:blipFill>
          <p:spPr>
            <a:xfrm>
              <a:off x="1256678" y="1523553"/>
              <a:ext cx="1449043" cy="997191"/>
            </a:xfrm>
            <a:prstGeom prst="rect">
              <a:avLst/>
            </a:prstGeom>
            <a:noFill/>
            <a:ln>
              <a:noFill/>
            </a:ln>
          </p:spPr>
        </p:pic>
        <p:sp>
          <p:nvSpPr>
            <p:cNvPr id="94" name="Google Shape;94;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a:solidFill>
                    <a:srgbClr val="203864"/>
                  </a:solidFill>
                  <a:latin typeface="Roboto"/>
                  <a:ea typeface="Roboto"/>
                  <a:cs typeface="Roboto"/>
                  <a:sym typeface="Roboto"/>
                </a:rPr>
                <a:t>WESTFALISCHE </a:t>
              </a:r>
              <a:r>
                <a:rPr lang="en-US" sz="1000" b="0" i="0">
                  <a:solidFill>
                    <a:srgbClr val="203864"/>
                  </a:solidFill>
                  <a:latin typeface="Roboto"/>
                  <a:ea typeface="Roboto"/>
                  <a:cs typeface="Roboto"/>
                  <a:sym typeface="Roboto"/>
                </a:rPr>
                <a:t>HOCHSCHULE</a:t>
              </a:r>
              <a:r>
                <a:rPr lang="en-US" sz="1050" b="0" i="0">
                  <a:solidFill>
                    <a:srgbClr val="203864"/>
                  </a:solidFill>
                  <a:latin typeface="Roboto"/>
                  <a:ea typeface="Roboto"/>
                  <a:cs typeface="Roboto"/>
                  <a:sym typeface="Roboto"/>
                </a:rPr>
                <a:t> GELSENKIRCHEN,</a:t>
              </a:r>
              <a:br>
                <a:rPr lang="en-US" sz="1050" b="0" i="0">
                  <a:solidFill>
                    <a:srgbClr val="203864"/>
                  </a:solidFill>
                  <a:latin typeface="Roboto"/>
                  <a:ea typeface="Roboto"/>
                  <a:cs typeface="Roboto"/>
                  <a:sym typeface="Roboto"/>
                </a:rPr>
              </a:br>
              <a:r>
                <a:rPr lang="en-US" sz="1050" b="0" i="0">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en-US" sz="1050" b="0" i="0">
                  <a:solidFill>
                    <a:srgbClr val="414042"/>
                  </a:solidFill>
                  <a:latin typeface="Roboto"/>
                  <a:ea typeface="Roboto"/>
                  <a:cs typeface="Roboto"/>
                  <a:sym typeface="Roboto"/>
                </a:rPr>
                <a:t>GELSENKIRCHEN, GERMANY</a:t>
              </a:r>
              <a:endParaRPr/>
            </a:p>
            <a:p>
              <a:pPr marL="0" marR="0" lvl="0" indent="0" algn="ctr" rtl="0">
                <a:spcBef>
                  <a:spcPts val="0"/>
                </a:spcBef>
                <a:spcAft>
                  <a:spcPts val="0"/>
                </a:spcAft>
                <a:buNone/>
              </a:pPr>
              <a:r>
                <a:rPr lang="en-US" sz="1050" b="0" i="0" u="sng" strike="noStrike">
                  <a:solidFill>
                    <a:srgbClr val="D71920"/>
                  </a:solidFill>
                  <a:latin typeface="Roboto"/>
                  <a:ea typeface="Roboto"/>
                  <a:cs typeface="Roboto"/>
                  <a:sym typeface="Roboto"/>
                  <a:hlinkClick r:id="rId6">
                    <a:extLst>
                      <a:ext uri="{A12FA001-AC4F-418D-AE19-62706E023703}">
                        <ahyp:hlinkClr xmlns:ahyp="http://schemas.microsoft.com/office/drawing/2018/hyperlinkcolor" val="tx"/>
                      </a:ext>
                    </a:extLst>
                  </a:hlinkClick>
                </a:rPr>
                <a:t>www.w-hs.de</a:t>
              </a:r>
              <a:endParaRPr sz="1050" b="0" i="0">
                <a:solidFill>
                  <a:srgbClr val="414042"/>
                </a:solidFill>
                <a:latin typeface="Roboto"/>
                <a:ea typeface="Roboto"/>
                <a:cs typeface="Roboto"/>
                <a:sym typeface="Roboto"/>
              </a:endParaRPr>
            </a:p>
          </p:txBody>
        </p:sp>
      </p:grpSp>
      <p:grpSp>
        <p:nvGrpSpPr>
          <p:cNvPr id="95" name="Google Shape;95;p2"/>
          <p:cNvGrpSpPr/>
          <p:nvPr/>
        </p:nvGrpSpPr>
        <p:grpSpPr>
          <a:xfrm>
            <a:off x="4111945" y="4542257"/>
            <a:ext cx="6629400" cy="1738414"/>
            <a:chOff x="2579204" y="1882706"/>
            <a:chExt cx="6629400" cy="1738414"/>
          </a:xfrm>
        </p:grpSpPr>
        <p:pic>
          <p:nvPicPr>
            <p:cNvPr id="96" name="Google Shape;96;p2"/>
            <p:cNvPicPr preferRelativeResize="0"/>
            <p:nvPr/>
          </p:nvPicPr>
          <p:blipFill rotWithShape="1">
            <a:blip r:embed="rId7">
              <a:alphaModFix/>
            </a:blip>
            <a:srcRect/>
            <a:stretch/>
          </p:blipFill>
          <p:spPr>
            <a:xfrm>
              <a:off x="4627079" y="1882706"/>
              <a:ext cx="2533650" cy="1047750"/>
            </a:xfrm>
            <a:prstGeom prst="rect">
              <a:avLst/>
            </a:prstGeom>
            <a:noFill/>
            <a:ln>
              <a:noFill/>
            </a:ln>
          </p:spPr>
        </p:pic>
        <p:sp>
          <p:nvSpPr>
            <p:cNvPr id="97" name="Google Shape;97;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COORDINA ORGANIZACIÓN DE EMPRESAS Y</a:t>
              </a:r>
              <a:br>
                <a:rPr lang="en-US" sz="1000" b="0" i="0">
                  <a:solidFill>
                    <a:srgbClr val="203864"/>
                  </a:solidFill>
                  <a:latin typeface="Roboto"/>
                  <a:ea typeface="Roboto"/>
                  <a:cs typeface="Roboto"/>
                  <a:sym typeface="Roboto"/>
                </a:rPr>
              </a:br>
              <a:r>
                <a:rPr lang="en-US" sz="1000" b="0" i="0">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SPAIN</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8">
                    <a:extLst>
                      <a:ext uri="{A12FA001-AC4F-418D-AE19-62706E023703}">
                        <ahyp:hlinkClr xmlns:ahyp="http://schemas.microsoft.com/office/drawing/2018/hyperlinkcolor" val="tx"/>
                      </a:ext>
                    </a:extLst>
                  </a:hlinkClick>
                </a:rPr>
                <a:t>coordina-oerh.com</a:t>
              </a:r>
              <a:endParaRPr sz="1000" b="0" i="0">
                <a:solidFill>
                  <a:srgbClr val="414042"/>
                </a:solidFill>
                <a:latin typeface="Roboto"/>
                <a:ea typeface="Roboto"/>
                <a:cs typeface="Roboto"/>
                <a:sym typeface="Roboto"/>
              </a:endParaRPr>
            </a:p>
          </p:txBody>
        </p:sp>
      </p:grpSp>
      <p:grpSp>
        <p:nvGrpSpPr>
          <p:cNvPr id="98" name="Google Shape;98;p2"/>
          <p:cNvGrpSpPr/>
          <p:nvPr/>
        </p:nvGrpSpPr>
        <p:grpSpPr>
          <a:xfrm>
            <a:off x="6186067" y="2015292"/>
            <a:ext cx="6634368" cy="1584248"/>
            <a:chOff x="6639106" y="2919412"/>
            <a:chExt cx="6634368" cy="1584248"/>
          </a:xfrm>
        </p:grpSpPr>
        <p:pic>
          <p:nvPicPr>
            <p:cNvPr id="99" name="Google Shape;99;p2"/>
            <p:cNvPicPr preferRelativeResize="0"/>
            <p:nvPr/>
          </p:nvPicPr>
          <p:blipFill rotWithShape="1">
            <a:blip r:embed="rId9">
              <a:alphaModFix/>
            </a:blip>
            <a:srcRect/>
            <a:stretch/>
          </p:blipFill>
          <p:spPr>
            <a:xfrm>
              <a:off x="8684703" y="2919412"/>
              <a:ext cx="2543175" cy="1047750"/>
            </a:xfrm>
            <a:prstGeom prst="rect">
              <a:avLst/>
            </a:prstGeom>
            <a:noFill/>
            <a:ln>
              <a:noFill/>
            </a:ln>
          </p:spPr>
        </p:pic>
        <p:sp>
          <p:nvSpPr>
            <p:cNvPr id="100" name="Google Shape;100;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PROLIPSIS</a:t>
              </a:r>
              <a:endParaRPr/>
            </a:p>
            <a:p>
              <a:pPr marL="0" marR="0" lvl="0" indent="0" algn="ctr" rtl="0">
                <a:spcBef>
                  <a:spcPts val="0"/>
                </a:spcBef>
                <a:spcAft>
                  <a:spcPts val="0"/>
                </a:spcAft>
                <a:buNone/>
              </a:pPr>
              <a:r>
                <a:rPr lang="en-US" sz="1000" b="0" i="0">
                  <a:solidFill>
                    <a:srgbClr val="666666"/>
                  </a:solidFill>
                  <a:latin typeface="Roboto"/>
                  <a:ea typeface="Roboto"/>
                  <a:cs typeface="Roboto"/>
                  <a:sym typeface="Roboto"/>
                </a:rPr>
                <a:t>ATHENS, GREECE</a:t>
              </a:r>
              <a:br>
                <a:rPr lang="en-US" sz="1000" b="0" i="0">
                  <a:solidFill>
                    <a:srgbClr val="666666"/>
                  </a:solidFill>
                  <a:latin typeface="Roboto"/>
                  <a:ea typeface="Roboto"/>
                  <a:cs typeface="Roboto"/>
                  <a:sym typeface="Roboto"/>
                </a:rPr>
              </a:br>
              <a:r>
                <a:rPr lang="en-US" sz="1000" b="0" i="0" u="sng" strike="noStrike">
                  <a:solidFill>
                    <a:srgbClr val="D71920"/>
                  </a:solidFill>
                  <a:latin typeface="Roboto"/>
                  <a:ea typeface="Roboto"/>
                  <a:cs typeface="Roboto"/>
                  <a:sym typeface="Roboto"/>
                  <a:hlinkClick r:id="rId10">
                    <a:extLst>
                      <a:ext uri="{A12FA001-AC4F-418D-AE19-62706E023703}">
                        <ahyp:hlinkClr xmlns:ahyp="http://schemas.microsoft.com/office/drawing/2018/hyperlinkcolor" val="tx"/>
                      </a:ext>
                    </a:extLst>
                  </a:hlinkClick>
                </a:rPr>
                <a:t>www.prolepsis.gr</a:t>
              </a:r>
              <a:endParaRPr sz="1000" b="0" i="0">
                <a:solidFill>
                  <a:srgbClr val="666666"/>
                </a:solidFill>
                <a:latin typeface="Roboto"/>
                <a:ea typeface="Roboto"/>
                <a:cs typeface="Roboto"/>
                <a:sym typeface="Roboto"/>
              </a:endParaRPr>
            </a:p>
          </p:txBody>
        </p:sp>
      </p:grpSp>
      <p:grpSp>
        <p:nvGrpSpPr>
          <p:cNvPr id="101" name="Google Shape;101;p2"/>
          <p:cNvGrpSpPr/>
          <p:nvPr/>
        </p:nvGrpSpPr>
        <p:grpSpPr>
          <a:xfrm>
            <a:off x="-1845822" y="4591510"/>
            <a:ext cx="6952420" cy="1601615"/>
            <a:chOff x="-1240501" y="3160643"/>
            <a:chExt cx="6952420" cy="1601615"/>
          </a:xfrm>
        </p:grpSpPr>
        <p:pic>
          <p:nvPicPr>
            <p:cNvPr id="102" name="Google Shape;102;p2"/>
            <p:cNvPicPr preferRelativeResize="0"/>
            <p:nvPr/>
          </p:nvPicPr>
          <p:blipFill rotWithShape="1">
            <a:blip r:embed="rId11">
              <a:alphaModFix/>
            </a:blip>
            <a:srcRect/>
            <a:stretch/>
          </p:blipFill>
          <p:spPr>
            <a:xfrm>
              <a:off x="964123" y="3160643"/>
              <a:ext cx="2543175" cy="1038225"/>
            </a:xfrm>
            <a:prstGeom prst="rect">
              <a:avLst/>
            </a:prstGeom>
            <a:noFill/>
            <a:ln>
              <a:noFill/>
            </a:ln>
          </p:spPr>
        </p:pic>
        <p:sp>
          <p:nvSpPr>
            <p:cNvPr id="103" name="Google Shape;103;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SPAIN</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2">
                    <a:extLst>
                      <a:ext uri="{A12FA001-AC4F-418D-AE19-62706E023703}">
                        <ahyp:hlinkClr xmlns:ahyp="http://schemas.microsoft.com/office/drawing/2018/hyperlinkcolor" val="tx"/>
                      </a:ext>
                    </a:extLst>
                  </a:hlinkClick>
                </a:rPr>
                <a:t>www.uv.es</a:t>
              </a:r>
              <a:endParaRPr sz="1000" b="0" i="0">
                <a:solidFill>
                  <a:srgbClr val="414042"/>
                </a:solidFill>
                <a:latin typeface="Roboto"/>
                <a:ea typeface="Roboto"/>
                <a:cs typeface="Roboto"/>
                <a:sym typeface="Roboto"/>
              </a:endParaRPr>
            </a:p>
          </p:txBody>
        </p:sp>
      </p:grpSp>
      <p:grpSp>
        <p:nvGrpSpPr>
          <p:cNvPr id="104" name="Google Shape;104;p2"/>
          <p:cNvGrpSpPr/>
          <p:nvPr/>
        </p:nvGrpSpPr>
        <p:grpSpPr>
          <a:xfrm>
            <a:off x="3332429" y="4600164"/>
            <a:ext cx="2543175" cy="1592961"/>
            <a:chOff x="4517932" y="3531206"/>
            <a:chExt cx="2543175" cy="1592961"/>
          </a:xfrm>
        </p:grpSpPr>
        <p:pic>
          <p:nvPicPr>
            <p:cNvPr id="105" name="Google Shape;105;p2"/>
            <p:cNvPicPr preferRelativeResize="0"/>
            <p:nvPr/>
          </p:nvPicPr>
          <p:blipFill rotWithShape="1">
            <a:blip r:embed="rId13">
              <a:alphaModFix/>
            </a:blip>
            <a:srcRect/>
            <a:stretch/>
          </p:blipFill>
          <p:spPr>
            <a:xfrm>
              <a:off x="4517932" y="3531206"/>
              <a:ext cx="2543175" cy="1020916"/>
            </a:xfrm>
            <a:prstGeom prst="rect">
              <a:avLst/>
            </a:prstGeom>
            <a:noFill/>
            <a:ln>
              <a:noFill/>
            </a:ln>
          </p:spPr>
        </p:pic>
        <p:sp>
          <p:nvSpPr>
            <p:cNvPr id="106" name="Google Shape;106;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dirty="0">
                  <a:solidFill>
                    <a:srgbClr val="203864"/>
                  </a:solidFill>
                  <a:latin typeface="Roboto"/>
                  <a:ea typeface="Roboto"/>
                  <a:cs typeface="Roboto"/>
                  <a:sym typeface="Roboto"/>
                </a:rPr>
                <a:t>media k GmbH</a:t>
              </a:r>
              <a:endParaRPr dirty="0"/>
            </a:p>
            <a:p>
              <a:pPr marL="0" marR="0" lvl="0" indent="0" algn="ctr" rtl="0">
                <a:spcBef>
                  <a:spcPts val="0"/>
                </a:spcBef>
                <a:spcAft>
                  <a:spcPts val="0"/>
                </a:spcAft>
                <a:buNone/>
              </a:pPr>
              <a:r>
                <a:rPr lang="en-US" sz="1000" b="0" i="0" dirty="0">
                  <a:solidFill>
                    <a:srgbClr val="414042"/>
                  </a:solidFill>
                  <a:latin typeface="Roboto"/>
                  <a:ea typeface="Roboto"/>
                  <a:cs typeface="Roboto"/>
                  <a:sym typeface="Roboto"/>
                </a:rPr>
                <a:t>Bad </a:t>
              </a:r>
              <a:r>
                <a:rPr lang="en-US" sz="1000" b="0" i="0" dirty="0" err="1">
                  <a:solidFill>
                    <a:srgbClr val="414042"/>
                  </a:solidFill>
                  <a:latin typeface="Roboto"/>
                  <a:ea typeface="Roboto"/>
                  <a:cs typeface="Roboto"/>
                  <a:sym typeface="Roboto"/>
                </a:rPr>
                <a:t>Mergentheim</a:t>
              </a:r>
              <a:r>
                <a:rPr lang="en-US" sz="1000" b="0" i="0" dirty="0">
                  <a:solidFill>
                    <a:srgbClr val="414042"/>
                  </a:solidFill>
                  <a:latin typeface="Roboto"/>
                  <a:ea typeface="Roboto"/>
                  <a:cs typeface="Roboto"/>
                  <a:sym typeface="Roboto"/>
                </a:rPr>
                <a:t>, GERMANY</a:t>
              </a:r>
              <a:endParaRPr dirty="0"/>
            </a:p>
            <a:p>
              <a:pPr marL="0" marR="0" lvl="0" indent="0" algn="ctr" rtl="0">
                <a:spcBef>
                  <a:spcPts val="0"/>
                </a:spcBef>
                <a:spcAft>
                  <a:spcPts val="0"/>
                </a:spcAft>
                <a:buNone/>
              </a:pPr>
              <a:r>
                <a:rPr lang="en-US" sz="1000" b="0" i="0" u="sng" strike="noStrike" dirty="0">
                  <a:solidFill>
                    <a:srgbClr val="D71920"/>
                  </a:solidFill>
                  <a:latin typeface="Roboto"/>
                  <a:ea typeface="Roboto"/>
                  <a:cs typeface="Roboto"/>
                  <a:sym typeface="Roboto"/>
                  <a:hlinkClick r:id="rId14">
                    <a:extLst>
                      <a:ext uri="{A12FA001-AC4F-418D-AE19-62706E023703}">
                        <ahyp:hlinkClr xmlns:ahyp="http://schemas.microsoft.com/office/drawing/2018/hyperlinkcolor" val="tx"/>
                      </a:ext>
                    </a:extLst>
                  </a:hlinkClick>
                </a:rPr>
                <a:t>www.media-k.eu</a:t>
              </a:r>
              <a:endParaRPr sz="1000" b="0" i="0" dirty="0">
                <a:solidFill>
                  <a:srgbClr val="414042"/>
                </a:solidFill>
                <a:latin typeface="Roboto"/>
                <a:ea typeface="Roboto"/>
                <a:cs typeface="Roboto"/>
                <a:sym typeface="Roboto"/>
              </a:endParaRPr>
            </a:p>
          </p:txBody>
        </p:sp>
      </p:grpSp>
      <p:grpSp>
        <p:nvGrpSpPr>
          <p:cNvPr id="107" name="Google Shape;107;p2"/>
          <p:cNvGrpSpPr/>
          <p:nvPr/>
        </p:nvGrpSpPr>
        <p:grpSpPr>
          <a:xfrm>
            <a:off x="5019359" y="1427085"/>
            <a:ext cx="1973150" cy="2726448"/>
            <a:chOff x="9320178" y="2976204"/>
            <a:chExt cx="1973150" cy="2726448"/>
          </a:xfrm>
        </p:grpSpPr>
        <p:pic>
          <p:nvPicPr>
            <p:cNvPr id="108" name="Google Shape;108;p2"/>
            <p:cNvPicPr preferRelativeResize="0"/>
            <p:nvPr/>
          </p:nvPicPr>
          <p:blipFill rotWithShape="1">
            <a:blip r:embed="rId15">
              <a:alphaModFix/>
            </a:blip>
            <a:srcRect/>
            <a:stretch/>
          </p:blipFill>
          <p:spPr>
            <a:xfrm>
              <a:off x="9320178" y="2976204"/>
              <a:ext cx="1962150" cy="2152650"/>
            </a:xfrm>
            <a:prstGeom prst="rect">
              <a:avLst/>
            </a:prstGeom>
            <a:noFill/>
            <a:ln>
              <a:noFill/>
            </a:ln>
          </p:spPr>
        </p:pic>
        <p:sp>
          <p:nvSpPr>
            <p:cNvPr id="109" name="Google Shape;109;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AREZZO, ITALY</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6">
                    <a:extLst>
                      <a:ext uri="{A12FA001-AC4F-418D-AE19-62706E023703}">
                        <ahyp:hlinkClr xmlns:ahyp="http://schemas.microsoft.com/office/drawing/2018/hyperlinkcolor" val="tx"/>
                      </a:ext>
                    </a:extLst>
                  </a:hlinkClick>
                </a:rPr>
                <a:t>www.oxfamitalia.org/</a:t>
              </a:r>
              <a:endParaRPr sz="1000" b="0" i="0">
                <a:solidFill>
                  <a:srgbClr val="414042"/>
                </a:solidFill>
                <a:latin typeface="Roboto"/>
                <a:ea typeface="Roboto"/>
                <a:cs typeface="Roboto"/>
                <a:sym typeface="Roboto"/>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18984" y="290174"/>
            <a:ext cx="10834816"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err="1">
                <a:solidFill>
                  <a:srgbClr val="002060"/>
                </a:solidFill>
              </a:rPr>
              <a:t>Mehr</a:t>
            </a:r>
            <a:r>
              <a:rPr lang="en-GB" dirty="0">
                <a:solidFill>
                  <a:srgbClr val="002060"/>
                </a:solidFill>
              </a:rPr>
              <a:t> </a:t>
            </a:r>
            <a:r>
              <a:rPr lang="en-GB" dirty="0" err="1">
                <a:solidFill>
                  <a:srgbClr val="002060"/>
                </a:solidFill>
              </a:rPr>
              <a:t>nützliche</a:t>
            </a:r>
            <a:r>
              <a:rPr lang="en-GB" dirty="0">
                <a:solidFill>
                  <a:srgbClr val="002060"/>
                </a:solidFill>
              </a:rPr>
              <a:t> Links</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518983" y="1838651"/>
            <a:ext cx="7857687" cy="23838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lnSpc>
                <a:spcPct val="100000"/>
              </a:lnSpc>
              <a:spcBef>
                <a:spcPts val="0"/>
              </a:spcBef>
              <a:buSzPts val="2000"/>
            </a:pPr>
            <a:r>
              <a:rPr lang="en-GB" sz="2000" dirty="0">
                <a:hlinkClick r:id="rId3"/>
              </a:rPr>
              <a:t>https://www.zanzu.de/en</a:t>
            </a:r>
            <a:r>
              <a:rPr lang="en-GB" sz="2000" dirty="0"/>
              <a:t>: </a:t>
            </a:r>
            <a:r>
              <a:rPr lang="de-DE" sz="2000" dirty="0"/>
              <a:t>Dies ist eine mehrsprachige gesundheitsbezogene Homepage, die Ihnen auch helfen kann, besser mit Ihrem Arzt zu kommunizieren.</a:t>
            </a:r>
            <a:endParaRPr lang="en-US" sz="2000" dirty="0"/>
          </a:p>
          <a:p>
            <a:pPr marL="342900" indent="-342900">
              <a:lnSpc>
                <a:spcPct val="100000"/>
              </a:lnSpc>
              <a:spcBef>
                <a:spcPts val="0"/>
              </a:spcBef>
              <a:buSzPts val="2000"/>
            </a:pPr>
            <a:r>
              <a:rPr lang="en-GB" sz="2000" dirty="0">
                <a:hlinkClick r:id="rId4"/>
              </a:rPr>
              <a:t>https://www.expatica.com/de/healthcare/healthcare-basics/german-healthcare-system-103359/</a:t>
            </a:r>
            <a:r>
              <a:rPr lang="en-GB" sz="2000" dirty="0"/>
              <a:t>: </a:t>
            </a:r>
            <a:r>
              <a:rPr lang="de-DE" sz="2000" dirty="0"/>
              <a:t>Dies ist eine speziell für </a:t>
            </a:r>
            <a:r>
              <a:rPr lang="de-DE" sz="2000" dirty="0" err="1"/>
              <a:t>Expats</a:t>
            </a:r>
            <a:r>
              <a:rPr lang="de-DE" sz="2000" dirty="0"/>
              <a:t> entwickelte Webseite, die die wichtigsten Informationen über das Gesundheitssystem in Deutschland zusammenfasst.</a:t>
            </a:r>
          </a:p>
          <a:p>
            <a:pPr marL="342900" indent="-342900">
              <a:lnSpc>
                <a:spcPct val="100000"/>
              </a:lnSpc>
              <a:spcBef>
                <a:spcPts val="0"/>
              </a:spcBef>
              <a:buSzPts val="2000"/>
            </a:pPr>
            <a:r>
              <a:rPr lang="en-GB" sz="2000" dirty="0">
                <a:hlinkClick r:id="rId5"/>
              </a:rPr>
              <a:t>https://www.gesundheitsinformation.de/das-deutsche-gesundheitssystem.html</a:t>
            </a:r>
            <a:r>
              <a:rPr lang="en-GB" sz="2000" dirty="0"/>
              <a:t>: Dies </a:t>
            </a:r>
            <a:r>
              <a:rPr lang="en-GB" sz="2000" dirty="0" err="1"/>
              <a:t>ist</a:t>
            </a:r>
            <a:r>
              <a:rPr lang="en-GB" sz="2000" dirty="0"/>
              <a:t> </a:t>
            </a:r>
            <a:r>
              <a:rPr lang="en-GB" sz="2000" dirty="0" err="1"/>
              <a:t>eine</a:t>
            </a:r>
            <a:r>
              <a:rPr lang="en-GB" sz="2000" dirty="0"/>
              <a:t> </a:t>
            </a:r>
            <a:r>
              <a:rPr lang="de-DE" sz="2000" dirty="0"/>
              <a:t>Webseite, die die wichtigsten Informationen über das Gesundheitssystem in Deutschland zusammenfasst</a:t>
            </a:r>
          </a:p>
        </p:txBody>
      </p:sp>
      <p:sp>
        <p:nvSpPr>
          <p:cNvPr id="11" name="Google Shape;182;p7">
            <a:extLst>
              <a:ext uri="{FF2B5EF4-FFF2-40B4-BE49-F238E27FC236}">
                <a16:creationId xmlns:a16="http://schemas.microsoft.com/office/drawing/2014/main" id="{402878D2-91AE-1565-B2C8-7DCFBB706B2B}"/>
              </a:ext>
            </a:extLst>
          </p:cNvPr>
          <p:cNvSpPr/>
          <p:nvPr/>
        </p:nvSpPr>
        <p:spPr>
          <a:xfrm>
            <a:off x="6633882" y="-3932"/>
            <a:ext cx="5556859" cy="35077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lvl="0" algn="r">
              <a:lnSpc>
                <a:spcPct val="80000"/>
              </a:lnSpc>
            </a:pPr>
            <a:r>
              <a:rPr lang="en-US" sz="1600" dirty="0">
                <a:solidFill>
                  <a:schemeClr val="lt1"/>
                </a:solidFill>
                <a:latin typeface="Calibri" panose="020F0502020204030204" pitchFamily="34" charset="0"/>
                <a:cs typeface="Calibri" panose="020F0502020204030204" pitchFamily="34" charset="0"/>
              </a:rPr>
              <a:t>5.1 </a:t>
            </a:r>
            <a:r>
              <a:rPr lang="de-DE" sz="1600" dirty="0">
                <a:solidFill>
                  <a:schemeClr val="lt1"/>
                </a:solidFill>
                <a:latin typeface="Calibri" panose="020F0502020204030204" pitchFamily="34" charset="0"/>
                <a:cs typeface="Calibri" panose="020F0502020204030204" pitchFamily="34" charset="0"/>
              </a:rPr>
              <a:t>Einführung von digitalen Gesundheitsplattformen und -applikationen</a:t>
            </a:r>
            <a:endParaRPr sz="1600" dirty="0">
              <a:solidFill>
                <a:schemeClr val="l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0626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1232037" y="658100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rPr>
              <a:t>Source</a:t>
            </a:r>
            <a:r>
              <a:rPr lang="en-US" sz="1200" dirty="0">
                <a:solidFill>
                  <a:schemeClr val="dk1"/>
                </a:solidFill>
                <a:latin typeface="Calibri"/>
                <a:ea typeface="Calibri"/>
                <a:cs typeface="Calibri"/>
                <a:sym typeface="Calibri"/>
                <a:hlinkClick r:id="rId3"/>
              </a:rPr>
              <a:t> </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err="1">
                <a:solidFill>
                  <a:srgbClr val="002060"/>
                </a:solidFill>
              </a:rPr>
              <a:t>Nützliche</a:t>
            </a:r>
            <a:r>
              <a:rPr lang="en-GB" dirty="0">
                <a:solidFill>
                  <a:srgbClr val="002060"/>
                </a:solidFill>
              </a:rPr>
              <a:t> Apps</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54482" y="1690706"/>
            <a:ext cx="6391161" cy="23838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lnSpc>
                <a:spcPct val="100000"/>
              </a:lnSpc>
              <a:spcBef>
                <a:spcPts val="0"/>
              </a:spcBef>
              <a:buSzPts val="2000"/>
            </a:pPr>
            <a:endParaRPr lang="en-GB" sz="2000" dirty="0"/>
          </a:p>
        </p:txBody>
      </p:sp>
      <p:sp>
        <p:nvSpPr>
          <p:cNvPr id="2" name="Textfeld 1">
            <a:extLst>
              <a:ext uri="{FF2B5EF4-FFF2-40B4-BE49-F238E27FC236}">
                <a16:creationId xmlns:a16="http://schemas.microsoft.com/office/drawing/2014/main" id="{DF4E530B-14F4-4663-A8B3-98062EA7079E}"/>
              </a:ext>
            </a:extLst>
          </p:cNvPr>
          <p:cNvSpPr txBox="1"/>
          <p:nvPr/>
        </p:nvSpPr>
        <p:spPr>
          <a:xfrm>
            <a:off x="979714" y="1705678"/>
            <a:ext cx="6146301" cy="1323439"/>
          </a:xfrm>
          <a:prstGeom prst="rect">
            <a:avLst/>
          </a:prstGeom>
          <a:noFill/>
        </p:spPr>
        <p:txBody>
          <a:bodyPr wrap="square" rtlCol="0">
            <a:spAutoFit/>
          </a:bodyPr>
          <a:lstStyle/>
          <a:p>
            <a:pPr marL="285750" indent="-285750">
              <a:buFont typeface="Arial" panose="020B0604020202020204" pitchFamily="34" charset="0"/>
              <a:buChar char="•"/>
            </a:pPr>
            <a:r>
              <a:rPr lang="de-DE" sz="2000" dirty="0" err="1">
                <a:latin typeface="Calibri" panose="020F0502020204030204" pitchFamily="34" charset="0"/>
                <a:cs typeface="Calibri" panose="020F0502020204030204" pitchFamily="34" charset="0"/>
              </a:rPr>
              <a:t>Doctolib</a:t>
            </a:r>
            <a:r>
              <a:rPr lang="de-DE" sz="2000" dirty="0">
                <a:latin typeface="Calibri" panose="020F0502020204030204" pitchFamily="34" charset="0"/>
                <a:cs typeface="Calibri" panose="020F0502020204030204" pitchFamily="34" charset="0"/>
              </a:rPr>
              <a:t> (</a:t>
            </a:r>
            <a:r>
              <a:rPr lang="de-DE" sz="2000" dirty="0">
                <a:latin typeface="Calibri" panose="020F0502020204030204" pitchFamily="34" charset="0"/>
                <a:cs typeface="Calibri" panose="020F0502020204030204" pitchFamily="34" charset="0"/>
                <a:hlinkClick r:id="rId5"/>
              </a:rPr>
              <a:t>https://play.google.com/store/apps/details?id=fr.doctolib.www&amp;hl=de&amp;gl=US</a:t>
            </a:r>
            <a:r>
              <a:rPr lang="de-DE"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App, um </a:t>
            </a:r>
            <a:r>
              <a:rPr lang="en-US" sz="2000" dirty="0" err="1">
                <a:latin typeface="Calibri" panose="020F0502020204030204" pitchFamily="34" charset="0"/>
                <a:cs typeface="Calibri" panose="020F0502020204030204" pitchFamily="34" charset="0"/>
              </a:rPr>
              <a:t>einen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Arzttermin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zu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organisieren</a:t>
            </a:r>
            <a:endParaRPr lang="de-DE" sz="2000" dirty="0">
              <a:latin typeface="Calibri" panose="020F0502020204030204" pitchFamily="34" charset="0"/>
              <a:cs typeface="Calibri" panose="020F0502020204030204" pitchFamily="34" charset="0"/>
            </a:endParaRPr>
          </a:p>
        </p:txBody>
      </p:sp>
      <p:pic>
        <p:nvPicPr>
          <p:cNvPr id="3" name="Grafik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1247" y="1322605"/>
            <a:ext cx="4540753" cy="5535395"/>
          </a:xfrm>
          <a:prstGeom prst="rect">
            <a:avLst/>
          </a:prstGeom>
        </p:spPr>
      </p:pic>
      <p:sp>
        <p:nvSpPr>
          <p:cNvPr id="14" name="Google Shape;182;p7">
            <a:extLst>
              <a:ext uri="{FF2B5EF4-FFF2-40B4-BE49-F238E27FC236}">
                <a16:creationId xmlns:a16="http://schemas.microsoft.com/office/drawing/2014/main" id="{D81D5E64-8D0E-A6BC-0A0A-22D62097F784}"/>
              </a:ext>
            </a:extLst>
          </p:cNvPr>
          <p:cNvSpPr/>
          <p:nvPr/>
        </p:nvSpPr>
        <p:spPr>
          <a:xfrm>
            <a:off x="6642847" y="-3932"/>
            <a:ext cx="5547894" cy="35077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lvl="0" algn="r">
              <a:lnSpc>
                <a:spcPct val="80000"/>
              </a:lnSpc>
            </a:pPr>
            <a:r>
              <a:rPr lang="en-US" sz="1600" dirty="0">
                <a:solidFill>
                  <a:schemeClr val="lt1"/>
                </a:solidFill>
                <a:latin typeface="Calibri" panose="020F0502020204030204" pitchFamily="34" charset="0"/>
                <a:cs typeface="Calibri" panose="020F0502020204030204" pitchFamily="34" charset="0"/>
              </a:rPr>
              <a:t>5.1 </a:t>
            </a:r>
            <a:r>
              <a:rPr lang="de-DE" sz="1600" dirty="0">
                <a:solidFill>
                  <a:schemeClr val="lt1"/>
                </a:solidFill>
                <a:latin typeface="Calibri" panose="020F0502020204030204" pitchFamily="34" charset="0"/>
                <a:cs typeface="Calibri" panose="020F0502020204030204" pitchFamily="34" charset="0"/>
              </a:rPr>
              <a:t>Einführung von digitalen Gesundheitsplattformen und -applikationen</a:t>
            </a:r>
            <a:endParaRPr sz="1600" dirty="0">
              <a:solidFill>
                <a:schemeClr val="l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9196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err="1">
                <a:solidFill>
                  <a:srgbClr val="C01E24"/>
                </a:solidFill>
              </a:rPr>
              <a:t>Aktion</a:t>
            </a:r>
            <a:r>
              <a:rPr lang="en-US" altLang="el-GR" sz="2000" dirty="0">
                <a:solidFill>
                  <a:srgbClr val="C01E24"/>
                </a:solidFill>
              </a:rPr>
              <a:t> 5.1.3</a:t>
            </a:r>
            <a:br>
              <a:rPr lang="en-US" altLang="el-GR" dirty="0"/>
            </a:br>
            <a:r>
              <a:rPr lang="en-GB" altLang="el-GR" dirty="0" err="1">
                <a:solidFill>
                  <a:srgbClr val="C01E24"/>
                </a:solidFill>
              </a:rPr>
              <a:t>Schlussfolgerungen</a:t>
            </a:r>
            <a:endParaRPr lang="el-GR" dirty="0">
              <a:solidFill>
                <a:srgbClr val="0070C0"/>
              </a:solidFill>
            </a:endParaRPr>
          </a:p>
        </p:txBody>
      </p:sp>
      <p:sp>
        <p:nvSpPr>
          <p:cNvPr id="9" name="Ορθογώνιο 8">
            <a:extLst>
              <a:ext uri="{FF2B5EF4-FFF2-40B4-BE49-F238E27FC236}">
                <a16:creationId xmlns:a16="http://schemas.microsoft.com/office/drawing/2014/main" id="{7F48D75A-F668-48C2-A034-ACE1B4986E36}"/>
              </a:ext>
            </a:extLst>
          </p:cNvPr>
          <p:cNvSpPr/>
          <p:nvPr/>
        </p:nvSpPr>
        <p:spPr>
          <a:xfrm>
            <a:off x="11469570" y="968219"/>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5.1.1</a:t>
            </a:r>
            <a:endParaRPr lang="el-GR" sz="1800" dirty="0">
              <a:solidFill>
                <a:schemeClr val="bg1"/>
              </a:solidFill>
            </a:endParaRPr>
          </a:p>
        </p:txBody>
      </p:sp>
      <p:sp>
        <p:nvSpPr>
          <p:cNvPr id="10" name="Ορθογώνιο 9">
            <a:extLst>
              <a:ext uri="{FF2B5EF4-FFF2-40B4-BE49-F238E27FC236}">
                <a16:creationId xmlns:a16="http://schemas.microsoft.com/office/drawing/2014/main" id="{6ED39337-3E0B-4330-9666-8D353C4D4FBE}"/>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5.1.2</a:t>
            </a:r>
            <a:endParaRPr lang="el-GR" sz="1800" dirty="0">
              <a:solidFill>
                <a:schemeClr val="bg1"/>
              </a:solidFill>
            </a:endParaRPr>
          </a:p>
        </p:txBody>
      </p:sp>
      <p:sp>
        <p:nvSpPr>
          <p:cNvPr id="11" name="Ορθογώνιο 10">
            <a:extLst>
              <a:ext uri="{FF2B5EF4-FFF2-40B4-BE49-F238E27FC236}">
                <a16:creationId xmlns:a16="http://schemas.microsoft.com/office/drawing/2014/main" id="{1A1F82FC-D5E2-4953-A4C7-E66694AFD878}"/>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0000"/>
                </a:solidFill>
              </a:rPr>
              <a:t>5.1.3</a:t>
            </a:r>
            <a:endParaRPr lang="el-GR" sz="1800" dirty="0">
              <a:solidFill>
                <a:srgbClr val="C00000"/>
              </a:solidFill>
            </a:endParaRPr>
          </a:p>
        </p:txBody>
      </p:sp>
      <p:sp>
        <p:nvSpPr>
          <p:cNvPr id="12" name="Ορθογώνιο 11">
            <a:extLst>
              <a:ext uri="{FF2B5EF4-FFF2-40B4-BE49-F238E27FC236}">
                <a16:creationId xmlns:a16="http://schemas.microsoft.com/office/drawing/2014/main" id="{5534BC34-AB13-4918-A99B-55035905F6E0}"/>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5.1.4</a:t>
            </a:r>
            <a:endParaRPr lang="el-GR" sz="1800" dirty="0">
              <a:solidFill>
                <a:schemeClr val="bg1"/>
              </a:solidFill>
            </a:endParaRPr>
          </a:p>
        </p:txBody>
      </p:sp>
      <p:sp>
        <p:nvSpPr>
          <p:cNvPr id="1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55334" y="2667785"/>
            <a:ext cx="6469579" cy="1645647"/>
          </a:xfrm>
        </p:spPr>
        <p:txBody>
          <a:bodyPr>
            <a:normAutofit fontScale="92500"/>
          </a:bodyPr>
          <a:lstStyle/>
          <a:p>
            <a:pPr>
              <a:lnSpc>
                <a:spcPct val="120000"/>
              </a:lnSpc>
              <a:spcAft>
                <a:spcPts val="600"/>
              </a:spcAft>
            </a:pPr>
            <a:r>
              <a:rPr lang="en-US" sz="2600" dirty="0" err="1">
                <a:latin typeface="Calibri" panose="020F0502020204030204" pitchFamily="34" charset="0"/>
                <a:cs typeface="Calibri" panose="020F0502020204030204" pitchFamily="34" charset="0"/>
                <a:sym typeface="Arial" panose="020B0604020202020204" pitchFamily="34" charset="0"/>
              </a:rPr>
              <a:t>Ziel</a:t>
            </a:r>
            <a:endParaRPr lang="en-US" sz="2600" dirty="0">
              <a:latin typeface="Calibri" panose="020F0502020204030204" pitchFamily="34" charset="0"/>
              <a:cs typeface="Calibri" panose="020F0502020204030204" pitchFamily="34" charset="0"/>
              <a:sym typeface="Arial" panose="020B0604020202020204" pitchFamily="34" charset="0"/>
            </a:endParaRPr>
          </a:p>
          <a:p>
            <a:pPr>
              <a:lnSpc>
                <a:spcPct val="120000"/>
              </a:lnSpc>
              <a:spcAft>
                <a:spcPts val="600"/>
              </a:spcAft>
            </a:pPr>
            <a:r>
              <a:rPr lang="de-DE" sz="2400" b="0" dirty="0">
                <a:latin typeface="Calibri" panose="020F0502020204030204" pitchFamily="34" charset="0"/>
                <a:ea typeface="Calibri" panose="020F0502020204030204" pitchFamily="34" charset="0"/>
              </a:rPr>
              <a:t>Gruppenarbeit zu bestimmten Fragen und gemeinsame Schlussfolgerungen aus dem Gelernten</a:t>
            </a:r>
          </a:p>
        </p:txBody>
      </p:sp>
      <p:sp>
        <p:nvSpPr>
          <p:cNvPr id="8" name="Ορθογώνιο 7">
            <a:extLst>
              <a:ext uri="{FF2B5EF4-FFF2-40B4-BE49-F238E27FC236}">
                <a16:creationId xmlns:a16="http://schemas.microsoft.com/office/drawing/2014/main" id="{8C026D97-DB65-8712-6E9C-C0DDC33DA120}"/>
              </a:ext>
            </a:extLst>
          </p:cNvPr>
          <p:cNvSpPr/>
          <p:nvPr/>
        </p:nvSpPr>
        <p:spPr>
          <a:xfrm>
            <a:off x="10744529" y="96949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5.1</a:t>
            </a:r>
            <a:endParaRPr lang="el-GR" sz="1800" dirty="0">
              <a:solidFill>
                <a:srgbClr val="203864"/>
              </a:solidFill>
            </a:endParaRPr>
          </a:p>
        </p:txBody>
      </p:sp>
    </p:spTree>
    <p:extLst>
      <p:ext uri="{BB962C8B-B14F-4D97-AF65-F5344CB8AC3E}">
        <p14:creationId xmlns:p14="http://schemas.microsoft.com/office/powerpoint/2010/main" val="4277135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103549-51B4-27B0-A836-1E62079EF613}"/>
              </a:ext>
            </a:extLst>
          </p:cNvPr>
          <p:cNvSpPr>
            <a:spLocks noGrp="1"/>
          </p:cNvSpPr>
          <p:nvPr>
            <p:ph type="title"/>
          </p:nvPr>
        </p:nvSpPr>
        <p:spPr/>
        <p:txBody>
          <a:bodyPr/>
          <a:lstStyle/>
          <a:p>
            <a:r>
              <a:rPr lang="en-US" dirty="0" err="1"/>
              <a:t>Fragen</a:t>
            </a:r>
            <a:endParaRPr lang="el-GR" dirty="0"/>
          </a:p>
        </p:txBody>
      </p:sp>
      <p:sp>
        <p:nvSpPr>
          <p:cNvPr id="3" name="Θέση κειμένου 2">
            <a:extLst>
              <a:ext uri="{FF2B5EF4-FFF2-40B4-BE49-F238E27FC236}">
                <a16:creationId xmlns:a16="http://schemas.microsoft.com/office/drawing/2014/main" id="{345F0446-EFD4-8CCD-B7FA-0CB32CC94FBF}"/>
              </a:ext>
            </a:extLst>
          </p:cNvPr>
          <p:cNvSpPr>
            <a:spLocks noGrp="1"/>
          </p:cNvSpPr>
          <p:nvPr>
            <p:ph type="body" idx="1"/>
          </p:nvPr>
        </p:nvSpPr>
        <p:spPr/>
        <p:txBody>
          <a:bodyPr/>
          <a:lstStyle/>
          <a:p>
            <a:endParaRPr lang="el-GR"/>
          </a:p>
        </p:txBody>
      </p:sp>
      <p:sp>
        <p:nvSpPr>
          <p:cNvPr id="4" name="Θέση περιεχομένου 3">
            <a:extLst>
              <a:ext uri="{FF2B5EF4-FFF2-40B4-BE49-F238E27FC236}">
                <a16:creationId xmlns:a16="http://schemas.microsoft.com/office/drawing/2014/main" id="{CE811B0D-C3FB-96AD-5CBF-9BC3814A292F}"/>
              </a:ext>
            </a:extLst>
          </p:cNvPr>
          <p:cNvSpPr>
            <a:spLocks noGrp="1"/>
          </p:cNvSpPr>
          <p:nvPr>
            <p:ph sz="half" idx="2"/>
          </p:nvPr>
        </p:nvSpPr>
        <p:spPr/>
        <p:txBody>
          <a:bodyPr>
            <a:normAutofit/>
          </a:bodyPr>
          <a:lstStyle/>
          <a:p>
            <a:pPr marL="342900" lvl="0" indent="-342900">
              <a:spcAft>
                <a:spcPts val="800"/>
              </a:spcAft>
              <a:buFont typeface="Wingdings" panose="05000000000000000000" pitchFamily="2" charset="2"/>
              <a:buChar char="§"/>
            </a:pPr>
            <a:r>
              <a:rPr lang="de-DE" dirty="0">
                <a:solidFill>
                  <a:srgbClr val="000000"/>
                </a:solidFill>
                <a:latin typeface="Calibri" panose="020F0502020204030204" pitchFamily="34" charset="0"/>
                <a:ea typeface="Calibri"/>
                <a:cs typeface="Calibri" panose="020F0502020204030204" pitchFamily="34" charset="0"/>
              </a:rPr>
              <a:t>Welches sind die wichtigsten Vorteile/Probleme, die digitale Gesundheitsplattformen und Apps für Sie haben können, wenn Sie Ihre spezifische Situation berücksichtigen? </a:t>
            </a:r>
          </a:p>
          <a:p>
            <a:pPr marL="342900" lvl="0" indent="-342900">
              <a:spcAft>
                <a:spcPts val="800"/>
              </a:spcAft>
              <a:buFont typeface="Wingdings" panose="05000000000000000000" pitchFamily="2" charset="2"/>
              <a:buChar char="§"/>
            </a:pPr>
            <a:r>
              <a:rPr lang="de-DE" dirty="0">
                <a:solidFill>
                  <a:srgbClr val="000000"/>
                </a:solidFill>
                <a:latin typeface="Calibri" panose="020F0502020204030204" pitchFamily="34" charset="0"/>
                <a:ea typeface="Calibri"/>
                <a:cs typeface="Calibri" panose="020F0502020204030204" pitchFamily="34" charset="0"/>
              </a:rPr>
              <a:t>Glauben Sie, dass digitale Gesundheitsplattformen und Apps für Sie interessant sein können, um Ihre eigene Gesundheit zu verwalten? </a:t>
            </a:r>
          </a:p>
          <a:p>
            <a:pPr marL="342900" lvl="0" indent="-342900" algn="just">
              <a:spcAft>
                <a:spcPts val="800"/>
              </a:spcAft>
              <a:buFont typeface="Wingdings" panose="05000000000000000000" pitchFamily="2" charset="2"/>
              <a:buChar char="§"/>
            </a:pPr>
            <a:endParaRPr lang="de-DE" dirty="0">
              <a:solidFill>
                <a:srgbClr val="000000"/>
              </a:solidFill>
              <a:latin typeface="Calibri" panose="020F0502020204030204" pitchFamily="34" charset="0"/>
              <a:ea typeface="Calibri"/>
              <a:cs typeface="Calibri" panose="020F0502020204030204" pitchFamily="34" charset="0"/>
            </a:endParaRPr>
          </a:p>
          <a:p>
            <a:pPr marL="342900" lvl="0" indent="-342900" algn="just">
              <a:spcAft>
                <a:spcPts val="800"/>
              </a:spcAft>
              <a:buFont typeface="Wingdings" panose="05000000000000000000" pitchFamily="2" charset="2"/>
              <a:buChar char="§"/>
            </a:pPr>
            <a:endParaRPr lang="de-DE" dirty="0">
              <a:solidFill>
                <a:srgbClr val="000000"/>
              </a:solidFill>
              <a:latin typeface="Calibri" panose="020F0502020204030204" pitchFamily="34" charset="0"/>
              <a:ea typeface="Calibri"/>
              <a:cs typeface="Calibri" panose="020F0502020204030204" pitchFamily="34" charset="0"/>
            </a:endParaRPr>
          </a:p>
          <a:p>
            <a:pPr marL="342900" lvl="0" indent="-342900" algn="just">
              <a:spcAft>
                <a:spcPts val="800"/>
              </a:spcAft>
              <a:buFont typeface="Wingdings" panose="05000000000000000000" pitchFamily="2" charset="2"/>
              <a:buChar char="§"/>
            </a:pPr>
            <a:endParaRPr lang="de-DE" dirty="0">
              <a:solidFill>
                <a:srgbClr val="000000"/>
              </a:solidFill>
              <a:latin typeface="Calibri" panose="020F0502020204030204" pitchFamily="34" charset="0"/>
              <a:ea typeface="Calibri"/>
              <a:cs typeface="Calibri" panose="020F0502020204030204" pitchFamily="34" charset="0"/>
            </a:endParaRPr>
          </a:p>
          <a:p>
            <a:pPr>
              <a:buFont typeface="Wingdings" panose="05000000000000000000" pitchFamily="2" charset="2"/>
              <a:buChar char="§"/>
            </a:pPr>
            <a:endParaRPr lang="el-G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6787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err="1">
                <a:solidFill>
                  <a:srgbClr val="C01E24"/>
                </a:solidFill>
              </a:rPr>
              <a:t>Aktion</a:t>
            </a:r>
            <a:r>
              <a:rPr lang="en-US" altLang="el-GR" sz="2000" dirty="0">
                <a:solidFill>
                  <a:srgbClr val="C01E24"/>
                </a:solidFill>
              </a:rPr>
              <a:t> 5.1.4</a:t>
            </a:r>
            <a:br>
              <a:rPr lang="en-US" altLang="el-GR" dirty="0"/>
            </a:br>
            <a:r>
              <a:rPr lang="en-GB" altLang="el-GR" dirty="0" err="1">
                <a:solidFill>
                  <a:srgbClr val="C01E24"/>
                </a:solidFill>
              </a:rPr>
              <a:t>Abschluss</a:t>
            </a:r>
            <a:r>
              <a:rPr lang="en-GB" altLang="el-GR" dirty="0">
                <a:solidFill>
                  <a:srgbClr val="C01E24"/>
                </a:solidFill>
              </a:rPr>
              <a:t> - </a:t>
            </a:r>
            <a:r>
              <a:rPr lang="en-GB" altLang="el-GR" dirty="0" err="1">
                <a:solidFill>
                  <a:srgbClr val="C01E24"/>
                </a:solidFill>
              </a:rPr>
              <a:t>Nachbesprechung</a:t>
            </a:r>
            <a:endParaRPr lang="el-GR" dirty="0">
              <a:solidFill>
                <a:srgbClr val="0070C0"/>
              </a:solidFill>
            </a:endParaRPr>
          </a:p>
        </p:txBody>
      </p:sp>
      <p:sp>
        <p:nvSpPr>
          <p:cNvPr id="9" name="Ορθογώνιο 8">
            <a:extLst>
              <a:ext uri="{FF2B5EF4-FFF2-40B4-BE49-F238E27FC236}">
                <a16:creationId xmlns:a16="http://schemas.microsoft.com/office/drawing/2014/main" id="{7F48D75A-F668-48C2-A034-ACE1B4986E36}"/>
              </a:ext>
            </a:extLst>
          </p:cNvPr>
          <p:cNvSpPr/>
          <p:nvPr/>
        </p:nvSpPr>
        <p:spPr>
          <a:xfrm>
            <a:off x="11469570" y="968219"/>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5.1.1</a:t>
            </a:r>
            <a:endParaRPr lang="el-GR" sz="1800" dirty="0">
              <a:solidFill>
                <a:schemeClr val="bg1"/>
              </a:solidFill>
            </a:endParaRPr>
          </a:p>
        </p:txBody>
      </p:sp>
      <p:sp>
        <p:nvSpPr>
          <p:cNvPr id="10" name="Ορθογώνιο 9">
            <a:extLst>
              <a:ext uri="{FF2B5EF4-FFF2-40B4-BE49-F238E27FC236}">
                <a16:creationId xmlns:a16="http://schemas.microsoft.com/office/drawing/2014/main" id="{6ED39337-3E0B-4330-9666-8D353C4D4FBE}"/>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5.1.2</a:t>
            </a:r>
            <a:endParaRPr lang="el-GR" sz="1800" dirty="0">
              <a:solidFill>
                <a:schemeClr val="bg1"/>
              </a:solidFill>
            </a:endParaRPr>
          </a:p>
        </p:txBody>
      </p:sp>
      <p:sp>
        <p:nvSpPr>
          <p:cNvPr id="11" name="Ορθογώνιο 10">
            <a:extLst>
              <a:ext uri="{FF2B5EF4-FFF2-40B4-BE49-F238E27FC236}">
                <a16:creationId xmlns:a16="http://schemas.microsoft.com/office/drawing/2014/main" id="{1A1F82FC-D5E2-4953-A4C7-E66694AFD878}"/>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5.1.3</a:t>
            </a:r>
            <a:endParaRPr lang="el-GR" sz="1800" dirty="0">
              <a:solidFill>
                <a:schemeClr val="bg1"/>
              </a:solidFill>
            </a:endParaRPr>
          </a:p>
        </p:txBody>
      </p:sp>
      <p:sp>
        <p:nvSpPr>
          <p:cNvPr id="12" name="Ορθογώνιο 11">
            <a:extLst>
              <a:ext uri="{FF2B5EF4-FFF2-40B4-BE49-F238E27FC236}">
                <a16:creationId xmlns:a16="http://schemas.microsoft.com/office/drawing/2014/main" id="{5534BC34-AB13-4918-A99B-55035905F6E0}"/>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0000"/>
                </a:solidFill>
              </a:rPr>
              <a:t>5.1.4</a:t>
            </a:r>
            <a:endParaRPr lang="el-GR" sz="1800" dirty="0">
              <a:solidFill>
                <a:srgbClr val="C00000"/>
              </a:solidFill>
            </a:endParaRPr>
          </a:p>
        </p:txBody>
      </p:sp>
      <p:sp>
        <p:nvSpPr>
          <p:cNvPr id="1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55334" y="2667785"/>
            <a:ext cx="9269984" cy="4034673"/>
          </a:xfrm>
        </p:spPr>
        <p:txBody>
          <a:bodyPr>
            <a:normAutofit fontScale="92500" lnSpcReduction="20000"/>
          </a:bodyPr>
          <a:lstStyle/>
          <a:p>
            <a:pPr>
              <a:lnSpc>
                <a:spcPct val="120000"/>
              </a:lnSpc>
              <a:spcAft>
                <a:spcPts val="600"/>
              </a:spcAft>
            </a:pPr>
            <a:r>
              <a:rPr lang="en-US" sz="2600" dirty="0" err="1">
                <a:latin typeface="Calibri" panose="020F0502020204030204" pitchFamily="34" charset="0"/>
                <a:cs typeface="Calibri" panose="020F0502020204030204" pitchFamily="34" charset="0"/>
                <a:sym typeface="Arial" panose="020B0604020202020204" pitchFamily="34" charset="0"/>
              </a:rPr>
              <a:t>Ziele</a:t>
            </a:r>
            <a:endParaRPr lang="en-US" sz="2600" dirty="0">
              <a:latin typeface="Calibri" panose="020F0502020204030204" pitchFamily="34" charset="0"/>
              <a:cs typeface="Calibri" panose="020F0502020204030204" pitchFamily="34" charset="0"/>
              <a:sym typeface="Arial" panose="020B0604020202020204" pitchFamily="34" charset="0"/>
            </a:endParaRPr>
          </a:p>
          <a:p>
            <a:pPr marL="457200" indent="-457200">
              <a:lnSpc>
                <a:spcPct val="120000"/>
              </a:lnSpc>
              <a:spcAft>
                <a:spcPts val="600"/>
              </a:spcAft>
              <a:buFont typeface="Wingdings" panose="05000000000000000000" pitchFamily="2" charset="2"/>
              <a:buChar char="§"/>
            </a:pPr>
            <a:r>
              <a:rPr lang="de-DE" sz="2600" b="0" dirty="0">
                <a:latin typeface="Calibri" panose="020F0502020204030204" pitchFamily="34" charset="0"/>
                <a:ea typeface="Calibri" panose="020F0502020204030204" pitchFamily="34" charset="0"/>
              </a:rPr>
              <a:t>Sie erhalten eine Zusammenfassung und Klärungen zu möglichen Zweifeln und Fragen. </a:t>
            </a:r>
          </a:p>
          <a:p>
            <a:pPr marL="457200" indent="-457200">
              <a:lnSpc>
                <a:spcPct val="120000"/>
              </a:lnSpc>
              <a:spcAft>
                <a:spcPts val="600"/>
              </a:spcAft>
              <a:buFont typeface="Wingdings" panose="05000000000000000000" pitchFamily="2" charset="2"/>
              <a:buChar char="§"/>
            </a:pPr>
            <a:r>
              <a:rPr lang="de-DE" sz="2600" b="0" dirty="0">
                <a:latin typeface="Calibri" panose="020F0502020204030204" pitchFamily="34" charset="0"/>
                <a:ea typeface="Calibri" panose="020F0502020204030204" pitchFamily="34" charset="0"/>
              </a:rPr>
              <a:t>Sie werden darüber informiert, wie die Online-Schulungssitzungen ablaufen und was von Ihnen erwartet wird, und es werden Erläuterungen zu den Aktivitäten gegeben, die in der nächsten Online-Schulungssitzung durchgeführt werden. </a:t>
            </a:r>
          </a:p>
          <a:p>
            <a:pPr marL="457200" indent="-457200">
              <a:lnSpc>
                <a:spcPct val="120000"/>
              </a:lnSpc>
              <a:spcAft>
                <a:spcPts val="600"/>
              </a:spcAft>
              <a:buFont typeface="Wingdings" panose="05000000000000000000" pitchFamily="2" charset="2"/>
              <a:buChar char="§"/>
            </a:pPr>
            <a:r>
              <a:rPr lang="de-DE" sz="2600" b="0" dirty="0">
                <a:latin typeface="Calibri" panose="020F0502020204030204" pitchFamily="34" charset="0"/>
                <a:ea typeface="Calibri" panose="020F0502020204030204" pitchFamily="34" charset="0"/>
              </a:rPr>
              <a:t>Der Trainer/die Trainerin ruft die Teilnehmer*innen zur nächsten Schulung zusammen. </a:t>
            </a:r>
            <a:endParaRPr lang="en-US" sz="2400" b="0" dirty="0">
              <a:latin typeface="Calibri" panose="020F0502020204030204" pitchFamily="34" charset="0"/>
              <a:ea typeface="Calibri" panose="020F0502020204030204" pitchFamily="34" charset="0"/>
            </a:endParaRPr>
          </a:p>
        </p:txBody>
      </p:sp>
      <p:sp>
        <p:nvSpPr>
          <p:cNvPr id="8" name="Ορθογώνιο 7">
            <a:extLst>
              <a:ext uri="{FF2B5EF4-FFF2-40B4-BE49-F238E27FC236}">
                <a16:creationId xmlns:a16="http://schemas.microsoft.com/office/drawing/2014/main" id="{DD2FA973-BCE5-3BF3-F18B-21E720669D26}"/>
              </a:ext>
            </a:extLst>
          </p:cNvPr>
          <p:cNvSpPr/>
          <p:nvPr/>
        </p:nvSpPr>
        <p:spPr>
          <a:xfrm>
            <a:off x="10744529" y="978639"/>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5.1</a:t>
            </a:r>
            <a:endParaRPr lang="el-GR" sz="1800" dirty="0">
              <a:solidFill>
                <a:srgbClr val="203864"/>
              </a:solidFill>
            </a:endParaRPr>
          </a:p>
        </p:txBody>
      </p:sp>
    </p:spTree>
    <p:extLst>
      <p:ext uri="{BB962C8B-B14F-4D97-AF65-F5344CB8AC3E}">
        <p14:creationId xmlns:p14="http://schemas.microsoft.com/office/powerpoint/2010/main" val="2995371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err="1">
                <a:solidFill>
                  <a:srgbClr val="C01E24"/>
                </a:solidFill>
              </a:rPr>
              <a:t>Aktion</a:t>
            </a:r>
            <a:r>
              <a:rPr lang="en-US" altLang="el-GR" sz="2000" dirty="0">
                <a:solidFill>
                  <a:srgbClr val="C01E24"/>
                </a:solidFill>
              </a:rPr>
              <a:t> 5.2.1</a:t>
            </a:r>
            <a:br>
              <a:rPr lang="en-US" altLang="el-GR" dirty="0">
                <a:solidFill>
                  <a:srgbClr val="C01E24"/>
                </a:solidFill>
              </a:rPr>
            </a:br>
            <a:r>
              <a:rPr lang="en-US" altLang="el-GR" dirty="0" err="1">
                <a:solidFill>
                  <a:srgbClr val="C01E24"/>
                </a:solidFill>
              </a:rPr>
              <a:t>Eröffnung</a:t>
            </a:r>
            <a:r>
              <a:rPr lang="en-US" altLang="el-GR" dirty="0">
                <a:solidFill>
                  <a:srgbClr val="C01E24"/>
                </a:solidFill>
              </a:rPr>
              <a:t> (Tag 2)</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58000" y="2704811"/>
            <a:ext cx="5157787" cy="3958468"/>
          </a:xfrm>
        </p:spPr>
        <p:txBody>
          <a:bodyPr>
            <a:normAutofit fontScale="62500" lnSpcReduction="20000"/>
          </a:bodyPr>
          <a:lstStyle/>
          <a:p>
            <a:pPr>
              <a:lnSpc>
                <a:spcPct val="110000"/>
              </a:lnSpc>
              <a:spcAft>
                <a:spcPts val="600"/>
              </a:spcAft>
            </a:pPr>
            <a:r>
              <a:rPr lang="en-US" sz="2200" dirty="0" err="1">
                <a:sym typeface="Arial" panose="020B0604020202020204" pitchFamily="34" charset="0"/>
              </a:rPr>
              <a:t>Ziele</a:t>
            </a:r>
            <a:endParaRPr lang="en-US" sz="2200" dirty="0">
              <a:sym typeface="Arial" panose="020B0604020202020204" pitchFamily="34" charset="0"/>
            </a:endParaRPr>
          </a:p>
          <a:p>
            <a:pPr>
              <a:lnSpc>
                <a:spcPct val="110000"/>
              </a:lnSpc>
              <a:spcAft>
                <a:spcPts val="600"/>
              </a:spcAft>
            </a:pPr>
            <a:endParaRPr lang="en-US" sz="2200" dirty="0">
              <a:sym typeface="Arial" panose="020B0604020202020204" pitchFamily="34" charset="0"/>
            </a:endParaRPr>
          </a:p>
          <a:p>
            <a:pPr>
              <a:lnSpc>
                <a:spcPct val="110000"/>
              </a:lnSpc>
              <a:spcAft>
                <a:spcPts val="600"/>
              </a:spcAft>
            </a:pPr>
            <a:r>
              <a:rPr lang="de-DE" sz="2600" b="0" dirty="0">
                <a:latin typeface="Calibri" panose="020F0502020204030204" pitchFamily="34" charset="0"/>
                <a:cs typeface="Calibri" panose="020F0502020204030204" pitchFamily="34" charset="0"/>
                <a:sym typeface="Arial" panose="020B0604020202020204" pitchFamily="34" charset="0"/>
              </a:rPr>
              <a:t>Der Trainer / die Trainerin</a:t>
            </a:r>
          </a:p>
          <a:p>
            <a:pPr marL="342900" indent="-342900">
              <a:lnSpc>
                <a:spcPct val="110000"/>
              </a:lnSpc>
              <a:spcAft>
                <a:spcPts val="600"/>
              </a:spcAft>
              <a:buFont typeface="Arial" panose="020B0604020202020204" pitchFamily="34" charset="0"/>
              <a:buChar char="•"/>
            </a:pPr>
            <a:r>
              <a:rPr lang="de-DE" sz="2600" b="0" dirty="0">
                <a:latin typeface="Calibri" panose="020F0502020204030204" pitchFamily="34" charset="0"/>
                <a:cs typeface="Calibri" panose="020F0502020204030204" pitchFamily="34" charset="0"/>
                <a:sym typeface="Arial" panose="020B0604020202020204" pitchFamily="34" charset="0"/>
              </a:rPr>
              <a:t>erläutert die Sitzung, einschließlich Ziele, Aktivitäten und Planung. </a:t>
            </a:r>
          </a:p>
          <a:p>
            <a:pPr marL="342900" indent="-342900">
              <a:lnSpc>
                <a:spcPct val="110000"/>
              </a:lnSpc>
              <a:spcAft>
                <a:spcPts val="600"/>
              </a:spcAft>
              <a:buFont typeface="Arial" panose="020B0604020202020204" pitchFamily="34" charset="0"/>
              <a:buChar char="•"/>
            </a:pPr>
            <a:r>
              <a:rPr lang="de-DE" sz="2600" b="0" dirty="0">
                <a:latin typeface="Calibri" panose="020F0502020204030204" pitchFamily="34" charset="0"/>
                <a:cs typeface="Calibri" panose="020F0502020204030204" pitchFamily="34" charset="0"/>
                <a:sym typeface="Arial" panose="020B0604020202020204" pitchFamily="34" charset="0"/>
              </a:rPr>
              <a:t>Er/sie stellt die anwesenden Berater*innen und </a:t>
            </a:r>
            <a:r>
              <a:rPr lang="de-DE" sz="2600" b="0" dirty="0" err="1">
                <a:latin typeface="Calibri" panose="020F0502020204030204" pitchFamily="34" charset="0"/>
                <a:cs typeface="Calibri" panose="020F0502020204030204" pitchFamily="34" charset="0"/>
                <a:sym typeface="Arial" panose="020B0604020202020204" pitchFamily="34" charset="0"/>
              </a:rPr>
              <a:t>Ärzt</a:t>
            </a:r>
            <a:r>
              <a:rPr lang="de-DE" sz="2600" b="0" dirty="0">
                <a:latin typeface="Calibri" panose="020F0502020204030204" pitchFamily="34" charset="0"/>
                <a:cs typeface="Calibri" panose="020F0502020204030204" pitchFamily="34" charset="0"/>
                <a:sym typeface="Arial" panose="020B0604020202020204" pitchFamily="34" charset="0"/>
              </a:rPr>
              <a:t>*innen vor und erklärt ihre Rollen.</a:t>
            </a:r>
          </a:p>
          <a:p>
            <a:pPr>
              <a:lnSpc>
                <a:spcPct val="110000"/>
              </a:lnSpc>
              <a:spcAft>
                <a:spcPts val="600"/>
              </a:spcAft>
            </a:pPr>
            <a:r>
              <a:rPr lang="de-DE" sz="2600" b="0" dirty="0">
                <a:latin typeface="Calibri" panose="020F0502020204030204" pitchFamily="34" charset="0"/>
                <a:cs typeface="Calibri" panose="020F0502020204030204" pitchFamily="34" charset="0"/>
                <a:sym typeface="Arial" panose="020B0604020202020204" pitchFamily="34" charset="0"/>
              </a:rPr>
              <a:t>Das Ziel der Einführung ist </a:t>
            </a:r>
          </a:p>
          <a:p>
            <a:pPr marL="342900" indent="-342900">
              <a:lnSpc>
                <a:spcPct val="110000"/>
              </a:lnSpc>
              <a:spcAft>
                <a:spcPts val="600"/>
              </a:spcAft>
              <a:buFont typeface="Arial" panose="020B0604020202020204" pitchFamily="34" charset="0"/>
              <a:buChar char="•"/>
            </a:pPr>
            <a:r>
              <a:rPr lang="de-DE" sz="2600" b="0" dirty="0">
                <a:latin typeface="Calibri" panose="020F0502020204030204" pitchFamily="34" charset="0"/>
                <a:cs typeface="Calibri" panose="020F0502020204030204" pitchFamily="34" charset="0"/>
                <a:sym typeface="Arial" panose="020B0604020202020204" pitchFamily="34" charset="0"/>
              </a:rPr>
              <a:t>einen Ausblick auf die Schulungssitzung zu geben </a:t>
            </a:r>
          </a:p>
          <a:p>
            <a:pPr marL="342900" indent="-342900">
              <a:lnSpc>
                <a:spcPct val="110000"/>
              </a:lnSpc>
              <a:spcAft>
                <a:spcPts val="600"/>
              </a:spcAft>
              <a:buFont typeface="Arial" panose="020B0604020202020204" pitchFamily="34" charset="0"/>
              <a:buChar char="•"/>
            </a:pPr>
            <a:r>
              <a:rPr lang="de-DE" sz="2600" b="0" dirty="0">
                <a:latin typeface="Calibri" panose="020F0502020204030204" pitchFamily="34" charset="0"/>
                <a:cs typeface="Calibri" panose="020F0502020204030204" pitchFamily="34" charset="0"/>
                <a:sym typeface="Arial" panose="020B0604020202020204" pitchFamily="34" charset="0"/>
              </a:rPr>
              <a:t>die Schulungsaktivitäten in einer Übersicht vorzustellen und die Lernenden für die nächste Schulung einzuladen. </a:t>
            </a:r>
          </a:p>
          <a:p>
            <a:pPr>
              <a:lnSpc>
                <a:spcPct val="110000"/>
              </a:lnSpc>
              <a:spcAft>
                <a:spcPts val="600"/>
              </a:spcAft>
            </a:pPr>
            <a:endParaRPr lang="de-DE" sz="2600" b="0" dirty="0">
              <a:latin typeface="Calibri" panose="020F0502020204030204" pitchFamily="34" charset="0"/>
              <a:cs typeface="Calibri" panose="020F0502020204030204" pitchFamily="34" charset="0"/>
              <a:sym typeface="Arial" panose="020B0604020202020204" pitchFamily="34" charset="0"/>
            </a:endParaRPr>
          </a:p>
          <a:p>
            <a:pPr>
              <a:lnSpc>
                <a:spcPct val="110000"/>
              </a:lnSpc>
              <a:spcAft>
                <a:spcPts val="600"/>
              </a:spcAft>
            </a:pPr>
            <a:endParaRPr lang="de-DE" sz="2600" b="0" dirty="0">
              <a:latin typeface="Calibri" panose="020F0502020204030204" pitchFamily="34" charset="0"/>
              <a:cs typeface="Calibri" panose="020F0502020204030204" pitchFamily="34" charset="0"/>
              <a:sym typeface="Arial" panose="020B0604020202020204" pitchFamily="34" charset="0"/>
            </a:endParaRPr>
          </a:p>
        </p:txBody>
      </p:sp>
      <p:sp>
        <p:nvSpPr>
          <p:cNvPr id="9" name="Ορθογώνιο 8">
            <a:extLst>
              <a:ext uri="{FF2B5EF4-FFF2-40B4-BE49-F238E27FC236}">
                <a16:creationId xmlns:a16="http://schemas.microsoft.com/office/drawing/2014/main" id="{7F48D75A-F668-48C2-A034-ACE1B4986E36}"/>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5.2.1</a:t>
            </a:r>
            <a:endParaRPr lang="el-GR" sz="1800" dirty="0">
              <a:solidFill>
                <a:srgbClr val="C01E24"/>
              </a:solidFill>
            </a:endParaRPr>
          </a:p>
        </p:txBody>
      </p:sp>
      <p:sp>
        <p:nvSpPr>
          <p:cNvPr id="10" name="Ορθογώνιο 9">
            <a:extLst>
              <a:ext uri="{FF2B5EF4-FFF2-40B4-BE49-F238E27FC236}">
                <a16:creationId xmlns:a16="http://schemas.microsoft.com/office/drawing/2014/main" id="{6ED39337-3E0B-4330-9666-8D353C4D4FBE}"/>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5.2.2</a:t>
            </a:r>
            <a:endParaRPr lang="el-GR" sz="1600" dirty="0">
              <a:solidFill>
                <a:schemeClr val="bg1"/>
              </a:solidFill>
            </a:endParaRPr>
          </a:p>
        </p:txBody>
      </p:sp>
      <p:sp>
        <p:nvSpPr>
          <p:cNvPr id="11" name="Ορθογώνιο 10">
            <a:extLst>
              <a:ext uri="{FF2B5EF4-FFF2-40B4-BE49-F238E27FC236}">
                <a16:creationId xmlns:a16="http://schemas.microsoft.com/office/drawing/2014/main" id="{1A1F82FC-D5E2-4953-A4C7-E66694AFD878}"/>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5.2.3</a:t>
            </a:r>
            <a:endParaRPr lang="el-GR" sz="1600" dirty="0">
              <a:solidFill>
                <a:schemeClr val="bg1"/>
              </a:solidFill>
            </a:endParaRPr>
          </a:p>
        </p:txBody>
      </p:sp>
      <p:sp>
        <p:nvSpPr>
          <p:cNvPr id="12" name="Ορθογώνιο 11">
            <a:extLst>
              <a:ext uri="{FF2B5EF4-FFF2-40B4-BE49-F238E27FC236}">
                <a16:creationId xmlns:a16="http://schemas.microsoft.com/office/drawing/2014/main" id="{5534BC34-AB13-4918-A99B-55035905F6E0}"/>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5.2.4</a:t>
            </a:r>
            <a:endParaRPr lang="el-GR" sz="1600" dirty="0">
              <a:solidFill>
                <a:schemeClr val="bg1"/>
              </a:solidFill>
            </a:endParaRPr>
          </a:p>
        </p:txBody>
      </p:sp>
      <p:pic>
        <p:nvPicPr>
          <p:cNvPr id="3" name="Γραφικό 2" descr="Ομιλία περίγραμμα">
            <a:extLst>
              <a:ext uri="{FF2B5EF4-FFF2-40B4-BE49-F238E27FC236}">
                <a16:creationId xmlns:a16="http://schemas.microsoft.com/office/drawing/2014/main" id="{4DB5C50E-C2A5-4D37-9EF7-55510DFB57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39789" y="1392675"/>
            <a:ext cx="3958468" cy="3958468"/>
          </a:xfrm>
          <a:prstGeom prst="rect">
            <a:avLst/>
          </a:prstGeom>
        </p:spPr>
      </p:pic>
      <p:sp>
        <p:nvSpPr>
          <p:cNvPr id="16" name="TextBox 15">
            <a:extLst>
              <a:ext uri="{FF2B5EF4-FFF2-40B4-BE49-F238E27FC236}">
                <a16:creationId xmlns:a16="http://schemas.microsoft.com/office/drawing/2014/main" id="{28254EEA-5466-488A-B331-67C451BDD49C}"/>
              </a:ext>
            </a:extLst>
          </p:cNvPr>
          <p:cNvSpPr txBox="1"/>
          <p:nvPr/>
        </p:nvSpPr>
        <p:spPr>
          <a:xfrm>
            <a:off x="7658396" y="2593053"/>
            <a:ext cx="2462534" cy="584775"/>
          </a:xfrm>
          <a:prstGeom prst="rect">
            <a:avLst/>
          </a:prstGeom>
        </p:spPr>
        <p:txBody>
          <a:bodyPr wrap="none" rtlCol="0">
            <a:spAutoFit/>
          </a:bodyPr>
          <a:lstStyle/>
          <a:p>
            <a:pPr algn="l"/>
            <a:r>
              <a:rPr lang="en-US" sz="3200" dirty="0">
                <a:solidFill>
                  <a:srgbClr val="203864"/>
                </a:solidFill>
              </a:rPr>
              <a:t>Los </a:t>
            </a:r>
            <a:r>
              <a:rPr lang="en-US" sz="3200" dirty="0" err="1">
                <a:solidFill>
                  <a:srgbClr val="203864"/>
                </a:solidFill>
              </a:rPr>
              <a:t>geht’s</a:t>
            </a:r>
            <a:r>
              <a:rPr lang="en-US" sz="3200" dirty="0">
                <a:solidFill>
                  <a:srgbClr val="203864"/>
                </a:solidFill>
              </a:rPr>
              <a:t>…</a:t>
            </a:r>
            <a:endParaRPr lang="el-GR" sz="3200" dirty="0" err="1">
              <a:solidFill>
                <a:srgbClr val="203864"/>
              </a:solidFill>
            </a:endParaRPr>
          </a:p>
        </p:txBody>
      </p:sp>
      <p:sp>
        <p:nvSpPr>
          <p:cNvPr id="13" name="Ορθογώνιο 12">
            <a:extLst>
              <a:ext uri="{FF2B5EF4-FFF2-40B4-BE49-F238E27FC236}">
                <a16:creationId xmlns:a16="http://schemas.microsoft.com/office/drawing/2014/main" id="{D395C5B2-66D9-D9B4-3364-5A2AFE203584}"/>
              </a:ext>
            </a:extLst>
          </p:cNvPr>
          <p:cNvSpPr/>
          <p:nvPr/>
        </p:nvSpPr>
        <p:spPr>
          <a:xfrm>
            <a:off x="10753494" y="1821496"/>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5.2</a:t>
            </a:r>
            <a:endParaRPr lang="el-GR" sz="1800" dirty="0">
              <a:solidFill>
                <a:srgbClr val="203864"/>
              </a:solidFill>
            </a:endParaRPr>
          </a:p>
        </p:txBody>
      </p:sp>
      <p:sp>
        <p:nvSpPr>
          <p:cNvPr id="14" name="Ορθογώνιο 13">
            <a:extLst>
              <a:ext uri="{FF2B5EF4-FFF2-40B4-BE49-F238E27FC236}">
                <a16:creationId xmlns:a16="http://schemas.microsoft.com/office/drawing/2014/main" id="{BEE6B89D-266E-856D-CD74-45B7F04B7D3D}"/>
              </a:ext>
            </a:extLst>
          </p:cNvPr>
          <p:cNvSpPr/>
          <p:nvPr/>
        </p:nvSpPr>
        <p:spPr>
          <a:xfrm>
            <a:off x="11469619" y="436947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5.2.5</a:t>
            </a:r>
            <a:endParaRPr lang="el-GR" sz="1600" dirty="0">
              <a:solidFill>
                <a:schemeClr val="bg1"/>
              </a:solidFill>
            </a:endParaRPr>
          </a:p>
        </p:txBody>
      </p:sp>
    </p:spTree>
    <p:extLst>
      <p:ext uri="{BB962C8B-B14F-4D97-AF65-F5344CB8AC3E}">
        <p14:creationId xmlns:p14="http://schemas.microsoft.com/office/powerpoint/2010/main" val="3097272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000" dirty="0" err="1">
                <a:solidFill>
                  <a:srgbClr val="C01E24"/>
                </a:solidFill>
              </a:rPr>
              <a:t>Aktionen</a:t>
            </a:r>
            <a:r>
              <a:rPr lang="en-US" altLang="el-GR" sz="2000" dirty="0">
                <a:solidFill>
                  <a:srgbClr val="C01E24"/>
                </a:solidFill>
              </a:rPr>
              <a:t> 5.2.2, 5.2.3</a:t>
            </a:r>
            <a:br>
              <a:rPr lang="en-US" altLang="el-GR" dirty="0"/>
            </a:br>
            <a:r>
              <a:rPr lang="de-DE" altLang="el-GR" dirty="0">
                <a:solidFill>
                  <a:srgbClr val="C01E24"/>
                </a:solidFill>
              </a:rPr>
              <a:t>Wie man Gesundheitsinformationen online findet</a:t>
            </a:r>
            <a:br>
              <a:rPr lang="de-DE" altLang="el-GR" dirty="0">
                <a:solidFill>
                  <a:srgbClr val="C01E24"/>
                </a:solidFill>
              </a:rPr>
            </a:br>
            <a:endParaRPr lang="el-GR" dirty="0">
              <a:solidFill>
                <a:srgbClr val="0070C0"/>
              </a:solidFill>
            </a:endParaRP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err="1">
                <a:hlinkClick r:id="rId4"/>
              </a:rPr>
              <a:t>Pixabay</a:t>
            </a:r>
            <a:r>
              <a:rPr lang="en-US" sz="1200" dirty="0">
                <a:hlinkClick r:id="rId4"/>
              </a:rPr>
              <a:t> license</a:t>
            </a:r>
            <a:endParaRPr lang="en-US" sz="1200" dirty="0"/>
          </a:p>
        </p:txBody>
      </p:sp>
      <p:sp>
        <p:nvSpPr>
          <p:cNvPr id="1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55334" y="2169993"/>
            <a:ext cx="6469579" cy="4283324"/>
          </a:xfrm>
        </p:spPr>
        <p:txBody>
          <a:bodyPr>
            <a:normAutofit fontScale="70000" lnSpcReduction="20000"/>
          </a:bodyPr>
          <a:lstStyle/>
          <a:p>
            <a:pPr>
              <a:lnSpc>
                <a:spcPct val="120000"/>
              </a:lnSpc>
              <a:spcAft>
                <a:spcPts val="600"/>
              </a:spcAft>
            </a:pPr>
            <a:r>
              <a:rPr lang="de-DE" sz="2600" b="0" dirty="0">
                <a:latin typeface="Calibri" panose="020F0502020204030204" pitchFamily="34" charset="0"/>
                <a:cs typeface="Calibri" panose="020F0502020204030204" pitchFamily="34" charset="0"/>
                <a:sym typeface="Arial" panose="020B0604020202020204" pitchFamily="34" charset="0"/>
              </a:rPr>
              <a:t>Eigentlich sollte es ganz einfach sein, Gesundheitsinformationen im Internet zu finden: Sie haben gesundheitliche Probleme, suchen im Internet danach, und schon wissen Sie, welche Krankheit Sie haben und wie Sie am besten behandelt werden. Oder? </a:t>
            </a:r>
          </a:p>
          <a:p>
            <a:pPr>
              <a:lnSpc>
                <a:spcPct val="120000"/>
              </a:lnSpc>
              <a:spcAft>
                <a:spcPts val="600"/>
              </a:spcAft>
            </a:pPr>
            <a:r>
              <a:rPr lang="de-DE" sz="2600" b="0" dirty="0">
                <a:latin typeface="Calibri" panose="020F0502020204030204" pitchFamily="34" charset="0"/>
                <a:cs typeface="Calibri" panose="020F0502020204030204" pitchFamily="34" charset="0"/>
                <a:sym typeface="Arial" panose="020B0604020202020204" pitchFamily="34" charset="0"/>
              </a:rPr>
              <a:t>Leider ist es alles andere als einfach, die Symptome einer Krankheit zuzuordnen, selbst wenn sie eindeutig zu sein scheinen, und Vorschläge für eine schnelle Linderung oder Diagnose zu erhalten. Vergessen Sie nie: Das Internet ist weder ein Arzt noch eine Diagnoseeinrichtung und schon gar nicht eine verlässliche Quelle für eine Therapie. Aber Internetquellen können Ihnen wertvolle Hilfe bei der Suche nach einem Arzt, diagnostischen Einrichtungen und Therapien - einschließlich Online-Behandlungen - bieten. Aber sie werden niemals einen Arzt ersetzen.</a:t>
            </a:r>
            <a:endParaRPr lang="en-US" sz="2400" b="0" dirty="0">
              <a:latin typeface="Calibri" panose="020F0502020204030204" pitchFamily="34" charset="0"/>
              <a:cs typeface="Calibri" panose="020F0502020204030204" pitchFamily="34" charset="0"/>
              <a:sym typeface="Arial" panose="020B0604020202020204" pitchFamily="34" charset="0"/>
            </a:endParaRPr>
          </a:p>
        </p:txBody>
      </p:sp>
      <p:pic>
        <p:nvPicPr>
          <p:cNvPr id="6" name="Grafik 5"/>
          <p:cNvPicPr>
            <a:picLocks noChangeAspect="1"/>
          </p:cNvPicPr>
          <p:nvPr/>
        </p:nvPicPr>
        <p:blipFill>
          <a:blip r:embed="rId5"/>
          <a:stretch>
            <a:fillRect/>
          </a:stretch>
        </p:blipFill>
        <p:spPr>
          <a:xfrm>
            <a:off x="7178096" y="2750360"/>
            <a:ext cx="3898487" cy="2310666"/>
          </a:xfrm>
          <a:prstGeom prst="rect">
            <a:avLst/>
          </a:prstGeom>
        </p:spPr>
      </p:pic>
      <p:sp>
        <p:nvSpPr>
          <p:cNvPr id="13" name="Ορθογώνιο 12">
            <a:extLst>
              <a:ext uri="{FF2B5EF4-FFF2-40B4-BE49-F238E27FC236}">
                <a16:creationId xmlns:a16="http://schemas.microsoft.com/office/drawing/2014/main" id="{89039E5D-33D8-5389-6AD3-F328BDBAFE66}"/>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5.2.1</a:t>
            </a:r>
            <a:endParaRPr lang="el-GR" sz="1600" dirty="0">
              <a:solidFill>
                <a:schemeClr val="bg1"/>
              </a:solidFill>
            </a:endParaRPr>
          </a:p>
        </p:txBody>
      </p:sp>
      <p:sp>
        <p:nvSpPr>
          <p:cNvPr id="14" name="Ορθογώνιο 13">
            <a:extLst>
              <a:ext uri="{FF2B5EF4-FFF2-40B4-BE49-F238E27FC236}">
                <a16:creationId xmlns:a16="http://schemas.microsoft.com/office/drawing/2014/main" id="{BC62F997-E3B0-0B2E-8505-F69703064DEA}"/>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5.2.2</a:t>
            </a:r>
            <a:endParaRPr lang="el-GR" sz="1800" dirty="0">
              <a:solidFill>
                <a:srgbClr val="C01E24"/>
              </a:solidFill>
            </a:endParaRPr>
          </a:p>
        </p:txBody>
      </p:sp>
      <p:sp>
        <p:nvSpPr>
          <p:cNvPr id="16" name="Ορθογώνιο 15">
            <a:extLst>
              <a:ext uri="{FF2B5EF4-FFF2-40B4-BE49-F238E27FC236}">
                <a16:creationId xmlns:a16="http://schemas.microsoft.com/office/drawing/2014/main" id="{053A4DD3-F467-AE76-2FEA-50894FE54960}"/>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5.2.3</a:t>
            </a:r>
            <a:endParaRPr lang="el-GR" sz="1800" dirty="0">
              <a:solidFill>
                <a:srgbClr val="C01E24"/>
              </a:solidFill>
            </a:endParaRPr>
          </a:p>
        </p:txBody>
      </p:sp>
      <p:sp>
        <p:nvSpPr>
          <p:cNvPr id="17" name="Ορθογώνιο 16">
            <a:extLst>
              <a:ext uri="{FF2B5EF4-FFF2-40B4-BE49-F238E27FC236}">
                <a16:creationId xmlns:a16="http://schemas.microsoft.com/office/drawing/2014/main" id="{212DC06B-D05D-7B7A-1C4B-40FA8EAE4A6C}"/>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5.2.4</a:t>
            </a:r>
            <a:endParaRPr lang="el-GR" sz="1600" dirty="0">
              <a:solidFill>
                <a:schemeClr val="bg1"/>
              </a:solidFill>
            </a:endParaRPr>
          </a:p>
        </p:txBody>
      </p:sp>
      <p:sp>
        <p:nvSpPr>
          <p:cNvPr id="18" name="Ορθογώνιο 17">
            <a:extLst>
              <a:ext uri="{FF2B5EF4-FFF2-40B4-BE49-F238E27FC236}">
                <a16:creationId xmlns:a16="http://schemas.microsoft.com/office/drawing/2014/main" id="{87D99E06-2BC2-24C3-7448-1AD51ACC7CAD}"/>
              </a:ext>
            </a:extLst>
          </p:cNvPr>
          <p:cNvSpPr/>
          <p:nvPr/>
        </p:nvSpPr>
        <p:spPr>
          <a:xfrm>
            <a:off x="10753494" y="1821496"/>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5.2</a:t>
            </a:r>
            <a:endParaRPr lang="el-GR" sz="1800" dirty="0">
              <a:solidFill>
                <a:srgbClr val="203864"/>
              </a:solidFill>
            </a:endParaRPr>
          </a:p>
        </p:txBody>
      </p:sp>
      <p:sp>
        <p:nvSpPr>
          <p:cNvPr id="11" name="Ορθογώνιο 10">
            <a:extLst>
              <a:ext uri="{FF2B5EF4-FFF2-40B4-BE49-F238E27FC236}">
                <a16:creationId xmlns:a16="http://schemas.microsoft.com/office/drawing/2014/main" id="{4018DC6C-75D1-CC60-1BDA-AA18E249C58E}"/>
              </a:ext>
            </a:extLst>
          </p:cNvPr>
          <p:cNvSpPr/>
          <p:nvPr/>
        </p:nvSpPr>
        <p:spPr>
          <a:xfrm>
            <a:off x="11469619" y="436947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5.2.5</a:t>
            </a:r>
            <a:endParaRPr lang="el-GR" sz="1600" dirty="0">
              <a:solidFill>
                <a:schemeClr val="bg1"/>
              </a:solidFill>
            </a:endParaRPr>
          </a:p>
        </p:txBody>
      </p:sp>
    </p:spTree>
    <p:extLst>
      <p:ext uri="{BB962C8B-B14F-4D97-AF65-F5344CB8AC3E}">
        <p14:creationId xmlns:p14="http://schemas.microsoft.com/office/powerpoint/2010/main" val="151785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3828"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282792" y="1796103"/>
            <a:ext cx="9981796" cy="44701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SzPts val="2000"/>
              <a:buNone/>
            </a:pPr>
            <a:endParaRPr lang="en-GB" sz="2000" dirty="0"/>
          </a:p>
          <a:p>
            <a:pPr marL="342900" indent="-342900">
              <a:lnSpc>
                <a:spcPct val="100000"/>
              </a:lnSpc>
              <a:spcBef>
                <a:spcPts val="0"/>
              </a:spcBef>
              <a:buSzPts val="2000"/>
            </a:pPr>
            <a:endParaRPr lang="en-GB" sz="2000" dirty="0"/>
          </a:p>
          <a:p>
            <a:pPr marL="342900" indent="-342900">
              <a:lnSpc>
                <a:spcPct val="100000"/>
              </a:lnSpc>
              <a:spcBef>
                <a:spcPts val="0"/>
              </a:spcBef>
              <a:buSzPts val="2000"/>
            </a:pPr>
            <a:r>
              <a:rPr lang="de-DE" sz="2000" dirty="0"/>
              <a:t>Im Trainingsmodul 2 haben Sie bereits gelernt, dass es einige Krankheiten gibt, die unter Flüchtlingen und Migrant*innen besonders häufig vorkommen. Vielleicht haben auch Sie Erfahrung mit diesen.</a:t>
            </a:r>
          </a:p>
          <a:p>
            <a:pPr marL="342900" indent="-342900">
              <a:lnSpc>
                <a:spcPct val="100000"/>
              </a:lnSpc>
              <a:spcBef>
                <a:spcPts val="0"/>
              </a:spcBef>
              <a:buSzPts val="2000"/>
            </a:pPr>
            <a:endParaRPr lang="de-DE" sz="2000" dirty="0"/>
          </a:p>
          <a:p>
            <a:pPr marL="342900" indent="-342900">
              <a:lnSpc>
                <a:spcPct val="100000"/>
              </a:lnSpc>
              <a:spcBef>
                <a:spcPts val="0"/>
              </a:spcBef>
              <a:buSzPts val="2000"/>
            </a:pPr>
            <a:r>
              <a:rPr lang="de-DE" sz="2000" dirty="0"/>
              <a:t>In dieser Schulung lernen Sie, wie Sie digitale Gesundheitstools am besten nutzen können, um herauszufinden, was Sie interessiert und was für Sie und Ihre Familie einem verlässlichen Gesundheitsqualitätsstandard entspricht.</a:t>
            </a:r>
          </a:p>
        </p:txBody>
      </p:sp>
      <p:sp>
        <p:nvSpPr>
          <p:cNvPr id="11" name="Textfeld 10"/>
          <p:cNvSpPr txBox="1"/>
          <p:nvPr/>
        </p:nvSpPr>
        <p:spPr>
          <a:xfrm>
            <a:off x="7342095" y="-14991"/>
            <a:ext cx="4849906"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5.2 Wie man Gesundheitsinformationen online findet</a:t>
            </a:r>
          </a:p>
        </p:txBody>
      </p:sp>
    </p:spTree>
    <p:extLst>
      <p:ext uri="{BB962C8B-B14F-4D97-AF65-F5344CB8AC3E}">
        <p14:creationId xmlns:p14="http://schemas.microsoft.com/office/powerpoint/2010/main" val="3593555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5335" y="1103900"/>
            <a:ext cx="10515600" cy="893179"/>
          </a:xfrm>
        </p:spPr>
        <p:txBody>
          <a:bodyPr>
            <a:normAutofit/>
          </a:bodyPr>
          <a:lstStyle/>
          <a:p>
            <a:r>
              <a:rPr lang="de-DE" dirty="0">
                <a:solidFill>
                  <a:srgbClr val="002060"/>
                </a:solidFill>
                <a:latin typeface="Calibri"/>
                <a:cs typeface="Calibri"/>
              </a:rPr>
              <a:t>Beginnen Sie mit einer Diskussion</a:t>
            </a:r>
            <a:endParaRPr lang="el-GR" dirty="0">
              <a:solidFill>
                <a:srgbClr val="002060"/>
              </a:solidFill>
              <a:latin typeface="Calibri"/>
              <a:cs typeface="Calibri"/>
            </a:endParaRP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err="1">
                <a:hlinkClick r:id="rId4"/>
              </a:rPr>
              <a:t>Pixabay</a:t>
            </a:r>
            <a:r>
              <a:rPr lang="en-US" sz="1200" dirty="0">
                <a:hlinkClick r:id="rId4"/>
              </a:rPr>
              <a:t> license</a:t>
            </a:r>
            <a:endParaRPr lang="en-US" sz="1200" dirty="0"/>
          </a:p>
        </p:txBody>
      </p:sp>
      <p:sp>
        <p:nvSpPr>
          <p:cNvPr id="1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55335" y="2169993"/>
            <a:ext cx="5476975" cy="3471401"/>
          </a:xfrm>
        </p:spPr>
        <p:txBody>
          <a:bodyPr>
            <a:normAutofit fontScale="85000" lnSpcReduction="10000"/>
          </a:bodyPr>
          <a:lstStyle/>
          <a:p>
            <a:endParaRPr lang="en-GB" sz="2200" b="0" dirty="0">
              <a:sym typeface="Arial" panose="020B0604020202020204" pitchFamily="34" charset="0"/>
            </a:endParaRPr>
          </a:p>
          <a:p>
            <a:pPr marL="342900" indent="-342900">
              <a:buFont typeface="Arial" panose="020B0604020202020204" pitchFamily="34" charset="0"/>
              <a:buChar char="•"/>
            </a:pPr>
            <a:r>
              <a:rPr lang="de-DE" sz="2400" dirty="0">
                <a:latin typeface="Calibri" panose="020F0502020204030204" pitchFamily="34" charset="0"/>
                <a:cs typeface="Calibri" panose="020F0502020204030204" pitchFamily="34" charset="0"/>
                <a:sym typeface="Arial" panose="020B0604020202020204" pitchFamily="34" charset="0"/>
              </a:rPr>
              <a:t>Schritt 1: </a:t>
            </a:r>
            <a:r>
              <a:rPr lang="de-DE" sz="2400" b="0" dirty="0">
                <a:latin typeface="Calibri" panose="020F0502020204030204" pitchFamily="34" charset="0"/>
                <a:cs typeface="Calibri" panose="020F0502020204030204" pitchFamily="34" charset="0"/>
                <a:sym typeface="Arial" panose="020B0604020202020204" pitchFamily="34" charset="0"/>
              </a:rPr>
              <a:t>Bitte besprechen Sie, welche Krankheiten oder gesundheitlichen Einschränkungen Sie je nach Ihrem nationalen Hintergrund und Ihren persönlichen Erfahrungen für die häufigsten halten (z.B. Kopfschmerzen, Grippe, Hämatome)</a:t>
            </a:r>
          </a:p>
          <a:p>
            <a:pPr marL="342900" indent="-342900">
              <a:buFont typeface="Arial" panose="020B0604020202020204" pitchFamily="34" charset="0"/>
              <a:buChar char="•"/>
            </a:pPr>
            <a:r>
              <a:rPr lang="de-DE" sz="2400" b="0" dirty="0">
                <a:latin typeface="Calibri" panose="020F0502020204030204" pitchFamily="34" charset="0"/>
                <a:cs typeface="Calibri" panose="020F0502020204030204" pitchFamily="34" charset="0"/>
                <a:sym typeface="Arial" panose="020B0604020202020204" pitchFamily="34" charset="0"/>
              </a:rPr>
              <a:t>Notieren Sie jede Krankheit auf verschiedenfarbigen Karten (eine Farbe pro Krankheit) </a:t>
            </a:r>
          </a:p>
          <a:p>
            <a:pPr marL="342900" indent="-342900">
              <a:buFont typeface="Arial" panose="020B0604020202020204" pitchFamily="34" charset="0"/>
              <a:buChar char="•"/>
            </a:pPr>
            <a:r>
              <a:rPr lang="de-DE" sz="2400" b="0" dirty="0">
                <a:latin typeface="Calibri" panose="020F0502020204030204" pitchFamily="34" charset="0"/>
                <a:cs typeface="Calibri" panose="020F0502020204030204" pitchFamily="34" charset="0"/>
                <a:sym typeface="Arial" panose="020B0604020202020204" pitchFamily="34" charset="0"/>
              </a:rPr>
              <a:t>Stecken Sie die Kärtchen an die Pinnwand </a:t>
            </a:r>
            <a:endParaRPr lang="en-US" sz="2400" b="0" dirty="0">
              <a:latin typeface="Calibri" panose="020F0502020204030204" pitchFamily="34" charset="0"/>
              <a:cs typeface="Calibri" panose="020F0502020204030204" pitchFamily="34" charset="0"/>
              <a:sym typeface="Arial" panose="020B0604020202020204" pitchFamily="34" charset="0"/>
            </a:endParaRPr>
          </a:p>
        </p:txBody>
      </p:sp>
      <p:pic>
        <p:nvPicPr>
          <p:cNvPr id="2050" name="Picture 2" descr="Korkwand, Pinwand, Notizzettel, Zettel, Papier, Ko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077" y="2538484"/>
            <a:ext cx="4503761" cy="3603009"/>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10">
            <a:extLst>
              <a:ext uri="{FF2B5EF4-FFF2-40B4-BE49-F238E27FC236}">
                <a16:creationId xmlns:a16="http://schemas.microsoft.com/office/drawing/2014/main" id="{5ED1FA97-0C09-42E7-968D-251073E1DAA9}"/>
              </a:ext>
            </a:extLst>
          </p:cNvPr>
          <p:cNvSpPr txBox="1"/>
          <p:nvPr/>
        </p:nvSpPr>
        <p:spPr>
          <a:xfrm>
            <a:off x="7494495" y="-14991"/>
            <a:ext cx="4697506"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5.2 Wie man Gesundheitsinformationen online findet</a:t>
            </a:r>
          </a:p>
        </p:txBody>
      </p:sp>
    </p:spTree>
    <p:extLst>
      <p:ext uri="{BB962C8B-B14F-4D97-AF65-F5344CB8AC3E}">
        <p14:creationId xmlns:p14="http://schemas.microsoft.com/office/powerpoint/2010/main" val="4262029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5335" y="1079999"/>
            <a:ext cx="10515600" cy="893179"/>
          </a:xfrm>
        </p:spPr>
        <p:txBody>
          <a:bodyPr>
            <a:normAutofit/>
          </a:bodyPr>
          <a:lstStyle/>
          <a:p>
            <a:r>
              <a:rPr lang="de-DE" dirty="0">
                <a:solidFill>
                  <a:srgbClr val="002060"/>
                </a:solidFill>
                <a:latin typeface="Calibri"/>
                <a:cs typeface="Calibri"/>
              </a:rPr>
              <a:t>Kommen Sie zu einem Beschluss</a:t>
            </a:r>
            <a:endParaRPr lang="el-GR" dirty="0">
              <a:solidFill>
                <a:srgbClr val="002060"/>
              </a:solidFill>
              <a:latin typeface="Calibri"/>
              <a:cs typeface="Calibri"/>
            </a:endParaRP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err="1">
                <a:hlinkClick r:id="rId4"/>
              </a:rPr>
              <a:t>Pixabay</a:t>
            </a:r>
            <a:r>
              <a:rPr lang="en-US" sz="1200" dirty="0">
                <a:hlinkClick r:id="rId4"/>
              </a:rPr>
              <a:t> license</a:t>
            </a:r>
            <a:endParaRPr lang="en-US" sz="1200" dirty="0"/>
          </a:p>
        </p:txBody>
      </p:sp>
      <p:sp>
        <p:nvSpPr>
          <p:cNvPr id="1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55335" y="2169993"/>
            <a:ext cx="5476975" cy="3471401"/>
          </a:xfrm>
        </p:spPr>
        <p:txBody>
          <a:bodyPr>
            <a:normAutofit fontScale="92500" lnSpcReduction="10000"/>
          </a:bodyPr>
          <a:lstStyle/>
          <a:p>
            <a:endParaRPr lang="en-GB" sz="2200" b="0" dirty="0">
              <a:sym typeface="Arial" panose="020B0604020202020204" pitchFamily="34" charset="0"/>
            </a:endParaRPr>
          </a:p>
          <a:p>
            <a:pPr marL="342900" indent="-342900">
              <a:buFont typeface="Arial" panose="020B0604020202020204" pitchFamily="34" charset="0"/>
              <a:buChar char="•"/>
            </a:pPr>
            <a:r>
              <a:rPr lang="de-DE" sz="2400" dirty="0">
                <a:latin typeface="Calibri" panose="020F0502020204030204" pitchFamily="34" charset="0"/>
                <a:cs typeface="Calibri" panose="020F0502020204030204" pitchFamily="34" charset="0"/>
                <a:sym typeface="Arial" panose="020B0604020202020204" pitchFamily="34" charset="0"/>
              </a:rPr>
              <a:t>Schritt 2: </a:t>
            </a:r>
            <a:r>
              <a:rPr lang="de-DE" sz="2400" b="0" dirty="0">
                <a:latin typeface="Calibri" panose="020F0502020204030204" pitchFamily="34" charset="0"/>
                <a:cs typeface="Calibri" panose="020F0502020204030204" pitchFamily="34" charset="0"/>
                <a:sym typeface="Arial" panose="020B0604020202020204" pitchFamily="34" charset="0"/>
              </a:rPr>
              <a:t>Ihr/e Trainer/in gibt jedem/jeder Lernenden 5 Klebepunkte, die Sie auf die Karten kleben sollen, deren Krankheiten Sie für die häufigsten halten.</a:t>
            </a:r>
          </a:p>
          <a:p>
            <a:pPr marL="342900" indent="-342900">
              <a:buFont typeface="Arial" panose="020B0604020202020204" pitchFamily="34" charset="0"/>
              <a:buChar char="•"/>
            </a:pPr>
            <a:r>
              <a:rPr lang="de-DE" sz="2400" b="0" dirty="0">
                <a:latin typeface="Calibri" panose="020F0502020204030204" pitchFamily="34" charset="0"/>
                <a:cs typeface="Calibri" panose="020F0502020204030204" pitchFamily="34" charset="0"/>
                <a:sym typeface="Arial" panose="020B0604020202020204" pitchFamily="34" charset="0"/>
              </a:rPr>
              <a:t>Je mehr Punkte eine Krankheit erhalten hat, desto höher ist ihre Priorität.</a:t>
            </a:r>
          </a:p>
          <a:p>
            <a:pPr marL="342900" indent="-342900">
              <a:buFont typeface="Arial" panose="020B0604020202020204" pitchFamily="34" charset="0"/>
              <a:buChar char="•"/>
            </a:pPr>
            <a:r>
              <a:rPr lang="de-DE" sz="2400" b="0" dirty="0">
                <a:latin typeface="Calibri" panose="020F0502020204030204" pitchFamily="34" charset="0"/>
                <a:cs typeface="Calibri" panose="020F0502020204030204" pitchFamily="34" charset="0"/>
                <a:sym typeface="Arial" panose="020B0604020202020204" pitchFamily="34" charset="0"/>
              </a:rPr>
              <a:t>Schauen Sie sich nun die 5 Krankheiten genauer an, die die meisten Punkte erhalten haben.</a:t>
            </a:r>
          </a:p>
        </p:txBody>
      </p:sp>
      <p:pic>
        <p:nvPicPr>
          <p:cNvPr id="1028" name="Picture 4" descr="Polka Dots, Punkte, Flecken, Mu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0099" y="2286442"/>
            <a:ext cx="3238500" cy="3238501"/>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10">
            <a:extLst>
              <a:ext uri="{FF2B5EF4-FFF2-40B4-BE49-F238E27FC236}">
                <a16:creationId xmlns:a16="http://schemas.microsoft.com/office/drawing/2014/main" id="{C9855ECE-4D85-4F20-8D47-3460EA1E4166}"/>
              </a:ext>
            </a:extLst>
          </p:cNvPr>
          <p:cNvSpPr txBox="1"/>
          <p:nvPr/>
        </p:nvSpPr>
        <p:spPr>
          <a:xfrm>
            <a:off x="7252447" y="-14991"/>
            <a:ext cx="4939553"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5.2 Wie man Gesundheitsinformationen online findet</a:t>
            </a:r>
          </a:p>
        </p:txBody>
      </p:sp>
    </p:spTree>
    <p:extLst>
      <p:ext uri="{BB962C8B-B14F-4D97-AF65-F5344CB8AC3E}">
        <p14:creationId xmlns:p14="http://schemas.microsoft.com/office/powerpoint/2010/main" val="1265091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3"/>
          <p:cNvSpPr txBox="1">
            <a:spLocks noGrp="1"/>
          </p:cNvSpPr>
          <p:nvPr>
            <p:ph type="title"/>
          </p:nvPr>
        </p:nvSpPr>
        <p:spPr>
          <a:xfrm>
            <a:off x="5297762" y="329184"/>
            <a:ext cx="6251110" cy="17830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03864"/>
              </a:buClr>
              <a:buSzPts val="5400"/>
              <a:buFont typeface="Calibri"/>
              <a:buNone/>
            </a:pPr>
            <a:r>
              <a:rPr lang="en-US" sz="5400" dirty="0"/>
              <a:t>Module</a:t>
            </a:r>
            <a:endParaRPr sz="5400" dirty="0"/>
          </a:p>
        </p:txBody>
      </p:sp>
      <p:pic>
        <p:nvPicPr>
          <p:cNvPr id="116" name="Google Shape;116;p3"/>
          <p:cNvPicPr preferRelativeResize="0">
            <a:picLocks noGrp="1"/>
          </p:cNvPicPr>
          <p:nvPr>
            <p:ph type="body" idx="1"/>
          </p:nvPr>
        </p:nvPicPr>
        <p:blipFill rotWithShape="1">
          <a:blip r:embed="rId3">
            <a:alphaModFix/>
          </a:blip>
          <a:srcRect l="15072" r="17015"/>
          <a:stretch/>
        </p:blipFill>
        <p:spPr>
          <a:xfrm>
            <a:off x="1" y="10"/>
            <a:ext cx="4657344" cy="6857990"/>
          </a:xfrm>
          <a:prstGeom prst="rect">
            <a:avLst/>
          </a:prstGeom>
          <a:noFill/>
          <a:ln>
            <a:noFill/>
          </a:ln>
        </p:spPr>
      </p:pic>
      <p:sp>
        <p:nvSpPr>
          <p:cNvPr id="117" name="Google Shape;117;p3"/>
          <p:cNvSpPr/>
          <p:nvPr/>
        </p:nvSpPr>
        <p:spPr>
          <a:xfrm>
            <a:off x="5297762" y="2374947"/>
            <a:ext cx="4243589"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3"/>
          <p:cNvSpPr/>
          <p:nvPr/>
        </p:nvSpPr>
        <p:spPr>
          <a:xfrm>
            <a:off x="5206482" y="2267339"/>
            <a:ext cx="4657344" cy="3545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2" name="Google Shape;132;p3"/>
          <p:cNvPicPr preferRelativeResize="0"/>
          <p:nvPr/>
        </p:nvPicPr>
        <p:blipFill rotWithShape="1">
          <a:blip r:embed="rId4">
            <a:alphaModFix/>
          </a:blip>
          <a:srcRect/>
          <a:stretch/>
        </p:blipFill>
        <p:spPr>
          <a:xfrm>
            <a:off x="11342727" y="5859829"/>
            <a:ext cx="412289" cy="362815"/>
          </a:xfrm>
          <a:prstGeom prst="rect">
            <a:avLst/>
          </a:prstGeom>
          <a:noFill/>
          <a:ln>
            <a:noFill/>
          </a:ln>
        </p:spPr>
      </p:pic>
      <p:graphicFrame>
        <p:nvGraphicFramePr>
          <p:cNvPr id="2" name="Tabelle 1"/>
          <p:cNvGraphicFramePr>
            <a:graphicFrameLocks noGrp="1"/>
          </p:cNvGraphicFramePr>
          <p:nvPr>
            <p:extLst>
              <p:ext uri="{D42A27DB-BD31-4B8C-83A1-F6EECF244321}">
                <p14:modId xmlns:p14="http://schemas.microsoft.com/office/powerpoint/2010/main" val="1052684066"/>
              </p:ext>
            </p:extLst>
          </p:nvPr>
        </p:nvGraphicFramePr>
        <p:xfrm>
          <a:off x="5297762" y="2621902"/>
          <a:ext cx="6552862" cy="2455164"/>
        </p:xfrm>
        <a:graphic>
          <a:graphicData uri="http://schemas.openxmlformats.org/drawingml/2006/table">
            <a:tbl>
              <a:tblPr bandRow="1">
                <a:tableStyleId>{5C22544A-7EE6-4342-B048-85BDC9FD1C3A}</a:tableStyleId>
              </a:tblPr>
              <a:tblGrid>
                <a:gridCol w="6552862">
                  <a:extLst>
                    <a:ext uri="{9D8B030D-6E8A-4147-A177-3AD203B41FA5}">
                      <a16:colId xmlns:a16="http://schemas.microsoft.com/office/drawing/2014/main" val="20000"/>
                    </a:ext>
                  </a:extLst>
                </a:gridCol>
              </a:tblGrid>
              <a:tr h="249555">
                <a:tc>
                  <a:txBody>
                    <a:bodyPr/>
                    <a:lstStyle/>
                    <a:p>
                      <a:pPr algn="just">
                        <a:lnSpc>
                          <a:spcPct val="130000"/>
                        </a:lnSpc>
                        <a:spcAft>
                          <a:spcPts val="800"/>
                        </a:spcAft>
                      </a:pPr>
                      <a:r>
                        <a:rPr lang="de-DE" sz="1600" dirty="0">
                          <a:effectLst/>
                        </a:rPr>
                        <a:t>Modul 1: Was ist digitale Gesundheitskompetenz und ihre Bedeutung?</a:t>
                      </a:r>
                      <a:endParaRPr lang="de-DE" sz="1600" dirty="0">
                        <a:solidFill>
                          <a:srgbClr val="FFFFFF"/>
                        </a:solidFill>
                        <a:effectLst/>
                        <a:latin typeface="Arial" panose="020B0604020202020204" pitchFamily="34" charset="0"/>
                        <a:ea typeface="Arial" panose="020B0604020202020204" pitchFamily="34" charset="0"/>
                      </a:endParaRPr>
                    </a:p>
                  </a:txBody>
                  <a:tcPr marL="68580" marR="68580" marT="36195" marB="36195" anchor="ctr"/>
                </a:tc>
                <a:extLst>
                  <a:ext uri="{0D108BD9-81ED-4DB2-BD59-A6C34878D82A}">
                    <a16:rowId xmlns:a16="http://schemas.microsoft.com/office/drawing/2014/main" val="10000"/>
                  </a:ext>
                </a:extLst>
              </a:tr>
              <a:tr h="249555">
                <a:tc>
                  <a:txBody>
                    <a:bodyPr/>
                    <a:lstStyle/>
                    <a:p>
                      <a:pPr algn="just">
                        <a:lnSpc>
                          <a:spcPct val="130000"/>
                        </a:lnSpc>
                        <a:spcAft>
                          <a:spcPts val="800"/>
                        </a:spcAft>
                      </a:pPr>
                      <a:r>
                        <a:rPr lang="de-DE" sz="1600" dirty="0">
                          <a:effectLst/>
                        </a:rPr>
                        <a:t>Modul 2: Die wichtigsten Gesundheitsprobleme bei der Ankunft in einem neuen Land</a:t>
                      </a:r>
                      <a:endParaRPr lang="de-DE" sz="1600" dirty="0">
                        <a:solidFill>
                          <a:srgbClr val="FFFFFF"/>
                        </a:solidFill>
                        <a:effectLst/>
                        <a:latin typeface="Arial" panose="020B0604020202020204" pitchFamily="34" charset="0"/>
                        <a:ea typeface="Arial" panose="020B0604020202020204" pitchFamily="34" charset="0"/>
                      </a:endParaRPr>
                    </a:p>
                  </a:txBody>
                  <a:tcPr marL="68580" marR="68580" marT="36195" marB="36195" anchor="ctr"/>
                </a:tc>
                <a:extLst>
                  <a:ext uri="{0D108BD9-81ED-4DB2-BD59-A6C34878D82A}">
                    <a16:rowId xmlns:a16="http://schemas.microsoft.com/office/drawing/2014/main" val="10001"/>
                  </a:ext>
                </a:extLst>
              </a:tr>
              <a:tr h="249555">
                <a:tc>
                  <a:txBody>
                    <a:bodyPr/>
                    <a:lstStyle/>
                    <a:p>
                      <a:pPr algn="just">
                        <a:lnSpc>
                          <a:spcPct val="130000"/>
                        </a:lnSpc>
                        <a:spcAft>
                          <a:spcPts val="800"/>
                        </a:spcAft>
                      </a:pPr>
                      <a:r>
                        <a:rPr lang="de-DE" sz="1600" dirty="0">
                          <a:effectLst/>
                        </a:rPr>
                        <a:t>Modul 3: Dienstleistungen im Gesundheitswesen</a:t>
                      </a:r>
                      <a:endParaRPr lang="de-DE" sz="1600" dirty="0">
                        <a:solidFill>
                          <a:srgbClr val="FFFFFF"/>
                        </a:solidFill>
                        <a:effectLst/>
                        <a:latin typeface="Arial" panose="020B0604020202020204" pitchFamily="34" charset="0"/>
                        <a:ea typeface="Arial" panose="020B0604020202020204" pitchFamily="34" charset="0"/>
                      </a:endParaRPr>
                    </a:p>
                  </a:txBody>
                  <a:tcPr marL="68580" marR="68580" marT="36195" marB="36195" anchor="ctr"/>
                </a:tc>
                <a:extLst>
                  <a:ext uri="{0D108BD9-81ED-4DB2-BD59-A6C34878D82A}">
                    <a16:rowId xmlns:a16="http://schemas.microsoft.com/office/drawing/2014/main" val="10002"/>
                  </a:ext>
                </a:extLst>
              </a:tr>
              <a:tr h="249555">
                <a:tc>
                  <a:txBody>
                    <a:bodyPr/>
                    <a:lstStyle/>
                    <a:p>
                      <a:pPr algn="just">
                        <a:lnSpc>
                          <a:spcPct val="130000"/>
                        </a:lnSpc>
                        <a:spcAft>
                          <a:spcPts val="800"/>
                        </a:spcAft>
                      </a:pPr>
                      <a:r>
                        <a:rPr lang="de-DE" sz="1600" dirty="0">
                          <a:effectLst/>
                        </a:rPr>
                        <a:t>Modul 4: Digitale Kompetenz entwickeln</a:t>
                      </a:r>
                      <a:endParaRPr lang="de-DE" sz="1600" dirty="0">
                        <a:solidFill>
                          <a:srgbClr val="FFFFFF"/>
                        </a:solidFill>
                        <a:effectLst/>
                        <a:latin typeface="Arial" panose="020B0604020202020204" pitchFamily="34" charset="0"/>
                        <a:ea typeface="Arial" panose="020B0604020202020204" pitchFamily="34" charset="0"/>
                      </a:endParaRPr>
                    </a:p>
                  </a:txBody>
                  <a:tcPr marL="68580" marR="68580" marT="36195" marB="36195" anchor="ctr"/>
                </a:tc>
                <a:extLst>
                  <a:ext uri="{0D108BD9-81ED-4DB2-BD59-A6C34878D82A}">
                    <a16:rowId xmlns:a16="http://schemas.microsoft.com/office/drawing/2014/main" val="10003"/>
                  </a:ext>
                </a:extLst>
              </a:tr>
              <a:tr h="249555">
                <a:tc>
                  <a:txBody>
                    <a:bodyPr/>
                    <a:lstStyle/>
                    <a:p>
                      <a:pPr algn="just">
                        <a:lnSpc>
                          <a:spcPct val="130000"/>
                        </a:lnSpc>
                        <a:spcAft>
                          <a:spcPts val="800"/>
                        </a:spcAft>
                      </a:pPr>
                      <a:r>
                        <a:rPr lang="de-DE" sz="1600" b="1" dirty="0">
                          <a:solidFill>
                            <a:srgbClr val="C00000"/>
                          </a:solidFill>
                          <a:effectLst/>
                        </a:rPr>
                        <a:t>Modul 5: Digitale Gesundheitstools erkunden</a:t>
                      </a:r>
                      <a:endParaRPr lang="de-DE" sz="1600" b="1" dirty="0">
                        <a:solidFill>
                          <a:srgbClr val="C00000"/>
                        </a:solidFill>
                        <a:effectLst/>
                        <a:latin typeface="Arial" panose="020B0604020202020204" pitchFamily="34" charset="0"/>
                        <a:ea typeface="Arial" panose="020B0604020202020204" pitchFamily="34" charset="0"/>
                      </a:endParaRPr>
                    </a:p>
                  </a:txBody>
                  <a:tcPr marL="68580" marR="68580" marT="36195" marB="36195" anchor="ctr"/>
                </a:tc>
                <a:extLst>
                  <a:ext uri="{0D108BD9-81ED-4DB2-BD59-A6C34878D82A}">
                    <a16:rowId xmlns:a16="http://schemas.microsoft.com/office/drawing/2014/main" val="10004"/>
                  </a:ext>
                </a:extLst>
              </a:tr>
              <a:tr h="249555">
                <a:tc>
                  <a:txBody>
                    <a:bodyPr/>
                    <a:lstStyle/>
                    <a:p>
                      <a:pPr algn="just">
                        <a:lnSpc>
                          <a:spcPct val="130000"/>
                        </a:lnSpc>
                        <a:spcAft>
                          <a:spcPts val="800"/>
                        </a:spcAft>
                      </a:pPr>
                      <a:r>
                        <a:rPr lang="de-DE" sz="1600" dirty="0">
                          <a:effectLst/>
                        </a:rPr>
                        <a:t>Modul 6: Aktiv sein in der digitalen Gesundheitsumgebung</a:t>
                      </a:r>
                      <a:endParaRPr lang="de-DE" sz="1600" dirty="0">
                        <a:solidFill>
                          <a:srgbClr val="FFFFFF"/>
                        </a:solidFill>
                        <a:effectLst/>
                        <a:latin typeface="Arial" panose="020B0604020202020204" pitchFamily="34" charset="0"/>
                        <a:ea typeface="Arial" panose="020B0604020202020204" pitchFamily="34" charset="0"/>
                      </a:endParaRPr>
                    </a:p>
                  </a:txBody>
                  <a:tcPr marL="68580" marR="68580" marT="36195" marB="36195"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3828"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330559" y="1768808"/>
            <a:ext cx="5688052" cy="44701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SzPts val="2000"/>
              <a:buNone/>
            </a:pPr>
            <a:r>
              <a:rPr lang="en-GB" sz="2000" b="1" dirty="0" err="1"/>
              <a:t>Schritt</a:t>
            </a:r>
            <a:r>
              <a:rPr lang="en-GB" sz="2000" b="1" dirty="0"/>
              <a:t> 3: </a:t>
            </a:r>
          </a:p>
          <a:p>
            <a:pPr marL="342900" indent="-342900">
              <a:lnSpc>
                <a:spcPct val="100000"/>
              </a:lnSpc>
              <a:spcBef>
                <a:spcPts val="0"/>
              </a:spcBef>
              <a:buSzPts val="2000"/>
            </a:pPr>
            <a:endParaRPr lang="en-GB" sz="2000" dirty="0"/>
          </a:p>
          <a:p>
            <a:pPr marL="342900" indent="-342900">
              <a:lnSpc>
                <a:spcPct val="100000"/>
              </a:lnSpc>
              <a:spcBef>
                <a:spcPts val="0"/>
              </a:spcBef>
              <a:buSzPts val="2000"/>
            </a:pPr>
            <a:r>
              <a:rPr lang="de-DE" sz="2000" dirty="0"/>
              <a:t>Sie haben nun eine Prioritätenliste der 5 häufigsten Krankheiten</a:t>
            </a:r>
          </a:p>
          <a:p>
            <a:pPr marL="342900" indent="-342900">
              <a:lnSpc>
                <a:spcPct val="100000"/>
              </a:lnSpc>
              <a:spcBef>
                <a:spcPts val="0"/>
              </a:spcBef>
              <a:buSzPts val="2000"/>
            </a:pPr>
            <a:r>
              <a:rPr lang="de-DE" sz="2000" dirty="0"/>
              <a:t>Bitte teilen Sie sich in kleine Gruppen von 2-3 Personen auf und teilen Sie jeder Gruppe 1 Krankheit zu</a:t>
            </a:r>
          </a:p>
          <a:p>
            <a:pPr marL="342900" indent="-342900">
              <a:lnSpc>
                <a:spcPct val="100000"/>
              </a:lnSpc>
              <a:spcBef>
                <a:spcPts val="0"/>
              </a:spcBef>
              <a:buSzPts val="2000"/>
            </a:pPr>
            <a:r>
              <a:rPr lang="de-DE" sz="2000" dirty="0"/>
              <a:t>Jede Gruppe geht online und sucht nach dieser Krankheit</a:t>
            </a:r>
          </a:p>
          <a:p>
            <a:pPr marL="342900" indent="-342900">
              <a:lnSpc>
                <a:spcPct val="100000"/>
              </a:lnSpc>
              <a:spcBef>
                <a:spcPts val="0"/>
              </a:spcBef>
              <a:buSzPts val="2000"/>
            </a:pPr>
            <a:r>
              <a:rPr lang="de-DE" sz="2000" dirty="0"/>
              <a:t>Zählen Sie, wie viele digitale Quellen Sie innerhalb des vorgegebenen Zeitrahmens finden können, die Informationen über die Krankheit und mögliche Behandlungen anbieten</a:t>
            </a:r>
          </a:p>
        </p:txBody>
      </p:sp>
      <p:pic>
        <p:nvPicPr>
          <p:cNvPr id="5" name="Grafik 4"/>
          <p:cNvPicPr>
            <a:picLocks noChangeAspect="1"/>
          </p:cNvPicPr>
          <p:nvPr/>
        </p:nvPicPr>
        <p:blipFill>
          <a:blip r:embed="rId5"/>
          <a:stretch>
            <a:fillRect/>
          </a:stretch>
        </p:blipFill>
        <p:spPr>
          <a:xfrm>
            <a:off x="7192371" y="2539908"/>
            <a:ext cx="4020129" cy="2675899"/>
          </a:xfrm>
          <a:prstGeom prst="rect">
            <a:avLst/>
          </a:prstGeom>
        </p:spPr>
      </p:pic>
      <p:sp>
        <p:nvSpPr>
          <p:cNvPr id="7" name="Textfeld 10">
            <a:extLst>
              <a:ext uri="{FF2B5EF4-FFF2-40B4-BE49-F238E27FC236}">
                <a16:creationId xmlns:a16="http://schemas.microsoft.com/office/drawing/2014/main" id="{2A2FC0F2-BE54-4639-A7D3-5B968A1D4FBE}"/>
              </a:ext>
            </a:extLst>
          </p:cNvPr>
          <p:cNvSpPr txBox="1"/>
          <p:nvPr/>
        </p:nvSpPr>
        <p:spPr>
          <a:xfrm>
            <a:off x="6983507" y="-14991"/>
            <a:ext cx="5208494"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5.2 Wie man Gesundheitsinformationen online findet</a:t>
            </a:r>
          </a:p>
        </p:txBody>
      </p:sp>
    </p:spTree>
    <p:extLst>
      <p:ext uri="{BB962C8B-B14F-4D97-AF65-F5344CB8AC3E}">
        <p14:creationId xmlns:p14="http://schemas.microsoft.com/office/powerpoint/2010/main" val="2748944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3828"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330558" y="1768808"/>
            <a:ext cx="9934029" cy="44701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SzPts val="2000"/>
              <a:buNone/>
            </a:pPr>
            <a:endParaRPr lang="en-GB" sz="2000" dirty="0"/>
          </a:p>
          <a:p>
            <a:pPr marL="0" indent="0">
              <a:lnSpc>
                <a:spcPct val="100000"/>
              </a:lnSpc>
              <a:spcBef>
                <a:spcPts val="0"/>
              </a:spcBef>
              <a:buSzPts val="2000"/>
              <a:buNone/>
            </a:pPr>
            <a:r>
              <a:rPr lang="de-DE" sz="2000" dirty="0"/>
              <a:t>Dann bitte</a:t>
            </a:r>
          </a:p>
          <a:p>
            <a:pPr marL="0" indent="0">
              <a:lnSpc>
                <a:spcPct val="100000"/>
              </a:lnSpc>
              <a:spcBef>
                <a:spcPts val="0"/>
              </a:spcBef>
              <a:buSzPts val="2000"/>
              <a:buNone/>
            </a:pPr>
            <a:endParaRPr lang="de-DE" sz="2000" dirty="0"/>
          </a:p>
          <a:p>
            <a:pPr marL="342900" indent="-342900">
              <a:lnSpc>
                <a:spcPct val="100000"/>
              </a:lnSpc>
              <a:spcBef>
                <a:spcPts val="0"/>
              </a:spcBef>
              <a:buSzPts val="2000"/>
            </a:pPr>
            <a:r>
              <a:rPr lang="de-DE" sz="2000" dirty="0"/>
              <a:t>prüfen Sie die Unterschiede, z. B. ob die Behandlung durch die "Schulmedizin" oder durch andere Behandlungen wie Naturheilverfahren angeboten wird</a:t>
            </a:r>
          </a:p>
          <a:p>
            <a:pPr marL="342900" indent="-342900">
              <a:lnSpc>
                <a:spcPct val="100000"/>
              </a:lnSpc>
              <a:spcBef>
                <a:spcPts val="0"/>
              </a:spcBef>
              <a:buSzPts val="2000"/>
            </a:pPr>
            <a:endParaRPr lang="de-DE" sz="2000" dirty="0"/>
          </a:p>
          <a:p>
            <a:pPr marL="342900" indent="-342900">
              <a:lnSpc>
                <a:spcPct val="100000"/>
              </a:lnSpc>
              <a:spcBef>
                <a:spcPts val="0"/>
              </a:spcBef>
              <a:buSzPts val="2000"/>
            </a:pPr>
            <a:r>
              <a:rPr lang="de-DE" sz="2000" dirty="0"/>
              <a:t>prüfen Sie, ob es eine Mehrheit der angebotenen Informationen gibt (z. B. mehr Informationen über Naturheilkunde, Anzahl der möglichen Auslöser für die Krankheit, Informationen über verschiedene Behandlungsmethoden für die Krankheit usw.)</a:t>
            </a:r>
          </a:p>
        </p:txBody>
      </p:sp>
      <p:sp>
        <p:nvSpPr>
          <p:cNvPr id="7" name="Textfeld 10">
            <a:extLst>
              <a:ext uri="{FF2B5EF4-FFF2-40B4-BE49-F238E27FC236}">
                <a16:creationId xmlns:a16="http://schemas.microsoft.com/office/drawing/2014/main" id="{4EDF2940-02C6-4C33-B9DF-6F2809B6FA19}"/>
              </a:ext>
            </a:extLst>
          </p:cNvPr>
          <p:cNvSpPr txBox="1"/>
          <p:nvPr/>
        </p:nvSpPr>
        <p:spPr>
          <a:xfrm>
            <a:off x="7395883" y="-14991"/>
            <a:ext cx="4796118"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5.2 Wie man Gesundheitsinformationen online findet</a:t>
            </a:r>
          </a:p>
        </p:txBody>
      </p:sp>
    </p:spTree>
    <p:extLst>
      <p:ext uri="{BB962C8B-B14F-4D97-AF65-F5344CB8AC3E}">
        <p14:creationId xmlns:p14="http://schemas.microsoft.com/office/powerpoint/2010/main" val="332379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3828"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330559" y="1768808"/>
            <a:ext cx="5688052" cy="44701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SzPts val="2000"/>
              <a:buNone/>
            </a:pPr>
            <a:endParaRPr lang="en-GB" sz="2000" dirty="0"/>
          </a:p>
          <a:p>
            <a:pPr marL="0" indent="0">
              <a:lnSpc>
                <a:spcPct val="100000"/>
              </a:lnSpc>
              <a:spcBef>
                <a:spcPts val="0"/>
              </a:spcBef>
              <a:buSzPts val="2000"/>
              <a:buNone/>
            </a:pPr>
            <a:r>
              <a:rPr lang="de-DE" sz="2000" dirty="0"/>
              <a:t>Stellen Sie Ihre Ergebnisse der gesamten Gruppe vor und beantworten Sie dabei die folgenden Fragen:</a:t>
            </a:r>
          </a:p>
          <a:p>
            <a:pPr marL="0" indent="0">
              <a:lnSpc>
                <a:spcPct val="100000"/>
              </a:lnSpc>
              <a:spcBef>
                <a:spcPts val="0"/>
              </a:spcBef>
              <a:buSzPts val="2000"/>
              <a:buNone/>
            </a:pPr>
            <a:endParaRPr lang="de-DE" sz="2000" dirty="0"/>
          </a:p>
          <a:p>
            <a:pPr marL="342900" indent="-342900">
              <a:lnSpc>
                <a:spcPct val="100000"/>
              </a:lnSpc>
              <a:spcBef>
                <a:spcPts val="0"/>
              </a:spcBef>
              <a:buSzPts val="2000"/>
            </a:pPr>
            <a:r>
              <a:rPr lang="de-DE" sz="2000" dirty="0"/>
              <a:t>Gab es große Unterschiede bei den Beschreibungen der Krankheiten und ihrer Behandlung in den gefundenen Online-Informationen?</a:t>
            </a:r>
          </a:p>
          <a:p>
            <a:pPr marL="342900" indent="-342900">
              <a:lnSpc>
                <a:spcPct val="100000"/>
              </a:lnSpc>
              <a:spcBef>
                <a:spcPts val="0"/>
              </a:spcBef>
              <a:buSzPts val="2000"/>
            </a:pPr>
            <a:r>
              <a:rPr lang="de-DE" sz="2000" dirty="0"/>
              <a:t>Wie war die Zusammenarbeit in der Gruppe während der Online-Suche?</a:t>
            </a:r>
          </a:p>
          <a:p>
            <a:pPr marL="342900" indent="-342900">
              <a:lnSpc>
                <a:spcPct val="100000"/>
              </a:lnSpc>
              <a:spcBef>
                <a:spcPts val="0"/>
              </a:spcBef>
              <a:buSzPts val="2000"/>
            </a:pPr>
            <a:r>
              <a:rPr lang="de-DE" sz="2000" dirty="0"/>
              <a:t>Falls Sie unterschiedliche nationale Hintergründe hatten, gab es Unterschiede in der Bewertung der Behandlungen für die ausgewählten Krankheiten?</a:t>
            </a:r>
          </a:p>
        </p:txBody>
      </p:sp>
      <p:pic>
        <p:nvPicPr>
          <p:cNvPr id="1026" name="Picture 2" descr="Post It, Kork, Pinwand, Pin, Memo, Beschrift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5633" y="1783798"/>
            <a:ext cx="4739493" cy="3791595"/>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10">
            <a:extLst>
              <a:ext uri="{FF2B5EF4-FFF2-40B4-BE49-F238E27FC236}">
                <a16:creationId xmlns:a16="http://schemas.microsoft.com/office/drawing/2014/main" id="{DC7E0C4A-DAFB-469D-AA66-C84277085C56}"/>
              </a:ext>
            </a:extLst>
          </p:cNvPr>
          <p:cNvSpPr txBox="1"/>
          <p:nvPr/>
        </p:nvSpPr>
        <p:spPr>
          <a:xfrm>
            <a:off x="7126941" y="-14991"/>
            <a:ext cx="5065059"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5.2 Wie man Gesundheitsinformationen online findet</a:t>
            </a:r>
          </a:p>
        </p:txBody>
      </p:sp>
    </p:spTree>
    <p:extLst>
      <p:ext uri="{BB962C8B-B14F-4D97-AF65-F5344CB8AC3E}">
        <p14:creationId xmlns:p14="http://schemas.microsoft.com/office/powerpoint/2010/main" val="39951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3828"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Online </a:t>
            </a:r>
            <a:r>
              <a:rPr lang="en-GB" dirty="0" err="1">
                <a:solidFill>
                  <a:srgbClr val="002060"/>
                </a:solidFill>
              </a:rPr>
              <a:t>Hausaufgabe</a:t>
            </a: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330559" y="1768808"/>
            <a:ext cx="7455288" cy="44701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Aft>
                <a:spcPts val="600"/>
              </a:spcAft>
              <a:buSzPts val="2000"/>
              <a:buNone/>
            </a:pPr>
            <a:endParaRPr lang="en-GB" sz="2000" dirty="0"/>
          </a:p>
          <a:p>
            <a:pPr marL="0" indent="0">
              <a:lnSpc>
                <a:spcPct val="100000"/>
              </a:lnSpc>
              <a:spcAft>
                <a:spcPts val="600"/>
              </a:spcAft>
              <a:buSzPts val="2000"/>
              <a:buNone/>
            </a:pPr>
            <a:r>
              <a:rPr lang="de-DE" sz="2000" dirty="0"/>
              <a:t>Ihr/e Trainer/in fasst die Ergebnisse dieser Lerneinheit zusammen und gibt Ihnen die folgende Aufgabe, die Sie online als Hausaufgabe lösen sollen:</a:t>
            </a:r>
          </a:p>
          <a:p>
            <a:pPr marL="342900" indent="-342900">
              <a:lnSpc>
                <a:spcPct val="100000"/>
              </a:lnSpc>
              <a:spcAft>
                <a:spcPts val="600"/>
              </a:spcAft>
              <a:buSzPts val="2000"/>
              <a:buFont typeface="Wingdings" panose="05000000000000000000" pitchFamily="2" charset="2"/>
              <a:buChar char="§"/>
            </a:pPr>
            <a:r>
              <a:rPr lang="de-DE" sz="2000" dirty="0"/>
              <a:t>Bitte beantworten Sie einen Online-Fragebogen.</a:t>
            </a:r>
          </a:p>
          <a:p>
            <a:pPr marL="342900" indent="-342900">
              <a:lnSpc>
                <a:spcPct val="100000"/>
              </a:lnSpc>
              <a:spcAft>
                <a:spcPts val="600"/>
              </a:spcAft>
              <a:buSzPts val="2000"/>
            </a:pPr>
            <a:r>
              <a:rPr lang="de-DE" sz="2000" dirty="0"/>
              <a:t>In diesem Fragebogen geht es darum, welche Kriterien für Sie wichtig waren, um die gewünschten Informationen online zu finden.</a:t>
            </a:r>
          </a:p>
          <a:p>
            <a:pPr marL="342900" indent="-342900">
              <a:lnSpc>
                <a:spcPct val="100000"/>
              </a:lnSpc>
              <a:spcAft>
                <a:spcPts val="600"/>
              </a:spcAft>
              <a:buSzPts val="2000"/>
            </a:pPr>
            <a:r>
              <a:rPr lang="de-DE" sz="2000" dirty="0"/>
              <a:t>Ziel ist es, herauszufinden, wie Sie Ihre Suche organisiert haben und ob Sie in der Lage waren, die Informationen, die Sie erhalten haben, zu bewerten. </a:t>
            </a:r>
          </a:p>
          <a:p>
            <a:pPr marL="0" indent="0">
              <a:lnSpc>
                <a:spcPct val="100000"/>
              </a:lnSpc>
              <a:spcAft>
                <a:spcPts val="600"/>
              </a:spcAft>
              <a:buSzPts val="2000"/>
              <a:buNone/>
            </a:pPr>
            <a:endParaRPr lang="de-DE" sz="2000" dirty="0"/>
          </a:p>
          <a:p>
            <a:pPr marL="342900" indent="-342900">
              <a:lnSpc>
                <a:spcPct val="100000"/>
              </a:lnSpc>
              <a:spcAft>
                <a:spcPts val="600"/>
              </a:spcAft>
              <a:buSzPts val="2000"/>
            </a:pPr>
            <a:endParaRPr lang="en-GB" sz="2000" dirty="0"/>
          </a:p>
          <a:p>
            <a:pPr marL="342900" indent="-342900">
              <a:lnSpc>
                <a:spcPct val="100000"/>
              </a:lnSpc>
              <a:spcAft>
                <a:spcPts val="600"/>
              </a:spcAft>
              <a:buSzPts val="2000"/>
            </a:pPr>
            <a:endParaRPr lang="en-GB" sz="2000" dirty="0"/>
          </a:p>
          <a:p>
            <a:pPr marL="342900" indent="-342900">
              <a:lnSpc>
                <a:spcPct val="100000"/>
              </a:lnSpc>
              <a:spcAft>
                <a:spcPts val="600"/>
              </a:spcAft>
              <a:buSzPts val="2000"/>
            </a:pPr>
            <a:endParaRPr lang="de-DE" sz="2000" dirty="0"/>
          </a:p>
        </p:txBody>
      </p:sp>
      <p:sp>
        <p:nvSpPr>
          <p:cNvPr id="7" name="Textfeld 10">
            <a:extLst>
              <a:ext uri="{FF2B5EF4-FFF2-40B4-BE49-F238E27FC236}">
                <a16:creationId xmlns:a16="http://schemas.microsoft.com/office/drawing/2014/main" id="{8C296746-3930-4486-AC0C-3C8874A97DA2}"/>
              </a:ext>
            </a:extLst>
          </p:cNvPr>
          <p:cNvSpPr txBox="1"/>
          <p:nvPr/>
        </p:nvSpPr>
        <p:spPr>
          <a:xfrm>
            <a:off x="7109013" y="-14991"/>
            <a:ext cx="5082988"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5.2 Wie man Gesundheitsinformationen online findet</a:t>
            </a:r>
          </a:p>
        </p:txBody>
      </p:sp>
    </p:spTree>
    <p:extLst>
      <p:ext uri="{BB962C8B-B14F-4D97-AF65-F5344CB8AC3E}">
        <p14:creationId xmlns:p14="http://schemas.microsoft.com/office/powerpoint/2010/main" val="1136410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8166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3828"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Online </a:t>
            </a:r>
            <a:r>
              <a:rPr lang="en-GB" dirty="0" err="1">
                <a:solidFill>
                  <a:srgbClr val="002060"/>
                </a:solidFill>
              </a:rPr>
              <a:t>Hausaufgabe</a:t>
            </a: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330559" y="1768808"/>
            <a:ext cx="5688052" cy="44701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SzPts val="2000"/>
              <a:buNone/>
            </a:pPr>
            <a:endParaRPr lang="en-GB" sz="2000" dirty="0"/>
          </a:p>
          <a:p>
            <a:pPr marL="0" indent="0">
              <a:lnSpc>
                <a:spcPct val="100000"/>
              </a:lnSpc>
              <a:spcBef>
                <a:spcPts val="0"/>
              </a:spcBef>
              <a:buSzPts val="2000"/>
              <a:buNone/>
            </a:pPr>
            <a:endParaRPr lang="de-DE" sz="2000" dirty="0"/>
          </a:p>
          <a:p>
            <a:pPr marL="0" indent="0">
              <a:lnSpc>
                <a:spcPct val="100000"/>
              </a:lnSpc>
              <a:spcBef>
                <a:spcPts val="0"/>
              </a:spcBef>
              <a:buSzPts val="2000"/>
              <a:buNone/>
            </a:pPr>
            <a:endParaRPr lang="de-DE" sz="2000" dirty="0"/>
          </a:p>
          <a:p>
            <a:pPr marL="0" indent="0">
              <a:lnSpc>
                <a:spcPct val="100000"/>
              </a:lnSpc>
              <a:spcBef>
                <a:spcPts val="0"/>
              </a:spcBef>
              <a:buSzPts val="2000"/>
              <a:buNone/>
            </a:pPr>
            <a:endParaRPr lang="de-DE" sz="2000" dirty="0"/>
          </a:p>
          <a:p>
            <a:pPr marL="0" indent="0">
              <a:lnSpc>
                <a:spcPct val="100000"/>
              </a:lnSpc>
              <a:spcBef>
                <a:spcPts val="0"/>
              </a:spcBef>
              <a:buSzPts val="2000"/>
              <a:buNone/>
            </a:pPr>
            <a:endParaRPr lang="de-DE" sz="2000" dirty="0"/>
          </a:p>
          <a:p>
            <a:pPr marL="457200" lvl="1" indent="0">
              <a:lnSpc>
                <a:spcPct val="100000"/>
              </a:lnSpc>
              <a:spcBef>
                <a:spcPts val="0"/>
              </a:spcBef>
              <a:buSzPts val="2000"/>
              <a:buNone/>
            </a:pPr>
            <a:r>
              <a:rPr lang="de-DE" sz="2000" dirty="0"/>
              <a:t>Haben Sie Fragen zu den Lerninhalten und den Hausaufgaben?</a:t>
            </a:r>
          </a:p>
          <a:p>
            <a:pPr marL="457200" lvl="1" indent="0">
              <a:lnSpc>
                <a:spcPct val="100000"/>
              </a:lnSpc>
              <a:spcBef>
                <a:spcPts val="0"/>
              </a:spcBef>
              <a:buSzPts val="2000"/>
              <a:buNone/>
            </a:pPr>
            <a:endParaRPr lang="de-DE" sz="2000" dirty="0"/>
          </a:p>
          <a:p>
            <a:pPr marL="342900" indent="-342900">
              <a:lnSpc>
                <a:spcPct val="100000"/>
              </a:lnSpc>
              <a:spcBef>
                <a:spcPts val="0"/>
              </a:spcBef>
              <a:buSzPts val="2000"/>
            </a:pPr>
            <a:endParaRPr lang="en-GB" sz="2000" dirty="0"/>
          </a:p>
          <a:p>
            <a:pPr marL="342900" indent="-342900">
              <a:lnSpc>
                <a:spcPct val="100000"/>
              </a:lnSpc>
              <a:spcBef>
                <a:spcPts val="0"/>
              </a:spcBef>
              <a:buSzPts val="2000"/>
            </a:pPr>
            <a:endParaRPr lang="en-GB" sz="2000" dirty="0"/>
          </a:p>
          <a:p>
            <a:pPr marL="342900" indent="-342900">
              <a:lnSpc>
                <a:spcPct val="100000"/>
              </a:lnSpc>
              <a:spcBef>
                <a:spcPts val="0"/>
              </a:spcBef>
              <a:buSzPts val="2000"/>
            </a:pPr>
            <a:endParaRPr lang="de-DE" sz="2000" dirty="0"/>
          </a:p>
        </p:txBody>
      </p:sp>
      <p:pic>
        <p:nvPicPr>
          <p:cNvPr id="4" name="Grafik 3"/>
          <p:cNvPicPr>
            <a:picLocks noChangeAspect="1"/>
          </p:cNvPicPr>
          <p:nvPr/>
        </p:nvPicPr>
        <p:blipFill>
          <a:blip r:embed="rId5"/>
          <a:stretch>
            <a:fillRect/>
          </a:stretch>
        </p:blipFill>
        <p:spPr>
          <a:xfrm>
            <a:off x="6676572" y="1411669"/>
            <a:ext cx="4535104" cy="4535104"/>
          </a:xfrm>
          <a:prstGeom prst="rect">
            <a:avLst/>
          </a:prstGeom>
        </p:spPr>
      </p:pic>
      <p:sp>
        <p:nvSpPr>
          <p:cNvPr id="7" name="Textfeld 10">
            <a:extLst>
              <a:ext uri="{FF2B5EF4-FFF2-40B4-BE49-F238E27FC236}">
                <a16:creationId xmlns:a16="http://schemas.microsoft.com/office/drawing/2014/main" id="{A8F959F5-DBE8-4872-92B4-DD5A4FD94464}"/>
              </a:ext>
            </a:extLst>
          </p:cNvPr>
          <p:cNvSpPr txBox="1"/>
          <p:nvPr/>
        </p:nvSpPr>
        <p:spPr>
          <a:xfrm>
            <a:off x="7485529" y="-14991"/>
            <a:ext cx="4706471"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5.2 Wie man Gesundheitsinformationen online findet</a:t>
            </a:r>
          </a:p>
        </p:txBody>
      </p:sp>
    </p:spTree>
    <p:extLst>
      <p:ext uri="{BB962C8B-B14F-4D97-AF65-F5344CB8AC3E}">
        <p14:creationId xmlns:p14="http://schemas.microsoft.com/office/powerpoint/2010/main" val="2490754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err="1">
                <a:solidFill>
                  <a:srgbClr val="C01E24"/>
                </a:solidFill>
              </a:rPr>
              <a:t>Aktion</a:t>
            </a:r>
            <a:r>
              <a:rPr lang="en-US" altLang="el-GR" sz="2000" dirty="0">
                <a:solidFill>
                  <a:srgbClr val="C01E24"/>
                </a:solidFill>
              </a:rPr>
              <a:t> 5.2.4</a:t>
            </a:r>
            <a:br>
              <a:rPr lang="en-US" altLang="el-GR" dirty="0"/>
            </a:br>
            <a:r>
              <a:rPr lang="en-US" altLang="el-GR" dirty="0" err="1">
                <a:solidFill>
                  <a:srgbClr val="C00000"/>
                </a:solidFill>
              </a:rPr>
              <a:t>Schlussfolgerungen</a:t>
            </a:r>
            <a:endParaRPr lang="el-GR" dirty="0">
              <a:solidFill>
                <a:srgbClr val="C00000"/>
              </a:solidFill>
            </a:endParaRPr>
          </a:p>
        </p:txBody>
      </p:sp>
      <p:sp>
        <p:nvSpPr>
          <p:cNvPr id="1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55334" y="2667785"/>
            <a:ext cx="6469579" cy="3042733"/>
          </a:xfrm>
        </p:spPr>
        <p:txBody>
          <a:bodyPr>
            <a:normAutofit fontScale="85000" lnSpcReduction="20000"/>
          </a:bodyPr>
          <a:lstStyle/>
          <a:p>
            <a:pPr>
              <a:lnSpc>
                <a:spcPct val="120000"/>
              </a:lnSpc>
              <a:spcAft>
                <a:spcPts val="600"/>
              </a:spcAft>
            </a:pPr>
            <a:r>
              <a:rPr lang="en-US" sz="2600" dirty="0" err="1">
                <a:latin typeface="Calibri" panose="020F0502020204030204" pitchFamily="34" charset="0"/>
                <a:cs typeface="Calibri" panose="020F0502020204030204" pitchFamily="34" charset="0"/>
                <a:sym typeface="Arial" panose="020B0604020202020204" pitchFamily="34" charset="0"/>
              </a:rPr>
              <a:t>Ziel</a:t>
            </a:r>
            <a:endParaRPr lang="en-US" sz="2600" dirty="0">
              <a:latin typeface="Calibri" panose="020F0502020204030204" pitchFamily="34" charset="0"/>
              <a:cs typeface="Calibri" panose="020F0502020204030204" pitchFamily="34" charset="0"/>
              <a:sym typeface="Arial" panose="020B0604020202020204" pitchFamily="34" charset="0"/>
            </a:endParaRPr>
          </a:p>
          <a:p>
            <a:pPr>
              <a:lnSpc>
                <a:spcPct val="120000"/>
              </a:lnSpc>
              <a:spcAft>
                <a:spcPts val="600"/>
              </a:spcAft>
            </a:pPr>
            <a:r>
              <a:rPr lang="de-DE" sz="2400" b="0" dirty="0">
                <a:latin typeface="Calibri" panose="020F0502020204030204" pitchFamily="34" charset="0"/>
                <a:ea typeface="Calibri" panose="020F0502020204030204" pitchFamily="34" charset="0"/>
              </a:rPr>
              <a:t>Die Lernenden präsentieren das Ergebnis auf der Grundlage ihrer Erfahrungen, Prioritäten und Optionen. </a:t>
            </a:r>
          </a:p>
          <a:p>
            <a:pPr>
              <a:lnSpc>
                <a:spcPct val="120000"/>
              </a:lnSpc>
              <a:spcAft>
                <a:spcPts val="600"/>
              </a:spcAft>
            </a:pPr>
            <a:r>
              <a:rPr lang="de-DE" sz="2400" b="0" dirty="0">
                <a:latin typeface="Calibri" panose="020F0502020204030204" pitchFamily="34" charset="0"/>
                <a:ea typeface="Calibri" panose="020F0502020204030204" pitchFamily="34" charset="0"/>
              </a:rPr>
              <a:t>Sie geben ihre Meinung zur Methodik der Sitzung ab, z. B. zum Mehrwert der Teamarbeit, zu den Vorteilen der unterschiedlichen Hintergründe der </a:t>
            </a:r>
            <a:r>
              <a:rPr lang="de-DE" sz="2400" b="0" dirty="0" err="1">
                <a:latin typeface="Calibri" panose="020F0502020204030204" pitchFamily="34" charset="0"/>
                <a:ea typeface="Calibri" panose="020F0502020204030204" pitchFamily="34" charset="0"/>
              </a:rPr>
              <a:t>Teilnehmerschaft</a:t>
            </a:r>
            <a:r>
              <a:rPr lang="de-DE" sz="2400" b="0" dirty="0">
                <a:latin typeface="Calibri" panose="020F0502020204030204" pitchFamily="34" charset="0"/>
                <a:ea typeface="Calibri" panose="020F0502020204030204" pitchFamily="34" charset="0"/>
              </a:rPr>
              <a:t> und dazu, ob sie ähnliche oder unterschiedliche Erfahrungen gemacht haben. </a:t>
            </a:r>
            <a:endParaRPr lang="en-US" sz="3200" b="0" dirty="0">
              <a:latin typeface="Calibri" panose="020F0502020204030204" pitchFamily="34" charset="0"/>
              <a:cs typeface="Calibri" panose="020F0502020204030204" pitchFamily="34" charset="0"/>
              <a:sym typeface="Arial" panose="020B0604020202020204" pitchFamily="34" charset="0"/>
            </a:endParaRPr>
          </a:p>
        </p:txBody>
      </p:sp>
      <p:sp>
        <p:nvSpPr>
          <p:cNvPr id="13" name="Ορθογώνιο 12">
            <a:extLst>
              <a:ext uri="{FF2B5EF4-FFF2-40B4-BE49-F238E27FC236}">
                <a16:creationId xmlns:a16="http://schemas.microsoft.com/office/drawing/2014/main" id="{25C4A18C-A96D-EF7B-1A47-4793B2BC5741}"/>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5.2.1</a:t>
            </a:r>
            <a:endParaRPr lang="el-GR" sz="1600" dirty="0">
              <a:solidFill>
                <a:schemeClr val="bg1"/>
              </a:solidFill>
            </a:endParaRPr>
          </a:p>
        </p:txBody>
      </p:sp>
      <p:sp>
        <p:nvSpPr>
          <p:cNvPr id="14" name="Ορθογώνιο 13">
            <a:extLst>
              <a:ext uri="{FF2B5EF4-FFF2-40B4-BE49-F238E27FC236}">
                <a16:creationId xmlns:a16="http://schemas.microsoft.com/office/drawing/2014/main" id="{D9C993AD-DC6F-DB8F-77C8-6A481AD942EA}"/>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5.2.2</a:t>
            </a:r>
            <a:endParaRPr lang="el-GR" sz="1600" dirty="0">
              <a:solidFill>
                <a:schemeClr val="bg1"/>
              </a:solidFill>
            </a:endParaRPr>
          </a:p>
        </p:txBody>
      </p:sp>
      <p:sp>
        <p:nvSpPr>
          <p:cNvPr id="16" name="Ορθογώνιο 15">
            <a:extLst>
              <a:ext uri="{FF2B5EF4-FFF2-40B4-BE49-F238E27FC236}">
                <a16:creationId xmlns:a16="http://schemas.microsoft.com/office/drawing/2014/main" id="{8A81FA2E-7EE7-CC70-8133-03DA61A1A440}"/>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5.2.3</a:t>
            </a:r>
            <a:endParaRPr lang="el-GR" sz="1600" dirty="0">
              <a:solidFill>
                <a:schemeClr val="bg1"/>
              </a:solidFill>
            </a:endParaRPr>
          </a:p>
        </p:txBody>
      </p:sp>
      <p:sp>
        <p:nvSpPr>
          <p:cNvPr id="17" name="Ορθογώνιο 16">
            <a:extLst>
              <a:ext uri="{FF2B5EF4-FFF2-40B4-BE49-F238E27FC236}">
                <a16:creationId xmlns:a16="http://schemas.microsoft.com/office/drawing/2014/main" id="{19E668B4-1C4A-884C-D0D2-3B6F3D0EBF9F}"/>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5.2.4</a:t>
            </a:r>
            <a:endParaRPr lang="el-GR" sz="1800" dirty="0">
              <a:solidFill>
                <a:srgbClr val="C01E24"/>
              </a:solidFill>
            </a:endParaRPr>
          </a:p>
        </p:txBody>
      </p:sp>
      <p:sp>
        <p:nvSpPr>
          <p:cNvPr id="18" name="Ορθογώνιο 17">
            <a:extLst>
              <a:ext uri="{FF2B5EF4-FFF2-40B4-BE49-F238E27FC236}">
                <a16:creationId xmlns:a16="http://schemas.microsoft.com/office/drawing/2014/main" id="{B393C992-1880-F116-4772-0CEF7AA5413C}"/>
              </a:ext>
            </a:extLst>
          </p:cNvPr>
          <p:cNvSpPr/>
          <p:nvPr/>
        </p:nvSpPr>
        <p:spPr>
          <a:xfrm>
            <a:off x="10753494" y="1821496"/>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5.2</a:t>
            </a:r>
            <a:endParaRPr lang="el-GR" sz="1800" dirty="0">
              <a:solidFill>
                <a:srgbClr val="203864"/>
              </a:solidFill>
            </a:endParaRPr>
          </a:p>
        </p:txBody>
      </p:sp>
      <p:sp>
        <p:nvSpPr>
          <p:cNvPr id="9" name="Ορθογώνιο 8">
            <a:extLst>
              <a:ext uri="{FF2B5EF4-FFF2-40B4-BE49-F238E27FC236}">
                <a16:creationId xmlns:a16="http://schemas.microsoft.com/office/drawing/2014/main" id="{4AA41E98-A196-0465-F697-1C8665D61A26}"/>
              </a:ext>
            </a:extLst>
          </p:cNvPr>
          <p:cNvSpPr/>
          <p:nvPr/>
        </p:nvSpPr>
        <p:spPr>
          <a:xfrm>
            <a:off x="11469619" y="436947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5.2.5</a:t>
            </a:r>
            <a:endParaRPr lang="el-GR" sz="1600" dirty="0">
              <a:solidFill>
                <a:schemeClr val="bg1"/>
              </a:solidFill>
            </a:endParaRPr>
          </a:p>
        </p:txBody>
      </p:sp>
    </p:spTree>
    <p:extLst>
      <p:ext uri="{BB962C8B-B14F-4D97-AF65-F5344CB8AC3E}">
        <p14:creationId xmlns:p14="http://schemas.microsoft.com/office/powerpoint/2010/main" val="915988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err="1">
                <a:solidFill>
                  <a:srgbClr val="C01E24"/>
                </a:solidFill>
              </a:rPr>
              <a:t>Aktion</a:t>
            </a:r>
            <a:r>
              <a:rPr lang="en-US" altLang="el-GR" sz="2000" dirty="0">
                <a:solidFill>
                  <a:srgbClr val="C01E24"/>
                </a:solidFill>
              </a:rPr>
              <a:t> 5.2.5</a:t>
            </a:r>
            <a:br>
              <a:rPr lang="en-US" altLang="el-GR" dirty="0">
                <a:solidFill>
                  <a:srgbClr val="C01E24"/>
                </a:solidFill>
              </a:rPr>
            </a:br>
            <a:r>
              <a:rPr lang="en-US" altLang="el-GR" dirty="0" err="1">
                <a:solidFill>
                  <a:srgbClr val="C01E24"/>
                </a:solidFill>
              </a:rPr>
              <a:t>Abschluss</a:t>
            </a:r>
            <a:r>
              <a:rPr lang="en-US" altLang="el-GR" dirty="0">
                <a:solidFill>
                  <a:srgbClr val="C01E24"/>
                </a:solidFill>
              </a:rPr>
              <a:t> - </a:t>
            </a:r>
            <a:r>
              <a:rPr lang="en-US" altLang="el-GR" dirty="0" err="1">
                <a:solidFill>
                  <a:srgbClr val="C01E24"/>
                </a:solidFill>
              </a:rPr>
              <a:t>Nachbesprechung</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48239" y="2149092"/>
            <a:ext cx="9223290" cy="3958468"/>
          </a:xfrm>
        </p:spPr>
        <p:txBody>
          <a:bodyPr>
            <a:normAutofit/>
          </a:bodyPr>
          <a:lstStyle/>
          <a:p>
            <a:pPr>
              <a:lnSpc>
                <a:spcPct val="110000"/>
              </a:lnSpc>
              <a:spcAft>
                <a:spcPts val="600"/>
              </a:spcAft>
            </a:pPr>
            <a:r>
              <a:rPr lang="en-US" sz="2200" dirty="0" err="1">
                <a:sym typeface="Arial" panose="020B0604020202020204" pitchFamily="34" charset="0"/>
              </a:rPr>
              <a:t>Ziele</a:t>
            </a:r>
            <a:endParaRPr lang="en-US" sz="2200" dirty="0">
              <a:sym typeface="Arial" panose="020B0604020202020204" pitchFamily="34" charset="0"/>
            </a:endParaRPr>
          </a:p>
          <a:p>
            <a:pPr>
              <a:lnSpc>
                <a:spcPct val="110000"/>
              </a:lnSpc>
              <a:spcAft>
                <a:spcPts val="600"/>
              </a:spcAft>
            </a:pPr>
            <a:r>
              <a:rPr lang="de-DE" sz="2200" b="0" dirty="0">
                <a:latin typeface="Calibri" panose="020F0502020204030204" pitchFamily="34" charset="0"/>
                <a:cs typeface="Calibri" panose="020F0502020204030204" pitchFamily="34" charset="0"/>
                <a:sym typeface="Arial" panose="020B0604020202020204" pitchFamily="34" charset="0"/>
              </a:rPr>
              <a:t>Der Trainer / die Trainerin </a:t>
            </a:r>
          </a:p>
          <a:p>
            <a:pPr marL="342900" indent="-342900">
              <a:lnSpc>
                <a:spcPct val="110000"/>
              </a:lnSpc>
              <a:spcAft>
                <a:spcPts val="600"/>
              </a:spcAft>
              <a:buFont typeface="Arial" panose="020B0604020202020204" pitchFamily="34" charset="0"/>
              <a:buChar char="•"/>
            </a:pPr>
            <a:r>
              <a:rPr lang="de-DE" sz="2200" b="0" dirty="0">
                <a:latin typeface="Calibri" panose="020F0502020204030204" pitchFamily="34" charset="0"/>
                <a:cs typeface="Calibri" panose="020F0502020204030204" pitchFamily="34" charset="0"/>
                <a:sym typeface="Arial" panose="020B0604020202020204" pitchFamily="34" charset="0"/>
              </a:rPr>
              <a:t>fasst den Inhalt der Sitzung zusammen und versucht, mögliche Zweifel und Fragen zu klären,</a:t>
            </a:r>
          </a:p>
          <a:p>
            <a:pPr marL="342900" indent="-342900">
              <a:lnSpc>
                <a:spcPct val="110000"/>
              </a:lnSpc>
              <a:spcAft>
                <a:spcPts val="600"/>
              </a:spcAft>
              <a:buFont typeface="Arial" panose="020B0604020202020204" pitchFamily="34" charset="0"/>
              <a:buChar char="•"/>
            </a:pPr>
            <a:r>
              <a:rPr lang="de-DE" sz="2200" b="0" dirty="0">
                <a:latin typeface="Calibri" panose="020F0502020204030204" pitchFamily="34" charset="0"/>
                <a:cs typeface="Calibri" panose="020F0502020204030204" pitchFamily="34" charset="0"/>
                <a:sym typeface="Arial" panose="020B0604020202020204" pitchFamily="34" charset="0"/>
              </a:rPr>
              <a:t>lädt die Teilnehmer*innen für die nächste Schulung ein und bittet sie, die gesammelten Informationen für die Online-Schulung aufzubewahren</a:t>
            </a:r>
          </a:p>
          <a:p>
            <a:pPr marL="342900" indent="-342900">
              <a:lnSpc>
                <a:spcPct val="110000"/>
              </a:lnSpc>
              <a:spcAft>
                <a:spcPts val="600"/>
              </a:spcAft>
              <a:buFont typeface="Arial" panose="020B0604020202020204" pitchFamily="34" charset="0"/>
              <a:buChar char="•"/>
            </a:pPr>
            <a:r>
              <a:rPr lang="de-DE" sz="2200" b="0" dirty="0">
                <a:latin typeface="Calibri" panose="020F0502020204030204" pitchFamily="34" charset="0"/>
                <a:cs typeface="Calibri" panose="020F0502020204030204" pitchFamily="34" charset="0"/>
                <a:sym typeface="Arial" panose="020B0604020202020204" pitchFamily="34" charset="0"/>
              </a:rPr>
              <a:t>erklärt die Aufgaben, die in der Online-Schulung zu erledigen sind, und gibt einen Hinweis auf den Zeitplan. </a:t>
            </a:r>
          </a:p>
        </p:txBody>
      </p:sp>
      <p:sp>
        <p:nvSpPr>
          <p:cNvPr id="9" name="Ορθογώνιο 8">
            <a:extLst>
              <a:ext uri="{FF2B5EF4-FFF2-40B4-BE49-F238E27FC236}">
                <a16:creationId xmlns:a16="http://schemas.microsoft.com/office/drawing/2014/main" id="{365865E9-320A-0C99-FFF6-56A4724BE9EB}"/>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5.2.1</a:t>
            </a:r>
            <a:endParaRPr lang="el-GR" sz="1600" dirty="0">
              <a:solidFill>
                <a:schemeClr val="bg1"/>
              </a:solidFill>
            </a:endParaRPr>
          </a:p>
        </p:txBody>
      </p:sp>
      <p:sp>
        <p:nvSpPr>
          <p:cNvPr id="10" name="Ορθογώνιο 9">
            <a:extLst>
              <a:ext uri="{FF2B5EF4-FFF2-40B4-BE49-F238E27FC236}">
                <a16:creationId xmlns:a16="http://schemas.microsoft.com/office/drawing/2014/main" id="{C07FC6C1-CA8F-C23A-85C6-D7CC482C0ACA}"/>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5.2.2</a:t>
            </a:r>
            <a:endParaRPr lang="el-GR" sz="1600" dirty="0">
              <a:solidFill>
                <a:schemeClr val="bg1"/>
              </a:solidFill>
            </a:endParaRPr>
          </a:p>
        </p:txBody>
      </p:sp>
      <p:sp>
        <p:nvSpPr>
          <p:cNvPr id="11" name="Ορθογώνιο 10">
            <a:extLst>
              <a:ext uri="{FF2B5EF4-FFF2-40B4-BE49-F238E27FC236}">
                <a16:creationId xmlns:a16="http://schemas.microsoft.com/office/drawing/2014/main" id="{5398711B-CCCC-1686-C999-CE984F936BA7}"/>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5.2.3</a:t>
            </a:r>
            <a:endParaRPr lang="el-GR" sz="1600" dirty="0">
              <a:solidFill>
                <a:schemeClr val="bg1"/>
              </a:solidFill>
            </a:endParaRPr>
          </a:p>
        </p:txBody>
      </p:sp>
      <p:sp>
        <p:nvSpPr>
          <p:cNvPr id="12" name="Ορθογώνιο 11">
            <a:extLst>
              <a:ext uri="{FF2B5EF4-FFF2-40B4-BE49-F238E27FC236}">
                <a16:creationId xmlns:a16="http://schemas.microsoft.com/office/drawing/2014/main" id="{1FEB5F20-C6C6-531C-BCD5-797E7A7CB783}"/>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5.2.4</a:t>
            </a:r>
            <a:endParaRPr lang="el-GR" sz="1600" dirty="0">
              <a:solidFill>
                <a:schemeClr val="bg1"/>
              </a:solidFill>
            </a:endParaRPr>
          </a:p>
        </p:txBody>
      </p:sp>
      <p:sp>
        <p:nvSpPr>
          <p:cNvPr id="13" name="Ορθογώνιο 12">
            <a:extLst>
              <a:ext uri="{FF2B5EF4-FFF2-40B4-BE49-F238E27FC236}">
                <a16:creationId xmlns:a16="http://schemas.microsoft.com/office/drawing/2014/main" id="{ED7C3CBB-AE62-6EEB-CEBB-BE82780519DD}"/>
              </a:ext>
            </a:extLst>
          </p:cNvPr>
          <p:cNvSpPr/>
          <p:nvPr/>
        </p:nvSpPr>
        <p:spPr>
          <a:xfrm>
            <a:off x="10753494" y="1821496"/>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5.2</a:t>
            </a:r>
            <a:endParaRPr lang="el-GR" sz="1800" dirty="0">
              <a:solidFill>
                <a:srgbClr val="203864"/>
              </a:solidFill>
            </a:endParaRPr>
          </a:p>
        </p:txBody>
      </p:sp>
      <p:sp>
        <p:nvSpPr>
          <p:cNvPr id="16" name="Ορθογώνιο 15">
            <a:extLst>
              <a:ext uri="{FF2B5EF4-FFF2-40B4-BE49-F238E27FC236}">
                <a16:creationId xmlns:a16="http://schemas.microsoft.com/office/drawing/2014/main" id="{8196C8EA-99FD-6693-7149-64B5D3079198}"/>
              </a:ext>
            </a:extLst>
          </p:cNvPr>
          <p:cNvSpPr/>
          <p:nvPr/>
        </p:nvSpPr>
        <p:spPr>
          <a:xfrm>
            <a:off x="11469619" y="436947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5.2.5</a:t>
            </a:r>
            <a:endParaRPr lang="el-GR" sz="1800" dirty="0">
              <a:solidFill>
                <a:srgbClr val="C01E24"/>
              </a:solidFill>
            </a:endParaRPr>
          </a:p>
        </p:txBody>
      </p:sp>
    </p:spTree>
    <p:extLst>
      <p:ext uri="{BB962C8B-B14F-4D97-AF65-F5344CB8AC3E}">
        <p14:creationId xmlns:p14="http://schemas.microsoft.com/office/powerpoint/2010/main" val="1354048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err="1">
                <a:solidFill>
                  <a:srgbClr val="C01E24"/>
                </a:solidFill>
              </a:rPr>
              <a:t>Aktion</a:t>
            </a:r>
            <a:r>
              <a:rPr lang="en-US" altLang="el-GR" sz="2000" dirty="0">
                <a:solidFill>
                  <a:srgbClr val="C01E24"/>
                </a:solidFill>
              </a:rPr>
              <a:t> 5.3.1</a:t>
            </a:r>
            <a:br>
              <a:rPr lang="en-US" altLang="el-GR" dirty="0">
                <a:solidFill>
                  <a:srgbClr val="C01E24"/>
                </a:solidFill>
              </a:rPr>
            </a:br>
            <a:r>
              <a:rPr lang="en-US" altLang="el-GR" dirty="0" err="1">
                <a:solidFill>
                  <a:srgbClr val="C01E24"/>
                </a:solidFill>
              </a:rPr>
              <a:t>Eröffnung</a:t>
            </a:r>
            <a:r>
              <a:rPr lang="en-US" altLang="el-GR" dirty="0">
                <a:solidFill>
                  <a:srgbClr val="C01E24"/>
                </a:solidFill>
              </a:rPr>
              <a:t> (Tag 3)</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48239" y="2704810"/>
            <a:ext cx="5157787" cy="3402749"/>
          </a:xfrm>
        </p:spPr>
        <p:txBody>
          <a:bodyPr>
            <a:normAutofit fontScale="85000" lnSpcReduction="20000"/>
          </a:bodyPr>
          <a:lstStyle/>
          <a:p>
            <a:pPr>
              <a:lnSpc>
                <a:spcPct val="110000"/>
              </a:lnSpc>
              <a:spcAft>
                <a:spcPts val="600"/>
              </a:spcAft>
            </a:pPr>
            <a:endParaRPr lang="en-US" sz="2200" dirty="0">
              <a:sym typeface="Arial" panose="020B0604020202020204" pitchFamily="34" charset="0"/>
            </a:endParaRPr>
          </a:p>
          <a:p>
            <a:pPr>
              <a:lnSpc>
                <a:spcPct val="110000"/>
              </a:lnSpc>
              <a:spcAft>
                <a:spcPts val="600"/>
              </a:spcAft>
            </a:pPr>
            <a:r>
              <a:rPr lang="de-DE" sz="2200" b="0" dirty="0">
                <a:latin typeface="Calibri" panose="020F0502020204030204" pitchFamily="34" charset="0"/>
                <a:cs typeface="Calibri" panose="020F0502020204030204" pitchFamily="34" charset="0"/>
                <a:sym typeface="Arial" panose="020B0604020202020204" pitchFamily="34" charset="0"/>
              </a:rPr>
              <a:t>Der Trainer / die Trainerin</a:t>
            </a:r>
          </a:p>
          <a:p>
            <a:pPr marL="342900" indent="-342900">
              <a:lnSpc>
                <a:spcPct val="110000"/>
              </a:lnSpc>
              <a:spcAft>
                <a:spcPts val="600"/>
              </a:spcAft>
              <a:buFont typeface="Arial" panose="020B0604020202020204" pitchFamily="34" charset="0"/>
              <a:buChar char="•"/>
            </a:pPr>
            <a:r>
              <a:rPr lang="de-DE" sz="2200" b="0" dirty="0">
                <a:latin typeface="Calibri" panose="020F0502020204030204" pitchFamily="34" charset="0"/>
                <a:cs typeface="Calibri" panose="020F0502020204030204" pitchFamily="34" charset="0"/>
                <a:sym typeface="Arial" panose="020B0604020202020204" pitchFamily="34" charset="0"/>
              </a:rPr>
              <a:t>stellt die Sitzung, einschließlich Ziele, Aktivitäten und Planung, vor. </a:t>
            </a:r>
          </a:p>
          <a:p>
            <a:pPr>
              <a:lnSpc>
                <a:spcPct val="110000"/>
              </a:lnSpc>
              <a:spcAft>
                <a:spcPts val="600"/>
              </a:spcAft>
            </a:pPr>
            <a:r>
              <a:rPr lang="de-DE" sz="2200" b="0" dirty="0">
                <a:latin typeface="Calibri" panose="020F0502020204030204" pitchFamily="34" charset="0"/>
                <a:cs typeface="Calibri" panose="020F0502020204030204" pitchFamily="34" charset="0"/>
                <a:sym typeface="Arial" panose="020B0604020202020204" pitchFamily="34" charset="0"/>
              </a:rPr>
              <a:t>Das Ziel der Einführung ist </a:t>
            </a:r>
          </a:p>
          <a:p>
            <a:pPr marL="342900" indent="-342900">
              <a:lnSpc>
                <a:spcPct val="110000"/>
              </a:lnSpc>
              <a:spcAft>
                <a:spcPts val="600"/>
              </a:spcAft>
              <a:buFont typeface="Arial" panose="020B0604020202020204" pitchFamily="34" charset="0"/>
              <a:buChar char="•"/>
            </a:pPr>
            <a:r>
              <a:rPr lang="de-DE" sz="2200" b="0" dirty="0">
                <a:latin typeface="Calibri" panose="020F0502020204030204" pitchFamily="34" charset="0"/>
                <a:cs typeface="Calibri" panose="020F0502020204030204" pitchFamily="34" charset="0"/>
                <a:sym typeface="Arial" panose="020B0604020202020204" pitchFamily="34" charset="0"/>
              </a:rPr>
              <a:t>einen Ausblick auf die Schulungssitzung zu geben </a:t>
            </a:r>
          </a:p>
          <a:p>
            <a:pPr marL="342900" indent="-342900">
              <a:lnSpc>
                <a:spcPct val="110000"/>
              </a:lnSpc>
              <a:spcAft>
                <a:spcPts val="600"/>
              </a:spcAft>
              <a:buFont typeface="Arial" panose="020B0604020202020204" pitchFamily="34" charset="0"/>
              <a:buChar char="•"/>
            </a:pPr>
            <a:r>
              <a:rPr lang="de-DE" sz="2200" b="0" dirty="0">
                <a:latin typeface="Calibri" panose="020F0502020204030204" pitchFamily="34" charset="0"/>
                <a:cs typeface="Calibri" panose="020F0502020204030204" pitchFamily="34" charset="0"/>
                <a:sym typeface="Arial" panose="020B0604020202020204" pitchFamily="34" charset="0"/>
              </a:rPr>
              <a:t>die Trainingsaktivitäten in einem Überblick zu präsentieren </a:t>
            </a:r>
          </a:p>
          <a:p>
            <a:pPr>
              <a:lnSpc>
                <a:spcPct val="110000"/>
              </a:lnSpc>
              <a:spcAft>
                <a:spcPts val="600"/>
              </a:spcAft>
            </a:pPr>
            <a:endParaRPr lang="de-DE" sz="2200" b="0" dirty="0">
              <a:latin typeface="Calibri" panose="020F0502020204030204" pitchFamily="34" charset="0"/>
              <a:cs typeface="Calibri" panose="020F0502020204030204" pitchFamily="34" charset="0"/>
              <a:sym typeface="Arial" panose="020B0604020202020204" pitchFamily="34" charset="0"/>
            </a:endParaRPr>
          </a:p>
          <a:p>
            <a:pPr>
              <a:lnSpc>
                <a:spcPct val="110000"/>
              </a:lnSpc>
              <a:spcAft>
                <a:spcPts val="600"/>
              </a:spcAft>
            </a:pPr>
            <a:endParaRPr lang="de-DE" sz="2200" b="0" dirty="0">
              <a:latin typeface="Calibri" panose="020F0502020204030204" pitchFamily="34" charset="0"/>
              <a:cs typeface="Calibri" panose="020F0502020204030204" pitchFamily="34" charset="0"/>
              <a:sym typeface="Arial" panose="020B0604020202020204" pitchFamily="34" charset="0"/>
            </a:endParaRPr>
          </a:p>
        </p:txBody>
      </p:sp>
      <p:pic>
        <p:nvPicPr>
          <p:cNvPr id="3" name="Γραφικό 2" descr="Ομιλία περίγραμμα">
            <a:extLst>
              <a:ext uri="{FF2B5EF4-FFF2-40B4-BE49-F238E27FC236}">
                <a16:creationId xmlns:a16="http://schemas.microsoft.com/office/drawing/2014/main" id="{4DB5C50E-C2A5-4D37-9EF7-55510DFB57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39789" y="1392675"/>
            <a:ext cx="3958468" cy="3958468"/>
          </a:xfrm>
          <a:prstGeom prst="rect">
            <a:avLst/>
          </a:prstGeom>
        </p:spPr>
      </p:pic>
      <p:sp>
        <p:nvSpPr>
          <p:cNvPr id="16" name="TextBox 15">
            <a:extLst>
              <a:ext uri="{FF2B5EF4-FFF2-40B4-BE49-F238E27FC236}">
                <a16:creationId xmlns:a16="http://schemas.microsoft.com/office/drawing/2014/main" id="{28254EEA-5466-488A-B331-67C451BDD49C}"/>
              </a:ext>
            </a:extLst>
          </p:cNvPr>
          <p:cNvSpPr txBox="1"/>
          <p:nvPr/>
        </p:nvSpPr>
        <p:spPr>
          <a:xfrm>
            <a:off x="7658396" y="2593053"/>
            <a:ext cx="2462534" cy="584775"/>
          </a:xfrm>
          <a:prstGeom prst="rect">
            <a:avLst/>
          </a:prstGeom>
        </p:spPr>
        <p:txBody>
          <a:bodyPr wrap="none" rtlCol="0">
            <a:spAutoFit/>
          </a:bodyPr>
          <a:lstStyle/>
          <a:p>
            <a:pPr algn="l"/>
            <a:r>
              <a:rPr lang="en-US" sz="3200" dirty="0">
                <a:solidFill>
                  <a:srgbClr val="203864"/>
                </a:solidFill>
              </a:rPr>
              <a:t>Los </a:t>
            </a:r>
            <a:r>
              <a:rPr lang="en-US" sz="3200" dirty="0" err="1">
                <a:solidFill>
                  <a:srgbClr val="203864"/>
                </a:solidFill>
              </a:rPr>
              <a:t>geht’s</a:t>
            </a:r>
            <a:r>
              <a:rPr lang="en-US" sz="3200" dirty="0">
                <a:solidFill>
                  <a:srgbClr val="203864"/>
                </a:solidFill>
              </a:rPr>
              <a:t>…</a:t>
            </a:r>
            <a:endParaRPr lang="el-GR" sz="3200" dirty="0" err="1">
              <a:solidFill>
                <a:srgbClr val="203864"/>
              </a:solidFill>
            </a:endParaRPr>
          </a:p>
        </p:txBody>
      </p:sp>
      <p:sp>
        <p:nvSpPr>
          <p:cNvPr id="14" name="Ορθογώνιο 13">
            <a:extLst>
              <a:ext uri="{FF2B5EF4-FFF2-40B4-BE49-F238E27FC236}">
                <a16:creationId xmlns:a16="http://schemas.microsoft.com/office/drawing/2014/main" id="{C48DB1DC-2ECC-1303-2155-27F9BAD6AE49}"/>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5.3.1</a:t>
            </a:r>
            <a:endParaRPr lang="el-GR" sz="1800" dirty="0">
              <a:solidFill>
                <a:srgbClr val="C01E24"/>
              </a:solidFill>
            </a:endParaRPr>
          </a:p>
        </p:txBody>
      </p:sp>
      <p:sp>
        <p:nvSpPr>
          <p:cNvPr id="15" name="Ορθογώνιο 14">
            <a:extLst>
              <a:ext uri="{FF2B5EF4-FFF2-40B4-BE49-F238E27FC236}">
                <a16:creationId xmlns:a16="http://schemas.microsoft.com/office/drawing/2014/main" id="{2FEF8B9D-A237-9676-D6E4-13A1DABF3C74}"/>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5.3.2</a:t>
            </a:r>
            <a:endParaRPr lang="el-GR" sz="1600" dirty="0">
              <a:solidFill>
                <a:schemeClr val="bg1"/>
              </a:solidFill>
            </a:endParaRPr>
          </a:p>
        </p:txBody>
      </p:sp>
      <p:sp>
        <p:nvSpPr>
          <p:cNvPr id="17" name="Ορθογώνιο 16">
            <a:extLst>
              <a:ext uri="{FF2B5EF4-FFF2-40B4-BE49-F238E27FC236}">
                <a16:creationId xmlns:a16="http://schemas.microsoft.com/office/drawing/2014/main" id="{AE2D5AAC-54ED-1C11-65EF-9883B37B1171}"/>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5.3.3</a:t>
            </a:r>
            <a:endParaRPr lang="el-GR" sz="1600" dirty="0">
              <a:solidFill>
                <a:schemeClr val="bg1"/>
              </a:solidFill>
            </a:endParaRPr>
          </a:p>
        </p:txBody>
      </p:sp>
      <p:sp>
        <p:nvSpPr>
          <p:cNvPr id="18" name="Ορθογώνιο 17">
            <a:extLst>
              <a:ext uri="{FF2B5EF4-FFF2-40B4-BE49-F238E27FC236}">
                <a16:creationId xmlns:a16="http://schemas.microsoft.com/office/drawing/2014/main" id="{AACCACF0-D958-F707-8A95-E18EFEBB36E7}"/>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5.3.4</a:t>
            </a:r>
            <a:endParaRPr lang="el-GR" sz="1600" dirty="0">
              <a:solidFill>
                <a:schemeClr val="bg1"/>
              </a:solidFill>
            </a:endParaRPr>
          </a:p>
        </p:txBody>
      </p:sp>
      <p:sp>
        <p:nvSpPr>
          <p:cNvPr id="19" name="Ορθογώνιο 18">
            <a:extLst>
              <a:ext uri="{FF2B5EF4-FFF2-40B4-BE49-F238E27FC236}">
                <a16:creationId xmlns:a16="http://schemas.microsoft.com/office/drawing/2014/main" id="{E8E6B7F8-209F-0A2D-307D-6DFAC2BCB223}"/>
              </a:ext>
            </a:extLst>
          </p:cNvPr>
          <p:cNvSpPr/>
          <p:nvPr/>
        </p:nvSpPr>
        <p:spPr>
          <a:xfrm>
            <a:off x="10753494" y="2717969"/>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5.3</a:t>
            </a:r>
            <a:endParaRPr lang="el-GR" sz="1800" dirty="0">
              <a:solidFill>
                <a:srgbClr val="203864"/>
              </a:solidFill>
            </a:endParaRPr>
          </a:p>
        </p:txBody>
      </p:sp>
    </p:spTree>
    <p:extLst>
      <p:ext uri="{BB962C8B-B14F-4D97-AF65-F5344CB8AC3E}">
        <p14:creationId xmlns:p14="http://schemas.microsoft.com/office/powerpoint/2010/main" val="1785638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5.3.2</a:t>
            </a:r>
            <a:br>
              <a:rPr lang="en-US" altLang="el-GR" dirty="0"/>
            </a:br>
            <a:r>
              <a:rPr lang="en-GB" altLang="el-GR" dirty="0" err="1">
                <a:solidFill>
                  <a:srgbClr val="C01E24"/>
                </a:solidFill>
              </a:rPr>
              <a:t>Bewertung</a:t>
            </a:r>
            <a:r>
              <a:rPr lang="en-GB" altLang="el-GR" dirty="0">
                <a:solidFill>
                  <a:srgbClr val="C01E24"/>
                </a:solidFill>
              </a:rPr>
              <a:t> von online-</a:t>
            </a:r>
            <a:r>
              <a:rPr lang="en-GB" altLang="el-GR" dirty="0" err="1">
                <a:solidFill>
                  <a:srgbClr val="C01E24"/>
                </a:solidFill>
              </a:rPr>
              <a:t>Informationen</a:t>
            </a:r>
            <a:endParaRPr lang="el-GR" dirty="0">
              <a:solidFill>
                <a:srgbClr val="C01E24"/>
              </a:solidFill>
            </a:endParaRP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err="1">
                <a:hlinkClick r:id="rId4"/>
              </a:rPr>
              <a:t>Pixabay</a:t>
            </a:r>
            <a:r>
              <a:rPr lang="en-US" sz="1200" dirty="0">
                <a:hlinkClick r:id="rId4"/>
              </a:rPr>
              <a:t> license</a:t>
            </a:r>
            <a:endParaRPr lang="en-US" sz="1200" dirty="0"/>
          </a:p>
        </p:txBody>
      </p:sp>
      <p:pic>
        <p:nvPicPr>
          <p:cNvPr id="3" name="Γραφικό 2" descr="Ομιλία περίγραμμα">
            <a:extLst>
              <a:ext uri="{FF2B5EF4-FFF2-40B4-BE49-F238E27FC236}">
                <a16:creationId xmlns:a16="http://schemas.microsoft.com/office/drawing/2014/main" id="{4DB5C50E-C2A5-4D37-9EF7-55510DFB57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39789" y="1392675"/>
            <a:ext cx="3958468" cy="3958468"/>
          </a:xfrm>
          <a:prstGeom prst="rect">
            <a:avLst/>
          </a:prstGeom>
        </p:spPr>
      </p:pic>
      <p:sp>
        <p:nvSpPr>
          <p:cNvPr id="16" name="TextBox 15">
            <a:extLst>
              <a:ext uri="{FF2B5EF4-FFF2-40B4-BE49-F238E27FC236}">
                <a16:creationId xmlns:a16="http://schemas.microsoft.com/office/drawing/2014/main" id="{28254EEA-5466-488A-B331-67C451BDD49C}"/>
              </a:ext>
            </a:extLst>
          </p:cNvPr>
          <p:cNvSpPr txBox="1"/>
          <p:nvPr/>
        </p:nvSpPr>
        <p:spPr>
          <a:xfrm>
            <a:off x="7658396" y="2593053"/>
            <a:ext cx="2534668" cy="1015663"/>
          </a:xfrm>
          <a:prstGeom prst="rect">
            <a:avLst/>
          </a:prstGeom>
        </p:spPr>
        <p:txBody>
          <a:bodyPr wrap="none" rtlCol="0">
            <a:spAutoFit/>
          </a:bodyPr>
          <a:lstStyle/>
          <a:p>
            <a:r>
              <a:rPr lang="de-DE" sz="2000" dirty="0">
                <a:solidFill>
                  <a:srgbClr val="203864"/>
                </a:solidFill>
              </a:rPr>
              <a:t>Zurück zum </a:t>
            </a:r>
          </a:p>
          <a:p>
            <a:r>
              <a:rPr lang="de-DE" sz="2000" dirty="0">
                <a:solidFill>
                  <a:srgbClr val="203864"/>
                </a:solidFill>
              </a:rPr>
              <a:t>Ergebnis der letzten </a:t>
            </a:r>
          </a:p>
          <a:p>
            <a:r>
              <a:rPr lang="de-DE" sz="2000" dirty="0">
                <a:solidFill>
                  <a:srgbClr val="203864"/>
                </a:solidFill>
              </a:rPr>
              <a:t>Online-Sitzung!</a:t>
            </a:r>
            <a:endParaRPr lang="el-GR" sz="2000" dirty="0" err="1">
              <a:solidFill>
                <a:srgbClr val="203864"/>
              </a:solidFill>
            </a:endParaRPr>
          </a:p>
        </p:txBody>
      </p:sp>
      <p:sp>
        <p:nvSpPr>
          <p:cNvPr id="6" name="Rechteck 5"/>
          <p:cNvSpPr/>
          <p:nvPr/>
        </p:nvSpPr>
        <p:spPr>
          <a:xfrm>
            <a:off x="505129" y="2233284"/>
            <a:ext cx="6096000" cy="4093428"/>
          </a:xfrm>
          <a:prstGeom prst="rect">
            <a:avLst/>
          </a:prstGeom>
        </p:spPr>
        <p:txBody>
          <a:bodyPr>
            <a:spAutoFit/>
          </a:bodyPr>
          <a:lstStyle/>
          <a:p>
            <a:pPr marL="342900" indent="-342900">
              <a:buClr>
                <a:srgbClr val="C00000"/>
              </a:buClr>
              <a:buFont typeface="Wingdings" panose="05000000000000000000" pitchFamily="2" charset="2"/>
              <a:buChar char="§"/>
            </a:pPr>
            <a:r>
              <a:rPr lang="de-DE" sz="2000" dirty="0">
                <a:latin typeface="Calibri" panose="020F0502020204030204" pitchFamily="34" charset="0"/>
                <a:cs typeface="Calibri" panose="020F0502020204030204" pitchFamily="34" charset="0"/>
              </a:rPr>
              <a:t>Glauben Sie, dass man Gesundheitsinformationen aus dem Internet trauen kann? Leider nicht immer, aber da es um Ihre Gesundheit und vielleicht die Ihrer Angehörigen geht, sollten Sie diesen Informationen vertrauen können. </a:t>
            </a:r>
          </a:p>
          <a:p>
            <a:pPr marL="342900" indent="-342900">
              <a:buClr>
                <a:srgbClr val="C00000"/>
              </a:buClr>
              <a:buFont typeface="Wingdings" panose="05000000000000000000" pitchFamily="2" charset="2"/>
              <a:buChar char="§"/>
            </a:pPr>
            <a:endParaRPr lang="de-DE" sz="2000" dirty="0">
              <a:latin typeface="Calibri" panose="020F0502020204030204" pitchFamily="34" charset="0"/>
              <a:cs typeface="Calibri" panose="020F0502020204030204" pitchFamily="34" charset="0"/>
            </a:endParaRPr>
          </a:p>
          <a:p>
            <a:pPr marL="342900" indent="-342900">
              <a:buClr>
                <a:srgbClr val="C00000"/>
              </a:buClr>
              <a:buFont typeface="Wingdings" panose="05000000000000000000" pitchFamily="2" charset="2"/>
              <a:buChar char="§"/>
            </a:pPr>
            <a:r>
              <a:rPr lang="de-DE" sz="2000" dirty="0">
                <a:latin typeface="Calibri" panose="020F0502020204030204" pitchFamily="34" charset="0"/>
                <a:cs typeface="Calibri" panose="020F0502020204030204" pitchFamily="34" charset="0"/>
              </a:rPr>
              <a:t>In Modul 4 haben Sie bereits gelernt, wie wichtig es ist, Informationen im Internet zu überprüfen. In dieser Lerneinheit werden Sie lernen, wie man Gesundheitsinformationen überprüft, und dazu werden wir uns zunächst die Ergebnisse Ihrer Hausaufgaben ansehen.</a:t>
            </a:r>
          </a:p>
          <a:p>
            <a:pPr marL="342900" indent="-342900">
              <a:buClr>
                <a:srgbClr val="C00000"/>
              </a:buClr>
              <a:buFont typeface="Wingdings" panose="05000000000000000000" pitchFamily="2" charset="2"/>
              <a:buChar char="§"/>
            </a:pPr>
            <a:endParaRPr lang="de-DE" sz="2000" dirty="0">
              <a:latin typeface="Calibri" panose="020F0502020204030204" pitchFamily="34" charset="0"/>
              <a:cs typeface="Calibri" panose="020F0502020204030204" pitchFamily="34" charset="0"/>
            </a:endParaRPr>
          </a:p>
        </p:txBody>
      </p:sp>
      <p:sp>
        <p:nvSpPr>
          <p:cNvPr id="14" name="Ορθογώνιο 13">
            <a:extLst>
              <a:ext uri="{FF2B5EF4-FFF2-40B4-BE49-F238E27FC236}">
                <a16:creationId xmlns:a16="http://schemas.microsoft.com/office/drawing/2014/main" id="{A30448B6-22D2-1792-808A-42208DA99BFD}"/>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5.3.1</a:t>
            </a:r>
            <a:endParaRPr lang="el-GR" sz="1600" dirty="0">
              <a:solidFill>
                <a:schemeClr val="bg1"/>
              </a:solidFill>
            </a:endParaRPr>
          </a:p>
        </p:txBody>
      </p:sp>
      <p:sp>
        <p:nvSpPr>
          <p:cNvPr id="15" name="Ορθογώνιο 14">
            <a:extLst>
              <a:ext uri="{FF2B5EF4-FFF2-40B4-BE49-F238E27FC236}">
                <a16:creationId xmlns:a16="http://schemas.microsoft.com/office/drawing/2014/main" id="{3747BA86-8FD8-4BA0-2B72-E55E1BA62F64}"/>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5.3.2</a:t>
            </a:r>
            <a:endParaRPr lang="el-GR" sz="1800" dirty="0">
              <a:solidFill>
                <a:srgbClr val="C01E24"/>
              </a:solidFill>
            </a:endParaRPr>
          </a:p>
        </p:txBody>
      </p:sp>
      <p:sp>
        <p:nvSpPr>
          <p:cNvPr id="17" name="Ορθογώνιο 16">
            <a:extLst>
              <a:ext uri="{FF2B5EF4-FFF2-40B4-BE49-F238E27FC236}">
                <a16:creationId xmlns:a16="http://schemas.microsoft.com/office/drawing/2014/main" id="{BC559FE6-2F08-6B56-E886-2F2A3E611CE0}"/>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5.3.3</a:t>
            </a:r>
            <a:endParaRPr lang="el-GR" sz="1600" dirty="0">
              <a:solidFill>
                <a:schemeClr val="bg1"/>
              </a:solidFill>
            </a:endParaRPr>
          </a:p>
        </p:txBody>
      </p:sp>
      <p:sp>
        <p:nvSpPr>
          <p:cNvPr id="18" name="Ορθογώνιο 17">
            <a:extLst>
              <a:ext uri="{FF2B5EF4-FFF2-40B4-BE49-F238E27FC236}">
                <a16:creationId xmlns:a16="http://schemas.microsoft.com/office/drawing/2014/main" id="{55863B65-F26F-DCB2-E355-281689B569B3}"/>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5.3.4</a:t>
            </a:r>
            <a:endParaRPr lang="el-GR" sz="1600" dirty="0">
              <a:solidFill>
                <a:schemeClr val="bg1"/>
              </a:solidFill>
            </a:endParaRPr>
          </a:p>
        </p:txBody>
      </p:sp>
      <p:sp>
        <p:nvSpPr>
          <p:cNvPr id="19" name="Ορθογώνιο 18">
            <a:extLst>
              <a:ext uri="{FF2B5EF4-FFF2-40B4-BE49-F238E27FC236}">
                <a16:creationId xmlns:a16="http://schemas.microsoft.com/office/drawing/2014/main" id="{76360BF5-8BD9-A058-2CAE-2159BA42081B}"/>
              </a:ext>
            </a:extLst>
          </p:cNvPr>
          <p:cNvSpPr/>
          <p:nvPr/>
        </p:nvSpPr>
        <p:spPr>
          <a:xfrm>
            <a:off x="10753494" y="2717969"/>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5.3</a:t>
            </a:r>
            <a:endParaRPr lang="el-GR" sz="1800" dirty="0">
              <a:solidFill>
                <a:srgbClr val="203864"/>
              </a:solidFill>
            </a:endParaRPr>
          </a:p>
        </p:txBody>
      </p:sp>
    </p:spTree>
    <p:extLst>
      <p:ext uri="{BB962C8B-B14F-4D97-AF65-F5344CB8AC3E}">
        <p14:creationId xmlns:p14="http://schemas.microsoft.com/office/powerpoint/2010/main" val="3322283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de-DE" dirty="0">
                <a:solidFill>
                  <a:schemeClr val="accent1">
                    <a:lumMod val="50000"/>
                  </a:schemeClr>
                </a:solidFill>
              </a:rPr>
              <a:t>Überprüfen Sie online-Gesundheitsinformationen</a:t>
            </a:r>
            <a:endParaRPr lang="el-GR" dirty="0">
              <a:solidFill>
                <a:schemeClr val="accent1">
                  <a:lumMod val="50000"/>
                </a:schemeClr>
              </a:solidFill>
            </a:endParaRP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err="1">
                <a:hlinkClick r:id="rId4"/>
              </a:rPr>
              <a:t>Pixabay</a:t>
            </a:r>
            <a:r>
              <a:rPr lang="en-US" sz="1200" dirty="0">
                <a:hlinkClick r:id="rId4"/>
              </a:rPr>
              <a:t> license</a:t>
            </a:r>
            <a:endParaRPr lang="en-US" sz="1200" dirty="0"/>
          </a:p>
        </p:txBody>
      </p:sp>
      <p:sp>
        <p:nvSpPr>
          <p:cNvPr id="6" name="Rechteck 5"/>
          <p:cNvSpPr/>
          <p:nvPr/>
        </p:nvSpPr>
        <p:spPr>
          <a:xfrm>
            <a:off x="505129" y="2233284"/>
            <a:ext cx="6096000" cy="4247317"/>
          </a:xfrm>
          <a:prstGeom prst="rect">
            <a:avLst/>
          </a:prstGeom>
        </p:spPr>
        <p:txBody>
          <a:bodyPr>
            <a:spAutoFit/>
          </a:bodyPr>
          <a:lstStyle/>
          <a:p>
            <a:pPr marL="342900" indent="-342900">
              <a:spcBef>
                <a:spcPts val="600"/>
              </a:spcBef>
              <a:spcAft>
                <a:spcPts val="600"/>
              </a:spcAft>
              <a:buClr>
                <a:srgbClr val="C00000"/>
              </a:buClr>
              <a:buFont typeface="Wingdings" panose="05000000000000000000" pitchFamily="2" charset="2"/>
              <a:buChar char="§"/>
            </a:pPr>
            <a:r>
              <a:rPr lang="de-DE" sz="2000" dirty="0">
                <a:solidFill>
                  <a:srgbClr val="222222"/>
                </a:solidFill>
                <a:latin typeface="Calibri" panose="020F0502020204030204" pitchFamily="34" charset="0"/>
                <a:ea typeface="Calibri" panose="020F0502020204030204" pitchFamily="34" charset="0"/>
                <a:cs typeface="Calibri" panose="020F0502020204030204" pitchFamily="34" charset="0"/>
              </a:rPr>
              <a:t>Ihre Trainer/in stellt die Ergebnisse des Fragebogens vor, den Sie in der vorherigen Online-Sitzung ausgefüllt haben. </a:t>
            </a:r>
          </a:p>
          <a:p>
            <a:pPr marL="342900" indent="-342900">
              <a:spcBef>
                <a:spcPts val="600"/>
              </a:spcBef>
              <a:spcAft>
                <a:spcPts val="600"/>
              </a:spcAft>
              <a:buClr>
                <a:srgbClr val="C00000"/>
              </a:buClr>
              <a:buFont typeface="Wingdings" panose="05000000000000000000" pitchFamily="2" charset="2"/>
              <a:buChar char="§"/>
            </a:pPr>
            <a:r>
              <a:rPr lang="de-DE" sz="2000" dirty="0">
                <a:solidFill>
                  <a:srgbClr val="222222"/>
                </a:solidFill>
                <a:latin typeface="Calibri" panose="020F0502020204030204" pitchFamily="34" charset="0"/>
                <a:ea typeface="Calibri" panose="020F0502020204030204" pitchFamily="34" charset="0"/>
                <a:cs typeface="Calibri" panose="020F0502020204030204" pitchFamily="34" charset="0"/>
              </a:rPr>
              <a:t>Er/sie zeigt auf, welche Kriterien für Sie bei der Suche nach Online-Gesundheitsinformationen am wichtigsten waren. </a:t>
            </a:r>
          </a:p>
          <a:p>
            <a:pPr marL="342900" indent="-342900">
              <a:spcBef>
                <a:spcPts val="600"/>
              </a:spcBef>
              <a:spcAft>
                <a:spcPts val="600"/>
              </a:spcAft>
              <a:buClr>
                <a:srgbClr val="C00000"/>
              </a:buClr>
              <a:buFont typeface="Wingdings" panose="05000000000000000000" pitchFamily="2" charset="2"/>
              <a:buChar char="§"/>
            </a:pPr>
            <a:r>
              <a:rPr lang="de-DE" sz="2000" dirty="0">
                <a:solidFill>
                  <a:srgbClr val="222222"/>
                </a:solidFill>
                <a:latin typeface="Calibri" panose="020F0502020204030204" pitchFamily="34" charset="0"/>
                <a:ea typeface="Calibri" panose="020F0502020204030204" pitchFamily="34" charset="0"/>
                <a:cs typeface="Calibri" panose="020F0502020204030204" pitchFamily="34" charset="0"/>
              </a:rPr>
              <a:t>Er/sie fragt dann, wie Sie die gewonnenen Online-Informationen in Bezug auf einige Kriterien einschätzen und damit die Zuverlässigkeit der Informationen bewerten würden. </a:t>
            </a:r>
          </a:p>
          <a:p>
            <a:pPr marL="342900" indent="-342900">
              <a:spcBef>
                <a:spcPts val="600"/>
              </a:spcBef>
              <a:spcAft>
                <a:spcPts val="600"/>
              </a:spcAft>
              <a:buClr>
                <a:srgbClr val="C00000"/>
              </a:buClr>
              <a:buFont typeface="Wingdings" panose="05000000000000000000" pitchFamily="2" charset="2"/>
              <a:buChar char="§"/>
            </a:pPr>
            <a:r>
              <a:rPr lang="de-DE" sz="2000" b="1" dirty="0">
                <a:solidFill>
                  <a:srgbClr val="222222"/>
                </a:solidFill>
                <a:latin typeface="Calibri" panose="020F0502020204030204" pitchFamily="34" charset="0"/>
                <a:ea typeface="Calibri" panose="020F0502020204030204" pitchFamily="34" charset="0"/>
                <a:cs typeface="Calibri" panose="020F0502020204030204" pitchFamily="34" charset="0"/>
              </a:rPr>
              <a:t>Sie werden um eine sorgfältige Prüfung von (3-5) der von Ihnen identifizierten Webseiten gebeten. </a:t>
            </a:r>
          </a:p>
        </p:txBody>
      </p:sp>
      <p:pic>
        <p:nvPicPr>
          <p:cNvPr id="2050" name="Picture 2" descr="Vergleichen, Vergleich, Option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9995" y="2233284"/>
            <a:ext cx="4755148" cy="3170099"/>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8471647" y="0"/>
            <a:ext cx="3720353"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5.3 Bewertung der Informationen</a:t>
            </a:r>
            <a:endParaRPr lang="de-DE" dirty="0">
              <a:solidFill>
                <a:schemeClr val="bg1"/>
              </a:solidFill>
            </a:endParaRPr>
          </a:p>
        </p:txBody>
      </p:sp>
    </p:spTree>
    <p:extLst>
      <p:ext uri="{BB962C8B-B14F-4D97-AF65-F5344CB8AC3E}">
        <p14:creationId xmlns:p14="http://schemas.microsoft.com/office/powerpoint/2010/main" val="187634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grpSp>
        <p:nvGrpSpPr>
          <p:cNvPr id="138" name="Google Shape;138;p4"/>
          <p:cNvGrpSpPr/>
          <p:nvPr/>
        </p:nvGrpSpPr>
        <p:grpSpPr>
          <a:xfrm>
            <a:off x="769742" y="3241942"/>
            <a:ext cx="8228515" cy="1556803"/>
            <a:chOff x="199712" y="1198537"/>
            <a:chExt cx="7750216" cy="1556803"/>
          </a:xfrm>
        </p:grpSpPr>
        <p:sp>
          <p:nvSpPr>
            <p:cNvPr id="139" name="Google Shape;139;p4"/>
            <p:cNvSpPr/>
            <p:nvPr/>
          </p:nvSpPr>
          <p:spPr>
            <a:xfrm>
              <a:off x="199712" y="1198537"/>
              <a:ext cx="1546028" cy="1552964"/>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503986" y="1510072"/>
              <a:ext cx="937480" cy="929895"/>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1785477" y="1489781"/>
              <a:ext cx="2128788" cy="90312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txBox="1"/>
            <p:nvPr/>
          </p:nvSpPr>
          <p:spPr>
            <a:xfrm>
              <a:off x="1785476" y="1489781"/>
              <a:ext cx="2718929" cy="903122"/>
            </a:xfrm>
            <a:prstGeom prst="rect">
              <a:avLst/>
            </a:prstGeom>
            <a:noFill/>
            <a:ln>
              <a:noFill/>
            </a:ln>
          </p:spPr>
          <p:txBody>
            <a:bodyPr spcFirstLastPara="1" wrap="square" lIns="0" tIns="0" rIns="0" bIns="0" anchor="ctr" anchorCtr="0">
              <a:noAutofit/>
            </a:bodyPr>
            <a:lstStyle/>
            <a:p>
              <a:pPr lvl="0"/>
              <a:r>
                <a:rPr lang="de-DE" sz="1800" dirty="0">
                  <a:solidFill>
                    <a:schemeClr val="lt1"/>
                  </a:solidFill>
                  <a:latin typeface="Calibri"/>
                  <a:ea typeface="Calibri"/>
                  <a:cs typeface="Calibri"/>
                  <a:sym typeface="Calibri"/>
                </a:rPr>
                <a:t>- verstehen, was beim Surfen im Internet zu erwarten ist</a:t>
              </a:r>
            </a:p>
            <a:p>
              <a:pPr lvl="0"/>
              <a:r>
                <a:rPr lang="de-DE" sz="1800" dirty="0">
                  <a:solidFill>
                    <a:schemeClr val="lt1"/>
                  </a:solidFill>
                  <a:latin typeface="Calibri"/>
                  <a:ea typeface="Calibri"/>
                  <a:cs typeface="Calibri"/>
                  <a:sym typeface="Calibri"/>
                </a:rPr>
                <a:t> </a:t>
              </a:r>
            </a:p>
            <a:p>
              <a:pPr lvl="0"/>
              <a:r>
                <a:rPr lang="de-DE" sz="1800" dirty="0">
                  <a:solidFill>
                    <a:schemeClr val="lt1"/>
                  </a:solidFill>
                  <a:latin typeface="Calibri"/>
                  <a:ea typeface="Calibri"/>
                  <a:cs typeface="Calibri"/>
                  <a:sym typeface="Calibri"/>
                </a:rPr>
                <a:t>- erkennen von nützlichen Gesundheitsinformationen </a:t>
              </a:r>
            </a:p>
            <a:p>
              <a:pPr lvl="0"/>
              <a:r>
                <a:rPr lang="de-DE" sz="1800" dirty="0">
                  <a:solidFill>
                    <a:schemeClr val="lt1"/>
                  </a:solidFill>
                  <a:latin typeface="Calibri"/>
                  <a:ea typeface="Calibri"/>
                  <a:cs typeface="Calibri"/>
                  <a:sym typeface="Calibri"/>
                </a:rPr>
                <a:t>im Internet</a:t>
              </a:r>
              <a:endParaRPr lang="en-GB" sz="1800" dirty="0">
                <a:solidFill>
                  <a:schemeClr val="lt1"/>
                </a:solidFill>
                <a:latin typeface="Calibri"/>
                <a:ea typeface="Calibri"/>
                <a:cs typeface="Calibri"/>
                <a:sym typeface="Calibri"/>
              </a:endParaRPr>
            </a:p>
          </p:txBody>
        </p:sp>
        <p:sp>
          <p:nvSpPr>
            <p:cNvPr id="143" name="Google Shape;143;p4"/>
            <p:cNvSpPr/>
            <p:nvPr/>
          </p:nvSpPr>
          <p:spPr>
            <a:xfrm>
              <a:off x="4117528" y="1232671"/>
              <a:ext cx="1502434" cy="1484697"/>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4433039" y="1544457"/>
              <a:ext cx="871412" cy="861124"/>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5713546" y="1524695"/>
              <a:ext cx="2128788" cy="90312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txBox="1"/>
            <p:nvPr/>
          </p:nvSpPr>
          <p:spPr>
            <a:xfrm>
              <a:off x="5713544" y="1852218"/>
              <a:ext cx="2236384" cy="903122"/>
            </a:xfrm>
            <a:prstGeom prst="rect">
              <a:avLst/>
            </a:prstGeom>
            <a:noFill/>
            <a:ln>
              <a:noFill/>
            </a:ln>
          </p:spPr>
          <p:txBody>
            <a:bodyPr spcFirstLastPara="1" wrap="square" lIns="0" tIns="0" rIns="0" bIns="0" anchor="ctr" anchorCtr="0">
              <a:noAutofit/>
            </a:bodyPr>
            <a:lstStyle/>
            <a:p>
              <a:pPr lvl="0"/>
              <a:r>
                <a:rPr lang="de-DE" sz="1800" dirty="0">
                  <a:solidFill>
                    <a:schemeClr val="lt1"/>
                  </a:solidFill>
                  <a:latin typeface="Calibri"/>
                  <a:ea typeface="Calibri"/>
                  <a:cs typeface="Calibri"/>
                  <a:sym typeface="Calibri"/>
                </a:rPr>
                <a:t>- die Gefahren der Selbstheilung verstehen</a:t>
              </a:r>
            </a:p>
            <a:p>
              <a:pPr lvl="0"/>
              <a:r>
                <a:rPr lang="de-DE" sz="1800" dirty="0">
                  <a:solidFill>
                    <a:schemeClr val="lt1"/>
                  </a:solidFill>
                  <a:latin typeface="Calibri"/>
                  <a:ea typeface="Calibri"/>
                  <a:cs typeface="Calibri"/>
                  <a:sym typeface="Calibri"/>
                </a:rPr>
                <a:t>- Erkennen der Vorteile von Gesundheitswissen und wie man das </a:t>
              </a:r>
            </a:p>
            <a:p>
              <a:pPr lvl="0"/>
              <a:r>
                <a:rPr lang="de-DE" sz="1800" dirty="0">
                  <a:solidFill>
                    <a:schemeClr val="lt1"/>
                  </a:solidFill>
                  <a:latin typeface="Calibri"/>
                  <a:ea typeface="Calibri"/>
                  <a:cs typeface="Calibri"/>
                  <a:sym typeface="Calibri"/>
                </a:rPr>
                <a:t>Beste daraus macht</a:t>
              </a:r>
            </a:p>
            <a:p>
              <a:pPr lvl="0"/>
              <a:r>
                <a:rPr lang="de-DE" sz="1800" dirty="0">
                  <a:solidFill>
                    <a:schemeClr val="lt1"/>
                  </a:solidFill>
                  <a:latin typeface="Calibri"/>
                  <a:ea typeface="Calibri"/>
                  <a:cs typeface="Calibri"/>
                  <a:sym typeface="Calibri"/>
                </a:rPr>
                <a:t>- vertrauenswürdige Quellen für Gesundheits-informationen erkennen</a:t>
              </a:r>
            </a:p>
            <a:p>
              <a:pPr marL="0" marR="0" lvl="0" indent="0" algn="l" rtl="0">
                <a:lnSpc>
                  <a:spcPct val="100000"/>
                </a:lnSpc>
                <a:spcBef>
                  <a:spcPts val="0"/>
                </a:spcBef>
                <a:spcAft>
                  <a:spcPts val="0"/>
                </a:spcAft>
                <a:buNone/>
              </a:pPr>
              <a:endParaRPr lang="en-GB" sz="1800"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lang="en-GB" dirty="0"/>
            </a:p>
          </p:txBody>
        </p:sp>
      </p:grpSp>
      <p:sp>
        <p:nvSpPr>
          <p:cNvPr id="147" name="Google Shape;147;p4"/>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1E24"/>
              </a:buClr>
              <a:buSzPts val="2200"/>
              <a:buFont typeface="Calibri"/>
              <a:buNone/>
            </a:pPr>
            <a:r>
              <a:rPr lang="en-US" sz="2200" b="1" dirty="0" err="1"/>
              <a:t>Ziele</a:t>
            </a:r>
            <a:endParaRPr dirty="0"/>
          </a:p>
        </p:txBody>
      </p:sp>
      <p:sp>
        <p:nvSpPr>
          <p:cNvPr id="148" name="Google Shape;148;p4"/>
          <p:cNvSpPr/>
          <p:nvPr/>
        </p:nvSpPr>
        <p:spPr>
          <a:xfrm>
            <a:off x="36957" y="348995"/>
            <a:ext cx="489461" cy="615675"/>
          </a:xfrm>
          <a:prstGeom prst="rect">
            <a:avLst/>
          </a:prstGeom>
          <a:solidFill>
            <a:srgbClr val="C01E2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4"/>
          <p:cNvSpPr txBox="1"/>
          <p:nvPr/>
        </p:nvSpPr>
        <p:spPr>
          <a:xfrm>
            <a:off x="526419" y="348996"/>
            <a:ext cx="8471838" cy="613530"/>
          </a:xfrm>
          <a:prstGeom prst="rect">
            <a:avLst/>
          </a:prstGeom>
          <a:solidFill>
            <a:srgbClr val="203864"/>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2200"/>
              <a:buFont typeface="Calibri"/>
              <a:buNone/>
            </a:pPr>
            <a:r>
              <a:rPr lang="en-US" sz="2200" b="1" dirty="0" err="1">
                <a:solidFill>
                  <a:schemeClr val="lt1"/>
                </a:solidFill>
                <a:latin typeface="Calibri"/>
                <a:ea typeface="Calibri"/>
                <a:cs typeface="Calibri"/>
                <a:sym typeface="Calibri"/>
              </a:rPr>
              <a:t>Digitale</a:t>
            </a:r>
            <a:r>
              <a:rPr lang="en-US" sz="2200" b="1" dirty="0">
                <a:solidFill>
                  <a:schemeClr val="lt1"/>
                </a:solidFill>
                <a:latin typeface="Calibri"/>
                <a:ea typeface="Calibri"/>
                <a:cs typeface="Calibri"/>
                <a:sym typeface="Calibri"/>
              </a:rPr>
              <a:t> </a:t>
            </a:r>
            <a:r>
              <a:rPr lang="en-US" sz="2200" b="1" dirty="0" err="1">
                <a:solidFill>
                  <a:schemeClr val="lt1"/>
                </a:solidFill>
                <a:latin typeface="Calibri"/>
                <a:ea typeface="Calibri"/>
                <a:cs typeface="Calibri"/>
                <a:sym typeface="Calibri"/>
              </a:rPr>
              <a:t>Gesundheitstools</a:t>
            </a:r>
            <a:r>
              <a:rPr lang="en-US" sz="2200" b="1" dirty="0">
                <a:solidFill>
                  <a:schemeClr val="lt1"/>
                </a:solidFill>
                <a:latin typeface="Calibri"/>
                <a:ea typeface="Calibri"/>
                <a:cs typeface="Calibri"/>
                <a:sym typeface="Calibri"/>
              </a:rPr>
              <a:t> </a:t>
            </a:r>
            <a:r>
              <a:rPr lang="en-US" sz="2200" b="1" dirty="0" err="1">
                <a:solidFill>
                  <a:schemeClr val="lt1"/>
                </a:solidFill>
                <a:latin typeface="Calibri"/>
                <a:ea typeface="Calibri"/>
                <a:cs typeface="Calibri"/>
                <a:sym typeface="Calibri"/>
              </a:rPr>
              <a:t>erkunden</a:t>
            </a:r>
            <a:endParaRPr dirty="0"/>
          </a:p>
        </p:txBody>
      </p:sp>
      <p:sp>
        <p:nvSpPr>
          <p:cNvPr id="150" name="Google Shape;150;p4"/>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Gill Sans"/>
                <a:cs typeface="Calibri"/>
                <a:sym typeface="Calibri"/>
              </a:rPr>
              <a:t>5</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151" name="Google Shape;151;p4" descr="Στόχος με συμπαγές γέμισμα"/>
          <p:cNvPicPr preferRelativeResize="0"/>
          <p:nvPr/>
        </p:nvPicPr>
        <p:blipFill rotWithShape="1">
          <a:blip r:embed="rId5">
            <a:alphaModFix/>
          </a:blip>
          <a:srcRect/>
          <a:stretch/>
        </p:blipFill>
        <p:spPr>
          <a:xfrm>
            <a:off x="8412367" y="2213810"/>
            <a:ext cx="3779633" cy="377963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2816053" y="6355516"/>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3828"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5622" y="1714217"/>
            <a:ext cx="5688052" cy="44701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Aft>
                <a:spcPts val="600"/>
              </a:spcAft>
              <a:buSzPts val="2000"/>
              <a:buNone/>
            </a:pPr>
            <a:r>
              <a:rPr lang="de-DE" sz="1800" dirty="0"/>
              <a:t>In Trainingsmodul 4 haben Sie bereits gelernt, wie man die Qualität einer Homepage im Allgemeinen überprüft. Nun wollen wir dieses Wissen im Zusammenhang mit Gesundheitswebseiten anhand der folgenden Fragen überprüfen:</a:t>
            </a:r>
          </a:p>
          <a:p>
            <a:pPr marL="342900" indent="-342900">
              <a:lnSpc>
                <a:spcPct val="100000"/>
              </a:lnSpc>
              <a:spcAft>
                <a:spcPts val="600"/>
              </a:spcAft>
              <a:buSzPts val="2000"/>
            </a:pPr>
            <a:r>
              <a:rPr lang="de-DE" sz="1800" b="1" dirty="0"/>
              <a:t>Wer ist der Anbieter? </a:t>
            </a:r>
            <a:r>
              <a:rPr lang="de-DE" sz="1800" dirty="0"/>
              <a:t>Der Anbieter sollte in direktem Zusammenhang mit dem Gesundheitssektor stehen, es kann sich um eine öffentliche oder private Einrichtung (z. B. ein Krankenhaus) oder eine Person (z. B. einen Arzt / eine Ärztin) handeln?</a:t>
            </a:r>
          </a:p>
          <a:p>
            <a:pPr marL="342900" indent="-342900">
              <a:lnSpc>
                <a:spcPct val="100000"/>
              </a:lnSpc>
              <a:spcAft>
                <a:spcPts val="600"/>
              </a:spcAft>
              <a:buSzPts val="2000"/>
            </a:pPr>
            <a:r>
              <a:rPr lang="de-DE" sz="1800" b="1" dirty="0"/>
              <a:t>Sind der Hintergrund und das Fachwissen des Verfassers / der Verfasserin beschrieben</a:t>
            </a:r>
            <a:r>
              <a:rPr lang="de-DE" sz="1800" dirty="0"/>
              <a:t> und mit anderen Expert*innen auf dem Gebiet und entsprechenden Gesundheitspublikationen verknüpft?</a:t>
            </a:r>
          </a:p>
          <a:p>
            <a:pPr marL="0" indent="0">
              <a:lnSpc>
                <a:spcPct val="100000"/>
              </a:lnSpc>
              <a:spcAft>
                <a:spcPts val="600"/>
              </a:spcAft>
              <a:buSzPts val="2000"/>
              <a:buNone/>
            </a:pPr>
            <a:endParaRPr lang="de-DE" sz="1800" dirty="0"/>
          </a:p>
          <a:p>
            <a:pPr marL="342900" indent="-342900">
              <a:lnSpc>
                <a:spcPct val="100000"/>
              </a:lnSpc>
              <a:spcAft>
                <a:spcPts val="600"/>
              </a:spcAft>
              <a:buSzPts val="2000"/>
            </a:pPr>
            <a:endParaRPr lang="de-DE" sz="1800" dirty="0"/>
          </a:p>
        </p:txBody>
      </p:sp>
      <p:pic>
        <p:nvPicPr>
          <p:cNvPr id="4" name="Grafik 3"/>
          <p:cNvPicPr>
            <a:picLocks noChangeAspect="1"/>
          </p:cNvPicPr>
          <p:nvPr/>
        </p:nvPicPr>
        <p:blipFill>
          <a:blip r:embed="rId5"/>
          <a:stretch>
            <a:fillRect/>
          </a:stretch>
        </p:blipFill>
        <p:spPr>
          <a:xfrm>
            <a:off x="6293520" y="2050712"/>
            <a:ext cx="5321515" cy="3725061"/>
          </a:xfrm>
          <a:prstGeom prst="rect">
            <a:avLst/>
          </a:prstGeom>
        </p:spPr>
      </p:pic>
      <p:sp>
        <p:nvSpPr>
          <p:cNvPr id="11" name="Textfeld 10"/>
          <p:cNvSpPr txBox="1"/>
          <p:nvPr/>
        </p:nvSpPr>
        <p:spPr>
          <a:xfrm>
            <a:off x="8471647" y="0"/>
            <a:ext cx="3720353"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5.3 Bewertung der Informationen</a:t>
            </a:r>
            <a:endParaRPr lang="de-DE" dirty="0">
              <a:solidFill>
                <a:schemeClr val="bg1"/>
              </a:solidFill>
            </a:endParaRPr>
          </a:p>
        </p:txBody>
      </p:sp>
    </p:spTree>
    <p:extLst>
      <p:ext uri="{BB962C8B-B14F-4D97-AF65-F5344CB8AC3E}">
        <p14:creationId xmlns:p14="http://schemas.microsoft.com/office/powerpoint/2010/main" val="829211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2853758" y="658100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6154"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54482" y="1690706"/>
            <a:ext cx="6085921" cy="23838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nSpc>
                <a:spcPct val="100000"/>
              </a:lnSpc>
            </a:pPr>
            <a:r>
              <a:rPr lang="de-DE" sz="1800" b="1" dirty="0"/>
              <a:t>Gibt es ein Impressum? </a:t>
            </a:r>
            <a:r>
              <a:rPr lang="de-DE" sz="1800" dirty="0"/>
              <a:t>Ein fehlendes oder unvollständiges Impressum sollte Sie immer misstrauisch machen. Wenn ein Impressum mehr verbirgt als es verrät, möchte der Betreiber der Webseite möglicherweise nicht identifiziert werden.</a:t>
            </a:r>
          </a:p>
          <a:p>
            <a:pPr>
              <a:lnSpc>
                <a:spcPct val="100000"/>
              </a:lnSpc>
            </a:pPr>
            <a:r>
              <a:rPr lang="de-DE" sz="1800" b="1" dirty="0"/>
              <a:t>Sind die Seiten aktuell? </a:t>
            </a:r>
            <a:r>
              <a:rPr lang="de-DE" sz="1800" dirty="0"/>
              <a:t>Fehlende Angaben zur letzten Aktualisierung oder veraltete inhaltliche Verweise (z. B. auf längst vergangene Ereignisse) deuten darauf hin, dass die Seite nicht mehr gepflegt wird und dass die angebotenen Informationen möglicherweise nicht mehr relevant oder wahr sind. Dies ist ein sehr ernstes Problem im Gesundheitsbereich, da die Gesundheit ständig mit der Forschung verbunden ist, die zu Verbesserungen bei Behandlungen und Medikamenten führt.</a:t>
            </a:r>
          </a:p>
        </p:txBody>
      </p:sp>
      <p:pic>
        <p:nvPicPr>
          <p:cNvPr id="3" name="Grafik 2"/>
          <p:cNvPicPr>
            <a:picLocks noChangeAspect="1"/>
          </p:cNvPicPr>
          <p:nvPr/>
        </p:nvPicPr>
        <p:blipFill>
          <a:blip r:embed="rId5"/>
          <a:stretch>
            <a:fillRect/>
          </a:stretch>
        </p:blipFill>
        <p:spPr>
          <a:xfrm>
            <a:off x="6789583" y="2288463"/>
            <a:ext cx="4837247" cy="3224831"/>
          </a:xfrm>
          <a:prstGeom prst="rect">
            <a:avLst/>
          </a:prstGeom>
        </p:spPr>
      </p:pic>
      <p:sp>
        <p:nvSpPr>
          <p:cNvPr id="9" name="Textfeld 8"/>
          <p:cNvSpPr txBox="1"/>
          <p:nvPr/>
        </p:nvSpPr>
        <p:spPr>
          <a:xfrm>
            <a:off x="8471647" y="0"/>
            <a:ext cx="3720353"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5.3 Bewertung der Informationen</a:t>
            </a:r>
            <a:endParaRPr lang="de-DE" dirty="0">
              <a:solidFill>
                <a:schemeClr val="bg1"/>
              </a:solidFill>
            </a:endParaRPr>
          </a:p>
        </p:txBody>
      </p:sp>
    </p:spTree>
    <p:extLst>
      <p:ext uri="{BB962C8B-B14F-4D97-AF65-F5344CB8AC3E}">
        <p14:creationId xmlns:p14="http://schemas.microsoft.com/office/powerpoint/2010/main" val="2989447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028689"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6154"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54482" y="1690706"/>
            <a:ext cx="6085921" cy="23838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nSpc>
                <a:spcPct val="100000"/>
              </a:lnSpc>
            </a:pPr>
            <a:r>
              <a:rPr lang="de-DE" sz="1800" b="1" dirty="0"/>
              <a:t>Bietet das Instrument objektive Informationen? </a:t>
            </a:r>
            <a:r>
              <a:rPr lang="de-DE" sz="1800" dirty="0"/>
              <a:t>Die Sprache sollte klar und sachlich sein, ohne Annahmen oder Parteinahme für Arzneimittel oder Behandlungen.</a:t>
            </a:r>
          </a:p>
          <a:p>
            <a:pPr>
              <a:lnSpc>
                <a:spcPct val="100000"/>
              </a:lnSpc>
            </a:pPr>
            <a:r>
              <a:rPr lang="de-DE" sz="1800" b="1" dirty="0"/>
              <a:t>Gibt es Kontaktinformationen? </a:t>
            </a:r>
            <a:r>
              <a:rPr lang="de-DE" sz="1800" dirty="0"/>
              <a:t>Sind sie gut sichtbar? Ist jemand unter der angegebenen Telefonnummer zu erreichen? Ist die E-Mail-Adresse aktiv? Existiert die angegebene Postanschrift überhaupt? Werfen Sie einen Blick auf Google </a:t>
            </a:r>
            <a:r>
              <a:rPr lang="de-DE" sz="1800" dirty="0" err="1"/>
              <a:t>Maps</a:t>
            </a:r>
            <a:r>
              <a:rPr lang="de-DE" sz="1800" dirty="0"/>
              <a:t>, um zu sehen, ob Sie die Gesundheitseinrichtung oder einen Arzt unter der angegebenen Adresse finden können. </a:t>
            </a:r>
          </a:p>
          <a:p>
            <a:pPr>
              <a:lnSpc>
                <a:spcPct val="100000"/>
              </a:lnSpc>
            </a:pPr>
            <a:r>
              <a:rPr lang="de-DE" sz="1800" b="1" dirty="0"/>
              <a:t>Sind die Quellen des Inhalts angegeben? </a:t>
            </a:r>
            <a:r>
              <a:rPr lang="de-DE" sz="1800" dirty="0"/>
              <a:t>Eine glaubwürdige Gesundheitswebsite muss über vollständige und nachvollziehbare Quellen verfügen und leicht zu finden sein. </a:t>
            </a:r>
          </a:p>
        </p:txBody>
      </p:sp>
      <p:pic>
        <p:nvPicPr>
          <p:cNvPr id="4" name="Grafik 3"/>
          <p:cNvPicPr>
            <a:picLocks noChangeAspect="1"/>
          </p:cNvPicPr>
          <p:nvPr/>
        </p:nvPicPr>
        <p:blipFill>
          <a:blip r:embed="rId5"/>
          <a:stretch>
            <a:fillRect/>
          </a:stretch>
        </p:blipFill>
        <p:spPr>
          <a:xfrm>
            <a:off x="6823970" y="2261972"/>
            <a:ext cx="4779078" cy="3186052"/>
          </a:xfrm>
          <a:prstGeom prst="rect">
            <a:avLst/>
          </a:prstGeom>
        </p:spPr>
      </p:pic>
      <p:sp>
        <p:nvSpPr>
          <p:cNvPr id="9" name="Textfeld 8"/>
          <p:cNvSpPr txBox="1"/>
          <p:nvPr/>
        </p:nvSpPr>
        <p:spPr>
          <a:xfrm>
            <a:off x="8471647" y="0"/>
            <a:ext cx="3720353"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5.3 Bewertung der Informationen</a:t>
            </a:r>
            <a:endParaRPr lang="de-DE" dirty="0">
              <a:solidFill>
                <a:schemeClr val="bg1"/>
              </a:solidFill>
            </a:endParaRPr>
          </a:p>
        </p:txBody>
      </p:sp>
    </p:spTree>
    <p:extLst>
      <p:ext uri="{BB962C8B-B14F-4D97-AF65-F5344CB8AC3E}">
        <p14:creationId xmlns:p14="http://schemas.microsoft.com/office/powerpoint/2010/main" val="38669099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2840431"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6154"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566154" y="2249119"/>
            <a:ext cx="6525671" cy="23838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nSpc>
                <a:spcPct val="100000"/>
              </a:lnSpc>
            </a:pPr>
            <a:r>
              <a:rPr lang="de-DE" sz="2000" b="1" dirty="0"/>
              <a:t>Ist der Text ohne Fehler wiedergegeben</a:t>
            </a:r>
            <a:r>
              <a:rPr lang="de-DE" sz="2000" dirty="0"/>
              <a:t>? Wenn es viele Fehler, ungewohnte Ausdrücke oder </a:t>
            </a:r>
            <a:r>
              <a:rPr lang="de-DE" sz="2000" dirty="0" err="1"/>
              <a:t>unzusammen</a:t>
            </a:r>
            <a:r>
              <a:rPr lang="de-DE" sz="2000" dirty="0"/>
              <a:t>-hängende Sätze gibt, stecken möglicherweise zweifelhafte Absichten hinter der Seite. Hinterfragen Sie die Gesundheitsinformationen kritisch und überprüfen Sie sie anhand anderer Quellen.</a:t>
            </a:r>
          </a:p>
          <a:p>
            <a:pPr>
              <a:lnSpc>
                <a:spcPct val="100000"/>
              </a:lnSpc>
            </a:pPr>
            <a:r>
              <a:rPr lang="de-DE" sz="2000" b="1" dirty="0"/>
              <a:t>Gibt es Werbung auf den Seiten? </a:t>
            </a:r>
            <a:r>
              <a:rPr lang="de-DE" sz="2000" dirty="0"/>
              <a:t>Seriöse Einrichtungen im Gesundheitsbereich verzichten auf Werbung von Drittanbietern. </a:t>
            </a:r>
          </a:p>
          <a:p>
            <a:pPr>
              <a:lnSpc>
                <a:spcPct val="100000"/>
              </a:lnSpc>
            </a:pPr>
            <a:r>
              <a:rPr lang="de-DE" sz="2000" b="1" dirty="0"/>
              <a:t>Sind das Layout und die Benutzerführung leicht zu verstehen? </a:t>
            </a:r>
            <a:r>
              <a:rPr lang="de-DE" sz="2000" dirty="0"/>
              <a:t>Seriöse Seiten bevorzugen ein übersichtliches Layout und eine intuitive Navigation. </a:t>
            </a:r>
          </a:p>
          <a:p>
            <a:pPr>
              <a:lnSpc>
                <a:spcPct val="100000"/>
              </a:lnSpc>
            </a:pPr>
            <a:endParaRPr lang="de-DE" sz="2000" dirty="0"/>
          </a:p>
        </p:txBody>
      </p:sp>
      <p:pic>
        <p:nvPicPr>
          <p:cNvPr id="4" name="Grafik 3"/>
          <p:cNvPicPr>
            <a:picLocks noChangeAspect="1"/>
          </p:cNvPicPr>
          <p:nvPr/>
        </p:nvPicPr>
        <p:blipFill>
          <a:blip r:embed="rId5"/>
          <a:stretch>
            <a:fillRect/>
          </a:stretch>
        </p:blipFill>
        <p:spPr>
          <a:xfrm>
            <a:off x="7183900" y="2383191"/>
            <a:ext cx="4441946" cy="3514507"/>
          </a:xfrm>
          <a:prstGeom prst="rect">
            <a:avLst/>
          </a:prstGeom>
        </p:spPr>
      </p:pic>
      <p:sp>
        <p:nvSpPr>
          <p:cNvPr id="9" name="Textfeld 8"/>
          <p:cNvSpPr txBox="1"/>
          <p:nvPr/>
        </p:nvSpPr>
        <p:spPr>
          <a:xfrm>
            <a:off x="8471647" y="0"/>
            <a:ext cx="3720353"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5.3 Bewertung der Informationen</a:t>
            </a:r>
            <a:endParaRPr lang="de-DE" dirty="0">
              <a:solidFill>
                <a:schemeClr val="bg1"/>
              </a:solidFill>
            </a:endParaRPr>
          </a:p>
        </p:txBody>
      </p:sp>
    </p:spTree>
    <p:extLst>
      <p:ext uri="{BB962C8B-B14F-4D97-AF65-F5344CB8AC3E}">
        <p14:creationId xmlns:p14="http://schemas.microsoft.com/office/powerpoint/2010/main" val="42823987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136265" y="6580120"/>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6154"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566154" y="2249119"/>
            <a:ext cx="6525671" cy="23838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nSpc>
                <a:spcPct val="100000"/>
              </a:lnSpc>
            </a:pPr>
            <a:r>
              <a:rPr lang="de-DE" sz="2000" b="1" dirty="0"/>
              <a:t>Enthält die Adresse der Website ein Hypertext Transfer Protocol (http)? </a:t>
            </a:r>
            <a:r>
              <a:rPr lang="de-DE" sz="2000" dirty="0"/>
              <a:t>Ein erster Hinweis auf eine sichere und seriöse Website ist der Zusatz eines s (https) zum http. Das s steht für "sicher" und verspricht, dass die Daten des eigenen Computers verschlüsselt an den Server übertragen werden. Doch nur weil eine Gesundheits-seite verschlüsselt ist, heißt das nicht, dass sie seriös ist.</a:t>
            </a:r>
          </a:p>
          <a:p>
            <a:pPr>
              <a:lnSpc>
                <a:spcPct val="100000"/>
              </a:lnSpc>
            </a:pPr>
            <a:r>
              <a:rPr lang="de-DE" sz="2000" b="1" dirty="0"/>
              <a:t>Ist die Domain, unter der die Seite aufgerufen werden kann, nachvollziehbar? </a:t>
            </a:r>
            <a:r>
              <a:rPr lang="de-DE" sz="2000" dirty="0"/>
              <a:t>Variationen von bekannten (Marken-)Namen oder viele Bindestriche können auf eine nicht vertrauenswürdige Seite hinweisen.</a:t>
            </a:r>
          </a:p>
        </p:txBody>
      </p:sp>
      <p:pic>
        <p:nvPicPr>
          <p:cNvPr id="4" name="Grafik 3"/>
          <p:cNvPicPr>
            <a:picLocks noChangeAspect="1"/>
          </p:cNvPicPr>
          <p:nvPr/>
        </p:nvPicPr>
        <p:blipFill>
          <a:blip r:embed="rId5"/>
          <a:stretch>
            <a:fillRect/>
          </a:stretch>
        </p:blipFill>
        <p:spPr>
          <a:xfrm>
            <a:off x="7403234" y="2453018"/>
            <a:ext cx="4481392" cy="3425268"/>
          </a:xfrm>
          <a:prstGeom prst="rect">
            <a:avLst/>
          </a:prstGeom>
        </p:spPr>
      </p:pic>
      <p:sp>
        <p:nvSpPr>
          <p:cNvPr id="9" name="Textfeld 8"/>
          <p:cNvSpPr txBox="1"/>
          <p:nvPr/>
        </p:nvSpPr>
        <p:spPr>
          <a:xfrm>
            <a:off x="8471647" y="0"/>
            <a:ext cx="3720353"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5.3 Bewertung der Informationen</a:t>
            </a:r>
            <a:endParaRPr lang="de-DE" dirty="0">
              <a:solidFill>
                <a:schemeClr val="bg1"/>
              </a:solidFill>
            </a:endParaRPr>
          </a:p>
        </p:txBody>
      </p:sp>
    </p:spTree>
    <p:extLst>
      <p:ext uri="{BB962C8B-B14F-4D97-AF65-F5344CB8AC3E}">
        <p14:creationId xmlns:p14="http://schemas.microsoft.com/office/powerpoint/2010/main" val="35338840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6154"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54483" y="2249714"/>
            <a:ext cx="6956252" cy="393272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spcBef>
                <a:spcPts val="0"/>
              </a:spcBef>
              <a:buSzPts val="2000"/>
            </a:pPr>
            <a:r>
              <a:rPr lang="de-DE" sz="2000" dirty="0"/>
              <a:t>Bitte führen Sie diese Übung einzeln durch und beantworten Sie die Fragen.</a:t>
            </a:r>
          </a:p>
          <a:p>
            <a:pPr marL="342900" indent="-342900">
              <a:spcBef>
                <a:spcPts val="0"/>
              </a:spcBef>
              <a:buSzPts val="2000"/>
            </a:pPr>
            <a:r>
              <a:rPr lang="de-DE" sz="2000" dirty="0"/>
              <a:t>Nach einer vorher festgelegten Zeit (z.B. 30 Minuten) fragt der Trainer/die Trainerin Sie nach dem Ergebnis Ihrer Überprüfungen und ob es Webseiten gibt, denen Sie nicht mehr vertrauen würden und warum.</a:t>
            </a:r>
          </a:p>
          <a:p>
            <a:pPr marL="342900" indent="-342900">
              <a:spcBef>
                <a:spcPts val="0"/>
              </a:spcBef>
              <a:buSzPts val="2000"/>
            </a:pPr>
            <a:r>
              <a:rPr lang="de-DE" sz="2000" dirty="0"/>
              <a:t>Die Übung kann auf einer Pinnwand dokumentiert werden.</a:t>
            </a:r>
          </a:p>
        </p:txBody>
      </p:sp>
      <p:pic>
        <p:nvPicPr>
          <p:cNvPr id="5" name="Grafik 4"/>
          <p:cNvPicPr>
            <a:picLocks noChangeAspect="1"/>
          </p:cNvPicPr>
          <p:nvPr/>
        </p:nvPicPr>
        <p:blipFill>
          <a:blip r:embed="rId5"/>
          <a:stretch>
            <a:fillRect/>
          </a:stretch>
        </p:blipFill>
        <p:spPr>
          <a:xfrm>
            <a:off x="7595547" y="2374709"/>
            <a:ext cx="4505468" cy="3003645"/>
          </a:xfrm>
          <a:prstGeom prst="rect">
            <a:avLst/>
          </a:prstGeom>
        </p:spPr>
      </p:pic>
      <p:sp>
        <p:nvSpPr>
          <p:cNvPr id="9" name="Textfeld 8"/>
          <p:cNvSpPr txBox="1"/>
          <p:nvPr/>
        </p:nvSpPr>
        <p:spPr>
          <a:xfrm>
            <a:off x="8471647" y="0"/>
            <a:ext cx="3720353"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5.3 Bewertung der Informationen</a:t>
            </a:r>
            <a:endParaRPr lang="de-DE" dirty="0">
              <a:solidFill>
                <a:schemeClr val="bg1"/>
              </a:solidFill>
            </a:endParaRPr>
          </a:p>
        </p:txBody>
      </p:sp>
    </p:spTree>
    <p:extLst>
      <p:ext uri="{BB962C8B-B14F-4D97-AF65-F5344CB8AC3E}">
        <p14:creationId xmlns:p14="http://schemas.microsoft.com/office/powerpoint/2010/main" val="17613306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6154"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Online </a:t>
            </a:r>
            <a:r>
              <a:rPr lang="en-GB" dirty="0" err="1">
                <a:solidFill>
                  <a:srgbClr val="002060"/>
                </a:solidFill>
              </a:rPr>
              <a:t>Hausaufgabe</a:t>
            </a: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54482" y="1520108"/>
            <a:ext cx="6853893" cy="382841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de-DE" sz="2000" dirty="0"/>
              <a:t>Überprüfen Sie 2 weitere Online-Quellen anhand der Fragen, die in der Sitzung gestellt wurden. </a:t>
            </a:r>
          </a:p>
          <a:p>
            <a:r>
              <a:rPr lang="de-DE" sz="2000" dirty="0"/>
              <a:t>Fügen Sie Ihre Antworten in einen Online-Fragebogen ein und fassen Sie die Ergebnisse in einem Freitextfeld zusammen. </a:t>
            </a:r>
          </a:p>
          <a:p>
            <a:r>
              <a:rPr lang="de-DE" sz="2000" dirty="0"/>
              <a:t>Definieren Sie die Stärken und Schwächen der bereitgestellten Informationen, welche Informationen Sie als problematisch ansehen und welcher Quelle Sie (nicht / nicht mehr) vertrauen würden.</a:t>
            </a:r>
          </a:p>
        </p:txBody>
      </p:sp>
      <p:pic>
        <p:nvPicPr>
          <p:cNvPr id="3" name="Grafik 2"/>
          <p:cNvPicPr>
            <a:picLocks noChangeAspect="1"/>
          </p:cNvPicPr>
          <p:nvPr/>
        </p:nvPicPr>
        <p:blipFill>
          <a:blip r:embed="rId5"/>
          <a:stretch>
            <a:fillRect/>
          </a:stretch>
        </p:blipFill>
        <p:spPr>
          <a:xfrm>
            <a:off x="7149827" y="2310467"/>
            <a:ext cx="4727353" cy="3161418"/>
          </a:xfrm>
          <a:prstGeom prst="rect">
            <a:avLst/>
          </a:prstGeom>
        </p:spPr>
      </p:pic>
      <p:sp>
        <p:nvSpPr>
          <p:cNvPr id="9" name="Textfeld 8"/>
          <p:cNvSpPr txBox="1"/>
          <p:nvPr/>
        </p:nvSpPr>
        <p:spPr>
          <a:xfrm>
            <a:off x="8471647" y="0"/>
            <a:ext cx="3720353"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5.3 Bewertung der Informationen</a:t>
            </a:r>
            <a:endParaRPr lang="de-DE" dirty="0">
              <a:solidFill>
                <a:schemeClr val="bg1"/>
              </a:solidFill>
            </a:endParaRPr>
          </a:p>
        </p:txBody>
      </p:sp>
    </p:spTree>
    <p:extLst>
      <p:ext uri="{BB962C8B-B14F-4D97-AF65-F5344CB8AC3E}">
        <p14:creationId xmlns:p14="http://schemas.microsoft.com/office/powerpoint/2010/main" val="17398507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6154"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54482" y="1520108"/>
            <a:ext cx="6853893" cy="382841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lang="en-US" sz="2000" dirty="0"/>
          </a:p>
          <a:p>
            <a:pPr marL="76200" indent="0">
              <a:buNone/>
            </a:pPr>
            <a:endParaRPr lang="en-US" sz="2000" dirty="0"/>
          </a:p>
          <a:p>
            <a:pPr marL="76200" indent="0">
              <a:buNone/>
            </a:pPr>
            <a:r>
              <a:rPr lang="de-DE" sz="2000" dirty="0"/>
              <a:t>Haben Sie Fragen zu den Lerninhalten </a:t>
            </a:r>
          </a:p>
          <a:p>
            <a:pPr marL="76200" indent="0">
              <a:buNone/>
            </a:pPr>
            <a:r>
              <a:rPr lang="de-DE" sz="2000" dirty="0"/>
              <a:t>und zu den Hausaufgaben?</a:t>
            </a:r>
            <a:endParaRPr lang="en-GB" sz="2000" dirty="0"/>
          </a:p>
        </p:txBody>
      </p:sp>
      <p:pic>
        <p:nvPicPr>
          <p:cNvPr id="1026" name="Picture 2" descr="Fragen, Nachfrage, Zweifel, Psycholog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6608" y="1520108"/>
            <a:ext cx="4669542" cy="4669543"/>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83;p7">
            <a:extLst>
              <a:ext uri="{FF2B5EF4-FFF2-40B4-BE49-F238E27FC236}">
                <a16:creationId xmlns:a16="http://schemas.microsoft.com/office/drawing/2014/main" id="{3CFB9337-264D-4D33-94A6-9155100E51B0}"/>
              </a:ext>
            </a:extLst>
          </p:cNvPr>
          <p:cNvSpPr/>
          <p:nvPr/>
        </p:nvSpPr>
        <p:spPr>
          <a:xfrm>
            <a:off x="3418652" y="658166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11" name="Textfeld 10"/>
          <p:cNvSpPr txBox="1"/>
          <p:nvPr/>
        </p:nvSpPr>
        <p:spPr>
          <a:xfrm>
            <a:off x="8471647" y="0"/>
            <a:ext cx="3720353"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5.3 Bewertung der Informationen</a:t>
            </a:r>
            <a:endParaRPr lang="de-DE" dirty="0">
              <a:solidFill>
                <a:schemeClr val="bg1"/>
              </a:solidFill>
            </a:endParaRPr>
          </a:p>
        </p:txBody>
      </p:sp>
    </p:spTree>
    <p:extLst>
      <p:ext uri="{BB962C8B-B14F-4D97-AF65-F5344CB8AC3E}">
        <p14:creationId xmlns:p14="http://schemas.microsoft.com/office/powerpoint/2010/main" val="28286989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err="1">
                <a:solidFill>
                  <a:srgbClr val="C01E24"/>
                </a:solidFill>
              </a:rPr>
              <a:t>Aktion</a:t>
            </a:r>
            <a:r>
              <a:rPr lang="en-US" altLang="el-GR" sz="2000" dirty="0">
                <a:solidFill>
                  <a:srgbClr val="C01E24"/>
                </a:solidFill>
              </a:rPr>
              <a:t> 5.3.3</a:t>
            </a:r>
            <a:br>
              <a:rPr lang="en-US" altLang="el-GR" dirty="0">
                <a:solidFill>
                  <a:srgbClr val="C01E24"/>
                </a:solidFill>
              </a:rPr>
            </a:br>
            <a:r>
              <a:rPr lang="en-US" altLang="el-GR" dirty="0" err="1">
                <a:solidFill>
                  <a:srgbClr val="C01E24"/>
                </a:solidFill>
              </a:rPr>
              <a:t>Ergebnis</a:t>
            </a:r>
            <a:r>
              <a:rPr lang="en-US" altLang="el-GR" dirty="0">
                <a:solidFill>
                  <a:srgbClr val="C01E24"/>
                </a:solidFill>
              </a:rPr>
              <a:t> der </a:t>
            </a:r>
            <a:r>
              <a:rPr lang="en-US" altLang="el-GR" dirty="0" err="1">
                <a:solidFill>
                  <a:srgbClr val="C01E24"/>
                </a:solidFill>
              </a:rPr>
              <a:t>Bewertung</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48239" y="2149092"/>
            <a:ext cx="5157787" cy="3958468"/>
          </a:xfrm>
        </p:spPr>
        <p:txBody>
          <a:bodyPr>
            <a:normAutofit fontScale="77500" lnSpcReduction="20000"/>
          </a:bodyPr>
          <a:lstStyle/>
          <a:p>
            <a:pPr>
              <a:lnSpc>
                <a:spcPct val="110000"/>
              </a:lnSpc>
              <a:spcAft>
                <a:spcPts val="600"/>
              </a:spcAft>
            </a:pPr>
            <a:r>
              <a:rPr lang="en-US" sz="2200" dirty="0" err="1">
                <a:sym typeface="Arial" panose="020B0604020202020204" pitchFamily="34" charset="0"/>
              </a:rPr>
              <a:t>Ziele</a:t>
            </a:r>
            <a:endParaRPr lang="en-US" sz="2200" dirty="0">
              <a:sym typeface="Arial" panose="020B0604020202020204" pitchFamily="34" charset="0"/>
            </a:endParaRPr>
          </a:p>
          <a:p>
            <a:pPr>
              <a:lnSpc>
                <a:spcPct val="110000"/>
              </a:lnSpc>
              <a:spcAft>
                <a:spcPts val="600"/>
              </a:spcAft>
            </a:pPr>
            <a:r>
              <a:rPr lang="de-DE" sz="2200" b="0" dirty="0">
                <a:latin typeface="Calibri" panose="020F0502020204030204" pitchFamily="34" charset="0"/>
                <a:cs typeface="Calibri" panose="020F0502020204030204" pitchFamily="34" charset="0"/>
                <a:sym typeface="Arial" panose="020B0604020202020204" pitchFamily="34" charset="0"/>
              </a:rPr>
              <a:t>Die </a:t>
            </a:r>
            <a:r>
              <a:rPr lang="de-DE" sz="2200" dirty="0">
                <a:latin typeface="Calibri" panose="020F0502020204030204" pitchFamily="34" charset="0"/>
                <a:cs typeface="Calibri" panose="020F0502020204030204" pitchFamily="34" charset="0"/>
                <a:sym typeface="Arial" panose="020B0604020202020204" pitchFamily="34" charset="0"/>
              </a:rPr>
              <a:t>Lernenden </a:t>
            </a:r>
            <a:r>
              <a:rPr lang="de-DE" sz="2200" b="0" dirty="0">
                <a:latin typeface="Calibri" panose="020F0502020204030204" pitchFamily="34" charset="0"/>
                <a:cs typeface="Calibri" panose="020F0502020204030204" pitchFamily="34" charset="0"/>
                <a:sym typeface="Arial" panose="020B0604020202020204" pitchFamily="34" charset="0"/>
              </a:rPr>
              <a:t>werden gebeten, ihre Ergebnisse in Bezug auf die Bewertung der Inhalte verschiedener Webseiten und Portale zu präsentieren. </a:t>
            </a:r>
          </a:p>
          <a:p>
            <a:pPr>
              <a:lnSpc>
                <a:spcPct val="110000"/>
              </a:lnSpc>
              <a:spcAft>
                <a:spcPts val="600"/>
              </a:spcAft>
            </a:pPr>
            <a:r>
              <a:rPr lang="de-DE" sz="2200" b="0" dirty="0">
                <a:latin typeface="Calibri" panose="020F0502020204030204" pitchFamily="34" charset="0"/>
                <a:cs typeface="Calibri" panose="020F0502020204030204" pitchFamily="34" charset="0"/>
                <a:sym typeface="Arial" panose="020B0604020202020204" pitchFamily="34" charset="0"/>
              </a:rPr>
              <a:t>Der </a:t>
            </a:r>
            <a:r>
              <a:rPr lang="de-DE" sz="2200" dirty="0">
                <a:latin typeface="Calibri" panose="020F0502020204030204" pitchFamily="34" charset="0"/>
                <a:cs typeface="Calibri" panose="020F0502020204030204" pitchFamily="34" charset="0"/>
                <a:sym typeface="Arial" panose="020B0604020202020204" pitchFamily="34" charset="0"/>
              </a:rPr>
              <a:t>Trainer </a:t>
            </a:r>
          </a:p>
          <a:p>
            <a:pPr marL="342900" indent="-342900">
              <a:lnSpc>
                <a:spcPct val="110000"/>
              </a:lnSpc>
              <a:spcAft>
                <a:spcPts val="600"/>
              </a:spcAft>
              <a:buFont typeface="Arial" panose="020B0604020202020204" pitchFamily="34" charset="0"/>
              <a:buChar char="•"/>
            </a:pPr>
            <a:r>
              <a:rPr lang="de-DE" sz="2200" b="0" dirty="0">
                <a:latin typeface="Calibri" panose="020F0502020204030204" pitchFamily="34" charset="0"/>
                <a:cs typeface="Calibri" panose="020F0502020204030204" pitchFamily="34" charset="0"/>
                <a:sym typeface="Arial" panose="020B0604020202020204" pitchFamily="34" charset="0"/>
              </a:rPr>
              <a:t>fragt die Lernenden, wer von ihnen den Informationen auf der gewählten Website noch / nicht mehr vertrauen würde und warum,</a:t>
            </a:r>
          </a:p>
          <a:p>
            <a:pPr marL="342900" indent="-342900">
              <a:lnSpc>
                <a:spcPct val="110000"/>
              </a:lnSpc>
              <a:spcAft>
                <a:spcPts val="600"/>
              </a:spcAft>
              <a:buFont typeface="Arial" panose="020B0604020202020204" pitchFamily="34" charset="0"/>
              <a:buChar char="•"/>
            </a:pPr>
            <a:r>
              <a:rPr lang="de-DE" sz="2200" b="0" dirty="0">
                <a:latin typeface="Calibri" panose="020F0502020204030204" pitchFamily="34" charset="0"/>
                <a:cs typeface="Calibri" panose="020F0502020204030204" pitchFamily="34" charset="0"/>
                <a:sym typeface="Arial" panose="020B0604020202020204" pitchFamily="34" charset="0"/>
              </a:rPr>
              <a:t>fasst den Inhalt der Sitzung zusammen und versucht, mögliche Zweifel und Fragen zu klären,</a:t>
            </a:r>
          </a:p>
          <a:p>
            <a:pPr marL="342900" indent="-342900">
              <a:lnSpc>
                <a:spcPct val="110000"/>
              </a:lnSpc>
              <a:spcAft>
                <a:spcPts val="600"/>
              </a:spcAft>
              <a:buFont typeface="Arial" panose="020B0604020202020204" pitchFamily="34" charset="0"/>
              <a:buChar char="•"/>
            </a:pPr>
            <a:r>
              <a:rPr lang="de-DE" sz="2200" b="0" dirty="0">
                <a:latin typeface="Calibri" panose="020F0502020204030204" pitchFamily="34" charset="0"/>
                <a:cs typeface="Calibri" panose="020F0502020204030204" pitchFamily="34" charset="0"/>
                <a:sym typeface="Arial" panose="020B0604020202020204" pitchFamily="34" charset="0"/>
              </a:rPr>
              <a:t>erklärt die Aufgaben, die während der Online-Schulung zu erledigen sind .</a:t>
            </a:r>
            <a:endParaRPr lang="en-US" sz="2200" b="0" dirty="0">
              <a:latin typeface="Calibri" panose="020F0502020204030204" pitchFamily="34" charset="0"/>
              <a:cs typeface="Calibri" panose="020F0502020204030204" pitchFamily="34" charset="0"/>
              <a:sym typeface="Arial" panose="020B0604020202020204" pitchFamily="34" charset="0"/>
            </a:endParaRPr>
          </a:p>
        </p:txBody>
      </p:sp>
      <p:sp>
        <p:nvSpPr>
          <p:cNvPr id="14" name="Ορθογώνιο 13">
            <a:extLst>
              <a:ext uri="{FF2B5EF4-FFF2-40B4-BE49-F238E27FC236}">
                <a16:creationId xmlns:a16="http://schemas.microsoft.com/office/drawing/2014/main" id="{C48DB1DC-2ECC-1303-2155-27F9BAD6AE49}"/>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5.3.1</a:t>
            </a:r>
            <a:endParaRPr lang="el-GR" sz="1600" dirty="0">
              <a:solidFill>
                <a:schemeClr val="bg1"/>
              </a:solidFill>
            </a:endParaRPr>
          </a:p>
        </p:txBody>
      </p:sp>
      <p:sp>
        <p:nvSpPr>
          <p:cNvPr id="15" name="Ορθογώνιο 14">
            <a:extLst>
              <a:ext uri="{FF2B5EF4-FFF2-40B4-BE49-F238E27FC236}">
                <a16:creationId xmlns:a16="http://schemas.microsoft.com/office/drawing/2014/main" id="{2FEF8B9D-A237-9676-D6E4-13A1DABF3C74}"/>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5.3.2</a:t>
            </a:r>
            <a:endParaRPr lang="el-GR" sz="1600" dirty="0">
              <a:solidFill>
                <a:schemeClr val="bg1"/>
              </a:solidFill>
            </a:endParaRPr>
          </a:p>
        </p:txBody>
      </p:sp>
      <p:sp>
        <p:nvSpPr>
          <p:cNvPr id="17" name="Ορθογώνιο 16">
            <a:extLst>
              <a:ext uri="{FF2B5EF4-FFF2-40B4-BE49-F238E27FC236}">
                <a16:creationId xmlns:a16="http://schemas.microsoft.com/office/drawing/2014/main" id="{AE2D5AAC-54ED-1C11-65EF-9883B37B1171}"/>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5.3.3</a:t>
            </a:r>
            <a:endParaRPr lang="el-GR" sz="1800" dirty="0">
              <a:solidFill>
                <a:srgbClr val="C01E24"/>
              </a:solidFill>
            </a:endParaRPr>
          </a:p>
        </p:txBody>
      </p:sp>
      <p:sp>
        <p:nvSpPr>
          <p:cNvPr id="18" name="Ορθογώνιο 17">
            <a:extLst>
              <a:ext uri="{FF2B5EF4-FFF2-40B4-BE49-F238E27FC236}">
                <a16:creationId xmlns:a16="http://schemas.microsoft.com/office/drawing/2014/main" id="{AACCACF0-D958-F707-8A95-E18EFEBB36E7}"/>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5.3.4</a:t>
            </a:r>
            <a:endParaRPr lang="el-GR" sz="1600" dirty="0">
              <a:solidFill>
                <a:schemeClr val="bg1"/>
              </a:solidFill>
            </a:endParaRPr>
          </a:p>
        </p:txBody>
      </p:sp>
      <p:sp>
        <p:nvSpPr>
          <p:cNvPr id="19" name="Ορθογώνιο 18">
            <a:extLst>
              <a:ext uri="{FF2B5EF4-FFF2-40B4-BE49-F238E27FC236}">
                <a16:creationId xmlns:a16="http://schemas.microsoft.com/office/drawing/2014/main" id="{E8E6B7F8-209F-0A2D-307D-6DFAC2BCB223}"/>
              </a:ext>
            </a:extLst>
          </p:cNvPr>
          <p:cNvSpPr/>
          <p:nvPr/>
        </p:nvSpPr>
        <p:spPr>
          <a:xfrm>
            <a:off x="10753494" y="2717969"/>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5.3</a:t>
            </a:r>
            <a:endParaRPr lang="el-GR" sz="1800" dirty="0">
              <a:solidFill>
                <a:srgbClr val="203864"/>
              </a:solidFill>
            </a:endParaRPr>
          </a:p>
        </p:txBody>
      </p:sp>
    </p:spTree>
    <p:extLst>
      <p:ext uri="{BB962C8B-B14F-4D97-AF65-F5344CB8AC3E}">
        <p14:creationId xmlns:p14="http://schemas.microsoft.com/office/powerpoint/2010/main" val="3464736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err="1">
                <a:solidFill>
                  <a:srgbClr val="C01E24"/>
                </a:solidFill>
              </a:rPr>
              <a:t>Aktion</a:t>
            </a:r>
            <a:r>
              <a:rPr lang="en-US" altLang="el-GR" sz="2000" dirty="0">
                <a:solidFill>
                  <a:srgbClr val="C01E24"/>
                </a:solidFill>
              </a:rPr>
              <a:t> 5.3.4</a:t>
            </a:r>
            <a:br>
              <a:rPr lang="en-US" altLang="el-GR" dirty="0">
                <a:solidFill>
                  <a:srgbClr val="C01E24"/>
                </a:solidFill>
              </a:rPr>
            </a:br>
            <a:r>
              <a:rPr lang="en-US" altLang="el-GR" dirty="0" err="1">
                <a:solidFill>
                  <a:srgbClr val="C01E24"/>
                </a:solidFill>
              </a:rPr>
              <a:t>Abschluss</a:t>
            </a:r>
            <a:r>
              <a:rPr lang="en-US" altLang="el-GR" dirty="0">
                <a:solidFill>
                  <a:srgbClr val="C01E24"/>
                </a:solidFill>
              </a:rPr>
              <a:t> - </a:t>
            </a:r>
            <a:r>
              <a:rPr lang="en-US" altLang="el-GR" dirty="0" err="1">
                <a:solidFill>
                  <a:srgbClr val="C01E24"/>
                </a:solidFill>
              </a:rPr>
              <a:t>Nachbesprechung</a:t>
            </a:r>
            <a:r>
              <a:rPr lang="en-US" altLang="el-GR" dirty="0">
                <a:solidFill>
                  <a:srgbClr val="C01E24"/>
                </a:solidFill>
              </a:rPr>
              <a:t> </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48239" y="2149092"/>
            <a:ext cx="6291832" cy="3958468"/>
          </a:xfrm>
        </p:spPr>
        <p:txBody>
          <a:bodyPr>
            <a:normAutofit fontScale="92500" lnSpcReduction="20000"/>
          </a:bodyPr>
          <a:lstStyle/>
          <a:p>
            <a:pPr>
              <a:lnSpc>
                <a:spcPct val="110000"/>
              </a:lnSpc>
              <a:spcAft>
                <a:spcPts val="600"/>
              </a:spcAft>
            </a:pPr>
            <a:endParaRPr lang="en-US" sz="2200" dirty="0">
              <a:sym typeface="Arial" panose="020B0604020202020204" pitchFamily="34" charset="0"/>
            </a:endParaRPr>
          </a:p>
          <a:p>
            <a:pPr>
              <a:lnSpc>
                <a:spcPct val="110000"/>
              </a:lnSpc>
              <a:spcAft>
                <a:spcPts val="600"/>
              </a:spcAft>
            </a:pPr>
            <a:r>
              <a:rPr lang="en-US" sz="2200" dirty="0" err="1">
                <a:sym typeface="Arial" panose="020B0604020202020204" pitchFamily="34" charset="0"/>
              </a:rPr>
              <a:t>Ziele</a:t>
            </a:r>
            <a:endParaRPr lang="en-US" sz="2200" dirty="0">
              <a:sym typeface="Arial" panose="020B0604020202020204" pitchFamily="34" charset="0"/>
            </a:endParaRPr>
          </a:p>
          <a:p>
            <a:pPr>
              <a:lnSpc>
                <a:spcPct val="110000"/>
              </a:lnSpc>
              <a:spcAft>
                <a:spcPts val="600"/>
              </a:spcAft>
            </a:pPr>
            <a:r>
              <a:rPr lang="de-DE" sz="2200" b="0" dirty="0">
                <a:latin typeface="Calibri" panose="020F0502020204030204" pitchFamily="34" charset="0"/>
                <a:cs typeface="Calibri" panose="020F0502020204030204" pitchFamily="34" charset="0"/>
                <a:sym typeface="Arial" panose="020B0604020202020204" pitchFamily="34" charset="0"/>
              </a:rPr>
              <a:t>Der Trainer / die Trainerin</a:t>
            </a:r>
          </a:p>
          <a:p>
            <a:pPr marL="342900" indent="-342900">
              <a:lnSpc>
                <a:spcPct val="110000"/>
              </a:lnSpc>
              <a:spcAft>
                <a:spcPts val="600"/>
              </a:spcAft>
              <a:buFont typeface="Arial" panose="020B0604020202020204" pitchFamily="34" charset="0"/>
              <a:buChar char="•"/>
            </a:pPr>
            <a:r>
              <a:rPr lang="de-DE" sz="2200" b="0" dirty="0">
                <a:latin typeface="Calibri" panose="020F0502020204030204" pitchFamily="34" charset="0"/>
                <a:cs typeface="Calibri" panose="020F0502020204030204" pitchFamily="34" charset="0"/>
                <a:sym typeface="Arial" panose="020B0604020202020204" pitchFamily="34" charset="0"/>
              </a:rPr>
              <a:t>fasst den Inhalt der Sitzung zusammen und versucht, mögliche Zweifel und Fragen zu klären</a:t>
            </a:r>
          </a:p>
          <a:p>
            <a:pPr marL="342900" indent="-342900">
              <a:lnSpc>
                <a:spcPct val="110000"/>
              </a:lnSpc>
              <a:spcAft>
                <a:spcPts val="600"/>
              </a:spcAft>
              <a:buFont typeface="Arial" panose="020B0604020202020204" pitchFamily="34" charset="0"/>
              <a:buChar char="•"/>
            </a:pPr>
            <a:r>
              <a:rPr lang="de-DE" sz="2200" b="0" dirty="0">
                <a:latin typeface="Calibri" panose="020F0502020204030204" pitchFamily="34" charset="0"/>
                <a:cs typeface="Calibri" panose="020F0502020204030204" pitchFamily="34" charset="0"/>
                <a:sym typeface="Arial" panose="020B0604020202020204" pitchFamily="34" charset="0"/>
              </a:rPr>
              <a:t>lädt die Teilnehmer für die nächste Schulung ein und bittet sie, die gesammelten Informationen für die Online-Schulung aufzubewahren</a:t>
            </a:r>
          </a:p>
          <a:p>
            <a:pPr marL="342900" indent="-342900">
              <a:lnSpc>
                <a:spcPct val="110000"/>
              </a:lnSpc>
              <a:spcAft>
                <a:spcPts val="600"/>
              </a:spcAft>
              <a:buFont typeface="Arial" panose="020B0604020202020204" pitchFamily="34" charset="0"/>
              <a:buChar char="•"/>
            </a:pPr>
            <a:r>
              <a:rPr lang="de-DE" sz="2200" b="0" dirty="0">
                <a:latin typeface="Calibri" panose="020F0502020204030204" pitchFamily="34" charset="0"/>
                <a:cs typeface="Calibri" panose="020F0502020204030204" pitchFamily="34" charset="0"/>
                <a:sym typeface="Arial" panose="020B0604020202020204" pitchFamily="34" charset="0"/>
              </a:rPr>
              <a:t>erklärt die Aufgaben, die in der Online-Schulung zu erledigen sind, und gibt einen Hinweis auf den Zeitplan. </a:t>
            </a:r>
          </a:p>
          <a:p>
            <a:pPr>
              <a:lnSpc>
                <a:spcPct val="110000"/>
              </a:lnSpc>
              <a:spcAft>
                <a:spcPts val="600"/>
              </a:spcAft>
            </a:pPr>
            <a:endParaRPr lang="de-DE" sz="2200" b="0" dirty="0">
              <a:latin typeface="Calibri" panose="020F0502020204030204" pitchFamily="34" charset="0"/>
              <a:cs typeface="Calibri" panose="020F0502020204030204" pitchFamily="34" charset="0"/>
              <a:sym typeface="Arial" panose="020B0604020202020204" pitchFamily="34" charset="0"/>
            </a:endParaRPr>
          </a:p>
        </p:txBody>
      </p:sp>
      <p:sp>
        <p:nvSpPr>
          <p:cNvPr id="14" name="Ορθογώνιο 13">
            <a:extLst>
              <a:ext uri="{FF2B5EF4-FFF2-40B4-BE49-F238E27FC236}">
                <a16:creationId xmlns:a16="http://schemas.microsoft.com/office/drawing/2014/main" id="{C48DB1DC-2ECC-1303-2155-27F9BAD6AE49}"/>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5.3.1</a:t>
            </a:r>
            <a:endParaRPr lang="el-GR" sz="1600" dirty="0">
              <a:solidFill>
                <a:schemeClr val="bg1"/>
              </a:solidFill>
            </a:endParaRPr>
          </a:p>
        </p:txBody>
      </p:sp>
      <p:sp>
        <p:nvSpPr>
          <p:cNvPr id="15" name="Ορθογώνιο 14">
            <a:extLst>
              <a:ext uri="{FF2B5EF4-FFF2-40B4-BE49-F238E27FC236}">
                <a16:creationId xmlns:a16="http://schemas.microsoft.com/office/drawing/2014/main" id="{2FEF8B9D-A237-9676-D6E4-13A1DABF3C74}"/>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5.3.2</a:t>
            </a:r>
            <a:endParaRPr lang="el-GR" sz="1600" dirty="0">
              <a:solidFill>
                <a:schemeClr val="bg1"/>
              </a:solidFill>
            </a:endParaRPr>
          </a:p>
        </p:txBody>
      </p:sp>
      <p:sp>
        <p:nvSpPr>
          <p:cNvPr id="17" name="Ορθογώνιο 16">
            <a:extLst>
              <a:ext uri="{FF2B5EF4-FFF2-40B4-BE49-F238E27FC236}">
                <a16:creationId xmlns:a16="http://schemas.microsoft.com/office/drawing/2014/main" id="{AE2D5AAC-54ED-1C11-65EF-9883B37B1171}"/>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5.3.3</a:t>
            </a:r>
            <a:endParaRPr lang="el-GR" sz="1600" dirty="0">
              <a:solidFill>
                <a:schemeClr val="bg1"/>
              </a:solidFill>
            </a:endParaRPr>
          </a:p>
        </p:txBody>
      </p:sp>
      <p:sp>
        <p:nvSpPr>
          <p:cNvPr id="18" name="Ορθογώνιο 17">
            <a:extLst>
              <a:ext uri="{FF2B5EF4-FFF2-40B4-BE49-F238E27FC236}">
                <a16:creationId xmlns:a16="http://schemas.microsoft.com/office/drawing/2014/main" id="{AACCACF0-D958-F707-8A95-E18EFEBB36E7}"/>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5.3.4</a:t>
            </a:r>
            <a:endParaRPr lang="el-GR" sz="1800" dirty="0">
              <a:solidFill>
                <a:srgbClr val="C01E24"/>
              </a:solidFill>
            </a:endParaRPr>
          </a:p>
        </p:txBody>
      </p:sp>
      <p:sp>
        <p:nvSpPr>
          <p:cNvPr id="19" name="Ορθογώνιο 18">
            <a:extLst>
              <a:ext uri="{FF2B5EF4-FFF2-40B4-BE49-F238E27FC236}">
                <a16:creationId xmlns:a16="http://schemas.microsoft.com/office/drawing/2014/main" id="{E8E6B7F8-209F-0A2D-307D-6DFAC2BCB223}"/>
              </a:ext>
            </a:extLst>
          </p:cNvPr>
          <p:cNvSpPr/>
          <p:nvPr/>
        </p:nvSpPr>
        <p:spPr>
          <a:xfrm>
            <a:off x="10753494" y="2717969"/>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5.3</a:t>
            </a:r>
            <a:endParaRPr lang="el-GR" sz="1800" dirty="0">
              <a:solidFill>
                <a:srgbClr val="203864"/>
              </a:solidFill>
            </a:endParaRPr>
          </a:p>
        </p:txBody>
      </p:sp>
    </p:spTree>
    <p:extLst>
      <p:ext uri="{BB962C8B-B14F-4D97-AF65-F5344CB8AC3E}">
        <p14:creationId xmlns:p14="http://schemas.microsoft.com/office/powerpoint/2010/main" val="43719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txBox="1">
            <a:spLocks noGrp="1"/>
          </p:cNvSpPr>
          <p:nvPr>
            <p:ph type="body" idx="1"/>
          </p:nvPr>
        </p:nvSpPr>
        <p:spPr>
          <a:xfrm>
            <a:off x="536509" y="2274336"/>
            <a:ext cx="6390605" cy="3632799"/>
          </a:xfrm>
          <a:prstGeom prst="rect">
            <a:avLst/>
          </a:prstGeom>
          <a:noFill/>
          <a:ln>
            <a:noFill/>
          </a:ln>
        </p:spPr>
        <p:txBody>
          <a:bodyPr spcFirstLastPara="1" wrap="square" lIns="91425" tIns="45700" rIns="91425" bIns="45700" anchor="t" anchorCtr="0">
            <a:noAutofit/>
          </a:bodyPr>
          <a:lstStyle/>
          <a:p>
            <a:r>
              <a:rPr lang="de-DE" sz="2000" b="1" dirty="0">
                <a:solidFill>
                  <a:schemeClr val="bg1"/>
                </a:solidFill>
                <a:latin typeface="Calibri" panose="020F0502020204030204" pitchFamily="34" charset="0"/>
              </a:rPr>
              <a:t>Suchen und Finden: </a:t>
            </a:r>
            <a:r>
              <a:rPr lang="de-DE" sz="2000" dirty="0">
                <a:solidFill>
                  <a:schemeClr val="bg1"/>
                </a:solidFill>
                <a:latin typeface="Calibri" panose="020F0502020204030204" pitchFamily="34" charset="0"/>
              </a:rPr>
              <a:t>Fähigkeit des Lernenden, im Internet nach gesundheitsbezogenen Informationen zu suchen</a:t>
            </a:r>
          </a:p>
          <a:p>
            <a:r>
              <a:rPr lang="de-DE" sz="2000" b="1" dirty="0">
                <a:solidFill>
                  <a:schemeClr val="bg1"/>
                </a:solidFill>
                <a:latin typeface="Calibri" panose="020F0502020204030204" pitchFamily="34" charset="0"/>
              </a:rPr>
              <a:t>Verstehen: </a:t>
            </a:r>
            <a:r>
              <a:rPr lang="de-DE" sz="2000" dirty="0">
                <a:solidFill>
                  <a:schemeClr val="bg1"/>
                </a:solidFill>
                <a:latin typeface="Calibri" panose="020F0502020204030204" pitchFamily="34" charset="0"/>
              </a:rPr>
              <a:t>Fähigkeit des Lernenden, online gefundene gesundheitsbezogene Informationen zu verstehen und daraus einen Sinn abzuleiten</a:t>
            </a:r>
            <a:r>
              <a:rPr lang="de-DE" sz="2000" b="1" dirty="0">
                <a:solidFill>
                  <a:schemeClr val="bg1"/>
                </a:solidFill>
                <a:latin typeface="Calibri" panose="020F0502020204030204" pitchFamily="34" charset="0"/>
              </a:rPr>
              <a:t> </a:t>
            </a:r>
          </a:p>
          <a:p>
            <a:r>
              <a:rPr lang="de-DE" sz="2000" b="1" dirty="0">
                <a:solidFill>
                  <a:schemeClr val="bg1"/>
                </a:solidFill>
                <a:latin typeface="Calibri" panose="020F0502020204030204" pitchFamily="34" charset="0"/>
              </a:rPr>
              <a:t>Beurteilen: </a:t>
            </a:r>
            <a:r>
              <a:rPr lang="de-DE" sz="2000" dirty="0">
                <a:solidFill>
                  <a:schemeClr val="bg1"/>
                </a:solidFill>
                <a:latin typeface="Calibri" panose="020F0502020204030204" pitchFamily="34" charset="0"/>
              </a:rPr>
              <a:t>Fähigkeit des Lernenden, die Relevanz und Vertrauenswürdigkeit gesundheitsbezogener Informationen in verschiedenen Online-Quellen kritisch zu prüfen und zu bewerten</a:t>
            </a:r>
            <a:endParaRPr lang="en-GB" dirty="0"/>
          </a:p>
        </p:txBody>
      </p:sp>
      <p:pic>
        <p:nvPicPr>
          <p:cNvPr id="158" name="Google Shape;158;p5"/>
          <p:cNvPicPr preferRelativeResize="0"/>
          <p:nvPr/>
        </p:nvPicPr>
        <p:blipFill rotWithShape="1">
          <a:blip r:embed="rId3">
            <a:alphaModFix/>
          </a:blip>
          <a:srcRect/>
          <a:stretch/>
        </p:blipFill>
        <p:spPr>
          <a:xfrm>
            <a:off x="6872063" y="2274336"/>
            <a:ext cx="5087207" cy="3389345"/>
          </a:xfrm>
          <a:prstGeom prst="rect">
            <a:avLst/>
          </a:prstGeom>
          <a:noFill/>
          <a:ln>
            <a:noFill/>
          </a:ln>
        </p:spPr>
      </p:pic>
      <p:sp>
        <p:nvSpPr>
          <p:cNvPr id="159" name="Google Shape;159;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en-US" sz="1200">
                <a:solidFill>
                  <a:schemeClr val="dk1"/>
                </a:solidFill>
                <a:latin typeface="Calibri"/>
                <a:ea typeface="Calibri"/>
                <a:cs typeface="Calibri"/>
                <a:sym typeface="Calibri"/>
              </a:rPr>
              <a:t> | </a:t>
            </a:r>
            <a:r>
              <a:rPr lang="en-US"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 license</a:t>
            </a:r>
            <a:endParaRPr sz="1200">
              <a:solidFill>
                <a:schemeClr val="dk1"/>
              </a:solidFill>
              <a:latin typeface="Calibri"/>
              <a:ea typeface="Calibri"/>
              <a:cs typeface="Calibri"/>
              <a:sym typeface="Calibri"/>
            </a:endParaRPr>
          </a:p>
        </p:txBody>
      </p:sp>
      <p:sp>
        <p:nvSpPr>
          <p:cNvPr id="160" name="Google Shape;160;p5"/>
          <p:cNvSpPr txBox="1">
            <a:spLocks noGrp="1"/>
          </p:cNvSpPr>
          <p:nvPr>
            <p:ph type="title"/>
          </p:nvPr>
        </p:nvSpPr>
        <p:spPr>
          <a:xfrm>
            <a:off x="536509" y="1371265"/>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1E24"/>
              </a:buClr>
              <a:buSzPts val="2200"/>
              <a:buFont typeface="Calibri"/>
              <a:buNone/>
            </a:pPr>
            <a:r>
              <a:rPr lang="en-US" sz="2200" b="1" dirty="0" err="1"/>
              <a:t>Kompetenzen</a:t>
            </a:r>
            <a:endParaRPr dirty="0"/>
          </a:p>
        </p:txBody>
      </p:sp>
      <p:sp>
        <p:nvSpPr>
          <p:cNvPr id="16" name="Google Shape;148;p4">
            <a:extLst>
              <a:ext uri="{FF2B5EF4-FFF2-40B4-BE49-F238E27FC236}">
                <a16:creationId xmlns:a16="http://schemas.microsoft.com/office/drawing/2014/main" id="{1E8FF793-EA75-412A-8792-F7196687B6EF}"/>
              </a:ext>
            </a:extLst>
          </p:cNvPr>
          <p:cNvSpPr/>
          <p:nvPr/>
        </p:nvSpPr>
        <p:spPr>
          <a:xfrm>
            <a:off x="36957" y="348995"/>
            <a:ext cx="489461" cy="615675"/>
          </a:xfrm>
          <a:prstGeom prst="rect">
            <a:avLst/>
          </a:prstGeom>
          <a:solidFill>
            <a:srgbClr val="C01E2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149;p4">
            <a:extLst>
              <a:ext uri="{FF2B5EF4-FFF2-40B4-BE49-F238E27FC236}">
                <a16:creationId xmlns:a16="http://schemas.microsoft.com/office/drawing/2014/main" id="{C0A56E2F-21B4-4E32-B629-E7441DC6A556}"/>
              </a:ext>
            </a:extLst>
          </p:cNvPr>
          <p:cNvSpPr txBox="1"/>
          <p:nvPr/>
        </p:nvSpPr>
        <p:spPr>
          <a:xfrm>
            <a:off x="526419" y="348996"/>
            <a:ext cx="8471838" cy="613530"/>
          </a:xfrm>
          <a:prstGeom prst="rect">
            <a:avLst/>
          </a:prstGeom>
          <a:solidFill>
            <a:srgbClr val="203864"/>
          </a:solidFill>
          <a:ln>
            <a:noFill/>
          </a:ln>
        </p:spPr>
        <p:txBody>
          <a:bodyPr spcFirstLastPara="1" wrap="square" lIns="91425" tIns="45700" rIns="91425" bIns="45700" anchor="ctr" anchorCtr="0">
            <a:normAutofit/>
          </a:bodyPr>
          <a:lstStyle/>
          <a:p>
            <a:pPr lvl="0">
              <a:lnSpc>
                <a:spcPct val="90000"/>
              </a:lnSpc>
              <a:buClr>
                <a:schemeClr val="lt1"/>
              </a:buClr>
              <a:buSzPts val="2200"/>
            </a:pPr>
            <a:r>
              <a:rPr lang="en-US" sz="2200" b="1" dirty="0" err="1">
                <a:solidFill>
                  <a:schemeClr val="lt1"/>
                </a:solidFill>
                <a:latin typeface="Calibri"/>
                <a:ea typeface="Calibri"/>
                <a:cs typeface="Calibri"/>
                <a:sym typeface="Calibri"/>
              </a:rPr>
              <a:t>Digitale</a:t>
            </a:r>
            <a:r>
              <a:rPr lang="en-US" sz="2200" b="1" dirty="0">
                <a:solidFill>
                  <a:schemeClr val="lt1"/>
                </a:solidFill>
                <a:latin typeface="Calibri"/>
                <a:ea typeface="Calibri"/>
                <a:cs typeface="Calibri"/>
                <a:sym typeface="Calibri"/>
              </a:rPr>
              <a:t> </a:t>
            </a:r>
            <a:r>
              <a:rPr lang="en-US" sz="2200" b="1" dirty="0" err="1">
                <a:solidFill>
                  <a:schemeClr val="lt1"/>
                </a:solidFill>
                <a:latin typeface="Calibri"/>
                <a:ea typeface="Calibri"/>
                <a:cs typeface="Calibri"/>
                <a:sym typeface="Calibri"/>
              </a:rPr>
              <a:t>Gesundheitstools</a:t>
            </a:r>
            <a:r>
              <a:rPr lang="en-US" sz="2200" b="1" dirty="0">
                <a:solidFill>
                  <a:schemeClr val="lt1"/>
                </a:solidFill>
                <a:latin typeface="Calibri"/>
                <a:ea typeface="Calibri"/>
                <a:cs typeface="Calibri"/>
                <a:sym typeface="Calibri"/>
              </a:rPr>
              <a:t> </a:t>
            </a:r>
            <a:r>
              <a:rPr lang="en-US" sz="2200" b="1" dirty="0" err="1">
                <a:solidFill>
                  <a:schemeClr val="lt1"/>
                </a:solidFill>
                <a:latin typeface="Calibri"/>
                <a:ea typeface="Calibri"/>
                <a:cs typeface="Calibri"/>
                <a:sym typeface="Calibri"/>
              </a:rPr>
              <a:t>erkunden</a:t>
            </a:r>
            <a:endParaRPr lang="en-US" sz="2400" dirty="0"/>
          </a:p>
        </p:txBody>
      </p:sp>
      <p:sp>
        <p:nvSpPr>
          <p:cNvPr id="18" name="Google Shape;150;p4">
            <a:extLst>
              <a:ext uri="{FF2B5EF4-FFF2-40B4-BE49-F238E27FC236}">
                <a16:creationId xmlns:a16="http://schemas.microsoft.com/office/drawing/2014/main" id="{54776C7A-3455-4936-B691-56FB18C339F8}"/>
              </a:ext>
            </a:extLst>
          </p:cNvPr>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Gill Sans"/>
                <a:cs typeface="Calibri"/>
                <a:sym typeface="Calibri"/>
              </a:rPr>
              <a:t>5</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err="1">
                <a:solidFill>
                  <a:srgbClr val="C01E24"/>
                </a:solidFill>
              </a:rPr>
              <a:t>Aktion</a:t>
            </a:r>
            <a:r>
              <a:rPr lang="en-US" altLang="el-GR" sz="2000" dirty="0">
                <a:solidFill>
                  <a:srgbClr val="C01E24"/>
                </a:solidFill>
              </a:rPr>
              <a:t> 5.4.1</a:t>
            </a:r>
            <a:br>
              <a:rPr lang="en-US" altLang="el-GR" dirty="0">
                <a:solidFill>
                  <a:srgbClr val="C01E24"/>
                </a:solidFill>
              </a:rPr>
            </a:br>
            <a:r>
              <a:rPr lang="en-US" altLang="el-GR" dirty="0" err="1">
                <a:solidFill>
                  <a:srgbClr val="C01E24"/>
                </a:solidFill>
              </a:rPr>
              <a:t>Eröffnung</a:t>
            </a:r>
            <a:r>
              <a:rPr lang="en-US" altLang="el-GR" dirty="0">
                <a:solidFill>
                  <a:srgbClr val="C01E24"/>
                </a:solidFill>
              </a:rPr>
              <a:t> (Tag 4)</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48239" y="2149092"/>
            <a:ext cx="5157787" cy="3958468"/>
          </a:xfrm>
        </p:spPr>
        <p:txBody>
          <a:bodyPr>
            <a:normAutofit fontScale="92500" lnSpcReduction="10000"/>
          </a:bodyPr>
          <a:lstStyle/>
          <a:p>
            <a:pPr>
              <a:lnSpc>
                <a:spcPct val="110000"/>
              </a:lnSpc>
              <a:spcAft>
                <a:spcPts val="600"/>
              </a:spcAft>
            </a:pPr>
            <a:r>
              <a:rPr lang="en-US" sz="2200" dirty="0" err="1">
                <a:sym typeface="Arial" panose="020B0604020202020204" pitchFamily="34" charset="0"/>
              </a:rPr>
              <a:t>Ziele</a:t>
            </a:r>
            <a:endParaRPr lang="en-US" sz="2200" dirty="0">
              <a:sym typeface="Arial" panose="020B0604020202020204" pitchFamily="34" charset="0"/>
            </a:endParaRPr>
          </a:p>
          <a:p>
            <a:pPr>
              <a:lnSpc>
                <a:spcPct val="110000"/>
              </a:lnSpc>
              <a:spcAft>
                <a:spcPts val="600"/>
              </a:spcAft>
            </a:pPr>
            <a:r>
              <a:rPr lang="de-DE" sz="2200" b="0" dirty="0">
                <a:latin typeface="Calibri" panose="020F0502020204030204" pitchFamily="34" charset="0"/>
                <a:cs typeface="Calibri" panose="020F0502020204030204" pitchFamily="34" charset="0"/>
                <a:sym typeface="Arial" panose="020B0604020202020204" pitchFamily="34" charset="0"/>
              </a:rPr>
              <a:t>Der Trainer </a:t>
            </a:r>
          </a:p>
          <a:p>
            <a:pPr marL="342900" indent="-342900">
              <a:lnSpc>
                <a:spcPct val="110000"/>
              </a:lnSpc>
              <a:spcAft>
                <a:spcPts val="600"/>
              </a:spcAft>
              <a:buFont typeface="Arial" panose="020B0604020202020204" pitchFamily="34" charset="0"/>
              <a:buChar char="•"/>
            </a:pPr>
            <a:r>
              <a:rPr lang="de-DE" sz="2200" b="0" dirty="0">
                <a:latin typeface="Calibri" panose="020F0502020204030204" pitchFamily="34" charset="0"/>
                <a:cs typeface="Calibri" panose="020F0502020204030204" pitchFamily="34" charset="0"/>
                <a:sym typeface="Arial" panose="020B0604020202020204" pitchFamily="34" charset="0"/>
              </a:rPr>
              <a:t>stellt die Sitzung, einschließlich Ziele, Aktivitäten und Planung vor. </a:t>
            </a:r>
          </a:p>
          <a:p>
            <a:pPr>
              <a:lnSpc>
                <a:spcPct val="110000"/>
              </a:lnSpc>
              <a:spcAft>
                <a:spcPts val="600"/>
              </a:spcAft>
            </a:pPr>
            <a:r>
              <a:rPr lang="de-DE" sz="2200" b="0" dirty="0">
                <a:latin typeface="Calibri" panose="020F0502020204030204" pitchFamily="34" charset="0"/>
                <a:cs typeface="Calibri" panose="020F0502020204030204" pitchFamily="34" charset="0"/>
                <a:sym typeface="Arial" panose="020B0604020202020204" pitchFamily="34" charset="0"/>
              </a:rPr>
              <a:t>Das Ziel der Einführung ist </a:t>
            </a:r>
          </a:p>
          <a:p>
            <a:pPr marL="342900" indent="-342900">
              <a:lnSpc>
                <a:spcPct val="110000"/>
              </a:lnSpc>
              <a:spcAft>
                <a:spcPts val="600"/>
              </a:spcAft>
              <a:buFont typeface="Arial" panose="020B0604020202020204" pitchFamily="34" charset="0"/>
              <a:buChar char="•"/>
            </a:pPr>
            <a:r>
              <a:rPr lang="de-DE" sz="2200" b="0" dirty="0">
                <a:latin typeface="Calibri" panose="020F0502020204030204" pitchFamily="34" charset="0"/>
                <a:cs typeface="Calibri" panose="020F0502020204030204" pitchFamily="34" charset="0"/>
                <a:sym typeface="Arial" panose="020B0604020202020204" pitchFamily="34" charset="0"/>
              </a:rPr>
              <a:t>einen Ausblick auf die Schulungssitzung zu geben </a:t>
            </a:r>
          </a:p>
          <a:p>
            <a:pPr marL="342900" indent="-342900">
              <a:lnSpc>
                <a:spcPct val="110000"/>
              </a:lnSpc>
              <a:spcAft>
                <a:spcPts val="600"/>
              </a:spcAft>
              <a:buFont typeface="Arial" panose="020B0604020202020204" pitchFamily="34" charset="0"/>
              <a:buChar char="•"/>
            </a:pPr>
            <a:r>
              <a:rPr lang="de-DE" sz="2200" b="0" dirty="0">
                <a:latin typeface="Calibri" panose="020F0502020204030204" pitchFamily="34" charset="0"/>
                <a:cs typeface="Calibri" panose="020F0502020204030204" pitchFamily="34" charset="0"/>
                <a:sym typeface="Arial" panose="020B0604020202020204" pitchFamily="34" charset="0"/>
              </a:rPr>
              <a:t>die Trainingsaktivitäten in einem Überblick zu präsentieren </a:t>
            </a:r>
          </a:p>
        </p:txBody>
      </p:sp>
      <p:pic>
        <p:nvPicPr>
          <p:cNvPr id="3" name="Γραφικό 2" descr="Ομιλία περίγραμμα">
            <a:extLst>
              <a:ext uri="{FF2B5EF4-FFF2-40B4-BE49-F238E27FC236}">
                <a16:creationId xmlns:a16="http://schemas.microsoft.com/office/drawing/2014/main" id="{4DB5C50E-C2A5-4D37-9EF7-55510DFB57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39789" y="1392675"/>
            <a:ext cx="3958468" cy="3958468"/>
          </a:xfrm>
          <a:prstGeom prst="rect">
            <a:avLst/>
          </a:prstGeom>
        </p:spPr>
      </p:pic>
      <p:sp>
        <p:nvSpPr>
          <p:cNvPr id="16" name="TextBox 15">
            <a:extLst>
              <a:ext uri="{FF2B5EF4-FFF2-40B4-BE49-F238E27FC236}">
                <a16:creationId xmlns:a16="http://schemas.microsoft.com/office/drawing/2014/main" id="{28254EEA-5466-488A-B331-67C451BDD49C}"/>
              </a:ext>
            </a:extLst>
          </p:cNvPr>
          <p:cNvSpPr txBox="1"/>
          <p:nvPr/>
        </p:nvSpPr>
        <p:spPr>
          <a:xfrm>
            <a:off x="7658396" y="2593053"/>
            <a:ext cx="2462534" cy="584775"/>
          </a:xfrm>
          <a:prstGeom prst="rect">
            <a:avLst/>
          </a:prstGeom>
        </p:spPr>
        <p:txBody>
          <a:bodyPr wrap="none" rtlCol="0">
            <a:spAutoFit/>
          </a:bodyPr>
          <a:lstStyle/>
          <a:p>
            <a:pPr algn="l"/>
            <a:r>
              <a:rPr lang="en-US" sz="3200" dirty="0">
                <a:solidFill>
                  <a:srgbClr val="203864"/>
                </a:solidFill>
              </a:rPr>
              <a:t>Los </a:t>
            </a:r>
            <a:r>
              <a:rPr lang="en-US" sz="3200" dirty="0" err="1">
                <a:solidFill>
                  <a:srgbClr val="203864"/>
                </a:solidFill>
              </a:rPr>
              <a:t>geht’s</a:t>
            </a:r>
            <a:r>
              <a:rPr lang="en-US" sz="3200" dirty="0">
                <a:solidFill>
                  <a:srgbClr val="203864"/>
                </a:solidFill>
              </a:rPr>
              <a:t>…</a:t>
            </a:r>
            <a:endParaRPr lang="el-GR" sz="3200" dirty="0" err="1">
              <a:solidFill>
                <a:srgbClr val="203864"/>
              </a:solidFill>
            </a:endParaRPr>
          </a:p>
        </p:txBody>
      </p:sp>
      <p:sp>
        <p:nvSpPr>
          <p:cNvPr id="11" name="Ορθογώνιο 10">
            <a:extLst>
              <a:ext uri="{FF2B5EF4-FFF2-40B4-BE49-F238E27FC236}">
                <a16:creationId xmlns:a16="http://schemas.microsoft.com/office/drawing/2014/main" id="{F13D0E50-6B02-E3AB-A21E-84824E083C37}"/>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5.4.1</a:t>
            </a:r>
            <a:endParaRPr lang="el-GR" sz="1800" dirty="0">
              <a:solidFill>
                <a:srgbClr val="C01E24"/>
              </a:solidFill>
            </a:endParaRPr>
          </a:p>
        </p:txBody>
      </p:sp>
      <p:sp>
        <p:nvSpPr>
          <p:cNvPr id="12" name="Ορθογώνιο 11">
            <a:extLst>
              <a:ext uri="{FF2B5EF4-FFF2-40B4-BE49-F238E27FC236}">
                <a16:creationId xmlns:a16="http://schemas.microsoft.com/office/drawing/2014/main" id="{2F8D3C81-D6BA-E9D3-EA80-25ED1793D0E5}"/>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5.4.2</a:t>
            </a:r>
            <a:endParaRPr lang="el-GR" sz="1600" dirty="0">
              <a:solidFill>
                <a:schemeClr val="bg1"/>
              </a:solidFill>
            </a:endParaRPr>
          </a:p>
        </p:txBody>
      </p:sp>
      <p:sp>
        <p:nvSpPr>
          <p:cNvPr id="13" name="Ορθογώνιο 12">
            <a:extLst>
              <a:ext uri="{FF2B5EF4-FFF2-40B4-BE49-F238E27FC236}">
                <a16:creationId xmlns:a16="http://schemas.microsoft.com/office/drawing/2014/main" id="{584EAFE5-B26B-C64A-CD2F-0731554AACCA}"/>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5.4.3</a:t>
            </a:r>
            <a:endParaRPr lang="el-GR" sz="1600" dirty="0">
              <a:solidFill>
                <a:schemeClr val="bg1"/>
              </a:solidFill>
            </a:endParaRPr>
          </a:p>
        </p:txBody>
      </p:sp>
      <p:sp>
        <p:nvSpPr>
          <p:cNvPr id="20" name="Ορθογώνιο 19">
            <a:extLst>
              <a:ext uri="{FF2B5EF4-FFF2-40B4-BE49-F238E27FC236}">
                <a16:creationId xmlns:a16="http://schemas.microsoft.com/office/drawing/2014/main" id="{311C612F-4A6A-4AE8-7A2A-0EE5A3B9891C}"/>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5.4.4</a:t>
            </a:r>
            <a:endParaRPr lang="el-GR" sz="1600" dirty="0">
              <a:solidFill>
                <a:schemeClr val="bg1"/>
              </a:solidFill>
            </a:endParaRPr>
          </a:p>
        </p:txBody>
      </p:sp>
      <p:sp>
        <p:nvSpPr>
          <p:cNvPr id="21" name="Ορθογώνιο 20">
            <a:extLst>
              <a:ext uri="{FF2B5EF4-FFF2-40B4-BE49-F238E27FC236}">
                <a16:creationId xmlns:a16="http://schemas.microsoft.com/office/drawing/2014/main" id="{4E8CB183-F13D-92B8-B268-0AD02B02567F}"/>
              </a:ext>
            </a:extLst>
          </p:cNvPr>
          <p:cNvSpPr/>
          <p:nvPr/>
        </p:nvSpPr>
        <p:spPr>
          <a:xfrm>
            <a:off x="10739307" y="3498189"/>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5.4</a:t>
            </a:r>
            <a:endParaRPr lang="el-GR" sz="1800" dirty="0">
              <a:solidFill>
                <a:srgbClr val="203864"/>
              </a:solidFill>
            </a:endParaRPr>
          </a:p>
        </p:txBody>
      </p:sp>
    </p:spTree>
    <p:extLst>
      <p:ext uri="{BB962C8B-B14F-4D97-AF65-F5344CB8AC3E}">
        <p14:creationId xmlns:p14="http://schemas.microsoft.com/office/powerpoint/2010/main" val="34864467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5.4.2 &amp; 5.4.3</a:t>
            </a:r>
            <a:br>
              <a:rPr lang="en-US" altLang="el-GR" dirty="0"/>
            </a:br>
            <a:r>
              <a:rPr lang="en-GB" altLang="el-GR" dirty="0" err="1">
                <a:solidFill>
                  <a:srgbClr val="C01E24"/>
                </a:solidFill>
              </a:rPr>
              <a:t>Praktische</a:t>
            </a:r>
            <a:r>
              <a:rPr lang="en-GB" altLang="el-GR" dirty="0">
                <a:solidFill>
                  <a:srgbClr val="C01E24"/>
                </a:solidFill>
              </a:rPr>
              <a:t> </a:t>
            </a:r>
            <a:r>
              <a:rPr lang="en-GB" altLang="el-GR" dirty="0" err="1">
                <a:solidFill>
                  <a:srgbClr val="C01E24"/>
                </a:solidFill>
              </a:rPr>
              <a:t>Übungen</a:t>
            </a:r>
            <a:endParaRPr lang="el-GR" dirty="0">
              <a:solidFill>
                <a:srgbClr val="C01E24"/>
              </a:solidFill>
            </a:endParaRP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err="1">
                <a:hlinkClick r:id="rId4"/>
              </a:rPr>
              <a:t>Pixabay</a:t>
            </a:r>
            <a:r>
              <a:rPr lang="en-US" sz="1200" dirty="0">
                <a:hlinkClick r:id="rId4"/>
              </a:rPr>
              <a:t> license</a:t>
            </a:r>
            <a:endParaRPr lang="en-US" sz="1200" dirty="0"/>
          </a:p>
        </p:txBody>
      </p:sp>
      <p:pic>
        <p:nvPicPr>
          <p:cNvPr id="3" name="Γραφικό 2" descr="Ομιλία περίγραμμα">
            <a:extLst>
              <a:ext uri="{FF2B5EF4-FFF2-40B4-BE49-F238E27FC236}">
                <a16:creationId xmlns:a16="http://schemas.microsoft.com/office/drawing/2014/main" id="{4DB5C50E-C2A5-4D37-9EF7-55510DFB57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39789" y="1392675"/>
            <a:ext cx="3958468" cy="3958468"/>
          </a:xfrm>
          <a:prstGeom prst="rect">
            <a:avLst/>
          </a:prstGeom>
        </p:spPr>
      </p:pic>
      <p:sp>
        <p:nvSpPr>
          <p:cNvPr id="16" name="TextBox 15">
            <a:extLst>
              <a:ext uri="{FF2B5EF4-FFF2-40B4-BE49-F238E27FC236}">
                <a16:creationId xmlns:a16="http://schemas.microsoft.com/office/drawing/2014/main" id="{28254EEA-5466-488A-B331-67C451BDD49C}"/>
              </a:ext>
            </a:extLst>
          </p:cNvPr>
          <p:cNvSpPr txBox="1"/>
          <p:nvPr/>
        </p:nvSpPr>
        <p:spPr>
          <a:xfrm>
            <a:off x="7658396" y="2593053"/>
            <a:ext cx="2462534" cy="584775"/>
          </a:xfrm>
          <a:prstGeom prst="rect">
            <a:avLst/>
          </a:prstGeom>
        </p:spPr>
        <p:txBody>
          <a:bodyPr wrap="none" rtlCol="0">
            <a:spAutoFit/>
          </a:bodyPr>
          <a:lstStyle/>
          <a:p>
            <a:pPr algn="l"/>
            <a:r>
              <a:rPr lang="en-US" sz="3200" dirty="0">
                <a:solidFill>
                  <a:srgbClr val="203864"/>
                </a:solidFill>
              </a:rPr>
              <a:t>Los </a:t>
            </a:r>
            <a:r>
              <a:rPr lang="en-US" sz="3200" dirty="0" err="1">
                <a:solidFill>
                  <a:srgbClr val="203864"/>
                </a:solidFill>
              </a:rPr>
              <a:t>geht’s</a:t>
            </a:r>
            <a:r>
              <a:rPr lang="en-US" sz="3200" dirty="0">
                <a:solidFill>
                  <a:srgbClr val="203864"/>
                </a:solidFill>
              </a:rPr>
              <a:t>…</a:t>
            </a:r>
            <a:endParaRPr lang="el-GR" sz="3200" dirty="0" err="1">
              <a:solidFill>
                <a:srgbClr val="203864"/>
              </a:solidFill>
            </a:endParaRPr>
          </a:p>
        </p:txBody>
      </p:sp>
      <p:sp>
        <p:nvSpPr>
          <p:cNvPr id="15" name="TextBox 14">
            <a:extLst>
              <a:ext uri="{FF2B5EF4-FFF2-40B4-BE49-F238E27FC236}">
                <a16:creationId xmlns:a16="http://schemas.microsoft.com/office/drawing/2014/main" id="{699C929B-C3CB-4098-AFB0-B855155E2B34}"/>
              </a:ext>
            </a:extLst>
          </p:cNvPr>
          <p:cNvSpPr txBox="1"/>
          <p:nvPr/>
        </p:nvSpPr>
        <p:spPr>
          <a:xfrm>
            <a:off x="647272" y="3382183"/>
            <a:ext cx="6441897" cy="830997"/>
          </a:xfrm>
          <a:prstGeom prst="rect">
            <a:avLst/>
          </a:prstGeom>
          <a:noFill/>
        </p:spPr>
        <p:txBody>
          <a:bodyPr wrap="square" rtlCol="0">
            <a:spAutoFit/>
          </a:bodyPr>
          <a:lstStyle/>
          <a:p>
            <a:pPr algn="ctr"/>
            <a:r>
              <a:rPr lang="de-DE" sz="2400" b="1" dirty="0"/>
              <a:t>Setzen wir das zuvor Gelernte </a:t>
            </a:r>
          </a:p>
          <a:p>
            <a:pPr algn="ctr"/>
            <a:r>
              <a:rPr lang="de-DE" sz="2400" b="1" dirty="0"/>
              <a:t>in die Praxis um!</a:t>
            </a:r>
          </a:p>
        </p:txBody>
      </p:sp>
      <p:sp>
        <p:nvSpPr>
          <p:cNvPr id="13" name="Ορθογώνιο 12">
            <a:extLst>
              <a:ext uri="{FF2B5EF4-FFF2-40B4-BE49-F238E27FC236}">
                <a16:creationId xmlns:a16="http://schemas.microsoft.com/office/drawing/2014/main" id="{949B7829-12E9-73E7-1FC3-15847CAFC83C}"/>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5.4.1</a:t>
            </a:r>
            <a:endParaRPr lang="el-GR" sz="1600" dirty="0">
              <a:solidFill>
                <a:schemeClr val="bg1"/>
              </a:solidFill>
            </a:endParaRPr>
          </a:p>
        </p:txBody>
      </p:sp>
      <p:sp>
        <p:nvSpPr>
          <p:cNvPr id="14" name="Ορθογώνιο 13">
            <a:extLst>
              <a:ext uri="{FF2B5EF4-FFF2-40B4-BE49-F238E27FC236}">
                <a16:creationId xmlns:a16="http://schemas.microsoft.com/office/drawing/2014/main" id="{58828168-D141-93FD-1868-CB005A387898}"/>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5.4.2</a:t>
            </a:r>
            <a:endParaRPr lang="el-GR" sz="1800" dirty="0">
              <a:solidFill>
                <a:srgbClr val="C01E24"/>
              </a:solidFill>
            </a:endParaRPr>
          </a:p>
        </p:txBody>
      </p:sp>
      <p:sp>
        <p:nvSpPr>
          <p:cNvPr id="17" name="Ορθογώνιο 16">
            <a:extLst>
              <a:ext uri="{FF2B5EF4-FFF2-40B4-BE49-F238E27FC236}">
                <a16:creationId xmlns:a16="http://schemas.microsoft.com/office/drawing/2014/main" id="{CBAF6311-84B5-1F99-841F-45A1B353DA3D}"/>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5.4.3</a:t>
            </a:r>
            <a:endParaRPr lang="el-GR" sz="1800" dirty="0">
              <a:solidFill>
                <a:srgbClr val="C01E24"/>
              </a:solidFill>
            </a:endParaRPr>
          </a:p>
        </p:txBody>
      </p:sp>
      <p:sp>
        <p:nvSpPr>
          <p:cNvPr id="18" name="Ορθογώνιο 17">
            <a:extLst>
              <a:ext uri="{FF2B5EF4-FFF2-40B4-BE49-F238E27FC236}">
                <a16:creationId xmlns:a16="http://schemas.microsoft.com/office/drawing/2014/main" id="{F398B405-1AC3-0EAB-5B58-9328F6FB3067}"/>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5.4.4</a:t>
            </a:r>
            <a:endParaRPr lang="el-GR" sz="1600" dirty="0">
              <a:solidFill>
                <a:schemeClr val="bg1"/>
              </a:solidFill>
            </a:endParaRPr>
          </a:p>
        </p:txBody>
      </p:sp>
      <p:sp>
        <p:nvSpPr>
          <p:cNvPr id="19" name="Ορθογώνιο 18">
            <a:extLst>
              <a:ext uri="{FF2B5EF4-FFF2-40B4-BE49-F238E27FC236}">
                <a16:creationId xmlns:a16="http://schemas.microsoft.com/office/drawing/2014/main" id="{430E0DE7-A4CE-635B-55D6-31209289C58F}"/>
              </a:ext>
            </a:extLst>
          </p:cNvPr>
          <p:cNvSpPr/>
          <p:nvPr/>
        </p:nvSpPr>
        <p:spPr>
          <a:xfrm>
            <a:off x="10739307" y="3498189"/>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5.4</a:t>
            </a:r>
            <a:endParaRPr lang="el-GR" sz="1800" dirty="0">
              <a:solidFill>
                <a:srgbClr val="203864"/>
              </a:solidFill>
            </a:endParaRPr>
          </a:p>
        </p:txBody>
      </p:sp>
    </p:spTree>
    <p:extLst>
      <p:ext uri="{BB962C8B-B14F-4D97-AF65-F5344CB8AC3E}">
        <p14:creationId xmlns:p14="http://schemas.microsoft.com/office/powerpoint/2010/main" val="18736230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2" name="Google Shape;182;p7"/>
          <p:cNvSpPr/>
          <p:nvPr/>
        </p:nvSpPr>
        <p:spPr>
          <a:xfrm>
            <a:off x="10006149" y="-3932"/>
            <a:ext cx="2184592" cy="350774"/>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5.4 </a:t>
            </a:r>
            <a:r>
              <a:rPr lang="en-US" sz="1530" dirty="0" err="1">
                <a:solidFill>
                  <a:schemeClr val="lt1"/>
                </a:solidFill>
                <a:latin typeface="Arial"/>
                <a:ea typeface="Arial"/>
                <a:cs typeface="Arial"/>
                <a:sym typeface="Arial"/>
              </a:rPr>
              <a:t>Praktische</a:t>
            </a:r>
            <a:r>
              <a:rPr lang="en-US" sz="1530" dirty="0">
                <a:solidFill>
                  <a:schemeClr val="lt1"/>
                </a:solidFill>
                <a:latin typeface="Arial"/>
                <a:ea typeface="Arial"/>
                <a:cs typeface="Arial"/>
                <a:sym typeface="Arial"/>
              </a:rPr>
              <a:t> </a:t>
            </a:r>
            <a:r>
              <a:rPr lang="en-US" sz="1530" dirty="0" err="1">
                <a:solidFill>
                  <a:schemeClr val="lt1"/>
                </a:solidFill>
                <a:latin typeface="Arial"/>
                <a:ea typeface="Arial"/>
                <a:cs typeface="Arial"/>
                <a:sym typeface="Arial"/>
              </a:rPr>
              <a:t>Übungen</a:t>
            </a:r>
            <a:endParaRPr sz="1275" dirty="0">
              <a:solidFill>
                <a:schemeClr val="lt1"/>
              </a:solidFill>
              <a:latin typeface="Arial"/>
              <a:ea typeface="Arial"/>
              <a:cs typeface="Arial"/>
              <a:sym typeface="Arial"/>
            </a:endParaRPr>
          </a:p>
        </p:txBody>
      </p:sp>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SCHRITTE FÜR DIE AKTIVITÄT</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0" y="2350334"/>
            <a:ext cx="6090157" cy="3427666"/>
          </a:xfrm>
          <a:prstGeom prst="rect">
            <a:avLst/>
          </a:prstGeom>
          <a:noFill/>
          <a:ln>
            <a:noFill/>
          </a:ln>
        </p:spPr>
        <p:txBody>
          <a:bodyPr spcFirstLastPara="1" wrap="square" lIns="91425" tIns="45700" rIns="91425" bIns="45700" anchor="t" anchorCtr="0">
            <a:normAutofit fontScale="70000" lnSpcReduction="20000"/>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lgn="just">
              <a:spcBef>
                <a:spcPts val="0"/>
              </a:spcBef>
              <a:buSzPts val="2000"/>
            </a:pPr>
            <a:r>
              <a:rPr lang="de-DE" sz="3000" dirty="0"/>
              <a:t>Bilden Sie Zweiergruppen</a:t>
            </a:r>
          </a:p>
          <a:p>
            <a:pPr marL="228600" indent="-228600" algn="just">
              <a:spcBef>
                <a:spcPts val="0"/>
              </a:spcBef>
              <a:buSzPts val="2000"/>
            </a:pPr>
            <a:r>
              <a:rPr lang="de-DE" sz="3000" dirty="0"/>
              <a:t>Nehmen Sie die Karte mit dem vorgeschlagenen Szenario und diskutieren Sie es mit Ihrem Partner / Ihrer Partnerin.</a:t>
            </a:r>
          </a:p>
          <a:p>
            <a:pPr marL="228600" indent="-228600" algn="just">
              <a:spcBef>
                <a:spcPts val="0"/>
              </a:spcBef>
              <a:buSzPts val="2000"/>
            </a:pPr>
            <a:r>
              <a:rPr lang="de-DE" sz="3000" dirty="0"/>
              <a:t>Lösen Sie das Szenario mit Hilfe des Ihnen zur Verfügung stehenden digitalen Geräts.</a:t>
            </a:r>
          </a:p>
          <a:p>
            <a:pPr marL="228600" indent="-228600" algn="just">
              <a:spcBef>
                <a:spcPts val="0"/>
              </a:spcBef>
              <a:buSzPts val="2000"/>
            </a:pPr>
            <a:r>
              <a:rPr lang="de-DE" sz="3000" dirty="0"/>
              <a:t>Diskutieren Sie die Lösung mit dem Rest der Gruppe und dem Trainer / der Trainerin.</a:t>
            </a:r>
            <a:endParaRPr lang="en-GB" sz="3000" dirty="0"/>
          </a:p>
        </p:txBody>
      </p:sp>
      <p:pic>
        <p:nvPicPr>
          <p:cNvPr id="2" name="Picture 2" descr="Puesta En Marcha, Cita, Lluvia De Ideas, Negocio">
            <a:extLst>
              <a:ext uri="{FF2B5EF4-FFF2-40B4-BE49-F238E27FC236}">
                <a16:creationId xmlns:a16="http://schemas.microsoft.com/office/drawing/2014/main" id="{C3A56311-653B-4074-8C71-204193A823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3051" y="2473769"/>
            <a:ext cx="3874641" cy="2583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1906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6154" y="100336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err="1">
                <a:solidFill>
                  <a:srgbClr val="002060"/>
                </a:solidFill>
              </a:rPr>
              <a:t>Aktivität</a:t>
            </a:r>
            <a:r>
              <a:rPr lang="en-GB" dirty="0">
                <a:solidFill>
                  <a:srgbClr val="002060"/>
                </a:solidFill>
              </a:rPr>
              <a:t> 1</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1" y="2350334"/>
            <a:ext cx="7343164" cy="3427666"/>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buSzPts val="2000"/>
            </a:pPr>
            <a:r>
              <a:rPr lang="de-DE" sz="3000" i="1" dirty="0"/>
              <a:t>Ich möchte im Internet Informationen darüber finden, ob es angesichts der Pandemie-Situation ratsam ist, sich gegen Grippe impfen zu lassen. Wie kann ich nach Informationen suchen?</a:t>
            </a:r>
          </a:p>
        </p:txBody>
      </p:sp>
      <p:pic>
        <p:nvPicPr>
          <p:cNvPr id="1026" name="Picture 2" descr="Jeringuilla, Aguja, Inyección, Disparo, Medicamento">
            <a:extLst>
              <a:ext uri="{FF2B5EF4-FFF2-40B4-BE49-F238E27FC236}">
                <a16:creationId xmlns:a16="http://schemas.microsoft.com/office/drawing/2014/main" id="{5116CCE5-AD8C-44F2-A517-DACFC0DC13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085352" y="2705510"/>
            <a:ext cx="2013093" cy="2542854"/>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2;p7"/>
          <p:cNvSpPr/>
          <p:nvPr/>
        </p:nvSpPr>
        <p:spPr>
          <a:xfrm>
            <a:off x="10006149" y="-3932"/>
            <a:ext cx="2184592" cy="350774"/>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5.4 </a:t>
            </a:r>
            <a:r>
              <a:rPr lang="en-US" sz="1530" dirty="0" err="1">
                <a:solidFill>
                  <a:schemeClr val="lt1"/>
                </a:solidFill>
                <a:latin typeface="Arial"/>
                <a:ea typeface="Arial"/>
                <a:cs typeface="Arial"/>
                <a:sym typeface="Arial"/>
              </a:rPr>
              <a:t>Praktische</a:t>
            </a:r>
            <a:r>
              <a:rPr lang="en-US" sz="1530" dirty="0">
                <a:solidFill>
                  <a:schemeClr val="lt1"/>
                </a:solidFill>
                <a:latin typeface="Arial"/>
                <a:ea typeface="Arial"/>
                <a:cs typeface="Arial"/>
                <a:sym typeface="Arial"/>
              </a:rPr>
              <a:t> </a:t>
            </a:r>
            <a:r>
              <a:rPr lang="en-US" sz="1530" dirty="0" err="1">
                <a:solidFill>
                  <a:schemeClr val="lt1"/>
                </a:solidFill>
                <a:latin typeface="Arial"/>
                <a:ea typeface="Arial"/>
                <a:cs typeface="Arial"/>
                <a:sym typeface="Arial"/>
              </a:rPr>
              <a:t>Übungen</a:t>
            </a:r>
            <a:endParaRPr sz="1275"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5904663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2889967" y="6640448"/>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err="1">
                <a:solidFill>
                  <a:srgbClr val="002060"/>
                </a:solidFill>
              </a:rPr>
              <a:t>Aktivität</a:t>
            </a:r>
            <a:r>
              <a:rPr lang="en-GB" dirty="0">
                <a:solidFill>
                  <a:srgbClr val="002060"/>
                </a:solidFill>
              </a:rPr>
              <a:t> 2</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0" y="2350334"/>
            <a:ext cx="6872901" cy="342766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buSzPts val="2000"/>
            </a:pPr>
            <a:r>
              <a:rPr lang="de-DE" sz="3000" i="1" dirty="0"/>
              <a:t>Ich möchte Blutspender*in werden, wo finde ich Informationen? Was sind die Voraussetzungen für eine Blutspende? Wo kann ich zur Blutspende gehen?</a:t>
            </a:r>
            <a:endParaRPr lang="en-GB" sz="3000" i="1" dirty="0"/>
          </a:p>
        </p:txBody>
      </p:sp>
      <p:pic>
        <p:nvPicPr>
          <p:cNvPr id="2052" name="Picture 4" descr="Donación De Sangre, Donando Sangre">
            <a:extLst>
              <a:ext uri="{FF2B5EF4-FFF2-40B4-BE49-F238E27FC236}">
                <a16:creationId xmlns:a16="http://schemas.microsoft.com/office/drawing/2014/main" id="{2340837E-B970-4270-9E07-5DE1539AC2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4025" y="2473769"/>
            <a:ext cx="3163668" cy="379640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82;p7"/>
          <p:cNvSpPr/>
          <p:nvPr/>
        </p:nvSpPr>
        <p:spPr>
          <a:xfrm>
            <a:off x="10006149" y="-3932"/>
            <a:ext cx="2184592" cy="350774"/>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5.4 </a:t>
            </a:r>
            <a:r>
              <a:rPr lang="en-US" sz="1530" dirty="0" err="1">
                <a:solidFill>
                  <a:schemeClr val="lt1"/>
                </a:solidFill>
                <a:latin typeface="Arial"/>
                <a:ea typeface="Arial"/>
                <a:cs typeface="Arial"/>
                <a:sym typeface="Arial"/>
              </a:rPr>
              <a:t>Praktische</a:t>
            </a:r>
            <a:r>
              <a:rPr lang="en-US" sz="1530" dirty="0">
                <a:solidFill>
                  <a:schemeClr val="lt1"/>
                </a:solidFill>
                <a:latin typeface="Arial"/>
                <a:ea typeface="Arial"/>
                <a:cs typeface="Arial"/>
                <a:sym typeface="Arial"/>
              </a:rPr>
              <a:t> </a:t>
            </a:r>
            <a:r>
              <a:rPr lang="en-US" sz="1530" dirty="0" err="1">
                <a:solidFill>
                  <a:schemeClr val="lt1"/>
                </a:solidFill>
                <a:latin typeface="Arial"/>
                <a:ea typeface="Arial"/>
                <a:cs typeface="Arial"/>
                <a:sym typeface="Arial"/>
              </a:rPr>
              <a:t>Übungen</a:t>
            </a:r>
            <a:endParaRPr sz="1275"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9743313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err="1">
                <a:solidFill>
                  <a:srgbClr val="002060"/>
                </a:solidFill>
              </a:rPr>
              <a:t>Aktivität</a:t>
            </a:r>
            <a:r>
              <a:rPr lang="en-GB" dirty="0">
                <a:solidFill>
                  <a:srgbClr val="002060"/>
                </a:solidFill>
              </a:rPr>
              <a:t> 3</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1" y="2350334"/>
            <a:ext cx="7526044" cy="342766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buSzPts val="2000"/>
            </a:pPr>
            <a:r>
              <a:rPr lang="de-DE" sz="3000" i="1" dirty="0"/>
              <a:t>Wie finde ich ein Krankenhaus für einen Notfall?</a:t>
            </a:r>
          </a:p>
          <a:p>
            <a:pPr marL="228600" indent="-228600">
              <a:spcBef>
                <a:spcPts val="0"/>
              </a:spcBef>
              <a:buSzPts val="2000"/>
            </a:pPr>
            <a:r>
              <a:rPr lang="de-DE" sz="3000" i="1" dirty="0"/>
              <a:t>In welches Krankenhaus muss ich gehen, wenn mir zu Hause etwas zustößt?</a:t>
            </a:r>
            <a:endParaRPr lang="en-GB" sz="3000" i="1" dirty="0"/>
          </a:p>
        </p:txBody>
      </p:sp>
      <p:pic>
        <p:nvPicPr>
          <p:cNvPr id="3074" name="Picture 2" descr="Médico, Enfermero, Hospital, Salud, Healthcare, Cirugía">
            <a:extLst>
              <a:ext uri="{FF2B5EF4-FFF2-40B4-BE49-F238E27FC236}">
                <a16:creationId xmlns:a16="http://schemas.microsoft.com/office/drawing/2014/main" id="{3FFBC158-8660-4EA5-AB58-9D86AE4538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2835" y="2606716"/>
            <a:ext cx="2714857" cy="2714857"/>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82;p7"/>
          <p:cNvSpPr/>
          <p:nvPr/>
        </p:nvSpPr>
        <p:spPr>
          <a:xfrm>
            <a:off x="10006149" y="-3932"/>
            <a:ext cx="2184592" cy="350774"/>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5.4 </a:t>
            </a:r>
            <a:r>
              <a:rPr lang="en-US" sz="1530" dirty="0" err="1">
                <a:solidFill>
                  <a:schemeClr val="lt1"/>
                </a:solidFill>
                <a:latin typeface="Arial"/>
                <a:ea typeface="Arial"/>
                <a:cs typeface="Arial"/>
                <a:sym typeface="Arial"/>
              </a:rPr>
              <a:t>Praktische</a:t>
            </a:r>
            <a:r>
              <a:rPr lang="en-US" sz="1530" dirty="0">
                <a:solidFill>
                  <a:schemeClr val="lt1"/>
                </a:solidFill>
                <a:latin typeface="Arial"/>
                <a:ea typeface="Arial"/>
                <a:cs typeface="Arial"/>
                <a:sym typeface="Arial"/>
              </a:rPr>
              <a:t> </a:t>
            </a:r>
            <a:r>
              <a:rPr lang="en-US" sz="1530" dirty="0" err="1">
                <a:solidFill>
                  <a:schemeClr val="lt1"/>
                </a:solidFill>
                <a:latin typeface="Arial"/>
                <a:ea typeface="Arial"/>
                <a:cs typeface="Arial"/>
                <a:sym typeface="Arial"/>
              </a:rPr>
              <a:t>Übungen</a:t>
            </a:r>
            <a:endParaRPr sz="1275"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0505925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2029300" y="658100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err="1">
                <a:solidFill>
                  <a:srgbClr val="002060"/>
                </a:solidFill>
              </a:rPr>
              <a:t>Aktivität</a:t>
            </a:r>
            <a:r>
              <a:rPr lang="en-GB" dirty="0">
                <a:solidFill>
                  <a:srgbClr val="002060"/>
                </a:solidFill>
              </a:rPr>
              <a:t> 4</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0" y="2350334"/>
            <a:ext cx="6311199" cy="342766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buSzPts val="2000"/>
            </a:pPr>
            <a:r>
              <a:rPr lang="de-DE" sz="3000" i="1" dirty="0"/>
              <a:t>Wie kann ich einen Termin bei meinem Arzt bekommen?</a:t>
            </a:r>
            <a:endParaRPr lang="en-GB" sz="3000" i="1" dirty="0"/>
          </a:p>
        </p:txBody>
      </p:sp>
      <p:pic>
        <p:nvPicPr>
          <p:cNvPr id="4098" name="Picture 2" descr="Hospital, Salud, Profesional, Médico, Diagnóstico">
            <a:extLst>
              <a:ext uri="{FF2B5EF4-FFF2-40B4-BE49-F238E27FC236}">
                <a16:creationId xmlns:a16="http://schemas.microsoft.com/office/drawing/2014/main" id="{82802E52-4B59-43B3-8DAE-8B59BA7D82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0102" y="2350334"/>
            <a:ext cx="2309332" cy="3940094"/>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82;p7"/>
          <p:cNvSpPr/>
          <p:nvPr/>
        </p:nvSpPr>
        <p:spPr>
          <a:xfrm>
            <a:off x="10006149" y="-3932"/>
            <a:ext cx="2184592" cy="350774"/>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5.4 </a:t>
            </a:r>
            <a:r>
              <a:rPr lang="en-US" sz="1530" dirty="0" err="1">
                <a:solidFill>
                  <a:schemeClr val="lt1"/>
                </a:solidFill>
                <a:latin typeface="Arial"/>
                <a:ea typeface="Arial"/>
                <a:cs typeface="Arial"/>
                <a:sym typeface="Arial"/>
              </a:rPr>
              <a:t>Praktische</a:t>
            </a:r>
            <a:r>
              <a:rPr lang="en-US" sz="1530" dirty="0">
                <a:solidFill>
                  <a:schemeClr val="lt1"/>
                </a:solidFill>
                <a:latin typeface="Arial"/>
                <a:ea typeface="Arial"/>
                <a:cs typeface="Arial"/>
                <a:sym typeface="Arial"/>
              </a:rPr>
              <a:t> </a:t>
            </a:r>
            <a:r>
              <a:rPr lang="en-US" sz="1530" dirty="0" err="1">
                <a:solidFill>
                  <a:schemeClr val="lt1"/>
                </a:solidFill>
                <a:latin typeface="Arial"/>
                <a:ea typeface="Arial"/>
                <a:cs typeface="Arial"/>
                <a:sym typeface="Arial"/>
              </a:rPr>
              <a:t>Übungen</a:t>
            </a:r>
            <a:endParaRPr sz="1275"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2101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58000" y="1066937"/>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err="1">
                <a:solidFill>
                  <a:srgbClr val="002060"/>
                </a:solidFill>
              </a:rPr>
              <a:t>Aktivität</a:t>
            </a:r>
            <a:r>
              <a:rPr lang="en-GB" dirty="0">
                <a:solidFill>
                  <a:srgbClr val="002060"/>
                </a:solidFill>
              </a:rPr>
              <a:t> 5</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0" y="2350334"/>
            <a:ext cx="7787301" cy="342766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buSzPts val="2000"/>
            </a:pPr>
            <a:r>
              <a:rPr lang="de-DE" sz="3000" i="1" dirty="0"/>
              <a:t>Ich glaube, ich habe mir eine Verstauchung zugezogen, wer sollte sich das ansehen, wie kann ich einen Termin vereinbaren?</a:t>
            </a:r>
          </a:p>
        </p:txBody>
      </p:sp>
      <p:pic>
        <p:nvPicPr>
          <p:cNvPr id="5122" name="Picture 2" descr="Vendaje, Primeros Auxilios, Médico, Lastimar, Dolor">
            <a:extLst>
              <a:ext uri="{FF2B5EF4-FFF2-40B4-BE49-F238E27FC236}">
                <a16:creationId xmlns:a16="http://schemas.microsoft.com/office/drawing/2014/main" id="{AA3B0B31-4BCA-4521-BC30-AC9AF2CE92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7224" y="2077439"/>
            <a:ext cx="4378065" cy="3427666"/>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82;p7"/>
          <p:cNvSpPr/>
          <p:nvPr/>
        </p:nvSpPr>
        <p:spPr>
          <a:xfrm>
            <a:off x="10006149" y="-3932"/>
            <a:ext cx="2184592" cy="350774"/>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5.4 </a:t>
            </a:r>
            <a:r>
              <a:rPr lang="en-US" sz="1530" dirty="0" err="1">
                <a:solidFill>
                  <a:schemeClr val="lt1"/>
                </a:solidFill>
                <a:latin typeface="Arial"/>
                <a:ea typeface="Arial"/>
                <a:cs typeface="Arial"/>
                <a:sym typeface="Arial"/>
              </a:rPr>
              <a:t>Praktische</a:t>
            </a:r>
            <a:r>
              <a:rPr lang="en-US" sz="1530" dirty="0">
                <a:solidFill>
                  <a:schemeClr val="lt1"/>
                </a:solidFill>
                <a:latin typeface="Arial"/>
                <a:ea typeface="Arial"/>
                <a:cs typeface="Arial"/>
                <a:sym typeface="Arial"/>
              </a:rPr>
              <a:t> </a:t>
            </a:r>
            <a:r>
              <a:rPr lang="en-US" sz="1530" dirty="0" err="1">
                <a:solidFill>
                  <a:schemeClr val="lt1"/>
                </a:solidFill>
                <a:latin typeface="Arial"/>
                <a:ea typeface="Arial"/>
                <a:cs typeface="Arial"/>
                <a:sym typeface="Arial"/>
              </a:rPr>
              <a:t>Übungen</a:t>
            </a:r>
            <a:endParaRPr sz="1275"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2341289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128596" y="658100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err="1">
                <a:solidFill>
                  <a:srgbClr val="002060"/>
                </a:solidFill>
              </a:rPr>
              <a:t>Aktivität</a:t>
            </a:r>
            <a:r>
              <a:rPr lang="en-GB" dirty="0">
                <a:solidFill>
                  <a:srgbClr val="002060"/>
                </a:solidFill>
              </a:rPr>
              <a:t> 6</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0" y="2350334"/>
            <a:ext cx="6311199" cy="342766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buSzPts val="2000"/>
            </a:pPr>
            <a:r>
              <a:rPr lang="de-DE" sz="3000" i="1" dirty="0"/>
              <a:t>Ich habe Zahnschmerzen; wie erhalte ich Zugang zu öffentlichen zahnärztlichen Diensten?</a:t>
            </a:r>
            <a:endParaRPr lang="en-GB" sz="3000" i="1" dirty="0"/>
          </a:p>
        </p:txBody>
      </p:sp>
      <p:pic>
        <p:nvPicPr>
          <p:cNvPr id="6148" name="Picture 4" descr="Niña, Paquete De Hielo, Dolor De Muelas, Dental, Mujer">
            <a:extLst>
              <a:ext uri="{FF2B5EF4-FFF2-40B4-BE49-F238E27FC236}">
                <a16:creationId xmlns:a16="http://schemas.microsoft.com/office/drawing/2014/main" id="{FFD5D5EE-2A09-43BD-8F18-0ACEAC9C9D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5957" y="2548588"/>
            <a:ext cx="4814727" cy="3209818"/>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82;p7"/>
          <p:cNvSpPr/>
          <p:nvPr/>
        </p:nvSpPr>
        <p:spPr>
          <a:xfrm>
            <a:off x="10006149" y="-3932"/>
            <a:ext cx="2184592" cy="350774"/>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5.4 </a:t>
            </a:r>
            <a:r>
              <a:rPr lang="en-US" sz="1530" dirty="0" err="1">
                <a:solidFill>
                  <a:schemeClr val="lt1"/>
                </a:solidFill>
                <a:latin typeface="Arial"/>
                <a:ea typeface="Arial"/>
                <a:cs typeface="Arial"/>
                <a:sym typeface="Arial"/>
              </a:rPr>
              <a:t>Praktische</a:t>
            </a:r>
            <a:r>
              <a:rPr lang="en-US" sz="1530" dirty="0">
                <a:solidFill>
                  <a:schemeClr val="lt1"/>
                </a:solidFill>
                <a:latin typeface="Arial"/>
                <a:ea typeface="Arial"/>
                <a:cs typeface="Arial"/>
                <a:sym typeface="Arial"/>
              </a:rPr>
              <a:t> </a:t>
            </a:r>
            <a:r>
              <a:rPr lang="en-US" sz="1530" dirty="0" err="1">
                <a:solidFill>
                  <a:schemeClr val="lt1"/>
                </a:solidFill>
                <a:latin typeface="Arial"/>
                <a:ea typeface="Arial"/>
                <a:cs typeface="Arial"/>
                <a:sym typeface="Arial"/>
              </a:rPr>
              <a:t>Übungen</a:t>
            </a:r>
            <a:endParaRPr sz="1275"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2705569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err="1">
                <a:solidFill>
                  <a:srgbClr val="002060"/>
                </a:solidFill>
              </a:rPr>
              <a:t>Aktivität</a:t>
            </a:r>
            <a:r>
              <a:rPr lang="en-GB" dirty="0">
                <a:solidFill>
                  <a:srgbClr val="002060"/>
                </a:solidFill>
              </a:rPr>
              <a:t> 7</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1" y="2350334"/>
            <a:ext cx="6298136" cy="342766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buSzPts val="2000"/>
            </a:pPr>
            <a:r>
              <a:rPr lang="de-DE" sz="3000" i="1" dirty="0"/>
              <a:t>Wie kann ich einen Termin bei einem Psychiater / einer Psychiaterin vereinbaren?</a:t>
            </a:r>
            <a:endParaRPr lang="en-GB" sz="3000" i="1" dirty="0"/>
          </a:p>
        </p:txBody>
      </p:sp>
      <p:pic>
        <p:nvPicPr>
          <p:cNvPr id="7170" name="Picture 2" descr="Salud Mental, Bienestar, Psicología, Mente, Psicológico">
            <a:extLst>
              <a:ext uri="{FF2B5EF4-FFF2-40B4-BE49-F238E27FC236}">
                <a16:creationId xmlns:a16="http://schemas.microsoft.com/office/drawing/2014/main" id="{9FC628FC-3397-4072-A86F-5156D03910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6502" y="2418254"/>
            <a:ext cx="4551190" cy="3029386"/>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82;p7"/>
          <p:cNvSpPr/>
          <p:nvPr/>
        </p:nvSpPr>
        <p:spPr>
          <a:xfrm>
            <a:off x="10006149" y="-3932"/>
            <a:ext cx="2184592" cy="350774"/>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5.4 </a:t>
            </a:r>
            <a:r>
              <a:rPr lang="en-US" sz="1530" dirty="0" err="1">
                <a:solidFill>
                  <a:schemeClr val="lt1"/>
                </a:solidFill>
                <a:latin typeface="Arial"/>
                <a:ea typeface="Arial"/>
                <a:cs typeface="Arial"/>
                <a:sym typeface="Arial"/>
              </a:rPr>
              <a:t>Praktische</a:t>
            </a:r>
            <a:r>
              <a:rPr lang="en-US" sz="1530" dirty="0">
                <a:solidFill>
                  <a:schemeClr val="lt1"/>
                </a:solidFill>
                <a:latin typeface="Arial"/>
                <a:ea typeface="Arial"/>
                <a:cs typeface="Arial"/>
                <a:sym typeface="Arial"/>
              </a:rPr>
              <a:t> </a:t>
            </a:r>
            <a:r>
              <a:rPr lang="en-US" sz="1530" dirty="0" err="1">
                <a:solidFill>
                  <a:schemeClr val="lt1"/>
                </a:solidFill>
                <a:latin typeface="Arial"/>
                <a:ea typeface="Arial"/>
                <a:cs typeface="Arial"/>
                <a:sym typeface="Arial"/>
              </a:rPr>
              <a:t>Übungen</a:t>
            </a:r>
            <a:endParaRPr sz="1275"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051644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err="1">
                <a:solidFill>
                  <a:srgbClr val="C01E24"/>
                </a:solidFill>
              </a:rPr>
              <a:t>Aktion</a:t>
            </a:r>
            <a:r>
              <a:rPr lang="en-US" altLang="el-GR" sz="2000" dirty="0">
                <a:solidFill>
                  <a:srgbClr val="C01E24"/>
                </a:solidFill>
              </a:rPr>
              <a:t> 5.1.1</a:t>
            </a:r>
            <a:br>
              <a:rPr lang="en-US" altLang="el-GR" dirty="0">
                <a:solidFill>
                  <a:srgbClr val="C01E24"/>
                </a:solidFill>
              </a:rPr>
            </a:br>
            <a:r>
              <a:rPr lang="en-US" altLang="el-GR" dirty="0" err="1">
                <a:solidFill>
                  <a:srgbClr val="C01E24"/>
                </a:solidFill>
              </a:rPr>
              <a:t>Eröffnung</a:t>
            </a:r>
            <a:r>
              <a:rPr lang="en-US" altLang="el-GR" dirty="0">
                <a:solidFill>
                  <a:srgbClr val="C01E24"/>
                </a:solidFill>
              </a:rPr>
              <a:t> (Tag 1)</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55335" y="1682927"/>
            <a:ext cx="5157787" cy="3958468"/>
          </a:xfrm>
        </p:spPr>
        <p:txBody>
          <a:bodyPr>
            <a:normAutofit/>
          </a:bodyPr>
          <a:lstStyle/>
          <a:p>
            <a:r>
              <a:rPr lang="en-US" sz="2200" dirty="0" err="1">
                <a:sym typeface="Arial" panose="020B0604020202020204" pitchFamily="34" charset="0"/>
              </a:rPr>
              <a:t>Ziele</a:t>
            </a:r>
            <a:endParaRPr lang="en-US" sz="2200" dirty="0">
              <a:sym typeface="Arial" panose="020B0604020202020204" pitchFamily="34" charset="0"/>
            </a:endParaRPr>
          </a:p>
          <a:p>
            <a:endParaRPr lang="en-US" sz="2200" dirty="0">
              <a:sym typeface="Arial" panose="020B0604020202020204" pitchFamily="34" charset="0"/>
            </a:endParaRPr>
          </a:p>
          <a:p>
            <a:pPr marL="342900" indent="-342900">
              <a:buFont typeface="Arial" panose="020B0604020202020204" pitchFamily="34" charset="0"/>
              <a:buChar char="•"/>
            </a:pPr>
            <a:r>
              <a:rPr lang="de-DE" sz="2200" b="0" dirty="0">
                <a:latin typeface="Calibri" panose="020F0502020204030204" pitchFamily="34" charset="0"/>
                <a:cs typeface="Calibri" panose="020F0502020204030204" pitchFamily="34" charset="0"/>
                <a:sym typeface="Arial" panose="020B0604020202020204" pitchFamily="34" charset="0"/>
              </a:rPr>
              <a:t>Lernen, welche Webseiten, Apps und Online-Informationsquellen es uns ermöglichen, unsere eigene Gesundheit online zu verwalten.</a:t>
            </a:r>
          </a:p>
          <a:p>
            <a:pPr marL="342900" indent="-342900">
              <a:buFont typeface="Arial" panose="020B0604020202020204" pitchFamily="34" charset="0"/>
              <a:buChar char="•"/>
            </a:pPr>
            <a:endParaRPr lang="de-DE" sz="2200" b="0" dirty="0">
              <a:latin typeface="Calibri" panose="020F0502020204030204" pitchFamily="34" charset="0"/>
              <a:cs typeface="Calibri" panose="020F0502020204030204" pitchFamily="34" charset="0"/>
              <a:sym typeface="Arial" panose="020B0604020202020204" pitchFamily="34" charset="0"/>
            </a:endParaRPr>
          </a:p>
          <a:p>
            <a:pPr marL="342900" indent="-342900">
              <a:buFont typeface="Arial" panose="020B0604020202020204" pitchFamily="34" charset="0"/>
              <a:buChar char="•"/>
            </a:pPr>
            <a:r>
              <a:rPr lang="de-DE" sz="2200" b="0" dirty="0">
                <a:latin typeface="Calibri" panose="020F0502020204030204" pitchFamily="34" charset="0"/>
                <a:cs typeface="Calibri" panose="020F0502020204030204" pitchFamily="34" charset="0"/>
                <a:sym typeface="Arial" panose="020B0604020202020204" pitchFamily="34" charset="0"/>
              </a:rPr>
              <a:t>Lösen von Fällen und Problemen im Gesundheitsmanagement mit den zuvor vorgestellten Online-Tools.</a:t>
            </a:r>
            <a:endParaRPr lang="en-US" sz="2200" b="0" dirty="0">
              <a:latin typeface="Calibri" panose="020F0502020204030204" pitchFamily="34" charset="0"/>
              <a:cs typeface="Calibri" panose="020F0502020204030204" pitchFamily="34" charset="0"/>
              <a:sym typeface="Arial" panose="020B0604020202020204" pitchFamily="34" charset="0"/>
            </a:endParaRPr>
          </a:p>
        </p:txBody>
      </p:sp>
      <p:sp>
        <p:nvSpPr>
          <p:cNvPr id="9" name="Ορθογώνιο 8">
            <a:extLst>
              <a:ext uri="{FF2B5EF4-FFF2-40B4-BE49-F238E27FC236}">
                <a16:creationId xmlns:a16="http://schemas.microsoft.com/office/drawing/2014/main" id="{7F48D75A-F668-48C2-A034-ACE1B4986E36}"/>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5.1.1</a:t>
            </a:r>
            <a:endParaRPr lang="el-GR" sz="1800" dirty="0">
              <a:solidFill>
                <a:srgbClr val="C01E24"/>
              </a:solidFill>
            </a:endParaRPr>
          </a:p>
        </p:txBody>
      </p:sp>
      <p:sp>
        <p:nvSpPr>
          <p:cNvPr id="10" name="Ορθογώνιο 9">
            <a:extLst>
              <a:ext uri="{FF2B5EF4-FFF2-40B4-BE49-F238E27FC236}">
                <a16:creationId xmlns:a16="http://schemas.microsoft.com/office/drawing/2014/main" id="{6ED39337-3E0B-4330-9666-8D353C4D4FBE}"/>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5.1.2</a:t>
            </a:r>
            <a:endParaRPr lang="el-GR" sz="1600" dirty="0">
              <a:solidFill>
                <a:schemeClr val="bg1"/>
              </a:solidFill>
            </a:endParaRPr>
          </a:p>
        </p:txBody>
      </p:sp>
      <p:sp>
        <p:nvSpPr>
          <p:cNvPr id="11" name="Ορθογώνιο 10">
            <a:extLst>
              <a:ext uri="{FF2B5EF4-FFF2-40B4-BE49-F238E27FC236}">
                <a16:creationId xmlns:a16="http://schemas.microsoft.com/office/drawing/2014/main" id="{1A1F82FC-D5E2-4953-A4C7-E66694AFD878}"/>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5.1.3</a:t>
            </a:r>
            <a:endParaRPr lang="el-GR" sz="1600" dirty="0">
              <a:solidFill>
                <a:schemeClr val="bg1"/>
              </a:solidFill>
            </a:endParaRPr>
          </a:p>
        </p:txBody>
      </p:sp>
      <p:sp>
        <p:nvSpPr>
          <p:cNvPr id="12" name="Ορθογώνιο 11">
            <a:extLst>
              <a:ext uri="{FF2B5EF4-FFF2-40B4-BE49-F238E27FC236}">
                <a16:creationId xmlns:a16="http://schemas.microsoft.com/office/drawing/2014/main" id="{5534BC34-AB13-4918-A99B-55035905F6E0}"/>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5.1.4</a:t>
            </a:r>
            <a:endParaRPr lang="el-GR" sz="1600" dirty="0">
              <a:solidFill>
                <a:schemeClr val="bg1"/>
              </a:solidFill>
            </a:endParaRPr>
          </a:p>
        </p:txBody>
      </p:sp>
      <p:pic>
        <p:nvPicPr>
          <p:cNvPr id="3" name="Γραφικό 2" descr="Ομιλία περίγραμμα">
            <a:extLst>
              <a:ext uri="{FF2B5EF4-FFF2-40B4-BE49-F238E27FC236}">
                <a16:creationId xmlns:a16="http://schemas.microsoft.com/office/drawing/2014/main" id="{4DB5C50E-C2A5-4D37-9EF7-55510DFB57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39789" y="1392675"/>
            <a:ext cx="3958468" cy="3958468"/>
          </a:xfrm>
          <a:prstGeom prst="rect">
            <a:avLst/>
          </a:prstGeom>
        </p:spPr>
      </p:pic>
      <p:sp>
        <p:nvSpPr>
          <p:cNvPr id="16" name="TextBox 15">
            <a:extLst>
              <a:ext uri="{FF2B5EF4-FFF2-40B4-BE49-F238E27FC236}">
                <a16:creationId xmlns:a16="http://schemas.microsoft.com/office/drawing/2014/main" id="{28254EEA-5466-488A-B331-67C451BDD49C}"/>
              </a:ext>
            </a:extLst>
          </p:cNvPr>
          <p:cNvSpPr txBox="1"/>
          <p:nvPr/>
        </p:nvSpPr>
        <p:spPr>
          <a:xfrm>
            <a:off x="7658396" y="2593053"/>
            <a:ext cx="2462534" cy="584775"/>
          </a:xfrm>
          <a:prstGeom prst="rect">
            <a:avLst/>
          </a:prstGeom>
        </p:spPr>
        <p:txBody>
          <a:bodyPr wrap="none" rtlCol="0">
            <a:spAutoFit/>
          </a:bodyPr>
          <a:lstStyle/>
          <a:p>
            <a:pPr algn="l"/>
            <a:r>
              <a:rPr lang="en-US" sz="3200" dirty="0">
                <a:solidFill>
                  <a:srgbClr val="203864"/>
                </a:solidFill>
              </a:rPr>
              <a:t>Los </a:t>
            </a:r>
            <a:r>
              <a:rPr lang="en-US" sz="3200" dirty="0" err="1">
                <a:solidFill>
                  <a:srgbClr val="203864"/>
                </a:solidFill>
              </a:rPr>
              <a:t>geht’s</a:t>
            </a:r>
            <a:r>
              <a:rPr lang="en-US" sz="3200" dirty="0">
                <a:solidFill>
                  <a:srgbClr val="203864"/>
                </a:solidFill>
              </a:rPr>
              <a:t>…</a:t>
            </a:r>
            <a:endParaRPr lang="el-GR" sz="3200" dirty="0" err="1">
              <a:solidFill>
                <a:srgbClr val="203864"/>
              </a:solidFill>
            </a:endParaRPr>
          </a:p>
        </p:txBody>
      </p:sp>
      <p:sp>
        <p:nvSpPr>
          <p:cNvPr id="13" name="Ορθογώνιο 12">
            <a:extLst>
              <a:ext uri="{FF2B5EF4-FFF2-40B4-BE49-F238E27FC236}">
                <a16:creationId xmlns:a16="http://schemas.microsoft.com/office/drawing/2014/main" id="{D395C5B2-66D9-D9B4-3364-5A2AFE203584}"/>
              </a:ext>
            </a:extLst>
          </p:cNvPr>
          <p:cNvSpPr/>
          <p:nvPr/>
        </p:nvSpPr>
        <p:spPr>
          <a:xfrm>
            <a:off x="10744529" y="1005710"/>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5.1</a:t>
            </a:r>
            <a:endParaRPr lang="el-GR" sz="1800" dirty="0">
              <a:solidFill>
                <a:srgbClr val="203864"/>
              </a:solidFill>
            </a:endParaRPr>
          </a:p>
        </p:txBody>
      </p:sp>
      <p:sp>
        <p:nvSpPr>
          <p:cNvPr id="2" name="Rectangle 1"/>
          <p:cNvSpPr>
            <a:spLocks noChangeArrowheads="1"/>
          </p:cNvSpPr>
          <p:nvPr/>
        </p:nvSpPr>
        <p:spPr bwMode="auto">
          <a:xfrm>
            <a:off x="152400" y="-240015"/>
            <a:ext cx="184731" cy="7848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sz="1500" b="0" i="0" u="none" strike="noStrike" cap="none" normalizeH="0" baseline="0" dirty="0">
                <a:ln>
                  <a:noFill/>
                </a:ln>
                <a:solidFill>
                  <a:schemeClr val="tx1"/>
                </a:solidFill>
                <a:effectLst/>
                <a:latin typeface="-apple-system"/>
              </a:rPr>
            </a:br>
            <a:br>
              <a:rPr kumimoji="0" lang="de-DE" sz="1500" b="0" i="0" u="none" strike="noStrike" cap="none" normalizeH="0" baseline="0" dirty="0">
                <a:ln>
                  <a:noFill/>
                </a:ln>
                <a:solidFill>
                  <a:schemeClr val="tx1"/>
                </a:solidFill>
                <a:effectLst/>
                <a:latin typeface="-apple-system"/>
              </a:rPr>
            </a:br>
            <a:endParaRPr kumimoji="0" lang="de-DE" sz="1500" b="0" i="0" u="none" strike="noStrike" cap="none" normalizeH="0" baseline="0" dirty="0">
              <a:ln>
                <a:noFill/>
              </a:ln>
              <a:solidFill>
                <a:schemeClr val="tx1"/>
              </a:solidFill>
              <a:effectLst/>
              <a:latin typeface="-apple-system"/>
            </a:endParaRPr>
          </a:p>
        </p:txBody>
      </p:sp>
      <p:sp>
        <p:nvSpPr>
          <p:cNvPr id="7" name="Rectangle 3"/>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500" b="0" i="0" u="none" strike="noStrike" cap="none" normalizeH="0" baseline="0">
              <a:ln>
                <a:noFill/>
              </a:ln>
              <a:solidFill>
                <a:schemeClr val="tx1"/>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8" name="Rectangle 4"/>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sz="800" b="0" i="0" u="none" strike="noStrike" cap="none" normalizeH="0" baseline="0">
                <a:ln>
                  <a:noFill/>
                </a:ln>
                <a:solidFill>
                  <a:schemeClr val="tx1"/>
                </a:solidFill>
                <a:effectLst/>
              </a:rPr>
            </a:br>
            <a:endParaRPr kumimoji="0" lang="de-D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281218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err="1">
                <a:solidFill>
                  <a:srgbClr val="002060"/>
                </a:solidFill>
              </a:rPr>
              <a:t>Aktivität</a:t>
            </a:r>
            <a:r>
              <a:rPr lang="en-GB" dirty="0">
                <a:solidFill>
                  <a:srgbClr val="002060"/>
                </a:solidFill>
              </a:rPr>
              <a:t> 8</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1" y="2350334"/>
            <a:ext cx="7172066" cy="342766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buSzPts val="2000"/>
            </a:pPr>
            <a:r>
              <a:rPr lang="de-DE" sz="3000" i="1" dirty="0"/>
              <a:t>Wie erkenne ich Apotheken in meiner Nähe?</a:t>
            </a:r>
          </a:p>
          <a:p>
            <a:pPr marL="228600" indent="-228600">
              <a:spcBef>
                <a:spcPts val="0"/>
              </a:spcBef>
              <a:buSzPts val="2000"/>
            </a:pPr>
            <a:r>
              <a:rPr lang="de-DE" sz="3000" i="1" dirty="0"/>
              <a:t>Was kann ich in einer Apotheke bekommen?</a:t>
            </a:r>
            <a:endParaRPr lang="en-GB" sz="3000" i="1" dirty="0"/>
          </a:p>
        </p:txBody>
      </p:sp>
      <p:pic>
        <p:nvPicPr>
          <p:cNvPr id="8194" name="Picture 2" descr="Logo Farmacia, Farmacia, Banner De Farmacia">
            <a:extLst>
              <a:ext uri="{FF2B5EF4-FFF2-40B4-BE49-F238E27FC236}">
                <a16:creationId xmlns:a16="http://schemas.microsoft.com/office/drawing/2014/main" id="{BA6FCDC6-8BC1-4CD2-94D9-72E43F8C54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4165" y="2642381"/>
            <a:ext cx="4088418" cy="2586038"/>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82;p7"/>
          <p:cNvSpPr/>
          <p:nvPr/>
        </p:nvSpPr>
        <p:spPr>
          <a:xfrm>
            <a:off x="10006148" y="-688"/>
            <a:ext cx="2184592" cy="350774"/>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5.4 </a:t>
            </a:r>
            <a:r>
              <a:rPr lang="en-US" sz="1530" dirty="0" err="1">
                <a:solidFill>
                  <a:schemeClr val="lt1"/>
                </a:solidFill>
                <a:latin typeface="Arial"/>
                <a:ea typeface="Arial"/>
                <a:cs typeface="Arial"/>
                <a:sym typeface="Arial"/>
              </a:rPr>
              <a:t>Praktische</a:t>
            </a:r>
            <a:r>
              <a:rPr lang="en-US" sz="1530" dirty="0">
                <a:solidFill>
                  <a:schemeClr val="lt1"/>
                </a:solidFill>
                <a:latin typeface="Arial"/>
                <a:ea typeface="Arial"/>
                <a:cs typeface="Arial"/>
                <a:sym typeface="Arial"/>
              </a:rPr>
              <a:t> </a:t>
            </a:r>
            <a:r>
              <a:rPr lang="en-US" sz="1530" dirty="0" err="1">
                <a:solidFill>
                  <a:schemeClr val="lt1"/>
                </a:solidFill>
                <a:latin typeface="Arial"/>
                <a:ea typeface="Arial"/>
                <a:cs typeface="Arial"/>
                <a:sym typeface="Arial"/>
              </a:rPr>
              <a:t>Übungen</a:t>
            </a:r>
            <a:endParaRPr sz="1275"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551546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err="1">
                <a:solidFill>
                  <a:srgbClr val="C01E24"/>
                </a:solidFill>
              </a:rPr>
              <a:t>Aktion</a:t>
            </a:r>
            <a:r>
              <a:rPr lang="en-US" altLang="el-GR" sz="2000" dirty="0">
                <a:solidFill>
                  <a:srgbClr val="C01E24"/>
                </a:solidFill>
              </a:rPr>
              <a:t> 5.4.4</a:t>
            </a:r>
            <a:br>
              <a:rPr lang="en-US" altLang="el-GR" dirty="0">
                <a:solidFill>
                  <a:srgbClr val="C01E24"/>
                </a:solidFill>
              </a:rPr>
            </a:br>
            <a:r>
              <a:rPr lang="en-US" altLang="el-GR" dirty="0" err="1">
                <a:solidFill>
                  <a:srgbClr val="C01E24"/>
                </a:solidFill>
              </a:rPr>
              <a:t>Abschluss</a:t>
            </a:r>
            <a:r>
              <a:rPr lang="en-US" altLang="el-GR" dirty="0">
                <a:solidFill>
                  <a:srgbClr val="C01E24"/>
                </a:solidFill>
              </a:rPr>
              <a:t> - </a:t>
            </a:r>
            <a:r>
              <a:rPr lang="en-US" altLang="el-GR" dirty="0" err="1">
                <a:solidFill>
                  <a:srgbClr val="C01E24"/>
                </a:solidFill>
              </a:rPr>
              <a:t>Nachbesprechung</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48239" y="2149092"/>
            <a:ext cx="6291832" cy="3958468"/>
          </a:xfrm>
        </p:spPr>
        <p:txBody>
          <a:bodyPr>
            <a:normAutofit fontScale="92500"/>
          </a:bodyPr>
          <a:lstStyle/>
          <a:p>
            <a:pPr>
              <a:lnSpc>
                <a:spcPct val="110000"/>
              </a:lnSpc>
              <a:spcAft>
                <a:spcPts val="600"/>
              </a:spcAft>
            </a:pPr>
            <a:r>
              <a:rPr lang="en-US" sz="2200" dirty="0" err="1">
                <a:sym typeface="Arial" panose="020B0604020202020204" pitchFamily="34" charset="0"/>
              </a:rPr>
              <a:t>Ziele</a:t>
            </a:r>
            <a:endParaRPr lang="en-US" sz="2200" dirty="0">
              <a:sym typeface="Arial" panose="020B0604020202020204" pitchFamily="34" charset="0"/>
            </a:endParaRPr>
          </a:p>
          <a:p>
            <a:pPr>
              <a:lnSpc>
                <a:spcPct val="110000"/>
              </a:lnSpc>
              <a:spcAft>
                <a:spcPts val="600"/>
              </a:spcAft>
            </a:pPr>
            <a:r>
              <a:rPr lang="de-DE" sz="2200" b="0" dirty="0">
                <a:latin typeface="Calibri" panose="020F0502020204030204" pitchFamily="34" charset="0"/>
                <a:cs typeface="Calibri" panose="020F0502020204030204" pitchFamily="34" charset="0"/>
                <a:sym typeface="Arial" panose="020B0604020202020204" pitchFamily="34" charset="0"/>
              </a:rPr>
              <a:t>Der Trainer / die Trainerin</a:t>
            </a:r>
          </a:p>
          <a:p>
            <a:pPr marL="342900" indent="-342900">
              <a:lnSpc>
                <a:spcPct val="110000"/>
              </a:lnSpc>
              <a:spcAft>
                <a:spcPts val="600"/>
              </a:spcAft>
              <a:buFont typeface="Arial" panose="020B0604020202020204" pitchFamily="34" charset="0"/>
              <a:buChar char="•"/>
            </a:pPr>
            <a:r>
              <a:rPr lang="de-DE" sz="2200" b="0" dirty="0">
                <a:latin typeface="Calibri" panose="020F0502020204030204" pitchFamily="34" charset="0"/>
                <a:cs typeface="Calibri" panose="020F0502020204030204" pitchFamily="34" charset="0"/>
                <a:sym typeface="Arial" panose="020B0604020202020204" pitchFamily="34" charset="0"/>
              </a:rPr>
              <a:t>fasst den Inhalt der Sitzung zusammen und versucht, mögliche Zweifel und Fragen zu klären</a:t>
            </a:r>
          </a:p>
          <a:p>
            <a:pPr marL="342900" indent="-342900">
              <a:lnSpc>
                <a:spcPct val="110000"/>
              </a:lnSpc>
              <a:spcAft>
                <a:spcPts val="600"/>
              </a:spcAft>
              <a:buFont typeface="Arial" panose="020B0604020202020204" pitchFamily="34" charset="0"/>
              <a:buChar char="•"/>
            </a:pPr>
            <a:r>
              <a:rPr lang="de-DE" sz="2200" b="0" dirty="0">
                <a:latin typeface="Calibri" panose="020F0502020204030204" pitchFamily="34" charset="0"/>
                <a:cs typeface="Calibri" panose="020F0502020204030204" pitchFamily="34" charset="0"/>
                <a:sym typeface="Arial" panose="020B0604020202020204" pitchFamily="34" charset="0"/>
              </a:rPr>
              <a:t>lädt die Teilnehmer für die nächste Schulung ein und bittet sie, die gesammelten Informationen für die Online-Schulung aufzubewahren</a:t>
            </a:r>
          </a:p>
          <a:p>
            <a:pPr marL="342900" indent="-342900">
              <a:lnSpc>
                <a:spcPct val="110000"/>
              </a:lnSpc>
              <a:spcAft>
                <a:spcPts val="600"/>
              </a:spcAft>
              <a:buFont typeface="Arial" panose="020B0604020202020204" pitchFamily="34" charset="0"/>
              <a:buChar char="•"/>
            </a:pPr>
            <a:r>
              <a:rPr lang="de-DE" sz="2200" b="0" dirty="0">
                <a:latin typeface="Calibri" panose="020F0502020204030204" pitchFamily="34" charset="0"/>
                <a:cs typeface="Calibri" panose="020F0502020204030204" pitchFamily="34" charset="0"/>
                <a:sym typeface="Arial" panose="020B0604020202020204" pitchFamily="34" charset="0"/>
              </a:rPr>
              <a:t>erklärt die Aufgaben, die in der Online-Schulung zu erledigen sind, und gibt einen Hinweis auf den Zeitplan. </a:t>
            </a:r>
          </a:p>
        </p:txBody>
      </p:sp>
      <p:sp>
        <p:nvSpPr>
          <p:cNvPr id="14" name="Ορθογώνιο 13">
            <a:extLst>
              <a:ext uri="{FF2B5EF4-FFF2-40B4-BE49-F238E27FC236}">
                <a16:creationId xmlns:a16="http://schemas.microsoft.com/office/drawing/2014/main" id="{C48DB1DC-2ECC-1303-2155-27F9BAD6AE49}"/>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5.4.1</a:t>
            </a:r>
            <a:endParaRPr lang="el-GR" sz="1600" dirty="0">
              <a:solidFill>
                <a:schemeClr val="bg1"/>
              </a:solidFill>
            </a:endParaRPr>
          </a:p>
        </p:txBody>
      </p:sp>
      <p:sp>
        <p:nvSpPr>
          <p:cNvPr id="15" name="Ορθογώνιο 14">
            <a:extLst>
              <a:ext uri="{FF2B5EF4-FFF2-40B4-BE49-F238E27FC236}">
                <a16:creationId xmlns:a16="http://schemas.microsoft.com/office/drawing/2014/main" id="{2FEF8B9D-A237-9676-D6E4-13A1DABF3C74}"/>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5.4.2</a:t>
            </a:r>
            <a:endParaRPr lang="el-GR" sz="1600" dirty="0">
              <a:solidFill>
                <a:schemeClr val="bg1"/>
              </a:solidFill>
            </a:endParaRPr>
          </a:p>
        </p:txBody>
      </p:sp>
      <p:sp>
        <p:nvSpPr>
          <p:cNvPr id="17" name="Ορθογώνιο 16">
            <a:extLst>
              <a:ext uri="{FF2B5EF4-FFF2-40B4-BE49-F238E27FC236}">
                <a16:creationId xmlns:a16="http://schemas.microsoft.com/office/drawing/2014/main" id="{AE2D5AAC-54ED-1C11-65EF-9883B37B1171}"/>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5.4.3</a:t>
            </a:r>
            <a:endParaRPr lang="el-GR" sz="1600" dirty="0">
              <a:solidFill>
                <a:schemeClr val="bg1"/>
              </a:solidFill>
            </a:endParaRPr>
          </a:p>
        </p:txBody>
      </p:sp>
      <p:sp>
        <p:nvSpPr>
          <p:cNvPr id="18" name="Ορθογώνιο 17">
            <a:extLst>
              <a:ext uri="{FF2B5EF4-FFF2-40B4-BE49-F238E27FC236}">
                <a16:creationId xmlns:a16="http://schemas.microsoft.com/office/drawing/2014/main" id="{AACCACF0-D958-F707-8A95-E18EFEBB36E7}"/>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5.4.4</a:t>
            </a:r>
            <a:endParaRPr lang="el-GR" sz="1800" dirty="0">
              <a:solidFill>
                <a:srgbClr val="C01E24"/>
              </a:solidFill>
            </a:endParaRPr>
          </a:p>
        </p:txBody>
      </p:sp>
      <p:sp>
        <p:nvSpPr>
          <p:cNvPr id="19" name="Ορθογώνιο 18">
            <a:extLst>
              <a:ext uri="{FF2B5EF4-FFF2-40B4-BE49-F238E27FC236}">
                <a16:creationId xmlns:a16="http://schemas.microsoft.com/office/drawing/2014/main" id="{E8E6B7F8-209F-0A2D-307D-6DFAC2BCB223}"/>
              </a:ext>
            </a:extLst>
          </p:cNvPr>
          <p:cNvSpPr/>
          <p:nvPr/>
        </p:nvSpPr>
        <p:spPr>
          <a:xfrm>
            <a:off x="10739307" y="3498189"/>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5.4</a:t>
            </a:r>
            <a:endParaRPr lang="el-GR" sz="1800" dirty="0">
              <a:solidFill>
                <a:srgbClr val="203864"/>
              </a:solidFill>
            </a:endParaRPr>
          </a:p>
        </p:txBody>
      </p:sp>
    </p:spTree>
    <p:extLst>
      <p:ext uri="{BB962C8B-B14F-4D97-AF65-F5344CB8AC3E}">
        <p14:creationId xmlns:p14="http://schemas.microsoft.com/office/powerpoint/2010/main" val="1465433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2" name="Rectangle 1">
            <a:extLst>
              <a:ext uri="{FF2B5EF4-FFF2-40B4-BE49-F238E27FC236}">
                <a16:creationId xmlns:a16="http://schemas.microsoft.com/office/drawing/2014/main" id="{50BAF01D-4A22-4373-B1E7-0070E9E260E6}"/>
              </a:ext>
            </a:extLst>
          </p:cNvPr>
          <p:cNvSpPr/>
          <p:nvPr/>
        </p:nvSpPr>
        <p:spPr>
          <a:xfrm>
            <a:off x="2390503" y="0"/>
            <a:ext cx="9801497" cy="6960488"/>
          </a:xfrm>
          <a:prstGeom prst="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2" name="Google Shape;632;p53"/>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33" name="Google Shape;633;p53"/>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634" name="Google Shape;634;p53"/>
          <p:cNvPicPr preferRelativeResize="0"/>
          <p:nvPr/>
        </p:nvPicPr>
        <p:blipFill rotWithShape="1">
          <a:blip r:embed="rId3">
            <a:alphaModFix/>
          </a:blip>
          <a:srcRect/>
          <a:stretch/>
        </p:blipFill>
        <p:spPr>
          <a:xfrm>
            <a:off x="429767" y="1143058"/>
            <a:ext cx="4856199" cy="1284943"/>
          </a:xfrm>
          <a:prstGeom prst="rect">
            <a:avLst/>
          </a:prstGeom>
          <a:noFill/>
          <a:ln>
            <a:noFill/>
          </a:ln>
        </p:spPr>
      </p:pic>
      <p:pic>
        <p:nvPicPr>
          <p:cNvPr id="635" name="Google Shape;635;p53"/>
          <p:cNvPicPr preferRelativeResize="0"/>
          <p:nvPr/>
        </p:nvPicPr>
        <p:blipFill rotWithShape="1">
          <a:blip r:embed="rId4">
            <a:alphaModFix/>
          </a:blip>
          <a:srcRect/>
          <a:stretch/>
        </p:blipFill>
        <p:spPr>
          <a:xfrm>
            <a:off x="429768" y="3471531"/>
            <a:ext cx="2323213" cy="2323213"/>
          </a:xfrm>
          <a:prstGeom prst="rect">
            <a:avLst/>
          </a:prstGeom>
          <a:noFill/>
          <a:ln>
            <a:noFill/>
          </a:ln>
        </p:spPr>
      </p:pic>
      <p:pic>
        <p:nvPicPr>
          <p:cNvPr id="636" name="Google Shape;636;p53" descr="C:\Users\Georgia-Work\AppData\Roaming\Skype\georgia.aristidou\media_messaging\media_cache\^DD49E969C8C275A0BF0095F3F01442BBA23C6B6D6D2A977CE4^pimgpsh_fullsize_distr.jpg"/>
          <p:cNvPicPr preferRelativeResize="0"/>
          <p:nvPr/>
        </p:nvPicPr>
        <p:blipFill rotWithShape="1">
          <a:blip r:embed="rId5">
            <a:alphaModFix/>
          </a:blip>
          <a:srcRect/>
          <a:stretch/>
        </p:blipFill>
        <p:spPr>
          <a:xfrm>
            <a:off x="0" y="6344254"/>
            <a:ext cx="1684020" cy="495300"/>
          </a:xfrm>
          <a:prstGeom prst="rect">
            <a:avLst/>
          </a:prstGeom>
          <a:noFill/>
          <a:ln>
            <a:noFill/>
          </a:ln>
        </p:spPr>
      </p:pic>
      <p:pic>
        <p:nvPicPr>
          <p:cNvPr id="637" name="Google Shape;637;p53"/>
          <p:cNvPicPr preferRelativeResize="0"/>
          <p:nvPr/>
        </p:nvPicPr>
        <p:blipFill rotWithShape="1">
          <a:blip r:embed="rId4">
            <a:alphaModFix/>
          </a:blip>
          <a:srcRect/>
          <a:stretch/>
        </p:blipFill>
        <p:spPr>
          <a:xfrm>
            <a:off x="7476818" y="1708146"/>
            <a:ext cx="3265071" cy="3265071"/>
          </a:xfrm>
          <a:prstGeom prst="rect">
            <a:avLst/>
          </a:prstGeom>
          <a:solidFill>
            <a:srgbClr val="203864"/>
          </a:solidFill>
          <a:ln>
            <a:noFill/>
          </a:ln>
        </p:spPr>
      </p:pic>
      <p:sp>
        <p:nvSpPr>
          <p:cNvPr id="638" name="Google Shape;638;p53"/>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lvl="0">
              <a:lnSpc>
                <a:spcPct val="90000"/>
              </a:lnSpc>
              <a:buClr>
                <a:srgbClr val="C01E24"/>
              </a:buClr>
              <a:buSzPts val="2800"/>
            </a:pPr>
            <a:r>
              <a:rPr lang="de-DE" sz="2800" dirty="0">
                <a:solidFill>
                  <a:srgbClr val="C01E24"/>
                </a:solidFill>
                <a:latin typeface="Calibri"/>
                <a:ea typeface="Calibri"/>
                <a:cs typeface="Calibri"/>
                <a:sym typeface="Calibri"/>
              </a:rPr>
              <a:t>Herzlichen Glückwunsch, Sie haben dieses Modul abgeschlossen!</a:t>
            </a:r>
          </a:p>
        </p:txBody>
      </p:sp>
      <p:sp>
        <p:nvSpPr>
          <p:cNvPr id="639" name="Google Shape;639;p53"/>
          <p:cNvSpPr/>
          <p:nvPr/>
        </p:nvSpPr>
        <p:spPr>
          <a:xfrm>
            <a:off x="6172782" y="6328066"/>
            <a:ext cx="6015129" cy="632422"/>
          </a:xfrm>
          <a:prstGeom prst="rect">
            <a:avLst/>
          </a:prstGeom>
          <a:noFill/>
          <a:ln>
            <a:noFill/>
          </a:ln>
        </p:spPr>
        <p:txBody>
          <a:bodyPr spcFirstLastPara="1" wrap="square" lIns="91425" tIns="45700" rIns="91425" bIns="45700" anchor="ctr" anchorCtr="0">
            <a:normAutofit/>
          </a:bodyPr>
          <a:lstStyle/>
          <a:p>
            <a:pPr lvl="0">
              <a:lnSpc>
                <a:spcPct val="90000"/>
              </a:lnSpc>
            </a:pPr>
            <a:r>
              <a:rPr lang="de-DE" sz="900" dirty="0">
                <a:solidFill>
                  <a:schemeClr val="bg1"/>
                </a:solidFill>
                <a:latin typeface="Calibri" panose="020F0502020204030204" pitchFamily="34" charset="0"/>
                <a:cs typeface="Calibri" panose="020F0502020204030204" pitchFamily="34" charset="0"/>
              </a:rPr>
              <a:t>Die Unterstützung der Europäischen Kommission für die Erstellung dieser Veröffentlichung stellt keine Billigung des Inhalts dar, der ausschließlich die Ansichten der Autor*innen widerspiegelt, und die Kommission kann nicht für eine etwaige Verwendung der darin enthaltenen Informationen verantwortlich gemacht werden</a:t>
            </a:r>
            <a:r>
              <a:rPr lang="de-DE" sz="900" dirty="0">
                <a:solidFill>
                  <a:schemeClr val="bg1"/>
                </a:solidFill>
                <a:latin typeface="Calibri" panose="020F0502020204030204" pitchFamily="34" charset="0"/>
                <a:ea typeface="Calibri"/>
                <a:cs typeface="Calibri" panose="020F0502020204030204" pitchFamily="34" charset="0"/>
                <a:sym typeface="Calibri"/>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000" dirty="0" err="1">
                <a:solidFill>
                  <a:srgbClr val="C01E24"/>
                </a:solidFill>
              </a:rPr>
              <a:t>Aktion</a:t>
            </a:r>
            <a:r>
              <a:rPr lang="en-US" altLang="el-GR" sz="2000" dirty="0">
                <a:solidFill>
                  <a:srgbClr val="C01E24"/>
                </a:solidFill>
              </a:rPr>
              <a:t> 5.1.2</a:t>
            </a:r>
            <a:br>
              <a:rPr lang="en-US" altLang="el-GR" dirty="0"/>
            </a:br>
            <a:br>
              <a:rPr lang="en-US" altLang="el-GR" dirty="0"/>
            </a:br>
            <a:r>
              <a:rPr lang="en-GB" altLang="el-GR" dirty="0" err="1">
                <a:solidFill>
                  <a:srgbClr val="C01E24"/>
                </a:solidFill>
              </a:rPr>
              <a:t>Vorstellung</a:t>
            </a:r>
            <a:r>
              <a:rPr lang="en-GB" altLang="el-GR" dirty="0">
                <a:solidFill>
                  <a:srgbClr val="C01E24"/>
                </a:solidFill>
              </a:rPr>
              <a:t> </a:t>
            </a:r>
            <a:r>
              <a:rPr lang="de-DE" altLang="el-GR" dirty="0">
                <a:solidFill>
                  <a:srgbClr val="C01E24"/>
                </a:solidFill>
              </a:rPr>
              <a:t>von Plattformen und Anwendungen für digitale Gesundheitstools</a:t>
            </a:r>
            <a:endParaRPr lang="el-GR" dirty="0">
              <a:solidFill>
                <a:srgbClr val="C01E24"/>
              </a:solidFill>
            </a:endParaRPr>
          </a:p>
        </p:txBody>
      </p:sp>
      <p:sp>
        <p:nvSpPr>
          <p:cNvPr id="9" name="Ορθογώνιο 8">
            <a:extLst>
              <a:ext uri="{FF2B5EF4-FFF2-40B4-BE49-F238E27FC236}">
                <a16:creationId xmlns:a16="http://schemas.microsoft.com/office/drawing/2014/main" id="{7F48D75A-F668-48C2-A034-ACE1B4986E36}"/>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5.1.1</a:t>
            </a:r>
            <a:endParaRPr lang="el-GR" sz="1600" dirty="0">
              <a:solidFill>
                <a:schemeClr val="bg1"/>
              </a:solidFill>
            </a:endParaRPr>
          </a:p>
        </p:txBody>
      </p:sp>
      <p:sp>
        <p:nvSpPr>
          <p:cNvPr id="10" name="Ορθογώνιο 9">
            <a:extLst>
              <a:ext uri="{FF2B5EF4-FFF2-40B4-BE49-F238E27FC236}">
                <a16:creationId xmlns:a16="http://schemas.microsoft.com/office/drawing/2014/main" id="{6ED39337-3E0B-4330-9666-8D353C4D4FBE}"/>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0000"/>
                </a:solidFill>
              </a:rPr>
              <a:t>5.1.2</a:t>
            </a:r>
            <a:endParaRPr lang="el-GR" sz="1800" dirty="0">
              <a:solidFill>
                <a:srgbClr val="C00000"/>
              </a:solidFill>
            </a:endParaRPr>
          </a:p>
        </p:txBody>
      </p:sp>
      <p:sp>
        <p:nvSpPr>
          <p:cNvPr id="11" name="Ορθογώνιο 10">
            <a:extLst>
              <a:ext uri="{FF2B5EF4-FFF2-40B4-BE49-F238E27FC236}">
                <a16:creationId xmlns:a16="http://schemas.microsoft.com/office/drawing/2014/main" id="{1A1F82FC-D5E2-4953-A4C7-E66694AFD878}"/>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5.1.3</a:t>
            </a:r>
            <a:endParaRPr lang="el-GR" sz="1600" dirty="0">
              <a:solidFill>
                <a:schemeClr val="bg1"/>
              </a:solidFill>
            </a:endParaRPr>
          </a:p>
        </p:txBody>
      </p:sp>
      <p:sp>
        <p:nvSpPr>
          <p:cNvPr id="12" name="Ορθογώνιο 11">
            <a:extLst>
              <a:ext uri="{FF2B5EF4-FFF2-40B4-BE49-F238E27FC236}">
                <a16:creationId xmlns:a16="http://schemas.microsoft.com/office/drawing/2014/main" id="{5534BC34-AB13-4918-A99B-55035905F6E0}"/>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5.1.4</a:t>
            </a:r>
            <a:endParaRPr lang="el-GR" sz="1600" dirty="0">
              <a:solidFill>
                <a:schemeClr val="bg1"/>
              </a:solidFill>
            </a:endParaRPr>
          </a:p>
        </p:txBody>
      </p:sp>
      <p:sp>
        <p:nvSpPr>
          <p:cNvPr id="17" name="Θέση κειμένου 4">
            <a:extLst>
              <a:ext uri="{FF2B5EF4-FFF2-40B4-BE49-F238E27FC236}">
                <a16:creationId xmlns:a16="http://schemas.microsoft.com/office/drawing/2014/main" id="{05A02191-185F-44AB-BCE1-6953D36207DC}"/>
              </a:ext>
            </a:extLst>
          </p:cNvPr>
          <p:cNvSpPr>
            <a:spLocks noGrp="1"/>
          </p:cNvSpPr>
          <p:nvPr>
            <p:ph type="body" idx="1"/>
          </p:nvPr>
        </p:nvSpPr>
        <p:spPr>
          <a:xfrm>
            <a:off x="499188" y="1000854"/>
            <a:ext cx="7658694" cy="3958468"/>
          </a:xfrm>
        </p:spPr>
        <p:txBody>
          <a:bodyPr>
            <a:normAutofit/>
          </a:bodyPr>
          <a:lstStyle/>
          <a:p>
            <a:endParaRPr lang="en-US" sz="2200" dirty="0">
              <a:sym typeface="Arial" panose="020B0604020202020204" pitchFamily="34" charset="0"/>
            </a:endParaRPr>
          </a:p>
          <a:p>
            <a:endParaRPr lang="en-US" sz="2200" dirty="0">
              <a:sym typeface="Arial" panose="020B0604020202020204" pitchFamily="34" charset="0"/>
            </a:endParaRPr>
          </a:p>
          <a:p>
            <a:r>
              <a:rPr lang="en-US" sz="2200" dirty="0" err="1">
                <a:sym typeface="Arial" panose="020B0604020202020204" pitchFamily="34" charset="0"/>
              </a:rPr>
              <a:t>Ziele</a:t>
            </a:r>
            <a:endParaRPr lang="en-US" sz="2200" dirty="0">
              <a:sym typeface="Arial" panose="020B0604020202020204" pitchFamily="34" charset="0"/>
            </a:endParaRPr>
          </a:p>
          <a:p>
            <a:endParaRPr lang="en-US" sz="2200" dirty="0">
              <a:sym typeface="Arial" panose="020B0604020202020204" pitchFamily="34" charset="0"/>
            </a:endParaRPr>
          </a:p>
          <a:p>
            <a:pPr marL="342900" indent="-342900">
              <a:buFont typeface="Wingdings" panose="05000000000000000000" pitchFamily="2" charset="2"/>
              <a:buChar char="§"/>
            </a:pPr>
            <a:r>
              <a:rPr lang="de-DE" sz="2200" b="0" dirty="0">
                <a:latin typeface="Calibri" panose="020F0502020204030204" pitchFamily="34" charset="0"/>
                <a:cs typeface="Calibri" panose="020F0502020204030204" pitchFamily="34" charset="0"/>
                <a:sym typeface="Arial" panose="020B0604020202020204" pitchFamily="34" charset="0"/>
              </a:rPr>
              <a:t>Verbesserung der Fähigkeiten im Bereich der digitalen Gesundheitskompetenz in dem Land/der Region, in dem/der Sie sich befinden.</a:t>
            </a:r>
          </a:p>
          <a:p>
            <a:endParaRPr lang="en-US" sz="2200" b="0" dirty="0">
              <a:latin typeface="Calibri" panose="020F0502020204030204" pitchFamily="34" charset="0"/>
              <a:cs typeface="Calibri" panose="020F0502020204030204" pitchFamily="34" charset="0"/>
              <a:sym typeface="Arial" panose="020B0604020202020204" pitchFamily="34" charset="0"/>
            </a:endParaRPr>
          </a:p>
        </p:txBody>
      </p:sp>
      <p:sp>
        <p:nvSpPr>
          <p:cNvPr id="8" name="Ορθογώνιο 7">
            <a:extLst>
              <a:ext uri="{FF2B5EF4-FFF2-40B4-BE49-F238E27FC236}">
                <a16:creationId xmlns:a16="http://schemas.microsoft.com/office/drawing/2014/main" id="{19071282-8D93-7CE2-A422-A198786C54F7}"/>
              </a:ext>
            </a:extLst>
          </p:cNvPr>
          <p:cNvSpPr/>
          <p:nvPr/>
        </p:nvSpPr>
        <p:spPr>
          <a:xfrm>
            <a:off x="107712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5.1</a:t>
            </a:r>
            <a:endParaRPr lang="el-GR" sz="1800" dirty="0">
              <a:solidFill>
                <a:srgbClr val="203864"/>
              </a:solidFill>
            </a:endParaRPr>
          </a:p>
        </p:txBody>
      </p:sp>
    </p:spTree>
    <p:extLst>
      <p:ext uri="{BB962C8B-B14F-4D97-AF65-F5344CB8AC3E}">
        <p14:creationId xmlns:p14="http://schemas.microsoft.com/office/powerpoint/2010/main" val="1273206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err="1">
                <a:solidFill>
                  <a:srgbClr val="002060"/>
                </a:solidFill>
              </a:rPr>
              <a:t>Übersicht</a:t>
            </a:r>
            <a:endParaRPr lang="en-GB" dirty="0">
              <a:solidFill>
                <a:srgbClr val="002060"/>
              </a:solidFill>
            </a:endParaRPr>
          </a:p>
        </p:txBody>
      </p:sp>
      <p:graphicFrame>
        <p:nvGraphicFramePr>
          <p:cNvPr id="4" name="Diagram 3">
            <a:extLst>
              <a:ext uri="{FF2B5EF4-FFF2-40B4-BE49-F238E27FC236}">
                <a16:creationId xmlns:a16="http://schemas.microsoft.com/office/drawing/2014/main" id="{4DB0040A-5228-40A8-8327-5937D11E7B76}"/>
              </a:ext>
            </a:extLst>
          </p:cNvPr>
          <p:cNvGraphicFramePr/>
          <p:nvPr>
            <p:extLst>
              <p:ext uri="{D42A27DB-BD31-4B8C-83A1-F6EECF244321}">
                <p14:modId xmlns:p14="http://schemas.microsoft.com/office/powerpoint/2010/main" val="2508616109"/>
              </p:ext>
            </p:extLst>
          </p:nvPr>
        </p:nvGraphicFramePr>
        <p:xfrm>
          <a:off x="213474" y="1860056"/>
          <a:ext cx="10735263" cy="4531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Google Shape;182;p7">
            <a:extLst>
              <a:ext uri="{FF2B5EF4-FFF2-40B4-BE49-F238E27FC236}">
                <a16:creationId xmlns:a16="http://schemas.microsoft.com/office/drawing/2014/main" id="{B72FAF8E-0937-1BAD-9AD3-3FBADA6C067B}"/>
              </a:ext>
            </a:extLst>
          </p:cNvPr>
          <p:cNvSpPr/>
          <p:nvPr/>
        </p:nvSpPr>
        <p:spPr>
          <a:xfrm>
            <a:off x="6104965" y="-3932"/>
            <a:ext cx="6085776" cy="350774"/>
          </a:xfrm>
          <a:prstGeom prst="rect">
            <a:avLst/>
          </a:prstGeom>
          <a:solidFill>
            <a:srgbClr val="7F7F7F"/>
          </a:solidFill>
          <a:ln>
            <a:noFill/>
          </a:ln>
        </p:spPr>
        <p:txBody>
          <a:bodyPr spcFirstLastPara="1" wrap="square" lIns="91425" tIns="45700" rIns="91425" bIns="45700" anchor="ctr" anchorCtr="0">
            <a:normAutofit fontScale="92500"/>
          </a:bodyPr>
          <a:lstStyle/>
          <a:p>
            <a:pPr lvl="0" algn="r">
              <a:lnSpc>
                <a:spcPct val="80000"/>
              </a:lnSpc>
            </a:pPr>
            <a:r>
              <a:rPr lang="en-US" sz="1600" dirty="0">
                <a:solidFill>
                  <a:schemeClr val="lt1"/>
                </a:solidFill>
                <a:latin typeface="Calibri" panose="020F0502020204030204" pitchFamily="34" charset="0"/>
                <a:cs typeface="Calibri" panose="020F0502020204030204" pitchFamily="34" charset="0"/>
              </a:rPr>
              <a:t>5.1 </a:t>
            </a:r>
            <a:r>
              <a:rPr lang="de-DE" sz="1600" dirty="0">
                <a:solidFill>
                  <a:schemeClr val="lt1"/>
                </a:solidFill>
                <a:latin typeface="Calibri" panose="020F0502020204030204" pitchFamily="34" charset="0"/>
                <a:cs typeface="Calibri" panose="020F0502020204030204" pitchFamily="34" charset="0"/>
              </a:rPr>
              <a:t>Einführung von digitalen Gesundheitsplattformen und -applikationen</a:t>
            </a:r>
            <a:endParaRPr sz="1600" dirty="0">
              <a:solidFill>
                <a:schemeClr val="l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1018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177856" y="788358"/>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err="1">
                <a:solidFill>
                  <a:srgbClr val="002060"/>
                </a:solidFill>
              </a:rPr>
              <a:t>Digitale</a:t>
            </a:r>
            <a:r>
              <a:rPr lang="en-GB" dirty="0">
                <a:solidFill>
                  <a:srgbClr val="002060"/>
                </a:solidFill>
              </a:rPr>
              <a:t> </a:t>
            </a:r>
            <a:r>
              <a:rPr lang="en-GB" dirty="0" err="1">
                <a:solidFill>
                  <a:srgbClr val="002060"/>
                </a:solidFill>
              </a:rPr>
              <a:t>Gesundheitstools</a:t>
            </a:r>
            <a:r>
              <a:rPr lang="en-GB" dirty="0">
                <a:solidFill>
                  <a:srgbClr val="002060"/>
                </a:solidFill>
              </a:rPr>
              <a:t> in:</a:t>
            </a:r>
          </a:p>
        </p:txBody>
      </p:sp>
      <p:graphicFrame>
        <p:nvGraphicFramePr>
          <p:cNvPr id="2" name="Diagram 1">
            <a:extLst>
              <a:ext uri="{FF2B5EF4-FFF2-40B4-BE49-F238E27FC236}">
                <a16:creationId xmlns:a16="http://schemas.microsoft.com/office/drawing/2014/main" id="{7434A233-A542-4416-A0E8-7223C2C3DF2E}"/>
              </a:ext>
            </a:extLst>
          </p:cNvPr>
          <p:cNvGraphicFramePr/>
          <p:nvPr>
            <p:extLst>
              <p:ext uri="{D42A27DB-BD31-4B8C-83A1-F6EECF244321}">
                <p14:modId xmlns:p14="http://schemas.microsoft.com/office/powerpoint/2010/main" val="3751394610"/>
              </p:ext>
            </p:extLst>
          </p:nvPr>
        </p:nvGraphicFramePr>
        <p:xfrm>
          <a:off x="-587949" y="128650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Google Shape;182;p7">
            <a:extLst>
              <a:ext uri="{FF2B5EF4-FFF2-40B4-BE49-F238E27FC236}">
                <a16:creationId xmlns:a16="http://schemas.microsoft.com/office/drawing/2014/main" id="{8AE30E96-494E-CBB0-5511-7F011F24A7C3}"/>
              </a:ext>
            </a:extLst>
          </p:cNvPr>
          <p:cNvSpPr/>
          <p:nvPr/>
        </p:nvSpPr>
        <p:spPr>
          <a:xfrm>
            <a:off x="6630948" y="0"/>
            <a:ext cx="5561052" cy="35077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lvl="0" algn="r">
              <a:lnSpc>
                <a:spcPct val="80000"/>
              </a:lnSpc>
            </a:pPr>
            <a:r>
              <a:rPr lang="en-US" sz="1600" dirty="0">
                <a:solidFill>
                  <a:schemeClr val="lt1"/>
                </a:solidFill>
                <a:latin typeface="Calibri" panose="020F0502020204030204" pitchFamily="34" charset="0"/>
                <a:cs typeface="Calibri" panose="020F0502020204030204" pitchFamily="34" charset="0"/>
              </a:rPr>
              <a:t>5.1 </a:t>
            </a:r>
            <a:r>
              <a:rPr lang="de-DE" sz="1600" dirty="0">
                <a:solidFill>
                  <a:schemeClr val="lt1"/>
                </a:solidFill>
                <a:latin typeface="Calibri" panose="020F0502020204030204" pitchFamily="34" charset="0"/>
                <a:cs typeface="Calibri" panose="020F0502020204030204" pitchFamily="34" charset="0"/>
              </a:rPr>
              <a:t>Einführung von digitalen Gesundheitsplattformen und -applikationen</a:t>
            </a:r>
            <a:endParaRPr sz="1600" dirty="0">
              <a:solidFill>
                <a:schemeClr val="l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2774671"/>
      </p:ext>
    </p:extLst>
  </p:cSld>
  <p:clrMapOvr>
    <a:masterClrMapping/>
  </p:clrMapOvr>
</p:sld>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4328</Words>
  <Application>Microsoft Office PowerPoint</Application>
  <PresentationFormat>Ευρεία οθόνη</PresentationFormat>
  <Paragraphs>511</Paragraphs>
  <Slides>62</Slides>
  <Notes>60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62</vt:i4>
      </vt:variant>
    </vt:vector>
  </HeadingPairs>
  <TitlesOfParts>
    <vt:vector size="71" baseType="lpstr">
      <vt:lpstr>Courier New</vt:lpstr>
      <vt:lpstr>Arial</vt:lpstr>
      <vt:lpstr>Wingdings</vt:lpstr>
      <vt:lpstr>-apple-system</vt:lpstr>
      <vt:lpstr>Impact</vt:lpstr>
      <vt:lpstr>Gill Sans</vt:lpstr>
      <vt:lpstr>Calibri</vt:lpstr>
      <vt:lpstr>Roboto</vt:lpstr>
      <vt:lpstr>Θέμα του Office</vt:lpstr>
      <vt:lpstr>Παρουσίαση του PowerPoint</vt:lpstr>
      <vt:lpstr>Partnerschaft</vt:lpstr>
      <vt:lpstr>Module</vt:lpstr>
      <vt:lpstr>Ziele</vt:lpstr>
      <vt:lpstr>Kompetenzen</vt:lpstr>
      <vt:lpstr>Aktion 5.1.1 Eröffnung (Tag 1)</vt:lpstr>
      <vt:lpstr>Aktion 5.1.2  Vorstellung von Plattformen und Anwendungen für digitale Gesundheitstools</vt:lpstr>
      <vt:lpstr>Übersicht</vt:lpstr>
      <vt:lpstr>Digitale Gesundheitstools in:</vt:lpstr>
      <vt:lpstr>1. Institutionell: weltweit</vt:lpstr>
      <vt:lpstr>Deutschland</vt:lpstr>
      <vt:lpstr>2. Institutionell Nationales und regionales Gesundheitssystem</vt:lpstr>
      <vt:lpstr>Nationales Gesundheitssystem</vt:lpstr>
      <vt:lpstr>Ambulante und stationäre Gesundheitsversorgung</vt:lpstr>
      <vt:lpstr>Der Weg zur Arztpraxis: Ambulante Gesundheitsversorgung</vt:lpstr>
      <vt:lpstr>Stationäre Gesundheitsversorgung - Krankenhäuser in Deutschland</vt:lpstr>
      <vt:lpstr>  Gesundheitsversorgung  für Migrant*innen, Flüchtlinge und Asylbewerber*innen</vt:lpstr>
      <vt:lpstr>Nützliche Links für Migrant*innen</vt:lpstr>
      <vt:lpstr>Nützliche Links für Flüchtlinge und Asylbewerber*innen</vt:lpstr>
      <vt:lpstr>Mehr nützliche Links</vt:lpstr>
      <vt:lpstr>Nützliche Apps</vt:lpstr>
      <vt:lpstr>Aktion 5.1.3 Schlussfolgerungen</vt:lpstr>
      <vt:lpstr>Fragen</vt:lpstr>
      <vt:lpstr>Aktion 5.1.4 Abschluss - Nachbesprechung</vt:lpstr>
      <vt:lpstr>Aktion 5.2.1 Eröffnung (Tag 2)</vt:lpstr>
      <vt:lpstr>Aktionen 5.2.2, 5.2.3 Wie man Gesundheitsinformationen online findet </vt:lpstr>
      <vt:lpstr>Παρουσίαση του PowerPoint</vt:lpstr>
      <vt:lpstr>Beginnen Sie mit einer Diskussion</vt:lpstr>
      <vt:lpstr>Kommen Sie zu einem Beschluss</vt:lpstr>
      <vt:lpstr>Παρουσίαση του PowerPoint</vt:lpstr>
      <vt:lpstr>Παρουσίαση του PowerPoint</vt:lpstr>
      <vt:lpstr>Παρουσίαση του PowerPoint</vt:lpstr>
      <vt:lpstr>Online Hausaufgabe</vt:lpstr>
      <vt:lpstr>Online Hausaufgabe</vt:lpstr>
      <vt:lpstr>Aktion 5.2.4 Schlussfolgerungen</vt:lpstr>
      <vt:lpstr>Aktion 5.2.5 Abschluss - Nachbesprechung</vt:lpstr>
      <vt:lpstr>Aktion 5.3.1 Eröffnung (Tag 3)</vt:lpstr>
      <vt:lpstr>5.3.2 Bewertung von online-Informationen</vt:lpstr>
      <vt:lpstr>Überprüfen Sie online-Gesundheitsinformationen</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Online Hausaufgabe</vt:lpstr>
      <vt:lpstr>Παρουσίαση του PowerPoint</vt:lpstr>
      <vt:lpstr>Aktion 5.3.3 Ergebnis der Bewertung</vt:lpstr>
      <vt:lpstr>Aktion 5.3.4 Abschluss - Nachbesprechung </vt:lpstr>
      <vt:lpstr>Aktion 5.4.1 Eröffnung (Tag 4)</vt:lpstr>
      <vt:lpstr>5.4.2 &amp; 5.4.3 Praktische Übungen</vt:lpstr>
      <vt:lpstr>SCHRITTE FÜR DIE AKTIVITÄT</vt:lpstr>
      <vt:lpstr>Aktivität 1</vt:lpstr>
      <vt:lpstr>Aktivität 2</vt:lpstr>
      <vt:lpstr>Aktivität 3</vt:lpstr>
      <vt:lpstr>Aktivität 4</vt:lpstr>
      <vt:lpstr>Aktivität 5</vt:lpstr>
      <vt:lpstr>Aktivität 6</vt:lpstr>
      <vt:lpstr>Aktivität 7</vt:lpstr>
      <vt:lpstr>Aktivität 8</vt:lpstr>
      <vt:lpstr>Aktion 5.4.4 Abschluss - Nachbesprechung</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pantelis bbalaouras</dc:creator>
  <cp:lastModifiedBy>pantelis balaouras</cp:lastModifiedBy>
  <cp:revision>95</cp:revision>
  <dcterms:created xsi:type="dcterms:W3CDTF">2020-06-02T13:31:56Z</dcterms:created>
  <dcterms:modified xsi:type="dcterms:W3CDTF">2022-08-25T17:09:39Z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0x010100FEF3466DE4BB014F91F3181A8421C90C</vt:lpwstr>
  </property>
</Properties>
</file>